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6" r:id="rId2"/>
    <p:sldId id="257" r:id="rId3"/>
    <p:sldId id="259" r:id="rId4"/>
    <p:sldId id="258" r:id="rId5"/>
    <p:sldId id="266" r:id="rId6"/>
    <p:sldId id="260" r:id="rId7"/>
    <p:sldId id="265" r:id="rId8"/>
    <p:sldId id="262" r:id="rId9"/>
    <p:sldId id="269" r:id="rId10"/>
    <p:sldId id="270" r:id="rId11"/>
    <p:sldId id="263" r:id="rId12"/>
    <p:sldId id="264" r:id="rId13"/>
    <p:sldId id="268"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Garamond" panose="02020404030301010803" pitchFamily="18" charset="0"/>
      <p:regular r:id="rId20"/>
      <p:bold r:id="rId21"/>
      <p:italic r:id="rId22"/>
    </p:embeddedFont>
    <p:embeddedFont>
      <p:font typeface="Century Gothic" panose="020B0502020202020204" pitchFamily="34" charset="0"/>
      <p:regular r:id="rId23"/>
      <p:bold r:id="rId24"/>
      <p:italic r:id="rId25"/>
      <p:boldItalic r:id="rId26"/>
    </p:embeddedFont>
    <p:embeddedFont>
      <p:font typeface="Questrial" panose="020B0604020202020204" charset="0"/>
      <p:regular r:id="rId27"/>
    </p:embeddedFont>
    <p:embeddedFont>
      <p:font typeface="Webdings" panose="05030102010509060703" pitchFamily="18" charset="2"/>
      <p:regular r:id="rId28"/>
    </p:embeddedFont>
    <p:embeddedFont>
      <p:font typeface="Cambria Math" panose="02040503050406030204" pitchFamily="18" charset="0"/>
      <p:regular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25" clrIdx="0"/>
  <p:cmAuthor id="1" name="Aubrey Rose" initials="AR" lastIdx="1" clrIdx="1">
    <p:extLst>
      <p:ext uri="{19B8F6BF-5375-455C-9EA6-DF929625EA0E}">
        <p15:presenceInfo xmlns:p15="http://schemas.microsoft.com/office/powerpoint/2012/main" userId="Aubrey Ros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55C3"/>
    <a:srgbClr val="FF6161"/>
    <a:srgbClr val="41719C"/>
    <a:srgbClr val="548235"/>
    <a:srgbClr val="8FB2D1"/>
    <a:srgbClr val="8D1C09"/>
    <a:srgbClr val="A9D18E"/>
    <a:srgbClr val="767171"/>
    <a:srgbClr val="490060"/>
    <a:srgbClr val="EAA2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878" autoAdjust="0"/>
  </p:normalViewPr>
  <p:slideViewPr>
    <p:cSldViewPr snapToGrid="0" showGuides="1">
      <p:cViewPr varScale="1">
        <p:scale>
          <a:sx n="49" d="100"/>
          <a:sy n="49" d="100"/>
        </p:scale>
        <p:origin x="738" y="48"/>
      </p:cViewPr>
      <p:guideLst>
        <p:guide orient="horz" pos="2160"/>
        <p:guide pos="3840"/>
      </p:guideLst>
    </p:cSldViewPr>
  </p:slideViewPr>
  <p:notesTextViewPr>
    <p:cViewPr>
      <p:scale>
        <a:sx n="1" d="1"/>
        <a:sy n="1" d="1"/>
      </p:scale>
      <p:origin x="0" y="0"/>
    </p:cViewPr>
  </p:notesText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598372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 name="Shape 90"/>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Calibri"/>
              <a:buNone/>
            </a:pPr>
            <a:r>
              <a:rPr lang="en-US" sz="1200" b="0" i="0" u="none" strike="noStrike" cap="none" dirty="0">
                <a:solidFill>
                  <a:srgbClr val="FF0000"/>
                </a:solidFill>
                <a:latin typeface="Calibri"/>
                <a:ea typeface="Calibri"/>
                <a:cs typeface="Calibri"/>
                <a:sym typeface="Calibri"/>
              </a:rPr>
              <a:t>Good afternoon and thank you for taking the time to hear about what our team worked on over the past 10 weeks. Our project is titled </a:t>
            </a:r>
            <a:r>
              <a:rPr lang="en-US" sz="1200" b="0" i="0" u="none" strike="noStrike" cap="none" dirty="0">
                <a:solidFill>
                  <a:srgbClr val="000000"/>
                </a:solidFill>
                <a:latin typeface="Questrial"/>
                <a:ea typeface="Questrial"/>
                <a:cs typeface="Questrial"/>
                <a:sym typeface="Questrial"/>
              </a:rPr>
              <a:t>Monitoring Algal Productivity to Inform Spatiotemporal Alpine Lake Dynamics and we partnered with the National Park Service as well as USGS. I’m joined here today with the entire team, Amy, Emily, Ben, and Muthu. </a:t>
            </a:r>
          </a:p>
          <a:p>
            <a:pPr marL="0" marR="0" lvl="0" indent="0" algn="l" rtl="0">
              <a:lnSpc>
                <a:spcPct val="100000"/>
              </a:lnSpc>
              <a:spcBef>
                <a:spcPts val="0"/>
              </a:spcBef>
              <a:spcAft>
                <a:spcPts val="0"/>
              </a:spcAft>
              <a:buClr>
                <a:srgbClr val="FF0000"/>
              </a:buClr>
              <a:buSzPct val="25000"/>
              <a:buFont typeface="Calibri"/>
              <a:buNone/>
            </a:pPr>
            <a:endParaRPr sz="1200" b="0" i="0" u="none" strike="noStrike" cap="none" dirty="0">
              <a:solidFill>
                <a:srgbClr val="000000"/>
              </a:solidFill>
              <a:latin typeface="Questrial"/>
              <a:ea typeface="Questrial"/>
              <a:cs typeface="Questrial"/>
              <a:sym typeface="Questrial"/>
            </a:endParaRPr>
          </a:p>
          <a:p>
            <a:pPr marL="0" marR="0" lvl="0" indent="0" algn="l" rtl="0">
              <a:lnSpc>
                <a:spcPct val="100000"/>
              </a:lnSpc>
              <a:spcBef>
                <a:spcPts val="0"/>
              </a:spcBef>
              <a:spcAft>
                <a:spcPts val="0"/>
              </a:spcAft>
              <a:buClr>
                <a:srgbClr val="FF0000"/>
              </a:buClr>
              <a:buSzPct val="25000"/>
              <a:buFont typeface="Calibri"/>
              <a:buNone/>
            </a:pPr>
            <a:r>
              <a:rPr lang="en-US" sz="1200" b="0" i="0" u="none" strike="noStrike" cap="none" dirty="0">
                <a:solidFill>
                  <a:srgbClr val="000000"/>
                </a:solidFill>
                <a:latin typeface="Questrial"/>
                <a:ea typeface="Questrial"/>
                <a:cs typeface="Questrial"/>
                <a:sym typeface="Questrial"/>
              </a:rPr>
              <a:t>Image source: Landsat 8 true color image, downloaded from USGS’s Earth Explorer website</a:t>
            </a:r>
          </a:p>
          <a:p>
            <a:pPr marL="0" marR="0" lvl="0" indent="0" algn="l" rtl="0">
              <a:lnSpc>
                <a:spcPct val="100000"/>
              </a:lnSpc>
              <a:spcBef>
                <a:spcPts val="0"/>
              </a:spcBef>
              <a:spcAft>
                <a:spcPts val="0"/>
              </a:spcAft>
              <a:buClr>
                <a:srgbClr val="FF0000"/>
              </a:buClr>
              <a:buSzPct val="250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91" name="Shape 9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661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2" name="Shape 212"/>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kern="1200" cap="none" dirty="0">
                <a:solidFill>
                  <a:schemeClr val="dk1"/>
                </a:solidFill>
                <a:effectLst/>
                <a:latin typeface="Calibri"/>
                <a:ea typeface="Calibri"/>
                <a:cs typeface="Calibri"/>
                <a:sym typeface="Calibri"/>
              </a:rPr>
              <a:t>We used this model to predict chlorophyll-a values across the study area and assessed heterogeneity both spatially and temporally. We isolated two lakes, Loch Vale and Sky Pond for further analysis. Based on the average of each lake and an analysis of variance, the predicted values do not significant differ over time. (click) Taking a step back and looking all of the lakes in the park over time, we see a similar pattern. For each lake we calculated the range, standard deviation, and average for each chlorophyll-a predicted values. These values were then averaged for each lake in each year, seen in these table. We also found that there was no significant association (click) between these summary statistics and year. In all, we found that our predicted values did not show spatial or temporal heterogeneity. It should be </a:t>
            </a:r>
            <a:r>
              <a:rPr lang="en-US" sz="1200" b="0" i="0" u="none" strike="noStrike" kern="1200" cap="none" dirty="0" err="1">
                <a:solidFill>
                  <a:schemeClr val="dk1"/>
                </a:solidFill>
                <a:effectLst/>
                <a:latin typeface="Calibri"/>
                <a:ea typeface="Calibri"/>
                <a:cs typeface="Calibri"/>
                <a:sym typeface="Calibri"/>
              </a:rPr>
              <a:t>be</a:t>
            </a:r>
            <a:r>
              <a:rPr lang="en-US" sz="1200" b="0" i="0" u="none" strike="noStrike" kern="1200" cap="none" dirty="0">
                <a:solidFill>
                  <a:schemeClr val="dk1"/>
                </a:solidFill>
                <a:effectLst/>
                <a:latin typeface="Calibri"/>
                <a:ea typeface="Calibri"/>
                <a:cs typeface="Calibri"/>
                <a:sym typeface="Calibri"/>
              </a:rPr>
              <a:t> noted though that our model did under and over predict </a:t>
            </a:r>
            <a:r>
              <a:rPr lang="en-US" sz="1200" b="0" i="1" u="none" strike="noStrike" kern="1200" cap="none" dirty="0">
                <a:solidFill>
                  <a:schemeClr val="dk1"/>
                </a:solidFill>
                <a:effectLst/>
                <a:latin typeface="Calibri"/>
                <a:ea typeface="Calibri"/>
                <a:cs typeface="Calibri"/>
                <a:sym typeface="Calibri"/>
              </a:rPr>
              <a:t>in situ</a:t>
            </a:r>
            <a:r>
              <a:rPr lang="en-US" sz="1200" b="0" i="0" u="none" strike="noStrike" kern="1200" cap="none" dirty="0">
                <a:solidFill>
                  <a:schemeClr val="dk1"/>
                </a:solidFill>
                <a:effectLst/>
                <a:latin typeface="Calibri"/>
                <a:ea typeface="Calibri"/>
                <a:cs typeface="Calibri"/>
                <a:sym typeface="Calibri"/>
              </a:rPr>
              <a:t> values so the lower and upper ends of the distribution are cut off in this model. This may be why we are not seeing variation here.</a:t>
            </a:r>
            <a:endParaRPr lang="en-US" sz="1200" b="0" i="0" u="none" strike="noStrike" cap="none" dirty="0">
              <a:solidFill>
                <a:schemeClr val="dk1"/>
              </a:solidFill>
              <a:latin typeface="Calibri"/>
              <a:ea typeface="Calibri"/>
              <a:cs typeface="Calibri"/>
              <a:sym typeface="Calibri"/>
            </a:endParaRPr>
          </a:p>
        </p:txBody>
      </p:sp>
      <p:sp>
        <p:nvSpPr>
          <p:cNvPr id="213" name="Shape 21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57728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5" name="Shape 225"/>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rtl="0"/>
            <a:r>
              <a:rPr lang="en-US" sz="1200" b="0" i="0" u="none" strike="noStrike" kern="1200" cap="none" dirty="0">
                <a:solidFill>
                  <a:schemeClr val="dk1"/>
                </a:solidFill>
                <a:effectLst/>
                <a:latin typeface="Calibri"/>
                <a:ea typeface="Calibri"/>
                <a:cs typeface="Calibri"/>
                <a:sym typeface="Calibri"/>
              </a:rPr>
              <a:t>As with all studies of this nature, we faced limitations. We found Landsat 8’s spatial resolution of 30m per pixel to be a challenge with these small study area lakes, especially with such optically complex lakes (i.e. shoreline and bottom-of-lake interference). Additionally, Landsat 8 does not have a band that captures wavelengths in the ‘red-edge’, or that area between the visible red and NIR. These wavelengths are very important in </a:t>
            </a:r>
            <a:r>
              <a:rPr lang="en-US" sz="1200" b="0" i="0" u="none" strike="noStrike" kern="1200" cap="none" dirty="0" err="1">
                <a:solidFill>
                  <a:schemeClr val="dk1"/>
                </a:solidFill>
                <a:effectLst/>
                <a:latin typeface="Calibri"/>
                <a:ea typeface="Calibri"/>
                <a:cs typeface="Calibri"/>
                <a:sym typeface="Calibri"/>
              </a:rPr>
              <a:t>chloprpohyll</a:t>
            </a:r>
            <a:r>
              <a:rPr lang="en-US" sz="1200" b="0" i="0" u="none" strike="noStrike" kern="1200" cap="none" dirty="0">
                <a:solidFill>
                  <a:schemeClr val="dk1"/>
                </a:solidFill>
                <a:effectLst/>
                <a:latin typeface="Calibri"/>
                <a:ea typeface="Calibri"/>
                <a:cs typeface="Calibri"/>
                <a:sym typeface="Calibri"/>
              </a:rPr>
              <a:t> detection and we believe proceeding with a satellite, such as Sentinel-2, that includes this band would be worthwhile. While Sentinel-2 does have both lower spatial and temporal resolution, this satellite is new and there were only two usable images available for this study. When cross-referenced with available </a:t>
            </a:r>
            <a:r>
              <a:rPr lang="en-US" sz="1200" b="0" i="1" u="none" strike="noStrike" kern="1200" cap="none" dirty="0">
                <a:solidFill>
                  <a:schemeClr val="dk1"/>
                </a:solidFill>
                <a:effectLst/>
                <a:latin typeface="Calibri"/>
                <a:ea typeface="Calibri"/>
                <a:cs typeface="Calibri"/>
                <a:sym typeface="Calibri"/>
              </a:rPr>
              <a:t>in situ</a:t>
            </a:r>
            <a:r>
              <a:rPr lang="en-US" sz="1200" b="0" i="0" u="none" strike="noStrike" kern="1200" cap="none" dirty="0">
                <a:solidFill>
                  <a:schemeClr val="dk1"/>
                </a:solidFill>
                <a:effectLst/>
                <a:latin typeface="Calibri"/>
                <a:ea typeface="Calibri"/>
                <a:cs typeface="Calibri"/>
                <a:sym typeface="Calibri"/>
              </a:rPr>
              <a:t> measurements, the sample size dropped to 11 and was deemed too small for modeling. </a:t>
            </a:r>
            <a:br>
              <a:rPr lang="en-US" b="0" dirty="0">
                <a:effectLst/>
              </a:rPr>
            </a:br>
            <a:endParaRPr lang="en-US" b="0" dirty="0">
              <a:effectLst/>
            </a:endParaRPr>
          </a:p>
          <a:p>
            <a:pPr rtl="0"/>
            <a:r>
              <a:rPr lang="en-US" sz="1200" b="0" i="0" u="none" strike="noStrike" kern="1200" cap="none" dirty="0">
                <a:solidFill>
                  <a:schemeClr val="dk1"/>
                </a:solidFill>
                <a:effectLst/>
                <a:latin typeface="Calibri"/>
                <a:ea typeface="Calibri"/>
                <a:cs typeface="Calibri"/>
                <a:sym typeface="Calibri"/>
              </a:rPr>
              <a:t>Additionally, observing a mountainous area proved to have many challenges. Due to the climatological features of mountain ranges, many images in the summer months included substantial cloud cover. Additionally, the high elevation of many lakes resulted in snow and ice cover in early June images, making some of these unusable. This issue is compounded by  </a:t>
            </a:r>
          </a:p>
          <a:p>
            <a:pPr rtl="0"/>
            <a:endParaRPr lang="en-US" b="0" dirty="0">
              <a:effectLst/>
            </a:endParaRPr>
          </a:p>
          <a:p>
            <a:r>
              <a:rPr lang="en-US" sz="1200" b="0" i="0" u="none" strike="noStrike" kern="1200" cap="none" dirty="0">
                <a:solidFill>
                  <a:schemeClr val="dk1"/>
                </a:solidFill>
                <a:effectLst/>
                <a:latin typeface="Calibri"/>
                <a:ea typeface="Calibri"/>
                <a:cs typeface="Calibri"/>
                <a:sym typeface="Calibri"/>
              </a:rPr>
              <a:t>Lastly, we used three separate </a:t>
            </a:r>
            <a:r>
              <a:rPr lang="en-US" sz="1200" b="0" i="1" u="none" strike="noStrike" kern="1200" cap="none" dirty="0">
                <a:solidFill>
                  <a:schemeClr val="dk1"/>
                </a:solidFill>
                <a:effectLst/>
                <a:latin typeface="Calibri"/>
                <a:ea typeface="Calibri"/>
                <a:cs typeface="Calibri"/>
                <a:sym typeface="Calibri"/>
              </a:rPr>
              <a:t>in situ </a:t>
            </a:r>
            <a:r>
              <a:rPr lang="en-US" sz="1200" b="0" i="0" u="none" strike="noStrike" kern="1200" cap="none" dirty="0">
                <a:solidFill>
                  <a:schemeClr val="dk1"/>
                </a:solidFill>
                <a:effectLst/>
                <a:latin typeface="Calibri"/>
                <a:ea typeface="Calibri"/>
                <a:cs typeface="Calibri"/>
                <a:sym typeface="Calibri"/>
              </a:rPr>
              <a:t>datasets. While all data was collected using the same methodology, human error and differences in instrument calibration could have caused error in the model. </a:t>
            </a:r>
          </a:p>
          <a:p>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cap="none" dirty="0">
                <a:solidFill>
                  <a:schemeClr val="dk1"/>
                </a:solidFill>
                <a:latin typeface="Calibri"/>
                <a:ea typeface="Calibri"/>
                <a:cs typeface="Calibri"/>
                <a:sym typeface="Calibri"/>
              </a:rPr>
              <a:t>Photo Credits: Benjamin </a:t>
            </a:r>
            <a:r>
              <a:rPr lang="en-US" sz="1200" b="0" i="0" u="none" strike="noStrike" cap="none" dirty="0" err="1">
                <a:solidFill>
                  <a:schemeClr val="dk1"/>
                </a:solidFill>
                <a:latin typeface="Calibri"/>
                <a:ea typeface="Calibri"/>
                <a:cs typeface="Calibri"/>
                <a:sym typeface="Calibri"/>
              </a:rPr>
              <a:t>Ignac</a:t>
            </a:r>
            <a:endParaRPr lang="en-US" sz="1200" b="0" i="0" u="none" strike="noStrike" cap="none" dirty="0">
              <a:solidFill>
                <a:schemeClr val="dk1"/>
              </a:solidFill>
              <a:latin typeface="Calibri"/>
              <a:ea typeface="Calibri"/>
              <a:cs typeface="Calibri"/>
              <a:sym typeface="Calibri"/>
            </a:endParaRPr>
          </a:p>
        </p:txBody>
      </p:sp>
      <p:sp>
        <p:nvSpPr>
          <p:cNvPr id="226" name="Shape 226"/>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40852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We would like to thank Dr. Paul Evangelista, Dr. Amanda West, Brian Woodward, Tony Vorster, Bella Oleksy,</a:t>
            </a:r>
            <a:r>
              <a:rPr lang="en-US" sz="1200" b="0" i="0" u="none" strike="noStrike" cap="none" baseline="0" dirty="0">
                <a:solidFill>
                  <a:schemeClr val="dk1"/>
                </a:solidFill>
                <a:latin typeface="Calibri"/>
                <a:ea typeface="Calibri"/>
                <a:cs typeface="Calibri"/>
                <a:sym typeface="Calibri"/>
              </a:rPr>
              <a:t> Dr. Pieter Johnson, and Dr. Hope Humphries and her team</a:t>
            </a:r>
            <a:r>
              <a:rPr lang="en-US" sz="1200" b="0" i="0" u="none" strike="noStrike" cap="none" dirty="0">
                <a:solidFill>
                  <a:schemeClr val="dk1"/>
                </a:solidFill>
                <a:latin typeface="Calibri"/>
                <a:ea typeface="Calibri"/>
                <a:cs typeface="Calibri"/>
                <a:sym typeface="Calibri"/>
              </a:rPr>
              <a:t> for helping us with our project. </a:t>
            </a:r>
          </a:p>
        </p:txBody>
      </p:sp>
      <p:sp>
        <p:nvSpPr>
          <p:cNvPr id="239" name="Shape 239"/>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7884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just" rtl="0">
              <a:spcBef>
                <a:spcPts val="0"/>
              </a:spcBef>
              <a:buClr>
                <a:schemeClr val="dk1"/>
              </a:buClr>
              <a:buSzPct val="25000"/>
              <a:buFont typeface="Arial"/>
              <a:buNone/>
            </a:pPr>
            <a:r>
              <a:rPr lang="en-US" sz="1100" b="0" i="0" u="none" strike="noStrike" cap="none" dirty="0">
                <a:solidFill>
                  <a:schemeClr val="dk1"/>
                </a:solidFill>
                <a:latin typeface="Century Gothic"/>
                <a:ea typeface="Century Gothic"/>
                <a:cs typeface="Century Gothic"/>
                <a:sym typeface="Century Gothic"/>
              </a:rPr>
              <a:t>Our study area for this project includes over 140 alpine lakes in the RMNP and the surrounding region. We paid special attention to Loch Vale and Sky Pond. These two lakes have in situ measurements that we used to validate our Earth observation data. The study period includes summer months (June, July, and August) from 2014 to 2016. </a:t>
            </a:r>
          </a:p>
          <a:p>
            <a:pPr marL="0" marR="0" lvl="0" indent="0" algn="just" rtl="0">
              <a:spcBef>
                <a:spcPts val="0"/>
              </a:spcBef>
              <a:buClr>
                <a:schemeClr val="dk1"/>
              </a:buClr>
              <a:buSzPct val="25000"/>
              <a:buFont typeface="Arial"/>
              <a:buNone/>
            </a:pPr>
            <a:endParaRPr lang="en-US" sz="1100" b="0" i="0" u="none" strike="noStrike" cap="none" dirty="0">
              <a:solidFill>
                <a:schemeClr val="dk1"/>
              </a:solidFill>
              <a:latin typeface="Century Gothic"/>
              <a:ea typeface="Century Gothic"/>
              <a:cs typeface="Century Gothic"/>
              <a:sym typeface="Century Gothic"/>
            </a:endParaRPr>
          </a:p>
          <a:p>
            <a:pPr marL="0" marR="0" lvl="0" indent="0" algn="just" rtl="0">
              <a:spcBef>
                <a:spcPts val="0"/>
              </a:spcBef>
              <a:buClr>
                <a:schemeClr val="dk1"/>
              </a:buClr>
              <a:buSzPct val="25000"/>
              <a:buFont typeface="Arial"/>
              <a:buNone/>
            </a:pPr>
            <a:r>
              <a:rPr lang="en-US" sz="1100" b="0" i="0" u="none" strike="noStrike" cap="none" dirty="0">
                <a:solidFill>
                  <a:schemeClr val="dk1"/>
                </a:solidFill>
                <a:latin typeface="Century Gothic"/>
                <a:ea typeface="Century Gothic"/>
                <a:cs typeface="Century Gothic"/>
                <a:sym typeface="Century Gothic"/>
              </a:rPr>
              <a:t>Image Credit:</a:t>
            </a:r>
            <a:r>
              <a:rPr lang="en-US" sz="1100" b="0" i="0" u="none" strike="noStrike" cap="none" baseline="0" dirty="0">
                <a:solidFill>
                  <a:schemeClr val="dk1"/>
                </a:solidFill>
                <a:latin typeface="Century Gothic"/>
                <a:ea typeface="Century Gothic"/>
                <a:cs typeface="Century Gothic"/>
                <a:sym typeface="Century Gothic"/>
              </a:rPr>
              <a:t> Benjamin </a:t>
            </a:r>
            <a:r>
              <a:rPr lang="en-US" sz="1100" b="0" i="0" u="none" strike="noStrike" cap="none" baseline="0" dirty="0" err="1">
                <a:solidFill>
                  <a:schemeClr val="dk1"/>
                </a:solidFill>
                <a:latin typeface="Century Gothic"/>
                <a:ea typeface="Century Gothic"/>
                <a:cs typeface="Century Gothic"/>
                <a:sym typeface="Century Gothic"/>
              </a:rPr>
              <a:t>Ignac</a:t>
            </a:r>
            <a:endParaRPr lang="en-US" sz="1100" b="0" i="0" u="none" strike="noStrike" cap="none" dirty="0">
              <a:solidFill>
                <a:schemeClr val="dk1"/>
              </a:solidFill>
              <a:latin typeface="Century Gothic"/>
              <a:ea typeface="Century Gothic"/>
              <a:cs typeface="Century Gothic"/>
              <a:sym typeface="Century Gothic"/>
            </a:endParaRPr>
          </a:p>
        </p:txBody>
      </p:sp>
      <p:sp>
        <p:nvSpPr>
          <p:cNvPr id="104" name="Shape 104"/>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45661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just" rtl="0">
              <a:spcBef>
                <a:spcPts val="0"/>
              </a:spcBef>
              <a:spcAft>
                <a:spcPts val="0"/>
              </a:spcAft>
              <a:buClr>
                <a:schemeClr val="dk1"/>
              </a:buClr>
              <a:buSzPct val="25000"/>
              <a:buFont typeface="Century Gothic"/>
              <a:buNone/>
            </a:pPr>
            <a:r>
              <a:rPr lang="en-US" sz="1000" b="0" i="0" u="none" strike="noStrike" cap="none" dirty="0">
                <a:solidFill>
                  <a:schemeClr val="dk1"/>
                </a:solidFill>
                <a:latin typeface="Century Gothic"/>
                <a:ea typeface="Century Gothic"/>
                <a:cs typeface="Century Gothic"/>
                <a:sym typeface="Century Gothic"/>
              </a:rPr>
              <a:t>Massive algal blooms cause oxygen depletion</a:t>
            </a:r>
            <a:r>
              <a:rPr lang="en-US" sz="1000" b="0" i="0" u="none" strike="noStrike" cap="none" baseline="0" dirty="0">
                <a:solidFill>
                  <a:schemeClr val="dk1"/>
                </a:solidFill>
                <a:latin typeface="Century Gothic"/>
                <a:ea typeface="Century Gothic"/>
                <a:cs typeface="Century Gothic"/>
                <a:sym typeface="Century Gothic"/>
              </a:rPr>
              <a:t> and eutrophication. These conditions can lead to</a:t>
            </a:r>
            <a:r>
              <a:rPr lang="en-US" sz="1000" b="0" i="0" u="none" strike="noStrike" cap="none" dirty="0">
                <a:solidFill>
                  <a:schemeClr val="dk1"/>
                </a:solidFill>
                <a:latin typeface="Century Gothic"/>
                <a:ea typeface="Century Gothic"/>
                <a:cs typeface="Century Gothic"/>
                <a:sym typeface="Century Gothic"/>
              </a:rPr>
              <a:t> the</a:t>
            </a:r>
            <a:r>
              <a:rPr lang="en-US" sz="1000" b="0" i="0" u="none" strike="noStrike" cap="none" baseline="0" dirty="0">
                <a:solidFill>
                  <a:schemeClr val="dk1"/>
                </a:solidFill>
                <a:latin typeface="Century Gothic"/>
                <a:ea typeface="Century Gothic"/>
                <a:cs typeface="Century Gothic"/>
                <a:sym typeface="Century Gothic"/>
              </a:rPr>
              <a:t> formation of </a:t>
            </a:r>
            <a:r>
              <a:rPr lang="en-US" sz="1000" b="0" i="0" u="none" strike="noStrike" cap="none" dirty="0">
                <a:solidFill>
                  <a:schemeClr val="dk1"/>
                </a:solidFill>
                <a:latin typeface="Century Gothic"/>
                <a:ea typeface="Century Gothic"/>
                <a:cs typeface="Century Gothic"/>
                <a:sym typeface="Century Gothic"/>
              </a:rPr>
              <a:t>dead zones in the lakes, which disrupts the ecosystems. Eutrophication has accelerated in many reservoirs and lakes, affecting their</a:t>
            </a:r>
            <a:r>
              <a:rPr lang="en-US" sz="1000" b="0" i="0" u="none" strike="noStrike" cap="none" baseline="0" dirty="0">
                <a:solidFill>
                  <a:schemeClr val="dk1"/>
                </a:solidFill>
                <a:latin typeface="Century Gothic"/>
                <a:ea typeface="Century Gothic"/>
                <a:cs typeface="Century Gothic"/>
                <a:sym typeface="Century Gothic"/>
              </a:rPr>
              <a:t> water quality and </a:t>
            </a:r>
            <a:r>
              <a:rPr lang="en-US" sz="1000" b="0" i="0" u="none" strike="noStrike" cap="none" dirty="0">
                <a:solidFill>
                  <a:schemeClr val="dk1"/>
                </a:solidFill>
                <a:latin typeface="Century Gothic"/>
                <a:ea typeface="Century Gothic"/>
                <a:cs typeface="Century Gothic"/>
                <a:sym typeface="Century Gothic"/>
              </a:rPr>
              <a:t>making them unfit for human consumption. Toxic algal blooms can also disrupt tourism due to foul odors/unsightly views, and poisoned fish. With stringent EPA guidelines for water quality, millions of dollars need to be spent per year on the treatment of fresh water polluted by nitrogen and phosphorus.</a:t>
            </a:r>
          </a:p>
          <a:p>
            <a:pPr marL="0" marR="0" lvl="0" indent="0" algn="l" rtl="0">
              <a:spcBef>
                <a:spcPts val="0"/>
              </a:spcBef>
              <a:spcAft>
                <a:spcPts val="0"/>
              </a:spcAft>
              <a:buClr>
                <a:schemeClr val="dk1"/>
              </a:buClr>
              <a:buSzPct val="25000"/>
              <a:buFont typeface="Calibri"/>
              <a:buNone/>
            </a:pPr>
            <a:endParaRPr sz="1000" b="0" i="0" u="none" strike="noStrike" cap="none"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Clr>
                <a:schemeClr val="dk1"/>
              </a:buClr>
              <a:buSzPct val="25000"/>
              <a:buFont typeface="Century Gothic"/>
              <a:buNone/>
            </a:pPr>
            <a:r>
              <a:rPr lang="en-US" sz="1000" b="0" i="0" u="none" strike="noStrike" cap="none" dirty="0">
                <a:solidFill>
                  <a:schemeClr val="dk1"/>
                </a:solidFill>
                <a:latin typeface="Century Gothic"/>
                <a:ea typeface="Century Gothic"/>
                <a:cs typeface="Century Gothic"/>
                <a:sym typeface="Century Gothic"/>
              </a:rPr>
              <a:t>Photo Credits- </a:t>
            </a:r>
          </a:p>
          <a:p>
            <a:pPr marL="0" marR="0" lvl="0" indent="0" algn="l" rtl="0">
              <a:spcBef>
                <a:spcPts val="0"/>
              </a:spcBef>
              <a:spcAft>
                <a:spcPts val="0"/>
              </a:spcAft>
              <a:buClr>
                <a:schemeClr val="dk1"/>
              </a:buClr>
              <a:buSzPct val="25000"/>
              <a:buFont typeface="Century Gothic"/>
              <a:buNone/>
            </a:pPr>
            <a:r>
              <a:rPr lang="en-US" sz="1000" b="1" i="0" u="none" strike="noStrike" cap="none" dirty="0">
                <a:solidFill>
                  <a:schemeClr val="dk1"/>
                </a:solidFill>
                <a:latin typeface="Century Gothic"/>
                <a:ea typeface="Century Gothic"/>
                <a:cs typeface="Century Gothic"/>
                <a:sym typeface="Century Gothic"/>
              </a:rPr>
              <a:t>Left: </a:t>
            </a:r>
            <a:r>
              <a:rPr lang="en-US" sz="1000" b="0" i="0" u="none" strike="noStrike" cap="none" dirty="0">
                <a:solidFill>
                  <a:schemeClr val="dk1"/>
                </a:solidFill>
                <a:latin typeface="Century Gothic"/>
                <a:ea typeface="Century Gothic"/>
                <a:cs typeface="Century Gothic"/>
                <a:sym typeface="Century Gothic"/>
              </a:rPr>
              <a:t>https://commons.wikimedia.org/wiki/File%3AEutrophied_lake_-_Maack_-_200908_02</a:t>
            </a:r>
          </a:p>
          <a:p>
            <a:pPr marL="0" marR="0" lvl="0" indent="0" algn="l" rtl="0">
              <a:spcBef>
                <a:spcPts val="0"/>
              </a:spcBef>
              <a:spcAft>
                <a:spcPts val="0"/>
              </a:spcAft>
              <a:buClr>
                <a:schemeClr val="dk1"/>
              </a:buClr>
              <a:buSzPct val="25000"/>
              <a:buFont typeface="Century Gothic"/>
              <a:buNone/>
            </a:pPr>
            <a:r>
              <a:rPr lang="en-US" sz="1000" b="1" i="0" u="none" strike="noStrike" cap="none" dirty="0">
                <a:solidFill>
                  <a:schemeClr val="dk1"/>
                </a:solidFill>
                <a:latin typeface="Century Gothic"/>
                <a:ea typeface="Century Gothic"/>
                <a:cs typeface="Century Gothic"/>
                <a:sym typeface="Century Gothic"/>
              </a:rPr>
              <a:t>Middle: </a:t>
            </a:r>
            <a:r>
              <a:rPr lang="en-US" sz="1000" b="0" i="0" u="none" strike="noStrike" cap="none" dirty="0">
                <a:solidFill>
                  <a:schemeClr val="dk1"/>
                </a:solidFill>
                <a:latin typeface="Century Gothic"/>
                <a:ea typeface="Century Gothic"/>
                <a:cs typeface="Century Gothic"/>
                <a:sym typeface="Century Gothic"/>
              </a:rPr>
              <a:t>https://www.flickr.com/photos/114666927@N08/15726596829/in/photolist-pXGVkc-prNhdC-r67GCy-dCWHC9-GA4NSx-aroNp4-FArWV-atDSNU-pjY2FK-akoWta-cKj9Hd-5rxhtK-J8ZWGV-GPh6EY-5tX9d7-gBqJKL-ckv2Lb-pNGfbs-bATAMi-dCq95x-8SjoYA-k9ESKK-9jeSDA-8Yti5W-Gd8cw5-7KXw2d-75EC2o-omepFk-7gbdT2-bymNRM-Fr9McG-4cd9TF-newAf4-nXsgk2-9d3Aiu-5Ua3vM-6EMeqL-7YkKkU-HGLwwA-8bfuQK-9d3zhU-9BKucS-5tYbih-5AFco8-dJs66e-f5rjFS-2x3La1-bwrcYN-fJ5G25-oemUK8</a:t>
            </a:r>
          </a:p>
          <a:p>
            <a:pPr marL="0" marR="0" lvl="0" indent="0" algn="l" rtl="0">
              <a:spcBef>
                <a:spcPts val="0"/>
              </a:spcBef>
              <a:buClr>
                <a:schemeClr val="dk1"/>
              </a:buClr>
              <a:buSzPct val="25000"/>
              <a:buFont typeface="Century Gothic"/>
              <a:buNone/>
            </a:pPr>
            <a:r>
              <a:rPr lang="en-US" sz="1000" b="1" i="0" u="none" strike="noStrike" cap="none" dirty="0">
                <a:solidFill>
                  <a:schemeClr val="dk1"/>
                </a:solidFill>
                <a:latin typeface="Century Gothic"/>
                <a:ea typeface="Century Gothic"/>
                <a:cs typeface="Century Gothic"/>
                <a:sym typeface="Century Gothic"/>
              </a:rPr>
              <a:t>Right: </a:t>
            </a:r>
            <a:r>
              <a:rPr lang="en-US" sz="1000" b="0" i="0" u="none" strike="noStrike" cap="none" dirty="0">
                <a:solidFill>
                  <a:schemeClr val="dk1"/>
                </a:solidFill>
                <a:latin typeface="Century Gothic"/>
                <a:ea typeface="Century Gothic"/>
                <a:cs typeface="Century Gothic"/>
                <a:sym typeface="Century Gothic"/>
              </a:rPr>
              <a:t>https://www.flickr.com/photos/48722974@N07/5120227735 </a:t>
            </a:r>
          </a:p>
        </p:txBody>
      </p:sp>
      <p:sp>
        <p:nvSpPr>
          <p:cNvPr id="137" name="Shape 13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36498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1200" b="0" i="0" u="none" strike="noStrike" kern="1200" cap="none" dirty="0">
                <a:solidFill>
                  <a:schemeClr val="dk1"/>
                </a:solidFill>
                <a:effectLst/>
                <a:latin typeface="Calibri"/>
                <a:ea typeface="Calibri"/>
                <a:cs typeface="Calibri"/>
                <a:sym typeface="Calibri"/>
              </a:rPr>
              <a:t>Our main objectives for this project included conducting a feasibility assessment [CLICK] of using NASA Earth observation data to monitor algal productivity for alpine lakes in Rocky Mountain National Park. This included making decisions on how to allocate our in situ measurements and satellite data to our study area and what spectral information was most important in predicting algae in lakes in and around the park. Using these parameters, we aimed to produce the best model to predict algae [CLICK] concentrations in all the lakes based on correlating in situ measurements with corresponding satellite imagery. Finally, we examined the heterogeneity [CLICK] of predicted algae concentrations over time and space.  </a:t>
            </a:r>
            <a:endParaRPr lang="en-US" sz="1200" b="0" i="0" u="none" strike="noStrike" cap="none" dirty="0">
              <a:solidFill>
                <a:srgbClr val="000000"/>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chemeClr val="dk1"/>
              </a:buClr>
              <a:buSzPct val="25000"/>
              <a:buFont typeface="Calibri"/>
              <a:buNone/>
            </a:pPr>
            <a:endParaRPr sz="1200" b="0" i="0" u="none" strike="noStrike" cap="none" dirty="0">
              <a:solidFill>
                <a:srgbClr val="000000"/>
              </a:solidFill>
              <a:latin typeface="Century Gothic"/>
              <a:ea typeface="Century Gothic"/>
              <a:cs typeface="Century Gothic"/>
              <a:sym typeface="Century Gothic"/>
            </a:endParaRPr>
          </a:p>
          <a:p>
            <a:pPr marL="0" marR="0" lvl="0" indent="0" algn="l" rtl="0">
              <a:spcBef>
                <a:spcPts val="0"/>
              </a:spcBef>
              <a:buClr>
                <a:srgbClr val="000000"/>
              </a:buClr>
              <a:buSzPct val="25000"/>
              <a:buFont typeface="Century Gothic"/>
              <a:buNone/>
            </a:pPr>
            <a:r>
              <a:rPr lang="en-US" sz="1200" b="0" i="0" u="none" strike="noStrike" cap="none" dirty="0">
                <a:solidFill>
                  <a:srgbClr val="000000"/>
                </a:solidFill>
                <a:latin typeface="Century Gothic"/>
                <a:ea typeface="Century Gothic"/>
                <a:cs typeface="Century Gothic"/>
                <a:sym typeface="Century Gothic"/>
              </a:rPr>
              <a:t>Image Source: Amy Stuyvesant </a:t>
            </a:r>
          </a:p>
          <a:p>
            <a:pPr marL="0" marR="0" lvl="0" indent="0" algn="l" defTabSz="914400" rtl="0" eaLnBrk="1" fontAlgn="auto" latinLnBrk="0" hangingPunct="1">
              <a:lnSpc>
                <a:spcPct val="100000"/>
              </a:lnSpc>
              <a:spcBef>
                <a:spcPts val="0"/>
              </a:spcBef>
              <a:spcAft>
                <a:spcPts val="0"/>
              </a:spcAft>
              <a:buClr>
                <a:srgbClr val="000000"/>
              </a:buClr>
              <a:buSzPct val="25000"/>
              <a:buFont typeface="Century Gothic"/>
              <a:buNone/>
              <a:tabLst/>
              <a:defRPr/>
            </a:pPr>
            <a:r>
              <a:rPr lang="en-US" sz="1200" b="0" i="0" u="none" strike="noStrike" kern="1200" cap="none" dirty="0">
                <a:solidFill>
                  <a:schemeClr val="dk1"/>
                </a:solidFill>
                <a:effectLst/>
                <a:latin typeface="Calibri"/>
                <a:ea typeface="Calibri"/>
                <a:cs typeface="Calibri"/>
                <a:sym typeface="Calibri"/>
              </a:rPr>
              <a:t>Icons from Flat Icon: http://www.flaticon.com/</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Clr>
                <a:srgbClr val="000000"/>
              </a:buClr>
              <a:buSzPct val="25000"/>
              <a:buFont typeface="Century Gothic"/>
              <a:buNone/>
            </a:pPr>
            <a:endParaRPr lang="en-US" sz="1200" b="0" i="0" u="none" strike="noStrike" cap="none" dirty="0">
              <a:solidFill>
                <a:srgbClr val="000000"/>
              </a:solidFill>
              <a:latin typeface="Century Gothic"/>
              <a:ea typeface="Century Gothic"/>
              <a:cs typeface="Century Gothic"/>
              <a:sym typeface="Century Gothic"/>
            </a:endParaRPr>
          </a:p>
        </p:txBody>
      </p:sp>
      <p:sp>
        <p:nvSpPr>
          <p:cNvPr id="122" name="Shape 122"/>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9588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rtl="0"/>
            <a:r>
              <a:rPr lang="en-US" sz="1200" b="0" i="0" u="none" strike="noStrike" kern="1200" cap="none" dirty="0">
                <a:solidFill>
                  <a:schemeClr val="dk1"/>
                </a:solidFill>
                <a:effectLst/>
                <a:latin typeface="Calibri"/>
                <a:ea typeface="Calibri"/>
                <a:cs typeface="Calibri"/>
                <a:sym typeface="Calibri"/>
              </a:rPr>
              <a:t>[CLICK CLICK] In order to produce a model that could accurately predict algae in the lakes, we first examined the spectral reflectance of chlorophyll-a as it falls on the electromagnetic spectrum to find the best predictor band ratios for our model. Chlorophyll-a, a pigment found in all vegetation, reflects highest in the near-infrared portion of the spectrum and in the green portion of the visible spectrum. [CLICK CLICK] Chlorophyll-a strongly absorbs in the red and blue wavelengths of the visible spectrum. Due to this spectral behavior of chlorophyll-a [CLICK] we chose these Landsat 8 bands to add into our model as predictor variables. </a:t>
            </a:r>
            <a:endParaRPr lang="en-US" b="0" dirty="0">
              <a:effectLst/>
            </a:endParaRPr>
          </a:p>
          <a:p>
            <a:br>
              <a:rPr lang="en-US" dirty="0"/>
            </a:b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br>
              <a:rPr lang="en-US" sz="1200" b="0" i="0" u="none" strike="noStrike" cap="none" dirty="0">
                <a:solidFill>
                  <a:schemeClr val="dk1"/>
                </a:solidFill>
                <a:latin typeface="Calibri"/>
                <a:ea typeface="Calibri"/>
                <a:cs typeface="Calibri"/>
                <a:sym typeface="Calibri"/>
              </a:rPr>
            </a:br>
            <a:r>
              <a:rPr lang="en-US" sz="1200" b="0" i="0" u="none" strike="noStrike" cap="none" dirty="0">
                <a:solidFill>
                  <a:schemeClr val="dk1"/>
                </a:solidFill>
                <a:latin typeface="Calibri"/>
                <a:ea typeface="Calibri"/>
                <a:cs typeface="Calibri"/>
                <a:sym typeface="Calibri"/>
              </a:rPr>
              <a:t>Photo Credits:</a:t>
            </a:r>
            <a:br>
              <a:rPr lang="en-US" sz="1200" b="0" i="0" u="none" strike="noStrike" cap="none" dirty="0">
                <a:solidFill>
                  <a:schemeClr val="dk1"/>
                </a:solidFill>
                <a:latin typeface="Calibri"/>
                <a:ea typeface="Calibri"/>
                <a:cs typeface="Calibri"/>
                <a:sym typeface="Calibri"/>
              </a:rPr>
            </a:br>
            <a:r>
              <a:rPr lang="en-US" sz="1200" b="0" i="0" u="none" strike="noStrike" cap="none" dirty="0">
                <a:solidFill>
                  <a:schemeClr val="dk1"/>
                </a:solidFill>
                <a:latin typeface="Calibri"/>
                <a:ea typeface="Calibri"/>
                <a:cs typeface="Calibri"/>
                <a:sym typeface="Calibri"/>
              </a:rPr>
              <a:t>Algae</a:t>
            </a:r>
            <a:r>
              <a:rPr lang="en-US" sz="1200" b="0" i="0" u="none" strike="noStrike" cap="none" baseline="0" dirty="0">
                <a:solidFill>
                  <a:schemeClr val="dk1"/>
                </a:solidFill>
                <a:latin typeface="Calibri"/>
                <a:ea typeface="Calibri"/>
                <a:cs typeface="Calibri"/>
                <a:sym typeface="Calibri"/>
              </a:rPr>
              <a:t>: https://commons.wikimedia.org/wiki/File:Spirogyra_(248_00)_Native_preparation.jpg </a:t>
            </a: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Landsat 8 Satellite: DEVELOPEDIA</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66093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rtl="0"/>
            <a:r>
              <a:rPr lang="en-US" sz="1200" b="0" i="0" u="none" strike="noStrike" kern="1200" cap="none" dirty="0">
                <a:solidFill>
                  <a:schemeClr val="dk1"/>
                </a:solidFill>
                <a:effectLst/>
                <a:latin typeface="Calibri"/>
                <a:ea typeface="Calibri"/>
                <a:cs typeface="Calibri"/>
                <a:sym typeface="Calibri"/>
              </a:rPr>
              <a:t>We acquired satellite images (click) of our study area gathered by the Landsat 8 Operational Land Imager freely available on USGS Earth Explorer(click click). Then we removed all images with substantial cloud cover or shadow near the studied lakes. We narrowed down the remaining images to the ones that were taken within one week of in situ collection. After normalizing all useable dates, we clipped the images to our study area and applied various band ratios based on ratios we found in our literature review. These indices were averaged for each lake and the statistical relationship between remotely sensed chlorophyll and the in situ measurements was calculated. </a:t>
            </a:r>
          </a:p>
          <a:p>
            <a:pPr rtl="0"/>
            <a:endParaRPr lang="en-US" sz="1200" b="0" i="0" u="none" strike="noStrike" kern="1200" cap="none" dirty="0">
              <a:solidFill>
                <a:schemeClr val="dk1"/>
              </a:solidFill>
              <a:effectLst/>
              <a:latin typeface="Calibri"/>
              <a:ea typeface="Calibri"/>
              <a:cs typeface="Calibri"/>
              <a:sym typeface="Calibri"/>
            </a:endParaRPr>
          </a:p>
          <a:p>
            <a:pPr rtl="0"/>
            <a:r>
              <a:rPr lang="en-US" sz="1200" b="0" i="0" u="none" strike="noStrike" kern="1200" cap="none" dirty="0">
                <a:solidFill>
                  <a:schemeClr val="dk1"/>
                </a:solidFill>
                <a:effectLst/>
                <a:latin typeface="Calibri"/>
                <a:ea typeface="Calibri"/>
                <a:cs typeface="Calibri"/>
                <a:sym typeface="Calibri"/>
              </a:rPr>
              <a:t>Icons from Flat Icon: http://www.flaticon.com/</a:t>
            </a:r>
            <a:endParaRPr lang="en-US" sz="1200" b="0" i="0" u="none" strike="noStrike" cap="none" dirty="0">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46414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6" name="Shape 176"/>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kern="1200" cap="none" dirty="0">
                <a:solidFill>
                  <a:schemeClr val="dk1"/>
                </a:solidFill>
                <a:effectLst/>
                <a:latin typeface="Calibri"/>
                <a:ea typeface="Calibri"/>
                <a:cs typeface="Calibri"/>
                <a:sym typeface="Calibri"/>
              </a:rPr>
              <a:t>In order to determine how accurately remotely sensed data can predict actual chlorophyll-a values in the lakes, we utilized and compared two statistical models(click click) – GLM and RF. Multiple regression analysis had difficulties predicting high chlorophyll-a observations (7xclick). GLM is used for data that is normally distributed and our data does not meet that criteria as we can see from the QQ plot. Departures from a linear pattern indicate a lack of normality in the data. (click) The Random Forests Model was used instead, since it can process data that is not normally distributed. What this model does is, (click)it creates multiple random samples from the dataset. (click </a:t>
            </a:r>
            <a:r>
              <a:rPr lang="en-US" sz="1200" b="0" i="0" u="none" strike="noStrike" kern="1200" cap="none" dirty="0" err="1">
                <a:solidFill>
                  <a:schemeClr val="dk1"/>
                </a:solidFill>
                <a:effectLst/>
                <a:latin typeface="Calibri"/>
                <a:ea typeface="Calibri"/>
                <a:cs typeface="Calibri"/>
                <a:sym typeface="Calibri"/>
              </a:rPr>
              <a:t>click</a:t>
            </a:r>
            <a:r>
              <a:rPr lang="en-US" sz="1200" b="0" i="0" u="none" strike="noStrike" kern="1200" cap="none" dirty="0">
                <a:solidFill>
                  <a:schemeClr val="dk1"/>
                </a:solidFill>
                <a:effectLst/>
                <a:latin typeface="Calibri"/>
                <a:ea typeface="Calibri"/>
                <a:cs typeface="Calibri"/>
                <a:sym typeface="Calibri"/>
              </a:rPr>
              <a:t> click) Each sample is a decision tree that builds the “random forest” and identifies key features or variables to grow the decision tree.(click </a:t>
            </a:r>
            <a:r>
              <a:rPr lang="en-US" sz="1200" b="0" i="0" u="none" strike="noStrike" kern="1200" cap="none" dirty="0" err="1">
                <a:solidFill>
                  <a:schemeClr val="dk1"/>
                </a:solidFill>
                <a:effectLst/>
                <a:latin typeface="Calibri"/>
                <a:ea typeface="Calibri"/>
                <a:cs typeface="Calibri"/>
                <a:sym typeface="Calibri"/>
              </a:rPr>
              <a:t>click</a:t>
            </a:r>
            <a:r>
              <a:rPr lang="en-US" sz="1200" b="0" i="0" u="none" strike="noStrike" kern="1200" cap="none" dirty="0">
                <a:solidFill>
                  <a:schemeClr val="dk1"/>
                </a:solidFill>
                <a:effectLst/>
                <a:latin typeface="Calibri"/>
                <a:ea typeface="Calibri"/>
                <a:cs typeface="Calibri"/>
                <a:sym typeface="Calibri"/>
              </a:rPr>
              <a:t> click) Finally, the model finds a set of variables (click click) that produce the strongest prediction for chlorophyll –a. </a:t>
            </a:r>
            <a:endParaRPr lang="en-US" sz="1200" b="0" i="0" u="none" strike="noStrike" cap="none" dirty="0">
              <a:solidFill>
                <a:schemeClr val="dk1"/>
              </a:solidFill>
              <a:latin typeface="Calibri"/>
              <a:ea typeface="Calibri"/>
              <a:cs typeface="Calibri"/>
              <a:sym typeface="Calibri"/>
            </a:endParaRPr>
          </a:p>
        </p:txBody>
      </p:sp>
      <p:sp>
        <p:nvSpPr>
          <p:cNvPr id="177" name="Shape 17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05886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2" name="Shape 212"/>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kern="1200" cap="none" dirty="0">
                <a:solidFill>
                  <a:schemeClr val="dk1"/>
                </a:solidFill>
                <a:effectLst/>
                <a:latin typeface="Calibri"/>
                <a:ea typeface="Calibri"/>
                <a:cs typeface="Calibri"/>
                <a:sym typeface="Calibri"/>
              </a:rPr>
              <a:t>After assessing several band ratios in the Random Forests model, we found that the (click) shortwave infrared Landsat band and a ratio of near-infrared band over the red band were the most important variables in predicting chlorophyll’s presence. The near-infrared over red ratio is very commonly used in literature to isolate vegetation, which contains chlorophyll-a. The SWIR-2 band is also used often used in studies to detect moisture content in plants, and as algae is submerged in water we concluded that this property of SWIR-2 aids model performance. We also looked at how to draw boundaries for our data, for example do we only use the surface measurement of in situ algae or do we include the whole column (click). When we conducted this sensitivity analysis, we determined that using the chlorophyll-a averaged by depth in the water column increased model performance. Similarly, when we looked at how to allocate the pixels in each lake (click), our analysis showed averaged the pixels within a 30 m buffer of the collection point yielded higher model results compared to averaged all of the pixels in a lake. </a:t>
            </a:r>
          </a:p>
          <a:p>
            <a:pPr marL="0" marR="0" lvl="0" indent="0" algn="l" rtl="0">
              <a:spcBef>
                <a:spcPts val="0"/>
              </a:spcBef>
              <a:buClr>
                <a:schemeClr val="dk1"/>
              </a:buClr>
              <a:buSzPct val="25000"/>
              <a:buFont typeface="Calibri"/>
              <a:buNone/>
            </a:pPr>
            <a:endParaRPr lang="en-US"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kern="1200" cap="none" dirty="0">
                <a:solidFill>
                  <a:schemeClr val="dk1"/>
                </a:solidFill>
                <a:effectLst/>
                <a:latin typeface="Calibri"/>
                <a:ea typeface="Calibri"/>
                <a:cs typeface="Calibri"/>
                <a:sym typeface="Calibri"/>
              </a:rPr>
              <a:t>Icons from Flat Icon: http://www.flaticon.com/</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213" name="Shape 21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39113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2" name="Shape 212"/>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kern="1200" cap="none" dirty="0">
                <a:solidFill>
                  <a:schemeClr val="dk1"/>
                </a:solidFill>
                <a:effectLst/>
                <a:latin typeface="Calibri"/>
                <a:ea typeface="Calibri"/>
                <a:cs typeface="Calibri"/>
                <a:sym typeface="Calibri"/>
              </a:rPr>
              <a:t>With this conclusions (click), we proceeded with a Random Forests Classification model (click)c using SWIR-2 and NIR/RED as predictor variables, choosing the </a:t>
            </a:r>
            <a:r>
              <a:rPr lang="en-US" sz="1200" b="0" i="1" u="none" strike="noStrike" kern="1200" cap="none" dirty="0">
                <a:solidFill>
                  <a:schemeClr val="dk1"/>
                </a:solidFill>
                <a:effectLst/>
                <a:latin typeface="Calibri"/>
                <a:ea typeface="Calibri"/>
                <a:cs typeface="Calibri"/>
                <a:sym typeface="Calibri"/>
              </a:rPr>
              <a:t>in situ</a:t>
            </a:r>
            <a:r>
              <a:rPr lang="en-US" sz="1200" b="0" i="0" u="none" strike="noStrike" kern="1200" cap="none" dirty="0">
                <a:solidFill>
                  <a:schemeClr val="dk1"/>
                </a:solidFill>
                <a:effectLst/>
                <a:latin typeface="Calibri"/>
                <a:ea typeface="Calibri"/>
                <a:cs typeface="Calibri"/>
                <a:sym typeface="Calibri"/>
              </a:rPr>
              <a:t> data averaged by depth, and averaging pixels near the collection point.</a:t>
            </a:r>
            <a:endParaRPr lang="en-US" sz="1200" b="0" i="0" u="none" strike="noStrike" cap="none" dirty="0">
              <a:solidFill>
                <a:schemeClr val="dk1"/>
              </a:solidFill>
              <a:latin typeface="Calibri"/>
              <a:ea typeface="Calibri"/>
              <a:cs typeface="Calibri"/>
              <a:sym typeface="Calibri"/>
            </a:endParaRPr>
          </a:p>
        </p:txBody>
      </p:sp>
      <p:sp>
        <p:nvSpPr>
          <p:cNvPr id="213" name="Shape 21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172006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and Authors Slide">
    <p:spTree>
      <p:nvGrpSpPr>
        <p:cNvPr id="1" name="Shape 10"/>
        <p:cNvGrpSpPr/>
        <p:nvPr/>
      </p:nvGrpSpPr>
      <p:grpSpPr>
        <a:xfrm>
          <a:off x="0" y="0"/>
          <a:ext cx="0" cy="0"/>
          <a:chOff x="0" y="0"/>
          <a:chExt cx="0" cy="0"/>
        </a:xfrm>
      </p:grpSpPr>
      <p:pic>
        <p:nvPicPr>
          <p:cNvPr id="11" name="Shape 11"/>
          <p:cNvPicPr preferRelativeResize="0"/>
          <p:nvPr/>
        </p:nvPicPr>
        <p:blipFill rotWithShape="1">
          <a:blip r:embed="rId2">
            <a:alphaModFix/>
          </a:blip>
          <a:srcRect/>
          <a:stretch/>
        </p:blipFill>
        <p:spPr>
          <a:xfrm>
            <a:off x="10953750" y="238125"/>
            <a:ext cx="870608" cy="741585"/>
          </a:xfrm>
          <a:prstGeom prst="rect">
            <a:avLst/>
          </a:prstGeom>
          <a:noFill/>
          <a:ln>
            <a:noFill/>
          </a:ln>
        </p:spPr>
      </p:pic>
      <p:sp>
        <p:nvSpPr>
          <p:cNvPr id="12" name="Shape 12"/>
          <p:cNvSpPr txBox="1"/>
          <p:nvPr/>
        </p:nvSpPr>
        <p:spPr>
          <a:xfrm>
            <a:off x="8047038" y="442912"/>
            <a:ext cx="1962149" cy="4154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050" b="0" i="0" u="none" strike="noStrike" cap="none">
                <a:solidFill>
                  <a:schemeClr val="dk1"/>
                </a:solidFill>
                <a:latin typeface="Arial"/>
                <a:ea typeface="Arial"/>
                <a:cs typeface="Arial"/>
                <a:sym typeface="Arial"/>
              </a:rPr>
              <a:t>National Aeronautics and</a:t>
            </a:r>
          </a:p>
          <a:p>
            <a:pPr marL="0" marR="0" lvl="0" indent="0" algn="r" rtl="0">
              <a:lnSpc>
                <a:spcPct val="100000"/>
              </a:lnSpc>
              <a:spcBef>
                <a:spcPts val="0"/>
              </a:spcBef>
              <a:spcAft>
                <a:spcPts val="0"/>
              </a:spcAft>
              <a:buClr>
                <a:schemeClr val="dk1"/>
              </a:buClr>
              <a:buSzPct val="25000"/>
              <a:buFont typeface="Arial"/>
              <a:buNone/>
            </a:pPr>
            <a:r>
              <a:rPr lang="en-US" sz="1050" b="0" i="0" u="none" strike="noStrike" cap="none">
                <a:solidFill>
                  <a:schemeClr val="dk1"/>
                </a:solidFill>
                <a:latin typeface="Arial"/>
                <a:ea typeface="Arial"/>
                <a:cs typeface="Arial"/>
                <a:sym typeface="Arial"/>
              </a:rPr>
              <a:t>Space Administration</a:t>
            </a:r>
          </a:p>
        </p:txBody>
      </p:sp>
      <p:cxnSp>
        <p:nvCxnSpPr>
          <p:cNvPr id="13" name="Shape 13"/>
          <p:cNvCxnSpPr/>
          <p:nvPr/>
        </p:nvCxnSpPr>
        <p:spPr>
          <a:xfrm>
            <a:off x="10475913" y="304800"/>
            <a:ext cx="0" cy="616952"/>
          </a:xfrm>
          <a:prstGeom prst="straightConnector1">
            <a:avLst/>
          </a:prstGeom>
          <a:noFill/>
          <a:ln w="9525" cap="flat" cmpd="sng">
            <a:solidFill>
              <a:schemeClr val="dk1"/>
            </a:solidFill>
            <a:prstDash val="solid"/>
            <a:miter/>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74"/>
        <p:cNvGrpSpPr/>
        <p:nvPr/>
      </p:nvGrpSpPr>
      <p:grpSpPr>
        <a:xfrm>
          <a:off x="0" y="0"/>
          <a:ext cx="0" cy="0"/>
          <a:chOff x="0" y="0"/>
          <a:chExt cx="0" cy="0"/>
        </a:xfrm>
      </p:grpSpPr>
      <p:sp>
        <p:nvSpPr>
          <p:cNvPr id="75" name="Shape 75"/>
          <p:cNvSpPr txBox="1">
            <a:spLocks noGrp="1"/>
          </p:cNvSpPr>
          <p:nvPr>
            <p:ph type="body" idx="1"/>
          </p:nvPr>
        </p:nvSpPr>
        <p:spPr>
          <a:xfrm>
            <a:off x="6108192" y="750018"/>
            <a:ext cx="5303520" cy="1627632"/>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6" name="Shape 76"/>
          <p:cNvSpPr txBox="1">
            <a:spLocks noGrp="1"/>
          </p:cNvSpPr>
          <p:nvPr>
            <p:ph type="body" idx="2"/>
          </p:nvPr>
        </p:nvSpPr>
        <p:spPr>
          <a:xfrm>
            <a:off x="987550" y="675560"/>
            <a:ext cx="4145280" cy="1830106"/>
          </a:xfrm>
          <a:prstGeom prst="rect">
            <a:avLst/>
          </a:prstGeom>
          <a:noFill/>
          <a:ln>
            <a:noFill/>
          </a:ln>
        </p:spPr>
        <p:txBody>
          <a:bodyPr lIns="91425" tIns="91425" rIns="91425" bIns="91425" anchor="ctr" anchorCtr="0"/>
          <a:lstStyle>
            <a:lvl1pPr marL="0" marR="0" lvl="0" indent="0" algn="r" rtl="0">
              <a:lnSpc>
                <a:spcPct val="90000"/>
              </a:lnSpc>
              <a:spcBef>
                <a:spcPts val="1000"/>
              </a:spcBef>
              <a:spcAft>
                <a:spcPts val="0"/>
              </a:spcAft>
              <a:buClr>
                <a:srgbClr val="EAA24A"/>
              </a:buClr>
              <a:buFont typeface="Arial"/>
              <a:buNone/>
              <a:defRPr sz="4800" b="1" i="0" u="none" strike="noStrike" cap="none">
                <a:solidFill>
                  <a:srgbClr val="EAA24A"/>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7" name="Shape 77"/>
          <p:cNvSpPr>
            <a:spLocks noGrp="1"/>
          </p:cNvSpPr>
          <p:nvPr>
            <p:ph type="pic" idx="3"/>
          </p:nvPr>
        </p:nvSpPr>
        <p:spPr>
          <a:xfrm>
            <a:off x="0" y="3429000"/>
            <a:ext cx="12192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8" name="Shape 78"/>
          <p:cNvSpPr txBox="1">
            <a:spLocks noGrp="1"/>
          </p:cNvSpPr>
          <p:nvPr>
            <p:ph type="body" idx="4"/>
          </p:nvPr>
        </p:nvSpPr>
        <p:spPr>
          <a:xfrm>
            <a:off x="8253984" y="3154680"/>
            <a:ext cx="3060190"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979393"/>
              </a:buClr>
              <a:buFont typeface="Arial"/>
              <a:buNone/>
              <a:defRPr sz="1200" b="0" i="0" u="none" strike="noStrike" cap="none">
                <a:solidFill>
                  <a:srgbClr val="979393"/>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cxnSp>
        <p:nvCxnSpPr>
          <p:cNvPr id="79" name="Shape 79"/>
          <p:cNvCxnSpPr/>
          <p:nvPr/>
        </p:nvCxnSpPr>
        <p:spPr>
          <a:xfrm>
            <a:off x="5572125" y="750018"/>
            <a:ext cx="0" cy="1627632"/>
          </a:xfrm>
          <a:prstGeom prst="straightConnector1">
            <a:avLst/>
          </a:prstGeom>
          <a:noFill/>
          <a:ln w="9525" cap="flat" cmpd="sng">
            <a:solidFill>
              <a:schemeClr val="accent3"/>
            </a:solidFill>
            <a:prstDash val="solid"/>
            <a:miter/>
            <a:headEnd type="none" w="med" len="med"/>
            <a:tailEnd type="none" w="med" len="med"/>
          </a:ln>
        </p:spPr>
      </p:cxnSp>
      <p:pic>
        <p:nvPicPr>
          <p:cNvPr id="80" name="Shape 80"/>
          <p:cNvPicPr preferRelativeResize="0"/>
          <p:nvPr/>
        </p:nvPicPr>
        <p:blipFill rotWithShape="1">
          <a:blip r:embed="rId2">
            <a:alphaModFix/>
          </a:blip>
          <a:srcRect/>
          <a:stretch/>
        </p:blipFill>
        <p:spPr>
          <a:xfrm>
            <a:off x="0" y="0"/>
            <a:ext cx="12192000" cy="10709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81"/>
        <p:cNvGrpSpPr/>
        <p:nvPr/>
      </p:nvGrpSpPr>
      <p:grpSpPr>
        <a:xfrm>
          <a:off x="0" y="0"/>
          <a:ext cx="0" cy="0"/>
          <a:chOff x="0" y="0"/>
          <a:chExt cx="0" cy="0"/>
        </a:xfrm>
      </p:grpSpPr>
      <p:sp>
        <p:nvSpPr>
          <p:cNvPr id="82" name="Shape 82"/>
          <p:cNvSpPr txBox="1">
            <a:spLocks noGrp="1"/>
          </p:cNvSpPr>
          <p:nvPr>
            <p:ph type="body" idx="1"/>
          </p:nvPr>
        </p:nvSpPr>
        <p:spPr>
          <a:xfrm>
            <a:off x="999744" y="2255518"/>
            <a:ext cx="10204703" cy="3706366"/>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rgbClr val="7F7F7F"/>
              </a:buClr>
              <a:buFont typeface="Arial"/>
              <a:buNone/>
              <a:defRPr sz="48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3" name="Shape 83"/>
          <p:cNvSpPr/>
          <p:nvPr/>
        </p:nvSpPr>
        <p:spPr>
          <a:xfrm>
            <a:off x="0" y="388647"/>
            <a:ext cx="12192000" cy="840075"/>
          </a:xfrm>
          <a:prstGeom prst="rect">
            <a:avLst/>
          </a:prstGeom>
          <a:solidFill>
            <a:srgbClr val="EAA24A"/>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84" name="Shape 84"/>
          <p:cNvSpPr txBox="1"/>
          <p:nvPr/>
        </p:nvSpPr>
        <p:spPr>
          <a:xfrm>
            <a:off x="2743199" y="397728"/>
            <a:ext cx="8461249" cy="83099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0" i="0" u="none" strike="noStrike" cap="none">
                <a:solidFill>
                  <a:schemeClr val="lt1"/>
                </a:solidFill>
                <a:latin typeface="Questrial"/>
                <a:ea typeface="Questrial"/>
                <a:cs typeface="Questrial"/>
                <a:sym typeface="Questrial"/>
              </a:rPr>
              <a:t>Acronym</a:t>
            </a:r>
          </a:p>
        </p:txBody>
      </p:sp>
      <p:sp>
        <p:nvSpPr>
          <p:cNvPr id="85" name="Shape 85"/>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800" b="0" i="0" u="none" strike="noStrike" cap="none">
                <a:solidFill>
                  <a:schemeClr val="lt1"/>
                </a:solidFill>
                <a:latin typeface="Questrial"/>
                <a:ea typeface="Questrial"/>
                <a:cs typeface="Questrial"/>
                <a:sym typeface="Questrial"/>
              </a:rPr>
              <a:t>             </a:t>
            </a:r>
          </a:p>
        </p:txBody>
      </p:sp>
      <p:pic>
        <p:nvPicPr>
          <p:cNvPr id="86" name="Shape 86"/>
          <p:cNvPicPr preferRelativeResize="0"/>
          <p:nvPr/>
        </p:nvPicPr>
        <p:blipFill rotWithShape="1">
          <a:blip r:embed="rId2">
            <a:alphaModFix/>
          </a:blip>
          <a:srcRect/>
          <a:stretch/>
        </p:blipFill>
        <p:spPr>
          <a:xfrm>
            <a:off x="0" y="6750907"/>
            <a:ext cx="12192000" cy="107094"/>
          </a:xfrm>
          <a:prstGeom prst="rect">
            <a:avLst/>
          </a:prstGeom>
          <a:noFill/>
          <a:ln>
            <a:noFill/>
          </a:ln>
        </p:spPr>
      </p:pic>
      <p:pic>
        <p:nvPicPr>
          <p:cNvPr id="87" name="Shape 8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07925" y="190428"/>
            <a:ext cx="1236519" cy="123651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694943" y="1676400"/>
            <a:ext cx="4791454" cy="4780280"/>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6" name="Shape 16"/>
          <p:cNvSpPr>
            <a:spLocks noGrp="1"/>
          </p:cNvSpPr>
          <p:nvPr>
            <p:ph type="pic" idx="2"/>
          </p:nvPr>
        </p:nvSpPr>
        <p:spPr>
          <a:xfrm>
            <a:off x="6096000" y="1228720"/>
            <a:ext cx="6096000" cy="5629276"/>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7" name="Shape 17"/>
          <p:cNvSpPr txBox="1">
            <a:spLocks noGrp="1"/>
          </p:cNvSpPr>
          <p:nvPr>
            <p:ph type="body" idx="3"/>
          </p:nvPr>
        </p:nvSpPr>
        <p:spPr>
          <a:xfrm>
            <a:off x="6096000" y="6456680"/>
            <a:ext cx="2657854" cy="27431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8" name="Shape 18"/>
          <p:cNvSpPr/>
          <p:nvPr/>
        </p:nvSpPr>
        <p:spPr>
          <a:xfrm>
            <a:off x="0" y="388647"/>
            <a:ext cx="12192000" cy="840075"/>
          </a:xfrm>
          <a:prstGeom prst="rect">
            <a:avLst/>
          </a:prstGeom>
          <a:solidFill>
            <a:srgbClr val="EAA24A"/>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19" name="Shape 19"/>
          <p:cNvSpPr/>
          <p:nvPr/>
        </p:nvSpPr>
        <p:spPr>
          <a:xfrm>
            <a:off x="103234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800" b="0" i="0" u="none" strike="noStrike" cap="none">
                <a:solidFill>
                  <a:schemeClr val="lt1"/>
                </a:solidFill>
                <a:latin typeface="Questrial"/>
                <a:ea typeface="Questrial"/>
                <a:cs typeface="Questrial"/>
                <a:sym typeface="Questrial"/>
              </a:rPr>
              <a:t>             </a:t>
            </a:r>
          </a:p>
        </p:txBody>
      </p:sp>
      <p:pic>
        <p:nvPicPr>
          <p:cNvPr id="20" name="Shape 20"/>
          <p:cNvPicPr preferRelativeResize="0"/>
          <p:nvPr/>
        </p:nvPicPr>
        <p:blipFill rotWithShape="1">
          <a:blip r:embed="rId2">
            <a:alphaModFix/>
          </a:blip>
          <a:srcRect/>
          <a:stretch/>
        </p:blipFill>
        <p:spPr>
          <a:xfrm>
            <a:off x="0" y="6750907"/>
            <a:ext cx="12192000" cy="107094"/>
          </a:xfrm>
          <a:prstGeom prst="rect">
            <a:avLst/>
          </a:prstGeom>
          <a:noFill/>
          <a:ln>
            <a:noFill/>
          </a:ln>
        </p:spPr>
      </p:pic>
      <p:pic>
        <p:nvPicPr>
          <p:cNvPr id="21" name="Shape 2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0323425" y="190427"/>
            <a:ext cx="1236519" cy="123651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22"/>
        <p:cNvGrpSpPr/>
        <p:nvPr/>
      </p:nvGrpSpPr>
      <p:grpSpPr>
        <a:xfrm>
          <a:off x="0" y="0"/>
          <a:ext cx="0" cy="0"/>
          <a:chOff x="0" y="0"/>
          <a:chExt cx="0" cy="0"/>
        </a:xfrm>
      </p:grpSpPr>
      <p:sp>
        <p:nvSpPr>
          <p:cNvPr id="23" name="Shape 23"/>
          <p:cNvSpPr txBox="1">
            <a:spLocks noGrp="1"/>
          </p:cNvSpPr>
          <p:nvPr>
            <p:ph type="body" idx="1"/>
          </p:nvPr>
        </p:nvSpPr>
        <p:spPr>
          <a:xfrm>
            <a:off x="768095" y="4814316"/>
            <a:ext cx="10643616" cy="144475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24" name="Shape 24"/>
          <p:cNvSpPr txBox="1">
            <a:spLocks noGrp="1"/>
          </p:cNvSpPr>
          <p:nvPr>
            <p:ph type="body" idx="2"/>
          </p:nvPr>
        </p:nvSpPr>
        <p:spPr>
          <a:xfrm>
            <a:off x="768095" y="3954780"/>
            <a:ext cx="1064361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EAA24A"/>
              </a:buClr>
              <a:buFont typeface="Arial"/>
              <a:buNone/>
              <a:defRPr sz="4000" b="1" i="0" u="none" strike="noStrike" cap="none">
                <a:solidFill>
                  <a:srgbClr val="EAA24A"/>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25" name="Shape 25"/>
          <p:cNvSpPr>
            <a:spLocks noGrp="1"/>
          </p:cNvSpPr>
          <p:nvPr>
            <p:ph type="pic" idx="3"/>
          </p:nvPr>
        </p:nvSpPr>
        <p:spPr>
          <a:xfrm>
            <a:off x="0" y="117985"/>
            <a:ext cx="12192000" cy="3193023"/>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26" name="Shape 26"/>
          <p:cNvSpPr txBox="1">
            <a:spLocks noGrp="1"/>
          </p:cNvSpPr>
          <p:nvPr>
            <p:ph type="body" idx="4"/>
          </p:nvPr>
        </p:nvSpPr>
        <p:spPr>
          <a:xfrm>
            <a:off x="8253984" y="3429000"/>
            <a:ext cx="3060190"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979393"/>
              </a:buClr>
              <a:buFont typeface="Arial"/>
              <a:buNone/>
              <a:defRPr sz="1200" b="0" i="0" u="none" strike="noStrike" cap="none">
                <a:solidFill>
                  <a:srgbClr val="979393"/>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pic>
        <p:nvPicPr>
          <p:cNvPr id="27" name="Shape 27"/>
          <p:cNvPicPr preferRelativeResize="0"/>
          <p:nvPr/>
        </p:nvPicPr>
        <p:blipFill rotWithShape="1">
          <a:blip r:embed="rId2">
            <a:alphaModFix/>
          </a:blip>
          <a:srcRect/>
          <a:stretch/>
        </p:blipFill>
        <p:spPr>
          <a:xfrm>
            <a:off x="0" y="0"/>
            <a:ext cx="12192000" cy="10709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Acknowledgements Slide - Logo">
    <p:spTree>
      <p:nvGrpSpPr>
        <p:cNvPr id="1" name="Shape 28"/>
        <p:cNvGrpSpPr/>
        <p:nvPr/>
      </p:nvGrpSpPr>
      <p:grpSpPr>
        <a:xfrm>
          <a:off x="0" y="0"/>
          <a:ext cx="0" cy="0"/>
          <a:chOff x="0" y="0"/>
          <a:chExt cx="0" cy="0"/>
        </a:xfrm>
      </p:grpSpPr>
      <p:sp>
        <p:nvSpPr>
          <p:cNvPr id="29" name="Shape 29"/>
          <p:cNvSpPr/>
          <p:nvPr/>
        </p:nvSpPr>
        <p:spPr>
          <a:xfrm>
            <a:off x="0" y="388647"/>
            <a:ext cx="12192000" cy="840075"/>
          </a:xfrm>
          <a:prstGeom prst="rect">
            <a:avLst/>
          </a:prstGeom>
          <a:solidFill>
            <a:srgbClr val="EAA24A"/>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30" name="Shape 30"/>
          <p:cNvSpPr/>
          <p:nvPr/>
        </p:nvSpPr>
        <p:spPr>
          <a:xfrm>
            <a:off x="10313900"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800" b="0" i="0" u="none" strike="noStrike" cap="none">
                <a:solidFill>
                  <a:schemeClr val="lt1"/>
                </a:solidFill>
                <a:latin typeface="Questrial"/>
                <a:ea typeface="Questrial"/>
                <a:cs typeface="Questrial"/>
                <a:sym typeface="Questrial"/>
              </a:rPr>
              <a:t>             </a:t>
            </a:r>
          </a:p>
        </p:txBody>
      </p:sp>
      <p:pic>
        <p:nvPicPr>
          <p:cNvPr id="31" name="Shape 31"/>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0369835" y="239654"/>
            <a:ext cx="1124648" cy="1138066"/>
          </a:xfrm>
          <a:prstGeom prst="rect">
            <a:avLst/>
          </a:prstGeom>
          <a:noFill/>
          <a:ln>
            <a:noFill/>
          </a:ln>
        </p:spPr>
      </p:pic>
      <p:sp>
        <p:nvSpPr>
          <p:cNvPr id="32" name="Shape 32"/>
          <p:cNvSpPr txBox="1"/>
          <p:nvPr/>
        </p:nvSpPr>
        <p:spPr>
          <a:xfrm>
            <a:off x="717899" y="366406"/>
            <a:ext cx="8878103" cy="83099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Questrial"/>
              <a:buNone/>
            </a:pPr>
            <a:r>
              <a:rPr lang="en-US" sz="4800" b="0" i="0" u="none" strike="noStrike" cap="none">
                <a:solidFill>
                  <a:schemeClr val="lt1"/>
                </a:solidFill>
                <a:latin typeface="Questrial"/>
                <a:ea typeface="Questrial"/>
                <a:cs typeface="Questrial"/>
                <a:sym typeface="Questrial"/>
              </a:rPr>
              <a:t>Acknowledgements</a:t>
            </a:r>
          </a:p>
        </p:txBody>
      </p:sp>
      <p:sp>
        <p:nvSpPr>
          <p:cNvPr id="33" name="Shape 33"/>
          <p:cNvSpPr txBox="1">
            <a:spLocks noGrp="1"/>
          </p:cNvSpPr>
          <p:nvPr>
            <p:ph type="body" idx="1"/>
          </p:nvPr>
        </p:nvSpPr>
        <p:spPr>
          <a:xfrm>
            <a:off x="761610" y="2056133"/>
            <a:ext cx="10732872"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4" name="Shape 34"/>
          <p:cNvSpPr txBox="1">
            <a:spLocks noGrp="1"/>
          </p:cNvSpPr>
          <p:nvPr>
            <p:ph type="body" idx="2"/>
          </p:nvPr>
        </p:nvSpPr>
        <p:spPr>
          <a:xfrm>
            <a:off x="761610" y="3646687"/>
            <a:ext cx="10732872"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5" name="Shape 35"/>
          <p:cNvSpPr txBox="1">
            <a:spLocks noGrp="1"/>
          </p:cNvSpPr>
          <p:nvPr>
            <p:ph type="body" idx="3"/>
          </p:nvPr>
        </p:nvSpPr>
        <p:spPr>
          <a:xfrm>
            <a:off x="761610" y="5263567"/>
            <a:ext cx="10732872"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pic>
        <p:nvPicPr>
          <p:cNvPr id="36" name="Shape 36"/>
          <p:cNvPicPr preferRelativeResize="0"/>
          <p:nvPr/>
        </p:nvPicPr>
        <p:blipFill rotWithShape="1">
          <a:blip r:embed="rId3">
            <a:alphaModFix/>
          </a:blip>
          <a:srcRect/>
          <a:stretch/>
        </p:blipFill>
        <p:spPr>
          <a:xfrm>
            <a:off x="0" y="6750907"/>
            <a:ext cx="12192000" cy="107094"/>
          </a:xfrm>
          <a:prstGeom prst="rect">
            <a:avLst/>
          </a:prstGeom>
          <a:noFill/>
          <a:ln>
            <a:noFill/>
          </a:ln>
        </p:spPr>
      </p:pic>
      <p:sp>
        <p:nvSpPr>
          <p:cNvPr id="37" name="Shape 37"/>
          <p:cNvSpPr/>
          <p:nvPr/>
        </p:nvSpPr>
        <p:spPr>
          <a:xfrm>
            <a:off x="0" y="6566239"/>
            <a:ext cx="12192000" cy="18466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600" b="0" i="1" u="none" strike="noStrike" cap="none">
                <a:solidFill>
                  <a:srgbClr val="7F7F7F"/>
                </a:solidFill>
                <a:latin typeface="Arial"/>
                <a:ea typeface="Arial"/>
                <a:cs typeface="Arial"/>
                <a:sym typeface="Arial"/>
              </a:rPr>
              <a:t>This material is based upon work supported by NASA through contract NNL11AA00B and cooperative agreement NNX14AB60A. 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Left Image Right Text Slide">
    <p:spTree>
      <p:nvGrpSpPr>
        <p:cNvPr id="1" name="Shape 38"/>
        <p:cNvGrpSpPr/>
        <p:nvPr/>
      </p:nvGrpSpPr>
      <p:grpSpPr>
        <a:xfrm>
          <a:off x="0" y="0"/>
          <a:ext cx="0" cy="0"/>
          <a:chOff x="0" y="0"/>
          <a:chExt cx="0" cy="0"/>
        </a:xfrm>
      </p:grpSpPr>
      <p:sp>
        <p:nvSpPr>
          <p:cNvPr id="39" name="Shape 39"/>
          <p:cNvSpPr/>
          <p:nvPr/>
        </p:nvSpPr>
        <p:spPr>
          <a:xfrm>
            <a:off x="0" y="388647"/>
            <a:ext cx="12192000" cy="840075"/>
          </a:xfrm>
          <a:prstGeom prst="rect">
            <a:avLst/>
          </a:prstGeom>
          <a:solidFill>
            <a:srgbClr val="EAA24A"/>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40" name="Shape 40"/>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800" b="0" i="0" u="none" strike="noStrike" cap="none">
                <a:solidFill>
                  <a:schemeClr val="lt1"/>
                </a:solidFill>
                <a:latin typeface="Questrial"/>
                <a:ea typeface="Questrial"/>
                <a:cs typeface="Questrial"/>
                <a:sym typeface="Questrial"/>
              </a:rPr>
              <a:t>             </a:t>
            </a:r>
          </a:p>
        </p:txBody>
      </p:sp>
      <p:sp>
        <p:nvSpPr>
          <p:cNvPr id="41" name="Shape 41"/>
          <p:cNvSpPr txBox="1">
            <a:spLocks noGrp="1"/>
          </p:cNvSpPr>
          <p:nvPr>
            <p:ph type="body" idx="1"/>
          </p:nvPr>
        </p:nvSpPr>
        <p:spPr>
          <a:xfrm>
            <a:off x="6748271" y="1722500"/>
            <a:ext cx="4791454" cy="4529963"/>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2" name="Shape 42"/>
          <p:cNvSpPr>
            <a:spLocks noGrp="1"/>
          </p:cNvSpPr>
          <p:nvPr>
            <p:ph type="pic" idx="2"/>
          </p:nvPr>
        </p:nvSpPr>
        <p:spPr>
          <a:xfrm>
            <a:off x="0" y="1228724"/>
            <a:ext cx="6096000" cy="5629275"/>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3" name="Shape 43"/>
          <p:cNvSpPr txBox="1">
            <a:spLocks noGrp="1"/>
          </p:cNvSpPr>
          <p:nvPr>
            <p:ph type="body" idx="3"/>
          </p:nvPr>
        </p:nvSpPr>
        <p:spPr>
          <a:xfrm>
            <a:off x="3438144" y="6456680"/>
            <a:ext cx="265785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pic>
        <p:nvPicPr>
          <p:cNvPr id="44" name="Shape 44"/>
          <p:cNvPicPr preferRelativeResize="0"/>
          <p:nvPr/>
        </p:nvPicPr>
        <p:blipFill rotWithShape="1">
          <a:blip r:embed="rId2">
            <a:alphaModFix/>
          </a:blip>
          <a:srcRect/>
          <a:stretch/>
        </p:blipFill>
        <p:spPr>
          <a:xfrm>
            <a:off x="0" y="6750907"/>
            <a:ext cx="12192000" cy="107094"/>
          </a:xfrm>
          <a:prstGeom prst="rect">
            <a:avLst/>
          </a:prstGeom>
          <a:noFill/>
          <a:ln>
            <a:noFill/>
          </a:ln>
        </p:spPr>
      </p:pic>
      <p:pic>
        <p:nvPicPr>
          <p:cNvPr id="45" name="Shape 4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07925" y="190428"/>
            <a:ext cx="1236519" cy="123651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6096000" y="4709160"/>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8" name="Shape 48"/>
          <p:cNvSpPr txBox="1">
            <a:spLocks noGrp="1"/>
          </p:cNvSpPr>
          <p:nvPr>
            <p:ph type="body" idx="2"/>
          </p:nvPr>
        </p:nvSpPr>
        <p:spPr>
          <a:xfrm>
            <a:off x="792479" y="2115310"/>
            <a:ext cx="4754878" cy="768094"/>
          </a:xfrm>
          <a:prstGeom prst="rect">
            <a:avLst/>
          </a:prstGeom>
          <a:noFill/>
          <a:ln>
            <a:noFill/>
          </a:ln>
        </p:spPr>
        <p:txBody>
          <a:bodyPr lIns="91425" tIns="91425" rIns="91425" bIns="91425" anchor="ctr" anchorCtr="0"/>
          <a:lstStyle>
            <a:lvl1pPr marL="0" marR="0" lvl="0" indent="0" algn="r" rtl="0">
              <a:lnSpc>
                <a:spcPct val="90000"/>
              </a:lnSpc>
              <a:spcBef>
                <a:spcPts val="1000"/>
              </a:spcBef>
              <a:spcAft>
                <a:spcPts val="0"/>
              </a:spcAft>
              <a:buClr>
                <a:srgbClr val="EAA24A"/>
              </a:buClr>
              <a:buFont typeface="Arial"/>
              <a:buNone/>
              <a:defRPr sz="4400" b="0" i="0" u="none" strike="noStrike" cap="none">
                <a:solidFill>
                  <a:srgbClr val="EAA24A"/>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9" name="Shape 49"/>
          <p:cNvSpPr txBox="1">
            <a:spLocks noGrp="1"/>
          </p:cNvSpPr>
          <p:nvPr>
            <p:ph type="body" idx="3"/>
          </p:nvPr>
        </p:nvSpPr>
        <p:spPr>
          <a:xfrm>
            <a:off x="6096000" y="2103118"/>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0" name="Shape 50"/>
          <p:cNvSpPr txBox="1">
            <a:spLocks noGrp="1"/>
          </p:cNvSpPr>
          <p:nvPr>
            <p:ph type="body" idx="4"/>
          </p:nvPr>
        </p:nvSpPr>
        <p:spPr>
          <a:xfrm>
            <a:off x="792479" y="4721351"/>
            <a:ext cx="4754878" cy="768094"/>
          </a:xfrm>
          <a:prstGeom prst="rect">
            <a:avLst/>
          </a:prstGeom>
          <a:noFill/>
          <a:ln>
            <a:noFill/>
          </a:ln>
        </p:spPr>
        <p:txBody>
          <a:bodyPr lIns="91425" tIns="91425" rIns="91425" bIns="91425" anchor="ctr" anchorCtr="0"/>
          <a:lstStyle>
            <a:lvl1pPr marL="0" marR="0" lvl="0" indent="0" algn="r" rtl="0">
              <a:lnSpc>
                <a:spcPct val="90000"/>
              </a:lnSpc>
              <a:spcBef>
                <a:spcPts val="1000"/>
              </a:spcBef>
              <a:spcAft>
                <a:spcPts val="0"/>
              </a:spcAft>
              <a:buClr>
                <a:srgbClr val="EAA24A"/>
              </a:buClr>
              <a:buFont typeface="Arial"/>
              <a:buNone/>
              <a:defRPr sz="3600" b="0" i="0" u="none" strike="noStrike" cap="none">
                <a:solidFill>
                  <a:srgbClr val="EAA24A"/>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1" name="Shape 51"/>
          <p:cNvSpPr txBox="1">
            <a:spLocks noGrp="1"/>
          </p:cNvSpPr>
          <p:nvPr>
            <p:ph type="body" idx="5"/>
          </p:nvPr>
        </p:nvSpPr>
        <p:spPr>
          <a:xfrm>
            <a:off x="792479" y="3418332"/>
            <a:ext cx="4754878" cy="768094"/>
          </a:xfrm>
          <a:prstGeom prst="rect">
            <a:avLst/>
          </a:prstGeom>
          <a:noFill/>
          <a:ln>
            <a:noFill/>
          </a:ln>
        </p:spPr>
        <p:txBody>
          <a:bodyPr lIns="91425" tIns="91425" rIns="91425" bIns="91425" anchor="ctr" anchorCtr="0"/>
          <a:lstStyle>
            <a:lvl1pPr marL="0" marR="0" lvl="0" indent="0" algn="r" rtl="0">
              <a:lnSpc>
                <a:spcPct val="90000"/>
              </a:lnSpc>
              <a:spcBef>
                <a:spcPts val="1000"/>
              </a:spcBef>
              <a:spcAft>
                <a:spcPts val="0"/>
              </a:spcAft>
              <a:buClr>
                <a:srgbClr val="EAA24A"/>
              </a:buClr>
              <a:buFont typeface="Arial"/>
              <a:buNone/>
              <a:defRPr sz="4400" b="0" i="0" u="none" strike="noStrike" cap="none">
                <a:solidFill>
                  <a:srgbClr val="EAA24A"/>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2" name="Shape 52"/>
          <p:cNvSpPr txBox="1">
            <a:spLocks noGrp="1"/>
          </p:cNvSpPr>
          <p:nvPr>
            <p:ph type="body" idx="6"/>
          </p:nvPr>
        </p:nvSpPr>
        <p:spPr>
          <a:xfrm>
            <a:off x="6096000" y="3406139"/>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3" name="Shape 53"/>
          <p:cNvSpPr/>
          <p:nvPr/>
        </p:nvSpPr>
        <p:spPr>
          <a:xfrm>
            <a:off x="0" y="388647"/>
            <a:ext cx="12192000" cy="840075"/>
          </a:xfrm>
          <a:prstGeom prst="rect">
            <a:avLst/>
          </a:prstGeom>
          <a:solidFill>
            <a:srgbClr val="EAA24A"/>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54" name="Shape 54"/>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800" b="0" i="0" u="none" strike="noStrike" cap="none">
                <a:solidFill>
                  <a:schemeClr val="lt1"/>
                </a:solidFill>
                <a:latin typeface="Questrial"/>
                <a:ea typeface="Questrial"/>
                <a:cs typeface="Questrial"/>
                <a:sym typeface="Questrial"/>
              </a:rPr>
              <a:t>             </a:t>
            </a:r>
          </a:p>
        </p:txBody>
      </p:sp>
      <p:pic>
        <p:nvPicPr>
          <p:cNvPr id="55" name="Shape 55"/>
          <p:cNvPicPr preferRelativeResize="0"/>
          <p:nvPr/>
        </p:nvPicPr>
        <p:blipFill rotWithShape="1">
          <a:blip r:embed="rId2">
            <a:alphaModFix/>
          </a:blip>
          <a:srcRect/>
          <a:stretch/>
        </p:blipFill>
        <p:spPr>
          <a:xfrm>
            <a:off x="0" y="6750907"/>
            <a:ext cx="12192000" cy="107094"/>
          </a:xfrm>
          <a:prstGeom prst="rect">
            <a:avLst/>
          </a:prstGeom>
          <a:noFill/>
          <a:ln>
            <a:noFill/>
          </a:ln>
        </p:spPr>
      </p:pic>
      <p:pic>
        <p:nvPicPr>
          <p:cNvPr id="56" name="Shape 5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07925" y="190428"/>
            <a:ext cx="1236519" cy="123651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lank Slide">
    <p:spTree>
      <p:nvGrpSpPr>
        <p:cNvPr id="1" name="Shape 57"/>
        <p:cNvGrpSpPr/>
        <p:nvPr/>
      </p:nvGrpSpPr>
      <p:grpSpPr>
        <a:xfrm>
          <a:off x="0" y="0"/>
          <a:ext cx="0" cy="0"/>
          <a:chOff x="0" y="0"/>
          <a:chExt cx="0" cy="0"/>
        </a:xfrm>
      </p:grpSpPr>
      <p:pic>
        <p:nvPicPr>
          <p:cNvPr id="58" name="Shape 58"/>
          <p:cNvPicPr preferRelativeResize="0"/>
          <p:nvPr/>
        </p:nvPicPr>
        <p:blipFill rotWithShape="1">
          <a:blip r:embed="rId2">
            <a:alphaModFix/>
          </a:blip>
          <a:srcRect/>
          <a:stretch/>
        </p:blipFill>
        <p:spPr>
          <a:xfrm>
            <a:off x="0" y="6750907"/>
            <a:ext cx="12192000" cy="10709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59"/>
        <p:cNvGrpSpPr/>
        <p:nvPr/>
      </p:nvGrpSpPr>
      <p:grpSpPr>
        <a:xfrm>
          <a:off x="0" y="0"/>
          <a:ext cx="0" cy="0"/>
          <a:chOff x="0" y="0"/>
          <a:chExt cx="0" cy="0"/>
        </a:xfrm>
      </p:grpSpPr>
      <p:sp>
        <p:nvSpPr>
          <p:cNvPr id="60" name="Shape 60"/>
          <p:cNvSpPr/>
          <p:nvPr/>
        </p:nvSpPr>
        <p:spPr>
          <a:xfrm>
            <a:off x="0" y="388647"/>
            <a:ext cx="12192000" cy="840075"/>
          </a:xfrm>
          <a:prstGeom prst="rect">
            <a:avLst/>
          </a:prstGeom>
          <a:solidFill>
            <a:srgbClr val="EAA24A"/>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61" name="Shape 61"/>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800" b="0" i="0" u="none" strike="noStrike" cap="none">
                <a:solidFill>
                  <a:schemeClr val="lt1"/>
                </a:solidFill>
                <a:latin typeface="Questrial"/>
                <a:ea typeface="Questrial"/>
                <a:cs typeface="Questrial"/>
                <a:sym typeface="Questrial"/>
              </a:rPr>
              <a:t>             </a:t>
            </a:r>
          </a:p>
        </p:txBody>
      </p:sp>
      <p:sp>
        <p:nvSpPr>
          <p:cNvPr id="62" name="Shape 62"/>
          <p:cNvSpPr txBox="1">
            <a:spLocks noGrp="1"/>
          </p:cNvSpPr>
          <p:nvPr>
            <p:ph type="body" idx="1"/>
          </p:nvPr>
        </p:nvSpPr>
        <p:spPr>
          <a:xfrm>
            <a:off x="6748271" y="1722500"/>
            <a:ext cx="4791454" cy="4529963"/>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3" name="Shape 63"/>
          <p:cNvSpPr>
            <a:spLocks noGrp="1"/>
          </p:cNvSpPr>
          <p:nvPr>
            <p:ph type="pic" idx="2"/>
          </p:nvPr>
        </p:nvSpPr>
        <p:spPr>
          <a:xfrm>
            <a:off x="0" y="1228724"/>
            <a:ext cx="6096000" cy="5629275"/>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4" name="Shape 64"/>
          <p:cNvSpPr txBox="1">
            <a:spLocks noGrp="1"/>
          </p:cNvSpPr>
          <p:nvPr>
            <p:ph type="body" idx="3"/>
          </p:nvPr>
        </p:nvSpPr>
        <p:spPr>
          <a:xfrm>
            <a:off x="3438144" y="6456680"/>
            <a:ext cx="265785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pic>
        <p:nvPicPr>
          <p:cNvPr id="65" name="Shape 65"/>
          <p:cNvPicPr preferRelativeResize="0"/>
          <p:nvPr/>
        </p:nvPicPr>
        <p:blipFill rotWithShape="1">
          <a:blip r:embed="rId2">
            <a:alphaModFix/>
          </a:blip>
          <a:srcRect/>
          <a:stretch/>
        </p:blipFill>
        <p:spPr>
          <a:xfrm>
            <a:off x="0" y="6750907"/>
            <a:ext cx="12192000" cy="107094"/>
          </a:xfrm>
          <a:prstGeom prst="rect">
            <a:avLst/>
          </a:prstGeom>
          <a:noFill/>
          <a:ln>
            <a:noFill/>
          </a:ln>
        </p:spPr>
      </p:pic>
      <p:pic>
        <p:nvPicPr>
          <p:cNvPr id="66" name="Shape 6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07925" y="190428"/>
            <a:ext cx="1236519" cy="123651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67"/>
        <p:cNvGrpSpPr/>
        <p:nvPr/>
      </p:nvGrpSpPr>
      <p:grpSpPr>
        <a:xfrm>
          <a:off x="0" y="0"/>
          <a:ext cx="0" cy="0"/>
          <a:chOff x="0" y="0"/>
          <a:chExt cx="0" cy="0"/>
        </a:xfrm>
      </p:grpSpPr>
      <p:sp>
        <p:nvSpPr>
          <p:cNvPr id="68" name="Shape 68"/>
          <p:cNvSpPr>
            <a:spLocks noGrp="1"/>
          </p:cNvSpPr>
          <p:nvPr>
            <p:ph type="pic" idx="2"/>
          </p:nvPr>
        </p:nvSpPr>
        <p:spPr>
          <a:xfrm>
            <a:off x="0" y="117988"/>
            <a:ext cx="12192000" cy="3311012"/>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9" name="Shape 69"/>
          <p:cNvSpPr txBox="1">
            <a:spLocks noGrp="1"/>
          </p:cNvSpPr>
          <p:nvPr>
            <p:ph type="body" idx="1"/>
          </p:nvPr>
        </p:nvSpPr>
        <p:spPr>
          <a:xfrm>
            <a:off x="8253984" y="3429000"/>
            <a:ext cx="3060190"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979393"/>
              </a:buClr>
              <a:buFont typeface="Arial"/>
              <a:buNone/>
              <a:defRPr sz="1200" b="0" i="0" u="none" strike="noStrike" cap="none">
                <a:solidFill>
                  <a:srgbClr val="979393"/>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0" name="Shape 70"/>
          <p:cNvSpPr txBox="1">
            <a:spLocks noGrp="1"/>
          </p:cNvSpPr>
          <p:nvPr>
            <p:ph type="body" idx="3"/>
          </p:nvPr>
        </p:nvSpPr>
        <p:spPr>
          <a:xfrm>
            <a:off x="6010655" y="4540967"/>
            <a:ext cx="5303520" cy="1627632"/>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1" name="Shape 71"/>
          <p:cNvSpPr txBox="1">
            <a:spLocks noGrp="1"/>
          </p:cNvSpPr>
          <p:nvPr>
            <p:ph type="body" idx="4"/>
          </p:nvPr>
        </p:nvSpPr>
        <p:spPr>
          <a:xfrm>
            <a:off x="890016" y="4466510"/>
            <a:ext cx="4145280" cy="1830106"/>
          </a:xfrm>
          <a:prstGeom prst="rect">
            <a:avLst/>
          </a:prstGeom>
          <a:noFill/>
          <a:ln>
            <a:noFill/>
          </a:ln>
        </p:spPr>
        <p:txBody>
          <a:bodyPr lIns="91425" tIns="91425" rIns="91425" bIns="91425" anchor="ctr" anchorCtr="0"/>
          <a:lstStyle>
            <a:lvl1pPr marL="0" marR="0" lvl="0" indent="0" algn="r" rtl="0">
              <a:lnSpc>
                <a:spcPct val="90000"/>
              </a:lnSpc>
              <a:spcBef>
                <a:spcPts val="1000"/>
              </a:spcBef>
              <a:spcAft>
                <a:spcPts val="0"/>
              </a:spcAft>
              <a:buClr>
                <a:srgbClr val="EAA24A"/>
              </a:buClr>
              <a:buFont typeface="Arial"/>
              <a:buNone/>
              <a:defRPr sz="4800" b="1" i="0" u="none" strike="noStrike" cap="none">
                <a:solidFill>
                  <a:srgbClr val="EAA24A"/>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cxnSp>
        <p:nvCxnSpPr>
          <p:cNvPr id="72" name="Shape 72"/>
          <p:cNvCxnSpPr/>
          <p:nvPr/>
        </p:nvCxnSpPr>
        <p:spPr>
          <a:xfrm>
            <a:off x="5474589" y="4540967"/>
            <a:ext cx="0" cy="1627632"/>
          </a:xfrm>
          <a:prstGeom prst="straightConnector1">
            <a:avLst/>
          </a:prstGeom>
          <a:noFill/>
          <a:ln w="9525" cap="flat" cmpd="sng">
            <a:solidFill>
              <a:schemeClr val="accent3"/>
            </a:solidFill>
            <a:prstDash val="solid"/>
            <a:miter/>
            <a:headEnd type="none" w="med" len="med"/>
            <a:tailEnd type="none" w="med" len="med"/>
          </a:ln>
        </p:spPr>
      </p:cxnSp>
      <p:pic>
        <p:nvPicPr>
          <p:cNvPr id="73" name="Shape 73"/>
          <p:cNvPicPr preferRelativeResize="0"/>
          <p:nvPr/>
        </p:nvPicPr>
        <p:blipFill rotWithShape="1">
          <a:blip r:embed="rId2">
            <a:alphaModFix/>
          </a:blip>
          <a:srcRect/>
          <a:stretch/>
        </p:blipFill>
        <p:spPr>
          <a:xfrm>
            <a:off x="0" y="0"/>
            <a:ext cx="12192000" cy="10709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tiff"/></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3" name="Picture 2"/>
          <p:cNvPicPr>
            <a:picLocks noChangeAspect="1"/>
          </p:cNvPicPr>
          <p:nvPr/>
        </p:nvPicPr>
        <p:blipFill rotWithShape="1">
          <a:blip r:embed="rId3"/>
          <a:srcRect t="3121" r="42916"/>
          <a:stretch/>
        </p:blipFill>
        <p:spPr>
          <a:xfrm>
            <a:off x="3136532" y="0"/>
            <a:ext cx="4744645" cy="6330436"/>
          </a:xfrm>
          <a:prstGeom prst="rect">
            <a:avLst/>
          </a:prstGeom>
        </p:spPr>
      </p:pic>
      <p:pic>
        <p:nvPicPr>
          <p:cNvPr id="98" name="Shape 9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200222" y="-69600"/>
            <a:ext cx="8081399" cy="6927600"/>
          </a:xfrm>
          <a:prstGeom prst="rect">
            <a:avLst/>
          </a:prstGeom>
          <a:noFill/>
          <a:ln>
            <a:noFill/>
          </a:ln>
        </p:spPr>
      </p:pic>
      <p:sp>
        <p:nvSpPr>
          <p:cNvPr id="93" name="Shape 93"/>
          <p:cNvSpPr txBox="1"/>
          <p:nvPr/>
        </p:nvSpPr>
        <p:spPr>
          <a:xfrm>
            <a:off x="8177491" y="4017467"/>
            <a:ext cx="3204900" cy="369299"/>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spcAft>
                <a:spcPts val="0"/>
              </a:spcAft>
              <a:buClr>
                <a:srgbClr val="757070"/>
              </a:buClr>
              <a:buSzPct val="25000"/>
              <a:buFont typeface="Arial"/>
              <a:buNone/>
            </a:pPr>
            <a:r>
              <a:rPr lang="en-US" sz="2400" b="0" i="0" u="none" strike="noStrike" cap="none" dirty="0">
                <a:solidFill>
                  <a:srgbClr val="767171"/>
                </a:solidFill>
                <a:latin typeface="+mj-lt"/>
                <a:ea typeface="Questrial"/>
                <a:cs typeface="Questrial"/>
                <a:sym typeface="Questrial"/>
              </a:rPr>
              <a:t>Emily Campbell</a:t>
            </a:r>
          </a:p>
        </p:txBody>
      </p:sp>
      <p:sp>
        <p:nvSpPr>
          <p:cNvPr id="94" name="Shape 94"/>
          <p:cNvSpPr txBox="1"/>
          <p:nvPr/>
        </p:nvSpPr>
        <p:spPr>
          <a:xfrm>
            <a:off x="8177491" y="4424303"/>
            <a:ext cx="3204900" cy="369299"/>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spcAft>
                <a:spcPts val="0"/>
              </a:spcAft>
              <a:buClr>
                <a:srgbClr val="757070"/>
              </a:buClr>
              <a:buSzPct val="25000"/>
              <a:buFont typeface="Arial"/>
              <a:buNone/>
            </a:pPr>
            <a:r>
              <a:rPr lang="en-US" sz="2400" b="0" i="0" u="none" strike="noStrike" cap="none" dirty="0">
                <a:solidFill>
                  <a:srgbClr val="767171"/>
                </a:solidFill>
                <a:latin typeface="+mj-lt"/>
                <a:ea typeface="Questrial"/>
                <a:cs typeface="Questrial"/>
                <a:sym typeface="Questrial"/>
              </a:rPr>
              <a:t>Benjamin </a:t>
            </a:r>
            <a:r>
              <a:rPr lang="en-US" sz="2400" b="0" i="0" u="none" strike="noStrike" cap="none" dirty="0" err="1">
                <a:solidFill>
                  <a:srgbClr val="767171"/>
                </a:solidFill>
                <a:latin typeface="+mj-lt"/>
                <a:ea typeface="Questrial"/>
                <a:cs typeface="Questrial"/>
                <a:sym typeface="Questrial"/>
              </a:rPr>
              <a:t>Ignac</a:t>
            </a:r>
            <a:endParaRPr lang="en-US" sz="2400" b="0" i="0" u="none" strike="noStrike" cap="none" dirty="0">
              <a:solidFill>
                <a:srgbClr val="767171"/>
              </a:solidFill>
              <a:latin typeface="+mj-lt"/>
              <a:ea typeface="Questrial"/>
              <a:cs typeface="Questrial"/>
              <a:sym typeface="Questrial"/>
            </a:endParaRPr>
          </a:p>
        </p:txBody>
      </p:sp>
      <p:sp>
        <p:nvSpPr>
          <p:cNvPr id="95" name="Shape 95"/>
          <p:cNvSpPr txBox="1"/>
          <p:nvPr/>
        </p:nvSpPr>
        <p:spPr>
          <a:xfrm>
            <a:off x="8177489" y="4823592"/>
            <a:ext cx="3958188" cy="374699"/>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spcAft>
                <a:spcPts val="0"/>
              </a:spcAft>
              <a:buClr>
                <a:srgbClr val="757070"/>
              </a:buClr>
              <a:buSzPct val="25000"/>
              <a:buFont typeface="Arial"/>
              <a:buNone/>
            </a:pPr>
            <a:r>
              <a:rPr lang="en-US" sz="2400" b="0" i="0" u="none" strike="noStrike" cap="none" dirty="0" err="1">
                <a:solidFill>
                  <a:srgbClr val="767171"/>
                </a:solidFill>
                <a:latin typeface="+mj-lt"/>
                <a:ea typeface="Questrial"/>
                <a:cs typeface="Questrial"/>
                <a:sym typeface="Questrial"/>
              </a:rPr>
              <a:t>Muthukumaran</a:t>
            </a:r>
            <a:r>
              <a:rPr lang="en-US" sz="2400" b="0" i="0" u="none" strike="noStrike" cap="none" dirty="0">
                <a:solidFill>
                  <a:srgbClr val="767171"/>
                </a:solidFill>
                <a:latin typeface="+mj-lt"/>
                <a:ea typeface="Questrial"/>
                <a:cs typeface="Questrial"/>
                <a:sym typeface="Questrial"/>
              </a:rPr>
              <a:t> </a:t>
            </a:r>
            <a:r>
              <a:rPr lang="en-US" sz="2400" b="0" i="0" u="none" strike="noStrike" cap="none" dirty="0" err="1">
                <a:solidFill>
                  <a:srgbClr val="767171"/>
                </a:solidFill>
                <a:latin typeface="+mj-lt"/>
                <a:ea typeface="Questrial"/>
                <a:cs typeface="Questrial"/>
                <a:sym typeface="Questrial"/>
              </a:rPr>
              <a:t>Sampath</a:t>
            </a:r>
            <a:endParaRPr lang="en-US" sz="2400" b="0" i="0" u="none" strike="noStrike" cap="none" dirty="0">
              <a:solidFill>
                <a:srgbClr val="767171"/>
              </a:solidFill>
              <a:latin typeface="+mj-lt"/>
              <a:ea typeface="Questrial"/>
              <a:cs typeface="Questrial"/>
              <a:sym typeface="Questrial"/>
            </a:endParaRPr>
          </a:p>
        </p:txBody>
      </p:sp>
      <p:sp>
        <p:nvSpPr>
          <p:cNvPr id="96" name="Shape 96"/>
          <p:cNvSpPr txBox="1"/>
          <p:nvPr/>
        </p:nvSpPr>
        <p:spPr>
          <a:xfrm>
            <a:off x="8177491" y="3200400"/>
            <a:ext cx="3204900" cy="786987"/>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757070"/>
              </a:buClr>
              <a:buSzPct val="25000"/>
              <a:buFont typeface="Arial"/>
              <a:buNone/>
            </a:pPr>
            <a:r>
              <a:rPr lang="en-US" sz="2400" b="0" i="0" u="none" strike="noStrike" cap="none" dirty="0">
                <a:solidFill>
                  <a:srgbClr val="767171"/>
                </a:solidFill>
                <a:latin typeface="+mn-lt"/>
                <a:ea typeface="Questrial"/>
                <a:cs typeface="Questrial"/>
                <a:sym typeface="Questrial"/>
              </a:rPr>
              <a:t>Amy Stuyvesant (Project Lead)</a:t>
            </a:r>
          </a:p>
        </p:txBody>
      </p:sp>
      <p:sp>
        <p:nvSpPr>
          <p:cNvPr id="99" name="Shape 99"/>
          <p:cNvSpPr txBox="1"/>
          <p:nvPr/>
        </p:nvSpPr>
        <p:spPr>
          <a:xfrm>
            <a:off x="977429" y="3964389"/>
            <a:ext cx="5726098" cy="9813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Questrial"/>
              <a:buNone/>
            </a:pPr>
            <a:r>
              <a:rPr lang="en-US" sz="2400" b="0" i="0" u="none" strike="noStrike" cap="none" dirty="0">
                <a:solidFill>
                  <a:schemeClr val="lt1"/>
                </a:solidFill>
                <a:latin typeface="+mj-lt"/>
                <a:ea typeface="Questrial"/>
                <a:cs typeface="Questrial"/>
                <a:sym typeface="Questrial"/>
              </a:rPr>
              <a:t>Monitoring Algal Productivity to Inform Spatiotemporal Alpine Lake Dynamics</a:t>
            </a:r>
          </a:p>
        </p:txBody>
      </p:sp>
      <p:sp>
        <p:nvSpPr>
          <p:cNvPr id="100" name="Shape 100"/>
          <p:cNvSpPr txBox="1"/>
          <p:nvPr/>
        </p:nvSpPr>
        <p:spPr>
          <a:xfrm>
            <a:off x="0" y="3441175"/>
            <a:ext cx="7688399" cy="523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2700" b="1" i="0" u="none" strike="noStrike" cap="none" dirty="0">
                <a:solidFill>
                  <a:schemeClr val="lt1"/>
                </a:solidFill>
                <a:latin typeface="+mj-lt"/>
                <a:ea typeface="Questrial"/>
                <a:cs typeface="Questrial"/>
                <a:sym typeface="Questrial"/>
              </a:rPr>
              <a:t>ROCKY MOUNTAIN NATIONAL PARK CLIMATE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6" name="Shape 216"/>
          <p:cNvSpPr txBox="1"/>
          <p:nvPr/>
        </p:nvSpPr>
        <p:spPr>
          <a:xfrm>
            <a:off x="609600" y="5048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dirty="0">
                <a:solidFill>
                  <a:schemeClr val="lt1"/>
                </a:solidFill>
                <a:latin typeface="Century Gothic"/>
                <a:ea typeface="Century Gothic"/>
                <a:cs typeface="Century Gothic"/>
                <a:sym typeface="Century Gothic"/>
              </a:rPr>
              <a:t>RESULTS</a:t>
            </a:r>
          </a:p>
        </p:txBody>
      </p:sp>
      <p:sp>
        <p:nvSpPr>
          <p:cNvPr id="29" name="TextBox 28"/>
          <p:cNvSpPr txBox="1"/>
          <p:nvPr/>
        </p:nvSpPr>
        <p:spPr>
          <a:xfrm>
            <a:off x="7785000" y="1770598"/>
            <a:ext cx="3987096" cy="523220"/>
          </a:xfrm>
          <a:prstGeom prst="rect">
            <a:avLst/>
          </a:prstGeom>
          <a:noFill/>
        </p:spPr>
        <p:txBody>
          <a:bodyPr wrap="square" rtlCol="0">
            <a:spAutoFit/>
          </a:bodyPr>
          <a:lstStyle/>
          <a:p>
            <a:r>
              <a:rPr lang="en-US" sz="2800" b="1" dirty="0">
                <a:solidFill>
                  <a:srgbClr val="767171"/>
                </a:solidFill>
                <a:latin typeface="+mj-lt"/>
              </a:rPr>
              <a:t>Heterogeneity</a:t>
            </a:r>
            <a:endParaRPr lang="en-US" sz="2800" dirty="0">
              <a:solidFill>
                <a:srgbClr val="767171"/>
              </a:solidFill>
              <a:latin typeface="+mj-lt"/>
            </a:endParaRPr>
          </a:p>
        </p:txBody>
      </p:sp>
      <p:sp>
        <p:nvSpPr>
          <p:cNvPr id="30" name="TextBox 29"/>
          <p:cNvSpPr txBox="1"/>
          <p:nvPr/>
        </p:nvSpPr>
        <p:spPr>
          <a:xfrm>
            <a:off x="7827003" y="2856095"/>
            <a:ext cx="4059478" cy="400110"/>
          </a:xfrm>
          <a:prstGeom prst="rect">
            <a:avLst/>
          </a:prstGeom>
          <a:noFill/>
        </p:spPr>
        <p:txBody>
          <a:bodyPr wrap="square" rtlCol="0">
            <a:spAutoFit/>
          </a:bodyPr>
          <a:lstStyle/>
          <a:p>
            <a:r>
              <a:rPr lang="en-US" sz="2000" b="1" dirty="0">
                <a:solidFill>
                  <a:srgbClr val="767171"/>
                </a:solidFill>
                <a:latin typeface="+mj-lt"/>
              </a:rPr>
              <a:t>Average Values Over All Lakes</a:t>
            </a:r>
          </a:p>
        </p:txBody>
      </p:sp>
      <p:sp>
        <p:nvSpPr>
          <p:cNvPr id="31" name="TextBox 30"/>
          <p:cNvSpPr txBox="1"/>
          <p:nvPr/>
        </p:nvSpPr>
        <p:spPr>
          <a:xfrm>
            <a:off x="7409574" y="4977538"/>
            <a:ext cx="4059478" cy="400110"/>
          </a:xfrm>
          <a:prstGeom prst="rect">
            <a:avLst/>
          </a:prstGeom>
          <a:noFill/>
        </p:spPr>
        <p:txBody>
          <a:bodyPr wrap="square" rtlCol="0">
            <a:spAutoFit/>
          </a:bodyPr>
          <a:lstStyle/>
          <a:p>
            <a:pPr algn="ctr"/>
            <a:r>
              <a:rPr lang="en-US" sz="2000" b="1" dirty="0">
                <a:solidFill>
                  <a:srgbClr val="C00000"/>
                </a:solidFill>
                <a:latin typeface="+mj-lt"/>
              </a:rPr>
              <a:t>No Significant Association</a:t>
            </a:r>
          </a:p>
        </p:txBody>
      </p:sp>
      <p:grpSp>
        <p:nvGrpSpPr>
          <p:cNvPr id="8" name="Group 7"/>
          <p:cNvGrpSpPr/>
          <p:nvPr/>
        </p:nvGrpSpPr>
        <p:grpSpPr>
          <a:xfrm>
            <a:off x="106294" y="1262547"/>
            <a:ext cx="7723184" cy="5435417"/>
            <a:chOff x="150772" y="1262547"/>
            <a:chExt cx="7723184" cy="5435417"/>
          </a:xfrm>
        </p:grpSpPr>
        <p:pic>
          <p:nvPicPr>
            <p:cNvPr id="60" name="Picture 5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4048882" y="4485304"/>
              <a:ext cx="302798" cy="3992058"/>
            </a:xfrm>
            <a:prstGeom prst="rect">
              <a:avLst/>
            </a:prstGeom>
          </p:spPr>
        </p:pic>
        <p:grpSp>
          <p:nvGrpSpPr>
            <p:cNvPr id="7" name="Group 6"/>
            <p:cNvGrpSpPr/>
            <p:nvPr/>
          </p:nvGrpSpPr>
          <p:grpSpPr>
            <a:xfrm>
              <a:off x="150772" y="1262547"/>
              <a:ext cx="7723184" cy="5435417"/>
              <a:chOff x="150772" y="1269305"/>
              <a:chExt cx="7723184" cy="5435417"/>
            </a:xfrm>
          </p:grpSpPr>
          <p:pic>
            <p:nvPicPr>
              <p:cNvPr id="38" name="Picture 3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6245" y="1391523"/>
                <a:ext cx="7597711" cy="4938411"/>
              </a:xfrm>
              <a:prstGeom prst="rect">
                <a:avLst/>
              </a:prstGeom>
            </p:spPr>
          </p:pic>
          <p:sp>
            <p:nvSpPr>
              <p:cNvPr id="39" name="TextBox 38"/>
              <p:cNvSpPr txBox="1"/>
              <p:nvPr/>
            </p:nvSpPr>
            <p:spPr>
              <a:xfrm>
                <a:off x="893521" y="1308933"/>
                <a:ext cx="1984695" cy="461665"/>
              </a:xfrm>
              <a:prstGeom prst="rect">
                <a:avLst/>
              </a:prstGeom>
              <a:noFill/>
            </p:spPr>
            <p:txBody>
              <a:bodyPr wrap="square" rtlCol="0">
                <a:spAutoFit/>
              </a:bodyPr>
              <a:lstStyle/>
              <a:p>
                <a:r>
                  <a:rPr lang="en-US" sz="2400" b="1" dirty="0">
                    <a:solidFill>
                      <a:srgbClr val="767171"/>
                    </a:solidFill>
                    <a:latin typeface="Century Gothic" panose="020B0502020202020204" pitchFamily="34" charset="0"/>
                  </a:rPr>
                  <a:t>July 2014</a:t>
                </a:r>
              </a:p>
            </p:txBody>
          </p:sp>
          <p:sp>
            <p:nvSpPr>
              <p:cNvPr id="40" name="TextBox 39"/>
              <p:cNvSpPr txBox="1"/>
              <p:nvPr/>
            </p:nvSpPr>
            <p:spPr>
              <a:xfrm>
                <a:off x="3067600" y="1269305"/>
                <a:ext cx="2029519" cy="461665"/>
              </a:xfrm>
              <a:prstGeom prst="rect">
                <a:avLst/>
              </a:prstGeom>
              <a:noFill/>
            </p:spPr>
            <p:txBody>
              <a:bodyPr wrap="square" rtlCol="0">
                <a:spAutoFit/>
              </a:bodyPr>
              <a:lstStyle/>
              <a:p>
                <a:r>
                  <a:rPr lang="en-US" sz="2400" b="1" dirty="0">
                    <a:solidFill>
                      <a:srgbClr val="767171"/>
                    </a:solidFill>
                    <a:latin typeface="Century Gothic" panose="020B0502020202020204" pitchFamily="34" charset="0"/>
                  </a:rPr>
                  <a:t>August 2015</a:t>
                </a:r>
              </a:p>
            </p:txBody>
          </p:sp>
          <p:sp>
            <p:nvSpPr>
              <p:cNvPr id="41" name="TextBox 40"/>
              <p:cNvSpPr txBox="1"/>
              <p:nvPr/>
            </p:nvSpPr>
            <p:spPr>
              <a:xfrm>
                <a:off x="5596382" y="1283932"/>
                <a:ext cx="1818084" cy="461665"/>
              </a:xfrm>
              <a:prstGeom prst="rect">
                <a:avLst/>
              </a:prstGeom>
              <a:noFill/>
            </p:spPr>
            <p:txBody>
              <a:bodyPr wrap="square" rtlCol="0">
                <a:spAutoFit/>
              </a:bodyPr>
              <a:lstStyle/>
              <a:p>
                <a:r>
                  <a:rPr lang="en-US" sz="2400" b="1" dirty="0">
                    <a:solidFill>
                      <a:srgbClr val="767171"/>
                    </a:solidFill>
                    <a:latin typeface="Century Gothic" panose="020B0502020202020204" pitchFamily="34" charset="0"/>
                  </a:rPr>
                  <a:t>July 2016</a:t>
                </a:r>
              </a:p>
            </p:txBody>
          </p:sp>
          <p:sp>
            <p:nvSpPr>
              <p:cNvPr id="42" name="TextBox 41"/>
              <p:cNvSpPr txBox="1"/>
              <p:nvPr/>
            </p:nvSpPr>
            <p:spPr>
              <a:xfrm rot="16200000">
                <a:off x="-518179" y="2652486"/>
                <a:ext cx="1799568" cy="461665"/>
              </a:xfrm>
              <a:prstGeom prst="rect">
                <a:avLst/>
              </a:prstGeom>
              <a:noFill/>
            </p:spPr>
            <p:txBody>
              <a:bodyPr wrap="square" rtlCol="0">
                <a:spAutoFit/>
              </a:bodyPr>
              <a:lstStyle/>
              <a:p>
                <a:r>
                  <a:rPr lang="en-US" sz="2400" b="1" dirty="0">
                    <a:solidFill>
                      <a:srgbClr val="767171"/>
                    </a:solidFill>
                    <a:latin typeface="Century Gothic" panose="020B0502020202020204" pitchFamily="34" charset="0"/>
                  </a:rPr>
                  <a:t>Loch Vale</a:t>
                </a:r>
              </a:p>
            </p:txBody>
          </p:sp>
          <p:sp>
            <p:nvSpPr>
              <p:cNvPr id="43" name="TextBox 42"/>
              <p:cNvSpPr txBox="1"/>
              <p:nvPr/>
            </p:nvSpPr>
            <p:spPr>
              <a:xfrm rot="16200000">
                <a:off x="-510158" y="4861478"/>
                <a:ext cx="1799568" cy="461665"/>
              </a:xfrm>
              <a:prstGeom prst="rect">
                <a:avLst/>
              </a:prstGeom>
              <a:noFill/>
            </p:spPr>
            <p:txBody>
              <a:bodyPr wrap="square" rtlCol="0">
                <a:spAutoFit/>
              </a:bodyPr>
              <a:lstStyle/>
              <a:p>
                <a:r>
                  <a:rPr lang="en-US" sz="2400" b="1" dirty="0">
                    <a:solidFill>
                      <a:srgbClr val="767171"/>
                    </a:solidFill>
                    <a:latin typeface="Century Gothic" panose="020B0502020202020204" pitchFamily="34" charset="0"/>
                  </a:rPr>
                  <a:t>Sky Pond</a:t>
                </a:r>
              </a:p>
            </p:txBody>
          </p:sp>
          <p:pic>
            <p:nvPicPr>
              <p:cNvPr id="45" name="Picture 4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248418" y="3795590"/>
                <a:ext cx="1644069" cy="197288"/>
              </a:xfrm>
              <a:prstGeom prst="rect">
                <a:avLst/>
              </a:prstGeom>
            </p:spPr>
          </p:pic>
          <p:pic>
            <p:nvPicPr>
              <p:cNvPr id="49" name="Picture 48"/>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256336" y="3555338"/>
                <a:ext cx="197716" cy="429328"/>
              </a:xfrm>
              <a:prstGeom prst="rect">
                <a:avLst/>
              </a:prstGeom>
            </p:spPr>
          </p:pic>
          <p:pic>
            <p:nvPicPr>
              <p:cNvPr id="50" name="Picture 4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256336" y="5847436"/>
                <a:ext cx="197716" cy="429328"/>
              </a:xfrm>
              <a:prstGeom prst="rect">
                <a:avLst/>
              </a:prstGeom>
            </p:spPr>
          </p:pic>
          <p:sp>
            <p:nvSpPr>
              <p:cNvPr id="61" name="TextBox 60"/>
              <p:cNvSpPr txBox="1"/>
              <p:nvPr/>
            </p:nvSpPr>
            <p:spPr>
              <a:xfrm>
                <a:off x="2970229" y="6329916"/>
                <a:ext cx="3120405" cy="338554"/>
              </a:xfrm>
              <a:prstGeom prst="rect">
                <a:avLst/>
              </a:prstGeom>
              <a:noFill/>
            </p:spPr>
            <p:txBody>
              <a:bodyPr wrap="square" rtlCol="0">
                <a:spAutoFit/>
              </a:bodyPr>
              <a:lstStyle/>
              <a:p>
                <a:r>
                  <a:rPr lang="en-US" sz="1600" b="1" dirty="0">
                    <a:solidFill>
                      <a:schemeClr val="tx1"/>
                    </a:solidFill>
                    <a:latin typeface="Century Gothic" panose="020B0502020202020204" pitchFamily="34" charset="0"/>
                  </a:rPr>
                  <a:t>Chlorophyll-a estimation</a:t>
                </a:r>
              </a:p>
            </p:txBody>
          </p:sp>
          <p:sp>
            <p:nvSpPr>
              <p:cNvPr id="62" name="TextBox 61"/>
              <p:cNvSpPr txBox="1"/>
              <p:nvPr/>
            </p:nvSpPr>
            <p:spPr>
              <a:xfrm>
                <a:off x="1443407" y="6366168"/>
                <a:ext cx="1104652" cy="338554"/>
              </a:xfrm>
              <a:prstGeom prst="rect">
                <a:avLst/>
              </a:prstGeom>
              <a:noFill/>
            </p:spPr>
            <p:txBody>
              <a:bodyPr wrap="square" rtlCol="0">
                <a:spAutoFit/>
              </a:bodyPr>
              <a:lstStyle/>
              <a:p>
                <a:r>
                  <a:rPr lang="en-US" sz="1600" dirty="0">
                    <a:solidFill>
                      <a:srgbClr val="767171"/>
                    </a:solidFill>
                    <a:latin typeface="Century Gothic" panose="020B0502020202020204" pitchFamily="34" charset="0"/>
                  </a:rPr>
                  <a:t>2.3 </a:t>
                </a:r>
                <a:r>
                  <a:rPr lang="el-GR" sz="1600" dirty="0">
                    <a:solidFill>
                      <a:srgbClr val="767171"/>
                    </a:solidFill>
                    <a:latin typeface="Century Gothic" panose="020B0502020202020204" pitchFamily="34" charset="0"/>
                  </a:rPr>
                  <a:t>μ</a:t>
                </a:r>
                <a:r>
                  <a:rPr lang="en-US" sz="1600" dirty="0">
                    <a:solidFill>
                      <a:srgbClr val="767171"/>
                    </a:solidFill>
                    <a:latin typeface="Century Gothic" panose="020B0502020202020204" pitchFamily="34" charset="0"/>
                  </a:rPr>
                  <a:t>g/l</a:t>
                </a:r>
              </a:p>
            </p:txBody>
          </p:sp>
          <p:sp>
            <p:nvSpPr>
              <p:cNvPr id="63" name="TextBox 62"/>
              <p:cNvSpPr txBox="1"/>
              <p:nvPr/>
            </p:nvSpPr>
            <p:spPr>
              <a:xfrm>
                <a:off x="5994003" y="6329934"/>
                <a:ext cx="1435961" cy="338554"/>
              </a:xfrm>
              <a:prstGeom prst="rect">
                <a:avLst/>
              </a:prstGeom>
              <a:noFill/>
            </p:spPr>
            <p:txBody>
              <a:bodyPr wrap="square" rtlCol="0">
                <a:spAutoFit/>
              </a:bodyPr>
              <a:lstStyle/>
              <a:p>
                <a:r>
                  <a:rPr lang="en-US" sz="1600" dirty="0">
                    <a:solidFill>
                      <a:srgbClr val="767171"/>
                    </a:solidFill>
                    <a:latin typeface="Century Gothic" panose="020B0502020202020204" pitchFamily="34" charset="0"/>
                  </a:rPr>
                  <a:t>10.25 </a:t>
                </a:r>
                <a:r>
                  <a:rPr lang="el-GR" sz="1600" dirty="0">
                    <a:solidFill>
                      <a:srgbClr val="767171"/>
                    </a:solidFill>
                    <a:latin typeface="Century Gothic" panose="020B0502020202020204" pitchFamily="34" charset="0"/>
                  </a:rPr>
                  <a:t>μ</a:t>
                </a:r>
                <a:r>
                  <a:rPr lang="en-US" sz="1600" dirty="0">
                    <a:solidFill>
                      <a:srgbClr val="767171"/>
                    </a:solidFill>
                    <a:latin typeface="Century Gothic" panose="020B0502020202020204" pitchFamily="34" charset="0"/>
                  </a:rPr>
                  <a:t>g/l</a:t>
                </a:r>
              </a:p>
            </p:txBody>
          </p:sp>
        </p:grpSp>
        <p:pic>
          <p:nvPicPr>
            <p:cNvPr id="47" name="Picture 4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248418" y="6093435"/>
              <a:ext cx="1644069" cy="197288"/>
            </a:xfrm>
            <a:prstGeom prst="rect">
              <a:avLst/>
            </a:prstGeom>
          </p:spPr>
        </p:pic>
      </p:grpSp>
      <p:graphicFrame>
        <p:nvGraphicFramePr>
          <p:cNvPr id="4" name="Table 3"/>
          <p:cNvGraphicFramePr>
            <a:graphicFrameLocks noGrp="1"/>
          </p:cNvGraphicFramePr>
          <p:nvPr/>
        </p:nvGraphicFramePr>
        <p:xfrm>
          <a:off x="7690379" y="3272521"/>
          <a:ext cx="4220816" cy="1621683"/>
        </p:xfrm>
        <a:graphic>
          <a:graphicData uri="http://schemas.openxmlformats.org/drawingml/2006/table">
            <a:tbl>
              <a:tblPr firstRow="1" firstCol="1" bandRow="1">
                <a:tableStyleId>{5C22544A-7EE6-4342-B048-85BDC9FD1C3A}</a:tableStyleId>
              </a:tblPr>
              <a:tblGrid>
                <a:gridCol w="805543">
                  <a:extLst>
                    <a:ext uri="{9D8B030D-6E8A-4147-A177-3AD203B41FA5}">
                      <a16:colId xmlns:a16="http://schemas.microsoft.com/office/drawing/2014/main" val="79745682"/>
                    </a:ext>
                  </a:extLst>
                </a:gridCol>
                <a:gridCol w="1175656">
                  <a:extLst>
                    <a:ext uri="{9D8B030D-6E8A-4147-A177-3AD203B41FA5}">
                      <a16:colId xmlns:a16="http://schemas.microsoft.com/office/drawing/2014/main" val="4047855740"/>
                    </a:ext>
                  </a:extLst>
                </a:gridCol>
                <a:gridCol w="1153887">
                  <a:extLst>
                    <a:ext uri="{9D8B030D-6E8A-4147-A177-3AD203B41FA5}">
                      <a16:colId xmlns:a16="http://schemas.microsoft.com/office/drawing/2014/main" val="3993959972"/>
                    </a:ext>
                  </a:extLst>
                </a:gridCol>
                <a:gridCol w="1085730">
                  <a:extLst>
                    <a:ext uri="{9D8B030D-6E8A-4147-A177-3AD203B41FA5}">
                      <a16:colId xmlns:a16="http://schemas.microsoft.com/office/drawing/2014/main" val="157812712"/>
                    </a:ext>
                  </a:extLst>
                </a:gridCol>
              </a:tblGrid>
              <a:tr h="350408">
                <a:tc>
                  <a:txBody>
                    <a:bodyPr/>
                    <a:lstStyle/>
                    <a:p>
                      <a:endParaRPr lang="en-US" sz="1600" dirty="0">
                        <a:solidFill>
                          <a:srgbClr val="000000"/>
                        </a:solidFill>
                        <a:effectLst/>
                        <a:latin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rPr>
                        <a:t>July 2014</a:t>
                      </a:r>
                    </a:p>
                    <a:p>
                      <a:pPr marL="0" marR="0" algn="ctr">
                        <a:lnSpc>
                          <a:spcPct val="115000"/>
                        </a:lnSpc>
                        <a:spcBef>
                          <a:spcPts val="0"/>
                        </a:spcBef>
                        <a:spcAft>
                          <a:spcPts val="0"/>
                        </a:spcAft>
                      </a:pPr>
                      <a:r>
                        <a:rPr lang="en-US" sz="1600" dirty="0">
                          <a:effectLst/>
                        </a:rPr>
                        <a:t> (n = 84)</a:t>
                      </a:r>
                      <a:endParaRPr lang="en-US" sz="16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rPr>
                        <a:t>Aug. 2015 </a:t>
                      </a:r>
                    </a:p>
                    <a:p>
                      <a:pPr marL="0" marR="0" algn="ctr">
                        <a:lnSpc>
                          <a:spcPct val="115000"/>
                        </a:lnSpc>
                        <a:spcBef>
                          <a:spcPts val="0"/>
                        </a:spcBef>
                        <a:spcAft>
                          <a:spcPts val="0"/>
                        </a:spcAft>
                      </a:pPr>
                      <a:r>
                        <a:rPr lang="en-US" sz="1600" dirty="0">
                          <a:effectLst/>
                        </a:rPr>
                        <a:t>(n = 85)</a:t>
                      </a:r>
                      <a:endParaRPr lang="en-US" sz="16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rPr>
                        <a:t>July 2016 </a:t>
                      </a:r>
                    </a:p>
                    <a:p>
                      <a:pPr marL="0" marR="0" algn="ctr">
                        <a:lnSpc>
                          <a:spcPct val="115000"/>
                        </a:lnSpc>
                        <a:spcBef>
                          <a:spcPts val="0"/>
                        </a:spcBef>
                        <a:spcAft>
                          <a:spcPts val="0"/>
                        </a:spcAft>
                      </a:pPr>
                      <a:r>
                        <a:rPr lang="en-US" sz="1600" dirty="0">
                          <a:effectLst/>
                        </a:rPr>
                        <a:t>(n = 93)</a:t>
                      </a:r>
                      <a:endParaRPr lang="en-US" sz="1600" dirty="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4107236053"/>
                  </a:ext>
                </a:extLst>
              </a:tr>
              <a:tr h="350408">
                <a:tc>
                  <a:txBody>
                    <a:bodyPr/>
                    <a:lstStyle/>
                    <a:p>
                      <a:pPr marL="0" marR="0" algn="r">
                        <a:lnSpc>
                          <a:spcPct val="115000"/>
                        </a:lnSpc>
                        <a:spcBef>
                          <a:spcPts val="0"/>
                        </a:spcBef>
                        <a:spcAft>
                          <a:spcPts val="0"/>
                        </a:spcAft>
                      </a:pPr>
                      <a:r>
                        <a:rPr lang="en-US" sz="1600" dirty="0">
                          <a:effectLst/>
                        </a:rPr>
                        <a:t>Range</a:t>
                      </a:r>
                      <a:endParaRPr lang="en-US" sz="16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a:effectLst/>
                        </a:rPr>
                        <a:t>4.28</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a:effectLst/>
                        </a:rPr>
                        <a:t>3.356</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a:effectLst/>
                        </a:rPr>
                        <a:t>4.391</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3788131432"/>
                  </a:ext>
                </a:extLst>
              </a:tr>
              <a:tr h="360035">
                <a:tc>
                  <a:txBody>
                    <a:bodyPr/>
                    <a:lstStyle/>
                    <a:p>
                      <a:pPr marL="0" marR="0" algn="r">
                        <a:lnSpc>
                          <a:spcPct val="115000"/>
                        </a:lnSpc>
                        <a:spcBef>
                          <a:spcPts val="0"/>
                        </a:spcBef>
                        <a:spcAft>
                          <a:spcPts val="0"/>
                        </a:spcAft>
                      </a:pPr>
                      <a:r>
                        <a:rPr lang="en-US" sz="1600" dirty="0">
                          <a:effectLst/>
                        </a:rPr>
                        <a:t>Std.</a:t>
                      </a:r>
                      <a:endParaRPr lang="en-US" sz="16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rPr>
                        <a:t>1.257</a:t>
                      </a:r>
                    </a:p>
                  </a:txBody>
                  <a:tcPr marL="68580" marR="68580" marT="0" marB="0" anchor="ctr"/>
                </a:tc>
                <a:tc>
                  <a:txBody>
                    <a:bodyPr/>
                    <a:lstStyle/>
                    <a:p>
                      <a:pPr marL="0" marR="0" algn="ctr">
                        <a:lnSpc>
                          <a:spcPct val="115000"/>
                        </a:lnSpc>
                        <a:spcBef>
                          <a:spcPts val="0"/>
                        </a:spcBef>
                        <a:spcAft>
                          <a:spcPts val="0"/>
                        </a:spcAft>
                      </a:pPr>
                      <a:r>
                        <a:rPr lang="en-US" sz="1600" dirty="0">
                          <a:effectLst/>
                        </a:rPr>
                        <a:t>1.024</a:t>
                      </a:r>
                      <a:endParaRPr lang="en-US" sz="16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rPr>
                        <a:t>1.277</a:t>
                      </a:r>
                      <a:endParaRPr lang="en-US" sz="1600" dirty="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3346074959"/>
                  </a:ext>
                </a:extLst>
              </a:tr>
              <a:tr h="350408">
                <a:tc>
                  <a:txBody>
                    <a:bodyPr/>
                    <a:lstStyle/>
                    <a:p>
                      <a:pPr marL="0" marR="0" algn="r">
                        <a:lnSpc>
                          <a:spcPct val="115000"/>
                        </a:lnSpc>
                        <a:spcBef>
                          <a:spcPts val="0"/>
                        </a:spcBef>
                        <a:spcAft>
                          <a:spcPts val="0"/>
                        </a:spcAft>
                      </a:pPr>
                      <a:r>
                        <a:rPr lang="en-US" sz="1600">
                          <a:effectLst/>
                        </a:rPr>
                        <a:t>Mean</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a:effectLst/>
                        </a:rPr>
                        <a:t>5.423</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rPr>
                        <a:t>7.009</a:t>
                      </a:r>
                      <a:endParaRPr lang="en-US" sz="16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rPr>
                        <a:t>5.493</a:t>
                      </a:r>
                      <a:endParaRPr lang="en-US" sz="1600" dirty="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3498955779"/>
                  </a:ext>
                </a:extLst>
              </a:tr>
            </a:tbl>
          </a:graphicData>
        </a:graphic>
      </p:graphicFrame>
      <p:grpSp>
        <p:nvGrpSpPr>
          <p:cNvPr id="12" name="Group 11"/>
          <p:cNvGrpSpPr/>
          <p:nvPr/>
        </p:nvGrpSpPr>
        <p:grpSpPr>
          <a:xfrm>
            <a:off x="583601" y="1760446"/>
            <a:ext cx="6311482" cy="2784621"/>
            <a:chOff x="583601" y="1760446"/>
            <a:chExt cx="6311482" cy="2784621"/>
          </a:xfrm>
        </p:grpSpPr>
        <mc:AlternateContent xmlns:mc="http://schemas.openxmlformats.org/markup-compatibility/2006" xmlns:a14="http://schemas.microsoft.com/office/drawing/2010/main">
          <mc:Choice Requires="a14">
            <p:sp>
              <p:nvSpPr>
                <p:cNvPr id="37" name="TextBox 36"/>
                <p:cNvSpPr txBox="1"/>
                <p:nvPr/>
              </p:nvSpPr>
              <p:spPr>
                <a:xfrm>
                  <a:off x="583887" y="4044233"/>
                  <a:ext cx="1716857" cy="500834"/>
                </a:xfrm>
                <a:prstGeom prst="rect">
                  <a:avLst/>
                </a:prstGeom>
                <a:solidFill>
                  <a:srgbClr val="000000"/>
                </a:solidFill>
                <a:ln w="12700">
                  <a:solidFill>
                    <a:srgbClr val="00B0F0"/>
                  </a:solidFill>
                </a:ln>
              </p:spPr>
              <p:txBody>
                <a:bodyPr wrap="square" rtlCol="0">
                  <a:spAutoFit/>
                </a:bodyPr>
                <a:lstStyle/>
                <a:p>
                  <a:pPr algn="ctr"/>
                  <a:r>
                    <a:rPr lang="en-US" sz="2400" spc="-150" dirty="0">
                      <a:solidFill>
                        <a:schemeClr val="bg1"/>
                      </a:solidFill>
                      <a:latin typeface="Garamond" panose="02020404030301010803" pitchFamily="18" charset="0"/>
                    </a:rPr>
                    <a:t>2</a:t>
                  </a:r>
                  <a14:m>
                    <m:oMath xmlns:m="http://schemas.openxmlformats.org/officeDocument/2006/math">
                      <m:r>
                        <a:rPr lang="en-US" sz="2400" b="0" i="0" spc="-150" smtClean="0">
                          <a:solidFill>
                            <a:schemeClr val="bg1"/>
                          </a:solidFill>
                          <a:latin typeface="Cambria Math" panose="02040503050406030204" pitchFamily="18" charset="0"/>
                          <a:ea typeface="Cambria Math" panose="02040503050406030204" pitchFamily="18" charset="0"/>
                        </a:rPr>
                        <m:t>.75 </m:t>
                      </m:r>
                      <m:r>
                        <a:rPr lang="en-US" sz="2400" i="1" spc="-150" smtClean="0">
                          <a:solidFill>
                            <a:schemeClr val="bg1"/>
                          </a:solidFill>
                          <a:latin typeface="Cambria Math" panose="02040503050406030204" pitchFamily="18" charset="0"/>
                          <a:ea typeface="Cambria Math" panose="02040503050406030204" pitchFamily="18" charset="0"/>
                        </a:rPr>
                        <m:t>±</m:t>
                      </m:r>
                      <m:r>
                        <a:rPr lang="en-US" sz="2400" b="0" i="1" spc="-150" smtClean="0">
                          <a:solidFill>
                            <a:schemeClr val="bg1"/>
                          </a:solidFill>
                          <a:latin typeface="Cambria Math" panose="02040503050406030204" pitchFamily="18" charset="0"/>
                          <a:ea typeface="Cambria Math" panose="02040503050406030204" pitchFamily="18" charset="0"/>
                        </a:rPr>
                        <m:t>0.3</m:t>
                      </m:r>
                    </m:oMath>
                  </a14:m>
                  <a:endParaRPr lang="en-US" sz="2400" spc="-150" dirty="0">
                    <a:solidFill>
                      <a:schemeClr val="bg1"/>
                    </a:solidFill>
                    <a:latin typeface="Garamond" panose="02020404030301010803" pitchFamily="18"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583887" y="4044233"/>
                  <a:ext cx="1716857" cy="500834"/>
                </a:xfrm>
                <a:prstGeom prst="rect">
                  <a:avLst/>
                </a:prstGeom>
                <a:blipFill>
                  <a:blip r:embed="rId7"/>
                  <a:stretch>
                    <a:fillRect t="-8235" b="-16471"/>
                  </a:stretch>
                </a:blipFill>
                <a:ln w="12700">
                  <a:solidFill>
                    <a:srgbClr val="00B0F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2880743" y="4041802"/>
                  <a:ext cx="1719534" cy="500834"/>
                </a:xfrm>
                <a:prstGeom prst="rect">
                  <a:avLst/>
                </a:prstGeom>
                <a:solidFill>
                  <a:srgbClr val="000000"/>
                </a:solidFill>
                <a:ln w="12700">
                  <a:solidFill>
                    <a:srgbClr val="00B0F0"/>
                  </a:solidFill>
                </a:ln>
              </p:spPr>
              <p:txBody>
                <a:bodyPr wrap="square" rtlCol="0">
                  <a:spAutoFit/>
                </a:bodyPr>
                <a:lstStyle/>
                <a:p>
                  <a:pPr algn="ctr"/>
                  <a:r>
                    <a:rPr lang="en-US" sz="2400" spc="-150" dirty="0">
                      <a:solidFill>
                        <a:schemeClr val="bg1"/>
                      </a:solidFill>
                      <a:latin typeface="Garamond" panose="02020404030301010803" pitchFamily="18" charset="0"/>
                    </a:rPr>
                    <a:t>7</a:t>
                  </a:r>
                  <a14:m>
                    <m:oMath xmlns:m="http://schemas.openxmlformats.org/officeDocument/2006/math">
                      <m:r>
                        <a:rPr lang="en-US" sz="2400" b="0" i="0" spc="-150" smtClean="0">
                          <a:solidFill>
                            <a:schemeClr val="bg1"/>
                          </a:solidFill>
                          <a:latin typeface="Cambria Math" panose="02040503050406030204" pitchFamily="18" charset="0"/>
                          <a:ea typeface="Cambria Math" panose="02040503050406030204" pitchFamily="18" charset="0"/>
                        </a:rPr>
                        <m:t>.54 </m:t>
                      </m:r>
                      <m:r>
                        <a:rPr lang="en-US" sz="2400" i="1" spc="-150" smtClean="0">
                          <a:solidFill>
                            <a:schemeClr val="bg1"/>
                          </a:solidFill>
                          <a:latin typeface="Cambria Math" panose="02040503050406030204" pitchFamily="18" charset="0"/>
                          <a:ea typeface="Cambria Math" panose="02040503050406030204" pitchFamily="18" charset="0"/>
                        </a:rPr>
                        <m:t>±</m:t>
                      </m:r>
                      <m:r>
                        <a:rPr lang="en-US" sz="2400" b="0" i="1" spc="-150" smtClean="0">
                          <a:solidFill>
                            <a:schemeClr val="bg1"/>
                          </a:solidFill>
                          <a:latin typeface="Cambria Math" panose="02040503050406030204" pitchFamily="18" charset="0"/>
                          <a:ea typeface="Cambria Math" panose="02040503050406030204" pitchFamily="18" charset="0"/>
                        </a:rPr>
                        <m:t>1.5</m:t>
                      </m:r>
                    </m:oMath>
                  </a14:m>
                  <a:endParaRPr lang="en-US" sz="2400" spc="-150" dirty="0">
                    <a:solidFill>
                      <a:schemeClr val="bg1"/>
                    </a:solidFill>
                    <a:latin typeface="Garamond" panose="02020404030301010803" pitchFamily="18" charset="0"/>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2880743" y="4041802"/>
                  <a:ext cx="1719534" cy="500834"/>
                </a:xfrm>
                <a:prstGeom prst="rect">
                  <a:avLst/>
                </a:prstGeom>
                <a:blipFill>
                  <a:blip r:embed="rId8"/>
                  <a:stretch>
                    <a:fillRect t="-8333" b="-17857"/>
                  </a:stretch>
                </a:blipFill>
                <a:ln w="12700">
                  <a:solidFill>
                    <a:srgbClr val="00B0F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5172381" y="4041802"/>
                  <a:ext cx="1707186" cy="500834"/>
                </a:xfrm>
                <a:prstGeom prst="rect">
                  <a:avLst/>
                </a:prstGeom>
                <a:solidFill>
                  <a:srgbClr val="000000"/>
                </a:solidFill>
                <a:ln w="12700">
                  <a:solidFill>
                    <a:srgbClr val="00B0F0"/>
                  </a:solidFill>
                </a:ln>
              </p:spPr>
              <p:txBody>
                <a:bodyPr wrap="square" rtlCol="0">
                  <a:spAutoFit/>
                </a:bodyPr>
                <a:lstStyle/>
                <a:p>
                  <a:pPr algn="ctr"/>
                  <a:r>
                    <a:rPr lang="en-US" sz="2400" spc="-150" dirty="0">
                      <a:solidFill>
                        <a:schemeClr val="bg1"/>
                      </a:solidFill>
                      <a:latin typeface="Garamond" panose="02020404030301010803" pitchFamily="18" charset="0"/>
                    </a:rPr>
                    <a:t>6</a:t>
                  </a:r>
                  <a14:m>
                    <m:oMath xmlns:m="http://schemas.openxmlformats.org/officeDocument/2006/math">
                      <m:r>
                        <a:rPr lang="en-US" sz="2400" b="0" i="0" spc="-150" smtClean="0">
                          <a:solidFill>
                            <a:schemeClr val="bg1"/>
                          </a:solidFill>
                          <a:latin typeface="Cambria Math" panose="02040503050406030204" pitchFamily="18" charset="0"/>
                          <a:ea typeface="Cambria Math" panose="02040503050406030204" pitchFamily="18" charset="0"/>
                        </a:rPr>
                        <m:t>.14 </m:t>
                      </m:r>
                      <m:r>
                        <a:rPr lang="en-US" sz="2400" i="1" spc="-150" smtClean="0">
                          <a:solidFill>
                            <a:schemeClr val="bg1"/>
                          </a:solidFill>
                          <a:latin typeface="Cambria Math" panose="02040503050406030204" pitchFamily="18" charset="0"/>
                          <a:ea typeface="Cambria Math" panose="02040503050406030204" pitchFamily="18" charset="0"/>
                        </a:rPr>
                        <m:t>±</m:t>
                      </m:r>
                      <m:r>
                        <a:rPr lang="en-US" sz="2400" b="0" i="1" spc="-150" smtClean="0">
                          <a:solidFill>
                            <a:schemeClr val="bg1"/>
                          </a:solidFill>
                          <a:latin typeface="Cambria Math" panose="02040503050406030204" pitchFamily="18" charset="0"/>
                          <a:ea typeface="Cambria Math" panose="02040503050406030204" pitchFamily="18" charset="0"/>
                        </a:rPr>
                        <m:t>1.3</m:t>
                      </m:r>
                    </m:oMath>
                  </a14:m>
                  <a:endParaRPr lang="en-US" sz="2400" spc="-150" dirty="0">
                    <a:solidFill>
                      <a:schemeClr val="bg1"/>
                    </a:solidFill>
                    <a:latin typeface="Garamond" panose="02020404030301010803" pitchFamily="18" charset="0"/>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5172381" y="4041802"/>
                  <a:ext cx="1707186" cy="500834"/>
                </a:xfrm>
                <a:prstGeom prst="rect">
                  <a:avLst/>
                </a:prstGeom>
                <a:blipFill>
                  <a:blip r:embed="rId9"/>
                  <a:stretch>
                    <a:fillRect t="-8333" b="-17857"/>
                  </a:stretch>
                </a:blipFill>
                <a:ln w="12700">
                  <a:solidFill>
                    <a:srgbClr val="00B0F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583601" y="1760446"/>
                  <a:ext cx="1724762" cy="500834"/>
                </a:xfrm>
                <a:prstGeom prst="rect">
                  <a:avLst/>
                </a:prstGeom>
                <a:solidFill>
                  <a:srgbClr val="000000"/>
                </a:solidFill>
                <a:ln w="12700">
                  <a:solidFill>
                    <a:srgbClr val="00B0F0"/>
                  </a:solidFill>
                </a:ln>
              </p:spPr>
              <p:txBody>
                <a:bodyPr wrap="square" rtlCol="0">
                  <a:spAutoFit/>
                </a:bodyPr>
                <a:lstStyle/>
                <a:p>
                  <a:pPr algn="ctr"/>
                  <a:r>
                    <a:rPr lang="en-US" sz="2400" spc="-150" dirty="0">
                      <a:solidFill>
                        <a:schemeClr val="bg1"/>
                      </a:solidFill>
                      <a:latin typeface="Garamond" panose="02020404030301010803" pitchFamily="18" charset="0"/>
                    </a:rPr>
                    <a:t>3</a:t>
                  </a:r>
                  <a14:m>
                    <m:oMath xmlns:m="http://schemas.openxmlformats.org/officeDocument/2006/math">
                      <m:r>
                        <a:rPr lang="en-US" sz="2400" b="0" i="0" spc="-150" smtClean="0">
                          <a:solidFill>
                            <a:schemeClr val="bg1"/>
                          </a:solidFill>
                          <a:latin typeface="Cambria Math" panose="02040503050406030204" pitchFamily="18" charset="0"/>
                          <a:ea typeface="Cambria Math" panose="02040503050406030204" pitchFamily="18" charset="0"/>
                        </a:rPr>
                        <m:t>.14 </m:t>
                      </m:r>
                      <m:r>
                        <a:rPr lang="en-US" sz="2400" i="1" spc="-150" smtClean="0">
                          <a:solidFill>
                            <a:schemeClr val="bg1"/>
                          </a:solidFill>
                          <a:latin typeface="Cambria Math" panose="02040503050406030204" pitchFamily="18" charset="0"/>
                          <a:ea typeface="Cambria Math" panose="02040503050406030204" pitchFamily="18" charset="0"/>
                        </a:rPr>
                        <m:t>±</m:t>
                      </m:r>
                      <m:r>
                        <a:rPr lang="en-US" sz="2400" b="0" i="1" spc="-150" smtClean="0">
                          <a:solidFill>
                            <a:schemeClr val="bg1"/>
                          </a:solidFill>
                          <a:latin typeface="Cambria Math" panose="02040503050406030204" pitchFamily="18" charset="0"/>
                          <a:ea typeface="Cambria Math" panose="02040503050406030204" pitchFamily="18" charset="0"/>
                        </a:rPr>
                        <m:t>0.9</m:t>
                      </m:r>
                    </m:oMath>
                  </a14:m>
                  <a:endParaRPr lang="en-US" sz="2400" spc="-150" dirty="0">
                    <a:solidFill>
                      <a:schemeClr val="bg1"/>
                    </a:solidFill>
                    <a:latin typeface="Garamond" panose="02020404030301010803" pitchFamily="18" charset="0"/>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583601" y="1760446"/>
                  <a:ext cx="1724762" cy="500834"/>
                </a:xfrm>
                <a:prstGeom prst="rect">
                  <a:avLst/>
                </a:prstGeom>
                <a:blipFill>
                  <a:blip r:embed="rId10"/>
                  <a:stretch>
                    <a:fillRect t="-8333" b="-17857"/>
                  </a:stretch>
                </a:blipFill>
                <a:ln w="12700">
                  <a:solidFill>
                    <a:srgbClr val="00B0F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2885770" y="1760446"/>
                  <a:ext cx="1714507" cy="500834"/>
                </a:xfrm>
                <a:prstGeom prst="rect">
                  <a:avLst/>
                </a:prstGeom>
                <a:solidFill>
                  <a:srgbClr val="000000"/>
                </a:solidFill>
                <a:ln w="12700">
                  <a:solidFill>
                    <a:srgbClr val="00B0F0"/>
                  </a:solidFill>
                </a:ln>
              </p:spPr>
              <p:txBody>
                <a:bodyPr wrap="square" rtlCol="0">
                  <a:spAutoFit/>
                </a:bodyPr>
                <a:lstStyle/>
                <a:p>
                  <a:pPr algn="ctr"/>
                  <a:r>
                    <a:rPr lang="en-US" sz="2400" spc="-150" dirty="0">
                      <a:solidFill>
                        <a:schemeClr val="bg1"/>
                      </a:solidFill>
                      <a:latin typeface="Garamond" panose="02020404030301010803" pitchFamily="18" charset="0"/>
                    </a:rPr>
                    <a:t>3</a:t>
                  </a:r>
                  <a14:m>
                    <m:oMath xmlns:m="http://schemas.openxmlformats.org/officeDocument/2006/math">
                      <m:r>
                        <a:rPr lang="en-US" sz="2400" b="0" i="0" spc="-150" smtClean="0">
                          <a:solidFill>
                            <a:schemeClr val="bg1"/>
                          </a:solidFill>
                          <a:latin typeface="Cambria Math" panose="02040503050406030204" pitchFamily="18" charset="0"/>
                          <a:ea typeface="Cambria Math" panose="02040503050406030204" pitchFamily="18" charset="0"/>
                        </a:rPr>
                        <m:t>.92 </m:t>
                      </m:r>
                      <m:r>
                        <a:rPr lang="en-US" sz="2400" i="1" spc="-150" smtClean="0">
                          <a:solidFill>
                            <a:schemeClr val="bg1"/>
                          </a:solidFill>
                          <a:latin typeface="Cambria Math" panose="02040503050406030204" pitchFamily="18" charset="0"/>
                          <a:ea typeface="Cambria Math" panose="02040503050406030204" pitchFamily="18" charset="0"/>
                        </a:rPr>
                        <m:t>±</m:t>
                      </m:r>
                      <m:r>
                        <a:rPr lang="en-US" sz="2400" b="0" i="1" spc="-150" smtClean="0">
                          <a:solidFill>
                            <a:schemeClr val="bg1"/>
                          </a:solidFill>
                          <a:latin typeface="Cambria Math" panose="02040503050406030204" pitchFamily="18" charset="0"/>
                          <a:ea typeface="Cambria Math" panose="02040503050406030204" pitchFamily="18" charset="0"/>
                        </a:rPr>
                        <m:t>1.2</m:t>
                      </m:r>
                    </m:oMath>
                  </a14:m>
                  <a:endParaRPr lang="en-US" sz="2400" spc="-150" dirty="0">
                    <a:solidFill>
                      <a:schemeClr val="bg1"/>
                    </a:solidFill>
                    <a:latin typeface="Garamond" panose="02020404030301010803" pitchFamily="18" charset="0"/>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2885770" y="1760446"/>
                  <a:ext cx="1714507" cy="500834"/>
                </a:xfrm>
                <a:prstGeom prst="rect">
                  <a:avLst/>
                </a:prstGeom>
                <a:blipFill>
                  <a:blip r:embed="rId11"/>
                  <a:stretch>
                    <a:fillRect t="-8333" b="-17857"/>
                  </a:stretch>
                </a:blipFill>
                <a:ln w="12700">
                  <a:solidFill>
                    <a:srgbClr val="00B0F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5187897" y="1762256"/>
                  <a:ext cx="1707186" cy="500834"/>
                </a:xfrm>
                <a:prstGeom prst="rect">
                  <a:avLst/>
                </a:prstGeom>
                <a:solidFill>
                  <a:srgbClr val="000000"/>
                </a:solidFill>
                <a:ln w="12700">
                  <a:solidFill>
                    <a:srgbClr val="00B0F0"/>
                  </a:solidFill>
                </a:ln>
              </p:spPr>
              <p:txBody>
                <a:bodyPr wrap="square" rtlCol="0">
                  <a:spAutoFit/>
                </a:bodyPr>
                <a:lstStyle/>
                <a:p>
                  <a:pPr algn="ctr"/>
                  <a:r>
                    <a:rPr lang="en-US" sz="2400" spc="-150" dirty="0">
                      <a:solidFill>
                        <a:schemeClr val="bg1"/>
                      </a:solidFill>
                      <a:latin typeface="Garamond" panose="02020404030301010803" pitchFamily="18" charset="0"/>
                    </a:rPr>
                    <a:t>3</a:t>
                  </a:r>
                  <a14:m>
                    <m:oMath xmlns:m="http://schemas.openxmlformats.org/officeDocument/2006/math">
                      <m:r>
                        <a:rPr lang="en-US" sz="2400" b="0" i="0" spc="-150" smtClean="0">
                          <a:solidFill>
                            <a:schemeClr val="bg1"/>
                          </a:solidFill>
                          <a:latin typeface="Cambria Math" panose="02040503050406030204" pitchFamily="18" charset="0"/>
                          <a:ea typeface="Cambria Math" panose="02040503050406030204" pitchFamily="18" charset="0"/>
                        </a:rPr>
                        <m:t>.71 </m:t>
                      </m:r>
                      <m:r>
                        <a:rPr lang="en-US" sz="2400" i="1" spc="-150" smtClean="0">
                          <a:solidFill>
                            <a:schemeClr val="bg1"/>
                          </a:solidFill>
                          <a:latin typeface="Cambria Math" panose="02040503050406030204" pitchFamily="18" charset="0"/>
                          <a:ea typeface="Cambria Math" panose="02040503050406030204" pitchFamily="18" charset="0"/>
                        </a:rPr>
                        <m:t>±</m:t>
                      </m:r>
                      <m:r>
                        <a:rPr lang="en-US" sz="2400" b="0" i="1" spc="-150" smtClean="0">
                          <a:solidFill>
                            <a:schemeClr val="bg1"/>
                          </a:solidFill>
                          <a:latin typeface="Cambria Math" panose="02040503050406030204" pitchFamily="18" charset="0"/>
                          <a:ea typeface="Cambria Math" panose="02040503050406030204" pitchFamily="18" charset="0"/>
                        </a:rPr>
                        <m:t>1.2</m:t>
                      </m:r>
                    </m:oMath>
                  </a14:m>
                  <a:endParaRPr lang="en-US" sz="2400" spc="-150" dirty="0">
                    <a:latin typeface="Garamond" panose="02020404030301010803" pitchFamily="18" charset="0"/>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5187897" y="1762256"/>
                  <a:ext cx="1707186" cy="500834"/>
                </a:xfrm>
                <a:prstGeom prst="rect">
                  <a:avLst/>
                </a:prstGeom>
                <a:blipFill>
                  <a:blip r:embed="rId12"/>
                  <a:stretch>
                    <a:fillRect t="-8333" b="-17857"/>
                  </a:stretch>
                </a:blipFill>
                <a:ln w="12700">
                  <a:solidFill>
                    <a:srgbClr val="00B0F0"/>
                  </a:solidFill>
                </a:ln>
              </p:spPr>
              <p:txBody>
                <a:bodyPr/>
                <a:lstStyle/>
                <a:p>
                  <a:r>
                    <a:rPr lang="en-US">
                      <a:noFill/>
                    </a:rPr>
                    <a:t> </a:t>
                  </a:r>
                </a:p>
              </p:txBody>
            </p:sp>
          </mc:Fallback>
        </mc:AlternateContent>
      </p:grpSp>
      <p:grpSp>
        <p:nvGrpSpPr>
          <p:cNvPr id="24" name="Group 23"/>
          <p:cNvGrpSpPr/>
          <p:nvPr/>
        </p:nvGrpSpPr>
        <p:grpSpPr>
          <a:xfrm>
            <a:off x="6895084" y="2010864"/>
            <a:ext cx="4607562" cy="2466859"/>
            <a:chOff x="6895084" y="2010864"/>
            <a:chExt cx="4607562" cy="2466859"/>
          </a:xfrm>
        </p:grpSpPr>
        <mc:AlternateContent xmlns:mc="http://schemas.openxmlformats.org/markup-compatibility/2006" xmlns:a14="http://schemas.microsoft.com/office/drawing/2010/main">
          <mc:Choice Requires="a14">
            <p:sp>
              <p:nvSpPr>
                <p:cNvPr id="53" name="TextBox 52"/>
                <p:cNvSpPr txBox="1"/>
                <p:nvPr/>
              </p:nvSpPr>
              <p:spPr>
                <a:xfrm>
                  <a:off x="8477177" y="3462060"/>
                  <a:ext cx="3025469" cy="1015663"/>
                </a:xfrm>
                <a:prstGeom prst="rect">
                  <a:avLst/>
                </a:prstGeom>
                <a:noFill/>
              </p:spPr>
              <p:txBody>
                <a:bodyPr wrap="square" rtlCol="0">
                  <a:spAutoFit/>
                </a:bodyPr>
                <a:lstStyle/>
                <a:p>
                  <a:pPr algn="ctr"/>
                  <a:r>
                    <a:rPr lang="en-US" sz="2000" b="1" dirty="0">
                      <a:solidFill>
                        <a:srgbClr val="767171"/>
                      </a:solidFill>
                      <a:latin typeface="+mj-lt"/>
                    </a:rPr>
                    <a:t>Predicted Average</a:t>
                  </a:r>
                </a:p>
                <a:p>
                  <a:pPr algn="ctr"/>
                  <a14:m>
                    <m:oMathPara xmlns:m="http://schemas.openxmlformats.org/officeDocument/2006/math">
                      <m:oMathParaPr>
                        <m:jc m:val="centerGroup"/>
                      </m:oMathParaPr>
                      <m:oMath xmlns:m="http://schemas.openxmlformats.org/officeDocument/2006/math">
                        <m:r>
                          <a:rPr lang="en-US" sz="2000" b="1" i="1" spc="-150" smtClean="0">
                            <a:solidFill>
                              <a:schemeClr val="tx1">
                                <a:lumMod val="75000"/>
                              </a:schemeClr>
                            </a:solidFill>
                            <a:latin typeface="Cambria Math" panose="02040503050406030204" pitchFamily="18" charset="0"/>
                            <a:ea typeface="Cambria Math" panose="02040503050406030204" pitchFamily="18" charset="0"/>
                          </a:rPr>
                          <m:t>±</m:t>
                        </m:r>
                      </m:oMath>
                    </m:oMathPara>
                  </a14:m>
                  <a:endParaRPr lang="en-US" sz="2000" b="1" dirty="0">
                    <a:solidFill>
                      <a:schemeClr val="tx1">
                        <a:lumMod val="75000"/>
                      </a:schemeClr>
                    </a:solidFill>
                    <a:latin typeface="+mj-lt"/>
                  </a:endParaRPr>
                </a:p>
                <a:p>
                  <a:pPr algn="ctr"/>
                  <a:r>
                    <a:rPr lang="en-US" sz="2000" b="1" dirty="0">
                      <a:solidFill>
                        <a:srgbClr val="767171"/>
                      </a:solidFill>
                      <a:latin typeface="+mj-lt"/>
                    </a:rPr>
                    <a:t>Standard Deviation </a:t>
                  </a:r>
                </a:p>
              </p:txBody>
            </p:sp>
          </mc:Choice>
          <mc:Fallback xmlns="">
            <p:sp>
              <p:nvSpPr>
                <p:cNvPr id="53" name="TextBox 52"/>
                <p:cNvSpPr txBox="1">
                  <a:spLocks noRot="1" noChangeAspect="1" noMove="1" noResize="1" noEditPoints="1" noAdjustHandles="1" noChangeArrowheads="1" noChangeShapeType="1" noTextEdit="1"/>
                </p:cNvSpPr>
                <p:nvPr/>
              </p:nvSpPr>
              <p:spPr>
                <a:xfrm>
                  <a:off x="8477177" y="3462060"/>
                  <a:ext cx="3025469" cy="1015663"/>
                </a:xfrm>
                <a:prstGeom prst="rect">
                  <a:avLst/>
                </a:prstGeom>
                <a:blipFill>
                  <a:blip r:embed="rId13"/>
                  <a:stretch>
                    <a:fillRect t="-3593" b="-9581"/>
                  </a:stretch>
                </a:blipFill>
              </p:spPr>
              <p:txBody>
                <a:bodyPr/>
                <a:lstStyle/>
                <a:p>
                  <a:r>
                    <a:rPr lang="en-US">
                      <a:noFill/>
                    </a:rPr>
                    <a:t> </a:t>
                  </a:r>
                </a:p>
              </p:txBody>
            </p:sp>
          </mc:Fallback>
        </mc:AlternateContent>
        <p:cxnSp>
          <p:nvCxnSpPr>
            <p:cNvPr id="14" name="Straight Arrow Connector 13"/>
            <p:cNvCxnSpPr/>
            <p:nvPr/>
          </p:nvCxnSpPr>
          <p:spPr>
            <a:xfrm flipH="1" flipV="1">
              <a:off x="7020980" y="2010864"/>
              <a:ext cx="1749655" cy="1826024"/>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flipH="1">
              <a:off x="6895084" y="4119828"/>
              <a:ext cx="1875551" cy="20645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10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9" name="Shape 22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64117" y="3967490"/>
            <a:ext cx="5843649" cy="2393025"/>
          </a:xfrm>
          <a:prstGeom prst="rect">
            <a:avLst/>
          </a:prstGeom>
          <a:noFill/>
          <a:ln w="57150" cap="flat" cmpd="sng">
            <a:solidFill>
              <a:srgbClr val="357195"/>
            </a:solidFill>
            <a:prstDash val="solid"/>
            <a:round/>
            <a:headEnd type="none" w="med" len="med"/>
            <a:tailEnd type="none" w="med" len="med"/>
          </a:ln>
        </p:spPr>
      </p:pic>
      <p:pic>
        <p:nvPicPr>
          <p:cNvPr id="230" name="Shape 230" descr="IMG_20160909_162728.jp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2949443" y="1400780"/>
            <a:ext cx="3158312" cy="2393025"/>
          </a:xfrm>
          <a:prstGeom prst="rect">
            <a:avLst/>
          </a:prstGeom>
          <a:noFill/>
          <a:ln w="57150" cap="flat" cmpd="sng">
            <a:solidFill>
              <a:srgbClr val="357195"/>
            </a:solidFill>
            <a:prstDash val="solid"/>
            <a:round/>
            <a:headEnd type="none" w="med" len="med"/>
            <a:tailEnd type="none" w="med" len="med"/>
          </a:ln>
        </p:spPr>
      </p:pic>
      <p:sp>
        <p:nvSpPr>
          <p:cNvPr id="231" name="Shape 231"/>
          <p:cNvSpPr txBox="1">
            <a:spLocks noGrp="1"/>
          </p:cNvSpPr>
          <p:nvPr>
            <p:ph type="body" idx="1"/>
          </p:nvPr>
        </p:nvSpPr>
        <p:spPr>
          <a:xfrm>
            <a:off x="7010264" y="1797943"/>
            <a:ext cx="4494702" cy="4221897"/>
          </a:xfrm>
          <a:prstGeom prst="rect">
            <a:avLst/>
          </a:prstGeom>
          <a:noFill/>
          <a:ln>
            <a:noFill/>
          </a:ln>
        </p:spPr>
        <p:txBody>
          <a:bodyPr lIns="91425" tIns="91425" rIns="91425" bIns="91425" anchor="t" anchorCtr="0">
            <a:noAutofit/>
          </a:bodyPr>
          <a:lstStyle/>
          <a:p>
            <a:pPr marL="342900" indent="-342900">
              <a:spcBef>
                <a:spcPts val="200"/>
              </a:spcBef>
              <a:buClr>
                <a:srgbClr val="EAA24A"/>
              </a:buClr>
              <a:buFont typeface="Webdings" panose="05030102010509060703" pitchFamily="18" charset="2"/>
              <a:buChar char="4"/>
            </a:pPr>
            <a:r>
              <a:rPr lang="en-US" sz="2800" dirty="0">
                <a:solidFill>
                  <a:srgbClr val="767171"/>
                </a:solidFill>
              </a:rPr>
              <a:t>Landsat 8 OLI spectral, spatial and temporal limitations</a:t>
            </a:r>
          </a:p>
          <a:p>
            <a:pPr>
              <a:spcBef>
                <a:spcPts val="200"/>
              </a:spcBef>
              <a:buClr>
                <a:srgbClr val="EAA24A"/>
              </a:buClr>
            </a:pPr>
            <a:endParaRPr lang="en-US" sz="2800" dirty="0">
              <a:solidFill>
                <a:srgbClr val="767171"/>
              </a:solidFill>
            </a:endParaRPr>
          </a:p>
          <a:p>
            <a:pPr marL="342900" indent="-342900">
              <a:spcBef>
                <a:spcPts val="200"/>
              </a:spcBef>
              <a:buClr>
                <a:srgbClr val="EAA24A"/>
              </a:buClr>
              <a:buFont typeface="Webdings" panose="05030102010509060703" pitchFamily="18" charset="2"/>
              <a:buChar char="4"/>
            </a:pPr>
            <a:r>
              <a:rPr lang="en-US" sz="2800" dirty="0">
                <a:solidFill>
                  <a:srgbClr val="767171"/>
                </a:solidFill>
              </a:rPr>
              <a:t>Water Surface and shoreline vegetation</a:t>
            </a:r>
          </a:p>
          <a:p>
            <a:pPr>
              <a:spcBef>
                <a:spcPts val="200"/>
              </a:spcBef>
              <a:buClr>
                <a:srgbClr val="EAA24A"/>
              </a:buClr>
            </a:pPr>
            <a:endParaRPr lang="en-US" sz="2800" dirty="0">
              <a:solidFill>
                <a:srgbClr val="767171"/>
              </a:solidFill>
            </a:endParaRPr>
          </a:p>
          <a:p>
            <a:pPr marL="342900" indent="-342900">
              <a:spcBef>
                <a:spcPts val="200"/>
              </a:spcBef>
              <a:buClr>
                <a:srgbClr val="EAA24A"/>
              </a:buClr>
              <a:buFont typeface="Webdings" panose="05030102010509060703" pitchFamily="18" charset="2"/>
              <a:buChar char="4"/>
            </a:pPr>
            <a:r>
              <a:rPr lang="en-US" sz="2800" dirty="0">
                <a:solidFill>
                  <a:srgbClr val="767171"/>
                </a:solidFill>
              </a:rPr>
              <a:t>Cloud/snow/ice cover</a:t>
            </a:r>
          </a:p>
          <a:p>
            <a:pPr>
              <a:spcBef>
                <a:spcPts val="200"/>
              </a:spcBef>
              <a:buClr>
                <a:srgbClr val="EAA24A"/>
              </a:buClr>
            </a:pPr>
            <a:endParaRPr lang="en-US" sz="2800" dirty="0">
              <a:solidFill>
                <a:srgbClr val="767171"/>
              </a:solidFill>
            </a:endParaRPr>
          </a:p>
          <a:p>
            <a:pPr marL="342900" indent="-342900">
              <a:spcBef>
                <a:spcPts val="200"/>
              </a:spcBef>
              <a:buClr>
                <a:srgbClr val="EAA24A"/>
              </a:buClr>
              <a:buFont typeface="Webdings" panose="05030102010509060703" pitchFamily="18" charset="2"/>
              <a:buChar char="4"/>
            </a:pPr>
            <a:r>
              <a:rPr lang="en-US" sz="2800" dirty="0">
                <a:solidFill>
                  <a:srgbClr val="767171"/>
                </a:solidFill>
              </a:rPr>
              <a:t>Limited </a:t>
            </a:r>
            <a:r>
              <a:rPr lang="en-US" sz="2800" i="1" dirty="0">
                <a:solidFill>
                  <a:srgbClr val="767171"/>
                </a:solidFill>
              </a:rPr>
              <a:t>in situ</a:t>
            </a:r>
            <a:r>
              <a:rPr lang="en-US" sz="2800" dirty="0">
                <a:solidFill>
                  <a:srgbClr val="767171"/>
                </a:solidFill>
              </a:rPr>
              <a:t> data</a:t>
            </a:r>
          </a:p>
        </p:txBody>
      </p:sp>
      <p:sp>
        <p:nvSpPr>
          <p:cNvPr id="232" name="Shape 232"/>
          <p:cNvSpPr txBox="1"/>
          <p:nvPr/>
        </p:nvSpPr>
        <p:spPr>
          <a:xfrm>
            <a:off x="609600" y="504825"/>
            <a:ext cx="9591600" cy="597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lt1"/>
              </a:buClr>
              <a:buSzPct val="25000"/>
              <a:buFont typeface="Century Gothic"/>
              <a:buNone/>
            </a:pPr>
            <a:r>
              <a:rPr lang="en-US" sz="4000" b="0" i="0" u="none" strike="noStrike" cap="none">
                <a:solidFill>
                  <a:schemeClr val="lt1"/>
                </a:solidFill>
                <a:latin typeface="Century Gothic"/>
                <a:ea typeface="Century Gothic"/>
                <a:cs typeface="Century Gothic"/>
                <a:sym typeface="Century Gothic"/>
              </a:rPr>
              <a:t>LIMITATIONS</a:t>
            </a:r>
          </a:p>
        </p:txBody>
      </p:sp>
      <p:sp>
        <p:nvSpPr>
          <p:cNvPr id="233" name="Shape 233"/>
          <p:cNvSpPr txBox="1"/>
          <p:nvPr/>
        </p:nvSpPr>
        <p:spPr>
          <a:xfrm>
            <a:off x="236926" y="5835019"/>
            <a:ext cx="2863200" cy="444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Century Gothic"/>
              <a:buNone/>
            </a:pPr>
            <a:r>
              <a:rPr lang="en-US" sz="1400" b="1" i="0" u="none" strike="noStrike" cap="none" dirty="0">
                <a:solidFill>
                  <a:srgbClr val="FFFFFF"/>
                </a:solidFill>
                <a:latin typeface="Century Gothic"/>
                <a:ea typeface="Century Gothic"/>
                <a:cs typeface="Century Gothic"/>
                <a:sym typeface="Century Gothic"/>
              </a:rPr>
              <a:t>Cloud Cover</a:t>
            </a:r>
            <a:br>
              <a:rPr lang="en-US" sz="1400" b="1" i="0" u="none" strike="noStrike" cap="none" dirty="0">
                <a:solidFill>
                  <a:srgbClr val="FFFFFF"/>
                </a:solidFill>
                <a:latin typeface="Century Gothic"/>
                <a:ea typeface="Century Gothic"/>
                <a:cs typeface="Century Gothic"/>
                <a:sym typeface="Century Gothic"/>
              </a:rPr>
            </a:br>
            <a:r>
              <a:rPr lang="en-US" sz="1400" b="1" i="0" u="none" strike="noStrike" cap="none" dirty="0">
                <a:solidFill>
                  <a:srgbClr val="FFFFFF"/>
                </a:solidFill>
                <a:latin typeface="Century Gothic"/>
                <a:ea typeface="Century Gothic"/>
                <a:cs typeface="Century Gothic"/>
                <a:sym typeface="Century Gothic"/>
              </a:rPr>
              <a:t>Landsat 8: July 5th 2015 </a:t>
            </a:r>
          </a:p>
        </p:txBody>
      </p:sp>
      <p:sp>
        <p:nvSpPr>
          <p:cNvPr id="234" name="Shape 234"/>
          <p:cNvSpPr txBox="1"/>
          <p:nvPr/>
        </p:nvSpPr>
        <p:spPr>
          <a:xfrm>
            <a:off x="236926" y="3263891"/>
            <a:ext cx="2467199" cy="444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Century Gothic"/>
              <a:buNone/>
            </a:pPr>
            <a:r>
              <a:rPr lang="en-US" sz="1400" b="1" i="0" u="none" strike="noStrike" cap="none">
                <a:solidFill>
                  <a:srgbClr val="FFFFFF"/>
                </a:solidFill>
                <a:latin typeface="Century Gothic"/>
                <a:ea typeface="Century Gothic"/>
                <a:cs typeface="Century Gothic"/>
                <a:sym typeface="Century Gothic"/>
              </a:rPr>
              <a:t>Scan lines</a:t>
            </a:r>
            <a:br>
              <a:rPr lang="en-US" sz="1400" b="1" i="0" u="none" strike="noStrike" cap="none">
                <a:solidFill>
                  <a:srgbClr val="FFFFFF"/>
                </a:solidFill>
                <a:latin typeface="Century Gothic"/>
                <a:ea typeface="Century Gothic"/>
                <a:cs typeface="Century Gothic"/>
                <a:sym typeface="Century Gothic"/>
              </a:rPr>
            </a:br>
            <a:r>
              <a:rPr lang="en-US" sz="1400" b="1" i="0" u="none" strike="noStrike" cap="none">
                <a:solidFill>
                  <a:srgbClr val="FFFFFF"/>
                </a:solidFill>
                <a:latin typeface="Century Gothic"/>
                <a:ea typeface="Century Gothic"/>
                <a:cs typeface="Century Gothic"/>
                <a:sym typeface="Century Gothic"/>
              </a:rPr>
              <a:t>Landsat 7: Aug 29 2003 </a:t>
            </a:r>
          </a:p>
        </p:txBody>
      </p:sp>
      <p:sp>
        <p:nvSpPr>
          <p:cNvPr id="235" name="Shape 235"/>
          <p:cNvSpPr txBox="1"/>
          <p:nvPr/>
        </p:nvSpPr>
        <p:spPr>
          <a:xfrm>
            <a:off x="2938200" y="3263891"/>
            <a:ext cx="2467199" cy="444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Century Gothic"/>
              <a:buNone/>
            </a:pPr>
            <a:r>
              <a:rPr lang="en-US" sz="1400" b="1" i="0" u="none" strike="noStrike" cap="none" dirty="0">
                <a:solidFill>
                  <a:srgbClr val="FFFFFF"/>
                </a:solidFill>
                <a:latin typeface="Century Gothic"/>
                <a:ea typeface="Century Gothic"/>
                <a:cs typeface="Century Gothic"/>
                <a:sym typeface="Century Gothic"/>
              </a:rPr>
              <a:t>Shoreline vegetation</a:t>
            </a:r>
            <a:br>
              <a:rPr lang="en-US" sz="1400" b="1" i="0" u="none" strike="noStrike" cap="none" dirty="0">
                <a:solidFill>
                  <a:srgbClr val="FFFFFF"/>
                </a:solidFill>
                <a:latin typeface="Century Gothic"/>
                <a:ea typeface="Century Gothic"/>
                <a:cs typeface="Century Gothic"/>
                <a:sym typeface="Century Gothic"/>
              </a:rPr>
            </a:br>
            <a:r>
              <a:rPr lang="en-US" sz="1400" b="1" i="0" u="none" strike="noStrike" cap="none" dirty="0">
                <a:solidFill>
                  <a:srgbClr val="FFFFFF"/>
                </a:solidFill>
                <a:latin typeface="Century Gothic"/>
                <a:ea typeface="Century Gothic"/>
                <a:cs typeface="Century Gothic"/>
                <a:sym typeface="Century Gothic"/>
              </a:rPr>
              <a:t>Cub Lake: Sep 16 2016</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36926" y="1387289"/>
            <a:ext cx="2555283" cy="2420005"/>
          </a:xfrm>
          <a:prstGeom prst="rect">
            <a:avLst/>
          </a:prstGeom>
          <a:solidFill>
            <a:srgbClr val="FFFFFF">
              <a:shade val="85000"/>
            </a:srgbClr>
          </a:solidFill>
          <a:ln w="76200" cap="sq">
            <a:solidFill>
              <a:srgbClr val="35719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Shape 235"/>
          <p:cNvSpPr txBox="1"/>
          <p:nvPr/>
        </p:nvSpPr>
        <p:spPr>
          <a:xfrm>
            <a:off x="236925" y="1317291"/>
            <a:ext cx="2467199" cy="631923"/>
          </a:xfrm>
          <a:prstGeom prst="rect">
            <a:avLst/>
          </a:prstGeom>
          <a:noFill/>
          <a:ln>
            <a:noFill/>
          </a:ln>
        </p:spPr>
        <p:txBody>
          <a:bodyPr lIns="91425" tIns="91425" rIns="91425" bIns="91425" anchor="t" anchorCtr="0">
            <a:noAutofit/>
          </a:bodyPr>
          <a:lstStyle/>
          <a:p>
            <a:pPr marL="0" marR="0" lvl="0" indent="0" rtl="0">
              <a:lnSpc>
                <a:spcPct val="100000"/>
              </a:lnSpc>
              <a:spcBef>
                <a:spcPts val="0"/>
              </a:spcBef>
              <a:spcAft>
                <a:spcPts val="0"/>
              </a:spcAft>
              <a:buClr>
                <a:srgbClr val="FFFFFF"/>
              </a:buClr>
              <a:buSzPct val="25000"/>
              <a:buFont typeface="Century Gothic"/>
              <a:buNone/>
            </a:pPr>
            <a:r>
              <a:rPr lang="en-US" b="1" dirty="0">
                <a:solidFill>
                  <a:srgbClr val="FFFFFF"/>
                </a:solidFill>
                <a:latin typeface="Century Gothic"/>
                <a:ea typeface="Century Gothic"/>
                <a:cs typeface="Century Gothic"/>
                <a:sym typeface="Century Gothic"/>
              </a:rPr>
              <a:t>Landsat 8 spatial resolution: 30 m per pixel</a:t>
            </a:r>
            <a:endParaRPr lang="en-US" sz="1400" b="1" i="0" u="none" strike="noStrike" cap="none" dirty="0">
              <a:solidFill>
                <a:srgbClr val="FFFFFF"/>
              </a:solidFill>
              <a:latin typeface="Century Gothic"/>
              <a:ea typeface="Century Gothic"/>
              <a:cs typeface="Century Gothic"/>
              <a:sym typeface="Century Gothic"/>
            </a:endParaRPr>
          </a:p>
        </p:txBody>
      </p:sp>
      <p:sp>
        <p:nvSpPr>
          <p:cNvPr id="12" name="Shape 235"/>
          <p:cNvSpPr txBox="1"/>
          <p:nvPr/>
        </p:nvSpPr>
        <p:spPr>
          <a:xfrm>
            <a:off x="120813" y="6412695"/>
            <a:ext cx="3789172" cy="361677"/>
          </a:xfrm>
          <a:prstGeom prst="rect">
            <a:avLst/>
          </a:prstGeom>
          <a:noFill/>
          <a:ln>
            <a:noFill/>
          </a:ln>
        </p:spPr>
        <p:txBody>
          <a:bodyPr lIns="91425" tIns="91425" rIns="91425" bIns="91425" anchor="t" anchorCtr="0">
            <a:noAutofit/>
          </a:bodyPr>
          <a:lstStyle/>
          <a:p>
            <a:pPr lvl="0">
              <a:buClr>
                <a:srgbClr val="FFFFFF"/>
              </a:buClr>
              <a:buSzPct val="25000"/>
            </a:pPr>
            <a:r>
              <a:rPr lang="en-US" sz="1400" b="1" i="0" u="none" strike="noStrike" cap="none" dirty="0">
                <a:solidFill>
                  <a:srgbClr val="767171"/>
                </a:solidFill>
                <a:latin typeface="Century Gothic"/>
                <a:ea typeface="Century Gothic"/>
                <a:cs typeface="Century Gothic"/>
                <a:sym typeface="Century Gothic"/>
              </a:rPr>
              <a:t>Image Credit: </a:t>
            </a:r>
            <a:r>
              <a:rPr lang="en-US" sz="1400" i="0" u="none" strike="noStrike" cap="none" dirty="0">
                <a:solidFill>
                  <a:srgbClr val="767171"/>
                </a:solidFill>
                <a:latin typeface="Century Gothic"/>
                <a:ea typeface="Century Gothic"/>
                <a:cs typeface="Century Gothic"/>
                <a:sym typeface="Century Gothic"/>
              </a:rPr>
              <a:t>Benjamin </a:t>
            </a:r>
            <a:r>
              <a:rPr lang="en-US" sz="1400" i="0" u="none" strike="noStrike" cap="none" dirty="0" err="1">
                <a:solidFill>
                  <a:srgbClr val="767171"/>
                </a:solidFill>
                <a:latin typeface="Century Gothic"/>
                <a:ea typeface="Century Gothic"/>
                <a:cs typeface="Century Gothic"/>
                <a:sym typeface="Century Gothic"/>
              </a:rPr>
              <a:t>Ignac</a:t>
            </a:r>
            <a:r>
              <a:rPr lang="en-US" dirty="0">
                <a:solidFill>
                  <a:srgbClr val="767171"/>
                </a:solidFill>
                <a:latin typeface="Century Gothic"/>
                <a:ea typeface="Century Gothic"/>
                <a:cs typeface="Century Gothic"/>
                <a:sym typeface="Century Gothic"/>
              </a:rPr>
              <a:t> (Top right)</a:t>
            </a:r>
            <a:endParaRPr lang="en-US" sz="1400" i="0" u="none" strike="noStrike" cap="none" dirty="0">
              <a:solidFill>
                <a:srgbClr val="76717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1">
                                            <p:txEl>
                                              <p:pRg st="0" end="0"/>
                                            </p:txEl>
                                          </p:spTgt>
                                        </p:tgtEl>
                                        <p:attrNameLst>
                                          <p:attrName>style.visibility</p:attrName>
                                        </p:attrNameLst>
                                      </p:cBhvr>
                                      <p:to>
                                        <p:strVal val="visible"/>
                                      </p:to>
                                    </p:set>
                                    <p:animEffect transition="in" filter="fade">
                                      <p:cBhvr>
                                        <p:cTn id="7" dur="500"/>
                                        <p:tgtEl>
                                          <p:spTgt spid="23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1">
                                            <p:txEl>
                                              <p:pRg st="2" end="2"/>
                                            </p:txEl>
                                          </p:spTgt>
                                        </p:tgtEl>
                                        <p:attrNameLst>
                                          <p:attrName>style.visibility</p:attrName>
                                        </p:attrNameLst>
                                      </p:cBhvr>
                                      <p:to>
                                        <p:strVal val="visible"/>
                                      </p:to>
                                    </p:set>
                                    <p:animEffect transition="in" filter="fade">
                                      <p:cBhvr>
                                        <p:cTn id="11" dur="500"/>
                                        <p:tgtEl>
                                          <p:spTgt spid="231">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1">
                                            <p:txEl>
                                              <p:pRg st="4" end="4"/>
                                            </p:txEl>
                                          </p:spTgt>
                                        </p:tgtEl>
                                        <p:attrNameLst>
                                          <p:attrName>style.visibility</p:attrName>
                                        </p:attrNameLst>
                                      </p:cBhvr>
                                      <p:to>
                                        <p:strVal val="visible"/>
                                      </p:to>
                                    </p:set>
                                    <p:animEffect transition="in" filter="fade">
                                      <p:cBhvr>
                                        <p:cTn id="15" dur="500"/>
                                        <p:tgtEl>
                                          <p:spTgt spid="231">
                                            <p:txEl>
                                              <p:pRg st="4" end="4"/>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1">
                                            <p:txEl>
                                              <p:pRg st="6" end="6"/>
                                            </p:txEl>
                                          </p:spTgt>
                                        </p:tgtEl>
                                        <p:attrNameLst>
                                          <p:attrName>style.visibility</p:attrName>
                                        </p:attrNameLst>
                                      </p:cBhvr>
                                      <p:to>
                                        <p:strVal val="visible"/>
                                      </p:to>
                                    </p:set>
                                    <p:animEffect transition="in" filter="fade">
                                      <p:cBhvr>
                                        <p:cTn id="19" dur="500"/>
                                        <p:tgtEl>
                                          <p:spTgt spid="231">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30"/>
                                        </p:tgtEl>
                                        <p:attrNameLst>
                                          <p:attrName>style.visibility</p:attrName>
                                        </p:attrNameLst>
                                      </p:cBhvr>
                                      <p:to>
                                        <p:strVal val="visible"/>
                                      </p:to>
                                    </p:set>
                                    <p:animEffect transition="in" filter="fade">
                                      <p:cBhvr>
                                        <p:cTn id="29" dur="500"/>
                                        <p:tgtEl>
                                          <p:spTgt spid="23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29"/>
                                        </p:tgtEl>
                                        <p:attrNameLst>
                                          <p:attrName>style.visibility</p:attrName>
                                        </p:attrNameLst>
                                      </p:cBhvr>
                                      <p:to>
                                        <p:strVal val="visible"/>
                                      </p:to>
                                    </p:set>
                                    <p:animEffect transition="in" filter="fade">
                                      <p:cBhvr>
                                        <p:cTn id="34"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3" name="Shape 231"/>
          <p:cNvSpPr txBox="1">
            <a:spLocks noGrp="1"/>
          </p:cNvSpPr>
          <p:nvPr>
            <p:ph type="body" idx="1"/>
          </p:nvPr>
        </p:nvSpPr>
        <p:spPr>
          <a:xfrm>
            <a:off x="1460336" y="1684422"/>
            <a:ext cx="9139194" cy="4221897"/>
          </a:xfrm>
          <a:prstGeom prst="rect">
            <a:avLst/>
          </a:prstGeom>
          <a:noFill/>
          <a:ln>
            <a:noFill/>
          </a:ln>
        </p:spPr>
        <p:txBody>
          <a:bodyPr lIns="91425" tIns="91425" rIns="91425" bIns="91425" anchor="t" anchorCtr="0">
            <a:noAutofit/>
          </a:bodyPr>
          <a:lstStyle/>
          <a:p>
            <a:pPr marL="342900" indent="-342900">
              <a:spcBef>
                <a:spcPts val="200"/>
              </a:spcBef>
              <a:buClr>
                <a:srgbClr val="EAA24A"/>
              </a:buClr>
              <a:buFont typeface="Webdings" panose="05030102010509060703" pitchFamily="18" charset="2"/>
              <a:buChar char="4"/>
            </a:pPr>
            <a:r>
              <a:rPr lang="en-US" sz="2200" b="1" dirty="0">
                <a:solidFill>
                  <a:srgbClr val="767171"/>
                </a:solidFill>
              </a:rPr>
              <a:t>Dr. Paul Evangelista</a:t>
            </a:r>
            <a:r>
              <a:rPr lang="en-US" sz="2200" dirty="0">
                <a:solidFill>
                  <a:srgbClr val="767171"/>
                </a:solidFill>
              </a:rPr>
              <a:t> (</a:t>
            </a:r>
            <a:r>
              <a:rPr lang="en-US" sz="2200" i="1" dirty="0">
                <a:solidFill>
                  <a:srgbClr val="767171"/>
                </a:solidFill>
              </a:rPr>
              <a:t>Science Advisor</a:t>
            </a:r>
            <a:r>
              <a:rPr lang="en-US" sz="2200" dirty="0">
                <a:solidFill>
                  <a:srgbClr val="767171"/>
                </a:solidFill>
              </a:rPr>
              <a:t>)</a:t>
            </a:r>
            <a:r>
              <a:rPr lang="en-US" sz="2200" b="1" dirty="0">
                <a:solidFill>
                  <a:srgbClr val="767171"/>
                </a:solidFill>
              </a:rPr>
              <a:t>, </a:t>
            </a:r>
            <a:r>
              <a:rPr lang="en-US" sz="2200" dirty="0">
                <a:solidFill>
                  <a:srgbClr val="767171"/>
                </a:solidFill>
              </a:rPr>
              <a:t>Colorado State University, Natural Resource Ecology Laboratory</a:t>
            </a:r>
          </a:p>
          <a:p>
            <a:pPr marL="342900" indent="-342900">
              <a:spcBef>
                <a:spcPts val="200"/>
              </a:spcBef>
              <a:buClr>
                <a:srgbClr val="EAA24A"/>
              </a:buClr>
              <a:buFont typeface="Webdings" panose="05030102010509060703" pitchFamily="18" charset="2"/>
              <a:buChar char="4"/>
            </a:pPr>
            <a:r>
              <a:rPr lang="en-US" sz="2200" b="1" dirty="0">
                <a:solidFill>
                  <a:srgbClr val="767171"/>
                </a:solidFill>
              </a:rPr>
              <a:t>Tony Vorster </a:t>
            </a:r>
            <a:r>
              <a:rPr lang="en-US" sz="2200" dirty="0">
                <a:solidFill>
                  <a:srgbClr val="767171"/>
                </a:solidFill>
              </a:rPr>
              <a:t>(</a:t>
            </a:r>
            <a:r>
              <a:rPr lang="en-US" sz="2200" i="1" dirty="0">
                <a:solidFill>
                  <a:srgbClr val="767171"/>
                </a:solidFill>
              </a:rPr>
              <a:t>Science Mentor</a:t>
            </a:r>
            <a:r>
              <a:rPr lang="en-US" sz="2200" dirty="0">
                <a:solidFill>
                  <a:srgbClr val="767171"/>
                </a:solidFill>
              </a:rPr>
              <a:t>), Colorado State University, Natural Resource Ecology Laboratory</a:t>
            </a:r>
          </a:p>
          <a:p>
            <a:pPr marL="342900" indent="-342900">
              <a:spcBef>
                <a:spcPts val="200"/>
              </a:spcBef>
              <a:buClr>
                <a:srgbClr val="EAA24A"/>
              </a:buClr>
              <a:buFont typeface="Webdings" panose="05030102010509060703" pitchFamily="18" charset="2"/>
              <a:buChar char="4"/>
            </a:pPr>
            <a:r>
              <a:rPr lang="en-US" sz="2200" b="1" dirty="0">
                <a:solidFill>
                  <a:srgbClr val="767171"/>
                </a:solidFill>
              </a:rPr>
              <a:t>Brian Woodward </a:t>
            </a:r>
            <a:r>
              <a:rPr lang="en-US" sz="2200" dirty="0">
                <a:solidFill>
                  <a:srgbClr val="767171"/>
                </a:solidFill>
              </a:rPr>
              <a:t>(</a:t>
            </a:r>
            <a:r>
              <a:rPr lang="en-US" sz="2200" i="1" dirty="0">
                <a:solidFill>
                  <a:srgbClr val="767171"/>
                </a:solidFill>
              </a:rPr>
              <a:t>Center Lead</a:t>
            </a:r>
            <a:r>
              <a:rPr lang="en-US" sz="2200" dirty="0">
                <a:solidFill>
                  <a:srgbClr val="767171"/>
                </a:solidFill>
              </a:rPr>
              <a:t>), NASA DEVELOP – Fort Collins </a:t>
            </a:r>
          </a:p>
          <a:p>
            <a:pPr marL="342900" indent="-342900">
              <a:spcBef>
                <a:spcPts val="200"/>
              </a:spcBef>
              <a:buClr>
                <a:srgbClr val="EAA24A"/>
              </a:buClr>
              <a:buFont typeface="Webdings" panose="05030102010509060703" pitchFamily="18" charset="2"/>
              <a:buChar char="4"/>
            </a:pPr>
            <a:r>
              <a:rPr lang="en-US" sz="2200" b="1" dirty="0">
                <a:solidFill>
                  <a:srgbClr val="767171"/>
                </a:solidFill>
              </a:rPr>
              <a:t>Dr. Amanda West </a:t>
            </a:r>
            <a:r>
              <a:rPr lang="en-US" sz="2200" dirty="0">
                <a:solidFill>
                  <a:srgbClr val="767171"/>
                </a:solidFill>
              </a:rPr>
              <a:t>(</a:t>
            </a:r>
            <a:r>
              <a:rPr lang="en-US" sz="2200" i="1" dirty="0">
                <a:solidFill>
                  <a:srgbClr val="767171"/>
                </a:solidFill>
              </a:rPr>
              <a:t>Science Mentor</a:t>
            </a:r>
            <a:r>
              <a:rPr lang="en-US" sz="2200" dirty="0">
                <a:solidFill>
                  <a:srgbClr val="767171"/>
                </a:solidFill>
              </a:rPr>
              <a:t>), Colorado State University, Natural Resource Ecology Laboratory</a:t>
            </a:r>
          </a:p>
          <a:p>
            <a:pPr marL="342900" indent="-342900">
              <a:spcBef>
                <a:spcPts val="200"/>
              </a:spcBef>
              <a:buClr>
                <a:srgbClr val="EAA24A"/>
              </a:buClr>
              <a:buFont typeface="Webdings" panose="05030102010509060703" pitchFamily="18" charset="2"/>
              <a:buChar char="4"/>
            </a:pPr>
            <a:r>
              <a:rPr lang="en-US" sz="2200" b="1" dirty="0">
                <a:solidFill>
                  <a:srgbClr val="767171"/>
                </a:solidFill>
              </a:rPr>
              <a:t>Bella Oleksy</a:t>
            </a:r>
            <a:r>
              <a:rPr lang="en-US" sz="2200" dirty="0">
                <a:solidFill>
                  <a:srgbClr val="767171"/>
                </a:solidFill>
              </a:rPr>
              <a:t>, Colorado State University</a:t>
            </a:r>
          </a:p>
          <a:p>
            <a:pPr marL="342900" indent="-342900">
              <a:spcBef>
                <a:spcPts val="200"/>
              </a:spcBef>
              <a:buClr>
                <a:srgbClr val="EAA24A"/>
              </a:buClr>
              <a:buFont typeface="Webdings" panose="05030102010509060703" pitchFamily="18" charset="2"/>
              <a:buChar char="4"/>
            </a:pPr>
            <a:r>
              <a:rPr lang="en-US" sz="2200" b="1" dirty="0">
                <a:solidFill>
                  <a:srgbClr val="767171"/>
                </a:solidFill>
              </a:rPr>
              <a:t>Dr. Jill Baron </a:t>
            </a:r>
            <a:r>
              <a:rPr lang="en-US" sz="2200" dirty="0">
                <a:solidFill>
                  <a:srgbClr val="767171"/>
                </a:solidFill>
              </a:rPr>
              <a:t>(</a:t>
            </a:r>
            <a:r>
              <a:rPr lang="en-US" sz="2200" i="1" dirty="0">
                <a:solidFill>
                  <a:srgbClr val="767171"/>
                </a:solidFill>
              </a:rPr>
              <a:t>Partner</a:t>
            </a:r>
            <a:r>
              <a:rPr lang="en-US" sz="2200" dirty="0">
                <a:solidFill>
                  <a:srgbClr val="767171"/>
                </a:solidFill>
              </a:rPr>
              <a:t>), United States Geological Survey</a:t>
            </a:r>
          </a:p>
          <a:p>
            <a:pPr marL="342900" indent="-342900">
              <a:spcBef>
                <a:spcPts val="200"/>
              </a:spcBef>
              <a:buClr>
                <a:srgbClr val="EAA24A"/>
              </a:buClr>
              <a:buFont typeface="Webdings" panose="05030102010509060703" pitchFamily="18" charset="2"/>
              <a:buChar char="4"/>
            </a:pPr>
            <a:r>
              <a:rPr lang="en-US" sz="2200" b="1" dirty="0">
                <a:solidFill>
                  <a:srgbClr val="767171"/>
                </a:solidFill>
              </a:rPr>
              <a:t>Dr. Pieter Johnson </a:t>
            </a:r>
            <a:r>
              <a:rPr lang="en-US" sz="2200" dirty="0">
                <a:solidFill>
                  <a:srgbClr val="767171"/>
                </a:solidFill>
              </a:rPr>
              <a:t>(</a:t>
            </a:r>
            <a:r>
              <a:rPr lang="en-US" sz="2200" i="1" dirty="0">
                <a:solidFill>
                  <a:srgbClr val="767171"/>
                </a:solidFill>
              </a:rPr>
              <a:t>Data Provider</a:t>
            </a:r>
            <a:r>
              <a:rPr lang="en-US" sz="2200" dirty="0">
                <a:solidFill>
                  <a:srgbClr val="767171"/>
                </a:solidFill>
              </a:rPr>
              <a:t>), University of Colorado at Boulder</a:t>
            </a:r>
          </a:p>
          <a:p>
            <a:pPr marL="342900" indent="-342900">
              <a:spcBef>
                <a:spcPts val="200"/>
              </a:spcBef>
              <a:buClr>
                <a:srgbClr val="EAA24A"/>
              </a:buClr>
              <a:buFont typeface="Webdings" panose="05030102010509060703" pitchFamily="18" charset="2"/>
              <a:buChar char="4"/>
            </a:pPr>
            <a:r>
              <a:rPr lang="en-US" sz="2200" b="1" dirty="0">
                <a:solidFill>
                  <a:srgbClr val="767171"/>
                </a:solidFill>
              </a:rPr>
              <a:t>Dr. Hope Humphries </a:t>
            </a:r>
            <a:r>
              <a:rPr lang="en-US" sz="2200" dirty="0">
                <a:solidFill>
                  <a:srgbClr val="767171"/>
                </a:solidFill>
              </a:rPr>
              <a:t>(</a:t>
            </a:r>
            <a:r>
              <a:rPr lang="en-US" sz="2200" i="1" dirty="0">
                <a:solidFill>
                  <a:srgbClr val="767171"/>
                </a:solidFill>
              </a:rPr>
              <a:t>Data Provider</a:t>
            </a:r>
            <a:r>
              <a:rPr lang="en-US" sz="2200" dirty="0">
                <a:solidFill>
                  <a:srgbClr val="767171"/>
                </a:solidFill>
              </a:rPr>
              <a:t>), Niwot Ridge Long-Term Ecological Research project and the University of Colorado Mountain Research Station</a:t>
            </a:r>
          </a:p>
          <a:p>
            <a:pPr>
              <a:spcBef>
                <a:spcPts val="200"/>
              </a:spcBef>
              <a:buClr>
                <a:srgbClr val="EAA24A"/>
              </a:buClr>
            </a:pPr>
            <a:endParaRPr lang="en-US" sz="2200" dirty="0">
              <a:solidFill>
                <a:srgbClr val="76717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4100" b="10085"/>
          <a:stretch/>
        </p:blipFill>
        <p:spPr>
          <a:xfrm>
            <a:off x="0" y="-757989"/>
            <a:ext cx="12192000" cy="7507705"/>
          </a:xfrm>
          <a:prstGeom prst="rect">
            <a:avLst/>
          </a:prstGeom>
        </p:spPr>
      </p:pic>
      <p:sp>
        <p:nvSpPr>
          <p:cNvPr id="3" name="TextBox 2"/>
          <p:cNvSpPr txBox="1"/>
          <p:nvPr/>
        </p:nvSpPr>
        <p:spPr>
          <a:xfrm>
            <a:off x="3958389" y="2488031"/>
            <a:ext cx="4275221" cy="1015663"/>
          </a:xfrm>
          <a:prstGeom prst="rect">
            <a:avLst/>
          </a:prstGeom>
          <a:noFill/>
        </p:spPr>
        <p:txBody>
          <a:bodyPr wrap="square" rtlCol="0">
            <a:spAutoFit/>
          </a:bodyPr>
          <a:lstStyle/>
          <a:p>
            <a:r>
              <a:rPr lang="en-US" sz="6000" b="1" dirty="0">
                <a:solidFill>
                  <a:schemeClr val="bg1"/>
                </a:solidFill>
                <a:latin typeface="+mj-lt"/>
              </a:rPr>
              <a:t>Questions?</a:t>
            </a:r>
            <a:endParaRPr lang="en-US" sz="6000" dirty="0">
              <a:solidFill>
                <a:schemeClr val="bg1"/>
              </a:solidFill>
              <a:latin typeface="+mj-lt"/>
            </a:endParaRPr>
          </a:p>
        </p:txBody>
      </p:sp>
      <p:sp>
        <p:nvSpPr>
          <p:cNvPr id="4" name="TextBox 3"/>
          <p:cNvSpPr txBox="1"/>
          <p:nvPr/>
        </p:nvSpPr>
        <p:spPr>
          <a:xfrm>
            <a:off x="0" y="6467979"/>
            <a:ext cx="4275221" cy="276999"/>
          </a:xfrm>
          <a:prstGeom prst="rect">
            <a:avLst/>
          </a:prstGeom>
          <a:noFill/>
        </p:spPr>
        <p:txBody>
          <a:bodyPr wrap="square" rtlCol="0">
            <a:spAutoFit/>
          </a:bodyPr>
          <a:lstStyle/>
          <a:p>
            <a:r>
              <a:rPr lang="en-US" sz="1200" b="1" dirty="0">
                <a:solidFill>
                  <a:schemeClr val="bg1"/>
                </a:solidFill>
                <a:latin typeface="+mj-lt"/>
              </a:rPr>
              <a:t>Image Credit: Amy Stuyvesant</a:t>
            </a:r>
            <a:endParaRPr lang="en-US" sz="1200" dirty="0">
              <a:solidFill>
                <a:schemeClr val="bg1"/>
              </a:solidFill>
              <a:latin typeface="+mj-lt"/>
            </a:endParaRPr>
          </a:p>
        </p:txBody>
      </p:sp>
    </p:spTree>
    <p:extLst>
      <p:ext uri="{BB962C8B-B14F-4D97-AF65-F5344CB8AC3E}">
        <p14:creationId xmlns:p14="http://schemas.microsoft.com/office/powerpoint/2010/main" val="1022373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p:nvPr/>
        </p:nvSpPr>
        <p:spPr>
          <a:xfrm>
            <a:off x="609600" y="504825"/>
            <a:ext cx="9591600" cy="597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lt1"/>
              </a:buClr>
              <a:buSzPct val="25000"/>
              <a:buFont typeface="Arial"/>
              <a:buNone/>
            </a:pPr>
            <a:r>
              <a:rPr lang="en-US" sz="4000" b="0" i="0" u="none" strike="noStrike" cap="none" dirty="0">
                <a:solidFill>
                  <a:schemeClr val="lt1"/>
                </a:solidFill>
                <a:latin typeface="Century Gothic"/>
                <a:ea typeface="Century Gothic"/>
                <a:cs typeface="Century Gothic"/>
                <a:sym typeface="Century Gothic"/>
              </a:rPr>
              <a:t>STUDY AREA &amp; PERIOD</a:t>
            </a:r>
          </a:p>
        </p:txBody>
      </p:sp>
      <p:sp>
        <p:nvSpPr>
          <p:cNvPr id="107" name="Shape 107"/>
          <p:cNvSpPr txBox="1"/>
          <p:nvPr/>
        </p:nvSpPr>
        <p:spPr>
          <a:xfrm>
            <a:off x="1257641" y="5452084"/>
            <a:ext cx="3884204" cy="1108305"/>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Century Gothic"/>
              <a:buNone/>
            </a:pPr>
            <a:r>
              <a:rPr lang="en-US" sz="2000" b="1" i="0" u="none" strike="noStrike" cap="none" dirty="0">
                <a:solidFill>
                  <a:srgbClr val="767171"/>
                </a:solidFill>
                <a:latin typeface="Century Gothic"/>
                <a:ea typeface="Century Gothic"/>
                <a:cs typeface="Century Gothic"/>
                <a:sym typeface="Century Gothic"/>
              </a:rPr>
              <a:t>Area</a:t>
            </a:r>
            <a:r>
              <a:rPr lang="en-US" sz="2000" b="0" i="0" u="none" strike="noStrike" cap="none" dirty="0">
                <a:solidFill>
                  <a:srgbClr val="767171"/>
                </a:solidFill>
                <a:latin typeface="Century Gothic"/>
                <a:ea typeface="Century Gothic"/>
                <a:cs typeface="Century Gothic"/>
                <a:sym typeface="Century Gothic"/>
              </a:rPr>
              <a:t>: RMNP Lakes</a:t>
            </a:r>
            <a:br>
              <a:rPr lang="en-US" sz="2000" b="0" i="0" u="none" strike="noStrike" cap="none" dirty="0">
                <a:solidFill>
                  <a:srgbClr val="767171"/>
                </a:solidFill>
                <a:latin typeface="Century Gothic"/>
                <a:ea typeface="Century Gothic"/>
                <a:cs typeface="Century Gothic"/>
                <a:sym typeface="Century Gothic"/>
              </a:rPr>
            </a:br>
            <a:r>
              <a:rPr lang="en-US" sz="2000" b="1" i="0" u="none" strike="noStrike" cap="none" dirty="0">
                <a:solidFill>
                  <a:srgbClr val="767171"/>
                </a:solidFill>
                <a:latin typeface="Century Gothic"/>
                <a:ea typeface="Century Gothic"/>
                <a:cs typeface="Century Gothic"/>
                <a:sym typeface="Century Gothic"/>
              </a:rPr>
              <a:t>Period</a:t>
            </a:r>
            <a:r>
              <a:rPr lang="en-US" sz="2000" b="0" i="0" u="none" strike="noStrike" cap="none" dirty="0">
                <a:solidFill>
                  <a:srgbClr val="767171"/>
                </a:solidFill>
                <a:latin typeface="Century Gothic"/>
                <a:ea typeface="Century Gothic"/>
                <a:cs typeface="Century Gothic"/>
                <a:sym typeface="Century Gothic"/>
              </a:rPr>
              <a:t>: Summer months (June, July, August) 2014-2016</a:t>
            </a:r>
          </a:p>
        </p:txBody>
      </p:sp>
      <p:pic>
        <p:nvPicPr>
          <p:cNvPr id="109" name="Shape 10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599779" y="3687673"/>
            <a:ext cx="2375289" cy="1781466"/>
          </a:xfrm>
          <a:prstGeom prst="rect">
            <a:avLst/>
          </a:prstGeom>
          <a:noFill/>
          <a:ln>
            <a:noFill/>
          </a:ln>
        </p:spPr>
      </p:pic>
      <p:pic>
        <p:nvPicPr>
          <p:cNvPr id="110" name="Shape 11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599779" y="1504016"/>
            <a:ext cx="2375289" cy="1781466"/>
          </a:xfrm>
          <a:prstGeom prst="rect">
            <a:avLst/>
          </a:prstGeom>
          <a:noFill/>
          <a:ln>
            <a:noFill/>
          </a:ln>
        </p:spPr>
      </p:pic>
      <p:sp>
        <p:nvSpPr>
          <p:cNvPr id="117" name="Shape 117"/>
          <p:cNvSpPr txBox="1"/>
          <p:nvPr/>
        </p:nvSpPr>
        <p:spPr>
          <a:xfrm>
            <a:off x="2557973" y="2891374"/>
            <a:ext cx="1423787" cy="4001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1EFD8"/>
              </a:buClr>
              <a:buSzPct val="25000"/>
              <a:buFont typeface="Century Gothic"/>
              <a:buNone/>
            </a:pPr>
            <a:r>
              <a:rPr lang="en-US" sz="2000" b="1" i="0" u="none" strike="noStrike" cap="none" dirty="0">
                <a:solidFill>
                  <a:srgbClr val="E1EFD8"/>
                </a:solidFill>
                <a:latin typeface="Century Gothic"/>
                <a:ea typeface="Century Gothic"/>
                <a:cs typeface="Century Gothic"/>
                <a:sym typeface="Century Gothic"/>
              </a:rPr>
              <a:t>Loch Vale</a:t>
            </a:r>
          </a:p>
        </p:txBody>
      </p:sp>
      <p:sp>
        <p:nvSpPr>
          <p:cNvPr id="118" name="Shape 118"/>
          <p:cNvSpPr txBox="1"/>
          <p:nvPr/>
        </p:nvSpPr>
        <p:spPr>
          <a:xfrm>
            <a:off x="2601689" y="5075722"/>
            <a:ext cx="1354857" cy="4001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1EFD8"/>
              </a:buClr>
              <a:buSzPct val="25000"/>
              <a:buFont typeface="Century Gothic"/>
              <a:buNone/>
            </a:pPr>
            <a:r>
              <a:rPr lang="en-US" sz="2000" b="1" i="0" u="none" strike="noStrike" cap="none" dirty="0">
                <a:solidFill>
                  <a:srgbClr val="E1EFD8"/>
                </a:solidFill>
                <a:latin typeface="Century Gothic"/>
                <a:ea typeface="Century Gothic"/>
                <a:cs typeface="Century Gothic"/>
                <a:sym typeface="Century Gothic"/>
              </a:rPr>
              <a:t>Sky Pond</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008417" y="4006234"/>
            <a:ext cx="3938833" cy="2464904"/>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931386" y="4899075"/>
            <a:ext cx="166869" cy="198253"/>
          </a:xfrm>
          <a:prstGeom prst="rect">
            <a:avLst/>
          </a:prstGeom>
        </p:spPr>
      </p:pic>
      <p:sp>
        <p:nvSpPr>
          <p:cNvPr id="4" name="TextBox 3"/>
          <p:cNvSpPr txBox="1"/>
          <p:nvPr/>
        </p:nvSpPr>
        <p:spPr>
          <a:xfrm>
            <a:off x="9085943" y="5069408"/>
            <a:ext cx="1857756" cy="400110"/>
          </a:xfrm>
          <a:prstGeom prst="rect">
            <a:avLst/>
          </a:prstGeom>
          <a:noFill/>
        </p:spPr>
        <p:txBody>
          <a:bodyPr wrap="square" rtlCol="0">
            <a:spAutoFit/>
          </a:bodyPr>
          <a:lstStyle/>
          <a:p>
            <a:pPr algn="ctr"/>
            <a:r>
              <a:rPr lang="en-US" sz="2000" b="1" dirty="0">
                <a:solidFill>
                  <a:schemeClr val="bg1"/>
                </a:solidFill>
                <a:latin typeface="Century Gothic" panose="020B0502020202020204" pitchFamily="34" charset="0"/>
              </a:rPr>
              <a:t>COLORADO</a:t>
            </a:r>
          </a:p>
        </p:txBody>
      </p:sp>
      <p:pic>
        <p:nvPicPr>
          <p:cNvPr id="28" name="Picture 2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424705" y="6340327"/>
            <a:ext cx="2583712" cy="325519"/>
          </a:xfrm>
          <a:prstGeom prst="rect">
            <a:avLst/>
          </a:prstGeom>
        </p:spPr>
      </p:pic>
      <p:pic>
        <p:nvPicPr>
          <p:cNvPr id="34" name="Picture 33"/>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032369" y="1327683"/>
            <a:ext cx="4307890" cy="5118100"/>
          </a:xfrm>
          <a:prstGeom prst="rect">
            <a:avLst/>
          </a:prstGeom>
        </p:spPr>
      </p:pic>
      <p:sp>
        <p:nvSpPr>
          <p:cNvPr id="31" name="Rectangle 30"/>
          <p:cNvSpPr/>
          <p:nvPr/>
        </p:nvSpPr>
        <p:spPr>
          <a:xfrm>
            <a:off x="7308428" y="4555985"/>
            <a:ext cx="361857" cy="38038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hape 112"/>
          <p:cNvCxnSpPr/>
          <p:nvPr/>
        </p:nvCxnSpPr>
        <p:spPr>
          <a:xfrm flipH="1" flipV="1">
            <a:off x="3990650" y="3129943"/>
            <a:ext cx="3503795" cy="1493316"/>
          </a:xfrm>
          <a:prstGeom prst="straightConnector1">
            <a:avLst/>
          </a:prstGeom>
          <a:noFill/>
          <a:ln w="28575" cap="flat" cmpd="sng">
            <a:solidFill>
              <a:srgbClr val="5597D3"/>
            </a:solidFill>
            <a:prstDash val="solid"/>
            <a:round/>
            <a:headEnd type="none" w="med" len="med"/>
            <a:tailEnd type="none" w="med" len="med"/>
          </a:ln>
        </p:spPr>
      </p:cxnSp>
      <p:cxnSp>
        <p:nvCxnSpPr>
          <p:cNvPr id="113" name="Shape 113"/>
          <p:cNvCxnSpPr/>
          <p:nvPr/>
        </p:nvCxnSpPr>
        <p:spPr>
          <a:xfrm flipH="1">
            <a:off x="3983465" y="4829199"/>
            <a:ext cx="3413769" cy="453401"/>
          </a:xfrm>
          <a:prstGeom prst="straightConnector1">
            <a:avLst/>
          </a:prstGeom>
          <a:noFill/>
          <a:ln w="28575" cap="flat" cmpd="sng">
            <a:solidFill>
              <a:srgbClr val="5597D3"/>
            </a:solidFill>
            <a:prstDash val="solid"/>
            <a:round/>
            <a:headEnd type="none" w="med" len="med"/>
            <a:tailEnd type="none" w="med" len="med"/>
          </a:ln>
        </p:spPr>
      </p:cxnSp>
      <p:cxnSp>
        <p:nvCxnSpPr>
          <p:cNvPr id="6" name="Straight Arrow Connector 5"/>
          <p:cNvCxnSpPr>
            <a:stCxn id="2" idx="1"/>
            <a:endCxn id="2" idx="1"/>
          </p:cNvCxnSpPr>
          <p:nvPr/>
        </p:nvCxnSpPr>
        <p:spPr>
          <a:xfrm>
            <a:off x="9931386" y="4998202"/>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Shape 107"/>
          <p:cNvSpPr txBox="1"/>
          <p:nvPr/>
        </p:nvSpPr>
        <p:spPr>
          <a:xfrm>
            <a:off x="-18540" y="6438587"/>
            <a:ext cx="3884204" cy="418601"/>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Century Gothic"/>
              <a:buNone/>
            </a:pPr>
            <a:r>
              <a:rPr lang="en-US" sz="1200" i="0" u="none" strike="noStrike" cap="none" dirty="0">
                <a:solidFill>
                  <a:srgbClr val="767171"/>
                </a:solidFill>
                <a:latin typeface="Century Gothic"/>
                <a:ea typeface="Century Gothic"/>
                <a:cs typeface="Century Gothic"/>
                <a:sym typeface="Century Gothic"/>
              </a:rPr>
              <a:t>Image Credit</a:t>
            </a:r>
            <a:r>
              <a:rPr lang="en-US" sz="1200" b="1" i="0" u="none" strike="noStrike" cap="none" dirty="0">
                <a:solidFill>
                  <a:srgbClr val="767171"/>
                </a:solidFill>
                <a:latin typeface="Century Gothic"/>
                <a:ea typeface="Century Gothic"/>
                <a:cs typeface="Century Gothic"/>
                <a:sym typeface="Century Gothic"/>
              </a:rPr>
              <a:t>:</a:t>
            </a:r>
            <a:r>
              <a:rPr lang="en-US" sz="1200" i="0" u="none" strike="noStrike" cap="none" dirty="0">
                <a:solidFill>
                  <a:srgbClr val="767171"/>
                </a:solidFill>
                <a:latin typeface="Century Gothic"/>
                <a:ea typeface="Century Gothic"/>
                <a:cs typeface="Century Gothic"/>
                <a:sym typeface="Century Gothic"/>
              </a:rPr>
              <a:t> Benjamin </a:t>
            </a:r>
            <a:r>
              <a:rPr lang="en-US" sz="1200" i="0" u="none" strike="noStrike" cap="none" dirty="0" err="1">
                <a:solidFill>
                  <a:srgbClr val="767171"/>
                </a:solidFill>
                <a:latin typeface="Century Gothic"/>
                <a:ea typeface="Century Gothic"/>
                <a:cs typeface="Century Gothic"/>
                <a:sym typeface="Century Gothic"/>
              </a:rPr>
              <a:t>Ignac</a:t>
            </a:r>
            <a:endParaRPr lang="en-US" sz="1200" b="0" i="0" u="none" strike="noStrike" cap="none" dirty="0">
              <a:solidFill>
                <a:srgbClr val="76717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6" presetClass="emph" presetSubtype="0" fill="hold" nodeType="afterEffect">
                                  <p:stCondLst>
                                    <p:cond delay="0"/>
                                  </p:stCondLst>
                                  <p:childTnLst>
                                    <p:animScale>
                                      <p:cBhvr>
                                        <p:cTn id="15" dur="500" fill="hold"/>
                                        <p:tgtEl>
                                          <p:spTgt spid="2"/>
                                        </p:tgtEl>
                                      </p:cBhvr>
                                      <p:by x="1000000" y="1000000"/>
                                    </p:animScale>
                                  </p:childTnLst>
                                </p:cTn>
                              </p:par>
                              <p:par>
                                <p:cTn id="16" presetID="63" presetClass="path" presetSubtype="0" fill="hold" nodeType="withEffect">
                                  <p:stCondLst>
                                    <p:cond delay="0"/>
                                  </p:stCondLst>
                                  <p:childTnLst>
                                    <p:animMotion origin="layout" path="M -4.16667E-6 -3.7037E-6 L -0.21302 -0.10277 " pathEditMode="relative" rAng="0" ptsTypes="AA">
                                      <p:cBhvr>
                                        <p:cTn id="17" dur="500" fill="hold"/>
                                        <p:tgtEl>
                                          <p:spTgt spid="2"/>
                                        </p:tgtEl>
                                        <p:attrNameLst>
                                          <p:attrName>ppt_x</p:attrName>
                                          <p:attrName>ppt_y</p:attrName>
                                        </p:attrNameLst>
                                      </p:cBhvr>
                                      <p:rCtr x="-10651" y="-5139"/>
                                    </p:animMotion>
                                  </p:childTnLst>
                                </p:cTn>
                              </p:par>
                              <p:par>
                                <p:cTn id="18" presetID="10" presetClass="entr" presetSubtype="0" fill="hold" nodeType="withEffect">
                                  <p:stCondLst>
                                    <p:cond delay="30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1000"/>
                                        <p:tgtEl>
                                          <p:spTgt spid="34"/>
                                        </p:tgtEl>
                                      </p:cBhvr>
                                    </p:animEffect>
                                  </p:childTnLst>
                                </p:cTn>
                              </p:par>
                              <p:par>
                                <p:cTn id="21" presetID="10" presetClass="entr" presetSubtype="0" fill="hold" nodeType="withEffect">
                                  <p:stCondLst>
                                    <p:cond delay="30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2"/>
                                        </p:tgtEl>
                                        <p:attrNameLst>
                                          <p:attrName>style.visibility</p:attrName>
                                        </p:attrNameLst>
                                      </p:cBhvr>
                                      <p:to>
                                        <p:strVal val="visible"/>
                                      </p:to>
                                    </p:set>
                                    <p:animEffect transition="in" filter="fade">
                                      <p:cBhvr>
                                        <p:cTn id="33" dur="500"/>
                                        <p:tgtEl>
                                          <p:spTgt spid="112"/>
                                        </p:tgtEl>
                                      </p:cBhvr>
                                    </p:animEffect>
                                  </p:childTnLst>
                                </p:cTn>
                              </p:par>
                              <p:par>
                                <p:cTn id="34" presetID="10" presetClass="entr" presetSubtype="0" fill="hold" nodeType="withEffect">
                                  <p:stCondLst>
                                    <p:cond delay="0"/>
                                  </p:stCondLst>
                                  <p:childTnLst>
                                    <p:set>
                                      <p:cBhvr>
                                        <p:cTn id="35" dur="1" fill="hold">
                                          <p:stCondLst>
                                            <p:cond delay="0"/>
                                          </p:stCondLst>
                                        </p:cTn>
                                        <p:tgtEl>
                                          <p:spTgt spid="110"/>
                                        </p:tgtEl>
                                        <p:attrNameLst>
                                          <p:attrName>style.visibility</p:attrName>
                                        </p:attrNameLst>
                                      </p:cBhvr>
                                      <p:to>
                                        <p:strVal val="visible"/>
                                      </p:to>
                                    </p:set>
                                    <p:animEffect transition="in" filter="fade">
                                      <p:cBhvr>
                                        <p:cTn id="36" dur="500"/>
                                        <p:tgtEl>
                                          <p:spTgt spid="1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7"/>
                                        </p:tgtEl>
                                        <p:attrNameLst>
                                          <p:attrName>style.visibility</p:attrName>
                                        </p:attrNameLst>
                                      </p:cBhvr>
                                      <p:to>
                                        <p:strVal val="visible"/>
                                      </p:to>
                                    </p:set>
                                    <p:animEffect transition="in" filter="fade">
                                      <p:cBhvr>
                                        <p:cTn id="39" dur="500"/>
                                        <p:tgtEl>
                                          <p:spTgt spid="1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13"/>
                                        </p:tgtEl>
                                        <p:attrNameLst>
                                          <p:attrName>style.visibility</p:attrName>
                                        </p:attrNameLst>
                                      </p:cBhvr>
                                      <p:to>
                                        <p:strVal val="visible"/>
                                      </p:to>
                                    </p:set>
                                    <p:animEffect transition="in" filter="fade">
                                      <p:cBhvr>
                                        <p:cTn id="44" dur="500"/>
                                        <p:tgtEl>
                                          <p:spTgt spid="113"/>
                                        </p:tgtEl>
                                      </p:cBhvr>
                                    </p:animEffect>
                                  </p:childTnLst>
                                </p:cTn>
                              </p:par>
                              <p:par>
                                <p:cTn id="45" presetID="10" presetClass="entr" presetSubtype="0" fill="hold" nodeType="withEffect">
                                  <p:stCondLst>
                                    <p:cond delay="0"/>
                                  </p:stCondLst>
                                  <p:childTnLst>
                                    <p:set>
                                      <p:cBhvr>
                                        <p:cTn id="46" dur="1" fill="hold">
                                          <p:stCondLst>
                                            <p:cond delay="0"/>
                                          </p:stCondLst>
                                        </p:cTn>
                                        <p:tgtEl>
                                          <p:spTgt spid="109"/>
                                        </p:tgtEl>
                                        <p:attrNameLst>
                                          <p:attrName>style.visibility</p:attrName>
                                        </p:attrNameLst>
                                      </p:cBhvr>
                                      <p:to>
                                        <p:strVal val="visible"/>
                                      </p:to>
                                    </p:set>
                                    <p:animEffect transition="in" filter="fade">
                                      <p:cBhvr>
                                        <p:cTn id="47" dur="500"/>
                                        <p:tgtEl>
                                          <p:spTgt spid="10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8"/>
                                        </p:tgtEl>
                                        <p:attrNameLst>
                                          <p:attrName>style.visibility</p:attrName>
                                        </p:attrNameLst>
                                      </p:cBhvr>
                                      <p:to>
                                        <p:strVal val="visible"/>
                                      </p:to>
                                    </p:set>
                                    <p:animEffect transition="in" filter="fade">
                                      <p:cBhvr>
                                        <p:cTn id="50" dur="500"/>
                                        <p:tgtEl>
                                          <p:spTgt spid="11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7"/>
                                        </p:tgtEl>
                                        <p:attrNameLst>
                                          <p:attrName>style.visibility</p:attrName>
                                        </p:attrNameLst>
                                      </p:cBhvr>
                                      <p:to>
                                        <p:strVal val="visible"/>
                                      </p:to>
                                    </p:set>
                                    <p:animEffect transition="in" filter="fade">
                                      <p:cBhvr>
                                        <p:cTn id="55" dur="500"/>
                                        <p:tgtEl>
                                          <p:spTgt spid="10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17" grpId="0"/>
      <p:bldP spid="118" grpId="0"/>
      <p:bldP spid="31"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p:nvPr/>
        </p:nvSpPr>
        <p:spPr>
          <a:xfrm>
            <a:off x="945875" y="438150"/>
            <a:ext cx="7156200" cy="658500"/>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dirty="0">
                <a:solidFill>
                  <a:schemeClr val="lt1"/>
                </a:solidFill>
                <a:latin typeface="Century Gothic"/>
                <a:ea typeface="Century Gothic"/>
                <a:cs typeface="Century Gothic"/>
                <a:sym typeface="Century Gothic"/>
              </a:rPr>
              <a:t>COMMUNITY CONCERNS</a:t>
            </a:r>
          </a:p>
        </p:txBody>
      </p:sp>
      <p:sp>
        <p:nvSpPr>
          <p:cNvPr id="141" name="Shape 141"/>
          <p:cNvSpPr txBox="1"/>
          <p:nvPr/>
        </p:nvSpPr>
        <p:spPr>
          <a:xfrm>
            <a:off x="4599906" y="5566590"/>
            <a:ext cx="3119999" cy="7680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Century Gothic"/>
              <a:buNone/>
            </a:pPr>
            <a:r>
              <a:rPr lang="en-US" sz="2000" b="1" i="0" u="none" strike="noStrike" cap="none" dirty="0">
                <a:solidFill>
                  <a:srgbClr val="767171"/>
                </a:solidFill>
                <a:latin typeface="Century Gothic"/>
                <a:ea typeface="Century Gothic"/>
                <a:cs typeface="Century Gothic"/>
                <a:sym typeface="Century Gothic"/>
              </a:rPr>
              <a:t>Drinking Water</a:t>
            </a:r>
          </a:p>
        </p:txBody>
      </p:sp>
      <p:sp>
        <p:nvSpPr>
          <p:cNvPr id="142" name="Shape 142"/>
          <p:cNvSpPr txBox="1"/>
          <p:nvPr/>
        </p:nvSpPr>
        <p:spPr>
          <a:xfrm>
            <a:off x="538405" y="5253771"/>
            <a:ext cx="3119999" cy="7680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Century Gothic"/>
              <a:buNone/>
            </a:pPr>
            <a:r>
              <a:rPr lang="en-US" sz="2000" b="1" i="0" u="none" strike="noStrike" cap="none" dirty="0">
                <a:solidFill>
                  <a:srgbClr val="767171"/>
                </a:solidFill>
                <a:latin typeface="Century Gothic"/>
                <a:ea typeface="Century Gothic"/>
                <a:cs typeface="Century Gothic"/>
                <a:sym typeface="Century Gothic"/>
              </a:rPr>
              <a:t>Dead Zones</a:t>
            </a:r>
          </a:p>
        </p:txBody>
      </p:sp>
      <p:sp>
        <p:nvSpPr>
          <p:cNvPr id="143" name="Shape 143"/>
          <p:cNvSpPr/>
          <p:nvPr/>
        </p:nvSpPr>
        <p:spPr>
          <a:xfrm>
            <a:off x="8514821" y="2263437"/>
            <a:ext cx="3198274" cy="2990334"/>
          </a:xfrm>
          <a:prstGeom prst="ellipse">
            <a:avLst/>
          </a:prstGeom>
          <a:blipFill dpi="0" rotWithShape="1">
            <a:blip r:embed="rId3">
              <a:extLst>
                <a:ext uri="{28A0092B-C50C-407E-A947-70E740481C1C}">
                  <a14:useLocalDpi xmlns:a14="http://schemas.microsoft.com/office/drawing/2010/main"/>
                </a:ext>
              </a:extLst>
            </a:blip>
            <a:srcRect/>
            <a:stretch>
              <a:fillRect/>
            </a:stretch>
          </a:blipFill>
          <a:ln w="762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44" name="Shape 144"/>
          <p:cNvSpPr/>
          <p:nvPr/>
        </p:nvSpPr>
        <p:spPr>
          <a:xfrm>
            <a:off x="4523975" y="2523621"/>
            <a:ext cx="3198274" cy="2990334"/>
          </a:xfrm>
          <a:prstGeom prst="ellipse">
            <a:avLst/>
          </a:prstGeom>
          <a:blipFill rotWithShape="1">
            <a:blip r:embed="rId4">
              <a:alphaModFix/>
            </a:blip>
            <a:stretch>
              <a:fillRect/>
            </a:stretch>
          </a:blipFill>
          <a:ln w="762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45" name="Shape 145"/>
          <p:cNvSpPr/>
          <p:nvPr/>
        </p:nvSpPr>
        <p:spPr>
          <a:xfrm>
            <a:off x="499268" y="2244024"/>
            <a:ext cx="3198274" cy="2990334"/>
          </a:xfrm>
          <a:prstGeom prst="ellipse">
            <a:avLst/>
          </a:prstGeom>
          <a:blipFill rotWithShape="1">
            <a:blip r:embed="rId5">
              <a:alphaModFix/>
            </a:blip>
            <a:stretch>
              <a:fillRect/>
            </a:stretch>
          </a:blipFill>
          <a:ln w="762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46" name="Shape 146"/>
          <p:cNvSpPr txBox="1"/>
          <p:nvPr/>
        </p:nvSpPr>
        <p:spPr>
          <a:xfrm>
            <a:off x="0" y="6387225"/>
            <a:ext cx="5894100" cy="342300"/>
          </a:xfrm>
          <a:prstGeom prst="rect">
            <a:avLst/>
          </a:prstGeom>
          <a:noFill/>
          <a:ln>
            <a:noFill/>
          </a:ln>
        </p:spPr>
        <p:txBody>
          <a:bodyPr lIns="91425" tIns="91425" rIns="91425" bIns="91425" anchor="t" anchorCtr="0">
            <a:noAutofit/>
          </a:bodyPr>
          <a:lstStyle/>
          <a:p>
            <a:pPr lvl="0">
              <a:buClr>
                <a:schemeClr val="dk1"/>
              </a:buClr>
              <a:buSzPct val="25000"/>
            </a:pPr>
            <a:r>
              <a:rPr lang="en-US" sz="1200" dirty="0">
                <a:solidFill>
                  <a:srgbClr val="767171"/>
                </a:solidFill>
                <a:latin typeface="Century Gothic"/>
                <a:ea typeface="Century Gothic"/>
                <a:cs typeface="Century Gothic"/>
                <a:sym typeface="Century Gothic"/>
              </a:rPr>
              <a:t>Image Credit: Melissa (left), Antonio </a:t>
            </a:r>
            <a:r>
              <a:rPr lang="en-US" sz="1200" dirty="0" err="1">
                <a:solidFill>
                  <a:srgbClr val="767171"/>
                </a:solidFill>
                <a:latin typeface="Century Gothic"/>
                <a:ea typeface="Century Gothic"/>
                <a:cs typeface="Century Gothic"/>
                <a:sym typeface="Century Gothic"/>
              </a:rPr>
              <a:t>Calero</a:t>
            </a:r>
            <a:r>
              <a:rPr lang="en-US" sz="1200" dirty="0">
                <a:solidFill>
                  <a:srgbClr val="767171"/>
                </a:solidFill>
                <a:latin typeface="Century Gothic"/>
                <a:ea typeface="Century Gothic"/>
                <a:cs typeface="Century Gothic"/>
                <a:sym typeface="Century Gothic"/>
              </a:rPr>
              <a:t> (middle), and Nara Souza (right) </a:t>
            </a:r>
          </a:p>
        </p:txBody>
      </p:sp>
      <p:sp>
        <p:nvSpPr>
          <p:cNvPr id="10" name="Shape 141"/>
          <p:cNvSpPr txBox="1"/>
          <p:nvPr/>
        </p:nvSpPr>
        <p:spPr>
          <a:xfrm>
            <a:off x="8548682" y="5356513"/>
            <a:ext cx="3119999" cy="7680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Century Gothic"/>
              <a:buNone/>
            </a:pPr>
            <a:r>
              <a:rPr lang="en-US" sz="2000" b="1" i="0" u="none" strike="noStrike" cap="none" dirty="0">
                <a:solidFill>
                  <a:srgbClr val="767171"/>
                </a:solidFill>
                <a:latin typeface="Century Gothic"/>
                <a:ea typeface="Century Gothic"/>
                <a:cs typeface="Century Gothic"/>
                <a:sym typeface="Century Gothic"/>
              </a:rPr>
              <a:t>Economic Loss</a:t>
            </a:r>
          </a:p>
        </p:txBody>
      </p:sp>
      <p:sp>
        <p:nvSpPr>
          <p:cNvPr id="2" name="Rounded Rectangle 1"/>
          <p:cNvSpPr/>
          <p:nvPr/>
        </p:nvSpPr>
        <p:spPr>
          <a:xfrm>
            <a:off x="3884346" y="1462104"/>
            <a:ext cx="4443671" cy="820634"/>
          </a:xfrm>
          <a:prstGeom prst="roundRect">
            <a:avLst>
              <a:gd name="adj" fmla="val 50000"/>
            </a:avLst>
          </a:prstGeom>
          <a:ln w="57150">
            <a:solidFill>
              <a:srgbClr val="EAA24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t>EUTROPHICATION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100" tmFilter="0, 0; .2, .5; .8, .5; 1, 0"/>
                                        <p:tgtEl>
                                          <p:spTgt spid="2"/>
                                        </p:tgtEl>
                                      </p:cBhvr>
                                    </p:animEffect>
                                    <p:animScale>
                                      <p:cBhvr>
                                        <p:cTn id="7" dur="5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1000" tmFilter="0, 0; .2, .5; .8, .5; 1, 0"/>
                                        <p:tgtEl>
                                          <p:spTgt spid="145"/>
                                        </p:tgtEl>
                                      </p:cBhvr>
                                    </p:animEffect>
                                    <p:animScale>
                                      <p:cBhvr>
                                        <p:cTn id="12" dur="500" autoRev="1" fill="hold"/>
                                        <p:tgtEl>
                                          <p:spTgt spid="145"/>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1000" tmFilter="0, 0; .2, .5; .8, .5; 1, 0"/>
                                        <p:tgtEl>
                                          <p:spTgt spid="144"/>
                                        </p:tgtEl>
                                      </p:cBhvr>
                                    </p:animEffect>
                                    <p:animScale>
                                      <p:cBhvr>
                                        <p:cTn id="17" dur="500" autoRev="1" fill="hold"/>
                                        <p:tgtEl>
                                          <p:spTgt spid="144"/>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1000" tmFilter="0, 0; .2, .5; .8, .5; 1, 0"/>
                                        <p:tgtEl>
                                          <p:spTgt spid="143"/>
                                        </p:tgtEl>
                                      </p:cBhvr>
                                    </p:animEffect>
                                    <p:animScale>
                                      <p:cBhvr>
                                        <p:cTn id="22" dur="500" autoRev="1" fill="hold"/>
                                        <p:tgtEl>
                                          <p:spTgt spid="14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144" grpId="0" animBg="1"/>
      <p:bldP spid="145"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Shape 124" descr="sky pond.jpg"/>
          <p:cNvPicPr preferRelativeResize="0"/>
          <p:nvPr/>
        </p:nvPicPr>
        <p:blipFill rotWithShape="1">
          <a:blip r:embed="rId3">
            <a:alphaModFix/>
          </a:blip>
          <a:srcRect/>
          <a:stretch/>
        </p:blipFill>
        <p:spPr>
          <a:xfrm>
            <a:off x="0" y="99925"/>
            <a:ext cx="12191996" cy="3510196"/>
          </a:xfrm>
          <a:prstGeom prst="rect">
            <a:avLst/>
          </a:prstGeom>
          <a:noFill/>
          <a:ln>
            <a:noFill/>
          </a:ln>
        </p:spPr>
      </p:pic>
      <p:sp>
        <p:nvSpPr>
          <p:cNvPr id="125" name="Shape 125"/>
          <p:cNvSpPr/>
          <p:nvPr/>
        </p:nvSpPr>
        <p:spPr>
          <a:xfrm>
            <a:off x="4777000" y="3943114"/>
            <a:ext cx="2691900" cy="2535900"/>
          </a:xfrm>
          <a:prstGeom prst="rect">
            <a:avLst/>
          </a:prstGeom>
          <a:noFill/>
          <a:ln w="50800" cap="flat" cmpd="sng">
            <a:solidFill>
              <a:srgbClr val="E69138"/>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26" name="Shape 126"/>
          <p:cNvPicPr preferRelativeResize="0"/>
          <p:nvPr/>
        </p:nvPicPr>
        <p:blipFill rotWithShape="1">
          <a:blip r:embed="rId4">
            <a:alphaModFix/>
          </a:blip>
          <a:srcRect/>
          <a:stretch/>
        </p:blipFill>
        <p:spPr>
          <a:xfrm>
            <a:off x="1392200" y="4057895"/>
            <a:ext cx="1444800" cy="1444800"/>
          </a:xfrm>
          <a:prstGeom prst="rect">
            <a:avLst/>
          </a:prstGeom>
          <a:noFill/>
          <a:ln>
            <a:noFill/>
          </a:ln>
        </p:spPr>
      </p:pic>
      <p:sp>
        <p:nvSpPr>
          <p:cNvPr id="127" name="Shape 127"/>
          <p:cNvSpPr txBox="1"/>
          <p:nvPr/>
        </p:nvSpPr>
        <p:spPr>
          <a:xfrm>
            <a:off x="1146500" y="5526962"/>
            <a:ext cx="1936200" cy="7041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Century Gothic"/>
              <a:buNone/>
            </a:pPr>
            <a:r>
              <a:rPr lang="en-US" sz="2000" b="1" i="0" u="none" strike="noStrike" cap="none" dirty="0">
                <a:solidFill>
                  <a:srgbClr val="767171"/>
                </a:solidFill>
                <a:latin typeface="Century Gothic"/>
                <a:ea typeface="Century Gothic"/>
                <a:cs typeface="Century Gothic"/>
                <a:sym typeface="Century Gothic"/>
              </a:rPr>
              <a:t>Assess</a:t>
            </a:r>
          </a:p>
          <a:p>
            <a:pPr marL="0" marR="0" lvl="0" indent="0" algn="ctr" rtl="0">
              <a:lnSpc>
                <a:spcPct val="100000"/>
              </a:lnSpc>
              <a:spcBef>
                <a:spcPts val="0"/>
              </a:spcBef>
              <a:spcAft>
                <a:spcPts val="0"/>
              </a:spcAft>
              <a:buClr>
                <a:srgbClr val="000000"/>
              </a:buClr>
              <a:buSzPct val="25000"/>
              <a:buFont typeface="Century Gothic"/>
              <a:buNone/>
            </a:pPr>
            <a:r>
              <a:rPr lang="en-US" sz="2000" b="1" i="0" u="none" strike="noStrike" cap="none" dirty="0">
                <a:solidFill>
                  <a:srgbClr val="767171"/>
                </a:solidFill>
                <a:latin typeface="Century Gothic"/>
                <a:ea typeface="Century Gothic"/>
                <a:cs typeface="Century Gothic"/>
                <a:sym typeface="Century Gothic"/>
              </a:rPr>
              <a:t>Feasibility</a:t>
            </a:r>
          </a:p>
        </p:txBody>
      </p:sp>
      <p:sp>
        <p:nvSpPr>
          <p:cNvPr id="128" name="Shape 128"/>
          <p:cNvSpPr/>
          <p:nvPr/>
        </p:nvSpPr>
        <p:spPr>
          <a:xfrm>
            <a:off x="8785350" y="3943114"/>
            <a:ext cx="2691900" cy="2535900"/>
          </a:xfrm>
          <a:prstGeom prst="rect">
            <a:avLst/>
          </a:prstGeom>
          <a:noFill/>
          <a:ln w="50800" cap="flat" cmpd="sng">
            <a:solidFill>
              <a:srgbClr val="E69138"/>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0" name="Shape 130"/>
          <p:cNvSpPr txBox="1"/>
          <p:nvPr/>
        </p:nvSpPr>
        <p:spPr>
          <a:xfrm>
            <a:off x="5072525" y="5563921"/>
            <a:ext cx="2036400" cy="6270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Century Gothic"/>
              <a:buNone/>
            </a:pPr>
            <a:r>
              <a:rPr lang="en-US" sz="2000" b="1" i="0" u="none" strike="noStrike" cap="none" dirty="0">
                <a:solidFill>
                  <a:srgbClr val="767171"/>
                </a:solidFill>
                <a:latin typeface="Century Gothic"/>
                <a:ea typeface="Century Gothic"/>
                <a:cs typeface="Century Gothic"/>
                <a:sym typeface="Century Gothic"/>
              </a:rPr>
              <a:t>Predict </a:t>
            </a:r>
          </a:p>
          <a:p>
            <a:pPr marL="0" marR="0" lvl="0" indent="0" algn="ctr" rtl="0">
              <a:lnSpc>
                <a:spcPct val="100000"/>
              </a:lnSpc>
              <a:spcBef>
                <a:spcPts val="0"/>
              </a:spcBef>
              <a:spcAft>
                <a:spcPts val="0"/>
              </a:spcAft>
              <a:buClr>
                <a:srgbClr val="000000"/>
              </a:buClr>
              <a:buSzPct val="25000"/>
              <a:buFont typeface="Century Gothic"/>
              <a:buNone/>
            </a:pPr>
            <a:r>
              <a:rPr lang="en-US" sz="2000" b="1" i="0" u="none" strike="noStrike" cap="none" dirty="0">
                <a:solidFill>
                  <a:srgbClr val="767171"/>
                </a:solidFill>
                <a:latin typeface="Century Gothic"/>
                <a:ea typeface="Century Gothic"/>
                <a:cs typeface="Century Gothic"/>
                <a:sym typeface="Century Gothic"/>
              </a:rPr>
              <a:t>Algae</a:t>
            </a:r>
          </a:p>
        </p:txBody>
      </p:sp>
      <p:sp>
        <p:nvSpPr>
          <p:cNvPr id="131" name="Shape 131"/>
          <p:cNvSpPr txBox="1">
            <a:spLocks noGrp="1"/>
          </p:cNvSpPr>
          <p:nvPr>
            <p:ph type="body" idx="2"/>
          </p:nvPr>
        </p:nvSpPr>
        <p:spPr>
          <a:xfrm>
            <a:off x="599495" y="2720866"/>
            <a:ext cx="10643699" cy="70409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EAA24A"/>
              </a:buClr>
              <a:buSzPct val="25000"/>
              <a:buFont typeface="Arial"/>
              <a:buNone/>
            </a:pPr>
            <a:r>
              <a:rPr lang="en-US" sz="4000" b="1" i="0" u="none" strike="noStrike" cap="none" dirty="0">
                <a:solidFill>
                  <a:schemeClr val="lt1"/>
                </a:solidFill>
                <a:latin typeface="Century Gothic"/>
                <a:ea typeface="Century Gothic"/>
                <a:cs typeface="Century Gothic"/>
                <a:sym typeface="Century Gothic"/>
              </a:rPr>
              <a:t>OBJECTIVES</a:t>
            </a:r>
          </a:p>
        </p:txBody>
      </p:sp>
      <p:sp>
        <p:nvSpPr>
          <p:cNvPr id="14" name="Shape 125"/>
          <p:cNvSpPr/>
          <p:nvPr/>
        </p:nvSpPr>
        <p:spPr>
          <a:xfrm>
            <a:off x="768650" y="3943114"/>
            <a:ext cx="2691900" cy="2535900"/>
          </a:xfrm>
          <a:prstGeom prst="rect">
            <a:avLst/>
          </a:prstGeom>
          <a:noFill/>
          <a:ln w="50800" cap="flat" cmpd="sng">
            <a:solidFill>
              <a:srgbClr val="E69138"/>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6" name="Shape 130"/>
          <p:cNvSpPr txBox="1"/>
          <p:nvPr/>
        </p:nvSpPr>
        <p:spPr>
          <a:xfrm>
            <a:off x="9113099" y="5604062"/>
            <a:ext cx="2036400" cy="6270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Century Gothic"/>
              <a:buNone/>
            </a:pPr>
            <a:r>
              <a:rPr lang="en-US" sz="2000" b="1" i="0" u="none" strike="noStrike" cap="none" dirty="0">
                <a:solidFill>
                  <a:srgbClr val="767171"/>
                </a:solidFill>
                <a:latin typeface="Century Gothic"/>
                <a:ea typeface="Century Gothic"/>
                <a:cs typeface="Century Gothic"/>
                <a:sym typeface="Century Gothic"/>
              </a:rPr>
              <a:t>Examine</a:t>
            </a:r>
          </a:p>
          <a:p>
            <a:pPr marL="0" marR="0" lvl="0" indent="0" algn="ctr" rtl="0">
              <a:lnSpc>
                <a:spcPct val="100000"/>
              </a:lnSpc>
              <a:spcBef>
                <a:spcPts val="0"/>
              </a:spcBef>
              <a:spcAft>
                <a:spcPts val="0"/>
              </a:spcAft>
              <a:buClr>
                <a:srgbClr val="000000"/>
              </a:buClr>
              <a:buSzPct val="25000"/>
              <a:buFont typeface="Century Gothic"/>
              <a:buNone/>
            </a:pPr>
            <a:r>
              <a:rPr lang="en-US" sz="2000" b="1" i="0" u="none" strike="noStrike" cap="none" dirty="0">
                <a:solidFill>
                  <a:srgbClr val="767171"/>
                </a:solidFill>
                <a:latin typeface="Century Gothic"/>
                <a:ea typeface="Century Gothic"/>
                <a:cs typeface="Century Gothic"/>
                <a:sym typeface="Century Gothic"/>
              </a:rPr>
              <a:t>Heterogeneity</a:t>
            </a:r>
          </a:p>
        </p:txBody>
      </p:sp>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18399" y="4248102"/>
            <a:ext cx="1155202" cy="1155202"/>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293575115"/>
              </p:ext>
            </p:extLst>
          </p:nvPr>
        </p:nvGraphicFramePr>
        <p:xfrm>
          <a:off x="9602322" y="4383156"/>
          <a:ext cx="1057953" cy="1054410"/>
        </p:xfrm>
        <a:graphic>
          <a:graphicData uri="http://schemas.openxmlformats.org/drawingml/2006/table">
            <a:tbl>
              <a:tblPr firstRow="1" bandRow="1">
                <a:tableStyleId>{D7AC3CCA-C797-4891-BE02-D94E43425B78}</a:tableStyleId>
              </a:tblPr>
              <a:tblGrid>
                <a:gridCol w="352651">
                  <a:extLst>
                    <a:ext uri="{9D8B030D-6E8A-4147-A177-3AD203B41FA5}">
                      <a16:colId xmlns:a16="http://schemas.microsoft.com/office/drawing/2014/main" val="20000"/>
                    </a:ext>
                  </a:extLst>
                </a:gridCol>
                <a:gridCol w="352651">
                  <a:extLst>
                    <a:ext uri="{9D8B030D-6E8A-4147-A177-3AD203B41FA5}">
                      <a16:colId xmlns:a16="http://schemas.microsoft.com/office/drawing/2014/main" val="20001"/>
                    </a:ext>
                  </a:extLst>
                </a:gridCol>
                <a:gridCol w="352651">
                  <a:extLst>
                    <a:ext uri="{9D8B030D-6E8A-4147-A177-3AD203B41FA5}">
                      <a16:colId xmlns:a16="http://schemas.microsoft.com/office/drawing/2014/main" val="20002"/>
                    </a:ext>
                  </a:extLst>
                </a:gridCol>
              </a:tblGrid>
              <a:tr h="351470">
                <a:tc>
                  <a:txBody>
                    <a:bodyPr/>
                    <a:lstStyle/>
                    <a:p>
                      <a:endParaRPr lang="en-US" dirty="0"/>
                    </a:p>
                  </a:txBody>
                  <a:tcPr>
                    <a:solidFill>
                      <a:schemeClr val="accent6">
                        <a:lumMod val="50000"/>
                      </a:schemeClr>
                    </a:solidFill>
                  </a:tcPr>
                </a:tc>
                <a:tc>
                  <a:txBody>
                    <a:bodyPr/>
                    <a:lstStyle/>
                    <a:p>
                      <a:endParaRPr lang="en-US" dirty="0"/>
                    </a:p>
                  </a:txBody>
                  <a:tcPr>
                    <a:solidFill>
                      <a:schemeClr val="accent6">
                        <a:lumMod val="75000"/>
                      </a:schemeClr>
                    </a:solidFill>
                  </a:tcPr>
                </a:tc>
                <a:tc>
                  <a:txBody>
                    <a:bodyPr/>
                    <a:lstStyle/>
                    <a:p>
                      <a:endParaRPr lang="en-US" dirty="0"/>
                    </a:p>
                  </a:txBody>
                  <a:tcPr>
                    <a:solidFill>
                      <a:schemeClr val="accent6">
                        <a:lumMod val="60000"/>
                        <a:lumOff val="40000"/>
                      </a:schemeClr>
                    </a:solidFill>
                  </a:tcPr>
                </a:tc>
                <a:extLst>
                  <a:ext uri="{0D108BD9-81ED-4DB2-BD59-A6C34878D82A}">
                    <a16:rowId xmlns:a16="http://schemas.microsoft.com/office/drawing/2014/main" val="10000"/>
                  </a:ext>
                </a:extLst>
              </a:tr>
              <a:tr h="351470">
                <a:tc>
                  <a:txBody>
                    <a:bodyPr/>
                    <a:lstStyle/>
                    <a:p>
                      <a:endParaRPr lang="en-US" dirty="0"/>
                    </a:p>
                  </a:txBody>
                  <a:tcPr>
                    <a:solidFill>
                      <a:srgbClr val="548235"/>
                    </a:solidFill>
                  </a:tcPr>
                </a:tc>
                <a:tc>
                  <a:txBody>
                    <a:bodyPr/>
                    <a:lstStyle/>
                    <a:p>
                      <a:endParaRPr lang="en-US" dirty="0"/>
                    </a:p>
                  </a:txBody>
                  <a:tcPr>
                    <a:solidFill>
                      <a:srgbClr val="A9D18E"/>
                    </a:solidFill>
                  </a:tcPr>
                </a:tc>
                <a:tc>
                  <a:txBody>
                    <a:bodyPr/>
                    <a:lstStyle/>
                    <a:p>
                      <a:endParaRPr lang="en-US" dirty="0"/>
                    </a:p>
                  </a:txBody>
                  <a:tcPr>
                    <a:solidFill>
                      <a:schemeClr val="accent6">
                        <a:lumMod val="20000"/>
                        <a:lumOff val="80000"/>
                      </a:schemeClr>
                    </a:solidFill>
                  </a:tcPr>
                </a:tc>
                <a:extLst>
                  <a:ext uri="{0D108BD9-81ED-4DB2-BD59-A6C34878D82A}">
                    <a16:rowId xmlns:a16="http://schemas.microsoft.com/office/drawing/2014/main" val="10001"/>
                  </a:ext>
                </a:extLst>
              </a:tr>
              <a:tr h="351470">
                <a:tc>
                  <a:txBody>
                    <a:bodyPr/>
                    <a:lstStyle/>
                    <a:p>
                      <a:endParaRPr lang="en-US" dirty="0"/>
                    </a:p>
                  </a:txBody>
                  <a:tcPr>
                    <a:solidFill>
                      <a:srgbClr val="A9D18E"/>
                    </a:solidFill>
                  </a:tcPr>
                </a:tc>
                <a:tc>
                  <a:txBody>
                    <a:bodyPr/>
                    <a:lstStyle/>
                    <a:p>
                      <a:endParaRPr lang="en-US" dirty="0"/>
                    </a:p>
                  </a:txBody>
                  <a:tcPr>
                    <a:solidFill>
                      <a:schemeClr val="accent6">
                        <a:lumMod val="20000"/>
                        <a:lumOff val="80000"/>
                      </a:schemeClr>
                    </a:solidFill>
                  </a:tcPr>
                </a:tc>
                <a:tc>
                  <a:txBody>
                    <a:bodyPr/>
                    <a:lstStyle/>
                    <a:p>
                      <a:endParaRPr lang="en-US" dirty="0"/>
                    </a:p>
                  </a:txBody>
                  <a:tcPr>
                    <a:solidFill>
                      <a:srgbClr val="E7FFE7"/>
                    </a:solidFill>
                  </a:tcPr>
                </a:tc>
                <a:extLst>
                  <a:ext uri="{0D108BD9-81ED-4DB2-BD59-A6C34878D82A}">
                    <a16:rowId xmlns:a16="http://schemas.microsoft.com/office/drawing/2014/main" val="10002"/>
                  </a:ext>
                </a:extLst>
              </a:tr>
            </a:tbl>
          </a:graphicData>
        </a:graphic>
      </p:graphicFrame>
      <p:sp>
        <p:nvSpPr>
          <p:cNvPr id="13" name="Shape 146"/>
          <p:cNvSpPr txBox="1"/>
          <p:nvPr/>
        </p:nvSpPr>
        <p:spPr>
          <a:xfrm>
            <a:off x="0" y="6539450"/>
            <a:ext cx="5894100" cy="342300"/>
          </a:xfrm>
          <a:prstGeom prst="rect">
            <a:avLst/>
          </a:prstGeom>
          <a:noFill/>
          <a:ln>
            <a:noFill/>
          </a:ln>
        </p:spPr>
        <p:txBody>
          <a:bodyPr lIns="91425" tIns="91425" rIns="91425" bIns="91425" anchor="t" anchorCtr="0">
            <a:noAutofit/>
          </a:bodyPr>
          <a:lstStyle/>
          <a:p>
            <a:pPr lvl="0">
              <a:buClr>
                <a:schemeClr val="dk1"/>
              </a:buClr>
              <a:buSzPct val="25000"/>
            </a:pPr>
            <a:r>
              <a:rPr lang="en-US" sz="1200" dirty="0">
                <a:solidFill>
                  <a:srgbClr val="767171"/>
                </a:solidFill>
                <a:latin typeface="Century Gothic"/>
                <a:ea typeface="Century Gothic"/>
                <a:cs typeface="Century Gothic"/>
                <a:sym typeface="Century Gothic"/>
              </a:rPr>
              <a:t>Image Credit: Amy Stuyvesant &amp; </a:t>
            </a:r>
            <a:r>
              <a:rPr lang="en-US" sz="1200" dirty="0" err="1">
                <a:solidFill>
                  <a:srgbClr val="767171"/>
                </a:solidFill>
                <a:latin typeface="Century Gothic"/>
                <a:ea typeface="Century Gothic"/>
                <a:cs typeface="Century Gothic"/>
                <a:sym typeface="Century Gothic"/>
              </a:rPr>
              <a:t>flaticon</a:t>
            </a:r>
            <a:endParaRPr lang="en-US" sz="1200" dirty="0">
              <a:solidFill>
                <a:srgbClr val="76717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26"/>
                                        </p:tgtEl>
                                        <p:attrNameLst>
                                          <p:attrName>style.visibility</p:attrName>
                                        </p:attrNameLst>
                                      </p:cBhvr>
                                      <p:to>
                                        <p:strVal val="visible"/>
                                      </p:to>
                                    </p:set>
                                    <p:anim calcmode="lin" valueType="num">
                                      <p:cBhvr>
                                        <p:cTn id="12" dur="500" fill="hold"/>
                                        <p:tgtEl>
                                          <p:spTgt spid="126"/>
                                        </p:tgtEl>
                                        <p:attrNameLst>
                                          <p:attrName>ppt_w</p:attrName>
                                        </p:attrNameLst>
                                      </p:cBhvr>
                                      <p:tavLst>
                                        <p:tav tm="0">
                                          <p:val>
                                            <p:fltVal val="0"/>
                                          </p:val>
                                        </p:tav>
                                        <p:tav tm="100000">
                                          <p:val>
                                            <p:strVal val="#ppt_w"/>
                                          </p:val>
                                        </p:tav>
                                      </p:tavLst>
                                    </p:anim>
                                    <p:anim calcmode="lin" valueType="num">
                                      <p:cBhvr>
                                        <p:cTn id="13" dur="500" fill="hold"/>
                                        <p:tgtEl>
                                          <p:spTgt spid="126"/>
                                        </p:tgtEl>
                                        <p:attrNameLst>
                                          <p:attrName>ppt_h</p:attrName>
                                        </p:attrNameLst>
                                      </p:cBhvr>
                                      <p:tavLst>
                                        <p:tav tm="0">
                                          <p:val>
                                            <p:fltVal val="0"/>
                                          </p:val>
                                        </p:tav>
                                        <p:tav tm="100000">
                                          <p:val>
                                            <p:strVal val="#ppt_h"/>
                                          </p:val>
                                        </p:tav>
                                      </p:tavLst>
                                    </p:anim>
                                    <p:animEffect transition="in" filter="fade">
                                      <p:cBhvr>
                                        <p:cTn id="14" dur="500"/>
                                        <p:tgtEl>
                                          <p:spTgt spid="12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7"/>
                                        </p:tgtEl>
                                        <p:attrNameLst>
                                          <p:attrName>style.visibility</p:attrName>
                                        </p:attrNameLst>
                                      </p:cBhvr>
                                      <p:to>
                                        <p:strVal val="visible"/>
                                      </p:to>
                                    </p:set>
                                    <p:anim calcmode="lin" valueType="num">
                                      <p:cBhvr>
                                        <p:cTn id="17" dur="500" fill="hold"/>
                                        <p:tgtEl>
                                          <p:spTgt spid="127"/>
                                        </p:tgtEl>
                                        <p:attrNameLst>
                                          <p:attrName>ppt_w</p:attrName>
                                        </p:attrNameLst>
                                      </p:cBhvr>
                                      <p:tavLst>
                                        <p:tav tm="0">
                                          <p:val>
                                            <p:fltVal val="0"/>
                                          </p:val>
                                        </p:tav>
                                        <p:tav tm="100000">
                                          <p:val>
                                            <p:strVal val="#ppt_w"/>
                                          </p:val>
                                        </p:tav>
                                      </p:tavLst>
                                    </p:anim>
                                    <p:anim calcmode="lin" valueType="num">
                                      <p:cBhvr>
                                        <p:cTn id="18" dur="500" fill="hold"/>
                                        <p:tgtEl>
                                          <p:spTgt spid="127"/>
                                        </p:tgtEl>
                                        <p:attrNameLst>
                                          <p:attrName>ppt_h</p:attrName>
                                        </p:attrNameLst>
                                      </p:cBhvr>
                                      <p:tavLst>
                                        <p:tav tm="0">
                                          <p:val>
                                            <p:fltVal val="0"/>
                                          </p:val>
                                        </p:tav>
                                        <p:tav tm="100000">
                                          <p:val>
                                            <p:strVal val="#ppt_h"/>
                                          </p:val>
                                        </p:tav>
                                      </p:tavLst>
                                    </p:anim>
                                    <p:animEffect transition="in" filter="fade">
                                      <p:cBhvr>
                                        <p:cTn id="19" dur="500"/>
                                        <p:tgtEl>
                                          <p:spTgt spid="12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5"/>
                                        </p:tgtEl>
                                        <p:attrNameLst>
                                          <p:attrName>style.visibility</p:attrName>
                                        </p:attrNameLst>
                                      </p:cBhvr>
                                      <p:to>
                                        <p:strVal val="visible"/>
                                      </p:to>
                                    </p:set>
                                    <p:anim calcmode="lin" valueType="num">
                                      <p:cBhvr>
                                        <p:cTn id="24" dur="500" fill="hold"/>
                                        <p:tgtEl>
                                          <p:spTgt spid="125"/>
                                        </p:tgtEl>
                                        <p:attrNameLst>
                                          <p:attrName>ppt_w</p:attrName>
                                        </p:attrNameLst>
                                      </p:cBhvr>
                                      <p:tavLst>
                                        <p:tav tm="0">
                                          <p:val>
                                            <p:fltVal val="0"/>
                                          </p:val>
                                        </p:tav>
                                        <p:tav tm="100000">
                                          <p:val>
                                            <p:strVal val="#ppt_w"/>
                                          </p:val>
                                        </p:tav>
                                      </p:tavLst>
                                    </p:anim>
                                    <p:anim calcmode="lin" valueType="num">
                                      <p:cBhvr>
                                        <p:cTn id="25" dur="500" fill="hold"/>
                                        <p:tgtEl>
                                          <p:spTgt spid="125"/>
                                        </p:tgtEl>
                                        <p:attrNameLst>
                                          <p:attrName>ppt_h</p:attrName>
                                        </p:attrNameLst>
                                      </p:cBhvr>
                                      <p:tavLst>
                                        <p:tav tm="0">
                                          <p:val>
                                            <p:fltVal val="0"/>
                                          </p:val>
                                        </p:tav>
                                        <p:tav tm="100000">
                                          <p:val>
                                            <p:strVal val="#ppt_h"/>
                                          </p:val>
                                        </p:tav>
                                      </p:tavLst>
                                    </p:anim>
                                    <p:animEffect transition="in" filter="fade">
                                      <p:cBhvr>
                                        <p:cTn id="26" dur="500"/>
                                        <p:tgtEl>
                                          <p:spTgt spid="125"/>
                                        </p:tgtEl>
                                      </p:cBhvr>
                                    </p:animEffect>
                                  </p:childTnLst>
                                </p:cTn>
                              </p:par>
                              <p:par>
                                <p:cTn id="27" presetID="53" presetClass="entr" presetSubtype="16"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30"/>
                                        </p:tgtEl>
                                        <p:attrNameLst>
                                          <p:attrName>style.visibility</p:attrName>
                                        </p:attrNameLst>
                                      </p:cBhvr>
                                      <p:to>
                                        <p:strVal val="visible"/>
                                      </p:to>
                                    </p:set>
                                    <p:anim calcmode="lin" valueType="num">
                                      <p:cBhvr>
                                        <p:cTn id="34" dur="500" fill="hold"/>
                                        <p:tgtEl>
                                          <p:spTgt spid="130"/>
                                        </p:tgtEl>
                                        <p:attrNameLst>
                                          <p:attrName>ppt_w</p:attrName>
                                        </p:attrNameLst>
                                      </p:cBhvr>
                                      <p:tavLst>
                                        <p:tav tm="0">
                                          <p:val>
                                            <p:fltVal val="0"/>
                                          </p:val>
                                        </p:tav>
                                        <p:tav tm="100000">
                                          <p:val>
                                            <p:strVal val="#ppt_w"/>
                                          </p:val>
                                        </p:tav>
                                      </p:tavLst>
                                    </p:anim>
                                    <p:anim calcmode="lin" valueType="num">
                                      <p:cBhvr>
                                        <p:cTn id="35" dur="500" fill="hold"/>
                                        <p:tgtEl>
                                          <p:spTgt spid="130"/>
                                        </p:tgtEl>
                                        <p:attrNameLst>
                                          <p:attrName>ppt_h</p:attrName>
                                        </p:attrNameLst>
                                      </p:cBhvr>
                                      <p:tavLst>
                                        <p:tav tm="0">
                                          <p:val>
                                            <p:fltVal val="0"/>
                                          </p:val>
                                        </p:tav>
                                        <p:tav tm="100000">
                                          <p:val>
                                            <p:strVal val="#ppt_h"/>
                                          </p:val>
                                        </p:tav>
                                      </p:tavLst>
                                    </p:anim>
                                    <p:animEffect transition="in" filter="fade">
                                      <p:cBhvr>
                                        <p:cTn id="36" dur="500"/>
                                        <p:tgtEl>
                                          <p:spTgt spid="13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28"/>
                                        </p:tgtEl>
                                        <p:attrNameLst>
                                          <p:attrName>style.visibility</p:attrName>
                                        </p:attrNameLst>
                                      </p:cBhvr>
                                      <p:to>
                                        <p:strVal val="visible"/>
                                      </p:to>
                                    </p:set>
                                    <p:anim calcmode="lin" valueType="num">
                                      <p:cBhvr>
                                        <p:cTn id="41" dur="500" fill="hold"/>
                                        <p:tgtEl>
                                          <p:spTgt spid="128"/>
                                        </p:tgtEl>
                                        <p:attrNameLst>
                                          <p:attrName>ppt_w</p:attrName>
                                        </p:attrNameLst>
                                      </p:cBhvr>
                                      <p:tavLst>
                                        <p:tav tm="0">
                                          <p:val>
                                            <p:fltVal val="0"/>
                                          </p:val>
                                        </p:tav>
                                        <p:tav tm="100000">
                                          <p:val>
                                            <p:strVal val="#ppt_w"/>
                                          </p:val>
                                        </p:tav>
                                      </p:tavLst>
                                    </p:anim>
                                    <p:anim calcmode="lin" valueType="num">
                                      <p:cBhvr>
                                        <p:cTn id="42" dur="500" fill="hold"/>
                                        <p:tgtEl>
                                          <p:spTgt spid="128"/>
                                        </p:tgtEl>
                                        <p:attrNameLst>
                                          <p:attrName>ppt_h</p:attrName>
                                        </p:attrNameLst>
                                      </p:cBhvr>
                                      <p:tavLst>
                                        <p:tav tm="0">
                                          <p:val>
                                            <p:fltVal val="0"/>
                                          </p:val>
                                        </p:tav>
                                        <p:tav tm="100000">
                                          <p:val>
                                            <p:strVal val="#ppt_h"/>
                                          </p:val>
                                        </p:tav>
                                      </p:tavLst>
                                    </p:anim>
                                    <p:animEffect transition="in" filter="fade">
                                      <p:cBhvr>
                                        <p:cTn id="43" dur="500"/>
                                        <p:tgtEl>
                                          <p:spTgt spid="128"/>
                                        </p:tgtEl>
                                      </p:cBhvr>
                                    </p:animEffect>
                                  </p:childTnLst>
                                </p:cTn>
                              </p:par>
                              <p:par>
                                <p:cTn id="44" presetID="53" presetClass="entr" presetSubtype="16"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animEffect transition="in" filter="fade">
                                      <p:cBhvr>
                                        <p:cTn id="48" dur="500"/>
                                        <p:tgtEl>
                                          <p:spTgt spid="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7" grpId="0"/>
      <p:bldP spid="128" grpId="0" animBg="1"/>
      <p:bldP spid="130" grpId="0"/>
      <p:bldP spid="14"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45" name="Rectangle 144"/>
          <p:cNvSpPr/>
          <p:nvPr/>
        </p:nvSpPr>
        <p:spPr>
          <a:xfrm>
            <a:off x="5209753" y="1513113"/>
            <a:ext cx="5577989" cy="44151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2467607" y="1513113"/>
            <a:ext cx="2721502" cy="44151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701752" y="1513114"/>
            <a:ext cx="1744108" cy="44353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8884724" y="1618054"/>
            <a:ext cx="809808" cy="4304973"/>
          </a:xfrm>
          <a:prstGeom prst="rect">
            <a:avLst/>
          </a:prstGeom>
          <a:solidFill>
            <a:schemeClr val="bg1">
              <a:lumMod val="65000"/>
            </a:schemeClr>
          </a:solid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6338233" y="1618054"/>
            <a:ext cx="453579" cy="4307626"/>
          </a:xfrm>
          <a:prstGeom prst="rect">
            <a:avLst/>
          </a:prstGeom>
          <a:solidFill>
            <a:schemeClr val="bg1">
              <a:lumMod val="65000"/>
            </a:schemeClr>
          </a:solid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3073555" y="1618054"/>
            <a:ext cx="166963" cy="4318492"/>
          </a:xfrm>
          <a:prstGeom prst="rect">
            <a:avLst/>
          </a:prstGeom>
          <a:solidFill>
            <a:schemeClr val="bg1">
              <a:lumMod val="65000"/>
            </a:schemeClr>
          </a:solid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2174906" y="1618054"/>
            <a:ext cx="178918" cy="4312562"/>
          </a:xfrm>
          <a:prstGeom prst="rect">
            <a:avLst/>
          </a:prstGeom>
          <a:solidFill>
            <a:srgbClr val="FF616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1625693" y="1618054"/>
            <a:ext cx="332264" cy="4312562"/>
          </a:xfrm>
          <a:prstGeom prst="rect">
            <a:avLst/>
          </a:prstGeom>
          <a:solidFill>
            <a:schemeClr val="accent6">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1253021" y="1618054"/>
            <a:ext cx="291274" cy="4312562"/>
          </a:xfrm>
          <a:prstGeom prst="rect">
            <a:avLst/>
          </a:prstGeom>
          <a:solidFill>
            <a:schemeClr val="accent5">
              <a:lumMod val="60000"/>
              <a:lumOff val="4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Shape 152"/>
          <p:cNvSpPr txBox="1"/>
          <p:nvPr/>
        </p:nvSpPr>
        <p:spPr>
          <a:xfrm>
            <a:off x="725741" y="505477"/>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dirty="0">
                <a:solidFill>
                  <a:schemeClr val="lt1"/>
                </a:solidFill>
                <a:latin typeface="Century Gothic"/>
                <a:ea typeface="Century Gothic"/>
                <a:cs typeface="Century Gothic"/>
                <a:sym typeface="Century Gothic"/>
              </a:rPr>
              <a:t>METHODS OVERVIEW</a:t>
            </a:r>
          </a:p>
        </p:txBody>
      </p:sp>
      <p:cxnSp>
        <p:nvCxnSpPr>
          <p:cNvPr id="12" name="Straight Connector 11"/>
          <p:cNvCxnSpPr/>
          <p:nvPr/>
        </p:nvCxnSpPr>
        <p:spPr>
          <a:xfrm>
            <a:off x="1521935" y="5860620"/>
            <a:ext cx="0" cy="18288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445860" y="5860620"/>
            <a:ext cx="0" cy="18288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341210" y="5860620"/>
            <a:ext cx="0" cy="18288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265135" y="5860620"/>
            <a:ext cx="0" cy="18288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179535" y="5860620"/>
            <a:ext cx="0" cy="18288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096000" y="5863643"/>
            <a:ext cx="0" cy="18288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2892" y="5860620"/>
            <a:ext cx="0" cy="18288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934226" y="5860620"/>
            <a:ext cx="0" cy="18288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840159" y="5860620"/>
            <a:ext cx="0" cy="18288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754558" y="5860620"/>
            <a:ext cx="0" cy="18288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99419" y="5036121"/>
            <a:ext cx="188802" cy="155"/>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99419" y="4112699"/>
            <a:ext cx="188802" cy="155"/>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607351" y="3204403"/>
            <a:ext cx="188802" cy="155"/>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607351" y="2292253"/>
            <a:ext cx="188802" cy="155"/>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308100" y="6043500"/>
            <a:ext cx="673100" cy="338554"/>
          </a:xfrm>
          <a:prstGeom prst="rect">
            <a:avLst/>
          </a:prstGeom>
          <a:noFill/>
        </p:spPr>
        <p:txBody>
          <a:bodyPr wrap="square" rtlCol="0">
            <a:spAutoFit/>
          </a:bodyPr>
          <a:lstStyle/>
          <a:p>
            <a:r>
              <a:rPr lang="en-US" sz="1600" b="1" dirty="0">
                <a:solidFill>
                  <a:srgbClr val="002060"/>
                </a:solidFill>
                <a:latin typeface="+mj-lt"/>
              </a:rPr>
              <a:t>0.5</a:t>
            </a:r>
          </a:p>
        </p:txBody>
      </p:sp>
      <p:sp>
        <p:nvSpPr>
          <p:cNvPr id="56" name="TextBox 55"/>
          <p:cNvSpPr txBox="1"/>
          <p:nvPr/>
        </p:nvSpPr>
        <p:spPr>
          <a:xfrm>
            <a:off x="2224564" y="6050160"/>
            <a:ext cx="673100" cy="338554"/>
          </a:xfrm>
          <a:prstGeom prst="rect">
            <a:avLst/>
          </a:prstGeom>
          <a:noFill/>
        </p:spPr>
        <p:txBody>
          <a:bodyPr wrap="square" rtlCol="0">
            <a:spAutoFit/>
          </a:bodyPr>
          <a:lstStyle/>
          <a:p>
            <a:r>
              <a:rPr lang="en-US" sz="1600" b="1" dirty="0">
                <a:solidFill>
                  <a:srgbClr val="002060"/>
                </a:solidFill>
                <a:latin typeface="+mj-lt"/>
              </a:rPr>
              <a:t>0.7</a:t>
            </a:r>
          </a:p>
        </p:txBody>
      </p:sp>
      <p:sp>
        <p:nvSpPr>
          <p:cNvPr id="57" name="TextBox 56"/>
          <p:cNvSpPr txBox="1"/>
          <p:nvPr/>
        </p:nvSpPr>
        <p:spPr>
          <a:xfrm>
            <a:off x="3126369" y="6050160"/>
            <a:ext cx="673100" cy="338554"/>
          </a:xfrm>
          <a:prstGeom prst="rect">
            <a:avLst/>
          </a:prstGeom>
          <a:noFill/>
        </p:spPr>
        <p:txBody>
          <a:bodyPr wrap="square" rtlCol="0">
            <a:spAutoFit/>
          </a:bodyPr>
          <a:lstStyle/>
          <a:p>
            <a:r>
              <a:rPr lang="en-US" sz="1600" b="1" dirty="0">
                <a:solidFill>
                  <a:srgbClr val="002060"/>
                </a:solidFill>
                <a:latin typeface="+mj-lt"/>
              </a:rPr>
              <a:t>0.9</a:t>
            </a:r>
          </a:p>
        </p:txBody>
      </p:sp>
      <p:sp>
        <p:nvSpPr>
          <p:cNvPr id="58" name="TextBox 57"/>
          <p:cNvSpPr txBox="1"/>
          <p:nvPr/>
        </p:nvSpPr>
        <p:spPr>
          <a:xfrm>
            <a:off x="4028174" y="6050160"/>
            <a:ext cx="673100" cy="338554"/>
          </a:xfrm>
          <a:prstGeom prst="rect">
            <a:avLst/>
          </a:prstGeom>
          <a:noFill/>
        </p:spPr>
        <p:txBody>
          <a:bodyPr wrap="square" rtlCol="0">
            <a:spAutoFit/>
          </a:bodyPr>
          <a:lstStyle/>
          <a:p>
            <a:r>
              <a:rPr lang="en-US" sz="1600" b="1" dirty="0">
                <a:solidFill>
                  <a:srgbClr val="002060"/>
                </a:solidFill>
                <a:latin typeface="+mj-lt"/>
              </a:rPr>
              <a:t>1.1</a:t>
            </a:r>
          </a:p>
        </p:txBody>
      </p:sp>
      <p:sp>
        <p:nvSpPr>
          <p:cNvPr id="59" name="TextBox 58"/>
          <p:cNvSpPr txBox="1"/>
          <p:nvPr/>
        </p:nvSpPr>
        <p:spPr>
          <a:xfrm>
            <a:off x="4955647" y="6050780"/>
            <a:ext cx="673100" cy="338554"/>
          </a:xfrm>
          <a:prstGeom prst="rect">
            <a:avLst/>
          </a:prstGeom>
          <a:noFill/>
        </p:spPr>
        <p:txBody>
          <a:bodyPr wrap="square" rtlCol="0">
            <a:spAutoFit/>
          </a:bodyPr>
          <a:lstStyle/>
          <a:p>
            <a:r>
              <a:rPr lang="en-US" sz="1600" b="1" dirty="0">
                <a:solidFill>
                  <a:srgbClr val="002060"/>
                </a:solidFill>
                <a:latin typeface="+mj-lt"/>
              </a:rPr>
              <a:t>1.3</a:t>
            </a:r>
          </a:p>
        </p:txBody>
      </p:sp>
      <p:sp>
        <p:nvSpPr>
          <p:cNvPr id="60" name="TextBox 59"/>
          <p:cNvSpPr txBox="1"/>
          <p:nvPr/>
        </p:nvSpPr>
        <p:spPr>
          <a:xfrm>
            <a:off x="5883120" y="6069520"/>
            <a:ext cx="673100" cy="338554"/>
          </a:xfrm>
          <a:prstGeom prst="rect">
            <a:avLst/>
          </a:prstGeom>
          <a:noFill/>
        </p:spPr>
        <p:txBody>
          <a:bodyPr wrap="square" rtlCol="0">
            <a:spAutoFit/>
          </a:bodyPr>
          <a:lstStyle/>
          <a:p>
            <a:r>
              <a:rPr lang="en-US" sz="1600" b="1" dirty="0">
                <a:solidFill>
                  <a:srgbClr val="002060"/>
                </a:solidFill>
                <a:latin typeface="+mj-lt"/>
              </a:rPr>
              <a:t>1.5</a:t>
            </a:r>
          </a:p>
        </p:txBody>
      </p:sp>
      <p:sp>
        <p:nvSpPr>
          <p:cNvPr id="61" name="TextBox 60"/>
          <p:cNvSpPr txBox="1"/>
          <p:nvPr/>
        </p:nvSpPr>
        <p:spPr>
          <a:xfrm>
            <a:off x="6784925" y="6050160"/>
            <a:ext cx="673100" cy="338554"/>
          </a:xfrm>
          <a:prstGeom prst="rect">
            <a:avLst/>
          </a:prstGeom>
          <a:noFill/>
        </p:spPr>
        <p:txBody>
          <a:bodyPr wrap="square" rtlCol="0">
            <a:spAutoFit/>
          </a:bodyPr>
          <a:lstStyle/>
          <a:p>
            <a:r>
              <a:rPr lang="en-US" sz="1600" b="1" dirty="0">
                <a:solidFill>
                  <a:srgbClr val="002060"/>
                </a:solidFill>
                <a:latin typeface="+mj-lt"/>
              </a:rPr>
              <a:t>1.7</a:t>
            </a:r>
          </a:p>
        </p:txBody>
      </p:sp>
      <p:sp>
        <p:nvSpPr>
          <p:cNvPr id="62" name="TextBox 61"/>
          <p:cNvSpPr txBox="1"/>
          <p:nvPr/>
        </p:nvSpPr>
        <p:spPr>
          <a:xfrm>
            <a:off x="7699323" y="6050160"/>
            <a:ext cx="673100" cy="338554"/>
          </a:xfrm>
          <a:prstGeom prst="rect">
            <a:avLst/>
          </a:prstGeom>
          <a:noFill/>
        </p:spPr>
        <p:txBody>
          <a:bodyPr wrap="square" rtlCol="0">
            <a:spAutoFit/>
          </a:bodyPr>
          <a:lstStyle/>
          <a:p>
            <a:r>
              <a:rPr lang="en-US" sz="1600" b="1" dirty="0">
                <a:solidFill>
                  <a:srgbClr val="002060"/>
                </a:solidFill>
                <a:latin typeface="+mj-lt"/>
              </a:rPr>
              <a:t>1.9</a:t>
            </a:r>
          </a:p>
        </p:txBody>
      </p:sp>
      <p:sp>
        <p:nvSpPr>
          <p:cNvPr id="63" name="TextBox 62"/>
          <p:cNvSpPr txBox="1"/>
          <p:nvPr/>
        </p:nvSpPr>
        <p:spPr>
          <a:xfrm>
            <a:off x="8613721" y="6046523"/>
            <a:ext cx="673100" cy="338554"/>
          </a:xfrm>
          <a:prstGeom prst="rect">
            <a:avLst/>
          </a:prstGeom>
          <a:noFill/>
        </p:spPr>
        <p:txBody>
          <a:bodyPr wrap="square" rtlCol="0">
            <a:spAutoFit/>
          </a:bodyPr>
          <a:lstStyle/>
          <a:p>
            <a:r>
              <a:rPr lang="en-US" sz="1600" b="1" dirty="0">
                <a:solidFill>
                  <a:srgbClr val="002060"/>
                </a:solidFill>
                <a:latin typeface="+mj-lt"/>
              </a:rPr>
              <a:t>2.1</a:t>
            </a:r>
          </a:p>
        </p:txBody>
      </p:sp>
      <p:sp>
        <p:nvSpPr>
          <p:cNvPr id="64" name="TextBox 63"/>
          <p:cNvSpPr txBox="1"/>
          <p:nvPr/>
        </p:nvSpPr>
        <p:spPr>
          <a:xfrm>
            <a:off x="9528119" y="6039943"/>
            <a:ext cx="673100" cy="338554"/>
          </a:xfrm>
          <a:prstGeom prst="rect">
            <a:avLst/>
          </a:prstGeom>
          <a:noFill/>
        </p:spPr>
        <p:txBody>
          <a:bodyPr wrap="square" rtlCol="0">
            <a:spAutoFit/>
          </a:bodyPr>
          <a:lstStyle/>
          <a:p>
            <a:r>
              <a:rPr lang="en-US" sz="1600" b="1" dirty="0">
                <a:solidFill>
                  <a:srgbClr val="002060"/>
                </a:solidFill>
                <a:latin typeface="+mj-lt"/>
              </a:rPr>
              <a:t>2.3</a:t>
            </a:r>
          </a:p>
        </p:txBody>
      </p:sp>
      <p:sp>
        <p:nvSpPr>
          <p:cNvPr id="20" name="TextBox 19"/>
          <p:cNvSpPr txBox="1"/>
          <p:nvPr/>
        </p:nvSpPr>
        <p:spPr>
          <a:xfrm>
            <a:off x="5525208" y="6274557"/>
            <a:ext cx="1943100" cy="338554"/>
          </a:xfrm>
          <a:prstGeom prst="rect">
            <a:avLst/>
          </a:prstGeom>
          <a:noFill/>
        </p:spPr>
        <p:txBody>
          <a:bodyPr wrap="square" rtlCol="0">
            <a:spAutoFit/>
          </a:bodyPr>
          <a:lstStyle/>
          <a:p>
            <a:r>
              <a:rPr lang="en-US" sz="1600" i="1" dirty="0">
                <a:solidFill>
                  <a:srgbClr val="002060"/>
                </a:solidFill>
                <a:latin typeface="+mj-lt"/>
              </a:rPr>
              <a:t>Wavelength (</a:t>
            </a:r>
            <a:r>
              <a:rPr lang="el-GR" sz="1600" i="1" dirty="0">
                <a:solidFill>
                  <a:srgbClr val="002060"/>
                </a:solidFill>
                <a:latin typeface="+mj-lt"/>
              </a:rPr>
              <a:t>μ</a:t>
            </a:r>
            <a:r>
              <a:rPr lang="en-US" sz="1600" i="1" dirty="0">
                <a:solidFill>
                  <a:srgbClr val="002060"/>
                </a:solidFill>
                <a:latin typeface="+mj-lt"/>
              </a:rPr>
              <a:t>m)</a:t>
            </a:r>
          </a:p>
        </p:txBody>
      </p:sp>
      <p:cxnSp>
        <p:nvCxnSpPr>
          <p:cNvPr id="22" name="Straight Arrow Connector 21"/>
          <p:cNvCxnSpPr/>
          <p:nvPr/>
        </p:nvCxnSpPr>
        <p:spPr>
          <a:xfrm flipV="1">
            <a:off x="701752" y="5948426"/>
            <a:ext cx="10613948" cy="3635"/>
          </a:xfrm>
          <a:prstGeom prst="straightConnector1">
            <a:avLst/>
          </a:prstGeom>
          <a:ln w="57150">
            <a:solidFill>
              <a:srgbClr val="41719C"/>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701752" y="1269994"/>
            <a:ext cx="0" cy="4707466"/>
          </a:xfrm>
          <a:prstGeom prst="straightConnector1">
            <a:avLst/>
          </a:prstGeom>
          <a:ln w="57150">
            <a:solidFill>
              <a:srgbClr val="41719C"/>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rot="16200000">
            <a:off x="-770008" y="3167443"/>
            <a:ext cx="1943100" cy="338554"/>
          </a:xfrm>
          <a:prstGeom prst="rect">
            <a:avLst/>
          </a:prstGeom>
          <a:noFill/>
        </p:spPr>
        <p:txBody>
          <a:bodyPr wrap="square" rtlCol="0">
            <a:spAutoFit/>
          </a:bodyPr>
          <a:lstStyle/>
          <a:p>
            <a:r>
              <a:rPr lang="en-US" sz="1600" i="1" dirty="0">
                <a:solidFill>
                  <a:srgbClr val="002060"/>
                </a:solidFill>
                <a:latin typeface="+mj-lt"/>
              </a:rPr>
              <a:t>Reflection (%)</a:t>
            </a:r>
          </a:p>
        </p:txBody>
      </p:sp>
      <p:cxnSp>
        <p:nvCxnSpPr>
          <p:cNvPr id="77" name="Straight Connector 76"/>
          <p:cNvCxnSpPr/>
          <p:nvPr/>
        </p:nvCxnSpPr>
        <p:spPr>
          <a:xfrm>
            <a:off x="10673720" y="5863643"/>
            <a:ext cx="0" cy="18288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0432936" y="6051962"/>
            <a:ext cx="673100" cy="338554"/>
          </a:xfrm>
          <a:prstGeom prst="rect">
            <a:avLst/>
          </a:prstGeom>
          <a:noFill/>
        </p:spPr>
        <p:txBody>
          <a:bodyPr wrap="square" rtlCol="0">
            <a:spAutoFit/>
          </a:bodyPr>
          <a:lstStyle/>
          <a:p>
            <a:r>
              <a:rPr lang="en-US" sz="1600" b="1" dirty="0">
                <a:solidFill>
                  <a:srgbClr val="002060"/>
                </a:solidFill>
                <a:latin typeface="+mj-lt"/>
              </a:rPr>
              <a:t>2.5</a:t>
            </a:r>
          </a:p>
        </p:txBody>
      </p:sp>
      <p:sp>
        <p:nvSpPr>
          <p:cNvPr id="82" name="TextBox 81"/>
          <p:cNvSpPr txBox="1"/>
          <p:nvPr/>
        </p:nvSpPr>
        <p:spPr>
          <a:xfrm>
            <a:off x="260620" y="4878619"/>
            <a:ext cx="673100" cy="338554"/>
          </a:xfrm>
          <a:prstGeom prst="rect">
            <a:avLst/>
          </a:prstGeom>
          <a:noFill/>
        </p:spPr>
        <p:txBody>
          <a:bodyPr wrap="square" rtlCol="0">
            <a:spAutoFit/>
          </a:bodyPr>
          <a:lstStyle/>
          <a:p>
            <a:r>
              <a:rPr lang="en-US" sz="1600" b="1" dirty="0">
                <a:solidFill>
                  <a:srgbClr val="002060"/>
                </a:solidFill>
                <a:latin typeface="+mj-lt"/>
              </a:rPr>
              <a:t>15</a:t>
            </a:r>
          </a:p>
        </p:txBody>
      </p:sp>
      <p:sp>
        <p:nvSpPr>
          <p:cNvPr id="83" name="TextBox 82"/>
          <p:cNvSpPr txBox="1"/>
          <p:nvPr/>
        </p:nvSpPr>
        <p:spPr>
          <a:xfrm>
            <a:off x="262869" y="3969715"/>
            <a:ext cx="673100" cy="338554"/>
          </a:xfrm>
          <a:prstGeom prst="rect">
            <a:avLst/>
          </a:prstGeom>
          <a:noFill/>
        </p:spPr>
        <p:txBody>
          <a:bodyPr wrap="square" rtlCol="0">
            <a:spAutoFit/>
          </a:bodyPr>
          <a:lstStyle/>
          <a:p>
            <a:r>
              <a:rPr lang="en-US" sz="1600" b="1" dirty="0">
                <a:solidFill>
                  <a:srgbClr val="002060"/>
                </a:solidFill>
                <a:latin typeface="+mj-lt"/>
              </a:rPr>
              <a:t>30</a:t>
            </a:r>
          </a:p>
        </p:txBody>
      </p:sp>
      <p:sp>
        <p:nvSpPr>
          <p:cNvPr id="84" name="TextBox 83"/>
          <p:cNvSpPr txBox="1"/>
          <p:nvPr/>
        </p:nvSpPr>
        <p:spPr>
          <a:xfrm>
            <a:off x="270801" y="3013858"/>
            <a:ext cx="673100" cy="338554"/>
          </a:xfrm>
          <a:prstGeom prst="rect">
            <a:avLst/>
          </a:prstGeom>
          <a:noFill/>
        </p:spPr>
        <p:txBody>
          <a:bodyPr wrap="square" rtlCol="0">
            <a:spAutoFit/>
          </a:bodyPr>
          <a:lstStyle/>
          <a:p>
            <a:r>
              <a:rPr lang="en-US" sz="1600" b="1" dirty="0">
                <a:solidFill>
                  <a:srgbClr val="002060"/>
                </a:solidFill>
                <a:latin typeface="+mj-lt"/>
              </a:rPr>
              <a:t>45</a:t>
            </a:r>
          </a:p>
        </p:txBody>
      </p:sp>
      <p:sp>
        <p:nvSpPr>
          <p:cNvPr id="85" name="TextBox 84"/>
          <p:cNvSpPr txBox="1"/>
          <p:nvPr/>
        </p:nvSpPr>
        <p:spPr>
          <a:xfrm>
            <a:off x="272642" y="2113328"/>
            <a:ext cx="673100" cy="338554"/>
          </a:xfrm>
          <a:prstGeom prst="rect">
            <a:avLst/>
          </a:prstGeom>
          <a:noFill/>
        </p:spPr>
        <p:txBody>
          <a:bodyPr wrap="square" rtlCol="0">
            <a:spAutoFit/>
          </a:bodyPr>
          <a:lstStyle/>
          <a:p>
            <a:r>
              <a:rPr lang="en-US" sz="1600" b="1" dirty="0">
                <a:solidFill>
                  <a:srgbClr val="002060"/>
                </a:solidFill>
                <a:latin typeface="+mj-lt"/>
              </a:rPr>
              <a:t>60</a:t>
            </a:r>
          </a:p>
        </p:txBody>
      </p:sp>
      <p:sp>
        <p:nvSpPr>
          <p:cNvPr id="67" name="Freeform 66"/>
          <p:cNvSpPr/>
          <p:nvPr/>
        </p:nvSpPr>
        <p:spPr>
          <a:xfrm>
            <a:off x="1066800" y="1803400"/>
            <a:ext cx="4940300" cy="4064000"/>
          </a:xfrm>
          <a:custGeom>
            <a:avLst/>
            <a:gdLst>
              <a:gd name="connsiteX0" fmla="*/ 0 w 4940300"/>
              <a:gd name="connsiteY0" fmla="*/ 4076700 h 4076700"/>
              <a:gd name="connsiteX1" fmla="*/ 469900 w 4940300"/>
              <a:gd name="connsiteY1" fmla="*/ 4025900 h 4076700"/>
              <a:gd name="connsiteX2" fmla="*/ 660400 w 4940300"/>
              <a:gd name="connsiteY2" fmla="*/ 3467100 h 4076700"/>
              <a:gd name="connsiteX3" fmla="*/ 736600 w 4940300"/>
              <a:gd name="connsiteY3" fmla="*/ 3479800 h 4076700"/>
              <a:gd name="connsiteX4" fmla="*/ 838200 w 4940300"/>
              <a:gd name="connsiteY4" fmla="*/ 3695700 h 4076700"/>
              <a:gd name="connsiteX5" fmla="*/ 1320800 w 4940300"/>
              <a:gd name="connsiteY5" fmla="*/ 3924300 h 4076700"/>
              <a:gd name="connsiteX6" fmla="*/ 1485900 w 4940300"/>
              <a:gd name="connsiteY6" fmla="*/ 76200 h 4076700"/>
              <a:gd name="connsiteX7" fmla="*/ 1511300 w 4940300"/>
              <a:gd name="connsiteY7" fmla="*/ 12700 h 4076700"/>
              <a:gd name="connsiteX8" fmla="*/ 1574800 w 4940300"/>
              <a:gd name="connsiteY8" fmla="*/ 0 h 4076700"/>
              <a:gd name="connsiteX9" fmla="*/ 2286000 w 4940300"/>
              <a:gd name="connsiteY9" fmla="*/ 12700 h 4076700"/>
              <a:gd name="connsiteX10" fmla="*/ 2425700 w 4940300"/>
              <a:gd name="connsiteY10" fmla="*/ 76200 h 4076700"/>
              <a:gd name="connsiteX11" fmla="*/ 2565400 w 4940300"/>
              <a:gd name="connsiteY11" fmla="*/ 190500 h 4076700"/>
              <a:gd name="connsiteX12" fmla="*/ 2692400 w 4940300"/>
              <a:gd name="connsiteY12" fmla="*/ 228600 h 4076700"/>
              <a:gd name="connsiteX13" fmla="*/ 2857500 w 4940300"/>
              <a:gd name="connsiteY13" fmla="*/ 114300 h 4076700"/>
              <a:gd name="connsiteX14" fmla="*/ 3035300 w 4940300"/>
              <a:gd name="connsiteY14" fmla="*/ 25400 h 4076700"/>
              <a:gd name="connsiteX15" fmla="*/ 3111500 w 4940300"/>
              <a:gd name="connsiteY15" fmla="*/ 38100 h 4076700"/>
              <a:gd name="connsiteX16" fmla="*/ 3200400 w 4940300"/>
              <a:gd name="connsiteY16" fmla="*/ 63500 h 4076700"/>
              <a:gd name="connsiteX17" fmla="*/ 3289300 w 4940300"/>
              <a:gd name="connsiteY17" fmla="*/ 215900 h 4076700"/>
              <a:gd name="connsiteX18" fmla="*/ 3365500 w 4940300"/>
              <a:gd name="connsiteY18" fmla="*/ 419100 h 4076700"/>
              <a:gd name="connsiteX19" fmla="*/ 3441700 w 4940300"/>
              <a:gd name="connsiteY19" fmla="*/ 635000 h 4076700"/>
              <a:gd name="connsiteX20" fmla="*/ 3543300 w 4940300"/>
              <a:gd name="connsiteY20" fmla="*/ 723900 h 4076700"/>
              <a:gd name="connsiteX21" fmla="*/ 3721100 w 4940300"/>
              <a:gd name="connsiteY21" fmla="*/ 723900 h 4076700"/>
              <a:gd name="connsiteX22" fmla="*/ 3937000 w 4940300"/>
              <a:gd name="connsiteY22" fmla="*/ 596900 h 4076700"/>
              <a:gd name="connsiteX23" fmla="*/ 4102100 w 4940300"/>
              <a:gd name="connsiteY23" fmla="*/ 571500 h 4076700"/>
              <a:gd name="connsiteX24" fmla="*/ 4216400 w 4940300"/>
              <a:gd name="connsiteY24" fmla="*/ 596900 h 4076700"/>
              <a:gd name="connsiteX25" fmla="*/ 4356100 w 4940300"/>
              <a:gd name="connsiteY25" fmla="*/ 685800 h 4076700"/>
              <a:gd name="connsiteX26" fmla="*/ 4419600 w 4940300"/>
              <a:gd name="connsiteY26" fmla="*/ 812800 h 4076700"/>
              <a:gd name="connsiteX27" fmla="*/ 4686300 w 4940300"/>
              <a:gd name="connsiteY27" fmla="*/ 3086100 h 4076700"/>
              <a:gd name="connsiteX28" fmla="*/ 4737100 w 4940300"/>
              <a:gd name="connsiteY28" fmla="*/ 3213100 h 4076700"/>
              <a:gd name="connsiteX29" fmla="*/ 4838700 w 4940300"/>
              <a:gd name="connsiteY29" fmla="*/ 3238500 h 4076700"/>
              <a:gd name="connsiteX30" fmla="*/ 4940300 w 4940300"/>
              <a:gd name="connsiteY30" fmla="*/ 3187700 h 4076700"/>
              <a:gd name="connsiteX0" fmla="*/ 0 w 4940300"/>
              <a:gd name="connsiteY0" fmla="*/ 4076700 h 4076700"/>
              <a:gd name="connsiteX1" fmla="*/ 469900 w 4940300"/>
              <a:gd name="connsiteY1" fmla="*/ 4025900 h 4076700"/>
              <a:gd name="connsiteX2" fmla="*/ 660400 w 4940300"/>
              <a:gd name="connsiteY2" fmla="*/ 3467100 h 4076700"/>
              <a:gd name="connsiteX3" fmla="*/ 736600 w 4940300"/>
              <a:gd name="connsiteY3" fmla="*/ 3479800 h 4076700"/>
              <a:gd name="connsiteX4" fmla="*/ 838200 w 4940300"/>
              <a:gd name="connsiteY4" fmla="*/ 3695700 h 4076700"/>
              <a:gd name="connsiteX5" fmla="*/ 1320800 w 4940300"/>
              <a:gd name="connsiteY5" fmla="*/ 3924300 h 4076700"/>
              <a:gd name="connsiteX6" fmla="*/ 1461837 w 4940300"/>
              <a:gd name="connsiteY6" fmla="*/ 401052 h 4076700"/>
              <a:gd name="connsiteX7" fmla="*/ 1511300 w 4940300"/>
              <a:gd name="connsiteY7" fmla="*/ 12700 h 4076700"/>
              <a:gd name="connsiteX8" fmla="*/ 1574800 w 4940300"/>
              <a:gd name="connsiteY8" fmla="*/ 0 h 4076700"/>
              <a:gd name="connsiteX9" fmla="*/ 2286000 w 4940300"/>
              <a:gd name="connsiteY9" fmla="*/ 12700 h 4076700"/>
              <a:gd name="connsiteX10" fmla="*/ 2425700 w 4940300"/>
              <a:gd name="connsiteY10" fmla="*/ 76200 h 4076700"/>
              <a:gd name="connsiteX11" fmla="*/ 2565400 w 4940300"/>
              <a:gd name="connsiteY11" fmla="*/ 190500 h 4076700"/>
              <a:gd name="connsiteX12" fmla="*/ 2692400 w 4940300"/>
              <a:gd name="connsiteY12" fmla="*/ 228600 h 4076700"/>
              <a:gd name="connsiteX13" fmla="*/ 2857500 w 4940300"/>
              <a:gd name="connsiteY13" fmla="*/ 114300 h 4076700"/>
              <a:gd name="connsiteX14" fmla="*/ 3035300 w 4940300"/>
              <a:gd name="connsiteY14" fmla="*/ 25400 h 4076700"/>
              <a:gd name="connsiteX15" fmla="*/ 3111500 w 4940300"/>
              <a:gd name="connsiteY15" fmla="*/ 38100 h 4076700"/>
              <a:gd name="connsiteX16" fmla="*/ 3200400 w 4940300"/>
              <a:gd name="connsiteY16" fmla="*/ 63500 h 4076700"/>
              <a:gd name="connsiteX17" fmla="*/ 3289300 w 4940300"/>
              <a:gd name="connsiteY17" fmla="*/ 215900 h 4076700"/>
              <a:gd name="connsiteX18" fmla="*/ 3365500 w 4940300"/>
              <a:gd name="connsiteY18" fmla="*/ 419100 h 4076700"/>
              <a:gd name="connsiteX19" fmla="*/ 3441700 w 4940300"/>
              <a:gd name="connsiteY19" fmla="*/ 635000 h 4076700"/>
              <a:gd name="connsiteX20" fmla="*/ 3543300 w 4940300"/>
              <a:gd name="connsiteY20" fmla="*/ 723900 h 4076700"/>
              <a:gd name="connsiteX21" fmla="*/ 3721100 w 4940300"/>
              <a:gd name="connsiteY21" fmla="*/ 723900 h 4076700"/>
              <a:gd name="connsiteX22" fmla="*/ 3937000 w 4940300"/>
              <a:gd name="connsiteY22" fmla="*/ 596900 h 4076700"/>
              <a:gd name="connsiteX23" fmla="*/ 4102100 w 4940300"/>
              <a:gd name="connsiteY23" fmla="*/ 571500 h 4076700"/>
              <a:gd name="connsiteX24" fmla="*/ 4216400 w 4940300"/>
              <a:gd name="connsiteY24" fmla="*/ 596900 h 4076700"/>
              <a:gd name="connsiteX25" fmla="*/ 4356100 w 4940300"/>
              <a:gd name="connsiteY25" fmla="*/ 685800 h 4076700"/>
              <a:gd name="connsiteX26" fmla="*/ 4419600 w 4940300"/>
              <a:gd name="connsiteY26" fmla="*/ 812800 h 4076700"/>
              <a:gd name="connsiteX27" fmla="*/ 4686300 w 4940300"/>
              <a:gd name="connsiteY27" fmla="*/ 3086100 h 4076700"/>
              <a:gd name="connsiteX28" fmla="*/ 4737100 w 4940300"/>
              <a:gd name="connsiteY28" fmla="*/ 3213100 h 4076700"/>
              <a:gd name="connsiteX29" fmla="*/ 4838700 w 4940300"/>
              <a:gd name="connsiteY29" fmla="*/ 3238500 h 4076700"/>
              <a:gd name="connsiteX30" fmla="*/ 4940300 w 4940300"/>
              <a:gd name="connsiteY30" fmla="*/ 3187700 h 4076700"/>
              <a:gd name="connsiteX0" fmla="*/ 0 w 4940300"/>
              <a:gd name="connsiteY0" fmla="*/ 4076700 h 4076700"/>
              <a:gd name="connsiteX1" fmla="*/ 469900 w 4940300"/>
              <a:gd name="connsiteY1" fmla="*/ 4025900 h 4076700"/>
              <a:gd name="connsiteX2" fmla="*/ 660400 w 4940300"/>
              <a:gd name="connsiteY2" fmla="*/ 3467100 h 4076700"/>
              <a:gd name="connsiteX3" fmla="*/ 736600 w 4940300"/>
              <a:gd name="connsiteY3" fmla="*/ 3479800 h 4076700"/>
              <a:gd name="connsiteX4" fmla="*/ 838200 w 4940300"/>
              <a:gd name="connsiteY4" fmla="*/ 3695700 h 4076700"/>
              <a:gd name="connsiteX5" fmla="*/ 1320800 w 4940300"/>
              <a:gd name="connsiteY5" fmla="*/ 3924300 h 4076700"/>
              <a:gd name="connsiteX6" fmla="*/ 1461837 w 4940300"/>
              <a:gd name="connsiteY6" fmla="*/ 401052 h 4076700"/>
              <a:gd name="connsiteX7" fmla="*/ 1523331 w 4940300"/>
              <a:gd name="connsiteY7" fmla="*/ 44785 h 4076700"/>
              <a:gd name="connsiteX8" fmla="*/ 1574800 w 4940300"/>
              <a:gd name="connsiteY8" fmla="*/ 0 h 4076700"/>
              <a:gd name="connsiteX9" fmla="*/ 2286000 w 4940300"/>
              <a:gd name="connsiteY9" fmla="*/ 12700 h 4076700"/>
              <a:gd name="connsiteX10" fmla="*/ 2425700 w 4940300"/>
              <a:gd name="connsiteY10" fmla="*/ 76200 h 4076700"/>
              <a:gd name="connsiteX11" fmla="*/ 2565400 w 4940300"/>
              <a:gd name="connsiteY11" fmla="*/ 190500 h 4076700"/>
              <a:gd name="connsiteX12" fmla="*/ 2692400 w 4940300"/>
              <a:gd name="connsiteY12" fmla="*/ 228600 h 4076700"/>
              <a:gd name="connsiteX13" fmla="*/ 2857500 w 4940300"/>
              <a:gd name="connsiteY13" fmla="*/ 114300 h 4076700"/>
              <a:gd name="connsiteX14" fmla="*/ 3035300 w 4940300"/>
              <a:gd name="connsiteY14" fmla="*/ 25400 h 4076700"/>
              <a:gd name="connsiteX15" fmla="*/ 3111500 w 4940300"/>
              <a:gd name="connsiteY15" fmla="*/ 38100 h 4076700"/>
              <a:gd name="connsiteX16" fmla="*/ 3200400 w 4940300"/>
              <a:gd name="connsiteY16" fmla="*/ 63500 h 4076700"/>
              <a:gd name="connsiteX17" fmla="*/ 3289300 w 4940300"/>
              <a:gd name="connsiteY17" fmla="*/ 215900 h 4076700"/>
              <a:gd name="connsiteX18" fmla="*/ 3365500 w 4940300"/>
              <a:gd name="connsiteY18" fmla="*/ 419100 h 4076700"/>
              <a:gd name="connsiteX19" fmla="*/ 3441700 w 4940300"/>
              <a:gd name="connsiteY19" fmla="*/ 635000 h 4076700"/>
              <a:gd name="connsiteX20" fmla="*/ 3543300 w 4940300"/>
              <a:gd name="connsiteY20" fmla="*/ 723900 h 4076700"/>
              <a:gd name="connsiteX21" fmla="*/ 3721100 w 4940300"/>
              <a:gd name="connsiteY21" fmla="*/ 723900 h 4076700"/>
              <a:gd name="connsiteX22" fmla="*/ 3937000 w 4940300"/>
              <a:gd name="connsiteY22" fmla="*/ 596900 h 4076700"/>
              <a:gd name="connsiteX23" fmla="*/ 4102100 w 4940300"/>
              <a:gd name="connsiteY23" fmla="*/ 571500 h 4076700"/>
              <a:gd name="connsiteX24" fmla="*/ 4216400 w 4940300"/>
              <a:gd name="connsiteY24" fmla="*/ 596900 h 4076700"/>
              <a:gd name="connsiteX25" fmla="*/ 4356100 w 4940300"/>
              <a:gd name="connsiteY25" fmla="*/ 685800 h 4076700"/>
              <a:gd name="connsiteX26" fmla="*/ 4419600 w 4940300"/>
              <a:gd name="connsiteY26" fmla="*/ 812800 h 4076700"/>
              <a:gd name="connsiteX27" fmla="*/ 4686300 w 4940300"/>
              <a:gd name="connsiteY27" fmla="*/ 3086100 h 4076700"/>
              <a:gd name="connsiteX28" fmla="*/ 4737100 w 4940300"/>
              <a:gd name="connsiteY28" fmla="*/ 3213100 h 4076700"/>
              <a:gd name="connsiteX29" fmla="*/ 4838700 w 4940300"/>
              <a:gd name="connsiteY29" fmla="*/ 3238500 h 4076700"/>
              <a:gd name="connsiteX30" fmla="*/ 4940300 w 4940300"/>
              <a:gd name="connsiteY30" fmla="*/ 3187700 h 4076700"/>
              <a:gd name="connsiteX0" fmla="*/ 0 w 4940300"/>
              <a:gd name="connsiteY0" fmla="*/ 4076700 h 4076700"/>
              <a:gd name="connsiteX1" fmla="*/ 469900 w 4940300"/>
              <a:gd name="connsiteY1" fmla="*/ 4025900 h 4076700"/>
              <a:gd name="connsiteX2" fmla="*/ 660400 w 4940300"/>
              <a:gd name="connsiteY2" fmla="*/ 3467100 h 4076700"/>
              <a:gd name="connsiteX3" fmla="*/ 736600 w 4940300"/>
              <a:gd name="connsiteY3" fmla="*/ 3479800 h 4076700"/>
              <a:gd name="connsiteX4" fmla="*/ 838200 w 4940300"/>
              <a:gd name="connsiteY4" fmla="*/ 3695700 h 4076700"/>
              <a:gd name="connsiteX5" fmla="*/ 1320800 w 4940300"/>
              <a:gd name="connsiteY5" fmla="*/ 3924300 h 4076700"/>
              <a:gd name="connsiteX6" fmla="*/ 1461837 w 4940300"/>
              <a:gd name="connsiteY6" fmla="*/ 401052 h 4076700"/>
              <a:gd name="connsiteX7" fmla="*/ 1523331 w 4940300"/>
              <a:gd name="connsiteY7" fmla="*/ 44785 h 4076700"/>
              <a:gd name="connsiteX8" fmla="*/ 1574800 w 4940300"/>
              <a:gd name="connsiteY8" fmla="*/ 0 h 4076700"/>
              <a:gd name="connsiteX9" fmla="*/ 2286000 w 4940300"/>
              <a:gd name="connsiteY9" fmla="*/ 12700 h 4076700"/>
              <a:gd name="connsiteX10" fmla="*/ 2425700 w 4940300"/>
              <a:gd name="connsiteY10" fmla="*/ 76200 h 4076700"/>
              <a:gd name="connsiteX11" fmla="*/ 2565400 w 4940300"/>
              <a:gd name="connsiteY11" fmla="*/ 190500 h 4076700"/>
              <a:gd name="connsiteX12" fmla="*/ 2692400 w 4940300"/>
              <a:gd name="connsiteY12" fmla="*/ 228600 h 4076700"/>
              <a:gd name="connsiteX13" fmla="*/ 2857500 w 4940300"/>
              <a:gd name="connsiteY13" fmla="*/ 114300 h 4076700"/>
              <a:gd name="connsiteX14" fmla="*/ 3035300 w 4940300"/>
              <a:gd name="connsiteY14" fmla="*/ 25400 h 4076700"/>
              <a:gd name="connsiteX15" fmla="*/ 3111500 w 4940300"/>
              <a:gd name="connsiteY15" fmla="*/ 38100 h 4076700"/>
              <a:gd name="connsiteX16" fmla="*/ 3200400 w 4940300"/>
              <a:gd name="connsiteY16" fmla="*/ 63500 h 4076700"/>
              <a:gd name="connsiteX17" fmla="*/ 3289300 w 4940300"/>
              <a:gd name="connsiteY17" fmla="*/ 215900 h 4076700"/>
              <a:gd name="connsiteX18" fmla="*/ 3365500 w 4940300"/>
              <a:gd name="connsiteY18" fmla="*/ 419100 h 4076700"/>
              <a:gd name="connsiteX19" fmla="*/ 3441700 w 4940300"/>
              <a:gd name="connsiteY19" fmla="*/ 635000 h 4076700"/>
              <a:gd name="connsiteX20" fmla="*/ 3543300 w 4940300"/>
              <a:gd name="connsiteY20" fmla="*/ 723900 h 4076700"/>
              <a:gd name="connsiteX21" fmla="*/ 3721100 w 4940300"/>
              <a:gd name="connsiteY21" fmla="*/ 723900 h 4076700"/>
              <a:gd name="connsiteX22" fmla="*/ 3937000 w 4940300"/>
              <a:gd name="connsiteY22" fmla="*/ 596900 h 4076700"/>
              <a:gd name="connsiteX23" fmla="*/ 4102100 w 4940300"/>
              <a:gd name="connsiteY23" fmla="*/ 571500 h 4076700"/>
              <a:gd name="connsiteX24" fmla="*/ 4216400 w 4940300"/>
              <a:gd name="connsiteY24" fmla="*/ 596900 h 4076700"/>
              <a:gd name="connsiteX25" fmla="*/ 4356100 w 4940300"/>
              <a:gd name="connsiteY25" fmla="*/ 685800 h 4076700"/>
              <a:gd name="connsiteX26" fmla="*/ 4419600 w 4940300"/>
              <a:gd name="connsiteY26" fmla="*/ 812800 h 4076700"/>
              <a:gd name="connsiteX27" fmla="*/ 4686300 w 4940300"/>
              <a:gd name="connsiteY27" fmla="*/ 3086100 h 4076700"/>
              <a:gd name="connsiteX28" fmla="*/ 4737100 w 4940300"/>
              <a:gd name="connsiteY28" fmla="*/ 3213100 h 4076700"/>
              <a:gd name="connsiteX29" fmla="*/ 4838700 w 4940300"/>
              <a:gd name="connsiteY29" fmla="*/ 3238500 h 4076700"/>
              <a:gd name="connsiteX30" fmla="*/ 4940300 w 4940300"/>
              <a:gd name="connsiteY30" fmla="*/ 3187700 h 4076700"/>
              <a:gd name="connsiteX0" fmla="*/ 0 w 4940300"/>
              <a:gd name="connsiteY0" fmla="*/ 4076700 h 4076700"/>
              <a:gd name="connsiteX1" fmla="*/ 469900 w 4940300"/>
              <a:gd name="connsiteY1" fmla="*/ 4025900 h 4076700"/>
              <a:gd name="connsiteX2" fmla="*/ 660400 w 4940300"/>
              <a:gd name="connsiteY2" fmla="*/ 3467100 h 4076700"/>
              <a:gd name="connsiteX3" fmla="*/ 736600 w 4940300"/>
              <a:gd name="connsiteY3" fmla="*/ 3479800 h 4076700"/>
              <a:gd name="connsiteX4" fmla="*/ 838200 w 4940300"/>
              <a:gd name="connsiteY4" fmla="*/ 3695700 h 4076700"/>
              <a:gd name="connsiteX5" fmla="*/ 1320800 w 4940300"/>
              <a:gd name="connsiteY5" fmla="*/ 3924300 h 4076700"/>
              <a:gd name="connsiteX6" fmla="*/ 1453816 w 4940300"/>
              <a:gd name="connsiteY6" fmla="*/ 401052 h 4076700"/>
              <a:gd name="connsiteX7" fmla="*/ 1523331 w 4940300"/>
              <a:gd name="connsiteY7" fmla="*/ 44785 h 4076700"/>
              <a:gd name="connsiteX8" fmla="*/ 1574800 w 4940300"/>
              <a:gd name="connsiteY8" fmla="*/ 0 h 4076700"/>
              <a:gd name="connsiteX9" fmla="*/ 2286000 w 4940300"/>
              <a:gd name="connsiteY9" fmla="*/ 12700 h 4076700"/>
              <a:gd name="connsiteX10" fmla="*/ 2425700 w 4940300"/>
              <a:gd name="connsiteY10" fmla="*/ 76200 h 4076700"/>
              <a:gd name="connsiteX11" fmla="*/ 2565400 w 4940300"/>
              <a:gd name="connsiteY11" fmla="*/ 190500 h 4076700"/>
              <a:gd name="connsiteX12" fmla="*/ 2692400 w 4940300"/>
              <a:gd name="connsiteY12" fmla="*/ 228600 h 4076700"/>
              <a:gd name="connsiteX13" fmla="*/ 2857500 w 4940300"/>
              <a:gd name="connsiteY13" fmla="*/ 114300 h 4076700"/>
              <a:gd name="connsiteX14" fmla="*/ 3035300 w 4940300"/>
              <a:gd name="connsiteY14" fmla="*/ 25400 h 4076700"/>
              <a:gd name="connsiteX15" fmla="*/ 3111500 w 4940300"/>
              <a:gd name="connsiteY15" fmla="*/ 38100 h 4076700"/>
              <a:gd name="connsiteX16" fmla="*/ 3200400 w 4940300"/>
              <a:gd name="connsiteY16" fmla="*/ 63500 h 4076700"/>
              <a:gd name="connsiteX17" fmla="*/ 3289300 w 4940300"/>
              <a:gd name="connsiteY17" fmla="*/ 215900 h 4076700"/>
              <a:gd name="connsiteX18" fmla="*/ 3365500 w 4940300"/>
              <a:gd name="connsiteY18" fmla="*/ 419100 h 4076700"/>
              <a:gd name="connsiteX19" fmla="*/ 3441700 w 4940300"/>
              <a:gd name="connsiteY19" fmla="*/ 635000 h 4076700"/>
              <a:gd name="connsiteX20" fmla="*/ 3543300 w 4940300"/>
              <a:gd name="connsiteY20" fmla="*/ 723900 h 4076700"/>
              <a:gd name="connsiteX21" fmla="*/ 3721100 w 4940300"/>
              <a:gd name="connsiteY21" fmla="*/ 723900 h 4076700"/>
              <a:gd name="connsiteX22" fmla="*/ 3937000 w 4940300"/>
              <a:gd name="connsiteY22" fmla="*/ 596900 h 4076700"/>
              <a:gd name="connsiteX23" fmla="*/ 4102100 w 4940300"/>
              <a:gd name="connsiteY23" fmla="*/ 571500 h 4076700"/>
              <a:gd name="connsiteX24" fmla="*/ 4216400 w 4940300"/>
              <a:gd name="connsiteY24" fmla="*/ 596900 h 4076700"/>
              <a:gd name="connsiteX25" fmla="*/ 4356100 w 4940300"/>
              <a:gd name="connsiteY25" fmla="*/ 685800 h 4076700"/>
              <a:gd name="connsiteX26" fmla="*/ 4419600 w 4940300"/>
              <a:gd name="connsiteY26" fmla="*/ 812800 h 4076700"/>
              <a:gd name="connsiteX27" fmla="*/ 4686300 w 4940300"/>
              <a:gd name="connsiteY27" fmla="*/ 3086100 h 4076700"/>
              <a:gd name="connsiteX28" fmla="*/ 4737100 w 4940300"/>
              <a:gd name="connsiteY28" fmla="*/ 3213100 h 4076700"/>
              <a:gd name="connsiteX29" fmla="*/ 4838700 w 4940300"/>
              <a:gd name="connsiteY29" fmla="*/ 3238500 h 4076700"/>
              <a:gd name="connsiteX30" fmla="*/ 4940300 w 4940300"/>
              <a:gd name="connsiteY30" fmla="*/ 3187700 h 4076700"/>
              <a:gd name="connsiteX0" fmla="*/ 0 w 4940300"/>
              <a:gd name="connsiteY0" fmla="*/ 4064000 h 4064000"/>
              <a:gd name="connsiteX1" fmla="*/ 469900 w 4940300"/>
              <a:gd name="connsiteY1" fmla="*/ 4013200 h 4064000"/>
              <a:gd name="connsiteX2" fmla="*/ 660400 w 4940300"/>
              <a:gd name="connsiteY2" fmla="*/ 3454400 h 4064000"/>
              <a:gd name="connsiteX3" fmla="*/ 736600 w 4940300"/>
              <a:gd name="connsiteY3" fmla="*/ 3467100 h 4064000"/>
              <a:gd name="connsiteX4" fmla="*/ 838200 w 4940300"/>
              <a:gd name="connsiteY4" fmla="*/ 3683000 h 4064000"/>
              <a:gd name="connsiteX5" fmla="*/ 1320800 w 4940300"/>
              <a:gd name="connsiteY5" fmla="*/ 3911600 h 4064000"/>
              <a:gd name="connsiteX6" fmla="*/ 1453816 w 4940300"/>
              <a:gd name="connsiteY6" fmla="*/ 388352 h 4064000"/>
              <a:gd name="connsiteX7" fmla="*/ 1523331 w 4940300"/>
              <a:gd name="connsiteY7" fmla="*/ 32085 h 4064000"/>
              <a:gd name="connsiteX8" fmla="*/ 1590842 w 4940300"/>
              <a:gd name="connsiteY8" fmla="*/ 11363 h 4064000"/>
              <a:gd name="connsiteX9" fmla="*/ 2286000 w 4940300"/>
              <a:gd name="connsiteY9" fmla="*/ 0 h 4064000"/>
              <a:gd name="connsiteX10" fmla="*/ 2425700 w 4940300"/>
              <a:gd name="connsiteY10" fmla="*/ 63500 h 4064000"/>
              <a:gd name="connsiteX11" fmla="*/ 2565400 w 4940300"/>
              <a:gd name="connsiteY11" fmla="*/ 177800 h 4064000"/>
              <a:gd name="connsiteX12" fmla="*/ 2692400 w 4940300"/>
              <a:gd name="connsiteY12" fmla="*/ 215900 h 4064000"/>
              <a:gd name="connsiteX13" fmla="*/ 2857500 w 4940300"/>
              <a:gd name="connsiteY13" fmla="*/ 101600 h 4064000"/>
              <a:gd name="connsiteX14" fmla="*/ 3035300 w 4940300"/>
              <a:gd name="connsiteY14" fmla="*/ 12700 h 4064000"/>
              <a:gd name="connsiteX15" fmla="*/ 3111500 w 4940300"/>
              <a:gd name="connsiteY15" fmla="*/ 25400 h 4064000"/>
              <a:gd name="connsiteX16" fmla="*/ 3200400 w 4940300"/>
              <a:gd name="connsiteY16" fmla="*/ 50800 h 4064000"/>
              <a:gd name="connsiteX17" fmla="*/ 3289300 w 4940300"/>
              <a:gd name="connsiteY17" fmla="*/ 203200 h 4064000"/>
              <a:gd name="connsiteX18" fmla="*/ 3365500 w 4940300"/>
              <a:gd name="connsiteY18" fmla="*/ 406400 h 4064000"/>
              <a:gd name="connsiteX19" fmla="*/ 3441700 w 4940300"/>
              <a:gd name="connsiteY19" fmla="*/ 622300 h 4064000"/>
              <a:gd name="connsiteX20" fmla="*/ 3543300 w 4940300"/>
              <a:gd name="connsiteY20" fmla="*/ 711200 h 4064000"/>
              <a:gd name="connsiteX21" fmla="*/ 3721100 w 4940300"/>
              <a:gd name="connsiteY21" fmla="*/ 711200 h 4064000"/>
              <a:gd name="connsiteX22" fmla="*/ 3937000 w 4940300"/>
              <a:gd name="connsiteY22" fmla="*/ 584200 h 4064000"/>
              <a:gd name="connsiteX23" fmla="*/ 4102100 w 4940300"/>
              <a:gd name="connsiteY23" fmla="*/ 558800 h 4064000"/>
              <a:gd name="connsiteX24" fmla="*/ 4216400 w 4940300"/>
              <a:gd name="connsiteY24" fmla="*/ 584200 h 4064000"/>
              <a:gd name="connsiteX25" fmla="*/ 4356100 w 4940300"/>
              <a:gd name="connsiteY25" fmla="*/ 673100 h 4064000"/>
              <a:gd name="connsiteX26" fmla="*/ 4419600 w 4940300"/>
              <a:gd name="connsiteY26" fmla="*/ 800100 h 4064000"/>
              <a:gd name="connsiteX27" fmla="*/ 4686300 w 4940300"/>
              <a:gd name="connsiteY27" fmla="*/ 3073400 h 4064000"/>
              <a:gd name="connsiteX28" fmla="*/ 4737100 w 4940300"/>
              <a:gd name="connsiteY28" fmla="*/ 3200400 h 4064000"/>
              <a:gd name="connsiteX29" fmla="*/ 4838700 w 4940300"/>
              <a:gd name="connsiteY29" fmla="*/ 3225800 h 4064000"/>
              <a:gd name="connsiteX30" fmla="*/ 4940300 w 4940300"/>
              <a:gd name="connsiteY30" fmla="*/ 3175000 h 4064000"/>
              <a:gd name="connsiteX0" fmla="*/ 0 w 4940300"/>
              <a:gd name="connsiteY0" fmla="*/ 4080710 h 4080710"/>
              <a:gd name="connsiteX1" fmla="*/ 469900 w 4940300"/>
              <a:gd name="connsiteY1" fmla="*/ 4029910 h 4080710"/>
              <a:gd name="connsiteX2" fmla="*/ 660400 w 4940300"/>
              <a:gd name="connsiteY2" fmla="*/ 3471110 h 4080710"/>
              <a:gd name="connsiteX3" fmla="*/ 736600 w 4940300"/>
              <a:gd name="connsiteY3" fmla="*/ 3483810 h 4080710"/>
              <a:gd name="connsiteX4" fmla="*/ 838200 w 4940300"/>
              <a:gd name="connsiteY4" fmla="*/ 3699710 h 4080710"/>
              <a:gd name="connsiteX5" fmla="*/ 1320800 w 4940300"/>
              <a:gd name="connsiteY5" fmla="*/ 3928310 h 4080710"/>
              <a:gd name="connsiteX6" fmla="*/ 1453816 w 4940300"/>
              <a:gd name="connsiteY6" fmla="*/ 405062 h 4080710"/>
              <a:gd name="connsiteX7" fmla="*/ 1523331 w 4940300"/>
              <a:gd name="connsiteY7" fmla="*/ 48795 h 4080710"/>
              <a:gd name="connsiteX8" fmla="*/ 1586831 w 4940300"/>
              <a:gd name="connsiteY8" fmla="*/ 0 h 4080710"/>
              <a:gd name="connsiteX9" fmla="*/ 2286000 w 4940300"/>
              <a:gd name="connsiteY9" fmla="*/ 16710 h 4080710"/>
              <a:gd name="connsiteX10" fmla="*/ 2425700 w 4940300"/>
              <a:gd name="connsiteY10" fmla="*/ 80210 h 4080710"/>
              <a:gd name="connsiteX11" fmla="*/ 2565400 w 4940300"/>
              <a:gd name="connsiteY11" fmla="*/ 194510 h 4080710"/>
              <a:gd name="connsiteX12" fmla="*/ 2692400 w 4940300"/>
              <a:gd name="connsiteY12" fmla="*/ 232610 h 4080710"/>
              <a:gd name="connsiteX13" fmla="*/ 2857500 w 4940300"/>
              <a:gd name="connsiteY13" fmla="*/ 118310 h 4080710"/>
              <a:gd name="connsiteX14" fmla="*/ 3035300 w 4940300"/>
              <a:gd name="connsiteY14" fmla="*/ 29410 h 4080710"/>
              <a:gd name="connsiteX15" fmla="*/ 3111500 w 4940300"/>
              <a:gd name="connsiteY15" fmla="*/ 42110 h 4080710"/>
              <a:gd name="connsiteX16" fmla="*/ 3200400 w 4940300"/>
              <a:gd name="connsiteY16" fmla="*/ 67510 h 4080710"/>
              <a:gd name="connsiteX17" fmla="*/ 3289300 w 4940300"/>
              <a:gd name="connsiteY17" fmla="*/ 219910 h 4080710"/>
              <a:gd name="connsiteX18" fmla="*/ 3365500 w 4940300"/>
              <a:gd name="connsiteY18" fmla="*/ 423110 h 4080710"/>
              <a:gd name="connsiteX19" fmla="*/ 3441700 w 4940300"/>
              <a:gd name="connsiteY19" fmla="*/ 639010 h 4080710"/>
              <a:gd name="connsiteX20" fmla="*/ 3543300 w 4940300"/>
              <a:gd name="connsiteY20" fmla="*/ 727910 h 4080710"/>
              <a:gd name="connsiteX21" fmla="*/ 3721100 w 4940300"/>
              <a:gd name="connsiteY21" fmla="*/ 727910 h 4080710"/>
              <a:gd name="connsiteX22" fmla="*/ 3937000 w 4940300"/>
              <a:gd name="connsiteY22" fmla="*/ 600910 h 4080710"/>
              <a:gd name="connsiteX23" fmla="*/ 4102100 w 4940300"/>
              <a:gd name="connsiteY23" fmla="*/ 575510 h 4080710"/>
              <a:gd name="connsiteX24" fmla="*/ 4216400 w 4940300"/>
              <a:gd name="connsiteY24" fmla="*/ 600910 h 4080710"/>
              <a:gd name="connsiteX25" fmla="*/ 4356100 w 4940300"/>
              <a:gd name="connsiteY25" fmla="*/ 689810 h 4080710"/>
              <a:gd name="connsiteX26" fmla="*/ 4419600 w 4940300"/>
              <a:gd name="connsiteY26" fmla="*/ 816810 h 4080710"/>
              <a:gd name="connsiteX27" fmla="*/ 4686300 w 4940300"/>
              <a:gd name="connsiteY27" fmla="*/ 3090110 h 4080710"/>
              <a:gd name="connsiteX28" fmla="*/ 4737100 w 4940300"/>
              <a:gd name="connsiteY28" fmla="*/ 3217110 h 4080710"/>
              <a:gd name="connsiteX29" fmla="*/ 4838700 w 4940300"/>
              <a:gd name="connsiteY29" fmla="*/ 3242510 h 4080710"/>
              <a:gd name="connsiteX30" fmla="*/ 4940300 w 4940300"/>
              <a:gd name="connsiteY30" fmla="*/ 3191710 h 4080710"/>
              <a:gd name="connsiteX0" fmla="*/ 0 w 4940300"/>
              <a:gd name="connsiteY0" fmla="*/ 4080710 h 4080710"/>
              <a:gd name="connsiteX1" fmla="*/ 469900 w 4940300"/>
              <a:gd name="connsiteY1" fmla="*/ 4029910 h 4080710"/>
              <a:gd name="connsiteX2" fmla="*/ 660400 w 4940300"/>
              <a:gd name="connsiteY2" fmla="*/ 3471110 h 4080710"/>
              <a:gd name="connsiteX3" fmla="*/ 736600 w 4940300"/>
              <a:gd name="connsiteY3" fmla="*/ 3483810 h 4080710"/>
              <a:gd name="connsiteX4" fmla="*/ 838200 w 4940300"/>
              <a:gd name="connsiteY4" fmla="*/ 3699710 h 4080710"/>
              <a:gd name="connsiteX5" fmla="*/ 1320800 w 4940300"/>
              <a:gd name="connsiteY5" fmla="*/ 3928310 h 4080710"/>
              <a:gd name="connsiteX6" fmla="*/ 1453816 w 4940300"/>
              <a:gd name="connsiteY6" fmla="*/ 405062 h 4080710"/>
              <a:gd name="connsiteX7" fmla="*/ 1519321 w 4940300"/>
              <a:gd name="connsiteY7" fmla="*/ 108952 h 4080710"/>
              <a:gd name="connsiteX8" fmla="*/ 1586831 w 4940300"/>
              <a:gd name="connsiteY8" fmla="*/ 0 h 4080710"/>
              <a:gd name="connsiteX9" fmla="*/ 2286000 w 4940300"/>
              <a:gd name="connsiteY9" fmla="*/ 16710 h 4080710"/>
              <a:gd name="connsiteX10" fmla="*/ 2425700 w 4940300"/>
              <a:gd name="connsiteY10" fmla="*/ 80210 h 4080710"/>
              <a:gd name="connsiteX11" fmla="*/ 2565400 w 4940300"/>
              <a:gd name="connsiteY11" fmla="*/ 194510 h 4080710"/>
              <a:gd name="connsiteX12" fmla="*/ 2692400 w 4940300"/>
              <a:gd name="connsiteY12" fmla="*/ 232610 h 4080710"/>
              <a:gd name="connsiteX13" fmla="*/ 2857500 w 4940300"/>
              <a:gd name="connsiteY13" fmla="*/ 118310 h 4080710"/>
              <a:gd name="connsiteX14" fmla="*/ 3035300 w 4940300"/>
              <a:gd name="connsiteY14" fmla="*/ 29410 h 4080710"/>
              <a:gd name="connsiteX15" fmla="*/ 3111500 w 4940300"/>
              <a:gd name="connsiteY15" fmla="*/ 42110 h 4080710"/>
              <a:gd name="connsiteX16" fmla="*/ 3200400 w 4940300"/>
              <a:gd name="connsiteY16" fmla="*/ 67510 h 4080710"/>
              <a:gd name="connsiteX17" fmla="*/ 3289300 w 4940300"/>
              <a:gd name="connsiteY17" fmla="*/ 219910 h 4080710"/>
              <a:gd name="connsiteX18" fmla="*/ 3365500 w 4940300"/>
              <a:gd name="connsiteY18" fmla="*/ 423110 h 4080710"/>
              <a:gd name="connsiteX19" fmla="*/ 3441700 w 4940300"/>
              <a:gd name="connsiteY19" fmla="*/ 639010 h 4080710"/>
              <a:gd name="connsiteX20" fmla="*/ 3543300 w 4940300"/>
              <a:gd name="connsiteY20" fmla="*/ 727910 h 4080710"/>
              <a:gd name="connsiteX21" fmla="*/ 3721100 w 4940300"/>
              <a:gd name="connsiteY21" fmla="*/ 727910 h 4080710"/>
              <a:gd name="connsiteX22" fmla="*/ 3937000 w 4940300"/>
              <a:gd name="connsiteY22" fmla="*/ 600910 h 4080710"/>
              <a:gd name="connsiteX23" fmla="*/ 4102100 w 4940300"/>
              <a:gd name="connsiteY23" fmla="*/ 575510 h 4080710"/>
              <a:gd name="connsiteX24" fmla="*/ 4216400 w 4940300"/>
              <a:gd name="connsiteY24" fmla="*/ 600910 h 4080710"/>
              <a:gd name="connsiteX25" fmla="*/ 4356100 w 4940300"/>
              <a:gd name="connsiteY25" fmla="*/ 689810 h 4080710"/>
              <a:gd name="connsiteX26" fmla="*/ 4419600 w 4940300"/>
              <a:gd name="connsiteY26" fmla="*/ 816810 h 4080710"/>
              <a:gd name="connsiteX27" fmla="*/ 4686300 w 4940300"/>
              <a:gd name="connsiteY27" fmla="*/ 3090110 h 4080710"/>
              <a:gd name="connsiteX28" fmla="*/ 4737100 w 4940300"/>
              <a:gd name="connsiteY28" fmla="*/ 3217110 h 4080710"/>
              <a:gd name="connsiteX29" fmla="*/ 4838700 w 4940300"/>
              <a:gd name="connsiteY29" fmla="*/ 3242510 h 4080710"/>
              <a:gd name="connsiteX30" fmla="*/ 4940300 w 4940300"/>
              <a:gd name="connsiteY30" fmla="*/ 3191710 h 4080710"/>
              <a:gd name="connsiteX0" fmla="*/ 0 w 4940300"/>
              <a:gd name="connsiteY0" fmla="*/ 4068678 h 4068678"/>
              <a:gd name="connsiteX1" fmla="*/ 469900 w 4940300"/>
              <a:gd name="connsiteY1" fmla="*/ 4017878 h 4068678"/>
              <a:gd name="connsiteX2" fmla="*/ 660400 w 4940300"/>
              <a:gd name="connsiteY2" fmla="*/ 3459078 h 4068678"/>
              <a:gd name="connsiteX3" fmla="*/ 736600 w 4940300"/>
              <a:gd name="connsiteY3" fmla="*/ 3471778 h 4068678"/>
              <a:gd name="connsiteX4" fmla="*/ 838200 w 4940300"/>
              <a:gd name="connsiteY4" fmla="*/ 3687678 h 4068678"/>
              <a:gd name="connsiteX5" fmla="*/ 1320800 w 4940300"/>
              <a:gd name="connsiteY5" fmla="*/ 3916278 h 4068678"/>
              <a:gd name="connsiteX6" fmla="*/ 1453816 w 4940300"/>
              <a:gd name="connsiteY6" fmla="*/ 393030 h 4068678"/>
              <a:gd name="connsiteX7" fmla="*/ 1519321 w 4940300"/>
              <a:gd name="connsiteY7" fmla="*/ 96920 h 4068678"/>
              <a:gd name="connsiteX8" fmla="*/ 1614905 w 4940300"/>
              <a:gd name="connsiteY8" fmla="*/ 0 h 4068678"/>
              <a:gd name="connsiteX9" fmla="*/ 2286000 w 4940300"/>
              <a:gd name="connsiteY9" fmla="*/ 4678 h 4068678"/>
              <a:gd name="connsiteX10" fmla="*/ 2425700 w 4940300"/>
              <a:gd name="connsiteY10" fmla="*/ 68178 h 4068678"/>
              <a:gd name="connsiteX11" fmla="*/ 2565400 w 4940300"/>
              <a:gd name="connsiteY11" fmla="*/ 182478 h 4068678"/>
              <a:gd name="connsiteX12" fmla="*/ 2692400 w 4940300"/>
              <a:gd name="connsiteY12" fmla="*/ 220578 h 4068678"/>
              <a:gd name="connsiteX13" fmla="*/ 2857500 w 4940300"/>
              <a:gd name="connsiteY13" fmla="*/ 106278 h 4068678"/>
              <a:gd name="connsiteX14" fmla="*/ 3035300 w 4940300"/>
              <a:gd name="connsiteY14" fmla="*/ 17378 h 4068678"/>
              <a:gd name="connsiteX15" fmla="*/ 3111500 w 4940300"/>
              <a:gd name="connsiteY15" fmla="*/ 30078 h 4068678"/>
              <a:gd name="connsiteX16" fmla="*/ 3200400 w 4940300"/>
              <a:gd name="connsiteY16" fmla="*/ 55478 h 4068678"/>
              <a:gd name="connsiteX17" fmla="*/ 3289300 w 4940300"/>
              <a:gd name="connsiteY17" fmla="*/ 207878 h 4068678"/>
              <a:gd name="connsiteX18" fmla="*/ 3365500 w 4940300"/>
              <a:gd name="connsiteY18" fmla="*/ 411078 h 4068678"/>
              <a:gd name="connsiteX19" fmla="*/ 3441700 w 4940300"/>
              <a:gd name="connsiteY19" fmla="*/ 626978 h 4068678"/>
              <a:gd name="connsiteX20" fmla="*/ 3543300 w 4940300"/>
              <a:gd name="connsiteY20" fmla="*/ 715878 h 4068678"/>
              <a:gd name="connsiteX21" fmla="*/ 3721100 w 4940300"/>
              <a:gd name="connsiteY21" fmla="*/ 715878 h 4068678"/>
              <a:gd name="connsiteX22" fmla="*/ 3937000 w 4940300"/>
              <a:gd name="connsiteY22" fmla="*/ 588878 h 4068678"/>
              <a:gd name="connsiteX23" fmla="*/ 4102100 w 4940300"/>
              <a:gd name="connsiteY23" fmla="*/ 563478 h 4068678"/>
              <a:gd name="connsiteX24" fmla="*/ 4216400 w 4940300"/>
              <a:gd name="connsiteY24" fmla="*/ 588878 h 4068678"/>
              <a:gd name="connsiteX25" fmla="*/ 4356100 w 4940300"/>
              <a:gd name="connsiteY25" fmla="*/ 677778 h 4068678"/>
              <a:gd name="connsiteX26" fmla="*/ 4419600 w 4940300"/>
              <a:gd name="connsiteY26" fmla="*/ 804778 h 4068678"/>
              <a:gd name="connsiteX27" fmla="*/ 4686300 w 4940300"/>
              <a:gd name="connsiteY27" fmla="*/ 3078078 h 4068678"/>
              <a:gd name="connsiteX28" fmla="*/ 4737100 w 4940300"/>
              <a:gd name="connsiteY28" fmla="*/ 3205078 h 4068678"/>
              <a:gd name="connsiteX29" fmla="*/ 4838700 w 4940300"/>
              <a:gd name="connsiteY29" fmla="*/ 3230478 h 4068678"/>
              <a:gd name="connsiteX30" fmla="*/ 4940300 w 4940300"/>
              <a:gd name="connsiteY30" fmla="*/ 3179678 h 4068678"/>
              <a:gd name="connsiteX0" fmla="*/ 0 w 4940300"/>
              <a:gd name="connsiteY0" fmla="*/ 4068678 h 4068678"/>
              <a:gd name="connsiteX1" fmla="*/ 469900 w 4940300"/>
              <a:gd name="connsiteY1" fmla="*/ 4017878 h 4068678"/>
              <a:gd name="connsiteX2" fmla="*/ 660400 w 4940300"/>
              <a:gd name="connsiteY2" fmla="*/ 3459078 h 4068678"/>
              <a:gd name="connsiteX3" fmla="*/ 736600 w 4940300"/>
              <a:gd name="connsiteY3" fmla="*/ 3471778 h 4068678"/>
              <a:gd name="connsiteX4" fmla="*/ 838200 w 4940300"/>
              <a:gd name="connsiteY4" fmla="*/ 3687678 h 4068678"/>
              <a:gd name="connsiteX5" fmla="*/ 1320800 w 4940300"/>
              <a:gd name="connsiteY5" fmla="*/ 3916278 h 4068678"/>
              <a:gd name="connsiteX6" fmla="*/ 1453816 w 4940300"/>
              <a:gd name="connsiteY6" fmla="*/ 393030 h 4068678"/>
              <a:gd name="connsiteX7" fmla="*/ 1547395 w 4940300"/>
              <a:gd name="connsiteY7" fmla="*/ 120984 h 4068678"/>
              <a:gd name="connsiteX8" fmla="*/ 1614905 w 4940300"/>
              <a:gd name="connsiteY8" fmla="*/ 0 h 4068678"/>
              <a:gd name="connsiteX9" fmla="*/ 2286000 w 4940300"/>
              <a:gd name="connsiteY9" fmla="*/ 4678 h 4068678"/>
              <a:gd name="connsiteX10" fmla="*/ 2425700 w 4940300"/>
              <a:gd name="connsiteY10" fmla="*/ 68178 h 4068678"/>
              <a:gd name="connsiteX11" fmla="*/ 2565400 w 4940300"/>
              <a:gd name="connsiteY11" fmla="*/ 182478 h 4068678"/>
              <a:gd name="connsiteX12" fmla="*/ 2692400 w 4940300"/>
              <a:gd name="connsiteY12" fmla="*/ 220578 h 4068678"/>
              <a:gd name="connsiteX13" fmla="*/ 2857500 w 4940300"/>
              <a:gd name="connsiteY13" fmla="*/ 106278 h 4068678"/>
              <a:gd name="connsiteX14" fmla="*/ 3035300 w 4940300"/>
              <a:gd name="connsiteY14" fmla="*/ 17378 h 4068678"/>
              <a:gd name="connsiteX15" fmla="*/ 3111500 w 4940300"/>
              <a:gd name="connsiteY15" fmla="*/ 30078 h 4068678"/>
              <a:gd name="connsiteX16" fmla="*/ 3200400 w 4940300"/>
              <a:gd name="connsiteY16" fmla="*/ 55478 h 4068678"/>
              <a:gd name="connsiteX17" fmla="*/ 3289300 w 4940300"/>
              <a:gd name="connsiteY17" fmla="*/ 207878 h 4068678"/>
              <a:gd name="connsiteX18" fmla="*/ 3365500 w 4940300"/>
              <a:gd name="connsiteY18" fmla="*/ 411078 h 4068678"/>
              <a:gd name="connsiteX19" fmla="*/ 3441700 w 4940300"/>
              <a:gd name="connsiteY19" fmla="*/ 626978 h 4068678"/>
              <a:gd name="connsiteX20" fmla="*/ 3543300 w 4940300"/>
              <a:gd name="connsiteY20" fmla="*/ 715878 h 4068678"/>
              <a:gd name="connsiteX21" fmla="*/ 3721100 w 4940300"/>
              <a:gd name="connsiteY21" fmla="*/ 715878 h 4068678"/>
              <a:gd name="connsiteX22" fmla="*/ 3937000 w 4940300"/>
              <a:gd name="connsiteY22" fmla="*/ 588878 h 4068678"/>
              <a:gd name="connsiteX23" fmla="*/ 4102100 w 4940300"/>
              <a:gd name="connsiteY23" fmla="*/ 563478 h 4068678"/>
              <a:gd name="connsiteX24" fmla="*/ 4216400 w 4940300"/>
              <a:gd name="connsiteY24" fmla="*/ 588878 h 4068678"/>
              <a:gd name="connsiteX25" fmla="*/ 4356100 w 4940300"/>
              <a:gd name="connsiteY25" fmla="*/ 677778 h 4068678"/>
              <a:gd name="connsiteX26" fmla="*/ 4419600 w 4940300"/>
              <a:gd name="connsiteY26" fmla="*/ 804778 h 4068678"/>
              <a:gd name="connsiteX27" fmla="*/ 4686300 w 4940300"/>
              <a:gd name="connsiteY27" fmla="*/ 3078078 h 4068678"/>
              <a:gd name="connsiteX28" fmla="*/ 4737100 w 4940300"/>
              <a:gd name="connsiteY28" fmla="*/ 3205078 h 4068678"/>
              <a:gd name="connsiteX29" fmla="*/ 4838700 w 4940300"/>
              <a:gd name="connsiteY29" fmla="*/ 3230478 h 4068678"/>
              <a:gd name="connsiteX30" fmla="*/ 4940300 w 4940300"/>
              <a:gd name="connsiteY30" fmla="*/ 3179678 h 4068678"/>
              <a:gd name="connsiteX0" fmla="*/ 0 w 4940300"/>
              <a:gd name="connsiteY0" fmla="*/ 4064000 h 4064000"/>
              <a:gd name="connsiteX1" fmla="*/ 469900 w 4940300"/>
              <a:gd name="connsiteY1" fmla="*/ 4013200 h 4064000"/>
              <a:gd name="connsiteX2" fmla="*/ 660400 w 4940300"/>
              <a:gd name="connsiteY2" fmla="*/ 3454400 h 4064000"/>
              <a:gd name="connsiteX3" fmla="*/ 736600 w 4940300"/>
              <a:gd name="connsiteY3" fmla="*/ 3467100 h 4064000"/>
              <a:gd name="connsiteX4" fmla="*/ 838200 w 4940300"/>
              <a:gd name="connsiteY4" fmla="*/ 3683000 h 4064000"/>
              <a:gd name="connsiteX5" fmla="*/ 1320800 w 4940300"/>
              <a:gd name="connsiteY5" fmla="*/ 3911600 h 4064000"/>
              <a:gd name="connsiteX6" fmla="*/ 1453816 w 4940300"/>
              <a:gd name="connsiteY6" fmla="*/ 388352 h 4064000"/>
              <a:gd name="connsiteX7" fmla="*/ 1547395 w 4940300"/>
              <a:gd name="connsiteY7" fmla="*/ 116306 h 4064000"/>
              <a:gd name="connsiteX8" fmla="*/ 1655010 w 4940300"/>
              <a:gd name="connsiteY8" fmla="*/ 23396 h 4064000"/>
              <a:gd name="connsiteX9" fmla="*/ 2286000 w 4940300"/>
              <a:gd name="connsiteY9" fmla="*/ 0 h 4064000"/>
              <a:gd name="connsiteX10" fmla="*/ 2425700 w 4940300"/>
              <a:gd name="connsiteY10" fmla="*/ 63500 h 4064000"/>
              <a:gd name="connsiteX11" fmla="*/ 2565400 w 4940300"/>
              <a:gd name="connsiteY11" fmla="*/ 177800 h 4064000"/>
              <a:gd name="connsiteX12" fmla="*/ 2692400 w 4940300"/>
              <a:gd name="connsiteY12" fmla="*/ 215900 h 4064000"/>
              <a:gd name="connsiteX13" fmla="*/ 2857500 w 4940300"/>
              <a:gd name="connsiteY13" fmla="*/ 101600 h 4064000"/>
              <a:gd name="connsiteX14" fmla="*/ 3035300 w 4940300"/>
              <a:gd name="connsiteY14" fmla="*/ 12700 h 4064000"/>
              <a:gd name="connsiteX15" fmla="*/ 3111500 w 4940300"/>
              <a:gd name="connsiteY15" fmla="*/ 25400 h 4064000"/>
              <a:gd name="connsiteX16" fmla="*/ 3200400 w 4940300"/>
              <a:gd name="connsiteY16" fmla="*/ 50800 h 4064000"/>
              <a:gd name="connsiteX17" fmla="*/ 3289300 w 4940300"/>
              <a:gd name="connsiteY17" fmla="*/ 203200 h 4064000"/>
              <a:gd name="connsiteX18" fmla="*/ 3365500 w 4940300"/>
              <a:gd name="connsiteY18" fmla="*/ 406400 h 4064000"/>
              <a:gd name="connsiteX19" fmla="*/ 3441700 w 4940300"/>
              <a:gd name="connsiteY19" fmla="*/ 622300 h 4064000"/>
              <a:gd name="connsiteX20" fmla="*/ 3543300 w 4940300"/>
              <a:gd name="connsiteY20" fmla="*/ 711200 h 4064000"/>
              <a:gd name="connsiteX21" fmla="*/ 3721100 w 4940300"/>
              <a:gd name="connsiteY21" fmla="*/ 711200 h 4064000"/>
              <a:gd name="connsiteX22" fmla="*/ 3937000 w 4940300"/>
              <a:gd name="connsiteY22" fmla="*/ 584200 h 4064000"/>
              <a:gd name="connsiteX23" fmla="*/ 4102100 w 4940300"/>
              <a:gd name="connsiteY23" fmla="*/ 558800 h 4064000"/>
              <a:gd name="connsiteX24" fmla="*/ 4216400 w 4940300"/>
              <a:gd name="connsiteY24" fmla="*/ 584200 h 4064000"/>
              <a:gd name="connsiteX25" fmla="*/ 4356100 w 4940300"/>
              <a:gd name="connsiteY25" fmla="*/ 673100 h 4064000"/>
              <a:gd name="connsiteX26" fmla="*/ 4419600 w 4940300"/>
              <a:gd name="connsiteY26" fmla="*/ 800100 h 4064000"/>
              <a:gd name="connsiteX27" fmla="*/ 4686300 w 4940300"/>
              <a:gd name="connsiteY27" fmla="*/ 3073400 h 4064000"/>
              <a:gd name="connsiteX28" fmla="*/ 4737100 w 4940300"/>
              <a:gd name="connsiteY28" fmla="*/ 3200400 h 4064000"/>
              <a:gd name="connsiteX29" fmla="*/ 4838700 w 4940300"/>
              <a:gd name="connsiteY29" fmla="*/ 3225800 h 4064000"/>
              <a:gd name="connsiteX30" fmla="*/ 4940300 w 4940300"/>
              <a:gd name="connsiteY30" fmla="*/ 3175000 h 4064000"/>
              <a:gd name="connsiteX0" fmla="*/ 0 w 4940300"/>
              <a:gd name="connsiteY0" fmla="*/ 4064000 h 4064000"/>
              <a:gd name="connsiteX1" fmla="*/ 469900 w 4940300"/>
              <a:gd name="connsiteY1" fmla="*/ 4013200 h 4064000"/>
              <a:gd name="connsiteX2" fmla="*/ 660400 w 4940300"/>
              <a:gd name="connsiteY2" fmla="*/ 3454400 h 4064000"/>
              <a:gd name="connsiteX3" fmla="*/ 736600 w 4940300"/>
              <a:gd name="connsiteY3" fmla="*/ 3467100 h 4064000"/>
              <a:gd name="connsiteX4" fmla="*/ 838200 w 4940300"/>
              <a:gd name="connsiteY4" fmla="*/ 3683000 h 4064000"/>
              <a:gd name="connsiteX5" fmla="*/ 1320800 w 4940300"/>
              <a:gd name="connsiteY5" fmla="*/ 3911600 h 4064000"/>
              <a:gd name="connsiteX6" fmla="*/ 1453816 w 4940300"/>
              <a:gd name="connsiteY6" fmla="*/ 388352 h 4064000"/>
              <a:gd name="connsiteX7" fmla="*/ 1515311 w 4940300"/>
              <a:gd name="connsiteY7" fmla="*/ 108285 h 4064000"/>
              <a:gd name="connsiteX8" fmla="*/ 1655010 w 4940300"/>
              <a:gd name="connsiteY8" fmla="*/ 23396 h 4064000"/>
              <a:gd name="connsiteX9" fmla="*/ 2286000 w 4940300"/>
              <a:gd name="connsiteY9" fmla="*/ 0 h 4064000"/>
              <a:gd name="connsiteX10" fmla="*/ 2425700 w 4940300"/>
              <a:gd name="connsiteY10" fmla="*/ 63500 h 4064000"/>
              <a:gd name="connsiteX11" fmla="*/ 2565400 w 4940300"/>
              <a:gd name="connsiteY11" fmla="*/ 177800 h 4064000"/>
              <a:gd name="connsiteX12" fmla="*/ 2692400 w 4940300"/>
              <a:gd name="connsiteY12" fmla="*/ 215900 h 4064000"/>
              <a:gd name="connsiteX13" fmla="*/ 2857500 w 4940300"/>
              <a:gd name="connsiteY13" fmla="*/ 101600 h 4064000"/>
              <a:gd name="connsiteX14" fmla="*/ 3035300 w 4940300"/>
              <a:gd name="connsiteY14" fmla="*/ 12700 h 4064000"/>
              <a:gd name="connsiteX15" fmla="*/ 3111500 w 4940300"/>
              <a:gd name="connsiteY15" fmla="*/ 25400 h 4064000"/>
              <a:gd name="connsiteX16" fmla="*/ 3200400 w 4940300"/>
              <a:gd name="connsiteY16" fmla="*/ 50800 h 4064000"/>
              <a:gd name="connsiteX17" fmla="*/ 3289300 w 4940300"/>
              <a:gd name="connsiteY17" fmla="*/ 203200 h 4064000"/>
              <a:gd name="connsiteX18" fmla="*/ 3365500 w 4940300"/>
              <a:gd name="connsiteY18" fmla="*/ 406400 h 4064000"/>
              <a:gd name="connsiteX19" fmla="*/ 3441700 w 4940300"/>
              <a:gd name="connsiteY19" fmla="*/ 622300 h 4064000"/>
              <a:gd name="connsiteX20" fmla="*/ 3543300 w 4940300"/>
              <a:gd name="connsiteY20" fmla="*/ 711200 h 4064000"/>
              <a:gd name="connsiteX21" fmla="*/ 3721100 w 4940300"/>
              <a:gd name="connsiteY21" fmla="*/ 711200 h 4064000"/>
              <a:gd name="connsiteX22" fmla="*/ 3937000 w 4940300"/>
              <a:gd name="connsiteY22" fmla="*/ 584200 h 4064000"/>
              <a:gd name="connsiteX23" fmla="*/ 4102100 w 4940300"/>
              <a:gd name="connsiteY23" fmla="*/ 558800 h 4064000"/>
              <a:gd name="connsiteX24" fmla="*/ 4216400 w 4940300"/>
              <a:gd name="connsiteY24" fmla="*/ 584200 h 4064000"/>
              <a:gd name="connsiteX25" fmla="*/ 4356100 w 4940300"/>
              <a:gd name="connsiteY25" fmla="*/ 673100 h 4064000"/>
              <a:gd name="connsiteX26" fmla="*/ 4419600 w 4940300"/>
              <a:gd name="connsiteY26" fmla="*/ 800100 h 4064000"/>
              <a:gd name="connsiteX27" fmla="*/ 4686300 w 4940300"/>
              <a:gd name="connsiteY27" fmla="*/ 3073400 h 4064000"/>
              <a:gd name="connsiteX28" fmla="*/ 4737100 w 4940300"/>
              <a:gd name="connsiteY28" fmla="*/ 3200400 h 4064000"/>
              <a:gd name="connsiteX29" fmla="*/ 4838700 w 4940300"/>
              <a:gd name="connsiteY29" fmla="*/ 3225800 h 4064000"/>
              <a:gd name="connsiteX30" fmla="*/ 4940300 w 4940300"/>
              <a:gd name="connsiteY30" fmla="*/ 3175000 h 4064000"/>
              <a:gd name="connsiteX0" fmla="*/ 0 w 4940300"/>
              <a:gd name="connsiteY0" fmla="*/ 4064000 h 4064000"/>
              <a:gd name="connsiteX1" fmla="*/ 469900 w 4940300"/>
              <a:gd name="connsiteY1" fmla="*/ 4013200 h 4064000"/>
              <a:gd name="connsiteX2" fmla="*/ 660400 w 4940300"/>
              <a:gd name="connsiteY2" fmla="*/ 3454400 h 4064000"/>
              <a:gd name="connsiteX3" fmla="*/ 736600 w 4940300"/>
              <a:gd name="connsiteY3" fmla="*/ 3467100 h 4064000"/>
              <a:gd name="connsiteX4" fmla="*/ 838200 w 4940300"/>
              <a:gd name="connsiteY4" fmla="*/ 3683000 h 4064000"/>
              <a:gd name="connsiteX5" fmla="*/ 1320800 w 4940300"/>
              <a:gd name="connsiteY5" fmla="*/ 3911600 h 4064000"/>
              <a:gd name="connsiteX6" fmla="*/ 1453816 w 4940300"/>
              <a:gd name="connsiteY6" fmla="*/ 388352 h 4064000"/>
              <a:gd name="connsiteX7" fmla="*/ 1523332 w 4940300"/>
              <a:gd name="connsiteY7" fmla="*/ 116306 h 4064000"/>
              <a:gd name="connsiteX8" fmla="*/ 1655010 w 4940300"/>
              <a:gd name="connsiteY8" fmla="*/ 23396 h 4064000"/>
              <a:gd name="connsiteX9" fmla="*/ 2286000 w 4940300"/>
              <a:gd name="connsiteY9" fmla="*/ 0 h 4064000"/>
              <a:gd name="connsiteX10" fmla="*/ 2425700 w 4940300"/>
              <a:gd name="connsiteY10" fmla="*/ 63500 h 4064000"/>
              <a:gd name="connsiteX11" fmla="*/ 2565400 w 4940300"/>
              <a:gd name="connsiteY11" fmla="*/ 177800 h 4064000"/>
              <a:gd name="connsiteX12" fmla="*/ 2692400 w 4940300"/>
              <a:gd name="connsiteY12" fmla="*/ 215900 h 4064000"/>
              <a:gd name="connsiteX13" fmla="*/ 2857500 w 4940300"/>
              <a:gd name="connsiteY13" fmla="*/ 101600 h 4064000"/>
              <a:gd name="connsiteX14" fmla="*/ 3035300 w 4940300"/>
              <a:gd name="connsiteY14" fmla="*/ 12700 h 4064000"/>
              <a:gd name="connsiteX15" fmla="*/ 3111500 w 4940300"/>
              <a:gd name="connsiteY15" fmla="*/ 25400 h 4064000"/>
              <a:gd name="connsiteX16" fmla="*/ 3200400 w 4940300"/>
              <a:gd name="connsiteY16" fmla="*/ 50800 h 4064000"/>
              <a:gd name="connsiteX17" fmla="*/ 3289300 w 4940300"/>
              <a:gd name="connsiteY17" fmla="*/ 203200 h 4064000"/>
              <a:gd name="connsiteX18" fmla="*/ 3365500 w 4940300"/>
              <a:gd name="connsiteY18" fmla="*/ 406400 h 4064000"/>
              <a:gd name="connsiteX19" fmla="*/ 3441700 w 4940300"/>
              <a:gd name="connsiteY19" fmla="*/ 622300 h 4064000"/>
              <a:gd name="connsiteX20" fmla="*/ 3543300 w 4940300"/>
              <a:gd name="connsiteY20" fmla="*/ 711200 h 4064000"/>
              <a:gd name="connsiteX21" fmla="*/ 3721100 w 4940300"/>
              <a:gd name="connsiteY21" fmla="*/ 711200 h 4064000"/>
              <a:gd name="connsiteX22" fmla="*/ 3937000 w 4940300"/>
              <a:gd name="connsiteY22" fmla="*/ 584200 h 4064000"/>
              <a:gd name="connsiteX23" fmla="*/ 4102100 w 4940300"/>
              <a:gd name="connsiteY23" fmla="*/ 558800 h 4064000"/>
              <a:gd name="connsiteX24" fmla="*/ 4216400 w 4940300"/>
              <a:gd name="connsiteY24" fmla="*/ 584200 h 4064000"/>
              <a:gd name="connsiteX25" fmla="*/ 4356100 w 4940300"/>
              <a:gd name="connsiteY25" fmla="*/ 673100 h 4064000"/>
              <a:gd name="connsiteX26" fmla="*/ 4419600 w 4940300"/>
              <a:gd name="connsiteY26" fmla="*/ 800100 h 4064000"/>
              <a:gd name="connsiteX27" fmla="*/ 4686300 w 4940300"/>
              <a:gd name="connsiteY27" fmla="*/ 3073400 h 4064000"/>
              <a:gd name="connsiteX28" fmla="*/ 4737100 w 4940300"/>
              <a:gd name="connsiteY28" fmla="*/ 3200400 h 4064000"/>
              <a:gd name="connsiteX29" fmla="*/ 4838700 w 4940300"/>
              <a:gd name="connsiteY29" fmla="*/ 3225800 h 4064000"/>
              <a:gd name="connsiteX30" fmla="*/ 4940300 w 4940300"/>
              <a:gd name="connsiteY30" fmla="*/ 3175000 h 4064000"/>
              <a:gd name="connsiteX0" fmla="*/ 0 w 4940300"/>
              <a:gd name="connsiteY0" fmla="*/ 4064000 h 4064000"/>
              <a:gd name="connsiteX1" fmla="*/ 469900 w 4940300"/>
              <a:gd name="connsiteY1" fmla="*/ 4013200 h 4064000"/>
              <a:gd name="connsiteX2" fmla="*/ 660400 w 4940300"/>
              <a:gd name="connsiteY2" fmla="*/ 3454400 h 4064000"/>
              <a:gd name="connsiteX3" fmla="*/ 736600 w 4940300"/>
              <a:gd name="connsiteY3" fmla="*/ 3467100 h 4064000"/>
              <a:gd name="connsiteX4" fmla="*/ 838200 w 4940300"/>
              <a:gd name="connsiteY4" fmla="*/ 3683000 h 4064000"/>
              <a:gd name="connsiteX5" fmla="*/ 1320800 w 4940300"/>
              <a:gd name="connsiteY5" fmla="*/ 3911600 h 4064000"/>
              <a:gd name="connsiteX6" fmla="*/ 1453816 w 4940300"/>
              <a:gd name="connsiteY6" fmla="*/ 388352 h 4064000"/>
              <a:gd name="connsiteX7" fmla="*/ 1523332 w 4940300"/>
              <a:gd name="connsiteY7" fmla="*/ 116306 h 4064000"/>
              <a:gd name="connsiteX8" fmla="*/ 1655010 w 4940300"/>
              <a:gd name="connsiteY8" fmla="*/ 23396 h 4064000"/>
              <a:gd name="connsiteX9" fmla="*/ 2286000 w 4940300"/>
              <a:gd name="connsiteY9" fmla="*/ 0 h 4064000"/>
              <a:gd name="connsiteX10" fmla="*/ 2425700 w 4940300"/>
              <a:gd name="connsiteY10" fmla="*/ 63500 h 4064000"/>
              <a:gd name="connsiteX11" fmla="*/ 2565400 w 4940300"/>
              <a:gd name="connsiteY11" fmla="*/ 177800 h 4064000"/>
              <a:gd name="connsiteX12" fmla="*/ 2692400 w 4940300"/>
              <a:gd name="connsiteY12" fmla="*/ 215900 h 4064000"/>
              <a:gd name="connsiteX13" fmla="*/ 2857500 w 4940300"/>
              <a:gd name="connsiteY13" fmla="*/ 101600 h 4064000"/>
              <a:gd name="connsiteX14" fmla="*/ 3035300 w 4940300"/>
              <a:gd name="connsiteY14" fmla="*/ 12700 h 4064000"/>
              <a:gd name="connsiteX15" fmla="*/ 3111500 w 4940300"/>
              <a:gd name="connsiteY15" fmla="*/ 25400 h 4064000"/>
              <a:gd name="connsiteX16" fmla="*/ 3200400 w 4940300"/>
              <a:gd name="connsiteY16" fmla="*/ 50800 h 4064000"/>
              <a:gd name="connsiteX17" fmla="*/ 3289300 w 4940300"/>
              <a:gd name="connsiteY17" fmla="*/ 203200 h 4064000"/>
              <a:gd name="connsiteX18" fmla="*/ 3365500 w 4940300"/>
              <a:gd name="connsiteY18" fmla="*/ 406400 h 4064000"/>
              <a:gd name="connsiteX19" fmla="*/ 3441700 w 4940300"/>
              <a:gd name="connsiteY19" fmla="*/ 622300 h 4064000"/>
              <a:gd name="connsiteX20" fmla="*/ 3543300 w 4940300"/>
              <a:gd name="connsiteY20" fmla="*/ 711200 h 4064000"/>
              <a:gd name="connsiteX21" fmla="*/ 3721100 w 4940300"/>
              <a:gd name="connsiteY21" fmla="*/ 711200 h 4064000"/>
              <a:gd name="connsiteX22" fmla="*/ 3937000 w 4940300"/>
              <a:gd name="connsiteY22" fmla="*/ 584200 h 4064000"/>
              <a:gd name="connsiteX23" fmla="*/ 4102100 w 4940300"/>
              <a:gd name="connsiteY23" fmla="*/ 558800 h 4064000"/>
              <a:gd name="connsiteX24" fmla="*/ 4216400 w 4940300"/>
              <a:gd name="connsiteY24" fmla="*/ 584200 h 4064000"/>
              <a:gd name="connsiteX25" fmla="*/ 4356100 w 4940300"/>
              <a:gd name="connsiteY25" fmla="*/ 673100 h 4064000"/>
              <a:gd name="connsiteX26" fmla="*/ 4419600 w 4940300"/>
              <a:gd name="connsiteY26" fmla="*/ 800100 h 4064000"/>
              <a:gd name="connsiteX27" fmla="*/ 4686300 w 4940300"/>
              <a:gd name="connsiteY27" fmla="*/ 3073400 h 4064000"/>
              <a:gd name="connsiteX28" fmla="*/ 4737100 w 4940300"/>
              <a:gd name="connsiteY28" fmla="*/ 3200400 h 4064000"/>
              <a:gd name="connsiteX29" fmla="*/ 4838700 w 4940300"/>
              <a:gd name="connsiteY29" fmla="*/ 3225800 h 4064000"/>
              <a:gd name="connsiteX30" fmla="*/ 4940300 w 4940300"/>
              <a:gd name="connsiteY30" fmla="*/ 3175000 h 4064000"/>
              <a:gd name="connsiteX0" fmla="*/ 0 w 4940300"/>
              <a:gd name="connsiteY0" fmla="*/ 4064000 h 4064000"/>
              <a:gd name="connsiteX1" fmla="*/ 469900 w 4940300"/>
              <a:gd name="connsiteY1" fmla="*/ 4013200 h 4064000"/>
              <a:gd name="connsiteX2" fmla="*/ 660400 w 4940300"/>
              <a:gd name="connsiteY2" fmla="*/ 3454400 h 4064000"/>
              <a:gd name="connsiteX3" fmla="*/ 736600 w 4940300"/>
              <a:gd name="connsiteY3" fmla="*/ 3467100 h 4064000"/>
              <a:gd name="connsiteX4" fmla="*/ 838200 w 4940300"/>
              <a:gd name="connsiteY4" fmla="*/ 3683000 h 4064000"/>
              <a:gd name="connsiteX5" fmla="*/ 1320800 w 4940300"/>
              <a:gd name="connsiteY5" fmla="*/ 3911600 h 4064000"/>
              <a:gd name="connsiteX6" fmla="*/ 1453816 w 4940300"/>
              <a:gd name="connsiteY6" fmla="*/ 388352 h 4064000"/>
              <a:gd name="connsiteX7" fmla="*/ 1523332 w 4940300"/>
              <a:gd name="connsiteY7" fmla="*/ 116306 h 4064000"/>
              <a:gd name="connsiteX8" fmla="*/ 1687095 w 4940300"/>
              <a:gd name="connsiteY8" fmla="*/ 19386 h 4064000"/>
              <a:gd name="connsiteX9" fmla="*/ 2286000 w 4940300"/>
              <a:gd name="connsiteY9" fmla="*/ 0 h 4064000"/>
              <a:gd name="connsiteX10" fmla="*/ 2425700 w 4940300"/>
              <a:gd name="connsiteY10" fmla="*/ 63500 h 4064000"/>
              <a:gd name="connsiteX11" fmla="*/ 2565400 w 4940300"/>
              <a:gd name="connsiteY11" fmla="*/ 177800 h 4064000"/>
              <a:gd name="connsiteX12" fmla="*/ 2692400 w 4940300"/>
              <a:gd name="connsiteY12" fmla="*/ 215900 h 4064000"/>
              <a:gd name="connsiteX13" fmla="*/ 2857500 w 4940300"/>
              <a:gd name="connsiteY13" fmla="*/ 101600 h 4064000"/>
              <a:gd name="connsiteX14" fmla="*/ 3035300 w 4940300"/>
              <a:gd name="connsiteY14" fmla="*/ 12700 h 4064000"/>
              <a:gd name="connsiteX15" fmla="*/ 3111500 w 4940300"/>
              <a:gd name="connsiteY15" fmla="*/ 25400 h 4064000"/>
              <a:gd name="connsiteX16" fmla="*/ 3200400 w 4940300"/>
              <a:gd name="connsiteY16" fmla="*/ 50800 h 4064000"/>
              <a:gd name="connsiteX17" fmla="*/ 3289300 w 4940300"/>
              <a:gd name="connsiteY17" fmla="*/ 203200 h 4064000"/>
              <a:gd name="connsiteX18" fmla="*/ 3365500 w 4940300"/>
              <a:gd name="connsiteY18" fmla="*/ 406400 h 4064000"/>
              <a:gd name="connsiteX19" fmla="*/ 3441700 w 4940300"/>
              <a:gd name="connsiteY19" fmla="*/ 622300 h 4064000"/>
              <a:gd name="connsiteX20" fmla="*/ 3543300 w 4940300"/>
              <a:gd name="connsiteY20" fmla="*/ 711200 h 4064000"/>
              <a:gd name="connsiteX21" fmla="*/ 3721100 w 4940300"/>
              <a:gd name="connsiteY21" fmla="*/ 711200 h 4064000"/>
              <a:gd name="connsiteX22" fmla="*/ 3937000 w 4940300"/>
              <a:gd name="connsiteY22" fmla="*/ 584200 h 4064000"/>
              <a:gd name="connsiteX23" fmla="*/ 4102100 w 4940300"/>
              <a:gd name="connsiteY23" fmla="*/ 558800 h 4064000"/>
              <a:gd name="connsiteX24" fmla="*/ 4216400 w 4940300"/>
              <a:gd name="connsiteY24" fmla="*/ 584200 h 4064000"/>
              <a:gd name="connsiteX25" fmla="*/ 4356100 w 4940300"/>
              <a:gd name="connsiteY25" fmla="*/ 673100 h 4064000"/>
              <a:gd name="connsiteX26" fmla="*/ 4419600 w 4940300"/>
              <a:gd name="connsiteY26" fmla="*/ 800100 h 4064000"/>
              <a:gd name="connsiteX27" fmla="*/ 4686300 w 4940300"/>
              <a:gd name="connsiteY27" fmla="*/ 3073400 h 4064000"/>
              <a:gd name="connsiteX28" fmla="*/ 4737100 w 4940300"/>
              <a:gd name="connsiteY28" fmla="*/ 3200400 h 4064000"/>
              <a:gd name="connsiteX29" fmla="*/ 4838700 w 4940300"/>
              <a:gd name="connsiteY29" fmla="*/ 3225800 h 4064000"/>
              <a:gd name="connsiteX30" fmla="*/ 4940300 w 4940300"/>
              <a:gd name="connsiteY30" fmla="*/ 3175000 h 4064000"/>
              <a:gd name="connsiteX0" fmla="*/ 0 w 4940300"/>
              <a:gd name="connsiteY0" fmla="*/ 4064000 h 4064000"/>
              <a:gd name="connsiteX1" fmla="*/ 469900 w 4940300"/>
              <a:gd name="connsiteY1" fmla="*/ 4013200 h 4064000"/>
              <a:gd name="connsiteX2" fmla="*/ 660400 w 4940300"/>
              <a:gd name="connsiteY2" fmla="*/ 3454400 h 4064000"/>
              <a:gd name="connsiteX3" fmla="*/ 736600 w 4940300"/>
              <a:gd name="connsiteY3" fmla="*/ 3467100 h 4064000"/>
              <a:gd name="connsiteX4" fmla="*/ 838200 w 4940300"/>
              <a:gd name="connsiteY4" fmla="*/ 3683000 h 4064000"/>
              <a:gd name="connsiteX5" fmla="*/ 1320800 w 4940300"/>
              <a:gd name="connsiteY5" fmla="*/ 3911600 h 4064000"/>
              <a:gd name="connsiteX6" fmla="*/ 1453816 w 4940300"/>
              <a:gd name="connsiteY6" fmla="*/ 388352 h 4064000"/>
              <a:gd name="connsiteX7" fmla="*/ 1523332 w 4940300"/>
              <a:gd name="connsiteY7" fmla="*/ 116306 h 4064000"/>
              <a:gd name="connsiteX8" fmla="*/ 1715169 w 4940300"/>
              <a:gd name="connsiteY8" fmla="*/ 19386 h 4064000"/>
              <a:gd name="connsiteX9" fmla="*/ 2286000 w 4940300"/>
              <a:gd name="connsiteY9" fmla="*/ 0 h 4064000"/>
              <a:gd name="connsiteX10" fmla="*/ 2425700 w 4940300"/>
              <a:gd name="connsiteY10" fmla="*/ 63500 h 4064000"/>
              <a:gd name="connsiteX11" fmla="*/ 2565400 w 4940300"/>
              <a:gd name="connsiteY11" fmla="*/ 177800 h 4064000"/>
              <a:gd name="connsiteX12" fmla="*/ 2692400 w 4940300"/>
              <a:gd name="connsiteY12" fmla="*/ 215900 h 4064000"/>
              <a:gd name="connsiteX13" fmla="*/ 2857500 w 4940300"/>
              <a:gd name="connsiteY13" fmla="*/ 101600 h 4064000"/>
              <a:gd name="connsiteX14" fmla="*/ 3035300 w 4940300"/>
              <a:gd name="connsiteY14" fmla="*/ 12700 h 4064000"/>
              <a:gd name="connsiteX15" fmla="*/ 3111500 w 4940300"/>
              <a:gd name="connsiteY15" fmla="*/ 25400 h 4064000"/>
              <a:gd name="connsiteX16" fmla="*/ 3200400 w 4940300"/>
              <a:gd name="connsiteY16" fmla="*/ 50800 h 4064000"/>
              <a:gd name="connsiteX17" fmla="*/ 3289300 w 4940300"/>
              <a:gd name="connsiteY17" fmla="*/ 203200 h 4064000"/>
              <a:gd name="connsiteX18" fmla="*/ 3365500 w 4940300"/>
              <a:gd name="connsiteY18" fmla="*/ 406400 h 4064000"/>
              <a:gd name="connsiteX19" fmla="*/ 3441700 w 4940300"/>
              <a:gd name="connsiteY19" fmla="*/ 622300 h 4064000"/>
              <a:gd name="connsiteX20" fmla="*/ 3543300 w 4940300"/>
              <a:gd name="connsiteY20" fmla="*/ 711200 h 4064000"/>
              <a:gd name="connsiteX21" fmla="*/ 3721100 w 4940300"/>
              <a:gd name="connsiteY21" fmla="*/ 711200 h 4064000"/>
              <a:gd name="connsiteX22" fmla="*/ 3937000 w 4940300"/>
              <a:gd name="connsiteY22" fmla="*/ 584200 h 4064000"/>
              <a:gd name="connsiteX23" fmla="*/ 4102100 w 4940300"/>
              <a:gd name="connsiteY23" fmla="*/ 558800 h 4064000"/>
              <a:gd name="connsiteX24" fmla="*/ 4216400 w 4940300"/>
              <a:gd name="connsiteY24" fmla="*/ 584200 h 4064000"/>
              <a:gd name="connsiteX25" fmla="*/ 4356100 w 4940300"/>
              <a:gd name="connsiteY25" fmla="*/ 673100 h 4064000"/>
              <a:gd name="connsiteX26" fmla="*/ 4419600 w 4940300"/>
              <a:gd name="connsiteY26" fmla="*/ 800100 h 4064000"/>
              <a:gd name="connsiteX27" fmla="*/ 4686300 w 4940300"/>
              <a:gd name="connsiteY27" fmla="*/ 3073400 h 4064000"/>
              <a:gd name="connsiteX28" fmla="*/ 4737100 w 4940300"/>
              <a:gd name="connsiteY28" fmla="*/ 3200400 h 4064000"/>
              <a:gd name="connsiteX29" fmla="*/ 4838700 w 4940300"/>
              <a:gd name="connsiteY29" fmla="*/ 3225800 h 4064000"/>
              <a:gd name="connsiteX30" fmla="*/ 4940300 w 4940300"/>
              <a:gd name="connsiteY30" fmla="*/ 3175000 h 4064000"/>
              <a:gd name="connsiteX0" fmla="*/ 0 w 4940300"/>
              <a:gd name="connsiteY0" fmla="*/ 4064000 h 4064000"/>
              <a:gd name="connsiteX1" fmla="*/ 469900 w 4940300"/>
              <a:gd name="connsiteY1" fmla="*/ 4013200 h 4064000"/>
              <a:gd name="connsiteX2" fmla="*/ 660400 w 4940300"/>
              <a:gd name="connsiteY2" fmla="*/ 3454400 h 4064000"/>
              <a:gd name="connsiteX3" fmla="*/ 736600 w 4940300"/>
              <a:gd name="connsiteY3" fmla="*/ 3467100 h 4064000"/>
              <a:gd name="connsiteX4" fmla="*/ 838200 w 4940300"/>
              <a:gd name="connsiteY4" fmla="*/ 3683000 h 4064000"/>
              <a:gd name="connsiteX5" fmla="*/ 1320800 w 4940300"/>
              <a:gd name="connsiteY5" fmla="*/ 3911600 h 4064000"/>
              <a:gd name="connsiteX6" fmla="*/ 1453816 w 4940300"/>
              <a:gd name="connsiteY6" fmla="*/ 388352 h 4064000"/>
              <a:gd name="connsiteX7" fmla="*/ 1523332 w 4940300"/>
              <a:gd name="connsiteY7" fmla="*/ 116306 h 4064000"/>
              <a:gd name="connsiteX8" fmla="*/ 1715169 w 4940300"/>
              <a:gd name="connsiteY8" fmla="*/ 19386 h 4064000"/>
              <a:gd name="connsiteX9" fmla="*/ 2286000 w 4940300"/>
              <a:gd name="connsiteY9" fmla="*/ 0 h 4064000"/>
              <a:gd name="connsiteX10" fmla="*/ 2425700 w 4940300"/>
              <a:gd name="connsiteY10" fmla="*/ 63500 h 4064000"/>
              <a:gd name="connsiteX11" fmla="*/ 2565400 w 4940300"/>
              <a:gd name="connsiteY11" fmla="*/ 177800 h 4064000"/>
              <a:gd name="connsiteX12" fmla="*/ 2692400 w 4940300"/>
              <a:gd name="connsiteY12" fmla="*/ 215900 h 4064000"/>
              <a:gd name="connsiteX13" fmla="*/ 2857500 w 4940300"/>
              <a:gd name="connsiteY13" fmla="*/ 101600 h 4064000"/>
              <a:gd name="connsiteX14" fmla="*/ 3035300 w 4940300"/>
              <a:gd name="connsiteY14" fmla="*/ 12700 h 4064000"/>
              <a:gd name="connsiteX15" fmla="*/ 3111500 w 4940300"/>
              <a:gd name="connsiteY15" fmla="*/ 25400 h 4064000"/>
              <a:gd name="connsiteX16" fmla="*/ 3200400 w 4940300"/>
              <a:gd name="connsiteY16" fmla="*/ 50800 h 4064000"/>
              <a:gd name="connsiteX17" fmla="*/ 3289300 w 4940300"/>
              <a:gd name="connsiteY17" fmla="*/ 203200 h 4064000"/>
              <a:gd name="connsiteX18" fmla="*/ 3365500 w 4940300"/>
              <a:gd name="connsiteY18" fmla="*/ 406400 h 4064000"/>
              <a:gd name="connsiteX19" fmla="*/ 3441700 w 4940300"/>
              <a:gd name="connsiteY19" fmla="*/ 622300 h 4064000"/>
              <a:gd name="connsiteX20" fmla="*/ 3543300 w 4940300"/>
              <a:gd name="connsiteY20" fmla="*/ 711200 h 4064000"/>
              <a:gd name="connsiteX21" fmla="*/ 3721100 w 4940300"/>
              <a:gd name="connsiteY21" fmla="*/ 711200 h 4064000"/>
              <a:gd name="connsiteX22" fmla="*/ 3937000 w 4940300"/>
              <a:gd name="connsiteY22" fmla="*/ 584200 h 4064000"/>
              <a:gd name="connsiteX23" fmla="*/ 4102100 w 4940300"/>
              <a:gd name="connsiteY23" fmla="*/ 558800 h 4064000"/>
              <a:gd name="connsiteX24" fmla="*/ 4216400 w 4940300"/>
              <a:gd name="connsiteY24" fmla="*/ 584200 h 4064000"/>
              <a:gd name="connsiteX25" fmla="*/ 4356100 w 4940300"/>
              <a:gd name="connsiteY25" fmla="*/ 673100 h 4064000"/>
              <a:gd name="connsiteX26" fmla="*/ 4419600 w 4940300"/>
              <a:gd name="connsiteY26" fmla="*/ 800100 h 4064000"/>
              <a:gd name="connsiteX27" fmla="*/ 4686300 w 4940300"/>
              <a:gd name="connsiteY27" fmla="*/ 3073400 h 4064000"/>
              <a:gd name="connsiteX28" fmla="*/ 4737100 w 4940300"/>
              <a:gd name="connsiteY28" fmla="*/ 3200400 h 4064000"/>
              <a:gd name="connsiteX29" fmla="*/ 4838700 w 4940300"/>
              <a:gd name="connsiteY29" fmla="*/ 3225800 h 4064000"/>
              <a:gd name="connsiteX30" fmla="*/ 4940300 w 4940300"/>
              <a:gd name="connsiteY30" fmla="*/ 3175000 h 4064000"/>
              <a:gd name="connsiteX0" fmla="*/ 0 w 4940300"/>
              <a:gd name="connsiteY0" fmla="*/ 4064000 h 4064000"/>
              <a:gd name="connsiteX1" fmla="*/ 469900 w 4940300"/>
              <a:gd name="connsiteY1" fmla="*/ 4013200 h 4064000"/>
              <a:gd name="connsiteX2" fmla="*/ 660400 w 4940300"/>
              <a:gd name="connsiteY2" fmla="*/ 3454400 h 4064000"/>
              <a:gd name="connsiteX3" fmla="*/ 736600 w 4940300"/>
              <a:gd name="connsiteY3" fmla="*/ 3467100 h 4064000"/>
              <a:gd name="connsiteX4" fmla="*/ 838200 w 4940300"/>
              <a:gd name="connsiteY4" fmla="*/ 3683000 h 4064000"/>
              <a:gd name="connsiteX5" fmla="*/ 1320800 w 4940300"/>
              <a:gd name="connsiteY5" fmla="*/ 3911600 h 4064000"/>
              <a:gd name="connsiteX6" fmla="*/ 1453816 w 4940300"/>
              <a:gd name="connsiteY6" fmla="*/ 388352 h 4064000"/>
              <a:gd name="connsiteX7" fmla="*/ 1543385 w 4940300"/>
              <a:gd name="connsiteY7" fmla="*/ 124327 h 4064000"/>
              <a:gd name="connsiteX8" fmla="*/ 1715169 w 4940300"/>
              <a:gd name="connsiteY8" fmla="*/ 19386 h 4064000"/>
              <a:gd name="connsiteX9" fmla="*/ 2286000 w 4940300"/>
              <a:gd name="connsiteY9" fmla="*/ 0 h 4064000"/>
              <a:gd name="connsiteX10" fmla="*/ 2425700 w 4940300"/>
              <a:gd name="connsiteY10" fmla="*/ 63500 h 4064000"/>
              <a:gd name="connsiteX11" fmla="*/ 2565400 w 4940300"/>
              <a:gd name="connsiteY11" fmla="*/ 177800 h 4064000"/>
              <a:gd name="connsiteX12" fmla="*/ 2692400 w 4940300"/>
              <a:gd name="connsiteY12" fmla="*/ 215900 h 4064000"/>
              <a:gd name="connsiteX13" fmla="*/ 2857500 w 4940300"/>
              <a:gd name="connsiteY13" fmla="*/ 101600 h 4064000"/>
              <a:gd name="connsiteX14" fmla="*/ 3035300 w 4940300"/>
              <a:gd name="connsiteY14" fmla="*/ 12700 h 4064000"/>
              <a:gd name="connsiteX15" fmla="*/ 3111500 w 4940300"/>
              <a:gd name="connsiteY15" fmla="*/ 25400 h 4064000"/>
              <a:gd name="connsiteX16" fmla="*/ 3200400 w 4940300"/>
              <a:gd name="connsiteY16" fmla="*/ 50800 h 4064000"/>
              <a:gd name="connsiteX17" fmla="*/ 3289300 w 4940300"/>
              <a:gd name="connsiteY17" fmla="*/ 203200 h 4064000"/>
              <a:gd name="connsiteX18" fmla="*/ 3365500 w 4940300"/>
              <a:gd name="connsiteY18" fmla="*/ 406400 h 4064000"/>
              <a:gd name="connsiteX19" fmla="*/ 3441700 w 4940300"/>
              <a:gd name="connsiteY19" fmla="*/ 622300 h 4064000"/>
              <a:gd name="connsiteX20" fmla="*/ 3543300 w 4940300"/>
              <a:gd name="connsiteY20" fmla="*/ 711200 h 4064000"/>
              <a:gd name="connsiteX21" fmla="*/ 3721100 w 4940300"/>
              <a:gd name="connsiteY21" fmla="*/ 711200 h 4064000"/>
              <a:gd name="connsiteX22" fmla="*/ 3937000 w 4940300"/>
              <a:gd name="connsiteY22" fmla="*/ 584200 h 4064000"/>
              <a:gd name="connsiteX23" fmla="*/ 4102100 w 4940300"/>
              <a:gd name="connsiteY23" fmla="*/ 558800 h 4064000"/>
              <a:gd name="connsiteX24" fmla="*/ 4216400 w 4940300"/>
              <a:gd name="connsiteY24" fmla="*/ 584200 h 4064000"/>
              <a:gd name="connsiteX25" fmla="*/ 4356100 w 4940300"/>
              <a:gd name="connsiteY25" fmla="*/ 673100 h 4064000"/>
              <a:gd name="connsiteX26" fmla="*/ 4419600 w 4940300"/>
              <a:gd name="connsiteY26" fmla="*/ 800100 h 4064000"/>
              <a:gd name="connsiteX27" fmla="*/ 4686300 w 4940300"/>
              <a:gd name="connsiteY27" fmla="*/ 3073400 h 4064000"/>
              <a:gd name="connsiteX28" fmla="*/ 4737100 w 4940300"/>
              <a:gd name="connsiteY28" fmla="*/ 3200400 h 4064000"/>
              <a:gd name="connsiteX29" fmla="*/ 4838700 w 4940300"/>
              <a:gd name="connsiteY29" fmla="*/ 3225800 h 4064000"/>
              <a:gd name="connsiteX30" fmla="*/ 4940300 w 4940300"/>
              <a:gd name="connsiteY30" fmla="*/ 3175000 h 4064000"/>
              <a:gd name="connsiteX0" fmla="*/ 0 w 4940300"/>
              <a:gd name="connsiteY0" fmla="*/ 4064000 h 4064000"/>
              <a:gd name="connsiteX1" fmla="*/ 469900 w 4940300"/>
              <a:gd name="connsiteY1" fmla="*/ 4013200 h 4064000"/>
              <a:gd name="connsiteX2" fmla="*/ 660400 w 4940300"/>
              <a:gd name="connsiteY2" fmla="*/ 3454400 h 4064000"/>
              <a:gd name="connsiteX3" fmla="*/ 736600 w 4940300"/>
              <a:gd name="connsiteY3" fmla="*/ 3467100 h 4064000"/>
              <a:gd name="connsiteX4" fmla="*/ 838200 w 4940300"/>
              <a:gd name="connsiteY4" fmla="*/ 3683000 h 4064000"/>
              <a:gd name="connsiteX5" fmla="*/ 1308769 w 4940300"/>
              <a:gd name="connsiteY5" fmla="*/ 3895558 h 4064000"/>
              <a:gd name="connsiteX6" fmla="*/ 1453816 w 4940300"/>
              <a:gd name="connsiteY6" fmla="*/ 388352 h 4064000"/>
              <a:gd name="connsiteX7" fmla="*/ 1543385 w 4940300"/>
              <a:gd name="connsiteY7" fmla="*/ 124327 h 4064000"/>
              <a:gd name="connsiteX8" fmla="*/ 1715169 w 4940300"/>
              <a:gd name="connsiteY8" fmla="*/ 19386 h 4064000"/>
              <a:gd name="connsiteX9" fmla="*/ 2286000 w 4940300"/>
              <a:gd name="connsiteY9" fmla="*/ 0 h 4064000"/>
              <a:gd name="connsiteX10" fmla="*/ 2425700 w 4940300"/>
              <a:gd name="connsiteY10" fmla="*/ 63500 h 4064000"/>
              <a:gd name="connsiteX11" fmla="*/ 2565400 w 4940300"/>
              <a:gd name="connsiteY11" fmla="*/ 177800 h 4064000"/>
              <a:gd name="connsiteX12" fmla="*/ 2692400 w 4940300"/>
              <a:gd name="connsiteY12" fmla="*/ 215900 h 4064000"/>
              <a:gd name="connsiteX13" fmla="*/ 2857500 w 4940300"/>
              <a:gd name="connsiteY13" fmla="*/ 101600 h 4064000"/>
              <a:gd name="connsiteX14" fmla="*/ 3035300 w 4940300"/>
              <a:gd name="connsiteY14" fmla="*/ 12700 h 4064000"/>
              <a:gd name="connsiteX15" fmla="*/ 3111500 w 4940300"/>
              <a:gd name="connsiteY15" fmla="*/ 25400 h 4064000"/>
              <a:gd name="connsiteX16" fmla="*/ 3200400 w 4940300"/>
              <a:gd name="connsiteY16" fmla="*/ 50800 h 4064000"/>
              <a:gd name="connsiteX17" fmla="*/ 3289300 w 4940300"/>
              <a:gd name="connsiteY17" fmla="*/ 203200 h 4064000"/>
              <a:gd name="connsiteX18" fmla="*/ 3365500 w 4940300"/>
              <a:gd name="connsiteY18" fmla="*/ 406400 h 4064000"/>
              <a:gd name="connsiteX19" fmla="*/ 3441700 w 4940300"/>
              <a:gd name="connsiteY19" fmla="*/ 622300 h 4064000"/>
              <a:gd name="connsiteX20" fmla="*/ 3543300 w 4940300"/>
              <a:gd name="connsiteY20" fmla="*/ 711200 h 4064000"/>
              <a:gd name="connsiteX21" fmla="*/ 3721100 w 4940300"/>
              <a:gd name="connsiteY21" fmla="*/ 711200 h 4064000"/>
              <a:gd name="connsiteX22" fmla="*/ 3937000 w 4940300"/>
              <a:gd name="connsiteY22" fmla="*/ 584200 h 4064000"/>
              <a:gd name="connsiteX23" fmla="*/ 4102100 w 4940300"/>
              <a:gd name="connsiteY23" fmla="*/ 558800 h 4064000"/>
              <a:gd name="connsiteX24" fmla="*/ 4216400 w 4940300"/>
              <a:gd name="connsiteY24" fmla="*/ 584200 h 4064000"/>
              <a:gd name="connsiteX25" fmla="*/ 4356100 w 4940300"/>
              <a:gd name="connsiteY25" fmla="*/ 673100 h 4064000"/>
              <a:gd name="connsiteX26" fmla="*/ 4419600 w 4940300"/>
              <a:gd name="connsiteY26" fmla="*/ 800100 h 4064000"/>
              <a:gd name="connsiteX27" fmla="*/ 4686300 w 4940300"/>
              <a:gd name="connsiteY27" fmla="*/ 3073400 h 4064000"/>
              <a:gd name="connsiteX28" fmla="*/ 4737100 w 4940300"/>
              <a:gd name="connsiteY28" fmla="*/ 3200400 h 4064000"/>
              <a:gd name="connsiteX29" fmla="*/ 4838700 w 4940300"/>
              <a:gd name="connsiteY29" fmla="*/ 3225800 h 4064000"/>
              <a:gd name="connsiteX30" fmla="*/ 4940300 w 4940300"/>
              <a:gd name="connsiteY30" fmla="*/ 3175000 h 4064000"/>
              <a:gd name="connsiteX0" fmla="*/ 0 w 4940300"/>
              <a:gd name="connsiteY0" fmla="*/ 4064000 h 4064000"/>
              <a:gd name="connsiteX1" fmla="*/ 469900 w 4940300"/>
              <a:gd name="connsiteY1" fmla="*/ 4013200 h 4064000"/>
              <a:gd name="connsiteX2" fmla="*/ 660400 w 4940300"/>
              <a:gd name="connsiteY2" fmla="*/ 3454400 h 4064000"/>
              <a:gd name="connsiteX3" fmla="*/ 736600 w 4940300"/>
              <a:gd name="connsiteY3" fmla="*/ 3467100 h 4064000"/>
              <a:gd name="connsiteX4" fmla="*/ 838200 w 4940300"/>
              <a:gd name="connsiteY4" fmla="*/ 3683000 h 4064000"/>
              <a:gd name="connsiteX5" fmla="*/ 1308769 w 4940300"/>
              <a:gd name="connsiteY5" fmla="*/ 3895558 h 4064000"/>
              <a:gd name="connsiteX6" fmla="*/ 1453816 w 4940300"/>
              <a:gd name="connsiteY6" fmla="*/ 388352 h 4064000"/>
              <a:gd name="connsiteX7" fmla="*/ 1543385 w 4940300"/>
              <a:gd name="connsiteY7" fmla="*/ 124327 h 4064000"/>
              <a:gd name="connsiteX8" fmla="*/ 1715169 w 4940300"/>
              <a:gd name="connsiteY8" fmla="*/ 19386 h 4064000"/>
              <a:gd name="connsiteX9" fmla="*/ 2286000 w 4940300"/>
              <a:gd name="connsiteY9" fmla="*/ 0 h 4064000"/>
              <a:gd name="connsiteX10" fmla="*/ 2425700 w 4940300"/>
              <a:gd name="connsiteY10" fmla="*/ 63500 h 4064000"/>
              <a:gd name="connsiteX11" fmla="*/ 2565400 w 4940300"/>
              <a:gd name="connsiteY11" fmla="*/ 177800 h 4064000"/>
              <a:gd name="connsiteX12" fmla="*/ 2692400 w 4940300"/>
              <a:gd name="connsiteY12" fmla="*/ 215900 h 4064000"/>
              <a:gd name="connsiteX13" fmla="*/ 2857500 w 4940300"/>
              <a:gd name="connsiteY13" fmla="*/ 101600 h 4064000"/>
              <a:gd name="connsiteX14" fmla="*/ 3035300 w 4940300"/>
              <a:gd name="connsiteY14" fmla="*/ 12700 h 4064000"/>
              <a:gd name="connsiteX15" fmla="*/ 3111500 w 4940300"/>
              <a:gd name="connsiteY15" fmla="*/ 25400 h 4064000"/>
              <a:gd name="connsiteX16" fmla="*/ 3200400 w 4940300"/>
              <a:gd name="connsiteY16" fmla="*/ 50800 h 4064000"/>
              <a:gd name="connsiteX17" fmla="*/ 3289300 w 4940300"/>
              <a:gd name="connsiteY17" fmla="*/ 203200 h 4064000"/>
              <a:gd name="connsiteX18" fmla="*/ 3365500 w 4940300"/>
              <a:gd name="connsiteY18" fmla="*/ 406400 h 4064000"/>
              <a:gd name="connsiteX19" fmla="*/ 3441700 w 4940300"/>
              <a:gd name="connsiteY19" fmla="*/ 622300 h 4064000"/>
              <a:gd name="connsiteX20" fmla="*/ 3543300 w 4940300"/>
              <a:gd name="connsiteY20" fmla="*/ 711200 h 4064000"/>
              <a:gd name="connsiteX21" fmla="*/ 3721100 w 4940300"/>
              <a:gd name="connsiteY21" fmla="*/ 711200 h 4064000"/>
              <a:gd name="connsiteX22" fmla="*/ 3937000 w 4940300"/>
              <a:gd name="connsiteY22" fmla="*/ 584200 h 4064000"/>
              <a:gd name="connsiteX23" fmla="*/ 4102100 w 4940300"/>
              <a:gd name="connsiteY23" fmla="*/ 558800 h 4064000"/>
              <a:gd name="connsiteX24" fmla="*/ 4216400 w 4940300"/>
              <a:gd name="connsiteY24" fmla="*/ 584200 h 4064000"/>
              <a:gd name="connsiteX25" fmla="*/ 4356100 w 4940300"/>
              <a:gd name="connsiteY25" fmla="*/ 673100 h 4064000"/>
              <a:gd name="connsiteX26" fmla="*/ 4419600 w 4940300"/>
              <a:gd name="connsiteY26" fmla="*/ 800100 h 4064000"/>
              <a:gd name="connsiteX27" fmla="*/ 4686300 w 4940300"/>
              <a:gd name="connsiteY27" fmla="*/ 3073400 h 4064000"/>
              <a:gd name="connsiteX28" fmla="*/ 4737100 w 4940300"/>
              <a:gd name="connsiteY28" fmla="*/ 3200400 h 4064000"/>
              <a:gd name="connsiteX29" fmla="*/ 4838700 w 4940300"/>
              <a:gd name="connsiteY29" fmla="*/ 3225800 h 4064000"/>
              <a:gd name="connsiteX30" fmla="*/ 4940300 w 4940300"/>
              <a:gd name="connsiteY30" fmla="*/ 3175000 h 4064000"/>
              <a:gd name="connsiteX0" fmla="*/ 0 w 4940300"/>
              <a:gd name="connsiteY0" fmla="*/ 4064000 h 4064000"/>
              <a:gd name="connsiteX1" fmla="*/ 469900 w 4940300"/>
              <a:gd name="connsiteY1" fmla="*/ 4013200 h 4064000"/>
              <a:gd name="connsiteX2" fmla="*/ 660400 w 4940300"/>
              <a:gd name="connsiteY2" fmla="*/ 3454400 h 4064000"/>
              <a:gd name="connsiteX3" fmla="*/ 736600 w 4940300"/>
              <a:gd name="connsiteY3" fmla="*/ 3467100 h 4064000"/>
              <a:gd name="connsiteX4" fmla="*/ 838200 w 4940300"/>
              <a:gd name="connsiteY4" fmla="*/ 3683000 h 4064000"/>
              <a:gd name="connsiteX5" fmla="*/ 1272674 w 4940300"/>
              <a:gd name="connsiteY5" fmla="*/ 3859463 h 4064000"/>
              <a:gd name="connsiteX6" fmla="*/ 1453816 w 4940300"/>
              <a:gd name="connsiteY6" fmla="*/ 388352 h 4064000"/>
              <a:gd name="connsiteX7" fmla="*/ 1543385 w 4940300"/>
              <a:gd name="connsiteY7" fmla="*/ 124327 h 4064000"/>
              <a:gd name="connsiteX8" fmla="*/ 1715169 w 4940300"/>
              <a:gd name="connsiteY8" fmla="*/ 19386 h 4064000"/>
              <a:gd name="connsiteX9" fmla="*/ 2286000 w 4940300"/>
              <a:gd name="connsiteY9" fmla="*/ 0 h 4064000"/>
              <a:gd name="connsiteX10" fmla="*/ 2425700 w 4940300"/>
              <a:gd name="connsiteY10" fmla="*/ 63500 h 4064000"/>
              <a:gd name="connsiteX11" fmla="*/ 2565400 w 4940300"/>
              <a:gd name="connsiteY11" fmla="*/ 177800 h 4064000"/>
              <a:gd name="connsiteX12" fmla="*/ 2692400 w 4940300"/>
              <a:gd name="connsiteY12" fmla="*/ 215900 h 4064000"/>
              <a:gd name="connsiteX13" fmla="*/ 2857500 w 4940300"/>
              <a:gd name="connsiteY13" fmla="*/ 101600 h 4064000"/>
              <a:gd name="connsiteX14" fmla="*/ 3035300 w 4940300"/>
              <a:gd name="connsiteY14" fmla="*/ 12700 h 4064000"/>
              <a:gd name="connsiteX15" fmla="*/ 3111500 w 4940300"/>
              <a:gd name="connsiteY15" fmla="*/ 25400 h 4064000"/>
              <a:gd name="connsiteX16" fmla="*/ 3200400 w 4940300"/>
              <a:gd name="connsiteY16" fmla="*/ 50800 h 4064000"/>
              <a:gd name="connsiteX17" fmla="*/ 3289300 w 4940300"/>
              <a:gd name="connsiteY17" fmla="*/ 203200 h 4064000"/>
              <a:gd name="connsiteX18" fmla="*/ 3365500 w 4940300"/>
              <a:gd name="connsiteY18" fmla="*/ 406400 h 4064000"/>
              <a:gd name="connsiteX19" fmla="*/ 3441700 w 4940300"/>
              <a:gd name="connsiteY19" fmla="*/ 622300 h 4064000"/>
              <a:gd name="connsiteX20" fmla="*/ 3543300 w 4940300"/>
              <a:gd name="connsiteY20" fmla="*/ 711200 h 4064000"/>
              <a:gd name="connsiteX21" fmla="*/ 3721100 w 4940300"/>
              <a:gd name="connsiteY21" fmla="*/ 711200 h 4064000"/>
              <a:gd name="connsiteX22" fmla="*/ 3937000 w 4940300"/>
              <a:gd name="connsiteY22" fmla="*/ 584200 h 4064000"/>
              <a:gd name="connsiteX23" fmla="*/ 4102100 w 4940300"/>
              <a:gd name="connsiteY23" fmla="*/ 558800 h 4064000"/>
              <a:gd name="connsiteX24" fmla="*/ 4216400 w 4940300"/>
              <a:gd name="connsiteY24" fmla="*/ 584200 h 4064000"/>
              <a:gd name="connsiteX25" fmla="*/ 4356100 w 4940300"/>
              <a:gd name="connsiteY25" fmla="*/ 673100 h 4064000"/>
              <a:gd name="connsiteX26" fmla="*/ 4419600 w 4940300"/>
              <a:gd name="connsiteY26" fmla="*/ 800100 h 4064000"/>
              <a:gd name="connsiteX27" fmla="*/ 4686300 w 4940300"/>
              <a:gd name="connsiteY27" fmla="*/ 3073400 h 4064000"/>
              <a:gd name="connsiteX28" fmla="*/ 4737100 w 4940300"/>
              <a:gd name="connsiteY28" fmla="*/ 3200400 h 4064000"/>
              <a:gd name="connsiteX29" fmla="*/ 4838700 w 4940300"/>
              <a:gd name="connsiteY29" fmla="*/ 3225800 h 4064000"/>
              <a:gd name="connsiteX30" fmla="*/ 4940300 w 4940300"/>
              <a:gd name="connsiteY30" fmla="*/ 3175000 h 4064000"/>
              <a:gd name="connsiteX0" fmla="*/ 0 w 4940300"/>
              <a:gd name="connsiteY0" fmla="*/ 4064000 h 4064000"/>
              <a:gd name="connsiteX1" fmla="*/ 469900 w 4940300"/>
              <a:gd name="connsiteY1" fmla="*/ 4013200 h 4064000"/>
              <a:gd name="connsiteX2" fmla="*/ 660400 w 4940300"/>
              <a:gd name="connsiteY2" fmla="*/ 3454400 h 4064000"/>
              <a:gd name="connsiteX3" fmla="*/ 736600 w 4940300"/>
              <a:gd name="connsiteY3" fmla="*/ 3467100 h 4064000"/>
              <a:gd name="connsiteX4" fmla="*/ 838200 w 4940300"/>
              <a:gd name="connsiteY4" fmla="*/ 3683000 h 4064000"/>
              <a:gd name="connsiteX5" fmla="*/ 1272674 w 4940300"/>
              <a:gd name="connsiteY5" fmla="*/ 3859463 h 4064000"/>
              <a:gd name="connsiteX6" fmla="*/ 1453816 w 4940300"/>
              <a:gd name="connsiteY6" fmla="*/ 388352 h 4064000"/>
              <a:gd name="connsiteX7" fmla="*/ 1543385 w 4940300"/>
              <a:gd name="connsiteY7" fmla="*/ 124327 h 4064000"/>
              <a:gd name="connsiteX8" fmla="*/ 1715169 w 4940300"/>
              <a:gd name="connsiteY8" fmla="*/ 19386 h 4064000"/>
              <a:gd name="connsiteX9" fmla="*/ 2286000 w 4940300"/>
              <a:gd name="connsiteY9" fmla="*/ 0 h 4064000"/>
              <a:gd name="connsiteX10" fmla="*/ 2425700 w 4940300"/>
              <a:gd name="connsiteY10" fmla="*/ 63500 h 4064000"/>
              <a:gd name="connsiteX11" fmla="*/ 2565400 w 4940300"/>
              <a:gd name="connsiteY11" fmla="*/ 177800 h 4064000"/>
              <a:gd name="connsiteX12" fmla="*/ 2692400 w 4940300"/>
              <a:gd name="connsiteY12" fmla="*/ 215900 h 4064000"/>
              <a:gd name="connsiteX13" fmla="*/ 2857500 w 4940300"/>
              <a:gd name="connsiteY13" fmla="*/ 101600 h 4064000"/>
              <a:gd name="connsiteX14" fmla="*/ 3035300 w 4940300"/>
              <a:gd name="connsiteY14" fmla="*/ 12700 h 4064000"/>
              <a:gd name="connsiteX15" fmla="*/ 3111500 w 4940300"/>
              <a:gd name="connsiteY15" fmla="*/ 25400 h 4064000"/>
              <a:gd name="connsiteX16" fmla="*/ 3200400 w 4940300"/>
              <a:gd name="connsiteY16" fmla="*/ 50800 h 4064000"/>
              <a:gd name="connsiteX17" fmla="*/ 3289300 w 4940300"/>
              <a:gd name="connsiteY17" fmla="*/ 203200 h 4064000"/>
              <a:gd name="connsiteX18" fmla="*/ 3365500 w 4940300"/>
              <a:gd name="connsiteY18" fmla="*/ 406400 h 4064000"/>
              <a:gd name="connsiteX19" fmla="*/ 3441700 w 4940300"/>
              <a:gd name="connsiteY19" fmla="*/ 622300 h 4064000"/>
              <a:gd name="connsiteX20" fmla="*/ 3543300 w 4940300"/>
              <a:gd name="connsiteY20" fmla="*/ 711200 h 4064000"/>
              <a:gd name="connsiteX21" fmla="*/ 3721100 w 4940300"/>
              <a:gd name="connsiteY21" fmla="*/ 711200 h 4064000"/>
              <a:gd name="connsiteX22" fmla="*/ 3937000 w 4940300"/>
              <a:gd name="connsiteY22" fmla="*/ 584200 h 4064000"/>
              <a:gd name="connsiteX23" fmla="*/ 4102100 w 4940300"/>
              <a:gd name="connsiteY23" fmla="*/ 558800 h 4064000"/>
              <a:gd name="connsiteX24" fmla="*/ 4216400 w 4940300"/>
              <a:gd name="connsiteY24" fmla="*/ 584200 h 4064000"/>
              <a:gd name="connsiteX25" fmla="*/ 4356100 w 4940300"/>
              <a:gd name="connsiteY25" fmla="*/ 673100 h 4064000"/>
              <a:gd name="connsiteX26" fmla="*/ 4419600 w 4940300"/>
              <a:gd name="connsiteY26" fmla="*/ 800100 h 4064000"/>
              <a:gd name="connsiteX27" fmla="*/ 4686300 w 4940300"/>
              <a:gd name="connsiteY27" fmla="*/ 3073400 h 4064000"/>
              <a:gd name="connsiteX28" fmla="*/ 4737100 w 4940300"/>
              <a:gd name="connsiteY28" fmla="*/ 3200400 h 4064000"/>
              <a:gd name="connsiteX29" fmla="*/ 4838700 w 4940300"/>
              <a:gd name="connsiteY29" fmla="*/ 3225800 h 4064000"/>
              <a:gd name="connsiteX30" fmla="*/ 4940300 w 4940300"/>
              <a:gd name="connsiteY30" fmla="*/ 3175000 h 4064000"/>
              <a:gd name="connsiteX0" fmla="*/ 0 w 4940300"/>
              <a:gd name="connsiteY0" fmla="*/ 4064000 h 4064000"/>
              <a:gd name="connsiteX1" fmla="*/ 469900 w 4940300"/>
              <a:gd name="connsiteY1" fmla="*/ 4013200 h 4064000"/>
              <a:gd name="connsiteX2" fmla="*/ 660400 w 4940300"/>
              <a:gd name="connsiteY2" fmla="*/ 3454400 h 4064000"/>
              <a:gd name="connsiteX3" fmla="*/ 736600 w 4940300"/>
              <a:gd name="connsiteY3" fmla="*/ 3467100 h 4064000"/>
              <a:gd name="connsiteX4" fmla="*/ 838200 w 4940300"/>
              <a:gd name="connsiteY4" fmla="*/ 3683000 h 4064000"/>
              <a:gd name="connsiteX5" fmla="*/ 1272674 w 4940300"/>
              <a:gd name="connsiteY5" fmla="*/ 3859463 h 4064000"/>
              <a:gd name="connsiteX6" fmla="*/ 1453816 w 4940300"/>
              <a:gd name="connsiteY6" fmla="*/ 388352 h 4064000"/>
              <a:gd name="connsiteX7" fmla="*/ 1543385 w 4940300"/>
              <a:gd name="connsiteY7" fmla="*/ 124327 h 4064000"/>
              <a:gd name="connsiteX8" fmla="*/ 1715169 w 4940300"/>
              <a:gd name="connsiteY8" fmla="*/ 19386 h 4064000"/>
              <a:gd name="connsiteX9" fmla="*/ 2286000 w 4940300"/>
              <a:gd name="connsiteY9" fmla="*/ 0 h 4064000"/>
              <a:gd name="connsiteX10" fmla="*/ 2425700 w 4940300"/>
              <a:gd name="connsiteY10" fmla="*/ 63500 h 4064000"/>
              <a:gd name="connsiteX11" fmla="*/ 2565400 w 4940300"/>
              <a:gd name="connsiteY11" fmla="*/ 177800 h 4064000"/>
              <a:gd name="connsiteX12" fmla="*/ 2692400 w 4940300"/>
              <a:gd name="connsiteY12" fmla="*/ 215900 h 4064000"/>
              <a:gd name="connsiteX13" fmla="*/ 2857500 w 4940300"/>
              <a:gd name="connsiteY13" fmla="*/ 101600 h 4064000"/>
              <a:gd name="connsiteX14" fmla="*/ 3035300 w 4940300"/>
              <a:gd name="connsiteY14" fmla="*/ 12700 h 4064000"/>
              <a:gd name="connsiteX15" fmla="*/ 3111500 w 4940300"/>
              <a:gd name="connsiteY15" fmla="*/ 25400 h 4064000"/>
              <a:gd name="connsiteX16" fmla="*/ 3200400 w 4940300"/>
              <a:gd name="connsiteY16" fmla="*/ 50800 h 4064000"/>
              <a:gd name="connsiteX17" fmla="*/ 3289300 w 4940300"/>
              <a:gd name="connsiteY17" fmla="*/ 203200 h 4064000"/>
              <a:gd name="connsiteX18" fmla="*/ 3365500 w 4940300"/>
              <a:gd name="connsiteY18" fmla="*/ 406400 h 4064000"/>
              <a:gd name="connsiteX19" fmla="*/ 3441700 w 4940300"/>
              <a:gd name="connsiteY19" fmla="*/ 622300 h 4064000"/>
              <a:gd name="connsiteX20" fmla="*/ 3543300 w 4940300"/>
              <a:gd name="connsiteY20" fmla="*/ 711200 h 4064000"/>
              <a:gd name="connsiteX21" fmla="*/ 3721100 w 4940300"/>
              <a:gd name="connsiteY21" fmla="*/ 711200 h 4064000"/>
              <a:gd name="connsiteX22" fmla="*/ 3937000 w 4940300"/>
              <a:gd name="connsiteY22" fmla="*/ 584200 h 4064000"/>
              <a:gd name="connsiteX23" fmla="*/ 4102100 w 4940300"/>
              <a:gd name="connsiteY23" fmla="*/ 558800 h 4064000"/>
              <a:gd name="connsiteX24" fmla="*/ 4216400 w 4940300"/>
              <a:gd name="connsiteY24" fmla="*/ 584200 h 4064000"/>
              <a:gd name="connsiteX25" fmla="*/ 4356100 w 4940300"/>
              <a:gd name="connsiteY25" fmla="*/ 673100 h 4064000"/>
              <a:gd name="connsiteX26" fmla="*/ 4419600 w 4940300"/>
              <a:gd name="connsiteY26" fmla="*/ 800100 h 4064000"/>
              <a:gd name="connsiteX27" fmla="*/ 4686300 w 4940300"/>
              <a:gd name="connsiteY27" fmla="*/ 3073400 h 4064000"/>
              <a:gd name="connsiteX28" fmla="*/ 4737100 w 4940300"/>
              <a:gd name="connsiteY28" fmla="*/ 3200400 h 4064000"/>
              <a:gd name="connsiteX29" fmla="*/ 4838700 w 4940300"/>
              <a:gd name="connsiteY29" fmla="*/ 3225800 h 4064000"/>
              <a:gd name="connsiteX30" fmla="*/ 4940300 w 4940300"/>
              <a:gd name="connsiteY30" fmla="*/ 3175000 h 4064000"/>
              <a:gd name="connsiteX0" fmla="*/ 0 w 4940300"/>
              <a:gd name="connsiteY0" fmla="*/ 4064000 h 4064000"/>
              <a:gd name="connsiteX1" fmla="*/ 469900 w 4940300"/>
              <a:gd name="connsiteY1" fmla="*/ 4013200 h 4064000"/>
              <a:gd name="connsiteX2" fmla="*/ 660400 w 4940300"/>
              <a:gd name="connsiteY2" fmla="*/ 3454400 h 4064000"/>
              <a:gd name="connsiteX3" fmla="*/ 736600 w 4940300"/>
              <a:gd name="connsiteY3" fmla="*/ 3467100 h 4064000"/>
              <a:gd name="connsiteX4" fmla="*/ 838200 w 4940300"/>
              <a:gd name="connsiteY4" fmla="*/ 3683000 h 4064000"/>
              <a:gd name="connsiteX5" fmla="*/ 1272674 w 4940300"/>
              <a:gd name="connsiteY5" fmla="*/ 3859463 h 4064000"/>
              <a:gd name="connsiteX6" fmla="*/ 1453816 w 4940300"/>
              <a:gd name="connsiteY6" fmla="*/ 388352 h 4064000"/>
              <a:gd name="connsiteX7" fmla="*/ 1543385 w 4940300"/>
              <a:gd name="connsiteY7" fmla="*/ 124327 h 4064000"/>
              <a:gd name="connsiteX8" fmla="*/ 1715169 w 4940300"/>
              <a:gd name="connsiteY8" fmla="*/ 19386 h 4064000"/>
              <a:gd name="connsiteX9" fmla="*/ 2286000 w 4940300"/>
              <a:gd name="connsiteY9" fmla="*/ 0 h 4064000"/>
              <a:gd name="connsiteX10" fmla="*/ 2425700 w 4940300"/>
              <a:gd name="connsiteY10" fmla="*/ 63500 h 4064000"/>
              <a:gd name="connsiteX11" fmla="*/ 2565400 w 4940300"/>
              <a:gd name="connsiteY11" fmla="*/ 177800 h 4064000"/>
              <a:gd name="connsiteX12" fmla="*/ 2692400 w 4940300"/>
              <a:gd name="connsiteY12" fmla="*/ 215900 h 4064000"/>
              <a:gd name="connsiteX13" fmla="*/ 2857500 w 4940300"/>
              <a:gd name="connsiteY13" fmla="*/ 101600 h 4064000"/>
              <a:gd name="connsiteX14" fmla="*/ 3035300 w 4940300"/>
              <a:gd name="connsiteY14" fmla="*/ 12700 h 4064000"/>
              <a:gd name="connsiteX15" fmla="*/ 3111500 w 4940300"/>
              <a:gd name="connsiteY15" fmla="*/ 25400 h 4064000"/>
              <a:gd name="connsiteX16" fmla="*/ 3200400 w 4940300"/>
              <a:gd name="connsiteY16" fmla="*/ 50800 h 4064000"/>
              <a:gd name="connsiteX17" fmla="*/ 3289300 w 4940300"/>
              <a:gd name="connsiteY17" fmla="*/ 203200 h 4064000"/>
              <a:gd name="connsiteX18" fmla="*/ 3365500 w 4940300"/>
              <a:gd name="connsiteY18" fmla="*/ 406400 h 4064000"/>
              <a:gd name="connsiteX19" fmla="*/ 3441700 w 4940300"/>
              <a:gd name="connsiteY19" fmla="*/ 622300 h 4064000"/>
              <a:gd name="connsiteX20" fmla="*/ 3543300 w 4940300"/>
              <a:gd name="connsiteY20" fmla="*/ 711200 h 4064000"/>
              <a:gd name="connsiteX21" fmla="*/ 3721100 w 4940300"/>
              <a:gd name="connsiteY21" fmla="*/ 711200 h 4064000"/>
              <a:gd name="connsiteX22" fmla="*/ 3937000 w 4940300"/>
              <a:gd name="connsiteY22" fmla="*/ 584200 h 4064000"/>
              <a:gd name="connsiteX23" fmla="*/ 4102100 w 4940300"/>
              <a:gd name="connsiteY23" fmla="*/ 558800 h 4064000"/>
              <a:gd name="connsiteX24" fmla="*/ 4216400 w 4940300"/>
              <a:gd name="connsiteY24" fmla="*/ 584200 h 4064000"/>
              <a:gd name="connsiteX25" fmla="*/ 4356100 w 4940300"/>
              <a:gd name="connsiteY25" fmla="*/ 673100 h 4064000"/>
              <a:gd name="connsiteX26" fmla="*/ 4419600 w 4940300"/>
              <a:gd name="connsiteY26" fmla="*/ 800100 h 4064000"/>
              <a:gd name="connsiteX27" fmla="*/ 4686300 w 4940300"/>
              <a:gd name="connsiteY27" fmla="*/ 3073400 h 4064000"/>
              <a:gd name="connsiteX28" fmla="*/ 4737100 w 4940300"/>
              <a:gd name="connsiteY28" fmla="*/ 3200400 h 4064000"/>
              <a:gd name="connsiteX29" fmla="*/ 4838700 w 4940300"/>
              <a:gd name="connsiteY29" fmla="*/ 3225800 h 4064000"/>
              <a:gd name="connsiteX30" fmla="*/ 4940300 w 4940300"/>
              <a:gd name="connsiteY30" fmla="*/ 3175000 h 4064000"/>
              <a:gd name="connsiteX0" fmla="*/ 0 w 4940300"/>
              <a:gd name="connsiteY0" fmla="*/ 4064000 h 4064000"/>
              <a:gd name="connsiteX1" fmla="*/ 469900 w 4940300"/>
              <a:gd name="connsiteY1" fmla="*/ 4013200 h 4064000"/>
              <a:gd name="connsiteX2" fmla="*/ 660400 w 4940300"/>
              <a:gd name="connsiteY2" fmla="*/ 3454400 h 4064000"/>
              <a:gd name="connsiteX3" fmla="*/ 736600 w 4940300"/>
              <a:gd name="connsiteY3" fmla="*/ 3467100 h 4064000"/>
              <a:gd name="connsiteX4" fmla="*/ 838200 w 4940300"/>
              <a:gd name="connsiteY4" fmla="*/ 3683000 h 4064000"/>
              <a:gd name="connsiteX5" fmla="*/ 1260643 w 4940300"/>
              <a:gd name="connsiteY5" fmla="*/ 3835400 h 4064000"/>
              <a:gd name="connsiteX6" fmla="*/ 1453816 w 4940300"/>
              <a:gd name="connsiteY6" fmla="*/ 388352 h 4064000"/>
              <a:gd name="connsiteX7" fmla="*/ 1543385 w 4940300"/>
              <a:gd name="connsiteY7" fmla="*/ 124327 h 4064000"/>
              <a:gd name="connsiteX8" fmla="*/ 1715169 w 4940300"/>
              <a:gd name="connsiteY8" fmla="*/ 19386 h 4064000"/>
              <a:gd name="connsiteX9" fmla="*/ 2286000 w 4940300"/>
              <a:gd name="connsiteY9" fmla="*/ 0 h 4064000"/>
              <a:gd name="connsiteX10" fmla="*/ 2425700 w 4940300"/>
              <a:gd name="connsiteY10" fmla="*/ 63500 h 4064000"/>
              <a:gd name="connsiteX11" fmla="*/ 2565400 w 4940300"/>
              <a:gd name="connsiteY11" fmla="*/ 177800 h 4064000"/>
              <a:gd name="connsiteX12" fmla="*/ 2692400 w 4940300"/>
              <a:gd name="connsiteY12" fmla="*/ 215900 h 4064000"/>
              <a:gd name="connsiteX13" fmla="*/ 2857500 w 4940300"/>
              <a:gd name="connsiteY13" fmla="*/ 101600 h 4064000"/>
              <a:gd name="connsiteX14" fmla="*/ 3035300 w 4940300"/>
              <a:gd name="connsiteY14" fmla="*/ 12700 h 4064000"/>
              <a:gd name="connsiteX15" fmla="*/ 3111500 w 4940300"/>
              <a:gd name="connsiteY15" fmla="*/ 25400 h 4064000"/>
              <a:gd name="connsiteX16" fmla="*/ 3200400 w 4940300"/>
              <a:gd name="connsiteY16" fmla="*/ 50800 h 4064000"/>
              <a:gd name="connsiteX17" fmla="*/ 3289300 w 4940300"/>
              <a:gd name="connsiteY17" fmla="*/ 203200 h 4064000"/>
              <a:gd name="connsiteX18" fmla="*/ 3365500 w 4940300"/>
              <a:gd name="connsiteY18" fmla="*/ 406400 h 4064000"/>
              <a:gd name="connsiteX19" fmla="*/ 3441700 w 4940300"/>
              <a:gd name="connsiteY19" fmla="*/ 622300 h 4064000"/>
              <a:gd name="connsiteX20" fmla="*/ 3543300 w 4940300"/>
              <a:gd name="connsiteY20" fmla="*/ 711200 h 4064000"/>
              <a:gd name="connsiteX21" fmla="*/ 3721100 w 4940300"/>
              <a:gd name="connsiteY21" fmla="*/ 711200 h 4064000"/>
              <a:gd name="connsiteX22" fmla="*/ 3937000 w 4940300"/>
              <a:gd name="connsiteY22" fmla="*/ 584200 h 4064000"/>
              <a:gd name="connsiteX23" fmla="*/ 4102100 w 4940300"/>
              <a:gd name="connsiteY23" fmla="*/ 558800 h 4064000"/>
              <a:gd name="connsiteX24" fmla="*/ 4216400 w 4940300"/>
              <a:gd name="connsiteY24" fmla="*/ 584200 h 4064000"/>
              <a:gd name="connsiteX25" fmla="*/ 4356100 w 4940300"/>
              <a:gd name="connsiteY25" fmla="*/ 673100 h 4064000"/>
              <a:gd name="connsiteX26" fmla="*/ 4419600 w 4940300"/>
              <a:gd name="connsiteY26" fmla="*/ 800100 h 4064000"/>
              <a:gd name="connsiteX27" fmla="*/ 4686300 w 4940300"/>
              <a:gd name="connsiteY27" fmla="*/ 3073400 h 4064000"/>
              <a:gd name="connsiteX28" fmla="*/ 4737100 w 4940300"/>
              <a:gd name="connsiteY28" fmla="*/ 3200400 h 4064000"/>
              <a:gd name="connsiteX29" fmla="*/ 4838700 w 4940300"/>
              <a:gd name="connsiteY29" fmla="*/ 3225800 h 4064000"/>
              <a:gd name="connsiteX30" fmla="*/ 4940300 w 4940300"/>
              <a:gd name="connsiteY30" fmla="*/ 3175000 h 4064000"/>
              <a:gd name="connsiteX0" fmla="*/ 0 w 4940300"/>
              <a:gd name="connsiteY0" fmla="*/ 4064000 h 4064000"/>
              <a:gd name="connsiteX1" fmla="*/ 469900 w 4940300"/>
              <a:gd name="connsiteY1" fmla="*/ 4013200 h 4064000"/>
              <a:gd name="connsiteX2" fmla="*/ 660400 w 4940300"/>
              <a:gd name="connsiteY2" fmla="*/ 3454400 h 4064000"/>
              <a:gd name="connsiteX3" fmla="*/ 736600 w 4940300"/>
              <a:gd name="connsiteY3" fmla="*/ 3467100 h 4064000"/>
              <a:gd name="connsiteX4" fmla="*/ 846221 w 4940300"/>
              <a:gd name="connsiteY4" fmla="*/ 3678989 h 4064000"/>
              <a:gd name="connsiteX5" fmla="*/ 1260643 w 4940300"/>
              <a:gd name="connsiteY5" fmla="*/ 3835400 h 4064000"/>
              <a:gd name="connsiteX6" fmla="*/ 1453816 w 4940300"/>
              <a:gd name="connsiteY6" fmla="*/ 388352 h 4064000"/>
              <a:gd name="connsiteX7" fmla="*/ 1543385 w 4940300"/>
              <a:gd name="connsiteY7" fmla="*/ 124327 h 4064000"/>
              <a:gd name="connsiteX8" fmla="*/ 1715169 w 4940300"/>
              <a:gd name="connsiteY8" fmla="*/ 19386 h 4064000"/>
              <a:gd name="connsiteX9" fmla="*/ 2286000 w 4940300"/>
              <a:gd name="connsiteY9" fmla="*/ 0 h 4064000"/>
              <a:gd name="connsiteX10" fmla="*/ 2425700 w 4940300"/>
              <a:gd name="connsiteY10" fmla="*/ 63500 h 4064000"/>
              <a:gd name="connsiteX11" fmla="*/ 2565400 w 4940300"/>
              <a:gd name="connsiteY11" fmla="*/ 177800 h 4064000"/>
              <a:gd name="connsiteX12" fmla="*/ 2692400 w 4940300"/>
              <a:gd name="connsiteY12" fmla="*/ 215900 h 4064000"/>
              <a:gd name="connsiteX13" fmla="*/ 2857500 w 4940300"/>
              <a:gd name="connsiteY13" fmla="*/ 101600 h 4064000"/>
              <a:gd name="connsiteX14" fmla="*/ 3035300 w 4940300"/>
              <a:gd name="connsiteY14" fmla="*/ 12700 h 4064000"/>
              <a:gd name="connsiteX15" fmla="*/ 3111500 w 4940300"/>
              <a:gd name="connsiteY15" fmla="*/ 25400 h 4064000"/>
              <a:gd name="connsiteX16" fmla="*/ 3200400 w 4940300"/>
              <a:gd name="connsiteY16" fmla="*/ 50800 h 4064000"/>
              <a:gd name="connsiteX17" fmla="*/ 3289300 w 4940300"/>
              <a:gd name="connsiteY17" fmla="*/ 203200 h 4064000"/>
              <a:gd name="connsiteX18" fmla="*/ 3365500 w 4940300"/>
              <a:gd name="connsiteY18" fmla="*/ 406400 h 4064000"/>
              <a:gd name="connsiteX19" fmla="*/ 3441700 w 4940300"/>
              <a:gd name="connsiteY19" fmla="*/ 622300 h 4064000"/>
              <a:gd name="connsiteX20" fmla="*/ 3543300 w 4940300"/>
              <a:gd name="connsiteY20" fmla="*/ 711200 h 4064000"/>
              <a:gd name="connsiteX21" fmla="*/ 3721100 w 4940300"/>
              <a:gd name="connsiteY21" fmla="*/ 711200 h 4064000"/>
              <a:gd name="connsiteX22" fmla="*/ 3937000 w 4940300"/>
              <a:gd name="connsiteY22" fmla="*/ 584200 h 4064000"/>
              <a:gd name="connsiteX23" fmla="*/ 4102100 w 4940300"/>
              <a:gd name="connsiteY23" fmla="*/ 558800 h 4064000"/>
              <a:gd name="connsiteX24" fmla="*/ 4216400 w 4940300"/>
              <a:gd name="connsiteY24" fmla="*/ 584200 h 4064000"/>
              <a:gd name="connsiteX25" fmla="*/ 4356100 w 4940300"/>
              <a:gd name="connsiteY25" fmla="*/ 673100 h 4064000"/>
              <a:gd name="connsiteX26" fmla="*/ 4419600 w 4940300"/>
              <a:gd name="connsiteY26" fmla="*/ 800100 h 4064000"/>
              <a:gd name="connsiteX27" fmla="*/ 4686300 w 4940300"/>
              <a:gd name="connsiteY27" fmla="*/ 3073400 h 4064000"/>
              <a:gd name="connsiteX28" fmla="*/ 4737100 w 4940300"/>
              <a:gd name="connsiteY28" fmla="*/ 3200400 h 4064000"/>
              <a:gd name="connsiteX29" fmla="*/ 4838700 w 4940300"/>
              <a:gd name="connsiteY29" fmla="*/ 3225800 h 4064000"/>
              <a:gd name="connsiteX30" fmla="*/ 4940300 w 4940300"/>
              <a:gd name="connsiteY30" fmla="*/ 3175000 h 4064000"/>
              <a:gd name="connsiteX0" fmla="*/ 0 w 4940300"/>
              <a:gd name="connsiteY0" fmla="*/ 4064000 h 4064000"/>
              <a:gd name="connsiteX1" fmla="*/ 469900 w 4940300"/>
              <a:gd name="connsiteY1" fmla="*/ 4013200 h 4064000"/>
              <a:gd name="connsiteX2" fmla="*/ 660400 w 4940300"/>
              <a:gd name="connsiteY2" fmla="*/ 3454400 h 4064000"/>
              <a:gd name="connsiteX3" fmla="*/ 736600 w 4940300"/>
              <a:gd name="connsiteY3" fmla="*/ 3467100 h 4064000"/>
              <a:gd name="connsiteX4" fmla="*/ 846221 w 4940300"/>
              <a:gd name="connsiteY4" fmla="*/ 3678989 h 4064000"/>
              <a:gd name="connsiteX5" fmla="*/ 1260643 w 4940300"/>
              <a:gd name="connsiteY5" fmla="*/ 3835400 h 4064000"/>
              <a:gd name="connsiteX6" fmla="*/ 1453816 w 4940300"/>
              <a:gd name="connsiteY6" fmla="*/ 388352 h 4064000"/>
              <a:gd name="connsiteX7" fmla="*/ 1543385 w 4940300"/>
              <a:gd name="connsiteY7" fmla="*/ 124327 h 4064000"/>
              <a:gd name="connsiteX8" fmla="*/ 1715169 w 4940300"/>
              <a:gd name="connsiteY8" fmla="*/ 19386 h 4064000"/>
              <a:gd name="connsiteX9" fmla="*/ 2286000 w 4940300"/>
              <a:gd name="connsiteY9" fmla="*/ 0 h 4064000"/>
              <a:gd name="connsiteX10" fmla="*/ 2425700 w 4940300"/>
              <a:gd name="connsiteY10" fmla="*/ 63500 h 4064000"/>
              <a:gd name="connsiteX11" fmla="*/ 2565400 w 4940300"/>
              <a:gd name="connsiteY11" fmla="*/ 177800 h 4064000"/>
              <a:gd name="connsiteX12" fmla="*/ 2692400 w 4940300"/>
              <a:gd name="connsiteY12" fmla="*/ 215900 h 4064000"/>
              <a:gd name="connsiteX13" fmla="*/ 2857500 w 4940300"/>
              <a:gd name="connsiteY13" fmla="*/ 101600 h 4064000"/>
              <a:gd name="connsiteX14" fmla="*/ 3035300 w 4940300"/>
              <a:gd name="connsiteY14" fmla="*/ 12700 h 4064000"/>
              <a:gd name="connsiteX15" fmla="*/ 3111500 w 4940300"/>
              <a:gd name="connsiteY15" fmla="*/ 25400 h 4064000"/>
              <a:gd name="connsiteX16" fmla="*/ 3200400 w 4940300"/>
              <a:gd name="connsiteY16" fmla="*/ 50800 h 4064000"/>
              <a:gd name="connsiteX17" fmla="*/ 3289300 w 4940300"/>
              <a:gd name="connsiteY17" fmla="*/ 203200 h 4064000"/>
              <a:gd name="connsiteX18" fmla="*/ 3365500 w 4940300"/>
              <a:gd name="connsiteY18" fmla="*/ 406400 h 4064000"/>
              <a:gd name="connsiteX19" fmla="*/ 3441700 w 4940300"/>
              <a:gd name="connsiteY19" fmla="*/ 622300 h 4064000"/>
              <a:gd name="connsiteX20" fmla="*/ 3543300 w 4940300"/>
              <a:gd name="connsiteY20" fmla="*/ 711200 h 4064000"/>
              <a:gd name="connsiteX21" fmla="*/ 3721100 w 4940300"/>
              <a:gd name="connsiteY21" fmla="*/ 711200 h 4064000"/>
              <a:gd name="connsiteX22" fmla="*/ 3937000 w 4940300"/>
              <a:gd name="connsiteY22" fmla="*/ 584200 h 4064000"/>
              <a:gd name="connsiteX23" fmla="*/ 4102100 w 4940300"/>
              <a:gd name="connsiteY23" fmla="*/ 558800 h 4064000"/>
              <a:gd name="connsiteX24" fmla="*/ 4216400 w 4940300"/>
              <a:gd name="connsiteY24" fmla="*/ 584200 h 4064000"/>
              <a:gd name="connsiteX25" fmla="*/ 4356100 w 4940300"/>
              <a:gd name="connsiteY25" fmla="*/ 673100 h 4064000"/>
              <a:gd name="connsiteX26" fmla="*/ 4419600 w 4940300"/>
              <a:gd name="connsiteY26" fmla="*/ 800100 h 4064000"/>
              <a:gd name="connsiteX27" fmla="*/ 4686300 w 4940300"/>
              <a:gd name="connsiteY27" fmla="*/ 3073400 h 4064000"/>
              <a:gd name="connsiteX28" fmla="*/ 4737100 w 4940300"/>
              <a:gd name="connsiteY28" fmla="*/ 3200400 h 4064000"/>
              <a:gd name="connsiteX29" fmla="*/ 4838700 w 4940300"/>
              <a:gd name="connsiteY29" fmla="*/ 3225800 h 4064000"/>
              <a:gd name="connsiteX30" fmla="*/ 4940300 w 4940300"/>
              <a:gd name="connsiteY30" fmla="*/ 3175000 h 4064000"/>
              <a:gd name="connsiteX0" fmla="*/ 0 w 4940300"/>
              <a:gd name="connsiteY0" fmla="*/ 4064000 h 4064000"/>
              <a:gd name="connsiteX1" fmla="*/ 465890 w 4940300"/>
              <a:gd name="connsiteY1" fmla="*/ 4005179 h 4064000"/>
              <a:gd name="connsiteX2" fmla="*/ 660400 w 4940300"/>
              <a:gd name="connsiteY2" fmla="*/ 3454400 h 4064000"/>
              <a:gd name="connsiteX3" fmla="*/ 736600 w 4940300"/>
              <a:gd name="connsiteY3" fmla="*/ 3467100 h 4064000"/>
              <a:gd name="connsiteX4" fmla="*/ 846221 w 4940300"/>
              <a:gd name="connsiteY4" fmla="*/ 3678989 h 4064000"/>
              <a:gd name="connsiteX5" fmla="*/ 1260643 w 4940300"/>
              <a:gd name="connsiteY5" fmla="*/ 3835400 h 4064000"/>
              <a:gd name="connsiteX6" fmla="*/ 1453816 w 4940300"/>
              <a:gd name="connsiteY6" fmla="*/ 388352 h 4064000"/>
              <a:gd name="connsiteX7" fmla="*/ 1543385 w 4940300"/>
              <a:gd name="connsiteY7" fmla="*/ 124327 h 4064000"/>
              <a:gd name="connsiteX8" fmla="*/ 1715169 w 4940300"/>
              <a:gd name="connsiteY8" fmla="*/ 19386 h 4064000"/>
              <a:gd name="connsiteX9" fmla="*/ 2286000 w 4940300"/>
              <a:gd name="connsiteY9" fmla="*/ 0 h 4064000"/>
              <a:gd name="connsiteX10" fmla="*/ 2425700 w 4940300"/>
              <a:gd name="connsiteY10" fmla="*/ 63500 h 4064000"/>
              <a:gd name="connsiteX11" fmla="*/ 2565400 w 4940300"/>
              <a:gd name="connsiteY11" fmla="*/ 177800 h 4064000"/>
              <a:gd name="connsiteX12" fmla="*/ 2692400 w 4940300"/>
              <a:gd name="connsiteY12" fmla="*/ 215900 h 4064000"/>
              <a:gd name="connsiteX13" fmla="*/ 2857500 w 4940300"/>
              <a:gd name="connsiteY13" fmla="*/ 101600 h 4064000"/>
              <a:gd name="connsiteX14" fmla="*/ 3035300 w 4940300"/>
              <a:gd name="connsiteY14" fmla="*/ 12700 h 4064000"/>
              <a:gd name="connsiteX15" fmla="*/ 3111500 w 4940300"/>
              <a:gd name="connsiteY15" fmla="*/ 25400 h 4064000"/>
              <a:gd name="connsiteX16" fmla="*/ 3200400 w 4940300"/>
              <a:gd name="connsiteY16" fmla="*/ 50800 h 4064000"/>
              <a:gd name="connsiteX17" fmla="*/ 3289300 w 4940300"/>
              <a:gd name="connsiteY17" fmla="*/ 203200 h 4064000"/>
              <a:gd name="connsiteX18" fmla="*/ 3365500 w 4940300"/>
              <a:gd name="connsiteY18" fmla="*/ 406400 h 4064000"/>
              <a:gd name="connsiteX19" fmla="*/ 3441700 w 4940300"/>
              <a:gd name="connsiteY19" fmla="*/ 622300 h 4064000"/>
              <a:gd name="connsiteX20" fmla="*/ 3543300 w 4940300"/>
              <a:gd name="connsiteY20" fmla="*/ 711200 h 4064000"/>
              <a:gd name="connsiteX21" fmla="*/ 3721100 w 4940300"/>
              <a:gd name="connsiteY21" fmla="*/ 711200 h 4064000"/>
              <a:gd name="connsiteX22" fmla="*/ 3937000 w 4940300"/>
              <a:gd name="connsiteY22" fmla="*/ 584200 h 4064000"/>
              <a:gd name="connsiteX23" fmla="*/ 4102100 w 4940300"/>
              <a:gd name="connsiteY23" fmla="*/ 558800 h 4064000"/>
              <a:gd name="connsiteX24" fmla="*/ 4216400 w 4940300"/>
              <a:gd name="connsiteY24" fmla="*/ 584200 h 4064000"/>
              <a:gd name="connsiteX25" fmla="*/ 4356100 w 4940300"/>
              <a:gd name="connsiteY25" fmla="*/ 673100 h 4064000"/>
              <a:gd name="connsiteX26" fmla="*/ 4419600 w 4940300"/>
              <a:gd name="connsiteY26" fmla="*/ 800100 h 4064000"/>
              <a:gd name="connsiteX27" fmla="*/ 4686300 w 4940300"/>
              <a:gd name="connsiteY27" fmla="*/ 3073400 h 4064000"/>
              <a:gd name="connsiteX28" fmla="*/ 4737100 w 4940300"/>
              <a:gd name="connsiteY28" fmla="*/ 3200400 h 4064000"/>
              <a:gd name="connsiteX29" fmla="*/ 4838700 w 4940300"/>
              <a:gd name="connsiteY29" fmla="*/ 3225800 h 4064000"/>
              <a:gd name="connsiteX30" fmla="*/ 4940300 w 4940300"/>
              <a:gd name="connsiteY30" fmla="*/ 3175000 h 4064000"/>
              <a:gd name="connsiteX0" fmla="*/ 0 w 4940300"/>
              <a:gd name="connsiteY0" fmla="*/ 4064000 h 4064000"/>
              <a:gd name="connsiteX1" fmla="*/ 465890 w 4940300"/>
              <a:gd name="connsiteY1" fmla="*/ 4005179 h 4064000"/>
              <a:gd name="connsiteX2" fmla="*/ 660400 w 4940300"/>
              <a:gd name="connsiteY2" fmla="*/ 3454400 h 4064000"/>
              <a:gd name="connsiteX3" fmla="*/ 736600 w 4940300"/>
              <a:gd name="connsiteY3" fmla="*/ 3467100 h 4064000"/>
              <a:gd name="connsiteX4" fmla="*/ 846221 w 4940300"/>
              <a:gd name="connsiteY4" fmla="*/ 3678989 h 4064000"/>
              <a:gd name="connsiteX5" fmla="*/ 1260643 w 4940300"/>
              <a:gd name="connsiteY5" fmla="*/ 3835400 h 4064000"/>
              <a:gd name="connsiteX6" fmla="*/ 1453816 w 4940300"/>
              <a:gd name="connsiteY6" fmla="*/ 388352 h 4064000"/>
              <a:gd name="connsiteX7" fmla="*/ 1543385 w 4940300"/>
              <a:gd name="connsiteY7" fmla="*/ 124327 h 4064000"/>
              <a:gd name="connsiteX8" fmla="*/ 1715169 w 4940300"/>
              <a:gd name="connsiteY8" fmla="*/ 19386 h 4064000"/>
              <a:gd name="connsiteX9" fmla="*/ 2286000 w 4940300"/>
              <a:gd name="connsiteY9" fmla="*/ 0 h 4064000"/>
              <a:gd name="connsiteX10" fmla="*/ 2425700 w 4940300"/>
              <a:gd name="connsiteY10" fmla="*/ 63500 h 4064000"/>
              <a:gd name="connsiteX11" fmla="*/ 2565400 w 4940300"/>
              <a:gd name="connsiteY11" fmla="*/ 177800 h 4064000"/>
              <a:gd name="connsiteX12" fmla="*/ 2692400 w 4940300"/>
              <a:gd name="connsiteY12" fmla="*/ 215900 h 4064000"/>
              <a:gd name="connsiteX13" fmla="*/ 2857500 w 4940300"/>
              <a:gd name="connsiteY13" fmla="*/ 101600 h 4064000"/>
              <a:gd name="connsiteX14" fmla="*/ 3035300 w 4940300"/>
              <a:gd name="connsiteY14" fmla="*/ 12700 h 4064000"/>
              <a:gd name="connsiteX15" fmla="*/ 3111500 w 4940300"/>
              <a:gd name="connsiteY15" fmla="*/ 25400 h 4064000"/>
              <a:gd name="connsiteX16" fmla="*/ 3200400 w 4940300"/>
              <a:gd name="connsiteY16" fmla="*/ 50800 h 4064000"/>
              <a:gd name="connsiteX17" fmla="*/ 3289300 w 4940300"/>
              <a:gd name="connsiteY17" fmla="*/ 203200 h 4064000"/>
              <a:gd name="connsiteX18" fmla="*/ 3365500 w 4940300"/>
              <a:gd name="connsiteY18" fmla="*/ 406400 h 4064000"/>
              <a:gd name="connsiteX19" fmla="*/ 3441700 w 4940300"/>
              <a:gd name="connsiteY19" fmla="*/ 622300 h 4064000"/>
              <a:gd name="connsiteX20" fmla="*/ 3543300 w 4940300"/>
              <a:gd name="connsiteY20" fmla="*/ 711200 h 4064000"/>
              <a:gd name="connsiteX21" fmla="*/ 3721100 w 4940300"/>
              <a:gd name="connsiteY21" fmla="*/ 711200 h 4064000"/>
              <a:gd name="connsiteX22" fmla="*/ 3937000 w 4940300"/>
              <a:gd name="connsiteY22" fmla="*/ 584200 h 4064000"/>
              <a:gd name="connsiteX23" fmla="*/ 4102100 w 4940300"/>
              <a:gd name="connsiteY23" fmla="*/ 558800 h 4064000"/>
              <a:gd name="connsiteX24" fmla="*/ 4216400 w 4940300"/>
              <a:gd name="connsiteY24" fmla="*/ 584200 h 4064000"/>
              <a:gd name="connsiteX25" fmla="*/ 4356100 w 4940300"/>
              <a:gd name="connsiteY25" fmla="*/ 673100 h 4064000"/>
              <a:gd name="connsiteX26" fmla="*/ 4419600 w 4940300"/>
              <a:gd name="connsiteY26" fmla="*/ 800100 h 4064000"/>
              <a:gd name="connsiteX27" fmla="*/ 4686300 w 4940300"/>
              <a:gd name="connsiteY27" fmla="*/ 3073400 h 4064000"/>
              <a:gd name="connsiteX28" fmla="*/ 4737100 w 4940300"/>
              <a:gd name="connsiteY28" fmla="*/ 3200400 h 4064000"/>
              <a:gd name="connsiteX29" fmla="*/ 4838700 w 4940300"/>
              <a:gd name="connsiteY29" fmla="*/ 3225800 h 4064000"/>
              <a:gd name="connsiteX30" fmla="*/ 4940300 w 4940300"/>
              <a:gd name="connsiteY30" fmla="*/ 3175000 h 4064000"/>
              <a:gd name="connsiteX0" fmla="*/ 0 w 4940300"/>
              <a:gd name="connsiteY0" fmla="*/ 4064000 h 4064000"/>
              <a:gd name="connsiteX1" fmla="*/ 465890 w 4940300"/>
              <a:gd name="connsiteY1" fmla="*/ 4005179 h 4064000"/>
              <a:gd name="connsiteX2" fmla="*/ 660400 w 4940300"/>
              <a:gd name="connsiteY2" fmla="*/ 3454400 h 4064000"/>
              <a:gd name="connsiteX3" fmla="*/ 736600 w 4940300"/>
              <a:gd name="connsiteY3" fmla="*/ 3467100 h 4064000"/>
              <a:gd name="connsiteX4" fmla="*/ 846221 w 4940300"/>
              <a:gd name="connsiteY4" fmla="*/ 3678989 h 4064000"/>
              <a:gd name="connsiteX5" fmla="*/ 1260643 w 4940300"/>
              <a:gd name="connsiteY5" fmla="*/ 3835400 h 4064000"/>
              <a:gd name="connsiteX6" fmla="*/ 1453816 w 4940300"/>
              <a:gd name="connsiteY6" fmla="*/ 388352 h 4064000"/>
              <a:gd name="connsiteX7" fmla="*/ 1543385 w 4940300"/>
              <a:gd name="connsiteY7" fmla="*/ 124327 h 4064000"/>
              <a:gd name="connsiteX8" fmla="*/ 1715169 w 4940300"/>
              <a:gd name="connsiteY8" fmla="*/ 19386 h 4064000"/>
              <a:gd name="connsiteX9" fmla="*/ 2286000 w 4940300"/>
              <a:gd name="connsiteY9" fmla="*/ 0 h 4064000"/>
              <a:gd name="connsiteX10" fmla="*/ 2425700 w 4940300"/>
              <a:gd name="connsiteY10" fmla="*/ 63500 h 4064000"/>
              <a:gd name="connsiteX11" fmla="*/ 2565400 w 4940300"/>
              <a:gd name="connsiteY11" fmla="*/ 177800 h 4064000"/>
              <a:gd name="connsiteX12" fmla="*/ 2692400 w 4940300"/>
              <a:gd name="connsiteY12" fmla="*/ 215900 h 4064000"/>
              <a:gd name="connsiteX13" fmla="*/ 2857500 w 4940300"/>
              <a:gd name="connsiteY13" fmla="*/ 101600 h 4064000"/>
              <a:gd name="connsiteX14" fmla="*/ 3035300 w 4940300"/>
              <a:gd name="connsiteY14" fmla="*/ 12700 h 4064000"/>
              <a:gd name="connsiteX15" fmla="*/ 3111500 w 4940300"/>
              <a:gd name="connsiteY15" fmla="*/ 25400 h 4064000"/>
              <a:gd name="connsiteX16" fmla="*/ 3200400 w 4940300"/>
              <a:gd name="connsiteY16" fmla="*/ 50800 h 4064000"/>
              <a:gd name="connsiteX17" fmla="*/ 3289300 w 4940300"/>
              <a:gd name="connsiteY17" fmla="*/ 203200 h 4064000"/>
              <a:gd name="connsiteX18" fmla="*/ 3365500 w 4940300"/>
              <a:gd name="connsiteY18" fmla="*/ 406400 h 4064000"/>
              <a:gd name="connsiteX19" fmla="*/ 3441700 w 4940300"/>
              <a:gd name="connsiteY19" fmla="*/ 622300 h 4064000"/>
              <a:gd name="connsiteX20" fmla="*/ 3543300 w 4940300"/>
              <a:gd name="connsiteY20" fmla="*/ 711200 h 4064000"/>
              <a:gd name="connsiteX21" fmla="*/ 3721100 w 4940300"/>
              <a:gd name="connsiteY21" fmla="*/ 711200 h 4064000"/>
              <a:gd name="connsiteX22" fmla="*/ 3937000 w 4940300"/>
              <a:gd name="connsiteY22" fmla="*/ 584200 h 4064000"/>
              <a:gd name="connsiteX23" fmla="*/ 4102100 w 4940300"/>
              <a:gd name="connsiteY23" fmla="*/ 558800 h 4064000"/>
              <a:gd name="connsiteX24" fmla="*/ 4216400 w 4940300"/>
              <a:gd name="connsiteY24" fmla="*/ 584200 h 4064000"/>
              <a:gd name="connsiteX25" fmla="*/ 4356100 w 4940300"/>
              <a:gd name="connsiteY25" fmla="*/ 673100 h 4064000"/>
              <a:gd name="connsiteX26" fmla="*/ 4419600 w 4940300"/>
              <a:gd name="connsiteY26" fmla="*/ 800100 h 4064000"/>
              <a:gd name="connsiteX27" fmla="*/ 4686300 w 4940300"/>
              <a:gd name="connsiteY27" fmla="*/ 3073400 h 4064000"/>
              <a:gd name="connsiteX28" fmla="*/ 4737100 w 4940300"/>
              <a:gd name="connsiteY28" fmla="*/ 3200400 h 4064000"/>
              <a:gd name="connsiteX29" fmla="*/ 4838700 w 4940300"/>
              <a:gd name="connsiteY29" fmla="*/ 3225800 h 4064000"/>
              <a:gd name="connsiteX30" fmla="*/ 4940300 w 4940300"/>
              <a:gd name="connsiteY30" fmla="*/ 3175000 h 4064000"/>
              <a:gd name="connsiteX0" fmla="*/ 0 w 4940300"/>
              <a:gd name="connsiteY0" fmla="*/ 4064000 h 4064000"/>
              <a:gd name="connsiteX1" fmla="*/ 465890 w 4940300"/>
              <a:gd name="connsiteY1" fmla="*/ 4005179 h 4064000"/>
              <a:gd name="connsiteX2" fmla="*/ 660400 w 4940300"/>
              <a:gd name="connsiteY2" fmla="*/ 3454400 h 4064000"/>
              <a:gd name="connsiteX3" fmla="*/ 736600 w 4940300"/>
              <a:gd name="connsiteY3" fmla="*/ 3467100 h 4064000"/>
              <a:gd name="connsiteX4" fmla="*/ 846221 w 4940300"/>
              <a:gd name="connsiteY4" fmla="*/ 3678989 h 4064000"/>
              <a:gd name="connsiteX5" fmla="*/ 1260643 w 4940300"/>
              <a:gd name="connsiteY5" fmla="*/ 3835400 h 4064000"/>
              <a:gd name="connsiteX6" fmla="*/ 1453816 w 4940300"/>
              <a:gd name="connsiteY6" fmla="*/ 388352 h 4064000"/>
              <a:gd name="connsiteX7" fmla="*/ 1543385 w 4940300"/>
              <a:gd name="connsiteY7" fmla="*/ 124327 h 4064000"/>
              <a:gd name="connsiteX8" fmla="*/ 1715169 w 4940300"/>
              <a:gd name="connsiteY8" fmla="*/ 19386 h 4064000"/>
              <a:gd name="connsiteX9" fmla="*/ 2286000 w 4940300"/>
              <a:gd name="connsiteY9" fmla="*/ 0 h 4064000"/>
              <a:gd name="connsiteX10" fmla="*/ 2425700 w 4940300"/>
              <a:gd name="connsiteY10" fmla="*/ 63500 h 4064000"/>
              <a:gd name="connsiteX11" fmla="*/ 2565400 w 4940300"/>
              <a:gd name="connsiteY11" fmla="*/ 177800 h 4064000"/>
              <a:gd name="connsiteX12" fmla="*/ 2692400 w 4940300"/>
              <a:gd name="connsiteY12" fmla="*/ 215900 h 4064000"/>
              <a:gd name="connsiteX13" fmla="*/ 2857500 w 4940300"/>
              <a:gd name="connsiteY13" fmla="*/ 101600 h 4064000"/>
              <a:gd name="connsiteX14" fmla="*/ 3035300 w 4940300"/>
              <a:gd name="connsiteY14" fmla="*/ 12700 h 4064000"/>
              <a:gd name="connsiteX15" fmla="*/ 3111500 w 4940300"/>
              <a:gd name="connsiteY15" fmla="*/ 25400 h 4064000"/>
              <a:gd name="connsiteX16" fmla="*/ 3200400 w 4940300"/>
              <a:gd name="connsiteY16" fmla="*/ 50800 h 4064000"/>
              <a:gd name="connsiteX17" fmla="*/ 3289300 w 4940300"/>
              <a:gd name="connsiteY17" fmla="*/ 203200 h 4064000"/>
              <a:gd name="connsiteX18" fmla="*/ 3365500 w 4940300"/>
              <a:gd name="connsiteY18" fmla="*/ 406400 h 4064000"/>
              <a:gd name="connsiteX19" fmla="*/ 3441700 w 4940300"/>
              <a:gd name="connsiteY19" fmla="*/ 622300 h 4064000"/>
              <a:gd name="connsiteX20" fmla="*/ 3543300 w 4940300"/>
              <a:gd name="connsiteY20" fmla="*/ 711200 h 4064000"/>
              <a:gd name="connsiteX21" fmla="*/ 3721100 w 4940300"/>
              <a:gd name="connsiteY21" fmla="*/ 711200 h 4064000"/>
              <a:gd name="connsiteX22" fmla="*/ 3937000 w 4940300"/>
              <a:gd name="connsiteY22" fmla="*/ 584200 h 4064000"/>
              <a:gd name="connsiteX23" fmla="*/ 4102100 w 4940300"/>
              <a:gd name="connsiteY23" fmla="*/ 558800 h 4064000"/>
              <a:gd name="connsiteX24" fmla="*/ 4216400 w 4940300"/>
              <a:gd name="connsiteY24" fmla="*/ 584200 h 4064000"/>
              <a:gd name="connsiteX25" fmla="*/ 4356100 w 4940300"/>
              <a:gd name="connsiteY25" fmla="*/ 673100 h 4064000"/>
              <a:gd name="connsiteX26" fmla="*/ 4419600 w 4940300"/>
              <a:gd name="connsiteY26" fmla="*/ 800100 h 4064000"/>
              <a:gd name="connsiteX27" fmla="*/ 4686300 w 4940300"/>
              <a:gd name="connsiteY27" fmla="*/ 3073400 h 4064000"/>
              <a:gd name="connsiteX28" fmla="*/ 4737100 w 4940300"/>
              <a:gd name="connsiteY28" fmla="*/ 3200400 h 4064000"/>
              <a:gd name="connsiteX29" fmla="*/ 4838700 w 4940300"/>
              <a:gd name="connsiteY29" fmla="*/ 3225800 h 4064000"/>
              <a:gd name="connsiteX30" fmla="*/ 4940300 w 4940300"/>
              <a:gd name="connsiteY30" fmla="*/ 3175000 h 4064000"/>
              <a:gd name="connsiteX0" fmla="*/ 0 w 4940300"/>
              <a:gd name="connsiteY0" fmla="*/ 4064000 h 4064000"/>
              <a:gd name="connsiteX1" fmla="*/ 465890 w 4940300"/>
              <a:gd name="connsiteY1" fmla="*/ 4005179 h 4064000"/>
              <a:gd name="connsiteX2" fmla="*/ 656390 w 4940300"/>
              <a:gd name="connsiteY2" fmla="*/ 3494505 h 4064000"/>
              <a:gd name="connsiteX3" fmla="*/ 736600 w 4940300"/>
              <a:gd name="connsiteY3" fmla="*/ 3467100 h 4064000"/>
              <a:gd name="connsiteX4" fmla="*/ 846221 w 4940300"/>
              <a:gd name="connsiteY4" fmla="*/ 3678989 h 4064000"/>
              <a:gd name="connsiteX5" fmla="*/ 1260643 w 4940300"/>
              <a:gd name="connsiteY5" fmla="*/ 3835400 h 4064000"/>
              <a:gd name="connsiteX6" fmla="*/ 1453816 w 4940300"/>
              <a:gd name="connsiteY6" fmla="*/ 388352 h 4064000"/>
              <a:gd name="connsiteX7" fmla="*/ 1543385 w 4940300"/>
              <a:gd name="connsiteY7" fmla="*/ 124327 h 4064000"/>
              <a:gd name="connsiteX8" fmla="*/ 1715169 w 4940300"/>
              <a:gd name="connsiteY8" fmla="*/ 19386 h 4064000"/>
              <a:gd name="connsiteX9" fmla="*/ 2286000 w 4940300"/>
              <a:gd name="connsiteY9" fmla="*/ 0 h 4064000"/>
              <a:gd name="connsiteX10" fmla="*/ 2425700 w 4940300"/>
              <a:gd name="connsiteY10" fmla="*/ 63500 h 4064000"/>
              <a:gd name="connsiteX11" fmla="*/ 2565400 w 4940300"/>
              <a:gd name="connsiteY11" fmla="*/ 177800 h 4064000"/>
              <a:gd name="connsiteX12" fmla="*/ 2692400 w 4940300"/>
              <a:gd name="connsiteY12" fmla="*/ 215900 h 4064000"/>
              <a:gd name="connsiteX13" fmla="*/ 2857500 w 4940300"/>
              <a:gd name="connsiteY13" fmla="*/ 101600 h 4064000"/>
              <a:gd name="connsiteX14" fmla="*/ 3035300 w 4940300"/>
              <a:gd name="connsiteY14" fmla="*/ 12700 h 4064000"/>
              <a:gd name="connsiteX15" fmla="*/ 3111500 w 4940300"/>
              <a:gd name="connsiteY15" fmla="*/ 25400 h 4064000"/>
              <a:gd name="connsiteX16" fmla="*/ 3200400 w 4940300"/>
              <a:gd name="connsiteY16" fmla="*/ 50800 h 4064000"/>
              <a:gd name="connsiteX17" fmla="*/ 3289300 w 4940300"/>
              <a:gd name="connsiteY17" fmla="*/ 203200 h 4064000"/>
              <a:gd name="connsiteX18" fmla="*/ 3365500 w 4940300"/>
              <a:gd name="connsiteY18" fmla="*/ 406400 h 4064000"/>
              <a:gd name="connsiteX19" fmla="*/ 3441700 w 4940300"/>
              <a:gd name="connsiteY19" fmla="*/ 622300 h 4064000"/>
              <a:gd name="connsiteX20" fmla="*/ 3543300 w 4940300"/>
              <a:gd name="connsiteY20" fmla="*/ 711200 h 4064000"/>
              <a:gd name="connsiteX21" fmla="*/ 3721100 w 4940300"/>
              <a:gd name="connsiteY21" fmla="*/ 711200 h 4064000"/>
              <a:gd name="connsiteX22" fmla="*/ 3937000 w 4940300"/>
              <a:gd name="connsiteY22" fmla="*/ 584200 h 4064000"/>
              <a:gd name="connsiteX23" fmla="*/ 4102100 w 4940300"/>
              <a:gd name="connsiteY23" fmla="*/ 558800 h 4064000"/>
              <a:gd name="connsiteX24" fmla="*/ 4216400 w 4940300"/>
              <a:gd name="connsiteY24" fmla="*/ 584200 h 4064000"/>
              <a:gd name="connsiteX25" fmla="*/ 4356100 w 4940300"/>
              <a:gd name="connsiteY25" fmla="*/ 673100 h 4064000"/>
              <a:gd name="connsiteX26" fmla="*/ 4419600 w 4940300"/>
              <a:gd name="connsiteY26" fmla="*/ 800100 h 4064000"/>
              <a:gd name="connsiteX27" fmla="*/ 4686300 w 4940300"/>
              <a:gd name="connsiteY27" fmla="*/ 3073400 h 4064000"/>
              <a:gd name="connsiteX28" fmla="*/ 4737100 w 4940300"/>
              <a:gd name="connsiteY28" fmla="*/ 3200400 h 4064000"/>
              <a:gd name="connsiteX29" fmla="*/ 4838700 w 4940300"/>
              <a:gd name="connsiteY29" fmla="*/ 3225800 h 4064000"/>
              <a:gd name="connsiteX30" fmla="*/ 4940300 w 4940300"/>
              <a:gd name="connsiteY30" fmla="*/ 3175000 h 4064000"/>
              <a:gd name="connsiteX0" fmla="*/ 0 w 4940300"/>
              <a:gd name="connsiteY0" fmla="*/ 4064000 h 4064000"/>
              <a:gd name="connsiteX1" fmla="*/ 465890 w 4940300"/>
              <a:gd name="connsiteY1" fmla="*/ 4005179 h 4064000"/>
              <a:gd name="connsiteX2" fmla="*/ 656390 w 4940300"/>
              <a:gd name="connsiteY2" fmla="*/ 3494505 h 4064000"/>
              <a:gd name="connsiteX3" fmla="*/ 736600 w 4940300"/>
              <a:gd name="connsiteY3" fmla="*/ 3467100 h 4064000"/>
              <a:gd name="connsiteX4" fmla="*/ 846221 w 4940300"/>
              <a:gd name="connsiteY4" fmla="*/ 3678989 h 4064000"/>
              <a:gd name="connsiteX5" fmla="*/ 1260643 w 4940300"/>
              <a:gd name="connsiteY5" fmla="*/ 3835400 h 4064000"/>
              <a:gd name="connsiteX6" fmla="*/ 1453816 w 4940300"/>
              <a:gd name="connsiteY6" fmla="*/ 388352 h 4064000"/>
              <a:gd name="connsiteX7" fmla="*/ 1543385 w 4940300"/>
              <a:gd name="connsiteY7" fmla="*/ 124327 h 4064000"/>
              <a:gd name="connsiteX8" fmla="*/ 1715169 w 4940300"/>
              <a:gd name="connsiteY8" fmla="*/ 19386 h 4064000"/>
              <a:gd name="connsiteX9" fmla="*/ 2286000 w 4940300"/>
              <a:gd name="connsiteY9" fmla="*/ 0 h 4064000"/>
              <a:gd name="connsiteX10" fmla="*/ 2425700 w 4940300"/>
              <a:gd name="connsiteY10" fmla="*/ 63500 h 4064000"/>
              <a:gd name="connsiteX11" fmla="*/ 2565400 w 4940300"/>
              <a:gd name="connsiteY11" fmla="*/ 177800 h 4064000"/>
              <a:gd name="connsiteX12" fmla="*/ 2692400 w 4940300"/>
              <a:gd name="connsiteY12" fmla="*/ 215900 h 4064000"/>
              <a:gd name="connsiteX13" fmla="*/ 2857500 w 4940300"/>
              <a:gd name="connsiteY13" fmla="*/ 101600 h 4064000"/>
              <a:gd name="connsiteX14" fmla="*/ 3035300 w 4940300"/>
              <a:gd name="connsiteY14" fmla="*/ 12700 h 4064000"/>
              <a:gd name="connsiteX15" fmla="*/ 3111500 w 4940300"/>
              <a:gd name="connsiteY15" fmla="*/ 25400 h 4064000"/>
              <a:gd name="connsiteX16" fmla="*/ 3200400 w 4940300"/>
              <a:gd name="connsiteY16" fmla="*/ 50800 h 4064000"/>
              <a:gd name="connsiteX17" fmla="*/ 3289300 w 4940300"/>
              <a:gd name="connsiteY17" fmla="*/ 203200 h 4064000"/>
              <a:gd name="connsiteX18" fmla="*/ 3365500 w 4940300"/>
              <a:gd name="connsiteY18" fmla="*/ 406400 h 4064000"/>
              <a:gd name="connsiteX19" fmla="*/ 3441700 w 4940300"/>
              <a:gd name="connsiteY19" fmla="*/ 622300 h 4064000"/>
              <a:gd name="connsiteX20" fmla="*/ 3543300 w 4940300"/>
              <a:gd name="connsiteY20" fmla="*/ 711200 h 4064000"/>
              <a:gd name="connsiteX21" fmla="*/ 3721100 w 4940300"/>
              <a:gd name="connsiteY21" fmla="*/ 711200 h 4064000"/>
              <a:gd name="connsiteX22" fmla="*/ 3937000 w 4940300"/>
              <a:gd name="connsiteY22" fmla="*/ 584200 h 4064000"/>
              <a:gd name="connsiteX23" fmla="*/ 4102100 w 4940300"/>
              <a:gd name="connsiteY23" fmla="*/ 558800 h 4064000"/>
              <a:gd name="connsiteX24" fmla="*/ 4216400 w 4940300"/>
              <a:gd name="connsiteY24" fmla="*/ 584200 h 4064000"/>
              <a:gd name="connsiteX25" fmla="*/ 4356100 w 4940300"/>
              <a:gd name="connsiteY25" fmla="*/ 673100 h 4064000"/>
              <a:gd name="connsiteX26" fmla="*/ 4419600 w 4940300"/>
              <a:gd name="connsiteY26" fmla="*/ 800100 h 4064000"/>
              <a:gd name="connsiteX27" fmla="*/ 4686300 w 4940300"/>
              <a:gd name="connsiteY27" fmla="*/ 3073400 h 4064000"/>
              <a:gd name="connsiteX28" fmla="*/ 4737100 w 4940300"/>
              <a:gd name="connsiteY28" fmla="*/ 3200400 h 4064000"/>
              <a:gd name="connsiteX29" fmla="*/ 4838700 w 4940300"/>
              <a:gd name="connsiteY29" fmla="*/ 3225800 h 4064000"/>
              <a:gd name="connsiteX30" fmla="*/ 4940300 w 4940300"/>
              <a:gd name="connsiteY30" fmla="*/ 3175000 h 4064000"/>
              <a:gd name="connsiteX0" fmla="*/ 0 w 4940300"/>
              <a:gd name="connsiteY0" fmla="*/ 4064000 h 4064000"/>
              <a:gd name="connsiteX1" fmla="*/ 465890 w 4940300"/>
              <a:gd name="connsiteY1" fmla="*/ 4005179 h 4064000"/>
              <a:gd name="connsiteX2" fmla="*/ 656390 w 4940300"/>
              <a:gd name="connsiteY2" fmla="*/ 3494505 h 4064000"/>
              <a:gd name="connsiteX3" fmla="*/ 736600 w 4940300"/>
              <a:gd name="connsiteY3" fmla="*/ 3467100 h 4064000"/>
              <a:gd name="connsiteX4" fmla="*/ 846221 w 4940300"/>
              <a:gd name="connsiteY4" fmla="*/ 3678989 h 4064000"/>
              <a:gd name="connsiteX5" fmla="*/ 1260643 w 4940300"/>
              <a:gd name="connsiteY5" fmla="*/ 3835400 h 4064000"/>
              <a:gd name="connsiteX6" fmla="*/ 1453816 w 4940300"/>
              <a:gd name="connsiteY6" fmla="*/ 388352 h 4064000"/>
              <a:gd name="connsiteX7" fmla="*/ 1543385 w 4940300"/>
              <a:gd name="connsiteY7" fmla="*/ 124327 h 4064000"/>
              <a:gd name="connsiteX8" fmla="*/ 1715169 w 4940300"/>
              <a:gd name="connsiteY8" fmla="*/ 19386 h 4064000"/>
              <a:gd name="connsiteX9" fmla="*/ 2286000 w 4940300"/>
              <a:gd name="connsiteY9" fmla="*/ 0 h 4064000"/>
              <a:gd name="connsiteX10" fmla="*/ 2425700 w 4940300"/>
              <a:gd name="connsiteY10" fmla="*/ 63500 h 4064000"/>
              <a:gd name="connsiteX11" fmla="*/ 2565400 w 4940300"/>
              <a:gd name="connsiteY11" fmla="*/ 177800 h 4064000"/>
              <a:gd name="connsiteX12" fmla="*/ 2692400 w 4940300"/>
              <a:gd name="connsiteY12" fmla="*/ 215900 h 4064000"/>
              <a:gd name="connsiteX13" fmla="*/ 2857500 w 4940300"/>
              <a:gd name="connsiteY13" fmla="*/ 101600 h 4064000"/>
              <a:gd name="connsiteX14" fmla="*/ 3035300 w 4940300"/>
              <a:gd name="connsiteY14" fmla="*/ 12700 h 4064000"/>
              <a:gd name="connsiteX15" fmla="*/ 3111500 w 4940300"/>
              <a:gd name="connsiteY15" fmla="*/ 25400 h 4064000"/>
              <a:gd name="connsiteX16" fmla="*/ 3200400 w 4940300"/>
              <a:gd name="connsiteY16" fmla="*/ 50800 h 4064000"/>
              <a:gd name="connsiteX17" fmla="*/ 3289300 w 4940300"/>
              <a:gd name="connsiteY17" fmla="*/ 203200 h 4064000"/>
              <a:gd name="connsiteX18" fmla="*/ 3365500 w 4940300"/>
              <a:gd name="connsiteY18" fmla="*/ 406400 h 4064000"/>
              <a:gd name="connsiteX19" fmla="*/ 3441700 w 4940300"/>
              <a:gd name="connsiteY19" fmla="*/ 622300 h 4064000"/>
              <a:gd name="connsiteX20" fmla="*/ 3543300 w 4940300"/>
              <a:gd name="connsiteY20" fmla="*/ 711200 h 4064000"/>
              <a:gd name="connsiteX21" fmla="*/ 3721100 w 4940300"/>
              <a:gd name="connsiteY21" fmla="*/ 711200 h 4064000"/>
              <a:gd name="connsiteX22" fmla="*/ 3937000 w 4940300"/>
              <a:gd name="connsiteY22" fmla="*/ 584200 h 4064000"/>
              <a:gd name="connsiteX23" fmla="*/ 4102100 w 4940300"/>
              <a:gd name="connsiteY23" fmla="*/ 558800 h 4064000"/>
              <a:gd name="connsiteX24" fmla="*/ 4216400 w 4940300"/>
              <a:gd name="connsiteY24" fmla="*/ 584200 h 4064000"/>
              <a:gd name="connsiteX25" fmla="*/ 4356100 w 4940300"/>
              <a:gd name="connsiteY25" fmla="*/ 673100 h 4064000"/>
              <a:gd name="connsiteX26" fmla="*/ 4419600 w 4940300"/>
              <a:gd name="connsiteY26" fmla="*/ 800100 h 4064000"/>
              <a:gd name="connsiteX27" fmla="*/ 4686300 w 4940300"/>
              <a:gd name="connsiteY27" fmla="*/ 3073400 h 4064000"/>
              <a:gd name="connsiteX28" fmla="*/ 4737100 w 4940300"/>
              <a:gd name="connsiteY28" fmla="*/ 3200400 h 4064000"/>
              <a:gd name="connsiteX29" fmla="*/ 4838700 w 4940300"/>
              <a:gd name="connsiteY29" fmla="*/ 3225800 h 4064000"/>
              <a:gd name="connsiteX30" fmla="*/ 4940300 w 4940300"/>
              <a:gd name="connsiteY30" fmla="*/ 3175000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40300" h="4064000">
                <a:moveTo>
                  <a:pt x="0" y="4064000"/>
                </a:moveTo>
                <a:cubicBezTo>
                  <a:pt x="155297" y="4044393"/>
                  <a:pt x="330646" y="4052859"/>
                  <a:pt x="465890" y="4005179"/>
                </a:cubicBezTo>
                <a:cubicBezTo>
                  <a:pt x="534737" y="3873723"/>
                  <a:pt x="595563" y="3545751"/>
                  <a:pt x="656390" y="3494505"/>
                </a:cubicBezTo>
                <a:cubicBezTo>
                  <a:pt x="679116" y="3461307"/>
                  <a:pt x="709863" y="3476235"/>
                  <a:pt x="736600" y="3467100"/>
                </a:cubicBezTo>
                <a:lnTo>
                  <a:pt x="846221" y="3678989"/>
                </a:lnTo>
                <a:cubicBezTo>
                  <a:pt x="970993" y="3733799"/>
                  <a:pt x="1071703" y="3820695"/>
                  <a:pt x="1260643" y="3835400"/>
                </a:cubicBezTo>
                <a:cubicBezTo>
                  <a:pt x="1393213" y="3845426"/>
                  <a:pt x="1405467" y="1557421"/>
                  <a:pt x="1453816" y="388352"/>
                </a:cubicBezTo>
                <a:cubicBezTo>
                  <a:pt x="1474314" y="269596"/>
                  <a:pt x="1486793" y="263135"/>
                  <a:pt x="1543385" y="124327"/>
                </a:cubicBezTo>
                <a:cubicBezTo>
                  <a:pt x="1611341" y="69294"/>
                  <a:pt x="1671276" y="50356"/>
                  <a:pt x="1715169" y="19386"/>
                </a:cubicBezTo>
                <a:cubicBezTo>
                  <a:pt x="1905446" y="-3118"/>
                  <a:pt x="2095723" y="6462"/>
                  <a:pt x="2286000" y="0"/>
                </a:cubicBezTo>
                <a:lnTo>
                  <a:pt x="2425700" y="63500"/>
                </a:lnTo>
                <a:lnTo>
                  <a:pt x="2565400" y="177800"/>
                </a:lnTo>
                <a:lnTo>
                  <a:pt x="2692400" y="215900"/>
                </a:lnTo>
                <a:lnTo>
                  <a:pt x="2857500" y="101600"/>
                </a:lnTo>
                <a:lnTo>
                  <a:pt x="3035300" y="12700"/>
                </a:lnTo>
                <a:lnTo>
                  <a:pt x="3111500" y="25400"/>
                </a:lnTo>
                <a:lnTo>
                  <a:pt x="3200400" y="50800"/>
                </a:lnTo>
                <a:lnTo>
                  <a:pt x="3289300" y="203200"/>
                </a:lnTo>
                <a:lnTo>
                  <a:pt x="3365500" y="406400"/>
                </a:lnTo>
                <a:lnTo>
                  <a:pt x="3441700" y="622300"/>
                </a:lnTo>
                <a:lnTo>
                  <a:pt x="3543300" y="711200"/>
                </a:lnTo>
                <a:lnTo>
                  <a:pt x="3721100" y="711200"/>
                </a:lnTo>
                <a:lnTo>
                  <a:pt x="3937000" y="584200"/>
                </a:lnTo>
                <a:lnTo>
                  <a:pt x="4102100" y="558800"/>
                </a:lnTo>
                <a:lnTo>
                  <a:pt x="4216400" y="584200"/>
                </a:lnTo>
                <a:lnTo>
                  <a:pt x="4356100" y="673100"/>
                </a:lnTo>
                <a:lnTo>
                  <a:pt x="4419600" y="800100"/>
                </a:lnTo>
                <a:lnTo>
                  <a:pt x="4686300" y="3073400"/>
                </a:lnTo>
                <a:lnTo>
                  <a:pt x="4737100" y="3200400"/>
                </a:lnTo>
                <a:lnTo>
                  <a:pt x="4838700" y="3225800"/>
                </a:lnTo>
                <a:lnTo>
                  <a:pt x="4940300" y="3175000"/>
                </a:lnTo>
              </a:path>
            </a:pathLst>
          </a:cu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6010275" y="3886200"/>
            <a:ext cx="4676775" cy="1895475"/>
          </a:xfrm>
          <a:custGeom>
            <a:avLst/>
            <a:gdLst>
              <a:gd name="connsiteX0" fmla="*/ 0 w 4676775"/>
              <a:gd name="connsiteY0" fmla="*/ 1095375 h 1895475"/>
              <a:gd name="connsiteX1" fmla="*/ 152400 w 4676775"/>
              <a:gd name="connsiteY1" fmla="*/ 990600 h 1895475"/>
              <a:gd name="connsiteX2" fmla="*/ 457200 w 4676775"/>
              <a:gd name="connsiteY2" fmla="*/ 647700 h 1895475"/>
              <a:gd name="connsiteX3" fmla="*/ 742950 w 4676775"/>
              <a:gd name="connsiteY3" fmla="*/ 38100 h 1895475"/>
              <a:gd name="connsiteX4" fmla="*/ 790575 w 4676775"/>
              <a:gd name="connsiteY4" fmla="*/ 0 h 1895475"/>
              <a:gd name="connsiteX5" fmla="*/ 914400 w 4676775"/>
              <a:gd name="connsiteY5" fmla="*/ 19050 h 1895475"/>
              <a:gd name="connsiteX6" fmla="*/ 1057275 w 4676775"/>
              <a:gd name="connsiteY6" fmla="*/ 123825 h 1895475"/>
              <a:gd name="connsiteX7" fmla="*/ 1162050 w 4676775"/>
              <a:gd name="connsiteY7" fmla="*/ 238125 h 1895475"/>
              <a:gd name="connsiteX8" fmla="*/ 1219200 w 4676775"/>
              <a:gd name="connsiteY8" fmla="*/ 285750 h 1895475"/>
              <a:gd name="connsiteX9" fmla="*/ 1295400 w 4676775"/>
              <a:gd name="connsiteY9" fmla="*/ 285750 h 1895475"/>
              <a:gd name="connsiteX10" fmla="*/ 1390650 w 4676775"/>
              <a:gd name="connsiteY10" fmla="*/ 304800 h 1895475"/>
              <a:gd name="connsiteX11" fmla="*/ 1457325 w 4676775"/>
              <a:gd name="connsiteY11" fmla="*/ 342900 h 1895475"/>
              <a:gd name="connsiteX12" fmla="*/ 1485900 w 4676775"/>
              <a:gd name="connsiteY12" fmla="*/ 400050 h 1895475"/>
              <a:gd name="connsiteX13" fmla="*/ 1504950 w 4676775"/>
              <a:gd name="connsiteY13" fmla="*/ 447675 h 1895475"/>
              <a:gd name="connsiteX14" fmla="*/ 1571625 w 4676775"/>
              <a:gd name="connsiteY14" fmla="*/ 1371600 h 1895475"/>
              <a:gd name="connsiteX15" fmla="*/ 1828800 w 4676775"/>
              <a:gd name="connsiteY15" fmla="*/ 1866900 h 1895475"/>
              <a:gd name="connsiteX16" fmla="*/ 1924050 w 4676775"/>
              <a:gd name="connsiteY16" fmla="*/ 1895475 h 1895475"/>
              <a:gd name="connsiteX17" fmla="*/ 2133600 w 4676775"/>
              <a:gd name="connsiteY17" fmla="*/ 1866900 h 1895475"/>
              <a:gd name="connsiteX18" fmla="*/ 2771775 w 4676775"/>
              <a:gd name="connsiteY18" fmla="*/ 1543050 h 1895475"/>
              <a:gd name="connsiteX19" fmla="*/ 3171825 w 4676775"/>
              <a:gd name="connsiteY19" fmla="*/ 1095375 h 1895475"/>
              <a:gd name="connsiteX20" fmla="*/ 3248025 w 4676775"/>
              <a:gd name="connsiteY20" fmla="*/ 1047750 h 1895475"/>
              <a:gd name="connsiteX21" fmla="*/ 3352800 w 4676775"/>
              <a:gd name="connsiteY21" fmla="*/ 1047750 h 1895475"/>
              <a:gd name="connsiteX22" fmla="*/ 3514725 w 4676775"/>
              <a:gd name="connsiteY22" fmla="*/ 1114425 h 1895475"/>
              <a:gd name="connsiteX23" fmla="*/ 3829050 w 4676775"/>
              <a:gd name="connsiteY23" fmla="*/ 1524000 h 1895475"/>
              <a:gd name="connsiteX24" fmla="*/ 4257675 w 4676775"/>
              <a:gd name="connsiteY24" fmla="*/ 1781175 h 1895475"/>
              <a:gd name="connsiteX25" fmla="*/ 4667250 w 4676775"/>
              <a:gd name="connsiteY25" fmla="*/ 1895475 h 1895475"/>
              <a:gd name="connsiteX26" fmla="*/ 4676775 w 4676775"/>
              <a:gd name="connsiteY26" fmla="*/ 1885950 h 1895475"/>
              <a:gd name="connsiteX0" fmla="*/ 0 w 4676775"/>
              <a:gd name="connsiteY0" fmla="*/ 1095375 h 1895475"/>
              <a:gd name="connsiteX1" fmla="*/ 152400 w 4676775"/>
              <a:gd name="connsiteY1" fmla="*/ 990600 h 1895475"/>
              <a:gd name="connsiteX2" fmla="*/ 457200 w 4676775"/>
              <a:gd name="connsiteY2" fmla="*/ 647700 h 1895475"/>
              <a:gd name="connsiteX3" fmla="*/ 742950 w 4676775"/>
              <a:gd name="connsiteY3" fmla="*/ 38100 h 1895475"/>
              <a:gd name="connsiteX4" fmla="*/ 790575 w 4676775"/>
              <a:gd name="connsiteY4" fmla="*/ 0 h 1895475"/>
              <a:gd name="connsiteX5" fmla="*/ 914400 w 4676775"/>
              <a:gd name="connsiteY5" fmla="*/ 19050 h 1895475"/>
              <a:gd name="connsiteX6" fmla="*/ 1057275 w 4676775"/>
              <a:gd name="connsiteY6" fmla="*/ 123825 h 1895475"/>
              <a:gd name="connsiteX7" fmla="*/ 1162050 w 4676775"/>
              <a:gd name="connsiteY7" fmla="*/ 238125 h 1895475"/>
              <a:gd name="connsiteX8" fmla="*/ 1219200 w 4676775"/>
              <a:gd name="connsiteY8" fmla="*/ 285750 h 1895475"/>
              <a:gd name="connsiteX9" fmla="*/ 1295400 w 4676775"/>
              <a:gd name="connsiteY9" fmla="*/ 285750 h 1895475"/>
              <a:gd name="connsiteX10" fmla="*/ 1390650 w 4676775"/>
              <a:gd name="connsiteY10" fmla="*/ 304800 h 1895475"/>
              <a:gd name="connsiteX11" fmla="*/ 1457325 w 4676775"/>
              <a:gd name="connsiteY11" fmla="*/ 342900 h 1895475"/>
              <a:gd name="connsiteX12" fmla="*/ 1485900 w 4676775"/>
              <a:gd name="connsiteY12" fmla="*/ 400050 h 1895475"/>
              <a:gd name="connsiteX13" fmla="*/ 1504950 w 4676775"/>
              <a:gd name="connsiteY13" fmla="*/ 447675 h 1895475"/>
              <a:gd name="connsiteX14" fmla="*/ 1600200 w 4676775"/>
              <a:gd name="connsiteY14" fmla="*/ 1371600 h 1895475"/>
              <a:gd name="connsiteX15" fmla="*/ 1828800 w 4676775"/>
              <a:gd name="connsiteY15" fmla="*/ 1866900 h 1895475"/>
              <a:gd name="connsiteX16" fmla="*/ 1924050 w 4676775"/>
              <a:gd name="connsiteY16" fmla="*/ 1895475 h 1895475"/>
              <a:gd name="connsiteX17" fmla="*/ 2133600 w 4676775"/>
              <a:gd name="connsiteY17" fmla="*/ 1866900 h 1895475"/>
              <a:gd name="connsiteX18" fmla="*/ 2771775 w 4676775"/>
              <a:gd name="connsiteY18" fmla="*/ 1543050 h 1895475"/>
              <a:gd name="connsiteX19" fmla="*/ 3171825 w 4676775"/>
              <a:gd name="connsiteY19" fmla="*/ 1095375 h 1895475"/>
              <a:gd name="connsiteX20" fmla="*/ 3248025 w 4676775"/>
              <a:gd name="connsiteY20" fmla="*/ 1047750 h 1895475"/>
              <a:gd name="connsiteX21" fmla="*/ 3352800 w 4676775"/>
              <a:gd name="connsiteY21" fmla="*/ 1047750 h 1895475"/>
              <a:gd name="connsiteX22" fmla="*/ 3514725 w 4676775"/>
              <a:gd name="connsiteY22" fmla="*/ 1114425 h 1895475"/>
              <a:gd name="connsiteX23" fmla="*/ 3829050 w 4676775"/>
              <a:gd name="connsiteY23" fmla="*/ 1524000 h 1895475"/>
              <a:gd name="connsiteX24" fmla="*/ 4257675 w 4676775"/>
              <a:gd name="connsiteY24" fmla="*/ 1781175 h 1895475"/>
              <a:gd name="connsiteX25" fmla="*/ 4667250 w 4676775"/>
              <a:gd name="connsiteY25" fmla="*/ 1895475 h 1895475"/>
              <a:gd name="connsiteX26" fmla="*/ 4676775 w 4676775"/>
              <a:gd name="connsiteY26" fmla="*/ 1885950 h 1895475"/>
              <a:gd name="connsiteX0" fmla="*/ 0 w 4676775"/>
              <a:gd name="connsiteY0" fmla="*/ 1095375 h 1895475"/>
              <a:gd name="connsiteX1" fmla="*/ 152400 w 4676775"/>
              <a:gd name="connsiteY1" fmla="*/ 990600 h 1895475"/>
              <a:gd name="connsiteX2" fmla="*/ 457200 w 4676775"/>
              <a:gd name="connsiteY2" fmla="*/ 647700 h 1895475"/>
              <a:gd name="connsiteX3" fmla="*/ 742950 w 4676775"/>
              <a:gd name="connsiteY3" fmla="*/ 38100 h 1895475"/>
              <a:gd name="connsiteX4" fmla="*/ 790575 w 4676775"/>
              <a:gd name="connsiteY4" fmla="*/ 0 h 1895475"/>
              <a:gd name="connsiteX5" fmla="*/ 914400 w 4676775"/>
              <a:gd name="connsiteY5" fmla="*/ 19050 h 1895475"/>
              <a:gd name="connsiteX6" fmla="*/ 1057275 w 4676775"/>
              <a:gd name="connsiteY6" fmla="*/ 123825 h 1895475"/>
              <a:gd name="connsiteX7" fmla="*/ 1162050 w 4676775"/>
              <a:gd name="connsiteY7" fmla="*/ 238125 h 1895475"/>
              <a:gd name="connsiteX8" fmla="*/ 1219200 w 4676775"/>
              <a:gd name="connsiteY8" fmla="*/ 285750 h 1895475"/>
              <a:gd name="connsiteX9" fmla="*/ 1295400 w 4676775"/>
              <a:gd name="connsiteY9" fmla="*/ 285750 h 1895475"/>
              <a:gd name="connsiteX10" fmla="*/ 1390650 w 4676775"/>
              <a:gd name="connsiteY10" fmla="*/ 304800 h 1895475"/>
              <a:gd name="connsiteX11" fmla="*/ 1457325 w 4676775"/>
              <a:gd name="connsiteY11" fmla="*/ 342900 h 1895475"/>
              <a:gd name="connsiteX12" fmla="*/ 1485900 w 4676775"/>
              <a:gd name="connsiteY12" fmla="*/ 400050 h 1895475"/>
              <a:gd name="connsiteX13" fmla="*/ 1504950 w 4676775"/>
              <a:gd name="connsiteY13" fmla="*/ 447675 h 1895475"/>
              <a:gd name="connsiteX14" fmla="*/ 1600200 w 4676775"/>
              <a:gd name="connsiteY14" fmla="*/ 1371600 h 1895475"/>
              <a:gd name="connsiteX15" fmla="*/ 1828800 w 4676775"/>
              <a:gd name="connsiteY15" fmla="*/ 1866900 h 1895475"/>
              <a:gd name="connsiteX16" fmla="*/ 1924050 w 4676775"/>
              <a:gd name="connsiteY16" fmla="*/ 1895475 h 1895475"/>
              <a:gd name="connsiteX17" fmla="*/ 2133600 w 4676775"/>
              <a:gd name="connsiteY17" fmla="*/ 1866900 h 1895475"/>
              <a:gd name="connsiteX18" fmla="*/ 2771775 w 4676775"/>
              <a:gd name="connsiteY18" fmla="*/ 1543050 h 1895475"/>
              <a:gd name="connsiteX19" fmla="*/ 3171825 w 4676775"/>
              <a:gd name="connsiteY19" fmla="*/ 1095375 h 1895475"/>
              <a:gd name="connsiteX20" fmla="*/ 3248025 w 4676775"/>
              <a:gd name="connsiteY20" fmla="*/ 1047750 h 1895475"/>
              <a:gd name="connsiteX21" fmla="*/ 3352800 w 4676775"/>
              <a:gd name="connsiteY21" fmla="*/ 1047750 h 1895475"/>
              <a:gd name="connsiteX22" fmla="*/ 3514725 w 4676775"/>
              <a:gd name="connsiteY22" fmla="*/ 1114425 h 1895475"/>
              <a:gd name="connsiteX23" fmla="*/ 3829050 w 4676775"/>
              <a:gd name="connsiteY23" fmla="*/ 1524000 h 1895475"/>
              <a:gd name="connsiteX24" fmla="*/ 4257675 w 4676775"/>
              <a:gd name="connsiteY24" fmla="*/ 1781175 h 1895475"/>
              <a:gd name="connsiteX25" fmla="*/ 4667250 w 4676775"/>
              <a:gd name="connsiteY25" fmla="*/ 1895475 h 1895475"/>
              <a:gd name="connsiteX26" fmla="*/ 4676775 w 4676775"/>
              <a:gd name="connsiteY26" fmla="*/ 1885950 h 1895475"/>
              <a:gd name="connsiteX0" fmla="*/ 0 w 4676775"/>
              <a:gd name="connsiteY0" fmla="*/ 1095375 h 1895475"/>
              <a:gd name="connsiteX1" fmla="*/ 152400 w 4676775"/>
              <a:gd name="connsiteY1" fmla="*/ 990600 h 1895475"/>
              <a:gd name="connsiteX2" fmla="*/ 457200 w 4676775"/>
              <a:gd name="connsiteY2" fmla="*/ 647700 h 1895475"/>
              <a:gd name="connsiteX3" fmla="*/ 742950 w 4676775"/>
              <a:gd name="connsiteY3" fmla="*/ 38100 h 1895475"/>
              <a:gd name="connsiteX4" fmla="*/ 790575 w 4676775"/>
              <a:gd name="connsiteY4" fmla="*/ 0 h 1895475"/>
              <a:gd name="connsiteX5" fmla="*/ 914400 w 4676775"/>
              <a:gd name="connsiteY5" fmla="*/ 19050 h 1895475"/>
              <a:gd name="connsiteX6" fmla="*/ 1057275 w 4676775"/>
              <a:gd name="connsiteY6" fmla="*/ 123825 h 1895475"/>
              <a:gd name="connsiteX7" fmla="*/ 1162050 w 4676775"/>
              <a:gd name="connsiteY7" fmla="*/ 238125 h 1895475"/>
              <a:gd name="connsiteX8" fmla="*/ 1219200 w 4676775"/>
              <a:gd name="connsiteY8" fmla="*/ 285750 h 1895475"/>
              <a:gd name="connsiteX9" fmla="*/ 1295400 w 4676775"/>
              <a:gd name="connsiteY9" fmla="*/ 285750 h 1895475"/>
              <a:gd name="connsiteX10" fmla="*/ 1390650 w 4676775"/>
              <a:gd name="connsiteY10" fmla="*/ 304800 h 1895475"/>
              <a:gd name="connsiteX11" fmla="*/ 1457325 w 4676775"/>
              <a:gd name="connsiteY11" fmla="*/ 342900 h 1895475"/>
              <a:gd name="connsiteX12" fmla="*/ 1485900 w 4676775"/>
              <a:gd name="connsiteY12" fmla="*/ 400050 h 1895475"/>
              <a:gd name="connsiteX13" fmla="*/ 1504950 w 4676775"/>
              <a:gd name="connsiteY13" fmla="*/ 447675 h 1895475"/>
              <a:gd name="connsiteX14" fmla="*/ 1600200 w 4676775"/>
              <a:gd name="connsiteY14" fmla="*/ 1371600 h 1895475"/>
              <a:gd name="connsiteX15" fmla="*/ 1828800 w 4676775"/>
              <a:gd name="connsiteY15" fmla="*/ 1866900 h 1895475"/>
              <a:gd name="connsiteX16" fmla="*/ 1924050 w 4676775"/>
              <a:gd name="connsiteY16" fmla="*/ 1895475 h 1895475"/>
              <a:gd name="connsiteX17" fmla="*/ 2133600 w 4676775"/>
              <a:gd name="connsiteY17" fmla="*/ 1866900 h 1895475"/>
              <a:gd name="connsiteX18" fmla="*/ 2771775 w 4676775"/>
              <a:gd name="connsiteY18" fmla="*/ 1543050 h 1895475"/>
              <a:gd name="connsiteX19" fmla="*/ 3171825 w 4676775"/>
              <a:gd name="connsiteY19" fmla="*/ 1095375 h 1895475"/>
              <a:gd name="connsiteX20" fmla="*/ 3248025 w 4676775"/>
              <a:gd name="connsiteY20" fmla="*/ 1047750 h 1895475"/>
              <a:gd name="connsiteX21" fmla="*/ 3352800 w 4676775"/>
              <a:gd name="connsiteY21" fmla="*/ 1047750 h 1895475"/>
              <a:gd name="connsiteX22" fmla="*/ 3514725 w 4676775"/>
              <a:gd name="connsiteY22" fmla="*/ 1114425 h 1895475"/>
              <a:gd name="connsiteX23" fmla="*/ 3829050 w 4676775"/>
              <a:gd name="connsiteY23" fmla="*/ 1524000 h 1895475"/>
              <a:gd name="connsiteX24" fmla="*/ 4257675 w 4676775"/>
              <a:gd name="connsiteY24" fmla="*/ 1781175 h 1895475"/>
              <a:gd name="connsiteX25" fmla="*/ 4667250 w 4676775"/>
              <a:gd name="connsiteY25" fmla="*/ 1895475 h 1895475"/>
              <a:gd name="connsiteX26" fmla="*/ 4676775 w 4676775"/>
              <a:gd name="connsiteY26" fmla="*/ 1885950 h 1895475"/>
              <a:gd name="connsiteX0" fmla="*/ 0 w 4676775"/>
              <a:gd name="connsiteY0" fmla="*/ 1095375 h 1895475"/>
              <a:gd name="connsiteX1" fmla="*/ 152400 w 4676775"/>
              <a:gd name="connsiteY1" fmla="*/ 990600 h 1895475"/>
              <a:gd name="connsiteX2" fmla="*/ 457200 w 4676775"/>
              <a:gd name="connsiteY2" fmla="*/ 647700 h 1895475"/>
              <a:gd name="connsiteX3" fmla="*/ 742950 w 4676775"/>
              <a:gd name="connsiteY3" fmla="*/ 38100 h 1895475"/>
              <a:gd name="connsiteX4" fmla="*/ 790575 w 4676775"/>
              <a:gd name="connsiteY4" fmla="*/ 0 h 1895475"/>
              <a:gd name="connsiteX5" fmla="*/ 914400 w 4676775"/>
              <a:gd name="connsiteY5" fmla="*/ 19050 h 1895475"/>
              <a:gd name="connsiteX6" fmla="*/ 1066800 w 4676775"/>
              <a:gd name="connsiteY6" fmla="*/ 161925 h 1895475"/>
              <a:gd name="connsiteX7" fmla="*/ 1162050 w 4676775"/>
              <a:gd name="connsiteY7" fmla="*/ 238125 h 1895475"/>
              <a:gd name="connsiteX8" fmla="*/ 1219200 w 4676775"/>
              <a:gd name="connsiteY8" fmla="*/ 285750 h 1895475"/>
              <a:gd name="connsiteX9" fmla="*/ 1295400 w 4676775"/>
              <a:gd name="connsiteY9" fmla="*/ 285750 h 1895475"/>
              <a:gd name="connsiteX10" fmla="*/ 1390650 w 4676775"/>
              <a:gd name="connsiteY10" fmla="*/ 304800 h 1895475"/>
              <a:gd name="connsiteX11" fmla="*/ 1457325 w 4676775"/>
              <a:gd name="connsiteY11" fmla="*/ 342900 h 1895475"/>
              <a:gd name="connsiteX12" fmla="*/ 1485900 w 4676775"/>
              <a:gd name="connsiteY12" fmla="*/ 400050 h 1895475"/>
              <a:gd name="connsiteX13" fmla="*/ 1504950 w 4676775"/>
              <a:gd name="connsiteY13" fmla="*/ 447675 h 1895475"/>
              <a:gd name="connsiteX14" fmla="*/ 1600200 w 4676775"/>
              <a:gd name="connsiteY14" fmla="*/ 1371600 h 1895475"/>
              <a:gd name="connsiteX15" fmla="*/ 1828800 w 4676775"/>
              <a:gd name="connsiteY15" fmla="*/ 1866900 h 1895475"/>
              <a:gd name="connsiteX16" fmla="*/ 1924050 w 4676775"/>
              <a:gd name="connsiteY16" fmla="*/ 1895475 h 1895475"/>
              <a:gd name="connsiteX17" fmla="*/ 2133600 w 4676775"/>
              <a:gd name="connsiteY17" fmla="*/ 1866900 h 1895475"/>
              <a:gd name="connsiteX18" fmla="*/ 2771775 w 4676775"/>
              <a:gd name="connsiteY18" fmla="*/ 1543050 h 1895475"/>
              <a:gd name="connsiteX19" fmla="*/ 3171825 w 4676775"/>
              <a:gd name="connsiteY19" fmla="*/ 1095375 h 1895475"/>
              <a:gd name="connsiteX20" fmla="*/ 3248025 w 4676775"/>
              <a:gd name="connsiteY20" fmla="*/ 1047750 h 1895475"/>
              <a:gd name="connsiteX21" fmla="*/ 3352800 w 4676775"/>
              <a:gd name="connsiteY21" fmla="*/ 1047750 h 1895475"/>
              <a:gd name="connsiteX22" fmla="*/ 3514725 w 4676775"/>
              <a:gd name="connsiteY22" fmla="*/ 1114425 h 1895475"/>
              <a:gd name="connsiteX23" fmla="*/ 3829050 w 4676775"/>
              <a:gd name="connsiteY23" fmla="*/ 1524000 h 1895475"/>
              <a:gd name="connsiteX24" fmla="*/ 4257675 w 4676775"/>
              <a:gd name="connsiteY24" fmla="*/ 1781175 h 1895475"/>
              <a:gd name="connsiteX25" fmla="*/ 4667250 w 4676775"/>
              <a:gd name="connsiteY25" fmla="*/ 1895475 h 1895475"/>
              <a:gd name="connsiteX26" fmla="*/ 4676775 w 4676775"/>
              <a:gd name="connsiteY26" fmla="*/ 1885950 h 1895475"/>
              <a:gd name="connsiteX0" fmla="*/ 0 w 4676775"/>
              <a:gd name="connsiteY0" fmla="*/ 1095375 h 1895475"/>
              <a:gd name="connsiteX1" fmla="*/ 152400 w 4676775"/>
              <a:gd name="connsiteY1" fmla="*/ 990600 h 1895475"/>
              <a:gd name="connsiteX2" fmla="*/ 457200 w 4676775"/>
              <a:gd name="connsiteY2" fmla="*/ 647700 h 1895475"/>
              <a:gd name="connsiteX3" fmla="*/ 742950 w 4676775"/>
              <a:gd name="connsiteY3" fmla="*/ 38100 h 1895475"/>
              <a:gd name="connsiteX4" fmla="*/ 790575 w 4676775"/>
              <a:gd name="connsiteY4" fmla="*/ 0 h 1895475"/>
              <a:gd name="connsiteX5" fmla="*/ 914400 w 4676775"/>
              <a:gd name="connsiteY5" fmla="*/ 19050 h 1895475"/>
              <a:gd name="connsiteX6" fmla="*/ 1066800 w 4676775"/>
              <a:gd name="connsiteY6" fmla="*/ 161925 h 1895475"/>
              <a:gd name="connsiteX7" fmla="*/ 1136650 w 4676775"/>
              <a:gd name="connsiteY7" fmla="*/ 252639 h 1895475"/>
              <a:gd name="connsiteX8" fmla="*/ 1219200 w 4676775"/>
              <a:gd name="connsiteY8" fmla="*/ 285750 h 1895475"/>
              <a:gd name="connsiteX9" fmla="*/ 1295400 w 4676775"/>
              <a:gd name="connsiteY9" fmla="*/ 285750 h 1895475"/>
              <a:gd name="connsiteX10" fmla="*/ 1390650 w 4676775"/>
              <a:gd name="connsiteY10" fmla="*/ 304800 h 1895475"/>
              <a:gd name="connsiteX11" fmla="*/ 1457325 w 4676775"/>
              <a:gd name="connsiteY11" fmla="*/ 342900 h 1895475"/>
              <a:gd name="connsiteX12" fmla="*/ 1485900 w 4676775"/>
              <a:gd name="connsiteY12" fmla="*/ 400050 h 1895475"/>
              <a:gd name="connsiteX13" fmla="*/ 1504950 w 4676775"/>
              <a:gd name="connsiteY13" fmla="*/ 447675 h 1895475"/>
              <a:gd name="connsiteX14" fmla="*/ 1600200 w 4676775"/>
              <a:gd name="connsiteY14" fmla="*/ 1371600 h 1895475"/>
              <a:gd name="connsiteX15" fmla="*/ 1828800 w 4676775"/>
              <a:gd name="connsiteY15" fmla="*/ 1866900 h 1895475"/>
              <a:gd name="connsiteX16" fmla="*/ 1924050 w 4676775"/>
              <a:gd name="connsiteY16" fmla="*/ 1895475 h 1895475"/>
              <a:gd name="connsiteX17" fmla="*/ 2133600 w 4676775"/>
              <a:gd name="connsiteY17" fmla="*/ 1866900 h 1895475"/>
              <a:gd name="connsiteX18" fmla="*/ 2771775 w 4676775"/>
              <a:gd name="connsiteY18" fmla="*/ 1543050 h 1895475"/>
              <a:gd name="connsiteX19" fmla="*/ 3171825 w 4676775"/>
              <a:gd name="connsiteY19" fmla="*/ 1095375 h 1895475"/>
              <a:gd name="connsiteX20" fmla="*/ 3248025 w 4676775"/>
              <a:gd name="connsiteY20" fmla="*/ 1047750 h 1895475"/>
              <a:gd name="connsiteX21" fmla="*/ 3352800 w 4676775"/>
              <a:gd name="connsiteY21" fmla="*/ 1047750 h 1895475"/>
              <a:gd name="connsiteX22" fmla="*/ 3514725 w 4676775"/>
              <a:gd name="connsiteY22" fmla="*/ 1114425 h 1895475"/>
              <a:gd name="connsiteX23" fmla="*/ 3829050 w 4676775"/>
              <a:gd name="connsiteY23" fmla="*/ 1524000 h 1895475"/>
              <a:gd name="connsiteX24" fmla="*/ 4257675 w 4676775"/>
              <a:gd name="connsiteY24" fmla="*/ 1781175 h 1895475"/>
              <a:gd name="connsiteX25" fmla="*/ 4667250 w 4676775"/>
              <a:gd name="connsiteY25" fmla="*/ 1895475 h 1895475"/>
              <a:gd name="connsiteX26" fmla="*/ 4676775 w 4676775"/>
              <a:gd name="connsiteY26" fmla="*/ 1885950 h 1895475"/>
              <a:gd name="connsiteX0" fmla="*/ 0 w 4676775"/>
              <a:gd name="connsiteY0" fmla="*/ 1095375 h 1895475"/>
              <a:gd name="connsiteX1" fmla="*/ 152400 w 4676775"/>
              <a:gd name="connsiteY1" fmla="*/ 990600 h 1895475"/>
              <a:gd name="connsiteX2" fmla="*/ 457200 w 4676775"/>
              <a:gd name="connsiteY2" fmla="*/ 647700 h 1895475"/>
              <a:gd name="connsiteX3" fmla="*/ 742950 w 4676775"/>
              <a:gd name="connsiteY3" fmla="*/ 38100 h 1895475"/>
              <a:gd name="connsiteX4" fmla="*/ 790575 w 4676775"/>
              <a:gd name="connsiteY4" fmla="*/ 0 h 1895475"/>
              <a:gd name="connsiteX5" fmla="*/ 914400 w 4676775"/>
              <a:gd name="connsiteY5" fmla="*/ 19050 h 1895475"/>
              <a:gd name="connsiteX6" fmla="*/ 1045029 w 4676775"/>
              <a:gd name="connsiteY6" fmla="*/ 169182 h 1895475"/>
              <a:gd name="connsiteX7" fmla="*/ 1136650 w 4676775"/>
              <a:gd name="connsiteY7" fmla="*/ 252639 h 1895475"/>
              <a:gd name="connsiteX8" fmla="*/ 1219200 w 4676775"/>
              <a:gd name="connsiteY8" fmla="*/ 285750 h 1895475"/>
              <a:gd name="connsiteX9" fmla="*/ 1295400 w 4676775"/>
              <a:gd name="connsiteY9" fmla="*/ 285750 h 1895475"/>
              <a:gd name="connsiteX10" fmla="*/ 1390650 w 4676775"/>
              <a:gd name="connsiteY10" fmla="*/ 304800 h 1895475"/>
              <a:gd name="connsiteX11" fmla="*/ 1457325 w 4676775"/>
              <a:gd name="connsiteY11" fmla="*/ 342900 h 1895475"/>
              <a:gd name="connsiteX12" fmla="*/ 1485900 w 4676775"/>
              <a:gd name="connsiteY12" fmla="*/ 400050 h 1895475"/>
              <a:gd name="connsiteX13" fmla="*/ 1504950 w 4676775"/>
              <a:gd name="connsiteY13" fmla="*/ 447675 h 1895475"/>
              <a:gd name="connsiteX14" fmla="*/ 1600200 w 4676775"/>
              <a:gd name="connsiteY14" fmla="*/ 1371600 h 1895475"/>
              <a:gd name="connsiteX15" fmla="*/ 1828800 w 4676775"/>
              <a:gd name="connsiteY15" fmla="*/ 1866900 h 1895475"/>
              <a:gd name="connsiteX16" fmla="*/ 1924050 w 4676775"/>
              <a:gd name="connsiteY16" fmla="*/ 1895475 h 1895475"/>
              <a:gd name="connsiteX17" fmla="*/ 2133600 w 4676775"/>
              <a:gd name="connsiteY17" fmla="*/ 1866900 h 1895475"/>
              <a:gd name="connsiteX18" fmla="*/ 2771775 w 4676775"/>
              <a:gd name="connsiteY18" fmla="*/ 1543050 h 1895475"/>
              <a:gd name="connsiteX19" fmla="*/ 3171825 w 4676775"/>
              <a:gd name="connsiteY19" fmla="*/ 1095375 h 1895475"/>
              <a:gd name="connsiteX20" fmla="*/ 3248025 w 4676775"/>
              <a:gd name="connsiteY20" fmla="*/ 1047750 h 1895475"/>
              <a:gd name="connsiteX21" fmla="*/ 3352800 w 4676775"/>
              <a:gd name="connsiteY21" fmla="*/ 1047750 h 1895475"/>
              <a:gd name="connsiteX22" fmla="*/ 3514725 w 4676775"/>
              <a:gd name="connsiteY22" fmla="*/ 1114425 h 1895475"/>
              <a:gd name="connsiteX23" fmla="*/ 3829050 w 4676775"/>
              <a:gd name="connsiteY23" fmla="*/ 1524000 h 1895475"/>
              <a:gd name="connsiteX24" fmla="*/ 4257675 w 4676775"/>
              <a:gd name="connsiteY24" fmla="*/ 1781175 h 1895475"/>
              <a:gd name="connsiteX25" fmla="*/ 4667250 w 4676775"/>
              <a:gd name="connsiteY25" fmla="*/ 1895475 h 1895475"/>
              <a:gd name="connsiteX26" fmla="*/ 4676775 w 4676775"/>
              <a:gd name="connsiteY26" fmla="*/ 1885950 h 1895475"/>
              <a:gd name="connsiteX0" fmla="*/ 0 w 4676775"/>
              <a:gd name="connsiteY0" fmla="*/ 1095375 h 1895475"/>
              <a:gd name="connsiteX1" fmla="*/ 152400 w 4676775"/>
              <a:gd name="connsiteY1" fmla="*/ 990600 h 1895475"/>
              <a:gd name="connsiteX2" fmla="*/ 457200 w 4676775"/>
              <a:gd name="connsiteY2" fmla="*/ 647700 h 1895475"/>
              <a:gd name="connsiteX3" fmla="*/ 742950 w 4676775"/>
              <a:gd name="connsiteY3" fmla="*/ 38100 h 1895475"/>
              <a:gd name="connsiteX4" fmla="*/ 790575 w 4676775"/>
              <a:gd name="connsiteY4" fmla="*/ 0 h 1895475"/>
              <a:gd name="connsiteX5" fmla="*/ 914400 w 4676775"/>
              <a:gd name="connsiteY5" fmla="*/ 19050 h 1895475"/>
              <a:gd name="connsiteX6" fmla="*/ 1045029 w 4676775"/>
              <a:gd name="connsiteY6" fmla="*/ 169182 h 1895475"/>
              <a:gd name="connsiteX7" fmla="*/ 1136650 w 4676775"/>
              <a:gd name="connsiteY7" fmla="*/ 252639 h 1895475"/>
              <a:gd name="connsiteX8" fmla="*/ 1219200 w 4676775"/>
              <a:gd name="connsiteY8" fmla="*/ 285750 h 1895475"/>
              <a:gd name="connsiteX9" fmla="*/ 1295400 w 4676775"/>
              <a:gd name="connsiteY9" fmla="*/ 285750 h 1895475"/>
              <a:gd name="connsiteX10" fmla="*/ 1390650 w 4676775"/>
              <a:gd name="connsiteY10" fmla="*/ 304800 h 1895475"/>
              <a:gd name="connsiteX11" fmla="*/ 1457325 w 4676775"/>
              <a:gd name="connsiteY11" fmla="*/ 342900 h 1895475"/>
              <a:gd name="connsiteX12" fmla="*/ 1485900 w 4676775"/>
              <a:gd name="connsiteY12" fmla="*/ 400050 h 1895475"/>
              <a:gd name="connsiteX13" fmla="*/ 1504950 w 4676775"/>
              <a:gd name="connsiteY13" fmla="*/ 447675 h 1895475"/>
              <a:gd name="connsiteX14" fmla="*/ 1600200 w 4676775"/>
              <a:gd name="connsiteY14" fmla="*/ 1371600 h 1895475"/>
              <a:gd name="connsiteX15" fmla="*/ 1828800 w 4676775"/>
              <a:gd name="connsiteY15" fmla="*/ 1866900 h 1895475"/>
              <a:gd name="connsiteX16" fmla="*/ 1924050 w 4676775"/>
              <a:gd name="connsiteY16" fmla="*/ 1895475 h 1895475"/>
              <a:gd name="connsiteX17" fmla="*/ 2133600 w 4676775"/>
              <a:gd name="connsiteY17" fmla="*/ 1866900 h 1895475"/>
              <a:gd name="connsiteX18" fmla="*/ 2771775 w 4676775"/>
              <a:gd name="connsiteY18" fmla="*/ 1543050 h 1895475"/>
              <a:gd name="connsiteX19" fmla="*/ 3171825 w 4676775"/>
              <a:gd name="connsiteY19" fmla="*/ 1095375 h 1895475"/>
              <a:gd name="connsiteX20" fmla="*/ 3248025 w 4676775"/>
              <a:gd name="connsiteY20" fmla="*/ 1047750 h 1895475"/>
              <a:gd name="connsiteX21" fmla="*/ 3352800 w 4676775"/>
              <a:gd name="connsiteY21" fmla="*/ 1047750 h 1895475"/>
              <a:gd name="connsiteX22" fmla="*/ 3514725 w 4676775"/>
              <a:gd name="connsiteY22" fmla="*/ 1114425 h 1895475"/>
              <a:gd name="connsiteX23" fmla="*/ 3829050 w 4676775"/>
              <a:gd name="connsiteY23" fmla="*/ 1524000 h 1895475"/>
              <a:gd name="connsiteX24" fmla="*/ 4257675 w 4676775"/>
              <a:gd name="connsiteY24" fmla="*/ 1781175 h 1895475"/>
              <a:gd name="connsiteX25" fmla="*/ 4667250 w 4676775"/>
              <a:gd name="connsiteY25" fmla="*/ 1895475 h 1895475"/>
              <a:gd name="connsiteX26" fmla="*/ 4676775 w 4676775"/>
              <a:gd name="connsiteY26" fmla="*/ 1885950 h 1895475"/>
              <a:gd name="connsiteX0" fmla="*/ 0 w 4676775"/>
              <a:gd name="connsiteY0" fmla="*/ 1095375 h 1895475"/>
              <a:gd name="connsiteX1" fmla="*/ 152400 w 4676775"/>
              <a:gd name="connsiteY1" fmla="*/ 990600 h 1895475"/>
              <a:gd name="connsiteX2" fmla="*/ 457200 w 4676775"/>
              <a:gd name="connsiteY2" fmla="*/ 647700 h 1895475"/>
              <a:gd name="connsiteX3" fmla="*/ 742950 w 4676775"/>
              <a:gd name="connsiteY3" fmla="*/ 38100 h 1895475"/>
              <a:gd name="connsiteX4" fmla="*/ 790575 w 4676775"/>
              <a:gd name="connsiteY4" fmla="*/ 0 h 1895475"/>
              <a:gd name="connsiteX5" fmla="*/ 914400 w 4676775"/>
              <a:gd name="connsiteY5" fmla="*/ 19050 h 1895475"/>
              <a:gd name="connsiteX6" fmla="*/ 1045029 w 4676775"/>
              <a:gd name="connsiteY6" fmla="*/ 169182 h 1895475"/>
              <a:gd name="connsiteX7" fmla="*/ 1136650 w 4676775"/>
              <a:gd name="connsiteY7" fmla="*/ 252639 h 1895475"/>
              <a:gd name="connsiteX8" fmla="*/ 1219200 w 4676775"/>
              <a:gd name="connsiteY8" fmla="*/ 285750 h 1895475"/>
              <a:gd name="connsiteX9" fmla="*/ 1295400 w 4676775"/>
              <a:gd name="connsiteY9" fmla="*/ 285750 h 1895475"/>
              <a:gd name="connsiteX10" fmla="*/ 1390650 w 4676775"/>
              <a:gd name="connsiteY10" fmla="*/ 304800 h 1895475"/>
              <a:gd name="connsiteX11" fmla="*/ 1457325 w 4676775"/>
              <a:gd name="connsiteY11" fmla="*/ 342900 h 1895475"/>
              <a:gd name="connsiteX12" fmla="*/ 1485900 w 4676775"/>
              <a:gd name="connsiteY12" fmla="*/ 400050 h 1895475"/>
              <a:gd name="connsiteX13" fmla="*/ 1504950 w 4676775"/>
              <a:gd name="connsiteY13" fmla="*/ 447675 h 1895475"/>
              <a:gd name="connsiteX14" fmla="*/ 1600200 w 4676775"/>
              <a:gd name="connsiteY14" fmla="*/ 1371600 h 1895475"/>
              <a:gd name="connsiteX15" fmla="*/ 1828800 w 4676775"/>
              <a:gd name="connsiteY15" fmla="*/ 1866900 h 1895475"/>
              <a:gd name="connsiteX16" fmla="*/ 1924050 w 4676775"/>
              <a:gd name="connsiteY16" fmla="*/ 1895475 h 1895475"/>
              <a:gd name="connsiteX17" fmla="*/ 2133600 w 4676775"/>
              <a:gd name="connsiteY17" fmla="*/ 1866900 h 1895475"/>
              <a:gd name="connsiteX18" fmla="*/ 2771775 w 4676775"/>
              <a:gd name="connsiteY18" fmla="*/ 1543050 h 1895475"/>
              <a:gd name="connsiteX19" fmla="*/ 3171825 w 4676775"/>
              <a:gd name="connsiteY19" fmla="*/ 1095375 h 1895475"/>
              <a:gd name="connsiteX20" fmla="*/ 3248025 w 4676775"/>
              <a:gd name="connsiteY20" fmla="*/ 1047750 h 1895475"/>
              <a:gd name="connsiteX21" fmla="*/ 3352800 w 4676775"/>
              <a:gd name="connsiteY21" fmla="*/ 1047750 h 1895475"/>
              <a:gd name="connsiteX22" fmla="*/ 3514725 w 4676775"/>
              <a:gd name="connsiteY22" fmla="*/ 1114425 h 1895475"/>
              <a:gd name="connsiteX23" fmla="*/ 3829050 w 4676775"/>
              <a:gd name="connsiteY23" fmla="*/ 1524000 h 1895475"/>
              <a:gd name="connsiteX24" fmla="*/ 4257675 w 4676775"/>
              <a:gd name="connsiteY24" fmla="*/ 1781175 h 1895475"/>
              <a:gd name="connsiteX25" fmla="*/ 4667250 w 4676775"/>
              <a:gd name="connsiteY25" fmla="*/ 1895475 h 1895475"/>
              <a:gd name="connsiteX26" fmla="*/ 4676775 w 4676775"/>
              <a:gd name="connsiteY26" fmla="*/ 1885950 h 189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76775" h="1895475">
                <a:moveTo>
                  <a:pt x="0" y="1095375"/>
                </a:moveTo>
                <a:lnTo>
                  <a:pt x="152400" y="990600"/>
                </a:lnTo>
                <a:lnTo>
                  <a:pt x="457200" y="647700"/>
                </a:lnTo>
                <a:lnTo>
                  <a:pt x="742950" y="38100"/>
                </a:lnTo>
                <a:lnTo>
                  <a:pt x="790575" y="0"/>
                </a:lnTo>
                <a:lnTo>
                  <a:pt x="914400" y="19050"/>
                </a:lnTo>
                <a:cubicBezTo>
                  <a:pt x="957943" y="69094"/>
                  <a:pt x="997858" y="104624"/>
                  <a:pt x="1045029" y="169182"/>
                </a:cubicBezTo>
                <a:cubicBezTo>
                  <a:pt x="1053797" y="211515"/>
                  <a:pt x="1106110" y="224820"/>
                  <a:pt x="1136650" y="252639"/>
                </a:cubicBezTo>
                <a:lnTo>
                  <a:pt x="1219200" y="285750"/>
                </a:lnTo>
                <a:lnTo>
                  <a:pt x="1295400" y="285750"/>
                </a:lnTo>
                <a:lnTo>
                  <a:pt x="1390650" y="304800"/>
                </a:lnTo>
                <a:lnTo>
                  <a:pt x="1457325" y="342900"/>
                </a:lnTo>
                <a:lnTo>
                  <a:pt x="1485900" y="400050"/>
                </a:lnTo>
                <a:lnTo>
                  <a:pt x="1504950" y="447675"/>
                </a:lnTo>
                <a:cubicBezTo>
                  <a:pt x="1536700" y="755650"/>
                  <a:pt x="1549400" y="1101725"/>
                  <a:pt x="1600200" y="1371600"/>
                </a:cubicBezTo>
                <a:cubicBezTo>
                  <a:pt x="1676400" y="1660525"/>
                  <a:pt x="1752600" y="1701800"/>
                  <a:pt x="1828800" y="1866900"/>
                </a:cubicBezTo>
                <a:lnTo>
                  <a:pt x="1924050" y="1895475"/>
                </a:lnTo>
                <a:lnTo>
                  <a:pt x="2133600" y="1866900"/>
                </a:lnTo>
                <a:lnTo>
                  <a:pt x="2771775" y="1543050"/>
                </a:lnTo>
                <a:lnTo>
                  <a:pt x="3171825" y="1095375"/>
                </a:lnTo>
                <a:lnTo>
                  <a:pt x="3248025" y="1047750"/>
                </a:lnTo>
                <a:lnTo>
                  <a:pt x="3352800" y="1047750"/>
                </a:lnTo>
                <a:lnTo>
                  <a:pt x="3514725" y="1114425"/>
                </a:lnTo>
                <a:lnTo>
                  <a:pt x="3829050" y="1524000"/>
                </a:lnTo>
                <a:lnTo>
                  <a:pt x="4257675" y="1781175"/>
                </a:lnTo>
                <a:lnTo>
                  <a:pt x="4667250" y="1895475"/>
                </a:lnTo>
                <a:lnTo>
                  <a:pt x="4676775" y="1885950"/>
                </a:lnTo>
              </a:path>
            </a:pathLst>
          </a:cu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p:cNvCxnSpPr/>
          <p:nvPr/>
        </p:nvCxnSpPr>
        <p:spPr>
          <a:xfrm>
            <a:off x="1080803" y="5860620"/>
            <a:ext cx="0" cy="18288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004728" y="5860620"/>
            <a:ext cx="0" cy="18288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900078" y="5860620"/>
            <a:ext cx="0" cy="18288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824003" y="5860620"/>
            <a:ext cx="0" cy="18288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738403" y="5860620"/>
            <a:ext cx="0" cy="18288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5654868" y="5863643"/>
            <a:ext cx="0" cy="18288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6561760" y="5860620"/>
            <a:ext cx="0" cy="18288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7493094" y="5860620"/>
            <a:ext cx="0" cy="18288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8399027" y="5860620"/>
            <a:ext cx="0" cy="18288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9313426" y="5860620"/>
            <a:ext cx="0" cy="18288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10232588" y="5863643"/>
            <a:ext cx="0" cy="18288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831220" y="6003189"/>
            <a:ext cx="673100" cy="338554"/>
          </a:xfrm>
          <a:prstGeom prst="rect">
            <a:avLst/>
          </a:prstGeom>
          <a:noFill/>
        </p:spPr>
        <p:txBody>
          <a:bodyPr wrap="square" rtlCol="0">
            <a:spAutoFit/>
          </a:bodyPr>
          <a:lstStyle/>
          <a:p>
            <a:r>
              <a:rPr lang="en-US" sz="1600" b="1" dirty="0">
                <a:solidFill>
                  <a:srgbClr val="002060"/>
                </a:solidFill>
                <a:latin typeface="+mj-lt"/>
              </a:rPr>
              <a:t>0.4</a:t>
            </a:r>
          </a:p>
        </p:txBody>
      </p:sp>
      <p:sp>
        <p:nvSpPr>
          <p:cNvPr id="106" name="TextBox 105"/>
          <p:cNvSpPr txBox="1"/>
          <p:nvPr/>
        </p:nvSpPr>
        <p:spPr>
          <a:xfrm>
            <a:off x="1747684" y="6009849"/>
            <a:ext cx="673100" cy="338554"/>
          </a:xfrm>
          <a:prstGeom prst="rect">
            <a:avLst/>
          </a:prstGeom>
          <a:noFill/>
        </p:spPr>
        <p:txBody>
          <a:bodyPr wrap="square" rtlCol="0">
            <a:spAutoFit/>
          </a:bodyPr>
          <a:lstStyle/>
          <a:p>
            <a:r>
              <a:rPr lang="en-US" sz="1600" b="1" dirty="0">
                <a:solidFill>
                  <a:srgbClr val="002060"/>
                </a:solidFill>
                <a:latin typeface="+mj-lt"/>
              </a:rPr>
              <a:t>0.6</a:t>
            </a:r>
          </a:p>
        </p:txBody>
      </p:sp>
      <p:sp>
        <p:nvSpPr>
          <p:cNvPr id="107" name="TextBox 106"/>
          <p:cNvSpPr txBox="1"/>
          <p:nvPr/>
        </p:nvSpPr>
        <p:spPr>
          <a:xfrm>
            <a:off x="2649489" y="6009849"/>
            <a:ext cx="673100" cy="338554"/>
          </a:xfrm>
          <a:prstGeom prst="rect">
            <a:avLst/>
          </a:prstGeom>
          <a:noFill/>
        </p:spPr>
        <p:txBody>
          <a:bodyPr wrap="square" rtlCol="0">
            <a:spAutoFit/>
          </a:bodyPr>
          <a:lstStyle/>
          <a:p>
            <a:r>
              <a:rPr lang="en-US" sz="1600" b="1" dirty="0">
                <a:solidFill>
                  <a:srgbClr val="002060"/>
                </a:solidFill>
                <a:latin typeface="+mj-lt"/>
              </a:rPr>
              <a:t>0.8</a:t>
            </a:r>
          </a:p>
        </p:txBody>
      </p:sp>
      <p:sp>
        <p:nvSpPr>
          <p:cNvPr id="108" name="TextBox 107"/>
          <p:cNvSpPr txBox="1"/>
          <p:nvPr/>
        </p:nvSpPr>
        <p:spPr>
          <a:xfrm>
            <a:off x="3551294" y="6009849"/>
            <a:ext cx="673100" cy="338554"/>
          </a:xfrm>
          <a:prstGeom prst="rect">
            <a:avLst/>
          </a:prstGeom>
          <a:noFill/>
        </p:spPr>
        <p:txBody>
          <a:bodyPr wrap="square" rtlCol="0">
            <a:spAutoFit/>
          </a:bodyPr>
          <a:lstStyle/>
          <a:p>
            <a:r>
              <a:rPr lang="en-US" sz="1600" b="1" dirty="0">
                <a:solidFill>
                  <a:srgbClr val="002060"/>
                </a:solidFill>
                <a:latin typeface="+mj-lt"/>
              </a:rPr>
              <a:t>1.0</a:t>
            </a:r>
          </a:p>
        </p:txBody>
      </p:sp>
      <p:sp>
        <p:nvSpPr>
          <p:cNvPr id="109" name="TextBox 108"/>
          <p:cNvSpPr txBox="1"/>
          <p:nvPr/>
        </p:nvSpPr>
        <p:spPr>
          <a:xfrm>
            <a:off x="4478767" y="6010469"/>
            <a:ext cx="673100" cy="338554"/>
          </a:xfrm>
          <a:prstGeom prst="rect">
            <a:avLst/>
          </a:prstGeom>
          <a:noFill/>
        </p:spPr>
        <p:txBody>
          <a:bodyPr wrap="square" rtlCol="0">
            <a:spAutoFit/>
          </a:bodyPr>
          <a:lstStyle/>
          <a:p>
            <a:r>
              <a:rPr lang="en-US" sz="1600" b="1" dirty="0">
                <a:solidFill>
                  <a:srgbClr val="002060"/>
                </a:solidFill>
                <a:latin typeface="+mj-lt"/>
              </a:rPr>
              <a:t>1.2</a:t>
            </a:r>
          </a:p>
        </p:txBody>
      </p:sp>
      <p:sp>
        <p:nvSpPr>
          <p:cNvPr id="110" name="TextBox 109"/>
          <p:cNvSpPr txBox="1"/>
          <p:nvPr/>
        </p:nvSpPr>
        <p:spPr>
          <a:xfrm>
            <a:off x="5406240" y="6029209"/>
            <a:ext cx="673100" cy="338554"/>
          </a:xfrm>
          <a:prstGeom prst="rect">
            <a:avLst/>
          </a:prstGeom>
          <a:noFill/>
        </p:spPr>
        <p:txBody>
          <a:bodyPr wrap="square" rtlCol="0">
            <a:spAutoFit/>
          </a:bodyPr>
          <a:lstStyle/>
          <a:p>
            <a:r>
              <a:rPr lang="en-US" sz="1600" b="1" dirty="0">
                <a:solidFill>
                  <a:srgbClr val="002060"/>
                </a:solidFill>
                <a:latin typeface="+mj-lt"/>
              </a:rPr>
              <a:t>1.4</a:t>
            </a:r>
          </a:p>
        </p:txBody>
      </p:sp>
      <p:sp>
        <p:nvSpPr>
          <p:cNvPr id="111" name="TextBox 110"/>
          <p:cNvSpPr txBox="1"/>
          <p:nvPr/>
        </p:nvSpPr>
        <p:spPr>
          <a:xfrm>
            <a:off x="6308045" y="6009849"/>
            <a:ext cx="673100" cy="338554"/>
          </a:xfrm>
          <a:prstGeom prst="rect">
            <a:avLst/>
          </a:prstGeom>
          <a:noFill/>
        </p:spPr>
        <p:txBody>
          <a:bodyPr wrap="square" rtlCol="0">
            <a:spAutoFit/>
          </a:bodyPr>
          <a:lstStyle/>
          <a:p>
            <a:r>
              <a:rPr lang="en-US" sz="1600" b="1" dirty="0">
                <a:solidFill>
                  <a:srgbClr val="002060"/>
                </a:solidFill>
                <a:latin typeface="+mj-lt"/>
              </a:rPr>
              <a:t>1.6</a:t>
            </a:r>
          </a:p>
        </p:txBody>
      </p:sp>
      <p:sp>
        <p:nvSpPr>
          <p:cNvPr id="112" name="TextBox 111"/>
          <p:cNvSpPr txBox="1"/>
          <p:nvPr/>
        </p:nvSpPr>
        <p:spPr>
          <a:xfrm>
            <a:off x="7222443" y="6009849"/>
            <a:ext cx="673100" cy="338554"/>
          </a:xfrm>
          <a:prstGeom prst="rect">
            <a:avLst/>
          </a:prstGeom>
          <a:noFill/>
        </p:spPr>
        <p:txBody>
          <a:bodyPr wrap="square" rtlCol="0">
            <a:spAutoFit/>
          </a:bodyPr>
          <a:lstStyle/>
          <a:p>
            <a:r>
              <a:rPr lang="en-US" sz="1600" b="1" dirty="0">
                <a:solidFill>
                  <a:srgbClr val="002060"/>
                </a:solidFill>
                <a:latin typeface="+mj-lt"/>
              </a:rPr>
              <a:t>1.8</a:t>
            </a:r>
          </a:p>
        </p:txBody>
      </p:sp>
      <p:sp>
        <p:nvSpPr>
          <p:cNvPr id="113" name="TextBox 112"/>
          <p:cNvSpPr txBox="1"/>
          <p:nvPr/>
        </p:nvSpPr>
        <p:spPr>
          <a:xfrm>
            <a:off x="8136841" y="6006212"/>
            <a:ext cx="673100" cy="338554"/>
          </a:xfrm>
          <a:prstGeom prst="rect">
            <a:avLst/>
          </a:prstGeom>
          <a:noFill/>
        </p:spPr>
        <p:txBody>
          <a:bodyPr wrap="square" rtlCol="0">
            <a:spAutoFit/>
          </a:bodyPr>
          <a:lstStyle/>
          <a:p>
            <a:r>
              <a:rPr lang="en-US" sz="1600" b="1" dirty="0">
                <a:solidFill>
                  <a:srgbClr val="002060"/>
                </a:solidFill>
                <a:latin typeface="+mj-lt"/>
              </a:rPr>
              <a:t>2.0</a:t>
            </a:r>
          </a:p>
        </p:txBody>
      </p:sp>
      <p:sp>
        <p:nvSpPr>
          <p:cNvPr id="114" name="TextBox 113"/>
          <p:cNvSpPr txBox="1"/>
          <p:nvPr/>
        </p:nvSpPr>
        <p:spPr>
          <a:xfrm>
            <a:off x="9051239" y="5999632"/>
            <a:ext cx="673100" cy="338554"/>
          </a:xfrm>
          <a:prstGeom prst="rect">
            <a:avLst/>
          </a:prstGeom>
          <a:noFill/>
        </p:spPr>
        <p:txBody>
          <a:bodyPr wrap="square" rtlCol="0">
            <a:spAutoFit/>
          </a:bodyPr>
          <a:lstStyle/>
          <a:p>
            <a:r>
              <a:rPr lang="en-US" sz="1600" b="1" dirty="0">
                <a:solidFill>
                  <a:srgbClr val="002060"/>
                </a:solidFill>
                <a:latin typeface="+mj-lt"/>
              </a:rPr>
              <a:t>2.2</a:t>
            </a:r>
          </a:p>
        </p:txBody>
      </p:sp>
      <p:sp>
        <p:nvSpPr>
          <p:cNvPr id="115" name="TextBox 114"/>
          <p:cNvSpPr txBox="1"/>
          <p:nvPr/>
        </p:nvSpPr>
        <p:spPr>
          <a:xfrm>
            <a:off x="9956056" y="6011651"/>
            <a:ext cx="673100" cy="338554"/>
          </a:xfrm>
          <a:prstGeom prst="rect">
            <a:avLst/>
          </a:prstGeom>
          <a:noFill/>
        </p:spPr>
        <p:txBody>
          <a:bodyPr wrap="square" rtlCol="0">
            <a:spAutoFit/>
          </a:bodyPr>
          <a:lstStyle/>
          <a:p>
            <a:r>
              <a:rPr lang="en-US" sz="1600" b="1" dirty="0">
                <a:solidFill>
                  <a:srgbClr val="002060"/>
                </a:solidFill>
                <a:latin typeface="+mj-lt"/>
              </a:rPr>
              <a:t>2.4</a:t>
            </a:r>
          </a:p>
        </p:txBody>
      </p:sp>
      <p:cxnSp>
        <p:nvCxnSpPr>
          <p:cNvPr id="72" name="Straight Arrow Connector 71"/>
          <p:cNvCxnSpPr/>
          <p:nvPr/>
        </p:nvCxnSpPr>
        <p:spPr>
          <a:xfrm flipH="1">
            <a:off x="1396668" y="4821117"/>
            <a:ext cx="197425" cy="8943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a:off x="1897739" y="4743713"/>
            <a:ext cx="357320" cy="7631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774771" y="4111739"/>
            <a:ext cx="1926707" cy="707886"/>
          </a:xfrm>
          <a:prstGeom prst="rect">
            <a:avLst/>
          </a:prstGeom>
          <a:noFill/>
        </p:spPr>
        <p:txBody>
          <a:bodyPr wrap="square" rtlCol="0">
            <a:spAutoFit/>
          </a:bodyPr>
          <a:lstStyle/>
          <a:p>
            <a:pPr algn="ctr"/>
            <a:r>
              <a:rPr lang="en-US" sz="2000" b="1" dirty="0">
                <a:solidFill>
                  <a:schemeClr val="accent6">
                    <a:lumMod val="50000"/>
                  </a:schemeClr>
                </a:solidFill>
                <a:latin typeface="+mn-lt"/>
              </a:rPr>
              <a:t>Chlorophyll-a absorption</a:t>
            </a:r>
          </a:p>
        </p:txBody>
      </p:sp>
      <p:pic>
        <p:nvPicPr>
          <p:cNvPr id="116" name="Picture 11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497384" y="2267024"/>
            <a:ext cx="2340766" cy="1410535"/>
          </a:xfrm>
          <a:prstGeom prst="rect">
            <a:avLst/>
          </a:prstGeom>
        </p:spPr>
      </p:pic>
      <p:sp>
        <p:nvSpPr>
          <p:cNvPr id="122" name="TextBox 121"/>
          <p:cNvSpPr txBox="1"/>
          <p:nvPr/>
        </p:nvSpPr>
        <p:spPr>
          <a:xfrm>
            <a:off x="-1" y="6458890"/>
            <a:ext cx="5654869" cy="276999"/>
          </a:xfrm>
          <a:prstGeom prst="rect">
            <a:avLst/>
          </a:prstGeom>
          <a:noFill/>
        </p:spPr>
        <p:txBody>
          <a:bodyPr wrap="square" rtlCol="0">
            <a:spAutoFit/>
          </a:bodyPr>
          <a:lstStyle/>
          <a:p>
            <a:r>
              <a:rPr lang="en-US" sz="1200" dirty="0">
                <a:solidFill>
                  <a:srgbClr val="767171"/>
                </a:solidFill>
                <a:latin typeface="+mn-lt"/>
              </a:rPr>
              <a:t>Images credit: Josef </a:t>
            </a:r>
            <a:r>
              <a:rPr lang="en-US" sz="1200" dirty="0" err="1">
                <a:solidFill>
                  <a:srgbClr val="767171"/>
                </a:solidFill>
                <a:latin typeface="+mn-lt"/>
              </a:rPr>
              <a:t>Reischig</a:t>
            </a:r>
            <a:r>
              <a:rPr lang="en-US" sz="1200" dirty="0">
                <a:solidFill>
                  <a:srgbClr val="767171"/>
                </a:solidFill>
                <a:latin typeface="+mn-lt"/>
              </a:rPr>
              <a:t> (algae), NASA (Landsat 8) </a:t>
            </a:r>
          </a:p>
        </p:txBody>
      </p:sp>
      <p:pic>
        <p:nvPicPr>
          <p:cNvPr id="141" name="Shape 153" descr="03_Landsat8.pn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981331" y="3183822"/>
            <a:ext cx="1375535" cy="1296375"/>
          </a:xfrm>
          <a:prstGeom prst="rect">
            <a:avLst/>
          </a:prstGeom>
          <a:noFill/>
          <a:ln>
            <a:noFill/>
          </a:ln>
        </p:spPr>
      </p:pic>
      <p:sp>
        <p:nvSpPr>
          <p:cNvPr id="123" name="TextBox 122"/>
          <p:cNvSpPr txBox="1"/>
          <p:nvPr/>
        </p:nvSpPr>
        <p:spPr>
          <a:xfrm>
            <a:off x="4380481" y="1779759"/>
            <a:ext cx="5192256" cy="369332"/>
          </a:xfrm>
          <a:prstGeom prst="rect">
            <a:avLst/>
          </a:prstGeom>
          <a:noFill/>
        </p:spPr>
        <p:txBody>
          <a:bodyPr wrap="square" rtlCol="0">
            <a:spAutoFit/>
          </a:bodyPr>
          <a:lstStyle/>
          <a:p>
            <a:r>
              <a:rPr lang="en-US" sz="1800" b="1" dirty="0">
                <a:solidFill>
                  <a:srgbClr val="548235"/>
                </a:solidFill>
                <a:latin typeface="+mn-lt"/>
              </a:rPr>
              <a:t>Spectral signature for vegetation</a:t>
            </a:r>
          </a:p>
        </p:txBody>
      </p:sp>
      <p:sp>
        <p:nvSpPr>
          <p:cNvPr id="125" name="TextBox 124"/>
          <p:cNvSpPr txBox="1"/>
          <p:nvPr/>
        </p:nvSpPr>
        <p:spPr>
          <a:xfrm>
            <a:off x="1429343" y="3584276"/>
            <a:ext cx="1403312" cy="400110"/>
          </a:xfrm>
          <a:prstGeom prst="rect">
            <a:avLst/>
          </a:prstGeom>
          <a:noFill/>
        </p:spPr>
        <p:txBody>
          <a:bodyPr wrap="square" rtlCol="0">
            <a:spAutoFit/>
          </a:bodyPr>
          <a:lstStyle/>
          <a:p>
            <a:r>
              <a:rPr lang="en-US" sz="2000" b="1" dirty="0">
                <a:solidFill>
                  <a:srgbClr val="0070C0"/>
                </a:solidFill>
                <a:latin typeface="+mn-lt"/>
              </a:rPr>
              <a:t>V</a:t>
            </a:r>
            <a:r>
              <a:rPr lang="en-US" sz="2000" b="1" dirty="0">
                <a:solidFill>
                  <a:srgbClr val="00B0F0"/>
                </a:solidFill>
                <a:latin typeface="+mn-lt"/>
              </a:rPr>
              <a:t>i</a:t>
            </a:r>
            <a:r>
              <a:rPr lang="en-US" sz="2000" b="1" dirty="0">
                <a:solidFill>
                  <a:srgbClr val="548235"/>
                </a:solidFill>
                <a:latin typeface="+mn-lt"/>
              </a:rPr>
              <a:t>si</a:t>
            </a:r>
            <a:r>
              <a:rPr lang="en-US" sz="2000" b="1" dirty="0">
                <a:solidFill>
                  <a:srgbClr val="EAA24A"/>
                </a:solidFill>
                <a:latin typeface="+mn-lt"/>
              </a:rPr>
              <a:t>b</a:t>
            </a:r>
            <a:r>
              <a:rPr lang="en-US" sz="2000" b="1" dirty="0">
                <a:solidFill>
                  <a:srgbClr val="FF0000"/>
                </a:solidFill>
                <a:latin typeface="+mn-lt"/>
              </a:rPr>
              <a:t>le</a:t>
            </a:r>
            <a:r>
              <a:rPr lang="en-US" sz="2000" b="1" dirty="0">
                <a:latin typeface="+mn-lt"/>
              </a:rPr>
              <a:t> </a:t>
            </a:r>
          </a:p>
        </p:txBody>
      </p:sp>
      <p:sp>
        <p:nvSpPr>
          <p:cNvPr id="147" name="TextBox 146"/>
          <p:cNvSpPr txBox="1"/>
          <p:nvPr/>
        </p:nvSpPr>
        <p:spPr>
          <a:xfrm>
            <a:off x="2927228" y="3395910"/>
            <a:ext cx="1825163" cy="707886"/>
          </a:xfrm>
          <a:prstGeom prst="rect">
            <a:avLst/>
          </a:prstGeom>
          <a:noFill/>
        </p:spPr>
        <p:txBody>
          <a:bodyPr wrap="square" rtlCol="0">
            <a:spAutoFit/>
          </a:bodyPr>
          <a:lstStyle/>
          <a:p>
            <a:pPr algn="ctr"/>
            <a:r>
              <a:rPr lang="en-US" sz="2000" b="1" dirty="0">
                <a:solidFill>
                  <a:srgbClr val="8D1C09"/>
                </a:solidFill>
                <a:latin typeface="+mn-lt"/>
              </a:rPr>
              <a:t>Near Infrared (NIR) </a:t>
            </a:r>
          </a:p>
        </p:txBody>
      </p:sp>
      <p:sp>
        <p:nvSpPr>
          <p:cNvPr id="148" name="TextBox 147"/>
          <p:cNvSpPr txBox="1"/>
          <p:nvPr/>
        </p:nvSpPr>
        <p:spPr>
          <a:xfrm>
            <a:off x="7226076" y="3296090"/>
            <a:ext cx="1825163" cy="1015663"/>
          </a:xfrm>
          <a:prstGeom prst="rect">
            <a:avLst/>
          </a:prstGeom>
          <a:noFill/>
        </p:spPr>
        <p:txBody>
          <a:bodyPr wrap="square" rtlCol="0">
            <a:spAutoFit/>
          </a:bodyPr>
          <a:lstStyle/>
          <a:p>
            <a:pPr algn="ctr"/>
            <a:r>
              <a:rPr lang="en-US" sz="2000" b="1" dirty="0">
                <a:solidFill>
                  <a:srgbClr val="490060"/>
                </a:solidFill>
                <a:latin typeface="+mn-lt"/>
              </a:rPr>
              <a:t>Shortwave Infrared (SWIR) </a:t>
            </a:r>
          </a:p>
        </p:txBody>
      </p:sp>
      <p:sp>
        <p:nvSpPr>
          <p:cNvPr id="126" name="TextBox 125"/>
          <p:cNvSpPr txBox="1"/>
          <p:nvPr/>
        </p:nvSpPr>
        <p:spPr>
          <a:xfrm>
            <a:off x="3824002" y="4496051"/>
            <a:ext cx="2059117" cy="707886"/>
          </a:xfrm>
          <a:prstGeom prst="rect">
            <a:avLst/>
          </a:prstGeom>
          <a:noFill/>
        </p:spPr>
        <p:txBody>
          <a:bodyPr wrap="square" rtlCol="0">
            <a:spAutoFit/>
          </a:bodyPr>
          <a:lstStyle/>
          <a:p>
            <a:r>
              <a:rPr lang="en-US" sz="2000" b="1" dirty="0">
                <a:latin typeface="+mj-lt"/>
              </a:rPr>
              <a:t>Landsat 8 bands</a:t>
            </a:r>
          </a:p>
        </p:txBody>
      </p:sp>
      <p:sp>
        <p:nvSpPr>
          <p:cNvPr id="127" name="TextBox 126"/>
          <p:cNvSpPr txBox="1"/>
          <p:nvPr/>
        </p:nvSpPr>
        <p:spPr>
          <a:xfrm>
            <a:off x="1167770" y="1919408"/>
            <a:ext cx="617488" cy="400110"/>
          </a:xfrm>
          <a:prstGeom prst="rect">
            <a:avLst/>
          </a:prstGeom>
          <a:noFill/>
        </p:spPr>
        <p:txBody>
          <a:bodyPr wrap="square" rtlCol="0">
            <a:spAutoFit/>
          </a:bodyPr>
          <a:lstStyle/>
          <a:p>
            <a:r>
              <a:rPr lang="en-US" sz="2000" b="1" dirty="0">
                <a:latin typeface="+mn-lt"/>
              </a:rPr>
              <a:t>b2</a:t>
            </a:r>
          </a:p>
        </p:txBody>
      </p:sp>
      <p:sp>
        <p:nvSpPr>
          <p:cNvPr id="151" name="TextBox 150"/>
          <p:cNvSpPr txBox="1"/>
          <p:nvPr/>
        </p:nvSpPr>
        <p:spPr>
          <a:xfrm>
            <a:off x="1562531" y="2262719"/>
            <a:ext cx="559024" cy="400110"/>
          </a:xfrm>
          <a:prstGeom prst="rect">
            <a:avLst/>
          </a:prstGeom>
          <a:noFill/>
        </p:spPr>
        <p:txBody>
          <a:bodyPr wrap="square" rtlCol="0">
            <a:spAutoFit/>
          </a:bodyPr>
          <a:lstStyle/>
          <a:p>
            <a:r>
              <a:rPr lang="en-US" sz="2000" b="1" dirty="0">
                <a:latin typeface="+mn-lt"/>
              </a:rPr>
              <a:t>b3</a:t>
            </a:r>
          </a:p>
        </p:txBody>
      </p:sp>
      <p:sp>
        <p:nvSpPr>
          <p:cNvPr id="155" name="TextBox 154"/>
          <p:cNvSpPr txBox="1"/>
          <p:nvPr/>
        </p:nvSpPr>
        <p:spPr>
          <a:xfrm>
            <a:off x="2016553" y="2606030"/>
            <a:ext cx="559024" cy="400110"/>
          </a:xfrm>
          <a:prstGeom prst="rect">
            <a:avLst/>
          </a:prstGeom>
          <a:noFill/>
        </p:spPr>
        <p:txBody>
          <a:bodyPr wrap="square" rtlCol="0">
            <a:spAutoFit/>
          </a:bodyPr>
          <a:lstStyle/>
          <a:p>
            <a:r>
              <a:rPr lang="en-US" sz="2000" b="1" dirty="0">
                <a:latin typeface="+mn-lt"/>
              </a:rPr>
              <a:t>b4</a:t>
            </a:r>
          </a:p>
        </p:txBody>
      </p:sp>
      <p:sp>
        <p:nvSpPr>
          <p:cNvPr id="156" name="TextBox 155"/>
          <p:cNvSpPr txBox="1"/>
          <p:nvPr/>
        </p:nvSpPr>
        <p:spPr>
          <a:xfrm>
            <a:off x="2935924" y="2749239"/>
            <a:ext cx="559024" cy="400110"/>
          </a:xfrm>
          <a:prstGeom prst="rect">
            <a:avLst/>
          </a:prstGeom>
          <a:noFill/>
        </p:spPr>
        <p:txBody>
          <a:bodyPr wrap="square" rtlCol="0">
            <a:spAutoFit/>
          </a:bodyPr>
          <a:lstStyle/>
          <a:p>
            <a:r>
              <a:rPr lang="en-US" sz="2000" b="1" dirty="0">
                <a:latin typeface="+mn-lt"/>
              </a:rPr>
              <a:t>b5</a:t>
            </a:r>
          </a:p>
        </p:txBody>
      </p:sp>
      <p:sp>
        <p:nvSpPr>
          <p:cNvPr id="163" name="TextBox 162"/>
          <p:cNvSpPr txBox="1"/>
          <p:nvPr/>
        </p:nvSpPr>
        <p:spPr>
          <a:xfrm>
            <a:off x="6327542" y="3152053"/>
            <a:ext cx="559024" cy="400110"/>
          </a:xfrm>
          <a:prstGeom prst="rect">
            <a:avLst/>
          </a:prstGeom>
          <a:noFill/>
        </p:spPr>
        <p:txBody>
          <a:bodyPr wrap="square" rtlCol="0">
            <a:spAutoFit/>
          </a:bodyPr>
          <a:lstStyle/>
          <a:p>
            <a:r>
              <a:rPr lang="en-US" sz="2000" b="1" dirty="0">
                <a:latin typeface="+mn-lt"/>
              </a:rPr>
              <a:t>b6</a:t>
            </a:r>
          </a:p>
        </p:txBody>
      </p:sp>
      <p:sp>
        <p:nvSpPr>
          <p:cNvPr id="164" name="TextBox 163"/>
          <p:cNvSpPr txBox="1"/>
          <p:nvPr/>
        </p:nvSpPr>
        <p:spPr>
          <a:xfrm>
            <a:off x="9078633" y="3519127"/>
            <a:ext cx="559024" cy="400110"/>
          </a:xfrm>
          <a:prstGeom prst="rect">
            <a:avLst/>
          </a:prstGeom>
          <a:noFill/>
        </p:spPr>
        <p:txBody>
          <a:bodyPr wrap="square" rtlCol="0">
            <a:spAutoFit/>
          </a:bodyPr>
          <a:lstStyle/>
          <a:p>
            <a:r>
              <a:rPr lang="en-US" sz="2000" b="1" dirty="0">
                <a:latin typeface="+mn-lt"/>
              </a:rPr>
              <a:t>b7</a:t>
            </a:r>
          </a:p>
        </p:txBody>
      </p:sp>
    </p:spTree>
    <p:extLst>
      <p:ext uri="{BB962C8B-B14F-4D97-AF65-F5344CB8AC3E}">
        <p14:creationId xmlns:p14="http://schemas.microsoft.com/office/powerpoint/2010/main" val="353735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fade">
                                      <p:cBhvr>
                                        <p:cTn id="10" dur="500"/>
                                        <p:tgtEl>
                                          <p:spTgt spid="8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fade">
                                      <p:cBhvr>
                                        <p:cTn id="13" dur="500"/>
                                        <p:tgtEl>
                                          <p:spTgt spid="8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fade">
                                      <p:cBhvr>
                                        <p:cTn id="16" dur="500"/>
                                        <p:tgtEl>
                                          <p:spTgt spid="8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500"/>
                                        <p:tgtEl>
                                          <p:spTgt spid="5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fade">
                                      <p:cBhvr>
                                        <p:cTn id="41" dur="500"/>
                                        <p:tgtEl>
                                          <p:spTgt spid="5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500"/>
                                        <p:tgtEl>
                                          <p:spTgt spid="6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500"/>
                                        <p:tgtEl>
                                          <p:spTgt spid="6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fade">
                                      <p:cBhvr>
                                        <p:cTn id="53" dur="500"/>
                                        <p:tgtEl>
                                          <p:spTgt spid="6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fade">
                                      <p:cBhvr>
                                        <p:cTn id="56" dur="500"/>
                                        <p:tgtEl>
                                          <p:spTgt spid="64"/>
                                        </p:tgtEl>
                                      </p:cBhvr>
                                    </p:animEffect>
                                  </p:childTnLst>
                                </p:cTn>
                              </p:par>
                              <p:par>
                                <p:cTn id="57" presetID="10"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par>
                                <p:cTn id="60" presetID="10" presetClass="entr" presetSubtype="0" fill="hold"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par>
                                <p:cTn id="63" presetID="10"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500"/>
                                        <p:tgtEl>
                                          <p:spTgt spid="39"/>
                                        </p:tgtEl>
                                      </p:cBhvr>
                                    </p:animEffect>
                                  </p:childTnLst>
                                </p:cTn>
                              </p:par>
                              <p:par>
                                <p:cTn id="66" presetID="10" presetClass="entr" presetSubtype="0" fill="hold"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500"/>
                                        <p:tgtEl>
                                          <p:spTgt spid="40"/>
                                        </p:tgtEl>
                                      </p:cBhvr>
                                    </p:animEffect>
                                  </p:childTnLst>
                                </p:cTn>
                              </p:par>
                              <p:par>
                                <p:cTn id="69" presetID="10" presetClass="entr" presetSubtype="0" fill="hold" nodeType="with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500"/>
                                        <p:tgtEl>
                                          <p:spTgt spid="41"/>
                                        </p:tgtEl>
                                      </p:cBhvr>
                                    </p:animEffect>
                                  </p:childTnLst>
                                </p:cTn>
                              </p:par>
                              <p:par>
                                <p:cTn id="72" presetID="10" presetClass="entr" presetSubtype="0" fill="hold"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500"/>
                                        <p:tgtEl>
                                          <p:spTgt spid="42"/>
                                        </p:tgtEl>
                                      </p:cBhvr>
                                    </p:animEffect>
                                  </p:childTnLst>
                                </p:cTn>
                              </p:par>
                              <p:par>
                                <p:cTn id="75" presetID="10" presetClass="entr" presetSubtype="0" fill="hold"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par>
                                <p:cTn id="78" presetID="10" presetClass="entr" presetSubtype="0" fill="hold" nodeType="with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fade">
                                      <p:cBhvr>
                                        <p:cTn id="80" dur="500"/>
                                        <p:tgtEl>
                                          <p:spTgt spid="44"/>
                                        </p:tgtEl>
                                      </p:cBhvr>
                                    </p:animEffect>
                                  </p:childTnLst>
                                </p:cTn>
                              </p:par>
                              <p:par>
                                <p:cTn id="81" presetID="10" presetClass="entr" presetSubtype="0"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fade">
                                      <p:cBhvr>
                                        <p:cTn id="83" dur="500"/>
                                        <p:tgtEl>
                                          <p:spTgt spid="45"/>
                                        </p:tgtEl>
                                      </p:cBhvr>
                                    </p:animEffect>
                                  </p:childTnLst>
                                </p:cTn>
                              </p:par>
                              <p:par>
                                <p:cTn id="84" presetID="10" presetClass="entr" presetSubtype="0" fill="hold"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500"/>
                                        <p:tgtEl>
                                          <p:spTgt spid="46"/>
                                        </p:tgtEl>
                                      </p:cBhvr>
                                    </p:animEffect>
                                  </p:childTnLst>
                                </p:cTn>
                              </p:par>
                              <p:par>
                                <p:cTn id="87" presetID="10" presetClass="entr" presetSubtype="0" fill="hold" nodeType="withEffect">
                                  <p:stCondLst>
                                    <p:cond delay="0"/>
                                  </p:stCondLst>
                                  <p:childTnLst>
                                    <p:set>
                                      <p:cBhvr>
                                        <p:cTn id="88" dur="1" fill="hold">
                                          <p:stCondLst>
                                            <p:cond delay="0"/>
                                          </p:stCondLst>
                                        </p:cTn>
                                        <p:tgtEl>
                                          <p:spTgt spid="47"/>
                                        </p:tgtEl>
                                        <p:attrNameLst>
                                          <p:attrName>style.visibility</p:attrName>
                                        </p:attrNameLst>
                                      </p:cBhvr>
                                      <p:to>
                                        <p:strVal val="visible"/>
                                      </p:to>
                                    </p:set>
                                    <p:animEffect transition="in" filter="fade">
                                      <p:cBhvr>
                                        <p:cTn id="89" dur="500"/>
                                        <p:tgtEl>
                                          <p:spTgt spid="47"/>
                                        </p:tgtEl>
                                      </p:cBhvr>
                                    </p:animEffect>
                                  </p:childTnLst>
                                </p:cTn>
                              </p:par>
                              <p:par>
                                <p:cTn id="90" presetID="10" presetClass="entr" presetSubtype="0" fill="hold" nodeType="with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fade">
                                      <p:cBhvr>
                                        <p:cTn id="92" dur="500"/>
                                        <p:tgtEl>
                                          <p:spTgt spid="51"/>
                                        </p:tgtEl>
                                      </p:cBhvr>
                                    </p:animEffect>
                                  </p:childTnLst>
                                </p:cTn>
                              </p:par>
                              <p:par>
                                <p:cTn id="93" presetID="10" presetClass="entr" presetSubtype="0" fill="hold" nodeType="withEffect">
                                  <p:stCondLst>
                                    <p:cond delay="0"/>
                                  </p:stCondLst>
                                  <p:childTnLst>
                                    <p:set>
                                      <p:cBhvr>
                                        <p:cTn id="94" dur="1" fill="hold">
                                          <p:stCondLst>
                                            <p:cond delay="0"/>
                                          </p:stCondLst>
                                        </p:cTn>
                                        <p:tgtEl>
                                          <p:spTgt spid="52"/>
                                        </p:tgtEl>
                                        <p:attrNameLst>
                                          <p:attrName>style.visibility</p:attrName>
                                        </p:attrNameLst>
                                      </p:cBhvr>
                                      <p:to>
                                        <p:strVal val="visible"/>
                                      </p:to>
                                    </p:set>
                                    <p:animEffect transition="in" filter="fade">
                                      <p:cBhvr>
                                        <p:cTn id="95" dur="500"/>
                                        <p:tgtEl>
                                          <p:spTgt spid="52"/>
                                        </p:tgtEl>
                                      </p:cBhvr>
                                    </p:animEffect>
                                  </p:childTnLst>
                                </p:cTn>
                              </p:par>
                              <p:par>
                                <p:cTn id="96" presetID="10" presetClass="entr" presetSubtype="0" fill="hold" nodeType="withEffect">
                                  <p:stCondLst>
                                    <p:cond delay="0"/>
                                  </p:stCondLst>
                                  <p:childTnLst>
                                    <p:set>
                                      <p:cBhvr>
                                        <p:cTn id="97" dur="1" fill="hold">
                                          <p:stCondLst>
                                            <p:cond delay="0"/>
                                          </p:stCondLst>
                                        </p:cTn>
                                        <p:tgtEl>
                                          <p:spTgt spid="53"/>
                                        </p:tgtEl>
                                        <p:attrNameLst>
                                          <p:attrName>style.visibility</p:attrName>
                                        </p:attrNameLst>
                                      </p:cBhvr>
                                      <p:to>
                                        <p:strVal val="visible"/>
                                      </p:to>
                                    </p:set>
                                    <p:animEffect transition="in" filter="fade">
                                      <p:cBhvr>
                                        <p:cTn id="98" dur="500"/>
                                        <p:tgtEl>
                                          <p:spTgt spid="53"/>
                                        </p:tgtEl>
                                      </p:cBhvr>
                                    </p:animEffect>
                                  </p:childTnLst>
                                </p:cTn>
                              </p:par>
                              <p:par>
                                <p:cTn id="99" presetID="10" presetClass="entr" presetSubtype="0" fill="hold" nodeType="withEffect">
                                  <p:stCondLst>
                                    <p:cond delay="0"/>
                                  </p:stCondLst>
                                  <p:childTnLst>
                                    <p:set>
                                      <p:cBhvr>
                                        <p:cTn id="100" dur="1" fill="hold">
                                          <p:stCondLst>
                                            <p:cond delay="0"/>
                                          </p:stCondLst>
                                        </p:cTn>
                                        <p:tgtEl>
                                          <p:spTgt spid="77"/>
                                        </p:tgtEl>
                                        <p:attrNameLst>
                                          <p:attrName>style.visibility</p:attrName>
                                        </p:attrNameLst>
                                      </p:cBhvr>
                                      <p:to>
                                        <p:strVal val="visible"/>
                                      </p:to>
                                    </p:set>
                                    <p:animEffect transition="in" filter="fade">
                                      <p:cBhvr>
                                        <p:cTn id="101" dur="500"/>
                                        <p:tgtEl>
                                          <p:spTgt spid="77"/>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79"/>
                                        </p:tgtEl>
                                        <p:attrNameLst>
                                          <p:attrName>style.visibility</p:attrName>
                                        </p:attrNameLst>
                                      </p:cBhvr>
                                      <p:to>
                                        <p:strVal val="visible"/>
                                      </p:to>
                                    </p:set>
                                    <p:animEffect transition="in" filter="fade">
                                      <p:cBhvr>
                                        <p:cTn id="104" dur="500"/>
                                        <p:tgtEl>
                                          <p:spTgt spid="79"/>
                                        </p:tgtEl>
                                      </p:cBhvr>
                                    </p:animEffect>
                                  </p:childTnLst>
                                </p:cTn>
                              </p:par>
                              <p:par>
                                <p:cTn id="105" presetID="10" presetClass="entr" presetSubtype="0" fill="hold" nodeType="withEffect">
                                  <p:stCondLst>
                                    <p:cond delay="0"/>
                                  </p:stCondLst>
                                  <p:childTnLst>
                                    <p:set>
                                      <p:cBhvr>
                                        <p:cTn id="106" dur="1" fill="hold">
                                          <p:stCondLst>
                                            <p:cond delay="0"/>
                                          </p:stCondLst>
                                        </p:cTn>
                                        <p:tgtEl>
                                          <p:spTgt spid="92"/>
                                        </p:tgtEl>
                                        <p:attrNameLst>
                                          <p:attrName>style.visibility</p:attrName>
                                        </p:attrNameLst>
                                      </p:cBhvr>
                                      <p:to>
                                        <p:strVal val="visible"/>
                                      </p:to>
                                    </p:set>
                                    <p:animEffect transition="in" filter="fade">
                                      <p:cBhvr>
                                        <p:cTn id="107" dur="500"/>
                                        <p:tgtEl>
                                          <p:spTgt spid="92"/>
                                        </p:tgtEl>
                                      </p:cBhvr>
                                    </p:animEffect>
                                  </p:childTnLst>
                                </p:cTn>
                              </p:par>
                              <p:par>
                                <p:cTn id="108" presetID="10" presetClass="entr" presetSubtype="0" fill="hold" nodeType="withEffect">
                                  <p:stCondLst>
                                    <p:cond delay="0"/>
                                  </p:stCondLst>
                                  <p:childTnLst>
                                    <p:set>
                                      <p:cBhvr>
                                        <p:cTn id="109" dur="1" fill="hold">
                                          <p:stCondLst>
                                            <p:cond delay="0"/>
                                          </p:stCondLst>
                                        </p:cTn>
                                        <p:tgtEl>
                                          <p:spTgt spid="93"/>
                                        </p:tgtEl>
                                        <p:attrNameLst>
                                          <p:attrName>style.visibility</p:attrName>
                                        </p:attrNameLst>
                                      </p:cBhvr>
                                      <p:to>
                                        <p:strVal val="visible"/>
                                      </p:to>
                                    </p:set>
                                    <p:animEffect transition="in" filter="fade">
                                      <p:cBhvr>
                                        <p:cTn id="110" dur="500"/>
                                        <p:tgtEl>
                                          <p:spTgt spid="93"/>
                                        </p:tgtEl>
                                      </p:cBhvr>
                                    </p:animEffect>
                                  </p:childTnLst>
                                </p:cTn>
                              </p:par>
                              <p:par>
                                <p:cTn id="111" presetID="10" presetClass="entr" presetSubtype="0" fill="hold" nodeType="withEffect">
                                  <p:stCondLst>
                                    <p:cond delay="0"/>
                                  </p:stCondLst>
                                  <p:childTnLst>
                                    <p:set>
                                      <p:cBhvr>
                                        <p:cTn id="112" dur="1" fill="hold">
                                          <p:stCondLst>
                                            <p:cond delay="0"/>
                                          </p:stCondLst>
                                        </p:cTn>
                                        <p:tgtEl>
                                          <p:spTgt spid="94"/>
                                        </p:tgtEl>
                                        <p:attrNameLst>
                                          <p:attrName>style.visibility</p:attrName>
                                        </p:attrNameLst>
                                      </p:cBhvr>
                                      <p:to>
                                        <p:strVal val="visible"/>
                                      </p:to>
                                    </p:set>
                                    <p:animEffect transition="in" filter="fade">
                                      <p:cBhvr>
                                        <p:cTn id="113" dur="500"/>
                                        <p:tgtEl>
                                          <p:spTgt spid="94"/>
                                        </p:tgtEl>
                                      </p:cBhvr>
                                    </p:animEffect>
                                  </p:childTnLst>
                                </p:cTn>
                              </p:par>
                              <p:par>
                                <p:cTn id="114" presetID="10" presetClass="entr" presetSubtype="0" fill="hold" nodeType="withEffect">
                                  <p:stCondLst>
                                    <p:cond delay="0"/>
                                  </p:stCondLst>
                                  <p:childTnLst>
                                    <p:set>
                                      <p:cBhvr>
                                        <p:cTn id="115" dur="1" fill="hold">
                                          <p:stCondLst>
                                            <p:cond delay="0"/>
                                          </p:stCondLst>
                                        </p:cTn>
                                        <p:tgtEl>
                                          <p:spTgt spid="95"/>
                                        </p:tgtEl>
                                        <p:attrNameLst>
                                          <p:attrName>style.visibility</p:attrName>
                                        </p:attrNameLst>
                                      </p:cBhvr>
                                      <p:to>
                                        <p:strVal val="visible"/>
                                      </p:to>
                                    </p:set>
                                    <p:animEffect transition="in" filter="fade">
                                      <p:cBhvr>
                                        <p:cTn id="116" dur="500"/>
                                        <p:tgtEl>
                                          <p:spTgt spid="95"/>
                                        </p:tgtEl>
                                      </p:cBhvr>
                                    </p:animEffect>
                                  </p:childTnLst>
                                </p:cTn>
                              </p:par>
                              <p:par>
                                <p:cTn id="117" presetID="10" presetClass="entr" presetSubtype="0" fill="hold" nodeType="withEffect">
                                  <p:stCondLst>
                                    <p:cond delay="0"/>
                                  </p:stCondLst>
                                  <p:childTnLst>
                                    <p:set>
                                      <p:cBhvr>
                                        <p:cTn id="118" dur="1" fill="hold">
                                          <p:stCondLst>
                                            <p:cond delay="0"/>
                                          </p:stCondLst>
                                        </p:cTn>
                                        <p:tgtEl>
                                          <p:spTgt spid="96"/>
                                        </p:tgtEl>
                                        <p:attrNameLst>
                                          <p:attrName>style.visibility</p:attrName>
                                        </p:attrNameLst>
                                      </p:cBhvr>
                                      <p:to>
                                        <p:strVal val="visible"/>
                                      </p:to>
                                    </p:set>
                                    <p:animEffect transition="in" filter="fade">
                                      <p:cBhvr>
                                        <p:cTn id="119" dur="500"/>
                                        <p:tgtEl>
                                          <p:spTgt spid="96"/>
                                        </p:tgtEl>
                                      </p:cBhvr>
                                    </p:animEffect>
                                  </p:childTnLst>
                                </p:cTn>
                              </p:par>
                              <p:par>
                                <p:cTn id="120" presetID="10" presetClass="entr" presetSubtype="0" fill="hold" nodeType="withEffect">
                                  <p:stCondLst>
                                    <p:cond delay="0"/>
                                  </p:stCondLst>
                                  <p:childTnLst>
                                    <p:set>
                                      <p:cBhvr>
                                        <p:cTn id="121" dur="1" fill="hold">
                                          <p:stCondLst>
                                            <p:cond delay="0"/>
                                          </p:stCondLst>
                                        </p:cTn>
                                        <p:tgtEl>
                                          <p:spTgt spid="97"/>
                                        </p:tgtEl>
                                        <p:attrNameLst>
                                          <p:attrName>style.visibility</p:attrName>
                                        </p:attrNameLst>
                                      </p:cBhvr>
                                      <p:to>
                                        <p:strVal val="visible"/>
                                      </p:to>
                                    </p:set>
                                    <p:animEffect transition="in" filter="fade">
                                      <p:cBhvr>
                                        <p:cTn id="122" dur="500"/>
                                        <p:tgtEl>
                                          <p:spTgt spid="97"/>
                                        </p:tgtEl>
                                      </p:cBhvr>
                                    </p:animEffect>
                                  </p:childTnLst>
                                </p:cTn>
                              </p:par>
                              <p:par>
                                <p:cTn id="123" presetID="10" presetClass="entr" presetSubtype="0" fill="hold" nodeType="withEffect">
                                  <p:stCondLst>
                                    <p:cond delay="0"/>
                                  </p:stCondLst>
                                  <p:childTnLst>
                                    <p:set>
                                      <p:cBhvr>
                                        <p:cTn id="124" dur="1" fill="hold">
                                          <p:stCondLst>
                                            <p:cond delay="0"/>
                                          </p:stCondLst>
                                        </p:cTn>
                                        <p:tgtEl>
                                          <p:spTgt spid="98"/>
                                        </p:tgtEl>
                                        <p:attrNameLst>
                                          <p:attrName>style.visibility</p:attrName>
                                        </p:attrNameLst>
                                      </p:cBhvr>
                                      <p:to>
                                        <p:strVal val="visible"/>
                                      </p:to>
                                    </p:set>
                                    <p:animEffect transition="in" filter="fade">
                                      <p:cBhvr>
                                        <p:cTn id="125" dur="500"/>
                                        <p:tgtEl>
                                          <p:spTgt spid="98"/>
                                        </p:tgtEl>
                                      </p:cBhvr>
                                    </p:animEffect>
                                  </p:childTnLst>
                                </p:cTn>
                              </p:par>
                              <p:par>
                                <p:cTn id="126" presetID="10" presetClass="entr" presetSubtype="0" fill="hold" nodeType="withEffect">
                                  <p:stCondLst>
                                    <p:cond delay="0"/>
                                  </p:stCondLst>
                                  <p:childTnLst>
                                    <p:set>
                                      <p:cBhvr>
                                        <p:cTn id="127" dur="1" fill="hold">
                                          <p:stCondLst>
                                            <p:cond delay="0"/>
                                          </p:stCondLst>
                                        </p:cTn>
                                        <p:tgtEl>
                                          <p:spTgt spid="99"/>
                                        </p:tgtEl>
                                        <p:attrNameLst>
                                          <p:attrName>style.visibility</p:attrName>
                                        </p:attrNameLst>
                                      </p:cBhvr>
                                      <p:to>
                                        <p:strVal val="visible"/>
                                      </p:to>
                                    </p:set>
                                    <p:animEffect transition="in" filter="fade">
                                      <p:cBhvr>
                                        <p:cTn id="128" dur="500"/>
                                        <p:tgtEl>
                                          <p:spTgt spid="99"/>
                                        </p:tgtEl>
                                      </p:cBhvr>
                                    </p:animEffect>
                                  </p:childTnLst>
                                </p:cTn>
                              </p:par>
                              <p:par>
                                <p:cTn id="129" presetID="10" presetClass="entr" presetSubtype="0" fill="hold" nodeType="withEffect">
                                  <p:stCondLst>
                                    <p:cond delay="0"/>
                                  </p:stCondLst>
                                  <p:childTnLst>
                                    <p:set>
                                      <p:cBhvr>
                                        <p:cTn id="130" dur="1" fill="hold">
                                          <p:stCondLst>
                                            <p:cond delay="0"/>
                                          </p:stCondLst>
                                        </p:cTn>
                                        <p:tgtEl>
                                          <p:spTgt spid="100"/>
                                        </p:tgtEl>
                                        <p:attrNameLst>
                                          <p:attrName>style.visibility</p:attrName>
                                        </p:attrNameLst>
                                      </p:cBhvr>
                                      <p:to>
                                        <p:strVal val="visible"/>
                                      </p:to>
                                    </p:set>
                                    <p:animEffect transition="in" filter="fade">
                                      <p:cBhvr>
                                        <p:cTn id="131" dur="500"/>
                                        <p:tgtEl>
                                          <p:spTgt spid="100"/>
                                        </p:tgtEl>
                                      </p:cBhvr>
                                    </p:animEffect>
                                  </p:childTnLst>
                                </p:cTn>
                              </p:par>
                              <p:par>
                                <p:cTn id="132" presetID="10" presetClass="entr" presetSubtype="0" fill="hold" nodeType="withEffect">
                                  <p:stCondLst>
                                    <p:cond delay="0"/>
                                  </p:stCondLst>
                                  <p:childTnLst>
                                    <p:set>
                                      <p:cBhvr>
                                        <p:cTn id="133" dur="1" fill="hold">
                                          <p:stCondLst>
                                            <p:cond delay="0"/>
                                          </p:stCondLst>
                                        </p:cTn>
                                        <p:tgtEl>
                                          <p:spTgt spid="101"/>
                                        </p:tgtEl>
                                        <p:attrNameLst>
                                          <p:attrName>style.visibility</p:attrName>
                                        </p:attrNameLst>
                                      </p:cBhvr>
                                      <p:to>
                                        <p:strVal val="visible"/>
                                      </p:to>
                                    </p:set>
                                    <p:animEffect transition="in" filter="fade">
                                      <p:cBhvr>
                                        <p:cTn id="134" dur="500"/>
                                        <p:tgtEl>
                                          <p:spTgt spid="101"/>
                                        </p:tgtEl>
                                      </p:cBhvr>
                                    </p:animEffect>
                                  </p:childTnLst>
                                </p:cTn>
                              </p:par>
                              <p:par>
                                <p:cTn id="135" presetID="10" presetClass="entr" presetSubtype="0" fill="hold" nodeType="withEffect">
                                  <p:stCondLst>
                                    <p:cond delay="0"/>
                                  </p:stCondLst>
                                  <p:childTnLst>
                                    <p:set>
                                      <p:cBhvr>
                                        <p:cTn id="136" dur="1" fill="hold">
                                          <p:stCondLst>
                                            <p:cond delay="0"/>
                                          </p:stCondLst>
                                        </p:cTn>
                                        <p:tgtEl>
                                          <p:spTgt spid="103"/>
                                        </p:tgtEl>
                                        <p:attrNameLst>
                                          <p:attrName>style.visibility</p:attrName>
                                        </p:attrNameLst>
                                      </p:cBhvr>
                                      <p:to>
                                        <p:strVal val="visible"/>
                                      </p:to>
                                    </p:set>
                                    <p:animEffect transition="in" filter="fade">
                                      <p:cBhvr>
                                        <p:cTn id="137" dur="500"/>
                                        <p:tgtEl>
                                          <p:spTgt spid="103"/>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105"/>
                                        </p:tgtEl>
                                        <p:attrNameLst>
                                          <p:attrName>style.visibility</p:attrName>
                                        </p:attrNameLst>
                                      </p:cBhvr>
                                      <p:to>
                                        <p:strVal val="visible"/>
                                      </p:to>
                                    </p:set>
                                    <p:animEffect transition="in" filter="fade">
                                      <p:cBhvr>
                                        <p:cTn id="140" dur="500"/>
                                        <p:tgtEl>
                                          <p:spTgt spid="105"/>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106"/>
                                        </p:tgtEl>
                                        <p:attrNameLst>
                                          <p:attrName>style.visibility</p:attrName>
                                        </p:attrNameLst>
                                      </p:cBhvr>
                                      <p:to>
                                        <p:strVal val="visible"/>
                                      </p:to>
                                    </p:set>
                                    <p:animEffect transition="in" filter="fade">
                                      <p:cBhvr>
                                        <p:cTn id="143" dur="500"/>
                                        <p:tgtEl>
                                          <p:spTgt spid="106"/>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107"/>
                                        </p:tgtEl>
                                        <p:attrNameLst>
                                          <p:attrName>style.visibility</p:attrName>
                                        </p:attrNameLst>
                                      </p:cBhvr>
                                      <p:to>
                                        <p:strVal val="visible"/>
                                      </p:to>
                                    </p:set>
                                    <p:animEffect transition="in" filter="fade">
                                      <p:cBhvr>
                                        <p:cTn id="146" dur="500"/>
                                        <p:tgtEl>
                                          <p:spTgt spid="107"/>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108"/>
                                        </p:tgtEl>
                                        <p:attrNameLst>
                                          <p:attrName>style.visibility</p:attrName>
                                        </p:attrNameLst>
                                      </p:cBhvr>
                                      <p:to>
                                        <p:strVal val="visible"/>
                                      </p:to>
                                    </p:set>
                                    <p:animEffect transition="in" filter="fade">
                                      <p:cBhvr>
                                        <p:cTn id="149" dur="500"/>
                                        <p:tgtEl>
                                          <p:spTgt spid="108"/>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109"/>
                                        </p:tgtEl>
                                        <p:attrNameLst>
                                          <p:attrName>style.visibility</p:attrName>
                                        </p:attrNameLst>
                                      </p:cBhvr>
                                      <p:to>
                                        <p:strVal val="visible"/>
                                      </p:to>
                                    </p:set>
                                    <p:animEffect transition="in" filter="fade">
                                      <p:cBhvr>
                                        <p:cTn id="152" dur="500"/>
                                        <p:tgtEl>
                                          <p:spTgt spid="109"/>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110"/>
                                        </p:tgtEl>
                                        <p:attrNameLst>
                                          <p:attrName>style.visibility</p:attrName>
                                        </p:attrNameLst>
                                      </p:cBhvr>
                                      <p:to>
                                        <p:strVal val="visible"/>
                                      </p:to>
                                    </p:set>
                                    <p:animEffect transition="in" filter="fade">
                                      <p:cBhvr>
                                        <p:cTn id="155" dur="500"/>
                                        <p:tgtEl>
                                          <p:spTgt spid="110"/>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111"/>
                                        </p:tgtEl>
                                        <p:attrNameLst>
                                          <p:attrName>style.visibility</p:attrName>
                                        </p:attrNameLst>
                                      </p:cBhvr>
                                      <p:to>
                                        <p:strVal val="visible"/>
                                      </p:to>
                                    </p:set>
                                    <p:animEffect transition="in" filter="fade">
                                      <p:cBhvr>
                                        <p:cTn id="158" dur="500"/>
                                        <p:tgtEl>
                                          <p:spTgt spid="111"/>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112"/>
                                        </p:tgtEl>
                                        <p:attrNameLst>
                                          <p:attrName>style.visibility</p:attrName>
                                        </p:attrNameLst>
                                      </p:cBhvr>
                                      <p:to>
                                        <p:strVal val="visible"/>
                                      </p:to>
                                    </p:set>
                                    <p:animEffect transition="in" filter="fade">
                                      <p:cBhvr>
                                        <p:cTn id="161" dur="500"/>
                                        <p:tgtEl>
                                          <p:spTgt spid="112"/>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113"/>
                                        </p:tgtEl>
                                        <p:attrNameLst>
                                          <p:attrName>style.visibility</p:attrName>
                                        </p:attrNameLst>
                                      </p:cBhvr>
                                      <p:to>
                                        <p:strVal val="visible"/>
                                      </p:to>
                                    </p:set>
                                    <p:animEffect transition="in" filter="fade">
                                      <p:cBhvr>
                                        <p:cTn id="164" dur="500"/>
                                        <p:tgtEl>
                                          <p:spTgt spid="113"/>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114"/>
                                        </p:tgtEl>
                                        <p:attrNameLst>
                                          <p:attrName>style.visibility</p:attrName>
                                        </p:attrNameLst>
                                      </p:cBhvr>
                                      <p:to>
                                        <p:strVal val="visible"/>
                                      </p:to>
                                    </p:set>
                                    <p:animEffect transition="in" filter="fade">
                                      <p:cBhvr>
                                        <p:cTn id="167" dur="500"/>
                                        <p:tgtEl>
                                          <p:spTgt spid="114"/>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115"/>
                                        </p:tgtEl>
                                        <p:attrNameLst>
                                          <p:attrName>style.visibility</p:attrName>
                                        </p:attrNameLst>
                                      </p:cBhvr>
                                      <p:to>
                                        <p:strVal val="visible"/>
                                      </p:to>
                                    </p:set>
                                    <p:animEffect transition="in" filter="fade">
                                      <p:cBhvr>
                                        <p:cTn id="170" dur="500"/>
                                        <p:tgtEl>
                                          <p:spTgt spid="115"/>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20"/>
                                        </p:tgtEl>
                                        <p:attrNameLst>
                                          <p:attrName>style.visibility</p:attrName>
                                        </p:attrNameLst>
                                      </p:cBhvr>
                                      <p:to>
                                        <p:strVal val="visible"/>
                                      </p:to>
                                    </p:set>
                                    <p:animEffect transition="in" filter="fade">
                                      <p:cBhvr>
                                        <p:cTn id="173" dur="500"/>
                                        <p:tgtEl>
                                          <p:spTgt spid="20"/>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grpId="0" nodeType="clickEffect">
                                  <p:stCondLst>
                                    <p:cond delay="0"/>
                                  </p:stCondLst>
                                  <p:childTnLst>
                                    <p:set>
                                      <p:cBhvr>
                                        <p:cTn id="177" dur="1" fill="hold">
                                          <p:stCondLst>
                                            <p:cond delay="0"/>
                                          </p:stCondLst>
                                        </p:cTn>
                                        <p:tgtEl>
                                          <p:spTgt spid="67"/>
                                        </p:tgtEl>
                                        <p:attrNameLst>
                                          <p:attrName>style.visibility</p:attrName>
                                        </p:attrNameLst>
                                      </p:cBhvr>
                                      <p:to>
                                        <p:strVal val="visible"/>
                                      </p:to>
                                    </p:set>
                                    <p:animEffect transition="in" filter="fade">
                                      <p:cBhvr>
                                        <p:cTn id="178" dur="500"/>
                                        <p:tgtEl>
                                          <p:spTgt spid="67"/>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68"/>
                                        </p:tgtEl>
                                        <p:attrNameLst>
                                          <p:attrName>style.visibility</p:attrName>
                                        </p:attrNameLst>
                                      </p:cBhvr>
                                      <p:to>
                                        <p:strVal val="visible"/>
                                      </p:to>
                                    </p:set>
                                    <p:animEffect transition="in" filter="fade">
                                      <p:cBhvr>
                                        <p:cTn id="181" dur="500"/>
                                        <p:tgtEl>
                                          <p:spTgt spid="68"/>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123"/>
                                        </p:tgtEl>
                                        <p:attrNameLst>
                                          <p:attrName>style.visibility</p:attrName>
                                        </p:attrNameLst>
                                      </p:cBhvr>
                                      <p:to>
                                        <p:strVal val="visible"/>
                                      </p:to>
                                    </p:set>
                                    <p:animEffect transition="in" filter="fade">
                                      <p:cBhvr>
                                        <p:cTn id="184" dur="500"/>
                                        <p:tgtEl>
                                          <p:spTgt spid="123"/>
                                        </p:tgtEl>
                                      </p:cBhvr>
                                    </p:animEffect>
                                  </p:childTnLst>
                                </p:cTn>
                              </p:par>
                            </p:childTnLst>
                          </p:cTn>
                        </p:par>
                      </p:childTnLst>
                    </p:cTn>
                  </p:par>
                  <p:par>
                    <p:cTn id="185" fill="hold">
                      <p:stCondLst>
                        <p:cond delay="indefinite"/>
                      </p:stCondLst>
                      <p:childTnLst>
                        <p:par>
                          <p:cTn id="186" fill="hold">
                            <p:stCondLst>
                              <p:cond delay="0"/>
                            </p:stCondLst>
                            <p:childTnLst>
                              <p:par>
                                <p:cTn id="187" presetID="26" presetClass="emph" presetSubtype="0" fill="hold" grpId="0" nodeType="clickEffect">
                                  <p:stCondLst>
                                    <p:cond delay="0"/>
                                  </p:stCondLst>
                                  <p:childTnLst>
                                    <p:animEffect transition="out" filter="fade">
                                      <p:cBhvr>
                                        <p:cTn id="188" dur="1000" tmFilter="0, 0; .2, .5; .8, .5; 1, 0"/>
                                        <p:tgtEl>
                                          <p:spTgt spid="124"/>
                                        </p:tgtEl>
                                      </p:cBhvr>
                                    </p:animEffect>
                                    <p:animScale>
                                      <p:cBhvr>
                                        <p:cTn id="189" dur="500" autoRev="1" fill="hold"/>
                                        <p:tgtEl>
                                          <p:spTgt spid="124"/>
                                        </p:tgtEl>
                                      </p:cBhvr>
                                      <p:by x="105000" y="105000"/>
                                    </p:animScale>
                                  </p:childTnLst>
                                </p:cTn>
                              </p:par>
                              <p:par>
                                <p:cTn id="190" presetID="26" presetClass="emph" presetSubtype="0" fill="hold" grpId="0" nodeType="withEffect">
                                  <p:stCondLst>
                                    <p:cond delay="500"/>
                                  </p:stCondLst>
                                  <p:childTnLst>
                                    <p:animEffect transition="out" filter="fade">
                                      <p:cBhvr>
                                        <p:cTn id="191" dur="500" tmFilter="0, 0; .2, .5; .8, .5; 1, 0"/>
                                        <p:tgtEl>
                                          <p:spTgt spid="125"/>
                                        </p:tgtEl>
                                      </p:cBhvr>
                                    </p:animEffect>
                                    <p:animScale>
                                      <p:cBhvr>
                                        <p:cTn id="192" dur="250" autoRev="1" fill="hold"/>
                                        <p:tgtEl>
                                          <p:spTgt spid="125"/>
                                        </p:tgtEl>
                                      </p:cBhvr>
                                      <p:by x="105000" y="105000"/>
                                    </p:animScale>
                                  </p:childTnLst>
                                  <p:subTnLst>
                                    <p:set>
                                      <p:cBhvr override="childStyle">
                                        <p:cTn dur="1" fill="hold" display="0" masterRel="sameClick" afterEffect="1">
                                          <p:stCondLst>
                                            <p:cond evt="end" delay="0">
                                              <p:tn val="190"/>
                                            </p:cond>
                                          </p:stCondLst>
                                        </p:cTn>
                                        <p:tgtEl>
                                          <p:spTgt spid="125"/>
                                        </p:tgtEl>
                                        <p:attrNameLst>
                                          <p:attrName>style.visibility</p:attrName>
                                        </p:attrNameLst>
                                      </p:cBhvr>
                                      <p:to>
                                        <p:strVal val="hidden"/>
                                      </p:to>
                                    </p:set>
                                  </p:subTnLst>
                                </p:cTn>
                              </p:par>
                            </p:childTnLst>
                          </p:cTn>
                        </p:par>
                        <p:par>
                          <p:cTn id="193" fill="hold">
                            <p:stCondLst>
                              <p:cond delay="1000"/>
                            </p:stCondLst>
                            <p:childTnLst>
                              <p:par>
                                <p:cTn id="194" presetID="26" presetClass="emph" presetSubtype="0" fill="hold" grpId="0" nodeType="afterEffect">
                                  <p:stCondLst>
                                    <p:cond delay="0"/>
                                  </p:stCondLst>
                                  <p:childTnLst>
                                    <p:animEffect transition="out" filter="fade">
                                      <p:cBhvr>
                                        <p:cTn id="195" dur="1000" tmFilter="0, 0; .2, .5; .8, .5; 1, 0"/>
                                        <p:tgtEl>
                                          <p:spTgt spid="144"/>
                                        </p:tgtEl>
                                      </p:cBhvr>
                                    </p:animEffect>
                                    <p:animScale>
                                      <p:cBhvr>
                                        <p:cTn id="196" dur="500" autoRev="1" fill="hold"/>
                                        <p:tgtEl>
                                          <p:spTgt spid="144"/>
                                        </p:tgtEl>
                                      </p:cBhvr>
                                      <p:by x="105000" y="105000"/>
                                    </p:animScale>
                                  </p:childTnLst>
                                </p:cTn>
                              </p:par>
                              <p:par>
                                <p:cTn id="197" presetID="26" presetClass="emph" presetSubtype="0" fill="hold" grpId="0" nodeType="withEffect">
                                  <p:stCondLst>
                                    <p:cond delay="500"/>
                                  </p:stCondLst>
                                  <p:childTnLst>
                                    <p:animEffect transition="out" filter="fade">
                                      <p:cBhvr>
                                        <p:cTn id="198" dur="500" tmFilter="0, 0; .2, .5; .8, .5; 1, 0"/>
                                        <p:tgtEl>
                                          <p:spTgt spid="147"/>
                                        </p:tgtEl>
                                      </p:cBhvr>
                                    </p:animEffect>
                                    <p:animScale>
                                      <p:cBhvr>
                                        <p:cTn id="199" dur="250" autoRev="1" fill="hold"/>
                                        <p:tgtEl>
                                          <p:spTgt spid="147"/>
                                        </p:tgtEl>
                                      </p:cBhvr>
                                      <p:by x="105000" y="105000"/>
                                    </p:animScale>
                                  </p:childTnLst>
                                  <p:subTnLst>
                                    <p:set>
                                      <p:cBhvr override="childStyle">
                                        <p:cTn dur="1" fill="hold" display="0" masterRel="sameClick" afterEffect="1">
                                          <p:stCondLst>
                                            <p:cond evt="end" delay="0">
                                              <p:tn val="197"/>
                                            </p:cond>
                                          </p:stCondLst>
                                        </p:cTn>
                                        <p:tgtEl>
                                          <p:spTgt spid="147"/>
                                        </p:tgtEl>
                                        <p:attrNameLst>
                                          <p:attrName>style.visibility</p:attrName>
                                        </p:attrNameLst>
                                      </p:cBhvr>
                                      <p:to>
                                        <p:strVal val="hidden"/>
                                      </p:to>
                                    </p:set>
                                  </p:subTnLst>
                                </p:cTn>
                              </p:par>
                            </p:childTnLst>
                          </p:cTn>
                        </p:par>
                        <p:par>
                          <p:cTn id="200" fill="hold">
                            <p:stCondLst>
                              <p:cond delay="2000"/>
                            </p:stCondLst>
                            <p:childTnLst>
                              <p:par>
                                <p:cTn id="201" presetID="26" presetClass="emph" presetSubtype="0" fill="hold" grpId="0" nodeType="afterEffect">
                                  <p:stCondLst>
                                    <p:cond delay="0"/>
                                  </p:stCondLst>
                                  <p:childTnLst>
                                    <p:animEffect transition="out" filter="fade">
                                      <p:cBhvr>
                                        <p:cTn id="202" dur="1000" tmFilter="0, 0; .2, .5; .8, .5; 1, 0"/>
                                        <p:tgtEl>
                                          <p:spTgt spid="145"/>
                                        </p:tgtEl>
                                      </p:cBhvr>
                                    </p:animEffect>
                                    <p:animScale>
                                      <p:cBhvr>
                                        <p:cTn id="203" dur="500" autoRev="1" fill="hold"/>
                                        <p:tgtEl>
                                          <p:spTgt spid="145"/>
                                        </p:tgtEl>
                                      </p:cBhvr>
                                      <p:by x="105000" y="105000"/>
                                    </p:animScale>
                                  </p:childTnLst>
                                </p:cTn>
                              </p:par>
                              <p:par>
                                <p:cTn id="204" presetID="26" presetClass="emph" presetSubtype="0" fill="hold" grpId="0" nodeType="withEffect">
                                  <p:stCondLst>
                                    <p:cond delay="500"/>
                                  </p:stCondLst>
                                  <p:childTnLst>
                                    <p:animEffect transition="out" filter="fade">
                                      <p:cBhvr>
                                        <p:cTn id="205" dur="500" tmFilter="0, 0; .2, .5; .8, .5; 1, 0"/>
                                        <p:tgtEl>
                                          <p:spTgt spid="148"/>
                                        </p:tgtEl>
                                      </p:cBhvr>
                                    </p:animEffect>
                                    <p:animScale>
                                      <p:cBhvr>
                                        <p:cTn id="206" dur="250" autoRev="1" fill="hold"/>
                                        <p:tgtEl>
                                          <p:spTgt spid="148"/>
                                        </p:tgtEl>
                                      </p:cBhvr>
                                      <p:by x="105000" y="105000"/>
                                    </p:animScale>
                                  </p:childTnLst>
                                </p:cTn>
                              </p:par>
                            </p:childTnLst>
                          </p:cTn>
                        </p:par>
                        <p:par>
                          <p:cTn id="207" fill="hold">
                            <p:stCondLst>
                              <p:cond delay="3000"/>
                            </p:stCondLst>
                            <p:childTnLst>
                              <p:par>
                                <p:cTn id="208" presetID="1" presetClass="exit" presetSubtype="0" fill="hold" grpId="1" nodeType="afterEffect">
                                  <p:stCondLst>
                                    <p:cond delay="0"/>
                                  </p:stCondLst>
                                  <p:childTnLst>
                                    <p:set>
                                      <p:cBhvr>
                                        <p:cTn id="209" dur="1" fill="hold">
                                          <p:stCondLst>
                                            <p:cond delay="0"/>
                                          </p:stCondLst>
                                        </p:cTn>
                                        <p:tgtEl>
                                          <p:spTgt spid="123"/>
                                        </p:tgtEl>
                                        <p:attrNameLst>
                                          <p:attrName>style.visibility</p:attrName>
                                        </p:attrNameLst>
                                      </p:cBhvr>
                                      <p:to>
                                        <p:strVal val="hidden"/>
                                      </p:to>
                                    </p:set>
                                  </p:childTnLst>
                                </p:cTn>
                              </p:par>
                              <p:par>
                                <p:cTn id="210" presetID="1" presetClass="exit" presetSubtype="0" fill="hold" grpId="1" nodeType="withEffect">
                                  <p:stCondLst>
                                    <p:cond delay="0"/>
                                  </p:stCondLst>
                                  <p:childTnLst>
                                    <p:set>
                                      <p:cBhvr>
                                        <p:cTn id="211" dur="1" fill="hold">
                                          <p:stCondLst>
                                            <p:cond delay="0"/>
                                          </p:stCondLst>
                                        </p:cTn>
                                        <p:tgtEl>
                                          <p:spTgt spid="124"/>
                                        </p:tgtEl>
                                        <p:attrNameLst>
                                          <p:attrName>style.visibility</p:attrName>
                                        </p:attrNameLst>
                                      </p:cBhvr>
                                      <p:to>
                                        <p:strVal val="hidden"/>
                                      </p:to>
                                    </p:set>
                                  </p:childTnLst>
                                </p:cTn>
                              </p:par>
                              <p:par>
                                <p:cTn id="212" presetID="1" presetClass="exit" presetSubtype="0" fill="hold" grpId="1" nodeType="withEffect">
                                  <p:stCondLst>
                                    <p:cond delay="0"/>
                                  </p:stCondLst>
                                  <p:childTnLst>
                                    <p:set>
                                      <p:cBhvr>
                                        <p:cTn id="213" dur="1" fill="hold">
                                          <p:stCondLst>
                                            <p:cond delay="0"/>
                                          </p:stCondLst>
                                        </p:cTn>
                                        <p:tgtEl>
                                          <p:spTgt spid="125"/>
                                        </p:tgtEl>
                                        <p:attrNameLst>
                                          <p:attrName>style.visibility</p:attrName>
                                        </p:attrNameLst>
                                      </p:cBhvr>
                                      <p:to>
                                        <p:strVal val="hidden"/>
                                      </p:to>
                                    </p:set>
                                  </p:childTnLst>
                                </p:cTn>
                              </p:par>
                              <p:par>
                                <p:cTn id="214" presetID="1" presetClass="exit" presetSubtype="0" fill="hold" grpId="1" nodeType="withEffect">
                                  <p:stCondLst>
                                    <p:cond delay="0"/>
                                  </p:stCondLst>
                                  <p:childTnLst>
                                    <p:set>
                                      <p:cBhvr>
                                        <p:cTn id="215" dur="1" fill="hold">
                                          <p:stCondLst>
                                            <p:cond delay="0"/>
                                          </p:stCondLst>
                                        </p:cTn>
                                        <p:tgtEl>
                                          <p:spTgt spid="144"/>
                                        </p:tgtEl>
                                        <p:attrNameLst>
                                          <p:attrName>style.visibility</p:attrName>
                                        </p:attrNameLst>
                                      </p:cBhvr>
                                      <p:to>
                                        <p:strVal val="hidden"/>
                                      </p:to>
                                    </p:set>
                                  </p:childTnLst>
                                </p:cTn>
                              </p:par>
                              <p:par>
                                <p:cTn id="216" presetID="1" presetClass="exit" presetSubtype="0" fill="hold" grpId="1" nodeType="withEffect">
                                  <p:stCondLst>
                                    <p:cond delay="0"/>
                                  </p:stCondLst>
                                  <p:childTnLst>
                                    <p:set>
                                      <p:cBhvr>
                                        <p:cTn id="217" dur="1" fill="hold">
                                          <p:stCondLst>
                                            <p:cond delay="0"/>
                                          </p:stCondLst>
                                        </p:cTn>
                                        <p:tgtEl>
                                          <p:spTgt spid="147"/>
                                        </p:tgtEl>
                                        <p:attrNameLst>
                                          <p:attrName>style.visibility</p:attrName>
                                        </p:attrNameLst>
                                      </p:cBhvr>
                                      <p:to>
                                        <p:strVal val="hidden"/>
                                      </p:to>
                                    </p:set>
                                  </p:childTnLst>
                                </p:cTn>
                              </p:par>
                              <p:par>
                                <p:cTn id="218" presetID="1" presetClass="exit" presetSubtype="0" fill="hold" grpId="1" nodeType="withEffect">
                                  <p:stCondLst>
                                    <p:cond delay="0"/>
                                  </p:stCondLst>
                                  <p:childTnLst>
                                    <p:set>
                                      <p:cBhvr>
                                        <p:cTn id="219" dur="1" fill="hold">
                                          <p:stCondLst>
                                            <p:cond delay="0"/>
                                          </p:stCondLst>
                                        </p:cTn>
                                        <p:tgtEl>
                                          <p:spTgt spid="145"/>
                                        </p:tgtEl>
                                        <p:attrNameLst>
                                          <p:attrName>style.visibility</p:attrName>
                                        </p:attrNameLst>
                                      </p:cBhvr>
                                      <p:to>
                                        <p:strVal val="hidden"/>
                                      </p:to>
                                    </p:set>
                                  </p:childTnLst>
                                </p:cTn>
                              </p:par>
                              <p:par>
                                <p:cTn id="220" presetID="1" presetClass="exit" presetSubtype="0" fill="hold" grpId="1" nodeType="withEffect">
                                  <p:stCondLst>
                                    <p:cond delay="0"/>
                                  </p:stCondLst>
                                  <p:childTnLst>
                                    <p:set>
                                      <p:cBhvr>
                                        <p:cTn id="221" dur="1" fill="hold">
                                          <p:stCondLst>
                                            <p:cond delay="0"/>
                                          </p:stCondLst>
                                        </p:cTn>
                                        <p:tgtEl>
                                          <p:spTgt spid="148"/>
                                        </p:tgtEl>
                                        <p:attrNameLst>
                                          <p:attrName>style.visibility</p:attrName>
                                        </p:attrNameLst>
                                      </p:cBhvr>
                                      <p:to>
                                        <p:strVal val="hidden"/>
                                      </p:to>
                                    </p:set>
                                  </p:childTnLst>
                                </p:cTn>
                              </p:par>
                            </p:childTnLst>
                          </p:cTn>
                        </p:par>
                      </p:childTnLst>
                    </p:cTn>
                  </p:par>
                  <p:par>
                    <p:cTn id="222" fill="hold">
                      <p:stCondLst>
                        <p:cond delay="indefinite"/>
                      </p:stCondLst>
                      <p:childTnLst>
                        <p:par>
                          <p:cTn id="223" fill="hold">
                            <p:stCondLst>
                              <p:cond delay="0"/>
                            </p:stCondLst>
                            <p:childTnLst>
                              <p:par>
                                <p:cTn id="224" presetID="10" presetClass="entr" presetSubtype="0" fill="hold" nodeType="clickEffect">
                                  <p:stCondLst>
                                    <p:cond delay="0"/>
                                  </p:stCondLst>
                                  <p:childTnLst>
                                    <p:set>
                                      <p:cBhvr>
                                        <p:cTn id="225" dur="1" fill="hold">
                                          <p:stCondLst>
                                            <p:cond delay="0"/>
                                          </p:stCondLst>
                                        </p:cTn>
                                        <p:tgtEl>
                                          <p:spTgt spid="72"/>
                                        </p:tgtEl>
                                        <p:attrNameLst>
                                          <p:attrName>style.visibility</p:attrName>
                                        </p:attrNameLst>
                                      </p:cBhvr>
                                      <p:to>
                                        <p:strVal val="visible"/>
                                      </p:to>
                                    </p:set>
                                    <p:animEffect transition="in" filter="fade">
                                      <p:cBhvr>
                                        <p:cTn id="226" dur="500"/>
                                        <p:tgtEl>
                                          <p:spTgt spid="72"/>
                                        </p:tgtEl>
                                      </p:cBhvr>
                                    </p:animEffect>
                                  </p:childTnLst>
                                </p:cTn>
                              </p:par>
                              <p:par>
                                <p:cTn id="227" presetID="10" presetClass="entr" presetSubtype="0" fill="hold" nodeType="withEffect">
                                  <p:stCondLst>
                                    <p:cond delay="0"/>
                                  </p:stCondLst>
                                  <p:childTnLst>
                                    <p:set>
                                      <p:cBhvr>
                                        <p:cTn id="228" dur="1" fill="hold">
                                          <p:stCondLst>
                                            <p:cond delay="0"/>
                                          </p:stCondLst>
                                        </p:cTn>
                                        <p:tgtEl>
                                          <p:spTgt spid="130"/>
                                        </p:tgtEl>
                                        <p:attrNameLst>
                                          <p:attrName>style.visibility</p:attrName>
                                        </p:attrNameLst>
                                      </p:cBhvr>
                                      <p:to>
                                        <p:strVal val="visible"/>
                                      </p:to>
                                    </p:set>
                                    <p:animEffect transition="in" filter="fade">
                                      <p:cBhvr>
                                        <p:cTn id="229" dur="500"/>
                                        <p:tgtEl>
                                          <p:spTgt spid="130"/>
                                        </p:tgtEl>
                                      </p:cBhvr>
                                    </p:animEffect>
                                  </p:childTnLst>
                                </p:cTn>
                              </p:par>
                              <p:par>
                                <p:cTn id="230" presetID="10" presetClass="entr" presetSubtype="0" fill="hold" grpId="0" nodeType="withEffect">
                                  <p:stCondLst>
                                    <p:cond delay="0"/>
                                  </p:stCondLst>
                                  <p:childTnLst>
                                    <p:set>
                                      <p:cBhvr>
                                        <p:cTn id="231" dur="1" fill="hold">
                                          <p:stCondLst>
                                            <p:cond delay="0"/>
                                          </p:stCondLst>
                                        </p:cTn>
                                        <p:tgtEl>
                                          <p:spTgt spid="88"/>
                                        </p:tgtEl>
                                        <p:attrNameLst>
                                          <p:attrName>style.visibility</p:attrName>
                                        </p:attrNameLst>
                                      </p:cBhvr>
                                      <p:to>
                                        <p:strVal val="visible"/>
                                      </p:to>
                                    </p:set>
                                    <p:animEffect transition="in" filter="fade">
                                      <p:cBhvr>
                                        <p:cTn id="232" dur="500"/>
                                        <p:tgtEl>
                                          <p:spTgt spid="88"/>
                                        </p:tgtEl>
                                      </p:cBhvr>
                                    </p:animEffect>
                                  </p:childTnLst>
                                </p:cTn>
                              </p:par>
                            </p:childTnLst>
                          </p:cTn>
                        </p:par>
                        <p:par>
                          <p:cTn id="233" fill="hold">
                            <p:stCondLst>
                              <p:cond delay="500"/>
                            </p:stCondLst>
                            <p:childTnLst>
                              <p:par>
                                <p:cTn id="234" presetID="10" presetClass="entr" presetSubtype="0" fill="hold" nodeType="afterEffect">
                                  <p:stCondLst>
                                    <p:cond delay="0"/>
                                  </p:stCondLst>
                                  <p:childTnLst>
                                    <p:set>
                                      <p:cBhvr>
                                        <p:cTn id="235" dur="1" fill="hold">
                                          <p:stCondLst>
                                            <p:cond delay="0"/>
                                          </p:stCondLst>
                                        </p:cTn>
                                        <p:tgtEl>
                                          <p:spTgt spid="116"/>
                                        </p:tgtEl>
                                        <p:attrNameLst>
                                          <p:attrName>style.visibility</p:attrName>
                                        </p:attrNameLst>
                                      </p:cBhvr>
                                      <p:to>
                                        <p:strVal val="visible"/>
                                      </p:to>
                                    </p:set>
                                    <p:animEffect transition="in" filter="fade">
                                      <p:cBhvr>
                                        <p:cTn id="236" dur="500"/>
                                        <p:tgtEl>
                                          <p:spTgt spid="116"/>
                                        </p:tgtEl>
                                      </p:cBhvr>
                                    </p:animEffect>
                                  </p:childTnLst>
                                </p:cTn>
                              </p:par>
                            </p:childTnLst>
                          </p:cTn>
                        </p:par>
                      </p:childTnLst>
                    </p:cTn>
                  </p:par>
                  <p:par>
                    <p:cTn id="237" fill="hold">
                      <p:stCondLst>
                        <p:cond delay="indefinite"/>
                      </p:stCondLst>
                      <p:childTnLst>
                        <p:par>
                          <p:cTn id="238" fill="hold">
                            <p:stCondLst>
                              <p:cond delay="0"/>
                            </p:stCondLst>
                            <p:childTnLst>
                              <p:par>
                                <p:cTn id="239" presetID="1" presetClass="exit" presetSubtype="0" fill="hold" nodeType="clickEffect">
                                  <p:stCondLst>
                                    <p:cond delay="0"/>
                                  </p:stCondLst>
                                  <p:childTnLst>
                                    <p:set>
                                      <p:cBhvr>
                                        <p:cTn id="240" dur="1" fill="hold">
                                          <p:stCondLst>
                                            <p:cond delay="0"/>
                                          </p:stCondLst>
                                        </p:cTn>
                                        <p:tgtEl>
                                          <p:spTgt spid="72"/>
                                        </p:tgtEl>
                                        <p:attrNameLst>
                                          <p:attrName>style.visibility</p:attrName>
                                        </p:attrNameLst>
                                      </p:cBhvr>
                                      <p:to>
                                        <p:strVal val="hidden"/>
                                      </p:to>
                                    </p:set>
                                  </p:childTnLst>
                                </p:cTn>
                              </p:par>
                              <p:par>
                                <p:cTn id="241" presetID="1" presetClass="exit" presetSubtype="0" fill="hold" grpId="1" nodeType="withEffect">
                                  <p:stCondLst>
                                    <p:cond delay="0"/>
                                  </p:stCondLst>
                                  <p:childTnLst>
                                    <p:set>
                                      <p:cBhvr>
                                        <p:cTn id="242" dur="1" fill="hold">
                                          <p:stCondLst>
                                            <p:cond delay="0"/>
                                          </p:stCondLst>
                                        </p:cTn>
                                        <p:tgtEl>
                                          <p:spTgt spid="88"/>
                                        </p:tgtEl>
                                        <p:attrNameLst>
                                          <p:attrName>style.visibility</p:attrName>
                                        </p:attrNameLst>
                                      </p:cBhvr>
                                      <p:to>
                                        <p:strVal val="hidden"/>
                                      </p:to>
                                    </p:set>
                                  </p:childTnLst>
                                </p:cTn>
                              </p:par>
                              <p:par>
                                <p:cTn id="243" presetID="1" presetClass="exit" presetSubtype="0" fill="hold" nodeType="withEffect">
                                  <p:stCondLst>
                                    <p:cond delay="0"/>
                                  </p:stCondLst>
                                  <p:childTnLst>
                                    <p:set>
                                      <p:cBhvr>
                                        <p:cTn id="244" dur="1" fill="hold">
                                          <p:stCondLst>
                                            <p:cond delay="0"/>
                                          </p:stCondLst>
                                        </p:cTn>
                                        <p:tgtEl>
                                          <p:spTgt spid="116"/>
                                        </p:tgtEl>
                                        <p:attrNameLst>
                                          <p:attrName>style.visibility</p:attrName>
                                        </p:attrNameLst>
                                      </p:cBhvr>
                                      <p:to>
                                        <p:strVal val="hidden"/>
                                      </p:to>
                                    </p:set>
                                  </p:childTnLst>
                                </p:cTn>
                              </p:par>
                              <p:par>
                                <p:cTn id="245" presetID="1" presetClass="exit" presetSubtype="0" fill="hold" nodeType="withEffect">
                                  <p:stCondLst>
                                    <p:cond delay="0"/>
                                  </p:stCondLst>
                                  <p:childTnLst>
                                    <p:set>
                                      <p:cBhvr>
                                        <p:cTn id="246" dur="1" fill="hold">
                                          <p:stCondLst>
                                            <p:cond delay="0"/>
                                          </p:stCondLst>
                                        </p:cTn>
                                        <p:tgtEl>
                                          <p:spTgt spid="130"/>
                                        </p:tgtEl>
                                        <p:attrNameLst>
                                          <p:attrName>style.visibility</p:attrName>
                                        </p:attrNameLst>
                                      </p:cBhvr>
                                      <p:to>
                                        <p:strVal val="hidden"/>
                                      </p:to>
                                    </p:set>
                                  </p:childTnLst>
                                </p:cTn>
                              </p:par>
                            </p:childTnLst>
                          </p:cTn>
                        </p:par>
                        <p:par>
                          <p:cTn id="247" fill="hold">
                            <p:stCondLst>
                              <p:cond delay="0"/>
                            </p:stCondLst>
                            <p:childTnLst>
                              <p:par>
                                <p:cTn id="248" presetID="10" presetClass="entr" presetSubtype="0" fill="hold" nodeType="afterEffect">
                                  <p:stCondLst>
                                    <p:cond delay="0"/>
                                  </p:stCondLst>
                                  <p:childTnLst>
                                    <p:set>
                                      <p:cBhvr>
                                        <p:cTn id="249" dur="1" fill="hold">
                                          <p:stCondLst>
                                            <p:cond delay="0"/>
                                          </p:stCondLst>
                                        </p:cTn>
                                        <p:tgtEl>
                                          <p:spTgt spid="141"/>
                                        </p:tgtEl>
                                        <p:attrNameLst>
                                          <p:attrName>style.visibility</p:attrName>
                                        </p:attrNameLst>
                                      </p:cBhvr>
                                      <p:to>
                                        <p:strVal val="visible"/>
                                      </p:to>
                                    </p:set>
                                    <p:animEffect transition="in" filter="fade">
                                      <p:cBhvr>
                                        <p:cTn id="250" dur="500"/>
                                        <p:tgtEl>
                                          <p:spTgt spid="141"/>
                                        </p:tgtEl>
                                      </p:cBhvr>
                                    </p:animEffect>
                                  </p:childTnLst>
                                </p:cTn>
                              </p:par>
                              <p:par>
                                <p:cTn id="251" presetID="10" presetClass="entr" presetSubtype="0" fill="hold" grpId="0" nodeType="withEffect">
                                  <p:stCondLst>
                                    <p:cond delay="0"/>
                                  </p:stCondLst>
                                  <p:childTnLst>
                                    <p:set>
                                      <p:cBhvr>
                                        <p:cTn id="252" dur="1" fill="hold">
                                          <p:stCondLst>
                                            <p:cond delay="0"/>
                                          </p:stCondLst>
                                        </p:cTn>
                                        <p:tgtEl>
                                          <p:spTgt spid="126"/>
                                        </p:tgtEl>
                                        <p:attrNameLst>
                                          <p:attrName>style.visibility</p:attrName>
                                        </p:attrNameLst>
                                      </p:cBhvr>
                                      <p:to>
                                        <p:strVal val="visible"/>
                                      </p:to>
                                    </p:set>
                                    <p:animEffect transition="in" filter="fade">
                                      <p:cBhvr>
                                        <p:cTn id="253" dur="500"/>
                                        <p:tgtEl>
                                          <p:spTgt spid="126"/>
                                        </p:tgtEl>
                                      </p:cBhvr>
                                    </p:animEffect>
                                  </p:childTnLst>
                                </p:cTn>
                              </p:par>
                            </p:childTnLst>
                          </p:cTn>
                        </p:par>
                        <p:par>
                          <p:cTn id="254" fill="hold">
                            <p:stCondLst>
                              <p:cond delay="500"/>
                            </p:stCondLst>
                            <p:childTnLst>
                              <p:par>
                                <p:cTn id="255" presetID="10" presetClass="entr" presetSubtype="0" fill="hold" grpId="0" nodeType="afterEffect">
                                  <p:stCondLst>
                                    <p:cond delay="0"/>
                                  </p:stCondLst>
                                  <p:childTnLst>
                                    <p:set>
                                      <p:cBhvr>
                                        <p:cTn id="256" dur="1" fill="hold">
                                          <p:stCondLst>
                                            <p:cond delay="0"/>
                                          </p:stCondLst>
                                        </p:cTn>
                                        <p:tgtEl>
                                          <p:spTgt spid="69"/>
                                        </p:tgtEl>
                                        <p:attrNameLst>
                                          <p:attrName>style.visibility</p:attrName>
                                        </p:attrNameLst>
                                      </p:cBhvr>
                                      <p:to>
                                        <p:strVal val="visible"/>
                                      </p:to>
                                    </p:set>
                                    <p:animEffect transition="in" filter="fade">
                                      <p:cBhvr>
                                        <p:cTn id="257" dur="500"/>
                                        <p:tgtEl>
                                          <p:spTgt spid="69"/>
                                        </p:tgtEl>
                                      </p:cBhvr>
                                    </p:animEffect>
                                  </p:childTnLst>
                                </p:cTn>
                              </p:par>
                              <p:par>
                                <p:cTn id="258" presetID="10" presetClass="entr" presetSubtype="0" fill="hold" grpId="0" nodeType="withEffect">
                                  <p:stCondLst>
                                    <p:cond delay="0"/>
                                  </p:stCondLst>
                                  <p:childTnLst>
                                    <p:set>
                                      <p:cBhvr>
                                        <p:cTn id="259" dur="1" fill="hold">
                                          <p:stCondLst>
                                            <p:cond delay="0"/>
                                          </p:stCondLst>
                                        </p:cTn>
                                        <p:tgtEl>
                                          <p:spTgt spid="127"/>
                                        </p:tgtEl>
                                        <p:attrNameLst>
                                          <p:attrName>style.visibility</p:attrName>
                                        </p:attrNameLst>
                                      </p:cBhvr>
                                      <p:to>
                                        <p:strVal val="visible"/>
                                      </p:to>
                                    </p:set>
                                    <p:animEffect transition="in" filter="fade">
                                      <p:cBhvr>
                                        <p:cTn id="260" dur="500"/>
                                        <p:tgtEl>
                                          <p:spTgt spid="127"/>
                                        </p:tgtEl>
                                      </p:cBhvr>
                                    </p:animEffect>
                                  </p:childTnLst>
                                </p:cTn>
                              </p:par>
                            </p:childTnLst>
                          </p:cTn>
                        </p:par>
                        <p:par>
                          <p:cTn id="261" fill="hold">
                            <p:stCondLst>
                              <p:cond delay="1000"/>
                            </p:stCondLst>
                            <p:childTnLst>
                              <p:par>
                                <p:cTn id="262" presetID="10" presetClass="entr" presetSubtype="0" fill="hold" grpId="0" nodeType="afterEffect">
                                  <p:stCondLst>
                                    <p:cond delay="0"/>
                                  </p:stCondLst>
                                  <p:childTnLst>
                                    <p:set>
                                      <p:cBhvr>
                                        <p:cTn id="263" dur="1" fill="hold">
                                          <p:stCondLst>
                                            <p:cond delay="0"/>
                                          </p:stCondLst>
                                        </p:cTn>
                                        <p:tgtEl>
                                          <p:spTgt spid="117"/>
                                        </p:tgtEl>
                                        <p:attrNameLst>
                                          <p:attrName>style.visibility</p:attrName>
                                        </p:attrNameLst>
                                      </p:cBhvr>
                                      <p:to>
                                        <p:strVal val="visible"/>
                                      </p:to>
                                    </p:set>
                                    <p:animEffect transition="in" filter="fade">
                                      <p:cBhvr>
                                        <p:cTn id="264" dur="500"/>
                                        <p:tgtEl>
                                          <p:spTgt spid="117"/>
                                        </p:tgtEl>
                                      </p:cBhvr>
                                    </p:animEffect>
                                  </p:childTnLst>
                                </p:cTn>
                              </p:par>
                              <p:par>
                                <p:cTn id="265" presetID="10" presetClass="entr" presetSubtype="0" fill="hold" grpId="0" nodeType="withEffect">
                                  <p:stCondLst>
                                    <p:cond delay="0"/>
                                  </p:stCondLst>
                                  <p:childTnLst>
                                    <p:set>
                                      <p:cBhvr>
                                        <p:cTn id="266" dur="1" fill="hold">
                                          <p:stCondLst>
                                            <p:cond delay="0"/>
                                          </p:stCondLst>
                                        </p:cTn>
                                        <p:tgtEl>
                                          <p:spTgt spid="151"/>
                                        </p:tgtEl>
                                        <p:attrNameLst>
                                          <p:attrName>style.visibility</p:attrName>
                                        </p:attrNameLst>
                                      </p:cBhvr>
                                      <p:to>
                                        <p:strVal val="visible"/>
                                      </p:to>
                                    </p:set>
                                    <p:animEffect transition="in" filter="fade">
                                      <p:cBhvr>
                                        <p:cTn id="267" dur="500"/>
                                        <p:tgtEl>
                                          <p:spTgt spid="151"/>
                                        </p:tgtEl>
                                      </p:cBhvr>
                                    </p:animEffect>
                                  </p:childTnLst>
                                </p:cTn>
                              </p:par>
                            </p:childTnLst>
                          </p:cTn>
                        </p:par>
                        <p:par>
                          <p:cTn id="268" fill="hold">
                            <p:stCondLst>
                              <p:cond delay="1500"/>
                            </p:stCondLst>
                            <p:childTnLst>
                              <p:par>
                                <p:cTn id="269" presetID="10" presetClass="entr" presetSubtype="0" fill="hold" grpId="0" nodeType="afterEffect">
                                  <p:stCondLst>
                                    <p:cond delay="0"/>
                                  </p:stCondLst>
                                  <p:childTnLst>
                                    <p:set>
                                      <p:cBhvr>
                                        <p:cTn id="270" dur="1" fill="hold">
                                          <p:stCondLst>
                                            <p:cond delay="0"/>
                                          </p:stCondLst>
                                        </p:cTn>
                                        <p:tgtEl>
                                          <p:spTgt spid="118"/>
                                        </p:tgtEl>
                                        <p:attrNameLst>
                                          <p:attrName>style.visibility</p:attrName>
                                        </p:attrNameLst>
                                      </p:cBhvr>
                                      <p:to>
                                        <p:strVal val="visible"/>
                                      </p:to>
                                    </p:set>
                                    <p:animEffect transition="in" filter="fade">
                                      <p:cBhvr>
                                        <p:cTn id="271" dur="500"/>
                                        <p:tgtEl>
                                          <p:spTgt spid="118"/>
                                        </p:tgtEl>
                                      </p:cBhvr>
                                    </p:animEffect>
                                  </p:childTnLst>
                                </p:cTn>
                              </p:par>
                              <p:par>
                                <p:cTn id="272" presetID="10" presetClass="entr" presetSubtype="0" fill="hold" grpId="0" nodeType="withEffect">
                                  <p:stCondLst>
                                    <p:cond delay="0"/>
                                  </p:stCondLst>
                                  <p:childTnLst>
                                    <p:set>
                                      <p:cBhvr>
                                        <p:cTn id="273" dur="1" fill="hold">
                                          <p:stCondLst>
                                            <p:cond delay="0"/>
                                          </p:stCondLst>
                                        </p:cTn>
                                        <p:tgtEl>
                                          <p:spTgt spid="155"/>
                                        </p:tgtEl>
                                        <p:attrNameLst>
                                          <p:attrName>style.visibility</p:attrName>
                                        </p:attrNameLst>
                                      </p:cBhvr>
                                      <p:to>
                                        <p:strVal val="visible"/>
                                      </p:to>
                                    </p:set>
                                    <p:animEffect transition="in" filter="fade">
                                      <p:cBhvr>
                                        <p:cTn id="274" dur="500"/>
                                        <p:tgtEl>
                                          <p:spTgt spid="155"/>
                                        </p:tgtEl>
                                      </p:cBhvr>
                                    </p:animEffect>
                                  </p:childTnLst>
                                </p:cTn>
                              </p:par>
                            </p:childTnLst>
                          </p:cTn>
                        </p:par>
                        <p:par>
                          <p:cTn id="275" fill="hold">
                            <p:stCondLst>
                              <p:cond delay="2000"/>
                            </p:stCondLst>
                            <p:childTnLst>
                              <p:par>
                                <p:cTn id="276" presetID="10" presetClass="entr" presetSubtype="0" fill="hold" grpId="0" nodeType="afterEffect">
                                  <p:stCondLst>
                                    <p:cond delay="0"/>
                                  </p:stCondLst>
                                  <p:childTnLst>
                                    <p:set>
                                      <p:cBhvr>
                                        <p:cTn id="277" dur="1" fill="hold">
                                          <p:stCondLst>
                                            <p:cond delay="0"/>
                                          </p:stCondLst>
                                        </p:cTn>
                                        <p:tgtEl>
                                          <p:spTgt spid="119"/>
                                        </p:tgtEl>
                                        <p:attrNameLst>
                                          <p:attrName>style.visibility</p:attrName>
                                        </p:attrNameLst>
                                      </p:cBhvr>
                                      <p:to>
                                        <p:strVal val="visible"/>
                                      </p:to>
                                    </p:set>
                                    <p:animEffect transition="in" filter="fade">
                                      <p:cBhvr>
                                        <p:cTn id="278" dur="500"/>
                                        <p:tgtEl>
                                          <p:spTgt spid="119"/>
                                        </p:tgtEl>
                                      </p:cBhvr>
                                    </p:animEffect>
                                  </p:childTnLst>
                                </p:cTn>
                              </p:par>
                              <p:par>
                                <p:cTn id="279" presetID="10" presetClass="entr" presetSubtype="0" fill="hold" grpId="0" nodeType="withEffect">
                                  <p:stCondLst>
                                    <p:cond delay="0"/>
                                  </p:stCondLst>
                                  <p:childTnLst>
                                    <p:set>
                                      <p:cBhvr>
                                        <p:cTn id="280" dur="1" fill="hold">
                                          <p:stCondLst>
                                            <p:cond delay="0"/>
                                          </p:stCondLst>
                                        </p:cTn>
                                        <p:tgtEl>
                                          <p:spTgt spid="156"/>
                                        </p:tgtEl>
                                        <p:attrNameLst>
                                          <p:attrName>style.visibility</p:attrName>
                                        </p:attrNameLst>
                                      </p:cBhvr>
                                      <p:to>
                                        <p:strVal val="visible"/>
                                      </p:to>
                                    </p:set>
                                    <p:animEffect transition="in" filter="fade">
                                      <p:cBhvr>
                                        <p:cTn id="281" dur="500"/>
                                        <p:tgtEl>
                                          <p:spTgt spid="156"/>
                                        </p:tgtEl>
                                      </p:cBhvr>
                                    </p:animEffect>
                                  </p:childTnLst>
                                </p:cTn>
                              </p:par>
                            </p:childTnLst>
                          </p:cTn>
                        </p:par>
                        <p:par>
                          <p:cTn id="282" fill="hold">
                            <p:stCondLst>
                              <p:cond delay="2500"/>
                            </p:stCondLst>
                            <p:childTnLst>
                              <p:par>
                                <p:cTn id="283" presetID="10" presetClass="entr" presetSubtype="0" fill="hold" grpId="0" nodeType="afterEffect">
                                  <p:stCondLst>
                                    <p:cond delay="0"/>
                                  </p:stCondLst>
                                  <p:childTnLst>
                                    <p:set>
                                      <p:cBhvr>
                                        <p:cTn id="284" dur="1" fill="hold">
                                          <p:stCondLst>
                                            <p:cond delay="0"/>
                                          </p:stCondLst>
                                        </p:cTn>
                                        <p:tgtEl>
                                          <p:spTgt spid="120"/>
                                        </p:tgtEl>
                                        <p:attrNameLst>
                                          <p:attrName>style.visibility</p:attrName>
                                        </p:attrNameLst>
                                      </p:cBhvr>
                                      <p:to>
                                        <p:strVal val="visible"/>
                                      </p:to>
                                    </p:set>
                                    <p:animEffect transition="in" filter="fade">
                                      <p:cBhvr>
                                        <p:cTn id="285" dur="500"/>
                                        <p:tgtEl>
                                          <p:spTgt spid="120"/>
                                        </p:tgtEl>
                                      </p:cBhvr>
                                    </p:animEffect>
                                  </p:childTnLst>
                                </p:cTn>
                              </p:par>
                              <p:par>
                                <p:cTn id="286" presetID="10" presetClass="entr" presetSubtype="0" fill="hold" grpId="0" nodeType="withEffect">
                                  <p:stCondLst>
                                    <p:cond delay="0"/>
                                  </p:stCondLst>
                                  <p:childTnLst>
                                    <p:set>
                                      <p:cBhvr>
                                        <p:cTn id="287" dur="1" fill="hold">
                                          <p:stCondLst>
                                            <p:cond delay="0"/>
                                          </p:stCondLst>
                                        </p:cTn>
                                        <p:tgtEl>
                                          <p:spTgt spid="163"/>
                                        </p:tgtEl>
                                        <p:attrNameLst>
                                          <p:attrName>style.visibility</p:attrName>
                                        </p:attrNameLst>
                                      </p:cBhvr>
                                      <p:to>
                                        <p:strVal val="visible"/>
                                      </p:to>
                                    </p:set>
                                    <p:animEffect transition="in" filter="fade">
                                      <p:cBhvr>
                                        <p:cTn id="288" dur="500"/>
                                        <p:tgtEl>
                                          <p:spTgt spid="163"/>
                                        </p:tgtEl>
                                      </p:cBhvr>
                                    </p:animEffect>
                                  </p:childTnLst>
                                </p:cTn>
                              </p:par>
                            </p:childTnLst>
                          </p:cTn>
                        </p:par>
                        <p:par>
                          <p:cTn id="289" fill="hold">
                            <p:stCondLst>
                              <p:cond delay="3000"/>
                            </p:stCondLst>
                            <p:childTnLst>
                              <p:par>
                                <p:cTn id="290" presetID="10" presetClass="entr" presetSubtype="0" fill="hold" grpId="0" nodeType="afterEffect">
                                  <p:stCondLst>
                                    <p:cond delay="0"/>
                                  </p:stCondLst>
                                  <p:childTnLst>
                                    <p:set>
                                      <p:cBhvr>
                                        <p:cTn id="291" dur="1" fill="hold">
                                          <p:stCondLst>
                                            <p:cond delay="0"/>
                                          </p:stCondLst>
                                        </p:cTn>
                                        <p:tgtEl>
                                          <p:spTgt spid="121"/>
                                        </p:tgtEl>
                                        <p:attrNameLst>
                                          <p:attrName>style.visibility</p:attrName>
                                        </p:attrNameLst>
                                      </p:cBhvr>
                                      <p:to>
                                        <p:strVal val="visible"/>
                                      </p:to>
                                    </p:set>
                                    <p:animEffect transition="in" filter="fade">
                                      <p:cBhvr>
                                        <p:cTn id="292" dur="500"/>
                                        <p:tgtEl>
                                          <p:spTgt spid="121"/>
                                        </p:tgtEl>
                                      </p:cBhvr>
                                    </p:animEffect>
                                  </p:childTnLst>
                                </p:cTn>
                              </p:par>
                              <p:par>
                                <p:cTn id="293" presetID="10" presetClass="entr" presetSubtype="0" fill="hold" grpId="0" nodeType="withEffect">
                                  <p:stCondLst>
                                    <p:cond delay="0"/>
                                  </p:stCondLst>
                                  <p:childTnLst>
                                    <p:set>
                                      <p:cBhvr>
                                        <p:cTn id="294" dur="1" fill="hold">
                                          <p:stCondLst>
                                            <p:cond delay="0"/>
                                          </p:stCondLst>
                                        </p:cTn>
                                        <p:tgtEl>
                                          <p:spTgt spid="164"/>
                                        </p:tgtEl>
                                        <p:attrNameLst>
                                          <p:attrName>style.visibility</p:attrName>
                                        </p:attrNameLst>
                                      </p:cBhvr>
                                      <p:to>
                                        <p:strVal val="visible"/>
                                      </p:to>
                                    </p:set>
                                    <p:animEffect transition="in" filter="fade">
                                      <p:cBhvr>
                                        <p:cTn id="295"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145" grpId="1" animBg="1"/>
      <p:bldP spid="144" grpId="0" animBg="1"/>
      <p:bldP spid="144" grpId="1" animBg="1"/>
      <p:bldP spid="124" grpId="0" animBg="1"/>
      <p:bldP spid="124" grpId="1" animBg="1"/>
      <p:bldP spid="121" grpId="0" animBg="1"/>
      <p:bldP spid="120" grpId="0" animBg="1"/>
      <p:bldP spid="119" grpId="0" animBg="1"/>
      <p:bldP spid="118" grpId="0" animBg="1"/>
      <p:bldP spid="117" grpId="0" animBg="1"/>
      <p:bldP spid="69" grpId="0" animBg="1"/>
      <p:bldP spid="19" grpId="0"/>
      <p:bldP spid="56" grpId="0"/>
      <p:bldP spid="57" grpId="0"/>
      <p:bldP spid="58" grpId="0"/>
      <p:bldP spid="59" grpId="0"/>
      <p:bldP spid="60" grpId="0"/>
      <p:bldP spid="61" grpId="0"/>
      <p:bldP spid="62" grpId="0"/>
      <p:bldP spid="63" grpId="0"/>
      <p:bldP spid="64" grpId="0"/>
      <p:bldP spid="20" grpId="0"/>
      <p:bldP spid="71" grpId="0"/>
      <p:bldP spid="79" grpId="0"/>
      <p:bldP spid="82" grpId="0"/>
      <p:bldP spid="83" grpId="0"/>
      <p:bldP spid="84" grpId="0"/>
      <p:bldP spid="85" grpId="0"/>
      <p:bldP spid="67" grpId="0" animBg="1"/>
      <p:bldP spid="68" grpId="0" animBg="1"/>
      <p:bldP spid="105" grpId="0"/>
      <p:bldP spid="106" grpId="0"/>
      <p:bldP spid="107" grpId="0"/>
      <p:bldP spid="108" grpId="0"/>
      <p:bldP spid="109" grpId="0"/>
      <p:bldP spid="110" grpId="0"/>
      <p:bldP spid="111" grpId="0"/>
      <p:bldP spid="112" grpId="0"/>
      <p:bldP spid="113" grpId="0"/>
      <p:bldP spid="114" grpId="0"/>
      <p:bldP spid="115" grpId="0"/>
      <p:bldP spid="88" grpId="0"/>
      <p:bldP spid="88" grpId="1"/>
      <p:bldP spid="123" grpId="0"/>
      <p:bldP spid="123" grpId="1"/>
      <p:bldP spid="125" grpId="0"/>
      <p:bldP spid="125" grpId="1"/>
      <p:bldP spid="147" grpId="0"/>
      <p:bldP spid="147" grpId="1"/>
      <p:bldP spid="148" grpId="0"/>
      <p:bldP spid="148" grpId="1"/>
      <p:bldP spid="126" grpId="0"/>
      <p:bldP spid="127" grpId="0"/>
      <p:bldP spid="151" grpId="0"/>
      <p:bldP spid="155" grpId="0"/>
      <p:bldP spid="156" grpId="0"/>
      <p:bldP spid="163" grpId="0"/>
      <p:bldP spid="16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p:nvPr/>
        </p:nvSpPr>
        <p:spPr>
          <a:xfrm>
            <a:off x="725741" y="505477"/>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dirty="0">
                <a:solidFill>
                  <a:schemeClr val="lt1"/>
                </a:solidFill>
                <a:latin typeface="Century Gothic"/>
                <a:ea typeface="Century Gothic"/>
                <a:cs typeface="Century Gothic"/>
                <a:sym typeface="Century Gothic"/>
              </a:rPr>
              <a:t>METHODS OVERVIEW</a:t>
            </a:r>
          </a:p>
        </p:txBody>
      </p:sp>
      <p:pic>
        <p:nvPicPr>
          <p:cNvPr id="153" name="Shape 153" descr="03_Landsat8.pn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22410" y="2182010"/>
            <a:ext cx="1375535" cy="1296375"/>
          </a:xfrm>
          <a:prstGeom prst="rect">
            <a:avLst/>
          </a:prstGeom>
          <a:noFill/>
          <a:ln>
            <a:noFill/>
          </a:ln>
        </p:spPr>
      </p:pic>
      <p:sp>
        <p:nvSpPr>
          <p:cNvPr id="154" name="Shape 154"/>
          <p:cNvSpPr txBox="1">
            <a:spLocks noGrp="1"/>
          </p:cNvSpPr>
          <p:nvPr>
            <p:ph type="body" idx="1"/>
          </p:nvPr>
        </p:nvSpPr>
        <p:spPr>
          <a:xfrm>
            <a:off x="441422" y="1667511"/>
            <a:ext cx="2046899" cy="597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757070"/>
              </a:buClr>
              <a:buSzPct val="25000"/>
              <a:buFont typeface="Arial"/>
              <a:buNone/>
            </a:pPr>
            <a:r>
              <a:rPr lang="en-US" sz="2000" b="0" i="0" u="none" strike="noStrike" cap="none" dirty="0">
                <a:solidFill>
                  <a:srgbClr val="767171"/>
                </a:solidFill>
                <a:latin typeface="Questrial"/>
                <a:ea typeface="Questrial"/>
                <a:cs typeface="Questrial"/>
                <a:sym typeface="Questrial"/>
              </a:rPr>
              <a:t>Landsat 8 OLI</a:t>
            </a:r>
          </a:p>
        </p:txBody>
      </p:sp>
      <p:sp>
        <p:nvSpPr>
          <p:cNvPr id="157" name="Shape 157"/>
          <p:cNvSpPr txBox="1">
            <a:spLocks noGrp="1"/>
          </p:cNvSpPr>
          <p:nvPr>
            <p:ph type="body" idx="1"/>
          </p:nvPr>
        </p:nvSpPr>
        <p:spPr>
          <a:xfrm rot="504">
            <a:off x="6000556" y="1926590"/>
            <a:ext cx="2046899" cy="15137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757070"/>
              </a:buClr>
              <a:buSzPct val="25000"/>
              <a:buFont typeface="Arial"/>
              <a:buNone/>
            </a:pPr>
            <a:r>
              <a:rPr lang="en-US" sz="2000" b="0" i="0" u="none" strike="noStrike" cap="none" dirty="0">
                <a:solidFill>
                  <a:srgbClr val="767171"/>
                </a:solidFill>
                <a:latin typeface="Questrial"/>
                <a:ea typeface="Questrial"/>
                <a:cs typeface="Questrial"/>
                <a:sym typeface="Questrial"/>
              </a:rPr>
              <a:t>Gathered cloud-free images near </a:t>
            </a:r>
            <a:r>
              <a:rPr lang="en-US" sz="2000" b="0" i="1" u="none" strike="noStrike" cap="none" dirty="0">
                <a:solidFill>
                  <a:srgbClr val="767171"/>
                </a:solidFill>
                <a:latin typeface="Questrial"/>
                <a:ea typeface="Questrial"/>
                <a:cs typeface="Questrial"/>
                <a:sym typeface="Questrial"/>
              </a:rPr>
              <a:t>in situ </a:t>
            </a:r>
            <a:r>
              <a:rPr lang="en-US" sz="2000" b="0" i="0" u="none" strike="noStrike" cap="none" dirty="0">
                <a:solidFill>
                  <a:srgbClr val="767171"/>
                </a:solidFill>
                <a:latin typeface="Questrial"/>
                <a:ea typeface="Questrial"/>
                <a:cs typeface="Questrial"/>
                <a:sym typeface="Questrial"/>
              </a:rPr>
              <a:t>collection</a:t>
            </a:r>
          </a:p>
        </p:txBody>
      </p:sp>
      <p:sp>
        <p:nvSpPr>
          <p:cNvPr id="158" name="Shape 158"/>
          <p:cNvSpPr txBox="1">
            <a:spLocks noGrp="1"/>
          </p:cNvSpPr>
          <p:nvPr>
            <p:ph type="body" idx="1"/>
          </p:nvPr>
        </p:nvSpPr>
        <p:spPr>
          <a:xfrm>
            <a:off x="6265837" y="4061237"/>
            <a:ext cx="4499579" cy="7514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757070"/>
              </a:buClr>
              <a:buSzPct val="25000"/>
              <a:buFont typeface="Arial"/>
              <a:buNone/>
            </a:pPr>
            <a:r>
              <a:rPr lang="en-US" sz="2000" b="0" i="0" u="none" strike="noStrike" cap="none" dirty="0">
                <a:solidFill>
                  <a:srgbClr val="767171"/>
                </a:solidFill>
                <a:latin typeface="Questrial"/>
                <a:ea typeface="Questrial"/>
                <a:cs typeface="Questrial"/>
                <a:sym typeface="Questrial"/>
              </a:rPr>
              <a:t>Applied several band ratios as predictor variables </a:t>
            </a:r>
          </a:p>
        </p:txBody>
      </p:sp>
      <p:sp>
        <p:nvSpPr>
          <p:cNvPr id="159" name="Shape 159"/>
          <p:cNvSpPr/>
          <p:nvPr/>
        </p:nvSpPr>
        <p:spPr>
          <a:xfrm rot="1261376">
            <a:off x="8680090" y="5108770"/>
            <a:ext cx="1439196" cy="1286703"/>
          </a:xfrm>
          <a:prstGeom prst="rect">
            <a:avLst/>
          </a:prstGeom>
          <a:solidFill>
            <a:srgbClr val="41719C"/>
          </a:solidFill>
          <a:ln w="9525" cap="flat" cmpd="sng">
            <a:solidFill>
              <a:schemeClr val="tx1"/>
            </a:solidFill>
            <a:prstDash val="solid"/>
            <a:round/>
            <a:headEnd type="none" w="med" len="med"/>
            <a:tailEnd type="none" w="med" len="med"/>
          </a:ln>
        </p:spPr>
        <p:txBody>
          <a:bodyPr lIns="91425" tIns="91425" rIns="91425" bIns="91425" anchor="ctr" anchorCtr="0">
            <a:noAutofit/>
          </a:bodyPr>
          <a:lstStyle/>
          <a:p>
            <a:pPr marL="88900" marR="88900" lvl="0" indent="0" algn="ctr" rtl="0">
              <a:lnSpc>
                <a:spcPct val="100000"/>
              </a:lnSpc>
              <a:spcBef>
                <a:spcPts val="0"/>
              </a:spcBef>
              <a:spcAft>
                <a:spcPts val="0"/>
              </a:spcAft>
              <a:buClr>
                <a:srgbClr val="FFFFFF"/>
              </a:buClr>
              <a:buSzPct val="25000"/>
              <a:buFont typeface="Century Gothic"/>
              <a:buNone/>
            </a:pPr>
            <a:r>
              <a:rPr lang="en-US" sz="1800" b="1" i="1" u="none" strike="noStrike" cap="none">
                <a:solidFill>
                  <a:srgbClr val="FFFFFF"/>
                </a:solidFill>
                <a:latin typeface="Century Gothic"/>
                <a:ea typeface="Century Gothic"/>
                <a:cs typeface="Century Gothic"/>
                <a:sym typeface="Century Gothic"/>
              </a:rPr>
              <a:t>NIR/</a:t>
            </a:r>
          </a:p>
          <a:p>
            <a:pPr marL="88900" marR="88900" lvl="0" indent="0" algn="ctr" rtl="0">
              <a:lnSpc>
                <a:spcPct val="100000"/>
              </a:lnSpc>
              <a:spcBef>
                <a:spcPts val="0"/>
              </a:spcBef>
              <a:spcAft>
                <a:spcPts val="0"/>
              </a:spcAft>
              <a:buClr>
                <a:srgbClr val="FFFFFF"/>
              </a:buClr>
              <a:buSzPct val="25000"/>
              <a:buFont typeface="Century Gothic"/>
              <a:buNone/>
            </a:pPr>
            <a:r>
              <a:rPr lang="en-US" sz="1800" b="1" i="1" u="none" strike="noStrike" cap="none">
                <a:solidFill>
                  <a:srgbClr val="FFFFFF"/>
                </a:solidFill>
                <a:latin typeface="Century Gothic"/>
                <a:ea typeface="Century Gothic"/>
                <a:cs typeface="Century Gothic"/>
                <a:sym typeface="Century Gothic"/>
              </a:rPr>
              <a:t>COASTAL</a:t>
            </a:r>
          </a:p>
        </p:txBody>
      </p:sp>
      <p:sp>
        <p:nvSpPr>
          <p:cNvPr id="160" name="Shape 160"/>
          <p:cNvSpPr/>
          <p:nvPr/>
        </p:nvSpPr>
        <p:spPr>
          <a:xfrm rot="1261376">
            <a:off x="5404966" y="4939095"/>
            <a:ext cx="1439196" cy="1286703"/>
          </a:xfrm>
          <a:prstGeom prst="rect">
            <a:avLst/>
          </a:prstGeom>
          <a:solidFill>
            <a:srgbClr val="548235"/>
          </a:solidFill>
          <a:ln w="9525" cap="flat" cmpd="sng">
            <a:solidFill>
              <a:schemeClr val="tx1"/>
            </a:solidFill>
            <a:prstDash val="solid"/>
            <a:round/>
            <a:headEnd type="none" w="med" len="med"/>
            <a:tailEnd type="none" w="med" len="med"/>
          </a:ln>
        </p:spPr>
        <p:txBody>
          <a:bodyPr lIns="91425" tIns="91425" rIns="91425" bIns="91425" anchor="ctr" anchorCtr="0">
            <a:noAutofit/>
          </a:bodyPr>
          <a:lstStyle/>
          <a:p>
            <a:pPr marL="88900" marR="88900" lvl="0" indent="0" algn="ctr" rtl="0">
              <a:lnSpc>
                <a:spcPct val="100000"/>
              </a:lnSpc>
              <a:spcBef>
                <a:spcPts val="0"/>
              </a:spcBef>
              <a:spcAft>
                <a:spcPts val="0"/>
              </a:spcAft>
              <a:buClr>
                <a:srgbClr val="FFFFFF"/>
              </a:buClr>
              <a:buSzPct val="25000"/>
              <a:buFont typeface="Century Gothic"/>
              <a:buNone/>
            </a:pPr>
            <a:r>
              <a:rPr lang="en-US" sz="1800" b="1" i="1" u="none" strike="noStrike" cap="none" dirty="0">
                <a:solidFill>
                  <a:srgbClr val="FFFFFF"/>
                </a:solidFill>
                <a:latin typeface="Century Gothic"/>
                <a:ea typeface="Century Gothic"/>
                <a:cs typeface="Century Gothic"/>
                <a:sym typeface="Century Gothic"/>
              </a:rPr>
              <a:t>NIR/</a:t>
            </a:r>
          </a:p>
          <a:p>
            <a:pPr marL="88900" marR="88900" lvl="0" indent="0" algn="ctr" rtl="0">
              <a:lnSpc>
                <a:spcPct val="100000"/>
              </a:lnSpc>
              <a:spcBef>
                <a:spcPts val="0"/>
              </a:spcBef>
              <a:spcAft>
                <a:spcPts val="0"/>
              </a:spcAft>
              <a:buClr>
                <a:srgbClr val="FFFFFF"/>
              </a:buClr>
              <a:buSzPct val="25000"/>
              <a:buFont typeface="Century Gothic"/>
              <a:buNone/>
            </a:pPr>
            <a:r>
              <a:rPr lang="en-US" sz="1800" b="1" i="1" u="none" strike="noStrike" cap="none" dirty="0">
                <a:solidFill>
                  <a:srgbClr val="FFFFFF"/>
                </a:solidFill>
                <a:latin typeface="Century Gothic"/>
                <a:ea typeface="Century Gothic"/>
                <a:cs typeface="Century Gothic"/>
                <a:sym typeface="Century Gothic"/>
              </a:rPr>
              <a:t>RED</a:t>
            </a:r>
          </a:p>
        </p:txBody>
      </p:sp>
      <p:sp>
        <p:nvSpPr>
          <p:cNvPr id="161" name="Shape 161"/>
          <p:cNvSpPr/>
          <p:nvPr/>
        </p:nvSpPr>
        <p:spPr>
          <a:xfrm rot="1261376">
            <a:off x="7069165" y="4939095"/>
            <a:ext cx="1439196" cy="1286703"/>
          </a:xfrm>
          <a:prstGeom prst="rect">
            <a:avLst/>
          </a:prstGeom>
          <a:solidFill>
            <a:srgbClr val="8D1C09"/>
          </a:solidFill>
          <a:ln w="9525" cap="flat" cmpd="sng">
            <a:solidFill>
              <a:schemeClr val="tx1"/>
            </a:solidFill>
            <a:prstDash val="solid"/>
            <a:round/>
            <a:headEnd type="none" w="med" len="med"/>
            <a:tailEnd type="none" w="med" len="med"/>
          </a:ln>
        </p:spPr>
        <p:txBody>
          <a:bodyPr lIns="91425" tIns="91425" rIns="91425" bIns="91425" anchor="ctr" anchorCtr="0">
            <a:noAutofit/>
          </a:bodyPr>
          <a:lstStyle/>
          <a:p>
            <a:pPr marL="88900" marR="88900" lvl="0" indent="0" algn="ctr" rtl="0">
              <a:lnSpc>
                <a:spcPct val="100000"/>
              </a:lnSpc>
              <a:spcBef>
                <a:spcPts val="0"/>
              </a:spcBef>
              <a:spcAft>
                <a:spcPts val="0"/>
              </a:spcAft>
              <a:buClr>
                <a:srgbClr val="FFFFFF"/>
              </a:buClr>
              <a:buSzPct val="25000"/>
              <a:buFont typeface="Century Gothic"/>
              <a:buNone/>
            </a:pPr>
            <a:r>
              <a:rPr lang="en-US" sz="1800" b="1" i="1" u="none" strike="noStrike" cap="none">
                <a:solidFill>
                  <a:srgbClr val="FFFFFF"/>
                </a:solidFill>
                <a:latin typeface="Century Gothic"/>
                <a:ea typeface="Century Gothic"/>
                <a:cs typeface="Century Gothic"/>
                <a:sym typeface="Century Gothic"/>
              </a:rPr>
              <a:t>NIR/RED + SWIR-1</a:t>
            </a:r>
          </a:p>
        </p:txBody>
      </p:sp>
      <p:sp>
        <p:nvSpPr>
          <p:cNvPr id="162" name="Shape 162"/>
          <p:cNvSpPr/>
          <p:nvPr/>
        </p:nvSpPr>
        <p:spPr>
          <a:xfrm rot="1261376">
            <a:off x="10345790" y="5108770"/>
            <a:ext cx="1439196" cy="1286703"/>
          </a:xfrm>
          <a:prstGeom prst="rect">
            <a:avLst/>
          </a:prstGeom>
          <a:solidFill>
            <a:srgbClr val="9C55C3"/>
          </a:solidFill>
          <a:ln w="9525" cap="flat" cmpd="sng">
            <a:solidFill>
              <a:schemeClr val="tx1"/>
            </a:solidFill>
            <a:prstDash val="solid"/>
            <a:round/>
            <a:headEnd type="none" w="med" len="med"/>
            <a:tailEnd type="none" w="med" len="med"/>
          </a:ln>
        </p:spPr>
        <p:txBody>
          <a:bodyPr lIns="91425" tIns="91425" rIns="91425" bIns="91425" anchor="ctr" anchorCtr="0">
            <a:noAutofit/>
          </a:bodyPr>
          <a:lstStyle/>
          <a:p>
            <a:pPr marL="88900" marR="88900" lvl="0" indent="0" algn="ctr" rtl="0">
              <a:lnSpc>
                <a:spcPct val="100000"/>
              </a:lnSpc>
              <a:spcBef>
                <a:spcPts val="0"/>
              </a:spcBef>
              <a:spcAft>
                <a:spcPts val="0"/>
              </a:spcAft>
              <a:buClr>
                <a:srgbClr val="FFFFFF"/>
              </a:buClr>
              <a:buSzPct val="25000"/>
              <a:buFont typeface="Century Gothic"/>
              <a:buNone/>
            </a:pPr>
            <a:r>
              <a:rPr lang="en-US" sz="1800" b="1" i="1" u="none" strike="noStrike" cap="none">
                <a:solidFill>
                  <a:srgbClr val="FFFFFF"/>
                </a:solidFill>
                <a:latin typeface="Century Gothic"/>
                <a:ea typeface="Century Gothic"/>
                <a:cs typeface="Century Gothic"/>
                <a:sym typeface="Century Gothic"/>
              </a:rPr>
              <a:t>BLUE/RED</a:t>
            </a:r>
          </a:p>
        </p:txBody>
      </p:sp>
      <p:sp>
        <p:nvSpPr>
          <p:cNvPr id="165" name="Shape 165"/>
          <p:cNvSpPr txBox="1">
            <a:spLocks noGrp="1"/>
          </p:cNvSpPr>
          <p:nvPr>
            <p:ph type="body" idx="1"/>
          </p:nvPr>
        </p:nvSpPr>
        <p:spPr>
          <a:xfrm>
            <a:off x="117100" y="4094755"/>
            <a:ext cx="3787926" cy="86831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757070"/>
              </a:buClr>
              <a:buSzPct val="25000"/>
              <a:buFont typeface="Arial"/>
              <a:buNone/>
            </a:pPr>
            <a:r>
              <a:rPr lang="en-US" sz="2000" b="0" i="0" u="none" strike="noStrike" cap="none" dirty="0">
                <a:solidFill>
                  <a:srgbClr val="767171"/>
                </a:solidFill>
                <a:latin typeface="Questrial"/>
                <a:ea typeface="Questrial"/>
                <a:cs typeface="Questrial"/>
                <a:sym typeface="Questrial"/>
              </a:rPr>
              <a:t>Calculate relationship between remotely sensed and </a:t>
            </a:r>
            <a:r>
              <a:rPr lang="en-US" sz="2000" b="0" i="1" u="none" strike="noStrike" cap="none" dirty="0">
                <a:solidFill>
                  <a:srgbClr val="767171"/>
                </a:solidFill>
                <a:latin typeface="Questrial"/>
                <a:ea typeface="Questrial"/>
                <a:cs typeface="Questrial"/>
                <a:sym typeface="Questrial"/>
              </a:rPr>
              <a:t>in situ</a:t>
            </a:r>
            <a:r>
              <a:rPr lang="en-US" sz="2000" b="0" i="0" u="none" strike="noStrike" cap="none" dirty="0">
                <a:solidFill>
                  <a:srgbClr val="767171"/>
                </a:solidFill>
                <a:latin typeface="Questrial"/>
                <a:ea typeface="Questrial"/>
                <a:cs typeface="Questrial"/>
                <a:sym typeface="Questrial"/>
              </a:rPr>
              <a:t> </a:t>
            </a:r>
            <a:r>
              <a:rPr lang="en-US" dirty="0">
                <a:solidFill>
                  <a:srgbClr val="767171"/>
                </a:solidFill>
              </a:rPr>
              <a:t>c</a:t>
            </a:r>
            <a:r>
              <a:rPr lang="en-US" sz="2000" b="0" i="0" u="none" strike="noStrike" cap="none" dirty="0">
                <a:solidFill>
                  <a:srgbClr val="767171"/>
                </a:solidFill>
                <a:latin typeface="Questrial"/>
                <a:ea typeface="Questrial"/>
                <a:cs typeface="Questrial"/>
                <a:sym typeface="Questrial"/>
              </a:rPr>
              <a:t>hlorophyll–a levels</a:t>
            </a:r>
          </a:p>
        </p:txBody>
      </p:sp>
      <p:sp>
        <p:nvSpPr>
          <p:cNvPr id="170" name="Shape 170"/>
          <p:cNvSpPr/>
          <p:nvPr/>
        </p:nvSpPr>
        <p:spPr>
          <a:xfrm>
            <a:off x="3110838" y="1712482"/>
            <a:ext cx="1654030" cy="1395850"/>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9525" cap="flat" cmpd="sng">
            <a:solidFill>
              <a:schemeClr val="dk1"/>
            </a:solidFill>
            <a:prstDash val="solid"/>
            <a:round/>
            <a:headEnd type="none" w="med" len="med"/>
            <a:tailEnd type="none" w="med" len="med"/>
          </a:ln>
          <a:scene3d>
            <a:camera prst="isometricRightUp"/>
            <a:lightRig rig="threePt" dir="t"/>
          </a:scene3d>
          <a:sp3d/>
        </p:spPr>
        <p:txBody>
          <a:bodyPr lIns="91425" tIns="91425" rIns="91425" bIns="91425" anchor="ctr" anchorCtr="0">
            <a:noAutofit/>
          </a:bodyPr>
          <a:lstStyle/>
          <a:p>
            <a:pPr marL="0" marR="0" lvl="0" indent="0" algn="ctr" rtl="0">
              <a:lnSpc>
                <a:spcPct val="100000"/>
              </a:lnSpc>
              <a:spcBef>
                <a:spcPts val="0"/>
              </a:spcBef>
              <a:spcAft>
                <a:spcPts val="0"/>
              </a:spcAft>
              <a:buClr>
                <a:srgbClr val="F3F3F3"/>
              </a:buClr>
              <a:buSzPct val="25000"/>
              <a:buFont typeface="Century Gothic"/>
              <a:buNone/>
            </a:pPr>
            <a:r>
              <a:rPr lang="en-US" sz="1800" b="1" i="0" u="none" strike="noStrike" cap="none" dirty="0">
                <a:solidFill>
                  <a:srgbClr val="F3F3F3"/>
                </a:solidFill>
                <a:latin typeface="Century Gothic"/>
                <a:ea typeface="Century Gothic"/>
                <a:cs typeface="Century Gothic"/>
                <a:sym typeface="Century Gothic"/>
              </a:rPr>
              <a:t>Surface Reflectance Product</a:t>
            </a:r>
          </a:p>
        </p:txBody>
      </p:sp>
      <p:sp>
        <p:nvSpPr>
          <p:cNvPr id="171" name="Shape 171"/>
          <p:cNvSpPr/>
          <p:nvPr/>
        </p:nvSpPr>
        <p:spPr>
          <a:xfrm>
            <a:off x="8344286" y="2311127"/>
            <a:ext cx="893099" cy="484200"/>
          </a:xfrm>
          <a:prstGeom prst="rightArrow">
            <a:avLst>
              <a:gd name="adj1" fmla="val 50000"/>
              <a:gd name="adj2" fmla="val 50000"/>
            </a:avLst>
          </a:prstGeom>
          <a:solidFill>
            <a:srgbClr val="8FB2D1"/>
          </a:solidFill>
          <a:ln w="28575" cap="flat" cmpd="sng">
            <a:solidFill>
              <a:srgbClr val="357195"/>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72" name="Shape 172"/>
          <p:cNvSpPr txBox="1">
            <a:spLocks noGrp="1"/>
          </p:cNvSpPr>
          <p:nvPr>
            <p:ph type="body" idx="1"/>
          </p:nvPr>
        </p:nvSpPr>
        <p:spPr>
          <a:xfrm rot="504">
            <a:off x="9507610" y="2199648"/>
            <a:ext cx="2046899" cy="83777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757070"/>
              </a:buClr>
              <a:buSzPct val="25000"/>
              <a:buFont typeface="Arial"/>
              <a:buNone/>
            </a:pPr>
            <a:r>
              <a:rPr lang="en-US" sz="2000" b="0" i="0" u="none" strike="noStrike" cap="none" dirty="0">
                <a:solidFill>
                  <a:srgbClr val="767171"/>
                </a:solidFill>
                <a:latin typeface="Questrial"/>
                <a:ea typeface="Questrial"/>
                <a:cs typeface="Questrial"/>
                <a:sym typeface="Questrial"/>
              </a:rPr>
              <a:t>Normalized &amp; clipped images to study area</a:t>
            </a:r>
          </a:p>
        </p:txBody>
      </p:sp>
      <p:sp>
        <p:nvSpPr>
          <p:cNvPr id="31" name="Shape 171"/>
          <p:cNvSpPr/>
          <p:nvPr/>
        </p:nvSpPr>
        <p:spPr>
          <a:xfrm>
            <a:off x="2207243" y="2553227"/>
            <a:ext cx="893099" cy="484200"/>
          </a:xfrm>
          <a:prstGeom prst="rightArrow">
            <a:avLst>
              <a:gd name="adj1" fmla="val 50000"/>
              <a:gd name="adj2" fmla="val 50000"/>
            </a:avLst>
          </a:prstGeom>
          <a:solidFill>
            <a:srgbClr val="8FB2D1"/>
          </a:solidFill>
          <a:ln w="28575" cap="flat" cmpd="sng">
            <a:solidFill>
              <a:srgbClr val="357195"/>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2" name="Shape 170"/>
          <p:cNvSpPr/>
          <p:nvPr/>
        </p:nvSpPr>
        <p:spPr>
          <a:xfrm>
            <a:off x="3263238" y="1750582"/>
            <a:ext cx="1654030" cy="1395850"/>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9525" cap="flat" cmpd="sng">
            <a:solidFill>
              <a:schemeClr val="dk1"/>
            </a:solidFill>
            <a:prstDash val="solid"/>
            <a:round/>
            <a:headEnd type="none" w="med" len="med"/>
            <a:tailEnd type="none" w="med" len="med"/>
          </a:ln>
          <a:scene3d>
            <a:camera prst="isometricRightUp"/>
            <a:lightRig rig="threePt" dir="t"/>
          </a:scene3d>
          <a:sp3d/>
        </p:spPr>
        <p:txBody>
          <a:bodyPr lIns="91425" tIns="91425" rIns="91425" bIns="91425" anchor="ctr" anchorCtr="0">
            <a:noAutofit/>
          </a:bodyPr>
          <a:lstStyle/>
          <a:p>
            <a:pPr marL="0" marR="0" lvl="0" indent="0" algn="ctr" rtl="0">
              <a:lnSpc>
                <a:spcPct val="100000"/>
              </a:lnSpc>
              <a:spcBef>
                <a:spcPts val="0"/>
              </a:spcBef>
              <a:spcAft>
                <a:spcPts val="0"/>
              </a:spcAft>
              <a:buClr>
                <a:srgbClr val="F3F3F3"/>
              </a:buClr>
              <a:buSzPct val="25000"/>
              <a:buFont typeface="Century Gothic"/>
              <a:buNone/>
            </a:pPr>
            <a:r>
              <a:rPr lang="en-US" sz="1800" b="1" i="0" u="none" strike="noStrike" cap="none" dirty="0">
                <a:solidFill>
                  <a:srgbClr val="F3F3F3"/>
                </a:solidFill>
                <a:latin typeface="Century Gothic"/>
                <a:ea typeface="Century Gothic"/>
                <a:cs typeface="Century Gothic"/>
                <a:sym typeface="Century Gothic"/>
              </a:rPr>
              <a:t>Surface Reflectance Product</a:t>
            </a:r>
          </a:p>
        </p:txBody>
      </p:sp>
      <p:sp>
        <p:nvSpPr>
          <p:cNvPr id="33" name="Shape 170"/>
          <p:cNvSpPr/>
          <p:nvPr/>
        </p:nvSpPr>
        <p:spPr>
          <a:xfrm>
            <a:off x="3415638" y="1801382"/>
            <a:ext cx="1654030" cy="1395850"/>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9525" cap="flat" cmpd="sng">
            <a:solidFill>
              <a:schemeClr val="dk1"/>
            </a:solidFill>
            <a:prstDash val="solid"/>
            <a:round/>
            <a:headEnd type="none" w="med" len="med"/>
            <a:tailEnd type="none" w="med" len="med"/>
          </a:ln>
          <a:scene3d>
            <a:camera prst="isometricRightUp"/>
            <a:lightRig rig="threePt" dir="t"/>
          </a:scene3d>
          <a:sp3d/>
        </p:spPr>
        <p:txBody>
          <a:bodyPr lIns="91425" tIns="91425" rIns="91425" bIns="91425" anchor="ctr" anchorCtr="0">
            <a:noAutofit/>
          </a:bodyPr>
          <a:lstStyle/>
          <a:p>
            <a:pPr marL="0" marR="0" lvl="0" indent="0" algn="ctr" rtl="0">
              <a:lnSpc>
                <a:spcPct val="100000"/>
              </a:lnSpc>
              <a:spcBef>
                <a:spcPts val="0"/>
              </a:spcBef>
              <a:spcAft>
                <a:spcPts val="0"/>
              </a:spcAft>
              <a:buClr>
                <a:srgbClr val="F3F3F3"/>
              </a:buClr>
              <a:buSzPct val="25000"/>
              <a:buFont typeface="Century Gothic"/>
              <a:buNone/>
            </a:pPr>
            <a:r>
              <a:rPr lang="en-US" sz="1800" b="1" i="0" u="none" strike="noStrike" cap="none" dirty="0">
                <a:solidFill>
                  <a:srgbClr val="F3F3F3"/>
                </a:solidFill>
                <a:latin typeface="Century Gothic"/>
                <a:ea typeface="Century Gothic"/>
                <a:cs typeface="Century Gothic"/>
                <a:sym typeface="Century Gothic"/>
              </a:rPr>
              <a:t>Surface Reflectance Product</a:t>
            </a:r>
          </a:p>
        </p:txBody>
      </p:sp>
      <p:sp>
        <p:nvSpPr>
          <p:cNvPr id="34" name="Shape 170"/>
          <p:cNvSpPr/>
          <p:nvPr/>
        </p:nvSpPr>
        <p:spPr>
          <a:xfrm>
            <a:off x="3568038" y="1852182"/>
            <a:ext cx="1654030" cy="1395850"/>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9525" cap="flat" cmpd="sng">
            <a:solidFill>
              <a:schemeClr val="dk1"/>
            </a:solidFill>
            <a:prstDash val="solid"/>
            <a:round/>
            <a:headEnd type="none" w="med" len="med"/>
            <a:tailEnd type="none" w="med" len="med"/>
          </a:ln>
          <a:scene3d>
            <a:camera prst="isometricRightUp"/>
            <a:lightRig rig="threePt" dir="t"/>
          </a:scene3d>
          <a:sp3d/>
        </p:spPr>
        <p:txBody>
          <a:bodyPr lIns="91425" tIns="91425" rIns="91425" bIns="91425" anchor="ctr" anchorCtr="0">
            <a:noAutofit/>
          </a:bodyPr>
          <a:lstStyle/>
          <a:p>
            <a:pPr marL="0" marR="0" lvl="0" indent="0" algn="ctr" rtl="0">
              <a:lnSpc>
                <a:spcPct val="100000"/>
              </a:lnSpc>
              <a:spcBef>
                <a:spcPts val="0"/>
              </a:spcBef>
              <a:spcAft>
                <a:spcPts val="0"/>
              </a:spcAft>
              <a:buClr>
                <a:srgbClr val="F3F3F3"/>
              </a:buClr>
              <a:buSzPct val="25000"/>
              <a:buFont typeface="Century Gothic"/>
              <a:buNone/>
            </a:pPr>
            <a:r>
              <a:rPr lang="en-US" sz="1800" b="1" i="0" u="none" strike="noStrike" cap="none" dirty="0">
                <a:solidFill>
                  <a:srgbClr val="F3F3F3"/>
                </a:solidFill>
                <a:latin typeface="Century Gothic"/>
                <a:ea typeface="Century Gothic"/>
                <a:cs typeface="Century Gothic"/>
                <a:sym typeface="Century Gothic"/>
              </a:rPr>
              <a:t>Surface Reflectance Product</a:t>
            </a:r>
          </a:p>
        </p:txBody>
      </p:sp>
      <p:sp>
        <p:nvSpPr>
          <p:cNvPr id="35" name="Shape 170"/>
          <p:cNvSpPr/>
          <p:nvPr/>
        </p:nvSpPr>
        <p:spPr>
          <a:xfrm>
            <a:off x="3720438" y="1915682"/>
            <a:ext cx="1654030" cy="1395850"/>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9525" cap="flat" cmpd="sng">
            <a:solidFill>
              <a:schemeClr val="dk1"/>
            </a:solidFill>
            <a:prstDash val="solid"/>
            <a:round/>
            <a:headEnd type="none" w="med" len="med"/>
            <a:tailEnd type="none" w="med" len="med"/>
          </a:ln>
          <a:scene3d>
            <a:camera prst="isometricRightUp"/>
            <a:lightRig rig="threePt" dir="t"/>
          </a:scene3d>
          <a:sp3d/>
        </p:spPr>
        <p:txBody>
          <a:bodyPr lIns="91425" tIns="91425" rIns="91425" bIns="91425" anchor="ctr" anchorCtr="0">
            <a:noAutofit/>
          </a:bodyPr>
          <a:lstStyle/>
          <a:p>
            <a:pPr marL="0" marR="0" lvl="0" indent="0" algn="ctr" rtl="0">
              <a:lnSpc>
                <a:spcPct val="100000"/>
              </a:lnSpc>
              <a:spcBef>
                <a:spcPts val="0"/>
              </a:spcBef>
              <a:spcAft>
                <a:spcPts val="0"/>
              </a:spcAft>
              <a:buClr>
                <a:srgbClr val="F3F3F3"/>
              </a:buClr>
              <a:buSzPct val="25000"/>
              <a:buFont typeface="Century Gothic"/>
              <a:buNone/>
            </a:pPr>
            <a:r>
              <a:rPr lang="en-US" sz="1800" b="1" i="0" u="none" strike="noStrike" cap="none" dirty="0">
                <a:solidFill>
                  <a:srgbClr val="F3F3F3"/>
                </a:solidFill>
                <a:latin typeface="Century Gothic"/>
                <a:ea typeface="Century Gothic"/>
                <a:cs typeface="Century Gothic"/>
                <a:sym typeface="Century Gothic"/>
              </a:rPr>
              <a:t>Surface Reflectance Product</a:t>
            </a:r>
          </a:p>
        </p:txBody>
      </p:sp>
      <p:sp>
        <p:nvSpPr>
          <p:cNvPr id="36" name="Shape 170"/>
          <p:cNvSpPr/>
          <p:nvPr/>
        </p:nvSpPr>
        <p:spPr>
          <a:xfrm>
            <a:off x="3897295" y="1961900"/>
            <a:ext cx="1654030" cy="1395850"/>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9525" cap="flat" cmpd="sng">
            <a:solidFill>
              <a:schemeClr val="dk1"/>
            </a:solidFill>
            <a:prstDash val="solid"/>
            <a:round/>
            <a:headEnd type="none" w="med" len="med"/>
            <a:tailEnd type="none" w="med" len="med"/>
          </a:ln>
          <a:scene3d>
            <a:camera prst="isometricRightUp"/>
            <a:lightRig rig="threePt" dir="t"/>
          </a:scene3d>
          <a:sp3d/>
        </p:spPr>
        <p:txBody>
          <a:bodyPr lIns="91425" tIns="91425" rIns="91425" bIns="91425" anchor="ctr" anchorCtr="0">
            <a:noAutofit/>
          </a:bodyPr>
          <a:lstStyle/>
          <a:p>
            <a:pPr marL="0" marR="0" lvl="0" indent="0" algn="ctr" rtl="0">
              <a:lnSpc>
                <a:spcPct val="100000"/>
              </a:lnSpc>
              <a:spcBef>
                <a:spcPts val="0"/>
              </a:spcBef>
              <a:spcAft>
                <a:spcPts val="0"/>
              </a:spcAft>
              <a:buClr>
                <a:srgbClr val="F3F3F3"/>
              </a:buClr>
              <a:buSzPct val="25000"/>
              <a:buFont typeface="Century Gothic"/>
              <a:buNone/>
            </a:pPr>
            <a:r>
              <a:rPr lang="en-US" sz="1800" b="1" i="0" u="none" strike="noStrike" cap="none" dirty="0">
                <a:solidFill>
                  <a:srgbClr val="F3F3F3"/>
                </a:solidFill>
                <a:latin typeface="Century Gothic"/>
                <a:ea typeface="Century Gothic"/>
                <a:cs typeface="Century Gothic"/>
                <a:sym typeface="Century Gothic"/>
              </a:rPr>
              <a:t>Surface Reflectance Product</a:t>
            </a:r>
          </a:p>
        </p:txBody>
      </p:sp>
      <p:sp>
        <p:nvSpPr>
          <p:cNvPr id="37" name="Shape 170"/>
          <p:cNvSpPr/>
          <p:nvPr/>
        </p:nvSpPr>
        <p:spPr>
          <a:xfrm>
            <a:off x="4049695" y="2050800"/>
            <a:ext cx="1654030" cy="1395850"/>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9525" cap="flat" cmpd="sng">
            <a:solidFill>
              <a:schemeClr val="dk1"/>
            </a:solidFill>
            <a:prstDash val="solid"/>
            <a:round/>
            <a:headEnd type="none" w="med" len="med"/>
            <a:tailEnd type="none" w="med" len="med"/>
          </a:ln>
          <a:scene3d>
            <a:camera prst="isometricRightUp"/>
            <a:lightRig rig="threePt" dir="t"/>
          </a:scene3d>
          <a:sp3d/>
        </p:spPr>
        <p:txBody>
          <a:bodyPr lIns="91425" tIns="91425" rIns="91425" bIns="91425" anchor="ctr" anchorCtr="0">
            <a:noAutofit/>
          </a:bodyPr>
          <a:lstStyle/>
          <a:p>
            <a:pPr marL="0" marR="0" lvl="0" indent="0" algn="ctr" rtl="0">
              <a:lnSpc>
                <a:spcPct val="100000"/>
              </a:lnSpc>
              <a:spcBef>
                <a:spcPts val="0"/>
              </a:spcBef>
              <a:spcAft>
                <a:spcPts val="0"/>
              </a:spcAft>
              <a:buClr>
                <a:srgbClr val="F3F3F3"/>
              </a:buClr>
              <a:buSzPct val="25000"/>
              <a:buFont typeface="Century Gothic"/>
              <a:buNone/>
            </a:pPr>
            <a:r>
              <a:rPr lang="en-US" sz="1800" b="1" i="0" u="none" strike="noStrike" cap="none" dirty="0">
                <a:solidFill>
                  <a:srgbClr val="F3F3F3"/>
                </a:solidFill>
                <a:latin typeface="Century Gothic"/>
                <a:ea typeface="Century Gothic"/>
                <a:cs typeface="Century Gothic"/>
                <a:sym typeface="Century Gothic"/>
              </a:rPr>
              <a:t>Surface Reflectance Product</a:t>
            </a:r>
          </a:p>
        </p:txBody>
      </p:sp>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72050" y="5205314"/>
            <a:ext cx="1282359" cy="128235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3576" y="5140862"/>
            <a:ext cx="1388064" cy="1388064"/>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469722" y="5236098"/>
            <a:ext cx="1395193" cy="1197591"/>
          </a:xfrm>
          <a:prstGeom prst="rect">
            <a:avLst/>
          </a:prstGeom>
        </p:spPr>
      </p:pic>
      <p:sp>
        <p:nvSpPr>
          <p:cNvPr id="25" name="Shape 171"/>
          <p:cNvSpPr/>
          <p:nvPr/>
        </p:nvSpPr>
        <p:spPr>
          <a:xfrm rot="8198817">
            <a:off x="9716342" y="3336545"/>
            <a:ext cx="893099" cy="484200"/>
          </a:xfrm>
          <a:prstGeom prst="rightArrow">
            <a:avLst>
              <a:gd name="adj1" fmla="val 50000"/>
              <a:gd name="adj2" fmla="val 50000"/>
            </a:avLst>
          </a:prstGeom>
          <a:solidFill>
            <a:srgbClr val="8FB2D1"/>
          </a:solidFill>
          <a:ln w="28575" cap="flat" cmpd="sng">
            <a:solidFill>
              <a:srgbClr val="357195"/>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6" name="Shape 171"/>
          <p:cNvSpPr/>
          <p:nvPr/>
        </p:nvSpPr>
        <p:spPr>
          <a:xfrm rot="10800000">
            <a:off x="4070290" y="4916996"/>
            <a:ext cx="893099" cy="484200"/>
          </a:xfrm>
          <a:prstGeom prst="rightArrow">
            <a:avLst>
              <a:gd name="adj1" fmla="val 50000"/>
              <a:gd name="adj2" fmla="val 50000"/>
            </a:avLst>
          </a:prstGeom>
          <a:solidFill>
            <a:srgbClr val="8FB2D1"/>
          </a:solidFill>
          <a:ln w="28575" cap="flat" cmpd="sng">
            <a:solidFill>
              <a:srgbClr val="357195"/>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7" name="TextBox 26"/>
          <p:cNvSpPr txBox="1"/>
          <p:nvPr/>
        </p:nvSpPr>
        <p:spPr>
          <a:xfrm>
            <a:off x="-1" y="6458890"/>
            <a:ext cx="5654869" cy="276999"/>
          </a:xfrm>
          <a:prstGeom prst="rect">
            <a:avLst/>
          </a:prstGeom>
          <a:noFill/>
        </p:spPr>
        <p:txBody>
          <a:bodyPr wrap="square" rtlCol="0">
            <a:spAutoFit/>
          </a:bodyPr>
          <a:lstStyle/>
          <a:p>
            <a:r>
              <a:rPr lang="en-US" sz="1200" dirty="0">
                <a:solidFill>
                  <a:srgbClr val="767171"/>
                </a:solidFill>
                <a:latin typeface="+mn-lt"/>
              </a:rPr>
              <a:t>Images credit: NASA (Landsat 8) and </a:t>
            </a:r>
            <a:r>
              <a:rPr lang="en-US" sz="1200" dirty="0" err="1">
                <a:solidFill>
                  <a:srgbClr val="767171"/>
                </a:solidFill>
                <a:latin typeface="+mn-lt"/>
              </a:rPr>
              <a:t>Flaticon</a:t>
            </a:r>
            <a:r>
              <a:rPr lang="en-US" sz="1200" dirty="0">
                <a:solidFill>
                  <a:srgbClr val="767171"/>
                </a:solidFill>
                <a:latin typeface="+mn-lt"/>
              </a:rPr>
              <a:t> (Clip art)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4">
                                            <p:txEl>
                                              <p:pRg st="0" end="0"/>
                                            </p:txEl>
                                          </p:spTgt>
                                        </p:tgtEl>
                                        <p:attrNameLst>
                                          <p:attrName>style.visibility</p:attrName>
                                        </p:attrNameLst>
                                      </p:cBhvr>
                                      <p:to>
                                        <p:strVal val="visible"/>
                                      </p:to>
                                    </p:set>
                                    <p:animEffect transition="in" filter="fade">
                                      <p:cBhvr>
                                        <p:cTn id="7" dur="500"/>
                                        <p:tgtEl>
                                          <p:spTgt spid="15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500"/>
                                        <p:tgtEl>
                                          <p:spTgt spid="1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70"/>
                                        </p:tgtEl>
                                        <p:attrNameLst>
                                          <p:attrName>style.visibility</p:attrName>
                                        </p:attrNameLst>
                                      </p:cBhvr>
                                      <p:to>
                                        <p:strVal val="visible"/>
                                      </p:to>
                                    </p:set>
                                    <p:anim calcmode="lin" valueType="num">
                                      <p:cBhvr additive="base">
                                        <p:cTn id="20" dur="500" fill="hold"/>
                                        <p:tgtEl>
                                          <p:spTgt spid="170"/>
                                        </p:tgtEl>
                                        <p:attrNameLst>
                                          <p:attrName>ppt_x</p:attrName>
                                        </p:attrNameLst>
                                      </p:cBhvr>
                                      <p:tavLst>
                                        <p:tav tm="0">
                                          <p:val>
                                            <p:strVal val="0-#ppt_w/2"/>
                                          </p:val>
                                        </p:tav>
                                        <p:tav tm="100000">
                                          <p:val>
                                            <p:strVal val="#ppt_x"/>
                                          </p:val>
                                        </p:tav>
                                      </p:tavLst>
                                    </p:anim>
                                    <p:anim calcmode="lin" valueType="num">
                                      <p:cBhvr additive="base">
                                        <p:cTn id="21" dur="500" fill="hold"/>
                                        <p:tgtEl>
                                          <p:spTgt spid="170"/>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8"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0-#ppt_w/2"/>
                                          </p:val>
                                        </p:tav>
                                        <p:tav tm="100000">
                                          <p:val>
                                            <p:strVal val="#ppt_x"/>
                                          </p:val>
                                        </p:tav>
                                      </p:tavLst>
                                    </p:anim>
                                    <p:anim calcmode="lin" valueType="num">
                                      <p:cBhvr additive="base">
                                        <p:cTn id="26" dur="500" fill="hold"/>
                                        <p:tgtEl>
                                          <p:spTgt spid="32"/>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 presetClass="entr" presetSubtype="8"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500" fill="hold"/>
                                        <p:tgtEl>
                                          <p:spTgt spid="33"/>
                                        </p:tgtEl>
                                        <p:attrNameLst>
                                          <p:attrName>ppt_x</p:attrName>
                                        </p:attrNameLst>
                                      </p:cBhvr>
                                      <p:tavLst>
                                        <p:tav tm="0">
                                          <p:val>
                                            <p:strVal val="0-#ppt_w/2"/>
                                          </p:val>
                                        </p:tav>
                                        <p:tav tm="100000">
                                          <p:val>
                                            <p:strVal val="#ppt_x"/>
                                          </p:val>
                                        </p:tav>
                                      </p:tavLst>
                                    </p:anim>
                                    <p:anim calcmode="lin" valueType="num">
                                      <p:cBhvr additive="base">
                                        <p:cTn id="31" dur="500" fill="hold"/>
                                        <p:tgtEl>
                                          <p:spTgt spid="33"/>
                                        </p:tgtEl>
                                        <p:attrNameLst>
                                          <p:attrName>ppt_y</p:attrName>
                                        </p:attrNameLst>
                                      </p:cBhvr>
                                      <p:tavLst>
                                        <p:tav tm="0">
                                          <p:val>
                                            <p:strVal val="#ppt_y"/>
                                          </p:val>
                                        </p:tav>
                                        <p:tav tm="100000">
                                          <p:val>
                                            <p:strVal val="#ppt_y"/>
                                          </p:val>
                                        </p:tav>
                                      </p:tavLst>
                                    </p:anim>
                                  </p:childTnLst>
                                </p:cTn>
                              </p:par>
                            </p:childTnLst>
                          </p:cTn>
                        </p:par>
                        <p:par>
                          <p:cTn id="32" fill="hold">
                            <p:stCondLst>
                              <p:cond delay="1500"/>
                            </p:stCondLst>
                            <p:childTnLst>
                              <p:par>
                                <p:cTn id="33" presetID="2" presetClass="entr" presetSubtype="8"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fill="hold"/>
                                        <p:tgtEl>
                                          <p:spTgt spid="34"/>
                                        </p:tgtEl>
                                        <p:attrNameLst>
                                          <p:attrName>ppt_x</p:attrName>
                                        </p:attrNameLst>
                                      </p:cBhvr>
                                      <p:tavLst>
                                        <p:tav tm="0">
                                          <p:val>
                                            <p:strVal val="0-#ppt_w/2"/>
                                          </p:val>
                                        </p:tav>
                                        <p:tav tm="100000">
                                          <p:val>
                                            <p:strVal val="#ppt_x"/>
                                          </p:val>
                                        </p:tav>
                                      </p:tavLst>
                                    </p:anim>
                                    <p:anim calcmode="lin" valueType="num">
                                      <p:cBhvr additive="base">
                                        <p:cTn id="36" dur="500" fill="hold"/>
                                        <p:tgtEl>
                                          <p:spTgt spid="34"/>
                                        </p:tgtEl>
                                        <p:attrNameLst>
                                          <p:attrName>ppt_y</p:attrName>
                                        </p:attrNameLst>
                                      </p:cBhvr>
                                      <p:tavLst>
                                        <p:tav tm="0">
                                          <p:val>
                                            <p:strVal val="#ppt_y"/>
                                          </p:val>
                                        </p:tav>
                                        <p:tav tm="100000">
                                          <p:val>
                                            <p:strVal val="#ppt_y"/>
                                          </p:val>
                                        </p:tav>
                                      </p:tavLst>
                                    </p:anim>
                                  </p:childTnLst>
                                </p:cTn>
                              </p:par>
                            </p:childTnLst>
                          </p:cTn>
                        </p:par>
                        <p:par>
                          <p:cTn id="37" fill="hold">
                            <p:stCondLst>
                              <p:cond delay="2000"/>
                            </p:stCondLst>
                            <p:childTnLst>
                              <p:par>
                                <p:cTn id="38" presetID="2" presetClass="entr" presetSubtype="8"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500" fill="hold"/>
                                        <p:tgtEl>
                                          <p:spTgt spid="35"/>
                                        </p:tgtEl>
                                        <p:attrNameLst>
                                          <p:attrName>ppt_x</p:attrName>
                                        </p:attrNameLst>
                                      </p:cBhvr>
                                      <p:tavLst>
                                        <p:tav tm="0">
                                          <p:val>
                                            <p:strVal val="0-#ppt_w/2"/>
                                          </p:val>
                                        </p:tav>
                                        <p:tav tm="100000">
                                          <p:val>
                                            <p:strVal val="#ppt_x"/>
                                          </p:val>
                                        </p:tav>
                                      </p:tavLst>
                                    </p:anim>
                                    <p:anim calcmode="lin" valueType="num">
                                      <p:cBhvr additive="base">
                                        <p:cTn id="41" dur="500" fill="hold"/>
                                        <p:tgtEl>
                                          <p:spTgt spid="35"/>
                                        </p:tgtEl>
                                        <p:attrNameLst>
                                          <p:attrName>ppt_y</p:attrName>
                                        </p:attrNameLst>
                                      </p:cBhvr>
                                      <p:tavLst>
                                        <p:tav tm="0">
                                          <p:val>
                                            <p:strVal val="#ppt_y"/>
                                          </p:val>
                                        </p:tav>
                                        <p:tav tm="100000">
                                          <p:val>
                                            <p:strVal val="#ppt_y"/>
                                          </p:val>
                                        </p:tav>
                                      </p:tavLst>
                                    </p:anim>
                                  </p:childTnLst>
                                </p:cTn>
                              </p:par>
                            </p:childTnLst>
                          </p:cTn>
                        </p:par>
                        <p:par>
                          <p:cTn id="42" fill="hold">
                            <p:stCondLst>
                              <p:cond delay="2500"/>
                            </p:stCondLst>
                            <p:childTnLst>
                              <p:par>
                                <p:cTn id="43" presetID="2" presetClass="entr" presetSubtype="8"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500" fill="hold"/>
                                        <p:tgtEl>
                                          <p:spTgt spid="36"/>
                                        </p:tgtEl>
                                        <p:attrNameLst>
                                          <p:attrName>ppt_x</p:attrName>
                                        </p:attrNameLst>
                                      </p:cBhvr>
                                      <p:tavLst>
                                        <p:tav tm="0">
                                          <p:val>
                                            <p:strVal val="0-#ppt_w/2"/>
                                          </p:val>
                                        </p:tav>
                                        <p:tav tm="100000">
                                          <p:val>
                                            <p:strVal val="#ppt_x"/>
                                          </p:val>
                                        </p:tav>
                                      </p:tavLst>
                                    </p:anim>
                                    <p:anim calcmode="lin" valueType="num">
                                      <p:cBhvr additive="base">
                                        <p:cTn id="46" dur="500" fill="hold"/>
                                        <p:tgtEl>
                                          <p:spTgt spid="36"/>
                                        </p:tgtEl>
                                        <p:attrNameLst>
                                          <p:attrName>ppt_y</p:attrName>
                                        </p:attrNameLst>
                                      </p:cBhvr>
                                      <p:tavLst>
                                        <p:tav tm="0">
                                          <p:val>
                                            <p:strVal val="#ppt_y"/>
                                          </p:val>
                                        </p:tav>
                                        <p:tav tm="100000">
                                          <p:val>
                                            <p:strVal val="#ppt_y"/>
                                          </p:val>
                                        </p:tav>
                                      </p:tavLst>
                                    </p:anim>
                                  </p:childTnLst>
                                </p:cTn>
                              </p:par>
                            </p:childTnLst>
                          </p:cTn>
                        </p:par>
                        <p:par>
                          <p:cTn id="47" fill="hold">
                            <p:stCondLst>
                              <p:cond delay="3000"/>
                            </p:stCondLst>
                            <p:childTnLst>
                              <p:par>
                                <p:cTn id="48" presetID="2" presetClass="entr" presetSubtype="8" fill="hold" grpId="0" nodeType="afterEffect">
                                  <p:stCondLst>
                                    <p:cond delay="0"/>
                                  </p:stCondLst>
                                  <p:childTnLst>
                                    <p:set>
                                      <p:cBhvr>
                                        <p:cTn id="49" dur="1" fill="hold">
                                          <p:stCondLst>
                                            <p:cond delay="0"/>
                                          </p:stCondLst>
                                        </p:cTn>
                                        <p:tgtEl>
                                          <p:spTgt spid="37"/>
                                        </p:tgtEl>
                                        <p:attrNameLst>
                                          <p:attrName>style.visibility</p:attrName>
                                        </p:attrNameLst>
                                      </p:cBhvr>
                                      <p:to>
                                        <p:strVal val="visible"/>
                                      </p:to>
                                    </p:set>
                                    <p:anim calcmode="lin" valueType="num">
                                      <p:cBhvr additive="base">
                                        <p:cTn id="50" dur="500" fill="hold"/>
                                        <p:tgtEl>
                                          <p:spTgt spid="37"/>
                                        </p:tgtEl>
                                        <p:attrNameLst>
                                          <p:attrName>ppt_x</p:attrName>
                                        </p:attrNameLst>
                                      </p:cBhvr>
                                      <p:tavLst>
                                        <p:tav tm="0">
                                          <p:val>
                                            <p:strVal val="0-#ppt_w/2"/>
                                          </p:val>
                                        </p:tav>
                                        <p:tav tm="100000">
                                          <p:val>
                                            <p:strVal val="#ppt_x"/>
                                          </p:val>
                                        </p:tav>
                                      </p:tavLst>
                                    </p:anim>
                                    <p:anim calcmode="lin" valueType="num">
                                      <p:cBhvr additive="base">
                                        <p:cTn id="51" dur="500" fill="hold"/>
                                        <p:tgtEl>
                                          <p:spTgt spid="37"/>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10" presetClass="entr" presetSubtype="0" fill="hold" grpId="0" nodeType="afterEffect">
                                  <p:stCondLst>
                                    <p:cond delay="0"/>
                                  </p:stCondLst>
                                  <p:childTnLst>
                                    <p:set>
                                      <p:cBhvr>
                                        <p:cTn id="54" dur="1" fill="hold">
                                          <p:stCondLst>
                                            <p:cond delay="0"/>
                                          </p:stCondLst>
                                        </p:cTn>
                                        <p:tgtEl>
                                          <p:spTgt spid="157">
                                            <p:txEl>
                                              <p:pRg st="0" end="0"/>
                                            </p:txEl>
                                          </p:spTgt>
                                        </p:tgtEl>
                                        <p:attrNameLst>
                                          <p:attrName>style.visibility</p:attrName>
                                        </p:attrNameLst>
                                      </p:cBhvr>
                                      <p:to>
                                        <p:strVal val="visible"/>
                                      </p:to>
                                    </p:set>
                                    <p:animEffect transition="in" filter="fade">
                                      <p:cBhvr>
                                        <p:cTn id="55" dur="500"/>
                                        <p:tgtEl>
                                          <p:spTgt spid="157">
                                            <p:txEl>
                                              <p:pRg st="0" end="0"/>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1"/>
                                        </p:tgtEl>
                                        <p:attrNameLst>
                                          <p:attrName>style.visibility</p:attrName>
                                        </p:attrNameLst>
                                      </p:cBhvr>
                                      <p:to>
                                        <p:strVal val="visible"/>
                                      </p:to>
                                    </p:set>
                                    <p:animEffect transition="in" filter="fade">
                                      <p:cBhvr>
                                        <p:cTn id="58" dur="500"/>
                                        <p:tgtEl>
                                          <p:spTgt spid="17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72">
                                            <p:txEl>
                                              <p:pRg st="0" end="0"/>
                                            </p:txEl>
                                          </p:spTgt>
                                        </p:tgtEl>
                                        <p:attrNameLst>
                                          <p:attrName>style.visibility</p:attrName>
                                        </p:attrNameLst>
                                      </p:cBhvr>
                                      <p:to>
                                        <p:strVal val="visible"/>
                                      </p:to>
                                    </p:set>
                                    <p:animEffect transition="in" filter="fade">
                                      <p:cBhvr>
                                        <p:cTn id="61" dur="500"/>
                                        <p:tgtEl>
                                          <p:spTgt spid="172">
                                            <p:txEl>
                                              <p:pRg st="0" end="0"/>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childTnLst>
                          </p:cTn>
                        </p:par>
                        <p:par>
                          <p:cTn id="65" fill="hold">
                            <p:stCondLst>
                              <p:cond delay="4000"/>
                            </p:stCondLst>
                            <p:childTnLst>
                              <p:par>
                                <p:cTn id="66" presetID="10" presetClass="entr" presetSubtype="0" fill="hold" grpId="0" nodeType="afterEffect">
                                  <p:stCondLst>
                                    <p:cond delay="0"/>
                                  </p:stCondLst>
                                  <p:childTnLst>
                                    <p:set>
                                      <p:cBhvr>
                                        <p:cTn id="67" dur="1" fill="hold">
                                          <p:stCondLst>
                                            <p:cond delay="0"/>
                                          </p:stCondLst>
                                        </p:cTn>
                                        <p:tgtEl>
                                          <p:spTgt spid="158">
                                            <p:txEl>
                                              <p:pRg st="0" end="0"/>
                                            </p:txEl>
                                          </p:spTgt>
                                        </p:tgtEl>
                                        <p:attrNameLst>
                                          <p:attrName>style.visibility</p:attrName>
                                        </p:attrNameLst>
                                      </p:cBhvr>
                                      <p:to>
                                        <p:strVal val="visible"/>
                                      </p:to>
                                    </p:set>
                                    <p:animEffect transition="in" filter="fade">
                                      <p:cBhvr>
                                        <p:cTn id="68" dur="500"/>
                                        <p:tgtEl>
                                          <p:spTgt spid="158">
                                            <p:txEl>
                                              <p:pRg st="0" end="0"/>
                                            </p:tx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60"/>
                                        </p:tgtEl>
                                        <p:attrNameLst>
                                          <p:attrName>style.visibility</p:attrName>
                                        </p:attrNameLst>
                                      </p:cBhvr>
                                      <p:to>
                                        <p:strVal val="visible"/>
                                      </p:to>
                                    </p:set>
                                    <p:animEffect transition="in" filter="fade">
                                      <p:cBhvr>
                                        <p:cTn id="71" dur="500"/>
                                        <p:tgtEl>
                                          <p:spTgt spid="16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61"/>
                                        </p:tgtEl>
                                        <p:attrNameLst>
                                          <p:attrName>style.visibility</p:attrName>
                                        </p:attrNameLst>
                                      </p:cBhvr>
                                      <p:to>
                                        <p:strVal val="visible"/>
                                      </p:to>
                                    </p:set>
                                    <p:animEffect transition="in" filter="fade">
                                      <p:cBhvr>
                                        <p:cTn id="74" dur="500"/>
                                        <p:tgtEl>
                                          <p:spTgt spid="161"/>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59"/>
                                        </p:tgtEl>
                                        <p:attrNameLst>
                                          <p:attrName>style.visibility</p:attrName>
                                        </p:attrNameLst>
                                      </p:cBhvr>
                                      <p:to>
                                        <p:strVal val="visible"/>
                                      </p:to>
                                    </p:set>
                                    <p:animEffect transition="in" filter="fade">
                                      <p:cBhvr>
                                        <p:cTn id="77" dur="500"/>
                                        <p:tgtEl>
                                          <p:spTgt spid="15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62"/>
                                        </p:tgtEl>
                                        <p:attrNameLst>
                                          <p:attrName>style.visibility</p:attrName>
                                        </p:attrNameLst>
                                      </p:cBhvr>
                                      <p:to>
                                        <p:strVal val="visible"/>
                                      </p:to>
                                    </p:set>
                                    <p:animEffect transition="in" filter="fade">
                                      <p:cBhvr>
                                        <p:cTn id="80" dur="500"/>
                                        <p:tgtEl>
                                          <p:spTgt spid="162"/>
                                        </p:tgtEl>
                                      </p:cBhvr>
                                    </p:animEffect>
                                  </p:childTnLst>
                                </p:cTn>
                              </p:par>
                            </p:childTnLst>
                          </p:cTn>
                        </p:par>
                        <p:par>
                          <p:cTn id="81" fill="hold">
                            <p:stCondLst>
                              <p:cond delay="4500"/>
                            </p:stCondLst>
                            <p:childTnLst>
                              <p:par>
                                <p:cTn id="82" presetID="10" presetClass="entr" presetSubtype="0" fill="hold" grpId="0" nodeType="afterEffect">
                                  <p:stCondLst>
                                    <p:cond delay="0"/>
                                  </p:stCondLst>
                                  <p:childTnLst>
                                    <p:set>
                                      <p:cBhvr>
                                        <p:cTn id="83" dur="1" fill="hold">
                                          <p:stCondLst>
                                            <p:cond delay="0"/>
                                          </p:stCondLst>
                                        </p:cTn>
                                        <p:tgtEl>
                                          <p:spTgt spid="165">
                                            <p:txEl>
                                              <p:pRg st="0" end="0"/>
                                            </p:txEl>
                                          </p:spTgt>
                                        </p:tgtEl>
                                        <p:attrNameLst>
                                          <p:attrName>style.visibility</p:attrName>
                                        </p:attrNameLst>
                                      </p:cBhvr>
                                      <p:to>
                                        <p:strVal val="visible"/>
                                      </p:to>
                                    </p:set>
                                    <p:animEffect transition="in" filter="fade">
                                      <p:cBhvr>
                                        <p:cTn id="84" dur="500"/>
                                        <p:tgtEl>
                                          <p:spTgt spid="165">
                                            <p:txEl>
                                              <p:pRg st="0" end="0"/>
                                            </p:tx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500"/>
                                        <p:tgtEl>
                                          <p:spTgt spid="26"/>
                                        </p:tgtEl>
                                      </p:cBhvr>
                                    </p:animEffect>
                                  </p:childTnLst>
                                </p:cTn>
                              </p:par>
                            </p:childTnLst>
                          </p:cTn>
                        </p:par>
                        <p:par>
                          <p:cTn id="88" fill="hold">
                            <p:stCondLst>
                              <p:cond delay="5000"/>
                            </p:stCondLst>
                            <p:childTnLst>
                              <p:par>
                                <p:cTn id="89" presetID="10" presetClass="entr" presetSubtype="0" fill="hold" nodeType="after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fade">
                                      <p:cBhvr>
                                        <p:cTn id="91" dur="500"/>
                                        <p:tgtEl>
                                          <p:spTgt spid="5"/>
                                        </p:tgtEl>
                                      </p:cBhvr>
                                    </p:animEffect>
                                  </p:childTnLst>
                                </p:cTn>
                              </p:par>
                              <p:par>
                                <p:cTn id="92" presetID="10" presetClass="entr" presetSubtype="0" fill="hold" nodeType="withEffect">
                                  <p:stCondLst>
                                    <p:cond delay="0"/>
                                  </p:stCondLst>
                                  <p:childTnLst>
                                    <p:set>
                                      <p:cBhvr>
                                        <p:cTn id="93" dur="1" fill="hold">
                                          <p:stCondLst>
                                            <p:cond delay="0"/>
                                          </p:stCondLst>
                                        </p:cTn>
                                        <p:tgtEl>
                                          <p:spTgt spid="4"/>
                                        </p:tgtEl>
                                        <p:attrNameLst>
                                          <p:attrName>style.visibility</p:attrName>
                                        </p:attrNameLst>
                                      </p:cBhvr>
                                      <p:to>
                                        <p:strVal val="visible"/>
                                      </p:to>
                                    </p:set>
                                    <p:animEffect transition="in" filter="fade">
                                      <p:cBhvr>
                                        <p:cTn id="94" dur="500"/>
                                        <p:tgtEl>
                                          <p:spTgt spid="4"/>
                                        </p:tgtEl>
                                      </p:cBhvr>
                                    </p:animEffect>
                                  </p:childTnLst>
                                </p:cTn>
                              </p:par>
                            </p:childTnLst>
                          </p:cTn>
                        </p:par>
                        <p:par>
                          <p:cTn id="95" fill="hold">
                            <p:stCondLst>
                              <p:cond delay="5500"/>
                            </p:stCondLst>
                            <p:childTnLst>
                              <p:par>
                                <p:cTn id="96" presetID="10" presetClass="entr" presetSubtype="0" fill="hold" nodeType="afterEffect">
                                  <p:stCondLst>
                                    <p:cond delay="0"/>
                                  </p:stCondLst>
                                  <p:childTnLst>
                                    <p:set>
                                      <p:cBhvr>
                                        <p:cTn id="97" dur="1" fill="hold">
                                          <p:stCondLst>
                                            <p:cond delay="0"/>
                                          </p:stCondLst>
                                        </p:cTn>
                                        <p:tgtEl>
                                          <p:spTgt spid="7"/>
                                        </p:tgtEl>
                                        <p:attrNameLst>
                                          <p:attrName>style.visibility</p:attrName>
                                        </p:attrNameLst>
                                      </p:cBhvr>
                                      <p:to>
                                        <p:strVal val="visible"/>
                                      </p:to>
                                    </p:set>
                                    <p:animEffect transition="in" filter="fade">
                                      <p:cBhvr>
                                        <p:cTn id="9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build="p"/>
      <p:bldP spid="157" grpId="0" build="p"/>
      <p:bldP spid="158" grpId="0" build="p"/>
      <p:bldP spid="159" grpId="0" animBg="1"/>
      <p:bldP spid="160" grpId="0" animBg="1"/>
      <p:bldP spid="161" grpId="0" animBg="1"/>
      <p:bldP spid="162" grpId="0" animBg="1"/>
      <p:bldP spid="165" grpId="0" build="p"/>
      <p:bldP spid="170" grpId="0" animBg="1"/>
      <p:bldP spid="171" grpId="0" animBg="1"/>
      <p:bldP spid="172" grpId="0" build="p"/>
      <p:bldP spid="31" grpId="0" animBg="1"/>
      <p:bldP spid="32" grpId="0" animBg="1"/>
      <p:bldP spid="33" grpId="0" animBg="1"/>
      <p:bldP spid="34" grpId="0" animBg="1"/>
      <p:bldP spid="35" grpId="0" animBg="1"/>
      <p:bldP spid="36" grpId="0" animBg="1"/>
      <p:bldP spid="37"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33" name="Shape 181"/>
          <p:cNvSpPr/>
          <p:nvPr/>
        </p:nvSpPr>
        <p:spPr>
          <a:xfrm>
            <a:off x="191101" y="1515850"/>
            <a:ext cx="5613599" cy="5087100"/>
          </a:xfrm>
          <a:prstGeom prst="rect">
            <a:avLst/>
          </a:prstGeom>
          <a:noFill/>
          <a:ln w="76200" cap="flat" cmpd="sng">
            <a:solidFill>
              <a:srgbClr val="357195"/>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4" name="Shape 182"/>
          <p:cNvSpPr/>
          <p:nvPr/>
        </p:nvSpPr>
        <p:spPr>
          <a:xfrm>
            <a:off x="6391800" y="1515850"/>
            <a:ext cx="2156799" cy="1262100"/>
          </a:xfrm>
          <a:prstGeom prst="rect">
            <a:avLst/>
          </a:prstGeom>
          <a:solidFill>
            <a:srgbClr val="757070"/>
          </a:solidFill>
          <a:ln w="28575" cap="flat" cmpd="sng">
            <a:solidFill>
              <a:srgbClr val="1C4587"/>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Century Gothic"/>
              <a:buNone/>
            </a:pPr>
            <a:r>
              <a:rPr lang="en-US" sz="2000" b="1" i="0" u="none" strike="noStrike" cap="none" dirty="0">
                <a:solidFill>
                  <a:srgbClr val="FFFFFF"/>
                </a:solidFill>
                <a:latin typeface="Century Gothic"/>
                <a:ea typeface="Century Gothic"/>
                <a:cs typeface="Century Gothic"/>
                <a:sym typeface="Century Gothic"/>
              </a:rPr>
              <a:t>Random Forests Model</a:t>
            </a:r>
          </a:p>
        </p:txBody>
      </p:sp>
      <p:cxnSp>
        <p:nvCxnSpPr>
          <p:cNvPr id="40" name="Shape 188"/>
          <p:cNvCxnSpPr>
            <a:stCxn id="34" idx="3"/>
          </p:cNvCxnSpPr>
          <p:nvPr/>
        </p:nvCxnSpPr>
        <p:spPr>
          <a:xfrm>
            <a:off x="8548599" y="2146900"/>
            <a:ext cx="0" cy="0"/>
          </a:xfrm>
          <a:prstGeom prst="straightConnector1">
            <a:avLst/>
          </a:prstGeom>
          <a:noFill/>
          <a:ln w="9525" cap="flat" cmpd="sng">
            <a:solidFill>
              <a:schemeClr val="dk2"/>
            </a:solidFill>
            <a:prstDash val="solid"/>
            <a:round/>
            <a:headEnd type="none" w="med" len="med"/>
            <a:tailEnd type="none" w="med" len="med"/>
          </a:ln>
        </p:spPr>
      </p:cxnSp>
      <p:sp>
        <p:nvSpPr>
          <p:cNvPr id="48" name="Shape 181"/>
          <p:cNvSpPr/>
          <p:nvPr/>
        </p:nvSpPr>
        <p:spPr>
          <a:xfrm>
            <a:off x="6391800" y="1515850"/>
            <a:ext cx="5613599" cy="5087100"/>
          </a:xfrm>
          <a:prstGeom prst="rect">
            <a:avLst/>
          </a:prstGeom>
          <a:noFill/>
          <a:ln w="76200" cap="flat" cmpd="sng">
            <a:solidFill>
              <a:srgbClr val="357195"/>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5" name="Shape 182"/>
          <p:cNvSpPr/>
          <p:nvPr/>
        </p:nvSpPr>
        <p:spPr>
          <a:xfrm>
            <a:off x="191101" y="1515850"/>
            <a:ext cx="2156799" cy="1262100"/>
          </a:xfrm>
          <a:prstGeom prst="rect">
            <a:avLst/>
          </a:prstGeom>
          <a:solidFill>
            <a:srgbClr val="757070"/>
          </a:solidFill>
          <a:ln w="28575" cap="flat" cmpd="sng">
            <a:solidFill>
              <a:srgbClr val="1C4587"/>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Century Gothic"/>
              <a:buNone/>
            </a:pPr>
            <a:r>
              <a:rPr lang="en-US" sz="2000" b="1" dirty="0">
                <a:solidFill>
                  <a:srgbClr val="FFFFFF"/>
                </a:solidFill>
                <a:latin typeface="Century Gothic"/>
                <a:ea typeface="Century Gothic"/>
                <a:cs typeface="Century Gothic"/>
                <a:sym typeface="Century Gothic"/>
              </a:rPr>
              <a:t>Generalized Linear Model</a:t>
            </a:r>
            <a:endParaRPr lang="en-US" sz="2000" b="1" i="0" u="none" strike="noStrike" cap="none" dirty="0">
              <a:solidFill>
                <a:srgbClr val="FFFFFF"/>
              </a:solidFill>
              <a:latin typeface="Century Gothic"/>
              <a:ea typeface="Century Gothic"/>
              <a:cs typeface="Century Gothic"/>
              <a:sym typeface="Century Gothic"/>
            </a:endParaRPr>
          </a:p>
        </p:txBody>
      </p:sp>
      <p:sp>
        <p:nvSpPr>
          <p:cNvPr id="3" name="Oval 2"/>
          <p:cNvSpPr/>
          <p:nvPr/>
        </p:nvSpPr>
        <p:spPr>
          <a:xfrm>
            <a:off x="9320578" y="1762547"/>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950316" y="2393597"/>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686338" y="2393597"/>
            <a:ext cx="365760" cy="36576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5" name="Straight Arrow Connector 4"/>
          <p:cNvCxnSpPr>
            <a:stCxn id="3" idx="5"/>
            <a:endCxn id="11" idx="0"/>
          </p:cNvCxnSpPr>
          <p:nvPr/>
        </p:nvCxnSpPr>
        <p:spPr>
          <a:xfrm>
            <a:off x="9632774" y="2074743"/>
            <a:ext cx="236444" cy="318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3" idx="3"/>
            <a:endCxn id="10" idx="0"/>
          </p:cNvCxnSpPr>
          <p:nvPr/>
        </p:nvCxnSpPr>
        <p:spPr>
          <a:xfrm flipH="1">
            <a:off x="9133196" y="2074743"/>
            <a:ext cx="240946" cy="318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564842" y="3143712"/>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0194580" y="3774762"/>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0930602" y="3774762"/>
            <a:ext cx="365760" cy="36576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20" name="Straight Arrow Connector 19"/>
          <p:cNvCxnSpPr>
            <a:stCxn id="17" idx="5"/>
            <a:endCxn id="19" idx="0"/>
          </p:cNvCxnSpPr>
          <p:nvPr/>
        </p:nvCxnSpPr>
        <p:spPr>
          <a:xfrm>
            <a:off x="10877038" y="3455908"/>
            <a:ext cx="236444" cy="318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3"/>
            <a:endCxn id="18" idx="0"/>
          </p:cNvCxnSpPr>
          <p:nvPr/>
        </p:nvCxnSpPr>
        <p:spPr>
          <a:xfrm flipH="1">
            <a:off x="10377460" y="3455908"/>
            <a:ext cx="240946" cy="318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8833337" y="322716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463075" y="3858214"/>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199097" y="3858214"/>
            <a:ext cx="365760" cy="36576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25" name="Straight Arrow Connector 24"/>
          <p:cNvCxnSpPr>
            <a:stCxn id="22" idx="5"/>
            <a:endCxn id="24" idx="0"/>
          </p:cNvCxnSpPr>
          <p:nvPr/>
        </p:nvCxnSpPr>
        <p:spPr>
          <a:xfrm>
            <a:off x="9145533" y="3539360"/>
            <a:ext cx="236444" cy="318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2" idx="3"/>
          </p:cNvCxnSpPr>
          <p:nvPr/>
        </p:nvCxnSpPr>
        <p:spPr>
          <a:xfrm flipH="1">
            <a:off x="8645955" y="3539360"/>
            <a:ext cx="240946" cy="318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7911887" y="4374059"/>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541625" y="5005109"/>
            <a:ext cx="365760" cy="36576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9" name="Oval 28"/>
          <p:cNvSpPr/>
          <p:nvPr/>
        </p:nvSpPr>
        <p:spPr>
          <a:xfrm>
            <a:off x="8277647" y="5005109"/>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a:stCxn id="27" idx="5"/>
            <a:endCxn id="29" idx="0"/>
          </p:cNvCxnSpPr>
          <p:nvPr/>
        </p:nvCxnSpPr>
        <p:spPr>
          <a:xfrm>
            <a:off x="8224083" y="4686255"/>
            <a:ext cx="236444" cy="318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7" idx="3"/>
            <a:endCxn id="28" idx="0"/>
          </p:cNvCxnSpPr>
          <p:nvPr/>
        </p:nvCxnSpPr>
        <p:spPr>
          <a:xfrm flipH="1">
            <a:off x="7724505" y="4686255"/>
            <a:ext cx="240946" cy="318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101832" y="3028505"/>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731570" y="3659555"/>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467592" y="3659555"/>
            <a:ext cx="365760" cy="36576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37" name="Straight Arrow Connector 36"/>
          <p:cNvCxnSpPr>
            <a:stCxn id="32" idx="5"/>
            <a:endCxn id="36" idx="0"/>
          </p:cNvCxnSpPr>
          <p:nvPr/>
        </p:nvCxnSpPr>
        <p:spPr>
          <a:xfrm>
            <a:off x="7414028" y="3340701"/>
            <a:ext cx="236444" cy="318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32" idx="3"/>
            <a:endCxn id="35" idx="0"/>
          </p:cNvCxnSpPr>
          <p:nvPr/>
        </p:nvCxnSpPr>
        <p:spPr>
          <a:xfrm flipH="1">
            <a:off x="6914450" y="3340701"/>
            <a:ext cx="240946" cy="318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9806708" y="4276496"/>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9436446" y="4907546"/>
            <a:ext cx="365760" cy="36576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2" name="Oval 41"/>
          <p:cNvSpPr/>
          <p:nvPr/>
        </p:nvSpPr>
        <p:spPr>
          <a:xfrm>
            <a:off x="10172468" y="4907546"/>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a:stCxn id="39" idx="5"/>
            <a:endCxn id="42" idx="0"/>
          </p:cNvCxnSpPr>
          <p:nvPr/>
        </p:nvCxnSpPr>
        <p:spPr>
          <a:xfrm>
            <a:off x="10118904" y="4588692"/>
            <a:ext cx="236444" cy="318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9" idx="3"/>
            <a:endCxn id="41" idx="0"/>
          </p:cNvCxnSpPr>
          <p:nvPr/>
        </p:nvCxnSpPr>
        <p:spPr>
          <a:xfrm flipH="1">
            <a:off x="9619326" y="4588692"/>
            <a:ext cx="240946" cy="318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8701952" y="1680604"/>
            <a:ext cx="1603011" cy="12574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p:cNvCxnSpPr>
            <a:stCxn id="8" idx="6"/>
          </p:cNvCxnSpPr>
          <p:nvPr/>
        </p:nvCxnSpPr>
        <p:spPr>
          <a:xfrm flipV="1">
            <a:off x="10304963" y="2309330"/>
            <a:ext cx="382901"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0675225" y="1858683"/>
            <a:ext cx="1374792" cy="707886"/>
          </a:xfrm>
          <a:prstGeom prst="rect">
            <a:avLst/>
          </a:prstGeom>
          <a:noFill/>
        </p:spPr>
        <p:txBody>
          <a:bodyPr wrap="square" rtlCol="0">
            <a:spAutoFit/>
          </a:bodyPr>
          <a:lstStyle/>
          <a:p>
            <a:r>
              <a:rPr lang="en-US" sz="2000" dirty="0">
                <a:solidFill>
                  <a:srgbClr val="767171"/>
                </a:solidFill>
                <a:latin typeface="+mn-lt"/>
              </a:rPr>
              <a:t>Random sample</a:t>
            </a:r>
          </a:p>
        </p:txBody>
      </p:sp>
      <p:sp>
        <p:nvSpPr>
          <p:cNvPr id="56" name="TextBox 55"/>
          <p:cNvSpPr txBox="1"/>
          <p:nvPr/>
        </p:nvSpPr>
        <p:spPr>
          <a:xfrm>
            <a:off x="10608213" y="1852996"/>
            <a:ext cx="1490521" cy="1015663"/>
          </a:xfrm>
          <a:prstGeom prst="rect">
            <a:avLst/>
          </a:prstGeom>
          <a:noFill/>
        </p:spPr>
        <p:txBody>
          <a:bodyPr wrap="square" rtlCol="0">
            <a:spAutoFit/>
          </a:bodyPr>
          <a:lstStyle/>
          <a:p>
            <a:r>
              <a:rPr lang="en-US" sz="2000" dirty="0">
                <a:solidFill>
                  <a:srgbClr val="767171"/>
                </a:solidFill>
                <a:latin typeface="+mn-lt"/>
              </a:rPr>
              <a:t>Identifying key feature</a:t>
            </a:r>
          </a:p>
        </p:txBody>
      </p:sp>
      <p:sp>
        <p:nvSpPr>
          <p:cNvPr id="192" name="Freeform 191"/>
          <p:cNvSpPr/>
          <p:nvPr/>
        </p:nvSpPr>
        <p:spPr>
          <a:xfrm>
            <a:off x="6723239" y="5374833"/>
            <a:ext cx="4771808" cy="406400"/>
          </a:xfrm>
          <a:custGeom>
            <a:avLst/>
            <a:gdLst>
              <a:gd name="connsiteX0" fmla="*/ 0 w 4030133"/>
              <a:gd name="connsiteY0" fmla="*/ 0 h 406400"/>
              <a:gd name="connsiteX1" fmla="*/ 112888 w 4030133"/>
              <a:gd name="connsiteY1" fmla="*/ 214489 h 406400"/>
              <a:gd name="connsiteX2" fmla="*/ 1986844 w 4030133"/>
              <a:gd name="connsiteY2" fmla="*/ 248356 h 406400"/>
              <a:gd name="connsiteX3" fmla="*/ 2099733 w 4030133"/>
              <a:gd name="connsiteY3" fmla="*/ 406400 h 406400"/>
              <a:gd name="connsiteX4" fmla="*/ 2190044 w 4030133"/>
              <a:gd name="connsiteY4" fmla="*/ 259644 h 406400"/>
              <a:gd name="connsiteX5" fmla="*/ 3962400 w 4030133"/>
              <a:gd name="connsiteY5" fmla="*/ 270933 h 406400"/>
              <a:gd name="connsiteX6" fmla="*/ 4030133 w 4030133"/>
              <a:gd name="connsiteY6" fmla="*/ 67733 h 406400"/>
              <a:gd name="connsiteX7" fmla="*/ 4030133 w 4030133"/>
              <a:gd name="connsiteY7" fmla="*/ 79022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0133" h="406400">
                <a:moveTo>
                  <a:pt x="0" y="0"/>
                </a:moveTo>
                <a:lnTo>
                  <a:pt x="112888" y="214489"/>
                </a:lnTo>
                <a:lnTo>
                  <a:pt x="1986844" y="248356"/>
                </a:lnTo>
                <a:lnTo>
                  <a:pt x="2099733" y="406400"/>
                </a:lnTo>
                <a:lnTo>
                  <a:pt x="2190044" y="259644"/>
                </a:lnTo>
                <a:lnTo>
                  <a:pt x="3962400" y="270933"/>
                </a:lnTo>
                <a:lnTo>
                  <a:pt x="4030133" y="67733"/>
                </a:lnTo>
                <a:lnTo>
                  <a:pt x="4030133" y="7902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extBox 192"/>
          <p:cNvSpPr txBox="1"/>
          <p:nvPr/>
        </p:nvSpPr>
        <p:spPr>
          <a:xfrm>
            <a:off x="6536502" y="5817045"/>
            <a:ext cx="5360971" cy="707886"/>
          </a:xfrm>
          <a:prstGeom prst="rect">
            <a:avLst/>
          </a:prstGeom>
          <a:noFill/>
        </p:spPr>
        <p:txBody>
          <a:bodyPr wrap="square" rtlCol="0">
            <a:spAutoFit/>
          </a:bodyPr>
          <a:lstStyle/>
          <a:p>
            <a:pPr algn="ctr"/>
            <a:r>
              <a:rPr lang="en-US" sz="2000" dirty="0">
                <a:solidFill>
                  <a:srgbClr val="767171"/>
                </a:solidFill>
                <a:latin typeface="+mn-lt"/>
              </a:rPr>
              <a:t>Finding set of variables that produce the strongest prediction model</a:t>
            </a:r>
          </a:p>
        </p:txBody>
      </p:sp>
      <p:sp>
        <p:nvSpPr>
          <p:cNvPr id="70" name="Shape 152"/>
          <p:cNvSpPr txBox="1"/>
          <p:nvPr/>
        </p:nvSpPr>
        <p:spPr>
          <a:xfrm>
            <a:off x="725741" y="505477"/>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dirty="0">
                <a:solidFill>
                  <a:schemeClr val="lt1"/>
                </a:solidFill>
                <a:latin typeface="Century Gothic"/>
                <a:ea typeface="Century Gothic"/>
                <a:cs typeface="Century Gothic"/>
                <a:sym typeface="Century Gothic"/>
              </a:rPr>
              <a:t>METHODS OVERVIEW</a:t>
            </a:r>
          </a:p>
        </p:txBody>
      </p:sp>
      <p:pic>
        <p:nvPicPr>
          <p:cNvPr id="195" name="Picture 19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9041" y="2971046"/>
            <a:ext cx="5508188" cy="3578538"/>
          </a:xfrm>
          <a:prstGeom prst="rect">
            <a:avLst/>
          </a:prstGeom>
        </p:spPr>
      </p:pic>
      <p:sp>
        <p:nvSpPr>
          <p:cNvPr id="197" name="TextBox 196"/>
          <p:cNvSpPr txBox="1"/>
          <p:nvPr/>
        </p:nvSpPr>
        <p:spPr>
          <a:xfrm>
            <a:off x="2042190" y="3429000"/>
            <a:ext cx="2438400" cy="523220"/>
          </a:xfrm>
          <a:prstGeom prst="rect">
            <a:avLst/>
          </a:prstGeom>
          <a:noFill/>
        </p:spPr>
        <p:txBody>
          <a:bodyPr wrap="square" rtlCol="0">
            <a:spAutoFit/>
          </a:bodyPr>
          <a:lstStyle/>
          <a:p>
            <a:pPr algn="ctr"/>
            <a:r>
              <a:rPr lang="en-US" dirty="0">
                <a:latin typeface="+mn-lt"/>
              </a:rPr>
              <a:t>Data is not normally distributed </a:t>
            </a:r>
          </a:p>
        </p:txBody>
      </p:sp>
      <p:cxnSp>
        <p:nvCxnSpPr>
          <p:cNvPr id="199" name="Straight Connector 198"/>
          <p:cNvCxnSpPr/>
          <p:nvPr/>
        </p:nvCxnSpPr>
        <p:spPr>
          <a:xfrm flipV="1">
            <a:off x="970844" y="4374059"/>
            <a:ext cx="4231665" cy="1620341"/>
          </a:xfrm>
          <a:prstGeom prst="line">
            <a:avLst/>
          </a:prstGeom>
          <a:ln w="952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200" name="Oval 199"/>
          <p:cNvSpPr/>
          <p:nvPr/>
        </p:nvSpPr>
        <p:spPr>
          <a:xfrm rot="18603234">
            <a:off x="3701259" y="3246300"/>
            <a:ext cx="1913586" cy="1005329"/>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6" name="Picture 19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2158" y="2857454"/>
            <a:ext cx="5488893" cy="3657602"/>
          </a:xfrm>
          <a:prstGeom prst="rect">
            <a:avLst/>
          </a:prstGeom>
        </p:spPr>
      </p:pic>
      <p:sp>
        <p:nvSpPr>
          <p:cNvPr id="201" name="TextBox 200"/>
          <p:cNvSpPr txBox="1"/>
          <p:nvPr/>
        </p:nvSpPr>
        <p:spPr>
          <a:xfrm>
            <a:off x="2501253" y="1762547"/>
            <a:ext cx="3002084" cy="1015663"/>
          </a:xfrm>
          <a:prstGeom prst="rect">
            <a:avLst/>
          </a:prstGeom>
          <a:noFill/>
        </p:spPr>
        <p:txBody>
          <a:bodyPr wrap="square" rtlCol="0">
            <a:spAutoFit/>
          </a:bodyPr>
          <a:lstStyle/>
          <a:p>
            <a:r>
              <a:rPr lang="en-US" sz="2000" b="1" dirty="0">
                <a:solidFill>
                  <a:srgbClr val="767171"/>
                </a:solidFill>
                <a:latin typeface="+mn-lt"/>
              </a:rPr>
              <a:t>Multiple Regression Analysis </a:t>
            </a:r>
            <a:br>
              <a:rPr lang="en-US" sz="2000" b="1" dirty="0">
                <a:solidFill>
                  <a:srgbClr val="767171"/>
                </a:solidFill>
                <a:latin typeface="+mn-lt"/>
              </a:rPr>
            </a:br>
            <a:endParaRPr lang="en-US" sz="2000" dirty="0">
              <a:solidFill>
                <a:srgbClr val="767171"/>
              </a:solidFill>
              <a:latin typeface="+mn-lt"/>
            </a:endParaRPr>
          </a:p>
        </p:txBody>
      </p:sp>
      <p:sp>
        <p:nvSpPr>
          <p:cNvPr id="78" name="TextBox 77"/>
          <p:cNvSpPr txBox="1"/>
          <p:nvPr/>
        </p:nvSpPr>
        <p:spPr>
          <a:xfrm>
            <a:off x="2499415" y="1745566"/>
            <a:ext cx="3002084" cy="1015663"/>
          </a:xfrm>
          <a:prstGeom prst="rect">
            <a:avLst/>
          </a:prstGeom>
          <a:noFill/>
        </p:spPr>
        <p:txBody>
          <a:bodyPr wrap="square" rtlCol="0">
            <a:spAutoFit/>
          </a:bodyPr>
          <a:lstStyle/>
          <a:p>
            <a:r>
              <a:rPr lang="en-US" sz="2000" dirty="0">
                <a:solidFill>
                  <a:srgbClr val="767171"/>
                </a:solidFill>
                <a:latin typeface="+mn-lt"/>
              </a:rPr>
              <a:t>Our data set does not meet assumptions for </a:t>
            </a:r>
            <a:r>
              <a:rPr lang="en-US" sz="2000" b="1" dirty="0">
                <a:solidFill>
                  <a:srgbClr val="767171"/>
                </a:solidFill>
                <a:latin typeface="+mn-lt"/>
              </a:rPr>
              <a:t>GLM</a:t>
            </a:r>
            <a:endParaRPr lang="en-US" sz="2000" dirty="0">
              <a:solidFill>
                <a:srgbClr val="767171"/>
              </a:solidFill>
              <a:latin typeface="+mn-lt"/>
            </a:endParaRPr>
          </a:p>
        </p:txBody>
      </p:sp>
      <p:sp>
        <p:nvSpPr>
          <p:cNvPr id="79" name="Oval 78"/>
          <p:cNvSpPr/>
          <p:nvPr/>
        </p:nvSpPr>
        <p:spPr>
          <a:xfrm>
            <a:off x="9677392" y="2387352"/>
            <a:ext cx="365760" cy="365760"/>
          </a:xfrm>
          <a:prstGeom prst="ellipse">
            <a:avLst/>
          </a:prstGeom>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203" name="Straight Arrow Connector 202"/>
          <p:cNvCxnSpPr>
            <a:stCxn id="79" idx="6"/>
          </p:cNvCxnSpPr>
          <p:nvPr/>
        </p:nvCxnSpPr>
        <p:spPr>
          <a:xfrm flipV="1">
            <a:off x="10043152" y="2558351"/>
            <a:ext cx="644712" cy="118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10930602" y="3767120"/>
            <a:ext cx="365760" cy="365760"/>
          </a:xfrm>
          <a:prstGeom prst="ellipse">
            <a:avLst/>
          </a:prstGeom>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3" name="Oval 82"/>
          <p:cNvSpPr/>
          <p:nvPr/>
        </p:nvSpPr>
        <p:spPr>
          <a:xfrm>
            <a:off x="9199097" y="3850572"/>
            <a:ext cx="365760" cy="365760"/>
          </a:xfrm>
          <a:prstGeom prst="ellipse">
            <a:avLst/>
          </a:prstGeom>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4" name="Oval 83"/>
          <p:cNvSpPr/>
          <p:nvPr/>
        </p:nvSpPr>
        <p:spPr>
          <a:xfrm>
            <a:off x="7541625" y="4997467"/>
            <a:ext cx="365760" cy="365760"/>
          </a:xfrm>
          <a:prstGeom prst="ellipse">
            <a:avLst/>
          </a:prstGeom>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5" name="Oval 84"/>
          <p:cNvSpPr/>
          <p:nvPr/>
        </p:nvSpPr>
        <p:spPr>
          <a:xfrm>
            <a:off x="7467592" y="3651913"/>
            <a:ext cx="365760" cy="365760"/>
          </a:xfrm>
          <a:prstGeom prst="ellipse">
            <a:avLst/>
          </a:prstGeom>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6" name="Oval 85"/>
          <p:cNvSpPr/>
          <p:nvPr/>
        </p:nvSpPr>
        <p:spPr>
          <a:xfrm>
            <a:off x="9436446" y="4899904"/>
            <a:ext cx="365760" cy="365760"/>
          </a:xfrm>
          <a:prstGeom prst="ellipse">
            <a:avLst/>
          </a:prstGeom>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205" name="Straight Connector 204"/>
          <p:cNvCxnSpPr/>
          <p:nvPr/>
        </p:nvCxnSpPr>
        <p:spPr>
          <a:xfrm>
            <a:off x="235378" y="1515850"/>
            <a:ext cx="2067555" cy="123726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235378" y="1515850"/>
            <a:ext cx="2112522" cy="120080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8096488" y="2857454"/>
            <a:ext cx="989842" cy="149869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6" name="Straight Connector 215"/>
          <p:cNvCxnSpPr>
            <a:stCxn id="39" idx="6"/>
            <a:endCxn id="19" idx="3"/>
          </p:cNvCxnSpPr>
          <p:nvPr/>
        </p:nvCxnSpPr>
        <p:spPr>
          <a:xfrm flipV="1">
            <a:off x="10172468" y="4086958"/>
            <a:ext cx="811698" cy="37241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8" name="Straight Connector 217"/>
          <p:cNvCxnSpPr>
            <a:endCxn id="17" idx="1"/>
          </p:cNvCxnSpPr>
          <p:nvPr/>
        </p:nvCxnSpPr>
        <p:spPr>
          <a:xfrm>
            <a:off x="9984149" y="2808998"/>
            <a:ext cx="634257" cy="3882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1" name="Straight Connector 220"/>
          <p:cNvCxnSpPr>
            <a:endCxn id="39" idx="2"/>
          </p:cNvCxnSpPr>
          <p:nvPr/>
        </p:nvCxnSpPr>
        <p:spPr>
          <a:xfrm flipV="1">
            <a:off x="8265937" y="4459376"/>
            <a:ext cx="1540771" cy="61311"/>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36" idx="6"/>
            <a:endCxn id="23" idx="2"/>
          </p:cNvCxnSpPr>
          <p:nvPr/>
        </p:nvCxnSpPr>
        <p:spPr>
          <a:xfrm>
            <a:off x="7833352" y="3842435"/>
            <a:ext cx="629723" cy="198659"/>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23" idx="5"/>
            <a:endCxn id="39" idx="2"/>
          </p:cNvCxnSpPr>
          <p:nvPr/>
        </p:nvCxnSpPr>
        <p:spPr>
          <a:xfrm>
            <a:off x="8775271" y="4170410"/>
            <a:ext cx="1031437" cy="2889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7467592" y="2753907"/>
            <a:ext cx="1469116" cy="457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p:cNvCxnSpPr>
            <a:stCxn id="32" idx="6"/>
            <a:endCxn id="22" idx="2"/>
          </p:cNvCxnSpPr>
          <p:nvPr/>
        </p:nvCxnSpPr>
        <p:spPr>
          <a:xfrm>
            <a:off x="7467592" y="3211385"/>
            <a:ext cx="1365745" cy="19865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40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1"/>
                                        </p:tgtEl>
                                        <p:attrNameLst>
                                          <p:attrName>style.visibility</p:attrName>
                                        </p:attrNameLst>
                                      </p:cBhvr>
                                      <p:to>
                                        <p:strVal val="visible"/>
                                      </p:to>
                                    </p:set>
                                    <p:animEffect transition="in" filter="fade">
                                      <p:cBhvr>
                                        <p:cTn id="23" dur="500"/>
                                        <p:tgtEl>
                                          <p:spTgt spid="201"/>
                                        </p:tgtEl>
                                      </p:cBhvr>
                                    </p:animEffect>
                                  </p:childTnLst>
                                </p:cTn>
                              </p:par>
                              <p:par>
                                <p:cTn id="24" presetID="10" presetClass="entr" presetSubtype="0" fill="hold" nodeType="withEffect">
                                  <p:stCondLst>
                                    <p:cond delay="0"/>
                                  </p:stCondLst>
                                  <p:childTnLst>
                                    <p:set>
                                      <p:cBhvr>
                                        <p:cTn id="25" dur="1" fill="hold">
                                          <p:stCondLst>
                                            <p:cond delay="0"/>
                                          </p:stCondLst>
                                        </p:cTn>
                                        <p:tgtEl>
                                          <p:spTgt spid="196"/>
                                        </p:tgtEl>
                                        <p:attrNameLst>
                                          <p:attrName>style.visibility</p:attrName>
                                        </p:attrNameLst>
                                      </p:cBhvr>
                                      <p:to>
                                        <p:strVal val="visible"/>
                                      </p:to>
                                    </p:set>
                                    <p:animEffect transition="in" filter="fade">
                                      <p:cBhvr>
                                        <p:cTn id="26" dur="500"/>
                                        <p:tgtEl>
                                          <p:spTgt spid="19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0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9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5"/>
                                        </p:tgtEl>
                                        <p:attrNameLst>
                                          <p:attrName>style.visibility</p:attrName>
                                        </p:attrNameLst>
                                      </p:cBhvr>
                                      <p:to>
                                        <p:strVal val="visible"/>
                                      </p:to>
                                    </p:set>
                                    <p:animEffect transition="in" filter="fade">
                                      <p:cBhvr>
                                        <p:cTn id="37" dur="500"/>
                                        <p:tgtEl>
                                          <p:spTgt spid="1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9"/>
                                        </p:tgtEl>
                                        <p:attrNameLst>
                                          <p:attrName>style.visibility</p:attrName>
                                        </p:attrNameLst>
                                      </p:cBhvr>
                                      <p:to>
                                        <p:strVal val="visible"/>
                                      </p:to>
                                    </p:set>
                                    <p:animEffect transition="in" filter="fade">
                                      <p:cBhvr>
                                        <p:cTn id="42" dur="500"/>
                                        <p:tgtEl>
                                          <p:spTgt spid="19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0"/>
                                        </p:tgtEl>
                                        <p:attrNameLst>
                                          <p:attrName>style.visibility</p:attrName>
                                        </p:attrNameLst>
                                      </p:cBhvr>
                                      <p:to>
                                        <p:strVal val="visible"/>
                                      </p:to>
                                    </p:set>
                                    <p:animEffect transition="in" filter="fade">
                                      <p:cBhvr>
                                        <p:cTn id="45" dur="500"/>
                                        <p:tgtEl>
                                          <p:spTgt spid="20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7"/>
                                        </p:tgtEl>
                                        <p:attrNameLst>
                                          <p:attrName>style.visibility</p:attrName>
                                        </p:attrNameLst>
                                      </p:cBhvr>
                                      <p:to>
                                        <p:strVal val="visible"/>
                                      </p:to>
                                    </p:set>
                                    <p:animEffect transition="in" filter="fade">
                                      <p:cBhvr>
                                        <p:cTn id="48" dur="500"/>
                                        <p:tgtEl>
                                          <p:spTgt spid="19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8"/>
                                        </p:tgtEl>
                                        <p:attrNameLst>
                                          <p:attrName>style.visibility</p:attrName>
                                        </p:attrNameLst>
                                      </p:cBhvr>
                                      <p:to>
                                        <p:strVal val="visible"/>
                                      </p:to>
                                    </p:set>
                                    <p:animEffect transition="in" filter="fade">
                                      <p:cBhvr>
                                        <p:cTn id="51" dur="500"/>
                                        <p:tgtEl>
                                          <p:spTgt spid="7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89"/>
                                        </p:tgtEl>
                                        <p:attrNameLst>
                                          <p:attrName>style.visibility</p:attrName>
                                        </p:attrNameLst>
                                      </p:cBhvr>
                                      <p:to>
                                        <p:strVal val="visible"/>
                                      </p:to>
                                    </p:set>
                                    <p:animEffect transition="in" filter="fade">
                                      <p:cBhvr>
                                        <p:cTn id="56" dur="500"/>
                                        <p:tgtEl>
                                          <p:spTgt spid="89"/>
                                        </p:tgtEl>
                                      </p:cBhvr>
                                    </p:animEffect>
                                  </p:childTnLst>
                                </p:cTn>
                              </p:par>
                              <p:par>
                                <p:cTn id="57" presetID="10" presetClass="entr" presetSubtype="0" fill="hold" nodeType="withEffect">
                                  <p:stCondLst>
                                    <p:cond delay="0"/>
                                  </p:stCondLst>
                                  <p:childTnLst>
                                    <p:set>
                                      <p:cBhvr>
                                        <p:cTn id="58" dur="1" fill="hold">
                                          <p:stCondLst>
                                            <p:cond delay="0"/>
                                          </p:stCondLst>
                                        </p:cTn>
                                        <p:tgtEl>
                                          <p:spTgt spid="205"/>
                                        </p:tgtEl>
                                        <p:attrNameLst>
                                          <p:attrName>style.visibility</p:attrName>
                                        </p:attrNameLst>
                                      </p:cBhvr>
                                      <p:to>
                                        <p:strVal val="visible"/>
                                      </p:to>
                                    </p:set>
                                    <p:animEffect transition="in" filter="fade">
                                      <p:cBhvr>
                                        <p:cTn id="59" dur="500"/>
                                        <p:tgtEl>
                                          <p:spTgt spid="20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500"/>
                                        <p:tgtEl>
                                          <p:spTgt spid="3"/>
                                        </p:tgtEl>
                                      </p:cBhvr>
                                    </p:animEffect>
                                  </p:childTnLst>
                                </p:cTn>
                              </p:par>
                              <p:par>
                                <p:cTn id="65" presetID="10" presetClass="entr" presetSubtype="0"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par>
                                <p:cTn id="68" presetID="10" presetClass="entr" presetSubtype="0" fill="hold"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500"/>
                                        <p:tgtEl>
                                          <p:spTgt spid="1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500"/>
                                        <p:tgtEl>
                                          <p:spTgt spid="1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500"/>
                                        <p:tgtEl>
                                          <p:spTgt spid="36"/>
                                        </p:tgtEl>
                                      </p:cBhvr>
                                    </p:animEffect>
                                  </p:childTnLst>
                                </p:cTn>
                              </p:par>
                              <p:par>
                                <p:cTn id="83" presetID="10" presetClass="entr" presetSubtype="0" fill="hold"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500"/>
                                        <p:tgtEl>
                                          <p:spTgt spid="37"/>
                                        </p:tgtEl>
                                      </p:cBhvr>
                                    </p:animEffect>
                                  </p:childTnLst>
                                </p:cTn>
                              </p:par>
                              <p:par>
                                <p:cTn id="86" presetID="10" presetClass="entr" presetSubtype="0" fill="hold"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500"/>
                                        <p:tgtEl>
                                          <p:spTgt spid="3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500"/>
                                        <p:tgtEl>
                                          <p:spTgt spid="35"/>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fade">
                                      <p:cBhvr>
                                        <p:cTn id="94" dur="500"/>
                                        <p:tgtEl>
                                          <p:spTgt spid="22"/>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500"/>
                                        <p:tgtEl>
                                          <p:spTgt spid="23"/>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fade">
                                      <p:cBhvr>
                                        <p:cTn id="100" dur="500"/>
                                        <p:tgtEl>
                                          <p:spTgt spid="24"/>
                                        </p:tgtEl>
                                      </p:cBhvr>
                                    </p:animEffect>
                                  </p:childTnLst>
                                </p:cTn>
                              </p:par>
                              <p:par>
                                <p:cTn id="101" presetID="10" presetClass="entr" presetSubtype="0" fill="hold" nodeType="with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500"/>
                                        <p:tgtEl>
                                          <p:spTgt spid="25"/>
                                        </p:tgtEl>
                                      </p:cBhvr>
                                    </p:animEffect>
                                  </p:childTnLst>
                                </p:cTn>
                              </p:par>
                              <p:par>
                                <p:cTn id="104" presetID="10" presetClass="entr" presetSubtype="0" fill="hold" nodeType="with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fade">
                                      <p:cBhvr>
                                        <p:cTn id="106" dur="500"/>
                                        <p:tgtEl>
                                          <p:spTgt spid="2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fade">
                                      <p:cBhvr>
                                        <p:cTn id="109" dur="500"/>
                                        <p:tgtEl>
                                          <p:spTgt spid="17"/>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8"/>
                                        </p:tgtEl>
                                        <p:attrNameLst>
                                          <p:attrName>style.visibility</p:attrName>
                                        </p:attrNameLst>
                                      </p:cBhvr>
                                      <p:to>
                                        <p:strVal val="visible"/>
                                      </p:to>
                                    </p:set>
                                    <p:animEffect transition="in" filter="fade">
                                      <p:cBhvr>
                                        <p:cTn id="112" dur="500"/>
                                        <p:tgtEl>
                                          <p:spTgt spid="18"/>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9"/>
                                        </p:tgtEl>
                                        <p:attrNameLst>
                                          <p:attrName>style.visibility</p:attrName>
                                        </p:attrNameLst>
                                      </p:cBhvr>
                                      <p:to>
                                        <p:strVal val="visible"/>
                                      </p:to>
                                    </p:set>
                                    <p:animEffect transition="in" filter="fade">
                                      <p:cBhvr>
                                        <p:cTn id="115" dur="500"/>
                                        <p:tgtEl>
                                          <p:spTgt spid="19"/>
                                        </p:tgtEl>
                                      </p:cBhvr>
                                    </p:animEffect>
                                  </p:childTnLst>
                                </p:cTn>
                              </p:par>
                              <p:par>
                                <p:cTn id="116" presetID="10" presetClass="entr" presetSubtype="0" fill="hold" nodeType="with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fade">
                                      <p:cBhvr>
                                        <p:cTn id="118" dur="500"/>
                                        <p:tgtEl>
                                          <p:spTgt spid="20"/>
                                        </p:tgtEl>
                                      </p:cBhvr>
                                    </p:animEffect>
                                  </p:childTnLst>
                                </p:cTn>
                              </p:par>
                              <p:par>
                                <p:cTn id="119" presetID="10" presetClass="entr" presetSubtype="0" fill="hold" nodeType="withEffect">
                                  <p:stCondLst>
                                    <p:cond delay="0"/>
                                  </p:stCondLst>
                                  <p:childTnLst>
                                    <p:set>
                                      <p:cBhvr>
                                        <p:cTn id="120" dur="1" fill="hold">
                                          <p:stCondLst>
                                            <p:cond delay="0"/>
                                          </p:stCondLst>
                                        </p:cTn>
                                        <p:tgtEl>
                                          <p:spTgt spid="21"/>
                                        </p:tgtEl>
                                        <p:attrNameLst>
                                          <p:attrName>style.visibility</p:attrName>
                                        </p:attrNameLst>
                                      </p:cBhvr>
                                      <p:to>
                                        <p:strVal val="visible"/>
                                      </p:to>
                                    </p:set>
                                    <p:animEffect transition="in" filter="fade">
                                      <p:cBhvr>
                                        <p:cTn id="121" dur="500"/>
                                        <p:tgtEl>
                                          <p:spTgt spid="2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39"/>
                                        </p:tgtEl>
                                        <p:attrNameLst>
                                          <p:attrName>style.visibility</p:attrName>
                                        </p:attrNameLst>
                                      </p:cBhvr>
                                      <p:to>
                                        <p:strVal val="visible"/>
                                      </p:to>
                                    </p:set>
                                    <p:animEffect transition="in" filter="fade">
                                      <p:cBhvr>
                                        <p:cTn id="124" dur="500"/>
                                        <p:tgtEl>
                                          <p:spTgt spid="39"/>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41"/>
                                        </p:tgtEl>
                                        <p:attrNameLst>
                                          <p:attrName>style.visibility</p:attrName>
                                        </p:attrNameLst>
                                      </p:cBhvr>
                                      <p:to>
                                        <p:strVal val="visible"/>
                                      </p:to>
                                    </p:set>
                                    <p:animEffect transition="in" filter="fade">
                                      <p:cBhvr>
                                        <p:cTn id="127" dur="500"/>
                                        <p:tgtEl>
                                          <p:spTgt spid="41"/>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42"/>
                                        </p:tgtEl>
                                        <p:attrNameLst>
                                          <p:attrName>style.visibility</p:attrName>
                                        </p:attrNameLst>
                                      </p:cBhvr>
                                      <p:to>
                                        <p:strVal val="visible"/>
                                      </p:to>
                                    </p:set>
                                    <p:animEffect transition="in" filter="fade">
                                      <p:cBhvr>
                                        <p:cTn id="130" dur="500"/>
                                        <p:tgtEl>
                                          <p:spTgt spid="42"/>
                                        </p:tgtEl>
                                      </p:cBhvr>
                                    </p:animEffect>
                                  </p:childTnLst>
                                </p:cTn>
                              </p:par>
                              <p:par>
                                <p:cTn id="131" presetID="10" presetClass="entr" presetSubtype="0" fill="hold" nodeType="withEffect">
                                  <p:stCondLst>
                                    <p:cond delay="0"/>
                                  </p:stCondLst>
                                  <p:childTnLst>
                                    <p:set>
                                      <p:cBhvr>
                                        <p:cTn id="132" dur="1" fill="hold">
                                          <p:stCondLst>
                                            <p:cond delay="0"/>
                                          </p:stCondLst>
                                        </p:cTn>
                                        <p:tgtEl>
                                          <p:spTgt spid="43"/>
                                        </p:tgtEl>
                                        <p:attrNameLst>
                                          <p:attrName>style.visibility</p:attrName>
                                        </p:attrNameLst>
                                      </p:cBhvr>
                                      <p:to>
                                        <p:strVal val="visible"/>
                                      </p:to>
                                    </p:set>
                                    <p:animEffect transition="in" filter="fade">
                                      <p:cBhvr>
                                        <p:cTn id="133" dur="500"/>
                                        <p:tgtEl>
                                          <p:spTgt spid="43"/>
                                        </p:tgtEl>
                                      </p:cBhvr>
                                    </p:animEffect>
                                  </p:childTnLst>
                                </p:cTn>
                              </p:par>
                              <p:par>
                                <p:cTn id="134" presetID="10" presetClass="entr" presetSubtype="0" fill="hold" nodeType="withEffect">
                                  <p:stCondLst>
                                    <p:cond delay="0"/>
                                  </p:stCondLst>
                                  <p:childTnLst>
                                    <p:set>
                                      <p:cBhvr>
                                        <p:cTn id="135" dur="1" fill="hold">
                                          <p:stCondLst>
                                            <p:cond delay="0"/>
                                          </p:stCondLst>
                                        </p:cTn>
                                        <p:tgtEl>
                                          <p:spTgt spid="44"/>
                                        </p:tgtEl>
                                        <p:attrNameLst>
                                          <p:attrName>style.visibility</p:attrName>
                                        </p:attrNameLst>
                                      </p:cBhvr>
                                      <p:to>
                                        <p:strVal val="visible"/>
                                      </p:to>
                                    </p:set>
                                    <p:animEffect transition="in" filter="fade">
                                      <p:cBhvr>
                                        <p:cTn id="136" dur="500"/>
                                        <p:tgtEl>
                                          <p:spTgt spid="44"/>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27"/>
                                        </p:tgtEl>
                                        <p:attrNameLst>
                                          <p:attrName>style.visibility</p:attrName>
                                        </p:attrNameLst>
                                      </p:cBhvr>
                                      <p:to>
                                        <p:strVal val="visible"/>
                                      </p:to>
                                    </p:set>
                                    <p:animEffect transition="in" filter="fade">
                                      <p:cBhvr>
                                        <p:cTn id="139" dur="500"/>
                                        <p:tgtEl>
                                          <p:spTgt spid="27"/>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28"/>
                                        </p:tgtEl>
                                        <p:attrNameLst>
                                          <p:attrName>style.visibility</p:attrName>
                                        </p:attrNameLst>
                                      </p:cBhvr>
                                      <p:to>
                                        <p:strVal val="visible"/>
                                      </p:to>
                                    </p:set>
                                    <p:animEffect transition="in" filter="fade">
                                      <p:cBhvr>
                                        <p:cTn id="142" dur="500"/>
                                        <p:tgtEl>
                                          <p:spTgt spid="28"/>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29"/>
                                        </p:tgtEl>
                                        <p:attrNameLst>
                                          <p:attrName>style.visibility</p:attrName>
                                        </p:attrNameLst>
                                      </p:cBhvr>
                                      <p:to>
                                        <p:strVal val="visible"/>
                                      </p:to>
                                    </p:set>
                                    <p:animEffect transition="in" filter="fade">
                                      <p:cBhvr>
                                        <p:cTn id="145" dur="500"/>
                                        <p:tgtEl>
                                          <p:spTgt spid="29"/>
                                        </p:tgtEl>
                                      </p:cBhvr>
                                    </p:animEffect>
                                  </p:childTnLst>
                                </p:cTn>
                              </p:par>
                              <p:par>
                                <p:cTn id="146" presetID="10" presetClass="entr" presetSubtype="0" fill="hold" nodeType="withEffect">
                                  <p:stCondLst>
                                    <p:cond delay="0"/>
                                  </p:stCondLst>
                                  <p:childTnLst>
                                    <p:set>
                                      <p:cBhvr>
                                        <p:cTn id="147" dur="1" fill="hold">
                                          <p:stCondLst>
                                            <p:cond delay="0"/>
                                          </p:stCondLst>
                                        </p:cTn>
                                        <p:tgtEl>
                                          <p:spTgt spid="30"/>
                                        </p:tgtEl>
                                        <p:attrNameLst>
                                          <p:attrName>style.visibility</p:attrName>
                                        </p:attrNameLst>
                                      </p:cBhvr>
                                      <p:to>
                                        <p:strVal val="visible"/>
                                      </p:to>
                                    </p:set>
                                    <p:animEffect transition="in" filter="fade">
                                      <p:cBhvr>
                                        <p:cTn id="148" dur="500"/>
                                        <p:tgtEl>
                                          <p:spTgt spid="30"/>
                                        </p:tgtEl>
                                      </p:cBhvr>
                                    </p:animEffect>
                                  </p:childTnLst>
                                </p:cTn>
                              </p:par>
                              <p:par>
                                <p:cTn id="149" presetID="10" presetClass="entr" presetSubtype="0" fill="hold" nodeType="withEffect">
                                  <p:stCondLst>
                                    <p:cond delay="0"/>
                                  </p:stCondLst>
                                  <p:childTnLst>
                                    <p:set>
                                      <p:cBhvr>
                                        <p:cTn id="150" dur="1" fill="hold">
                                          <p:stCondLst>
                                            <p:cond delay="0"/>
                                          </p:stCondLst>
                                        </p:cTn>
                                        <p:tgtEl>
                                          <p:spTgt spid="31"/>
                                        </p:tgtEl>
                                        <p:attrNameLst>
                                          <p:attrName>style.visibility</p:attrName>
                                        </p:attrNameLst>
                                      </p:cBhvr>
                                      <p:to>
                                        <p:strVal val="visible"/>
                                      </p:to>
                                    </p:set>
                                    <p:animEffect transition="in" filter="fade">
                                      <p:cBhvr>
                                        <p:cTn id="151" dur="500"/>
                                        <p:tgtEl>
                                          <p:spTgt spid="31"/>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nodeType="clickEffect">
                                  <p:stCondLst>
                                    <p:cond delay="0"/>
                                  </p:stCondLst>
                                  <p:childTnLst>
                                    <p:set>
                                      <p:cBhvr>
                                        <p:cTn id="155" dur="1" fill="hold">
                                          <p:stCondLst>
                                            <p:cond delay="0"/>
                                          </p:stCondLst>
                                        </p:cTn>
                                        <p:tgtEl>
                                          <p:spTgt spid="117"/>
                                        </p:tgtEl>
                                        <p:attrNameLst>
                                          <p:attrName>style.visibility</p:attrName>
                                        </p:attrNameLst>
                                      </p:cBhvr>
                                      <p:to>
                                        <p:strVal val="visible"/>
                                      </p:to>
                                    </p:set>
                                    <p:animEffect transition="in" filter="fade">
                                      <p:cBhvr>
                                        <p:cTn id="156" dur="500"/>
                                        <p:tgtEl>
                                          <p:spTgt spid="117"/>
                                        </p:tgtEl>
                                      </p:cBhvr>
                                    </p:animEffect>
                                  </p:childTnLst>
                                </p:cTn>
                              </p:par>
                              <p:par>
                                <p:cTn id="157" presetID="10" presetClass="entr" presetSubtype="0" fill="hold" nodeType="withEffect">
                                  <p:stCondLst>
                                    <p:cond delay="0"/>
                                  </p:stCondLst>
                                  <p:childTnLst>
                                    <p:set>
                                      <p:cBhvr>
                                        <p:cTn id="158" dur="1" fill="hold">
                                          <p:stCondLst>
                                            <p:cond delay="0"/>
                                          </p:stCondLst>
                                        </p:cTn>
                                        <p:tgtEl>
                                          <p:spTgt spid="118"/>
                                        </p:tgtEl>
                                        <p:attrNameLst>
                                          <p:attrName>style.visibility</p:attrName>
                                        </p:attrNameLst>
                                      </p:cBhvr>
                                      <p:to>
                                        <p:strVal val="visible"/>
                                      </p:to>
                                    </p:set>
                                    <p:animEffect transition="in" filter="fade">
                                      <p:cBhvr>
                                        <p:cTn id="159" dur="500"/>
                                        <p:tgtEl>
                                          <p:spTgt spid="118"/>
                                        </p:tgtEl>
                                      </p:cBhvr>
                                    </p:animEffect>
                                  </p:childTnLst>
                                </p:cTn>
                              </p:par>
                              <p:par>
                                <p:cTn id="160" presetID="10" presetClass="entr" presetSubtype="0" fill="hold" nodeType="withEffect">
                                  <p:stCondLst>
                                    <p:cond delay="0"/>
                                  </p:stCondLst>
                                  <p:childTnLst>
                                    <p:set>
                                      <p:cBhvr>
                                        <p:cTn id="161" dur="1" fill="hold">
                                          <p:stCondLst>
                                            <p:cond delay="0"/>
                                          </p:stCondLst>
                                        </p:cTn>
                                        <p:tgtEl>
                                          <p:spTgt spid="96"/>
                                        </p:tgtEl>
                                        <p:attrNameLst>
                                          <p:attrName>style.visibility</p:attrName>
                                        </p:attrNameLst>
                                      </p:cBhvr>
                                      <p:to>
                                        <p:strVal val="visible"/>
                                      </p:to>
                                    </p:set>
                                    <p:animEffect transition="in" filter="fade">
                                      <p:cBhvr>
                                        <p:cTn id="162" dur="500"/>
                                        <p:tgtEl>
                                          <p:spTgt spid="96"/>
                                        </p:tgtEl>
                                      </p:cBhvr>
                                    </p:animEffect>
                                  </p:childTnLst>
                                </p:cTn>
                              </p:par>
                              <p:par>
                                <p:cTn id="163" presetID="10" presetClass="entr" presetSubtype="0" fill="hold" nodeType="withEffect">
                                  <p:stCondLst>
                                    <p:cond delay="0"/>
                                  </p:stCondLst>
                                  <p:childTnLst>
                                    <p:set>
                                      <p:cBhvr>
                                        <p:cTn id="164" dur="1" fill="hold">
                                          <p:stCondLst>
                                            <p:cond delay="0"/>
                                          </p:stCondLst>
                                        </p:cTn>
                                        <p:tgtEl>
                                          <p:spTgt spid="218"/>
                                        </p:tgtEl>
                                        <p:attrNameLst>
                                          <p:attrName>style.visibility</p:attrName>
                                        </p:attrNameLst>
                                      </p:cBhvr>
                                      <p:to>
                                        <p:strVal val="visible"/>
                                      </p:to>
                                    </p:set>
                                    <p:animEffect transition="in" filter="fade">
                                      <p:cBhvr>
                                        <p:cTn id="165" dur="500"/>
                                        <p:tgtEl>
                                          <p:spTgt spid="218"/>
                                        </p:tgtEl>
                                      </p:cBhvr>
                                    </p:animEffect>
                                  </p:childTnLst>
                                </p:cTn>
                              </p:par>
                              <p:par>
                                <p:cTn id="166" presetID="10" presetClass="entr" presetSubtype="0" fill="hold" nodeType="withEffect">
                                  <p:stCondLst>
                                    <p:cond delay="0"/>
                                  </p:stCondLst>
                                  <p:childTnLst>
                                    <p:set>
                                      <p:cBhvr>
                                        <p:cTn id="167" dur="1" fill="hold">
                                          <p:stCondLst>
                                            <p:cond delay="0"/>
                                          </p:stCondLst>
                                        </p:cTn>
                                        <p:tgtEl>
                                          <p:spTgt spid="216"/>
                                        </p:tgtEl>
                                        <p:attrNameLst>
                                          <p:attrName>style.visibility</p:attrName>
                                        </p:attrNameLst>
                                      </p:cBhvr>
                                      <p:to>
                                        <p:strVal val="visible"/>
                                      </p:to>
                                    </p:set>
                                    <p:animEffect transition="in" filter="fade">
                                      <p:cBhvr>
                                        <p:cTn id="168" dur="500"/>
                                        <p:tgtEl>
                                          <p:spTgt spid="216"/>
                                        </p:tgtEl>
                                      </p:cBhvr>
                                    </p:animEffect>
                                  </p:childTnLst>
                                </p:cTn>
                              </p:par>
                              <p:par>
                                <p:cTn id="169" presetID="10" presetClass="entr" presetSubtype="0" fill="hold" nodeType="withEffect">
                                  <p:stCondLst>
                                    <p:cond delay="0"/>
                                  </p:stCondLst>
                                  <p:childTnLst>
                                    <p:set>
                                      <p:cBhvr>
                                        <p:cTn id="170" dur="1" fill="hold">
                                          <p:stCondLst>
                                            <p:cond delay="0"/>
                                          </p:stCondLst>
                                        </p:cTn>
                                        <p:tgtEl>
                                          <p:spTgt spid="221"/>
                                        </p:tgtEl>
                                        <p:attrNameLst>
                                          <p:attrName>style.visibility</p:attrName>
                                        </p:attrNameLst>
                                      </p:cBhvr>
                                      <p:to>
                                        <p:strVal val="visible"/>
                                      </p:to>
                                    </p:set>
                                    <p:animEffect transition="in" filter="fade">
                                      <p:cBhvr>
                                        <p:cTn id="171" dur="500"/>
                                        <p:tgtEl>
                                          <p:spTgt spid="221"/>
                                        </p:tgtEl>
                                      </p:cBhvr>
                                    </p:animEffect>
                                  </p:childTnLst>
                                </p:cTn>
                              </p:par>
                              <p:par>
                                <p:cTn id="172" presetID="10" presetClass="entr" presetSubtype="0" fill="hold" nodeType="withEffect">
                                  <p:stCondLst>
                                    <p:cond delay="0"/>
                                  </p:stCondLst>
                                  <p:childTnLst>
                                    <p:set>
                                      <p:cBhvr>
                                        <p:cTn id="173" dur="1" fill="hold">
                                          <p:stCondLst>
                                            <p:cond delay="0"/>
                                          </p:stCondLst>
                                        </p:cTn>
                                        <p:tgtEl>
                                          <p:spTgt spid="67"/>
                                        </p:tgtEl>
                                        <p:attrNameLst>
                                          <p:attrName>style.visibility</p:attrName>
                                        </p:attrNameLst>
                                      </p:cBhvr>
                                      <p:to>
                                        <p:strVal val="visible"/>
                                      </p:to>
                                    </p:set>
                                    <p:animEffect transition="in" filter="fade">
                                      <p:cBhvr>
                                        <p:cTn id="174" dur="500"/>
                                        <p:tgtEl>
                                          <p:spTgt spid="67"/>
                                        </p:tgtEl>
                                      </p:cBhvr>
                                    </p:animEffect>
                                  </p:childTnLst>
                                </p:cTn>
                              </p:par>
                              <p:par>
                                <p:cTn id="175" presetID="10" presetClass="entr" presetSubtype="0" fill="hold" nodeType="withEffect">
                                  <p:stCondLst>
                                    <p:cond delay="0"/>
                                  </p:stCondLst>
                                  <p:childTnLst>
                                    <p:set>
                                      <p:cBhvr>
                                        <p:cTn id="176" dur="1" fill="hold">
                                          <p:stCondLst>
                                            <p:cond delay="0"/>
                                          </p:stCondLst>
                                        </p:cTn>
                                        <p:tgtEl>
                                          <p:spTgt spid="65"/>
                                        </p:tgtEl>
                                        <p:attrNameLst>
                                          <p:attrName>style.visibility</p:attrName>
                                        </p:attrNameLst>
                                      </p:cBhvr>
                                      <p:to>
                                        <p:strVal val="visible"/>
                                      </p:to>
                                    </p:set>
                                    <p:animEffect transition="in" filter="fade">
                                      <p:cBhvr>
                                        <p:cTn id="177" dur="500"/>
                                        <p:tgtEl>
                                          <p:spTgt spid="65"/>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8"/>
                                        </p:tgtEl>
                                        <p:attrNameLst>
                                          <p:attrName>style.visibility</p:attrName>
                                        </p:attrNameLst>
                                      </p:cBhvr>
                                      <p:to>
                                        <p:strVal val="visible"/>
                                      </p:to>
                                    </p:set>
                                    <p:animEffect transition="in" filter="fade">
                                      <p:cBhvr>
                                        <p:cTn id="182" dur="500"/>
                                        <p:tgtEl>
                                          <p:spTgt spid="8"/>
                                        </p:tgtEl>
                                      </p:cBhvr>
                                    </p:animEffect>
                                  </p:childTnLst>
                                </p:cTn>
                              </p:par>
                              <p:par>
                                <p:cTn id="183" presetID="2" presetClass="entr" presetSubtype="8" fill="hold" nodeType="withEffect">
                                  <p:stCondLst>
                                    <p:cond delay="0"/>
                                  </p:stCondLst>
                                  <p:childTnLst>
                                    <p:set>
                                      <p:cBhvr>
                                        <p:cTn id="184" dur="1" fill="hold">
                                          <p:stCondLst>
                                            <p:cond delay="0"/>
                                          </p:stCondLst>
                                        </p:cTn>
                                        <p:tgtEl>
                                          <p:spTgt spid="45"/>
                                        </p:tgtEl>
                                        <p:attrNameLst>
                                          <p:attrName>style.visibility</p:attrName>
                                        </p:attrNameLst>
                                      </p:cBhvr>
                                      <p:to>
                                        <p:strVal val="visible"/>
                                      </p:to>
                                    </p:set>
                                    <p:anim calcmode="lin" valueType="num">
                                      <p:cBhvr additive="base">
                                        <p:cTn id="185" dur="500" fill="hold"/>
                                        <p:tgtEl>
                                          <p:spTgt spid="45"/>
                                        </p:tgtEl>
                                        <p:attrNameLst>
                                          <p:attrName>ppt_x</p:attrName>
                                        </p:attrNameLst>
                                      </p:cBhvr>
                                      <p:tavLst>
                                        <p:tav tm="0">
                                          <p:val>
                                            <p:strVal val="0-#ppt_w/2"/>
                                          </p:val>
                                        </p:tav>
                                        <p:tav tm="100000">
                                          <p:val>
                                            <p:strVal val="#ppt_x"/>
                                          </p:val>
                                        </p:tav>
                                      </p:tavLst>
                                    </p:anim>
                                    <p:anim calcmode="lin" valueType="num">
                                      <p:cBhvr additive="base">
                                        <p:cTn id="186" dur="500" fill="hold"/>
                                        <p:tgtEl>
                                          <p:spTgt spid="45"/>
                                        </p:tgtEl>
                                        <p:attrNameLst>
                                          <p:attrName>ppt_y</p:attrName>
                                        </p:attrNameLst>
                                      </p:cBhvr>
                                      <p:tavLst>
                                        <p:tav tm="0">
                                          <p:val>
                                            <p:strVal val="#ppt_y"/>
                                          </p:val>
                                        </p:tav>
                                        <p:tav tm="100000">
                                          <p:val>
                                            <p:strVal val="#ppt_y"/>
                                          </p:val>
                                        </p:tav>
                                      </p:tavLst>
                                    </p:anim>
                                  </p:childTnLst>
                                </p:cTn>
                              </p:par>
                              <p:par>
                                <p:cTn id="187" presetID="2" presetClass="entr" presetSubtype="8" fill="hold" grpId="0" nodeType="withEffect">
                                  <p:stCondLst>
                                    <p:cond delay="0"/>
                                  </p:stCondLst>
                                  <p:childTnLst>
                                    <p:set>
                                      <p:cBhvr>
                                        <p:cTn id="188" dur="1" fill="hold">
                                          <p:stCondLst>
                                            <p:cond delay="0"/>
                                          </p:stCondLst>
                                        </p:cTn>
                                        <p:tgtEl>
                                          <p:spTgt spid="46"/>
                                        </p:tgtEl>
                                        <p:attrNameLst>
                                          <p:attrName>style.visibility</p:attrName>
                                        </p:attrNameLst>
                                      </p:cBhvr>
                                      <p:to>
                                        <p:strVal val="visible"/>
                                      </p:to>
                                    </p:set>
                                    <p:anim calcmode="lin" valueType="num">
                                      <p:cBhvr additive="base">
                                        <p:cTn id="189" dur="500" fill="hold"/>
                                        <p:tgtEl>
                                          <p:spTgt spid="46"/>
                                        </p:tgtEl>
                                        <p:attrNameLst>
                                          <p:attrName>ppt_x</p:attrName>
                                        </p:attrNameLst>
                                      </p:cBhvr>
                                      <p:tavLst>
                                        <p:tav tm="0">
                                          <p:val>
                                            <p:strVal val="0-#ppt_w/2"/>
                                          </p:val>
                                        </p:tav>
                                        <p:tav tm="100000">
                                          <p:val>
                                            <p:strVal val="#ppt_x"/>
                                          </p:val>
                                        </p:tav>
                                      </p:tavLst>
                                    </p:anim>
                                    <p:anim calcmode="lin" valueType="num">
                                      <p:cBhvr additive="base">
                                        <p:cTn id="190"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nodeType="clickEffect">
                                  <p:stCondLst>
                                    <p:cond delay="0"/>
                                  </p:stCondLst>
                                  <p:childTnLst>
                                    <p:set>
                                      <p:cBhvr>
                                        <p:cTn id="194" dur="1" fill="hold">
                                          <p:stCondLst>
                                            <p:cond delay="0"/>
                                          </p:stCondLst>
                                        </p:cTn>
                                        <p:tgtEl>
                                          <p:spTgt spid="45"/>
                                        </p:tgtEl>
                                        <p:attrNameLst>
                                          <p:attrName>style.visibility</p:attrName>
                                        </p:attrNameLst>
                                      </p:cBhvr>
                                      <p:to>
                                        <p:strVal val="hidden"/>
                                      </p:to>
                                    </p:set>
                                  </p:childTnLst>
                                </p:cTn>
                              </p:par>
                              <p:par>
                                <p:cTn id="195" presetID="1" presetClass="exit" presetSubtype="0" fill="hold" grpId="1" nodeType="withEffect">
                                  <p:stCondLst>
                                    <p:cond delay="0"/>
                                  </p:stCondLst>
                                  <p:childTnLst>
                                    <p:set>
                                      <p:cBhvr>
                                        <p:cTn id="196" dur="1" fill="hold">
                                          <p:stCondLst>
                                            <p:cond delay="0"/>
                                          </p:stCondLst>
                                        </p:cTn>
                                        <p:tgtEl>
                                          <p:spTgt spid="46"/>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grpId="0" nodeType="clickEffect">
                                  <p:stCondLst>
                                    <p:cond delay="0"/>
                                  </p:stCondLst>
                                  <p:childTnLst>
                                    <p:set>
                                      <p:cBhvr>
                                        <p:cTn id="200" dur="1" fill="hold">
                                          <p:stCondLst>
                                            <p:cond delay="0"/>
                                          </p:stCondLst>
                                        </p:cTn>
                                        <p:tgtEl>
                                          <p:spTgt spid="79"/>
                                        </p:tgtEl>
                                        <p:attrNameLst>
                                          <p:attrName>style.visibility</p:attrName>
                                        </p:attrNameLst>
                                      </p:cBhvr>
                                      <p:to>
                                        <p:strVal val="visible"/>
                                      </p:to>
                                    </p:set>
                                    <p:animEffect transition="in" filter="fade">
                                      <p:cBhvr>
                                        <p:cTn id="201" dur="500"/>
                                        <p:tgtEl>
                                          <p:spTgt spid="79"/>
                                        </p:tgtEl>
                                      </p:cBhvr>
                                    </p:animEffect>
                                  </p:childTnLst>
                                </p:cTn>
                              </p:par>
                              <p:par>
                                <p:cTn id="202" presetID="2" presetClass="entr" presetSubtype="8" fill="hold" nodeType="withEffect">
                                  <p:stCondLst>
                                    <p:cond delay="0"/>
                                  </p:stCondLst>
                                  <p:childTnLst>
                                    <p:set>
                                      <p:cBhvr>
                                        <p:cTn id="203" dur="1" fill="hold">
                                          <p:stCondLst>
                                            <p:cond delay="0"/>
                                          </p:stCondLst>
                                        </p:cTn>
                                        <p:tgtEl>
                                          <p:spTgt spid="203"/>
                                        </p:tgtEl>
                                        <p:attrNameLst>
                                          <p:attrName>style.visibility</p:attrName>
                                        </p:attrNameLst>
                                      </p:cBhvr>
                                      <p:to>
                                        <p:strVal val="visible"/>
                                      </p:to>
                                    </p:set>
                                    <p:anim calcmode="lin" valueType="num">
                                      <p:cBhvr additive="base">
                                        <p:cTn id="204" dur="500" fill="hold"/>
                                        <p:tgtEl>
                                          <p:spTgt spid="203"/>
                                        </p:tgtEl>
                                        <p:attrNameLst>
                                          <p:attrName>ppt_x</p:attrName>
                                        </p:attrNameLst>
                                      </p:cBhvr>
                                      <p:tavLst>
                                        <p:tav tm="0">
                                          <p:val>
                                            <p:strVal val="0-#ppt_w/2"/>
                                          </p:val>
                                        </p:tav>
                                        <p:tav tm="100000">
                                          <p:val>
                                            <p:strVal val="#ppt_x"/>
                                          </p:val>
                                        </p:tav>
                                      </p:tavLst>
                                    </p:anim>
                                    <p:anim calcmode="lin" valueType="num">
                                      <p:cBhvr additive="base">
                                        <p:cTn id="205" dur="500" fill="hold"/>
                                        <p:tgtEl>
                                          <p:spTgt spid="203"/>
                                        </p:tgtEl>
                                        <p:attrNameLst>
                                          <p:attrName>ppt_y</p:attrName>
                                        </p:attrNameLst>
                                      </p:cBhvr>
                                      <p:tavLst>
                                        <p:tav tm="0">
                                          <p:val>
                                            <p:strVal val="#ppt_y"/>
                                          </p:val>
                                        </p:tav>
                                        <p:tav tm="100000">
                                          <p:val>
                                            <p:strVal val="#ppt_y"/>
                                          </p:val>
                                        </p:tav>
                                      </p:tavLst>
                                    </p:anim>
                                  </p:childTnLst>
                                </p:cTn>
                              </p:par>
                              <p:par>
                                <p:cTn id="206" presetID="2" presetClass="entr" presetSubtype="8" fill="hold" grpId="0" nodeType="withEffect">
                                  <p:stCondLst>
                                    <p:cond delay="0"/>
                                  </p:stCondLst>
                                  <p:childTnLst>
                                    <p:set>
                                      <p:cBhvr>
                                        <p:cTn id="207" dur="1" fill="hold">
                                          <p:stCondLst>
                                            <p:cond delay="0"/>
                                          </p:stCondLst>
                                        </p:cTn>
                                        <p:tgtEl>
                                          <p:spTgt spid="56"/>
                                        </p:tgtEl>
                                        <p:attrNameLst>
                                          <p:attrName>style.visibility</p:attrName>
                                        </p:attrNameLst>
                                      </p:cBhvr>
                                      <p:to>
                                        <p:strVal val="visible"/>
                                      </p:to>
                                    </p:set>
                                    <p:anim calcmode="lin" valueType="num">
                                      <p:cBhvr additive="base">
                                        <p:cTn id="208" dur="500" fill="hold"/>
                                        <p:tgtEl>
                                          <p:spTgt spid="56"/>
                                        </p:tgtEl>
                                        <p:attrNameLst>
                                          <p:attrName>ppt_x</p:attrName>
                                        </p:attrNameLst>
                                      </p:cBhvr>
                                      <p:tavLst>
                                        <p:tav tm="0">
                                          <p:val>
                                            <p:strVal val="0-#ppt_w/2"/>
                                          </p:val>
                                        </p:tav>
                                        <p:tav tm="100000">
                                          <p:val>
                                            <p:strVal val="#ppt_x"/>
                                          </p:val>
                                        </p:tav>
                                      </p:tavLst>
                                    </p:anim>
                                    <p:anim calcmode="lin" valueType="num">
                                      <p:cBhvr additive="base">
                                        <p:cTn id="20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10" fill="hold">
                      <p:stCondLst>
                        <p:cond delay="indefinite"/>
                      </p:stCondLst>
                      <p:childTnLst>
                        <p:par>
                          <p:cTn id="211" fill="hold">
                            <p:stCondLst>
                              <p:cond delay="0"/>
                            </p:stCondLst>
                            <p:childTnLst>
                              <p:par>
                                <p:cTn id="212" presetID="10" presetClass="entr" presetSubtype="0" fill="hold" grpId="0" nodeType="clickEffect">
                                  <p:stCondLst>
                                    <p:cond delay="0"/>
                                  </p:stCondLst>
                                  <p:childTnLst>
                                    <p:set>
                                      <p:cBhvr>
                                        <p:cTn id="213" dur="1" fill="hold">
                                          <p:stCondLst>
                                            <p:cond delay="0"/>
                                          </p:stCondLst>
                                        </p:cTn>
                                        <p:tgtEl>
                                          <p:spTgt spid="85"/>
                                        </p:tgtEl>
                                        <p:attrNameLst>
                                          <p:attrName>style.visibility</p:attrName>
                                        </p:attrNameLst>
                                      </p:cBhvr>
                                      <p:to>
                                        <p:strVal val="visible"/>
                                      </p:to>
                                    </p:set>
                                    <p:animEffect transition="in" filter="fade">
                                      <p:cBhvr>
                                        <p:cTn id="214" dur="500"/>
                                        <p:tgtEl>
                                          <p:spTgt spid="85"/>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83"/>
                                        </p:tgtEl>
                                        <p:attrNameLst>
                                          <p:attrName>style.visibility</p:attrName>
                                        </p:attrNameLst>
                                      </p:cBhvr>
                                      <p:to>
                                        <p:strVal val="visible"/>
                                      </p:to>
                                    </p:set>
                                    <p:animEffect transition="in" filter="fade">
                                      <p:cBhvr>
                                        <p:cTn id="217" dur="500"/>
                                        <p:tgtEl>
                                          <p:spTgt spid="83"/>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82"/>
                                        </p:tgtEl>
                                        <p:attrNameLst>
                                          <p:attrName>style.visibility</p:attrName>
                                        </p:attrNameLst>
                                      </p:cBhvr>
                                      <p:to>
                                        <p:strVal val="visible"/>
                                      </p:to>
                                    </p:set>
                                    <p:animEffect transition="in" filter="fade">
                                      <p:cBhvr>
                                        <p:cTn id="220" dur="500"/>
                                        <p:tgtEl>
                                          <p:spTgt spid="82"/>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86"/>
                                        </p:tgtEl>
                                        <p:attrNameLst>
                                          <p:attrName>style.visibility</p:attrName>
                                        </p:attrNameLst>
                                      </p:cBhvr>
                                      <p:to>
                                        <p:strVal val="visible"/>
                                      </p:to>
                                    </p:set>
                                    <p:animEffect transition="in" filter="fade">
                                      <p:cBhvr>
                                        <p:cTn id="223" dur="500"/>
                                        <p:tgtEl>
                                          <p:spTgt spid="86"/>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84"/>
                                        </p:tgtEl>
                                        <p:attrNameLst>
                                          <p:attrName>style.visibility</p:attrName>
                                        </p:attrNameLst>
                                      </p:cBhvr>
                                      <p:to>
                                        <p:strVal val="visible"/>
                                      </p:to>
                                    </p:set>
                                    <p:animEffect transition="in" filter="fade">
                                      <p:cBhvr>
                                        <p:cTn id="226" dur="500"/>
                                        <p:tgtEl>
                                          <p:spTgt spid="84"/>
                                        </p:tgtEl>
                                      </p:cBhvr>
                                    </p:animEffect>
                                  </p:childTnLst>
                                </p:cTn>
                              </p:par>
                            </p:childTnLst>
                          </p:cTn>
                        </p:par>
                      </p:childTnLst>
                    </p:cTn>
                  </p:par>
                  <p:par>
                    <p:cTn id="227" fill="hold">
                      <p:stCondLst>
                        <p:cond delay="indefinite"/>
                      </p:stCondLst>
                      <p:childTnLst>
                        <p:par>
                          <p:cTn id="228" fill="hold">
                            <p:stCondLst>
                              <p:cond delay="0"/>
                            </p:stCondLst>
                            <p:childTnLst>
                              <p:par>
                                <p:cTn id="229" presetID="10" presetClass="entr" presetSubtype="0" fill="hold" grpId="0" nodeType="clickEffect">
                                  <p:stCondLst>
                                    <p:cond delay="0"/>
                                  </p:stCondLst>
                                  <p:childTnLst>
                                    <p:set>
                                      <p:cBhvr>
                                        <p:cTn id="230" dur="1" fill="hold">
                                          <p:stCondLst>
                                            <p:cond delay="0"/>
                                          </p:stCondLst>
                                        </p:cTn>
                                        <p:tgtEl>
                                          <p:spTgt spid="192"/>
                                        </p:tgtEl>
                                        <p:attrNameLst>
                                          <p:attrName>style.visibility</p:attrName>
                                        </p:attrNameLst>
                                      </p:cBhvr>
                                      <p:to>
                                        <p:strVal val="visible"/>
                                      </p:to>
                                    </p:set>
                                    <p:animEffect transition="in" filter="fade">
                                      <p:cBhvr>
                                        <p:cTn id="231" dur="500"/>
                                        <p:tgtEl>
                                          <p:spTgt spid="192"/>
                                        </p:tgtEl>
                                      </p:cBhvr>
                                    </p:animEffect>
                                  </p:childTnLst>
                                </p:cTn>
                              </p:par>
                              <p:par>
                                <p:cTn id="232" presetID="10" presetClass="entr" presetSubtype="0" fill="hold" grpId="0" nodeType="withEffect">
                                  <p:stCondLst>
                                    <p:cond delay="0"/>
                                  </p:stCondLst>
                                  <p:childTnLst>
                                    <p:set>
                                      <p:cBhvr>
                                        <p:cTn id="233" dur="1" fill="hold">
                                          <p:stCondLst>
                                            <p:cond delay="0"/>
                                          </p:stCondLst>
                                        </p:cTn>
                                        <p:tgtEl>
                                          <p:spTgt spid="193"/>
                                        </p:tgtEl>
                                        <p:attrNameLst>
                                          <p:attrName>style.visibility</p:attrName>
                                        </p:attrNameLst>
                                      </p:cBhvr>
                                      <p:to>
                                        <p:strVal val="visible"/>
                                      </p:to>
                                    </p:set>
                                    <p:animEffect transition="in" filter="fade">
                                      <p:cBhvr>
                                        <p:cTn id="234"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48" grpId="0" animBg="1"/>
      <p:bldP spid="55" grpId="0" animBg="1"/>
      <p:bldP spid="3" grpId="0" animBg="1"/>
      <p:bldP spid="10" grpId="0" animBg="1"/>
      <p:bldP spid="11" grpId="0" animBg="1"/>
      <p:bldP spid="17" grpId="0" animBg="1"/>
      <p:bldP spid="18" grpId="0" animBg="1"/>
      <p:bldP spid="19" grpId="0" animBg="1"/>
      <p:bldP spid="22" grpId="0" animBg="1"/>
      <p:bldP spid="23" grpId="0" animBg="1"/>
      <p:bldP spid="24" grpId="0" animBg="1"/>
      <p:bldP spid="27" grpId="0" animBg="1"/>
      <p:bldP spid="28" grpId="0" animBg="1"/>
      <p:bldP spid="29" grpId="0" animBg="1"/>
      <p:bldP spid="32" grpId="0" animBg="1"/>
      <p:bldP spid="35" grpId="0" animBg="1"/>
      <p:bldP spid="36" grpId="0" animBg="1"/>
      <p:bldP spid="39" grpId="0" animBg="1"/>
      <p:bldP spid="41" grpId="0" animBg="1"/>
      <p:bldP spid="42" grpId="0" animBg="1"/>
      <p:bldP spid="8" grpId="0" animBg="1"/>
      <p:bldP spid="46" grpId="0"/>
      <p:bldP spid="46" grpId="1"/>
      <p:bldP spid="56" grpId="0"/>
      <p:bldP spid="192" grpId="0" animBg="1"/>
      <p:bldP spid="193" grpId="0"/>
      <p:bldP spid="197" grpId="0"/>
      <p:bldP spid="200" grpId="0" animBg="1"/>
      <p:bldP spid="201" grpId="0"/>
      <p:bldP spid="201" grpId="1"/>
      <p:bldP spid="78" grpId="0"/>
      <p:bldP spid="79" grpId="0" animBg="1"/>
      <p:bldP spid="82" grpId="0" animBg="1"/>
      <p:bldP spid="83" grpId="0" animBg="1"/>
      <p:bldP spid="84" grpId="0" animBg="1"/>
      <p:bldP spid="85" grpId="0" animBg="1"/>
      <p:bldP spid="8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16" name="Picture 15"/>
          <p:cNvPicPr>
            <a:picLocks noChangeAspect="1"/>
          </p:cNvPicPr>
          <p:nvPr/>
        </p:nvPicPr>
        <p:blipFill rotWithShape="1">
          <a:blip r:embed="rId3"/>
          <a:srcRect l="11782" t="399" r="14738" b="-399"/>
          <a:stretch/>
        </p:blipFill>
        <p:spPr>
          <a:xfrm>
            <a:off x="0" y="1770594"/>
            <a:ext cx="3923526" cy="4416515"/>
          </a:xfrm>
          <a:prstGeom prst="rect">
            <a:avLst/>
          </a:prstGeom>
        </p:spPr>
      </p:pic>
      <p:sp>
        <p:nvSpPr>
          <p:cNvPr id="216" name="Shape 216"/>
          <p:cNvSpPr txBox="1"/>
          <p:nvPr/>
        </p:nvSpPr>
        <p:spPr>
          <a:xfrm>
            <a:off x="609600" y="5048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dirty="0">
                <a:solidFill>
                  <a:schemeClr val="lt1"/>
                </a:solidFill>
                <a:latin typeface="Century Gothic"/>
                <a:ea typeface="Century Gothic"/>
                <a:cs typeface="Century Gothic"/>
                <a:sym typeface="Century Gothic"/>
              </a:rPr>
              <a:t>RESULTS</a:t>
            </a:r>
          </a:p>
        </p:txBody>
      </p:sp>
      <p:sp>
        <p:nvSpPr>
          <p:cNvPr id="20" name="TextBox 19"/>
          <p:cNvSpPr txBox="1"/>
          <p:nvPr/>
        </p:nvSpPr>
        <p:spPr>
          <a:xfrm>
            <a:off x="7785000" y="1770598"/>
            <a:ext cx="3987096" cy="523220"/>
          </a:xfrm>
          <a:prstGeom prst="rect">
            <a:avLst/>
          </a:prstGeom>
          <a:noFill/>
        </p:spPr>
        <p:txBody>
          <a:bodyPr wrap="square" rtlCol="0">
            <a:spAutoFit/>
          </a:bodyPr>
          <a:lstStyle/>
          <a:p>
            <a:r>
              <a:rPr lang="en-US" sz="2800" b="1" dirty="0">
                <a:solidFill>
                  <a:srgbClr val="767171"/>
                </a:solidFill>
                <a:latin typeface="+mj-lt"/>
              </a:rPr>
              <a:t>Feasibility Assessment</a:t>
            </a:r>
            <a:endParaRPr lang="en-US" sz="2800" dirty="0">
              <a:solidFill>
                <a:srgbClr val="767171"/>
              </a:solidFill>
              <a:latin typeface="+mj-lt"/>
            </a:endParaRPr>
          </a:p>
        </p:txBody>
      </p:sp>
      <p:grpSp>
        <p:nvGrpSpPr>
          <p:cNvPr id="8" name="Group 7"/>
          <p:cNvGrpSpPr/>
          <p:nvPr/>
        </p:nvGrpSpPr>
        <p:grpSpPr>
          <a:xfrm>
            <a:off x="7791042" y="2334056"/>
            <a:ext cx="4633573" cy="1137595"/>
            <a:chOff x="7791042" y="2334056"/>
            <a:chExt cx="4633573" cy="1137595"/>
          </a:xfrm>
        </p:grpSpPr>
        <p:pic>
          <p:nvPicPr>
            <p:cNvPr id="5" name="Picture 4"/>
            <p:cNvPicPr>
              <a:picLocks noChangeAspect="1"/>
            </p:cNvPicPr>
            <p:nvPr/>
          </p:nvPicPr>
          <p:blipFill>
            <a:blip r:embed="rId4"/>
            <a:stretch>
              <a:fillRect/>
            </a:stretch>
          </p:blipFill>
          <p:spPr>
            <a:xfrm>
              <a:off x="7791042" y="2334056"/>
              <a:ext cx="1137595" cy="1137595"/>
            </a:xfrm>
            <a:prstGeom prst="rect">
              <a:avLst/>
            </a:prstGeom>
          </p:spPr>
        </p:pic>
        <p:sp>
          <p:nvSpPr>
            <p:cNvPr id="25" name="TextBox 24"/>
            <p:cNvSpPr txBox="1"/>
            <p:nvPr/>
          </p:nvSpPr>
          <p:spPr>
            <a:xfrm>
              <a:off x="8769332" y="2374601"/>
              <a:ext cx="3655283" cy="1015663"/>
            </a:xfrm>
            <a:prstGeom prst="rect">
              <a:avLst/>
            </a:prstGeom>
            <a:noFill/>
          </p:spPr>
          <p:txBody>
            <a:bodyPr wrap="square" rtlCol="0">
              <a:spAutoFit/>
            </a:bodyPr>
            <a:lstStyle/>
            <a:p>
              <a:r>
                <a:rPr lang="en-US" sz="2000" b="1" dirty="0">
                  <a:solidFill>
                    <a:srgbClr val="767171"/>
                  </a:solidFill>
                  <a:latin typeface="+mj-lt"/>
                </a:rPr>
                <a:t>Predictor variables:</a:t>
              </a:r>
              <a:br>
                <a:rPr lang="en-US" sz="2000" b="1" dirty="0">
                  <a:solidFill>
                    <a:srgbClr val="767171"/>
                  </a:solidFill>
                  <a:latin typeface="+mj-lt"/>
                </a:rPr>
              </a:br>
              <a:r>
                <a:rPr lang="en-US" sz="2000" dirty="0">
                  <a:solidFill>
                    <a:srgbClr val="767171"/>
                  </a:solidFill>
                  <a:latin typeface="+mj-lt"/>
                </a:rPr>
                <a:t>Band 7 (SWIR2) </a:t>
              </a:r>
            </a:p>
            <a:p>
              <a:r>
                <a:rPr lang="en-US" sz="2000" dirty="0">
                  <a:solidFill>
                    <a:srgbClr val="767171"/>
                  </a:solidFill>
                  <a:latin typeface="+mj-lt"/>
                </a:rPr>
                <a:t>Band 5/Band4 (NIR/Red)</a:t>
              </a:r>
            </a:p>
          </p:txBody>
        </p:sp>
      </p:grpSp>
      <p:grpSp>
        <p:nvGrpSpPr>
          <p:cNvPr id="9" name="Group 8"/>
          <p:cNvGrpSpPr/>
          <p:nvPr/>
        </p:nvGrpSpPr>
        <p:grpSpPr>
          <a:xfrm>
            <a:off x="7827348" y="3800565"/>
            <a:ext cx="4213356" cy="1049587"/>
            <a:chOff x="7827348" y="3800565"/>
            <a:chExt cx="4213356" cy="1049587"/>
          </a:xfrm>
        </p:grpSpPr>
        <p:pic>
          <p:nvPicPr>
            <p:cNvPr id="3" name="Picture 2"/>
            <p:cNvPicPr>
              <a:picLocks noChangeAspect="1"/>
            </p:cNvPicPr>
            <p:nvPr/>
          </p:nvPicPr>
          <p:blipFill>
            <a:blip r:embed="rId5"/>
            <a:stretch>
              <a:fillRect/>
            </a:stretch>
          </p:blipFill>
          <p:spPr>
            <a:xfrm>
              <a:off x="7827348" y="3908168"/>
              <a:ext cx="941984" cy="941984"/>
            </a:xfrm>
            <a:prstGeom prst="rect">
              <a:avLst/>
            </a:prstGeom>
          </p:spPr>
        </p:pic>
        <p:sp>
          <p:nvSpPr>
            <p:cNvPr id="26" name="TextBox 25"/>
            <p:cNvSpPr txBox="1"/>
            <p:nvPr/>
          </p:nvSpPr>
          <p:spPr>
            <a:xfrm>
              <a:off x="8777953" y="3800565"/>
              <a:ext cx="3262751" cy="1015663"/>
            </a:xfrm>
            <a:prstGeom prst="rect">
              <a:avLst/>
            </a:prstGeom>
            <a:noFill/>
          </p:spPr>
          <p:txBody>
            <a:bodyPr wrap="square" rtlCol="0">
              <a:spAutoFit/>
            </a:bodyPr>
            <a:lstStyle/>
            <a:p>
              <a:r>
                <a:rPr lang="en-US" sz="2000" b="1" i="1" dirty="0">
                  <a:solidFill>
                    <a:srgbClr val="767171"/>
                  </a:solidFill>
                  <a:latin typeface="+mj-lt"/>
                </a:rPr>
                <a:t>In Situ</a:t>
              </a:r>
              <a:r>
                <a:rPr lang="en-US" sz="2000" b="1" dirty="0">
                  <a:solidFill>
                    <a:srgbClr val="767171"/>
                  </a:solidFill>
                  <a:latin typeface="+mj-lt"/>
                </a:rPr>
                <a:t> Collection:</a:t>
              </a:r>
              <a:br>
                <a:rPr lang="en-US" sz="2000" b="1" dirty="0">
                  <a:solidFill>
                    <a:srgbClr val="767171"/>
                  </a:solidFill>
                  <a:latin typeface="+mj-lt"/>
                </a:rPr>
              </a:br>
              <a:r>
                <a:rPr lang="en-US" sz="2000" dirty="0">
                  <a:solidFill>
                    <a:srgbClr val="767171"/>
                  </a:solidFill>
                  <a:latin typeface="+mj-lt"/>
                </a:rPr>
                <a:t>Average depth &gt;</a:t>
              </a:r>
            </a:p>
            <a:p>
              <a:r>
                <a:rPr lang="en-US" sz="2000" dirty="0">
                  <a:solidFill>
                    <a:srgbClr val="767171"/>
                  </a:solidFill>
                  <a:latin typeface="+mj-lt"/>
                </a:rPr>
                <a:t>Surface</a:t>
              </a:r>
            </a:p>
          </p:txBody>
        </p:sp>
      </p:grpSp>
      <p:grpSp>
        <p:nvGrpSpPr>
          <p:cNvPr id="10" name="Group 9"/>
          <p:cNvGrpSpPr/>
          <p:nvPr/>
        </p:nvGrpSpPr>
        <p:grpSpPr>
          <a:xfrm>
            <a:off x="7926650" y="5194570"/>
            <a:ext cx="4497965" cy="1015663"/>
            <a:chOff x="7926650" y="5194570"/>
            <a:chExt cx="4497965" cy="1015663"/>
          </a:xfrm>
        </p:grpSpPr>
        <p:pic>
          <p:nvPicPr>
            <p:cNvPr id="2" name="Picture 1"/>
            <p:cNvPicPr>
              <a:picLocks noChangeAspect="1"/>
            </p:cNvPicPr>
            <p:nvPr/>
          </p:nvPicPr>
          <p:blipFill>
            <a:blip r:embed="rId6"/>
            <a:stretch>
              <a:fillRect/>
            </a:stretch>
          </p:blipFill>
          <p:spPr>
            <a:xfrm>
              <a:off x="7926650" y="5352350"/>
              <a:ext cx="743380" cy="743380"/>
            </a:xfrm>
            <a:prstGeom prst="rect">
              <a:avLst/>
            </a:prstGeom>
          </p:spPr>
        </p:pic>
        <p:sp>
          <p:nvSpPr>
            <p:cNvPr id="27" name="TextBox 26"/>
            <p:cNvSpPr txBox="1"/>
            <p:nvPr/>
          </p:nvSpPr>
          <p:spPr>
            <a:xfrm>
              <a:off x="8769332" y="5194570"/>
              <a:ext cx="3655283" cy="1015663"/>
            </a:xfrm>
            <a:prstGeom prst="rect">
              <a:avLst/>
            </a:prstGeom>
            <a:noFill/>
          </p:spPr>
          <p:txBody>
            <a:bodyPr wrap="square" rtlCol="0">
              <a:spAutoFit/>
            </a:bodyPr>
            <a:lstStyle/>
            <a:p>
              <a:r>
                <a:rPr lang="en-US" sz="2000" b="1" dirty="0">
                  <a:solidFill>
                    <a:srgbClr val="767171"/>
                  </a:solidFill>
                  <a:latin typeface="+mj-lt"/>
                </a:rPr>
                <a:t>Pixel Aggregation:</a:t>
              </a:r>
              <a:br>
                <a:rPr lang="en-US" sz="2000" b="1" dirty="0">
                  <a:solidFill>
                    <a:srgbClr val="767171"/>
                  </a:solidFill>
                  <a:latin typeface="+mj-lt"/>
                </a:rPr>
              </a:br>
              <a:r>
                <a:rPr lang="en-US" sz="2000" dirty="0">
                  <a:solidFill>
                    <a:srgbClr val="767171"/>
                  </a:solidFill>
                  <a:latin typeface="+mj-lt"/>
                </a:rPr>
                <a:t>Collection Point &gt;</a:t>
              </a:r>
            </a:p>
            <a:p>
              <a:r>
                <a:rPr lang="en-US" sz="2000" dirty="0">
                  <a:solidFill>
                    <a:srgbClr val="767171"/>
                  </a:solidFill>
                  <a:latin typeface="+mj-lt"/>
                </a:rPr>
                <a:t>Whole Lake</a:t>
              </a:r>
            </a:p>
          </p:txBody>
        </p:sp>
      </p:grpSp>
      <p:pic>
        <p:nvPicPr>
          <p:cNvPr id="6" name="Picture 5"/>
          <p:cNvPicPr>
            <a:picLocks noChangeAspect="1"/>
          </p:cNvPicPr>
          <p:nvPr/>
        </p:nvPicPr>
        <p:blipFill rotWithShape="1">
          <a:blip r:embed="rId7"/>
          <a:srcRect l="50341"/>
          <a:stretch/>
        </p:blipFill>
        <p:spPr>
          <a:xfrm>
            <a:off x="3906060" y="1770597"/>
            <a:ext cx="3853101" cy="4390207"/>
          </a:xfrm>
          <a:prstGeom prst="rect">
            <a:avLst/>
          </a:prstGeom>
        </p:spPr>
      </p:pic>
      <p:sp>
        <p:nvSpPr>
          <p:cNvPr id="7" name="Rectangle 6"/>
          <p:cNvSpPr/>
          <p:nvPr/>
        </p:nvSpPr>
        <p:spPr>
          <a:xfrm>
            <a:off x="3928354" y="1783747"/>
            <a:ext cx="3835118" cy="4390207"/>
          </a:xfrm>
          <a:prstGeom prst="rect">
            <a:avLst/>
          </a:prstGeom>
          <a:solidFill>
            <a:schemeClr val="bg1">
              <a:lumMod val="75000"/>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25793" y="1783746"/>
            <a:ext cx="3932664" cy="4390207"/>
          </a:xfrm>
          <a:prstGeom prst="rect">
            <a:avLst/>
          </a:prstGeom>
          <a:solidFill>
            <a:schemeClr val="bg1">
              <a:lumMod val="75000"/>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5415348" y="4850151"/>
            <a:ext cx="2027783" cy="1099777"/>
            <a:chOff x="5401632" y="4816229"/>
            <a:chExt cx="2041500" cy="1133700"/>
          </a:xfrm>
        </p:grpSpPr>
        <p:sp>
          <p:nvSpPr>
            <p:cNvPr id="35" name="TextBox 34"/>
            <p:cNvSpPr txBox="1"/>
            <p:nvPr/>
          </p:nvSpPr>
          <p:spPr>
            <a:xfrm>
              <a:off x="5883073" y="5242043"/>
              <a:ext cx="1560059" cy="707886"/>
            </a:xfrm>
            <a:prstGeom prst="rect">
              <a:avLst/>
            </a:prstGeom>
            <a:noFill/>
          </p:spPr>
          <p:txBody>
            <a:bodyPr wrap="square" rtlCol="0">
              <a:spAutoFit/>
            </a:bodyPr>
            <a:lstStyle/>
            <a:p>
              <a:pPr algn="ctr"/>
              <a:r>
                <a:rPr lang="en-US" sz="2000" b="1" dirty="0">
                  <a:solidFill>
                    <a:schemeClr val="bg1"/>
                  </a:solidFill>
                  <a:latin typeface="+mj-lt"/>
                </a:rPr>
                <a:t>Collection </a:t>
              </a:r>
            </a:p>
            <a:p>
              <a:pPr algn="ctr"/>
              <a:r>
                <a:rPr lang="en-US" sz="2000" b="1" dirty="0">
                  <a:solidFill>
                    <a:schemeClr val="bg1"/>
                  </a:solidFill>
                  <a:latin typeface="+mj-lt"/>
                </a:rPr>
                <a:t>Point</a:t>
              </a:r>
              <a:endParaRPr lang="en-US" sz="2000" dirty="0">
                <a:solidFill>
                  <a:schemeClr val="bg1"/>
                </a:solidFill>
                <a:latin typeface="+mj-lt"/>
              </a:endParaRPr>
            </a:p>
          </p:txBody>
        </p:sp>
        <p:cxnSp>
          <p:nvCxnSpPr>
            <p:cNvPr id="12" name="Straight Arrow Connector 11"/>
            <p:cNvCxnSpPr/>
            <p:nvPr/>
          </p:nvCxnSpPr>
          <p:spPr>
            <a:xfrm flipH="1" flipV="1">
              <a:off x="5401632" y="4816229"/>
              <a:ext cx="1287269" cy="46492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a:off x="6955" y="1770594"/>
            <a:ext cx="3655283" cy="707886"/>
          </a:xfrm>
          <a:prstGeom prst="rect">
            <a:avLst/>
          </a:prstGeom>
          <a:noFill/>
        </p:spPr>
        <p:txBody>
          <a:bodyPr wrap="square" rtlCol="0">
            <a:spAutoFit/>
          </a:bodyPr>
          <a:lstStyle/>
          <a:p>
            <a:r>
              <a:rPr lang="en-US" sz="2000" b="1" dirty="0">
                <a:solidFill>
                  <a:schemeClr val="tx1"/>
                </a:solidFill>
                <a:latin typeface="+mj-lt"/>
              </a:rPr>
              <a:t>Landsat 8</a:t>
            </a:r>
          </a:p>
          <a:p>
            <a:r>
              <a:rPr lang="en-US" sz="2000" b="1" dirty="0">
                <a:solidFill>
                  <a:schemeClr val="tx1"/>
                </a:solidFill>
                <a:latin typeface="+mj-lt"/>
              </a:rPr>
              <a:t>SWIR-2</a:t>
            </a:r>
          </a:p>
        </p:txBody>
      </p:sp>
      <p:sp>
        <p:nvSpPr>
          <p:cNvPr id="46" name="TextBox 45"/>
          <p:cNvSpPr txBox="1"/>
          <p:nvPr/>
        </p:nvSpPr>
        <p:spPr>
          <a:xfrm>
            <a:off x="0" y="4017088"/>
            <a:ext cx="3655283" cy="707886"/>
          </a:xfrm>
          <a:prstGeom prst="rect">
            <a:avLst/>
          </a:prstGeom>
          <a:noFill/>
        </p:spPr>
        <p:txBody>
          <a:bodyPr wrap="square" rtlCol="0">
            <a:spAutoFit/>
          </a:bodyPr>
          <a:lstStyle/>
          <a:p>
            <a:r>
              <a:rPr lang="en-US" sz="2000" b="1" dirty="0">
                <a:solidFill>
                  <a:schemeClr val="bg1"/>
                </a:solidFill>
                <a:latin typeface="+mj-lt"/>
              </a:rPr>
              <a:t>Landsat 8</a:t>
            </a:r>
          </a:p>
          <a:p>
            <a:r>
              <a:rPr lang="en-US" sz="2000" b="1" dirty="0">
                <a:solidFill>
                  <a:schemeClr val="bg1"/>
                </a:solidFill>
                <a:latin typeface="+mj-lt"/>
              </a:rPr>
              <a:t>NIR/RED</a:t>
            </a:r>
          </a:p>
        </p:txBody>
      </p:sp>
      <p:sp>
        <p:nvSpPr>
          <p:cNvPr id="22" name="TextBox 21"/>
          <p:cNvSpPr txBox="1"/>
          <p:nvPr/>
        </p:nvSpPr>
        <p:spPr>
          <a:xfrm>
            <a:off x="-1" y="6458890"/>
            <a:ext cx="5654869" cy="276999"/>
          </a:xfrm>
          <a:prstGeom prst="rect">
            <a:avLst/>
          </a:prstGeom>
          <a:noFill/>
        </p:spPr>
        <p:txBody>
          <a:bodyPr wrap="square" rtlCol="0">
            <a:spAutoFit/>
          </a:bodyPr>
          <a:lstStyle/>
          <a:p>
            <a:r>
              <a:rPr lang="en-US" sz="1200" dirty="0">
                <a:solidFill>
                  <a:srgbClr val="767171"/>
                </a:solidFill>
                <a:latin typeface="+mn-lt"/>
              </a:rPr>
              <a:t>Images credit: Flat Icon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4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4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33" grpId="0" animBg="1"/>
      <p:bldP spid="44" grpId="0"/>
      <p:bldP spid="44" grpId="1"/>
      <p:bldP spid="46" grpId="0"/>
      <p:bldP spid="4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6" name="Shape 216"/>
          <p:cNvSpPr txBox="1"/>
          <p:nvPr/>
        </p:nvSpPr>
        <p:spPr>
          <a:xfrm>
            <a:off x="609600" y="5048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dirty="0">
                <a:solidFill>
                  <a:schemeClr val="lt1"/>
                </a:solidFill>
                <a:latin typeface="Century Gothic"/>
                <a:ea typeface="Century Gothic"/>
                <a:cs typeface="Century Gothic"/>
                <a:sym typeface="Century Gothic"/>
              </a:rPr>
              <a:t>RESULTS</a:t>
            </a:r>
          </a:p>
        </p:txBody>
      </p:sp>
      <p:grpSp>
        <p:nvGrpSpPr>
          <p:cNvPr id="4" name="Group 3"/>
          <p:cNvGrpSpPr/>
          <p:nvPr/>
        </p:nvGrpSpPr>
        <p:grpSpPr>
          <a:xfrm>
            <a:off x="7785000" y="1770598"/>
            <a:ext cx="4639615" cy="4439635"/>
            <a:chOff x="7785000" y="1770598"/>
            <a:chExt cx="4639615" cy="4439635"/>
          </a:xfrm>
        </p:grpSpPr>
        <p:sp>
          <p:nvSpPr>
            <p:cNvPr id="20" name="TextBox 19"/>
            <p:cNvSpPr txBox="1"/>
            <p:nvPr/>
          </p:nvSpPr>
          <p:spPr>
            <a:xfrm>
              <a:off x="7785000" y="1770598"/>
              <a:ext cx="3987096" cy="523220"/>
            </a:xfrm>
            <a:prstGeom prst="rect">
              <a:avLst/>
            </a:prstGeom>
            <a:noFill/>
          </p:spPr>
          <p:txBody>
            <a:bodyPr wrap="square" rtlCol="0">
              <a:spAutoFit/>
            </a:bodyPr>
            <a:lstStyle/>
            <a:p>
              <a:r>
                <a:rPr lang="en-US" sz="2800" b="1" dirty="0">
                  <a:solidFill>
                    <a:srgbClr val="767171"/>
                  </a:solidFill>
                  <a:latin typeface="+mj-lt"/>
                </a:rPr>
                <a:t>Feasibility Assessment</a:t>
              </a:r>
              <a:endParaRPr lang="en-US" sz="2800" dirty="0">
                <a:solidFill>
                  <a:srgbClr val="767171"/>
                </a:solidFill>
                <a:latin typeface="+mj-lt"/>
              </a:endParaRPr>
            </a:p>
          </p:txBody>
        </p:sp>
        <p:grpSp>
          <p:nvGrpSpPr>
            <p:cNvPr id="8" name="Group 7"/>
            <p:cNvGrpSpPr/>
            <p:nvPr/>
          </p:nvGrpSpPr>
          <p:grpSpPr>
            <a:xfrm>
              <a:off x="7791042" y="2334056"/>
              <a:ext cx="4633573" cy="1137595"/>
              <a:chOff x="7791042" y="2334056"/>
              <a:chExt cx="4633573" cy="1137595"/>
            </a:xfrm>
          </p:grpSpPr>
          <p:pic>
            <p:nvPicPr>
              <p:cNvPr id="5" name="Picture 4"/>
              <p:cNvPicPr>
                <a:picLocks noChangeAspect="1"/>
              </p:cNvPicPr>
              <p:nvPr/>
            </p:nvPicPr>
            <p:blipFill>
              <a:blip r:embed="rId3"/>
              <a:stretch>
                <a:fillRect/>
              </a:stretch>
            </p:blipFill>
            <p:spPr>
              <a:xfrm>
                <a:off x="7791042" y="2334056"/>
                <a:ext cx="1137595" cy="1137595"/>
              </a:xfrm>
              <a:prstGeom prst="rect">
                <a:avLst/>
              </a:prstGeom>
            </p:spPr>
          </p:pic>
          <p:sp>
            <p:nvSpPr>
              <p:cNvPr id="25" name="TextBox 24"/>
              <p:cNvSpPr txBox="1"/>
              <p:nvPr/>
            </p:nvSpPr>
            <p:spPr>
              <a:xfrm>
                <a:off x="8769332" y="2374601"/>
                <a:ext cx="3655283" cy="1015663"/>
              </a:xfrm>
              <a:prstGeom prst="rect">
                <a:avLst/>
              </a:prstGeom>
              <a:noFill/>
            </p:spPr>
            <p:txBody>
              <a:bodyPr wrap="square" rtlCol="0">
                <a:spAutoFit/>
              </a:bodyPr>
              <a:lstStyle/>
              <a:p>
                <a:r>
                  <a:rPr lang="en-US" sz="2000" b="1" dirty="0">
                    <a:solidFill>
                      <a:srgbClr val="767171"/>
                    </a:solidFill>
                    <a:latin typeface="+mj-lt"/>
                  </a:rPr>
                  <a:t>Predictor variables:</a:t>
                </a:r>
                <a:br>
                  <a:rPr lang="en-US" sz="2000" b="1" dirty="0">
                    <a:solidFill>
                      <a:srgbClr val="767171"/>
                    </a:solidFill>
                    <a:latin typeface="+mj-lt"/>
                  </a:rPr>
                </a:br>
                <a:r>
                  <a:rPr lang="en-US" sz="2000" dirty="0">
                    <a:solidFill>
                      <a:srgbClr val="767171"/>
                    </a:solidFill>
                    <a:latin typeface="+mj-lt"/>
                  </a:rPr>
                  <a:t>Band 7 (SWIR) </a:t>
                </a:r>
              </a:p>
              <a:p>
                <a:r>
                  <a:rPr lang="en-US" sz="2000" dirty="0">
                    <a:solidFill>
                      <a:srgbClr val="767171"/>
                    </a:solidFill>
                    <a:latin typeface="+mj-lt"/>
                  </a:rPr>
                  <a:t>Band 5/Band4 (NIR/Red)</a:t>
                </a:r>
              </a:p>
            </p:txBody>
          </p:sp>
        </p:grpSp>
        <p:grpSp>
          <p:nvGrpSpPr>
            <p:cNvPr id="9" name="Group 8"/>
            <p:cNvGrpSpPr/>
            <p:nvPr/>
          </p:nvGrpSpPr>
          <p:grpSpPr>
            <a:xfrm>
              <a:off x="7827348" y="3800565"/>
              <a:ext cx="4213356" cy="1049587"/>
              <a:chOff x="7827348" y="3800565"/>
              <a:chExt cx="4213356" cy="1049587"/>
            </a:xfrm>
          </p:grpSpPr>
          <p:pic>
            <p:nvPicPr>
              <p:cNvPr id="3" name="Picture 2"/>
              <p:cNvPicPr>
                <a:picLocks noChangeAspect="1"/>
              </p:cNvPicPr>
              <p:nvPr/>
            </p:nvPicPr>
            <p:blipFill>
              <a:blip r:embed="rId4"/>
              <a:stretch>
                <a:fillRect/>
              </a:stretch>
            </p:blipFill>
            <p:spPr>
              <a:xfrm>
                <a:off x="7827348" y="3908168"/>
                <a:ext cx="941984" cy="941984"/>
              </a:xfrm>
              <a:prstGeom prst="rect">
                <a:avLst/>
              </a:prstGeom>
            </p:spPr>
          </p:pic>
          <p:sp>
            <p:nvSpPr>
              <p:cNvPr id="26" name="TextBox 25"/>
              <p:cNvSpPr txBox="1"/>
              <p:nvPr/>
            </p:nvSpPr>
            <p:spPr>
              <a:xfrm>
                <a:off x="8777953" y="3800565"/>
                <a:ext cx="3262751" cy="1015663"/>
              </a:xfrm>
              <a:prstGeom prst="rect">
                <a:avLst/>
              </a:prstGeom>
              <a:noFill/>
            </p:spPr>
            <p:txBody>
              <a:bodyPr wrap="square" rtlCol="0">
                <a:spAutoFit/>
              </a:bodyPr>
              <a:lstStyle/>
              <a:p>
                <a:r>
                  <a:rPr lang="en-US" sz="2000" b="1" i="1" dirty="0">
                    <a:solidFill>
                      <a:srgbClr val="767171"/>
                    </a:solidFill>
                    <a:latin typeface="+mj-lt"/>
                  </a:rPr>
                  <a:t>In Situ</a:t>
                </a:r>
                <a:r>
                  <a:rPr lang="en-US" sz="2000" b="1" dirty="0">
                    <a:solidFill>
                      <a:srgbClr val="767171"/>
                    </a:solidFill>
                    <a:latin typeface="+mj-lt"/>
                  </a:rPr>
                  <a:t> Collection:</a:t>
                </a:r>
                <a:br>
                  <a:rPr lang="en-US" sz="2000" b="1" dirty="0">
                    <a:solidFill>
                      <a:srgbClr val="767171"/>
                    </a:solidFill>
                    <a:latin typeface="+mj-lt"/>
                  </a:rPr>
                </a:br>
                <a:r>
                  <a:rPr lang="en-US" sz="2000" dirty="0">
                    <a:solidFill>
                      <a:srgbClr val="767171"/>
                    </a:solidFill>
                    <a:latin typeface="+mj-lt"/>
                  </a:rPr>
                  <a:t>Average depth &gt;</a:t>
                </a:r>
              </a:p>
              <a:p>
                <a:r>
                  <a:rPr lang="en-US" sz="2000" dirty="0">
                    <a:solidFill>
                      <a:srgbClr val="767171"/>
                    </a:solidFill>
                    <a:latin typeface="+mj-lt"/>
                  </a:rPr>
                  <a:t>Surface</a:t>
                </a:r>
              </a:p>
            </p:txBody>
          </p:sp>
        </p:grpSp>
        <p:grpSp>
          <p:nvGrpSpPr>
            <p:cNvPr id="10" name="Group 9"/>
            <p:cNvGrpSpPr/>
            <p:nvPr/>
          </p:nvGrpSpPr>
          <p:grpSpPr>
            <a:xfrm>
              <a:off x="7926650" y="5194570"/>
              <a:ext cx="4497965" cy="1015663"/>
              <a:chOff x="7926650" y="5194570"/>
              <a:chExt cx="4497965" cy="1015663"/>
            </a:xfrm>
          </p:grpSpPr>
          <p:pic>
            <p:nvPicPr>
              <p:cNvPr id="2" name="Picture 1"/>
              <p:cNvPicPr>
                <a:picLocks noChangeAspect="1"/>
              </p:cNvPicPr>
              <p:nvPr/>
            </p:nvPicPr>
            <p:blipFill>
              <a:blip r:embed="rId5"/>
              <a:stretch>
                <a:fillRect/>
              </a:stretch>
            </p:blipFill>
            <p:spPr>
              <a:xfrm>
                <a:off x="7926650" y="5352350"/>
                <a:ext cx="743380" cy="743380"/>
              </a:xfrm>
              <a:prstGeom prst="rect">
                <a:avLst/>
              </a:prstGeom>
            </p:spPr>
          </p:pic>
          <p:sp>
            <p:nvSpPr>
              <p:cNvPr id="27" name="TextBox 26"/>
              <p:cNvSpPr txBox="1"/>
              <p:nvPr/>
            </p:nvSpPr>
            <p:spPr>
              <a:xfrm>
                <a:off x="8769332" y="5194570"/>
                <a:ext cx="3655283" cy="1015663"/>
              </a:xfrm>
              <a:prstGeom prst="rect">
                <a:avLst/>
              </a:prstGeom>
              <a:noFill/>
            </p:spPr>
            <p:txBody>
              <a:bodyPr wrap="square" rtlCol="0">
                <a:spAutoFit/>
              </a:bodyPr>
              <a:lstStyle/>
              <a:p>
                <a:r>
                  <a:rPr lang="en-US" sz="2000" b="1" dirty="0">
                    <a:solidFill>
                      <a:srgbClr val="767171"/>
                    </a:solidFill>
                    <a:latin typeface="+mj-lt"/>
                  </a:rPr>
                  <a:t>Pixel Aggregation:</a:t>
                </a:r>
                <a:br>
                  <a:rPr lang="en-US" sz="2000" b="1" dirty="0">
                    <a:solidFill>
                      <a:srgbClr val="767171"/>
                    </a:solidFill>
                    <a:latin typeface="+mj-lt"/>
                  </a:rPr>
                </a:br>
                <a:r>
                  <a:rPr lang="en-US" sz="2000" dirty="0">
                    <a:solidFill>
                      <a:srgbClr val="767171"/>
                    </a:solidFill>
                    <a:latin typeface="+mj-lt"/>
                  </a:rPr>
                  <a:t>Collection Point &gt;</a:t>
                </a:r>
              </a:p>
              <a:p>
                <a:r>
                  <a:rPr lang="en-US" sz="2000" dirty="0">
                    <a:solidFill>
                      <a:srgbClr val="767171"/>
                    </a:solidFill>
                    <a:latin typeface="+mj-lt"/>
                  </a:rPr>
                  <a:t>Whole Lake</a:t>
                </a:r>
              </a:p>
            </p:txBody>
          </p:sp>
        </p:grpSp>
      </p:grpSp>
      <mc:AlternateContent xmlns:mc="http://schemas.openxmlformats.org/markup-compatibility/2006" xmlns:a14="http://schemas.microsoft.com/office/drawing/2010/main">
        <mc:Choice Requires="a14">
          <p:sp>
            <p:nvSpPr>
              <p:cNvPr id="23" name="TextBox 22"/>
              <p:cNvSpPr txBox="1"/>
              <p:nvPr/>
            </p:nvSpPr>
            <p:spPr>
              <a:xfrm>
                <a:off x="6083937" y="2902853"/>
                <a:ext cx="4551803" cy="1631216"/>
              </a:xfrm>
              <a:prstGeom prst="rect">
                <a:avLst/>
              </a:prstGeom>
              <a:noFill/>
            </p:spPr>
            <p:txBody>
              <a:bodyPr wrap="square" rtlCol="0">
                <a:spAutoFit/>
              </a:bodyPr>
              <a:lstStyle/>
              <a:p>
                <a:r>
                  <a:rPr lang="en-US" sz="2800" b="1" dirty="0">
                    <a:solidFill>
                      <a:srgbClr val="767171"/>
                    </a:solidFill>
                    <a:latin typeface="+mj-lt"/>
                  </a:rPr>
                  <a:t>Model statistics (n = 38):</a:t>
                </a:r>
              </a:p>
              <a:p>
                <a14:m>
                  <m:oMath xmlns:m="http://schemas.openxmlformats.org/officeDocument/2006/math">
                    <m:sSup>
                      <m:sSupPr>
                        <m:ctrlPr>
                          <a:rPr lang="en-US" sz="2400" i="1" smtClean="0">
                            <a:solidFill>
                              <a:srgbClr val="767171"/>
                            </a:solidFill>
                            <a:latin typeface="Cambria Math" panose="02040503050406030204" pitchFamily="18" charset="0"/>
                          </a:rPr>
                        </m:ctrlPr>
                      </m:sSupPr>
                      <m:e>
                        <m:r>
                          <a:rPr lang="en-US" sz="2400" b="0" i="1" smtClean="0">
                            <a:solidFill>
                              <a:srgbClr val="767171"/>
                            </a:solidFill>
                            <a:latin typeface="Cambria Math" panose="02040503050406030204" pitchFamily="18" charset="0"/>
                          </a:rPr>
                          <m:t>𝑟</m:t>
                        </m:r>
                      </m:e>
                      <m:sup>
                        <m:r>
                          <a:rPr lang="en-US" sz="2400" i="0" smtClean="0">
                            <a:solidFill>
                              <a:srgbClr val="767171"/>
                            </a:solidFill>
                            <a:latin typeface="Cambria Math" panose="02040503050406030204" pitchFamily="18" charset="0"/>
                          </a:rPr>
                          <m:t>2</m:t>
                        </m:r>
                      </m:sup>
                    </m:sSup>
                  </m:oMath>
                </a14:m>
                <a:r>
                  <a:rPr lang="en-US" sz="2400" dirty="0">
                    <a:solidFill>
                      <a:srgbClr val="767171"/>
                    </a:solidFill>
                    <a:latin typeface="+mj-lt"/>
                  </a:rPr>
                  <a:t> = 0.226</a:t>
                </a:r>
              </a:p>
              <a:p>
                <a:r>
                  <a:rPr lang="en-US" sz="2400" dirty="0">
                    <a:solidFill>
                      <a:srgbClr val="767171"/>
                    </a:solidFill>
                    <a:latin typeface="+mj-lt"/>
                  </a:rPr>
                  <a:t>RMSE = 3.128</a:t>
                </a:r>
              </a:p>
              <a:p>
                <a:r>
                  <a:rPr lang="en-US" sz="2400" dirty="0">
                    <a:solidFill>
                      <a:srgbClr val="767171"/>
                    </a:solidFill>
                    <a:latin typeface="+mj-lt"/>
                  </a:rPr>
                  <a:t>RMSE Scaled = 56.22%</a:t>
                </a:r>
              </a:p>
            </p:txBody>
          </p:sp>
        </mc:Choice>
        <mc:Fallback xmlns="">
          <p:sp>
            <p:nvSpPr>
              <p:cNvPr id="23" name="TextBox 22"/>
              <p:cNvSpPr txBox="1">
                <a:spLocks noRot="1" noChangeAspect="1" noMove="1" noResize="1" noEditPoints="1" noAdjustHandles="1" noChangeArrowheads="1" noChangeShapeType="1" noTextEdit="1"/>
              </p:cNvSpPr>
              <p:nvPr/>
            </p:nvSpPr>
            <p:spPr>
              <a:xfrm>
                <a:off x="6083937" y="2902853"/>
                <a:ext cx="4551803" cy="1631216"/>
              </a:xfrm>
              <a:prstGeom prst="rect">
                <a:avLst/>
              </a:prstGeom>
              <a:blipFill>
                <a:blip r:embed="rId6"/>
                <a:stretch>
                  <a:fillRect l="-2677" t="-3731" b="-7463"/>
                </a:stretch>
              </a:blipFill>
            </p:spPr>
            <p:txBody>
              <a:bodyPr/>
              <a:lstStyle/>
              <a:p>
                <a:r>
                  <a:rPr lang="en-US">
                    <a:noFill/>
                  </a:rPr>
                  <a:t> </a:t>
                </a:r>
              </a:p>
            </p:txBody>
          </p:sp>
        </mc:Fallback>
      </mc:AlternateContent>
    </p:spTree>
    <p:extLst>
      <p:ext uri="{BB962C8B-B14F-4D97-AF65-F5344CB8AC3E}">
        <p14:creationId xmlns:p14="http://schemas.microsoft.com/office/powerpoint/2010/main" val="119273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95833E-6 -2.96296E-6 L -0.5875 -0.00231 " pathEditMode="relative" rAng="0" ptsTypes="AA">
                                      <p:cBhvr>
                                        <p:cTn id="6" dur="2000" fill="hold"/>
                                        <p:tgtEl>
                                          <p:spTgt spid="4"/>
                                        </p:tgtEl>
                                        <p:attrNameLst>
                                          <p:attrName>ppt_x</p:attrName>
                                          <p:attrName>ppt_y</p:attrName>
                                        </p:attrNameLst>
                                      </p:cBhvr>
                                      <p:rCtr x="-29375" y="-116"/>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1" nodeType="after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1322</TotalTime>
  <Words>2040</Words>
  <Application>Microsoft Office PowerPoint</Application>
  <PresentationFormat>Widescreen</PresentationFormat>
  <Paragraphs>234</Paragraphs>
  <Slides>13</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Garamond</vt:lpstr>
      <vt:lpstr>Century Gothic</vt:lpstr>
      <vt:lpstr>Questrial</vt:lpstr>
      <vt:lpstr>Webdings</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nrel</dc:creator>
  <cp:lastModifiedBy>Aubrey Rose</cp:lastModifiedBy>
  <cp:revision>103</cp:revision>
  <dcterms:modified xsi:type="dcterms:W3CDTF">2016-11-17T19:22:13Z</dcterms:modified>
</cp:coreProperties>
</file>