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handoutMasterIdLst>
    <p:handoutMasterId r:id="rId7"/>
  </p:handoutMasterIdLst>
  <p:sldIdLst>
    <p:sldId id="29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2D433D-E8C7-3D45-24B0-8BA54B0AB354}" name="Marisa J. Smedsrud" initials="MS" userId="S::marisa.j.smedsrud@ama-inc.com::3a879f23-f3e8-46be-913f-43ff3a167cac" providerId="AD"/>
  <p188:author id="{77B347A8-9765-A4C3-5464-E43998E04CB8}" name="Smedsrud, Marisa J. (LARC-E3)[RSES]" initials="SMJ(E" userId="S::mjsmedsr@ndc.nasa.gov::1b1cb6bd-eaaa-4051-8cbf-4cc1e9d80411" providerId="AD"/>
  <p188:author id="{9B671DC4-F867-8520-73EF-EAFB98317814}" name="Hunter, Shanise Y. (LARC-E3)[SSAI DEVELOP]" initials="HSY(ED" userId="S::syhunter@ndc.nasa.gov::4313d2d7-74c6-49cc-8409-3769577baa24" providerId="AD"/>
  <p188:author id="{DCD78CFB-5695-C7DD-0D00-6F168FBC9D51}" name="Madison A. Arndt" initials="MA" userId="S::madison.a.arndt@ama-inc.com::578e624d-0d15-4bd6-82d8-4175d66fd6c2" providerId="AD"/>
  <p188:author id="{62C2D4FE-475C-02FF-66B9-79A906E4EF5C}" name="Benjamin S. Silver" initials="BS" userId="S::benjamin.s.silver@ama-inc.com::88af26f9-8146-48b0-89e5-0db340bb08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67A478"/>
    <a:srgbClr val="00B050"/>
    <a:srgbClr val="4472C4"/>
    <a:srgbClr val="BA3A50"/>
    <a:srgbClr val="5372B3"/>
    <a:srgbClr val="D2672B"/>
    <a:srgbClr val="9DB23F"/>
    <a:srgbClr val="236F99"/>
    <a:srgbClr val="8A5A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FCCA9-AED5-4100-BF80-33F578BB2B02}" v="1" dt="2024-03-25T18:39:26.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0" d="100"/>
          <a:sy n="40" d="100"/>
        </p:scale>
        <p:origin x="370" y="-17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9/9/2024</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61DB3-DD25-4C00-A9A8-4442B2C215F8}" type="datetimeFigureOut">
              <a:rPr lang="en-US" smtClean="0"/>
              <a:t>9/9/2024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78AE-5FD8-42EA-BE75-6A373D076E0F}" type="slidenum">
              <a:rPr lang="en-US" smtClean="0"/>
              <a:t>‹#›</a:t>
            </a:fld>
            <a:endParaRPr lang="en-US"/>
          </a:p>
        </p:txBody>
      </p:sp>
    </p:spTree>
    <p:extLst>
      <p:ext uri="{BB962C8B-B14F-4D97-AF65-F5344CB8AC3E}">
        <p14:creationId xmlns:p14="http://schemas.microsoft.com/office/powerpoint/2010/main" val="318384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tx1">
                  <a:lumMod val="75000"/>
                  <a:lumOff val="25000"/>
                </a:schemeClr>
              </a:solidFill>
              <a:latin typeface="Garamond" panose="02020404030301010803" pitchFamily="18" charset="0"/>
            </a:endParaRPr>
          </a:p>
          <a:p>
            <a:endParaRPr lang="en-US">
              <a:latin typeface="Garamond" panose="02020404030301010803" pitchFamily="18" charset="0"/>
            </a:endParaRPr>
          </a:p>
          <a:p>
            <a:endParaRPr lang="en-US"/>
          </a:p>
        </p:txBody>
      </p:sp>
      <p:sp>
        <p:nvSpPr>
          <p:cNvPr id="4" name="Slide Number Placeholder 3"/>
          <p:cNvSpPr>
            <a:spLocks noGrp="1"/>
          </p:cNvSpPr>
          <p:nvPr>
            <p:ph type="sldNum" sz="quarter" idx="5"/>
          </p:nvPr>
        </p:nvSpPr>
        <p:spPr/>
        <p:txBody>
          <a:bodyPr/>
          <a:lstStyle/>
          <a:p>
            <a:fld id="{C95278AE-5FD8-42EA-BE75-6A373D076E0F}" type="slidenum">
              <a:rPr lang="en-US" smtClean="0"/>
              <a:t>1</a:t>
            </a:fld>
            <a:endParaRPr lang="en-US"/>
          </a:p>
        </p:txBody>
      </p:sp>
    </p:spTree>
    <p:extLst>
      <p:ext uri="{BB962C8B-B14F-4D97-AF65-F5344CB8AC3E}">
        <p14:creationId xmlns:p14="http://schemas.microsoft.com/office/powerpoint/2010/main" val="2454848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Blank - Agriculture &amp; Food Security">
    <p:spTree>
      <p:nvGrpSpPr>
        <p:cNvPr id="1" name=""/>
        <p:cNvGrpSpPr/>
        <p:nvPr/>
      </p:nvGrpSpPr>
      <p:grpSpPr>
        <a:xfrm>
          <a:off x="0" y="0"/>
          <a:ext cx="0" cy="0"/>
          <a:chOff x="0" y="0"/>
          <a:chExt cx="0" cy="0"/>
        </a:xfrm>
      </p:grpSpPr>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8" name="Text Placeholder 7">
            <a:extLst>
              <a:ext uri="{FF2B5EF4-FFF2-40B4-BE49-F238E27FC236}">
                <a16:creationId xmlns:a16="http://schemas.microsoft.com/office/drawing/2014/main" id="{7F79F074-C7B5-64C6-5271-738CF499002D}"/>
              </a:ext>
            </a:extLst>
          </p:cNvPr>
          <p:cNvSpPr>
            <a:spLocks noGrp="1"/>
          </p:cNvSpPr>
          <p:nvPr>
            <p:ph type="body" sz="quarter" idx="10" hasCustomPrompt="1"/>
          </p:nvPr>
        </p:nvSpPr>
        <p:spPr>
          <a:xfrm>
            <a:off x="951596" y="898525"/>
            <a:ext cx="21756004" cy="1600992"/>
          </a:xfrm>
        </p:spPr>
        <p:txBody>
          <a:bodyPr>
            <a:normAutofit/>
          </a:bodyPr>
          <a:lstStyle>
            <a:lvl1pPr marL="0" indent="0">
              <a:buNone/>
              <a:defRPr sz="7200" b="1">
                <a:solidFill>
                  <a:srgbClr val="67A478"/>
                </a:solidFill>
              </a:defRPr>
            </a:lvl1pPr>
          </a:lstStyle>
          <a:p>
            <a:pPr lvl="0"/>
            <a:r>
              <a:rPr lang="en-US"/>
              <a:t>Study Area Ecological Conservation</a:t>
            </a:r>
          </a:p>
        </p:txBody>
      </p:sp>
      <p:sp>
        <p:nvSpPr>
          <p:cNvPr id="4" name="Text Placeholder 7">
            <a:extLst>
              <a:ext uri="{FF2B5EF4-FFF2-40B4-BE49-F238E27FC236}">
                <a16:creationId xmlns:a16="http://schemas.microsoft.com/office/drawing/2014/main" id="{27F60BA9-A152-D388-AB29-2A57FEEB1541}"/>
              </a:ext>
            </a:extLst>
          </p:cNvPr>
          <p:cNvSpPr>
            <a:spLocks noGrp="1"/>
          </p:cNvSpPr>
          <p:nvPr>
            <p:ph type="body" sz="quarter" idx="13" hasCustomPrompt="1"/>
          </p:nvPr>
        </p:nvSpPr>
        <p:spPr>
          <a:xfrm>
            <a:off x="951596" y="2707984"/>
            <a:ext cx="21756004" cy="1175082"/>
          </a:xfrm>
        </p:spPr>
        <p:txBody>
          <a:bodyPr>
            <a:normAutofit/>
          </a:bodyPr>
          <a:lstStyle>
            <a:lvl1pPr marL="0" indent="0">
              <a:spcBef>
                <a:spcPts val="0"/>
              </a:spcBef>
              <a:buNone/>
              <a:defRPr sz="5000" b="0">
                <a:solidFill>
                  <a:schemeClr val="tx1">
                    <a:lumMod val="75000"/>
                    <a:lumOff val="25000"/>
                  </a:schemeClr>
                </a:solidFill>
              </a:defRPr>
            </a:lvl1pPr>
          </a:lstStyle>
          <a:p>
            <a:pPr lvl="0"/>
            <a:r>
              <a:rPr lang="en-US"/>
              <a:t>Project Subtitle</a:t>
            </a:r>
          </a:p>
        </p:txBody>
      </p:sp>
      <p:cxnSp>
        <p:nvCxnSpPr>
          <p:cNvPr id="6" name="Straight Connector 5">
            <a:extLst>
              <a:ext uri="{FF2B5EF4-FFF2-40B4-BE49-F238E27FC236}">
                <a16:creationId xmlns:a16="http://schemas.microsoft.com/office/drawing/2014/main" id="{0F8DD8F2-4045-28D7-0AA0-C0F75C99C7E8}"/>
              </a:ext>
            </a:extLst>
          </p:cNvPr>
          <p:cNvCxnSpPr>
            <a:cxnSpLocks/>
          </p:cNvCxnSpPr>
          <p:nvPr userDrawn="1"/>
        </p:nvCxnSpPr>
        <p:spPr>
          <a:xfrm>
            <a:off x="1059543" y="4648200"/>
            <a:ext cx="25258032" cy="0"/>
          </a:xfrm>
          <a:prstGeom prst="line">
            <a:avLst/>
          </a:prstGeom>
          <a:ln w="330200" cap="sq" cmpd="sng">
            <a:solidFill>
              <a:srgbClr val="67A478"/>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9" name="Hexagon 8">
            <a:extLst>
              <a:ext uri="{FF2B5EF4-FFF2-40B4-BE49-F238E27FC236}">
                <a16:creationId xmlns:a16="http://schemas.microsoft.com/office/drawing/2014/main" id="{C66F3DFE-0DAF-AA09-1A97-68C9B68ED465}"/>
              </a:ext>
            </a:extLst>
          </p:cNvPr>
          <p:cNvSpPr/>
          <p:nvPr userDrawn="1"/>
        </p:nvSpPr>
        <p:spPr>
          <a:xfrm>
            <a:off x="884686" y="33668190"/>
            <a:ext cx="25644767" cy="945113"/>
          </a:xfrm>
          <a:prstGeom prst="hexagon">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hidden="1">
            <a:extLst>
              <a:ext uri="{FF2B5EF4-FFF2-40B4-BE49-F238E27FC236}">
                <a16:creationId xmlns:a16="http://schemas.microsoft.com/office/drawing/2014/main" id="{3DC00D21-FFD6-CB04-269E-C73ECA759D76}"/>
              </a:ext>
            </a:extLst>
          </p:cNvPr>
          <p:cNvSpPr/>
          <p:nvPr userDrawn="1"/>
        </p:nvSpPr>
        <p:spPr>
          <a:xfrm>
            <a:off x="893617" y="33423594"/>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4530CF01-49A4-BF69-0C5D-FF9BF5B7778E}"/>
              </a:ext>
            </a:extLst>
          </p:cNvPr>
          <p:cNvGrpSpPr/>
          <p:nvPr userDrawn="1"/>
        </p:nvGrpSpPr>
        <p:grpSpPr>
          <a:xfrm>
            <a:off x="1851897" y="33082292"/>
            <a:ext cx="1981493" cy="1981493"/>
            <a:chOff x="-7071360" y="11654120"/>
            <a:chExt cx="3202416" cy="3202416"/>
          </a:xfrm>
        </p:grpSpPr>
        <p:sp>
          <p:nvSpPr>
            <p:cNvPr id="16" name="Oval 15">
              <a:extLst>
                <a:ext uri="{FF2B5EF4-FFF2-40B4-BE49-F238E27FC236}">
                  <a16:creationId xmlns:a16="http://schemas.microsoft.com/office/drawing/2014/main" id="{63EAB6C9-C70C-7C6E-66FB-0BED3C9582FD}"/>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gn, device, meter&#10;&#10;Description automatically generated">
              <a:extLst>
                <a:ext uri="{FF2B5EF4-FFF2-40B4-BE49-F238E27FC236}">
                  <a16:creationId xmlns:a16="http://schemas.microsoft.com/office/drawing/2014/main" id="{5D487FCE-714F-F48E-D8F6-48B7B4B6D1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21" name="Text Placeholder 7">
            <a:extLst>
              <a:ext uri="{FF2B5EF4-FFF2-40B4-BE49-F238E27FC236}">
                <a16:creationId xmlns:a16="http://schemas.microsoft.com/office/drawing/2014/main" id="{F76C439C-C0A8-C234-7165-1A7FA058E919}"/>
              </a:ext>
            </a:extLst>
          </p:cNvPr>
          <p:cNvSpPr>
            <a:spLocks noGrp="1"/>
          </p:cNvSpPr>
          <p:nvPr>
            <p:ph type="body" sz="quarter" idx="12" hasCustomPrompt="1"/>
          </p:nvPr>
        </p:nvSpPr>
        <p:spPr>
          <a:xfrm>
            <a:off x="4410670" y="33665608"/>
            <a:ext cx="19035483" cy="942709"/>
          </a:xfrm>
        </p:spPr>
        <p:txBody>
          <a:bodyPr anchor="ctr">
            <a:normAutofit/>
          </a:bodyPr>
          <a:lstStyle>
            <a:lvl1pPr marL="0" indent="0" algn="l">
              <a:buNone/>
              <a:defRPr sz="4000" b="1">
                <a:solidFill>
                  <a:schemeClr val="bg1"/>
                </a:solidFill>
              </a:defRPr>
            </a:lvl1pPr>
          </a:lstStyle>
          <a:p>
            <a:pPr lvl="0"/>
            <a:r>
              <a:rPr lang="en-US"/>
              <a:t>Node Location | Term &amp; Year</a:t>
            </a:r>
          </a:p>
        </p:txBody>
      </p:sp>
      <p:grpSp>
        <p:nvGrpSpPr>
          <p:cNvPr id="22" name="Group 21">
            <a:extLst>
              <a:ext uri="{FF2B5EF4-FFF2-40B4-BE49-F238E27FC236}">
                <a16:creationId xmlns:a16="http://schemas.microsoft.com/office/drawing/2014/main" id="{F56F95B2-1EC4-4EB7-AB96-63E2A4361ED7}"/>
              </a:ext>
            </a:extLst>
          </p:cNvPr>
          <p:cNvGrpSpPr/>
          <p:nvPr userDrawn="1"/>
        </p:nvGrpSpPr>
        <p:grpSpPr>
          <a:xfrm>
            <a:off x="23728070" y="33082292"/>
            <a:ext cx="1981493" cy="1981493"/>
            <a:chOff x="759974" y="33259274"/>
            <a:chExt cx="2630926" cy="2630926"/>
          </a:xfrm>
        </p:grpSpPr>
        <p:sp>
          <p:nvSpPr>
            <p:cNvPr id="23" name="Oval 22">
              <a:extLst>
                <a:ext uri="{FF2B5EF4-FFF2-40B4-BE49-F238E27FC236}">
                  <a16:creationId xmlns:a16="http://schemas.microsoft.com/office/drawing/2014/main" id="{151646B3-7721-CB59-44B2-9A201BF10D52}"/>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9FBA27B-F15D-FBE8-5620-883E867DB71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77627" y="33476927"/>
              <a:ext cx="2195621" cy="2195621"/>
            </a:xfrm>
            <a:prstGeom prst="rect">
              <a:avLst/>
            </a:prstGeom>
          </p:spPr>
        </p:pic>
      </p:grpSp>
      <p:sp>
        <p:nvSpPr>
          <p:cNvPr id="2" name="Rectangle 1">
            <a:extLst>
              <a:ext uri="{FF2B5EF4-FFF2-40B4-BE49-F238E27FC236}">
                <a16:creationId xmlns:a16="http://schemas.microsoft.com/office/drawing/2014/main" id="{1634159D-9BA4-0FC8-AB07-3B176114A737}"/>
              </a:ext>
            </a:extLst>
          </p:cNvPr>
          <p:cNvSpPr/>
          <p:nvPr userDrawn="1"/>
        </p:nvSpPr>
        <p:spPr>
          <a:xfrm>
            <a:off x="893617" y="34655263"/>
            <a:ext cx="25644767"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tx1">
                    <a:lumMod val="75000"/>
                    <a:lumOff val="25000"/>
                  </a:schemeClr>
                </a:solidFill>
              </a:rPr>
              <a:t>This material is based upon work supported by NASA through contract 80LARC23FA024</a:t>
            </a:r>
            <a:r>
              <a:rPr lang="en-US" sz="800">
                <a:solidFill>
                  <a:schemeClr val="tx1">
                    <a:lumMod val="75000"/>
                    <a:lumOff val="25000"/>
                  </a:schemeClr>
                </a:solidFill>
              </a:rPr>
              <a:t>.</a:t>
            </a:r>
            <a:r>
              <a:rPr lang="en-US" sz="700" i="1">
                <a:solidFill>
                  <a:schemeClr val="tx1">
                    <a:lumMod val="75000"/>
                    <a:lumOff val="25000"/>
                  </a:schemeClr>
                </a:solidFill>
              </a:rPr>
              <a:t>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823684701"/>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680" userDrawn="1">
          <p15:clr>
            <a:srgbClr val="FBAE40"/>
          </p15:clr>
        </p15:guide>
        <p15:guide id="4" orient="horz" pos="22608" userDrawn="1">
          <p15:clr>
            <a:srgbClr val="FBAE40"/>
          </p15:clr>
        </p15:guide>
        <p15:guide id="11" orient="horz" pos="2928">
          <p15:clr>
            <a:srgbClr val="FBAE40"/>
          </p15:clr>
        </p15:guide>
        <p15:guide id="12" pos="14304" userDrawn="1">
          <p15:clr>
            <a:srgbClr val="FBAE40"/>
          </p15:clr>
        </p15:guide>
        <p15:guide id="13" orient="horz" pos="20592" userDrawn="1">
          <p15:clr>
            <a:srgbClr val="FBAE40"/>
          </p15:clr>
        </p15:guide>
        <p15:guide id="14" orient="horz" pos="3312" userDrawn="1">
          <p15:clr>
            <a:srgbClr val="FBAE40"/>
          </p15:clr>
        </p15:guide>
        <p15:guide id="15" pos="2760" userDrawn="1">
          <p15:clr>
            <a:srgbClr val="FBAE40"/>
          </p15:clr>
        </p15:guide>
        <p15:guide id="16" orient="horz" pos="168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9/9/2024</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86" descr="A grid with different colored squares&#10;&#10;Description automatically generated">
            <a:extLst>
              <a:ext uri="{FF2B5EF4-FFF2-40B4-BE49-F238E27FC236}">
                <a16:creationId xmlns:a16="http://schemas.microsoft.com/office/drawing/2014/main" id="{352BFD77-FA5B-B1BE-BC45-BF4D1B9EB70E}"/>
              </a:ext>
            </a:extLst>
          </p:cNvPr>
          <p:cNvPicPr>
            <a:picLocks noChangeAspect="1"/>
          </p:cNvPicPr>
          <p:nvPr/>
        </p:nvPicPr>
        <p:blipFill>
          <a:blip r:embed="rId3"/>
          <a:stretch>
            <a:fillRect/>
          </a:stretch>
        </p:blipFill>
        <p:spPr>
          <a:xfrm>
            <a:off x="16364341" y="18443215"/>
            <a:ext cx="2735472" cy="1127305"/>
          </a:xfrm>
          <a:prstGeom prst="rect">
            <a:avLst/>
          </a:prstGeom>
        </p:spPr>
      </p:pic>
      <p:pic>
        <p:nvPicPr>
          <p:cNvPr id="34" name="Picture 33" descr="A group of colorful squares&#10;&#10;Description automatically generated">
            <a:extLst>
              <a:ext uri="{FF2B5EF4-FFF2-40B4-BE49-F238E27FC236}">
                <a16:creationId xmlns:a16="http://schemas.microsoft.com/office/drawing/2014/main" id="{663032C7-20C2-96F3-FA0C-BC6FA43788EB}"/>
              </a:ext>
            </a:extLst>
          </p:cNvPr>
          <p:cNvPicPr>
            <a:picLocks noChangeAspect="1"/>
          </p:cNvPicPr>
          <p:nvPr/>
        </p:nvPicPr>
        <p:blipFill>
          <a:blip r:embed="rId4"/>
          <a:stretch>
            <a:fillRect/>
          </a:stretch>
        </p:blipFill>
        <p:spPr>
          <a:xfrm>
            <a:off x="14851389" y="14137585"/>
            <a:ext cx="5972237" cy="4313509"/>
          </a:xfrm>
          <a:prstGeom prst="rect">
            <a:avLst/>
          </a:prstGeom>
        </p:spPr>
      </p:pic>
      <p:pic>
        <p:nvPicPr>
          <p:cNvPr id="30" name="Picture 29">
            <a:extLst>
              <a:ext uri="{FF2B5EF4-FFF2-40B4-BE49-F238E27FC236}">
                <a16:creationId xmlns:a16="http://schemas.microsoft.com/office/drawing/2014/main" id="{924788AD-AD65-6880-C748-7354BAD5E1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45947" y="29808717"/>
            <a:ext cx="2103120" cy="2103120"/>
          </a:xfrm>
          <a:prstGeom prst="rect">
            <a:avLst/>
          </a:prstGeom>
        </p:spPr>
      </p:pic>
      <p:sp>
        <p:nvSpPr>
          <p:cNvPr id="36" name="Text Placeholder 35">
            <a:extLst>
              <a:ext uri="{FF2B5EF4-FFF2-40B4-BE49-F238E27FC236}">
                <a16:creationId xmlns:a16="http://schemas.microsoft.com/office/drawing/2014/main" id="{0C3A8BC1-E2F6-AED2-A2A7-74DC7484FFE1}"/>
              </a:ext>
            </a:extLst>
          </p:cNvPr>
          <p:cNvSpPr>
            <a:spLocks noGrp="1"/>
          </p:cNvSpPr>
          <p:nvPr>
            <p:ph type="body" sz="quarter" idx="10"/>
          </p:nvPr>
        </p:nvSpPr>
        <p:spPr>
          <a:xfrm>
            <a:off x="966041" y="1276959"/>
            <a:ext cx="21756004" cy="1600992"/>
          </a:xfrm>
        </p:spPr>
        <p:txBody>
          <a:bodyPr>
            <a:normAutofit/>
          </a:bodyPr>
          <a:lstStyle/>
          <a:p>
            <a:r>
              <a:rPr lang="en-US" dirty="0"/>
              <a:t>Alaska Ecological Conservation</a:t>
            </a:r>
          </a:p>
        </p:txBody>
      </p:sp>
      <p:sp>
        <p:nvSpPr>
          <p:cNvPr id="38" name="Text Placeholder 37">
            <a:extLst>
              <a:ext uri="{FF2B5EF4-FFF2-40B4-BE49-F238E27FC236}">
                <a16:creationId xmlns:a16="http://schemas.microsoft.com/office/drawing/2014/main" id="{91D77EDF-C52A-A96E-A732-CF5B0206ABA7}"/>
              </a:ext>
            </a:extLst>
          </p:cNvPr>
          <p:cNvSpPr>
            <a:spLocks noGrp="1"/>
          </p:cNvSpPr>
          <p:nvPr>
            <p:ph type="body" sz="quarter" idx="13"/>
          </p:nvPr>
        </p:nvSpPr>
        <p:spPr>
          <a:xfrm>
            <a:off x="961073" y="2545027"/>
            <a:ext cx="21609309" cy="1554165"/>
          </a:xfrm>
        </p:spPr>
        <p:txBody>
          <a:bodyPr>
            <a:noAutofit/>
          </a:bodyPr>
          <a:lstStyle/>
          <a:p>
            <a:r>
              <a:rPr lang="en-US" dirty="0"/>
              <a:t>Using NASA Earth Observations to Identify Recent Changes in River Ice Phenology and Its Impacts on Caribou Migration</a:t>
            </a:r>
          </a:p>
          <a:p>
            <a:endParaRPr lang="en-US" dirty="0"/>
          </a:p>
        </p:txBody>
      </p:sp>
      <p:sp>
        <p:nvSpPr>
          <p:cNvPr id="37" name="Text Placeholder 36">
            <a:extLst>
              <a:ext uri="{FF2B5EF4-FFF2-40B4-BE49-F238E27FC236}">
                <a16:creationId xmlns:a16="http://schemas.microsoft.com/office/drawing/2014/main" id="{B208CB02-294A-6C2F-766B-2FC12AA7A368}"/>
              </a:ext>
            </a:extLst>
          </p:cNvPr>
          <p:cNvSpPr>
            <a:spLocks noGrp="1"/>
          </p:cNvSpPr>
          <p:nvPr>
            <p:ph type="body" sz="quarter" idx="12"/>
          </p:nvPr>
        </p:nvSpPr>
        <p:spPr>
          <a:xfrm>
            <a:off x="3984375" y="33655582"/>
            <a:ext cx="19035483" cy="942709"/>
          </a:xfrm>
        </p:spPr>
        <p:txBody>
          <a:bodyPr/>
          <a:lstStyle/>
          <a:p>
            <a:r>
              <a:rPr lang="en-US"/>
              <a:t>Massachusetts – Boston | Spring 2024</a:t>
            </a:r>
          </a:p>
        </p:txBody>
      </p:sp>
      <p:sp>
        <p:nvSpPr>
          <p:cNvPr id="5" name="Text Placeholder 16">
            <a:extLst>
              <a:ext uri="{FF2B5EF4-FFF2-40B4-BE49-F238E27FC236}">
                <a16:creationId xmlns:a16="http://schemas.microsoft.com/office/drawing/2014/main" id="{773BA4E7-1766-23B7-6E28-BEB30D5C92BB}"/>
              </a:ext>
            </a:extLst>
          </p:cNvPr>
          <p:cNvSpPr txBox="1">
            <a:spLocks/>
          </p:cNvSpPr>
          <p:nvPr/>
        </p:nvSpPr>
        <p:spPr>
          <a:xfrm>
            <a:off x="961073" y="5924275"/>
            <a:ext cx="12051373" cy="7051041"/>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lumOff val="25000"/>
                  </a:schemeClr>
                </a:solidFill>
                <a:latin typeface="Garamond"/>
              </a:rPr>
              <a:t>In northwestern Alaska, pronounced seasonal differences prompt caribou (</a:t>
            </a:r>
            <a:r>
              <a:rPr lang="en-US" i="1" dirty="0">
                <a:solidFill>
                  <a:schemeClr val="tx1">
                    <a:lumMod val="75000"/>
                    <a:lumOff val="25000"/>
                  </a:schemeClr>
                </a:solidFill>
                <a:latin typeface="Garamond"/>
              </a:rPr>
              <a:t>Rangifer tarandus</a:t>
            </a:r>
            <a:r>
              <a:rPr lang="en-US" dirty="0">
                <a:solidFill>
                  <a:schemeClr val="tx1">
                    <a:lumMod val="75000"/>
                    <a:lumOff val="25000"/>
                  </a:schemeClr>
                </a:solidFill>
                <a:latin typeface="Garamond"/>
              </a:rPr>
              <a:t>) herds to migrate to and from their wintering grounds to calving areas each year. Warming temperatures and resulting shifts in river ice phenology have the potential to restrict the caribou’s ability to cross large rivers along their migration routes. Partners at the National Park Service (NPS) were interested in assessing whether observed changes in the timing of river ice formation have contributed to changes in observed caribou migration patterns since 2017. Using imagery from Landsat 8 Operational Land Imager (OLI) and 9 OLI-2, Sentinel-1 C-band Synthetic Aperture Radar (C-SAR), and Sentinel-2 </a:t>
            </a:r>
            <a:r>
              <a:rPr lang="en-US" dirty="0" err="1">
                <a:solidFill>
                  <a:schemeClr val="tx1">
                    <a:lumMod val="75000"/>
                    <a:lumOff val="25000"/>
                  </a:schemeClr>
                </a:solidFill>
                <a:latin typeface="Garamond"/>
              </a:rPr>
              <a:t>MultiSpectral</a:t>
            </a:r>
            <a:r>
              <a:rPr lang="en-US" dirty="0">
                <a:solidFill>
                  <a:schemeClr val="tx1">
                    <a:lumMod val="75000"/>
                    <a:lumOff val="25000"/>
                  </a:schemeClr>
                </a:solidFill>
                <a:latin typeface="Garamond"/>
              </a:rPr>
              <a:t> Instrument (MSI), this project assessed the timing of fall river ice formation from optical reflectance and radar satellite image data. By implementing a relative difference river ice method, the Normalized Difference Water Index (NDWI) visualizing both near-infrared and short-wave infrared bands, C-SAR VH images, and the Normalized Difference Infrared Index (NDII), this project assessed the availability of satellite imagery, tested the aptitude of different ice detection indices, and created time series plots and maps of fall ice phenology to inform impacts on caribou migration in a changing climate. When compared alongside caribou migration data, these results can be used by the NPS to better understand shifts in migration to mitigate the decline of caribou populations in northwestern Alaska, in addition to informing hunting regulations in areas of cross-river migration.</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AC85576F-308E-47E6-82D4-B98D4F77AB30}"/>
              </a:ext>
            </a:extLst>
          </p:cNvPr>
          <p:cNvSpPr txBox="1"/>
          <p:nvPr/>
        </p:nvSpPr>
        <p:spPr>
          <a:xfrm>
            <a:off x="1011010" y="5088452"/>
            <a:ext cx="7403198"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Project Synopsis</a:t>
            </a:r>
          </a:p>
        </p:txBody>
      </p:sp>
      <p:sp>
        <p:nvSpPr>
          <p:cNvPr id="7" name="Text Placeholder 16">
            <a:extLst>
              <a:ext uri="{FF2B5EF4-FFF2-40B4-BE49-F238E27FC236}">
                <a16:creationId xmlns:a16="http://schemas.microsoft.com/office/drawing/2014/main" id="{E6DD4A7D-FE1C-C8BA-EA24-EA828A8C7421}"/>
              </a:ext>
            </a:extLst>
          </p:cNvPr>
          <p:cNvSpPr txBox="1">
            <a:spLocks/>
          </p:cNvSpPr>
          <p:nvPr/>
        </p:nvSpPr>
        <p:spPr>
          <a:xfrm>
            <a:off x="949622" y="14099502"/>
            <a:ext cx="12004015" cy="331380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67A478"/>
              </a:buClr>
              <a:buFont typeface="Arial" panose="020B0604020202020204" pitchFamily="34" charset="0"/>
              <a:buChar char="•"/>
            </a:pPr>
            <a:r>
              <a:rPr lang="en-US" b="1" dirty="0">
                <a:solidFill>
                  <a:srgbClr val="67A478"/>
                </a:solidFill>
                <a:latin typeface="Garamond"/>
              </a:rPr>
              <a:t>Capture</a:t>
            </a:r>
            <a:r>
              <a:rPr lang="en-US" dirty="0">
                <a:solidFill>
                  <a:srgbClr val="56ADB2"/>
                </a:solidFill>
                <a:latin typeface="Garamond"/>
              </a:rPr>
              <a:t> </a:t>
            </a:r>
            <a:r>
              <a:rPr lang="en-US" dirty="0">
                <a:solidFill>
                  <a:schemeClr val="tx1">
                    <a:lumMod val="75000"/>
                    <a:lumOff val="25000"/>
                  </a:schemeClr>
                </a:solidFill>
                <a:latin typeface="Garamond"/>
              </a:rPr>
              <a:t>trends in river ice phenology on the Kobuk and Colville Rivers for the fall caribou migration between early October to late November for the years 2017 to 2023 </a:t>
            </a:r>
            <a:endParaRPr lang="en-US"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67A478"/>
              </a:buClr>
              <a:buFont typeface="Arial" panose="020B0604020202020204" pitchFamily="34" charset="0"/>
              <a:buChar char="•"/>
            </a:pPr>
            <a:r>
              <a:rPr lang="en-US" b="1" dirty="0">
                <a:solidFill>
                  <a:srgbClr val="67A478"/>
                </a:solidFill>
                <a:latin typeface="Garamond"/>
              </a:rPr>
              <a:t>Produce</a:t>
            </a:r>
            <a:r>
              <a:rPr lang="en-US" dirty="0">
                <a:solidFill>
                  <a:srgbClr val="3F4268"/>
                </a:solidFill>
                <a:latin typeface="Garamond"/>
              </a:rPr>
              <a:t> </a:t>
            </a:r>
            <a:r>
              <a:rPr lang="en-US" dirty="0">
                <a:solidFill>
                  <a:schemeClr val="tx1">
                    <a:lumMod val="75000"/>
                    <a:lumOff val="25000"/>
                  </a:schemeClr>
                </a:solidFill>
                <a:latin typeface="Garamond"/>
              </a:rPr>
              <a:t>time series maps and plots to display timing and progression of river ice using satellite imagery and imagery analysis</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67A478"/>
              </a:buClr>
              <a:buFont typeface="Arial" panose="020B0604020202020204" pitchFamily="34" charset="0"/>
              <a:buChar char="•"/>
            </a:pPr>
            <a:r>
              <a:rPr lang="en-US" b="1" dirty="0">
                <a:solidFill>
                  <a:srgbClr val="67A478"/>
                </a:solidFill>
                <a:latin typeface="Garamond"/>
              </a:rPr>
              <a:t>Determine </a:t>
            </a:r>
            <a:r>
              <a:rPr lang="en-US" dirty="0">
                <a:solidFill>
                  <a:schemeClr val="tx1">
                    <a:lumMod val="75000"/>
                    <a:lumOff val="25000"/>
                  </a:schemeClr>
                </a:solidFill>
                <a:latin typeface="Garamond"/>
              </a:rPr>
              <a:t>capabilities and limitations of NASA remotely sensed data to inform caribou management</a:t>
            </a:r>
          </a:p>
        </p:txBody>
      </p:sp>
      <p:sp>
        <p:nvSpPr>
          <p:cNvPr id="8" name="TextBox 7">
            <a:extLst>
              <a:ext uri="{FF2B5EF4-FFF2-40B4-BE49-F238E27FC236}">
                <a16:creationId xmlns:a16="http://schemas.microsoft.com/office/drawing/2014/main" id="{B16735CE-DBE5-1D03-5CFA-70984C8D7632}"/>
              </a:ext>
            </a:extLst>
          </p:cNvPr>
          <p:cNvSpPr txBox="1"/>
          <p:nvPr/>
        </p:nvSpPr>
        <p:spPr>
          <a:xfrm>
            <a:off x="921870" y="13276915"/>
            <a:ext cx="7486586"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Objectives</a:t>
            </a:r>
          </a:p>
        </p:txBody>
      </p:sp>
      <p:sp>
        <p:nvSpPr>
          <p:cNvPr id="10" name="TextBox 9">
            <a:extLst>
              <a:ext uri="{FF2B5EF4-FFF2-40B4-BE49-F238E27FC236}">
                <a16:creationId xmlns:a16="http://schemas.microsoft.com/office/drawing/2014/main" id="{B7E89E02-9B19-071E-D188-366BC3FB347B}"/>
              </a:ext>
            </a:extLst>
          </p:cNvPr>
          <p:cNvSpPr txBox="1"/>
          <p:nvPr/>
        </p:nvSpPr>
        <p:spPr>
          <a:xfrm>
            <a:off x="1011010" y="17512891"/>
            <a:ext cx="7399238"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Methodology</a:t>
            </a:r>
          </a:p>
        </p:txBody>
      </p:sp>
      <p:sp>
        <p:nvSpPr>
          <p:cNvPr id="12" name="TextBox 11">
            <a:extLst>
              <a:ext uri="{FF2B5EF4-FFF2-40B4-BE49-F238E27FC236}">
                <a16:creationId xmlns:a16="http://schemas.microsoft.com/office/drawing/2014/main" id="{1BB73315-A654-CB52-F7DD-27CAB3785659}"/>
              </a:ext>
            </a:extLst>
          </p:cNvPr>
          <p:cNvSpPr txBox="1"/>
          <p:nvPr/>
        </p:nvSpPr>
        <p:spPr>
          <a:xfrm>
            <a:off x="14740840" y="5085201"/>
            <a:ext cx="7303440"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Study Area</a:t>
            </a:r>
          </a:p>
        </p:txBody>
      </p:sp>
      <p:sp>
        <p:nvSpPr>
          <p:cNvPr id="14" name="TextBox 13">
            <a:extLst>
              <a:ext uri="{FF2B5EF4-FFF2-40B4-BE49-F238E27FC236}">
                <a16:creationId xmlns:a16="http://schemas.microsoft.com/office/drawing/2014/main" id="{E3314279-E5E3-0DC5-601E-B40E51101224}"/>
              </a:ext>
            </a:extLst>
          </p:cNvPr>
          <p:cNvSpPr txBox="1"/>
          <p:nvPr/>
        </p:nvSpPr>
        <p:spPr>
          <a:xfrm>
            <a:off x="1011010" y="25006766"/>
            <a:ext cx="6158059"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Earth Observations</a:t>
            </a:r>
          </a:p>
        </p:txBody>
      </p:sp>
      <p:sp>
        <p:nvSpPr>
          <p:cNvPr id="16" name="TextBox 15">
            <a:extLst>
              <a:ext uri="{FF2B5EF4-FFF2-40B4-BE49-F238E27FC236}">
                <a16:creationId xmlns:a16="http://schemas.microsoft.com/office/drawing/2014/main" id="{2C88B2C6-BA60-1BF2-900F-3D4C0534724E}"/>
              </a:ext>
            </a:extLst>
          </p:cNvPr>
          <p:cNvSpPr txBox="1"/>
          <p:nvPr/>
        </p:nvSpPr>
        <p:spPr>
          <a:xfrm>
            <a:off x="14740557" y="12900017"/>
            <a:ext cx="7320757"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Results</a:t>
            </a:r>
          </a:p>
        </p:txBody>
      </p:sp>
      <p:sp>
        <p:nvSpPr>
          <p:cNvPr id="18" name="TextBox 17">
            <a:extLst>
              <a:ext uri="{FF2B5EF4-FFF2-40B4-BE49-F238E27FC236}">
                <a16:creationId xmlns:a16="http://schemas.microsoft.com/office/drawing/2014/main" id="{4B774890-6BF2-86BF-29FB-0AE3C9180D15}"/>
              </a:ext>
            </a:extLst>
          </p:cNvPr>
          <p:cNvSpPr txBox="1"/>
          <p:nvPr/>
        </p:nvSpPr>
        <p:spPr>
          <a:xfrm>
            <a:off x="14548127" y="24015587"/>
            <a:ext cx="7227380"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Conclusions</a:t>
            </a:r>
          </a:p>
        </p:txBody>
      </p:sp>
      <p:sp>
        <p:nvSpPr>
          <p:cNvPr id="19" name="Text Placeholder 16">
            <a:extLst>
              <a:ext uri="{FF2B5EF4-FFF2-40B4-BE49-F238E27FC236}">
                <a16:creationId xmlns:a16="http://schemas.microsoft.com/office/drawing/2014/main" id="{76B48C3D-D097-9DEB-3FA4-CC1A583B162E}"/>
              </a:ext>
            </a:extLst>
          </p:cNvPr>
          <p:cNvSpPr txBox="1">
            <a:spLocks/>
          </p:cNvSpPr>
          <p:nvPr/>
        </p:nvSpPr>
        <p:spPr>
          <a:xfrm>
            <a:off x="14594036" y="29112178"/>
            <a:ext cx="11004378" cy="185355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a:rPr>
              <a:t>Dr. Kyle Joly </a:t>
            </a:r>
            <a:r>
              <a:rPr lang="en-US" dirty="0">
                <a:solidFill>
                  <a:schemeClr val="tx1">
                    <a:lumMod val="75000"/>
                    <a:lumOff val="25000"/>
                  </a:schemeClr>
                </a:solidFill>
                <a:latin typeface="Garamond"/>
              </a:rPr>
              <a:t>-</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Project Partner, National Park Service</a:t>
            </a:r>
          </a:p>
          <a:p>
            <a:r>
              <a:rPr lang="en-US" b="1" dirty="0">
                <a:solidFill>
                  <a:schemeClr val="tx1">
                    <a:lumMod val="75000"/>
                    <a:lumOff val="25000"/>
                  </a:schemeClr>
                </a:solidFill>
                <a:latin typeface="Garamond"/>
              </a:rPr>
              <a:t>Madison Arndt</a:t>
            </a:r>
            <a:r>
              <a:rPr lang="en-US" dirty="0">
                <a:solidFill>
                  <a:schemeClr val="tx1">
                    <a:lumMod val="75000"/>
                    <a:lumOff val="25000"/>
                  </a:schemeClr>
                </a:solidFill>
                <a:latin typeface="Garamond"/>
              </a:rPr>
              <a:t> - DEVELOP Lead, Massachusetts – Boston</a:t>
            </a:r>
          </a:p>
          <a:p>
            <a:r>
              <a:rPr lang="en-US" b="1" dirty="0">
                <a:solidFill>
                  <a:schemeClr val="tx1">
                    <a:lumMod val="75000"/>
                    <a:lumOff val="25000"/>
                  </a:schemeClr>
                </a:solidFill>
                <a:latin typeface="Garamond"/>
              </a:rPr>
              <a:t>Dr. C</a:t>
            </a:r>
            <a:r>
              <a:rPr lang="en-US" b="1" dirty="0">
                <a:solidFill>
                  <a:schemeClr val="tx1">
                    <a:lumMod val="75000"/>
                    <a:lumOff val="25000"/>
                  </a:schemeClr>
                </a:solidFill>
                <a:latin typeface="Garamond"/>
                <a:ea typeface="+mn-lt"/>
                <a:cs typeface="+mn-lt"/>
              </a:rPr>
              <a:t>é</a:t>
            </a:r>
            <a:r>
              <a:rPr lang="en-US" b="1" dirty="0">
                <a:solidFill>
                  <a:schemeClr val="tx1">
                    <a:lumMod val="75000"/>
                    <a:lumOff val="25000"/>
                  </a:schemeClr>
                </a:solidFill>
                <a:latin typeface="Garamond"/>
              </a:rPr>
              <a:t>dric </a:t>
            </a:r>
            <a:r>
              <a:rPr lang="en-US" b="1" dirty="0" err="1">
                <a:solidFill>
                  <a:schemeClr val="tx1">
                    <a:lumMod val="75000"/>
                    <a:lumOff val="25000"/>
                  </a:schemeClr>
                </a:solidFill>
                <a:latin typeface="Garamond"/>
              </a:rPr>
              <a:t>Fichot</a:t>
            </a:r>
            <a:r>
              <a:rPr lang="en-US" dirty="0">
                <a:solidFill>
                  <a:schemeClr val="tx1">
                    <a:lumMod val="75000"/>
                    <a:lumOff val="25000"/>
                  </a:schemeClr>
                </a:solidFill>
                <a:latin typeface="Garamond"/>
              </a:rPr>
              <a:t> - Science Advisor, Boston University</a:t>
            </a:r>
          </a:p>
          <a:p>
            <a:endParaRPr lang="en-US" sz="2800" dirty="0">
              <a:solidFill>
                <a:schemeClr val="tx1">
                  <a:lumMod val="75000"/>
                  <a:lumOff val="25000"/>
                </a:schemeClr>
              </a:solidFill>
              <a:latin typeface="Garamond"/>
            </a:endParaRPr>
          </a:p>
        </p:txBody>
      </p:sp>
      <p:sp>
        <p:nvSpPr>
          <p:cNvPr id="20" name="TextBox 19">
            <a:extLst>
              <a:ext uri="{FF2B5EF4-FFF2-40B4-BE49-F238E27FC236}">
                <a16:creationId xmlns:a16="http://schemas.microsoft.com/office/drawing/2014/main" id="{45C41932-2CB9-EA43-2CD4-CA2216FD972C}"/>
              </a:ext>
            </a:extLst>
          </p:cNvPr>
          <p:cNvSpPr txBox="1"/>
          <p:nvPr/>
        </p:nvSpPr>
        <p:spPr>
          <a:xfrm>
            <a:off x="14580969" y="28204987"/>
            <a:ext cx="7278066"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Acknowledgements</a:t>
            </a:r>
          </a:p>
        </p:txBody>
      </p:sp>
      <p:sp>
        <p:nvSpPr>
          <p:cNvPr id="21" name="Text Placeholder 16">
            <a:extLst>
              <a:ext uri="{FF2B5EF4-FFF2-40B4-BE49-F238E27FC236}">
                <a16:creationId xmlns:a16="http://schemas.microsoft.com/office/drawing/2014/main" id="{E5ADB3FB-2864-FD66-95A0-37BF86D8E541}"/>
              </a:ext>
            </a:extLst>
          </p:cNvPr>
          <p:cNvSpPr txBox="1">
            <a:spLocks/>
          </p:cNvSpPr>
          <p:nvPr/>
        </p:nvSpPr>
        <p:spPr>
          <a:xfrm>
            <a:off x="14543767" y="31878830"/>
            <a:ext cx="10868878" cy="2103121"/>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pPr>
            <a:r>
              <a:rPr lang="en-US" sz="3200">
                <a:solidFill>
                  <a:schemeClr val="tx1">
                    <a:lumMod val="75000"/>
                    <a:lumOff val="25000"/>
                  </a:schemeClr>
                </a:solidFill>
                <a:latin typeface="Garamond"/>
              </a:rPr>
              <a:t>Dr. Kyle Joly, Wildlife Biologist </a:t>
            </a:r>
            <a:endParaRPr lang="en-US">
              <a:solidFill>
                <a:schemeClr val="tx1">
                  <a:lumMod val="75000"/>
                  <a:lumOff val="25000"/>
                </a:schemeClr>
              </a:solidFill>
            </a:endParaRPr>
          </a:p>
          <a:p>
            <a:pPr>
              <a:lnSpc>
                <a:spcPct val="100000"/>
              </a:lnSpc>
              <a:spcBef>
                <a:spcPts val="200"/>
              </a:spcBef>
            </a:pPr>
            <a:r>
              <a:rPr lang="en-US" sz="3200">
                <a:solidFill>
                  <a:schemeClr val="tx1">
                    <a:lumMod val="75000"/>
                    <a:lumOff val="25000"/>
                  </a:schemeClr>
                </a:solidFill>
                <a:latin typeface="Garamond"/>
              </a:rPr>
              <a:t>National Park Service – Region 11: Alaska</a:t>
            </a:r>
            <a:endParaRPr lang="en-US" sz="3200">
              <a:solidFill>
                <a:schemeClr val="tx1">
                  <a:lumMod val="75000"/>
                  <a:lumOff val="25000"/>
                </a:schemeClr>
              </a:solidFill>
            </a:endParaRPr>
          </a:p>
          <a:p>
            <a:endParaRPr lang="en-US">
              <a:solidFill>
                <a:schemeClr val="tx1">
                  <a:lumMod val="75000"/>
                  <a:lumOff val="25000"/>
                </a:schemeClr>
              </a:solidFill>
              <a:latin typeface="Garamond"/>
            </a:endParaRPr>
          </a:p>
        </p:txBody>
      </p:sp>
      <p:sp>
        <p:nvSpPr>
          <p:cNvPr id="22" name="TextBox 21">
            <a:extLst>
              <a:ext uri="{FF2B5EF4-FFF2-40B4-BE49-F238E27FC236}">
                <a16:creationId xmlns:a16="http://schemas.microsoft.com/office/drawing/2014/main" id="{713D1384-4C3F-CCA8-F8C8-FB70238BED0B}"/>
              </a:ext>
            </a:extLst>
          </p:cNvPr>
          <p:cNvSpPr txBox="1"/>
          <p:nvPr/>
        </p:nvSpPr>
        <p:spPr>
          <a:xfrm>
            <a:off x="14631769" y="30978352"/>
            <a:ext cx="7245797"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Project Partners</a:t>
            </a:r>
          </a:p>
        </p:txBody>
      </p:sp>
      <p:sp>
        <p:nvSpPr>
          <p:cNvPr id="23" name="TextBox 22">
            <a:extLst>
              <a:ext uri="{FF2B5EF4-FFF2-40B4-BE49-F238E27FC236}">
                <a16:creationId xmlns:a16="http://schemas.microsoft.com/office/drawing/2014/main" id="{B4A0CEBA-CFBA-B9B9-2455-DC86C59F79A6}"/>
              </a:ext>
            </a:extLst>
          </p:cNvPr>
          <p:cNvSpPr txBox="1"/>
          <p:nvPr/>
        </p:nvSpPr>
        <p:spPr>
          <a:xfrm>
            <a:off x="1122183" y="28595933"/>
            <a:ext cx="7394413"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Team Members</a:t>
            </a:r>
          </a:p>
        </p:txBody>
      </p:sp>
      <p:sp>
        <p:nvSpPr>
          <p:cNvPr id="25" name="Text Placeholder 16">
            <a:extLst>
              <a:ext uri="{FF2B5EF4-FFF2-40B4-BE49-F238E27FC236}">
                <a16:creationId xmlns:a16="http://schemas.microsoft.com/office/drawing/2014/main" id="{8EB74875-4E52-B274-D84D-703C79CB843C}"/>
              </a:ext>
            </a:extLst>
          </p:cNvPr>
          <p:cNvSpPr txBox="1">
            <a:spLocks/>
          </p:cNvSpPr>
          <p:nvPr/>
        </p:nvSpPr>
        <p:spPr>
          <a:xfrm>
            <a:off x="927192" y="3203956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lumOff val="25000"/>
                  </a:schemeClr>
                </a:solidFill>
                <a:latin typeface="Garamond" panose="02020404030301010803" pitchFamily="18" charset="0"/>
              </a:rPr>
              <a:t>Christian </a:t>
            </a:r>
            <a:r>
              <a:rPr lang="en-US" dirty="0" err="1">
                <a:solidFill>
                  <a:schemeClr val="tx1">
                    <a:lumMod val="75000"/>
                    <a:lumOff val="25000"/>
                  </a:schemeClr>
                </a:solidFill>
                <a:latin typeface="Garamond" panose="02020404030301010803" pitchFamily="18" charset="0"/>
              </a:rPr>
              <a:t>Sarro</a:t>
            </a:r>
            <a:endParaRPr lang="en-US"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26" name="Text Placeholder 16">
            <a:extLst>
              <a:ext uri="{FF2B5EF4-FFF2-40B4-BE49-F238E27FC236}">
                <a16:creationId xmlns:a16="http://schemas.microsoft.com/office/drawing/2014/main" id="{F6EE2B43-E8A3-4755-A993-461B2FCE7B0B}"/>
              </a:ext>
            </a:extLst>
          </p:cNvPr>
          <p:cNvSpPr txBox="1">
            <a:spLocks/>
          </p:cNvSpPr>
          <p:nvPr/>
        </p:nvSpPr>
        <p:spPr>
          <a:xfrm>
            <a:off x="3849091" y="32039561"/>
            <a:ext cx="2872251"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a:rPr>
              <a:t>Levi Mitchell</a:t>
            </a:r>
          </a:p>
        </p:txBody>
      </p:sp>
      <p:sp>
        <p:nvSpPr>
          <p:cNvPr id="27" name="Text Placeholder 16">
            <a:extLst>
              <a:ext uri="{FF2B5EF4-FFF2-40B4-BE49-F238E27FC236}">
                <a16:creationId xmlns:a16="http://schemas.microsoft.com/office/drawing/2014/main" id="{C9D56256-62AB-03F7-FB19-51F9FA420D17}"/>
              </a:ext>
            </a:extLst>
          </p:cNvPr>
          <p:cNvSpPr txBox="1">
            <a:spLocks/>
          </p:cNvSpPr>
          <p:nvPr/>
        </p:nvSpPr>
        <p:spPr>
          <a:xfrm>
            <a:off x="6625556" y="32023796"/>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a:rPr>
              <a:t>Mahnoor Naeem</a:t>
            </a:r>
            <a:endParaRPr lang="en-US">
              <a:solidFill>
                <a:schemeClr val="tx1">
                  <a:lumMod val="75000"/>
                  <a:lumOff val="25000"/>
                </a:schemeClr>
              </a:solidFill>
              <a:latin typeface="Garamond" panose="02020404030301010803" pitchFamily="18" charset="0"/>
            </a:endParaRPr>
          </a:p>
        </p:txBody>
      </p:sp>
      <p:sp>
        <p:nvSpPr>
          <p:cNvPr id="28" name="Text Placeholder 16">
            <a:extLst>
              <a:ext uri="{FF2B5EF4-FFF2-40B4-BE49-F238E27FC236}">
                <a16:creationId xmlns:a16="http://schemas.microsoft.com/office/drawing/2014/main" id="{562DE67C-886B-AF4E-B5E4-CF736AF0F777}"/>
              </a:ext>
            </a:extLst>
          </p:cNvPr>
          <p:cNvSpPr txBox="1">
            <a:spLocks/>
          </p:cNvSpPr>
          <p:nvPr/>
        </p:nvSpPr>
        <p:spPr>
          <a:xfrm>
            <a:off x="9627932" y="32023796"/>
            <a:ext cx="3002160" cy="1247893"/>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lumOff val="25000"/>
                  </a:schemeClr>
                </a:solidFill>
                <a:latin typeface="Garamond"/>
              </a:rPr>
              <a:t>Ben Silver</a:t>
            </a:r>
          </a:p>
        </p:txBody>
      </p:sp>
      <p:pic>
        <p:nvPicPr>
          <p:cNvPr id="29" name="Picture 28">
            <a:extLst>
              <a:ext uri="{FF2B5EF4-FFF2-40B4-BE49-F238E27FC236}">
                <a16:creationId xmlns:a16="http://schemas.microsoft.com/office/drawing/2014/main" id="{2A3DB938-9584-BD3D-626C-5FEBF80863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74725" y="29712868"/>
            <a:ext cx="2103120" cy="2103120"/>
          </a:xfrm>
          <a:prstGeom prst="rect">
            <a:avLst/>
          </a:prstGeom>
        </p:spPr>
      </p:pic>
      <p:pic>
        <p:nvPicPr>
          <p:cNvPr id="31" name="Picture 30">
            <a:extLst>
              <a:ext uri="{FF2B5EF4-FFF2-40B4-BE49-F238E27FC236}">
                <a16:creationId xmlns:a16="http://schemas.microsoft.com/office/drawing/2014/main" id="{7742306A-F9EF-3EB8-5FB1-E8751A2332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33656" y="29770378"/>
            <a:ext cx="2103120" cy="2103120"/>
          </a:xfrm>
          <a:prstGeom prst="rect">
            <a:avLst/>
          </a:prstGeom>
        </p:spPr>
      </p:pic>
      <p:pic>
        <p:nvPicPr>
          <p:cNvPr id="32" name="Picture 31">
            <a:extLst>
              <a:ext uri="{FF2B5EF4-FFF2-40B4-BE49-F238E27FC236}">
                <a16:creationId xmlns:a16="http://schemas.microsoft.com/office/drawing/2014/main" id="{DCE1E9A4-4187-5189-350F-EAB0452ED8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77453" y="29770378"/>
            <a:ext cx="2103120" cy="2103120"/>
          </a:xfrm>
          <a:prstGeom prst="rect">
            <a:avLst/>
          </a:prstGeom>
        </p:spPr>
      </p:pic>
      <p:pic>
        <p:nvPicPr>
          <p:cNvPr id="56" name="Picture 55" descr="A satellite with a solar panel&#10;&#10;Description automatically generated">
            <a:extLst>
              <a:ext uri="{FF2B5EF4-FFF2-40B4-BE49-F238E27FC236}">
                <a16:creationId xmlns:a16="http://schemas.microsoft.com/office/drawing/2014/main" id="{8B96BD75-2888-8E8E-C654-C2A4C2B8DDCB}"/>
              </a:ext>
            </a:extLst>
          </p:cNvPr>
          <p:cNvPicPr>
            <a:picLocks noChangeAspect="1"/>
          </p:cNvPicPr>
          <p:nvPr/>
        </p:nvPicPr>
        <p:blipFill>
          <a:blip r:embed="rId6"/>
          <a:stretch>
            <a:fillRect/>
          </a:stretch>
        </p:blipFill>
        <p:spPr>
          <a:xfrm>
            <a:off x="5188282" y="26123409"/>
            <a:ext cx="1871408" cy="1525640"/>
          </a:xfrm>
          <a:prstGeom prst="rect">
            <a:avLst/>
          </a:prstGeom>
        </p:spPr>
      </p:pic>
      <p:sp>
        <p:nvSpPr>
          <p:cNvPr id="4" name="TextBox 3"/>
          <p:cNvSpPr txBox="1"/>
          <p:nvPr/>
        </p:nvSpPr>
        <p:spPr>
          <a:xfrm>
            <a:off x="5090583" y="28029586"/>
            <a:ext cx="2379634"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Garamond" panose="02020404030301010803" pitchFamily="18" charset="0"/>
              </a:rPr>
              <a:t>Landsat 8 OLI</a:t>
            </a:r>
          </a:p>
        </p:txBody>
      </p:sp>
      <p:pic>
        <p:nvPicPr>
          <p:cNvPr id="57" name="Picture 56" descr="A satellite in space&#10;&#10;Description automatically generated">
            <a:extLst>
              <a:ext uri="{FF2B5EF4-FFF2-40B4-BE49-F238E27FC236}">
                <a16:creationId xmlns:a16="http://schemas.microsoft.com/office/drawing/2014/main" id="{F4185F4A-E33C-E146-EBAE-5CE7373087FB}"/>
              </a:ext>
            </a:extLst>
          </p:cNvPr>
          <p:cNvPicPr>
            <a:picLocks noChangeAspect="1"/>
          </p:cNvPicPr>
          <p:nvPr/>
        </p:nvPicPr>
        <p:blipFill>
          <a:blip r:embed="rId7"/>
          <a:stretch>
            <a:fillRect/>
          </a:stretch>
        </p:blipFill>
        <p:spPr>
          <a:xfrm>
            <a:off x="949622" y="25903931"/>
            <a:ext cx="3244137" cy="1830147"/>
          </a:xfrm>
          <a:prstGeom prst="rect">
            <a:avLst/>
          </a:prstGeom>
        </p:spPr>
      </p:pic>
      <p:sp>
        <p:nvSpPr>
          <p:cNvPr id="58" name="TextBox 57"/>
          <p:cNvSpPr txBox="1"/>
          <p:nvPr/>
        </p:nvSpPr>
        <p:spPr>
          <a:xfrm>
            <a:off x="1500814" y="28020321"/>
            <a:ext cx="2610199" cy="400110"/>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Garamond" panose="02020404030301010803" pitchFamily="18" charset="0"/>
              </a:rPr>
              <a:t>Landsat 9 OLI-2</a:t>
            </a:r>
          </a:p>
        </p:txBody>
      </p:sp>
      <p:pic>
        <p:nvPicPr>
          <p:cNvPr id="59" name="Picture 58" descr="A gold robot with blue solar panels&#10;&#10;Description automatically generated">
            <a:extLst>
              <a:ext uri="{FF2B5EF4-FFF2-40B4-BE49-F238E27FC236}">
                <a16:creationId xmlns:a16="http://schemas.microsoft.com/office/drawing/2014/main" id="{3FE29404-42B4-B6D0-18D2-300B9DF6D8A4}"/>
              </a:ext>
            </a:extLst>
          </p:cNvPr>
          <p:cNvPicPr>
            <a:picLocks noChangeAspect="1"/>
          </p:cNvPicPr>
          <p:nvPr/>
        </p:nvPicPr>
        <p:blipFill>
          <a:blip r:embed="rId8"/>
          <a:stretch>
            <a:fillRect/>
          </a:stretch>
        </p:blipFill>
        <p:spPr>
          <a:xfrm flipV="1">
            <a:off x="11467322" y="26028635"/>
            <a:ext cx="2152367" cy="1620399"/>
          </a:xfrm>
          <a:prstGeom prst="rect">
            <a:avLst/>
          </a:prstGeom>
        </p:spPr>
      </p:pic>
      <p:sp>
        <p:nvSpPr>
          <p:cNvPr id="60" name="TextBox 59"/>
          <p:cNvSpPr txBox="1"/>
          <p:nvPr/>
        </p:nvSpPr>
        <p:spPr>
          <a:xfrm>
            <a:off x="11333764" y="28039143"/>
            <a:ext cx="2785908" cy="400110"/>
          </a:xfrm>
          <a:prstGeom prst="rect">
            <a:avLst/>
          </a:prstGeom>
          <a:noFill/>
        </p:spPr>
        <p:txBody>
          <a:bodyPr wrap="square" rtlCol="0">
            <a:spAutoFit/>
          </a:bodyPr>
          <a:lstStyle/>
          <a:p>
            <a:r>
              <a:rPr lang="en-US" sz="2000">
                <a:solidFill>
                  <a:schemeClr val="tx1">
                    <a:lumMod val="75000"/>
                    <a:lumOff val="25000"/>
                  </a:schemeClr>
                </a:solidFill>
                <a:latin typeface="Garamond" panose="02020404030301010803" pitchFamily="18" charset="0"/>
              </a:rPr>
              <a:t>Sentinel-2 A/B MSI</a:t>
            </a:r>
          </a:p>
        </p:txBody>
      </p:sp>
      <p:pic>
        <p:nvPicPr>
          <p:cNvPr id="61" name="Picture 60" descr="A satellite in space&#10;&#10;Description automatically generated">
            <a:extLst>
              <a:ext uri="{FF2B5EF4-FFF2-40B4-BE49-F238E27FC236}">
                <a16:creationId xmlns:a16="http://schemas.microsoft.com/office/drawing/2014/main" id="{C0B20CF7-5BA9-8590-F2A7-53832B8FA460}"/>
              </a:ext>
            </a:extLst>
          </p:cNvPr>
          <p:cNvPicPr>
            <a:picLocks noChangeAspect="1"/>
          </p:cNvPicPr>
          <p:nvPr/>
        </p:nvPicPr>
        <p:blipFill>
          <a:blip r:embed="rId9"/>
          <a:stretch>
            <a:fillRect/>
          </a:stretch>
        </p:blipFill>
        <p:spPr>
          <a:xfrm>
            <a:off x="8095069" y="26005771"/>
            <a:ext cx="2152367" cy="1760655"/>
          </a:xfrm>
          <a:prstGeom prst="rect">
            <a:avLst/>
          </a:prstGeom>
        </p:spPr>
      </p:pic>
      <p:sp>
        <p:nvSpPr>
          <p:cNvPr id="62" name="TextBox 61"/>
          <p:cNvSpPr txBox="1"/>
          <p:nvPr/>
        </p:nvSpPr>
        <p:spPr>
          <a:xfrm>
            <a:off x="8039130" y="28055034"/>
            <a:ext cx="2152367" cy="400110"/>
          </a:xfrm>
          <a:prstGeom prst="rect">
            <a:avLst/>
          </a:prstGeom>
          <a:noFill/>
        </p:spPr>
        <p:txBody>
          <a:bodyPr wrap="square" rtlCol="0">
            <a:spAutoFit/>
          </a:bodyPr>
          <a:lstStyle/>
          <a:p>
            <a:pPr algn="ctr"/>
            <a:r>
              <a:rPr lang="en-US" sz="2000" dirty="0">
                <a:solidFill>
                  <a:schemeClr val="tx1">
                    <a:lumMod val="75000"/>
                    <a:lumOff val="25000"/>
                  </a:schemeClr>
                </a:solidFill>
                <a:latin typeface="Garamond" panose="02020404030301010803" pitchFamily="18" charset="0"/>
              </a:rPr>
              <a:t>Sentinel-1 C-SAR</a:t>
            </a:r>
          </a:p>
        </p:txBody>
      </p:sp>
      <p:pic>
        <p:nvPicPr>
          <p:cNvPr id="9" name="Picture 8" descr="A logo with a buffalo and a tree&#10;&#10;Description automatically generated">
            <a:extLst>
              <a:ext uri="{FF2B5EF4-FFF2-40B4-BE49-F238E27FC236}">
                <a16:creationId xmlns:a16="http://schemas.microsoft.com/office/drawing/2014/main" id="{372A6439-DDE5-57F8-2713-77F539C1CEDE}"/>
              </a:ext>
            </a:extLst>
          </p:cNvPr>
          <p:cNvPicPr>
            <a:picLocks noChangeAspect="1"/>
          </p:cNvPicPr>
          <p:nvPr/>
        </p:nvPicPr>
        <p:blipFill>
          <a:blip r:embed="rId10"/>
          <a:stretch>
            <a:fillRect/>
          </a:stretch>
        </p:blipFill>
        <p:spPr>
          <a:xfrm>
            <a:off x="23527893" y="29509467"/>
            <a:ext cx="2133340" cy="2783441"/>
          </a:xfrm>
          <a:prstGeom prst="rect">
            <a:avLst/>
          </a:prstGeom>
        </p:spPr>
      </p:pic>
      <p:sp>
        <p:nvSpPr>
          <p:cNvPr id="2" name="Text Placeholder 16">
            <a:extLst>
              <a:ext uri="{FF2B5EF4-FFF2-40B4-BE49-F238E27FC236}">
                <a16:creationId xmlns:a16="http://schemas.microsoft.com/office/drawing/2014/main" id="{E5AE53F8-1A42-D7B6-3973-5224A17949D4}"/>
              </a:ext>
            </a:extLst>
          </p:cNvPr>
          <p:cNvSpPr txBox="1">
            <a:spLocks/>
          </p:cNvSpPr>
          <p:nvPr/>
        </p:nvSpPr>
        <p:spPr>
          <a:xfrm>
            <a:off x="14518609" y="24859168"/>
            <a:ext cx="11199014" cy="3272519"/>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67A478"/>
              </a:buClr>
              <a:buFont typeface="Arial" panose="020B0604020202020204" pitchFamily="34" charset="0"/>
              <a:buChar char="•"/>
            </a:pPr>
            <a:r>
              <a:rPr lang="en-US" dirty="0">
                <a:solidFill>
                  <a:schemeClr val="tx1">
                    <a:lumMod val="75000"/>
                    <a:lumOff val="25000"/>
                  </a:schemeClr>
                </a:solidFill>
                <a:latin typeface="Garamond"/>
                <a:ea typeface="+mn-lt"/>
                <a:cs typeface="+mn-lt"/>
              </a:rPr>
              <a:t>Using remote sensing to analyze Alaskan Rivers poses many challenges which must be further addressed for future studies.</a:t>
            </a:r>
            <a:endParaRPr lang="en-US" dirty="0">
              <a:solidFill>
                <a:schemeClr val="tx1">
                  <a:lumMod val="75000"/>
                  <a:lumOff val="25000"/>
                </a:schemeClr>
              </a:solidFill>
              <a:latin typeface="Garamond"/>
            </a:endParaRPr>
          </a:p>
          <a:p>
            <a:pPr>
              <a:buClr>
                <a:srgbClr val="67A478"/>
              </a:buClr>
              <a:buFont typeface="Arial" panose="020B0604020202020204" pitchFamily="34" charset="0"/>
              <a:buChar char="•"/>
            </a:pPr>
            <a:r>
              <a:rPr lang="en-US" dirty="0">
                <a:solidFill>
                  <a:schemeClr val="tx1">
                    <a:lumMod val="75000"/>
                    <a:lumOff val="25000"/>
                  </a:schemeClr>
                </a:solidFill>
                <a:latin typeface="Garamond"/>
                <a:ea typeface="+mn-lt"/>
                <a:cs typeface="+mn-lt"/>
              </a:rPr>
              <a:t>As a result of its temporal resolution and ability to penetrate clouds, SAR data appeared to be more successful than spectral reflectance in analyzing river ice presence.</a:t>
            </a:r>
            <a:endParaRPr lang="en-US" dirty="0">
              <a:solidFill>
                <a:schemeClr val="tx1">
                  <a:lumMod val="75000"/>
                  <a:lumOff val="25000"/>
                </a:schemeClr>
              </a:solidFill>
              <a:latin typeface="Garamond"/>
            </a:endParaRPr>
          </a:p>
          <a:p>
            <a:pPr>
              <a:buClr>
                <a:srgbClr val="67A478"/>
              </a:buClr>
              <a:buFont typeface="Arial" panose="020B0604020202020204" pitchFamily="34" charset="0"/>
              <a:buChar char="•"/>
            </a:pPr>
            <a:r>
              <a:rPr lang="en-US" dirty="0">
                <a:solidFill>
                  <a:schemeClr val="tx1">
                    <a:lumMod val="75000"/>
                    <a:lumOff val="25000"/>
                  </a:schemeClr>
                </a:solidFill>
                <a:latin typeface="Garamond"/>
                <a:ea typeface="+mn-lt"/>
                <a:cs typeface="+mn-lt"/>
              </a:rPr>
              <a:t>The timeline of river ice freeze up in the fall varied over 2017 to 2023 at the three study sites.</a:t>
            </a:r>
            <a:endParaRPr lang="en-US" dirty="0">
              <a:solidFill>
                <a:schemeClr val="tx1">
                  <a:lumMod val="75000"/>
                  <a:lumOff val="25000"/>
                </a:schemeClr>
              </a:solidFill>
              <a:latin typeface="Garamond"/>
            </a:endParaRPr>
          </a:p>
          <a:p>
            <a:pPr>
              <a:lnSpc>
                <a:spcPct val="100000"/>
              </a:lnSpc>
              <a:spcBef>
                <a:spcPts val="0"/>
              </a:spcBef>
              <a:spcAft>
                <a:spcPts val="600"/>
              </a:spcAft>
              <a:buClr>
                <a:srgbClr val="67A478"/>
              </a:buClr>
              <a:buFont typeface="Arial" panose="020B0604020202020204" pitchFamily="34" charset="0"/>
              <a:buChar char="•"/>
            </a:pPr>
            <a:endParaRPr lang="en-US" dirty="0">
              <a:solidFill>
                <a:schemeClr val="tx1">
                  <a:lumMod val="75000"/>
                  <a:lumOff val="25000"/>
                </a:schemeClr>
              </a:solidFill>
              <a:latin typeface="Garamond"/>
            </a:endParaRPr>
          </a:p>
        </p:txBody>
      </p:sp>
      <p:pic>
        <p:nvPicPr>
          <p:cNvPr id="33" name="Picture 32">
            <a:extLst>
              <a:ext uri="{FF2B5EF4-FFF2-40B4-BE49-F238E27FC236}">
                <a16:creationId xmlns:a16="http://schemas.microsoft.com/office/drawing/2014/main" id="{8EE06EE2-8CA5-F9FD-451D-1F0121BA8CB7}"/>
              </a:ext>
            </a:extLst>
          </p:cNvPr>
          <p:cNvPicPr>
            <a:picLocks noChangeAspect="1"/>
          </p:cNvPicPr>
          <p:nvPr/>
        </p:nvPicPr>
        <p:blipFill>
          <a:blip r:embed="rId11"/>
          <a:stretch>
            <a:fillRect/>
          </a:stretch>
        </p:blipFill>
        <p:spPr>
          <a:xfrm>
            <a:off x="14654071" y="19977582"/>
            <a:ext cx="6469510" cy="3862667"/>
          </a:xfrm>
          <a:prstGeom prst="rect">
            <a:avLst/>
          </a:prstGeom>
          <a:ln>
            <a:noFill/>
          </a:ln>
        </p:spPr>
      </p:pic>
      <p:pic>
        <p:nvPicPr>
          <p:cNvPr id="70" name="Picture 69" descr="A map of a continent with a map and a map with a map and a map with a map and a map with a map and a map with a map and a map with a map and&#10;&#10;Description automatically generated">
            <a:extLst>
              <a:ext uri="{FF2B5EF4-FFF2-40B4-BE49-F238E27FC236}">
                <a16:creationId xmlns:a16="http://schemas.microsoft.com/office/drawing/2014/main" id="{5284FA84-AD66-1000-9D77-5C62C670378A}"/>
              </a:ext>
            </a:extLst>
          </p:cNvPr>
          <p:cNvPicPr>
            <a:picLocks noChangeAspect="1"/>
          </p:cNvPicPr>
          <p:nvPr/>
        </p:nvPicPr>
        <p:blipFill>
          <a:blip r:embed="rId12"/>
          <a:stretch>
            <a:fillRect/>
          </a:stretch>
        </p:blipFill>
        <p:spPr>
          <a:xfrm>
            <a:off x="14794024" y="5983795"/>
            <a:ext cx="9386049" cy="6459129"/>
          </a:xfrm>
          <a:prstGeom prst="rect">
            <a:avLst/>
          </a:prstGeom>
        </p:spPr>
      </p:pic>
      <p:grpSp>
        <p:nvGrpSpPr>
          <p:cNvPr id="71" name="Group 70">
            <a:extLst>
              <a:ext uri="{FF2B5EF4-FFF2-40B4-BE49-F238E27FC236}">
                <a16:creationId xmlns:a16="http://schemas.microsoft.com/office/drawing/2014/main" id="{CE446BA1-8D69-8670-0C28-FC7E84E16706}"/>
              </a:ext>
            </a:extLst>
          </p:cNvPr>
          <p:cNvGrpSpPr/>
          <p:nvPr/>
        </p:nvGrpSpPr>
        <p:grpSpPr>
          <a:xfrm>
            <a:off x="14740558" y="7942615"/>
            <a:ext cx="8586474" cy="4869263"/>
            <a:chOff x="5168397" y="2979916"/>
            <a:chExt cx="6074071" cy="3179842"/>
          </a:xfrm>
        </p:grpSpPr>
        <p:sp>
          <p:nvSpPr>
            <p:cNvPr id="97" name="TextBox 16">
              <a:extLst>
                <a:ext uri="{FF2B5EF4-FFF2-40B4-BE49-F238E27FC236}">
                  <a16:creationId xmlns:a16="http://schemas.microsoft.com/office/drawing/2014/main" id="{FF3E25FD-41E5-33BA-E31F-61449BD294A5}"/>
                </a:ext>
              </a:extLst>
            </p:cNvPr>
            <p:cNvSpPr txBox="1"/>
            <p:nvPr/>
          </p:nvSpPr>
          <p:spPr>
            <a:xfrm>
              <a:off x="8872021" y="2979916"/>
              <a:ext cx="1333362" cy="29238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latin typeface="Century Gothic"/>
                </a:rPr>
                <a:t>Colville River</a:t>
              </a:r>
            </a:p>
          </p:txBody>
        </p:sp>
        <p:sp>
          <p:nvSpPr>
            <p:cNvPr id="98" name="TextBox 20">
              <a:extLst>
                <a:ext uri="{FF2B5EF4-FFF2-40B4-BE49-F238E27FC236}">
                  <a16:creationId xmlns:a16="http://schemas.microsoft.com/office/drawing/2014/main" id="{04BBA7F8-853A-3550-C464-C02ABE5503A8}"/>
                </a:ext>
              </a:extLst>
            </p:cNvPr>
            <p:cNvSpPr txBox="1"/>
            <p:nvPr/>
          </p:nvSpPr>
          <p:spPr>
            <a:xfrm>
              <a:off x="7752288" y="4393044"/>
              <a:ext cx="1214609" cy="29238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a:latin typeface="Century Gothic"/>
                </a:rPr>
                <a:t>Kobuk River</a:t>
              </a:r>
            </a:p>
          </p:txBody>
        </p:sp>
        <p:sp>
          <p:nvSpPr>
            <p:cNvPr id="99" name="TextBox 2">
              <a:extLst>
                <a:ext uri="{FF2B5EF4-FFF2-40B4-BE49-F238E27FC236}">
                  <a16:creationId xmlns:a16="http://schemas.microsoft.com/office/drawing/2014/main" id="{16F3140A-652D-AA82-80C2-8B8C17013397}"/>
                </a:ext>
              </a:extLst>
            </p:cNvPr>
            <p:cNvSpPr txBox="1"/>
            <p:nvPr/>
          </p:nvSpPr>
          <p:spPr>
            <a:xfrm>
              <a:off x="7062784" y="5444955"/>
              <a:ext cx="264583"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latin typeface="Century Gothic"/>
                </a:rPr>
                <a:t>0</a:t>
              </a:r>
            </a:p>
          </p:txBody>
        </p:sp>
        <p:sp>
          <p:nvSpPr>
            <p:cNvPr id="100" name="TextBox 17">
              <a:extLst>
                <a:ext uri="{FF2B5EF4-FFF2-40B4-BE49-F238E27FC236}">
                  <a16:creationId xmlns:a16="http://schemas.microsoft.com/office/drawing/2014/main" id="{FCEE00E7-05AE-3309-FE65-9543101AE018}"/>
                </a:ext>
              </a:extLst>
            </p:cNvPr>
            <p:cNvSpPr txBox="1"/>
            <p:nvPr/>
          </p:nvSpPr>
          <p:spPr>
            <a:xfrm>
              <a:off x="8721041" y="5447205"/>
              <a:ext cx="486833"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latin typeface="Century Gothic"/>
                </a:rPr>
                <a:t>100</a:t>
              </a:r>
            </a:p>
          </p:txBody>
        </p:sp>
        <p:sp>
          <p:nvSpPr>
            <p:cNvPr id="101" name="TextBox 19">
              <a:extLst>
                <a:ext uri="{FF2B5EF4-FFF2-40B4-BE49-F238E27FC236}">
                  <a16:creationId xmlns:a16="http://schemas.microsoft.com/office/drawing/2014/main" id="{843BCB90-849D-1C73-A639-419FCF341D02}"/>
                </a:ext>
              </a:extLst>
            </p:cNvPr>
            <p:cNvSpPr txBox="1"/>
            <p:nvPr/>
          </p:nvSpPr>
          <p:spPr>
            <a:xfrm>
              <a:off x="7892902" y="5425733"/>
              <a:ext cx="389417"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latin typeface="Century Gothic"/>
                </a:rPr>
                <a:t>50</a:t>
              </a:r>
              <a:endParaRPr lang="en-US" sz="1200"/>
            </a:p>
          </p:txBody>
        </p:sp>
        <p:sp>
          <p:nvSpPr>
            <p:cNvPr id="102" name="TextBox 21">
              <a:extLst>
                <a:ext uri="{FF2B5EF4-FFF2-40B4-BE49-F238E27FC236}">
                  <a16:creationId xmlns:a16="http://schemas.microsoft.com/office/drawing/2014/main" id="{76A43639-17DF-3983-EF60-E56BDF8551F3}"/>
                </a:ext>
              </a:extLst>
            </p:cNvPr>
            <p:cNvSpPr txBox="1"/>
            <p:nvPr/>
          </p:nvSpPr>
          <p:spPr>
            <a:xfrm>
              <a:off x="8954070" y="5450770"/>
              <a:ext cx="709083"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latin typeface="Century Gothic"/>
                </a:rPr>
                <a:t>Miles</a:t>
              </a:r>
            </a:p>
          </p:txBody>
        </p:sp>
        <p:sp>
          <p:nvSpPr>
            <p:cNvPr id="103" name="TextBox 23">
              <a:extLst>
                <a:ext uri="{FF2B5EF4-FFF2-40B4-BE49-F238E27FC236}">
                  <a16:creationId xmlns:a16="http://schemas.microsoft.com/office/drawing/2014/main" id="{58433EB6-D165-329B-EE2C-6E22079274A7}"/>
                </a:ext>
              </a:extLst>
            </p:cNvPr>
            <p:cNvSpPr txBox="1"/>
            <p:nvPr/>
          </p:nvSpPr>
          <p:spPr>
            <a:xfrm>
              <a:off x="10507544" y="4974740"/>
              <a:ext cx="734924"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latin typeface="Century Gothic"/>
                </a:rPr>
                <a:t>Alaska</a:t>
              </a:r>
            </a:p>
          </p:txBody>
        </p:sp>
        <p:sp>
          <p:nvSpPr>
            <p:cNvPr id="104" name="TextBox 42">
              <a:extLst>
                <a:ext uri="{FF2B5EF4-FFF2-40B4-BE49-F238E27FC236}">
                  <a16:creationId xmlns:a16="http://schemas.microsoft.com/office/drawing/2014/main" id="{B9BD8CC9-489A-8BFA-9A61-BE6DAFAF4FB0}"/>
                </a:ext>
              </a:extLst>
            </p:cNvPr>
            <p:cNvSpPr txBox="1"/>
            <p:nvPr/>
          </p:nvSpPr>
          <p:spPr>
            <a:xfrm>
              <a:off x="5168397" y="5958766"/>
              <a:ext cx="4381499" cy="20099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solidFill>
                    <a:schemeClr val="tx1">
                      <a:lumMod val="75000"/>
                      <a:lumOff val="25000"/>
                    </a:schemeClr>
                  </a:solidFill>
                  <a:latin typeface="Century Gothic"/>
                  <a:cs typeface="Calibri"/>
                </a:rPr>
                <a:t>Basemap</a:t>
              </a:r>
              <a:r>
                <a:rPr lang="en-US" sz="1400" dirty="0">
                  <a:solidFill>
                    <a:schemeClr val="tx1">
                      <a:lumMod val="75000"/>
                      <a:lumOff val="25000"/>
                    </a:schemeClr>
                  </a:solidFill>
                  <a:latin typeface="Century Gothic"/>
                  <a:cs typeface="Calibri"/>
                </a:rPr>
                <a:t>: ESRI, GEBCO, Garmin, </a:t>
              </a:r>
              <a:r>
                <a:rPr lang="en-US" sz="1400" dirty="0" err="1">
                  <a:solidFill>
                    <a:schemeClr val="tx1">
                      <a:lumMod val="75000"/>
                      <a:lumOff val="25000"/>
                    </a:schemeClr>
                  </a:solidFill>
                  <a:latin typeface="Century Gothic"/>
                  <a:cs typeface="Calibri"/>
                </a:rPr>
                <a:t>NaturalVue</a:t>
              </a:r>
              <a:endParaRPr lang="en-US" sz="1400" dirty="0">
                <a:solidFill>
                  <a:schemeClr val="tx1">
                    <a:lumMod val="75000"/>
                    <a:lumOff val="25000"/>
                  </a:schemeClr>
                </a:solidFill>
                <a:latin typeface="Century Gothic"/>
              </a:endParaRPr>
            </a:p>
          </p:txBody>
        </p:sp>
        <p:sp>
          <p:nvSpPr>
            <p:cNvPr id="105" name="TextBox 46">
              <a:extLst>
                <a:ext uri="{FF2B5EF4-FFF2-40B4-BE49-F238E27FC236}">
                  <a16:creationId xmlns:a16="http://schemas.microsoft.com/office/drawing/2014/main" id="{182AE56F-2963-C630-559B-C8315D6F149A}"/>
                </a:ext>
              </a:extLst>
            </p:cNvPr>
            <p:cNvSpPr txBox="1"/>
            <p:nvPr/>
          </p:nvSpPr>
          <p:spPr>
            <a:xfrm>
              <a:off x="5344159" y="5507436"/>
              <a:ext cx="1789598" cy="2846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50">
                  <a:solidFill>
                    <a:schemeClr val="tx1">
                      <a:lumMod val="75000"/>
                      <a:lumOff val="25000"/>
                    </a:schemeClr>
                  </a:solidFill>
                  <a:latin typeface="Century Gothic"/>
                </a:rPr>
                <a:t>Crossing Zones</a:t>
              </a:r>
            </a:p>
          </p:txBody>
        </p:sp>
        <p:sp>
          <p:nvSpPr>
            <p:cNvPr id="106" name="TextBox 50">
              <a:extLst>
                <a:ext uri="{FF2B5EF4-FFF2-40B4-BE49-F238E27FC236}">
                  <a16:creationId xmlns:a16="http://schemas.microsoft.com/office/drawing/2014/main" id="{929F45E9-D5D3-F0E7-FAC3-2C3CFC5FDCDA}"/>
                </a:ext>
              </a:extLst>
            </p:cNvPr>
            <p:cNvSpPr txBox="1"/>
            <p:nvPr/>
          </p:nvSpPr>
          <p:spPr>
            <a:xfrm>
              <a:off x="5374265" y="5327747"/>
              <a:ext cx="1466487" cy="29238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50">
                  <a:solidFill>
                    <a:schemeClr val="tx1">
                      <a:lumMod val="75000"/>
                      <a:lumOff val="25000"/>
                    </a:schemeClr>
                  </a:solidFill>
                  <a:latin typeface="Century Gothic"/>
                </a:rPr>
                <a:t>Rivers</a:t>
              </a:r>
            </a:p>
          </p:txBody>
        </p:sp>
        <p:cxnSp>
          <p:nvCxnSpPr>
            <p:cNvPr id="107" name="Straight Arrow Connector 106">
              <a:extLst>
                <a:ext uri="{FF2B5EF4-FFF2-40B4-BE49-F238E27FC236}">
                  <a16:creationId xmlns:a16="http://schemas.microsoft.com/office/drawing/2014/main" id="{FA5BD507-47AF-AB0A-9899-15334BB60B1E}"/>
                </a:ext>
              </a:extLst>
            </p:cNvPr>
            <p:cNvCxnSpPr/>
            <p:nvPr/>
          </p:nvCxnSpPr>
          <p:spPr>
            <a:xfrm>
              <a:off x="8366147" y="6012758"/>
              <a:ext cx="1721506" cy="1781"/>
            </a:xfrm>
            <a:prstGeom prst="straightConnector1">
              <a:avLst/>
            </a:prstGeom>
            <a:ln w="28575">
              <a:noFill/>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9A25D991-AB6E-729B-647C-76D7CD5E4C53}"/>
                </a:ext>
              </a:extLst>
            </p:cNvPr>
            <p:cNvCxnSpPr/>
            <p:nvPr/>
          </p:nvCxnSpPr>
          <p:spPr>
            <a:xfrm flipH="1">
              <a:off x="8380210" y="5919264"/>
              <a:ext cx="1778" cy="10331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B7B3046-D3BE-F911-8721-81544826AD36}"/>
                </a:ext>
              </a:extLst>
            </p:cNvPr>
            <p:cNvCxnSpPr>
              <a:cxnSpLocks/>
            </p:cNvCxnSpPr>
            <p:nvPr/>
          </p:nvCxnSpPr>
          <p:spPr>
            <a:xfrm flipH="1">
              <a:off x="10066065" y="5921346"/>
              <a:ext cx="2572" cy="103256"/>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95247A85-5942-BC33-4509-A6061648244D}"/>
                </a:ext>
              </a:extLst>
            </p:cNvPr>
            <p:cNvCxnSpPr>
              <a:cxnSpLocks/>
            </p:cNvCxnSpPr>
            <p:nvPr/>
          </p:nvCxnSpPr>
          <p:spPr>
            <a:xfrm flipH="1">
              <a:off x="9205145" y="5904832"/>
              <a:ext cx="1778" cy="117694"/>
            </a:xfrm>
            <a:prstGeom prst="straightConnector1">
              <a:avLst/>
            </a:prstGeom>
            <a:ln w="28575">
              <a:no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8B18E0CC-42AF-FDB5-C71E-321F03F086FD}"/>
                </a:ext>
              </a:extLst>
            </p:cNvPr>
            <p:cNvCxnSpPr>
              <a:cxnSpLocks/>
            </p:cNvCxnSpPr>
            <p:nvPr/>
          </p:nvCxnSpPr>
          <p:spPr>
            <a:xfrm flipH="1">
              <a:off x="9643944" y="5925896"/>
              <a:ext cx="1778" cy="99722"/>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80DB4C19-C5D6-2579-3E8A-34E7B3E0A3CA}"/>
                </a:ext>
              </a:extLst>
            </p:cNvPr>
            <p:cNvCxnSpPr>
              <a:cxnSpLocks/>
            </p:cNvCxnSpPr>
            <p:nvPr/>
          </p:nvCxnSpPr>
          <p:spPr>
            <a:xfrm flipH="1">
              <a:off x="8787501" y="5922159"/>
              <a:ext cx="1778" cy="96128"/>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sp>
          <p:nvSpPr>
            <p:cNvPr id="113" name="Rectangle: Rounded Corners 18">
              <a:extLst>
                <a:ext uri="{FF2B5EF4-FFF2-40B4-BE49-F238E27FC236}">
                  <a16:creationId xmlns:a16="http://schemas.microsoft.com/office/drawing/2014/main" id="{AF0AC803-AC90-D66E-4346-BB2B9220D46D}"/>
                </a:ext>
              </a:extLst>
            </p:cNvPr>
            <p:cNvSpPr/>
            <p:nvPr/>
          </p:nvSpPr>
          <p:spPr>
            <a:xfrm>
              <a:off x="5250293" y="5521051"/>
              <a:ext cx="130610" cy="130789"/>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Rectangle: Rounded Corners 22">
              <a:extLst>
                <a:ext uri="{FF2B5EF4-FFF2-40B4-BE49-F238E27FC236}">
                  <a16:creationId xmlns:a16="http://schemas.microsoft.com/office/drawing/2014/main" id="{AC0C0EC3-6EA2-3BAE-1923-5864FCCC360D}"/>
                </a:ext>
              </a:extLst>
            </p:cNvPr>
            <p:cNvSpPr/>
            <p:nvPr/>
          </p:nvSpPr>
          <p:spPr>
            <a:xfrm>
              <a:off x="5248626" y="5333546"/>
              <a:ext cx="130037" cy="1320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Rectangle: Rounded Corners 24">
              <a:extLst>
                <a:ext uri="{FF2B5EF4-FFF2-40B4-BE49-F238E27FC236}">
                  <a16:creationId xmlns:a16="http://schemas.microsoft.com/office/drawing/2014/main" id="{2146A3B4-3839-52C6-8633-AD9677195E3B}"/>
                </a:ext>
              </a:extLst>
            </p:cNvPr>
            <p:cNvSpPr/>
            <p:nvPr/>
          </p:nvSpPr>
          <p:spPr>
            <a:xfrm>
              <a:off x="5255304" y="5729502"/>
              <a:ext cx="125768" cy="129220"/>
            </a:xfrm>
            <a:prstGeom prst="roundRect">
              <a:avLst/>
            </a:prstGeom>
            <a:solidFill>
              <a:srgbClr val="887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TextBox 26">
              <a:extLst>
                <a:ext uri="{FF2B5EF4-FFF2-40B4-BE49-F238E27FC236}">
                  <a16:creationId xmlns:a16="http://schemas.microsoft.com/office/drawing/2014/main" id="{29FA395E-2702-7BAE-EDD5-D28708FED465}"/>
                </a:ext>
              </a:extLst>
            </p:cNvPr>
            <p:cNvSpPr txBox="1"/>
            <p:nvPr/>
          </p:nvSpPr>
          <p:spPr>
            <a:xfrm>
              <a:off x="5356396" y="5719202"/>
              <a:ext cx="1738798" cy="28469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50">
                  <a:solidFill>
                    <a:schemeClr val="tx1">
                      <a:lumMod val="75000"/>
                      <a:lumOff val="25000"/>
                    </a:schemeClr>
                  </a:solidFill>
                  <a:latin typeface="Century Gothic"/>
                </a:rPr>
                <a:t>Park Boundaries</a:t>
              </a:r>
              <a:endParaRPr lang="en-US">
                <a:solidFill>
                  <a:schemeClr val="tx1">
                    <a:lumMod val="75000"/>
                    <a:lumOff val="25000"/>
                  </a:schemeClr>
                </a:solidFill>
              </a:endParaRPr>
            </a:p>
          </p:txBody>
        </p:sp>
      </p:grpSp>
      <p:pic>
        <p:nvPicPr>
          <p:cNvPr id="72" name="Picture 71" descr="A black arrow pointing up&#10;&#10;Description automatically generated">
            <a:extLst>
              <a:ext uri="{FF2B5EF4-FFF2-40B4-BE49-F238E27FC236}">
                <a16:creationId xmlns:a16="http://schemas.microsoft.com/office/drawing/2014/main" id="{0C3E4526-9D3E-9301-A036-FD1413F77926}"/>
              </a:ext>
            </a:extLst>
          </p:cNvPr>
          <p:cNvPicPr>
            <a:picLocks noChangeAspect="1"/>
          </p:cNvPicPr>
          <p:nvPr/>
        </p:nvPicPr>
        <p:blipFill>
          <a:blip r:embed="rId13"/>
          <a:stretch>
            <a:fillRect/>
          </a:stretch>
        </p:blipFill>
        <p:spPr>
          <a:xfrm>
            <a:off x="15087587" y="6532209"/>
            <a:ext cx="613407" cy="1005179"/>
          </a:xfrm>
          <a:prstGeom prst="rect">
            <a:avLst/>
          </a:prstGeom>
        </p:spPr>
      </p:pic>
      <p:sp>
        <p:nvSpPr>
          <p:cNvPr id="73" name="TextBox 5">
            <a:extLst>
              <a:ext uri="{FF2B5EF4-FFF2-40B4-BE49-F238E27FC236}">
                <a16:creationId xmlns:a16="http://schemas.microsoft.com/office/drawing/2014/main" id="{73F112DF-C4A6-D024-774C-1B540A8E57CD}"/>
              </a:ext>
            </a:extLst>
          </p:cNvPr>
          <p:cNvSpPr txBox="1"/>
          <p:nvPr/>
        </p:nvSpPr>
        <p:spPr>
          <a:xfrm>
            <a:off x="15183411" y="6292170"/>
            <a:ext cx="403098"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a:solidFill>
                  <a:schemeClr val="tx1">
                    <a:lumMod val="75000"/>
                    <a:lumOff val="25000"/>
                  </a:schemeClr>
                </a:solidFill>
                <a:latin typeface="Century Gothic" panose="020B0502020202020204" pitchFamily="34" charset="0"/>
              </a:rPr>
              <a:t>N</a:t>
            </a:r>
          </a:p>
        </p:txBody>
      </p:sp>
      <p:cxnSp>
        <p:nvCxnSpPr>
          <p:cNvPr id="74" name="Straight Arrow Connector 73">
            <a:extLst>
              <a:ext uri="{FF2B5EF4-FFF2-40B4-BE49-F238E27FC236}">
                <a16:creationId xmlns:a16="http://schemas.microsoft.com/office/drawing/2014/main" id="{4EC9A896-F75F-1E3E-0323-4489555D167C}"/>
              </a:ext>
            </a:extLst>
          </p:cNvPr>
          <p:cNvCxnSpPr/>
          <p:nvPr/>
        </p:nvCxnSpPr>
        <p:spPr>
          <a:xfrm flipV="1">
            <a:off x="17473235" y="12201587"/>
            <a:ext cx="2584307" cy="7016"/>
          </a:xfrm>
          <a:prstGeom prst="straightConnector1">
            <a:avLst/>
          </a:prstGeom>
          <a:ln w="12700"/>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001E2599-53E6-1E33-8C79-0B6C1EB73AAF}"/>
              </a:ext>
            </a:extLst>
          </p:cNvPr>
          <p:cNvCxnSpPr/>
          <p:nvPr/>
        </p:nvCxnSpPr>
        <p:spPr>
          <a:xfrm>
            <a:off x="17474751" y="12072560"/>
            <a:ext cx="2879" cy="14808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C267778-C195-85D2-81EA-A6CC025FFF6B}"/>
              </a:ext>
            </a:extLst>
          </p:cNvPr>
          <p:cNvCxnSpPr>
            <a:cxnSpLocks/>
          </p:cNvCxnSpPr>
          <p:nvPr/>
        </p:nvCxnSpPr>
        <p:spPr>
          <a:xfrm>
            <a:off x="18771792" y="12053389"/>
            <a:ext cx="2879" cy="14808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02BE692B-2741-80F8-2B4B-65574AD7CA4B}"/>
              </a:ext>
            </a:extLst>
          </p:cNvPr>
          <p:cNvCxnSpPr>
            <a:cxnSpLocks/>
          </p:cNvCxnSpPr>
          <p:nvPr/>
        </p:nvCxnSpPr>
        <p:spPr>
          <a:xfrm>
            <a:off x="20052970" y="12053387"/>
            <a:ext cx="2879" cy="148082"/>
          </a:xfrm>
          <a:prstGeom prst="straightConnector1">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diagram of data processing&#10;&#10;Description automatically generated">
            <a:extLst>
              <a:ext uri="{FF2B5EF4-FFF2-40B4-BE49-F238E27FC236}">
                <a16:creationId xmlns:a16="http://schemas.microsoft.com/office/drawing/2014/main" id="{8C89E871-65BE-0263-76C5-74684D146DB1}"/>
              </a:ext>
            </a:extLst>
          </p:cNvPr>
          <p:cNvPicPr>
            <a:picLocks noChangeAspect="1"/>
          </p:cNvPicPr>
          <p:nvPr/>
        </p:nvPicPr>
        <p:blipFill>
          <a:blip r:embed="rId14"/>
          <a:stretch>
            <a:fillRect/>
          </a:stretch>
        </p:blipFill>
        <p:spPr>
          <a:xfrm>
            <a:off x="1055804" y="18470105"/>
            <a:ext cx="12958655" cy="6405579"/>
          </a:xfrm>
          <a:prstGeom prst="rect">
            <a:avLst/>
          </a:prstGeom>
          <a:ln>
            <a:noFill/>
          </a:ln>
        </p:spPr>
      </p:pic>
      <p:pic>
        <p:nvPicPr>
          <p:cNvPr id="24" name="Picture 23" descr="A person standing in front of water with city in the background&#10;&#10;Description automatically generated">
            <a:extLst>
              <a:ext uri="{FF2B5EF4-FFF2-40B4-BE49-F238E27FC236}">
                <a16:creationId xmlns:a16="http://schemas.microsoft.com/office/drawing/2014/main" id="{133243B6-4A42-BFFE-FD25-AE308E886769}"/>
              </a:ext>
            </a:extLst>
          </p:cNvPr>
          <p:cNvPicPr>
            <a:picLocks noChangeAspect="1"/>
          </p:cNvPicPr>
          <p:nvPr/>
        </p:nvPicPr>
        <p:blipFill rotWithShape="1">
          <a:blip r:embed="rId15"/>
          <a:srcRect l="1087" t="2746" r="2174" b="30087"/>
          <a:stretch/>
        </p:blipFill>
        <p:spPr>
          <a:xfrm>
            <a:off x="1680106" y="30037317"/>
            <a:ext cx="1662826" cy="1645920"/>
          </a:xfrm>
          <a:prstGeom prst="ellipse">
            <a:avLst/>
          </a:prstGeom>
          <a:effectLst/>
        </p:spPr>
      </p:pic>
      <p:pic>
        <p:nvPicPr>
          <p:cNvPr id="42" name="Picture 41" descr="A person standing in front of water with a city in the background&#10;&#10;Description automatically generated">
            <a:extLst>
              <a:ext uri="{FF2B5EF4-FFF2-40B4-BE49-F238E27FC236}">
                <a16:creationId xmlns:a16="http://schemas.microsoft.com/office/drawing/2014/main" id="{453508C5-9D18-732A-6459-BEADF89DDDB5}"/>
              </a:ext>
            </a:extLst>
          </p:cNvPr>
          <p:cNvPicPr>
            <a:picLocks noChangeAspect="1"/>
          </p:cNvPicPr>
          <p:nvPr/>
        </p:nvPicPr>
        <p:blipFill rotWithShape="1">
          <a:blip r:embed="rId16"/>
          <a:srcRect l="160" t="2381" r="1053" b="23817"/>
          <a:stretch/>
        </p:blipFill>
        <p:spPr>
          <a:xfrm>
            <a:off x="7403472" y="29945972"/>
            <a:ext cx="1645701" cy="1645920"/>
          </a:xfrm>
          <a:prstGeom prst="ellipse">
            <a:avLst/>
          </a:prstGeom>
        </p:spPr>
      </p:pic>
      <p:pic>
        <p:nvPicPr>
          <p:cNvPr id="44" name="Picture 43" descr="A person standing in front of water with city in the background&#10;&#10;Description automatically generated">
            <a:extLst>
              <a:ext uri="{FF2B5EF4-FFF2-40B4-BE49-F238E27FC236}">
                <a16:creationId xmlns:a16="http://schemas.microsoft.com/office/drawing/2014/main" id="{2065B266-CAB1-00B7-2C51-7E6687B60E71}"/>
              </a:ext>
            </a:extLst>
          </p:cNvPr>
          <p:cNvPicPr>
            <a:picLocks noChangeAspect="1"/>
          </p:cNvPicPr>
          <p:nvPr/>
        </p:nvPicPr>
        <p:blipFill rotWithShape="1">
          <a:blip r:embed="rId17"/>
          <a:srcRect t="2389" r="1020" b="29328"/>
          <a:stretch/>
        </p:blipFill>
        <p:spPr>
          <a:xfrm>
            <a:off x="10320299" y="29993983"/>
            <a:ext cx="1615641" cy="1645920"/>
          </a:xfrm>
          <a:prstGeom prst="ellipse">
            <a:avLst/>
          </a:prstGeom>
        </p:spPr>
      </p:pic>
      <p:pic>
        <p:nvPicPr>
          <p:cNvPr id="45" name="Picture 44" descr="A person standing in front of a body of water with a city in the background&#10;&#10;Description automatically generated">
            <a:extLst>
              <a:ext uri="{FF2B5EF4-FFF2-40B4-BE49-F238E27FC236}">
                <a16:creationId xmlns:a16="http://schemas.microsoft.com/office/drawing/2014/main" id="{C2D756C9-C953-B8F0-E189-E40E02057139}"/>
              </a:ext>
            </a:extLst>
          </p:cNvPr>
          <p:cNvPicPr>
            <a:picLocks noChangeAspect="1"/>
          </p:cNvPicPr>
          <p:nvPr/>
        </p:nvPicPr>
        <p:blipFill rotWithShape="1">
          <a:blip r:embed="rId18"/>
          <a:srcRect l="1111" t="2931" r="3333" b="31569"/>
          <a:stretch/>
        </p:blipFill>
        <p:spPr>
          <a:xfrm>
            <a:off x="4460570" y="29998978"/>
            <a:ext cx="1640076" cy="1645920"/>
          </a:xfrm>
          <a:prstGeom prst="ellipse">
            <a:avLst/>
          </a:prstGeom>
        </p:spPr>
      </p:pic>
      <p:sp>
        <p:nvSpPr>
          <p:cNvPr id="47" name="TextBox 46">
            <a:extLst>
              <a:ext uri="{FF2B5EF4-FFF2-40B4-BE49-F238E27FC236}">
                <a16:creationId xmlns:a16="http://schemas.microsoft.com/office/drawing/2014/main" id="{DEED4735-D9FD-DDA5-046A-C741FC6B020D}"/>
              </a:ext>
            </a:extLst>
          </p:cNvPr>
          <p:cNvSpPr txBox="1"/>
          <p:nvPr/>
        </p:nvSpPr>
        <p:spPr>
          <a:xfrm>
            <a:off x="14743901" y="19583965"/>
            <a:ext cx="5621185" cy="369332"/>
          </a:xfrm>
          <a:prstGeom prst="rect">
            <a:avLst/>
          </a:prstGeom>
          <a:noFill/>
        </p:spPr>
        <p:txBody>
          <a:bodyPr wrap="square" lIns="91440" tIns="45720" rIns="91440" bIns="45720" rtlCol="0" anchor="t">
            <a:spAutoFit/>
          </a:bodyPr>
          <a:lstStyle/>
          <a:p>
            <a:r>
              <a:rPr lang="en-US" b="1" dirty="0">
                <a:solidFill>
                  <a:schemeClr val="tx1">
                    <a:lumMod val="75000"/>
                    <a:lumOff val="25000"/>
                  </a:schemeClr>
                </a:solidFill>
                <a:latin typeface="Century Gothic"/>
              </a:rPr>
              <a:t>West Kobuk Temperature &amp; VH Backscatter</a:t>
            </a:r>
          </a:p>
        </p:txBody>
      </p:sp>
      <p:sp>
        <p:nvSpPr>
          <p:cNvPr id="35" name="TextBox 2">
            <a:extLst>
              <a:ext uri="{FF2B5EF4-FFF2-40B4-BE49-F238E27FC236}">
                <a16:creationId xmlns:a16="http://schemas.microsoft.com/office/drawing/2014/main" id="{FCFF2465-3560-BCC0-17C3-028180612ABD}"/>
              </a:ext>
            </a:extLst>
          </p:cNvPr>
          <p:cNvSpPr txBox="1"/>
          <p:nvPr/>
        </p:nvSpPr>
        <p:spPr>
          <a:xfrm>
            <a:off x="14761597" y="13657809"/>
            <a:ext cx="3589186"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Annual Ice Formation phases</a:t>
            </a:r>
            <a:endParaRPr lang="en-US" dirty="0">
              <a:solidFill>
                <a:schemeClr val="tx1">
                  <a:lumMod val="75000"/>
                  <a:lumOff val="25000"/>
                </a:schemeClr>
              </a:solidFill>
            </a:endParaRPr>
          </a:p>
        </p:txBody>
      </p:sp>
      <p:sp>
        <p:nvSpPr>
          <p:cNvPr id="49" name="TextBox 2">
            <a:extLst>
              <a:ext uri="{FF2B5EF4-FFF2-40B4-BE49-F238E27FC236}">
                <a16:creationId xmlns:a16="http://schemas.microsoft.com/office/drawing/2014/main" id="{F71D12B4-07D5-C053-7207-4FBE6F2E9635}"/>
              </a:ext>
            </a:extLst>
          </p:cNvPr>
          <p:cNvSpPr txBox="1"/>
          <p:nvPr/>
        </p:nvSpPr>
        <p:spPr>
          <a:xfrm>
            <a:off x="21405657" y="13736094"/>
            <a:ext cx="3857564"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rPr>
              <a:t>Colville Ice Coverage (NDII)</a:t>
            </a:r>
          </a:p>
        </p:txBody>
      </p:sp>
      <p:sp>
        <p:nvSpPr>
          <p:cNvPr id="50" name="TextBox 2">
            <a:extLst>
              <a:ext uri="{FF2B5EF4-FFF2-40B4-BE49-F238E27FC236}">
                <a16:creationId xmlns:a16="http://schemas.microsoft.com/office/drawing/2014/main" id="{A0686715-2ACA-3385-64EE-DCC0C1CD37C8}"/>
              </a:ext>
            </a:extLst>
          </p:cNvPr>
          <p:cNvSpPr txBox="1"/>
          <p:nvPr/>
        </p:nvSpPr>
        <p:spPr>
          <a:xfrm>
            <a:off x="21731197" y="19559734"/>
            <a:ext cx="3857564"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rPr>
              <a:t>West Kobuk VH Backscatter</a:t>
            </a:r>
          </a:p>
        </p:txBody>
      </p:sp>
      <p:pic>
        <p:nvPicPr>
          <p:cNvPr id="13" name="Picture 12" descr="A map of a river&#10;&#10;Description automatically generated">
            <a:extLst>
              <a:ext uri="{FF2B5EF4-FFF2-40B4-BE49-F238E27FC236}">
                <a16:creationId xmlns:a16="http://schemas.microsoft.com/office/drawing/2014/main" id="{87D330CF-981B-FBA1-88B4-CCF0027622D2}"/>
              </a:ext>
            </a:extLst>
          </p:cNvPr>
          <p:cNvPicPr>
            <a:picLocks noChangeAspect="1"/>
          </p:cNvPicPr>
          <p:nvPr/>
        </p:nvPicPr>
        <p:blipFill rotWithShape="1">
          <a:blip r:embed="rId19"/>
          <a:srcRect b="7051"/>
          <a:stretch/>
        </p:blipFill>
        <p:spPr>
          <a:xfrm>
            <a:off x="21410392" y="19944935"/>
            <a:ext cx="4016077" cy="3732901"/>
          </a:xfrm>
          <a:prstGeom prst="rect">
            <a:avLst/>
          </a:prstGeom>
        </p:spPr>
      </p:pic>
      <p:sp>
        <p:nvSpPr>
          <p:cNvPr id="17" name="TextBox 16">
            <a:extLst>
              <a:ext uri="{FF2B5EF4-FFF2-40B4-BE49-F238E27FC236}">
                <a16:creationId xmlns:a16="http://schemas.microsoft.com/office/drawing/2014/main" id="{F0484119-C3ED-256B-8647-42A31A215E7C}"/>
              </a:ext>
            </a:extLst>
          </p:cNvPr>
          <p:cNvSpPr txBox="1"/>
          <p:nvPr/>
        </p:nvSpPr>
        <p:spPr>
          <a:xfrm>
            <a:off x="14961223" y="14343504"/>
            <a:ext cx="60552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rPr>
              <a:t>Colville</a:t>
            </a:r>
          </a:p>
        </p:txBody>
      </p:sp>
      <p:sp>
        <p:nvSpPr>
          <p:cNvPr id="39" name="TextBox 38">
            <a:extLst>
              <a:ext uri="{FF2B5EF4-FFF2-40B4-BE49-F238E27FC236}">
                <a16:creationId xmlns:a16="http://schemas.microsoft.com/office/drawing/2014/main" id="{A1C86E98-7276-6BD3-8FEA-1422861B7830}"/>
              </a:ext>
            </a:extLst>
          </p:cNvPr>
          <p:cNvSpPr txBox="1"/>
          <p:nvPr/>
        </p:nvSpPr>
        <p:spPr>
          <a:xfrm>
            <a:off x="14942054" y="15781240"/>
            <a:ext cx="68220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W. Kobuk</a:t>
            </a:r>
            <a:endParaRPr lang="en-US">
              <a:solidFill>
                <a:schemeClr val="tx1">
                  <a:lumMod val="75000"/>
                  <a:lumOff val="25000"/>
                </a:schemeClr>
              </a:solidFill>
            </a:endParaRPr>
          </a:p>
        </p:txBody>
      </p:sp>
      <p:sp>
        <p:nvSpPr>
          <p:cNvPr id="40" name="TextBox 39">
            <a:extLst>
              <a:ext uri="{FF2B5EF4-FFF2-40B4-BE49-F238E27FC236}">
                <a16:creationId xmlns:a16="http://schemas.microsoft.com/office/drawing/2014/main" id="{99046E2A-2B20-226D-3398-79AFA664F573}"/>
              </a:ext>
            </a:extLst>
          </p:cNvPr>
          <p:cNvSpPr txBox="1"/>
          <p:nvPr/>
        </p:nvSpPr>
        <p:spPr>
          <a:xfrm>
            <a:off x="14961223" y="17180635"/>
            <a:ext cx="68220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E. Kobuk</a:t>
            </a:r>
            <a:endParaRPr lang="en-US">
              <a:solidFill>
                <a:schemeClr val="tx1">
                  <a:lumMod val="75000"/>
                  <a:lumOff val="25000"/>
                </a:schemeClr>
              </a:solidFill>
            </a:endParaRPr>
          </a:p>
        </p:txBody>
      </p:sp>
      <p:sp>
        <p:nvSpPr>
          <p:cNvPr id="48" name="TextBox 47">
            <a:extLst>
              <a:ext uri="{FF2B5EF4-FFF2-40B4-BE49-F238E27FC236}">
                <a16:creationId xmlns:a16="http://schemas.microsoft.com/office/drawing/2014/main" id="{7E70E9F8-7893-E5D1-DA40-FBB9DB239E6A}"/>
              </a:ext>
            </a:extLst>
          </p:cNvPr>
          <p:cNvSpPr txBox="1"/>
          <p:nvPr/>
        </p:nvSpPr>
        <p:spPr>
          <a:xfrm>
            <a:off x="15210430" y="14477692"/>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2017</a:t>
            </a:r>
          </a:p>
        </p:txBody>
      </p:sp>
      <p:sp>
        <p:nvSpPr>
          <p:cNvPr id="51" name="TextBox 50">
            <a:extLst>
              <a:ext uri="{FF2B5EF4-FFF2-40B4-BE49-F238E27FC236}">
                <a16:creationId xmlns:a16="http://schemas.microsoft.com/office/drawing/2014/main" id="{07FCA500-F424-3368-6FAE-E70B6312EC90}"/>
              </a:ext>
            </a:extLst>
          </p:cNvPr>
          <p:cNvSpPr txBox="1"/>
          <p:nvPr/>
        </p:nvSpPr>
        <p:spPr>
          <a:xfrm>
            <a:off x="15210429" y="15896258"/>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2017</a:t>
            </a:r>
          </a:p>
        </p:txBody>
      </p:sp>
      <p:sp>
        <p:nvSpPr>
          <p:cNvPr id="52" name="TextBox 51">
            <a:extLst>
              <a:ext uri="{FF2B5EF4-FFF2-40B4-BE49-F238E27FC236}">
                <a16:creationId xmlns:a16="http://schemas.microsoft.com/office/drawing/2014/main" id="{7CB150D5-083B-BFC5-213B-AF54A619DB8A}"/>
              </a:ext>
            </a:extLst>
          </p:cNvPr>
          <p:cNvSpPr txBox="1"/>
          <p:nvPr/>
        </p:nvSpPr>
        <p:spPr>
          <a:xfrm>
            <a:off x="15191258" y="17295653"/>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2017</a:t>
            </a:r>
          </a:p>
        </p:txBody>
      </p:sp>
      <p:sp>
        <p:nvSpPr>
          <p:cNvPr id="43" name="TextBox 42">
            <a:extLst>
              <a:ext uri="{FF2B5EF4-FFF2-40B4-BE49-F238E27FC236}">
                <a16:creationId xmlns:a16="http://schemas.microsoft.com/office/drawing/2014/main" id="{2DAD8EBD-4988-2766-B2AB-1C70E3BF010E}"/>
              </a:ext>
            </a:extLst>
          </p:cNvPr>
          <p:cNvSpPr txBox="1"/>
          <p:nvPr/>
        </p:nvSpPr>
        <p:spPr>
          <a:xfrm>
            <a:off x="15210429" y="14650220"/>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2018</a:t>
            </a:r>
          </a:p>
        </p:txBody>
      </p:sp>
      <p:sp>
        <p:nvSpPr>
          <p:cNvPr id="46" name="TextBox 45">
            <a:extLst>
              <a:ext uri="{FF2B5EF4-FFF2-40B4-BE49-F238E27FC236}">
                <a16:creationId xmlns:a16="http://schemas.microsoft.com/office/drawing/2014/main" id="{F4993417-F672-CDCE-C6A5-C49FA923D50E}"/>
              </a:ext>
            </a:extLst>
          </p:cNvPr>
          <p:cNvSpPr txBox="1"/>
          <p:nvPr/>
        </p:nvSpPr>
        <p:spPr>
          <a:xfrm>
            <a:off x="15191258" y="16049616"/>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2018</a:t>
            </a:r>
          </a:p>
        </p:txBody>
      </p:sp>
      <p:sp>
        <p:nvSpPr>
          <p:cNvPr id="53" name="TextBox 52">
            <a:extLst>
              <a:ext uri="{FF2B5EF4-FFF2-40B4-BE49-F238E27FC236}">
                <a16:creationId xmlns:a16="http://schemas.microsoft.com/office/drawing/2014/main" id="{DEDC4974-0449-C0B0-E4F0-87028897E3CD}"/>
              </a:ext>
            </a:extLst>
          </p:cNvPr>
          <p:cNvSpPr txBox="1"/>
          <p:nvPr/>
        </p:nvSpPr>
        <p:spPr>
          <a:xfrm>
            <a:off x="15191257" y="17449011"/>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2018</a:t>
            </a:r>
          </a:p>
        </p:txBody>
      </p:sp>
      <p:sp>
        <p:nvSpPr>
          <p:cNvPr id="54" name="TextBox 53">
            <a:extLst>
              <a:ext uri="{FF2B5EF4-FFF2-40B4-BE49-F238E27FC236}">
                <a16:creationId xmlns:a16="http://schemas.microsoft.com/office/drawing/2014/main" id="{FDB259B5-8B57-4444-A270-67508163E4BF}"/>
              </a:ext>
            </a:extLst>
          </p:cNvPr>
          <p:cNvSpPr txBox="1"/>
          <p:nvPr/>
        </p:nvSpPr>
        <p:spPr>
          <a:xfrm>
            <a:off x="15210428" y="14803578"/>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2019</a:t>
            </a:r>
          </a:p>
        </p:txBody>
      </p:sp>
      <p:sp>
        <p:nvSpPr>
          <p:cNvPr id="55" name="TextBox 54">
            <a:extLst>
              <a:ext uri="{FF2B5EF4-FFF2-40B4-BE49-F238E27FC236}">
                <a16:creationId xmlns:a16="http://schemas.microsoft.com/office/drawing/2014/main" id="{EF97DE61-7F5F-72E2-2045-8B6B4D7F43F4}"/>
              </a:ext>
            </a:extLst>
          </p:cNvPr>
          <p:cNvSpPr txBox="1"/>
          <p:nvPr/>
        </p:nvSpPr>
        <p:spPr>
          <a:xfrm>
            <a:off x="15210427" y="14956936"/>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2020</a:t>
            </a:r>
          </a:p>
        </p:txBody>
      </p:sp>
      <p:sp>
        <p:nvSpPr>
          <p:cNvPr id="63" name="TextBox 62">
            <a:extLst>
              <a:ext uri="{FF2B5EF4-FFF2-40B4-BE49-F238E27FC236}">
                <a16:creationId xmlns:a16="http://schemas.microsoft.com/office/drawing/2014/main" id="{8DA215A7-D388-84EC-BAA3-07B60238DE13}"/>
              </a:ext>
            </a:extLst>
          </p:cNvPr>
          <p:cNvSpPr txBox="1"/>
          <p:nvPr/>
        </p:nvSpPr>
        <p:spPr>
          <a:xfrm>
            <a:off x="15210426" y="15110294"/>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2021</a:t>
            </a:r>
          </a:p>
        </p:txBody>
      </p:sp>
      <p:sp>
        <p:nvSpPr>
          <p:cNvPr id="64" name="TextBox 63">
            <a:extLst>
              <a:ext uri="{FF2B5EF4-FFF2-40B4-BE49-F238E27FC236}">
                <a16:creationId xmlns:a16="http://schemas.microsoft.com/office/drawing/2014/main" id="{03E3783A-15FB-6047-206E-096E9D27CC5E}"/>
              </a:ext>
            </a:extLst>
          </p:cNvPr>
          <p:cNvSpPr txBox="1"/>
          <p:nvPr/>
        </p:nvSpPr>
        <p:spPr>
          <a:xfrm>
            <a:off x="15210425" y="15282822"/>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2022</a:t>
            </a:r>
          </a:p>
        </p:txBody>
      </p:sp>
      <p:sp>
        <p:nvSpPr>
          <p:cNvPr id="65" name="TextBox 64">
            <a:extLst>
              <a:ext uri="{FF2B5EF4-FFF2-40B4-BE49-F238E27FC236}">
                <a16:creationId xmlns:a16="http://schemas.microsoft.com/office/drawing/2014/main" id="{10F1908C-E180-D4EE-5997-A77D49300C86}"/>
              </a:ext>
            </a:extLst>
          </p:cNvPr>
          <p:cNvSpPr txBox="1"/>
          <p:nvPr/>
        </p:nvSpPr>
        <p:spPr>
          <a:xfrm>
            <a:off x="15210424" y="15436180"/>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2023</a:t>
            </a:r>
          </a:p>
        </p:txBody>
      </p:sp>
      <p:sp>
        <p:nvSpPr>
          <p:cNvPr id="66" name="TextBox 65">
            <a:extLst>
              <a:ext uri="{FF2B5EF4-FFF2-40B4-BE49-F238E27FC236}">
                <a16:creationId xmlns:a16="http://schemas.microsoft.com/office/drawing/2014/main" id="{89C42BE3-4B46-98A6-9EDA-C69D5A2B5D8B}"/>
              </a:ext>
            </a:extLst>
          </p:cNvPr>
          <p:cNvSpPr txBox="1"/>
          <p:nvPr/>
        </p:nvSpPr>
        <p:spPr>
          <a:xfrm>
            <a:off x="15191257" y="16202974"/>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2019</a:t>
            </a:r>
          </a:p>
        </p:txBody>
      </p:sp>
      <p:sp>
        <p:nvSpPr>
          <p:cNvPr id="67" name="TextBox 66">
            <a:extLst>
              <a:ext uri="{FF2B5EF4-FFF2-40B4-BE49-F238E27FC236}">
                <a16:creationId xmlns:a16="http://schemas.microsoft.com/office/drawing/2014/main" id="{A34FB925-7417-63D2-0829-A5FD23E5F9C3}"/>
              </a:ext>
            </a:extLst>
          </p:cNvPr>
          <p:cNvSpPr txBox="1"/>
          <p:nvPr/>
        </p:nvSpPr>
        <p:spPr>
          <a:xfrm>
            <a:off x="15191257" y="16375502"/>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2020</a:t>
            </a:r>
          </a:p>
        </p:txBody>
      </p:sp>
      <p:sp>
        <p:nvSpPr>
          <p:cNvPr id="68" name="TextBox 67">
            <a:extLst>
              <a:ext uri="{FF2B5EF4-FFF2-40B4-BE49-F238E27FC236}">
                <a16:creationId xmlns:a16="http://schemas.microsoft.com/office/drawing/2014/main" id="{A9E6E9A6-CE64-D4E8-5FB4-29BBECFA40E1}"/>
              </a:ext>
            </a:extLst>
          </p:cNvPr>
          <p:cNvSpPr txBox="1"/>
          <p:nvPr/>
        </p:nvSpPr>
        <p:spPr>
          <a:xfrm>
            <a:off x="15191256" y="16528860"/>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2021</a:t>
            </a:r>
          </a:p>
        </p:txBody>
      </p:sp>
      <p:sp>
        <p:nvSpPr>
          <p:cNvPr id="69" name="TextBox 68">
            <a:extLst>
              <a:ext uri="{FF2B5EF4-FFF2-40B4-BE49-F238E27FC236}">
                <a16:creationId xmlns:a16="http://schemas.microsoft.com/office/drawing/2014/main" id="{CC550786-0347-95C6-46AC-DB9A342A713A}"/>
              </a:ext>
            </a:extLst>
          </p:cNvPr>
          <p:cNvSpPr txBox="1"/>
          <p:nvPr/>
        </p:nvSpPr>
        <p:spPr>
          <a:xfrm>
            <a:off x="15191254" y="16682218"/>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2022</a:t>
            </a:r>
          </a:p>
        </p:txBody>
      </p:sp>
      <p:sp>
        <p:nvSpPr>
          <p:cNvPr id="76" name="TextBox 75">
            <a:extLst>
              <a:ext uri="{FF2B5EF4-FFF2-40B4-BE49-F238E27FC236}">
                <a16:creationId xmlns:a16="http://schemas.microsoft.com/office/drawing/2014/main" id="{C5E69B7D-45F6-0E7D-E5E0-326A91E8021F}"/>
              </a:ext>
            </a:extLst>
          </p:cNvPr>
          <p:cNvSpPr txBox="1"/>
          <p:nvPr/>
        </p:nvSpPr>
        <p:spPr>
          <a:xfrm>
            <a:off x="15191253" y="16854745"/>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2023</a:t>
            </a:r>
          </a:p>
        </p:txBody>
      </p:sp>
      <p:sp>
        <p:nvSpPr>
          <p:cNvPr id="77" name="TextBox 76">
            <a:extLst>
              <a:ext uri="{FF2B5EF4-FFF2-40B4-BE49-F238E27FC236}">
                <a16:creationId xmlns:a16="http://schemas.microsoft.com/office/drawing/2014/main" id="{E55D74E2-D32C-C133-0B30-0BAA9E7FAB1C}"/>
              </a:ext>
            </a:extLst>
          </p:cNvPr>
          <p:cNvSpPr txBox="1"/>
          <p:nvPr/>
        </p:nvSpPr>
        <p:spPr>
          <a:xfrm>
            <a:off x="15191256" y="17621539"/>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2019</a:t>
            </a:r>
          </a:p>
        </p:txBody>
      </p:sp>
      <p:sp>
        <p:nvSpPr>
          <p:cNvPr id="78" name="TextBox 77">
            <a:extLst>
              <a:ext uri="{FF2B5EF4-FFF2-40B4-BE49-F238E27FC236}">
                <a16:creationId xmlns:a16="http://schemas.microsoft.com/office/drawing/2014/main" id="{512FE710-9B2D-080A-FA0D-8F3AF090D89A}"/>
              </a:ext>
            </a:extLst>
          </p:cNvPr>
          <p:cNvSpPr txBox="1"/>
          <p:nvPr/>
        </p:nvSpPr>
        <p:spPr>
          <a:xfrm>
            <a:off x="15191256" y="17774898"/>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2020</a:t>
            </a:r>
          </a:p>
        </p:txBody>
      </p:sp>
      <p:sp>
        <p:nvSpPr>
          <p:cNvPr id="79" name="TextBox 78">
            <a:extLst>
              <a:ext uri="{FF2B5EF4-FFF2-40B4-BE49-F238E27FC236}">
                <a16:creationId xmlns:a16="http://schemas.microsoft.com/office/drawing/2014/main" id="{ED069485-FEF0-219F-DD4C-C03E1CB2D675}"/>
              </a:ext>
            </a:extLst>
          </p:cNvPr>
          <p:cNvSpPr txBox="1"/>
          <p:nvPr/>
        </p:nvSpPr>
        <p:spPr>
          <a:xfrm>
            <a:off x="15191255" y="17928255"/>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2021</a:t>
            </a:r>
          </a:p>
        </p:txBody>
      </p:sp>
      <p:sp>
        <p:nvSpPr>
          <p:cNvPr id="80" name="TextBox 79">
            <a:extLst>
              <a:ext uri="{FF2B5EF4-FFF2-40B4-BE49-F238E27FC236}">
                <a16:creationId xmlns:a16="http://schemas.microsoft.com/office/drawing/2014/main" id="{C0E6DE63-DEBF-3E55-E8DB-DC6FFB323B79}"/>
              </a:ext>
            </a:extLst>
          </p:cNvPr>
          <p:cNvSpPr txBox="1"/>
          <p:nvPr/>
        </p:nvSpPr>
        <p:spPr>
          <a:xfrm>
            <a:off x="15191253" y="18100784"/>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2022</a:t>
            </a:r>
          </a:p>
        </p:txBody>
      </p:sp>
      <p:sp>
        <p:nvSpPr>
          <p:cNvPr id="81" name="TextBox 80">
            <a:extLst>
              <a:ext uri="{FF2B5EF4-FFF2-40B4-BE49-F238E27FC236}">
                <a16:creationId xmlns:a16="http://schemas.microsoft.com/office/drawing/2014/main" id="{BD2CB855-65E0-3B10-2207-016BEDB5A020}"/>
              </a:ext>
            </a:extLst>
          </p:cNvPr>
          <p:cNvSpPr txBox="1"/>
          <p:nvPr/>
        </p:nvSpPr>
        <p:spPr>
          <a:xfrm>
            <a:off x="15191252" y="18254141"/>
            <a:ext cx="394661"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2023</a:t>
            </a:r>
          </a:p>
        </p:txBody>
      </p:sp>
      <p:sp>
        <p:nvSpPr>
          <p:cNvPr id="82" name="TextBox 81">
            <a:extLst>
              <a:ext uri="{FF2B5EF4-FFF2-40B4-BE49-F238E27FC236}">
                <a16:creationId xmlns:a16="http://schemas.microsoft.com/office/drawing/2014/main" id="{7B0A168B-5C34-FC48-ED9D-15769B69BFD3}"/>
              </a:ext>
            </a:extLst>
          </p:cNvPr>
          <p:cNvSpPr txBox="1"/>
          <p:nvPr/>
        </p:nvSpPr>
        <p:spPr>
          <a:xfrm rot="16200000">
            <a:off x="15402128" y="14238068"/>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1-Oct</a:t>
            </a:r>
          </a:p>
        </p:txBody>
      </p:sp>
      <p:sp>
        <p:nvSpPr>
          <p:cNvPr id="83" name="TextBox 82">
            <a:extLst>
              <a:ext uri="{FF2B5EF4-FFF2-40B4-BE49-F238E27FC236}">
                <a16:creationId xmlns:a16="http://schemas.microsoft.com/office/drawing/2014/main" id="{FF66CEB3-C812-2A98-5F61-3AACA68FAD13}"/>
              </a:ext>
            </a:extLst>
          </p:cNvPr>
          <p:cNvSpPr txBox="1"/>
          <p:nvPr/>
        </p:nvSpPr>
        <p:spPr>
          <a:xfrm rot="16200000">
            <a:off x="15536316" y="14238067"/>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2-Oct</a:t>
            </a:r>
          </a:p>
        </p:txBody>
      </p:sp>
      <p:sp>
        <p:nvSpPr>
          <p:cNvPr id="84" name="TextBox 83">
            <a:extLst>
              <a:ext uri="{FF2B5EF4-FFF2-40B4-BE49-F238E27FC236}">
                <a16:creationId xmlns:a16="http://schemas.microsoft.com/office/drawing/2014/main" id="{B4133B6E-8B2A-68D5-820C-9E6D4D530A49}"/>
              </a:ext>
            </a:extLst>
          </p:cNvPr>
          <p:cNvSpPr txBox="1"/>
          <p:nvPr/>
        </p:nvSpPr>
        <p:spPr>
          <a:xfrm rot="16200000">
            <a:off x="15689675" y="14238068"/>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3-Oct</a:t>
            </a:r>
          </a:p>
        </p:txBody>
      </p:sp>
      <p:sp>
        <p:nvSpPr>
          <p:cNvPr id="85" name="TextBox 84">
            <a:extLst>
              <a:ext uri="{FF2B5EF4-FFF2-40B4-BE49-F238E27FC236}">
                <a16:creationId xmlns:a16="http://schemas.microsoft.com/office/drawing/2014/main" id="{8B52B14B-0DA3-BB48-5B60-FC2BE7B61CE7}"/>
              </a:ext>
            </a:extLst>
          </p:cNvPr>
          <p:cNvSpPr txBox="1"/>
          <p:nvPr/>
        </p:nvSpPr>
        <p:spPr>
          <a:xfrm rot="16200000">
            <a:off x="15843033" y="14238067"/>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4-Oct</a:t>
            </a:r>
          </a:p>
        </p:txBody>
      </p:sp>
      <p:sp>
        <p:nvSpPr>
          <p:cNvPr id="86" name="TextBox 85">
            <a:extLst>
              <a:ext uri="{FF2B5EF4-FFF2-40B4-BE49-F238E27FC236}">
                <a16:creationId xmlns:a16="http://schemas.microsoft.com/office/drawing/2014/main" id="{CA285D37-8586-AA68-BBCA-8571E7506A4C}"/>
              </a:ext>
            </a:extLst>
          </p:cNvPr>
          <p:cNvSpPr txBox="1"/>
          <p:nvPr/>
        </p:nvSpPr>
        <p:spPr>
          <a:xfrm rot="16200000">
            <a:off x="15977221" y="14238066"/>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5-Oct</a:t>
            </a:r>
          </a:p>
        </p:txBody>
      </p:sp>
      <p:sp>
        <p:nvSpPr>
          <p:cNvPr id="87" name="TextBox 86">
            <a:extLst>
              <a:ext uri="{FF2B5EF4-FFF2-40B4-BE49-F238E27FC236}">
                <a16:creationId xmlns:a16="http://schemas.microsoft.com/office/drawing/2014/main" id="{EB2E08F0-E1B8-942D-823E-50BC02D1FA78}"/>
              </a:ext>
            </a:extLst>
          </p:cNvPr>
          <p:cNvSpPr txBox="1"/>
          <p:nvPr/>
        </p:nvSpPr>
        <p:spPr>
          <a:xfrm rot="16200000">
            <a:off x="16130579" y="14238065"/>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6-Oct</a:t>
            </a:r>
          </a:p>
        </p:txBody>
      </p:sp>
      <p:sp>
        <p:nvSpPr>
          <p:cNvPr id="88" name="TextBox 87">
            <a:extLst>
              <a:ext uri="{FF2B5EF4-FFF2-40B4-BE49-F238E27FC236}">
                <a16:creationId xmlns:a16="http://schemas.microsoft.com/office/drawing/2014/main" id="{9443283D-EEEF-AECB-D47D-31D7A4D7C4AF}"/>
              </a:ext>
            </a:extLst>
          </p:cNvPr>
          <p:cNvSpPr txBox="1"/>
          <p:nvPr/>
        </p:nvSpPr>
        <p:spPr>
          <a:xfrm rot="16200000">
            <a:off x="16264767" y="14238064"/>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7-Oct</a:t>
            </a:r>
          </a:p>
        </p:txBody>
      </p:sp>
      <p:sp>
        <p:nvSpPr>
          <p:cNvPr id="89" name="TextBox 88">
            <a:extLst>
              <a:ext uri="{FF2B5EF4-FFF2-40B4-BE49-F238E27FC236}">
                <a16:creationId xmlns:a16="http://schemas.microsoft.com/office/drawing/2014/main" id="{594C08C7-31C1-AE6E-8F77-589064AEA35E}"/>
              </a:ext>
            </a:extLst>
          </p:cNvPr>
          <p:cNvSpPr txBox="1"/>
          <p:nvPr/>
        </p:nvSpPr>
        <p:spPr>
          <a:xfrm rot="16200000">
            <a:off x="16418126" y="14238065"/>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8-Oct</a:t>
            </a:r>
          </a:p>
        </p:txBody>
      </p:sp>
      <p:sp>
        <p:nvSpPr>
          <p:cNvPr id="90" name="TextBox 89">
            <a:extLst>
              <a:ext uri="{FF2B5EF4-FFF2-40B4-BE49-F238E27FC236}">
                <a16:creationId xmlns:a16="http://schemas.microsoft.com/office/drawing/2014/main" id="{A1CBE24D-F410-E6CD-62F4-EE88D1E6ED2F}"/>
              </a:ext>
            </a:extLst>
          </p:cNvPr>
          <p:cNvSpPr txBox="1"/>
          <p:nvPr/>
        </p:nvSpPr>
        <p:spPr>
          <a:xfrm rot="16200000">
            <a:off x="16552315" y="14238065"/>
            <a:ext cx="452170"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9-Oct</a:t>
            </a:r>
          </a:p>
        </p:txBody>
      </p:sp>
      <p:sp>
        <p:nvSpPr>
          <p:cNvPr id="91" name="TextBox 90">
            <a:extLst>
              <a:ext uri="{FF2B5EF4-FFF2-40B4-BE49-F238E27FC236}">
                <a16:creationId xmlns:a16="http://schemas.microsoft.com/office/drawing/2014/main" id="{FB171757-313B-0E26-3353-8FB65714BAD6}"/>
              </a:ext>
            </a:extLst>
          </p:cNvPr>
          <p:cNvSpPr txBox="1"/>
          <p:nvPr/>
        </p:nvSpPr>
        <p:spPr>
          <a:xfrm rot="-5400000">
            <a:off x="16676919" y="14247650"/>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10-Oct</a:t>
            </a:r>
          </a:p>
        </p:txBody>
      </p:sp>
      <p:sp>
        <p:nvSpPr>
          <p:cNvPr id="92" name="TextBox 91">
            <a:extLst>
              <a:ext uri="{FF2B5EF4-FFF2-40B4-BE49-F238E27FC236}">
                <a16:creationId xmlns:a16="http://schemas.microsoft.com/office/drawing/2014/main" id="{3DEF6713-C3C3-193E-52C5-30D8E9F9FC02}"/>
              </a:ext>
            </a:extLst>
          </p:cNvPr>
          <p:cNvSpPr txBox="1"/>
          <p:nvPr/>
        </p:nvSpPr>
        <p:spPr>
          <a:xfrm rot="-5400000">
            <a:off x="16830277" y="14247649"/>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11-Oct</a:t>
            </a:r>
          </a:p>
        </p:txBody>
      </p:sp>
      <p:sp>
        <p:nvSpPr>
          <p:cNvPr id="93" name="TextBox 92">
            <a:extLst>
              <a:ext uri="{FF2B5EF4-FFF2-40B4-BE49-F238E27FC236}">
                <a16:creationId xmlns:a16="http://schemas.microsoft.com/office/drawing/2014/main" id="{501BA09C-46E9-0589-4874-BD50564AA101}"/>
              </a:ext>
            </a:extLst>
          </p:cNvPr>
          <p:cNvSpPr txBox="1"/>
          <p:nvPr/>
        </p:nvSpPr>
        <p:spPr>
          <a:xfrm rot="-5400000">
            <a:off x="16964465" y="14247648"/>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12-Oct</a:t>
            </a:r>
          </a:p>
        </p:txBody>
      </p:sp>
      <p:sp>
        <p:nvSpPr>
          <p:cNvPr id="94" name="TextBox 93">
            <a:extLst>
              <a:ext uri="{FF2B5EF4-FFF2-40B4-BE49-F238E27FC236}">
                <a16:creationId xmlns:a16="http://schemas.microsoft.com/office/drawing/2014/main" id="{D56D1F15-F442-CE40-16D4-8A8EA1980243}"/>
              </a:ext>
            </a:extLst>
          </p:cNvPr>
          <p:cNvSpPr txBox="1"/>
          <p:nvPr/>
        </p:nvSpPr>
        <p:spPr>
          <a:xfrm rot="-5400000">
            <a:off x="17136993" y="14247647"/>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13-Oct</a:t>
            </a:r>
          </a:p>
        </p:txBody>
      </p:sp>
      <p:sp>
        <p:nvSpPr>
          <p:cNvPr id="117" name="TextBox 116">
            <a:extLst>
              <a:ext uri="{FF2B5EF4-FFF2-40B4-BE49-F238E27FC236}">
                <a16:creationId xmlns:a16="http://schemas.microsoft.com/office/drawing/2014/main" id="{FEA6B597-50FB-6318-6A36-9EA576AE2AF3}"/>
              </a:ext>
            </a:extLst>
          </p:cNvPr>
          <p:cNvSpPr txBox="1"/>
          <p:nvPr/>
        </p:nvSpPr>
        <p:spPr>
          <a:xfrm rot="-5400000">
            <a:off x="17271182" y="14247648"/>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14-Oct</a:t>
            </a:r>
          </a:p>
        </p:txBody>
      </p:sp>
      <p:sp>
        <p:nvSpPr>
          <p:cNvPr id="118" name="TextBox 117">
            <a:extLst>
              <a:ext uri="{FF2B5EF4-FFF2-40B4-BE49-F238E27FC236}">
                <a16:creationId xmlns:a16="http://schemas.microsoft.com/office/drawing/2014/main" id="{F811F364-E014-AB3F-7711-7B2C31C50ED8}"/>
              </a:ext>
            </a:extLst>
          </p:cNvPr>
          <p:cNvSpPr txBox="1"/>
          <p:nvPr/>
        </p:nvSpPr>
        <p:spPr>
          <a:xfrm rot="-5400000">
            <a:off x="17405371" y="14247648"/>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15-Oct</a:t>
            </a:r>
          </a:p>
        </p:txBody>
      </p:sp>
      <p:sp>
        <p:nvSpPr>
          <p:cNvPr id="119" name="TextBox 118">
            <a:extLst>
              <a:ext uri="{FF2B5EF4-FFF2-40B4-BE49-F238E27FC236}">
                <a16:creationId xmlns:a16="http://schemas.microsoft.com/office/drawing/2014/main" id="{1336FF95-41FB-9012-28B4-64FF2F20538B}"/>
              </a:ext>
            </a:extLst>
          </p:cNvPr>
          <p:cNvSpPr txBox="1"/>
          <p:nvPr/>
        </p:nvSpPr>
        <p:spPr>
          <a:xfrm rot="-5400000">
            <a:off x="17577899" y="14247647"/>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16-Oct</a:t>
            </a:r>
          </a:p>
        </p:txBody>
      </p:sp>
      <p:sp>
        <p:nvSpPr>
          <p:cNvPr id="120" name="TextBox 119">
            <a:extLst>
              <a:ext uri="{FF2B5EF4-FFF2-40B4-BE49-F238E27FC236}">
                <a16:creationId xmlns:a16="http://schemas.microsoft.com/office/drawing/2014/main" id="{39508A62-FCE6-E44B-6817-3C2CCDE36E51}"/>
              </a:ext>
            </a:extLst>
          </p:cNvPr>
          <p:cNvSpPr txBox="1"/>
          <p:nvPr/>
        </p:nvSpPr>
        <p:spPr>
          <a:xfrm rot="-5400000">
            <a:off x="17712088" y="14247648"/>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17-Oct</a:t>
            </a:r>
          </a:p>
        </p:txBody>
      </p:sp>
      <p:sp>
        <p:nvSpPr>
          <p:cNvPr id="121" name="TextBox 120">
            <a:extLst>
              <a:ext uri="{FF2B5EF4-FFF2-40B4-BE49-F238E27FC236}">
                <a16:creationId xmlns:a16="http://schemas.microsoft.com/office/drawing/2014/main" id="{A3A824EA-70CC-6263-DCB4-BC665E90249C}"/>
              </a:ext>
            </a:extLst>
          </p:cNvPr>
          <p:cNvSpPr txBox="1"/>
          <p:nvPr/>
        </p:nvSpPr>
        <p:spPr>
          <a:xfrm rot="-5400000">
            <a:off x="17865446" y="14247647"/>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18-Oct</a:t>
            </a:r>
          </a:p>
        </p:txBody>
      </p:sp>
      <p:sp>
        <p:nvSpPr>
          <p:cNvPr id="122" name="TextBox 121">
            <a:extLst>
              <a:ext uri="{FF2B5EF4-FFF2-40B4-BE49-F238E27FC236}">
                <a16:creationId xmlns:a16="http://schemas.microsoft.com/office/drawing/2014/main" id="{CA665684-948D-63B1-1361-041A24AC1E2E}"/>
              </a:ext>
            </a:extLst>
          </p:cNvPr>
          <p:cNvSpPr txBox="1"/>
          <p:nvPr/>
        </p:nvSpPr>
        <p:spPr>
          <a:xfrm rot="-5400000">
            <a:off x="17999635" y="14247648"/>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19-Oct</a:t>
            </a:r>
          </a:p>
        </p:txBody>
      </p:sp>
      <p:sp>
        <p:nvSpPr>
          <p:cNvPr id="123" name="TextBox 122">
            <a:extLst>
              <a:ext uri="{FF2B5EF4-FFF2-40B4-BE49-F238E27FC236}">
                <a16:creationId xmlns:a16="http://schemas.microsoft.com/office/drawing/2014/main" id="{EB94F74A-CD9F-6610-5494-78856ED5DC29}"/>
              </a:ext>
            </a:extLst>
          </p:cNvPr>
          <p:cNvSpPr txBox="1"/>
          <p:nvPr/>
        </p:nvSpPr>
        <p:spPr>
          <a:xfrm rot="-5400000">
            <a:off x="18152994" y="14228478"/>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20-Oct</a:t>
            </a:r>
          </a:p>
        </p:txBody>
      </p:sp>
      <p:sp>
        <p:nvSpPr>
          <p:cNvPr id="124" name="TextBox 123">
            <a:extLst>
              <a:ext uri="{FF2B5EF4-FFF2-40B4-BE49-F238E27FC236}">
                <a16:creationId xmlns:a16="http://schemas.microsoft.com/office/drawing/2014/main" id="{31274992-7317-0B9C-2CA4-34BC8FEAD4CD}"/>
              </a:ext>
            </a:extLst>
          </p:cNvPr>
          <p:cNvSpPr txBox="1"/>
          <p:nvPr/>
        </p:nvSpPr>
        <p:spPr>
          <a:xfrm rot="-5400000">
            <a:off x="18287182" y="14228477"/>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21-Oct</a:t>
            </a:r>
          </a:p>
        </p:txBody>
      </p:sp>
      <p:sp>
        <p:nvSpPr>
          <p:cNvPr id="125" name="TextBox 124">
            <a:extLst>
              <a:ext uri="{FF2B5EF4-FFF2-40B4-BE49-F238E27FC236}">
                <a16:creationId xmlns:a16="http://schemas.microsoft.com/office/drawing/2014/main" id="{5456CC68-91E7-D079-0766-34D8CCCE4362}"/>
              </a:ext>
            </a:extLst>
          </p:cNvPr>
          <p:cNvSpPr txBox="1"/>
          <p:nvPr/>
        </p:nvSpPr>
        <p:spPr>
          <a:xfrm rot="-5400000">
            <a:off x="18440540" y="14228477"/>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22-Oct</a:t>
            </a:r>
          </a:p>
        </p:txBody>
      </p:sp>
      <p:sp>
        <p:nvSpPr>
          <p:cNvPr id="126" name="TextBox 125">
            <a:extLst>
              <a:ext uri="{FF2B5EF4-FFF2-40B4-BE49-F238E27FC236}">
                <a16:creationId xmlns:a16="http://schemas.microsoft.com/office/drawing/2014/main" id="{90883A9F-B1B4-FDCE-4D85-A81909D039A9}"/>
              </a:ext>
            </a:extLst>
          </p:cNvPr>
          <p:cNvSpPr txBox="1"/>
          <p:nvPr/>
        </p:nvSpPr>
        <p:spPr>
          <a:xfrm rot="-5400000">
            <a:off x="18593898" y="14228476"/>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23-Oct</a:t>
            </a:r>
          </a:p>
        </p:txBody>
      </p:sp>
      <p:sp>
        <p:nvSpPr>
          <p:cNvPr id="127" name="TextBox 126">
            <a:extLst>
              <a:ext uri="{FF2B5EF4-FFF2-40B4-BE49-F238E27FC236}">
                <a16:creationId xmlns:a16="http://schemas.microsoft.com/office/drawing/2014/main" id="{B7421A86-995A-E29B-5C8F-8EB5A8F424B0}"/>
              </a:ext>
            </a:extLst>
          </p:cNvPr>
          <p:cNvSpPr txBox="1"/>
          <p:nvPr/>
        </p:nvSpPr>
        <p:spPr>
          <a:xfrm rot="-5400000">
            <a:off x="18728086" y="14228475"/>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24-Oct</a:t>
            </a:r>
          </a:p>
        </p:txBody>
      </p:sp>
      <p:sp>
        <p:nvSpPr>
          <p:cNvPr id="128" name="TextBox 127">
            <a:extLst>
              <a:ext uri="{FF2B5EF4-FFF2-40B4-BE49-F238E27FC236}">
                <a16:creationId xmlns:a16="http://schemas.microsoft.com/office/drawing/2014/main" id="{2F326481-5556-4142-0F6E-FE245E4FD36F}"/>
              </a:ext>
            </a:extLst>
          </p:cNvPr>
          <p:cNvSpPr txBox="1"/>
          <p:nvPr/>
        </p:nvSpPr>
        <p:spPr>
          <a:xfrm rot="-5400000">
            <a:off x="18881445" y="14228476"/>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25-Oct</a:t>
            </a:r>
          </a:p>
        </p:txBody>
      </p:sp>
      <p:sp>
        <p:nvSpPr>
          <p:cNvPr id="129" name="TextBox 128">
            <a:extLst>
              <a:ext uri="{FF2B5EF4-FFF2-40B4-BE49-F238E27FC236}">
                <a16:creationId xmlns:a16="http://schemas.microsoft.com/office/drawing/2014/main" id="{A116ADBB-27C8-3622-0903-21B9C84C8800}"/>
              </a:ext>
            </a:extLst>
          </p:cNvPr>
          <p:cNvSpPr txBox="1"/>
          <p:nvPr/>
        </p:nvSpPr>
        <p:spPr>
          <a:xfrm rot="-5400000">
            <a:off x="19015633" y="14228475"/>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26-Oct</a:t>
            </a:r>
          </a:p>
        </p:txBody>
      </p:sp>
      <p:sp>
        <p:nvSpPr>
          <p:cNvPr id="130" name="TextBox 129">
            <a:extLst>
              <a:ext uri="{FF2B5EF4-FFF2-40B4-BE49-F238E27FC236}">
                <a16:creationId xmlns:a16="http://schemas.microsoft.com/office/drawing/2014/main" id="{80BE07B0-BCE1-9B3C-5579-485860542515}"/>
              </a:ext>
            </a:extLst>
          </p:cNvPr>
          <p:cNvSpPr txBox="1"/>
          <p:nvPr/>
        </p:nvSpPr>
        <p:spPr>
          <a:xfrm rot="-5400000">
            <a:off x="19168991" y="14228474"/>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27-Oct</a:t>
            </a:r>
          </a:p>
        </p:txBody>
      </p:sp>
      <p:sp>
        <p:nvSpPr>
          <p:cNvPr id="131" name="TextBox 130">
            <a:extLst>
              <a:ext uri="{FF2B5EF4-FFF2-40B4-BE49-F238E27FC236}">
                <a16:creationId xmlns:a16="http://schemas.microsoft.com/office/drawing/2014/main" id="{E32EDA89-01C2-772C-F44F-1431E515C85E}"/>
              </a:ext>
            </a:extLst>
          </p:cNvPr>
          <p:cNvSpPr txBox="1"/>
          <p:nvPr/>
        </p:nvSpPr>
        <p:spPr>
          <a:xfrm rot="-5400000">
            <a:off x="19322350" y="14228475"/>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28-Oct</a:t>
            </a:r>
          </a:p>
        </p:txBody>
      </p:sp>
      <p:sp>
        <p:nvSpPr>
          <p:cNvPr id="132" name="TextBox 131">
            <a:extLst>
              <a:ext uri="{FF2B5EF4-FFF2-40B4-BE49-F238E27FC236}">
                <a16:creationId xmlns:a16="http://schemas.microsoft.com/office/drawing/2014/main" id="{4366269E-4456-8939-53B0-C00AF1278564}"/>
              </a:ext>
            </a:extLst>
          </p:cNvPr>
          <p:cNvSpPr txBox="1"/>
          <p:nvPr/>
        </p:nvSpPr>
        <p:spPr>
          <a:xfrm rot="-5400000">
            <a:off x="19456538" y="14228475"/>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29-Oct</a:t>
            </a:r>
          </a:p>
        </p:txBody>
      </p:sp>
      <p:sp>
        <p:nvSpPr>
          <p:cNvPr id="133" name="TextBox 132">
            <a:extLst>
              <a:ext uri="{FF2B5EF4-FFF2-40B4-BE49-F238E27FC236}">
                <a16:creationId xmlns:a16="http://schemas.microsoft.com/office/drawing/2014/main" id="{424F46BB-5534-07E0-D7E4-4871095CD57F}"/>
              </a:ext>
            </a:extLst>
          </p:cNvPr>
          <p:cNvSpPr txBox="1"/>
          <p:nvPr/>
        </p:nvSpPr>
        <p:spPr>
          <a:xfrm rot="-5400000">
            <a:off x="19609897" y="14228474"/>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30-Oct</a:t>
            </a:r>
          </a:p>
        </p:txBody>
      </p:sp>
      <p:sp>
        <p:nvSpPr>
          <p:cNvPr id="134" name="TextBox 133">
            <a:extLst>
              <a:ext uri="{FF2B5EF4-FFF2-40B4-BE49-F238E27FC236}">
                <a16:creationId xmlns:a16="http://schemas.microsoft.com/office/drawing/2014/main" id="{8D485CCF-1759-6369-C800-8B6FDB497D93}"/>
              </a:ext>
            </a:extLst>
          </p:cNvPr>
          <p:cNvSpPr txBox="1"/>
          <p:nvPr/>
        </p:nvSpPr>
        <p:spPr>
          <a:xfrm rot="-5400000">
            <a:off x="19744085" y="14228473"/>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31-Oct</a:t>
            </a:r>
          </a:p>
        </p:txBody>
      </p:sp>
      <p:sp>
        <p:nvSpPr>
          <p:cNvPr id="135" name="TextBox 134">
            <a:extLst>
              <a:ext uri="{FF2B5EF4-FFF2-40B4-BE49-F238E27FC236}">
                <a16:creationId xmlns:a16="http://schemas.microsoft.com/office/drawing/2014/main" id="{59503DB1-524A-670B-0260-563A5BBAC469}"/>
              </a:ext>
            </a:extLst>
          </p:cNvPr>
          <p:cNvSpPr txBox="1"/>
          <p:nvPr/>
        </p:nvSpPr>
        <p:spPr>
          <a:xfrm rot="-5400000">
            <a:off x="19897443" y="14228472"/>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1-Nov</a:t>
            </a:r>
          </a:p>
        </p:txBody>
      </p:sp>
      <p:sp>
        <p:nvSpPr>
          <p:cNvPr id="137" name="TextBox 136">
            <a:extLst>
              <a:ext uri="{FF2B5EF4-FFF2-40B4-BE49-F238E27FC236}">
                <a16:creationId xmlns:a16="http://schemas.microsoft.com/office/drawing/2014/main" id="{47BC6011-DE58-3AEB-2E75-FD1744222365}"/>
              </a:ext>
            </a:extLst>
          </p:cNvPr>
          <p:cNvSpPr txBox="1"/>
          <p:nvPr/>
        </p:nvSpPr>
        <p:spPr>
          <a:xfrm rot="-5400000">
            <a:off x="20050801" y="14228472"/>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2-Nov</a:t>
            </a:r>
          </a:p>
        </p:txBody>
      </p:sp>
      <p:sp>
        <p:nvSpPr>
          <p:cNvPr id="138" name="TextBox 137">
            <a:extLst>
              <a:ext uri="{FF2B5EF4-FFF2-40B4-BE49-F238E27FC236}">
                <a16:creationId xmlns:a16="http://schemas.microsoft.com/office/drawing/2014/main" id="{380573E2-C191-52A8-28A2-E4BE0F1104AE}"/>
              </a:ext>
            </a:extLst>
          </p:cNvPr>
          <p:cNvSpPr txBox="1"/>
          <p:nvPr/>
        </p:nvSpPr>
        <p:spPr>
          <a:xfrm rot="-5400000">
            <a:off x="20184989" y="14228471"/>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3-Nov</a:t>
            </a:r>
          </a:p>
        </p:txBody>
      </p:sp>
      <p:sp>
        <p:nvSpPr>
          <p:cNvPr id="139" name="TextBox 138">
            <a:extLst>
              <a:ext uri="{FF2B5EF4-FFF2-40B4-BE49-F238E27FC236}">
                <a16:creationId xmlns:a16="http://schemas.microsoft.com/office/drawing/2014/main" id="{3DAD2D0D-7101-1A24-B4EE-E6986D3F45ED}"/>
              </a:ext>
            </a:extLst>
          </p:cNvPr>
          <p:cNvSpPr txBox="1"/>
          <p:nvPr/>
        </p:nvSpPr>
        <p:spPr>
          <a:xfrm rot="-5400000">
            <a:off x="20338348" y="14228472"/>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4-Nov</a:t>
            </a:r>
          </a:p>
        </p:txBody>
      </p:sp>
      <p:sp>
        <p:nvSpPr>
          <p:cNvPr id="140" name="TextBox 139">
            <a:extLst>
              <a:ext uri="{FF2B5EF4-FFF2-40B4-BE49-F238E27FC236}">
                <a16:creationId xmlns:a16="http://schemas.microsoft.com/office/drawing/2014/main" id="{BEF77C16-E316-7FD0-F91C-532E3183B69D}"/>
              </a:ext>
            </a:extLst>
          </p:cNvPr>
          <p:cNvSpPr txBox="1"/>
          <p:nvPr/>
        </p:nvSpPr>
        <p:spPr>
          <a:xfrm rot="-5400000">
            <a:off x="20472537" y="14228471"/>
            <a:ext cx="509679"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a:solidFill>
                  <a:schemeClr val="tx1">
                    <a:lumMod val="75000"/>
                    <a:lumOff val="25000"/>
                  </a:schemeClr>
                </a:solidFill>
              </a:rPr>
              <a:t>5-Nov</a:t>
            </a:r>
          </a:p>
        </p:txBody>
      </p:sp>
      <p:sp>
        <p:nvSpPr>
          <p:cNvPr id="142" name="TextBox 141">
            <a:extLst>
              <a:ext uri="{FF2B5EF4-FFF2-40B4-BE49-F238E27FC236}">
                <a16:creationId xmlns:a16="http://schemas.microsoft.com/office/drawing/2014/main" id="{C2FDF2E4-3293-0C4E-EE23-D68040D2345F}"/>
              </a:ext>
            </a:extLst>
          </p:cNvPr>
          <p:cNvSpPr txBox="1"/>
          <p:nvPr/>
        </p:nvSpPr>
        <p:spPr>
          <a:xfrm rot="-5400000">
            <a:off x="15402127" y="15664327"/>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1-Oct</a:t>
            </a:r>
          </a:p>
        </p:txBody>
      </p:sp>
      <p:sp>
        <p:nvSpPr>
          <p:cNvPr id="143" name="TextBox 142">
            <a:extLst>
              <a:ext uri="{FF2B5EF4-FFF2-40B4-BE49-F238E27FC236}">
                <a16:creationId xmlns:a16="http://schemas.microsoft.com/office/drawing/2014/main" id="{C046EFCD-296E-E4A3-376D-23046904E286}"/>
              </a:ext>
            </a:extLst>
          </p:cNvPr>
          <p:cNvSpPr txBox="1"/>
          <p:nvPr/>
        </p:nvSpPr>
        <p:spPr>
          <a:xfrm rot="-5400000">
            <a:off x="15536315" y="15664326"/>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2-Oct</a:t>
            </a:r>
          </a:p>
        </p:txBody>
      </p:sp>
      <p:sp>
        <p:nvSpPr>
          <p:cNvPr id="144" name="TextBox 143">
            <a:extLst>
              <a:ext uri="{FF2B5EF4-FFF2-40B4-BE49-F238E27FC236}">
                <a16:creationId xmlns:a16="http://schemas.microsoft.com/office/drawing/2014/main" id="{92FD4578-E669-58B5-AE9E-6DE09B1DE287}"/>
              </a:ext>
            </a:extLst>
          </p:cNvPr>
          <p:cNvSpPr txBox="1"/>
          <p:nvPr/>
        </p:nvSpPr>
        <p:spPr>
          <a:xfrm rot="-5400000">
            <a:off x="15670504" y="15664327"/>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3-Oct</a:t>
            </a:r>
          </a:p>
        </p:txBody>
      </p:sp>
      <p:sp>
        <p:nvSpPr>
          <p:cNvPr id="145" name="TextBox 144">
            <a:extLst>
              <a:ext uri="{FF2B5EF4-FFF2-40B4-BE49-F238E27FC236}">
                <a16:creationId xmlns:a16="http://schemas.microsoft.com/office/drawing/2014/main" id="{4A81B731-E875-00BA-6B73-F3DAA9105344}"/>
              </a:ext>
            </a:extLst>
          </p:cNvPr>
          <p:cNvSpPr txBox="1"/>
          <p:nvPr/>
        </p:nvSpPr>
        <p:spPr>
          <a:xfrm rot="-5400000">
            <a:off x="15823862" y="15664326"/>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4-Oct</a:t>
            </a:r>
          </a:p>
        </p:txBody>
      </p:sp>
      <p:sp>
        <p:nvSpPr>
          <p:cNvPr id="146" name="TextBox 145">
            <a:extLst>
              <a:ext uri="{FF2B5EF4-FFF2-40B4-BE49-F238E27FC236}">
                <a16:creationId xmlns:a16="http://schemas.microsoft.com/office/drawing/2014/main" id="{95C56E6E-04E3-B8C3-9234-06F65FB34AB8}"/>
              </a:ext>
            </a:extLst>
          </p:cNvPr>
          <p:cNvSpPr txBox="1"/>
          <p:nvPr/>
        </p:nvSpPr>
        <p:spPr>
          <a:xfrm rot="-5400000">
            <a:off x="15977220" y="15664325"/>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5-Oct</a:t>
            </a:r>
          </a:p>
        </p:txBody>
      </p:sp>
      <p:sp>
        <p:nvSpPr>
          <p:cNvPr id="147" name="TextBox 146">
            <a:extLst>
              <a:ext uri="{FF2B5EF4-FFF2-40B4-BE49-F238E27FC236}">
                <a16:creationId xmlns:a16="http://schemas.microsoft.com/office/drawing/2014/main" id="{3DB203C2-854D-AB10-FF19-09CFB23EC711}"/>
              </a:ext>
            </a:extLst>
          </p:cNvPr>
          <p:cNvSpPr txBox="1"/>
          <p:nvPr/>
        </p:nvSpPr>
        <p:spPr>
          <a:xfrm rot="-5400000">
            <a:off x="16111408" y="15664324"/>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6-Oct</a:t>
            </a:r>
          </a:p>
        </p:txBody>
      </p:sp>
      <p:sp>
        <p:nvSpPr>
          <p:cNvPr id="148" name="TextBox 147">
            <a:extLst>
              <a:ext uri="{FF2B5EF4-FFF2-40B4-BE49-F238E27FC236}">
                <a16:creationId xmlns:a16="http://schemas.microsoft.com/office/drawing/2014/main" id="{70755034-D1EA-E442-49BB-3D66608DA4E3}"/>
              </a:ext>
            </a:extLst>
          </p:cNvPr>
          <p:cNvSpPr txBox="1"/>
          <p:nvPr/>
        </p:nvSpPr>
        <p:spPr>
          <a:xfrm rot="-5400000">
            <a:off x="16264766" y="15664323"/>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7-Oct</a:t>
            </a:r>
          </a:p>
        </p:txBody>
      </p:sp>
      <p:sp>
        <p:nvSpPr>
          <p:cNvPr id="149" name="TextBox 148">
            <a:extLst>
              <a:ext uri="{FF2B5EF4-FFF2-40B4-BE49-F238E27FC236}">
                <a16:creationId xmlns:a16="http://schemas.microsoft.com/office/drawing/2014/main" id="{8FEA567F-A4FC-4C5E-0D92-E351AB869FCB}"/>
              </a:ext>
            </a:extLst>
          </p:cNvPr>
          <p:cNvSpPr txBox="1"/>
          <p:nvPr/>
        </p:nvSpPr>
        <p:spPr>
          <a:xfrm rot="-5400000">
            <a:off x="16418125" y="15664324"/>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8-Oct</a:t>
            </a:r>
          </a:p>
        </p:txBody>
      </p:sp>
      <p:sp>
        <p:nvSpPr>
          <p:cNvPr id="150" name="TextBox 149">
            <a:extLst>
              <a:ext uri="{FF2B5EF4-FFF2-40B4-BE49-F238E27FC236}">
                <a16:creationId xmlns:a16="http://schemas.microsoft.com/office/drawing/2014/main" id="{7D267C4D-3060-213F-9AD2-C51CB22F8D82}"/>
              </a:ext>
            </a:extLst>
          </p:cNvPr>
          <p:cNvSpPr txBox="1"/>
          <p:nvPr/>
        </p:nvSpPr>
        <p:spPr>
          <a:xfrm rot="-5400000">
            <a:off x="16552314" y="15664324"/>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9-Oct</a:t>
            </a:r>
          </a:p>
        </p:txBody>
      </p:sp>
      <p:sp>
        <p:nvSpPr>
          <p:cNvPr id="151" name="TextBox 150">
            <a:extLst>
              <a:ext uri="{FF2B5EF4-FFF2-40B4-BE49-F238E27FC236}">
                <a16:creationId xmlns:a16="http://schemas.microsoft.com/office/drawing/2014/main" id="{644B6376-F729-C77C-83CA-00227171A853}"/>
              </a:ext>
            </a:extLst>
          </p:cNvPr>
          <p:cNvSpPr txBox="1"/>
          <p:nvPr/>
        </p:nvSpPr>
        <p:spPr>
          <a:xfrm rot="-5400000">
            <a:off x="16676918" y="15673909"/>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10-Oct</a:t>
            </a:r>
          </a:p>
        </p:txBody>
      </p:sp>
      <p:sp>
        <p:nvSpPr>
          <p:cNvPr id="152" name="TextBox 151">
            <a:extLst>
              <a:ext uri="{FF2B5EF4-FFF2-40B4-BE49-F238E27FC236}">
                <a16:creationId xmlns:a16="http://schemas.microsoft.com/office/drawing/2014/main" id="{13513C10-1059-70F3-E8C7-6C8116293624}"/>
              </a:ext>
            </a:extLst>
          </p:cNvPr>
          <p:cNvSpPr txBox="1"/>
          <p:nvPr/>
        </p:nvSpPr>
        <p:spPr>
          <a:xfrm rot="-5400000">
            <a:off x="16830276" y="15673908"/>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11-Oct</a:t>
            </a:r>
          </a:p>
        </p:txBody>
      </p:sp>
      <p:sp>
        <p:nvSpPr>
          <p:cNvPr id="153" name="TextBox 152">
            <a:extLst>
              <a:ext uri="{FF2B5EF4-FFF2-40B4-BE49-F238E27FC236}">
                <a16:creationId xmlns:a16="http://schemas.microsoft.com/office/drawing/2014/main" id="{0343C60B-E8B1-CAB1-6057-E3B053ACF962}"/>
              </a:ext>
            </a:extLst>
          </p:cNvPr>
          <p:cNvSpPr txBox="1"/>
          <p:nvPr/>
        </p:nvSpPr>
        <p:spPr>
          <a:xfrm rot="-5400000">
            <a:off x="16964464" y="1567390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12-Oct</a:t>
            </a:r>
          </a:p>
        </p:txBody>
      </p:sp>
      <p:sp>
        <p:nvSpPr>
          <p:cNvPr id="154" name="TextBox 153">
            <a:extLst>
              <a:ext uri="{FF2B5EF4-FFF2-40B4-BE49-F238E27FC236}">
                <a16:creationId xmlns:a16="http://schemas.microsoft.com/office/drawing/2014/main" id="{8164EF47-671B-2B95-6483-E231BCDB0E8B}"/>
              </a:ext>
            </a:extLst>
          </p:cNvPr>
          <p:cNvSpPr txBox="1"/>
          <p:nvPr/>
        </p:nvSpPr>
        <p:spPr>
          <a:xfrm rot="-5400000">
            <a:off x="17136992" y="15673906"/>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13-Oct</a:t>
            </a:r>
          </a:p>
        </p:txBody>
      </p:sp>
      <p:sp>
        <p:nvSpPr>
          <p:cNvPr id="155" name="TextBox 154">
            <a:extLst>
              <a:ext uri="{FF2B5EF4-FFF2-40B4-BE49-F238E27FC236}">
                <a16:creationId xmlns:a16="http://schemas.microsoft.com/office/drawing/2014/main" id="{CE9112A5-21C8-E5E3-AC81-DB3788C93D80}"/>
              </a:ext>
            </a:extLst>
          </p:cNvPr>
          <p:cNvSpPr txBox="1"/>
          <p:nvPr/>
        </p:nvSpPr>
        <p:spPr>
          <a:xfrm rot="-5400000">
            <a:off x="17271181" y="1567390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14-Oct</a:t>
            </a:r>
          </a:p>
        </p:txBody>
      </p:sp>
      <p:sp>
        <p:nvSpPr>
          <p:cNvPr id="156" name="TextBox 155">
            <a:extLst>
              <a:ext uri="{FF2B5EF4-FFF2-40B4-BE49-F238E27FC236}">
                <a16:creationId xmlns:a16="http://schemas.microsoft.com/office/drawing/2014/main" id="{FF1D4DBF-3582-A54F-FDF2-D8F1C68BDFD0}"/>
              </a:ext>
            </a:extLst>
          </p:cNvPr>
          <p:cNvSpPr txBox="1"/>
          <p:nvPr/>
        </p:nvSpPr>
        <p:spPr>
          <a:xfrm rot="-5400000">
            <a:off x="17405370" y="1567390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15-Oct</a:t>
            </a:r>
          </a:p>
        </p:txBody>
      </p:sp>
      <p:sp>
        <p:nvSpPr>
          <p:cNvPr id="157" name="TextBox 156">
            <a:extLst>
              <a:ext uri="{FF2B5EF4-FFF2-40B4-BE49-F238E27FC236}">
                <a16:creationId xmlns:a16="http://schemas.microsoft.com/office/drawing/2014/main" id="{BAC521E6-E101-E21F-AAB4-AA6966A6B6FA}"/>
              </a:ext>
            </a:extLst>
          </p:cNvPr>
          <p:cNvSpPr txBox="1"/>
          <p:nvPr/>
        </p:nvSpPr>
        <p:spPr>
          <a:xfrm rot="-5400000">
            <a:off x="17577898" y="15673906"/>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16-Oct</a:t>
            </a:r>
          </a:p>
        </p:txBody>
      </p:sp>
      <p:sp>
        <p:nvSpPr>
          <p:cNvPr id="158" name="TextBox 157">
            <a:extLst>
              <a:ext uri="{FF2B5EF4-FFF2-40B4-BE49-F238E27FC236}">
                <a16:creationId xmlns:a16="http://schemas.microsoft.com/office/drawing/2014/main" id="{F7B609F1-527E-A9D0-6EEF-24D91C4773D1}"/>
              </a:ext>
            </a:extLst>
          </p:cNvPr>
          <p:cNvSpPr txBox="1"/>
          <p:nvPr/>
        </p:nvSpPr>
        <p:spPr>
          <a:xfrm rot="-5400000">
            <a:off x="17712087" y="1567390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17-Oct</a:t>
            </a:r>
          </a:p>
        </p:txBody>
      </p:sp>
      <p:sp>
        <p:nvSpPr>
          <p:cNvPr id="159" name="TextBox 158">
            <a:extLst>
              <a:ext uri="{FF2B5EF4-FFF2-40B4-BE49-F238E27FC236}">
                <a16:creationId xmlns:a16="http://schemas.microsoft.com/office/drawing/2014/main" id="{C82B1D57-6CB3-D90C-8D2D-F1ACB61521BC}"/>
              </a:ext>
            </a:extLst>
          </p:cNvPr>
          <p:cNvSpPr txBox="1"/>
          <p:nvPr/>
        </p:nvSpPr>
        <p:spPr>
          <a:xfrm rot="-5400000">
            <a:off x="17865445" y="15673906"/>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18-Oct</a:t>
            </a:r>
          </a:p>
        </p:txBody>
      </p:sp>
      <p:sp>
        <p:nvSpPr>
          <p:cNvPr id="160" name="TextBox 159">
            <a:extLst>
              <a:ext uri="{FF2B5EF4-FFF2-40B4-BE49-F238E27FC236}">
                <a16:creationId xmlns:a16="http://schemas.microsoft.com/office/drawing/2014/main" id="{F208DF5D-34CA-AF15-BB4D-32104D917E3D}"/>
              </a:ext>
            </a:extLst>
          </p:cNvPr>
          <p:cNvSpPr txBox="1"/>
          <p:nvPr/>
        </p:nvSpPr>
        <p:spPr>
          <a:xfrm rot="-5400000">
            <a:off x="17999634" y="1567390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19-Oct</a:t>
            </a:r>
          </a:p>
        </p:txBody>
      </p:sp>
      <p:sp>
        <p:nvSpPr>
          <p:cNvPr id="161" name="TextBox 160">
            <a:extLst>
              <a:ext uri="{FF2B5EF4-FFF2-40B4-BE49-F238E27FC236}">
                <a16:creationId xmlns:a16="http://schemas.microsoft.com/office/drawing/2014/main" id="{983F419D-DF35-C30A-BF83-26786D8F3774}"/>
              </a:ext>
            </a:extLst>
          </p:cNvPr>
          <p:cNvSpPr txBox="1"/>
          <p:nvPr/>
        </p:nvSpPr>
        <p:spPr>
          <a:xfrm rot="-5400000">
            <a:off x="18152993" y="1565473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20-Oct</a:t>
            </a:r>
          </a:p>
        </p:txBody>
      </p:sp>
      <p:sp>
        <p:nvSpPr>
          <p:cNvPr id="162" name="TextBox 161">
            <a:extLst>
              <a:ext uri="{FF2B5EF4-FFF2-40B4-BE49-F238E27FC236}">
                <a16:creationId xmlns:a16="http://schemas.microsoft.com/office/drawing/2014/main" id="{C08A0DB8-BEBA-94D7-1B1A-BAE0A70A71B1}"/>
              </a:ext>
            </a:extLst>
          </p:cNvPr>
          <p:cNvSpPr txBox="1"/>
          <p:nvPr/>
        </p:nvSpPr>
        <p:spPr>
          <a:xfrm rot="-5400000">
            <a:off x="18287181" y="15654736"/>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21-Oct</a:t>
            </a:r>
          </a:p>
        </p:txBody>
      </p:sp>
      <p:sp>
        <p:nvSpPr>
          <p:cNvPr id="163" name="TextBox 162">
            <a:extLst>
              <a:ext uri="{FF2B5EF4-FFF2-40B4-BE49-F238E27FC236}">
                <a16:creationId xmlns:a16="http://schemas.microsoft.com/office/drawing/2014/main" id="{26426C1D-CB24-A1E5-05CD-7C94EA216990}"/>
              </a:ext>
            </a:extLst>
          </p:cNvPr>
          <p:cNvSpPr txBox="1"/>
          <p:nvPr/>
        </p:nvSpPr>
        <p:spPr>
          <a:xfrm rot="-5400000">
            <a:off x="18440539" y="15654736"/>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22-Oct</a:t>
            </a:r>
          </a:p>
        </p:txBody>
      </p:sp>
      <p:sp>
        <p:nvSpPr>
          <p:cNvPr id="164" name="TextBox 163">
            <a:extLst>
              <a:ext uri="{FF2B5EF4-FFF2-40B4-BE49-F238E27FC236}">
                <a16:creationId xmlns:a16="http://schemas.microsoft.com/office/drawing/2014/main" id="{DE2F8F96-8642-C39B-E882-644D016DEB84}"/>
              </a:ext>
            </a:extLst>
          </p:cNvPr>
          <p:cNvSpPr txBox="1"/>
          <p:nvPr/>
        </p:nvSpPr>
        <p:spPr>
          <a:xfrm rot="-5400000">
            <a:off x="18593897" y="15654735"/>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23-Oct</a:t>
            </a:r>
          </a:p>
        </p:txBody>
      </p:sp>
      <p:sp>
        <p:nvSpPr>
          <p:cNvPr id="165" name="TextBox 164">
            <a:extLst>
              <a:ext uri="{FF2B5EF4-FFF2-40B4-BE49-F238E27FC236}">
                <a16:creationId xmlns:a16="http://schemas.microsoft.com/office/drawing/2014/main" id="{7733306C-9835-8AB3-D894-9B47010AA99F}"/>
              </a:ext>
            </a:extLst>
          </p:cNvPr>
          <p:cNvSpPr txBox="1"/>
          <p:nvPr/>
        </p:nvSpPr>
        <p:spPr>
          <a:xfrm rot="-5400000">
            <a:off x="18728085" y="15654734"/>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24-Oct</a:t>
            </a:r>
          </a:p>
        </p:txBody>
      </p:sp>
      <p:sp>
        <p:nvSpPr>
          <p:cNvPr id="166" name="TextBox 165">
            <a:extLst>
              <a:ext uri="{FF2B5EF4-FFF2-40B4-BE49-F238E27FC236}">
                <a16:creationId xmlns:a16="http://schemas.microsoft.com/office/drawing/2014/main" id="{EAEEE314-13D5-C4A9-39D5-497A757F7921}"/>
              </a:ext>
            </a:extLst>
          </p:cNvPr>
          <p:cNvSpPr txBox="1"/>
          <p:nvPr/>
        </p:nvSpPr>
        <p:spPr>
          <a:xfrm rot="-5400000">
            <a:off x="18881444" y="15654735"/>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25-Oct</a:t>
            </a:r>
          </a:p>
        </p:txBody>
      </p:sp>
      <p:sp>
        <p:nvSpPr>
          <p:cNvPr id="167" name="TextBox 166">
            <a:extLst>
              <a:ext uri="{FF2B5EF4-FFF2-40B4-BE49-F238E27FC236}">
                <a16:creationId xmlns:a16="http://schemas.microsoft.com/office/drawing/2014/main" id="{1D43F1AF-F7E4-E4F3-50EC-583A9C345D52}"/>
              </a:ext>
            </a:extLst>
          </p:cNvPr>
          <p:cNvSpPr txBox="1"/>
          <p:nvPr/>
        </p:nvSpPr>
        <p:spPr>
          <a:xfrm rot="-5400000">
            <a:off x="19015632" y="15654734"/>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26-Oct</a:t>
            </a:r>
          </a:p>
        </p:txBody>
      </p:sp>
      <p:sp>
        <p:nvSpPr>
          <p:cNvPr id="168" name="TextBox 167">
            <a:extLst>
              <a:ext uri="{FF2B5EF4-FFF2-40B4-BE49-F238E27FC236}">
                <a16:creationId xmlns:a16="http://schemas.microsoft.com/office/drawing/2014/main" id="{2C325071-523B-BFF3-35F7-3A5E838B9C80}"/>
              </a:ext>
            </a:extLst>
          </p:cNvPr>
          <p:cNvSpPr txBox="1"/>
          <p:nvPr/>
        </p:nvSpPr>
        <p:spPr>
          <a:xfrm rot="-5400000">
            <a:off x="19168990" y="1565473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27-Oct</a:t>
            </a:r>
          </a:p>
        </p:txBody>
      </p:sp>
      <p:sp>
        <p:nvSpPr>
          <p:cNvPr id="169" name="TextBox 168">
            <a:extLst>
              <a:ext uri="{FF2B5EF4-FFF2-40B4-BE49-F238E27FC236}">
                <a16:creationId xmlns:a16="http://schemas.microsoft.com/office/drawing/2014/main" id="{A0840F2E-CAEC-E8EE-0ECC-0458382407B0}"/>
              </a:ext>
            </a:extLst>
          </p:cNvPr>
          <p:cNvSpPr txBox="1"/>
          <p:nvPr/>
        </p:nvSpPr>
        <p:spPr>
          <a:xfrm rot="-5400000">
            <a:off x="19322349" y="15654734"/>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28-Oct</a:t>
            </a:r>
          </a:p>
        </p:txBody>
      </p:sp>
      <p:sp>
        <p:nvSpPr>
          <p:cNvPr id="170" name="TextBox 169">
            <a:extLst>
              <a:ext uri="{FF2B5EF4-FFF2-40B4-BE49-F238E27FC236}">
                <a16:creationId xmlns:a16="http://schemas.microsoft.com/office/drawing/2014/main" id="{36A857D7-D790-F93D-46F1-7F8B44AAA839}"/>
              </a:ext>
            </a:extLst>
          </p:cNvPr>
          <p:cNvSpPr txBox="1"/>
          <p:nvPr/>
        </p:nvSpPr>
        <p:spPr>
          <a:xfrm rot="-5400000">
            <a:off x="19456537" y="15654734"/>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29-Oct</a:t>
            </a:r>
          </a:p>
        </p:txBody>
      </p:sp>
      <p:sp>
        <p:nvSpPr>
          <p:cNvPr id="171" name="TextBox 170">
            <a:extLst>
              <a:ext uri="{FF2B5EF4-FFF2-40B4-BE49-F238E27FC236}">
                <a16:creationId xmlns:a16="http://schemas.microsoft.com/office/drawing/2014/main" id="{0A4E5805-F09A-3C88-F6B2-C0BA3B8472F3}"/>
              </a:ext>
            </a:extLst>
          </p:cNvPr>
          <p:cNvSpPr txBox="1"/>
          <p:nvPr/>
        </p:nvSpPr>
        <p:spPr>
          <a:xfrm rot="-5400000">
            <a:off x="19609896" y="1565473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30-Oct</a:t>
            </a:r>
          </a:p>
        </p:txBody>
      </p:sp>
      <p:sp>
        <p:nvSpPr>
          <p:cNvPr id="172" name="TextBox 171">
            <a:extLst>
              <a:ext uri="{FF2B5EF4-FFF2-40B4-BE49-F238E27FC236}">
                <a16:creationId xmlns:a16="http://schemas.microsoft.com/office/drawing/2014/main" id="{EE8ED6FA-89D0-29C4-DED5-B29E3883247E}"/>
              </a:ext>
            </a:extLst>
          </p:cNvPr>
          <p:cNvSpPr txBox="1"/>
          <p:nvPr/>
        </p:nvSpPr>
        <p:spPr>
          <a:xfrm rot="-5400000">
            <a:off x="19744084" y="15654732"/>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31-Oct</a:t>
            </a:r>
          </a:p>
        </p:txBody>
      </p:sp>
      <p:sp>
        <p:nvSpPr>
          <p:cNvPr id="173" name="TextBox 172">
            <a:extLst>
              <a:ext uri="{FF2B5EF4-FFF2-40B4-BE49-F238E27FC236}">
                <a16:creationId xmlns:a16="http://schemas.microsoft.com/office/drawing/2014/main" id="{4C44EC72-BB79-6A4F-E88B-9EF02BC3D39C}"/>
              </a:ext>
            </a:extLst>
          </p:cNvPr>
          <p:cNvSpPr txBox="1"/>
          <p:nvPr/>
        </p:nvSpPr>
        <p:spPr>
          <a:xfrm rot="-5400000">
            <a:off x="19897442" y="15654731"/>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1-Nov</a:t>
            </a:r>
          </a:p>
        </p:txBody>
      </p:sp>
      <p:sp>
        <p:nvSpPr>
          <p:cNvPr id="174" name="TextBox 173">
            <a:extLst>
              <a:ext uri="{FF2B5EF4-FFF2-40B4-BE49-F238E27FC236}">
                <a16:creationId xmlns:a16="http://schemas.microsoft.com/office/drawing/2014/main" id="{34090BA3-F09E-0839-3917-C653570A6E11}"/>
              </a:ext>
            </a:extLst>
          </p:cNvPr>
          <p:cNvSpPr txBox="1"/>
          <p:nvPr/>
        </p:nvSpPr>
        <p:spPr>
          <a:xfrm rot="-5400000">
            <a:off x="20050800" y="15654731"/>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2-Nov</a:t>
            </a:r>
          </a:p>
        </p:txBody>
      </p:sp>
      <p:sp>
        <p:nvSpPr>
          <p:cNvPr id="175" name="TextBox 174">
            <a:extLst>
              <a:ext uri="{FF2B5EF4-FFF2-40B4-BE49-F238E27FC236}">
                <a16:creationId xmlns:a16="http://schemas.microsoft.com/office/drawing/2014/main" id="{E0A44825-20EA-5ADA-D8A8-D5B084D890D6}"/>
              </a:ext>
            </a:extLst>
          </p:cNvPr>
          <p:cNvSpPr txBox="1"/>
          <p:nvPr/>
        </p:nvSpPr>
        <p:spPr>
          <a:xfrm rot="-5400000">
            <a:off x="20184988" y="15654730"/>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3-Nov</a:t>
            </a:r>
          </a:p>
        </p:txBody>
      </p:sp>
      <p:sp>
        <p:nvSpPr>
          <p:cNvPr id="176" name="TextBox 175">
            <a:extLst>
              <a:ext uri="{FF2B5EF4-FFF2-40B4-BE49-F238E27FC236}">
                <a16:creationId xmlns:a16="http://schemas.microsoft.com/office/drawing/2014/main" id="{5B49E72A-D17B-E30A-0FD4-0285CB02E66D}"/>
              </a:ext>
            </a:extLst>
          </p:cNvPr>
          <p:cNvSpPr txBox="1"/>
          <p:nvPr/>
        </p:nvSpPr>
        <p:spPr>
          <a:xfrm rot="-5400000">
            <a:off x="20338347" y="15654731"/>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4-Nov</a:t>
            </a:r>
          </a:p>
        </p:txBody>
      </p:sp>
      <p:sp>
        <p:nvSpPr>
          <p:cNvPr id="177" name="TextBox 176">
            <a:extLst>
              <a:ext uri="{FF2B5EF4-FFF2-40B4-BE49-F238E27FC236}">
                <a16:creationId xmlns:a16="http://schemas.microsoft.com/office/drawing/2014/main" id="{6B64585B-C5E8-F806-84F1-C7B3FBD25AB0}"/>
              </a:ext>
            </a:extLst>
          </p:cNvPr>
          <p:cNvSpPr txBox="1"/>
          <p:nvPr/>
        </p:nvSpPr>
        <p:spPr>
          <a:xfrm rot="-5400000">
            <a:off x="20472536" y="15654730"/>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5-Nov</a:t>
            </a:r>
          </a:p>
        </p:txBody>
      </p:sp>
      <p:sp>
        <p:nvSpPr>
          <p:cNvPr id="251" name="TextBox 250">
            <a:extLst>
              <a:ext uri="{FF2B5EF4-FFF2-40B4-BE49-F238E27FC236}">
                <a16:creationId xmlns:a16="http://schemas.microsoft.com/office/drawing/2014/main" id="{D2C4EA11-C327-F57A-E299-E0579A9B0514}"/>
              </a:ext>
            </a:extLst>
          </p:cNvPr>
          <p:cNvSpPr txBox="1"/>
          <p:nvPr/>
        </p:nvSpPr>
        <p:spPr>
          <a:xfrm rot="-5400000">
            <a:off x="15402127" y="17063723"/>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1-Oct</a:t>
            </a:r>
          </a:p>
        </p:txBody>
      </p:sp>
      <p:sp>
        <p:nvSpPr>
          <p:cNvPr id="252" name="TextBox 251">
            <a:extLst>
              <a:ext uri="{FF2B5EF4-FFF2-40B4-BE49-F238E27FC236}">
                <a16:creationId xmlns:a16="http://schemas.microsoft.com/office/drawing/2014/main" id="{253BB5E6-0273-C8EE-664D-496606F27CF4}"/>
              </a:ext>
            </a:extLst>
          </p:cNvPr>
          <p:cNvSpPr txBox="1"/>
          <p:nvPr/>
        </p:nvSpPr>
        <p:spPr>
          <a:xfrm rot="-5400000">
            <a:off x="15536315" y="17063722"/>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2-Oct</a:t>
            </a:r>
          </a:p>
        </p:txBody>
      </p:sp>
      <p:sp>
        <p:nvSpPr>
          <p:cNvPr id="253" name="TextBox 252">
            <a:extLst>
              <a:ext uri="{FF2B5EF4-FFF2-40B4-BE49-F238E27FC236}">
                <a16:creationId xmlns:a16="http://schemas.microsoft.com/office/drawing/2014/main" id="{FB4011D8-8786-FB74-79C3-C164CFB89C9D}"/>
              </a:ext>
            </a:extLst>
          </p:cNvPr>
          <p:cNvSpPr txBox="1"/>
          <p:nvPr/>
        </p:nvSpPr>
        <p:spPr>
          <a:xfrm rot="-5400000">
            <a:off x="15670504" y="17063723"/>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3-Oct</a:t>
            </a:r>
          </a:p>
        </p:txBody>
      </p:sp>
      <p:sp>
        <p:nvSpPr>
          <p:cNvPr id="254" name="TextBox 253">
            <a:extLst>
              <a:ext uri="{FF2B5EF4-FFF2-40B4-BE49-F238E27FC236}">
                <a16:creationId xmlns:a16="http://schemas.microsoft.com/office/drawing/2014/main" id="{2CE9F071-F5B0-0AA0-9E34-A5A5941AE9F2}"/>
              </a:ext>
            </a:extLst>
          </p:cNvPr>
          <p:cNvSpPr txBox="1"/>
          <p:nvPr/>
        </p:nvSpPr>
        <p:spPr>
          <a:xfrm rot="-5400000">
            <a:off x="15823862" y="17063722"/>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4-Oct</a:t>
            </a:r>
          </a:p>
        </p:txBody>
      </p:sp>
      <p:sp>
        <p:nvSpPr>
          <p:cNvPr id="255" name="TextBox 254">
            <a:extLst>
              <a:ext uri="{FF2B5EF4-FFF2-40B4-BE49-F238E27FC236}">
                <a16:creationId xmlns:a16="http://schemas.microsoft.com/office/drawing/2014/main" id="{30779F48-84BA-A3D6-B318-949FA52A017A}"/>
              </a:ext>
            </a:extLst>
          </p:cNvPr>
          <p:cNvSpPr txBox="1"/>
          <p:nvPr/>
        </p:nvSpPr>
        <p:spPr>
          <a:xfrm rot="-5400000">
            <a:off x="15977220" y="17063721"/>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5-Oct</a:t>
            </a:r>
          </a:p>
        </p:txBody>
      </p:sp>
      <p:sp>
        <p:nvSpPr>
          <p:cNvPr id="256" name="TextBox 255">
            <a:extLst>
              <a:ext uri="{FF2B5EF4-FFF2-40B4-BE49-F238E27FC236}">
                <a16:creationId xmlns:a16="http://schemas.microsoft.com/office/drawing/2014/main" id="{AA6CFD31-78BD-4D37-CCE6-28BAF8BFDF3A}"/>
              </a:ext>
            </a:extLst>
          </p:cNvPr>
          <p:cNvSpPr txBox="1"/>
          <p:nvPr/>
        </p:nvSpPr>
        <p:spPr>
          <a:xfrm rot="-5400000">
            <a:off x="16111408" y="17063720"/>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6-Oct</a:t>
            </a:r>
          </a:p>
        </p:txBody>
      </p:sp>
      <p:sp>
        <p:nvSpPr>
          <p:cNvPr id="257" name="TextBox 256">
            <a:extLst>
              <a:ext uri="{FF2B5EF4-FFF2-40B4-BE49-F238E27FC236}">
                <a16:creationId xmlns:a16="http://schemas.microsoft.com/office/drawing/2014/main" id="{BD4DE565-EBD1-3B76-53D2-AB0515134722}"/>
              </a:ext>
            </a:extLst>
          </p:cNvPr>
          <p:cNvSpPr txBox="1"/>
          <p:nvPr/>
        </p:nvSpPr>
        <p:spPr>
          <a:xfrm rot="-5400000">
            <a:off x="16264766" y="17063719"/>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7-Oct</a:t>
            </a:r>
          </a:p>
        </p:txBody>
      </p:sp>
      <p:sp>
        <p:nvSpPr>
          <p:cNvPr id="258" name="TextBox 257">
            <a:extLst>
              <a:ext uri="{FF2B5EF4-FFF2-40B4-BE49-F238E27FC236}">
                <a16:creationId xmlns:a16="http://schemas.microsoft.com/office/drawing/2014/main" id="{95B06182-666B-2BA3-2E99-11C31452BFBD}"/>
              </a:ext>
            </a:extLst>
          </p:cNvPr>
          <p:cNvSpPr txBox="1"/>
          <p:nvPr/>
        </p:nvSpPr>
        <p:spPr>
          <a:xfrm rot="-5400000">
            <a:off x="16418125" y="17063720"/>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8-Oct</a:t>
            </a:r>
          </a:p>
        </p:txBody>
      </p:sp>
      <p:sp>
        <p:nvSpPr>
          <p:cNvPr id="259" name="TextBox 258">
            <a:extLst>
              <a:ext uri="{FF2B5EF4-FFF2-40B4-BE49-F238E27FC236}">
                <a16:creationId xmlns:a16="http://schemas.microsoft.com/office/drawing/2014/main" id="{3C9E883E-EAED-80EB-8490-4480C4288A32}"/>
              </a:ext>
            </a:extLst>
          </p:cNvPr>
          <p:cNvSpPr txBox="1"/>
          <p:nvPr/>
        </p:nvSpPr>
        <p:spPr>
          <a:xfrm rot="-5400000">
            <a:off x="16552314" y="17063720"/>
            <a:ext cx="45217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9-Oct</a:t>
            </a:r>
          </a:p>
        </p:txBody>
      </p:sp>
      <p:sp>
        <p:nvSpPr>
          <p:cNvPr id="260" name="TextBox 259">
            <a:extLst>
              <a:ext uri="{FF2B5EF4-FFF2-40B4-BE49-F238E27FC236}">
                <a16:creationId xmlns:a16="http://schemas.microsoft.com/office/drawing/2014/main" id="{3D9E4469-49DD-5F6A-ECCF-C8CBDCFB9793}"/>
              </a:ext>
            </a:extLst>
          </p:cNvPr>
          <p:cNvSpPr txBox="1"/>
          <p:nvPr/>
        </p:nvSpPr>
        <p:spPr>
          <a:xfrm rot="-5400000">
            <a:off x="16676918" y="17073305"/>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10-Oct</a:t>
            </a:r>
          </a:p>
        </p:txBody>
      </p:sp>
      <p:sp>
        <p:nvSpPr>
          <p:cNvPr id="261" name="TextBox 260">
            <a:extLst>
              <a:ext uri="{FF2B5EF4-FFF2-40B4-BE49-F238E27FC236}">
                <a16:creationId xmlns:a16="http://schemas.microsoft.com/office/drawing/2014/main" id="{9132CFD9-D061-E448-5505-FC20F7298F1F}"/>
              </a:ext>
            </a:extLst>
          </p:cNvPr>
          <p:cNvSpPr txBox="1"/>
          <p:nvPr/>
        </p:nvSpPr>
        <p:spPr>
          <a:xfrm rot="-5400000">
            <a:off x="16830276" y="17073304"/>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11-Oct</a:t>
            </a:r>
          </a:p>
        </p:txBody>
      </p:sp>
      <p:sp>
        <p:nvSpPr>
          <p:cNvPr id="262" name="TextBox 261">
            <a:extLst>
              <a:ext uri="{FF2B5EF4-FFF2-40B4-BE49-F238E27FC236}">
                <a16:creationId xmlns:a16="http://schemas.microsoft.com/office/drawing/2014/main" id="{B36A0B25-9758-1428-A954-7B7D8B78DC38}"/>
              </a:ext>
            </a:extLst>
          </p:cNvPr>
          <p:cNvSpPr txBox="1"/>
          <p:nvPr/>
        </p:nvSpPr>
        <p:spPr>
          <a:xfrm rot="-5400000">
            <a:off x="16964464" y="1707330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12-Oct</a:t>
            </a:r>
          </a:p>
        </p:txBody>
      </p:sp>
      <p:sp>
        <p:nvSpPr>
          <p:cNvPr id="263" name="TextBox 262">
            <a:extLst>
              <a:ext uri="{FF2B5EF4-FFF2-40B4-BE49-F238E27FC236}">
                <a16:creationId xmlns:a16="http://schemas.microsoft.com/office/drawing/2014/main" id="{9CF759C7-C581-FE21-5B96-9E572C512171}"/>
              </a:ext>
            </a:extLst>
          </p:cNvPr>
          <p:cNvSpPr txBox="1"/>
          <p:nvPr/>
        </p:nvSpPr>
        <p:spPr>
          <a:xfrm rot="-5400000">
            <a:off x="17136992" y="17073302"/>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13-Oct</a:t>
            </a:r>
          </a:p>
        </p:txBody>
      </p:sp>
      <p:sp>
        <p:nvSpPr>
          <p:cNvPr id="264" name="TextBox 263">
            <a:extLst>
              <a:ext uri="{FF2B5EF4-FFF2-40B4-BE49-F238E27FC236}">
                <a16:creationId xmlns:a16="http://schemas.microsoft.com/office/drawing/2014/main" id="{68DD3FFA-83FE-DF7D-4310-585A6A12FD9D}"/>
              </a:ext>
            </a:extLst>
          </p:cNvPr>
          <p:cNvSpPr txBox="1"/>
          <p:nvPr/>
        </p:nvSpPr>
        <p:spPr>
          <a:xfrm rot="-5400000">
            <a:off x="17271181" y="1707330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14-Oct</a:t>
            </a:r>
          </a:p>
        </p:txBody>
      </p:sp>
      <p:sp>
        <p:nvSpPr>
          <p:cNvPr id="265" name="TextBox 264">
            <a:extLst>
              <a:ext uri="{FF2B5EF4-FFF2-40B4-BE49-F238E27FC236}">
                <a16:creationId xmlns:a16="http://schemas.microsoft.com/office/drawing/2014/main" id="{F03B9695-F0C2-B2AE-7385-94AA8DD25EE6}"/>
              </a:ext>
            </a:extLst>
          </p:cNvPr>
          <p:cNvSpPr txBox="1"/>
          <p:nvPr/>
        </p:nvSpPr>
        <p:spPr>
          <a:xfrm rot="-5400000">
            <a:off x="17405370" y="1707330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15-Oct</a:t>
            </a:r>
          </a:p>
        </p:txBody>
      </p:sp>
      <p:sp>
        <p:nvSpPr>
          <p:cNvPr id="266" name="TextBox 265">
            <a:extLst>
              <a:ext uri="{FF2B5EF4-FFF2-40B4-BE49-F238E27FC236}">
                <a16:creationId xmlns:a16="http://schemas.microsoft.com/office/drawing/2014/main" id="{486DBB15-7D1C-8E70-6E06-622656511936}"/>
              </a:ext>
            </a:extLst>
          </p:cNvPr>
          <p:cNvSpPr txBox="1"/>
          <p:nvPr/>
        </p:nvSpPr>
        <p:spPr>
          <a:xfrm rot="-5400000">
            <a:off x="17577898" y="17073302"/>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16-Oct</a:t>
            </a:r>
          </a:p>
        </p:txBody>
      </p:sp>
      <p:sp>
        <p:nvSpPr>
          <p:cNvPr id="267" name="TextBox 266">
            <a:extLst>
              <a:ext uri="{FF2B5EF4-FFF2-40B4-BE49-F238E27FC236}">
                <a16:creationId xmlns:a16="http://schemas.microsoft.com/office/drawing/2014/main" id="{17344147-1CE5-B95D-CDE0-4BEACFA0B551}"/>
              </a:ext>
            </a:extLst>
          </p:cNvPr>
          <p:cNvSpPr txBox="1"/>
          <p:nvPr/>
        </p:nvSpPr>
        <p:spPr>
          <a:xfrm rot="-5400000">
            <a:off x="17712087" y="1707330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17-Oct</a:t>
            </a:r>
          </a:p>
        </p:txBody>
      </p:sp>
      <p:sp>
        <p:nvSpPr>
          <p:cNvPr id="268" name="TextBox 267">
            <a:extLst>
              <a:ext uri="{FF2B5EF4-FFF2-40B4-BE49-F238E27FC236}">
                <a16:creationId xmlns:a16="http://schemas.microsoft.com/office/drawing/2014/main" id="{E43AC942-D0E9-7E9C-8BA7-614AFE8AC854}"/>
              </a:ext>
            </a:extLst>
          </p:cNvPr>
          <p:cNvSpPr txBox="1"/>
          <p:nvPr/>
        </p:nvSpPr>
        <p:spPr>
          <a:xfrm rot="-5400000">
            <a:off x="17865445" y="17073302"/>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18-Oct</a:t>
            </a:r>
          </a:p>
        </p:txBody>
      </p:sp>
      <p:sp>
        <p:nvSpPr>
          <p:cNvPr id="269" name="TextBox 268">
            <a:extLst>
              <a:ext uri="{FF2B5EF4-FFF2-40B4-BE49-F238E27FC236}">
                <a16:creationId xmlns:a16="http://schemas.microsoft.com/office/drawing/2014/main" id="{B64CF294-D4EF-2A67-01A1-10486E96466E}"/>
              </a:ext>
            </a:extLst>
          </p:cNvPr>
          <p:cNvSpPr txBox="1"/>
          <p:nvPr/>
        </p:nvSpPr>
        <p:spPr>
          <a:xfrm rot="-5400000">
            <a:off x="17999634" y="1707330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19-Oct</a:t>
            </a:r>
          </a:p>
        </p:txBody>
      </p:sp>
      <p:sp>
        <p:nvSpPr>
          <p:cNvPr id="270" name="TextBox 269">
            <a:extLst>
              <a:ext uri="{FF2B5EF4-FFF2-40B4-BE49-F238E27FC236}">
                <a16:creationId xmlns:a16="http://schemas.microsoft.com/office/drawing/2014/main" id="{7FE14691-EAF2-3180-187D-251D410A370C}"/>
              </a:ext>
            </a:extLst>
          </p:cNvPr>
          <p:cNvSpPr txBox="1"/>
          <p:nvPr/>
        </p:nvSpPr>
        <p:spPr>
          <a:xfrm rot="-5400000">
            <a:off x="18152993" y="17054133"/>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20-Oct</a:t>
            </a:r>
          </a:p>
        </p:txBody>
      </p:sp>
      <p:sp>
        <p:nvSpPr>
          <p:cNvPr id="271" name="TextBox 270">
            <a:extLst>
              <a:ext uri="{FF2B5EF4-FFF2-40B4-BE49-F238E27FC236}">
                <a16:creationId xmlns:a16="http://schemas.microsoft.com/office/drawing/2014/main" id="{F6DCA0F5-1E86-6D94-A9F1-1767B4C36087}"/>
              </a:ext>
            </a:extLst>
          </p:cNvPr>
          <p:cNvSpPr txBox="1"/>
          <p:nvPr/>
        </p:nvSpPr>
        <p:spPr>
          <a:xfrm rot="-5400000">
            <a:off x="18287181" y="17054132"/>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21-Oct</a:t>
            </a:r>
          </a:p>
        </p:txBody>
      </p:sp>
      <p:sp>
        <p:nvSpPr>
          <p:cNvPr id="272" name="TextBox 271">
            <a:extLst>
              <a:ext uri="{FF2B5EF4-FFF2-40B4-BE49-F238E27FC236}">
                <a16:creationId xmlns:a16="http://schemas.microsoft.com/office/drawing/2014/main" id="{C2BC048C-AE8B-DD19-21AA-82252B2ED9C2}"/>
              </a:ext>
            </a:extLst>
          </p:cNvPr>
          <p:cNvSpPr txBox="1"/>
          <p:nvPr/>
        </p:nvSpPr>
        <p:spPr>
          <a:xfrm rot="-5400000">
            <a:off x="18440539" y="17054132"/>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22-Oct</a:t>
            </a:r>
          </a:p>
        </p:txBody>
      </p:sp>
      <p:sp>
        <p:nvSpPr>
          <p:cNvPr id="273" name="TextBox 272">
            <a:extLst>
              <a:ext uri="{FF2B5EF4-FFF2-40B4-BE49-F238E27FC236}">
                <a16:creationId xmlns:a16="http://schemas.microsoft.com/office/drawing/2014/main" id="{7E76EE6F-D26E-AC88-B431-56E46BC83F14}"/>
              </a:ext>
            </a:extLst>
          </p:cNvPr>
          <p:cNvSpPr txBox="1"/>
          <p:nvPr/>
        </p:nvSpPr>
        <p:spPr>
          <a:xfrm rot="-5400000">
            <a:off x="18593897" y="17054131"/>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23-Oct</a:t>
            </a:r>
          </a:p>
        </p:txBody>
      </p:sp>
      <p:sp>
        <p:nvSpPr>
          <p:cNvPr id="274" name="TextBox 273">
            <a:extLst>
              <a:ext uri="{FF2B5EF4-FFF2-40B4-BE49-F238E27FC236}">
                <a16:creationId xmlns:a16="http://schemas.microsoft.com/office/drawing/2014/main" id="{89D03111-5D4C-42BC-BE6F-A718C0E79ACB}"/>
              </a:ext>
            </a:extLst>
          </p:cNvPr>
          <p:cNvSpPr txBox="1"/>
          <p:nvPr/>
        </p:nvSpPr>
        <p:spPr>
          <a:xfrm rot="-5400000">
            <a:off x="18728085" y="17054130"/>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24-Oct</a:t>
            </a:r>
          </a:p>
        </p:txBody>
      </p:sp>
      <p:sp>
        <p:nvSpPr>
          <p:cNvPr id="275" name="TextBox 274">
            <a:extLst>
              <a:ext uri="{FF2B5EF4-FFF2-40B4-BE49-F238E27FC236}">
                <a16:creationId xmlns:a16="http://schemas.microsoft.com/office/drawing/2014/main" id="{A51285D0-23BC-90D6-6947-5B5FCB61E49E}"/>
              </a:ext>
            </a:extLst>
          </p:cNvPr>
          <p:cNvSpPr txBox="1"/>
          <p:nvPr/>
        </p:nvSpPr>
        <p:spPr>
          <a:xfrm rot="-5400000">
            <a:off x="18881444" y="17054131"/>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25-Oct</a:t>
            </a:r>
          </a:p>
        </p:txBody>
      </p:sp>
      <p:sp>
        <p:nvSpPr>
          <p:cNvPr id="276" name="TextBox 275">
            <a:extLst>
              <a:ext uri="{FF2B5EF4-FFF2-40B4-BE49-F238E27FC236}">
                <a16:creationId xmlns:a16="http://schemas.microsoft.com/office/drawing/2014/main" id="{DE85839A-B855-7DD4-7E5D-225814503414}"/>
              </a:ext>
            </a:extLst>
          </p:cNvPr>
          <p:cNvSpPr txBox="1"/>
          <p:nvPr/>
        </p:nvSpPr>
        <p:spPr>
          <a:xfrm rot="-5400000">
            <a:off x="19015632" y="17054130"/>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26-Oct</a:t>
            </a:r>
          </a:p>
        </p:txBody>
      </p:sp>
      <p:sp>
        <p:nvSpPr>
          <p:cNvPr id="277" name="TextBox 276">
            <a:extLst>
              <a:ext uri="{FF2B5EF4-FFF2-40B4-BE49-F238E27FC236}">
                <a16:creationId xmlns:a16="http://schemas.microsoft.com/office/drawing/2014/main" id="{07EC4609-0BCA-1438-C815-FA855A8C9776}"/>
              </a:ext>
            </a:extLst>
          </p:cNvPr>
          <p:cNvSpPr txBox="1"/>
          <p:nvPr/>
        </p:nvSpPr>
        <p:spPr>
          <a:xfrm rot="-5400000">
            <a:off x="19168990" y="17054129"/>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dirty="0">
                <a:solidFill>
                  <a:schemeClr val="tx1">
                    <a:lumMod val="75000"/>
                    <a:lumOff val="25000"/>
                  </a:schemeClr>
                </a:solidFill>
              </a:rPr>
              <a:t>27-Oct</a:t>
            </a:r>
          </a:p>
        </p:txBody>
      </p:sp>
      <p:sp>
        <p:nvSpPr>
          <p:cNvPr id="278" name="TextBox 277">
            <a:extLst>
              <a:ext uri="{FF2B5EF4-FFF2-40B4-BE49-F238E27FC236}">
                <a16:creationId xmlns:a16="http://schemas.microsoft.com/office/drawing/2014/main" id="{D47E38A6-AA6A-B6AC-B646-BE93C8AD965E}"/>
              </a:ext>
            </a:extLst>
          </p:cNvPr>
          <p:cNvSpPr txBox="1"/>
          <p:nvPr/>
        </p:nvSpPr>
        <p:spPr>
          <a:xfrm rot="-5400000">
            <a:off x="19322349" y="17054130"/>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28-Oct</a:t>
            </a:r>
          </a:p>
        </p:txBody>
      </p:sp>
      <p:sp>
        <p:nvSpPr>
          <p:cNvPr id="279" name="TextBox 278">
            <a:extLst>
              <a:ext uri="{FF2B5EF4-FFF2-40B4-BE49-F238E27FC236}">
                <a16:creationId xmlns:a16="http://schemas.microsoft.com/office/drawing/2014/main" id="{F39ED493-67E3-80FF-2A60-69F6FBA2C465}"/>
              </a:ext>
            </a:extLst>
          </p:cNvPr>
          <p:cNvSpPr txBox="1"/>
          <p:nvPr/>
        </p:nvSpPr>
        <p:spPr>
          <a:xfrm rot="-5400000">
            <a:off x="19456537" y="17054130"/>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29-Oct</a:t>
            </a:r>
          </a:p>
        </p:txBody>
      </p:sp>
      <p:sp>
        <p:nvSpPr>
          <p:cNvPr id="280" name="TextBox 279">
            <a:extLst>
              <a:ext uri="{FF2B5EF4-FFF2-40B4-BE49-F238E27FC236}">
                <a16:creationId xmlns:a16="http://schemas.microsoft.com/office/drawing/2014/main" id="{2EA72A10-86C1-65ED-1A47-A22E9DAF710B}"/>
              </a:ext>
            </a:extLst>
          </p:cNvPr>
          <p:cNvSpPr txBox="1"/>
          <p:nvPr/>
        </p:nvSpPr>
        <p:spPr>
          <a:xfrm rot="-5400000">
            <a:off x="19609896" y="17054129"/>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30-Oct</a:t>
            </a:r>
          </a:p>
        </p:txBody>
      </p:sp>
      <p:sp>
        <p:nvSpPr>
          <p:cNvPr id="281" name="TextBox 280">
            <a:extLst>
              <a:ext uri="{FF2B5EF4-FFF2-40B4-BE49-F238E27FC236}">
                <a16:creationId xmlns:a16="http://schemas.microsoft.com/office/drawing/2014/main" id="{341AEE9D-DBE2-5EE2-167C-31877C7CFA3F}"/>
              </a:ext>
            </a:extLst>
          </p:cNvPr>
          <p:cNvSpPr txBox="1"/>
          <p:nvPr/>
        </p:nvSpPr>
        <p:spPr>
          <a:xfrm rot="-5400000">
            <a:off x="19744084" y="17054128"/>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31-Oct</a:t>
            </a:r>
          </a:p>
        </p:txBody>
      </p:sp>
      <p:sp>
        <p:nvSpPr>
          <p:cNvPr id="282" name="TextBox 281">
            <a:extLst>
              <a:ext uri="{FF2B5EF4-FFF2-40B4-BE49-F238E27FC236}">
                <a16:creationId xmlns:a16="http://schemas.microsoft.com/office/drawing/2014/main" id="{1AE0BE29-8FED-93EA-BB9F-6E99D8CE9A21}"/>
              </a:ext>
            </a:extLst>
          </p:cNvPr>
          <p:cNvSpPr txBox="1"/>
          <p:nvPr/>
        </p:nvSpPr>
        <p:spPr>
          <a:xfrm rot="-5400000">
            <a:off x="19897442" y="1705412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1-Nov</a:t>
            </a:r>
          </a:p>
        </p:txBody>
      </p:sp>
      <p:sp>
        <p:nvSpPr>
          <p:cNvPr id="283" name="TextBox 282">
            <a:extLst>
              <a:ext uri="{FF2B5EF4-FFF2-40B4-BE49-F238E27FC236}">
                <a16:creationId xmlns:a16="http://schemas.microsoft.com/office/drawing/2014/main" id="{CA30B2AC-7180-987B-7C55-FAFC6A958B1A}"/>
              </a:ext>
            </a:extLst>
          </p:cNvPr>
          <p:cNvSpPr txBox="1"/>
          <p:nvPr/>
        </p:nvSpPr>
        <p:spPr>
          <a:xfrm rot="-5400000">
            <a:off x="20050800" y="1705412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2-Nov</a:t>
            </a:r>
          </a:p>
        </p:txBody>
      </p:sp>
      <p:sp>
        <p:nvSpPr>
          <p:cNvPr id="284" name="TextBox 283">
            <a:extLst>
              <a:ext uri="{FF2B5EF4-FFF2-40B4-BE49-F238E27FC236}">
                <a16:creationId xmlns:a16="http://schemas.microsoft.com/office/drawing/2014/main" id="{AD843C74-05D9-EA22-F70F-55ABC4F6D7AA}"/>
              </a:ext>
            </a:extLst>
          </p:cNvPr>
          <p:cNvSpPr txBox="1"/>
          <p:nvPr/>
        </p:nvSpPr>
        <p:spPr>
          <a:xfrm rot="-5400000">
            <a:off x="20184988" y="17054126"/>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3-Nov</a:t>
            </a:r>
          </a:p>
        </p:txBody>
      </p:sp>
      <p:sp>
        <p:nvSpPr>
          <p:cNvPr id="285" name="TextBox 284">
            <a:extLst>
              <a:ext uri="{FF2B5EF4-FFF2-40B4-BE49-F238E27FC236}">
                <a16:creationId xmlns:a16="http://schemas.microsoft.com/office/drawing/2014/main" id="{B0B7C366-F4C7-2D05-C12C-D594E7BC95E5}"/>
              </a:ext>
            </a:extLst>
          </p:cNvPr>
          <p:cNvSpPr txBox="1"/>
          <p:nvPr/>
        </p:nvSpPr>
        <p:spPr>
          <a:xfrm rot="-5400000">
            <a:off x="20338347" y="17054127"/>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4-Nov</a:t>
            </a:r>
          </a:p>
        </p:txBody>
      </p:sp>
      <p:sp>
        <p:nvSpPr>
          <p:cNvPr id="286" name="TextBox 285">
            <a:extLst>
              <a:ext uri="{FF2B5EF4-FFF2-40B4-BE49-F238E27FC236}">
                <a16:creationId xmlns:a16="http://schemas.microsoft.com/office/drawing/2014/main" id="{556E123E-1500-3906-0D99-8A8D7BE78B7E}"/>
              </a:ext>
            </a:extLst>
          </p:cNvPr>
          <p:cNvSpPr txBox="1"/>
          <p:nvPr/>
        </p:nvSpPr>
        <p:spPr>
          <a:xfrm rot="-5400000">
            <a:off x="20472536" y="17054126"/>
            <a:ext cx="50967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1">
                    <a:lumMod val="75000"/>
                    <a:lumOff val="25000"/>
                  </a:schemeClr>
                </a:solidFill>
              </a:rPr>
              <a:t>5-Nov</a:t>
            </a:r>
          </a:p>
        </p:txBody>
      </p:sp>
      <p:sp>
        <p:nvSpPr>
          <p:cNvPr id="3" name="TextBox 2">
            <a:extLst>
              <a:ext uri="{FF2B5EF4-FFF2-40B4-BE49-F238E27FC236}">
                <a16:creationId xmlns:a16="http://schemas.microsoft.com/office/drawing/2014/main" id="{EDD026A8-066B-E03A-E115-C3945DCDC2A9}"/>
              </a:ext>
            </a:extLst>
          </p:cNvPr>
          <p:cNvSpPr txBox="1"/>
          <p:nvPr/>
        </p:nvSpPr>
        <p:spPr>
          <a:xfrm>
            <a:off x="16283930" y="19385159"/>
            <a:ext cx="8930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Frozen River</a:t>
            </a:r>
          </a:p>
        </p:txBody>
      </p:sp>
      <p:sp>
        <p:nvSpPr>
          <p:cNvPr id="136" name="TextBox 135">
            <a:extLst>
              <a:ext uri="{FF2B5EF4-FFF2-40B4-BE49-F238E27FC236}">
                <a16:creationId xmlns:a16="http://schemas.microsoft.com/office/drawing/2014/main" id="{9B83AC4E-5588-F0A8-A708-F2BF776E27B9}"/>
              </a:ext>
            </a:extLst>
          </p:cNvPr>
          <p:cNvSpPr txBox="1"/>
          <p:nvPr/>
        </p:nvSpPr>
        <p:spPr>
          <a:xfrm>
            <a:off x="16283929" y="19250970"/>
            <a:ext cx="13914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Flowing Ice + Ice Jams</a:t>
            </a:r>
          </a:p>
        </p:txBody>
      </p:sp>
      <p:sp>
        <p:nvSpPr>
          <p:cNvPr id="178" name="TextBox 177">
            <a:extLst>
              <a:ext uri="{FF2B5EF4-FFF2-40B4-BE49-F238E27FC236}">
                <a16:creationId xmlns:a16="http://schemas.microsoft.com/office/drawing/2014/main" id="{AD8F0A7D-85BC-E44B-25D3-CBEEE711A13D}"/>
              </a:ext>
            </a:extLst>
          </p:cNvPr>
          <p:cNvSpPr txBox="1"/>
          <p:nvPr/>
        </p:nvSpPr>
        <p:spPr>
          <a:xfrm>
            <a:off x="16283930" y="19097611"/>
            <a:ext cx="8930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Flowing Ice</a:t>
            </a:r>
          </a:p>
        </p:txBody>
      </p:sp>
      <p:sp>
        <p:nvSpPr>
          <p:cNvPr id="179" name="TextBox 178">
            <a:extLst>
              <a:ext uri="{FF2B5EF4-FFF2-40B4-BE49-F238E27FC236}">
                <a16:creationId xmlns:a16="http://schemas.microsoft.com/office/drawing/2014/main" id="{BDE35850-43AB-BEC7-8FD7-D21D96E16F13}"/>
              </a:ext>
            </a:extLst>
          </p:cNvPr>
          <p:cNvSpPr txBox="1"/>
          <p:nvPr/>
        </p:nvSpPr>
        <p:spPr>
          <a:xfrm>
            <a:off x="16283929" y="18963422"/>
            <a:ext cx="8930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Water</a:t>
            </a:r>
            <a:endParaRPr lang="en-US">
              <a:solidFill>
                <a:schemeClr val="tx1">
                  <a:lumMod val="75000"/>
                  <a:lumOff val="25000"/>
                </a:schemeClr>
              </a:solidFill>
            </a:endParaRPr>
          </a:p>
        </p:txBody>
      </p:sp>
      <p:sp>
        <p:nvSpPr>
          <p:cNvPr id="180" name="TextBox 179">
            <a:extLst>
              <a:ext uri="{FF2B5EF4-FFF2-40B4-BE49-F238E27FC236}">
                <a16:creationId xmlns:a16="http://schemas.microsoft.com/office/drawing/2014/main" id="{A9984317-837C-B29D-484D-95BAAA5CD87C}"/>
              </a:ext>
            </a:extLst>
          </p:cNvPr>
          <p:cNvSpPr txBox="1"/>
          <p:nvPr/>
        </p:nvSpPr>
        <p:spPr>
          <a:xfrm rot="-5400000">
            <a:off x="17146570" y="18503346"/>
            <a:ext cx="8930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Observed</a:t>
            </a:r>
            <a:endParaRPr lang="en-US">
              <a:solidFill>
                <a:schemeClr val="tx1">
                  <a:lumMod val="75000"/>
                  <a:lumOff val="25000"/>
                </a:schemeClr>
              </a:solidFill>
            </a:endParaRPr>
          </a:p>
        </p:txBody>
      </p:sp>
      <p:sp>
        <p:nvSpPr>
          <p:cNvPr id="182" name="TextBox 181">
            <a:extLst>
              <a:ext uri="{FF2B5EF4-FFF2-40B4-BE49-F238E27FC236}">
                <a16:creationId xmlns:a16="http://schemas.microsoft.com/office/drawing/2014/main" id="{0D9C0BFC-F983-A228-EDAD-41AB2C077432}"/>
              </a:ext>
            </a:extLst>
          </p:cNvPr>
          <p:cNvSpPr txBox="1"/>
          <p:nvPr/>
        </p:nvSpPr>
        <p:spPr>
          <a:xfrm rot="-5400000">
            <a:off x="17319098" y="18503345"/>
            <a:ext cx="8930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tx1">
                    <a:lumMod val="75000"/>
                    <a:lumOff val="25000"/>
                  </a:schemeClr>
                </a:solidFill>
              </a:rPr>
              <a:t>Estimated</a:t>
            </a:r>
            <a:endParaRPr lang="en-US">
              <a:solidFill>
                <a:schemeClr val="tx1">
                  <a:lumMod val="75000"/>
                  <a:lumOff val="25000"/>
                </a:schemeClr>
              </a:solidFill>
            </a:endParaRPr>
          </a:p>
        </p:txBody>
      </p:sp>
      <p:sp>
        <p:nvSpPr>
          <p:cNvPr id="183" name="TextBox 182">
            <a:extLst>
              <a:ext uri="{FF2B5EF4-FFF2-40B4-BE49-F238E27FC236}">
                <a16:creationId xmlns:a16="http://schemas.microsoft.com/office/drawing/2014/main" id="{225CD17B-B832-2453-A9DE-C99FD43E0147}"/>
              </a:ext>
            </a:extLst>
          </p:cNvPr>
          <p:cNvSpPr txBox="1"/>
          <p:nvPr/>
        </p:nvSpPr>
        <p:spPr>
          <a:xfrm>
            <a:off x="18315928" y="18963421"/>
            <a:ext cx="8930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chemeClr val="tx1">
                    <a:lumMod val="75000"/>
                    <a:lumOff val="25000"/>
                  </a:schemeClr>
                </a:solidFill>
              </a:rPr>
              <a:t>Made with:</a:t>
            </a:r>
          </a:p>
          <a:p>
            <a:r>
              <a:rPr lang="en-US" sz="600" dirty="0">
                <a:solidFill>
                  <a:schemeClr val="tx1">
                    <a:lumMod val="75000"/>
                    <a:lumOff val="25000"/>
                  </a:schemeClr>
                </a:solidFill>
              </a:rPr>
              <a:t>Sentinel 2A/B MSI</a:t>
            </a:r>
            <a:endParaRPr lang="en-US" sz="600" i="1" dirty="0">
              <a:solidFill>
                <a:schemeClr val="tx1">
                  <a:lumMod val="75000"/>
                  <a:lumOff val="25000"/>
                </a:schemeClr>
              </a:solidFill>
            </a:endParaRPr>
          </a:p>
          <a:p>
            <a:r>
              <a:rPr lang="en-US" sz="600" dirty="0">
                <a:solidFill>
                  <a:schemeClr val="tx1">
                    <a:lumMod val="75000"/>
                    <a:lumOff val="25000"/>
                  </a:schemeClr>
                </a:solidFill>
              </a:rPr>
              <a:t>Landsat 8 OLI</a:t>
            </a:r>
          </a:p>
          <a:p>
            <a:r>
              <a:rPr lang="en-US" sz="600" dirty="0">
                <a:solidFill>
                  <a:schemeClr val="tx1">
                    <a:lumMod val="75000"/>
                    <a:lumOff val="25000"/>
                  </a:schemeClr>
                </a:solidFill>
              </a:rPr>
              <a:t>Landsat 9 OLI-2</a:t>
            </a:r>
          </a:p>
        </p:txBody>
      </p:sp>
      <p:pic>
        <p:nvPicPr>
          <p:cNvPr id="185" name="Picture 184" descr="A map of a river&#10;&#10;Description automatically generated">
            <a:extLst>
              <a:ext uri="{FF2B5EF4-FFF2-40B4-BE49-F238E27FC236}">
                <a16:creationId xmlns:a16="http://schemas.microsoft.com/office/drawing/2014/main" id="{AAA98198-63C5-2FCA-3455-DB0E3FADC233}"/>
              </a:ext>
            </a:extLst>
          </p:cNvPr>
          <p:cNvPicPr>
            <a:picLocks noChangeAspect="1"/>
          </p:cNvPicPr>
          <p:nvPr/>
        </p:nvPicPr>
        <p:blipFill>
          <a:blip r:embed="rId20"/>
          <a:stretch>
            <a:fillRect/>
          </a:stretch>
        </p:blipFill>
        <p:spPr>
          <a:xfrm>
            <a:off x="21403693" y="14177693"/>
            <a:ext cx="4005293" cy="4252465"/>
          </a:xfrm>
          <a:prstGeom prst="rect">
            <a:avLst/>
          </a:prstGeom>
        </p:spPr>
      </p:pic>
      <p:sp>
        <p:nvSpPr>
          <p:cNvPr id="186" name="TextBox 185">
            <a:extLst>
              <a:ext uri="{FF2B5EF4-FFF2-40B4-BE49-F238E27FC236}">
                <a16:creationId xmlns:a16="http://schemas.microsoft.com/office/drawing/2014/main" id="{6F8E92ED-C41C-5B2C-6FBB-6B7FD7993830}"/>
              </a:ext>
            </a:extLst>
          </p:cNvPr>
          <p:cNvSpPr txBox="1"/>
          <p:nvPr/>
        </p:nvSpPr>
        <p:spPr>
          <a:xfrm>
            <a:off x="22087756" y="14287259"/>
            <a:ext cx="15056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rPr>
              <a:t>October 14, 2019</a:t>
            </a:r>
          </a:p>
        </p:txBody>
      </p:sp>
      <p:sp>
        <p:nvSpPr>
          <p:cNvPr id="187" name="TextBox 186">
            <a:extLst>
              <a:ext uri="{FF2B5EF4-FFF2-40B4-BE49-F238E27FC236}">
                <a16:creationId xmlns:a16="http://schemas.microsoft.com/office/drawing/2014/main" id="{F78843F7-4991-3E27-BE3C-77F32ABA3B67}"/>
              </a:ext>
            </a:extLst>
          </p:cNvPr>
          <p:cNvSpPr txBox="1"/>
          <p:nvPr/>
        </p:nvSpPr>
        <p:spPr>
          <a:xfrm>
            <a:off x="21603928" y="16314108"/>
            <a:ext cx="139205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rPr>
              <a:t>NDII Classification</a:t>
            </a:r>
          </a:p>
        </p:txBody>
      </p:sp>
      <p:sp>
        <p:nvSpPr>
          <p:cNvPr id="188" name="TextBox 187">
            <a:extLst>
              <a:ext uri="{FF2B5EF4-FFF2-40B4-BE49-F238E27FC236}">
                <a16:creationId xmlns:a16="http://schemas.microsoft.com/office/drawing/2014/main" id="{02FB572D-7DEF-C198-6851-CC475608258A}"/>
              </a:ext>
            </a:extLst>
          </p:cNvPr>
          <p:cNvSpPr txBox="1"/>
          <p:nvPr/>
        </p:nvSpPr>
        <p:spPr>
          <a:xfrm>
            <a:off x="21394258" y="16886358"/>
            <a:ext cx="181424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chemeClr val="tx1">
                    <a:lumMod val="75000"/>
                    <a:lumOff val="25000"/>
                  </a:schemeClr>
                </a:solidFill>
              </a:rPr>
              <a:t> Snow/Ice    Open Water   Sediment</a:t>
            </a:r>
          </a:p>
        </p:txBody>
      </p:sp>
      <p:sp>
        <p:nvSpPr>
          <p:cNvPr id="189" name="TextBox 188">
            <a:extLst>
              <a:ext uri="{FF2B5EF4-FFF2-40B4-BE49-F238E27FC236}">
                <a16:creationId xmlns:a16="http://schemas.microsoft.com/office/drawing/2014/main" id="{BCEC1C04-0B42-F683-6D9C-DE3DF080359D}"/>
              </a:ext>
            </a:extLst>
          </p:cNvPr>
          <p:cNvSpPr txBox="1"/>
          <p:nvPr/>
        </p:nvSpPr>
        <p:spPr>
          <a:xfrm>
            <a:off x="22256150" y="17706615"/>
            <a:ext cx="2135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rPr>
              <a:t>0</a:t>
            </a:r>
          </a:p>
        </p:txBody>
      </p:sp>
      <p:sp>
        <p:nvSpPr>
          <p:cNvPr id="190" name="TextBox 189">
            <a:extLst>
              <a:ext uri="{FF2B5EF4-FFF2-40B4-BE49-F238E27FC236}">
                <a16:creationId xmlns:a16="http://schemas.microsoft.com/office/drawing/2014/main" id="{94B2E3CE-B0BC-F2ED-0AED-B5E1405BDFF4}"/>
              </a:ext>
            </a:extLst>
          </p:cNvPr>
          <p:cNvSpPr txBox="1"/>
          <p:nvPr/>
        </p:nvSpPr>
        <p:spPr>
          <a:xfrm>
            <a:off x="23042112" y="17706614"/>
            <a:ext cx="2135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tx1">
                    <a:lumMod val="75000"/>
                    <a:lumOff val="25000"/>
                  </a:schemeClr>
                </a:solidFill>
              </a:rPr>
              <a:t>3</a:t>
            </a:r>
          </a:p>
        </p:txBody>
      </p:sp>
      <p:sp>
        <p:nvSpPr>
          <p:cNvPr id="191" name="TextBox 190">
            <a:extLst>
              <a:ext uri="{FF2B5EF4-FFF2-40B4-BE49-F238E27FC236}">
                <a16:creationId xmlns:a16="http://schemas.microsoft.com/office/drawing/2014/main" id="{6528B38E-0026-815B-1E02-8B30DA58F3F0}"/>
              </a:ext>
            </a:extLst>
          </p:cNvPr>
          <p:cNvSpPr txBox="1"/>
          <p:nvPr/>
        </p:nvSpPr>
        <p:spPr>
          <a:xfrm>
            <a:off x="23789735" y="17706615"/>
            <a:ext cx="4819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rPr>
              <a:t>6 km</a:t>
            </a:r>
          </a:p>
        </p:txBody>
      </p:sp>
      <p:sp>
        <p:nvSpPr>
          <p:cNvPr id="15" name="Rectangle 14"/>
          <p:cNvSpPr/>
          <p:nvPr/>
        </p:nvSpPr>
        <p:spPr>
          <a:xfrm>
            <a:off x="14863412" y="20021550"/>
            <a:ext cx="6010626" cy="165824"/>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1" name="TextBox 40"/>
          <p:cNvSpPr txBox="1"/>
          <p:nvPr/>
        </p:nvSpPr>
        <p:spPr>
          <a:xfrm>
            <a:off x="15063902" y="20007328"/>
            <a:ext cx="381013" cy="200055"/>
          </a:xfrm>
          <a:prstGeom prst="rect">
            <a:avLst/>
          </a:prstGeom>
          <a:noFill/>
        </p:spPr>
        <p:txBody>
          <a:bodyPr wrap="square" rtlCol="0">
            <a:spAutoFit/>
          </a:bodyPr>
          <a:lstStyle/>
          <a:p>
            <a:pPr algn="ctr"/>
            <a:r>
              <a:rPr lang="en-US" sz="700" b="1" dirty="0">
                <a:solidFill>
                  <a:schemeClr val="tx1">
                    <a:lumMod val="75000"/>
                    <a:lumOff val="25000"/>
                  </a:schemeClr>
                </a:solidFill>
              </a:rPr>
              <a:t>2017</a:t>
            </a:r>
            <a:endParaRPr lang="en-US" sz="600" b="1" dirty="0">
              <a:solidFill>
                <a:schemeClr val="tx1">
                  <a:lumMod val="75000"/>
                  <a:lumOff val="25000"/>
                </a:schemeClr>
              </a:solidFill>
            </a:endParaRPr>
          </a:p>
        </p:txBody>
      </p:sp>
      <p:sp>
        <p:nvSpPr>
          <p:cNvPr id="226" name="TextBox 225"/>
          <p:cNvSpPr txBox="1"/>
          <p:nvPr/>
        </p:nvSpPr>
        <p:spPr>
          <a:xfrm>
            <a:off x="15930514" y="20007328"/>
            <a:ext cx="381013" cy="200055"/>
          </a:xfrm>
          <a:prstGeom prst="rect">
            <a:avLst/>
          </a:prstGeom>
          <a:noFill/>
        </p:spPr>
        <p:txBody>
          <a:bodyPr wrap="square" rtlCol="0">
            <a:spAutoFit/>
          </a:bodyPr>
          <a:lstStyle/>
          <a:p>
            <a:pPr algn="ctr"/>
            <a:r>
              <a:rPr lang="en-US" sz="700" b="1" dirty="0">
                <a:solidFill>
                  <a:schemeClr val="tx1">
                    <a:lumMod val="75000"/>
                    <a:lumOff val="25000"/>
                  </a:schemeClr>
                </a:solidFill>
              </a:rPr>
              <a:t>2018</a:t>
            </a:r>
            <a:endParaRPr lang="en-US" sz="600" b="1" dirty="0">
              <a:solidFill>
                <a:schemeClr val="tx1">
                  <a:lumMod val="75000"/>
                  <a:lumOff val="25000"/>
                </a:schemeClr>
              </a:solidFill>
            </a:endParaRPr>
          </a:p>
        </p:txBody>
      </p:sp>
      <p:sp>
        <p:nvSpPr>
          <p:cNvPr id="227" name="TextBox 226"/>
          <p:cNvSpPr txBox="1"/>
          <p:nvPr/>
        </p:nvSpPr>
        <p:spPr>
          <a:xfrm>
            <a:off x="16797127" y="20007328"/>
            <a:ext cx="381013" cy="200055"/>
          </a:xfrm>
          <a:prstGeom prst="rect">
            <a:avLst/>
          </a:prstGeom>
          <a:noFill/>
        </p:spPr>
        <p:txBody>
          <a:bodyPr wrap="square" rtlCol="0">
            <a:spAutoFit/>
          </a:bodyPr>
          <a:lstStyle/>
          <a:p>
            <a:pPr algn="ctr"/>
            <a:r>
              <a:rPr lang="en-US" sz="700" b="1" dirty="0">
                <a:solidFill>
                  <a:schemeClr val="tx1">
                    <a:lumMod val="75000"/>
                    <a:lumOff val="25000"/>
                  </a:schemeClr>
                </a:solidFill>
              </a:rPr>
              <a:t>2019</a:t>
            </a:r>
            <a:endParaRPr lang="en-US" sz="600" b="1" dirty="0">
              <a:solidFill>
                <a:schemeClr val="tx1">
                  <a:lumMod val="75000"/>
                  <a:lumOff val="25000"/>
                </a:schemeClr>
              </a:solidFill>
            </a:endParaRPr>
          </a:p>
        </p:txBody>
      </p:sp>
      <p:sp>
        <p:nvSpPr>
          <p:cNvPr id="228" name="TextBox 227"/>
          <p:cNvSpPr txBox="1"/>
          <p:nvPr/>
        </p:nvSpPr>
        <p:spPr>
          <a:xfrm>
            <a:off x="17663739" y="20007328"/>
            <a:ext cx="381013" cy="200055"/>
          </a:xfrm>
          <a:prstGeom prst="rect">
            <a:avLst/>
          </a:prstGeom>
          <a:noFill/>
        </p:spPr>
        <p:txBody>
          <a:bodyPr wrap="square" rtlCol="0">
            <a:spAutoFit/>
          </a:bodyPr>
          <a:lstStyle/>
          <a:p>
            <a:pPr algn="ctr"/>
            <a:r>
              <a:rPr lang="en-US" sz="700" b="1" dirty="0">
                <a:solidFill>
                  <a:schemeClr val="tx1">
                    <a:lumMod val="75000"/>
                    <a:lumOff val="25000"/>
                  </a:schemeClr>
                </a:solidFill>
              </a:rPr>
              <a:t>2020</a:t>
            </a:r>
            <a:endParaRPr lang="en-US" sz="600" b="1" dirty="0">
              <a:solidFill>
                <a:schemeClr val="tx1">
                  <a:lumMod val="75000"/>
                  <a:lumOff val="25000"/>
                </a:schemeClr>
              </a:solidFill>
            </a:endParaRPr>
          </a:p>
        </p:txBody>
      </p:sp>
      <p:sp>
        <p:nvSpPr>
          <p:cNvPr id="229" name="TextBox 228"/>
          <p:cNvSpPr txBox="1"/>
          <p:nvPr/>
        </p:nvSpPr>
        <p:spPr>
          <a:xfrm>
            <a:off x="18530351" y="20007328"/>
            <a:ext cx="381013" cy="200055"/>
          </a:xfrm>
          <a:prstGeom prst="rect">
            <a:avLst/>
          </a:prstGeom>
          <a:noFill/>
        </p:spPr>
        <p:txBody>
          <a:bodyPr wrap="square" rtlCol="0">
            <a:spAutoFit/>
          </a:bodyPr>
          <a:lstStyle/>
          <a:p>
            <a:pPr algn="ctr"/>
            <a:r>
              <a:rPr lang="en-US" sz="700" b="1" dirty="0">
                <a:solidFill>
                  <a:schemeClr val="tx1">
                    <a:lumMod val="75000"/>
                    <a:lumOff val="25000"/>
                  </a:schemeClr>
                </a:solidFill>
              </a:rPr>
              <a:t>2021</a:t>
            </a:r>
            <a:endParaRPr lang="en-US" sz="600" b="1" dirty="0">
              <a:solidFill>
                <a:schemeClr val="tx1">
                  <a:lumMod val="75000"/>
                  <a:lumOff val="25000"/>
                </a:schemeClr>
              </a:solidFill>
            </a:endParaRPr>
          </a:p>
        </p:txBody>
      </p:sp>
      <p:sp>
        <p:nvSpPr>
          <p:cNvPr id="230" name="TextBox 229"/>
          <p:cNvSpPr txBox="1"/>
          <p:nvPr/>
        </p:nvSpPr>
        <p:spPr>
          <a:xfrm>
            <a:off x="19396963" y="20007328"/>
            <a:ext cx="381013" cy="200055"/>
          </a:xfrm>
          <a:prstGeom prst="rect">
            <a:avLst/>
          </a:prstGeom>
          <a:noFill/>
        </p:spPr>
        <p:txBody>
          <a:bodyPr wrap="square" rtlCol="0">
            <a:spAutoFit/>
          </a:bodyPr>
          <a:lstStyle/>
          <a:p>
            <a:pPr algn="ctr"/>
            <a:r>
              <a:rPr lang="en-US" sz="700" b="1" dirty="0">
                <a:solidFill>
                  <a:schemeClr val="tx1">
                    <a:lumMod val="75000"/>
                    <a:lumOff val="25000"/>
                  </a:schemeClr>
                </a:solidFill>
              </a:rPr>
              <a:t>2022</a:t>
            </a:r>
            <a:endParaRPr lang="en-US" sz="600" b="1" dirty="0">
              <a:solidFill>
                <a:schemeClr val="tx1">
                  <a:lumMod val="75000"/>
                  <a:lumOff val="25000"/>
                </a:schemeClr>
              </a:solidFill>
            </a:endParaRPr>
          </a:p>
        </p:txBody>
      </p:sp>
      <p:sp>
        <p:nvSpPr>
          <p:cNvPr id="231" name="TextBox 230"/>
          <p:cNvSpPr txBox="1"/>
          <p:nvPr/>
        </p:nvSpPr>
        <p:spPr>
          <a:xfrm>
            <a:off x="20263577" y="20007328"/>
            <a:ext cx="381013" cy="200055"/>
          </a:xfrm>
          <a:prstGeom prst="rect">
            <a:avLst/>
          </a:prstGeom>
          <a:noFill/>
        </p:spPr>
        <p:txBody>
          <a:bodyPr wrap="square" rtlCol="0">
            <a:spAutoFit/>
          </a:bodyPr>
          <a:lstStyle/>
          <a:p>
            <a:pPr algn="ctr"/>
            <a:r>
              <a:rPr lang="en-US" sz="700" b="1" dirty="0">
                <a:solidFill>
                  <a:schemeClr val="tx1">
                    <a:lumMod val="75000"/>
                    <a:lumOff val="25000"/>
                  </a:schemeClr>
                </a:solidFill>
              </a:rPr>
              <a:t>2023</a:t>
            </a:r>
            <a:endParaRPr lang="en-US" sz="600" b="1" dirty="0">
              <a:solidFill>
                <a:schemeClr val="tx1">
                  <a:lumMod val="75000"/>
                  <a:lumOff val="25000"/>
                </a:schemeClr>
              </a:solidFill>
            </a:endParaRPr>
          </a:p>
        </p:txBody>
      </p:sp>
      <p:sp>
        <p:nvSpPr>
          <p:cNvPr id="141" name="TextBox 140"/>
          <p:cNvSpPr txBox="1"/>
          <p:nvPr/>
        </p:nvSpPr>
        <p:spPr>
          <a:xfrm>
            <a:off x="17674066" y="23618313"/>
            <a:ext cx="480381" cy="246221"/>
          </a:xfrm>
          <a:prstGeom prst="rect">
            <a:avLst/>
          </a:prstGeom>
          <a:solidFill>
            <a:schemeClr val="bg1"/>
          </a:solidFill>
          <a:ln>
            <a:solidFill>
              <a:schemeClr val="bg1"/>
            </a:solidFill>
          </a:ln>
        </p:spPr>
        <p:txBody>
          <a:bodyPr wrap="square" rtlCol="0">
            <a:spAutoFit/>
          </a:bodyPr>
          <a:lstStyle/>
          <a:p>
            <a:r>
              <a:rPr lang="en-US" sz="1000" b="1" dirty="0">
                <a:solidFill>
                  <a:schemeClr val="tx1">
                    <a:lumMod val="75000"/>
                    <a:lumOff val="25000"/>
                  </a:schemeClr>
                </a:solidFill>
              </a:rPr>
              <a:t>Date</a:t>
            </a:r>
            <a:endParaRPr lang="en-US" sz="800" b="1" dirty="0">
              <a:solidFill>
                <a:schemeClr val="tx1">
                  <a:lumMod val="75000"/>
                  <a:lumOff val="25000"/>
                </a:schemeClr>
              </a:solidFill>
            </a:endParaRPr>
          </a:p>
        </p:txBody>
      </p:sp>
      <p:sp>
        <p:nvSpPr>
          <p:cNvPr id="192" name="Rectangle 191"/>
          <p:cNvSpPr/>
          <p:nvPr/>
        </p:nvSpPr>
        <p:spPr>
          <a:xfrm>
            <a:off x="20890431" y="20171675"/>
            <a:ext cx="193276" cy="3211873"/>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4" name="TextBox 183"/>
          <p:cNvSpPr txBox="1"/>
          <p:nvPr/>
        </p:nvSpPr>
        <p:spPr>
          <a:xfrm>
            <a:off x="20848896" y="20199989"/>
            <a:ext cx="292388" cy="1605826"/>
          </a:xfrm>
          <a:prstGeom prst="rect">
            <a:avLst/>
          </a:prstGeom>
          <a:noFill/>
        </p:spPr>
        <p:txBody>
          <a:bodyPr vert="eaVert" wrap="square" rtlCol="0">
            <a:spAutoFit/>
          </a:bodyPr>
          <a:lstStyle/>
          <a:p>
            <a:pPr algn="ctr"/>
            <a:r>
              <a:rPr lang="en-US" sz="700" b="1" dirty="0">
                <a:solidFill>
                  <a:schemeClr val="tx1">
                    <a:lumMod val="75000"/>
                    <a:lumOff val="25000"/>
                  </a:schemeClr>
                </a:solidFill>
              </a:rPr>
              <a:t>Temperature °C</a:t>
            </a:r>
          </a:p>
        </p:txBody>
      </p:sp>
      <p:sp>
        <p:nvSpPr>
          <p:cNvPr id="236" name="TextBox 235"/>
          <p:cNvSpPr txBox="1"/>
          <p:nvPr/>
        </p:nvSpPr>
        <p:spPr>
          <a:xfrm>
            <a:off x="20848896" y="21775370"/>
            <a:ext cx="292388" cy="1605826"/>
          </a:xfrm>
          <a:prstGeom prst="rect">
            <a:avLst/>
          </a:prstGeom>
          <a:noFill/>
        </p:spPr>
        <p:txBody>
          <a:bodyPr vert="eaVert" wrap="square" rtlCol="0">
            <a:spAutoFit/>
          </a:bodyPr>
          <a:lstStyle/>
          <a:p>
            <a:pPr algn="ctr"/>
            <a:r>
              <a:rPr lang="en-US" sz="700" b="1" dirty="0">
                <a:solidFill>
                  <a:schemeClr val="tx1">
                    <a:lumMod val="75000"/>
                    <a:lumOff val="25000"/>
                  </a:schemeClr>
                </a:solidFill>
              </a:rPr>
              <a:t>VH Mean</a:t>
            </a:r>
          </a:p>
        </p:txBody>
      </p:sp>
      <p:sp>
        <p:nvSpPr>
          <p:cNvPr id="193" name="Rectangle 192"/>
          <p:cNvSpPr/>
          <p:nvPr/>
        </p:nvSpPr>
        <p:spPr>
          <a:xfrm>
            <a:off x="14794024" y="23450550"/>
            <a:ext cx="6140342"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4" name="TextBox 193"/>
          <p:cNvSpPr txBox="1"/>
          <p:nvPr/>
        </p:nvSpPr>
        <p:spPr>
          <a:xfrm flipV="1">
            <a:off x="14776192" y="23363627"/>
            <a:ext cx="276999" cy="304989"/>
          </a:xfrm>
          <a:prstGeom prst="rect">
            <a:avLst/>
          </a:prstGeom>
          <a:noFill/>
        </p:spPr>
        <p:txBody>
          <a:bodyPr vert="eaVert" wrap="square" rtlCol="0">
            <a:spAutoFit/>
          </a:bodyPr>
          <a:lstStyle/>
          <a:p>
            <a:r>
              <a:rPr lang="en-US" sz="600" dirty="0">
                <a:solidFill>
                  <a:schemeClr val="tx1">
                    <a:lumMod val="75000"/>
                    <a:lumOff val="25000"/>
                  </a:schemeClr>
                </a:solidFill>
              </a:rPr>
              <a:t>Sept</a:t>
            </a:r>
          </a:p>
        </p:txBody>
      </p:sp>
      <p:sp>
        <p:nvSpPr>
          <p:cNvPr id="239" name="TextBox 238"/>
          <p:cNvSpPr txBox="1"/>
          <p:nvPr/>
        </p:nvSpPr>
        <p:spPr>
          <a:xfrm flipV="1">
            <a:off x="15650503" y="23372847"/>
            <a:ext cx="276999" cy="304989"/>
          </a:xfrm>
          <a:prstGeom prst="rect">
            <a:avLst/>
          </a:prstGeom>
          <a:noFill/>
        </p:spPr>
        <p:txBody>
          <a:bodyPr vert="eaVert" wrap="square" rtlCol="0">
            <a:spAutoFit/>
          </a:bodyPr>
          <a:lstStyle/>
          <a:p>
            <a:r>
              <a:rPr lang="en-US" sz="600" dirty="0">
                <a:solidFill>
                  <a:schemeClr val="tx1">
                    <a:lumMod val="75000"/>
                    <a:lumOff val="25000"/>
                  </a:schemeClr>
                </a:solidFill>
              </a:rPr>
              <a:t>Sept</a:t>
            </a:r>
          </a:p>
        </p:txBody>
      </p:sp>
      <p:sp>
        <p:nvSpPr>
          <p:cNvPr id="240" name="TextBox 239"/>
          <p:cNvSpPr txBox="1"/>
          <p:nvPr/>
        </p:nvSpPr>
        <p:spPr>
          <a:xfrm flipV="1">
            <a:off x="16511239" y="23366157"/>
            <a:ext cx="276999" cy="304989"/>
          </a:xfrm>
          <a:prstGeom prst="rect">
            <a:avLst/>
          </a:prstGeom>
          <a:noFill/>
        </p:spPr>
        <p:txBody>
          <a:bodyPr vert="eaVert" wrap="square" rtlCol="0">
            <a:spAutoFit/>
          </a:bodyPr>
          <a:lstStyle/>
          <a:p>
            <a:r>
              <a:rPr lang="en-US" sz="600" dirty="0">
                <a:solidFill>
                  <a:schemeClr val="tx1">
                    <a:lumMod val="75000"/>
                    <a:lumOff val="25000"/>
                  </a:schemeClr>
                </a:solidFill>
              </a:rPr>
              <a:t>Sept</a:t>
            </a:r>
          </a:p>
        </p:txBody>
      </p:sp>
      <p:sp>
        <p:nvSpPr>
          <p:cNvPr id="241" name="TextBox 240"/>
          <p:cNvSpPr txBox="1"/>
          <p:nvPr/>
        </p:nvSpPr>
        <p:spPr>
          <a:xfrm flipV="1">
            <a:off x="17384893" y="23366157"/>
            <a:ext cx="276999" cy="304989"/>
          </a:xfrm>
          <a:prstGeom prst="rect">
            <a:avLst/>
          </a:prstGeom>
          <a:noFill/>
        </p:spPr>
        <p:txBody>
          <a:bodyPr vert="eaVert" wrap="square" rtlCol="0">
            <a:spAutoFit/>
          </a:bodyPr>
          <a:lstStyle/>
          <a:p>
            <a:r>
              <a:rPr lang="en-US" sz="600" dirty="0">
                <a:solidFill>
                  <a:schemeClr val="tx1">
                    <a:lumMod val="75000"/>
                    <a:lumOff val="25000"/>
                  </a:schemeClr>
                </a:solidFill>
              </a:rPr>
              <a:t>Sept</a:t>
            </a:r>
          </a:p>
        </p:txBody>
      </p:sp>
      <p:sp>
        <p:nvSpPr>
          <p:cNvPr id="242" name="TextBox 241"/>
          <p:cNvSpPr txBox="1"/>
          <p:nvPr/>
        </p:nvSpPr>
        <p:spPr>
          <a:xfrm flipV="1">
            <a:off x="18258881" y="23366157"/>
            <a:ext cx="276999" cy="304989"/>
          </a:xfrm>
          <a:prstGeom prst="rect">
            <a:avLst/>
          </a:prstGeom>
          <a:noFill/>
        </p:spPr>
        <p:txBody>
          <a:bodyPr vert="eaVert" wrap="square" rtlCol="0">
            <a:spAutoFit/>
          </a:bodyPr>
          <a:lstStyle/>
          <a:p>
            <a:r>
              <a:rPr lang="en-US" sz="600" dirty="0">
                <a:solidFill>
                  <a:schemeClr val="tx1">
                    <a:lumMod val="75000"/>
                    <a:lumOff val="25000"/>
                  </a:schemeClr>
                </a:solidFill>
              </a:rPr>
              <a:t>Sept</a:t>
            </a:r>
          </a:p>
        </p:txBody>
      </p:sp>
      <p:sp>
        <p:nvSpPr>
          <p:cNvPr id="243" name="TextBox 242"/>
          <p:cNvSpPr txBox="1"/>
          <p:nvPr/>
        </p:nvSpPr>
        <p:spPr>
          <a:xfrm flipV="1">
            <a:off x="19123969" y="23366157"/>
            <a:ext cx="276999" cy="304989"/>
          </a:xfrm>
          <a:prstGeom prst="rect">
            <a:avLst/>
          </a:prstGeom>
          <a:noFill/>
        </p:spPr>
        <p:txBody>
          <a:bodyPr vert="eaVert" wrap="square" rtlCol="0">
            <a:spAutoFit/>
          </a:bodyPr>
          <a:lstStyle/>
          <a:p>
            <a:r>
              <a:rPr lang="en-US" sz="600" dirty="0">
                <a:solidFill>
                  <a:schemeClr val="tx1">
                    <a:lumMod val="75000"/>
                    <a:lumOff val="25000"/>
                  </a:schemeClr>
                </a:solidFill>
              </a:rPr>
              <a:t>Sept</a:t>
            </a:r>
          </a:p>
        </p:txBody>
      </p:sp>
      <p:sp>
        <p:nvSpPr>
          <p:cNvPr id="244" name="TextBox 243"/>
          <p:cNvSpPr txBox="1"/>
          <p:nvPr/>
        </p:nvSpPr>
        <p:spPr>
          <a:xfrm flipV="1">
            <a:off x="19986578" y="23358603"/>
            <a:ext cx="276999" cy="304989"/>
          </a:xfrm>
          <a:prstGeom prst="rect">
            <a:avLst/>
          </a:prstGeom>
          <a:noFill/>
        </p:spPr>
        <p:txBody>
          <a:bodyPr vert="eaVert" wrap="square" rtlCol="0">
            <a:spAutoFit/>
          </a:bodyPr>
          <a:lstStyle/>
          <a:p>
            <a:r>
              <a:rPr lang="en-US" sz="600" dirty="0">
                <a:solidFill>
                  <a:schemeClr val="tx1">
                    <a:lumMod val="75000"/>
                    <a:lumOff val="25000"/>
                  </a:schemeClr>
                </a:solidFill>
              </a:rPr>
              <a:t>Sept</a:t>
            </a:r>
          </a:p>
        </p:txBody>
      </p:sp>
      <p:sp>
        <p:nvSpPr>
          <p:cNvPr id="245" name="TextBox 244"/>
          <p:cNvSpPr txBox="1"/>
          <p:nvPr/>
        </p:nvSpPr>
        <p:spPr>
          <a:xfrm flipV="1">
            <a:off x="15265256" y="23401544"/>
            <a:ext cx="276999" cy="304989"/>
          </a:xfrm>
          <a:prstGeom prst="rect">
            <a:avLst/>
          </a:prstGeom>
          <a:noFill/>
        </p:spPr>
        <p:txBody>
          <a:bodyPr vert="eaVert" wrap="square" rtlCol="0">
            <a:spAutoFit/>
          </a:bodyPr>
          <a:lstStyle/>
          <a:p>
            <a:pPr algn="ctr"/>
            <a:r>
              <a:rPr lang="en-US" sz="600" dirty="0">
                <a:solidFill>
                  <a:schemeClr val="tx1">
                    <a:lumMod val="75000"/>
                    <a:lumOff val="25000"/>
                  </a:schemeClr>
                </a:solidFill>
              </a:rPr>
              <a:t>Nov</a:t>
            </a:r>
          </a:p>
        </p:txBody>
      </p:sp>
      <p:sp>
        <p:nvSpPr>
          <p:cNvPr id="247" name="TextBox 246"/>
          <p:cNvSpPr txBox="1"/>
          <p:nvPr/>
        </p:nvSpPr>
        <p:spPr>
          <a:xfrm flipV="1">
            <a:off x="16133087" y="23401544"/>
            <a:ext cx="276999" cy="304989"/>
          </a:xfrm>
          <a:prstGeom prst="rect">
            <a:avLst/>
          </a:prstGeom>
          <a:noFill/>
        </p:spPr>
        <p:txBody>
          <a:bodyPr vert="eaVert" wrap="square" rtlCol="0">
            <a:spAutoFit/>
          </a:bodyPr>
          <a:lstStyle/>
          <a:p>
            <a:pPr algn="ctr"/>
            <a:r>
              <a:rPr lang="en-US" sz="600" dirty="0">
                <a:solidFill>
                  <a:schemeClr val="tx1">
                    <a:lumMod val="75000"/>
                    <a:lumOff val="25000"/>
                  </a:schemeClr>
                </a:solidFill>
              </a:rPr>
              <a:t>Nov</a:t>
            </a:r>
          </a:p>
        </p:txBody>
      </p:sp>
      <p:sp>
        <p:nvSpPr>
          <p:cNvPr id="248" name="TextBox 247"/>
          <p:cNvSpPr txBox="1"/>
          <p:nvPr/>
        </p:nvSpPr>
        <p:spPr>
          <a:xfrm flipV="1">
            <a:off x="17000918" y="23401544"/>
            <a:ext cx="276999" cy="304989"/>
          </a:xfrm>
          <a:prstGeom prst="rect">
            <a:avLst/>
          </a:prstGeom>
          <a:noFill/>
        </p:spPr>
        <p:txBody>
          <a:bodyPr vert="eaVert" wrap="square" rtlCol="0">
            <a:spAutoFit/>
          </a:bodyPr>
          <a:lstStyle/>
          <a:p>
            <a:pPr algn="ctr"/>
            <a:r>
              <a:rPr lang="en-US" sz="600" dirty="0">
                <a:solidFill>
                  <a:schemeClr val="tx1">
                    <a:lumMod val="75000"/>
                    <a:lumOff val="25000"/>
                  </a:schemeClr>
                </a:solidFill>
              </a:rPr>
              <a:t>Nov</a:t>
            </a:r>
          </a:p>
        </p:txBody>
      </p:sp>
      <p:sp>
        <p:nvSpPr>
          <p:cNvPr id="249" name="TextBox 248"/>
          <p:cNvSpPr txBox="1"/>
          <p:nvPr/>
        </p:nvSpPr>
        <p:spPr>
          <a:xfrm flipV="1">
            <a:off x="17868749" y="23401544"/>
            <a:ext cx="276999" cy="304989"/>
          </a:xfrm>
          <a:prstGeom prst="rect">
            <a:avLst/>
          </a:prstGeom>
          <a:noFill/>
        </p:spPr>
        <p:txBody>
          <a:bodyPr vert="eaVert" wrap="square" rtlCol="0">
            <a:spAutoFit/>
          </a:bodyPr>
          <a:lstStyle/>
          <a:p>
            <a:pPr algn="ctr"/>
            <a:r>
              <a:rPr lang="en-US" sz="600" dirty="0">
                <a:solidFill>
                  <a:schemeClr val="tx1">
                    <a:lumMod val="75000"/>
                    <a:lumOff val="25000"/>
                  </a:schemeClr>
                </a:solidFill>
              </a:rPr>
              <a:t>Nov</a:t>
            </a:r>
          </a:p>
        </p:txBody>
      </p:sp>
      <p:sp>
        <p:nvSpPr>
          <p:cNvPr id="250" name="TextBox 249"/>
          <p:cNvSpPr txBox="1"/>
          <p:nvPr/>
        </p:nvSpPr>
        <p:spPr>
          <a:xfrm flipV="1">
            <a:off x="18756403" y="23401543"/>
            <a:ext cx="276999" cy="304989"/>
          </a:xfrm>
          <a:prstGeom prst="rect">
            <a:avLst/>
          </a:prstGeom>
          <a:noFill/>
        </p:spPr>
        <p:txBody>
          <a:bodyPr vert="eaVert" wrap="square" rtlCol="0">
            <a:spAutoFit/>
          </a:bodyPr>
          <a:lstStyle/>
          <a:p>
            <a:pPr algn="ctr"/>
            <a:r>
              <a:rPr lang="en-US" sz="600" dirty="0">
                <a:solidFill>
                  <a:schemeClr val="tx1">
                    <a:lumMod val="75000"/>
                    <a:lumOff val="25000"/>
                  </a:schemeClr>
                </a:solidFill>
              </a:rPr>
              <a:t>Nov</a:t>
            </a:r>
          </a:p>
        </p:txBody>
      </p:sp>
      <p:sp>
        <p:nvSpPr>
          <p:cNvPr id="288" name="TextBox 287"/>
          <p:cNvSpPr txBox="1"/>
          <p:nvPr/>
        </p:nvSpPr>
        <p:spPr>
          <a:xfrm flipV="1">
            <a:off x="19604411" y="23401544"/>
            <a:ext cx="276999" cy="304989"/>
          </a:xfrm>
          <a:prstGeom prst="rect">
            <a:avLst/>
          </a:prstGeom>
          <a:noFill/>
        </p:spPr>
        <p:txBody>
          <a:bodyPr vert="eaVert" wrap="square" rtlCol="0">
            <a:spAutoFit/>
          </a:bodyPr>
          <a:lstStyle/>
          <a:p>
            <a:pPr algn="ctr"/>
            <a:r>
              <a:rPr lang="en-US" sz="600" dirty="0">
                <a:solidFill>
                  <a:schemeClr val="tx1">
                    <a:lumMod val="75000"/>
                    <a:lumOff val="25000"/>
                  </a:schemeClr>
                </a:solidFill>
              </a:rPr>
              <a:t>Nov</a:t>
            </a:r>
          </a:p>
        </p:txBody>
      </p:sp>
      <p:sp>
        <p:nvSpPr>
          <p:cNvPr id="289" name="TextBox 288"/>
          <p:cNvSpPr txBox="1"/>
          <p:nvPr/>
        </p:nvSpPr>
        <p:spPr>
          <a:xfrm flipV="1">
            <a:off x="20472241" y="23401544"/>
            <a:ext cx="276999" cy="304989"/>
          </a:xfrm>
          <a:prstGeom prst="rect">
            <a:avLst/>
          </a:prstGeom>
          <a:noFill/>
        </p:spPr>
        <p:txBody>
          <a:bodyPr vert="eaVert" wrap="square" rtlCol="0">
            <a:spAutoFit/>
          </a:bodyPr>
          <a:lstStyle/>
          <a:p>
            <a:pPr algn="ctr"/>
            <a:r>
              <a:rPr lang="en-US" sz="600" dirty="0">
                <a:solidFill>
                  <a:schemeClr val="tx1">
                    <a:lumMod val="75000"/>
                    <a:lumOff val="25000"/>
                  </a:schemeClr>
                </a:solidFill>
              </a:rPr>
              <a:t>Nov</a:t>
            </a:r>
          </a:p>
        </p:txBody>
      </p:sp>
      <p:sp>
        <p:nvSpPr>
          <p:cNvPr id="195" name="TextBox 194">
            <a:extLst>
              <a:ext uri="{FF2B5EF4-FFF2-40B4-BE49-F238E27FC236}">
                <a16:creationId xmlns:a16="http://schemas.microsoft.com/office/drawing/2014/main" id="{C6814066-5063-147D-DE86-BDD2FD0884EC}"/>
              </a:ext>
            </a:extLst>
          </p:cNvPr>
          <p:cNvSpPr txBox="1"/>
          <p:nvPr/>
        </p:nvSpPr>
        <p:spPr>
          <a:xfrm>
            <a:off x="21286419" y="18395352"/>
            <a:ext cx="4614009" cy="646331"/>
          </a:xfrm>
          <a:prstGeom prst="rect">
            <a:avLst/>
          </a:prstGeom>
          <a:noFill/>
        </p:spPr>
        <p:txBody>
          <a:bodyPr wrap="square">
            <a:spAutoFit/>
          </a:bodyPr>
          <a:lstStyle/>
          <a:p>
            <a:r>
              <a:rPr lang="en-US" sz="1200" b="0" i="0" dirty="0" err="1">
                <a:solidFill>
                  <a:srgbClr val="000000"/>
                </a:solidFill>
                <a:effectLst/>
              </a:rPr>
              <a:t>Basemap</a:t>
            </a:r>
            <a:r>
              <a:rPr lang="en-US" sz="1200" b="0" i="0" dirty="0">
                <a:solidFill>
                  <a:srgbClr val="000000"/>
                </a:solidFill>
                <a:effectLst/>
              </a:rPr>
              <a:t>: State of Alaska, Esri, TomTom, Garmin, </a:t>
            </a:r>
            <a:r>
              <a:rPr lang="en-US" sz="1200" b="0" i="0" dirty="0" err="1">
                <a:solidFill>
                  <a:srgbClr val="000000"/>
                </a:solidFill>
                <a:effectLst/>
              </a:rPr>
              <a:t>StateGraph</a:t>
            </a:r>
            <a:r>
              <a:rPr lang="en-US" sz="1200" b="0" i="0" dirty="0">
                <a:solidFill>
                  <a:srgbClr val="000000"/>
                </a:solidFill>
                <a:effectLst/>
              </a:rPr>
              <a:t>, METI/NASA, USGS, EPA, NPS, USDA, USFS, Esri, USGS</a:t>
            </a:r>
            <a:endParaRPr lang="en-US" sz="1200" dirty="0"/>
          </a:p>
        </p:txBody>
      </p:sp>
    </p:spTree>
    <p:extLst>
      <p:ext uri="{BB962C8B-B14F-4D97-AF65-F5344CB8AC3E}">
        <p14:creationId xmlns:p14="http://schemas.microsoft.com/office/powerpoint/2010/main" val="26806476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5" ma:contentTypeDescription="Create a new document." ma:contentTypeScope="" ma:versionID="98e109d9dd60d7a372019bfdbe7381d3">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43e89faf266ed227a2e84934fd67eb0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9f1705d-fa23-4e5a-aad3-323b9a13bcac}"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ab83896-aab5-4bd0-8483-2509975cde97">
      <UserInfo>
        <DisplayName>Madison A. Arndt</DisplayName>
        <AccountId>11</AccountId>
        <AccountType/>
      </UserInfo>
      <UserInfo>
        <DisplayName>Mahnoor Naeem</DisplayName>
        <AccountId>22</AccountId>
        <AccountType/>
      </UserInfo>
      <UserInfo>
        <DisplayName>Benjamin S. Silver</DisplayName>
        <AccountId>23</AccountId>
        <AccountType/>
      </UserInfo>
      <UserInfo>
        <DisplayName>Levi A. Mitchell</DisplayName>
        <AccountId>24</AccountId>
        <AccountType/>
      </UserInfo>
      <UserInfo>
        <DisplayName>Marisa J. Smedsrud</DisplayName>
        <AccountId>49</AccountId>
        <AccountType/>
      </UserInfo>
    </SharedWithUsers>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C72252-8FE0-4B6D-A363-64B63E00E6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da033e-a47d-4c30-b1aa-2ec495e3f466"/>
    <ds:schemaRef ds:uri="5ab83896-aab5-4bd0-8483-2509975cde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http://schemas.microsoft.com/office/infopath/2007/PartnerControls"/>
    <ds:schemaRef ds:uri="4eda033e-a47d-4c30-b1aa-2ec495e3f466"/>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 ds:uri="5ab83896-aab5-4bd0-8483-2509975cde97"/>
    <ds:schemaRef ds:uri="http://purl.org/dc/terms/"/>
    <ds:schemaRef ds:uri="http://purl.org/dc/elements/1.1/"/>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341</TotalTime>
  <Words>783</Words>
  <Application>Microsoft Office PowerPoint</Application>
  <PresentationFormat>Custom</PresentationFormat>
  <Paragraphs>225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Marisa Smedsrud</cp:lastModifiedBy>
  <cp:revision>102</cp:revision>
  <dcterms:created xsi:type="dcterms:W3CDTF">2019-02-05T16:32:03Z</dcterms:created>
  <dcterms:modified xsi:type="dcterms:W3CDTF">2024-09-09T21:37:38Z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