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 id="1" name="peter hawman" initials="ph" lastIdx="14" clrIdx="1">
    <p:extLst>
      <p:ext uri="{19B8F6BF-5375-455C-9EA6-DF929625EA0E}">
        <p15:presenceInfo xmlns:p15="http://schemas.microsoft.com/office/powerpoint/2012/main" userId="52dc934910af067e" providerId="Windows Live"/>
      </p:ext>
    </p:extLst>
  </p:cmAuthor>
  <p:cmAuthor id="2" name="Orne, Tiffani N. (LARC-E3)[SSAI DEVELOP]" initials="OTN(D" lastIdx="9"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045AE-5404-4FF7-97F7-4662C10ED6B7}">
  <a:tblStyle styleId="{B9E045AE-5404-4FF7-97F7-4662C10ED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5" autoAdjust="0"/>
  </p:normalViewPr>
  <p:slideViewPr>
    <p:cSldViewPr snapToGrid="0">
      <p:cViewPr varScale="1">
        <p:scale>
          <a:sx n="104" d="100"/>
          <a:sy n="104" d="100"/>
        </p:scale>
        <p:origin x="10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8T19:24:10.615" idx="1">
    <p:pos x="5084" y="1147"/>
    <p:text>Font should be Century Gothic throughout the presentation</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7-08T19:30:08.246" idx="14">
    <p:pos x="2665" y="972"/>
    <p:text>Consider bolding the names to differentiate them from the affiliations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08T19:24:49.390" idx="2">
    <p:pos x="916" y="1222"/>
    <p:text>Please use triangle bullets found in the template</p:text>
    <p:extLst>
      <p:ext uri="{C676402C-5697-4E1C-873F-D02D1690AC5C}">
        <p15:threadingInfo xmlns:p15="http://schemas.microsoft.com/office/powerpoint/2012/main" timeZoneBias="240"/>
      </p:ext>
    </p:extLst>
  </p:cm>
  <p:cm authorId="2" dt="2015-07-15T10:54:56.634" idx="2">
    <p:pos x="916" y="1318"/>
    <p:text>throughout the presentation</p:text>
    <p:extLst>
      <p:ext uri="{C676402C-5697-4E1C-873F-D02D1690AC5C}">
        <p15:threadingInfo xmlns:p15="http://schemas.microsoft.com/office/powerpoint/2012/main" timeZoneBias="24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08T19:25:22.378" idx="3">
    <p:pos x="3245" y="4042"/>
    <p:text>I think the source can go in the notes section but there will need to be a source for the map in close proximity to it.</p:text>
    <p:extLst>
      <p:ext uri="{C676402C-5697-4E1C-873F-D02D1690AC5C}">
        <p15:threadingInfo xmlns:p15="http://schemas.microsoft.com/office/powerpoint/2012/main" timeZoneBias="240"/>
      </p:ext>
    </p:extLst>
  </p:cm>
  <p:cm authorId="2" dt="2015-07-15T10:54:19.767" idx="1">
    <p:pos x="5082" y="70"/>
    <p:text>Please insert the legend as a seperate image</p:text>
    <p:extLst>
      <p:ext uri="{C676402C-5697-4E1C-873F-D02D1690AC5C}">
        <p15:threadingInfo xmlns:p15="http://schemas.microsoft.com/office/powerpoint/2012/main" timeZoneBias="240"/>
      </p:ext>
    </p:extLst>
  </p:cm>
  <p:cm authorId="2" dt="2015-07-15T11:00:41.535" idx="6">
    <p:pos x="528" y="2669"/>
    <p:text>bullet style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7-15T10:56:26.863" idx="4">
    <p:pos x="4980" y="2630"/>
    <p:text>The "s" should be on the previous line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08T19:26:12.001" idx="4">
    <p:pos x="5266" y="2407"/>
    <p:text>this map's aspect looks squished.</p:text>
    <p:extLst>
      <p:ext uri="{C676402C-5697-4E1C-873F-D02D1690AC5C}">
        <p15:threadingInfo xmlns:p15="http://schemas.microsoft.com/office/powerpoint/2012/main" timeZoneBias="240"/>
      </p:ext>
    </p:extLst>
  </p:cm>
  <p:cm authorId="1" dt="2015-07-08T19:26:51.653" idx="5">
    <p:pos x="1291" y="3718"/>
    <p:text>All text on images must be legible.</p:text>
    <p:extLst mod="1">
      <p:ext uri="{C676402C-5697-4E1C-873F-D02D1690AC5C}">
        <p15:threadingInfo xmlns:p15="http://schemas.microsoft.com/office/powerpoint/2012/main" timeZoneBias="240"/>
      </p:ext>
    </p:extLst>
  </p:cm>
  <p:cm authorId="1" dt="2015-07-08T19:27:21.953" idx="8">
    <p:pos x="2031" y="190"/>
    <p:text>What out here with text going outside the shape</p:text>
    <p:extLst>
      <p:ext uri="{C676402C-5697-4E1C-873F-D02D1690AC5C}">
        <p15:threadingInfo xmlns:p15="http://schemas.microsoft.com/office/powerpoint/2012/main" timeZoneBias="240"/>
      </p:ext>
    </p:extLst>
  </p:cm>
  <p:cm authorId="1" dt="2015-07-08T19:27:42.331" idx="9">
    <p:pos x="5240" y="565"/>
    <p:text>also words are getting divided into two lines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08T19:28:10.359" idx="10">
    <p:pos x="2643" y="3332"/>
    <p:text>the text in these graphs are not readable</p:text>
    <p:extLst mod="1">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5-07-15T11:00:57.683" idx="7">
    <p:pos x="464" y="3012"/>
    <p:text>bullet style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7-08T19:28:50.933" idx="11">
    <p:pos x="4247" y="2700"/>
    <p:text>these dates are too small to read</p:text>
    <p:extLst>
      <p:ext uri="{C676402C-5697-4E1C-873F-D02D1690AC5C}">
        <p15:threadingInfo xmlns:p15="http://schemas.microsoft.com/office/powerpoint/2012/main" timeZoneBias="240"/>
      </p:ext>
    </p:extLst>
  </p:cm>
  <p:cm authorId="2" dt="2015-07-15T11:01:09.366" idx="8">
    <p:pos x="379" y="1117"/>
    <p:text>bullet style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7-08T19:29:35.470" idx="12">
    <p:pos x="1397" y="3957"/>
    <p:text>To keep the formatting consistent across projects, we’ve adopted the NASA standard for attributing materials, “Credit: XXX”</p:text>
    <p:extLst>
      <p:ext uri="{C676402C-5697-4E1C-873F-D02D1690AC5C}">
        <p15:threadingInfo xmlns:p15="http://schemas.microsoft.com/office/powerpoint/2012/main" timeZoneBias="240"/>
      </p:ext>
    </p:extLst>
  </p:cm>
  <p:cm authorId="1" dt="2015-07-08T19:29:47.756" idx="13">
    <p:pos x="2655" y="4047"/>
    <p:text>You can place the URL in the notes for the slide</p:text>
    <p:extLst>
      <p:ext uri="{C676402C-5697-4E1C-873F-D02D1690AC5C}">
        <p15:threadingInfo xmlns:p15="http://schemas.microsoft.com/office/powerpoint/2012/main" timeZoneBias="240"/>
      </p:ext>
    </p:extLst>
  </p:cm>
  <p:cm authorId="2" dt="2015-07-15T11:00:12.048" idx="5">
    <p:pos x="2655" y="4143"/>
    <p:text>The image will then be able to fill the entire side of the slide :)</p:text>
    <p:extLst>
      <p:ext uri="{C676402C-5697-4E1C-873F-D02D1690AC5C}">
        <p15:threadingInfo xmlns:p15="http://schemas.microsoft.com/office/powerpoint/2012/main" timeZoneBias="240">
          <p15:parentCm authorId="1" idx="13"/>
        </p15:threadingInfo>
      </p:ext>
    </p:extLst>
  </p:cm>
  <p:cm authorId="2" dt="2015-07-15T11:01:18.407" idx="9">
    <p:pos x="3397" y="1582"/>
    <p:text>bullet style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3464588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014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Satellites have different pass over times and therefore do not allow for a direct apples-to-apples comparison between images. We chose the Aqua satellite because the pass over times 1030 am and pm, more closely proximate the true maximum temperature in a daily cycle. However, when then using the Landsat 8 satellites, these pass over times are closer to the other MODIS sensor satellite, Terra. We are aware that there are diurnal effects throughout a day, so we did a satellite comparison between Aqua and Terra to see how much of a difference this makes. On top of that, August proved to be a very cloudy month over all years, meaning that even though the count of extreme heat days was high, the actual days used for averages was much lower. We justified leaving these out based on the idea that cloudier days generally would not result in hotter surface temperature, therefore the average would not be thrown off by a large magnitude. </a:t>
            </a:r>
          </a:p>
        </p:txBody>
      </p:sp>
      <p:sp>
        <p:nvSpPr>
          <p:cNvPr id="234" name="Shape 23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575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Our project aimed to answer the “how” and “when/where” questions of variations in the UHI effect. Future studies would benefit by increasing this analysis to tackle the “why” questions, such as quantifying surface feature classifications under each heat anomaly to determine any patterns. On top of that, we see potential for this project to continue even further and provide insight into longer term bigger focus solutions that tackle other DEVELOP areas of interest, such as energy and water resources. Over time, we would like to see this information used as a means to provide a suitability analysis for the effective placement of solar panels (or at least to get the conversations heading this way in how solar panels can help save lives in Maricopa) with the idea being that cleaner energy reducing negative climate forcings and solar panels specifically are less water intensive and can inherently cool buildings more efficiently when placed on rooftops by creating an inverse insulation effect.</a:t>
            </a:r>
          </a:p>
        </p:txBody>
      </p:sp>
      <p:sp>
        <p:nvSpPr>
          <p:cNvPr id="243" name="Shape 2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1544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740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Basemap: ESRI basemaps</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study area encompases Maricopa County, AZ only. This includes the major city of Phoenix, which we are interested in based on its UHI effects. We studied primarily from May 2005 - Septemebr 2015.</a:t>
            </a:r>
          </a:p>
        </p:txBody>
      </p:sp>
      <p:sp>
        <p:nvSpPr>
          <p:cNvPr id="124" name="Shape 12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59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Our project fills knowledge gaps associated with the variability within the UHI effect. On top of this, previous studies have used statistical regressions to assume demographic patterns. We have access to survey results that will more accurately calculate these demographic trends. Together, we will be able to provide a more detailed look into the UHI variable effect on top of locating communities most at risk so that the MCDPH’s adaptive capacity may effectively anticipate needs for relief efforts.</a:t>
            </a:r>
          </a:p>
        </p:txBody>
      </p:sp>
      <p:sp>
        <p:nvSpPr>
          <p:cNvPr id="139" name="Shape 13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69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Extreme heat causes heat related and heat caused deaths throughout Maricopa County. These effects are not distributed equally throughout the city or among demographic groups. While these deaths are tragic, they are preventable</a:t>
            </a:r>
            <a:r>
              <a:rPr lang="en-US" sz="1200" b="0" i="0" u="none" strike="noStrike" cap="none" baseline="0" dirty="0" smtClean="0">
                <a:solidFill>
                  <a:schemeClr val="dk1"/>
                </a:solidFill>
                <a:latin typeface="Calibri"/>
                <a:ea typeface="Calibri"/>
                <a:cs typeface="Calibri"/>
                <a:sym typeface="Calibri"/>
              </a:rPr>
              <a:t>.</a:t>
            </a:r>
            <a:endParaRPr lang="en-US" sz="1200" b="0" i="0" u="none" strike="noStrike" cap="none" baseline="0"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5963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We primarily used Aqua MODIS to gather surface temperature values on a daily basis. These values were averaged by census tract and compared in two ways: 1) in a cluster analysis to determine if the 30% hottest tracts are clustered and if so how these clusters compare over time and 2) how the measures of average surface temperature compare to each other within a season and between years. This will reveal both spatial nuances and actual surface temperature nuances within the UHI effect</a:t>
            </a:r>
            <a:r>
              <a:rPr lang="en-US" sz="1200" b="0" i="0" u="none" strike="noStrike" cap="none" baseline="0" dirty="0" smtClean="0">
                <a:solidFill>
                  <a:schemeClr val="dk1"/>
                </a:solidFill>
                <a:latin typeface="+mn-lt"/>
                <a:ea typeface="Arial"/>
                <a:cs typeface="Arial"/>
                <a:sym typeface="Arial"/>
              </a:rPr>
              <a:t>.</a:t>
            </a:r>
            <a:endParaRPr lang="en-US" sz="1200" b="0" i="0" u="none" strike="noStrike" cap="none" baseline="0" dirty="0">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9690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With the survey results we ran various regression to answer questions regarding the likelihood of AC use (against things like income, home address, race, gender, age). We also looked at what factors made someone more or less likely to visit a cooling center. We added a spatial component by mapping clusters of survey respondents and their answers.</a:t>
            </a:r>
          </a:p>
        </p:txBody>
      </p:sp>
      <p:sp>
        <p:nvSpPr>
          <p:cNvPr id="184" name="Shape 18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363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dirty="0">
                <a:solidFill>
                  <a:schemeClr val="dk1"/>
                </a:solidFill>
                <a:latin typeface="Questrial"/>
                <a:ea typeface="Questrial"/>
                <a:cs typeface="Questrial"/>
                <a:sym typeface="Questrial"/>
              </a:rPr>
              <a:t>Table 1</a:t>
            </a:r>
            <a:r>
              <a:rPr lang="en-US" sz="1200" dirty="0">
                <a:solidFill>
                  <a:schemeClr val="dk1"/>
                </a:solidFill>
                <a:latin typeface="Questrial"/>
                <a:ea typeface="Questrial"/>
                <a:cs typeface="Questrial"/>
                <a:sym typeface="Questrial"/>
              </a:rPr>
              <a:t>: Temperature heat anomaly days (n = 768) for month (May – September) and year (2005–2014). Note: Bold values indicate </a:t>
            </a:r>
            <a:r>
              <a:rPr lang="en-US" sz="1200" dirty="0" smtClean="0">
                <a:solidFill>
                  <a:schemeClr val="dk1"/>
                </a:solidFill>
                <a:latin typeface="Questrial"/>
                <a:ea typeface="Questrial"/>
                <a:cs typeface="Questrial"/>
                <a:sym typeface="Questrial"/>
              </a:rPr>
              <a:t>largest number of hot days comparing summer months and red values indicate entries </a:t>
            </a:r>
            <a:r>
              <a:rPr lang="en-US" sz="1200" dirty="0">
                <a:solidFill>
                  <a:schemeClr val="dk1"/>
                </a:solidFill>
                <a:latin typeface="Questrial"/>
                <a:ea typeface="Questrial"/>
                <a:cs typeface="Questrial"/>
                <a:sym typeface="Questrial"/>
              </a:rPr>
              <a:t>where the standard residual indicated a value very different from the expected value. </a:t>
            </a:r>
            <a:r>
              <a:rPr lang="en-US" sz="1200" i="1" dirty="0">
                <a:solidFill>
                  <a:schemeClr val="dk1"/>
                </a:solidFill>
                <a:latin typeface="Questrial"/>
                <a:ea typeface="Questrial"/>
                <a:cs typeface="Questrial"/>
                <a:sym typeface="Questrial"/>
              </a:rPr>
              <a:t>Source</a:t>
            </a:r>
            <a:r>
              <a:rPr lang="en-US" sz="1200" dirty="0">
                <a:solidFill>
                  <a:schemeClr val="dk1"/>
                </a:solidFill>
                <a:latin typeface="Questrial"/>
                <a:ea typeface="Questrial"/>
                <a:cs typeface="Questrial"/>
                <a:sym typeface="Questrial"/>
              </a:rPr>
              <a:t>: University of Utah’s </a:t>
            </a:r>
            <a:r>
              <a:rPr lang="en-US" sz="1200" dirty="0" err="1">
                <a:solidFill>
                  <a:schemeClr val="dk1"/>
                </a:solidFill>
                <a:latin typeface="Questrial"/>
                <a:ea typeface="Questrial"/>
                <a:cs typeface="Questrial"/>
                <a:sym typeface="Questrial"/>
              </a:rPr>
              <a:t>MesoWest</a:t>
            </a:r>
            <a:r>
              <a:rPr lang="en-US" sz="1200" dirty="0">
                <a:solidFill>
                  <a:schemeClr val="dk1"/>
                </a:solidFill>
                <a:latin typeface="Questrial"/>
                <a:ea typeface="Questrial"/>
                <a:cs typeface="Questrial"/>
                <a:sym typeface="Questrial"/>
              </a:rPr>
              <a:t> database.</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A test for association revealed that month is associated with year, meaning that each month did not have a consistent count of extreme heat days (a day with a max air temperature over 104F) through the year range 2005 - 2014. From this we can look at where values deviated from their expected count. We found that July and August remained fairly consistent while May showed the most variation. This highlights the need for strong </a:t>
            </a:r>
            <a:r>
              <a:rPr lang="en-US" sz="1200" b="0" i="0" u="none" strike="noStrike" cap="none" baseline="0" dirty="0" err="1">
                <a:solidFill>
                  <a:schemeClr val="dk1"/>
                </a:solidFill>
                <a:latin typeface="Arial"/>
                <a:ea typeface="Arial"/>
                <a:cs typeface="Arial"/>
                <a:sym typeface="Arial"/>
              </a:rPr>
              <a:t>adaptivity</a:t>
            </a:r>
            <a:r>
              <a:rPr lang="en-US" sz="1200" b="0" i="0" u="none" strike="noStrike" cap="none" baseline="0" dirty="0">
                <a:solidFill>
                  <a:schemeClr val="dk1"/>
                </a:solidFill>
                <a:latin typeface="Arial"/>
                <a:ea typeface="Arial"/>
                <a:cs typeface="Arial"/>
                <a:sym typeface="Arial"/>
              </a:rPr>
              <a:t> in the beginning of the season as well as intense consistency in relief efforts in the mid season</a:t>
            </a:r>
            <a:r>
              <a:rPr lang="en-US" sz="1200" b="0" i="0" u="none" strike="noStrike" cap="none" baseline="0" dirty="0" smtClean="0">
                <a:solidFill>
                  <a:schemeClr val="dk1"/>
                </a:solidFill>
                <a:latin typeface="Arial"/>
                <a:ea typeface="Arial"/>
                <a:cs typeface="Arial"/>
                <a:sym typeface="Arial"/>
              </a:rPr>
              <a:t>.</a:t>
            </a: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612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Average surface temperature are not the same throughout the season. Interestingly, August consistently held the lowest surface temperature. On top of that, it also held the most amount of cloudy days, confirming that surface temperatures should be lower in this month. The way averages differed varied between years, but generally the early and late season were close and the mid season were also similar to each other. This again highlights the differing needs of relief networks throughout the season.</a:t>
            </a:r>
          </a:p>
        </p:txBody>
      </p:sp>
      <p:sp>
        <p:nvSpPr>
          <p:cNvPr id="214" name="Shape 21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7153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established the within a season, the hottest census tracts are not always the hottest. On top of this, surface temperatures are not consistent throughout the season, where some months are consistently higher than other months. Surface temperatures are important to analyze because they reflect the UHI more directly than air temperature. When the surface heats more, there is more heat able to be trapped at night, creating a positive feedback loop. Knowing this pattern, the MCDPH can strategically aim their warning messages at the riskier areas in that part of the season. This will hopefully allow more individuals to know when to seek cooling centers and when the event will be amplified and sustained by a stronger UHI potential.</a:t>
            </a:r>
          </a:p>
        </p:txBody>
      </p:sp>
      <p:sp>
        <p:nvSpPr>
          <p:cNvPr id="222" name="Shape 22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656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rtl val="0"/>
              </a:endParaRPr>
            </a:p>
          </p:txBody>
        </p:sp>
        <p:sp>
          <p:nvSpPr>
            <p:cNvPr id="28" name="Shape 28"/>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3" name="Shape 9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0" name="Shape 100"/>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1" name="Shape 101"/>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2" name="Shape 3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3" name="Shape 33"/>
          <p:cNvSpPr txBox="1">
            <a:spLocks noGrp="1"/>
          </p:cNvSpPr>
          <p:nvPr>
            <p:ph type="body" idx="1"/>
          </p:nvPr>
        </p:nvSpPr>
        <p:spPr>
          <a:xfrm>
            <a:off x="4572000" y="4709160"/>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320038"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594360" y="2115310"/>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4"/>
          </p:nvPr>
        </p:nvSpPr>
        <p:spPr>
          <a:xfrm>
            <a:off x="4572000" y="2103118"/>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5"/>
          </p:nvPr>
        </p:nvSpPr>
        <p:spPr>
          <a:xfrm>
            <a:off x="594360" y="4721351"/>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6"/>
          </p:nvPr>
        </p:nvSpPr>
        <p:spPr>
          <a:xfrm>
            <a:off x="594360" y="3418332"/>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7"/>
          </p:nvPr>
        </p:nvSpPr>
        <p:spPr>
          <a:xfrm>
            <a:off x="4572000" y="3406139"/>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2" name="Shape 4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sp>
      <p:sp>
        <p:nvSpPr>
          <p:cNvPr id="46" name="Shape 46"/>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9" name="Shape 4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0" name="Shape 50"/>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3"/>
          </p:nvPr>
        </p:nvSpPr>
        <p:spPr>
          <a:xfrm>
            <a:off x="4572000" y="0"/>
            <a:ext cx="4572000" cy="6858000"/>
          </a:xfrm>
          <a:prstGeom prst="rect">
            <a:avLst/>
          </a:prstGeom>
          <a:noFill/>
          <a:ln>
            <a:noFill/>
          </a:ln>
        </p:spPr>
      </p:sp>
      <p:sp>
        <p:nvSpPr>
          <p:cNvPr id="53" name="Shape 53"/>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54"/>
        <p:cNvGrpSpPr/>
        <p:nvPr/>
      </p:nvGrpSpPr>
      <p:grpSpPr>
        <a:xfrm>
          <a:off x="0" y="0"/>
          <a:ext cx="0" cy="0"/>
          <a:chOff x="0" y="0"/>
          <a:chExt cx="0" cy="0"/>
        </a:xfrm>
      </p:grpSpPr>
      <p:sp>
        <p:nvSpPr>
          <p:cNvPr id="55" name="Shape 5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6" name="Shape 5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7" name="Shape 57"/>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a:spLocks noGrp="1"/>
          </p:cNvSpPr>
          <p:nvPr>
            <p:ph type="pic" idx="3"/>
          </p:nvPr>
        </p:nvSpPr>
        <p:spPr>
          <a:xfrm>
            <a:off x="0" y="0"/>
            <a:ext cx="4572000" cy="6858000"/>
          </a:xfrm>
          <a:prstGeom prst="rect">
            <a:avLst/>
          </a:prstGeom>
          <a:noFill/>
          <a:ln>
            <a:noFill/>
          </a:ln>
        </p:spPr>
      </p:sp>
      <p:sp>
        <p:nvSpPr>
          <p:cNvPr id="60" name="Shape 60"/>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3" name="Shape 6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4" name="Shape 64"/>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65" name="Shape 65"/>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9"/>
        <p:cNvGrpSpPr/>
        <p:nvPr/>
      </p:nvGrpSpPr>
      <p:grpSpPr>
        <a:xfrm>
          <a:off x="0" y="0"/>
          <a:ext cx="0" cy="0"/>
          <a:chOff x="0" y="0"/>
          <a:chExt cx="0" cy="0"/>
        </a:xfrm>
      </p:grpSpPr>
      <p:sp>
        <p:nvSpPr>
          <p:cNvPr id="70" name="Shape 7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1" name="Shape 7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2" name="Shape 72"/>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3"/>
          </p:nvPr>
        </p:nvSpPr>
        <p:spPr>
          <a:xfrm>
            <a:off x="0" y="3429000"/>
            <a:ext cx="9144000" cy="3429000"/>
          </a:xfrm>
          <a:prstGeom prst="rect">
            <a:avLst/>
          </a:prstGeom>
          <a:noFill/>
          <a:ln>
            <a:noFill/>
          </a:ln>
        </p:spPr>
      </p:sp>
      <p:sp>
        <p:nvSpPr>
          <p:cNvPr id="75" name="Shape 75"/>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8" name="Shape 7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9" name="Shape 79"/>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6" name="Shape 8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chemeClr val="dk1"/>
              </a:buClr>
              <a:buFont typeface="Arial"/>
              <a:buChar char="•"/>
              <a:defRPr/>
            </a:lvl1pPr>
            <a:lvl2pPr marL="685800" marR="0" indent="12700" algn="l" rtl="0">
              <a:lnSpc>
                <a:spcPct val="90000"/>
              </a:lnSpc>
              <a:spcBef>
                <a:spcPts val="500"/>
              </a:spcBef>
              <a:spcAft>
                <a:spcPts val="0"/>
              </a:spcAft>
              <a:buClr>
                <a:schemeClr val="dk1"/>
              </a:buClr>
              <a:buFont typeface="Arial"/>
              <a:buChar char="•"/>
              <a:defRPr/>
            </a:lvl2pPr>
            <a:lvl3pPr marL="1143000" marR="0" indent="-12700" algn="l" rtl="0">
              <a:lnSpc>
                <a:spcPct val="90000"/>
              </a:lnSpc>
              <a:spcBef>
                <a:spcPts val="500"/>
              </a:spcBef>
              <a:spcAft>
                <a:spcPts val="0"/>
              </a:spcAft>
              <a:buClr>
                <a:schemeClr val="dk1"/>
              </a:buClr>
              <a:buFont typeface="Arial"/>
              <a:buChar char="•"/>
              <a:defRPr/>
            </a:lvl3pPr>
            <a:lvl4pPr marL="1600200" marR="0" indent="-25400" algn="l" rtl="0">
              <a:lnSpc>
                <a:spcPct val="90000"/>
              </a:lnSpc>
              <a:spcBef>
                <a:spcPts val="500"/>
              </a:spcBef>
              <a:spcAft>
                <a:spcPts val="0"/>
              </a:spcAft>
              <a:buClr>
                <a:schemeClr val="dk1"/>
              </a:buClr>
              <a:buFont typeface="Arial"/>
              <a:buChar char="•"/>
              <a:defRPr/>
            </a:lvl4pPr>
            <a:lvl5pPr marL="2057400" marR="0" indent="-25400" algn="l" rtl="0">
              <a:lnSpc>
                <a:spcPct val="90000"/>
              </a:lnSpc>
              <a:spcBef>
                <a:spcPts val="500"/>
              </a:spcBef>
              <a:spcAft>
                <a:spcPts val="0"/>
              </a:spcAft>
              <a:buClr>
                <a:schemeClr val="dk1"/>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BFBDBD"/>
                </a:solidFill>
                <a:latin typeface="Questrial"/>
                <a:ea typeface="Questrial"/>
                <a:cs typeface="Questrial"/>
                <a:sym typeface="Questrial"/>
                <a:rtl val="0"/>
              </a:defRPr>
            </a:lvl1pPr>
          </a:lstStyle>
          <a:p>
            <a:pPr marL="0" lvl="0" indent="0">
              <a:spcBef>
                <a:spcPts val="0"/>
              </a:spcBef>
              <a:buClr>
                <a:srgbClr val="BFBDBD"/>
              </a:buClr>
              <a:buSzPct val="25000"/>
              <a:buFont typeface="Quest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8.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29975" y="1221775"/>
            <a:ext cx="8472300" cy="2637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dirty="0">
                <a:solidFill>
                  <a:schemeClr val="accent1"/>
                </a:solidFill>
                <a:latin typeface="Questrial"/>
                <a:ea typeface="Questrial"/>
                <a:cs typeface="Questrial"/>
                <a:sym typeface="Questrial"/>
                <a:rtl val="0"/>
              </a:rPr>
              <a:t>Arizona Health </a:t>
            </a:r>
          </a:p>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dirty="0">
                <a:solidFill>
                  <a:schemeClr val="accent1"/>
                </a:solidFill>
                <a:latin typeface="Questrial"/>
                <a:ea typeface="Questrial"/>
                <a:cs typeface="Questrial"/>
                <a:sym typeface="Questrial"/>
                <a:rtl val="0"/>
              </a:rPr>
              <a:t>&amp; Air Quality</a:t>
            </a:r>
          </a:p>
        </p:txBody>
      </p:sp>
      <p:sp>
        <p:nvSpPr>
          <p:cNvPr id="105" name="Shape 105"/>
          <p:cNvSpPr txBox="1">
            <a:spLocks noGrp="1"/>
          </p:cNvSpPr>
          <p:nvPr>
            <p:ph type="body" idx="2"/>
          </p:nvPr>
        </p:nvSpPr>
        <p:spPr>
          <a:xfrm>
            <a:off x="1587640" y="5358382"/>
            <a:ext cx="3843894"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Amy Stuyvesant (Team Lead)</a:t>
            </a:r>
          </a:p>
        </p:txBody>
      </p:sp>
      <p:sp>
        <p:nvSpPr>
          <p:cNvPr id="106" name="Shape 106"/>
          <p:cNvSpPr txBox="1">
            <a:spLocks noGrp="1"/>
          </p:cNvSpPr>
          <p:nvPr>
            <p:ph type="body" idx="3"/>
          </p:nvPr>
        </p:nvSpPr>
        <p:spPr>
          <a:xfrm>
            <a:off x="2249424"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Geordi Alm</a:t>
            </a:r>
          </a:p>
        </p:txBody>
      </p:sp>
      <p:sp>
        <p:nvSpPr>
          <p:cNvPr id="107" name="Shape 107"/>
          <p:cNvSpPr txBox="1">
            <a:spLocks noGrp="1"/>
          </p:cNvSpPr>
          <p:nvPr>
            <p:ph type="body" idx="4"/>
          </p:nvPr>
        </p:nvSpPr>
        <p:spPr>
          <a:xfrm>
            <a:off x="2249424"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Rocky Garcia</a:t>
            </a:r>
          </a:p>
        </p:txBody>
      </p:sp>
      <p:sp>
        <p:nvSpPr>
          <p:cNvPr id="108" name="Shape 108"/>
          <p:cNvSpPr txBox="1">
            <a:spLocks noGrp="1"/>
          </p:cNvSpPr>
          <p:nvPr>
            <p:ph type="body" idx="5"/>
          </p:nvPr>
        </p:nvSpPr>
        <p:spPr>
          <a:xfrm>
            <a:off x="5663182" y="535838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Questrial"/>
                <a:ea typeface="Questrial"/>
                <a:cs typeface="Questrial"/>
                <a:sym typeface="Questrial"/>
                <a:rtl val="0"/>
              </a:rPr>
              <a:t>Emma Baghel</a:t>
            </a:r>
          </a:p>
        </p:txBody>
      </p:sp>
      <p:sp>
        <p:nvSpPr>
          <p:cNvPr id="109" name="Shape 109"/>
          <p:cNvSpPr txBox="1">
            <a:spLocks noGrp="1"/>
          </p:cNvSpPr>
          <p:nvPr>
            <p:ph type="body" idx="6"/>
          </p:nvPr>
        </p:nvSpPr>
        <p:spPr>
          <a:xfrm>
            <a:off x="5660135"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April Rascon</a:t>
            </a:r>
          </a:p>
        </p:txBody>
      </p:sp>
      <p:sp>
        <p:nvSpPr>
          <p:cNvPr id="110" name="Shape 110"/>
          <p:cNvSpPr txBox="1">
            <a:spLocks noGrp="1"/>
          </p:cNvSpPr>
          <p:nvPr>
            <p:ph type="body" idx="7"/>
          </p:nvPr>
        </p:nvSpPr>
        <p:spPr>
          <a:xfrm>
            <a:off x="5660135"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Bernardo Gracia</a:t>
            </a:r>
          </a:p>
        </p:txBody>
      </p:sp>
      <p:sp>
        <p:nvSpPr>
          <p:cNvPr id="111" name="Shape 111"/>
          <p:cNvSpPr txBox="1">
            <a:spLocks noGrp="1"/>
          </p:cNvSpPr>
          <p:nvPr>
            <p:ph type="body" idx="8"/>
          </p:nvPr>
        </p:nvSpPr>
        <p:spPr>
          <a:xfrm>
            <a:off x="285375" y="3959625"/>
            <a:ext cx="8472300" cy="102569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1" u="none" strike="noStrike" cap="none" baseline="0" dirty="0">
                <a:solidFill>
                  <a:schemeClr val="dk1"/>
                </a:solidFill>
                <a:latin typeface="Questrial"/>
                <a:ea typeface="Questrial"/>
                <a:cs typeface="Questrial"/>
                <a:sym typeface="Questrial"/>
                <a:rtl val="0"/>
              </a:rPr>
              <a:t>Enhancing Extreme Heat Intervention and Preparedness Activities in Maricopa County, AZ</a:t>
            </a:r>
          </a:p>
        </p:txBody>
      </p:sp>
      <p:sp>
        <p:nvSpPr>
          <p:cNvPr id="112" name="Shape 112"/>
          <p:cNvSpPr txBox="1"/>
          <p:nvPr/>
        </p:nvSpPr>
        <p:spPr>
          <a:xfrm>
            <a:off x="44600" y="205125"/>
            <a:ext cx="2604299" cy="599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29150" y="1021600"/>
            <a:ext cx="7510799" cy="2045099"/>
          </a:xfrm>
          <a:prstGeom prst="rect">
            <a:avLst/>
          </a:prstGeom>
          <a:noFill/>
          <a:ln>
            <a:noFill/>
          </a:ln>
        </p:spPr>
        <p:txBody>
          <a:bodyPr lIns="91425" tIns="91425" rIns="91425" bIns="91425" anchor="t" anchorCtr="0">
            <a:noAutofit/>
          </a:bodyPr>
          <a:lstStyle/>
          <a:p>
            <a:pPr marR="0" lvl="0" algn="l" rtl="0">
              <a:lnSpc>
                <a:spcPct val="90000"/>
              </a:lnSpc>
              <a:spcBef>
                <a:spcPts val="0"/>
              </a:spcBef>
              <a:spcAft>
                <a:spcPts val="1000"/>
              </a:spcAft>
              <a:buNone/>
            </a:pPr>
            <a:r>
              <a:rPr lang="en-US" sz="2000" dirty="0">
                <a:solidFill>
                  <a:schemeClr val="dk1"/>
                </a:solidFill>
                <a:latin typeface="Questrial"/>
                <a:ea typeface="Questrial"/>
                <a:cs typeface="Questrial"/>
                <a:sym typeface="Questrial"/>
              </a:rPr>
              <a:t>Cloudy Days</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dirty="0">
                <a:solidFill>
                  <a:schemeClr val="dk1"/>
                </a:solidFill>
                <a:latin typeface="Questrial"/>
                <a:ea typeface="Questrial"/>
                <a:cs typeface="Questrial"/>
                <a:sym typeface="Questrial"/>
                <a:rtl val="0"/>
              </a:rPr>
              <a:t>MODIS/Aqua vs. MODIS/Terra pass over times in relation to Landsat 8 pass over time</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dirty="0">
                <a:solidFill>
                  <a:schemeClr val="dk1"/>
                </a:solidFill>
                <a:latin typeface="Questrial"/>
                <a:ea typeface="Questrial"/>
                <a:cs typeface="Questrial"/>
                <a:sym typeface="Questrial"/>
                <a:rtl val="0"/>
              </a:rPr>
              <a:t>Large amount of NA values from clouds in August</a:t>
            </a:r>
          </a:p>
          <a:p>
            <a:pPr marL="0" marR="0" lvl="0" indent="0" algn="l" rtl="0">
              <a:lnSpc>
                <a:spcPct val="90000"/>
              </a:lnSpc>
              <a:spcBef>
                <a:spcPts val="0"/>
              </a:spcBef>
              <a:spcAft>
                <a:spcPts val="0"/>
              </a:spcAft>
              <a:buClr>
                <a:schemeClr val="dk1"/>
              </a:buClr>
              <a:buFont typeface="Questrial"/>
              <a:buNone/>
            </a:pPr>
            <a:endParaRPr sz="2000" b="0"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chemeClr val="dk1"/>
              </a:buClr>
              <a:buFont typeface="Questrial"/>
              <a:buNone/>
            </a:pPr>
            <a:endParaRPr sz="2000" b="0" i="0" u="none" strike="noStrike" cap="none" baseline="0" dirty="0">
              <a:solidFill>
                <a:schemeClr val="dk1"/>
              </a:solidFill>
              <a:latin typeface="Questrial"/>
              <a:ea typeface="Questrial"/>
              <a:cs typeface="Questrial"/>
              <a:sym typeface="Questrial"/>
              <a:rtl val="0"/>
            </a:endParaRPr>
          </a:p>
        </p:txBody>
      </p:sp>
      <p:sp>
        <p:nvSpPr>
          <p:cNvPr id="225" name="Shape 225"/>
          <p:cNvSpPr txBox="1">
            <a:spLocks noGrp="1"/>
          </p:cNvSpPr>
          <p:nvPr>
            <p:ph type="body" idx="2"/>
          </p:nvPr>
        </p:nvSpPr>
        <p:spPr>
          <a:xfrm>
            <a:off x="535000" y="80300"/>
            <a:ext cx="3566099" cy="10455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Limitations</a:t>
            </a:r>
          </a:p>
        </p:txBody>
      </p:sp>
      <p:pic>
        <p:nvPicPr>
          <p:cNvPr id="226" name="Shape 226"/>
          <p:cNvPicPr preferRelativeResize="0"/>
          <p:nvPr/>
        </p:nvPicPr>
        <p:blipFill rotWithShape="1">
          <a:blip r:embed="rId3">
            <a:alphaModFix/>
          </a:blip>
          <a:srcRect/>
          <a:stretch/>
        </p:blipFill>
        <p:spPr>
          <a:xfrm>
            <a:off x="348462" y="3303425"/>
            <a:ext cx="2831399" cy="2547299"/>
          </a:xfrm>
          <a:prstGeom prst="rect">
            <a:avLst/>
          </a:prstGeom>
          <a:noFill/>
          <a:ln>
            <a:noFill/>
          </a:ln>
        </p:spPr>
      </p:pic>
      <p:pic>
        <p:nvPicPr>
          <p:cNvPr id="227" name="Shape 227"/>
          <p:cNvPicPr preferRelativeResize="0"/>
          <p:nvPr/>
        </p:nvPicPr>
        <p:blipFill rotWithShape="1">
          <a:blip r:embed="rId4">
            <a:alphaModFix/>
          </a:blip>
          <a:srcRect/>
          <a:stretch/>
        </p:blipFill>
        <p:spPr>
          <a:xfrm>
            <a:off x="3374862" y="2549525"/>
            <a:ext cx="5563200" cy="3784500"/>
          </a:xfrm>
          <a:prstGeom prst="rect">
            <a:avLst/>
          </a:prstGeom>
          <a:noFill/>
          <a:ln>
            <a:noFill/>
          </a:ln>
        </p:spPr>
      </p:pic>
      <p:sp>
        <p:nvSpPr>
          <p:cNvPr id="228" name="Shape 228"/>
          <p:cNvSpPr txBox="1"/>
          <p:nvPr/>
        </p:nvSpPr>
        <p:spPr>
          <a:xfrm>
            <a:off x="3424337" y="6334150"/>
            <a:ext cx="5513700"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(MODIS/Aqua - MODIS/Terra) / (MODIS/Aqua + MODIS/Terra)</a:t>
            </a:r>
          </a:p>
        </p:txBody>
      </p:sp>
      <p:sp>
        <p:nvSpPr>
          <p:cNvPr id="229" name="Shape 229"/>
          <p:cNvSpPr txBox="1"/>
          <p:nvPr/>
        </p:nvSpPr>
        <p:spPr>
          <a:xfrm>
            <a:off x="205862" y="6164250"/>
            <a:ext cx="2973899"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Surface Temperature August 12, 2007</a:t>
            </a:r>
          </a:p>
        </p:txBody>
      </p:sp>
      <p:sp>
        <p:nvSpPr>
          <p:cNvPr id="230" name="Shape 230"/>
          <p:cNvSpPr/>
          <p:nvPr/>
        </p:nvSpPr>
        <p:spPr>
          <a:xfrm>
            <a:off x="1010162" y="3925350"/>
            <a:ext cx="1698899" cy="876300"/>
          </a:xfrm>
          <a:prstGeom prst="ellipse">
            <a:avLst/>
          </a:prstGeom>
          <a:noFill/>
          <a:ln w="28575"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5190325" y="2130550"/>
            <a:ext cx="3540599" cy="3374099"/>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dirty="0">
                <a:solidFill>
                  <a:schemeClr val="dk1"/>
                </a:solidFill>
                <a:latin typeface="Questrial"/>
                <a:ea typeface="Questrial"/>
                <a:cs typeface="Questrial"/>
                <a:sym typeface="Questrial"/>
                <a:rtl val="0"/>
              </a:rPr>
              <a:t>Employ land use classification to answer why shifts occur</a:t>
            </a:r>
          </a:p>
          <a:p>
            <a:pPr marL="457200" marR="0" lvl="0" indent="-355600" algn="l" rtl="0">
              <a:lnSpc>
                <a:spcPct val="90000"/>
              </a:lnSpc>
              <a:spcBef>
                <a:spcPts val="1000"/>
              </a:spcBef>
              <a:spcAft>
                <a:spcPts val="0"/>
              </a:spcAft>
              <a:buClr>
                <a:schemeClr val="dk1"/>
              </a:buClr>
              <a:buSzPct val="100000"/>
              <a:buFont typeface="Questrial"/>
              <a:buChar char="●"/>
            </a:pPr>
            <a:r>
              <a:rPr lang="en-US" sz="2000" b="0" i="0" u="none" strike="noStrike" cap="none" baseline="0" dirty="0">
                <a:solidFill>
                  <a:schemeClr val="dk1"/>
                </a:solidFill>
                <a:latin typeface="Questrial"/>
                <a:ea typeface="Questrial"/>
                <a:cs typeface="Questrial"/>
                <a:sym typeface="Questrial"/>
                <a:rtl val="0"/>
              </a:rPr>
              <a:t>Explore possibility of longer term solutions (i.e. suitability analysis of strategic solar panel locations)</a:t>
            </a:r>
          </a:p>
        </p:txBody>
      </p:sp>
      <p:sp>
        <p:nvSpPr>
          <p:cNvPr id="237" name="Shape 237"/>
          <p:cNvSpPr txBox="1">
            <a:spLocks noGrp="1"/>
          </p:cNvSpPr>
          <p:nvPr>
            <p:ph type="body" idx="2"/>
          </p:nvPr>
        </p:nvSpPr>
        <p:spPr>
          <a:xfrm>
            <a:off x="5162900" y="640075"/>
            <a:ext cx="33782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Future Work</a:t>
            </a:r>
          </a:p>
        </p:txBody>
      </p:sp>
      <p:pic>
        <p:nvPicPr>
          <p:cNvPr id="238" name="Shape 238"/>
          <p:cNvPicPr preferRelativeResize="0">
            <a:picLocks noGrp="1"/>
          </p:cNvPicPr>
          <p:nvPr>
            <p:ph type="pic" idx="3"/>
          </p:nvPr>
        </p:nvPicPr>
        <p:blipFill rotWithShape="1">
          <a:blip r:embed="rId3">
            <a:alphaModFix/>
          </a:blip>
          <a:srcRect l="24292" r="18522"/>
          <a:stretch/>
        </p:blipFill>
        <p:spPr>
          <a:xfrm>
            <a:off x="-12712" y="114700"/>
            <a:ext cx="4966278" cy="6135168"/>
          </a:xfrm>
          <a:prstGeom prst="rect">
            <a:avLst/>
          </a:prstGeom>
          <a:noFill/>
          <a:ln>
            <a:noFill/>
          </a:ln>
        </p:spPr>
      </p:pic>
      <p:sp>
        <p:nvSpPr>
          <p:cNvPr id="239" name="Shape 239"/>
          <p:cNvSpPr txBox="1">
            <a:spLocks noGrp="1"/>
          </p:cNvSpPr>
          <p:nvPr>
            <p:ph type="body" idx="4"/>
          </p:nvPr>
        </p:nvSpPr>
        <p:spPr>
          <a:xfrm>
            <a:off x="71350" y="6256725"/>
            <a:ext cx="4806900" cy="53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1200" b="0" i="0" u="none" strike="noStrike" cap="none" baseline="0">
                <a:solidFill>
                  <a:srgbClr val="585454"/>
                </a:solidFill>
                <a:latin typeface="Questrial"/>
                <a:ea typeface="Questrial"/>
                <a:cs typeface="Questrial"/>
                <a:sym typeface="Questrial"/>
                <a:rtl val="0"/>
              </a:rPr>
              <a:t>Satellite Image: Phoenix, AZ http://geology.com/satellite/cities/phoenix-satellite-image.jpg</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2960786" y="1022925"/>
            <a:ext cx="5832600" cy="12761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smtClean="0">
                <a:solidFill>
                  <a:schemeClr val="dk1"/>
                </a:solidFill>
                <a:latin typeface="Questrial"/>
                <a:ea typeface="Questrial"/>
                <a:cs typeface="Questrial"/>
                <a:sym typeface="Questrial"/>
                <a:rtl val="0"/>
              </a:rPr>
              <a:t>Dr. David </a:t>
            </a:r>
            <a:r>
              <a:rPr lang="en-US" sz="1800" b="0" i="0" u="none" strike="noStrike" cap="none" baseline="0" dirty="0" err="1">
                <a:solidFill>
                  <a:schemeClr val="dk1"/>
                </a:solidFill>
                <a:latin typeface="Questrial"/>
                <a:ea typeface="Questrial"/>
                <a:cs typeface="Questrial"/>
                <a:sym typeface="Questrial"/>
                <a:rtl val="0"/>
              </a:rPr>
              <a:t>Hondula</a:t>
            </a:r>
            <a:r>
              <a:rPr lang="en-US" sz="1800" b="0" i="0" u="none" strike="noStrike" cap="none" baseline="0" dirty="0">
                <a:solidFill>
                  <a:schemeClr val="dk1"/>
                </a:solidFill>
                <a:latin typeface="Questrial"/>
                <a:ea typeface="Questrial"/>
                <a:cs typeface="Questrial"/>
                <a:sym typeface="Questrial"/>
                <a:rtl val="0"/>
              </a:rPr>
              <a:t> - </a:t>
            </a:r>
            <a:r>
              <a:rPr lang="en-US" sz="1800" b="0" i="1" u="none" strike="noStrike" cap="none" baseline="0" dirty="0">
                <a:solidFill>
                  <a:schemeClr val="dk1"/>
                </a:solidFill>
                <a:latin typeface="Questrial"/>
                <a:ea typeface="Questrial"/>
                <a:cs typeface="Questrial"/>
                <a:sym typeface="Questrial"/>
                <a:rtl val="0"/>
              </a:rPr>
              <a:t>Arizona State University: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dirty="0">
                <a:solidFill>
                  <a:schemeClr val="dk1"/>
                </a:solidFill>
                <a:latin typeface="Questrial"/>
                <a:ea typeface="Questrial"/>
                <a:cs typeface="Questrial"/>
                <a:sym typeface="Questrial"/>
                <a:rtl val="0"/>
              </a:rPr>
              <a:t>     Geographic Science and Urban Planning</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Dr. Kenton Ross - </a:t>
            </a:r>
            <a:r>
              <a:rPr lang="en-US" sz="1800" b="0" i="1" u="none" strike="noStrike" cap="none" baseline="0" dirty="0">
                <a:solidFill>
                  <a:schemeClr val="dk1"/>
                </a:solidFill>
                <a:latin typeface="Questrial"/>
                <a:ea typeface="Questrial"/>
                <a:cs typeface="Questrial"/>
                <a:sym typeface="Questrial"/>
                <a:rtl val="0"/>
              </a:rPr>
              <a:t>NASA DEVELOP National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dirty="0">
                <a:solidFill>
                  <a:schemeClr val="dk1"/>
                </a:solidFill>
                <a:latin typeface="Questrial"/>
                <a:ea typeface="Questrial"/>
                <a:cs typeface="Questrial"/>
                <a:sym typeface="Questrial"/>
                <a:rtl val="0"/>
              </a:rPr>
              <a:t>     Science Advisor</a:t>
            </a:r>
          </a:p>
        </p:txBody>
      </p:sp>
      <p:sp>
        <p:nvSpPr>
          <p:cNvPr id="246" name="Shape 246"/>
          <p:cNvSpPr txBox="1">
            <a:spLocks noGrp="1"/>
          </p:cNvSpPr>
          <p:nvPr>
            <p:ph type="body" idx="2"/>
          </p:nvPr>
        </p:nvSpPr>
        <p:spPr>
          <a:xfrm>
            <a:off x="2962286" y="2492571"/>
            <a:ext cx="5832600" cy="1395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Arizona Department of Health Services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Environmental Remote Sensing and Informatics </a:t>
            </a:r>
          </a:p>
          <a:p>
            <a:pPr marL="0" marR="0" lvl="0" indent="0" algn="l" rtl="0">
              <a:lnSpc>
                <a:spcPct val="90000"/>
              </a:lnSpc>
              <a:spcBef>
                <a:spcPts val="0"/>
              </a:spcBef>
              <a:spcAft>
                <a:spcPts val="0"/>
              </a:spcAft>
              <a:buClr>
                <a:srgbClr val="D2798C"/>
              </a:buClr>
              <a:buSzPct val="25000"/>
              <a:buFont typeface="Arial"/>
              <a:buNone/>
            </a:pPr>
            <a:r>
              <a:rPr lang="en-US" sz="1800" i="1">
                <a:solidFill>
                  <a:schemeClr val="dk1"/>
                </a:solidFill>
                <a:latin typeface="Questrial"/>
                <a:ea typeface="Questrial"/>
                <a:cs typeface="Questrial"/>
                <a:sym typeface="Questrial"/>
                <a:rtl val="0"/>
              </a:rPr>
              <a:t>     </a:t>
            </a:r>
            <a:r>
              <a:rPr lang="en-US" sz="1800" b="0" i="1" u="none" strike="noStrike" cap="none" baseline="0">
                <a:solidFill>
                  <a:schemeClr val="dk1"/>
                </a:solidFill>
                <a:latin typeface="Questrial"/>
                <a:ea typeface="Questrial"/>
                <a:cs typeface="Questrial"/>
                <a:sym typeface="Questrial"/>
                <a:rtl val="0"/>
              </a:rPr>
              <a:t>Lab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Center for Policy Informatics </a:t>
            </a:r>
          </a:p>
        </p:txBody>
      </p:sp>
      <p:sp>
        <p:nvSpPr>
          <p:cNvPr id="247" name="Shape 247"/>
          <p:cNvSpPr txBox="1">
            <a:spLocks noGrp="1"/>
          </p:cNvSpPr>
          <p:nvPr>
            <p:ph type="body" idx="3"/>
          </p:nvPr>
        </p:nvSpPr>
        <p:spPr>
          <a:xfrm>
            <a:off x="2965250" y="4024675"/>
            <a:ext cx="5899200" cy="25389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Emily Adams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Center 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Dan Wozniak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Assistant Center  </a:t>
            </a:r>
          </a:p>
          <a:p>
            <a:pPr marL="0" marR="0" lvl="0" indent="0" algn="l" rtl="0">
              <a:lnSpc>
                <a:spcPct val="90000"/>
              </a:lnSpc>
              <a:spcBef>
                <a:spcPts val="0"/>
              </a:spcBef>
              <a:spcAft>
                <a:spcPts val="0"/>
              </a:spcAft>
              <a:buClr>
                <a:schemeClr val="dk1"/>
              </a:buClr>
              <a:buSzPct val="25000"/>
              <a:buFont typeface="Arial"/>
              <a:buNone/>
            </a:pPr>
            <a:r>
              <a:rPr lang="en-US" sz="1800" i="1" dirty="0">
                <a:solidFill>
                  <a:schemeClr val="dk1"/>
                </a:solidFill>
                <a:latin typeface="Questrial"/>
                <a:ea typeface="Questrial"/>
                <a:cs typeface="Questrial"/>
                <a:sym typeface="Questrial"/>
                <a:rtl val="0"/>
              </a:rPr>
              <a:t>     </a:t>
            </a:r>
            <a:r>
              <a:rPr lang="en-US" sz="1800" b="0" i="1" u="none" strike="noStrike" cap="none" baseline="0" dirty="0">
                <a:solidFill>
                  <a:schemeClr val="dk1"/>
                </a:solidFill>
                <a:latin typeface="Questrial"/>
                <a:ea typeface="Questrial"/>
                <a:cs typeface="Questrial"/>
                <a:sym typeface="Questrial"/>
                <a:rtl val="0"/>
              </a:rPr>
              <a:t>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Jeff Ely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Geoinformatics</a:t>
            </a:r>
            <a:r>
              <a:rPr lang="en-US" sz="1800" b="0" i="1" u="none" strike="noStrike" cap="none" baseline="0" dirty="0">
                <a:solidFill>
                  <a:schemeClr val="dk1"/>
                </a:solidFill>
                <a:latin typeface="Questrial"/>
                <a:ea typeface="Questrial"/>
                <a:cs typeface="Questrial"/>
                <a:sym typeface="Questrial"/>
                <a:rtl val="0"/>
              </a:rPr>
              <a:t> </a:t>
            </a:r>
            <a:r>
              <a:rPr lang="en-US" sz="1800" i="1" dirty="0">
                <a:solidFill>
                  <a:schemeClr val="dk1"/>
                </a:solidFill>
                <a:latin typeface="Questrial"/>
                <a:ea typeface="Questrial"/>
                <a:cs typeface="Questrial"/>
                <a:sym typeface="Questrial"/>
                <a:rtl val="0"/>
              </a:rPr>
              <a:t>S</a:t>
            </a:r>
            <a:r>
              <a:rPr lang="en-US" sz="1800" b="0" i="1" u="none" strike="noStrike" cap="none" baseline="0" dirty="0">
                <a:solidFill>
                  <a:schemeClr val="dk1"/>
                </a:solidFill>
                <a:latin typeface="Questrial"/>
                <a:ea typeface="Questrial"/>
                <a:cs typeface="Questrial"/>
                <a:sym typeface="Questrial"/>
                <a:rtl val="0"/>
              </a:rPr>
              <a:t>cientist</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Questrial"/>
                <a:ea typeface="Questrial"/>
                <a:cs typeface="Questrial"/>
                <a:sym typeface="Questrial"/>
                <a:rtl val="0"/>
              </a:rPr>
              <a:t>Grant Mercer - </a:t>
            </a:r>
            <a:r>
              <a:rPr lang="en-US" sz="1800" b="0" i="1" u="none" strike="noStrike" cap="none" baseline="0" dirty="0">
                <a:solidFill>
                  <a:schemeClr val="dk1"/>
                </a:solidFill>
                <a:latin typeface="Questrial"/>
                <a:ea typeface="Questrial"/>
                <a:cs typeface="Questrial"/>
                <a:sym typeface="Questrial"/>
                <a:rtl val="0"/>
              </a:rPr>
              <a:t>NASA DEVELOP </a:t>
            </a:r>
            <a:r>
              <a:rPr lang="en-US" sz="1800" b="0" i="1" u="none" strike="noStrike" cap="none" baseline="0" dirty="0" err="1">
                <a:solidFill>
                  <a:schemeClr val="dk1"/>
                </a:solidFill>
                <a:latin typeface="Questrial"/>
                <a:ea typeface="Questrial"/>
                <a:cs typeface="Questrial"/>
                <a:sym typeface="Questrial"/>
                <a:rtl val="0"/>
              </a:rPr>
              <a:t>LaRC</a:t>
            </a:r>
            <a:r>
              <a:rPr lang="en-US" sz="1800" b="0" i="1" u="none" strike="noStrike" cap="none" baseline="0" dirty="0">
                <a:solidFill>
                  <a:schemeClr val="dk1"/>
                </a:solidFill>
                <a:latin typeface="Questrial"/>
                <a:ea typeface="Questrial"/>
                <a:cs typeface="Questrial"/>
                <a:sym typeface="Questrial"/>
                <a:rtl val="0"/>
              </a:rPr>
              <a:t> 2015 Summer </a:t>
            </a:r>
          </a:p>
          <a:p>
            <a:pPr marL="0" marR="0" lvl="0" indent="0" algn="l" rtl="0">
              <a:lnSpc>
                <a:spcPct val="90000"/>
              </a:lnSpc>
              <a:spcBef>
                <a:spcPts val="0"/>
              </a:spcBef>
              <a:spcAft>
                <a:spcPts val="0"/>
              </a:spcAft>
              <a:buClr>
                <a:schemeClr val="dk1"/>
              </a:buClr>
              <a:buSzPct val="25000"/>
              <a:buFont typeface="Arial"/>
              <a:buNone/>
            </a:pPr>
            <a:r>
              <a:rPr lang="en-US" sz="1800" i="1" dirty="0">
                <a:solidFill>
                  <a:schemeClr val="dk1"/>
                </a:solidFill>
                <a:latin typeface="Questrial"/>
                <a:ea typeface="Questrial"/>
                <a:cs typeface="Questrial"/>
                <a:sym typeface="Questrial"/>
                <a:rtl val="0"/>
              </a:rPr>
              <a:t>     </a:t>
            </a:r>
            <a:r>
              <a:rPr lang="en-US" sz="1800" b="0" i="1" u="none" strike="noStrike" cap="none" baseline="0" dirty="0">
                <a:solidFill>
                  <a:schemeClr val="dk1"/>
                </a:solidFill>
                <a:latin typeface="Questrial"/>
                <a:ea typeface="Questrial"/>
                <a:cs typeface="Questrial"/>
                <a:sym typeface="Questrial"/>
                <a:rtl val="0"/>
              </a:rPr>
              <a:t>Participant</a:t>
            </a:r>
          </a:p>
        </p:txBody>
      </p:sp>
      <p:sp>
        <p:nvSpPr>
          <p:cNvPr id="248" name="Shape 248"/>
          <p:cNvSpPr txBox="1"/>
          <p:nvPr/>
        </p:nvSpPr>
        <p:spPr>
          <a:xfrm>
            <a:off x="176323" y="102292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Advisors</a:t>
            </a:r>
          </a:p>
        </p:txBody>
      </p:sp>
      <p:sp>
        <p:nvSpPr>
          <p:cNvPr id="249" name="Shape 249"/>
          <p:cNvSpPr txBox="1"/>
          <p:nvPr/>
        </p:nvSpPr>
        <p:spPr>
          <a:xfrm>
            <a:off x="177823" y="249257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Partners</a:t>
            </a:r>
          </a:p>
        </p:txBody>
      </p:sp>
      <p:sp>
        <p:nvSpPr>
          <p:cNvPr id="250" name="Shape 250"/>
          <p:cNvSpPr txBox="1"/>
          <p:nvPr/>
        </p:nvSpPr>
        <p:spPr>
          <a:xfrm>
            <a:off x="349112" y="4024673"/>
            <a:ext cx="24110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Others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320038" y="45028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baseline="0">
                <a:solidFill>
                  <a:schemeClr val="accent1"/>
                </a:solidFill>
                <a:latin typeface="Questrial"/>
                <a:ea typeface="Questrial"/>
                <a:cs typeface="Questrial"/>
                <a:sym typeface="Questrial"/>
                <a:rtl val="0"/>
              </a:rPr>
              <a:t>Study Area and Dates</a:t>
            </a:r>
          </a:p>
        </p:txBody>
      </p:sp>
      <p:sp>
        <p:nvSpPr>
          <p:cNvPr id="118" name="Shape 118"/>
          <p:cNvSpPr txBox="1">
            <a:spLocks noGrp="1"/>
          </p:cNvSpPr>
          <p:nvPr>
            <p:ph type="body" idx="2"/>
          </p:nvPr>
        </p:nvSpPr>
        <p:spPr>
          <a:xfrm>
            <a:off x="982195" y="6337275"/>
            <a:ext cx="7167017" cy="392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Questrial"/>
                <a:ea typeface="Questrial"/>
                <a:cs typeface="Questrial"/>
                <a:sym typeface="Questrial"/>
                <a:rtl val="0"/>
              </a:rPr>
              <a:t>Study Dates: May 2005 - September 2015</a:t>
            </a:r>
          </a:p>
        </p:txBody>
      </p:sp>
      <p:pic>
        <p:nvPicPr>
          <p:cNvPr id="119" name="Shape 119"/>
          <p:cNvPicPr preferRelativeResize="0"/>
          <p:nvPr/>
        </p:nvPicPr>
        <p:blipFill rotWithShape="1">
          <a:blip r:embed="rId3">
            <a:alphaModFix/>
          </a:blip>
          <a:srcRect l="891" t="565"/>
          <a:stretch/>
        </p:blipFill>
        <p:spPr>
          <a:xfrm>
            <a:off x="2128788" y="1373687"/>
            <a:ext cx="4886298" cy="4902274"/>
          </a:xfrm>
          <a:prstGeom prst="rect">
            <a:avLst/>
          </a:prstGeom>
          <a:noFill/>
          <a:ln>
            <a:noFill/>
          </a:ln>
        </p:spPr>
      </p:pic>
      <p:pic>
        <p:nvPicPr>
          <p:cNvPr id="120" name="Shape 120"/>
          <p:cNvPicPr preferRelativeResize="0"/>
          <p:nvPr/>
        </p:nvPicPr>
        <p:blipFill rotWithShape="1">
          <a:blip r:embed="rId4">
            <a:alphaModFix/>
          </a:blip>
          <a:srcRect/>
          <a:stretch/>
        </p:blipFill>
        <p:spPr>
          <a:xfrm>
            <a:off x="8286943" y="5936525"/>
            <a:ext cx="751032" cy="759571"/>
          </a:xfrm>
          <a:prstGeom prst="rect">
            <a:avLst/>
          </a:prstGeom>
          <a:noFill/>
          <a:ln>
            <a:noFill/>
          </a:ln>
        </p:spPr>
      </p:pic>
      <p:pic>
        <p:nvPicPr>
          <p:cNvPr id="121" name="Shape 121"/>
          <p:cNvPicPr preferRelativeResize="0"/>
          <p:nvPr/>
        </p:nvPicPr>
        <p:blipFill rotWithShape="1">
          <a:blip r:embed="rId5">
            <a:alphaModFix/>
          </a:blip>
          <a:srcRect b="11071"/>
          <a:stretch/>
        </p:blipFill>
        <p:spPr>
          <a:xfrm>
            <a:off x="76350" y="5936525"/>
            <a:ext cx="905845" cy="8035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20038" y="548639"/>
            <a:ext cx="8503799" cy="923399"/>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5400" b="1" i="0" u="none" strike="noStrike" cap="none" baseline="0">
                <a:solidFill>
                  <a:schemeClr val="accent1"/>
                </a:solidFill>
                <a:latin typeface="Questrial"/>
                <a:ea typeface="Questrial"/>
                <a:cs typeface="Questrial"/>
                <a:sym typeface="Questrial"/>
                <a:rtl val="0"/>
              </a:rPr>
              <a:t>Objectives</a:t>
            </a:r>
          </a:p>
        </p:txBody>
      </p:sp>
      <p:sp>
        <p:nvSpPr>
          <p:cNvPr id="127" name="Shape 127"/>
          <p:cNvSpPr txBox="1">
            <a:spLocks noGrp="1"/>
          </p:cNvSpPr>
          <p:nvPr>
            <p:ph type="body" idx="2"/>
          </p:nvPr>
        </p:nvSpPr>
        <p:spPr>
          <a:xfrm>
            <a:off x="463750" y="1472050"/>
            <a:ext cx="8120399" cy="3415499"/>
          </a:xfrm>
          <a:prstGeom prst="rect">
            <a:avLst/>
          </a:prstGeom>
          <a:noFill/>
          <a:ln>
            <a:noFill/>
          </a:ln>
        </p:spPr>
        <p:txBody>
          <a:bodyPr lIns="91425" tIns="91425" rIns="91425" bIns="91425" anchor="t" anchorCtr="0">
            <a:noAutofit/>
          </a:bodyPr>
          <a:lstStyle/>
          <a:p>
            <a:pPr marL="457200" marR="0" lvl="0" indent="-355600" algn="l" rtl="0">
              <a:lnSpc>
                <a:spcPct val="90000"/>
              </a:lnSpc>
              <a:spcBef>
                <a:spcPts val="0"/>
              </a:spcBef>
              <a:spcAft>
                <a:spcPts val="0"/>
              </a:spcAft>
              <a:buClr>
                <a:schemeClr val="dk1"/>
              </a:buClr>
              <a:buSzPct val="100000"/>
              <a:buFont typeface="Questrial"/>
              <a:buAutoNum type="arabicPeriod"/>
            </a:pPr>
            <a:r>
              <a:rPr lang="en-US" sz="2000" b="0" i="0" u="none" strike="noStrike" cap="none" baseline="0" dirty="0">
                <a:solidFill>
                  <a:schemeClr val="dk1"/>
                </a:solidFill>
                <a:latin typeface="Questrial"/>
                <a:ea typeface="Questrial"/>
                <a:cs typeface="Questrial"/>
                <a:sym typeface="Questrial"/>
                <a:rtl val="0"/>
              </a:rPr>
              <a:t>Analyze days with extreme heat anomalies</a:t>
            </a:r>
          </a:p>
          <a:p>
            <a:pPr marL="1143000" marR="0" lvl="1" indent="-355600" algn="l" rtl="0">
              <a:lnSpc>
                <a:spcPct val="90000"/>
              </a:lnSpc>
              <a:spcBef>
                <a:spcPts val="1200"/>
              </a:spcBef>
              <a:spcAft>
                <a:spcPts val="0"/>
              </a:spcAft>
              <a:buClr>
                <a:schemeClr val="dk1"/>
              </a:buClr>
              <a:buSzPct val="100000"/>
              <a:buFont typeface="Arial"/>
              <a:buChar char="•"/>
            </a:pPr>
            <a:r>
              <a:rPr lang="en-US" sz="2000" b="0" i="0" u="none" strike="noStrike" cap="none" baseline="0" dirty="0">
                <a:solidFill>
                  <a:schemeClr val="dk1"/>
                </a:solidFill>
                <a:latin typeface="Questrial"/>
                <a:ea typeface="Questrial"/>
                <a:cs typeface="Questrial"/>
                <a:sym typeface="Questrial"/>
                <a:rtl val="0"/>
              </a:rPr>
              <a:t>Understand </a:t>
            </a:r>
            <a:r>
              <a:rPr lang="en-US" sz="2000" b="0" i="0" u="none" strike="noStrike" cap="none" baseline="0" dirty="0">
                <a:solidFill>
                  <a:schemeClr val="dk1"/>
                </a:solidFill>
                <a:latin typeface="Impact"/>
                <a:ea typeface="Impact"/>
                <a:cs typeface="Impact"/>
                <a:sym typeface="Impact"/>
                <a:rtl val="0"/>
              </a:rPr>
              <a:t>where</a:t>
            </a:r>
            <a:r>
              <a:rPr lang="en-US" sz="2000" b="0" i="0" u="none" strike="noStrike" cap="none" baseline="0" dirty="0">
                <a:solidFill>
                  <a:schemeClr val="dk1"/>
                </a:solidFill>
                <a:latin typeface="Questrial"/>
                <a:ea typeface="Questrial"/>
                <a:cs typeface="Questrial"/>
                <a:sym typeface="Questrial"/>
                <a:rtl val="0"/>
              </a:rPr>
              <a:t>, </a:t>
            </a:r>
            <a:r>
              <a:rPr lang="en-US" sz="2000" b="0" i="0" u="none" strike="noStrike" cap="none" baseline="0" dirty="0">
                <a:solidFill>
                  <a:schemeClr val="dk1"/>
                </a:solidFill>
                <a:latin typeface="Impact"/>
                <a:ea typeface="Impact"/>
                <a:cs typeface="Impact"/>
                <a:sym typeface="Impact"/>
                <a:rtl val="0"/>
              </a:rPr>
              <a:t>how</a:t>
            </a:r>
            <a:r>
              <a:rPr lang="en-US" sz="2000" b="0" i="0" u="none" strike="noStrike" cap="none" baseline="0" dirty="0">
                <a:solidFill>
                  <a:schemeClr val="dk1"/>
                </a:solidFill>
                <a:latin typeface="Questrial"/>
                <a:ea typeface="Questrial"/>
                <a:cs typeface="Questrial"/>
                <a:sym typeface="Questrial"/>
                <a:rtl val="0"/>
              </a:rPr>
              <a:t>, and </a:t>
            </a:r>
            <a:r>
              <a:rPr lang="en-US" sz="2000" b="0" i="0" u="none" strike="noStrike" cap="none" baseline="0" dirty="0">
                <a:solidFill>
                  <a:schemeClr val="dk1"/>
                </a:solidFill>
                <a:latin typeface="Impact"/>
                <a:ea typeface="Impact"/>
                <a:cs typeface="Impact"/>
                <a:sym typeface="Impact"/>
                <a:rtl val="0"/>
              </a:rPr>
              <a:t>why</a:t>
            </a:r>
            <a:r>
              <a:rPr lang="en-US" sz="2000" b="0" i="0" u="none" strike="noStrike" cap="none" baseline="0" dirty="0">
                <a:solidFill>
                  <a:schemeClr val="dk1"/>
                </a:solidFill>
                <a:latin typeface="Questrial"/>
                <a:ea typeface="Questrial"/>
                <a:cs typeface="Questrial"/>
                <a:sym typeface="Questrial"/>
                <a:rtl val="0"/>
              </a:rPr>
              <a:t> daily variations occur</a:t>
            </a:r>
          </a:p>
          <a:p>
            <a:pPr marL="457200" marR="0" lvl="0" indent="-355600" algn="l" rtl="0">
              <a:lnSpc>
                <a:spcPct val="90000"/>
              </a:lnSpc>
              <a:spcBef>
                <a:spcPts val="1200"/>
              </a:spcBef>
              <a:spcAft>
                <a:spcPts val="0"/>
              </a:spcAft>
              <a:buClr>
                <a:schemeClr val="dk1"/>
              </a:buClr>
              <a:buSzPct val="100000"/>
              <a:buFont typeface="Questrial"/>
              <a:buAutoNum type="arabicPeriod"/>
            </a:pPr>
            <a:r>
              <a:rPr lang="en-US" sz="2000" b="0" i="0" u="none" strike="noStrike" cap="none" baseline="0" dirty="0">
                <a:solidFill>
                  <a:schemeClr val="dk1"/>
                </a:solidFill>
                <a:latin typeface="Questrial"/>
                <a:ea typeface="Questrial"/>
                <a:cs typeface="Questrial"/>
                <a:sym typeface="Questrial"/>
                <a:rtl val="0"/>
              </a:rPr>
              <a:t>Establish how users of heat relief resources correlate with 	socioeconomic vulnerability</a:t>
            </a:r>
          </a:p>
          <a:p>
            <a:pPr marL="457200" marR="0" lvl="0" indent="-355600" algn="l" rtl="0">
              <a:lnSpc>
                <a:spcPct val="90000"/>
              </a:lnSpc>
              <a:spcBef>
                <a:spcPts val="1200"/>
              </a:spcBef>
              <a:spcAft>
                <a:spcPts val="1200"/>
              </a:spcAft>
              <a:buClr>
                <a:schemeClr val="dk1"/>
              </a:buClr>
              <a:buSzPct val="100000"/>
              <a:buFont typeface="Questrial"/>
              <a:buAutoNum type="arabicPeriod"/>
            </a:pPr>
            <a:r>
              <a:rPr lang="en-US" sz="2000" b="0" i="0" u="none" strike="noStrike" cap="none" baseline="0" dirty="0">
                <a:solidFill>
                  <a:schemeClr val="dk1"/>
                </a:solidFill>
                <a:latin typeface="Questrial"/>
                <a:ea typeface="Questrial"/>
                <a:cs typeface="Questrial"/>
                <a:sym typeface="Questrial"/>
                <a:rtl val="0"/>
              </a:rPr>
              <a:t>Determine </a:t>
            </a:r>
            <a:r>
              <a:rPr lang="en-US" sz="2000" b="0" i="0" u="none" strike="noStrike" cap="none" baseline="0" dirty="0">
                <a:solidFill>
                  <a:schemeClr val="dk1"/>
                </a:solidFill>
                <a:latin typeface="Impact"/>
                <a:ea typeface="Impact"/>
                <a:cs typeface="Impact"/>
                <a:sym typeface="Impact"/>
                <a:rtl val="0"/>
              </a:rPr>
              <a:t>where</a:t>
            </a:r>
            <a:r>
              <a:rPr lang="en-US" sz="2000" b="0" i="0" u="none" strike="noStrike" cap="none" baseline="0" dirty="0">
                <a:solidFill>
                  <a:schemeClr val="dk1"/>
                </a:solidFill>
                <a:latin typeface="Questrial"/>
                <a:ea typeface="Questrial"/>
                <a:cs typeface="Questrial"/>
                <a:sym typeface="Questrial"/>
                <a:rtl val="0"/>
              </a:rPr>
              <a:t>, </a:t>
            </a:r>
            <a:r>
              <a:rPr lang="en-US" sz="2000" b="0" i="0" u="none" strike="noStrike" cap="none" baseline="0" dirty="0">
                <a:solidFill>
                  <a:schemeClr val="dk1"/>
                </a:solidFill>
                <a:latin typeface="Impact"/>
                <a:ea typeface="Impact"/>
                <a:cs typeface="Impact"/>
                <a:sym typeface="Impact"/>
                <a:rtl val="0"/>
              </a:rPr>
              <a:t>when</a:t>
            </a:r>
            <a:r>
              <a:rPr lang="en-US" sz="2000" b="0" i="0" u="none" strike="noStrike" cap="none" baseline="0" dirty="0">
                <a:solidFill>
                  <a:schemeClr val="dk1"/>
                </a:solidFill>
                <a:latin typeface="Questrial"/>
                <a:ea typeface="Questrial"/>
                <a:cs typeface="Questrial"/>
                <a:sym typeface="Questrial"/>
                <a:rtl val="0"/>
              </a:rPr>
              <a:t>, and </a:t>
            </a:r>
            <a:r>
              <a:rPr lang="en-US" sz="2000" b="0" i="0" u="none" strike="noStrike" cap="none" baseline="0" dirty="0">
                <a:solidFill>
                  <a:schemeClr val="dk1"/>
                </a:solidFill>
                <a:latin typeface="Impact"/>
                <a:ea typeface="Impact"/>
                <a:cs typeface="Impact"/>
                <a:sym typeface="Impact"/>
                <a:rtl val="0"/>
              </a:rPr>
              <a:t>how</a:t>
            </a:r>
            <a:r>
              <a:rPr lang="en-US" sz="2000" b="0" i="0" u="none" strike="noStrike" cap="none" baseline="0" dirty="0">
                <a:solidFill>
                  <a:schemeClr val="dk1"/>
                </a:solidFill>
                <a:latin typeface="Questrial"/>
                <a:ea typeface="Questrial"/>
                <a:cs typeface="Questrial"/>
                <a:sym typeface="Questrial"/>
                <a:rtl val="0"/>
              </a:rPr>
              <a:t> relief efforts should intervene</a:t>
            </a:r>
          </a:p>
        </p:txBody>
      </p:sp>
      <p:pic>
        <p:nvPicPr>
          <p:cNvPr id="128" name="Shape 128"/>
          <p:cNvPicPr preferRelativeResize="0"/>
          <p:nvPr/>
        </p:nvPicPr>
        <p:blipFill rotWithShape="1">
          <a:blip r:embed="rId3">
            <a:alphaModFix/>
          </a:blip>
          <a:srcRect/>
          <a:stretch/>
        </p:blipFill>
        <p:spPr>
          <a:xfrm>
            <a:off x="191314" y="3940278"/>
            <a:ext cx="4123923" cy="2239524"/>
          </a:xfrm>
          <a:prstGeom prst="rect">
            <a:avLst/>
          </a:prstGeom>
          <a:noFill/>
          <a:ln>
            <a:noFill/>
          </a:ln>
        </p:spPr>
      </p:pic>
      <p:pic>
        <p:nvPicPr>
          <p:cNvPr id="129" name="Shape 129"/>
          <p:cNvPicPr preferRelativeResize="0"/>
          <p:nvPr/>
        </p:nvPicPr>
        <p:blipFill rotWithShape="1">
          <a:blip r:embed="rId4">
            <a:alphaModFix/>
          </a:blip>
          <a:srcRect/>
          <a:stretch/>
        </p:blipFill>
        <p:spPr>
          <a:xfrm>
            <a:off x="4862314" y="3940278"/>
            <a:ext cx="3961524" cy="2239525"/>
          </a:xfrm>
          <a:prstGeom prst="rect">
            <a:avLst/>
          </a:prstGeom>
          <a:noFill/>
          <a:ln>
            <a:noFill/>
          </a:ln>
        </p:spPr>
      </p:pic>
      <p:sp>
        <p:nvSpPr>
          <p:cNvPr id="130" name="Shape 130"/>
          <p:cNvSpPr txBox="1"/>
          <p:nvPr/>
        </p:nvSpPr>
        <p:spPr>
          <a:xfrm>
            <a:off x="320038"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May 21, 2005</a:t>
            </a:r>
          </a:p>
        </p:txBody>
      </p:sp>
      <p:sp>
        <p:nvSpPr>
          <p:cNvPr id="131" name="Shape 131"/>
          <p:cNvSpPr txBox="1"/>
          <p:nvPr/>
        </p:nvSpPr>
        <p:spPr>
          <a:xfrm>
            <a:off x="4845526"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July 2, 2005</a:t>
            </a:r>
          </a:p>
        </p:txBody>
      </p:sp>
      <p:sp>
        <p:nvSpPr>
          <p:cNvPr id="132" name="Shape 132"/>
          <p:cNvSpPr/>
          <p:nvPr/>
        </p:nvSpPr>
        <p:spPr>
          <a:xfrm>
            <a:off x="191314" y="52600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3" name="Shape 133"/>
          <p:cNvSpPr/>
          <p:nvPr/>
        </p:nvSpPr>
        <p:spPr>
          <a:xfrm>
            <a:off x="5604889" y="5079728"/>
            <a:ext cx="1562099" cy="805200"/>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4" name="Shape 134"/>
          <p:cNvSpPr/>
          <p:nvPr/>
        </p:nvSpPr>
        <p:spPr>
          <a:xfrm>
            <a:off x="2188739" y="412290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5" name="Shape 135"/>
          <p:cNvSpPr/>
          <p:nvPr/>
        </p:nvSpPr>
        <p:spPr>
          <a:xfrm>
            <a:off x="6901564" y="41549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76075" y="4280675"/>
            <a:ext cx="7982700" cy="2381099"/>
          </a:xfrm>
          <a:prstGeom prst="rect">
            <a:avLst/>
          </a:prstGeom>
          <a:noFill/>
          <a:ln>
            <a:noFill/>
          </a:ln>
        </p:spPr>
        <p:txBody>
          <a:bodyPr lIns="91425" tIns="45700" rIns="91425" bIns="45700" anchor="t" anchorCtr="0">
            <a:noAutofit/>
          </a:bodyPr>
          <a:lstStyle/>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Extreme heat is a chronic health hazard and is expected to become more dangerous with increased urbanization</a:t>
            </a:r>
          </a:p>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Civilians most affected: those without air conditioning, proper insulation, low-income, newcomers, homeless, minorities, and socially isolated</a:t>
            </a:r>
          </a:p>
          <a:p>
            <a:pPr marL="0" marR="0" lvl="0" indent="0" algn="l" rtl="0">
              <a:lnSpc>
                <a:spcPct val="115000"/>
              </a:lnSpc>
              <a:spcBef>
                <a:spcPts val="0"/>
              </a:spcBef>
              <a:spcAft>
                <a:spcPts val="0"/>
              </a:spcAft>
              <a:buClr>
                <a:srgbClr val="000000"/>
              </a:buClr>
              <a:buFont typeface="Arial"/>
              <a:buNone/>
            </a:pPr>
            <a:endParaRPr sz="1100">
              <a:latin typeface="Questrial"/>
              <a:ea typeface="Questrial"/>
              <a:cs typeface="Questrial"/>
              <a:sym typeface="Questrial"/>
            </a:endParaRPr>
          </a:p>
          <a:p>
            <a:pPr marL="0" marR="0" lvl="0" indent="0" algn="l" rtl="0">
              <a:lnSpc>
                <a:spcPct val="115000"/>
              </a:lnSpc>
              <a:spcBef>
                <a:spcPts val="0"/>
              </a:spcBef>
              <a:spcAft>
                <a:spcPts val="0"/>
              </a:spcAft>
              <a:buClr>
                <a:srgbClr val="000000"/>
              </a:buClr>
              <a:buFont typeface="Arial"/>
              <a:buNone/>
            </a:pPr>
            <a:endParaRPr sz="2000" b="0" i="0" u="none" strike="noStrike" cap="none" baseline="0">
              <a:solidFill>
                <a:schemeClr val="dk1"/>
              </a:solidFill>
              <a:latin typeface="Questrial"/>
              <a:ea typeface="Questrial"/>
              <a:cs typeface="Questrial"/>
              <a:sym typeface="Questrial"/>
              <a:rtl val="0"/>
            </a:endParaRPr>
          </a:p>
          <a:p>
            <a:pPr marL="0" marR="0" lvl="0" indent="0" algn="l" rtl="0">
              <a:lnSpc>
                <a:spcPct val="90000"/>
              </a:lnSpc>
              <a:spcBef>
                <a:spcPts val="1000"/>
              </a:spcBef>
              <a:spcAft>
                <a:spcPts val="0"/>
              </a:spcAft>
              <a:buClr>
                <a:schemeClr val="dk1"/>
              </a:buClr>
              <a:buFont typeface="Arial"/>
              <a:buNone/>
            </a:pPr>
            <a:endParaRPr sz="2000" b="0" i="0" u="none" strike="noStrike" cap="none" baseline="0">
              <a:solidFill>
                <a:schemeClr val="dk1"/>
              </a:solidFill>
              <a:latin typeface="Questrial"/>
              <a:ea typeface="Questrial"/>
              <a:cs typeface="Questrial"/>
              <a:sym typeface="Questrial"/>
              <a:rtl val="0"/>
            </a:endParaRPr>
          </a:p>
        </p:txBody>
      </p:sp>
      <p:sp>
        <p:nvSpPr>
          <p:cNvPr id="142" name="Shape 142"/>
          <p:cNvSpPr txBox="1">
            <a:spLocks noGrp="1"/>
          </p:cNvSpPr>
          <p:nvPr>
            <p:ph type="body" idx="2"/>
          </p:nvPr>
        </p:nvSpPr>
        <p:spPr>
          <a:xfrm>
            <a:off x="576075" y="3464279"/>
            <a:ext cx="7982700" cy="1194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Community Concern</a:t>
            </a:r>
          </a:p>
        </p:txBody>
      </p:sp>
      <p:sp>
        <p:nvSpPr>
          <p:cNvPr id="143" name="Shape 143"/>
          <p:cNvSpPr txBox="1">
            <a:spLocks noGrp="1"/>
          </p:cNvSpPr>
          <p:nvPr>
            <p:ph type="body" idx="3"/>
          </p:nvPr>
        </p:nvSpPr>
        <p:spPr>
          <a:xfrm>
            <a:off x="5272475" y="3190075"/>
            <a:ext cx="3583199"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200" b="0" i="0" u="none" strike="noStrike" cap="none" baseline="0">
                <a:solidFill>
                  <a:srgbClr val="A5A5A5"/>
                </a:solidFill>
                <a:latin typeface="Questrial"/>
                <a:ea typeface="Questrial"/>
                <a:cs typeface="Questrial"/>
                <a:sym typeface="Questrial"/>
                <a:rtl val="0"/>
              </a:rPr>
              <a:t>Image Credit: AZGS</a:t>
            </a:r>
          </a:p>
        </p:txBody>
      </p:sp>
      <p:pic>
        <p:nvPicPr>
          <p:cNvPr id="144" name="Shape 144"/>
          <p:cNvPicPr preferRelativeResize="0"/>
          <p:nvPr/>
        </p:nvPicPr>
        <p:blipFill rotWithShape="1">
          <a:blip r:embed="rId3">
            <a:alphaModFix/>
          </a:blip>
          <a:srcRect t="14478"/>
          <a:stretch/>
        </p:blipFill>
        <p:spPr>
          <a:xfrm>
            <a:off x="0" y="0"/>
            <a:ext cx="9144000" cy="3550200"/>
          </a:xfrm>
          <a:prstGeom prst="rect">
            <a:avLst/>
          </a:prstGeom>
          <a:noFill/>
          <a:ln>
            <a:noFill/>
          </a:ln>
        </p:spPr>
      </p:pic>
      <p:pic>
        <p:nvPicPr>
          <p:cNvPr id="145" name="Shape 145"/>
          <p:cNvPicPr preferRelativeResize="0"/>
          <p:nvPr/>
        </p:nvPicPr>
        <p:blipFill rotWithShape="1">
          <a:blip r:embed="rId4">
            <a:alphaModFix/>
          </a:blip>
          <a:srcRect t="9287" b="9246"/>
          <a:stretch/>
        </p:blipFill>
        <p:spPr>
          <a:xfrm>
            <a:off x="-4575" y="-1"/>
            <a:ext cx="9144000" cy="3550200"/>
          </a:xfrm>
          <a:prstGeom prst="rect">
            <a:avLst/>
          </a:prstGeom>
          <a:noFill/>
          <a:ln>
            <a:noFill/>
          </a:ln>
        </p:spPr>
      </p:pic>
      <p:sp>
        <p:nvSpPr>
          <p:cNvPr id="146" name="Shape 146"/>
          <p:cNvSpPr txBox="1"/>
          <p:nvPr/>
        </p:nvSpPr>
        <p:spPr>
          <a:xfrm>
            <a:off x="294300" y="6387650"/>
            <a:ext cx="8614799" cy="354300"/>
          </a:xfrm>
          <a:prstGeom prst="rect">
            <a:avLst/>
          </a:prstGeom>
          <a:noFill/>
          <a:ln>
            <a:noFill/>
          </a:ln>
        </p:spPr>
        <p:txBody>
          <a:bodyPr lIns="91425" tIns="91425" rIns="91425" bIns="91425" anchor="t" anchorCtr="0">
            <a:noAutofit/>
          </a:bodyPr>
          <a:lstStyle/>
          <a:p>
            <a:pPr>
              <a:spcBef>
                <a:spcPts val="0"/>
              </a:spcBef>
              <a:buNone/>
            </a:pPr>
            <a:r>
              <a:rPr lang="en-US" sz="1100">
                <a:latin typeface="Questrial"/>
                <a:ea typeface="Questrial"/>
                <a:cs typeface="Questrial"/>
                <a:sym typeface="Questrial"/>
              </a:rPr>
              <a:t>(Source authors: Greene et al., 2011, Hartz et al., 2012, and Zhang et al. 2013, MCDPH, 2014, Harlan, 2006, Johnson &amp; Wilson, 2009)</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l="21618" t="4888" r="20109" b="18371"/>
          <a:stretch/>
        </p:blipFill>
        <p:spPr>
          <a:xfrm rot="5400000">
            <a:off x="4228287" y="2105187"/>
            <a:ext cx="5335099" cy="3651274"/>
          </a:xfrm>
          <a:prstGeom prst="rect">
            <a:avLst/>
          </a:prstGeom>
          <a:noFill/>
          <a:ln>
            <a:noFill/>
          </a:ln>
        </p:spPr>
      </p:pic>
      <p:sp>
        <p:nvSpPr>
          <p:cNvPr id="153" name="Shape 153"/>
          <p:cNvSpPr txBox="1">
            <a:spLocks noGrp="1"/>
          </p:cNvSpPr>
          <p:nvPr>
            <p:ph type="body" idx="1"/>
          </p:nvPr>
        </p:nvSpPr>
        <p:spPr>
          <a:xfrm>
            <a:off x="481575" y="5222812"/>
            <a:ext cx="4139099" cy="10310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1800" b="0" i="0" u="none" strike="noStrike" cap="none" baseline="0">
                <a:solidFill>
                  <a:schemeClr val="dk1"/>
                </a:solidFill>
                <a:latin typeface="Questrial"/>
                <a:ea typeface="Questrial"/>
                <a:cs typeface="Questrial"/>
                <a:sym typeface="Questrial"/>
                <a:rtl val="0"/>
              </a:rPr>
              <a:t>Simply used to compare surface temperature values with Aqua MODIS for accuracy.</a:t>
            </a:r>
          </a:p>
        </p:txBody>
      </p:sp>
      <p:sp>
        <p:nvSpPr>
          <p:cNvPr id="154" name="Shape 154"/>
          <p:cNvSpPr txBox="1">
            <a:spLocks noGrp="1"/>
          </p:cNvSpPr>
          <p:nvPr>
            <p:ph type="body" idx="2"/>
          </p:nvPr>
        </p:nvSpPr>
        <p:spPr>
          <a:xfrm>
            <a:off x="320088" y="298288"/>
            <a:ext cx="8503799" cy="923399"/>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BFBFBF"/>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NASA Satellites and Methods </a:t>
            </a:r>
          </a:p>
        </p:txBody>
      </p:sp>
      <p:sp>
        <p:nvSpPr>
          <p:cNvPr id="155" name="Shape 155"/>
          <p:cNvSpPr txBox="1">
            <a:spLocks noGrp="1"/>
          </p:cNvSpPr>
          <p:nvPr>
            <p:ph type="body" idx="3"/>
          </p:nvPr>
        </p:nvSpPr>
        <p:spPr>
          <a:xfrm>
            <a:off x="481575" y="3387662"/>
            <a:ext cx="41390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Landsat 8</a:t>
            </a:r>
          </a:p>
        </p:txBody>
      </p:sp>
      <p:sp>
        <p:nvSpPr>
          <p:cNvPr id="156" name="Shape 156"/>
          <p:cNvSpPr txBox="1">
            <a:spLocks noGrp="1"/>
          </p:cNvSpPr>
          <p:nvPr>
            <p:ph type="body" idx="4"/>
          </p:nvPr>
        </p:nvSpPr>
        <p:spPr>
          <a:xfrm>
            <a:off x="481575" y="2195837"/>
            <a:ext cx="4139099" cy="11919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dirty="0">
                <a:solidFill>
                  <a:schemeClr val="dk1"/>
                </a:solidFill>
                <a:latin typeface="Questrial"/>
                <a:ea typeface="Questrial"/>
                <a:cs typeface="Questrial"/>
                <a:sym typeface="Questrial"/>
                <a:rtl val="0"/>
              </a:rPr>
              <a:t>Used to gather daily surface temperature data per census tract for statistical comparisons</a:t>
            </a:r>
          </a:p>
        </p:txBody>
      </p:sp>
      <p:sp>
        <p:nvSpPr>
          <p:cNvPr id="157" name="Shape 157"/>
          <p:cNvSpPr txBox="1">
            <a:spLocks noGrp="1"/>
          </p:cNvSpPr>
          <p:nvPr>
            <p:ph type="body" idx="5"/>
          </p:nvPr>
        </p:nvSpPr>
        <p:spPr>
          <a:xfrm>
            <a:off x="608074" y="1839787"/>
            <a:ext cx="4012799" cy="7680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accent1"/>
              </a:buClr>
              <a:buSzPct val="25000"/>
              <a:buFont typeface="Questrial"/>
              <a:buNone/>
            </a:pPr>
            <a:r>
              <a:rPr lang="en-US" sz="2000" b="1" i="0" u="none" strike="noStrike" cap="none" baseline="0">
                <a:solidFill>
                  <a:schemeClr val="dk1"/>
                </a:solidFill>
                <a:latin typeface="Questrial"/>
                <a:ea typeface="Questrial"/>
                <a:cs typeface="Questrial"/>
                <a:sym typeface="Questrial"/>
                <a:rtl val="0"/>
              </a:rPr>
              <a:t>Aqua MODIS</a:t>
            </a:r>
          </a:p>
        </p:txBody>
      </p:sp>
      <p:sp>
        <p:nvSpPr>
          <p:cNvPr id="158" name="Shape 158"/>
          <p:cNvSpPr txBox="1">
            <a:spLocks noGrp="1"/>
          </p:cNvSpPr>
          <p:nvPr>
            <p:ph type="body" idx="6"/>
          </p:nvPr>
        </p:nvSpPr>
        <p:spPr>
          <a:xfrm>
            <a:off x="608075" y="4931437"/>
            <a:ext cx="40127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Terra MODIS</a:t>
            </a:r>
          </a:p>
        </p:txBody>
      </p:sp>
      <p:pic>
        <p:nvPicPr>
          <p:cNvPr id="159" name="Shape 159"/>
          <p:cNvPicPr preferRelativeResize="0"/>
          <p:nvPr/>
        </p:nvPicPr>
        <p:blipFill rotWithShape="1">
          <a:blip r:embed="rId4">
            <a:alphaModFix/>
          </a:blip>
          <a:srcRect/>
          <a:stretch/>
        </p:blipFill>
        <p:spPr>
          <a:xfrm>
            <a:off x="481570" y="3426387"/>
            <a:ext cx="1020000" cy="833700"/>
          </a:xfrm>
          <a:prstGeom prst="rect">
            <a:avLst/>
          </a:prstGeom>
          <a:noFill/>
          <a:ln>
            <a:noFill/>
          </a:ln>
        </p:spPr>
      </p:pic>
      <p:pic>
        <p:nvPicPr>
          <p:cNvPr id="160" name="Shape 160"/>
          <p:cNvPicPr preferRelativeResize="0"/>
          <p:nvPr/>
        </p:nvPicPr>
        <p:blipFill rotWithShape="1">
          <a:blip r:embed="rId5">
            <a:alphaModFix/>
          </a:blip>
          <a:srcRect/>
          <a:stretch/>
        </p:blipFill>
        <p:spPr>
          <a:xfrm>
            <a:off x="608075" y="1695332"/>
            <a:ext cx="1591199" cy="833700"/>
          </a:xfrm>
          <a:prstGeom prst="rect">
            <a:avLst/>
          </a:prstGeom>
          <a:noFill/>
          <a:ln>
            <a:noFill/>
          </a:ln>
        </p:spPr>
      </p:pic>
      <p:pic>
        <p:nvPicPr>
          <p:cNvPr id="161" name="Shape 161"/>
          <p:cNvPicPr preferRelativeResize="0"/>
          <p:nvPr/>
        </p:nvPicPr>
        <p:blipFill rotWithShape="1">
          <a:blip r:embed="rId6">
            <a:alphaModFix/>
          </a:blip>
          <a:srcRect/>
          <a:stretch/>
        </p:blipFill>
        <p:spPr>
          <a:xfrm rot="-1724730">
            <a:off x="452419" y="4643191"/>
            <a:ext cx="1107252" cy="833636"/>
          </a:xfrm>
          <a:prstGeom prst="rect">
            <a:avLst/>
          </a:prstGeom>
          <a:noFill/>
          <a:ln>
            <a:noFill/>
          </a:ln>
        </p:spPr>
      </p:pic>
      <p:sp>
        <p:nvSpPr>
          <p:cNvPr id="162" name="Shape 162"/>
          <p:cNvSpPr txBox="1">
            <a:spLocks noGrp="1"/>
          </p:cNvSpPr>
          <p:nvPr>
            <p:ph type="body" idx="7"/>
          </p:nvPr>
        </p:nvSpPr>
        <p:spPr>
          <a:xfrm>
            <a:off x="639425" y="3675862"/>
            <a:ext cx="3981300" cy="9233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Used for refining the spatial resolution of temperature averages over census blocks</a:t>
            </a:r>
          </a:p>
        </p:txBody>
      </p:sp>
      <p:sp>
        <p:nvSpPr>
          <p:cNvPr id="163" name="Shape 163"/>
          <p:cNvSpPr/>
          <p:nvPr/>
        </p:nvSpPr>
        <p:spPr>
          <a:xfrm>
            <a:off x="6053949" y="1721600"/>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chemeClr val="lt1"/>
                </a:solidFill>
                <a:latin typeface="Questrial"/>
                <a:ea typeface="Questrial"/>
                <a:cs typeface="Questrial"/>
                <a:sym typeface="Questrial"/>
                <a:rtl val="0"/>
              </a:rPr>
              <a:t>Surface Temperature Averages</a:t>
            </a:r>
          </a:p>
        </p:txBody>
      </p:sp>
      <p:sp>
        <p:nvSpPr>
          <p:cNvPr id="164" name="Shape 164"/>
          <p:cNvSpPr/>
          <p:nvPr/>
        </p:nvSpPr>
        <p:spPr>
          <a:xfrm>
            <a:off x="5236650" y="3422600"/>
            <a:ext cx="1433099" cy="1125600"/>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chemeClr val="lt1"/>
                </a:solidFill>
                <a:latin typeface="Questrial"/>
                <a:ea typeface="Questrial"/>
                <a:cs typeface="Questrial"/>
                <a:sym typeface="Questrial"/>
                <a:rtl val="0"/>
              </a:rPr>
              <a:t>Cluster Analysis</a:t>
            </a:r>
          </a:p>
        </p:txBody>
      </p:sp>
      <p:sp>
        <p:nvSpPr>
          <p:cNvPr id="165" name="Shape 165"/>
          <p:cNvSpPr/>
          <p:nvPr/>
        </p:nvSpPr>
        <p:spPr>
          <a:xfrm>
            <a:off x="6983000" y="3342975"/>
            <a:ext cx="1674299" cy="1263299"/>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chemeClr val="lt1"/>
                </a:solidFill>
                <a:latin typeface="Questrial"/>
                <a:ea typeface="Questrial"/>
                <a:cs typeface="Questrial"/>
                <a:sym typeface="Questrial"/>
                <a:rtl val="0"/>
              </a:rPr>
              <a:t>Average Comparisons</a:t>
            </a:r>
          </a:p>
        </p:txBody>
      </p:sp>
      <p:sp>
        <p:nvSpPr>
          <p:cNvPr id="166" name="Shape 166"/>
          <p:cNvSpPr/>
          <p:nvPr/>
        </p:nvSpPr>
        <p:spPr>
          <a:xfrm>
            <a:off x="6091800" y="4986525"/>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dirty="0">
                <a:solidFill>
                  <a:schemeClr val="lt1"/>
                </a:solidFill>
                <a:latin typeface="Questrial"/>
                <a:ea typeface="Questrial"/>
                <a:cs typeface="Questrial"/>
                <a:sym typeface="Questrial"/>
                <a:rtl val="0"/>
              </a:rPr>
              <a:t>Nuances within UHI</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l="3501" t="4817" r="19367" b="17602"/>
          <a:stretch/>
        </p:blipFill>
        <p:spPr>
          <a:xfrm>
            <a:off x="3129975" y="147899"/>
            <a:ext cx="5607274" cy="2847449"/>
          </a:xfrm>
          <a:prstGeom prst="rect">
            <a:avLst/>
          </a:prstGeom>
          <a:noFill/>
          <a:ln>
            <a:noFill/>
          </a:ln>
        </p:spPr>
      </p:pic>
      <p:sp>
        <p:nvSpPr>
          <p:cNvPr id="173" name="Shape 173"/>
          <p:cNvSpPr txBox="1">
            <a:spLocks noGrp="1"/>
          </p:cNvSpPr>
          <p:nvPr>
            <p:ph type="body" idx="1"/>
          </p:nvPr>
        </p:nvSpPr>
        <p:spPr>
          <a:xfrm>
            <a:off x="605400" y="548675"/>
            <a:ext cx="8218500" cy="22986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dirty="0">
                <a:solidFill>
                  <a:schemeClr val="accent1"/>
                </a:solidFill>
                <a:latin typeface="Questrial"/>
                <a:ea typeface="Questrial"/>
                <a:cs typeface="Questrial"/>
                <a:sym typeface="Questrial"/>
                <a:rtl val="0"/>
              </a:rPr>
              <a:t>Survey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dirty="0">
                <a:solidFill>
                  <a:schemeClr val="accent1"/>
                </a:solidFill>
                <a:latin typeface="Questrial"/>
                <a:ea typeface="Questrial"/>
                <a:cs typeface="Questrial"/>
                <a:sym typeface="Questrial"/>
                <a:rtl val="0"/>
              </a:rPr>
              <a:t>Analysis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dirty="0">
                <a:solidFill>
                  <a:schemeClr val="accent1"/>
                </a:solidFill>
                <a:latin typeface="Questrial"/>
                <a:ea typeface="Questrial"/>
                <a:cs typeface="Questrial"/>
                <a:sym typeface="Questrial"/>
                <a:rtl val="0"/>
              </a:rPr>
              <a:t>Methods</a:t>
            </a:r>
          </a:p>
          <a:p>
            <a:pPr marL="0" marR="0" lvl="0" indent="0" algn="l" rtl="0">
              <a:lnSpc>
                <a:spcPct val="90000"/>
              </a:lnSpc>
              <a:spcBef>
                <a:spcPts val="0"/>
              </a:spcBef>
              <a:spcAft>
                <a:spcPts val="0"/>
              </a:spcAft>
              <a:buClr>
                <a:schemeClr val="dk1"/>
              </a:buClr>
              <a:buFont typeface="Questrial"/>
              <a:buNone/>
            </a:pPr>
            <a:endParaRPr sz="1400" b="0" i="0" u="none" strike="noStrike" cap="none" baseline="0" dirty="0">
              <a:solidFill>
                <a:srgbClr val="000000"/>
              </a:solidFill>
              <a:latin typeface="Arial"/>
              <a:ea typeface="Arial"/>
              <a:cs typeface="Arial"/>
              <a:sym typeface="Arial"/>
              <a:rtl val="0"/>
            </a:endParaRPr>
          </a:p>
        </p:txBody>
      </p:sp>
      <p:sp>
        <p:nvSpPr>
          <p:cNvPr id="174" name="Shape 174"/>
          <p:cNvSpPr/>
          <p:nvPr/>
        </p:nvSpPr>
        <p:spPr>
          <a:xfrm>
            <a:off x="3199450" y="3844775"/>
            <a:ext cx="2745000" cy="572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Raw CASPER Survey Data</a:t>
            </a:r>
          </a:p>
        </p:txBody>
      </p:sp>
      <p:pic>
        <p:nvPicPr>
          <p:cNvPr id="175" name="Shape 175"/>
          <p:cNvPicPr preferRelativeResize="0"/>
          <p:nvPr/>
        </p:nvPicPr>
        <p:blipFill rotWithShape="1">
          <a:blip r:embed="rId4">
            <a:alphaModFix/>
          </a:blip>
          <a:srcRect/>
          <a:stretch/>
        </p:blipFill>
        <p:spPr>
          <a:xfrm>
            <a:off x="754050" y="2995350"/>
            <a:ext cx="7635899" cy="3665949"/>
          </a:xfrm>
          <a:prstGeom prst="rect">
            <a:avLst/>
          </a:prstGeom>
          <a:noFill/>
          <a:ln>
            <a:noFill/>
          </a:ln>
        </p:spPr>
      </p:pic>
      <p:sp>
        <p:nvSpPr>
          <p:cNvPr id="176" name="Shape 176"/>
          <p:cNvSpPr/>
          <p:nvPr/>
        </p:nvSpPr>
        <p:spPr>
          <a:xfrm>
            <a:off x="4720200" y="1116200"/>
            <a:ext cx="1097399" cy="892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dirty="0">
                <a:solidFill>
                  <a:schemeClr val="lt1"/>
                </a:solidFill>
                <a:latin typeface="Questrial"/>
                <a:ea typeface="Questrial"/>
                <a:cs typeface="Questrial"/>
                <a:sym typeface="Questrial"/>
                <a:rtl val="0"/>
              </a:rPr>
              <a:t>Raw CASPER Results</a:t>
            </a:r>
          </a:p>
        </p:txBody>
      </p:sp>
      <p:sp>
        <p:nvSpPr>
          <p:cNvPr id="177" name="Shape 177"/>
          <p:cNvSpPr/>
          <p:nvPr/>
        </p:nvSpPr>
        <p:spPr>
          <a:xfrm>
            <a:off x="5921525" y="499325"/>
            <a:ext cx="1258200" cy="6585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dirty="0">
                <a:solidFill>
                  <a:schemeClr val="lt1"/>
                </a:solidFill>
                <a:latin typeface="Questrial"/>
                <a:ea typeface="Questrial"/>
                <a:cs typeface="Questrial"/>
                <a:sym typeface="Questrial"/>
                <a:rtl val="0"/>
              </a:rPr>
              <a:t>Likelihood of AC Use</a:t>
            </a:r>
          </a:p>
        </p:txBody>
      </p:sp>
      <p:sp>
        <p:nvSpPr>
          <p:cNvPr id="178" name="Shape 178"/>
          <p:cNvSpPr/>
          <p:nvPr/>
        </p:nvSpPr>
        <p:spPr>
          <a:xfrm>
            <a:off x="5959375" y="1990850"/>
            <a:ext cx="1173000" cy="572099"/>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dirty="0">
                <a:solidFill>
                  <a:schemeClr val="lt1"/>
                </a:solidFill>
                <a:latin typeface="Questrial"/>
                <a:ea typeface="Questrial"/>
                <a:cs typeface="Questrial"/>
                <a:sym typeface="Questrial"/>
                <a:rtl val="0"/>
              </a:rPr>
              <a:t>Likelihood of Visiting Cooling Center</a:t>
            </a:r>
          </a:p>
        </p:txBody>
      </p:sp>
      <p:sp>
        <p:nvSpPr>
          <p:cNvPr id="179" name="Shape 179"/>
          <p:cNvSpPr/>
          <p:nvPr/>
        </p:nvSpPr>
        <p:spPr>
          <a:xfrm>
            <a:off x="7226925" y="974300"/>
            <a:ext cx="1296000" cy="1087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dirty="0">
                <a:solidFill>
                  <a:schemeClr val="lt1"/>
                </a:solidFill>
                <a:latin typeface="Questrial"/>
                <a:ea typeface="Questrial"/>
                <a:cs typeface="Questrial"/>
                <a:sym typeface="Questrial"/>
                <a:rtl val="0"/>
              </a:rPr>
              <a:t>Comparison to Assumed Patterns</a:t>
            </a:r>
          </a:p>
        </p:txBody>
      </p:sp>
      <p:sp>
        <p:nvSpPr>
          <p:cNvPr id="180" name="Shape 180"/>
          <p:cNvSpPr/>
          <p:nvPr/>
        </p:nvSpPr>
        <p:spPr>
          <a:xfrm>
            <a:off x="3272925" y="208100"/>
            <a:ext cx="1363200" cy="12956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chemeClr val="lt1"/>
                </a:solidFill>
                <a:latin typeface="Questrial"/>
                <a:ea typeface="Questrial"/>
                <a:cs typeface="Questrial"/>
                <a:sym typeface="Questrial"/>
              </a:rPr>
              <a:t>Community Health &amp; Emergency Response Survey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30325" y="496979"/>
            <a:ext cx="3566099" cy="70379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187" name="Shape 187"/>
          <p:cNvSpPr txBox="1"/>
          <p:nvPr/>
        </p:nvSpPr>
        <p:spPr>
          <a:xfrm>
            <a:off x="574550" y="1279175"/>
            <a:ext cx="7797899" cy="887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There is an association of the amount of extreme heat days between month and year</a:t>
            </a:r>
            <a:r>
              <a:rPr lang="en-US" sz="2000">
                <a:solidFill>
                  <a:schemeClr val="dk1"/>
                </a:solidFill>
                <a:latin typeface="Questrial"/>
                <a:ea typeface="Questrial"/>
                <a:cs typeface="Questrial"/>
                <a:sym typeface="Questrial"/>
                <a:rtl val="0"/>
              </a:rPr>
              <a:t>.</a:t>
            </a:r>
          </a:p>
        </p:txBody>
      </p:sp>
      <p:sp>
        <p:nvSpPr>
          <p:cNvPr id="188" name="Shape 188"/>
          <p:cNvSpPr/>
          <p:nvPr/>
        </p:nvSpPr>
        <p:spPr>
          <a:xfrm>
            <a:off x="1749875" y="5789100"/>
            <a:ext cx="624300" cy="529799"/>
          </a:xfrm>
          <a:prstGeom prst="homePlate">
            <a:avLst>
              <a:gd name="adj" fmla="val 50000"/>
            </a:avLst>
          </a:prstGeom>
          <a:solidFill>
            <a:srgbClr val="0000FF"/>
          </a:solidFill>
          <a:ln>
            <a:noFill/>
          </a:ln>
        </p:spPr>
        <p:txBody>
          <a:bodyPr lIns="91425" tIns="91425" rIns="91425" bIns="91425" anchor="ctr" anchorCtr="0">
            <a:noAutofit/>
          </a:bodyPr>
          <a:lstStyle/>
          <a:p>
            <a:pPr>
              <a:spcBef>
                <a:spcPts val="0"/>
              </a:spcBef>
              <a:buNone/>
            </a:pPr>
            <a:endParaRPr/>
          </a:p>
        </p:txBody>
      </p:sp>
      <p:sp>
        <p:nvSpPr>
          <p:cNvPr id="189" name="Shape 189"/>
          <p:cNvSpPr/>
          <p:nvPr/>
        </p:nvSpPr>
        <p:spPr>
          <a:xfrm>
            <a:off x="2298625" y="5789100"/>
            <a:ext cx="671700" cy="529799"/>
          </a:xfrm>
          <a:prstGeom prst="chevron">
            <a:avLst>
              <a:gd name="adj" fmla="val 50000"/>
            </a:avLst>
          </a:prstGeom>
          <a:solidFill>
            <a:srgbClr val="FFD966"/>
          </a:solidFill>
          <a:ln>
            <a:noFill/>
          </a:ln>
        </p:spPr>
        <p:txBody>
          <a:bodyPr lIns="91425" tIns="91425" rIns="91425" bIns="91425" anchor="ctr" anchorCtr="0">
            <a:noAutofit/>
          </a:bodyPr>
          <a:lstStyle/>
          <a:p>
            <a:pPr>
              <a:spcBef>
                <a:spcPts val="0"/>
              </a:spcBef>
              <a:buNone/>
            </a:pPr>
            <a:endParaRPr/>
          </a:p>
        </p:txBody>
      </p:sp>
      <p:sp>
        <p:nvSpPr>
          <p:cNvPr id="190" name="Shape 190"/>
          <p:cNvSpPr/>
          <p:nvPr/>
        </p:nvSpPr>
        <p:spPr>
          <a:xfrm>
            <a:off x="2914525" y="5789100"/>
            <a:ext cx="671700" cy="529799"/>
          </a:xfrm>
          <a:prstGeom prst="chevron">
            <a:avLst>
              <a:gd name="adj" fmla="val 50000"/>
            </a:avLst>
          </a:prstGeom>
          <a:solidFill>
            <a:srgbClr val="F1C232"/>
          </a:solidFill>
          <a:ln>
            <a:noFill/>
          </a:ln>
        </p:spPr>
        <p:txBody>
          <a:bodyPr lIns="91425" tIns="91425" rIns="91425" bIns="91425" anchor="ctr" anchorCtr="0">
            <a:noAutofit/>
          </a:bodyPr>
          <a:lstStyle/>
          <a:p>
            <a:pPr>
              <a:spcBef>
                <a:spcPts val="0"/>
              </a:spcBef>
              <a:buNone/>
            </a:pPr>
            <a:endParaRPr/>
          </a:p>
        </p:txBody>
      </p:sp>
      <p:sp>
        <p:nvSpPr>
          <p:cNvPr id="191" name="Shape 191"/>
          <p:cNvSpPr/>
          <p:nvPr/>
        </p:nvSpPr>
        <p:spPr>
          <a:xfrm>
            <a:off x="3529475" y="5789100"/>
            <a:ext cx="671700" cy="529799"/>
          </a:xfrm>
          <a:prstGeom prst="chevron">
            <a:avLst>
              <a:gd name="adj" fmla="val 50000"/>
            </a:avLst>
          </a:prstGeom>
          <a:solidFill>
            <a:srgbClr val="E69138"/>
          </a:solidFill>
          <a:ln>
            <a:noFill/>
          </a:ln>
        </p:spPr>
        <p:txBody>
          <a:bodyPr lIns="91425" tIns="91425" rIns="91425" bIns="91425" anchor="ctr" anchorCtr="0">
            <a:noAutofit/>
          </a:bodyPr>
          <a:lstStyle/>
          <a:p>
            <a:pPr>
              <a:spcBef>
                <a:spcPts val="0"/>
              </a:spcBef>
              <a:buNone/>
            </a:pPr>
            <a:endParaRPr/>
          </a:p>
        </p:txBody>
      </p:sp>
      <p:sp>
        <p:nvSpPr>
          <p:cNvPr id="192" name="Shape 192"/>
          <p:cNvSpPr/>
          <p:nvPr/>
        </p:nvSpPr>
        <p:spPr>
          <a:xfrm>
            <a:off x="4145375" y="5789100"/>
            <a:ext cx="671700" cy="529799"/>
          </a:xfrm>
          <a:prstGeom prst="chevron">
            <a:avLst>
              <a:gd name="adj" fmla="val 50000"/>
            </a:avLst>
          </a:prstGeom>
          <a:solidFill>
            <a:srgbClr val="FF9900"/>
          </a:solidFill>
          <a:ln>
            <a:noFill/>
          </a:ln>
        </p:spPr>
        <p:txBody>
          <a:bodyPr lIns="91425" tIns="91425" rIns="91425" bIns="91425" anchor="ctr" anchorCtr="0">
            <a:noAutofit/>
          </a:bodyPr>
          <a:lstStyle/>
          <a:p>
            <a:pPr>
              <a:spcBef>
                <a:spcPts val="0"/>
              </a:spcBef>
              <a:buNone/>
            </a:pPr>
            <a:endParaRPr/>
          </a:p>
        </p:txBody>
      </p:sp>
      <p:sp>
        <p:nvSpPr>
          <p:cNvPr id="193" name="Shape 193"/>
          <p:cNvSpPr/>
          <p:nvPr/>
        </p:nvSpPr>
        <p:spPr>
          <a:xfrm>
            <a:off x="4760325" y="5789100"/>
            <a:ext cx="671700" cy="529799"/>
          </a:xfrm>
          <a:prstGeom prst="chevron">
            <a:avLst>
              <a:gd name="adj" fmla="val 50000"/>
            </a:avLst>
          </a:prstGeom>
          <a:solidFill>
            <a:srgbClr val="FF7500"/>
          </a:solidFill>
          <a:ln>
            <a:noFill/>
          </a:ln>
        </p:spPr>
        <p:txBody>
          <a:bodyPr lIns="91425" tIns="91425" rIns="91425" bIns="91425" anchor="ctr" anchorCtr="0">
            <a:noAutofit/>
          </a:bodyPr>
          <a:lstStyle/>
          <a:p>
            <a:pPr>
              <a:spcBef>
                <a:spcPts val="0"/>
              </a:spcBef>
              <a:buNone/>
            </a:pPr>
            <a:endParaRPr/>
          </a:p>
        </p:txBody>
      </p:sp>
      <p:sp>
        <p:nvSpPr>
          <p:cNvPr id="194" name="Shape 194"/>
          <p:cNvSpPr/>
          <p:nvPr/>
        </p:nvSpPr>
        <p:spPr>
          <a:xfrm>
            <a:off x="5376225" y="5789100"/>
            <a:ext cx="671700" cy="529799"/>
          </a:xfrm>
          <a:prstGeom prst="chevron">
            <a:avLst>
              <a:gd name="adj" fmla="val 50000"/>
            </a:avLst>
          </a:prstGeom>
          <a:solidFill>
            <a:srgbClr val="CC4125"/>
          </a:solidFill>
          <a:ln>
            <a:noFill/>
          </a:ln>
        </p:spPr>
        <p:txBody>
          <a:bodyPr lIns="91425" tIns="91425" rIns="91425" bIns="91425" anchor="ctr" anchorCtr="0">
            <a:noAutofit/>
          </a:bodyPr>
          <a:lstStyle/>
          <a:p>
            <a:pPr>
              <a:spcBef>
                <a:spcPts val="0"/>
              </a:spcBef>
              <a:buNone/>
            </a:pPr>
            <a:endParaRPr/>
          </a:p>
        </p:txBody>
      </p:sp>
      <p:sp>
        <p:nvSpPr>
          <p:cNvPr id="195" name="Shape 195"/>
          <p:cNvSpPr/>
          <p:nvPr/>
        </p:nvSpPr>
        <p:spPr>
          <a:xfrm>
            <a:off x="5991175" y="5789100"/>
            <a:ext cx="671700" cy="529799"/>
          </a:xfrm>
          <a:prstGeom prst="chevron">
            <a:avLst>
              <a:gd name="adj" fmla="val 50000"/>
            </a:avLst>
          </a:prstGeom>
          <a:solidFill>
            <a:srgbClr val="CC0000"/>
          </a:solidFill>
          <a:ln>
            <a:noFill/>
          </a:ln>
        </p:spPr>
        <p:txBody>
          <a:bodyPr lIns="91425" tIns="91425" rIns="91425" bIns="91425" anchor="ctr" anchorCtr="0">
            <a:noAutofit/>
          </a:bodyPr>
          <a:lstStyle/>
          <a:p>
            <a:pPr>
              <a:spcBef>
                <a:spcPts val="0"/>
              </a:spcBef>
              <a:buNone/>
            </a:pPr>
            <a:endParaRPr/>
          </a:p>
        </p:txBody>
      </p:sp>
      <p:sp>
        <p:nvSpPr>
          <p:cNvPr id="196" name="Shape 196"/>
          <p:cNvSpPr/>
          <p:nvPr/>
        </p:nvSpPr>
        <p:spPr>
          <a:xfrm>
            <a:off x="6607075" y="5789100"/>
            <a:ext cx="671700" cy="529799"/>
          </a:xfrm>
          <a:prstGeom prst="chevron">
            <a:avLst>
              <a:gd name="adj" fmla="val 50000"/>
            </a:avLst>
          </a:prstGeom>
          <a:solidFill>
            <a:srgbClr val="FF0000"/>
          </a:solidFill>
          <a:ln>
            <a:noFill/>
          </a:ln>
        </p:spPr>
        <p:txBody>
          <a:bodyPr lIns="91425" tIns="91425" rIns="91425" bIns="91425" anchor="ctr" anchorCtr="0">
            <a:noAutofit/>
          </a:bodyPr>
          <a:lstStyle/>
          <a:p>
            <a:pPr>
              <a:spcBef>
                <a:spcPts val="0"/>
              </a:spcBef>
              <a:buNone/>
            </a:pPr>
            <a:endParaRPr/>
          </a:p>
        </p:txBody>
      </p:sp>
      <p:sp>
        <p:nvSpPr>
          <p:cNvPr id="197" name="Shape 197"/>
          <p:cNvSpPr txBox="1"/>
          <p:nvPr/>
        </p:nvSpPr>
        <p:spPr>
          <a:xfrm rot="-5400000">
            <a:off x="1109275" y="5865000"/>
            <a:ext cx="752099" cy="378000"/>
          </a:xfrm>
          <a:prstGeom prst="rect">
            <a:avLst/>
          </a:prstGeom>
          <a:noFill/>
          <a:ln>
            <a:noFill/>
          </a:ln>
        </p:spPr>
        <p:txBody>
          <a:bodyPr lIns="91425" tIns="91425" rIns="91425" bIns="91425" anchor="t" anchorCtr="0">
            <a:noAutofit/>
          </a:bodyPr>
          <a:lstStyle/>
          <a:p>
            <a:pPr algn="ctr">
              <a:spcBef>
                <a:spcPts val="0"/>
              </a:spcBef>
              <a:buNone/>
            </a:pPr>
            <a:r>
              <a:rPr lang="en-US" b="1">
                <a:solidFill>
                  <a:srgbClr val="0000FF"/>
                </a:solidFill>
              </a:rPr>
              <a:t>2005</a:t>
            </a:r>
          </a:p>
        </p:txBody>
      </p:sp>
      <p:sp>
        <p:nvSpPr>
          <p:cNvPr id="198" name="Shape 198"/>
          <p:cNvSpPr txBox="1"/>
          <p:nvPr/>
        </p:nvSpPr>
        <p:spPr>
          <a:xfrm rot="5400000">
            <a:off x="7145350" y="5864999"/>
            <a:ext cx="752099" cy="378000"/>
          </a:xfrm>
          <a:prstGeom prst="rect">
            <a:avLst/>
          </a:prstGeom>
          <a:noFill/>
          <a:ln>
            <a:noFill/>
          </a:ln>
        </p:spPr>
        <p:txBody>
          <a:bodyPr lIns="91425" tIns="91425" rIns="91425" bIns="91425" anchor="t" anchorCtr="0">
            <a:noAutofit/>
          </a:bodyPr>
          <a:lstStyle/>
          <a:p>
            <a:pPr lvl="0" algn="ctr" rtl="0">
              <a:spcBef>
                <a:spcPts val="0"/>
              </a:spcBef>
              <a:buNone/>
            </a:pPr>
            <a:r>
              <a:rPr lang="en-US" b="1" dirty="0">
                <a:solidFill>
                  <a:srgbClr val="FF0000"/>
                </a:solidFill>
              </a:rPr>
              <a:t>2014</a:t>
            </a:r>
          </a:p>
        </p:txBody>
      </p:sp>
      <p:graphicFrame>
        <p:nvGraphicFramePr>
          <p:cNvPr id="199" name="Shape 199"/>
          <p:cNvGraphicFramePr/>
          <p:nvPr>
            <p:extLst>
              <p:ext uri="{D42A27DB-BD31-4B8C-83A1-F6EECF244321}">
                <p14:modId xmlns:p14="http://schemas.microsoft.com/office/powerpoint/2010/main" val="424293000"/>
              </p:ext>
            </p:extLst>
          </p:nvPr>
        </p:nvGraphicFramePr>
        <p:xfrm>
          <a:off x="668699" y="2244675"/>
          <a:ext cx="7650500" cy="3261120"/>
        </p:xfrm>
        <a:graphic>
          <a:graphicData uri="http://schemas.openxmlformats.org/drawingml/2006/table">
            <a:tbl>
              <a:tblPr>
                <a:noFill/>
                <a:tableStyleId>{B9E045AE-5404-4FF7-97F7-4662C10ED6B7}</a:tableStyleId>
              </a:tblPr>
              <a:tblGrid>
                <a:gridCol w="1272950"/>
                <a:gridCol w="668000"/>
                <a:gridCol w="754425"/>
                <a:gridCol w="667350"/>
                <a:gridCol w="617575"/>
                <a:gridCol w="606325"/>
                <a:gridCol w="596525"/>
                <a:gridCol w="576775"/>
                <a:gridCol w="642800"/>
                <a:gridCol w="604975"/>
                <a:gridCol w="642800"/>
              </a:tblGrid>
              <a:tr h="396200">
                <a:tc>
                  <a:txBody>
                    <a:bodyPr/>
                    <a:lstStyle/>
                    <a:p>
                      <a:pPr marL="0" marR="0" lvl="0" indent="0" algn="l" rtl="0">
                        <a:lnSpc>
                          <a:spcPct val="100000"/>
                        </a:lnSpc>
                        <a:spcBef>
                          <a:spcPts val="0"/>
                        </a:spcBef>
                        <a:spcAft>
                          <a:spcPts val="0"/>
                        </a:spcAft>
                        <a:buClr>
                          <a:srgbClr val="000000"/>
                        </a:buClr>
                        <a:buFont typeface="Arial"/>
                        <a:buNone/>
                      </a:pPr>
                      <a:endParaRPr sz="1400" u="none" strike="noStrike" cap="none" baseline="0" dirty="0">
                        <a:solidFill>
                          <a:srgbClr val="000000"/>
                        </a:solidFill>
                      </a:endParaRPr>
                    </a:p>
                  </a:txBody>
                  <a:tcPr marL="91425" marR="91425" marT="91425" marB="91425"/>
                </a:tc>
                <a:tc gridSpan="10">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a:solidFill>
                            <a:srgbClr val="000000"/>
                          </a:solidFill>
                          <a:latin typeface="Questrial"/>
                          <a:ea typeface="Questrial"/>
                          <a:cs typeface="Questrial"/>
                          <a:sym typeface="Questrial"/>
                        </a:rPr>
                        <a:t>Study Years</a:t>
                      </a:r>
                    </a:p>
                  </a:txBody>
                  <a:tcPr marL="91425" marR="91425" marT="91425" marB="91425">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Month</a:t>
                      </a:r>
                    </a:p>
                  </a:txBody>
                  <a:tcPr marL="91425" marR="91425" marT="91425" marB="91425">
                    <a:solidFill>
                      <a:schemeClr val="accent5"/>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2005</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2006</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2007</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2008</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2009</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2010</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2011</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2012</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2013</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2014</a:t>
                      </a:r>
                    </a:p>
                  </a:txBody>
                  <a:tcPr marL="91425" marR="91425" marT="91425" marB="91425">
                    <a:solidFill>
                      <a:schemeClr val="accent1"/>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May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June</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July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August</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September</a:t>
                      </a:r>
                    </a:p>
                  </a:txBody>
                  <a:tcPr marL="91425" marR="91425" marT="91425" marB="91425">
                    <a:lnB w="9525" cap="flat" cmpd="sng">
                      <a:solidFill>
                        <a:srgbClr val="000000"/>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18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14</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7</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11</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dirty="0">
                          <a:solidFill>
                            <a:schemeClr val="tx1">
                              <a:lumMod val="50000"/>
                            </a:schemeClr>
                          </a:solidFill>
                          <a:latin typeface="Questrial"/>
                          <a:ea typeface="Questrial"/>
                          <a:cs typeface="Questrial"/>
                          <a:sym typeface="Questrial"/>
                        </a:rPr>
                        <a:t>Total # of Days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0000FF"/>
                          </a:solidFill>
                          <a:latin typeface="Calibri"/>
                          <a:ea typeface="Calibri"/>
                          <a:cs typeface="Calibri"/>
                          <a:sym typeface="Calibri"/>
                        </a:rPr>
                        <a:t>66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D966"/>
                          </a:solidFill>
                          <a:latin typeface="Calibri"/>
                          <a:ea typeface="Calibri"/>
                          <a:cs typeface="Calibri"/>
                          <a:sym typeface="Calibri"/>
                        </a:rPr>
                        <a:t>71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E69138"/>
                          </a:solidFill>
                          <a:latin typeface="Calibri"/>
                          <a:ea typeface="Calibri"/>
                          <a:cs typeface="Calibri"/>
                          <a:sym typeface="Calibri"/>
                        </a:rPr>
                        <a:t>75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0000"/>
                          </a:solidFill>
                          <a:latin typeface="Calibri"/>
                          <a:ea typeface="Calibri"/>
                          <a:cs typeface="Calibri"/>
                          <a:sym typeface="Calibri"/>
                        </a:rPr>
                        <a:t>85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7500"/>
                          </a:solidFill>
                          <a:latin typeface="Calibri"/>
                          <a:ea typeface="Calibri"/>
                          <a:cs typeface="Calibri"/>
                          <a:sym typeface="Calibri"/>
                        </a:rPr>
                        <a:t>80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9900"/>
                          </a:solidFill>
                          <a:latin typeface="Calibri"/>
                          <a:ea typeface="Calibri"/>
                          <a:cs typeface="Calibri"/>
                          <a:sym typeface="Calibri"/>
                        </a:rPr>
                        <a:t>77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CC0000"/>
                          </a:solidFill>
                          <a:latin typeface="Calibri"/>
                          <a:ea typeface="Calibri"/>
                          <a:cs typeface="Calibri"/>
                          <a:sym typeface="Calibri"/>
                        </a:rPr>
                        <a:t>83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dirty="0">
                          <a:solidFill>
                            <a:srgbClr val="CC4125"/>
                          </a:solidFill>
                          <a:latin typeface="Calibri"/>
                          <a:ea typeface="Calibri"/>
                          <a:cs typeface="Calibri"/>
                          <a:sym typeface="Calibri"/>
                        </a:rPr>
                        <a:t>81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0799" y="1173200"/>
            <a:ext cx="8102399" cy="11595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Within a single season, average surface temperature significantly differs between months.</a:t>
            </a:r>
          </a:p>
        </p:txBody>
      </p:sp>
      <p:sp>
        <p:nvSpPr>
          <p:cNvPr id="205" name="Shape 205"/>
          <p:cNvSpPr txBox="1">
            <a:spLocks noGrp="1"/>
          </p:cNvSpPr>
          <p:nvPr>
            <p:ph type="body" idx="2"/>
          </p:nvPr>
        </p:nvSpPr>
        <p:spPr>
          <a:xfrm>
            <a:off x="441600" y="5696850"/>
            <a:ext cx="8291100" cy="1063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1"/>
              </a:buClr>
              <a:buSzPct val="25000"/>
              <a:buFont typeface="Questrial"/>
              <a:buNone/>
            </a:pPr>
            <a:r>
              <a:rPr lang="en-US" sz="1200" b="1" i="0" u="none" strike="noStrike" cap="none" baseline="0">
                <a:solidFill>
                  <a:schemeClr val="dk1"/>
                </a:solidFill>
                <a:latin typeface="Questrial"/>
                <a:ea typeface="Questrial"/>
                <a:cs typeface="Questrial"/>
                <a:sym typeface="Questrial"/>
                <a:rtl val="0"/>
              </a:rPr>
              <a:t>Figure 1</a:t>
            </a:r>
            <a:r>
              <a:rPr lang="en-US" sz="1200" b="0" i="0" u="none" strike="noStrike" cap="none" baseline="0">
                <a:solidFill>
                  <a:schemeClr val="dk1"/>
                </a:solidFill>
                <a:latin typeface="Questrial"/>
                <a:ea typeface="Questrial"/>
                <a:cs typeface="Questrial"/>
                <a:sym typeface="Questrial"/>
                <a:rtl val="0"/>
              </a:rPr>
              <a:t>: Average surface temperature (C) for each month in the year 2005 (left) and 20</a:t>
            </a:r>
            <a:r>
              <a:rPr lang="en-US" sz="1200">
                <a:solidFill>
                  <a:schemeClr val="dk1"/>
                </a:solidFill>
                <a:latin typeface="Questrial"/>
                <a:ea typeface="Questrial"/>
                <a:cs typeface="Questrial"/>
                <a:sym typeface="Questrial"/>
                <a:rtl val="0"/>
              </a:rPr>
              <a:t>14</a:t>
            </a:r>
            <a:r>
              <a:rPr lang="en-US" sz="1200" b="0" i="0" u="none" strike="noStrike" cap="none" baseline="0">
                <a:solidFill>
                  <a:schemeClr val="dk1"/>
                </a:solidFill>
                <a:latin typeface="Questrial"/>
                <a:ea typeface="Questrial"/>
                <a:cs typeface="Questrial"/>
                <a:sym typeface="Questrial"/>
                <a:rtl val="0"/>
              </a:rPr>
              <a:t> (right) in Maricopa County, AZ. Averages represent the hottest 30% of census tracts for each day that were then averaged monthly. Like letters above error bars indicate values that are not significantly different. </a:t>
            </a:r>
            <a:r>
              <a:rPr lang="en-US" sz="1200" b="0" i="1" u="none" strike="noStrike" cap="none" baseline="0">
                <a:solidFill>
                  <a:schemeClr val="dk1"/>
                </a:solidFill>
                <a:latin typeface="Questrial"/>
                <a:ea typeface="Questrial"/>
                <a:cs typeface="Questrial"/>
                <a:sym typeface="Questrial"/>
                <a:rtl val="0"/>
              </a:rPr>
              <a:t>Source</a:t>
            </a:r>
            <a:r>
              <a:rPr lang="en-US" sz="1200" b="0" i="0" u="none" strike="noStrike" cap="none" baseline="0">
                <a:solidFill>
                  <a:schemeClr val="dk1"/>
                </a:solidFill>
                <a:latin typeface="Questrial"/>
                <a:ea typeface="Questrial"/>
                <a:cs typeface="Questrial"/>
                <a:sym typeface="Questrial"/>
                <a:rtl val="0"/>
              </a:rPr>
              <a:t>: Aqua/MODIS MYD11A1 LST L3 product.</a:t>
            </a:r>
          </a:p>
          <a:p>
            <a:pPr marL="0" marR="0" lvl="0" indent="0" algn="l" rtl="0">
              <a:lnSpc>
                <a:spcPct val="90000"/>
              </a:lnSpc>
              <a:spcBef>
                <a:spcPts val="0"/>
              </a:spcBef>
              <a:spcAft>
                <a:spcPts val="0"/>
              </a:spcAft>
              <a:buClr>
                <a:schemeClr val="accent1"/>
              </a:buClr>
              <a:buFont typeface="Questrial"/>
              <a:buNone/>
            </a:pPr>
            <a:endParaRPr sz="1200" b="0" i="0" u="none" strike="noStrike" cap="none" baseline="0">
              <a:solidFill>
                <a:schemeClr val="dk1"/>
              </a:solidFill>
              <a:latin typeface="Arial"/>
              <a:ea typeface="Arial"/>
              <a:cs typeface="Arial"/>
              <a:sym typeface="Arial"/>
              <a:rtl val="0"/>
            </a:endParaRPr>
          </a:p>
        </p:txBody>
      </p:sp>
      <p:pic>
        <p:nvPicPr>
          <p:cNvPr id="206" name="Shape 206"/>
          <p:cNvPicPr preferRelativeResize="0"/>
          <p:nvPr/>
        </p:nvPicPr>
        <p:blipFill rotWithShape="1">
          <a:blip r:embed="rId3">
            <a:alphaModFix/>
          </a:blip>
          <a:srcRect t="9764" b="1551"/>
          <a:stretch/>
        </p:blipFill>
        <p:spPr>
          <a:xfrm>
            <a:off x="343462" y="2475450"/>
            <a:ext cx="3800699" cy="3221399"/>
          </a:xfrm>
          <a:prstGeom prst="rect">
            <a:avLst/>
          </a:prstGeom>
          <a:noFill/>
          <a:ln>
            <a:noFill/>
          </a:ln>
        </p:spPr>
      </p:pic>
      <p:pic>
        <p:nvPicPr>
          <p:cNvPr id="207" name="Shape 207"/>
          <p:cNvPicPr preferRelativeResize="0"/>
          <p:nvPr/>
        </p:nvPicPr>
        <p:blipFill rotWithShape="1">
          <a:blip r:embed="rId4">
            <a:alphaModFix/>
          </a:blip>
          <a:srcRect t="9771"/>
          <a:stretch/>
        </p:blipFill>
        <p:spPr>
          <a:xfrm>
            <a:off x="4324237" y="2257825"/>
            <a:ext cx="4506600" cy="3438899"/>
          </a:xfrm>
          <a:prstGeom prst="rect">
            <a:avLst/>
          </a:prstGeom>
          <a:noFill/>
          <a:ln>
            <a:noFill/>
          </a:ln>
        </p:spPr>
      </p:pic>
      <p:sp>
        <p:nvSpPr>
          <p:cNvPr id="208" name="Shape 208"/>
          <p:cNvSpPr txBox="1"/>
          <p:nvPr/>
        </p:nvSpPr>
        <p:spPr>
          <a:xfrm>
            <a:off x="441600" y="452775"/>
            <a:ext cx="10026000" cy="116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209" name="Shape 209"/>
          <p:cNvSpPr txBox="1"/>
          <p:nvPr/>
        </p:nvSpPr>
        <p:spPr>
          <a:xfrm>
            <a:off x="490762" y="2017500"/>
            <a:ext cx="3653400" cy="560400"/>
          </a:xfrm>
          <a:prstGeom prst="rect">
            <a:avLst/>
          </a:prstGeom>
          <a:noFill/>
          <a:ln>
            <a:noFill/>
          </a:ln>
        </p:spPr>
        <p:txBody>
          <a:bodyPr lIns="91425" tIns="91425" rIns="91425" bIns="91425" anchor="t" anchorCtr="0">
            <a:noAutofit/>
          </a:bodyPr>
          <a:lstStyle/>
          <a:p>
            <a:pPr algn="ctr">
              <a:spcBef>
                <a:spcPts val="0"/>
              </a:spcBef>
              <a:buNone/>
            </a:pPr>
            <a:r>
              <a:rPr lang="en-US">
                <a:latin typeface="Questrial"/>
                <a:ea typeface="Questrial"/>
                <a:cs typeface="Questrial"/>
                <a:sym typeface="Questrial"/>
              </a:rPr>
              <a:t>Summer Daily Average Surface Temperature in 2005</a:t>
            </a:r>
          </a:p>
        </p:txBody>
      </p:sp>
      <p:sp>
        <p:nvSpPr>
          <p:cNvPr id="210" name="Shape 210"/>
          <p:cNvSpPr txBox="1"/>
          <p:nvPr/>
        </p:nvSpPr>
        <p:spPr>
          <a:xfrm>
            <a:off x="4868537" y="2017500"/>
            <a:ext cx="3724500" cy="560400"/>
          </a:xfrm>
          <a:prstGeom prst="rect">
            <a:avLst/>
          </a:prstGeom>
          <a:noFill/>
          <a:ln>
            <a:noFill/>
          </a:ln>
        </p:spPr>
        <p:txBody>
          <a:bodyPr lIns="91425" tIns="91425" rIns="91425" bIns="91425" anchor="t" anchorCtr="0">
            <a:noAutofit/>
          </a:bodyPr>
          <a:lstStyle/>
          <a:p>
            <a:pPr lvl="0" algn="ctr" rtl="0">
              <a:spcBef>
                <a:spcPts val="0"/>
              </a:spcBef>
              <a:buNone/>
            </a:pPr>
            <a:r>
              <a:rPr lang="en-US">
                <a:latin typeface="Questrial"/>
                <a:ea typeface="Questrial"/>
                <a:cs typeface="Questrial"/>
                <a:sym typeface="Questrial"/>
              </a:rPr>
              <a:t>Summer Daily Average Surface Temperature in 2014</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520800" y="528954"/>
            <a:ext cx="3566099" cy="73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Conclusions</a:t>
            </a:r>
          </a:p>
        </p:txBody>
      </p:sp>
      <p:sp>
        <p:nvSpPr>
          <p:cNvPr id="217" name="Shape 217"/>
          <p:cNvSpPr txBox="1"/>
          <p:nvPr/>
        </p:nvSpPr>
        <p:spPr>
          <a:xfrm>
            <a:off x="2099700" y="1412725"/>
            <a:ext cx="4944600" cy="2655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Placeholder for animation of cluster analysis results</a:t>
            </a:r>
          </a:p>
        </p:txBody>
      </p:sp>
      <p:sp>
        <p:nvSpPr>
          <p:cNvPr id="218" name="Shape 218"/>
          <p:cNvSpPr txBox="1"/>
          <p:nvPr/>
        </p:nvSpPr>
        <p:spPr>
          <a:xfrm>
            <a:off x="520800" y="4318650"/>
            <a:ext cx="8161200" cy="2128198"/>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There is significant clustering that shifts throughout the season</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shift correspondingly</a:t>
            </a:r>
          </a:p>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Average values within a month in a season and between a single month throughout the years does significantly vary</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intensify for a consistently hot July and be prepared for large variability in the early season</a:t>
            </a:r>
          </a:p>
        </p:txBody>
      </p:sp>
      <p:pic>
        <p:nvPicPr>
          <p:cNvPr id="219" name="Shape 219"/>
          <p:cNvPicPr preferRelativeResize="0"/>
          <p:nvPr/>
        </p:nvPicPr>
        <p:blipFill rotWithShape="1">
          <a:blip r:embed="rId3">
            <a:alphaModFix/>
          </a:blip>
          <a:srcRect/>
          <a:stretch/>
        </p:blipFill>
        <p:spPr>
          <a:xfrm>
            <a:off x="2539436" y="1828800"/>
            <a:ext cx="4123923" cy="2239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1740</Words>
  <Application>Microsoft Office PowerPoint</Application>
  <PresentationFormat>On-screen Show (4:3)</PresentationFormat>
  <Paragraphs>183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Impact</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Baghel, Emma S. (LARC-E3)[SSAI DEVELOP]</dc:creator>
  <cp:lastModifiedBy>Orne, Tiffani N. (LARC-E3)[SSAI DEVELOP]</cp:lastModifiedBy>
  <cp:revision>6</cp:revision>
  <dcterms:modified xsi:type="dcterms:W3CDTF">2015-07-15T15:01:48Z</dcterms:modified>
</cp:coreProperties>
</file>