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9" r:id="rId1"/>
  </p:sldMasterIdLst>
  <p:notesMasterIdLst>
    <p:notesMasterId r:id="rId41"/>
  </p:notesMasterIdLst>
  <p:sldIdLst>
    <p:sldId id="256" r:id="rId2"/>
    <p:sldId id="257" r:id="rId3"/>
    <p:sldId id="266" r:id="rId4"/>
    <p:sldId id="268" r:id="rId5"/>
    <p:sldId id="263" r:id="rId6"/>
    <p:sldId id="269" r:id="rId7"/>
    <p:sldId id="260" r:id="rId8"/>
    <p:sldId id="294" r:id="rId9"/>
    <p:sldId id="296" r:id="rId10"/>
    <p:sldId id="297" r:id="rId11"/>
    <p:sldId id="298" r:id="rId12"/>
    <p:sldId id="299" r:id="rId13"/>
    <p:sldId id="295" r:id="rId14"/>
    <p:sldId id="259" r:id="rId15"/>
    <p:sldId id="288" r:id="rId16"/>
    <p:sldId id="287" r:id="rId17"/>
    <p:sldId id="289" r:id="rId18"/>
    <p:sldId id="264" r:id="rId19"/>
    <p:sldId id="291" r:id="rId20"/>
    <p:sldId id="286" r:id="rId21"/>
    <p:sldId id="293" r:id="rId22"/>
    <p:sldId id="258" r:id="rId23"/>
    <p:sldId id="300" r:id="rId24"/>
    <p:sldId id="292" r:id="rId25"/>
    <p:sldId id="301" r:id="rId26"/>
    <p:sldId id="261" r:id="rId27"/>
    <p:sldId id="271" r:id="rId28"/>
    <p:sldId id="285" r:id="rId29"/>
    <p:sldId id="275" r:id="rId30"/>
    <p:sldId id="276" r:id="rId31"/>
    <p:sldId id="279" r:id="rId32"/>
    <p:sldId id="280" r:id="rId33"/>
    <p:sldId id="281" r:id="rId34"/>
    <p:sldId id="282" r:id="rId35"/>
    <p:sldId id="283" r:id="rId36"/>
    <p:sldId id="284" r:id="rId37"/>
    <p:sldId id="262" r:id="rId38"/>
    <p:sldId id="267" r:id="rId39"/>
    <p:sldId id="270"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721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78360" autoAdjust="0"/>
  </p:normalViewPr>
  <p:slideViewPr>
    <p:cSldViewPr snapToGrid="0">
      <p:cViewPr>
        <p:scale>
          <a:sx n="70" d="100"/>
          <a:sy n="70" d="100"/>
        </p:scale>
        <p:origin x="-1164" y="-24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screpps\Documents\Alumni_Surveys-2014-09-10\AnnualAlumniSurvey2014Responses_111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gscrepps\Documents\End%20of%20Term%20Survey%20(Response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gscrepps\Documents\End%20of%20Term%20Survey%20(Response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gscrepps\Documents\Beginning%20of%20Term%20Survey%20(Responses%20Fall%20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screpps\Documents\Alumni_Surveys-2014-09-10\AnnualAlumniSurvey2014Responses_11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screpps\Documents\Alumni_Surveys-2014-09-10\AnnualAlumniSurvey2014Responses_111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screpps\Documents\Alumni_Surveys-2014-09-10\AnnualAlumniSurvey2014Responses_111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gscrepps\Documents\Alumni_Surveys-2014-09-10\AnnualAlumniSurvey2014Responses_111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gscrepps\Documents\EqualFuturesReporting\EqFut_FY2014.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gscrepps\Documents\EqualFuturesReporting\EqFut_FY2014.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gscrepps\Documents\EqualFuturesReporting\EqFut_FY20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gscrepps\Documents\Beginning%20of%20Term%20Survey%20(Responses%20Fall%20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pivotSource>
    <c:name>[AnnualAlumniSurvey2014Responses_1112.xlsx]NotCurEnrolled!PivotTable3</c:name>
    <c:fmtId val="-1"/>
  </c:pivotSource>
  <c:chart>
    <c:title>
      <c:tx>
        <c:rich>
          <a:bodyPr/>
          <a:lstStyle/>
          <a:p>
            <a:pPr>
              <a:defRPr/>
            </a:pPr>
            <a:r>
              <a:rPr lang="en-US"/>
              <a:t>Are you working in a STEM field?</a:t>
            </a:r>
          </a:p>
        </c:rich>
      </c:tx>
      <c:layout/>
    </c:title>
    <c:pivotFmts>
      <c:pivotFmt>
        <c:idx val="0"/>
        <c:marker>
          <c:symbol val="none"/>
        </c:marker>
        <c:dLbl>
          <c:idx val="0"/>
          <c:spPr/>
          <c:txPr>
            <a:bodyPr/>
            <a:lstStyle/>
            <a:p>
              <a:pPr>
                <a:defRPr/>
              </a:pPr>
              <a:endParaRPr lang="en-US"/>
            </a:p>
          </c:txPr>
          <c:showVal val="1"/>
        </c:dLbl>
      </c:pivotFmt>
      <c:pivotFmt>
        <c:idx val="1"/>
        <c:marker>
          <c:symbol val="none"/>
        </c:marker>
        <c:dLbl>
          <c:idx val="0"/>
          <c:spPr/>
          <c:txPr>
            <a:bodyPr/>
            <a:lstStyle/>
            <a:p>
              <a:pPr>
                <a:defRPr/>
              </a:pPr>
              <a:endParaRPr lang="en-US"/>
            </a:p>
          </c:txPr>
          <c:showVal val="1"/>
        </c:dLbl>
      </c:pivotFmt>
    </c:pivotFmts>
    <c:plotArea>
      <c:layout/>
      <c:barChart>
        <c:barDir val="col"/>
        <c:grouping val="clustered"/>
        <c:ser>
          <c:idx val="0"/>
          <c:order val="0"/>
          <c:tx>
            <c:strRef>
              <c:f>NotCurEnrolled!$K$166</c:f>
              <c:strCache>
                <c:ptCount val="1"/>
                <c:pt idx="0">
                  <c:v>Total</c:v>
                </c:pt>
              </c:strCache>
            </c:strRef>
          </c:tx>
          <c:spPr>
            <a:solidFill>
              <a:schemeClr val="accent3">
                <a:lumMod val="50000"/>
              </a:schemeClr>
            </a:solidFill>
          </c:spPr>
          <c:dLbls>
            <c:txPr>
              <a:bodyPr/>
              <a:lstStyle/>
              <a:p>
                <a:pPr>
                  <a:defRPr sz="1600"/>
                </a:pPr>
                <a:endParaRPr lang="en-US"/>
              </a:p>
            </c:txPr>
            <c:showVal val="1"/>
          </c:dLbls>
          <c:cat>
            <c:strRef>
              <c:f>NotCurEnrolled!$J$167:$J$170</c:f>
              <c:strCache>
                <c:ptCount val="3"/>
                <c:pt idx="0">
                  <c:v>No</c:v>
                </c:pt>
                <c:pt idx="1">
                  <c:v>Unsure</c:v>
                </c:pt>
                <c:pt idx="2">
                  <c:v>Yes</c:v>
                </c:pt>
              </c:strCache>
            </c:strRef>
          </c:cat>
          <c:val>
            <c:numRef>
              <c:f>NotCurEnrolled!$K$167:$K$170</c:f>
              <c:numCache>
                <c:formatCode>General</c:formatCode>
                <c:ptCount val="3"/>
                <c:pt idx="0">
                  <c:v>16</c:v>
                </c:pt>
                <c:pt idx="1">
                  <c:v>8</c:v>
                </c:pt>
                <c:pt idx="2">
                  <c:v>99</c:v>
                </c:pt>
              </c:numCache>
            </c:numRef>
          </c:val>
        </c:ser>
        <c:axId val="158674304"/>
        <c:axId val="159118848"/>
      </c:barChart>
      <c:catAx>
        <c:axId val="158674304"/>
        <c:scaling>
          <c:orientation val="minMax"/>
        </c:scaling>
        <c:axPos val="b"/>
        <c:tickLblPos val="nextTo"/>
        <c:txPr>
          <a:bodyPr/>
          <a:lstStyle/>
          <a:p>
            <a:pPr>
              <a:defRPr sz="1800"/>
            </a:pPr>
            <a:endParaRPr lang="en-US"/>
          </a:p>
        </c:txPr>
        <c:crossAx val="159118848"/>
        <c:crosses val="autoZero"/>
        <c:auto val="1"/>
        <c:lblAlgn val="ctr"/>
        <c:lblOffset val="100"/>
      </c:catAx>
      <c:valAx>
        <c:axId val="159118848"/>
        <c:scaling>
          <c:orientation val="minMax"/>
        </c:scaling>
        <c:axPos val="l"/>
        <c:majorGridlines/>
        <c:numFmt formatCode="General" sourceLinked="1"/>
        <c:tickLblPos val="nextTo"/>
        <c:txPr>
          <a:bodyPr/>
          <a:lstStyle/>
          <a:p>
            <a:pPr>
              <a:defRPr sz="1600"/>
            </a:pPr>
            <a:endParaRPr lang="en-US"/>
          </a:p>
        </c:txPr>
        <c:crossAx val="158674304"/>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pivotSource>
    <c:name>[End of Term Survey (Responses).xlsx]Sheet3!PivotTable2</c:name>
    <c:fmtId val="2"/>
  </c:pivotSource>
  <c:chart>
    <c:pivotFmts>
      <c:pivotFmt>
        <c:idx val="0"/>
        <c:spPr>
          <a:solidFill>
            <a:schemeClr val="accent2"/>
          </a:solidFill>
        </c:spPr>
        <c:marker>
          <c:symbol val="none"/>
        </c:marker>
        <c:dLbl>
          <c:idx val="0"/>
          <c:spPr/>
          <c:txPr>
            <a:bodyPr/>
            <a:lstStyle/>
            <a:p>
              <a:pPr>
                <a:defRPr/>
              </a:pPr>
              <a:endParaRPr lang="en-US"/>
            </a:p>
          </c:txPr>
          <c:dLblPos val="inBase"/>
          <c:showVal val="1"/>
        </c:dLbl>
      </c:pivotFmt>
      <c:pivotFmt>
        <c:idx val="1"/>
        <c:spPr>
          <a:solidFill>
            <a:schemeClr val="accent3">
              <a:lumMod val="75000"/>
            </a:schemeClr>
          </a:solidFill>
        </c:spPr>
        <c:marker>
          <c:symbol val="none"/>
        </c:marker>
        <c:dLbl>
          <c:idx val="0"/>
          <c:spPr/>
          <c:txPr>
            <a:bodyPr/>
            <a:lstStyle/>
            <a:p>
              <a:pPr>
                <a:defRPr/>
              </a:pPr>
              <a:endParaRPr lang="en-US"/>
            </a:p>
          </c:txPr>
          <c:dLblPos val="inBase"/>
          <c:showVal val="1"/>
        </c:dLbl>
      </c:pivotFmt>
      <c:pivotFmt>
        <c:idx val="2"/>
        <c:spPr>
          <a:solidFill>
            <a:schemeClr val="tx2">
              <a:lumMod val="75000"/>
            </a:schemeClr>
          </a:solidFill>
        </c:spPr>
        <c:marker>
          <c:symbol val="none"/>
        </c:marker>
        <c:dLbl>
          <c:idx val="0"/>
          <c:spPr/>
          <c:txPr>
            <a:bodyPr/>
            <a:lstStyle/>
            <a:p>
              <a:pPr>
                <a:defRPr/>
              </a:pPr>
              <a:endParaRPr lang="en-US"/>
            </a:p>
          </c:txPr>
          <c:dLblPos val="inBase"/>
          <c:showVal val="1"/>
        </c:dLbl>
      </c:pivotFmt>
      <c:pivotFmt>
        <c:idx val="3"/>
        <c:marker>
          <c:symbol val="none"/>
        </c:marker>
        <c:dLbl>
          <c:idx val="0"/>
          <c:spPr/>
          <c:txPr>
            <a:bodyPr/>
            <a:lstStyle/>
            <a:p>
              <a:pPr>
                <a:defRPr/>
              </a:pPr>
              <a:endParaRPr lang="en-US"/>
            </a:p>
          </c:txPr>
          <c:dLblPos val="inBase"/>
          <c:showVal val="1"/>
        </c:dLbl>
      </c:pivotFmt>
      <c:pivotFmt>
        <c:idx val="4"/>
        <c:spPr>
          <a:solidFill>
            <a:schemeClr val="accent6"/>
          </a:solidFill>
        </c:spPr>
        <c:marker>
          <c:symbol val="none"/>
        </c:marker>
        <c:dLbl>
          <c:idx val="0"/>
          <c:spPr/>
          <c:txPr>
            <a:bodyPr/>
            <a:lstStyle/>
            <a:p>
              <a:pPr>
                <a:defRPr/>
              </a:pPr>
              <a:endParaRPr lang="en-US"/>
            </a:p>
          </c:txPr>
          <c:dLblPos val="inBase"/>
          <c:showVal val="1"/>
        </c:dLbl>
      </c:pivotFmt>
      <c:pivotFmt>
        <c:idx val="5"/>
        <c:spPr>
          <a:solidFill>
            <a:srgbClr val="FFFF00"/>
          </a:solidFill>
        </c:spPr>
        <c:marker>
          <c:symbol val="none"/>
        </c:marker>
        <c:dLbl>
          <c:idx val="0"/>
          <c:spPr/>
          <c:txPr>
            <a:bodyPr/>
            <a:lstStyle/>
            <a:p>
              <a:pPr>
                <a:defRPr/>
              </a:pPr>
              <a:endParaRPr lang="en-US"/>
            </a:p>
          </c:txPr>
          <c:dLblPos val="inBase"/>
          <c:showVal val="1"/>
        </c:dLbl>
      </c:pivotFmt>
      <c:pivotFmt>
        <c:idx val="6"/>
        <c:spPr>
          <a:solidFill>
            <a:schemeClr val="accent5">
              <a:lumMod val="75000"/>
            </a:schemeClr>
          </a:solidFill>
        </c:spPr>
        <c:marker>
          <c:symbol val="none"/>
        </c:marker>
        <c:dLbl>
          <c:idx val="0"/>
          <c:spPr/>
          <c:txPr>
            <a:bodyPr/>
            <a:lstStyle/>
            <a:p>
              <a:pPr>
                <a:defRPr/>
              </a:pPr>
              <a:endParaRPr lang="en-US"/>
            </a:p>
          </c:txPr>
          <c:dLblPos val="inBase"/>
          <c:showVal val="1"/>
        </c:dLbl>
      </c:pivotFmt>
      <c:pivotFmt>
        <c:idx val="7"/>
        <c:spPr>
          <a:solidFill>
            <a:schemeClr val="accent2"/>
          </a:solidFill>
        </c:spPr>
        <c:marker>
          <c:symbol val="none"/>
        </c:marker>
        <c:dLbl>
          <c:idx val="0"/>
          <c:spPr/>
          <c:txPr>
            <a:bodyPr/>
            <a:lstStyle/>
            <a:p>
              <a:pPr>
                <a:defRPr/>
              </a:pPr>
              <a:endParaRPr lang="en-US"/>
            </a:p>
          </c:txPr>
          <c:dLblPos val="inBase"/>
          <c:showVal val="1"/>
        </c:dLbl>
      </c:pivotFmt>
      <c:pivotFmt>
        <c:idx val="8"/>
        <c:spPr>
          <a:solidFill>
            <a:schemeClr val="accent3">
              <a:lumMod val="75000"/>
            </a:schemeClr>
          </a:solidFill>
        </c:spPr>
        <c:marker>
          <c:symbol val="none"/>
        </c:marker>
        <c:dLbl>
          <c:idx val="0"/>
          <c:spPr/>
          <c:txPr>
            <a:bodyPr/>
            <a:lstStyle/>
            <a:p>
              <a:pPr>
                <a:defRPr/>
              </a:pPr>
              <a:endParaRPr lang="en-US"/>
            </a:p>
          </c:txPr>
          <c:dLblPos val="inBase"/>
          <c:showVal val="1"/>
        </c:dLbl>
      </c:pivotFmt>
      <c:pivotFmt>
        <c:idx val="9"/>
        <c:spPr>
          <a:solidFill>
            <a:schemeClr val="tx2">
              <a:lumMod val="75000"/>
            </a:schemeClr>
          </a:solidFill>
        </c:spPr>
        <c:marker>
          <c:symbol val="none"/>
        </c:marker>
        <c:dLbl>
          <c:idx val="0"/>
          <c:spPr/>
          <c:txPr>
            <a:bodyPr/>
            <a:lstStyle/>
            <a:p>
              <a:pPr>
                <a:defRPr/>
              </a:pPr>
              <a:endParaRPr lang="en-US"/>
            </a:p>
          </c:txPr>
          <c:dLblPos val="inBase"/>
          <c:showVal val="1"/>
        </c:dLbl>
      </c:pivotFmt>
      <c:pivotFmt>
        <c:idx val="10"/>
        <c:marker>
          <c:symbol val="none"/>
        </c:marker>
        <c:dLbl>
          <c:idx val="0"/>
          <c:spPr/>
          <c:txPr>
            <a:bodyPr/>
            <a:lstStyle/>
            <a:p>
              <a:pPr>
                <a:defRPr/>
              </a:pPr>
              <a:endParaRPr lang="en-US"/>
            </a:p>
          </c:txPr>
          <c:dLblPos val="inBase"/>
          <c:showVal val="1"/>
        </c:dLbl>
      </c:pivotFmt>
      <c:pivotFmt>
        <c:idx val="11"/>
        <c:spPr>
          <a:solidFill>
            <a:schemeClr val="accent6"/>
          </a:solidFill>
        </c:spPr>
        <c:marker>
          <c:symbol val="none"/>
        </c:marker>
        <c:dLbl>
          <c:idx val="0"/>
          <c:spPr/>
          <c:txPr>
            <a:bodyPr/>
            <a:lstStyle/>
            <a:p>
              <a:pPr>
                <a:defRPr/>
              </a:pPr>
              <a:endParaRPr lang="en-US"/>
            </a:p>
          </c:txPr>
          <c:dLblPos val="inBase"/>
          <c:showVal val="1"/>
        </c:dLbl>
      </c:pivotFmt>
      <c:pivotFmt>
        <c:idx val="12"/>
        <c:spPr>
          <a:solidFill>
            <a:srgbClr val="FFFF00"/>
          </a:solidFill>
        </c:spPr>
        <c:marker>
          <c:symbol val="none"/>
        </c:marker>
        <c:dLbl>
          <c:idx val="0"/>
          <c:spPr/>
          <c:txPr>
            <a:bodyPr/>
            <a:lstStyle/>
            <a:p>
              <a:pPr>
                <a:defRPr/>
              </a:pPr>
              <a:endParaRPr lang="en-US"/>
            </a:p>
          </c:txPr>
          <c:dLblPos val="inBase"/>
          <c:showVal val="1"/>
        </c:dLbl>
      </c:pivotFmt>
      <c:pivotFmt>
        <c:idx val="13"/>
        <c:spPr>
          <a:solidFill>
            <a:schemeClr val="accent5">
              <a:lumMod val="75000"/>
            </a:schemeClr>
          </a:solidFill>
        </c:spPr>
        <c:marker>
          <c:symbol val="none"/>
        </c:marker>
        <c:dLbl>
          <c:idx val="0"/>
          <c:spPr/>
          <c:txPr>
            <a:bodyPr/>
            <a:lstStyle/>
            <a:p>
              <a:pPr>
                <a:defRPr/>
              </a:pPr>
              <a:endParaRPr lang="en-US"/>
            </a:p>
          </c:txPr>
          <c:dLblPos val="inBase"/>
          <c:showVal val="1"/>
        </c:dLbl>
      </c:pivotFmt>
    </c:pivotFmts>
    <c:plotArea>
      <c:layout/>
      <c:barChart>
        <c:barDir val="col"/>
        <c:grouping val="clustered"/>
        <c:ser>
          <c:idx val="0"/>
          <c:order val="0"/>
          <c:tx>
            <c:strRef>
              <c:f>Sheet3!$G$64:$G$65</c:f>
              <c:strCache>
                <c:ptCount val="1"/>
                <c:pt idx="0">
                  <c:v>Sum of Use of Geographic Information Systems</c:v>
                </c:pt>
              </c:strCache>
            </c:strRef>
          </c:tx>
          <c:spPr>
            <a:solidFill>
              <a:srgbClr val="C00000"/>
            </a:solidFill>
          </c:spPr>
          <c:dLbls>
            <c:txPr>
              <a:bodyPr/>
              <a:lstStyle/>
              <a:p>
                <a:pPr>
                  <a:defRPr sz="1600"/>
                </a:pPr>
                <a:endParaRPr lang="en-US"/>
              </a:p>
            </c:txPr>
            <c:dLblPos val="inBase"/>
            <c:showVal val="1"/>
          </c:dLbls>
          <c:cat>
            <c:strRef>
              <c:f>Sheet3!$G$66</c:f>
              <c:strCache>
                <c:ptCount val="1"/>
                <c:pt idx="0">
                  <c:v>Total</c:v>
                </c:pt>
              </c:strCache>
            </c:strRef>
          </c:cat>
          <c:val>
            <c:numRef>
              <c:f>Sheet3!$G$66</c:f>
              <c:numCache>
                <c:formatCode>General</c:formatCode>
                <c:ptCount val="1"/>
                <c:pt idx="0">
                  <c:v>21</c:v>
                </c:pt>
              </c:numCache>
            </c:numRef>
          </c:val>
        </c:ser>
        <c:ser>
          <c:idx val="1"/>
          <c:order val="1"/>
          <c:tx>
            <c:strRef>
              <c:f>Sheet3!$H$64:$H$65</c:f>
              <c:strCache>
                <c:ptCount val="1"/>
                <c:pt idx="0">
                  <c:v>Sum of  Quantitative scientific analysis</c:v>
                </c:pt>
              </c:strCache>
            </c:strRef>
          </c:tx>
          <c:spPr>
            <a:solidFill>
              <a:schemeClr val="accent3">
                <a:lumMod val="75000"/>
              </a:schemeClr>
            </a:solidFill>
          </c:spPr>
          <c:dLbls>
            <c:txPr>
              <a:bodyPr/>
              <a:lstStyle/>
              <a:p>
                <a:pPr>
                  <a:defRPr sz="1600"/>
                </a:pPr>
                <a:endParaRPr lang="en-US"/>
              </a:p>
            </c:txPr>
            <c:dLblPos val="inBase"/>
            <c:showVal val="1"/>
          </c:dLbls>
          <c:cat>
            <c:strRef>
              <c:f>Sheet3!$G$66</c:f>
              <c:strCache>
                <c:ptCount val="1"/>
                <c:pt idx="0">
                  <c:v>Total</c:v>
                </c:pt>
              </c:strCache>
            </c:strRef>
          </c:cat>
          <c:val>
            <c:numRef>
              <c:f>Sheet3!$H$66</c:f>
              <c:numCache>
                <c:formatCode>General</c:formatCode>
                <c:ptCount val="1"/>
                <c:pt idx="0">
                  <c:v>10</c:v>
                </c:pt>
              </c:numCache>
            </c:numRef>
          </c:val>
        </c:ser>
        <c:ser>
          <c:idx val="2"/>
          <c:order val="2"/>
          <c:tx>
            <c:strRef>
              <c:f>Sheet3!$I$64:$I$65</c:f>
              <c:strCache>
                <c:ptCount val="1"/>
                <c:pt idx="0">
                  <c:v>Sum of  Spatial data analysis</c:v>
                </c:pt>
              </c:strCache>
            </c:strRef>
          </c:tx>
          <c:spPr>
            <a:solidFill>
              <a:srgbClr val="E2721E"/>
            </a:solidFill>
          </c:spPr>
          <c:dLbls>
            <c:txPr>
              <a:bodyPr/>
              <a:lstStyle/>
              <a:p>
                <a:pPr>
                  <a:defRPr sz="1600"/>
                </a:pPr>
                <a:endParaRPr lang="en-US"/>
              </a:p>
            </c:txPr>
            <c:dLblPos val="inBase"/>
            <c:showVal val="1"/>
          </c:dLbls>
          <c:cat>
            <c:strRef>
              <c:f>Sheet3!$G$66</c:f>
              <c:strCache>
                <c:ptCount val="1"/>
                <c:pt idx="0">
                  <c:v>Total</c:v>
                </c:pt>
              </c:strCache>
            </c:strRef>
          </c:cat>
          <c:val>
            <c:numRef>
              <c:f>Sheet3!$I$66</c:f>
              <c:numCache>
                <c:formatCode>General</c:formatCode>
                <c:ptCount val="1"/>
                <c:pt idx="0">
                  <c:v>13</c:v>
                </c:pt>
              </c:numCache>
            </c:numRef>
          </c:val>
        </c:ser>
        <c:ser>
          <c:idx val="3"/>
          <c:order val="3"/>
          <c:tx>
            <c:strRef>
              <c:f>Sheet3!$J$64:$J$65</c:f>
              <c:strCache>
                <c:ptCount val="1"/>
                <c:pt idx="0">
                  <c:v>Sum of  Using statistics to support conclusions</c:v>
                </c:pt>
              </c:strCache>
            </c:strRef>
          </c:tx>
          <c:spPr>
            <a:solidFill>
              <a:schemeClr val="bg2">
                <a:lumMod val="50000"/>
              </a:schemeClr>
            </a:solidFill>
          </c:spPr>
          <c:dLbls>
            <c:txPr>
              <a:bodyPr/>
              <a:lstStyle/>
              <a:p>
                <a:pPr>
                  <a:defRPr sz="1600"/>
                </a:pPr>
                <a:endParaRPr lang="en-US"/>
              </a:p>
            </c:txPr>
            <c:dLblPos val="inBase"/>
            <c:showVal val="1"/>
          </c:dLbls>
          <c:cat>
            <c:strRef>
              <c:f>Sheet3!$G$66</c:f>
              <c:strCache>
                <c:ptCount val="1"/>
                <c:pt idx="0">
                  <c:v>Total</c:v>
                </c:pt>
              </c:strCache>
            </c:strRef>
          </c:cat>
          <c:val>
            <c:numRef>
              <c:f>Sheet3!$J$66</c:f>
              <c:numCache>
                <c:formatCode>General</c:formatCode>
                <c:ptCount val="1"/>
                <c:pt idx="0">
                  <c:v>9</c:v>
                </c:pt>
              </c:numCache>
            </c:numRef>
          </c:val>
        </c:ser>
        <c:ser>
          <c:idx val="4"/>
          <c:order val="4"/>
          <c:tx>
            <c:strRef>
              <c:f>Sheet3!$K$64:$K$65</c:f>
              <c:strCache>
                <c:ptCount val="1"/>
                <c:pt idx="0">
                  <c:v>Sum of  Conducting a socioeconomic impact analysis</c:v>
                </c:pt>
              </c:strCache>
            </c:strRef>
          </c:tx>
          <c:spPr>
            <a:solidFill>
              <a:schemeClr val="accent5">
                <a:lumMod val="60000"/>
                <a:lumOff val="40000"/>
              </a:schemeClr>
            </a:solidFill>
          </c:spPr>
          <c:dLbls>
            <c:txPr>
              <a:bodyPr/>
              <a:lstStyle/>
              <a:p>
                <a:pPr>
                  <a:defRPr sz="1600"/>
                </a:pPr>
                <a:endParaRPr lang="en-US"/>
              </a:p>
            </c:txPr>
            <c:dLblPos val="inBase"/>
            <c:showVal val="1"/>
          </c:dLbls>
          <c:cat>
            <c:strRef>
              <c:f>Sheet3!$G$66</c:f>
              <c:strCache>
                <c:ptCount val="1"/>
                <c:pt idx="0">
                  <c:v>Total</c:v>
                </c:pt>
              </c:strCache>
            </c:strRef>
          </c:cat>
          <c:val>
            <c:numRef>
              <c:f>Sheet3!$K$66</c:f>
              <c:numCache>
                <c:formatCode>General</c:formatCode>
                <c:ptCount val="1"/>
                <c:pt idx="0">
                  <c:v>3</c:v>
                </c:pt>
              </c:numCache>
            </c:numRef>
          </c:val>
        </c:ser>
        <c:ser>
          <c:idx val="5"/>
          <c:order val="5"/>
          <c:tx>
            <c:strRef>
              <c:f>Sheet3!$L$64:$L$65</c:f>
              <c:strCache>
                <c:ptCount val="1"/>
                <c:pt idx="0">
                  <c:v>Sum of  Programming/ scripting/ coding</c:v>
                </c:pt>
              </c:strCache>
            </c:strRef>
          </c:tx>
          <c:spPr>
            <a:solidFill>
              <a:srgbClr val="FFFF00"/>
            </a:solidFill>
          </c:spPr>
          <c:dLbls>
            <c:txPr>
              <a:bodyPr/>
              <a:lstStyle/>
              <a:p>
                <a:pPr>
                  <a:defRPr sz="1600"/>
                </a:pPr>
                <a:endParaRPr lang="en-US"/>
              </a:p>
            </c:txPr>
            <c:dLblPos val="inBase"/>
            <c:showVal val="1"/>
          </c:dLbls>
          <c:cat>
            <c:strRef>
              <c:f>Sheet3!$G$66</c:f>
              <c:strCache>
                <c:ptCount val="1"/>
                <c:pt idx="0">
                  <c:v>Total</c:v>
                </c:pt>
              </c:strCache>
            </c:strRef>
          </c:cat>
          <c:val>
            <c:numRef>
              <c:f>Sheet3!$L$66</c:f>
              <c:numCache>
                <c:formatCode>General</c:formatCode>
                <c:ptCount val="1"/>
                <c:pt idx="0">
                  <c:v>19</c:v>
                </c:pt>
              </c:numCache>
            </c:numRef>
          </c:val>
        </c:ser>
        <c:ser>
          <c:idx val="6"/>
          <c:order val="6"/>
          <c:tx>
            <c:strRef>
              <c:f>Sheet3!$M$64:$M$65</c:f>
              <c:strCache>
                <c:ptCount val="1"/>
                <c:pt idx="0">
                  <c:v>Sum of  Technical writing and/or editing</c:v>
                </c:pt>
              </c:strCache>
            </c:strRef>
          </c:tx>
          <c:spPr>
            <a:solidFill>
              <a:schemeClr val="accent5">
                <a:lumMod val="75000"/>
              </a:schemeClr>
            </a:solidFill>
          </c:spPr>
          <c:dLbls>
            <c:txPr>
              <a:bodyPr/>
              <a:lstStyle/>
              <a:p>
                <a:pPr>
                  <a:defRPr sz="1600"/>
                </a:pPr>
                <a:endParaRPr lang="en-US"/>
              </a:p>
            </c:txPr>
            <c:dLblPos val="inBase"/>
            <c:showVal val="1"/>
          </c:dLbls>
          <c:cat>
            <c:strRef>
              <c:f>Sheet3!$G$66</c:f>
              <c:strCache>
                <c:ptCount val="1"/>
                <c:pt idx="0">
                  <c:v>Total</c:v>
                </c:pt>
              </c:strCache>
            </c:strRef>
          </c:cat>
          <c:val>
            <c:numRef>
              <c:f>Sheet3!$M$66</c:f>
              <c:numCache>
                <c:formatCode>General</c:formatCode>
                <c:ptCount val="1"/>
                <c:pt idx="0">
                  <c:v>18</c:v>
                </c:pt>
              </c:numCache>
            </c:numRef>
          </c:val>
        </c:ser>
        <c:axId val="92098944"/>
        <c:axId val="92100864"/>
      </c:barChart>
      <c:catAx>
        <c:axId val="92098944"/>
        <c:scaling>
          <c:orientation val="minMax"/>
        </c:scaling>
        <c:delete val="1"/>
        <c:axPos val="b"/>
        <c:title>
          <c:tx>
            <c:rich>
              <a:bodyPr/>
              <a:lstStyle/>
              <a:p>
                <a:pPr>
                  <a:defRPr/>
                </a:pPr>
                <a:r>
                  <a:rPr lang="en-US" sz="1600" dirty="0"/>
                  <a:t>Technical</a:t>
                </a:r>
                <a:r>
                  <a:rPr lang="en-US" sz="1600" baseline="0" dirty="0"/>
                  <a:t> Skills Gained</a:t>
                </a:r>
                <a:endParaRPr lang="en-US" sz="1600" dirty="0"/>
              </a:p>
            </c:rich>
          </c:tx>
          <c:layout/>
        </c:title>
        <c:tickLblPos val="none"/>
        <c:crossAx val="92100864"/>
        <c:crosses val="autoZero"/>
        <c:auto val="1"/>
        <c:lblAlgn val="ctr"/>
        <c:lblOffset val="100"/>
      </c:catAx>
      <c:valAx>
        <c:axId val="92100864"/>
        <c:scaling>
          <c:orientation val="minMax"/>
        </c:scaling>
        <c:axPos val="l"/>
        <c:majorGridlines/>
        <c:numFmt formatCode="General" sourceLinked="1"/>
        <c:tickLblPos val="nextTo"/>
        <c:txPr>
          <a:bodyPr/>
          <a:lstStyle/>
          <a:p>
            <a:pPr>
              <a:defRPr sz="1600"/>
            </a:pPr>
            <a:endParaRPr lang="en-US"/>
          </a:p>
        </c:txPr>
        <c:crossAx val="92098944"/>
        <c:crosses val="autoZero"/>
        <c:crossBetween val="between"/>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pivotSource>
    <c:name>[End of Term Survey (Responses).xlsx]Sheet2!PivotTable3</c:name>
    <c:fmtId val="24"/>
  </c:pivotSource>
  <c:chart>
    <c:pivotFmts>
      <c:pivotFmt>
        <c:idx val="0"/>
        <c:marker>
          <c:symbol val="none"/>
        </c:marker>
        <c:dLbl>
          <c:idx val="0"/>
          <c:spPr/>
          <c:txPr>
            <a:bodyPr/>
            <a:lstStyle/>
            <a:p>
              <a:pPr>
                <a:defRPr/>
              </a:pPr>
              <a:endParaRPr lang="en-US"/>
            </a:p>
          </c:txPr>
          <c:dLblPos val="inBase"/>
          <c:showVal val="1"/>
        </c:dLbl>
      </c:pivotFmt>
      <c:pivotFmt>
        <c:idx val="1"/>
        <c:marker>
          <c:symbol val="none"/>
        </c:marker>
        <c:dLbl>
          <c:idx val="0"/>
          <c:spPr/>
          <c:txPr>
            <a:bodyPr/>
            <a:lstStyle/>
            <a:p>
              <a:pPr>
                <a:defRPr/>
              </a:pPr>
              <a:endParaRPr lang="en-US"/>
            </a:p>
          </c:txPr>
          <c:dLblPos val="inBase"/>
          <c:showVal val="1"/>
        </c:dLbl>
      </c:pivotFmt>
      <c:pivotFmt>
        <c:idx val="2"/>
        <c:marker>
          <c:symbol val="none"/>
        </c:marker>
        <c:dLbl>
          <c:idx val="0"/>
          <c:spPr/>
          <c:txPr>
            <a:bodyPr/>
            <a:lstStyle/>
            <a:p>
              <a:pPr>
                <a:defRPr/>
              </a:pPr>
              <a:endParaRPr lang="en-US"/>
            </a:p>
          </c:txPr>
          <c:dLblPos val="inBase"/>
          <c:showVal val="1"/>
        </c:dLbl>
      </c:pivotFmt>
      <c:pivotFmt>
        <c:idx val="3"/>
        <c:marker>
          <c:symbol val="none"/>
        </c:marker>
        <c:dLbl>
          <c:idx val="0"/>
          <c:spPr/>
          <c:txPr>
            <a:bodyPr/>
            <a:lstStyle/>
            <a:p>
              <a:pPr>
                <a:defRPr/>
              </a:pPr>
              <a:endParaRPr lang="en-US"/>
            </a:p>
          </c:txPr>
          <c:dLblPos val="inBase"/>
          <c:showVal val="1"/>
        </c:dLbl>
      </c:pivotFmt>
      <c:pivotFmt>
        <c:idx val="4"/>
        <c:marker>
          <c:symbol val="none"/>
        </c:marker>
        <c:dLbl>
          <c:idx val="0"/>
          <c:spPr/>
          <c:txPr>
            <a:bodyPr/>
            <a:lstStyle/>
            <a:p>
              <a:pPr>
                <a:defRPr/>
              </a:pPr>
              <a:endParaRPr lang="en-US"/>
            </a:p>
          </c:txPr>
          <c:dLblPos val="inBase"/>
          <c:showVal val="1"/>
        </c:dLbl>
      </c:pivotFmt>
      <c:pivotFmt>
        <c:idx val="5"/>
        <c:marker>
          <c:symbol val="none"/>
        </c:marker>
        <c:dLbl>
          <c:idx val="0"/>
          <c:spPr/>
          <c:txPr>
            <a:bodyPr/>
            <a:lstStyle/>
            <a:p>
              <a:pPr>
                <a:defRPr/>
              </a:pPr>
              <a:endParaRPr lang="en-US"/>
            </a:p>
          </c:txPr>
          <c:dLblPos val="inBase"/>
          <c:showVal val="1"/>
        </c:dLbl>
      </c:pivotFmt>
      <c:pivotFmt>
        <c:idx val="6"/>
        <c:marker>
          <c:symbol val="none"/>
        </c:marker>
        <c:dLbl>
          <c:idx val="0"/>
          <c:spPr/>
          <c:txPr>
            <a:bodyPr/>
            <a:lstStyle/>
            <a:p>
              <a:pPr>
                <a:defRPr/>
              </a:pPr>
              <a:endParaRPr lang="en-US"/>
            </a:p>
          </c:txPr>
          <c:dLblPos val="inBase"/>
          <c:showVal val="1"/>
        </c:dLbl>
      </c:pivotFmt>
      <c:pivotFmt>
        <c:idx val="7"/>
        <c:marker>
          <c:symbol val="none"/>
        </c:marker>
        <c:dLbl>
          <c:idx val="0"/>
          <c:spPr/>
          <c:txPr>
            <a:bodyPr/>
            <a:lstStyle/>
            <a:p>
              <a:pPr>
                <a:defRPr/>
              </a:pPr>
              <a:endParaRPr lang="en-US"/>
            </a:p>
          </c:txPr>
          <c:dLblPos val="inBase"/>
          <c:showVal val="1"/>
        </c:dLbl>
      </c:pivotFmt>
      <c:pivotFmt>
        <c:idx val="8"/>
        <c:marker>
          <c:symbol val="none"/>
        </c:marker>
        <c:dLbl>
          <c:idx val="0"/>
          <c:spPr/>
          <c:txPr>
            <a:bodyPr/>
            <a:lstStyle/>
            <a:p>
              <a:pPr>
                <a:defRPr/>
              </a:pPr>
              <a:endParaRPr lang="en-US"/>
            </a:p>
          </c:txPr>
          <c:dLblPos val="inBase"/>
          <c:showVal val="1"/>
        </c:dLbl>
      </c:pivotFmt>
      <c:pivotFmt>
        <c:idx val="9"/>
        <c:marker>
          <c:symbol val="none"/>
        </c:marker>
        <c:dLbl>
          <c:idx val="0"/>
          <c:spPr/>
          <c:txPr>
            <a:bodyPr/>
            <a:lstStyle/>
            <a:p>
              <a:pPr>
                <a:defRPr/>
              </a:pPr>
              <a:endParaRPr lang="en-US"/>
            </a:p>
          </c:txPr>
          <c:dLblPos val="inBase"/>
          <c:showVal val="1"/>
        </c:dLbl>
      </c:pivotFmt>
      <c:pivotFmt>
        <c:idx val="10"/>
        <c:marker>
          <c:symbol val="none"/>
        </c:marker>
        <c:dLbl>
          <c:idx val="0"/>
          <c:spPr/>
          <c:txPr>
            <a:bodyPr/>
            <a:lstStyle/>
            <a:p>
              <a:pPr>
                <a:defRPr/>
              </a:pPr>
              <a:endParaRPr lang="en-US"/>
            </a:p>
          </c:txPr>
          <c:dLblPos val="inBase"/>
          <c:showVal val="1"/>
        </c:dLbl>
      </c:pivotFmt>
      <c:pivotFmt>
        <c:idx val="11"/>
        <c:marker>
          <c:symbol val="none"/>
        </c:marker>
        <c:dLbl>
          <c:idx val="0"/>
          <c:spPr/>
          <c:txPr>
            <a:bodyPr/>
            <a:lstStyle/>
            <a:p>
              <a:pPr>
                <a:defRPr/>
              </a:pPr>
              <a:endParaRPr lang="en-US"/>
            </a:p>
          </c:txPr>
          <c:dLblPos val="inBase"/>
          <c:showVal val="1"/>
        </c:dLbl>
      </c:pivotFmt>
      <c:pivotFmt>
        <c:idx val="12"/>
        <c:marker>
          <c:symbol val="none"/>
        </c:marker>
        <c:dLbl>
          <c:idx val="0"/>
          <c:spPr/>
          <c:txPr>
            <a:bodyPr/>
            <a:lstStyle/>
            <a:p>
              <a:pPr>
                <a:defRPr/>
              </a:pPr>
              <a:endParaRPr lang="en-US"/>
            </a:p>
          </c:txPr>
          <c:dLblPos val="inBase"/>
          <c:showVal val="1"/>
        </c:dLbl>
      </c:pivotFmt>
      <c:pivotFmt>
        <c:idx val="13"/>
        <c:marker>
          <c:symbol val="none"/>
        </c:marker>
        <c:dLbl>
          <c:idx val="0"/>
          <c:spPr/>
          <c:txPr>
            <a:bodyPr/>
            <a:lstStyle/>
            <a:p>
              <a:pPr>
                <a:defRPr/>
              </a:pPr>
              <a:endParaRPr lang="en-US"/>
            </a:p>
          </c:txPr>
          <c:dLblPos val="inBase"/>
          <c:showVal val="1"/>
        </c:dLbl>
      </c:pivotFmt>
      <c:pivotFmt>
        <c:idx val="14"/>
        <c:marker>
          <c:symbol val="none"/>
        </c:marker>
        <c:dLbl>
          <c:idx val="0"/>
          <c:spPr/>
          <c:txPr>
            <a:bodyPr/>
            <a:lstStyle/>
            <a:p>
              <a:pPr>
                <a:defRPr/>
              </a:pPr>
              <a:endParaRPr lang="en-US"/>
            </a:p>
          </c:txPr>
          <c:dLblPos val="inBase"/>
          <c:showVal val="1"/>
        </c:dLbl>
      </c:pivotFmt>
      <c:pivotFmt>
        <c:idx val="15"/>
        <c:marker>
          <c:symbol val="none"/>
        </c:marker>
        <c:dLbl>
          <c:idx val="0"/>
          <c:spPr/>
          <c:txPr>
            <a:bodyPr/>
            <a:lstStyle/>
            <a:p>
              <a:pPr>
                <a:defRPr/>
              </a:pPr>
              <a:endParaRPr lang="en-US"/>
            </a:p>
          </c:txPr>
          <c:dLblPos val="inBase"/>
          <c:showVal val="1"/>
        </c:dLbl>
      </c:pivotFmt>
      <c:pivotFmt>
        <c:idx val="16"/>
        <c:marker>
          <c:symbol val="none"/>
        </c:marker>
        <c:dLbl>
          <c:idx val="0"/>
          <c:spPr/>
          <c:txPr>
            <a:bodyPr/>
            <a:lstStyle/>
            <a:p>
              <a:pPr>
                <a:defRPr/>
              </a:pPr>
              <a:endParaRPr lang="en-US"/>
            </a:p>
          </c:txPr>
          <c:dLblPos val="inBase"/>
          <c:showVal val="1"/>
        </c:dLbl>
      </c:pivotFmt>
      <c:pivotFmt>
        <c:idx val="17"/>
        <c:marker>
          <c:symbol val="none"/>
        </c:marker>
        <c:dLbl>
          <c:idx val="0"/>
          <c:spPr/>
          <c:txPr>
            <a:bodyPr/>
            <a:lstStyle/>
            <a:p>
              <a:pPr>
                <a:defRPr/>
              </a:pPr>
              <a:endParaRPr lang="en-US"/>
            </a:p>
          </c:txPr>
          <c:dLblPos val="inBase"/>
          <c:showVal val="1"/>
        </c:dLbl>
      </c:pivotFmt>
    </c:pivotFmts>
    <c:plotArea>
      <c:layout/>
      <c:barChart>
        <c:barDir val="col"/>
        <c:grouping val="clustered"/>
        <c:ser>
          <c:idx val="0"/>
          <c:order val="0"/>
          <c:tx>
            <c:strRef>
              <c:f>Sheet2!$G$38:$G$39</c:f>
              <c:strCache>
                <c:ptCount val="1"/>
                <c:pt idx="0">
                  <c:v>Sum of Professional Etiquette</c:v>
                </c:pt>
              </c:strCache>
            </c:strRef>
          </c:tx>
          <c:dLbls>
            <c:txPr>
              <a:bodyPr/>
              <a:lstStyle/>
              <a:p>
                <a:pPr>
                  <a:defRPr sz="1600"/>
                </a:pPr>
                <a:endParaRPr lang="en-US"/>
              </a:p>
            </c:txPr>
            <c:dLblPos val="inBase"/>
            <c:showVal val="1"/>
          </c:dLbls>
          <c:cat>
            <c:strRef>
              <c:f>Sheet2!$G$40</c:f>
              <c:strCache>
                <c:ptCount val="1"/>
                <c:pt idx="0">
                  <c:v>Total</c:v>
                </c:pt>
              </c:strCache>
            </c:strRef>
          </c:cat>
          <c:val>
            <c:numRef>
              <c:f>Sheet2!$G$40</c:f>
              <c:numCache>
                <c:formatCode>General</c:formatCode>
                <c:ptCount val="1"/>
                <c:pt idx="0">
                  <c:v>14</c:v>
                </c:pt>
              </c:numCache>
            </c:numRef>
          </c:val>
        </c:ser>
        <c:ser>
          <c:idx val="1"/>
          <c:order val="1"/>
          <c:tx>
            <c:strRef>
              <c:f>Sheet2!$H$38:$H$39</c:f>
              <c:strCache>
                <c:ptCount val="1"/>
                <c:pt idx="0">
                  <c:v>Sum of  Communication</c:v>
                </c:pt>
              </c:strCache>
            </c:strRef>
          </c:tx>
          <c:spPr>
            <a:solidFill>
              <a:srgbClr val="C00000"/>
            </a:solidFill>
          </c:spPr>
          <c:dLbls>
            <c:txPr>
              <a:bodyPr/>
              <a:lstStyle/>
              <a:p>
                <a:pPr>
                  <a:defRPr sz="1600"/>
                </a:pPr>
                <a:endParaRPr lang="en-US"/>
              </a:p>
            </c:txPr>
            <c:dLblPos val="inBase"/>
            <c:showVal val="1"/>
          </c:dLbls>
          <c:cat>
            <c:strRef>
              <c:f>Sheet2!$G$40</c:f>
              <c:strCache>
                <c:ptCount val="1"/>
                <c:pt idx="0">
                  <c:v>Total</c:v>
                </c:pt>
              </c:strCache>
            </c:strRef>
          </c:cat>
          <c:val>
            <c:numRef>
              <c:f>Sheet2!$H$40</c:f>
              <c:numCache>
                <c:formatCode>General</c:formatCode>
                <c:ptCount val="1"/>
                <c:pt idx="0">
                  <c:v>17</c:v>
                </c:pt>
              </c:numCache>
            </c:numRef>
          </c:val>
        </c:ser>
        <c:ser>
          <c:idx val="2"/>
          <c:order val="2"/>
          <c:tx>
            <c:strRef>
              <c:f>Sheet2!$I$38:$I$39</c:f>
              <c:strCache>
                <c:ptCount val="1"/>
                <c:pt idx="0">
                  <c:v>Sum of  Presentation Skills</c:v>
                </c:pt>
              </c:strCache>
            </c:strRef>
          </c:tx>
          <c:spPr>
            <a:solidFill>
              <a:schemeClr val="accent4"/>
            </a:solidFill>
          </c:spPr>
          <c:dLbls>
            <c:txPr>
              <a:bodyPr/>
              <a:lstStyle/>
              <a:p>
                <a:pPr>
                  <a:defRPr sz="1600"/>
                </a:pPr>
                <a:endParaRPr lang="en-US"/>
              </a:p>
            </c:txPr>
            <c:dLblPos val="inBase"/>
            <c:showVal val="1"/>
          </c:dLbls>
          <c:cat>
            <c:strRef>
              <c:f>Sheet2!$G$40</c:f>
              <c:strCache>
                <c:ptCount val="1"/>
                <c:pt idx="0">
                  <c:v>Total</c:v>
                </c:pt>
              </c:strCache>
            </c:strRef>
          </c:cat>
          <c:val>
            <c:numRef>
              <c:f>Sheet2!$I$40</c:f>
              <c:numCache>
                <c:formatCode>General</c:formatCode>
                <c:ptCount val="1"/>
                <c:pt idx="0">
                  <c:v>15</c:v>
                </c:pt>
              </c:numCache>
            </c:numRef>
          </c:val>
        </c:ser>
        <c:ser>
          <c:idx val="3"/>
          <c:order val="3"/>
          <c:tx>
            <c:strRef>
              <c:f>Sheet2!$J$38:$J$39</c:f>
              <c:strCache>
                <c:ptCount val="1"/>
                <c:pt idx="0">
                  <c:v>Sum of  Working with a Team</c:v>
                </c:pt>
              </c:strCache>
            </c:strRef>
          </c:tx>
          <c:spPr>
            <a:solidFill>
              <a:srgbClr val="7030A0"/>
            </a:solidFill>
          </c:spPr>
          <c:dLbls>
            <c:txPr>
              <a:bodyPr/>
              <a:lstStyle/>
              <a:p>
                <a:pPr>
                  <a:defRPr sz="1600"/>
                </a:pPr>
                <a:endParaRPr lang="en-US"/>
              </a:p>
            </c:txPr>
            <c:dLblPos val="inBase"/>
            <c:showVal val="1"/>
          </c:dLbls>
          <c:cat>
            <c:strRef>
              <c:f>Sheet2!$G$40</c:f>
              <c:strCache>
                <c:ptCount val="1"/>
                <c:pt idx="0">
                  <c:v>Total</c:v>
                </c:pt>
              </c:strCache>
            </c:strRef>
          </c:cat>
          <c:val>
            <c:numRef>
              <c:f>Sheet2!$J$40</c:f>
              <c:numCache>
                <c:formatCode>General</c:formatCode>
                <c:ptCount val="1"/>
                <c:pt idx="0">
                  <c:v>18</c:v>
                </c:pt>
              </c:numCache>
            </c:numRef>
          </c:val>
        </c:ser>
        <c:ser>
          <c:idx val="4"/>
          <c:order val="4"/>
          <c:tx>
            <c:strRef>
              <c:f>Sheet2!$K$38:$K$39</c:f>
              <c:strCache>
                <c:ptCount val="1"/>
                <c:pt idx="0">
                  <c:v>Sum of  Writing Skills</c:v>
                </c:pt>
              </c:strCache>
            </c:strRef>
          </c:tx>
          <c:spPr>
            <a:solidFill>
              <a:srgbClr val="E2721E"/>
            </a:solidFill>
          </c:spPr>
          <c:dLbls>
            <c:txPr>
              <a:bodyPr/>
              <a:lstStyle/>
              <a:p>
                <a:pPr>
                  <a:defRPr sz="1600"/>
                </a:pPr>
                <a:endParaRPr lang="en-US"/>
              </a:p>
            </c:txPr>
            <c:dLblPos val="inBase"/>
            <c:showVal val="1"/>
          </c:dLbls>
          <c:cat>
            <c:strRef>
              <c:f>Sheet2!$G$40</c:f>
              <c:strCache>
                <c:ptCount val="1"/>
                <c:pt idx="0">
                  <c:v>Total</c:v>
                </c:pt>
              </c:strCache>
            </c:strRef>
          </c:cat>
          <c:val>
            <c:numRef>
              <c:f>Sheet2!$K$40</c:f>
              <c:numCache>
                <c:formatCode>General</c:formatCode>
                <c:ptCount val="1"/>
                <c:pt idx="0">
                  <c:v>13</c:v>
                </c:pt>
              </c:numCache>
            </c:numRef>
          </c:val>
        </c:ser>
        <c:ser>
          <c:idx val="5"/>
          <c:order val="5"/>
          <c:tx>
            <c:strRef>
              <c:f>Sheet2!$L$38:$L$39</c:f>
              <c:strCache>
                <c:ptCount val="1"/>
                <c:pt idx="0">
                  <c:v>Sum of  Leadership</c:v>
                </c:pt>
              </c:strCache>
            </c:strRef>
          </c:tx>
          <c:spPr>
            <a:solidFill>
              <a:srgbClr val="00B050"/>
            </a:solidFill>
          </c:spPr>
          <c:dLbls>
            <c:txPr>
              <a:bodyPr/>
              <a:lstStyle/>
              <a:p>
                <a:pPr>
                  <a:defRPr sz="1600"/>
                </a:pPr>
                <a:endParaRPr lang="en-US"/>
              </a:p>
            </c:txPr>
            <c:dLblPos val="inBase"/>
            <c:showVal val="1"/>
          </c:dLbls>
          <c:cat>
            <c:strRef>
              <c:f>Sheet2!$G$40</c:f>
              <c:strCache>
                <c:ptCount val="1"/>
                <c:pt idx="0">
                  <c:v>Total</c:v>
                </c:pt>
              </c:strCache>
            </c:strRef>
          </c:cat>
          <c:val>
            <c:numRef>
              <c:f>Sheet2!$L$40</c:f>
              <c:numCache>
                <c:formatCode>General</c:formatCode>
                <c:ptCount val="1"/>
                <c:pt idx="0">
                  <c:v>13</c:v>
                </c:pt>
              </c:numCache>
            </c:numRef>
          </c:val>
        </c:ser>
        <c:ser>
          <c:idx val="6"/>
          <c:order val="6"/>
          <c:tx>
            <c:strRef>
              <c:f>Sheet2!$M$38:$M$39</c:f>
              <c:strCache>
                <c:ptCount val="1"/>
                <c:pt idx="0">
                  <c:v>Sum of  Self-Awareness</c:v>
                </c:pt>
              </c:strCache>
            </c:strRef>
          </c:tx>
          <c:spPr>
            <a:solidFill>
              <a:srgbClr val="FFFF00"/>
            </a:solidFill>
          </c:spPr>
          <c:dLbls>
            <c:txPr>
              <a:bodyPr/>
              <a:lstStyle/>
              <a:p>
                <a:pPr>
                  <a:defRPr sz="1600"/>
                </a:pPr>
                <a:endParaRPr lang="en-US"/>
              </a:p>
            </c:txPr>
            <c:dLblPos val="inBase"/>
            <c:showVal val="1"/>
          </c:dLbls>
          <c:cat>
            <c:strRef>
              <c:f>Sheet2!$G$40</c:f>
              <c:strCache>
                <c:ptCount val="1"/>
                <c:pt idx="0">
                  <c:v>Total</c:v>
                </c:pt>
              </c:strCache>
            </c:strRef>
          </c:cat>
          <c:val>
            <c:numRef>
              <c:f>Sheet2!$M$40</c:f>
              <c:numCache>
                <c:formatCode>General</c:formatCode>
                <c:ptCount val="1"/>
                <c:pt idx="0">
                  <c:v>13</c:v>
                </c:pt>
              </c:numCache>
            </c:numRef>
          </c:val>
        </c:ser>
        <c:ser>
          <c:idx val="7"/>
          <c:order val="7"/>
          <c:tx>
            <c:strRef>
              <c:f>Sheet2!$N$38:$N$39</c:f>
              <c:strCache>
                <c:ptCount val="1"/>
                <c:pt idx="0">
                  <c:v>Sum of  Project Management</c:v>
                </c:pt>
              </c:strCache>
            </c:strRef>
          </c:tx>
          <c:spPr>
            <a:solidFill>
              <a:srgbClr val="002060"/>
            </a:solidFill>
          </c:spPr>
          <c:dLbls>
            <c:txPr>
              <a:bodyPr/>
              <a:lstStyle/>
              <a:p>
                <a:pPr>
                  <a:defRPr sz="1600"/>
                </a:pPr>
                <a:endParaRPr lang="en-US"/>
              </a:p>
            </c:txPr>
            <c:dLblPos val="inBase"/>
            <c:showVal val="1"/>
          </c:dLbls>
          <c:cat>
            <c:strRef>
              <c:f>Sheet2!$G$40</c:f>
              <c:strCache>
                <c:ptCount val="1"/>
                <c:pt idx="0">
                  <c:v>Total</c:v>
                </c:pt>
              </c:strCache>
            </c:strRef>
          </c:cat>
          <c:val>
            <c:numRef>
              <c:f>Sheet2!$N$40</c:f>
              <c:numCache>
                <c:formatCode>General</c:formatCode>
                <c:ptCount val="1"/>
                <c:pt idx="0">
                  <c:v>17</c:v>
                </c:pt>
              </c:numCache>
            </c:numRef>
          </c:val>
        </c:ser>
        <c:ser>
          <c:idx val="8"/>
          <c:order val="8"/>
          <c:tx>
            <c:strRef>
              <c:f>Sheet2!$O$38:$O$39</c:f>
              <c:strCache>
                <c:ptCount val="1"/>
                <c:pt idx="0">
                  <c:v>Sum of  Networking</c:v>
                </c:pt>
              </c:strCache>
            </c:strRef>
          </c:tx>
          <c:spPr>
            <a:solidFill>
              <a:schemeClr val="tx2"/>
            </a:solidFill>
          </c:spPr>
          <c:dLbls>
            <c:txPr>
              <a:bodyPr/>
              <a:lstStyle/>
              <a:p>
                <a:pPr>
                  <a:defRPr sz="1600"/>
                </a:pPr>
                <a:endParaRPr lang="en-US"/>
              </a:p>
            </c:txPr>
            <c:dLblPos val="inBase"/>
            <c:showVal val="1"/>
          </c:dLbls>
          <c:cat>
            <c:strRef>
              <c:f>Sheet2!$G$40</c:f>
              <c:strCache>
                <c:ptCount val="1"/>
                <c:pt idx="0">
                  <c:v>Total</c:v>
                </c:pt>
              </c:strCache>
            </c:strRef>
          </c:cat>
          <c:val>
            <c:numRef>
              <c:f>Sheet2!$O$40</c:f>
              <c:numCache>
                <c:formatCode>General</c:formatCode>
                <c:ptCount val="1"/>
                <c:pt idx="0">
                  <c:v>10</c:v>
                </c:pt>
              </c:numCache>
            </c:numRef>
          </c:val>
        </c:ser>
        <c:axId val="92199552"/>
        <c:axId val="92234496"/>
      </c:barChart>
      <c:catAx>
        <c:axId val="92199552"/>
        <c:scaling>
          <c:orientation val="minMax"/>
        </c:scaling>
        <c:delete val="1"/>
        <c:axPos val="b"/>
        <c:title>
          <c:tx>
            <c:rich>
              <a:bodyPr/>
              <a:lstStyle/>
              <a:p>
                <a:pPr>
                  <a:defRPr sz="1600"/>
                </a:pPr>
                <a:r>
                  <a:rPr lang="en-US" sz="1600"/>
                  <a:t>Professional Skills Gained</a:t>
                </a:r>
              </a:p>
            </c:rich>
          </c:tx>
          <c:layout/>
        </c:title>
        <c:tickLblPos val="none"/>
        <c:crossAx val="92234496"/>
        <c:crosses val="autoZero"/>
        <c:auto val="1"/>
        <c:lblAlgn val="ctr"/>
        <c:lblOffset val="100"/>
      </c:catAx>
      <c:valAx>
        <c:axId val="92234496"/>
        <c:scaling>
          <c:orientation val="minMax"/>
          <c:max val="25"/>
          <c:min val="0"/>
        </c:scaling>
        <c:axPos val="l"/>
        <c:majorGridlines/>
        <c:numFmt formatCode="General" sourceLinked="1"/>
        <c:tickLblPos val="nextTo"/>
        <c:txPr>
          <a:bodyPr/>
          <a:lstStyle/>
          <a:p>
            <a:pPr>
              <a:defRPr sz="1600"/>
            </a:pPr>
            <a:endParaRPr lang="en-US"/>
          </a:p>
        </c:txPr>
        <c:crossAx val="92199552"/>
        <c:crosses val="autoZero"/>
        <c:crossBetween val="between"/>
        <c:majorUnit val="5"/>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pivotSource>
    <c:name>[Beginning of Term Survey (Responses Fall 2014).xlsx]Sheet2!PivotTable8</c:name>
    <c:fmtId val="5"/>
  </c:pivotSource>
  <c:chart>
    <c:autoTitleDeleted val="1"/>
    <c:pivotFmts>
      <c:pivotFmt>
        <c:idx val="0"/>
        <c:marker>
          <c:symbol val="none"/>
        </c:marker>
        <c:dLbl>
          <c:idx val="0"/>
          <c:spPr/>
          <c:txPr>
            <a:bodyPr/>
            <a:lstStyle/>
            <a:p>
              <a:pPr>
                <a:defRPr/>
              </a:pPr>
              <a:endParaRPr lang="en-US"/>
            </a:p>
          </c:txPr>
          <c:dLblPos val="inBase"/>
          <c:showVal val="1"/>
        </c:dLbl>
      </c:pivotFmt>
      <c:pivotFmt>
        <c:idx val="1"/>
        <c:marker>
          <c:symbol val="none"/>
        </c:marker>
        <c:dLbl>
          <c:idx val="0"/>
          <c:spPr/>
          <c:txPr>
            <a:bodyPr/>
            <a:lstStyle/>
            <a:p>
              <a:pPr>
                <a:defRPr/>
              </a:pPr>
              <a:endParaRPr lang="en-US"/>
            </a:p>
          </c:txPr>
          <c:dLblPos val="inBase"/>
          <c:showVal val="1"/>
        </c:dLbl>
      </c:pivotFmt>
      <c:pivotFmt>
        <c:idx val="2"/>
        <c:marker>
          <c:symbol val="none"/>
        </c:marker>
        <c:dLbl>
          <c:idx val="0"/>
          <c:spPr/>
          <c:txPr>
            <a:bodyPr/>
            <a:lstStyle/>
            <a:p>
              <a:pPr>
                <a:defRPr/>
              </a:pPr>
              <a:endParaRPr lang="en-US"/>
            </a:p>
          </c:txPr>
          <c:dLblPos val="inBase"/>
          <c:showVal val="1"/>
        </c:dLbl>
      </c:pivotFmt>
      <c:pivotFmt>
        <c:idx val="3"/>
        <c:marker>
          <c:symbol val="none"/>
        </c:marker>
        <c:dLbl>
          <c:idx val="0"/>
          <c:spPr/>
          <c:txPr>
            <a:bodyPr/>
            <a:lstStyle/>
            <a:p>
              <a:pPr>
                <a:defRPr/>
              </a:pPr>
              <a:endParaRPr lang="en-US"/>
            </a:p>
          </c:txPr>
          <c:dLblPos val="inBase"/>
          <c:showVal val="1"/>
        </c:dLbl>
      </c:pivotFmt>
      <c:pivotFmt>
        <c:idx val="4"/>
        <c:marker>
          <c:symbol val="none"/>
        </c:marker>
        <c:dLbl>
          <c:idx val="0"/>
          <c:spPr/>
          <c:txPr>
            <a:bodyPr/>
            <a:lstStyle/>
            <a:p>
              <a:pPr>
                <a:defRPr/>
              </a:pPr>
              <a:endParaRPr lang="en-US"/>
            </a:p>
          </c:txPr>
          <c:dLblPos val="inBase"/>
          <c:showVal val="1"/>
        </c:dLbl>
      </c:pivotFmt>
      <c:pivotFmt>
        <c:idx val="5"/>
        <c:marker>
          <c:symbol val="none"/>
        </c:marker>
        <c:dLbl>
          <c:idx val="0"/>
          <c:spPr/>
          <c:txPr>
            <a:bodyPr/>
            <a:lstStyle/>
            <a:p>
              <a:pPr>
                <a:defRPr/>
              </a:pPr>
              <a:endParaRPr lang="en-US"/>
            </a:p>
          </c:txPr>
          <c:dLblPos val="inBase"/>
          <c:showVal val="1"/>
        </c:dLbl>
      </c:pivotFmt>
      <c:pivotFmt>
        <c:idx val="6"/>
        <c:marker>
          <c:symbol val="none"/>
        </c:marker>
        <c:dLbl>
          <c:idx val="0"/>
          <c:spPr/>
          <c:txPr>
            <a:bodyPr/>
            <a:lstStyle/>
            <a:p>
              <a:pPr>
                <a:defRPr/>
              </a:pPr>
              <a:endParaRPr lang="en-US"/>
            </a:p>
          </c:txPr>
          <c:dLblPos val="inBase"/>
          <c:showVal val="1"/>
        </c:dLbl>
      </c:pivotFmt>
      <c:pivotFmt>
        <c:idx val="7"/>
        <c:marker>
          <c:symbol val="none"/>
        </c:marker>
        <c:dLbl>
          <c:idx val="0"/>
          <c:spPr/>
          <c:txPr>
            <a:bodyPr/>
            <a:lstStyle/>
            <a:p>
              <a:pPr>
                <a:defRPr/>
              </a:pPr>
              <a:endParaRPr lang="en-US"/>
            </a:p>
          </c:txPr>
          <c:dLblPos val="inBase"/>
          <c:showVal val="1"/>
        </c:dLbl>
      </c:pivotFmt>
      <c:pivotFmt>
        <c:idx val="8"/>
        <c:marker>
          <c:symbol val="none"/>
        </c:marker>
        <c:dLbl>
          <c:idx val="0"/>
          <c:spPr/>
          <c:txPr>
            <a:bodyPr/>
            <a:lstStyle/>
            <a:p>
              <a:pPr>
                <a:defRPr/>
              </a:pPr>
              <a:endParaRPr lang="en-US"/>
            </a:p>
          </c:txPr>
          <c:dLblPos val="inBase"/>
          <c:showVal val="1"/>
        </c:dLbl>
      </c:pivotFmt>
      <c:pivotFmt>
        <c:idx val="9"/>
        <c:marker>
          <c:symbol val="none"/>
        </c:marker>
        <c:dLbl>
          <c:idx val="0"/>
          <c:spPr/>
          <c:txPr>
            <a:bodyPr/>
            <a:lstStyle/>
            <a:p>
              <a:pPr>
                <a:defRPr/>
              </a:pPr>
              <a:endParaRPr lang="en-US"/>
            </a:p>
          </c:txPr>
          <c:dLblPos val="inBase"/>
          <c:showVal val="1"/>
        </c:dLbl>
      </c:pivotFmt>
      <c:pivotFmt>
        <c:idx val="10"/>
        <c:marker>
          <c:symbol val="none"/>
        </c:marker>
        <c:dLbl>
          <c:idx val="0"/>
          <c:spPr/>
          <c:txPr>
            <a:bodyPr/>
            <a:lstStyle/>
            <a:p>
              <a:pPr>
                <a:defRPr/>
              </a:pPr>
              <a:endParaRPr lang="en-US"/>
            </a:p>
          </c:txPr>
          <c:dLblPos val="inBase"/>
          <c:showVal val="1"/>
        </c:dLbl>
      </c:pivotFmt>
      <c:pivotFmt>
        <c:idx val="11"/>
        <c:marker>
          <c:symbol val="none"/>
        </c:marker>
        <c:dLbl>
          <c:idx val="0"/>
          <c:spPr/>
          <c:txPr>
            <a:bodyPr/>
            <a:lstStyle/>
            <a:p>
              <a:pPr>
                <a:defRPr/>
              </a:pPr>
              <a:endParaRPr lang="en-US"/>
            </a:p>
          </c:txPr>
          <c:dLblPos val="inBase"/>
          <c:showVal val="1"/>
        </c:dLbl>
      </c:pivotFmt>
      <c:pivotFmt>
        <c:idx val="12"/>
        <c:marker>
          <c:symbol val="none"/>
        </c:marker>
        <c:dLbl>
          <c:idx val="0"/>
          <c:spPr/>
          <c:txPr>
            <a:bodyPr/>
            <a:lstStyle/>
            <a:p>
              <a:pPr>
                <a:defRPr/>
              </a:pPr>
              <a:endParaRPr lang="en-US"/>
            </a:p>
          </c:txPr>
          <c:dLblPos val="inBase"/>
          <c:showVal val="1"/>
        </c:dLbl>
      </c:pivotFmt>
      <c:pivotFmt>
        <c:idx val="13"/>
        <c:marker>
          <c:symbol val="none"/>
        </c:marker>
        <c:dLbl>
          <c:idx val="0"/>
          <c:spPr/>
          <c:txPr>
            <a:bodyPr/>
            <a:lstStyle/>
            <a:p>
              <a:pPr>
                <a:defRPr/>
              </a:pPr>
              <a:endParaRPr lang="en-US"/>
            </a:p>
          </c:txPr>
          <c:dLblPos val="inBase"/>
          <c:showVal val="1"/>
        </c:dLbl>
      </c:pivotFmt>
      <c:pivotFmt>
        <c:idx val="14"/>
        <c:marker>
          <c:symbol val="none"/>
        </c:marker>
        <c:dLbl>
          <c:idx val="0"/>
          <c:spPr/>
          <c:txPr>
            <a:bodyPr/>
            <a:lstStyle/>
            <a:p>
              <a:pPr>
                <a:defRPr/>
              </a:pPr>
              <a:endParaRPr lang="en-US"/>
            </a:p>
          </c:txPr>
          <c:dLblPos val="inBase"/>
          <c:showVal val="1"/>
        </c:dLbl>
      </c:pivotFmt>
      <c:pivotFmt>
        <c:idx val="15"/>
        <c:marker>
          <c:symbol val="none"/>
        </c:marker>
        <c:dLbl>
          <c:idx val="0"/>
          <c:spPr/>
          <c:txPr>
            <a:bodyPr/>
            <a:lstStyle/>
            <a:p>
              <a:pPr>
                <a:defRPr/>
              </a:pPr>
              <a:endParaRPr lang="en-US"/>
            </a:p>
          </c:txPr>
          <c:dLblPos val="inBase"/>
          <c:showVal val="1"/>
        </c:dLbl>
      </c:pivotFmt>
      <c:pivotFmt>
        <c:idx val="16"/>
        <c:marker>
          <c:symbol val="none"/>
        </c:marker>
        <c:dLbl>
          <c:idx val="0"/>
          <c:spPr/>
          <c:txPr>
            <a:bodyPr/>
            <a:lstStyle/>
            <a:p>
              <a:pPr>
                <a:defRPr/>
              </a:pPr>
              <a:endParaRPr lang="en-US"/>
            </a:p>
          </c:txPr>
          <c:dLblPos val="inBase"/>
          <c:showVal val="1"/>
        </c:dLbl>
      </c:pivotFmt>
      <c:pivotFmt>
        <c:idx val="17"/>
        <c:marker>
          <c:symbol val="none"/>
        </c:marker>
        <c:dLbl>
          <c:idx val="0"/>
          <c:spPr/>
          <c:txPr>
            <a:bodyPr/>
            <a:lstStyle/>
            <a:p>
              <a:pPr>
                <a:defRPr/>
              </a:pPr>
              <a:endParaRPr lang="en-US"/>
            </a:p>
          </c:txPr>
          <c:dLblPos val="inBase"/>
          <c:showVal val="1"/>
        </c:dLbl>
      </c:pivotFmt>
    </c:pivotFmts>
    <c:plotArea>
      <c:layout/>
      <c:barChart>
        <c:barDir val="col"/>
        <c:grouping val="clustered"/>
        <c:ser>
          <c:idx val="0"/>
          <c:order val="0"/>
          <c:tx>
            <c:strRef>
              <c:f>Sheet2!$T$38:$T$39</c:f>
              <c:strCache>
                <c:ptCount val="1"/>
                <c:pt idx="0">
                  <c:v>  Professional Etiquette</c:v>
                </c:pt>
              </c:strCache>
            </c:strRef>
          </c:tx>
          <c:dLbls>
            <c:txPr>
              <a:bodyPr/>
              <a:lstStyle/>
              <a:p>
                <a:pPr>
                  <a:defRPr sz="1600"/>
                </a:pPr>
                <a:endParaRPr lang="en-US"/>
              </a:p>
            </c:txPr>
            <c:dLblPos val="inBase"/>
            <c:showVal val="1"/>
          </c:dLbls>
          <c:cat>
            <c:strRef>
              <c:f>Sheet2!$T$40</c:f>
              <c:strCache>
                <c:ptCount val="1"/>
                <c:pt idx="0">
                  <c:v>Total</c:v>
                </c:pt>
              </c:strCache>
            </c:strRef>
          </c:cat>
          <c:val>
            <c:numRef>
              <c:f>Sheet2!$T$40</c:f>
              <c:numCache>
                <c:formatCode>General</c:formatCode>
                <c:ptCount val="1"/>
                <c:pt idx="0">
                  <c:v>17</c:v>
                </c:pt>
              </c:numCache>
            </c:numRef>
          </c:val>
        </c:ser>
        <c:ser>
          <c:idx val="1"/>
          <c:order val="1"/>
          <c:tx>
            <c:strRef>
              <c:f>Sheet2!$U$38:$U$39</c:f>
              <c:strCache>
                <c:ptCount val="1"/>
                <c:pt idx="0">
                  <c:v>  Communication</c:v>
                </c:pt>
              </c:strCache>
            </c:strRef>
          </c:tx>
          <c:spPr>
            <a:solidFill>
              <a:srgbClr val="C00000"/>
            </a:solidFill>
          </c:spPr>
          <c:dLbls>
            <c:txPr>
              <a:bodyPr/>
              <a:lstStyle/>
              <a:p>
                <a:pPr>
                  <a:defRPr sz="1600"/>
                </a:pPr>
                <a:endParaRPr lang="en-US"/>
              </a:p>
            </c:txPr>
            <c:dLblPos val="inBase"/>
            <c:showVal val="1"/>
          </c:dLbls>
          <c:cat>
            <c:strRef>
              <c:f>Sheet2!$T$40</c:f>
              <c:strCache>
                <c:ptCount val="1"/>
                <c:pt idx="0">
                  <c:v>Total</c:v>
                </c:pt>
              </c:strCache>
            </c:strRef>
          </c:cat>
          <c:val>
            <c:numRef>
              <c:f>Sheet2!$U$40</c:f>
              <c:numCache>
                <c:formatCode>General</c:formatCode>
                <c:ptCount val="1"/>
                <c:pt idx="0">
                  <c:v>18</c:v>
                </c:pt>
              </c:numCache>
            </c:numRef>
          </c:val>
        </c:ser>
        <c:ser>
          <c:idx val="2"/>
          <c:order val="2"/>
          <c:tx>
            <c:strRef>
              <c:f>Sheet2!$V$38:$V$39</c:f>
              <c:strCache>
                <c:ptCount val="1"/>
                <c:pt idx="0">
                  <c:v>  Presentation Skills</c:v>
                </c:pt>
              </c:strCache>
            </c:strRef>
          </c:tx>
          <c:spPr>
            <a:solidFill>
              <a:schemeClr val="accent4"/>
            </a:solidFill>
          </c:spPr>
          <c:dLbls>
            <c:txPr>
              <a:bodyPr/>
              <a:lstStyle/>
              <a:p>
                <a:pPr>
                  <a:defRPr sz="1600"/>
                </a:pPr>
                <a:endParaRPr lang="en-US"/>
              </a:p>
            </c:txPr>
            <c:dLblPos val="inBase"/>
            <c:showVal val="1"/>
          </c:dLbls>
          <c:cat>
            <c:strRef>
              <c:f>Sheet2!$T$40</c:f>
              <c:strCache>
                <c:ptCount val="1"/>
                <c:pt idx="0">
                  <c:v>Total</c:v>
                </c:pt>
              </c:strCache>
            </c:strRef>
          </c:cat>
          <c:val>
            <c:numRef>
              <c:f>Sheet2!$V$40</c:f>
              <c:numCache>
                <c:formatCode>General</c:formatCode>
                <c:ptCount val="1"/>
                <c:pt idx="0">
                  <c:v>18</c:v>
                </c:pt>
              </c:numCache>
            </c:numRef>
          </c:val>
        </c:ser>
        <c:ser>
          <c:idx val="3"/>
          <c:order val="3"/>
          <c:tx>
            <c:strRef>
              <c:f>Sheet2!$W$38:$W$39</c:f>
              <c:strCache>
                <c:ptCount val="1"/>
                <c:pt idx="0">
                  <c:v>  Working with a Team</c:v>
                </c:pt>
              </c:strCache>
            </c:strRef>
          </c:tx>
          <c:spPr>
            <a:solidFill>
              <a:srgbClr val="7030A0"/>
            </a:solidFill>
          </c:spPr>
          <c:dLbls>
            <c:txPr>
              <a:bodyPr/>
              <a:lstStyle/>
              <a:p>
                <a:pPr>
                  <a:defRPr sz="1600"/>
                </a:pPr>
                <a:endParaRPr lang="en-US"/>
              </a:p>
            </c:txPr>
            <c:dLblPos val="inBase"/>
            <c:showVal val="1"/>
          </c:dLbls>
          <c:cat>
            <c:strRef>
              <c:f>Sheet2!$T$40</c:f>
              <c:strCache>
                <c:ptCount val="1"/>
                <c:pt idx="0">
                  <c:v>Total</c:v>
                </c:pt>
              </c:strCache>
            </c:strRef>
          </c:cat>
          <c:val>
            <c:numRef>
              <c:f>Sheet2!$W$40</c:f>
              <c:numCache>
                <c:formatCode>General</c:formatCode>
                <c:ptCount val="1"/>
                <c:pt idx="0">
                  <c:v>22</c:v>
                </c:pt>
              </c:numCache>
            </c:numRef>
          </c:val>
        </c:ser>
        <c:ser>
          <c:idx val="4"/>
          <c:order val="4"/>
          <c:tx>
            <c:strRef>
              <c:f>Sheet2!$X$38:$X$39</c:f>
              <c:strCache>
                <c:ptCount val="1"/>
                <c:pt idx="0">
                  <c:v>  Writing Skills</c:v>
                </c:pt>
              </c:strCache>
            </c:strRef>
          </c:tx>
          <c:spPr>
            <a:solidFill>
              <a:srgbClr val="E2721E"/>
            </a:solidFill>
          </c:spPr>
          <c:dLbls>
            <c:txPr>
              <a:bodyPr/>
              <a:lstStyle/>
              <a:p>
                <a:pPr>
                  <a:defRPr sz="1600"/>
                </a:pPr>
                <a:endParaRPr lang="en-US"/>
              </a:p>
            </c:txPr>
            <c:dLblPos val="inBase"/>
            <c:showVal val="1"/>
          </c:dLbls>
          <c:cat>
            <c:strRef>
              <c:f>Sheet2!$T$40</c:f>
              <c:strCache>
                <c:ptCount val="1"/>
                <c:pt idx="0">
                  <c:v>Total</c:v>
                </c:pt>
              </c:strCache>
            </c:strRef>
          </c:cat>
          <c:val>
            <c:numRef>
              <c:f>Sheet2!$X$40</c:f>
              <c:numCache>
                <c:formatCode>General</c:formatCode>
                <c:ptCount val="1"/>
                <c:pt idx="0">
                  <c:v>11</c:v>
                </c:pt>
              </c:numCache>
            </c:numRef>
          </c:val>
        </c:ser>
        <c:ser>
          <c:idx val="5"/>
          <c:order val="5"/>
          <c:tx>
            <c:strRef>
              <c:f>Sheet2!$Y$38:$Y$39</c:f>
              <c:strCache>
                <c:ptCount val="1"/>
                <c:pt idx="0">
                  <c:v>  Leadership</c:v>
                </c:pt>
              </c:strCache>
            </c:strRef>
          </c:tx>
          <c:spPr>
            <a:solidFill>
              <a:srgbClr val="00B050"/>
            </a:solidFill>
          </c:spPr>
          <c:dLbls>
            <c:txPr>
              <a:bodyPr/>
              <a:lstStyle/>
              <a:p>
                <a:pPr>
                  <a:defRPr sz="1600"/>
                </a:pPr>
                <a:endParaRPr lang="en-US"/>
              </a:p>
            </c:txPr>
            <c:dLblPos val="inBase"/>
            <c:showVal val="1"/>
          </c:dLbls>
          <c:cat>
            <c:strRef>
              <c:f>Sheet2!$T$40</c:f>
              <c:strCache>
                <c:ptCount val="1"/>
                <c:pt idx="0">
                  <c:v>Total</c:v>
                </c:pt>
              </c:strCache>
            </c:strRef>
          </c:cat>
          <c:val>
            <c:numRef>
              <c:f>Sheet2!$Y$40</c:f>
              <c:numCache>
                <c:formatCode>General</c:formatCode>
                <c:ptCount val="1"/>
                <c:pt idx="0">
                  <c:v>16</c:v>
                </c:pt>
              </c:numCache>
            </c:numRef>
          </c:val>
        </c:ser>
        <c:ser>
          <c:idx val="6"/>
          <c:order val="6"/>
          <c:tx>
            <c:strRef>
              <c:f>Sheet2!$Z$38:$Z$39</c:f>
              <c:strCache>
                <c:ptCount val="1"/>
                <c:pt idx="0">
                  <c:v>  Self-Awareness</c:v>
                </c:pt>
              </c:strCache>
            </c:strRef>
          </c:tx>
          <c:spPr>
            <a:solidFill>
              <a:srgbClr val="FFFF00"/>
            </a:solidFill>
          </c:spPr>
          <c:dLbls>
            <c:txPr>
              <a:bodyPr/>
              <a:lstStyle/>
              <a:p>
                <a:pPr>
                  <a:defRPr sz="1600"/>
                </a:pPr>
                <a:endParaRPr lang="en-US"/>
              </a:p>
            </c:txPr>
            <c:dLblPos val="inBase"/>
            <c:showVal val="1"/>
          </c:dLbls>
          <c:cat>
            <c:strRef>
              <c:f>Sheet2!$T$40</c:f>
              <c:strCache>
                <c:ptCount val="1"/>
                <c:pt idx="0">
                  <c:v>Total</c:v>
                </c:pt>
              </c:strCache>
            </c:strRef>
          </c:cat>
          <c:val>
            <c:numRef>
              <c:f>Sheet2!$Z$40</c:f>
              <c:numCache>
                <c:formatCode>General</c:formatCode>
                <c:ptCount val="1"/>
                <c:pt idx="0">
                  <c:v>12</c:v>
                </c:pt>
              </c:numCache>
            </c:numRef>
          </c:val>
        </c:ser>
        <c:ser>
          <c:idx val="7"/>
          <c:order val="7"/>
          <c:tx>
            <c:strRef>
              <c:f>Sheet2!$AA$38:$AA$39</c:f>
              <c:strCache>
                <c:ptCount val="1"/>
                <c:pt idx="0">
                  <c:v>  Project Management</c:v>
                </c:pt>
              </c:strCache>
            </c:strRef>
          </c:tx>
          <c:spPr>
            <a:solidFill>
              <a:srgbClr val="002060"/>
            </a:solidFill>
          </c:spPr>
          <c:dLbls>
            <c:txPr>
              <a:bodyPr/>
              <a:lstStyle/>
              <a:p>
                <a:pPr>
                  <a:defRPr sz="1600"/>
                </a:pPr>
                <a:endParaRPr lang="en-US"/>
              </a:p>
            </c:txPr>
            <c:dLblPos val="inBase"/>
            <c:showVal val="1"/>
          </c:dLbls>
          <c:cat>
            <c:strRef>
              <c:f>Sheet2!$T$40</c:f>
              <c:strCache>
                <c:ptCount val="1"/>
                <c:pt idx="0">
                  <c:v>Total</c:v>
                </c:pt>
              </c:strCache>
            </c:strRef>
          </c:cat>
          <c:val>
            <c:numRef>
              <c:f>Sheet2!$AA$40</c:f>
              <c:numCache>
                <c:formatCode>General</c:formatCode>
                <c:ptCount val="1"/>
                <c:pt idx="0">
                  <c:v>22</c:v>
                </c:pt>
              </c:numCache>
            </c:numRef>
          </c:val>
        </c:ser>
        <c:ser>
          <c:idx val="8"/>
          <c:order val="8"/>
          <c:tx>
            <c:strRef>
              <c:f>Sheet2!$AB$38:$AB$39</c:f>
              <c:strCache>
                <c:ptCount val="1"/>
                <c:pt idx="0">
                  <c:v>  Networking</c:v>
                </c:pt>
              </c:strCache>
            </c:strRef>
          </c:tx>
          <c:spPr>
            <a:solidFill>
              <a:schemeClr val="tx2"/>
            </a:solidFill>
          </c:spPr>
          <c:dLbls>
            <c:txPr>
              <a:bodyPr/>
              <a:lstStyle/>
              <a:p>
                <a:pPr>
                  <a:defRPr sz="1600"/>
                </a:pPr>
                <a:endParaRPr lang="en-US"/>
              </a:p>
            </c:txPr>
            <c:dLblPos val="inBase"/>
            <c:showVal val="1"/>
          </c:dLbls>
          <c:cat>
            <c:strRef>
              <c:f>Sheet2!$T$40</c:f>
              <c:strCache>
                <c:ptCount val="1"/>
                <c:pt idx="0">
                  <c:v>Total</c:v>
                </c:pt>
              </c:strCache>
            </c:strRef>
          </c:cat>
          <c:val>
            <c:numRef>
              <c:f>Sheet2!$AB$40</c:f>
              <c:numCache>
                <c:formatCode>General</c:formatCode>
                <c:ptCount val="1"/>
                <c:pt idx="0">
                  <c:v>22</c:v>
                </c:pt>
              </c:numCache>
            </c:numRef>
          </c:val>
        </c:ser>
        <c:dLbls>
          <c:showVal val="1"/>
        </c:dLbls>
        <c:axId val="92328704"/>
        <c:axId val="92330624"/>
      </c:barChart>
      <c:catAx>
        <c:axId val="92328704"/>
        <c:scaling>
          <c:orientation val="minMax"/>
        </c:scaling>
        <c:delete val="1"/>
        <c:axPos val="b"/>
        <c:title>
          <c:tx>
            <c:rich>
              <a:bodyPr/>
              <a:lstStyle/>
              <a:p>
                <a:pPr>
                  <a:defRPr/>
                </a:pPr>
                <a:r>
                  <a:rPr lang="en-US" sz="1600" dirty="0"/>
                  <a:t>Professional  </a:t>
                </a:r>
                <a:r>
                  <a:rPr lang="en-US" sz="1600" dirty="0" smtClean="0"/>
                  <a:t>Skills Hoped to Gain</a:t>
                </a:r>
                <a:endParaRPr lang="en-US" sz="1600" dirty="0"/>
              </a:p>
            </c:rich>
          </c:tx>
          <c:layout/>
        </c:title>
        <c:tickLblPos val="none"/>
        <c:crossAx val="92330624"/>
        <c:crosses val="autoZero"/>
        <c:auto val="1"/>
        <c:lblAlgn val="ctr"/>
        <c:lblOffset val="100"/>
      </c:catAx>
      <c:valAx>
        <c:axId val="92330624"/>
        <c:scaling>
          <c:orientation val="minMax"/>
        </c:scaling>
        <c:axPos val="l"/>
        <c:majorGridlines/>
        <c:title>
          <c:tx>
            <c:rich>
              <a:bodyPr rot="-5400000" vert="horz"/>
              <a:lstStyle/>
              <a:p>
                <a:pPr>
                  <a:defRPr sz="1600"/>
                </a:pPr>
                <a:r>
                  <a:rPr lang="en-US" sz="1600"/>
                  <a:t>Number of Participants</a:t>
                </a:r>
              </a:p>
            </c:rich>
          </c:tx>
          <c:layout/>
        </c:title>
        <c:numFmt formatCode="General" sourceLinked="1"/>
        <c:tickLblPos val="nextTo"/>
        <c:txPr>
          <a:bodyPr/>
          <a:lstStyle/>
          <a:p>
            <a:pPr>
              <a:defRPr sz="1600"/>
            </a:pPr>
            <a:endParaRPr lang="en-US"/>
          </a:p>
        </c:txPr>
        <c:crossAx val="92328704"/>
        <c:crosses val="autoZero"/>
        <c:crossBetween val="between"/>
      </c:valAx>
    </c:plotArea>
    <c:legend>
      <c:legendPos val="r"/>
      <c:layout>
        <c:manualLayout>
          <c:xMode val="edge"/>
          <c:yMode val="edge"/>
          <c:x val="0.67445913512122568"/>
          <c:y val="1.7810479242589942E-2"/>
          <c:w val="0.3140874678793843"/>
          <c:h val="0.90622396674255579"/>
        </c:manualLayout>
      </c:layout>
      <c:txPr>
        <a:bodyPr/>
        <a:lstStyle/>
        <a:p>
          <a:pPr>
            <a:defRPr sz="16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pivotSource>
    <c:name>[AnnualAlumniSurvey2014Responses_1112.xlsx]NotCurEnrolled!PivotTable4</c:name>
    <c:fmtId val="-1"/>
  </c:pivotSource>
  <c:chart>
    <c:title>
      <c:tx>
        <c:rich>
          <a:bodyPr/>
          <a:lstStyle/>
          <a:p>
            <a:pPr>
              <a:defRPr/>
            </a:pPr>
            <a:r>
              <a:rPr lang="en-US"/>
              <a:t>Do you currently work for or with NASA?</a:t>
            </a:r>
          </a:p>
        </c:rich>
      </c:tx>
      <c:layout/>
    </c:title>
    <c:pivotFmts>
      <c:pivotFmt>
        <c:idx val="0"/>
        <c:marker>
          <c:symbol val="none"/>
        </c:marker>
        <c:dLbl>
          <c:idx val="0"/>
          <c:spPr/>
          <c:txPr>
            <a:bodyPr/>
            <a:lstStyle/>
            <a:p>
              <a:pPr>
                <a:defRPr/>
              </a:pPr>
              <a:endParaRPr lang="en-US"/>
            </a:p>
          </c:txPr>
          <c:showVal val="1"/>
        </c:dLbl>
      </c:pivotFmt>
      <c:pivotFmt>
        <c:idx val="1"/>
        <c:marker>
          <c:symbol val="none"/>
        </c:marker>
        <c:dLbl>
          <c:idx val="0"/>
          <c:spPr/>
          <c:txPr>
            <a:bodyPr/>
            <a:lstStyle/>
            <a:p>
              <a:pPr>
                <a:defRPr/>
              </a:pPr>
              <a:endParaRPr lang="en-US"/>
            </a:p>
          </c:txPr>
          <c:showVal val="1"/>
        </c:dLbl>
      </c:pivotFmt>
    </c:pivotFmts>
    <c:plotArea>
      <c:layout/>
      <c:barChart>
        <c:barDir val="col"/>
        <c:grouping val="clustered"/>
        <c:ser>
          <c:idx val="0"/>
          <c:order val="0"/>
          <c:tx>
            <c:strRef>
              <c:f>NotCurEnrolled!$B$166</c:f>
              <c:strCache>
                <c:ptCount val="1"/>
                <c:pt idx="0">
                  <c:v>Total</c:v>
                </c:pt>
              </c:strCache>
            </c:strRef>
          </c:tx>
          <c:spPr>
            <a:solidFill>
              <a:srgbClr val="00B050"/>
            </a:solidFill>
          </c:spPr>
          <c:dLbls>
            <c:txPr>
              <a:bodyPr/>
              <a:lstStyle/>
              <a:p>
                <a:pPr>
                  <a:defRPr sz="1600"/>
                </a:pPr>
                <a:endParaRPr lang="en-US"/>
              </a:p>
            </c:txPr>
            <c:showVal val="1"/>
          </c:dLbls>
          <c:cat>
            <c:strRef>
              <c:f>NotCurEnrolled!$A$167:$A$169</c:f>
              <c:strCache>
                <c:ptCount val="2"/>
                <c:pt idx="0">
                  <c:v>No</c:v>
                </c:pt>
                <c:pt idx="1">
                  <c:v>Yes</c:v>
                </c:pt>
              </c:strCache>
            </c:strRef>
          </c:cat>
          <c:val>
            <c:numRef>
              <c:f>NotCurEnrolled!$B$167:$B$169</c:f>
              <c:numCache>
                <c:formatCode>General</c:formatCode>
                <c:ptCount val="2"/>
                <c:pt idx="0">
                  <c:v>98</c:v>
                </c:pt>
                <c:pt idx="1">
                  <c:v>25</c:v>
                </c:pt>
              </c:numCache>
            </c:numRef>
          </c:val>
        </c:ser>
        <c:axId val="75982720"/>
        <c:axId val="75984256"/>
      </c:barChart>
      <c:catAx>
        <c:axId val="75982720"/>
        <c:scaling>
          <c:orientation val="minMax"/>
        </c:scaling>
        <c:axPos val="b"/>
        <c:tickLblPos val="nextTo"/>
        <c:txPr>
          <a:bodyPr/>
          <a:lstStyle/>
          <a:p>
            <a:pPr>
              <a:defRPr sz="1600"/>
            </a:pPr>
            <a:endParaRPr lang="en-US"/>
          </a:p>
        </c:txPr>
        <c:crossAx val="75984256"/>
        <c:crosses val="autoZero"/>
        <c:auto val="1"/>
        <c:lblAlgn val="ctr"/>
        <c:lblOffset val="100"/>
      </c:catAx>
      <c:valAx>
        <c:axId val="75984256"/>
        <c:scaling>
          <c:orientation val="minMax"/>
        </c:scaling>
        <c:axPos val="l"/>
        <c:majorGridlines/>
        <c:numFmt formatCode="General" sourceLinked="1"/>
        <c:tickLblPos val="nextTo"/>
        <c:txPr>
          <a:bodyPr/>
          <a:lstStyle/>
          <a:p>
            <a:pPr>
              <a:defRPr sz="1600"/>
            </a:pPr>
            <a:endParaRPr lang="en-US"/>
          </a:p>
        </c:txPr>
        <c:crossAx val="75982720"/>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pivotSource>
    <c:name>[AnnualAlumniSurvey2014Responses_1112.xlsx]NotCurEnrolled!PivotTable5</c:name>
    <c:fmtId val="-1"/>
  </c:pivotSource>
  <c:chart>
    <c:title>
      <c:tx>
        <c:rich>
          <a:bodyPr/>
          <a:lstStyle/>
          <a:p>
            <a:pPr>
              <a:defRPr/>
            </a:pPr>
            <a:r>
              <a:rPr lang="en-US"/>
              <a:t>RS, bottom, NASA EO top</a:t>
            </a:r>
          </a:p>
        </c:rich>
      </c:tx>
      <c:layout/>
    </c:title>
    <c:pivotFmts>
      <c:pivotFmt>
        <c:idx val="0"/>
        <c:marker>
          <c:symbol val="none"/>
        </c:marker>
        <c:dLbl>
          <c:idx val="0"/>
          <c:spPr/>
          <c:txPr>
            <a:bodyPr/>
            <a:lstStyle/>
            <a:p>
              <a:pPr>
                <a:defRPr/>
              </a:pPr>
              <a:endParaRPr lang="en-US"/>
            </a:p>
          </c:txPr>
          <c:showVal val="1"/>
        </c:dLbl>
      </c:pivotFmt>
      <c:pivotFmt>
        <c:idx val="1"/>
        <c:marker>
          <c:symbol val="none"/>
        </c:marker>
        <c:dLbl>
          <c:idx val="0"/>
          <c:spPr/>
          <c:txPr>
            <a:bodyPr/>
            <a:lstStyle/>
            <a:p>
              <a:pPr>
                <a:defRPr/>
              </a:pPr>
              <a:endParaRPr lang="en-US"/>
            </a:p>
          </c:txPr>
          <c:showVal val="1"/>
        </c:dLbl>
      </c:pivotFmt>
    </c:pivotFmts>
    <c:plotArea>
      <c:layout/>
      <c:barChart>
        <c:barDir val="col"/>
        <c:grouping val="clustered"/>
        <c:ser>
          <c:idx val="0"/>
          <c:order val="0"/>
          <c:tx>
            <c:strRef>
              <c:f>NotCurEnrolled!$F$166</c:f>
              <c:strCache>
                <c:ptCount val="1"/>
                <c:pt idx="0">
                  <c:v>Total</c:v>
                </c:pt>
              </c:strCache>
            </c:strRef>
          </c:tx>
          <c:dPt>
            <c:idx val="0"/>
            <c:spPr>
              <a:solidFill>
                <a:srgbClr val="E2721E"/>
              </a:solidFill>
            </c:spPr>
          </c:dPt>
          <c:dPt>
            <c:idx val="2"/>
            <c:spPr>
              <a:solidFill>
                <a:schemeClr val="accent5">
                  <a:lumMod val="50000"/>
                </a:schemeClr>
              </a:solidFill>
            </c:spPr>
          </c:dPt>
          <c:dLbls>
            <c:dLbl>
              <c:idx val="1"/>
              <c:layout>
                <c:manualLayout>
                  <c:x val="-2.2715473932875779E-3"/>
                  <c:y val="1.4124296403364696E-2"/>
                </c:manualLayout>
              </c:layout>
              <c:showVal val="1"/>
            </c:dLbl>
            <c:txPr>
              <a:bodyPr/>
              <a:lstStyle/>
              <a:p>
                <a:pPr>
                  <a:defRPr sz="1600"/>
                </a:pPr>
                <a:endParaRPr lang="en-US"/>
              </a:p>
            </c:txPr>
            <c:showVal val="1"/>
          </c:dLbls>
          <c:cat>
            <c:multiLvlStrRef>
              <c:f>NotCurEnrolled!$E$167:$E$172</c:f>
              <c:multiLvlStrCache>
                <c:ptCount val="3"/>
                <c:lvl>
                  <c:pt idx="0">
                    <c:v>No</c:v>
                  </c:pt>
                  <c:pt idx="1">
                    <c:v>No</c:v>
                  </c:pt>
                  <c:pt idx="2">
                    <c:v>Yes</c:v>
                  </c:pt>
                </c:lvl>
                <c:lvl>
                  <c:pt idx="0">
                    <c:v>No</c:v>
                  </c:pt>
                  <c:pt idx="1">
                    <c:v>Yes</c:v>
                  </c:pt>
                </c:lvl>
              </c:multiLvlStrCache>
            </c:multiLvlStrRef>
          </c:cat>
          <c:val>
            <c:numRef>
              <c:f>NotCurEnrolled!$F$167:$F$172</c:f>
              <c:numCache>
                <c:formatCode>General</c:formatCode>
                <c:ptCount val="3"/>
                <c:pt idx="0">
                  <c:v>59</c:v>
                </c:pt>
                <c:pt idx="1">
                  <c:v>25</c:v>
                </c:pt>
                <c:pt idx="2">
                  <c:v>39</c:v>
                </c:pt>
              </c:numCache>
            </c:numRef>
          </c:val>
        </c:ser>
        <c:axId val="76036352"/>
        <c:axId val="76042624"/>
      </c:barChart>
      <c:catAx>
        <c:axId val="76036352"/>
        <c:scaling>
          <c:orientation val="minMax"/>
        </c:scaling>
        <c:axPos val="b"/>
        <c:title>
          <c:tx>
            <c:rich>
              <a:bodyPr/>
              <a:lstStyle/>
              <a:p>
                <a:pPr>
                  <a:defRPr sz="1600"/>
                </a:pPr>
                <a:r>
                  <a:rPr lang="en-US" sz="1600"/>
                  <a:t>Use Remote Sensing, and of those who do, who use NASA EO</a:t>
                </a:r>
              </a:p>
            </c:rich>
          </c:tx>
          <c:layout/>
        </c:title>
        <c:tickLblPos val="nextTo"/>
        <c:txPr>
          <a:bodyPr/>
          <a:lstStyle/>
          <a:p>
            <a:pPr>
              <a:defRPr sz="1600"/>
            </a:pPr>
            <a:endParaRPr lang="en-US"/>
          </a:p>
        </c:txPr>
        <c:crossAx val="76042624"/>
        <c:crosses val="autoZero"/>
        <c:auto val="1"/>
        <c:lblAlgn val="ctr"/>
        <c:lblOffset val="100"/>
      </c:catAx>
      <c:valAx>
        <c:axId val="76042624"/>
        <c:scaling>
          <c:orientation val="minMax"/>
        </c:scaling>
        <c:axPos val="l"/>
        <c:majorGridlines/>
        <c:numFmt formatCode="General" sourceLinked="1"/>
        <c:tickLblPos val="nextTo"/>
        <c:txPr>
          <a:bodyPr/>
          <a:lstStyle/>
          <a:p>
            <a:pPr>
              <a:defRPr sz="1600"/>
            </a:pPr>
            <a:endParaRPr lang="en-US"/>
          </a:p>
        </c:txPr>
        <c:crossAx val="76036352"/>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pivotSource>
    <c:name>[AnnualAlumniSurvey2014Responses_1112.xlsx]employed, job seach assistance!PivotTable7</c:name>
    <c:fmtId val="-1"/>
  </c:pivotSource>
  <c:chart>
    <c:autoTitleDeleted val="1"/>
    <c:pivotFmts>
      <c:pivotFmt>
        <c:idx val="0"/>
        <c:marker>
          <c:symbol val="none"/>
        </c:marker>
        <c:dLbl>
          <c:idx val="0"/>
          <c:spPr/>
          <c:txPr>
            <a:bodyPr/>
            <a:lstStyle/>
            <a:p>
              <a:pPr>
                <a:defRPr/>
              </a:pPr>
              <a:endParaRPr lang="en-US"/>
            </a:p>
          </c:txPr>
          <c:showVal val="1"/>
        </c:dLbl>
      </c:pivotFmt>
      <c:pivotFmt>
        <c:idx val="1"/>
        <c:marker>
          <c:symbol val="none"/>
        </c:marker>
        <c:dLbl>
          <c:idx val="0"/>
          <c:spPr/>
          <c:txPr>
            <a:bodyPr/>
            <a:lstStyle/>
            <a:p>
              <a:pPr>
                <a:defRPr/>
              </a:pPr>
              <a:endParaRPr lang="en-US"/>
            </a:p>
          </c:txPr>
          <c:showVal val="1"/>
        </c:dLbl>
      </c:pivotFmt>
    </c:pivotFmts>
    <c:plotArea>
      <c:layout/>
      <c:barChart>
        <c:barDir val="bar"/>
        <c:grouping val="clustered"/>
        <c:ser>
          <c:idx val="0"/>
          <c:order val="0"/>
          <c:tx>
            <c:strRef>
              <c:f>'employed, job seach assistance'!$C$165</c:f>
              <c:strCache>
                <c:ptCount val="1"/>
                <c:pt idx="0">
                  <c:v>Total</c:v>
                </c:pt>
              </c:strCache>
            </c:strRef>
          </c:tx>
          <c:dLbls>
            <c:dLbl>
              <c:idx val="0"/>
              <c:layout>
                <c:manualLayout>
                  <c:x val="9.0720579454485438E-3"/>
                  <c:y val="-4.7236330614888727E-3"/>
                </c:manualLayout>
              </c:layout>
              <c:showVal val="1"/>
            </c:dLbl>
            <c:txPr>
              <a:bodyPr/>
              <a:lstStyle/>
              <a:p>
                <a:pPr>
                  <a:defRPr sz="1600"/>
                </a:pPr>
                <a:endParaRPr lang="en-US"/>
              </a:p>
            </c:txPr>
            <c:showVal val="1"/>
          </c:dLbls>
          <c:cat>
            <c:strRef>
              <c:f>'employed, job seach assistance'!$B$166:$B$174</c:f>
              <c:strCache>
                <c:ptCount val="8"/>
                <c:pt idx="0">
                  <c:v>Currently work with DEVELOP</c:v>
                </c:pt>
                <c:pt idx="1">
                  <c:v>Did not help with job search</c:v>
                </c:pt>
                <c:pt idx="2">
                  <c:v>Found job through connections with NASA and/or DEVELOP staff</c:v>
                </c:pt>
                <c:pt idx="3">
                  <c:v>Found job through connections with other DEVELOP participants</c:v>
                </c:pt>
                <c:pt idx="4">
                  <c:v>Found job through connections with project partners</c:v>
                </c:pt>
                <c:pt idx="5">
                  <c:v>Improved resume and/or interview skills</c:v>
                </c:pt>
                <c:pt idx="6">
                  <c:v>Other</c:v>
                </c:pt>
                <c:pt idx="7">
                  <c:v>Recommendation Letter or reference</c:v>
                </c:pt>
              </c:strCache>
            </c:strRef>
          </c:cat>
          <c:val>
            <c:numRef>
              <c:f>'employed, job seach assistance'!$C$166:$C$174</c:f>
              <c:numCache>
                <c:formatCode>General</c:formatCode>
                <c:ptCount val="8"/>
                <c:pt idx="0">
                  <c:v>18</c:v>
                </c:pt>
                <c:pt idx="1">
                  <c:v>11</c:v>
                </c:pt>
                <c:pt idx="2">
                  <c:v>6</c:v>
                </c:pt>
                <c:pt idx="3">
                  <c:v>7</c:v>
                </c:pt>
                <c:pt idx="4">
                  <c:v>1</c:v>
                </c:pt>
                <c:pt idx="5">
                  <c:v>83</c:v>
                </c:pt>
                <c:pt idx="6">
                  <c:v>2</c:v>
                </c:pt>
                <c:pt idx="7">
                  <c:v>22</c:v>
                </c:pt>
              </c:numCache>
            </c:numRef>
          </c:val>
        </c:ser>
        <c:axId val="76079872"/>
        <c:axId val="76081408"/>
      </c:barChart>
      <c:catAx>
        <c:axId val="76079872"/>
        <c:scaling>
          <c:orientation val="minMax"/>
        </c:scaling>
        <c:axPos val="l"/>
        <c:tickLblPos val="nextTo"/>
        <c:txPr>
          <a:bodyPr/>
          <a:lstStyle/>
          <a:p>
            <a:pPr>
              <a:defRPr sz="1800"/>
            </a:pPr>
            <a:endParaRPr lang="en-US"/>
          </a:p>
        </c:txPr>
        <c:crossAx val="76081408"/>
        <c:crosses val="autoZero"/>
        <c:auto val="1"/>
        <c:lblAlgn val="ctr"/>
        <c:lblOffset val="100"/>
      </c:catAx>
      <c:valAx>
        <c:axId val="76081408"/>
        <c:scaling>
          <c:orientation val="minMax"/>
        </c:scaling>
        <c:axPos val="b"/>
        <c:majorGridlines/>
        <c:numFmt formatCode="General" sourceLinked="1"/>
        <c:tickLblPos val="nextTo"/>
        <c:crossAx val="76079872"/>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pivotSource>
    <c:name>[AnnualAlumniSurvey2014Responses_1112.xlsx]prof skills, all!PivotTable8</c:name>
    <c:fmtId val="-1"/>
  </c:pivotSource>
  <c:chart>
    <c:autoTitleDeleted val="1"/>
    <c:pivotFmts>
      <c:pivotFmt>
        <c:idx val="0"/>
        <c:marker>
          <c:symbol val="none"/>
        </c:marker>
        <c:dLbl>
          <c:idx val="0"/>
          <c:spPr/>
          <c:txPr>
            <a:bodyPr/>
            <a:lstStyle/>
            <a:p>
              <a:pPr>
                <a:defRPr/>
              </a:pPr>
              <a:endParaRPr lang="en-US"/>
            </a:p>
          </c:txPr>
          <c:showVal val="1"/>
        </c:dLbl>
      </c:pivotFmt>
      <c:pivotFmt>
        <c:idx val="1"/>
        <c:dLbl>
          <c:idx val="0"/>
          <c:layout>
            <c:manualLayout>
              <c:x val="-8.948545861297539E-3"/>
              <c:y val="0"/>
            </c:manualLayout>
          </c:layout>
          <c:showVal val="1"/>
        </c:dLbl>
      </c:pivotFmt>
      <c:pivotFmt>
        <c:idx val="2"/>
        <c:dLbl>
          <c:idx val="0"/>
          <c:layout>
            <c:manualLayout>
              <c:x val="-3.5794183445190188E-3"/>
              <c:y val="0"/>
            </c:manualLayout>
          </c:layout>
          <c:showVal val="1"/>
        </c:dLbl>
      </c:pivotFmt>
      <c:pivotFmt>
        <c:idx val="3"/>
        <c:marker>
          <c:symbol val="none"/>
        </c:marker>
        <c:dLbl>
          <c:idx val="0"/>
          <c:spPr/>
          <c:txPr>
            <a:bodyPr/>
            <a:lstStyle/>
            <a:p>
              <a:pPr>
                <a:defRPr/>
              </a:pPr>
              <a:endParaRPr lang="en-US"/>
            </a:p>
          </c:txPr>
          <c:showVal val="1"/>
        </c:dLbl>
      </c:pivotFmt>
      <c:pivotFmt>
        <c:idx val="4"/>
        <c:dLbl>
          <c:idx val="0"/>
          <c:layout>
            <c:manualLayout>
              <c:x val="-3.5794183445190188E-3"/>
              <c:y val="0"/>
            </c:manualLayout>
          </c:layout>
          <c:showVal val="1"/>
        </c:dLbl>
      </c:pivotFmt>
      <c:pivotFmt>
        <c:idx val="5"/>
        <c:dLbl>
          <c:idx val="0"/>
          <c:layout>
            <c:manualLayout>
              <c:x val="-8.948545861297539E-3"/>
              <c:y val="0"/>
            </c:manualLayout>
          </c:layout>
          <c:showVal val="1"/>
        </c:dLbl>
      </c:pivotFmt>
    </c:pivotFmts>
    <c:plotArea>
      <c:layout/>
      <c:barChart>
        <c:barDir val="bar"/>
        <c:grouping val="clustered"/>
        <c:ser>
          <c:idx val="0"/>
          <c:order val="0"/>
          <c:tx>
            <c:strRef>
              <c:f>'prof skills, all'!$G$8</c:f>
              <c:strCache>
                <c:ptCount val="1"/>
                <c:pt idx="0">
                  <c:v>Total</c:v>
                </c:pt>
              </c:strCache>
            </c:strRef>
          </c:tx>
          <c:dPt>
            <c:idx val="6"/>
            <c:spPr>
              <a:solidFill>
                <a:srgbClr val="FF0000"/>
              </a:solidFill>
            </c:spPr>
          </c:dPt>
          <c:dPt>
            <c:idx val="10"/>
            <c:spPr>
              <a:solidFill>
                <a:srgbClr val="FF0000"/>
              </a:solidFill>
            </c:spPr>
          </c:dPt>
          <c:dLbls>
            <c:dLbl>
              <c:idx val="8"/>
              <c:layout>
                <c:manualLayout>
                  <c:x val="-3.5794183445190188E-3"/>
                  <c:y val="0"/>
                </c:manualLayout>
              </c:layout>
              <c:showVal val="1"/>
            </c:dLbl>
            <c:dLbl>
              <c:idx val="9"/>
              <c:layout>
                <c:manualLayout>
                  <c:x val="-8.948545861297539E-3"/>
                  <c:y val="0"/>
                </c:manualLayout>
              </c:layout>
              <c:showVal val="1"/>
            </c:dLbl>
            <c:txPr>
              <a:bodyPr/>
              <a:lstStyle/>
              <a:p>
                <a:pPr>
                  <a:defRPr sz="1600"/>
                </a:pPr>
                <a:endParaRPr lang="en-US"/>
              </a:p>
            </c:txPr>
            <c:showVal val="1"/>
          </c:dLbls>
          <c:cat>
            <c:strRef>
              <c:f>'prof skills, all'!$F$9:$F$23</c:f>
              <c:strCache>
                <c:ptCount val="14"/>
                <c:pt idx="0">
                  <c:v>Communication</c:v>
                </c:pt>
                <c:pt idx="1">
                  <c:v>Conflict Management</c:v>
                </c:pt>
                <c:pt idx="2">
                  <c:v>Discipline</c:v>
                </c:pt>
                <c:pt idx="3">
                  <c:v>Leadership</c:v>
                </c:pt>
                <c:pt idx="4">
                  <c:v>Networking</c:v>
                </c:pt>
                <c:pt idx="5">
                  <c:v>Other</c:v>
                </c:pt>
                <c:pt idx="6">
                  <c:v>Presentation Skills</c:v>
                </c:pt>
                <c:pt idx="7">
                  <c:v>Professional Etiquette</c:v>
                </c:pt>
                <c:pt idx="8">
                  <c:v>Project Management</c:v>
                </c:pt>
                <c:pt idx="9">
                  <c:v>Self-Awareness</c:v>
                </c:pt>
                <c:pt idx="10">
                  <c:v>Working with a Team</c:v>
                </c:pt>
                <c:pt idx="11">
                  <c:v>Writing Skills</c:v>
                </c:pt>
                <c:pt idx="12">
                  <c:v>Time Management</c:v>
                </c:pt>
                <c:pt idx="13">
                  <c:v>Did not contribute to any professional skills</c:v>
                </c:pt>
              </c:strCache>
            </c:strRef>
          </c:cat>
          <c:val>
            <c:numRef>
              <c:f>'prof skills, all'!$G$9:$G$23</c:f>
              <c:numCache>
                <c:formatCode>General</c:formatCode>
                <c:ptCount val="14"/>
                <c:pt idx="0">
                  <c:v>193</c:v>
                </c:pt>
                <c:pt idx="1">
                  <c:v>1</c:v>
                </c:pt>
                <c:pt idx="2">
                  <c:v>1</c:v>
                </c:pt>
                <c:pt idx="3">
                  <c:v>155</c:v>
                </c:pt>
                <c:pt idx="4">
                  <c:v>133</c:v>
                </c:pt>
                <c:pt idx="5">
                  <c:v>3</c:v>
                </c:pt>
                <c:pt idx="6">
                  <c:v>202</c:v>
                </c:pt>
                <c:pt idx="7">
                  <c:v>183</c:v>
                </c:pt>
                <c:pt idx="8">
                  <c:v>186</c:v>
                </c:pt>
                <c:pt idx="9">
                  <c:v>138</c:v>
                </c:pt>
                <c:pt idx="10">
                  <c:v>216</c:v>
                </c:pt>
                <c:pt idx="11">
                  <c:v>146</c:v>
                </c:pt>
                <c:pt idx="12">
                  <c:v>1</c:v>
                </c:pt>
                <c:pt idx="13">
                  <c:v>1</c:v>
                </c:pt>
              </c:numCache>
            </c:numRef>
          </c:val>
        </c:ser>
        <c:axId val="78400896"/>
        <c:axId val="78414976"/>
      </c:barChart>
      <c:catAx>
        <c:axId val="78400896"/>
        <c:scaling>
          <c:orientation val="minMax"/>
        </c:scaling>
        <c:axPos val="l"/>
        <c:tickLblPos val="nextTo"/>
        <c:txPr>
          <a:bodyPr/>
          <a:lstStyle/>
          <a:p>
            <a:pPr>
              <a:defRPr sz="1800"/>
            </a:pPr>
            <a:endParaRPr lang="en-US"/>
          </a:p>
        </c:txPr>
        <c:crossAx val="78414976"/>
        <c:crosses val="autoZero"/>
        <c:auto val="1"/>
        <c:lblAlgn val="ctr"/>
        <c:lblOffset val="100"/>
      </c:catAx>
      <c:valAx>
        <c:axId val="78414976"/>
        <c:scaling>
          <c:orientation val="minMax"/>
        </c:scaling>
        <c:axPos val="b"/>
        <c:majorGridlines/>
        <c:numFmt formatCode="General" sourceLinked="1"/>
        <c:tickLblPos val="nextTo"/>
        <c:crossAx val="78400896"/>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roundedCorners val="1"/>
  <c:style val="10"/>
  <c:chart>
    <c:autoTitleDeleted val="1"/>
    <c:plotArea>
      <c:layout>
        <c:manualLayout>
          <c:layoutTarget val="inner"/>
          <c:xMode val="edge"/>
          <c:yMode val="edge"/>
          <c:x val="4.7807749668472795E-2"/>
          <c:y val="0.21793138922961294"/>
          <c:w val="0.92620524383477565"/>
          <c:h val="0.45943497012622181"/>
        </c:manualLayout>
      </c:layout>
      <c:barChart>
        <c:barDir val="col"/>
        <c:grouping val="clustered"/>
        <c:ser>
          <c:idx val="0"/>
          <c:order val="0"/>
          <c:tx>
            <c:strRef>
              <c:f>'Applicant and Participant Numbe'!$A$20</c:f>
              <c:strCache>
                <c:ptCount val="1"/>
                <c:pt idx="0">
                  <c:v>Applications Submitted</c:v>
                </c:pt>
              </c:strCache>
            </c:strRef>
          </c:tx>
          <c:spPr>
            <a:solidFill>
              <a:srgbClr val="74A510"/>
            </a:solidFill>
            <a:ln>
              <a:noFill/>
            </a:ln>
          </c:spPr>
          <c:invertIfNegative val="1"/>
          <c:dLbls>
            <c:dLbl>
              <c:idx val="0"/>
              <c:layout>
                <c:manualLayout>
                  <c:x val="3.9506172839506252E-3"/>
                  <c:y val="3.3333333333333396E-3"/>
                </c:manualLayout>
              </c:layout>
              <c:showVal val="1"/>
              <c:extLst>
                <c:ext xmlns:c15="http://schemas.microsoft.com/office/drawing/2012/chart" uri="{CE6537A1-D6FC-4f65-9D91-7224C49458BB}"/>
              </c:extLst>
            </c:dLbl>
            <c:dLbl>
              <c:idx val="1"/>
              <c:layout>
                <c:manualLayout>
                  <c:x val="-9.0533933568143586E-18"/>
                  <c:y val="1.0000000000000021E-2"/>
                </c:manualLayout>
              </c:layout>
              <c:showVal val="1"/>
              <c:extLst>
                <c:ext xmlns:c15="http://schemas.microsoft.com/office/drawing/2012/chart" uri="{CE6537A1-D6FC-4f65-9D91-7224C49458BB}"/>
              </c:extLst>
            </c:dLbl>
            <c:dLbl>
              <c:idx val="4"/>
              <c:layout>
                <c:manualLayout>
                  <c:x val="0"/>
                  <c:y val="-1.0000000000000021E-2"/>
                </c:manualLayout>
              </c:layout>
              <c:showVal val="1"/>
              <c:extLst>
                <c:ext xmlns:c15="http://schemas.microsoft.com/office/drawing/2012/chart" uri="{CE6537A1-D6FC-4f65-9D91-7224C49458BB}"/>
              </c:extLst>
            </c:dLbl>
            <c:dLbl>
              <c:idx val="5"/>
              <c:layout>
                <c:manualLayout>
                  <c:x val="0"/>
                  <c:y val="1.0000000000000021E-2"/>
                </c:manualLayout>
              </c:layout>
              <c:showVal val="1"/>
              <c:extLst>
                <c:ext xmlns:c15="http://schemas.microsoft.com/office/drawing/2012/chart" uri="{CE6537A1-D6FC-4f65-9D91-7224C49458BB}"/>
              </c:extLst>
            </c:dLbl>
            <c:dLbl>
              <c:idx val="6"/>
              <c:layout>
                <c:manualLayout>
                  <c:x val="0"/>
                  <c:y val="-6.6666666666666775E-3"/>
                </c:manualLayout>
              </c:layout>
              <c:showVal val="1"/>
              <c:extLst>
                <c:ext xmlns:c15="http://schemas.microsoft.com/office/drawing/2012/chart" uri="{CE6537A1-D6FC-4f65-9D91-7224C49458BB}"/>
              </c:extLst>
            </c:dLbl>
            <c:dLbl>
              <c:idx val="10"/>
              <c:layout>
                <c:manualLayout>
                  <c:x val="0"/>
                  <c:y val="1.3333333333333365E-2"/>
                </c:manualLayout>
              </c:layout>
              <c:showVal val="1"/>
              <c:extLst>
                <c:ext xmlns:c15="http://schemas.microsoft.com/office/drawing/2012/chart" uri="{CE6537A1-D6FC-4f65-9D91-7224C49458BB}"/>
              </c:extLst>
            </c:dLbl>
            <c:dLbl>
              <c:idx val="14"/>
              <c:layout>
                <c:manualLayout>
                  <c:x val="-7.2427146854514733E-17"/>
                  <c:y val="-2.0000000000000042E-2"/>
                </c:manualLayout>
              </c:layout>
              <c:showVal val="1"/>
              <c:extLst>
                <c:ext xmlns:c15="http://schemas.microsoft.com/office/drawing/2012/chart" uri="{CE6537A1-D6FC-4f65-9D91-7224C49458BB}"/>
              </c:extLst>
            </c:dLbl>
            <c:dLbl>
              <c:idx val="15"/>
              <c:layout>
                <c:manualLayout>
                  <c:x val="0"/>
                  <c:y val="-3.3333333333333396E-3"/>
                </c:manualLayout>
              </c:layout>
              <c:showVal val="1"/>
              <c:extLst>
                <c:ext xmlns:c15="http://schemas.microsoft.com/office/drawing/2012/chart" uri="{CE6537A1-D6FC-4f65-9D91-7224C49458BB}"/>
              </c:extLst>
            </c:dLbl>
            <c:dLbl>
              <c:idx val="17"/>
              <c:layout>
                <c:manualLayout>
                  <c:x val="-1.9753086419753148E-3"/>
                  <c:y val="1.3333333333333341E-2"/>
                </c:manualLayout>
              </c:layout>
              <c:showVal val="1"/>
              <c:extLst>
                <c:ext xmlns:c15="http://schemas.microsoft.com/office/drawing/2012/chart" uri="{CE6537A1-D6FC-4f65-9D91-7224C49458BB}"/>
              </c:extLst>
            </c:dLbl>
            <c:dLbl>
              <c:idx val="18"/>
              <c:layout>
                <c:manualLayout>
                  <c:x val="0"/>
                  <c:y val="6.6666666666666775E-3"/>
                </c:manualLayout>
              </c:layout>
              <c:showVal val="1"/>
              <c:extLst>
                <c:ext xmlns:c15="http://schemas.microsoft.com/office/drawing/2012/chart" uri="{CE6537A1-D6FC-4f65-9D91-7224C49458BB}"/>
              </c:extLst>
            </c:dLbl>
            <c:dLbl>
              <c:idx val="19"/>
              <c:layout>
                <c:manualLayout>
                  <c:x val="0"/>
                  <c:y val="1.0000000000000021E-2"/>
                </c:manualLayout>
              </c:layout>
              <c:showVal val="1"/>
              <c:extLst>
                <c:ext xmlns:c15="http://schemas.microsoft.com/office/drawing/2012/chart" uri="{CE6537A1-D6FC-4f65-9D91-7224C49458BB}"/>
              </c:extLst>
            </c:dLbl>
            <c:dLbl>
              <c:idx val="20"/>
              <c:layout>
                <c:manualLayout>
                  <c:x val="0"/>
                  <c:y val="1.3333333333333341E-2"/>
                </c:manualLayout>
              </c:layout>
              <c:showVal val="1"/>
              <c:extLst>
                <c:ext xmlns:c15="http://schemas.microsoft.com/office/drawing/2012/chart" uri="{CE6537A1-D6FC-4f65-9D91-7224C49458BB}"/>
              </c:extLst>
            </c:dLbl>
            <c:dLbl>
              <c:idx val="21"/>
              <c:layout>
                <c:manualLayout>
                  <c:x val="0"/>
                  <c:y val="6.6666666666666775E-3"/>
                </c:manualLayout>
              </c:layout>
              <c:showVal val="1"/>
              <c:extLst>
                <c:ext xmlns:c15="http://schemas.microsoft.com/office/drawing/2012/chart" uri="{CE6537A1-D6FC-4f65-9D91-7224C49458BB}"/>
              </c:extLst>
            </c:dLbl>
            <c:dLbl>
              <c:idx val="22"/>
              <c:layout>
                <c:manualLayout>
                  <c:x val="5.9259259259259308E-3"/>
                  <c:y val="6.6666666666666775E-3"/>
                </c:manualLayout>
              </c:layout>
              <c:showVal val="1"/>
              <c:extLst>
                <c:ext xmlns:c15="http://schemas.microsoft.com/office/drawing/2012/chart" uri="{CE6537A1-D6FC-4f65-9D91-7224C49458BB}"/>
              </c:extLst>
            </c:dLbl>
            <c:dLbl>
              <c:idx val="24"/>
              <c:layout>
                <c:manualLayout>
                  <c:x val="0"/>
                  <c:y val="2.0000000000000042E-2"/>
                </c:manualLayout>
              </c:layout>
              <c:showVal val="1"/>
              <c:extLst>
                <c:ext xmlns:c15="http://schemas.microsoft.com/office/drawing/2012/chart" uri="{CE6537A1-D6FC-4f65-9D91-7224C49458BB}"/>
              </c:extLst>
            </c:dLbl>
            <c:dLbl>
              <c:idx val="25"/>
              <c:layout>
                <c:manualLayout>
                  <c:x val="0"/>
                  <c:y val="1.0000000000000021E-2"/>
                </c:manualLayout>
              </c:layout>
              <c:showVal val="1"/>
              <c:extLst>
                <c:ext xmlns:c15="http://schemas.microsoft.com/office/drawing/2012/chart" uri="{CE6537A1-D6FC-4f65-9D91-7224C49458BB}"/>
              </c:extLst>
            </c:dLbl>
            <c:dLbl>
              <c:idx val="27"/>
              <c:layout>
                <c:manualLayout>
                  <c:x val="0"/>
                  <c:y val="1.0000000000000021E-2"/>
                </c:manualLayout>
              </c:layout>
              <c:showVal val="1"/>
              <c:extLst>
                <c:ext xmlns:c15="http://schemas.microsoft.com/office/drawing/2012/chart" uri="{CE6537A1-D6FC-4f65-9D91-7224C49458BB}"/>
              </c:extLst>
            </c:dLbl>
            <c:spPr>
              <a:noFill/>
              <a:ln>
                <a:noFill/>
              </a:ln>
              <a:effectLst/>
            </c:spPr>
            <c:txPr>
              <a:bodyPr/>
              <a:lstStyle/>
              <a:p>
                <a:pPr>
                  <a:defRPr sz="1600" baseline="0"/>
                </a:pPr>
                <a:endParaRPr lang="en-US"/>
              </a:p>
            </c:txPr>
            <c:showVal val="1"/>
            <c:extLst>
              <c:ext xmlns:c15="http://schemas.microsoft.com/office/drawing/2012/chart" uri="{CE6537A1-D6FC-4f65-9D91-7224C49458BB}">
                <c15:showLeaderLines val="0"/>
              </c:ext>
            </c:extLst>
          </c:dLbls>
          <c:cat>
            <c:multiLvlStrRef>
              <c:f>'Applicant and Participant Numbe'!$B$18:$AC$19</c:f>
              <c:multiLvlStrCache>
                <c:ptCount val="28"/>
                <c:lvl>
                  <c:pt idx="0">
                    <c:v>Male</c:v>
                  </c:pt>
                  <c:pt idx="1">
                    <c:v>Female</c:v>
                  </c:pt>
                  <c:pt idx="2">
                    <c:v>Male</c:v>
                  </c:pt>
                  <c:pt idx="3">
                    <c:v>Female</c:v>
                  </c:pt>
                  <c:pt idx="4">
                    <c:v>Male</c:v>
                  </c:pt>
                  <c:pt idx="5">
                    <c:v>Female</c:v>
                  </c:pt>
                  <c:pt idx="6">
                    <c:v>Male</c:v>
                  </c:pt>
                  <c:pt idx="7">
                    <c:v>Female</c:v>
                  </c:pt>
                  <c:pt idx="8">
                    <c:v>Male</c:v>
                  </c:pt>
                  <c:pt idx="9">
                    <c:v>Female</c:v>
                  </c:pt>
                  <c:pt idx="10">
                    <c:v>Male</c:v>
                  </c:pt>
                  <c:pt idx="11">
                    <c:v>Female</c:v>
                  </c:pt>
                  <c:pt idx="12">
                    <c:v>Male</c:v>
                  </c:pt>
                  <c:pt idx="13">
                    <c:v>Female</c:v>
                  </c:pt>
                  <c:pt idx="14">
                    <c:v>Male</c:v>
                  </c:pt>
                  <c:pt idx="15">
                    <c:v>Female</c:v>
                  </c:pt>
                  <c:pt idx="16">
                    <c:v>Male</c:v>
                  </c:pt>
                  <c:pt idx="17">
                    <c:v>Female</c:v>
                  </c:pt>
                  <c:pt idx="18">
                    <c:v>Male</c:v>
                  </c:pt>
                  <c:pt idx="19">
                    <c:v>Female</c:v>
                  </c:pt>
                  <c:pt idx="20">
                    <c:v>Male</c:v>
                  </c:pt>
                  <c:pt idx="21">
                    <c:v>Female</c:v>
                  </c:pt>
                  <c:pt idx="22">
                    <c:v>Male</c:v>
                  </c:pt>
                  <c:pt idx="23">
                    <c:v>Female</c:v>
                  </c:pt>
                  <c:pt idx="24">
                    <c:v>Male</c:v>
                  </c:pt>
                  <c:pt idx="25">
                    <c:v>Female</c:v>
                  </c:pt>
                  <c:pt idx="26">
                    <c:v>Male</c:v>
                  </c:pt>
                  <c:pt idx="27">
                    <c:v>Female</c:v>
                  </c:pt>
                </c:lvl>
                <c:lvl>
                  <c:pt idx="0">
                    <c:v>ARC</c:v>
                  </c:pt>
                  <c:pt idx="2">
                    <c:v>GSFC</c:v>
                  </c:pt>
                  <c:pt idx="4">
                    <c:v>ICIMOD</c:v>
                  </c:pt>
                  <c:pt idx="6">
                    <c:v>IRI</c:v>
                  </c:pt>
                  <c:pt idx="8">
                    <c:v>JPL</c:v>
                  </c:pt>
                  <c:pt idx="10">
                    <c:v>LaRC</c:v>
                  </c:pt>
                  <c:pt idx="12">
                    <c:v>MCHD</c:v>
                  </c:pt>
                  <c:pt idx="14">
                    <c:v>MSFC</c:v>
                  </c:pt>
                  <c:pt idx="16">
                    <c:v>NCDC</c:v>
                  </c:pt>
                  <c:pt idx="18">
                    <c:v>PHB</c:v>
                  </c:pt>
                  <c:pt idx="20">
                    <c:v>SSC</c:v>
                  </c:pt>
                  <c:pt idx="22">
                    <c:v>UGA</c:v>
                  </c:pt>
                  <c:pt idx="24">
                    <c:v>USGS-CSU</c:v>
                  </c:pt>
                  <c:pt idx="26">
                    <c:v>Wise</c:v>
                  </c:pt>
                </c:lvl>
              </c:multiLvlStrCache>
            </c:multiLvlStrRef>
          </c:cat>
          <c:val>
            <c:numRef>
              <c:f>'Applicant and Participant Numbe'!$B$20:$AC$20</c:f>
              <c:numCache>
                <c:formatCode>General</c:formatCode>
                <c:ptCount val="28"/>
                <c:pt idx="0">
                  <c:v>31</c:v>
                </c:pt>
                <c:pt idx="1">
                  <c:v>42</c:v>
                </c:pt>
                <c:pt idx="2">
                  <c:v>39</c:v>
                </c:pt>
                <c:pt idx="3">
                  <c:v>28</c:v>
                </c:pt>
                <c:pt idx="4">
                  <c:v>14</c:v>
                </c:pt>
                <c:pt idx="5">
                  <c:v>3</c:v>
                </c:pt>
                <c:pt idx="6">
                  <c:v>15</c:v>
                </c:pt>
                <c:pt idx="7">
                  <c:v>10</c:v>
                </c:pt>
                <c:pt idx="8">
                  <c:v>48</c:v>
                </c:pt>
                <c:pt idx="9">
                  <c:v>70</c:v>
                </c:pt>
                <c:pt idx="10">
                  <c:v>83</c:v>
                </c:pt>
                <c:pt idx="11">
                  <c:v>69</c:v>
                </c:pt>
                <c:pt idx="12">
                  <c:v>18</c:v>
                </c:pt>
                <c:pt idx="13">
                  <c:v>8</c:v>
                </c:pt>
                <c:pt idx="14">
                  <c:v>25</c:v>
                </c:pt>
                <c:pt idx="15">
                  <c:v>17</c:v>
                </c:pt>
                <c:pt idx="16">
                  <c:v>1</c:v>
                </c:pt>
                <c:pt idx="17">
                  <c:v>2</c:v>
                </c:pt>
                <c:pt idx="18">
                  <c:v>1</c:v>
                </c:pt>
                <c:pt idx="19">
                  <c:v>0</c:v>
                </c:pt>
                <c:pt idx="20">
                  <c:v>33</c:v>
                </c:pt>
                <c:pt idx="21">
                  <c:v>32</c:v>
                </c:pt>
                <c:pt idx="22">
                  <c:v>22</c:v>
                </c:pt>
                <c:pt idx="23">
                  <c:v>36</c:v>
                </c:pt>
                <c:pt idx="24">
                  <c:v>25</c:v>
                </c:pt>
                <c:pt idx="25">
                  <c:v>32</c:v>
                </c:pt>
                <c:pt idx="26">
                  <c:v>28</c:v>
                </c:pt>
                <c:pt idx="27">
                  <c:v>21</c:v>
                </c:pt>
              </c:numCache>
            </c:numRef>
          </c:val>
          <c:extLst>
            <c:ext xmlns:c14="http://schemas.microsoft.com/office/drawing/2007/8/2/chart" uri="{6F2FDCE9-48DA-4B69-8628-5D25D57E5C99}">
              <c14:invertSolidFillFmt>
                <c14:spPr xmlns:c14="http://schemas.microsoft.com/office/drawing/2007/8/2/chart">
                  <a:solidFill>
                    <a:srgbClr val="FFFFFF"/>
                  </a:solidFill>
                  <a:ln>
                    <a:noFill/>
                  </a:ln>
                </c14:spPr>
              </c14:invertSolidFillFmt>
            </c:ext>
          </c:extLst>
        </c:ser>
        <c:ser>
          <c:idx val="1"/>
          <c:order val="1"/>
          <c:tx>
            <c:strRef>
              <c:f>'Applicant and Participant Numbe'!$A$21</c:f>
              <c:strCache>
                <c:ptCount val="1"/>
                <c:pt idx="0">
                  <c:v>Final Participants</c:v>
                </c:pt>
              </c:strCache>
            </c:strRef>
          </c:tx>
          <c:spPr>
            <a:solidFill>
              <a:schemeClr val="tx1">
                <a:lumMod val="65000"/>
                <a:lumOff val="35000"/>
              </a:schemeClr>
            </a:solidFill>
            <a:ln>
              <a:noFill/>
            </a:ln>
          </c:spPr>
          <c:dLbls>
            <c:dLbl>
              <c:idx val="2"/>
              <c:layout>
                <c:manualLayout>
                  <c:x val="0"/>
                  <c:y val="-1.0000000000000021E-2"/>
                </c:manualLayout>
              </c:layout>
              <c:showVal val="1"/>
              <c:extLst>
                <c:ext xmlns:c15="http://schemas.microsoft.com/office/drawing/2012/chart" uri="{CE6537A1-D6FC-4f65-9D91-7224C49458BB}"/>
              </c:extLst>
            </c:dLbl>
            <c:dLbl>
              <c:idx val="5"/>
              <c:layout>
                <c:manualLayout>
                  <c:x val="5.9259259259259308E-3"/>
                  <c:y val="6.6666666666666775E-3"/>
                </c:manualLayout>
              </c:layout>
              <c:showVal val="1"/>
              <c:extLst>
                <c:ext xmlns:c15="http://schemas.microsoft.com/office/drawing/2012/chart" uri="{CE6537A1-D6FC-4f65-9D91-7224C49458BB}"/>
              </c:extLst>
            </c:dLbl>
            <c:dLbl>
              <c:idx val="6"/>
              <c:layout>
                <c:manualLayout>
                  <c:x val="-3.6213573427257453E-17"/>
                  <c:y val="-1.0000000000000021E-2"/>
                </c:manualLayout>
              </c:layout>
              <c:showVal val="1"/>
              <c:extLst>
                <c:ext xmlns:c15="http://schemas.microsoft.com/office/drawing/2012/chart" uri="{CE6537A1-D6FC-4f65-9D91-7224C49458BB}"/>
              </c:extLst>
            </c:dLbl>
            <c:dLbl>
              <c:idx val="10"/>
              <c:layout>
                <c:manualLayout>
                  <c:x val="0"/>
                  <c:y val="-1.0000000000000021E-2"/>
                </c:manualLayout>
              </c:layout>
              <c:showVal val="1"/>
              <c:extLst>
                <c:ext xmlns:c15="http://schemas.microsoft.com/office/drawing/2012/chart" uri="{CE6537A1-D6FC-4f65-9D91-7224C49458BB}"/>
              </c:extLst>
            </c:dLbl>
            <c:dLbl>
              <c:idx val="11"/>
              <c:layout>
                <c:manualLayout>
                  <c:x val="0"/>
                  <c:y val="-1.0000000000000021E-2"/>
                </c:manualLayout>
              </c:layout>
              <c:showVal val="1"/>
              <c:extLst>
                <c:ext xmlns:c15="http://schemas.microsoft.com/office/drawing/2012/chart" uri="{CE6537A1-D6FC-4f65-9D91-7224C49458BB}"/>
              </c:extLst>
            </c:dLbl>
            <c:dLbl>
              <c:idx val="12"/>
              <c:layout>
                <c:manualLayout>
                  <c:x val="0"/>
                  <c:y val="1.0000000000000021E-2"/>
                </c:manualLayout>
              </c:layout>
              <c:showVal val="1"/>
              <c:extLst>
                <c:ext xmlns:c15="http://schemas.microsoft.com/office/drawing/2012/chart" uri="{CE6537A1-D6FC-4f65-9D91-7224C49458BB}"/>
              </c:extLst>
            </c:dLbl>
            <c:dLbl>
              <c:idx val="13"/>
              <c:layout>
                <c:manualLayout>
                  <c:x val="0"/>
                  <c:y val="1.0000000000000021E-2"/>
                </c:manualLayout>
              </c:layout>
              <c:showVal val="1"/>
              <c:extLst>
                <c:ext xmlns:c15="http://schemas.microsoft.com/office/drawing/2012/chart" uri="{CE6537A1-D6FC-4f65-9D91-7224C49458BB}"/>
              </c:extLst>
            </c:dLbl>
            <c:dLbl>
              <c:idx val="14"/>
              <c:layout>
                <c:manualLayout>
                  <c:x val="7.2427146854514733E-17"/>
                  <c:y val="1.3333333333333341E-2"/>
                </c:manualLayout>
              </c:layout>
              <c:showVal val="1"/>
              <c:extLst>
                <c:ext xmlns:c15="http://schemas.microsoft.com/office/drawing/2012/chart" uri="{CE6537A1-D6FC-4f65-9D91-7224C49458BB}"/>
              </c:extLst>
            </c:dLbl>
            <c:dLbl>
              <c:idx val="16"/>
              <c:layout>
                <c:manualLayout>
                  <c:x val="0"/>
                  <c:y val="1.0000000000000021E-2"/>
                </c:manualLayout>
              </c:layout>
              <c:showVal val="1"/>
              <c:extLst>
                <c:ext xmlns:c15="http://schemas.microsoft.com/office/drawing/2012/chart" uri="{CE6537A1-D6FC-4f65-9D91-7224C49458BB}"/>
              </c:extLst>
            </c:dLbl>
            <c:dLbl>
              <c:idx val="17"/>
              <c:layout>
                <c:manualLayout>
                  <c:x val="7.2427146854514733E-17"/>
                  <c:y val="1.0000000000000021E-2"/>
                </c:manualLayout>
              </c:layout>
              <c:showVal val="1"/>
              <c:extLst>
                <c:ext xmlns:c15="http://schemas.microsoft.com/office/drawing/2012/chart" uri="{CE6537A1-D6FC-4f65-9D91-7224C49458BB}"/>
              </c:extLst>
            </c:dLbl>
            <c:dLbl>
              <c:idx val="19"/>
              <c:layout>
                <c:manualLayout>
                  <c:x val="0"/>
                  <c:y val="1.0000000000000021E-2"/>
                </c:manualLayout>
              </c:layout>
              <c:showVal val="1"/>
              <c:extLst>
                <c:ext xmlns:c15="http://schemas.microsoft.com/office/drawing/2012/chart" uri="{CE6537A1-D6FC-4f65-9D91-7224C49458BB}"/>
              </c:extLst>
            </c:dLbl>
            <c:dLbl>
              <c:idx val="22"/>
              <c:layout>
                <c:manualLayout>
                  <c:x val="0"/>
                  <c:y val="1.6666666666666718E-2"/>
                </c:manualLayout>
              </c:layout>
              <c:showVal val="1"/>
              <c:extLst>
                <c:ext xmlns:c15="http://schemas.microsoft.com/office/drawing/2012/chart" uri="{CE6537A1-D6FC-4f65-9D91-7224C49458BB}"/>
              </c:extLst>
            </c:dLbl>
            <c:dLbl>
              <c:idx val="23"/>
              <c:layout>
                <c:manualLayout>
                  <c:x val="3.9506172839506252E-3"/>
                  <c:y val="-3.3333333333333396E-3"/>
                </c:manualLayout>
              </c:layout>
              <c:showVal val="1"/>
              <c:extLst>
                <c:ext xmlns:c15="http://schemas.microsoft.com/office/drawing/2012/chart" uri="{CE6537A1-D6FC-4f65-9D91-7224C49458BB}"/>
              </c:extLst>
            </c:dLbl>
            <c:dLbl>
              <c:idx val="24"/>
              <c:layout>
                <c:manualLayout>
                  <c:x val="0"/>
                  <c:y val="1.3333333333333341E-2"/>
                </c:manualLayout>
              </c:layout>
              <c:showVal val="1"/>
              <c:extLst>
                <c:ext xmlns:c15="http://schemas.microsoft.com/office/drawing/2012/chart" uri="{CE6537A1-D6FC-4f65-9D91-7224C49458BB}"/>
              </c:extLst>
            </c:dLbl>
            <c:dLbl>
              <c:idx val="25"/>
              <c:layout>
                <c:manualLayout>
                  <c:x val="0"/>
                  <c:y val="1.0000000000000021E-2"/>
                </c:manualLayout>
              </c:layout>
              <c:showVal val="1"/>
              <c:extLst>
                <c:ext xmlns:c15="http://schemas.microsoft.com/office/drawing/2012/chart" uri="{CE6537A1-D6FC-4f65-9D91-7224C49458BB}"/>
              </c:extLst>
            </c:dLbl>
            <c:dLbl>
              <c:idx val="26"/>
              <c:layout>
                <c:manualLayout>
                  <c:x val="0"/>
                  <c:y val="6.6666666666667304E-3"/>
                </c:manualLayout>
              </c:layout>
              <c:showVal val="1"/>
              <c:extLst>
                <c:ext xmlns:c15="http://schemas.microsoft.com/office/drawing/2012/chart" uri="{CE6537A1-D6FC-4f65-9D91-7224C49458BB}"/>
              </c:extLst>
            </c:dLbl>
            <c:dLbl>
              <c:idx val="27"/>
              <c:layout>
                <c:manualLayout>
                  <c:x val="1.9753086419753148E-3"/>
                  <c:y val="0"/>
                </c:manualLayout>
              </c:layout>
              <c:showVal val="1"/>
              <c:extLst>
                <c:ext xmlns:c15="http://schemas.microsoft.com/office/drawing/2012/chart" uri="{CE6537A1-D6FC-4f65-9D91-7224C49458BB}"/>
              </c:extLst>
            </c:dLbl>
            <c:spPr>
              <a:noFill/>
              <a:ln>
                <a:noFill/>
              </a:ln>
              <a:effectLst/>
            </c:spPr>
            <c:txPr>
              <a:bodyPr/>
              <a:lstStyle/>
              <a:p>
                <a:pPr>
                  <a:defRPr sz="1600" baseline="0"/>
                </a:pPr>
                <a:endParaRPr lang="en-US"/>
              </a:p>
            </c:txPr>
            <c:showVal val="1"/>
            <c:extLst>
              <c:ext xmlns:c15="http://schemas.microsoft.com/office/drawing/2012/chart" uri="{CE6537A1-D6FC-4f65-9D91-7224C49458BB}">
                <c15:showLeaderLines val="0"/>
              </c:ext>
            </c:extLst>
          </c:dLbls>
          <c:cat>
            <c:multiLvlStrRef>
              <c:f>'Applicant and Participant Numbe'!$B$18:$AC$19</c:f>
              <c:multiLvlStrCache>
                <c:ptCount val="28"/>
                <c:lvl>
                  <c:pt idx="0">
                    <c:v>Male</c:v>
                  </c:pt>
                  <c:pt idx="1">
                    <c:v>Female</c:v>
                  </c:pt>
                  <c:pt idx="2">
                    <c:v>Male</c:v>
                  </c:pt>
                  <c:pt idx="3">
                    <c:v>Female</c:v>
                  </c:pt>
                  <c:pt idx="4">
                    <c:v>Male</c:v>
                  </c:pt>
                  <c:pt idx="5">
                    <c:v>Female</c:v>
                  </c:pt>
                  <c:pt idx="6">
                    <c:v>Male</c:v>
                  </c:pt>
                  <c:pt idx="7">
                    <c:v>Female</c:v>
                  </c:pt>
                  <c:pt idx="8">
                    <c:v>Male</c:v>
                  </c:pt>
                  <c:pt idx="9">
                    <c:v>Female</c:v>
                  </c:pt>
                  <c:pt idx="10">
                    <c:v>Male</c:v>
                  </c:pt>
                  <c:pt idx="11">
                    <c:v>Female</c:v>
                  </c:pt>
                  <c:pt idx="12">
                    <c:v>Male</c:v>
                  </c:pt>
                  <c:pt idx="13">
                    <c:v>Female</c:v>
                  </c:pt>
                  <c:pt idx="14">
                    <c:v>Male</c:v>
                  </c:pt>
                  <c:pt idx="15">
                    <c:v>Female</c:v>
                  </c:pt>
                  <c:pt idx="16">
                    <c:v>Male</c:v>
                  </c:pt>
                  <c:pt idx="17">
                    <c:v>Female</c:v>
                  </c:pt>
                  <c:pt idx="18">
                    <c:v>Male</c:v>
                  </c:pt>
                  <c:pt idx="19">
                    <c:v>Female</c:v>
                  </c:pt>
                  <c:pt idx="20">
                    <c:v>Male</c:v>
                  </c:pt>
                  <c:pt idx="21">
                    <c:v>Female</c:v>
                  </c:pt>
                  <c:pt idx="22">
                    <c:v>Male</c:v>
                  </c:pt>
                  <c:pt idx="23">
                    <c:v>Female</c:v>
                  </c:pt>
                  <c:pt idx="24">
                    <c:v>Male</c:v>
                  </c:pt>
                  <c:pt idx="25">
                    <c:v>Female</c:v>
                  </c:pt>
                  <c:pt idx="26">
                    <c:v>Male</c:v>
                  </c:pt>
                  <c:pt idx="27">
                    <c:v>Female</c:v>
                  </c:pt>
                </c:lvl>
                <c:lvl>
                  <c:pt idx="0">
                    <c:v>ARC</c:v>
                  </c:pt>
                  <c:pt idx="2">
                    <c:v>GSFC</c:v>
                  </c:pt>
                  <c:pt idx="4">
                    <c:v>ICIMOD</c:v>
                  </c:pt>
                  <c:pt idx="6">
                    <c:v>IRI</c:v>
                  </c:pt>
                  <c:pt idx="8">
                    <c:v>JPL</c:v>
                  </c:pt>
                  <c:pt idx="10">
                    <c:v>LaRC</c:v>
                  </c:pt>
                  <c:pt idx="12">
                    <c:v>MCHD</c:v>
                  </c:pt>
                  <c:pt idx="14">
                    <c:v>MSFC</c:v>
                  </c:pt>
                  <c:pt idx="16">
                    <c:v>NCDC</c:v>
                  </c:pt>
                  <c:pt idx="18">
                    <c:v>PHB</c:v>
                  </c:pt>
                  <c:pt idx="20">
                    <c:v>SSC</c:v>
                  </c:pt>
                  <c:pt idx="22">
                    <c:v>UGA</c:v>
                  </c:pt>
                  <c:pt idx="24">
                    <c:v>USGS-CSU</c:v>
                  </c:pt>
                  <c:pt idx="26">
                    <c:v>Wise</c:v>
                  </c:pt>
                </c:lvl>
              </c:multiLvlStrCache>
            </c:multiLvlStrRef>
          </c:cat>
          <c:val>
            <c:numRef>
              <c:f>'Applicant and Participant Numbe'!$B$21:$AC$21</c:f>
              <c:numCache>
                <c:formatCode>General</c:formatCode>
                <c:ptCount val="28"/>
                <c:pt idx="0">
                  <c:v>9</c:v>
                </c:pt>
                <c:pt idx="1">
                  <c:v>18</c:v>
                </c:pt>
                <c:pt idx="2">
                  <c:v>15</c:v>
                </c:pt>
                <c:pt idx="3">
                  <c:v>7</c:v>
                </c:pt>
                <c:pt idx="4">
                  <c:v>10</c:v>
                </c:pt>
                <c:pt idx="5">
                  <c:v>1</c:v>
                </c:pt>
                <c:pt idx="6">
                  <c:v>5</c:v>
                </c:pt>
                <c:pt idx="7">
                  <c:v>1</c:v>
                </c:pt>
                <c:pt idx="8">
                  <c:v>10</c:v>
                </c:pt>
                <c:pt idx="9">
                  <c:v>17</c:v>
                </c:pt>
                <c:pt idx="10">
                  <c:v>45</c:v>
                </c:pt>
                <c:pt idx="11">
                  <c:v>45</c:v>
                </c:pt>
                <c:pt idx="12">
                  <c:v>13</c:v>
                </c:pt>
                <c:pt idx="13">
                  <c:v>3</c:v>
                </c:pt>
                <c:pt idx="14">
                  <c:v>13</c:v>
                </c:pt>
                <c:pt idx="15">
                  <c:v>9</c:v>
                </c:pt>
                <c:pt idx="16">
                  <c:v>0</c:v>
                </c:pt>
                <c:pt idx="17">
                  <c:v>2</c:v>
                </c:pt>
                <c:pt idx="18">
                  <c:v>1</c:v>
                </c:pt>
                <c:pt idx="19">
                  <c:v>0</c:v>
                </c:pt>
                <c:pt idx="20">
                  <c:v>11</c:v>
                </c:pt>
                <c:pt idx="21">
                  <c:v>19</c:v>
                </c:pt>
                <c:pt idx="22">
                  <c:v>15</c:v>
                </c:pt>
                <c:pt idx="23">
                  <c:v>26</c:v>
                </c:pt>
                <c:pt idx="24">
                  <c:v>13</c:v>
                </c:pt>
                <c:pt idx="25">
                  <c:v>12</c:v>
                </c:pt>
                <c:pt idx="26">
                  <c:v>18</c:v>
                </c:pt>
                <c:pt idx="27">
                  <c:v>16</c:v>
                </c:pt>
              </c:numCache>
            </c:numRef>
          </c:val>
        </c:ser>
        <c:gapWidth val="75"/>
        <c:overlap val="-25"/>
        <c:axId val="78461184"/>
        <c:axId val="78524416"/>
      </c:barChart>
      <c:catAx>
        <c:axId val="78461184"/>
        <c:scaling>
          <c:orientation val="minMax"/>
        </c:scaling>
        <c:axPos val="b"/>
        <c:numFmt formatCode="General" sourceLinked="0"/>
        <c:majorTickMark val="none"/>
        <c:tickLblPos val="nextTo"/>
        <c:txPr>
          <a:bodyPr/>
          <a:lstStyle/>
          <a:p>
            <a:pPr>
              <a:defRPr sz="1600"/>
            </a:pPr>
            <a:endParaRPr lang="en-US"/>
          </a:p>
        </c:txPr>
        <c:crossAx val="78524416"/>
        <c:crosses val="autoZero"/>
        <c:auto val="1"/>
        <c:lblAlgn val="ctr"/>
        <c:lblOffset val="100"/>
      </c:catAx>
      <c:valAx>
        <c:axId val="78524416"/>
        <c:scaling>
          <c:orientation val="minMax"/>
        </c:scaling>
        <c:axPos val="l"/>
        <c:majorGridlines/>
        <c:numFmt formatCode="General" sourceLinked="1"/>
        <c:majorTickMark val="none"/>
        <c:tickLblPos val="nextTo"/>
        <c:txPr>
          <a:bodyPr/>
          <a:lstStyle/>
          <a:p>
            <a:pPr>
              <a:defRPr sz="1600"/>
            </a:pPr>
            <a:endParaRPr lang="en-US"/>
          </a:p>
        </c:txPr>
        <c:crossAx val="78461184"/>
        <c:crosses val="autoZero"/>
        <c:crossBetween val="between"/>
      </c:valAx>
      <c:spPr>
        <a:effectLst/>
      </c:spPr>
    </c:plotArea>
    <c:legend>
      <c:legendPos val="b"/>
      <c:layout/>
      <c:txPr>
        <a:bodyPr/>
        <a:lstStyle/>
        <a:p>
          <a:pPr>
            <a:defRPr sz="2000">
              <a:latin typeface="+mn-lt"/>
            </a:defRPr>
          </a:pPr>
          <a:endParaRPr lang="en-US"/>
        </a:p>
      </c:txPr>
    </c:legend>
    <c:plotVisOnly val="1"/>
    <c:dispBlanksAs val="gap"/>
  </c:chart>
  <c:spPr>
    <a:ln cap="rnd" cmpd="sng">
      <a:noFill/>
    </a:ln>
  </c:spPr>
  <c:txPr>
    <a:bodyPr/>
    <a:lstStyle/>
    <a:p>
      <a:pPr>
        <a:defRPr baseline="0">
          <a:latin typeface="Arial" pitchFamily="34" charset="0"/>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roundedCorners val="1"/>
  <c:style val="5"/>
  <c:chart>
    <c:autoTitleDeleted val="1"/>
    <c:plotArea>
      <c:layout/>
      <c:barChart>
        <c:barDir val="col"/>
        <c:grouping val="clustered"/>
        <c:ser>
          <c:idx val="0"/>
          <c:order val="0"/>
          <c:tx>
            <c:strRef>
              <c:f>'Applicant and Participant Numbe'!$M$42</c:f>
              <c:strCache>
                <c:ptCount val="1"/>
                <c:pt idx="0">
                  <c:v>Applications Submitted</c:v>
                </c:pt>
              </c:strCache>
            </c:strRef>
          </c:tx>
          <c:spPr>
            <a:solidFill>
              <a:schemeClr val="bg2">
                <a:lumMod val="50000"/>
              </a:schemeClr>
            </a:solidFill>
          </c:spPr>
          <c:dLbls>
            <c:dLbl>
              <c:idx val="1"/>
              <c:layout>
                <c:manualLayout>
                  <c:x val="0"/>
                  <c:y val="-6.4257028112449932E-3"/>
                </c:manualLayout>
              </c:layout>
              <c:showVal val="1"/>
              <c:extLst>
                <c:ext xmlns:c15="http://schemas.microsoft.com/office/drawing/2012/chart" uri="{CE6537A1-D6FC-4f65-9D91-7224C49458BB}"/>
              </c:extLst>
            </c:dLbl>
            <c:dLbl>
              <c:idx val="2"/>
              <c:layout>
                <c:manualLayout>
                  <c:x val="-2.4464831804281344E-3"/>
                  <c:y val="1.6064257028112504E-2"/>
                </c:manualLayout>
              </c:layout>
              <c:showVal val="1"/>
              <c:extLst>
                <c:ext xmlns:c15="http://schemas.microsoft.com/office/drawing/2012/chart" uri="{CE6537A1-D6FC-4f65-9D91-7224C49458BB}"/>
              </c:extLst>
            </c:dLbl>
            <c:dLbl>
              <c:idx val="4"/>
              <c:layout>
                <c:manualLayout>
                  <c:x val="0"/>
                  <c:y val="1.2851405622489966E-2"/>
                </c:manualLayout>
              </c:layout>
              <c:showVal val="1"/>
              <c:extLst>
                <c:ext xmlns:c15="http://schemas.microsoft.com/office/drawing/2012/chart" uri="{CE6537A1-D6FC-4f65-9D91-7224C49458BB}"/>
              </c:extLst>
            </c:dLbl>
            <c:dLbl>
              <c:idx val="5"/>
              <c:layout>
                <c:manualLayout>
                  <c:x val="0"/>
                  <c:y val="6.4257028112449932E-3"/>
                </c:manualLayout>
              </c:layout>
              <c:showVal val="1"/>
              <c:extLst>
                <c:ext xmlns:c15="http://schemas.microsoft.com/office/drawing/2012/chart" uri="{CE6537A1-D6FC-4f65-9D91-7224C49458BB}"/>
              </c:extLst>
            </c:dLbl>
            <c:dLbl>
              <c:idx val="6"/>
              <c:layout>
                <c:manualLayout>
                  <c:x val="0"/>
                  <c:y val="-9.6388071972931099E-3"/>
                </c:manualLayout>
              </c:layout>
              <c:showVal val="1"/>
              <c:extLst>
                <c:ext xmlns:c15="http://schemas.microsoft.com/office/drawing/2012/chart" uri="{CE6537A1-D6FC-4f65-9D91-7224C49458BB}"/>
              </c:extLst>
            </c:dLbl>
            <c:dLbl>
              <c:idx val="7"/>
              <c:layout>
                <c:manualLayout>
                  <c:x val="0"/>
                  <c:y val="-1.9277108433734941E-2"/>
                </c:manualLayout>
              </c:layout>
              <c:showVal val="1"/>
              <c:extLst>
                <c:ext xmlns:c15="http://schemas.microsoft.com/office/drawing/2012/chart" uri="{CE6537A1-D6FC-4f65-9D91-7224C49458BB}"/>
              </c:extLst>
            </c:dLbl>
            <c:spPr>
              <a:noFill/>
              <a:ln>
                <a:noFill/>
              </a:ln>
              <a:effectLst/>
            </c:spPr>
            <c:showVal val="1"/>
            <c:extLst>
              <c:ext xmlns:c15="http://schemas.microsoft.com/office/drawing/2012/chart" uri="{CE6537A1-D6FC-4f65-9D91-7224C49458BB}">
                <c15:showLeaderLines val="0"/>
              </c:ext>
            </c:extLst>
          </c:dLbls>
          <c:cat>
            <c:multiLvlStrRef>
              <c:f>'Applicant and Participant Numbe'!$N$40:$U$41</c:f>
              <c:multiLvlStrCache>
                <c:ptCount val="8"/>
                <c:lvl>
                  <c:pt idx="0">
                    <c:v>Male</c:v>
                  </c:pt>
                  <c:pt idx="1">
                    <c:v>Female</c:v>
                  </c:pt>
                  <c:pt idx="2">
                    <c:v>Male</c:v>
                  </c:pt>
                  <c:pt idx="3">
                    <c:v>Female</c:v>
                  </c:pt>
                  <c:pt idx="4">
                    <c:v>Male</c:v>
                  </c:pt>
                  <c:pt idx="5">
                    <c:v>Female</c:v>
                  </c:pt>
                  <c:pt idx="6">
                    <c:v>Male</c:v>
                  </c:pt>
                  <c:pt idx="7">
                    <c:v>Female</c:v>
                  </c:pt>
                </c:lvl>
                <c:lvl>
                  <c:pt idx="0">
                    <c:v>2011</c:v>
                  </c:pt>
                  <c:pt idx="2">
                    <c:v>2012</c:v>
                  </c:pt>
                  <c:pt idx="4">
                    <c:v>2013</c:v>
                  </c:pt>
                  <c:pt idx="6">
                    <c:v>2014</c:v>
                  </c:pt>
                </c:lvl>
              </c:multiLvlStrCache>
            </c:multiLvlStrRef>
          </c:cat>
          <c:val>
            <c:numRef>
              <c:f>'Applicant and Participant Numbe'!$N$42:$U$42</c:f>
              <c:numCache>
                <c:formatCode>General</c:formatCode>
                <c:ptCount val="8"/>
                <c:pt idx="0">
                  <c:v>395</c:v>
                </c:pt>
                <c:pt idx="1">
                  <c:v>279</c:v>
                </c:pt>
                <c:pt idx="2">
                  <c:v>416</c:v>
                </c:pt>
                <c:pt idx="3">
                  <c:v>284</c:v>
                </c:pt>
                <c:pt idx="4">
                  <c:v>460</c:v>
                </c:pt>
                <c:pt idx="5">
                  <c:v>458</c:v>
                </c:pt>
                <c:pt idx="6">
                  <c:v>383</c:v>
                </c:pt>
                <c:pt idx="7">
                  <c:v>370</c:v>
                </c:pt>
              </c:numCache>
            </c:numRef>
          </c:val>
        </c:ser>
        <c:ser>
          <c:idx val="1"/>
          <c:order val="1"/>
          <c:tx>
            <c:strRef>
              <c:f>'Applicant and Participant Numbe'!$M$43</c:f>
              <c:strCache>
                <c:ptCount val="1"/>
                <c:pt idx="0">
                  <c:v>Final Participants</c:v>
                </c:pt>
              </c:strCache>
            </c:strRef>
          </c:tx>
          <c:spPr>
            <a:solidFill>
              <a:schemeClr val="tx1">
                <a:lumMod val="65000"/>
                <a:lumOff val="35000"/>
              </a:schemeClr>
            </a:solidFill>
          </c:spPr>
          <c:dLbls>
            <c:dLbl>
              <c:idx val="2"/>
              <c:layout>
                <c:manualLayout>
                  <c:x val="0"/>
                  <c:y val="6.4257028112449932E-3"/>
                </c:manualLayout>
              </c:layout>
              <c:showVal val="1"/>
              <c:extLst>
                <c:ext xmlns:c15="http://schemas.microsoft.com/office/drawing/2012/chart" uri="{CE6537A1-D6FC-4f65-9D91-7224C49458BB}"/>
              </c:extLst>
            </c:dLbl>
            <c:dLbl>
              <c:idx val="3"/>
              <c:layout>
                <c:manualLayout>
                  <c:x val="0"/>
                  <c:y val="-9.6385542168675124E-3"/>
                </c:manualLayout>
              </c:layout>
              <c:showVal val="1"/>
              <c:extLst>
                <c:ext xmlns:c15="http://schemas.microsoft.com/office/drawing/2012/chart" uri="{CE6537A1-D6FC-4f65-9D91-7224C49458BB}"/>
              </c:extLst>
            </c:dLbl>
            <c:dLbl>
              <c:idx val="5"/>
              <c:layout>
                <c:manualLayout>
                  <c:x val="0"/>
                  <c:y val="-1.6064257028112504E-2"/>
                </c:manualLayout>
              </c:layout>
              <c:showVal val="1"/>
              <c:extLst>
                <c:ext xmlns:c15="http://schemas.microsoft.com/office/drawing/2012/chart" uri="{CE6537A1-D6FC-4f65-9D91-7224C49458BB}"/>
              </c:extLst>
            </c:dLbl>
            <c:dLbl>
              <c:idx val="6"/>
              <c:layout>
                <c:manualLayout>
                  <c:x val="0"/>
                  <c:y val="-9.6385542168675124E-3"/>
                </c:manualLayout>
              </c:layout>
              <c:showVal val="1"/>
              <c:extLst>
                <c:ext xmlns:c15="http://schemas.microsoft.com/office/drawing/2012/chart" uri="{CE6537A1-D6FC-4f65-9D91-7224C49458BB}"/>
              </c:extLst>
            </c:dLbl>
            <c:dLbl>
              <c:idx val="7"/>
              <c:layout>
                <c:manualLayout>
                  <c:x val="0"/>
                  <c:y val="-1.2851405622489966E-2"/>
                </c:manualLayout>
              </c:layout>
              <c:showVal val="1"/>
              <c:extLst>
                <c:ext xmlns:c15="http://schemas.microsoft.com/office/drawing/2012/chart" uri="{CE6537A1-D6FC-4f65-9D91-7224C49458BB}"/>
              </c:extLst>
            </c:dLbl>
            <c:spPr>
              <a:noFill/>
              <a:ln>
                <a:noFill/>
              </a:ln>
              <a:effectLst/>
            </c:spPr>
            <c:showVal val="1"/>
            <c:extLst>
              <c:ext xmlns:c15="http://schemas.microsoft.com/office/drawing/2012/chart" uri="{CE6537A1-D6FC-4f65-9D91-7224C49458BB}">
                <c15:showLeaderLines val="0"/>
              </c:ext>
            </c:extLst>
          </c:dLbls>
          <c:cat>
            <c:multiLvlStrRef>
              <c:f>'Applicant and Participant Numbe'!$N$40:$U$41</c:f>
              <c:multiLvlStrCache>
                <c:ptCount val="8"/>
                <c:lvl>
                  <c:pt idx="0">
                    <c:v>Male</c:v>
                  </c:pt>
                  <c:pt idx="1">
                    <c:v>Female</c:v>
                  </c:pt>
                  <c:pt idx="2">
                    <c:v>Male</c:v>
                  </c:pt>
                  <c:pt idx="3">
                    <c:v>Female</c:v>
                  </c:pt>
                  <c:pt idx="4">
                    <c:v>Male</c:v>
                  </c:pt>
                  <c:pt idx="5">
                    <c:v>Female</c:v>
                  </c:pt>
                  <c:pt idx="6">
                    <c:v>Male</c:v>
                  </c:pt>
                  <c:pt idx="7">
                    <c:v>Female</c:v>
                  </c:pt>
                </c:lvl>
                <c:lvl>
                  <c:pt idx="0">
                    <c:v>2011</c:v>
                  </c:pt>
                  <c:pt idx="2">
                    <c:v>2012</c:v>
                  </c:pt>
                  <c:pt idx="4">
                    <c:v>2013</c:v>
                  </c:pt>
                  <c:pt idx="6">
                    <c:v>2014</c:v>
                  </c:pt>
                </c:lvl>
              </c:multiLvlStrCache>
            </c:multiLvlStrRef>
          </c:cat>
          <c:val>
            <c:numRef>
              <c:f>'Applicant and Participant Numbe'!$N$43:$U$43</c:f>
              <c:numCache>
                <c:formatCode>General</c:formatCode>
                <c:ptCount val="8"/>
                <c:pt idx="0">
                  <c:v>142</c:v>
                </c:pt>
                <c:pt idx="1">
                  <c:v>103</c:v>
                </c:pt>
                <c:pt idx="2">
                  <c:v>162</c:v>
                </c:pt>
                <c:pt idx="3">
                  <c:v>126</c:v>
                </c:pt>
                <c:pt idx="4">
                  <c:v>183</c:v>
                </c:pt>
                <c:pt idx="5">
                  <c:v>170</c:v>
                </c:pt>
                <c:pt idx="6">
                  <c:v>178</c:v>
                </c:pt>
                <c:pt idx="7">
                  <c:v>176</c:v>
                </c:pt>
              </c:numCache>
            </c:numRef>
          </c:val>
        </c:ser>
        <c:gapWidth val="75"/>
        <c:overlap val="-25"/>
        <c:axId val="78550144"/>
        <c:axId val="78552064"/>
      </c:barChart>
      <c:catAx>
        <c:axId val="78550144"/>
        <c:scaling>
          <c:orientation val="minMax"/>
        </c:scaling>
        <c:axPos val="b"/>
        <c:title>
          <c:tx>
            <c:rich>
              <a:bodyPr/>
              <a:lstStyle/>
              <a:p>
                <a:pPr>
                  <a:defRPr/>
                </a:pPr>
                <a:r>
                  <a:rPr lang="en-US"/>
                  <a:t>Fiscal Year</a:t>
                </a:r>
              </a:p>
            </c:rich>
          </c:tx>
          <c:layout>
            <c:manualLayout>
              <c:xMode val="edge"/>
              <c:yMode val="edge"/>
              <c:x val="0.41512598425197011"/>
              <c:y val="0.85535674838713649"/>
            </c:manualLayout>
          </c:layout>
        </c:title>
        <c:numFmt formatCode="General" sourceLinked="0"/>
        <c:majorTickMark val="none"/>
        <c:tickLblPos val="nextTo"/>
        <c:crossAx val="78552064"/>
        <c:crosses val="autoZero"/>
        <c:auto val="1"/>
        <c:lblAlgn val="ctr"/>
        <c:lblOffset val="100"/>
      </c:catAx>
      <c:valAx>
        <c:axId val="78552064"/>
        <c:scaling>
          <c:orientation val="minMax"/>
        </c:scaling>
        <c:axPos val="l"/>
        <c:majorGridlines/>
        <c:numFmt formatCode="General" sourceLinked="1"/>
        <c:majorTickMark val="none"/>
        <c:tickLblPos val="nextTo"/>
        <c:spPr>
          <a:ln w="9525">
            <a:noFill/>
          </a:ln>
        </c:spPr>
        <c:crossAx val="78550144"/>
        <c:crosses val="autoZero"/>
        <c:crossBetween val="between"/>
      </c:valAx>
    </c:plotArea>
    <c:legend>
      <c:legendPos val="b"/>
      <c:layout/>
    </c:legend>
    <c:plotVisOnly val="1"/>
    <c:dispBlanksAs val="gap"/>
  </c:chart>
  <c:spPr>
    <a:ln cap="rnd" cmpd="sng">
      <a:noFill/>
    </a:ln>
  </c:spPr>
  <c:txPr>
    <a:bodyPr/>
    <a:lstStyle/>
    <a:p>
      <a:pPr>
        <a:defRPr sz="14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11"/>
  <c:chart>
    <c:autoTitleDeleted val="1"/>
    <c:plotArea>
      <c:layout/>
      <c:barChart>
        <c:barDir val="col"/>
        <c:grouping val="clustered"/>
        <c:ser>
          <c:idx val="0"/>
          <c:order val="0"/>
          <c:tx>
            <c:strRef>
              <c:f>'Applicant and Participant Numbe'!$B$54</c:f>
              <c:strCache>
                <c:ptCount val="1"/>
                <c:pt idx="0">
                  <c:v>Male</c:v>
                </c:pt>
              </c:strCache>
            </c:strRef>
          </c:tx>
          <c:spPr>
            <a:solidFill>
              <a:schemeClr val="bg2">
                <a:lumMod val="50000"/>
              </a:schemeClr>
            </a:solidFill>
          </c:spPr>
          <c:dLbls>
            <c:spPr>
              <a:noFill/>
              <a:ln>
                <a:noFill/>
              </a:ln>
              <a:effectLst/>
            </c:spPr>
            <c:dLblPos val="ctr"/>
            <c:showVal val="1"/>
            <c:extLst>
              <c:ext xmlns:c15="http://schemas.microsoft.com/office/drawing/2012/chart" uri="{CE6537A1-D6FC-4f65-9D91-7224C49458BB}">
                <c15:showLeaderLines val="0"/>
              </c:ext>
            </c:extLst>
          </c:dLbls>
          <c:cat>
            <c:multiLvlStrRef>
              <c:f>'Applicant and Participant Numbe'!$C$51:$F$53</c:f>
              <c:multiLvlStrCache>
                <c:ptCount val="4"/>
                <c:lvl>
                  <c:pt idx="0">
                    <c:v>Accepted</c:v>
                  </c:pt>
                  <c:pt idx="1">
                    <c:v>Accepted</c:v>
                  </c:pt>
                  <c:pt idx="2">
                    <c:v>Accepted</c:v>
                  </c:pt>
                  <c:pt idx="3">
                    <c:v>Accepted</c:v>
                  </c:pt>
                </c:lvl>
                <c:lvl>
                  <c:pt idx="0">
                    <c:v>2011</c:v>
                  </c:pt>
                  <c:pt idx="1">
                    <c:v>2012</c:v>
                  </c:pt>
                  <c:pt idx="2">
                    <c:v>2013</c:v>
                  </c:pt>
                  <c:pt idx="3">
                    <c:v>2014</c:v>
                  </c:pt>
                </c:lvl>
              </c:multiLvlStrCache>
            </c:multiLvlStrRef>
          </c:cat>
          <c:val>
            <c:numRef>
              <c:f>'Applicant and Participant Numbe'!$C$54:$F$54</c:f>
              <c:numCache>
                <c:formatCode>0%</c:formatCode>
                <c:ptCount val="4"/>
                <c:pt idx="0">
                  <c:v>0.35949367088607592</c:v>
                </c:pt>
                <c:pt idx="1">
                  <c:v>0.38942307692307815</c:v>
                </c:pt>
                <c:pt idx="2">
                  <c:v>0.39782608695652294</c:v>
                </c:pt>
                <c:pt idx="3">
                  <c:v>0.46475195822454307</c:v>
                </c:pt>
              </c:numCache>
            </c:numRef>
          </c:val>
        </c:ser>
        <c:ser>
          <c:idx val="1"/>
          <c:order val="1"/>
          <c:tx>
            <c:strRef>
              <c:f>'Applicant and Participant Numbe'!$B$55</c:f>
              <c:strCache>
                <c:ptCount val="1"/>
                <c:pt idx="0">
                  <c:v>Female</c:v>
                </c:pt>
              </c:strCache>
            </c:strRef>
          </c:tx>
          <c:spPr>
            <a:solidFill>
              <a:schemeClr val="tx1">
                <a:lumMod val="75000"/>
                <a:lumOff val="25000"/>
              </a:schemeClr>
            </a:solidFill>
          </c:spPr>
          <c:dLbls>
            <c:spPr>
              <a:noFill/>
              <a:ln>
                <a:noFill/>
              </a:ln>
              <a:effectLst/>
            </c:spPr>
            <c:dLblPos val="ctr"/>
            <c:showVal val="1"/>
            <c:extLst>
              <c:ext xmlns:c15="http://schemas.microsoft.com/office/drawing/2012/chart" uri="{CE6537A1-D6FC-4f65-9D91-7224C49458BB}">
                <c15:showLeaderLines val="0"/>
              </c:ext>
            </c:extLst>
          </c:dLbls>
          <c:cat>
            <c:multiLvlStrRef>
              <c:f>'Applicant and Participant Numbe'!$C$51:$F$53</c:f>
              <c:multiLvlStrCache>
                <c:ptCount val="4"/>
                <c:lvl>
                  <c:pt idx="0">
                    <c:v>Accepted</c:v>
                  </c:pt>
                  <c:pt idx="1">
                    <c:v>Accepted</c:v>
                  </c:pt>
                  <c:pt idx="2">
                    <c:v>Accepted</c:v>
                  </c:pt>
                  <c:pt idx="3">
                    <c:v>Accepted</c:v>
                  </c:pt>
                </c:lvl>
                <c:lvl>
                  <c:pt idx="0">
                    <c:v>2011</c:v>
                  </c:pt>
                  <c:pt idx="1">
                    <c:v>2012</c:v>
                  </c:pt>
                  <c:pt idx="2">
                    <c:v>2013</c:v>
                  </c:pt>
                  <c:pt idx="3">
                    <c:v>2014</c:v>
                  </c:pt>
                </c:lvl>
              </c:multiLvlStrCache>
            </c:multiLvlStrRef>
          </c:cat>
          <c:val>
            <c:numRef>
              <c:f>'Applicant and Participant Numbe'!$C$55:$F$55</c:f>
              <c:numCache>
                <c:formatCode>0%</c:formatCode>
                <c:ptCount val="4"/>
                <c:pt idx="0">
                  <c:v>0.36917562724014413</c:v>
                </c:pt>
                <c:pt idx="1">
                  <c:v>0.44366197183098632</c:v>
                </c:pt>
                <c:pt idx="2">
                  <c:v>0.37117903930131002</c:v>
                </c:pt>
                <c:pt idx="3">
                  <c:v>0.47567567567567665</c:v>
                </c:pt>
              </c:numCache>
            </c:numRef>
          </c:val>
        </c:ser>
        <c:gapWidth val="75"/>
        <c:overlap val="-25"/>
        <c:axId val="78733312"/>
        <c:axId val="78735232"/>
      </c:barChart>
      <c:catAx>
        <c:axId val="78733312"/>
        <c:scaling>
          <c:orientation val="minMax"/>
        </c:scaling>
        <c:axPos val="b"/>
        <c:title>
          <c:tx>
            <c:rich>
              <a:bodyPr/>
              <a:lstStyle/>
              <a:p>
                <a:pPr>
                  <a:defRPr/>
                </a:pPr>
                <a:r>
                  <a:rPr lang="en-US"/>
                  <a:t>Nodes Nationwide</a:t>
                </a:r>
              </a:p>
            </c:rich>
          </c:tx>
          <c:layout>
            <c:manualLayout>
              <c:xMode val="edge"/>
              <c:yMode val="edge"/>
              <c:x val="0.38511304585895867"/>
              <c:y val="0.84333034647482141"/>
            </c:manualLayout>
          </c:layout>
        </c:title>
        <c:numFmt formatCode="General" sourceLinked="0"/>
        <c:majorTickMark val="none"/>
        <c:tickLblPos val="nextTo"/>
        <c:crossAx val="78735232"/>
        <c:crosses val="autoZero"/>
        <c:auto val="1"/>
        <c:lblAlgn val="ctr"/>
        <c:lblOffset val="100"/>
      </c:catAx>
      <c:valAx>
        <c:axId val="78735232"/>
        <c:scaling>
          <c:orientation val="minMax"/>
        </c:scaling>
        <c:axPos val="l"/>
        <c:majorGridlines/>
        <c:numFmt formatCode="0%" sourceLinked="1"/>
        <c:majorTickMark val="none"/>
        <c:tickLblPos val="nextTo"/>
        <c:crossAx val="78733312"/>
        <c:crosses val="autoZero"/>
        <c:crossBetween val="between"/>
      </c:valAx>
    </c:plotArea>
    <c:legend>
      <c:legendPos val="b"/>
      <c:layout/>
    </c:legend>
    <c:plotVisOnly val="1"/>
    <c:dispBlanksAs val="gap"/>
  </c:chart>
  <c:spPr>
    <a:ln>
      <a:noFill/>
    </a:ln>
  </c:spPr>
  <c:txPr>
    <a:bodyPr/>
    <a:lstStyle/>
    <a:p>
      <a:pPr>
        <a:defRPr sz="14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pivotSource>
    <c:name>[Beginning of Term Survey (Responses Fall 2014).xlsx]Sheet2!PivotTable7</c:name>
    <c:fmtId val="19"/>
  </c:pivotSource>
  <c:chart>
    <c:autoTitleDeleted val="1"/>
    <c:pivotFmts>
      <c:pivotFmt>
        <c:idx val="0"/>
        <c:spPr>
          <a:solidFill>
            <a:schemeClr val="accent5">
              <a:lumMod val="75000"/>
            </a:schemeClr>
          </a:solidFill>
        </c:spPr>
        <c:marker>
          <c:symbol val="none"/>
        </c:marker>
        <c:dLbl>
          <c:idx val="0"/>
          <c:spPr/>
          <c:txPr>
            <a:bodyPr/>
            <a:lstStyle/>
            <a:p>
              <a:pPr>
                <a:defRPr/>
              </a:pPr>
              <a:endParaRPr lang="en-US"/>
            </a:p>
          </c:txPr>
          <c:dLblPos val="inBase"/>
          <c:showVal val="1"/>
        </c:dLbl>
      </c:pivotFmt>
      <c:pivotFmt>
        <c:idx val="1"/>
        <c:marker>
          <c:symbol val="none"/>
        </c:marker>
      </c:pivotFmt>
      <c:pivotFmt>
        <c:idx val="2"/>
        <c:spPr>
          <a:solidFill>
            <a:schemeClr val="accent2"/>
          </a:solidFill>
        </c:spPr>
        <c:marker>
          <c:symbol val="none"/>
        </c:marker>
        <c:dLbl>
          <c:idx val="0"/>
          <c:spPr/>
          <c:txPr>
            <a:bodyPr/>
            <a:lstStyle/>
            <a:p>
              <a:pPr>
                <a:defRPr/>
              </a:pPr>
              <a:endParaRPr lang="en-US"/>
            </a:p>
          </c:txPr>
          <c:dLblPos val="inBase"/>
          <c:showVal val="1"/>
        </c:dLbl>
      </c:pivotFmt>
      <c:pivotFmt>
        <c:idx val="3"/>
        <c:spPr>
          <a:solidFill>
            <a:schemeClr val="accent3">
              <a:lumMod val="75000"/>
            </a:schemeClr>
          </a:solidFill>
        </c:spPr>
        <c:marker>
          <c:symbol val="none"/>
        </c:marker>
        <c:dLbl>
          <c:idx val="0"/>
          <c:spPr/>
          <c:txPr>
            <a:bodyPr/>
            <a:lstStyle/>
            <a:p>
              <a:pPr>
                <a:defRPr/>
              </a:pPr>
              <a:endParaRPr lang="en-US"/>
            </a:p>
          </c:txPr>
          <c:dLblPos val="inBase"/>
          <c:showVal val="1"/>
        </c:dLbl>
      </c:pivotFmt>
      <c:pivotFmt>
        <c:idx val="4"/>
        <c:spPr>
          <a:solidFill>
            <a:schemeClr val="tx2">
              <a:lumMod val="75000"/>
            </a:schemeClr>
          </a:solidFill>
        </c:spPr>
        <c:marker>
          <c:symbol val="none"/>
        </c:marker>
        <c:dLbl>
          <c:idx val="0"/>
          <c:spPr/>
          <c:txPr>
            <a:bodyPr/>
            <a:lstStyle/>
            <a:p>
              <a:pPr>
                <a:defRPr/>
              </a:pPr>
              <a:endParaRPr lang="en-US"/>
            </a:p>
          </c:txPr>
          <c:dLblPos val="inBase"/>
          <c:showVal val="1"/>
        </c:dLbl>
      </c:pivotFmt>
      <c:pivotFmt>
        <c:idx val="5"/>
        <c:spPr>
          <a:solidFill>
            <a:schemeClr val="accent4">
              <a:lumMod val="75000"/>
            </a:schemeClr>
          </a:solidFill>
        </c:spPr>
        <c:marker>
          <c:symbol val="none"/>
        </c:marker>
        <c:dLbl>
          <c:idx val="0"/>
          <c:spPr/>
          <c:txPr>
            <a:bodyPr/>
            <a:lstStyle/>
            <a:p>
              <a:pPr>
                <a:defRPr/>
              </a:pPr>
              <a:endParaRPr lang="en-US"/>
            </a:p>
          </c:txPr>
          <c:dLblPos val="inBase"/>
          <c:showVal val="1"/>
        </c:dLbl>
      </c:pivotFmt>
      <c:pivotFmt>
        <c:idx val="6"/>
        <c:spPr>
          <a:solidFill>
            <a:schemeClr val="accent2">
              <a:lumMod val="60000"/>
              <a:lumOff val="40000"/>
            </a:schemeClr>
          </a:solidFill>
        </c:spPr>
        <c:marker>
          <c:symbol val="none"/>
        </c:marker>
        <c:dLbl>
          <c:idx val="0"/>
          <c:spPr/>
          <c:txPr>
            <a:bodyPr/>
            <a:lstStyle/>
            <a:p>
              <a:pPr>
                <a:defRPr/>
              </a:pPr>
              <a:endParaRPr lang="en-US"/>
            </a:p>
          </c:txPr>
          <c:dLblPos val="inBase"/>
          <c:showVal val="1"/>
        </c:dLbl>
      </c:pivotFmt>
      <c:pivotFmt>
        <c:idx val="7"/>
        <c:spPr>
          <a:solidFill>
            <a:srgbClr val="FFFF00"/>
          </a:solidFill>
        </c:spPr>
        <c:marker>
          <c:symbol val="none"/>
        </c:marker>
        <c:dLbl>
          <c:idx val="0"/>
          <c:spPr/>
          <c:txPr>
            <a:bodyPr/>
            <a:lstStyle/>
            <a:p>
              <a:pPr>
                <a:defRPr/>
              </a:pPr>
              <a:endParaRPr lang="en-US"/>
            </a:p>
          </c:txPr>
          <c:dLblPos val="inBase"/>
          <c:showVal val="1"/>
        </c:dLbl>
      </c:pivotFmt>
      <c:pivotFmt>
        <c:idx val="8"/>
        <c:spPr>
          <a:solidFill>
            <a:schemeClr val="accent6"/>
          </a:solidFill>
        </c:spPr>
        <c:marker>
          <c:symbol val="none"/>
        </c:marker>
        <c:dLbl>
          <c:idx val="0"/>
          <c:spPr/>
          <c:txPr>
            <a:bodyPr/>
            <a:lstStyle/>
            <a:p>
              <a:pPr>
                <a:defRPr/>
              </a:pPr>
              <a:endParaRPr lang="en-US"/>
            </a:p>
          </c:txPr>
          <c:dLblPos val="inBase"/>
          <c:showVal val="1"/>
        </c:dLbl>
      </c:pivotFmt>
      <c:pivotFmt>
        <c:idx val="9"/>
      </c:pivotFmt>
      <c:pivotFmt>
        <c:idx val="10"/>
        <c:spPr>
          <a:solidFill>
            <a:schemeClr val="accent2"/>
          </a:solidFill>
        </c:spPr>
        <c:marker>
          <c:symbol val="none"/>
        </c:marker>
        <c:dLbl>
          <c:idx val="0"/>
          <c:spPr/>
          <c:txPr>
            <a:bodyPr/>
            <a:lstStyle/>
            <a:p>
              <a:pPr>
                <a:defRPr/>
              </a:pPr>
              <a:endParaRPr lang="en-US"/>
            </a:p>
          </c:txPr>
          <c:dLblPos val="inBase"/>
          <c:showVal val="1"/>
        </c:dLbl>
      </c:pivotFmt>
      <c:pivotFmt>
        <c:idx val="11"/>
        <c:spPr>
          <a:solidFill>
            <a:schemeClr val="accent3">
              <a:lumMod val="75000"/>
            </a:schemeClr>
          </a:solidFill>
        </c:spPr>
        <c:marker>
          <c:symbol val="none"/>
        </c:marker>
        <c:dLbl>
          <c:idx val="0"/>
          <c:spPr/>
          <c:txPr>
            <a:bodyPr/>
            <a:lstStyle/>
            <a:p>
              <a:pPr>
                <a:defRPr/>
              </a:pPr>
              <a:endParaRPr lang="en-US"/>
            </a:p>
          </c:txPr>
          <c:dLblPos val="inBase"/>
          <c:showVal val="1"/>
        </c:dLbl>
      </c:pivotFmt>
      <c:pivotFmt>
        <c:idx val="12"/>
        <c:spPr>
          <a:solidFill>
            <a:schemeClr val="tx2">
              <a:lumMod val="75000"/>
            </a:schemeClr>
          </a:solidFill>
        </c:spPr>
        <c:marker>
          <c:symbol val="none"/>
        </c:marker>
        <c:dLbl>
          <c:idx val="0"/>
          <c:spPr/>
          <c:txPr>
            <a:bodyPr/>
            <a:lstStyle/>
            <a:p>
              <a:pPr>
                <a:defRPr/>
              </a:pPr>
              <a:endParaRPr lang="en-US"/>
            </a:p>
          </c:txPr>
          <c:dLblPos val="inBase"/>
          <c:showVal val="1"/>
        </c:dLbl>
      </c:pivotFmt>
      <c:pivotFmt>
        <c:idx val="13"/>
        <c:spPr>
          <a:solidFill>
            <a:schemeClr val="accent4">
              <a:lumMod val="75000"/>
            </a:schemeClr>
          </a:solidFill>
        </c:spPr>
        <c:marker>
          <c:symbol val="none"/>
        </c:marker>
        <c:dLbl>
          <c:idx val="0"/>
          <c:spPr/>
          <c:txPr>
            <a:bodyPr/>
            <a:lstStyle/>
            <a:p>
              <a:pPr>
                <a:defRPr/>
              </a:pPr>
              <a:endParaRPr lang="en-US"/>
            </a:p>
          </c:txPr>
          <c:dLblPos val="inBase"/>
          <c:showVal val="1"/>
        </c:dLbl>
      </c:pivotFmt>
      <c:pivotFmt>
        <c:idx val="14"/>
        <c:spPr>
          <a:solidFill>
            <a:schemeClr val="accent6"/>
          </a:solidFill>
        </c:spPr>
        <c:marker>
          <c:symbol val="none"/>
        </c:marker>
        <c:dLbl>
          <c:idx val="0"/>
          <c:spPr/>
          <c:txPr>
            <a:bodyPr/>
            <a:lstStyle/>
            <a:p>
              <a:pPr>
                <a:defRPr/>
              </a:pPr>
              <a:endParaRPr lang="en-US"/>
            </a:p>
          </c:txPr>
          <c:dLblPos val="inBase"/>
          <c:showVal val="1"/>
        </c:dLbl>
      </c:pivotFmt>
      <c:pivotFmt>
        <c:idx val="15"/>
        <c:spPr>
          <a:solidFill>
            <a:srgbClr val="FFFF00"/>
          </a:solidFill>
        </c:spPr>
        <c:marker>
          <c:symbol val="none"/>
        </c:marker>
        <c:dLbl>
          <c:idx val="0"/>
          <c:spPr/>
          <c:txPr>
            <a:bodyPr/>
            <a:lstStyle/>
            <a:p>
              <a:pPr>
                <a:defRPr/>
              </a:pPr>
              <a:endParaRPr lang="en-US"/>
            </a:p>
          </c:txPr>
          <c:dLblPos val="inBase"/>
          <c:showVal val="1"/>
        </c:dLbl>
      </c:pivotFmt>
      <c:pivotFmt>
        <c:idx val="16"/>
        <c:spPr>
          <a:solidFill>
            <a:schemeClr val="accent5">
              <a:lumMod val="75000"/>
            </a:schemeClr>
          </a:solidFill>
        </c:spPr>
        <c:marker>
          <c:symbol val="none"/>
        </c:marker>
        <c:dLbl>
          <c:idx val="0"/>
          <c:spPr/>
          <c:txPr>
            <a:bodyPr/>
            <a:lstStyle/>
            <a:p>
              <a:pPr>
                <a:defRPr/>
              </a:pPr>
              <a:endParaRPr lang="en-US"/>
            </a:p>
          </c:txPr>
          <c:dLblPos val="inBase"/>
          <c:showVal val="1"/>
        </c:dLbl>
      </c:pivotFmt>
      <c:pivotFmt>
        <c:idx val="17"/>
        <c:spPr>
          <a:solidFill>
            <a:schemeClr val="accent2">
              <a:lumMod val="60000"/>
              <a:lumOff val="40000"/>
            </a:schemeClr>
          </a:solidFill>
        </c:spPr>
        <c:marker>
          <c:symbol val="none"/>
        </c:marker>
        <c:dLbl>
          <c:idx val="0"/>
          <c:spPr/>
          <c:txPr>
            <a:bodyPr/>
            <a:lstStyle/>
            <a:p>
              <a:pPr>
                <a:defRPr/>
              </a:pPr>
              <a:endParaRPr lang="en-US"/>
            </a:p>
          </c:txPr>
          <c:dLblPos val="inBase"/>
          <c:showVal val="1"/>
        </c:dLbl>
      </c:pivotFmt>
    </c:pivotFmts>
    <c:plotArea>
      <c:layout>
        <c:manualLayout>
          <c:layoutTarget val="inner"/>
          <c:xMode val="edge"/>
          <c:yMode val="edge"/>
          <c:x val="0.12014429457982391"/>
          <c:y val="3.2389021618626244E-2"/>
          <c:w val="0.55615120546295249"/>
          <c:h val="0.89408505624645063"/>
        </c:manualLayout>
      </c:layout>
      <c:barChart>
        <c:barDir val="col"/>
        <c:grouping val="clustered"/>
        <c:ser>
          <c:idx val="0"/>
          <c:order val="0"/>
          <c:tx>
            <c:strRef>
              <c:f>Sheet2!$A$93:$A$94</c:f>
              <c:strCache>
                <c:ptCount val="1"/>
                <c:pt idx="0">
                  <c:v>  Use of Geographic Information Systems</c:v>
                </c:pt>
              </c:strCache>
            </c:strRef>
          </c:tx>
          <c:spPr>
            <a:solidFill>
              <a:srgbClr val="C00000"/>
            </a:solidFill>
            <a:ln>
              <a:solidFill>
                <a:srgbClr val="C00000"/>
              </a:solidFill>
            </a:ln>
          </c:spPr>
          <c:dLbls>
            <c:txPr>
              <a:bodyPr/>
              <a:lstStyle/>
              <a:p>
                <a:pPr>
                  <a:defRPr sz="1600"/>
                </a:pPr>
                <a:endParaRPr lang="en-US"/>
              </a:p>
            </c:txPr>
            <c:dLblPos val="inBase"/>
            <c:showVal val="1"/>
          </c:dLbls>
          <c:cat>
            <c:strRef>
              <c:f>Sheet2!$A$95</c:f>
              <c:strCache>
                <c:ptCount val="1"/>
                <c:pt idx="0">
                  <c:v>Total</c:v>
                </c:pt>
              </c:strCache>
            </c:strRef>
          </c:cat>
          <c:val>
            <c:numRef>
              <c:f>Sheet2!$A$95</c:f>
              <c:numCache>
                <c:formatCode>General</c:formatCode>
                <c:ptCount val="1"/>
                <c:pt idx="0">
                  <c:v>23</c:v>
                </c:pt>
              </c:numCache>
            </c:numRef>
          </c:val>
        </c:ser>
        <c:ser>
          <c:idx val="1"/>
          <c:order val="1"/>
          <c:tx>
            <c:strRef>
              <c:f>Sheet2!$B$93:$B$94</c:f>
              <c:strCache>
                <c:ptCount val="1"/>
                <c:pt idx="0">
                  <c:v>   Quantitative scientific analysis</c:v>
                </c:pt>
              </c:strCache>
            </c:strRef>
          </c:tx>
          <c:spPr>
            <a:solidFill>
              <a:schemeClr val="accent3">
                <a:lumMod val="75000"/>
              </a:schemeClr>
            </a:solidFill>
          </c:spPr>
          <c:dLbls>
            <c:txPr>
              <a:bodyPr/>
              <a:lstStyle/>
              <a:p>
                <a:pPr>
                  <a:defRPr sz="1600"/>
                </a:pPr>
                <a:endParaRPr lang="en-US"/>
              </a:p>
            </c:txPr>
            <c:dLblPos val="inBase"/>
            <c:showVal val="1"/>
          </c:dLbls>
          <c:cat>
            <c:strRef>
              <c:f>Sheet2!$A$95</c:f>
              <c:strCache>
                <c:ptCount val="1"/>
                <c:pt idx="0">
                  <c:v>Total</c:v>
                </c:pt>
              </c:strCache>
            </c:strRef>
          </c:cat>
          <c:val>
            <c:numRef>
              <c:f>Sheet2!$B$95</c:f>
              <c:numCache>
                <c:formatCode>General</c:formatCode>
                <c:ptCount val="1"/>
                <c:pt idx="0">
                  <c:v>20</c:v>
                </c:pt>
              </c:numCache>
            </c:numRef>
          </c:val>
        </c:ser>
        <c:ser>
          <c:idx val="2"/>
          <c:order val="2"/>
          <c:tx>
            <c:strRef>
              <c:f>Sheet2!$C$93:$C$94</c:f>
              <c:strCache>
                <c:ptCount val="1"/>
                <c:pt idx="0">
                  <c:v>    Spatial data analysis</c:v>
                </c:pt>
              </c:strCache>
            </c:strRef>
          </c:tx>
          <c:spPr>
            <a:solidFill>
              <a:srgbClr val="E2721E"/>
            </a:solidFill>
          </c:spPr>
          <c:dLbls>
            <c:txPr>
              <a:bodyPr/>
              <a:lstStyle/>
              <a:p>
                <a:pPr>
                  <a:defRPr sz="1600"/>
                </a:pPr>
                <a:endParaRPr lang="en-US"/>
              </a:p>
            </c:txPr>
            <c:dLblPos val="inBase"/>
            <c:showVal val="1"/>
          </c:dLbls>
          <c:cat>
            <c:strRef>
              <c:f>Sheet2!$A$95</c:f>
              <c:strCache>
                <c:ptCount val="1"/>
                <c:pt idx="0">
                  <c:v>Total</c:v>
                </c:pt>
              </c:strCache>
            </c:strRef>
          </c:cat>
          <c:val>
            <c:numRef>
              <c:f>Sheet2!$C$95</c:f>
              <c:numCache>
                <c:formatCode>General</c:formatCode>
                <c:ptCount val="1"/>
                <c:pt idx="0">
                  <c:v>22</c:v>
                </c:pt>
              </c:numCache>
            </c:numRef>
          </c:val>
        </c:ser>
        <c:ser>
          <c:idx val="3"/>
          <c:order val="3"/>
          <c:tx>
            <c:strRef>
              <c:f>Sheet2!$D$93:$D$94</c:f>
              <c:strCache>
                <c:ptCount val="1"/>
                <c:pt idx="0">
                  <c:v>  Using statistics to support conclusions</c:v>
                </c:pt>
              </c:strCache>
            </c:strRef>
          </c:tx>
          <c:spPr>
            <a:solidFill>
              <a:schemeClr val="bg2">
                <a:lumMod val="50000"/>
              </a:schemeClr>
            </a:solidFill>
          </c:spPr>
          <c:dLbls>
            <c:txPr>
              <a:bodyPr/>
              <a:lstStyle/>
              <a:p>
                <a:pPr>
                  <a:defRPr sz="1600"/>
                </a:pPr>
                <a:endParaRPr lang="en-US"/>
              </a:p>
            </c:txPr>
            <c:dLblPos val="inBase"/>
            <c:showVal val="1"/>
          </c:dLbls>
          <c:cat>
            <c:strRef>
              <c:f>Sheet2!$A$95</c:f>
              <c:strCache>
                <c:ptCount val="1"/>
                <c:pt idx="0">
                  <c:v>Total</c:v>
                </c:pt>
              </c:strCache>
            </c:strRef>
          </c:cat>
          <c:val>
            <c:numRef>
              <c:f>Sheet2!$D$95</c:f>
              <c:numCache>
                <c:formatCode>General</c:formatCode>
                <c:ptCount val="1"/>
                <c:pt idx="0">
                  <c:v>17</c:v>
                </c:pt>
              </c:numCache>
            </c:numRef>
          </c:val>
        </c:ser>
        <c:ser>
          <c:idx val="4"/>
          <c:order val="4"/>
          <c:tx>
            <c:strRef>
              <c:f>Sheet2!$E$93:$E$94</c:f>
              <c:strCache>
                <c:ptCount val="1"/>
                <c:pt idx="0">
                  <c:v>    Conducting a socioeconomic impact analysis</c:v>
                </c:pt>
              </c:strCache>
            </c:strRef>
          </c:tx>
          <c:spPr>
            <a:solidFill>
              <a:schemeClr val="accent5">
                <a:lumMod val="60000"/>
                <a:lumOff val="40000"/>
              </a:schemeClr>
            </a:solidFill>
          </c:spPr>
          <c:dLbls>
            <c:txPr>
              <a:bodyPr/>
              <a:lstStyle/>
              <a:p>
                <a:pPr>
                  <a:defRPr sz="1600"/>
                </a:pPr>
                <a:endParaRPr lang="en-US"/>
              </a:p>
            </c:txPr>
            <c:dLblPos val="inBase"/>
            <c:showVal val="1"/>
          </c:dLbls>
          <c:cat>
            <c:strRef>
              <c:f>Sheet2!$A$95</c:f>
              <c:strCache>
                <c:ptCount val="1"/>
                <c:pt idx="0">
                  <c:v>Total</c:v>
                </c:pt>
              </c:strCache>
            </c:strRef>
          </c:cat>
          <c:val>
            <c:numRef>
              <c:f>Sheet2!$E$95</c:f>
              <c:numCache>
                <c:formatCode>General</c:formatCode>
                <c:ptCount val="1"/>
                <c:pt idx="0">
                  <c:v>12</c:v>
                </c:pt>
              </c:numCache>
            </c:numRef>
          </c:val>
        </c:ser>
        <c:ser>
          <c:idx val="5"/>
          <c:order val="5"/>
          <c:tx>
            <c:strRef>
              <c:f>Sheet2!$F$93:$F$94</c:f>
              <c:strCache>
                <c:ptCount val="1"/>
                <c:pt idx="0">
                  <c:v>  Programming/ scripting/ coding</c:v>
                </c:pt>
              </c:strCache>
            </c:strRef>
          </c:tx>
          <c:spPr>
            <a:solidFill>
              <a:srgbClr val="FFFF00"/>
            </a:solidFill>
          </c:spPr>
          <c:dLbls>
            <c:txPr>
              <a:bodyPr/>
              <a:lstStyle/>
              <a:p>
                <a:pPr>
                  <a:defRPr sz="1600"/>
                </a:pPr>
                <a:endParaRPr lang="en-US"/>
              </a:p>
            </c:txPr>
            <c:dLblPos val="inBase"/>
            <c:showVal val="1"/>
          </c:dLbls>
          <c:cat>
            <c:strRef>
              <c:f>Sheet2!$A$95</c:f>
              <c:strCache>
                <c:ptCount val="1"/>
                <c:pt idx="0">
                  <c:v>Total</c:v>
                </c:pt>
              </c:strCache>
            </c:strRef>
          </c:cat>
          <c:val>
            <c:numRef>
              <c:f>Sheet2!$F$95</c:f>
              <c:numCache>
                <c:formatCode>General</c:formatCode>
                <c:ptCount val="1"/>
                <c:pt idx="0">
                  <c:v>22</c:v>
                </c:pt>
              </c:numCache>
            </c:numRef>
          </c:val>
        </c:ser>
        <c:ser>
          <c:idx val="6"/>
          <c:order val="6"/>
          <c:tx>
            <c:strRef>
              <c:f>Sheet2!$G$93:$G$94</c:f>
              <c:strCache>
                <c:ptCount val="1"/>
                <c:pt idx="0">
                  <c:v>  Technical writing and/or editing</c:v>
                </c:pt>
              </c:strCache>
            </c:strRef>
          </c:tx>
          <c:spPr>
            <a:solidFill>
              <a:schemeClr val="accent5">
                <a:lumMod val="75000"/>
              </a:schemeClr>
            </a:solidFill>
          </c:spPr>
          <c:dLbls>
            <c:txPr>
              <a:bodyPr/>
              <a:lstStyle/>
              <a:p>
                <a:pPr>
                  <a:defRPr sz="1600"/>
                </a:pPr>
                <a:endParaRPr lang="en-US"/>
              </a:p>
            </c:txPr>
            <c:dLblPos val="inBase"/>
            <c:showVal val="1"/>
          </c:dLbls>
          <c:cat>
            <c:strRef>
              <c:f>Sheet2!$A$95</c:f>
              <c:strCache>
                <c:ptCount val="1"/>
                <c:pt idx="0">
                  <c:v>Total</c:v>
                </c:pt>
              </c:strCache>
            </c:strRef>
          </c:cat>
          <c:val>
            <c:numRef>
              <c:f>Sheet2!$G$95</c:f>
              <c:numCache>
                <c:formatCode>General</c:formatCode>
                <c:ptCount val="1"/>
                <c:pt idx="0">
                  <c:v>23</c:v>
                </c:pt>
              </c:numCache>
            </c:numRef>
          </c:val>
        </c:ser>
        <c:ser>
          <c:idx val="7"/>
          <c:order val="7"/>
          <c:tx>
            <c:strRef>
              <c:f>Sheet2!$H$93:$H$94</c:f>
              <c:strCache>
                <c:ptCount val="1"/>
                <c:pt idx="0">
                  <c:v>  Other (Remote Sensing)</c:v>
                </c:pt>
              </c:strCache>
            </c:strRef>
          </c:tx>
          <c:spPr>
            <a:solidFill>
              <a:schemeClr val="accent2">
                <a:lumMod val="60000"/>
                <a:lumOff val="40000"/>
              </a:schemeClr>
            </a:solidFill>
          </c:spPr>
          <c:dLbls>
            <c:txPr>
              <a:bodyPr/>
              <a:lstStyle/>
              <a:p>
                <a:pPr>
                  <a:defRPr sz="1600"/>
                </a:pPr>
                <a:endParaRPr lang="en-US"/>
              </a:p>
            </c:txPr>
            <c:dLblPos val="inBase"/>
            <c:showVal val="1"/>
          </c:dLbls>
          <c:cat>
            <c:strRef>
              <c:f>Sheet2!$A$95</c:f>
              <c:strCache>
                <c:ptCount val="1"/>
                <c:pt idx="0">
                  <c:v>Total</c:v>
                </c:pt>
              </c:strCache>
            </c:strRef>
          </c:cat>
          <c:val>
            <c:numRef>
              <c:f>Sheet2!$H$95</c:f>
              <c:numCache>
                <c:formatCode>General</c:formatCode>
                <c:ptCount val="1"/>
                <c:pt idx="0">
                  <c:v>1</c:v>
                </c:pt>
              </c:numCache>
            </c:numRef>
          </c:val>
        </c:ser>
        <c:dLbls>
          <c:showVal val="1"/>
        </c:dLbls>
        <c:axId val="91910912"/>
        <c:axId val="91912832"/>
      </c:barChart>
      <c:catAx>
        <c:axId val="91910912"/>
        <c:scaling>
          <c:orientation val="minMax"/>
        </c:scaling>
        <c:delete val="1"/>
        <c:axPos val="b"/>
        <c:title>
          <c:tx>
            <c:rich>
              <a:bodyPr/>
              <a:lstStyle/>
              <a:p>
                <a:pPr>
                  <a:defRPr/>
                </a:pPr>
                <a:r>
                  <a:rPr lang="en-US" sz="1600" dirty="0"/>
                  <a:t>Technical </a:t>
                </a:r>
                <a:r>
                  <a:rPr lang="en-US" sz="1600" dirty="0" smtClean="0"/>
                  <a:t>Skills Hoped</a:t>
                </a:r>
                <a:r>
                  <a:rPr lang="en-US" sz="1600" baseline="0" dirty="0" smtClean="0"/>
                  <a:t> to Gain</a:t>
                </a:r>
                <a:endParaRPr lang="en-US" sz="1600" dirty="0"/>
              </a:p>
            </c:rich>
          </c:tx>
          <c:layout/>
        </c:title>
        <c:tickLblPos val="none"/>
        <c:crossAx val="91912832"/>
        <c:crosses val="autoZero"/>
        <c:auto val="1"/>
        <c:lblAlgn val="ctr"/>
        <c:lblOffset val="100"/>
      </c:catAx>
      <c:valAx>
        <c:axId val="91912832"/>
        <c:scaling>
          <c:orientation val="minMax"/>
        </c:scaling>
        <c:axPos val="l"/>
        <c:majorGridlines/>
        <c:title>
          <c:tx>
            <c:rich>
              <a:bodyPr rot="-5400000" vert="horz"/>
              <a:lstStyle/>
              <a:p>
                <a:pPr>
                  <a:defRPr sz="1600"/>
                </a:pPr>
                <a:r>
                  <a:rPr lang="en-US" sz="1600"/>
                  <a:t>Number</a:t>
                </a:r>
                <a:r>
                  <a:rPr lang="en-US" sz="1600" baseline="0"/>
                  <a:t> of Participants</a:t>
                </a:r>
                <a:endParaRPr lang="en-US" sz="1600"/>
              </a:p>
            </c:rich>
          </c:tx>
          <c:layout/>
        </c:title>
        <c:numFmt formatCode="General" sourceLinked="1"/>
        <c:tickLblPos val="nextTo"/>
        <c:txPr>
          <a:bodyPr/>
          <a:lstStyle/>
          <a:p>
            <a:pPr>
              <a:defRPr sz="1600"/>
            </a:pPr>
            <a:endParaRPr lang="en-US"/>
          </a:p>
        </c:txPr>
        <c:crossAx val="91910912"/>
        <c:crosses val="autoZero"/>
        <c:crossBetween val="between"/>
      </c:valAx>
    </c:plotArea>
    <c:legend>
      <c:legendPos val="r"/>
      <c:layout>
        <c:manualLayout>
          <c:xMode val="edge"/>
          <c:yMode val="edge"/>
          <c:x val="0.66457971059663778"/>
          <c:y val="3.844417251781525E-3"/>
          <c:w val="0.32113065204781632"/>
          <c:h val="0.99615558274821847"/>
        </c:manualLayout>
      </c:layout>
      <c:txPr>
        <a:bodyPr/>
        <a:lstStyle/>
        <a:p>
          <a:pPr>
            <a:defRPr sz="1600"/>
          </a:pPr>
          <a:endParaRPr lang="en-US"/>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09065A-4D71-4A87-B000-2C73C7E4BD59}" type="datetimeFigureOut">
              <a:rPr lang="en-US" smtClean="0"/>
              <a:pPr/>
              <a:t>12/5/2014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6A2CE-2CD1-4A9F-9894-93157354F22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I</a:t>
            </a:r>
            <a:r>
              <a:rPr lang="en-US" baseline="0" dirty="0" smtClean="0"/>
              <a:t> put up the DEVELOP’s mission statement here because I think it highlights the three broad areas where we’re trying to assess the impacts of the program. The first being the partners/end-users, the second is participants, and the third projects. These are hopefully useful categories to think about as I go through the rest of my presentation. I would like to note that these aren’t exclusive categories—for example, a lot of how we evaluate projects is the utility they provide for partners. </a:t>
            </a:r>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So one of the things you’ve heard me say a couple of times and I’m going to say a few more, is the need for baseline data.</a:t>
            </a:r>
            <a:r>
              <a:rPr lang="en-US" baseline="0" dirty="0" smtClean="0"/>
              <a:t> So these surveys are one way to try to do that. You might be able to guess, but the idea is to give one at the beginning and one at the end of the term. However, I think I need to change the name because there is an end of the term survey that Karen also sends out and people got confused and four people took my survey twice. I mean it’s a pretty cool survey but I’m not sure it’s that cool. So over the fall, we tested this out by having participants at MCHD, Langley, and JPL do it. There were about 25/26 respondents in total (we managed to gain one in the end of term survey). The main idea is to see people’s expectations for the term and then if they were met.</a:t>
            </a:r>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18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a:t>
            </a:r>
            <a:r>
              <a:rPr lang="en-US" baseline="0" dirty="0" smtClean="0"/>
              <a:t> this is done in a few parts. It’s a pretty short survey.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many of these skills, what participants hoped to gain lines up fairly well with what they reported as having gained– GIS, technical writing, programming skills. A few that they were hoping to gain more were quantitative scientific and spatial data analysis, statistics, and impact analysis. </a:t>
            </a:r>
          </a:p>
          <a:p>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For professional</a:t>
            </a:r>
            <a:r>
              <a:rPr lang="en-US" baseline="0" dirty="0" smtClean="0"/>
              <a:t> skills, a lot of the expected skills were reported to be gained at fairly the same rates, plus or minus a couple of people, like professional etiquette, communication, presentation. More people said they received writing and self-awareness skills than they hoped to gain. The most dramatic difference is networking, where 22 stated they hoped to gain networking and only 10 stated they did. </a:t>
            </a:r>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20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You</a:t>
            </a:r>
            <a:r>
              <a:rPr lang="en-US" baseline="0" dirty="0" smtClean="0"/>
              <a:t> guys are probably most familiar with the tracking metrics so I’m just going to point out a few highlights here and a few more are included in the results &amp; indicators. Many of you received several emails from me at the beginning of the term in regards to filling out these spreadsheets. This led to the realization that the tracking metrics needed to be updated and made more user-friendly. So these next few slides are going to focus on our new and exciting tracking metrics, which you all got in your read-ahead materials, and I’m sure just dying to complete. </a:t>
            </a:r>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22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This is the new and last tab of the tracking metrics. It’s</a:t>
            </a:r>
            <a:r>
              <a:rPr lang="en-US" baseline="0" dirty="0" smtClean="0"/>
              <a:t> pretty straightforward. You just list how many males and females are in each category each term and if someone has two positions, put them for both. The reason I am pointing this tab out in particular is just to highlight that if you can remember several slides ago, this is one of the goals we set for the Equal </a:t>
            </a:r>
            <a:r>
              <a:rPr lang="en-US" baseline="0" smtClean="0"/>
              <a:t>Futures reporting. </a:t>
            </a:r>
            <a:endParaRPr lang="en-US"/>
          </a:p>
        </p:txBody>
      </p:sp>
      <p:sp>
        <p:nvSpPr>
          <p:cNvPr id="4" name="Slide Number Placeholder 3"/>
          <p:cNvSpPr>
            <a:spLocks noGrp="1"/>
          </p:cNvSpPr>
          <p:nvPr>
            <p:ph type="sldNum" sz="quarter" idx="10"/>
          </p:nvPr>
        </p:nvSpPr>
        <p:spPr/>
        <p:txBody>
          <a:bodyPr/>
          <a:lstStyle/>
          <a:p>
            <a:fld id="{93E6A2CE-2CD1-4A9F-9894-93157354F228}" type="slidenum">
              <a:rPr lang="en-US" smtClean="0"/>
              <a:pPr/>
              <a:t>25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Results &amp; indicators are something that Lauren mentioned</a:t>
            </a:r>
            <a:r>
              <a:rPr lang="en-US" baseline="0" dirty="0" smtClean="0"/>
              <a:t> earlier. These are the preliminary results, as some have not been tallied up yet and some don’t include the fall data yet. </a:t>
            </a:r>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26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1C93C5-DC83-49B5-8DB0-0D6686DAB74F}" type="slidenum">
              <a:rPr lang="en-US" smtClean="0"/>
              <a:pPr/>
              <a:t>27</a:t>
            </a:fld>
            <a:endParaRPr lang="en-US"/>
          </a:p>
        </p:txBody>
      </p:sp>
    </p:spTree>
    <p:extLst>
      <p:ext uri="{BB962C8B-B14F-4D97-AF65-F5344CB8AC3E}">
        <p14:creationId xmlns:p14="http://schemas.microsoft.com/office/powerpoint/2010/main" xmlns="" val="1809329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1C93C5-DC83-49B5-8DB0-0D6686DAB74F}" type="slidenum">
              <a:rPr lang="en-US" smtClean="0"/>
              <a:pPr/>
              <a:t>29</a:t>
            </a:fld>
            <a:endParaRPr lang="en-US"/>
          </a:p>
        </p:txBody>
      </p:sp>
    </p:spTree>
    <p:extLst>
      <p:ext uri="{BB962C8B-B14F-4D97-AF65-F5344CB8AC3E}">
        <p14:creationId xmlns:p14="http://schemas.microsoft.com/office/powerpoint/2010/main" xmlns="" val="1809329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One thing to note</a:t>
            </a:r>
            <a:r>
              <a:rPr lang="en-US" baseline="0" dirty="0" smtClean="0"/>
              <a:t> for participants, is that the fall participants are not included yet. </a:t>
            </a:r>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30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1C93C5-DC83-49B5-8DB0-0D6686DAB74F}" type="slidenum">
              <a:rPr lang="en-US" smtClean="0"/>
              <a:pPr/>
              <a:t>31</a:t>
            </a:fld>
            <a:endParaRPr lang="en-US"/>
          </a:p>
        </p:txBody>
      </p:sp>
    </p:spTree>
    <p:extLst>
      <p:ext uri="{BB962C8B-B14F-4D97-AF65-F5344CB8AC3E}">
        <p14:creationId xmlns:p14="http://schemas.microsoft.com/office/powerpoint/2010/main" xmlns="" val="1809329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Currently there are several tools being used to measure the impacts in each of these categories.</a:t>
            </a:r>
            <a:r>
              <a:rPr lang="en-US" baseline="0" dirty="0" smtClean="0"/>
              <a:t> Several of these help track multiple categories at once, most notably the Results &amp; Indicators, and the Tracking Metrics. I’m going to go over some highlights for each of these, except those in purple. There is a lot of overlap and collaboration between impact analysis and project coordination, and those  three fall under project coordination. The pre-project partner survey is something that, as she mentioned, Christine and I worked on together and as she already discussed it, I will only briefly mention it. </a:t>
            </a:r>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1C93C5-DC83-49B5-8DB0-0D6686DAB74F}" type="slidenum">
              <a:rPr lang="en-US" smtClean="0"/>
              <a:pPr/>
              <a:t>33</a:t>
            </a:fld>
            <a:endParaRPr lang="en-US"/>
          </a:p>
        </p:txBody>
      </p:sp>
    </p:spTree>
    <p:extLst>
      <p:ext uri="{BB962C8B-B14F-4D97-AF65-F5344CB8AC3E}">
        <p14:creationId xmlns:p14="http://schemas.microsoft.com/office/powerpoint/2010/main" xmlns="" val="18093292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1C93C5-DC83-49B5-8DB0-0D6686DAB74F}" type="slidenum">
              <a:rPr lang="en-US" smtClean="0"/>
              <a:pPr/>
              <a:t>35</a:t>
            </a:fld>
            <a:endParaRPr lang="en-US"/>
          </a:p>
        </p:txBody>
      </p:sp>
    </p:spTree>
    <p:extLst>
      <p:ext uri="{BB962C8B-B14F-4D97-AF65-F5344CB8AC3E}">
        <p14:creationId xmlns:p14="http://schemas.microsoft.com/office/powerpoint/2010/main" xmlns="" val="18093292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Total</a:t>
            </a:r>
            <a:r>
              <a:rPr lang="en-US" baseline="0" dirty="0" smtClean="0"/>
              <a:t> responses - 245</a:t>
            </a:r>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36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38</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39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The pre-project</a:t>
            </a:r>
            <a:r>
              <a:rPr lang="en-US" baseline="0" dirty="0" smtClean="0"/>
              <a:t> partner survey was designed to fulfill a couple of different needs. First, to provide data for socioeconomic impact analyses and tracking. And second, to give teams some information about their partners’ expectations. Broadly speaking,  this survey aims to gather the following, baseline data of the organization’s current remote sensing usage, how the DEVELOP partnership started, and expectations for project communication and what end products they would like to see (in general terms). Lastly, their expectations for how they will use the end products they receive, which, ideally, will be used to compare with how they actually use the end products. </a:t>
            </a:r>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082965-6E96-4720-A5AF-81946391FF76}"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Two</a:t>
            </a:r>
            <a:r>
              <a:rPr lang="en-US" baseline="0" dirty="0" smtClean="0"/>
              <a:t> people said they used NASA EO, but not remote sensing, which since EO is a type of RS, I changed those to a yes.</a:t>
            </a:r>
            <a:endParaRPr lang="en-US" dirty="0"/>
          </a:p>
        </p:txBody>
      </p:sp>
      <p:sp>
        <p:nvSpPr>
          <p:cNvPr id="4" name="Slide Number Placeholder 3"/>
          <p:cNvSpPr>
            <a:spLocks noGrp="1"/>
          </p:cNvSpPr>
          <p:nvPr>
            <p:ph type="sldNum" sz="quarter" idx="10"/>
          </p:nvPr>
        </p:nvSpPr>
        <p:spPr/>
        <p:txBody>
          <a:bodyPr/>
          <a:lstStyle/>
          <a:p>
            <a:fld id="{0A082965-6E96-4720-A5AF-81946391FF76}"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I excluded two “did not contribute” responses</a:t>
            </a:r>
            <a:r>
              <a:rPr lang="en-US" baseline="0" dirty="0" smtClean="0"/>
              <a:t> where the person had marked other responses as well, so I am assuming that was a mistake. </a:t>
            </a:r>
            <a:endParaRPr lang="en-US" dirty="0"/>
          </a:p>
        </p:txBody>
      </p:sp>
      <p:sp>
        <p:nvSpPr>
          <p:cNvPr id="4" name="Slide Number Placeholder 3"/>
          <p:cNvSpPr>
            <a:spLocks noGrp="1"/>
          </p:cNvSpPr>
          <p:nvPr>
            <p:ph type="sldNum" sz="quarter" idx="10"/>
          </p:nvPr>
        </p:nvSpPr>
        <p:spPr/>
        <p:txBody>
          <a:bodyPr/>
          <a:lstStyle/>
          <a:p>
            <a:fld id="{0A082965-6E96-4720-A5AF-81946391FF76}"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So these are the</a:t>
            </a:r>
            <a:r>
              <a:rPr lang="en-US" baseline="0" dirty="0" smtClean="0"/>
              <a:t> goals that we have set out for DEVELOP for the upcoming year. I wanted to go over them so you can keep an eye out for some of these events we’re hoping to have, or if you would like to be involved in doing any of these things, and lastly, if you do any of these things, please let us know because we would like to keep track of it. </a:t>
            </a:r>
            <a:endParaRPr lang="en-US" dirty="0"/>
          </a:p>
        </p:txBody>
      </p:sp>
      <p:sp>
        <p:nvSpPr>
          <p:cNvPr id="4" name="Slide Number Placeholder 3"/>
          <p:cNvSpPr>
            <a:spLocks noGrp="1"/>
          </p:cNvSpPr>
          <p:nvPr>
            <p:ph type="sldNum" sz="quarter" idx="10"/>
          </p:nvPr>
        </p:nvSpPr>
        <p:spPr/>
        <p:txBody>
          <a:bodyPr/>
          <a:lstStyle/>
          <a:p>
            <a:fld id="{93E6A2CE-2CD1-4A9F-9894-93157354F228}"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67730"/>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5851" y="1411615"/>
            <a:ext cx="69723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851910" y="1267730"/>
            <a:ext cx="144018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937635" y="1267731"/>
            <a:ext cx="126873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171575" y="4682063"/>
            <a:ext cx="6803136"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3989070" y="1341256"/>
            <a:ext cx="1165860" cy="527213"/>
          </a:xfrm>
        </p:spPr>
        <p:txBody>
          <a:bodyPr/>
          <a:lstStyle>
            <a:lvl1pPr algn="ctr">
              <a:defRPr sz="1300" spc="0" baseline="0">
                <a:solidFill>
                  <a:schemeClr val="tx1"/>
                </a:solidFill>
                <a:latin typeface="+mn-lt"/>
              </a:defRPr>
            </a:lvl1pPr>
          </a:lstStyle>
          <a:p>
            <a:fld id="{F7AFFB9B-9FB8-469E-96F9-4D32314110B6}" type="datetimeFigureOut">
              <a:rPr lang="en-US" smtClean="0"/>
              <a:pPr/>
              <a:t>12/5/2014</a:t>
            </a:fld>
            <a:endParaRPr lang="en-US" dirty="0"/>
          </a:p>
        </p:txBody>
      </p:sp>
      <p:sp>
        <p:nvSpPr>
          <p:cNvPr id="21" name="Footer Placeholder 20"/>
          <p:cNvSpPr>
            <a:spLocks noGrp="1"/>
          </p:cNvSpPr>
          <p:nvPr>
            <p:ph type="ftr" sz="quarter" idx="11"/>
          </p:nvPr>
        </p:nvSpPr>
        <p:spPr>
          <a:xfrm>
            <a:off x="1090422" y="5211060"/>
            <a:ext cx="4429125"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1795286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pPr/>
              <a:t>12/5/2014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855687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pPr/>
              <a:t>12/5/2014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320467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FBDC27-E420-4878-9EE6-7B9656D6442A}" type="datetimeFigureOut">
              <a:rPr lang="en-US" smtClean="0"/>
              <a:pPr/>
              <a:t>12/5/2014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026337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67730"/>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5850" y="1411615"/>
            <a:ext cx="69723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851910" y="1267730"/>
            <a:ext cx="144018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937635" y="1267731"/>
            <a:ext cx="126873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2718" y="4682062"/>
            <a:ext cx="6803136"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991356" y="1344502"/>
            <a:ext cx="1165860" cy="530352"/>
          </a:xfrm>
        </p:spPr>
        <p:txBody>
          <a:bodyPr/>
          <a:lstStyle>
            <a:lvl1pPr algn="ctr">
              <a:defRPr lang="en-US" sz="1300" kern="1200" spc="0" baseline="0">
                <a:solidFill>
                  <a:schemeClr val="tx1"/>
                </a:solidFill>
                <a:latin typeface="+mn-lt"/>
                <a:ea typeface="+mn-ea"/>
                <a:cs typeface="+mn-cs"/>
              </a:defRPr>
            </a:lvl1pPr>
          </a:lstStyle>
          <a:p>
            <a:fld id="{0F7F47CF-67C9-420C-80A5-E2069FF0C2DF}" type="datetimeFigureOut">
              <a:rPr lang="en-US" smtClean="0"/>
              <a:pPr/>
              <a:t>12/5/2014</a:t>
            </a:fld>
            <a:endParaRPr lang="en-US" dirty="0"/>
          </a:p>
        </p:txBody>
      </p:sp>
      <p:sp>
        <p:nvSpPr>
          <p:cNvPr id="5" name="Footer Placeholder 4"/>
          <p:cNvSpPr>
            <a:spLocks noGrp="1"/>
          </p:cNvSpPr>
          <p:nvPr>
            <p:ph type="ftr" sz="quarter" idx="11"/>
          </p:nvPr>
        </p:nvSpPr>
        <p:spPr>
          <a:xfrm>
            <a:off x="1090165" y="5211060"/>
            <a:ext cx="4430268"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6453378" y="5211060"/>
            <a:ext cx="1584198" cy="228600"/>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3410062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00100" y="2103120"/>
            <a:ext cx="356616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77740" y="2103120"/>
            <a:ext cx="356616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pPr/>
              <a:t>12/5/2014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543487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02386" y="2074334"/>
            <a:ext cx="356616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02386" y="2755898"/>
            <a:ext cx="356616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80026" y="2074334"/>
            <a:ext cx="356616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80026" y="2756581"/>
            <a:ext cx="356616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pPr/>
              <a:t>12/5/2014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00967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pPr/>
              <a:t>12/5/2014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263736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pPr/>
              <a:t>12/5/2014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39617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184147" y="237744"/>
            <a:ext cx="6398514"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6765290" y="237744"/>
            <a:ext cx="219456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514350" y="609600"/>
            <a:ext cx="58293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0C3BFE2-83B7-4B0A-B9D3-AB28331082B3}" type="datetimeFigureOut">
              <a:rPr lang="en-US" smtClean="0"/>
              <a:pPr/>
              <a:t>12/5/2014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7795258" y="6223002"/>
            <a:ext cx="1097280" cy="274320"/>
          </a:xfrm>
        </p:spPr>
        <p:txBody>
          <a:bodyPr/>
          <a:lstStyle>
            <a:lvl1pPr>
              <a:defRPr>
                <a:solidFill>
                  <a:srgbClr val="FFFFFF"/>
                </a:solidFill>
              </a:defRPr>
            </a:lvl1pPr>
          </a:lstStyle>
          <a:p>
            <a:fld id="{6D22F896-40B5-4ADD-8801-0D06FADFA095}" type="slidenum">
              <a:rPr lang="en-US" smtClean="0"/>
              <a:pPr/>
              <a:t>‹#›</a:t>
            </a:fld>
            <a:endParaRPr lang="en-US" dirty="0"/>
          </a:p>
        </p:txBody>
      </p:sp>
      <p:sp>
        <p:nvSpPr>
          <p:cNvPr id="12" name="Rectangle 11"/>
          <p:cNvSpPr/>
          <p:nvPr/>
        </p:nvSpPr>
        <p:spPr>
          <a:xfrm>
            <a:off x="6868160" y="374904"/>
            <a:ext cx="198882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3219153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6765290" y="237744"/>
            <a:ext cx="219456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1449" y="237744"/>
            <a:ext cx="6398514"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2EF78E3-FDA3-4D28-AAA2-0B81F349A39D}" type="datetimeFigureOut">
              <a:rPr lang="en-US" smtClean="0"/>
              <a:pPr/>
              <a:t>12/5/2014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7797546" y="6227064"/>
            <a:ext cx="1097280" cy="274320"/>
          </a:xfrm>
        </p:spPr>
        <p:txBody>
          <a:bodyPr/>
          <a:lstStyle>
            <a:lvl1pPr>
              <a:defRPr>
                <a:solidFill>
                  <a:srgbClr val="FFFFFF"/>
                </a:solidFill>
              </a:defRPr>
            </a:lvl1pPr>
          </a:lstStyle>
          <a:p>
            <a:fld id="{6D22F896-40B5-4ADD-8801-0D06FADFA095}" type="slidenum">
              <a:rPr lang="en-US" smtClean="0"/>
              <a:pPr/>
              <a:t>‹#›</a:t>
            </a:fld>
            <a:endParaRPr lang="en-US" dirty="0"/>
          </a:p>
        </p:txBody>
      </p:sp>
      <p:sp>
        <p:nvSpPr>
          <p:cNvPr id="10" name="Rectangle 9"/>
          <p:cNvSpPr/>
          <p:nvPr/>
        </p:nvSpPr>
        <p:spPr>
          <a:xfrm>
            <a:off x="6868160" y="374904"/>
            <a:ext cx="198882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734125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237744"/>
            <a:ext cx="8791956"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800100" y="642594"/>
            <a:ext cx="75438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00100" y="2103120"/>
            <a:ext cx="75438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5740" y="6307672"/>
            <a:ext cx="20574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35BB1C6-BF8F-4481-8AB2-603A1C8A906A}" type="datetimeFigureOut">
              <a:rPr lang="en-US" smtClean="0"/>
              <a:pPr/>
              <a:t>12/5/2014</a:t>
            </a:fld>
            <a:endParaRPr lang="en-US" dirty="0"/>
          </a:p>
        </p:txBody>
      </p:sp>
      <p:sp>
        <p:nvSpPr>
          <p:cNvPr id="5" name="Footer Placeholder 4"/>
          <p:cNvSpPr>
            <a:spLocks noGrp="1"/>
          </p:cNvSpPr>
          <p:nvPr>
            <p:ph type="ftr" sz="quarter" idx="3"/>
          </p:nvPr>
        </p:nvSpPr>
        <p:spPr>
          <a:xfrm>
            <a:off x="2617470" y="6307672"/>
            <a:ext cx="390906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852410" y="6307672"/>
            <a:ext cx="109728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783837651"/>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chart" Target="../charts/char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Impact Analysis</a:t>
            </a:r>
            <a:endParaRPr lang="en-US" dirty="0"/>
          </a:p>
        </p:txBody>
      </p:sp>
      <p:sp>
        <p:nvSpPr>
          <p:cNvPr id="3" name="Subtitle 2"/>
          <p:cNvSpPr>
            <a:spLocks noGrp="1"/>
          </p:cNvSpPr>
          <p:nvPr>
            <p:ph type="subTitle" idx="1"/>
          </p:nvPr>
        </p:nvSpPr>
        <p:spPr/>
        <p:txBody>
          <a:bodyPr/>
          <a:lstStyle/>
          <a:p>
            <a:r>
              <a:rPr lang="en-US" dirty="0" smtClean="0"/>
              <a:t>Georgina Crepps – December 2014</a:t>
            </a:r>
            <a:endParaRPr lang="en-US" dirty="0"/>
          </a:p>
        </p:txBody>
      </p:sp>
    </p:spTree>
    <p:extLst>
      <p:ext uri="{BB962C8B-B14F-4D97-AF65-F5344CB8AC3E}">
        <p14:creationId xmlns:p14="http://schemas.microsoft.com/office/powerpoint/2010/main" xmlns="" val="3111275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526" y="272311"/>
            <a:ext cx="7836263" cy="662024"/>
          </a:xfrm>
        </p:spPr>
        <p:txBody>
          <a:bodyPr>
            <a:noAutofit/>
          </a:bodyPr>
          <a:lstStyle/>
          <a:p>
            <a:r>
              <a:rPr lang="en-US" sz="2000" dirty="0" smtClean="0"/>
              <a:t>Do you currently work with, or have exposure to remote sensing?/ Do you currently work with NASA's Earth observations? (not enrolled, employed (123 respondents)</a:t>
            </a:r>
            <a:endParaRPr lang="en-US" sz="2000" dirty="0"/>
          </a:p>
        </p:txBody>
      </p:sp>
      <p:graphicFrame>
        <p:nvGraphicFramePr>
          <p:cNvPr id="3" name="Chart 2"/>
          <p:cNvGraphicFramePr/>
          <p:nvPr/>
        </p:nvGraphicFramePr>
        <p:xfrm>
          <a:off x="378824" y="1097282"/>
          <a:ext cx="8386354" cy="539495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132" y="233162"/>
            <a:ext cx="8679976" cy="1036081"/>
          </a:xfrm>
        </p:spPr>
        <p:txBody>
          <a:bodyPr>
            <a:noAutofit/>
          </a:bodyPr>
          <a:lstStyle/>
          <a:p>
            <a:pPr algn="ctr"/>
            <a:r>
              <a:rPr lang="en-US" sz="4000" dirty="0" smtClean="0"/>
              <a:t>How did DEVELOP assist with your job search? </a:t>
            </a:r>
            <a:r>
              <a:rPr lang="en-US" sz="2800" dirty="0" smtClean="0"/>
              <a:t>(123: not enrolled, employed)</a:t>
            </a:r>
            <a:endParaRPr lang="en-US" sz="2800" dirty="0"/>
          </a:p>
        </p:txBody>
      </p:sp>
      <p:graphicFrame>
        <p:nvGraphicFramePr>
          <p:cNvPr id="3" name="Chart 2"/>
          <p:cNvGraphicFramePr/>
          <p:nvPr/>
        </p:nvGraphicFramePr>
        <p:xfrm>
          <a:off x="434584" y="1146414"/>
          <a:ext cx="8399417" cy="537721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7075" y="205867"/>
            <a:ext cx="8241542" cy="817716"/>
          </a:xfrm>
        </p:spPr>
        <p:txBody>
          <a:bodyPr>
            <a:normAutofit fontScale="90000"/>
          </a:bodyPr>
          <a:lstStyle/>
          <a:p>
            <a:r>
              <a:rPr lang="en-US" sz="4000" dirty="0" smtClean="0"/>
              <a:t>Professional Skills Gained </a:t>
            </a:r>
            <a:r>
              <a:rPr lang="en-US" sz="4400" dirty="0" smtClean="0"/>
              <a:t> </a:t>
            </a:r>
            <a:r>
              <a:rPr lang="en-US" sz="2800" dirty="0" smtClean="0"/>
              <a:t>(245 respondents)</a:t>
            </a:r>
            <a:endParaRPr lang="en-US" sz="2800" dirty="0"/>
          </a:p>
        </p:txBody>
      </p:sp>
      <p:graphicFrame>
        <p:nvGraphicFramePr>
          <p:cNvPr id="4" name="Chart 3"/>
          <p:cNvGraphicFramePr/>
          <p:nvPr/>
        </p:nvGraphicFramePr>
        <p:xfrm>
          <a:off x="245758" y="1017148"/>
          <a:ext cx="8765177" cy="560396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r>
              <a:rPr lang="en-US" dirty="0" smtClean="0"/>
              <a:t>Personal stories</a:t>
            </a:r>
            <a:endParaRPr lang="en-US" dirty="0"/>
          </a:p>
        </p:txBody>
      </p:sp>
      <p:sp>
        <p:nvSpPr>
          <p:cNvPr id="4" name="Content Placeholder 3"/>
          <p:cNvSpPr>
            <a:spLocks noGrp="1"/>
          </p:cNvSpPr>
          <p:nvPr>
            <p:ph sz="half" idx="2"/>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Equal Futures Reporting</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871032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011" y="599091"/>
            <a:ext cx="8690741" cy="1198179"/>
          </a:xfrm>
        </p:spPr>
        <p:txBody>
          <a:bodyPr>
            <a:normAutofit fontScale="90000"/>
          </a:bodyPr>
          <a:lstStyle/>
          <a:p>
            <a:pPr algn="ctr"/>
            <a:r>
              <a:rPr lang="en-US" dirty="0" smtClean="0"/>
              <a:t>Number of Participants by Location and Gender, FY 2014</a:t>
            </a:r>
            <a:br>
              <a:rPr lang="en-US" dirty="0" smtClean="0"/>
            </a:br>
            <a:endParaRPr lang="en-US" dirty="0"/>
          </a:p>
        </p:txBody>
      </p:sp>
      <p:graphicFrame>
        <p:nvGraphicFramePr>
          <p:cNvPr id="4" name="Content Placeholder 3"/>
          <p:cNvGraphicFramePr>
            <a:graphicFrameLocks noGrp="1"/>
          </p:cNvGraphicFramePr>
          <p:nvPr>
            <p:ph idx="1"/>
          </p:nvPr>
        </p:nvGraphicFramePr>
        <p:xfrm>
          <a:off x="271955" y="283780"/>
          <a:ext cx="8572500" cy="63377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08" y="409904"/>
            <a:ext cx="4327634" cy="1592318"/>
          </a:xfrm>
        </p:spPr>
        <p:txBody>
          <a:bodyPr>
            <a:normAutofit fontScale="90000"/>
          </a:bodyPr>
          <a:lstStyle/>
          <a:p>
            <a:r>
              <a:rPr lang="en-US" sz="3100" dirty="0" smtClean="0"/>
              <a:t>Number of Total DEVELOP Applicants and Participants by Gender, FY 2011 – 2014 </a:t>
            </a:r>
            <a:r>
              <a:rPr lang="en-US" dirty="0" smtClean="0"/>
              <a:t/>
            </a:r>
            <a:br>
              <a:rPr lang="en-US" dirty="0" smtClean="0"/>
            </a:br>
            <a:endParaRPr lang="en-US" dirty="0"/>
          </a:p>
        </p:txBody>
      </p:sp>
      <p:graphicFrame>
        <p:nvGraphicFramePr>
          <p:cNvPr id="5" name="Content Placeholder 4"/>
          <p:cNvGraphicFramePr>
            <a:graphicFrameLocks noGrp="1"/>
          </p:cNvGraphicFramePr>
          <p:nvPr>
            <p:ph sz="half" idx="1"/>
          </p:nvPr>
        </p:nvGraphicFramePr>
        <p:xfrm>
          <a:off x="283779" y="2103438"/>
          <a:ext cx="4564118" cy="45180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5061758" y="2128345"/>
          <a:ext cx="3900939" cy="4351283"/>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1"/>
          <p:cNvSpPr txBox="1">
            <a:spLocks/>
          </p:cNvSpPr>
          <p:nvPr/>
        </p:nvSpPr>
        <p:spPr>
          <a:xfrm>
            <a:off x="5060731" y="325821"/>
            <a:ext cx="3933497" cy="1755228"/>
          </a:xfrm>
          <a:prstGeom prst="rect">
            <a:avLst/>
          </a:prstGeom>
        </p:spPr>
        <p:txBody>
          <a:bodyPr vert="horz" lIns="91440" tIns="45720" rIns="91440" bIns="45720" rtlCol="0" anchor="ctr">
            <a:normAutofit fontScale="75000" lnSpcReduction="2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400" b="0" i="0" u="none" strike="noStrike" kern="1200" cap="none" spc="0" normalizeH="0" baseline="0" noProof="0" dirty="0" smtClean="0">
                <a:ln>
                  <a:noFill/>
                </a:ln>
                <a:solidFill>
                  <a:schemeClr val="tx1">
                    <a:lumMod val="85000"/>
                    <a:lumOff val="15000"/>
                  </a:schemeClr>
                </a:solidFill>
                <a:effectLst/>
                <a:uLnTx/>
                <a:uFillTx/>
                <a:latin typeface="+mj-lt"/>
                <a:ea typeface="+mn-ea"/>
                <a:cs typeface="+mn-cs"/>
              </a:rPr>
              <a:t>Percent Applicants Accepted from Total</a:t>
            </a:r>
            <a:r>
              <a:rPr kumimoji="0" lang="en-US" sz="3400" b="0" i="0" u="none" strike="noStrike" kern="1200" cap="none" spc="0" normalizeH="0" noProof="0" dirty="0" smtClean="0">
                <a:ln>
                  <a:noFill/>
                </a:ln>
                <a:solidFill>
                  <a:schemeClr val="tx1">
                    <a:lumMod val="85000"/>
                    <a:lumOff val="15000"/>
                  </a:schemeClr>
                </a:solidFill>
                <a:effectLst/>
                <a:uLnTx/>
                <a:uFillTx/>
                <a:latin typeface="+mj-lt"/>
                <a:ea typeface="+mn-ea"/>
                <a:cs typeface="+mn-cs"/>
              </a:rPr>
              <a:t> Applicants </a:t>
            </a:r>
            <a:r>
              <a:rPr kumimoji="0" lang="en-US" sz="3400" b="0" i="0" u="none" strike="noStrike" kern="1200" cap="none" spc="0" normalizeH="0" baseline="0" noProof="0" dirty="0" smtClean="0">
                <a:ln>
                  <a:noFill/>
                </a:ln>
                <a:solidFill>
                  <a:schemeClr val="tx1">
                    <a:lumMod val="85000"/>
                    <a:lumOff val="15000"/>
                  </a:schemeClr>
                </a:solidFill>
                <a:effectLst/>
                <a:uLnTx/>
                <a:uFillTx/>
                <a:latin typeface="+mj-lt"/>
                <a:ea typeface="+mn-ea"/>
                <a:cs typeface="+mn-cs"/>
              </a:rPr>
              <a:t>by Gender,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400" b="0" i="0" u="none" strike="noStrike" kern="1200" cap="none" spc="0" normalizeH="0" baseline="0" noProof="0" dirty="0" smtClean="0">
                <a:ln>
                  <a:noFill/>
                </a:ln>
                <a:solidFill>
                  <a:schemeClr val="tx1">
                    <a:lumMod val="85000"/>
                    <a:lumOff val="15000"/>
                  </a:schemeClr>
                </a:solidFill>
                <a:effectLst/>
                <a:uLnTx/>
                <a:uFillTx/>
                <a:latin typeface="+mj-lt"/>
                <a:ea typeface="+mn-ea"/>
                <a:cs typeface="+mn-cs"/>
              </a:rPr>
              <a:t>FY 2011 – 2014 </a:t>
            </a:r>
            <a:r>
              <a:rPr kumimoji="0" lang="en-US" sz="4800" b="0" i="0" u="none" strike="noStrike" kern="1200" cap="none" spc="0" normalizeH="0" baseline="0" noProof="0" dirty="0" smtClean="0">
                <a:ln>
                  <a:noFill/>
                </a:ln>
                <a:solidFill>
                  <a:schemeClr val="tx1">
                    <a:lumMod val="85000"/>
                    <a:lumOff val="15000"/>
                  </a:schemeClr>
                </a:solidFill>
                <a:effectLst/>
                <a:uLnTx/>
                <a:uFillTx/>
                <a:latin typeface="+mj-lt"/>
                <a:ea typeface="+mn-ea"/>
                <a:cs typeface="+mn-cs"/>
              </a:rPr>
              <a:t/>
            </a:r>
            <a:br>
              <a:rPr kumimoji="0" lang="en-US" sz="4800" b="0" i="0" u="none" strike="noStrike" kern="1200" cap="none" spc="0" normalizeH="0" baseline="0" noProof="0" dirty="0" smtClean="0">
                <a:ln>
                  <a:noFill/>
                </a:ln>
                <a:solidFill>
                  <a:schemeClr val="tx1">
                    <a:lumMod val="85000"/>
                    <a:lumOff val="15000"/>
                  </a:schemeClr>
                </a:solidFill>
                <a:effectLst/>
                <a:uLnTx/>
                <a:uFillTx/>
                <a:latin typeface="+mj-lt"/>
                <a:ea typeface="+mn-ea"/>
                <a:cs typeface="+mn-cs"/>
              </a:rPr>
            </a:br>
            <a:endParaRPr kumimoji="0" lang="en-US" sz="4800" b="0" i="0" u="none" strike="noStrike" kern="1200" cap="none" spc="0" normalizeH="0" baseline="0" noProof="0" dirty="0">
              <a:ln>
                <a:noFill/>
              </a:ln>
              <a:solidFill>
                <a:schemeClr val="tx1">
                  <a:lumMod val="85000"/>
                  <a:lumOff val="15000"/>
                </a:schemeClr>
              </a:solidFill>
              <a:effectLst/>
              <a:uLnTx/>
              <a:uFillTx/>
              <a:latin typeface="+mj-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415" y="204717"/>
            <a:ext cx="6921062" cy="777922"/>
          </a:xfrm>
        </p:spPr>
        <p:txBody>
          <a:bodyPr>
            <a:normAutofit/>
          </a:bodyPr>
          <a:lstStyle/>
          <a:p>
            <a:pPr algn="ctr"/>
            <a:r>
              <a:rPr lang="en-US" sz="3600" b="1" dirty="0" smtClean="0"/>
              <a:t>Major Milestones FY 2015</a:t>
            </a:r>
            <a:endParaRPr lang="en-US" sz="3600" dirty="0"/>
          </a:p>
        </p:txBody>
      </p:sp>
      <p:sp>
        <p:nvSpPr>
          <p:cNvPr id="3" name="Content Placeholder 2"/>
          <p:cNvSpPr>
            <a:spLocks noGrp="1"/>
          </p:cNvSpPr>
          <p:nvPr>
            <p:ph sz="half" idx="1"/>
          </p:nvPr>
        </p:nvSpPr>
        <p:spPr>
          <a:xfrm>
            <a:off x="232012" y="791570"/>
            <a:ext cx="8707272" cy="5841242"/>
          </a:xfrm>
        </p:spPr>
        <p:txBody>
          <a:bodyPr>
            <a:normAutofit fontScale="25000" lnSpcReduction="20000"/>
          </a:bodyPr>
          <a:lstStyle/>
          <a:p>
            <a:pPr>
              <a:buNone/>
            </a:pPr>
            <a:r>
              <a:rPr lang="en-US" sz="7200" b="1" u="sng" dirty="0" smtClean="0"/>
              <a:t>Milestone Title</a:t>
            </a:r>
            <a:r>
              <a:rPr lang="en-US" sz="7200" b="1" dirty="0" smtClean="0"/>
              <a:t>		</a:t>
            </a:r>
            <a:r>
              <a:rPr lang="en-US" sz="7200" b="1" dirty="0" smtClean="0"/>
              <a:t>    </a:t>
            </a:r>
            <a:r>
              <a:rPr lang="en-US" sz="7200" b="1" dirty="0" smtClean="0"/>
              <a:t>			                      </a:t>
            </a:r>
            <a:r>
              <a:rPr lang="en-US" sz="7200" b="1" dirty="0" smtClean="0"/>
              <a:t>     </a:t>
            </a:r>
            <a:r>
              <a:rPr lang="en-US" sz="7200" b="1" u="sng" dirty="0" smtClean="0"/>
              <a:t>Target </a:t>
            </a:r>
            <a:r>
              <a:rPr lang="en-US" sz="7200" b="1" u="sng" dirty="0" smtClean="0"/>
              <a:t>Date</a:t>
            </a:r>
            <a:endParaRPr lang="en-US" sz="7200" dirty="0" smtClean="0"/>
          </a:p>
          <a:p>
            <a:pPr marL="1143000" lvl="0" indent="-1143000">
              <a:buNone/>
            </a:pPr>
            <a:r>
              <a:rPr lang="en-US" sz="7200" dirty="0" smtClean="0"/>
              <a:t>1. Engage with professional women in science/GIS organizations 	</a:t>
            </a:r>
            <a:r>
              <a:rPr lang="en-US" sz="7200" dirty="0" smtClean="0"/>
              <a:t>    </a:t>
            </a:r>
            <a:r>
              <a:rPr lang="en-US" sz="7200" i="1" dirty="0" smtClean="0"/>
              <a:t>Fall </a:t>
            </a:r>
            <a:r>
              <a:rPr lang="en-US" sz="7200" i="1" dirty="0" smtClean="0"/>
              <a:t>2015</a:t>
            </a:r>
            <a:endParaRPr lang="en-US" sz="7200" dirty="0" smtClean="0"/>
          </a:p>
          <a:p>
            <a:pPr>
              <a:buNone/>
            </a:pPr>
            <a:r>
              <a:rPr lang="en-US" sz="7200" dirty="0" smtClean="0"/>
              <a:t>		1a. Engage with two science professional women’s organizations.</a:t>
            </a:r>
          </a:p>
          <a:p>
            <a:pPr>
              <a:buNone/>
            </a:pPr>
            <a:r>
              <a:rPr lang="en-US" sz="7200" dirty="0" smtClean="0"/>
              <a:t>		1b. Request at least one speaker / guest lecture.</a:t>
            </a:r>
          </a:p>
          <a:p>
            <a:pPr>
              <a:buNone/>
            </a:pPr>
            <a:endParaRPr lang="en-US" sz="7200" dirty="0" smtClean="0"/>
          </a:p>
          <a:p>
            <a:pPr lvl="0">
              <a:buNone/>
            </a:pPr>
            <a:r>
              <a:rPr lang="en-US" sz="7200" dirty="0" smtClean="0"/>
              <a:t>2. Seek involvement with involved with NASA / </a:t>
            </a:r>
            <a:r>
              <a:rPr lang="en-US" sz="7200" dirty="0" err="1" smtClean="0"/>
              <a:t>Women@NASA’s</a:t>
            </a:r>
            <a:endParaRPr lang="en-US" sz="7200" dirty="0" smtClean="0"/>
          </a:p>
          <a:p>
            <a:pPr>
              <a:buNone/>
            </a:pPr>
            <a:r>
              <a:rPr lang="en-US" sz="7200" dirty="0" smtClean="0"/>
              <a:t>     activities for Women’s History Month in March</a:t>
            </a:r>
            <a:r>
              <a:rPr lang="en-US" sz="7200" dirty="0" smtClean="0"/>
              <a:t>.                             </a:t>
            </a:r>
            <a:r>
              <a:rPr lang="en-US" sz="7200" i="1" dirty="0" smtClean="0"/>
              <a:t>Spring </a:t>
            </a:r>
            <a:r>
              <a:rPr lang="en-US" sz="7200" i="1" dirty="0" smtClean="0"/>
              <a:t>2015</a:t>
            </a:r>
            <a:endParaRPr lang="en-US" sz="7200" dirty="0" smtClean="0"/>
          </a:p>
          <a:p>
            <a:pPr>
              <a:buNone/>
            </a:pPr>
            <a:endParaRPr lang="en-US" sz="7200" dirty="0" smtClean="0"/>
          </a:p>
          <a:p>
            <a:pPr lvl="0">
              <a:buNone/>
            </a:pPr>
            <a:r>
              <a:rPr lang="en-US" sz="7200" dirty="0" smtClean="0"/>
              <a:t>3. Increase outreach to female science student groups at universities                   </a:t>
            </a:r>
            <a:r>
              <a:rPr lang="en-US" sz="7200" dirty="0" smtClean="0"/>
              <a:t>                                             							        (</a:t>
            </a:r>
            <a:r>
              <a:rPr lang="en-US" sz="7200" i="1" dirty="0" smtClean="0"/>
              <a:t>Sum 2015)</a:t>
            </a:r>
            <a:endParaRPr lang="en-US" sz="7200" dirty="0" smtClean="0"/>
          </a:p>
          <a:p>
            <a:pPr>
              <a:buNone/>
            </a:pPr>
            <a:r>
              <a:rPr lang="en-US" sz="7200" dirty="0" smtClean="0"/>
              <a:t>		3a. Reach out to student groups at three universities.</a:t>
            </a:r>
          </a:p>
          <a:p>
            <a:pPr>
              <a:buNone/>
            </a:pPr>
            <a:endParaRPr lang="en-US" sz="7200" dirty="0" smtClean="0"/>
          </a:p>
          <a:p>
            <a:pPr lvl="0">
              <a:buNone/>
            </a:pPr>
            <a:r>
              <a:rPr lang="en-US" sz="7200" dirty="0" smtClean="0"/>
              <a:t>4. Begin tracking women in leadership roles at DEVELOP, not </a:t>
            </a:r>
            <a:r>
              <a:rPr lang="en-US" sz="7200" dirty="0" smtClean="0"/>
              <a:t>just</a:t>
            </a:r>
            <a:endParaRPr lang="en-US" sz="7200" dirty="0" smtClean="0"/>
          </a:p>
          <a:p>
            <a:pPr>
              <a:buNone/>
            </a:pPr>
            <a:r>
              <a:rPr lang="en-US" sz="7200" dirty="0" smtClean="0"/>
              <a:t>    participants</a:t>
            </a:r>
            <a:r>
              <a:rPr lang="en-US" sz="7200" dirty="0" smtClean="0"/>
              <a:t>.                                                                                        </a:t>
            </a:r>
            <a:r>
              <a:rPr lang="en-US" sz="7200" i="1" dirty="0" smtClean="0"/>
              <a:t>Spring </a:t>
            </a:r>
            <a:r>
              <a:rPr lang="en-US" sz="7200" i="1" dirty="0" smtClean="0"/>
              <a:t>2015</a:t>
            </a:r>
            <a:endParaRPr lang="en-US" sz="7200" dirty="0" smtClean="0"/>
          </a:p>
          <a:p>
            <a:pPr>
              <a:buNone/>
            </a:pPr>
            <a:r>
              <a:rPr lang="en-US" sz="7200" dirty="0" smtClean="0"/>
              <a:t>		4a. Track NPO, CL/ACL, YP positions by gender</a:t>
            </a:r>
            <a:r>
              <a:rPr lang="en-US" sz="7200" dirty="0" smtClean="0"/>
              <a:t>.</a:t>
            </a:r>
          </a:p>
          <a:p>
            <a:pPr>
              <a:buNone/>
            </a:pPr>
            <a:endParaRPr lang="en-US" sz="7200" dirty="0" smtClean="0"/>
          </a:p>
          <a:p>
            <a:pPr>
              <a:buNone/>
            </a:pPr>
            <a:r>
              <a:rPr lang="en-US" sz="7200" dirty="0" smtClean="0"/>
              <a:t>5</a:t>
            </a:r>
            <a:r>
              <a:rPr lang="en-US" sz="7200" dirty="0" smtClean="0"/>
              <a:t>. Maintain target of 50% female participation                </a:t>
            </a:r>
            <a:r>
              <a:rPr lang="en-US" sz="7200" dirty="0" smtClean="0"/>
              <a:t>                  </a:t>
            </a:r>
            <a:r>
              <a:rPr lang="en-US" sz="7200" i="1" dirty="0" smtClean="0"/>
              <a:t>Spring </a:t>
            </a:r>
            <a:r>
              <a:rPr lang="en-US" sz="7200" i="1" dirty="0" smtClean="0"/>
              <a:t>2015</a:t>
            </a:r>
            <a:endParaRPr lang="en-US" sz="7200" dirty="0" smtClean="0"/>
          </a:p>
          <a:p>
            <a:r>
              <a:rPr lang="en-US" dirty="0" smtClean="0"/>
              <a:t> </a:t>
            </a:r>
          </a:p>
          <a:p>
            <a:r>
              <a:rPr lang="en-US" i="1" dirty="0" smtClean="0"/>
              <a:t> </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Beginning &amp; End of Term Surveys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5877225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2" y="252013"/>
            <a:ext cx="8813042" cy="914400"/>
          </a:xfrm>
        </p:spPr>
        <p:txBody>
          <a:bodyPr>
            <a:normAutofit fontScale="90000"/>
          </a:bodyPr>
          <a:lstStyle/>
          <a:p>
            <a:r>
              <a:rPr lang="en-US" sz="4000" dirty="0" smtClean="0"/>
              <a:t>Technical skills hoped to gain from DEVELOP:</a:t>
            </a:r>
            <a:endParaRPr lang="en-US" sz="4000" dirty="0"/>
          </a:p>
        </p:txBody>
      </p:sp>
      <p:graphicFrame>
        <p:nvGraphicFramePr>
          <p:cNvPr id="6" name="Content Placeholder 5"/>
          <p:cNvGraphicFramePr>
            <a:graphicFrameLocks noGrp="1"/>
          </p:cNvGraphicFramePr>
          <p:nvPr>
            <p:ph sz="half" idx="1"/>
          </p:nvPr>
        </p:nvGraphicFramePr>
        <p:xfrm>
          <a:off x="0" y="1050878"/>
          <a:ext cx="5474576" cy="580712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6"/>
          <p:cNvGraphicFramePr>
            <a:graphicFrameLocks noGrp="1"/>
          </p:cNvGraphicFramePr>
          <p:nvPr>
            <p:ph sz="half" idx="2"/>
          </p:nvPr>
        </p:nvGraphicFramePr>
        <p:xfrm>
          <a:off x="5415455" y="982639"/>
          <a:ext cx="3522122" cy="587536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is it?</a:t>
            </a:r>
            <a:endParaRPr lang="en-US" sz="4000" dirty="0"/>
          </a:p>
        </p:txBody>
      </p:sp>
      <p:sp>
        <p:nvSpPr>
          <p:cNvPr id="3" name="Content Placeholder 2"/>
          <p:cNvSpPr>
            <a:spLocks noGrp="1"/>
          </p:cNvSpPr>
          <p:nvPr>
            <p:ph idx="1"/>
          </p:nvPr>
        </p:nvSpPr>
        <p:spPr/>
        <p:txBody>
          <a:bodyPr/>
          <a:lstStyle/>
          <a:p>
            <a:r>
              <a:rPr lang="en-US" dirty="0" smtClean="0"/>
              <a:t>New YP position geared toward assessing impacts of the DEVELOP program</a:t>
            </a:r>
          </a:p>
        </p:txBody>
      </p:sp>
    </p:spTree>
    <p:extLst>
      <p:ext uri="{BB962C8B-B14F-4D97-AF65-F5344CB8AC3E}">
        <p14:creationId xmlns:p14="http://schemas.microsoft.com/office/powerpoint/2010/main" xmlns="" val="24528106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538" y="220719"/>
            <a:ext cx="8832632" cy="867103"/>
          </a:xfrm>
        </p:spPr>
        <p:txBody>
          <a:bodyPr>
            <a:normAutofit fontScale="90000"/>
          </a:bodyPr>
          <a:lstStyle/>
          <a:p>
            <a:r>
              <a:rPr lang="en-US" sz="4000" dirty="0" smtClean="0"/>
              <a:t>Professional skills hoped to gain from DEVELOP:</a:t>
            </a:r>
            <a:endParaRPr lang="en-US" sz="4000" dirty="0"/>
          </a:p>
        </p:txBody>
      </p:sp>
      <p:graphicFrame>
        <p:nvGraphicFramePr>
          <p:cNvPr id="5" name="Content Placeholder 4"/>
          <p:cNvGraphicFramePr>
            <a:graphicFrameLocks noGrp="1"/>
          </p:cNvGraphicFramePr>
          <p:nvPr>
            <p:ph sz="half" idx="2"/>
          </p:nvPr>
        </p:nvGraphicFramePr>
        <p:xfrm>
          <a:off x="5427280" y="993228"/>
          <a:ext cx="3716720" cy="58647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1"/>
          </p:nvPr>
        </p:nvGraphicFramePr>
        <p:xfrm>
          <a:off x="201010" y="961696"/>
          <a:ext cx="5226269" cy="589630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Upcoming</a:t>
            </a:r>
            <a:endParaRPr lang="en-US" sz="3600" dirty="0"/>
          </a:p>
        </p:txBody>
      </p:sp>
      <p:sp>
        <p:nvSpPr>
          <p:cNvPr id="3" name="Content Placeholder 2"/>
          <p:cNvSpPr>
            <a:spLocks noGrp="1"/>
          </p:cNvSpPr>
          <p:nvPr>
            <p:ph sz="half" idx="1"/>
          </p:nvPr>
        </p:nvSpPr>
        <p:spPr/>
        <p:txBody>
          <a:bodyPr/>
          <a:lstStyle/>
          <a:p>
            <a:r>
              <a:rPr lang="en-US" dirty="0" smtClean="0"/>
              <a:t>Revise some questions</a:t>
            </a:r>
          </a:p>
          <a:p>
            <a:r>
              <a:rPr lang="en-US" dirty="0" smtClean="0"/>
              <a:t>Send it to all nodes (Spring 2015?)</a:t>
            </a:r>
            <a:endParaRPr lang="en-US" dirty="0"/>
          </a:p>
        </p:txBody>
      </p:sp>
      <p:sp>
        <p:nvSpPr>
          <p:cNvPr id="4" name="Content Placeholder 3"/>
          <p:cNvSpPr>
            <a:spLocks noGrp="1"/>
          </p:cNvSpPr>
          <p:nvPr>
            <p:ph sz="half" idx="2"/>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Tracking</a:t>
            </a:r>
            <a:br>
              <a:rPr lang="en-US" dirty="0" smtClean="0"/>
            </a:br>
            <a:r>
              <a:rPr lang="en-US" dirty="0" smtClean="0"/>
              <a:t>metrics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2990365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descr="hand_off2.JPG"/>
          <p:cNvPicPr>
            <a:picLocks noGrp="1" noChangeAspect="1"/>
          </p:cNvPicPr>
          <p:nvPr>
            <p:ph sz="half" idx="1"/>
          </p:nvPr>
        </p:nvPicPr>
        <p:blipFill>
          <a:blip r:embed="rId2"/>
          <a:stretch>
            <a:fillRect/>
          </a:stretch>
        </p:blipFill>
        <p:spPr>
          <a:xfrm>
            <a:off x="370196" y="2019869"/>
            <a:ext cx="8553689" cy="1828800"/>
          </a:xfrm>
        </p:spPr>
      </p:pic>
      <p:pic>
        <p:nvPicPr>
          <p:cNvPr id="6" name="Content Placeholder 5" descr="comment.JPG"/>
          <p:cNvPicPr>
            <a:picLocks noGrp="1" noChangeAspect="1"/>
          </p:cNvPicPr>
          <p:nvPr>
            <p:ph sz="half" idx="2"/>
          </p:nvPr>
        </p:nvPicPr>
        <p:blipFill>
          <a:blip r:embed="rId3"/>
          <a:stretch>
            <a:fillRect/>
          </a:stretch>
        </p:blipFill>
        <p:spPr>
          <a:xfrm>
            <a:off x="507198" y="3821374"/>
            <a:ext cx="5047788" cy="2401591"/>
          </a:xfrm>
        </p:spPr>
      </p:pic>
      <p:sp>
        <p:nvSpPr>
          <p:cNvPr id="7" name="Right Arrow 6"/>
          <p:cNvSpPr/>
          <p:nvPr/>
        </p:nvSpPr>
        <p:spPr>
          <a:xfrm rot="12946931">
            <a:off x="6653284" y="3234520"/>
            <a:ext cx="870044" cy="3275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3596111">
            <a:off x="815038" y="2121880"/>
            <a:ext cx="1021649" cy="3173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7102999">
            <a:off x="4399228" y="1320099"/>
            <a:ext cx="1043717" cy="316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3511264">
            <a:off x="4314626" y="5399357"/>
            <a:ext cx="1132764" cy="3005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 name="Picture 8" descr="Parts_2.JPG"/>
          <p:cNvPicPr>
            <a:picLocks noChangeAspect="1"/>
          </p:cNvPicPr>
          <p:nvPr/>
        </p:nvPicPr>
        <p:blipFill>
          <a:blip r:embed="rId2"/>
          <a:stretch>
            <a:fillRect/>
          </a:stretch>
        </p:blipFill>
        <p:spPr>
          <a:xfrm>
            <a:off x="257974" y="418815"/>
            <a:ext cx="8555393" cy="2283441"/>
          </a:xfrm>
          <a:prstGeom prst="rect">
            <a:avLst/>
          </a:prstGeom>
        </p:spPr>
      </p:pic>
      <p:pic>
        <p:nvPicPr>
          <p:cNvPr id="12" name="Content Placeholder 11" descr="Parts_3.JPG"/>
          <p:cNvPicPr>
            <a:picLocks noGrp="1" noChangeAspect="1"/>
          </p:cNvPicPr>
          <p:nvPr>
            <p:ph sz="half" idx="1"/>
          </p:nvPr>
        </p:nvPicPr>
        <p:blipFill>
          <a:blip r:embed="rId3"/>
          <a:stretch>
            <a:fillRect/>
          </a:stretch>
        </p:blipFill>
        <p:spPr>
          <a:xfrm>
            <a:off x="2888208" y="2966341"/>
            <a:ext cx="6059882" cy="1905910"/>
          </a:xfrm>
        </p:spPr>
      </p:pic>
      <p:sp>
        <p:nvSpPr>
          <p:cNvPr id="11" name="Content Placeholder 10"/>
          <p:cNvSpPr>
            <a:spLocks noGrp="1"/>
          </p:cNvSpPr>
          <p:nvPr>
            <p:ph sz="half" idx="2"/>
          </p:nvPr>
        </p:nvSpPr>
        <p:spPr>
          <a:xfrm>
            <a:off x="222800" y="2799156"/>
            <a:ext cx="2469221" cy="3749040"/>
          </a:xfrm>
        </p:spPr>
        <p:txBody>
          <a:bodyPr/>
          <a:lstStyle/>
          <a:p>
            <a:endParaRPr lang="en-US" dirty="0"/>
          </a:p>
        </p:txBody>
      </p:sp>
      <p:sp>
        <p:nvSpPr>
          <p:cNvPr id="13" name="Right Arrow 12"/>
          <p:cNvSpPr/>
          <p:nvPr/>
        </p:nvSpPr>
        <p:spPr>
          <a:xfrm rot="17632031">
            <a:off x="3372704" y="1501251"/>
            <a:ext cx="859809" cy="245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rot="17632031">
            <a:off x="7335674" y="1544469"/>
            <a:ext cx="859809" cy="245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4544705" y="2606723"/>
            <a:ext cx="870045" cy="2483893"/>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5414749" y="2622645"/>
            <a:ext cx="552734" cy="2483893"/>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7973704" y="2649938"/>
            <a:ext cx="992875" cy="2577153"/>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1" y="533411"/>
            <a:ext cx="5179326" cy="1022433"/>
          </a:xfrm>
        </p:spPr>
        <p:txBody>
          <a:bodyPr>
            <a:normAutofit fontScale="90000"/>
          </a:bodyPr>
          <a:lstStyle/>
          <a:p>
            <a:pPr algn="ctr"/>
            <a:r>
              <a:rPr lang="en-US" sz="4000" dirty="0" smtClean="0"/>
              <a:t>Leadership &amp; Gender</a:t>
            </a:r>
            <a:endParaRPr lang="en-US" sz="4000" dirty="0"/>
          </a:p>
        </p:txBody>
      </p:sp>
      <p:pic>
        <p:nvPicPr>
          <p:cNvPr id="7" name="Content Placeholder 6" descr="gender2.JPG"/>
          <p:cNvPicPr>
            <a:picLocks noGrp="1" noChangeAspect="1"/>
          </p:cNvPicPr>
          <p:nvPr>
            <p:ph sz="half" idx="1"/>
          </p:nvPr>
        </p:nvPicPr>
        <p:blipFill>
          <a:blip r:embed="rId3"/>
          <a:stretch>
            <a:fillRect/>
          </a:stretch>
        </p:blipFill>
        <p:spPr>
          <a:xfrm>
            <a:off x="1966984" y="1446662"/>
            <a:ext cx="5332792" cy="5011616"/>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&amp; Indicators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8525022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247650"/>
            <a:ext cx="8834933" cy="5334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2060"/>
                </a:solidFill>
              </a:rPr>
              <a:t>DEVELOP National Program</a:t>
            </a:r>
            <a:endParaRPr lang="en-US" sz="2400" dirty="0">
              <a:solidFill>
                <a:srgbClr val="002060"/>
              </a:solidFill>
            </a:endParaRPr>
          </a:p>
        </p:txBody>
      </p:sp>
      <p:sp>
        <p:nvSpPr>
          <p:cNvPr id="5" name="Rectangle 4"/>
          <p:cNvSpPr/>
          <p:nvPr/>
        </p:nvSpPr>
        <p:spPr>
          <a:xfrm>
            <a:off x="152400" y="533400"/>
            <a:ext cx="8834933" cy="38100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b="1" dirty="0" smtClean="0">
                <a:solidFill>
                  <a:schemeClr val="tx1"/>
                </a:solidFill>
              </a:rPr>
              <a:t>Strategic Objective: </a:t>
            </a:r>
            <a:r>
              <a:rPr lang="en-US" sz="1100" dirty="0" smtClean="0">
                <a:solidFill>
                  <a:schemeClr val="tx1"/>
                </a:solidFill>
              </a:rPr>
              <a:t>Foster enhanced workforce and end-user capabilities to use Earth observations assets in decision making</a:t>
            </a:r>
            <a:endParaRPr lang="en-US" sz="1100" dirty="0">
              <a:solidFill>
                <a:schemeClr val="tx1"/>
              </a:solidFill>
            </a:endParaRPr>
          </a:p>
        </p:txBody>
      </p:sp>
      <p:sp>
        <p:nvSpPr>
          <p:cNvPr id="6" name="Rectangle 5"/>
          <p:cNvSpPr/>
          <p:nvPr/>
        </p:nvSpPr>
        <p:spPr>
          <a:xfrm>
            <a:off x="144649"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1:</a:t>
            </a:r>
          </a:p>
          <a:p>
            <a:pPr algn="ctr"/>
            <a:r>
              <a:rPr lang="en-US" sz="1050" dirty="0" smtClean="0">
                <a:solidFill>
                  <a:schemeClr val="tx1"/>
                </a:solidFill>
              </a:rPr>
              <a:t>Built Awareness</a:t>
            </a:r>
          </a:p>
          <a:p>
            <a:pPr algn="ctr"/>
            <a:endParaRPr lang="en-US" sz="1050" dirty="0">
              <a:solidFill>
                <a:schemeClr val="tx1"/>
              </a:solidFill>
            </a:endParaRPr>
          </a:p>
          <a:p>
            <a:pPr algn="ctr"/>
            <a:endParaRPr lang="en-US" sz="1050" dirty="0" smtClean="0">
              <a:solidFill>
                <a:schemeClr val="tx1"/>
              </a:solidFill>
            </a:endParaRPr>
          </a:p>
          <a:p>
            <a:pPr algn="ctr"/>
            <a:endParaRPr lang="en-US" sz="1050" dirty="0">
              <a:solidFill>
                <a:schemeClr val="tx1"/>
              </a:solidFill>
            </a:endParaRPr>
          </a:p>
        </p:txBody>
      </p:sp>
      <p:sp>
        <p:nvSpPr>
          <p:cNvPr id="7" name="Rectangle 6"/>
          <p:cNvSpPr/>
          <p:nvPr/>
        </p:nvSpPr>
        <p:spPr>
          <a:xfrm>
            <a:off x="1949236"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2:</a:t>
            </a:r>
          </a:p>
          <a:p>
            <a:pPr algn="ctr"/>
            <a:r>
              <a:rPr lang="en-US" sz="1050" dirty="0" smtClean="0">
                <a:solidFill>
                  <a:schemeClr val="tx1"/>
                </a:solidFill>
              </a:rPr>
              <a:t>Engaged Participants &amp; Decision Makers</a:t>
            </a:r>
          </a:p>
          <a:p>
            <a:pPr algn="ctr"/>
            <a:endParaRPr lang="en-US" sz="1050" dirty="0">
              <a:solidFill>
                <a:schemeClr val="tx1"/>
              </a:solidFill>
            </a:endParaRPr>
          </a:p>
          <a:p>
            <a:pPr algn="ctr"/>
            <a:endParaRPr lang="en-US" sz="1050" dirty="0">
              <a:solidFill>
                <a:schemeClr val="tx1"/>
              </a:solidFill>
            </a:endParaRPr>
          </a:p>
        </p:txBody>
      </p:sp>
      <p:sp>
        <p:nvSpPr>
          <p:cNvPr id="9" name="Rectangle 8"/>
          <p:cNvSpPr/>
          <p:nvPr/>
        </p:nvSpPr>
        <p:spPr>
          <a:xfrm>
            <a:off x="3810001"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3:</a:t>
            </a:r>
          </a:p>
          <a:p>
            <a:pPr algn="ctr"/>
            <a:r>
              <a:rPr lang="en-US" sz="1050" dirty="0" smtClean="0">
                <a:solidFill>
                  <a:schemeClr val="tx1"/>
                </a:solidFill>
              </a:rPr>
              <a:t>Increased Use of Earth Observations in Decision-Making Process</a:t>
            </a:r>
            <a:endParaRPr lang="en-US" sz="1050" dirty="0">
              <a:solidFill>
                <a:schemeClr val="tx1"/>
              </a:solidFill>
            </a:endParaRPr>
          </a:p>
        </p:txBody>
      </p:sp>
      <p:sp>
        <p:nvSpPr>
          <p:cNvPr id="10" name="Rectangle 9"/>
          <p:cNvSpPr/>
          <p:nvPr/>
        </p:nvSpPr>
        <p:spPr>
          <a:xfrm>
            <a:off x="7391401"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5:</a:t>
            </a:r>
          </a:p>
          <a:p>
            <a:pPr algn="ctr"/>
            <a:r>
              <a:rPr lang="en-US" sz="1050" dirty="0" smtClean="0">
                <a:solidFill>
                  <a:schemeClr val="tx1"/>
                </a:solidFill>
              </a:rPr>
              <a:t>Synergy &amp; Communication with Earth Science Community</a:t>
            </a:r>
            <a:endParaRPr lang="en-US" sz="1050" dirty="0">
              <a:solidFill>
                <a:schemeClr val="tx1"/>
              </a:solidFill>
            </a:endParaRPr>
          </a:p>
        </p:txBody>
      </p:sp>
      <p:cxnSp>
        <p:nvCxnSpPr>
          <p:cNvPr id="14" name="Straight Arrow Connector 13"/>
          <p:cNvCxnSpPr>
            <a:stCxn id="6" idx="2"/>
            <a:endCxn id="29" idx="0"/>
          </p:cNvCxnSpPr>
          <p:nvPr/>
        </p:nvCxnSpPr>
        <p:spPr>
          <a:xfrm>
            <a:off x="942616" y="1905003"/>
            <a:ext cx="3875"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7" idx="2"/>
            <a:endCxn id="37" idx="0"/>
          </p:cNvCxnSpPr>
          <p:nvPr/>
        </p:nvCxnSpPr>
        <p:spPr>
          <a:xfrm>
            <a:off x="2747203" y="1905003"/>
            <a:ext cx="2133"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2"/>
            <a:endCxn id="39" idx="0"/>
          </p:cNvCxnSpPr>
          <p:nvPr/>
        </p:nvCxnSpPr>
        <p:spPr>
          <a:xfrm flipH="1">
            <a:off x="4607967" y="1905003"/>
            <a:ext cx="1"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0" idx="2"/>
            <a:endCxn id="43" idx="0"/>
          </p:cNvCxnSpPr>
          <p:nvPr/>
        </p:nvCxnSpPr>
        <p:spPr>
          <a:xfrm>
            <a:off x="8189367" y="1905003"/>
            <a:ext cx="0"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Rectangle 28"/>
          <p:cNvSpPr/>
          <p:nvPr/>
        </p:nvSpPr>
        <p:spPr>
          <a:xfrm>
            <a:off x="144649" y="2133600"/>
            <a:ext cx="1603683" cy="5715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i="1" dirty="0" smtClean="0">
                <a:solidFill>
                  <a:schemeClr val="tx1"/>
                </a:solidFill>
              </a:rPr>
              <a:t>1.1</a:t>
            </a:r>
            <a:r>
              <a:rPr lang="en-US" sz="1100" b="1" i="1" dirty="0">
                <a:solidFill>
                  <a:schemeClr val="tx1"/>
                </a:solidFill>
              </a:rPr>
              <a:t>: Awareness </a:t>
            </a:r>
            <a:r>
              <a:rPr lang="en-US" sz="1100" b="1" i="1" dirty="0" smtClean="0">
                <a:solidFill>
                  <a:schemeClr val="tx1"/>
                </a:solidFill>
              </a:rPr>
              <a:t>Increased </a:t>
            </a:r>
            <a:r>
              <a:rPr lang="en-US" sz="1100" b="1" i="1" dirty="0">
                <a:solidFill>
                  <a:schemeClr val="tx1"/>
                </a:solidFill>
              </a:rPr>
              <a:t>through </a:t>
            </a:r>
            <a:r>
              <a:rPr lang="en-US" sz="1100" b="1" i="1" dirty="0" smtClean="0">
                <a:solidFill>
                  <a:schemeClr val="tx1"/>
                </a:solidFill>
              </a:rPr>
              <a:t>Outreach</a:t>
            </a:r>
            <a:endParaRPr lang="en-US" sz="1100" b="1" dirty="0">
              <a:solidFill>
                <a:schemeClr val="tx1"/>
              </a:solidFill>
            </a:endParaRPr>
          </a:p>
        </p:txBody>
      </p:sp>
      <p:sp>
        <p:nvSpPr>
          <p:cNvPr id="30" name="Rectangle 29"/>
          <p:cNvSpPr/>
          <p:nvPr/>
        </p:nvSpPr>
        <p:spPr>
          <a:xfrm>
            <a:off x="144649" y="2788924"/>
            <a:ext cx="1603683" cy="54864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i="1" dirty="0" smtClean="0">
                <a:solidFill>
                  <a:schemeClr val="tx1"/>
                </a:solidFill>
              </a:rPr>
              <a:t>1.2</a:t>
            </a:r>
            <a:r>
              <a:rPr lang="en-US" sz="1100" b="1" i="1" dirty="0">
                <a:solidFill>
                  <a:schemeClr val="tx1"/>
                </a:solidFill>
              </a:rPr>
              <a:t>: Applicants </a:t>
            </a:r>
            <a:r>
              <a:rPr lang="en-US" sz="1100" b="1" i="1" dirty="0" smtClean="0">
                <a:solidFill>
                  <a:schemeClr val="tx1"/>
                </a:solidFill>
              </a:rPr>
              <a:t>Introduced </a:t>
            </a:r>
            <a:r>
              <a:rPr lang="en-US" sz="1100" b="1" i="1" dirty="0">
                <a:solidFill>
                  <a:schemeClr val="tx1"/>
                </a:solidFill>
              </a:rPr>
              <a:t>to DEVELOP </a:t>
            </a:r>
            <a:r>
              <a:rPr lang="en-US" sz="1100" b="1" i="1" dirty="0" smtClean="0">
                <a:solidFill>
                  <a:schemeClr val="tx1"/>
                </a:solidFill>
              </a:rPr>
              <a:t>&amp; Recruited</a:t>
            </a:r>
            <a:endParaRPr lang="en-US" sz="1100" b="1" dirty="0">
              <a:solidFill>
                <a:schemeClr val="tx1"/>
              </a:solidFill>
            </a:endParaRPr>
          </a:p>
        </p:txBody>
      </p:sp>
      <p:sp>
        <p:nvSpPr>
          <p:cNvPr id="31" name="Rectangle 30"/>
          <p:cNvSpPr/>
          <p:nvPr/>
        </p:nvSpPr>
        <p:spPr>
          <a:xfrm>
            <a:off x="144649" y="3429000"/>
            <a:ext cx="1595933"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a:solidFill>
                  <a:schemeClr val="tx1"/>
                </a:solidFill>
              </a:rPr>
              <a:t>1.3 Potential Collaborators </a:t>
            </a:r>
            <a:r>
              <a:rPr lang="en-US" sz="1100" b="1" i="1" dirty="0" smtClean="0">
                <a:solidFill>
                  <a:schemeClr val="tx1"/>
                </a:solidFill>
              </a:rPr>
              <a:t>Engaged </a:t>
            </a:r>
            <a:r>
              <a:rPr lang="en-US" sz="1100" b="1" i="1" dirty="0">
                <a:solidFill>
                  <a:schemeClr val="tx1"/>
                </a:solidFill>
              </a:rPr>
              <a:t>through O</a:t>
            </a:r>
            <a:r>
              <a:rPr lang="en-US" sz="1100" b="1" i="1" dirty="0" smtClean="0">
                <a:solidFill>
                  <a:schemeClr val="tx1"/>
                </a:solidFill>
              </a:rPr>
              <a:t>utreach </a:t>
            </a:r>
          </a:p>
        </p:txBody>
      </p:sp>
      <p:sp>
        <p:nvSpPr>
          <p:cNvPr id="37" name="Rectangle 36"/>
          <p:cNvSpPr/>
          <p:nvPr/>
        </p:nvSpPr>
        <p:spPr>
          <a:xfrm>
            <a:off x="1949235" y="2133600"/>
            <a:ext cx="1600200"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2.1: Participants Engaged, Professional Skills &amp; Networks Enhanced</a:t>
            </a:r>
            <a:endParaRPr lang="en-US" sz="1100" b="1" i="1" dirty="0">
              <a:solidFill>
                <a:schemeClr val="tx1"/>
              </a:solidFill>
            </a:endParaRPr>
          </a:p>
        </p:txBody>
      </p:sp>
      <p:sp>
        <p:nvSpPr>
          <p:cNvPr id="39" name="Rectangle 38"/>
          <p:cNvSpPr/>
          <p:nvPr/>
        </p:nvSpPr>
        <p:spPr>
          <a:xfrm>
            <a:off x="3810000" y="2133600"/>
            <a:ext cx="1595932" cy="6477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3.1: Delivery of Project Results and Methodologies </a:t>
            </a:r>
            <a:endParaRPr lang="en-US" sz="1100" b="1" i="1" dirty="0">
              <a:solidFill>
                <a:schemeClr val="tx1"/>
              </a:solidFill>
            </a:endParaRPr>
          </a:p>
        </p:txBody>
      </p:sp>
      <p:sp>
        <p:nvSpPr>
          <p:cNvPr id="40" name="Rectangle 39"/>
          <p:cNvSpPr/>
          <p:nvPr/>
        </p:nvSpPr>
        <p:spPr>
          <a:xfrm>
            <a:off x="1949236" y="2933700"/>
            <a:ext cx="1595933"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2.2: Feasibility Projects Conducted Demonstrating Use of EO</a:t>
            </a:r>
            <a:endParaRPr lang="en-US" sz="1100" b="1" i="1" dirty="0">
              <a:solidFill>
                <a:schemeClr val="tx1"/>
              </a:solidFill>
            </a:endParaRPr>
          </a:p>
        </p:txBody>
      </p:sp>
      <p:sp>
        <p:nvSpPr>
          <p:cNvPr id="41" name="Rectangle 40"/>
          <p:cNvSpPr/>
          <p:nvPr/>
        </p:nvSpPr>
        <p:spPr>
          <a:xfrm>
            <a:off x="3810001" y="3352800"/>
            <a:ext cx="1595933" cy="7239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3.3: Organizations Using EO in their Decision-Making Process</a:t>
            </a:r>
            <a:endParaRPr lang="en-US" sz="1100" b="1" i="1" dirty="0">
              <a:solidFill>
                <a:schemeClr val="tx1"/>
              </a:solidFill>
            </a:endParaRPr>
          </a:p>
        </p:txBody>
      </p:sp>
      <p:sp>
        <p:nvSpPr>
          <p:cNvPr id="42" name="Rectangle 41"/>
          <p:cNvSpPr/>
          <p:nvPr/>
        </p:nvSpPr>
        <p:spPr>
          <a:xfrm>
            <a:off x="3810000" y="2834644"/>
            <a:ext cx="1595932" cy="441956"/>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3.2: EO Adept Workforce</a:t>
            </a:r>
            <a:endParaRPr lang="en-US" sz="1100" b="1" i="1" dirty="0">
              <a:solidFill>
                <a:schemeClr val="tx1"/>
              </a:solidFill>
            </a:endParaRPr>
          </a:p>
        </p:txBody>
      </p:sp>
      <p:sp>
        <p:nvSpPr>
          <p:cNvPr id="43" name="Rectangle 42"/>
          <p:cNvSpPr/>
          <p:nvPr/>
        </p:nvSpPr>
        <p:spPr>
          <a:xfrm>
            <a:off x="7391401" y="2133600"/>
            <a:ext cx="1595933"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5.1: Communication to/from DEVELOP Alumni Network</a:t>
            </a:r>
            <a:endParaRPr lang="en-US" sz="1100" b="1" i="1" dirty="0">
              <a:solidFill>
                <a:schemeClr val="tx1"/>
              </a:solidFill>
            </a:endParaRPr>
          </a:p>
        </p:txBody>
      </p:sp>
      <p:sp>
        <p:nvSpPr>
          <p:cNvPr id="44" name="Rectangle 43"/>
          <p:cNvSpPr/>
          <p:nvPr/>
        </p:nvSpPr>
        <p:spPr>
          <a:xfrm>
            <a:off x="7391399" y="2857500"/>
            <a:ext cx="1595934"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5.2: Synergy &amp; Communication with NASA Entities</a:t>
            </a:r>
            <a:endParaRPr lang="en-US" sz="1100" b="1" i="1" dirty="0">
              <a:solidFill>
                <a:schemeClr val="tx1"/>
              </a:solidFill>
            </a:endParaRPr>
          </a:p>
        </p:txBody>
      </p:sp>
      <p:sp>
        <p:nvSpPr>
          <p:cNvPr id="45" name="Rectangle 44"/>
          <p:cNvSpPr/>
          <p:nvPr/>
        </p:nvSpPr>
        <p:spPr>
          <a:xfrm>
            <a:off x="7390397" y="3581400"/>
            <a:ext cx="1596937"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5.3: Synergy &amp; Communication with non-NASA Entities</a:t>
            </a:r>
            <a:endParaRPr lang="en-US" sz="1100" b="1" i="1" dirty="0">
              <a:solidFill>
                <a:schemeClr val="tx1"/>
              </a:solidFill>
            </a:endParaRPr>
          </a:p>
        </p:txBody>
      </p:sp>
      <p:sp>
        <p:nvSpPr>
          <p:cNvPr id="27" name="Rectangle 26"/>
          <p:cNvSpPr/>
          <p:nvPr/>
        </p:nvSpPr>
        <p:spPr>
          <a:xfrm>
            <a:off x="5638801" y="995479"/>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4:</a:t>
            </a:r>
          </a:p>
          <a:p>
            <a:pPr algn="ctr"/>
            <a:r>
              <a:rPr lang="en-US" sz="1050" dirty="0" smtClean="0">
                <a:solidFill>
                  <a:schemeClr val="tx1"/>
                </a:solidFill>
              </a:rPr>
              <a:t>Regional Networks and Nodes Established &amp; Functioning</a:t>
            </a:r>
            <a:endParaRPr lang="en-US" sz="1050" dirty="0">
              <a:solidFill>
                <a:schemeClr val="tx1"/>
              </a:solidFill>
            </a:endParaRPr>
          </a:p>
        </p:txBody>
      </p:sp>
      <p:cxnSp>
        <p:nvCxnSpPr>
          <p:cNvPr id="28" name="Straight Arrow Connector 27"/>
          <p:cNvCxnSpPr>
            <a:stCxn id="27" idx="2"/>
            <a:endCxn id="32" idx="0"/>
          </p:cNvCxnSpPr>
          <p:nvPr/>
        </p:nvCxnSpPr>
        <p:spPr>
          <a:xfrm flipH="1">
            <a:off x="6436767" y="1909881"/>
            <a:ext cx="1" cy="22372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2" name="Rectangle 31"/>
          <p:cNvSpPr/>
          <p:nvPr/>
        </p:nvSpPr>
        <p:spPr>
          <a:xfrm>
            <a:off x="5638800" y="2133600"/>
            <a:ext cx="1595932" cy="8001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4.1: Existing Nodes Strengthened &amp; Additional Nodes Established</a:t>
            </a:r>
            <a:endParaRPr lang="en-US" sz="1100" b="1" i="1" dirty="0">
              <a:solidFill>
                <a:schemeClr val="tx1"/>
              </a:solidFill>
            </a:endParaRPr>
          </a:p>
        </p:txBody>
      </p:sp>
      <p:sp>
        <p:nvSpPr>
          <p:cNvPr id="33" name="Rectangle 32"/>
          <p:cNvSpPr/>
          <p:nvPr/>
        </p:nvSpPr>
        <p:spPr>
          <a:xfrm>
            <a:off x="5638800" y="3002031"/>
            <a:ext cx="1595932" cy="594356"/>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4.2: Networks Established &amp; Functioning</a:t>
            </a:r>
            <a:endParaRPr lang="en-US" sz="1100" b="1" i="1" dirty="0">
              <a:solidFill>
                <a:schemeClr val="tx1"/>
              </a:solidFill>
            </a:endParaRPr>
          </a:p>
        </p:txBody>
      </p:sp>
      <p:sp>
        <p:nvSpPr>
          <p:cNvPr id="46" name="Rectangle 45"/>
          <p:cNvSpPr/>
          <p:nvPr/>
        </p:nvSpPr>
        <p:spPr>
          <a:xfrm>
            <a:off x="148524"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1.1.1: # </a:t>
            </a:r>
            <a:r>
              <a:rPr lang="en-US" sz="800" dirty="0">
                <a:solidFill>
                  <a:schemeClr val="tx1"/>
                </a:solidFill>
              </a:rPr>
              <a:t>of hits on online content</a:t>
            </a:r>
          </a:p>
          <a:p>
            <a:pPr lvl="0"/>
            <a:r>
              <a:rPr lang="en-US" sz="800" dirty="0" smtClean="0">
                <a:solidFill>
                  <a:schemeClr val="tx1"/>
                </a:solidFill>
              </a:rPr>
              <a:t>1.1.2: # </a:t>
            </a:r>
            <a:r>
              <a:rPr lang="en-US" sz="800" dirty="0">
                <a:solidFill>
                  <a:schemeClr val="tx1"/>
                </a:solidFill>
              </a:rPr>
              <a:t>of conference </a:t>
            </a:r>
            <a:r>
              <a:rPr lang="en-US" sz="800" dirty="0" smtClean="0">
                <a:solidFill>
                  <a:schemeClr val="tx1"/>
                </a:solidFill>
              </a:rPr>
              <a:t>presentations</a:t>
            </a:r>
          </a:p>
          <a:p>
            <a:r>
              <a:rPr lang="en-US" sz="800" dirty="0" smtClean="0">
                <a:solidFill>
                  <a:schemeClr val="tx1"/>
                </a:solidFill>
              </a:rPr>
              <a:t>1.2.1: </a:t>
            </a:r>
            <a:r>
              <a:rPr lang="en-US" sz="800" dirty="0">
                <a:solidFill>
                  <a:schemeClr val="tx1"/>
                </a:solidFill>
              </a:rPr>
              <a:t># of recruiting events</a:t>
            </a:r>
          </a:p>
          <a:p>
            <a:r>
              <a:rPr lang="en-US" sz="800" dirty="0" smtClean="0">
                <a:solidFill>
                  <a:schemeClr val="tx1"/>
                </a:solidFill>
              </a:rPr>
              <a:t>1.2.2: </a:t>
            </a:r>
            <a:r>
              <a:rPr lang="en-US" sz="800" dirty="0">
                <a:solidFill>
                  <a:schemeClr val="tx1"/>
                </a:solidFill>
              </a:rPr>
              <a:t># of applications received</a:t>
            </a:r>
          </a:p>
          <a:p>
            <a:r>
              <a:rPr lang="en-US" sz="800" dirty="0" smtClean="0">
                <a:solidFill>
                  <a:schemeClr val="tx1"/>
                </a:solidFill>
              </a:rPr>
              <a:t>1.3.1: </a:t>
            </a:r>
            <a:r>
              <a:rPr lang="en-US" sz="800" dirty="0">
                <a:solidFill>
                  <a:schemeClr val="tx1"/>
                </a:solidFill>
              </a:rPr>
              <a:t># of project request forms </a:t>
            </a:r>
            <a:r>
              <a:rPr lang="en-US" sz="800" dirty="0" smtClean="0">
                <a:solidFill>
                  <a:schemeClr val="tx1"/>
                </a:solidFill>
              </a:rPr>
              <a:t>received</a:t>
            </a:r>
            <a:endParaRPr lang="en-US" sz="1050" i="1" dirty="0">
              <a:solidFill>
                <a:schemeClr val="tx1"/>
              </a:solidFill>
            </a:endParaRPr>
          </a:p>
        </p:txBody>
      </p:sp>
      <p:cxnSp>
        <p:nvCxnSpPr>
          <p:cNvPr id="49" name="Straight Arrow Connector 48"/>
          <p:cNvCxnSpPr>
            <a:stCxn id="31" idx="2"/>
            <a:endCxn id="46" idx="0"/>
          </p:cNvCxnSpPr>
          <p:nvPr/>
        </p:nvCxnSpPr>
        <p:spPr>
          <a:xfrm>
            <a:off x="942616" y="4160520"/>
            <a:ext cx="3875" cy="3352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p:cNvCxnSpPr>
            <a:stCxn id="40" idx="2"/>
            <a:endCxn id="54" idx="0"/>
          </p:cNvCxnSpPr>
          <p:nvPr/>
        </p:nvCxnSpPr>
        <p:spPr>
          <a:xfrm>
            <a:off x="2747202" y="3665220"/>
            <a:ext cx="0" cy="8305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4" name="Rectangle 53"/>
          <p:cNvSpPr/>
          <p:nvPr/>
        </p:nvSpPr>
        <p:spPr>
          <a:xfrm>
            <a:off x="1949236"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a:solidFill>
                  <a:schemeClr val="tx1"/>
                </a:solidFill>
              </a:rPr>
              <a:t>2.1.1: # of participants </a:t>
            </a:r>
            <a:endParaRPr lang="en-US" sz="800" dirty="0" smtClean="0">
              <a:solidFill>
                <a:schemeClr val="tx1"/>
              </a:solidFill>
            </a:endParaRPr>
          </a:p>
          <a:p>
            <a:pPr lvl="0"/>
            <a:r>
              <a:rPr lang="en-US" sz="800" dirty="0" smtClean="0">
                <a:solidFill>
                  <a:schemeClr val="tx1"/>
                </a:solidFill>
              </a:rPr>
              <a:t>2.1.2</a:t>
            </a:r>
            <a:r>
              <a:rPr lang="en-US" sz="800" dirty="0">
                <a:solidFill>
                  <a:schemeClr val="tx1"/>
                </a:solidFill>
              </a:rPr>
              <a:t>: # of internship hours completed </a:t>
            </a:r>
            <a:endParaRPr lang="en-US" sz="800" dirty="0" smtClean="0">
              <a:solidFill>
                <a:schemeClr val="tx1"/>
              </a:solidFill>
            </a:endParaRPr>
          </a:p>
          <a:p>
            <a:pPr lvl="0"/>
            <a:r>
              <a:rPr lang="en-US" sz="800" dirty="0">
                <a:solidFill>
                  <a:schemeClr val="tx1"/>
                </a:solidFill>
              </a:rPr>
              <a:t>2.1.3: # of professional &amp; personal development activities </a:t>
            </a:r>
            <a:endParaRPr lang="en-US" sz="800" dirty="0" smtClean="0">
              <a:solidFill>
                <a:schemeClr val="tx1"/>
              </a:solidFill>
            </a:endParaRPr>
          </a:p>
          <a:p>
            <a:pPr lvl="0"/>
            <a:r>
              <a:rPr lang="en-US" sz="800" dirty="0" smtClean="0">
                <a:solidFill>
                  <a:schemeClr val="tx1"/>
                </a:solidFill>
              </a:rPr>
              <a:t>2.1.4: # of states impacted through participant engagement</a:t>
            </a:r>
          </a:p>
          <a:p>
            <a:pPr lvl="0"/>
            <a:r>
              <a:rPr lang="en-US" sz="800" dirty="0" smtClean="0">
                <a:solidFill>
                  <a:schemeClr val="tx1"/>
                </a:solidFill>
              </a:rPr>
              <a:t>2.2.1</a:t>
            </a:r>
            <a:r>
              <a:rPr lang="en-US" sz="800" dirty="0">
                <a:solidFill>
                  <a:schemeClr val="tx1"/>
                </a:solidFill>
              </a:rPr>
              <a:t>: # of </a:t>
            </a:r>
            <a:r>
              <a:rPr lang="en-US" sz="800" dirty="0" smtClean="0">
                <a:solidFill>
                  <a:schemeClr val="tx1"/>
                </a:solidFill>
              </a:rPr>
              <a:t>projects</a:t>
            </a:r>
          </a:p>
          <a:p>
            <a:pPr lvl="0"/>
            <a:r>
              <a:rPr lang="en-US" sz="800" dirty="0">
                <a:solidFill>
                  <a:schemeClr val="tx1"/>
                </a:solidFill>
              </a:rPr>
              <a:t>2.2.2: # of partner organizations </a:t>
            </a:r>
            <a:endParaRPr lang="en-US" sz="800" dirty="0" smtClean="0">
              <a:solidFill>
                <a:schemeClr val="tx1"/>
              </a:solidFill>
            </a:endParaRPr>
          </a:p>
          <a:p>
            <a:pPr lvl="0"/>
            <a:r>
              <a:rPr lang="en-US" sz="800" dirty="0" smtClean="0">
                <a:solidFill>
                  <a:schemeClr val="tx1"/>
                </a:solidFill>
              </a:rPr>
              <a:t>2.2.3: # of states impacted by a project</a:t>
            </a:r>
            <a:endParaRPr lang="en-US" sz="1050" dirty="0">
              <a:solidFill>
                <a:schemeClr val="tx1"/>
              </a:solidFill>
            </a:endParaRPr>
          </a:p>
        </p:txBody>
      </p:sp>
      <p:sp>
        <p:nvSpPr>
          <p:cNvPr id="59" name="Rectangle 58"/>
          <p:cNvSpPr/>
          <p:nvPr/>
        </p:nvSpPr>
        <p:spPr>
          <a:xfrm>
            <a:off x="3810001"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r>
              <a:rPr lang="en-US" sz="800" dirty="0" smtClean="0">
                <a:solidFill>
                  <a:schemeClr val="tx1"/>
                </a:solidFill>
              </a:rPr>
              <a:t>3.1.1</a:t>
            </a:r>
            <a:r>
              <a:rPr lang="en-US" sz="800" dirty="0">
                <a:solidFill>
                  <a:schemeClr val="tx1"/>
                </a:solidFill>
              </a:rPr>
              <a:t>: # of hand-off </a:t>
            </a:r>
            <a:r>
              <a:rPr lang="en-US" sz="800" dirty="0" smtClean="0">
                <a:solidFill>
                  <a:schemeClr val="tx1"/>
                </a:solidFill>
              </a:rPr>
              <a:t>events</a:t>
            </a:r>
            <a:endParaRPr lang="en-US" sz="800" dirty="0">
              <a:solidFill>
                <a:schemeClr val="tx1"/>
              </a:solidFill>
            </a:endParaRPr>
          </a:p>
          <a:p>
            <a:r>
              <a:rPr lang="en-US" sz="800" dirty="0" smtClean="0">
                <a:solidFill>
                  <a:schemeClr val="tx1"/>
                </a:solidFill>
              </a:rPr>
              <a:t>3.1.2</a:t>
            </a:r>
            <a:r>
              <a:rPr lang="en-US" sz="800" dirty="0">
                <a:solidFill>
                  <a:schemeClr val="tx1"/>
                </a:solidFill>
              </a:rPr>
              <a:t>: # of end-user needs assessments completed </a:t>
            </a:r>
            <a:r>
              <a:rPr lang="en-US" sz="800" dirty="0" smtClean="0">
                <a:solidFill>
                  <a:schemeClr val="tx1"/>
                </a:solidFill>
              </a:rPr>
              <a:t>3.1.3</a:t>
            </a:r>
            <a:r>
              <a:rPr lang="en-US" sz="800" dirty="0">
                <a:solidFill>
                  <a:schemeClr val="tx1"/>
                </a:solidFill>
              </a:rPr>
              <a:t>: # of end-users participating in exit survey 3.2.1: % of alumni using EO in career </a:t>
            </a:r>
          </a:p>
          <a:p>
            <a:r>
              <a:rPr lang="en-US" sz="800" dirty="0">
                <a:solidFill>
                  <a:schemeClr val="tx1"/>
                </a:solidFill>
              </a:rPr>
              <a:t>3.2.2: % of alumni in STEM/ES fields</a:t>
            </a:r>
          </a:p>
          <a:p>
            <a:r>
              <a:rPr lang="en-US" sz="800" dirty="0" smtClean="0">
                <a:solidFill>
                  <a:schemeClr val="tx1"/>
                </a:solidFill>
              </a:rPr>
              <a:t>3.3.1: </a:t>
            </a:r>
            <a:r>
              <a:rPr lang="en-US" sz="800" dirty="0">
                <a:solidFill>
                  <a:schemeClr val="tx1"/>
                </a:solidFill>
              </a:rPr>
              <a:t># of decisions incorporating NASA </a:t>
            </a:r>
            <a:r>
              <a:rPr lang="en-US" sz="800" dirty="0" smtClean="0">
                <a:solidFill>
                  <a:schemeClr val="tx1"/>
                </a:solidFill>
              </a:rPr>
              <a:t>EO </a:t>
            </a:r>
          </a:p>
        </p:txBody>
      </p:sp>
      <p:sp>
        <p:nvSpPr>
          <p:cNvPr id="60" name="Rectangle 59"/>
          <p:cNvSpPr/>
          <p:nvPr/>
        </p:nvSpPr>
        <p:spPr>
          <a:xfrm>
            <a:off x="5638801"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4.1.1</a:t>
            </a:r>
            <a:r>
              <a:rPr lang="en-US" sz="800" dirty="0">
                <a:solidFill>
                  <a:schemeClr val="tx1"/>
                </a:solidFill>
              </a:rPr>
              <a:t>: # of </a:t>
            </a:r>
            <a:r>
              <a:rPr lang="en-US" sz="800" dirty="0" smtClean="0">
                <a:solidFill>
                  <a:schemeClr val="tx1"/>
                </a:solidFill>
              </a:rPr>
              <a:t>nodes</a:t>
            </a:r>
          </a:p>
          <a:p>
            <a:pPr lvl="0"/>
            <a:r>
              <a:rPr lang="en-US" sz="800" dirty="0" smtClean="0">
                <a:solidFill>
                  <a:schemeClr val="tx1"/>
                </a:solidFill>
              </a:rPr>
              <a:t>4.1.2</a:t>
            </a:r>
            <a:r>
              <a:rPr lang="en-US" sz="800" dirty="0">
                <a:solidFill>
                  <a:schemeClr val="tx1"/>
                </a:solidFill>
              </a:rPr>
              <a:t>: $ leveraged through in-kind </a:t>
            </a:r>
            <a:r>
              <a:rPr lang="en-US" sz="800" dirty="0" smtClean="0">
                <a:solidFill>
                  <a:schemeClr val="tx1"/>
                </a:solidFill>
              </a:rPr>
              <a:t>contributions</a:t>
            </a:r>
            <a:endParaRPr lang="en-US" sz="800" dirty="0">
              <a:solidFill>
                <a:schemeClr val="tx1"/>
              </a:solidFill>
            </a:endParaRPr>
          </a:p>
          <a:p>
            <a:pPr lvl="0"/>
            <a:r>
              <a:rPr lang="en-US" sz="800" dirty="0" smtClean="0">
                <a:solidFill>
                  <a:schemeClr val="tx1"/>
                </a:solidFill>
              </a:rPr>
              <a:t>4.1.3</a:t>
            </a:r>
            <a:r>
              <a:rPr lang="en-US" sz="800" dirty="0">
                <a:solidFill>
                  <a:schemeClr val="tx1"/>
                </a:solidFill>
              </a:rPr>
              <a:t>: $ provided by non-NASA Applied Sciences entities </a:t>
            </a:r>
            <a:endParaRPr lang="en-US" sz="800" dirty="0" smtClean="0">
              <a:solidFill>
                <a:schemeClr val="tx1"/>
              </a:solidFill>
            </a:endParaRPr>
          </a:p>
          <a:p>
            <a:pPr lvl="0"/>
            <a:r>
              <a:rPr lang="en-US" sz="800" dirty="0" smtClean="0">
                <a:solidFill>
                  <a:schemeClr val="tx1"/>
                </a:solidFill>
              </a:rPr>
              <a:t>4.2.1</a:t>
            </a:r>
            <a:r>
              <a:rPr lang="en-US" sz="800" dirty="0">
                <a:solidFill>
                  <a:schemeClr val="tx1"/>
                </a:solidFill>
              </a:rPr>
              <a:t>: # of boundary organizations engaged </a:t>
            </a:r>
            <a:r>
              <a:rPr lang="en-US" sz="800" dirty="0" smtClean="0">
                <a:solidFill>
                  <a:schemeClr val="tx1"/>
                </a:solidFill>
              </a:rPr>
              <a:t>4.2.2</a:t>
            </a:r>
            <a:r>
              <a:rPr lang="en-US" sz="800" dirty="0">
                <a:solidFill>
                  <a:schemeClr val="tx1"/>
                </a:solidFill>
              </a:rPr>
              <a:t>: # of parallel organizations </a:t>
            </a:r>
            <a:r>
              <a:rPr lang="en-US" sz="800" dirty="0" smtClean="0">
                <a:solidFill>
                  <a:schemeClr val="tx1"/>
                </a:solidFill>
              </a:rPr>
              <a:t>engaged</a:t>
            </a:r>
            <a:endParaRPr lang="en-US" sz="800" dirty="0">
              <a:solidFill>
                <a:schemeClr val="tx1"/>
              </a:solidFill>
            </a:endParaRPr>
          </a:p>
        </p:txBody>
      </p:sp>
      <p:sp>
        <p:nvSpPr>
          <p:cNvPr id="61" name="Rectangle 60"/>
          <p:cNvSpPr/>
          <p:nvPr/>
        </p:nvSpPr>
        <p:spPr>
          <a:xfrm>
            <a:off x="7390397"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5.1.1</a:t>
            </a:r>
            <a:r>
              <a:rPr lang="en-US" sz="800" dirty="0">
                <a:solidFill>
                  <a:schemeClr val="tx1"/>
                </a:solidFill>
              </a:rPr>
              <a:t>: # of DEVELOP alumni receiving DEVELOP newsletter </a:t>
            </a:r>
          </a:p>
          <a:p>
            <a:pPr lvl="0"/>
            <a:r>
              <a:rPr lang="en-US" sz="800" dirty="0" smtClean="0">
                <a:solidFill>
                  <a:schemeClr val="tx1"/>
                </a:solidFill>
              </a:rPr>
              <a:t>5.1.2</a:t>
            </a:r>
            <a:r>
              <a:rPr lang="en-US" sz="800" dirty="0">
                <a:solidFill>
                  <a:schemeClr val="tx1"/>
                </a:solidFill>
              </a:rPr>
              <a:t>: % responses to alumni survey </a:t>
            </a:r>
            <a:endParaRPr lang="en-US" sz="800" dirty="0" smtClean="0">
              <a:solidFill>
                <a:schemeClr val="tx1"/>
              </a:solidFill>
            </a:endParaRPr>
          </a:p>
          <a:p>
            <a:pPr lvl="0"/>
            <a:r>
              <a:rPr lang="en-US" sz="800" dirty="0" smtClean="0">
                <a:solidFill>
                  <a:schemeClr val="tx1"/>
                </a:solidFill>
              </a:rPr>
              <a:t>5.2.1</a:t>
            </a:r>
            <a:r>
              <a:rPr lang="en-US" sz="800" dirty="0">
                <a:solidFill>
                  <a:schemeClr val="tx1"/>
                </a:solidFill>
              </a:rPr>
              <a:t>: # of participants engaged with other CBP elements </a:t>
            </a:r>
          </a:p>
          <a:p>
            <a:pPr lvl="0"/>
            <a:r>
              <a:rPr lang="en-US" sz="800" dirty="0" smtClean="0">
                <a:solidFill>
                  <a:schemeClr val="tx1"/>
                </a:solidFill>
              </a:rPr>
              <a:t>5.2.2</a:t>
            </a:r>
            <a:r>
              <a:rPr lang="en-US" sz="800" dirty="0">
                <a:solidFill>
                  <a:schemeClr val="tx1"/>
                </a:solidFill>
              </a:rPr>
              <a:t>: # of NASA activities supported/participated in </a:t>
            </a:r>
            <a:r>
              <a:rPr lang="en-US" sz="800" dirty="0" smtClean="0">
                <a:solidFill>
                  <a:schemeClr val="tx1"/>
                </a:solidFill>
              </a:rPr>
              <a:t>5.2.3</a:t>
            </a:r>
            <a:r>
              <a:rPr lang="en-US" sz="800" dirty="0">
                <a:solidFill>
                  <a:schemeClr val="tx1"/>
                </a:solidFill>
              </a:rPr>
              <a:t>: # of projects transferred to NASA ESD </a:t>
            </a:r>
            <a:r>
              <a:rPr lang="en-US" sz="800">
                <a:solidFill>
                  <a:schemeClr val="tx1"/>
                </a:solidFill>
              </a:rPr>
              <a:t>counterparts </a:t>
            </a:r>
            <a:endParaRPr lang="en-US" sz="800" dirty="0" smtClean="0">
              <a:solidFill>
                <a:schemeClr val="tx1"/>
              </a:solidFill>
            </a:endParaRPr>
          </a:p>
          <a:p>
            <a:pPr lvl="0"/>
            <a:r>
              <a:rPr lang="en-US" sz="800" dirty="0" smtClean="0">
                <a:solidFill>
                  <a:schemeClr val="tx1"/>
                </a:solidFill>
              </a:rPr>
              <a:t>5.3.1</a:t>
            </a:r>
            <a:r>
              <a:rPr lang="en-US" sz="800" dirty="0">
                <a:solidFill>
                  <a:schemeClr val="tx1"/>
                </a:solidFill>
              </a:rPr>
              <a:t>: # of non-NASA activities supported/participated </a:t>
            </a:r>
            <a:r>
              <a:rPr lang="en-US" sz="800" dirty="0" smtClean="0">
                <a:solidFill>
                  <a:schemeClr val="tx1"/>
                </a:solidFill>
              </a:rPr>
              <a:t>in</a:t>
            </a:r>
            <a:endParaRPr lang="en-US" sz="800" dirty="0">
              <a:solidFill>
                <a:schemeClr val="tx1"/>
              </a:solidFill>
            </a:endParaRPr>
          </a:p>
        </p:txBody>
      </p:sp>
      <p:cxnSp>
        <p:nvCxnSpPr>
          <p:cNvPr id="62" name="Straight Arrow Connector 61"/>
          <p:cNvCxnSpPr>
            <a:stCxn id="41" idx="2"/>
            <a:endCxn id="59" idx="0"/>
          </p:cNvCxnSpPr>
          <p:nvPr/>
        </p:nvCxnSpPr>
        <p:spPr>
          <a:xfrm>
            <a:off x="4607967" y="4076700"/>
            <a:ext cx="0" cy="4191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Straight Arrow Connector 64"/>
          <p:cNvCxnSpPr>
            <a:stCxn id="33" idx="2"/>
            <a:endCxn id="60" idx="0"/>
          </p:cNvCxnSpPr>
          <p:nvPr/>
        </p:nvCxnSpPr>
        <p:spPr>
          <a:xfrm>
            <a:off x="6436767" y="3596387"/>
            <a:ext cx="1" cy="8994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45" idx="2"/>
            <a:endCxn id="61" idx="0"/>
          </p:cNvCxnSpPr>
          <p:nvPr/>
        </p:nvCxnSpPr>
        <p:spPr>
          <a:xfrm flipH="1">
            <a:off x="8188364" y="4221480"/>
            <a:ext cx="502" cy="2743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8" name="Rounded Rectangle 37"/>
          <p:cNvSpPr/>
          <p:nvPr/>
        </p:nvSpPr>
        <p:spPr>
          <a:xfrm>
            <a:off x="174357" y="898903"/>
            <a:ext cx="1685441" cy="5749871"/>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713543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517" y="406111"/>
            <a:ext cx="7543800" cy="1091613"/>
          </a:xfrm>
        </p:spPr>
        <p:txBody>
          <a:bodyPr>
            <a:normAutofit/>
          </a:bodyPr>
          <a:lstStyle/>
          <a:p>
            <a:pPr algn="ctr"/>
            <a:r>
              <a:rPr lang="en-US" sz="4000" dirty="0" smtClean="0"/>
              <a:t>Built Awareness</a:t>
            </a:r>
            <a:endParaRPr lang="en-US" sz="4000" dirty="0"/>
          </a:p>
        </p:txBody>
      </p:sp>
      <p:graphicFrame>
        <p:nvGraphicFramePr>
          <p:cNvPr id="4" name="Content Placeholder 3"/>
          <p:cNvGraphicFramePr>
            <a:graphicFrameLocks noGrp="1"/>
          </p:cNvGraphicFramePr>
          <p:nvPr>
            <p:ph idx="1"/>
          </p:nvPr>
        </p:nvGraphicFramePr>
        <p:xfrm>
          <a:off x="472966" y="1686912"/>
          <a:ext cx="8324193" cy="4619294"/>
        </p:xfrm>
        <a:graphic>
          <a:graphicData uri="http://schemas.openxmlformats.org/drawingml/2006/table">
            <a:tbl>
              <a:tblPr firstRow="1" bandRow="1">
                <a:tableStyleId>{5C22544A-7EE6-4342-B048-85BDC9FD1C3A}</a:tableStyleId>
              </a:tblPr>
              <a:tblGrid>
                <a:gridCol w="4075504"/>
                <a:gridCol w="2247645"/>
                <a:gridCol w="2001044"/>
              </a:tblGrid>
              <a:tr h="716161">
                <a:tc>
                  <a:txBody>
                    <a:bodyPr/>
                    <a:lstStyle/>
                    <a:p>
                      <a:r>
                        <a:rPr lang="en-US" dirty="0" smtClean="0"/>
                        <a:t>Indicator</a:t>
                      </a:r>
                      <a:endParaRPr lang="en-US" dirty="0"/>
                    </a:p>
                  </a:txBody>
                  <a:tcPr marL="68580" marR="68580"/>
                </a:tc>
                <a:tc>
                  <a:txBody>
                    <a:bodyPr/>
                    <a:lstStyle/>
                    <a:p>
                      <a:r>
                        <a:rPr lang="en-US" dirty="0" smtClean="0"/>
                        <a:t>2013</a:t>
                      </a:r>
                      <a:endParaRPr lang="en-US" dirty="0"/>
                    </a:p>
                  </a:txBody>
                  <a:tcPr marL="68580" marR="68580"/>
                </a:tc>
                <a:tc>
                  <a:txBody>
                    <a:bodyPr/>
                    <a:lstStyle/>
                    <a:p>
                      <a:r>
                        <a:rPr lang="en-US" dirty="0" smtClean="0"/>
                        <a:t>2014</a:t>
                      </a:r>
                      <a:endParaRPr lang="en-US" dirty="0"/>
                    </a:p>
                  </a:txBody>
                  <a:tcPr marL="68580" marR="68580"/>
                </a:tc>
              </a:tr>
              <a:tr h="716161">
                <a:tc>
                  <a:txBody>
                    <a:bodyPr/>
                    <a:lstStyle/>
                    <a:p>
                      <a:pPr algn="l"/>
                      <a:r>
                        <a:rPr lang="en-US" dirty="0" smtClean="0"/>
                        <a:t>Indicator 1.1.1: # of hits on online content</a:t>
                      </a:r>
                      <a:endParaRPr lang="en-US" dirty="0"/>
                    </a:p>
                  </a:txBody>
                  <a:tcPr marL="68580" marR="68580"/>
                </a:tc>
                <a:tc>
                  <a:txBody>
                    <a:bodyPr/>
                    <a:lstStyle/>
                    <a:p>
                      <a:pPr algn="ctr" fontAlgn="b"/>
                      <a:r>
                        <a:rPr lang="en-US" sz="1800" b="0" i="0" u="none" strike="noStrike" dirty="0">
                          <a:solidFill>
                            <a:srgbClr val="000000"/>
                          </a:solidFill>
                          <a:latin typeface="+mn-lt"/>
                        </a:rPr>
                        <a:t>82598</a:t>
                      </a:r>
                    </a:p>
                  </a:txBody>
                  <a:tcPr marL="7144" marR="7144" marT="9525" marB="0" anchor="b"/>
                </a:tc>
                <a:tc>
                  <a:txBody>
                    <a:bodyPr/>
                    <a:lstStyle/>
                    <a:p>
                      <a:pPr algn="ctr" fontAlgn="b"/>
                      <a:r>
                        <a:rPr lang="en-US" sz="1800" b="0" i="0" u="none" strike="noStrike" dirty="0">
                          <a:solidFill>
                            <a:srgbClr val="000000"/>
                          </a:solidFill>
                          <a:latin typeface="+mn-lt"/>
                        </a:rPr>
                        <a:t>Waiting for results</a:t>
                      </a:r>
                    </a:p>
                  </a:txBody>
                  <a:tcPr marL="7144" marR="7144" marT="9525" marB="0" anchor="b"/>
                </a:tc>
              </a:tr>
              <a:tr h="877325">
                <a:tc>
                  <a:txBody>
                    <a:bodyPr/>
                    <a:lstStyle/>
                    <a:p>
                      <a:pPr algn="l"/>
                      <a:r>
                        <a:rPr lang="en-US" dirty="0" smtClean="0"/>
                        <a:t>Indicator 1.1.2: # of conference presentations</a:t>
                      </a:r>
                      <a:endParaRPr lang="en-US" dirty="0"/>
                    </a:p>
                  </a:txBody>
                  <a:tcPr marL="68580" marR="68580"/>
                </a:tc>
                <a:tc>
                  <a:txBody>
                    <a:bodyPr/>
                    <a:lstStyle/>
                    <a:p>
                      <a:pPr algn="ctr" fontAlgn="b"/>
                      <a:r>
                        <a:rPr lang="en-US" sz="1800" b="0" i="0" u="none" strike="noStrike" dirty="0">
                          <a:solidFill>
                            <a:srgbClr val="000000"/>
                          </a:solidFill>
                          <a:latin typeface="+mn-lt"/>
                        </a:rPr>
                        <a:t>28</a:t>
                      </a:r>
                    </a:p>
                  </a:txBody>
                  <a:tcPr marL="7144" marR="7144" marT="9525" marB="0" anchor="b"/>
                </a:tc>
                <a:tc>
                  <a:txBody>
                    <a:bodyPr/>
                    <a:lstStyle/>
                    <a:p>
                      <a:pPr algn="ctr" fontAlgn="b"/>
                      <a:r>
                        <a:rPr lang="en-US" sz="1800" b="0" i="0" u="none" strike="noStrike">
                          <a:solidFill>
                            <a:srgbClr val="000000"/>
                          </a:solidFill>
                          <a:latin typeface="+mn-lt"/>
                        </a:rPr>
                        <a:t>40</a:t>
                      </a:r>
                    </a:p>
                  </a:txBody>
                  <a:tcPr marL="7144" marR="7144" marT="9525" marB="0" anchor="b"/>
                </a:tc>
              </a:tr>
              <a:tr h="716161">
                <a:tc>
                  <a:txBody>
                    <a:bodyPr/>
                    <a:lstStyle/>
                    <a:p>
                      <a:pPr algn="l"/>
                      <a:r>
                        <a:rPr lang="en-US" dirty="0" smtClean="0"/>
                        <a:t>Indicator 1.2.1: # of recruiting events</a:t>
                      </a:r>
                      <a:endParaRPr lang="en-US" dirty="0"/>
                    </a:p>
                  </a:txBody>
                  <a:tcPr marL="68580" marR="68580"/>
                </a:tc>
                <a:tc>
                  <a:txBody>
                    <a:bodyPr/>
                    <a:lstStyle/>
                    <a:p>
                      <a:pPr algn="ctr" fontAlgn="b"/>
                      <a:r>
                        <a:rPr lang="en-US" sz="1800" b="0" i="0" u="none" strike="noStrike" dirty="0">
                          <a:solidFill>
                            <a:srgbClr val="000000"/>
                          </a:solidFill>
                          <a:latin typeface="+mn-lt"/>
                        </a:rPr>
                        <a:t> </a:t>
                      </a:r>
                    </a:p>
                  </a:txBody>
                  <a:tcPr marL="7144" marR="7144" marT="9525" marB="0" anchor="b"/>
                </a:tc>
                <a:tc>
                  <a:txBody>
                    <a:bodyPr/>
                    <a:lstStyle/>
                    <a:p>
                      <a:pPr algn="ctr" fontAlgn="b"/>
                      <a:r>
                        <a:rPr lang="en-US" sz="1800" b="0" i="0" u="none" strike="noStrike" dirty="0">
                          <a:solidFill>
                            <a:srgbClr val="000000"/>
                          </a:solidFill>
                          <a:latin typeface="+mn-lt"/>
                        </a:rPr>
                        <a:t>71</a:t>
                      </a:r>
                    </a:p>
                  </a:txBody>
                  <a:tcPr marL="7144" marR="7144" marT="9525" marB="0" anchor="b"/>
                </a:tc>
              </a:tr>
              <a:tr h="716161">
                <a:tc>
                  <a:txBody>
                    <a:bodyPr/>
                    <a:lstStyle/>
                    <a:p>
                      <a:pPr algn="l"/>
                      <a:r>
                        <a:rPr lang="en-US" dirty="0" smtClean="0"/>
                        <a:t>Indicator 1.2.2: # of applications received</a:t>
                      </a:r>
                      <a:endParaRPr lang="en-US" dirty="0"/>
                    </a:p>
                  </a:txBody>
                  <a:tcPr marL="68580" marR="68580"/>
                </a:tc>
                <a:tc>
                  <a:txBody>
                    <a:bodyPr/>
                    <a:lstStyle/>
                    <a:p>
                      <a:pPr algn="ctr" fontAlgn="b"/>
                      <a:r>
                        <a:rPr lang="en-US" sz="1800" b="0" i="0" u="none" strike="noStrike">
                          <a:solidFill>
                            <a:srgbClr val="000000"/>
                          </a:solidFill>
                          <a:latin typeface="+mn-lt"/>
                        </a:rPr>
                        <a:t>1036</a:t>
                      </a:r>
                    </a:p>
                  </a:txBody>
                  <a:tcPr marL="7144" marR="7144" marT="9525" marB="0" anchor="b"/>
                </a:tc>
                <a:tc>
                  <a:txBody>
                    <a:bodyPr/>
                    <a:lstStyle/>
                    <a:p>
                      <a:pPr algn="ctr" fontAlgn="b"/>
                      <a:r>
                        <a:rPr lang="en-US" sz="1800" b="0" i="0" u="none" strike="noStrike" dirty="0">
                          <a:solidFill>
                            <a:srgbClr val="000000"/>
                          </a:solidFill>
                          <a:latin typeface="+mn-lt"/>
                        </a:rPr>
                        <a:t>611</a:t>
                      </a:r>
                    </a:p>
                  </a:txBody>
                  <a:tcPr marL="7144" marR="7144" marT="9525" marB="0" anchor="b"/>
                </a:tc>
              </a:tr>
              <a:tr h="877325">
                <a:tc>
                  <a:txBody>
                    <a:bodyPr/>
                    <a:lstStyle/>
                    <a:p>
                      <a:pPr algn="l"/>
                      <a:r>
                        <a:rPr lang="en-US" dirty="0" smtClean="0"/>
                        <a:t>Indicator 1.3.1: # of project request forms received </a:t>
                      </a:r>
                      <a:endParaRPr lang="en-US" dirty="0"/>
                    </a:p>
                  </a:txBody>
                  <a:tcPr marL="68580" marR="68580"/>
                </a:tc>
                <a:tc>
                  <a:txBody>
                    <a:bodyPr/>
                    <a:lstStyle/>
                    <a:p>
                      <a:pPr algn="ctr" fontAlgn="b"/>
                      <a:r>
                        <a:rPr lang="en-US" sz="1800" b="0" i="0" u="none" strike="noStrike" dirty="0">
                          <a:solidFill>
                            <a:srgbClr val="000000"/>
                          </a:solidFill>
                          <a:latin typeface="+mn-lt"/>
                        </a:rPr>
                        <a:t>N/A</a:t>
                      </a:r>
                    </a:p>
                  </a:txBody>
                  <a:tcPr marL="7144" marR="7144" marT="9525" marB="0" anchor="b"/>
                </a:tc>
                <a:tc>
                  <a:txBody>
                    <a:bodyPr/>
                    <a:lstStyle/>
                    <a:p>
                      <a:pPr algn="ctr" fontAlgn="b"/>
                      <a:r>
                        <a:rPr lang="en-US" sz="1800" b="0" i="0" u="none" strike="noStrike" dirty="0">
                          <a:solidFill>
                            <a:srgbClr val="000000"/>
                          </a:solidFill>
                          <a:latin typeface="+mn-lt"/>
                        </a:rPr>
                        <a:t>In the Works</a:t>
                      </a:r>
                    </a:p>
                  </a:txBody>
                  <a:tcPr marL="7144" marR="7144" marT="9525" marB="0" anchor="b"/>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247650"/>
            <a:ext cx="8834933" cy="5334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2060"/>
                </a:solidFill>
              </a:rPr>
              <a:t>DEVELOP National Program</a:t>
            </a:r>
            <a:endParaRPr lang="en-US" sz="2400" dirty="0">
              <a:solidFill>
                <a:srgbClr val="002060"/>
              </a:solidFill>
            </a:endParaRPr>
          </a:p>
        </p:txBody>
      </p:sp>
      <p:sp>
        <p:nvSpPr>
          <p:cNvPr id="5" name="Rectangle 4"/>
          <p:cNvSpPr/>
          <p:nvPr/>
        </p:nvSpPr>
        <p:spPr>
          <a:xfrm>
            <a:off x="152400" y="533400"/>
            <a:ext cx="8834933" cy="38100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b="1" dirty="0" smtClean="0">
                <a:solidFill>
                  <a:schemeClr val="tx1"/>
                </a:solidFill>
              </a:rPr>
              <a:t>Strategic Objective: </a:t>
            </a:r>
            <a:r>
              <a:rPr lang="en-US" sz="1100" dirty="0" smtClean="0">
                <a:solidFill>
                  <a:schemeClr val="tx1"/>
                </a:solidFill>
              </a:rPr>
              <a:t>Foster enhanced workforce and end-user capabilities to use Earth observations assets in decision making</a:t>
            </a:r>
            <a:endParaRPr lang="en-US" sz="1100" dirty="0">
              <a:solidFill>
                <a:schemeClr val="tx1"/>
              </a:solidFill>
            </a:endParaRPr>
          </a:p>
        </p:txBody>
      </p:sp>
      <p:sp>
        <p:nvSpPr>
          <p:cNvPr id="6" name="Rectangle 5"/>
          <p:cNvSpPr/>
          <p:nvPr/>
        </p:nvSpPr>
        <p:spPr>
          <a:xfrm>
            <a:off x="144649"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1:</a:t>
            </a:r>
          </a:p>
          <a:p>
            <a:pPr algn="ctr"/>
            <a:r>
              <a:rPr lang="en-US" sz="1050" dirty="0" smtClean="0">
                <a:solidFill>
                  <a:schemeClr val="tx1"/>
                </a:solidFill>
              </a:rPr>
              <a:t>Built Awareness</a:t>
            </a:r>
          </a:p>
          <a:p>
            <a:pPr algn="ctr"/>
            <a:endParaRPr lang="en-US" sz="1050" dirty="0">
              <a:solidFill>
                <a:schemeClr val="tx1"/>
              </a:solidFill>
            </a:endParaRPr>
          </a:p>
          <a:p>
            <a:pPr algn="ctr"/>
            <a:endParaRPr lang="en-US" sz="1050" dirty="0" smtClean="0">
              <a:solidFill>
                <a:schemeClr val="tx1"/>
              </a:solidFill>
            </a:endParaRPr>
          </a:p>
          <a:p>
            <a:pPr algn="ctr"/>
            <a:endParaRPr lang="en-US" sz="1050" dirty="0">
              <a:solidFill>
                <a:schemeClr val="tx1"/>
              </a:solidFill>
            </a:endParaRPr>
          </a:p>
        </p:txBody>
      </p:sp>
      <p:sp>
        <p:nvSpPr>
          <p:cNvPr id="7" name="Rectangle 6"/>
          <p:cNvSpPr/>
          <p:nvPr/>
        </p:nvSpPr>
        <p:spPr>
          <a:xfrm>
            <a:off x="1949236"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2:</a:t>
            </a:r>
          </a:p>
          <a:p>
            <a:pPr algn="ctr"/>
            <a:r>
              <a:rPr lang="en-US" sz="1050" dirty="0" smtClean="0">
                <a:solidFill>
                  <a:schemeClr val="tx1"/>
                </a:solidFill>
              </a:rPr>
              <a:t>Engaged Participants &amp; Decision Makers</a:t>
            </a:r>
          </a:p>
          <a:p>
            <a:pPr algn="ctr"/>
            <a:endParaRPr lang="en-US" sz="1050" dirty="0">
              <a:solidFill>
                <a:schemeClr val="tx1"/>
              </a:solidFill>
            </a:endParaRPr>
          </a:p>
          <a:p>
            <a:pPr algn="ctr"/>
            <a:endParaRPr lang="en-US" sz="1050" dirty="0">
              <a:solidFill>
                <a:schemeClr val="tx1"/>
              </a:solidFill>
            </a:endParaRPr>
          </a:p>
        </p:txBody>
      </p:sp>
      <p:sp>
        <p:nvSpPr>
          <p:cNvPr id="9" name="Rectangle 8"/>
          <p:cNvSpPr/>
          <p:nvPr/>
        </p:nvSpPr>
        <p:spPr>
          <a:xfrm>
            <a:off x="3810001"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3:</a:t>
            </a:r>
          </a:p>
          <a:p>
            <a:pPr algn="ctr"/>
            <a:r>
              <a:rPr lang="en-US" sz="1050" dirty="0" smtClean="0">
                <a:solidFill>
                  <a:schemeClr val="tx1"/>
                </a:solidFill>
              </a:rPr>
              <a:t>Increased Use of Earth Observations in Decision-Making Process</a:t>
            </a:r>
            <a:endParaRPr lang="en-US" sz="1050" dirty="0">
              <a:solidFill>
                <a:schemeClr val="tx1"/>
              </a:solidFill>
            </a:endParaRPr>
          </a:p>
        </p:txBody>
      </p:sp>
      <p:sp>
        <p:nvSpPr>
          <p:cNvPr id="10" name="Rectangle 9"/>
          <p:cNvSpPr/>
          <p:nvPr/>
        </p:nvSpPr>
        <p:spPr>
          <a:xfrm>
            <a:off x="7391401"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5:</a:t>
            </a:r>
          </a:p>
          <a:p>
            <a:pPr algn="ctr"/>
            <a:r>
              <a:rPr lang="en-US" sz="1050" dirty="0" smtClean="0">
                <a:solidFill>
                  <a:schemeClr val="tx1"/>
                </a:solidFill>
              </a:rPr>
              <a:t>Synergy &amp; Communication with Earth Science Community</a:t>
            </a:r>
            <a:endParaRPr lang="en-US" sz="1050" dirty="0">
              <a:solidFill>
                <a:schemeClr val="tx1"/>
              </a:solidFill>
            </a:endParaRPr>
          </a:p>
        </p:txBody>
      </p:sp>
      <p:cxnSp>
        <p:nvCxnSpPr>
          <p:cNvPr id="14" name="Straight Arrow Connector 13"/>
          <p:cNvCxnSpPr>
            <a:stCxn id="6" idx="2"/>
            <a:endCxn id="29" idx="0"/>
          </p:cNvCxnSpPr>
          <p:nvPr/>
        </p:nvCxnSpPr>
        <p:spPr>
          <a:xfrm>
            <a:off x="942616" y="1905003"/>
            <a:ext cx="3875"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7" idx="2"/>
            <a:endCxn id="37" idx="0"/>
          </p:cNvCxnSpPr>
          <p:nvPr/>
        </p:nvCxnSpPr>
        <p:spPr>
          <a:xfrm>
            <a:off x="2747203" y="1905003"/>
            <a:ext cx="2133"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2"/>
            <a:endCxn id="39" idx="0"/>
          </p:cNvCxnSpPr>
          <p:nvPr/>
        </p:nvCxnSpPr>
        <p:spPr>
          <a:xfrm flipH="1">
            <a:off x="4607967" y="1905003"/>
            <a:ext cx="1"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0" idx="2"/>
            <a:endCxn id="43" idx="0"/>
          </p:cNvCxnSpPr>
          <p:nvPr/>
        </p:nvCxnSpPr>
        <p:spPr>
          <a:xfrm>
            <a:off x="8189367" y="1905003"/>
            <a:ext cx="0"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Rectangle 28"/>
          <p:cNvSpPr/>
          <p:nvPr/>
        </p:nvSpPr>
        <p:spPr>
          <a:xfrm>
            <a:off x="144649" y="2133600"/>
            <a:ext cx="1603683" cy="5715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i="1" dirty="0" smtClean="0">
                <a:solidFill>
                  <a:schemeClr val="tx1"/>
                </a:solidFill>
              </a:rPr>
              <a:t>1.1</a:t>
            </a:r>
            <a:r>
              <a:rPr lang="en-US" sz="1100" b="1" i="1" dirty="0">
                <a:solidFill>
                  <a:schemeClr val="tx1"/>
                </a:solidFill>
              </a:rPr>
              <a:t>: Awareness </a:t>
            </a:r>
            <a:r>
              <a:rPr lang="en-US" sz="1100" b="1" i="1" dirty="0" smtClean="0">
                <a:solidFill>
                  <a:schemeClr val="tx1"/>
                </a:solidFill>
              </a:rPr>
              <a:t>Increased </a:t>
            </a:r>
            <a:r>
              <a:rPr lang="en-US" sz="1100" b="1" i="1" dirty="0">
                <a:solidFill>
                  <a:schemeClr val="tx1"/>
                </a:solidFill>
              </a:rPr>
              <a:t>through </a:t>
            </a:r>
            <a:r>
              <a:rPr lang="en-US" sz="1100" b="1" i="1" dirty="0" smtClean="0">
                <a:solidFill>
                  <a:schemeClr val="tx1"/>
                </a:solidFill>
              </a:rPr>
              <a:t>Outreach</a:t>
            </a:r>
            <a:endParaRPr lang="en-US" sz="1100" b="1" dirty="0">
              <a:solidFill>
                <a:schemeClr val="tx1"/>
              </a:solidFill>
            </a:endParaRPr>
          </a:p>
        </p:txBody>
      </p:sp>
      <p:sp>
        <p:nvSpPr>
          <p:cNvPr id="30" name="Rectangle 29"/>
          <p:cNvSpPr/>
          <p:nvPr/>
        </p:nvSpPr>
        <p:spPr>
          <a:xfrm>
            <a:off x="144649" y="2788924"/>
            <a:ext cx="1603683" cy="54864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i="1" dirty="0" smtClean="0">
                <a:solidFill>
                  <a:schemeClr val="tx1"/>
                </a:solidFill>
              </a:rPr>
              <a:t>1.2</a:t>
            </a:r>
            <a:r>
              <a:rPr lang="en-US" sz="1100" b="1" i="1" dirty="0">
                <a:solidFill>
                  <a:schemeClr val="tx1"/>
                </a:solidFill>
              </a:rPr>
              <a:t>: Applicants </a:t>
            </a:r>
            <a:r>
              <a:rPr lang="en-US" sz="1100" b="1" i="1" dirty="0" smtClean="0">
                <a:solidFill>
                  <a:schemeClr val="tx1"/>
                </a:solidFill>
              </a:rPr>
              <a:t>Introduced </a:t>
            </a:r>
            <a:r>
              <a:rPr lang="en-US" sz="1100" b="1" i="1" dirty="0">
                <a:solidFill>
                  <a:schemeClr val="tx1"/>
                </a:solidFill>
              </a:rPr>
              <a:t>to DEVELOP </a:t>
            </a:r>
            <a:r>
              <a:rPr lang="en-US" sz="1100" b="1" i="1" dirty="0" smtClean="0">
                <a:solidFill>
                  <a:schemeClr val="tx1"/>
                </a:solidFill>
              </a:rPr>
              <a:t>&amp; Recruited</a:t>
            </a:r>
            <a:endParaRPr lang="en-US" sz="1100" b="1" dirty="0">
              <a:solidFill>
                <a:schemeClr val="tx1"/>
              </a:solidFill>
            </a:endParaRPr>
          </a:p>
        </p:txBody>
      </p:sp>
      <p:sp>
        <p:nvSpPr>
          <p:cNvPr id="31" name="Rectangle 30"/>
          <p:cNvSpPr/>
          <p:nvPr/>
        </p:nvSpPr>
        <p:spPr>
          <a:xfrm>
            <a:off x="144649" y="3429000"/>
            <a:ext cx="1595933"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a:solidFill>
                  <a:schemeClr val="tx1"/>
                </a:solidFill>
              </a:rPr>
              <a:t>1.3 Potential Collaborators </a:t>
            </a:r>
            <a:r>
              <a:rPr lang="en-US" sz="1100" b="1" i="1" dirty="0" smtClean="0">
                <a:solidFill>
                  <a:schemeClr val="tx1"/>
                </a:solidFill>
              </a:rPr>
              <a:t>Engaged </a:t>
            </a:r>
            <a:r>
              <a:rPr lang="en-US" sz="1100" b="1" i="1" dirty="0">
                <a:solidFill>
                  <a:schemeClr val="tx1"/>
                </a:solidFill>
              </a:rPr>
              <a:t>through O</a:t>
            </a:r>
            <a:r>
              <a:rPr lang="en-US" sz="1100" b="1" i="1" dirty="0" smtClean="0">
                <a:solidFill>
                  <a:schemeClr val="tx1"/>
                </a:solidFill>
              </a:rPr>
              <a:t>utreach </a:t>
            </a:r>
          </a:p>
        </p:txBody>
      </p:sp>
      <p:sp>
        <p:nvSpPr>
          <p:cNvPr id="37" name="Rectangle 36"/>
          <p:cNvSpPr/>
          <p:nvPr/>
        </p:nvSpPr>
        <p:spPr>
          <a:xfrm>
            <a:off x="1949235" y="2133600"/>
            <a:ext cx="1600200"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2.1: Participants Engaged, Professional Skills &amp; Networks Enhanced</a:t>
            </a:r>
            <a:endParaRPr lang="en-US" sz="1100" b="1" i="1" dirty="0">
              <a:solidFill>
                <a:schemeClr val="tx1"/>
              </a:solidFill>
            </a:endParaRPr>
          </a:p>
        </p:txBody>
      </p:sp>
      <p:sp>
        <p:nvSpPr>
          <p:cNvPr id="39" name="Rectangle 38"/>
          <p:cNvSpPr/>
          <p:nvPr/>
        </p:nvSpPr>
        <p:spPr>
          <a:xfrm>
            <a:off x="3810000" y="2133600"/>
            <a:ext cx="1595932" cy="6477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3.1: Delivery of Project Results and Methodologies </a:t>
            </a:r>
            <a:endParaRPr lang="en-US" sz="1100" b="1" i="1" dirty="0">
              <a:solidFill>
                <a:schemeClr val="tx1"/>
              </a:solidFill>
            </a:endParaRPr>
          </a:p>
        </p:txBody>
      </p:sp>
      <p:sp>
        <p:nvSpPr>
          <p:cNvPr id="40" name="Rectangle 39"/>
          <p:cNvSpPr/>
          <p:nvPr/>
        </p:nvSpPr>
        <p:spPr>
          <a:xfrm>
            <a:off x="1949236" y="2933700"/>
            <a:ext cx="1595933"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2.2: Feasibility Projects Conducted Demonstrating Use of EO</a:t>
            </a:r>
            <a:endParaRPr lang="en-US" sz="1100" b="1" i="1" dirty="0">
              <a:solidFill>
                <a:schemeClr val="tx1"/>
              </a:solidFill>
            </a:endParaRPr>
          </a:p>
        </p:txBody>
      </p:sp>
      <p:sp>
        <p:nvSpPr>
          <p:cNvPr id="41" name="Rectangle 40"/>
          <p:cNvSpPr/>
          <p:nvPr/>
        </p:nvSpPr>
        <p:spPr>
          <a:xfrm>
            <a:off x="3810001" y="3352800"/>
            <a:ext cx="1595933" cy="7239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3.3: Organizations Using EO in their Decision-Making Process</a:t>
            </a:r>
            <a:endParaRPr lang="en-US" sz="1100" b="1" i="1" dirty="0">
              <a:solidFill>
                <a:schemeClr val="tx1"/>
              </a:solidFill>
            </a:endParaRPr>
          </a:p>
        </p:txBody>
      </p:sp>
      <p:sp>
        <p:nvSpPr>
          <p:cNvPr id="42" name="Rectangle 41"/>
          <p:cNvSpPr/>
          <p:nvPr/>
        </p:nvSpPr>
        <p:spPr>
          <a:xfrm>
            <a:off x="3810000" y="2834644"/>
            <a:ext cx="1595932" cy="441956"/>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3.2: EO Adept Workforce</a:t>
            </a:r>
            <a:endParaRPr lang="en-US" sz="1100" b="1" i="1" dirty="0">
              <a:solidFill>
                <a:schemeClr val="tx1"/>
              </a:solidFill>
            </a:endParaRPr>
          </a:p>
        </p:txBody>
      </p:sp>
      <p:sp>
        <p:nvSpPr>
          <p:cNvPr id="43" name="Rectangle 42"/>
          <p:cNvSpPr/>
          <p:nvPr/>
        </p:nvSpPr>
        <p:spPr>
          <a:xfrm>
            <a:off x="7391401" y="2133600"/>
            <a:ext cx="1595933"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5.1: Communication to/from DEVELOP Alumni Network</a:t>
            </a:r>
            <a:endParaRPr lang="en-US" sz="1100" b="1" i="1" dirty="0">
              <a:solidFill>
                <a:schemeClr val="tx1"/>
              </a:solidFill>
            </a:endParaRPr>
          </a:p>
        </p:txBody>
      </p:sp>
      <p:sp>
        <p:nvSpPr>
          <p:cNvPr id="44" name="Rectangle 43"/>
          <p:cNvSpPr/>
          <p:nvPr/>
        </p:nvSpPr>
        <p:spPr>
          <a:xfrm>
            <a:off x="7391399" y="2857500"/>
            <a:ext cx="1595934"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5.2: Synergy &amp; Communication with NASA Entities</a:t>
            </a:r>
            <a:endParaRPr lang="en-US" sz="1100" b="1" i="1" dirty="0">
              <a:solidFill>
                <a:schemeClr val="tx1"/>
              </a:solidFill>
            </a:endParaRPr>
          </a:p>
        </p:txBody>
      </p:sp>
      <p:sp>
        <p:nvSpPr>
          <p:cNvPr id="45" name="Rectangle 44"/>
          <p:cNvSpPr/>
          <p:nvPr/>
        </p:nvSpPr>
        <p:spPr>
          <a:xfrm>
            <a:off x="7390397" y="3581400"/>
            <a:ext cx="1596937"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5.3: Synergy &amp; Communication with non-NASA Entities</a:t>
            </a:r>
            <a:endParaRPr lang="en-US" sz="1100" b="1" i="1" dirty="0">
              <a:solidFill>
                <a:schemeClr val="tx1"/>
              </a:solidFill>
            </a:endParaRPr>
          </a:p>
        </p:txBody>
      </p:sp>
      <p:sp>
        <p:nvSpPr>
          <p:cNvPr id="27" name="Rectangle 26"/>
          <p:cNvSpPr/>
          <p:nvPr/>
        </p:nvSpPr>
        <p:spPr>
          <a:xfrm>
            <a:off x="5638801" y="995479"/>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4:</a:t>
            </a:r>
          </a:p>
          <a:p>
            <a:pPr algn="ctr"/>
            <a:r>
              <a:rPr lang="en-US" sz="1050" dirty="0" smtClean="0">
                <a:solidFill>
                  <a:schemeClr val="tx1"/>
                </a:solidFill>
              </a:rPr>
              <a:t>Regional Networks and Nodes Established &amp; Functioning</a:t>
            </a:r>
            <a:endParaRPr lang="en-US" sz="1050" dirty="0">
              <a:solidFill>
                <a:schemeClr val="tx1"/>
              </a:solidFill>
            </a:endParaRPr>
          </a:p>
        </p:txBody>
      </p:sp>
      <p:cxnSp>
        <p:nvCxnSpPr>
          <p:cNvPr id="28" name="Straight Arrow Connector 27"/>
          <p:cNvCxnSpPr>
            <a:stCxn id="27" idx="2"/>
            <a:endCxn id="32" idx="0"/>
          </p:cNvCxnSpPr>
          <p:nvPr/>
        </p:nvCxnSpPr>
        <p:spPr>
          <a:xfrm flipH="1">
            <a:off x="6436767" y="1909881"/>
            <a:ext cx="1" cy="22372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2" name="Rectangle 31"/>
          <p:cNvSpPr/>
          <p:nvPr/>
        </p:nvSpPr>
        <p:spPr>
          <a:xfrm>
            <a:off x="5638800" y="2133600"/>
            <a:ext cx="1595932" cy="8001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4.1: Existing Nodes Strengthened &amp; Additional Nodes Established</a:t>
            </a:r>
            <a:endParaRPr lang="en-US" sz="1100" b="1" i="1" dirty="0">
              <a:solidFill>
                <a:schemeClr val="tx1"/>
              </a:solidFill>
            </a:endParaRPr>
          </a:p>
        </p:txBody>
      </p:sp>
      <p:sp>
        <p:nvSpPr>
          <p:cNvPr id="33" name="Rectangle 32"/>
          <p:cNvSpPr/>
          <p:nvPr/>
        </p:nvSpPr>
        <p:spPr>
          <a:xfrm>
            <a:off x="5638800" y="3002031"/>
            <a:ext cx="1595932" cy="594356"/>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4.2: Networks Established &amp; Functioning</a:t>
            </a:r>
            <a:endParaRPr lang="en-US" sz="1100" b="1" i="1" dirty="0">
              <a:solidFill>
                <a:schemeClr val="tx1"/>
              </a:solidFill>
            </a:endParaRPr>
          </a:p>
        </p:txBody>
      </p:sp>
      <p:sp>
        <p:nvSpPr>
          <p:cNvPr id="46" name="Rectangle 45"/>
          <p:cNvSpPr/>
          <p:nvPr/>
        </p:nvSpPr>
        <p:spPr>
          <a:xfrm>
            <a:off x="148524"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1.1.1: # </a:t>
            </a:r>
            <a:r>
              <a:rPr lang="en-US" sz="800" dirty="0">
                <a:solidFill>
                  <a:schemeClr val="tx1"/>
                </a:solidFill>
              </a:rPr>
              <a:t>of hits on online content</a:t>
            </a:r>
          </a:p>
          <a:p>
            <a:pPr lvl="0"/>
            <a:r>
              <a:rPr lang="en-US" sz="800" dirty="0" smtClean="0">
                <a:solidFill>
                  <a:schemeClr val="tx1"/>
                </a:solidFill>
              </a:rPr>
              <a:t>1.1.2: # </a:t>
            </a:r>
            <a:r>
              <a:rPr lang="en-US" sz="800" dirty="0">
                <a:solidFill>
                  <a:schemeClr val="tx1"/>
                </a:solidFill>
              </a:rPr>
              <a:t>of conference </a:t>
            </a:r>
            <a:r>
              <a:rPr lang="en-US" sz="800" dirty="0" smtClean="0">
                <a:solidFill>
                  <a:schemeClr val="tx1"/>
                </a:solidFill>
              </a:rPr>
              <a:t>presentations</a:t>
            </a:r>
          </a:p>
          <a:p>
            <a:r>
              <a:rPr lang="en-US" sz="800" dirty="0" smtClean="0">
                <a:solidFill>
                  <a:schemeClr val="tx1"/>
                </a:solidFill>
              </a:rPr>
              <a:t>1.2.1: </a:t>
            </a:r>
            <a:r>
              <a:rPr lang="en-US" sz="800" dirty="0">
                <a:solidFill>
                  <a:schemeClr val="tx1"/>
                </a:solidFill>
              </a:rPr>
              <a:t># of recruiting events</a:t>
            </a:r>
          </a:p>
          <a:p>
            <a:r>
              <a:rPr lang="en-US" sz="800" dirty="0" smtClean="0">
                <a:solidFill>
                  <a:schemeClr val="tx1"/>
                </a:solidFill>
              </a:rPr>
              <a:t>1.2.2: </a:t>
            </a:r>
            <a:r>
              <a:rPr lang="en-US" sz="800" dirty="0">
                <a:solidFill>
                  <a:schemeClr val="tx1"/>
                </a:solidFill>
              </a:rPr>
              <a:t># of applications received</a:t>
            </a:r>
          </a:p>
          <a:p>
            <a:r>
              <a:rPr lang="en-US" sz="800" dirty="0" smtClean="0">
                <a:solidFill>
                  <a:schemeClr val="tx1"/>
                </a:solidFill>
              </a:rPr>
              <a:t>1.3.1: </a:t>
            </a:r>
            <a:r>
              <a:rPr lang="en-US" sz="800" dirty="0">
                <a:solidFill>
                  <a:schemeClr val="tx1"/>
                </a:solidFill>
              </a:rPr>
              <a:t># of project request forms </a:t>
            </a:r>
            <a:r>
              <a:rPr lang="en-US" sz="800" dirty="0" smtClean="0">
                <a:solidFill>
                  <a:schemeClr val="tx1"/>
                </a:solidFill>
              </a:rPr>
              <a:t>received</a:t>
            </a:r>
            <a:endParaRPr lang="en-US" sz="1050" i="1" dirty="0">
              <a:solidFill>
                <a:schemeClr val="tx1"/>
              </a:solidFill>
            </a:endParaRPr>
          </a:p>
        </p:txBody>
      </p:sp>
      <p:cxnSp>
        <p:nvCxnSpPr>
          <p:cNvPr id="49" name="Straight Arrow Connector 48"/>
          <p:cNvCxnSpPr>
            <a:stCxn id="31" idx="2"/>
            <a:endCxn id="46" idx="0"/>
          </p:cNvCxnSpPr>
          <p:nvPr/>
        </p:nvCxnSpPr>
        <p:spPr>
          <a:xfrm>
            <a:off x="942616" y="4160520"/>
            <a:ext cx="3875" cy="3352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p:cNvCxnSpPr>
            <a:stCxn id="40" idx="2"/>
            <a:endCxn id="54" idx="0"/>
          </p:cNvCxnSpPr>
          <p:nvPr/>
        </p:nvCxnSpPr>
        <p:spPr>
          <a:xfrm>
            <a:off x="2747202" y="3665220"/>
            <a:ext cx="0" cy="8305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4" name="Rectangle 53"/>
          <p:cNvSpPr/>
          <p:nvPr/>
        </p:nvSpPr>
        <p:spPr>
          <a:xfrm>
            <a:off x="1949236"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a:solidFill>
                  <a:schemeClr val="tx1"/>
                </a:solidFill>
              </a:rPr>
              <a:t>2.1.1: # of participants </a:t>
            </a:r>
            <a:endParaRPr lang="en-US" sz="800" dirty="0" smtClean="0">
              <a:solidFill>
                <a:schemeClr val="tx1"/>
              </a:solidFill>
            </a:endParaRPr>
          </a:p>
          <a:p>
            <a:pPr lvl="0"/>
            <a:r>
              <a:rPr lang="en-US" sz="800" dirty="0" smtClean="0">
                <a:solidFill>
                  <a:schemeClr val="tx1"/>
                </a:solidFill>
              </a:rPr>
              <a:t>2.1.2</a:t>
            </a:r>
            <a:r>
              <a:rPr lang="en-US" sz="800" dirty="0">
                <a:solidFill>
                  <a:schemeClr val="tx1"/>
                </a:solidFill>
              </a:rPr>
              <a:t>: # of internship hours completed </a:t>
            </a:r>
            <a:endParaRPr lang="en-US" sz="800" dirty="0" smtClean="0">
              <a:solidFill>
                <a:schemeClr val="tx1"/>
              </a:solidFill>
            </a:endParaRPr>
          </a:p>
          <a:p>
            <a:pPr lvl="0"/>
            <a:r>
              <a:rPr lang="en-US" sz="800" dirty="0">
                <a:solidFill>
                  <a:schemeClr val="tx1"/>
                </a:solidFill>
              </a:rPr>
              <a:t>2.1.3: # of professional &amp; personal development activities </a:t>
            </a:r>
            <a:endParaRPr lang="en-US" sz="800" dirty="0" smtClean="0">
              <a:solidFill>
                <a:schemeClr val="tx1"/>
              </a:solidFill>
            </a:endParaRPr>
          </a:p>
          <a:p>
            <a:pPr lvl="0"/>
            <a:r>
              <a:rPr lang="en-US" sz="800" dirty="0" smtClean="0">
                <a:solidFill>
                  <a:schemeClr val="tx1"/>
                </a:solidFill>
              </a:rPr>
              <a:t>2.1.4: # of states impacted through participant engagement</a:t>
            </a:r>
          </a:p>
          <a:p>
            <a:pPr lvl="0"/>
            <a:r>
              <a:rPr lang="en-US" sz="800" dirty="0" smtClean="0">
                <a:solidFill>
                  <a:schemeClr val="tx1"/>
                </a:solidFill>
              </a:rPr>
              <a:t>2.2.1</a:t>
            </a:r>
            <a:r>
              <a:rPr lang="en-US" sz="800" dirty="0">
                <a:solidFill>
                  <a:schemeClr val="tx1"/>
                </a:solidFill>
              </a:rPr>
              <a:t>: # of </a:t>
            </a:r>
            <a:r>
              <a:rPr lang="en-US" sz="800" dirty="0" smtClean="0">
                <a:solidFill>
                  <a:schemeClr val="tx1"/>
                </a:solidFill>
              </a:rPr>
              <a:t>projects</a:t>
            </a:r>
          </a:p>
          <a:p>
            <a:pPr lvl="0"/>
            <a:r>
              <a:rPr lang="en-US" sz="800" dirty="0">
                <a:solidFill>
                  <a:schemeClr val="tx1"/>
                </a:solidFill>
              </a:rPr>
              <a:t>2.2.2: # of partner organizations </a:t>
            </a:r>
            <a:endParaRPr lang="en-US" sz="800" dirty="0" smtClean="0">
              <a:solidFill>
                <a:schemeClr val="tx1"/>
              </a:solidFill>
            </a:endParaRPr>
          </a:p>
          <a:p>
            <a:pPr lvl="0"/>
            <a:r>
              <a:rPr lang="en-US" sz="800" dirty="0" smtClean="0">
                <a:solidFill>
                  <a:schemeClr val="tx1"/>
                </a:solidFill>
              </a:rPr>
              <a:t>2.2.3: # of states impacted by a project</a:t>
            </a:r>
            <a:endParaRPr lang="en-US" sz="1050" dirty="0">
              <a:solidFill>
                <a:schemeClr val="tx1"/>
              </a:solidFill>
            </a:endParaRPr>
          </a:p>
        </p:txBody>
      </p:sp>
      <p:sp>
        <p:nvSpPr>
          <p:cNvPr id="59" name="Rectangle 58"/>
          <p:cNvSpPr/>
          <p:nvPr/>
        </p:nvSpPr>
        <p:spPr>
          <a:xfrm>
            <a:off x="3810001"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r>
              <a:rPr lang="en-US" sz="800" dirty="0" smtClean="0">
                <a:solidFill>
                  <a:schemeClr val="tx1"/>
                </a:solidFill>
              </a:rPr>
              <a:t>3.1.1</a:t>
            </a:r>
            <a:r>
              <a:rPr lang="en-US" sz="800" dirty="0">
                <a:solidFill>
                  <a:schemeClr val="tx1"/>
                </a:solidFill>
              </a:rPr>
              <a:t>: # of hand-off </a:t>
            </a:r>
            <a:r>
              <a:rPr lang="en-US" sz="800" dirty="0" smtClean="0">
                <a:solidFill>
                  <a:schemeClr val="tx1"/>
                </a:solidFill>
              </a:rPr>
              <a:t>events</a:t>
            </a:r>
            <a:endParaRPr lang="en-US" sz="800" dirty="0">
              <a:solidFill>
                <a:schemeClr val="tx1"/>
              </a:solidFill>
            </a:endParaRPr>
          </a:p>
          <a:p>
            <a:r>
              <a:rPr lang="en-US" sz="800" dirty="0" smtClean="0">
                <a:solidFill>
                  <a:schemeClr val="tx1"/>
                </a:solidFill>
              </a:rPr>
              <a:t>3.1.2</a:t>
            </a:r>
            <a:r>
              <a:rPr lang="en-US" sz="800" dirty="0">
                <a:solidFill>
                  <a:schemeClr val="tx1"/>
                </a:solidFill>
              </a:rPr>
              <a:t>: # of end-user needs assessments completed </a:t>
            </a:r>
            <a:r>
              <a:rPr lang="en-US" sz="800" dirty="0" smtClean="0">
                <a:solidFill>
                  <a:schemeClr val="tx1"/>
                </a:solidFill>
              </a:rPr>
              <a:t>3.1.3</a:t>
            </a:r>
            <a:r>
              <a:rPr lang="en-US" sz="800" dirty="0">
                <a:solidFill>
                  <a:schemeClr val="tx1"/>
                </a:solidFill>
              </a:rPr>
              <a:t>: # of end-users participating in exit survey 3.2.1: % of alumni using EO in career </a:t>
            </a:r>
          </a:p>
          <a:p>
            <a:r>
              <a:rPr lang="en-US" sz="800" dirty="0">
                <a:solidFill>
                  <a:schemeClr val="tx1"/>
                </a:solidFill>
              </a:rPr>
              <a:t>3.2.2: % of alumni in STEM/ES fields</a:t>
            </a:r>
          </a:p>
          <a:p>
            <a:r>
              <a:rPr lang="en-US" sz="800" dirty="0" smtClean="0">
                <a:solidFill>
                  <a:schemeClr val="tx1"/>
                </a:solidFill>
              </a:rPr>
              <a:t>3.3.1: </a:t>
            </a:r>
            <a:r>
              <a:rPr lang="en-US" sz="800" dirty="0">
                <a:solidFill>
                  <a:schemeClr val="tx1"/>
                </a:solidFill>
              </a:rPr>
              <a:t># of decisions incorporating NASA </a:t>
            </a:r>
            <a:r>
              <a:rPr lang="en-US" sz="800" dirty="0" smtClean="0">
                <a:solidFill>
                  <a:schemeClr val="tx1"/>
                </a:solidFill>
              </a:rPr>
              <a:t>EO </a:t>
            </a:r>
          </a:p>
        </p:txBody>
      </p:sp>
      <p:sp>
        <p:nvSpPr>
          <p:cNvPr id="60" name="Rectangle 59"/>
          <p:cNvSpPr/>
          <p:nvPr/>
        </p:nvSpPr>
        <p:spPr>
          <a:xfrm>
            <a:off x="5638801"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4.1.1</a:t>
            </a:r>
            <a:r>
              <a:rPr lang="en-US" sz="800" dirty="0">
                <a:solidFill>
                  <a:schemeClr val="tx1"/>
                </a:solidFill>
              </a:rPr>
              <a:t>: # of </a:t>
            </a:r>
            <a:r>
              <a:rPr lang="en-US" sz="800" dirty="0" smtClean="0">
                <a:solidFill>
                  <a:schemeClr val="tx1"/>
                </a:solidFill>
              </a:rPr>
              <a:t>nodes</a:t>
            </a:r>
          </a:p>
          <a:p>
            <a:pPr lvl="0"/>
            <a:r>
              <a:rPr lang="en-US" sz="800" dirty="0" smtClean="0">
                <a:solidFill>
                  <a:schemeClr val="tx1"/>
                </a:solidFill>
              </a:rPr>
              <a:t>4.1.2</a:t>
            </a:r>
            <a:r>
              <a:rPr lang="en-US" sz="800" dirty="0">
                <a:solidFill>
                  <a:schemeClr val="tx1"/>
                </a:solidFill>
              </a:rPr>
              <a:t>: $ leveraged through in-kind </a:t>
            </a:r>
            <a:r>
              <a:rPr lang="en-US" sz="800" dirty="0" smtClean="0">
                <a:solidFill>
                  <a:schemeClr val="tx1"/>
                </a:solidFill>
              </a:rPr>
              <a:t>contributions</a:t>
            </a:r>
            <a:endParaRPr lang="en-US" sz="800" dirty="0">
              <a:solidFill>
                <a:schemeClr val="tx1"/>
              </a:solidFill>
            </a:endParaRPr>
          </a:p>
          <a:p>
            <a:pPr lvl="0"/>
            <a:r>
              <a:rPr lang="en-US" sz="800" dirty="0" smtClean="0">
                <a:solidFill>
                  <a:schemeClr val="tx1"/>
                </a:solidFill>
              </a:rPr>
              <a:t>4.1.3</a:t>
            </a:r>
            <a:r>
              <a:rPr lang="en-US" sz="800" dirty="0">
                <a:solidFill>
                  <a:schemeClr val="tx1"/>
                </a:solidFill>
              </a:rPr>
              <a:t>: $ provided by non-NASA Applied Sciences entities </a:t>
            </a:r>
            <a:endParaRPr lang="en-US" sz="800" dirty="0" smtClean="0">
              <a:solidFill>
                <a:schemeClr val="tx1"/>
              </a:solidFill>
            </a:endParaRPr>
          </a:p>
          <a:p>
            <a:pPr lvl="0"/>
            <a:r>
              <a:rPr lang="en-US" sz="800" dirty="0" smtClean="0">
                <a:solidFill>
                  <a:schemeClr val="tx1"/>
                </a:solidFill>
              </a:rPr>
              <a:t>4.2.1</a:t>
            </a:r>
            <a:r>
              <a:rPr lang="en-US" sz="800" dirty="0">
                <a:solidFill>
                  <a:schemeClr val="tx1"/>
                </a:solidFill>
              </a:rPr>
              <a:t>: # of boundary organizations engaged </a:t>
            </a:r>
            <a:r>
              <a:rPr lang="en-US" sz="800" dirty="0" smtClean="0">
                <a:solidFill>
                  <a:schemeClr val="tx1"/>
                </a:solidFill>
              </a:rPr>
              <a:t>4.2.2</a:t>
            </a:r>
            <a:r>
              <a:rPr lang="en-US" sz="800" dirty="0">
                <a:solidFill>
                  <a:schemeClr val="tx1"/>
                </a:solidFill>
              </a:rPr>
              <a:t>: # of parallel organizations </a:t>
            </a:r>
            <a:r>
              <a:rPr lang="en-US" sz="800" dirty="0" smtClean="0">
                <a:solidFill>
                  <a:schemeClr val="tx1"/>
                </a:solidFill>
              </a:rPr>
              <a:t>engaged</a:t>
            </a:r>
            <a:endParaRPr lang="en-US" sz="800" dirty="0">
              <a:solidFill>
                <a:schemeClr val="tx1"/>
              </a:solidFill>
            </a:endParaRPr>
          </a:p>
        </p:txBody>
      </p:sp>
      <p:sp>
        <p:nvSpPr>
          <p:cNvPr id="61" name="Rectangle 60"/>
          <p:cNvSpPr/>
          <p:nvPr/>
        </p:nvSpPr>
        <p:spPr>
          <a:xfrm>
            <a:off x="7390397"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5.1.1</a:t>
            </a:r>
            <a:r>
              <a:rPr lang="en-US" sz="800" dirty="0">
                <a:solidFill>
                  <a:schemeClr val="tx1"/>
                </a:solidFill>
              </a:rPr>
              <a:t>: # of DEVELOP alumni receiving DEVELOP newsletter </a:t>
            </a:r>
          </a:p>
          <a:p>
            <a:pPr lvl="0"/>
            <a:r>
              <a:rPr lang="en-US" sz="800" dirty="0" smtClean="0">
                <a:solidFill>
                  <a:schemeClr val="tx1"/>
                </a:solidFill>
              </a:rPr>
              <a:t>5.1.2</a:t>
            </a:r>
            <a:r>
              <a:rPr lang="en-US" sz="800" dirty="0">
                <a:solidFill>
                  <a:schemeClr val="tx1"/>
                </a:solidFill>
              </a:rPr>
              <a:t>: % responses to alumni survey </a:t>
            </a:r>
            <a:endParaRPr lang="en-US" sz="800" dirty="0" smtClean="0">
              <a:solidFill>
                <a:schemeClr val="tx1"/>
              </a:solidFill>
            </a:endParaRPr>
          </a:p>
          <a:p>
            <a:pPr lvl="0"/>
            <a:r>
              <a:rPr lang="en-US" sz="800" dirty="0" smtClean="0">
                <a:solidFill>
                  <a:schemeClr val="tx1"/>
                </a:solidFill>
              </a:rPr>
              <a:t>5.2.1</a:t>
            </a:r>
            <a:r>
              <a:rPr lang="en-US" sz="800" dirty="0">
                <a:solidFill>
                  <a:schemeClr val="tx1"/>
                </a:solidFill>
              </a:rPr>
              <a:t>: # of participants engaged with other CBP elements </a:t>
            </a:r>
          </a:p>
          <a:p>
            <a:pPr lvl="0"/>
            <a:r>
              <a:rPr lang="en-US" sz="800" dirty="0" smtClean="0">
                <a:solidFill>
                  <a:schemeClr val="tx1"/>
                </a:solidFill>
              </a:rPr>
              <a:t>5.2.2</a:t>
            </a:r>
            <a:r>
              <a:rPr lang="en-US" sz="800" dirty="0">
                <a:solidFill>
                  <a:schemeClr val="tx1"/>
                </a:solidFill>
              </a:rPr>
              <a:t>: # of NASA activities supported/participated in </a:t>
            </a:r>
            <a:r>
              <a:rPr lang="en-US" sz="800" dirty="0" smtClean="0">
                <a:solidFill>
                  <a:schemeClr val="tx1"/>
                </a:solidFill>
              </a:rPr>
              <a:t>5.2.3</a:t>
            </a:r>
            <a:r>
              <a:rPr lang="en-US" sz="800" dirty="0">
                <a:solidFill>
                  <a:schemeClr val="tx1"/>
                </a:solidFill>
              </a:rPr>
              <a:t>: # of projects transferred to NASA ESD </a:t>
            </a:r>
            <a:r>
              <a:rPr lang="en-US" sz="800">
                <a:solidFill>
                  <a:schemeClr val="tx1"/>
                </a:solidFill>
              </a:rPr>
              <a:t>counterparts </a:t>
            </a:r>
            <a:endParaRPr lang="en-US" sz="800" dirty="0" smtClean="0">
              <a:solidFill>
                <a:schemeClr val="tx1"/>
              </a:solidFill>
            </a:endParaRPr>
          </a:p>
          <a:p>
            <a:pPr lvl="0"/>
            <a:r>
              <a:rPr lang="en-US" sz="800" dirty="0" smtClean="0">
                <a:solidFill>
                  <a:schemeClr val="tx1"/>
                </a:solidFill>
              </a:rPr>
              <a:t>5.3.1</a:t>
            </a:r>
            <a:r>
              <a:rPr lang="en-US" sz="800" dirty="0">
                <a:solidFill>
                  <a:schemeClr val="tx1"/>
                </a:solidFill>
              </a:rPr>
              <a:t>: # of non-NASA activities supported/participated </a:t>
            </a:r>
            <a:r>
              <a:rPr lang="en-US" sz="800" dirty="0" smtClean="0">
                <a:solidFill>
                  <a:schemeClr val="tx1"/>
                </a:solidFill>
              </a:rPr>
              <a:t>in</a:t>
            </a:r>
            <a:endParaRPr lang="en-US" sz="800" dirty="0">
              <a:solidFill>
                <a:schemeClr val="tx1"/>
              </a:solidFill>
            </a:endParaRPr>
          </a:p>
        </p:txBody>
      </p:sp>
      <p:cxnSp>
        <p:nvCxnSpPr>
          <p:cNvPr id="62" name="Straight Arrow Connector 61"/>
          <p:cNvCxnSpPr>
            <a:stCxn id="41" idx="2"/>
            <a:endCxn id="59" idx="0"/>
          </p:cNvCxnSpPr>
          <p:nvPr/>
        </p:nvCxnSpPr>
        <p:spPr>
          <a:xfrm>
            <a:off x="4607967" y="4076700"/>
            <a:ext cx="0" cy="4191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Straight Arrow Connector 64"/>
          <p:cNvCxnSpPr>
            <a:stCxn id="33" idx="2"/>
            <a:endCxn id="60" idx="0"/>
          </p:cNvCxnSpPr>
          <p:nvPr/>
        </p:nvCxnSpPr>
        <p:spPr>
          <a:xfrm>
            <a:off x="6436767" y="3596387"/>
            <a:ext cx="1" cy="8994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45" idx="2"/>
            <a:endCxn id="61" idx="0"/>
          </p:cNvCxnSpPr>
          <p:nvPr/>
        </p:nvCxnSpPr>
        <p:spPr>
          <a:xfrm flipH="1">
            <a:off x="8188364" y="4221480"/>
            <a:ext cx="502" cy="2743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8" name="Rounded Rectangle 37"/>
          <p:cNvSpPr/>
          <p:nvPr/>
        </p:nvSpPr>
        <p:spPr>
          <a:xfrm>
            <a:off x="1917916" y="883404"/>
            <a:ext cx="1685441" cy="5749871"/>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71354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451060"/>
            <a:ext cx="7543800" cy="534779"/>
          </a:xfrm>
        </p:spPr>
        <p:txBody>
          <a:bodyPr>
            <a:noAutofit/>
          </a:bodyPr>
          <a:lstStyle/>
          <a:p>
            <a:r>
              <a:rPr lang="en-US" sz="4000" dirty="0" smtClean="0"/>
              <a:t>What impacts?</a:t>
            </a:r>
            <a:endParaRPr lang="en-US" sz="4000" dirty="0"/>
          </a:p>
        </p:txBody>
      </p:sp>
      <p:sp>
        <p:nvSpPr>
          <p:cNvPr id="3" name="Content Placeholder 2"/>
          <p:cNvSpPr>
            <a:spLocks noGrp="1"/>
          </p:cNvSpPr>
          <p:nvPr>
            <p:ph idx="1"/>
          </p:nvPr>
        </p:nvSpPr>
        <p:spPr>
          <a:xfrm>
            <a:off x="409432" y="1485901"/>
            <a:ext cx="8365292" cy="5372100"/>
          </a:xfrm>
        </p:spPr>
        <p:txBody>
          <a:bodyPr>
            <a:normAutofit fontScale="92500" lnSpcReduction="20000"/>
          </a:bodyPr>
          <a:lstStyle/>
          <a:p>
            <a:pPr>
              <a:lnSpc>
                <a:spcPct val="250000"/>
              </a:lnSpc>
              <a:buNone/>
            </a:pPr>
            <a:r>
              <a:rPr lang="en-US" sz="3200" dirty="0" smtClean="0"/>
              <a:t> Uniting </a:t>
            </a:r>
            <a:r>
              <a:rPr lang="en-US" sz="3200" dirty="0"/>
              <a:t>NASA Earth observations with </a:t>
            </a:r>
            <a:r>
              <a:rPr lang="en-US" sz="3200" dirty="0" smtClean="0"/>
              <a:t>society to foster future innovation and cultivate the professionals of tomorrow </a:t>
            </a:r>
            <a:r>
              <a:rPr lang="en-US" sz="3200" dirty="0"/>
              <a:t>by </a:t>
            </a:r>
            <a:r>
              <a:rPr lang="en-US" sz="3200" dirty="0" smtClean="0"/>
              <a:t>addressing diverse </a:t>
            </a:r>
            <a:r>
              <a:rPr lang="en-US" sz="3200" dirty="0"/>
              <a:t>environmental </a:t>
            </a:r>
            <a:r>
              <a:rPr lang="en-US" sz="3200" dirty="0" smtClean="0"/>
              <a:t>issues today</a:t>
            </a:r>
            <a:r>
              <a:rPr lang="en-US" sz="3200" dirty="0"/>
              <a:t>.</a:t>
            </a:r>
          </a:p>
          <a:p>
            <a:endParaRPr lang="en-US" dirty="0"/>
          </a:p>
        </p:txBody>
      </p:sp>
      <p:sp>
        <p:nvSpPr>
          <p:cNvPr id="4" name="Left Brace 3"/>
          <p:cNvSpPr/>
          <p:nvPr/>
        </p:nvSpPr>
        <p:spPr>
          <a:xfrm rot="5400000">
            <a:off x="3539289" y="-1368466"/>
            <a:ext cx="471488" cy="6465972"/>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5" name="Right Brace 4"/>
          <p:cNvSpPr/>
          <p:nvPr/>
        </p:nvSpPr>
        <p:spPr>
          <a:xfrm rot="16200000">
            <a:off x="5610839" y="1321930"/>
            <a:ext cx="412275" cy="3761076"/>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6" name="Right Brace 5"/>
          <p:cNvSpPr/>
          <p:nvPr/>
        </p:nvSpPr>
        <p:spPr>
          <a:xfrm rot="5400000">
            <a:off x="5325172" y="2158182"/>
            <a:ext cx="429359" cy="5914221"/>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7" name="TextBox 6"/>
          <p:cNvSpPr txBox="1"/>
          <p:nvPr/>
        </p:nvSpPr>
        <p:spPr>
          <a:xfrm>
            <a:off x="3304890" y="1177182"/>
            <a:ext cx="1388555" cy="954107"/>
          </a:xfrm>
          <a:prstGeom prst="rect">
            <a:avLst/>
          </a:prstGeom>
          <a:noFill/>
        </p:spPr>
        <p:txBody>
          <a:bodyPr wrap="square" rtlCol="0">
            <a:spAutoFit/>
          </a:bodyPr>
          <a:lstStyle/>
          <a:p>
            <a:r>
              <a:rPr lang="en-US" sz="2800" dirty="0" smtClean="0">
                <a:solidFill>
                  <a:schemeClr val="accent3">
                    <a:lumMod val="75000"/>
                  </a:schemeClr>
                </a:solidFill>
              </a:rPr>
              <a:t>Partners</a:t>
            </a:r>
            <a:endParaRPr lang="en-US" sz="2800" dirty="0">
              <a:solidFill>
                <a:schemeClr val="accent3">
                  <a:lumMod val="75000"/>
                </a:schemeClr>
              </a:solidFill>
            </a:endParaRPr>
          </a:p>
        </p:txBody>
      </p:sp>
      <p:sp>
        <p:nvSpPr>
          <p:cNvPr id="9" name="TextBox 8"/>
          <p:cNvSpPr txBox="1"/>
          <p:nvPr/>
        </p:nvSpPr>
        <p:spPr>
          <a:xfrm>
            <a:off x="5101542" y="2572594"/>
            <a:ext cx="1927909" cy="954107"/>
          </a:xfrm>
          <a:prstGeom prst="rect">
            <a:avLst/>
          </a:prstGeom>
          <a:noFill/>
        </p:spPr>
        <p:txBody>
          <a:bodyPr wrap="square" rtlCol="0">
            <a:spAutoFit/>
          </a:bodyPr>
          <a:lstStyle/>
          <a:p>
            <a:r>
              <a:rPr lang="en-US" sz="2800" dirty="0" smtClean="0">
                <a:solidFill>
                  <a:schemeClr val="accent3">
                    <a:lumMod val="75000"/>
                  </a:schemeClr>
                </a:solidFill>
              </a:rPr>
              <a:t>Participants</a:t>
            </a:r>
            <a:endParaRPr lang="en-US" sz="2800" dirty="0">
              <a:solidFill>
                <a:schemeClr val="accent3">
                  <a:lumMod val="75000"/>
                </a:schemeClr>
              </a:solidFill>
            </a:endParaRPr>
          </a:p>
        </p:txBody>
      </p:sp>
      <p:sp>
        <p:nvSpPr>
          <p:cNvPr id="10" name="TextBox 9"/>
          <p:cNvSpPr txBox="1"/>
          <p:nvPr/>
        </p:nvSpPr>
        <p:spPr>
          <a:xfrm>
            <a:off x="4940808" y="5230070"/>
            <a:ext cx="1388555" cy="954107"/>
          </a:xfrm>
          <a:prstGeom prst="rect">
            <a:avLst/>
          </a:prstGeom>
          <a:noFill/>
        </p:spPr>
        <p:txBody>
          <a:bodyPr wrap="square" rtlCol="0">
            <a:spAutoFit/>
          </a:bodyPr>
          <a:lstStyle/>
          <a:p>
            <a:r>
              <a:rPr lang="en-US" sz="2800" dirty="0" smtClean="0">
                <a:solidFill>
                  <a:schemeClr val="accent3">
                    <a:lumMod val="75000"/>
                  </a:schemeClr>
                </a:solidFill>
              </a:rPr>
              <a:t>Projects</a:t>
            </a:r>
            <a:endParaRPr lang="en-US" sz="2800" dirty="0">
              <a:solidFill>
                <a:schemeClr val="accent3">
                  <a:lumMod val="75000"/>
                </a:schemeClr>
              </a:solidFill>
            </a:endParaRPr>
          </a:p>
        </p:txBody>
      </p:sp>
    </p:spTree>
    <p:extLst>
      <p:ext uri="{BB962C8B-B14F-4D97-AF65-F5344CB8AC3E}">
        <p14:creationId xmlns:p14="http://schemas.microsoft.com/office/powerpoint/2010/main" xmlns="" val="6914321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nvGraphicFramePr>
        <p:xfrm>
          <a:off x="319017" y="1803183"/>
          <a:ext cx="8430846" cy="4597616"/>
        </p:xfrm>
        <a:graphic>
          <a:graphicData uri="http://schemas.openxmlformats.org/drawingml/2006/table">
            <a:tbl>
              <a:tblPr firstRow="1" bandRow="1">
                <a:tableStyleId>{5C22544A-7EE6-4342-B048-85BDC9FD1C3A}</a:tableStyleId>
              </a:tblPr>
              <a:tblGrid>
                <a:gridCol w="4658945"/>
                <a:gridCol w="1820917"/>
                <a:gridCol w="1950984"/>
              </a:tblGrid>
              <a:tr h="565059">
                <a:tc>
                  <a:txBody>
                    <a:bodyPr/>
                    <a:lstStyle/>
                    <a:p>
                      <a:r>
                        <a:rPr lang="en-US" dirty="0" smtClean="0"/>
                        <a:t>Indicator</a:t>
                      </a:r>
                      <a:endParaRPr lang="en-US" dirty="0"/>
                    </a:p>
                  </a:txBody>
                  <a:tcPr marL="68580" marR="68580"/>
                </a:tc>
                <a:tc>
                  <a:txBody>
                    <a:bodyPr/>
                    <a:lstStyle/>
                    <a:p>
                      <a:r>
                        <a:rPr lang="en-US" dirty="0" smtClean="0"/>
                        <a:t>2013</a:t>
                      </a:r>
                      <a:endParaRPr lang="en-US" dirty="0"/>
                    </a:p>
                  </a:txBody>
                  <a:tcPr marL="68580" marR="68580"/>
                </a:tc>
                <a:tc>
                  <a:txBody>
                    <a:bodyPr/>
                    <a:lstStyle/>
                    <a:p>
                      <a:r>
                        <a:rPr lang="en-US" dirty="0" smtClean="0"/>
                        <a:t>2014</a:t>
                      </a:r>
                      <a:endParaRPr lang="en-US" dirty="0"/>
                    </a:p>
                  </a:txBody>
                  <a:tcPr marL="68580" marR="68580"/>
                </a:tc>
              </a:tr>
              <a:tr h="565059">
                <a:tc>
                  <a:txBody>
                    <a:bodyPr/>
                    <a:lstStyle/>
                    <a:p>
                      <a:pPr algn="l" fontAlgn="ctr"/>
                      <a:r>
                        <a:rPr lang="en-US" sz="1800" b="0" i="0" u="none" strike="noStrike" dirty="0">
                          <a:solidFill>
                            <a:srgbClr val="000000"/>
                          </a:solidFill>
                          <a:latin typeface="+mn-lt"/>
                        </a:rPr>
                        <a:t>Indicator 2.1.1: # of participants </a:t>
                      </a:r>
                    </a:p>
                  </a:txBody>
                  <a:tcPr marL="7144" marR="7144" marT="9525" marB="0" anchor="ctr"/>
                </a:tc>
                <a:tc>
                  <a:txBody>
                    <a:bodyPr/>
                    <a:lstStyle/>
                    <a:p>
                      <a:pPr algn="ctr" fontAlgn="b"/>
                      <a:r>
                        <a:rPr lang="en-US" sz="1800" b="0" i="0" u="none" strike="noStrike">
                          <a:solidFill>
                            <a:srgbClr val="000000"/>
                          </a:solidFill>
                          <a:latin typeface="+mn-lt"/>
                        </a:rPr>
                        <a:t>348</a:t>
                      </a:r>
                    </a:p>
                  </a:txBody>
                  <a:tcPr marL="7144" marR="7144" marT="9525" marB="0" anchor="b"/>
                </a:tc>
                <a:tc>
                  <a:txBody>
                    <a:bodyPr/>
                    <a:lstStyle/>
                    <a:p>
                      <a:pPr algn="ctr" fontAlgn="b"/>
                      <a:r>
                        <a:rPr lang="en-US" sz="1800" b="0" i="0" u="none" strike="noStrike">
                          <a:solidFill>
                            <a:srgbClr val="000000"/>
                          </a:solidFill>
                          <a:latin typeface="+mn-lt"/>
                        </a:rPr>
                        <a:t>252</a:t>
                      </a:r>
                    </a:p>
                  </a:txBody>
                  <a:tcPr marL="7144" marR="7144" marT="9525" marB="0" anchor="b"/>
                </a:tc>
              </a:tr>
              <a:tr h="565059">
                <a:tc>
                  <a:txBody>
                    <a:bodyPr/>
                    <a:lstStyle/>
                    <a:p>
                      <a:pPr algn="l" fontAlgn="ctr"/>
                      <a:r>
                        <a:rPr lang="en-US" sz="1800" b="0" i="0" u="none" strike="noStrike" dirty="0">
                          <a:solidFill>
                            <a:srgbClr val="000000"/>
                          </a:solidFill>
                          <a:latin typeface="+mn-lt"/>
                        </a:rPr>
                        <a:t>Indicator 2.1.2: # of internship hours completed </a:t>
                      </a:r>
                    </a:p>
                  </a:txBody>
                  <a:tcPr marL="7144" marR="7144" marT="9525" marB="0" anchor="ctr"/>
                </a:tc>
                <a:tc>
                  <a:txBody>
                    <a:bodyPr/>
                    <a:lstStyle/>
                    <a:p>
                      <a:pPr algn="ctr" fontAlgn="b"/>
                      <a:r>
                        <a:rPr lang="en-US" sz="1800" b="0" i="0" u="none" strike="noStrike">
                          <a:solidFill>
                            <a:srgbClr val="000000"/>
                          </a:solidFill>
                          <a:latin typeface="+mn-lt"/>
                        </a:rPr>
                        <a:t> </a:t>
                      </a:r>
                    </a:p>
                  </a:txBody>
                  <a:tcPr marL="7144" marR="7144" marT="9525" marB="0" anchor="b"/>
                </a:tc>
                <a:tc>
                  <a:txBody>
                    <a:bodyPr/>
                    <a:lstStyle/>
                    <a:p>
                      <a:pPr algn="ctr" fontAlgn="b"/>
                      <a:r>
                        <a:rPr lang="en-US" sz="1800" b="0" i="0" u="none" strike="noStrike" dirty="0">
                          <a:solidFill>
                            <a:srgbClr val="000000"/>
                          </a:solidFill>
                          <a:latin typeface="+mn-lt"/>
                        </a:rPr>
                        <a:t> </a:t>
                      </a:r>
                      <a:r>
                        <a:rPr lang="en-US" sz="1800" b="0" i="0" u="none" strike="noStrike" dirty="0" smtClean="0">
                          <a:solidFill>
                            <a:srgbClr val="000000"/>
                          </a:solidFill>
                          <a:latin typeface="+mn-lt"/>
                        </a:rPr>
                        <a:t>In the Works</a:t>
                      </a:r>
                      <a:endParaRPr lang="en-US" sz="1800" b="0" i="0" u="none" strike="noStrike" dirty="0">
                        <a:solidFill>
                          <a:srgbClr val="000000"/>
                        </a:solidFill>
                        <a:latin typeface="+mn-lt"/>
                      </a:endParaRPr>
                    </a:p>
                  </a:txBody>
                  <a:tcPr marL="7144" marR="7144" marT="9525" marB="0" anchor="b"/>
                </a:tc>
              </a:tr>
              <a:tr h="603631">
                <a:tc>
                  <a:txBody>
                    <a:bodyPr/>
                    <a:lstStyle/>
                    <a:p>
                      <a:pPr algn="l" fontAlgn="ctr"/>
                      <a:r>
                        <a:rPr lang="en-US" sz="1800" b="0" i="0" u="none" strike="noStrike" dirty="0">
                          <a:solidFill>
                            <a:srgbClr val="000000"/>
                          </a:solidFill>
                          <a:latin typeface="+mn-lt"/>
                        </a:rPr>
                        <a:t>Indicator 2.1.3: # of professional &amp; personal development activities </a:t>
                      </a:r>
                    </a:p>
                  </a:txBody>
                  <a:tcPr marL="7144" marR="7144" marT="9525" marB="0" anchor="ctr"/>
                </a:tc>
                <a:tc>
                  <a:txBody>
                    <a:bodyPr/>
                    <a:lstStyle/>
                    <a:p>
                      <a:pPr algn="ctr" fontAlgn="b"/>
                      <a:r>
                        <a:rPr lang="en-US" sz="1800" b="0" i="0" u="none" strike="noStrike">
                          <a:solidFill>
                            <a:srgbClr val="000000"/>
                          </a:solidFill>
                          <a:latin typeface="+mn-lt"/>
                        </a:rPr>
                        <a:t> </a:t>
                      </a:r>
                    </a:p>
                  </a:txBody>
                  <a:tcPr marL="7144" marR="7144" marT="9525" marB="0" anchor="b"/>
                </a:tc>
                <a:tc>
                  <a:txBody>
                    <a:bodyPr/>
                    <a:lstStyle/>
                    <a:p>
                      <a:pPr algn="ctr" fontAlgn="b"/>
                      <a:r>
                        <a:rPr lang="en-US" sz="1800" b="0" i="0" u="none" strike="noStrike" dirty="0">
                          <a:solidFill>
                            <a:srgbClr val="000000"/>
                          </a:solidFill>
                          <a:latin typeface="+mn-lt"/>
                        </a:rPr>
                        <a:t>86</a:t>
                      </a:r>
                    </a:p>
                  </a:txBody>
                  <a:tcPr marL="7144" marR="7144" marT="9525" marB="0" anchor="b"/>
                </a:tc>
              </a:tr>
              <a:tr h="603631">
                <a:tc>
                  <a:txBody>
                    <a:bodyPr/>
                    <a:lstStyle/>
                    <a:p>
                      <a:pPr algn="l" fontAlgn="ctr"/>
                      <a:r>
                        <a:rPr lang="en-US" sz="1800" b="0" i="0" u="none" strike="noStrike">
                          <a:solidFill>
                            <a:srgbClr val="000000"/>
                          </a:solidFill>
                          <a:latin typeface="+mn-lt"/>
                        </a:rPr>
                        <a:t>Indicator 2.1.4: # of states impacted through participant engagment</a:t>
                      </a:r>
                    </a:p>
                  </a:txBody>
                  <a:tcPr marL="7144" marR="7144" marT="9525" marB="0" anchor="ctr"/>
                </a:tc>
                <a:tc>
                  <a:txBody>
                    <a:bodyPr/>
                    <a:lstStyle/>
                    <a:p>
                      <a:pPr algn="ctr" fontAlgn="b"/>
                      <a:r>
                        <a:rPr lang="en-US" sz="1800" b="0" i="0" u="none" strike="noStrike">
                          <a:solidFill>
                            <a:srgbClr val="000000"/>
                          </a:solidFill>
                          <a:latin typeface="+mn-lt"/>
                        </a:rPr>
                        <a:t>32 + DC</a:t>
                      </a:r>
                    </a:p>
                  </a:txBody>
                  <a:tcPr marL="7144" marR="7144" marT="9525" marB="0" anchor="b"/>
                </a:tc>
                <a:tc>
                  <a:txBody>
                    <a:bodyPr/>
                    <a:lstStyle/>
                    <a:p>
                      <a:pPr algn="ctr" fontAlgn="b"/>
                      <a:r>
                        <a:rPr lang="en-US" sz="1800" b="0" i="0" u="none" strike="noStrike" dirty="0">
                          <a:latin typeface="+mn-lt"/>
                        </a:rPr>
                        <a:t>27 + DC</a:t>
                      </a:r>
                    </a:p>
                  </a:txBody>
                  <a:tcPr marL="7144" marR="7144" marT="9525" marB="0" anchor="b"/>
                </a:tc>
              </a:tr>
              <a:tr h="565059">
                <a:tc>
                  <a:txBody>
                    <a:bodyPr/>
                    <a:lstStyle/>
                    <a:p>
                      <a:pPr algn="l" fontAlgn="ctr"/>
                      <a:r>
                        <a:rPr lang="en-US" sz="1800" b="0" i="0" u="none" strike="noStrike" dirty="0">
                          <a:solidFill>
                            <a:srgbClr val="000000"/>
                          </a:solidFill>
                          <a:latin typeface="+mn-lt"/>
                        </a:rPr>
                        <a:t>Indicator 2.2.1: # of projects </a:t>
                      </a:r>
                    </a:p>
                  </a:txBody>
                  <a:tcPr marL="7144" marR="7144" marT="9525" marB="0" anchor="ctr"/>
                </a:tc>
                <a:tc>
                  <a:txBody>
                    <a:bodyPr/>
                    <a:lstStyle/>
                    <a:p>
                      <a:pPr algn="ctr" fontAlgn="b"/>
                      <a:r>
                        <a:rPr lang="en-US" sz="1800" b="0" i="0" u="none" strike="noStrike">
                          <a:solidFill>
                            <a:srgbClr val="000000"/>
                          </a:solidFill>
                          <a:latin typeface="+mn-lt"/>
                        </a:rPr>
                        <a:t>78</a:t>
                      </a:r>
                    </a:p>
                  </a:txBody>
                  <a:tcPr marL="7144" marR="7144" marT="9525" marB="0" anchor="b"/>
                </a:tc>
                <a:tc>
                  <a:txBody>
                    <a:bodyPr/>
                    <a:lstStyle/>
                    <a:p>
                      <a:pPr algn="ctr" fontAlgn="b"/>
                      <a:r>
                        <a:rPr lang="en-US" sz="1800" b="0" i="0" u="none" strike="noStrike">
                          <a:solidFill>
                            <a:srgbClr val="000000"/>
                          </a:solidFill>
                          <a:latin typeface="+mn-lt"/>
                        </a:rPr>
                        <a:t>56</a:t>
                      </a:r>
                    </a:p>
                  </a:txBody>
                  <a:tcPr marL="7144" marR="7144" marT="9525" marB="0" anchor="b"/>
                </a:tc>
              </a:tr>
              <a:tr h="565059">
                <a:tc>
                  <a:txBody>
                    <a:bodyPr/>
                    <a:lstStyle/>
                    <a:p>
                      <a:pPr algn="l" fontAlgn="ctr"/>
                      <a:r>
                        <a:rPr lang="en-US" sz="1800" b="0" i="0" u="none" strike="noStrike" dirty="0">
                          <a:solidFill>
                            <a:srgbClr val="000000"/>
                          </a:solidFill>
                          <a:latin typeface="+mn-lt"/>
                        </a:rPr>
                        <a:t>Indicator 2.2.2: # of partner organizations </a:t>
                      </a:r>
                    </a:p>
                  </a:txBody>
                  <a:tcPr marL="7144" marR="7144" marT="9525" marB="0" anchor="ctr"/>
                </a:tc>
                <a:tc>
                  <a:txBody>
                    <a:bodyPr/>
                    <a:lstStyle/>
                    <a:p>
                      <a:pPr algn="ctr" fontAlgn="b"/>
                      <a:r>
                        <a:rPr lang="en-US" sz="1800" b="0" i="0" u="none" strike="noStrike">
                          <a:solidFill>
                            <a:srgbClr val="000000"/>
                          </a:solidFill>
                          <a:latin typeface="+mn-lt"/>
                        </a:rPr>
                        <a:t>153</a:t>
                      </a:r>
                    </a:p>
                  </a:txBody>
                  <a:tcPr marL="7144" marR="7144" marT="9525" marB="0" anchor="b"/>
                </a:tc>
                <a:tc>
                  <a:txBody>
                    <a:bodyPr/>
                    <a:lstStyle/>
                    <a:p>
                      <a:pPr algn="ctr" fontAlgn="b"/>
                      <a:r>
                        <a:rPr lang="en-US" sz="1800" b="0" i="0" u="none" strike="noStrike">
                          <a:solidFill>
                            <a:srgbClr val="000000"/>
                          </a:solidFill>
                          <a:latin typeface="+mn-lt"/>
                        </a:rPr>
                        <a:t>81</a:t>
                      </a:r>
                    </a:p>
                  </a:txBody>
                  <a:tcPr marL="7144" marR="7144" marT="9525" marB="0" anchor="b"/>
                </a:tc>
              </a:tr>
              <a:tr h="565059">
                <a:tc>
                  <a:txBody>
                    <a:bodyPr/>
                    <a:lstStyle/>
                    <a:p>
                      <a:pPr algn="l" fontAlgn="ctr"/>
                      <a:r>
                        <a:rPr lang="en-US" sz="1800" b="0" i="0" u="none" strike="noStrike">
                          <a:solidFill>
                            <a:srgbClr val="000000"/>
                          </a:solidFill>
                          <a:latin typeface="+mn-lt"/>
                        </a:rPr>
                        <a:t>Indicator 2.2.3: # of states impacted by a project</a:t>
                      </a:r>
                    </a:p>
                  </a:txBody>
                  <a:tcPr marL="7144" marR="7144" marT="9525" marB="0" anchor="ctr"/>
                </a:tc>
                <a:tc>
                  <a:txBody>
                    <a:bodyPr/>
                    <a:lstStyle/>
                    <a:p>
                      <a:pPr algn="ctr" fontAlgn="b"/>
                      <a:r>
                        <a:rPr lang="en-US" sz="1800" b="0" i="0" u="none" strike="noStrike">
                          <a:solidFill>
                            <a:srgbClr val="000000"/>
                          </a:solidFill>
                          <a:latin typeface="+mn-lt"/>
                        </a:rPr>
                        <a:t>50</a:t>
                      </a:r>
                    </a:p>
                  </a:txBody>
                  <a:tcPr marL="7144" marR="7144" marT="9525" marB="0" anchor="b"/>
                </a:tc>
                <a:tc>
                  <a:txBody>
                    <a:bodyPr/>
                    <a:lstStyle/>
                    <a:p>
                      <a:pPr algn="ctr" fontAlgn="b"/>
                      <a:r>
                        <a:rPr lang="en-US" sz="1800" b="0" i="0" u="none" strike="noStrike" dirty="0">
                          <a:solidFill>
                            <a:srgbClr val="000000"/>
                          </a:solidFill>
                          <a:latin typeface="+mn-lt"/>
                        </a:rPr>
                        <a:t>45</a:t>
                      </a:r>
                    </a:p>
                  </a:txBody>
                  <a:tcPr marL="7144" marR="7144" marT="9525" marB="0" anchor="b"/>
                </a:tc>
              </a:tr>
            </a:tbl>
          </a:graphicData>
        </a:graphic>
      </p:graphicFrame>
      <p:sp>
        <p:nvSpPr>
          <p:cNvPr id="3" name="Title 1"/>
          <p:cNvSpPr txBox="1">
            <a:spLocks/>
          </p:cNvSpPr>
          <p:nvPr/>
        </p:nvSpPr>
        <p:spPr>
          <a:xfrm>
            <a:off x="768569" y="421876"/>
            <a:ext cx="7788166" cy="1012785"/>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3600" dirty="0" smtClean="0">
                <a:solidFill>
                  <a:schemeClr val="tx1">
                    <a:lumMod val="85000"/>
                    <a:lumOff val="15000"/>
                  </a:schemeClr>
                </a:solidFill>
                <a:latin typeface="+mj-lt"/>
              </a:rPr>
              <a:t>Engaged Participants </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3600" dirty="0" smtClean="0">
                <a:solidFill>
                  <a:schemeClr val="tx1">
                    <a:lumMod val="85000"/>
                    <a:lumOff val="15000"/>
                  </a:schemeClr>
                </a:solidFill>
                <a:latin typeface="+mj-lt"/>
              </a:rPr>
              <a:t>&amp; Decision Makers</a:t>
            </a:r>
            <a:endParaRPr kumimoji="0" lang="en-US" sz="3600" b="0" i="0" u="none" strike="noStrike" kern="1200" cap="none" spc="0" normalizeH="0" baseline="0" noProof="0" dirty="0">
              <a:ln>
                <a:noFill/>
              </a:ln>
              <a:solidFill>
                <a:schemeClr val="tx1">
                  <a:lumMod val="85000"/>
                  <a:lumOff val="15000"/>
                </a:schemeClr>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247650"/>
            <a:ext cx="8834933" cy="5334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2060"/>
                </a:solidFill>
              </a:rPr>
              <a:t>DEVELOP National Program</a:t>
            </a:r>
            <a:endParaRPr lang="en-US" sz="2400" dirty="0">
              <a:solidFill>
                <a:srgbClr val="002060"/>
              </a:solidFill>
            </a:endParaRPr>
          </a:p>
        </p:txBody>
      </p:sp>
      <p:sp>
        <p:nvSpPr>
          <p:cNvPr id="5" name="Rectangle 4"/>
          <p:cNvSpPr/>
          <p:nvPr/>
        </p:nvSpPr>
        <p:spPr>
          <a:xfrm>
            <a:off x="152400" y="533400"/>
            <a:ext cx="8834933" cy="38100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b="1" dirty="0" smtClean="0">
                <a:solidFill>
                  <a:schemeClr val="tx1"/>
                </a:solidFill>
              </a:rPr>
              <a:t>Strategic Objective: </a:t>
            </a:r>
            <a:r>
              <a:rPr lang="en-US" sz="1100" dirty="0" smtClean="0">
                <a:solidFill>
                  <a:schemeClr val="tx1"/>
                </a:solidFill>
              </a:rPr>
              <a:t>Foster enhanced workforce and end-user capabilities to use Earth observations assets in decision making</a:t>
            </a:r>
            <a:endParaRPr lang="en-US" sz="1100" dirty="0">
              <a:solidFill>
                <a:schemeClr val="tx1"/>
              </a:solidFill>
            </a:endParaRPr>
          </a:p>
        </p:txBody>
      </p:sp>
      <p:sp>
        <p:nvSpPr>
          <p:cNvPr id="6" name="Rectangle 5"/>
          <p:cNvSpPr/>
          <p:nvPr/>
        </p:nvSpPr>
        <p:spPr>
          <a:xfrm>
            <a:off x="144649"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1:</a:t>
            </a:r>
          </a:p>
          <a:p>
            <a:pPr algn="ctr"/>
            <a:r>
              <a:rPr lang="en-US" sz="1050" dirty="0" smtClean="0">
                <a:solidFill>
                  <a:schemeClr val="tx1"/>
                </a:solidFill>
              </a:rPr>
              <a:t>Built Awareness</a:t>
            </a:r>
          </a:p>
          <a:p>
            <a:pPr algn="ctr"/>
            <a:endParaRPr lang="en-US" sz="1050" dirty="0">
              <a:solidFill>
                <a:schemeClr val="tx1"/>
              </a:solidFill>
            </a:endParaRPr>
          </a:p>
          <a:p>
            <a:pPr algn="ctr"/>
            <a:endParaRPr lang="en-US" sz="1050" dirty="0" smtClean="0">
              <a:solidFill>
                <a:schemeClr val="tx1"/>
              </a:solidFill>
            </a:endParaRPr>
          </a:p>
          <a:p>
            <a:pPr algn="ctr"/>
            <a:endParaRPr lang="en-US" sz="1050" dirty="0">
              <a:solidFill>
                <a:schemeClr val="tx1"/>
              </a:solidFill>
            </a:endParaRPr>
          </a:p>
        </p:txBody>
      </p:sp>
      <p:sp>
        <p:nvSpPr>
          <p:cNvPr id="7" name="Rectangle 6"/>
          <p:cNvSpPr/>
          <p:nvPr/>
        </p:nvSpPr>
        <p:spPr>
          <a:xfrm>
            <a:off x="1949236"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2:</a:t>
            </a:r>
          </a:p>
          <a:p>
            <a:pPr algn="ctr"/>
            <a:r>
              <a:rPr lang="en-US" sz="1050" dirty="0" smtClean="0">
                <a:solidFill>
                  <a:schemeClr val="tx1"/>
                </a:solidFill>
              </a:rPr>
              <a:t>Engaged Participants &amp; Decision Makers</a:t>
            </a:r>
          </a:p>
          <a:p>
            <a:pPr algn="ctr"/>
            <a:endParaRPr lang="en-US" sz="1050" dirty="0">
              <a:solidFill>
                <a:schemeClr val="tx1"/>
              </a:solidFill>
            </a:endParaRPr>
          </a:p>
          <a:p>
            <a:pPr algn="ctr"/>
            <a:endParaRPr lang="en-US" sz="1050" dirty="0">
              <a:solidFill>
                <a:schemeClr val="tx1"/>
              </a:solidFill>
            </a:endParaRPr>
          </a:p>
        </p:txBody>
      </p:sp>
      <p:sp>
        <p:nvSpPr>
          <p:cNvPr id="9" name="Rectangle 8"/>
          <p:cNvSpPr/>
          <p:nvPr/>
        </p:nvSpPr>
        <p:spPr>
          <a:xfrm>
            <a:off x="3810001"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3:</a:t>
            </a:r>
          </a:p>
          <a:p>
            <a:pPr algn="ctr"/>
            <a:r>
              <a:rPr lang="en-US" sz="1050" dirty="0" smtClean="0">
                <a:solidFill>
                  <a:schemeClr val="tx1"/>
                </a:solidFill>
              </a:rPr>
              <a:t>Increased Use of Earth Observations in Decision-Making Process</a:t>
            </a:r>
            <a:endParaRPr lang="en-US" sz="1050" dirty="0">
              <a:solidFill>
                <a:schemeClr val="tx1"/>
              </a:solidFill>
            </a:endParaRPr>
          </a:p>
        </p:txBody>
      </p:sp>
      <p:sp>
        <p:nvSpPr>
          <p:cNvPr id="10" name="Rectangle 9"/>
          <p:cNvSpPr/>
          <p:nvPr/>
        </p:nvSpPr>
        <p:spPr>
          <a:xfrm>
            <a:off x="7391401"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5:</a:t>
            </a:r>
          </a:p>
          <a:p>
            <a:pPr algn="ctr"/>
            <a:r>
              <a:rPr lang="en-US" sz="1050" dirty="0" smtClean="0">
                <a:solidFill>
                  <a:schemeClr val="tx1"/>
                </a:solidFill>
              </a:rPr>
              <a:t>Synergy &amp; Communication with Earth Science Community</a:t>
            </a:r>
            <a:endParaRPr lang="en-US" sz="1050" dirty="0">
              <a:solidFill>
                <a:schemeClr val="tx1"/>
              </a:solidFill>
            </a:endParaRPr>
          </a:p>
        </p:txBody>
      </p:sp>
      <p:cxnSp>
        <p:nvCxnSpPr>
          <p:cNvPr id="14" name="Straight Arrow Connector 13"/>
          <p:cNvCxnSpPr>
            <a:stCxn id="6" idx="2"/>
            <a:endCxn id="29" idx="0"/>
          </p:cNvCxnSpPr>
          <p:nvPr/>
        </p:nvCxnSpPr>
        <p:spPr>
          <a:xfrm>
            <a:off x="942616" y="1905003"/>
            <a:ext cx="3875"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7" idx="2"/>
            <a:endCxn id="37" idx="0"/>
          </p:cNvCxnSpPr>
          <p:nvPr/>
        </p:nvCxnSpPr>
        <p:spPr>
          <a:xfrm>
            <a:off x="2747203" y="1905003"/>
            <a:ext cx="2133"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2"/>
            <a:endCxn id="39" idx="0"/>
          </p:cNvCxnSpPr>
          <p:nvPr/>
        </p:nvCxnSpPr>
        <p:spPr>
          <a:xfrm flipH="1">
            <a:off x="4607967" y="1905003"/>
            <a:ext cx="1"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0" idx="2"/>
            <a:endCxn id="43" idx="0"/>
          </p:cNvCxnSpPr>
          <p:nvPr/>
        </p:nvCxnSpPr>
        <p:spPr>
          <a:xfrm>
            <a:off x="8189367" y="1905003"/>
            <a:ext cx="0"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Rectangle 28"/>
          <p:cNvSpPr/>
          <p:nvPr/>
        </p:nvSpPr>
        <p:spPr>
          <a:xfrm>
            <a:off x="144649" y="2133600"/>
            <a:ext cx="1603683" cy="5715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i="1" dirty="0" smtClean="0">
                <a:solidFill>
                  <a:schemeClr val="tx1"/>
                </a:solidFill>
              </a:rPr>
              <a:t>1.1</a:t>
            </a:r>
            <a:r>
              <a:rPr lang="en-US" sz="1100" b="1" i="1" dirty="0">
                <a:solidFill>
                  <a:schemeClr val="tx1"/>
                </a:solidFill>
              </a:rPr>
              <a:t>: Awareness </a:t>
            </a:r>
            <a:r>
              <a:rPr lang="en-US" sz="1100" b="1" i="1" dirty="0" smtClean="0">
                <a:solidFill>
                  <a:schemeClr val="tx1"/>
                </a:solidFill>
              </a:rPr>
              <a:t>Increased </a:t>
            </a:r>
            <a:r>
              <a:rPr lang="en-US" sz="1100" b="1" i="1" dirty="0">
                <a:solidFill>
                  <a:schemeClr val="tx1"/>
                </a:solidFill>
              </a:rPr>
              <a:t>through </a:t>
            </a:r>
            <a:r>
              <a:rPr lang="en-US" sz="1100" b="1" i="1" dirty="0" smtClean="0">
                <a:solidFill>
                  <a:schemeClr val="tx1"/>
                </a:solidFill>
              </a:rPr>
              <a:t>Outreach</a:t>
            </a:r>
            <a:endParaRPr lang="en-US" sz="1100" b="1" dirty="0">
              <a:solidFill>
                <a:schemeClr val="tx1"/>
              </a:solidFill>
            </a:endParaRPr>
          </a:p>
        </p:txBody>
      </p:sp>
      <p:sp>
        <p:nvSpPr>
          <p:cNvPr id="30" name="Rectangle 29"/>
          <p:cNvSpPr/>
          <p:nvPr/>
        </p:nvSpPr>
        <p:spPr>
          <a:xfrm>
            <a:off x="144649" y="2788924"/>
            <a:ext cx="1603683" cy="54864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i="1" dirty="0" smtClean="0">
                <a:solidFill>
                  <a:schemeClr val="tx1"/>
                </a:solidFill>
              </a:rPr>
              <a:t>1.2</a:t>
            </a:r>
            <a:r>
              <a:rPr lang="en-US" sz="1100" b="1" i="1" dirty="0">
                <a:solidFill>
                  <a:schemeClr val="tx1"/>
                </a:solidFill>
              </a:rPr>
              <a:t>: Applicants </a:t>
            </a:r>
            <a:r>
              <a:rPr lang="en-US" sz="1100" b="1" i="1" dirty="0" smtClean="0">
                <a:solidFill>
                  <a:schemeClr val="tx1"/>
                </a:solidFill>
              </a:rPr>
              <a:t>Introduced </a:t>
            </a:r>
            <a:r>
              <a:rPr lang="en-US" sz="1100" b="1" i="1" dirty="0">
                <a:solidFill>
                  <a:schemeClr val="tx1"/>
                </a:solidFill>
              </a:rPr>
              <a:t>to DEVELOP </a:t>
            </a:r>
            <a:r>
              <a:rPr lang="en-US" sz="1100" b="1" i="1" dirty="0" smtClean="0">
                <a:solidFill>
                  <a:schemeClr val="tx1"/>
                </a:solidFill>
              </a:rPr>
              <a:t>&amp; Recruited</a:t>
            </a:r>
            <a:endParaRPr lang="en-US" sz="1100" b="1" dirty="0">
              <a:solidFill>
                <a:schemeClr val="tx1"/>
              </a:solidFill>
            </a:endParaRPr>
          </a:p>
        </p:txBody>
      </p:sp>
      <p:sp>
        <p:nvSpPr>
          <p:cNvPr id="31" name="Rectangle 30"/>
          <p:cNvSpPr/>
          <p:nvPr/>
        </p:nvSpPr>
        <p:spPr>
          <a:xfrm>
            <a:off x="144649" y="3429000"/>
            <a:ext cx="1595933"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a:solidFill>
                  <a:schemeClr val="tx1"/>
                </a:solidFill>
              </a:rPr>
              <a:t>1.3 Potential Collaborators </a:t>
            </a:r>
            <a:r>
              <a:rPr lang="en-US" sz="1100" b="1" i="1" dirty="0" smtClean="0">
                <a:solidFill>
                  <a:schemeClr val="tx1"/>
                </a:solidFill>
              </a:rPr>
              <a:t>Engaged </a:t>
            </a:r>
            <a:r>
              <a:rPr lang="en-US" sz="1100" b="1" i="1" dirty="0">
                <a:solidFill>
                  <a:schemeClr val="tx1"/>
                </a:solidFill>
              </a:rPr>
              <a:t>through O</a:t>
            </a:r>
            <a:r>
              <a:rPr lang="en-US" sz="1100" b="1" i="1" dirty="0" smtClean="0">
                <a:solidFill>
                  <a:schemeClr val="tx1"/>
                </a:solidFill>
              </a:rPr>
              <a:t>utreach </a:t>
            </a:r>
          </a:p>
        </p:txBody>
      </p:sp>
      <p:sp>
        <p:nvSpPr>
          <p:cNvPr id="37" name="Rectangle 36"/>
          <p:cNvSpPr/>
          <p:nvPr/>
        </p:nvSpPr>
        <p:spPr>
          <a:xfrm>
            <a:off x="1949235" y="2133600"/>
            <a:ext cx="1600200"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2.1: Participants Engaged, Professional Skills &amp; Networks Enhanced</a:t>
            </a:r>
            <a:endParaRPr lang="en-US" sz="1100" b="1" i="1" dirty="0">
              <a:solidFill>
                <a:schemeClr val="tx1"/>
              </a:solidFill>
            </a:endParaRPr>
          </a:p>
        </p:txBody>
      </p:sp>
      <p:sp>
        <p:nvSpPr>
          <p:cNvPr id="39" name="Rectangle 38"/>
          <p:cNvSpPr/>
          <p:nvPr/>
        </p:nvSpPr>
        <p:spPr>
          <a:xfrm>
            <a:off x="3810000" y="2133600"/>
            <a:ext cx="1595932" cy="6477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3.1: Delivery of Project Results and Methodologies </a:t>
            </a:r>
            <a:endParaRPr lang="en-US" sz="1100" b="1" i="1" dirty="0">
              <a:solidFill>
                <a:schemeClr val="tx1"/>
              </a:solidFill>
            </a:endParaRPr>
          </a:p>
        </p:txBody>
      </p:sp>
      <p:sp>
        <p:nvSpPr>
          <p:cNvPr id="40" name="Rectangle 39"/>
          <p:cNvSpPr/>
          <p:nvPr/>
        </p:nvSpPr>
        <p:spPr>
          <a:xfrm>
            <a:off x="1949236" y="2933700"/>
            <a:ext cx="1595933"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2.2: Feasibility Projects Conducted Demonstrating Use of EO</a:t>
            </a:r>
            <a:endParaRPr lang="en-US" sz="1100" b="1" i="1" dirty="0">
              <a:solidFill>
                <a:schemeClr val="tx1"/>
              </a:solidFill>
            </a:endParaRPr>
          </a:p>
        </p:txBody>
      </p:sp>
      <p:sp>
        <p:nvSpPr>
          <p:cNvPr id="41" name="Rectangle 40"/>
          <p:cNvSpPr/>
          <p:nvPr/>
        </p:nvSpPr>
        <p:spPr>
          <a:xfrm>
            <a:off x="3810001" y="3352800"/>
            <a:ext cx="1595933" cy="7239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3.3: Organizations Using EO in their Decision-Making Process</a:t>
            </a:r>
            <a:endParaRPr lang="en-US" sz="1100" b="1" i="1" dirty="0">
              <a:solidFill>
                <a:schemeClr val="tx1"/>
              </a:solidFill>
            </a:endParaRPr>
          </a:p>
        </p:txBody>
      </p:sp>
      <p:sp>
        <p:nvSpPr>
          <p:cNvPr id="42" name="Rectangle 41"/>
          <p:cNvSpPr/>
          <p:nvPr/>
        </p:nvSpPr>
        <p:spPr>
          <a:xfrm>
            <a:off x="3810000" y="2834644"/>
            <a:ext cx="1595932" cy="441956"/>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3.2: EO Adept Workforce</a:t>
            </a:r>
            <a:endParaRPr lang="en-US" sz="1100" b="1" i="1" dirty="0">
              <a:solidFill>
                <a:schemeClr val="tx1"/>
              </a:solidFill>
            </a:endParaRPr>
          </a:p>
        </p:txBody>
      </p:sp>
      <p:sp>
        <p:nvSpPr>
          <p:cNvPr id="43" name="Rectangle 42"/>
          <p:cNvSpPr/>
          <p:nvPr/>
        </p:nvSpPr>
        <p:spPr>
          <a:xfrm>
            <a:off x="7391401" y="2133600"/>
            <a:ext cx="1595933"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5.1: Communication to/from DEVELOP Alumni Network</a:t>
            </a:r>
            <a:endParaRPr lang="en-US" sz="1100" b="1" i="1" dirty="0">
              <a:solidFill>
                <a:schemeClr val="tx1"/>
              </a:solidFill>
            </a:endParaRPr>
          </a:p>
        </p:txBody>
      </p:sp>
      <p:sp>
        <p:nvSpPr>
          <p:cNvPr id="44" name="Rectangle 43"/>
          <p:cNvSpPr/>
          <p:nvPr/>
        </p:nvSpPr>
        <p:spPr>
          <a:xfrm>
            <a:off x="7391399" y="2857500"/>
            <a:ext cx="1595934"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5.2: Synergy &amp; Communication with NASA Entities</a:t>
            </a:r>
            <a:endParaRPr lang="en-US" sz="1100" b="1" i="1" dirty="0">
              <a:solidFill>
                <a:schemeClr val="tx1"/>
              </a:solidFill>
            </a:endParaRPr>
          </a:p>
        </p:txBody>
      </p:sp>
      <p:sp>
        <p:nvSpPr>
          <p:cNvPr id="45" name="Rectangle 44"/>
          <p:cNvSpPr/>
          <p:nvPr/>
        </p:nvSpPr>
        <p:spPr>
          <a:xfrm>
            <a:off x="7390397" y="3581400"/>
            <a:ext cx="1596937"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5.3: Synergy &amp; Communication with non-NASA Entities</a:t>
            </a:r>
            <a:endParaRPr lang="en-US" sz="1100" b="1" i="1" dirty="0">
              <a:solidFill>
                <a:schemeClr val="tx1"/>
              </a:solidFill>
            </a:endParaRPr>
          </a:p>
        </p:txBody>
      </p:sp>
      <p:sp>
        <p:nvSpPr>
          <p:cNvPr id="27" name="Rectangle 26"/>
          <p:cNvSpPr/>
          <p:nvPr/>
        </p:nvSpPr>
        <p:spPr>
          <a:xfrm>
            <a:off x="5638801" y="995479"/>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4:</a:t>
            </a:r>
          </a:p>
          <a:p>
            <a:pPr algn="ctr"/>
            <a:r>
              <a:rPr lang="en-US" sz="1050" dirty="0" smtClean="0">
                <a:solidFill>
                  <a:schemeClr val="tx1"/>
                </a:solidFill>
              </a:rPr>
              <a:t>Regional Networks and Nodes Established &amp; Functioning</a:t>
            </a:r>
            <a:endParaRPr lang="en-US" sz="1050" dirty="0">
              <a:solidFill>
                <a:schemeClr val="tx1"/>
              </a:solidFill>
            </a:endParaRPr>
          </a:p>
        </p:txBody>
      </p:sp>
      <p:cxnSp>
        <p:nvCxnSpPr>
          <p:cNvPr id="28" name="Straight Arrow Connector 27"/>
          <p:cNvCxnSpPr>
            <a:stCxn id="27" idx="2"/>
            <a:endCxn id="32" idx="0"/>
          </p:cNvCxnSpPr>
          <p:nvPr/>
        </p:nvCxnSpPr>
        <p:spPr>
          <a:xfrm flipH="1">
            <a:off x="6436767" y="1909881"/>
            <a:ext cx="1" cy="22372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2" name="Rectangle 31"/>
          <p:cNvSpPr/>
          <p:nvPr/>
        </p:nvSpPr>
        <p:spPr>
          <a:xfrm>
            <a:off x="5638800" y="2133600"/>
            <a:ext cx="1595932" cy="8001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4.1: Existing Nodes Strengthened &amp; Additional Nodes Established</a:t>
            </a:r>
            <a:endParaRPr lang="en-US" sz="1100" b="1" i="1" dirty="0">
              <a:solidFill>
                <a:schemeClr val="tx1"/>
              </a:solidFill>
            </a:endParaRPr>
          </a:p>
        </p:txBody>
      </p:sp>
      <p:sp>
        <p:nvSpPr>
          <p:cNvPr id="33" name="Rectangle 32"/>
          <p:cNvSpPr/>
          <p:nvPr/>
        </p:nvSpPr>
        <p:spPr>
          <a:xfrm>
            <a:off x="5638800" y="3002031"/>
            <a:ext cx="1595932" cy="594356"/>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4.2: Networks Established &amp; Functioning</a:t>
            </a:r>
            <a:endParaRPr lang="en-US" sz="1100" b="1" i="1" dirty="0">
              <a:solidFill>
                <a:schemeClr val="tx1"/>
              </a:solidFill>
            </a:endParaRPr>
          </a:p>
        </p:txBody>
      </p:sp>
      <p:sp>
        <p:nvSpPr>
          <p:cNvPr id="46" name="Rectangle 45"/>
          <p:cNvSpPr/>
          <p:nvPr/>
        </p:nvSpPr>
        <p:spPr>
          <a:xfrm>
            <a:off x="148524"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1.1.1: # </a:t>
            </a:r>
            <a:r>
              <a:rPr lang="en-US" sz="800" dirty="0">
                <a:solidFill>
                  <a:schemeClr val="tx1"/>
                </a:solidFill>
              </a:rPr>
              <a:t>of hits on online content</a:t>
            </a:r>
          </a:p>
          <a:p>
            <a:pPr lvl="0"/>
            <a:r>
              <a:rPr lang="en-US" sz="800" dirty="0" smtClean="0">
                <a:solidFill>
                  <a:schemeClr val="tx1"/>
                </a:solidFill>
              </a:rPr>
              <a:t>1.1.2: # </a:t>
            </a:r>
            <a:r>
              <a:rPr lang="en-US" sz="800" dirty="0">
                <a:solidFill>
                  <a:schemeClr val="tx1"/>
                </a:solidFill>
              </a:rPr>
              <a:t>of conference </a:t>
            </a:r>
            <a:r>
              <a:rPr lang="en-US" sz="800" dirty="0" smtClean="0">
                <a:solidFill>
                  <a:schemeClr val="tx1"/>
                </a:solidFill>
              </a:rPr>
              <a:t>presentations</a:t>
            </a:r>
          </a:p>
          <a:p>
            <a:r>
              <a:rPr lang="en-US" sz="800" dirty="0" smtClean="0">
                <a:solidFill>
                  <a:schemeClr val="tx1"/>
                </a:solidFill>
              </a:rPr>
              <a:t>1.2.1: </a:t>
            </a:r>
            <a:r>
              <a:rPr lang="en-US" sz="800" dirty="0">
                <a:solidFill>
                  <a:schemeClr val="tx1"/>
                </a:solidFill>
              </a:rPr>
              <a:t># of recruiting events</a:t>
            </a:r>
          </a:p>
          <a:p>
            <a:r>
              <a:rPr lang="en-US" sz="800" dirty="0" smtClean="0">
                <a:solidFill>
                  <a:schemeClr val="tx1"/>
                </a:solidFill>
              </a:rPr>
              <a:t>1.2.2: </a:t>
            </a:r>
            <a:r>
              <a:rPr lang="en-US" sz="800" dirty="0">
                <a:solidFill>
                  <a:schemeClr val="tx1"/>
                </a:solidFill>
              </a:rPr>
              <a:t># of applications received</a:t>
            </a:r>
          </a:p>
          <a:p>
            <a:r>
              <a:rPr lang="en-US" sz="800" dirty="0" smtClean="0">
                <a:solidFill>
                  <a:schemeClr val="tx1"/>
                </a:solidFill>
              </a:rPr>
              <a:t>1.3.1: </a:t>
            </a:r>
            <a:r>
              <a:rPr lang="en-US" sz="800" dirty="0">
                <a:solidFill>
                  <a:schemeClr val="tx1"/>
                </a:solidFill>
              </a:rPr>
              <a:t># of project request forms </a:t>
            </a:r>
            <a:r>
              <a:rPr lang="en-US" sz="800" dirty="0" smtClean="0">
                <a:solidFill>
                  <a:schemeClr val="tx1"/>
                </a:solidFill>
              </a:rPr>
              <a:t>received</a:t>
            </a:r>
            <a:endParaRPr lang="en-US" sz="1050" i="1" dirty="0">
              <a:solidFill>
                <a:schemeClr val="tx1"/>
              </a:solidFill>
            </a:endParaRPr>
          </a:p>
        </p:txBody>
      </p:sp>
      <p:cxnSp>
        <p:nvCxnSpPr>
          <p:cNvPr id="49" name="Straight Arrow Connector 48"/>
          <p:cNvCxnSpPr>
            <a:stCxn id="31" idx="2"/>
            <a:endCxn id="46" idx="0"/>
          </p:cNvCxnSpPr>
          <p:nvPr/>
        </p:nvCxnSpPr>
        <p:spPr>
          <a:xfrm>
            <a:off x="942616" y="4160520"/>
            <a:ext cx="3875" cy="3352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p:cNvCxnSpPr>
            <a:stCxn id="40" idx="2"/>
            <a:endCxn id="54" idx="0"/>
          </p:cNvCxnSpPr>
          <p:nvPr/>
        </p:nvCxnSpPr>
        <p:spPr>
          <a:xfrm>
            <a:off x="2747202" y="3665220"/>
            <a:ext cx="0" cy="8305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4" name="Rectangle 53"/>
          <p:cNvSpPr/>
          <p:nvPr/>
        </p:nvSpPr>
        <p:spPr>
          <a:xfrm>
            <a:off x="1949236"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a:solidFill>
                  <a:schemeClr val="tx1"/>
                </a:solidFill>
              </a:rPr>
              <a:t>2.1.1: # of participants </a:t>
            </a:r>
            <a:endParaRPr lang="en-US" sz="800" dirty="0" smtClean="0">
              <a:solidFill>
                <a:schemeClr val="tx1"/>
              </a:solidFill>
            </a:endParaRPr>
          </a:p>
          <a:p>
            <a:pPr lvl="0"/>
            <a:r>
              <a:rPr lang="en-US" sz="800" dirty="0" smtClean="0">
                <a:solidFill>
                  <a:schemeClr val="tx1"/>
                </a:solidFill>
              </a:rPr>
              <a:t>2.1.2</a:t>
            </a:r>
            <a:r>
              <a:rPr lang="en-US" sz="800" dirty="0">
                <a:solidFill>
                  <a:schemeClr val="tx1"/>
                </a:solidFill>
              </a:rPr>
              <a:t>: # of internship hours completed </a:t>
            </a:r>
            <a:endParaRPr lang="en-US" sz="800" dirty="0" smtClean="0">
              <a:solidFill>
                <a:schemeClr val="tx1"/>
              </a:solidFill>
            </a:endParaRPr>
          </a:p>
          <a:p>
            <a:pPr lvl="0"/>
            <a:r>
              <a:rPr lang="en-US" sz="800" dirty="0">
                <a:solidFill>
                  <a:schemeClr val="tx1"/>
                </a:solidFill>
              </a:rPr>
              <a:t>2.1.3: # of professional &amp; personal development activities </a:t>
            </a:r>
            <a:endParaRPr lang="en-US" sz="800" dirty="0" smtClean="0">
              <a:solidFill>
                <a:schemeClr val="tx1"/>
              </a:solidFill>
            </a:endParaRPr>
          </a:p>
          <a:p>
            <a:pPr lvl="0"/>
            <a:r>
              <a:rPr lang="en-US" sz="800" dirty="0" smtClean="0">
                <a:solidFill>
                  <a:schemeClr val="tx1"/>
                </a:solidFill>
              </a:rPr>
              <a:t>2.1.4: # of states impacted through participant engagement</a:t>
            </a:r>
          </a:p>
          <a:p>
            <a:pPr lvl="0"/>
            <a:r>
              <a:rPr lang="en-US" sz="800" dirty="0" smtClean="0">
                <a:solidFill>
                  <a:schemeClr val="tx1"/>
                </a:solidFill>
              </a:rPr>
              <a:t>2.2.1</a:t>
            </a:r>
            <a:r>
              <a:rPr lang="en-US" sz="800" dirty="0">
                <a:solidFill>
                  <a:schemeClr val="tx1"/>
                </a:solidFill>
              </a:rPr>
              <a:t>: # of </a:t>
            </a:r>
            <a:r>
              <a:rPr lang="en-US" sz="800" dirty="0" smtClean="0">
                <a:solidFill>
                  <a:schemeClr val="tx1"/>
                </a:solidFill>
              </a:rPr>
              <a:t>projects</a:t>
            </a:r>
          </a:p>
          <a:p>
            <a:pPr lvl="0"/>
            <a:r>
              <a:rPr lang="en-US" sz="800" dirty="0">
                <a:solidFill>
                  <a:schemeClr val="tx1"/>
                </a:solidFill>
              </a:rPr>
              <a:t>2.2.2: # of partner organizations </a:t>
            </a:r>
            <a:endParaRPr lang="en-US" sz="800" dirty="0" smtClean="0">
              <a:solidFill>
                <a:schemeClr val="tx1"/>
              </a:solidFill>
            </a:endParaRPr>
          </a:p>
          <a:p>
            <a:pPr lvl="0"/>
            <a:r>
              <a:rPr lang="en-US" sz="800" dirty="0" smtClean="0">
                <a:solidFill>
                  <a:schemeClr val="tx1"/>
                </a:solidFill>
              </a:rPr>
              <a:t>2.2.3: # of states impacted by a project</a:t>
            </a:r>
            <a:endParaRPr lang="en-US" sz="1050" dirty="0">
              <a:solidFill>
                <a:schemeClr val="tx1"/>
              </a:solidFill>
            </a:endParaRPr>
          </a:p>
        </p:txBody>
      </p:sp>
      <p:sp>
        <p:nvSpPr>
          <p:cNvPr id="59" name="Rectangle 58"/>
          <p:cNvSpPr/>
          <p:nvPr/>
        </p:nvSpPr>
        <p:spPr>
          <a:xfrm>
            <a:off x="3810001"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r>
              <a:rPr lang="en-US" sz="800" dirty="0" smtClean="0">
                <a:solidFill>
                  <a:schemeClr val="tx1"/>
                </a:solidFill>
              </a:rPr>
              <a:t>3.1.1</a:t>
            </a:r>
            <a:r>
              <a:rPr lang="en-US" sz="800" dirty="0">
                <a:solidFill>
                  <a:schemeClr val="tx1"/>
                </a:solidFill>
              </a:rPr>
              <a:t>: # of hand-off </a:t>
            </a:r>
            <a:r>
              <a:rPr lang="en-US" sz="800" dirty="0" smtClean="0">
                <a:solidFill>
                  <a:schemeClr val="tx1"/>
                </a:solidFill>
              </a:rPr>
              <a:t>events</a:t>
            </a:r>
            <a:endParaRPr lang="en-US" sz="800" dirty="0">
              <a:solidFill>
                <a:schemeClr val="tx1"/>
              </a:solidFill>
            </a:endParaRPr>
          </a:p>
          <a:p>
            <a:r>
              <a:rPr lang="en-US" sz="800" dirty="0" smtClean="0">
                <a:solidFill>
                  <a:schemeClr val="tx1"/>
                </a:solidFill>
              </a:rPr>
              <a:t>3.1.2</a:t>
            </a:r>
            <a:r>
              <a:rPr lang="en-US" sz="800" dirty="0">
                <a:solidFill>
                  <a:schemeClr val="tx1"/>
                </a:solidFill>
              </a:rPr>
              <a:t>: # of end-user needs assessments completed </a:t>
            </a:r>
            <a:r>
              <a:rPr lang="en-US" sz="800" dirty="0" smtClean="0">
                <a:solidFill>
                  <a:schemeClr val="tx1"/>
                </a:solidFill>
              </a:rPr>
              <a:t>3.1.3</a:t>
            </a:r>
            <a:r>
              <a:rPr lang="en-US" sz="800" dirty="0">
                <a:solidFill>
                  <a:schemeClr val="tx1"/>
                </a:solidFill>
              </a:rPr>
              <a:t>: # of end-users participating in exit survey 3.2.1: % of alumni using EO in career </a:t>
            </a:r>
          </a:p>
          <a:p>
            <a:r>
              <a:rPr lang="en-US" sz="800" dirty="0">
                <a:solidFill>
                  <a:schemeClr val="tx1"/>
                </a:solidFill>
              </a:rPr>
              <a:t>3.2.2: % of alumni in STEM/ES fields</a:t>
            </a:r>
          </a:p>
          <a:p>
            <a:r>
              <a:rPr lang="en-US" sz="800" dirty="0" smtClean="0">
                <a:solidFill>
                  <a:schemeClr val="tx1"/>
                </a:solidFill>
              </a:rPr>
              <a:t>3.3.1: </a:t>
            </a:r>
            <a:r>
              <a:rPr lang="en-US" sz="800" dirty="0">
                <a:solidFill>
                  <a:schemeClr val="tx1"/>
                </a:solidFill>
              </a:rPr>
              <a:t># of decisions incorporating NASA </a:t>
            </a:r>
            <a:r>
              <a:rPr lang="en-US" sz="800" dirty="0" smtClean="0">
                <a:solidFill>
                  <a:schemeClr val="tx1"/>
                </a:solidFill>
              </a:rPr>
              <a:t>EO </a:t>
            </a:r>
          </a:p>
        </p:txBody>
      </p:sp>
      <p:sp>
        <p:nvSpPr>
          <p:cNvPr id="60" name="Rectangle 59"/>
          <p:cNvSpPr/>
          <p:nvPr/>
        </p:nvSpPr>
        <p:spPr>
          <a:xfrm>
            <a:off x="5638801"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4.1.1</a:t>
            </a:r>
            <a:r>
              <a:rPr lang="en-US" sz="800" dirty="0">
                <a:solidFill>
                  <a:schemeClr val="tx1"/>
                </a:solidFill>
              </a:rPr>
              <a:t>: # of </a:t>
            </a:r>
            <a:r>
              <a:rPr lang="en-US" sz="800" dirty="0" smtClean="0">
                <a:solidFill>
                  <a:schemeClr val="tx1"/>
                </a:solidFill>
              </a:rPr>
              <a:t>nodes</a:t>
            </a:r>
          </a:p>
          <a:p>
            <a:pPr lvl="0"/>
            <a:r>
              <a:rPr lang="en-US" sz="800" dirty="0" smtClean="0">
                <a:solidFill>
                  <a:schemeClr val="tx1"/>
                </a:solidFill>
              </a:rPr>
              <a:t>4.1.2</a:t>
            </a:r>
            <a:r>
              <a:rPr lang="en-US" sz="800" dirty="0">
                <a:solidFill>
                  <a:schemeClr val="tx1"/>
                </a:solidFill>
              </a:rPr>
              <a:t>: $ leveraged through in-kind </a:t>
            </a:r>
            <a:r>
              <a:rPr lang="en-US" sz="800" dirty="0" smtClean="0">
                <a:solidFill>
                  <a:schemeClr val="tx1"/>
                </a:solidFill>
              </a:rPr>
              <a:t>contributions</a:t>
            </a:r>
            <a:endParaRPr lang="en-US" sz="800" dirty="0">
              <a:solidFill>
                <a:schemeClr val="tx1"/>
              </a:solidFill>
            </a:endParaRPr>
          </a:p>
          <a:p>
            <a:pPr lvl="0"/>
            <a:r>
              <a:rPr lang="en-US" sz="800" dirty="0" smtClean="0">
                <a:solidFill>
                  <a:schemeClr val="tx1"/>
                </a:solidFill>
              </a:rPr>
              <a:t>4.1.3</a:t>
            </a:r>
            <a:r>
              <a:rPr lang="en-US" sz="800" dirty="0">
                <a:solidFill>
                  <a:schemeClr val="tx1"/>
                </a:solidFill>
              </a:rPr>
              <a:t>: $ provided by non-NASA Applied Sciences entities </a:t>
            </a:r>
            <a:endParaRPr lang="en-US" sz="800" dirty="0" smtClean="0">
              <a:solidFill>
                <a:schemeClr val="tx1"/>
              </a:solidFill>
            </a:endParaRPr>
          </a:p>
          <a:p>
            <a:pPr lvl="0"/>
            <a:r>
              <a:rPr lang="en-US" sz="800" dirty="0" smtClean="0">
                <a:solidFill>
                  <a:schemeClr val="tx1"/>
                </a:solidFill>
              </a:rPr>
              <a:t>4.2.1</a:t>
            </a:r>
            <a:r>
              <a:rPr lang="en-US" sz="800" dirty="0">
                <a:solidFill>
                  <a:schemeClr val="tx1"/>
                </a:solidFill>
              </a:rPr>
              <a:t>: # of boundary organizations engaged </a:t>
            </a:r>
            <a:r>
              <a:rPr lang="en-US" sz="800" dirty="0" smtClean="0">
                <a:solidFill>
                  <a:schemeClr val="tx1"/>
                </a:solidFill>
              </a:rPr>
              <a:t>4.2.2</a:t>
            </a:r>
            <a:r>
              <a:rPr lang="en-US" sz="800" dirty="0">
                <a:solidFill>
                  <a:schemeClr val="tx1"/>
                </a:solidFill>
              </a:rPr>
              <a:t>: # of parallel organizations </a:t>
            </a:r>
            <a:r>
              <a:rPr lang="en-US" sz="800" dirty="0" smtClean="0">
                <a:solidFill>
                  <a:schemeClr val="tx1"/>
                </a:solidFill>
              </a:rPr>
              <a:t>engaged</a:t>
            </a:r>
            <a:endParaRPr lang="en-US" sz="800" dirty="0">
              <a:solidFill>
                <a:schemeClr val="tx1"/>
              </a:solidFill>
            </a:endParaRPr>
          </a:p>
        </p:txBody>
      </p:sp>
      <p:sp>
        <p:nvSpPr>
          <p:cNvPr id="61" name="Rectangle 60"/>
          <p:cNvSpPr/>
          <p:nvPr/>
        </p:nvSpPr>
        <p:spPr>
          <a:xfrm>
            <a:off x="7390397"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5.1.1</a:t>
            </a:r>
            <a:r>
              <a:rPr lang="en-US" sz="800" dirty="0">
                <a:solidFill>
                  <a:schemeClr val="tx1"/>
                </a:solidFill>
              </a:rPr>
              <a:t>: # of DEVELOP alumni receiving DEVELOP newsletter </a:t>
            </a:r>
          </a:p>
          <a:p>
            <a:pPr lvl="0"/>
            <a:r>
              <a:rPr lang="en-US" sz="800" dirty="0" smtClean="0">
                <a:solidFill>
                  <a:schemeClr val="tx1"/>
                </a:solidFill>
              </a:rPr>
              <a:t>5.1.2</a:t>
            </a:r>
            <a:r>
              <a:rPr lang="en-US" sz="800" dirty="0">
                <a:solidFill>
                  <a:schemeClr val="tx1"/>
                </a:solidFill>
              </a:rPr>
              <a:t>: % responses to alumni survey </a:t>
            </a:r>
            <a:endParaRPr lang="en-US" sz="800" dirty="0" smtClean="0">
              <a:solidFill>
                <a:schemeClr val="tx1"/>
              </a:solidFill>
            </a:endParaRPr>
          </a:p>
          <a:p>
            <a:pPr lvl="0"/>
            <a:r>
              <a:rPr lang="en-US" sz="800" dirty="0" smtClean="0">
                <a:solidFill>
                  <a:schemeClr val="tx1"/>
                </a:solidFill>
              </a:rPr>
              <a:t>5.2.1</a:t>
            </a:r>
            <a:r>
              <a:rPr lang="en-US" sz="800" dirty="0">
                <a:solidFill>
                  <a:schemeClr val="tx1"/>
                </a:solidFill>
              </a:rPr>
              <a:t>: # of participants engaged with other CBP elements </a:t>
            </a:r>
          </a:p>
          <a:p>
            <a:pPr lvl="0"/>
            <a:r>
              <a:rPr lang="en-US" sz="800" dirty="0" smtClean="0">
                <a:solidFill>
                  <a:schemeClr val="tx1"/>
                </a:solidFill>
              </a:rPr>
              <a:t>5.2.2</a:t>
            </a:r>
            <a:r>
              <a:rPr lang="en-US" sz="800" dirty="0">
                <a:solidFill>
                  <a:schemeClr val="tx1"/>
                </a:solidFill>
              </a:rPr>
              <a:t>: # of NASA activities supported/participated in </a:t>
            </a:r>
            <a:r>
              <a:rPr lang="en-US" sz="800" dirty="0" smtClean="0">
                <a:solidFill>
                  <a:schemeClr val="tx1"/>
                </a:solidFill>
              </a:rPr>
              <a:t>5.2.3</a:t>
            </a:r>
            <a:r>
              <a:rPr lang="en-US" sz="800" dirty="0">
                <a:solidFill>
                  <a:schemeClr val="tx1"/>
                </a:solidFill>
              </a:rPr>
              <a:t>: # of projects transferred to NASA ESD </a:t>
            </a:r>
            <a:r>
              <a:rPr lang="en-US" sz="800">
                <a:solidFill>
                  <a:schemeClr val="tx1"/>
                </a:solidFill>
              </a:rPr>
              <a:t>counterparts </a:t>
            </a:r>
            <a:endParaRPr lang="en-US" sz="800" dirty="0" smtClean="0">
              <a:solidFill>
                <a:schemeClr val="tx1"/>
              </a:solidFill>
            </a:endParaRPr>
          </a:p>
          <a:p>
            <a:pPr lvl="0"/>
            <a:r>
              <a:rPr lang="en-US" sz="800" dirty="0" smtClean="0">
                <a:solidFill>
                  <a:schemeClr val="tx1"/>
                </a:solidFill>
              </a:rPr>
              <a:t>5.3.1</a:t>
            </a:r>
            <a:r>
              <a:rPr lang="en-US" sz="800" dirty="0">
                <a:solidFill>
                  <a:schemeClr val="tx1"/>
                </a:solidFill>
              </a:rPr>
              <a:t>: # of non-NASA activities supported/participated </a:t>
            </a:r>
            <a:r>
              <a:rPr lang="en-US" sz="800" dirty="0" smtClean="0">
                <a:solidFill>
                  <a:schemeClr val="tx1"/>
                </a:solidFill>
              </a:rPr>
              <a:t>in</a:t>
            </a:r>
            <a:endParaRPr lang="en-US" sz="800" dirty="0">
              <a:solidFill>
                <a:schemeClr val="tx1"/>
              </a:solidFill>
            </a:endParaRPr>
          </a:p>
        </p:txBody>
      </p:sp>
      <p:cxnSp>
        <p:nvCxnSpPr>
          <p:cNvPr id="62" name="Straight Arrow Connector 61"/>
          <p:cNvCxnSpPr>
            <a:stCxn id="41" idx="2"/>
            <a:endCxn id="59" idx="0"/>
          </p:cNvCxnSpPr>
          <p:nvPr/>
        </p:nvCxnSpPr>
        <p:spPr>
          <a:xfrm>
            <a:off x="4607967" y="4076700"/>
            <a:ext cx="0" cy="4191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Straight Arrow Connector 64"/>
          <p:cNvCxnSpPr>
            <a:stCxn id="33" idx="2"/>
            <a:endCxn id="60" idx="0"/>
          </p:cNvCxnSpPr>
          <p:nvPr/>
        </p:nvCxnSpPr>
        <p:spPr>
          <a:xfrm>
            <a:off x="6436767" y="3596387"/>
            <a:ext cx="1" cy="8994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45" idx="2"/>
            <a:endCxn id="61" idx="0"/>
          </p:cNvCxnSpPr>
          <p:nvPr/>
        </p:nvCxnSpPr>
        <p:spPr>
          <a:xfrm flipH="1">
            <a:off x="8188364" y="4221480"/>
            <a:ext cx="502" cy="2743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8" name="Rounded Rectangle 37"/>
          <p:cNvSpPr/>
          <p:nvPr/>
        </p:nvSpPr>
        <p:spPr>
          <a:xfrm>
            <a:off x="3777712" y="914402"/>
            <a:ext cx="1685441" cy="5749871"/>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713543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nvGraphicFramePr>
        <p:xfrm>
          <a:off x="342900" y="1891862"/>
          <a:ext cx="8477908" cy="4556234"/>
        </p:xfrm>
        <a:graphic>
          <a:graphicData uri="http://schemas.openxmlformats.org/drawingml/2006/table">
            <a:tbl>
              <a:tblPr firstRow="1" bandRow="1">
                <a:tableStyleId>{5C22544A-7EE6-4342-B048-85BDC9FD1C3A}</a:tableStyleId>
              </a:tblPr>
              <a:tblGrid>
                <a:gridCol w="4907018"/>
                <a:gridCol w="1809093"/>
                <a:gridCol w="1761797"/>
              </a:tblGrid>
              <a:tr h="626454">
                <a:tc>
                  <a:txBody>
                    <a:bodyPr/>
                    <a:lstStyle/>
                    <a:p>
                      <a:r>
                        <a:rPr lang="en-US" dirty="0" smtClean="0"/>
                        <a:t>Indicator</a:t>
                      </a:r>
                      <a:endParaRPr lang="en-US" dirty="0"/>
                    </a:p>
                  </a:txBody>
                  <a:tcPr marL="68580" marR="68580"/>
                </a:tc>
                <a:tc>
                  <a:txBody>
                    <a:bodyPr/>
                    <a:lstStyle/>
                    <a:p>
                      <a:r>
                        <a:rPr lang="en-US" dirty="0" smtClean="0"/>
                        <a:t>2013</a:t>
                      </a:r>
                      <a:endParaRPr lang="en-US" dirty="0"/>
                    </a:p>
                  </a:txBody>
                  <a:tcPr marL="68580" marR="68580"/>
                </a:tc>
                <a:tc>
                  <a:txBody>
                    <a:bodyPr/>
                    <a:lstStyle/>
                    <a:p>
                      <a:r>
                        <a:rPr lang="en-US" dirty="0" smtClean="0"/>
                        <a:t>2014</a:t>
                      </a:r>
                      <a:endParaRPr lang="en-US" dirty="0"/>
                    </a:p>
                  </a:txBody>
                  <a:tcPr marL="68580" marR="68580"/>
                </a:tc>
              </a:tr>
              <a:tr h="626454">
                <a:tc>
                  <a:txBody>
                    <a:bodyPr/>
                    <a:lstStyle/>
                    <a:p>
                      <a:pPr algn="l" fontAlgn="ctr"/>
                      <a:r>
                        <a:rPr lang="en-US" sz="1800" b="0" i="0" u="none" strike="noStrike" dirty="0">
                          <a:solidFill>
                            <a:srgbClr val="000000"/>
                          </a:solidFill>
                          <a:latin typeface="+mn-lt"/>
                        </a:rPr>
                        <a:t>Indicator 3.1.1: # of hand-off events </a:t>
                      </a:r>
                    </a:p>
                  </a:txBody>
                  <a:tcPr marL="7144" marR="7144" marT="9525" marB="0" anchor="ctr"/>
                </a:tc>
                <a:tc>
                  <a:txBody>
                    <a:bodyPr/>
                    <a:lstStyle/>
                    <a:p>
                      <a:pPr algn="ctr" fontAlgn="b"/>
                      <a:r>
                        <a:rPr lang="en-US" sz="1800" b="0" i="0" u="none" strike="noStrike" dirty="0">
                          <a:solidFill>
                            <a:srgbClr val="000000"/>
                          </a:solidFill>
                          <a:latin typeface="+mn-lt"/>
                        </a:rPr>
                        <a:t>17</a:t>
                      </a:r>
                    </a:p>
                  </a:txBody>
                  <a:tcPr marL="7144" marR="7144" marT="9525" marB="0" anchor="b"/>
                </a:tc>
                <a:tc>
                  <a:txBody>
                    <a:bodyPr/>
                    <a:lstStyle/>
                    <a:p>
                      <a:pPr algn="ctr" fontAlgn="b"/>
                      <a:r>
                        <a:rPr lang="en-US" sz="1800" b="0" i="0" u="none" strike="noStrike" dirty="0">
                          <a:solidFill>
                            <a:srgbClr val="000000"/>
                          </a:solidFill>
                          <a:latin typeface="+mn-lt"/>
                        </a:rPr>
                        <a:t>50</a:t>
                      </a:r>
                    </a:p>
                  </a:txBody>
                  <a:tcPr marL="7144" marR="7144" marT="9525" marB="0" anchor="b"/>
                </a:tc>
              </a:tr>
              <a:tr h="669218">
                <a:tc>
                  <a:txBody>
                    <a:bodyPr/>
                    <a:lstStyle/>
                    <a:p>
                      <a:pPr algn="l" fontAlgn="ctr"/>
                      <a:r>
                        <a:rPr lang="en-US" sz="1800" b="0" i="0" u="none" strike="noStrike" dirty="0">
                          <a:solidFill>
                            <a:srgbClr val="000000"/>
                          </a:solidFill>
                          <a:latin typeface="+mn-lt"/>
                        </a:rPr>
                        <a:t>Indicator 3.1.2: # of end-user needs assessments completed </a:t>
                      </a:r>
                    </a:p>
                  </a:txBody>
                  <a:tcPr marL="7144" marR="7144" marT="9525" marB="0" anchor="ctr"/>
                </a:tc>
                <a:tc>
                  <a:txBody>
                    <a:bodyPr/>
                    <a:lstStyle/>
                    <a:p>
                      <a:pPr algn="ctr" fontAlgn="b"/>
                      <a:r>
                        <a:rPr lang="en-US" sz="1800" b="0" i="0" u="none" strike="noStrike">
                          <a:solidFill>
                            <a:srgbClr val="000000"/>
                          </a:solidFill>
                          <a:latin typeface="+mn-lt"/>
                        </a:rPr>
                        <a:t>N/A</a:t>
                      </a:r>
                    </a:p>
                  </a:txBody>
                  <a:tcPr marL="7144" marR="7144" marT="9525" marB="0" anchor="b"/>
                </a:tc>
                <a:tc>
                  <a:txBody>
                    <a:bodyPr/>
                    <a:lstStyle/>
                    <a:p>
                      <a:pPr algn="ctr" fontAlgn="b"/>
                      <a:r>
                        <a:rPr lang="en-US" sz="1800" b="0" i="0" u="none" strike="noStrike">
                          <a:solidFill>
                            <a:srgbClr val="000000"/>
                          </a:solidFill>
                          <a:latin typeface="+mn-lt"/>
                        </a:rPr>
                        <a:t>20</a:t>
                      </a:r>
                    </a:p>
                  </a:txBody>
                  <a:tcPr marL="7144" marR="7144" marT="9525" marB="0" anchor="b"/>
                </a:tc>
              </a:tr>
              <a:tr h="669218">
                <a:tc>
                  <a:txBody>
                    <a:bodyPr/>
                    <a:lstStyle/>
                    <a:p>
                      <a:pPr algn="l" fontAlgn="ctr"/>
                      <a:r>
                        <a:rPr lang="en-US" sz="1800" b="0" i="0" u="none" strike="noStrike" dirty="0">
                          <a:solidFill>
                            <a:srgbClr val="000000"/>
                          </a:solidFill>
                          <a:latin typeface="+mn-lt"/>
                        </a:rPr>
                        <a:t>Indicator 3.1.3: # of end-users participating in exit </a:t>
                      </a:r>
                      <a:r>
                        <a:rPr lang="en-US" sz="1800" b="0" i="0" u="none" strike="noStrike" dirty="0" smtClean="0">
                          <a:solidFill>
                            <a:srgbClr val="000000"/>
                          </a:solidFill>
                          <a:latin typeface="+mn-lt"/>
                        </a:rPr>
                        <a:t>survey</a:t>
                      </a:r>
                      <a:endParaRPr lang="en-US" sz="1800" b="0" i="0" u="none" strike="noStrike" dirty="0">
                        <a:solidFill>
                          <a:srgbClr val="000000"/>
                        </a:solidFill>
                        <a:latin typeface="+mn-lt"/>
                      </a:endParaRPr>
                    </a:p>
                  </a:txBody>
                  <a:tcPr marL="7144" marR="7144" marT="9525" marB="0" anchor="ctr"/>
                </a:tc>
                <a:tc>
                  <a:txBody>
                    <a:bodyPr/>
                    <a:lstStyle/>
                    <a:p>
                      <a:pPr algn="ctr" fontAlgn="b"/>
                      <a:r>
                        <a:rPr lang="en-US" sz="1800" b="0" i="0" u="none" strike="noStrike">
                          <a:solidFill>
                            <a:srgbClr val="000000"/>
                          </a:solidFill>
                          <a:latin typeface="+mn-lt"/>
                        </a:rPr>
                        <a:t>N/A</a:t>
                      </a:r>
                    </a:p>
                  </a:txBody>
                  <a:tcPr marL="7144" marR="7144" marT="9525" marB="0" anchor="b"/>
                </a:tc>
                <a:tc>
                  <a:txBody>
                    <a:bodyPr/>
                    <a:lstStyle/>
                    <a:p>
                      <a:pPr algn="ctr" fontAlgn="b"/>
                      <a:r>
                        <a:rPr lang="en-US" sz="1800" b="0" i="0" u="none" strike="noStrike">
                          <a:solidFill>
                            <a:srgbClr val="000000"/>
                          </a:solidFill>
                          <a:latin typeface="+mn-lt"/>
                        </a:rPr>
                        <a:t>5</a:t>
                      </a:r>
                    </a:p>
                  </a:txBody>
                  <a:tcPr marL="7144" marR="7144" marT="9525" marB="0" anchor="b"/>
                </a:tc>
              </a:tr>
              <a:tr h="669218">
                <a:tc>
                  <a:txBody>
                    <a:bodyPr/>
                    <a:lstStyle/>
                    <a:p>
                      <a:pPr algn="l" fontAlgn="ctr"/>
                      <a:r>
                        <a:rPr lang="en-US" sz="1800" b="0" i="0" u="none" strike="noStrike" dirty="0">
                          <a:solidFill>
                            <a:srgbClr val="000000"/>
                          </a:solidFill>
                          <a:latin typeface="+mn-lt"/>
                        </a:rPr>
                        <a:t>Indicator 3.2.1: % of alumni using Earth observations in </a:t>
                      </a:r>
                      <a:r>
                        <a:rPr lang="en-US" sz="1800" b="0" i="0" u="none" strike="noStrike" dirty="0" smtClean="0">
                          <a:solidFill>
                            <a:srgbClr val="000000"/>
                          </a:solidFill>
                          <a:latin typeface="+mn-lt"/>
                        </a:rPr>
                        <a:t>career</a:t>
                      </a:r>
                      <a:endParaRPr lang="en-US" sz="1800" b="0" i="0" u="none" strike="noStrike" dirty="0">
                        <a:solidFill>
                          <a:srgbClr val="000000"/>
                        </a:solidFill>
                        <a:latin typeface="+mn-lt"/>
                      </a:endParaRPr>
                    </a:p>
                  </a:txBody>
                  <a:tcPr marL="7144" marR="7144" marT="9525" marB="0" anchor="ctr"/>
                </a:tc>
                <a:tc>
                  <a:txBody>
                    <a:bodyPr/>
                    <a:lstStyle/>
                    <a:p>
                      <a:pPr algn="ctr" fontAlgn="b"/>
                      <a:r>
                        <a:rPr lang="en-US" sz="1800" b="0" i="0" u="none" strike="noStrike">
                          <a:solidFill>
                            <a:srgbClr val="000000"/>
                          </a:solidFill>
                          <a:latin typeface="+mn-lt"/>
                        </a:rPr>
                        <a:t>42%</a:t>
                      </a:r>
                    </a:p>
                  </a:txBody>
                  <a:tcPr marL="7144" marR="7144" marT="9525" marB="0" anchor="b"/>
                </a:tc>
                <a:tc>
                  <a:txBody>
                    <a:bodyPr/>
                    <a:lstStyle/>
                    <a:p>
                      <a:pPr algn="ctr" fontAlgn="b"/>
                      <a:r>
                        <a:rPr lang="en-US" sz="1800" b="0" i="0" u="none" strike="noStrike">
                          <a:solidFill>
                            <a:srgbClr val="000000"/>
                          </a:solidFill>
                          <a:latin typeface="+mn-lt"/>
                        </a:rPr>
                        <a:t>32%</a:t>
                      </a:r>
                    </a:p>
                  </a:txBody>
                  <a:tcPr marL="7144" marR="7144" marT="9525" marB="0" anchor="b"/>
                </a:tc>
              </a:tr>
              <a:tr h="626454">
                <a:tc>
                  <a:txBody>
                    <a:bodyPr/>
                    <a:lstStyle/>
                    <a:p>
                      <a:pPr algn="l" fontAlgn="ctr"/>
                      <a:r>
                        <a:rPr lang="en-US" sz="1800" b="0" i="0" u="none" strike="noStrike" dirty="0">
                          <a:solidFill>
                            <a:srgbClr val="000000"/>
                          </a:solidFill>
                          <a:latin typeface="+mn-lt"/>
                        </a:rPr>
                        <a:t>Indicator 3.2.2: % of alumni in STEM/ES </a:t>
                      </a:r>
                      <a:r>
                        <a:rPr lang="en-US" sz="1800" b="0" i="0" u="none" strike="noStrike" dirty="0" smtClean="0">
                          <a:solidFill>
                            <a:srgbClr val="000000"/>
                          </a:solidFill>
                          <a:latin typeface="+mn-lt"/>
                        </a:rPr>
                        <a:t>fields</a:t>
                      </a:r>
                      <a:endParaRPr lang="en-US" sz="1800" b="0" i="0" u="none" strike="noStrike" dirty="0">
                        <a:solidFill>
                          <a:srgbClr val="000000"/>
                        </a:solidFill>
                        <a:latin typeface="+mn-lt"/>
                      </a:endParaRPr>
                    </a:p>
                  </a:txBody>
                  <a:tcPr marL="7144" marR="7144" marT="9525" marB="0" anchor="ctr"/>
                </a:tc>
                <a:tc>
                  <a:txBody>
                    <a:bodyPr/>
                    <a:lstStyle/>
                    <a:p>
                      <a:pPr algn="ctr" fontAlgn="b"/>
                      <a:r>
                        <a:rPr lang="en-US" sz="1800" b="0" i="0" u="none" strike="noStrike">
                          <a:solidFill>
                            <a:srgbClr val="000000"/>
                          </a:solidFill>
                          <a:latin typeface="+mn-lt"/>
                        </a:rPr>
                        <a:t>84%</a:t>
                      </a:r>
                    </a:p>
                  </a:txBody>
                  <a:tcPr marL="7144" marR="7144" marT="9525" marB="0" anchor="b"/>
                </a:tc>
                <a:tc>
                  <a:txBody>
                    <a:bodyPr/>
                    <a:lstStyle/>
                    <a:p>
                      <a:pPr algn="ctr" fontAlgn="b"/>
                      <a:r>
                        <a:rPr lang="en-US" sz="1800" b="0" i="0" u="none" strike="noStrike">
                          <a:solidFill>
                            <a:srgbClr val="000000"/>
                          </a:solidFill>
                          <a:latin typeface="+mn-lt"/>
                        </a:rPr>
                        <a:t>78%</a:t>
                      </a:r>
                    </a:p>
                  </a:txBody>
                  <a:tcPr marL="7144" marR="7144" marT="9525" marB="0" anchor="b"/>
                </a:tc>
              </a:tr>
              <a:tr h="669218">
                <a:tc>
                  <a:txBody>
                    <a:bodyPr/>
                    <a:lstStyle/>
                    <a:p>
                      <a:pPr algn="l" fontAlgn="ctr"/>
                      <a:r>
                        <a:rPr lang="en-US" sz="1800" b="0" i="0" u="none" strike="noStrike" dirty="0">
                          <a:solidFill>
                            <a:srgbClr val="000000"/>
                          </a:solidFill>
                          <a:latin typeface="+mn-lt"/>
                        </a:rPr>
                        <a:t>Indicator 3.3.1: # of decisions incorporating NASA </a:t>
                      </a:r>
                      <a:r>
                        <a:rPr lang="en-US" sz="1800" b="0" i="0" u="none" strike="noStrike" dirty="0" smtClean="0">
                          <a:solidFill>
                            <a:srgbClr val="000000"/>
                          </a:solidFill>
                          <a:latin typeface="+mn-lt"/>
                        </a:rPr>
                        <a:t>EO</a:t>
                      </a:r>
                      <a:endParaRPr lang="en-US" sz="1800" b="0" i="0" u="none" strike="noStrike" dirty="0">
                        <a:solidFill>
                          <a:srgbClr val="000000"/>
                        </a:solidFill>
                        <a:latin typeface="+mn-lt"/>
                      </a:endParaRPr>
                    </a:p>
                  </a:txBody>
                  <a:tcPr marL="7144" marR="7144" marT="9525" marB="0" anchor="ctr"/>
                </a:tc>
                <a:tc>
                  <a:txBody>
                    <a:bodyPr/>
                    <a:lstStyle/>
                    <a:p>
                      <a:pPr algn="ctr" fontAlgn="b"/>
                      <a:r>
                        <a:rPr lang="en-US" sz="1800" b="0" i="0" u="none" strike="noStrike">
                          <a:solidFill>
                            <a:srgbClr val="000000"/>
                          </a:solidFill>
                          <a:latin typeface="+mn-lt"/>
                        </a:rPr>
                        <a:t>N/A</a:t>
                      </a:r>
                    </a:p>
                  </a:txBody>
                  <a:tcPr marL="7144" marR="7144" marT="9525" marB="0" anchor="b"/>
                </a:tc>
                <a:tc>
                  <a:txBody>
                    <a:bodyPr/>
                    <a:lstStyle/>
                    <a:p>
                      <a:pPr algn="ctr" fontAlgn="b"/>
                      <a:r>
                        <a:rPr lang="en-US" sz="1800" b="0" i="0" u="none" strike="noStrike" dirty="0">
                          <a:solidFill>
                            <a:srgbClr val="000000"/>
                          </a:solidFill>
                          <a:latin typeface="+mn-lt"/>
                        </a:rPr>
                        <a:t>3</a:t>
                      </a:r>
                    </a:p>
                  </a:txBody>
                  <a:tcPr marL="7144" marR="7144" marT="9525" marB="0" anchor="b"/>
                </a:tc>
              </a:tr>
            </a:tbl>
          </a:graphicData>
        </a:graphic>
      </p:graphicFrame>
      <p:sp>
        <p:nvSpPr>
          <p:cNvPr id="3" name="Title 1"/>
          <p:cNvSpPr txBox="1">
            <a:spLocks/>
          </p:cNvSpPr>
          <p:nvPr/>
        </p:nvSpPr>
        <p:spPr>
          <a:xfrm>
            <a:off x="286603" y="327546"/>
            <a:ext cx="8639033" cy="1255594"/>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lumMod val="85000"/>
                    <a:lumOff val="15000"/>
                  </a:schemeClr>
                </a:solidFill>
                <a:effectLst/>
                <a:uLnTx/>
                <a:uFillTx/>
                <a:latin typeface="+mj-lt"/>
                <a:ea typeface="+mn-ea"/>
                <a:cs typeface="+mn-cs"/>
              </a:rPr>
              <a:t>Increased </a:t>
            </a:r>
            <a:r>
              <a:rPr kumimoji="0" lang="en-US" sz="3600" b="0" i="0" u="none" strike="noStrike" kern="1200" cap="none" spc="0" normalizeH="0" baseline="0" noProof="0" dirty="0" smtClean="0">
                <a:ln>
                  <a:noFill/>
                </a:ln>
                <a:solidFill>
                  <a:schemeClr val="tx1">
                    <a:lumMod val="85000"/>
                    <a:lumOff val="15000"/>
                  </a:schemeClr>
                </a:solidFill>
                <a:effectLst/>
                <a:uLnTx/>
                <a:uFillTx/>
                <a:latin typeface="+mj-lt"/>
                <a:ea typeface="+mn-ea"/>
                <a:cs typeface="+mn-cs"/>
              </a:rPr>
              <a:t>Use of Earth Observations</a:t>
            </a:r>
            <a:r>
              <a:rPr kumimoji="0" lang="en-US" sz="3600" b="0" i="0" u="none" strike="noStrike" kern="1200" cap="none" spc="0" normalizeH="0" noProof="0" dirty="0" smtClean="0">
                <a:ln>
                  <a:noFill/>
                </a:ln>
                <a:solidFill>
                  <a:schemeClr val="tx1">
                    <a:lumMod val="85000"/>
                    <a:lumOff val="15000"/>
                  </a:schemeClr>
                </a:solidFill>
                <a:effectLst/>
                <a:uLnTx/>
                <a:uFillTx/>
                <a:latin typeface="+mj-lt"/>
                <a:ea typeface="+mn-ea"/>
                <a:cs typeface="+mn-cs"/>
              </a:rPr>
              <a:t> in Decision-Making Process</a:t>
            </a:r>
            <a:endParaRPr kumimoji="0" lang="en-US" sz="3600" b="0" i="0" u="none" strike="noStrike" kern="1200" cap="none" spc="0" normalizeH="0" baseline="0" noProof="0" dirty="0">
              <a:ln>
                <a:noFill/>
              </a:ln>
              <a:solidFill>
                <a:schemeClr val="tx1">
                  <a:lumMod val="85000"/>
                  <a:lumOff val="15000"/>
                </a:schemeClr>
              </a:solidFill>
              <a:effectLst/>
              <a:uLnTx/>
              <a:uFillTx/>
              <a:latin typeface="+mj-lt"/>
              <a:ea typeface="+mn-ea"/>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247650"/>
            <a:ext cx="8834933" cy="5334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2060"/>
                </a:solidFill>
              </a:rPr>
              <a:t>DEVELOP National Program</a:t>
            </a:r>
            <a:endParaRPr lang="en-US" sz="2400" dirty="0">
              <a:solidFill>
                <a:srgbClr val="002060"/>
              </a:solidFill>
            </a:endParaRPr>
          </a:p>
        </p:txBody>
      </p:sp>
      <p:sp>
        <p:nvSpPr>
          <p:cNvPr id="5" name="Rectangle 4"/>
          <p:cNvSpPr/>
          <p:nvPr/>
        </p:nvSpPr>
        <p:spPr>
          <a:xfrm>
            <a:off x="152400" y="533400"/>
            <a:ext cx="8834933" cy="38100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b="1" dirty="0" smtClean="0">
                <a:solidFill>
                  <a:schemeClr val="tx1"/>
                </a:solidFill>
              </a:rPr>
              <a:t>Strategic Objective: </a:t>
            </a:r>
            <a:r>
              <a:rPr lang="en-US" sz="1100" dirty="0" smtClean="0">
                <a:solidFill>
                  <a:schemeClr val="tx1"/>
                </a:solidFill>
              </a:rPr>
              <a:t>Foster enhanced workforce and end-user capabilities to use Earth observations assets in decision making</a:t>
            </a:r>
            <a:endParaRPr lang="en-US" sz="1100" dirty="0">
              <a:solidFill>
                <a:schemeClr val="tx1"/>
              </a:solidFill>
            </a:endParaRPr>
          </a:p>
        </p:txBody>
      </p:sp>
      <p:sp>
        <p:nvSpPr>
          <p:cNvPr id="6" name="Rectangle 5"/>
          <p:cNvSpPr/>
          <p:nvPr/>
        </p:nvSpPr>
        <p:spPr>
          <a:xfrm>
            <a:off x="144649"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1:</a:t>
            </a:r>
          </a:p>
          <a:p>
            <a:pPr algn="ctr"/>
            <a:r>
              <a:rPr lang="en-US" sz="1050" dirty="0" smtClean="0">
                <a:solidFill>
                  <a:schemeClr val="tx1"/>
                </a:solidFill>
              </a:rPr>
              <a:t>Built Awareness</a:t>
            </a:r>
          </a:p>
          <a:p>
            <a:pPr algn="ctr"/>
            <a:endParaRPr lang="en-US" sz="1050" dirty="0">
              <a:solidFill>
                <a:schemeClr val="tx1"/>
              </a:solidFill>
            </a:endParaRPr>
          </a:p>
          <a:p>
            <a:pPr algn="ctr"/>
            <a:endParaRPr lang="en-US" sz="1050" dirty="0" smtClean="0">
              <a:solidFill>
                <a:schemeClr val="tx1"/>
              </a:solidFill>
            </a:endParaRPr>
          </a:p>
          <a:p>
            <a:pPr algn="ctr"/>
            <a:endParaRPr lang="en-US" sz="1050" dirty="0">
              <a:solidFill>
                <a:schemeClr val="tx1"/>
              </a:solidFill>
            </a:endParaRPr>
          </a:p>
        </p:txBody>
      </p:sp>
      <p:sp>
        <p:nvSpPr>
          <p:cNvPr id="7" name="Rectangle 6"/>
          <p:cNvSpPr/>
          <p:nvPr/>
        </p:nvSpPr>
        <p:spPr>
          <a:xfrm>
            <a:off x="1949236"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2:</a:t>
            </a:r>
          </a:p>
          <a:p>
            <a:pPr algn="ctr"/>
            <a:r>
              <a:rPr lang="en-US" sz="1050" dirty="0" smtClean="0">
                <a:solidFill>
                  <a:schemeClr val="tx1"/>
                </a:solidFill>
              </a:rPr>
              <a:t>Engaged Participants &amp; Decision Makers</a:t>
            </a:r>
          </a:p>
          <a:p>
            <a:pPr algn="ctr"/>
            <a:endParaRPr lang="en-US" sz="1050" dirty="0">
              <a:solidFill>
                <a:schemeClr val="tx1"/>
              </a:solidFill>
            </a:endParaRPr>
          </a:p>
          <a:p>
            <a:pPr algn="ctr"/>
            <a:endParaRPr lang="en-US" sz="1050" dirty="0">
              <a:solidFill>
                <a:schemeClr val="tx1"/>
              </a:solidFill>
            </a:endParaRPr>
          </a:p>
        </p:txBody>
      </p:sp>
      <p:sp>
        <p:nvSpPr>
          <p:cNvPr id="9" name="Rectangle 8"/>
          <p:cNvSpPr/>
          <p:nvPr/>
        </p:nvSpPr>
        <p:spPr>
          <a:xfrm>
            <a:off x="3810001"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3:</a:t>
            </a:r>
          </a:p>
          <a:p>
            <a:pPr algn="ctr"/>
            <a:r>
              <a:rPr lang="en-US" sz="1050" dirty="0" smtClean="0">
                <a:solidFill>
                  <a:schemeClr val="tx1"/>
                </a:solidFill>
              </a:rPr>
              <a:t>Increased Use of Earth Observations in Decision-Making Process</a:t>
            </a:r>
            <a:endParaRPr lang="en-US" sz="1050" dirty="0">
              <a:solidFill>
                <a:schemeClr val="tx1"/>
              </a:solidFill>
            </a:endParaRPr>
          </a:p>
        </p:txBody>
      </p:sp>
      <p:sp>
        <p:nvSpPr>
          <p:cNvPr id="10" name="Rectangle 9"/>
          <p:cNvSpPr/>
          <p:nvPr/>
        </p:nvSpPr>
        <p:spPr>
          <a:xfrm>
            <a:off x="7391401"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5:</a:t>
            </a:r>
          </a:p>
          <a:p>
            <a:pPr algn="ctr"/>
            <a:r>
              <a:rPr lang="en-US" sz="1050" dirty="0" smtClean="0">
                <a:solidFill>
                  <a:schemeClr val="tx1"/>
                </a:solidFill>
              </a:rPr>
              <a:t>Synergy &amp; Communication with Earth Science Community</a:t>
            </a:r>
            <a:endParaRPr lang="en-US" sz="1050" dirty="0">
              <a:solidFill>
                <a:schemeClr val="tx1"/>
              </a:solidFill>
            </a:endParaRPr>
          </a:p>
        </p:txBody>
      </p:sp>
      <p:cxnSp>
        <p:nvCxnSpPr>
          <p:cNvPr id="14" name="Straight Arrow Connector 13"/>
          <p:cNvCxnSpPr>
            <a:stCxn id="6" idx="2"/>
            <a:endCxn id="29" idx="0"/>
          </p:cNvCxnSpPr>
          <p:nvPr/>
        </p:nvCxnSpPr>
        <p:spPr>
          <a:xfrm>
            <a:off x="942616" y="1905003"/>
            <a:ext cx="3875"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7" idx="2"/>
            <a:endCxn id="37" idx="0"/>
          </p:cNvCxnSpPr>
          <p:nvPr/>
        </p:nvCxnSpPr>
        <p:spPr>
          <a:xfrm>
            <a:off x="2747203" y="1905003"/>
            <a:ext cx="2133"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2"/>
            <a:endCxn id="39" idx="0"/>
          </p:cNvCxnSpPr>
          <p:nvPr/>
        </p:nvCxnSpPr>
        <p:spPr>
          <a:xfrm flipH="1">
            <a:off x="4607967" y="1905003"/>
            <a:ext cx="1"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0" idx="2"/>
            <a:endCxn id="43" idx="0"/>
          </p:cNvCxnSpPr>
          <p:nvPr/>
        </p:nvCxnSpPr>
        <p:spPr>
          <a:xfrm>
            <a:off x="8189367" y="1905003"/>
            <a:ext cx="0"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Rectangle 28"/>
          <p:cNvSpPr/>
          <p:nvPr/>
        </p:nvSpPr>
        <p:spPr>
          <a:xfrm>
            <a:off x="144649" y="2133600"/>
            <a:ext cx="1603683" cy="5715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i="1" dirty="0" smtClean="0">
                <a:solidFill>
                  <a:schemeClr val="tx1"/>
                </a:solidFill>
              </a:rPr>
              <a:t>1.1</a:t>
            </a:r>
            <a:r>
              <a:rPr lang="en-US" sz="1100" b="1" i="1" dirty="0">
                <a:solidFill>
                  <a:schemeClr val="tx1"/>
                </a:solidFill>
              </a:rPr>
              <a:t>: Awareness </a:t>
            </a:r>
            <a:r>
              <a:rPr lang="en-US" sz="1100" b="1" i="1" dirty="0" smtClean="0">
                <a:solidFill>
                  <a:schemeClr val="tx1"/>
                </a:solidFill>
              </a:rPr>
              <a:t>Increased </a:t>
            </a:r>
            <a:r>
              <a:rPr lang="en-US" sz="1100" b="1" i="1" dirty="0">
                <a:solidFill>
                  <a:schemeClr val="tx1"/>
                </a:solidFill>
              </a:rPr>
              <a:t>through </a:t>
            </a:r>
            <a:r>
              <a:rPr lang="en-US" sz="1100" b="1" i="1" dirty="0" smtClean="0">
                <a:solidFill>
                  <a:schemeClr val="tx1"/>
                </a:solidFill>
              </a:rPr>
              <a:t>Outreach</a:t>
            </a:r>
            <a:endParaRPr lang="en-US" sz="1100" b="1" dirty="0">
              <a:solidFill>
                <a:schemeClr val="tx1"/>
              </a:solidFill>
            </a:endParaRPr>
          </a:p>
        </p:txBody>
      </p:sp>
      <p:sp>
        <p:nvSpPr>
          <p:cNvPr id="30" name="Rectangle 29"/>
          <p:cNvSpPr/>
          <p:nvPr/>
        </p:nvSpPr>
        <p:spPr>
          <a:xfrm>
            <a:off x="144649" y="2788924"/>
            <a:ext cx="1603683" cy="54864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i="1" dirty="0" smtClean="0">
                <a:solidFill>
                  <a:schemeClr val="tx1"/>
                </a:solidFill>
              </a:rPr>
              <a:t>1.2</a:t>
            </a:r>
            <a:r>
              <a:rPr lang="en-US" sz="1100" b="1" i="1" dirty="0">
                <a:solidFill>
                  <a:schemeClr val="tx1"/>
                </a:solidFill>
              </a:rPr>
              <a:t>: Applicants </a:t>
            </a:r>
            <a:r>
              <a:rPr lang="en-US" sz="1100" b="1" i="1" dirty="0" smtClean="0">
                <a:solidFill>
                  <a:schemeClr val="tx1"/>
                </a:solidFill>
              </a:rPr>
              <a:t>Introduced </a:t>
            </a:r>
            <a:r>
              <a:rPr lang="en-US" sz="1100" b="1" i="1" dirty="0">
                <a:solidFill>
                  <a:schemeClr val="tx1"/>
                </a:solidFill>
              </a:rPr>
              <a:t>to DEVELOP </a:t>
            </a:r>
            <a:r>
              <a:rPr lang="en-US" sz="1100" b="1" i="1" dirty="0" smtClean="0">
                <a:solidFill>
                  <a:schemeClr val="tx1"/>
                </a:solidFill>
              </a:rPr>
              <a:t>&amp; Recruited</a:t>
            </a:r>
            <a:endParaRPr lang="en-US" sz="1100" b="1" dirty="0">
              <a:solidFill>
                <a:schemeClr val="tx1"/>
              </a:solidFill>
            </a:endParaRPr>
          </a:p>
        </p:txBody>
      </p:sp>
      <p:sp>
        <p:nvSpPr>
          <p:cNvPr id="31" name="Rectangle 30"/>
          <p:cNvSpPr/>
          <p:nvPr/>
        </p:nvSpPr>
        <p:spPr>
          <a:xfrm>
            <a:off x="144649" y="3429000"/>
            <a:ext cx="1595933"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a:solidFill>
                  <a:schemeClr val="tx1"/>
                </a:solidFill>
              </a:rPr>
              <a:t>1.3 Potential Collaborators </a:t>
            </a:r>
            <a:r>
              <a:rPr lang="en-US" sz="1100" b="1" i="1" dirty="0" smtClean="0">
                <a:solidFill>
                  <a:schemeClr val="tx1"/>
                </a:solidFill>
              </a:rPr>
              <a:t>Engaged </a:t>
            </a:r>
            <a:r>
              <a:rPr lang="en-US" sz="1100" b="1" i="1" dirty="0">
                <a:solidFill>
                  <a:schemeClr val="tx1"/>
                </a:solidFill>
              </a:rPr>
              <a:t>through O</a:t>
            </a:r>
            <a:r>
              <a:rPr lang="en-US" sz="1100" b="1" i="1" dirty="0" smtClean="0">
                <a:solidFill>
                  <a:schemeClr val="tx1"/>
                </a:solidFill>
              </a:rPr>
              <a:t>utreach </a:t>
            </a:r>
          </a:p>
        </p:txBody>
      </p:sp>
      <p:sp>
        <p:nvSpPr>
          <p:cNvPr id="37" name="Rectangle 36"/>
          <p:cNvSpPr/>
          <p:nvPr/>
        </p:nvSpPr>
        <p:spPr>
          <a:xfrm>
            <a:off x="1949235" y="2133600"/>
            <a:ext cx="1600200"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2.1: Participants Engaged, Professional Skills &amp; Networks Enhanced</a:t>
            </a:r>
            <a:endParaRPr lang="en-US" sz="1100" b="1" i="1" dirty="0">
              <a:solidFill>
                <a:schemeClr val="tx1"/>
              </a:solidFill>
            </a:endParaRPr>
          </a:p>
        </p:txBody>
      </p:sp>
      <p:sp>
        <p:nvSpPr>
          <p:cNvPr id="39" name="Rectangle 38"/>
          <p:cNvSpPr/>
          <p:nvPr/>
        </p:nvSpPr>
        <p:spPr>
          <a:xfrm>
            <a:off x="3810000" y="2133600"/>
            <a:ext cx="1595932" cy="6477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3.1: Delivery of Project Results and Methodologies </a:t>
            </a:r>
            <a:endParaRPr lang="en-US" sz="1100" b="1" i="1" dirty="0">
              <a:solidFill>
                <a:schemeClr val="tx1"/>
              </a:solidFill>
            </a:endParaRPr>
          </a:p>
        </p:txBody>
      </p:sp>
      <p:sp>
        <p:nvSpPr>
          <p:cNvPr id="40" name="Rectangle 39"/>
          <p:cNvSpPr/>
          <p:nvPr/>
        </p:nvSpPr>
        <p:spPr>
          <a:xfrm>
            <a:off x="1949236" y="2933700"/>
            <a:ext cx="1595933"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2.2: Feasibility Projects Conducted Demonstrating Use of EO</a:t>
            </a:r>
            <a:endParaRPr lang="en-US" sz="1100" b="1" i="1" dirty="0">
              <a:solidFill>
                <a:schemeClr val="tx1"/>
              </a:solidFill>
            </a:endParaRPr>
          </a:p>
        </p:txBody>
      </p:sp>
      <p:sp>
        <p:nvSpPr>
          <p:cNvPr id="41" name="Rectangle 40"/>
          <p:cNvSpPr/>
          <p:nvPr/>
        </p:nvSpPr>
        <p:spPr>
          <a:xfrm>
            <a:off x="3810001" y="3352800"/>
            <a:ext cx="1595933" cy="7239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3.3: Organizations Using EO in their Decision-Making Process</a:t>
            </a:r>
            <a:endParaRPr lang="en-US" sz="1100" b="1" i="1" dirty="0">
              <a:solidFill>
                <a:schemeClr val="tx1"/>
              </a:solidFill>
            </a:endParaRPr>
          </a:p>
        </p:txBody>
      </p:sp>
      <p:sp>
        <p:nvSpPr>
          <p:cNvPr id="42" name="Rectangle 41"/>
          <p:cNvSpPr/>
          <p:nvPr/>
        </p:nvSpPr>
        <p:spPr>
          <a:xfrm>
            <a:off x="3810000" y="2834644"/>
            <a:ext cx="1595932" cy="441956"/>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3.2: EO Adept Workforce</a:t>
            </a:r>
            <a:endParaRPr lang="en-US" sz="1100" b="1" i="1" dirty="0">
              <a:solidFill>
                <a:schemeClr val="tx1"/>
              </a:solidFill>
            </a:endParaRPr>
          </a:p>
        </p:txBody>
      </p:sp>
      <p:sp>
        <p:nvSpPr>
          <p:cNvPr id="43" name="Rectangle 42"/>
          <p:cNvSpPr/>
          <p:nvPr/>
        </p:nvSpPr>
        <p:spPr>
          <a:xfrm>
            <a:off x="7391401" y="2133600"/>
            <a:ext cx="1595933"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5.1: Communication to/from DEVELOP Alumni Network</a:t>
            </a:r>
            <a:endParaRPr lang="en-US" sz="1100" b="1" i="1" dirty="0">
              <a:solidFill>
                <a:schemeClr val="tx1"/>
              </a:solidFill>
            </a:endParaRPr>
          </a:p>
        </p:txBody>
      </p:sp>
      <p:sp>
        <p:nvSpPr>
          <p:cNvPr id="44" name="Rectangle 43"/>
          <p:cNvSpPr/>
          <p:nvPr/>
        </p:nvSpPr>
        <p:spPr>
          <a:xfrm>
            <a:off x="7391399" y="2857500"/>
            <a:ext cx="1595934"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5.2: Synergy &amp; Communication with NASA Entities</a:t>
            </a:r>
            <a:endParaRPr lang="en-US" sz="1100" b="1" i="1" dirty="0">
              <a:solidFill>
                <a:schemeClr val="tx1"/>
              </a:solidFill>
            </a:endParaRPr>
          </a:p>
        </p:txBody>
      </p:sp>
      <p:sp>
        <p:nvSpPr>
          <p:cNvPr id="45" name="Rectangle 44"/>
          <p:cNvSpPr/>
          <p:nvPr/>
        </p:nvSpPr>
        <p:spPr>
          <a:xfrm>
            <a:off x="7390397" y="3581400"/>
            <a:ext cx="1596937"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5.3: Synergy &amp; Communication with non-NASA Entities</a:t>
            </a:r>
            <a:endParaRPr lang="en-US" sz="1100" b="1" i="1" dirty="0">
              <a:solidFill>
                <a:schemeClr val="tx1"/>
              </a:solidFill>
            </a:endParaRPr>
          </a:p>
        </p:txBody>
      </p:sp>
      <p:sp>
        <p:nvSpPr>
          <p:cNvPr id="27" name="Rectangle 26"/>
          <p:cNvSpPr/>
          <p:nvPr/>
        </p:nvSpPr>
        <p:spPr>
          <a:xfrm>
            <a:off x="5638801" y="995479"/>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4:</a:t>
            </a:r>
          </a:p>
          <a:p>
            <a:pPr algn="ctr"/>
            <a:r>
              <a:rPr lang="en-US" sz="1050" dirty="0" smtClean="0">
                <a:solidFill>
                  <a:schemeClr val="tx1"/>
                </a:solidFill>
              </a:rPr>
              <a:t>Regional Networks and Nodes Established &amp; Functioning</a:t>
            </a:r>
            <a:endParaRPr lang="en-US" sz="1050" dirty="0">
              <a:solidFill>
                <a:schemeClr val="tx1"/>
              </a:solidFill>
            </a:endParaRPr>
          </a:p>
        </p:txBody>
      </p:sp>
      <p:cxnSp>
        <p:nvCxnSpPr>
          <p:cNvPr id="28" name="Straight Arrow Connector 27"/>
          <p:cNvCxnSpPr>
            <a:stCxn id="27" idx="2"/>
            <a:endCxn id="32" idx="0"/>
          </p:cNvCxnSpPr>
          <p:nvPr/>
        </p:nvCxnSpPr>
        <p:spPr>
          <a:xfrm flipH="1">
            <a:off x="6436767" y="1909881"/>
            <a:ext cx="1" cy="22372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2" name="Rectangle 31"/>
          <p:cNvSpPr/>
          <p:nvPr/>
        </p:nvSpPr>
        <p:spPr>
          <a:xfrm>
            <a:off x="5638800" y="2133600"/>
            <a:ext cx="1595932" cy="8001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4.1: Existing Nodes Strengthened &amp; Additional Nodes Established</a:t>
            </a:r>
            <a:endParaRPr lang="en-US" sz="1100" b="1" i="1" dirty="0">
              <a:solidFill>
                <a:schemeClr val="tx1"/>
              </a:solidFill>
            </a:endParaRPr>
          </a:p>
        </p:txBody>
      </p:sp>
      <p:sp>
        <p:nvSpPr>
          <p:cNvPr id="33" name="Rectangle 32"/>
          <p:cNvSpPr/>
          <p:nvPr/>
        </p:nvSpPr>
        <p:spPr>
          <a:xfrm>
            <a:off x="5638800" y="3002031"/>
            <a:ext cx="1595932" cy="594356"/>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4.2: Networks Established &amp; Functioning</a:t>
            </a:r>
            <a:endParaRPr lang="en-US" sz="1100" b="1" i="1" dirty="0">
              <a:solidFill>
                <a:schemeClr val="tx1"/>
              </a:solidFill>
            </a:endParaRPr>
          </a:p>
        </p:txBody>
      </p:sp>
      <p:sp>
        <p:nvSpPr>
          <p:cNvPr id="46" name="Rectangle 45"/>
          <p:cNvSpPr/>
          <p:nvPr/>
        </p:nvSpPr>
        <p:spPr>
          <a:xfrm>
            <a:off x="148524"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1.1.1: # </a:t>
            </a:r>
            <a:r>
              <a:rPr lang="en-US" sz="800" dirty="0">
                <a:solidFill>
                  <a:schemeClr val="tx1"/>
                </a:solidFill>
              </a:rPr>
              <a:t>of hits on online content</a:t>
            </a:r>
          </a:p>
          <a:p>
            <a:pPr lvl="0"/>
            <a:r>
              <a:rPr lang="en-US" sz="800" dirty="0" smtClean="0">
                <a:solidFill>
                  <a:schemeClr val="tx1"/>
                </a:solidFill>
              </a:rPr>
              <a:t>1.1.2: # </a:t>
            </a:r>
            <a:r>
              <a:rPr lang="en-US" sz="800" dirty="0">
                <a:solidFill>
                  <a:schemeClr val="tx1"/>
                </a:solidFill>
              </a:rPr>
              <a:t>of conference </a:t>
            </a:r>
            <a:r>
              <a:rPr lang="en-US" sz="800" dirty="0" smtClean="0">
                <a:solidFill>
                  <a:schemeClr val="tx1"/>
                </a:solidFill>
              </a:rPr>
              <a:t>presentations</a:t>
            </a:r>
          </a:p>
          <a:p>
            <a:r>
              <a:rPr lang="en-US" sz="800" dirty="0" smtClean="0">
                <a:solidFill>
                  <a:schemeClr val="tx1"/>
                </a:solidFill>
              </a:rPr>
              <a:t>1.2.1: </a:t>
            </a:r>
            <a:r>
              <a:rPr lang="en-US" sz="800" dirty="0">
                <a:solidFill>
                  <a:schemeClr val="tx1"/>
                </a:solidFill>
              </a:rPr>
              <a:t># of recruiting events</a:t>
            </a:r>
          </a:p>
          <a:p>
            <a:r>
              <a:rPr lang="en-US" sz="800" dirty="0" smtClean="0">
                <a:solidFill>
                  <a:schemeClr val="tx1"/>
                </a:solidFill>
              </a:rPr>
              <a:t>1.2.2: </a:t>
            </a:r>
            <a:r>
              <a:rPr lang="en-US" sz="800" dirty="0">
                <a:solidFill>
                  <a:schemeClr val="tx1"/>
                </a:solidFill>
              </a:rPr>
              <a:t># of applications received</a:t>
            </a:r>
          </a:p>
          <a:p>
            <a:r>
              <a:rPr lang="en-US" sz="800" dirty="0" smtClean="0">
                <a:solidFill>
                  <a:schemeClr val="tx1"/>
                </a:solidFill>
              </a:rPr>
              <a:t>1.3.1: </a:t>
            </a:r>
            <a:r>
              <a:rPr lang="en-US" sz="800" dirty="0">
                <a:solidFill>
                  <a:schemeClr val="tx1"/>
                </a:solidFill>
              </a:rPr>
              <a:t># of project request forms </a:t>
            </a:r>
            <a:r>
              <a:rPr lang="en-US" sz="800" dirty="0" smtClean="0">
                <a:solidFill>
                  <a:schemeClr val="tx1"/>
                </a:solidFill>
              </a:rPr>
              <a:t>received</a:t>
            </a:r>
            <a:endParaRPr lang="en-US" sz="1050" i="1" dirty="0">
              <a:solidFill>
                <a:schemeClr val="tx1"/>
              </a:solidFill>
            </a:endParaRPr>
          </a:p>
        </p:txBody>
      </p:sp>
      <p:cxnSp>
        <p:nvCxnSpPr>
          <p:cNvPr id="49" name="Straight Arrow Connector 48"/>
          <p:cNvCxnSpPr>
            <a:stCxn id="31" idx="2"/>
            <a:endCxn id="46" idx="0"/>
          </p:cNvCxnSpPr>
          <p:nvPr/>
        </p:nvCxnSpPr>
        <p:spPr>
          <a:xfrm>
            <a:off x="942616" y="4160520"/>
            <a:ext cx="3875" cy="3352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p:cNvCxnSpPr>
            <a:stCxn id="40" idx="2"/>
            <a:endCxn id="54" idx="0"/>
          </p:cNvCxnSpPr>
          <p:nvPr/>
        </p:nvCxnSpPr>
        <p:spPr>
          <a:xfrm>
            <a:off x="2747202" y="3665220"/>
            <a:ext cx="0" cy="8305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4" name="Rectangle 53"/>
          <p:cNvSpPr/>
          <p:nvPr/>
        </p:nvSpPr>
        <p:spPr>
          <a:xfrm>
            <a:off x="1949236"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a:solidFill>
                  <a:schemeClr val="tx1"/>
                </a:solidFill>
              </a:rPr>
              <a:t>2.1.1: # of participants </a:t>
            </a:r>
            <a:endParaRPr lang="en-US" sz="800" dirty="0" smtClean="0">
              <a:solidFill>
                <a:schemeClr val="tx1"/>
              </a:solidFill>
            </a:endParaRPr>
          </a:p>
          <a:p>
            <a:pPr lvl="0"/>
            <a:r>
              <a:rPr lang="en-US" sz="800" dirty="0" smtClean="0">
                <a:solidFill>
                  <a:schemeClr val="tx1"/>
                </a:solidFill>
              </a:rPr>
              <a:t>2.1.2</a:t>
            </a:r>
            <a:r>
              <a:rPr lang="en-US" sz="800" dirty="0">
                <a:solidFill>
                  <a:schemeClr val="tx1"/>
                </a:solidFill>
              </a:rPr>
              <a:t>: # of internship hours completed </a:t>
            </a:r>
            <a:endParaRPr lang="en-US" sz="800" dirty="0" smtClean="0">
              <a:solidFill>
                <a:schemeClr val="tx1"/>
              </a:solidFill>
            </a:endParaRPr>
          </a:p>
          <a:p>
            <a:pPr lvl="0"/>
            <a:r>
              <a:rPr lang="en-US" sz="800" dirty="0">
                <a:solidFill>
                  <a:schemeClr val="tx1"/>
                </a:solidFill>
              </a:rPr>
              <a:t>2.1.3: # of professional &amp; personal development activities </a:t>
            </a:r>
            <a:endParaRPr lang="en-US" sz="800" dirty="0" smtClean="0">
              <a:solidFill>
                <a:schemeClr val="tx1"/>
              </a:solidFill>
            </a:endParaRPr>
          </a:p>
          <a:p>
            <a:pPr lvl="0"/>
            <a:r>
              <a:rPr lang="en-US" sz="800" dirty="0" smtClean="0">
                <a:solidFill>
                  <a:schemeClr val="tx1"/>
                </a:solidFill>
              </a:rPr>
              <a:t>2.1.4: # of states impacted through participant engagement</a:t>
            </a:r>
          </a:p>
          <a:p>
            <a:pPr lvl="0"/>
            <a:r>
              <a:rPr lang="en-US" sz="800" dirty="0" smtClean="0">
                <a:solidFill>
                  <a:schemeClr val="tx1"/>
                </a:solidFill>
              </a:rPr>
              <a:t>2.2.1</a:t>
            </a:r>
            <a:r>
              <a:rPr lang="en-US" sz="800" dirty="0">
                <a:solidFill>
                  <a:schemeClr val="tx1"/>
                </a:solidFill>
              </a:rPr>
              <a:t>: # of </a:t>
            </a:r>
            <a:r>
              <a:rPr lang="en-US" sz="800" dirty="0" smtClean="0">
                <a:solidFill>
                  <a:schemeClr val="tx1"/>
                </a:solidFill>
              </a:rPr>
              <a:t>projects</a:t>
            </a:r>
          </a:p>
          <a:p>
            <a:pPr lvl="0"/>
            <a:r>
              <a:rPr lang="en-US" sz="800" dirty="0">
                <a:solidFill>
                  <a:schemeClr val="tx1"/>
                </a:solidFill>
              </a:rPr>
              <a:t>2.2.2: # of partner organizations </a:t>
            </a:r>
            <a:endParaRPr lang="en-US" sz="800" dirty="0" smtClean="0">
              <a:solidFill>
                <a:schemeClr val="tx1"/>
              </a:solidFill>
            </a:endParaRPr>
          </a:p>
          <a:p>
            <a:pPr lvl="0"/>
            <a:r>
              <a:rPr lang="en-US" sz="800" dirty="0" smtClean="0">
                <a:solidFill>
                  <a:schemeClr val="tx1"/>
                </a:solidFill>
              </a:rPr>
              <a:t>2.2.3: # of states impacted by a project</a:t>
            </a:r>
            <a:endParaRPr lang="en-US" sz="1050" dirty="0">
              <a:solidFill>
                <a:schemeClr val="tx1"/>
              </a:solidFill>
            </a:endParaRPr>
          </a:p>
        </p:txBody>
      </p:sp>
      <p:sp>
        <p:nvSpPr>
          <p:cNvPr id="59" name="Rectangle 58"/>
          <p:cNvSpPr/>
          <p:nvPr/>
        </p:nvSpPr>
        <p:spPr>
          <a:xfrm>
            <a:off x="3810001"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r>
              <a:rPr lang="en-US" sz="800" dirty="0" smtClean="0">
                <a:solidFill>
                  <a:schemeClr val="tx1"/>
                </a:solidFill>
              </a:rPr>
              <a:t>3.1.1</a:t>
            </a:r>
            <a:r>
              <a:rPr lang="en-US" sz="800" dirty="0">
                <a:solidFill>
                  <a:schemeClr val="tx1"/>
                </a:solidFill>
              </a:rPr>
              <a:t>: # of hand-off </a:t>
            </a:r>
            <a:r>
              <a:rPr lang="en-US" sz="800" dirty="0" smtClean="0">
                <a:solidFill>
                  <a:schemeClr val="tx1"/>
                </a:solidFill>
              </a:rPr>
              <a:t>events</a:t>
            </a:r>
            <a:endParaRPr lang="en-US" sz="800" dirty="0">
              <a:solidFill>
                <a:schemeClr val="tx1"/>
              </a:solidFill>
            </a:endParaRPr>
          </a:p>
          <a:p>
            <a:r>
              <a:rPr lang="en-US" sz="800" dirty="0" smtClean="0">
                <a:solidFill>
                  <a:schemeClr val="tx1"/>
                </a:solidFill>
              </a:rPr>
              <a:t>3.1.2</a:t>
            </a:r>
            <a:r>
              <a:rPr lang="en-US" sz="800" dirty="0">
                <a:solidFill>
                  <a:schemeClr val="tx1"/>
                </a:solidFill>
              </a:rPr>
              <a:t>: # of end-user needs assessments completed </a:t>
            </a:r>
            <a:r>
              <a:rPr lang="en-US" sz="800" dirty="0" smtClean="0">
                <a:solidFill>
                  <a:schemeClr val="tx1"/>
                </a:solidFill>
              </a:rPr>
              <a:t>3.1.3</a:t>
            </a:r>
            <a:r>
              <a:rPr lang="en-US" sz="800" dirty="0">
                <a:solidFill>
                  <a:schemeClr val="tx1"/>
                </a:solidFill>
              </a:rPr>
              <a:t>: # of end-users participating in exit survey 3.2.1: % of alumni using EO in career </a:t>
            </a:r>
          </a:p>
          <a:p>
            <a:r>
              <a:rPr lang="en-US" sz="800" dirty="0">
                <a:solidFill>
                  <a:schemeClr val="tx1"/>
                </a:solidFill>
              </a:rPr>
              <a:t>3.2.2: % of alumni in STEM/ES fields</a:t>
            </a:r>
          </a:p>
          <a:p>
            <a:r>
              <a:rPr lang="en-US" sz="800" dirty="0" smtClean="0">
                <a:solidFill>
                  <a:schemeClr val="tx1"/>
                </a:solidFill>
              </a:rPr>
              <a:t>3.3.1: </a:t>
            </a:r>
            <a:r>
              <a:rPr lang="en-US" sz="800" dirty="0">
                <a:solidFill>
                  <a:schemeClr val="tx1"/>
                </a:solidFill>
              </a:rPr>
              <a:t># of decisions incorporating NASA </a:t>
            </a:r>
            <a:r>
              <a:rPr lang="en-US" sz="800" dirty="0" smtClean="0">
                <a:solidFill>
                  <a:schemeClr val="tx1"/>
                </a:solidFill>
              </a:rPr>
              <a:t>EO </a:t>
            </a:r>
          </a:p>
        </p:txBody>
      </p:sp>
      <p:sp>
        <p:nvSpPr>
          <p:cNvPr id="60" name="Rectangle 59"/>
          <p:cNvSpPr/>
          <p:nvPr/>
        </p:nvSpPr>
        <p:spPr>
          <a:xfrm>
            <a:off x="5638801"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4.1.1</a:t>
            </a:r>
            <a:r>
              <a:rPr lang="en-US" sz="800" dirty="0">
                <a:solidFill>
                  <a:schemeClr val="tx1"/>
                </a:solidFill>
              </a:rPr>
              <a:t>: # of </a:t>
            </a:r>
            <a:r>
              <a:rPr lang="en-US" sz="800" dirty="0" smtClean="0">
                <a:solidFill>
                  <a:schemeClr val="tx1"/>
                </a:solidFill>
              </a:rPr>
              <a:t>nodes</a:t>
            </a:r>
          </a:p>
          <a:p>
            <a:pPr lvl="0"/>
            <a:r>
              <a:rPr lang="en-US" sz="800" dirty="0" smtClean="0">
                <a:solidFill>
                  <a:schemeClr val="tx1"/>
                </a:solidFill>
              </a:rPr>
              <a:t>4.1.2</a:t>
            </a:r>
            <a:r>
              <a:rPr lang="en-US" sz="800" dirty="0">
                <a:solidFill>
                  <a:schemeClr val="tx1"/>
                </a:solidFill>
              </a:rPr>
              <a:t>: $ leveraged through in-kind </a:t>
            </a:r>
            <a:r>
              <a:rPr lang="en-US" sz="800" dirty="0" smtClean="0">
                <a:solidFill>
                  <a:schemeClr val="tx1"/>
                </a:solidFill>
              </a:rPr>
              <a:t>contributions</a:t>
            </a:r>
            <a:endParaRPr lang="en-US" sz="800" dirty="0">
              <a:solidFill>
                <a:schemeClr val="tx1"/>
              </a:solidFill>
            </a:endParaRPr>
          </a:p>
          <a:p>
            <a:pPr lvl="0"/>
            <a:r>
              <a:rPr lang="en-US" sz="800" dirty="0" smtClean="0">
                <a:solidFill>
                  <a:schemeClr val="tx1"/>
                </a:solidFill>
              </a:rPr>
              <a:t>4.1.3</a:t>
            </a:r>
            <a:r>
              <a:rPr lang="en-US" sz="800" dirty="0">
                <a:solidFill>
                  <a:schemeClr val="tx1"/>
                </a:solidFill>
              </a:rPr>
              <a:t>: $ provided by non-NASA Applied Sciences entities </a:t>
            </a:r>
            <a:endParaRPr lang="en-US" sz="800" dirty="0" smtClean="0">
              <a:solidFill>
                <a:schemeClr val="tx1"/>
              </a:solidFill>
            </a:endParaRPr>
          </a:p>
          <a:p>
            <a:pPr lvl="0"/>
            <a:r>
              <a:rPr lang="en-US" sz="800" dirty="0" smtClean="0">
                <a:solidFill>
                  <a:schemeClr val="tx1"/>
                </a:solidFill>
              </a:rPr>
              <a:t>4.2.1</a:t>
            </a:r>
            <a:r>
              <a:rPr lang="en-US" sz="800" dirty="0">
                <a:solidFill>
                  <a:schemeClr val="tx1"/>
                </a:solidFill>
              </a:rPr>
              <a:t>: # of boundary organizations engaged </a:t>
            </a:r>
            <a:r>
              <a:rPr lang="en-US" sz="800" dirty="0" smtClean="0">
                <a:solidFill>
                  <a:schemeClr val="tx1"/>
                </a:solidFill>
              </a:rPr>
              <a:t>4.2.2</a:t>
            </a:r>
            <a:r>
              <a:rPr lang="en-US" sz="800" dirty="0">
                <a:solidFill>
                  <a:schemeClr val="tx1"/>
                </a:solidFill>
              </a:rPr>
              <a:t>: # of parallel organizations </a:t>
            </a:r>
            <a:r>
              <a:rPr lang="en-US" sz="800" dirty="0" smtClean="0">
                <a:solidFill>
                  <a:schemeClr val="tx1"/>
                </a:solidFill>
              </a:rPr>
              <a:t>engaged</a:t>
            </a:r>
            <a:endParaRPr lang="en-US" sz="800" dirty="0">
              <a:solidFill>
                <a:schemeClr val="tx1"/>
              </a:solidFill>
            </a:endParaRPr>
          </a:p>
        </p:txBody>
      </p:sp>
      <p:sp>
        <p:nvSpPr>
          <p:cNvPr id="61" name="Rectangle 60"/>
          <p:cNvSpPr/>
          <p:nvPr/>
        </p:nvSpPr>
        <p:spPr>
          <a:xfrm>
            <a:off x="7390397"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5.1.1</a:t>
            </a:r>
            <a:r>
              <a:rPr lang="en-US" sz="800" dirty="0">
                <a:solidFill>
                  <a:schemeClr val="tx1"/>
                </a:solidFill>
              </a:rPr>
              <a:t>: # of DEVELOP alumni receiving DEVELOP newsletter </a:t>
            </a:r>
          </a:p>
          <a:p>
            <a:pPr lvl="0"/>
            <a:r>
              <a:rPr lang="en-US" sz="800" dirty="0" smtClean="0">
                <a:solidFill>
                  <a:schemeClr val="tx1"/>
                </a:solidFill>
              </a:rPr>
              <a:t>5.1.2</a:t>
            </a:r>
            <a:r>
              <a:rPr lang="en-US" sz="800" dirty="0">
                <a:solidFill>
                  <a:schemeClr val="tx1"/>
                </a:solidFill>
              </a:rPr>
              <a:t>: % responses to alumni survey </a:t>
            </a:r>
            <a:endParaRPr lang="en-US" sz="800" dirty="0" smtClean="0">
              <a:solidFill>
                <a:schemeClr val="tx1"/>
              </a:solidFill>
            </a:endParaRPr>
          </a:p>
          <a:p>
            <a:pPr lvl="0"/>
            <a:r>
              <a:rPr lang="en-US" sz="800" dirty="0" smtClean="0">
                <a:solidFill>
                  <a:schemeClr val="tx1"/>
                </a:solidFill>
              </a:rPr>
              <a:t>5.2.1</a:t>
            </a:r>
            <a:r>
              <a:rPr lang="en-US" sz="800" dirty="0">
                <a:solidFill>
                  <a:schemeClr val="tx1"/>
                </a:solidFill>
              </a:rPr>
              <a:t>: # of participants engaged with other CBP elements </a:t>
            </a:r>
          </a:p>
          <a:p>
            <a:pPr lvl="0"/>
            <a:r>
              <a:rPr lang="en-US" sz="800" dirty="0" smtClean="0">
                <a:solidFill>
                  <a:schemeClr val="tx1"/>
                </a:solidFill>
              </a:rPr>
              <a:t>5.2.2</a:t>
            </a:r>
            <a:r>
              <a:rPr lang="en-US" sz="800" dirty="0">
                <a:solidFill>
                  <a:schemeClr val="tx1"/>
                </a:solidFill>
              </a:rPr>
              <a:t>: # of NASA activities supported/participated in </a:t>
            </a:r>
            <a:r>
              <a:rPr lang="en-US" sz="800" dirty="0" smtClean="0">
                <a:solidFill>
                  <a:schemeClr val="tx1"/>
                </a:solidFill>
              </a:rPr>
              <a:t>5.2.3</a:t>
            </a:r>
            <a:r>
              <a:rPr lang="en-US" sz="800" dirty="0">
                <a:solidFill>
                  <a:schemeClr val="tx1"/>
                </a:solidFill>
              </a:rPr>
              <a:t>: # of projects transferred to NASA ESD </a:t>
            </a:r>
            <a:r>
              <a:rPr lang="en-US" sz="800">
                <a:solidFill>
                  <a:schemeClr val="tx1"/>
                </a:solidFill>
              </a:rPr>
              <a:t>counterparts </a:t>
            </a:r>
            <a:endParaRPr lang="en-US" sz="800" dirty="0" smtClean="0">
              <a:solidFill>
                <a:schemeClr val="tx1"/>
              </a:solidFill>
            </a:endParaRPr>
          </a:p>
          <a:p>
            <a:pPr lvl="0"/>
            <a:r>
              <a:rPr lang="en-US" sz="800" dirty="0" smtClean="0">
                <a:solidFill>
                  <a:schemeClr val="tx1"/>
                </a:solidFill>
              </a:rPr>
              <a:t>5.3.1</a:t>
            </a:r>
            <a:r>
              <a:rPr lang="en-US" sz="800" dirty="0">
                <a:solidFill>
                  <a:schemeClr val="tx1"/>
                </a:solidFill>
              </a:rPr>
              <a:t>: # of non-NASA activities supported/participated </a:t>
            </a:r>
            <a:r>
              <a:rPr lang="en-US" sz="800" dirty="0" smtClean="0">
                <a:solidFill>
                  <a:schemeClr val="tx1"/>
                </a:solidFill>
              </a:rPr>
              <a:t>in</a:t>
            </a:r>
            <a:endParaRPr lang="en-US" sz="800" dirty="0">
              <a:solidFill>
                <a:schemeClr val="tx1"/>
              </a:solidFill>
            </a:endParaRPr>
          </a:p>
        </p:txBody>
      </p:sp>
      <p:cxnSp>
        <p:nvCxnSpPr>
          <p:cNvPr id="62" name="Straight Arrow Connector 61"/>
          <p:cNvCxnSpPr>
            <a:stCxn id="41" idx="2"/>
            <a:endCxn id="59" idx="0"/>
          </p:cNvCxnSpPr>
          <p:nvPr/>
        </p:nvCxnSpPr>
        <p:spPr>
          <a:xfrm>
            <a:off x="4607967" y="4076700"/>
            <a:ext cx="0" cy="4191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Straight Arrow Connector 64"/>
          <p:cNvCxnSpPr>
            <a:stCxn id="33" idx="2"/>
            <a:endCxn id="60" idx="0"/>
          </p:cNvCxnSpPr>
          <p:nvPr/>
        </p:nvCxnSpPr>
        <p:spPr>
          <a:xfrm>
            <a:off x="6436767" y="3596387"/>
            <a:ext cx="1" cy="8994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45" idx="2"/>
            <a:endCxn id="61" idx="0"/>
          </p:cNvCxnSpPr>
          <p:nvPr/>
        </p:nvCxnSpPr>
        <p:spPr>
          <a:xfrm flipH="1">
            <a:off x="8188364" y="4221480"/>
            <a:ext cx="502" cy="2743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8" name="Rounded Rectangle 37"/>
          <p:cNvSpPr/>
          <p:nvPr/>
        </p:nvSpPr>
        <p:spPr>
          <a:xfrm>
            <a:off x="5625886" y="898903"/>
            <a:ext cx="1685441" cy="5749871"/>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713543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nvGraphicFramePr>
        <p:xfrm>
          <a:off x="425669" y="2103436"/>
          <a:ext cx="8406961" cy="4344660"/>
        </p:xfrm>
        <a:graphic>
          <a:graphicData uri="http://schemas.openxmlformats.org/drawingml/2006/table">
            <a:tbl>
              <a:tblPr firstRow="1" bandRow="1">
                <a:tableStyleId>{5C22544A-7EE6-4342-B048-85BDC9FD1C3A}</a:tableStyleId>
              </a:tblPr>
              <a:tblGrid>
                <a:gridCol w="4694183"/>
                <a:gridCol w="1998279"/>
                <a:gridCol w="1714499"/>
              </a:tblGrid>
              <a:tr h="692592">
                <a:tc>
                  <a:txBody>
                    <a:bodyPr/>
                    <a:lstStyle/>
                    <a:p>
                      <a:r>
                        <a:rPr lang="en-US" dirty="0" smtClean="0"/>
                        <a:t>Indicator</a:t>
                      </a:r>
                      <a:endParaRPr lang="en-US" dirty="0"/>
                    </a:p>
                  </a:txBody>
                  <a:tcPr marL="68580" marR="68580"/>
                </a:tc>
                <a:tc>
                  <a:txBody>
                    <a:bodyPr/>
                    <a:lstStyle/>
                    <a:p>
                      <a:r>
                        <a:rPr lang="en-US" dirty="0" smtClean="0"/>
                        <a:t>2013</a:t>
                      </a:r>
                      <a:endParaRPr lang="en-US" dirty="0"/>
                    </a:p>
                  </a:txBody>
                  <a:tcPr marL="68580" marR="68580"/>
                </a:tc>
                <a:tc>
                  <a:txBody>
                    <a:bodyPr/>
                    <a:lstStyle/>
                    <a:p>
                      <a:r>
                        <a:rPr lang="en-US" dirty="0" smtClean="0"/>
                        <a:t>2014</a:t>
                      </a:r>
                      <a:endParaRPr lang="en-US" dirty="0"/>
                    </a:p>
                  </a:txBody>
                  <a:tcPr marL="68580" marR="68580"/>
                </a:tc>
              </a:tr>
              <a:tr h="692592">
                <a:tc>
                  <a:txBody>
                    <a:bodyPr/>
                    <a:lstStyle/>
                    <a:p>
                      <a:pPr algn="l" fontAlgn="ctr"/>
                      <a:r>
                        <a:rPr lang="en-US" sz="1800" b="0" i="0" u="none" strike="noStrike" dirty="0">
                          <a:solidFill>
                            <a:srgbClr val="000000"/>
                          </a:solidFill>
                          <a:latin typeface="+mn-lt"/>
                        </a:rPr>
                        <a:t>Indicator 4.1.1: # of nodes </a:t>
                      </a:r>
                    </a:p>
                  </a:txBody>
                  <a:tcPr marL="7144" marR="7144" marT="9525" marB="0" anchor="ctr"/>
                </a:tc>
                <a:tc>
                  <a:txBody>
                    <a:bodyPr/>
                    <a:lstStyle/>
                    <a:p>
                      <a:pPr algn="ctr" fontAlgn="b"/>
                      <a:r>
                        <a:rPr lang="en-US" sz="1800" b="0" i="0" u="none" strike="noStrike">
                          <a:solidFill>
                            <a:srgbClr val="000000"/>
                          </a:solidFill>
                          <a:latin typeface="+mn-lt"/>
                        </a:rPr>
                        <a:t>16</a:t>
                      </a:r>
                    </a:p>
                  </a:txBody>
                  <a:tcPr marL="7144" marR="7144" marT="9525" marB="0" anchor="b"/>
                </a:tc>
                <a:tc>
                  <a:txBody>
                    <a:bodyPr/>
                    <a:lstStyle/>
                    <a:p>
                      <a:pPr algn="ctr" fontAlgn="b"/>
                      <a:r>
                        <a:rPr lang="en-US" sz="1800" b="0" i="0" u="none" strike="noStrike">
                          <a:solidFill>
                            <a:srgbClr val="000000"/>
                          </a:solidFill>
                          <a:latin typeface="+mn-lt"/>
                        </a:rPr>
                        <a:t>14</a:t>
                      </a:r>
                    </a:p>
                  </a:txBody>
                  <a:tcPr marL="7144" marR="7144" marT="9525" marB="0" anchor="b"/>
                </a:tc>
              </a:tr>
              <a:tr h="739869">
                <a:tc>
                  <a:txBody>
                    <a:bodyPr/>
                    <a:lstStyle/>
                    <a:p>
                      <a:pPr algn="l" fontAlgn="ctr"/>
                      <a:r>
                        <a:rPr lang="en-US" sz="1800" b="0" i="0" u="none" strike="noStrike" dirty="0">
                          <a:solidFill>
                            <a:srgbClr val="000000"/>
                          </a:solidFill>
                          <a:latin typeface="+mn-lt"/>
                        </a:rPr>
                        <a:t>Indicator 4.1.2: $ leveraged through in-kind contributions </a:t>
                      </a:r>
                    </a:p>
                  </a:txBody>
                  <a:tcPr marL="7144" marR="7144" marT="9525" marB="0" anchor="ctr"/>
                </a:tc>
                <a:tc>
                  <a:txBody>
                    <a:bodyPr/>
                    <a:lstStyle/>
                    <a:p>
                      <a:pPr algn="ctr" fontAlgn="b"/>
                      <a:r>
                        <a:rPr lang="en-US" sz="1800" b="0" i="0" u="none" strike="noStrike">
                          <a:solidFill>
                            <a:srgbClr val="000000"/>
                          </a:solidFill>
                          <a:latin typeface="+mn-lt"/>
                        </a:rPr>
                        <a:t>N/A</a:t>
                      </a:r>
                    </a:p>
                  </a:txBody>
                  <a:tcPr marL="7144" marR="7144" marT="9525" marB="0" anchor="b"/>
                </a:tc>
                <a:tc>
                  <a:txBody>
                    <a:bodyPr/>
                    <a:lstStyle/>
                    <a:p>
                      <a:pPr algn="ctr" fontAlgn="b"/>
                      <a:r>
                        <a:rPr lang="en-US" sz="1800" b="0" i="0" u="none" strike="noStrike">
                          <a:solidFill>
                            <a:srgbClr val="000000"/>
                          </a:solidFill>
                          <a:latin typeface="+mn-lt"/>
                        </a:rPr>
                        <a:t>$388,061 </a:t>
                      </a:r>
                    </a:p>
                  </a:txBody>
                  <a:tcPr marL="7144" marR="7144" marT="9525" marB="0" anchor="b"/>
                </a:tc>
              </a:tr>
              <a:tr h="739869">
                <a:tc>
                  <a:txBody>
                    <a:bodyPr/>
                    <a:lstStyle/>
                    <a:p>
                      <a:pPr algn="l" fontAlgn="ctr"/>
                      <a:r>
                        <a:rPr lang="en-US" sz="1800" b="0" i="0" u="none" strike="noStrike" dirty="0">
                          <a:solidFill>
                            <a:srgbClr val="000000"/>
                          </a:solidFill>
                          <a:latin typeface="+mn-lt"/>
                        </a:rPr>
                        <a:t>Indicator 4.1.3: $ provided by non-NASA Applied Sciences entities </a:t>
                      </a:r>
                    </a:p>
                  </a:txBody>
                  <a:tcPr marL="7144" marR="7144" marT="9525" marB="0" anchor="ctr"/>
                </a:tc>
                <a:tc>
                  <a:txBody>
                    <a:bodyPr/>
                    <a:lstStyle/>
                    <a:p>
                      <a:pPr algn="ctr" fontAlgn="b"/>
                      <a:r>
                        <a:rPr lang="en-US" sz="1800" b="0" i="0" u="none" strike="noStrike">
                          <a:solidFill>
                            <a:srgbClr val="000000"/>
                          </a:solidFill>
                          <a:latin typeface="+mn-lt"/>
                        </a:rPr>
                        <a:t>0</a:t>
                      </a:r>
                    </a:p>
                  </a:txBody>
                  <a:tcPr marL="7144" marR="7144" marT="9525" marB="0" anchor="b"/>
                </a:tc>
                <a:tc>
                  <a:txBody>
                    <a:bodyPr/>
                    <a:lstStyle/>
                    <a:p>
                      <a:pPr algn="ctr" fontAlgn="b"/>
                      <a:r>
                        <a:rPr lang="en-US" sz="1800" b="0" i="0" u="none" strike="noStrike">
                          <a:solidFill>
                            <a:srgbClr val="000000"/>
                          </a:solidFill>
                          <a:latin typeface="+mn-lt"/>
                        </a:rPr>
                        <a:t>$50,000 </a:t>
                      </a:r>
                    </a:p>
                  </a:txBody>
                  <a:tcPr marL="7144" marR="7144" marT="9525" marB="0" anchor="b"/>
                </a:tc>
              </a:tr>
              <a:tr h="739869">
                <a:tc>
                  <a:txBody>
                    <a:bodyPr/>
                    <a:lstStyle/>
                    <a:p>
                      <a:pPr algn="l" fontAlgn="ctr"/>
                      <a:r>
                        <a:rPr lang="en-US" sz="1800" b="0" i="0" u="none" strike="noStrike" dirty="0">
                          <a:solidFill>
                            <a:srgbClr val="000000"/>
                          </a:solidFill>
                          <a:latin typeface="+mn-lt"/>
                        </a:rPr>
                        <a:t>Indicator 4.2.1: # of boundary organizations </a:t>
                      </a:r>
                      <a:r>
                        <a:rPr lang="en-US" sz="1800" b="0" i="0" u="none" strike="noStrike" dirty="0" smtClean="0">
                          <a:solidFill>
                            <a:srgbClr val="000000"/>
                          </a:solidFill>
                          <a:latin typeface="+mn-lt"/>
                        </a:rPr>
                        <a:t>engaged</a:t>
                      </a:r>
                      <a:endParaRPr lang="en-US" sz="1800" b="0" i="0" u="none" strike="noStrike" dirty="0">
                        <a:solidFill>
                          <a:srgbClr val="000000"/>
                        </a:solidFill>
                        <a:latin typeface="+mn-lt"/>
                      </a:endParaRPr>
                    </a:p>
                  </a:txBody>
                  <a:tcPr marL="7144" marR="7144" marT="9525" marB="0" anchor="ctr"/>
                </a:tc>
                <a:tc>
                  <a:txBody>
                    <a:bodyPr/>
                    <a:lstStyle/>
                    <a:p>
                      <a:pPr algn="ctr" fontAlgn="b"/>
                      <a:r>
                        <a:rPr lang="en-US" sz="1800" b="0" i="0" u="none" strike="noStrike">
                          <a:solidFill>
                            <a:srgbClr val="000000"/>
                          </a:solidFill>
                          <a:latin typeface="+mn-lt"/>
                        </a:rPr>
                        <a:t>N/A</a:t>
                      </a:r>
                    </a:p>
                  </a:txBody>
                  <a:tcPr marL="7144" marR="7144" marT="9525" marB="0" anchor="b"/>
                </a:tc>
                <a:tc>
                  <a:txBody>
                    <a:bodyPr/>
                    <a:lstStyle/>
                    <a:p>
                      <a:pPr algn="ctr" fontAlgn="b"/>
                      <a:r>
                        <a:rPr lang="en-US" sz="1800" b="0" i="0" u="none" strike="noStrike">
                          <a:solidFill>
                            <a:srgbClr val="000000"/>
                          </a:solidFill>
                          <a:latin typeface="+mn-lt"/>
                        </a:rPr>
                        <a:t>34</a:t>
                      </a:r>
                    </a:p>
                  </a:txBody>
                  <a:tcPr marL="7144" marR="7144" marT="9525" marB="0" anchor="b"/>
                </a:tc>
              </a:tr>
              <a:tr h="739869">
                <a:tc>
                  <a:txBody>
                    <a:bodyPr/>
                    <a:lstStyle/>
                    <a:p>
                      <a:pPr algn="l" fontAlgn="ctr"/>
                      <a:r>
                        <a:rPr lang="en-US" sz="1800" b="0" i="0" u="none" strike="noStrike" dirty="0">
                          <a:solidFill>
                            <a:srgbClr val="000000"/>
                          </a:solidFill>
                          <a:latin typeface="+mn-lt"/>
                        </a:rPr>
                        <a:t>Indicator 4.2.2: # of parallel organizations </a:t>
                      </a:r>
                      <a:r>
                        <a:rPr lang="en-US" sz="1800" b="0" i="0" u="none" strike="noStrike" dirty="0" smtClean="0">
                          <a:solidFill>
                            <a:srgbClr val="000000"/>
                          </a:solidFill>
                          <a:latin typeface="+mn-lt"/>
                        </a:rPr>
                        <a:t>engaged</a:t>
                      </a:r>
                      <a:endParaRPr lang="en-US" sz="1800" b="0" i="0" u="none" strike="noStrike" dirty="0">
                        <a:solidFill>
                          <a:srgbClr val="000000"/>
                        </a:solidFill>
                        <a:latin typeface="+mn-lt"/>
                      </a:endParaRPr>
                    </a:p>
                  </a:txBody>
                  <a:tcPr marL="7144" marR="7144" marT="9525" marB="0" anchor="ctr"/>
                </a:tc>
                <a:tc>
                  <a:txBody>
                    <a:bodyPr/>
                    <a:lstStyle/>
                    <a:p>
                      <a:pPr algn="ctr" fontAlgn="b"/>
                      <a:r>
                        <a:rPr lang="en-US" sz="1800" b="0" i="0" u="none" strike="noStrike">
                          <a:solidFill>
                            <a:srgbClr val="000000"/>
                          </a:solidFill>
                          <a:latin typeface="+mn-lt"/>
                        </a:rPr>
                        <a:t>3</a:t>
                      </a:r>
                    </a:p>
                  </a:txBody>
                  <a:tcPr marL="7144" marR="7144" marT="9525" marB="0" anchor="b"/>
                </a:tc>
                <a:tc>
                  <a:txBody>
                    <a:bodyPr/>
                    <a:lstStyle/>
                    <a:p>
                      <a:pPr algn="ctr" fontAlgn="b"/>
                      <a:r>
                        <a:rPr lang="en-US" sz="1800" b="0" i="0" u="none" strike="noStrike" dirty="0">
                          <a:solidFill>
                            <a:srgbClr val="000000"/>
                          </a:solidFill>
                          <a:latin typeface="+mn-lt"/>
                        </a:rPr>
                        <a:t> </a:t>
                      </a:r>
                    </a:p>
                  </a:txBody>
                  <a:tcPr marL="7144" marR="7144" marT="9525" marB="0" anchor="b"/>
                </a:tc>
              </a:tr>
            </a:tbl>
          </a:graphicData>
        </a:graphic>
      </p:graphicFrame>
      <p:sp>
        <p:nvSpPr>
          <p:cNvPr id="3" name="Title 1"/>
          <p:cNvSpPr txBox="1">
            <a:spLocks/>
          </p:cNvSpPr>
          <p:nvPr/>
        </p:nvSpPr>
        <p:spPr>
          <a:xfrm>
            <a:off x="603971" y="315047"/>
            <a:ext cx="8241425" cy="1371600"/>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lumMod val="85000"/>
                    <a:lumOff val="15000"/>
                  </a:schemeClr>
                </a:solidFill>
                <a:effectLst/>
                <a:uLnTx/>
                <a:uFillTx/>
                <a:latin typeface="+mj-lt"/>
                <a:ea typeface="+mn-ea"/>
                <a:cs typeface="+mn-cs"/>
              </a:rPr>
              <a:t>Regional Networks</a:t>
            </a:r>
            <a:r>
              <a:rPr kumimoji="0" lang="en-US" sz="3600" b="0" i="0" u="none" strike="noStrike" kern="1200" cap="none" spc="0" normalizeH="0" noProof="0" dirty="0" smtClean="0">
                <a:ln>
                  <a:noFill/>
                </a:ln>
                <a:solidFill>
                  <a:schemeClr val="tx1">
                    <a:lumMod val="85000"/>
                    <a:lumOff val="15000"/>
                  </a:schemeClr>
                </a:solidFill>
                <a:effectLst/>
                <a:uLnTx/>
                <a:uFillTx/>
                <a:latin typeface="+mj-lt"/>
                <a:ea typeface="+mn-ea"/>
                <a:cs typeface="+mn-cs"/>
              </a:rPr>
              <a:t> and Nodes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0" i="0" u="none" strike="noStrike" kern="1200" cap="none" spc="0" normalizeH="0" noProof="0" dirty="0" smtClean="0">
                <a:ln>
                  <a:noFill/>
                </a:ln>
                <a:solidFill>
                  <a:schemeClr val="tx1">
                    <a:lumMod val="85000"/>
                    <a:lumOff val="15000"/>
                  </a:schemeClr>
                </a:solidFill>
                <a:effectLst/>
                <a:uLnTx/>
                <a:uFillTx/>
                <a:latin typeface="+mj-lt"/>
                <a:ea typeface="+mn-ea"/>
                <a:cs typeface="+mn-cs"/>
              </a:rPr>
              <a:t>Established  &amp; Functioning</a:t>
            </a:r>
            <a:endParaRPr kumimoji="0" lang="en-US" sz="3600" b="0" i="0" u="none" strike="noStrike" kern="1200" cap="none" spc="0" normalizeH="0" baseline="0" noProof="0" dirty="0">
              <a:ln>
                <a:noFill/>
              </a:ln>
              <a:solidFill>
                <a:schemeClr val="tx1">
                  <a:lumMod val="85000"/>
                  <a:lumOff val="15000"/>
                </a:schemeClr>
              </a:solidFill>
              <a:effectLst/>
              <a:uLnTx/>
              <a:uFillTx/>
              <a:latin typeface="+mj-lt"/>
              <a:ea typeface="+mn-ea"/>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247650"/>
            <a:ext cx="8834933" cy="5334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2060"/>
                </a:solidFill>
              </a:rPr>
              <a:t>DEVELOP National Program</a:t>
            </a:r>
            <a:endParaRPr lang="en-US" sz="2400" dirty="0">
              <a:solidFill>
                <a:srgbClr val="002060"/>
              </a:solidFill>
            </a:endParaRPr>
          </a:p>
        </p:txBody>
      </p:sp>
      <p:sp>
        <p:nvSpPr>
          <p:cNvPr id="5" name="Rectangle 4"/>
          <p:cNvSpPr/>
          <p:nvPr/>
        </p:nvSpPr>
        <p:spPr>
          <a:xfrm>
            <a:off x="152400" y="533400"/>
            <a:ext cx="8834933" cy="38100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b="1" dirty="0" smtClean="0">
                <a:solidFill>
                  <a:schemeClr val="tx1"/>
                </a:solidFill>
              </a:rPr>
              <a:t>Strategic Objective: </a:t>
            </a:r>
            <a:r>
              <a:rPr lang="en-US" sz="1100" dirty="0" smtClean="0">
                <a:solidFill>
                  <a:schemeClr val="tx1"/>
                </a:solidFill>
              </a:rPr>
              <a:t>Foster enhanced workforce and end-user capabilities to use Earth observations assets in decision making</a:t>
            </a:r>
            <a:endParaRPr lang="en-US" sz="1100" dirty="0">
              <a:solidFill>
                <a:schemeClr val="tx1"/>
              </a:solidFill>
            </a:endParaRPr>
          </a:p>
        </p:txBody>
      </p:sp>
      <p:sp>
        <p:nvSpPr>
          <p:cNvPr id="6" name="Rectangle 5"/>
          <p:cNvSpPr/>
          <p:nvPr/>
        </p:nvSpPr>
        <p:spPr>
          <a:xfrm>
            <a:off x="144649"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1:</a:t>
            </a:r>
          </a:p>
          <a:p>
            <a:pPr algn="ctr"/>
            <a:r>
              <a:rPr lang="en-US" sz="1050" dirty="0" smtClean="0">
                <a:solidFill>
                  <a:schemeClr val="tx1"/>
                </a:solidFill>
              </a:rPr>
              <a:t>Built Awareness</a:t>
            </a:r>
          </a:p>
          <a:p>
            <a:pPr algn="ctr"/>
            <a:endParaRPr lang="en-US" sz="1050" dirty="0">
              <a:solidFill>
                <a:schemeClr val="tx1"/>
              </a:solidFill>
            </a:endParaRPr>
          </a:p>
          <a:p>
            <a:pPr algn="ctr"/>
            <a:endParaRPr lang="en-US" sz="1050" dirty="0" smtClean="0">
              <a:solidFill>
                <a:schemeClr val="tx1"/>
              </a:solidFill>
            </a:endParaRPr>
          </a:p>
          <a:p>
            <a:pPr algn="ctr"/>
            <a:endParaRPr lang="en-US" sz="1050" dirty="0">
              <a:solidFill>
                <a:schemeClr val="tx1"/>
              </a:solidFill>
            </a:endParaRPr>
          </a:p>
        </p:txBody>
      </p:sp>
      <p:sp>
        <p:nvSpPr>
          <p:cNvPr id="7" name="Rectangle 6"/>
          <p:cNvSpPr/>
          <p:nvPr/>
        </p:nvSpPr>
        <p:spPr>
          <a:xfrm>
            <a:off x="1949236"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2:</a:t>
            </a:r>
          </a:p>
          <a:p>
            <a:pPr algn="ctr"/>
            <a:r>
              <a:rPr lang="en-US" sz="1050" dirty="0" smtClean="0">
                <a:solidFill>
                  <a:schemeClr val="tx1"/>
                </a:solidFill>
              </a:rPr>
              <a:t>Engaged Participants &amp; Decision Makers</a:t>
            </a:r>
          </a:p>
          <a:p>
            <a:pPr algn="ctr"/>
            <a:endParaRPr lang="en-US" sz="1050" dirty="0">
              <a:solidFill>
                <a:schemeClr val="tx1"/>
              </a:solidFill>
            </a:endParaRPr>
          </a:p>
          <a:p>
            <a:pPr algn="ctr"/>
            <a:endParaRPr lang="en-US" sz="1050" dirty="0">
              <a:solidFill>
                <a:schemeClr val="tx1"/>
              </a:solidFill>
            </a:endParaRPr>
          </a:p>
        </p:txBody>
      </p:sp>
      <p:sp>
        <p:nvSpPr>
          <p:cNvPr id="9" name="Rectangle 8"/>
          <p:cNvSpPr/>
          <p:nvPr/>
        </p:nvSpPr>
        <p:spPr>
          <a:xfrm>
            <a:off x="3810001"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3:</a:t>
            </a:r>
          </a:p>
          <a:p>
            <a:pPr algn="ctr"/>
            <a:r>
              <a:rPr lang="en-US" sz="1050" dirty="0" smtClean="0">
                <a:solidFill>
                  <a:schemeClr val="tx1"/>
                </a:solidFill>
              </a:rPr>
              <a:t>Increased Use of Earth Observations in Decision-Making Process</a:t>
            </a:r>
            <a:endParaRPr lang="en-US" sz="1050" dirty="0">
              <a:solidFill>
                <a:schemeClr val="tx1"/>
              </a:solidFill>
            </a:endParaRPr>
          </a:p>
        </p:txBody>
      </p:sp>
      <p:sp>
        <p:nvSpPr>
          <p:cNvPr id="10" name="Rectangle 9"/>
          <p:cNvSpPr/>
          <p:nvPr/>
        </p:nvSpPr>
        <p:spPr>
          <a:xfrm>
            <a:off x="7391401" y="990601"/>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5:</a:t>
            </a:r>
          </a:p>
          <a:p>
            <a:pPr algn="ctr"/>
            <a:r>
              <a:rPr lang="en-US" sz="1050" dirty="0" smtClean="0">
                <a:solidFill>
                  <a:schemeClr val="tx1"/>
                </a:solidFill>
              </a:rPr>
              <a:t>Synergy &amp; Communication with Earth Science Community</a:t>
            </a:r>
            <a:endParaRPr lang="en-US" sz="1050" dirty="0">
              <a:solidFill>
                <a:schemeClr val="tx1"/>
              </a:solidFill>
            </a:endParaRPr>
          </a:p>
        </p:txBody>
      </p:sp>
      <p:cxnSp>
        <p:nvCxnSpPr>
          <p:cNvPr id="14" name="Straight Arrow Connector 13"/>
          <p:cNvCxnSpPr>
            <a:stCxn id="6" idx="2"/>
            <a:endCxn id="29" idx="0"/>
          </p:cNvCxnSpPr>
          <p:nvPr/>
        </p:nvCxnSpPr>
        <p:spPr>
          <a:xfrm>
            <a:off x="942616" y="1905003"/>
            <a:ext cx="3875"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7" idx="2"/>
            <a:endCxn id="37" idx="0"/>
          </p:cNvCxnSpPr>
          <p:nvPr/>
        </p:nvCxnSpPr>
        <p:spPr>
          <a:xfrm>
            <a:off x="2747203" y="1905003"/>
            <a:ext cx="2133"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2"/>
            <a:endCxn id="39" idx="0"/>
          </p:cNvCxnSpPr>
          <p:nvPr/>
        </p:nvCxnSpPr>
        <p:spPr>
          <a:xfrm flipH="1">
            <a:off x="4607967" y="1905003"/>
            <a:ext cx="1"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0" idx="2"/>
            <a:endCxn id="43" idx="0"/>
          </p:cNvCxnSpPr>
          <p:nvPr/>
        </p:nvCxnSpPr>
        <p:spPr>
          <a:xfrm>
            <a:off x="8189367" y="1905003"/>
            <a:ext cx="0" cy="2285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Rectangle 28"/>
          <p:cNvSpPr/>
          <p:nvPr/>
        </p:nvSpPr>
        <p:spPr>
          <a:xfrm>
            <a:off x="144649" y="2133600"/>
            <a:ext cx="1603683" cy="5715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i="1" dirty="0" smtClean="0">
                <a:solidFill>
                  <a:schemeClr val="tx1"/>
                </a:solidFill>
              </a:rPr>
              <a:t>1.1</a:t>
            </a:r>
            <a:r>
              <a:rPr lang="en-US" sz="1100" b="1" i="1" dirty="0">
                <a:solidFill>
                  <a:schemeClr val="tx1"/>
                </a:solidFill>
              </a:rPr>
              <a:t>: Awareness </a:t>
            </a:r>
            <a:r>
              <a:rPr lang="en-US" sz="1100" b="1" i="1" dirty="0" smtClean="0">
                <a:solidFill>
                  <a:schemeClr val="tx1"/>
                </a:solidFill>
              </a:rPr>
              <a:t>Increased </a:t>
            </a:r>
            <a:r>
              <a:rPr lang="en-US" sz="1100" b="1" i="1" dirty="0">
                <a:solidFill>
                  <a:schemeClr val="tx1"/>
                </a:solidFill>
              </a:rPr>
              <a:t>through </a:t>
            </a:r>
            <a:r>
              <a:rPr lang="en-US" sz="1100" b="1" i="1" dirty="0" smtClean="0">
                <a:solidFill>
                  <a:schemeClr val="tx1"/>
                </a:solidFill>
              </a:rPr>
              <a:t>Outreach</a:t>
            </a:r>
            <a:endParaRPr lang="en-US" sz="1100" b="1" dirty="0">
              <a:solidFill>
                <a:schemeClr val="tx1"/>
              </a:solidFill>
            </a:endParaRPr>
          </a:p>
        </p:txBody>
      </p:sp>
      <p:sp>
        <p:nvSpPr>
          <p:cNvPr id="30" name="Rectangle 29"/>
          <p:cNvSpPr/>
          <p:nvPr/>
        </p:nvSpPr>
        <p:spPr>
          <a:xfrm>
            <a:off x="144649" y="2788924"/>
            <a:ext cx="1603683" cy="54864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100" b="1" i="1" dirty="0" smtClean="0">
                <a:solidFill>
                  <a:schemeClr val="tx1"/>
                </a:solidFill>
              </a:rPr>
              <a:t>1.2</a:t>
            </a:r>
            <a:r>
              <a:rPr lang="en-US" sz="1100" b="1" i="1" dirty="0">
                <a:solidFill>
                  <a:schemeClr val="tx1"/>
                </a:solidFill>
              </a:rPr>
              <a:t>: Applicants </a:t>
            </a:r>
            <a:r>
              <a:rPr lang="en-US" sz="1100" b="1" i="1" dirty="0" smtClean="0">
                <a:solidFill>
                  <a:schemeClr val="tx1"/>
                </a:solidFill>
              </a:rPr>
              <a:t>Introduced </a:t>
            </a:r>
            <a:r>
              <a:rPr lang="en-US" sz="1100" b="1" i="1" dirty="0">
                <a:solidFill>
                  <a:schemeClr val="tx1"/>
                </a:solidFill>
              </a:rPr>
              <a:t>to DEVELOP </a:t>
            </a:r>
            <a:r>
              <a:rPr lang="en-US" sz="1100" b="1" i="1" dirty="0" smtClean="0">
                <a:solidFill>
                  <a:schemeClr val="tx1"/>
                </a:solidFill>
              </a:rPr>
              <a:t>&amp; Recruited</a:t>
            </a:r>
            <a:endParaRPr lang="en-US" sz="1100" b="1" dirty="0">
              <a:solidFill>
                <a:schemeClr val="tx1"/>
              </a:solidFill>
            </a:endParaRPr>
          </a:p>
        </p:txBody>
      </p:sp>
      <p:sp>
        <p:nvSpPr>
          <p:cNvPr id="31" name="Rectangle 30"/>
          <p:cNvSpPr/>
          <p:nvPr/>
        </p:nvSpPr>
        <p:spPr>
          <a:xfrm>
            <a:off x="144649" y="3429000"/>
            <a:ext cx="1595933"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a:solidFill>
                  <a:schemeClr val="tx1"/>
                </a:solidFill>
              </a:rPr>
              <a:t>1.3 Potential Collaborators </a:t>
            </a:r>
            <a:r>
              <a:rPr lang="en-US" sz="1100" b="1" i="1" dirty="0" smtClean="0">
                <a:solidFill>
                  <a:schemeClr val="tx1"/>
                </a:solidFill>
              </a:rPr>
              <a:t>Engaged </a:t>
            </a:r>
            <a:r>
              <a:rPr lang="en-US" sz="1100" b="1" i="1" dirty="0">
                <a:solidFill>
                  <a:schemeClr val="tx1"/>
                </a:solidFill>
              </a:rPr>
              <a:t>through O</a:t>
            </a:r>
            <a:r>
              <a:rPr lang="en-US" sz="1100" b="1" i="1" dirty="0" smtClean="0">
                <a:solidFill>
                  <a:schemeClr val="tx1"/>
                </a:solidFill>
              </a:rPr>
              <a:t>utreach </a:t>
            </a:r>
          </a:p>
        </p:txBody>
      </p:sp>
      <p:sp>
        <p:nvSpPr>
          <p:cNvPr id="37" name="Rectangle 36"/>
          <p:cNvSpPr/>
          <p:nvPr/>
        </p:nvSpPr>
        <p:spPr>
          <a:xfrm>
            <a:off x="1949235" y="2133600"/>
            <a:ext cx="1600200"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2.1: Participants Engaged, Professional Skills &amp; Networks Enhanced</a:t>
            </a:r>
            <a:endParaRPr lang="en-US" sz="1100" b="1" i="1" dirty="0">
              <a:solidFill>
                <a:schemeClr val="tx1"/>
              </a:solidFill>
            </a:endParaRPr>
          </a:p>
        </p:txBody>
      </p:sp>
      <p:sp>
        <p:nvSpPr>
          <p:cNvPr id="39" name="Rectangle 38"/>
          <p:cNvSpPr/>
          <p:nvPr/>
        </p:nvSpPr>
        <p:spPr>
          <a:xfrm>
            <a:off x="3810000" y="2133600"/>
            <a:ext cx="1595932" cy="6477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3.1: Delivery of Project Results and Methodologies </a:t>
            </a:r>
            <a:endParaRPr lang="en-US" sz="1100" b="1" i="1" dirty="0">
              <a:solidFill>
                <a:schemeClr val="tx1"/>
              </a:solidFill>
            </a:endParaRPr>
          </a:p>
        </p:txBody>
      </p:sp>
      <p:sp>
        <p:nvSpPr>
          <p:cNvPr id="40" name="Rectangle 39"/>
          <p:cNvSpPr/>
          <p:nvPr/>
        </p:nvSpPr>
        <p:spPr>
          <a:xfrm>
            <a:off x="1949236" y="2933700"/>
            <a:ext cx="1595933" cy="73152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2.2: Feasibility Projects Conducted Demonstrating Use of EO</a:t>
            </a:r>
            <a:endParaRPr lang="en-US" sz="1100" b="1" i="1" dirty="0">
              <a:solidFill>
                <a:schemeClr val="tx1"/>
              </a:solidFill>
            </a:endParaRPr>
          </a:p>
        </p:txBody>
      </p:sp>
      <p:sp>
        <p:nvSpPr>
          <p:cNvPr id="41" name="Rectangle 40"/>
          <p:cNvSpPr/>
          <p:nvPr/>
        </p:nvSpPr>
        <p:spPr>
          <a:xfrm>
            <a:off x="3810001" y="3352800"/>
            <a:ext cx="1595933" cy="7239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3.3: Organizations Using EO in their Decision-Making Process</a:t>
            </a:r>
            <a:endParaRPr lang="en-US" sz="1100" b="1" i="1" dirty="0">
              <a:solidFill>
                <a:schemeClr val="tx1"/>
              </a:solidFill>
            </a:endParaRPr>
          </a:p>
        </p:txBody>
      </p:sp>
      <p:sp>
        <p:nvSpPr>
          <p:cNvPr id="42" name="Rectangle 41"/>
          <p:cNvSpPr/>
          <p:nvPr/>
        </p:nvSpPr>
        <p:spPr>
          <a:xfrm>
            <a:off x="3810000" y="2834644"/>
            <a:ext cx="1595932" cy="441956"/>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3.2: EO Adept Workforce</a:t>
            </a:r>
            <a:endParaRPr lang="en-US" sz="1100" b="1" i="1" dirty="0">
              <a:solidFill>
                <a:schemeClr val="tx1"/>
              </a:solidFill>
            </a:endParaRPr>
          </a:p>
        </p:txBody>
      </p:sp>
      <p:sp>
        <p:nvSpPr>
          <p:cNvPr id="43" name="Rectangle 42"/>
          <p:cNvSpPr/>
          <p:nvPr/>
        </p:nvSpPr>
        <p:spPr>
          <a:xfrm>
            <a:off x="7391401" y="2133600"/>
            <a:ext cx="1595933"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5.1: Communication to/from DEVELOP Alumni Network</a:t>
            </a:r>
            <a:endParaRPr lang="en-US" sz="1100" b="1" i="1" dirty="0">
              <a:solidFill>
                <a:schemeClr val="tx1"/>
              </a:solidFill>
            </a:endParaRPr>
          </a:p>
        </p:txBody>
      </p:sp>
      <p:sp>
        <p:nvSpPr>
          <p:cNvPr id="44" name="Rectangle 43"/>
          <p:cNvSpPr/>
          <p:nvPr/>
        </p:nvSpPr>
        <p:spPr>
          <a:xfrm>
            <a:off x="7391399" y="2857500"/>
            <a:ext cx="1595934"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5.2: Synergy &amp; Communication with NASA Entities</a:t>
            </a:r>
            <a:endParaRPr lang="en-US" sz="1100" b="1" i="1" dirty="0">
              <a:solidFill>
                <a:schemeClr val="tx1"/>
              </a:solidFill>
            </a:endParaRPr>
          </a:p>
        </p:txBody>
      </p:sp>
      <p:sp>
        <p:nvSpPr>
          <p:cNvPr id="45" name="Rectangle 44"/>
          <p:cNvSpPr/>
          <p:nvPr/>
        </p:nvSpPr>
        <p:spPr>
          <a:xfrm>
            <a:off x="7390397" y="3581400"/>
            <a:ext cx="1596937" cy="64008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5.3: Synergy &amp; Communication with non-NASA Entities</a:t>
            </a:r>
            <a:endParaRPr lang="en-US" sz="1100" b="1" i="1" dirty="0">
              <a:solidFill>
                <a:schemeClr val="tx1"/>
              </a:solidFill>
            </a:endParaRPr>
          </a:p>
        </p:txBody>
      </p:sp>
      <p:sp>
        <p:nvSpPr>
          <p:cNvPr id="27" name="Rectangle 26"/>
          <p:cNvSpPr/>
          <p:nvPr/>
        </p:nvSpPr>
        <p:spPr>
          <a:xfrm>
            <a:off x="5638801" y="995479"/>
            <a:ext cx="1595933" cy="914400"/>
          </a:xfrm>
          <a:prstGeom prst="rect">
            <a:avLst/>
          </a:prstGeom>
          <a:noFill/>
          <a:ln w="12700">
            <a:solidFill>
              <a:srgbClr val="0070C0"/>
            </a:solidFill>
            <a:prstDash val="sysDash"/>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50" b="1" dirty="0" smtClean="0">
                <a:solidFill>
                  <a:schemeClr val="tx1"/>
                </a:solidFill>
              </a:rPr>
              <a:t>Intermediate Result 4:</a:t>
            </a:r>
          </a:p>
          <a:p>
            <a:pPr algn="ctr"/>
            <a:r>
              <a:rPr lang="en-US" sz="1050" dirty="0" smtClean="0">
                <a:solidFill>
                  <a:schemeClr val="tx1"/>
                </a:solidFill>
              </a:rPr>
              <a:t>Regional Networks and Nodes Established &amp; Functioning</a:t>
            </a:r>
            <a:endParaRPr lang="en-US" sz="1050" dirty="0">
              <a:solidFill>
                <a:schemeClr val="tx1"/>
              </a:solidFill>
            </a:endParaRPr>
          </a:p>
        </p:txBody>
      </p:sp>
      <p:cxnSp>
        <p:nvCxnSpPr>
          <p:cNvPr id="28" name="Straight Arrow Connector 27"/>
          <p:cNvCxnSpPr>
            <a:stCxn id="27" idx="2"/>
            <a:endCxn id="32" idx="0"/>
          </p:cNvCxnSpPr>
          <p:nvPr/>
        </p:nvCxnSpPr>
        <p:spPr>
          <a:xfrm flipH="1">
            <a:off x="6436767" y="1909881"/>
            <a:ext cx="1" cy="22372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2" name="Rectangle 31"/>
          <p:cNvSpPr/>
          <p:nvPr/>
        </p:nvSpPr>
        <p:spPr>
          <a:xfrm>
            <a:off x="5638800" y="2133600"/>
            <a:ext cx="1595932" cy="8001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4.1: Existing Nodes Strengthened &amp; Additional Nodes Established</a:t>
            </a:r>
            <a:endParaRPr lang="en-US" sz="1100" b="1" i="1" dirty="0">
              <a:solidFill>
                <a:schemeClr val="tx1"/>
              </a:solidFill>
            </a:endParaRPr>
          </a:p>
        </p:txBody>
      </p:sp>
      <p:sp>
        <p:nvSpPr>
          <p:cNvPr id="33" name="Rectangle 32"/>
          <p:cNvSpPr/>
          <p:nvPr/>
        </p:nvSpPr>
        <p:spPr>
          <a:xfrm>
            <a:off x="5638800" y="3002031"/>
            <a:ext cx="1595932" cy="594356"/>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en-US" sz="1100" b="1" i="1" dirty="0" smtClean="0">
                <a:solidFill>
                  <a:schemeClr val="tx1"/>
                </a:solidFill>
              </a:rPr>
              <a:t>4.2: Networks Established &amp; Functioning</a:t>
            </a:r>
            <a:endParaRPr lang="en-US" sz="1100" b="1" i="1" dirty="0">
              <a:solidFill>
                <a:schemeClr val="tx1"/>
              </a:solidFill>
            </a:endParaRPr>
          </a:p>
        </p:txBody>
      </p:sp>
      <p:sp>
        <p:nvSpPr>
          <p:cNvPr id="46" name="Rectangle 45"/>
          <p:cNvSpPr/>
          <p:nvPr/>
        </p:nvSpPr>
        <p:spPr>
          <a:xfrm>
            <a:off x="148524"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1.1.1: # </a:t>
            </a:r>
            <a:r>
              <a:rPr lang="en-US" sz="800" dirty="0">
                <a:solidFill>
                  <a:schemeClr val="tx1"/>
                </a:solidFill>
              </a:rPr>
              <a:t>of hits on online content</a:t>
            </a:r>
          </a:p>
          <a:p>
            <a:pPr lvl="0"/>
            <a:r>
              <a:rPr lang="en-US" sz="800" dirty="0" smtClean="0">
                <a:solidFill>
                  <a:schemeClr val="tx1"/>
                </a:solidFill>
              </a:rPr>
              <a:t>1.1.2: # </a:t>
            </a:r>
            <a:r>
              <a:rPr lang="en-US" sz="800" dirty="0">
                <a:solidFill>
                  <a:schemeClr val="tx1"/>
                </a:solidFill>
              </a:rPr>
              <a:t>of conference </a:t>
            </a:r>
            <a:r>
              <a:rPr lang="en-US" sz="800" dirty="0" smtClean="0">
                <a:solidFill>
                  <a:schemeClr val="tx1"/>
                </a:solidFill>
              </a:rPr>
              <a:t>presentations</a:t>
            </a:r>
          </a:p>
          <a:p>
            <a:r>
              <a:rPr lang="en-US" sz="800" dirty="0" smtClean="0">
                <a:solidFill>
                  <a:schemeClr val="tx1"/>
                </a:solidFill>
              </a:rPr>
              <a:t>1.2.1: </a:t>
            </a:r>
            <a:r>
              <a:rPr lang="en-US" sz="800" dirty="0">
                <a:solidFill>
                  <a:schemeClr val="tx1"/>
                </a:solidFill>
              </a:rPr>
              <a:t># of recruiting events</a:t>
            </a:r>
          </a:p>
          <a:p>
            <a:r>
              <a:rPr lang="en-US" sz="800" dirty="0" smtClean="0">
                <a:solidFill>
                  <a:schemeClr val="tx1"/>
                </a:solidFill>
              </a:rPr>
              <a:t>1.2.2: </a:t>
            </a:r>
            <a:r>
              <a:rPr lang="en-US" sz="800" dirty="0">
                <a:solidFill>
                  <a:schemeClr val="tx1"/>
                </a:solidFill>
              </a:rPr>
              <a:t># of applications received</a:t>
            </a:r>
          </a:p>
          <a:p>
            <a:r>
              <a:rPr lang="en-US" sz="800" dirty="0" smtClean="0">
                <a:solidFill>
                  <a:schemeClr val="tx1"/>
                </a:solidFill>
              </a:rPr>
              <a:t>1.3.1: </a:t>
            </a:r>
            <a:r>
              <a:rPr lang="en-US" sz="800" dirty="0">
                <a:solidFill>
                  <a:schemeClr val="tx1"/>
                </a:solidFill>
              </a:rPr>
              <a:t># of project request forms </a:t>
            </a:r>
            <a:r>
              <a:rPr lang="en-US" sz="800" dirty="0" smtClean="0">
                <a:solidFill>
                  <a:schemeClr val="tx1"/>
                </a:solidFill>
              </a:rPr>
              <a:t>received</a:t>
            </a:r>
            <a:endParaRPr lang="en-US" sz="1050" i="1" dirty="0">
              <a:solidFill>
                <a:schemeClr val="tx1"/>
              </a:solidFill>
            </a:endParaRPr>
          </a:p>
        </p:txBody>
      </p:sp>
      <p:cxnSp>
        <p:nvCxnSpPr>
          <p:cNvPr id="49" name="Straight Arrow Connector 48"/>
          <p:cNvCxnSpPr>
            <a:stCxn id="31" idx="2"/>
            <a:endCxn id="46" idx="0"/>
          </p:cNvCxnSpPr>
          <p:nvPr/>
        </p:nvCxnSpPr>
        <p:spPr>
          <a:xfrm>
            <a:off x="942616" y="4160520"/>
            <a:ext cx="3875" cy="3352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p:cNvCxnSpPr>
            <a:stCxn id="40" idx="2"/>
            <a:endCxn id="54" idx="0"/>
          </p:cNvCxnSpPr>
          <p:nvPr/>
        </p:nvCxnSpPr>
        <p:spPr>
          <a:xfrm>
            <a:off x="2747202" y="3665220"/>
            <a:ext cx="0" cy="8305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4" name="Rectangle 53"/>
          <p:cNvSpPr/>
          <p:nvPr/>
        </p:nvSpPr>
        <p:spPr>
          <a:xfrm>
            <a:off x="1949236"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a:solidFill>
                  <a:schemeClr val="tx1"/>
                </a:solidFill>
              </a:rPr>
              <a:t>2.1.1: # of participants </a:t>
            </a:r>
            <a:endParaRPr lang="en-US" sz="800" dirty="0" smtClean="0">
              <a:solidFill>
                <a:schemeClr val="tx1"/>
              </a:solidFill>
            </a:endParaRPr>
          </a:p>
          <a:p>
            <a:pPr lvl="0"/>
            <a:r>
              <a:rPr lang="en-US" sz="800" dirty="0" smtClean="0">
                <a:solidFill>
                  <a:schemeClr val="tx1"/>
                </a:solidFill>
              </a:rPr>
              <a:t>2.1.2</a:t>
            </a:r>
            <a:r>
              <a:rPr lang="en-US" sz="800" dirty="0">
                <a:solidFill>
                  <a:schemeClr val="tx1"/>
                </a:solidFill>
              </a:rPr>
              <a:t>: # of internship hours completed </a:t>
            </a:r>
            <a:endParaRPr lang="en-US" sz="800" dirty="0" smtClean="0">
              <a:solidFill>
                <a:schemeClr val="tx1"/>
              </a:solidFill>
            </a:endParaRPr>
          </a:p>
          <a:p>
            <a:pPr lvl="0"/>
            <a:r>
              <a:rPr lang="en-US" sz="800" dirty="0">
                <a:solidFill>
                  <a:schemeClr val="tx1"/>
                </a:solidFill>
              </a:rPr>
              <a:t>2.1.3: # of professional &amp; personal development activities </a:t>
            </a:r>
            <a:endParaRPr lang="en-US" sz="800" dirty="0" smtClean="0">
              <a:solidFill>
                <a:schemeClr val="tx1"/>
              </a:solidFill>
            </a:endParaRPr>
          </a:p>
          <a:p>
            <a:pPr lvl="0"/>
            <a:r>
              <a:rPr lang="en-US" sz="800" dirty="0" smtClean="0">
                <a:solidFill>
                  <a:schemeClr val="tx1"/>
                </a:solidFill>
              </a:rPr>
              <a:t>2.1.4: # of states impacted through participant engagement</a:t>
            </a:r>
          </a:p>
          <a:p>
            <a:pPr lvl="0"/>
            <a:r>
              <a:rPr lang="en-US" sz="800" dirty="0" smtClean="0">
                <a:solidFill>
                  <a:schemeClr val="tx1"/>
                </a:solidFill>
              </a:rPr>
              <a:t>2.2.1</a:t>
            </a:r>
            <a:r>
              <a:rPr lang="en-US" sz="800" dirty="0">
                <a:solidFill>
                  <a:schemeClr val="tx1"/>
                </a:solidFill>
              </a:rPr>
              <a:t>: # of </a:t>
            </a:r>
            <a:r>
              <a:rPr lang="en-US" sz="800" dirty="0" smtClean="0">
                <a:solidFill>
                  <a:schemeClr val="tx1"/>
                </a:solidFill>
              </a:rPr>
              <a:t>projects</a:t>
            </a:r>
          </a:p>
          <a:p>
            <a:pPr lvl="0"/>
            <a:r>
              <a:rPr lang="en-US" sz="800" dirty="0">
                <a:solidFill>
                  <a:schemeClr val="tx1"/>
                </a:solidFill>
              </a:rPr>
              <a:t>2.2.2: # of partner organizations </a:t>
            </a:r>
            <a:endParaRPr lang="en-US" sz="800" dirty="0" smtClean="0">
              <a:solidFill>
                <a:schemeClr val="tx1"/>
              </a:solidFill>
            </a:endParaRPr>
          </a:p>
          <a:p>
            <a:pPr lvl="0"/>
            <a:r>
              <a:rPr lang="en-US" sz="800" dirty="0" smtClean="0">
                <a:solidFill>
                  <a:schemeClr val="tx1"/>
                </a:solidFill>
              </a:rPr>
              <a:t>2.2.3: # of states impacted by a project</a:t>
            </a:r>
            <a:endParaRPr lang="en-US" sz="1050" dirty="0">
              <a:solidFill>
                <a:schemeClr val="tx1"/>
              </a:solidFill>
            </a:endParaRPr>
          </a:p>
        </p:txBody>
      </p:sp>
      <p:sp>
        <p:nvSpPr>
          <p:cNvPr id="59" name="Rectangle 58"/>
          <p:cNvSpPr/>
          <p:nvPr/>
        </p:nvSpPr>
        <p:spPr>
          <a:xfrm>
            <a:off x="3810001"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r>
              <a:rPr lang="en-US" sz="800" dirty="0" smtClean="0">
                <a:solidFill>
                  <a:schemeClr val="tx1"/>
                </a:solidFill>
              </a:rPr>
              <a:t>3.1.1</a:t>
            </a:r>
            <a:r>
              <a:rPr lang="en-US" sz="800" dirty="0">
                <a:solidFill>
                  <a:schemeClr val="tx1"/>
                </a:solidFill>
              </a:rPr>
              <a:t>: # of hand-off </a:t>
            </a:r>
            <a:r>
              <a:rPr lang="en-US" sz="800" dirty="0" smtClean="0">
                <a:solidFill>
                  <a:schemeClr val="tx1"/>
                </a:solidFill>
              </a:rPr>
              <a:t>events</a:t>
            </a:r>
            <a:endParaRPr lang="en-US" sz="800" dirty="0">
              <a:solidFill>
                <a:schemeClr val="tx1"/>
              </a:solidFill>
            </a:endParaRPr>
          </a:p>
          <a:p>
            <a:r>
              <a:rPr lang="en-US" sz="800" dirty="0" smtClean="0">
                <a:solidFill>
                  <a:schemeClr val="tx1"/>
                </a:solidFill>
              </a:rPr>
              <a:t>3.1.2</a:t>
            </a:r>
            <a:r>
              <a:rPr lang="en-US" sz="800" dirty="0">
                <a:solidFill>
                  <a:schemeClr val="tx1"/>
                </a:solidFill>
              </a:rPr>
              <a:t>: # of end-user needs assessments completed </a:t>
            </a:r>
            <a:r>
              <a:rPr lang="en-US" sz="800" dirty="0" smtClean="0">
                <a:solidFill>
                  <a:schemeClr val="tx1"/>
                </a:solidFill>
              </a:rPr>
              <a:t>3.1.3</a:t>
            </a:r>
            <a:r>
              <a:rPr lang="en-US" sz="800" dirty="0">
                <a:solidFill>
                  <a:schemeClr val="tx1"/>
                </a:solidFill>
              </a:rPr>
              <a:t>: # of end-users participating in exit survey 3.2.1: % of alumni using EO in career </a:t>
            </a:r>
          </a:p>
          <a:p>
            <a:r>
              <a:rPr lang="en-US" sz="800" dirty="0">
                <a:solidFill>
                  <a:schemeClr val="tx1"/>
                </a:solidFill>
              </a:rPr>
              <a:t>3.2.2: % of alumni in STEM/ES fields</a:t>
            </a:r>
          </a:p>
          <a:p>
            <a:r>
              <a:rPr lang="en-US" sz="800" dirty="0" smtClean="0">
                <a:solidFill>
                  <a:schemeClr val="tx1"/>
                </a:solidFill>
              </a:rPr>
              <a:t>3.3.1: </a:t>
            </a:r>
            <a:r>
              <a:rPr lang="en-US" sz="800" dirty="0">
                <a:solidFill>
                  <a:schemeClr val="tx1"/>
                </a:solidFill>
              </a:rPr>
              <a:t># of decisions incorporating NASA </a:t>
            </a:r>
            <a:r>
              <a:rPr lang="en-US" sz="800" dirty="0" smtClean="0">
                <a:solidFill>
                  <a:schemeClr val="tx1"/>
                </a:solidFill>
              </a:rPr>
              <a:t>EO </a:t>
            </a:r>
          </a:p>
        </p:txBody>
      </p:sp>
      <p:sp>
        <p:nvSpPr>
          <p:cNvPr id="60" name="Rectangle 59"/>
          <p:cNvSpPr/>
          <p:nvPr/>
        </p:nvSpPr>
        <p:spPr>
          <a:xfrm>
            <a:off x="5638801"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4.1.1</a:t>
            </a:r>
            <a:r>
              <a:rPr lang="en-US" sz="800" dirty="0">
                <a:solidFill>
                  <a:schemeClr val="tx1"/>
                </a:solidFill>
              </a:rPr>
              <a:t>: # of </a:t>
            </a:r>
            <a:r>
              <a:rPr lang="en-US" sz="800" dirty="0" smtClean="0">
                <a:solidFill>
                  <a:schemeClr val="tx1"/>
                </a:solidFill>
              </a:rPr>
              <a:t>nodes</a:t>
            </a:r>
          </a:p>
          <a:p>
            <a:pPr lvl="0"/>
            <a:r>
              <a:rPr lang="en-US" sz="800" dirty="0" smtClean="0">
                <a:solidFill>
                  <a:schemeClr val="tx1"/>
                </a:solidFill>
              </a:rPr>
              <a:t>4.1.2</a:t>
            </a:r>
            <a:r>
              <a:rPr lang="en-US" sz="800" dirty="0">
                <a:solidFill>
                  <a:schemeClr val="tx1"/>
                </a:solidFill>
              </a:rPr>
              <a:t>: $ leveraged through in-kind </a:t>
            </a:r>
            <a:r>
              <a:rPr lang="en-US" sz="800" dirty="0" smtClean="0">
                <a:solidFill>
                  <a:schemeClr val="tx1"/>
                </a:solidFill>
              </a:rPr>
              <a:t>contributions</a:t>
            </a:r>
            <a:endParaRPr lang="en-US" sz="800" dirty="0">
              <a:solidFill>
                <a:schemeClr val="tx1"/>
              </a:solidFill>
            </a:endParaRPr>
          </a:p>
          <a:p>
            <a:pPr lvl="0"/>
            <a:r>
              <a:rPr lang="en-US" sz="800" dirty="0" smtClean="0">
                <a:solidFill>
                  <a:schemeClr val="tx1"/>
                </a:solidFill>
              </a:rPr>
              <a:t>4.1.3</a:t>
            </a:r>
            <a:r>
              <a:rPr lang="en-US" sz="800" dirty="0">
                <a:solidFill>
                  <a:schemeClr val="tx1"/>
                </a:solidFill>
              </a:rPr>
              <a:t>: $ provided by non-NASA Applied Sciences entities </a:t>
            </a:r>
            <a:endParaRPr lang="en-US" sz="800" dirty="0" smtClean="0">
              <a:solidFill>
                <a:schemeClr val="tx1"/>
              </a:solidFill>
            </a:endParaRPr>
          </a:p>
          <a:p>
            <a:pPr lvl="0"/>
            <a:r>
              <a:rPr lang="en-US" sz="800" dirty="0" smtClean="0">
                <a:solidFill>
                  <a:schemeClr val="tx1"/>
                </a:solidFill>
              </a:rPr>
              <a:t>4.2.1</a:t>
            </a:r>
            <a:r>
              <a:rPr lang="en-US" sz="800" dirty="0">
                <a:solidFill>
                  <a:schemeClr val="tx1"/>
                </a:solidFill>
              </a:rPr>
              <a:t>: # of boundary organizations engaged </a:t>
            </a:r>
            <a:r>
              <a:rPr lang="en-US" sz="800" dirty="0" smtClean="0">
                <a:solidFill>
                  <a:schemeClr val="tx1"/>
                </a:solidFill>
              </a:rPr>
              <a:t>4.2.2</a:t>
            </a:r>
            <a:r>
              <a:rPr lang="en-US" sz="800" dirty="0">
                <a:solidFill>
                  <a:schemeClr val="tx1"/>
                </a:solidFill>
              </a:rPr>
              <a:t>: # of parallel organizations </a:t>
            </a:r>
            <a:r>
              <a:rPr lang="en-US" sz="800" dirty="0" smtClean="0">
                <a:solidFill>
                  <a:schemeClr val="tx1"/>
                </a:solidFill>
              </a:rPr>
              <a:t>engaged</a:t>
            </a:r>
            <a:endParaRPr lang="en-US" sz="800" dirty="0">
              <a:solidFill>
                <a:schemeClr val="tx1"/>
              </a:solidFill>
            </a:endParaRPr>
          </a:p>
        </p:txBody>
      </p:sp>
      <p:sp>
        <p:nvSpPr>
          <p:cNvPr id="61" name="Rectangle 60"/>
          <p:cNvSpPr/>
          <p:nvPr/>
        </p:nvSpPr>
        <p:spPr>
          <a:xfrm>
            <a:off x="7390397" y="4495800"/>
            <a:ext cx="1595933" cy="2209800"/>
          </a:xfrm>
          <a:prstGeom prst="rect">
            <a:avLst/>
          </a:prstGeom>
          <a:noFill/>
          <a:ln w="12700">
            <a:solidFill>
              <a:schemeClr val="tx1"/>
            </a:solidFill>
            <a:prstDash val="sysDash"/>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lvl="0" algn="ctr"/>
            <a:r>
              <a:rPr lang="en-US" sz="1000" b="1" dirty="0" smtClean="0">
                <a:solidFill>
                  <a:srgbClr val="0070C0"/>
                </a:solidFill>
              </a:rPr>
              <a:t>Indicators</a:t>
            </a:r>
            <a:endParaRPr lang="en-US" sz="800" b="1" dirty="0" smtClean="0">
              <a:solidFill>
                <a:srgbClr val="0070C0"/>
              </a:solidFill>
            </a:endParaRPr>
          </a:p>
          <a:p>
            <a:pPr lvl="0"/>
            <a:r>
              <a:rPr lang="en-US" sz="800" dirty="0" smtClean="0">
                <a:solidFill>
                  <a:schemeClr val="tx1"/>
                </a:solidFill>
              </a:rPr>
              <a:t>5.1.1</a:t>
            </a:r>
            <a:r>
              <a:rPr lang="en-US" sz="800" dirty="0">
                <a:solidFill>
                  <a:schemeClr val="tx1"/>
                </a:solidFill>
              </a:rPr>
              <a:t>: # of DEVELOP alumni receiving DEVELOP newsletter </a:t>
            </a:r>
          </a:p>
          <a:p>
            <a:pPr lvl="0"/>
            <a:r>
              <a:rPr lang="en-US" sz="800" dirty="0" smtClean="0">
                <a:solidFill>
                  <a:schemeClr val="tx1"/>
                </a:solidFill>
              </a:rPr>
              <a:t>5.1.2</a:t>
            </a:r>
            <a:r>
              <a:rPr lang="en-US" sz="800" dirty="0">
                <a:solidFill>
                  <a:schemeClr val="tx1"/>
                </a:solidFill>
              </a:rPr>
              <a:t>: % responses to alumni survey </a:t>
            </a:r>
            <a:endParaRPr lang="en-US" sz="800" dirty="0" smtClean="0">
              <a:solidFill>
                <a:schemeClr val="tx1"/>
              </a:solidFill>
            </a:endParaRPr>
          </a:p>
          <a:p>
            <a:pPr lvl="0"/>
            <a:r>
              <a:rPr lang="en-US" sz="800" dirty="0" smtClean="0">
                <a:solidFill>
                  <a:schemeClr val="tx1"/>
                </a:solidFill>
              </a:rPr>
              <a:t>5.2.1</a:t>
            </a:r>
            <a:r>
              <a:rPr lang="en-US" sz="800" dirty="0">
                <a:solidFill>
                  <a:schemeClr val="tx1"/>
                </a:solidFill>
              </a:rPr>
              <a:t>: # of participants engaged with other CBP elements </a:t>
            </a:r>
          </a:p>
          <a:p>
            <a:pPr lvl="0"/>
            <a:r>
              <a:rPr lang="en-US" sz="800" dirty="0" smtClean="0">
                <a:solidFill>
                  <a:schemeClr val="tx1"/>
                </a:solidFill>
              </a:rPr>
              <a:t>5.2.2</a:t>
            </a:r>
            <a:r>
              <a:rPr lang="en-US" sz="800" dirty="0">
                <a:solidFill>
                  <a:schemeClr val="tx1"/>
                </a:solidFill>
              </a:rPr>
              <a:t>: # of NASA activities supported/participated in </a:t>
            </a:r>
            <a:r>
              <a:rPr lang="en-US" sz="800" dirty="0" smtClean="0">
                <a:solidFill>
                  <a:schemeClr val="tx1"/>
                </a:solidFill>
              </a:rPr>
              <a:t>5.2.3</a:t>
            </a:r>
            <a:r>
              <a:rPr lang="en-US" sz="800" dirty="0">
                <a:solidFill>
                  <a:schemeClr val="tx1"/>
                </a:solidFill>
              </a:rPr>
              <a:t>: # of projects transferred to NASA ESD </a:t>
            </a:r>
            <a:r>
              <a:rPr lang="en-US" sz="800">
                <a:solidFill>
                  <a:schemeClr val="tx1"/>
                </a:solidFill>
              </a:rPr>
              <a:t>counterparts </a:t>
            </a:r>
            <a:endParaRPr lang="en-US" sz="800" dirty="0" smtClean="0">
              <a:solidFill>
                <a:schemeClr val="tx1"/>
              </a:solidFill>
            </a:endParaRPr>
          </a:p>
          <a:p>
            <a:pPr lvl="0"/>
            <a:r>
              <a:rPr lang="en-US" sz="800" dirty="0" smtClean="0">
                <a:solidFill>
                  <a:schemeClr val="tx1"/>
                </a:solidFill>
              </a:rPr>
              <a:t>5.3.1</a:t>
            </a:r>
            <a:r>
              <a:rPr lang="en-US" sz="800" dirty="0">
                <a:solidFill>
                  <a:schemeClr val="tx1"/>
                </a:solidFill>
              </a:rPr>
              <a:t>: # of non-NASA activities supported/participated </a:t>
            </a:r>
            <a:r>
              <a:rPr lang="en-US" sz="800" dirty="0" smtClean="0">
                <a:solidFill>
                  <a:schemeClr val="tx1"/>
                </a:solidFill>
              </a:rPr>
              <a:t>in</a:t>
            </a:r>
            <a:endParaRPr lang="en-US" sz="800" dirty="0">
              <a:solidFill>
                <a:schemeClr val="tx1"/>
              </a:solidFill>
            </a:endParaRPr>
          </a:p>
        </p:txBody>
      </p:sp>
      <p:cxnSp>
        <p:nvCxnSpPr>
          <p:cNvPr id="62" name="Straight Arrow Connector 61"/>
          <p:cNvCxnSpPr>
            <a:stCxn id="41" idx="2"/>
            <a:endCxn id="59" idx="0"/>
          </p:cNvCxnSpPr>
          <p:nvPr/>
        </p:nvCxnSpPr>
        <p:spPr>
          <a:xfrm>
            <a:off x="4607967" y="4076700"/>
            <a:ext cx="0" cy="4191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Straight Arrow Connector 64"/>
          <p:cNvCxnSpPr>
            <a:stCxn id="33" idx="2"/>
            <a:endCxn id="60" idx="0"/>
          </p:cNvCxnSpPr>
          <p:nvPr/>
        </p:nvCxnSpPr>
        <p:spPr>
          <a:xfrm>
            <a:off x="6436767" y="3596387"/>
            <a:ext cx="1" cy="8994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45" idx="2"/>
            <a:endCxn id="61" idx="0"/>
          </p:cNvCxnSpPr>
          <p:nvPr/>
        </p:nvCxnSpPr>
        <p:spPr>
          <a:xfrm flipH="1">
            <a:off x="8188364" y="4221480"/>
            <a:ext cx="502" cy="2743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8" name="Rounded Rectangle 37"/>
          <p:cNvSpPr/>
          <p:nvPr/>
        </p:nvSpPr>
        <p:spPr>
          <a:xfrm>
            <a:off x="7299703" y="914401"/>
            <a:ext cx="1685441" cy="5749871"/>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713543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nvGraphicFramePr>
        <p:xfrm>
          <a:off x="366549" y="1923394"/>
          <a:ext cx="8477906" cy="4493173"/>
        </p:xfrm>
        <a:graphic>
          <a:graphicData uri="http://schemas.openxmlformats.org/drawingml/2006/table">
            <a:tbl>
              <a:tblPr firstRow="1" bandRow="1">
                <a:tableStyleId>{5C22544A-7EE6-4342-B048-85BDC9FD1C3A}</a:tableStyleId>
              </a:tblPr>
              <a:tblGrid>
                <a:gridCol w="5163049"/>
                <a:gridCol w="1736993"/>
                <a:gridCol w="1577864"/>
              </a:tblGrid>
              <a:tr h="612039">
                <a:tc>
                  <a:txBody>
                    <a:bodyPr/>
                    <a:lstStyle/>
                    <a:p>
                      <a:r>
                        <a:rPr lang="en-US" sz="1800" dirty="0" smtClean="0">
                          <a:latin typeface="+mn-lt"/>
                        </a:rPr>
                        <a:t>Indicator</a:t>
                      </a:r>
                      <a:endParaRPr lang="en-US" sz="1800" dirty="0">
                        <a:latin typeface="+mn-lt"/>
                      </a:endParaRPr>
                    </a:p>
                  </a:txBody>
                  <a:tcPr marL="68580" marR="68580"/>
                </a:tc>
                <a:tc>
                  <a:txBody>
                    <a:bodyPr/>
                    <a:lstStyle/>
                    <a:p>
                      <a:r>
                        <a:rPr lang="en-US" sz="1800" dirty="0" smtClean="0">
                          <a:latin typeface="+mn-lt"/>
                        </a:rPr>
                        <a:t>2013</a:t>
                      </a:r>
                      <a:endParaRPr lang="en-US" sz="1800" dirty="0">
                        <a:latin typeface="+mn-lt"/>
                      </a:endParaRPr>
                    </a:p>
                  </a:txBody>
                  <a:tcPr marL="68580" marR="68580"/>
                </a:tc>
                <a:tc>
                  <a:txBody>
                    <a:bodyPr/>
                    <a:lstStyle/>
                    <a:p>
                      <a:r>
                        <a:rPr lang="en-US" sz="1800" dirty="0" smtClean="0">
                          <a:latin typeface="+mn-lt"/>
                        </a:rPr>
                        <a:t>2014</a:t>
                      </a:r>
                      <a:endParaRPr lang="en-US" sz="1800" dirty="0">
                        <a:latin typeface="+mn-lt"/>
                      </a:endParaRPr>
                    </a:p>
                  </a:txBody>
                  <a:tcPr marL="68580" marR="68580"/>
                </a:tc>
              </a:tr>
              <a:tr h="653819">
                <a:tc>
                  <a:txBody>
                    <a:bodyPr/>
                    <a:lstStyle/>
                    <a:p>
                      <a:pPr algn="l" fontAlgn="ctr"/>
                      <a:r>
                        <a:rPr lang="en-US" sz="1800" b="0" i="0" u="none" strike="noStrike" dirty="0">
                          <a:solidFill>
                            <a:srgbClr val="000000"/>
                          </a:solidFill>
                          <a:latin typeface="+mn-lt"/>
                        </a:rPr>
                        <a:t>Indicator 5.1.1: # of DEVELOP alumni receiving DEVELOP </a:t>
                      </a:r>
                      <a:r>
                        <a:rPr lang="en-US" sz="1800" b="0" i="0" u="none" strike="noStrike" dirty="0" smtClean="0">
                          <a:solidFill>
                            <a:srgbClr val="000000"/>
                          </a:solidFill>
                          <a:latin typeface="+mn-lt"/>
                        </a:rPr>
                        <a:t>newsletter</a:t>
                      </a:r>
                      <a:endParaRPr lang="en-US" sz="1800" b="0" i="0" u="none" strike="noStrike" dirty="0">
                        <a:solidFill>
                          <a:srgbClr val="000000"/>
                        </a:solidFill>
                        <a:latin typeface="+mn-lt"/>
                      </a:endParaRPr>
                    </a:p>
                  </a:txBody>
                  <a:tcPr marL="7144" marR="7144" marT="9525" marB="0" anchor="ctr"/>
                </a:tc>
                <a:tc>
                  <a:txBody>
                    <a:bodyPr/>
                    <a:lstStyle/>
                    <a:p>
                      <a:pPr algn="ctr" fontAlgn="b"/>
                      <a:r>
                        <a:rPr lang="en-US" sz="1800" b="0" i="0" u="none" strike="noStrike">
                          <a:solidFill>
                            <a:srgbClr val="000000"/>
                          </a:solidFill>
                          <a:latin typeface="+mn-lt"/>
                        </a:rPr>
                        <a:t>185</a:t>
                      </a:r>
                    </a:p>
                  </a:txBody>
                  <a:tcPr marL="7144" marR="7144" marT="9525" marB="0" anchor="b"/>
                </a:tc>
                <a:tc>
                  <a:txBody>
                    <a:bodyPr/>
                    <a:lstStyle/>
                    <a:p>
                      <a:pPr algn="ctr" fontAlgn="b"/>
                      <a:r>
                        <a:rPr lang="en-US" sz="1800" b="0" i="0" u="none" strike="noStrike">
                          <a:solidFill>
                            <a:srgbClr val="000000"/>
                          </a:solidFill>
                          <a:latin typeface="+mn-lt"/>
                        </a:rPr>
                        <a:t>671</a:t>
                      </a:r>
                    </a:p>
                  </a:txBody>
                  <a:tcPr marL="7144" marR="7144" marT="9525" marB="0" anchor="b"/>
                </a:tc>
              </a:tr>
              <a:tr h="612039">
                <a:tc>
                  <a:txBody>
                    <a:bodyPr/>
                    <a:lstStyle/>
                    <a:p>
                      <a:pPr algn="l" fontAlgn="ctr"/>
                      <a:r>
                        <a:rPr lang="en-US" sz="1800" b="0" i="0" u="none" strike="noStrike" dirty="0">
                          <a:solidFill>
                            <a:srgbClr val="000000"/>
                          </a:solidFill>
                          <a:latin typeface="+mn-lt"/>
                        </a:rPr>
                        <a:t>Indicator 5.1.2: % responses to alumni survey </a:t>
                      </a:r>
                    </a:p>
                  </a:txBody>
                  <a:tcPr marL="7144" marR="7144" marT="9525" marB="0" anchor="ctr"/>
                </a:tc>
                <a:tc>
                  <a:txBody>
                    <a:bodyPr/>
                    <a:lstStyle/>
                    <a:p>
                      <a:pPr algn="ctr" fontAlgn="b"/>
                      <a:r>
                        <a:rPr lang="en-US" sz="1800" b="0" i="0" u="none" strike="noStrike">
                          <a:solidFill>
                            <a:srgbClr val="000000"/>
                          </a:solidFill>
                          <a:latin typeface="+mn-lt"/>
                        </a:rPr>
                        <a:t>36%</a:t>
                      </a:r>
                    </a:p>
                  </a:txBody>
                  <a:tcPr marL="7144" marR="7144" marT="9525" marB="0" anchor="b"/>
                </a:tc>
                <a:tc>
                  <a:txBody>
                    <a:bodyPr/>
                    <a:lstStyle/>
                    <a:p>
                      <a:pPr algn="ctr" fontAlgn="b"/>
                      <a:r>
                        <a:rPr lang="en-US" sz="1800" b="0" i="0" u="none" strike="noStrike">
                          <a:solidFill>
                            <a:srgbClr val="000000"/>
                          </a:solidFill>
                          <a:latin typeface="+mn-lt"/>
                        </a:rPr>
                        <a:t>18%</a:t>
                      </a:r>
                    </a:p>
                  </a:txBody>
                  <a:tcPr marL="7144" marR="7144" marT="9525" marB="0" anchor="b"/>
                </a:tc>
              </a:tr>
              <a:tr h="653819">
                <a:tc>
                  <a:txBody>
                    <a:bodyPr/>
                    <a:lstStyle/>
                    <a:p>
                      <a:pPr algn="l" fontAlgn="ctr"/>
                      <a:r>
                        <a:rPr lang="en-US" sz="1800" b="0" i="0" u="none" strike="noStrike" dirty="0">
                          <a:solidFill>
                            <a:srgbClr val="000000"/>
                          </a:solidFill>
                          <a:latin typeface="+mn-lt"/>
                        </a:rPr>
                        <a:t>Indicator 5.2.1: # of participants engaged with other CBP elements </a:t>
                      </a:r>
                    </a:p>
                  </a:txBody>
                  <a:tcPr marL="7144" marR="7144" marT="9525" marB="0" anchor="ctr"/>
                </a:tc>
                <a:tc>
                  <a:txBody>
                    <a:bodyPr/>
                    <a:lstStyle/>
                    <a:p>
                      <a:pPr algn="ctr" fontAlgn="b"/>
                      <a:r>
                        <a:rPr lang="en-US" sz="1800" b="0" i="0" u="none" strike="noStrike">
                          <a:solidFill>
                            <a:srgbClr val="000000"/>
                          </a:solidFill>
                          <a:latin typeface="+mn-lt"/>
                        </a:rPr>
                        <a:t>45</a:t>
                      </a:r>
                    </a:p>
                  </a:txBody>
                  <a:tcPr marL="7144" marR="7144" marT="9525" marB="0" anchor="b"/>
                </a:tc>
                <a:tc>
                  <a:txBody>
                    <a:bodyPr/>
                    <a:lstStyle/>
                    <a:p>
                      <a:pPr algn="ctr" fontAlgn="b"/>
                      <a:r>
                        <a:rPr lang="en-US" sz="1800" b="0" i="0" u="none" strike="noStrike">
                          <a:solidFill>
                            <a:srgbClr val="000000"/>
                          </a:solidFill>
                          <a:latin typeface="+mn-lt"/>
                        </a:rPr>
                        <a:t> </a:t>
                      </a:r>
                    </a:p>
                  </a:txBody>
                  <a:tcPr marL="7144" marR="7144" marT="9525" marB="0" anchor="b"/>
                </a:tc>
              </a:tr>
              <a:tr h="653819">
                <a:tc>
                  <a:txBody>
                    <a:bodyPr/>
                    <a:lstStyle/>
                    <a:p>
                      <a:pPr algn="l" fontAlgn="ctr"/>
                      <a:r>
                        <a:rPr lang="en-US" sz="1800" b="0" i="0" u="none" strike="noStrike" dirty="0">
                          <a:solidFill>
                            <a:srgbClr val="000000"/>
                          </a:solidFill>
                          <a:latin typeface="+mn-lt"/>
                        </a:rPr>
                        <a:t>Indicator 5.2.2: # of NASA activities supported/participated in </a:t>
                      </a:r>
                    </a:p>
                  </a:txBody>
                  <a:tcPr marL="7144" marR="7144" marT="9525" marB="0" anchor="ctr"/>
                </a:tc>
                <a:tc>
                  <a:txBody>
                    <a:bodyPr/>
                    <a:lstStyle/>
                    <a:p>
                      <a:pPr algn="ctr" fontAlgn="b"/>
                      <a:r>
                        <a:rPr lang="en-US" sz="1800" b="0" i="0" u="none" strike="noStrike">
                          <a:solidFill>
                            <a:srgbClr val="000000"/>
                          </a:solidFill>
                          <a:latin typeface="+mn-lt"/>
                        </a:rPr>
                        <a:t>10</a:t>
                      </a:r>
                    </a:p>
                  </a:txBody>
                  <a:tcPr marL="7144" marR="7144" marT="9525" marB="0" anchor="b"/>
                </a:tc>
                <a:tc>
                  <a:txBody>
                    <a:bodyPr/>
                    <a:lstStyle/>
                    <a:p>
                      <a:pPr algn="ctr" fontAlgn="b"/>
                      <a:r>
                        <a:rPr lang="en-US" sz="1800" b="0" i="0" u="none" strike="noStrike">
                          <a:solidFill>
                            <a:srgbClr val="000000"/>
                          </a:solidFill>
                          <a:latin typeface="+mn-lt"/>
                        </a:rPr>
                        <a:t>11</a:t>
                      </a:r>
                    </a:p>
                  </a:txBody>
                  <a:tcPr marL="7144" marR="7144" marT="9525" marB="0" anchor="b"/>
                </a:tc>
              </a:tr>
              <a:tr h="653819">
                <a:tc>
                  <a:txBody>
                    <a:bodyPr/>
                    <a:lstStyle/>
                    <a:p>
                      <a:pPr algn="l" fontAlgn="ctr"/>
                      <a:r>
                        <a:rPr lang="en-US" sz="1800" b="0" i="0" u="none" strike="noStrike" dirty="0">
                          <a:solidFill>
                            <a:srgbClr val="000000"/>
                          </a:solidFill>
                          <a:latin typeface="+mn-lt"/>
                        </a:rPr>
                        <a:t>Indicator 5.2.3: # of projects transferred to NASA ESD counterparts </a:t>
                      </a:r>
                    </a:p>
                  </a:txBody>
                  <a:tcPr marL="7144" marR="7144" marT="9525" marB="0" anchor="ctr"/>
                </a:tc>
                <a:tc>
                  <a:txBody>
                    <a:bodyPr/>
                    <a:lstStyle/>
                    <a:p>
                      <a:pPr algn="ctr" fontAlgn="b"/>
                      <a:r>
                        <a:rPr lang="en-US" sz="1800" b="0" i="0" u="none" strike="noStrike">
                          <a:solidFill>
                            <a:srgbClr val="000000"/>
                          </a:solidFill>
                          <a:latin typeface="+mn-lt"/>
                        </a:rPr>
                        <a:t>N/A</a:t>
                      </a:r>
                    </a:p>
                  </a:txBody>
                  <a:tcPr marL="7144" marR="7144" marT="9525" marB="0" anchor="b"/>
                </a:tc>
                <a:tc>
                  <a:txBody>
                    <a:bodyPr/>
                    <a:lstStyle/>
                    <a:p>
                      <a:pPr algn="ctr" fontAlgn="b"/>
                      <a:r>
                        <a:rPr lang="en-US" sz="1800" b="0" i="0" u="none" strike="noStrike">
                          <a:solidFill>
                            <a:srgbClr val="000000"/>
                          </a:solidFill>
                          <a:latin typeface="+mn-lt"/>
                        </a:rPr>
                        <a:t> </a:t>
                      </a:r>
                    </a:p>
                  </a:txBody>
                  <a:tcPr marL="7144" marR="7144" marT="9525" marB="0" anchor="b"/>
                </a:tc>
              </a:tr>
              <a:tr h="653819">
                <a:tc>
                  <a:txBody>
                    <a:bodyPr/>
                    <a:lstStyle/>
                    <a:p>
                      <a:pPr algn="l" fontAlgn="ctr"/>
                      <a:r>
                        <a:rPr lang="en-US" sz="1800" b="0" i="0" u="none" strike="noStrike" dirty="0">
                          <a:solidFill>
                            <a:srgbClr val="000000"/>
                          </a:solidFill>
                          <a:latin typeface="+mn-lt"/>
                        </a:rPr>
                        <a:t>Indicator 5.3.1: # of non-NASA activities supported/participated </a:t>
                      </a:r>
                      <a:r>
                        <a:rPr lang="en-US" sz="1800" b="0" i="0" u="none" strike="noStrike" dirty="0" smtClean="0">
                          <a:solidFill>
                            <a:srgbClr val="000000"/>
                          </a:solidFill>
                          <a:latin typeface="+mn-lt"/>
                        </a:rPr>
                        <a:t>in</a:t>
                      </a:r>
                      <a:endParaRPr lang="en-US" sz="1800" b="0" i="0" u="none" strike="noStrike" dirty="0">
                        <a:solidFill>
                          <a:srgbClr val="000000"/>
                        </a:solidFill>
                        <a:latin typeface="+mn-lt"/>
                      </a:endParaRPr>
                    </a:p>
                  </a:txBody>
                  <a:tcPr marL="7144" marR="7144" marT="9525" marB="0" anchor="ctr"/>
                </a:tc>
                <a:tc>
                  <a:txBody>
                    <a:bodyPr/>
                    <a:lstStyle/>
                    <a:p>
                      <a:pPr algn="ctr" fontAlgn="b"/>
                      <a:r>
                        <a:rPr lang="en-US" sz="1800" b="0" i="0" u="none" strike="noStrike">
                          <a:solidFill>
                            <a:srgbClr val="000000"/>
                          </a:solidFill>
                          <a:latin typeface="+mn-lt"/>
                        </a:rPr>
                        <a:t>17</a:t>
                      </a:r>
                    </a:p>
                  </a:txBody>
                  <a:tcPr marL="7144" marR="7144" marT="9525" marB="0" anchor="b"/>
                </a:tc>
                <a:tc>
                  <a:txBody>
                    <a:bodyPr/>
                    <a:lstStyle/>
                    <a:p>
                      <a:pPr algn="ctr" fontAlgn="b"/>
                      <a:r>
                        <a:rPr lang="en-US" sz="1800" b="0" i="0" u="none" strike="noStrike" dirty="0">
                          <a:solidFill>
                            <a:srgbClr val="000000"/>
                          </a:solidFill>
                          <a:latin typeface="+mn-lt"/>
                        </a:rPr>
                        <a:t>11</a:t>
                      </a:r>
                    </a:p>
                  </a:txBody>
                  <a:tcPr marL="7144" marR="7144" marT="9525" marB="0" anchor="b"/>
                </a:tc>
              </a:tr>
            </a:tbl>
          </a:graphicData>
        </a:graphic>
      </p:graphicFrame>
      <p:sp>
        <p:nvSpPr>
          <p:cNvPr id="3" name="Title 1"/>
          <p:cNvSpPr txBox="1">
            <a:spLocks/>
          </p:cNvSpPr>
          <p:nvPr/>
        </p:nvSpPr>
        <p:spPr>
          <a:xfrm>
            <a:off x="319252" y="394138"/>
            <a:ext cx="8678918" cy="1371600"/>
          </a:xfrm>
          <a:prstGeom prst="rect">
            <a:avLst/>
          </a:prstGeom>
        </p:spPr>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3600" dirty="0" smtClean="0">
                <a:solidFill>
                  <a:schemeClr val="tx1">
                    <a:lumMod val="85000"/>
                    <a:lumOff val="15000"/>
                  </a:schemeClr>
                </a:solidFill>
                <a:latin typeface="+mj-lt"/>
              </a:rPr>
              <a:t>Synergy &amp; Communication with </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3600" dirty="0" smtClean="0">
                <a:solidFill>
                  <a:schemeClr val="tx1">
                    <a:lumMod val="85000"/>
                    <a:lumOff val="15000"/>
                  </a:schemeClr>
                </a:solidFill>
                <a:latin typeface="+mj-lt"/>
              </a:rPr>
              <a:t>Earth Science Community</a:t>
            </a:r>
            <a:endParaRPr kumimoji="0" lang="en-US" sz="3600" b="0" i="0" u="none" strike="noStrike" kern="1200" cap="none" spc="0" normalizeH="0" baseline="0" noProof="0" dirty="0">
              <a:ln>
                <a:noFill/>
              </a:ln>
              <a:solidFill>
                <a:schemeClr val="tx1">
                  <a:lumMod val="85000"/>
                  <a:lumOff val="15000"/>
                </a:schemeClr>
              </a:solidFill>
              <a:effectLst/>
              <a:uLnTx/>
              <a:uFillTx/>
              <a:latin typeface="+mj-lt"/>
              <a:ea typeface="+mn-ea"/>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Socioeconomic Impact Analyses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438024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6586" y="0"/>
            <a:ext cx="2409707" cy="1371600"/>
          </a:xfrm>
        </p:spPr>
        <p:txBody>
          <a:bodyPr>
            <a:normAutofit/>
          </a:bodyPr>
          <a:lstStyle/>
          <a:p>
            <a:r>
              <a:rPr lang="en-US" sz="3600" dirty="0" smtClean="0"/>
              <a:t>Workflow</a:t>
            </a:r>
            <a:endParaRPr lang="en-US" sz="3600" dirty="0"/>
          </a:p>
        </p:txBody>
      </p:sp>
      <p:sp>
        <p:nvSpPr>
          <p:cNvPr id="4" name="Rounded Rectangle 3"/>
          <p:cNvSpPr/>
          <p:nvPr/>
        </p:nvSpPr>
        <p:spPr>
          <a:xfrm>
            <a:off x="413658" y="651934"/>
            <a:ext cx="1787978" cy="11756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72861" y="962176"/>
            <a:ext cx="1543050" cy="830997"/>
          </a:xfrm>
          <a:prstGeom prst="rect">
            <a:avLst/>
          </a:prstGeom>
          <a:noFill/>
        </p:spPr>
        <p:txBody>
          <a:bodyPr wrap="square" rtlCol="0">
            <a:spAutoFit/>
          </a:bodyPr>
          <a:lstStyle/>
          <a:p>
            <a:r>
              <a:rPr lang="en-US" sz="2400" dirty="0" smtClean="0">
                <a:solidFill>
                  <a:schemeClr val="bg1"/>
                </a:solidFill>
              </a:rPr>
              <a:t>PSI scores</a:t>
            </a:r>
            <a:endParaRPr lang="en-US" sz="2400" dirty="0">
              <a:solidFill>
                <a:schemeClr val="bg1"/>
              </a:solidFill>
            </a:endParaRPr>
          </a:p>
        </p:txBody>
      </p:sp>
      <p:sp>
        <p:nvSpPr>
          <p:cNvPr id="6" name="Rounded Rectangle 5"/>
          <p:cNvSpPr/>
          <p:nvPr/>
        </p:nvSpPr>
        <p:spPr>
          <a:xfrm>
            <a:off x="390525" y="2373087"/>
            <a:ext cx="1787978" cy="11756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59921" y="2530930"/>
            <a:ext cx="1677761" cy="1200329"/>
          </a:xfrm>
          <a:prstGeom prst="rect">
            <a:avLst/>
          </a:prstGeom>
          <a:noFill/>
        </p:spPr>
        <p:txBody>
          <a:bodyPr wrap="square" rtlCol="0">
            <a:spAutoFit/>
          </a:bodyPr>
          <a:lstStyle/>
          <a:p>
            <a:r>
              <a:rPr lang="en-US" sz="2400" dirty="0" smtClean="0">
                <a:solidFill>
                  <a:schemeClr val="bg1"/>
                </a:solidFill>
              </a:rPr>
              <a:t>End User Exit Surveys</a:t>
            </a:r>
            <a:endParaRPr lang="en-US" sz="2400" dirty="0">
              <a:solidFill>
                <a:schemeClr val="bg1"/>
              </a:solidFill>
            </a:endParaRPr>
          </a:p>
        </p:txBody>
      </p:sp>
      <p:sp>
        <p:nvSpPr>
          <p:cNvPr id="8" name="Rounded Rectangle 7"/>
          <p:cNvSpPr/>
          <p:nvPr/>
        </p:nvSpPr>
        <p:spPr>
          <a:xfrm>
            <a:off x="3009901" y="1947334"/>
            <a:ext cx="2006600" cy="13038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175000" y="2286001"/>
            <a:ext cx="1778000" cy="830997"/>
          </a:xfrm>
          <a:prstGeom prst="rect">
            <a:avLst/>
          </a:prstGeom>
          <a:noFill/>
        </p:spPr>
        <p:txBody>
          <a:bodyPr wrap="square" rtlCol="0">
            <a:spAutoFit/>
          </a:bodyPr>
          <a:lstStyle/>
          <a:p>
            <a:r>
              <a:rPr lang="en-US" sz="2400" dirty="0" smtClean="0">
                <a:solidFill>
                  <a:schemeClr val="bg1"/>
                </a:solidFill>
              </a:rPr>
              <a:t>Select Project</a:t>
            </a:r>
            <a:endParaRPr lang="en-US" sz="2400" dirty="0">
              <a:solidFill>
                <a:schemeClr val="bg1"/>
              </a:solidFill>
            </a:endParaRPr>
          </a:p>
        </p:txBody>
      </p:sp>
      <p:sp>
        <p:nvSpPr>
          <p:cNvPr id="10" name="Rounded Rectangle 9"/>
          <p:cNvSpPr/>
          <p:nvPr/>
        </p:nvSpPr>
        <p:spPr>
          <a:xfrm>
            <a:off x="5595258" y="584200"/>
            <a:ext cx="2139043" cy="11756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690960" y="758977"/>
            <a:ext cx="1916340" cy="1200329"/>
          </a:xfrm>
          <a:prstGeom prst="rect">
            <a:avLst/>
          </a:prstGeom>
          <a:noFill/>
        </p:spPr>
        <p:txBody>
          <a:bodyPr wrap="square" rtlCol="0">
            <a:spAutoFit/>
          </a:bodyPr>
          <a:lstStyle/>
          <a:p>
            <a:r>
              <a:rPr lang="en-US" sz="2400" dirty="0" smtClean="0">
                <a:solidFill>
                  <a:schemeClr val="bg1"/>
                </a:solidFill>
              </a:rPr>
              <a:t>Contact Team </a:t>
            </a:r>
          </a:p>
          <a:p>
            <a:r>
              <a:rPr lang="en-US" sz="2400" dirty="0" smtClean="0">
                <a:solidFill>
                  <a:schemeClr val="bg1"/>
                </a:solidFill>
              </a:rPr>
              <a:t>&amp; Partner</a:t>
            </a:r>
            <a:endParaRPr lang="en-US" sz="2400" dirty="0">
              <a:solidFill>
                <a:schemeClr val="bg1"/>
              </a:solidFill>
            </a:endParaRPr>
          </a:p>
        </p:txBody>
      </p:sp>
      <p:sp>
        <p:nvSpPr>
          <p:cNvPr id="12" name="Rounded Rectangle 11"/>
          <p:cNvSpPr/>
          <p:nvPr/>
        </p:nvSpPr>
        <p:spPr>
          <a:xfrm>
            <a:off x="6832600" y="2709334"/>
            <a:ext cx="2006600" cy="13038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4102100" y="4419601"/>
            <a:ext cx="2908300" cy="1320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977900" y="4385735"/>
            <a:ext cx="2006600" cy="1303867"/>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921499" y="2777068"/>
            <a:ext cx="1854201" cy="1569660"/>
          </a:xfrm>
          <a:prstGeom prst="rect">
            <a:avLst/>
          </a:prstGeom>
          <a:noFill/>
        </p:spPr>
        <p:txBody>
          <a:bodyPr wrap="square" rtlCol="0">
            <a:spAutoFit/>
          </a:bodyPr>
          <a:lstStyle/>
          <a:p>
            <a:r>
              <a:rPr lang="en-US" sz="2400" dirty="0" smtClean="0">
                <a:solidFill>
                  <a:schemeClr val="bg1"/>
                </a:solidFill>
              </a:rPr>
              <a:t>How partner is using end products</a:t>
            </a:r>
            <a:endParaRPr lang="en-US" sz="2400" dirty="0">
              <a:solidFill>
                <a:schemeClr val="bg1"/>
              </a:solidFill>
            </a:endParaRPr>
          </a:p>
        </p:txBody>
      </p:sp>
      <p:sp>
        <p:nvSpPr>
          <p:cNvPr id="16" name="TextBox 15"/>
          <p:cNvSpPr txBox="1"/>
          <p:nvPr/>
        </p:nvSpPr>
        <p:spPr>
          <a:xfrm>
            <a:off x="4127499" y="4487334"/>
            <a:ext cx="2781300" cy="1569660"/>
          </a:xfrm>
          <a:prstGeom prst="rect">
            <a:avLst/>
          </a:prstGeom>
          <a:noFill/>
        </p:spPr>
        <p:txBody>
          <a:bodyPr wrap="square" rtlCol="0">
            <a:spAutoFit/>
          </a:bodyPr>
          <a:lstStyle/>
          <a:p>
            <a:r>
              <a:rPr lang="en-US" sz="2400" dirty="0" smtClean="0">
                <a:solidFill>
                  <a:schemeClr val="bg1"/>
                </a:solidFill>
              </a:rPr>
              <a:t>Quantify impacts from decisions using end products</a:t>
            </a:r>
            <a:endParaRPr lang="en-US" sz="2400" dirty="0">
              <a:solidFill>
                <a:schemeClr val="bg1"/>
              </a:solidFill>
            </a:endParaRPr>
          </a:p>
        </p:txBody>
      </p:sp>
      <p:sp>
        <p:nvSpPr>
          <p:cNvPr id="17" name="TextBox 16"/>
          <p:cNvSpPr txBox="1"/>
          <p:nvPr/>
        </p:nvSpPr>
        <p:spPr>
          <a:xfrm>
            <a:off x="1079499" y="4605867"/>
            <a:ext cx="1828801" cy="1200329"/>
          </a:xfrm>
          <a:prstGeom prst="rect">
            <a:avLst/>
          </a:prstGeom>
          <a:noFill/>
        </p:spPr>
        <p:txBody>
          <a:bodyPr wrap="square" rtlCol="0">
            <a:spAutoFit/>
          </a:bodyPr>
          <a:lstStyle/>
          <a:p>
            <a:r>
              <a:rPr lang="en-US" sz="2400" dirty="0" smtClean="0">
                <a:solidFill>
                  <a:schemeClr val="bg1"/>
                </a:solidFill>
              </a:rPr>
              <a:t>Pre-Project Partner Surveys</a:t>
            </a:r>
            <a:endParaRPr lang="en-US" sz="2400" dirty="0">
              <a:solidFill>
                <a:schemeClr val="bg1"/>
              </a:solidFill>
            </a:endParaRPr>
          </a:p>
        </p:txBody>
      </p:sp>
      <p:sp>
        <p:nvSpPr>
          <p:cNvPr id="18" name="Right Arrow 17"/>
          <p:cNvSpPr/>
          <p:nvPr/>
        </p:nvSpPr>
        <p:spPr>
          <a:xfrm rot="1898878">
            <a:off x="2235200" y="1473200"/>
            <a:ext cx="800100" cy="440267"/>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2273301" y="2658534"/>
            <a:ext cx="660400" cy="440267"/>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rot="19674959">
            <a:off x="5080000" y="1998132"/>
            <a:ext cx="800100" cy="440267"/>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3902416">
            <a:off x="7010488" y="2069137"/>
            <a:ext cx="844789" cy="330200"/>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8013637">
            <a:off x="6889751" y="4406900"/>
            <a:ext cx="1066800" cy="330200"/>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Arrow 22"/>
          <p:cNvSpPr/>
          <p:nvPr/>
        </p:nvSpPr>
        <p:spPr>
          <a:xfrm>
            <a:off x="3073401" y="4826000"/>
            <a:ext cx="914399" cy="440267"/>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Arrow 23"/>
          <p:cNvSpPr/>
          <p:nvPr/>
        </p:nvSpPr>
        <p:spPr>
          <a:xfrm rot="18486357">
            <a:off x="2660651" y="3712632"/>
            <a:ext cx="1066800" cy="330200"/>
          </a:xfrm>
          <a:prstGeom prst="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Challenges</a:t>
            </a:r>
            <a:endParaRPr lang="en-US" sz="3600" dirty="0"/>
          </a:p>
        </p:txBody>
      </p:sp>
      <p:sp>
        <p:nvSpPr>
          <p:cNvPr id="3" name="Content Placeholder 2"/>
          <p:cNvSpPr>
            <a:spLocks noGrp="1"/>
          </p:cNvSpPr>
          <p:nvPr>
            <p:ph sz="half" idx="1"/>
          </p:nvPr>
        </p:nvSpPr>
        <p:spPr/>
        <p:txBody>
          <a:bodyPr/>
          <a:lstStyle/>
          <a:p>
            <a:r>
              <a:rPr lang="en-US" dirty="0" smtClean="0"/>
              <a:t>Reliance on surveys</a:t>
            </a:r>
          </a:p>
          <a:p>
            <a:pPr lvl="1"/>
            <a:r>
              <a:rPr lang="en-US" dirty="0" smtClean="0"/>
              <a:t>Inconsistencies</a:t>
            </a:r>
          </a:p>
          <a:p>
            <a:pPr lvl="1"/>
            <a:r>
              <a:rPr lang="en-US" dirty="0" smtClean="0"/>
              <a:t>Accuracy</a:t>
            </a:r>
          </a:p>
          <a:p>
            <a:pPr lvl="1"/>
            <a:r>
              <a:rPr lang="en-US" dirty="0" smtClean="0"/>
              <a:t>Response Rates</a:t>
            </a:r>
            <a:endParaRPr lang="en-US" dirty="0"/>
          </a:p>
        </p:txBody>
      </p:sp>
      <p:sp>
        <p:nvSpPr>
          <p:cNvPr id="4" name="Content Placeholder 3"/>
          <p:cNvSpPr>
            <a:spLocks noGrp="1"/>
          </p:cNvSpPr>
          <p:nvPr>
            <p:ph sz="half" idx="2"/>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3658621" y="1837646"/>
            <a:ext cx="1643063" cy="9096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653894" y="1826078"/>
            <a:ext cx="1575197" cy="885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00076" y="1871664"/>
            <a:ext cx="1575197" cy="885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85825" y="371132"/>
            <a:ext cx="7543800" cy="1371600"/>
          </a:xfrm>
        </p:spPr>
        <p:txBody>
          <a:bodyPr/>
          <a:lstStyle/>
          <a:p>
            <a:endParaRPr lang="en-US" dirty="0"/>
          </a:p>
        </p:txBody>
      </p:sp>
      <p:sp>
        <p:nvSpPr>
          <p:cNvPr id="3" name="Text Placeholder 2"/>
          <p:cNvSpPr>
            <a:spLocks noGrp="1"/>
          </p:cNvSpPr>
          <p:nvPr>
            <p:ph type="body" idx="1"/>
          </p:nvPr>
        </p:nvSpPr>
        <p:spPr>
          <a:xfrm>
            <a:off x="675085" y="1960034"/>
            <a:ext cx="1500188" cy="640080"/>
          </a:xfrm>
        </p:spPr>
        <p:txBody>
          <a:bodyPr>
            <a:normAutofit fontScale="92500"/>
          </a:bodyPr>
          <a:lstStyle/>
          <a:p>
            <a:r>
              <a:rPr lang="en-US" sz="2800" dirty="0" smtClean="0">
                <a:solidFill>
                  <a:schemeClr val="bg1"/>
                </a:solidFill>
              </a:rPr>
              <a:t>Partners</a:t>
            </a:r>
            <a:endParaRPr lang="en-US" sz="2800" dirty="0">
              <a:solidFill>
                <a:schemeClr val="bg1"/>
              </a:solidFill>
            </a:endParaRPr>
          </a:p>
        </p:txBody>
      </p:sp>
      <p:sp>
        <p:nvSpPr>
          <p:cNvPr id="4" name="Content Placeholder 3"/>
          <p:cNvSpPr>
            <a:spLocks noGrp="1"/>
          </p:cNvSpPr>
          <p:nvPr>
            <p:ph sz="half" idx="2"/>
          </p:nvPr>
        </p:nvSpPr>
        <p:spPr>
          <a:xfrm>
            <a:off x="427340" y="2784473"/>
            <a:ext cx="2369439" cy="1658940"/>
          </a:xfrm>
        </p:spPr>
        <p:txBody>
          <a:bodyPr>
            <a:normAutofit fontScale="92500" lnSpcReduction="20000"/>
          </a:bodyPr>
          <a:lstStyle/>
          <a:p>
            <a:r>
              <a:rPr lang="en-US" sz="2400" dirty="0" smtClean="0">
                <a:solidFill>
                  <a:schemeClr val="accent3">
                    <a:lumMod val="75000"/>
                  </a:schemeClr>
                </a:solidFill>
              </a:rPr>
              <a:t>Pre-Project Partner Surveys</a:t>
            </a:r>
          </a:p>
          <a:p>
            <a:r>
              <a:rPr lang="en-US" sz="2400" dirty="0" smtClean="0">
                <a:solidFill>
                  <a:srgbClr val="7030A0"/>
                </a:solidFill>
              </a:rPr>
              <a:t>End User Exit Surveys</a:t>
            </a:r>
            <a:endParaRPr lang="en-US" sz="2400" dirty="0">
              <a:solidFill>
                <a:srgbClr val="7030A0"/>
              </a:solidFill>
            </a:endParaRPr>
          </a:p>
        </p:txBody>
      </p:sp>
      <p:sp>
        <p:nvSpPr>
          <p:cNvPr id="5" name="Text Placeholder 4"/>
          <p:cNvSpPr>
            <a:spLocks noGrp="1"/>
          </p:cNvSpPr>
          <p:nvPr>
            <p:ph type="body" sz="quarter" idx="3"/>
          </p:nvPr>
        </p:nvSpPr>
        <p:spPr>
          <a:xfrm>
            <a:off x="3615759" y="1992692"/>
            <a:ext cx="1789510" cy="640080"/>
          </a:xfrm>
        </p:spPr>
        <p:txBody>
          <a:bodyPr>
            <a:normAutofit fontScale="77500" lnSpcReduction="20000"/>
          </a:bodyPr>
          <a:lstStyle/>
          <a:p>
            <a:r>
              <a:rPr lang="en-US" sz="2800" dirty="0" smtClean="0">
                <a:solidFill>
                  <a:schemeClr val="bg1"/>
                </a:solidFill>
              </a:rPr>
              <a:t>Participants</a:t>
            </a:r>
            <a:endParaRPr lang="en-US" sz="2800" dirty="0">
              <a:solidFill>
                <a:schemeClr val="bg1"/>
              </a:solidFill>
            </a:endParaRPr>
          </a:p>
        </p:txBody>
      </p:sp>
      <p:sp>
        <p:nvSpPr>
          <p:cNvPr id="6" name="Content Placeholder 5"/>
          <p:cNvSpPr>
            <a:spLocks noGrp="1"/>
          </p:cNvSpPr>
          <p:nvPr>
            <p:ph sz="quarter" idx="4"/>
          </p:nvPr>
        </p:nvSpPr>
        <p:spPr>
          <a:xfrm>
            <a:off x="3445165" y="2760663"/>
            <a:ext cx="2388728" cy="2286908"/>
          </a:xfrm>
        </p:spPr>
        <p:txBody>
          <a:bodyPr>
            <a:noAutofit/>
          </a:bodyPr>
          <a:lstStyle/>
          <a:p>
            <a:r>
              <a:rPr lang="en-US" sz="2400" dirty="0" smtClean="0"/>
              <a:t>Alumni Survey</a:t>
            </a:r>
          </a:p>
          <a:p>
            <a:r>
              <a:rPr lang="en-US" sz="2400" dirty="0" smtClean="0"/>
              <a:t>Equal Futures Reporting</a:t>
            </a:r>
          </a:p>
          <a:p>
            <a:r>
              <a:rPr lang="en-US" sz="2400" dirty="0" smtClean="0"/>
              <a:t>Beginning &amp; End of Term Surveys</a:t>
            </a:r>
            <a:endParaRPr lang="en-US" sz="2400" dirty="0"/>
          </a:p>
        </p:txBody>
      </p:sp>
      <p:sp>
        <p:nvSpPr>
          <p:cNvPr id="7" name="Text Placeholder 4"/>
          <p:cNvSpPr txBox="1">
            <a:spLocks/>
          </p:cNvSpPr>
          <p:nvPr/>
        </p:nvSpPr>
        <p:spPr>
          <a:xfrm>
            <a:off x="6764622" y="1957312"/>
            <a:ext cx="1335881" cy="64008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ts val="0"/>
              </a:spcBef>
              <a:spcAft>
                <a:spcPts val="0"/>
              </a:spcAft>
              <a:buClr>
                <a:schemeClr val="tx1">
                  <a:lumMod val="85000"/>
                  <a:lumOff val="15000"/>
                </a:schemeClr>
              </a:buClr>
              <a:buSzTx/>
              <a:buFont typeface="Garamond" pitchFamily="18" charset="0"/>
              <a:buNone/>
              <a:tabLst/>
              <a:defRPr/>
            </a:pPr>
            <a:r>
              <a:rPr kumimoji="0" lang="en-US" sz="2800" b="0" i="0" u="none" strike="noStrike" kern="1200" cap="none" spc="0" normalizeH="0" baseline="0" noProof="0" dirty="0" smtClean="0">
                <a:ln>
                  <a:noFill/>
                </a:ln>
                <a:solidFill>
                  <a:schemeClr val="bg1"/>
                </a:solidFill>
                <a:effectLst/>
                <a:uLnTx/>
                <a:uFillTx/>
                <a:latin typeface="+mn-lt"/>
                <a:ea typeface="+mn-ea"/>
                <a:cs typeface="+mn-cs"/>
              </a:rPr>
              <a:t>Projects</a:t>
            </a:r>
            <a:endParaRPr kumimoji="0" lang="en-US" sz="2800" b="0" i="0" u="none" strike="noStrike" kern="1200" cap="none" spc="0" normalizeH="0" baseline="0" noProof="0" dirty="0">
              <a:ln>
                <a:noFill/>
              </a:ln>
              <a:solidFill>
                <a:schemeClr val="bg1"/>
              </a:solidFill>
              <a:effectLst/>
              <a:uLnTx/>
              <a:uFillTx/>
              <a:latin typeface="+mn-lt"/>
              <a:ea typeface="+mn-ea"/>
              <a:cs typeface="+mn-cs"/>
            </a:endParaRPr>
          </a:p>
        </p:txBody>
      </p:sp>
      <p:sp>
        <p:nvSpPr>
          <p:cNvPr id="8" name="Content Placeholder 3"/>
          <p:cNvSpPr txBox="1">
            <a:spLocks/>
          </p:cNvSpPr>
          <p:nvPr/>
        </p:nvSpPr>
        <p:spPr>
          <a:xfrm>
            <a:off x="6438295" y="2653163"/>
            <a:ext cx="2287286" cy="2020890"/>
          </a:xfrm>
          <a:prstGeom prst="rect">
            <a:avLst/>
          </a:prstGeom>
        </p:spPr>
        <p:txBody>
          <a:bodyPr vert="horz" lIns="91440" tIns="45720" rIns="91440" bIns="45720" rtlCol="0">
            <a:noAutofit/>
          </a:bodyPr>
          <a:lstStyle/>
          <a:p>
            <a:pPr marL="182880" marR="0" lvl="0" indent="-182880" algn="l" defTabSz="914400" rtl="0" eaLnBrk="1" fontAlgn="auto" latinLnBrk="0" hangingPunct="1">
              <a:lnSpc>
                <a:spcPct val="100000"/>
              </a:lnSpc>
              <a:spcBef>
                <a:spcPts val="900"/>
              </a:spcBef>
              <a:spcAft>
                <a:spcPts val="0"/>
              </a:spcAft>
              <a:buClr>
                <a:schemeClr val="tx1">
                  <a:lumMod val="85000"/>
                  <a:lumOff val="15000"/>
                </a:schemeClr>
              </a:buClr>
              <a:buSzTx/>
              <a:buFont typeface="Garamond" pitchFamily="18"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Socioeconomic Impact Analyses</a:t>
            </a:r>
          </a:p>
          <a:p>
            <a:pPr marL="182880" lvl="0" indent="-182880" defTabSz="914400">
              <a:spcBef>
                <a:spcPts val="900"/>
              </a:spcBef>
              <a:buClr>
                <a:schemeClr val="tx1">
                  <a:lumMod val="85000"/>
                  <a:lumOff val="15000"/>
                </a:schemeClr>
              </a:buClr>
              <a:buFont typeface="Garamond" pitchFamily="18" charset="0"/>
              <a:buChar char="◦"/>
              <a:defRPr/>
            </a:pPr>
            <a:r>
              <a:rPr lang="en-US" sz="2400" dirty="0" smtClean="0">
                <a:solidFill>
                  <a:srgbClr val="7030A0"/>
                </a:solidFill>
              </a:rPr>
              <a:t>PSI</a:t>
            </a:r>
          </a:p>
          <a:p>
            <a:pPr marL="182880" lvl="0" indent="-182880" defTabSz="914400">
              <a:spcBef>
                <a:spcPts val="900"/>
              </a:spcBef>
              <a:buClr>
                <a:schemeClr val="tx1">
                  <a:lumMod val="85000"/>
                  <a:lumOff val="15000"/>
                </a:schemeClr>
              </a:buClr>
              <a:buFont typeface="Garamond" pitchFamily="18" charset="0"/>
              <a:buChar char="◦"/>
              <a:defRPr/>
            </a:pPr>
            <a:r>
              <a:rPr lang="en-US" sz="2400" dirty="0" smtClean="0">
                <a:solidFill>
                  <a:srgbClr val="7030A0"/>
                </a:solidFill>
              </a:rPr>
              <a:t>Impact Mapping </a:t>
            </a:r>
          </a:p>
          <a:p>
            <a:pPr marL="182880" marR="0" lvl="0" indent="-182880" algn="l" defTabSz="914400" rtl="0" eaLnBrk="1" fontAlgn="auto" latinLnBrk="0" hangingPunct="1">
              <a:lnSpc>
                <a:spcPct val="100000"/>
              </a:lnSpc>
              <a:spcBef>
                <a:spcPts val="900"/>
              </a:spcBef>
              <a:spcAft>
                <a:spcPts val="0"/>
              </a:spcAft>
              <a:buClr>
                <a:schemeClr val="tx1">
                  <a:lumMod val="85000"/>
                  <a:lumOff val="15000"/>
                </a:schemeClr>
              </a:buClr>
              <a:buSzTx/>
              <a:buFont typeface="Garamond" pitchFamily="18" charset="0"/>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Content Placeholder 3"/>
          <p:cNvSpPr txBox="1">
            <a:spLocks/>
          </p:cNvSpPr>
          <p:nvPr/>
        </p:nvSpPr>
        <p:spPr>
          <a:xfrm>
            <a:off x="3284839" y="3494086"/>
            <a:ext cx="2319434" cy="1135065"/>
          </a:xfrm>
          <a:prstGeom prst="rect">
            <a:avLst/>
          </a:prstGeom>
        </p:spPr>
        <p:txBody>
          <a:bodyPr vert="horz" lIns="91440" tIns="45720" rIns="91440" bIns="45720" rtlCol="0">
            <a:noAutofit/>
          </a:bodyPr>
          <a:lstStyle/>
          <a:p>
            <a:pPr marL="182880" marR="0" lvl="0" indent="-182880" algn="l" defTabSz="914400" rtl="0" eaLnBrk="1" fontAlgn="auto" latinLnBrk="0" hangingPunct="1">
              <a:lnSpc>
                <a:spcPct val="100000"/>
              </a:lnSpc>
              <a:spcBef>
                <a:spcPts val="900"/>
              </a:spcBef>
              <a:spcAft>
                <a:spcPts val="0"/>
              </a:spcAft>
              <a:buClr>
                <a:schemeClr val="tx1">
                  <a:lumMod val="85000"/>
                  <a:lumOff val="15000"/>
                </a:schemeClr>
              </a:buClr>
              <a:buSzTx/>
              <a:buFont typeface="Garamond" pitchFamily="18" charset="0"/>
              <a:buChar char="◦"/>
              <a:tabLst/>
              <a:defRPr/>
            </a:pPr>
            <a:endParaRPr kumimoji="0" lang="en-US" sz="2400" b="0" i="0" u="none" strike="noStrike" kern="1200" cap="none" spc="0" normalizeH="0" baseline="0" noProof="0" dirty="0">
              <a:ln>
                <a:noFill/>
              </a:ln>
              <a:solidFill>
                <a:srgbClr val="7030A0"/>
              </a:solidFill>
              <a:effectLst/>
              <a:uLnTx/>
              <a:uFillTx/>
              <a:latin typeface="+mn-lt"/>
              <a:ea typeface="+mn-ea"/>
              <a:cs typeface="+mn-cs"/>
            </a:endParaRPr>
          </a:p>
        </p:txBody>
      </p:sp>
      <p:sp>
        <p:nvSpPr>
          <p:cNvPr id="10" name="Content Placeholder 3"/>
          <p:cNvSpPr txBox="1">
            <a:spLocks/>
          </p:cNvSpPr>
          <p:nvPr/>
        </p:nvSpPr>
        <p:spPr>
          <a:xfrm>
            <a:off x="3587939" y="5331051"/>
            <a:ext cx="2426589" cy="1220790"/>
          </a:xfrm>
          <a:prstGeom prst="rect">
            <a:avLst/>
          </a:prstGeom>
        </p:spPr>
        <p:txBody>
          <a:bodyPr vert="horz" lIns="91440" tIns="45720" rIns="91440" bIns="45720" rtlCol="0">
            <a:noAutofit/>
          </a:bodyPr>
          <a:lstStyle/>
          <a:p>
            <a:pPr marL="182880" marR="0" lvl="0" indent="-182880" algn="l" defTabSz="914400" rtl="0" eaLnBrk="1" fontAlgn="auto" latinLnBrk="0" hangingPunct="1">
              <a:lnSpc>
                <a:spcPct val="100000"/>
              </a:lnSpc>
              <a:spcBef>
                <a:spcPts val="900"/>
              </a:spcBef>
              <a:spcAft>
                <a:spcPts val="0"/>
              </a:spcAft>
              <a:buClr>
                <a:schemeClr val="tx1">
                  <a:lumMod val="85000"/>
                  <a:lumOff val="15000"/>
                </a:schemeClr>
              </a:buClr>
              <a:buSzTx/>
              <a:buFont typeface="Garamond" pitchFamily="18" charset="0"/>
              <a:buChar char="◦"/>
              <a:tabLst/>
              <a:defRPr/>
            </a:pPr>
            <a:r>
              <a:rPr kumimoji="0" lang="en-US" sz="2400" b="0" i="0" u="none" strike="noStrike" kern="1200" cap="none" spc="0" normalizeH="0" baseline="0" noProof="0" dirty="0" smtClean="0">
                <a:ln>
                  <a:noFill/>
                </a:ln>
                <a:solidFill>
                  <a:schemeClr val="accent1">
                    <a:lumMod val="50000"/>
                  </a:schemeClr>
                </a:solidFill>
                <a:effectLst/>
                <a:uLnTx/>
                <a:uFillTx/>
                <a:latin typeface="+mn-lt"/>
                <a:ea typeface="+mn-ea"/>
                <a:cs typeface="+mn-cs"/>
              </a:rPr>
              <a:t>Results &amp; Indicators</a:t>
            </a:r>
          </a:p>
          <a:p>
            <a:pPr marL="182880" marR="0" lvl="0" indent="-182880" algn="l" defTabSz="914400" rtl="0" eaLnBrk="1" fontAlgn="auto" latinLnBrk="0" hangingPunct="1">
              <a:lnSpc>
                <a:spcPct val="100000"/>
              </a:lnSpc>
              <a:spcBef>
                <a:spcPts val="900"/>
              </a:spcBef>
              <a:spcAft>
                <a:spcPts val="0"/>
              </a:spcAft>
              <a:buClr>
                <a:schemeClr val="tx1">
                  <a:lumMod val="85000"/>
                  <a:lumOff val="15000"/>
                </a:schemeClr>
              </a:buClr>
              <a:buSzTx/>
              <a:buFont typeface="Garamond" pitchFamily="18" charset="0"/>
              <a:buChar char="◦"/>
              <a:tabLst/>
              <a:defRPr/>
            </a:pPr>
            <a:r>
              <a:rPr lang="en-US" sz="2400" dirty="0" smtClean="0">
                <a:solidFill>
                  <a:schemeClr val="accent1">
                    <a:lumMod val="50000"/>
                  </a:schemeClr>
                </a:solidFill>
              </a:rPr>
              <a:t>Tracking Metrics</a:t>
            </a:r>
            <a:endParaRPr kumimoji="0" lang="en-US" sz="2400" b="0" i="0" u="none" strike="noStrike" kern="1200" cap="none" spc="0" normalizeH="0" baseline="0" noProof="0" dirty="0">
              <a:ln>
                <a:noFill/>
              </a:ln>
              <a:solidFill>
                <a:schemeClr val="accent1">
                  <a:lumMod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Pre-Project Partner Survey</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887653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1792" y="652462"/>
            <a:ext cx="3418977" cy="1787429"/>
          </a:xfrm>
        </p:spPr>
        <p:txBody>
          <a:bodyPr>
            <a:normAutofit/>
          </a:bodyPr>
          <a:lstStyle/>
          <a:p>
            <a:r>
              <a:rPr lang="en-US" sz="4000" dirty="0" smtClean="0"/>
              <a:t>Pre-Project Partner Survey</a:t>
            </a:r>
            <a:endParaRPr lang="en-US" sz="4000" dirty="0"/>
          </a:p>
        </p:txBody>
      </p:sp>
      <p:pic>
        <p:nvPicPr>
          <p:cNvPr id="5" name="Content Placeholder 4" descr="pre_proj_surv.JPG"/>
          <p:cNvPicPr>
            <a:picLocks noGrp="1" noChangeAspect="1"/>
          </p:cNvPicPr>
          <p:nvPr>
            <p:ph sz="half" idx="1"/>
          </p:nvPr>
        </p:nvPicPr>
        <p:blipFill>
          <a:blip r:embed="rId3"/>
          <a:stretch>
            <a:fillRect/>
          </a:stretch>
        </p:blipFill>
        <p:spPr>
          <a:xfrm>
            <a:off x="311941" y="651787"/>
            <a:ext cx="4049318" cy="5594114"/>
          </a:xfrm>
        </p:spPr>
      </p:pic>
      <p:sp>
        <p:nvSpPr>
          <p:cNvPr id="4" name="Content Placeholder 3"/>
          <p:cNvSpPr>
            <a:spLocks noGrp="1"/>
          </p:cNvSpPr>
          <p:nvPr>
            <p:ph sz="half" idx="2"/>
          </p:nvPr>
        </p:nvSpPr>
        <p:spPr>
          <a:xfrm>
            <a:off x="4647673" y="2370641"/>
            <a:ext cx="4309111" cy="3749040"/>
          </a:xfrm>
        </p:spPr>
        <p:txBody>
          <a:bodyPr/>
          <a:lstStyle/>
          <a:p>
            <a:r>
              <a:rPr lang="en-US" dirty="0" smtClean="0"/>
              <a:t>Baseline data of current RS usage</a:t>
            </a:r>
          </a:p>
          <a:p>
            <a:endParaRPr lang="en-US" dirty="0" smtClean="0"/>
          </a:p>
          <a:p>
            <a:r>
              <a:rPr lang="en-US" dirty="0" smtClean="0"/>
              <a:t>Background on how partnership started</a:t>
            </a:r>
          </a:p>
          <a:p>
            <a:endParaRPr lang="en-US" dirty="0" smtClean="0"/>
          </a:p>
          <a:p>
            <a:r>
              <a:rPr lang="en-US" dirty="0" smtClean="0"/>
              <a:t>Expectations for project communication and end products</a:t>
            </a:r>
          </a:p>
          <a:p>
            <a:endParaRPr lang="en-US" dirty="0" smtClean="0"/>
          </a:p>
          <a:p>
            <a:r>
              <a:rPr lang="en-US" dirty="0" smtClean="0"/>
              <a:t>Expectations for how end products will be used</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Alumni Survey</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884826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r>
              <a:rPr lang="en-US" dirty="0" smtClean="0"/>
              <a:t>Survey sent to 1,381 email addresses</a:t>
            </a:r>
          </a:p>
          <a:p>
            <a:r>
              <a:rPr lang="en-US" dirty="0" smtClean="0"/>
              <a:t>381 immediate bounce-backs</a:t>
            </a:r>
          </a:p>
          <a:p>
            <a:r>
              <a:rPr lang="en-US" dirty="0" smtClean="0"/>
              <a:t>Spam issues</a:t>
            </a:r>
          </a:p>
          <a:p>
            <a:r>
              <a:rPr lang="en-US" dirty="0" smtClean="0"/>
              <a:t>245 responses as of Nov 3</a:t>
            </a:r>
          </a:p>
        </p:txBody>
      </p:sp>
      <p:sp>
        <p:nvSpPr>
          <p:cNvPr id="5" name="Text Placeholder 2"/>
          <p:cNvSpPr txBox="1">
            <a:spLocks/>
          </p:cNvSpPr>
          <p:nvPr/>
        </p:nvSpPr>
        <p:spPr>
          <a:xfrm>
            <a:off x="677270" y="4136637"/>
            <a:ext cx="3566160" cy="1390707"/>
          </a:xfrm>
          <a:prstGeom prst="rect">
            <a:avLst/>
          </a:prstGeom>
        </p:spPr>
        <p:txBody>
          <a:bodyPr vert="horz" lIns="91440" tIns="45720" rIns="91440" bIns="45720" rtlCol="0">
            <a:normAutofit/>
          </a:bodyPr>
          <a:lstStyle/>
          <a:p>
            <a:pPr marL="182880" marR="0" lvl="0" indent="-182880" algn="l" defTabSz="914400" rtl="0" eaLnBrk="1" fontAlgn="auto" latinLnBrk="0" hangingPunct="1">
              <a:lnSpc>
                <a:spcPct val="100000"/>
              </a:lnSpc>
              <a:spcBef>
                <a:spcPts val="900"/>
              </a:spcBef>
              <a:spcAft>
                <a:spcPts val="0"/>
              </a:spcAft>
              <a:buClr>
                <a:schemeClr val="tx1">
                  <a:lumMod val="85000"/>
                  <a:lumOff val="15000"/>
                </a:schemeClr>
              </a:buClr>
              <a:buSzTx/>
              <a:buFont typeface="Garamond" pitchFamily="18" charset="0"/>
              <a:buChar char="◦"/>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136 Graduated</a:t>
            </a:r>
          </a:p>
          <a:p>
            <a:pPr marL="457200" marR="0" lvl="1" indent="-182880" algn="l" defTabSz="914400" rtl="0" eaLnBrk="1" fontAlgn="auto" latinLnBrk="0" hangingPunct="1">
              <a:lnSpc>
                <a:spcPct val="100000"/>
              </a:lnSpc>
              <a:spcBef>
                <a:spcPts val="500"/>
              </a:spcBef>
              <a:spcAft>
                <a:spcPts val="0"/>
              </a:spcAft>
              <a:buClr>
                <a:schemeClr val="tx1">
                  <a:lumMod val="85000"/>
                  <a:lumOff val="15000"/>
                </a:schemeClr>
              </a:buClr>
              <a:buSzTx/>
              <a:buFont typeface="Garamond" pitchFamily="18" charset="0"/>
              <a:buChar char="◦"/>
              <a:tabLst/>
              <a:defRPr/>
            </a:pPr>
            <a:r>
              <a:rPr kumimoji="0" lang="en-US" sz="1600" b="0" i="0" u="none" strike="noStrike" kern="1200" cap="none" spc="0" normalizeH="0" baseline="0" noProof="0" smtClean="0">
                <a:ln>
                  <a:noFill/>
                </a:ln>
                <a:solidFill>
                  <a:schemeClr val="tx1"/>
                </a:solidFill>
                <a:effectLst/>
                <a:uLnTx/>
                <a:uFillTx/>
                <a:latin typeface="+mn-lt"/>
                <a:ea typeface="+mn-ea"/>
                <a:cs typeface="+mn-cs"/>
              </a:rPr>
              <a:t>123 currently employed</a:t>
            </a:r>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pic>
        <p:nvPicPr>
          <p:cNvPr id="7" name="Content Placeholder 6" descr="alumSur.JPG"/>
          <p:cNvPicPr>
            <a:picLocks noGrp="1" noChangeAspect="1"/>
          </p:cNvPicPr>
          <p:nvPr>
            <p:ph sz="half" idx="2"/>
          </p:nvPr>
        </p:nvPicPr>
        <p:blipFill>
          <a:blip r:embed="rId2"/>
          <a:stretch>
            <a:fillRect/>
          </a:stretch>
        </p:blipFill>
        <p:spPr>
          <a:xfrm>
            <a:off x="5256388" y="870346"/>
            <a:ext cx="2911796" cy="510401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59961" y="355991"/>
            <a:ext cx="2168288" cy="1186206"/>
          </a:xfrm>
        </p:spPr>
        <p:txBody>
          <a:bodyPr>
            <a:normAutofit fontScale="90000"/>
          </a:bodyPr>
          <a:lstStyle/>
          <a:p>
            <a:r>
              <a:rPr lang="en-US" sz="4000" dirty="0" smtClean="0"/>
              <a:t>Careers:</a:t>
            </a:r>
            <a:endParaRPr lang="en-US" sz="4000" dirty="0"/>
          </a:p>
        </p:txBody>
      </p:sp>
      <p:graphicFrame>
        <p:nvGraphicFramePr>
          <p:cNvPr id="6" name="Chart 5"/>
          <p:cNvGraphicFramePr/>
          <p:nvPr/>
        </p:nvGraphicFramePr>
        <p:xfrm>
          <a:off x="3941182" y="494928"/>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4343399" y="3657601"/>
          <a:ext cx="3367586" cy="2906972"/>
        </p:xfrm>
        <a:graphic>
          <a:graphicData uri="http://schemas.openxmlformats.org/drawingml/2006/chart">
            <c:chart xmlns:c="http://schemas.openxmlformats.org/drawingml/2006/chart" xmlns:r="http://schemas.openxmlformats.org/officeDocument/2006/relationships" r:id="rId4"/>
          </a:graphicData>
        </a:graphic>
      </p:graphicFrame>
      <p:sp>
        <p:nvSpPr>
          <p:cNvPr id="11" name="Content Placeholder 3"/>
          <p:cNvSpPr>
            <a:spLocks noGrp="1"/>
          </p:cNvSpPr>
          <p:nvPr>
            <p:ph sz="half" idx="2"/>
          </p:nvPr>
        </p:nvSpPr>
        <p:spPr>
          <a:xfrm>
            <a:off x="243271" y="1720982"/>
            <a:ext cx="3369974" cy="4789000"/>
          </a:xfrm>
        </p:spPr>
        <p:txBody>
          <a:bodyPr/>
          <a:lstStyle/>
          <a:p>
            <a:r>
              <a:rPr lang="en-US" dirty="0" smtClean="0"/>
              <a:t>Analytic Methodologist</a:t>
            </a:r>
          </a:p>
          <a:p>
            <a:r>
              <a:rPr lang="en-US" dirty="0" smtClean="0"/>
              <a:t>City Councilmember</a:t>
            </a:r>
          </a:p>
          <a:p>
            <a:r>
              <a:rPr lang="en-US" dirty="0" smtClean="0"/>
              <a:t>Research Associate</a:t>
            </a:r>
          </a:p>
          <a:p>
            <a:r>
              <a:rPr lang="en-US" dirty="0" smtClean="0"/>
              <a:t>Software Engineer</a:t>
            </a:r>
          </a:p>
          <a:p>
            <a:r>
              <a:rPr lang="en-US" dirty="0" smtClean="0"/>
              <a:t>GIS Engineer</a:t>
            </a:r>
          </a:p>
          <a:p>
            <a:r>
              <a:rPr lang="en-US" dirty="0" smtClean="0"/>
              <a:t>Virginia Marine Resources Commission</a:t>
            </a:r>
          </a:p>
          <a:p>
            <a:r>
              <a:rPr lang="en-US" dirty="0" smtClean="0"/>
              <a:t>DEVELOP</a:t>
            </a:r>
          </a:p>
          <a:p>
            <a:r>
              <a:rPr lang="en-US" dirty="0" smtClean="0"/>
              <a:t>Sea Ice Program Leader (NOAA/NWS)</a:t>
            </a:r>
          </a:p>
          <a:p>
            <a:r>
              <a:rPr lang="en-US" dirty="0" smtClean="0"/>
              <a:t>GIS Analyst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TM03457510[[fn=Savon]]</Template>
  <TotalTime>716</TotalTime>
  <Words>3825</Words>
  <Application>Microsoft Office PowerPoint</Application>
  <PresentationFormat>On-screen Show (4:3)</PresentationFormat>
  <Paragraphs>590</Paragraphs>
  <Slides>39</Slides>
  <Notes>24</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Savon</vt:lpstr>
      <vt:lpstr>Impact Analysis</vt:lpstr>
      <vt:lpstr>What is it?</vt:lpstr>
      <vt:lpstr>What impacts?</vt:lpstr>
      <vt:lpstr>Slide 4</vt:lpstr>
      <vt:lpstr>Pre-Project Partner Survey</vt:lpstr>
      <vt:lpstr>Pre-Project Partner Survey</vt:lpstr>
      <vt:lpstr>Alumni Survey</vt:lpstr>
      <vt:lpstr>Slide 8</vt:lpstr>
      <vt:lpstr>Careers:</vt:lpstr>
      <vt:lpstr>Do you currently work with, or have exposure to remote sensing?/ Do you currently work with NASA's Earth observations? (not enrolled, employed (123 respondents)</vt:lpstr>
      <vt:lpstr>How did DEVELOP assist with your job search? (123: not enrolled, employed)</vt:lpstr>
      <vt:lpstr>Professional Skills Gained  (245 respondents)</vt:lpstr>
      <vt:lpstr>Slide 13</vt:lpstr>
      <vt:lpstr>Equal Futures Reporting</vt:lpstr>
      <vt:lpstr>Number of Participants by Location and Gender, FY 2014 </vt:lpstr>
      <vt:lpstr>Number of Total DEVELOP Applicants and Participants by Gender, FY 2011 – 2014  </vt:lpstr>
      <vt:lpstr>Major Milestones FY 2015</vt:lpstr>
      <vt:lpstr>Beginning &amp; End of Term Surveys</vt:lpstr>
      <vt:lpstr>Technical skills hoped to gain from DEVELOP:</vt:lpstr>
      <vt:lpstr>Professional skills hoped to gain from DEVELOP:</vt:lpstr>
      <vt:lpstr>Upcoming</vt:lpstr>
      <vt:lpstr>Tracking metrics</vt:lpstr>
      <vt:lpstr>Slide 23</vt:lpstr>
      <vt:lpstr>Slide 24</vt:lpstr>
      <vt:lpstr>Leadership &amp; Gender</vt:lpstr>
      <vt:lpstr>Results &amp; Indicators</vt:lpstr>
      <vt:lpstr>Slide 27</vt:lpstr>
      <vt:lpstr>Built Awareness</vt:lpstr>
      <vt:lpstr>Slide 29</vt:lpstr>
      <vt:lpstr>Slide 30</vt:lpstr>
      <vt:lpstr>Slide 31</vt:lpstr>
      <vt:lpstr>Slide 32</vt:lpstr>
      <vt:lpstr>Slide 33</vt:lpstr>
      <vt:lpstr>Slide 34</vt:lpstr>
      <vt:lpstr>Slide 35</vt:lpstr>
      <vt:lpstr>Slide 36</vt:lpstr>
      <vt:lpstr>Socioeconomic Impact Analyses</vt:lpstr>
      <vt:lpstr>Workflow</vt:lpstr>
      <vt:lpstr>Challenges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Analysis</dc:title>
  <dc:creator>Georgina Crepps</dc:creator>
  <cp:lastModifiedBy>gscrepps</cp:lastModifiedBy>
  <cp:revision>67</cp:revision>
  <dcterms:created xsi:type="dcterms:W3CDTF">2014-11-25T23:56:57Z</dcterms:created>
  <dcterms:modified xsi:type="dcterms:W3CDTF">2014-12-05T22:55:10Z</dcterms:modified>
</cp:coreProperties>
</file>