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6" r:id="rId2"/>
    <p:sldId id="283" r:id="rId3"/>
    <p:sldId id="284" r:id="rId4"/>
    <p:sldId id="286" r:id="rId5"/>
    <p:sldId id="287" r:id="rId6"/>
    <p:sldId id="281" r:id="rId7"/>
    <p:sldId id="288" r:id="rId8"/>
    <p:sldId id="289" r:id="rId9"/>
    <p:sldId id="290" r:id="rId10"/>
    <p:sldId id="291" r:id="rId11"/>
    <p:sldId id="292" r:id="rId12"/>
    <p:sldId id="29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256"/>
            <p14:sldId id="283"/>
            <p14:sldId id="284"/>
            <p14:sldId id="286"/>
            <p14:sldId id="287"/>
            <p14:sldId id="281"/>
            <p14:sldId id="288"/>
            <p14:sldId id="289"/>
            <p14:sldId id="290"/>
            <p14:sldId id="291"/>
            <p14:sldId id="292"/>
            <p14:sldId id="2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extLst>
      <p:ext uri="{19B8F6BF-5375-455C-9EA6-DF929625EA0E}">
        <p15:presenceInfo xmlns:p15="http://schemas.microsoft.com/office/powerpoint/2012/main" userId="S-1-5-21-330711430-3775241029-4075259233-879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9CC3"/>
    <a:srgbClr val="7EB761"/>
    <a:srgbClr val="3289B4"/>
    <a:srgbClr val="ADD0E1"/>
    <a:srgbClr val="74AADB"/>
    <a:srgbClr val="5B9BD5"/>
    <a:srgbClr val="1C48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3" autoAdjust="0"/>
    <p:restoredTop sz="36691" autoAdjust="0"/>
  </p:normalViewPr>
  <p:slideViewPr>
    <p:cSldViewPr snapToGrid="0" showGuides="1">
      <p:cViewPr varScale="1">
        <p:scale>
          <a:sx n="39" d="100"/>
          <a:sy n="39" d="100"/>
        </p:scale>
        <p:origin x="3270" y="54"/>
      </p:cViewPr>
      <p:guideLst/>
    </p:cSldViewPr>
  </p:slideViewPr>
  <p:notesTextViewPr>
    <p:cViewPr>
      <p:scale>
        <a:sx n="1" d="1"/>
        <a:sy n="1" d="1"/>
      </p:scale>
      <p:origin x="0" y="0"/>
    </p:cViewPr>
  </p:notesTextViewPr>
  <p:notesViewPr>
    <p:cSldViewPr snapToGrid="0" showGuides="1">
      <p:cViewPr varScale="1">
        <p:scale>
          <a:sx n="56" d="100"/>
          <a:sy n="56" d="100"/>
        </p:scale>
        <p:origin x="213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2-20T14:43:02.036" idx="1">
    <p:pos x="7063" y="955"/>
    <p:text>Feel free to vary slide templates. You don’t have to use only one! 
See HOME Tab -&gt; Layout Drop-Down Menu for layout options.</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9/16/2019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9/16/2019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/wiki/File:Claude_Monet_-_The_Magpie_-_</a:t>
            </a:r>
            <a:r>
              <a:rPr lang="en-US" sz="1200" kern="1200" dirty="0" err="1">
                <a:solidFill>
                  <a:schemeClr val="tx1"/>
                </a:solidFill>
                <a:effectLst/>
                <a:latin typeface="+mn-lt"/>
                <a:ea typeface="+mn-ea"/>
                <a:cs typeface="+mn-cs"/>
              </a:rPr>
              <a:t>Google_Art_Project.jpg</a:t>
            </a:r>
            <a:r>
              <a:rPr lang="en-US" sz="1200" kern="1200" dirty="0">
                <a:solidFill>
                  <a:schemeClr val="tx1"/>
                </a:solidFill>
                <a:effectLst/>
                <a:latin typeface="+mn-lt"/>
                <a:ea typeface="+mn-ea"/>
                <a:cs typeface="+mn-cs"/>
              </a:rPr>
              <a:t>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3775407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/wiki/File:Claude_Monet_-_The_Magpie_-_</a:t>
            </a:r>
            <a:r>
              <a:rPr lang="en-US" sz="1200" kern="1200" dirty="0" err="1">
                <a:solidFill>
                  <a:schemeClr val="tx1"/>
                </a:solidFill>
                <a:effectLst/>
                <a:latin typeface="+mn-lt"/>
                <a:ea typeface="+mn-ea"/>
                <a:cs typeface="+mn-cs"/>
              </a:rPr>
              <a:t>Google_Art_Project.jpg</a:t>
            </a:r>
            <a:r>
              <a:rPr lang="en-US" sz="1200" kern="1200" dirty="0">
                <a:solidFill>
                  <a:schemeClr val="tx1"/>
                </a:solidFill>
                <a:effectLst/>
                <a:latin typeface="+mn-lt"/>
                <a:ea typeface="+mn-ea"/>
                <a:cs typeface="+mn-cs"/>
              </a:rPr>
              <a:t>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2593701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4172805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a:latin typeface="Arial" panose="020B0604020202020204" pitchFamily="34" charset="0"/>
                <a:cs typeface="Arial" panose="020B0604020202020204" pitchFamily="34" charset="0"/>
              </a:rPr>
              <a:t>National</a:t>
            </a:r>
            <a:r>
              <a:rPr lang="en-US" sz="800" baseline="0" dirty="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379CC3"/>
                </a:solidFill>
              </a:defRPr>
            </a:lvl1pPr>
          </a:lstStyle>
          <a:p>
            <a:r>
              <a:rPr lang="en-US" dirty="0"/>
              <a:t>CLICK TO EDIT MASTER TITLE STYLE</a:t>
            </a:r>
          </a:p>
        </p:txBody>
      </p:sp>
      <p:sp>
        <p:nvSpPr>
          <p:cNvPr id="5" name="Content Placeholder 4"/>
          <p:cNvSpPr>
            <a:spLocks noGrp="1"/>
          </p:cNvSpPr>
          <p:nvPr>
            <p:ph sz="quarter" idx="10"/>
          </p:nvPr>
        </p:nvSpPr>
        <p:spPr>
          <a:xfrm>
            <a:off x="495300" y="1250950"/>
            <a:ext cx="11201400" cy="2900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p:cNvSpPr>
            <a:spLocks noGrp="1"/>
          </p:cNvSpPr>
          <p:nvPr>
            <p:ph sz="quarter" idx="13"/>
          </p:nvPr>
        </p:nvSpPr>
        <p:spPr>
          <a:xfrm>
            <a:off x="507332"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4"/>
          </p:nvPr>
        </p:nvSpPr>
        <p:spPr>
          <a:xfrm>
            <a:off x="5659558"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91382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379CC3"/>
                </a:solidFill>
              </a:defRPr>
            </a:lvl1pPr>
          </a:lstStyle>
          <a:p>
            <a:r>
              <a:rPr lang="en-US" dirty="0"/>
              <a:t>CLICK TO EDIT MASTER TITLE STYLE</a:t>
            </a:r>
          </a:p>
        </p:txBody>
      </p:sp>
      <p:sp>
        <p:nvSpPr>
          <p:cNvPr id="16" name="Hexagon 15"/>
          <p:cNvSpPr/>
          <p:nvPr userDrawn="1"/>
        </p:nvSpPr>
        <p:spPr>
          <a:xfrm>
            <a:off x="9465270" y="5257798"/>
            <a:ext cx="1839440" cy="1600202"/>
          </a:xfrm>
          <a:prstGeom prst="hexagon">
            <a:avLst>
              <a:gd name="adj" fmla="val 28832"/>
              <a:gd name="vf" fmla="val 115470"/>
            </a:avLst>
          </a:prstGeom>
          <a:solidFill>
            <a:srgbClr val="379CC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3"/>
          </p:nvPr>
        </p:nvSpPr>
        <p:spPr>
          <a:xfrm>
            <a:off x="8381999"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quarter" idx="14"/>
          </p:nvPr>
        </p:nvSpPr>
        <p:spPr>
          <a:xfrm>
            <a:off x="443865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quarter" idx="15"/>
          </p:nvPr>
        </p:nvSpPr>
        <p:spPr>
          <a:xfrm>
            <a:off x="49530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5558086"/>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1">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379CC3"/>
                </a:solidFill>
              </a:defRPr>
            </a:lvl1pPr>
          </a:lstStyle>
          <a:p>
            <a:r>
              <a:rPr lang="en-US" dirty="0"/>
              <a:t>CLICK TO EDIT MASTER TITLE STYLE</a:t>
            </a:r>
          </a:p>
        </p:txBody>
      </p:sp>
      <p:sp>
        <p:nvSpPr>
          <p:cNvPr id="7" name="Content Placeholder 4"/>
          <p:cNvSpPr>
            <a:spLocks noGrp="1"/>
          </p:cNvSpPr>
          <p:nvPr>
            <p:ph sz="quarter" idx="11"/>
          </p:nvPr>
        </p:nvSpPr>
        <p:spPr>
          <a:xfrm>
            <a:off x="6701588"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p:nvPr>
        </p:nvSpPr>
        <p:spPr>
          <a:xfrm>
            <a:off x="507332"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508000" y="4330700"/>
            <a:ext cx="11188700" cy="21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07740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cstate="print">
              <a:extLst>
                <a:ext uri="{28A0092B-C50C-407E-A947-70E740481C1C}">
                  <a14:useLocalDpi xmlns:a14="http://schemas.microsoft.com/office/drawing/2010/main" val="0"/>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8382000" y="1660524"/>
            <a:ext cx="3314700" cy="4668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1627997" y="266701"/>
            <a:ext cx="10515600" cy="685799"/>
          </a:xfrm>
        </p:spPr>
        <p:txBody>
          <a:bodyPr/>
          <a:lstStyle>
            <a:lvl1pPr>
              <a:defRPr b="1">
                <a:solidFill>
                  <a:srgbClr val="379CC3"/>
                </a:solidFill>
              </a:defRPr>
            </a:lvl1pPr>
          </a:lstStyle>
          <a:p>
            <a:r>
              <a:rPr lang="en-US" dirty="0"/>
              <a:t>CLICK TO EDIT MASTER TITLE STYLE</a:t>
            </a:r>
          </a:p>
        </p:txBody>
      </p:sp>
    </p:spTree>
    <p:extLst>
      <p:ext uri="{BB962C8B-B14F-4D97-AF65-F5344CB8AC3E}">
        <p14:creationId xmlns:p14="http://schemas.microsoft.com/office/powerpoint/2010/main" val="673917571"/>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rgbClr val="379CC3"/>
                </a:solidFill>
              </a:rPr>
              <a:t>ACKNOWLEDGEMENTS</a:t>
            </a: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a:solidFill>
                <a:schemeClr val="bg2">
                  <a:lumMod val="50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84436" y="386704"/>
            <a:ext cx="2112264" cy="426040"/>
          </a:xfrm>
          <a:prstGeom prst="rect">
            <a:avLst/>
          </a:prstGeom>
        </p:spPr>
      </p:pic>
    </p:spTree>
    <p:extLst>
      <p:ext uri="{BB962C8B-B14F-4D97-AF65-F5344CB8AC3E}">
        <p14:creationId xmlns:p14="http://schemas.microsoft.com/office/powerpoint/2010/main" val="3308358493"/>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379CC3"/>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Tree>
    <p:extLst>
      <p:ext uri="{BB962C8B-B14F-4D97-AF65-F5344CB8AC3E}">
        <p14:creationId xmlns:p14="http://schemas.microsoft.com/office/powerpoint/2010/main" val="2255266607"/>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379CC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379CC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379CC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379CC3"/>
                </a:solidFill>
              </a:defRPr>
            </a:lvl1pPr>
          </a:lstStyle>
          <a:p>
            <a:r>
              <a:rPr lang="en-US" dirty="0"/>
              <a:t>CLICK TO EDIT MASTER TITLE STYLE</a:t>
            </a:r>
          </a:p>
        </p:txBody>
      </p:sp>
      <p:sp>
        <p:nvSpPr>
          <p:cNvPr id="6" name="Content Placeholder 5"/>
          <p:cNvSpPr>
            <a:spLocks noGrp="1"/>
          </p:cNvSpPr>
          <p:nvPr>
            <p:ph sz="quarter" idx="10"/>
          </p:nvPr>
        </p:nvSpPr>
        <p:spPr>
          <a:xfrm>
            <a:off x="1257300"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1"/>
          </p:nvPr>
        </p:nvSpPr>
        <p:spPr>
          <a:xfrm>
            <a:off x="6892809"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1257300" y="4535488"/>
            <a:ext cx="8032750" cy="190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4860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379CC3"/>
                </a:solidFill>
              </a:defRPr>
            </a:lvl1pPr>
          </a:lstStyle>
          <a:p>
            <a:r>
              <a:rPr lang="en-US" dirty="0"/>
              <a:t>CLICK TO EDIT MASTER TITLE STYLE</a:t>
            </a:r>
          </a:p>
        </p:txBody>
      </p:sp>
      <p:sp>
        <p:nvSpPr>
          <p:cNvPr id="4" name="Content Placeholder 3"/>
          <p:cNvSpPr>
            <a:spLocks noGrp="1"/>
          </p:cNvSpPr>
          <p:nvPr>
            <p:ph sz="quarter" idx="10"/>
          </p:nvPr>
        </p:nvSpPr>
        <p:spPr>
          <a:xfrm>
            <a:off x="495300" y="1104900"/>
            <a:ext cx="11201400" cy="2706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513344" y="4010044"/>
            <a:ext cx="11201400" cy="22759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4339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379CC3">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379CC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379CC3"/>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379CC3"/>
                </a:solidFill>
              </a:defRPr>
            </a:lvl1pPr>
          </a:lstStyle>
          <a:p>
            <a:r>
              <a:rPr lang="en-US" dirty="0"/>
              <a:t>CLICK TO EDIT MASTER TITLE STYLE</a:t>
            </a:r>
          </a:p>
        </p:txBody>
      </p:sp>
      <p:sp>
        <p:nvSpPr>
          <p:cNvPr id="8" name="Content Placeholder 7"/>
          <p:cNvSpPr>
            <a:spLocks noGrp="1"/>
          </p:cNvSpPr>
          <p:nvPr>
            <p:ph sz="quarter" idx="11"/>
          </p:nvPr>
        </p:nvSpPr>
        <p:spPr>
          <a:xfrm>
            <a:off x="6196013" y="952500"/>
            <a:ext cx="5500687" cy="4870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2"/>
          </p:nvPr>
        </p:nvSpPr>
        <p:spPr>
          <a:xfrm>
            <a:off x="1289050" y="2784968"/>
            <a:ext cx="4040188" cy="1241676"/>
          </a:xfrm>
        </p:spPr>
        <p:txBody>
          <a:bodyPr/>
          <a:lstStyle/>
          <a:p>
            <a:pPr lvl="0"/>
            <a:r>
              <a:rPr lang="en-US" dirty="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a:t>Edit Master text styles</a:t>
            </a:r>
          </a:p>
        </p:txBody>
      </p:sp>
    </p:spTree>
    <p:extLst>
      <p:ext uri="{BB962C8B-B14F-4D97-AF65-F5344CB8AC3E}">
        <p14:creationId xmlns:p14="http://schemas.microsoft.com/office/powerpoint/2010/main" val="3019106945"/>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9526"/>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379CC3"/>
                </a:solidFill>
              </a:defRPr>
            </a:lvl1pPr>
          </a:lstStyle>
          <a:p>
            <a:r>
              <a:rPr lang="en-US" dirty="0"/>
              <a:t>CLICK TO EDIT MASTER TITLE STYLE</a:t>
            </a:r>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a:t>Edit Master text styles</a:t>
            </a:r>
          </a:p>
        </p:txBody>
      </p:sp>
    </p:spTree>
    <p:extLst>
      <p:ext uri="{BB962C8B-B14F-4D97-AF65-F5344CB8AC3E}">
        <p14:creationId xmlns:p14="http://schemas.microsoft.com/office/powerpoint/2010/main" val="90406387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379CC3"/>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a:t>CLICK TO EDIT MASTER TITLE STYLE</a:t>
            </a:r>
          </a:p>
        </p:txBody>
      </p:sp>
      <p:sp>
        <p:nvSpPr>
          <p:cNvPr id="5" name="Content Placeholder 4"/>
          <p:cNvSpPr>
            <a:spLocks noGrp="1"/>
          </p:cNvSpPr>
          <p:nvPr>
            <p:ph sz="quarter" idx="10"/>
          </p:nvPr>
        </p:nvSpPr>
        <p:spPr>
          <a:xfrm>
            <a:off x="495301"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1"/>
          </p:nvPr>
        </p:nvSpPr>
        <p:spPr>
          <a:xfrm>
            <a:off x="4406566"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p:cNvSpPr>
            <a:spLocks noGrp="1"/>
          </p:cNvSpPr>
          <p:nvPr>
            <p:ph sz="quarter" idx="12"/>
          </p:nvPr>
        </p:nvSpPr>
        <p:spPr>
          <a:xfrm>
            <a:off x="8317832"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26282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9/16/2019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814761" y="4115906"/>
            <a:ext cx="1820749" cy="1628504"/>
            <a:chOff x="8025208" y="3531159"/>
            <a:chExt cx="1820749" cy="1628504"/>
          </a:xfrm>
        </p:grpSpPr>
        <p:sp>
          <p:nvSpPr>
            <p:cNvPr id="15" name="TextBox 14"/>
            <p:cNvSpPr txBox="1"/>
            <p:nvPr userDrawn="1"/>
          </p:nvSpPr>
          <p:spPr>
            <a:xfrm>
              <a:off x="8025208" y="3531159"/>
              <a:ext cx="1820749" cy="323165"/>
            </a:xfrm>
            <a:prstGeom prst="rect">
              <a:avLst/>
            </a:prstGeom>
            <a:noFill/>
          </p:spPr>
          <p:txBody>
            <a:bodyPr wrap="square" rtlCol="0">
              <a:spAutoFit/>
            </a:bodyPr>
            <a:lstStyle/>
            <a:p>
              <a:r>
                <a:rPr lang="en-US" sz="1500" dirty="0">
                  <a:solidFill>
                    <a:schemeClr val="tx1">
                      <a:lumMod val="75000"/>
                      <a:lumOff val="25000"/>
                    </a:schemeClr>
                  </a:solidFill>
                  <a:latin typeface="Century Gothic" panose="020B0502020202020204" pitchFamily="34" charset="0"/>
                </a:rPr>
                <a:t>Team Member 1</a:t>
              </a:r>
            </a:p>
          </p:txBody>
        </p:sp>
        <p:sp>
          <p:nvSpPr>
            <p:cNvPr id="16" name="Rectangle 15"/>
            <p:cNvSpPr/>
            <p:nvPr userDrawn="1"/>
          </p:nvSpPr>
          <p:spPr>
            <a:xfrm>
              <a:off x="8032640" y="3966272"/>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2</a:t>
              </a:r>
            </a:p>
          </p:txBody>
        </p:sp>
        <p:sp>
          <p:nvSpPr>
            <p:cNvPr id="17" name="Rectangle 16"/>
            <p:cNvSpPr/>
            <p:nvPr userDrawn="1"/>
          </p:nvSpPr>
          <p:spPr>
            <a:xfrm>
              <a:off x="8046764" y="4836498"/>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4</a:t>
              </a:r>
            </a:p>
          </p:txBody>
        </p:sp>
        <p:sp>
          <p:nvSpPr>
            <p:cNvPr id="18" name="Rectangle 17"/>
            <p:cNvSpPr/>
            <p:nvPr userDrawn="1"/>
          </p:nvSpPr>
          <p:spPr>
            <a:xfrm>
              <a:off x="8036885" y="4401385"/>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3</a:t>
              </a:r>
            </a:p>
          </p:txBody>
        </p:sp>
      </p:grpSp>
      <p:sp>
        <p:nvSpPr>
          <p:cNvPr id="37" name="Title 1"/>
          <p:cNvSpPr txBox="1">
            <a:spLocks/>
          </p:cNvSpPr>
          <p:nvPr/>
        </p:nvSpPr>
        <p:spPr>
          <a:xfrm>
            <a:off x="7794625" y="1417552"/>
            <a:ext cx="3895726" cy="1076466"/>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baseline="0" dirty="0">
                <a:solidFill>
                  <a:srgbClr val="379CC3"/>
                </a:solidFill>
              </a:rPr>
              <a:t>PROJECT SHORT TITLE (ALL CAPS)</a:t>
            </a:r>
          </a:p>
        </p:txBody>
      </p:sp>
      <p:sp>
        <p:nvSpPr>
          <p:cNvPr id="38" name="Subtitle 2"/>
          <p:cNvSpPr txBox="1">
            <a:spLocks/>
          </p:cNvSpPr>
          <p:nvPr/>
        </p:nvSpPr>
        <p:spPr>
          <a:xfrm>
            <a:off x="7800974" y="2584884"/>
            <a:ext cx="3889377"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30994" r="321"/>
          <a:stretch/>
        </p:blipFill>
        <p:spPr>
          <a:xfrm rot="5400000">
            <a:off x="266700" y="-266701"/>
            <a:ext cx="6858000" cy="7391401"/>
          </a:xfrm>
          <a:prstGeom prst="rect">
            <a:avLst/>
          </a:prstGeom>
          <a:effectLst>
            <a:outerShdw blurRad="50800" dist="38100" dir="2700000" algn="tl" rotWithShape="0">
              <a:prstClr val="black">
                <a:alpha val="40000"/>
              </a:prstClr>
            </a:outerShdw>
          </a:effectLst>
        </p:spPr>
      </p:pic>
      <p:sp>
        <p:nvSpPr>
          <p:cNvPr id="27" name="TextBox 26"/>
          <p:cNvSpPr txBox="1"/>
          <p:nvPr/>
        </p:nvSpPr>
        <p:spPr>
          <a:xfrm>
            <a:off x="9536125" y="3988947"/>
            <a:ext cx="1703376" cy="577081"/>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You do not need the “(Project Lead)” designation here</a:t>
            </a:r>
            <a:endParaRPr lang="en-US" sz="1050" b="1" dirty="0">
              <a:solidFill>
                <a:srgbClr val="FF0000"/>
              </a:solidFill>
            </a:endParaRPr>
          </a:p>
        </p:txBody>
      </p:sp>
      <p:sp>
        <p:nvSpPr>
          <p:cNvPr id="28" name="TextBox 27"/>
          <p:cNvSpPr txBox="1"/>
          <p:nvPr/>
        </p:nvSpPr>
        <p:spPr>
          <a:xfrm>
            <a:off x="181216" y="164940"/>
            <a:ext cx="3707674" cy="3600986"/>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Your project Website Image should be placed from the left edge to the 3</a:t>
            </a:r>
            <a:r>
              <a:rPr lang="en-US" sz="1200" baseline="30000" dirty="0">
                <a:solidFill>
                  <a:srgbClr val="FF0000"/>
                </a:solidFill>
              </a:rPr>
              <a:t>rd</a:t>
            </a:r>
            <a:r>
              <a:rPr lang="en-US" sz="1200" dirty="0">
                <a:solidFill>
                  <a:srgbClr val="FF0000"/>
                </a:solidFill>
              </a:rPr>
              <a:t> guideline. An example image has been placed in this position for your reference. Delete the example image, insert your image, then right click your image and select the “Send to Back” option. Position and adjust the size of your image so that it lines up with the provided margin rulers.</a:t>
            </a:r>
          </a:p>
          <a:p>
            <a:endParaRPr lang="en-US" sz="1200" dirty="0">
              <a:solidFill>
                <a:srgbClr val="FF0000"/>
              </a:solidFill>
            </a:endParaRPr>
          </a:p>
          <a:p>
            <a:r>
              <a:rPr lang="en-US" sz="1200" dirty="0">
                <a:solidFill>
                  <a:srgbClr val="FF0000"/>
                </a:solidFill>
              </a:rPr>
              <a:t>Do not delete or move the DEVELOP logo or other page components, including name boxes.</a:t>
            </a:r>
          </a:p>
          <a:p>
            <a:endParaRPr lang="en-US" sz="1200" dirty="0">
              <a:solidFill>
                <a:srgbClr val="FF0000"/>
              </a:solidFill>
            </a:endParaRPr>
          </a:p>
          <a:p>
            <a:pPr marL="171450" indent="-171450">
              <a:buFont typeface="Wingdings" panose="05000000000000000000" pitchFamily="2" charset="2"/>
              <a:buChar char="à"/>
            </a:pPr>
            <a:r>
              <a:rPr lang="en-US" sz="1200" dirty="0">
                <a:solidFill>
                  <a:srgbClr val="FF0000"/>
                </a:solidFill>
              </a:rPr>
              <a:t>Body text should default to </a:t>
            </a:r>
            <a:r>
              <a:rPr lang="en-US" sz="1200" b="1" dirty="0">
                <a:solidFill>
                  <a:srgbClr val="FF0000"/>
                </a:solidFill>
              </a:rPr>
              <a:t>“Black, Text 1, Lighter 25%”</a:t>
            </a:r>
          </a:p>
          <a:p>
            <a:pPr marL="171450" indent="-171450">
              <a:buFont typeface="Wingdings" panose="05000000000000000000" pitchFamily="2" charset="2"/>
              <a:buChar char="à"/>
            </a:pPr>
            <a:r>
              <a:rPr lang="en-US" sz="1200" dirty="0">
                <a:solidFill>
                  <a:srgbClr val="FF0000"/>
                </a:solidFill>
              </a:rPr>
              <a:t>The only font that should be in this presentation is Century Gothic</a:t>
            </a:r>
          </a:p>
          <a:p>
            <a:endParaRPr lang="en-US" sz="1200" dirty="0">
              <a:solidFill>
                <a:srgbClr val="FF0000"/>
              </a:solidFill>
            </a:endParaRPr>
          </a:p>
          <a:p>
            <a:r>
              <a:rPr lang="en-US" sz="1200" b="1" dirty="0">
                <a:solidFill>
                  <a:srgbClr val="FF0000"/>
                </a:solidFill>
              </a:rPr>
              <a:t>Delete all red text boxes like this one!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65428"/>
            <a:ext cx="12192000" cy="715571"/>
          </a:xfrm>
          <a:prstGeom prst="rect">
            <a:avLst/>
          </a:prstGeom>
        </p:spPr>
      </p:pic>
      <p:sp>
        <p:nvSpPr>
          <p:cNvPr id="3" name="TextBox 2"/>
          <p:cNvSpPr txBox="1"/>
          <p:nvPr/>
        </p:nvSpPr>
        <p:spPr>
          <a:xfrm>
            <a:off x="3155090" y="6217180"/>
            <a:ext cx="7136613" cy="369332"/>
          </a:xfrm>
          <a:prstGeom prst="rect">
            <a:avLst/>
          </a:prstGeom>
          <a:noFill/>
        </p:spPr>
        <p:txBody>
          <a:bodyPr wrap="square" rtlCol="0" anchor="ctr">
            <a:spAutoFit/>
          </a:bodyPr>
          <a:lstStyle/>
          <a:p>
            <a:pPr algn="r"/>
            <a:r>
              <a:rPr lang="en-US" dirty="0">
                <a:solidFill>
                  <a:schemeClr val="bg1"/>
                </a:solidFill>
              </a:rPr>
              <a:t>Node Name (e.g. Virginia – Langley) </a:t>
            </a:r>
            <a:r>
              <a:rPr lang="en-US">
                <a:solidFill>
                  <a:schemeClr val="bg1"/>
                </a:solidFill>
              </a:rPr>
              <a:t>| </a:t>
            </a:r>
            <a:r>
              <a:rPr lang="en-US" smtClean="0">
                <a:solidFill>
                  <a:schemeClr val="bg1"/>
                </a:solidFill>
              </a:rPr>
              <a:t>Fall</a:t>
            </a:r>
            <a:r>
              <a:rPr lang="en-US" smtClean="0">
                <a:solidFill>
                  <a:schemeClr val="bg1"/>
                </a:solidFill>
              </a:rPr>
              <a:t> </a:t>
            </a:r>
            <a:r>
              <a:rPr lang="en-US" dirty="0">
                <a:solidFill>
                  <a:schemeClr val="bg1"/>
                </a:solidFill>
              </a:rPr>
              <a:t>2019</a:t>
            </a:r>
          </a:p>
        </p:txBody>
      </p:sp>
    </p:spTree>
    <p:extLst>
      <p:ext uri="{BB962C8B-B14F-4D97-AF65-F5344CB8AC3E}">
        <p14:creationId xmlns:p14="http://schemas.microsoft.com/office/powerpoint/2010/main" val="1437393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0125" y="1008683"/>
            <a:ext cx="4892409" cy="5656612"/>
          </a:xfrm>
          <a:prstGeom prst="rect">
            <a:avLst/>
          </a:prstGeom>
        </p:spPr>
      </p:pic>
      <p:sp>
        <p:nvSpPr>
          <p:cNvPr id="4" name="Text Placeholder 2"/>
          <p:cNvSpPr txBox="1">
            <a:spLocks/>
          </p:cNvSpPr>
          <p:nvPr/>
        </p:nvSpPr>
        <p:spPr>
          <a:xfrm>
            <a:off x="6748686" y="1558242"/>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Bad Example</a:t>
            </a:r>
            <a:r>
              <a:rPr lang="en-US" sz="2000" b="1" dirty="0">
                <a:solidFill>
                  <a:schemeClr val="tx1">
                    <a:lumMod val="75000"/>
                    <a:lumOff val="25000"/>
                  </a:schemeClr>
                </a:solidFill>
              </a:rPr>
              <a:t>:</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Barely legible </a:t>
            </a:r>
          </a:p>
          <a:p>
            <a:pPr marL="800100" lvl="1"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Never label your legend “Legend”</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North arrow is hard to see</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No locational context for where this state is located</a:t>
            </a:r>
          </a:p>
        </p:txBody>
      </p:sp>
      <p:sp>
        <p:nvSpPr>
          <p:cNvPr id="6"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SEPARATE &amp; EDITABLE: THE BAD </a:t>
            </a:r>
          </a:p>
        </p:txBody>
      </p:sp>
    </p:spTree>
    <p:extLst>
      <p:ext uri="{BB962C8B-B14F-4D97-AF65-F5344CB8AC3E}">
        <p14:creationId xmlns:p14="http://schemas.microsoft.com/office/powerpoint/2010/main" val="3187777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12172" y="356754"/>
            <a:ext cx="10233148" cy="68579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SEPARATE &amp; EDITABLE: THE GOOD </a:t>
            </a:r>
          </a:p>
        </p:txBody>
      </p:sp>
      <p:sp>
        <p:nvSpPr>
          <p:cNvPr id="4" name="Text Placeholder 2"/>
          <p:cNvSpPr txBox="1">
            <a:spLocks/>
          </p:cNvSpPr>
          <p:nvPr/>
        </p:nvSpPr>
        <p:spPr>
          <a:xfrm>
            <a:off x="8891159" y="1158019"/>
            <a:ext cx="2932667"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Good Example:</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All text is </a:t>
            </a:r>
            <a:r>
              <a:rPr lang="en-US" sz="2000" b="1" dirty="0">
                <a:solidFill>
                  <a:schemeClr val="tx1">
                    <a:lumMod val="75000"/>
                    <a:lumOff val="25000"/>
                  </a:schemeClr>
                </a:solidFill>
              </a:rPr>
              <a:t>separate</a:t>
            </a:r>
            <a:r>
              <a:rPr lang="en-US" sz="2000" dirty="0">
                <a:solidFill>
                  <a:schemeClr val="tx1">
                    <a:lumMod val="75000"/>
                    <a:lumOff val="25000"/>
                  </a:schemeClr>
                </a:solidFill>
              </a:rPr>
              <a:t> and </a:t>
            </a:r>
            <a:r>
              <a:rPr lang="en-US" sz="2000" b="1" dirty="0">
                <a:solidFill>
                  <a:schemeClr val="tx1">
                    <a:lumMod val="75000"/>
                    <a:lumOff val="25000"/>
                  </a:schemeClr>
                </a:solidFill>
              </a:rPr>
              <a:t>editable</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b="1" dirty="0">
                <a:solidFill>
                  <a:schemeClr val="tx1">
                    <a:lumMod val="75000"/>
                    <a:lumOff val="25000"/>
                  </a:schemeClr>
                </a:solidFill>
              </a:rPr>
              <a:t>North arrow </a:t>
            </a:r>
            <a:r>
              <a:rPr lang="en-US" sz="2000" dirty="0">
                <a:solidFill>
                  <a:schemeClr val="tx1">
                    <a:lumMod val="75000"/>
                    <a:lumOff val="25000"/>
                  </a:schemeClr>
                </a:solidFill>
              </a:rPr>
              <a:t>is included</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b="1" dirty="0">
                <a:solidFill>
                  <a:schemeClr val="tx1">
                    <a:lumMod val="75000"/>
                    <a:lumOff val="25000"/>
                  </a:schemeClr>
                </a:solidFill>
              </a:rPr>
              <a:t>Inset map </a:t>
            </a:r>
            <a:r>
              <a:rPr lang="en-US" sz="2000" dirty="0">
                <a:solidFill>
                  <a:schemeClr val="tx1">
                    <a:lumMod val="75000"/>
                    <a:lumOff val="25000"/>
                  </a:schemeClr>
                </a:solidFill>
              </a:rPr>
              <a:t>is included to give locational context</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b="1" dirty="0">
                <a:solidFill>
                  <a:schemeClr val="tx1">
                    <a:lumMod val="75000"/>
                    <a:lumOff val="25000"/>
                  </a:schemeClr>
                </a:solidFill>
              </a:rPr>
              <a:t>Legend is easy to understand </a:t>
            </a:r>
            <a:r>
              <a:rPr lang="en-US" sz="2000" dirty="0">
                <a:solidFill>
                  <a:schemeClr val="tx1">
                    <a:lumMod val="75000"/>
                    <a:lumOff val="25000"/>
                  </a:schemeClr>
                </a:solidFill>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r>
                <a:rPr lang="en-US" sz="900" dirty="0">
                  <a:solidFill>
                    <a:prstClr val="black"/>
                  </a:solidFill>
                  <a:latin typeface="+mj-lt"/>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rPr>
              <a:t>CA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rPr>
              <a:t>NV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rPr>
              <a:t>MEXICO</a:t>
            </a:r>
            <a:r>
              <a:rPr lang="en-US" sz="1200" dirty="0">
                <a:solidFill>
                  <a:prstClr val="black"/>
                </a:solidFill>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rPr>
              <a:t>Los Angeles </a:t>
            </a:r>
          </a:p>
        </p:txBody>
      </p:sp>
      <p:sp>
        <p:nvSpPr>
          <p:cNvPr id="14" name="TextBox 13"/>
          <p:cNvSpPr txBox="1"/>
          <p:nvPr/>
        </p:nvSpPr>
        <p:spPr>
          <a:xfrm>
            <a:off x="626643" y="1876000"/>
            <a:ext cx="3451563" cy="400110"/>
          </a:xfrm>
          <a:prstGeom prst="rect">
            <a:avLst/>
          </a:prstGeom>
          <a:solidFill>
            <a:srgbClr val="FFFFFF"/>
          </a:solidFill>
          <a:ln w="19050">
            <a:solidFill>
              <a:srgbClr val="FF0000"/>
            </a:solidFill>
          </a:ln>
        </p:spPr>
        <p:txBody>
          <a:bodyPr wrap="square" rtlCol="0">
            <a:spAutoFit/>
          </a:bodyPr>
          <a:lstStyle/>
          <a:p>
            <a:r>
              <a:rPr lang="en-US" sz="1000" dirty="0">
                <a:solidFill>
                  <a:srgbClr val="FF0000"/>
                </a:solidFill>
              </a:rPr>
              <a:t>The text above the scale bar should be separately editable, but the scale bar itself should not.</a:t>
            </a:r>
            <a:endParaRPr lang="en-US" sz="1000" b="1" dirty="0">
              <a:solidFill>
                <a:srgbClr val="FF0000"/>
              </a:solidFill>
            </a:endParaRPr>
          </a:p>
        </p:txBody>
      </p:sp>
      <p:pic>
        <p:nvPicPr>
          <p:cNvPr id="15" name="Picture 14"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643" y="5677821"/>
            <a:ext cx="493793" cy="714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614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1070261" y="1103741"/>
            <a:ext cx="10536282"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379CC3"/>
              </a:buClr>
              <a:buFont typeface="Webdings" panose="05030102010509060703" pitchFamily="18" charset="2"/>
              <a:buChar char="4"/>
            </a:pPr>
            <a:r>
              <a:rPr lang="en-US" sz="2200" dirty="0"/>
              <a:t>List </a:t>
            </a:r>
            <a:r>
              <a:rPr lang="en-US" sz="2200" b="1" dirty="0"/>
              <a:t>advisors</a:t>
            </a:r>
            <a:r>
              <a:rPr lang="en-US" sz="2200" dirty="0"/>
              <a:t>, </a:t>
            </a:r>
            <a:r>
              <a:rPr lang="en-US" sz="2200" b="1" dirty="0"/>
              <a:t>partners</a:t>
            </a:r>
            <a:r>
              <a:rPr lang="en-US" sz="2200" dirty="0"/>
              <a:t>, and </a:t>
            </a:r>
            <a:r>
              <a:rPr lang="en-US" sz="2200" b="1" dirty="0"/>
              <a:t>others</a:t>
            </a:r>
            <a:r>
              <a:rPr lang="en-US" sz="2200" dirty="0"/>
              <a:t> who have contributed in any way to the project.</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200" dirty="0"/>
              <a:t>If your project is a multi-term one, acknowledge </a:t>
            </a:r>
            <a:r>
              <a:rPr lang="en-US" sz="2200" b="1" dirty="0"/>
              <a:t>past contributors</a:t>
            </a:r>
            <a:r>
              <a:rPr lang="en-US" sz="2200" dirty="0"/>
              <a:t>.</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200" dirty="0"/>
              <a:t>Feel free to </a:t>
            </a:r>
            <a:r>
              <a:rPr lang="en-US" sz="2200" b="1" dirty="0"/>
              <a:t>modify</a:t>
            </a:r>
            <a:r>
              <a:rPr lang="en-US" sz="2200" dirty="0"/>
              <a:t> the slide as needed to fit your content.</a:t>
            </a:r>
          </a:p>
          <a:p>
            <a:pPr>
              <a:lnSpc>
                <a:spcPct val="100000"/>
              </a:lnSpc>
              <a:spcBef>
                <a:spcPts val="0"/>
              </a:spcBef>
              <a:spcAft>
                <a:spcPts val="600"/>
              </a:spcAft>
            </a:pPr>
            <a:endParaRPr lang="en-US" sz="2200" dirty="0"/>
          </a:p>
          <a:p>
            <a:pPr indent="114300">
              <a:lnSpc>
                <a:spcPct val="100000"/>
              </a:lnSpc>
              <a:spcBef>
                <a:spcPts val="0"/>
              </a:spcBef>
              <a:spcAft>
                <a:spcPts val="600"/>
              </a:spcAft>
            </a:pPr>
            <a:r>
              <a:rPr lang="en-US" sz="2200" b="1" dirty="0"/>
              <a:t>If you used ESA Sentinel data, you need to include the following disclaimer:</a:t>
            </a:r>
            <a:r>
              <a:rPr lang="en-US" sz="2200" dirty="0"/>
              <a:t> </a:t>
            </a:r>
          </a:p>
          <a:p>
            <a:pPr marL="114300">
              <a:lnSpc>
                <a:spcPct val="100000"/>
              </a:lnSpc>
              <a:spcBef>
                <a:spcPts val="0"/>
              </a:spcBef>
              <a:spcAft>
                <a:spcPts val="600"/>
              </a:spcAft>
            </a:pPr>
            <a:r>
              <a:rPr lang="en-US" sz="2200" dirty="0"/>
              <a:t>This material contains modified Copernicus Sentinel data (insert year), processed by ESA. </a:t>
            </a:r>
          </a:p>
          <a:p>
            <a:pPr>
              <a:lnSpc>
                <a:spcPct val="100000"/>
              </a:lnSpc>
              <a:spcBef>
                <a:spcPts val="0"/>
              </a:spcBef>
              <a:spcAft>
                <a:spcPts val="600"/>
              </a:spcAft>
            </a:pPr>
            <a:endParaRPr lang="en-US" sz="2200" dirty="0"/>
          </a:p>
          <a:p>
            <a:pPr>
              <a:lnSpc>
                <a:spcPct val="100000"/>
              </a:lnSpc>
              <a:spcBef>
                <a:spcPts val="0"/>
              </a:spcBef>
              <a:spcAft>
                <a:spcPts val="600"/>
              </a:spcAft>
            </a:pPr>
            <a:endParaRPr lang="en-US" sz="2200" dirty="0"/>
          </a:p>
        </p:txBody>
      </p:sp>
      <p:sp>
        <p:nvSpPr>
          <p:cNvPr id="3" name="TextBox 2"/>
          <p:cNvSpPr txBox="1"/>
          <p:nvPr/>
        </p:nvSpPr>
        <p:spPr>
          <a:xfrm>
            <a:off x="3709646" y="4585431"/>
            <a:ext cx="3641768" cy="584775"/>
          </a:xfrm>
          <a:prstGeom prst="rect">
            <a:avLst/>
          </a:prstGeom>
          <a:noFill/>
          <a:ln w="19050">
            <a:solidFill>
              <a:srgbClr val="FF0000"/>
            </a:solidFill>
          </a:ln>
        </p:spPr>
        <p:txBody>
          <a:bodyPr wrap="square" rtlCol="0">
            <a:spAutoFit/>
          </a:bodyPr>
          <a:lstStyle/>
          <a:p>
            <a:pPr algn="ctr"/>
            <a:r>
              <a:rPr lang="en-US" sz="1600" dirty="0">
                <a:solidFill>
                  <a:srgbClr val="FF0000"/>
                </a:solidFill>
              </a:rPr>
              <a:t>You </a:t>
            </a:r>
            <a:r>
              <a:rPr lang="en-US" sz="1600" b="1" dirty="0">
                <a:solidFill>
                  <a:srgbClr val="FF0000"/>
                </a:solidFill>
              </a:rPr>
              <a:t>must</a:t>
            </a:r>
            <a:r>
              <a:rPr lang="en-US" sz="1600" dirty="0">
                <a:solidFill>
                  <a:srgbClr val="FF0000"/>
                </a:solidFill>
              </a:rPr>
              <a:t> use this slide template for your acknowledgement section!</a:t>
            </a:r>
          </a:p>
        </p:txBody>
      </p:sp>
    </p:spTree>
    <p:extLst>
      <p:ext uri="{BB962C8B-B14F-4D97-AF65-F5344CB8AC3E}">
        <p14:creationId xmlns:p14="http://schemas.microsoft.com/office/powerpoint/2010/main" val="523762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2944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3" name="Text Placeholder 5"/>
          <p:cNvSpPr txBox="1">
            <a:spLocks/>
          </p:cNvSpPr>
          <p:nvPr/>
        </p:nvSpPr>
        <p:spPr>
          <a:xfrm>
            <a:off x="342906"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379CC3"/>
              </a:buClr>
              <a:buFont typeface="Webdings" panose="05030102010509060703" pitchFamily="18" charset="2"/>
              <a:buChar char="4"/>
            </a:pPr>
            <a:r>
              <a:rPr lang="en-US" sz="2200" dirty="0">
                <a:solidFill>
                  <a:schemeClr val="tx1">
                    <a:lumMod val="75000"/>
                    <a:lumOff val="25000"/>
                  </a:schemeClr>
                </a:solidFill>
              </a:rPr>
              <a:t>Study Area</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200" dirty="0">
                <a:solidFill>
                  <a:schemeClr val="tx1">
                    <a:lumMod val="75000"/>
                    <a:lumOff val="25000"/>
                  </a:schemeClr>
                </a:solidFill>
              </a:rPr>
              <a:t>Study Period</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200" dirty="0">
                <a:solidFill>
                  <a:schemeClr val="tx1">
                    <a:lumMod val="75000"/>
                    <a:lumOff val="25000"/>
                  </a:schemeClr>
                </a:solidFill>
              </a:rPr>
              <a:t>Objectives</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200" dirty="0">
                <a:solidFill>
                  <a:schemeClr val="tx1">
                    <a:lumMod val="75000"/>
                    <a:lumOff val="25000"/>
                  </a:schemeClr>
                </a:solidFill>
              </a:rPr>
              <a:t>Partners</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200" dirty="0">
                <a:solidFill>
                  <a:schemeClr val="tx1">
                    <a:lumMod val="75000"/>
                    <a:lumOff val="25000"/>
                  </a:schemeClr>
                </a:solidFill>
              </a:rPr>
              <a:t>Community Concerns</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200" dirty="0">
                <a:solidFill>
                  <a:schemeClr val="tx1">
                    <a:lumMod val="75000"/>
                    <a:lumOff val="25000"/>
                  </a:schemeClr>
                </a:solidFill>
              </a:rPr>
              <a:t>NASA Satellites/Sensors Used</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200" dirty="0">
                <a:solidFill>
                  <a:schemeClr val="tx1">
                    <a:lumMod val="75000"/>
                    <a:lumOff val="25000"/>
                  </a:schemeClr>
                </a:solidFill>
              </a:rPr>
              <a:t>Methodology</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200" dirty="0">
                <a:solidFill>
                  <a:schemeClr val="tx1">
                    <a:lumMod val="75000"/>
                    <a:lumOff val="25000"/>
                  </a:schemeClr>
                </a:solidFill>
              </a:rPr>
              <a:t>Results</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200" dirty="0">
                <a:solidFill>
                  <a:schemeClr val="tx1">
                    <a:lumMod val="75000"/>
                    <a:lumOff val="25000"/>
                  </a:schemeClr>
                </a:solidFill>
              </a:rPr>
              <a:t>Conclusions</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200" dirty="0">
                <a:solidFill>
                  <a:schemeClr val="tx1">
                    <a:lumMod val="75000"/>
                    <a:lumOff val="25000"/>
                  </a:schemeClr>
                </a:solidFill>
              </a:rPr>
              <a:t>Errors &amp; Uncertainties</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200" dirty="0">
                <a:solidFill>
                  <a:schemeClr val="tx1">
                    <a:lumMod val="75000"/>
                    <a:lumOff val="25000"/>
                  </a:schemeClr>
                </a:solidFill>
              </a:rPr>
              <a:t>Future Work</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200" dirty="0">
                <a:solidFill>
                  <a:schemeClr val="tx1">
                    <a:lumMod val="75000"/>
                    <a:lumOff val="25000"/>
                  </a:schemeClr>
                </a:solidFill>
              </a:rPr>
              <a:t>Acknowledgements</a:t>
            </a:r>
          </a:p>
        </p:txBody>
      </p:sp>
      <p:sp>
        <p:nvSpPr>
          <p:cNvPr id="4" name="TextBox 3"/>
          <p:cNvSpPr txBox="1"/>
          <p:nvPr/>
        </p:nvSpPr>
        <p:spPr>
          <a:xfrm>
            <a:off x="439158" y="266700"/>
            <a:ext cx="10439400" cy="769441"/>
          </a:xfrm>
          <a:prstGeom prst="rect">
            <a:avLst/>
          </a:prstGeom>
          <a:noFill/>
        </p:spPr>
        <p:txBody>
          <a:bodyPr wrap="square" rtlCol="0">
            <a:spAutoFit/>
          </a:bodyPr>
          <a:lstStyle/>
          <a:p>
            <a:r>
              <a:rPr lang="en-US" sz="4400" b="1" dirty="0">
                <a:solidFill>
                  <a:srgbClr val="379CC3"/>
                </a:solidFill>
              </a:rPr>
              <a:t>SLIDE TEMPLATE: COMPONENTS</a:t>
            </a:r>
          </a:p>
        </p:txBody>
      </p:sp>
      <p:pic>
        <p:nvPicPr>
          <p:cNvPr id="7"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428006" y="1374529"/>
            <a:ext cx="5395931" cy="4527485"/>
          </a:xfrm>
          <a:prstGeom prst="rect">
            <a:avLst/>
          </a:prstGeom>
          <a:effectLst>
            <a:outerShdw blurRad="50800" dist="38100" dir="2700000" algn="tl" rotWithShape="0">
              <a:prstClr val="black">
                <a:alpha val="40000"/>
              </a:prstClr>
            </a:outerShdw>
          </a:effectLst>
        </p:spPr>
      </p:pic>
      <p:sp>
        <p:nvSpPr>
          <p:cNvPr id="8" name="Text Placeholder 4"/>
          <p:cNvSpPr txBox="1">
            <a:spLocks/>
          </p:cNvSpPr>
          <p:nvPr/>
        </p:nvSpPr>
        <p:spPr>
          <a:xfrm>
            <a:off x="6484442"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1751006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PRESENTATION GUIDELINES: FONTS</a:t>
            </a:r>
          </a:p>
        </p:txBody>
      </p:sp>
      <p:sp>
        <p:nvSpPr>
          <p:cNvPr id="3" name="Text Placeholder 3"/>
          <p:cNvSpPr txBox="1">
            <a:spLocks/>
          </p:cNvSpPr>
          <p:nvPr/>
        </p:nvSpPr>
        <p:spPr>
          <a:xfrm>
            <a:off x="1257300"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379CC3"/>
              </a:buClr>
              <a:buFont typeface="Webdings" panose="05030102010509060703" pitchFamily="18" charset="2"/>
              <a:buChar char=""/>
            </a:pPr>
            <a:r>
              <a:rPr lang="en-US" b="1" dirty="0">
                <a:solidFill>
                  <a:schemeClr val="tx1">
                    <a:lumMod val="75000"/>
                    <a:lumOff val="25000"/>
                  </a:schemeClr>
                </a:solidFill>
              </a:rPr>
              <a:t>Font is always Century Gothic, </a:t>
            </a:r>
            <a:r>
              <a:rPr lang="en-US" dirty="0">
                <a:solidFill>
                  <a:schemeClr val="tx1">
                    <a:lumMod val="75000"/>
                    <a:lumOff val="25000"/>
                  </a:schemeClr>
                </a:solidFill>
              </a:rPr>
              <a:t>including on figures and image captions</a:t>
            </a:r>
          </a:p>
          <a:p>
            <a:pPr marL="342900" indent="-342900">
              <a:lnSpc>
                <a:spcPct val="100000"/>
              </a:lnSpc>
              <a:spcAft>
                <a:spcPts val="600"/>
              </a:spcAft>
              <a:buClr>
                <a:srgbClr val="379CC3"/>
              </a:buClr>
              <a:buFont typeface="Webdings" panose="05030102010509060703" pitchFamily="18" charset="2"/>
              <a:buChar char=""/>
            </a:pPr>
            <a:r>
              <a:rPr lang="en-US" dirty="0">
                <a:solidFill>
                  <a:schemeClr val="tx1">
                    <a:lumMod val="75000"/>
                    <a:lumOff val="25000"/>
                  </a:schemeClr>
                </a:solidFill>
              </a:rPr>
              <a:t>Font color is </a:t>
            </a:r>
            <a:r>
              <a:rPr lang="en-US" b="1" dirty="0">
                <a:solidFill>
                  <a:schemeClr val="tx1">
                    <a:lumMod val="75000"/>
                    <a:lumOff val="25000"/>
                  </a:schemeClr>
                </a:solidFill>
              </a:rPr>
              <a:t>Black, Text 1, Lighter 25%, </a:t>
            </a:r>
            <a:r>
              <a:rPr lang="en-US" dirty="0">
                <a:solidFill>
                  <a:schemeClr val="tx1">
                    <a:lumMod val="75000"/>
                    <a:lumOff val="25000"/>
                  </a:schemeClr>
                </a:solidFill>
              </a:rPr>
              <a:t>NOT Black</a:t>
            </a:r>
          </a:p>
          <a:p>
            <a:pPr marL="342900" indent="-342900">
              <a:lnSpc>
                <a:spcPct val="100000"/>
              </a:lnSpc>
              <a:spcAft>
                <a:spcPts val="600"/>
              </a:spcAft>
              <a:buClr>
                <a:srgbClr val="379CC3"/>
              </a:buClr>
              <a:buFont typeface="Webdings" panose="05030102010509060703" pitchFamily="18" charset="2"/>
              <a:buChar char=""/>
            </a:pPr>
            <a:r>
              <a:rPr lang="en-US" dirty="0">
                <a:solidFill>
                  <a:schemeClr val="tx1">
                    <a:lumMod val="75000"/>
                    <a:lumOff val="25000"/>
                  </a:schemeClr>
                </a:solidFill>
              </a:rPr>
              <a:t>Font sizing:</a:t>
            </a:r>
          </a:p>
          <a:p>
            <a:pPr marL="800100" lvl="1" indent="-342900">
              <a:lnSpc>
                <a:spcPct val="100000"/>
              </a:lnSpc>
              <a:spcAft>
                <a:spcPts val="600"/>
              </a:spcAft>
              <a:buClr>
                <a:srgbClr val="379CC3"/>
              </a:buClr>
              <a:buFont typeface="Webdings" panose="05030102010509060703" pitchFamily="18" charset="2"/>
              <a:buChar char=""/>
            </a:pPr>
            <a:r>
              <a:rPr lang="en-US" sz="2000" b="1" dirty="0">
                <a:solidFill>
                  <a:schemeClr val="tx1">
                    <a:lumMod val="75000"/>
                    <a:lumOff val="25000"/>
                  </a:schemeClr>
                </a:solidFill>
              </a:rPr>
              <a:t>Header text</a:t>
            </a:r>
            <a:r>
              <a:rPr lang="en-US" sz="2000" dirty="0">
                <a:solidFill>
                  <a:schemeClr val="tx1">
                    <a:lumMod val="75000"/>
                    <a:lumOff val="25000"/>
                  </a:schemeClr>
                </a:solidFill>
              </a:rPr>
              <a:t> point size should be between </a:t>
            </a:r>
            <a:r>
              <a:rPr lang="en-US" sz="2000" b="1" dirty="0">
                <a:solidFill>
                  <a:schemeClr val="tx1">
                    <a:lumMod val="75000"/>
                    <a:lumOff val="25000"/>
                  </a:schemeClr>
                </a:solidFill>
              </a:rPr>
              <a:t>32 and 44 </a:t>
            </a:r>
            <a:r>
              <a:rPr lang="en-US" sz="2000" dirty="0">
                <a:solidFill>
                  <a:schemeClr val="tx1">
                    <a:lumMod val="75000"/>
                    <a:lumOff val="25000"/>
                  </a:schemeClr>
                </a:solidFill>
              </a:rPr>
              <a:t>on most slides</a:t>
            </a:r>
          </a:p>
          <a:p>
            <a:pPr marL="800100" lvl="1" indent="-342900">
              <a:lnSpc>
                <a:spcPct val="100000"/>
              </a:lnSpc>
              <a:spcAft>
                <a:spcPts val="600"/>
              </a:spcAft>
              <a:buClr>
                <a:srgbClr val="379CC3"/>
              </a:buClr>
              <a:buFont typeface="Webdings" panose="05030102010509060703" pitchFamily="18" charset="2"/>
              <a:buChar char=""/>
            </a:pPr>
            <a:r>
              <a:rPr lang="en-US" sz="2000" b="1" dirty="0">
                <a:solidFill>
                  <a:schemeClr val="tx1">
                    <a:lumMod val="75000"/>
                    <a:lumOff val="25000"/>
                  </a:schemeClr>
                </a:solidFill>
              </a:rPr>
              <a:t>Body text </a:t>
            </a:r>
            <a:r>
              <a:rPr lang="en-US" sz="2000" dirty="0">
                <a:solidFill>
                  <a:schemeClr val="tx1">
                    <a:lumMod val="75000"/>
                    <a:lumOff val="25000"/>
                  </a:schemeClr>
                </a:solidFill>
              </a:rPr>
              <a:t>point size should be at least </a:t>
            </a:r>
            <a:r>
              <a:rPr lang="en-US" sz="2000" b="1" dirty="0">
                <a:solidFill>
                  <a:schemeClr val="tx1">
                    <a:lumMod val="75000"/>
                    <a:lumOff val="25000"/>
                  </a:schemeClr>
                </a:solidFill>
              </a:rPr>
              <a:t>20</a:t>
            </a:r>
            <a:endParaRPr lang="en-US" sz="2000" dirty="0">
              <a:solidFill>
                <a:schemeClr val="tx1">
                  <a:lumMod val="75000"/>
                  <a:lumOff val="25000"/>
                </a:schemeClr>
              </a:solidFill>
            </a:endParaRPr>
          </a:p>
          <a:p>
            <a:pPr marL="800100" lvl="1" indent="-342900">
              <a:lnSpc>
                <a:spcPct val="100000"/>
              </a:lnSpc>
              <a:spcAft>
                <a:spcPts val="600"/>
              </a:spcAft>
              <a:buClr>
                <a:srgbClr val="379CC3"/>
              </a:buClr>
              <a:buFont typeface="Webdings" panose="05030102010509060703" pitchFamily="18" charset="2"/>
              <a:buChar char=""/>
            </a:pPr>
            <a:r>
              <a:rPr lang="en-US" sz="2000" b="1" dirty="0">
                <a:solidFill>
                  <a:schemeClr val="tx1">
                    <a:lumMod val="75000"/>
                    <a:lumOff val="25000"/>
                  </a:schemeClr>
                </a:solidFill>
              </a:rPr>
              <a:t>All other text </a:t>
            </a:r>
            <a:r>
              <a:rPr lang="en-US" sz="2000" dirty="0">
                <a:solidFill>
                  <a:schemeClr val="tx1">
                    <a:lumMod val="75000"/>
                    <a:lumOff val="25000"/>
                  </a:schemeClr>
                </a:solidFill>
              </a:rPr>
              <a:t>(captions, legend items, image credits) should be </a:t>
            </a:r>
            <a:r>
              <a:rPr lang="en-US" sz="2000" u="sng" dirty="0">
                <a:solidFill>
                  <a:schemeClr val="tx1">
                    <a:lumMod val="75000"/>
                    <a:lumOff val="25000"/>
                  </a:schemeClr>
                </a:solidFill>
              </a:rPr>
              <a:t>no smaller than</a:t>
            </a:r>
            <a:r>
              <a:rPr lang="en-US" sz="2000" dirty="0">
                <a:solidFill>
                  <a:schemeClr val="tx1">
                    <a:lumMod val="75000"/>
                    <a:lumOff val="25000"/>
                  </a:schemeClr>
                </a:solidFill>
              </a:rPr>
              <a:t> </a:t>
            </a:r>
            <a:r>
              <a:rPr lang="en-US" sz="2000" b="1" dirty="0">
                <a:solidFill>
                  <a:schemeClr val="tx1">
                    <a:lumMod val="75000"/>
                    <a:lumOff val="25000"/>
                  </a:schemeClr>
                </a:solidFill>
              </a:rPr>
              <a:t>14 point type</a:t>
            </a:r>
            <a:endParaRPr lang="en-US" sz="2000" dirty="0">
              <a:solidFill>
                <a:schemeClr val="tx1">
                  <a:lumMod val="75000"/>
                  <a:lumOff val="25000"/>
                </a:schemeClr>
              </a:solidFill>
            </a:endParaRPr>
          </a:p>
          <a:p>
            <a:pPr marL="342900" indent="-342900">
              <a:lnSpc>
                <a:spcPct val="100000"/>
              </a:lnSpc>
              <a:spcAft>
                <a:spcPts val="600"/>
              </a:spcAft>
              <a:buClr>
                <a:srgbClr val="379CC3"/>
              </a:buClr>
              <a:buFont typeface="Webdings" panose="05030102010509060703" pitchFamily="18" charset="2"/>
              <a:buChar char=""/>
            </a:pPr>
            <a:r>
              <a:rPr lang="en-US" dirty="0">
                <a:solidFill>
                  <a:schemeClr val="tx1">
                    <a:lumMod val="75000"/>
                    <a:lumOff val="25000"/>
                  </a:schemeClr>
                </a:solidFill>
              </a:rPr>
              <a:t>Try to use a </a:t>
            </a:r>
            <a:r>
              <a:rPr lang="en-US" b="1" dirty="0">
                <a:solidFill>
                  <a:schemeClr val="tx1">
                    <a:lumMod val="75000"/>
                    <a:lumOff val="25000"/>
                  </a:schemeClr>
                </a:solidFill>
              </a:rPr>
              <a:t>consistent font size</a:t>
            </a:r>
            <a:r>
              <a:rPr lang="en-US" dirty="0">
                <a:solidFill>
                  <a:schemeClr val="tx1">
                    <a:lumMod val="75000"/>
                    <a:lumOff val="25000"/>
                  </a:schemeClr>
                </a:solidFill>
              </a:rPr>
              <a:t> between slides</a:t>
            </a:r>
          </a:p>
          <a:p>
            <a:pPr marL="342900" indent="-342900">
              <a:lnSpc>
                <a:spcPct val="100000"/>
              </a:lnSpc>
              <a:spcAft>
                <a:spcPts val="600"/>
              </a:spcAft>
              <a:buClr>
                <a:srgbClr val="379CC3"/>
              </a:buClr>
              <a:buFont typeface="Webdings" panose="05030102010509060703" pitchFamily="18" charset="2"/>
              <a:buChar char=""/>
            </a:pPr>
            <a:r>
              <a:rPr lang="en-US" dirty="0">
                <a:solidFill>
                  <a:schemeClr val="tx1">
                    <a:lumMod val="75000"/>
                    <a:lumOff val="25000"/>
                  </a:schemeClr>
                </a:solidFill>
              </a:rPr>
              <a:t>The standard DEVELOP bullet style is </a:t>
            </a:r>
            <a:r>
              <a:rPr lang="en-US" b="1" dirty="0">
                <a:solidFill>
                  <a:schemeClr val="tx1">
                    <a:lumMod val="75000"/>
                    <a:lumOff val="25000"/>
                  </a:schemeClr>
                </a:solidFill>
              </a:rPr>
              <a:t>symbol #52 </a:t>
            </a:r>
            <a:r>
              <a:rPr lang="en-US" dirty="0">
                <a:solidFill>
                  <a:schemeClr val="tx1">
                    <a:lumMod val="75000"/>
                    <a:lumOff val="25000"/>
                  </a:schemeClr>
                </a:solidFill>
              </a:rPr>
              <a:t>in the </a:t>
            </a:r>
            <a:r>
              <a:rPr lang="en-US" b="1" dirty="0">
                <a:solidFill>
                  <a:schemeClr val="tx1">
                    <a:lumMod val="75000"/>
                    <a:lumOff val="25000"/>
                  </a:schemeClr>
                </a:solidFill>
              </a:rPr>
              <a:t>Webdings</a:t>
            </a:r>
            <a:r>
              <a:rPr lang="en-US" dirty="0">
                <a:solidFill>
                  <a:schemeClr val="tx1">
                    <a:lumMod val="75000"/>
                    <a:lumOff val="25000"/>
                  </a:schemeClr>
                </a:solidFill>
              </a:rPr>
              <a:t> font</a:t>
            </a:r>
          </a:p>
          <a:p>
            <a:pPr marL="342900" indent="-342900">
              <a:lnSpc>
                <a:spcPct val="100000"/>
              </a:lnSpc>
              <a:spcAft>
                <a:spcPts val="600"/>
              </a:spcAft>
              <a:buClr>
                <a:srgbClr val="379CC3"/>
              </a:buClr>
              <a:buFont typeface="Webdings" panose="05030102010509060703" pitchFamily="18" charset="2"/>
              <a:buChar char=""/>
            </a:pPr>
            <a:endParaRPr lang="en-US" dirty="0">
              <a:solidFill>
                <a:schemeClr val="tx1">
                  <a:lumMod val="75000"/>
                  <a:lumOff val="25000"/>
                </a:schemeClr>
              </a:solidFill>
            </a:endParaRPr>
          </a:p>
        </p:txBody>
      </p:sp>
      <p:pic>
        <p:nvPicPr>
          <p:cNvPr id="4" name="Picture 3"/>
          <p:cNvPicPr>
            <a:picLocks noChangeAspect="1"/>
          </p:cNvPicPr>
          <p:nvPr/>
        </p:nvPicPr>
        <p:blipFill rotWithShape="1">
          <a:blip r:embed="rId2"/>
          <a:srcRect l="72635" t="10957" r="22096" b="71407"/>
          <a:stretch/>
        </p:blipFill>
        <p:spPr>
          <a:xfrm>
            <a:off x="9418756" y="952500"/>
            <a:ext cx="1960187" cy="2214094"/>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0363" y="3284873"/>
            <a:ext cx="3593837" cy="2804160"/>
          </a:xfrm>
          <a:prstGeom prst="rect">
            <a:avLst/>
          </a:prstGeom>
          <a:ln w="28575">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1824591" y="5824289"/>
            <a:ext cx="1334724" cy="338554"/>
          </a:xfrm>
          <a:prstGeom prst="rect">
            <a:avLst/>
          </a:prstGeom>
          <a:noFill/>
        </p:spPr>
        <p:txBody>
          <a:bodyPr wrap="square" rtlCol="0">
            <a:spAutoFit/>
          </a:bodyPr>
          <a:lstStyle/>
          <a:p>
            <a:pPr marL="285750" indent="-285750">
              <a:buClr>
                <a:srgbClr val="379CC3"/>
              </a:buClr>
              <a:buFont typeface="Century Gothic" panose="020B0502020202020204" pitchFamily="34" charset="0"/>
              <a:buChar char="►"/>
            </a:pPr>
            <a:r>
              <a:rPr lang="en-US" sz="1600" dirty="0">
                <a:solidFill>
                  <a:schemeClr val="tx1">
                    <a:lumMod val="75000"/>
                    <a:lumOff val="25000"/>
                  </a:schemeClr>
                </a:solidFill>
              </a:rPr>
              <a:t>Not this</a:t>
            </a:r>
          </a:p>
        </p:txBody>
      </p:sp>
      <p:sp>
        <p:nvSpPr>
          <p:cNvPr id="7" name="TextBox 6"/>
          <p:cNvSpPr txBox="1"/>
          <p:nvPr/>
        </p:nvSpPr>
        <p:spPr>
          <a:xfrm>
            <a:off x="3040586" y="5824289"/>
            <a:ext cx="1042273" cy="338554"/>
          </a:xfrm>
          <a:prstGeom prst="rect">
            <a:avLst/>
          </a:prstGeom>
          <a:noFill/>
        </p:spPr>
        <p:txBody>
          <a:bodyPr wrap="none" rtlCol="0">
            <a:spAutoFit/>
          </a:bodyPr>
          <a:lstStyle/>
          <a:p>
            <a:pPr marL="285750" indent="-285750">
              <a:buClr>
                <a:srgbClr val="379CC3"/>
              </a:buClr>
              <a:buFont typeface="Wingdings" panose="05000000000000000000" pitchFamily="2" charset="2"/>
              <a:buChar char="Ø"/>
            </a:pPr>
            <a:r>
              <a:rPr lang="en-US" sz="1600" dirty="0">
                <a:solidFill>
                  <a:schemeClr val="tx1">
                    <a:lumMod val="75000"/>
                    <a:lumOff val="25000"/>
                  </a:schemeClr>
                </a:solidFill>
              </a:rPr>
              <a:t>or this</a:t>
            </a:r>
          </a:p>
        </p:txBody>
      </p:sp>
      <p:sp>
        <p:nvSpPr>
          <p:cNvPr id="8" name="TextBox 7"/>
          <p:cNvSpPr txBox="1"/>
          <p:nvPr/>
        </p:nvSpPr>
        <p:spPr>
          <a:xfrm>
            <a:off x="4124550" y="5824289"/>
            <a:ext cx="1042273" cy="338554"/>
          </a:xfrm>
          <a:prstGeom prst="rect">
            <a:avLst/>
          </a:prstGeom>
          <a:noFill/>
        </p:spPr>
        <p:txBody>
          <a:bodyPr wrap="none" rtlCol="0">
            <a:spAutoFit/>
          </a:bodyPr>
          <a:lstStyle/>
          <a:p>
            <a:pPr marL="285750" indent="-285750">
              <a:buClr>
                <a:srgbClr val="379CC3"/>
              </a:buClr>
              <a:buFont typeface="Arial" panose="020B0604020202020204" pitchFamily="34" charset="0"/>
              <a:buChar char="•"/>
            </a:pPr>
            <a:r>
              <a:rPr lang="en-US" sz="1600" dirty="0">
                <a:solidFill>
                  <a:schemeClr val="tx1">
                    <a:lumMod val="75000"/>
                    <a:lumOff val="25000"/>
                  </a:schemeClr>
                </a:solidFill>
              </a:rPr>
              <a:t>or this</a:t>
            </a:r>
          </a:p>
        </p:txBody>
      </p:sp>
    </p:spTree>
    <p:extLst>
      <p:ext uri="{BB962C8B-B14F-4D97-AF65-F5344CB8AC3E}">
        <p14:creationId xmlns:p14="http://schemas.microsoft.com/office/powerpoint/2010/main" val="1703002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PRESENTATION GUIDELINES: TIPS</a:t>
            </a:r>
          </a:p>
        </p:txBody>
      </p:sp>
      <p:sp>
        <p:nvSpPr>
          <p:cNvPr id="3" name="Text Placeholder 3"/>
          <p:cNvSpPr txBox="1">
            <a:spLocks/>
          </p:cNvSpPr>
          <p:nvPr/>
        </p:nvSpPr>
        <p:spPr>
          <a:xfrm>
            <a:off x="370608" y="1676413"/>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Overall, keep text to a </a:t>
            </a:r>
            <a:r>
              <a:rPr lang="en-US" sz="2000" b="1" dirty="0">
                <a:solidFill>
                  <a:schemeClr val="tx1">
                    <a:lumMod val="75000"/>
                    <a:lumOff val="25000"/>
                  </a:schemeClr>
                </a:solidFill>
              </a:rPr>
              <a:t>minimum</a:t>
            </a:r>
            <a:r>
              <a:rPr lang="en-US" sz="2000" dirty="0">
                <a:solidFill>
                  <a:schemeClr val="tx1">
                    <a:lumMod val="75000"/>
                    <a:lumOff val="25000"/>
                  </a:schemeClr>
                </a:solidFill>
              </a:rPr>
              <a:t>. </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b="1" dirty="0">
                <a:solidFill>
                  <a:schemeClr val="tx1">
                    <a:lumMod val="75000"/>
                    <a:lumOff val="25000"/>
                  </a:schemeClr>
                </a:solidFill>
              </a:rPr>
              <a:t>Include a visual</a:t>
            </a:r>
            <a:r>
              <a:rPr lang="en-US" sz="2000" dirty="0">
                <a:solidFill>
                  <a:schemeClr val="tx1">
                    <a:lumMod val="75000"/>
                    <a:lumOff val="25000"/>
                  </a:schemeClr>
                </a:solidFill>
              </a:rPr>
              <a:t> on each slide, if possible.</a:t>
            </a:r>
          </a:p>
          <a:p>
            <a:pPr marL="800100" lvl="1" indent="-342900">
              <a:lnSpc>
                <a:spcPct val="100000"/>
              </a:lnSpc>
              <a:spcBef>
                <a:spcPts val="0"/>
              </a:spcBef>
              <a:spcAft>
                <a:spcPts val="600"/>
              </a:spcAft>
              <a:buClr>
                <a:srgbClr val="379CC3"/>
              </a:buClr>
              <a:buFont typeface="Webdings" panose="05030102010509060703" pitchFamily="18" charset="2"/>
              <a:buChar char="4"/>
            </a:pPr>
            <a:r>
              <a:rPr lang="en-US" sz="2000" b="1" dirty="0">
                <a:solidFill>
                  <a:schemeClr val="tx1">
                    <a:lumMod val="75000"/>
                    <a:lumOff val="25000"/>
                  </a:schemeClr>
                </a:solidFill>
              </a:rPr>
              <a:t>Maximize the size </a:t>
            </a:r>
            <a:r>
              <a:rPr lang="en-US" sz="2000" dirty="0">
                <a:solidFill>
                  <a:schemeClr val="tx1">
                    <a:lumMod val="75000"/>
                    <a:lumOff val="25000"/>
                  </a:schemeClr>
                </a:solidFill>
              </a:rPr>
              <a:t>of any images, figures, and graphs to fill up the slide.</a:t>
            </a:r>
          </a:p>
          <a:p>
            <a:pPr marL="800100" lvl="1"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If you have image borders, which are usually a good idea, make sure they are consistent.</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Arrange content to </a:t>
            </a:r>
            <a:r>
              <a:rPr lang="en-US" sz="2000" b="1" dirty="0">
                <a:solidFill>
                  <a:schemeClr val="tx1">
                    <a:lumMod val="75000"/>
                    <a:lumOff val="25000"/>
                  </a:schemeClr>
                </a:solidFill>
              </a:rPr>
              <a:t>minimize white space</a:t>
            </a:r>
            <a:r>
              <a:rPr lang="en-US" sz="2000" dirty="0">
                <a:solidFill>
                  <a:schemeClr val="tx1">
                    <a:lumMod val="75000"/>
                    <a:lumOff val="25000"/>
                  </a:schemeClr>
                </a:solidFill>
              </a:rPr>
              <a:t>.</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Include </a:t>
            </a:r>
            <a:r>
              <a:rPr lang="en-US" sz="2000" b="1" dirty="0">
                <a:solidFill>
                  <a:schemeClr val="tx1">
                    <a:lumMod val="75000"/>
                    <a:lumOff val="25000"/>
                  </a:schemeClr>
                </a:solidFill>
              </a:rPr>
              <a:t>full speaker notes </a:t>
            </a:r>
            <a:r>
              <a:rPr lang="en-US" sz="2000" dirty="0">
                <a:solidFill>
                  <a:schemeClr val="tx1">
                    <a:lumMod val="75000"/>
                    <a:lumOff val="25000"/>
                  </a:schemeClr>
                </a:solidFill>
              </a:rPr>
              <a:t>for each slide (see below).</a:t>
            </a:r>
          </a:p>
          <a:p>
            <a:pPr marL="800100" lvl="1"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You need to include image information in your speakers notes as well.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7858" y="1532597"/>
            <a:ext cx="4042541"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657858" y="4166435"/>
            <a:ext cx="4046096"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6314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532678"/>
            <a:ext cx="10233148" cy="47942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PRESENTATION GUIDELINES: TOOLS</a:t>
            </a: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The Align Tool</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Don’t forget about the distribute spacing tool as well</a:t>
            </a:r>
          </a:p>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Text Box Formatting (1)</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Shrinking text boxes to fit your text can make it easy to align elements</a:t>
            </a:r>
          </a:p>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Line Spacing Formatting (2)</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Consistent line spacing can make your presentation look more professional</a:t>
            </a:r>
          </a:p>
        </p:txBody>
      </p:sp>
      <p:grpSp>
        <p:nvGrpSpPr>
          <p:cNvPr id="12" name="Group 11"/>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chemeClr val="tx1">
                  <a:lumMod val="75000"/>
                  <a:lumOff val="25000"/>
                </a:scheme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10"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a:t>(1)</a:t>
              </a:r>
            </a:p>
          </p:txBody>
        </p:sp>
      </p:grpSp>
      <p:grpSp>
        <p:nvGrpSpPr>
          <p:cNvPr id="13" name="Group 12"/>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chemeClr val="tx1">
                  <a:lumMod val="75000"/>
                  <a:lumOff val="25000"/>
                </a:schemeClr>
              </a:solidFill>
            </a:ln>
          </p:spPr>
        </p:pic>
        <p:sp>
          <p:nvSpPr>
            <p:cNvPr id="9" name="TextBox 8"/>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11"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a:t>(2)</a:t>
              </a:r>
            </a:p>
          </p:txBody>
        </p:sp>
      </p:grpSp>
    </p:spTree>
    <p:extLst>
      <p:ext uri="{BB962C8B-B14F-4D97-AF65-F5344CB8AC3E}">
        <p14:creationId xmlns:p14="http://schemas.microsoft.com/office/powerpoint/2010/main" val="1250827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1128461" y="284305"/>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IMAGES, PHOTOS, &amp; LOGOS</a:t>
            </a:r>
          </a:p>
        </p:txBody>
      </p:sp>
      <p:sp>
        <p:nvSpPr>
          <p:cNvPr id="9" name="Text Placeholder 2"/>
          <p:cNvSpPr txBox="1">
            <a:spLocks/>
          </p:cNvSpPr>
          <p:nvPr/>
        </p:nvSpPr>
        <p:spPr>
          <a:xfrm>
            <a:off x="505777" y="1206536"/>
            <a:ext cx="5977085" cy="415498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379CC3"/>
              </a:buClr>
              <a:buFont typeface="Webdings" panose="05030102010509060703" pitchFamily="18" charset="2"/>
              <a:buChar char="4"/>
            </a:pPr>
            <a:r>
              <a:rPr lang="en-US" sz="1800" b="1" dirty="0">
                <a:solidFill>
                  <a:schemeClr val="tx1">
                    <a:lumMod val="75000"/>
                    <a:lumOff val="25000"/>
                  </a:schemeClr>
                </a:solidFill>
              </a:rPr>
              <a:t>Do not </a:t>
            </a:r>
            <a:r>
              <a:rPr lang="en-US" sz="1800" dirty="0">
                <a:solidFill>
                  <a:schemeClr val="tx1">
                    <a:lumMod val="75000"/>
                    <a:lumOff val="25000"/>
                  </a:schemeClr>
                </a:solidFill>
              </a:rPr>
              <a:t>include the image URL in the source text box, but do place it in the </a:t>
            </a:r>
            <a:r>
              <a:rPr lang="en-US" sz="1800" b="1" dirty="0">
                <a:solidFill>
                  <a:schemeClr val="tx1">
                    <a:lumMod val="75000"/>
                    <a:lumOff val="25000"/>
                  </a:schemeClr>
                </a:solidFill>
              </a:rPr>
              <a:t>notes section</a:t>
            </a:r>
            <a:r>
              <a:rPr lang="en-US" sz="1800" dirty="0">
                <a:solidFill>
                  <a:schemeClr val="tx1">
                    <a:lumMod val="75000"/>
                    <a:lumOff val="25000"/>
                  </a:schemeClr>
                </a:solidFill>
              </a:rPr>
              <a:t> below.</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379CC3"/>
              </a:buClr>
              <a:buFont typeface="Webdings" panose="05030102010509060703" pitchFamily="18" charset="2"/>
              <a:buChar char="4"/>
            </a:pPr>
            <a:r>
              <a:rPr lang="en-US" sz="1800" dirty="0">
                <a:solidFill>
                  <a:schemeClr val="tx1">
                    <a:lumMod val="75000"/>
                    <a:lumOff val="25000"/>
                  </a:schemeClr>
                </a:solidFill>
              </a:rPr>
              <a:t>If you use a border for your images, include it on all photographs to keep your presentation </a:t>
            </a:r>
            <a:r>
              <a:rPr lang="en-US" sz="1800" b="1" dirty="0">
                <a:solidFill>
                  <a:schemeClr val="tx1">
                    <a:lumMod val="75000"/>
                    <a:lumOff val="25000"/>
                  </a:schemeClr>
                </a:solidFill>
              </a:rPr>
              <a:t>consistent</a:t>
            </a:r>
            <a:r>
              <a:rPr lang="en-US" sz="1800" dirty="0">
                <a:solidFill>
                  <a:schemeClr val="tx1">
                    <a:lumMod val="75000"/>
                    <a:lumOff val="25000"/>
                  </a:schemeClr>
                </a:solidFill>
              </a:rPr>
              <a:t>.</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379CC3"/>
              </a:buClr>
              <a:buFont typeface="Webdings" panose="05030102010509060703" pitchFamily="18" charset="2"/>
              <a:buChar char="4"/>
            </a:pPr>
            <a:r>
              <a:rPr lang="en-US" sz="1800" dirty="0">
                <a:solidFill>
                  <a:schemeClr val="tx1">
                    <a:lumMod val="75000"/>
                    <a:lumOff val="25000"/>
                  </a:schemeClr>
                </a:solidFill>
              </a:rPr>
              <a:t>Background images are </a:t>
            </a:r>
            <a:r>
              <a:rPr lang="en-US" sz="1800" b="1" dirty="0">
                <a:solidFill>
                  <a:schemeClr val="tx1">
                    <a:lumMod val="75000"/>
                    <a:lumOff val="25000"/>
                  </a:schemeClr>
                </a:solidFill>
              </a:rPr>
              <a:t>not recommended</a:t>
            </a:r>
            <a:r>
              <a:rPr lang="en-US" sz="1800" dirty="0">
                <a:solidFill>
                  <a:schemeClr val="tx1">
                    <a:lumMod val="75000"/>
                    <a:lumOff val="25000"/>
                  </a:schemeClr>
                </a:solidFill>
              </a:rPr>
              <a:t>. If you use one, make sure that your text remains </a:t>
            </a:r>
            <a:r>
              <a:rPr lang="en-US" sz="1800" b="1" dirty="0">
                <a:solidFill>
                  <a:schemeClr val="tx1">
                    <a:lumMod val="75000"/>
                    <a:lumOff val="25000"/>
                  </a:schemeClr>
                </a:solidFill>
              </a:rPr>
              <a:t>clear</a:t>
            </a:r>
            <a:r>
              <a:rPr lang="en-US" sz="1800" dirty="0">
                <a:solidFill>
                  <a:schemeClr val="tx1">
                    <a:lumMod val="75000"/>
                    <a:lumOff val="25000"/>
                  </a:schemeClr>
                </a:solidFill>
              </a:rPr>
              <a:t> and </a:t>
            </a:r>
            <a:r>
              <a:rPr lang="en-US" sz="1800" b="1" dirty="0">
                <a:solidFill>
                  <a:schemeClr val="tx1">
                    <a:lumMod val="75000"/>
                    <a:lumOff val="25000"/>
                  </a:schemeClr>
                </a:solidFill>
              </a:rPr>
              <a:t>legible</a:t>
            </a:r>
            <a:r>
              <a:rPr lang="en-US" sz="1800" dirty="0">
                <a:solidFill>
                  <a:schemeClr val="tx1">
                    <a:lumMod val="75000"/>
                    <a:lumOff val="25000"/>
                  </a:schemeClr>
                </a:solidFill>
              </a:rPr>
              <a:t>.</a:t>
            </a:r>
          </a:p>
          <a:p>
            <a:pPr marL="0" indent="0">
              <a:lnSpc>
                <a:spcPct val="100000"/>
              </a:lnSpc>
              <a:spcBef>
                <a:spcPts val="0"/>
              </a:spcBef>
              <a:spcAft>
                <a:spcPts val="600"/>
              </a:spcAft>
              <a:buClr>
                <a:srgbClr val="7EB761"/>
              </a:buClr>
              <a:buNone/>
            </a:pPr>
            <a:endParaRPr lang="en-US" sz="1800" dirty="0">
              <a:solidFill>
                <a:schemeClr val="tx1">
                  <a:lumMod val="75000"/>
                  <a:lumOff val="25000"/>
                </a:schemeClr>
              </a:solidFill>
            </a:endParaRPr>
          </a:p>
          <a:p>
            <a:pPr>
              <a:lnSpc>
                <a:spcPct val="100000"/>
              </a:lnSpc>
              <a:spcBef>
                <a:spcPts val="0"/>
              </a:spcBef>
              <a:spcAft>
                <a:spcPts val="600"/>
              </a:spcAft>
              <a:buClr>
                <a:srgbClr val="379CC3"/>
              </a:buClr>
              <a:buFont typeface="Webdings" panose="05030102010509060703" pitchFamily="18" charset="2"/>
              <a:buChar char="4"/>
            </a:pPr>
            <a:r>
              <a:rPr lang="en-US" sz="1800" dirty="0">
                <a:solidFill>
                  <a:schemeClr val="tx1">
                    <a:lumMod val="75000"/>
                    <a:lumOff val="25000"/>
                  </a:schemeClr>
                </a:solidFill>
              </a:rPr>
              <a:t>For images, use the </a:t>
            </a:r>
            <a:r>
              <a:rPr lang="en-US" sz="1800" b="1" dirty="0">
                <a:solidFill>
                  <a:schemeClr val="tx1">
                    <a:lumMod val="75000"/>
                    <a:lumOff val="25000"/>
                  </a:schemeClr>
                </a:solidFill>
              </a:rPr>
              <a:t>Shadow (Outer) </a:t>
            </a:r>
            <a:r>
              <a:rPr lang="en-US" sz="1800" dirty="0">
                <a:solidFill>
                  <a:schemeClr val="tx1">
                    <a:lumMod val="75000"/>
                    <a:lumOff val="25000"/>
                  </a:schemeClr>
                </a:solidFill>
              </a:rPr>
              <a:t>Shape Effect located in the </a:t>
            </a:r>
            <a:r>
              <a:rPr lang="en-US" sz="1800" b="1" dirty="0">
                <a:solidFill>
                  <a:schemeClr val="tx1">
                    <a:lumMod val="75000"/>
                    <a:lumOff val="25000"/>
                  </a:schemeClr>
                </a:solidFill>
              </a:rPr>
              <a:t>Format</a:t>
            </a:r>
            <a:r>
              <a:rPr lang="en-US" sz="1800" dirty="0">
                <a:solidFill>
                  <a:schemeClr val="tx1">
                    <a:lumMod val="75000"/>
                    <a:lumOff val="25000"/>
                  </a:schemeClr>
                </a:solidFill>
              </a:rPr>
              <a:t> </a:t>
            </a:r>
            <a:r>
              <a:rPr lang="en-US" sz="1800" b="1" dirty="0">
                <a:solidFill>
                  <a:schemeClr val="tx1">
                    <a:lumMod val="75000"/>
                    <a:lumOff val="25000"/>
                  </a:schemeClr>
                </a:solidFill>
              </a:rPr>
              <a:t>Tab</a:t>
            </a:r>
            <a:r>
              <a:rPr lang="en-US" sz="1800" dirty="0">
                <a:solidFill>
                  <a:schemeClr val="tx1">
                    <a:lumMod val="75000"/>
                    <a:lumOff val="25000"/>
                  </a:schemeClr>
                </a:solidFill>
              </a:rPr>
              <a:t> in the </a:t>
            </a:r>
            <a:r>
              <a:rPr lang="en-US" sz="1800" b="1" dirty="0">
                <a:solidFill>
                  <a:schemeClr val="tx1">
                    <a:lumMod val="75000"/>
                    <a:lumOff val="25000"/>
                  </a:schemeClr>
                </a:solidFill>
              </a:rPr>
              <a:t>Drawing Section</a:t>
            </a:r>
            <a:r>
              <a:rPr lang="en-US" sz="1800" dirty="0">
                <a:solidFill>
                  <a:schemeClr val="tx1">
                    <a:lumMod val="75000"/>
                    <a:lumOff val="25000"/>
                  </a:schemeClr>
                </a:solidFill>
              </a:rPr>
              <a:t>. </a:t>
            </a:r>
          </a:p>
        </p:txBody>
      </p:sp>
      <p:sp>
        <p:nvSpPr>
          <p:cNvPr id="10"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379CC3"/>
              </a:buClr>
              <a:buFont typeface="Webdings" panose="05030102010509060703" pitchFamily="18" charset="2"/>
              <a:buChar char="4"/>
            </a:pPr>
            <a:r>
              <a:rPr lang="en-US" sz="1800" dirty="0">
                <a:solidFill>
                  <a:schemeClr val="tx1">
                    <a:lumMod val="75000"/>
                    <a:lumOff val="25000"/>
                  </a:schemeClr>
                </a:solidFill>
              </a:rPr>
              <a:t>Obtain a </a:t>
            </a:r>
            <a:r>
              <a:rPr lang="en-US" sz="1800" b="1" dirty="0">
                <a:solidFill>
                  <a:schemeClr val="tx1">
                    <a:lumMod val="75000"/>
                    <a:lumOff val="25000"/>
                  </a:schemeClr>
                </a:solidFill>
              </a:rPr>
              <a:t>media release form</a:t>
            </a:r>
            <a:r>
              <a:rPr lang="en-US" sz="1800" dirty="0">
                <a:solidFill>
                  <a:schemeClr val="tx1">
                    <a:lumMod val="75000"/>
                    <a:lumOff val="25000"/>
                  </a:schemeClr>
                </a:solidFill>
              </a:rPr>
              <a:t> from all people in photos that your team has taken!</a:t>
            </a:r>
          </a:p>
          <a:p>
            <a:pPr>
              <a:lnSpc>
                <a:spcPct val="100000"/>
              </a:lnSpc>
              <a:spcBef>
                <a:spcPts val="0"/>
              </a:spcBef>
              <a:spcAft>
                <a:spcPts val="600"/>
              </a:spcAft>
              <a:buClr>
                <a:srgbClr val="379CC3"/>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379CC3"/>
              </a:buClr>
              <a:buFont typeface="Webdings" panose="05030102010509060703" pitchFamily="18" charset="2"/>
              <a:buChar char="4"/>
            </a:pPr>
            <a:r>
              <a:rPr lang="en-US" sz="1800" dirty="0">
                <a:solidFill>
                  <a:schemeClr val="tx1">
                    <a:lumMod val="75000"/>
                    <a:lumOff val="25000"/>
                  </a:schemeClr>
                </a:solidFill>
              </a:rPr>
              <a:t>All image sources should be </a:t>
            </a:r>
            <a:r>
              <a:rPr lang="en-US" sz="1800" b="1" dirty="0">
                <a:solidFill>
                  <a:schemeClr val="tx1">
                    <a:lumMod val="75000"/>
                    <a:lumOff val="25000"/>
                  </a:schemeClr>
                </a:solidFill>
              </a:rPr>
              <a:t>cited using a consistent format </a:t>
            </a:r>
            <a:r>
              <a:rPr lang="en-US" sz="1800" dirty="0">
                <a:solidFill>
                  <a:schemeClr val="tx1">
                    <a:lumMod val="75000"/>
                    <a:lumOff val="25000"/>
                  </a:schemeClr>
                </a:solidFill>
              </a:rPr>
              <a:t>and should be </a:t>
            </a:r>
            <a:r>
              <a:rPr lang="en-US" sz="1800" b="1" dirty="0">
                <a:solidFill>
                  <a:schemeClr val="tx1">
                    <a:lumMod val="75000"/>
                    <a:lumOff val="25000"/>
                  </a:schemeClr>
                </a:solidFill>
              </a:rPr>
              <a:t>visible</a:t>
            </a:r>
            <a:r>
              <a:rPr lang="en-US" sz="1800" dirty="0">
                <a:solidFill>
                  <a:schemeClr val="tx1">
                    <a:lumMod val="75000"/>
                    <a:lumOff val="25000"/>
                  </a:schemeClr>
                </a:solidFill>
              </a:rPr>
              <a:t> on the slide.</a:t>
            </a:r>
          </a:p>
          <a:p>
            <a:pPr>
              <a:lnSpc>
                <a:spcPct val="100000"/>
              </a:lnSpc>
              <a:spcBef>
                <a:spcPts val="0"/>
              </a:spcBef>
              <a:spcAft>
                <a:spcPts val="600"/>
              </a:spcAft>
              <a:buClr>
                <a:srgbClr val="379CC3"/>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379CC3"/>
              </a:buClr>
              <a:buFont typeface="Webdings" panose="05030102010509060703" pitchFamily="18" charset="2"/>
              <a:buChar char="4"/>
            </a:pPr>
            <a:r>
              <a:rPr lang="en-US" sz="1800" dirty="0">
                <a:solidFill>
                  <a:schemeClr val="tx1">
                    <a:lumMod val="75000"/>
                    <a:lumOff val="25000"/>
                  </a:schemeClr>
                </a:solidFill>
              </a:rPr>
              <a:t>On your partner slide, </a:t>
            </a:r>
            <a:r>
              <a:rPr lang="en-US" sz="1800" b="1" dirty="0">
                <a:solidFill>
                  <a:schemeClr val="tx1">
                    <a:lumMod val="75000"/>
                    <a:lumOff val="25000"/>
                  </a:schemeClr>
                </a:solidFill>
              </a:rPr>
              <a:t>use US Federal logos only</a:t>
            </a:r>
            <a:r>
              <a:rPr lang="en-US" sz="1800" dirty="0">
                <a:solidFill>
                  <a:schemeClr val="tx1">
                    <a:lumMod val="75000"/>
                    <a:lumOff val="25000"/>
                  </a:schemeClr>
                </a:solidFill>
              </a:rPr>
              <a:t>. </a:t>
            </a:r>
            <a:r>
              <a:rPr lang="en-US" sz="1800" b="1" dirty="0">
                <a:solidFill>
                  <a:schemeClr val="tx1">
                    <a:lumMod val="75000"/>
                    <a:lumOff val="25000"/>
                  </a:schemeClr>
                </a:solidFill>
              </a:rPr>
              <a:t>No</a:t>
            </a:r>
            <a:r>
              <a:rPr lang="en-US" sz="1800" dirty="0">
                <a:solidFill>
                  <a:schemeClr val="tx1">
                    <a:lumMod val="75000"/>
                    <a:lumOff val="25000"/>
                  </a:schemeClr>
                </a:solidFill>
              </a:rPr>
              <a:t> state, NGO, local/international government, or software logos are allowed.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endParaRPr>
          </a:p>
        </p:txBody>
      </p:sp>
      <p:sp>
        <p:nvSpPr>
          <p:cNvPr id="11" name="Text Placeholder 2"/>
          <p:cNvSpPr txBox="1">
            <a:spLocks/>
          </p:cNvSpPr>
          <p:nvPr/>
        </p:nvSpPr>
        <p:spPr>
          <a:xfrm>
            <a:off x="505778" y="5659711"/>
            <a:ext cx="8814686" cy="923330"/>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800" i="1" dirty="0">
                <a:solidFill>
                  <a:schemeClr val="tx1">
                    <a:lumMod val="75000"/>
                    <a:lumOff val="25000"/>
                  </a:schemeClr>
                </a:solidFill>
              </a:rPr>
              <a:t>You may </a:t>
            </a:r>
            <a:r>
              <a:rPr lang="en-US" sz="1800" b="1" i="1" dirty="0">
                <a:solidFill>
                  <a:schemeClr val="tx1">
                    <a:lumMod val="75000"/>
                    <a:lumOff val="25000"/>
                  </a:schemeClr>
                </a:solidFill>
              </a:rPr>
              <a:t>only</a:t>
            </a:r>
            <a:r>
              <a:rPr lang="en-US" sz="1800" i="1" dirty="0">
                <a:solidFill>
                  <a:schemeClr val="tx1">
                    <a:lumMod val="75000"/>
                    <a:lumOff val="25000"/>
                  </a:schemeClr>
                </a:solidFill>
              </a:rPr>
              <a:t> use images: taken by your team, provided by your partners (as long as you have permission from them), from a Federal Agency, or that fall under Creative Commons licensing.</a:t>
            </a:r>
          </a:p>
        </p:txBody>
      </p:sp>
    </p:spTree>
    <p:extLst>
      <p:ext uri="{BB962C8B-B14F-4D97-AF65-F5344CB8AC3E}">
        <p14:creationId xmlns:p14="http://schemas.microsoft.com/office/powerpoint/2010/main" val="4172602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FIGURES &amp; GRAPHS</a:t>
            </a:r>
          </a:p>
        </p:txBody>
      </p:sp>
      <p:sp>
        <p:nvSpPr>
          <p:cNvPr id="3" name="Text Placeholder 5"/>
          <p:cNvSpPr txBox="1">
            <a:spLocks/>
          </p:cNvSpPr>
          <p:nvPr/>
        </p:nvSpPr>
        <p:spPr>
          <a:xfrm>
            <a:off x="444963" y="1713102"/>
            <a:ext cx="3916714" cy="409342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Keep all images and text boxes </a:t>
            </a:r>
            <a:r>
              <a:rPr lang="en-US" sz="2000" b="1" dirty="0">
                <a:solidFill>
                  <a:schemeClr val="tx1">
                    <a:lumMod val="75000"/>
                    <a:lumOff val="25000"/>
                  </a:schemeClr>
                </a:solidFill>
              </a:rPr>
              <a:t>editable</a:t>
            </a:r>
            <a:r>
              <a:rPr lang="en-US" sz="2000" dirty="0">
                <a:solidFill>
                  <a:schemeClr val="tx1">
                    <a:lumMod val="75000"/>
                    <a:lumOff val="25000"/>
                  </a:schemeClr>
                </a:solidFill>
              </a:rPr>
              <a:t>, including individual elements of flowcharts.</a:t>
            </a:r>
          </a:p>
          <a:p>
            <a:pPr>
              <a:lnSpc>
                <a:spcPct val="100000"/>
              </a:lnSpc>
              <a:spcBef>
                <a:spcPts val="0"/>
              </a:spcBef>
              <a:spcAft>
                <a:spcPts val="600"/>
              </a:spcAft>
              <a:buClr>
                <a:srgbClr val="379CC3"/>
              </a:buClr>
              <a:buFont typeface="Webdings" panose="05030102010509060703" pitchFamily="18" charset="2"/>
              <a:buChar char="4"/>
            </a:pPr>
            <a:endParaRPr lang="en-US" sz="2000" dirty="0">
              <a:solidFill>
                <a:schemeClr val="tx1">
                  <a:lumMod val="75000"/>
                  <a:lumOff val="25000"/>
                </a:schemeClr>
              </a:solidFill>
            </a:endParaRPr>
          </a:p>
          <a:p>
            <a:pPr>
              <a:lnSpc>
                <a:spcPct val="100000"/>
              </a:lnSpc>
              <a:spcBef>
                <a:spcPts val="0"/>
              </a:spcBef>
              <a:spcAft>
                <a:spcPts val="600"/>
              </a:spcAft>
              <a:buClr>
                <a:srgbClr val="379CC3"/>
              </a:buClr>
              <a:buFont typeface="Webdings" panose="05030102010509060703" pitchFamily="18" charset="2"/>
              <a:buChar char="4"/>
            </a:pPr>
            <a:r>
              <a:rPr lang="en-US" sz="2000" b="1" dirty="0">
                <a:solidFill>
                  <a:schemeClr val="tx1">
                    <a:lumMod val="75000"/>
                    <a:lumOff val="25000"/>
                  </a:schemeClr>
                </a:solidFill>
              </a:rPr>
              <a:t>Do not</a:t>
            </a:r>
            <a:r>
              <a:rPr lang="en-US" sz="2000" dirty="0">
                <a:solidFill>
                  <a:schemeClr val="tx1">
                    <a:lumMod val="75000"/>
                    <a:lumOff val="25000"/>
                  </a:schemeClr>
                </a:solidFill>
              </a:rPr>
              <a:t> copy/paste graphs or flowcharts as images.</a:t>
            </a:r>
          </a:p>
          <a:p>
            <a:pPr>
              <a:lnSpc>
                <a:spcPct val="100000"/>
              </a:lnSpc>
              <a:spcBef>
                <a:spcPts val="0"/>
              </a:spcBef>
              <a:spcAft>
                <a:spcPts val="600"/>
              </a:spcAft>
              <a:buClr>
                <a:srgbClr val="379CC3"/>
              </a:buClr>
              <a:buFont typeface="Webdings" panose="05030102010509060703" pitchFamily="18" charset="2"/>
              <a:buChar char="4"/>
            </a:pPr>
            <a:endParaRPr lang="en-US" sz="2000" b="1" dirty="0">
              <a:solidFill>
                <a:schemeClr val="tx1">
                  <a:lumMod val="75000"/>
                  <a:lumOff val="25000"/>
                </a:schemeClr>
              </a:solidFill>
            </a:endParaRPr>
          </a:p>
          <a:p>
            <a:pPr>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Remember, even graph labels need to be in </a:t>
            </a:r>
            <a:r>
              <a:rPr lang="en-US" sz="2000" b="1" dirty="0">
                <a:solidFill>
                  <a:schemeClr val="tx1">
                    <a:lumMod val="75000"/>
                    <a:lumOff val="25000"/>
                  </a:schemeClr>
                </a:solidFill>
              </a:rPr>
              <a:t>Century Gothic, Black, Text 1, Lighter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chemeClr val="bg1"/>
            </a:solidFill>
          </p:spPr>
          <p:txBody>
            <a:bodyPr wrap="square" rtlCol="0">
              <a:spAutoFit/>
            </a:bodyPr>
            <a:lstStyle/>
            <a:p>
              <a:pPr algn="ctr"/>
              <a:r>
                <a:rPr lang="en-US" sz="1200" dirty="0">
                  <a:solidFill>
                    <a:schemeClr val="tx1">
                      <a:lumMod val="75000"/>
                      <a:lumOff val="25000"/>
                    </a:schemeClr>
                  </a:solidFill>
                </a:rPr>
                <a:t>Landings (</a:t>
              </a:r>
              <a:r>
                <a:rPr lang="en-US" sz="1200" dirty="0" err="1">
                  <a:solidFill>
                    <a:schemeClr val="tx1">
                      <a:lumMod val="75000"/>
                      <a:lumOff val="25000"/>
                    </a:schemeClr>
                  </a:solidFill>
                </a:rPr>
                <a:t>Lbs</a:t>
              </a:r>
              <a:r>
                <a:rPr lang="en-US" sz="1200" dirty="0">
                  <a:solidFill>
                    <a:schemeClr val="tx1">
                      <a:lumMod val="75000"/>
                      <a:lumOff val="25000"/>
                    </a:schemeClr>
                  </a:solidFill>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lvl="0" algn="r">
                  <a:spcBef>
                    <a:spcPts val="0"/>
                  </a:spcBef>
                  <a:buNone/>
                </a:pPr>
                <a:r>
                  <a:rPr lang="en-US" sz="1000" dirty="0">
                    <a:solidFill>
                      <a:schemeClr val="tx1">
                        <a:lumMod val="75000"/>
                        <a:lumOff val="25000"/>
                      </a:schemeClr>
                    </a:solidFill>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US" sz="1500" b="1" dirty="0">
                  <a:solidFill>
                    <a:schemeClr val="tx1">
                      <a:lumMod val="75000"/>
                      <a:lumOff val="25000"/>
                    </a:schemeClr>
                  </a:solidFill>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lvl="0">
                <a:spcBef>
                  <a:spcPts val="0"/>
                </a:spcBef>
                <a:buNone/>
              </a:pPr>
              <a:r>
                <a:rPr lang="en-US" sz="1000" dirty="0">
                  <a:solidFill>
                    <a:schemeClr val="tx1">
                      <a:lumMod val="75000"/>
                      <a:lumOff val="25000"/>
                    </a:schemeClr>
                  </a:solidFill>
                  <a:latin typeface="Century Gothic"/>
                  <a:ea typeface="Century Gothic"/>
                  <a:cs typeface="Century Gothic"/>
                  <a:sym typeface="Century Gothic"/>
                </a:rPr>
                <a:t>Bonnet </a:t>
              </a:r>
              <a:r>
                <a:rPr lang="en-US" sz="1000" dirty="0" err="1">
                  <a:solidFill>
                    <a:schemeClr val="tx1">
                      <a:lumMod val="75000"/>
                      <a:lumOff val="25000"/>
                    </a:schemeClr>
                  </a:solidFill>
                  <a:latin typeface="Century Gothic"/>
                  <a:ea typeface="Century Gothic"/>
                  <a:cs typeface="Century Gothic"/>
                  <a:sym typeface="Century Gothic"/>
                </a:rPr>
                <a:t>Carré</a:t>
              </a:r>
              <a:endParaRPr lang="en-US" sz="1000" dirty="0">
                <a:solidFill>
                  <a:schemeClr val="tx1">
                    <a:lumMod val="75000"/>
                    <a:lumOff val="25000"/>
                  </a:schemeClr>
                </a:solidFill>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lvl="0">
                <a:spcBef>
                  <a:spcPts val="0"/>
                </a:spcBef>
                <a:buNone/>
              </a:pPr>
              <a:r>
                <a:rPr lang="en-US" sz="1000" dirty="0">
                  <a:solidFill>
                    <a:schemeClr val="tx1">
                      <a:lumMod val="75000"/>
                      <a:lumOff val="25000"/>
                    </a:schemeClr>
                  </a:solidFill>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chemeClr val="bg1"/>
            </a:solidFill>
          </p:spPr>
          <p:txBody>
            <a:bodyPr wrap="square" rtlCol="0">
              <a:spAutoFit/>
            </a:bodyPr>
            <a:lstStyle/>
            <a:p>
              <a:r>
                <a:rPr lang="en-US" sz="1100" dirty="0">
                  <a:solidFill>
                    <a:schemeClr val="tx1">
                      <a:lumMod val="75000"/>
                      <a:lumOff val="25000"/>
                    </a:schemeClr>
                  </a:solidFill>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2,500,000</a:t>
              </a:r>
            </a:p>
          </p:txBody>
        </p:sp>
        <p:sp>
          <p:nvSpPr>
            <p:cNvPr id="12" name="TextBox 11"/>
            <p:cNvSpPr txBox="1"/>
            <p:nvPr/>
          </p:nvSpPr>
          <p:spPr>
            <a:xfrm>
              <a:off x="734638" y="397434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2,000,000</a:t>
              </a:r>
            </a:p>
          </p:txBody>
        </p:sp>
        <p:sp>
          <p:nvSpPr>
            <p:cNvPr id="13" name="TextBox 12"/>
            <p:cNvSpPr txBox="1"/>
            <p:nvPr/>
          </p:nvSpPr>
          <p:spPr>
            <a:xfrm>
              <a:off x="734638" y="4505466"/>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1,500,000</a:t>
              </a:r>
            </a:p>
          </p:txBody>
        </p:sp>
        <p:sp>
          <p:nvSpPr>
            <p:cNvPr id="14" name="TextBox 13"/>
            <p:cNvSpPr txBox="1"/>
            <p:nvPr/>
          </p:nvSpPr>
          <p:spPr>
            <a:xfrm>
              <a:off x="734638" y="503658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1,000,000</a:t>
              </a:r>
            </a:p>
          </p:txBody>
        </p:sp>
        <p:sp>
          <p:nvSpPr>
            <p:cNvPr id="15" name="TextBox 14"/>
            <p:cNvSpPr txBox="1"/>
            <p:nvPr/>
          </p:nvSpPr>
          <p:spPr>
            <a:xfrm>
              <a:off x="841745" y="5567707"/>
              <a:ext cx="1005840" cy="403214"/>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500,000</a:t>
              </a:r>
            </a:p>
          </p:txBody>
        </p:sp>
        <p:sp>
          <p:nvSpPr>
            <p:cNvPr id="16" name="TextBox 15"/>
            <p:cNvSpPr txBox="1"/>
            <p:nvPr/>
          </p:nvSpPr>
          <p:spPr>
            <a:xfrm>
              <a:off x="734638" y="2912104"/>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3,000,000</a:t>
              </a:r>
            </a:p>
          </p:txBody>
        </p:sp>
        <p:sp>
          <p:nvSpPr>
            <p:cNvPr id="17" name="TextBox 16"/>
            <p:cNvSpPr txBox="1"/>
            <p:nvPr/>
          </p:nvSpPr>
          <p:spPr>
            <a:xfrm>
              <a:off x="734638" y="238098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3,500,000</a:t>
              </a:r>
            </a:p>
          </p:txBody>
        </p:sp>
        <p:sp>
          <p:nvSpPr>
            <p:cNvPr id="18" name="TextBox 17"/>
            <p:cNvSpPr txBox="1"/>
            <p:nvPr/>
          </p:nvSpPr>
          <p:spPr>
            <a:xfrm>
              <a:off x="734638" y="1849866"/>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4,000,000</a:t>
              </a:r>
            </a:p>
          </p:txBody>
        </p:sp>
        <p:sp>
          <p:nvSpPr>
            <p:cNvPr id="19" name="TextBox 18"/>
            <p:cNvSpPr txBox="1"/>
            <p:nvPr/>
          </p:nvSpPr>
          <p:spPr>
            <a:xfrm>
              <a:off x="734638" y="1318743"/>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4,500,000</a:t>
              </a:r>
            </a:p>
          </p:txBody>
        </p:sp>
        <p:sp>
          <p:nvSpPr>
            <p:cNvPr id="20" name="TextBox 19"/>
            <p:cNvSpPr txBox="1"/>
            <p:nvPr/>
          </p:nvSpPr>
          <p:spPr>
            <a:xfrm>
              <a:off x="841745" y="6214008"/>
              <a:ext cx="1005840" cy="403214"/>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grpSp>
    </p:spTree>
    <p:extLst>
      <p:ext uri="{BB962C8B-B14F-4D97-AF65-F5344CB8AC3E}">
        <p14:creationId xmlns:p14="http://schemas.microsoft.com/office/powerpoint/2010/main" val="2506948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1172758" y="244967"/>
            <a:ext cx="10233148"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MAPS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chemeClr val="tx1">
                <a:lumMod val="75000"/>
                <a:lumOff val="25000"/>
              </a:scheme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What element is missing from this map? </a:t>
            </a:r>
            <a:endParaRPr lang="en-US" sz="1200" b="1" dirty="0">
              <a:solidFill>
                <a:srgbClr val="FF0000"/>
              </a:solidFill>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a reference map</a:t>
            </a:r>
            <a:endParaRPr lang="en-US" sz="1200" b="1" dirty="0">
              <a:solidFill>
                <a:srgbClr val="FF0000"/>
              </a:solidFill>
            </a:endParaRPr>
          </a:p>
        </p:txBody>
      </p:sp>
      <p:sp>
        <p:nvSpPr>
          <p:cNvPr id="6" name="Rectangle 5"/>
          <p:cNvSpPr/>
          <p:nvPr/>
        </p:nvSpPr>
        <p:spPr>
          <a:xfrm>
            <a:off x="328552" y="1230661"/>
            <a:ext cx="4890227" cy="4478149"/>
          </a:xfrm>
          <a:prstGeom prst="rect">
            <a:avLst/>
          </a:prstGeom>
        </p:spPr>
        <p:txBody>
          <a:bodyPr wrap="square">
            <a:spAutoFit/>
          </a:bodyPr>
          <a:lstStyle/>
          <a:p>
            <a:pPr marL="342900" indent="-342900">
              <a:lnSpc>
                <a:spcPct val="100000"/>
              </a:lnSpc>
              <a:spcAft>
                <a:spcPts val="600"/>
              </a:spcAft>
              <a:buClr>
                <a:srgbClr val="379CC3"/>
              </a:buClr>
              <a:buFont typeface="Webdings" panose="05030102010509060703" pitchFamily="18" charset="2"/>
              <a:buChar char=""/>
            </a:pPr>
            <a:r>
              <a:rPr lang="en-US" sz="2000" dirty="0">
                <a:solidFill>
                  <a:schemeClr val="tx1">
                    <a:lumMod val="75000"/>
                    <a:lumOff val="25000"/>
                  </a:schemeClr>
                </a:solidFill>
              </a:rPr>
              <a:t>Make sure all text is </a:t>
            </a:r>
            <a:r>
              <a:rPr lang="en-US" sz="2000" b="1" dirty="0">
                <a:solidFill>
                  <a:schemeClr val="tx1">
                    <a:lumMod val="75000"/>
                    <a:lumOff val="25000"/>
                  </a:schemeClr>
                </a:solidFill>
              </a:rPr>
              <a:t>legible</a:t>
            </a:r>
            <a:r>
              <a:rPr lang="en-US" sz="2000" dirty="0">
                <a:solidFill>
                  <a:schemeClr val="tx1">
                    <a:lumMod val="75000"/>
                    <a:lumOff val="25000"/>
                  </a:schemeClr>
                </a:solidFill>
              </a:rPr>
              <a:t> and in Century Gothic font.</a:t>
            </a:r>
          </a:p>
          <a:p>
            <a:pPr marL="342900" indent="-342900">
              <a:lnSpc>
                <a:spcPct val="100000"/>
              </a:lnSpc>
              <a:spcAft>
                <a:spcPts val="600"/>
              </a:spcAft>
              <a:buClr>
                <a:srgbClr val="379CC3"/>
              </a:buClr>
              <a:buFont typeface="Webdings" panose="05030102010509060703" pitchFamily="18" charset="2"/>
              <a:buChar char=""/>
            </a:pPr>
            <a:r>
              <a:rPr lang="en-US" sz="2000" dirty="0">
                <a:solidFill>
                  <a:schemeClr val="tx1">
                    <a:lumMod val="75000"/>
                    <a:lumOff val="25000"/>
                  </a:schemeClr>
                </a:solidFill>
              </a:rPr>
              <a:t>Add legends </a:t>
            </a:r>
            <a:r>
              <a:rPr lang="en-US" sz="2000" b="1" dirty="0">
                <a:solidFill>
                  <a:schemeClr val="tx1">
                    <a:lumMod val="75000"/>
                    <a:lumOff val="25000"/>
                  </a:schemeClr>
                </a:solidFill>
              </a:rPr>
              <a:t>separately</a:t>
            </a:r>
            <a:r>
              <a:rPr lang="en-US" sz="2000" dirty="0">
                <a:solidFill>
                  <a:schemeClr val="tx1">
                    <a:lumMod val="75000"/>
                    <a:lumOff val="25000"/>
                  </a:schemeClr>
                </a:solidFill>
              </a:rPr>
              <a:t> so they can be moved or resized.</a:t>
            </a:r>
          </a:p>
          <a:p>
            <a:pPr marL="342900" indent="-342900">
              <a:lnSpc>
                <a:spcPct val="100000"/>
              </a:lnSpc>
              <a:spcAft>
                <a:spcPts val="600"/>
              </a:spcAft>
              <a:buClr>
                <a:srgbClr val="379CC3"/>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scale bar </a:t>
            </a:r>
            <a:r>
              <a:rPr lang="en-US" sz="2000" dirty="0">
                <a:solidFill>
                  <a:schemeClr val="tx1">
                    <a:lumMod val="75000"/>
                    <a:lumOff val="25000"/>
                  </a:schemeClr>
                </a:solidFill>
              </a:rPr>
              <a:t>is required for reference on all maps and should </a:t>
            </a:r>
            <a:r>
              <a:rPr lang="en-US" sz="2000" b="1" dirty="0">
                <a:solidFill>
                  <a:schemeClr val="tx1">
                    <a:lumMod val="75000"/>
                    <a:lumOff val="25000"/>
                  </a:schemeClr>
                </a:solidFill>
              </a:rPr>
              <a:t>not be separate, </a:t>
            </a:r>
            <a:r>
              <a:rPr lang="en-US" sz="2000" dirty="0">
                <a:solidFill>
                  <a:schemeClr val="tx1">
                    <a:lumMod val="75000"/>
                    <a:lumOff val="25000"/>
                  </a:schemeClr>
                </a:solidFill>
              </a:rPr>
              <a:t>but the scale bar text should be. </a:t>
            </a:r>
          </a:p>
          <a:p>
            <a:pPr marL="342900" indent="-342900">
              <a:lnSpc>
                <a:spcPct val="100000"/>
              </a:lnSpc>
              <a:spcAft>
                <a:spcPts val="600"/>
              </a:spcAft>
              <a:buClr>
                <a:srgbClr val="379CC3"/>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North arrow </a:t>
            </a:r>
            <a:r>
              <a:rPr lang="en-US" sz="2000" dirty="0">
                <a:solidFill>
                  <a:schemeClr val="tx1">
                    <a:lumMod val="75000"/>
                    <a:lumOff val="25000"/>
                  </a:schemeClr>
                </a:solidFill>
              </a:rPr>
              <a:t>is required.</a:t>
            </a:r>
          </a:p>
          <a:p>
            <a:pPr marL="342900" indent="-342900">
              <a:lnSpc>
                <a:spcPct val="100000"/>
              </a:lnSpc>
              <a:spcAft>
                <a:spcPts val="600"/>
              </a:spcAft>
              <a:buClr>
                <a:srgbClr val="379CC3"/>
              </a:buClr>
              <a:buFont typeface="Webdings" panose="05030102010509060703" pitchFamily="18" charset="2"/>
              <a:buChar char=""/>
            </a:pPr>
            <a:r>
              <a:rPr lang="en-US" sz="2000" b="1" dirty="0">
                <a:solidFill>
                  <a:schemeClr val="tx1">
                    <a:lumMod val="75000"/>
                    <a:lumOff val="25000"/>
                  </a:schemeClr>
                </a:solidFill>
              </a:rPr>
              <a:t>Inset maps </a:t>
            </a:r>
            <a:r>
              <a:rPr lang="en-US" sz="2000" dirty="0">
                <a:solidFill>
                  <a:schemeClr val="tx1">
                    <a:lumMod val="75000"/>
                    <a:lumOff val="25000"/>
                  </a:schemeClr>
                </a:solidFill>
              </a:rPr>
              <a:t>are suggested to give context to your map’s location.</a:t>
            </a:r>
          </a:p>
          <a:p>
            <a:pPr marL="342900" indent="-342900">
              <a:lnSpc>
                <a:spcPct val="100000"/>
              </a:lnSpc>
              <a:spcAft>
                <a:spcPts val="600"/>
              </a:spcAft>
              <a:buClr>
                <a:srgbClr val="379CC3"/>
              </a:buClr>
              <a:buFont typeface="Webdings" panose="05030102010509060703" pitchFamily="18" charset="2"/>
              <a:buChar char=""/>
            </a:pPr>
            <a:r>
              <a:rPr lang="en-US" sz="2000" b="1" dirty="0">
                <a:solidFill>
                  <a:schemeClr val="tx1">
                    <a:lumMod val="75000"/>
                    <a:lumOff val="25000"/>
                  </a:schemeClr>
                </a:solidFill>
              </a:rPr>
              <a:t>Cite</a:t>
            </a:r>
            <a:r>
              <a:rPr lang="en-US" sz="2000" dirty="0">
                <a:solidFill>
                  <a:schemeClr val="tx1">
                    <a:lumMod val="75000"/>
                    <a:lumOff val="25000"/>
                  </a:schemeClr>
                </a:solidFill>
              </a:rPr>
              <a:t> base layer source in speaker notes.</a:t>
            </a:r>
          </a:p>
        </p:txBody>
      </p:sp>
      <p:grpSp>
        <p:nvGrpSpPr>
          <p:cNvPr id="7" name="Group 6"/>
          <p:cNvGrpSpPr/>
          <p:nvPr/>
        </p:nvGrpSpPr>
        <p:grpSpPr>
          <a:xfrm>
            <a:off x="9929598" y="80130"/>
            <a:ext cx="2203782" cy="3037523"/>
            <a:chOff x="9906076" y="232767"/>
            <a:chExt cx="2203782" cy="3037523"/>
          </a:xfrm>
        </p:grpSpPr>
        <p:sp>
          <p:nvSpPr>
            <p:cNvPr id="8" name="Rectangle 7"/>
            <p:cNvSpPr/>
            <p:nvPr/>
          </p:nvSpPr>
          <p:spPr>
            <a:xfrm>
              <a:off x="9906076" y="232767"/>
              <a:ext cx="2099647" cy="3037523"/>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a:solidFill>
                    <a:schemeClr val="tx1">
                      <a:lumMod val="75000"/>
                      <a:lumOff val="25000"/>
                    </a:schemeClr>
                  </a:solidFill>
                  <a:effectLst/>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800"/>
                </a:spcAft>
              </a:pPr>
              <a:r>
                <a:rPr lang="en-US" sz="1400"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lang="en-US" sz="14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a:solidFill>
                    <a:schemeClr val="tx1">
                      <a:lumMod val="75000"/>
                      <a:lumOff val="25000"/>
                    </a:schemeClr>
                  </a:solidFill>
                  <a:effectLst/>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r>
                <a:rPr lang="en-US" sz="1400" b="1" dirty="0">
                  <a:solidFill>
                    <a:schemeClr val="tx1">
                      <a:lumMod val="75000"/>
                      <a:lumOff val="25000"/>
                    </a:schemeClr>
                  </a:solidFill>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2</a:t>
            </a:r>
            <a:endParaRPr lang="en-US" sz="1800" b="1" baseline="30000" dirty="0">
              <a:solidFill>
                <a:schemeClr val="bg1"/>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5</a:t>
            </a:r>
            <a:endParaRPr lang="en-US" sz="1800" b="1" baseline="30000" dirty="0">
              <a:solidFill>
                <a:schemeClr val="bg1"/>
              </a:solidFill>
              <a:latin typeface="Century Gothic" panose="020B0502020202020204" pitchFamily="34" charset="0"/>
            </a:endParaRPr>
          </a:p>
        </p:txBody>
      </p:sp>
      <p:sp>
        <p:nvSpPr>
          <p:cNvPr id="20" name="TextBox 19"/>
          <p:cNvSpPr txBox="1"/>
          <p:nvPr/>
        </p:nvSpPr>
        <p:spPr>
          <a:xfrm>
            <a:off x="10411542" y="5944228"/>
            <a:ext cx="535724"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km</a:t>
            </a:r>
            <a:endParaRPr lang="en-US" sz="1800" b="1" baseline="30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39532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SEPARATE &amp; EDITABLE: THE BAD </a:t>
            </a:r>
          </a:p>
        </p:txBody>
      </p:sp>
      <p:sp>
        <p:nvSpPr>
          <p:cNvPr id="3" name="Text Placeholder 2"/>
          <p:cNvSpPr txBox="1">
            <a:spLocks/>
          </p:cNvSpPr>
          <p:nvPr/>
        </p:nvSpPr>
        <p:spPr>
          <a:xfrm>
            <a:off x="8009442" y="1504600"/>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Bad Example</a:t>
            </a:r>
            <a:r>
              <a:rPr lang="en-US" sz="2000" b="1" dirty="0">
                <a:solidFill>
                  <a:schemeClr val="tx1">
                    <a:lumMod val="75000"/>
                    <a:lumOff val="25000"/>
                  </a:schemeClr>
                </a:solidFill>
              </a:rPr>
              <a:t>:</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Barely legible </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North arrow is hard to see</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Scale bar is the only thing that is separate</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If you can’t read a legend at 100% on your computer screen, your audience won’t be able to read it during a presentation</a:t>
            </a:r>
          </a:p>
        </p:txBody>
      </p:sp>
      <p:grpSp>
        <p:nvGrpSpPr>
          <p:cNvPr id="4" name="Group 3"/>
          <p:cNvGrpSpPr/>
          <p:nvPr/>
        </p:nvGrpSpPr>
        <p:grpSpPr>
          <a:xfrm>
            <a:off x="524131" y="1356179"/>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xmlns=""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xmlns=""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3429406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1348</TotalTime>
  <Words>1403</Words>
  <Application>Microsoft Office PowerPoint</Application>
  <PresentationFormat>Widescreen</PresentationFormat>
  <Paragraphs>162</Paragraphs>
  <Slides>12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Times New Roman</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Bengtsson, Zachary A. (ARC-SGE)[SSAI DEVELOP]</cp:lastModifiedBy>
  <cp:revision>140</cp:revision>
  <dcterms:created xsi:type="dcterms:W3CDTF">2019-02-11T19:14:02Z</dcterms:created>
  <dcterms:modified xsi:type="dcterms:W3CDTF">2019-09-16T20:49:27Z</dcterms:modified>
</cp:coreProperties>
</file>