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3"/>
  </p:notesMasterIdLst>
  <p:sldIdLst>
    <p:sldId id="256" r:id="rId2"/>
  </p:sldIdLst>
  <p:sldSz cx="27432000" cy="36576000"/>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wozniak"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66" autoAdjust="0"/>
  </p:normalViewPr>
  <p:slideViewPr>
    <p:cSldViewPr snapToGrid="0">
      <p:cViewPr>
        <p:scale>
          <a:sx n="30" d="100"/>
          <a:sy n="30" d="100"/>
        </p:scale>
        <p:origin x="654" y="-16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50841904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54" name="Shape 25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914616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Poster Ver.2">
    <p:spTree>
      <p:nvGrpSpPr>
        <p:cNvPr id="1" name="Shape 55"/>
        <p:cNvGrpSpPr/>
        <p:nvPr/>
      </p:nvGrpSpPr>
      <p:grpSpPr>
        <a:xfrm>
          <a:off x="0" y="0"/>
          <a:ext cx="0" cy="0"/>
          <a:chOff x="0" y="0"/>
          <a:chExt cx="0" cy="0"/>
        </a:xfrm>
      </p:grpSpPr>
      <p:sp>
        <p:nvSpPr>
          <p:cNvPr id="56" name="Shape 56"/>
          <p:cNvSpPr txBox="1">
            <a:spLocks noGrp="1"/>
          </p:cNvSpPr>
          <p:nvPr>
            <p:ph type="body" idx="1"/>
          </p:nvPr>
        </p:nvSpPr>
        <p:spPr>
          <a:xfrm>
            <a:off x="18326100" y="30842712"/>
            <a:ext cx="8008619" cy="4590287"/>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57" name="Shape 57"/>
          <p:cNvGrpSpPr/>
          <p:nvPr/>
        </p:nvGrpSpPr>
        <p:grpSpPr>
          <a:xfrm>
            <a:off x="18163699" y="29718000"/>
            <a:ext cx="8351235" cy="914400"/>
            <a:chOff x="914400" y="6400800"/>
            <a:chExt cx="16459200" cy="914400"/>
          </a:xfrm>
        </p:grpSpPr>
        <p:sp>
          <p:nvSpPr>
            <p:cNvPr id="58" name="Shape 58"/>
            <p:cNvSpPr/>
            <p:nvPr/>
          </p:nvSpPr>
          <p:spPr>
            <a:xfrm>
              <a:off x="914400" y="6400800"/>
              <a:ext cx="16459200"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59" name="Shape 59"/>
            <p:cNvSpPr txBox="1"/>
            <p:nvPr/>
          </p:nvSpPr>
          <p:spPr>
            <a:xfrm>
              <a:off x="914401" y="6442501"/>
              <a:ext cx="16459198" cy="83099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Acknowledgements</a:t>
              </a:r>
            </a:p>
          </p:txBody>
        </p:sp>
      </p:grpSp>
      <p:sp>
        <p:nvSpPr>
          <p:cNvPr id="60" name="Shape 60"/>
          <p:cNvSpPr txBox="1">
            <a:spLocks noGrp="1"/>
          </p:cNvSpPr>
          <p:nvPr>
            <p:ph type="body" idx="2"/>
          </p:nvPr>
        </p:nvSpPr>
        <p:spPr>
          <a:xfrm>
            <a:off x="9677399" y="30842712"/>
            <a:ext cx="8090417" cy="4590287"/>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61" name="Shape 61"/>
          <p:cNvGrpSpPr/>
          <p:nvPr/>
        </p:nvGrpSpPr>
        <p:grpSpPr>
          <a:xfrm>
            <a:off x="9512721" y="29718000"/>
            <a:ext cx="8436531" cy="914400"/>
            <a:chOff x="914400" y="6400800"/>
            <a:chExt cx="16459200" cy="914400"/>
          </a:xfrm>
        </p:grpSpPr>
        <p:sp>
          <p:nvSpPr>
            <p:cNvPr id="62" name="Shape 62"/>
            <p:cNvSpPr/>
            <p:nvPr/>
          </p:nvSpPr>
          <p:spPr>
            <a:xfrm>
              <a:off x="914400" y="6400800"/>
              <a:ext cx="16459200"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63" name="Shape 63"/>
            <p:cNvSpPr txBox="1"/>
            <p:nvPr/>
          </p:nvSpPr>
          <p:spPr>
            <a:xfrm>
              <a:off x="914401" y="6442501"/>
              <a:ext cx="16459198" cy="83099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Project Partners</a:t>
              </a:r>
            </a:p>
          </p:txBody>
        </p:sp>
      </p:grpSp>
      <p:sp>
        <p:nvSpPr>
          <p:cNvPr id="64" name="Shape 64"/>
          <p:cNvSpPr txBox="1">
            <a:spLocks noGrp="1"/>
          </p:cNvSpPr>
          <p:nvPr>
            <p:ph type="body" idx="3"/>
          </p:nvPr>
        </p:nvSpPr>
        <p:spPr>
          <a:xfrm>
            <a:off x="1096328" y="30842712"/>
            <a:ext cx="8025556" cy="4590287"/>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65" name="Shape 65"/>
          <p:cNvGrpSpPr/>
          <p:nvPr/>
        </p:nvGrpSpPr>
        <p:grpSpPr>
          <a:xfrm>
            <a:off x="934761" y="29718000"/>
            <a:ext cx="8368896" cy="914400"/>
            <a:chOff x="914400" y="6400800"/>
            <a:chExt cx="16459200" cy="914400"/>
          </a:xfrm>
        </p:grpSpPr>
        <p:sp>
          <p:nvSpPr>
            <p:cNvPr id="66" name="Shape 66"/>
            <p:cNvSpPr/>
            <p:nvPr/>
          </p:nvSpPr>
          <p:spPr>
            <a:xfrm>
              <a:off x="914400" y="6400800"/>
              <a:ext cx="16459200"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67" name="Shape 67"/>
            <p:cNvSpPr txBox="1"/>
            <p:nvPr/>
          </p:nvSpPr>
          <p:spPr>
            <a:xfrm>
              <a:off x="914401" y="6442501"/>
              <a:ext cx="16459198" cy="83099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Team Members</a:t>
              </a:r>
            </a:p>
          </p:txBody>
        </p:sp>
      </p:grpSp>
      <p:sp>
        <p:nvSpPr>
          <p:cNvPr id="68" name="Shape 68"/>
          <p:cNvSpPr txBox="1">
            <a:spLocks noGrp="1"/>
          </p:cNvSpPr>
          <p:nvPr>
            <p:ph type="body" idx="4"/>
          </p:nvPr>
        </p:nvSpPr>
        <p:spPr>
          <a:xfrm>
            <a:off x="18326100" y="23527512"/>
            <a:ext cx="8008619" cy="5733286"/>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69" name="Shape 69"/>
          <p:cNvGrpSpPr/>
          <p:nvPr/>
        </p:nvGrpSpPr>
        <p:grpSpPr>
          <a:xfrm>
            <a:off x="18166363" y="22402800"/>
            <a:ext cx="8351235" cy="914400"/>
            <a:chOff x="914400" y="6400800"/>
            <a:chExt cx="16459200" cy="914400"/>
          </a:xfrm>
        </p:grpSpPr>
        <p:sp>
          <p:nvSpPr>
            <p:cNvPr id="70" name="Shape 70"/>
            <p:cNvSpPr/>
            <p:nvPr/>
          </p:nvSpPr>
          <p:spPr>
            <a:xfrm>
              <a:off x="914400" y="6400800"/>
              <a:ext cx="16459200"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71" name="Shape 71"/>
            <p:cNvSpPr txBox="1"/>
            <p:nvPr/>
          </p:nvSpPr>
          <p:spPr>
            <a:xfrm>
              <a:off x="914401" y="6442501"/>
              <a:ext cx="16459198" cy="83099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Conclusions</a:t>
              </a:r>
            </a:p>
          </p:txBody>
        </p:sp>
      </p:grpSp>
      <p:sp>
        <p:nvSpPr>
          <p:cNvPr id="72" name="Shape 72"/>
          <p:cNvSpPr txBox="1">
            <a:spLocks noGrp="1"/>
          </p:cNvSpPr>
          <p:nvPr>
            <p:ph type="body" idx="5"/>
          </p:nvPr>
        </p:nvSpPr>
        <p:spPr>
          <a:xfrm>
            <a:off x="1096328" y="23523676"/>
            <a:ext cx="16658271" cy="5737123"/>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73" name="Shape 73"/>
          <p:cNvGrpSpPr/>
          <p:nvPr/>
        </p:nvGrpSpPr>
        <p:grpSpPr>
          <a:xfrm>
            <a:off x="914400" y="22402800"/>
            <a:ext cx="17034854" cy="914400"/>
            <a:chOff x="914400" y="6400800"/>
            <a:chExt cx="16459201" cy="914400"/>
          </a:xfrm>
        </p:grpSpPr>
        <p:sp>
          <p:nvSpPr>
            <p:cNvPr id="74" name="Shape 74"/>
            <p:cNvSpPr/>
            <p:nvPr/>
          </p:nvSpPr>
          <p:spPr>
            <a:xfrm>
              <a:off x="914400" y="6400800"/>
              <a:ext cx="16459200"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75" name="Shape 75"/>
            <p:cNvSpPr txBox="1"/>
            <p:nvPr/>
          </p:nvSpPr>
          <p:spPr>
            <a:xfrm>
              <a:off x="914400" y="6442501"/>
              <a:ext cx="16459200" cy="83099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Results</a:t>
              </a:r>
            </a:p>
          </p:txBody>
        </p:sp>
      </p:grpSp>
      <p:sp>
        <p:nvSpPr>
          <p:cNvPr id="76" name="Shape 76"/>
          <p:cNvSpPr txBox="1">
            <a:spLocks noGrp="1"/>
          </p:cNvSpPr>
          <p:nvPr>
            <p:ph type="body" idx="6"/>
          </p:nvPr>
        </p:nvSpPr>
        <p:spPr>
          <a:xfrm>
            <a:off x="18326100" y="18955512"/>
            <a:ext cx="8008619" cy="2990086"/>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77" name="Shape 77"/>
          <p:cNvGrpSpPr/>
          <p:nvPr/>
        </p:nvGrpSpPr>
        <p:grpSpPr>
          <a:xfrm>
            <a:off x="18166363" y="17830800"/>
            <a:ext cx="8351235" cy="914400"/>
            <a:chOff x="914400" y="6400800"/>
            <a:chExt cx="16459200" cy="914400"/>
          </a:xfrm>
        </p:grpSpPr>
        <p:sp>
          <p:nvSpPr>
            <p:cNvPr id="78" name="Shape 78"/>
            <p:cNvSpPr/>
            <p:nvPr/>
          </p:nvSpPr>
          <p:spPr>
            <a:xfrm>
              <a:off x="914400" y="6400800"/>
              <a:ext cx="16459198"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79" name="Shape 79"/>
            <p:cNvSpPr txBox="1"/>
            <p:nvPr/>
          </p:nvSpPr>
          <p:spPr>
            <a:xfrm>
              <a:off x="914401" y="6442501"/>
              <a:ext cx="16459198" cy="83099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Earth Observations</a:t>
              </a:r>
            </a:p>
          </p:txBody>
        </p:sp>
      </p:grpSp>
      <p:sp>
        <p:nvSpPr>
          <p:cNvPr id="80" name="Shape 80"/>
          <p:cNvSpPr txBox="1">
            <a:spLocks noGrp="1"/>
          </p:cNvSpPr>
          <p:nvPr>
            <p:ph type="body" idx="7"/>
          </p:nvPr>
        </p:nvSpPr>
        <p:spPr>
          <a:xfrm>
            <a:off x="18326100" y="11763129"/>
            <a:ext cx="8008619" cy="5610468"/>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81" name="Shape 81"/>
          <p:cNvGrpSpPr/>
          <p:nvPr/>
        </p:nvGrpSpPr>
        <p:grpSpPr>
          <a:xfrm>
            <a:off x="18166363" y="10638417"/>
            <a:ext cx="8351235" cy="914400"/>
            <a:chOff x="914400" y="6400800"/>
            <a:chExt cx="16459200" cy="914400"/>
          </a:xfrm>
        </p:grpSpPr>
        <p:sp>
          <p:nvSpPr>
            <p:cNvPr id="82" name="Shape 82"/>
            <p:cNvSpPr/>
            <p:nvPr/>
          </p:nvSpPr>
          <p:spPr>
            <a:xfrm>
              <a:off x="914400" y="6400800"/>
              <a:ext cx="16459198"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83" name="Shape 83"/>
            <p:cNvSpPr txBox="1"/>
            <p:nvPr/>
          </p:nvSpPr>
          <p:spPr>
            <a:xfrm>
              <a:off x="914401" y="6442501"/>
              <a:ext cx="16459198" cy="83099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Study Area</a:t>
              </a:r>
            </a:p>
          </p:txBody>
        </p:sp>
      </p:grpSp>
      <p:sp>
        <p:nvSpPr>
          <p:cNvPr id="84" name="Shape 84"/>
          <p:cNvSpPr txBox="1">
            <a:spLocks noGrp="1"/>
          </p:cNvSpPr>
          <p:nvPr>
            <p:ph type="body" idx="8"/>
          </p:nvPr>
        </p:nvSpPr>
        <p:spPr>
          <a:xfrm>
            <a:off x="1096328" y="14836876"/>
            <a:ext cx="16658271" cy="7108722"/>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85" name="Shape 85"/>
          <p:cNvGrpSpPr/>
          <p:nvPr/>
        </p:nvGrpSpPr>
        <p:grpSpPr>
          <a:xfrm>
            <a:off x="914400" y="13716000"/>
            <a:ext cx="17034854" cy="914400"/>
            <a:chOff x="914400" y="6400800"/>
            <a:chExt cx="16459201" cy="914400"/>
          </a:xfrm>
        </p:grpSpPr>
        <p:sp>
          <p:nvSpPr>
            <p:cNvPr id="86" name="Shape 86"/>
            <p:cNvSpPr/>
            <p:nvPr/>
          </p:nvSpPr>
          <p:spPr>
            <a:xfrm>
              <a:off x="914400" y="6400800"/>
              <a:ext cx="16459200"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87" name="Shape 87"/>
            <p:cNvSpPr txBox="1"/>
            <p:nvPr/>
          </p:nvSpPr>
          <p:spPr>
            <a:xfrm>
              <a:off x="914400" y="6442501"/>
              <a:ext cx="16459200" cy="83099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Methodology</a:t>
              </a:r>
            </a:p>
          </p:txBody>
        </p:sp>
      </p:grpSp>
      <p:sp>
        <p:nvSpPr>
          <p:cNvPr id="88" name="Shape 88"/>
          <p:cNvSpPr txBox="1">
            <a:spLocks noGrp="1"/>
          </p:cNvSpPr>
          <p:nvPr>
            <p:ph type="body" idx="9"/>
          </p:nvPr>
        </p:nvSpPr>
        <p:spPr>
          <a:xfrm>
            <a:off x="18326100" y="7525514"/>
            <a:ext cx="8008619" cy="2562384"/>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89" name="Shape 89"/>
          <p:cNvGrpSpPr/>
          <p:nvPr/>
        </p:nvGrpSpPr>
        <p:grpSpPr>
          <a:xfrm>
            <a:off x="18166363" y="6400800"/>
            <a:ext cx="8351235" cy="914400"/>
            <a:chOff x="914400" y="6400800"/>
            <a:chExt cx="16459200" cy="914400"/>
          </a:xfrm>
        </p:grpSpPr>
        <p:sp>
          <p:nvSpPr>
            <p:cNvPr id="90" name="Shape 90"/>
            <p:cNvSpPr/>
            <p:nvPr/>
          </p:nvSpPr>
          <p:spPr>
            <a:xfrm>
              <a:off x="914400" y="6400800"/>
              <a:ext cx="16459200"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91" name="Shape 91"/>
            <p:cNvSpPr txBox="1"/>
            <p:nvPr/>
          </p:nvSpPr>
          <p:spPr>
            <a:xfrm>
              <a:off x="914401" y="6442501"/>
              <a:ext cx="16459198" cy="830996"/>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Objectives</a:t>
              </a:r>
            </a:p>
          </p:txBody>
        </p:sp>
      </p:grpSp>
      <p:sp>
        <p:nvSpPr>
          <p:cNvPr id="92" name="Shape 92"/>
          <p:cNvSpPr txBox="1">
            <a:spLocks noGrp="1"/>
          </p:cNvSpPr>
          <p:nvPr>
            <p:ph type="body" idx="13"/>
          </p:nvPr>
        </p:nvSpPr>
        <p:spPr>
          <a:xfrm>
            <a:off x="1096328" y="7521678"/>
            <a:ext cx="16658271" cy="5751869"/>
          </a:xfrm>
          <a:prstGeom prst="rect">
            <a:avLst/>
          </a:prstGeom>
          <a:noFill/>
          <a:ln>
            <a:noFill/>
          </a:ln>
        </p:spPr>
        <p:txBody>
          <a:bodyPr lIns="91425" tIns="91425" rIns="91425" bIns="91425" anchor="t" anchorCtr="0"/>
          <a:lstStyle>
            <a:lvl1pPr marL="685800" indent="-508000" rtl="0">
              <a:spcBef>
                <a:spcPts val="0"/>
              </a:spcBef>
              <a:buClr>
                <a:srgbClr val="A3D4D4"/>
              </a:buClr>
              <a:buChar char="4"/>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grpSp>
        <p:nvGrpSpPr>
          <p:cNvPr id="93" name="Shape 93"/>
          <p:cNvGrpSpPr/>
          <p:nvPr/>
        </p:nvGrpSpPr>
        <p:grpSpPr>
          <a:xfrm>
            <a:off x="914400" y="6400800"/>
            <a:ext cx="17034854" cy="914400"/>
            <a:chOff x="914400" y="6400800"/>
            <a:chExt cx="16459201" cy="914400"/>
          </a:xfrm>
        </p:grpSpPr>
        <p:sp>
          <p:nvSpPr>
            <p:cNvPr id="94" name="Shape 94"/>
            <p:cNvSpPr/>
            <p:nvPr/>
          </p:nvSpPr>
          <p:spPr>
            <a:xfrm>
              <a:off x="914400" y="6400800"/>
              <a:ext cx="16459200"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6048" b="0" i="0" u="none" strike="noStrike" cap="none" baseline="0">
                <a:solidFill>
                  <a:schemeClr val="lt1"/>
                </a:solidFill>
                <a:latin typeface="Questrial"/>
                <a:ea typeface="Questrial"/>
                <a:cs typeface="Questrial"/>
                <a:sym typeface="Questrial"/>
              </a:endParaRPr>
            </a:p>
          </p:txBody>
        </p:sp>
        <p:sp>
          <p:nvSpPr>
            <p:cNvPr id="95" name="Shape 95"/>
            <p:cNvSpPr txBox="1"/>
            <p:nvPr/>
          </p:nvSpPr>
          <p:spPr>
            <a:xfrm>
              <a:off x="914400" y="6400800"/>
              <a:ext cx="16459200" cy="9144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r>
                <a:rPr lang="en-US" sz="4800" b="1" i="0" u="none" strike="noStrike" cap="none" baseline="0">
                  <a:solidFill>
                    <a:schemeClr val="lt1"/>
                  </a:solidFill>
                  <a:latin typeface="Questrial"/>
                  <a:ea typeface="Questrial"/>
                  <a:cs typeface="Questrial"/>
                  <a:sym typeface="Questrial"/>
                </a:rPr>
                <a:t>Abstract</a:t>
              </a:r>
            </a:p>
          </p:txBody>
        </p:sp>
      </p:grpSp>
      <p:sp>
        <p:nvSpPr>
          <p:cNvPr id="96" name="Shape 96"/>
          <p:cNvSpPr txBox="1">
            <a:spLocks noGrp="1"/>
          </p:cNvSpPr>
          <p:nvPr>
            <p:ph type="body" idx="14"/>
          </p:nvPr>
        </p:nvSpPr>
        <p:spPr>
          <a:xfrm>
            <a:off x="4572000" y="5367746"/>
            <a:ext cx="18288000" cy="590601"/>
          </a:xfrm>
          <a:prstGeom prst="rect">
            <a:avLst/>
          </a:prstGeom>
          <a:noFill/>
          <a:ln>
            <a:noFill/>
          </a:ln>
        </p:spPr>
        <p:txBody>
          <a:bodyPr lIns="91425" tIns="91425" rIns="91425" bIns="91425" anchor="ctr" anchorCtr="0"/>
          <a:lstStyle>
            <a:lvl1pPr marL="0" indent="0" algn="ctr" rtl="0">
              <a:spcBef>
                <a:spcPts val="0"/>
              </a:spcBef>
              <a:buClr>
                <a:schemeClr val="lt1"/>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7" name="Shape 97"/>
          <p:cNvSpPr txBox="1">
            <a:spLocks noGrp="1"/>
          </p:cNvSpPr>
          <p:nvPr>
            <p:ph type="body" idx="15"/>
          </p:nvPr>
        </p:nvSpPr>
        <p:spPr>
          <a:xfrm>
            <a:off x="4572000" y="4244975"/>
            <a:ext cx="18288000" cy="946456"/>
          </a:xfrm>
          <a:prstGeom prst="rect">
            <a:avLst/>
          </a:prstGeom>
          <a:noFill/>
          <a:ln>
            <a:noFill/>
          </a:ln>
        </p:spPr>
        <p:txBody>
          <a:bodyPr lIns="91425" tIns="91425" rIns="91425" bIns="91425" anchor="b" anchorCtr="0"/>
          <a:lstStyle>
            <a:lvl1pPr marL="0" marR="0" indent="0" algn="ctr" rtl="0">
              <a:lnSpc>
                <a:spcPct val="90000"/>
              </a:lnSpc>
              <a:spcBef>
                <a:spcPts val="3000"/>
              </a:spcBef>
              <a:spcAft>
                <a:spcPts val="0"/>
              </a:spcAft>
              <a:buClr>
                <a:schemeClr val="lt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8" name="Shape 98"/>
          <p:cNvSpPr txBox="1">
            <a:spLocks noGrp="1"/>
          </p:cNvSpPr>
          <p:nvPr>
            <p:ph type="body" idx="16"/>
          </p:nvPr>
        </p:nvSpPr>
        <p:spPr>
          <a:xfrm>
            <a:off x="4572000" y="2758098"/>
            <a:ext cx="18288000" cy="1212322"/>
          </a:xfrm>
          <a:prstGeom prst="rect">
            <a:avLst/>
          </a:prstGeom>
          <a:noFill/>
          <a:ln>
            <a:noFill/>
          </a:ln>
        </p:spPr>
        <p:txBody>
          <a:bodyPr lIns="91425" tIns="91425" rIns="91425" bIns="91425" anchor="t" anchorCtr="0"/>
          <a:lstStyle>
            <a:lvl1pPr marL="0" indent="0" algn="ctr" rtl="0">
              <a:spcBef>
                <a:spcPts val="0"/>
              </a:spcBef>
              <a:buClr>
                <a:schemeClr val="lt1"/>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9" name="Shape 99"/>
          <p:cNvSpPr txBox="1">
            <a:spLocks noGrp="1"/>
          </p:cNvSpPr>
          <p:nvPr>
            <p:ph type="body" idx="17"/>
          </p:nvPr>
        </p:nvSpPr>
        <p:spPr>
          <a:xfrm>
            <a:off x="4572000" y="1476444"/>
            <a:ext cx="18288000" cy="1155030"/>
          </a:xfrm>
          <a:prstGeom prst="rect">
            <a:avLst/>
          </a:prstGeom>
          <a:noFill/>
          <a:ln>
            <a:noFill/>
          </a:ln>
        </p:spPr>
        <p:txBody>
          <a:bodyPr lIns="91425" tIns="91425" rIns="91425" bIns="91425" anchor="t" anchorCtr="0"/>
          <a:lstStyle>
            <a:lvl1pPr marL="0" indent="0" algn="ctr" rtl="0">
              <a:spcBef>
                <a:spcPts val="0"/>
              </a:spcBef>
              <a:buClr>
                <a:schemeClr val="lt1"/>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p:nvPr/>
        </p:nvSpPr>
        <p:spPr>
          <a:xfrm>
            <a:off x="457200" y="457200"/>
            <a:ext cx="26517600" cy="35661601"/>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spcAft>
                <a:spcPts val="0"/>
              </a:spcAft>
              <a:buNone/>
            </a:pPr>
            <a:endParaRPr sz="6048" b="0" i="0" u="none" strike="noStrike" cap="none" baseline="0">
              <a:solidFill>
                <a:schemeClr val="lt1"/>
              </a:solidFill>
              <a:latin typeface="Questrial"/>
              <a:ea typeface="Questrial"/>
              <a:cs typeface="Questrial"/>
              <a:sym typeface="Questrial"/>
            </a:endParaRPr>
          </a:p>
        </p:txBody>
      </p:sp>
      <p:sp>
        <p:nvSpPr>
          <p:cNvPr id="6" name="Shape 6"/>
          <p:cNvSpPr/>
          <p:nvPr/>
        </p:nvSpPr>
        <p:spPr>
          <a:xfrm>
            <a:off x="685800" y="6164825"/>
            <a:ext cx="26060400" cy="29730388"/>
          </a:xfrm>
          <a:prstGeom prst="rect">
            <a:avLst/>
          </a:prstGeom>
          <a:solidFill>
            <a:schemeClr val="lt1"/>
          </a:solidFill>
          <a:ln>
            <a:noFill/>
          </a:ln>
        </p:spPr>
        <p:txBody>
          <a:bodyPr lIns="91425" tIns="45700" rIns="91425" bIns="45700" anchor="ctr" anchorCtr="0">
            <a:noAutofit/>
          </a:bodyPr>
          <a:lstStyle/>
          <a:p>
            <a:pPr marL="0" marR="0" lvl="0" indent="0" algn="ctr" rtl="0">
              <a:spcBef>
                <a:spcPts val="0"/>
              </a:spcBef>
              <a:spcAft>
                <a:spcPts val="0"/>
              </a:spcAft>
              <a:buNone/>
            </a:pPr>
            <a:endParaRPr sz="6048" b="0" i="0" u="none" strike="noStrike" cap="none" baseline="0">
              <a:solidFill>
                <a:schemeClr val="lt1"/>
              </a:solidFill>
              <a:latin typeface="Questrial"/>
              <a:ea typeface="Questrial"/>
              <a:cs typeface="Questrial"/>
              <a:sym typeface="Questrial"/>
            </a:endParaRPr>
          </a:p>
        </p:txBody>
      </p:sp>
      <p:pic>
        <p:nvPicPr>
          <p:cNvPr id="7" name="Shape 7"/>
          <p:cNvPicPr preferRelativeResize="0"/>
          <p:nvPr/>
        </p:nvPicPr>
        <p:blipFill rotWithShape="1">
          <a:blip r:embed="rId3">
            <a:alphaModFix/>
          </a:blip>
          <a:srcRect/>
          <a:stretch/>
        </p:blipFill>
        <p:spPr>
          <a:xfrm>
            <a:off x="1541713" y="3895978"/>
            <a:ext cx="1828803" cy="1828803"/>
          </a:xfrm>
          <a:prstGeom prst="rect">
            <a:avLst/>
          </a:prstGeom>
          <a:noFill/>
          <a:ln>
            <a:noFill/>
          </a:ln>
        </p:spPr>
      </p:pic>
      <p:pic>
        <p:nvPicPr>
          <p:cNvPr id="8" name="Shape 8"/>
          <p:cNvPicPr preferRelativeResize="0"/>
          <p:nvPr/>
        </p:nvPicPr>
        <p:blipFill rotWithShape="1">
          <a:blip r:embed="rId4">
            <a:alphaModFix/>
          </a:blip>
          <a:srcRect l="7327" t="12820" r="4885" b="16916"/>
          <a:stretch/>
        </p:blipFill>
        <p:spPr>
          <a:xfrm>
            <a:off x="23285196" y="674941"/>
            <a:ext cx="3263900" cy="3016249"/>
          </a:xfrm>
          <a:prstGeom prst="rect">
            <a:avLst/>
          </a:prstGeom>
          <a:noFill/>
          <a:ln>
            <a:noFill/>
          </a:ln>
        </p:spPr>
      </p:pic>
      <p:pic>
        <p:nvPicPr>
          <p:cNvPr id="9" name="Shape 9"/>
          <p:cNvPicPr preferRelativeResize="0"/>
          <p:nvPr/>
        </p:nvPicPr>
        <p:blipFill rotWithShape="1">
          <a:blip r:embed="rId5">
            <a:alphaModFix/>
          </a:blip>
          <a:srcRect/>
          <a:stretch/>
        </p:blipFill>
        <p:spPr>
          <a:xfrm>
            <a:off x="1121029" y="690816"/>
            <a:ext cx="2670175" cy="320516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Shape 236"/>
          <p:cNvSpPr txBox="1">
            <a:spLocks noGrp="1"/>
          </p:cNvSpPr>
          <p:nvPr>
            <p:ph type="body" idx="1"/>
          </p:nvPr>
        </p:nvSpPr>
        <p:spPr>
          <a:xfrm>
            <a:off x="18326100" y="30842712"/>
            <a:ext cx="8008619" cy="4590287"/>
          </a:xfrm>
          <a:prstGeom prst="rect">
            <a:avLst/>
          </a:prstGeom>
          <a:noFill/>
          <a:ln>
            <a:noFill/>
          </a:ln>
        </p:spPr>
        <p:txBody>
          <a:bodyPr lIns="91425" tIns="45700" rIns="91425" bIns="45700" anchor="t" anchorCtr="0">
            <a:noAutofit/>
          </a:bodyPr>
          <a:lstStyle/>
          <a:p>
            <a:pPr marL="457200" lvl="0" indent="-457200" rtl="0">
              <a:spcBef>
                <a:spcPts val="0"/>
              </a:spcBef>
              <a:buClr>
                <a:schemeClr val="dk1"/>
              </a:buClr>
              <a:buSzPct val="100000"/>
              <a:buFont typeface="Questrial"/>
              <a:buChar char="▸"/>
            </a:pPr>
            <a:r>
              <a:rPr lang="en-US" sz="3600">
                <a:solidFill>
                  <a:schemeClr val="dk1"/>
                </a:solidFill>
                <a:latin typeface="Questrial"/>
                <a:ea typeface="Questrial"/>
                <a:cs typeface="Questrial"/>
                <a:sym typeface="Questrial"/>
              </a:rPr>
              <a:t>Dr. Kenton Ross-National Program Science Advisor</a:t>
            </a:r>
          </a:p>
          <a:p>
            <a:pPr marL="457200" lvl="0" indent="-457200" rtl="0">
              <a:spcBef>
                <a:spcPts val="0"/>
              </a:spcBef>
              <a:buClr>
                <a:schemeClr val="dk1"/>
              </a:buClr>
              <a:buSzPct val="100000"/>
              <a:buFont typeface="Questrial"/>
              <a:buChar char="▸"/>
            </a:pPr>
            <a:r>
              <a:rPr lang="en-US" sz="3600">
                <a:solidFill>
                  <a:schemeClr val="dk1"/>
                </a:solidFill>
                <a:latin typeface="Questrial"/>
                <a:ea typeface="Questrial"/>
                <a:cs typeface="Questrial"/>
                <a:sym typeface="Questrial"/>
              </a:rPr>
              <a:t>Jeffry Ely- Geoinformatics Scientist</a:t>
            </a:r>
          </a:p>
          <a:p>
            <a:pPr marL="457200" lvl="0" indent="-457200" rtl="0">
              <a:spcBef>
                <a:spcPts val="0"/>
              </a:spcBef>
              <a:buClr>
                <a:schemeClr val="dk1"/>
              </a:buClr>
              <a:buSzPct val="100000"/>
              <a:buFont typeface="Questrial"/>
              <a:buChar char="▸"/>
            </a:pPr>
            <a:r>
              <a:rPr lang="en-US" sz="3600">
                <a:solidFill>
                  <a:schemeClr val="dk1"/>
                </a:solidFill>
                <a:latin typeface="Questrial"/>
                <a:ea typeface="Questrial"/>
                <a:cs typeface="Questrial"/>
                <a:sym typeface="Questrial"/>
              </a:rPr>
              <a:t>Nathan Owen-Center Lead</a:t>
            </a:r>
          </a:p>
        </p:txBody>
      </p:sp>
      <p:sp>
        <p:nvSpPr>
          <p:cNvPr id="237" name="Shape 237"/>
          <p:cNvSpPr txBox="1">
            <a:spLocks noGrp="1"/>
          </p:cNvSpPr>
          <p:nvPr>
            <p:ph type="body" idx="2"/>
          </p:nvPr>
        </p:nvSpPr>
        <p:spPr>
          <a:xfrm>
            <a:off x="9677399" y="30842712"/>
            <a:ext cx="8090417" cy="4590287"/>
          </a:xfrm>
          <a:prstGeom prst="rect">
            <a:avLst/>
          </a:prstGeom>
          <a:noFill/>
          <a:ln>
            <a:noFill/>
          </a:ln>
        </p:spPr>
        <p:txBody>
          <a:bodyPr lIns="91425" tIns="45700" rIns="91425" bIns="45700" anchor="t" anchorCtr="0">
            <a:noAutofit/>
          </a:bodyPr>
          <a:lstStyle/>
          <a:p>
            <a:pPr marL="0" lvl="0" indent="0" rtl="0">
              <a:spcBef>
                <a:spcPts val="0"/>
              </a:spcBef>
              <a:buNone/>
            </a:pPr>
            <a:endParaRPr sz="2400">
              <a:solidFill>
                <a:schemeClr val="dk1"/>
              </a:solidFill>
              <a:latin typeface="Questrial"/>
              <a:ea typeface="Questrial"/>
              <a:cs typeface="Questrial"/>
              <a:sym typeface="Questrial"/>
            </a:endParaRPr>
          </a:p>
          <a:p>
            <a:pPr marL="0" lvl="0" indent="0" rtl="0">
              <a:spcBef>
                <a:spcPts val="0"/>
              </a:spcBef>
              <a:buNone/>
            </a:pPr>
            <a:endParaRPr sz="2400">
              <a:solidFill>
                <a:schemeClr val="dk1"/>
              </a:solidFill>
              <a:latin typeface="Questrial"/>
              <a:ea typeface="Questrial"/>
              <a:cs typeface="Questrial"/>
              <a:sym typeface="Questrial"/>
            </a:endParaRPr>
          </a:p>
          <a:p>
            <a:pPr marL="0" indent="0" rtl="0">
              <a:spcBef>
                <a:spcPts val="0"/>
              </a:spcBef>
              <a:buNone/>
            </a:pPr>
            <a:endParaRPr sz="2400">
              <a:solidFill>
                <a:schemeClr val="dk1"/>
              </a:solidFill>
              <a:latin typeface="Questrial"/>
              <a:ea typeface="Questrial"/>
              <a:cs typeface="Questrial"/>
              <a:sym typeface="Questrial"/>
            </a:endParaRPr>
          </a:p>
          <a:p>
            <a:pPr marL="0" lvl="0" indent="0" algn="l" rtl="0">
              <a:spcBef>
                <a:spcPts val="0"/>
              </a:spcBef>
              <a:buClr>
                <a:schemeClr val="dk1"/>
              </a:buClr>
              <a:buFont typeface="Questrial"/>
              <a:buNone/>
            </a:pPr>
            <a:endParaRPr sz="2400">
              <a:solidFill>
                <a:schemeClr val="dk1"/>
              </a:solidFill>
              <a:latin typeface="Questrial"/>
              <a:ea typeface="Questrial"/>
              <a:cs typeface="Questrial"/>
              <a:sym typeface="Questrial"/>
            </a:endParaRPr>
          </a:p>
          <a:p>
            <a:pPr marL="457200" lvl="0" indent="-381000" rtl="0">
              <a:spcBef>
                <a:spcPts val="0"/>
              </a:spcBef>
              <a:buClr>
                <a:schemeClr val="dk1"/>
              </a:buClr>
              <a:buSzPct val="100000"/>
              <a:buFont typeface="Questrial"/>
              <a:buChar char="▸"/>
            </a:pPr>
            <a:r>
              <a:rPr lang="en-US" sz="2400">
                <a:solidFill>
                  <a:schemeClr val="dk1"/>
                </a:solidFill>
                <a:latin typeface="Questrial"/>
                <a:ea typeface="Questrial"/>
                <a:cs typeface="Questrial"/>
                <a:sym typeface="Questrial"/>
              </a:rPr>
              <a:t>U.S. Geologic Survey North Carolina Water Science Center, Dr. Michelle Moorman, Biologist (Science Advisor)</a:t>
            </a:r>
          </a:p>
          <a:p>
            <a:pPr marL="0" lvl="0" indent="0" rtl="0">
              <a:spcBef>
                <a:spcPts val="0"/>
              </a:spcBef>
              <a:buNone/>
            </a:pPr>
            <a:endParaRPr sz="2400">
              <a:solidFill>
                <a:schemeClr val="dk1"/>
              </a:solidFill>
              <a:latin typeface="Questrial"/>
              <a:ea typeface="Questrial"/>
              <a:cs typeface="Questrial"/>
              <a:sym typeface="Questrial"/>
            </a:endParaRPr>
          </a:p>
          <a:p>
            <a:pPr marL="0" indent="0" algn="ctr" rtl="0">
              <a:spcBef>
                <a:spcPts val="0"/>
              </a:spcBef>
              <a:buNone/>
            </a:pPr>
            <a:r>
              <a:rPr lang="en-US" sz="2600" b="1">
                <a:solidFill>
                  <a:schemeClr val="dk1"/>
                </a:solidFill>
                <a:latin typeface="Questrial"/>
                <a:ea typeface="Questrial"/>
                <a:cs typeface="Questrial"/>
                <a:sym typeface="Questrial"/>
              </a:rPr>
              <a:t>Albemarle-Pamlico </a:t>
            </a:r>
          </a:p>
          <a:p>
            <a:pPr marL="0" lvl="0" indent="0" algn="ctr" rtl="0">
              <a:spcBef>
                <a:spcPts val="0"/>
              </a:spcBef>
              <a:buNone/>
            </a:pPr>
            <a:r>
              <a:rPr lang="en-US" sz="2600" b="1">
                <a:solidFill>
                  <a:schemeClr val="dk1"/>
                </a:solidFill>
                <a:latin typeface="Questrial"/>
                <a:ea typeface="Questrial"/>
                <a:cs typeface="Questrial"/>
                <a:sym typeface="Questrial"/>
              </a:rPr>
              <a:t>National Estuary Partnership</a:t>
            </a:r>
          </a:p>
          <a:p>
            <a:pPr marL="457200" lvl="0" indent="-381000" rtl="0">
              <a:spcBef>
                <a:spcPts val="0"/>
              </a:spcBef>
              <a:buClr>
                <a:schemeClr val="dk1"/>
              </a:buClr>
              <a:buSzPct val="100000"/>
              <a:buFont typeface="Questrial"/>
              <a:buChar char="▸"/>
            </a:pPr>
            <a:r>
              <a:rPr lang="en-US" sz="2400">
                <a:solidFill>
                  <a:schemeClr val="dk1"/>
                </a:solidFill>
                <a:latin typeface="Questrial"/>
                <a:ea typeface="Questrial"/>
                <a:cs typeface="Questrial"/>
                <a:sym typeface="Questrial"/>
              </a:rPr>
              <a:t>Dr. Bill Crowell, Dean Carpenter &amp; Jim Hawhee (Science Advisors)</a:t>
            </a:r>
          </a:p>
          <a:p>
            <a:pPr marL="0" lvl="0" indent="0" rtl="0">
              <a:spcBef>
                <a:spcPts val="0"/>
              </a:spcBef>
              <a:buClr>
                <a:schemeClr val="dk1"/>
              </a:buClr>
              <a:buFont typeface="Arial"/>
              <a:buNone/>
            </a:pPr>
            <a:endParaRPr sz="2400">
              <a:solidFill>
                <a:schemeClr val="dk1"/>
              </a:solidFill>
              <a:latin typeface="Questrial"/>
              <a:ea typeface="Questrial"/>
              <a:cs typeface="Questrial"/>
              <a:sym typeface="Questrial"/>
            </a:endParaRPr>
          </a:p>
          <a:p>
            <a:pPr marL="0" lvl="0" indent="0" rtl="0">
              <a:spcBef>
                <a:spcPts val="0"/>
              </a:spcBef>
              <a:buClr>
                <a:schemeClr val="dk1"/>
              </a:buClr>
              <a:buFont typeface="Arial"/>
              <a:buNone/>
            </a:pPr>
            <a:endParaRPr sz="2400">
              <a:solidFill>
                <a:schemeClr val="dk1"/>
              </a:solidFill>
              <a:latin typeface="Questrial"/>
              <a:ea typeface="Questrial"/>
              <a:cs typeface="Questrial"/>
              <a:sym typeface="Questrial"/>
            </a:endParaRPr>
          </a:p>
          <a:p>
            <a:pPr marL="685800" marR="0" lvl="0" indent="-508000" algn="l" rtl="0">
              <a:lnSpc>
                <a:spcPct val="90000"/>
              </a:lnSpc>
              <a:spcBef>
                <a:spcPts val="0"/>
              </a:spcBef>
              <a:buClr>
                <a:srgbClr val="A3D4D4"/>
              </a:buClr>
              <a:buFont typeface="Arial"/>
              <a:buNone/>
            </a:pPr>
            <a:endParaRPr sz="2400">
              <a:solidFill>
                <a:schemeClr val="dk1"/>
              </a:solidFill>
              <a:latin typeface="Questrial"/>
              <a:ea typeface="Questrial"/>
              <a:cs typeface="Questrial"/>
              <a:sym typeface="Questrial"/>
            </a:endParaRPr>
          </a:p>
        </p:txBody>
      </p:sp>
      <p:sp>
        <p:nvSpPr>
          <p:cNvPr id="238" name="Shape 238"/>
          <p:cNvSpPr txBox="1">
            <a:spLocks noGrp="1"/>
          </p:cNvSpPr>
          <p:nvPr>
            <p:ph type="body" idx="3"/>
          </p:nvPr>
        </p:nvSpPr>
        <p:spPr>
          <a:xfrm>
            <a:off x="1096328" y="30842712"/>
            <a:ext cx="8025556" cy="4590287"/>
          </a:xfrm>
          <a:prstGeom prst="rect">
            <a:avLst/>
          </a:prstGeom>
          <a:noFill/>
          <a:ln>
            <a:noFill/>
          </a:ln>
        </p:spPr>
        <p:txBody>
          <a:bodyPr lIns="91425" tIns="45700" rIns="91425" bIns="45700" anchor="t" anchorCtr="0">
            <a:noAutofit/>
          </a:bodyPr>
          <a:lstStyle/>
          <a:p>
            <a:pPr marL="0" lvl="0" indent="0" rtl="0">
              <a:spcBef>
                <a:spcPts val="0"/>
              </a:spcBef>
              <a:buClr>
                <a:schemeClr val="dk1"/>
              </a:buClr>
              <a:buSzPct val="30555"/>
              <a:buFont typeface="Arial"/>
              <a:buNone/>
            </a:pPr>
            <a:r>
              <a:rPr lang="en-US" sz="3600">
                <a:solidFill>
                  <a:schemeClr val="dk1"/>
                </a:solidFill>
                <a:latin typeface="Questrial"/>
                <a:ea typeface="Questrial"/>
                <a:cs typeface="Questrial"/>
                <a:sym typeface="Questrial"/>
              </a:rPr>
              <a:t>Chad Smith (Team Lead)</a:t>
            </a:r>
          </a:p>
          <a:p>
            <a:pPr marL="0" lvl="0" indent="0" rtl="0">
              <a:spcBef>
                <a:spcPts val="0"/>
              </a:spcBef>
              <a:buClr>
                <a:schemeClr val="dk1"/>
              </a:buClr>
              <a:buSzPct val="30555"/>
              <a:buFont typeface="Arial"/>
              <a:buNone/>
            </a:pPr>
            <a:r>
              <a:rPr lang="en-US" sz="3600">
                <a:solidFill>
                  <a:schemeClr val="dk1"/>
                </a:solidFill>
                <a:latin typeface="Questrial"/>
                <a:ea typeface="Questrial"/>
                <a:cs typeface="Questrial"/>
                <a:sym typeface="Questrial"/>
              </a:rPr>
              <a:t>Jelly Riedel</a:t>
            </a:r>
          </a:p>
          <a:p>
            <a:pPr marL="0" lvl="0" indent="0" rtl="0">
              <a:spcBef>
                <a:spcPts val="0"/>
              </a:spcBef>
              <a:buClr>
                <a:schemeClr val="dk1"/>
              </a:buClr>
              <a:buSzPct val="30555"/>
              <a:buFont typeface="Arial"/>
              <a:buNone/>
            </a:pPr>
            <a:r>
              <a:rPr lang="en-US" sz="3600">
                <a:solidFill>
                  <a:schemeClr val="dk1"/>
                </a:solidFill>
                <a:latin typeface="Questrial"/>
                <a:ea typeface="Questrial"/>
                <a:cs typeface="Questrial"/>
                <a:sym typeface="Questrial"/>
              </a:rPr>
              <a:t>Keith Benjamin</a:t>
            </a:r>
          </a:p>
          <a:p>
            <a:pPr marL="0" lvl="0" indent="0" rtl="0">
              <a:spcBef>
                <a:spcPts val="0"/>
              </a:spcBef>
              <a:buClr>
                <a:schemeClr val="dk1"/>
              </a:buClr>
              <a:buSzPct val="30555"/>
              <a:buFont typeface="Arial"/>
              <a:buNone/>
            </a:pPr>
            <a:r>
              <a:rPr lang="en-US" sz="3600">
                <a:solidFill>
                  <a:schemeClr val="dk1"/>
                </a:solidFill>
                <a:latin typeface="Questrial"/>
                <a:ea typeface="Questrial"/>
                <a:cs typeface="Questrial"/>
                <a:sym typeface="Questrial"/>
              </a:rPr>
              <a:t>Daniel Wozniak</a:t>
            </a:r>
          </a:p>
          <a:p>
            <a:pPr marL="0" lvl="0" indent="0" rtl="0">
              <a:spcBef>
                <a:spcPts val="0"/>
              </a:spcBef>
              <a:buClr>
                <a:schemeClr val="dk1"/>
              </a:buClr>
              <a:buSzPct val="30555"/>
              <a:buFont typeface="Arial"/>
              <a:buNone/>
            </a:pPr>
            <a:r>
              <a:rPr lang="en-US" sz="3600">
                <a:solidFill>
                  <a:schemeClr val="dk1"/>
                </a:solidFill>
                <a:latin typeface="Questrial"/>
                <a:ea typeface="Questrial"/>
                <a:cs typeface="Questrial"/>
                <a:sym typeface="Questrial"/>
              </a:rPr>
              <a:t>Matthew Carter</a:t>
            </a:r>
          </a:p>
          <a:p>
            <a:pPr marL="0" lvl="0" indent="0" rtl="0">
              <a:spcBef>
                <a:spcPts val="0"/>
              </a:spcBef>
              <a:buClr>
                <a:schemeClr val="dk1"/>
              </a:buClr>
              <a:buFont typeface="Arial"/>
              <a:buNone/>
            </a:pPr>
            <a:endParaRPr sz="3600">
              <a:solidFill>
                <a:schemeClr val="dk1"/>
              </a:solidFill>
              <a:latin typeface="Questrial"/>
              <a:ea typeface="Questrial"/>
              <a:cs typeface="Questrial"/>
              <a:sym typeface="Questrial"/>
            </a:endParaRPr>
          </a:p>
          <a:p>
            <a:pPr marL="0" lvl="0" indent="0" rtl="0">
              <a:spcBef>
                <a:spcPts val="0"/>
              </a:spcBef>
              <a:buClr>
                <a:schemeClr val="dk1"/>
              </a:buClr>
              <a:buSzPct val="30555"/>
              <a:buFont typeface="Arial"/>
              <a:buNone/>
            </a:pPr>
            <a:r>
              <a:rPr lang="en-US" sz="3600">
                <a:solidFill>
                  <a:schemeClr val="dk1"/>
                </a:solidFill>
                <a:latin typeface="Questrial"/>
                <a:ea typeface="Questrial"/>
                <a:cs typeface="Questrial"/>
                <a:sym typeface="Questrial"/>
              </a:rPr>
              <a:t>[insert picture]</a:t>
            </a:r>
          </a:p>
        </p:txBody>
      </p:sp>
      <p:sp>
        <p:nvSpPr>
          <p:cNvPr id="239" name="Shape 239"/>
          <p:cNvSpPr txBox="1">
            <a:spLocks noGrp="1"/>
          </p:cNvSpPr>
          <p:nvPr>
            <p:ph type="body" idx="4"/>
          </p:nvPr>
        </p:nvSpPr>
        <p:spPr>
          <a:xfrm>
            <a:off x="18326100" y="23527512"/>
            <a:ext cx="8008619" cy="5733286"/>
          </a:xfrm>
          <a:prstGeom prst="rect">
            <a:avLst/>
          </a:prstGeom>
          <a:noFill/>
          <a:ln>
            <a:noFill/>
          </a:ln>
        </p:spPr>
        <p:txBody>
          <a:bodyPr lIns="91425" tIns="45700" rIns="91425" bIns="45700" anchor="t" anchorCtr="0">
            <a:noAutofit/>
          </a:bodyPr>
          <a:lstStyle/>
          <a:p>
            <a:pPr lvl="0" algn="ctr" rtl="0">
              <a:lnSpc>
                <a:spcPct val="90000"/>
              </a:lnSpc>
              <a:spcBef>
                <a:spcPts val="0"/>
              </a:spcBef>
              <a:buClr>
                <a:srgbClr val="A3D4D4"/>
              </a:buClr>
              <a:buSzPct val="100000"/>
              <a:buFont typeface="Arial"/>
              <a:buNone/>
            </a:pPr>
            <a:r>
              <a:rPr lang="en-US" sz="2800">
                <a:solidFill>
                  <a:schemeClr val="dk1"/>
                </a:solidFill>
                <a:latin typeface="Questrial"/>
                <a:ea typeface="Questrial"/>
                <a:cs typeface="Questrial"/>
                <a:sym typeface="Questrial"/>
              </a:rPr>
              <a:t>[PENDING]</a:t>
            </a:r>
          </a:p>
          <a:p>
            <a:pPr marL="685800" marR="0" lvl="0" indent="-508000" algn="l" rtl="0">
              <a:lnSpc>
                <a:spcPct val="90000"/>
              </a:lnSpc>
              <a:spcBef>
                <a:spcPts val="0"/>
              </a:spcBef>
              <a:buClr>
                <a:srgbClr val="A3D4D4"/>
              </a:buClr>
              <a:buFont typeface="Arial"/>
              <a:buNone/>
            </a:pPr>
            <a:endParaRPr sz="2800">
              <a:solidFill>
                <a:schemeClr val="dk1"/>
              </a:solidFill>
              <a:latin typeface="Questrial"/>
              <a:ea typeface="Questrial"/>
              <a:cs typeface="Questrial"/>
              <a:sym typeface="Questrial"/>
            </a:endParaRPr>
          </a:p>
        </p:txBody>
      </p:sp>
      <p:sp>
        <p:nvSpPr>
          <p:cNvPr id="240" name="Shape 240"/>
          <p:cNvSpPr txBox="1">
            <a:spLocks noGrp="1"/>
          </p:cNvSpPr>
          <p:nvPr>
            <p:ph type="body" idx="5"/>
          </p:nvPr>
        </p:nvSpPr>
        <p:spPr>
          <a:xfrm>
            <a:off x="1096328" y="23523676"/>
            <a:ext cx="16658271" cy="5737123"/>
          </a:xfrm>
          <a:prstGeom prst="rect">
            <a:avLst/>
          </a:prstGeom>
          <a:noFill/>
          <a:ln>
            <a:noFill/>
          </a:ln>
        </p:spPr>
        <p:txBody>
          <a:bodyPr lIns="91425" tIns="45700" rIns="91425" bIns="45700" anchor="t" anchorCtr="0">
            <a:noAutofit/>
          </a:bodyPr>
          <a:lstStyle/>
          <a:p>
            <a:pPr lvl="0" algn="ctr" rtl="0">
              <a:lnSpc>
                <a:spcPct val="90000"/>
              </a:lnSpc>
              <a:spcBef>
                <a:spcPts val="0"/>
              </a:spcBef>
              <a:buClr>
                <a:srgbClr val="A3D4D4"/>
              </a:buClr>
              <a:buSzPct val="100000"/>
              <a:buFont typeface="Arial"/>
              <a:buNone/>
            </a:pPr>
            <a:r>
              <a:rPr lang="en-US" sz="2800">
                <a:solidFill>
                  <a:schemeClr val="dk1"/>
                </a:solidFill>
                <a:latin typeface="Questrial"/>
                <a:ea typeface="Questrial"/>
                <a:cs typeface="Questrial"/>
                <a:sym typeface="Questrial"/>
              </a:rPr>
              <a:t>[PENDING]</a:t>
            </a:r>
          </a:p>
          <a:p>
            <a:pPr marL="685800" marR="0" lvl="0" indent="-508000" algn="l" rtl="0">
              <a:lnSpc>
                <a:spcPct val="90000"/>
              </a:lnSpc>
              <a:spcBef>
                <a:spcPts val="0"/>
              </a:spcBef>
              <a:buClr>
                <a:srgbClr val="A3D4D4"/>
              </a:buClr>
              <a:buFont typeface="Arial"/>
              <a:buNone/>
            </a:pPr>
            <a:endParaRPr sz="2800">
              <a:solidFill>
                <a:schemeClr val="dk1"/>
              </a:solidFill>
              <a:latin typeface="Questrial"/>
              <a:ea typeface="Questrial"/>
              <a:cs typeface="Questrial"/>
              <a:sym typeface="Questrial"/>
            </a:endParaRPr>
          </a:p>
        </p:txBody>
      </p:sp>
      <p:sp>
        <p:nvSpPr>
          <p:cNvPr id="241" name="Shape 241"/>
          <p:cNvSpPr txBox="1">
            <a:spLocks noGrp="1"/>
          </p:cNvSpPr>
          <p:nvPr>
            <p:ph type="body" idx="6"/>
          </p:nvPr>
        </p:nvSpPr>
        <p:spPr>
          <a:xfrm>
            <a:off x="18326100" y="18955512"/>
            <a:ext cx="8008619" cy="2990086"/>
          </a:xfrm>
          <a:prstGeom prst="rect">
            <a:avLst/>
          </a:prstGeom>
          <a:noFill/>
          <a:ln>
            <a:noFill/>
          </a:ln>
        </p:spPr>
        <p:txBody>
          <a:bodyPr lIns="91425" tIns="45700" rIns="91425" bIns="45700" anchor="t" anchorCtr="0">
            <a:noAutofit/>
          </a:bodyPr>
          <a:lstStyle/>
          <a:p>
            <a:pPr marL="457200" lvl="0" indent="-419100" rtl="0">
              <a:spcBef>
                <a:spcPts val="0"/>
              </a:spcBef>
              <a:buClr>
                <a:schemeClr val="dk1"/>
              </a:buClr>
              <a:buSzPct val="100000"/>
              <a:buFont typeface="Questrial"/>
              <a:buChar char="▸"/>
            </a:pPr>
            <a:r>
              <a:rPr lang="en-US" sz="3000">
                <a:solidFill>
                  <a:schemeClr val="dk1"/>
                </a:solidFill>
                <a:latin typeface="Questrial"/>
                <a:ea typeface="Questrial"/>
                <a:cs typeface="Questrial"/>
                <a:sym typeface="Questrial"/>
              </a:rPr>
              <a:t>Aqua, MODIS </a:t>
            </a:r>
          </a:p>
          <a:p>
            <a:pPr marL="457200" lvl="0" indent="-419100" rtl="0">
              <a:spcBef>
                <a:spcPts val="0"/>
              </a:spcBef>
              <a:buClr>
                <a:schemeClr val="dk1"/>
              </a:buClr>
              <a:buSzPct val="100000"/>
              <a:buFont typeface="Questrial"/>
              <a:buChar char="▸"/>
            </a:pPr>
            <a:r>
              <a:rPr lang="en-US" sz="3000">
                <a:solidFill>
                  <a:schemeClr val="dk1"/>
                </a:solidFill>
                <a:latin typeface="Questrial"/>
                <a:ea typeface="Questrial"/>
                <a:cs typeface="Questrial"/>
                <a:sym typeface="Questrial"/>
              </a:rPr>
              <a:t>Landsat 8, OLI </a:t>
            </a:r>
          </a:p>
          <a:p>
            <a:pPr marL="457200" lvl="0" indent="-419100" rtl="0">
              <a:spcBef>
                <a:spcPts val="0"/>
              </a:spcBef>
              <a:buClr>
                <a:schemeClr val="dk1"/>
              </a:buClr>
              <a:buSzPct val="100000"/>
              <a:buFont typeface="Questrial"/>
              <a:buChar char="▸"/>
            </a:pPr>
            <a:r>
              <a:rPr lang="en-US" sz="3000">
                <a:solidFill>
                  <a:schemeClr val="dk1"/>
                </a:solidFill>
                <a:latin typeface="Questrial"/>
                <a:ea typeface="Questrial"/>
                <a:cs typeface="Questrial"/>
                <a:sym typeface="Questrial"/>
              </a:rPr>
              <a:t>Landsat 7, ETM+</a:t>
            </a:r>
          </a:p>
          <a:p>
            <a:pPr marL="457200" lvl="0" indent="-419100" rtl="0">
              <a:spcBef>
                <a:spcPts val="0"/>
              </a:spcBef>
              <a:buClr>
                <a:schemeClr val="dk1"/>
              </a:buClr>
              <a:buSzPct val="100000"/>
              <a:buFont typeface="Questrial"/>
              <a:buChar char="▸"/>
            </a:pPr>
            <a:r>
              <a:rPr lang="en-US" sz="3000">
                <a:solidFill>
                  <a:schemeClr val="dk1"/>
                </a:solidFill>
                <a:latin typeface="Questrial"/>
                <a:ea typeface="Questrial"/>
                <a:cs typeface="Questrial"/>
                <a:sym typeface="Questrial"/>
              </a:rPr>
              <a:t>Landsat 5 TM </a:t>
            </a:r>
          </a:p>
          <a:p>
            <a:pPr marL="685800" marR="0" lvl="0" indent="-508000" algn="l" rtl="0">
              <a:lnSpc>
                <a:spcPct val="90000"/>
              </a:lnSpc>
              <a:spcBef>
                <a:spcPts val="0"/>
              </a:spcBef>
              <a:buClr>
                <a:srgbClr val="A3D4D4"/>
              </a:buClr>
              <a:buFont typeface="Arial"/>
              <a:buNone/>
            </a:pPr>
            <a:endParaRPr sz="2800">
              <a:solidFill>
                <a:schemeClr val="dk1"/>
              </a:solidFill>
              <a:latin typeface="Questrial"/>
              <a:ea typeface="Questrial"/>
              <a:cs typeface="Questrial"/>
              <a:sym typeface="Questrial"/>
            </a:endParaRPr>
          </a:p>
        </p:txBody>
      </p:sp>
      <p:sp>
        <p:nvSpPr>
          <p:cNvPr id="242" name="Shape 242"/>
          <p:cNvSpPr txBox="1">
            <a:spLocks noGrp="1"/>
          </p:cNvSpPr>
          <p:nvPr>
            <p:ph type="body" idx="7"/>
          </p:nvPr>
        </p:nvSpPr>
        <p:spPr>
          <a:xfrm>
            <a:off x="18326100" y="11763129"/>
            <a:ext cx="8008619" cy="5610468"/>
          </a:xfrm>
          <a:prstGeom prst="rect">
            <a:avLst/>
          </a:prstGeom>
          <a:noFill/>
          <a:ln>
            <a:noFill/>
          </a:ln>
        </p:spPr>
        <p:txBody>
          <a:bodyPr lIns="91425" tIns="45700" rIns="91425" bIns="45700" anchor="t" anchorCtr="0">
            <a:noAutofit/>
          </a:bodyPr>
          <a:lstStyle/>
          <a:p>
            <a:pPr marL="685800" marR="0" lvl="0" indent="-508000" algn="l" rtl="0">
              <a:lnSpc>
                <a:spcPct val="90000"/>
              </a:lnSpc>
              <a:spcBef>
                <a:spcPts val="0"/>
              </a:spcBef>
              <a:buClr>
                <a:srgbClr val="A3D4D4"/>
              </a:buClr>
              <a:buFont typeface="Arial"/>
              <a:buNone/>
            </a:pPr>
            <a:endParaRPr sz="2800" b="0" i="0" u="none" strike="noStrike" cap="none" baseline="0">
              <a:solidFill>
                <a:schemeClr val="dk1"/>
              </a:solidFill>
              <a:latin typeface="Questrial"/>
              <a:ea typeface="Questrial"/>
              <a:cs typeface="Questrial"/>
              <a:sym typeface="Questrial"/>
            </a:endParaRPr>
          </a:p>
        </p:txBody>
      </p:sp>
      <p:sp>
        <p:nvSpPr>
          <p:cNvPr id="243" name="Shape 243"/>
          <p:cNvSpPr txBox="1">
            <a:spLocks noGrp="1"/>
          </p:cNvSpPr>
          <p:nvPr>
            <p:ph type="body" idx="8"/>
          </p:nvPr>
        </p:nvSpPr>
        <p:spPr>
          <a:xfrm>
            <a:off x="1096328" y="14836876"/>
            <a:ext cx="16658271" cy="7108722"/>
          </a:xfrm>
          <a:prstGeom prst="rect">
            <a:avLst/>
          </a:prstGeom>
          <a:noFill/>
          <a:ln>
            <a:noFill/>
          </a:ln>
        </p:spPr>
        <p:txBody>
          <a:bodyPr lIns="91425" tIns="45700" rIns="91425" bIns="45700" anchor="t" anchorCtr="0">
            <a:noAutofit/>
          </a:bodyPr>
          <a:lstStyle/>
          <a:p>
            <a:pPr marL="0" lvl="0" indent="0" rtl="0">
              <a:spcBef>
                <a:spcPts val="0"/>
              </a:spcBef>
              <a:buClr>
                <a:schemeClr val="dk1"/>
              </a:buClr>
              <a:buSzPct val="55000"/>
              <a:buFont typeface="Arial"/>
              <a:buNone/>
            </a:pPr>
            <a:r>
              <a:rPr lang="en-US" sz="2000" u="sng">
                <a:solidFill>
                  <a:schemeClr val="dk1"/>
                </a:solidFill>
                <a:latin typeface="Questrial"/>
                <a:ea typeface="Questrial"/>
                <a:cs typeface="Questrial"/>
                <a:sym typeface="Questrial"/>
              </a:rPr>
              <a:t>Data Acquisition</a:t>
            </a:r>
            <a:r>
              <a:rPr lang="en-US" sz="2000">
                <a:solidFill>
                  <a:schemeClr val="dk1"/>
                </a:solidFill>
                <a:latin typeface="Questrial"/>
                <a:ea typeface="Questrial"/>
                <a:cs typeface="Questrial"/>
                <a:sym typeface="Questrial"/>
              </a:rPr>
              <a:t>: </a:t>
            </a:r>
          </a:p>
          <a:p>
            <a:pPr marL="457200" lvl="0" indent="0" rtl="0">
              <a:spcBef>
                <a:spcPts val="0"/>
              </a:spcBef>
              <a:buClr>
                <a:schemeClr val="dk1"/>
              </a:buClr>
              <a:buSzPct val="55000"/>
              <a:buFont typeface="Arial"/>
              <a:buNone/>
            </a:pPr>
            <a:r>
              <a:rPr lang="en-US" sz="2000">
                <a:solidFill>
                  <a:schemeClr val="dk1"/>
                </a:solidFill>
                <a:latin typeface="Questrial"/>
                <a:ea typeface="Questrial"/>
                <a:cs typeface="Questrial"/>
                <a:sym typeface="Questrial"/>
              </a:rPr>
              <a:t>Aqua MODIS ocean color products will be used to estimate an overview of chlorophyll-a extent throughout the Albemarle-Pamlico Estuary. Landsat 5, 7, and 8 will be used to provide higher resolution informational maps during known periods of intense HAB activity. </a:t>
            </a:r>
            <a:r>
              <a:rPr lang="en-US" sz="2000" i="1">
                <a:solidFill>
                  <a:schemeClr val="dk1"/>
                </a:solidFill>
                <a:latin typeface="Questrial"/>
                <a:ea typeface="Questrial"/>
                <a:cs typeface="Questrial"/>
                <a:sym typeface="Questrial"/>
              </a:rPr>
              <a:t>In situ</a:t>
            </a:r>
            <a:r>
              <a:rPr lang="en-US" sz="2000">
                <a:solidFill>
                  <a:schemeClr val="dk1"/>
                </a:solidFill>
                <a:latin typeface="Questrial"/>
                <a:ea typeface="Questrial"/>
                <a:cs typeface="Questrial"/>
                <a:sym typeface="Questrial"/>
              </a:rPr>
              <a:t> water quality data provided by USGS North Carolina Water Science Center and additional data downloaded from the National Water Quality Monitoring Council will provide a standard to compare with our satellite-based HAB extent. </a:t>
            </a:r>
          </a:p>
          <a:p>
            <a:pPr marL="0" lvl="0" indent="0" rtl="0">
              <a:spcBef>
                <a:spcPts val="0"/>
              </a:spcBef>
              <a:buClr>
                <a:schemeClr val="dk1"/>
              </a:buClr>
              <a:buFont typeface="Arial"/>
              <a:buNone/>
            </a:pPr>
            <a:endParaRPr sz="2000">
              <a:solidFill>
                <a:schemeClr val="dk1"/>
              </a:solidFill>
              <a:latin typeface="Questrial"/>
              <a:ea typeface="Questrial"/>
              <a:cs typeface="Questrial"/>
              <a:sym typeface="Questrial"/>
            </a:endParaRPr>
          </a:p>
          <a:p>
            <a:pPr marL="0" lvl="0" indent="0" rtl="0">
              <a:spcBef>
                <a:spcPts val="0"/>
              </a:spcBef>
              <a:buClr>
                <a:schemeClr val="dk1"/>
              </a:buClr>
              <a:buSzPct val="55000"/>
              <a:buFont typeface="Arial"/>
              <a:buNone/>
            </a:pPr>
            <a:r>
              <a:rPr lang="en-US" sz="2000" u="sng">
                <a:solidFill>
                  <a:schemeClr val="dk1"/>
                </a:solidFill>
                <a:latin typeface="Questrial"/>
                <a:ea typeface="Questrial"/>
                <a:cs typeface="Questrial"/>
                <a:sym typeface="Questrial"/>
              </a:rPr>
              <a:t>Data Processing</a:t>
            </a:r>
            <a:r>
              <a:rPr lang="en-US" sz="2000">
                <a:solidFill>
                  <a:schemeClr val="dk1"/>
                </a:solidFill>
                <a:latin typeface="Questrial"/>
                <a:ea typeface="Questrial"/>
                <a:cs typeface="Questrial"/>
                <a:sym typeface="Questrial"/>
              </a:rPr>
              <a:t>: </a:t>
            </a:r>
          </a:p>
          <a:p>
            <a:pPr marL="457200" lvl="0" indent="0" rtl="0">
              <a:spcBef>
                <a:spcPts val="0"/>
              </a:spcBef>
              <a:buClr>
                <a:schemeClr val="dk1"/>
              </a:buClr>
              <a:buSzPct val="55000"/>
              <a:buFont typeface="Arial"/>
              <a:buNone/>
            </a:pPr>
            <a:r>
              <a:rPr lang="en-US" sz="2000">
                <a:solidFill>
                  <a:schemeClr val="dk1"/>
                </a:solidFill>
                <a:latin typeface="Questrial"/>
                <a:ea typeface="Questrial"/>
                <a:cs typeface="Questrial"/>
                <a:sym typeface="Questrial"/>
              </a:rPr>
              <a:t>Aqua MODIS Level 2 Data was downloaded from NASA Goddard Space Flight Center’s Ocean Color SeaDAS Website using a Linux operating system. The data was cropped to only include the immediate area surrounding the Albemarle and Pamlico Sounds. The data layers were then reprojected from their original sinusoidal form to the NAD83 projected coordinate system. </a:t>
            </a:r>
          </a:p>
          <a:p>
            <a:pPr marL="0" lvl="0" indent="457200" rtl="0">
              <a:spcBef>
                <a:spcPts val="0"/>
              </a:spcBef>
              <a:buClr>
                <a:schemeClr val="dk1"/>
              </a:buClr>
              <a:buFont typeface="Arial"/>
              <a:buNone/>
            </a:pPr>
            <a:endParaRPr sz="2000">
              <a:solidFill>
                <a:schemeClr val="dk1"/>
              </a:solidFill>
              <a:latin typeface="Questrial"/>
              <a:ea typeface="Questrial"/>
              <a:cs typeface="Questrial"/>
              <a:sym typeface="Questrial"/>
            </a:endParaRPr>
          </a:p>
          <a:p>
            <a:pPr marL="457200" lvl="0" indent="0" rtl="0">
              <a:spcBef>
                <a:spcPts val="0"/>
              </a:spcBef>
              <a:buClr>
                <a:schemeClr val="dk1"/>
              </a:buClr>
              <a:buSzPct val="55000"/>
              <a:buFont typeface="Arial"/>
              <a:buNone/>
            </a:pPr>
            <a:r>
              <a:rPr lang="en-US" sz="2000">
                <a:solidFill>
                  <a:schemeClr val="dk1"/>
                </a:solidFill>
                <a:latin typeface="Questrial"/>
                <a:ea typeface="Questrial"/>
                <a:cs typeface="Questrial"/>
                <a:sym typeface="Questrial"/>
              </a:rPr>
              <a:t>Data from Landsat 5, 7, and 8 were included to provide reference basemaps and higher resolution floating algae maps for informational purposes during periods of known HAB activity.</a:t>
            </a:r>
          </a:p>
          <a:p>
            <a:pPr marL="0" lvl="0" indent="0" rtl="0">
              <a:spcBef>
                <a:spcPts val="0"/>
              </a:spcBef>
              <a:buClr>
                <a:schemeClr val="dk1"/>
              </a:buClr>
              <a:buFont typeface="Arial"/>
              <a:buNone/>
            </a:pPr>
            <a:endParaRPr sz="2000">
              <a:solidFill>
                <a:schemeClr val="dk1"/>
              </a:solidFill>
              <a:latin typeface="Questrial"/>
              <a:ea typeface="Questrial"/>
              <a:cs typeface="Questrial"/>
              <a:sym typeface="Questrial"/>
            </a:endParaRPr>
          </a:p>
          <a:p>
            <a:pPr marL="0" lvl="0" indent="0" rtl="0">
              <a:spcBef>
                <a:spcPts val="0"/>
              </a:spcBef>
              <a:buClr>
                <a:schemeClr val="dk1"/>
              </a:buClr>
              <a:buSzPct val="55000"/>
              <a:buFont typeface="Arial"/>
              <a:buNone/>
            </a:pPr>
            <a:r>
              <a:rPr lang="en-US" sz="2000" u="sng">
                <a:solidFill>
                  <a:schemeClr val="dk1"/>
                </a:solidFill>
                <a:latin typeface="Questrial"/>
                <a:ea typeface="Questrial"/>
                <a:cs typeface="Questrial"/>
                <a:sym typeface="Questrial"/>
              </a:rPr>
              <a:t>Data Analysis</a:t>
            </a:r>
            <a:r>
              <a:rPr lang="en-US" sz="2000">
                <a:solidFill>
                  <a:schemeClr val="dk1"/>
                </a:solidFill>
                <a:latin typeface="Questrial"/>
                <a:ea typeface="Questrial"/>
                <a:cs typeface="Questrial"/>
                <a:sym typeface="Questrial"/>
              </a:rPr>
              <a:t>: </a:t>
            </a:r>
          </a:p>
          <a:p>
            <a:pPr marL="0" lvl="0" indent="0" rtl="0">
              <a:spcBef>
                <a:spcPts val="0"/>
              </a:spcBef>
              <a:buClr>
                <a:schemeClr val="dk1"/>
              </a:buClr>
              <a:buFont typeface="Arial"/>
              <a:buNone/>
            </a:pPr>
            <a:endParaRPr sz="2000">
              <a:solidFill>
                <a:schemeClr val="dk1"/>
              </a:solidFill>
              <a:latin typeface="Questrial"/>
              <a:ea typeface="Questrial"/>
              <a:cs typeface="Questrial"/>
              <a:sym typeface="Questrial"/>
            </a:endParaRPr>
          </a:p>
          <a:p>
            <a:pPr marL="0" lvl="0" indent="457200" rtl="0">
              <a:spcBef>
                <a:spcPts val="0"/>
              </a:spcBef>
              <a:buClr>
                <a:schemeClr val="dk1"/>
              </a:buClr>
              <a:buSzPct val="55000"/>
              <a:buFont typeface="Arial"/>
              <a:buNone/>
            </a:pPr>
            <a:r>
              <a:rPr lang="en-US" sz="2000" b="1">
                <a:solidFill>
                  <a:schemeClr val="dk1"/>
                </a:solidFill>
                <a:latin typeface="Questrial"/>
                <a:ea typeface="Questrial"/>
                <a:cs typeface="Questrial"/>
                <a:sym typeface="Questrial"/>
              </a:rPr>
              <a:t>[PENDING]</a:t>
            </a:r>
          </a:p>
          <a:p>
            <a:pPr marL="685800" marR="0" lvl="0" indent="-508000" algn="l" rtl="0">
              <a:lnSpc>
                <a:spcPct val="90000"/>
              </a:lnSpc>
              <a:spcBef>
                <a:spcPts val="0"/>
              </a:spcBef>
              <a:buClr>
                <a:srgbClr val="A3D4D4"/>
              </a:buClr>
              <a:buFont typeface="Arial"/>
              <a:buNone/>
            </a:pPr>
            <a:endParaRPr sz="2800">
              <a:solidFill>
                <a:schemeClr val="dk1"/>
              </a:solidFill>
              <a:latin typeface="Questrial"/>
              <a:ea typeface="Questrial"/>
              <a:cs typeface="Questrial"/>
              <a:sym typeface="Questrial"/>
            </a:endParaRPr>
          </a:p>
        </p:txBody>
      </p:sp>
      <p:sp>
        <p:nvSpPr>
          <p:cNvPr id="244" name="Shape 244"/>
          <p:cNvSpPr txBox="1">
            <a:spLocks noGrp="1"/>
          </p:cNvSpPr>
          <p:nvPr>
            <p:ph type="body" idx="9"/>
          </p:nvPr>
        </p:nvSpPr>
        <p:spPr>
          <a:xfrm>
            <a:off x="18326100" y="7525514"/>
            <a:ext cx="8008619" cy="2562384"/>
          </a:xfrm>
          <a:prstGeom prst="rect">
            <a:avLst/>
          </a:prstGeom>
          <a:noFill/>
          <a:ln>
            <a:noFill/>
          </a:ln>
        </p:spPr>
        <p:txBody>
          <a:bodyPr lIns="91425" tIns="45700" rIns="91425" bIns="45700" anchor="t" anchorCtr="0">
            <a:noAutofit/>
          </a:bodyPr>
          <a:lstStyle/>
          <a:p>
            <a:pPr marL="0" lvl="0" indent="0" rtl="0">
              <a:lnSpc>
                <a:spcPct val="90000"/>
              </a:lnSpc>
              <a:spcBef>
                <a:spcPts val="0"/>
              </a:spcBef>
              <a:buNone/>
            </a:pPr>
            <a:r>
              <a:rPr lang="en-US" sz="2900">
                <a:solidFill>
                  <a:schemeClr val="dk1"/>
                </a:solidFill>
                <a:latin typeface="Questrial"/>
                <a:ea typeface="Questrial"/>
                <a:cs typeface="Questrial"/>
                <a:sym typeface="Questrial"/>
              </a:rPr>
              <a:t>Provide a ten year time series representation of harmful algal blooms (HABs) in the Albemarle-Pamlico National Estuary in order to capture a more complete historical observation of the spatial and temporal characteristics of HAB activity on a large scale. </a:t>
            </a:r>
          </a:p>
        </p:txBody>
      </p:sp>
      <p:sp>
        <p:nvSpPr>
          <p:cNvPr id="245" name="Shape 245"/>
          <p:cNvSpPr txBox="1">
            <a:spLocks noGrp="1"/>
          </p:cNvSpPr>
          <p:nvPr>
            <p:ph type="body" idx="13"/>
          </p:nvPr>
        </p:nvSpPr>
        <p:spPr>
          <a:xfrm>
            <a:off x="1096328" y="7521678"/>
            <a:ext cx="16658271" cy="5751869"/>
          </a:xfrm>
          <a:prstGeom prst="rect">
            <a:avLst/>
          </a:prstGeom>
          <a:noFill/>
          <a:ln>
            <a:noFill/>
          </a:ln>
        </p:spPr>
        <p:txBody>
          <a:bodyPr lIns="91425" tIns="45700" rIns="91425" bIns="45700" anchor="t" anchorCtr="0">
            <a:noAutofit/>
          </a:bodyPr>
          <a:lstStyle/>
          <a:p>
            <a:pPr marL="457200" lvl="0" indent="0" algn="ctr" rtl="0">
              <a:lnSpc>
                <a:spcPct val="90000"/>
              </a:lnSpc>
              <a:spcBef>
                <a:spcPts val="0"/>
              </a:spcBef>
              <a:buClr>
                <a:srgbClr val="A3D4D4"/>
              </a:buClr>
              <a:buSzPct val="87500"/>
              <a:buFont typeface="Arial"/>
              <a:buNone/>
            </a:pPr>
            <a:r>
              <a:rPr lang="en-US" sz="3200">
                <a:solidFill>
                  <a:schemeClr val="dk1"/>
                </a:solidFill>
                <a:latin typeface="Questrial"/>
                <a:ea typeface="Questrial"/>
                <a:cs typeface="Questrial"/>
                <a:sym typeface="Questrial"/>
              </a:rPr>
              <a:t>[PENDING]</a:t>
            </a:r>
          </a:p>
          <a:p>
            <a:pPr marL="685800" marR="0" lvl="0" indent="-508000" algn="l" rtl="0">
              <a:lnSpc>
                <a:spcPct val="90000"/>
              </a:lnSpc>
              <a:spcBef>
                <a:spcPts val="0"/>
              </a:spcBef>
              <a:buClr>
                <a:srgbClr val="A3D4D4"/>
              </a:buClr>
              <a:buFont typeface="Arial"/>
              <a:buNone/>
            </a:pPr>
            <a:endParaRPr sz="2800">
              <a:solidFill>
                <a:schemeClr val="dk1"/>
              </a:solidFill>
              <a:latin typeface="Questrial"/>
              <a:ea typeface="Questrial"/>
              <a:cs typeface="Questrial"/>
              <a:sym typeface="Questrial"/>
            </a:endParaRPr>
          </a:p>
        </p:txBody>
      </p:sp>
      <p:sp>
        <p:nvSpPr>
          <p:cNvPr id="246" name="Shape 246"/>
          <p:cNvSpPr txBox="1">
            <a:spLocks noGrp="1"/>
          </p:cNvSpPr>
          <p:nvPr>
            <p:ph type="body" idx="14"/>
          </p:nvPr>
        </p:nvSpPr>
        <p:spPr>
          <a:xfrm>
            <a:off x="4572000" y="5367746"/>
            <a:ext cx="18288000" cy="590601"/>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buClr>
                <a:schemeClr val="lt1"/>
              </a:buClr>
              <a:buSzPct val="25000"/>
              <a:buFont typeface="Arial"/>
              <a:buNone/>
            </a:pPr>
            <a:r>
              <a:rPr lang="en-US" sz="4000" b="1">
                <a:solidFill>
                  <a:schemeClr val="lt1"/>
                </a:solidFill>
                <a:latin typeface="Questrial"/>
                <a:ea typeface="Questrial"/>
                <a:cs typeface="Questrial"/>
                <a:sym typeface="Questrial"/>
              </a:rPr>
              <a:t>Langley Research Center</a:t>
            </a:r>
          </a:p>
        </p:txBody>
      </p:sp>
      <p:sp>
        <p:nvSpPr>
          <p:cNvPr id="247" name="Shape 247"/>
          <p:cNvSpPr txBox="1">
            <a:spLocks noGrp="1"/>
          </p:cNvSpPr>
          <p:nvPr>
            <p:ph type="body" idx="15"/>
          </p:nvPr>
        </p:nvSpPr>
        <p:spPr>
          <a:xfrm>
            <a:off x="4572000" y="4244975"/>
            <a:ext cx="18288000" cy="946456"/>
          </a:xfrm>
          <a:prstGeom prst="rect">
            <a:avLst/>
          </a:prstGeom>
          <a:noFill/>
          <a:ln>
            <a:noFill/>
          </a:ln>
        </p:spPr>
        <p:txBody>
          <a:bodyPr lIns="91425" tIns="45700" rIns="91425" bIns="45700" anchor="b" anchorCtr="0">
            <a:noAutofit/>
          </a:bodyPr>
          <a:lstStyle/>
          <a:p>
            <a:pPr marL="0" marR="0" lvl="0" indent="0" algn="ctr" rtl="0">
              <a:lnSpc>
                <a:spcPct val="90000"/>
              </a:lnSpc>
              <a:spcBef>
                <a:spcPts val="0"/>
              </a:spcBef>
              <a:spcAft>
                <a:spcPts val="0"/>
              </a:spcAft>
              <a:buClr>
                <a:schemeClr val="lt1"/>
              </a:buClr>
              <a:buSzPct val="25000"/>
              <a:buFont typeface="Arial"/>
              <a:buNone/>
            </a:pPr>
            <a:r>
              <a:rPr lang="en-US" sz="3200">
                <a:solidFill>
                  <a:schemeClr val="lt1"/>
                </a:solidFill>
                <a:latin typeface="Questrial"/>
                <a:ea typeface="Questrial"/>
                <a:cs typeface="Questrial"/>
                <a:sym typeface="Questrial"/>
              </a:rPr>
              <a:t>Chad Smith (Team Lead), Jelly Riedel, Keith Benjamin, Daniel Wozniak, Matthew Carter</a:t>
            </a:r>
          </a:p>
        </p:txBody>
      </p:sp>
      <p:sp>
        <p:nvSpPr>
          <p:cNvPr id="248" name="Shape 248"/>
          <p:cNvSpPr txBox="1">
            <a:spLocks noGrp="1"/>
          </p:cNvSpPr>
          <p:nvPr>
            <p:ph type="body" idx="16"/>
          </p:nvPr>
        </p:nvSpPr>
        <p:spPr>
          <a:xfrm>
            <a:off x="4572000" y="2758098"/>
            <a:ext cx="18288000" cy="1212322"/>
          </a:xfrm>
          <a:prstGeom prst="rect">
            <a:avLst/>
          </a:prstGeom>
          <a:noFill/>
          <a:ln>
            <a:noFill/>
          </a:ln>
        </p:spPr>
        <p:txBody>
          <a:bodyPr lIns="91425" tIns="45700" rIns="91425" bIns="45700" anchor="t" anchorCtr="0">
            <a:noAutofit/>
          </a:bodyPr>
          <a:lstStyle/>
          <a:p>
            <a:pPr lvl="0" rtl="0">
              <a:lnSpc>
                <a:spcPct val="90000"/>
              </a:lnSpc>
              <a:spcBef>
                <a:spcPts val="0"/>
              </a:spcBef>
              <a:buClr>
                <a:schemeClr val="lt1"/>
              </a:buClr>
              <a:buSzPct val="25000"/>
              <a:buFont typeface="Arial"/>
              <a:buNone/>
            </a:pPr>
            <a:r>
              <a:rPr lang="en-US" sz="3000" i="1">
                <a:solidFill>
                  <a:schemeClr val="dk1"/>
                </a:solidFill>
                <a:latin typeface="Questrial"/>
                <a:ea typeface="Questrial"/>
                <a:cs typeface="Questrial"/>
                <a:sym typeface="Questrial"/>
              </a:rPr>
              <a:t>Utilizing NASA Earth Observations to Explore Extent of Harmful Algal Blooms </a:t>
            </a:r>
          </a:p>
          <a:p>
            <a:pPr lvl="0" rtl="0">
              <a:lnSpc>
                <a:spcPct val="90000"/>
              </a:lnSpc>
              <a:spcBef>
                <a:spcPts val="0"/>
              </a:spcBef>
              <a:buClr>
                <a:schemeClr val="lt1"/>
              </a:buClr>
              <a:buSzPct val="25000"/>
              <a:buFont typeface="Arial"/>
              <a:buNone/>
            </a:pPr>
            <a:r>
              <a:rPr lang="en-US" sz="3000" i="1">
                <a:solidFill>
                  <a:schemeClr val="dk1"/>
                </a:solidFill>
                <a:latin typeface="Questrial"/>
                <a:ea typeface="Questrial"/>
                <a:cs typeface="Questrial"/>
                <a:sym typeface="Questrial"/>
              </a:rPr>
              <a:t>in the Albemarle-Pamlico National Estuary </a:t>
            </a:r>
          </a:p>
        </p:txBody>
      </p:sp>
      <p:sp>
        <p:nvSpPr>
          <p:cNvPr id="249" name="Shape 249"/>
          <p:cNvSpPr txBox="1">
            <a:spLocks noGrp="1"/>
          </p:cNvSpPr>
          <p:nvPr>
            <p:ph type="body" idx="17"/>
          </p:nvPr>
        </p:nvSpPr>
        <p:spPr>
          <a:xfrm>
            <a:off x="4572000" y="1476444"/>
            <a:ext cx="18288000" cy="1155030"/>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buClr>
                <a:schemeClr val="lt1"/>
              </a:buClr>
              <a:buSzPct val="25000"/>
              <a:buFont typeface="Arial"/>
              <a:buNone/>
            </a:pPr>
            <a:r>
              <a:rPr lang="en-US" sz="8400" b="1" cap="small">
                <a:solidFill>
                  <a:schemeClr val="lt1"/>
                </a:solidFill>
                <a:latin typeface="Questrial"/>
                <a:ea typeface="Questrial"/>
                <a:cs typeface="Questrial"/>
                <a:sym typeface="Questrial"/>
              </a:rPr>
              <a:t>North Carolina Water Resources</a:t>
            </a:r>
          </a:p>
        </p:txBody>
      </p:sp>
      <p:pic>
        <p:nvPicPr>
          <p:cNvPr id="250" name="Shape 250"/>
          <p:cNvPicPr preferRelativeResize="0"/>
          <p:nvPr/>
        </p:nvPicPr>
        <p:blipFill>
          <a:blip r:embed="rId3">
            <a:alphaModFix/>
          </a:blip>
          <a:stretch>
            <a:fillRect/>
          </a:stretch>
        </p:blipFill>
        <p:spPr>
          <a:xfrm>
            <a:off x="18317637" y="11763118"/>
            <a:ext cx="8025550" cy="6201555"/>
          </a:xfrm>
          <a:prstGeom prst="rect">
            <a:avLst/>
          </a:prstGeom>
          <a:noFill/>
          <a:ln>
            <a:noFill/>
          </a:ln>
        </p:spPr>
      </p:pic>
      <p:pic>
        <p:nvPicPr>
          <p:cNvPr id="251" name="Shape 251"/>
          <p:cNvPicPr preferRelativeResize="0"/>
          <p:nvPr/>
        </p:nvPicPr>
        <p:blipFill rotWithShape="1">
          <a:blip r:embed="rId4">
            <a:alphaModFix/>
          </a:blip>
          <a:srcRect/>
          <a:stretch/>
        </p:blipFill>
        <p:spPr>
          <a:xfrm>
            <a:off x="12105275" y="30943075"/>
            <a:ext cx="3281100" cy="1212300"/>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name="Office Theme">
  <a:themeElements>
    <a:clrScheme name="Water">
      <a:dk1>
        <a:srgbClr val="000000"/>
      </a:dk1>
      <a:lt1>
        <a:srgbClr val="FFFFFF"/>
      </a:lt1>
      <a:dk2>
        <a:srgbClr val="44546A"/>
      </a:dk2>
      <a:lt2>
        <a:srgbClr val="E7E6E6"/>
      </a:lt2>
      <a:accent1>
        <a:srgbClr val="67B9B8"/>
      </a:accent1>
      <a:accent2>
        <a:srgbClr val="447979"/>
      </a:accent2>
      <a:accent3>
        <a:srgbClr val="203A39"/>
      </a:accent3>
      <a:accent4>
        <a:srgbClr val="6D3B27"/>
      </a:accent4>
      <a:accent5>
        <a:srgbClr val="B97F67"/>
      </a:accent5>
      <a:accent6>
        <a:srgbClr val="ECAA9B"/>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357</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Questrial</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Chad K. (LARC-E3)[SSAI DEVELOP]</dc:creator>
  <cp:lastModifiedBy>Smith, Chad K. (LARC-E3)[SSAI DEVELOP]</cp:lastModifiedBy>
  <cp:revision>1</cp:revision>
  <dcterms:modified xsi:type="dcterms:W3CDTF">2015-02-23T21:27:37Z</dcterms:modified>
</cp:coreProperties>
</file>