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5" r:id="rId2"/>
    <p:sldId id="288" r:id="rId3"/>
    <p:sldId id="290" r:id="rId4"/>
    <p:sldId id="285" r:id="rId5"/>
    <p:sldId id="286" r:id="rId6"/>
    <p:sldId id="287" r:id="rId7"/>
    <p:sldId id="289" r:id="rId8"/>
    <p:sldId id="291" r:id="rId9"/>
    <p:sldId id="292" r:id="rId10"/>
    <p:sldId id="293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sseau, Nick J (329D-Affiliate)" initials="RNJ(" lastIdx="3" clrIdx="0">
    <p:extLst>
      <p:ext uri="{19B8F6BF-5375-455C-9EA6-DF929625EA0E}">
        <p15:presenceInfo xmlns:p15="http://schemas.microsoft.com/office/powerpoint/2012/main" userId="S-1-5-21-1608413684-1126320247-1535859923-128904" providerId="AD"/>
      </p:ext>
    </p:extLst>
  </p:cmAuthor>
  <p:cmAuthor id="2" name="Zajic, Brittany N (329D-Affiliate)" initials="ZBN(" lastIdx="1" clrIdx="1">
    <p:extLst>
      <p:ext uri="{19B8F6BF-5375-455C-9EA6-DF929625EA0E}">
        <p15:presenceInfo xmlns:p15="http://schemas.microsoft.com/office/powerpoint/2012/main" userId="S-1-5-21-1608413684-1126320247-1535859923-1289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00"/>
    <a:srgbClr val="FFFFF5"/>
    <a:srgbClr val="333333"/>
    <a:srgbClr val="FFFFFF"/>
    <a:srgbClr val="E9A149"/>
    <a:srgbClr val="F4901A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2" autoAdjust="0"/>
    <p:restoredTop sz="91608" autoAdjust="0"/>
  </p:normalViewPr>
  <p:slideViewPr>
    <p:cSldViewPr snapToGrid="0">
      <p:cViewPr varScale="1">
        <p:scale>
          <a:sx n="93" d="100"/>
          <a:sy n="93" d="100"/>
        </p:scale>
        <p:origin x="1008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56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 loss due to erosion, land subsidence and sea level rise along the Louisiana coast has amounted to a staggering 4900 km</a:t>
            </a:r>
            <a:r>
              <a:rPr lang="en-US" baseline="30000" dirty="0" smtClean="0"/>
              <a:t>2</a:t>
            </a:r>
            <a:r>
              <a:rPr lang="en-US" baseline="0" dirty="0" smtClean="0"/>
              <a:t> since the 1930’s, threatening one of the most economically important port systems in the United States. The State of Louisiana’s Comprehensive Master Plan for a Sustainable Coast (2012) confirmed that Louisiana has the potential to lose up to an additional 4500 km</a:t>
            </a:r>
            <a:r>
              <a:rPr lang="en-US" baseline="30000" dirty="0" smtClean="0"/>
              <a:t>2</a:t>
            </a:r>
            <a:r>
              <a:rPr lang="en-US" baseline="0" dirty="0" smtClean="0"/>
              <a:t> over the next 50 years unless immediate efforts are taken to combat this trend.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AirSWOT: designed for centimeter</a:t>
            </a:r>
            <a:r>
              <a:rPr lang="en-US" baseline="0" dirty="0" smtClean="0"/>
              <a:t>-level detection of water surfaces and flood plains. Water-surface gradients measured by this instrument will be used to constrain deposition rates on deltas, yielding new insight into how delta tops keep pace with sea-level rise. </a:t>
            </a:r>
          </a:p>
          <a:p>
            <a:r>
              <a:rPr lang="en-US" baseline="0" dirty="0" smtClean="0"/>
              <a:t>AVIRIS: provides high-spectral resolution ( 224 bands) to identify vegetation type</a:t>
            </a:r>
          </a:p>
          <a:p>
            <a:r>
              <a:rPr lang="en-US" baseline="0" dirty="0" smtClean="0"/>
              <a:t>UAVSAR: provides high-resolution (&lt;10 m) radar data to detect shallow bathymetry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4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Louisiana Ecological Forecasting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980944" y="5358384"/>
            <a:ext cx="3182112" cy="369332"/>
          </a:xfrm>
        </p:spPr>
        <p:txBody>
          <a:bodyPr/>
          <a:lstStyle/>
          <a:p>
            <a:pPr algn="ctr"/>
            <a:r>
              <a:rPr lang="en-US" dirty="0" smtClean="0"/>
              <a:t>Emily Beck(Project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980944" y="5751576"/>
            <a:ext cx="3182112" cy="36933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Brittany Zajic</a:t>
            </a:r>
          </a:p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80944" y="6153912"/>
            <a:ext cx="3182112" cy="369332"/>
          </a:xfrm>
        </p:spPr>
        <p:txBody>
          <a:bodyPr/>
          <a:lstStyle/>
          <a:p>
            <a:pPr algn="ctr"/>
            <a:r>
              <a:rPr lang="en-US" dirty="0" smtClean="0"/>
              <a:t>Raul Garcia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Using </a:t>
            </a:r>
            <a:r>
              <a:rPr lang="en-US" dirty="0" smtClean="0"/>
              <a:t>UAVSAR, AVIRIS </a:t>
            </a:r>
            <a:r>
              <a:rPr lang="en-US" dirty="0"/>
              <a:t>and </a:t>
            </a:r>
            <a:r>
              <a:rPr lang="en-US" dirty="0" err="1"/>
              <a:t>AirSWOT</a:t>
            </a:r>
            <a:r>
              <a:rPr lang="en-US" dirty="0"/>
              <a:t> to Examine Historic Trends and Model Sediment Transport within the Wax Lake Delta, Louisiana to Inform Coastal Restoration Efforts</a:t>
            </a:r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TBD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Future Work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164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Dr. Cathleen Jones, Jet Propulsion Laboratory</a:t>
            </a:r>
          </a:p>
          <a:p>
            <a:r>
              <a:rPr lang="en-US" dirty="0" smtClean="0"/>
              <a:t>Dr. Marc Simard, </a:t>
            </a:r>
            <a:r>
              <a:rPr lang="en-US" dirty="0"/>
              <a:t>Jet Propulsion Laboratory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Richard </a:t>
            </a:r>
            <a:r>
              <a:rPr lang="en-US" dirty="0" err="1" smtClean="0"/>
              <a:t>Crout</a:t>
            </a:r>
            <a:r>
              <a:rPr lang="en-US" dirty="0" smtClean="0"/>
              <a:t>, Naval Research Laboratory</a:t>
            </a:r>
          </a:p>
          <a:p>
            <a:r>
              <a:rPr lang="en-US" dirty="0" smtClean="0"/>
              <a:t>Alexander </a:t>
            </a:r>
            <a:r>
              <a:rPr lang="en-US" dirty="0" err="1" smtClean="0"/>
              <a:t>Kolker</a:t>
            </a:r>
            <a:r>
              <a:rPr lang="en-US" dirty="0" smtClean="0"/>
              <a:t>, Louisiana Universities Marine Consortium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Gwen Miller, DEVELOP</a:t>
            </a:r>
          </a:p>
          <a:p>
            <a:r>
              <a:rPr lang="en-US" dirty="0" smtClean="0"/>
              <a:t>Doug Edmonds, Delft 3D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9" y="2547588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9" y="415496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The slides provided in the template are just a starting point for teams.  Feel free to expand upon these topics, alter the headings, and change the order of the slides to fit your needs.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General Guidelines I</a:t>
            </a:r>
            <a:endParaRPr lang="en-US" dirty="0"/>
          </a:p>
        </p:txBody>
      </p:sp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693920" y="2130552"/>
            <a:ext cx="3974592" cy="4270248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area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Study period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Objectives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Community concerns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NASA satellites/sensors used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Methodology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Results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Conclusions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Errors &amp; uncertainties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Future work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Acknowledgements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Backup slides</a:t>
            </a:r>
          </a:p>
          <a:p>
            <a:pPr marL="342900" indent="-342900">
              <a:spcBef>
                <a:spcPts val="200"/>
              </a:spcBef>
              <a:buClr>
                <a:schemeClr val="accent1"/>
              </a:buClr>
              <a:buFont typeface="Webdings" panose="05030102010509060703" pitchFamily="18" charset="2"/>
              <a:buChar char="4"/>
            </a:pPr>
            <a:r>
              <a:rPr lang="en-US" dirty="0" smtClean="0"/>
              <a:t>Required Statement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4695" y="599440"/>
            <a:ext cx="3636505" cy="132588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Things that are typically included in a presentation: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975027" y="2130552"/>
            <a:ext cx="3593592" cy="3374136"/>
          </a:xfrm>
        </p:spPr>
        <p:txBody>
          <a:bodyPr/>
          <a:lstStyle/>
          <a:p>
            <a:r>
              <a:rPr lang="en-US" b="1" dirty="0" smtClean="0"/>
              <a:t>Header text </a:t>
            </a:r>
            <a:r>
              <a:rPr lang="en-US" dirty="0" smtClean="0"/>
              <a:t>point size should be between </a:t>
            </a:r>
            <a:r>
              <a:rPr lang="en-US" b="1" dirty="0" smtClean="0"/>
              <a:t>40</a:t>
            </a:r>
            <a:r>
              <a:rPr lang="en-US" dirty="0" smtClean="0"/>
              <a:t> and </a:t>
            </a:r>
            <a:r>
              <a:rPr lang="en-US" b="1" dirty="0" smtClean="0"/>
              <a:t>60</a:t>
            </a:r>
            <a:r>
              <a:rPr lang="en-US" dirty="0" smtClean="0"/>
              <a:t> on most slides.</a:t>
            </a:r>
          </a:p>
          <a:p>
            <a:r>
              <a:rPr lang="en-US" b="1" dirty="0" smtClean="0"/>
              <a:t>Body text </a:t>
            </a:r>
            <a:r>
              <a:rPr lang="en-US" dirty="0" smtClean="0"/>
              <a:t>point size should be at least </a:t>
            </a:r>
            <a:r>
              <a:rPr lang="en-US" b="1" dirty="0" smtClean="0"/>
              <a:t>20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Use Century Gothic</a:t>
            </a:r>
            <a:r>
              <a:rPr lang="en-US" dirty="0" smtClean="0"/>
              <a:t>.</a:t>
            </a:r>
          </a:p>
          <a:p>
            <a:r>
              <a:rPr lang="en-US" dirty="0" smtClean="0"/>
              <a:t>Keep text to a </a:t>
            </a:r>
            <a:r>
              <a:rPr lang="en-US" b="1" dirty="0" smtClean="0"/>
              <a:t>minimum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Try to use a </a:t>
            </a:r>
            <a:r>
              <a:rPr lang="en-US" b="1" dirty="0" smtClean="0"/>
              <a:t>consistent font size</a:t>
            </a:r>
            <a:r>
              <a:rPr lang="en-US" dirty="0" smtClean="0"/>
              <a:t> between slides.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75027" y="640080"/>
            <a:ext cx="3566160" cy="1325880"/>
          </a:xfrm>
        </p:spPr>
        <p:txBody>
          <a:bodyPr/>
          <a:lstStyle/>
          <a:p>
            <a:r>
              <a:rPr lang="en-US" dirty="0" smtClean="0"/>
              <a:t>General Guidelines II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54519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8432" y="6583680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Monet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Include </a:t>
            </a:r>
            <a:r>
              <a:rPr lang="en-US" b="1" dirty="0" smtClean="0"/>
              <a:t>speaker notes </a:t>
            </a:r>
            <a:r>
              <a:rPr lang="en-US" dirty="0" smtClean="0"/>
              <a:t>for each slide (see below).</a:t>
            </a:r>
          </a:p>
          <a:p>
            <a:r>
              <a:rPr lang="en-US" dirty="0" smtClean="0"/>
              <a:t>Include a </a:t>
            </a:r>
            <a:r>
              <a:rPr lang="en-US" b="1" dirty="0" smtClean="0"/>
              <a:t>visual</a:t>
            </a:r>
            <a:r>
              <a:rPr lang="en-US" dirty="0" smtClean="0"/>
              <a:t> on each slide, if possible.</a:t>
            </a:r>
          </a:p>
          <a:p>
            <a:r>
              <a:rPr lang="en-US" dirty="0" smtClean="0"/>
              <a:t>Arrange content to </a:t>
            </a:r>
            <a:r>
              <a:rPr lang="en-US" b="1" dirty="0" smtClean="0"/>
              <a:t>minimize</a:t>
            </a:r>
            <a:r>
              <a:rPr lang="en-US" dirty="0" smtClean="0"/>
              <a:t> white space.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General Guidelines III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40630" y="3429000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44467"/>
          <a:stretch/>
        </p:blipFill>
        <p:spPr/>
      </p:pic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62400" y="4465320"/>
            <a:ext cx="3950208" cy="1397000"/>
          </a:xfrm>
        </p:spPr>
        <p:txBody>
          <a:bodyPr>
            <a:noAutofit/>
          </a:bodyPr>
          <a:lstStyle/>
          <a:p>
            <a:r>
              <a:rPr lang="en-US" b="1" dirty="0" smtClean="0"/>
              <a:t>US Federal logos only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No</a:t>
            </a:r>
            <a:r>
              <a:rPr lang="en-US" dirty="0" smtClean="0"/>
              <a:t> state, NGO, local and or international government logos, or software logos.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Maps &amp; Logos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310640" y="2003552"/>
            <a:ext cx="2240280" cy="768096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962400" y="2265680"/>
            <a:ext cx="3950208" cy="1838960"/>
          </a:xfrm>
        </p:spPr>
        <p:txBody>
          <a:bodyPr>
            <a:noAutofit/>
          </a:bodyPr>
          <a:lstStyle/>
          <a:p>
            <a:r>
              <a:rPr lang="en-US" dirty="0" smtClean="0"/>
              <a:t>Import the legend </a:t>
            </a:r>
            <a:r>
              <a:rPr lang="en-US" b="1" dirty="0" smtClean="0"/>
              <a:t>separately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Make sure all text is </a:t>
            </a:r>
            <a:r>
              <a:rPr lang="en-US" b="1" dirty="0" smtClean="0"/>
              <a:t>legible</a:t>
            </a:r>
            <a:r>
              <a:rPr lang="en-US" dirty="0" smtClean="0"/>
              <a:t> and </a:t>
            </a:r>
            <a:r>
              <a:rPr lang="en-US" b="1" dirty="0" smtClean="0"/>
              <a:t>editable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Cite</a:t>
            </a:r>
            <a:r>
              <a:rPr lang="en-US" dirty="0" smtClean="0"/>
              <a:t> base layer source in speaker notes.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310640" y="4193032"/>
            <a:ext cx="2240280" cy="768096"/>
          </a:xfrm>
        </p:spPr>
        <p:txBody>
          <a:bodyPr/>
          <a:lstStyle/>
          <a:p>
            <a:r>
              <a:rPr lang="en-US" dirty="0" smtClean="0"/>
              <a:t>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You may </a:t>
            </a:r>
            <a:r>
              <a:rPr lang="en-US" b="1" dirty="0" smtClean="0"/>
              <a:t>only</a:t>
            </a:r>
            <a:r>
              <a:rPr lang="en-US" dirty="0" smtClean="0"/>
              <a:t> use images taken by your team, provided by your partners (as long as you have permission from them), from a Federal Agency, from the new DEVELOP stock imagery collection on DEVELOP’s Flickr page, or Creative Commons images.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68807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Obtain a </a:t>
            </a:r>
            <a:r>
              <a:rPr lang="en-US" b="1" dirty="0" smtClean="0"/>
              <a:t>media release form</a:t>
            </a:r>
            <a:r>
              <a:rPr lang="en-US" dirty="0" smtClean="0"/>
              <a:t> from all people in photos that your team has taken — </a:t>
            </a:r>
            <a:r>
              <a:rPr lang="en-US" b="1" dirty="0" smtClean="0"/>
              <a:t>no children</a:t>
            </a:r>
            <a:r>
              <a:rPr lang="en-US" dirty="0" smtClean="0"/>
              <a:t>!</a:t>
            </a:r>
          </a:p>
          <a:p>
            <a:r>
              <a:rPr lang="en-US" dirty="0" smtClean="0"/>
              <a:t>All image sources should be </a:t>
            </a:r>
            <a:r>
              <a:rPr lang="en-US" b="1" dirty="0" smtClean="0"/>
              <a:t>cited using a consistent format </a:t>
            </a:r>
            <a:r>
              <a:rPr lang="en-US" dirty="0" smtClean="0"/>
              <a:t>and should be </a:t>
            </a:r>
            <a:r>
              <a:rPr lang="en-US" b="1" dirty="0" smtClean="0"/>
              <a:t>visible</a:t>
            </a:r>
            <a:r>
              <a:rPr lang="en-US" dirty="0" smtClean="0"/>
              <a:t>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59382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21208" y="2130552"/>
            <a:ext cx="3664712" cy="3374136"/>
          </a:xfrm>
        </p:spPr>
        <p:txBody>
          <a:bodyPr/>
          <a:lstStyle/>
          <a:p>
            <a:r>
              <a:rPr lang="en-US" dirty="0" smtClean="0"/>
              <a:t>Please </a:t>
            </a:r>
            <a:r>
              <a:rPr lang="en-US" b="1" dirty="0" smtClean="0"/>
              <a:t>do not </a:t>
            </a:r>
            <a:r>
              <a:rPr lang="en-US" dirty="0" smtClean="0"/>
              <a:t>include the image URL in the source text box but rather place it in the </a:t>
            </a:r>
            <a:r>
              <a:rPr lang="en-US" b="1" dirty="0" smtClean="0"/>
              <a:t>notes section</a:t>
            </a:r>
            <a:r>
              <a:rPr lang="en-US" dirty="0" smtClean="0"/>
              <a:t> below.</a:t>
            </a:r>
          </a:p>
          <a:p>
            <a:r>
              <a:rPr lang="en-US" dirty="0" smtClean="0"/>
              <a:t>If you use a border for your images include it on all photographs to keep your presentation </a:t>
            </a:r>
            <a:r>
              <a:rPr lang="en-US" b="1" dirty="0" smtClean="0"/>
              <a:t>consistent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Photos &amp; Figures II</a:t>
            </a:r>
            <a:endParaRPr lang="en-US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795520" y="2130552"/>
            <a:ext cx="3773099" cy="3374136"/>
          </a:xfrm>
        </p:spPr>
        <p:txBody>
          <a:bodyPr>
            <a:normAutofit/>
          </a:bodyPr>
          <a:lstStyle/>
          <a:p>
            <a:r>
              <a:rPr lang="en-US" dirty="0" smtClean="0"/>
              <a:t>Keep all images and text </a:t>
            </a:r>
            <a:r>
              <a:rPr lang="en-US" smtClean="0"/>
              <a:t>boxes </a:t>
            </a:r>
            <a:r>
              <a:rPr lang="en-US" b="1" smtClean="0"/>
              <a:t>editable</a:t>
            </a:r>
            <a:r>
              <a:rPr lang="en-US" smtClean="0"/>
              <a:t>, </a:t>
            </a:r>
            <a:r>
              <a:rPr lang="en-US" dirty="0" smtClean="0"/>
              <a:t>including individual elements of flowcharts.</a:t>
            </a:r>
          </a:p>
          <a:p>
            <a:r>
              <a:rPr lang="en-US" dirty="0" smtClean="0"/>
              <a:t>Background images are </a:t>
            </a:r>
            <a:r>
              <a:rPr lang="en-US" b="1" dirty="0" smtClean="0"/>
              <a:t>discouraged</a:t>
            </a:r>
            <a:r>
              <a:rPr lang="en-US" dirty="0" smtClean="0"/>
              <a:t>.  If you use one, make sure that your text remains </a:t>
            </a:r>
            <a:r>
              <a:rPr lang="en-US" b="1" dirty="0" smtClean="0"/>
              <a:t>clear</a:t>
            </a:r>
            <a:r>
              <a:rPr lang="en-US" dirty="0" smtClean="0"/>
              <a:t> and </a:t>
            </a:r>
            <a:r>
              <a:rPr lang="en-US" b="1" dirty="0" smtClean="0"/>
              <a:t>legible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4632" y="1438656"/>
            <a:ext cx="8293608" cy="1812544"/>
          </a:xfrm>
        </p:spPr>
        <p:txBody>
          <a:bodyPr>
            <a:normAutofit/>
          </a:bodyPr>
          <a:lstStyle/>
          <a:p>
            <a:r>
              <a:rPr lang="en-US" dirty="0" smtClean="0"/>
              <a:t>List </a:t>
            </a:r>
            <a:r>
              <a:rPr lang="en-US" b="1" dirty="0" smtClean="0"/>
              <a:t>advisors</a:t>
            </a:r>
            <a:r>
              <a:rPr lang="en-US" dirty="0" smtClean="0"/>
              <a:t>, </a:t>
            </a:r>
            <a:r>
              <a:rPr lang="en-US" b="1" dirty="0" smtClean="0"/>
              <a:t>partners</a:t>
            </a:r>
            <a:r>
              <a:rPr lang="en-US" dirty="0" smtClean="0"/>
              <a:t>, and </a:t>
            </a:r>
            <a:r>
              <a:rPr lang="en-US" b="1" dirty="0" smtClean="0"/>
              <a:t>others</a:t>
            </a:r>
            <a:r>
              <a:rPr lang="en-US" dirty="0" smtClean="0"/>
              <a:t> who have contributed in any way to the project.</a:t>
            </a:r>
          </a:p>
          <a:p>
            <a:r>
              <a:rPr lang="en-US" dirty="0" smtClean="0"/>
              <a:t>If your project is a multi-term one, acknowledge </a:t>
            </a:r>
            <a:r>
              <a:rPr lang="en-US" b="1" dirty="0" smtClean="0"/>
              <a:t>past contributors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Choose one </a:t>
            </a:r>
            <a:r>
              <a:rPr lang="en-US" dirty="0" smtClean="0"/>
              <a:t>of the two following slides as an acknowledgements page.  Feel free to </a:t>
            </a:r>
            <a:r>
              <a:rPr lang="en-US" b="1" dirty="0" smtClean="0"/>
              <a:t>modify</a:t>
            </a:r>
            <a:r>
              <a:rPr lang="en-US" dirty="0" smtClean="0"/>
              <a:t> them as needed to fit your content.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4632" y="579120"/>
            <a:ext cx="7982712" cy="704088"/>
          </a:xfrm>
        </p:spPr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151120" y="3566160"/>
            <a:ext cx="333451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Monet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34" b="12377"/>
          <a:stretch/>
        </p:blipFill>
        <p:spPr>
          <a:xfrm>
            <a:off x="0" y="3840480"/>
            <a:ext cx="9144000" cy="3017520"/>
          </a:xfrm>
        </p:spPr>
      </p:pic>
    </p:spTree>
    <p:extLst>
      <p:ext uri="{BB962C8B-B14F-4D97-AF65-F5344CB8AC3E}">
        <p14:creationId xmlns:p14="http://schemas.microsoft.com/office/powerpoint/2010/main" val="201352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Wax Lake Delta, LA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Study Period</a:t>
            </a:r>
          </a:p>
          <a:p>
            <a:pPr marL="1028700" lvl="1" indent="-342900">
              <a:buClr>
                <a:schemeClr val="accent1"/>
              </a:buClr>
            </a:pPr>
            <a:r>
              <a:rPr lang="en-US" sz="1800" dirty="0" smtClean="0"/>
              <a:t>May 2009-May 2015</a:t>
            </a:r>
          </a:p>
          <a:p>
            <a:pPr marL="341313" lvl="1" indent="-341313">
              <a:buClr>
                <a:schemeClr val="accent1"/>
              </a:buClr>
            </a:pPr>
            <a:endParaRPr lang="en-US" sz="2000" dirty="0" smtClean="0"/>
          </a:p>
          <a:p>
            <a:pPr lvl="1" indent="0">
              <a:buClr>
                <a:schemeClr val="accent1"/>
              </a:buClr>
              <a:buNone/>
            </a:pPr>
            <a:endParaRPr lang="en-US" sz="1600" dirty="0" smtClean="0"/>
          </a:p>
          <a:p>
            <a:pPr marL="1028700" lvl="1" indent="-342900">
              <a:buClr>
                <a:schemeClr val="accent1"/>
              </a:buClr>
            </a:pPr>
            <a:endParaRPr lang="en-US" sz="1800" dirty="0" smtClean="0"/>
          </a:p>
          <a:p>
            <a:pPr marL="1028700" lvl="1" indent="-342900">
              <a:buClr>
                <a:schemeClr val="accent1"/>
              </a:buClr>
            </a:pPr>
            <a:endParaRPr lang="en-US" sz="18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2" r="6632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  <p:extLst>
      <p:ext uri="{BB962C8B-B14F-4D97-AF65-F5344CB8AC3E}">
        <p14:creationId xmlns:p14="http://schemas.microsoft.com/office/powerpoint/2010/main" val="3434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26160" y="1053566"/>
            <a:ext cx="7653528" cy="3706368"/>
          </a:xfrm>
        </p:spPr>
        <p:txBody>
          <a:bodyPr>
            <a:normAutofit lnSpcReduction="10000"/>
          </a:bodyPr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Model water flow and sediment transport </a:t>
            </a:r>
          </a:p>
          <a:p>
            <a:pPr algn="l">
              <a:buClr>
                <a:schemeClr val="accent1"/>
              </a:buClr>
            </a:pPr>
            <a:endParaRPr lang="en-US" sz="2000" dirty="0"/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Gain </a:t>
            </a:r>
            <a:r>
              <a:rPr lang="en-US" sz="2000" dirty="0"/>
              <a:t>a better understanding of why </a:t>
            </a:r>
            <a:endParaRPr lang="en-US" sz="2000" dirty="0" smtClean="0"/>
          </a:p>
          <a:p>
            <a:pPr algn="l">
              <a:buClr>
                <a:schemeClr val="accent1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Wax </a:t>
            </a:r>
            <a:r>
              <a:rPr lang="en-US" sz="2000" dirty="0"/>
              <a:t>Lake Delta is </a:t>
            </a:r>
            <a:r>
              <a:rPr lang="en-US" sz="2000" dirty="0" smtClean="0"/>
              <a:t>aggregating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Forecast the future extent of </a:t>
            </a:r>
          </a:p>
          <a:p>
            <a:pPr algn="l">
              <a:buClr>
                <a:schemeClr val="accent1"/>
              </a:buClr>
            </a:pPr>
            <a:r>
              <a:rPr lang="en-US" sz="2000" dirty="0"/>
              <a:t> </a:t>
            </a:r>
            <a:r>
              <a:rPr lang="en-US" sz="2000" dirty="0" smtClean="0"/>
              <a:t>    delta formation</a:t>
            </a:r>
          </a:p>
          <a:p>
            <a:pPr algn="l">
              <a:buClr>
                <a:schemeClr val="accent1"/>
              </a:buClr>
            </a:pPr>
            <a:endParaRPr lang="en-US" sz="2000" dirty="0" smtClean="0"/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Improve coastline change </a:t>
            </a:r>
            <a:endParaRPr lang="en-US" sz="2000" dirty="0"/>
          </a:p>
          <a:p>
            <a:pPr algn="l">
              <a:buClr>
                <a:schemeClr val="accent1"/>
              </a:buClr>
            </a:pPr>
            <a:r>
              <a:rPr lang="en-US" sz="2000" dirty="0" smtClean="0"/>
              <a:t>     prediction accuracy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60622" y="401031"/>
            <a:ext cx="7653528" cy="1289304"/>
          </a:xfrm>
        </p:spPr>
        <p:txBody>
          <a:bodyPr/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" b="1090"/>
          <a:stretch>
            <a:fillRect/>
          </a:stretch>
        </p:blipFill>
        <p:spPr>
          <a:xfrm>
            <a:off x="5827987" y="1820917"/>
            <a:ext cx="3316014" cy="4974021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5827987" y="6609534"/>
            <a:ext cx="1391937" cy="13022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333333"/>
                </a:solidFill>
              </a:rPr>
              <a:t>Image Credit: Google Earth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69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49808" y="1822568"/>
            <a:ext cx="7653528" cy="3706368"/>
          </a:xfrm>
        </p:spPr>
        <p:txBody>
          <a:bodyPr>
            <a:normAutofit/>
          </a:bodyPr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Land loss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Port systems being </a:t>
            </a:r>
            <a:r>
              <a:rPr lang="en-US" sz="2000" dirty="0" smtClean="0"/>
              <a:t>threatened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Potential land loss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Community Concern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788" y="1822568"/>
            <a:ext cx="3705212" cy="4966561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5438788" y="6572101"/>
            <a:ext cx="1993392" cy="27432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FFF5"/>
                </a:solidFill>
              </a:rPr>
              <a:t>Image Credit: NASA</a:t>
            </a:r>
            <a:endParaRPr lang="en-US" dirty="0">
              <a:solidFill>
                <a:srgbClr val="FFFF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0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AirSWOT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AVIRIS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UAVSAR</a:t>
            </a:r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NASA Earth Observations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Image Credit: NASA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347" y="640080"/>
            <a:ext cx="2591371" cy="17371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347" y="2779399"/>
            <a:ext cx="2591371" cy="14911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349" y="4672762"/>
            <a:ext cx="2591370" cy="180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Methodology</a:t>
            </a:r>
            <a:endParaRPr lang="en-US" sz="4000" dirty="0"/>
          </a:p>
        </p:txBody>
      </p:sp>
      <p:sp>
        <p:nvSpPr>
          <p:cNvPr id="13" name="Rounded Rectangle 12"/>
          <p:cNvSpPr/>
          <p:nvPr/>
        </p:nvSpPr>
        <p:spPr>
          <a:xfrm>
            <a:off x="7107041" y="4474055"/>
            <a:ext cx="1765300" cy="87868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Modeled water flow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32247" y="1611507"/>
            <a:ext cx="1828565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ArcGIS Inputs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38597" y="2766448"/>
            <a:ext cx="1822215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Vegetation Info from AVIRIS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38597" y="3957181"/>
            <a:ext cx="1822215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In Situ 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55543" y="3319114"/>
            <a:ext cx="1884445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Delft3D Hydrological Model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22004" y="3319114"/>
            <a:ext cx="2160600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Model Calibration Using </a:t>
            </a:r>
            <a:r>
              <a:rPr kumimoji="0" lang="en-US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AirSWOT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Data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5898" y="5147914"/>
            <a:ext cx="1834914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Wave Info from UAVSAR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07041" y="2309248"/>
            <a:ext cx="1765300" cy="914400"/>
          </a:xfrm>
          <a:prstGeom prst="roundRect">
            <a:avLst/>
          </a:prstGeom>
          <a:solidFill>
            <a:srgbClr val="00A800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30723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Modeled sediment transport</a:t>
            </a:r>
          </a:p>
        </p:txBody>
      </p:sp>
      <p:cxnSp>
        <p:nvCxnSpPr>
          <p:cNvPr id="21" name="Straight Arrow Connector 20"/>
          <p:cNvCxnSpPr>
            <a:stCxn id="14" idx="3"/>
            <a:endCxn id="17" idx="1"/>
          </p:cNvCxnSpPr>
          <p:nvPr/>
        </p:nvCxnSpPr>
        <p:spPr>
          <a:xfrm>
            <a:off x="2060812" y="2068707"/>
            <a:ext cx="394731" cy="1707607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headEnd w="med" len="lg"/>
            <a:tailEnd type="triangle" w="lg" len="lg"/>
          </a:ln>
          <a:effectLst/>
        </p:spPr>
      </p:cxn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>
            <a:off x="2060812" y="3223648"/>
            <a:ext cx="394731" cy="55266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3" name="Straight Arrow Connector 22"/>
          <p:cNvCxnSpPr>
            <a:stCxn id="16" idx="3"/>
            <a:endCxn id="17" idx="1"/>
          </p:cNvCxnSpPr>
          <p:nvPr/>
        </p:nvCxnSpPr>
        <p:spPr>
          <a:xfrm flipV="1">
            <a:off x="2060812" y="3776314"/>
            <a:ext cx="394731" cy="638067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4" name="Straight Arrow Connector 23"/>
          <p:cNvCxnSpPr>
            <a:stCxn id="19" idx="3"/>
            <a:endCxn id="17" idx="1"/>
          </p:cNvCxnSpPr>
          <p:nvPr/>
        </p:nvCxnSpPr>
        <p:spPr>
          <a:xfrm flipV="1">
            <a:off x="2060812" y="3776314"/>
            <a:ext cx="394731" cy="182880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5" name="Straight Arrow Connector 24"/>
          <p:cNvCxnSpPr>
            <a:stCxn id="17" idx="3"/>
            <a:endCxn id="18" idx="1"/>
          </p:cNvCxnSpPr>
          <p:nvPr/>
        </p:nvCxnSpPr>
        <p:spPr>
          <a:xfrm>
            <a:off x="4339988" y="3776314"/>
            <a:ext cx="382016" cy="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6" name="Straight Arrow Connector 25"/>
          <p:cNvCxnSpPr>
            <a:stCxn id="18" idx="3"/>
            <a:endCxn id="20" idx="1"/>
          </p:cNvCxnSpPr>
          <p:nvPr/>
        </p:nvCxnSpPr>
        <p:spPr>
          <a:xfrm flipV="1">
            <a:off x="6882604" y="2766448"/>
            <a:ext cx="224437" cy="1009866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 w="lg" len="lg"/>
          </a:ln>
          <a:effectLst/>
        </p:spPr>
      </p:cxnSp>
      <p:cxnSp>
        <p:nvCxnSpPr>
          <p:cNvPr id="27" name="Straight Arrow Connector 26"/>
          <p:cNvCxnSpPr>
            <a:stCxn id="18" idx="3"/>
            <a:endCxn id="13" idx="1"/>
          </p:cNvCxnSpPr>
          <p:nvPr/>
        </p:nvCxnSpPr>
        <p:spPr>
          <a:xfrm>
            <a:off x="6882604" y="3776314"/>
            <a:ext cx="224437" cy="1137081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miter lim="800000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7962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Output showing modeled water level 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(Real results TBD)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580" r="1580"/>
          <a:stretch>
            <a:fillRect/>
          </a:stretch>
        </p:blipFill>
        <p:spPr>
          <a:xfrm>
            <a:off x="4826758" y="107817"/>
            <a:ext cx="4317242" cy="647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TBD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Conclusions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39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TBD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smtClean="0"/>
              <a:t>Errors &amp; Uncertainties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64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 Forecasting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2E8652"/>
      </a:accent1>
      <a:accent2>
        <a:srgbClr val="44757B"/>
      </a:accent2>
      <a:accent3>
        <a:srgbClr val="56619C"/>
      </a:accent3>
      <a:accent4>
        <a:srgbClr val="E2C16E"/>
      </a:accent4>
      <a:accent5>
        <a:srgbClr val="CB8954"/>
      </a:accent5>
      <a:accent6>
        <a:srgbClr val="BB5740"/>
      </a:accent6>
      <a:hlink>
        <a:srgbClr val="2E8652"/>
      </a:hlink>
      <a:folHlink>
        <a:srgbClr val="2E8652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</TotalTime>
  <Words>839</Words>
  <Application>Microsoft Office PowerPoint</Application>
  <PresentationFormat>On-screen Show (4:3)</PresentationFormat>
  <Paragraphs>131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Helvetica Neue</vt:lpstr>
      <vt:lpstr>Questrial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Beck, Emily C (329D-Affiliate)</cp:lastModifiedBy>
  <cp:revision>131</cp:revision>
  <dcterms:created xsi:type="dcterms:W3CDTF">2015-05-18T13:26:09Z</dcterms:created>
  <dcterms:modified xsi:type="dcterms:W3CDTF">2015-10-22T21:48:37Z</dcterms:modified>
</cp:coreProperties>
</file>