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A9_7B776AA4.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9C_1159E1A9.xml" ContentType="application/vnd.ms-powerpoint.comments+xml"/>
  <Override PartName="/ppt/notesSlides/notesSlide5.xml" ContentType="application/vnd.openxmlformats-officedocument.presentationml.notesSlide+xml"/>
  <Override PartName="/ppt/comments/modernComment_183_D2E92B7.xml" ContentType="application/vnd.ms-powerpoint.comments+xml"/>
  <Override PartName="/ppt/notesSlides/notesSlide6.xml" ContentType="application/vnd.openxmlformats-officedocument.presentationml.notesSlide+xml"/>
  <Override PartName="/ppt/comments/modernComment_17C_5986301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99_F1F756E5.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93_99321A2.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9D_3B60A3C8.xml" ContentType="application/vnd.ms-powerpoint.comments+xml"/>
  <Override PartName="/ppt/notesSlides/notesSlide15.xml" ContentType="application/vnd.openxmlformats-officedocument.presentationml.notesSlide+xml"/>
  <Override PartName="/ppt/comments/modernComment_19A_57224381.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6"/>
  </p:notesMasterIdLst>
  <p:sldIdLst>
    <p:sldId id="377" r:id="rId5"/>
    <p:sldId id="425" r:id="rId6"/>
    <p:sldId id="389" r:id="rId7"/>
    <p:sldId id="412" r:id="rId8"/>
    <p:sldId id="387" r:id="rId9"/>
    <p:sldId id="380" r:id="rId10"/>
    <p:sldId id="391" r:id="rId11"/>
    <p:sldId id="409" r:id="rId12"/>
    <p:sldId id="411" r:id="rId13"/>
    <p:sldId id="403" r:id="rId14"/>
    <p:sldId id="406" r:id="rId15"/>
    <p:sldId id="404" r:id="rId16"/>
    <p:sldId id="414" r:id="rId17"/>
    <p:sldId id="413" r:id="rId18"/>
    <p:sldId id="410" r:id="rId19"/>
    <p:sldId id="416" r:id="rId20"/>
    <p:sldId id="417" r:id="rId21"/>
    <p:sldId id="424" r:id="rId22"/>
    <p:sldId id="422" r:id="rId23"/>
    <p:sldId id="419" r:id="rId24"/>
    <p:sldId id="41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AAE8A436-D9F4-8F5D-525F-9D373FC40E8F}" name="Eleri Griffiths" initials="EG" userId="S::eleri.griffiths@ssaihq.com::db1f4a59-387e-4578-82fe-161992c7c6c0" providerId="AD"/>
  <p188:author id="{E8D3A145-9891-85F6-1338-8C0A984C64CA}" name="Quintin Munoz" initials="QM" userId="S::quintin.munoz@ssaihq.com::7241b3a4-cedc-4600-8f9d-2333a29aba48" providerId="AD"/>
  <p188:author id="{EABB514C-5F0B-93A5-222B-B16DBF30FDD2}" name="Kathleen Lange" initials="KL" userId="Kathleen Lange" providerId="None"/>
  <p188:author id="{15CC626B-6CC7-BC4C-7DBC-2BF5EC59ED25}" name="Michael Pazmino" initials="MP" userId="S::michael.pazmino@ssaihq.com::fb60f6e2-0fc3-41af-9b0c-911f99b014cf"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1A1A"/>
    <a:srgbClr val="67A478"/>
    <a:srgbClr val="8B0000"/>
    <a:srgbClr val="316025"/>
    <a:srgbClr val="FFD700"/>
    <a:srgbClr val="5C5337"/>
    <a:srgbClr val="FFFFFF"/>
    <a:srgbClr val="895999"/>
    <a:srgbClr val="88419D"/>
    <a:srgbClr val="6E0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5A407-EF34-937E-3046-E092AE62ADBD}" v="25" dt="2023-07-26T16:35:50.886"/>
    <p1510:client id="{08172A5D-5183-4667-8520-73CF36A8E572}" v="1" dt="2023-07-26T16:56:25.016"/>
    <p1510:client id="{087EBDCE-0FD2-9FEF-07CB-BFDFB1384DBE}" v="3" dt="2023-07-12T17:48:26.961"/>
    <p1510:client id="{0C321ED7-F689-FD75-F26D-7C7415837AE9}" v="1" dt="2023-05-11T21:29:56.618"/>
    <p1510:client id="{10CAC203-E29B-DDE4-56A6-0342C9DC3B10}" v="16" dt="2023-07-05T23:03:30.466"/>
    <p1510:client id="{13A6BA74-94B1-B871-B634-6219CB9E8713}" v="11" dt="2023-07-26T21:53:46.868"/>
    <p1510:client id="{1E654ACE-3622-3551-1C1D-679763706FE2}" v="382" dt="2023-07-27T19:18:52.430"/>
    <p1510:client id="{22B81C3A-9235-D239-96D4-D7AB186CEC4B}" v="5" dt="2023-07-06T16:37:37.458"/>
    <p1510:client id="{25567FB3-F964-FE8A-1A53-11ACAD77AD52}" v="1" dt="2023-07-26T21:54:49.227"/>
    <p1510:client id="{272B3EE6-21D9-D183-42ED-F241BEC4243C}" v="7" dt="2023-07-05T22:50:47.905"/>
    <p1510:client id="{2D751F63-D7B9-34B3-3562-AB053A4139EC}" v="92" dt="2023-06-29T17:01:47.004"/>
    <p1510:client id="{3208CDE6-BABD-D84E-9C03-14EB9841E672}" v="534" dt="2023-07-26T18:10:40.234"/>
    <p1510:client id="{3314109A-AEE6-42A8-A18D-3FB6171305B9}" v="6" dt="2023-07-26T18:25:58.579"/>
    <p1510:client id="{3684CCAB-AD68-46DF-E0E1-E6D8DD881527}" v="766" dt="2023-06-23T18:08:14.842"/>
    <p1510:client id="{36EA3034-4E1F-44D3-96E0-809DAA346BA4}" v="632" dt="2023-07-12T22:05:12.058"/>
    <p1510:client id="{3A1095C4-9E3C-4F0A-B8CB-C2A590139D3C}" v="3" dt="2023-07-26T18:21:00.698"/>
    <p1510:client id="{3AC032C0-4619-5010-2C63-4539DA066499}" v="16" dt="2023-06-29T16:50:33.772"/>
    <p1510:client id="{3DDFE1C1-7346-1C84-0D9F-6E0803AB00E9}" v="1" dt="2023-06-22T21:08:44.832"/>
    <p1510:client id="{419CE8A5-D31A-7A17-323D-B6B6B2534A8A}" v="270" dt="2023-06-28T22:40:13.982"/>
    <p1510:client id="{43E53318-25ED-8061-8895-00BBAD902592}" v="66" dt="2023-07-30T01:54:46.569"/>
    <p1510:client id="{4604DF79-444C-C244-49F5-4DDCEBDB26E0}" v="167" dt="2023-06-26T20:02:37.668"/>
    <p1510:client id="{4BB06021-A69B-00B6-F7D7-9844857C5DED}" v="1598" dt="2023-07-27T17:27:51.807"/>
    <p1510:client id="{4C31EE6B-28CE-166F-0FB4-3C56325D83BD}" v="968" dt="2023-07-26T10:20:50.238"/>
    <p1510:client id="{4C3FD457-BE85-9FC1-4D01-B66B65D060C7}" v="235" dt="2023-06-22T17:22:00.722"/>
    <p1510:client id="{4F6B0144-3960-9173-DC99-47CAF79C461A}" v="7" dt="2023-07-25T20:56:53.840"/>
    <p1510:client id="{53ED2FF7-51C1-4B49-6264-9185550E3791}" v="762" dt="2023-07-26T21:51:09.697"/>
    <p1510:client id="{5902783A-4B1C-A340-6DAB-03E08FF4E934}" v="1318" dt="2023-07-27T17:15:39.389"/>
    <p1510:client id="{5F5F49B9-480D-F96E-7356-480720FCE2C1}" v="212" dt="2023-07-26T22:46:06.040"/>
    <p1510:client id="{6031EF27-9248-3178-0A6E-BF2D22ACA2E2}" v="1" dt="2023-07-31T16:36:04.441"/>
    <p1510:client id="{68CB0673-A90A-38E2-5E36-D4B782358BB8}" v="2395" dt="2023-07-26T00:42:28.787"/>
    <p1510:client id="{6B0C849B-933B-D96D-2648-7B39299C86C6}" v="1" dt="2023-07-26T21:01:36.385"/>
    <p1510:client id="{6CCC0185-B8A1-E822-1F96-76834BAF2DFE}" v="695" dt="2023-07-12T20:17:47.110"/>
    <p1510:client id="{73ACAC38-E4CB-24A7-D70F-C09FA3F14658}" v="772" dt="2023-07-25T23:53:16.911"/>
    <p1510:client id="{7560519C-3CE7-4449-3B0B-7B36B2FBC423}" v="38" dt="2023-06-26T15:50:41.415"/>
    <p1510:client id="{7C1EE206-9ED1-B00A-CD1D-CF432EDAF780}" v="493" dt="2023-07-11T23:59:07.546"/>
    <p1510:client id="{7D6DF55F-9B85-ECCD-FC61-00BB52B4B4B9}" v="518" dt="2023-07-27T19:04:41.633"/>
    <p1510:client id="{7DC66759-4545-5EB0-5EAD-59171CA3DF73}" v="3" dt="2023-07-25T15:28:46.260"/>
    <p1510:client id="{805AC1F9-4FA7-B3FF-D9A3-3D27DBD2AEBB}" v="318" dt="2023-07-24T23:34:10.396"/>
    <p1510:client id="{81C1D7E9-7157-D89F-76E1-69854CA344A9}" v="472" dt="2023-07-26T22:17:15.100"/>
    <p1510:client id="{8984D2D8-4F1D-A5C1-20E3-46BBC5EEE263}" v="13" dt="2023-07-24T16:17:35.169"/>
    <p1510:client id="{8E397864-A248-BCA4-966D-95F8E6941973}" v="2658" dt="2023-07-26T17:23:07.345"/>
    <p1510:client id="{8FA6EC3B-D27A-A3D4-0B7B-F33560903115}" v="141" dt="2023-07-26T01:38:28.433"/>
    <p1510:client id="{91109889-6D09-9B2B-7BA7-4CDA3D841868}" v="1768" dt="2023-07-26T05:01:41.304"/>
    <p1510:client id="{9485081B-F1BD-F5DF-43DF-C16D3B9ADEB8}" v="4" dt="2023-07-13T04:58:04.614"/>
    <p1510:client id="{966753CA-579A-F320-FB8D-E2984345AB8F}" v="4" dt="2023-07-26T23:49:28.983"/>
    <p1510:client id="{96C0D827-0C53-4FD2-8648-82726D79D175}" v="2" dt="2023-05-11T21:32:08.931"/>
    <p1510:client id="{999324B7-208A-5AE7-10C1-784BCDE1E44F}" v="12" dt="2023-07-12T21:00:26.483"/>
    <p1510:client id="{9F177F25-26C2-1EF5-0F08-384897151A2A}" v="633" dt="2023-06-23T06:44:14.521"/>
    <p1510:client id="{A36DFDA1-63C4-4E24-A6D2-FD68379052BA}" v="19" dt="2023-07-26T17:34:35.615"/>
    <p1510:client id="{B1045B62-F15E-46FF-634B-C34CCECB9C24}" v="115" dt="2023-07-26T07:12:17.119"/>
    <p1510:client id="{B1597219-3A76-D1AA-2657-763C31C995DB}" v="281" dt="2023-06-26T19:06:19.751"/>
    <p1510:client id="{B2F60556-6CFA-1361-93CF-9A23948AF3BD}" v="362" dt="2023-07-26T04:10:18.922"/>
    <p1510:client id="{C468A731-A4F3-49DC-A8C6-7AEDA5128E8E}" v="169" dt="2023-07-26T23:22:54.413"/>
    <p1510:client id="{C5134AD3-73C1-80DE-64BA-260CD3D03DAF}" v="11" dt="2023-07-12T21:57:59.823"/>
    <p1510:client id="{CFA1CBA5-407B-447F-A305-6B7165B0B7F1}" v="87" dt="2023-07-26T17:57:45.533"/>
    <p1510:client id="{D1299A9D-0BA3-0331-3BC5-C90DB2E4F9FB}" v="445" dt="2023-07-26T02:03:15.343"/>
    <p1510:client id="{D492A292-94F3-E118-B895-19E9D7E1AB2C}" v="44" dt="2023-06-29T16:57:41.702"/>
    <p1510:client id="{DEDE4A63-A9B0-3A09-A67E-15C90A269A97}" v="3" dt="2023-07-13T00:34:38.862"/>
    <p1510:client id="{DEF40D86-C4BA-1C1C-BEEF-6A55315FA9E3}" v="96" dt="2023-06-26T20:10:50.037"/>
    <p1510:client id="{E063932B-33B0-3C26-E0F3-C4EE03FD1BB3}" v="310" dt="2023-06-22T20:59:47.763"/>
    <p1510:client id="{E43E6875-BA5D-8798-623E-BA1E331CAA81}" v="56" dt="2023-07-27T13:13:26.116"/>
    <p1510:client id="{E726E305-E5FA-1820-B48D-E789CE71CD6A}" v="3" dt="2023-07-27T18:37:55.057"/>
    <p1510:client id="{F1251E53-803F-8762-A808-BD5BDFF99729}" v="603" dt="2023-07-26T09:55:07.844"/>
    <p1510:client id="{F2654C7D-5C1E-7712-40A6-373FE242373B}" v="9" dt="2023-07-27T17:56:05.854"/>
    <p1510:client id="{F3A3AB07-8A30-4B60-9D74-07140DF112A7}" v="179" dt="2023-07-26T17:17:42.4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7C_5986301D.xml><?xml version="1.0" encoding="utf-8"?>
<p188:cmLst xmlns:a="http://schemas.openxmlformats.org/drawingml/2006/main" xmlns:r="http://schemas.openxmlformats.org/officeDocument/2006/relationships" xmlns:p188="http://schemas.microsoft.com/office/powerpoint/2018/8/main">
  <p188:cm id="{4945F308-2898-4032-B2E9-34CA4CAE4643}" authorId="{15CC626B-6CC7-BC4C-7DBC-2BF5EC59ED25}" status="resolved" created="2023-06-26T15:50:41.415" complete="100000">
    <ac:deMkLst xmlns:ac="http://schemas.microsoft.com/office/drawing/2013/main/command">
      <pc:docMk xmlns:pc="http://schemas.microsoft.com/office/powerpoint/2013/main/command"/>
      <pc:sldMk xmlns:pc="http://schemas.microsoft.com/office/powerpoint/2013/main/command" cId="1501966365" sldId="380"/>
      <ac:spMk id="15" creationId="{BB8CB49E-FF6C-B9DC-E3CE-4829C5C1AAB2}"/>
    </ac:deMkLst>
    <p188:txBody>
      <a:bodyPr/>
      <a:lstStyle/>
      <a:p>
        <a:r>
          <a:rPr lang="en-US"/>
          <a:t>Instead of singling out Dr. Moore, identify her department (eg. Department of Biology) because CJ is also a part of the project.</a:t>
        </a:r>
      </a:p>
    </p188:txBody>
  </p188:cm>
</p188:cmLst>
</file>

<file path=ppt/comments/modernComment_183_D2E92B7.xml><?xml version="1.0" encoding="utf-8"?>
<p188:cmLst xmlns:a="http://schemas.openxmlformats.org/drawingml/2006/main" xmlns:r="http://schemas.openxmlformats.org/officeDocument/2006/relationships" xmlns:p188="http://schemas.microsoft.com/office/powerpoint/2018/8/main">
  <p188:cm id="{B8B47DEA-23F4-47C4-87A5-5021ACE79E1A}" authorId="{15CC626B-6CC7-BC4C-7DBC-2BF5EC59ED25}" status="resolved" created="2023-06-26T15:48:35.969" complete="100000">
    <ac:txMkLst xmlns:ac="http://schemas.microsoft.com/office/drawing/2013/main/command">
      <pc:docMk xmlns:pc="http://schemas.microsoft.com/office/powerpoint/2013/main/command"/>
      <pc:sldMk xmlns:pc="http://schemas.microsoft.com/office/powerpoint/2013/main/command" cId="221156023" sldId="387"/>
      <ac:spMk id="20" creationId="{F2439FA2-DF00-A6A0-EE5B-A8B0130CEBFB}"/>
      <ac:txMk cp="48" len="4">
        <ac:context len="87" hash="3287963812"/>
      </ac:txMk>
    </ac:txMkLst>
    <p188:pos x="1810870" y="654423"/>
    <p188:txBody>
      <a:bodyPr/>
      <a:lstStyle/>
      <a:p>
        <a:r>
          <a:rPr lang="en-US"/>
          <a:t>Define EO and in situ data</a:t>
        </a:r>
      </a:p>
    </p188:txBody>
  </p188:cm>
</p188:cmLst>
</file>

<file path=ppt/comments/modernComment_193_99321A2.xml><?xml version="1.0" encoding="utf-8"?>
<p188:cmLst xmlns:a="http://schemas.openxmlformats.org/drawingml/2006/main" xmlns:r="http://schemas.openxmlformats.org/officeDocument/2006/relationships" xmlns:p188="http://schemas.microsoft.com/office/powerpoint/2018/8/main">
  <p188:cm id="{F4FB467A-3C1F-4956-A752-4EEE4EB6030F}" authorId="{AAE8A436-D9F4-8F5D-525F-9D373FC40E8F}" status="resolved" created="2023-07-12T22:01:49.643" complete="100000">
    <pc:sldMkLst xmlns:pc="http://schemas.microsoft.com/office/powerpoint/2013/main/command">
      <pc:docMk/>
      <pc:sldMk cId="160637346" sldId="403"/>
    </pc:sldMkLst>
    <p188:txBody>
      <a:bodyPr/>
      <a:lstStyle/>
      <a:p>
        <a:r>
          <a:rPr lang="en-US"/>
          <a:t>This could also be split into individual slides if needed.</a:t>
        </a:r>
      </a:p>
    </p188:txBody>
  </p188:cm>
</p188:cmLst>
</file>

<file path=ppt/comments/modernComment_199_F1F756E5.xml><?xml version="1.0" encoding="utf-8"?>
<p188:cmLst xmlns:a="http://schemas.openxmlformats.org/drawingml/2006/main" xmlns:r="http://schemas.openxmlformats.org/officeDocument/2006/relationships" xmlns:p188="http://schemas.microsoft.com/office/powerpoint/2018/8/main">
  <p188:cm id="{DBB2328F-4C4C-42D4-B1B4-55DCA8DD3B6B}" authorId="{AAE8A436-D9F4-8F5D-525F-9D373FC40E8F}" status="resolved" created="2023-07-11T23:54:43.385" complete="100000">
    <ac:deMkLst xmlns:ac="http://schemas.microsoft.com/office/drawing/2013/main/command">
      <pc:docMk xmlns:pc="http://schemas.microsoft.com/office/powerpoint/2013/main/command"/>
      <pc:sldMk xmlns:pc="http://schemas.microsoft.com/office/powerpoint/2013/main/command" cId="119811370" sldId="394"/>
      <ac:spMk id="17" creationId="{7556CA91-B978-B720-1CD6-6405811B6C2E}"/>
    </ac:deMkLst>
    <p188:pos x="2076235" y="321067"/>
    <p188:txBody>
      <a:bodyPr/>
      <a:lstStyle/>
      <a:p>
        <a:r>
          <a:rPr lang="en-US"/>
          <a:t>Could fill w/ image of NDVI and thermal maps from GEE - could look cool!</a:t>
        </a:r>
      </a:p>
    </p188:txBody>
  </p188:cm>
  <p188:cm id="{61D2398A-EA3B-4E88-9FF0-D3EC9EBC211B}" authorId="{AAE8A436-D9F4-8F5D-525F-9D373FC40E8F}" status="resolved" created="2023-07-12T22:01:10.907" complete="100000">
    <pc:sldMkLst xmlns:pc="http://schemas.microsoft.com/office/powerpoint/2013/main/command">
      <pc:docMk/>
      <pc:sldMk cId="119811370" sldId="394"/>
    </pc:sldMkLst>
    <p188:replyLst>
      <p188:reply id="{476AB91A-2E98-4381-AF19-88D5C4E08997}" authorId="{E8D3A145-9891-85F6-1338-8C0A984C64CA}" created="2023-07-13T04:58:04.614">
        <p188:txBody>
          <a:bodyPr/>
          <a:lstStyle/>
          <a:p>
            <a:r>
              <a:rPr lang="en-US"/>
              <a:t>I think it looks good so far! I believe PlanetScope performs a Mask Function in addition to the GEE Script. </a:t>
            </a:r>
          </a:p>
        </p188:txBody>
      </p188:reply>
    </p188:replyLst>
    <p188:txBody>
      <a:bodyPr/>
      <a:lstStyle/>
      <a:p>
        <a:r>
          <a:rPr lang="en-US"/>
          <a:t>This could be split into individual slides (left blank below) if this slide feels too crowded.</a:t>
        </a:r>
      </a:p>
    </p188:txBody>
  </p188:cm>
  <p188:cm id="{723B3538-BC04-4A5F-B209-786B734443D8}" authorId="{AAE8A436-D9F4-8F5D-525F-9D373FC40E8F}" status="resolved" created="2023-07-12T22:01:24.783" complete="100000">
    <pc:sldMkLst xmlns:pc="http://schemas.microsoft.com/office/powerpoint/2013/main/command">
      <pc:docMk/>
      <pc:sldMk cId="119811370" sldId="394"/>
    </pc:sldMkLst>
    <p188:txBody>
      <a:bodyPr/>
      <a:lstStyle/>
      <a:p>
        <a:r>
          <a:rPr lang="en-US"/>
          <a:t>Save images for results section?</a:t>
        </a:r>
      </a:p>
    </p188:txBody>
  </p188:cm>
  <p188:cm id="{0B90E8DA-CFE0-40EE-9E02-9C8A1854C27C}" authorId="{AAE8A436-D9F4-8F5D-525F-9D373FC40E8F}" status="resolved" created="2023-07-25T15:01:59.252" complete="100000">
    <ac:deMkLst xmlns:ac="http://schemas.microsoft.com/office/drawing/2013/main/command">
      <pc:docMk xmlns:pc="http://schemas.microsoft.com/office/powerpoint/2013/main/command"/>
      <pc:sldMk xmlns:pc="http://schemas.microsoft.com/office/powerpoint/2013/main/command" cId="119811370" sldId="394"/>
      <ac:spMk id="25" creationId="{A89A302C-FCDA-F34A-E21F-91CB5F9BED29}"/>
    </ac:deMkLst>
    <p188:pos x="1583932" y="214044"/>
    <p188:txBody>
      <a:bodyPr/>
      <a:lstStyle/>
      <a:p>
        <a:r>
          <a:rPr lang="en-US"/>
          <a:t>What's the final consensus on the water mask? No we did not use it on either, correct?</a:t>
        </a:r>
      </a:p>
    </p188:txBody>
  </p188:cm>
</p188:cmLst>
</file>

<file path=ppt/comments/modernComment_19A_57224381.xml><?xml version="1.0" encoding="utf-8"?>
<p188:cmLst xmlns:a="http://schemas.openxmlformats.org/drawingml/2006/main" xmlns:r="http://schemas.openxmlformats.org/officeDocument/2006/relationships" xmlns:p188="http://schemas.microsoft.com/office/powerpoint/2018/8/main">
  <p188:cm id="{3A081721-697B-4B14-B9F2-60A00065D516}" authorId="{AAE8A436-D9F4-8F5D-525F-9D373FC40E8F}" status="resolved" created="2023-07-12T22:01:49.643" complete="100000">
    <pc:sldMkLst xmlns:pc="http://schemas.microsoft.com/office/powerpoint/2013/main/command">
      <pc:docMk/>
      <pc:sldMk cId="160637346" sldId="403"/>
    </pc:sldMkLst>
    <p188:txBody>
      <a:bodyPr/>
      <a:lstStyle/>
      <a:p>
        <a:r>
          <a:rPr lang="en-US"/>
          <a:t>This could also be split into individual slides if needed.</a:t>
        </a:r>
      </a:p>
    </p188:txBody>
  </p188:cm>
</p188:cmLst>
</file>

<file path=ppt/comments/modernComment_19C_1159E1A9.xml><?xml version="1.0" encoding="utf-8"?>
<p188:cmLst xmlns:a="http://schemas.openxmlformats.org/drawingml/2006/main" xmlns:r="http://schemas.openxmlformats.org/officeDocument/2006/relationships" xmlns:p188="http://schemas.microsoft.com/office/powerpoint/2018/8/main">
  <p188:cm id="{AA52268B-48C8-4EEC-878A-CC30290DAE2C}" authorId="{15CC626B-6CC7-BC4C-7DBC-2BF5EC59ED25}" status="resolved" created="2023-06-26T15:45:55.146">
    <ac:deMkLst xmlns:ac="http://schemas.microsoft.com/office/drawing/2013/main/command">
      <pc:docMk xmlns:pc="http://schemas.microsoft.com/office/powerpoint/2013/main/command"/>
      <pc:sldMk xmlns:pc="http://schemas.microsoft.com/office/powerpoint/2013/main/command" cId="2905658958" sldId="324"/>
      <ac:spMk id="6" creationId="{238F6918-E4C9-815B-7DA2-50C6CF7A63A1}"/>
    </ac:deMkLst>
    <p188:txBody>
      <a:bodyPr/>
      <a:lstStyle/>
      <a:p>
        <a:r>
          <a:rPr lang="en-US"/>
          <a:t>Needs a URL and credits in speaker notes</a:t>
        </a:r>
      </a:p>
    </p188:txBody>
  </p188:cm>
  <p188:cm id="{E86B3BE6-4A9B-4ABE-938E-F83FFA8332AD}" authorId="{15CC626B-6CC7-BC4C-7DBC-2BF5EC59ED25}" status="resolved" created="2023-06-26T15:47:29.167">
    <ac:deMkLst xmlns:ac="http://schemas.microsoft.com/office/drawing/2013/main/command">
      <pc:docMk xmlns:pc="http://schemas.microsoft.com/office/powerpoint/2013/main/command"/>
      <pc:sldMk xmlns:pc="http://schemas.microsoft.com/office/powerpoint/2013/main/command" cId="2905658958" sldId="324"/>
      <ac:picMk id="2" creationId="{338524C6-C3DC-9E44-9779-BDCC79E15A3C}"/>
    </ac:deMkLst>
    <p188:txBody>
      <a:bodyPr/>
      <a:lstStyle/>
      <a:p>
        <a:r>
          <a:rPr lang="en-US"/>
          <a:t>Graphs, Maps, Charts, and other informational graphics need to be "separate and editable"... meaning different parts of the graphic needs to be separately moveable in PowerPoint. For example, the north arrow, the legend, the scale, the title, and each inset map needs to be editable in PowerPoint</a:t>
        </a:r>
      </a:p>
    </p188:txBody>
  </p188:cm>
</p188:cmLst>
</file>

<file path=ppt/comments/modernComment_19D_3B60A3C8.xml><?xml version="1.0" encoding="utf-8"?>
<p188:cmLst xmlns:a="http://schemas.openxmlformats.org/drawingml/2006/main" xmlns:r="http://schemas.openxmlformats.org/officeDocument/2006/relationships" xmlns:p188="http://schemas.microsoft.com/office/powerpoint/2018/8/main">
  <p188:cm id="{03BD12D7-0306-4211-BF6F-9BCEDD0E52F8}" authorId="{AAE8A436-D9F4-8F5D-525F-9D373FC40E8F}" status="resolved" created="2023-07-12T22:01:49.643">
    <pc:sldMkLst xmlns:pc="http://schemas.microsoft.com/office/powerpoint/2013/main/command">
      <pc:docMk/>
      <pc:sldMk cId="160637346" sldId="403"/>
    </pc:sldMkLst>
    <p188:txBody>
      <a:bodyPr/>
      <a:lstStyle/>
      <a:p>
        <a:r>
          <a:rPr lang="en-US"/>
          <a:t>This could also be split into individual slides if needed.</a:t>
        </a:r>
      </a:p>
    </p188:txBody>
  </p188:cm>
</p188:cmLst>
</file>

<file path=ppt/comments/modernComment_1A9_7B776AA4.xml><?xml version="1.0" encoding="utf-8"?>
<p188:cmLst xmlns:a="http://schemas.openxmlformats.org/drawingml/2006/main" xmlns:r="http://schemas.openxmlformats.org/officeDocument/2006/relationships" xmlns:p188="http://schemas.microsoft.com/office/powerpoint/2018/8/main">
  <p188:cm id="{B8A791EE-D4DE-40FD-8306-FAC02D16D37C}" authorId="{15CC626B-6CC7-BC4C-7DBC-2BF5EC59ED25}" status="resolved" created="2023-06-26T15:39:22.869" complete="100000">
    <ac:deMkLst xmlns:ac="http://schemas.microsoft.com/office/drawing/2013/main/command">
      <pc:docMk xmlns:pc="http://schemas.microsoft.com/office/powerpoint/2013/main/command"/>
      <pc:sldMk xmlns:pc="http://schemas.microsoft.com/office/powerpoint/2013/main/command" cId="418265545" sldId="386"/>
      <ac:spMk id="22" creationId="{4EA4EAD4-DDAD-2B0D-D071-8B26B8AD651A}"/>
    </ac:deMkLst>
    <p188:txBody>
      <a:bodyPr/>
      <a:lstStyle/>
      <a:p>
        <a:r>
          <a:rPr lang="en-US"/>
          <a:t>Please add the URL and credits to this image in the speaker notes. All images must be under the creative commons license or have written permission to use. (eg. persmission from partners to use their media)</a:t>
        </a:r>
      </a:p>
    </p188:txBody>
  </p188:cm>
  <p188:cm id="{12250D90-344D-4F60-8585-FCEF57797641}" authorId="{15CC626B-6CC7-BC4C-7DBC-2BF5EC59ED25}" status="resolved" created="2023-06-26T15:40:13.310" complete="100000">
    <ac:deMkLst xmlns:ac="http://schemas.microsoft.com/office/drawing/2013/main/command">
      <pc:docMk xmlns:pc="http://schemas.microsoft.com/office/powerpoint/2013/main/command"/>
      <pc:sldMk xmlns:pc="http://schemas.microsoft.com/office/powerpoint/2013/main/command" cId="418265545" sldId="386"/>
      <ac:spMk id="7" creationId="{787BE186-CFDD-431D-82F5-FCFD1FCB5FD1}"/>
    </ac:deMkLst>
    <p188:txBody>
      <a:bodyPr/>
      <a:lstStyle/>
      <a:p>
        <a:r>
          <a:rPr lang="en-US"/>
          <a:t>Please add speaker notes to each slide. Speaker notes should include more detail about the information on the slide</a:t>
        </a:r>
      </a:p>
    </p188:txBody>
  </p188:cm>
  <p188:cm id="{80B4C8D1-1D79-43F5-994F-8CD52524CF9E}" authorId="{AAE8A436-D9F4-8F5D-525F-9D373FC40E8F}" status="resolved" created="2023-07-25T04:53:33.904" complete="100000">
    <ac:deMkLst xmlns:ac="http://schemas.microsoft.com/office/drawing/2013/main/command">
      <pc:docMk xmlns:pc="http://schemas.microsoft.com/office/powerpoint/2013/main/command"/>
      <pc:sldMk xmlns:pc="http://schemas.microsoft.com/office/powerpoint/2013/main/command" cId="4137244246" sldId="388"/>
      <ac:picMk id="2" creationId="{3DACF130-1E45-1D11-3F89-3D6FC49F8D4E}"/>
    </ac:deMkLst>
    <p188:txBody>
      <a:bodyPr/>
      <a:lstStyle/>
      <a:p>
        <a:r>
          <a:rPr lang="en-US"/>
          <a:t>Do we want the drop shadow or no?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s.usda.gov/inside-fs/delivering-mission/sustain/ghost-forests-haunt-atlantic-coa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pa.gov/newsreleases/local-central-savannah-river-area-communities-participate-climate-resilience-and"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usgs.gov/media/images/ghost-forest-south-carolina" TargetMode="External"/><Relationship Id="rId4" Type="http://schemas.openxmlformats.org/officeDocument/2006/relationships/hyperlink" Target="https://www.savannahnow.com/story/opinion/2022/04/12/fight-climate-change-and-support-environmental-justice-georgia/727823800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ws.gov/media/bottomland-hardwood-forest-savannah-nw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lanet.com/products/planet-imager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Short title font size: 32pt</a:t>
            </a:r>
            <a:br>
              <a:rPr lang="en-US" sz="1200">
                <a:effectLst/>
                <a:latin typeface="Segoe UI" panose="020B0502040204020203" pitchFamily="34" charset="0"/>
              </a:rPr>
            </a:br>
            <a:r>
              <a:rPr lang="en-US" sz="1200">
                <a:effectLst/>
                <a:latin typeface="Segoe UI" panose="020B0502040204020203" pitchFamily="34" charset="0"/>
              </a:rPr>
              <a:t>Long title font size: 22pt</a:t>
            </a:r>
            <a:br>
              <a:rPr lang="en-US" sz="1200">
                <a:effectLst/>
                <a:latin typeface="Segoe UI" panose="020B0502040204020203" pitchFamily="34" charset="0"/>
              </a:rPr>
            </a:br>
            <a:r>
              <a:rPr lang="en-US" sz="1200">
                <a:effectLst/>
                <a:latin typeface="Segoe UI" panose="020B0502040204020203" pitchFamily="34" charset="0"/>
              </a:rPr>
              <a:t>Team names font size: 20pt</a:t>
            </a:r>
            <a:endParaRPr lang="en-US" sz="12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Both of these  Images reflect an NDVI change detection for their respective months. NDVI Difference of June 2022 and June 2014 on the left, and March 2023 and March 2013 on the right. Areas in red highlight significant change in NDVI overtime while green areas signal vegetative growth.</a:t>
            </a:r>
          </a:p>
          <a:p>
            <a:pPr marL="171450" indent="-171450">
              <a:buFont typeface="Arial"/>
              <a:buChar char="•"/>
            </a:pPr>
            <a:r>
              <a:rPr lang="en-US">
                <a:cs typeface="Calibri"/>
              </a:rPr>
              <a:t>Notice the region just below the study sites in June clearly have negative values shown in red and yellow, indicating a transitional zone with declining vegetative health, potentially due to SWI. We expected more positive green values in March prior to the main budding event in April where NDVI exponentially increases but levels out by June. As you can see, the marsh area remains green after the budding season but certain regions, primarily with tree coverage have declined over the 10-year period. </a:t>
            </a:r>
          </a:p>
          <a:p>
            <a:pPr marL="171450" indent="-171450">
              <a:buFont typeface="Arial"/>
              <a:buChar char="•"/>
            </a:pPr>
            <a:endParaRPr lang="en-US"/>
          </a:p>
          <a:p>
            <a:r>
              <a:rPr lang="en-US"/>
              <a:t>------------------------------Image Information Below ------------------------------</a:t>
            </a:r>
            <a:endParaRPr lang="en-US">
              <a:cs typeface="Calibri"/>
            </a:endParaRPr>
          </a:p>
          <a:p>
            <a:pPr marL="171450" indent="-171450">
              <a:buFont typeface="Arial"/>
              <a:buChar char="•"/>
            </a:pPr>
            <a:r>
              <a:rPr lang="en-US">
                <a:cs typeface="Calibri"/>
              </a:rPr>
              <a:t>NDVI data generated in GEE (Gorelick et al., 2017), maps created in ArcGIS Pro (powered by ESRI), and close-up tiles created in GEE using NASA Landsat 8 (Gorelick et al., 2017).</a:t>
            </a:r>
          </a:p>
          <a:p>
            <a:pPr marL="171450" indent="-171450">
              <a:buFont typeface="Arial"/>
              <a:buChar char="•"/>
            </a:pPr>
            <a:r>
              <a:rPr lang="en-US"/>
              <a:t>Image Credit and Source: Title: ArcGIS </a:t>
            </a:r>
            <a:r>
              <a:rPr lang="en-US" err="1"/>
              <a:t>Basemap</a:t>
            </a:r>
            <a:r>
              <a:rPr lang="en-US"/>
              <a:t> "Imagery". Provider: Esri (Environmental Systems Research Institute), Maxar.  Source: ArcGIS Online Access Date: [07/26/2023]</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113383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Speaker Notes ------------------------------</a:t>
            </a:r>
            <a:endParaRPr lang="en-US">
              <a:cs typeface="Calibri"/>
            </a:endParaRPr>
          </a:p>
          <a:p>
            <a:pPr marL="171450" indent="-171450">
              <a:buFont typeface="Arial,Sans-Serif"/>
              <a:buChar char="•"/>
            </a:pPr>
            <a:r>
              <a:rPr lang="en-US"/>
              <a:t>Now we'll zoom into the four USGS study sites to get a better idea of how the NDVI values vary between site and over time.</a:t>
            </a:r>
            <a:endParaRPr lang="en-US">
              <a:cs typeface="Calibri" panose="020F0502020204030204"/>
            </a:endParaRPr>
          </a:p>
          <a:p>
            <a:pPr marL="171450" indent="-171450">
              <a:buFont typeface="Arial,Sans-Serif"/>
              <a:buChar char="•"/>
            </a:pPr>
            <a:r>
              <a:rPr lang="en-US">
                <a:cs typeface="Calibri" panose="020F0502020204030204"/>
              </a:rPr>
              <a:t>Sites 1 and 2 have higher seasonal NDVI fluctuations while Sites 3 and 4 have more muted NDVI signals. Interestingly, Site 1 furthest upstream maintains the highest NDVI values overtime compared to sites downriver – signaling a potential salinity gradient as you move downstream. </a:t>
            </a:r>
          </a:p>
          <a:p>
            <a:pPr marL="171450" indent="-171450">
              <a:buFont typeface="Arial,Sans-Serif"/>
              <a:buChar char="•"/>
            </a:pPr>
            <a:endParaRPr lang="en-US">
              <a:cs typeface="Calibri" panose="020F0502020204030204"/>
            </a:endParaRPr>
          </a:p>
          <a:p>
            <a:pPr marL="171450" indent="-171450">
              <a:buFont typeface="Arial,Sans-Serif"/>
              <a:buChar char="•"/>
            </a:pPr>
            <a:endParaRPr lang="en-US"/>
          </a:p>
          <a:p>
            <a:r>
              <a:rPr lang="en-US"/>
              <a:t>------------------------------Image Information Below ------------------------------</a:t>
            </a:r>
            <a:endParaRPr lang="en-US">
              <a:cs typeface="Calibri"/>
            </a:endParaRPr>
          </a:p>
          <a:p>
            <a:pPr marL="171450" indent="-171450">
              <a:buFont typeface="Arial"/>
              <a:buChar char="•"/>
            </a:pPr>
            <a:r>
              <a:rPr lang="en-US">
                <a:cs typeface="Calibri"/>
              </a:rPr>
              <a:t>NDVI data generated from Landsat 7 and 8 in GEE (Gorelick et al., 2017). </a:t>
            </a:r>
            <a:r>
              <a:rPr lang="en-US"/>
              <a:t>Plots created in RStudio (RStudio Team, 2020).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38828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We ran a parallel analysis between Landsat and Planet data. The images on the left show how we calculated NDVI for March 2013 and March 2023 Planet derived imagery. We then ran a </a:t>
            </a:r>
            <a:r>
              <a:rPr lang="en-US"/>
              <a:t>relative difference computation between the two images to find out where there were observable increases and decreases in NDVI between the two images. The</a:t>
            </a:r>
            <a:r>
              <a:rPr lang="en-US">
                <a:cs typeface="Calibri"/>
              </a:rPr>
              <a:t> resultant map on the right shows increases in NDVI in green and decreases in NDVI in red. The overall trend shows an increase in NDVI between 2013 and 2023 based on Planet images used to run the computations. </a:t>
            </a:r>
            <a:endParaRPr lang="en-US"/>
          </a:p>
          <a:p>
            <a:pPr marL="171450" indent="-171450">
              <a:buFont typeface="Arial"/>
              <a:buChar char="•"/>
            </a:pPr>
            <a:endParaRPr lang="en-US"/>
          </a:p>
          <a:p>
            <a:r>
              <a:rPr lang="en-US"/>
              <a:t>------------------------------Image Information Below ------------------------------</a:t>
            </a:r>
            <a:endParaRPr lang="en-US">
              <a:cs typeface="Calibri"/>
            </a:endParaRPr>
          </a:p>
          <a:p>
            <a:pPr marL="171450" indent="-171450">
              <a:buFont typeface="Arial,Sans-Serif"/>
              <a:buChar char="•"/>
            </a:pPr>
            <a:r>
              <a:rPr lang="en-US"/>
              <a:t>NDVI data generated in GEE (Gorelick et al., 2017) using Planet imagery (Planet Team, 2017), maps created in ArcGIS Pro (powered by ESRI), and close-up tiles of coastal areas created in GEE using NASA Landsat 8 (Gorelick et al., 2017).</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6748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ea typeface="Calibri"/>
                <a:cs typeface="Calibri"/>
              </a:rPr>
              <a:t>On the left you can see examples of the NDVI map calculations for the 4 USGS plot sites. These smaller NDVI rois show higher levels on NDVI in green and lower levels of NDVI in blue. This visual change is also observable as indicated in the data charts on the right. The top graph shows the NDVI for all 4 USGS plot sites from March and April 2013, 2014, 2015 and 2023. The data computed via Planet imagery indicates an overall increase in NDVI at all 4 plot USGS sites. The graph below that shows the NDVI difference between the 2023 NDVI data and the average mean NDVI of the first three years (2013,2014, 2015). We chose to compute </a:t>
            </a:r>
            <a:r>
              <a:rPr lang="en-US"/>
              <a:t>the average mean NDVI values exclusively for the initial first three years of our study period (2013-2015) rather than the whole ten year mean to better highlight the observable fluctuations in NDVI over the span of ten years, which would have been less evident had the mean of the entire decade been used to calculate the difference. The graph shows that there was an overall positive NDVI difference (increase in NDVI values) at all four USGS plot sites based on the data computed via Planet imagery.</a:t>
            </a:r>
            <a:endParaRPr lang="en-US">
              <a:cs typeface="Calibri"/>
            </a:endParaRPr>
          </a:p>
          <a:p>
            <a:pPr marL="171450" indent="-171450">
              <a:buFont typeface="Arial"/>
              <a:buChar char="•"/>
            </a:pPr>
            <a:endParaRPr lang="en-US">
              <a:ea typeface="Calibri"/>
              <a:cs typeface="Calibri"/>
            </a:endParaRPr>
          </a:p>
          <a:p>
            <a:r>
              <a:rPr lang="en-US"/>
              <a:t>------------------------------Image Information Below ------------------------------</a:t>
            </a:r>
            <a:endParaRPr lang="en-US">
              <a:cs typeface="Calibri"/>
            </a:endParaRPr>
          </a:p>
          <a:p>
            <a:pPr marL="171450" indent="-171450">
              <a:buFont typeface="Arial,Sans-Serif"/>
              <a:buChar char="•"/>
            </a:pPr>
            <a:r>
              <a:rPr lang="en-US"/>
              <a:t>NDVI data generated in GEE (Gorelick et al., 2017) using Planet imagery (Planet Team, 2017), and graphs of NDVI data created in Microsoft Excel (Microsoft Corporation, 2018).</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88700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Sans-Serif"/>
              <a:buChar char="•"/>
            </a:pPr>
            <a:r>
              <a:rPr lang="en-US">
                <a:cs typeface="Calibri"/>
              </a:rPr>
              <a:t>This plot shows the percentage of land within the ROI covered by each of these types of vegetation.</a:t>
            </a:r>
            <a:endParaRPr lang="en-US"/>
          </a:p>
          <a:p>
            <a:pPr marL="171450" indent="-171450">
              <a:buFont typeface="Arial,Sans-Serif"/>
              <a:buChar char="•"/>
            </a:pPr>
            <a:r>
              <a:rPr lang="en-US"/>
              <a:t>Most of the ROI includes marshland, which may increase as sea level continues to rise.</a:t>
            </a:r>
            <a:endParaRPr lang="en-US">
              <a:cs typeface="Calibri"/>
            </a:endParaRPr>
          </a:p>
          <a:p>
            <a:pPr marL="171450" indent="-171450">
              <a:buFont typeface="Arial,Sans-Serif"/>
              <a:buChar char="•"/>
            </a:pPr>
            <a:r>
              <a:rPr lang="en-US">
                <a:cs typeface="Calibri"/>
              </a:rPr>
              <a:t>Evergreen forests had the highest variability in area covered.</a:t>
            </a:r>
          </a:p>
          <a:p>
            <a:endParaRPr lang="en-US">
              <a:cs typeface="Calibri"/>
            </a:endParaRPr>
          </a:p>
          <a:p>
            <a:r>
              <a:rPr lang="en-US"/>
              <a:t>------------------------------Image Information Below ------------------------------</a:t>
            </a:r>
            <a:endParaRPr lang="en-US">
              <a:cs typeface="Calibri"/>
            </a:endParaRPr>
          </a:p>
          <a:p>
            <a:pPr marL="171450" indent="-171450">
              <a:buFont typeface="Arial,Sans-Serif"/>
              <a:buChar char="•"/>
            </a:pPr>
            <a:r>
              <a:rPr lang="en-US"/>
              <a:t>Land cover data generated in GEE (Gorelick et al., 2017), and graph created in Microsoft Excel (Microsoft Corporation, 2018).</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346961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Here you can see the results of the land classification model, with the growing season of 2013 on the left and the growing season of 2023 on the right.</a:t>
            </a:r>
          </a:p>
          <a:p>
            <a:pPr marL="171450" indent="-171450">
              <a:buFont typeface="Arial"/>
              <a:buChar char="•"/>
            </a:pPr>
            <a:endParaRPr lang="en-US">
              <a:cs typeface="Calibri"/>
            </a:endParaRPr>
          </a:p>
          <a:p>
            <a:r>
              <a:rPr lang="en-US"/>
              <a:t>------------------------------Image Information Below ------------------------------</a:t>
            </a:r>
            <a:endParaRPr lang="en-US">
              <a:cs typeface="Calibri"/>
            </a:endParaRPr>
          </a:p>
          <a:p>
            <a:pPr marL="171450" indent="-171450">
              <a:buFont typeface="Arial"/>
              <a:buChar char="•"/>
            </a:pPr>
            <a:r>
              <a:rPr lang="en-US"/>
              <a:t>Land cover data generated in GEE (Gorelick et al., 2017), and maps created in ArcGIS Pro (powered by ESRI).</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071557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Our in situ data comes primarily from the USGS. In particular, they have been monitoring four sites along the lower Savannah River for several decades now that appear to be in a transition zone between salt and freshwater ecosystems.</a:t>
            </a:r>
          </a:p>
          <a:p>
            <a:pPr marL="171450" indent="-171450">
              <a:buFont typeface="Arial"/>
              <a:buChar char="•"/>
            </a:pPr>
            <a:r>
              <a:rPr lang="en-US">
                <a:cs typeface="Calibri"/>
              </a:rPr>
              <a:t>In the top graph, you can see tide gauge data from NOAA's Fort Pulaski site at the mouth of the Savannah River on the coast. The points represent the mean monthly sea level, with the red line showing the trend in sea level change over time, with a 95% upper and lower confidence interval. It is clear that sea level in this area is rising, even within the short decadal timeframe of our project.</a:t>
            </a:r>
          </a:p>
          <a:p>
            <a:pPr marL="171450" indent="-171450">
              <a:buFont typeface="Arial"/>
              <a:buChar char="•"/>
            </a:pPr>
            <a:r>
              <a:rPr lang="en-US">
                <a:cs typeface="Calibri"/>
              </a:rPr>
              <a:t>Salinity levels correspond to this increase, with Sites 3 and 4 being closer to the coast and the impacts of sea level rise having higher salinity levels, while Sites 1 and 2 are less saline.</a:t>
            </a:r>
          </a:p>
          <a:p>
            <a:pPr marL="171450" indent="-171450">
              <a:buFont typeface="Arial"/>
              <a:buChar char="•"/>
            </a:pPr>
            <a:endParaRPr lang="en-US">
              <a:cs typeface="Calibri"/>
            </a:endParaRPr>
          </a:p>
          <a:p>
            <a:r>
              <a:rPr lang="en-US"/>
              <a:t>------------------------------Image Information Below ------------------------------</a:t>
            </a:r>
            <a:endParaRPr lang="en-US">
              <a:cs typeface="Calibri"/>
            </a:endParaRPr>
          </a:p>
          <a:p>
            <a:pPr marL="171450" indent="-171450">
              <a:buFont typeface="Arial,Sans-Serif"/>
              <a:buChar char="•"/>
            </a:pPr>
            <a:r>
              <a:rPr lang="en-US"/>
              <a:t>Tide gauge data adapted from NOAA Tides and Currents (2023). Salinity data adapted from USGS. Plots created in RStudio (RStudio Team, 2020).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457034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When you compare salinity to NDVI, visually you can see that the sites further from the coast have higher NDVI fluctuations throughout the seasons, while the sites closer to the coast have a smaller and more muted NDVI signal. </a:t>
            </a:r>
          </a:p>
          <a:p>
            <a:pPr marL="171450" indent="-171450">
              <a:buFont typeface="Arial"/>
              <a:buChar char="•"/>
            </a:pPr>
            <a:r>
              <a:rPr lang="en-US">
                <a:cs typeface="Calibri"/>
              </a:rPr>
              <a:t>Additionally, running the Pearsons correlation test in RStudio found that the correlation between NDVI and salinity is significantly negative, which means that as salinity increases, NDVI decreases. This pattern is indicative of declining vegetation health and vegetation susceptibility to sea level rise.</a:t>
            </a:r>
          </a:p>
          <a:p>
            <a:pPr marL="171450" indent="-171450">
              <a:buFont typeface="Arial"/>
              <a:buChar char="•"/>
            </a:pPr>
            <a:endParaRPr lang="en-US">
              <a:cs typeface="Calibri"/>
            </a:endParaRPr>
          </a:p>
          <a:p>
            <a:r>
              <a:rPr lang="en-US"/>
              <a:t>------------------------------Image Information Below ------------------------------</a:t>
            </a:r>
            <a:endParaRPr lang="en-US">
              <a:cs typeface="Calibri" panose="020F0502020204030204"/>
            </a:endParaRPr>
          </a:p>
          <a:p>
            <a:pPr marL="171450" indent="-171450">
              <a:buFont typeface="Arial,Sans-Serif"/>
              <a:buChar char="•"/>
            </a:pPr>
            <a:r>
              <a:rPr lang="en-US"/>
              <a:t>NDVI data calculated from Landsat 7 and 8 in GEE (Gorelick et al., 2017). Salinity data adapted from USGS. Plots created in RStudio (RStudio Team, 2020). </a:t>
            </a: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57745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spcAft>
                <a:spcPts val="600"/>
              </a:spcAft>
              <a:buFont typeface="Arial"/>
              <a:buChar char="•"/>
            </a:pPr>
            <a:r>
              <a:rPr lang="en-US">
                <a:cs typeface="Calibri"/>
              </a:rPr>
              <a:t>Planet imagery: </a:t>
            </a:r>
            <a:r>
              <a:rPr lang="en-US"/>
              <a:t>Limitations and uncertainties include imagery budget and API accessibility to perform data processing techniques such as cloud and urban masks.</a:t>
            </a:r>
            <a:endParaRPr lang="en-US">
              <a:cs typeface="Calibri"/>
            </a:endParaRPr>
          </a:p>
          <a:p>
            <a:pPr marL="171450" indent="-171450">
              <a:spcAft>
                <a:spcPts val="600"/>
              </a:spcAft>
              <a:buFont typeface="Arial"/>
              <a:buChar char="•"/>
            </a:pPr>
            <a:r>
              <a:rPr lang="en-US">
                <a:cs typeface="Calibri"/>
              </a:rPr>
              <a:t>Landsat 8 NDVI: </a:t>
            </a:r>
            <a:r>
              <a:rPr lang="en-US"/>
              <a:t>Limitations and uncertainties include increased cloud coverage during the 10-year monthly period which caused (&lt; 5 months) to return outlier values inconsistent with the overall mean NDVI data. These outlier values were replaced with Landsat 7 ETM+ input scenes to generate values consistent with the overall trend in the data. The same methodology was applied during this process to reduce outliers. </a:t>
            </a:r>
            <a:endParaRPr lang="en-US">
              <a:cs typeface="Calibri"/>
            </a:endParaRPr>
          </a:p>
          <a:p>
            <a:pPr marL="171450" indent="-171450">
              <a:spcAft>
                <a:spcPts val="600"/>
              </a:spcAft>
              <a:buFont typeface="Arial"/>
              <a:buChar char="•"/>
            </a:pPr>
            <a:r>
              <a:rPr lang="en-US">
                <a:cs typeface="Calibri"/>
              </a:rPr>
              <a:t>Land Cover: Limitations include:</a:t>
            </a:r>
          </a:p>
          <a:p>
            <a:pPr marL="285750" lvl="1" indent="-171450">
              <a:spcAft>
                <a:spcPts val="600"/>
              </a:spcAft>
              <a:buFont typeface="Arial"/>
              <a:buChar char="•"/>
            </a:pPr>
            <a:r>
              <a:rPr lang="en-US"/>
              <a:t>Number of training points, with only 10 polygons (20x20 30m pixels) being selected due to the limited processing capacity of GEE. </a:t>
            </a:r>
            <a:endParaRPr lang="en-US">
              <a:cs typeface="Calibri"/>
            </a:endParaRPr>
          </a:p>
          <a:p>
            <a:pPr marL="285750" lvl="1" indent="-171450">
              <a:spcAft>
                <a:spcPts val="600"/>
              </a:spcAft>
              <a:buFont typeface="Arial"/>
              <a:buChar char="•"/>
            </a:pPr>
            <a:r>
              <a:rPr lang="en-US"/>
              <a:t>Temporal variations: Our model only looked at growing season (May-Sept), </a:t>
            </a:r>
            <a:r>
              <a:rPr lang="en-US" err="1"/>
              <a:t>rseults</a:t>
            </a:r>
            <a:r>
              <a:rPr lang="en-US"/>
              <a:t> might change depending on time frame. </a:t>
            </a:r>
            <a:endParaRPr lang="en-US">
              <a:cs typeface="Calibri"/>
            </a:endParaRPr>
          </a:p>
          <a:p>
            <a:pPr marL="285750" lvl="1" indent="-171450">
              <a:spcAft>
                <a:spcPts val="600"/>
              </a:spcAft>
              <a:buFont typeface="Arial"/>
              <a:buChar char="•"/>
            </a:pPr>
            <a:r>
              <a:rPr lang="en-US">
                <a:cs typeface="Calibri"/>
              </a:rPr>
              <a:t>Mixed pixels/resolution limitations: 30m resolution of Landsat 8, might be issue where land cover is not homogenous in a pixel.</a:t>
            </a:r>
          </a:p>
          <a:p>
            <a:pPr marL="285750" lvl="1" indent="-171450">
              <a:spcAft>
                <a:spcPts val="600"/>
              </a:spcAft>
              <a:buFont typeface="Arial"/>
              <a:buChar char="•"/>
            </a:pPr>
            <a:r>
              <a:rPr lang="en-US"/>
              <a:t>Edge Effects: the random forest algorithm may have trouble accurately classifying pixels near the edges of land cover classes, might contain mixed characteristics.</a:t>
            </a:r>
            <a:endParaRPr lang="en-US">
              <a:cs typeface="Calibri"/>
            </a:endParaRPr>
          </a:p>
          <a:p>
            <a:pPr marL="171450" indent="-171450">
              <a:spcAft>
                <a:spcPts val="600"/>
              </a:spcAft>
              <a:buFont typeface="Arial"/>
              <a:buChar char="•"/>
            </a:pPr>
            <a:r>
              <a:rPr lang="en-US">
                <a:cs typeface="Calibri"/>
              </a:rPr>
              <a:t>Salinity data: we had limited</a:t>
            </a:r>
            <a:r>
              <a:rPr lang="en-US"/>
              <a:t> porewater salinity data at beginning of study period compared to end. In addition, Porewater salinity patterns may be influenced by sub-surface hydrological processes that are hard to detect by remote sensing.</a:t>
            </a:r>
            <a:endParaRPr lang="en-US">
              <a:cs typeface="Calibri"/>
            </a:endParaRPr>
          </a:p>
          <a:p>
            <a:pPr marL="171450" indent="-171450">
              <a:spcAft>
                <a:spcPts val="600"/>
              </a:spcAft>
              <a:buFont typeface="Arial"/>
              <a:buChar char="•"/>
            </a:pPr>
            <a:endParaRPr lang="en-US"/>
          </a:p>
          <a:p>
            <a:r>
              <a:rPr lang="en-US"/>
              <a:t>------------------------------Image Information Below------------------------------</a:t>
            </a:r>
            <a:endParaRPr lang="en-US">
              <a:cs typeface="Calibri" panose="020F0502020204030204"/>
            </a:endParaRPr>
          </a:p>
          <a:p>
            <a:pPr marL="171450" indent="-171450">
              <a:buFont typeface="Arial,Sans-Serif"/>
              <a:buChar char="•"/>
            </a:pPr>
            <a:r>
              <a:rPr lang="en-US"/>
              <a:t>Image Credit and Source: Title: ArcGIS </a:t>
            </a:r>
            <a:r>
              <a:rPr lang="en-US" err="1"/>
              <a:t>Basemap</a:t>
            </a:r>
            <a:r>
              <a:rPr lang="en-US"/>
              <a:t> "Imagery". Provider: Esri (Environmental Systems Research Institute), Maxar.  </a:t>
            </a:r>
          </a:p>
          <a:p>
            <a:pPr marL="171450" indent="-171450">
              <a:buFont typeface="Arial,Sans-Serif"/>
              <a:buChar char="•"/>
            </a:pPr>
            <a:r>
              <a:rPr lang="en-US"/>
              <a:t>Source: ArcGIS Online Access Date: [07/26/2023]</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89503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spcAft>
                <a:spcPts val="600"/>
              </a:spcAft>
              <a:buFont typeface="Arial,Sans-Serif"/>
              <a:buChar char="•"/>
            </a:pPr>
            <a:r>
              <a:rPr lang="en-US"/>
              <a:t>Landsat 8-derived NDVI calculations showed a general decline in mean values across the entire region of interest (ROI), except for an increase observed at the northernmost USGS study site. Conversely, NDVI computed from Planet imagery showed an overall increase in mean values, including all four USGS sites.</a:t>
            </a:r>
            <a:endParaRPr lang="en-US">
              <a:cs typeface="Calibri"/>
            </a:endParaRPr>
          </a:p>
          <a:p>
            <a:pPr marL="171450" indent="-171450">
              <a:spcAft>
                <a:spcPts val="600"/>
              </a:spcAft>
              <a:buFont typeface="Arial,Sans-Serif"/>
              <a:buChar char="•"/>
            </a:pPr>
            <a:r>
              <a:rPr lang="en-US"/>
              <a:t>Over time, the in situ data revealed a rise in salinity measurements, with the highest porewater salinity observed at the southernmost study sites. Additionally, a robust negative correlation was observed between NDVI and salinity, indicating that as salinity increased, NDVI showed a decrease. </a:t>
            </a:r>
            <a:endParaRPr lang="en-US">
              <a:cs typeface="Calibri"/>
            </a:endParaRPr>
          </a:p>
          <a:p>
            <a:pPr marL="171450" indent="-171450">
              <a:spcAft>
                <a:spcPts val="600"/>
              </a:spcAft>
              <a:buFont typeface="Arial,Sans-Serif"/>
              <a:buChar char="•"/>
            </a:pPr>
            <a:r>
              <a:rPr lang="en-US"/>
              <a:t>Marshes showed the highest and most consistent land cover area among the classes, indicating stability over time. Salt marshes thrive in saline conditions due to salt-tolerant plant species and other factors like sediment deposition, root structure, and regional hydrology.</a:t>
            </a:r>
            <a:endParaRPr lang="en-US">
              <a:cs typeface="Calibri"/>
            </a:endParaRPr>
          </a:p>
          <a:p>
            <a:pPr marL="628650" lvl="1" indent="-171450">
              <a:spcAft>
                <a:spcPts val="600"/>
              </a:spcAft>
              <a:buFont typeface="Arial,Sans-Serif"/>
              <a:buChar char="•"/>
            </a:pPr>
            <a:r>
              <a:rPr lang="en-US"/>
              <a:t>The evergreen class had the highest fluctuations and a significant increase, which could alter biodiversity habitat structure/composition, carbon sequestration, and affect water/nutrient cycling levels. This increase, especially from 2020-2023, might be attributed to their salt-tolerant tree species and higher elevation. Investigating underlying factors, including human-driven land use changes and saltwater intrusion, can shed light on Evergreen area dynamics.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132362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t>There is growing concern about SWI, especially with its visible effect of ghost forests, where once vibrant woodlands have been converted to marshland due to high influxes of saltwater. </a:t>
            </a:r>
            <a:endParaRPr lang="en-US">
              <a:ea typeface="Calibri"/>
              <a:cs typeface="Calibri"/>
            </a:endParaRPr>
          </a:p>
          <a:p>
            <a:pPr marL="171450" indent="-171450">
              <a:buFont typeface="Arial"/>
              <a:buChar char="•"/>
            </a:pPr>
            <a:r>
              <a:rPr lang="en-US"/>
              <a:t>Drivers of SWI include both natural and anthropogenic factors that include but are not limited to</a:t>
            </a:r>
            <a:r>
              <a:rPr lang="en-US" strike="sngStrike"/>
              <a:t>:</a:t>
            </a:r>
            <a:r>
              <a:rPr lang="en-US"/>
              <a:t> sea level rise, land subsidence, hurricanes/storm surges and subsequent flooding, and drainage systems (e.g., canals/ditches).</a:t>
            </a:r>
            <a:endParaRPr lang="en-US">
              <a:ea typeface="Calibri"/>
              <a:cs typeface="Calibri"/>
            </a:endParaRPr>
          </a:p>
          <a:p>
            <a:pPr marL="171450" indent="-171450">
              <a:buFont typeface="Arial"/>
              <a:buChar char="•"/>
            </a:pPr>
            <a:r>
              <a:rPr lang="en-US"/>
              <a:t>Low lying areas are particularly vulnerable and experience higher rates of SWI, where saline water can intrude into a greater portion of the soil and water tables.</a:t>
            </a:r>
            <a:endParaRPr lang="en-US">
              <a:ea typeface="Calibri"/>
              <a:cs typeface="Calibri"/>
            </a:endParaRPr>
          </a:p>
          <a:p>
            <a:pPr marL="628650" lvl="1" indent="-171450">
              <a:buFont typeface="Arial"/>
              <a:buChar char="•"/>
            </a:pPr>
            <a:r>
              <a:rPr lang="en-US"/>
              <a:t>This can severely impact ecosystem services: trees dying off results in reductions of habitat and therefore species richness/diversity, less carbon sequestered, and lower rates of primary productivity.</a:t>
            </a: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r>
              <a:rPr lang="en-US"/>
              <a:t>------------------------------Image Information Below ------------------------------</a:t>
            </a:r>
            <a:endParaRPr lang="en-US">
              <a:ea typeface="Calibri" panose="020F0502020204030204"/>
              <a:cs typeface="Calibri" panose="020F0502020204030204"/>
            </a:endParaRPr>
          </a:p>
          <a:p>
            <a:r>
              <a:rPr lang="en-US"/>
              <a:t>•Image Credit: NOAA</a:t>
            </a:r>
            <a:endParaRPr lang="en-US">
              <a:ea typeface="Calibri"/>
              <a:cs typeface="Calibri"/>
            </a:endParaRPr>
          </a:p>
          <a:p>
            <a:r>
              <a:rPr lang="en-US"/>
              <a:t>•Image Source: https://oceanservice.noaa.gov/facts/ghost-forest.html (CC - NOAA - Public Domain).</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025263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Sans-Serif"/>
              <a:buChar char="•"/>
            </a:pPr>
            <a:r>
              <a:rPr lang="en-US"/>
              <a:t>To further investigate the impacts of SWI in this area, we recommend looking at stream salinity (in addition to porewater salinity, which this project looked at) and inundation levels using USGS sites along the lower Savannah River and between the four project sites used for this study and Fort Pulaski (NOAA and USGS monitoring station) on the coast, and compare these findings to long term NDVI trends and land cover changes.</a:t>
            </a:r>
            <a:endParaRPr lang="en-US">
              <a:cs typeface="Calibri"/>
            </a:endParaRPr>
          </a:p>
          <a:p>
            <a:pPr marL="171450" indent="-171450">
              <a:buFont typeface="Arial,Sans-Serif"/>
              <a:buChar char="•"/>
            </a:pPr>
            <a:r>
              <a:rPr lang="en-US"/>
              <a:t>For vegetative patterns, future research could increase the temporal resolution (&gt;10 years) and incorporate additional variables of interest such as land surface temperature. </a:t>
            </a:r>
            <a:endParaRPr lang="en-US">
              <a:cs typeface="Calibri"/>
            </a:endParaRPr>
          </a:p>
          <a:p>
            <a:pPr marL="171450" indent="-171450">
              <a:buFont typeface="Arial,Sans-Serif"/>
              <a:buChar char="•"/>
            </a:pPr>
            <a:r>
              <a:rPr lang="en-US">
                <a:cs typeface="Calibri"/>
              </a:rPr>
              <a:t>Future work could also investigate additional drivers of SWI, such as hurricanes, land subsidence, groundwater pumping, sea level rise, and drainage canals/ditches.</a:t>
            </a:r>
          </a:p>
          <a:p>
            <a:endParaRPr lang="en-US"/>
          </a:p>
          <a:p>
            <a:r>
              <a:rPr lang="en-US"/>
              <a:t>------------------------------Image Information Below------------------------------</a:t>
            </a:r>
          </a:p>
          <a:p>
            <a:pPr marL="171450" indent="-171450">
              <a:buFont typeface="Arial,Sans-Serif"/>
              <a:buChar char="•"/>
            </a:pPr>
            <a:r>
              <a:rPr lang="en-US"/>
              <a:t>Image Credit: Forest Service, United States Department of Agriculture</a:t>
            </a:r>
          </a:p>
          <a:p>
            <a:pPr marL="171450" indent="-171450">
              <a:buFont typeface="Arial,Sans-Serif"/>
              <a:buChar char="•"/>
            </a:pPr>
            <a:r>
              <a:rPr lang="en-US"/>
              <a:t>Image Source: </a:t>
            </a:r>
            <a:r>
              <a:rPr lang="en-US">
                <a:hlinkClick r:id="rId3"/>
              </a:rPr>
              <a:t>USDAFS 2022</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54566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r>
              <a:rPr lang="en-US"/>
              <a:t>We would like to thank our partners at the United States Department of Agriculture, United States Geological Survey, and Georgia Southern University, our outstanding science advisors, Dr. Kyra Adams, Dr. Elliott White Jr., and Benjamin Holt, and our phenomenal fellow, Michael Pazmino, for all their help, support, and guidance throughout the term!</a:t>
            </a:r>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Saltwater intrusion affects coastal ecosystems and the communities that live in these areas and rely on the ecosystem services that these areas provide, including diverse habitats for plants and animals, carbon sequestration and protection from storm surges, and the shallow aquifers in this area that provide drinking water and are important sources for agricultural production. Communities are having to create climate adaptation strategies to adapt to these changing environments. </a:t>
            </a:r>
          </a:p>
          <a:p>
            <a:pPr marL="171450" indent="-171450">
              <a:buFont typeface="Arial"/>
              <a:buChar char="•"/>
            </a:pPr>
            <a:r>
              <a:rPr lang="en-US">
                <a:cs typeface="Calibri"/>
              </a:rPr>
              <a:t>By using NASA EO we hope to provide insight and tools for understanding how these ecosystems are changing and where there are areas most at risk of collapse.</a:t>
            </a:r>
          </a:p>
          <a:p>
            <a:endParaRPr lang="en-US"/>
          </a:p>
          <a:p>
            <a:r>
              <a:rPr lang="en-US">
                <a:cs typeface="Calibri"/>
              </a:rPr>
              <a:t>Community Concerns Sources: </a:t>
            </a:r>
            <a:r>
              <a:rPr lang="en-US">
                <a:cs typeface="Calibri"/>
                <a:hlinkClick r:id="rId3"/>
              </a:rPr>
              <a:t>EPA, 2022</a:t>
            </a:r>
            <a:r>
              <a:rPr lang="en-US">
                <a:cs typeface="Calibri"/>
              </a:rPr>
              <a:t>; </a:t>
            </a:r>
            <a:r>
              <a:rPr lang="en-US">
                <a:cs typeface="Calibri"/>
                <a:hlinkClick r:id="rId4"/>
              </a:rPr>
              <a:t>Richardson, 2022</a:t>
            </a:r>
            <a:endParaRPr lang="en-US"/>
          </a:p>
          <a:p>
            <a:endParaRPr lang="en-US"/>
          </a:p>
          <a:p>
            <a:r>
              <a:rPr lang="en-US"/>
              <a:t>------------------------------Image Information Below------------------------------</a:t>
            </a:r>
            <a:endParaRPr lang="en-US">
              <a:ea typeface="Calibri" panose="020F0502020204030204"/>
              <a:cs typeface="Calibri" panose="020F0502020204030204"/>
            </a:endParaRPr>
          </a:p>
          <a:p>
            <a:pPr marL="171450" indent="-171450">
              <a:buFont typeface="Arial"/>
              <a:buChar char="•"/>
            </a:pPr>
            <a:r>
              <a:rPr lang="en-US"/>
              <a:t>Image Credit: Dr. William Conner, Clemson University</a:t>
            </a:r>
            <a:endParaRPr lang="en-US">
              <a:ea typeface="Calibri" panose="020F0502020204030204"/>
              <a:cs typeface="Calibri" panose="020F0502020204030204"/>
            </a:endParaRPr>
          </a:p>
          <a:p>
            <a:pPr marL="171450" indent="-171450">
              <a:buFont typeface="Arial"/>
              <a:buChar char="•"/>
            </a:pPr>
            <a:r>
              <a:rPr lang="en-US">
                <a:ea typeface="Calibri" panose="020F0502020204030204"/>
                <a:cs typeface="Calibri" panose="020F0502020204030204"/>
              </a:rPr>
              <a:t>Image Source: </a:t>
            </a:r>
            <a:r>
              <a:rPr lang="en-US">
                <a:ea typeface="Calibri" panose="020F0502020204030204"/>
                <a:cs typeface="Calibri" panose="020F0502020204030204"/>
                <a:hlinkClick r:id="rId5"/>
              </a:rPr>
              <a:t>USGS 2015</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251263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pPr marL="171450" indent="-171450">
              <a:buFont typeface="Arial"/>
              <a:buChar char="•"/>
            </a:pPr>
            <a:r>
              <a:rPr lang="en-US" dirty="0">
                <a:cs typeface="Calibri"/>
              </a:rPr>
              <a:t>The study area for this project encompasses the lower savannah river delta that borders Georgia and South Carolina.</a:t>
            </a:r>
            <a:r>
              <a:rPr lang="en-US" dirty="0"/>
              <a:t> </a:t>
            </a:r>
            <a:endParaRPr lang="en-US" dirty="0">
              <a:cs typeface="Calibri"/>
            </a:endParaRPr>
          </a:p>
          <a:p>
            <a:pPr marL="171450" indent="-171450">
              <a:buFont typeface="Arial"/>
              <a:buChar char="•"/>
            </a:pPr>
            <a:r>
              <a:rPr lang="en-US" dirty="0">
                <a:cs typeface="Calibri"/>
              </a:rPr>
              <a:t>This region is high in biodiversity </a:t>
            </a:r>
            <a:r>
              <a:rPr lang="en-US" dirty="0"/>
              <a:t>with a unique mosaic of coastal wetland ecosystems. Deciduous forest within this ecosystem are at high risk due to Salt Water Intrusion.</a:t>
            </a:r>
            <a:endParaRPr lang="en-US" dirty="0">
              <a:cs typeface="Calibri"/>
            </a:endParaRPr>
          </a:p>
          <a:p>
            <a:pPr marL="171450" indent="-171450">
              <a:buFont typeface="Arial"/>
              <a:buChar char="•"/>
            </a:pPr>
            <a:r>
              <a:rPr lang="en-US" dirty="0"/>
              <a:t>Our project defined the study area boundary marked in light blue on the map that extends from the coast through the upper regions of the savannah river. </a:t>
            </a:r>
            <a:endParaRPr lang="en-US" dirty="0">
              <a:cs typeface="Calibri"/>
            </a:endParaRPr>
          </a:p>
          <a:p>
            <a:pPr marL="171450" indent="-171450">
              <a:buFont typeface="Arial"/>
              <a:buChar char="•"/>
            </a:pPr>
            <a:r>
              <a:rPr lang="en-US" dirty="0"/>
              <a:t>Selecting an area at this scale allowed us to investigate and integrate in situ data collected by our project partners at the study plots marked by the red on the map – as well as integrating NASA Earth observation data. </a:t>
            </a:r>
            <a:endParaRPr lang="en-US" dirty="0">
              <a:ea typeface="Calibri"/>
              <a:cs typeface="Calibri"/>
            </a:endParaRPr>
          </a:p>
          <a:p>
            <a:pPr marL="171450" indent="-171450">
              <a:buFont typeface="Arial"/>
              <a:buChar char="•"/>
            </a:pPr>
            <a:endParaRPr lang="en-US">
              <a:cs typeface="Calibri"/>
            </a:endParaRPr>
          </a:p>
          <a:p>
            <a:endParaRPr lang="en-US"/>
          </a:p>
          <a:p>
            <a:r>
              <a:rPr lang="en-US" dirty="0"/>
              <a:t>------------------------------Image Information Below -----------------</a:t>
            </a:r>
            <a:endParaRPr lang="en-US" dirty="0">
              <a:cs typeface="Calibri"/>
            </a:endParaRPr>
          </a:p>
          <a:p>
            <a:r>
              <a:rPr lang="en-US" dirty="0"/>
              <a:t>•Image Credit: Sharon Lindsay</a:t>
            </a:r>
            <a:endParaRPr lang="en-US" dirty="0">
              <a:cs typeface="Calibri"/>
            </a:endParaRPr>
          </a:p>
          <a:p>
            <a:r>
              <a:rPr lang="en-US" dirty="0"/>
              <a:t>•Image Source: </a:t>
            </a:r>
            <a:r>
              <a:rPr lang="en-US" dirty="0">
                <a:hlinkClick r:id="rId3"/>
              </a:rPr>
              <a:t>Bottomland hardwood forest at Savannah NWR | FWS.gov</a:t>
            </a:r>
            <a:r>
              <a:rPr lang="en-US" dirty="0"/>
              <a:t> (CC US Fish &amp; Wildlife Service – Public Domain)</a:t>
            </a:r>
            <a:endParaRPr lang="en-US" dirty="0">
              <a:cs typeface="Calibri"/>
            </a:endParaRPr>
          </a:p>
          <a:p>
            <a:endParaRPr lang="en-US">
              <a:cs typeface="Calibri"/>
            </a:endParaRPr>
          </a:p>
          <a:p>
            <a:pPr marL="171450" indent="-171450">
              <a:buFont typeface="Arial,Sans-Serif"/>
              <a:buChar char="•"/>
            </a:pPr>
            <a:r>
              <a:rPr lang="en-US" dirty="0"/>
              <a:t>Image Credit: Title: ArcGIS </a:t>
            </a:r>
            <a:r>
              <a:rPr lang="en-US" dirty="0" err="1"/>
              <a:t>Basemap</a:t>
            </a:r>
            <a:r>
              <a:rPr lang="en-US" dirty="0"/>
              <a:t> "Light Gray Canvas". Provider: Esri (Environmental Systems Research Institute).   </a:t>
            </a:r>
            <a:endParaRPr lang="en-US" dirty="0">
              <a:cs typeface="Calibri"/>
            </a:endParaRPr>
          </a:p>
          <a:p>
            <a:pPr marL="171450" indent="-171450">
              <a:buFont typeface="Arial,Sans-Serif"/>
              <a:buChar char="•"/>
            </a:pPr>
            <a:r>
              <a:rPr lang="en-US" dirty="0"/>
              <a:t>Source: ArcGIS Online Access Date: [07/26/2023]</a:t>
            </a:r>
            <a:endParaRPr lang="en-US" dirty="0">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373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ea typeface="Calibri"/>
                <a:cs typeface="Calibri"/>
              </a:rPr>
              <a:t>Objective #1: </a:t>
            </a:r>
            <a:r>
              <a:rPr lang="en-US"/>
              <a:t>Investigated changes in sea level rise (SLR) and vegetative health in the eastern Savannah River ecosystem using NDVI calculations, ECOSTRESS data, and tide gauge records.</a:t>
            </a:r>
            <a:endParaRPr lang="en-US">
              <a:ea typeface="Calibri" panose="020F0502020204030204"/>
              <a:cs typeface="Calibri" panose="020F0502020204030204"/>
            </a:endParaRPr>
          </a:p>
          <a:p>
            <a:pPr marL="171450" indent="-171450">
              <a:buFont typeface="Arial"/>
              <a:buChar char="•"/>
            </a:pPr>
            <a:r>
              <a:rPr lang="en-US"/>
              <a:t>Objective #2: Analyzed these data for trends in SWI by creating timeseries visuals of changes in NDVI, Evaporative Stress Index, and tidal gauge records on a monthly time step from 2013-2023.</a:t>
            </a:r>
            <a:endParaRPr lang="en-US">
              <a:ea typeface="Calibri" panose="020F0502020204030204"/>
              <a:cs typeface="Calibri" panose="020F0502020204030204"/>
            </a:endParaRPr>
          </a:p>
          <a:p>
            <a:pPr marL="171450" indent="-171450">
              <a:buFont typeface="Arial"/>
              <a:buChar char="•"/>
            </a:pPr>
            <a:r>
              <a:rPr lang="en-US"/>
              <a:t>Objective #3: Validated and compared NASA EOs with in situ data  provided for the eastern Savannah River to ground-truth where EO identifies significant changes in SWI and vegetative health that may indicate areas of ghost forests. To perform this comparison, linear regression analysis was applied to understand correlations between the datasets.</a:t>
            </a: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a:p>
            <a:r>
              <a:rPr lang="en-US"/>
              <a:t>------------------------------Image Information Below------------------------------</a:t>
            </a:r>
            <a:endParaRPr lang="en-US">
              <a:ea typeface="Calibri" panose="020F0502020204030204"/>
              <a:cs typeface="Calibri" panose="020F0502020204030204"/>
            </a:endParaRPr>
          </a:p>
          <a:p>
            <a:pPr marL="171450" indent="-171450">
              <a:buFont typeface="Arial"/>
              <a:buChar char="•"/>
            </a:pPr>
            <a:r>
              <a:rPr lang="en-US"/>
              <a:t>Image Credits: Microsoft PowerPoint</a:t>
            </a:r>
            <a:endParaRPr lang="en-US">
              <a:ea typeface="Calibri" panose="020F0502020204030204"/>
              <a:cs typeface="Calibri"/>
            </a:endParaRPr>
          </a:p>
          <a:p>
            <a:pPr marL="171450" indent="-171450">
              <a:buFont typeface="Arial"/>
              <a:buChar char="•"/>
            </a:pPr>
            <a:r>
              <a:rPr lang="en-US"/>
              <a:t>Image Source: PowerPoint stock photos</a:t>
            </a: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126632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Sans-Serif"/>
              <a:buChar char="•"/>
            </a:pPr>
            <a:r>
              <a:rPr lang="en-US"/>
              <a:t>The researchers involved span a range of ecological, biogeochemical, and hydrological backgrounds. The WARC is a leader in aquatic ecosystem conservation, research and management</a:t>
            </a:r>
            <a:endParaRPr lang="en-US">
              <a:ea typeface="Calibri"/>
              <a:cs typeface="Calibri"/>
            </a:endParaRPr>
          </a:p>
          <a:p>
            <a:pPr marL="171450" indent="-171450">
              <a:buFont typeface="Arial,Sans-Serif"/>
              <a:buChar char="•"/>
            </a:pPr>
            <a:r>
              <a:rPr lang="en-US"/>
              <a:t>The project partners include the Wetland and Aquatic Research Center (WARC) and the Florence Bascom Geoscience Center (FBGC) of the USGS, the Southeast Regional Climate Hub of the USDA, and Georgia Southern University. The USDA is also heavily invested in mitigating the future impacts of climate change, launching their Action Plan for Climate Adaptation and Resilience in 2021, a guide for Americans in the agriculture sector to aid in land management practices within a changing climate. </a:t>
            </a:r>
            <a:endParaRPr lang="en-US">
              <a:ea typeface="Calibri"/>
              <a:cs typeface="Calibri"/>
            </a:endParaRPr>
          </a:p>
          <a:p>
            <a:pPr marL="171450" indent="-171450">
              <a:buFont typeface="Arial,Sans-Serif"/>
              <a:buChar char="•"/>
            </a:pPr>
            <a:r>
              <a:rPr lang="en-US"/>
              <a:t>The partners and collaborators of this project’s work aid land managers with research within ecological forecasting and disaster prevention and assessments. Their collective aspiration is to gain a deeper comprehension of the underlying factors and consequential ramifications associated with saltwater intrusions on flora within the locality. This study provided substantiative insights derived from NASA EO on the temporal ecological trends of SWI around the coastal south of the United States.</a:t>
            </a:r>
            <a:endParaRPr lang="en-US">
              <a:ea typeface="Calibri" panose="020F0502020204030204"/>
              <a:cs typeface="Calibri" panose="020F0502020204030204"/>
            </a:endParaRPr>
          </a:p>
          <a:p>
            <a:pPr marL="171450" indent="-171450">
              <a:buFont typeface="Arial,Sans-Serif"/>
              <a:buChar char="•"/>
            </a:pPr>
            <a:endParaRPr lang="en-US"/>
          </a:p>
          <a:p>
            <a:r>
              <a:rPr lang="en-US"/>
              <a:t>------------------------------Image Information Below ------------------------------</a:t>
            </a:r>
            <a:endParaRPr lang="en-US">
              <a:ea typeface="Calibri"/>
              <a:cs typeface="Calibri"/>
            </a:endParaRPr>
          </a:p>
          <a:p>
            <a:r>
              <a:rPr lang="en-US"/>
              <a:t>•Image Credit: USDA, USGS, Georgia Southern University</a:t>
            </a:r>
            <a:endParaRPr lang="en-US">
              <a:ea typeface="Calibri"/>
              <a:cs typeface="Calibri"/>
            </a:endParaRPr>
          </a:p>
          <a:p>
            <a:r>
              <a:rPr lang="en-US"/>
              <a:t>•Image Sources: https://www.usda.gov/style-guide/logo, https://cals.arizona.edu/research/climategem/file/123, https://cosm.georgiasouthern.edu/biology/georgianne-moore/ https://www.linkedin.com/in/charlesjpell (CC USDA, USGS, Georgia Southern University and </a:t>
            </a:r>
            <a:r>
              <a:rPr lang="en-US" err="1"/>
              <a:t>Linkedin</a:t>
            </a:r>
            <a:r>
              <a:rPr lang="en-US"/>
              <a:t> – Public Domain)</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048392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Sans-Serif"/>
              <a:buChar char="•"/>
            </a:pPr>
            <a:r>
              <a:rPr lang="en-US">
                <a:cs typeface="Calibri"/>
              </a:rPr>
              <a:t>We primarily used Landsat 8 throughout this study, though several months within our study period were obscured by clouds, so we used Landsat 7 imagery to replace those images.</a:t>
            </a:r>
            <a:endParaRPr lang="en-US"/>
          </a:p>
          <a:p>
            <a:pPr marL="171450" indent="-171450">
              <a:buFont typeface="Arial,Sans-Serif"/>
              <a:buChar char="•"/>
            </a:pPr>
            <a:r>
              <a:rPr lang="en-US">
                <a:cs typeface="Calibri" panose="020F0502020204030204"/>
              </a:rPr>
              <a:t>Landsat 8 was used to calculate NDVI values and to build, train, and run the Random Forest land classification model. </a:t>
            </a:r>
          </a:p>
          <a:p>
            <a:pPr marL="171450" indent="-171450">
              <a:buFont typeface="Arial,Sans-Serif"/>
              <a:buChar char="•"/>
            </a:pPr>
            <a:r>
              <a:rPr lang="en-US">
                <a:cs typeface="Calibri" panose="020F0502020204030204"/>
              </a:rPr>
              <a:t>Planet imagery was used to also calculate NDVI values for key dates within the study period as a form of parallel processing to help us understand how different resolution images might affect our results.</a:t>
            </a:r>
          </a:p>
          <a:p>
            <a:pPr marL="171450" indent="-171450">
              <a:buFont typeface="Arial,Sans-Serif"/>
              <a:buChar char="•"/>
            </a:pPr>
            <a:endParaRPr lang="en-US"/>
          </a:p>
          <a:p>
            <a:r>
              <a:rPr lang="en-US"/>
              <a:t>------------------------------Image Information Below ------------------------------</a:t>
            </a:r>
          </a:p>
          <a:p>
            <a:r>
              <a:rPr lang="en-US"/>
              <a:t>• Landsat 7 Image Credit: NASA.gov</a:t>
            </a:r>
          </a:p>
          <a:p>
            <a:r>
              <a:rPr lang="en-US"/>
              <a:t>• Image Source: </a:t>
            </a:r>
            <a:r>
              <a:rPr lang="en-US">
                <a:hlinkClick r:id="rId3"/>
              </a:rPr>
              <a:t>Spacecraft Icons | Science Mission Directorate (nasa.gov)</a:t>
            </a:r>
            <a:endParaRPr lang="en-US"/>
          </a:p>
          <a:p>
            <a:endParaRPr lang="en-US">
              <a:cs typeface="Calibri"/>
            </a:endParaRPr>
          </a:p>
          <a:p>
            <a:pPr marL="171450" indent="-171450">
              <a:buFont typeface="Arial"/>
              <a:buChar char="•"/>
            </a:pPr>
            <a:r>
              <a:rPr lang="en-US">
                <a:cs typeface="Calibri"/>
              </a:rPr>
              <a:t>Landsat 8 Imag Credit: NASA.gov</a:t>
            </a:r>
          </a:p>
          <a:p>
            <a:pPr marL="171450" indent="-171450">
              <a:buFont typeface="Arial"/>
              <a:buChar char="•"/>
            </a:pPr>
            <a:r>
              <a:rPr lang="en-US"/>
              <a:t>Image Source: </a:t>
            </a:r>
            <a:r>
              <a:rPr lang="en-US">
                <a:hlinkClick r:id="rId3"/>
              </a:rPr>
              <a:t>Spacecraft Icons | Science Mission Directorate (nasa.gov)</a:t>
            </a: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Arial"/>
              <a:buChar char="•"/>
            </a:pPr>
            <a:r>
              <a:rPr lang="en-US">
                <a:cs typeface="Calibri"/>
              </a:rPr>
              <a:t>Planet Image Credit: Planet Labs PBC</a:t>
            </a:r>
          </a:p>
          <a:p>
            <a:pPr marL="171450" indent="-171450">
              <a:buFont typeface="Arial"/>
              <a:buChar char="•"/>
            </a:pPr>
            <a:r>
              <a:rPr lang="en-US">
                <a:cs typeface="Calibri"/>
              </a:rPr>
              <a:t>Image Source: </a:t>
            </a:r>
            <a:r>
              <a:rPr lang="en-US">
                <a:hlinkClick r:id="rId4"/>
              </a:rPr>
              <a:t>Satellite Imagery Analytics | Planet</a:t>
            </a: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38612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Here is the flow of our processing and analysis methodology for both Planet and Landsat NDVI calculations. Most steps in this process were similar, but there were a few key differences.</a:t>
            </a:r>
          </a:p>
          <a:p>
            <a:pPr marL="171450" indent="-171450">
              <a:buFont typeface="Arial"/>
              <a:buChar char="•"/>
            </a:pPr>
            <a:r>
              <a:rPr lang="en-US">
                <a:cs typeface="Calibri"/>
              </a:rPr>
              <a:t>We used Google Earth Engine (GEE) to process both sets of imagery. However, while we were able to code both a cloud and water mask for Landsat images, Planet's restricted access API did not allow us to use a pre-coded water mask, so NDVI values indicative of water (-1-0) were removed manually once the NDVI was calculated. Additionally, Planet images were deliberately chosen with minimal cloud cover in mind, while Landsat images had a cloud mask applied in GEE.</a:t>
            </a:r>
          </a:p>
          <a:p>
            <a:pPr marL="171450" indent="-171450">
              <a:buFont typeface="Arial"/>
              <a:buChar char="•"/>
            </a:pPr>
            <a:r>
              <a:rPr lang="en-US">
                <a:cs typeface="Calibri"/>
              </a:rPr>
              <a:t>The end result was monthly mean values of NDVI for the entirety of our study period (2013-2023) from Landsat 8 imagery, and mean monthly NDVI values for select months at both the beginning and end of the study period for Planet data due to time and cost restraints. These monthly values were compared both spatially within the ROI and graphically by USGS study site to identify differences on a site-by-site basis as well.</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234493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pPr marL="171450" indent="-171450">
              <a:buFont typeface="Arial"/>
              <a:buChar char="•"/>
            </a:pPr>
            <a:r>
              <a:rPr lang="en-US">
                <a:cs typeface="Calibri"/>
              </a:rPr>
              <a:t>Landsat 8 was also used for the random forest land classification aspect of our project.</a:t>
            </a:r>
          </a:p>
          <a:p>
            <a:pPr marL="171450" indent="-171450">
              <a:buFont typeface="Arial"/>
              <a:buChar char="•"/>
            </a:pPr>
            <a:r>
              <a:rPr lang="en-US">
                <a:cs typeface="Calibri"/>
              </a:rPr>
              <a:t>Here, seasonal composites of the growing season (May-Sept) were created for each year within the study period. Then, cloud, water, and urban masks were applied to these images to only train and run the model on areas of relatively undisturbed vegetation. In these areas I manually </a:t>
            </a:r>
            <a:r>
              <a:rPr lang="en-US" err="1">
                <a:cs typeface="Calibri"/>
              </a:rPr>
              <a:t>delinated</a:t>
            </a:r>
            <a:r>
              <a:rPr lang="en-US">
                <a:cs typeface="Calibri"/>
              </a:rPr>
              <a:t> training points for four different land classes (healthy vegetation, unhealthy vegetation, evergreen, and marsh). </a:t>
            </a:r>
          </a:p>
          <a:p>
            <a:pPr marL="171450" indent="-171450">
              <a:buFont typeface="Arial"/>
              <a:buChar char="•"/>
            </a:pPr>
            <a:r>
              <a:rPr lang="en-US">
                <a:cs typeface="Calibri"/>
              </a:rPr>
              <a:t>This model was then run in GEE on the ROI to determine how and where coastal land is changing over time.</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225012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14264"/>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69A478"/>
                </a:solidFill>
              </a:rPr>
              <a:t>STUDY AREA</a:t>
            </a:r>
          </a:p>
          <a:p>
            <a:pPr algn="ctr"/>
            <a:r>
              <a:rPr lang="en-US" sz="2600" b="0" spc="0" baseline="0">
                <a:solidFill>
                  <a:srgbClr val="69A478"/>
                </a:solidFill>
              </a:rPr>
              <a:t>Ecological Forecasting</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147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0253"/>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pic>
        <p:nvPicPr>
          <p:cNvPr id="19" name="Picture 18" descr="Logo, icon&#10;&#10;Description automatically generated">
            <a:extLst>
              <a:ext uri="{FF2B5EF4-FFF2-40B4-BE49-F238E27FC236}">
                <a16:creationId xmlns:a16="http://schemas.microsoft.com/office/drawing/2014/main" id="{5177690F-4FAD-4D3F-B195-F3CFEF3B0262}"/>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3" name="Picture 12" descr="A picture containing tree, plant, colorful, maple&#10;&#10;Description automatically generated">
            <a:extLst>
              <a:ext uri="{FF2B5EF4-FFF2-40B4-BE49-F238E27FC236}">
                <a16:creationId xmlns:a16="http://schemas.microsoft.com/office/drawing/2014/main" id="{B882A2DB-2F1E-244A-9B12-3888CFC6652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1984" t="640" r="1382" b="802"/>
          <a:stretch/>
        </p:blipFill>
        <p:spPr>
          <a:xfrm>
            <a:off x="6095998" y="1087622"/>
            <a:ext cx="6095999" cy="520125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CA47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6CA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 icon&#10;&#10;Description automatically generated">
            <a:extLst>
              <a:ext uri="{FF2B5EF4-FFF2-40B4-BE49-F238E27FC236}">
                <a16:creationId xmlns:a16="http://schemas.microsoft.com/office/drawing/2014/main" id="{8F799F1D-0CF7-4811-8834-E0F8E426604E}"/>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09996" y="1481345"/>
            <a:ext cx="4572009" cy="4572009"/>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3" b="42118"/>
          <a:stretch/>
        </p:blipFill>
        <p:spPr>
          <a:xfrm>
            <a:off x="-2"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descr="Text&#10;&#10;Description automatically generated">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descr="Text&#10;&#10;Description automatically generated">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9865" y="5504115"/>
              <a:ext cx="2151535"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9" t="19871" r="3028" b="42118"/>
          <a:stretch/>
        </p:blipFill>
        <p:spPr>
          <a:xfrm>
            <a:off x="-1" y="1246411"/>
            <a:ext cx="12192001"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67A478"/>
                </a:solidFill>
                <a:latin typeface="Century Gothic"/>
              </a:rPr>
              <a:t>Study Area </a:t>
            </a:r>
            <a:r>
              <a:rPr lang="en-US" sz="3200" b="0" spc="0" baseline="0">
                <a:solidFill>
                  <a:srgbClr val="67A478"/>
                </a:solidFill>
              </a:rPr>
              <a:t>Ecological Conservation</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67A478"/>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67A478"/>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67A478"/>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B3CF4584-898F-4602-8FC3-B0AB8DC1D7F4}"/>
              </a:ext>
            </a:extLst>
          </p:cNvPr>
          <p:cNvSpPr txBox="1"/>
          <p:nvPr userDrawn="1"/>
        </p:nvSpPr>
        <p:spPr>
          <a:xfrm rot="20798935">
            <a:off x="1445663" y="1828625"/>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
        <p:nvSpPr>
          <p:cNvPr id="33" name="TextBox 32">
            <a:extLst>
              <a:ext uri="{FF2B5EF4-FFF2-40B4-BE49-F238E27FC236}">
                <a16:creationId xmlns:a16="http://schemas.microsoft.com/office/drawing/2014/main" id="{D234D377-8198-4246-9C5F-79A9E57FF64D}"/>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PLACEHOLDER IMAGE</a:t>
            </a:r>
          </a:p>
        </p:txBody>
      </p:sp>
      <p:sp>
        <p:nvSpPr>
          <p:cNvPr id="34" name="TextBox 33">
            <a:extLst>
              <a:ext uri="{FF2B5EF4-FFF2-40B4-BE49-F238E27FC236}">
                <a16:creationId xmlns:a16="http://schemas.microsoft.com/office/drawing/2014/main" id="{EFD1F2A8-CB6B-4ABC-9E20-04FCD2128C72}"/>
              </a:ext>
            </a:extLst>
          </p:cNvPr>
          <p:cNvSpPr txBox="1"/>
          <p:nvPr userDrawn="1"/>
        </p:nvSpPr>
        <p:spPr>
          <a:xfrm>
            <a:off x="4046865" y="3315952"/>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35" name="TextBox 34">
            <a:extLst>
              <a:ext uri="{FF2B5EF4-FFF2-40B4-BE49-F238E27FC236}">
                <a16:creationId xmlns:a16="http://schemas.microsoft.com/office/drawing/2014/main" id="{A9D0BC45-E97C-4D09-9318-67CD9BD0ABDF}"/>
              </a:ext>
            </a:extLst>
          </p:cNvPr>
          <p:cNvSpPr txBox="1"/>
          <p:nvPr userDrawn="1"/>
        </p:nvSpPr>
        <p:spPr>
          <a:xfrm>
            <a:off x="7491603" y="4395008"/>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36" name="TextBox 35">
            <a:extLst>
              <a:ext uri="{FF2B5EF4-FFF2-40B4-BE49-F238E27FC236}">
                <a16:creationId xmlns:a16="http://schemas.microsoft.com/office/drawing/2014/main" id="{658E1E38-99A2-4C10-9A95-00EE6C32A8DA}"/>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37" name="TextBox 36">
            <a:extLst>
              <a:ext uri="{FF2B5EF4-FFF2-40B4-BE49-F238E27FC236}">
                <a16:creationId xmlns:a16="http://schemas.microsoft.com/office/drawing/2014/main" id="{D563B5E3-850B-4AA3-B059-E5C7A6941AE1}"/>
              </a:ext>
            </a:extLst>
          </p:cNvPr>
          <p:cNvSpPr txBox="1"/>
          <p:nvPr userDrawn="1"/>
        </p:nvSpPr>
        <p:spPr>
          <a:xfrm>
            <a:off x="7889240" y="6016494"/>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38" name="TextBox 37">
            <a:extLst>
              <a:ext uri="{FF2B5EF4-FFF2-40B4-BE49-F238E27FC236}">
                <a16:creationId xmlns:a16="http://schemas.microsoft.com/office/drawing/2014/main" id="{FB2616A9-A9EB-41A6-A34C-872D8887E1DA}"/>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64615E81-FBCB-449C-A81F-EFD84505FCC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4" name="Picture 13" descr="A picture containing tree, plant, colorful, maple&#10;&#10;Description automatically generated">
            <a:extLst>
              <a:ext uri="{FF2B5EF4-FFF2-40B4-BE49-F238E27FC236}">
                <a16:creationId xmlns:a16="http://schemas.microsoft.com/office/drawing/2014/main" id="{BF8A3224-56E9-D946-998F-E8117601CEA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1984" t="640" r="1524" b="802"/>
          <a:stretch/>
        </p:blipFill>
        <p:spPr>
          <a:xfrm>
            <a:off x="6105956" y="1080383"/>
            <a:ext cx="6086044" cy="5201253"/>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67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67A478">
                    <a:alpha val="10000"/>
                  </a:srgbClr>
                </a:solidFill>
                <a:latin typeface="Century Gothic" panose="020B0502020202020204" pitchFamily="34" charset="0"/>
              </a:rPr>
              <a:t>ANNIVERSARY</a:t>
            </a:r>
            <a:endParaRPr lang="en-US" sz="2400" b="1" spc="4000" baseline="0">
              <a:solidFill>
                <a:srgbClr val="67A478">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E421CEBD-FBEF-475E-B8C5-D07F8BDD80F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15414C52-FCD5-4D62-AE21-1B73486E6CF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D124AAB4-AF72-4A99-883B-273F582BA6E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33048" y="5984748"/>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69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82" r:id="rId3"/>
    <p:sldLayoutId id="2147483783" r:id="rId4"/>
    <p:sldLayoutId id="2147483721" r:id="rId5"/>
    <p:sldLayoutId id="2147483784" r:id="rId6"/>
    <p:sldLayoutId id="2147483785" r:id="rId7"/>
    <p:sldLayoutId id="2147483722" r:id="rId8"/>
    <p:sldLayoutId id="2147483786" r:id="rId9"/>
    <p:sldLayoutId id="2147483717" r:id="rId10"/>
    <p:sldLayoutId id="2147483777" r:id="rId11"/>
    <p:sldLayoutId id="2147483781" r:id="rId12"/>
    <p:sldLayoutId id="2147483718" r:id="rId13"/>
    <p:sldLayoutId id="2147483679" r:id="rId14"/>
    <p:sldLayoutId id="2147483720" r:id="rId15"/>
    <p:sldLayoutId id="2147483769" r:id="rId16"/>
    <p:sldLayoutId id="2147483771" r:id="rId17"/>
    <p:sldLayoutId id="2147483707" r:id="rId18"/>
    <p:sldLayoutId id="2147483728" r:id="rId19"/>
    <p:sldLayoutId id="2147483690" r:id="rId20"/>
    <p:sldLayoutId id="214748377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microsoft.com/office/2018/10/relationships/comments" Target="../comments/modernComment_193_99321A2.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4.jpeg"/><Relationship Id="rId21" Type="http://schemas.openxmlformats.org/officeDocument/2006/relationships/image" Target="../media/image69.png"/><Relationship Id="rId7" Type="http://schemas.openxmlformats.org/officeDocument/2006/relationships/image" Target="../media/image58.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2.xml"/><Relationship Id="rId16" Type="http://schemas.openxmlformats.org/officeDocument/2006/relationships/image" Target="../media/image64.png"/><Relationship Id="rId20" Type="http://schemas.openxmlformats.org/officeDocument/2006/relationships/image" Target="../media/image68.jpeg"/><Relationship Id="rId1" Type="http://schemas.openxmlformats.org/officeDocument/2006/relationships/slideLayout" Target="../slideLayouts/slideLayout14.xml"/><Relationship Id="rId6" Type="http://schemas.openxmlformats.org/officeDocument/2006/relationships/image" Target="../media/image57.jpeg"/><Relationship Id="rId11" Type="http://schemas.openxmlformats.org/officeDocument/2006/relationships/image" Target="../media/image59.png"/><Relationship Id="rId5" Type="http://schemas.openxmlformats.org/officeDocument/2006/relationships/image" Target="../media/image56.jpeg"/><Relationship Id="rId15"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67.png"/><Relationship Id="rId4" Type="http://schemas.openxmlformats.org/officeDocument/2006/relationships/image" Target="../media/image55.png"/><Relationship Id="rId9" Type="http://schemas.openxmlformats.org/officeDocument/2006/relationships/image" Target="../media/image48.png"/><Relationship Id="rId14" Type="http://schemas.openxmlformats.org/officeDocument/2006/relationships/image" Target="../media/image62.png"/><Relationship Id="rId22"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 Id="rId1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9D_3B60A3C8.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18/10/relationships/comments" Target="../comments/modernComment_19A_57224381.xml"/><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3.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jpe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2.xml.rels><?xml version="1.0" encoding="UTF-8" standalone="yes"?>
<Relationships xmlns="http://schemas.openxmlformats.org/package/2006/relationships"><Relationship Id="rId3" Type="http://schemas.microsoft.com/office/2018/10/relationships/comments" Target="../comments/modernComment_1A9_7B776AA4.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9.png"/><Relationship Id="rId7" Type="http://schemas.openxmlformats.org/officeDocument/2006/relationships/image" Target="../media/image94.sv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93.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9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18/10/relationships/comments" Target="../comments/modernComment_19C_1159E1A9.xml"/><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18/10/relationships/comments" Target="../comments/modernComment_183_D2E92B7.xml"/><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7C_5986301D.xml"/><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99_F1F756E5.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D3845-55B0-625C-C1CC-109602B0B3AA}"/>
              </a:ext>
            </a:extLst>
          </p:cNvPr>
          <p:cNvSpPr/>
          <p:nvPr/>
        </p:nvSpPr>
        <p:spPr>
          <a:xfrm>
            <a:off x="1584578" y="1741628"/>
            <a:ext cx="9836626" cy="18048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67A478"/>
                </a:solidFill>
                <a:latin typeface="Century Gothic"/>
              </a:rPr>
              <a:t>Southeast Coast </a:t>
            </a:r>
            <a:r>
              <a:rPr lang="en-US" sz="3200" b="0" spc="0" baseline="0">
                <a:solidFill>
                  <a:srgbClr val="67A478"/>
                </a:solidFill>
                <a:latin typeface="Century Gothic"/>
              </a:rPr>
              <a:t>Ecological Conservation</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72872" y="4739045"/>
            <a:ext cx="10650872"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Investigating the Development of Ghost Forests Due to Saltwater Intrusion along the Savannah River, Georgia Coastline of the United States </a:t>
            </a: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8217064" cy="646331"/>
          </a:xfrm>
          <a:prstGeom prst="rect">
            <a:avLst/>
          </a:prstGeom>
          <a:noFill/>
        </p:spPr>
        <p:txBody>
          <a:bodyPr wrap="square" lIns="91440" tIns="45720" rIns="91440" bIns="45720" anchor="t">
            <a:spAutoFit/>
          </a:bodyPr>
          <a:lstStyle/>
          <a:p>
            <a:r>
              <a:rPr lang="en-US">
                <a:solidFill>
                  <a:schemeClr val="tx1">
                    <a:lumMod val="75000"/>
                    <a:lumOff val="25000"/>
                  </a:schemeClr>
                </a:solidFill>
                <a:latin typeface="Century Gothic"/>
              </a:rPr>
              <a:t>Emma </a:t>
            </a:r>
            <a:r>
              <a:rPr lang="en-US" err="1">
                <a:solidFill>
                  <a:schemeClr val="tx1">
                    <a:lumMod val="75000"/>
                    <a:lumOff val="25000"/>
                  </a:schemeClr>
                </a:solidFill>
                <a:latin typeface="Century Gothic"/>
              </a:rPr>
              <a:t>Cheriegate</a:t>
            </a:r>
            <a:r>
              <a:rPr lang="en-US">
                <a:solidFill>
                  <a:schemeClr val="tx1">
                    <a:lumMod val="75000"/>
                    <a:lumOff val="25000"/>
                  </a:schemeClr>
                </a:solidFill>
                <a:latin typeface="Century Gothic"/>
              </a:rPr>
              <a:t> </a:t>
            </a:r>
            <a:r>
              <a:rPr lang="en-US">
                <a:solidFill>
                  <a:srgbClr val="67A478"/>
                </a:solidFill>
                <a:latin typeface="Century Gothic"/>
                <a:sym typeface="Wingdings" panose="05000000000000000000" pitchFamily="2" charset="2"/>
              </a:rPr>
              <a:t></a:t>
            </a:r>
            <a:r>
              <a:rPr lang="en-US">
                <a:solidFill>
                  <a:schemeClr val="tx1">
                    <a:lumMod val="75000"/>
                    <a:lumOff val="25000"/>
                  </a:schemeClr>
                </a:solidFill>
                <a:latin typeface="Century Gothic"/>
              </a:rPr>
              <a:t> Eleri Griffiths </a:t>
            </a:r>
            <a:endParaRPr lang="en-US">
              <a:solidFill>
                <a:schemeClr val="tx1">
                  <a:lumMod val="75000"/>
                  <a:lumOff val="25000"/>
                </a:schemeClr>
              </a:solidFill>
              <a:latin typeface="Calibri" panose="020F0502020204030204"/>
              <a:ea typeface="Calibri" panose="020F0502020204030204"/>
              <a:cs typeface="Calibri" panose="020F0502020204030204"/>
            </a:endParaRPr>
          </a:p>
          <a:p>
            <a:r>
              <a:rPr lang="en-US">
                <a:solidFill>
                  <a:srgbClr val="67A478"/>
                </a:solidFill>
                <a:latin typeface="Century Gothic"/>
                <a:sym typeface="Wingdings" panose="05000000000000000000" pitchFamily="2" charset="2"/>
              </a:rPr>
              <a:t></a:t>
            </a:r>
            <a:r>
              <a:rPr lang="en-US">
                <a:solidFill>
                  <a:schemeClr val="tx1">
                    <a:lumMod val="75000"/>
                    <a:lumOff val="25000"/>
                  </a:schemeClr>
                </a:solidFill>
                <a:latin typeface="Century Gothic"/>
              </a:rPr>
              <a:t> Quintin Munoz </a:t>
            </a:r>
            <a:r>
              <a:rPr lang="en-US">
                <a:solidFill>
                  <a:srgbClr val="67A478"/>
                </a:solidFill>
                <a:latin typeface="Century Gothic"/>
                <a:sym typeface="Wingdings" panose="05000000000000000000" pitchFamily="2" charset="2"/>
              </a:rPr>
              <a:t></a:t>
            </a:r>
            <a:r>
              <a:rPr lang="en-US">
                <a:solidFill>
                  <a:schemeClr val="tx1">
                    <a:lumMod val="75000"/>
                    <a:lumOff val="25000"/>
                  </a:schemeClr>
                </a:solidFill>
                <a:latin typeface="Century Gothic"/>
              </a:rPr>
              <a:t> Vivienne von </a:t>
            </a:r>
            <a:r>
              <a:rPr lang="en-US" err="1">
                <a:solidFill>
                  <a:schemeClr val="tx1">
                    <a:lumMod val="75000"/>
                    <a:lumOff val="25000"/>
                  </a:schemeClr>
                </a:solidFill>
                <a:latin typeface="Century Gothic"/>
              </a:rPr>
              <a:t>Welczeck</a:t>
            </a:r>
            <a:endParaRPr lang="en-US">
              <a:solidFill>
                <a:schemeClr val="tx1">
                  <a:lumMod val="75000"/>
                  <a:lumOff val="25000"/>
                </a:schemeClr>
              </a:solidFill>
              <a:ea typeface="Calibri" panose="020F0502020204030204"/>
              <a:cs typeface="Calibri" panose="020F0502020204030204"/>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California – JPL | Summer 2023</a:t>
            </a:r>
            <a:endParaRPr lang="en-US">
              <a:solidFill>
                <a:schemeClr val="bg1"/>
              </a:solidFill>
            </a:endParaRPr>
          </a:p>
        </p:txBody>
      </p:sp>
      <p:sp>
        <p:nvSpPr>
          <p:cNvPr id="5" name="TextBox 2">
            <a:extLst>
              <a:ext uri="{FF2B5EF4-FFF2-40B4-BE49-F238E27FC236}">
                <a16:creationId xmlns:a16="http://schemas.microsoft.com/office/drawing/2014/main" id="{49333BA3-4C3D-760C-4343-D5D109258B62}"/>
              </a:ext>
            </a:extLst>
          </p:cNvPr>
          <p:cNvSpPr txBox="1"/>
          <p:nvPr/>
        </p:nvSpPr>
        <p:spPr>
          <a:xfrm>
            <a:off x="4530713" y="2275629"/>
            <a:ext cx="4132005"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a:cs typeface="Calibri"/>
              </a:rPr>
              <a:t>PC team will add our website image here.</a:t>
            </a:r>
            <a:endParaRPr lang="en-US"/>
          </a:p>
        </p:txBody>
      </p:sp>
      <p:sp>
        <p:nvSpPr>
          <p:cNvPr id="2" name="TextBox 1">
            <a:extLst>
              <a:ext uri="{FF2B5EF4-FFF2-40B4-BE49-F238E27FC236}">
                <a16:creationId xmlns:a16="http://schemas.microsoft.com/office/drawing/2014/main" id="{5D82619D-90D1-C432-D3EE-2F5F5723034A}"/>
              </a:ext>
            </a:extLst>
          </p:cNvPr>
          <p:cNvSpPr txBox="1"/>
          <p:nvPr/>
        </p:nvSpPr>
        <p:spPr>
          <a:xfrm>
            <a:off x="5023556" y="2477911"/>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1153379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NDVI Parallel Processing (Landsat 8)</a:t>
            </a:r>
            <a:endParaRPr lang="en-US">
              <a:cs typeface="Calibri Light"/>
            </a:endParaRPr>
          </a:p>
        </p:txBody>
      </p:sp>
      <p:sp>
        <p:nvSpPr>
          <p:cNvPr id="2" name="Rectangle 1">
            <a:extLst>
              <a:ext uri="{FF2B5EF4-FFF2-40B4-BE49-F238E27FC236}">
                <a16:creationId xmlns:a16="http://schemas.microsoft.com/office/drawing/2014/main" id="{5A407B83-609C-ED64-8A8F-C2D2A0C42A29}"/>
              </a:ext>
            </a:extLst>
          </p:cNvPr>
          <p:cNvSpPr/>
          <p:nvPr/>
        </p:nvSpPr>
        <p:spPr>
          <a:xfrm>
            <a:off x="448079" y="1661110"/>
            <a:ext cx="3884072" cy="469348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Calibri"/>
                <a:cs typeface="Calibri"/>
              </a:rPr>
              <a:t>NDVI Map</a:t>
            </a:r>
          </a:p>
        </p:txBody>
      </p:sp>
      <p:sp>
        <p:nvSpPr>
          <p:cNvPr id="10" name="TextBox 9">
            <a:extLst>
              <a:ext uri="{FF2B5EF4-FFF2-40B4-BE49-F238E27FC236}">
                <a16:creationId xmlns:a16="http://schemas.microsoft.com/office/drawing/2014/main" id="{359982C3-9661-A753-2944-7B6BF0183B2B}"/>
              </a:ext>
            </a:extLst>
          </p:cNvPr>
          <p:cNvSpPr txBox="1"/>
          <p:nvPr/>
        </p:nvSpPr>
        <p:spPr>
          <a:xfrm>
            <a:off x="5091996" y="1351515"/>
            <a:ext cx="46331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Δ NDVI = March 2023 – March 2013</a:t>
            </a:r>
            <a:endParaRPr lang="en-US" sz="1400">
              <a:cs typeface="Calibri"/>
            </a:endParaRPr>
          </a:p>
        </p:txBody>
      </p:sp>
      <p:sp>
        <p:nvSpPr>
          <p:cNvPr id="11" name="TextBox 10">
            <a:extLst>
              <a:ext uri="{FF2B5EF4-FFF2-40B4-BE49-F238E27FC236}">
                <a16:creationId xmlns:a16="http://schemas.microsoft.com/office/drawing/2014/main" id="{0D88F744-A839-652F-D575-42B054E354FA}"/>
              </a:ext>
            </a:extLst>
          </p:cNvPr>
          <p:cNvSpPr txBox="1"/>
          <p:nvPr/>
        </p:nvSpPr>
        <p:spPr>
          <a:xfrm>
            <a:off x="369701" y="1348792"/>
            <a:ext cx="41335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Δ NDVI = June 2022 – June 2014</a:t>
            </a:r>
            <a:endParaRPr lang="en-US" sz="1400"/>
          </a:p>
        </p:txBody>
      </p:sp>
      <p:sp>
        <p:nvSpPr>
          <p:cNvPr id="13" name="Rectangle 12">
            <a:extLst>
              <a:ext uri="{FF2B5EF4-FFF2-40B4-BE49-F238E27FC236}">
                <a16:creationId xmlns:a16="http://schemas.microsoft.com/office/drawing/2014/main" id="{F2779061-1AFD-3539-DB88-FD4D7AA98BED}"/>
              </a:ext>
            </a:extLst>
          </p:cNvPr>
          <p:cNvSpPr/>
          <p:nvPr/>
        </p:nvSpPr>
        <p:spPr>
          <a:xfrm>
            <a:off x="5150555" y="1667678"/>
            <a:ext cx="3884072" cy="469348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ea typeface="Calibri"/>
                <a:cs typeface="Calibri"/>
              </a:rPr>
              <a:t>NDVI Map</a:t>
            </a:r>
          </a:p>
        </p:txBody>
      </p:sp>
      <p:pic>
        <p:nvPicPr>
          <p:cNvPr id="15" name="Picture 15" descr="A map of a bird&#10;&#10;Description automatically generated">
            <a:extLst>
              <a:ext uri="{FF2B5EF4-FFF2-40B4-BE49-F238E27FC236}">
                <a16:creationId xmlns:a16="http://schemas.microsoft.com/office/drawing/2014/main" id="{8D106E2C-C9B9-F3EC-C1F6-D726E1F5D57C}"/>
              </a:ext>
            </a:extLst>
          </p:cNvPr>
          <p:cNvPicPr>
            <a:picLocks noChangeAspect="1"/>
          </p:cNvPicPr>
          <p:nvPr/>
        </p:nvPicPr>
        <p:blipFill rotWithShape="1">
          <a:blip r:embed="rId4"/>
          <a:srcRect l="2835" t="-112" r="660" b="314"/>
          <a:stretch/>
        </p:blipFill>
        <p:spPr>
          <a:xfrm>
            <a:off x="5277927" y="1692410"/>
            <a:ext cx="3630901" cy="4639328"/>
          </a:xfrm>
          <a:prstGeom prst="rect">
            <a:avLst/>
          </a:prstGeom>
        </p:spPr>
      </p:pic>
      <p:pic>
        <p:nvPicPr>
          <p:cNvPr id="17" name="Picture 14" descr="A chart with text and numbers&#10;&#10;Description automatically generated">
            <a:extLst>
              <a:ext uri="{FF2B5EF4-FFF2-40B4-BE49-F238E27FC236}">
                <a16:creationId xmlns:a16="http://schemas.microsoft.com/office/drawing/2014/main" id="{F7811524-1B4C-B687-CB94-92D6BF5E62A8}"/>
              </a:ext>
            </a:extLst>
          </p:cNvPr>
          <p:cNvPicPr>
            <a:picLocks noChangeAspect="1"/>
          </p:cNvPicPr>
          <p:nvPr/>
        </p:nvPicPr>
        <p:blipFill>
          <a:blip r:embed="rId5"/>
          <a:stretch>
            <a:fillRect/>
          </a:stretch>
        </p:blipFill>
        <p:spPr>
          <a:xfrm>
            <a:off x="7706991" y="1742995"/>
            <a:ext cx="1255323" cy="1329186"/>
          </a:xfrm>
          <a:prstGeom prst="rect">
            <a:avLst/>
          </a:prstGeom>
        </p:spPr>
      </p:pic>
      <p:pic>
        <p:nvPicPr>
          <p:cNvPr id="16" name="Picture 16" descr="A map of a river&#10;&#10;Description automatically generated">
            <a:extLst>
              <a:ext uri="{FF2B5EF4-FFF2-40B4-BE49-F238E27FC236}">
                <a16:creationId xmlns:a16="http://schemas.microsoft.com/office/drawing/2014/main" id="{4CB0DB27-7544-1EC1-CB7E-DD8DE3938B37}"/>
              </a:ext>
            </a:extLst>
          </p:cNvPr>
          <p:cNvPicPr>
            <a:picLocks noChangeAspect="1"/>
          </p:cNvPicPr>
          <p:nvPr/>
        </p:nvPicPr>
        <p:blipFill>
          <a:blip r:embed="rId6"/>
          <a:stretch>
            <a:fillRect/>
          </a:stretch>
        </p:blipFill>
        <p:spPr>
          <a:xfrm>
            <a:off x="562156" y="1690827"/>
            <a:ext cx="3663350" cy="4634963"/>
          </a:xfrm>
          <a:prstGeom prst="rect">
            <a:avLst/>
          </a:prstGeom>
        </p:spPr>
      </p:pic>
      <p:pic>
        <p:nvPicPr>
          <p:cNvPr id="14" name="Picture 14" descr="A chart with text and numbers&#10;&#10;Description automatically generated">
            <a:extLst>
              <a:ext uri="{FF2B5EF4-FFF2-40B4-BE49-F238E27FC236}">
                <a16:creationId xmlns:a16="http://schemas.microsoft.com/office/drawing/2014/main" id="{B433EFD9-0945-AA45-7D65-F13CE60AB788}"/>
              </a:ext>
            </a:extLst>
          </p:cNvPr>
          <p:cNvPicPr>
            <a:picLocks noChangeAspect="1"/>
          </p:cNvPicPr>
          <p:nvPr/>
        </p:nvPicPr>
        <p:blipFill>
          <a:blip r:embed="rId5"/>
          <a:stretch>
            <a:fillRect/>
          </a:stretch>
        </p:blipFill>
        <p:spPr>
          <a:xfrm>
            <a:off x="3013404" y="1729858"/>
            <a:ext cx="1255323" cy="1329186"/>
          </a:xfrm>
          <a:prstGeom prst="rect">
            <a:avLst/>
          </a:prstGeom>
        </p:spPr>
      </p:pic>
      <p:pic>
        <p:nvPicPr>
          <p:cNvPr id="18" name="Picture 18" descr="Aerial view of a river&#10;&#10;Description automatically generated">
            <a:extLst>
              <a:ext uri="{FF2B5EF4-FFF2-40B4-BE49-F238E27FC236}">
                <a16:creationId xmlns:a16="http://schemas.microsoft.com/office/drawing/2014/main" id="{54E0AF34-6A62-FD44-7FDD-D4741E6B7DBA}"/>
              </a:ext>
            </a:extLst>
          </p:cNvPr>
          <p:cNvPicPr>
            <a:picLocks noChangeAspect="1"/>
          </p:cNvPicPr>
          <p:nvPr/>
        </p:nvPicPr>
        <p:blipFill>
          <a:blip r:embed="rId7"/>
          <a:stretch>
            <a:fillRect/>
          </a:stretch>
        </p:blipFill>
        <p:spPr>
          <a:xfrm>
            <a:off x="9727722" y="3958793"/>
            <a:ext cx="1988392" cy="1887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Rectangle 22">
            <a:extLst>
              <a:ext uri="{FF2B5EF4-FFF2-40B4-BE49-F238E27FC236}">
                <a16:creationId xmlns:a16="http://schemas.microsoft.com/office/drawing/2014/main" id="{FD602FB6-F1CB-D33B-370C-659B337926D6}"/>
              </a:ext>
            </a:extLst>
          </p:cNvPr>
          <p:cNvSpPr/>
          <p:nvPr/>
        </p:nvSpPr>
        <p:spPr>
          <a:xfrm>
            <a:off x="7292914" y="6101390"/>
            <a:ext cx="1617452" cy="186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1279EE5-A943-BACF-D853-281B0890EA31}"/>
              </a:ext>
            </a:extLst>
          </p:cNvPr>
          <p:cNvPicPr>
            <a:picLocks noChangeAspect="1"/>
          </p:cNvPicPr>
          <p:nvPr/>
        </p:nvPicPr>
        <p:blipFill>
          <a:blip r:embed="rId8"/>
          <a:stretch>
            <a:fillRect/>
          </a:stretch>
        </p:blipFill>
        <p:spPr>
          <a:xfrm>
            <a:off x="7335866" y="6030315"/>
            <a:ext cx="1617813" cy="260769"/>
          </a:xfrm>
          <a:prstGeom prst="rect">
            <a:avLst/>
          </a:prstGeom>
        </p:spPr>
      </p:pic>
      <p:cxnSp>
        <p:nvCxnSpPr>
          <p:cNvPr id="26" name="Straight Arrow Connector 25">
            <a:extLst>
              <a:ext uri="{FF2B5EF4-FFF2-40B4-BE49-F238E27FC236}">
                <a16:creationId xmlns:a16="http://schemas.microsoft.com/office/drawing/2014/main" id="{6F1D87A9-E68D-06A2-38C0-6D443383F4CA}"/>
              </a:ext>
            </a:extLst>
          </p:cNvPr>
          <p:cNvCxnSpPr/>
          <p:nvPr/>
        </p:nvCxnSpPr>
        <p:spPr>
          <a:xfrm flipH="1">
            <a:off x="5854360" y="3333028"/>
            <a:ext cx="3891093" cy="31817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1" descr="Aerial view of a river&#10;&#10;Description automatically generated">
            <a:extLst>
              <a:ext uri="{FF2B5EF4-FFF2-40B4-BE49-F238E27FC236}">
                <a16:creationId xmlns:a16="http://schemas.microsoft.com/office/drawing/2014/main" id="{4084AAA0-561D-D10F-4283-C5D61E61AA00}"/>
              </a:ext>
            </a:extLst>
          </p:cNvPr>
          <p:cNvPicPr>
            <a:picLocks noChangeAspect="1"/>
          </p:cNvPicPr>
          <p:nvPr/>
        </p:nvPicPr>
        <p:blipFill>
          <a:blip r:embed="rId9"/>
          <a:stretch>
            <a:fillRect/>
          </a:stretch>
        </p:blipFill>
        <p:spPr>
          <a:xfrm>
            <a:off x="9677401" y="1664595"/>
            <a:ext cx="2089031" cy="1889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7" name="Straight Arrow Connector 26">
            <a:extLst>
              <a:ext uri="{FF2B5EF4-FFF2-40B4-BE49-F238E27FC236}">
                <a16:creationId xmlns:a16="http://schemas.microsoft.com/office/drawing/2014/main" id="{70A34EA2-61D0-8A82-0072-55F6E415AC70}"/>
              </a:ext>
            </a:extLst>
          </p:cNvPr>
          <p:cNvCxnSpPr>
            <a:cxnSpLocks/>
          </p:cNvCxnSpPr>
          <p:nvPr/>
        </p:nvCxnSpPr>
        <p:spPr>
          <a:xfrm flipH="1">
            <a:off x="7037284" y="5688299"/>
            <a:ext cx="2739657" cy="36129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B7FB039-2CCE-3D76-A568-4241A39CE28A}"/>
              </a:ext>
            </a:extLst>
          </p:cNvPr>
          <p:cNvSpPr/>
          <p:nvPr/>
        </p:nvSpPr>
        <p:spPr>
          <a:xfrm>
            <a:off x="6815729" y="6033472"/>
            <a:ext cx="283388" cy="2896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0388D5C-84BB-C712-10F2-46DD9D1D694C}"/>
              </a:ext>
            </a:extLst>
          </p:cNvPr>
          <p:cNvSpPr/>
          <p:nvPr/>
        </p:nvSpPr>
        <p:spPr>
          <a:xfrm>
            <a:off x="2638340" y="6087745"/>
            <a:ext cx="1584690" cy="202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DF1CA614-63C0-72E4-A643-C51479F18E41}"/>
              </a:ext>
            </a:extLst>
          </p:cNvPr>
          <p:cNvPicPr>
            <a:picLocks noChangeAspect="1"/>
          </p:cNvPicPr>
          <p:nvPr/>
        </p:nvPicPr>
        <p:blipFill>
          <a:blip r:embed="rId10"/>
          <a:stretch>
            <a:fillRect/>
          </a:stretch>
        </p:blipFill>
        <p:spPr>
          <a:xfrm>
            <a:off x="3941580" y="6018119"/>
            <a:ext cx="289797" cy="264004"/>
          </a:xfrm>
          <a:prstGeom prst="rect">
            <a:avLst/>
          </a:prstGeom>
        </p:spPr>
      </p:pic>
      <p:sp>
        <p:nvSpPr>
          <p:cNvPr id="8" name="Rectangle 7">
            <a:extLst>
              <a:ext uri="{FF2B5EF4-FFF2-40B4-BE49-F238E27FC236}">
                <a16:creationId xmlns:a16="http://schemas.microsoft.com/office/drawing/2014/main" id="{C4B9EB50-D066-27B2-3F24-3B717891E912}"/>
              </a:ext>
            </a:extLst>
          </p:cNvPr>
          <p:cNvSpPr/>
          <p:nvPr/>
        </p:nvSpPr>
        <p:spPr>
          <a:xfrm>
            <a:off x="7331720" y="6053854"/>
            <a:ext cx="1618407" cy="242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a:extLst>
              <a:ext uri="{FF2B5EF4-FFF2-40B4-BE49-F238E27FC236}">
                <a16:creationId xmlns:a16="http://schemas.microsoft.com/office/drawing/2014/main" id="{BD3750B4-1BAD-1F2E-9112-F67267C283AD}"/>
              </a:ext>
            </a:extLst>
          </p:cNvPr>
          <p:cNvPicPr>
            <a:picLocks noChangeAspect="1"/>
          </p:cNvPicPr>
          <p:nvPr/>
        </p:nvPicPr>
        <p:blipFill>
          <a:blip r:embed="rId10"/>
          <a:stretch>
            <a:fillRect/>
          </a:stretch>
        </p:blipFill>
        <p:spPr>
          <a:xfrm>
            <a:off x="8607986" y="6024687"/>
            <a:ext cx="289797" cy="264004"/>
          </a:xfrm>
          <a:prstGeom prst="rect">
            <a:avLst/>
          </a:prstGeom>
        </p:spPr>
      </p:pic>
      <p:sp>
        <p:nvSpPr>
          <p:cNvPr id="7" name="TextBox 6">
            <a:extLst>
              <a:ext uri="{FF2B5EF4-FFF2-40B4-BE49-F238E27FC236}">
                <a16:creationId xmlns:a16="http://schemas.microsoft.com/office/drawing/2014/main" id="{72EF3437-197B-5DC2-A675-F4AE27107EB7}"/>
              </a:ext>
            </a:extLst>
          </p:cNvPr>
          <p:cNvSpPr txBox="1"/>
          <p:nvPr/>
        </p:nvSpPr>
        <p:spPr>
          <a:xfrm>
            <a:off x="9886231" y="5839004"/>
            <a:ext cx="1881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cs typeface="Calibri"/>
              </a:rPr>
              <a:t>Images Credit: Maxar, ESRI </a:t>
            </a:r>
            <a:endParaRPr lang="en-US" sz="1000"/>
          </a:p>
        </p:txBody>
      </p:sp>
      <p:pic>
        <p:nvPicPr>
          <p:cNvPr id="19" name="Picture 19">
            <a:extLst>
              <a:ext uri="{FF2B5EF4-FFF2-40B4-BE49-F238E27FC236}">
                <a16:creationId xmlns:a16="http://schemas.microsoft.com/office/drawing/2014/main" id="{0859F210-13AA-5F10-4170-B39313E8B342}"/>
              </a:ext>
            </a:extLst>
          </p:cNvPr>
          <p:cNvPicPr>
            <a:picLocks noChangeAspect="1"/>
          </p:cNvPicPr>
          <p:nvPr/>
        </p:nvPicPr>
        <p:blipFill>
          <a:blip r:embed="rId11"/>
          <a:stretch>
            <a:fillRect/>
          </a:stretch>
        </p:blipFill>
        <p:spPr>
          <a:xfrm>
            <a:off x="3106033" y="1834226"/>
            <a:ext cx="1069269" cy="201789"/>
          </a:xfrm>
          <a:prstGeom prst="rect">
            <a:avLst/>
          </a:prstGeom>
        </p:spPr>
      </p:pic>
      <p:pic>
        <p:nvPicPr>
          <p:cNvPr id="20" name="Picture 21">
            <a:extLst>
              <a:ext uri="{FF2B5EF4-FFF2-40B4-BE49-F238E27FC236}">
                <a16:creationId xmlns:a16="http://schemas.microsoft.com/office/drawing/2014/main" id="{B5D60233-1298-9B8E-81AE-6E13F47A2F07}"/>
              </a:ext>
            </a:extLst>
          </p:cNvPr>
          <p:cNvPicPr>
            <a:picLocks noChangeAspect="1"/>
          </p:cNvPicPr>
          <p:nvPr/>
        </p:nvPicPr>
        <p:blipFill>
          <a:blip r:embed="rId12"/>
          <a:stretch>
            <a:fillRect/>
          </a:stretch>
        </p:blipFill>
        <p:spPr>
          <a:xfrm>
            <a:off x="3085395" y="2040071"/>
            <a:ext cx="1116189" cy="219076"/>
          </a:xfrm>
          <a:prstGeom prst="rect">
            <a:avLst/>
          </a:prstGeom>
        </p:spPr>
      </p:pic>
      <p:sp>
        <p:nvSpPr>
          <p:cNvPr id="29" name="Rectangle 28">
            <a:extLst>
              <a:ext uri="{FF2B5EF4-FFF2-40B4-BE49-F238E27FC236}">
                <a16:creationId xmlns:a16="http://schemas.microsoft.com/office/drawing/2014/main" id="{59B280DE-E5DF-E39D-1A4E-F1F0C334A6E5}"/>
              </a:ext>
            </a:extLst>
          </p:cNvPr>
          <p:cNvSpPr/>
          <p:nvPr/>
        </p:nvSpPr>
        <p:spPr>
          <a:xfrm>
            <a:off x="3299176" y="2424775"/>
            <a:ext cx="197555" cy="541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2">
            <a:extLst>
              <a:ext uri="{FF2B5EF4-FFF2-40B4-BE49-F238E27FC236}">
                <a16:creationId xmlns:a16="http://schemas.microsoft.com/office/drawing/2014/main" id="{38ECD546-59C5-A147-19C1-66F65F1C9C51}"/>
              </a:ext>
            </a:extLst>
          </p:cNvPr>
          <p:cNvPicPr>
            <a:picLocks noChangeAspect="1"/>
          </p:cNvPicPr>
          <p:nvPr/>
        </p:nvPicPr>
        <p:blipFill>
          <a:blip r:embed="rId13"/>
          <a:stretch>
            <a:fillRect/>
          </a:stretch>
        </p:blipFill>
        <p:spPr>
          <a:xfrm>
            <a:off x="3086452" y="2225278"/>
            <a:ext cx="295628" cy="142170"/>
          </a:xfrm>
          <a:prstGeom prst="rect">
            <a:avLst/>
          </a:prstGeom>
        </p:spPr>
      </p:pic>
      <p:pic>
        <p:nvPicPr>
          <p:cNvPr id="33" name="Picture 19">
            <a:extLst>
              <a:ext uri="{FF2B5EF4-FFF2-40B4-BE49-F238E27FC236}">
                <a16:creationId xmlns:a16="http://schemas.microsoft.com/office/drawing/2014/main" id="{7D2CE202-5B53-76F0-5FF9-69CDCFE2C9C7}"/>
              </a:ext>
            </a:extLst>
          </p:cNvPr>
          <p:cNvPicPr>
            <a:picLocks noChangeAspect="1"/>
          </p:cNvPicPr>
          <p:nvPr/>
        </p:nvPicPr>
        <p:blipFill>
          <a:blip r:embed="rId11"/>
          <a:stretch>
            <a:fillRect/>
          </a:stretch>
        </p:blipFill>
        <p:spPr>
          <a:xfrm>
            <a:off x="7790922" y="1840795"/>
            <a:ext cx="1069269" cy="201789"/>
          </a:xfrm>
          <a:prstGeom prst="rect">
            <a:avLst/>
          </a:prstGeom>
        </p:spPr>
      </p:pic>
      <p:pic>
        <p:nvPicPr>
          <p:cNvPr id="34" name="Picture 21">
            <a:extLst>
              <a:ext uri="{FF2B5EF4-FFF2-40B4-BE49-F238E27FC236}">
                <a16:creationId xmlns:a16="http://schemas.microsoft.com/office/drawing/2014/main" id="{20310198-0A5D-99E2-CA0A-378A983F2834}"/>
              </a:ext>
            </a:extLst>
          </p:cNvPr>
          <p:cNvPicPr>
            <a:picLocks noChangeAspect="1"/>
          </p:cNvPicPr>
          <p:nvPr/>
        </p:nvPicPr>
        <p:blipFill>
          <a:blip r:embed="rId12"/>
          <a:stretch>
            <a:fillRect/>
          </a:stretch>
        </p:blipFill>
        <p:spPr>
          <a:xfrm>
            <a:off x="7775928" y="2043046"/>
            <a:ext cx="1116189" cy="204699"/>
          </a:xfrm>
          <a:prstGeom prst="rect">
            <a:avLst/>
          </a:prstGeom>
        </p:spPr>
      </p:pic>
      <p:pic>
        <p:nvPicPr>
          <p:cNvPr id="35" name="Picture 32">
            <a:extLst>
              <a:ext uri="{FF2B5EF4-FFF2-40B4-BE49-F238E27FC236}">
                <a16:creationId xmlns:a16="http://schemas.microsoft.com/office/drawing/2014/main" id="{482444FE-A5B8-9242-D1AB-06A176412E34}"/>
              </a:ext>
            </a:extLst>
          </p:cNvPr>
          <p:cNvPicPr>
            <a:picLocks noChangeAspect="1"/>
          </p:cNvPicPr>
          <p:nvPr/>
        </p:nvPicPr>
        <p:blipFill>
          <a:blip r:embed="rId13"/>
          <a:stretch>
            <a:fillRect/>
          </a:stretch>
        </p:blipFill>
        <p:spPr>
          <a:xfrm>
            <a:off x="7748763" y="2231847"/>
            <a:ext cx="295628" cy="142170"/>
          </a:xfrm>
          <a:prstGeom prst="rect">
            <a:avLst/>
          </a:prstGeom>
        </p:spPr>
      </p:pic>
      <p:pic>
        <p:nvPicPr>
          <p:cNvPr id="45" name="Picture 45" descr="A white background with black dots&#10;&#10;Description automatically generated">
            <a:extLst>
              <a:ext uri="{FF2B5EF4-FFF2-40B4-BE49-F238E27FC236}">
                <a16:creationId xmlns:a16="http://schemas.microsoft.com/office/drawing/2014/main" id="{18F850F9-D372-C176-0A26-0E81AB501806}"/>
              </a:ext>
            </a:extLst>
          </p:cNvPr>
          <p:cNvPicPr>
            <a:picLocks noChangeAspect="1"/>
          </p:cNvPicPr>
          <p:nvPr/>
        </p:nvPicPr>
        <p:blipFill>
          <a:blip r:embed="rId14"/>
          <a:stretch>
            <a:fillRect/>
          </a:stretch>
        </p:blipFill>
        <p:spPr>
          <a:xfrm>
            <a:off x="7763991" y="2372865"/>
            <a:ext cx="233386" cy="599209"/>
          </a:xfrm>
          <a:prstGeom prst="rect">
            <a:avLst/>
          </a:prstGeom>
        </p:spPr>
      </p:pic>
      <p:pic>
        <p:nvPicPr>
          <p:cNvPr id="46" name="Picture 45" descr="A white background with black dots&#10;&#10;Description automatically generated">
            <a:extLst>
              <a:ext uri="{FF2B5EF4-FFF2-40B4-BE49-F238E27FC236}">
                <a16:creationId xmlns:a16="http://schemas.microsoft.com/office/drawing/2014/main" id="{AE50FD11-5BCC-59CD-83B1-F7BD4019F042}"/>
              </a:ext>
            </a:extLst>
          </p:cNvPr>
          <p:cNvPicPr>
            <a:picLocks noChangeAspect="1"/>
          </p:cNvPicPr>
          <p:nvPr/>
        </p:nvPicPr>
        <p:blipFill>
          <a:blip r:embed="rId14"/>
          <a:stretch>
            <a:fillRect/>
          </a:stretch>
        </p:blipFill>
        <p:spPr>
          <a:xfrm>
            <a:off x="3049800" y="2366296"/>
            <a:ext cx="233386" cy="599209"/>
          </a:xfrm>
          <a:prstGeom prst="rect">
            <a:avLst/>
          </a:prstGeom>
        </p:spPr>
      </p:pic>
      <p:pic>
        <p:nvPicPr>
          <p:cNvPr id="47" name="Picture 44" descr="A green and orange gradient&#10;&#10;Description automatically generated">
            <a:extLst>
              <a:ext uri="{FF2B5EF4-FFF2-40B4-BE49-F238E27FC236}">
                <a16:creationId xmlns:a16="http://schemas.microsoft.com/office/drawing/2014/main" id="{905A0503-FAB4-35B9-A3E2-036C3EB7D78F}"/>
              </a:ext>
            </a:extLst>
          </p:cNvPr>
          <p:cNvPicPr>
            <a:picLocks noChangeAspect="1"/>
          </p:cNvPicPr>
          <p:nvPr/>
        </p:nvPicPr>
        <p:blipFill>
          <a:blip r:embed="rId15"/>
          <a:stretch>
            <a:fillRect/>
          </a:stretch>
        </p:blipFill>
        <p:spPr>
          <a:xfrm>
            <a:off x="3058163" y="2402982"/>
            <a:ext cx="242182" cy="584171"/>
          </a:xfrm>
          <a:prstGeom prst="rect">
            <a:avLst/>
          </a:prstGeom>
        </p:spPr>
      </p:pic>
      <p:pic>
        <p:nvPicPr>
          <p:cNvPr id="48" name="Picture 44" descr="A green and orange gradient&#10;&#10;Description automatically generated">
            <a:extLst>
              <a:ext uri="{FF2B5EF4-FFF2-40B4-BE49-F238E27FC236}">
                <a16:creationId xmlns:a16="http://schemas.microsoft.com/office/drawing/2014/main" id="{D65D3EE3-76AB-8EDB-367C-F4212CB71F89}"/>
              </a:ext>
            </a:extLst>
          </p:cNvPr>
          <p:cNvPicPr>
            <a:picLocks noChangeAspect="1"/>
          </p:cNvPicPr>
          <p:nvPr/>
        </p:nvPicPr>
        <p:blipFill>
          <a:blip r:embed="rId15"/>
          <a:stretch>
            <a:fillRect/>
          </a:stretch>
        </p:blipFill>
        <p:spPr>
          <a:xfrm>
            <a:off x="7750478" y="2402258"/>
            <a:ext cx="242182" cy="584171"/>
          </a:xfrm>
          <a:prstGeom prst="rect">
            <a:avLst/>
          </a:prstGeom>
        </p:spPr>
      </p:pic>
      <p:pic>
        <p:nvPicPr>
          <p:cNvPr id="52" name="Picture 51">
            <a:extLst>
              <a:ext uri="{FF2B5EF4-FFF2-40B4-BE49-F238E27FC236}">
                <a16:creationId xmlns:a16="http://schemas.microsoft.com/office/drawing/2014/main" id="{66E6DFB6-FB82-D8FF-D487-065A073B8C60}"/>
              </a:ext>
            </a:extLst>
          </p:cNvPr>
          <p:cNvPicPr>
            <a:picLocks noChangeAspect="1"/>
          </p:cNvPicPr>
          <p:nvPr/>
        </p:nvPicPr>
        <p:blipFill>
          <a:blip r:embed="rId16"/>
          <a:stretch>
            <a:fillRect/>
          </a:stretch>
        </p:blipFill>
        <p:spPr>
          <a:xfrm>
            <a:off x="7442374" y="6152955"/>
            <a:ext cx="965454" cy="170307"/>
          </a:xfrm>
          <a:prstGeom prst="rect">
            <a:avLst/>
          </a:prstGeom>
        </p:spPr>
      </p:pic>
      <p:pic>
        <p:nvPicPr>
          <p:cNvPr id="53" name="Picture 52">
            <a:extLst>
              <a:ext uri="{FF2B5EF4-FFF2-40B4-BE49-F238E27FC236}">
                <a16:creationId xmlns:a16="http://schemas.microsoft.com/office/drawing/2014/main" id="{7A4E8FD2-995D-2EB4-C7FB-7CD7A8D37818}"/>
              </a:ext>
            </a:extLst>
          </p:cNvPr>
          <p:cNvPicPr>
            <a:picLocks noChangeAspect="1"/>
          </p:cNvPicPr>
          <p:nvPr/>
        </p:nvPicPr>
        <p:blipFill>
          <a:blip r:embed="rId16"/>
          <a:stretch>
            <a:fillRect/>
          </a:stretch>
        </p:blipFill>
        <p:spPr>
          <a:xfrm>
            <a:off x="2813759" y="6120554"/>
            <a:ext cx="965454" cy="170307"/>
          </a:xfrm>
          <a:prstGeom prst="rect">
            <a:avLst/>
          </a:prstGeom>
        </p:spPr>
      </p:pic>
      <p:sp>
        <p:nvSpPr>
          <p:cNvPr id="9" name="TextBox 8">
            <a:extLst>
              <a:ext uri="{FF2B5EF4-FFF2-40B4-BE49-F238E27FC236}">
                <a16:creationId xmlns:a16="http://schemas.microsoft.com/office/drawing/2014/main" id="{EC49B8EF-C8C8-773F-2C65-933DFDB31749}"/>
              </a:ext>
            </a:extLst>
          </p:cNvPr>
          <p:cNvSpPr txBox="1"/>
          <p:nvPr/>
        </p:nvSpPr>
        <p:spPr>
          <a:xfrm>
            <a:off x="2739014" y="5958808"/>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0</a:t>
            </a:r>
          </a:p>
        </p:txBody>
      </p:sp>
      <p:sp>
        <p:nvSpPr>
          <p:cNvPr id="44" name="TextBox 43">
            <a:extLst>
              <a:ext uri="{FF2B5EF4-FFF2-40B4-BE49-F238E27FC236}">
                <a16:creationId xmlns:a16="http://schemas.microsoft.com/office/drawing/2014/main" id="{3DCF0E47-795B-3F75-949A-6EE6B87B64F6}"/>
              </a:ext>
            </a:extLst>
          </p:cNvPr>
          <p:cNvSpPr txBox="1"/>
          <p:nvPr/>
        </p:nvSpPr>
        <p:spPr>
          <a:xfrm>
            <a:off x="3169053" y="5958808"/>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5</a:t>
            </a:r>
          </a:p>
        </p:txBody>
      </p:sp>
      <p:sp>
        <p:nvSpPr>
          <p:cNvPr id="49" name="TextBox 48">
            <a:extLst>
              <a:ext uri="{FF2B5EF4-FFF2-40B4-BE49-F238E27FC236}">
                <a16:creationId xmlns:a16="http://schemas.microsoft.com/office/drawing/2014/main" id="{A4C25A08-4901-C045-C4F3-03DB13B50D14}"/>
              </a:ext>
            </a:extLst>
          </p:cNvPr>
          <p:cNvSpPr txBox="1"/>
          <p:nvPr/>
        </p:nvSpPr>
        <p:spPr>
          <a:xfrm>
            <a:off x="3531192" y="5966352"/>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10</a:t>
            </a:r>
          </a:p>
        </p:txBody>
      </p:sp>
      <p:sp>
        <p:nvSpPr>
          <p:cNvPr id="55" name="TextBox 54">
            <a:extLst>
              <a:ext uri="{FF2B5EF4-FFF2-40B4-BE49-F238E27FC236}">
                <a16:creationId xmlns:a16="http://schemas.microsoft.com/office/drawing/2014/main" id="{03DBD77A-147A-B664-0EA0-D98A31086B23}"/>
              </a:ext>
            </a:extLst>
          </p:cNvPr>
          <p:cNvSpPr txBox="1"/>
          <p:nvPr/>
        </p:nvSpPr>
        <p:spPr>
          <a:xfrm>
            <a:off x="7386459" y="5995554"/>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0</a:t>
            </a:r>
          </a:p>
        </p:txBody>
      </p:sp>
      <p:sp>
        <p:nvSpPr>
          <p:cNvPr id="56" name="TextBox 55">
            <a:extLst>
              <a:ext uri="{FF2B5EF4-FFF2-40B4-BE49-F238E27FC236}">
                <a16:creationId xmlns:a16="http://schemas.microsoft.com/office/drawing/2014/main" id="{34A0534C-310A-AF11-272A-E1D453FC2A82}"/>
              </a:ext>
            </a:extLst>
          </p:cNvPr>
          <p:cNvSpPr txBox="1"/>
          <p:nvPr/>
        </p:nvSpPr>
        <p:spPr>
          <a:xfrm>
            <a:off x="7816498" y="5995554"/>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5</a:t>
            </a:r>
          </a:p>
        </p:txBody>
      </p:sp>
      <p:sp>
        <p:nvSpPr>
          <p:cNvPr id="57" name="TextBox 56">
            <a:extLst>
              <a:ext uri="{FF2B5EF4-FFF2-40B4-BE49-F238E27FC236}">
                <a16:creationId xmlns:a16="http://schemas.microsoft.com/office/drawing/2014/main" id="{2FAE396B-88BE-35AC-A0E6-DF0D85ACF993}"/>
              </a:ext>
            </a:extLst>
          </p:cNvPr>
          <p:cNvSpPr txBox="1"/>
          <p:nvPr/>
        </p:nvSpPr>
        <p:spPr>
          <a:xfrm>
            <a:off x="8178637" y="6003098"/>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10</a:t>
            </a:r>
          </a:p>
        </p:txBody>
      </p:sp>
      <p:sp>
        <p:nvSpPr>
          <p:cNvPr id="58" name="TextBox 57">
            <a:extLst>
              <a:ext uri="{FF2B5EF4-FFF2-40B4-BE49-F238E27FC236}">
                <a16:creationId xmlns:a16="http://schemas.microsoft.com/office/drawing/2014/main" id="{885CE843-2D7F-0F91-C013-4B7D9C3F0C9A}"/>
              </a:ext>
            </a:extLst>
          </p:cNvPr>
          <p:cNvSpPr txBox="1"/>
          <p:nvPr/>
        </p:nvSpPr>
        <p:spPr>
          <a:xfrm>
            <a:off x="3238255" y="2395800"/>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2</a:t>
            </a:r>
          </a:p>
        </p:txBody>
      </p:sp>
      <p:sp>
        <p:nvSpPr>
          <p:cNvPr id="59" name="TextBox 58">
            <a:extLst>
              <a:ext uri="{FF2B5EF4-FFF2-40B4-BE49-F238E27FC236}">
                <a16:creationId xmlns:a16="http://schemas.microsoft.com/office/drawing/2014/main" id="{0FCB13D9-9F67-0323-1B2A-F8392ACF8563}"/>
              </a:ext>
            </a:extLst>
          </p:cNvPr>
          <p:cNvSpPr txBox="1"/>
          <p:nvPr/>
        </p:nvSpPr>
        <p:spPr>
          <a:xfrm>
            <a:off x="3217234" y="2774173"/>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-2</a:t>
            </a:r>
          </a:p>
        </p:txBody>
      </p:sp>
      <p:sp>
        <p:nvSpPr>
          <p:cNvPr id="61" name="Rectangle 60">
            <a:extLst>
              <a:ext uri="{FF2B5EF4-FFF2-40B4-BE49-F238E27FC236}">
                <a16:creationId xmlns:a16="http://schemas.microsoft.com/office/drawing/2014/main" id="{6FE81FE7-B90D-B060-BEA4-4B75D045986F}"/>
              </a:ext>
            </a:extLst>
          </p:cNvPr>
          <p:cNvSpPr/>
          <p:nvPr/>
        </p:nvSpPr>
        <p:spPr>
          <a:xfrm>
            <a:off x="7981293" y="2410810"/>
            <a:ext cx="241737" cy="530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98380904-BAE4-80F6-8879-872A4A12B901}"/>
              </a:ext>
            </a:extLst>
          </p:cNvPr>
          <p:cNvSpPr txBox="1"/>
          <p:nvPr/>
        </p:nvSpPr>
        <p:spPr>
          <a:xfrm>
            <a:off x="7925867" y="2408937"/>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2</a:t>
            </a:r>
          </a:p>
        </p:txBody>
      </p:sp>
      <p:sp>
        <p:nvSpPr>
          <p:cNvPr id="62" name="TextBox 61">
            <a:extLst>
              <a:ext uri="{FF2B5EF4-FFF2-40B4-BE49-F238E27FC236}">
                <a16:creationId xmlns:a16="http://schemas.microsoft.com/office/drawing/2014/main" id="{29B1163F-C330-0318-0E45-256DB57767C2}"/>
              </a:ext>
            </a:extLst>
          </p:cNvPr>
          <p:cNvSpPr txBox="1"/>
          <p:nvPr/>
        </p:nvSpPr>
        <p:spPr>
          <a:xfrm>
            <a:off x="7899592" y="2780741"/>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-2</a:t>
            </a:r>
          </a:p>
        </p:txBody>
      </p:sp>
      <p:sp>
        <p:nvSpPr>
          <p:cNvPr id="64" name="Rectangle 63">
            <a:extLst>
              <a:ext uri="{FF2B5EF4-FFF2-40B4-BE49-F238E27FC236}">
                <a16:creationId xmlns:a16="http://schemas.microsoft.com/office/drawing/2014/main" id="{E478BB90-29DF-1BF9-4E45-726EBFB3BD4F}"/>
              </a:ext>
            </a:extLst>
          </p:cNvPr>
          <p:cNvSpPr/>
          <p:nvPr/>
        </p:nvSpPr>
        <p:spPr>
          <a:xfrm>
            <a:off x="7981293" y="1872154"/>
            <a:ext cx="847396" cy="1576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11C8F9D-3886-AE54-A62B-E0383B984DF3}"/>
              </a:ext>
            </a:extLst>
          </p:cNvPr>
          <p:cNvSpPr/>
          <p:nvPr/>
        </p:nvSpPr>
        <p:spPr>
          <a:xfrm>
            <a:off x="3291051" y="1865585"/>
            <a:ext cx="847396" cy="1576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6F7C3B8-7A05-81F4-2EE8-F6A660E2B8A4}"/>
              </a:ext>
            </a:extLst>
          </p:cNvPr>
          <p:cNvSpPr/>
          <p:nvPr/>
        </p:nvSpPr>
        <p:spPr>
          <a:xfrm>
            <a:off x="7777655" y="2049516"/>
            <a:ext cx="1083878" cy="1576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A9A5A58-E3E4-6C5B-EB17-F6F682C598CC}"/>
              </a:ext>
            </a:extLst>
          </p:cNvPr>
          <p:cNvSpPr/>
          <p:nvPr/>
        </p:nvSpPr>
        <p:spPr>
          <a:xfrm>
            <a:off x="3087414" y="2069222"/>
            <a:ext cx="1090446" cy="1707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C2A8132-0D26-8F16-DD75-B7CD5A41134D}"/>
              </a:ext>
            </a:extLst>
          </p:cNvPr>
          <p:cNvSpPr txBox="1"/>
          <p:nvPr/>
        </p:nvSpPr>
        <p:spPr>
          <a:xfrm>
            <a:off x="3165995" y="1811161"/>
            <a:ext cx="148263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In-situ Study Sites</a:t>
            </a:r>
          </a:p>
        </p:txBody>
      </p:sp>
      <p:sp>
        <p:nvSpPr>
          <p:cNvPr id="68" name="TextBox 67">
            <a:extLst>
              <a:ext uri="{FF2B5EF4-FFF2-40B4-BE49-F238E27FC236}">
                <a16:creationId xmlns:a16="http://schemas.microsoft.com/office/drawing/2014/main" id="{55D58B43-8906-27AF-95BA-56DCBBCF868F}"/>
              </a:ext>
            </a:extLst>
          </p:cNvPr>
          <p:cNvSpPr txBox="1"/>
          <p:nvPr/>
        </p:nvSpPr>
        <p:spPr>
          <a:xfrm>
            <a:off x="7875943" y="1830868"/>
            <a:ext cx="148263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In-situ Study Sites</a:t>
            </a:r>
          </a:p>
        </p:txBody>
      </p:sp>
      <p:sp>
        <p:nvSpPr>
          <p:cNvPr id="71" name="TextBox 70">
            <a:extLst>
              <a:ext uri="{FF2B5EF4-FFF2-40B4-BE49-F238E27FC236}">
                <a16:creationId xmlns:a16="http://schemas.microsoft.com/office/drawing/2014/main" id="{EC038EAB-6874-3A6D-21C1-6D77901132D3}"/>
              </a:ext>
            </a:extLst>
          </p:cNvPr>
          <p:cNvSpPr txBox="1"/>
          <p:nvPr/>
        </p:nvSpPr>
        <p:spPr>
          <a:xfrm>
            <a:off x="3046477" y="2006117"/>
            <a:ext cx="144883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NDVI Relative Difference</a:t>
            </a:r>
            <a:endParaRPr lang="en-US" sz="800">
              <a:cs typeface="Calibri"/>
            </a:endParaRPr>
          </a:p>
        </p:txBody>
      </p:sp>
      <p:sp>
        <p:nvSpPr>
          <p:cNvPr id="72" name="TextBox 71">
            <a:extLst>
              <a:ext uri="{FF2B5EF4-FFF2-40B4-BE49-F238E27FC236}">
                <a16:creationId xmlns:a16="http://schemas.microsoft.com/office/drawing/2014/main" id="{C08D28C3-726B-E102-CAAC-F2FCD35D0AD6}"/>
              </a:ext>
            </a:extLst>
          </p:cNvPr>
          <p:cNvSpPr txBox="1"/>
          <p:nvPr/>
        </p:nvSpPr>
        <p:spPr>
          <a:xfrm>
            <a:off x="7730149" y="2012686"/>
            <a:ext cx="144883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NDVI Relative Difference</a:t>
            </a:r>
            <a:endParaRPr lang="en-US" sz="800">
              <a:cs typeface="Calibri"/>
            </a:endParaRPr>
          </a:p>
        </p:txBody>
      </p:sp>
      <p:sp>
        <p:nvSpPr>
          <p:cNvPr id="75" name="Rectangle 74">
            <a:extLst>
              <a:ext uri="{FF2B5EF4-FFF2-40B4-BE49-F238E27FC236}">
                <a16:creationId xmlns:a16="http://schemas.microsoft.com/office/drawing/2014/main" id="{74389B05-5333-B4AE-3DE9-755E66882B38}"/>
              </a:ext>
            </a:extLst>
          </p:cNvPr>
          <p:cNvSpPr/>
          <p:nvPr/>
        </p:nvSpPr>
        <p:spPr>
          <a:xfrm>
            <a:off x="3095624" y="2226879"/>
            <a:ext cx="321879" cy="1248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FF245AC-FF06-1C63-D42A-2C7053471735}"/>
              </a:ext>
            </a:extLst>
          </p:cNvPr>
          <p:cNvSpPr/>
          <p:nvPr/>
        </p:nvSpPr>
        <p:spPr>
          <a:xfrm>
            <a:off x="7772727" y="2246586"/>
            <a:ext cx="321879" cy="1248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51F1D1C-979A-66F8-A02A-E73A7B372945}"/>
              </a:ext>
            </a:extLst>
          </p:cNvPr>
          <p:cNvSpPr txBox="1"/>
          <p:nvPr/>
        </p:nvSpPr>
        <p:spPr>
          <a:xfrm>
            <a:off x="7683574" y="2230587"/>
            <a:ext cx="432838" cy="222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Value</a:t>
            </a:r>
            <a:endParaRPr lang="en-US"/>
          </a:p>
        </p:txBody>
      </p:sp>
      <p:sp>
        <p:nvSpPr>
          <p:cNvPr id="77" name="TextBox 76">
            <a:extLst>
              <a:ext uri="{FF2B5EF4-FFF2-40B4-BE49-F238E27FC236}">
                <a16:creationId xmlns:a16="http://schemas.microsoft.com/office/drawing/2014/main" id="{0B03347C-93ED-D60D-A54D-79DB8BBBADD1}"/>
              </a:ext>
            </a:extLst>
          </p:cNvPr>
          <p:cNvSpPr txBox="1"/>
          <p:nvPr/>
        </p:nvSpPr>
        <p:spPr>
          <a:xfrm>
            <a:off x="2999901" y="2243725"/>
            <a:ext cx="432838" cy="222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Value</a:t>
            </a:r>
            <a:endParaRPr lang="en-US"/>
          </a:p>
        </p:txBody>
      </p:sp>
    </p:spTree>
    <p:extLst>
      <p:ext uri="{BB962C8B-B14F-4D97-AF65-F5344CB8AC3E}">
        <p14:creationId xmlns:p14="http://schemas.microsoft.com/office/powerpoint/2010/main" val="16063734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NDVI Time Series (Landsat 8)</a:t>
            </a:r>
            <a:endParaRPr lang="en-US"/>
          </a:p>
        </p:txBody>
      </p:sp>
      <p:pic>
        <p:nvPicPr>
          <p:cNvPr id="11" name="Picture 11" descr="A graph with different colored lines and dots&#10;&#10;Description automatically generated">
            <a:extLst>
              <a:ext uri="{FF2B5EF4-FFF2-40B4-BE49-F238E27FC236}">
                <a16:creationId xmlns:a16="http://schemas.microsoft.com/office/drawing/2014/main" id="{74BA8843-AF06-9C08-3754-7E8A2A689C03}"/>
              </a:ext>
            </a:extLst>
          </p:cNvPr>
          <p:cNvPicPr>
            <a:picLocks noChangeAspect="1"/>
          </p:cNvPicPr>
          <p:nvPr/>
        </p:nvPicPr>
        <p:blipFill rotWithShape="1">
          <a:blip r:embed="rId3"/>
          <a:srcRect l="3995" r="7763" b="8308"/>
          <a:stretch/>
        </p:blipFill>
        <p:spPr>
          <a:xfrm>
            <a:off x="1487793" y="1521095"/>
            <a:ext cx="9451356" cy="361570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4135BDE5-2F3E-7D43-68E4-44F5F7005D31}"/>
              </a:ext>
            </a:extLst>
          </p:cNvPr>
          <p:cNvSpPr txBox="1"/>
          <p:nvPr/>
        </p:nvSpPr>
        <p:spPr>
          <a:xfrm rot="16200000">
            <a:off x="-452697" y="3149534"/>
            <a:ext cx="22669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Monthly Mean NDVI</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C3BCCDC4-9E82-D3B0-7CFB-9E5B3A686FE5}"/>
              </a:ext>
            </a:extLst>
          </p:cNvPr>
          <p:cNvSpPr txBox="1"/>
          <p:nvPr/>
        </p:nvSpPr>
        <p:spPr>
          <a:xfrm>
            <a:off x="4376932" y="1145194"/>
            <a:ext cx="34428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Monthly Mean NDVI 2013 - 2023</a:t>
            </a:r>
          </a:p>
        </p:txBody>
      </p:sp>
      <p:sp>
        <p:nvSpPr>
          <p:cNvPr id="2" name="TextBox 1">
            <a:extLst>
              <a:ext uri="{FF2B5EF4-FFF2-40B4-BE49-F238E27FC236}">
                <a16:creationId xmlns:a16="http://schemas.microsoft.com/office/drawing/2014/main" id="{AC33D96F-8962-9D35-45D1-F4ADB517ACD0}"/>
              </a:ext>
            </a:extLst>
          </p:cNvPr>
          <p:cNvSpPr txBox="1"/>
          <p:nvPr/>
        </p:nvSpPr>
        <p:spPr>
          <a:xfrm>
            <a:off x="1729618"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2013</a:t>
            </a:r>
            <a:endParaRPr lang="en-US" sz="1100">
              <a:latin typeface="Century Gothic"/>
            </a:endParaRPr>
          </a:p>
        </p:txBody>
      </p:sp>
      <p:sp>
        <p:nvSpPr>
          <p:cNvPr id="6" name="TextBox 5">
            <a:extLst>
              <a:ext uri="{FF2B5EF4-FFF2-40B4-BE49-F238E27FC236}">
                <a16:creationId xmlns:a16="http://schemas.microsoft.com/office/drawing/2014/main" id="{FDCEE315-3833-A67A-1871-9A3DBAC58973}"/>
              </a:ext>
            </a:extLst>
          </p:cNvPr>
          <p:cNvSpPr txBox="1"/>
          <p:nvPr/>
        </p:nvSpPr>
        <p:spPr>
          <a:xfrm>
            <a:off x="2546046"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2014</a:t>
            </a:r>
            <a:endParaRPr lang="en-US" sz="1100">
              <a:latin typeface="Century Gothic"/>
            </a:endParaRPr>
          </a:p>
        </p:txBody>
      </p:sp>
      <p:sp>
        <p:nvSpPr>
          <p:cNvPr id="7" name="TextBox 6">
            <a:extLst>
              <a:ext uri="{FF2B5EF4-FFF2-40B4-BE49-F238E27FC236}">
                <a16:creationId xmlns:a16="http://schemas.microsoft.com/office/drawing/2014/main" id="{CBE26831-DCEE-3D31-B3FE-4BC32E9B56D8}"/>
              </a:ext>
            </a:extLst>
          </p:cNvPr>
          <p:cNvSpPr txBox="1"/>
          <p:nvPr/>
        </p:nvSpPr>
        <p:spPr>
          <a:xfrm>
            <a:off x="3326189"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2015</a:t>
            </a:r>
            <a:endParaRPr lang="en-US" sz="1100">
              <a:latin typeface="Century Gothic"/>
            </a:endParaRPr>
          </a:p>
        </p:txBody>
      </p:sp>
      <p:sp>
        <p:nvSpPr>
          <p:cNvPr id="8" name="TextBox 7">
            <a:extLst>
              <a:ext uri="{FF2B5EF4-FFF2-40B4-BE49-F238E27FC236}">
                <a16:creationId xmlns:a16="http://schemas.microsoft.com/office/drawing/2014/main" id="{21F54094-8C69-C3BC-19DD-2380470927A0}"/>
              </a:ext>
            </a:extLst>
          </p:cNvPr>
          <p:cNvSpPr txBox="1"/>
          <p:nvPr/>
        </p:nvSpPr>
        <p:spPr>
          <a:xfrm>
            <a:off x="4136570"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2016</a:t>
            </a:r>
            <a:endParaRPr lang="en-US" sz="1100">
              <a:latin typeface="Century Gothic"/>
            </a:endParaRPr>
          </a:p>
        </p:txBody>
      </p:sp>
      <p:sp>
        <p:nvSpPr>
          <p:cNvPr id="9" name="TextBox 8">
            <a:extLst>
              <a:ext uri="{FF2B5EF4-FFF2-40B4-BE49-F238E27FC236}">
                <a16:creationId xmlns:a16="http://schemas.microsoft.com/office/drawing/2014/main" id="{FC813459-B044-C291-8899-60878955089F}"/>
              </a:ext>
            </a:extLst>
          </p:cNvPr>
          <p:cNvSpPr txBox="1"/>
          <p:nvPr/>
        </p:nvSpPr>
        <p:spPr>
          <a:xfrm>
            <a:off x="5013476"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2017</a:t>
            </a:r>
            <a:endParaRPr lang="en-US" sz="1100">
              <a:latin typeface="Century Gothic"/>
            </a:endParaRPr>
          </a:p>
        </p:txBody>
      </p:sp>
      <p:sp>
        <p:nvSpPr>
          <p:cNvPr id="10" name="TextBox 9">
            <a:extLst>
              <a:ext uri="{FF2B5EF4-FFF2-40B4-BE49-F238E27FC236}">
                <a16:creationId xmlns:a16="http://schemas.microsoft.com/office/drawing/2014/main" id="{7DB2A719-F830-D87C-3CDF-F9BE1A1A3FD0}"/>
              </a:ext>
            </a:extLst>
          </p:cNvPr>
          <p:cNvSpPr txBox="1"/>
          <p:nvPr/>
        </p:nvSpPr>
        <p:spPr>
          <a:xfrm>
            <a:off x="5823855"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2018</a:t>
            </a:r>
            <a:endParaRPr lang="en-US" sz="1100">
              <a:latin typeface="Century Gothic"/>
            </a:endParaRPr>
          </a:p>
        </p:txBody>
      </p:sp>
      <p:sp>
        <p:nvSpPr>
          <p:cNvPr id="12" name="TextBox 11">
            <a:extLst>
              <a:ext uri="{FF2B5EF4-FFF2-40B4-BE49-F238E27FC236}">
                <a16:creationId xmlns:a16="http://schemas.microsoft.com/office/drawing/2014/main" id="{F1FE911B-4EAB-773E-04E2-DC3904EA481E}"/>
              </a:ext>
            </a:extLst>
          </p:cNvPr>
          <p:cNvSpPr txBox="1"/>
          <p:nvPr/>
        </p:nvSpPr>
        <p:spPr>
          <a:xfrm>
            <a:off x="6610047"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2019</a:t>
            </a:r>
            <a:endParaRPr lang="en-US" sz="1100">
              <a:latin typeface="Century Gothic"/>
            </a:endParaRPr>
          </a:p>
        </p:txBody>
      </p:sp>
      <p:sp>
        <p:nvSpPr>
          <p:cNvPr id="13" name="TextBox 12">
            <a:extLst>
              <a:ext uri="{FF2B5EF4-FFF2-40B4-BE49-F238E27FC236}">
                <a16:creationId xmlns:a16="http://schemas.microsoft.com/office/drawing/2014/main" id="{BF178391-120C-AD1C-053C-32F65A9EC060}"/>
              </a:ext>
            </a:extLst>
          </p:cNvPr>
          <p:cNvSpPr txBox="1"/>
          <p:nvPr/>
        </p:nvSpPr>
        <p:spPr>
          <a:xfrm>
            <a:off x="7462761" y="5191879"/>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2020</a:t>
            </a:r>
            <a:endParaRPr lang="en-US" sz="1100">
              <a:latin typeface="Century Gothic"/>
            </a:endParaRPr>
          </a:p>
        </p:txBody>
      </p:sp>
      <p:sp>
        <p:nvSpPr>
          <p:cNvPr id="14" name="TextBox 13">
            <a:extLst>
              <a:ext uri="{FF2B5EF4-FFF2-40B4-BE49-F238E27FC236}">
                <a16:creationId xmlns:a16="http://schemas.microsoft.com/office/drawing/2014/main" id="{5AEF1D4D-F006-AB54-1E52-3459EA245A2C}"/>
              </a:ext>
            </a:extLst>
          </p:cNvPr>
          <p:cNvSpPr txBox="1"/>
          <p:nvPr/>
        </p:nvSpPr>
        <p:spPr>
          <a:xfrm>
            <a:off x="8254999" y="5191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2021</a:t>
            </a:r>
            <a:endParaRPr lang="en-US" sz="1100">
              <a:latin typeface="Century Gothic"/>
            </a:endParaRPr>
          </a:p>
        </p:txBody>
      </p:sp>
      <p:sp>
        <p:nvSpPr>
          <p:cNvPr id="15" name="TextBox 14">
            <a:extLst>
              <a:ext uri="{FF2B5EF4-FFF2-40B4-BE49-F238E27FC236}">
                <a16:creationId xmlns:a16="http://schemas.microsoft.com/office/drawing/2014/main" id="{505D7145-59EE-8487-002D-3DB84CE238AE}"/>
              </a:ext>
            </a:extLst>
          </p:cNvPr>
          <p:cNvSpPr txBox="1"/>
          <p:nvPr/>
        </p:nvSpPr>
        <p:spPr>
          <a:xfrm>
            <a:off x="9150046" y="5191879"/>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2022</a:t>
            </a:r>
            <a:endParaRPr lang="en-US" sz="1100">
              <a:latin typeface="Century Gothic"/>
            </a:endParaRPr>
          </a:p>
        </p:txBody>
      </p:sp>
      <p:sp>
        <p:nvSpPr>
          <p:cNvPr id="17" name="TextBox 16">
            <a:extLst>
              <a:ext uri="{FF2B5EF4-FFF2-40B4-BE49-F238E27FC236}">
                <a16:creationId xmlns:a16="http://schemas.microsoft.com/office/drawing/2014/main" id="{284E59C0-46E5-7A40-54C3-202DE85144F4}"/>
              </a:ext>
            </a:extLst>
          </p:cNvPr>
          <p:cNvSpPr txBox="1"/>
          <p:nvPr/>
        </p:nvSpPr>
        <p:spPr>
          <a:xfrm>
            <a:off x="9990665" y="5191879"/>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2023</a:t>
            </a:r>
            <a:endParaRPr lang="en-US" sz="1100">
              <a:latin typeface="Century Gothic"/>
            </a:endParaRPr>
          </a:p>
        </p:txBody>
      </p:sp>
      <p:sp>
        <p:nvSpPr>
          <p:cNvPr id="18" name="TextBox 17">
            <a:extLst>
              <a:ext uri="{FF2B5EF4-FFF2-40B4-BE49-F238E27FC236}">
                <a16:creationId xmlns:a16="http://schemas.microsoft.com/office/drawing/2014/main" id="{B2EE664A-C660-C5B5-DEF1-1647852B2490}"/>
              </a:ext>
            </a:extLst>
          </p:cNvPr>
          <p:cNvSpPr txBox="1"/>
          <p:nvPr/>
        </p:nvSpPr>
        <p:spPr>
          <a:xfrm>
            <a:off x="1040189" y="481088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0.00</a:t>
            </a:r>
            <a:endParaRPr lang="en-US" sz="1100">
              <a:latin typeface="Century Gothic"/>
            </a:endParaRPr>
          </a:p>
        </p:txBody>
      </p:sp>
      <p:sp>
        <p:nvSpPr>
          <p:cNvPr id="20" name="TextBox 19">
            <a:extLst>
              <a:ext uri="{FF2B5EF4-FFF2-40B4-BE49-F238E27FC236}">
                <a16:creationId xmlns:a16="http://schemas.microsoft.com/office/drawing/2014/main" id="{C8364053-B403-2A09-AA0B-2EF200357D0F}"/>
              </a:ext>
            </a:extLst>
          </p:cNvPr>
          <p:cNvSpPr txBox="1"/>
          <p:nvPr/>
        </p:nvSpPr>
        <p:spPr>
          <a:xfrm>
            <a:off x="1040189" y="3994451"/>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0.25</a:t>
            </a:r>
            <a:endParaRPr lang="en-US" sz="1100">
              <a:latin typeface="Century Gothic"/>
            </a:endParaRPr>
          </a:p>
        </p:txBody>
      </p:sp>
      <p:sp>
        <p:nvSpPr>
          <p:cNvPr id="21" name="TextBox 20">
            <a:extLst>
              <a:ext uri="{FF2B5EF4-FFF2-40B4-BE49-F238E27FC236}">
                <a16:creationId xmlns:a16="http://schemas.microsoft.com/office/drawing/2014/main" id="{AA96B37E-9808-211B-5F3D-12D4ADC17D0F}"/>
              </a:ext>
            </a:extLst>
          </p:cNvPr>
          <p:cNvSpPr txBox="1"/>
          <p:nvPr/>
        </p:nvSpPr>
        <p:spPr>
          <a:xfrm>
            <a:off x="1040189" y="3141737"/>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0.50</a:t>
            </a:r>
            <a:endParaRPr lang="en-US" sz="1100">
              <a:latin typeface="Century Gothic"/>
            </a:endParaRPr>
          </a:p>
        </p:txBody>
      </p:sp>
      <p:sp>
        <p:nvSpPr>
          <p:cNvPr id="22" name="TextBox 21">
            <a:extLst>
              <a:ext uri="{FF2B5EF4-FFF2-40B4-BE49-F238E27FC236}">
                <a16:creationId xmlns:a16="http://schemas.microsoft.com/office/drawing/2014/main" id="{80D2CD84-208A-A3D9-2242-44A4D4C93575}"/>
              </a:ext>
            </a:extLst>
          </p:cNvPr>
          <p:cNvSpPr txBox="1"/>
          <p:nvPr/>
        </p:nvSpPr>
        <p:spPr>
          <a:xfrm>
            <a:off x="1082522" y="2319260"/>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0.75</a:t>
            </a:r>
            <a:endParaRPr lang="en-US" sz="1100">
              <a:latin typeface="Century Gothic"/>
            </a:endParaRPr>
          </a:p>
        </p:txBody>
      </p:sp>
      <p:sp>
        <p:nvSpPr>
          <p:cNvPr id="25" name="TextBox 24">
            <a:extLst>
              <a:ext uri="{FF2B5EF4-FFF2-40B4-BE49-F238E27FC236}">
                <a16:creationId xmlns:a16="http://schemas.microsoft.com/office/drawing/2014/main" id="{C3AAAB40-5058-FA2E-0AAD-8E9180267BA9}"/>
              </a:ext>
            </a:extLst>
          </p:cNvPr>
          <p:cNvSpPr txBox="1"/>
          <p:nvPr/>
        </p:nvSpPr>
        <p:spPr>
          <a:xfrm>
            <a:off x="1082522" y="1484689"/>
            <a:ext cx="7136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Century Gothic"/>
                <a:cs typeface="Calibri"/>
              </a:rPr>
              <a:t>1.00</a:t>
            </a:r>
          </a:p>
        </p:txBody>
      </p:sp>
      <p:pic>
        <p:nvPicPr>
          <p:cNvPr id="32" name="Picture 76" descr="A group of blue and orange dots&#10;&#10;Description automatically generated">
            <a:extLst>
              <a:ext uri="{FF2B5EF4-FFF2-40B4-BE49-F238E27FC236}">
                <a16:creationId xmlns:a16="http://schemas.microsoft.com/office/drawing/2014/main" id="{532941EF-0B03-45C8-8B7D-23998FC55BA7}"/>
              </a:ext>
            </a:extLst>
          </p:cNvPr>
          <p:cNvPicPr>
            <a:picLocks noChangeAspect="1"/>
          </p:cNvPicPr>
          <p:nvPr/>
        </p:nvPicPr>
        <p:blipFill>
          <a:blip r:embed="rId4"/>
          <a:stretch>
            <a:fillRect/>
          </a:stretch>
        </p:blipFill>
        <p:spPr>
          <a:xfrm>
            <a:off x="11116829" y="3066748"/>
            <a:ext cx="322807" cy="1004692"/>
          </a:xfrm>
          <a:prstGeom prst="rect">
            <a:avLst/>
          </a:prstGeom>
        </p:spPr>
      </p:pic>
      <p:sp>
        <p:nvSpPr>
          <p:cNvPr id="34" name="TextBox 33">
            <a:extLst>
              <a:ext uri="{FF2B5EF4-FFF2-40B4-BE49-F238E27FC236}">
                <a16:creationId xmlns:a16="http://schemas.microsoft.com/office/drawing/2014/main" id="{879DD4CD-042E-27CB-23D0-ED4B3D342B3F}"/>
              </a:ext>
            </a:extLst>
          </p:cNvPr>
          <p:cNvSpPr txBox="1"/>
          <p:nvPr/>
        </p:nvSpPr>
        <p:spPr>
          <a:xfrm>
            <a:off x="11367150" y="3035642"/>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1</a:t>
            </a:r>
            <a:endParaRPr lang="en-US" sz="1000">
              <a:cs typeface="Calibri"/>
            </a:endParaRPr>
          </a:p>
        </p:txBody>
      </p:sp>
      <p:sp>
        <p:nvSpPr>
          <p:cNvPr id="36" name="TextBox 35">
            <a:extLst>
              <a:ext uri="{FF2B5EF4-FFF2-40B4-BE49-F238E27FC236}">
                <a16:creationId xmlns:a16="http://schemas.microsoft.com/office/drawing/2014/main" id="{31693BD2-F5CB-6ADF-FBE9-2496C6E0BC70}"/>
              </a:ext>
            </a:extLst>
          </p:cNvPr>
          <p:cNvSpPr txBox="1"/>
          <p:nvPr/>
        </p:nvSpPr>
        <p:spPr>
          <a:xfrm>
            <a:off x="11069206" y="282687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Site</a:t>
            </a:r>
            <a:endParaRPr lang="en-US"/>
          </a:p>
        </p:txBody>
      </p:sp>
      <p:sp>
        <p:nvSpPr>
          <p:cNvPr id="38" name="TextBox 37">
            <a:extLst>
              <a:ext uri="{FF2B5EF4-FFF2-40B4-BE49-F238E27FC236}">
                <a16:creationId xmlns:a16="http://schemas.microsoft.com/office/drawing/2014/main" id="{24D3B1BE-28D4-0663-428B-8BFFBEB2B24C}"/>
              </a:ext>
            </a:extLst>
          </p:cNvPr>
          <p:cNvSpPr txBox="1"/>
          <p:nvPr/>
        </p:nvSpPr>
        <p:spPr>
          <a:xfrm>
            <a:off x="11367149" y="3280942"/>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2</a:t>
            </a:r>
          </a:p>
        </p:txBody>
      </p:sp>
      <p:sp>
        <p:nvSpPr>
          <p:cNvPr id="40" name="TextBox 39">
            <a:extLst>
              <a:ext uri="{FF2B5EF4-FFF2-40B4-BE49-F238E27FC236}">
                <a16:creationId xmlns:a16="http://schemas.microsoft.com/office/drawing/2014/main" id="{16DC5D24-4DF7-283E-A942-9D6A1A32B87C}"/>
              </a:ext>
            </a:extLst>
          </p:cNvPr>
          <p:cNvSpPr txBox="1"/>
          <p:nvPr/>
        </p:nvSpPr>
        <p:spPr>
          <a:xfrm>
            <a:off x="11367149" y="3541901"/>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3</a:t>
            </a:r>
          </a:p>
        </p:txBody>
      </p:sp>
      <p:sp>
        <p:nvSpPr>
          <p:cNvPr id="42" name="TextBox 41">
            <a:extLst>
              <a:ext uri="{FF2B5EF4-FFF2-40B4-BE49-F238E27FC236}">
                <a16:creationId xmlns:a16="http://schemas.microsoft.com/office/drawing/2014/main" id="{CD3BD321-6761-5ED8-7FB7-F90DD6382636}"/>
              </a:ext>
            </a:extLst>
          </p:cNvPr>
          <p:cNvSpPr txBox="1"/>
          <p:nvPr/>
        </p:nvSpPr>
        <p:spPr>
          <a:xfrm>
            <a:off x="11367149" y="3787203"/>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4</a:t>
            </a:r>
          </a:p>
        </p:txBody>
      </p:sp>
    </p:spTree>
    <p:extLst>
      <p:ext uri="{BB962C8B-B14F-4D97-AF65-F5344CB8AC3E}">
        <p14:creationId xmlns:p14="http://schemas.microsoft.com/office/powerpoint/2010/main" val="308500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10583646"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NDVI Parallel Processing (Planet)</a:t>
            </a:r>
            <a:endParaRPr lang="en-US" err="1"/>
          </a:p>
        </p:txBody>
      </p:sp>
      <p:sp>
        <p:nvSpPr>
          <p:cNvPr id="15" name="TextBox 14">
            <a:extLst>
              <a:ext uri="{FF2B5EF4-FFF2-40B4-BE49-F238E27FC236}">
                <a16:creationId xmlns:a16="http://schemas.microsoft.com/office/drawing/2014/main" id="{1D592048-F1C7-3EC1-28FD-8BEAB7771AF5}"/>
              </a:ext>
            </a:extLst>
          </p:cNvPr>
          <p:cNvSpPr txBox="1"/>
          <p:nvPr/>
        </p:nvSpPr>
        <p:spPr>
          <a:xfrm>
            <a:off x="6821462" y="1068262"/>
            <a:ext cx="41335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Δ NDVI = April 2023 – April 2013</a:t>
            </a:r>
            <a:endParaRPr lang="en-US" sz="1400"/>
          </a:p>
        </p:txBody>
      </p:sp>
      <p:pic>
        <p:nvPicPr>
          <p:cNvPr id="4" name="Picture 4" descr="A map of a river&#10;&#10;Description automatically generated">
            <a:extLst>
              <a:ext uri="{FF2B5EF4-FFF2-40B4-BE49-F238E27FC236}">
                <a16:creationId xmlns:a16="http://schemas.microsoft.com/office/drawing/2014/main" id="{EF34A851-641F-4F1A-891E-8AADB3671A3C}"/>
              </a:ext>
            </a:extLst>
          </p:cNvPr>
          <p:cNvPicPr>
            <a:picLocks noChangeAspect="1"/>
          </p:cNvPicPr>
          <p:nvPr/>
        </p:nvPicPr>
        <p:blipFill>
          <a:blip r:embed="rId3"/>
          <a:stretch>
            <a:fillRect/>
          </a:stretch>
        </p:blipFill>
        <p:spPr>
          <a:xfrm>
            <a:off x="2160894" y="3765379"/>
            <a:ext cx="2176332" cy="2758306"/>
          </a:xfrm>
          <a:prstGeom prst="rect">
            <a:avLst/>
          </a:prstGeom>
        </p:spPr>
      </p:pic>
      <p:cxnSp>
        <p:nvCxnSpPr>
          <p:cNvPr id="5" name="Straight Arrow Connector 4">
            <a:extLst>
              <a:ext uri="{FF2B5EF4-FFF2-40B4-BE49-F238E27FC236}">
                <a16:creationId xmlns:a16="http://schemas.microsoft.com/office/drawing/2014/main" id="{939C2E77-EB17-C34D-9DCE-3797F0C7C78A}"/>
              </a:ext>
            </a:extLst>
          </p:cNvPr>
          <p:cNvCxnSpPr/>
          <p:nvPr/>
        </p:nvCxnSpPr>
        <p:spPr>
          <a:xfrm>
            <a:off x="4592289" y="2413331"/>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48907F0-9024-AAA5-5DFB-DB7958C2338C}"/>
              </a:ext>
            </a:extLst>
          </p:cNvPr>
          <p:cNvCxnSpPr/>
          <p:nvPr/>
        </p:nvCxnSpPr>
        <p:spPr>
          <a:xfrm flipV="1">
            <a:off x="4585262" y="4651512"/>
            <a:ext cx="1039318" cy="759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F85522-63DC-B7F5-0449-E157FD458F89}"/>
              </a:ext>
            </a:extLst>
          </p:cNvPr>
          <p:cNvSpPr txBox="1"/>
          <p:nvPr/>
        </p:nvSpPr>
        <p:spPr>
          <a:xfrm>
            <a:off x="743356" y="4459928"/>
            <a:ext cx="13815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March 2013 Planet NDVI for Overall Study Site</a:t>
            </a:r>
          </a:p>
        </p:txBody>
      </p:sp>
      <p:sp>
        <p:nvSpPr>
          <p:cNvPr id="14" name="TextBox 13">
            <a:extLst>
              <a:ext uri="{FF2B5EF4-FFF2-40B4-BE49-F238E27FC236}">
                <a16:creationId xmlns:a16="http://schemas.microsoft.com/office/drawing/2014/main" id="{592BAF06-9A96-E3C8-16B1-D78B4594FF65}"/>
              </a:ext>
            </a:extLst>
          </p:cNvPr>
          <p:cNvSpPr txBox="1"/>
          <p:nvPr/>
        </p:nvSpPr>
        <p:spPr>
          <a:xfrm>
            <a:off x="744468" y="1959437"/>
            <a:ext cx="20063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March 2023 </a:t>
            </a:r>
            <a:endParaRPr lang="en-US">
              <a:latin typeface="Calibri" panose="020F0502020204030204"/>
              <a:cs typeface="Calibri" panose="020F0502020204030204"/>
            </a:endParaRPr>
          </a:p>
          <a:p>
            <a:r>
              <a:rPr lang="en-US" sz="1400">
                <a:latin typeface="Century Gothic"/>
              </a:rPr>
              <a:t>Planet NDVI </a:t>
            </a:r>
            <a:endParaRPr lang="en-US">
              <a:latin typeface="Calibri" panose="020F0502020204030204"/>
              <a:cs typeface="Calibri"/>
            </a:endParaRPr>
          </a:p>
          <a:p>
            <a:r>
              <a:rPr lang="en-US" sz="1400">
                <a:latin typeface="Century Gothic"/>
              </a:rPr>
              <a:t>for Overall </a:t>
            </a:r>
            <a:endParaRPr lang="en-US">
              <a:latin typeface="Calibri" panose="020F0502020204030204"/>
              <a:cs typeface="Calibri"/>
            </a:endParaRPr>
          </a:p>
          <a:p>
            <a:r>
              <a:rPr lang="en-US" sz="1400">
                <a:latin typeface="Century Gothic"/>
              </a:rPr>
              <a:t>Study Site​</a:t>
            </a:r>
            <a:endParaRPr lang="en-US">
              <a:cs typeface="Calibri"/>
            </a:endParaRPr>
          </a:p>
        </p:txBody>
      </p:sp>
      <p:pic>
        <p:nvPicPr>
          <p:cNvPr id="6" name="Picture 9" descr="A close-up of a calculator&#10;&#10;Description automatically generated">
            <a:extLst>
              <a:ext uri="{FF2B5EF4-FFF2-40B4-BE49-F238E27FC236}">
                <a16:creationId xmlns:a16="http://schemas.microsoft.com/office/drawing/2014/main" id="{ADEF52A6-387E-6D34-406D-D3E01AB185A9}"/>
              </a:ext>
            </a:extLst>
          </p:cNvPr>
          <p:cNvPicPr>
            <a:picLocks noChangeAspect="1"/>
          </p:cNvPicPr>
          <p:nvPr/>
        </p:nvPicPr>
        <p:blipFill>
          <a:blip r:embed="rId4"/>
          <a:stretch>
            <a:fillRect/>
          </a:stretch>
        </p:blipFill>
        <p:spPr>
          <a:xfrm>
            <a:off x="3548555" y="4016716"/>
            <a:ext cx="555736" cy="369918"/>
          </a:xfrm>
          <a:prstGeom prst="rect">
            <a:avLst/>
          </a:prstGeom>
        </p:spPr>
      </p:pic>
      <p:pic>
        <p:nvPicPr>
          <p:cNvPr id="10" name="Picture 10" descr="A close-up of numbers&#10;&#10;Description automatically generated">
            <a:extLst>
              <a:ext uri="{FF2B5EF4-FFF2-40B4-BE49-F238E27FC236}">
                <a16:creationId xmlns:a16="http://schemas.microsoft.com/office/drawing/2014/main" id="{81B56D45-1D06-C42E-A882-BCB54A333273}"/>
              </a:ext>
            </a:extLst>
          </p:cNvPr>
          <p:cNvPicPr>
            <a:picLocks noChangeAspect="1"/>
          </p:cNvPicPr>
          <p:nvPr/>
        </p:nvPicPr>
        <p:blipFill>
          <a:blip r:embed="rId5"/>
          <a:stretch>
            <a:fillRect/>
          </a:stretch>
        </p:blipFill>
        <p:spPr>
          <a:xfrm>
            <a:off x="3546913" y="1158766"/>
            <a:ext cx="559020" cy="356039"/>
          </a:xfrm>
          <a:prstGeom prst="rect">
            <a:avLst/>
          </a:prstGeom>
        </p:spPr>
      </p:pic>
      <p:sp>
        <p:nvSpPr>
          <p:cNvPr id="11" name="TextBox 10">
            <a:extLst>
              <a:ext uri="{FF2B5EF4-FFF2-40B4-BE49-F238E27FC236}">
                <a16:creationId xmlns:a16="http://schemas.microsoft.com/office/drawing/2014/main" id="{A37B1E9A-C3AB-A654-AFA3-16AD6C6263CB}"/>
              </a:ext>
            </a:extLst>
          </p:cNvPr>
          <p:cNvSpPr txBox="1"/>
          <p:nvPr/>
        </p:nvSpPr>
        <p:spPr>
          <a:xfrm>
            <a:off x="5521" y="6460436"/>
            <a:ext cx="44063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a:solidFill>
                  <a:schemeClr val="tx1">
                    <a:lumMod val="75000"/>
                    <a:lumOff val="25000"/>
                  </a:schemeClr>
                </a:solidFill>
                <a:latin typeface="Century Gothic"/>
                <a:ea typeface="+mn-lt"/>
                <a:cs typeface="+mn-lt"/>
              </a:rPr>
              <a:t>Includes copyrighted material of Planet Labs PBC. All rights reserved.</a:t>
            </a:r>
            <a:endParaRPr lang="en-US" sz="1000" i="1">
              <a:solidFill>
                <a:schemeClr val="tx1">
                  <a:lumMod val="75000"/>
                  <a:lumOff val="25000"/>
                </a:schemeClr>
              </a:solidFill>
              <a:latin typeface="Century Gothic"/>
            </a:endParaRPr>
          </a:p>
        </p:txBody>
      </p:sp>
      <p:pic>
        <p:nvPicPr>
          <p:cNvPr id="2" name="Picture 3" descr="A map of a river&#10;&#10;Description automatically generated">
            <a:extLst>
              <a:ext uri="{FF2B5EF4-FFF2-40B4-BE49-F238E27FC236}">
                <a16:creationId xmlns:a16="http://schemas.microsoft.com/office/drawing/2014/main" id="{E2FDD12F-C103-2AD9-0FE4-50AAF0C59967}"/>
              </a:ext>
            </a:extLst>
          </p:cNvPr>
          <p:cNvPicPr>
            <a:picLocks noChangeAspect="1"/>
          </p:cNvPicPr>
          <p:nvPr/>
        </p:nvPicPr>
        <p:blipFill>
          <a:blip r:embed="rId6"/>
          <a:stretch>
            <a:fillRect/>
          </a:stretch>
        </p:blipFill>
        <p:spPr>
          <a:xfrm>
            <a:off x="6563136" y="1292413"/>
            <a:ext cx="4010589" cy="5164643"/>
          </a:xfrm>
          <a:prstGeom prst="rect">
            <a:avLst/>
          </a:prstGeom>
        </p:spPr>
      </p:pic>
      <p:pic>
        <p:nvPicPr>
          <p:cNvPr id="29" name="Picture 29" descr="A white background with black dots&#10;&#10;Description automatically generated">
            <a:extLst>
              <a:ext uri="{FF2B5EF4-FFF2-40B4-BE49-F238E27FC236}">
                <a16:creationId xmlns:a16="http://schemas.microsoft.com/office/drawing/2014/main" id="{A1B9EDAE-2810-8336-F794-8162FEA2A0DB}"/>
              </a:ext>
            </a:extLst>
          </p:cNvPr>
          <p:cNvPicPr>
            <a:picLocks noChangeAspect="1"/>
          </p:cNvPicPr>
          <p:nvPr/>
        </p:nvPicPr>
        <p:blipFill>
          <a:blip r:embed="rId7"/>
          <a:stretch>
            <a:fillRect/>
          </a:stretch>
        </p:blipFill>
        <p:spPr>
          <a:xfrm>
            <a:off x="8868687" y="5837506"/>
            <a:ext cx="1523391" cy="427815"/>
          </a:xfrm>
          <a:prstGeom prst="rect">
            <a:avLst/>
          </a:prstGeom>
        </p:spPr>
      </p:pic>
      <p:pic>
        <p:nvPicPr>
          <p:cNvPr id="32" name="Picture 14" descr="A chart with text and numbers&#10;&#10;Description automatically generated">
            <a:extLst>
              <a:ext uri="{FF2B5EF4-FFF2-40B4-BE49-F238E27FC236}">
                <a16:creationId xmlns:a16="http://schemas.microsoft.com/office/drawing/2014/main" id="{FE4FADE5-DBF9-7BE2-6D3C-90F3CB33A7C0}"/>
              </a:ext>
            </a:extLst>
          </p:cNvPr>
          <p:cNvPicPr>
            <a:picLocks noChangeAspect="1"/>
          </p:cNvPicPr>
          <p:nvPr/>
        </p:nvPicPr>
        <p:blipFill>
          <a:blip r:embed="rId8"/>
          <a:stretch>
            <a:fillRect/>
          </a:stretch>
        </p:blipFill>
        <p:spPr>
          <a:xfrm>
            <a:off x="9093191" y="1501342"/>
            <a:ext cx="1255323" cy="1329186"/>
          </a:xfrm>
          <a:prstGeom prst="rect">
            <a:avLst/>
          </a:prstGeom>
        </p:spPr>
      </p:pic>
      <p:sp>
        <p:nvSpPr>
          <p:cNvPr id="38" name="Rectangle 37">
            <a:extLst>
              <a:ext uri="{FF2B5EF4-FFF2-40B4-BE49-F238E27FC236}">
                <a16:creationId xmlns:a16="http://schemas.microsoft.com/office/drawing/2014/main" id="{A5819019-0DCE-3866-F338-006D9198B807}"/>
              </a:ext>
            </a:extLst>
          </p:cNvPr>
          <p:cNvSpPr/>
          <p:nvPr/>
        </p:nvSpPr>
        <p:spPr>
          <a:xfrm>
            <a:off x="9378963" y="2196259"/>
            <a:ext cx="197555" cy="5418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2">
            <a:extLst>
              <a:ext uri="{FF2B5EF4-FFF2-40B4-BE49-F238E27FC236}">
                <a16:creationId xmlns:a16="http://schemas.microsoft.com/office/drawing/2014/main" id="{60A0EB05-8CDA-50A9-0F78-3B8DE689D3C8}"/>
              </a:ext>
            </a:extLst>
          </p:cNvPr>
          <p:cNvPicPr>
            <a:picLocks noChangeAspect="1"/>
          </p:cNvPicPr>
          <p:nvPr/>
        </p:nvPicPr>
        <p:blipFill>
          <a:blip r:embed="rId9"/>
          <a:stretch>
            <a:fillRect/>
          </a:stretch>
        </p:blipFill>
        <p:spPr>
          <a:xfrm>
            <a:off x="9166239" y="1996762"/>
            <a:ext cx="295628" cy="142170"/>
          </a:xfrm>
          <a:prstGeom prst="rect">
            <a:avLst/>
          </a:prstGeom>
        </p:spPr>
      </p:pic>
      <p:pic>
        <p:nvPicPr>
          <p:cNvPr id="46" name="Picture 6">
            <a:extLst>
              <a:ext uri="{FF2B5EF4-FFF2-40B4-BE49-F238E27FC236}">
                <a16:creationId xmlns:a16="http://schemas.microsoft.com/office/drawing/2014/main" id="{E632C340-5F54-8CB6-9011-1E337AD046F3}"/>
              </a:ext>
            </a:extLst>
          </p:cNvPr>
          <p:cNvPicPr>
            <a:picLocks noChangeAspect="1"/>
          </p:cNvPicPr>
          <p:nvPr/>
        </p:nvPicPr>
        <p:blipFill>
          <a:blip r:embed="rId10"/>
          <a:stretch>
            <a:fillRect/>
          </a:stretch>
        </p:blipFill>
        <p:spPr>
          <a:xfrm>
            <a:off x="10099560" y="6000368"/>
            <a:ext cx="289797" cy="264004"/>
          </a:xfrm>
          <a:prstGeom prst="rect">
            <a:avLst/>
          </a:prstGeom>
        </p:spPr>
      </p:pic>
      <p:pic>
        <p:nvPicPr>
          <p:cNvPr id="62" name="Picture 57">
            <a:extLst>
              <a:ext uri="{FF2B5EF4-FFF2-40B4-BE49-F238E27FC236}">
                <a16:creationId xmlns:a16="http://schemas.microsoft.com/office/drawing/2014/main" id="{06405531-DBC2-582F-C3A1-4599805B033B}"/>
              </a:ext>
            </a:extLst>
          </p:cNvPr>
          <p:cNvPicPr>
            <a:picLocks noChangeAspect="1"/>
          </p:cNvPicPr>
          <p:nvPr/>
        </p:nvPicPr>
        <p:blipFill>
          <a:blip r:embed="rId11"/>
          <a:stretch>
            <a:fillRect/>
          </a:stretch>
        </p:blipFill>
        <p:spPr>
          <a:xfrm>
            <a:off x="3477973" y="6284882"/>
            <a:ext cx="70990" cy="57152"/>
          </a:xfrm>
          <a:prstGeom prst="rect">
            <a:avLst/>
          </a:prstGeom>
        </p:spPr>
      </p:pic>
      <p:sp>
        <p:nvSpPr>
          <p:cNvPr id="64" name="Rectangle 63">
            <a:extLst>
              <a:ext uri="{FF2B5EF4-FFF2-40B4-BE49-F238E27FC236}">
                <a16:creationId xmlns:a16="http://schemas.microsoft.com/office/drawing/2014/main" id="{5219BC1F-6E7E-A623-23E4-26ECE76AE605}"/>
              </a:ext>
            </a:extLst>
          </p:cNvPr>
          <p:cNvSpPr/>
          <p:nvPr/>
        </p:nvSpPr>
        <p:spPr>
          <a:xfrm>
            <a:off x="3470671" y="6289476"/>
            <a:ext cx="564311" cy="539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54">
            <a:extLst>
              <a:ext uri="{FF2B5EF4-FFF2-40B4-BE49-F238E27FC236}">
                <a16:creationId xmlns:a16="http://schemas.microsoft.com/office/drawing/2014/main" id="{E4214921-F8A8-FDC6-C143-2F73B6095D27}"/>
              </a:ext>
            </a:extLst>
          </p:cNvPr>
          <p:cNvPicPr>
            <a:picLocks noChangeAspect="1"/>
          </p:cNvPicPr>
          <p:nvPr/>
        </p:nvPicPr>
        <p:blipFill>
          <a:blip r:embed="rId12"/>
          <a:stretch>
            <a:fillRect/>
          </a:stretch>
        </p:blipFill>
        <p:spPr>
          <a:xfrm>
            <a:off x="3854030" y="6286139"/>
            <a:ext cx="62902" cy="69011"/>
          </a:xfrm>
          <a:prstGeom prst="rect">
            <a:avLst/>
          </a:prstGeom>
        </p:spPr>
      </p:pic>
      <p:pic>
        <p:nvPicPr>
          <p:cNvPr id="66" name="Picture 53">
            <a:extLst>
              <a:ext uri="{FF2B5EF4-FFF2-40B4-BE49-F238E27FC236}">
                <a16:creationId xmlns:a16="http://schemas.microsoft.com/office/drawing/2014/main" id="{5BDB827E-4872-0392-DF5A-1E56BC8C19F3}"/>
              </a:ext>
            </a:extLst>
          </p:cNvPr>
          <p:cNvPicPr>
            <a:picLocks noChangeAspect="1"/>
          </p:cNvPicPr>
          <p:nvPr/>
        </p:nvPicPr>
        <p:blipFill>
          <a:blip r:embed="rId13"/>
          <a:stretch>
            <a:fillRect/>
          </a:stretch>
        </p:blipFill>
        <p:spPr>
          <a:xfrm>
            <a:off x="3654005" y="6295665"/>
            <a:ext cx="71168" cy="53556"/>
          </a:xfrm>
          <a:prstGeom prst="rect">
            <a:avLst/>
          </a:prstGeom>
        </p:spPr>
      </p:pic>
      <p:pic>
        <p:nvPicPr>
          <p:cNvPr id="68" name="Picture 57">
            <a:extLst>
              <a:ext uri="{FF2B5EF4-FFF2-40B4-BE49-F238E27FC236}">
                <a16:creationId xmlns:a16="http://schemas.microsoft.com/office/drawing/2014/main" id="{8A3235D1-C7FD-68E9-CF21-530E4A666D8E}"/>
              </a:ext>
            </a:extLst>
          </p:cNvPr>
          <p:cNvPicPr>
            <a:picLocks noChangeAspect="1"/>
          </p:cNvPicPr>
          <p:nvPr/>
        </p:nvPicPr>
        <p:blipFill>
          <a:blip r:embed="rId11"/>
          <a:stretch>
            <a:fillRect/>
          </a:stretch>
        </p:blipFill>
        <p:spPr>
          <a:xfrm>
            <a:off x="3438435" y="6295665"/>
            <a:ext cx="70990" cy="57152"/>
          </a:xfrm>
          <a:prstGeom prst="rect">
            <a:avLst/>
          </a:prstGeom>
        </p:spPr>
      </p:pic>
      <p:pic>
        <p:nvPicPr>
          <p:cNvPr id="69" name="Picture 59">
            <a:extLst>
              <a:ext uri="{FF2B5EF4-FFF2-40B4-BE49-F238E27FC236}">
                <a16:creationId xmlns:a16="http://schemas.microsoft.com/office/drawing/2014/main" id="{7B880E32-FA6E-2828-5733-CB6D75DAABA7}"/>
              </a:ext>
            </a:extLst>
          </p:cNvPr>
          <p:cNvPicPr>
            <a:picLocks noChangeAspect="1"/>
          </p:cNvPicPr>
          <p:nvPr/>
        </p:nvPicPr>
        <p:blipFill>
          <a:blip r:embed="rId14"/>
          <a:stretch>
            <a:fillRect/>
          </a:stretch>
        </p:blipFill>
        <p:spPr>
          <a:xfrm>
            <a:off x="3927355" y="6307617"/>
            <a:ext cx="85186" cy="47625"/>
          </a:xfrm>
          <a:prstGeom prst="rect">
            <a:avLst/>
          </a:prstGeom>
        </p:spPr>
      </p:pic>
      <p:pic>
        <p:nvPicPr>
          <p:cNvPr id="73" name="Picture 73">
            <a:extLst>
              <a:ext uri="{FF2B5EF4-FFF2-40B4-BE49-F238E27FC236}">
                <a16:creationId xmlns:a16="http://schemas.microsoft.com/office/drawing/2014/main" id="{2AC2BEA5-13BB-D274-0B67-805E1912E4BE}"/>
              </a:ext>
            </a:extLst>
          </p:cNvPr>
          <p:cNvPicPr>
            <a:picLocks noChangeAspect="1"/>
          </p:cNvPicPr>
          <p:nvPr/>
        </p:nvPicPr>
        <p:blipFill>
          <a:blip r:embed="rId15"/>
          <a:stretch>
            <a:fillRect/>
          </a:stretch>
        </p:blipFill>
        <p:spPr>
          <a:xfrm>
            <a:off x="3650322" y="1444565"/>
            <a:ext cx="78537" cy="69012"/>
          </a:xfrm>
          <a:prstGeom prst="rect">
            <a:avLst/>
          </a:prstGeom>
        </p:spPr>
      </p:pic>
      <p:pic>
        <p:nvPicPr>
          <p:cNvPr id="74" name="Picture 74">
            <a:extLst>
              <a:ext uri="{FF2B5EF4-FFF2-40B4-BE49-F238E27FC236}">
                <a16:creationId xmlns:a16="http://schemas.microsoft.com/office/drawing/2014/main" id="{B89655E4-D2D4-8E48-E934-FAB82DF1214C}"/>
              </a:ext>
            </a:extLst>
          </p:cNvPr>
          <p:cNvPicPr>
            <a:picLocks noChangeAspect="1"/>
          </p:cNvPicPr>
          <p:nvPr/>
        </p:nvPicPr>
        <p:blipFill>
          <a:blip r:embed="rId16"/>
          <a:stretch>
            <a:fillRect/>
          </a:stretch>
        </p:blipFill>
        <p:spPr>
          <a:xfrm>
            <a:off x="3547433" y="1279315"/>
            <a:ext cx="190860" cy="76021"/>
          </a:xfrm>
          <a:prstGeom prst="rect">
            <a:avLst/>
          </a:prstGeom>
        </p:spPr>
      </p:pic>
      <p:pic>
        <p:nvPicPr>
          <p:cNvPr id="75" name="Picture 75">
            <a:extLst>
              <a:ext uri="{FF2B5EF4-FFF2-40B4-BE49-F238E27FC236}">
                <a16:creationId xmlns:a16="http://schemas.microsoft.com/office/drawing/2014/main" id="{70ED140C-A2A1-495E-B233-E3851A41C8AE}"/>
              </a:ext>
            </a:extLst>
          </p:cNvPr>
          <p:cNvPicPr>
            <a:picLocks noChangeAspect="1"/>
          </p:cNvPicPr>
          <p:nvPr/>
        </p:nvPicPr>
        <p:blipFill>
          <a:blip r:embed="rId17"/>
          <a:stretch>
            <a:fillRect/>
          </a:stretch>
        </p:blipFill>
        <p:spPr>
          <a:xfrm>
            <a:off x="3652658" y="1368096"/>
            <a:ext cx="264363" cy="88960"/>
          </a:xfrm>
          <a:prstGeom prst="rect">
            <a:avLst/>
          </a:prstGeom>
        </p:spPr>
      </p:pic>
      <p:sp>
        <p:nvSpPr>
          <p:cNvPr id="76" name="Rectangle 75">
            <a:extLst>
              <a:ext uri="{FF2B5EF4-FFF2-40B4-BE49-F238E27FC236}">
                <a16:creationId xmlns:a16="http://schemas.microsoft.com/office/drawing/2014/main" id="{E0B08974-04C4-F533-2AAE-7CE2480061C7}"/>
              </a:ext>
            </a:extLst>
          </p:cNvPr>
          <p:cNvSpPr/>
          <p:nvPr/>
        </p:nvSpPr>
        <p:spPr>
          <a:xfrm>
            <a:off x="3557677" y="1172833"/>
            <a:ext cx="467264" cy="503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7">
            <a:extLst>
              <a:ext uri="{FF2B5EF4-FFF2-40B4-BE49-F238E27FC236}">
                <a16:creationId xmlns:a16="http://schemas.microsoft.com/office/drawing/2014/main" id="{5BAE0722-D9B3-F692-04A5-C48236DE92D0}"/>
              </a:ext>
            </a:extLst>
          </p:cNvPr>
          <p:cNvPicPr>
            <a:picLocks noChangeAspect="1"/>
          </p:cNvPicPr>
          <p:nvPr/>
        </p:nvPicPr>
        <p:blipFill>
          <a:blip r:embed="rId18"/>
          <a:stretch>
            <a:fillRect/>
          </a:stretch>
        </p:blipFill>
        <p:spPr>
          <a:xfrm>
            <a:off x="3546355" y="1199070"/>
            <a:ext cx="545262" cy="81952"/>
          </a:xfrm>
          <a:prstGeom prst="rect">
            <a:avLst/>
          </a:prstGeom>
        </p:spPr>
      </p:pic>
      <p:pic>
        <p:nvPicPr>
          <p:cNvPr id="79" name="Picture 73">
            <a:extLst>
              <a:ext uri="{FF2B5EF4-FFF2-40B4-BE49-F238E27FC236}">
                <a16:creationId xmlns:a16="http://schemas.microsoft.com/office/drawing/2014/main" id="{63C9AC42-18CE-EBC3-0344-BC9844DC78BC}"/>
              </a:ext>
            </a:extLst>
          </p:cNvPr>
          <p:cNvPicPr>
            <a:picLocks noChangeAspect="1"/>
          </p:cNvPicPr>
          <p:nvPr/>
        </p:nvPicPr>
        <p:blipFill>
          <a:blip r:embed="rId15"/>
          <a:stretch>
            <a:fillRect/>
          </a:stretch>
        </p:blipFill>
        <p:spPr>
          <a:xfrm>
            <a:off x="3653916" y="4316442"/>
            <a:ext cx="78537" cy="69012"/>
          </a:xfrm>
          <a:prstGeom prst="rect">
            <a:avLst/>
          </a:prstGeom>
        </p:spPr>
      </p:pic>
      <p:pic>
        <p:nvPicPr>
          <p:cNvPr id="80" name="Picture 74">
            <a:extLst>
              <a:ext uri="{FF2B5EF4-FFF2-40B4-BE49-F238E27FC236}">
                <a16:creationId xmlns:a16="http://schemas.microsoft.com/office/drawing/2014/main" id="{711A59F5-A96E-BDE0-F632-089188633547}"/>
              </a:ext>
            </a:extLst>
          </p:cNvPr>
          <p:cNvPicPr>
            <a:picLocks noChangeAspect="1"/>
          </p:cNvPicPr>
          <p:nvPr/>
        </p:nvPicPr>
        <p:blipFill>
          <a:blip r:embed="rId16"/>
          <a:stretch>
            <a:fillRect/>
          </a:stretch>
        </p:blipFill>
        <p:spPr>
          <a:xfrm>
            <a:off x="3551027" y="4151192"/>
            <a:ext cx="190860" cy="76021"/>
          </a:xfrm>
          <a:prstGeom prst="rect">
            <a:avLst/>
          </a:prstGeom>
        </p:spPr>
      </p:pic>
      <p:pic>
        <p:nvPicPr>
          <p:cNvPr id="81" name="Picture 75">
            <a:extLst>
              <a:ext uri="{FF2B5EF4-FFF2-40B4-BE49-F238E27FC236}">
                <a16:creationId xmlns:a16="http://schemas.microsoft.com/office/drawing/2014/main" id="{D90804F8-7999-7799-27D7-0A3B291CE6EB}"/>
              </a:ext>
            </a:extLst>
          </p:cNvPr>
          <p:cNvPicPr>
            <a:picLocks noChangeAspect="1"/>
          </p:cNvPicPr>
          <p:nvPr/>
        </p:nvPicPr>
        <p:blipFill>
          <a:blip r:embed="rId17"/>
          <a:stretch>
            <a:fillRect/>
          </a:stretch>
        </p:blipFill>
        <p:spPr>
          <a:xfrm>
            <a:off x="3656252" y="4239973"/>
            <a:ext cx="264363" cy="88960"/>
          </a:xfrm>
          <a:prstGeom prst="rect">
            <a:avLst/>
          </a:prstGeom>
        </p:spPr>
      </p:pic>
      <p:pic>
        <p:nvPicPr>
          <p:cNvPr id="82" name="Picture 77">
            <a:extLst>
              <a:ext uri="{FF2B5EF4-FFF2-40B4-BE49-F238E27FC236}">
                <a16:creationId xmlns:a16="http://schemas.microsoft.com/office/drawing/2014/main" id="{C8BF8910-E6CB-F77F-EAE5-F8F7D3221860}"/>
              </a:ext>
            </a:extLst>
          </p:cNvPr>
          <p:cNvPicPr>
            <a:picLocks noChangeAspect="1"/>
          </p:cNvPicPr>
          <p:nvPr/>
        </p:nvPicPr>
        <p:blipFill>
          <a:blip r:embed="rId18"/>
          <a:stretch>
            <a:fillRect/>
          </a:stretch>
        </p:blipFill>
        <p:spPr>
          <a:xfrm>
            <a:off x="3549949" y="4070947"/>
            <a:ext cx="545262" cy="81952"/>
          </a:xfrm>
          <a:prstGeom prst="rect">
            <a:avLst/>
          </a:prstGeom>
        </p:spPr>
      </p:pic>
      <p:sp>
        <p:nvSpPr>
          <p:cNvPr id="83" name="Rectangle 82">
            <a:extLst>
              <a:ext uri="{FF2B5EF4-FFF2-40B4-BE49-F238E27FC236}">
                <a16:creationId xmlns:a16="http://schemas.microsoft.com/office/drawing/2014/main" id="{1786A460-4531-4CBD-45DB-4C69DC265EB7}"/>
              </a:ext>
            </a:extLst>
          </p:cNvPr>
          <p:cNvSpPr/>
          <p:nvPr/>
        </p:nvSpPr>
        <p:spPr>
          <a:xfrm>
            <a:off x="3555962" y="4023565"/>
            <a:ext cx="492424" cy="46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86" descr="A green and orange gradient&#10;&#10;Description automatically generated">
            <a:extLst>
              <a:ext uri="{FF2B5EF4-FFF2-40B4-BE49-F238E27FC236}">
                <a16:creationId xmlns:a16="http://schemas.microsoft.com/office/drawing/2014/main" id="{65A093E8-EC58-C3DB-37B6-9FB922B384E2}"/>
              </a:ext>
            </a:extLst>
          </p:cNvPr>
          <p:cNvPicPr>
            <a:picLocks noChangeAspect="1"/>
          </p:cNvPicPr>
          <p:nvPr/>
        </p:nvPicPr>
        <p:blipFill>
          <a:blip r:embed="rId19"/>
          <a:stretch>
            <a:fillRect/>
          </a:stretch>
        </p:blipFill>
        <p:spPr>
          <a:xfrm>
            <a:off x="9165207" y="2162894"/>
            <a:ext cx="230756" cy="576891"/>
          </a:xfrm>
          <a:prstGeom prst="rect">
            <a:avLst/>
          </a:prstGeom>
        </p:spPr>
      </p:pic>
      <p:grpSp>
        <p:nvGrpSpPr>
          <p:cNvPr id="49" name="Group 48">
            <a:extLst>
              <a:ext uri="{FF2B5EF4-FFF2-40B4-BE49-F238E27FC236}">
                <a16:creationId xmlns:a16="http://schemas.microsoft.com/office/drawing/2014/main" id="{C6C1387A-BD53-E8FB-0602-91093F850F13}"/>
              </a:ext>
            </a:extLst>
          </p:cNvPr>
          <p:cNvGrpSpPr/>
          <p:nvPr/>
        </p:nvGrpSpPr>
        <p:grpSpPr>
          <a:xfrm>
            <a:off x="2160894" y="881125"/>
            <a:ext cx="2179931" cy="2823980"/>
            <a:chOff x="2160894" y="881125"/>
            <a:chExt cx="2179931" cy="2823980"/>
          </a:xfrm>
        </p:grpSpPr>
        <p:pic>
          <p:nvPicPr>
            <p:cNvPr id="17" name="Picture 17" descr="A map of a river&#10;&#10;Description automatically generated">
              <a:extLst>
                <a:ext uri="{FF2B5EF4-FFF2-40B4-BE49-F238E27FC236}">
                  <a16:creationId xmlns:a16="http://schemas.microsoft.com/office/drawing/2014/main" id="{B2E1A6AB-E4B7-91E4-0284-6A0F52129210}"/>
                </a:ext>
              </a:extLst>
            </p:cNvPr>
            <p:cNvPicPr>
              <a:picLocks noChangeAspect="1"/>
            </p:cNvPicPr>
            <p:nvPr/>
          </p:nvPicPr>
          <p:blipFill>
            <a:blip r:embed="rId20"/>
            <a:stretch>
              <a:fillRect/>
            </a:stretch>
          </p:blipFill>
          <p:spPr>
            <a:xfrm>
              <a:off x="2160894" y="881125"/>
              <a:ext cx="2179931" cy="2823980"/>
            </a:xfrm>
            <a:prstGeom prst="rect">
              <a:avLst/>
            </a:prstGeom>
            <a:ln>
              <a:solidFill>
                <a:schemeClr val="bg1"/>
              </a:solidFill>
            </a:ln>
          </p:spPr>
        </p:pic>
        <p:pic>
          <p:nvPicPr>
            <p:cNvPr id="48" name="Picture 48">
              <a:extLst>
                <a:ext uri="{FF2B5EF4-FFF2-40B4-BE49-F238E27FC236}">
                  <a16:creationId xmlns:a16="http://schemas.microsoft.com/office/drawing/2014/main" id="{B59AB64F-8B13-75AA-A053-0A2138C8D24D}"/>
                </a:ext>
              </a:extLst>
            </p:cNvPr>
            <p:cNvPicPr>
              <a:picLocks noChangeAspect="1"/>
            </p:cNvPicPr>
            <p:nvPr/>
          </p:nvPicPr>
          <p:blipFill>
            <a:blip r:embed="rId21"/>
            <a:stretch>
              <a:fillRect/>
            </a:stretch>
          </p:blipFill>
          <p:spPr>
            <a:xfrm>
              <a:off x="3404859" y="3459546"/>
              <a:ext cx="801523" cy="135978"/>
            </a:xfrm>
            <a:prstGeom prst="rect">
              <a:avLst/>
            </a:prstGeom>
          </p:spPr>
        </p:pic>
      </p:grpSp>
      <p:pic>
        <p:nvPicPr>
          <p:cNvPr id="28" name="Picture 6" descr="A black triangle in a white circle&#10;&#10;Description automatically generated">
            <a:extLst>
              <a:ext uri="{FF2B5EF4-FFF2-40B4-BE49-F238E27FC236}">
                <a16:creationId xmlns:a16="http://schemas.microsoft.com/office/drawing/2014/main" id="{E942D6F5-D6A2-8D4A-C867-BBAB49570532}"/>
              </a:ext>
            </a:extLst>
          </p:cNvPr>
          <p:cNvPicPr>
            <a:picLocks noChangeAspect="1"/>
          </p:cNvPicPr>
          <p:nvPr/>
        </p:nvPicPr>
        <p:blipFill>
          <a:blip r:embed="rId10"/>
          <a:stretch>
            <a:fillRect/>
          </a:stretch>
        </p:blipFill>
        <p:spPr>
          <a:xfrm>
            <a:off x="4073881" y="3469117"/>
            <a:ext cx="151547" cy="125753"/>
          </a:xfrm>
          <a:prstGeom prst="rect">
            <a:avLst/>
          </a:prstGeom>
        </p:spPr>
      </p:pic>
      <p:sp>
        <p:nvSpPr>
          <p:cNvPr id="31" name="TextBox 30">
            <a:extLst>
              <a:ext uri="{FF2B5EF4-FFF2-40B4-BE49-F238E27FC236}">
                <a16:creationId xmlns:a16="http://schemas.microsoft.com/office/drawing/2014/main" id="{35868F45-760C-DFAF-07D9-B068713ED095}"/>
              </a:ext>
            </a:extLst>
          </p:cNvPr>
          <p:cNvSpPr txBox="1"/>
          <p:nvPr/>
        </p:nvSpPr>
        <p:spPr>
          <a:xfrm>
            <a:off x="3803846" y="3406247"/>
            <a:ext cx="49011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10 km</a:t>
            </a:r>
            <a:endParaRPr lang="en-US" sz="600">
              <a:cs typeface="Calibri"/>
            </a:endParaRPr>
          </a:p>
        </p:txBody>
      </p:sp>
      <p:pic>
        <p:nvPicPr>
          <p:cNvPr id="39" name="Picture 37">
            <a:extLst>
              <a:ext uri="{FF2B5EF4-FFF2-40B4-BE49-F238E27FC236}">
                <a16:creationId xmlns:a16="http://schemas.microsoft.com/office/drawing/2014/main" id="{A1BF8165-1E31-5821-EC81-1ECEA022BF72}"/>
              </a:ext>
            </a:extLst>
          </p:cNvPr>
          <p:cNvPicPr>
            <a:picLocks noChangeAspect="1"/>
          </p:cNvPicPr>
          <p:nvPr/>
        </p:nvPicPr>
        <p:blipFill>
          <a:blip r:embed="rId22"/>
          <a:stretch>
            <a:fillRect/>
          </a:stretch>
        </p:blipFill>
        <p:spPr>
          <a:xfrm>
            <a:off x="3590538" y="3540686"/>
            <a:ext cx="400598" cy="68645"/>
          </a:xfrm>
          <a:prstGeom prst="rect">
            <a:avLst/>
          </a:prstGeom>
        </p:spPr>
      </p:pic>
      <p:sp>
        <p:nvSpPr>
          <p:cNvPr id="43" name="TextBox 42">
            <a:extLst>
              <a:ext uri="{FF2B5EF4-FFF2-40B4-BE49-F238E27FC236}">
                <a16:creationId xmlns:a16="http://schemas.microsoft.com/office/drawing/2014/main" id="{AB1BD19E-2DB2-0C8D-F5F4-A3FE15864B73}"/>
              </a:ext>
            </a:extLst>
          </p:cNvPr>
          <p:cNvSpPr txBox="1"/>
          <p:nvPr/>
        </p:nvSpPr>
        <p:spPr>
          <a:xfrm>
            <a:off x="3684048" y="3407568"/>
            <a:ext cx="19730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5</a:t>
            </a:r>
          </a:p>
        </p:txBody>
      </p:sp>
      <p:sp>
        <p:nvSpPr>
          <p:cNvPr id="47" name="TextBox 46">
            <a:extLst>
              <a:ext uri="{FF2B5EF4-FFF2-40B4-BE49-F238E27FC236}">
                <a16:creationId xmlns:a16="http://schemas.microsoft.com/office/drawing/2014/main" id="{436851FC-4AEB-EF40-5E55-E6DE3699D29A}"/>
              </a:ext>
            </a:extLst>
          </p:cNvPr>
          <p:cNvSpPr txBox="1"/>
          <p:nvPr/>
        </p:nvSpPr>
        <p:spPr>
          <a:xfrm>
            <a:off x="3531279" y="3407568"/>
            <a:ext cx="25524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0</a:t>
            </a:r>
          </a:p>
        </p:txBody>
      </p:sp>
      <p:pic>
        <p:nvPicPr>
          <p:cNvPr id="63" name="Picture 70">
            <a:extLst>
              <a:ext uri="{FF2B5EF4-FFF2-40B4-BE49-F238E27FC236}">
                <a16:creationId xmlns:a16="http://schemas.microsoft.com/office/drawing/2014/main" id="{75208DFD-81F8-0770-EFB5-8474DC320BE4}"/>
              </a:ext>
            </a:extLst>
          </p:cNvPr>
          <p:cNvPicPr>
            <a:picLocks noChangeAspect="1"/>
          </p:cNvPicPr>
          <p:nvPr/>
        </p:nvPicPr>
        <p:blipFill>
          <a:blip r:embed="rId21"/>
          <a:stretch>
            <a:fillRect/>
          </a:stretch>
        </p:blipFill>
        <p:spPr>
          <a:xfrm>
            <a:off x="3437045" y="6287092"/>
            <a:ext cx="793309" cy="106371"/>
          </a:xfrm>
          <a:prstGeom prst="rect">
            <a:avLst/>
          </a:prstGeom>
        </p:spPr>
      </p:pic>
      <p:sp>
        <p:nvSpPr>
          <p:cNvPr id="72" name="TextBox 71">
            <a:extLst>
              <a:ext uri="{FF2B5EF4-FFF2-40B4-BE49-F238E27FC236}">
                <a16:creationId xmlns:a16="http://schemas.microsoft.com/office/drawing/2014/main" id="{FE621EBA-B301-6838-9542-64BD9DE7A7AE}"/>
              </a:ext>
            </a:extLst>
          </p:cNvPr>
          <p:cNvSpPr txBox="1"/>
          <p:nvPr/>
        </p:nvSpPr>
        <p:spPr>
          <a:xfrm>
            <a:off x="3779309" y="6218220"/>
            <a:ext cx="49011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10 km</a:t>
            </a:r>
            <a:endParaRPr lang="en-US" sz="600">
              <a:cs typeface="Calibri"/>
            </a:endParaRPr>
          </a:p>
        </p:txBody>
      </p:sp>
      <p:pic>
        <p:nvPicPr>
          <p:cNvPr id="78" name="Picture 37">
            <a:extLst>
              <a:ext uri="{FF2B5EF4-FFF2-40B4-BE49-F238E27FC236}">
                <a16:creationId xmlns:a16="http://schemas.microsoft.com/office/drawing/2014/main" id="{A61438FB-7BC5-D79D-19DF-CE5290A59C23}"/>
              </a:ext>
            </a:extLst>
          </p:cNvPr>
          <p:cNvPicPr>
            <a:picLocks noChangeAspect="1"/>
          </p:cNvPicPr>
          <p:nvPr/>
        </p:nvPicPr>
        <p:blipFill>
          <a:blip r:embed="rId22"/>
          <a:stretch>
            <a:fillRect/>
          </a:stretch>
        </p:blipFill>
        <p:spPr>
          <a:xfrm>
            <a:off x="3566001" y="6351338"/>
            <a:ext cx="400598" cy="68645"/>
          </a:xfrm>
          <a:prstGeom prst="rect">
            <a:avLst/>
          </a:prstGeom>
        </p:spPr>
      </p:pic>
      <p:sp>
        <p:nvSpPr>
          <p:cNvPr id="87" name="TextBox 86">
            <a:extLst>
              <a:ext uri="{FF2B5EF4-FFF2-40B4-BE49-F238E27FC236}">
                <a16:creationId xmlns:a16="http://schemas.microsoft.com/office/drawing/2014/main" id="{853A1A7E-75CC-2DAC-CE27-875673B71532}"/>
              </a:ext>
            </a:extLst>
          </p:cNvPr>
          <p:cNvSpPr txBox="1"/>
          <p:nvPr/>
        </p:nvSpPr>
        <p:spPr>
          <a:xfrm>
            <a:off x="3659511" y="6218220"/>
            <a:ext cx="197303"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5</a:t>
            </a:r>
          </a:p>
        </p:txBody>
      </p:sp>
      <p:sp>
        <p:nvSpPr>
          <p:cNvPr id="88" name="TextBox 87">
            <a:extLst>
              <a:ext uri="{FF2B5EF4-FFF2-40B4-BE49-F238E27FC236}">
                <a16:creationId xmlns:a16="http://schemas.microsoft.com/office/drawing/2014/main" id="{A59969C2-1266-27E4-716E-846A40EDD609}"/>
              </a:ext>
            </a:extLst>
          </p:cNvPr>
          <p:cNvSpPr txBox="1"/>
          <p:nvPr/>
        </p:nvSpPr>
        <p:spPr>
          <a:xfrm>
            <a:off x="3506742" y="6218220"/>
            <a:ext cx="255244"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0</a:t>
            </a:r>
          </a:p>
        </p:txBody>
      </p:sp>
      <p:pic>
        <p:nvPicPr>
          <p:cNvPr id="89" name="Picture 6">
            <a:extLst>
              <a:ext uri="{FF2B5EF4-FFF2-40B4-BE49-F238E27FC236}">
                <a16:creationId xmlns:a16="http://schemas.microsoft.com/office/drawing/2014/main" id="{1B2D95CA-6752-7748-D4A2-7DD04AA07CA8}"/>
              </a:ext>
            </a:extLst>
          </p:cNvPr>
          <p:cNvPicPr>
            <a:picLocks noChangeAspect="1"/>
          </p:cNvPicPr>
          <p:nvPr/>
        </p:nvPicPr>
        <p:blipFill>
          <a:blip r:embed="rId10"/>
          <a:stretch>
            <a:fillRect/>
          </a:stretch>
        </p:blipFill>
        <p:spPr>
          <a:xfrm>
            <a:off x="4085938" y="6281826"/>
            <a:ext cx="145635" cy="119843"/>
          </a:xfrm>
          <a:prstGeom prst="rect">
            <a:avLst/>
          </a:prstGeom>
        </p:spPr>
      </p:pic>
      <p:pic>
        <p:nvPicPr>
          <p:cNvPr id="92" name="Picture 6">
            <a:extLst>
              <a:ext uri="{FF2B5EF4-FFF2-40B4-BE49-F238E27FC236}">
                <a16:creationId xmlns:a16="http://schemas.microsoft.com/office/drawing/2014/main" id="{98FC4106-35FE-2771-E93A-5FF6119D704E}"/>
              </a:ext>
            </a:extLst>
          </p:cNvPr>
          <p:cNvPicPr>
            <a:picLocks noChangeAspect="1"/>
          </p:cNvPicPr>
          <p:nvPr/>
        </p:nvPicPr>
        <p:blipFill>
          <a:blip r:embed="rId10"/>
          <a:stretch>
            <a:fillRect/>
          </a:stretch>
        </p:blipFill>
        <p:spPr>
          <a:xfrm>
            <a:off x="10096021" y="5978570"/>
            <a:ext cx="289797" cy="264004"/>
          </a:xfrm>
          <a:prstGeom prst="rect">
            <a:avLst/>
          </a:prstGeom>
        </p:spPr>
      </p:pic>
      <p:sp>
        <p:nvSpPr>
          <p:cNvPr id="94" name="TextBox 93">
            <a:extLst>
              <a:ext uri="{FF2B5EF4-FFF2-40B4-BE49-F238E27FC236}">
                <a16:creationId xmlns:a16="http://schemas.microsoft.com/office/drawing/2014/main" id="{E0510C6C-5C84-EE8D-1E86-F5F8ABA74062}"/>
              </a:ext>
            </a:extLst>
          </p:cNvPr>
          <p:cNvSpPr txBox="1"/>
          <p:nvPr/>
        </p:nvSpPr>
        <p:spPr>
          <a:xfrm>
            <a:off x="9722433" y="5919312"/>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10 km</a:t>
            </a:r>
            <a:endParaRPr lang="en-US" sz="900">
              <a:cs typeface="Calibri"/>
            </a:endParaRPr>
          </a:p>
        </p:txBody>
      </p:sp>
      <p:pic>
        <p:nvPicPr>
          <p:cNvPr id="96" name="Picture 37">
            <a:extLst>
              <a:ext uri="{FF2B5EF4-FFF2-40B4-BE49-F238E27FC236}">
                <a16:creationId xmlns:a16="http://schemas.microsoft.com/office/drawing/2014/main" id="{37381567-0654-8013-1505-4D1FAA2227A6}"/>
              </a:ext>
            </a:extLst>
          </p:cNvPr>
          <p:cNvPicPr>
            <a:picLocks noChangeAspect="1"/>
          </p:cNvPicPr>
          <p:nvPr/>
        </p:nvPicPr>
        <p:blipFill>
          <a:blip r:embed="rId22"/>
          <a:stretch>
            <a:fillRect/>
          </a:stretch>
        </p:blipFill>
        <p:spPr>
          <a:xfrm>
            <a:off x="8889621" y="6095953"/>
            <a:ext cx="1114425" cy="200025"/>
          </a:xfrm>
          <a:prstGeom prst="rect">
            <a:avLst/>
          </a:prstGeom>
        </p:spPr>
      </p:pic>
      <p:sp>
        <p:nvSpPr>
          <p:cNvPr id="98" name="TextBox 97">
            <a:extLst>
              <a:ext uri="{FF2B5EF4-FFF2-40B4-BE49-F238E27FC236}">
                <a16:creationId xmlns:a16="http://schemas.microsoft.com/office/drawing/2014/main" id="{9B674BF0-6466-A21A-880E-8EE6AB492B05}"/>
              </a:ext>
            </a:extLst>
          </p:cNvPr>
          <p:cNvSpPr txBox="1"/>
          <p:nvPr/>
        </p:nvSpPr>
        <p:spPr>
          <a:xfrm>
            <a:off x="9313938" y="5927168"/>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5</a:t>
            </a:r>
          </a:p>
        </p:txBody>
      </p:sp>
      <p:sp>
        <p:nvSpPr>
          <p:cNvPr id="100" name="TextBox 99">
            <a:extLst>
              <a:ext uri="{FF2B5EF4-FFF2-40B4-BE49-F238E27FC236}">
                <a16:creationId xmlns:a16="http://schemas.microsoft.com/office/drawing/2014/main" id="{6BE64258-0A43-826C-6002-99D90251B491}"/>
              </a:ext>
            </a:extLst>
          </p:cNvPr>
          <p:cNvSpPr txBox="1"/>
          <p:nvPr/>
        </p:nvSpPr>
        <p:spPr>
          <a:xfrm>
            <a:off x="8834742" y="5942879"/>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0</a:t>
            </a:r>
          </a:p>
        </p:txBody>
      </p:sp>
      <p:sp>
        <p:nvSpPr>
          <p:cNvPr id="101" name="TextBox 100">
            <a:extLst>
              <a:ext uri="{FF2B5EF4-FFF2-40B4-BE49-F238E27FC236}">
                <a16:creationId xmlns:a16="http://schemas.microsoft.com/office/drawing/2014/main" id="{260A4525-48BA-1F8F-479F-D77B2986239C}"/>
              </a:ext>
            </a:extLst>
          </p:cNvPr>
          <p:cNvSpPr txBox="1"/>
          <p:nvPr/>
        </p:nvSpPr>
        <p:spPr>
          <a:xfrm>
            <a:off x="9349607" y="2160339"/>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2</a:t>
            </a:r>
          </a:p>
        </p:txBody>
      </p:sp>
      <p:sp>
        <p:nvSpPr>
          <p:cNvPr id="102" name="TextBox 101">
            <a:extLst>
              <a:ext uri="{FF2B5EF4-FFF2-40B4-BE49-F238E27FC236}">
                <a16:creationId xmlns:a16="http://schemas.microsoft.com/office/drawing/2014/main" id="{5F1A2944-A4BB-D501-1B82-BA4479D68835}"/>
              </a:ext>
            </a:extLst>
          </p:cNvPr>
          <p:cNvSpPr txBox="1"/>
          <p:nvPr/>
        </p:nvSpPr>
        <p:spPr>
          <a:xfrm>
            <a:off x="9315282" y="2510447"/>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-2</a:t>
            </a:r>
          </a:p>
        </p:txBody>
      </p:sp>
      <p:pic>
        <p:nvPicPr>
          <p:cNvPr id="104" name="Picture 104">
            <a:extLst>
              <a:ext uri="{FF2B5EF4-FFF2-40B4-BE49-F238E27FC236}">
                <a16:creationId xmlns:a16="http://schemas.microsoft.com/office/drawing/2014/main" id="{23657B48-DCAC-762F-30AA-102B97321A79}"/>
              </a:ext>
            </a:extLst>
          </p:cNvPr>
          <p:cNvPicPr>
            <a:picLocks noChangeAspect="1"/>
          </p:cNvPicPr>
          <p:nvPr/>
        </p:nvPicPr>
        <p:blipFill>
          <a:blip r:embed="rId21"/>
          <a:stretch>
            <a:fillRect/>
          </a:stretch>
        </p:blipFill>
        <p:spPr>
          <a:xfrm>
            <a:off x="9166612" y="1802628"/>
            <a:ext cx="1108075" cy="348907"/>
          </a:xfrm>
          <a:prstGeom prst="rect">
            <a:avLst/>
          </a:prstGeom>
        </p:spPr>
      </p:pic>
      <p:sp>
        <p:nvSpPr>
          <p:cNvPr id="103" name="TextBox 102">
            <a:extLst>
              <a:ext uri="{FF2B5EF4-FFF2-40B4-BE49-F238E27FC236}">
                <a16:creationId xmlns:a16="http://schemas.microsoft.com/office/drawing/2014/main" id="{BBCF35D5-D650-FB8C-C544-3C07099F056C}"/>
              </a:ext>
            </a:extLst>
          </p:cNvPr>
          <p:cNvSpPr txBox="1"/>
          <p:nvPr/>
        </p:nvSpPr>
        <p:spPr>
          <a:xfrm>
            <a:off x="9116201" y="1782772"/>
            <a:ext cx="144883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NDVI Relative Difference</a:t>
            </a:r>
            <a:endParaRPr lang="en-US" sz="800">
              <a:cs typeface="Calibri"/>
            </a:endParaRPr>
          </a:p>
        </p:txBody>
      </p:sp>
      <p:sp>
        <p:nvSpPr>
          <p:cNvPr id="106" name="TextBox 105">
            <a:extLst>
              <a:ext uri="{FF2B5EF4-FFF2-40B4-BE49-F238E27FC236}">
                <a16:creationId xmlns:a16="http://schemas.microsoft.com/office/drawing/2014/main" id="{03E593D3-4E1F-2AE3-06BE-F7A33087FAC4}"/>
              </a:ext>
            </a:extLst>
          </p:cNvPr>
          <p:cNvSpPr txBox="1"/>
          <p:nvPr/>
        </p:nvSpPr>
        <p:spPr>
          <a:xfrm>
            <a:off x="9102471" y="1961258"/>
            <a:ext cx="432838" cy="222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Value</a:t>
            </a:r>
            <a:endParaRPr lang="en-US"/>
          </a:p>
        </p:txBody>
      </p:sp>
      <p:pic>
        <p:nvPicPr>
          <p:cNvPr id="108" name="Picture 108">
            <a:extLst>
              <a:ext uri="{FF2B5EF4-FFF2-40B4-BE49-F238E27FC236}">
                <a16:creationId xmlns:a16="http://schemas.microsoft.com/office/drawing/2014/main" id="{2730BFB8-01EF-EF48-C4D2-FD3E91568F56}"/>
              </a:ext>
            </a:extLst>
          </p:cNvPr>
          <p:cNvPicPr>
            <a:picLocks noChangeAspect="1"/>
          </p:cNvPicPr>
          <p:nvPr/>
        </p:nvPicPr>
        <p:blipFill>
          <a:blip r:embed="rId21"/>
          <a:stretch>
            <a:fillRect/>
          </a:stretch>
        </p:blipFill>
        <p:spPr>
          <a:xfrm>
            <a:off x="9317639" y="1589817"/>
            <a:ext cx="922723" cy="197880"/>
          </a:xfrm>
          <a:prstGeom prst="rect">
            <a:avLst/>
          </a:prstGeom>
        </p:spPr>
      </p:pic>
      <p:sp>
        <p:nvSpPr>
          <p:cNvPr id="107" name="TextBox 106">
            <a:extLst>
              <a:ext uri="{FF2B5EF4-FFF2-40B4-BE49-F238E27FC236}">
                <a16:creationId xmlns:a16="http://schemas.microsoft.com/office/drawing/2014/main" id="{1CB97FF5-DA11-6A2F-9619-0E7497DACCCD}"/>
              </a:ext>
            </a:extLst>
          </p:cNvPr>
          <p:cNvSpPr txBox="1"/>
          <p:nvPr/>
        </p:nvSpPr>
        <p:spPr>
          <a:xfrm>
            <a:off x="9246634" y="1590555"/>
            <a:ext cx="144883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Garamond"/>
                <a:cs typeface="Calibri"/>
              </a:rPr>
              <a:t>In-situ Study Sites</a:t>
            </a:r>
            <a:endParaRPr lang="en-US"/>
          </a:p>
        </p:txBody>
      </p:sp>
      <p:sp>
        <p:nvSpPr>
          <p:cNvPr id="18" name="Rectangle 17">
            <a:extLst>
              <a:ext uri="{FF2B5EF4-FFF2-40B4-BE49-F238E27FC236}">
                <a16:creationId xmlns:a16="http://schemas.microsoft.com/office/drawing/2014/main" id="{2615E5E3-2F8C-DD52-477F-C50F389258BF}"/>
              </a:ext>
            </a:extLst>
          </p:cNvPr>
          <p:cNvSpPr/>
          <p:nvPr/>
        </p:nvSpPr>
        <p:spPr>
          <a:xfrm>
            <a:off x="3607474" y="1174011"/>
            <a:ext cx="442103" cy="183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38C3D00-3D8A-6FA7-2948-E50FCF9B8FAA}"/>
              </a:ext>
            </a:extLst>
          </p:cNvPr>
          <p:cNvSpPr txBox="1"/>
          <p:nvPr/>
        </p:nvSpPr>
        <p:spPr>
          <a:xfrm>
            <a:off x="3514071" y="1159281"/>
            <a:ext cx="122541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NDVI </a:t>
            </a:r>
          </a:p>
        </p:txBody>
      </p:sp>
      <p:sp>
        <p:nvSpPr>
          <p:cNvPr id="26" name="Rectangle 25">
            <a:extLst>
              <a:ext uri="{FF2B5EF4-FFF2-40B4-BE49-F238E27FC236}">
                <a16:creationId xmlns:a16="http://schemas.microsoft.com/office/drawing/2014/main" id="{08D90DF7-9785-24B4-4B73-807576C8EA59}"/>
              </a:ext>
            </a:extLst>
          </p:cNvPr>
          <p:cNvSpPr/>
          <p:nvPr/>
        </p:nvSpPr>
        <p:spPr>
          <a:xfrm>
            <a:off x="3556907" y="4071596"/>
            <a:ext cx="522241" cy="1570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77CD79D-33D1-8998-4CE7-15A187076548}"/>
              </a:ext>
            </a:extLst>
          </p:cNvPr>
          <p:cNvSpPr txBox="1"/>
          <p:nvPr/>
        </p:nvSpPr>
        <p:spPr>
          <a:xfrm>
            <a:off x="3458553" y="4023313"/>
            <a:ext cx="122541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NDVI </a:t>
            </a:r>
          </a:p>
        </p:txBody>
      </p:sp>
      <p:sp>
        <p:nvSpPr>
          <p:cNvPr id="41" name="Rectangle 40">
            <a:extLst>
              <a:ext uri="{FF2B5EF4-FFF2-40B4-BE49-F238E27FC236}">
                <a16:creationId xmlns:a16="http://schemas.microsoft.com/office/drawing/2014/main" id="{39285028-8180-2797-3E6F-42C0EB22A940}"/>
              </a:ext>
            </a:extLst>
          </p:cNvPr>
          <p:cNvSpPr/>
          <p:nvPr/>
        </p:nvSpPr>
        <p:spPr>
          <a:xfrm>
            <a:off x="3695700" y="1355271"/>
            <a:ext cx="274320" cy="134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F253E1D-99F5-2666-AEE8-2FB1EE0EB010}"/>
              </a:ext>
            </a:extLst>
          </p:cNvPr>
          <p:cNvSpPr/>
          <p:nvPr/>
        </p:nvSpPr>
        <p:spPr>
          <a:xfrm>
            <a:off x="3665220" y="4229100"/>
            <a:ext cx="274320" cy="134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511F6F3-2E19-2825-3BA9-8DD4D32E1065}"/>
              </a:ext>
            </a:extLst>
          </p:cNvPr>
          <p:cNvSpPr txBox="1"/>
          <p:nvPr/>
        </p:nvSpPr>
        <p:spPr>
          <a:xfrm>
            <a:off x="3609865" y="1263783"/>
            <a:ext cx="122541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0.94</a:t>
            </a:r>
          </a:p>
        </p:txBody>
      </p:sp>
      <p:sp>
        <p:nvSpPr>
          <p:cNvPr id="35" name="TextBox 34">
            <a:extLst>
              <a:ext uri="{FF2B5EF4-FFF2-40B4-BE49-F238E27FC236}">
                <a16:creationId xmlns:a16="http://schemas.microsoft.com/office/drawing/2014/main" id="{D135FF37-AFE3-8EC9-9CCA-BD6E67BC2B4E}"/>
              </a:ext>
            </a:extLst>
          </p:cNvPr>
          <p:cNvSpPr txBox="1"/>
          <p:nvPr/>
        </p:nvSpPr>
        <p:spPr>
          <a:xfrm>
            <a:off x="3609864" y="1376994"/>
            <a:ext cx="122541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0</a:t>
            </a:r>
          </a:p>
        </p:txBody>
      </p:sp>
      <p:sp>
        <p:nvSpPr>
          <p:cNvPr id="91" name="TextBox 90">
            <a:extLst>
              <a:ext uri="{FF2B5EF4-FFF2-40B4-BE49-F238E27FC236}">
                <a16:creationId xmlns:a16="http://schemas.microsoft.com/office/drawing/2014/main" id="{65E8C835-12C8-01C0-4BD4-D1FEA868BAFC}"/>
              </a:ext>
            </a:extLst>
          </p:cNvPr>
          <p:cNvSpPr txBox="1"/>
          <p:nvPr/>
        </p:nvSpPr>
        <p:spPr>
          <a:xfrm>
            <a:off x="3566321" y="4146320"/>
            <a:ext cx="122541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0.94</a:t>
            </a:r>
          </a:p>
        </p:txBody>
      </p:sp>
      <p:sp>
        <p:nvSpPr>
          <p:cNvPr id="93" name="TextBox 92">
            <a:extLst>
              <a:ext uri="{FF2B5EF4-FFF2-40B4-BE49-F238E27FC236}">
                <a16:creationId xmlns:a16="http://schemas.microsoft.com/office/drawing/2014/main" id="{CB4D6669-02CF-FFE5-677F-8604A40E2DFF}"/>
              </a:ext>
            </a:extLst>
          </p:cNvPr>
          <p:cNvSpPr txBox="1"/>
          <p:nvPr/>
        </p:nvSpPr>
        <p:spPr>
          <a:xfrm>
            <a:off x="3560754" y="4258588"/>
            <a:ext cx="1225419"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Garamond"/>
                <a:cs typeface="Calibri"/>
              </a:rPr>
              <a:t>0</a:t>
            </a:r>
          </a:p>
        </p:txBody>
      </p:sp>
    </p:spTree>
    <p:extLst>
      <p:ext uri="{BB962C8B-B14F-4D97-AF65-F5344CB8AC3E}">
        <p14:creationId xmlns:p14="http://schemas.microsoft.com/office/powerpoint/2010/main" val="63959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9A69C207-7080-DBB9-F51B-1FA66678B438}"/>
              </a:ext>
            </a:extLst>
          </p:cNvPr>
          <p:cNvSpPr txBox="1"/>
          <p:nvPr/>
        </p:nvSpPr>
        <p:spPr>
          <a:xfrm>
            <a:off x="6218762" y="6416321"/>
            <a:ext cx="1219201"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Site Number</a:t>
            </a:r>
          </a:p>
        </p:txBody>
      </p:sp>
      <p:sp>
        <p:nvSpPr>
          <p:cNvPr id="34" name="TextBox 33">
            <a:extLst>
              <a:ext uri="{FF2B5EF4-FFF2-40B4-BE49-F238E27FC236}">
                <a16:creationId xmlns:a16="http://schemas.microsoft.com/office/drawing/2014/main" id="{B979FED3-653C-27A0-8B00-D11D055E7547}"/>
              </a:ext>
            </a:extLst>
          </p:cNvPr>
          <p:cNvSpPr txBox="1"/>
          <p:nvPr/>
        </p:nvSpPr>
        <p:spPr>
          <a:xfrm>
            <a:off x="6077654" y="6179255"/>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a:t>
            </a:r>
          </a:p>
        </p:txBody>
      </p:sp>
      <p:sp>
        <p:nvSpPr>
          <p:cNvPr id="35" name="TextBox 34">
            <a:extLst>
              <a:ext uri="{FF2B5EF4-FFF2-40B4-BE49-F238E27FC236}">
                <a16:creationId xmlns:a16="http://schemas.microsoft.com/office/drawing/2014/main" id="{53697DE4-A7AD-02B4-13CA-C54B00EACB06}"/>
              </a:ext>
            </a:extLst>
          </p:cNvPr>
          <p:cNvSpPr txBox="1"/>
          <p:nvPr/>
        </p:nvSpPr>
        <p:spPr>
          <a:xfrm>
            <a:off x="6969475" y="6173610"/>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3</a:t>
            </a:r>
          </a:p>
        </p:txBody>
      </p:sp>
      <p:sp>
        <p:nvSpPr>
          <p:cNvPr id="36" name="TextBox 35">
            <a:extLst>
              <a:ext uri="{FF2B5EF4-FFF2-40B4-BE49-F238E27FC236}">
                <a16:creationId xmlns:a16="http://schemas.microsoft.com/office/drawing/2014/main" id="{51820FA4-4314-3AB0-F368-C211ABDEA3E7}"/>
              </a:ext>
            </a:extLst>
          </p:cNvPr>
          <p:cNvSpPr txBox="1"/>
          <p:nvPr/>
        </p:nvSpPr>
        <p:spPr>
          <a:xfrm>
            <a:off x="7855654" y="6173610"/>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4</a:t>
            </a:r>
          </a:p>
        </p:txBody>
      </p:sp>
      <p:sp>
        <p:nvSpPr>
          <p:cNvPr id="33" name="TextBox 32">
            <a:extLst>
              <a:ext uri="{FF2B5EF4-FFF2-40B4-BE49-F238E27FC236}">
                <a16:creationId xmlns:a16="http://schemas.microsoft.com/office/drawing/2014/main" id="{17B0DFB0-DBE9-4807-5A90-F16D00C6F4EF}"/>
              </a:ext>
            </a:extLst>
          </p:cNvPr>
          <p:cNvSpPr txBox="1"/>
          <p:nvPr/>
        </p:nvSpPr>
        <p:spPr>
          <a:xfrm>
            <a:off x="5202764" y="6196188"/>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1</a:t>
            </a:r>
          </a:p>
        </p:txBody>
      </p:sp>
      <p:sp>
        <p:nvSpPr>
          <p:cNvPr id="32" name="TextBox 31">
            <a:extLst>
              <a:ext uri="{FF2B5EF4-FFF2-40B4-BE49-F238E27FC236}">
                <a16:creationId xmlns:a16="http://schemas.microsoft.com/office/drawing/2014/main" id="{FA7CCDA4-82D5-845C-6B97-D5BF9766D33F}"/>
              </a:ext>
            </a:extLst>
          </p:cNvPr>
          <p:cNvSpPr txBox="1"/>
          <p:nvPr/>
        </p:nvSpPr>
        <p:spPr>
          <a:xfrm>
            <a:off x="4858455" y="4271432"/>
            <a:ext cx="395111"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0.4</a:t>
            </a:r>
          </a:p>
        </p:txBody>
      </p:sp>
      <p:sp>
        <p:nvSpPr>
          <p:cNvPr id="31" name="TextBox 30">
            <a:extLst>
              <a:ext uri="{FF2B5EF4-FFF2-40B4-BE49-F238E27FC236}">
                <a16:creationId xmlns:a16="http://schemas.microsoft.com/office/drawing/2014/main" id="{84C92C61-7C51-4B34-CCB7-86F763758498}"/>
              </a:ext>
            </a:extLst>
          </p:cNvPr>
          <p:cNvSpPr txBox="1"/>
          <p:nvPr/>
        </p:nvSpPr>
        <p:spPr>
          <a:xfrm>
            <a:off x="4858454" y="4677832"/>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0.3</a:t>
            </a:r>
          </a:p>
        </p:txBody>
      </p:sp>
      <p:sp>
        <p:nvSpPr>
          <p:cNvPr id="30" name="TextBox 29">
            <a:extLst>
              <a:ext uri="{FF2B5EF4-FFF2-40B4-BE49-F238E27FC236}">
                <a16:creationId xmlns:a16="http://schemas.microsoft.com/office/drawing/2014/main" id="{F59A6DC0-EA20-7A84-B681-EC585287B737}"/>
              </a:ext>
            </a:extLst>
          </p:cNvPr>
          <p:cNvSpPr txBox="1"/>
          <p:nvPr/>
        </p:nvSpPr>
        <p:spPr>
          <a:xfrm>
            <a:off x="4858454" y="5135033"/>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0.2</a:t>
            </a:r>
          </a:p>
        </p:txBody>
      </p:sp>
      <p:sp>
        <p:nvSpPr>
          <p:cNvPr id="29" name="TextBox 28">
            <a:extLst>
              <a:ext uri="{FF2B5EF4-FFF2-40B4-BE49-F238E27FC236}">
                <a16:creationId xmlns:a16="http://schemas.microsoft.com/office/drawing/2014/main" id="{670B783A-416A-1576-0425-3DD96D139A35}"/>
              </a:ext>
            </a:extLst>
          </p:cNvPr>
          <p:cNvSpPr txBox="1"/>
          <p:nvPr/>
        </p:nvSpPr>
        <p:spPr>
          <a:xfrm>
            <a:off x="4858453" y="5592233"/>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0.1</a:t>
            </a:r>
          </a:p>
        </p:txBody>
      </p:sp>
      <p:sp>
        <p:nvSpPr>
          <p:cNvPr id="4" name="Rectangle 3">
            <a:extLst>
              <a:ext uri="{FF2B5EF4-FFF2-40B4-BE49-F238E27FC236}">
                <a16:creationId xmlns:a16="http://schemas.microsoft.com/office/drawing/2014/main" id="{F48E7378-B0CB-9B35-D5DD-27DE39DB6562}"/>
              </a:ext>
            </a:extLst>
          </p:cNvPr>
          <p:cNvSpPr/>
          <p:nvPr/>
        </p:nvSpPr>
        <p:spPr>
          <a:xfrm>
            <a:off x="3948288" y="3825522"/>
            <a:ext cx="5305777" cy="84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A close up of a logo&#10;&#10;Description automatically generated">
            <a:extLst>
              <a:ext uri="{FF2B5EF4-FFF2-40B4-BE49-F238E27FC236}">
                <a16:creationId xmlns:a16="http://schemas.microsoft.com/office/drawing/2014/main" id="{EB81B840-4889-FA2B-208A-1A2FDDFC25C1}"/>
              </a:ext>
            </a:extLst>
          </p:cNvPr>
          <p:cNvPicPr>
            <a:picLocks noChangeAspect="1"/>
          </p:cNvPicPr>
          <p:nvPr/>
        </p:nvPicPr>
        <p:blipFill>
          <a:blip r:embed="rId3"/>
          <a:stretch>
            <a:fillRect/>
          </a:stretch>
        </p:blipFill>
        <p:spPr>
          <a:xfrm>
            <a:off x="6635301" y="4949113"/>
            <a:ext cx="916728" cy="213756"/>
          </a:xfrm>
          <a:prstGeom prst="rect">
            <a:avLst/>
          </a:prstGeom>
        </p:spPr>
      </p:pic>
      <p:pic>
        <p:nvPicPr>
          <p:cNvPr id="51" name="Picture 50" descr="A green and blue tennis ball&#10;&#10;Description automatically generated">
            <a:extLst>
              <a:ext uri="{FF2B5EF4-FFF2-40B4-BE49-F238E27FC236}">
                <a16:creationId xmlns:a16="http://schemas.microsoft.com/office/drawing/2014/main" id="{73038167-0606-F506-CBBF-811BC094FF2D}"/>
              </a:ext>
            </a:extLst>
          </p:cNvPr>
          <p:cNvPicPr>
            <a:picLocks noChangeAspect="1"/>
          </p:cNvPicPr>
          <p:nvPr/>
        </p:nvPicPr>
        <p:blipFill>
          <a:blip r:embed="rId4"/>
          <a:stretch>
            <a:fillRect/>
          </a:stretch>
        </p:blipFill>
        <p:spPr>
          <a:xfrm>
            <a:off x="1611783" y="1589916"/>
            <a:ext cx="658030" cy="669089"/>
          </a:xfrm>
          <a:prstGeom prst="rect">
            <a:avLst/>
          </a:prstGeom>
        </p:spPr>
      </p:pic>
      <p:pic>
        <p:nvPicPr>
          <p:cNvPr id="52" name="Picture 51" descr="A green and blue circle&#10;&#10;Description automatically generated">
            <a:extLst>
              <a:ext uri="{FF2B5EF4-FFF2-40B4-BE49-F238E27FC236}">
                <a16:creationId xmlns:a16="http://schemas.microsoft.com/office/drawing/2014/main" id="{6198FCE8-47EE-C304-9075-FDB89266C446}"/>
              </a:ext>
            </a:extLst>
          </p:cNvPr>
          <p:cNvPicPr>
            <a:picLocks noChangeAspect="1"/>
          </p:cNvPicPr>
          <p:nvPr/>
        </p:nvPicPr>
        <p:blipFill>
          <a:blip r:embed="rId5"/>
          <a:stretch>
            <a:fillRect/>
          </a:stretch>
        </p:blipFill>
        <p:spPr>
          <a:xfrm>
            <a:off x="1614972" y="2600377"/>
            <a:ext cx="668929" cy="642250"/>
          </a:xfrm>
          <a:prstGeom prst="rect">
            <a:avLst/>
          </a:prstGeom>
        </p:spPr>
      </p:pic>
      <p:pic>
        <p:nvPicPr>
          <p:cNvPr id="53" name="Picture 52" descr="A blue and green circle with a blue and green circle with a blue circle with a blue background&#10;&#10;Description automatically generated">
            <a:extLst>
              <a:ext uri="{FF2B5EF4-FFF2-40B4-BE49-F238E27FC236}">
                <a16:creationId xmlns:a16="http://schemas.microsoft.com/office/drawing/2014/main" id="{4E1B797E-72E5-57D8-4B50-131B0BB9DEBF}"/>
              </a:ext>
            </a:extLst>
          </p:cNvPr>
          <p:cNvPicPr>
            <a:picLocks noChangeAspect="1"/>
          </p:cNvPicPr>
          <p:nvPr/>
        </p:nvPicPr>
        <p:blipFill>
          <a:blip r:embed="rId6"/>
          <a:stretch>
            <a:fillRect/>
          </a:stretch>
        </p:blipFill>
        <p:spPr>
          <a:xfrm>
            <a:off x="1610504" y="3650669"/>
            <a:ext cx="656012" cy="645981"/>
          </a:xfrm>
          <a:prstGeom prst="rect">
            <a:avLst/>
          </a:prstGeom>
        </p:spPr>
      </p:pic>
      <p:pic>
        <p:nvPicPr>
          <p:cNvPr id="54" name="Picture 53" descr="A green and blue circle with a blue background&#10;&#10;Description automatically generated">
            <a:extLst>
              <a:ext uri="{FF2B5EF4-FFF2-40B4-BE49-F238E27FC236}">
                <a16:creationId xmlns:a16="http://schemas.microsoft.com/office/drawing/2014/main" id="{A8F196AB-3D1B-8502-E77B-D8CFCBDBCF3C}"/>
              </a:ext>
            </a:extLst>
          </p:cNvPr>
          <p:cNvPicPr>
            <a:picLocks noChangeAspect="1"/>
          </p:cNvPicPr>
          <p:nvPr/>
        </p:nvPicPr>
        <p:blipFill>
          <a:blip r:embed="rId7"/>
          <a:stretch>
            <a:fillRect/>
          </a:stretch>
        </p:blipFill>
        <p:spPr>
          <a:xfrm>
            <a:off x="1624879" y="4677685"/>
            <a:ext cx="656015" cy="642249"/>
          </a:xfrm>
          <a:prstGeom prst="rect">
            <a:avLst/>
          </a:prstGeom>
        </p:spPr>
      </p:pic>
      <p:sp>
        <p:nvSpPr>
          <p:cNvPr id="55" name="Title 1">
            <a:extLst>
              <a:ext uri="{FF2B5EF4-FFF2-40B4-BE49-F238E27FC236}">
                <a16:creationId xmlns:a16="http://schemas.microsoft.com/office/drawing/2014/main" id="{7ECFFB61-096E-91D6-75EF-6A3E6A098D7A}"/>
              </a:ext>
            </a:extLst>
          </p:cNvPr>
          <p:cNvSpPr txBox="1">
            <a:spLocks/>
          </p:cNvSpPr>
          <p:nvPr/>
        </p:nvSpPr>
        <p:spPr>
          <a:xfrm>
            <a:off x="266700" y="342900"/>
            <a:ext cx="10583646"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67A478"/>
                </a:solidFill>
                <a:latin typeface="Century Gothic"/>
              </a:rPr>
              <a:t>Results – NDVI Parallel Processing (Planet) </a:t>
            </a:r>
          </a:p>
        </p:txBody>
      </p:sp>
      <p:sp>
        <p:nvSpPr>
          <p:cNvPr id="57" name="TextBox 8">
            <a:extLst>
              <a:ext uri="{FF2B5EF4-FFF2-40B4-BE49-F238E27FC236}">
                <a16:creationId xmlns:a16="http://schemas.microsoft.com/office/drawing/2014/main" id="{B2CB2F06-AEE4-E46C-774E-3007A3775523}"/>
              </a:ext>
            </a:extLst>
          </p:cNvPr>
          <p:cNvSpPr txBox="1"/>
          <p:nvPr/>
        </p:nvSpPr>
        <p:spPr>
          <a:xfrm>
            <a:off x="4051703" y="1033265"/>
            <a:ext cx="5335000"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a:latin typeface="Century Gothic"/>
              </a:rPr>
              <a:t>(2013 - 2015 &amp; 2023) Planet NDVI Values for USGS Plot Sites</a:t>
            </a:r>
            <a:endParaRPr lang="en-US" sz="1300">
              <a:latin typeface="Century Gothic"/>
              <a:cs typeface="Calibri"/>
            </a:endParaRPr>
          </a:p>
        </p:txBody>
      </p:sp>
      <p:sp>
        <p:nvSpPr>
          <p:cNvPr id="58" name="TextBox 5">
            <a:extLst>
              <a:ext uri="{FF2B5EF4-FFF2-40B4-BE49-F238E27FC236}">
                <a16:creationId xmlns:a16="http://schemas.microsoft.com/office/drawing/2014/main" id="{C9A339C9-D8FF-4A36-42F4-59583F2ED936}"/>
              </a:ext>
            </a:extLst>
          </p:cNvPr>
          <p:cNvSpPr txBox="1"/>
          <p:nvPr/>
        </p:nvSpPr>
        <p:spPr>
          <a:xfrm>
            <a:off x="1514661" y="2256721"/>
            <a:ext cx="91523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a:latin typeface="Century Gothic"/>
              </a:rPr>
              <a:t>Site 1</a:t>
            </a:r>
          </a:p>
        </p:txBody>
      </p:sp>
      <p:sp>
        <p:nvSpPr>
          <p:cNvPr id="59" name="TextBox 6">
            <a:extLst>
              <a:ext uri="{FF2B5EF4-FFF2-40B4-BE49-F238E27FC236}">
                <a16:creationId xmlns:a16="http://schemas.microsoft.com/office/drawing/2014/main" id="{256BF70D-F9F9-5DFA-67DC-C138D1F67798}"/>
              </a:ext>
            </a:extLst>
          </p:cNvPr>
          <p:cNvSpPr txBox="1"/>
          <p:nvPr/>
        </p:nvSpPr>
        <p:spPr>
          <a:xfrm>
            <a:off x="1539262" y="3252488"/>
            <a:ext cx="87209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a:latin typeface="Century Gothic"/>
              </a:rPr>
              <a:t>Site 2</a:t>
            </a:r>
          </a:p>
        </p:txBody>
      </p:sp>
      <p:sp>
        <p:nvSpPr>
          <p:cNvPr id="60" name="TextBox 7">
            <a:extLst>
              <a:ext uri="{FF2B5EF4-FFF2-40B4-BE49-F238E27FC236}">
                <a16:creationId xmlns:a16="http://schemas.microsoft.com/office/drawing/2014/main" id="{2824EA14-0745-0C1D-9D2C-A9EBD35322DC}"/>
              </a:ext>
            </a:extLst>
          </p:cNvPr>
          <p:cNvSpPr txBox="1"/>
          <p:nvPr/>
        </p:nvSpPr>
        <p:spPr>
          <a:xfrm>
            <a:off x="1538411" y="4322600"/>
            <a:ext cx="828965"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a:latin typeface="Century Gothic"/>
              </a:rPr>
              <a:t>Site 3</a:t>
            </a:r>
          </a:p>
        </p:txBody>
      </p:sp>
      <p:sp>
        <p:nvSpPr>
          <p:cNvPr id="61" name="TextBox 8">
            <a:extLst>
              <a:ext uri="{FF2B5EF4-FFF2-40B4-BE49-F238E27FC236}">
                <a16:creationId xmlns:a16="http://schemas.microsoft.com/office/drawing/2014/main" id="{030D005A-FE59-9517-7C58-671A6E6171D1}"/>
              </a:ext>
            </a:extLst>
          </p:cNvPr>
          <p:cNvSpPr txBox="1"/>
          <p:nvPr/>
        </p:nvSpPr>
        <p:spPr>
          <a:xfrm>
            <a:off x="1579254" y="5377717"/>
            <a:ext cx="78583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i="1">
                <a:latin typeface="Century Gothic"/>
              </a:rPr>
              <a:t>Site 4</a:t>
            </a:r>
          </a:p>
        </p:txBody>
      </p:sp>
      <p:sp>
        <p:nvSpPr>
          <p:cNvPr id="62" name="TextBox 13">
            <a:extLst>
              <a:ext uri="{FF2B5EF4-FFF2-40B4-BE49-F238E27FC236}">
                <a16:creationId xmlns:a16="http://schemas.microsoft.com/office/drawing/2014/main" id="{E2FDD282-CDE9-895E-E61F-D30EF37A1C9A}"/>
              </a:ext>
            </a:extLst>
          </p:cNvPr>
          <p:cNvSpPr txBox="1"/>
          <p:nvPr/>
        </p:nvSpPr>
        <p:spPr>
          <a:xfrm>
            <a:off x="8627" y="3114136"/>
            <a:ext cx="1564257"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Century Gothic"/>
              </a:rPr>
              <a:t>Planet NDVI Plot Maps for USGS Sites</a:t>
            </a:r>
            <a:endParaRPr lang="en-US">
              <a:latin typeface="Calibri"/>
              <a:ea typeface="Calibri"/>
              <a:cs typeface="Calibri"/>
            </a:endParaRPr>
          </a:p>
          <a:p>
            <a:pPr algn="ctr"/>
            <a:r>
              <a:rPr lang="en-US" sz="1400">
                <a:latin typeface="Century Gothic"/>
              </a:rPr>
              <a:t> (April 2023)  </a:t>
            </a:r>
            <a:endParaRPr lang="en-US">
              <a:latin typeface="Calibri"/>
              <a:ea typeface="Calibri"/>
              <a:cs typeface="Calibri"/>
            </a:endParaRPr>
          </a:p>
        </p:txBody>
      </p:sp>
      <p:pic>
        <p:nvPicPr>
          <p:cNvPr id="63" name="Picture 62" descr="A graph with numbers and a line&#10;&#10;Description automatically generated">
            <a:extLst>
              <a:ext uri="{FF2B5EF4-FFF2-40B4-BE49-F238E27FC236}">
                <a16:creationId xmlns:a16="http://schemas.microsoft.com/office/drawing/2014/main" id="{137A90BA-C64F-7681-028F-A5FFB112E4C8}"/>
              </a:ext>
            </a:extLst>
          </p:cNvPr>
          <p:cNvPicPr>
            <a:picLocks noChangeAspect="1"/>
          </p:cNvPicPr>
          <p:nvPr/>
        </p:nvPicPr>
        <p:blipFill>
          <a:blip r:embed="rId8"/>
          <a:stretch>
            <a:fillRect/>
          </a:stretch>
        </p:blipFill>
        <p:spPr>
          <a:xfrm>
            <a:off x="5341544" y="4598443"/>
            <a:ext cx="951179" cy="822717"/>
          </a:xfrm>
          <a:prstGeom prst="rect">
            <a:avLst/>
          </a:prstGeom>
        </p:spPr>
      </p:pic>
      <p:pic>
        <p:nvPicPr>
          <p:cNvPr id="64" name="Picture 63" descr="A grid with numbers and points&#10;&#10;Description automatically generated">
            <a:extLst>
              <a:ext uri="{FF2B5EF4-FFF2-40B4-BE49-F238E27FC236}">
                <a16:creationId xmlns:a16="http://schemas.microsoft.com/office/drawing/2014/main" id="{5F155DA1-F704-9E5E-3E53-EC99D1300DD4}"/>
              </a:ext>
            </a:extLst>
          </p:cNvPr>
          <p:cNvPicPr>
            <a:picLocks noChangeAspect="1"/>
          </p:cNvPicPr>
          <p:nvPr/>
        </p:nvPicPr>
        <p:blipFill>
          <a:blip r:embed="rId9"/>
          <a:stretch>
            <a:fillRect/>
          </a:stretch>
        </p:blipFill>
        <p:spPr>
          <a:xfrm>
            <a:off x="5268284" y="4295722"/>
            <a:ext cx="2783099" cy="190346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9" name="Picture 68" descr="A grid of graph paper with black text&#10;&#10;Description automatically generated">
            <a:extLst>
              <a:ext uri="{FF2B5EF4-FFF2-40B4-BE49-F238E27FC236}">
                <a16:creationId xmlns:a16="http://schemas.microsoft.com/office/drawing/2014/main" id="{1E8AE661-67C8-9137-BCE6-102FCB6CB4AF}"/>
              </a:ext>
            </a:extLst>
          </p:cNvPr>
          <p:cNvPicPr>
            <a:picLocks noChangeAspect="1"/>
          </p:cNvPicPr>
          <p:nvPr/>
        </p:nvPicPr>
        <p:blipFill>
          <a:blip r:embed="rId10"/>
          <a:stretch>
            <a:fillRect/>
          </a:stretch>
        </p:blipFill>
        <p:spPr>
          <a:xfrm>
            <a:off x="3867364" y="1326194"/>
            <a:ext cx="5298140" cy="205485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3" name="TextBox 8">
            <a:extLst>
              <a:ext uri="{FF2B5EF4-FFF2-40B4-BE49-F238E27FC236}">
                <a16:creationId xmlns:a16="http://schemas.microsoft.com/office/drawing/2014/main" id="{1DCA8D5F-D04E-FBB9-C721-520FE3323777}"/>
              </a:ext>
            </a:extLst>
          </p:cNvPr>
          <p:cNvSpPr txBox="1"/>
          <p:nvPr/>
        </p:nvSpPr>
        <p:spPr>
          <a:xfrm>
            <a:off x="4636089" y="3866244"/>
            <a:ext cx="4042469"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a:latin typeface="Century Gothic"/>
              </a:rPr>
              <a:t>Planet NDVI Plot Site Difference Calculation </a:t>
            </a:r>
            <a:endParaRPr lang="en-US" sz="900">
              <a:latin typeface="Calibri" panose="020F0502020204030204"/>
              <a:cs typeface="Calibri" panose="020F0502020204030204"/>
            </a:endParaRPr>
          </a:p>
          <a:p>
            <a:pPr algn="ctr"/>
            <a:r>
              <a:rPr lang="en-US" sz="900">
                <a:latin typeface="Century Gothic"/>
              </a:rPr>
              <a:t>(2023) NDVI – av mean (2013,2014,2015) NDVI</a:t>
            </a:r>
            <a:endParaRPr lang="en-US" sz="900">
              <a:cs typeface="Calibri"/>
            </a:endParaRPr>
          </a:p>
        </p:txBody>
      </p:sp>
      <p:sp>
        <p:nvSpPr>
          <p:cNvPr id="3" name="TextBox 2">
            <a:extLst>
              <a:ext uri="{FF2B5EF4-FFF2-40B4-BE49-F238E27FC236}">
                <a16:creationId xmlns:a16="http://schemas.microsoft.com/office/drawing/2014/main" id="{4FDF2552-0F07-D45A-834E-555A7AA42BD0}"/>
              </a:ext>
            </a:extLst>
          </p:cNvPr>
          <p:cNvSpPr txBox="1"/>
          <p:nvPr/>
        </p:nvSpPr>
        <p:spPr>
          <a:xfrm>
            <a:off x="5521" y="6460436"/>
            <a:ext cx="44063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a:solidFill>
                  <a:schemeClr val="tx1">
                    <a:lumMod val="75000"/>
                    <a:lumOff val="25000"/>
                  </a:schemeClr>
                </a:solidFill>
                <a:latin typeface="Century Gothic"/>
                <a:ea typeface="+mn-lt"/>
                <a:cs typeface="+mn-lt"/>
              </a:rPr>
              <a:t>Includes copyrighted material of Planet Labs PBC. All rights reserved.</a:t>
            </a:r>
            <a:endParaRPr lang="en-US" sz="1000" i="1">
              <a:solidFill>
                <a:schemeClr val="tx1">
                  <a:lumMod val="75000"/>
                  <a:lumOff val="25000"/>
                </a:schemeClr>
              </a:solidFill>
              <a:latin typeface="Century Gothic"/>
            </a:endParaRPr>
          </a:p>
        </p:txBody>
      </p:sp>
      <p:sp>
        <p:nvSpPr>
          <p:cNvPr id="2" name="TextBox 1">
            <a:extLst>
              <a:ext uri="{FF2B5EF4-FFF2-40B4-BE49-F238E27FC236}">
                <a16:creationId xmlns:a16="http://schemas.microsoft.com/office/drawing/2014/main" id="{F4D847BE-B2BB-5BF8-9FD9-4E52CE2A8090}"/>
              </a:ext>
            </a:extLst>
          </p:cNvPr>
          <p:cNvSpPr txBox="1"/>
          <p:nvPr/>
        </p:nvSpPr>
        <p:spPr>
          <a:xfrm>
            <a:off x="3927122" y="3475566"/>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2013</a:t>
            </a:r>
          </a:p>
        </p:txBody>
      </p:sp>
      <p:sp>
        <p:nvSpPr>
          <p:cNvPr id="5" name="TextBox 4">
            <a:extLst>
              <a:ext uri="{FF2B5EF4-FFF2-40B4-BE49-F238E27FC236}">
                <a16:creationId xmlns:a16="http://schemas.microsoft.com/office/drawing/2014/main" id="{34858002-F940-8001-58FF-76BED1EDD06C}"/>
              </a:ext>
            </a:extLst>
          </p:cNvPr>
          <p:cNvSpPr txBox="1"/>
          <p:nvPr/>
        </p:nvSpPr>
        <p:spPr>
          <a:xfrm>
            <a:off x="4373033" y="3475567"/>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2014</a:t>
            </a:r>
          </a:p>
        </p:txBody>
      </p:sp>
      <p:sp>
        <p:nvSpPr>
          <p:cNvPr id="6" name="TextBox 5">
            <a:extLst>
              <a:ext uri="{FF2B5EF4-FFF2-40B4-BE49-F238E27FC236}">
                <a16:creationId xmlns:a16="http://schemas.microsoft.com/office/drawing/2014/main" id="{890D9F71-9139-80DB-40CE-912266C0654E}"/>
              </a:ext>
            </a:extLst>
          </p:cNvPr>
          <p:cNvSpPr txBox="1"/>
          <p:nvPr/>
        </p:nvSpPr>
        <p:spPr>
          <a:xfrm>
            <a:off x="4813300" y="3475566"/>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2015</a:t>
            </a:r>
          </a:p>
        </p:txBody>
      </p:sp>
      <p:sp>
        <p:nvSpPr>
          <p:cNvPr id="7" name="TextBox 6">
            <a:extLst>
              <a:ext uri="{FF2B5EF4-FFF2-40B4-BE49-F238E27FC236}">
                <a16:creationId xmlns:a16="http://schemas.microsoft.com/office/drawing/2014/main" id="{173CBA02-A82E-91BD-BEFA-F228EB04E191}"/>
              </a:ext>
            </a:extLst>
          </p:cNvPr>
          <p:cNvSpPr txBox="1"/>
          <p:nvPr/>
        </p:nvSpPr>
        <p:spPr>
          <a:xfrm>
            <a:off x="5264855" y="3469922"/>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2016</a:t>
            </a:r>
          </a:p>
        </p:txBody>
      </p:sp>
      <p:sp>
        <p:nvSpPr>
          <p:cNvPr id="8" name="TextBox 7">
            <a:extLst>
              <a:ext uri="{FF2B5EF4-FFF2-40B4-BE49-F238E27FC236}">
                <a16:creationId xmlns:a16="http://schemas.microsoft.com/office/drawing/2014/main" id="{D41A5DB2-7389-BE29-0D59-C1CD679BD057}"/>
              </a:ext>
            </a:extLst>
          </p:cNvPr>
          <p:cNvSpPr txBox="1"/>
          <p:nvPr/>
        </p:nvSpPr>
        <p:spPr>
          <a:xfrm>
            <a:off x="5710765" y="3475567"/>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2017</a:t>
            </a:r>
          </a:p>
        </p:txBody>
      </p:sp>
      <p:sp>
        <p:nvSpPr>
          <p:cNvPr id="9" name="TextBox 8">
            <a:extLst>
              <a:ext uri="{FF2B5EF4-FFF2-40B4-BE49-F238E27FC236}">
                <a16:creationId xmlns:a16="http://schemas.microsoft.com/office/drawing/2014/main" id="{76E42095-F0C7-F108-4527-C6D542C3225A}"/>
              </a:ext>
            </a:extLst>
          </p:cNvPr>
          <p:cNvSpPr txBox="1"/>
          <p:nvPr/>
        </p:nvSpPr>
        <p:spPr>
          <a:xfrm>
            <a:off x="6190543" y="3469922"/>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2018</a:t>
            </a:r>
          </a:p>
        </p:txBody>
      </p:sp>
      <p:sp>
        <p:nvSpPr>
          <p:cNvPr id="10" name="TextBox 9">
            <a:extLst>
              <a:ext uri="{FF2B5EF4-FFF2-40B4-BE49-F238E27FC236}">
                <a16:creationId xmlns:a16="http://schemas.microsoft.com/office/drawing/2014/main" id="{AC3A7A46-4055-F325-B684-851BE2812516}"/>
              </a:ext>
            </a:extLst>
          </p:cNvPr>
          <p:cNvSpPr txBox="1"/>
          <p:nvPr/>
        </p:nvSpPr>
        <p:spPr>
          <a:xfrm>
            <a:off x="8572498" y="3464278"/>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2023</a:t>
            </a:r>
          </a:p>
        </p:txBody>
      </p:sp>
      <p:sp>
        <p:nvSpPr>
          <p:cNvPr id="11" name="TextBox 10">
            <a:extLst>
              <a:ext uri="{FF2B5EF4-FFF2-40B4-BE49-F238E27FC236}">
                <a16:creationId xmlns:a16="http://schemas.microsoft.com/office/drawing/2014/main" id="{FA10B629-B524-F3C7-164E-295960D1F19A}"/>
              </a:ext>
            </a:extLst>
          </p:cNvPr>
          <p:cNvSpPr txBox="1"/>
          <p:nvPr/>
        </p:nvSpPr>
        <p:spPr>
          <a:xfrm>
            <a:off x="6659031" y="3464278"/>
            <a:ext cx="530578" cy="25391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2019</a:t>
            </a:r>
          </a:p>
        </p:txBody>
      </p:sp>
      <p:sp>
        <p:nvSpPr>
          <p:cNvPr id="12" name="TextBox 11">
            <a:extLst>
              <a:ext uri="{FF2B5EF4-FFF2-40B4-BE49-F238E27FC236}">
                <a16:creationId xmlns:a16="http://schemas.microsoft.com/office/drawing/2014/main" id="{9AC8A384-7B5C-7BFB-23D0-AEC02C96A155}"/>
              </a:ext>
            </a:extLst>
          </p:cNvPr>
          <p:cNvSpPr txBox="1"/>
          <p:nvPr/>
        </p:nvSpPr>
        <p:spPr>
          <a:xfrm>
            <a:off x="7121876" y="3475566"/>
            <a:ext cx="530578"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2020</a:t>
            </a:r>
          </a:p>
        </p:txBody>
      </p:sp>
      <p:sp>
        <p:nvSpPr>
          <p:cNvPr id="13" name="TextBox 12">
            <a:extLst>
              <a:ext uri="{FF2B5EF4-FFF2-40B4-BE49-F238E27FC236}">
                <a16:creationId xmlns:a16="http://schemas.microsoft.com/office/drawing/2014/main" id="{2814A133-C032-ABF9-2E4B-615E3C9B92DB}"/>
              </a:ext>
            </a:extLst>
          </p:cNvPr>
          <p:cNvSpPr txBox="1"/>
          <p:nvPr/>
        </p:nvSpPr>
        <p:spPr>
          <a:xfrm>
            <a:off x="7596011" y="3475565"/>
            <a:ext cx="530578"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2021</a:t>
            </a:r>
          </a:p>
        </p:txBody>
      </p:sp>
      <p:sp>
        <p:nvSpPr>
          <p:cNvPr id="14" name="TextBox 13">
            <a:extLst>
              <a:ext uri="{FF2B5EF4-FFF2-40B4-BE49-F238E27FC236}">
                <a16:creationId xmlns:a16="http://schemas.microsoft.com/office/drawing/2014/main" id="{45421E1A-9D3D-0631-4216-56FCD6CCF286}"/>
              </a:ext>
            </a:extLst>
          </p:cNvPr>
          <p:cNvSpPr txBox="1"/>
          <p:nvPr/>
        </p:nvSpPr>
        <p:spPr>
          <a:xfrm>
            <a:off x="8075787" y="3469922"/>
            <a:ext cx="530578"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2022</a:t>
            </a:r>
          </a:p>
        </p:txBody>
      </p:sp>
      <p:sp>
        <p:nvSpPr>
          <p:cNvPr id="15" name="TextBox 14">
            <a:extLst>
              <a:ext uri="{FF2B5EF4-FFF2-40B4-BE49-F238E27FC236}">
                <a16:creationId xmlns:a16="http://schemas.microsoft.com/office/drawing/2014/main" id="{E331BC1F-043A-8352-2DBD-70B7F713C119}"/>
              </a:ext>
            </a:extLst>
          </p:cNvPr>
          <p:cNvSpPr txBox="1"/>
          <p:nvPr/>
        </p:nvSpPr>
        <p:spPr>
          <a:xfrm>
            <a:off x="3396543" y="3238500"/>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0.00</a:t>
            </a:r>
          </a:p>
        </p:txBody>
      </p:sp>
      <p:sp>
        <p:nvSpPr>
          <p:cNvPr id="16" name="TextBox 15">
            <a:extLst>
              <a:ext uri="{FF2B5EF4-FFF2-40B4-BE49-F238E27FC236}">
                <a16:creationId xmlns:a16="http://schemas.microsoft.com/office/drawing/2014/main" id="{DEA18EBD-2DF2-8F3F-F506-3352A72F6AED}"/>
              </a:ext>
            </a:extLst>
          </p:cNvPr>
          <p:cNvSpPr txBox="1"/>
          <p:nvPr/>
        </p:nvSpPr>
        <p:spPr>
          <a:xfrm>
            <a:off x="3396542" y="2719211"/>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0.25</a:t>
            </a:r>
          </a:p>
        </p:txBody>
      </p:sp>
      <p:sp>
        <p:nvSpPr>
          <p:cNvPr id="17" name="TextBox 16">
            <a:extLst>
              <a:ext uri="{FF2B5EF4-FFF2-40B4-BE49-F238E27FC236}">
                <a16:creationId xmlns:a16="http://schemas.microsoft.com/office/drawing/2014/main" id="{FC652856-A044-A9AC-C07D-C51FA00E9C9F}"/>
              </a:ext>
            </a:extLst>
          </p:cNvPr>
          <p:cNvSpPr txBox="1"/>
          <p:nvPr/>
        </p:nvSpPr>
        <p:spPr>
          <a:xfrm>
            <a:off x="3396542" y="2233788"/>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0.50</a:t>
            </a:r>
          </a:p>
        </p:txBody>
      </p:sp>
      <p:sp>
        <p:nvSpPr>
          <p:cNvPr id="18" name="TextBox 17">
            <a:extLst>
              <a:ext uri="{FF2B5EF4-FFF2-40B4-BE49-F238E27FC236}">
                <a16:creationId xmlns:a16="http://schemas.microsoft.com/office/drawing/2014/main" id="{018658C7-8AC4-C5E4-563B-B98049669E0D}"/>
              </a:ext>
            </a:extLst>
          </p:cNvPr>
          <p:cNvSpPr txBox="1"/>
          <p:nvPr/>
        </p:nvSpPr>
        <p:spPr>
          <a:xfrm>
            <a:off x="3396542" y="1799166"/>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0.75</a:t>
            </a:r>
          </a:p>
        </p:txBody>
      </p:sp>
      <p:sp>
        <p:nvSpPr>
          <p:cNvPr id="19" name="TextBox 18">
            <a:extLst>
              <a:ext uri="{FF2B5EF4-FFF2-40B4-BE49-F238E27FC236}">
                <a16:creationId xmlns:a16="http://schemas.microsoft.com/office/drawing/2014/main" id="{4E3DED5E-4EA4-CFBD-D386-5202F2C51596}"/>
              </a:ext>
            </a:extLst>
          </p:cNvPr>
          <p:cNvSpPr txBox="1"/>
          <p:nvPr/>
        </p:nvSpPr>
        <p:spPr>
          <a:xfrm>
            <a:off x="3396542" y="1325033"/>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1.00</a:t>
            </a:r>
          </a:p>
        </p:txBody>
      </p:sp>
      <p:pic>
        <p:nvPicPr>
          <p:cNvPr id="20" name="Picture 20">
            <a:extLst>
              <a:ext uri="{FF2B5EF4-FFF2-40B4-BE49-F238E27FC236}">
                <a16:creationId xmlns:a16="http://schemas.microsoft.com/office/drawing/2014/main" id="{E973B5B9-EBC2-18C5-382D-658DA7A31762}"/>
              </a:ext>
            </a:extLst>
          </p:cNvPr>
          <p:cNvPicPr>
            <a:picLocks noChangeAspect="1"/>
          </p:cNvPicPr>
          <p:nvPr/>
        </p:nvPicPr>
        <p:blipFill>
          <a:blip r:embed="rId11"/>
          <a:stretch>
            <a:fillRect/>
          </a:stretch>
        </p:blipFill>
        <p:spPr>
          <a:xfrm>
            <a:off x="9594675" y="1665464"/>
            <a:ext cx="600074" cy="253295"/>
          </a:xfrm>
          <a:prstGeom prst="rect">
            <a:avLst/>
          </a:prstGeom>
        </p:spPr>
      </p:pic>
      <p:pic>
        <p:nvPicPr>
          <p:cNvPr id="21" name="Picture 21">
            <a:extLst>
              <a:ext uri="{FF2B5EF4-FFF2-40B4-BE49-F238E27FC236}">
                <a16:creationId xmlns:a16="http://schemas.microsoft.com/office/drawing/2014/main" id="{CC2FA1DB-725E-CEB1-BAE6-96AE24B0C898}"/>
              </a:ext>
            </a:extLst>
          </p:cNvPr>
          <p:cNvPicPr>
            <a:picLocks noChangeAspect="1"/>
          </p:cNvPicPr>
          <p:nvPr/>
        </p:nvPicPr>
        <p:blipFill>
          <a:blip r:embed="rId12"/>
          <a:stretch>
            <a:fillRect/>
          </a:stretch>
        </p:blipFill>
        <p:spPr>
          <a:xfrm>
            <a:off x="9503831" y="1943630"/>
            <a:ext cx="572911" cy="210608"/>
          </a:xfrm>
          <a:prstGeom prst="rect">
            <a:avLst/>
          </a:prstGeom>
        </p:spPr>
      </p:pic>
      <p:pic>
        <p:nvPicPr>
          <p:cNvPr id="22" name="Picture 22">
            <a:extLst>
              <a:ext uri="{FF2B5EF4-FFF2-40B4-BE49-F238E27FC236}">
                <a16:creationId xmlns:a16="http://schemas.microsoft.com/office/drawing/2014/main" id="{C29C22BB-18B3-355B-86D7-D9320DA32374}"/>
              </a:ext>
            </a:extLst>
          </p:cNvPr>
          <p:cNvPicPr>
            <a:picLocks noChangeAspect="1"/>
          </p:cNvPicPr>
          <p:nvPr/>
        </p:nvPicPr>
        <p:blipFill>
          <a:blip r:embed="rId13"/>
          <a:stretch>
            <a:fillRect/>
          </a:stretch>
        </p:blipFill>
        <p:spPr>
          <a:xfrm>
            <a:off x="9538228" y="2129543"/>
            <a:ext cx="656519" cy="211314"/>
          </a:xfrm>
          <a:prstGeom prst="rect">
            <a:avLst/>
          </a:prstGeom>
        </p:spPr>
      </p:pic>
      <p:pic>
        <p:nvPicPr>
          <p:cNvPr id="23" name="Picture 23">
            <a:extLst>
              <a:ext uri="{FF2B5EF4-FFF2-40B4-BE49-F238E27FC236}">
                <a16:creationId xmlns:a16="http://schemas.microsoft.com/office/drawing/2014/main" id="{893B75AC-2639-08EE-FE9B-D02E0A9D4E7C}"/>
              </a:ext>
            </a:extLst>
          </p:cNvPr>
          <p:cNvPicPr>
            <a:picLocks noChangeAspect="1"/>
          </p:cNvPicPr>
          <p:nvPr/>
        </p:nvPicPr>
        <p:blipFill>
          <a:blip r:embed="rId14"/>
          <a:stretch>
            <a:fillRect/>
          </a:stretch>
        </p:blipFill>
        <p:spPr>
          <a:xfrm>
            <a:off x="9538933" y="2317925"/>
            <a:ext cx="564797" cy="218369"/>
          </a:xfrm>
          <a:prstGeom prst="rect">
            <a:avLst/>
          </a:prstGeom>
        </p:spPr>
      </p:pic>
      <p:pic>
        <p:nvPicPr>
          <p:cNvPr id="24" name="Picture 24">
            <a:extLst>
              <a:ext uri="{FF2B5EF4-FFF2-40B4-BE49-F238E27FC236}">
                <a16:creationId xmlns:a16="http://schemas.microsoft.com/office/drawing/2014/main" id="{6D222C91-5162-0304-F8AE-B769EB3E9927}"/>
              </a:ext>
            </a:extLst>
          </p:cNvPr>
          <p:cNvPicPr>
            <a:picLocks noChangeAspect="1"/>
          </p:cNvPicPr>
          <p:nvPr/>
        </p:nvPicPr>
        <p:blipFill>
          <a:blip r:embed="rId15"/>
          <a:stretch>
            <a:fillRect/>
          </a:stretch>
        </p:blipFill>
        <p:spPr>
          <a:xfrm>
            <a:off x="9578445" y="2555873"/>
            <a:ext cx="564797" cy="210963"/>
          </a:xfrm>
          <a:prstGeom prst="rect">
            <a:avLst/>
          </a:prstGeom>
        </p:spPr>
      </p:pic>
      <p:sp>
        <p:nvSpPr>
          <p:cNvPr id="28" name="TextBox 27">
            <a:extLst>
              <a:ext uri="{FF2B5EF4-FFF2-40B4-BE49-F238E27FC236}">
                <a16:creationId xmlns:a16="http://schemas.microsoft.com/office/drawing/2014/main" id="{D4853A67-77BF-B074-062F-0BE335B1788E}"/>
              </a:ext>
            </a:extLst>
          </p:cNvPr>
          <p:cNvSpPr txBox="1"/>
          <p:nvPr/>
        </p:nvSpPr>
        <p:spPr>
          <a:xfrm>
            <a:off x="4813299" y="6021211"/>
            <a:ext cx="440267"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cs typeface="Calibri"/>
              </a:rPr>
              <a:t>0.00</a:t>
            </a:r>
          </a:p>
        </p:txBody>
      </p:sp>
      <p:sp>
        <p:nvSpPr>
          <p:cNvPr id="39" name="TextBox 38">
            <a:extLst>
              <a:ext uri="{FF2B5EF4-FFF2-40B4-BE49-F238E27FC236}">
                <a16:creationId xmlns:a16="http://schemas.microsoft.com/office/drawing/2014/main" id="{E880BF45-1D40-CEAB-26C2-CD811A2268FE}"/>
              </a:ext>
            </a:extLst>
          </p:cNvPr>
          <p:cNvSpPr txBox="1"/>
          <p:nvPr/>
        </p:nvSpPr>
        <p:spPr>
          <a:xfrm rot="16200000">
            <a:off x="3769076" y="5095522"/>
            <a:ext cx="1789289"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NDVI Difference Values</a:t>
            </a:r>
            <a:endParaRPr lang="en-US"/>
          </a:p>
        </p:txBody>
      </p:sp>
    </p:spTree>
    <p:extLst>
      <p:ext uri="{BB962C8B-B14F-4D97-AF65-F5344CB8AC3E}">
        <p14:creationId xmlns:p14="http://schemas.microsoft.com/office/powerpoint/2010/main" val="17322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1153379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Land Cover Classification</a:t>
            </a:r>
            <a:endParaRPr lang="en-US" sz="4000">
              <a:solidFill>
                <a:srgbClr val="67A478"/>
              </a:solidFill>
              <a:latin typeface="Century Gothic"/>
            </a:endParaRPr>
          </a:p>
        </p:txBody>
      </p:sp>
      <p:pic>
        <p:nvPicPr>
          <p:cNvPr id="2" name="Picture 3" descr="A graph of different colored lines&#10;&#10;Description automatically generated">
            <a:extLst>
              <a:ext uri="{FF2B5EF4-FFF2-40B4-BE49-F238E27FC236}">
                <a16:creationId xmlns:a16="http://schemas.microsoft.com/office/drawing/2014/main" id="{12CC4AFA-E324-3CB9-B9F0-A0C8EA605BC5}"/>
              </a:ext>
            </a:extLst>
          </p:cNvPr>
          <p:cNvPicPr>
            <a:picLocks noChangeAspect="1"/>
          </p:cNvPicPr>
          <p:nvPr/>
        </p:nvPicPr>
        <p:blipFill rotWithShape="1">
          <a:blip r:embed="rId4"/>
          <a:srcRect l="1705" t="9609" r="628" b="1815"/>
          <a:stretch/>
        </p:blipFill>
        <p:spPr>
          <a:xfrm>
            <a:off x="2051669" y="1616049"/>
            <a:ext cx="7891723" cy="445935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A white background with black dots&#10;&#10;Description automatically generated">
            <a:extLst>
              <a:ext uri="{FF2B5EF4-FFF2-40B4-BE49-F238E27FC236}">
                <a16:creationId xmlns:a16="http://schemas.microsoft.com/office/drawing/2014/main" id="{81FCBAAB-863F-F08C-9447-C9F753F08896}"/>
              </a:ext>
            </a:extLst>
          </p:cNvPr>
          <p:cNvPicPr>
            <a:picLocks noChangeAspect="1"/>
          </p:cNvPicPr>
          <p:nvPr/>
        </p:nvPicPr>
        <p:blipFill>
          <a:blip r:embed="rId5"/>
          <a:stretch>
            <a:fillRect/>
          </a:stretch>
        </p:blipFill>
        <p:spPr>
          <a:xfrm>
            <a:off x="2062378" y="1616077"/>
            <a:ext cx="7504192" cy="108744"/>
          </a:xfrm>
          <a:prstGeom prst="rect">
            <a:avLst/>
          </a:prstGeom>
        </p:spPr>
      </p:pic>
      <p:pic>
        <p:nvPicPr>
          <p:cNvPr id="7" name="Picture 8" descr="A white background with black dots&#10;&#10;Description automatically generated">
            <a:extLst>
              <a:ext uri="{FF2B5EF4-FFF2-40B4-BE49-F238E27FC236}">
                <a16:creationId xmlns:a16="http://schemas.microsoft.com/office/drawing/2014/main" id="{E4DE39DF-9EE0-C4B3-07AE-EDD17F8F456C}"/>
              </a:ext>
            </a:extLst>
          </p:cNvPr>
          <p:cNvPicPr>
            <a:picLocks noChangeAspect="1"/>
          </p:cNvPicPr>
          <p:nvPr/>
        </p:nvPicPr>
        <p:blipFill>
          <a:blip r:embed="rId5"/>
          <a:stretch>
            <a:fillRect/>
          </a:stretch>
        </p:blipFill>
        <p:spPr>
          <a:xfrm>
            <a:off x="3481103" y="1884056"/>
            <a:ext cx="454875" cy="369921"/>
          </a:xfrm>
          <a:prstGeom prst="rect">
            <a:avLst/>
          </a:prstGeom>
        </p:spPr>
      </p:pic>
      <p:pic>
        <p:nvPicPr>
          <p:cNvPr id="15" name="Picture 15" descr="A white background with black dots&#10;&#10;Description automatically generated">
            <a:extLst>
              <a:ext uri="{FF2B5EF4-FFF2-40B4-BE49-F238E27FC236}">
                <a16:creationId xmlns:a16="http://schemas.microsoft.com/office/drawing/2014/main" id="{2022EF3D-B9E3-8726-3C24-7382F2E3894F}"/>
              </a:ext>
            </a:extLst>
          </p:cNvPr>
          <p:cNvPicPr>
            <a:picLocks noChangeAspect="1"/>
          </p:cNvPicPr>
          <p:nvPr/>
        </p:nvPicPr>
        <p:blipFill>
          <a:blip r:embed="rId6"/>
          <a:stretch>
            <a:fillRect/>
          </a:stretch>
        </p:blipFill>
        <p:spPr>
          <a:xfrm>
            <a:off x="4304467" y="1881500"/>
            <a:ext cx="1509073" cy="302302"/>
          </a:xfrm>
          <a:prstGeom prst="rect">
            <a:avLst/>
          </a:prstGeom>
        </p:spPr>
      </p:pic>
      <p:pic>
        <p:nvPicPr>
          <p:cNvPr id="16" name="Picture 15" descr="A white background with black dots&#10;&#10;Description automatically generated">
            <a:extLst>
              <a:ext uri="{FF2B5EF4-FFF2-40B4-BE49-F238E27FC236}">
                <a16:creationId xmlns:a16="http://schemas.microsoft.com/office/drawing/2014/main" id="{4C92C9A4-5DD8-E272-4EEE-64E9820BBB08}"/>
              </a:ext>
            </a:extLst>
          </p:cNvPr>
          <p:cNvPicPr>
            <a:picLocks noChangeAspect="1"/>
          </p:cNvPicPr>
          <p:nvPr/>
        </p:nvPicPr>
        <p:blipFill>
          <a:blip r:embed="rId6"/>
          <a:stretch>
            <a:fillRect/>
          </a:stretch>
        </p:blipFill>
        <p:spPr>
          <a:xfrm>
            <a:off x="6198739" y="1845133"/>
            <a:ext cx="1509073" cy="302302"/>
          </a:xfrm>
          <a:prstGeom prst="rect">
            <a:avLst/>
          </a:prstGeom>
        </p:spPr>
      </p:pic>
      <p:pic>
        <p:nvPicPr>
          <p:cNvPr id="17" name="Picture 16" descr="A white background with black dots&#10;&#10;Description automatically generated">
            <a:extLst>
              <a:ext uri="{FF2B5EF4-FFF2-40B4-BE49-F238E27FC236}">
                <a16:creationId xmlns:a16="http://schemas.microsoft.com/office/drawing/2014/main" id="{44294004-3526-C94D-398B-0729467408CA}"/>
              </a:ext>
            </a:extLst>
          </p:cNvPr>
          <p:cNvPicPr>
            <a:picLocks noChangeAspect="1"/>
          </p:cNvPicPr>
          <p:nvPr/>
        </p:nvPicPr>
        <p:blipFill>
          <a:blip r:embed="rId6"/>
          <a:stretch>
            <a:fillRect/>
          </a:stretch>
        </p:blipFill>
        <p:spPr>
          <a:xfrm>
            <a:off x="7902678" y="1890591"/>
            <a:ext cx="1509073" cy="302302"/>
          </a:xfrm>
          <a:prstGeom prst="rect">
            <a:avLst/>
          </a:prstGeom>
        </p:spPr>
      </p:pic>
      <p:sp>
        <p:nvSpPr>
          <p:cNvPr id="14" name="TextBox 13">
            <a:extLst>
              <a:ext uri="{FF2B5EF4-FFF2-40B4-BE49-F238E27FC236}">
                <a16:creationId xmlns:a16="http://schemas.microsoft.com/office/drawing/2014/main" id="{1905D54D-1818-B3EC-DA97-FA102EB29F10}"/>
              </a:ext>
            </a:extLst>
          </p:cNvPr>
          <p:cNvSpPr txBox="1"/>
          <p:nvPr/>
        </p:nvSpPr>
        <p:spPr>
          <a:xfrm>
            <a:off x="4184419" y="1907725"/>
            <a:ext cx="2191765"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Unhealthy Vegetation</a:t>
            </a:r>
            <a:endParaRPr lang="en-US" sz="1200">
              <a:cs typeface="Calibri"/>
            </a:endParaRPr>
          </a:p>
        </p:txBody>
      </p:sp>
      <p:sp>
        <p:nvSpPr>
          <p:cNvPr id="18" name="TextBox 17">
            <a:extLst>
              <a:ext uri="{FF2B5EF4-FFF2-40B4-BE49-F238E27FC236}">
                <a16:creationId xmlns:a16="http://schemas.microsoft.com/office/drawing/2014/main" id="{67CA2852-DAA8-D3BB-4A08-23CBBAC22A00}"/>
              </a:ext>
            </a:extLst>
          </p:cNvPr>
          <p:cNvSpPr txBox="1"/>
          <p:nvPr/>
        </p:nvSpPr>
        <p:spPr>
          <a:xfrm>
            <a:off x="6060565" y="1907725"/>
            <a:ext cx="2191765"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Healthy Vegetation</a:t>
            </a:r>
            <a:endParaRPr lang="en-US" sz="1200">
              <a:cs typeface="Calibri"/>
            </a:endParaRPr>
          </a:p>
        </p:txBody>
      </p:sp>
      <p:sp>
        <p:nvSpPr>
          <p:cNvPr id="21" name="TextBox 20">
            <a:extLst>
              <a:ext uri="{FF2B5EF4-FFF2-40B4-BE49-F238E27FC236}">
                <a16:creationId xmlns:a16="http://schemas.microsoft.com/office/drawing/2014/main" id="{7CC8465C-BC58-EFCC-1BD1-501A4028EDA4}"/>
              </a:ext>
            </a:extLst>
          </p:cNvPr>
          <p:cNvSpPr txBox="1"/>
          <p:nvPr/>
        </p:nvSpPr>
        <p:spPr>
          <a:xfrm>
            <a:off x="7837012" y="1907724"/>
            <a:ext cx="2191765"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Evergreen</a:t>
            </a:r>
            <a:endParaRPr lang="en-US"/>
          </a:p>
        </p:txBody>
      </p:sp>
      <p:pic>
        <p:nvPicPr>
          <p:cNvPr id="27" name="Picture 27" descr="A white background with black dots&#10;&#10;Description automatically generated">
            <a:extLst>
              <a:ext uri="{FF2B5EF4-FFF2-40B4-BE49-F238E27FC236}">
                <a16:creationId xmlns:a16="http://schemas.microsoft.com/office/drawing/2014/main" id="{E998D96B-693D-FDF9-AAF7-41D3CEBEDFAB}"/>
              </a:ext>
            </a:extLst>
          </p:cNvPr>
          <p:cNvPicPr>
            <a:picLocks noChangeAspect="1"/>
          </p:cNvPicPr>
          <p:nvPr/>
        </p:nvPicPr>
        <p:blipFill>
          <a:blip r:embed="rId6"/>
          <a:stretch>
            <a:fillRect/>
          </a:stretch>
        </p:blipFill>
        <p:spPr>
          <a:xfrm>
            <a:off x="5584228" y="5547876"/>
            <a:ext cx="1155597" cy="465150"/>
          </a:xfrm>
          <a:prstGeom prst="rect">
            <a:avLst/>
          </a:prstGeom>
        </p:spPr>
      </p:pic>
      <p:sp>
        <p:nvSpPr>
          <p:cNvPr id="26" name="TextBox 25">
            <a:extLst>
              <a:ext uri="{FF2B5EF4-FFF2-40B4-BE49-F238E27FC236}">
                <a16:creationId xmlns:a16="http://schemas.microsoft.com/office/drawing/2014/main" id="{D56C4A28-84F5-01AB-08D3-161EEA94F88F}"/>
              </a:ext>
            </a:extLst>
          </p:cNvPr>
          <p:cNvSpPr txBox="1"/>
          <p:nvPr/>
        </p:nvSpPr>
        <p:spPr>
          <a:xfrm>
            <a:off x="5732170" y="5652976"/>
            <a:ext cx="723479" cy="312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Year</a:t>
            </a:r>
            <a:endParaRPr lang="en-US" sz="1400">
              <a:cs typeface="Calibri"/>
            </a:endParaRPr>
          </a:p>
        </p:txBody>
      </p:sp>
      <p:pic>
        <p:nvPicPr>
          <p:cNvPr id="28" name="Picture 27" descr="A white background with black dots&#10;&#10;Description automatically generated">
            <a:extLst>
              <a:ext uri="{FF2B5EF4-FFF2-40B4-BE49-F238E27FC236}">
                <a16:creationId xmlns:a16="http://schemas.microsoft.com/office/drawing/2014/main" id="{C187D405-2336-BECA-15E0-EFCD875B854B}"/>
              </a:ext>
            </a:extLst>
          </p:cNvPr>
          <p:cNvPicPr>
            <a:picLocks noChangeAspect="1"/>
          </p:cNvPicPr>
          <p:nvPr/>
        </p:nvPicPr>
        <p:blipFill>
          <a:blip r:embed="rId6"/>
          <a:stretch>
            <a:fillRect/>
          </a:stretch>
        </p:blipFill>
        <p:spPr>
          <a:xfrm>
            <a:off x="2428320" y="5299982"/>
            <a:ext cx="7472862" cy="347759"/>
          </a:xfrm>
          <a:prstGeom prst="rect">
            <a:avLst/>
          </a:prstGeom>
        </p:spPr>
      </p:pic>
      <p:sp>
        <p:nvSpPr>
          <p:cNvPr id="31" name="TextBox 30">
            <a:extLst>
              <a:ext uri="{FF2B5EF4-FFF2-40B4-BE49-F238E27FC236}">
                <a16:creationId xmlns:a16="http://schemas.microsoft.com/office/drawing/2014/main" id="{45E1F831-8EDD-167F-C4D0-2528F147AD17}"/>
              </a:ext>
            </a:extLst>
          </p:cNvPr>
          <p:cNvSpPr txBox="1"/>
          <p:nvPr/>
        </p:nvSpPr>
        <p:spPr>
          <a:xfrm>
            <a:off x="2353591"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2013</a:t>
            </a:r>
            <a:endParaRPr lang="en-US" sz="1200">
              <a:cs typeface="Calibri"/>
            </a:endParaRPr>
          </a:p>
        </p:txBody>
      </p:sp>
      <p:sp>
        <p:nvSpPr>
          <p:cNvPr id="32" name="TextBox 31">
            <a:extLst>
              <a:ext uri="{FF2B5EF4-FFF2-40B4-BE49-F238E27FC236}">
                <a16:creationId xmlns:a16="http://schemas.microsoft.com/office/drawing/2014/main" id="{4E2A689F-8A89-ABC8-9583-E5C01A357F69}"/>
              </a:ext>
            </a:extLst>
          </p:cNvPr>
          <p:cNvSpPr txBox="1"/>
          <p:nvPr/>
        </p:nvSpPr>
        <p:spPr>
          <a:xfrm>
            <a:off x="3059638"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2014</a:t>
            </a:r>
            <a:endParaRPr lang="en-US" sz="1200">
              <a:cs typeface="Calibri"/>
            </a:endParaRPr>
          </a:p>
        </p:txBody>
      </p:sp>
      <p:sp>
        <p:nvSpPr>
          <p:cNvPr id="44" name="TextBox 43">
            <a:extLst>
              <a:ext uri="{FF2B5EF4-FFF2-40B4-BE49-F238E27FC236}">
                <a16:creationId xmlns:a16="http://schemas.microsoft.com/office/drawing/2014/main" id="{793D8B2C-A071-389C-8363-12009C1E3C78}"/>
              </a:ext>
            </a:extLst>
          </p:cNvPr>
          <p:cNvSpPr txBox="1"/>
          <p:nvPr/>
        </p:nvSpPr>
        <p:spPr>
          <a:xfrm>
            <a:off x="3765686"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2015</a:t>
            </a:r>
            <a:endParaRPr lang="en-US" sz="1200">
              <a:cs typeface="Calibri"/>
            </a:endParaRPr>
          </a:p>
        </p:txBody>
      </p:sp>
      <p:sp>
        <p:nvSpPr>
          <p:cNvPr id="45" name="TextBox 44">
            <a:extLst>
              <a:ext uri="{FF2B5EF4-FFF2-40B4-BE49-F238E27FC236}">
                <a16:creationId xmlns:a16="http://schemas.microsoft.com/office/drawing/2014/main" id="{07748592-391E-D5F0-A837-6D4511BA70D6}"/>
              </a:ext>
            </a:extLst>
          </p:cNvPr>
          <p:cNvSpPr txBox="1"/>
          <p:nvPr/>
        </p:nvSpPr>
        <p:spPr>
          <a:xfrm>
            <a:off x="4471732"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2016</a:t>
            </a:r>
            <a:endParaRPr lang="en-US" sz="1200">
              <a:cs typeface="Calibri"/>
            </a:endParaRPr>
          </a:p>
        </p:txBody>
      </p:sp>
      <p:sp>
        <p:nvSpPr>
          <p:cNvPr id="46" name="TextBox 45">
            <a:extLst>
              <a:ext uri="{FF2B5EF4-FFF2-40B4-BE49-F238E27FC236}">
                <a16:creationId xmlns:a16="http://schemas.microsoft.com/office/drawing/2014/main" id="{4A64209F-35E2-0495-B70F-6647EF6D1C8E}"/>
              </a:ext>
            </a:extLst>
          </p:cNvPr>
          <p:cNvSpPr txBox="1"/>
          <p:nvPr/>
        </p:nvSpPr>
        <p:spPr>
          <a:xfrm>
            <a:off x="5177780"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2017</a:t>
            </a:r>
            <a:endParaRPr lang="en-US" sz="1200">
              <a:cs typeface="Calibri"/>
            </a:endParaRPr>
          </a:p>
        </p:txBody>
      </p:sp>
      <p:sp>
        <p:nvSpPr>
          <p:cNvPr id="47" name="TextBox 46">
            <a:extLst>
              <a:ext uri="{FF2B5EF4-FFF2-40B4-BE49-F238E27FC236}">
                <a16:creationId xmlns:a16="http://schemas.microsoft.com/office/drawing/2014/main" id="{27A229E8-A16B-27D2-16F8-F0175F186837}"/>
              </a:ext>
            </a:extLst>
          </p:cNvPr>
          <p:cNvSpPr txBox="1"/>
          <p:nvPr/>
        </p:nvSpPr>
        <p:spPr>
          <a:xfrm>
            <a:off x="5883826"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2018</a:t>
            </a:r>
            <a:endParaRPr lang="en-US" sz="1200">
              <a:cs typeface="Calibri"/>
            </a:endParaRPr>
          </a:p>
        </p:txBody>
      </p:sp>
      <p:sp>
        <p:nvSpPr>
          <p:cNvPr id="48" name="TextBox 47">
            <a:extLst>
              <a:ext uri="{FF2B5EF4-FFF2-40B4-BE49-F238E27FC236}">
                <a16:creationId xmlns:a16="http://schemas.microsoft.com/office/drawing/2014/main" id="{E1829832-DD2E-7636-420F-84F7CE2C2F64}"/>
              </a:ext>
            </a:extLst>
          </p:cNvPr>
          <p:cNvSpPr txBox="1"/>
          <p:nvPr/>
        </p:nvSpPr>
        <p:spPr>
          <a:xfrm>
            <a:off x="6589873"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2019</a:t>
            </a:r>
            <a:endParaRPr lang="en-US" sz="1200">
              <a:cs typeface="Calibri"/>
            </a:endParaRPr>
          </a:p>
        </p:txBody>
      </p:sp>
      <p:sp>
        <p:nvSpPr>
          <p:cNvPr id="49" name="TextBox 48">
            <a:extLst>
              <a:ext uri="{FF2B5EF4-FFF2-40B4-BE49-F238E27FC236}">
                <a16:creationId xmlns:a16="http://schemas.microsoft.com/office/drawing/2014/main" id="{37D53E11-DFBF-C439-C832-77F10E486A32}"/>
              </a:ext>
            </a:extLst>
          </p:cNvPr>
          <p:cNvSpPr txBox="1"/>
          <p:nvPr/>
        </p:nvSpPr>
        <p:spPr>
          <a:xfrm>
            <a:off x="7295921"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2020</a:t>
            </a:r>
            <a:endParaRPr lang="en-US" sz="1200">
              <a:cs typeface="Calibri"/>
            </a:endParaRPr>
          </a:p>
        </p:txBody>
      </p:sp>
      <p:sp>
        <p:nvSpPr>
          <p:cNvPr id="50" name="TextBox 49">
            <a:extLst>
              <a:ext uri="{FF2B5EF4-FFF2-40B4-BE49-F238E27FC236}">
                <a16:creationId xmlns:a16="http://schemas.microsoft.com/office/drawing/2014/main" id="{67F2ECA0-E633-CD18-A5E4-DF16905821FF}"/>
              </a:ext>
            </a:extLst>
          </p:cNvPr>
          <p:cNvSpPr txBox="1"/>
          <p:nvPr/>
        </p:nvSpPr>
        <p:spPr>
          <a:xfrm>
            <a:off x="8001967"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2021</a:t>
            </a:r>
            <a:endParaRPr lang="en-US" sz="1200">
              <a:cs typeface="Calibri"/>
            </a:endParaRPr>
          </a:p>
        </p:txBody>
      </p:sp>
      <p:sp>
        <p:nvSpPr>
          <p:cNvPr id="51" name="TextBox 50">
            <a:extLst>
              <a:ext uri="{FF2B5EF4-FFF2-40B4-BE49-F238E27FC236}">
                <a16:creationId xmlns:a16="http://schemas.microsoft.com/office/drawing/2014/main" id="{7D46DB84-DA32-52A6-C3C0-6DD872BC5343}"/>
              </a:ext>
            </a:extLst>
          </p:cNvPr>
          <p:cNvSpPr txBox="1"/>
          <p:nvPr/>
        </p:nvSpPr>
        <p:spPr>
          <a:xfrm>
            <a:off x="8708015"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2022</a:t>
            </a:r>
            <a:endParaRPr lang="en-US" sz="1200">
              <a:cs typeface="Calibri"/>
            </a:endParaRPr>
          </a:p>
        </p:txBody>
      </p:sp>
      <p:sp>
        <p:nvSpPr>
          <p:cNvPr id="52" name="TextBox 51">
            <a:extLst>
              <a:ext uri="{FF2B5EF4-FFF2-40B4-BE49-F238E27FC236}">
                <a16:creationId xmlns:a16="http://schemas.microsoft.com/office/drawing/2014/main" id="{3D04DA0B-06E6-88EF-9A74-399285FD30E4}"/>
              </a:ext>
            </a:extLst>
          </p:cNvPr>
          <p:cNvSpPr txBox="1"/>
          <p:nvPr/>
        </p:nvSpPr>
        <p:spPr>
          <a:xfrm>
            <a:off x="9414061" y="527620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2023</a:t>
            </a:r>
            <a:endParaRPr lang="en-US" sz="1200">
              <a:cs typeface="Calibri"/>
            </a:endParaRPr>
          </a:p>
        </p:txBody>
      </p:sp>
      <p:pic>
        <p:nvPicPr>
          <p:cNvPr id="53" name="Picture 52" descr="A white background with black dots&#10;&#10;Description automatically generated">
            <a:extLst>
              <a:ext uri="{FF2B5EF4-FFF2-40B4-BE49-F238E27FC236}">
                <a16:creationId xmlns:a16="http://schemas.microsoft.com/office/drawing/2014/main" id="{0058DE02-E099-71FD-4D19-7441DB03BFC7}"/>
              </a:ext>
            </a:extLst>
          </p:cNvPr>
          <p:cNvPicPr>
            <a:picLocks noChangeAspect="1"/>
          </p:cNvPicPr>
          <p:nvPr/>
        </p:nvPicPr>
        <p:blipFill>
          <a:blip r:embed="rId6"/>
          <a:stretch>
            <a:fillRect/>
          </a:stretch>
        </p:blipFill>
        <p:spPr>
          <a:xfrm>
            <a:off x="2120161" y="2226984"/>
            <a:ext cx="330819" cy="3120731"/>
          </a:xfrm>
          <a:prstGeom prst="rect">
            <a:avLst/>
          </a:prstGeom>
        </p:spPr>
      </p:pic>
      <p:sp>
        <p:nvSpPr>
          <p:cNvPr id="54" name="TextBox 53">
            <a:extLst>
              <a:ext uri="{FF2B5EF4-FFF2-40B4-BE49-F238E27FC236}">
                <a16:creationId xmlns:a16="http://schemas.microsoft.com/office/drawing/2014/main" id="{5B959F0B-3486-6522-B0C9-A2275BD68428}"/>
              </a:ext>
            </a:extLst>
          </p:cNvPr>
          <p:cNvSpPr txBox="1"/>
          <p:nvPr/>
        </p:nvSpPr>
        <p:spPr>
          <a:xfrm>
            <a:off x="2131534" y="230321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80</a:t>
            </a:r>
            <a:endParaRPr lang="en-US"/>
          </a:p>
        </p:txBody>
      </p:sp>
      <p:sp>
        <p:nvSpPr>
          <p:cNvPr id="56" name="TextBox 55">
            <a:extLst>
              <a:ext uri="{FF2B5EF4-FFF2-40B4-BE49-F238E27FC236}">
                <a16:creationId xmlns:a16="http://schemas.microsoft.com/office/drawing/2014/main" id="{087118D6-62ED-C280-020F-9CEA56BB7188}"/>
              </a:ext>
            </a:extLst>
          </p:cNvPr>
          <p:cNvSpPr txBox="1"/>
          <p:nvPr/>
        </p:nvSpPr>
        <p:spPr>
          <a:xfrm>
            <a:off x="2131534" y="2975997"/>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60</a:t>
            </a:r>
            <a:endParaRPr lang="en-US"/>
          </a:p>
        </p:txBody>
      </p:sp>
      <p:sp>
        <p:nvSpPr>
          <p:cNvPr id="57" name="TextBox 56">
            <a:extLst>
              <a:ext uri="{FF2B5EF4-FFF2-40B4-BE49-F238E27FC236}">
                <a16:creationId xmlns:a16="http://schemas.microsoft.com/office/drawing/2014/main" id="{9D254AD3-94FB-223E-2E24-3EFD0F93A8D9}"/>
              </a:ext>
            </a:extLst>
          </p:cNvPr>
          <p:cNvSpPr txBox="1"/>
          <p:nvPr/>
        </p:nvSpPr>
        <p:spPr>
          <a:xfrm>
            <a:off x="2131534" y="3694241"/>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40</a:t>
            </a:r>
            <a:endParaRPr lang="en-US"/>
          </a:p>
        </p:txBody>
      </p:sp>
      <p:sp>
        <p:nvSpPr>
          <p:cNvPr id="58" name="TextBox 57">
            <a:extLst>
              <a:ext uri="{FF2B5EF4-FFF2-40B4-BE49-F238E27FC236}">
                <a16:creationId xmlns:a16="http://schemas.microsoft.com/office/drawing/2014/main" id="{BFCC12EE-4CC7-D7D1-4C11-4A3264AEE7B9}"/>
              </a:ext>
            </a:extLst>
          </p:cNvPr>
          <p:cNvSpPr txBox="1"/>
          <p:nvPr/>
        </p:nvSpPr>
        <p:spPr>
          <a:xfrm>
            <a:off x="2131534" y="4394303"/>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20</a:t>
            </a:r>
            <a:endParaRPr lang="en-US"/>
          </a:p>
        </p:txBody>
      </p:sp>
      <p:sp>
        <p:nvSpPr>
          <p:cNvPr id="59" name="TextBox 58">
            <a:extLst>
              <a:ext uri="{FF2B5EF4-FFF2-40B4-BE49-F238E27FC236}">
                <a16:creationId xmlns:a16="http://schemas.microsoft.com/office/drawing/2014/main" id="{9A7CBD45-2D40-B65A-9DC4-54E9CE578D9F}"/>
              </a:ext>
            </a:extLst>
          </p:cNvPr>
          <p:cNvSpPr txBox="1"/>
          <p:nvPr/>
        </p:nvSpPr>
        <p:spPr>
          <a:xfrm>
            <a:off x="2131534" y="5067090"/>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0</a:t>
            </a:r>
            <a:endParaRPr lang="en-US"/>
          </a:p>
        </p:txBody>
      </p:sp>
      <p:sp>
        <p:nvSpPr>
          <p:cNvPr id="9" name="TextBox 8">
            <a:extLst>
              <a:ext uri="{FF2B5EF4-FFF2-40B4-BE49-F238E27FC236}">
                <a16:creationId xmlns:a16="http://schemas.microsoft.com/office/drawing/2014/main" id="{BD5D931C-2607-D1A6-85DD-5D1C0AF46479}"/>
              </a:ext>
            </a:extLst>
          </p:cNvPr>
          <p:cNvSpPr txBox="1"/>
          <p:nvPr/>
        </p:nvSpPr>
        <p:spPr>
          <a:xfrm>
            <a:off x="3377768" y="1907725"/>
            <a:ext cx="723479" cy="280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Marsh</a:t>
            </a:r>
            <a:endParaRPr lang="en-US" sz="1200">
              <a:cs typeface="Calibri"/>
            </a:endParaRPr>
          </a:p>
        </p:txBody>
      </p:sp>
      <p:sp>
        <p:nvSpPr>
          <p:cNvPr id="5" name="TextBox 4">
            <a:extLst>
              <a:ext uri="{FF2B5EF4-FFF2-40B4-BE49-F238E27FC236}">
                <a16:creationId xmlns:a16="http://schemas.microsoft.com/office/drawing/2014/main" id="{2121A757-ABCD-014F-974D-2395AC65F690}"/>
              </a:ext>
            </a:extLst>
          </p:cNvPr>
          <p:cNvSpPr txBox="1"/>
          <p:nvPr/>
        </p:nvSpPr>
        <p:spPr>
          <a:xfrm>
            <a:off x="2709922" y="1070786"/>
            <a:ext cx="65856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cs typeface="Calibri"/>
              </a:rPr>
              <a:t>Land Cover Classification Time Series 2013-2023</a:t>
            </a:r>
            <a:endParaRPr lang="en-US">
              <a:latin typeface="Century Gothic"/>
            </a:endParaRPr>
          </a:p>
        </p:txBody>
      </p:sp>
      <p:sp>
        <p:nvSpPr>
          <p:cNvPr id="10" name="TextBox 9">
            <a:extLst>
              <a:ext uri="{FF2B5EF4-FFF2-40B4-BE49-F238E27FC236}">
                <a16:creationId xmlns:a16="http://schemas.microsoft.com/office/drawing/2014/main" id="{386A20E4-030C-3B4B-B5A8-FC8417F39BE3}"/>
              </a:ext>
            </a:extLst>
          </p:cNvPr>
          <p:cNvSpPr txBox="1"/>
          <p:nvPr/>
        </p:nvSpPr>
        <p:spPr>
          <a:xfrm rot="-5400000">
            <a:off x="-74775" y="3681996"/>
            <a:ext cx="37032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Percentage of Land Cover by area (m</a:t>
            </a:r>
            <a:r>
              <a:rPr lang="en-US" sz="1400" baseline="30000">
                <a:latin typeface="Century Gothic"/>
                <a:cs typeface="Calibri"/>
              </a:rPr>
              <a:t>2</a:t>
            </a:r>
            <a:r>
              <a:rPr lang="en-US" sz="1400">
                <a:latin typeface="Century Gothic"/>
                <a:cs typeface="Calibri"/>
              </a:rPr>
              <a:t>)</a:t>
            </a:r>
            <a:endParaRPr lang="en-US"/>
          </a:p>
        </p:txBody>
      </p:sp>
    </p:spTree>
    <p:extLst>
      <p:ext uri="{BB962C8B-B14F-4D97-AF65-F5344CB8AC3E}">
        <p14:creationId xmlns:p14="http://schemas.microsoft.com/office/powerpoint/2010/main" val="99618912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1153379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Land Cover Classification (Landsat 8)</a:t>
            </a:r>
            <a:endParaRPr lang="en-US" sz="4000">
              <a:solidFill>
                <a:srgbClr val="67A478"/>
              </a:solidFill>
              <a:latin typeface="Century Gothic"/>
            </a:endParaRPr>
          </a:p>
        </p:txBody>
      </p:sp>
      <p:sp>
        <p:nvSpPr>
          <p:cNvPr id="11" name="TextBox 10">
            <a:extLst>
              <a:ext uri="{FF2B5EF4-FFF2-40B4-BE49-F238E27FC236}">
                <a16:creationId xmlns:a16="http://schemas.microsoft.com/office/drawing/2014/main" id="{0D88F744-A839-652F-D575-42B054E354FA}"/>
              </a:ext>
            </a:extLst>
          </p:cNvPr>
          <p:cNvSpPr txBox="1"/>
          <p:nvPr/>
        </p:nvSpPr>
        <p:spPr>
          <a:xfrm>
            <a:off x="629105" y="1120347"/>
            <a:ext cx="44920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Growing Season Composite = May to Sept 2013</a:t>
            </a:r>
            <a:endParaRPr lang="en-US" sz="1400"/>
          </a:p>
        </p:txBody>
      </p:sp>
      <p:sp>
        <p:nvSpPr>
          <p:cNvPr id="23" name="Rectangle 22">
            <a:extLst>
              <a:ext uri="{FF2B5EF4-FFF2-40B4-BE49-F238E27FC236}">
                <a16:creationId xmlns:a16="http://schemas.microsoft.com/office/drawing/2014/main" id="{FD602FB6-F1CB-D33B-370C-659B337926D6}"/>
              </a:ext>
            </a:extLst>
          </p:cNvPr>
          <p:cNvSpPr/>
          <p:nvPr/>
        </p:nvSpPr>
        <p:spPr>
          <a:xfrm>
            <a:off x="6944340" y="6068964"/>
            <a:ext cx="1617452" cy="186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1279EE5-A943-BACF-D853-281B0890EA31}"/>
              </a:ext>
            </a:extLst>
          </p:cNvPr>
          <p:cNvPicPr>
            <a:picLocks noChangeAspect="1"/>
          </p:cNvPicPr>
          <p:nvPr/>
        </p:nvPicPr>
        <p:blipFill>
          <a:blip r:embed="rId4"/>
          <a:stretch>
            <a:fillRect/>
          </a:stretch>
        </p:blipFill>
        <p:spPr>
          <a:xfrm>
            <a:off x="6987292" y="5997890"/>
            <a:ext cx="1617813" cy="260769"/>
          </a:xfrm>
          <a:prstGeom prst="rect">
            <a:avLst/>
          </a:prstGeom>
        </p:spPr>
      </p:pic>
      <p:sp>
        <p:nvSpPr>
          <p:cNvPr id="8" name="Rectangle 7">
            <a:extLst>
              <a:ext uri="{FF2B5EF4-FFF2-40B4-BE49-F238E27FC236}">
                <a16:creationId xmlns:a16="http://schemas.microsoft.com/office/drawing/2014/main" id="{C4B9EB50-D066-27B2-3F24-3B717891E912}"/>
              </a:ext>
            </a:extLst>
          </p:cNvPr>
          <p:cNvSpPr/>
          <p:nvPr/>
        </p:nvSpPr>
        <p:spPr>
          <a:xfrm>
            <a:off x="6983146" y="6021428"/>
            <a:ext cx="1618407" cy="242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9" descr="A map of a bird&#10;&#10;Description automatically generated">
            <a:extLst>
              <a:ext uri="{FF2B5EF4-FFF2-40B4-BE49-F238E27FC236}">
                <a16:creationId xmlns:a16="http://schemas.microsoft.com/office/drawing/2014/main" id="{E8683C8A-3F5C-3128-82C6-7B764E66027E}"/>
              </a:ext>
            </a:extLst>
          </p:cNvPr>
          <p:cNvPicPr>
            <a:picLocks noChangeAspect="1"/>
          </p:cNvPicPr>
          <p:nvPr/>
        </p:nvPicPr>
        <p:blipFill>
          <a:blip r:embed="rId5"/>
          <a:stretch>
            <a:fillRect/>
          </a:stretch>
        </p:blipFill>
        <p:spPr>
          <a:xfrm>
            <a:off x="717212" y="1441411"/>
            <a:ext cx="3894306" cy="4696645"/>
          </a:xfrm>
          <a:prstGeom prst="rect">
            <a:avLst/>
          </a:prstGeom>
          <a:ln w="12700">
            <a:solidFill>
              <a:schemeClr val="tx1"/>
            </a:solidFill>
          </a:ln>
        </p:spPr>
      </p:pic>
      <p:pic>
        <p:nvPicPr>
          <p:cNvPr id="33" name="Picture 38" descr="A bird&amp;#39;s body with a river&#10;&#10;Description automatically generated">
            <a:extLst>
              <a:ext uri="{FF2B5EF4-FFF2-40B4-BE49-F238E27FC236}">
                <a16:creationId xmlns:a16="http://schemas.microsoft.com/office/drawing/2014/main" id="{FBE6ED0A-47F4-2D48-DB12-44960F125E56}"/>
              </a:ext>
            </a:extLst>
          </p:cNvPr>
          <p:cNvPicPr>
            <a:picLocks noChangeAspect="1"/>
          </p:cNvPicPr>
          <p:nvPr/>
        </p:nvPicPr>
        <p:blipFill>
          <a:blip r:embed="rId6"/>
          <a:stretch>
            <a:fillRect/>
          </a:stretch>
        </p:blipFill>
        <p:spPr>
          <a:xfrm>
            <a:off x="7420785" y="1452283"/>
            <a:ext cx="3894304" cy="4688350"/>
          </a:xfrm>
          <a:prstGeom prst="rect">
            <a:avLst/>
          </a:prstGeom>
          <a:ln w="12700">
            <a:solidFill>
              <a:schemeClr val="tx1"/>
            </a:solidFill>
          </a:ln>
        </p:spPr>
      </p:pic>
      <p:sp>
        <p:nvSpPr>
          <p:cNvPr id="42" name="TextBox 41">
            <a:extLst>
              <a:ext uri="{FF2B5EF4-FFF2-40B4-BE49-F238E27FC236}">
                <a16:creationId xmlns:a16="http://schemas.microsoft.com/office/drawing/2014/main" id="{ED4CA9FB-8B04-3BDC-4A50-3AAF5AFD600F}"/>
              </a:ext>
            </a:extLst>
          </p:cNvPr>
          <p:cNvSpPr txBox="1"/>
          <p:nvPr/>
        </p:nvSpPr>
        <p:spPr>
          <a:xfrm>
            <a:off x="7300657" y="1144666"/>
            <a:ext cx="44203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Growing Season Composite = May to Sept 2023</a:t>
            </a:r>
            <a:endParaRPr lang="en-US" sz="1400"/>
          </a:p>
        </p:txBody>
      </p:sp>
      <p:sp>
        <p:nvSpPr>
          <p:cNvPr id="43" name="Arrow: Right 42">
            <a:extLst>
              <a:ext uri="{FF2B5EF4-FFF2-40B4-BE49-F238E27FC236}">
                <a16:creationId xmlns:a16="http://schemas.microsoft.com/office/drawing/2014/main" id="{9B3EBBA6-F1CD-D1DC-D618-A2B458AB6DA3}"/>
              </a:ext>
            </a:extLst>
          </p:cNvPr>
          <p:cNvSpPr/>
          <p:nvPr/>
        </p:nvSpPr>
        <p:spPr>
          <a:xfrm>
            <a:off x="5406552" y="3536815"/>
            <a:ext cx="1215957" cy="380999"/>
          </a:xfrm>
          <a:prstGeom prst="rightArrow">
            <a:avLst/>
          </a:prstGeom>
          <a:solidFill>
            <a:srgbClr val="67A478"/>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1E0185C3-B703-7E39-41E2-529F309E90F5}"/>
              </a:ext>
            </a:extLst>
          </p:cNvPr>
          <p:cNvPicPr>
            <a:picLocks noChangeAspect="1"/>
          </p:cNvPicPr>
          <p:nvPr/>
        </p:nvPicPr>
        <p:blipFill>
          <a:blip r:embed="rId7"/>
          <a:stretch>
            <a:fillRect/>
          </a:stretch>
        </p:blipFill>
        <p:spPr>
          <a:xfrm>
            <a:off x="4302075" y="5827543"/>
            <a:ext cx="289797" cy="264004"/>
          </a:xfrm>
          <a:prstGeom prst="rect">
            <a:avLst/>
          </a:prstGeom>
        </p:spPr>
      </p:pic>
      <p:pic>
        <p:nvPicPr>
          <p:cNvPr id="31" name="Picture 31" descr="A red and green rectangles&#10;&#10;Description automatically generated">
            <a:extLst>
              <a:ext uri="{FF2B5EF4-FFF2-40B4-BE49-F238E27FC236}">
                <a16:creationId xmlns:a16="http://schemas.microsoft.com/office/drawing/2014/main" id="{5EA16E4C-D862-81BC-1009-6096B8C18F24}"/>
              </a:ext>
            </a:extLst>
          </p:cNvPr>
          <p:cNvPicPr>
            <a:picLocks noChangeAspect="1"/>
          </p:cNvPicPr>
          <p:nvPr/>
        </p:nvPicPr>
        <p:blipFill>
          <a:blip r:embed="rId8"/>
          <a:stretch>
            <a:fillRect/>
          </a:stretch>
        </p:blipFill>
        <p:spPr>
          <a:xfrm>
            <a:off x="2748590" y="1677469"/>
            <a:ext cx="338703" cy="957505"/>
          </a:xfrm>
          <a:prstGeom prst="rect">
            <a:avLst/>
          </a:prstGeom>
        </p:spPr>
      </p:pic>
      <p:sp>
        <p:nvSpPr>
          <p:cNvPr id="2" name="TextBox 1">
            <a:extLst>
              <a:ext uri="{FF2B5EF4-FFF2-40B4-BE49-F238E27FC236}">
                <a16:creationId xmlns:a16="http://schemas.microsoft.com/office/drawing/2014/main" id="{41F63D43-7EE8-35EC-8709-F616F3D1EA67}"/>
              </a:ext>
            </a:extLst>
          </p:cNvPr>
          <p:cNvSpPr txBox="1"/>
          <p:nvPr/>
        </p:nvSpPr>
        <p:spPr>
          <a:xfrm>
            <a:off x="2663725" y="1450284"/>
            <a:ext cx="1978281"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Garamond"/>
                <a:cs typeface="Calibri"/>
              </a:rPr>
              <a:t>2013 Land Cover Type</a:t>
            </a:r>
            <a:endParaRPr lang="en-US" sz="1300" b="1">
              <a:latin typeface="Garamond"/>
            </a:endParaRPr>
          </a:p>
        </p:txBody>
      </p:sp>
      <p:sp>
        <p:nvSpPr>
          <p:cNvPr id="5" name="TextBox 4">
            <a:extLst>
              <a:ext uri="{FF2B5EF4-FFF2-40B4-BE49-F238E27FC236}">
                <a16:creationId xmlns:a16="http://schemas.microsoft.com/office/drawing/2014/main" id="{F6A74223-62EE-FC29-5E29-04178BDE7170}"/>
              </a:ext>
            </a:extLst>
          </p:cNvPr>
          <p:cNvSpPr txBox="1"/>
          <p:nvPr/>
        </p:nvSpPr>
        <p:spPr>
          <a:xfrm>
            <a:off x="3040796" y="1678099"/>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Marsh</a:t>
            </a:r>
            <a:endParaRPr lang="en-US" sz="1000">
              <a:cs typeface="Calibri"/>
            </a:endParaRPr>
          </a:p>
        </p:txBody>
      </p:sp>
      <p:sp>
        <p:nvSpPr>
          <p:cNvPr id="7" name="TextBox 6">
            <a:extLst>
              <a:ext uri="{FF2B5EF4-FFF2-40B4-BE49-F238E27FC236}">
                <a16:creationId xmlns:a16="http://schemas.microsoft.com/office/drawing/2014/main" id="{AE5BD161-4C0C-0E94-7B82-35CCD36E57C6}"/>
              </a:ext>
            </a:extLst>
          </p:cNvPr>
          <p:cNvSpPr txBox="1"/>
          <p:nvPr/>
        </p:nvSpPr>
        <p:spPr>
          <a:xfrm>
            <a:off x="3040796" y="1924243"/>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Unhealthy Vegetation</a:t>
            </a:r>
            <a:endParaRPr lang="en-US" sz="1000">
              <a:cs typeface="Calibri"/>
            </a:endParaRPr>
          </a:p>
        </p:txBody>
      </p:sp>
      <p:sp>
        <p:nvSpPr>
          <p:cNvPr id="10" name="TextBox 9">
            <a:extLst>
              <a:ext uri="{FF2B5EF4-FFF2-40B4-BE49-F238E27FC236}">
                <a16:creationId xmlns:a16="http://schemas.microsoft.com/office/drawing/2014/main" id="{56592767-21C9-8B1E-F121-B8BC7FF99428}"/>
              </a:ext>
            </a:extLst>
          </p:cNvPr>
          <p:cNvSpPr txBox="1"/>
          <p:nvPr/>
        </p:nvSpPr>
        <p:spPr>
          <a:xfrm>
            <a:off x="3040796" y="2170388"/>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Healthy Vegetation</a:t>
            </a:r>
            <a:endParaRPr lang="en-US" sz="1000">
              <a:cs typeface="Calibri"/>
            </a:endParaRPr>
          </a:p>
        </p:txBody>
      </p:sp>
      <p:sp>
        <p:nvSpPr>
          <p:cNvPr id="13" name="TextBox 12">
            <a:extLst>
              <a:ext uri="{FF2B5EF4-FFF2-40B4-BE49-F238E27FC236}">
                <a16:creationId xmlns:a16="http://schemas.microsoft.com/office/drawing/2014/main" id="{5AED9CA2-60FA-E5E5-0B03-C50E092F35F8}"/>
              </a:ext>
            </a:extLst>
          </p:cNvPr>
          <p:cNvSpPr txBox="1"/>
          <p:nvPr/>
        </p:nvSpPr>
        <p:spPr>
          <a:xfrm>
            <a:off x="3040796" y="2416532"/>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Evergreen</a:t>
            </a:r>
          </a:p>
        </p:txBody>
      </p:sp>
      <p:pic>
        <p:nvPicPr>
          <p:cNvPr id="15" name="Picture 31" descr="A red and green rectangles&#10;&#10;Description automatically generated">
            <a:extLst>
              <a:ext uri="{FF2B5EF4-FFF2-40B4-BE49-F238E27FC236}">
                <a16:creationId xmlns:a16="http://schemas.microsoft.com/office/drawing/2014/main" id="{72B39CDB-84C3-94D6-2C9D-2B47E1C722A0}"/>
              </a:ext>
            </a:extLst>
          </p:cNvPr>
          <p:cNvPicPr>
            <a:picLocks noChangeAspect="1"/>
          </p:cNvPicPr>
          <p:nvPr/>
        </p:nvPicPr>
        <p:blipFill>
          <a:blip r:embed="rId8"/>
          <a:stretch>
            <a:fillRect/>
          </a:stretch>
        </p:blipFill>
        <p:spPr>
          <a:xfrm>
            <a:off x="9677291" y="1669613"/>
            <a:ext cx="338703" cy="957505"/>
          </a:xfrm>
          <a:prstGeom prst="rect">
            <a:avLst/>
          </a:prstGeom>
        </p:spPr>
      </p:pic>
      <p:sp>
        <p:nvSpPr>
          <p:cNvPr id="20" name="TextBox 19">
            <a:extLst>
              <a:ext uri="{FF2B5EF4-FFF2-40B4-BE49-F238E27FC236}">
                <a16:creationId xmlns:a16="http://schemas.microsoft.com/office/drawing/2014/main" id="{D4C8271E-A49D-3E63-CDAB-071793A22D24}"/>
              </a:ext>
            </a:extLst>
          </p:cNvPr>
          <p:cNvSpPr txBox="1"/>
          <p:nvPr/>
        </p:nvSpPr>
        <p:spPr>
          <a:xfrm>
            <a:off x="9592426" y="1442428"/>
            <a:ext cx="1978281"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a:latin typeface="Garamond"/>
                <a:cs typeface="Calibri"/>
              </a:rPr>
              <a:t>2023 Land Cover Type</a:t>
            </a:r>
            <a:endParaRPr lang="en-US" sz="1300" b="1">
              <a:latin typeface="Garamond"/>
            </a:endParaRPr>
          </a:p>
        </p:txBody>
      </p:sp>
      <p:sp>
        <p:nvSpPr>
          <p:cNvPr id="22" name="TextBox 21">
            <a:extLst>
              <a:ext uri="{FF2B5EF4-FFF2-40B4-BE49-F238E27FC236}">
                <a16:creationId xmlns:a16="http://schemas.microsoft.com/office/drawing/2014/main" id="{12953F8A-E285-8BD8-D0AF-06D554C779E3}"/>
              </a:ext>
            </a:extLst>
          </p:cNvPr>
          <p:cNvSpPr txBox="1"/>
          <p:nvPr/>
        </p:nvSpPr>
        <p:spPr>
          <a:xfrm>
            <a:off x="9969497" y="1670243"/>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Marsh</a:t>
            </a:r>
            <a:endParaRPr lang="en-US" sz="1000">
              <a:cs typeface="Calibri"/>
            </a:endParaRPr>
          </a:p>
        </p:txBody>
      </p:sp>
      <p:sp>
        <p:nvSpPr>
          <p:cNvPr id="24" name="TextBox 23">
            <a:extLst>
              <a:ext uri="{FF2B5EF4-FFF2-40B4-BE49-F238E27FC236}">
                <a16:creationId xmlns:a16="http://schemas.microsoft.com/office/drawing/2014/main" id="{4FACB7D7-38A0-C8A6-0742-39476214622A}"/>
              </a:ext>
            </a:extLst>
          </p:cNvPr>
          <p:cNvSpPr txBox="1"/>
          <p:nvPr/>
        </p:nvSpPr>
        <p:spPr>
          <a:xfrm>
            <a:off x="9969497" y="1916387"/>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Unhealthy Vegetation</a:t>
            </a:r>
            <a:endParaRPr lang="en-US" sz="1000">
              <a:cs typeface="Calibri"/>
            </a:endParaRPr>
          </a:p>
        </p:txBody>
      </p:sp>
      <p:sp>
        <p:nvSpPr>
          <p:cNvPr id="30" name="TextBox 29">
            <a:extLst>
              <a:ext uri="{FF2B5EF4-FFF2-40B4-BE49-F238E27FC236}">
                <a16:creationId xmlns:a16="http://schemas.microsoft.com/office/drawing/2014/main" id="{17BA5DAA-98B2-6888-7E75-8D5BF4D78B36}"/>
              </a:ext>
            </a:extLst>
          </p:cNvPr>
          <p:cNvSpPr txBox="1"/>
          <p:nvPr/>
        </p:nvSpPr>
        <p:spPr>
          <a:xfrm>
            <a:off x="9969497" y="2162532"/>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Healthy Vegetation</a:t>
            </a:r>
            <a:endParaRPr lang="en-US" sz="1000">
              <a:cs typeface="Calibri"/>
            </a:endParaRPr>
          </a:p>
        </p:txBody>
      </p:sp>
      <p:sp>
        <p:nvSpPr>
          <p:cNvPr id="32" name="TextBox 31">
            <a:extLst>
              <a:ext uri="{FF2B5EF4-FFF2-40B4-BE49-F238E27FC236}">
                <a16:creationId xmlns:a16="http://schemas.microsoft.com/office/drawing/2014/main" id="{CF0C1DDB-60CE-F8AF-4F79-4867C9797DF7}"/>
              </a:ext>
            </a:extLst>
          </p:cNvPr>
          <p:cNvSpPr txBox="1"/>
          <p:nvPr/>
        </p:nvSpPr>
        <p:spPr>
          <a:xfrm>
            <a:off x="9969497" y="2408676"/>
            <a:ext cx="169547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Garamond"/>
                <a:cs typeface="Calibri"/>
              </a:rPr>
              <a:t>Evergreen</a:t>
            </a:r>
          </a:p>
        </p:txBody>
      </p:sp>
      <p:sp>
        <p:nvSpPr>
          <p:cNvPr id="36" name="TextBox 35">
            <a:extLst>
              <a:ext uri="{FF2B5EF4-FFF2-40B4-BE49-F238E27FC236}">
                <a16:creationId xmlns:a16="http://schemas.microsoft.com/office/drawing/2014/main" id="{B273B302-3CDD-99C9-3A4B-5D33EFC93CD2}"/>
              </a:ext>
            </a:extLst>
          </p:cNvPr>
          <p:cNvSpPr txBox="1"/>
          <p:nvPr/>
        </p:nvSpPr>
        <p:spPr>
          <a:xfrm>
            <a:off x="3928487" y="5768285"/>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10 km</a:t>
            </a:r>
            <a:endParaRPr lang="en-US" sz="900">
              <a:cs typeface="Calibri"/>
            </a:endParaRPr>
          </a:p>
        </p:txBody>
      </p:sp>
      <p:pic>
        <p:nvPicPr>
          <p:cNvPr id="37" name="Picture 37">
            <a:extLst>
              <a:ext uri="{FF2B5EF4-FFF2-40B4-BE49-F238E27FC236}">
                <a16:creationId xmlns:a16="http://schemas.microsoft.com/office/drawing/2014/main" id="{9FE0A560-FD2C-0345-D978-06B9C7BE3845}"/>
              </a:ext>
            </a:extLst>
          </p:cNvPr>
          <p:cNvPicPr>
            <a:picLocks noChangeAspect="1"/>
          </p:cNvPicPr>
          <p:nvPr/>
        </p:nvPicPr>
        <p:blipFill>
          <a:blip r:embed="rId9"/>
          <a:stretch>
            <a:fillRect/>
          </a:stretch>
        </p:blipFill>
        <p:spPr>
          <a:xfrm>
            <a:off x="3095675" y="5944926"/>
            <a:ext cx="1114425" cy="200025"/>
          </a:xfrm>
          <a:prstGeom prst="rect">
            <a:avLst/>
          </a:prstGeom>
        </p:spPr>
      </p:pic>
      <p:sp>
        <p:nvSpPr>
          <p:cNvPr id="38" name="TextBox 37">
            <a:extLst>
              <a:ext uri="{FF2B5EF4-FFF2-40B4-BE49-F238E27FC236}">
                <a16:creationId xmlns:a16="http://schemas.microsoft.com/office/drawing/2014/main" id="{A2D03524-6CE6-67B0-6573-69B54148586A}"/>
              </a:ext>
            </a:extLst>
          </p:cNvPr>
          <p:cNvSpPr txBox="1"/>
          <p:nvPr/>
        </p:nvSpPr>
        <p:spPr>
          <a:xfrm>
            <a:off x="3519992" y="5776141"/>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5</a:t>
            </a:r>
          </a:p>
        </p:txBody>
      </p:sp>
      <p:sp>
        <p:nvSpPr>
          <p:cNvPr id="39" name="TextBox 38">
            <a:extLst>
              <a:ext uri="{FF2B5EF4-FFF2-40B4-BE49-F238E27FC236}">
                <a16:creationId xmlns:a16="http://schemas.microsoft.com/office/drawing/2014/main" id="{E228E2D5-B38E-5D45-4B1A-782D2832BEF3}"/>
              </a:ext>
            </a:extLst>
          </p:cNvPr>
          <p:cNvSpPr txBox="1"/>
          <p:nvPr/>
        </p:nvSpPr>
        <p:spPr>
          <a:xfrm>
            <a:off x="3040796" y="5791852"/>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0</a:t>
            </a:r>
          </a:p>
        </p:txBody>
      </p:sp>
      <p:pic>
        <p:nvPicPr>
          <p:cNvPr id="41" name="Picture 6">
            <a:extLst>
              <a:ext uri="{FF2B5EF4-FFF2-40B4-BE49-F238E27FC236}">
                <a16:creationId xmlns:a16="http://schemas.microsoft.com/office/drawing/2014/main" id="{F196E8D3-D927-1F31-3821-688A9F5AD667}"/>
              </a:ext>
            </a:extLst>
          </p:cNvPr>
          <p:cNvPicPr>
            <a:picLocks noChangeAspect="1"/>
          </p:cNvPicPr>
          <p:nvPr/>
        </p:nvPicPr>
        <p:blipFill>
          <a:blip r:embed="rId7"/>
          <a:stretch>
            <a:fillRect/>
          </a:stretch>
        </p:blipFill>
        <p:spPr>
          <a:xfrm>
            <a:off x="10987250" y="5827543"/>
            <a:ext cx="289797" cy="264004"/>
          </a:xfrm>
          <a:prstGeom prst="rect">
            <a:avLst/>
          </a:prstGeom>
        </p:spPr>
      </p:pic>
      <p:sp>
        <p:nvSpPr>
          <p:cNvPr id="48" name="TextBox 47">
            <a:extLst>
              <a:ext uri="{FF2B5EF4-FFF2-40B4-BE49-F238E27FC236}">
                <a16:creationId xmlns:a16="http://schemas.microsoft.com/office/drawing/2014/main" id="{423B6D7F-D272-6707-649E-BC462CFA157E}"/>
              </a:ext>
            </a:extLst>
          </p:cNvPr>
          <p:cNvSpPr txBox="1"/>
          <p:nvPr/>
        </p:nvSpPr>
        <p:spPr>
          <a:xfrm>
            <a:off x="10613662" y="5768285"/>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10 km</a:t>
            </a:r>
            <a:endParaRPr lang="en-US" sz="900">
              <a:cs typeface="Calibri"/>
            </a:endParaRPr>
          </a:p>
        </p:txBody>
      </p:sp>
      <p:pic>
        <p:nvPicPr>
          <p:cNvPr id="54" name="Picture 37">
            <a:extLst>
              <a:ext uri="{FF2B5EF4-FFF2-40B4-BE49-F238E27FC236}">
                <a16:creationId xmlns:a16="http://schemas.microsoft.com/office/drawing/2014/main" id="{2EC0598E-5381-EB7E-D0C1-C771C156C870}"/>
              </a:ext>
            </a:extLst>
          </p:cNvPr>
          <p:cNvPicPr>
            <a:picLocks noChangeAspect="1"/>
          </p:cNvPicPr>
          <p:nvPr/>
        </p:nvPicPr>
        <p:blipFill>
          <a:blip r:embed="rId9"/>
          <a:stretch>
            <a:fillRect/>
          </a:stretch>
        </p:blipFill>
        <p:spPr>
          <a:xfrm>
            <a:off x="9780850" y="5944926"/>
            <a:ext cx="1114425" cy="200025"/>
          </a:xfrm>
          <a:prstGeom prst="rect">
            <a:avLst/>
          </a:prstGeom>
        </p:spPr>
      </p:pic>
      <p:sp>
        <p:nvSpPr>
          <p:cNvPr id="55" name="TextBox 54">
            <a:extLst>
              <a:ext uri="{FF2B5EF4-FFF2-40B4-BE49-F238E27FC236}">
                <a16:creationId xmlns:a16="http://schemas.microsoft.com/office/drawing/2014/main" id="{BD013225-C9C1-AF1D-E41D-89A583D0BA8E}"/>
              </a:ext>
            </a:extLst>
          </p:cNvPr>
          <p:cNvSpPr txBox="1"/>
          <p:nvPr/>
        </p:nvSpPr>
        <p:spPr>
          <a:xfrm>
            <a:off x="10205167" y="5776141"/>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5</a:t>
            </a:r>
          </a:p>
        </p:txBody>
      </p:sp>
      <p:sp>
        <p:nvSpPr>
          <p:cNvPr id="56" name="TextBox 55">
            <a:extLst>
              <a:ext uri="{FF2B5EF4-FFF2-40B4-BE49-F238E27FC236}">
                <a16:creationId xmlns:a16="http://schemas.microsoft.com/office/drawing/2014/main" id="{C0235483-02C0-0D21-21EE-22CDE220130A}"/>
              </a:ext>
            </a:extLst>
          </p:cNvPr>
          <p:cNvSpPr txBox="1"/>
          <p:nvPr/>
        </p:nvSpPr>
        <p:spPr>
          <a:xfrm>
            <a:off x="9725971" y="5791852"/>
            <a:ext cx="55640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Garamond"/>
                <a:cs typeface="Calibri"/>
              </a:rPr>
              <a:t>0</a:t>
            </a:r>
          </a:p>
        </p:txBody>
      </p:sp>
    </p:spTree>
    <p:extLst>
      <p:ext uri="{BB962C8B-B14F-4D97-AF65-F5344CB8AC3E}">
        <p14:creationId xmlns:p14="http://schemas.microsoft.com/office/powerpoint/2010/main" val="146186329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In Situ Data</a:t>
            </a:r>
            <a:endParaRPr lang="en-US"/>
          </a:p>
        </p:txBody>
      </p:sp>
      <p:sp>
        <p:nvSpPr>
          <p:cNvPr id="8" name="TextBox 7">
            <a:extLst>
              <a:ext uri="{FF2B5EF4-FFF2-40B4-BE49-F238E27FC236}">
                <a16:creationId xmlns:a16="http://schemas.microsoft.com/office/drawing/2014/main" id="{A43EF9A5-10A7-3540-6D82-1D42F6E587F9}"/>
              </a:ext>
            </a:extLst>
          </p:cNvPr>
          <p:cNvSpPr txBox="1"/>
          <p:nvPr/>
        </p:nvSpPr>
        <p:spPr>
          <a:xfrm>
            <a:off x="3507520" y="3432929"/>
            <a:ext cx="51981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cs typeface="Calibri"/>
              </a:rPr>
              <a:t>USGS Porewater Salinity Measurements 2023-2021</a:t>
            </a:r>
            <a:endParaRPr lang="en-US">
              <a:solidFill>
                <a:srgbClr val="3F3F3F"/>
              </a:solidFill>
              <a:cs typeface="Calibri" panose="020F0502020204030204"/>
            </a:endParaRPr>
          </a:p>
        </p:txBody>
      </p:sp>
      <p:pic>
        <p:nvPicPr>
          <p:cNvPr id="4" name="Picture 6" descr="A graph with different colored dots&#10;&#10;Description automatically generated">
            <a:extLst>
              <a:ext uri="{FF2B5EF4-FFF2-40B4-BE49-F238E27FC236}">
                <a16:creationId xmlns:a16="http://schemas.microsoft.com/office/drawing/2014/main" id="{3B1CA086-2B72-2280-9FC5-6895F1296D9E}"/>
              </a:ext>
            </a:extLst>
          </p:cNvPr>
          <p:cNvPicPr>
            <a:picLocks noChangeAspect="1"/>
          </p:cNvPicPr>
          <p:nvPr/>
        </p:nvPicPr>
        <p:blipFill rotWithShape="1">
          <a:blip r:embed="rId3"/>
          <a:srcRect l="2291" r="6873" b="7077"/>
          <a:stretch/>
        </p:blipFill>
        <p:spPr>
          <a:xfrm>
            <a:off x="3489567" y="4104207"/>
            <a:ext cx="5210462" cy="198036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A line with black dots and a blue line&#10;&#10;Description automatically generated">
            <a:extLst>
              <a:ext uri="{FF2B5EF4-FFF2-40B4-BE49-F238E27FC236}">
                <a16:creationId xmlns:a16="http://schemas.microsoft.com/office/drawing/2014/main" id="{0853096F-4293-0457-8C55-228AD081007F}"/>
              </a:ext>
            </a:extLst>
          </p:cNvPr>
          <p:cNvPicPr>
            <a:picLocks noChangeAspect="1"/>
          </p:cNvPicPr>
          <p:nvPr/>
        </p:nvPicPr>
        <p:blipFill>
          <a:blip r:embed="rId4"/>
          <a:stretch>
            <a:fillRect/>
          </a:stretch>
        </p:blipFill>
        <p:spPr>
          <a:xfrm>
            <a:off x="3501437" y="1137619"/>
            <a:ext cx="5198533" cy="186832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6" name="TextBox 5">
            <a:extLst>
              <a:ext uri="{FF2B5EF4-FFF2-40B4-BE49-F238E27FC236}">
                <a16:creationId xmlns:a16="http://schemas.microsoft.com/office/drawing/2014/main" id="{54B0B8C8-32AA-EDB9-8AB3-3BA9F190B97E}"/>
              </a:ext>
            </a:extLst>
          </p:cNvPr>
          <p:cNvSpPr txBox="1"/>
          <p:nvPr/>
        </p:nvSpPr>
        <p:spPr>
          <a:xfrm>
            <a:off x="3506041" y="809203"/>
            <a:ext cx="51981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cs typeface="Calibri"/>
              </a:rPr>
              <a:t>Sea Level Rise Trend 2013-2023</a:t>
            </a:r>
            <a:endParaRPr lang="en-US"/>
          </a:p>
        </p:txBody>
      </p:sp>
      <p:sp>
        <p:nvSpPr>
          <p:cNvPr id="11" name="TextBox 10">
            <a:extLst>
              <a:ext uri="{FF2B5EF4-FFF2-40B4-BE49-F238E27FC236}">
                <a16:creationId xmlns:a16="http://schemas.microsoft.com/office/drawing/2014/main" id="{07D37C2B-98E2-61B0-1915-689E9E4AE2D3}"/>
              </a:ext>
            </a:extLst>
          </p:cNvPr>
          <p:cNvSpPr txBox="1"/>
          <p:nvPr/>
        </p:nvSpPr>
        <p:spPr>
          <a:xfrm rot="16200000">
            <a:off x="1974396" y="4793150"/>
            <a:ext cx="17770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3F3F3F"/>
                </a:solidFill>
                <a:latin typeface="Century Gothic"/>
                <a:cs typeface="Calibri"/>
              </a:rPr>
              <a:t>Monthly Mean Salinity (ppt)</a:t>
            </a:r>
            <a:endParaRPr lang="en-US" sz="1600" dirty="0">
              <a:solidFill>
                <a:srgbClr val="3F3F3F"/>
              </a:solidFill>
              <a:latin typeface="Century Gothic"/>
            </a:endParaRPr>
          </a:p>
        </p:txBody>
      </p:sp>
      <p:sp>
        <p:nvSpPr>
          <p:cNvPr id="12" name="TextBox 11">
            <a:extLst>
              <a:ext uri="{FF2B5EF4-FFF2-40B4-BE49-F238E27FC236}">
                <a16:creationId xmlns:a16="http://schemas.microsoft.com/office/drawing/2014/main" id="{0BAB58A9-4D1D-DBFF-F36A-ABFEE26042F4}"/>
              </a:ext>
            </a:extLst>
          </p:cNvPr>
          <p:cNvSpPr txBox="1"/>
          <p:nvPr/>
        </p:nvSpPr>
        <p:spPr>
          <a:xfrm rot="-5400000">
            <a:off x="1888672" y="1743790"/>
            <a:ext cx="1937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Monthly Mean Sea Level (m)</a:t>
            </a:r>
            <a:endParaRPr lang="en-US"/>
          </a:p>
        </p:txBody>
      </p:sp>
      <p:sp>
        <p:nvSpPr>
          <p:cNvPr id="9" name="TextBox 8">
            <a:extLst>
              <a:ext uri="{FF2B5EF4-FFF2-40B4-BE49-F238E27FC236}">
                <a16:creationId xmlns:a16="http://schemas.microsoft.com/office/drawing/2014/main" id="{793DFEA1-09A1-DB1D-9AA0-5B96A0DA234D}"/>
              </a:ext>
            </a:extLst>
          </p:cNvPr>
          <p:cNvSpPr txBox="1"/>
          <p:nvPr/>
        </p:nvSpPr>
        <p:spPr>
          <a:xfrm>
            <a:off x="3153582" y="2673617"/>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0.0</a:t>
            </a:r>
            <a:endParaRPr lang="en-US" sz="1100"/>
          </a:p>
        </p:txBody>
      </p:sp>
      <p:sp>
        <p:nvSpPr>
          <p:cNvPr id="14" name="TextBox 13">
            <a:extLst>
              <a:ext uri="{FF2B5EF4-FFF2-40B4-BE49-F238E27FC236}">
                <a16:creationId xmlns:a16="http://schemas.microsoft.com/office/drawing/2014/main" id="{F1C8AC90-956F-1470-99B6-E77ACB4B421A}"/>
              </a:ext>
            </a:extLst>
          </p:cNvPr>
          <p:cNvSpPr txBox="1"/>
          <p:nvPr/>
        </p:nvSpPr>
        <p:spPr>
          <a:xfrm>
            <a:off x="3153581" y="2177711"/>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0.1</a:t>
            </a:r>
            <a:endParaRPr lang="en-US" sz="1100"/>
          </a:p>
        </p:txBody>
      </p:sp>
      <p:sp>
        <p:nvSpPr>
          <p:cNvPr id="15" name="TextBox 14">
            <a:extLst>
              <a:ext uri="{FF2B5EF4-FFF2-40B4-BE49-F238E27FC236}">
                <a16:creationId xmlns:a16="http://schemas.microsoft.com/office/drawing/2014/main" id="{DB8C545D-CE17-031E-8FCC-5D93B3E58E2D}"/>
              </a:ext>
            </a:extLst>
          </p:cNvPr>
          <p:cNvSpPr txBox="1"/>
          <p:nvPr/>
        </p:nvSpPr>
        <p:spPr>
          <a:xfrm>
            <a:off x="3153580" y="1681805"/>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0.2</a:t>
            </a:r>
            <a:endParaRPr lang="en-US" sz="1100"/>
          </a:p>
        </p:txBody>
      </p:sp>
      <p:sp>
        <p:nvSpPr>
          <p:cNvPr id="16" name="TextBox 15">
            <a:extLst>
              <a:ext uri="{FF2B5EF4-FFF2-40B4-BE49-F238E27FC236}">
                <a16:creationId xmlns:a16="http://schemas.microsoft.com/office/drawing/2014/main" id="{172ED07D-CAEE-BBD6-8D75-D867A7061117}"/>
              </a:ext>
            </a:extLst>
          </p:cNvPr>
          <p:cNvSpPr txBox="1"/>
          <p:nvPr/>
        </p:nvSpPr>
        <p:spPr>
          <a:xfrm>
            <a:off x="3153579" y="1179852"/>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0.3</a:t>
            </a:r>
            <a:endParaRPr lang="en-US" sz="1100"/>
          </a:p>
        </p:txBody>
      </p:sp>
      <p:sp>
        <p:nvSpPr>
          <p:cNvPr id="17" name="TextBox 16">
            <a:extLst>
              <a:ext uri="{FF2B5EF4-FFF2-40B4-BE49-F238E27FC236}">
                <a16:creationId xmlns:a16="http://schemas.microsoft.com/office/drawing/2014/main" id="{3092891E-6A75-485D-406C-AF9BA3F501E3}"/>
              </a:ext>
            </a:extLst>
          </p:cNvPr>
          <p:cNvSpPr txBox="1"/>
          <p:nvPr/>
        </p:nvSpPr>
        <p:spPr>
          <a:xfrm>
            <a:off x="3226153" y="5818378"/>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a:t>
            </a:r>
            <a:endParaRPr lang="en-US" sz="1100"/>
          </a:p>
        </p:txBody>
      </p:sp>
      <p:sp>
        <p:nvSpPr>
          <p:cNvPr id="18" name="TextBox 17">
            <a:extLst>
              <a:ext uri="{FF2B5EF4-FFF2-40B4-BE49-F238E27FC236}">
                <a16:creationId xmlns:a16="http://schemas.microsoft.com/office/drawing/2014/main" id="{87B8F70A-D02D-8A34-0718-1900181BE83F}"/>
              </a:ext>
            </a:extLst>
          </p:cNvPr>
          <p:cNvSpPr txBox="1"/>
          <p:nvPr/>
        </p:nvSpPr>
        <p:spPr>
          <a:xfrm>
            <a:off x="3250343" y="5292235"/>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a:t>
            </a:r>
            <a:endParaRPr lang="en-US" sz="1100"/>
          </a:p>
        </p:txBody>
      </p:sp>
      <p:sp>
        <p:nvSpPr>
          <p:cNvPr id="19" name="TextBox 18">
            <a:extLst>
              <a:ext uri="{FF2B5EF4-FFF2-40B4-BE49-F238E27FC236}">
                <a16:creationId xmlns:a16="http://schemas.microsoft.com/office/drawing/2014/main" id="{C5DF3032-6894-C5AB-BB77-146791DA6271}"/>
              </a:ext>
            </a:extLst>
          </p:cNvPr>
          <p:cNvSpPr txBox="1"/>
          <p:nvPr/>
        </p:nvSpPr>
        <p:spPr>
          <a:xfrm>
            <a:off x="3226153" y="4808426"/>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4</a:t>
            </a:r>
            <a:endParaRPr lang="en-US" sz="1100"/>
          </a:p>
        </p:txBody>
      </p:sp>
      <p:sp>
        <p:nvSpPr>
          <p:cNvPr id="21" name="TextBox 20">
            <a:extLst>
              <a:ext uri="{FF2B5EF4-FFF2-40B4-BE49-F238E27FC236}">
                <a16:creationId xmlns:a16="http://schemas.microsoft.com/office/drawing/2014/main" id="{FC5D97E4-3FE3-3717-DB87-F6F19799188F}"/>
              </a:ext>
            </a:extLst>
          </p:cNvPr>
          <p:cNvSpPr txBox="1"/>
          <p:nvPr/>
        </p:nvSpPr>
        <p:spPr>
          <a:xfrm>
            <a:off x="3250343" y="4294378"/>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6</a:t>
            </a:r>
            <a:endParaRPr lang="en-US" sz="1100"/>
          </a:p>
        </p:txBody>
      </p:sp>
      <p:sp>
        <p:nvSpPr>
          <p:cNvPr id="22" name="TextBox 21">
            <a:extLst>
              <a:ext uri="{FF2B5EF4-FFF2-40B4-BE49-F238E27FC236}">
                <a16:creationId xmlns:a16="http://schemas.microsoft.com/office/drawing/2014/main" id="{8FADE207-73C0-4AA7-2273-5CC89DC16549}"/>
              </a:ext>
            </a:extLst>
          </p:cNvPr>
          <p:cNvSpPr txBox="1"/>
          <p:nvPr/>
        </p:nvSpPr>
        <p:spPr>
          <a:xfrm>
            <a:off x="3516438" y="5098711"/>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4</a:t>
            </a:r>
            <a:endParaRPr lang="en-US" sz="1100"/>
          </a:p>
        </p:txBody>
      </p:sp>
      <p:sp>
        <p:nvSpPr>
          <p:cNvPr id="23" name="TextBox 22">
            <a:extLst>
              <a:ext uri="{FF2B5EF4-FFF2-40B4-BE49-F238E27FC236}">
                <a16:creationId xmlns:a16="http://schemas.microsoft.com/office/drawing/2014/main" id="{B0C60537-C91C-6359-AA6D-3B61736842A2}"/>
              </a:ext>
            </a:extLst>
          </p:cNvPr>
          <p:cNvSpPr txBox="1"/>
          <p:nvPr/>
        </p:nvSpPr>
        <p:spPr>
          <a:xfrm>
            <a:off x="3504343" y="2994140"/>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2013</a:t>
            </a:r>
            <a:endParaRPr lang="en-US" sz="1100"/>
          </a:p>
        </p:txBody>
      </p:sp>
      <p:sp>
        <p:nvSpPr>
          <p:cNvPr id="25" name="TextBox 24">
            <a:extLst>
              <a:ext uri="{FF2B5EF4-FFF2-40B4-BE49-F238E27FC236}">
                <a16:creationId xmlns:a16="http://schemas.microsoft.com/office/drawing/2014/main" id="{EAD88A37-51C6-EACB-BB82-003F92D2944E}"/>
              </a:ext>
            </a:extLst>
          </p:cNvPr>
          <p:cNvSpPr txBox="1"/>
          <p:nvPr/>
        </p:nvSpPr>
        <p:spPr>
          <a:xfrm>
            <a:off x="3806724" y="5388997"/>
            <a:ext cx="43319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latin typeface="Century Gothic"/>
              <a:cs typeface="Calibri"/>
            </a:endParaRPr>
          </a:p>
        </p:txBody>
      </p:sp>
      <p:sp>
        <p:nvSpPr>
          <p:cNvPr id="26" name="TextBox 25">
            <a:extLst>
              <a:ext uri="{FF2B5EF4-FFF2-40B4-BE49-F238E27FC236}">
                <a16:creationId xmlns:a16="http://schemas.microsoft.com/office/drawing/2014/main" id="{8DDE3B94-DCB7-E979-4F2B-662958FF2BD5}"/>
              </a:ext>
            </a:extLst>
          </p:cNvPr>
          <p:cNvSpPr txBox="1"/>
          <p:nvPr/>
        </p:nvSpPr>
        <p:spPr>
          <a:xfrm>
            <a:off x="3951866" y="2994139"/>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2014</a:t>
            </a:r>
            <a:endParaRPr lang="en-US" sz="1100"/>
          </a:p>
        </p:txBody>
      </p:sp>
      <p:sp>
        <p:nvSpPr>
          <p:cNvPr id="27" name="TextBox 26">
            <a:extLst>
              <a:ext uri="{FF2B5EF4-FFF2-40B4-BE49-F238E27FC236}">
                <a16:creationId xmlns:a16="http://schemas.microsoft.com/office/drawing/2014/main" id="{D8DFDC90-CC2D-025F-D33B-7FBD4C4925FA}"/>
              </a:ext>
            </a:extLst>
          </p:cNvPr>
          <p:cNvSpPr txBox="1"/>
          <p:nvPr/>
        </p:nvSpPr>
        <p:spPr>
          <a:xfrm>
            <a:off x="4411485" y="2994139"/>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2015</a:t>
            </a:r>
            <a:endParaRPr lang="en-US" sz="1100"/>
          </a:p>
        </p:txBody>
      </p:sp>
      <p:sp>
        <p:nvSpPr>
          <p:cNvPr id="28" name="TextBox 27">
            <a:extLst>
              <a:ext uri="{FF2B5EF4-FFF2-40B4-BE49-F238E27FC236}">
                <a16:creationId xmlns:a16="http://schemas.microsoft.com/office/drawing/2014/main" id="{32D0891D-2590-0D5A-2427-DD2393C24B30}"/>
              </a:ext>
            </a:extLst>
          </p:cNvPr>
          <p:cNvSpPr txBox="1"/>
          <p:nvPr/>
        </p:nvSpPr>
        <p:spPr>
          <a:xfrm>
            <a:off x="4883200" y="2994139"/>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2016</a:t>
            </a:r>
            <a:endParaRPr lang="en-US" sz="1100"/>
          </a:p>
        </p:txBody>
      </p:sp>
      <p:sp>
        <p:nvSpPr>
          <p:cNvPr id="29" name="TextBox 28">
            <a:extLst>
              <a:ext uri="{FF2B5EF4-FFF2-40B4-BE49-F238E27FC236}">
                <a16:creationId xmlns:a16="http://schemas.microsoft.com/office/drawing/2014/main" id="{AD689970-18FA-4166-1C8E-861607444722}"/>
              </a:ext>
            </a:extLst>
          </p:cNvPr>
          <p:cNvSpPr txBox="1"/>
          <p:nvPr/>
        </p:nvSpPr>
        <p:spPr>
          <a:xfrm>
            <a:off x="5348866" y="3012282"/>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2017</a:t>
            </a:r>
            <a:endParaRPr lang="en-US" sz="1100"/>
          </a:p>
        </p:txBody>
      </p:sp>
      <p:sp>
        <p:nvSpPr>
          <p:cNvPr id="30" name="TextBox 29">
            <a:extLst>
              <a:ext uri="{FF2B5EF4-FFF2-40B4-BE49-F238E27FC236}">
                <a16:creationId xmlns:a16="http://schemas.microsoft.com/office/drawing/2014/main" id="{09542695-4314-0AB7-6370-BC9CED461087}"/>
              </a:ext>
            </a:extLst>
          </p:cNvPr>
          <p:cNvSpPr txBox="1"/>
          <p:nvPr/>
        </p:nvSpPr>
        <p:spPr>
          <a:xfrm>
            <a:off x="5826628" y="3012283"/>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2018</a:t>
            </a:r>
            <a:endParaRPr lang="en-US" sz="1100"/>
          </a:p>
        </p:txBody>
      </p:sp>
      <p:sp>
        <p:nvSpPr>
          <p:cNvPr id="31" name="TextBox 30">
            <a:extLst>
              <a:ext uri="{FF2B5EF4-FFF2-40B4-BE49-F238E27FC236}">
                <a16:creationId xmlns:a16="http://schemas.microsoft.com/office/drawing/2014/main" id="{47E30D34-5FEC-84C4-A844-7863C3B2FB05}"/>
              </a:ext>
            </a:extLst>
          </p:cNvPr>
          <p:cNvSpPr txBox="1"/>
          <p:nvPr/>
        </p:nvSpPr>
        <p:spPr>
          <a:xfrm>
            <a:off x="6268105" y="3012283"/>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2019</a:t>
            </a:r>
            <a:endParaRPr lang="en-US" sz="1100"/>
          </a:p>
        </p:txBody>
      </p:sp>
      <p:sp>
        <p:nvSpPr>
          <p:cNvPr id="32" name="TextBox 31">
            <a:extLst>
              <a:ext uri="{FF2B5EF4-FFF2-40B4-BE49-F238E27FC236}">
                <a16:creationId xmlns:a16="http://schemas.microsoft.com/office/drawing/2014/main" id="{2F2C94DE-625F-5BFC-B064-A2ED30B24773}"/>
              </a:ext>
            </a:extLst>
          </p:cNvPr>
          <p:cNvSpPr txBox="1"/>
          <p:nvPr/>
        </p:nvSpPr>
        <p:spPr>
          <a:xfrm>
            <a:off x="6745866" y="3012283"/>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2020</a:t>
            </a:r>
            <a:endParaRPr lang="en-US" sz="1100"/>
          </a:p>
        </p:txBody>
      </p:sp>
      <p:sp>
        <p:nvSpPr>
          <p:cNvPr id="33" name="TextBox 32">
            <a:extLst>
              <a:ext uri="{FF2B5EF4-FFF2-40B4-BE49-F238E27FC236}">
                <a16:creationId xmlns:a16="http://schemas.microsoft.com/office/drawing/2014/main" id="{CEC94F9B-B975-7782-B7D6-C104DC9C35DF}"/>
              </a:ext>
            </a:extLst>
          </p:cNvPr>
          <p:cNvSpPr txBox="1"/>
          <p:nvPr/>
        </p:nvSpPr>
        <p:spPr>
          <a:xfrm>
            <a:off x="7181295" y="2994139"/>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2021</a:t>
            </a:r>
            <a:endParaRPr lang="en-US" sz="1100"/>
          </a:p>
        </p:txBody>
      </p:sp>
      <p:sp>
        <p:nvSpPr>
          <p:cNvPr id="34" name="TextBox 33">
            <a:extLst>
              <a:ext uri="{FF2B5EF4-FFF2-40B4-BE49-F238E27FC236}">
                <a16:creationId xmlns:a16="http://schemas.microsoft.com/office/drawing/2014/main" id="{45678D76-8A62-CB40-B2CA-998DC549A2C2}"/>
              </a:ext>
            </a:extLst>
          </p:cNvPr>
          <p:cNvSpPr txBox="1"/>
          <p:nvPr/>
        </p:nvSpPr>
        <p:spPr>
          <a:xfrm>
            <a:off x="7592533" y="2994139"/>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2022</a:t>
            </a:r>
            <a:endParaRPr lang="en-US" sz="1100"/>
          </a:p>
        </p:txBody>
      </p:sp>
      <p:sp>
        <p:nvSpPr>
          <p:cNvPr id="35" name="TextBox 34">
            <a:extLst>
              <a:ext uri="{FF2B5EF4-FFF2-40B4-BE49-F238E27FC236}">
                <a16:creationId xmlns:a16="http://schemas.microsoft.com/office/drawing/2014/main" id="{A9262658-2CAE-1D9B-1CB9-D543573D16CA}"/>
              </a:ext>
            </a:extLst>
          </p:cNvPr>
          <p:cNvSpPr txBox="1"/>
          <p:nvPr/>
        </p:nvSpPr>
        <p:spPr>
          <a:xfrm>
            <a:off x="8052152" y="3006235"/>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2023</a:t>
            </a:r>
            <a:endParaRPr lang="en-US" sz="1100"/>
          </a:p>
        </p:txBody>
      </p:sp>
      <p:sp>
        <p:nvSpPr>
          <p:cNvPr id="36" name="TextBox 35">
            <a:extLst>
              <a:ext uri="{FF2B5EF4-FFF2-40B4-BE49-F238E27FC236}">
                <a16:creationId xmlns:a16="http://schemas.microsoft.com/office/drawing/2014/main" id="{D44B8354-43FA-1AC8-0B3B-E3E3492E8CF0}"/>
              </a:ext>
            </a:extLst>
          </p:cNvPr>
          <p:cNvSpPr txBox="1"/>
          <p:nvPr/>
        </p:nvSpPr>
        <p:spPr>
          <a:xfrm>
            <a:off x="3534580" y="6072377"/>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2013</a:t>
            </a:r>
            <a:endParaRPr lang="en-US" sz="1100"/>
          </a:p>
        </p:txBody>
      </p:sp>
      <p:sp>
        <p:nvSpPr>
          <p:cNvPr id="37" name="TextBox 36">
            <a:extLst>
              <a:ext uri="{FF2B5EF4-FFF2-40B4-BE49-F238E27FC236}">
                <a16:creationId xmlns:a16="http://schemas.microsoft.com/office/drawing/2014/main" id="{D1AF7F2B-0FD2-3449-DCBC-330BB0560574}"/>
              </a:ext>
            </a:extLst>
          </p:cNvPr>
          <p:cNvSpPr txBox="1"/>
          <p:nvPr/>
        </p:nvSpPr>
        <p:spPr>
          <a:xfrm>
            <a:off x="3982103" y="6072376"/>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2014</a:t>
            </a:r>
            <a:endParaRPr lang="en-US" sz="1100"/>
          </a:p>
        </p:txBody>
      </p:sp>
      <p:sp>
        <p:nvSpPr>
          <p:cNvPr id="38" name="TextBox 37">
            <a:extLst>
              <a:ext uri="{FF2B5EF4-FFF2-40B4-BE49-F238E27FC236}">
                <a16:creationId xmlns:a16="http://schemas.microsoft.com/office/drawing/2014/main" id="{B4E68523-6A08-9F43-E47C-F95431F30572}"/>
              </a:ext>
            </a:extLst>
          </p:cNvPr>
          <p:cNvSpPr txBox="1"/>
          <p:nvPr/>
        </p:nvSpPr>
        <p:spPr>
          <a:xfrm>
            <a:off x="4441722" y="6072376"/>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2015</a:t>
            </a:r>
            <a:endParaRPr lang="en-US" sz="1100"/>
          </a:p>
        </p:txBody>
      </p:sp>
      <p:sp>
        <p:nvSpPr>
          <p:cNvPr id="39" name="TextBox 38">
            <a:extLst>
              <a:ext uri="{FF2B5EF4-FFF2-40B4-BE49-F238E27FC236}">
                <a16:creationId xmlns:a16="http://schemas.microsoft.com/office/drawing/2014/main" id="{9E051729-B9D1-E2CD-411D-58A9396C0279}"/>
              </a:ext>
            </a:extLst>
          </p:cNvPr>
          <p:cNvSpPr txBox="1"/>
          <p:nvPr/>
        </p:nvSpPr>
        <p:spPr>
          <a:xfrm>
            <a:off x="4913437" y="6072376"/>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2016</a:t>
            </a:r>
            <a:endParaRPr lang="en-US" sz="1100"/>
          </a:p>
        </p:txBody>
      </p:sp>
      <p:sp>
        <p:nvSpPr>
          <p:cNvPr id="40" name="TextBox 39">
            <a:extLst>
              <a:ext uri="{FF2B5EF4-FFF2-40B4-BE49-F238E27FC236}">
                <a16:creationId xmlns:a16="http://schemas.microsoft.com/office/drawing/2014/main" id="{8B611DDD-E166-5091-DA22-244BD3D18207}"/>
              </a:ext>
            </a:extLst>
          </p:cNvPr>
          <p:cNvSpPr txBox="1"/>
          <p:nvPr/>
        </p:nvSpPr>
        <p:spPr>
          <a:xfrm>
            <a:off x="5379103" y="6090519"/>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2017</a:t>
            </a:r>
            <a:endParaRPr lang="en-US" sz="1100"/>
          </a:p>
        </p:txBody>
      </p:sp>
      <p:sp>
        <p:nvSpPr>
          <p:cNvPr id="41" name="TextBox 40">
            <a:extLst>
              <a:ext uri="{FF2B5EF4-FFF2-40B4-BE49-F238E27FC236}">
                <a16:creationId xmlns:a16="http://schemas.microsoft.com/office/drawing/2014/main" id="{9400267B-D842-6691-62A4-4BE9220C408D}"/>
              </a:ext>
            </a:extLst>
          </p:cNvPr>
          <p:cNvSpPr txBox="1"/>
          <p:nvPr/>
        </p:nvSpPr>
        <p:spPr>
          <a:xfrm>
            <a:off x="5856865" y="6090520"/>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2018</a:t>
            </a:r>
            <a:endParaRPr lang="en-US" sz="1100"/>
          </a:p>
        </p:txBody>
      </p:sp>
      <p:sp>
        <p:nvSpPr>
          <p:cNvPr id="42" name="TextBox 41">
            <a:extLst>
              <a:ext uri="{FF2B5EF4-FFF2-40B4-BE49-F238E27FC236}">
                <a16:creationId xmlns:a16="http://schemas.microsoft.com/office/drawing/2014/main" id="{0E11F38E-653C-62C6-9A00-CAAD81346EE3}"/>
              </a:ext>
            </a:extLst>
          </p:cNvPr>
          <p:cNvSpPr txBox="1"/>
          <p:nvPr/>
        </p:nvSpPr>
        <p:spPr>
          <a:xfrm>
            <a:off x="6298342" y="6090520"/>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2019</a:t>
            </a:r>
            <a:endParaRPr lang="en-US" sz="1100"/>
          </a:p>
        </p:txBody>
      </p:sp>
      <p:sp>
        <p:nvSpPr>
          <p:cNvPr id="43" name="TextBox 42">
            <a:extLst>
              <a:ext uri="{FF2B5EF4-FFF2-40B4-BE49-F238E27FC236}">
                <a16:creationId xmlns:a16="http://schemas.microsoft.com/office/drawing/2014/main" id="{E07D9774-5761-59EA-EA03-A5D2F8B83B65}"/>
              </a:ext>
            </a:extLst>
          </p:cNvPr>
          <p:cNvSpPr txBox="1"/>
          <p:nvPr/>
        </p:nvSpPr>
        <p:spPr>
          <a:xfrm>
            <a:off x="6776103" y="6090520"/>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2020</a:t>
            </a:r>
            <a:endParaRPr lang="en-US" sz="1100"/>
          </a:p>
        </p:txBody>
      </p:sp>
      <p:sp>
        <p:nvSpPr>
          <p:cNvPr id="44" name="TextBox 43">
            <a:extLst>
              <a:ext uri="{FF2B5EF4-FFF2-40B4-BE49-F238E27FC236}">
                <a16:creationId xmlns:a16="http://schemas.microsoft.com/office/drawing/2014/main" id="{AED7EFB6-8478-B023-9ABE-EE9643C82DD8}"/>
              </a:ext>
            </a:extLst>
          </p:cNvPr>
          <p:cNvSpPr txBox="1"/>
          <p:nvPr/>
        </p:nvSpPr>
        <p:spPr>
          <a:xfrm>
            <a:off x="7211532" y="6072376"/>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2021</a:t>
            </a:r>
            <a:endParaRPr lang="en-US" sz="1100"/>
          </a:p>
        </p:txBody>
      </p:sp>
      <p:sp>
        <p:nvSpPr>
          <p:cNvPr id="45" name="TextBox 44">
            <a:extLst>
              <a:ext uri="{FF2B5EF4-FFF2-40B4-BE49-F238E27FC236}">
                <a16:creationId xmlns:a16="http://schemas.microsoft.com/office/drawing/2014/main" id="{C0848497-FD3B-E36B-958B-868B78DC2020}"/>
              </a:ext>
            </a:extLst>
          </p:cNvPr>
          <p:cNvSpPr txBox="1"/>
          <p:nvPr/>
        </p:nvSpPr>
        <p:spPr>
          <a:xfrm>
            <a:off x="7622770" y="6072376"/>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2022</a:t>
            </a:r>
            <a:endParaRPr lang="en-US" sz="1100"/>
          </a:p>
        </p:txBody>
      </p:sp>
      <p:sp>
        <p:nvSpPr>
          <p:cNvPr id="46" name="TextBox 45">
            <a:extLst>
              <a:ext uri="{FF2B5EF4-FFF2-40B4-BE49-F238E27FC236}">
                <a16:creationId xmlns:a16="http://schemas.microsoft.com/office/drawing/2014/main" id="{F950453A-11FC-EA3B-EDC4-E1D3A29E96BC}"/>
              </a:ext>
            </a:extLst>
          </p:cNvPr>
          <p:cNvSpPr txBox="1"/>
          <p:nvPr/>
        </p:nvSpPr>
        <p:spPr>
          <a:xfrm>
            <a:off x="8082389" y="6084472"/>
            <a:ext cx="5299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2023</a:t>
            </a:r>
            <a:endParaRPr lang="en-US" sz="1100"/>
          </a:p>
        </p:txBody>
      </p:sp>
      <p:sp>
        <p:nvSpPr>
          <p:cNvPr id="59" name="TextBox 1">
            <a:extLst>
              <a:ext uri="{FF2B5EF4-FFF2-40B4-BE49-F238E27FC236}">
                <a16:creationId xmlns:a16="http://schemas.microsoft.com/office/drawing/2014/main" id="{43D92FBC-E21C-8AA9-AA71-93306EE9C85C}"/>
              </a:ext>
            </a:extLst>
          </p:cNvPr>
          <p:cNvSpPr txBox="1"/>
          <p:nvPr/>
        </p:nvSpPr>
        <p:spPr>
          <a:xfrm>
            <a:off x="9143995" y="5093828"/>
            <a:ext cx="72347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Century Gothic"/>
                <a:cs typeface="Calibri"/>
              </a:rPr>
              <a:t>1</a:t>
            </a:r>
            <a:endParaRPr lang="en-US" sz="1000">
              <a:cs typeface="Calibri"/>
            </a:endParaRPr>
          </a:p>
        </p:txBody>
      </p:sp>
      <p:sp>
        <p:nvSpPr>
          <p:cNvPr id="60" name="TextBox 2">
            <a:extLst>
              <a:ext uri="{FF2B5EF4-FFF2-40B4-BE49-F238E27FC236}">
                <a16:creationId xmlns:a16="http://schemas.microsoft.com/office/drawing/2014/main" id="{6CE6BFA6-01F4-D20E-13BA-A762DBD4B7B9}"/>
              </a:ext>
            </a:extLst>
          </p:cNvPr>
          <p:cNvSpPr txBox="1"/>
          <p:nvPr/>
        </p:nvSpPr>
        <p:spPr>
          <a:xfrm>
            <a:off x="8798917" y="4869350"/>
            <a:ext cx="72347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Century Gothic"/>
                <a:cs typeface="Calibri"/>
              </a:rPr>
              <a:t>Site</a:t>
            </a:r>
            <a:endParaRPr lang="en-US"/>
          </a:p>
        </p:txBody>
      </p:sp>
      <p:sp>
        <p:nvSpPr>
          <p:cNvPr id="61" name="TextBox 3">
            <a:extLst>
              <a:ext uri="{FF2B5EF4-FFF2-40B4-BE49-F238E27FC236}">
                <a16:creationId xmlns:a16="http://schemas.microsoft.com/office/drawing/2014/main" id="{F5CB3764-73CD-5487-A562-1A2FA47C0BF9}"/>
              </a:ext>
            </a:extLst>
          </p:cNvPr>
          <p:cNvSpPr txBox="1"/>
          <p:nvPr/>
        </p:nvSpPr>
        <p:spPr>
          <a:xfrm>
            <a:off x="9143994" y="5315561"/>
            <a:ext cx="72347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Century Gothic"/>
                <a:cs typeface="Calibri"/>
              </a:rPr>
              <a:t>2</a:t>
            </a:r>
          </a:p>
        </p:txBody>
      </p:sp>
      <p:sp>
        <p:nvSpPr>
          <p:cNvPr id="62" name="TextBox 4">
            <a:extLst>
              <a:ext uri="{FF2B5EF4-FFF2-40B4-BE49-F238E27FC236}">
                <a16:creationId xmlns:a16="http://schemas.microsoft.com/office/drawing/2014/main" id="{BB16E9E9-4CEB-FCE8-7116-176A2C503B67}"/>
              </a:ext>
            </a:extLst>
          </p:cNvPr>
          <p:cNvSpPr txBox="1"/>
          <p:nvPr/>
        </p:nvSpPr>
        <p:spPr>
          <a:xfrm>
            <a:off x="9143994" y="5529386"/>
            <a:ext cx="72347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Century Gothic"/>
                <a:cs typeface="Calibri"/>
              </a:rPr>
              <a:t>3</a:t>
            </a:r>
          </a:p>
        </p:txBody>
      </p:sp>
      <p:sp>
        <p:nvSpPr>
          <p:cNvPr id="63" name="TextBox 5">
            <a:extLst>
              <a:ext uri="{FF2B5EF4-FFF2-40B4-BE49-F238E27FC236}">
                <a16:creationId xmlns:a16="http://schemas.microsoft.com/office/drawing/2014/main" id="{94AC657D-C91A-3363-1749-C6F014374CF2}"/>
              </a:ext>
            </a:extLst>
          </p:cNvPr>
          <p:cNvSpPr txBox="1"/>
          <p:nvPr/>
        </p:nvSpPr>
        <p:spPr>
          <a:xfrm>
            <a:off x="9143994" y="5774688"/>
            <a:ext cx="723479"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Century Gothic"/>
                <a:cs typeface="Calibri"/>
              </a:rPr>
              <a:t>4</a:t>
            </a:r>
          </a:p>
        </p:txBody>
      </p:sp>
      <p:pic>
        <p:nvPicPr>
          <p:cNvPr id="64" name="Picture 63">
            <a:extLst>
              <a:ext uri="{FF2B5EF4-FFF2-40B4-BE49-F238E27FC236}">
                <a16:creationId xmlns:a16="http://schemas.microsoft.com/office/drawing/2014/main" id="{D0E398FA-5F83-926A-0574-C7F35ABB6487}"/>
              </a:ext>
            </a:extLst>
          </p:cNvPr>
          <p:cNvPicPr>
            <a:picLocks noChangeAspect="1"/>
          </p:cNvPicPr>
          <p:nvPr/>
        </p:nvPicPr>
        <p:blipFill>
          <a:blip r:embed="rId5"/>
          <a:stretch>
            <a:fillRect/>
          </a:stretch>
        </p:blipFill>
        <p:spPr>
          <a:xfrm>
            <a:off x="8865665" y="5073045"/>
            <a:ext cx="305291" cy="969685"/>
          </a:xfrm>
          <a:prstGeom prst="rect">
            <a:avLst/>
          </a:prstGeom>
        </p:spPr>
      </p:pic>
    </p:spTree>
    <p:extLst>
      <p:ext uri="{BB962C8B-B14F-4D97-AF65-F5344CB8AC3E}">
        <p14:creationId xmlns:p14="http://schemas.microsoft.com/office/powerpoint/2010/main" val="2289978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Results – Long Term Trends</a:t>
            </a:r>
            <a:endParaRPr lang="en-US"/>
          </a:p>
        </p:txBody>
      </p:sp>
      <p:sp>
        <p:nvSpPr>
          <p:cNvPr id="8" name="TextBox 7">
            <a:extLst>
              <a:ext uri="{FF2B5EF4-FFF2-40B4-BE49-F238E27FC236}">
                <a16:creationId xmlns:a16="http://schemas.microsoft.com/office/drawing/2014/main" id="{A43EF9A5-10A7-3540-6D82-1D42F6E587F9}"/>
              </a:ext>
            </a:extLst>
          </p:cNvPr>
          <p:cNvSpPr txBox="1"/>
          <p:nvPr/>
        </p:nvSpPr>
        <p:spPr>
          <a:xfrm>
            <a:off x="3507520" y="3540603"/>
            <a:ext cx="51981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cs typeface="Calibri"/>
              </a:rPr>
              <a:t>USGS Porewater Salinity Measurements 2023-2021</a:t>
            </a:r>
            <a:endParaRPr lang="en-US">
              <a:solidFill>
                <a:schemeClr val="tx1">
                  <a:lumMod val="75000"/>
                  <a:lumOff val="25000"/>
                </a:schemeClr>
              </a:solidFill>
              <a:cs typeface="Calibri" panose="020F0502020204030204"/>
            </a:endParaRPr>
          </a:p>
        </p:txBody>
      </p:sp>
      <p:pic>
        <p:nvPicPr>
          <p:cNvPr id="4" name="Picture 6" descr="A graph with different colored dots&#10;&#10;Description automatically generated">
            <a:extLst>
              <a:ext uri="{FF2B5EF4-FFF2-40B4-BE49-F238E27FC236}">
                <a16:creationId xmlns:a16="http://schemas.microsoft.com/office/drawing/2014/main" id="{3B1CA086-2B72-2280-9FC5-6895F1296D9E}"/>
              </a:ext>
            </a:extLst>
          </p:cNvPr>
          <p:cNvPicPr>
            <a:picLocks noChangeAspect="1"/>
          </p:cNvPicPr>
          <p:nvPr/>
        </p:nvPicPr>
        <p:blipFill rotWithShape="1">
          <a:blip r:embed="rId3"/>
          <a:srcRect l="2291" r="6873" b="7077"/>
          <a:stretch/>
        </p:blipFill>
        <p:spPr>
          <a:xfrm>
            <a:off x="3489567" y="4211881"/>
            <a:ext cx="5210462" cy="198036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1" descr="A graph with different colored lines and dots&#10;&#10;Description automatically generated">
            <a:extLst>
              <a:ext uri="{FF2B5EF4-FFF2-40B4-BE49-F238E27FC236}">
                <a16:creationId xmlns:a16="http://schemas.microsoft.com/office/drawing/2014/main" id="{27EA7285-D47B-231F-D37E-A7087962E3E5}"/>
              </a:ext>
            </a:extLst>
          </p:cNvPr>
          <p:cNvPicPr>
            <a:picLocks noChangeAspect="1"/>
          </p:cNvPicPr>
          <p:nvPr/>
        </p:nvPicPr>
        <p:blipFill rotWithShape="1">
          <a:blip r:embed="rId4"/>
          <a:srcRect l="3995" r="7763" b="8308"/>
          <a:stretch/>
        </p:blipFill>
        <p:spPr>
          <a:xfrm>
            <a:off x="3463348" y="1196028"/>
            <a:ext cx="5208617" cy="200703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C1A9B189-6DCA-E7EA-F281-3277949248FD}"/>
              </a:ext>
            </a:extLst>
          </p:cNvPr>
          <p:cNvSpPr txBox="1"/>
          <p:nvPr/>
        </p:nvSpPr>
        <p:spPr>
          <a:xfrm>
            <a:off x="4000636" y="769271"/>
            <a:ext cx="43271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Monthly Mean NDVI 2013-2023</a:t>
            </a:r>
          </a:p>
        </p:txBody>
      </p:sp>
      <p:sp>
        <p:nvSpPr>
          <p:cNvPr id="43" name="TextBox 42">
            <a:extLst>
              <a:ext uri="{FF2B5EF4-FFF2-40B4-BE49-F238E27FC236}">
                <a16:creationId xmlns:a16="http://schemas.microsoft.com/office/drawing/2014/main" id="{8C4ACD86-DD41-57D2-F9B8-51AD94CDBB49}"/>
              </a:ext>
            </a:extLst>
          </p:cNvPr>
          <p:cNvSpPr txBox="1"/>
          <p:nvPr/>
        </p:nvSpPr>
        <p:spPr>
          <a:xfrm>
            <a:off x="3416630"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2013</a:t>
            </a:r>
            <a:endParaRPr lang="en-US" sz="1100">
              <a:cs typeface="Calibri"/>
            </a:endParaRPr>
          </a:p>
        </p:txBody>
      </p:sp>
      <p:sp>
        <p:nvSpPr>
          <p:cNvPr id="44" name="TextBox 43">
            <a:extLst>
              <a:ext uri="{FF2B5EF4-FFF2-40B4-BE49-F238E27FC236}">
                <a16:creationId xmlns:a16="http://schemas.microsoft.com/office/drawing/2014/main" id="{9D942C76-C251-789B-1CDC-A30220192BAA}"/>
              </a:ext>
            </a:extLst>
          </p:cNvPr>
          <p:cNvSpPr txBox="1"/>
          <p:nvPr/>
        </p:nvSpPr>
        <p:spPr>
          <a:xfrm>
            <a:off x="3915222"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2014</a:t>
            </a:r>
            <a:endParaRPr lang="en-US" sz="1100">
              <a:cs typeface="Calibri"/>
            </a:endParaRPr>
          </a:p>
        </p:txBody>
      </p:sp>
      <p:sp>
        <p:nvSpPr>
          <p:cNvPr id="45" name="TextBox 44">
            <a:extLst>
              <a:ext uri="{FF2B5EF4-FFF2-40B4-BE49-F238E27FC236}">
                <a16:creationId xmlns:a16="http://schemas.microsoft.com/office/drawing/2014/main" id="{86E079A1-E5AF-2C97-DA48-43FF980E7951}"/>
              </a:ext>
            </a:extLst>
          </p:cNvPr>
          <p:cNvSpPr txBox="1"/>
          <p:nvPr/>
        </p:nvSpPr>
        <p:spPr>
          <a:xfrm>
            <a:off x="4366778"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2015</a:t>
            </a:r>
            <a:endParaRPr lang="en-US" sz="1100">
              <a:cs typeface="Calibri"/>
            </a:endParaRPr>
          </a:p>
        </p:txBody>
      </p:sp>
      <p:sp>
        <p:nvSpPr>
          <p:cNvPr id="46" name="TextBox 45">
            <a:extLst>
              <a:ext uri="{FF2B5EF4-FFF2-40B4-BE49-F238E27FC236}">
                <a16:creationId xmlns:a16="http://schemas.microsoft.com/office/drawing/2014/main" id="{84AC23CE-4A71-4851-1731-5D2D2E21F7C4}"/>
              </a:ext>
            </a:extLst>
          </p:cNvPr>
          <p:cNvSpPr txBox="1"/>
          <p:nvPr/>
        </p:nvSpPr>
        <p:spPr>
          <a:xfrm>
            <a:off x="4818333"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2016</a:t>
            </a:r>
            <a:endParaRPr lang="en-US" sz="1100">
              <a:cs typeface="Calibri"/>
            </a:endParaRPr>
          </a:p>
        </p:txBody>
      </p:sp>
      <p:sp>
        <p:nvSpPr>
          <p:cNvPr id="47" name="TextBox 46">
            <a:extLst>
              <a:ext uri="{FF2B5EF4-FFF2-40B4-BE49-F238E27FC236}">
                <a16:creationId xmlns:a16="http://schemas.microsoft.com/office/drawing/2014/main" id="{30872903-D11E-58B9-06FD-0AE4B389D4D2}"/>
              </a:ext>
            </a:extLst>
          </p:cNvPr>
          <p:cNvSpPr txBox="1"/>
          <p:nvPr/>
        </p:nvSpPr>
        <p:spPr>
          <a:xfrm>
            <a:off x="5251074"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2017</a:t>
            </a:r>
            <a:endParaRPr lang="en-US" sz="1100">
              <a:cs typeface="Calibri"/>
            </a:endParaRPr>
          </a:p>
        </p:txBody>
      </p:sp>
      <p:sp>
        <p:nvSpPr>
          <p:cNvPr id="48" name="TextBox 47">
            <a:extLst>
              <a:ext uri="{FF2B5EF4-FFF2-40B4-BE49-F238E27FC236}">
                <a16:creationId xmlns:a16="http://schemas.microsoft.com/office/drawing/2014/main" id="{CAFA414F-BAA1-0634-5F31-00D9CDDFEC58}"/>
              </a:ext>
            </a:extLst>
          </p:cNvPr>
          <p:cNvSpPr txBox="1"/>
          <p:nvPr/>
        </p:nvSpPr>
        <p:spPr>
          <a:xfrm>
            <a:off x="5702629"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2018</a:t>
            </a:r>
            <a:endParaRPr lang="en-US" sz="1100">
              <a:cs typeface="Calibri"/>
            </a:endParaRPr>
          </a:p>
        </p:txBody>
      </p:sp>
      <p:sp>
        <p:nvSpPr>
          <p:cNvPr id="49" name="TextBox 48">
            <a:extLst>
              <a:ext uri="{FF2B5EF4-FFF2-40B4-BE49-F238E27FC236}">
                <a16:creationId xmlns:a16="http://schemas.microsoft.com/office/drawing/2014/main" id="{3F83E09B-7CA1-A104-ECA0-39C9943E4EE5}"/>
              </a:ext>
            </a:extLst>
          </p:cNvPr>
          <p:cNvSpPr txBox="1"/>
          <p:nvPr/>
        </p:nvSpPr>
        <p:spPr>
          <a:xfrm>
            <a:off x="6163592"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2019</a:t>
            </a:r>
            <a:endParaRPr lang="en-US" sz="1100">
              <a:cs typeface="Calibri"/>
            </a:endParaRPr>
          </a:p>
        </p:txBody>
      </p:sp>
      <p:sp>
        <p:nvSpPr>
          <p:cNvPr id="50" name="TextBox 49">
            <a:extLst>
              <a:ext uri="{FF2B5EF4-FFF2-40B4-BE49-F238E27FC236}">
                <a16:creationId xmlns:a16="http://schemas.microsoft.com/office/drawing/2014/main" id="{53550250-C2FC-10A0-451C-1A956411E869}"/>
              </a:ext>
            </a:extLst>
          </p:cNvPr>
          <p:cNvSpPr txBox="1"/>
          <p:nvPr/>
        </p:nvSpPr>
        <p:spPr>
          <a:xfrm>
            <a:off x="6643370"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2020</a:t>
            </a:r>
            <a:endParaRPr lang="en-US" sz="1100">
              <a:cs typeface="Calibri"/>
            </a:endParaRPr>
          </a:p>
        </p:txBody>
      </p:sp>
      <p:sp>
        <p:nvSpPr>
          <p:cNvPr id="51" name="TextBox 50">
            <a:extLst>
              <a:ext uri="{FF2B5EF4-FFF2-40B4-BE49-F238E27FC236}">
                <a16:creationId xmlns:a16="http://schemas.microsoft.com/office/drawing/2014/main" id="{EC5675FF-A72E-45D6-8E6E-0A924002C84B}"/>
              </a:ext>
            </a:extLst>
          </p:cNvPr>
          <p:cNvSpPr txBox="1"/>
          <p:nvPr/>
        </p:nvSpPr>
        <p:spPr>
          <a:xfrm>
            <a:off x="7085518" y="3234795"/>
            <a:ext cx="51651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2021</a:t>
            </a:r>
            <a:endParaRPr lang="en-US" sz="1100">
              <a:cs typeface="Calibri"/>
            </a:endParaRPr>
          </a:p>
        </p:txBody>
      </p:sp>
      <p:sp>
        <p:nvSpPr>
          <p:cNvPr id="52" name="TextBox 51">
            <a:extLst>
              <a:ext uri="{FF2B5EF4-FFF2-40B4-BE49-F238E27FC236}">
                <a16:creationId xmlns:a16="http://schemas.microsoft.com/office/drawing/2014/main" id="{4CDB1A12-2E25-AF0A-2431-BF0BD76C88E5}"/>
              </a:ext>
            </a:extLst>
          </p:cNvPr>
          <p:cNvSpPr txBox="1"/>
          <p:nvPr/>
        </p:nvSpPr>
        <p:spPr>
          <a:xfrm>
            <a:off x="7537073"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2022</a:t>
            </a:r>
            <a:endParaRPr lang="en-US" sz="1100">
              <a:cs typeface="Calibri"/>
            </a:endParaRPr>
          </a:p>
        </p:txBody>
      </p:sp>
      <p:sp>
        <p:nvSpPr>
          <p:cNvPr id="53" name="TextBox 52">
            <a:extLst>
              <a:ext uri="{FF2B5EF4-FFF2-40B4-BE49-F238E27FC236}">
                <a16:creationId xmlns:a16="http://schemas.microsoft.com/office/drawing/2014/main" id="{307D45AD-141D-A15F-5435-5AAFA201D750}"/>
              </a:ext>
            </a:extLst>
          </p:cNvPr>
          <p:cNvSpPr txBox="1"/>
          <p:nvPr/>
        </p:nvSpPr>
        <p:spPr>
          <a:xfrm>
            <a:off x="8016850" y="3234795"/>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2023</a:t>
            </a:r>
            <a:endParaRPr lang="en-US" sz="1100">
              <a:cs typeface="Calibri"/>
            </a:endParaRPr>
          </a:p>
        </p:txBody>
      </p:sp>
      <p:sp>
        <p:nvSpPr>
          <p:cNvPr id="54" name="TextBox 53">
            <a:extLst>
              <a:ext uri="{FF2B5EF4-FFF2-40B4-BE49-F238E27FC236}">
                <a16:creationId xmlns:a16="http://schemas.microsoft.com/office/drawing/2014/main" id="{5D15CD38-495C-FE57-0D1B-A4873390D6E0}"/>
              </a:ext>
            </a:extLst>
          </p:cNvPr>
          <p:cNvSpPr txBox="1"/>
          <p:nvPr/>
        </p:nvSpPr>
        <p:spPr>
          <a:xfrm>
            <a:off x="3473074"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2013</a:t>
            </a:r>
            <a:endParaRPr lang="en-US" sz="1100">
              <a:cs typeface="Calibri"/>
            </a:endParaRPr>
          </a:p>
        </p:txBody>
      </p:sp>
      <p:sp>
        <p:nvSpPr>
          <p:cNvPr id="55" name="TextBox 54">
            <a:extLst>
              <a:ext uri="{FF2B5EF4-FFF2-40B4-BE49-F238E27FC236}">
                <a16:creationId xmlns:a16="http://schemas.microsoft.com/office/drawing/2014/main" id="{781BE2B7-EEE6-D408-A4D1-BC891D141F92}"/>
              </a:ext>
            </a:extLst>
          </p:cNvPr>
          <p:cNvSpPr txBox="1"/>
          <p:nvPr/>
        </p:nvSpPr>
        <p:spPr>
          <a:xfrm>
            <a:off x="3971666"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2014</a:t>
            </a:r>
            <a:endParaRPr lang="en-US" sz="1100">
              <a:cs typeface="Calibri"/>
            </a:endParaRPr>
          </a:p>
        </p:txBody>
      </p:sp>
      <p:sp>
        <p:nvSpPr>
          <p:cNvPr id="56" name="TextBox 55">
            <a:extLst>
              <a:ext uri="{FF2B5EF4-FFF2-40B4-BE49-F238E27FC236}">
                <a16:creationId xmlns:a16="http://schemas.microsoft.com/office/drawing/2014/main" id="{542A71DB-78A0-C5C5-7CC8-E180A91A96C0}"/>
              </a:ext>
            </a:extLst>
          </p:cNvPr>
          <p:cNvSpPr txBox="1"/>
          <p:nvPr/>
        </p:nvSpPr>
        <p:spPr>
          <a:xfrm>
            <a:off x="4423222"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2015</a:t>
            </a:r>
            <a:endParaRPr lang="en-US" sz="1100">
              <a:cs typeface="Calibri"/>
            </a:endParaRPr>
          </a:p>
        </p:txBody>
      </p:sp>
      <p:sp>
        <p:nvSpPr>
          <p:cNvPr id="57" name="TextBox 56">
            <a:extLst>
              <a:ext uri="{FF2B5EF4-FFF2-40B4-BE49-F238E27FC236}">
                <a16:creationId xmlns:a16="http://schemas.microsoft.com/office/drawing/2014/main" id="{208AAAEA-9AD3-DB02-EEF3-BF7CAEEB4CD3}"/>
              </a:ext>
            </a:extLst>
          </p:cNvPr>
          <p:cNvSpPr txBox="1"/>
          <p:nvPr/>
        </p:nvSpPr>
        <p:spPr>
          <a:xfrm>
            <a:off x="4874777"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2016</a:t>
            </a:r>
            <a:endParaRPr lang="en-US" sz="1100">
              <a:cs typeface="Calibri"/>
            </a:endParaRPr>
          </a:p>
        </p:txBody>
      </p:sp>
      <p:sp>
        <p:nvSpPr>
          <p:cNvPr id="58" name="TextBox 57">
            <a:extLst>
              <a:ext uri="{FF2B5EF4-FFF2-40B4-BE49-F238E27FC236}">
                <a16:creationId xmlns:a16="http://schemas.microsoft.com/office/drawing/2014/main" id="{EC40D3A9-9A5F-FCCB-D1EE-EBD3E5BB40C9}"/>
              </a:ext>
            </a:extLst>
          </p:cNvPr>
          <p:cNvSpPr txBox="1"/>
          <p:nvPr/>
        </p:nvSpPr>
        <p:spPr>
          <a:xfrm>
            <a:off x="5307518"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2017</a:t>
            </a:r>
            <a:endParaRPr lang="en-US" sz="1100">
              <a:cs typeface="Calibri"/>
            </a:endParaRPr>
          </a:p>
        </p:txBody>
      </p:sp>
      <p:sp>
        <p:nvSpPr>
          <p:cNvPr id="59" name="TextBox 58">
            <a:extLst>
              <a:ext uri="{FF2B5EF4-FFF2-40B4-BE49-F238E27FC236}">
                <a16:creationId xmlns:a16="http://schemas.microsoft.com/office/drawing/2014/main" id="{9EA246AD-87B9-E0DB-6881-9EC051ADCC18}"/>
              </a:ext>
            </a:extLst>
          </p:cNvPr>
          <p:cNvSpPr txBox="1"/>
          <p:nvPr/>
        </p:nvSpPr>
        <p:spPr>
          <a:xfrm>
            <a:off x="5759073"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2018</a:t>
            </a:r>
            <a:endParaRPr lang="en-US" sz="1100">
              <a:cs typeface="Calibri"/>
            </a:endParaRPr>
          </a:p>
        </p:txBody>
      </p:sp>
      <p:sp>
        <p:nvSpPr>
          <p:cNvPr id="60" name="TextBox 59">
            <a:extLst>
              <a:ext uri="{FF2B5EF4-FFF2-40B4-BE49-F238E27FC236}">
                <a16:creationId xmlns:a16="http://schemas.microsoft.com/office/drawing/2014/main" id="{1EE9B697-7253-A82C-BCA0-8C7D595116E1}"/>
              </a:ext>
            </a:extLst>
          </p:cNvPr>
          <p:cNvSpPr txBox="1"/>
          <p:nvPr/>
        </p:nvSpPr>
        <p:spPr>
          <a:xfrm>
            <a:off x="6220036"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2019</a:t>
            </a:r>
            <a:endParaRPr lang="en-US" sz="1100">
              <a:cs typeface="Calibri"/>
            </a:endParaRPr>
          </a:p>
        </p:txBody>
      </p:sp>
      <p:sp>
        <p:nvSpPr>
          <p:cNvPr id="61" name="TextBox 60">
            <a:extLst>
              <a:ext uri="{FF2B5EF4-FFF2-40B4-BE49-F238E27FC236}">
                <a16:creationId xmlns:a16="http://schemas.microsoft.com/office/drawing/2014/main" id="{37FEA99B-E518-BE50-F6D5-D429272ACE7C}"/>
              </a:ext>
            </a:extLst>
          </p:cNvPr>
          <p:cNvSpPr txBox="1"/>
          <p:nvPr/>
        </p:nvSpPr>
        <p:spPr>
          <a:xfrm>
            <a:off x="6699814"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2020</a:t>
            </a:r>
            <a:endParaRPr lang="en-US" sz="1100">
              <a:cs typeface="Calibri"/>
            </a:endParaRPr>
          </a:p>
        </p:txBody>
      </p:sp>
      <p:sp>
        <p:nvSpPr>
          <p:cNvPr id="62" name="TextBox 61">
            <a:extLst>
              <a:ext uri="{FF2B5EF4-FFF2-40B4-BE49-F238E27FC236}">
                <a16:creationId xmlns:a16="http://schemas.microsoft.com/office/drawing/2014/main" id="{0991A9DC-5D52-77F0-CD70-50E984E56208}"/>
              </a:ext>
            </a:extLst>
          </p:cNvPr>
          <p:cNvSpPr txBox="1"/>
          <p:nvPr/>
        </p:nvSpPr>
        <p:spPr>
          <a:xfrm>
            <a:off x="7141962" y="6235758"/>
            <a:ext cx="51651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2021</a:t>
            </a:r>
            <a:endParaRPr lang="en-US" sz="1100">
              <a:cs typeface="Calibri"/>
            </a:endParaRPr>
          </a:p>
        </p:txBody>
      </p:sp>
      <p:sp>
        <p:nvSpPr>
          <p:cNvPr id="63" name="TextBox 62">
            <a:extLst>
              <a:ext uri="{FF2B5EF4-FFF2-40B4-BE49-F238E27FC236}">
                <a16:creationId xmlns:a16="http://schemas.microsoft.com/office/drawing/2014/main" id="{6EFD3CBB-161D-54A1-0267-34A1CC2667A7}"/>
              </a:ext>
            </a:extLst>
          </p:cNvPr>
          <p:cNvSpPr txBox="1"/>
          <p:nvPr/>
        </p:nvSpPr>
        <p:spPr>
          <a:xfrm>
            <a:off x="7593517"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2022</a:t>
            </a:r>
            <a:endParaRPr lang="en-US" sz="1100">
              <a:cs typeface="Calibri"/>
            </a:endParaRPr>
          </a:p>
        </p:txBody>
      </p:sp>
      <p:sp>
        <p:nvSpPr>
          <p:cNvPr id="64" name="TextBox 63">
            <a:extLst>
              <a:ext uri="{FF2B5EF4-FFF2-40B4-BE49-F238E27FC236}">
                <a16:creationId xmlns:a16="http://schemas.microsoft.com/office/drawing/2014/main" id="{5DF79137-8883-B8C3-7239-637FD4843214}"/>
              </a:ext>
            </a:extLst>
          </p:cNvPr>
          <p:cNvSpPr txBox="1"/>
          <p:nvPr/>
        </p:nvSpPr>
        <p:spPr>
          <a:xfrm>
            <a:off x="8073294" y="6235758"/>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2023</a:t>
            </a:r>
            <a:endParaRPr lang="en-US" sz="1100">
              <a:cs typeface="Calibri"/>
            </a:endParaRPr>
          </a:p>
        </p:txBody>
      </p:sp>
      <p:sp>
        <p:nvSpPr>
          <p:cNvPr id="65" name="TextBox 64">
            <a:extLst>
              <a:ext uri="{FF2B5EF4-FFF2-40B4-BE49-F238E27FC236}">
                <a16:creationId xmlns:a16="http://schemas.microsoft.com/office/drawing/2014/main" id="{5088C4F1-A34D-2432-7BB8-3A3B91E5C9BD}"/>
              </a:ext>
            </a:extLst>
          </p:cNvPr>
          <p:cNvSpPr txBox="1"/>
          <p:nvPr/>
        </p:nvSpPr>
        <p:spPr>
          <a:xfrm>
            <a:off x="3209667" y="4429536"/>
            <a:ext cx="3095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6</a:t>
            </a:r>
            <a:endParaRPr lang="en-US"/>
          </a:p>
        </p:txBody>
      </p:sp>
      <p:sp>
        <p:nvSpPr>
          <p:cNvPr id="67" name="TextBox 66">
            <a:extLst>
              <a:ext uri="{FF2B5EF4-FFF2-40B4-BE49-F238E27FC236}">
                <a16:creationId xmlns:a16="http://schemas.microsoft.com/office/drawing/2014/main" id="{85A361A1-A1D9-33FD-1BEE-0AE0581A09F2}"/>
              </a:ext>
            </a:extLst>
          </p:cNvPr>
          <p:cNvSpPr txBox="1"/>
          <p:nvPr/>
        </p:nvSpPr>
        <p:spPr>
          <a:xfrm>
            <a:off x="3200259" y="4937536"/>
            <a:ext cx="3095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4</a:t>
            </a:r>
          </a:p>
        </p:txBody>
      </p:sp>
      <p:sp>
        <p:nvSpPr>
          <p:cNvPr id="68" name="TextBox 67">
            <a:extLst>
              <a:ext uri="{FF2B5EF4-FFF2-40B4-BE49-F238E27FC236}">
                <a16:creationId xmlns:a16="http://schemas.microsoft.com/office/drawing/2014/main" id="{67EAF456-FAB9-97C0-ACB8-0624B0356951}"/>
              </a:ext>
            </a:extLst>
          </p:cNvPr>
          <p:cNvSpPr txBox="1"/>
          <p:nvPr/>
        </p:nvSpPr>
        <p:spPr>
          <a:xfrm>
            <a:off x="3200260" y="5426721"/>
            <a:ext cx="3095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2</a:t>
            </a:r>
          </a:p>
        </p:txBody>
      </p:sp>
      <p:sp>
        <p:nvSpPr>
          <p:cNvPr id="69" name="TextBox 68">
            <a:extLst>
              <a:ext uri="{FF2B5EF4-FFF2-40B4-BE49-F238E27FC236}">
                <a16:creationId xmlns:a16="http://schemas.microsoft.com/office/drawing/2014/main" id="{BD61A56E-D367-6A7A-F35C-AF1FBBD2A4CC}"/>
              </a:ext>
            </a:extLst>
          </p:cNvPr>
          <p:cNvSpPr txBox="1"/>
          <p:nvPr/>
        </p:nvSpPr>
        <p:spPr>
          <a:xfrm>
            <a:off x="3219074" y="5878277"/>
            <a:ext cx="30955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a:t>
            </a:r>
          </a:p>
        </p:txBody>
      </p:sp>
      <p:sp>
        <p:nvSpPr>
          <p:cNvPr id="70" name="TextBox 69">
            <a:extLst>
              <a:ext uri="{FF2B5EF4-FFF2-40B4-BE49-F238E27FC236}">
                <a16:creationId xmlns:a16="http://schemas.microsoft.com/office/drawing/2014/main" id="{116F875B-ABDE-2FB6-9D27-224ED7886F33}"/>
              </a:ext>
            </a:extLst>
          </p:cNvPr>
          <p:cNvSpPr txBox="1"/>
          <p:nvPr/>
        </p:nvSpPr>
        <p:spPr>
          <a:xfrm>
            <a:off x="3002704" y="2491610"/>
            <a:ext cx="4977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0.25</a:t>
            </a:r>
          </a:p>
        </p:txBody>
      </p:sp>
      <p:sp>
        <p:nvSpPr>
          <p:cNvPr id="71" name="TextBox 70">
            <a:extLst>
              <a:ext uri="{FF2B5EF4-FFF2-40B4-BE49-F238E27FC236}">
                <a16:creationId xmlns:a16="http://schemas.microsoft.com/office/drawing/2014/main" id="{5DD91384-903A-4E0B-179E-7E22C9B555C9}"/>
              </a:ext>
            </a:extLst>
          </p:cNvPr>
          <p:cNvSpPr txBox="1"/>
          <p:nvPr/>
        </p:nvSpPr>
        <p:spPr>
          <a:xfrm>
            <a:off x="3002704" y="2071412"/>
            <a:ext cx="4977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0.50</a:t>
            </a:r>
          </a:p>
        </p:txBody>
      </p:sp>
      <p:sp>
        <p:nvSpPr>
          <p:cNvPr id="72" name="TextBox 71">
            <a:extLst>
              <a:ext uri="{FF2B5EF4-FFF2-40B4-BE49-F238E27FC236}">
                <a16:creationId xmlns:a16="http://schemas.microsoft.com/office/drawing/2014/main" id="{AF47AB67-28CE-1A3E-70B7-7A658517C6BB}"/>
              </a:ext>
            </a:extLst>
          </p:cNvPr>
          <p:cNvSpPr txBox="1"/>
          <p:nvPr/>
        </p:nvSpPr>
        <p:spPr>
          <a:xfrm>
            <a:off x="3002704" y="1651215"/>
            <a:ext cx="4977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0.75</a:t>
            </a:r>
          </a:p>
        </p:txBody>
      </p:sp>
      <p:sp>
        <p:nvSpPr>
          <p:cNvPr id="73" name="TextBox 72">
            <a:extLst>
              <a:ext uri="{FF2B5EF4-FFF2-40B4-BE49-F238E27FC236}">
                <a16:creationId xmlns:a16="http://schemas.microsoft.com/office/drawing/2014/main" id="{689F656F-EA5F-32B7-CE42-764338061EA7}"/>
              </a:ext>
            </a:extLst>
          </p:cNvPr>
          <p:cNvSpPr txBox="1"/>
          <p:nvPr/>
        </p:nvSpPr>
        <p:spPr>
          <a:xfrm>
            <a:off x="3002704" y="1231017"/>
            <a:ext cx="4977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1.00</a:t>
            </a:r>
          </a:p>
        </p:txBody>
      </p:sp>
      <p:pic>
        <p:nvPicPr>
          <p:cNvPr id="76" name="Picture 76" descr="A group of blue and orange dots&#10;&#10;Description automatically generated">
            <a:extLst>
              <a:ext uri="{FF2B5EF4-FFF2-40B4-BE49-F238E27FC236}">
                <a16:creationId xmlns:a16="http://schemas.microsoft.com/office/drawing/2014/main" id="{B033FDE0-103D-898A-AA74-129760523FA1}"/>
              </a:ext>
            </a:extLst>
          </p:cNvPr>
          <p:cNvPicPr>
            <a:picLocks noChangeAspect="1"/>
          </p:cNvPicPr>
          <p:nvPr/>
        </p:nvPicPr>
        <p:blipFill>
          <a:blip r:embed="rId5"/>
          <a:stretch>
            <a:fillRect/>
          </a:stretch>
        </p:blipFill>
        <p:spPr>
          <a:xfrm>
            <a:off x="8820803" y="1903695"/>
            <a:ext cx="322807" cy="1004692"/>
          </a:xfrm>
          <a:prstGeom prst="rect">
            <a:avLst/>
          </a:prstGeom>
        </p:spPr>
      </p:pic>
      <p:sp>
        <p:nvSpPr>
          <p:cNvPr id="78" name="TextBox 77">
            <a:extLst>
              <a:ext uri="{FF2B5EF4-FFF2-40B4-BE49-F238E27FC236}">
                <a16:creationId xmlns:a16="http://schemas.microsoft.com/office/drawing/2014/main" id="{0A52A11A-7E73-3C15-486D-82639E1F1D95}"/>
              </a:ext>
            </a:extLst>
          </p:cNvPr>
          <p:cNvSpPr txBox="1"/>
          <p:nvPr/>
        </p:nvSpPr>
        <p:spPr>
          <a:xfrm>
            <a:off x="9071124" y="1872589"/>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1</a:t>
            </a:r>
            <a:endParaRPr lang="en-US" sz="1000">
              <a:cs typeface="Calibri"/>
            </a:endParaRPr>
          </a:p>
        </p:txBody>
      </p:sp>
      <p:sp>
        <p:nvSpPr>
          <p:cNvPr id="79" name="TextBox 78">
            <a:extLst>
              <a:ext uri="{FF2B5EF4-FFF2-40B4-BE49-F238E27FC236}">
                <a16:creationId xmlns:a16="http://schemas.microsoft.com/office/drawing/2014/main" id="{DEAEB8A8-EAD9-760D-E847-6E8AE9E52FBB}"/>
              </a:ext>
            </a:extLst>
          </p:cNvPr>
          <p:cNvSpPr txBox="1"/>
          <p:nvPr/>
        </p:nvSpPr>
        <p:spPr>
          <a:xfrm>
            <a:off x="8773180" y="1663822"/>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Site</a:t>
            </a:r>
            <a:endParaRPr lang="en-US"/>
          </a:p>
        </p:txBody>
      </p:sp>
      <p:sp>
        <p:nvSpPr>
          <p:cNvPr id="80" name="TextBox 79">
            <a:extLst>
              <a:ext uri="{FF2B5EF4-FFF2-40B4-BE49-F238E27FC236}">
                <a16:creationId xmlns:a16="http://schemas.microsoft.com/office/drawing/2014/main" id="{BE467173-A5EA-D7FB-9563-097713581E48}"/>
              </a:ext>
            </a:extLst>
          </p:cNvPr>
          <p:cNvSpPr txBox="1"/>
          <p:nvPr/>
        </p:nvSpPr>
        <p:spPr>
          <a:xfrm>
            <a:off x="9071123" y="2117889"/>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2</a:t>
            </a:r>
          </a:p>
        </p:txBody>
      </p:sp>
      <p:sp>
        <p:nvSpPr>
          <p:cNvPr id="81" name="TextBox 80">
            <a:extLst>
              <a:ext uri="{FF2B5EF4-FFF2-40B4-BE49-F238E27FC236}">
                <a16:creationId xmlns:a16="http://schemas.microsoft.com/office/drawing/2014/main" id="{38379ECB-30C7-50DF-CD8A-46F3DC244C14}"/>
              </a:ext>
            </a:extLst>
          </p:cNvPr>
          <p:cNvSpPr txBox="1"/>
          <p:nvPr/>
        </p:nvSpPr>
        <p:spPr>
          <a:xfrm>
            <a:off x="9071123" y="2378848"/>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3</a:t>
            </a:r>
          </a:p>
        </p:txBody>
      </p:sp>
      <p:sp>
        <p:nvSpPr>
          <p:cNvPr id="82" name="TextBox 81">
            <a:extLst>
              <a:ext uri="{FF2B5EF4-FFF2-40B4-BE49-F238E27FC236}">
                <a16:creationId xmlns:a16="http://schemas.microsoft.com/office/drawing/2014/main" id="{E33108DA-2F48-9E18-94D2-877FD3714F74}"/>
              </a:ext>
            </a:extLst>
          </p:cNvPr>
          <p:cNvSpPr txBox="1"/>
          <p:nvPr/>
        </p:nvSpPr>
        <p:spPr>
          <a:xfrm>
            <a:off x="9071123" y="2624150"/>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4</a:t>
            </a:r>
          </a:p>
        </p:txBody>
      </p:sp>
      <p:pic>
        <p:nvPicPr>
          <p:cNvPr id="83" name="Picture 76" descr="A group of blue and orange dots&#10;&#10;Description automatically generated">
            <a:extLst>
              <a:ext uri="{FF2B5EF4-FFF2-40B4-BE49-F238E27FC236}">
                <a16:creationId xmlns:a16="http://schemas.microsoft.com/office/drawing/2014/main" id="{9B3EA999-BE9E-6A0E-F335-BF7BDC0401A5}"/>
              </a:ext>
            </a:extLst>
          </p:cNvPr>
          <p:cNvPicPr>
            <a:picLocks noChangeAspect="1"/>
          </p:cNvPicPr>
          <p:nvPr/>
        </p:nvPicPr>
        <p:blipFill>
          <a:blip r:embed="rId5"/>
          <a:stretch>
            <a:fillRect/>
          </a:stretch>
        </p:blipFill>
        <p:spPr>
          <a:xfrm>
            <a:off x="8841679" y="4977790"/>
            <a:ext cx="322807" cy="1004692"/>
          </a:xfrm>
          <a:prstGeom prst="rect">
            <a:avLst/>
          </a:prstGeom>
        </p:spPr>
      </p:pic>
      <p:sp>
        <p:nvSpPr>
          <p:cNvPr id="84" name="TextBox 83">
            <a:extLst>
              <a:ext uri="{FF2B5EF4-FFF2-40B4-BE49-F238E27FC236}">
                <a16:creationId xmlns:a16="http://schemas.microsoft.com/office/drawing/2014/main" id="{76C1D997-B329-D8CF-D464-69864FE07680}"/>
              </a:ext>
            </a:extLst>
          </p:cNvPr>
          <p:cNvSpPr txBox="1"/>
          <p:nvPr/>
        </p:nvSpPr>
        <p:spPr>
          <a:xfrm>
            <a:off x="9092000" y="4946684"/>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1</a:t>
            </a:r>
            <a:endParaRPr lang="en-US" sz="1000">
              <a:cs typeface="Calibri"/>
            </a:endParaRPr>
          </a:p>
        </p:txBody>
      </p:sp>
      <p:sp>
        <p:nvSpPr>
          <p:cNvPr id="85" name="TextBox 84">
            <a:extLst>
              <a:ext uri="{FF2B5EF4-FFF2-40B4-BE49-F238E27FC236}">
                <a16:creationId xmlns:a16="http://schemas.microsoft.com/office/drawing/2014/main" id="{7FF535D6-FED3-1675-39CF-35F4197A6874}"/>
              </a:ext>
            </a:extLst>
          </p:cNvPr>
          <p:cNvSpPr txBox="1"/>
          <p:nvPr/>
        </p:nvSpPr>
        <p:spPr>
          <a:xfrm>
            <a:off x="8794056" y="4737917"/>
            <a:ext cx="7234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cs typeface="Calibri"/>
              </a:rPr>
              <a:t>Site</a:t>
            </a:r>
            <a:endParaRPr lang="en-US"/>
          </a:p>
        </p:txBody>
      </p:sp>
      <p:sp>
        <p:nvSpPr>
          <p:cNvPr id="86" name="TextBox 85">
            <a:extLst>
              <a:ext uri="{FF2B5EF4-FFF2-40B4-BE49-F238E27FC236}">
                <a16:creationId xmlns:a16="http://schemas.microsoft.com/office/drawing/2014/main" id="{44E5FB54-008F-FED6-1B53-4CA3F2EFDB28}"/>
              </a:ext>
            </a:extLst>
          </p:cNvPr>
          <p:cNvSpPr txBox="1"/>
          <p:nvPr/>
        </p:nvSpPr>
        <p:spPr>
          <a:xfrm>
            <a:off x="9091999" y="5191984"/>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2</a:t>
            </a:r>
          </a:p>
        </p:txBody>
      </p:sp>
      <p:sp>
        <p:nvSpPr>
          <p:cNvPr id="87" name="TextBox 86">
            <a:extLst>
              <a:ext uri="{FF2B5EF4-FFF2-40B4-BE49-F238E27FC236}">
                <a16:creationId xmlns:a16="http://schemas.microsoft.com/office/drawing/2014/main" id="{6E2ED27A-40CB-CBAC-6247-588968903981}"/>
              </a:ext>
            </a:extLst>
          </p:cNvPr>
          <p:cNvSpPr txBox="1"/>
          <p:nvPr/>
        </p:nvSpPr>
        <p:spPr>
          <a:xfrm>
            <a:off x="9091999" y="5452943"/>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3</a:t>
            </a:r>
          </a:p>
        </p:txBody>
      </p:sp>
      <p:sp>
        <p:nvSpPr>
          <p:cNvPr id="88" name="TextBox 87">
            <a:extLst>
              <a:ext uri="{FF2B5EF4-FFF2-40B4-BE49-F238E27FC236}">
                <a16:creationId xmlns:a16="http://schemas.microsoft.com/office/drawing/2014/main" id="{25EBA69F-69A7-F310-F206-3A1460FBA1EE}"/>
              </a:ext>
            </a:extLst>
          </p:cNvPr>
          <p:cNvSpPr txBox="1"/>
          <p:nvPr/>
        </p:nvSpPr>
        <p:spPr>
          <a:xfrm>
            <a:off x="9091999" y="5698245"/>
            <a:ext cx="7234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4</a:t>
            </a:r>
          </a:p>
        </p:txBody>
      </p:sp>
      <p:sp>
        <p:nvSpPr>
          <p:cNvPr id="10" name="TextBox 9">
            <a:extLst>
              <a:ext uri="{FF2B5EF4-FFF2-40B4-BE49-F238E27FC236}">
                <a16:creationId xmlns:a16="http://schemas.microsoft.com/office/drawing/2014/main" id="{2910250A-EFC4-A0D5-73BB-D8AA9D7F0A72}"/>
              </a:ext>
            </a:extLst>
          </p:cNvPr>
          <p:cNvSpPr txBox="1"/>
          <p:nvPr/>
        </p:nvSpPr>
        <p:spPr>
          <a:xfrm rot="16200000">
            <a:off x="1838325" y="4806757"/>
            <a:ext cx="17770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F3F3F"/>
                </a:solidFill>
                <a:latin typeface="Century Gothic"/>
                <a:cs typeface="Calibri"/>
              </a:rPr>
              <a:t>Monthly Mean Salinity (ppt)</a:t>
            </a:r>
            <a:endParaRPr lang="en-US" sz="1600">
              <a:solidFill>
                <a:srgbClr val="3F3F3F"/>
              </a:solidFill>
              <a:latin typeface="Century Gothic"/>
            </a:endParaRPr>
          </a:p>
        </p:txBody>
      </p:sp>
      <p:sp>
        <p:nvSpPr>
          <p:cNvPr id="14" name="TextBox 13">
            <a:extLst>
              <a:ext uri="{FF2B5EF4-FFF2-40B4-BE49-F238E27FC236}">
                <a16:creationId xmlns:a16="http://schemas.microsoft.com/office/drawing/2014/main" id="{52EA0BD3-BBC5-925C-74B7-BABD6C764667}"/>
              </a:ext>
            </a:extLst>
          </p:cNvPr>
          <p:cNvSpPr txBox="1"/>
          <p:nvPr/>
        </p:nvSpPr>
        <p:spPr>
          <a:xfrm rot="16200000">
            <a:off x="1752601" y="1784611"/>
            <a:ext cx="19376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Century Gothic"/>
                <a:cs typeface="Calibri"/>
              </a:rPr>
              <a:t>Monthly Mean Sea Level (m)</a:t>
            </a:r>
            <a:endParaRPr lang="en-US"/>
          </a:p>
        </p:txBody>
      </p:sp>
    </p:spTree>
    <p:extLst>
      <p:ext uri="{BB962C8B-B14F-4D97-AF65-F5344CB8AC3E}">
        <p14:creationId xmlns:p14="http://schemas.microsoft.com/office/powerpoint/2010/main" val="211078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erial view of a river&#10;&#10;Description automatically generated">
            <a:extLst>
              <a:ext uri="{FF2B5EF4-FFF2-40B4-BE49-F238E27FC236}">
                <a16:creationId xmlns:a16="http://schemas.microsoft.com/office/drawing/2014/main" id="{2D36A1EE-3532-AFAE-4221-6DAEC7341AF9}"/>
              </a:ext>
            </a:extLst>
          </p:cNvPr>
          <p:cNvPicPr>
            <a:picLocks noChangeAspect="1"/>
          </p:cNvPicPr>
          <p:nvPr/>
        </p:nvPicPr>
        <p:blipFill rotWithShape="1">
          <a:blip r:embed="rId3"/>
          <a:srcRect t="11590" b="8497"/>
          <a:stretch/>
        </p:blipFill>
        <p:spPr>
          <a:xfrm>
            <a:off x="1" y="10"/>
            <a:ext cx="7986419"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54B8A44D-26D8-575C-B72C-F9B357DFF984}"/>
              </a:ext>
            </a:extLst>
          </p:cNvPr>
          <p:cNvSpPr txBox="1">
            <a:spLocks/>
          </p:cNvSpPr>
          <p:nvPr/>
        </p:nvSpPr>
        <p:spPr>
          <a:xfrm>
            <a:off x="8136987" y="1655142"/>
            <a:ext cx="3858345" cy="3742762"/>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Aft>
                <a:spcPts val="600"/>
              </a:spcAft>
              <a:buClr>
                <a:srgbClr val="69A478"/>
              </a:buClr>
              <a:buFont typeface="Arial"/>
              <a:buChar char="•"/>
            </a:pPr>
            <a:endParaRPr lang="en-US" sz="2000">
              <a:solidFill>
                <a:schemeClr val="tx1">
                  <a:lumMod val="75000"/>
                  <a:lumOff val="25000"/>
                </a:schemeClr>
              </a:solidFill>
              <a:latin typeface="Century Gothic"/>
            </a:endParaRPr>
          </a:p>
          <a:p>
            <a:pPr marL="342900" indent="-342900">
              <a:lnSpc>
                <a:spcPct val="90000"/>
              </a:lnSpc>
              <a:spcAft>
                <a:spcPts val="600"/>
              </a:spcAft>
              <a:buClr>
                <a:srgbClr val="67A478"/>
              </a:buClr>
              <a:buFont typeface="Arial"/>
              <a:buChar char="•"/>
            </a:pPr>
            <a:r>
              <a:rPr lang="en-US" sz="2000" b="1">
                <a:solidFill>
                  <a:srgbClr val="67A478"/>
                </a:solidFill>
                <a:latin typeface="Century Gothic"/>
              </a:rPr>
              <a:t>Landsat 8 NDVI:</a:t>
            </a:r>
            <a:r>
              <a:rPr lang="en-US" sz="2000">
                <a:solidFill>
                  <a:schemeClr val="tx1">
                    <a:lumMod val="75000"/>
                    <a:lumOff val="25000"/>
                  </a:schemeClr>
                </a:solidFill>
                <a:latin typeface="Century Gothic"/>
              </a:rPr>
              <a:t> Cloud coverage </a:t>
            </a:r>
          </a:p>
          <a:p>
            <a:pPr marL="342900" indent="-342900">
              <a:lnSpc>
                <a:spcPct val="90000"/>
              </a:lnSpc>
              <a:spcAft>
                <a:spcPts val="600"/>
              </a:spcAft>
              <a:buClr>
                <a:srgbClr val="67A478"/>
              </a:buClr>
              <a:buFont typeface="Arial"/>
              <a:buChar char="•"/>
            </a:pPr>
            <a:r>
              <a:rPr lang="en-US" sz="2000" b="1">
                <a:solidFill>
                  <a:srgbClr val="67A478"/>
                </a:solidFill>
                <a:latin typeface="Century Gothic"/>
              </a:rPr>
              <a:t>Planet Imagery:</a:t>
            </a:r>
            <a:r>
              <a:rPr lang="en-US" sz="2000">
                <a:solidFill>
                  <a:schemeClr val="tx1">
                    <a:lumMod val="75000"/>
                    <a:lumOff val="25000"/>
                  </a:schemeClr>
                </a:solidFill>
                <a:latin typeface="Century Gothic"/>
              </a:rPr>
              <a:t> API accessibility</a:t>
            </a:r>
          </a:p>
          <a:p>
            <a:pPr marL="342900" indent="-342900">
              <a:lnSpc>
                <a:spcPct val="90000"/>
              </a:lnSpc>
              <a:spcAft>
                <a:spcPts val="600"/>
              </a:spcAft>
              <a:buClr>
                <a:srgbClr val="C00000"/>
              </a:buClr>
              <a:buFont typeface="Arial,Sans-Serif"/>
              <a:buChar char="•"/>
            </a:pPr>
            <a:r>
              <a:rPr lang="en-US" sz="2000" b="1">
                <a:solidFill>
                  <a:srgbClr val="C00000"/>
                </a:solidFill>
                <a:latin typeface="Century Gothic"/>
              </a:rPr>
              <a:t>Land cover classification: </a:t>
            </a:r>
          </a:p>
          <a:p>
            <a:pPr marL="800100" lvl="2" indent="-342900">
              <a:lnSpc>
                <a:spcPct val="90000"/>
              </a:lnSpc>
              <a:spcAft>
                <a:spcPts val="600"/>
              </a:spcAft>
              <a:buClr>
                <a:srgbClr val="C00000"/>
              </a:buClr>
              <a:buFont typeface="Arial,Sans-Serif"/>
              <a:buChar char="•"/>
            </a:pPr>
            <a:r>
              <a:rPr lang="en-US" sz="2000">
                <a:solidFill>
                  <a:schemeClr val="tx1">
                    <a:lumMod val="75000"/>
                    <a:lumOff val="25000"/>
                  </a:schemeClr>
                </a:solidFill>
                <a:latin typeface="Century Gothic"/>
              </a:rPr>
              <a:t># of training points </a:t>
            </a:r>
          </a:p>
          <a:p>
            <a:pPr marL="800100" lvl="2" indent="-342900">
              <a:lnSpc>
                <a:spcPct val="90000"/>
              </a:lnSpc>
              <a:spcAft>
                <a:spcPts val="600"/>
              </a:spcAft>
              <a:buClr>
                <a:srgbClr val="C00000"/>
              </a:buClr>
              <a:buFont typeface="Arial,Sans-Serif"/>
              <a:buChar char="•"/>
            </a:pPr>
            <a:r>
              <a:rPr lang="en-US" sz="2000">
                <a:solidFill>
                  <a:schemeClr val="tx1">
                    <a:lumMod val="75000"/>
                    <a:lumOff val="25000"/>
                  </a:schemeClr>
                </a:solidFill>
                <a:latin typeface="Century Gothic"/>
              </a:rPr>
              <a:t>Temporal variation</a:t>
            </a:r>
          </a:p>
          <a:p>
            <a:pPr marL="800100" lvl="2" indent="-342900">
              <a:lnSpc>
                <a:spcPct val="90000"/>
              </a:lnSpc>
              <a:spcAft>
                <a:spcPts val="600"/>
              </a:spcAft>
              <a:buClr>
                <a:srgbClr val="C00000"/>
              </a:buClr>
              <a:buFont typeface="Arial,Sans-Serif"/>
              <a:buChar char="•"/>
            </a:pPr>
            <a:r>
              <a:rPr lang="en-US" sz="2000">
                <a:solidFill>
                  <a:schemeClr val="tx1">
                    <a:lumMod val="75000"/>
                    <a:lumOff val="25000"/>
                  </a:schemeClr>
                </a:solidFill>
                <a:latin typeface="Century Gothic"/>
              </a:rPr>
              <a:t>Mixed pixels/resolution limitations</a:t>
            </a:r>
          </a:p>
          <a:p>
            <a:pPr marL="800100" lvl="2" indent="-342900">
              <a:lnSpc>
                <a:spcPct val="90000"/>
              </a:lnSpc>
              <a:spcAft>
                <a:spcPts val="600"/>
              </a:spcAft>
              <a:buClr>
                <a:srgbClr val="C00000"/>
              </a:buClr>
              <a:buFont typeface="Arial,Sans-Serif"/>
              <a:buChar char="•"/>
            </a:pPr>
            <a:r>
              <a:rPr lang="en-US" sz="2000">
                <a:solidFill>
                  <a:schemeClr val="tx1">
                    <a:lumMod val="75000"/>
                    <a:lumOff val="25000"/>
                  </a:schemeClr>
                </a:solidFill>
                <a:latin typeface="Century Gothic"/>
              </a:rPr>
              <a:t>Edge effects</a:t>
            </a:r>
            <a:endParaRPr lang="en-US">
              <a:solidFill>
                <a:schemeClr val="tx1">
                  <a:lumMod val="75000"/>
                  <a:lumOff val="25000"/>
                </a:schemeClr>
              </a:solidFill>
            </a:endParaRPr>
          </a:p>
          <a:p>
            <a:pPr marL="342900" indent="-342900">
              <a:lnSpc>
                <a:spcPct val="90000"/>
              </a:lnSpc>
              <a:spcAft>
                <a:spcPts val="600"/>
              </a:spcAft>
              <a:buClr>
                <a:srgbClr val="00B0F0"/>
              </a:buClr>
              <a:buFont typeface="Arial"/>
              <a:buChar char="•"/>
            </a:pPr>
            <a:r>
              <a:rPr lang="en-US" sz="2000" b="1">
                <a:solidFill>
                  <a:srgbClr val="00B0F0"/>
                </a:solidFill>
                <a:latin typeface="Century Gothic"/>
              </a:rPr>
              <a:t>Salinity:</a:t>
            </a:r>
            <a:r>
              <a:rPr lang="en-US" sz="2000">
                <a:solidFill>
                  <a:schemeClr val="tx1">
                    <a:lumMod val="75000"/>
                    <a:lumOff val="25000"/>
                  </a:schemeClr>
                </a:solidFill>
                <a:latin typeface="Century Gothic"/>
              </a:rPr>
              <a:t> Data availability</a:t>
            </a:r>
            <a:endParaRPr lang="en-US">
              <a:solidFill>
                <a:schemeClr val="tx1">
                  <a:lumMod val="75000"/>
                  <a:lumOff val="25000"/>
                </a:schemeClr>
              </a:solidFill>
            </a:endParaRPr>
          </a:p>
          <a:p>
            <a:pPr marL="342900" indent="-342900">
              <a:lnSpc>
                <a:spcPct val="90000"/>
              </a:lnSpc>
              <a:spcAft>
                <a:spcPts val="600"/>
              </a:spcAft>
              <a:buClr>
                <a:srgbClr val="69A478"/>
              </a:buClr>
              <a:buFont typeface="Arial"/>
              <a:buChar char="•"/>
            </a:pPr>
            <a:endParaRPr lang="en-US" sz="2000">
              <a:solidFill>
                <a:schemeClr val="tx1">
                  <a:lumMod val="75000"/>
                  <a:lumOff val="25000"/>
                </a:schemeClr>
              </a:solidFill>
              <a:latin typeface="Century Gothic"/>
              <a:cs typeface="Calibri"/>
            </a:endParaRPr>
          </a:p>
          <a:p>
            <a:pPr marL="457200" lvl="2">
              <a:lnSpc>
                <a:spcPct val="90000"/>
              </a:lnSpc>
              <a:spcAft>
                <a:spcPts val="600"/>
              </a:spcAft>
              <a:buClr>
                <a:srgbClr val="69A478"/>
              </a:buClr>
            </a:pPr>
            <a:endParaRPr lang="en-US" sz="2000">
              <a:solidFill>
                <a:schemeClr val="tx1">
                  <a:lumMod val="75000"/>
                  <a:lumOff val="25000"/>
                </a:schemeClr>
              </a:solidFill>
              <a:latin typeface="Century Gothic"/>
            </a:endParaRPr>
          </a:p>
          <a:p>
            <a:pPr marL="1371600" lvl="2" indent="-342900">
              <a:lnSpc>
                <a:spcPct val="90000"/>
              </a:lnSpc>
              <a:spcAft>
                <a:spcPts val="600"/>
              </a:spcAft>
              <a:buClr>
                <a:srgbClr val="69A478"/>
              </a:buClr>
              <a:buFont typeface="Arial"/>
              <a:buChar char="•"/>
            </a:pPr>
            <a:endParaRPr lang="en-US" sz="2000">
              <a:solidFill>
                <a:schemeClr val="tx1">
                  <a:lumMod val="75000"/>
                  <a:lumOff val="25000"/>
                </a:schemeClr>
              </a:solidFill>
              <a:latin typeface="Century Gothic"/>
            </a:endParaRPr>
          </a:p>
          <a:p>
            <a:pPr marL="1371600" lvl="2" indent="-342900">
              <a:lnSpc>
                <a:spcPct val="90000"/>
              </a:lnSpc>
              <a:spcAft>
                <a:spcPts val="600"/>
              </a:spcAft>
              <a:buClr>
                <a:srgbClr val="69A478"/>
              </a:buClr>
              <a:buFont typeface="Arial"/>
              <a:buChar char="•"/>
            </a:pPr>
            <a:endParaRPr lang="en-US" sz="2000">
              <a:solidFill>
                <a:schemeClr val="tx1">
                  <a:lumMod val="75000"/>
                  <a:lumOff val="25000"/>
                </a:schemeClr>
              </a:solidFill>
              <a:latin typeface="Century Gothic"/>
            </a:endParaRPr>
          </a:p>
        </p:txBody>
      </p:sp>
      <p:sp>
        <p:nvSpPr>
          <p:cNvPr id="5" name="Text Placeholder 3">
            <a:extLst>
              <a:ext uri="{FF2B5EF4-FFF2-40B4-BE49-F238E27FC236}">
                <a16:creationId xmlns:a16="http://schemas.microsoft.com/office/drawing/2014/main" id="{F07F8130-447B-74C1-E0A8-57E99FAFD8AC}"/>
              </a:ext>
            </a:extLst>
          </p:cNvPr>
          <p:cNvSpPr txBox="1">
            <a:spLocks/>
          </p:cNvSpPr>
          <p:nvPr/>
        </p:nvSpPr>
        <p:spPr>
          <a:xfrm>
            <a:off x="667344" y="4210972"/>
            <a:ext cx="3119832"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9A478"/>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p:txBody>
      </p:sp>
      <p:sp>
        <p:nvSpPr>
          <p:cNvPr id="8" name="Title 1">
            <a:extLst>
              <a:ext uri="{FF2B5EF4-FFF2-40B4-BE49-F238E27FC236}">
                <a16:creationId xmlns:a16="http://schemas.microsoft.com/office/drawing/2014/main" id="{CB8B90BD-8349-66E3-3C19-2283D6A482F1}"/>
              </a:ext>
            </a:extLst>
          </p:cNvPr>
          <p:cNvSpPr txBox="1">
            <a:spLocks/>
          </p:cNvSpPr>
          <p:nvPr/>
        </p:nvSpPr>
        <p:spPr>
          <a:xfrm>
            <a:off x="8068670" y="115436"/>
            <a:ext cx="4024577" cy="115835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Limitations and Uncertainties</a:t>
            </a:r>
          </a:p>
        </p:txBody>
      </p:sp>
      <p:sp>
        <p:nvSpPr>
          <p:cNvPr id="13" name="TextBox 12">
            <a:extLst>
              <a:ext uri="{FF2B5EF4-FFF2-40B4-BE49-F238E27FC236}">
                <a16:creationId xmlns:a16="http://schemas.microsoft.com/office/drawing/2014/main" id="{79FC38C8-D60D-2FBD-0286-DF72BE105E66}"/>
              </a:ext>
            </a:extLst>
          </p:cNvPr>
          <p:cNvSpPr txBox="1"/>
          <p:nvPr/>
        </p:nvSpPr>
        <p:spPr>
          <a:xfrm>
            <a:off x="7941938" y="6608465"/>
            <a:ext cx="335026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 Maxar, ESRI</a:t>
            </a:r>
            <a:endParaRPr lang="en-US" sz="1100">
              <a:solidFill>
                <a:schemeClr val="tx1">
                  <a:lumMod val="75000"/>
                  <a:lumOff val="25000"/>
                </a:schemeClr>
              </a:solidFill>
              <a:latin typeface="Calibri"/>
              <a:ea typeface="Calibri"/>
              <a:cs typeface="Calibri"/>
            </a:endParaRPr>
          </a:p>
        </p:txBody>
      </p:sp>
    </p:spTree>
    <p:extLst>
      <p:ext uri="{BB962C8B-B14F-4D97-AF65-F5344CB8AC3E}">
        <p14:creationId xmlns:p14="http://schemas.microsoft.com/office/powerpoint/2010/main" val="90103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AC0FF2-6E30-9151-D9F2-130D5FF6F23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Conclusions</a:t>
            </a:r>
            <a:endParaRPr lang="en-US"/>
          </a:p>
        </p:txBody>
      </p:sp>
      <p:pic>
        <p:nvPicPr>
          <p:cNvPr id="4" name="Graphic 5" descr="Withering Tree with solid fill">
            <a:extLst>
              <a:ext uri="{FF2B5EF4-FFF2-40B4-BE49-F238E27FC236}">
                <a16:creationId xmlns:a16="http://schemas.microsoft.com/office/drawing/2014/main" id="{B359FD6D-53A3-9AE9-6017-8E9147162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502" y="2824504"/>
            <a:ext cx="1487284" cy="1438536"/>
          </a:xfrm>
          <a:prstGeom prst="rect">
            <a:avLst/>
          </a:prstGeom>
        </p:spPr>
      </p:pic>
      <p:pic>
        <p:nvPicPr>
          <p:cNvPr id="8" name="Graphic 7">
            <a:extLst>
              <a:ext uri="{FF2B5EF4-FFF2-40B4-BE49-F238E27FC236}">
                <a16:creationId xmlns:a16="http://schemas.microsoft.com/office/drawing/2014/main" id="{4365BCAF-CE61-E4A4-A8C6-81C2DA9C7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1701" y="1027205"/>
            <a:ext cx="1424424" cy="1410313"/>
          </a:xfrm>
          <a:prstGeom prst="rect">
            <a:avLst/>
          </a:prstGeom>
        </p:spPr>
      </p:pic>
      <p:pic>
        <p:nvPicPr>
          <p:cNvPr id="12" name="Graphic 12" descr="Wave with solid fill">
            <a:extLst>
              <a:ext uri="{FF2B5EF4-FFF2-40B4-BE49-F238E27FC236}">
                <a16:creationId xmlns:a16="http://schemas.microsoft.com/office/drawing/2014/main" id="{5BD2FDD9-9D3C-5787-CCF7-A1E31E286E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7034" y="4748517"/>
            <a:ext cx="1605844" cy="1634066"/>
          </a:xfrm>
          <a:prstGeom prst="rect">
            <a:avLst/>
          </a:prstGeom>
        </p:spPr>
      </p:pic>
      <p:sp>
        <p:nvSpPr>
          <p:cNvPr id="6" name="Text Placeholder 3">
            <a:extLst>
              <a:ext uri="{FF2B5EF4-FFF2-40B4-BE49-F238E27FC236}">
                <a16:creationId xmlns:a16="http://schemas.microsoft.com/office/drawing/2014/main" id="{981DDD7B-29DB-1152-2E35-2D325AFA5CBB}"/>
              </a:ext>
            </a:extLst>
          </p:cNvPr>
          <p:cNvSpPr txBox="1">
            <a:spLocks/>
          </p:cNvSpPr>
          <p:nvPr/>
        </p:nvSpPr>
        <p:spPr>
          <a:xfrm>
            <a:off x="2619091" y="2934680"/>
            <a:ext cx="8081204" cy="131771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Aft>
                <a:spcPts val="600"/>
              </a:spcAft>
              <a:buClr>
                <a:srgbClr val="C00000"/>
              </a:buClr>
              <a:buFont typeface="Arial"/>
              <a:buChar char="•"/>
            </a:pPr>
            <a:r>
              <a:rPr lang="en-US" sz="1900" b="1">
                <a:solidFill>
                  <a:srgbClr val="C00000"/>
                </a:solidFill>
                <a:latin typeface="Century Gothic"/>
              </a:rPr>
              <a:t>Marshes were stable and dominant over time</a:t>
            </a:r>
            <a:r>
              <a:rPr lang="en-US" sz="1900">
                <a:solidFill>
                  <a:schemeClr val="tx1">
                    <a:lumMod val="75000"/>
                    <a:lumOff val="25000"/>
                  </a:schemeClr>
                </a:solidFill>
                <a:latin typeface="Century Gothic"/>
              </a:rPr>
              <a:t>, possibly due to ecological saline adaptation</a:t>
            </a:r>
            <a:endParaRPr lang="en-US">
              <a:solidFill>
                <a:schemeClr val="tx1">
                  <a:lumMod val="75000"/>
                  <a:lumOff val="25000"/>
                </a:schemeClr>
              </a:solidFill>
              <a:cs typeface="Calibri" panose="020F0502020204030204"/>
            </a:endParaRPr>
          </a:p>
          <a:p>
            <a:pPr marL="342900" indent="-342900">
              <a:lnSpc>
                <a:spcPct val="90000"/>
              </a:lnSpc>
              <a:spcAft>
                <a:spcPts val="600"/>
              </a:spcAft>
              <a:buClr>
                <a:srgbClr val="C00000"/>
              </a:buClr>
              <a:buFont typeface="Arial"/>
              <a:buChar char="•"/>
            </a:pPr>
            <a:r>
              <a:rPr lang="en-US" sz="1900" b="1">
                <a:solidFill>
                  <a:srgbClr val="C00000"/>
                </a:solidFill>
                <a:latin typeface="Century Gothic"/>
              </a:rPr>
              <a:t>Evergreen areas experienced the highest fluctuations and increased over time</a:t>
            </a:r>
            <a:r>
              <a:rPr lang="en-US" sz="1900">
                <a:solidFill>
                  <a:schemeClr val="tx1">
                    <a:lumMod val="75000"/>
                    <a:lumOff val="25000"/>
                  </a:schemeClr>
                </a:solidFill>
                <a:latin typeface="Century Gothic"/>
              </a:rPr>
              <a:t>, leading to potential ecological effects</a:t>
            </a:r>
          </a:p>
        </p:txBody>
      </p:sp>
      <p:sp>
        <p:nvSpPr>
          <p:cNvPr id="5" name="Text Placeholder 3">
            <a:extLst>
              <a:ext uri="{FF2B5EF4-FFF2-40B4-BE49-F238E27FC236}">
                <a16:creationId xmlns:a16="http://schemas.microsoft.com/office/drawing/2014/main" id="{5698EEA3-8F08-6C4F-750A-CE6A06BCC619}"/>
              </a:ext>
            </a:extLst>
          </p:cNvPr>
          <p:cNvSpPr txBox="1">
            <a:spLocks/>
          </p:cNvSpPr>
          <p:nvPr/>
        </p:nvSpPr>
        <p:spPr>
          <a:xfrm>
            <a:off x="2630134" y="1332371"/>
            <a:ext cx="8335204" cy="7871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Aft>
                <a:spcPts val="600"/>
              </a:spcAft>
              <a:buClr>
                <a:srgbClr val="69A478"/>
              </a:buClr>
              <a:buFont typeface="Arial"/>
              <a:buChar char="•"/>
            </a:pPr>
            <a:r>
              <a:rPr lang="en-US" sz="1900" b="1">
                <a:solidFill>
                  <a:srgbClr val="67A478"/>
                </a:solidFill>
                <a:latin typeface="Century Gothic"/>
              </a:rPr>
              <a:t>Landsat 8 NDVI values decreased over time while Planet NDVI values increased</a:t>
            </a:r>
            <a:r>
              <a:rPr lang="en-US" sz="1900">
                <a:solidFill>
                  <a:schemeClr val="tx1">
                    <a:lumMod val="75000"/>
                    <a:lumOff val="25000"/>
                  </a:schemeClr>
                </a:solidFill>
                <a:latin typeface="Century Gothic"/>
              </a:rPr>
              <a:t>, potentially due to varying spatial resolutions</a:t>
            </a:r>
            <a:endParaRPr lang="en-US">
              <a:solidFill>
                <a:schemeClr val="tx1">
                  <a:lumMod val="75000"/>
                  <a:lumOff val="25000"/>
                </a:schemeClr>
              </a:solidFill>
              <a:ea typeface="Calibri" panose="020F0502020204030204"/>
              <a:cs typeface="Calibri" panose="020F0502020204030204"/>
            </a:endParaRPr>
          </a:p>
        </p:txBody>
      </p:sp>
      <p:sp>
        <p:nvSpPr>
          <p:cNvPr id="7" name="Text Placeholder 3">
            <a:extLst>
              <a:ext uri="{FF2B5EF4-FFF2-40B4-BE49-F238E27FC236}">
                <a16:creationId xmlns:a16="http://schemas.microsoft.com/office/drawing/2014/main" id="{8D2C8CD2-FC0F-1EB7-3D93-36BF570C75AF}"/>
              </a:ext>
            </a:extLst>
          </p:cNvPr>
          <p:cNvSpPr txBox="1">
            <a:spLocks/>
          </p:cNvSpPr>
          <p:nvPr/>
        </p:nvSpPr>
        <p:spPr>
          <a:xfrm>
            <a:off x="2634151" y="5066069"/>
            <a:ext cx="8396946" cy="10290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Aft>
                <a:spcPts val="600"/>
              </a:spcAft>
              <a:buClr>
                <a:srgbClr val="00B0F0"/>
              </a:buClr>
              <a:buFont typeface="Arial"/>
              <a:buChar char="•"/>
            </a:pPr>
            <a:r>
              <a:rPr lang="en-US" sz="1900" b="1">
                <a:solidFill>
                  <a:srgbClr val="00B0F0"/>
                </a:solidFill>
                <a:latin typeface="Century Gothic"/>
              </a:rPr>
              <a:t>Salinity levels were highest at the southernmost study sites</a:t>
            </a:r>
            <a:r>
              <a:rPr lang="en-US" sz="1900">
                <a:solidFill>
                  <a:schemeClr val="tx1">
                    <a:lumMod val="75000"/>
                    <a:lumOff val="25000"/>
                  </a:schemeClr>
                </a:solidFill>
                <a:latin typeface="Century Gothic"/>
              </a:rPr>
              <a:t> closest to the coast</a:t>
            </a:r>
            <a:endParaRPr lang="en-US">
              <a:cs typeface="Calibri" panose="020F0502020204030204"/>
            </a:endParaRPr>
          </a:p>
          <a:p>
            <a:pPr marL="342900" indent="-342900">
              <a:lnSpc>
                <a:spcPct val="90000"/>
              </a:lnSpc>
              <a:spcAft>
                <a:spcPts val="600"/>
              </a:spcAft>
              <a:buClr>
                <a:srgbClr val="00B0F0"/>
              </a:buClr>
              <a:buFont typeface="Arial"/>
              <a:buChar char="•"/>
            </a:pPr>
            <a:r>
              <a:rPr lang="en-US" sz="1900" b="1">
                <a:solidFill>
                  <a:srgbClr val="00B0F0"/>
                </a:solidFill>
                <a:latin typeface="Century Gothic"/>
              </a:rPr>
              <a:t>As salinity increased, NDVI decreased</a:t>
            </a: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endParaRP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cs typeface="Calibri" panose="020F0502020204030204"/>
            </a:endParaRP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cs typeface="Calibri" panose="020F0502020204030204"/>
            </a:endParaRP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cs typeface="Calibri" panose="020F0502020204030204"/>
            </a:endParaRPr>
          </a:p>
        </p:txBody>
      </p:sp>
      <p:sp>
        <p:nvSpPr>
          <p:cNvPr id="9" name="Rectangle 8">
            <a:extLst>
              <a:ext uri="{FF2B5EF4-FFF2-40B4-BE49-F238E27FC236}">
                <a16:creationId xmlns:a16="http://schemas.microsoft.com/office/drawing/2014/main" id="{645F061B-C491-2839-39F4-2F51AACAE978}"/>
              </a:ext>
            </a:extLst>
          </p:cNvPr>
          <p:cNvSpPr/>
          <p:nvPr/>
        </p:nvSpPr>
        <p:spPr>
          <a:xfrm>
            <a:off x="1020040" y="1021698"/>
            <a:ext cx="10229272" cy="1420091"/>
          </a:xfrm>
          <a:prstGeom prst="rect">
            <a:avLst/>
          </a:prstGeom>
          <a:noFill/>
          <a:ln w="28575">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44CC3-381F-7A0B-E59B-9467E149BAB3}"/>
              </a:ext>
            </a:extLst>
          </p:cNvPr>
          <p:cNvSpPr/>
          <p:nvPr/>
        </p:nvSpPr>
        <p:spPr>
          <a:xfrm>
            <a:off x="1008997" y="2774097"/>
            <a:ext cx="10229272" cy="1627908"/>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0AD595-C3B1-1D7D-F706-909E7E0B2949}"/>
              </a:ext>
            </a:extLst>
          </p:cNvPr>
          <p:cNvSpPr/>
          <p:nvPr/>
        </p:nvSpPr>
        <p:spPr>
          <a:xfrm>
            <a:off x="1020040" y="4761922"/>
            <a:ext cx="10229272" cy="1627908"/>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61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99344"/>
            <a:ext cx="11377111" cy="27458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Background</a:t>
            </a:r>
            <a:endParaRPr lang="en-US"/>
          </a:p>
        </p:txBody>
      </p:sp>
      <p:sp>
        <p:nvSpPr>
          <p:cNvPr id="17" name="Text Placeholder 5">
            <a:extLst>
              <a:ext uri="{FF2B5EF4-FFF2-40B4-BE49-F238E27FC236}">
                <a16:creationId xmlns:a16="http://schemas.microsoft.com/office/drawing/2014/main" id="{067277BF-0830-1E59-A0AD-7395FE03119C}"/>
              </a:ext>
            </a:extLst>
          </p:cNvPr>
          <p:cNvSpPr txBox="1">
            <a:spLocks/>
          </p:cNvSpPr>
          <p:nvPr/>
        </p:nvSpPr>
        <p:spPr>
          <a:xfrm>
            <a:off x="7942097" y="3517857"/>
            <a:ext cx="3974616" cy="1327148"/>
          </a:xfrm>
          <a:prstGeom prst="rect">
            <a:avLst/>
          </a:prstGeom>
          <a:ln>
            <a:noFill/>
          </a:ln>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chemeClr val="tx1"/>
              </a:buClr>
              <a:buFont typeface="Arial" panose="05030102010509060703" pitchFamily="18" charset="2"/>
              <a:buChar char="•"/>
            </a:pPr>
            <a:endParaRPr lang="en-US" sz="2000" b="1">
              <a:latin typeface="Century Gothic"/>
              <a:ea typeface="+mn-lt"/>
              <a:cs typeface="+mn-lt"/>
            </a:endParaRPr>
          </a:p>
          <a:p>
            <a:pPr marL="342900" indent="-342900">
              <a:spcAft>
                <a:spcPts val="600"/>
              </a:spcAft>
              <a:buClr>
                <a:schemeClr val="tx1"/>
              </a:buClr>
              <a:buFont typeface="Arial" panose="05030102010509060703" pitchFamily="18" charset="2"/>
              <a:buChar char="•"/>
            </a:pPr>
            <a:r>
              <a:rPr lang="en-US" sz="2000" b="1">
                <a:latin typeface="Century Gothic"/>
                <a:ea typeface="+mn-lt"/>
                <a:cs typeface="+mn-lt"/>
              </a:rPr>
              <a:t>Natural and anthropogenic drivers intensifying SWI</a:t>
            </a:r>
          </a:p>
        </p:txBody>
      </p:sp>
      <p:sp>
        <p:nvSpPr>
          <p:cNvPr id="22" name="TextBox 21">
            <a:extLst>
              <a:ext uri="{FF2B5EF4-FFF2-40B4-BE49-F238E27FC236}">
                <a16:creationId xmlns:a16="http://schemas.microsoft.com/office/drawing/2014/main" id="{4EA4EAD4-DDAD-2B0D-D071-8B26B8AD651A}"/>
              </a:ext>
            </a:extLst>
          </p:cNvPr>
          <p:cNvSpPr txBox="1"/>
          <p:nvPr/>
        </p:nvSpPr>
        <p:spPr>
          <a:xfrm>
            <a:off x="265072" y="5061719"/>
            <a:ext cx="52837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 NOAA</a:t>
            </a:r>
            <a:endParaRPr lang="en-US" sz="1100">
              <a:solidFill>
                <a:schemeClr val="tx1">
                  <a:lumMod val="75000"/>
                  <a:lumOff val="25000"/>
                </a:schemeClr>
              </a:solidFill>
              <a:latin typeface="Calibri"/>
              <a:ea typeface="Calibri"/>
              <a:cs typeface="Calibri"/>
            </a:endParaRPr>
          </a:p>
        </p:txBody>
      </p:sp>
      <p:pic>
        <p:nvPicPr>
          <p:cNvPr id="2" name="Picture 2" descr="A picture containing outdoor, sky, cloud, driftwood&#10;&#10;Description automatically generated">
            <a:extLst>
              <a:ext uri="{FF2B5EF4-FFF2-40B4-BE49-F238E27FC236}">
                <a16:creationId xmlns:a16="http://schemas.microsoft.com/office/drawing/2014/main" id="{3DACF130-1E45-1D11-3F89-3D6FC49F8D4E}"/>
              </a:ext>
            </a:extLst>
          </p:cNvPr>
          <p:cNvPicPr>
            <a:picLocks noChangeAspect="1"/>
          </p:cNvPicPr>
          <p:nvPr/>
        </p:nvPicPr>
        <p:blipFill>
          <a:blip r:embed="rId4"/>
          <a:stretch>
            <a:fillRect/>
          </a:stretch>
        </p:blipFill>
        <p:spPr>
          <a:xfrm>
            <a:off x="304976" y="1607647"/>
            <a:ext cx="5873638" cy="3378089"/>
          </a:xfrm>
          <a:prstGeom prst="rect">
            <a:avLst/>
          </a:prstGeom>
          <a:ln>
            <a:noFill/>
          </a:ln>
          <a:effectLst>
            <a:outerShdw blurRad="190500" algn="tl" rotWithShape="0">
              <a:srgbClr val="000000">
                <a:alpha val="70000"/>
              </a:srgbClr>
            </a:outerShdw>
          </a:effectLst>
        </p:spPr>
      </p:pic>
      <p:pic>
        <p:nvPicPr>
          <p:cNvPr id="4" name="Picture 4" descr="A blue water drops with a white arrow&#10;&#10;Description automatically generated">
            <a:extLst>
              <a:ext uri="{FF2B5EF4-FFF2-40B4-BE49-F238E27FC236}">
                <a16:creationId xmlns:a16="http://schemas.microsoft.com/office/drawing/2014/main" id="{32A706D1-1B15-D25F-B57A-DCA870B09CF2}"/>
              </a:ext>
            </a:extLst>
          </p:cNvPr>
          <p:cNvPicPr>
            <a:picLocks noChangeAspect="1"/>
          </p:cNvPicPr>
          <p:nvPr/>
        </p:nvPicPr>
        <p:blipFill>
          <a:blip r:embed="rId5"/>
          <a:stretch>
            <a:fillRect/>
          </a:stretch>
        </p:blipFill>
        <p:spPr>
          <a:xfrm>
            <a:off x="6533849" y="1835370"/>
            <a:ext cx="1207603" cy="1197577"/>
          </a:xfrm>
          <a:prstGeom prst="rect">
            <a:avLst/>
          </a:prstGeom>
        </p:spPr>
      </p:pic>
      <p:sp>
        <p:nvSpPr>
          <p:cNvPr id="6" name="Text Placeholder 3">
            <a:extLst>
              <a:ext uri="{FF2B5EF4-FFF2-40B4-BE49-F238E27FC236}">
                <a16:creationId xmlns:a16="http://schemas.microsoft.com/office/drawing/2014/main" id="{4E938792-77A4-494A-8CF9-E00256E121E0}"/>
              </a:ext>
            </a:extLst>
          </p:cNvPr>
          <p:cNvSpPr txBox="1">
            <a:spLocks/>
          </p:cNvSpPr>
          <p:nvPr/>
        </p:nvSpPr>
        <p:spPr>
          <a:xfrm>
            <a:off x="7764606" y="1947883"/>
            <a:ext cx="4274803" cy="102907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0070C0"/>
              </a:buClr>
              <a:buFont typeface="Arial,Sans-Serif"/>
              <a:buChar char="•"/>
            </a:pPr>
            <a:r>
              <a:rPr lang="en-US" sz="2000" b="1">
                <a:solidFill>
                  <a:srgbClr val="0070C0"/>
                </a:solidFill>
                <a:latin typeface="Century Gothic"/>
              </a:rPr>
              <a:t>↑  Saltwater intrusion (SWI) into freshwater</a:t>
            </a:r>
            <a:r>
              <a:rPr lang="en-US" sz="2000">
                <a:solidFill>
                  <a:srgbClr val="0070C0"/>
                </a:solidFill>
                <a:latin typeface="Century Gothic"/>
              </a:rPr>
              <a:t> </a:t>
            </a:r>
            <a:r>
              <a:rPr lang="en-US" sz="2000">
                <a:solidFill>
                  <a:schemeClr val="tx1">
                    <a:lumMod val="75000"/>
                    <a:lumOff val="25000"/>
                  </a:schemeClr>
                </a:solidFill>
                <a:latin typeface="Century Gothic"/>
              </a:rPr>
              <a:t>systems</a:t>
            </a:r>
          </a:p>
          <a:p>
            <a:pPr marL="800100" lvl="1" indent="-342900">
              <a:spcAft>
                <a:spcPts val="600"/>
              </a:spcAft>
              <a:buClr>
                <a:srgbClr val="0070C0"/>
              </a:buClr>
              <a:buFont typeface="Arial,Sans-Serif"/>
              <a:buChar char="•"/>
            </a:pPr>
            <a:r>
              <a:rPr lang="en-US" sz="2000">
                <a:solidFill>
                  <a:schemeClr val="tx1">
                    <a:lumMod val="75000"/>
                    <a:lumOff val="25000"/>
                  </a:schemeClr>
                </a:solidFill>
                <a:latin typeface="Century Gothic"/>
              </a:rPr>
              <a:t>Ghost forest formation</a:t>
            </a:r>
            <a:endParaRPr lang="en-US" sz="2000">
              <a:solidFill>
                <a:schemeClr val="tx1">
                  <a:lumMod val="75000"/>
                  <a:lumOff val="25000"/>
                </a:schemeClr>
              </a:solidFill>
              <a:cs typeface="Calibri"/>
            </a:endParaRPr>
          </a:p>
        </p:txBody>
      </p:sp>
      <p:sp>
        <p:nvSpPr>
          <p:cNvPr id="9" name="Rectangle 8">
            <a:extLst>
              <a:ext uri="{FF2B5EF4-FFF2-40B4-BE49-F238E27FC236}">
                <a16:creationId xmlns:a16="http://schemas.microsoft.com/office/drawing/2014/main" id="{A48952FE-6DB2-B9DD-AD1C-B903F0BFDC04}"/>
              </a:ext>
            </a:extLst>
          </p:cNvPr>
          <p:cNvSpPr/>
          <p:nvPr/>
        </p:nvSpPr>
        <p:spPr>
          <a:xfrm>
            <a:off x="6418305" y="1677199"/>
            <a:ext cx="5461457" cy="1537672"/>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AE6507B-10B7-EC38-06F9-6DA54D92F4F7}"/>
              </a:ext>
            </a:extLst>
          </p:cNvPr>
          <p:cNvSpPr/>
          <p:nvPr/>
        </p:nvSpPr>
        <p:spPr>
          <a:xfrm>
            <a:off x="6418305" y="3431804"/>
            <a:ext cx="5461457" cy="148754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descr="A cartoon of a landscape&#10;&#10;Description automatically generated">
            <a:extLst>
              <a:ext uri="{FF2B5EF4-FFF2-40B4-BE49-F238E27FC236}">
                <a16:creationId xmlns:a16="http://schemas.microsoft.com/office/drawing/2014/main" id="{B7741C4C-E9AC-1994-46F3-CB6BFFE286AB}"/>
              </a:ext>
            </a:extLst>
          </p:cNvPr>
          <p:cNvPicPr>
            <a:picLocks noChangeAspect="1"/>
          </p:cNvPicPr>
          <p:nvPr/>
        </p:nvPicPr>
        <p:blipFill>
          <a:blip r:embed="rId6"/>
          <a:stretch>
            <a:fillRect/>
          </a:stretch>
        </p:blipFill>
        <p:spPr>
          <a:xfrm>
            <a:off x="6539163" y="3521242"/>
            <a:ext cx="1289385" cy="1269332"/>
          </a:xfrm>
          <a:prstGeom prst="rect">
            <a:avLst/>
          </a:prstGeom>
        </p:spPr>
      </p:pic>
    </p:spTree>
    <p:extLst>
      <p:ext uri="{BB962C8B-B14F-4D97-AF65-F5344CB8AC3E}">
        <p14:creationId xmlns:p14="http://schemas.microsoft.com/office/powerpoint/2010/main" val="2071423652"/>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AC0FF2-6E30-9151-D9F2-130D5FF6F235}"/>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Future Work</a:t>
            </a:r>
            <a:endParaRPr lang="en-US"/>
          </a:p>
        </p:txBody>
      </p:sp>
      <p:sp>
        <p:nvSpPr>
          <p:cNvPr id="5" name="Text Placeholder 3">
            <a:extLst>
              <a:ext uri="{FF2B5EF4-FFF2-40B4-BE49-F238E27FC236}">
                <a16:creationId xmlns:a16="http://schemas.microsoft.com/office/drawing/2014/main" id="{F07F8130-447B-74C1-E0A8-57E99FAFD8AC}"/>
              </a:ext>
            </a:extLst>
          </p:cNvPr>
          <p:cNvSpPr txBox="1">
            <a:spLocks/>
          </p:cNvSpPr>
          <p:nvPr/>
        </p:nvSpPr>
        <p:spPr>
          <a:xfrm>
            <a:off x="667344" y="4210972"/>
            <a:ext cx="3119832" cy="4001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9A478"/>
              </a:buClr>
              <a:buFont typeface="Webdings" panose="05030102010509060703" pitchFamily="18" charset="2"/>
              <a:buChar char="4"/>
            </a:pPr>
            <a:endParaRPr lang="en-US" sz="2000">
              <a:solidFill>
                <a:schemeClr val="tx1">
                  <a:lumMod val="75000"/>
                  <a:lumOff val="25000"/>
                </a:schemeClr>
              </a:solidFill>
              <a:latin typeface="Century Gothic" panose="020F0302020204030204"/>
            </a:endParaRPr>
          </a:p>
        </p:txBody>
      </p:sp>
      <p:pic>
        <p:nvPicPr>
          <p:cNvPr id="2" name="Picture 3" descr="A swamp with trees&#10;&#10;Description automatically generated">
            <a:extLst>
              <a:ext uri="{FF2B5EF4-FFF2-40B4-BE49-F238E27FC236}">
                <a16:creationId xmlns:a16="http://schemas.microsoft.com/office/drawing/2014/main" id="{F9252FAB-B682-54AF-7893-F42942847E19}"/>
              </a:ext>
            </a:extLst>
          </p:cNvPr>
          <p:cNvPicPr>
            <a:picLocks noChangeAspect="1"/>
          </p:cNvPicPr>
          <p:nvPr/>
        </p:nvPicPr>
        <p:blipFill>
          <a:blip r:embed="rId3"/>
          <a:stretch>
            <a:fillRect/>
          </a:stretch>
        </p:blipFill>
        <p:spPr>
          <a:xfrm>
            <a:off x="392173" y="1519752"/>
            <a:ext cx="5282217" cy="4004346"/>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44098A65-7621-9888-4F1D-154FE91BAAE2}"/>
              </a:ext>
            </a:extLst>
          </p:cNvPr>
          <p:cNvSpPr txBox="1"/>
          <p:nvPr/>
        </p:nvSpPr>
        <p:spPr>
          <a:xfrm>
            <a:off x="391113" y="5587693"/>
            <a:ext cx="52837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 USDA Forest Service</a:t>
            </a:r>
            <a:endParaRPr lang="en-US" sz="1100">
              <a:solidFill>
                <a:schemeClr val="tx1">
                  <a:lumMod val="75000"/>
                  <a:lumOff val="25000"/>
                </a:schemeClr>
              </a:solidFill>
              <a:latin typeface="Calibri"/>
              <a:ea typeface="Calibri"/>
              <a:cs typeface="Calibri"/>
            </a:endParaRPr>
          </a:p>
        </p:txBody>
      </p:sp>
      <p:sp>
        <p:nvSpPr>
          <p:cNvPr id="8" name="Rectangle 7">
            <a:extLst>
              <a:ext uri="{FF2B5EF4-FFF2-40B4-BE49-F238E27FC236}">
                <a16:creationId xmlns:a16="http://schemas.microsoft.com/office/drawing/2014/main" id="{48B51811-FC7E-E0F3-D294-3316B7441DCF}"/>
              </a:ext>
            </a:extLst>
          </p:cNvPr>
          <p:cNvSpPr/>
          <p:nvPr/>
        </p:nvSpPr>
        <p:spPr>
          <a:xfrm>
            <a:off x="5949590" y="4322651"/>
            <a:ext cx="5818637" cy="1179673"/>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7C56AD49-2B30-3FD8-EB6D-BCBF9C4BDF3B}"/>
              </a:ext>
            </a:extLst>
          </p:cNvPr>
          <p:cNvSpPr txBox="1">
            <a:spLocks/>
          </p:cNvSpPr>
          <p:nvPr/>
        </p:nvSpPr>
        <p:spPr>
          <a:xfrm>
            <a:off x="7268904" y="4680587"/>
            <a:ext cx="4416617" cy="4015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Aft>
                <a:spcPts val="600"/>
              </a:spcAft>
              <a:buClr>
                <a:srgbClr val="00B0F0"/>
              </a:buClr>
              <a:buFont typeface="Arial"/>
              <a:buChar char="•"/>
            </a:pPr>
            <a:r>
              <a:rPr lang="en-US" sz="1900" b="1">
                <a:solidFill>
                  <a:srgbClr val="00B0F0"/>
                </a:solidFill>
                <a:latin typeface="Century Gothic"/>
              </a:rPr>
              <a:t>↑ porewater salinity data &amp; sites </a:t>
            </a:r>
            <a:endParaRPr lang="en-US" sz="1900">
              <a:solidFill>
                <a:schemeClr val="tx1">
                  <a:lumMod val="75000"/>
                  <a:lumOff val="25000"/>
                </a:schemeClr>
              </a:solidFill>
              <a:latin typeface="Century Gothic"/>
              <a:cs typeface="Calibri" panose="020F0502020204030204"/>
            </a:endParaRPr>
          </a:p>
          <a:p>
            <a:pPr marL="342900" indent="-342900">
              <a:lnSpc>
                <a:spcPct val="90000"/>
              </a:lnSpc>
              <a:spcAft>
                <a:spcPts val="600"/>
              </a:spcAft>
              <a:buClr>
                <a:srgbClr val="00B0F0"/>
              </a:buClr>
              <a:buFont typeface="Arial"/>
              <a:buChar char="•"/>
            </a:pPr>
            <a:endParaRPr lang="en-US" sz="1900">
              <a:solidFill>
                <a:srgbClr val="404040"/>
              </a:solidFill>
              <a:latin typeface="Century Gothic"/>
            </a:endParaRP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cs typeface="Calibri" panose="020F0502020204030204"/>
            </a:endParaRP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cs typeface="Calibri" panose="020F0502020204030204"/>
            </a:endParaRPr>
          </a:p>
          <a:p>
            <a:pPr marL="342900" indent="-342900">
              <a:lnSpc>
                <a:spcPct val="90000"/>
              </a:lnSpc>
              <a:spcAft>
                <a:spcPts val="600"/>
              </a:spcAft>
              <a:buClr>
                <a:srgbClr val="00B0F0"/>
              </a:buClr>
              <a:buFont typeface="Arial"/>
              <a:buChar char="•"/>
            </a:pPr>
            <a:endParaRPr lang="en-US" sz="1900">
              <a:solidFill>
                <a:schemeClr val="tx1">
                  <a:lumMod val="75000"/>
                  <a:lumOff val="25000"/>
                </a:schemeClr>
              </a:solidFill>
              <a:latin typeface="Century Gothic"/>
              <a:cs typeface="Calibri" panose="020F0502020204030204"/>
            </a:endParaRPr>
          </a:p>
        </p:txBody>
      </p:sp>
      <p:sp>
        <p:nvSpPr>
          <p:cNvPr id="12" name="Rectangle 11">
            <a:extLst>
              <a:ext uri="{FF2B5EF4-FFF2-40B4-BE49-F238E27FC236}">
                <a16:creationId xmlns:a16="http://schemas.microsoft.com/office/drawing/2014/main" id="{508B62C3-5D23-6B54-A702-DA8C9AEDDB01}"/>
              </a:ext>
            </a:extLst>
          </p:cNvPr>
          <p:cNvSpPr/>
          <p:nvPr/>
        </p:nvSpPr>
        <p:spPr>
          <a:xfrm>
            <a:off x="5954072" y="2923186"/>
            <a:ext cx="5818637" cy="1179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F78F5277-111A-9C39-1D62-3889622FDA63}"/>
              </a:ext>
            </a:extLst>
          </p:cNvPr>
          <p:cNvSpPr txBox="1">
            <a:spLocks/>
          </p:cNvSpPr>
          <p:nvPr/>
        </p:nvSpPr>
        <p:spPr>
          <a:xfrm>
            <a:off x="7268904" y="1563079"/>
            <a:ext cx="4468427" cy="114738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Font typeface="Arial,Sans-Serif"/>
              <a:buChar char="•"/>
            </a:pPr>
            <a:r>
              <a:rPr lang="en-US" sz="1900" b="1">
                <a:solidFill>
                  <a:srgbClr val="67A478"/>
                </a:solidFill>
                <a:latin typeface="Century Gothic"/>
              </a:rPr>
              <a:t>↑  temporal/spatial resolution</a:t>
            </a:r>
          </a:p>
          <a:p>
            <a:pPr marL="342900" indent="-342900">
              <a:spcAft>
                <a:spcPts val="600"/>
              </a:spcAft>
              <a:buFont typeface="Arial,Sans-Serif"/>
              <a:buChar char="•"/>
            </a:pPr>
            <a:r>
              <a:rPr lang="en-US" sz="1900" b="1">
                <a:solidFill>
                  <a:srgbClr val="67A478"/>
                </a:solidFill>
                <a:latin typeface="Century Gothic"/>
              </a:rPr>
              <a:t>↑ Scale &amp; # of variables</a:t>
            </a:r>
            <a:r>
              <a:rPr lang="en-US" sz="1900" b="1">
                <a:solidFill>
                  <a:srgbClr val="C00000"/>
                </a:solidFill>
                <a:latin typeface="Century Gothic"/>
              </a:rPr>
              <a:t> </a:t>
            </a:r>
            <a:endParaRPr lang="en-US"/>
          </a:p>
          <a:p>
            <a:pPr marL="342900" indent="-342900">
              <a:spcAft>
                <a:spcPts val="600"/>
              </a:spcAft>
              <a:buFont typeface="Arial,Sans-Serif"/>
              <a:buChar char="•"/>
            </a:pPr>
            <a:r>
              <a:rPr lang="en-US" sz="1900" b="1">
                <a:solidFill>
                  <a:srgbClr val="67A478"/>
                </a:solidFill>
                <a:latin typeface="Century Gothic"/>
              </a:rPr>
              <a:t>Investigate other drivers of SWI</a:t>
            </a:r>
          </a:p>
        </p:txBody>
      </p:sp>
      <p:sp>
        <p:nvSpPr>
          <p:cNvPr id="16" name="Rectangle 15">
            <a:extLst>
              <a:ext uri="{FF2B5EF4-FFF2-40B4-BE49-F238E27FC236}">
                <a16:creationId xmlns:a16="http://schemas.microsoft.com/office/drawing/2014/main" id="{F81C6A1E-0FC8-C823-36EA-7362899862D3}"/>
              </a:ext>
            </a:extLst>
          </p:cNvPr>
          <p:cNvSpPr/>
          <p:nvPr/>
        </p:nvSpPr>
        <p:spPr>
          <a:xfrm>
            <a:off x="5954071" y="1514757"/>
            <a:ext cx="5818637" cy="1195973"/>
          </a:xfrm>
          <a:prstGeom prst="rect">
            <a:avLst/>
          </a:prstGeom>
          <a:noFill/>
          <a:ln w="28575">
            <a:solidFill>
              <a:srgbClr val="67A4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a:extLst>
              <a:ext uri="{FF2B5EF4-FFF2-40B4-BE49-F238E27FC236}">
                <a16:creationId xmlns:a16="http://schemas.microsoft.com/office/drawing/2014/main" id="{FB160519-C979-C585-43F2-5791F0E1F4E7}"/>
              </a:ext>
            </a:extLst>
          </p:cNvPr>
          <p:cNvSpPr txBox="1">
            <a:spLocks/>
          </p:cNvSpPr>
          <p:nvPr/>
        </p:nvSpPr>
        <p:spPr>
          <a:xfrm>
            <a:off x="7268904" y="3212587"/>
            <a:ext cx="5212499" cy="7529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Aft>
                <a:spcPts val="600"/>
              </a:spcAft>
              <a:buClr>
                <a:srgbClr val="C00000"/>
              </a:buClr>
              <a:buFont typeface="Arial"/>
              <a:buChar char="•"/>
            </a:pPr>
            <a:r>
              <a:rPr lang="en-US" sz="1900" b="1">
                <a:solidFill>
                  <a:srgbClr val="C00000"/>
                </a:solidFill>
                <a:latin typeface="Century Gothic"/>
              </a:rPr>
              <a:t>Attempt different classification algorithms, ↑ # of training points</a:t>
            </a:r>
          </a:p>
        </p:txBody>
      </p:sp>
      <p:pic>
        <p:nvPicPr>
          <p:cNvPr id="21" name="Graphic 20">
            <a:extLst>
              <a:ext uri="{FF2B5EF4-FFF2-40B4-BE49-F238E27FC236}">
                <a16:creationId xmlns:a16="http://schemas.microsoft.com/office/drawing/2014/main" id="{F47D9834-0B4C-4C5B-F8CC-F70741CB8E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14008" y="1609910"/>
            <a:ext cx="1003083" cy="1006902"/>
          </a:xfrm>
          <a:prstGeom prst="rect">
            <a:avLst/>
          </a:prstGeom>
        </p:spPr>
      </p:pic>
      <p:pic>
        <p:nvPicPr>
          <p:cNvPr id="23" name="Graphic 5" descr="Withering Tree with solid fill">
            <a:extLst>
              <a:ext uri="{FF2B5EF4-FFF2-40B4-BE49-F238E27FC236}">
                <a16:creationId xmlns:a16="http://schemas.microsoft.com/office/drawing/2014/main" id="{0BAFED86-FF75-783E-BA41-703D68F231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2421" y="3003799"/>
            <a:ext cx="1012155" cy="954441"/>
          </a:xfrm>
          <a:prstGeom prst="rect">
            <a:avLst/>
          </a:prstGeom>
        </p:spPr>
      </p:pic>
      <p:pic>
        <p:nvPicPr>
          <p:cNvPr id="25" name="Graphic 12" descr="Wave with solid fill">
            <a:extLst>
              <a:ext uri="{FF2B5EF4-FFF2-40B4-BE49-F238E27FC236}">
                <a16:creationId xmlns:a16="http://schemas.microsoft.com/office/drawing/2014/main" id="{AB5684B5-BE0F-3F27-86E1-55C454693A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65199" y="4354071"/>
            <a:ext cx="1103821" cy="1123078"/>
          </a:xfrm>
          <a:prstGeom prst="rect">
            <a:avLst/>
          </a:prstGeom>
        </p:spPr>
      </p:pic>
    </p:spTree>
    <p:extLst>
      <p:ext uri="{BB962C8B-B14F-4D97-AF65-F5344CB8AC3E}">
        <p14:creationId xmlns:p14="http://schemas.microsoft.com/office/powerpoint/2010/main" val="881177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888ED95-4F12-5EDB-742F-885104CD7841}"/>
              </a:ext>
            </a:extLst>
          </p:cNvPr>
          <p:cNvSpPr txBox="1">
            <a:spLocks/>
          </p:cNvSpPr>
          <p:nvPr/>
        </p:nvSpPr>
        <p:spPr>
          <a:xfrm>
            <a:off x="352091" y="1033849"/>
            <a:ext cx="6287181" cy="631711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150" b="1" dirty="0">
                <a:solidFill>
                  <a:schemeClr val="tx1">
                    <a:lumMod val="75000"/>
                    <a:lumOff val="25000"/>
                  </a:schemeClr>
                </a:solidFill>
                <a:latin typeface="Century Gothic"/>
              </a:rPr>
              <a:t>Partners</a:t>
            </a:r>
            <a:endParaRPr lang="en-US" sz="2150" dirty="0">
              <a:solidFill>
                <a:schemeClr val="tx1">
                  <a:lumMod val="75000"/>
                  <a:lumOff val="25000"/>
                </a:schemeClr>
              </a:solidFill>
              <a:cs typeface="Calibri"/>
            </a:endParaRPr>
          </a:p>
          <a:p>
            <a:pPr marL="800100" lvl="1" indent="-342900">
              <a:spcAft>
                <a:spcPts val="600"/>
              </a:spcAft>
              <a:buClr>
                <a:srgbClr val="69A478"/>
              </a:buClr>
              <a:buFont typeface="Arial"/>
              <a:buChar char="•"/>
            </a:pPr>
            <a:r>
              <a:rPr lang="en-US" sz="2000" u="sng" dirty="0">
                <a:solidFill>
                  <a:schemeClr val="tx1">
                    <a:lumMod val="75000"/>
                    <a:lumOff val="25000"/>
                  </a:schemeClr>
                </a:solidFill>
                <a:latin typeface="Century Gothic"/>
              </a:rPr>
              <a:t>United States Department of Agriculture </a:t>
            </a:r>
            <a:endParaRPr lang="en-US" sz="2000" dirty="0">
              <a:solidFill>
                <a:schemeClr val="tx1">
                  <a:lumMod val="75000"/>
                  <a:lumOff val="25000"/>
                </a:schemeClr>
              </a:solidFill>
              <a:latin typeface="Calibri"/>
              <a:cs typeface="Calibri"/>
            </a:endParaRPr>
          </a:p>
          <a:p>
            <a:pPr marL="1257300" lvl="2" indent="-342900">
              <a:spcAft>
                <a:spcPts val="600"/>
              </a:spcAft>
              <a:buClr>
                <a:srgbClr val="69A478"/>
              </a:buClr>
              <a:buFont typeface="Arial"/>
              <a:buChar char="•"/>
            </a:pPr>
            <a:r>
              <a:rPr lang="en-US" sz="2000" dirty="0">
                <a:solidFill>
                  <a:schemeClr val="tx1">
                    <a:lumMod val="75000"/>
                    <a:lumOff val="25000"/>
                  </a:schemeClr>
                </a:solidFill>
                <a:latin typeface="Century Gothic"/>
              </a:rPr>
              <a:t>Dr. Steve McNulty, Southeast Regional Climate Hub</a:t>
            </a:r>
          </a:p>
          <a:p>
            <a:pPr marL="1257300" lvl="2" indent="-342900">
              <a:spcAft>
                <a:spcPts val="600"/>
              </a:spcAft>
              <a:buClr>
                <a:srgbClr val="69A478"/>
              </a:buClr>
              <a:buFont typeface="Arial"/>
              <a:buChar char="•"/>
            </a:pPr>
            <a:endParaRPr lang="en-US" sz="2000">
              <a:solidFill>
                <a:schemeClr val="tx1">
                  <a:lumMod val="75000"/>
                  <a:lumOff val="25000"/>
                </a:schemeClr>
              </a:solidFill>
              <a:latin typeface="Century Gothic"/>
            </a:endParaRPr>
          </a:p>
          <a:p>
            <a:pPr marL="800100" lvl="1" indent="-342900">
              <a:spcAft>
                <a:spcPts val="600"/>
              </a:spcAft>
              <a:buClr>
                <a:srgbClr val="69A478"/>
              </a:buClr>
              <a:buFont typeface="Arial"/>
              <a:buChar char="•"/>
            </a:pPr>
            <a:r>
              <a:rPr lang="en-US" sz="2000" u="sng" dirty="0">
                <a:solidFill>
                  <a:schemeClr val="tx1">
                    <a:lumMod val="75000"/>
                    <a:lumOff val="25000"/>
                  </a:schemeClr>
                </a:solidFill>
                <a:latin typeface="Century Gothic"/>
              </a:rPr>
              <a:t>United States Geological Survey</a:t>
            </a:r>
            <a:endParaRPr lang="en-US" sz="2000" dirty="0">
              <a:solidFill>
                <a:schemeClr val="tx1">
                  <a:lumMod val="75000"/>
                  <a:lumOff val="25000"/>
                </a:schemeClr>
              </a:solidFill>
              <a:latin typeface="Calibri" panose="020F0502020204030204"/>
              <a:cs typeface="Calibri" panose="020F0502020204030204"/>
            </a:endParaRPr>
          </a:p>
          <a:p>
            <a:pPr marL="1257300" lvl="2" indent="-342900">
              <a:spcAft>
                <a:spcPts val="600"/>
              </a:spcAft>
              <a:buClr>
                <a:srgbClr val="69A478"/>
              </a:buClr>
              <a:buFont typeface="Arial,Sans-Serif"/>
              <a:buChar char="•"/>
            </a:pPr>
            <a:r>
              <a:rPr lang="en-US" sz="2000" dirty="0">
                <a:solidFill>
                  <a:schemeClr val="tx1">
                    <a:lumMod val="75000"/>
                    <a:lumOff val="25000"/>
                  </a:schemeClr>
                </a:solidFill>
                <a:latin typeface="Century Gothic"/>
              </a:rPr>
              <a:t>Dr. Ken Krauss Names, Wetland and Aquatic Research Center (WARC)</a:t>
            </a:r>
          </a:p>
          <a:p>
            <a:pPr marL="1257300" lvl="2" indent="-342900">
              <a:spcAft>
                <a:spcPts val="600"/>
              </a:spcAft>
              <a:buFont typeface="Arial,Sans-Serif"/>
              <a:buChar char="•"/>
            </a:pPr>
            <a:r>
              <a:rPr lang="en-US" sz="2000" dirty="0">
                <a:solidFill>
                  <a:schemeClr val="tx1">
                    <a:lumMod val="75000"/>
                    <a:lumOff val="25000"/>
                  </a:schemeClr>
                </a:solidFill>
                <a:latin typeface="Century Gothic"/>
              </a:rPr>
              <a:t>Dr. Gregory Noe, Florence Bascom Geoscience Center (FBGC)</a:t>
            </a:r>
            <a:endParaRPr lang="en-US" dirty="0">
              <a:solidFill>
                <a:schemeClr val="tx1">
                  <a:lumMod val="75000"/>
                  <a:lumOff val="25000"/>
                </a:schemeClr>
              </a:solidFill>
            </a:endParaRPr>
          </a:p>
          <a:p>
            <a:pPr marL="800100" lvl="1" indent="-342900">
              <a:spcAft>
                <a:spcPts val="600"/>
              </a:spcAft>
              <a:buClr>
                <a:srgbClr val="69A478"/>
              </a:buClr>
              <a:buFont typeface="Arial"/>
              <a:buChar char="•"/>
            </a:pPr>
            <a:endParaRPr lang="en-US" sz="2000" u="sng">
              <a:solidFill>
                <a:schemeClr val="tx1">
                  <a:lumMod val="75000"/>
                  <a:lumOff val="25000"/>
                </a:schemeClr>
              </a:solidFill>
              <a:latin typeface="Century Gothic"/>
            </a:endParaRPr>
          </a:p>
          <a:p>
            <a:pPr marL="800100" lvl="1" indent="-342900">
              <a:spcAft>
                <a:spcPts val="600"/>
              </a:spcAft>
              <a:buClr>
                <a:srgbClr val="69A478"/>
              </a:buClr>
              <a:buFont typeface="Arial"/>
              <a:buChar char="•"/>
            </a:pPr>
            <a:r>
              <a:rPr lang="en-US" sz="2000" u="sng" dirty="0">
                <a:solidFill>
                  <a:schemeClr val="tx1">
                    <a:lumMod val="75000"/>
                    <a:lumOff val="25000"/>
                  </a:schemeClr>
                </a:solidFill>
                <a:latin typeface="Century Gothic"/>
              </a:rPr>
              <a:t>Georgia Southern University</a:t>
            </a:r>
          </a:p>
          <a:p>
            <a:pPr marL="1257300" lvl="2" indent="-342900">
              <a:spcAft>
                <a:spcPts val="600"/>
              </a:spcAft>
              <a:buClr>
                <a:srgbClr val="69A478"/>
              </a:buClr>
              <a:buFont typeface="Arial"/>
              <a:buChar char="•"/>
            </a:pPr>
            <a:r>
              <a:rPr lang="en-US" sz="2000" dirty="0">
                <a:solidFill>
                  <a:schemeClr val="tx1">
                    <a:lumMod val="75000"/>
                    <a:lumOff val="25000"/>
                  </a:schemeClr>
                </a:solidFill>
                <a:latin typeface="Century Gothic"/>
              </a:rPr>
              <a:t>Dr. Georgianne Moore, Chair Biology</a:t>
            </a:r>
          </a:p>
          <a:p>
            <a:pPr marL="1257300" lvl="2" indent="-342900">
              <a:spcAft>
                <a:spcPts val="600"/>
              </a:spcAft>
              <a:buClr>
                <a:srgbClr val="69A478"/>
              </a:buClr>
              <a:buFont typeface="Arial"/>
              <a:buChar char="•"/>
            </a:pPr>
            <a:r>
              <a:rPr lang="en-US" sz="2000" dirty="0">
                <a:solidFill>
                  <a:schemeClr val="tx1">
                    <a:lumMod val="75000"/>
                    <a:lumOff val="25000"/>
                  </a:schemeClr>
                </a:solidFill>
                <a:latin typeface="Century Gothic"/>
              </a:rPr>
              <a:t>CJ Pell, postdoc</a:t>
            </a:r>
          </a:p>
          <a:p>
            <a:pPr marL="800100" lvl="1" indent="-342900">
              <a:spcAft>
                <a:spcPts val="600"/>
              </a:spcAft>
              <a:buClr>
                <a:srgbClr val="69A478"/>
              </a:buClr>
              <a:buFont typeface="Arial"/>
              <a:buChar char="•"/>
            </a:pPr>
            <a:endParaRPr lang="en-US" sz="2000" u="sng">
              <a:solidFill>
                <a:schemeClr val="tx1">
                  <a:lumMod val="75000"/>
                  <a:lumOff val="25000"/>
                </a:schemeClr>
              </a:solidFill>
              <a:latin typeface="Century Gothic"/>
            </a:endParaRPr>
          </a:p>
          <a:p>
            <a:pPr marL="342900" indent="-342900">
              <a:spcAft>
                <a:spcPts val="600"/>
              </a:spcAft>
              <a:buFont typeface="Arial"/>
              <a:buChar char="•"/>
            </a:pPr>
            <a:endParaRPr lang="en-US" sz="1900">
              <a:solidFill>
                <a:schemeClr val="tx1">
                  <a:lumMod val="75000"/>
                  <a:lumOff val="25000"/>
                </a:schemeClr>
              </a:solidFill>
              <a:latin typeface="Century Gothic"/>
            </a:endParaRPr>
          </a:p>
          <a:p>
            <a:pPr marL="342900" indent="-342900">
              <a:spcAft>
                <a:spcPts val="600"/>
              </a:spcAft>
              <a:buClr>
                <a:srgbClr val="69A478"/>
              </a:buClr>
              <a:buFont typeface="Arial"/>
              <a:buChar char="•"/>
            </a:pPr>
            <a:endParaRPr lang="en-US" sz="1900">
              <a:solidFill>
                <a:schemeClr val="tx1">
                  <a:lumMod val="75000"/>
                  <a:lumOff val="25000"/>
                </a:schemeClr>
              </a:solidFill>
              <a:latin typeface="Century Gothic"/>
            </a:endParaRPr>
          </a:p>
        </p:txBody>
      </p:sp>
      <p:sp>
        <p:nvSpPr>
          <p:cNvPr id="6" name="Text Placeholder 3">
            <a:extLst>
              <a:ext uri="{FF2B5EF4-FFF2-40B4-BE49-F238E27FC236}">
                <a16:creationId xmlns:a16="http://schemas.microsoft.com/office/drawing/2014/main" id="{D69468C5-AA66-C7A0-7679-5E58C6127039}"/>
              </a:ext>
            </a:extLst>
          </p:cNvPr>
          <p:cNvSpPr txBox="1">
            <a:spLocks/>
          </p:cNvSpPr>
          <p:nvPr/>
        </p:nvSpPr>
        <p:spPr>
          <a:xfrm>
            <a:off x="6435141" y="1033848"/>
            <a:ext cx="6280329" cy="436307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150" b="1">
                <a:solidFill>
                  <a:schemeClr val="tx1">
                    <a:lumMod val="75000"/>
                    <a:lumOff val="25000"/>
                  </a:schemeClr>
                </a:solidFill>
                <a:latin typeface="Century Gothic"/>
              </a:rPr>
              <a:t>Science Advisors</a:t>
            </a:r>
            <a:endParaRPr lang="en-US" sz="2150">
              <a:solidFill>
                <a:schemeClr val="tx1">
                  <a:lumMod val="75000"/>
                  <a:lumOff val="25000"/>
                </a:schemeClr>
              </a:solidFill>
              <a:latin typeface="Century Gothic"/>
              <a:cs typeface="Calibri"/>
            </a:endParaRPr>
          </a:p>
          <a:p>
            <a:pPr marL="800100" lvl="1" indent="-342900">
              <a:spcAft>
                <a:spcPts val="600"/>
              </a:spcAft>
              <a:buClr>
                <a:srgbClr val="69A478"/>
              </a:buClr>
              <a:buFont typeface="Arial"/>
              <a:buChar char="•"/>
            </a:pPr>
            <a:r>
              <a:rPr lang="en-US" sz="2000">
                <a:solidFill>
                  <a:schemeClr val="tx1">
                    <a:lumMod val="75000"/>
                    <a:lumOff val="25000"/>
                  </a:schemeClr>
                </a:solidFill>
                <a:latin typeface="Century Gothic"/>
              </a:rPr>
              <a:t>Dr. Kyra Adams</a:t>
            </a:r>
          </a:p>
          <a:p>
            <a:pPr marL="1257300" lvl="2" indent="-342900">
              <a:spcAft>
                <a:spcPts val="600"/>
              </a:spcAft>
              <a:buClr>
                <a:srgbClr val="69A478"/>
              </a:buClr>
              <a:buFont typeface="Arial"/>
              <a:buChar char="•"/>
            </a:pPr>
            <a:r>
              <a:rPr lang="en-US" sz="2000">
                <a:solidFill>
                  <a:schemeClr val="tx1">
                    <a:lumMod val="75000"/>
                    <a:lumOff val="25000"/>
                  </a:schemeClr>
                </a:solidFill>
                <a:latin typeface="Century Gothic"/>
              </a:rPr>
              <a:t>NASA Jet Propulsion Laboratory, California Institute of Technology</a:t>
            </a:r>
          </a:p>
          <a:p>
            <a:pPr marL="800100" lvl="1" indent="-342900">
              <a:spcAft>
                <a:spcPts val="600"/>
              </a:spcAft>
              <a:buClr>
                <a:srgbClr val="69A478"/>
              </a:buClr>
              <a:buFont typeface="Arial"/>
              <a:buChar char="•"/>
            </a:pPr>
            <a:r>
              <a:rPr lang="en-US" sz="2000">
                <a:solidFill>
                  <a:schemeClr val="tx1">
                    <a:lumMod val="75000"/>
                    <a:lumOff val="25000"/>
                  </a:schemeClr>
                </a:solidFill>
                <a:latin typeface="Century Gothic"/>
              </a:rPr>
              <a:t>Dr. Elliott White Jr.</a:t>
            </a:r>
          </a:p>
          <a:p>
            <a:pPr marL="1257300" lvl="2" indent="-342900">
              <a:spcAft>
                <a:spcPts val="600"/>
              </a:spcAft>
              <a:buClr>
                <a:srgbClr val="69A478"/>
              </a:buClr>
              <a:buFont typeface="Arial"/>
              <a:buChar char="•"/>
            </a:pPr>
            <a:r>
              <a:rPr lang="en-US" sz="2000">
                <a:solidFill>
                  <a:schemeClr val="tx1">
                    <a:lumMod val="75000"/>
                    <a:lumOff val="25000"/>
                  </a:schemeClr>
                </a:solidFill>
                <a:latin typeface="Century Gothic"/>
              </a:rPr>
              <a:t>Stanford Woods Institute for the Environment</a:t>
            </a:r>
          </a:p>
          <a:p>
            <a:pPr marL="800100" lvl="1" indent="-342900">
              <a:spcAft>
                <a:spcPts val="600"/>
              </a:spcAft>
              <a:buClr>
                <a:srgbClr val="69A478"/>
              </a:buClr>
              <a:buFont typeface="Arial"/>
              <a:buChar char="•"/>
            </a:pPr>
            <a:r>
              <a:rPr lang="en-US" sz="2000">
                <a:solidFill>
                  <a:schemeClr val="tx1">
                    <a:lumMod val="75000"/>
                    <a:lumOff val="25000"/>
                  </a:schemeClr>
                </a:solidFill>
                <a:latin typeface="Century Gothic"/>
              </a:rPr>
              <a:t>Benjamin Holt</a:t>
            </a:r>
          </a:p>
          <a:p>
            <a:pPr marL="1257300" lvl="2" indent="-342900">
              <a:spcAft>
                <a:spcPts val="600"/>
              </a:spcAft>
              <a:buClr>
                <a:srgbClr val="69A478"/>
              </a:buClr>
              <a:buFont typeface="Arial"/>
              <a:buChar char="•"/>
            </a:pPr>
            <a:r>
              <a:rPr lang="en-US" sz="2000">
                <a:solidFill>
                  <a:schemeClr val="tx1">
                    <a:lumMod val="75000"/>
                    <a:lumOff val="25000"/>
                  </a:schemeClr>
                </a:solidFill>
                <a:latin typeface="Century Gothic"/>
              </a:rPr>
              <a:t>NASA Jet Propulsion Laboratory, California Institute of Technology</a:t>
            </a:r>
          </a:p>
          <a:p>
            <a:pPr marL="1257300" lvl="2" indent="-342900">
              <a:spcAft>
                <a:spcPts val="600"/>
              </a:spcAft>
              <a:buClr>
                <a:srgbClr val="69A478"/>
              </a:buClr>
              <a:buFont typeface="Webdings" panose="05030102010509060703" pitchFamily="18" charset="2"/>
              <a:buChar char="4"/>
            </a:pPr>
            <a:endParaRPr lang="en-US">
              <a:solidFill>
                <a:schemeClr val="tx1">
                  <a:lumMod val="75000"/>
                  <a:lumOff val="25000"/>
                </a:schemeClr>
              </a:solidFill>
              <a:latin typeface="Century Gothic"/>
            </a:endParaRPr>
          </a:p>
          <a:p>
            <a:pPr lvl="2">
              <a:spcAft>
                <a:spcPts val="600"/>
              </a:spcAft>
              <a:buClr>
                <a:srgbClr val="69A478"/>
              </a:buClr>
            </a:pPr>
            <a:endParaRPr lang="en-US">
              <a:solidFill>
                <a:schemeClr val="tx1">
                  <a:lumMod val="75000"/>
                  <a:lumOff val="25000"/>
                </a:schemeClr>
              </a:solidFill>
              <a:latin typeface="Century Gothic"/>
            </a:endParaRPr>
          </a:p>
        </p:txBody>
      </p:sp>
      <p:sp>
        <p:nvSpPr>
          <p:cNvPr id="9" name="Text Placeholder 3">
            <a:extLst>
              <a:ext uri="{FF2B5EF4-FFF2-40B4-BE49-F238E27FC236}">
                <a16:creationId xmlns:a16="http://schemas.microsoft.com/office/drawing/2014/main" id="{B2C45F23-C415-8D21-75E5-6B709883C986}"/>
              </a:ext>
            </a:extLst>
          </p:cNvPr>
          <p:cNvSpPr txBox="1">
            <a:spLocks/>
          </p:cNvSpPr>
          <p:nvPr/>
        </p:nvSpPr>
        <p:spPr>
          <a:xfrm>
            <a:off x="6636739" y="4559427"/>
            <a:ext cx="5268121" cy="183127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150" b="1">
                <a:solidFill>
                  <a:schemeClr val="tx1">
                    <a:lumMod val="75000"/>
                    <a:lumOff val="25000"/>
                  </a:schemeClr>
                </a:solidFill>
                <a:latin typeface="Century Gothic"/>
              </a:rPr>
              <a:t>Fellow</a:t>
            </a:r>
            <a:endParaRPr lang="en-US" sz="2150">
              <a:solidFill>
                <a:schemeClr val="tx1">
                  <a:lumMod val="75000"/>
                  <a:lumOff val="25000"/>
                </a:schemeClr>
              </a:solidFill>
              <a:cs typeface="Calibri"/>
            </a:endParaRPr>
          </a:p>
          <a:p>
            <a:pPr marL="800100" lvl="1" indent="-342900">
              <a:spcAft>
                <a:spcPts val="600"/>
              </a:spcAft>
              <a:buClr>
                <a:srgbClr val="69A478"/>
              </a:buClr>
              <a:buFont typeface="Arial"/>
              <a:buChar char="•"/>
            </a:pPr>
            <a:r>
              <a:rPr lang="en-US" sz="2000">
                <a:solidFill>
                  <a:schemeClr val="tx1">
                    <a:lumMod val="75000"/>
                    <a:lumOff val="25000"/>
                  </a:schemeClr>
                </a:solidFill>
                <a:latin typeface="Century Gothic"/>
              </a:rPr>
              <a:t>Michael Pazmino</a:t>
            </a:r>
            <a:endParaRPr lang="en-US" sz="2000">
              <a:solidFill>
                <a:schemeClr val="tx1">
                  <a:lumMod val="75000"/>
                  <a:lumOff val="25000"/>
                </a:schemeClr>
              </a:solidFill>
              <a:latin typeface="Calibri"/>
              <a:cs typeface="Calibri"/>
            </a:endParaRPr>
          </a:p>
          <a:p>
            <a:pPr marL="1257300" lvl="2" indent="-342900">
              <a:spcAft>
                <a:spcPts val="600"/>
              </a:spcAft>
              <a:buClr>
                <a:srgbClr val="69A478"/>
              </a:buClr>
              <a:buFont typeface="Arial"/>
              <a:buChar char="•"/>
            </a:pPr>
            <a:r>
              <a:rPr lang="en-US" sz="2000">
                <a:solidFill>
                  <a:schemeClr val="tx1">
                    <a:lumMod val="75000"/>
                    <a:lumOff val="25000"/>
                  </a:schemeClr>
                </a:solidFill>
                <a:latin typeface="Century Gothic"/>
              </a:rPr>
              <a:t>Science Systems and Applications, Inc., NASA DEVELOP National Program</a:t>
            </a:r>
            <a:endParaRPr lang="en-US" sz="2000">
              <a:solidFill>
                <a:schemeClr val="tx1">
                  <a:lumMod val="75000"/>
                  <a:lumOff val="25000"/>
                </a:schemeClr>
              </a:solidFill>
              <a:latin typeface="Calibri"/>
              <a:cs typeface="Calibri"/>
            </a:endParaRPr>
          </a:p>
        </p:txBody>
      </p:sp>
    </p:spTree>
    <p:extLst>
      <p:ext uri="{BB962C8B-B14F-4D97-AF65-F5344CB8AC3E}">
        <p14:creationId xmlns:p14="http://schemas.microsoft.com/office/powerpoint/2010/main" val="261835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Community Concerns</a:t>
            </a:r>
            <a:endParaRPr lang="en-US"/>
          </a:p>
        </p:txBody>
      </p:sp>
      <p:pic>
        <p:nvPicPr>
          <p:cNvPr id="4" name="Picture 4" descr="A group of trees in a marsh&#10;&#10;Description automatically generated">
            <a:extLst>
              <a:ext uri="{FF2B5EF4-FFF2-40B4-BE49-F238E27FC236}">
                <a16:creationId xmlns:a16="http://schemas.microsoft.com/office/drawing/2014/main" id="{8A7244AA-AB01-B4DF-1575-46F6F8E853AB}"/>
              </a:ext>
            </a:extLst>
          </p:cNvPr>
          <p:cNvPicPr>
            <a:picLocks noChangeAspect="1"/>
          </p:cNvPicPr>
          <p:nvPr/>
        </p:nvPicPr>
        <p:blipFill>
          <a:blip r:embed="rId3"/>
          <a:stretch>
            <a:fillRect/>
          </a:stretch>
        </p:blipFill>
        <p:spPr>
          <a:xfrm>
            <a:off x="6097881" y="1548890"/>
            <a:ext cx="5678311" cy="376021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90BFCF4E-41F5-2631-2702-C3568FA26251}"/>
              </a:ext>
            </a:extLst>
          </p:cNvPr>
          <p:cNvSpPr txBox="1"/>
          <p:nvPr/>
        </p:nvSpPr>
        <p:spPr>
          <a:xfrm>
            <a:off x="6487868" y="5433925"/>
            <a:ext cx="52837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a:solidFill>
                  <a:schemeClr val="tx1">
                    <a:lumMod val="75000"/>
                    <a:lumOff val="25000"/>
                  </a:schemeClr>
                </a:solidFill>
                <a:latin typeface="Century Gothic"/>
              </a:rPr>
              <a:t>Image Credit: Dr. William Conner, USGS</a:t>
            </a:r>
            <a:endParaRPr lang="en-US" sz="1100">
              <a:solidFill>
                <a:schemeClr val="tx1">
                  <a:lumMod val="75000"/>
                  <a:lumOff val="25000"/>
                </a:schemeClr>
              </a:solidFill>
              <a:latin typeface="Calibri"/>
              <a:ea typeface="Calibri"/>
              <a:cs typeface="Calibri"/>
            </a:endParaRPr>
          </a:p>
        </p:txBody>
      </p:sp>
      <p:sp>
        <p:nvSpPr>
          <p:cNvPr id="2" name="Text Placeholder 5">
            <a:extLst>
              <a:ext uri="{FF2B5EF4-FFF2-40B4-BE49-F238E27FC236}">
                <a16:creationId xmlns:a16="http://schemas.microsoft.com/office/drawing/2014/main" id="{C71BA39C-7D03-7298-3FAD-37FBEA3E5FEF}"/>
              </a:ext>
            </a:extLst>
          </p:cNvPr>
          <p:cNvSpPr txBox="1">
            <a:spLocks/>
          </p:cNvSpPr>
          <p:nvPr/>
        </p:nvSpPr>
        <p:spPr>
          <a:xfrm>
            <a:off x="259607" y="1719965"/>
            <a:ext cx="5614633" cy="3464085"/>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CA47A"/>
              </a:buClr>
              <a:buFont typeface="Arial"/>
              <a:buChar char="•"/>
            </a:pPr>
            <a:r>
              <a:rPr lang="en-US" sz="2400">
                <a:solidFill>
                  <a:schemeClr val="tx1">
                    <a:lumMod val="75000"/>
                    <a:lumOff val="25000"/>
                  </a:schemeClr>
                </a:solidFill>
                <a:latin typeface="Century Gothic"/>
                <a:ea typeface="+mn-lt"/>
                <a:cs typeface="+mn-lt"/>
              </a:rPr>
              <a:t>Loss of biodiversity</a:t>
            </a:r>
            <a:endParaRPr lang="en-US">
              <a:cs typeface="Calibri" panose="020F0502020204030204"/>
            </a:endParaRPr>
          </a:p>
          <a:p>
            <a:pPr marL="342900" indent="-342900">
              <a:spcAft>
                <a:spcPts val="600"/>
              </a:spcAft>
              <a:buClr>
                <a:srgbClr val="6CA47A"/>
              </a:buClr>
              <a:buFont typeface="Arial"/>
              <a:buChar char="•"/>
            </a:pPr>
            <a:r>
              <a:rPr lang="en-US" sz="2400">
                <a:solidFill>
                  <a:schemeClr val="tx1">
                    <a:lumMod val="75000"/>
                    <a:lumOff val="25000"/>
                  </a:schemeClr>
                </a:solidFill>
                <a:latin typeface="Century Gothic"/>
                <a:ea typeface="Calibri"/>
                <a:cs typeface="Calibri"/>
              </a:rPr>
              <a:t>Inhibited carbon sequestration</a:t>
            </a:r>
          </a:p>
          <a:p>
            <a:pPr marL="342900" indent="-342900">
              <a:spcAft>
                <a:spcPts val="600"/>
              </a:spcAft>
              <a:buClr>
                <a:srgbClr val="6CA47A"/>
              </a:buClr>
              <a:buFont typeface="Arial"/>
              <a:buChar char="•"/>
            </a:pPr>
            <a:r>
              <a:rPr lang="en-US" sz="2400">
                <a:solidFill>
                  <a:schemeClr val="tx1">
                    <a:lumMod val="75000"/>
                    <a:lumOff val="25000"/>
                  </a:schemeClr>
                </a:solidFill>
                <a:latin typeface="Century Gothic"/>
                <a:ea typeface="Calibri"/>
                <a:cs typeface="Calibri"/>
              </a:rPr>
              <a:t>Declining drinking water quality and supply</a:t>
            </a:r>
          </a:p>
          <a:p>
            <a:pPr marL="342900" indent="-342900">
              <a:spcAft>
                <a:spcPts val="600"/>
              </a:spcAft>
              <a:buClr>
                <a:srgbClr val="6CA47A"/>
              </a:buClr>
              <a:buFont typeface="Arial"/>
              <a:buChar char="•"/>
            </a:pPr>
            <a:r>
              <a:rPr lang="en-US" sz="2400">
                <a:solidFill>
                  <a:schemeClr val="tx1">
                    <a:lumMod val="75000"/>
                    <a:lumOff val="25000"/>
                  </a:schemeClr>
                </a:solidFill>
                <a:latin typeface="Century Gothic"/>
                <a:ea typeface="Calibri"/>
                <a:cs typeface="Calibri"/>
              </a:rPr>
              <a:t>Dangerous storm surges</a:t>
            </a:r>
          </a:p>
          <a:p>
            <a:pPr marL="342900" indent="-342900">
              <a:spcAft>
                <a:spcPts val="600"/>
              </a:spcAft>
              <a:buClr>
                <a:srgbClr val="6CA47A"/>
              </a:buClr>
              <a:buFont typeface="Arial"/>
              <a:buChar char="•"/>
            </a:pPr>
            <a:r>
              <a:rPr lang="en-US" sz="2400">
                <a:solidFill>
                  <a:schemeClr val="tx1">
                    <a:lumMod val="75000"/>
                    <a:lumOff val="25000"/>
                  </a:schemeClr>
                </a:solidFill>
                <a:latin typeface="Century Gothic"/>
                <a:ea typeface="Calibri"/>
                <a:cs typeface="Calibri"/>
              </a:rPr>
              <a:t>Climate change adaptation strategies</a:t>
            </a:r>
          </a:p>
          <a:p>
            <a:pPr marL="342900" indent="-342900">
              <a:spcAft>
                <a:spcPts val="600"/>
              </a:spcAft>
              <a:buClr>
                <a:srgbClr val="6CA47A"/>
              </a:buClr>
              <a:buFont typeface="Arial"/>
              <a:buChar char="•"/>
            </a:pPr>
            <a:endParaRPr lang="en-US" sz="2400">
              <a:solidFill>
                <a:schemeClr val="tx1">
                  <a:lumMod val="75000"/>
                  <a:lumOff val="25000"/>
                </a:schemeClr>
              </a:solidFill>
              <a:latin typeface="Century Gothic"/>
              <a:ea typeface="Calibri"/>
              <a:cs typeface="Calibri"/>
            </a:endParaRPr>
          </a:p>
          <a:p>
            <a:pPr marL="342900" indent="-342900">
              <a:spcAft>
                <a:spcPts val="600"/>
              </a:spcAft>
              <a:buClr>
                <a:srgbClr val="6CA47A"/>
              </a:buClr>
              <a:buFont typeface="Arial"/>
              <a:buChar char="•"/>
            </a:pPr>
            <a:endParaRPr lang="en-US" sz="2400">
              <a:solidFill>
                <a:schemeClr val="tx1">
                  <a:lumMod val="75000"/>
                  <a:lumOff val="25000"/>
                </a:schemeClr>
              </a:solidFill>
              <a:latin typeface="Century Gothic"/>
              <a:ea typeface="Calibri"/>
              <a:cs typeface="Calibri"/>
            </a:endParaRPr>
          </a:p>
        </p:txBody>
      </p:sp>
    </p:spTree>
    <p:extLst>
      <p:ext uri="{BB962C8B-B14F-4D97-AF65-F5344CB8AC3E}">
        <p14:creationId xmlns:p14="http://schemas.microsoft.com/office/powerpoint/2010/main" val="298405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32581" y="206422"/>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Study Area &amp; Period</a:t>
            </a:r>
            <a:endParaRPr lang="en-US"/>
          </a:p>
        </p:txBody>
      </p:sp>
      <p:sp>
        <p:nvSpPr>
          <p:cNvPr id="3" name="TextBox 2">
            <a:extLst>
              <a:ext uri="{FF2B5EF4-FFF2-40B4-BE49-F238E27FC236}">
                <a16:creationId xmlns:a16="http://schemas.microsoft.com/office/drawing/2014/main" id="{63913466-F708-BE67-C026-EBA0AD053FBC}"/>
              </a:ext>
            </a:extLst>
          </p:cNvPr>
          <p:cNvSpPr txBox="1"/>
          <p:nvPr/>
        </p:nvSpPr>
        <p:spPr>
          <a:xfrm>
            <a:off x="340982" y="910061"/>
            <a:ext cx="5602111" cy="1220035"/>
          </a:xfrm>
          <a:prstGeom prst="rect">
            <a:avLst/>
          </a:prstGeom>
        </p:spPr>
        <p:txBody>
          <a:bodyPr lIns="91440" tIns="45720" rIns="91440" bIns="45720" anchor="t">
            <a:noAutofit/>
          </a:bodyPr>
          <a:lstStyle/>
          <a:p>
            <a:pPr marL="228600" indent="-228600">
              <a:spcAft>
                <a:spcPts val="600"/>
              </a:spcAft>
              <a:buClr>
                <a:srgbClr val="67A478"/>
              </a:buClr>
              <a:buFont typeface="Arial" panose="020B0604020202020204" pitchFamily="34" charset="0"/>
              <a:buChar char="•"/>
            </a:pPr>
            <a:r>
              <a:rPr lang="en-US" sz="2000">
                <a:solidFill>
                  <a:schemeClr val="tx1">
                    <a:lumMod val="75000"/>
                    <a:lumOff val="25000"/>
                  </a:schemeClr>
                </a:solidFill>
                <a:latin typeface="Century Gothic"/>
              </a:rPr>
              <a:t>Lower Savannah River, Georgia</a:t>
            </a:r>
          </a:p>
          <a:p>
            <a:pPr marL="685800" lvl="2" indent="-228600">
              <a:spcAft>
                <a:spcPts val="600"/>
              </a:spcAft>
              <a:buClr>
                <a:srgbClr val="67A478"/>
              </a:buClr>
              <a:buFont typeface="Arial" panose="020B0604020202020204" pitchFamily="34" charset="0"/>
              <a:buChar char="•"/>
            </a:pPr>
            <a:r>
              <a:rPr lang="en-US" sz="2000">
                <a:solidFill>
                  <a:schemeClr val="tx1">
                    <a:lumMod val="75000"/>
                    <a:lumOff val="25000"/>
                  </a:schemeClr>
                </a:solidFill>
                <a:latin typeface="Century Gothic"/>
              </a:rPr>
              <a:t>HUC10 Watershed </a:t>
            </a:r>
          </a:p>
          <a:p>
            <a:pPr marL="685800" lvl="2" indent="-228600">
              <a:spcAft>
                <a:spcPts val="600"/>
              </a:spcAft>
              <a:buClr>
                <a:srgbClr val="67A478"/>
              </a:buClr>
              <a:buFont typeface="Arial" panose="020B0604020202020204" pitchFamily="34" charset="0"/>
              <a:buChar char="•"/>
            </a:pPr>
            <a:r>
              <a:rPr lang="en-US" sz="2000">
                <a:solidFill>
                  <a:schemeClr val="tx1">
                    <a:lumMod val="75000"/>
                    <a:lumOff val="25000"/>
                  </a:schemeClr>
                </a:solidFill>
                <a:latin typeface="Century Gothic"/>
              </a:rPr>
              <a:t>Savannah National Wildlife Refuge</a:t>
            </a:r>
          </a:p>
          <a:p>
            <a:pPr marL="457200" lvl="2">
              <a:spcAft>
                <a:spcPts val="600"/>
              </a:spcAft>
              <a:buClr>
                <a:srgbClr val="67A478"/>
              </a:buClr>
            </a:pPr>
            <a:endParaRPr lang="en-US" sz="2000">
              <a:solidFill>
                <a:schemeClr val="tx1">
                  <a:lumMod val="75000"/>
                  <a:lumOff val="25000"/>
                </a:schemeClr>
              </a:solidFill>
              <a:latin typeface="Century Gothic"/>
            </a:endParaRPr>
          </a:p>
          <a:p>
            <a:pPr marL="228600" lvl="2" indent="-228600">
              <a:spcAft>
                <a:spcPts val="600"/>
              </a:spcAft>
              <a:buClr>
                <a:srgbClr val="67A478"/>
              </a:buClr>
              <a:buFont typeface="Arial" panose="020B0604020202020204" pitchFamily="34" charset="0"/>
              <a:buChar char="•"/>
            </a:pPr>
            <a:r>
              <a:rPr lang="en-US" sz="2000">
                <a:solidFill>
                  <a:schemeClr val="tx1">
                    <a:lumMod val="75000"/>
                    <a:lumOff val="25000"/>
                  </a:schemeClr>
                </a:solidFill>
                <a:latin typeface="Century Gothic"/>
              </a:rPr>
              <a:t>Time Frame: Growing Season of 2013 – 2023 (March-Sept)</a:t>
            </a:r>
          </a:p>
          <a:p>
            <a:pPr marL="457200" lvl="2">
              <a:spcAft>
                <a:spcPts val="600"/>
              </a:spcAft>
              <a:buClr>
                <a:srgbClr val="67A478"/>
              </a:buClr>
            </a:pPr>
            <a:endParaRPr lang="en-US" sz="1600">
              <a:solidFill>
                <a:schemeClr val="tx1">
                  <a:lumMod val="75000"/>
                  <a:lumOff val="25000"/>
                </a:schemeClr>
              </a:solidFill>
              <a:latin typeface="Century Gothic" panose="020B0502020202020204" pitchFamily="34" charset="0"/>
              <a:cs typeface="Calibri" panose="020F0502020204030204"/>
            </a:endParaRPr>
          </a:p>
          <a:p>
            <a:pPr marL="685800" lvl="2" indent="-228600">
              <a:spcAft>
                <a:spcPts val="600"/>
              </a:spcAft>
              <a:buClr>
                <a:srgbClr val="67A478"/>
              </a:buClr>
              <a:buFont typeface="Arial" panose="020B0604020202020204" pitchFamily="34" charset="0"/>
              <a:buChar char="•"/>
            </a:pPr>
            <a:endParaRPr lang="en-US" sz="1600">
              <a:solidFill>
                <a:schemeClr val="tx1">
                  <a:lumMod val="75000"/>
                  <a:lumOff val="25000"/>
                </a:schemeClr>
              </a:solidFill>
              <a:latin typeface="Century Gothic" panose="020B0502020202020204" pitchFamily="34" charset="0"/>
              <a:cs typeface="Calibri" panose="020F0502020204030204"/>
            </a:endParaRPr>
          </a:p>
          <a:p>
            <a:pPr marL="685800" lvl="2" indent="-228600">
              <a:spcAft>
                <a:spcPts val="600"/>
              </a:spcAft>
              <a:buClr>
                <a:srgbClr val="67A478"/>
              </a:buClr>
              <a:buFont typeface="Arial" panose="020B0604020202020204" pitchFamily="34" charset="0"/>
              <a:buChar char="•"/>
            </a:pPr>
            <a:endParaRPr lang="en-US">
              <a:solidFill>
                <a:schemeClr val="tx1">
                  <a:lumMod val="75000"/>
                  <a:lumOff val="25000"/>
                </a:schemeClr>
              </a:solidFill>
              <a:latin typeface="Century Gothic" panose="020B0502020202020204" pitchFamily="34" charset="0"/>
              <a:cs typeface="Calibri" panose="020F0502020204030204"/>
            </a:endParaRPr>
          </a:p>
          <a:p>
            <a:pPr marL="685800" lvl="2" indent="-228600">
              <a:spcAft>
                <a:spcPts val="600"/>
              </a:spcAft>
              <a:buClr>
                <a:srgbClr val="67A478"/>
              </a:buClr>
              <a:buFont typeface="Arial" panose="020B0604020202020204" pitchFamily="34" charset="0"/>
              <a:buChar char="•"/>
            </a:pPr>
            <a:endParaRPr lang="en-US">
              <a:solidFill>
                <a:schemeClr val="tx1">
                  <a:lumMod val="75000"/>
                  <a:lumOff val="25000"/>
                </a:schemeClr>
              </a:solidFill>
              <a:latin typeface="Century Gothic" panose="020B0502020202020204" pitchFamily="34" charset="0"/>
              <a:cs typeface="Calibri" panose="020F0502020204030204"/>
            </a:endParaRPr>
          </a:p>
          <a:p>
            <a:pPr marL="228600" lvl="1" indent="-228600">
              <a:spcAft>
                <a:spcPts val="600"/>
              </a:spcAft>
              <a:buClr>
                <a:srgbClr val="67A478"/>
              </a:buClr>
              <a:buFont typeface="Arial" panose="020B0604020202020204" pitchFamily="34" charset="0"/>
              <a:buChar char="•"/>
            </a:pPr>
            <a:endParaRPr lang="en-US">
              <a:solidFill>
                <a:schemeClr val="tx1">
                  <a:lumMod val="75000"/>
                  <a:lumOff val="25000"/>
                </a:schemeClr>
              </a:solidFill>
              <a:latin typeface="Century Gothic" panose="020B0502020202020204" pitchFamily="34" charset="0"/>
              <a:cs typeface="Calibri" panose="020F0502020204030204"/>
            </a:endParaRPr>
          </a:p>
          <a:p>
            <a:pPr marL="228600" indent="-228600">
              <a:spcAft>
                <a:spcPts val="600"/>
              </a:spcAft>
              <a:buClr>
                <a:srgbClr val="67A478"/>
              </a:buClr>
              <a:buFont typeface="Arial" panose="020B0604020202020204" pitchFamily="34" charset="0"/>
              <a:buChar char="•"/>
            </a:pPr>
            <a:endParaRPr lang="en-US">
              <a:solidFill>
                <a:schemeClr val="tx1">
                  <a:lumMod val="75000"/>
                  <a:lumOff val="25000"/>
                </a:schemeClr>
              </a:solidFill>
              <a:latin typeface="Century Gothic" panose="020B0502020202020204" pitchFamily="34" charset="0"/>
            </a:endParaRPr>
          </a:p>
        </p:txBody>
      </p:sp>
      <p:pic>
        <p:nvPicPr>
          <p:cNvPr id="5" name="Picture 5" descr="A picture containing tree, plant, grass, outdoor&#10;&#10;Description automatically generated">
            <a:extLst>
              <a:ext uri="{FF2B5EF4-FFF2-40B4-BE49-F238E27FC236}">
                <a16:creationId xmlns:a16="http://schemas.microsoft.com/office/drawing/2014/main" id="{D719C9C8-7F4E-D828-019B-5855C167102C}"/>
              </a:ext>
            </a:extLst>
          </p:cNvPr>
          <p:cNvPicPr>
            <a:picLocks noChangeAspect="1"/>
          </p:cNvPicPr>
          <p:nvPr/>
        </p:nvPicPr>
        <p:blipFill>
          <a:blip r:embed="rId4"/>
          <a:stretch>
            <a:fillRect/>
          </a:stretch>
        </p:blipFill>
        <p:spPr>
          <a:xfrm>
            <a:off x="1194941" y="3400319"/>
            <a:ext cx="3702685" cy="2483749"/>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238F6918-E4C9-815B-7DA2-50C6CF7A63A1}"/>
              </a:ext>
            </a:extLst>
          </p:cNvPr>
          <p:cNvSpPr txBox="1"/>
          <p:nvPr/>
        </p:nvSpPr>
        <p:spPr>
          <a:xfrm>
            <a:off x="1199354" y="6014122"/>
            <a:ext cx="370416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 U.S. Fish &amp; Wildlife Service. Bald cypress in bottomland hardwood forest at Savannah National Wildlife Refuge.</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987B824F-6AA4-8751-AB70-F203854FACA3}"/>
              </a:ext>
            </a:extLst>
          </p:cNvPr>
          <p:cNvSpPr txBox="1"/>
          <p:nvPr/>
        </p:nvSpPr>
        <p:spPr>
          <a:xfrm>
            <a:off x="8019040" y="626213"/>
            <a:ext cx="42213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Lower Savannah River Basin </a:t>
            </a:r>
          </a:p>
        </p:txBody>
      </p:sp>
      <p:grpSp>
        <p:nvGrpSpPr>
          <p:cNvPr id="27" name="Group 26">
            <a:extLst>
              <a:ext uri="{FF2B5EF4-FFF2-40B4-BE49-F238E27FC236}">
                <a16:creationId xmlns:a16="http://schemas.microsoft.com/office/drawing/2014/main" id="{74FF5D30-7FC9-C732-D933-90608DE1C158}"/>
              </a:ext>
            </a:extLst>
          </p:cNvPr>
          <p:cNvGrpSpPr/>
          <p:nvPr/>
        </p:nvGrpSpPr>
        <p:grpSpPr>
          <a:xfrm>
            <a:off x="8098972" y="1031947"/>
            <a:ext cx="3676260" cy="4654146"/>
            <a:chOff x="8215604" y="1094151"/>
            <a:chExt cx="3396342" cy="4389779"/>
          </a:xfrm>
        </p:grpSpPr>
        <p:pic>
          <p:nvPicPr>
            <p:cNvPr id="13" name="Picture 13" descr="A map of a river&#10;&#10;Description automatically generated">
              <a:extLst>
                <a:ext uri="{FF2B5EF4-FFF2-40B4-BE49-F238E27FC236}">
                  <a16:creationId xmlns:a16="http://schemas.microsoft.com/office/drawing/2014/main" id="{26835637-517E-3FBC-1F10-379089BF4CBE}"/>
                </a:ext>
              </a:extLst>
            </p:cNvPr>
            <p:cNvPicPr>
              <a:picLocks noChangeAspect="1"/>
            </p:cNvPicPr>
            <p:nvPr/>
          </p:nvPicPr>
          <p:blipFill>
            <a:blip r:embed="rId5"/>
            <a:stretch>
              <a:fillRect/>
            </a:stretch>
          </p:blipFill>
          <p:spPr>
            <a:xfrm>
              <a:off x="8215604" y="1094151"/>
              <a:ext cx="3396342" cy="438977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6">
              <a:extLst>
                <a:ext uri="{FF2B5EF4-FFF2-40B4-BE49-F238E27FC236}">
                  <a16:creationId xmlns:a16="http://schemas.microsoft.com/office/drawing/2014/main" id="{7F6BBAC1-FB76-6C7C-845C-7A28C21176C2}"/>
                </a:ext>
              </a:extLst>
            </p:cNvPr>
            <p:cNvPicPr>
              <a:picLocks noChangeAspect="1"/>
            </p:cNvPicPr>
            <p:nvPr/>
          </p:nvPicPr>
          <p:blipFill>
            <a:blip r:embed="rId6"/>
            <a:stretch>
              <a:fillRect/>
            </a:stretch>
          </p:blipFill>
          <p:spPr>
            <a:xfrm>
              <a:off x="10158510" y="4969912"/>
              <a:ext cx="1291123" cy="487135"/>
            </a:xfrm>
            <a:prstGeom prst="rect">
              <a:avLst/>
            </a:prstGeom>
          </p:spPr>
        </p:pic>
      </p:grpSp>
      <p:pic>
        <p:nvPicPr>
          <p:cNvPr id="18" name="Picture 20" descr="A grey rectangular sign with black text&#10;&#10;Description automatically generated">
            <a:extLst>
              <a:ext uri="{FF2B5EF4-FFF2-40B4-BE49-F238E27FC236}">
                <a16:creationId xmlns:a16="http://schemas.microsoft.com/office/drawing/2014/main" id="{0D54DD3E-3B87-87C0-1FA2-9A0FE251C940}"/>
              </a:ext>
            </a:extLst>
          </p:cNvPr>
          <p:cNvPicPr>
            <a:picLocks noChangeAspect="1"/>
          </p:cNvPicPr>
          <p:nvPr/>
        </p:nvPicPr>
        <p:blipFill>
          <a:blip r:embed="rId7"/>
          <a:stretch>
            <a:fillRect/>
          </a:stretch>
        </p:blipFill>
        <p:spPr>
          <a:xfrm>
            <a:off x="10577435" y="1089382"/>
            <a:ext cx="1151385" cy="504910"/>
          </a:xfrm>
          <a:prstGeom prst="rect">
            <a:avLst/>
          </a:prstGeom>
        </p:spPr>
      </p:pic>
      <p:pic>
        <p:nvPicPr>
          <p:cNvPr id="29" name="Picture 29" descr="A number on a grey background&#10;&#10;Description automatically generated">
            <a:extLst>
              <a:ext uri="{FF2B5EF4-FFF2-40B4-BE49-F238E27FC236}">
                <a16:creationId xmlns:a16="http://schemas.microsoft.com/office/drawing/2014/main" id="{6CB87DF4-F269-82B9-C750-74DB5B11EDDB}"/>
              </a:ext>
            </a:extLst>
          </p:cNvPr>
          <p:cNvPicPr>
            <a:picLocks noChangeAspect="1"/>
          </p:cNvPicPr>
          <p:nvPr/>
        </p:nvPicPr>
        <p:blipFill>
          <a:blip r:embed="rId8"/>
          <a:stretch>
            <a:fillRect/>
          </a:stretch>
        </p:blipFill>
        <p:spPr>
          <a:xfrm>
            <a:off x="10360187" y="5408157"/>
            <a:ext cx="934422" cy="224907"/>
          </a:xfrm>
          <a:prstGeom prst="rect">
            <a:avLst/>
          </a:prstGeom>
        </p:spPr>
      </p:pic>
      <p:pic>
        <p:nvPicPr>
          <p:cNvPr id="30" name="Picture 30" descr="A black triangle in a white circle&#10;&#10;Description automatically generated">
            <a:extLst>
              <a:ext uri="{FF2B5EF4-FFF2-40B4-BE49-F238E27FC236}">
                <a16:creationId xmlns:a16="http://schemas.microsoft.com/office/drawing/2014/main" id="{F5F8E9C4-8405-4F26-FF7B-43386376B065}"/>
              </a:ext>
            </a:extLst>
          </p:cNvPr>
          <p:cNvPicPr>
            <a:picLocks noChangeAspect="1"/>
          </p:cNvPicPr>
          <p:nvPr/>
        </p:nvPicPr>
        <p:blipFill>
          <a:blip r:embed="rId9"/>
          <a:stretch>
            <a:fillRect/>
          </a:stretch>
        </p:blipFill>
        <p:spPr>
          <a:xfrm>
            <a:off x="11345051" y="5313491"/>
            <a:ext cx="379835" cy="359812"/>
          </a:xfrm>
          <a:prstGeom prst="rect">
            <a:avLst/>
          </a:prstGeom>
        </p:spPr>
      </p:pic>
      <p:pic>
        <p:nvPicPr>
          <p:cNvPr id="37" name="Picture 22" descr="A map of the united states&#10;&#10;Description automatically generated">
            <a:extLst>
              <a:ext uri="{FF2B5EF4-FFF2-40B4-BE49-F238E27FC236}">
                <a16:creationId xmlns:a16="http://schemas.microsoft.com/office/drawing/2014/main" id="{9B355825-B2E3-DF4E-493E-297E2CE50A41}"/>
              </a:ext>
            </a:extLst>
          </p:cNvPr>
          <p:cNvPicPr>
            <a:picLocks noChangeAspect="1"/>
          </p:cNvPicPr>
          <p:nvPr/>
        </p:nvPicPr>
        <p:blipFill rotWithShape="1">
          <a:blip r:embed="rId10"/>
          <a:srcRect l="2719" t="1995" r="3458" b="2513"/>
          <a:stretch/>
        </p:blipFill>
        <p:spPr>
          <a:xfrm>
            <a:off x="6044580" y="3803245"/>
            <a:ext cx="1828009" cy="182919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8FDEC7E0-D344-E5A7-35E6-DDB96687D79B}"/>
              </a:ext>
            </a:extLst>
          </p:cNvPr>
          <p:cNvSpPr txBox="1"/>
          <p:nvPr/>
        </p:nvSpPr>
        <p:spPr>
          <a:xfrm>
            <a:off x="5945559" y="3401206"/>
            <a:ext cx="42213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GA, USA</a:t>
            </a:r>
            <a:endParaRPr lang="en-US" sz="2000">
              <a:solidFill>
                <a:schemeClr val="tx1">
                  <a:lumMod val="75000"/>
                  <a:lumOff val="25000"/>
                </a:schemeClr>
              </a:solidFill>
              <a:ea typeface="Calibri"/>
              <a:cs typeface="Calibri"/>
            </a:endParaRPr>
          </a:p>
        </p:txBody>
      </p:sp>
      <p:cxnSp>
        <p:nvCxnSpPr>
          <p:cNvPr id="46" name="Straight Arrow Connector 45">
            <a:extLst>
              <a:ext uri="{FF2B5EF4-FFF2-40B4-BE49-F238E27FC236}">
                <a16:creationId xmlns:a16="http://schemas.microsoft.com/office/drawing/2014/main" id="{45A40F95-1CE4-722A-3DE1-32F5D56CB3BA}"/>
              </a:ext>
            </a:extLst>
          </p:cNvPr>
          <p:cNvCxnSpPr/>
          <p:nvPr/>
        </p:nvCxnSpPr>
        <p:spPr>
          <a:xfrm flipV="1">
            <a:off x="7311246" y="1044210"/>
            <a:ext cx="790851" cy="33221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23DFC66-F0E3-7376-15A1-01DF5C1230E4}"/>
              </a:ext>
            </a:extLst>
          </p:cNvPr>
          <p:cNvCxnSpPr>
            <a:cxnSpLocks/>
          </p:cNvCxnSpPr>
          <p:nvPr/>
        </p:nvCxnSpPr>
        <p:spPr>
          <a:xfrm>
            <a:off x="7298646" y="4632624"/>
            <a:ext cx="776295" cy="105434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D2D8FB4-0682-ED0C-3EBC-7CAA64E4CE07}"/>
              </a:ext>
            </a:extLst>
          </p:cNvPr>
          <p:cNvSpPr txBox="1"/>
          <p:nvPr/>
        </p:nvSpPr>
        <p:spPr>
          <a:xfrm>
            <a:off x="8403770" y="2122713"/>
            <a:ext cx="457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1</a:t>
            </a:r>
          </a:p>
        </p:txBody>
      </p:sp>
      <p:sp>
        <p:nvSpPr>
          <p:cNvPr id="4" name="TextBox 3">
            <a:extLst>
              <a:ext uri="{FF2B5EF4-FFF2-40B4-BE49-F238E27FC236}">
                <a16:creationId xmlns:a16="http://schemas.microsoft.com/office/drawing/2014/main" id="{285E4864-D4C7-9D49-FAB7-52AE0688B8A4}"/>
              </a:ext>
            </a:extLst>
          </p:cNvPr>
          <p:cNvSpPr txBox="1"/>
          <p:nvPr/>
        </p:nvSpPr>
        <p:spPr>
          <a:xfrm>
            <a:off x="8708570" y="2547256"/>
            <a:ext cx="457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2</a:t>
            </a:r>
          </a:p>
        </p:txBody>
      </p:sp>
      <p:sp>
        <p:nvSpPr>
          <p:cNvPr id="8" name="TextBox 7">
            <a:extLst>
              <a:ext uri="{FF2B5EF4-FFF2-40B4-BE49-F238E27FC236}">
                <a16:creationId xmlns:a16="http://schemas.microsoft.com/office/drawing/2014/main" id="{7C6EFDF4-EAE7-4993-A93E-BCE953EFAB3B}"/>
              </a:ext>
            </a:extLst>
          </p:cNvPr>
          <p:cNvSpPr txBox="1"/>
          <p:nvPr/>
        </p:nvSpPr>
        <p:spPr>
          <a:xfrm>
            <a:off x="8708569" y="2950027"/>
            <a:ext cx="457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3</a:t>
            </a:r>
          </a:p>
        </p:txBody>
      </p:sp>
      <p:sp>
        <p:nvSpPr>
          <p:cNvPr id="9" name="TextBox 8">
            <a:extLst>
              <a:ext uri="{FF2B5EF4-FFF2-40B4-BE49-F238E27FC236}">
                <a16:creationId xmlns:a16="http://schemas.microsoft.com/office/drawing/2014/main" id="{69F725F6-DFE2-9A58-5B50-5087220B2C7C}"/>
              </a:ext>
            </a:extLst>
          </p:cNvPr>
          <p:cNvSpPr txBox="1"/>
          <p:nvPr/>
        </p:nvSpPr>
        <p:spPr>
          <a:xfrm>
            <a:off x="8860970" y="2797627"/>
            <a:ext cx="457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4</a:t>
            </a:r>
          </a:p>
        </p:txBody>
      </p:sp>
    </p:spTree>
    <p:extLst>
      <p:ext uri="{BB962C8B-B14F-4D97-AF65-F5344CB8AC3E}">
        <p14:creationId xmlns:p14="http://schemas.microsoft.com/office/powerpoint/2010/main" val="291103145"/>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E51B4C95-6A2D-25D7-FD72-F6FFC1A7D9BA}"/>
              </a:ext>
            </a:extLst>
          </p:cNvPr>
          <p:cNvSpPr txBox="1">
            <a:spLocks/>
          </p:cNvSpPr>
          <p:nvPr/>
        </p:nvSpPr>
        <p:spPr>
          <a:xfrm>
            <a:off x="528735" y="1051450"/>
            <a:ext cx="4201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6CA47A"/>
              </a:buClr>
              <a:buFont typeface="Webdings" panose="05030102010509060703" pitchFamily="18" charset="2"/>
              <a:buChar char="4"/>
            </a:pPr>
            <a:endParaRPr lang="en-US" sz="180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095F5F8A-1A45-6632-DB30-CA188802329B}"/>
              </a:ext>
            </a:extLst>
          </p:cNvPr>
          <p:cNvSpPr txBox="1"/>
          <p:nvPr/>
        </p:nvSpPr>
        <p:spPr>
          <a:xfrm>
            <a:off x="3390294" y="3128570"/>
            <a:ext cx="66659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CA47A"/>
                </a:solidFill>
                <a:latin typeface="Century Gothic"/>
              </a:rPr>
              <a:t>Synthesize &amp; Analyze</a:t>
            </a:r>
            <a:r>
              <a:rPr lang="en-US" sz="2800">
                <a:solidFill>
                  <a:schemeClr val="tx1">
                    <a:lumMod val="75000"/>
                    <a:lumOff val="25000"/>
                  </a:schemeClr>
                </a:solidFill>
                <a:latin typeface="Century Gothic"/>
                <a:cs typeface="Calibri"/>
              </a:rPr>
              <a:t> </a:t>
            </a:r>
            <a:endParaRPr lang="en-US">
              <a:solidFill>
                <a:schemeClr val="tx1">
                  <a:lumMod val="75000"/>
                  <a:lumOff val="25000"/>
                </a:schemeClr>
              </a:solidFill>
              <a:latin typeface="Calibri" panose="020F0502020204030204"/>
              <a:cs typeface="Calibri"/>
            </a:endParaRPr>
          </a:p>
          <a:p>
            <a:r>
              <a:rPr lang="en-US" sz="2800">
                <a:solidFill>
                  <a:schemeClr val="tx1">
                    <a:lumMod val="75000"/>
                    <a:lumOff val="25000"/>
                  </a:schemeClr>
                </a:solidFill>
                <a:latin typeface="Century Gothic"/>
                <a:cs typeface="Calibri"/>
              </a:rPr>
              <a:t>trends in saltwater intrusion (SWI)</a:t>
            </a:r>
            <a:endParaRPr lang="en-US">
              <a:solidFill>
                <a:schemeClr val="tx1">
                  <a:lumMod val="75000"/>
                  <a:lumOff val="25000"/>
                </a:schemeClr>
              </a:solidFill>
              <a:latin typeface="Calibri" panose="020F0502020204030204"/>
              <a:cs typeface="Calibri"/>
            </a:endParaRPr>
          </a:p>
        </p:txBody>
      </p:sp>
      <p:pic>
        <p:nvPicPr>
          <p:cNvPr id="8" name="Graphic 10" descr="Checkmark with solid fill">
            <a:extLst>
              <a:ext uri="{FF2B5EF4-FFF2-40B4-BE49-F238E27FC236}">
                <a16:creationId xmlns:a16="http://schemas.microsoft.com/office/drawing/2014/main" id="{96C0A93A-AB1D-BDCC-E3C1-3228646B5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6296" y="4705201"/>
            <a:ext cx="1175913" cy="1186437"/>
          </a:xfrm>
          <a:prstGeom prst="rect">
            <a:avLst/>
          </a:prstGeom>
        </p:spPr>
      </p:pic>
      <p:sp>
        <p:nvSpPr>
          <p:cNvPr id="16" name="TextBox 15">
            <a:extLst>
              <a:ext uri="{FF2B5EF4-FFF2-40B4-BE49-F238E27FC236}">
                <a16:creationId xmlns:a16="http://schemas.microsoft.com/office/drawing/2014/main" id="{91EA5406-3A73-D563-5F2E-218D6190ED37}"/>
              </a:ext>
            </a:extLst>
          </p:cNvPr>
          <p:cNvSpPr txBox="1"/>
          <p:nvPr/>
        </p:nvSpPr>
        <p:spPr>
          <a:xfrm>
            <a:off x="3390294" y="1267345"/>
            <a:ext cx="74408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CA47A"/>
                </a:solidFill>
                <a:latin typeface="Century Gothic"/>
                <a:ea typeface="+mn-lt"/>
                <a:cs typeface="+mn-lt"/>
              </a:rPr>
              <a:t>Investigate</a:t>
            </a:r>
            <a:r>
              <a:rPr lang="en-US" sz="2800" b="1">
                <a:solidFill>
                  <a:srgbClr val="6CA47A"/>
                </a:solidFill>
                <a:latin typeface="Century Gothic"/>
              </a:rPr>
              <a:t> Changes</a:t>
            </a:r>
            <a:endParaRPr lang="en-US" sz="2800" b="1">
              <a:solidFill>
                <a:schemeClr val="tx1">
                  <a:lumMod val="75000"/>
                  <a:lumOff val="25000"/>
                </a:schemeClr>
              </a:solidFill>
              <a:latin typeface="Century Gothic"/>
              <a:ea typeface="+mn-lt"/>
              <a:cs typeface="+mn-lt"/>
            </a:endParaRPr>
          </a:p>
          <a:p>
            <a:r>
              <a:rPr lang="en-US" sz="2800">
                <a:solidFill>
                  <a:schemeClr val="tx1">
                    <a:lumMod val="75000"/>
                    <a:lumOff val="25000"/>
                  </a:schemeClr>
                </a:solidFill>
                <a:latin typeface="Century Gothic"/>
                <a:ea typeface="+mn-lt"/>
                <a:cs typeface="+mn-lt"/>
              </a:rPr>
              <a:t>in sea level rise (SLR) and vegetative health</a:t>
            </a:r>
            <a:endParaRPr lang="en-US" sz="2800" b="1">
              <a:solidFill>
                <a:schemeClr val="tx1">
                  <a:lumMod val="75000"/>
                  <a:lumOff val="25000"/>
                </a:schemeClr>
              </a:solidFill>
              <a:latin typeface="Century Gothic"/>
              <a:ea typeface="+mn-lt"/>
              <a:cs typeface="+mn-lt"/>
            </a:endParaRPr>
          </a:p>
          <a:p>
            <a:endParaRPr lang="en-US" sz="2800" b="1">
              <a:solidFill>
                <a:srgbClr val="6CA47A"/>
              </a:solidFill>
              <a:latin typeface="Century Gothic"/>
            </a:endParaRPr>
          </a:p>
        </p:txBody>
      </p:sp>
      <p:pic>
        <p:nvPicPr>
          <p:cNvPr id="18" name="Graphic 13" descr="Magnifying glass with solid fill">
            <a:extLst>
              <a:ext uri="{FF2B5EF4-FFF2-40B4-BE49-F238E27FC236}">
                <a16:creationId xmlns:a16="http://schemas.microsoft.com/office/drawing/2014/main" id="{58996D4C-0B8D-336A-E38F-BC6A109FB5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50570" y="1349434"/>
            <a:ext cx="1273431" cy="1273433"/>
          </a:xfrm>
          <a:prstGeom prst="rect">
            <a:avLst/>
          </a:prstGeom>
        </p:spPr>
      </p:pic>
      <p:sp>
        <p:nvSpPr>
          <p:cNvPr id="20" name="TextBox 19">
            <a:extLst>
              <a:ext uri="{FF2B5EF4-FFF2-40B4-BE49-F238E27FC236}">
                <a16:creationId xmlns:a16="http://schemas.microsoft.com/office/drawing/2014/main" id="{F2439FA2-DF00-A6A0-EE5B-A8B0130CEBFB}"/>
              </a:ext>
            </a:extLst>
          </p:cNvPr>
          <p:cNvSpPr txBox="1"/>
          <p:nvPr/>
        </p:nvSpPr>
        <p:spPr>
          <a:xfrm>
            <a:off x="3390294" y="4594683"/>
            <a:ext cx="74408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67A478"/>
                </a:solidFill>
                <a:latin typeface="Century Gothic"/>
                <a:ea typeface="+mn-lt"/>
                <a:cs typeface="+mn-lt"/>
              </a:rPr>
              <a:t>Validate and Correlate</a:t>
            </a:r>
            <a:endParaRPr lang="en-US" sz="2800" b="1">
              <a:solidFill>
                <a:srgbClr val="6CA47A"/>
              </a:solidFill>
              <a:latin typeface="Century Gothic"/>
              <a:ea typeface="+mn-lt"/>
              <a:cs typeface="+mn-lt"/>
            </a:endParaRPr>
          </a:p>
          <a:p>
            <a:r>
              <a:rPr lang="en-US" sz="2800">
                <a:solidFill>
                  <a:schemeClr val="tx1">
                    <a:lumMod val="75000"/>
                    <a:lumOff val="25000"/>
                  </a:schemeClr>
                </a:solidFill>
                <a:latin typeface="Century Gothic"/>
                <a:ea typeface="+mn-lt"/>
                <a:cs typeface="+mn-lt"/>
              </a:rPr>
              <a:t>NASA Earth Observations (EO) with in-situ (field-derived) data</a:t>
            </a:r>
            <a:endParaRPr lang="en-US" sz="2800" b="1">
              <a:solidFill>
                <a:schemeClr val="tx1">
                  <a:lumMod val="75000"/>
                  <a:lumOff val="25000"/>
                </a:schemeClr>
              </a:solidFill>
              <a:latin typeface="Century Gothic"/>
              <a:ea typeface="+mn-lt"/>
              <a:cs typeface="+mn-lt"/>
            </a:endParaRPr>
          </a:p>
          <a:p>
            <a:endParaRPr lang="en-US" sz="2800">
              <a:latin typeface="Century Gothic"/>
              <a:cs typeface="Calibri"/>
            </a:endParaRPr>
          </a:p>
        </p:txBody>
      </p:sp>
      <p:sp>
        <p:nvSpPr>
          <p:cNvPr id="22" name="Title 1">
            <a:extLst>
              <a:ext uri="{FF2B5EF4-FFF2-40B4-BE49-F238E27FC236}">
                <a16:creationId xmlns:a16="http://schemas.microsoft.com/office/drawing/2014/main" id="{F1820434-A973-40D8-965E-F9C91AE8068D}"/>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Objectives</a:t>
            </a:r>
            <a:endParaRPr lang="en-US"/>
          </a:p>
        </p:txBody>
      </p:sp>
      <p:pic>
        <p:nvPicPr>
          <p:cNvPr id="24" name="Picture 20" descr="A picture containing circle, cartoon, design&#10;&#10;Description automatically generated">
            <a:extLst>
              <a:ext uri="{FF2B5EF4-FFF2-40B4-BE49-F238E27FC236}">
                <a16:creationId xmlns:a16="http://schemas.microsoft.com/office/drawing/2014/main" id="{27DCC6F7-FB97-9F4E-6494-CEEBC33ADE36}"/>
              </a:ext>
            </a:extLst>
          </p:cNvPr>
          <p:cNvPicPr>
            <a:picLocks noChangeAspect="1"/>
          </p:cNvPicPr>
          <p:nvPr/>
        </p:nvPicPr>
        <p:blipFill>
          <a:blip r:embed="rId8"/>
          <a:stretch>
            <a:fillRect/>
          </a:stretch>
        </p:blipFill>
        <p:spPr>
          <a:xfrm>
            <a:off x="1466248" y="2784798"/>
            <a:ext cx="1648275" cy="1635360"/>
          </a:xfrm>
          <a:prstGeom prst="rect">
            <a:avLst/>
          </a:prstGeom>
        </p:spPr>
      </p:pic>
    </p:spTree>
    <p:extLst>
      <p:ext uri="{BB962C8B-B14F-4D97-AF65-F5344CB8AC3E}">
        <p14:creationId xmlns:p14="http://schemas.microsoft.com/office/powerpoint/2010/main" val="22115602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11377111" cy="274583"/>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Project Partners</a:t>
            </a:r>
            <a:endParaRPr lang="en-US"/>
          </a:p>
        </p:txBody>
      </p:sp>
      <p:pic>
        <p:nvPicPr>
          <p:cNvPr id="10" name="Picture 10">
            <a:extLst>
              <a:ext uri="{FF2B5EF4-FFF2-40B4-BE49-F238E27FC236}">
                <a16:creationId xmlns:a16="http://schemas.microsoft.com/office/drawing/2014/main" id="{6935FAE6-9E23-7BCF-9011-5B5A13D3C843}"/>
              </a:ext>
            </a:extLst>
          </p:cNvPr>
          <p:cNvPicPr>
            <a:picLocks noChangeAspect="1"/>
          </p:cNvPicPr>
          <p:nvPr/>
        </p:nvPicPr>
        <p:blipFill rotWithShape="1">
          <a:blip r:embed="rId4"/>
          <a:srcRect t="27317" r="-490"/>
          <a:stretch/>
        </p:blipFill>
        <p:spPr>
          <a:xfrm>
            <a:off x="962084" y="1782430"/>
            <a:ext cx="2523033" cy="1834259"/>
          </a:xfrm>
          <a:prstGeom prst="rect">
            <a:avLst/>
          </a:prstGeom>
        </p:spPr>
      </p:pic>
      <p:pic>
        <p:nvPicPr>
          <p:cNvPr id="9" name="Picture 9">
            <a:extLst>
              <a:ext uri="{FF2B5EF4-FFF2-40B4-BE49-F238E27FC236}">
                <a16:creationId xmlns:a16="http://schemas.microsoft.com/office/drawing/2014/main" id="{D10D8A08-9349-1346-96CD-4D2A48DE4895}"/>
              </a:ext>
            </a:extLst>
          </p:cNvPr>
          <p:cNvPicPr>
            <a:picLocks noChangeAspect="1"/>
          </p:cNvPicPr>
          <p:nvPr/>
        </p:nvPicPr>
        <p:blipFill>
          <a:blip r:embed="rId5"/>
          <a:stretch>
            <a:fillRect/>
          </a:stretch>
        </p:blipFill>
        <p:spPr>
          <a:xfrm>
            <a:off x="4796267" y="1400180"/>
            <a:ext cx="2588217" cy="2588217"/>
          </a:xfrm>
          <a:prstGeom prst="rect">
            <a:avLst/>
          </a:prstGeom>
        </p:spPr>
      </p:pic>
      <p:sp>
        <p:nvSpPr>
          <p:cNvPr id="13" name="Text Placeholder 3">
            <a:extLst>
              <a:ext uri="{FF2B5EF4-FFF2-40B4-BE49-F238E27FC236}">
                <a16:creationId xmlns:a16="http://schemas.microsoft.com/office/drawing/2014/main" id="{CD11865B-DCBF-A477-320B-8E2513FEDDF4}"/>
              </a:ext>
            </a:extLst>
          </p:cNvPr>
          <p:cNvSpPr txBox="1">
            <a:spLocks/>
          </p:cNvSpPr>
          <p:nvPr/>
        </p:nvSpPr>
        <p:spPr>
          <a:xfrm>
            <a:off x="4617146" y="4215581"/>
            <a:ext cx="3230445" cy="201593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9A478"/>
              </a:buClr>
              <a:buFont typeface="Arial"/>
              <a:buChar char="•"/>
            </a:pPr>
            <a:r>
              <a:rPr lang="en-US" sz="2000">
                <a:solidFill>
                  <a:schemeClr val="tx1">
                    <a:lumMod val="75000"/>
                    <a:lumOff val="25000"/>
                  </a:schemeClr>
                </a:solidFill>
                <a:latin typeface="Century Gothic" panose="020F0302020204030204"/>
              </a:rPr>
              <a:t>Wetland and Aquatic Research Center (WARC)</a:t>
            </a:r>
            <a:endParaRPr lang="en-US">
              <a:solidFill>
                <a:schemeClr val="tx1">
                  <a:lumMod val="75000"/>
                  <a:lumOff val="25000"/>
                </a:schemeClr>
              </a:solidFill>
              <a:latin typeface="Century Gothic" panose="020F0302020204030204"/>
            </a:endParaRPr>
          </a:p>
          <a:p>
            <a:pPr marL="342900" indent="-342900">
              <a:spcAft>
                <a:spcPts val="600"/>
              </a:spcAft>
              <a:buClr>
                <a:srgbClr val="69A478"/>
              </a:buClr>
              <a:buFont typeface="Arial"/>
              <a:buChar char="•"/>
            </a:pPr>
            <a:r>
              <a:rPr lang="en-US" sz="2000">
                <a:solidFill>
                  <a:schemeClr val="tx1">
                    <a:lumMod val="75000"/>
                    <a:lumOff val="25000"/>
                  </a:schemeClr>
                </a:solidFill>
                <a:latin typeface="Century Gothic" panose="020F0302020204030204"/>
              </a:rPr>
              <a:t>Florence Bascom Geoscience Center (FBGC)</a:t>
            </a:r>
            <a:endParaRPr lang="en-US" sz="1800">
              <a:solidFill>
                <a:schemeClr val="tx1">
                  <a:lumMod val="75000"/>
                  <a:lumOff val="25000"/>
                </a:schemeClr>
              </a:solidFill>
              <a:latin typeface="Century Gothic" panose="020F0302020204030204"/>
            </a:endParaRPr>
          </a:p>
        </p:txBody>
      </p:sp>
      <p:sp>
        <p:nvSpPr>
          <p:cNvPr id="14" name="Text Placeholder 3">
            <a:extLst>
              <a:ext uri="{FF2B5EF4-FFF2-40B4-BE49-F238E27FC236}">
                <a16:creationId xmlns:a16="http://schemas.microsoft.com/office/drawing/2014/main" id="{CD11865B-DCBF-A477-320B-8E2513FEDDF4}"/>
              </a:ext>
            </a:extLst>
          </p:cNvPr>
          <p:cNvSpPr txBox="1">
            <a:spLocks/>
          </p:cNvSpPr>
          <p:nvPr/>
        </p:nvSpPr>
        <p:spPr>
          <a:xfrm>
            <a:off x="667344" y="4210972"/>
            <a:ext cx="3119832" cy="201593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9A478"/>
              </a:buClr>
              <a:buFont typeface="Arial"/>
              <a:buChar char="•"/>
            </a:pPr>
            <a:r>
              <a:rPr lang="en-US" sz="2000">
                <a:solidFill>
                  <a:schemeClr val="tx1">
                    <a:lumMod val="75000"/>
                    <a:lumOff val="25000"/>
                  </a:schemeClr>
                </a:solidFill>
                <a:latin typeface="Century Gothic" panose="020F0302020204030204"/>
              </a:rPr>
              <a:t>Action Plan for Climate Adaptation and Resilience (2021)</a:t>
            </a:r>
            <a:endParaRPr lang="en-US">
              <a:solidFill>
                <a:schemeClr val="tx1">
                  <a:lumMod val="75000"/>
                  <a:lumOff val="25000"/>
                </a:schemeClr>
              </a:solidFill>
              <a:cs typeface="Calibri" panose="020F0502020204030204"/>
            </a:endParaRPr>
          </a:p>
          <a:p>
            <a:pPr marL="342900" indent="-342900">
              <a:spcAft>
                <a:spcPts val="600"/>
              </a:spcAft>
              <a:buClr>
                <a:srgbClr val="69A478"/>
              </a:buClr>
              <a:buFont typeface="Arial"/>
              <a:buChar char="•"/>
            </a:pPr>
            <a:r>
              <a:rPr lang="en-US" sz="2000">
                <a:solidFill>
                  <a:schemeClr val="tx1">
                    <a:lumMod val="75000"/>
                    <a:lumOff val="25000"/>
                  </a:schemeClr>
                </a:solidFill>
                <a:latin typeface="Century Gothic" panose="020F0302020204030204"/>
              </a:rPr>
              <a:t>Southeast Regional Climate Hub</a:t>
            </a:r>
          </a:p>
        </p:txBody>
      </p:sp>
      <p:sp>
        <p:nvSpPr>
          <p:cNvPr id="15" name="Text Placeholder 3">
            <a:extLst>
              <a:ext uri="{FF2B5EF4-FFF2-40B4-BE49-F238E27FC236}">
                <a16:creationId xmlns:a16="http://schemas.microsoft.com/office/drawing/2014/main" id="{BB8CB49E-FF6C-B9DC-E3CE-4829C5C1AAB2}"/>
              </a:ext>
            </a:extLst>
          </p:cNvPr>
          <p:cNvSpPr txBox="1">
            <a:spLocks/>
          </p:cNvSpPr>
          <p:nvPr/>
        </p:nvSpPr>
        <p:spPr>
          <a:xfrm>
            <a:off x="8680633" y="4218909"/>
            <a:ext cx="2785177" cy="132343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69A478"/>
              </a:buClr>
              <a:buFont typeface="Arial"/>
              <a:buChar char="•"/>
            </a:pPr>
            <a:r>
              <a:rPr lang="en-US" sz="2000">
                <a:solidFill>
                  <a:schemeClr val="tx1">
                    <a:lumMod val="75000"/>
                    <a:lumOff val="25000"/>
                  </a:schemeClr>
                </a:solidFill>
                <a:latin typeface="Century Gothic" panose="020F0302020204030204"/>
              </a:rPr>
              <a:t>Department of Biology, Georgia Southern University</a:t>
            </a:r>
            <a:endParaRPr lang="en-US">
              <a:solidFill>
                <a:schemeClr val="tx1">
                  <a:lumMod val="75000"/>
                  <a:lumOff val="25000"/>
                </a:schemeClr>
              </a:solidFill>
            </a:endParaRPr>
          </a:p>
        </p:txBody>
      </p:sp>
      <p:pic>
        <p:nvPicPr>
          <p:cNvPr id="2" name="Graphic 2" descr="Graduation cap">
            <a:extLst>
              <a:ext uri="{FF2B5EF4-FFF2-40B4-BE49-F238E27FC236}">
                <a16:creationId xmlns:a16="http://schemas.microsoft.com/office/drawing/2014/main" id="{0CD4456D-B7B1-68AA-824E-74D107E976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0418" y="540223"/>
            <a:ext cx="3810001" cy="3821374"/>
          </a:xfrm>
          <a:prstGeom prst="rect">
            <a:avLst/>
          </a:prstGeom>
        </p:spPr>
      </p:pic>
    </p:spTree>
    <p:extLst>
      <p:ext uri="{BB962C8B-B14F-4D97-AF65-F5344CB8AC3E}">
        <p14:creationId xmlns:p14="http://schemas.microsoft.com/office/powerpoint/2010/main" val="150196636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Earth Observations (EOs)</a:t>
            </a:r>
            <a:endParaRPr lang="en-US"/>
          </a:p>
        </p:txBody>
      </p:sp>
      <p:pic>
        <p:nvPicPr>
          <p:cNvPr id="2" name="Picture 3" descr="A satellite with solar panels&#10;&#10;Description automatically generated">
            <a:extLst>
              <a:ext uri="{FF2B5EF4-FFF2-40B4-BE49-F238E27FC236}">
                <a16:creationId xmlns:a16="http://schemas.microsoft.com/office/drawing/2014/main" id="{B632E62E-3F3C-AC40-C7DC-CB022E53E97C}"/>
              </a:ext>
            </a:extLst>
          </p:cNvPr>
          <p:cNvPicPr>
            <a:picLocks noChangeAspect="1"/>
          </p:cNvPicPr>
          <p:nvPr/>
        </p:nvPicPr>
        <p:blipFill>
          <a:blip r:embed="rId3"/>
          <a:stretch>
            <a:fillRect/>
          </a:stretch>
        </p:blipFill>
        <p:spPr>
          <a:xfrm>
            <a:off x="1021644" y="1773690"/>
            <a:ext cx="1915349" cy="1287743"/>
          </a:xfrm>
          <a:prstGeom prst="rect">
            <a:avLst/>
          </a:prstGeom>
        </p:spPr>
      </p:pic>
      <p:pic>
        <p:nvPicPr>
          <p:cNvPr id="4" name="Picture 4" descr="A satellite in space with a black background&#10;&#10;Description automatically generated">
            <a:extLst>
              <a:ext uri="{FF2B5EF4-FFF2-40B4-BE49-F238E27FC236}">
                <a16:creationId xmlns:a16="http://schemas.microsoft.com/office/drawing/2014/main" id="{B0E2E5C0-2BBC-24E5-35FB-6DC029471A30}"/>
              </a:ext>
            </a:extLst>
          </p:cNvPr>
          <p:cNvPicPr>
            <a:picLocks noChangeAspect="1"/>
          </p:cNvPicPr>
          <p:nvPr/>
        </p:nvPicPr>
        <p:blipFill>
          <a:blip r:embed="rId4"/>
          <a:stretch>
            <a:fillRect/>
          </a:stretch>
        </p:blipFill>
        <p:spPr>
          <a:xfrm>
            <a:off x="4201347" y="1592862"/>
            <a:ext cx="2743200" cy="2103120"/>
          </a:xfrm>
          <a:prstGeom prst="rect">
            <a:avLst/>
          </a:prstGeom>
        </p:spPr>
      </p:pic>
      <p:pic>
        <p:nvPicPr>
          <p:cNvPr id="6" name="Picture 6" descr="A close-up of a satellite&#10;&#10;Description automatically generated">
            <a:extLst>
              <a:ext uri="{FF2B5EF4-FFF2-40B4-BE49-F238E27FC236}">
                <a16:creationId xmlns:a16="http://schemas.microsoft.com/office/drawing/2014/main" id="{34BAC613-9250-0305-DB11-FAA96653DC6F}"/>
              </a:ext>
            </a:extLst>
          </p:cNvPr>
          <p:cNvPicPr>
            <a:picLocks noChangeAspect="1"/>
          </p:cNvPicPr>
          <p:nvPr/>
        </p:nvPicPr>
        <p:blipFill>
          <a:blip r:embed="rId5"/>
          <a:stretch>
            <a:fillRect/>
          </a:stretch>
        </p:blipFill>
        <p:spPr>
          <a:xfrm>
            <a:off x="8108524" y="1770624"/>
            <a:ext cx="2743200" cy="1507582"/>
          </a:xfrm>
          <a:prstGeom prst="rect">
            <a:avLst/>
          </a:prstGeom>
        </p:spPr>
      </p:pic>
      <p:sp>
        <p:nvSpPr>
          <p:cNvPr id="7" name="TextBox 6">
            <a:extLst>
              <a:ext uri="{FF2B5EF4-FFF2-40B4-BE49-F238E27FC236}">
                <a16:creationId xmlns:a16="http://schemas.microsoft.com/office/drawing/2014/main" id="{7792633E-68ED-8741-C663-11B6B839F249}"/>
              </a:ext>
            </a:extLst>
          </p:cNvPr>
          <p:cNvSpPr txBox="1"/>
          <p:nvPr/>
        </p:nvSpPr>
        <p:spPr>
          <a:xfrm>
            <a:off x="1019010" y="3491164"/>
            <a:ext cx="213999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ea typeface="Calibri"/>
                <a:cs typeface="Calibri"/>
              </a:rPr>
              <a:t>Landsat 7 ETM+</a:t>
            </a:r>
            <a:endParaRPr lang="en-US" sz="2000">
              <a:solidFill>
                <a:schemeClr val="tx1">
                  <a:lumMod val="75000"/>
                  <a:lumOff val="25000"/>
                </a:schemeClr>
              </a:solidFill>
              <a:latin typeface="Century Gothic"/>
            </a:endParaRPr>
          </a:p>
        </p:txBody>
      </p:sp>
      <p:sp>
        <p:nvSpPr>
          <p:cNvPr id="9" name="TextBox 8">
            <a:extLst>
              <a:ext uri="{FF2B5EF4-FFF2-40B4-BE49-F238E27FC236}">
                <a16:creationId xmlns:a16="http://schemas.microsoft.com/office/drawing/2014/main" id="{C2A20DF4-3883-B622-A267-D4016270F53C}"/>
              </a:ext>
            </a:extLst>
          </p:cNvPr>
          <p:cNvSpPr txBox="1"/>
          <p:nvPr/>
        </p:nvSpPr>
        <p:spPr>
          <a:xfrm>
            <a:off x="4637494" y="3491164"/>
            <a:ext cx="18720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ea typeface="Calibri"/>
                <a:cs typeface="Calibri"/>
              </a:rPr>
              <a:t>Landsat 8 OLI</a:t>
            </a:r>
            <a:endParaRPr lang="en-US" sz="200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D225B43D-E3EA-6F95-D4CA-4031769A6E47}"/>
              </a:ext>
            </a:extLst>
          </p:cNvPr>
          <p:cNvSpPr txBox="1"/>
          <p:nvPr/>
        </p:nvSpPr>
        <p:spPr>
          <a:xfrm>
            <a:off x="7889035" y="3429381"/>
            <a:ext cx="32521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tx1">
                    <a:lumMod val="75000"/>
                    <a:lumOff val="25000"/>
                  </a:schemeClr>
                </a:solidFill>
                <a:latin typeface="Century Gothic"/>
                <a:ea typeface="Calibri"/>
                <a:cs typeface="Calibri"/>
              </a:rPr>
              <a:t>Planet Scope Rapid Eye and Dove</a:t>
            </a:r>
            <a:endParaRPr lang="en-US">
              <a:solidFill>
                <a:schemeClr val="tx1">
                  <a:lumMod val="75000"/>
                  <a:lumOff val="25000"/>
                </a:schemeClr>
              </a:solidFill>
              <a:cs typeface="Calibri"/>
            </a:endParaRPr>
          </a:p>
        </p:txBody>
      </p:sp>
      <p:sp>
        <p:nvSpPr>
          <p:cNvPr id="15" name="Rectangle: Rounded Corners 14">
            <a:extLst>
              <a:ext uri="{FF2B5EF4-FFF2-40B4-BE49-F238E27FC236}">
                <a16:creationId xmlns:a16="http://schemas.microsoft.com/office/drawing/2014/main" id="{7729A7B9-E623-4789-1EB3-767AFA5DE13F}"/>
              </a:ext>
            </a:extLst>
          </p:cNvPr>
          <p:cNvSpPr/>
          <p:nvPr/>
        </p:nvSpPr>
        <p:spPr>
          <a:xfrm>
            <a:off x="4226622" y="5399849"/>
            <a:ext cx="2838592" cy="686741"/>
          </a:xfrm>
          <a:prstGeom prst="round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Land Classification</a:t>
            </a:r>
            <a:endParaRPr lang="en-US"/>
          </a:p>
        </p:txBody>
      </p:sp>
      <p:sp>
        <p:nvSpPr>
          <p:cNvPr id="17" name="Rectangle: Rounded Corners 16">
            <a:extLst>
              <a:ext uri="{FF2B5EF4-FFF2-40B4-BE49-F238E27FC236}">
                <a16:creationId xmlns:a16="http://schemas.microsoft.com/office/drawing/2014/main" id="{43D72257-3E46-F604-770E-4E99A45032AD}"/>
              </a:ext>
            </a:extLst>
          </p:cNvPr>
          <p:cNvSpPr/>
          <p:nvPr/>
        </p:nvSpPr>
        <p:spPr>
          <a:xfrm>
            <a:off x="8106452" y="5438735"/>
            <a:ext cx="3212766" cy="645553"/>
          </a:xfrm>
          <a:prstGeom prst="roundRect">
            <a:avLst/>
          </a:prstGeom>
          <a:solidFill>
            <a:schemeClr val="accent1">
              <a:lumMod val="40000"/>
              <a:lumOff val="6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NDVI Parallel Processing</a:t>
            </a:r>
          </a:p>
        </p:txBody>
      </p:sp>
      <p:cxnSp>
        <p:nvCxnSpPr>
          <p:cNvPr id="24" name="Straight Arrow Connector 23">
            <a:extLst>
              <a:ext uri="{FF2B5EF4-FFF2-40B4-BE49-F238E27FC236}">
                <a16:creationId xmlns:a16="http://schemas.microsoft.com/office/drawing/2014/main" id="{A37E7ACB-FD5F-1C29-16B6-6D20AEF217BD}"/>
              </a:ext>
            </a:extLst>
          </p:cNvPr>
          <p:cNvCxnSpPr/>
          <p:nvPr/>
        </p:nvCxnSpPr>
        <p:spPr>
          <a:xfrm flipH="1">
            <a:off x="1900502" y="3993597"/>
            <a:ext cx="6863" cy="576954"/>
          </a:xfrm>
          <a:prstGeom prst="straightConnector1">
            <a:avLst/>
          </a:prstGeom>
          <a:ln w="28575">
            <a:prstDash val="dash"/>
          </a:ln>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A035968E-98AA-F610-75D0-2C4880F12B51}"/>
              </a:ext>
            </a:extLst>
          </p:cNvPr>
          <p:cNvCxnSpPr/>
          <p:nvPr/>
        </p:nvCxnSpPr>
        <p:spPr>
          <a:xfrm>
            <a:off x="1875568" y="4638672"/>
            <a:ext cx="7882237" cy="15104"/>
          </a:xfrm>
          <a:prstGeom prst="straightConnector1">
            <a:avLst/>
          </a:prstGeom>
          <a:ln w="28575">
            <a:prstDash val="dash"/>
          </a:ln>
        </p:spPr>
        <p:style>
          <a:lnRef idx="2">
            <a:schemeClr val="accent5"/>
          </a:lnRef>
          <a:fillRef idx="0">
            <a:schemeClr val="accent5"/>
          </a:fillRef>
          <a:effectRef idx="1">
            <a:schemeClr val="accent5"/>
          </a:effectRef>
          <a:fontRef idx="minor">
            <a:schemeClr val="tx1"/>
          </a:fontRef>
        </p:style>
      </p:cxnSp>
      <p:cxnSp>
        <p:nvCxnSpPr>
          <p:cNvPr id="29" name="Straight Arrow Connector 28">
            <a:extLst>
              <a:ext uri="{FF2B5EF4-FFF2-40B4-BE49-F238E27FC236}">
                <a16:creationId xmlns:a16="http://schemas.microsoft.com/office/drawing/2014/main" id="{4EF7C7DF-D571-3097-9DAF-3E3672558F77}"/>
              </a:ext>
            </a:extLst>
          </p:cNvPr>
          <p:cNvCxnSpPr>
            <a:cxnSpLocks/>
          </p:cNvCxnSpPr>
          <p:nvPr/>
        </p:nvCxnSpPr>
        <p:spPr>
          <a:xfrm flipH="1">
            <a:off x="5497691" y="3993597"/>
            <a:ext cx="6863" cy="576954"/>
          </a:xfrm>
          <a:prstGeom prst="straightConnector1">
            <a:avLst/>
          </a:prstGeom>
          <a:ln w="28575">
            <a:prstDash val="dash"/>
          </a:ln>
        </p:spPr>
        <p:style>
          <a:lnRef idx="2">
            <a:schemeClr val="accent5"/>
          </a:lnRef>
          <a:fillRef idx="0">
            <a:schemeClr val="accent5"/>
          </a:fillRef>
          <a:effectRef idx="1">
            <a:schemeClr val="accent5"/>
          </a:effectRef>
          <a:fontRef idx="minor">
            <a:schemeClr val="tx1"/>
          </a:fontRef>
        </p:style>
      </p:cxnSp>
      <p:cxnSp>
        <p:nvCxnSpPr>
          <p:cNvPr id="30" name="Straight Arrow Connector 29">
            <a:extLst>
              <a:ext uri="{FF2B5EF4-FFF2-40B4-BE49-F238E27FC236}">
                <a16:creationId xmlns:a16="http://schemas.microsoft.com/office/drawing/2014/main" id="{76618544-6532-0C4E-D2B2-132C54A6CC32}"/>
              </a:ext>
            </a:extLst>
          </p:cNvPr>
          <p:cNvCxnSpPr>
            <a:cxnSpLocks/>
          </p:cNvCxnSpPr>
          <p:nvPr/>
        </p:nvCxnSpPr>
        <p:spPr>
          <a:xfrm flipH="1">
            <a:off x="9705853" y="4148205"/>
            <a:ext cx="6863" cy="422346"/>
          </a:xfrm>
          <a:prstGeom prst="straightConnector1">
            <a:avLst/>
          </a:prstGeom>
          <a:ln w="28575">
            <a:prstDash val="dash"/>
          </a:ln>
        </p:spPr>
        <p:style>
          <a:lnRef idx="2">
            <a:schemeClr val="accent5"/>
          </a:lnRef>
          <a:fillRef idx="0">
            <a:schemeClr val="accent5"/>
          </a:fillRef>
          <a:effectRef idx="1">
            <a:schemeClr val="accent5"/>
          </a:effectRef>
          <a:fontRef idx="minor">
            <a:schemeClr val="tx1"/>
          </a:fontRef>
        </p:style>
      </p:cxnSp>
      <p:cxnSp>
        <p:nvCxnSpPr>
          <p:cNvPr id="31" name="Straight Arrow Connector 30">
            <a:extLst>
              <a:ext uri="{FF2B5EF4-FFF2-40B4-BE49-F238E27FC236}">
                <a16:creationId xmlns:a16="http://schemas.microsoft.com/office/drawing/2014/main" id="{3CAC1E2A-4141-3805-54BC-8BDC6C1E32C9}"/>
              </a:ext>
            </a:extLst>
          </p:cNvPr>
          <p:cNvCxnSpPr>
            <a:cxnSpLocks/>
          </p:cNvCxnSpPr>
          <p:nvPr/>
        </p:nvCxnSpPr>
        <p:spPr>
          <a:xfrm flipH="1">
            <a:off x="9705853" y="4748732"/>
            <a:ext cx="6863" cy="576954"/>
          </a:xfrm>
          <a:prstGeom prst="straightConnector1">
            <a:avLst/>
          </a:prstGeom>
          <a:ln w="28575">
            <a:prstDash val="dash"/>
          </a:ln>
        </p:spPr>
        <p:style>
          <a:lnRef idx="2">
            <a:schemeClr val="accent5"/>
          </a:lnRef>
          <a:fillRef idx="0">
            <a:schemeClr val="accent5"/>
          </a:fillRef>
          <a:effectRef idx="1">
            <a:schemeClr val="accent5"/>
          </a:effectRef>
          <a:fontRef idx="minor">
            <a:schemeClr val="tx1"/>
          </a:fontRef>
        </p:style>
      </p:cxnSp>
      <p:cxnSp>
        <p:nvCxnSpPr>
          <p:cNvPr id="32" name="Straight Arrow Connector 31">
            <a:extLst>
              <a:ext uri="{FF2B5EF4-FFF2-40B4-BE49-F238E27FC236}">
                <a16:creationId xmlns:a16="http://schemas.microsoft.com/office/drawing/2014/main" id="{02241E00-8A81-A017-01CC-9B8777DEE60B}"/>
              </a:ext>
            </a:extLst>
          </p:cNvPr>
          <p:cNvCxnSpPr>
            <a:cxnSpLocks/>
          </p:cNvCxnSpPr>
          <p:nvPr/>
        </p:nvCxnSpPr>
        <p:spPr>
          <a:xfrm flipH="1">
            <a:off x="5641853" y="3993597"/>
            <a:ext cx="6863" cy="576954"/>
          </a:xfrm>
          <a:prstGeom prst="straightConnector1">
            <a:avLst/>
          </a:prstGeom>
          <a:ln w="28575">
            <a:solidFill>
              <a:schemeClr val="accent6"/>
            </a:solidFill>
            <a:prstDash val="dash"/>
          </a:ln>
        </p:spPr>
        <p:style>
          <a:lnRef idx="2">
            <a:schemeClr val="accent5"/>
          </a:lnRef>
          <a:fillRef idx="0">
            <a:schemeClr val="accent5"/>
          </a:fillRef>
          <a:effectRef idx="1">
            <a:schemeClr val="accent5"/>
          </a:effectRef>
          <a:fontRef idx="minor">
            <a:schemeClr val="tx1"/>
          </a:fontRef>
        </p:style>
      </p:cxnSp>
      <p:cxnSp>
        <p:nvCxnSpPr>
          <p:cNvPr id="33" name="Straight Arrow Connector 32">
            <a:extLst>
              <a:ext uri="{FF2B5EF4-FFF2-40B4-BE49-F238E27FC236}">
                <a16:creationId xmlns:a16="http://schemas.microsoft.com/office/drawing/2014/main" id="{8A9D5AB1-2DBD-B170-49D2-FB0F91E0D48C}"/>
              </a:ext>
            </a:extLst>
          </p:cNvPr>
          <p:cNvCxnSpPr>
            <a:cxnSpLocks/>
          </p:cNvCxnSpPr>
          <p:nvPr/>
        </p:nvCxnSpPr>
        <p:spPr>
          <a:xfrm flipH="1">
            <a:off x="5641852" y="4604570"/>
            <a:ext cx="6863" cy="721116"/>
          </a:xfrm>
          <a:prstGeom prst="straightConnector1">
            <a:avLst/>
          </a:prstGeom>
          <a:ln w="28575">
            <a:solidFill>
              <a:schemeClr val="accent6"/>
            </a:solidFill>
            <a:prstDash val="dash"/>
          </a:ln>
        </p:spPr>
        <p:style>
          <a:lnRef idx="2">
            <a:schemeClr val="accent5"/>
          </a:lnRef>
          <a:fillRef idx="0">
            <a:schemeClr val="accent5"/>
          </a:fillRef>
          <a:effectRef idx="1">
            <a:schemeClr val="accent5"/>
          </a:effectRef>
          <a:fontRef idx="minor">
            <a:schemeClr val="tx1"/>
          </a:fontRef>
        </p:style>
      </p:cxnSp>
      <p:sp>
        <p:nvSpPr>
          <p:cNvPr id="8" name="TextBox 7">
            <a:extLst>
              <a:ext uri="{FF2B5EF4-FFF2-40B4-BE49-F238E27FC236}">
                <a16:creationId xmlns:a16="http://schemas.microsoft.com/office/drawing/2014/main" id="{A29518C8-8B6B-FB5A-53E0-E26158FE9DAB}"/>
              </a:ext>
            </a:extLst>
          </p:cNvPr>
          <p:cNvSpPr txBox="1"/>
          <p:nvPr/>
        </p:nvSpPr>
        <p:spPr>
          <a:xfrm>
            <a:off x="-3804" y="6415175"/>
            <a:ext cx="370416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Image Credit: NASA, Planet Labs PBC</a:t>
            </a:r>
          </a:p>
        </p:txBody>
      </p:sp>
    </p:spTree>
    <p:extLst>
      <p:ext uri="{BB962C8B-B14F-4D97-AF65-F5344CB8AC3E}">
        <p14:creationId xmlns:p14="http://schemas.microsoft.com/office/powerpoint/2010/main" val="41508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F07CA-E3DE-450F-875B-66D6A00C36CE}"/>
              </a:ext>
            </a:extLst>
          </p:cNvPr>
          <p:cNvSpPr txBox="1">
            <a:spLocks/>
          </p:cNvSpPr>
          <p:nvPr/>
        </p:nvSpPr>
        <p:spPr>
          <a:xfrm>
            <a:off x="276997" y="342900"/>
            <a:ext cx="1143463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67A478"/>
                </a:solidFill>
                <a:latin typeface="Century Gothic"/>
              </a:rPr>
              <a:t>Methodology – NDVI Parallel Processing</a:t>
            </a:r>
            <a:endParaRPr lang="en-US" err="1"/>
          </a:p>
        </p:txBody>
      </p:sp>
      <p:sp>
        <p:nvSpPr>
          <p:cNvPr id="17" name="Rectangle: Rounded Corners 16">
            <a:extLst>
              <a:ext uri="{FF2B5EF4-FFF2-40B4-BE49-F238E27FC236}">
                <a16:creationId xmlns:a16="http://schemas.microsoft.com/office/drawing/2014/main" id="{7556CA91-B978-B720-1CD6-6405811B6C2E}"/>
              </a:ext>
            </a:extLst>
          </p:cNvPr>
          <p:cNvSpPr/>
          <p:nvPr/>
        </p:nvSpPr>
        <p:spPr>
          <a:xfrm>
            <a:off x="443957" y="2246830"/>
            <a:ext cx="2094710" cy="1177473"/>
          </a:xfrm>
          <a:prstGeom prst="round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Landsat 8 OLI</a:t>
            </a:r>
          </a:p>
        </p:txBody>
      </p:sp>
      <p:sp>
        <p:nvSpPr>
          <p:cNvPr id="24" name="Arrow: Pentagon 23">
            <a:extLst>
              <a:ext uri="{FF2B5EF4-FFF2-40B4-BE49-F238E27FC236}">
                <a16:creationId xmlns:a16="http://schemas.microsoft.com/office/drawing/2014/main" id="{E38447DE-7D09-D40F-2E59-D74FEE22942B}"/>
              </a:ext>
            </a:extLst>
          </p:cNvPr>
          <p:cNvSpPr/>
          <p:nvPr/>
        </p:nvSpPr>
        <p:spPr>
          <a:xfrm>
            <a:off x="3050504" y="2325073"/>
            <a:ext cx="3085141" cy="418080"/>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Filter by date and ROI</a:t>
            </a:r>
            <a:endParaRPr lang="en-US">
              <a:solidFill>
                <a:schemeClr val="tx1"/>
              </a:solidFill>
            </a:endParaRPr>
          </a:p>
        </p:txBody>
      </p:sp>
      <p:sp>
        <p:nvSpPr>
          <p:cNvPr id="25" name="Arrow: Pentagon 24">
            <a:extLst>
              <a:ext uri="{FF2B5EF4-FFF2-40B4-BE49-F238E27FC236}">
                <a16:creationId xmlns:a16="http://schemas.microsoft.com/office/drawing/2014/main" id="{A89A302C-FCDA-F34A-E21F-91CB5F9BED29}"/>
              </a:ext>
            </a:extLst>
          </p:cNvPr>
          <p:cNvSpPr/>
          <p:nvPr/>
        </p:nvSpPr>
        <p:spPr>
          <a:xfrm>
            <a:off x="3053421" y="2714725"/>
            <a:ext cx="3042333" cy="358146"/>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Water Mask</a:t>
            </a:r>
            <a:endParaRPr lang="en-US"/>
          </a:p>
        </p:txBody>
      </p:sp>
      <p:sp>
        <p:nvSpPr>
          <p:cNvPr id="30" name="Arrow: Pentagon 29">
            <a:extLst>
              <a:ext uri="{FF2B5EF4-FFF2-40B4-BE49-F238E27FC236}">
                <a16:creationId xmlns:a16="http://schemas.microsoft.com/office/drawing/2014/main" id="{8C6FFDFF-DCD2-D82B-553A-E28FDD469488}"/>
              </a:ext>
            </a:extLst>
          </p:cNvPr>
          <p:cNvSpPr/>
          <p:nvPr/>
        </p:nvSpPr>
        <p:spPr>
          <a:xfrm>
            <a:off x="6728939" y="2265456"/>
            <a:ext cx="2145784" cy="607805"/>
          </a:xfrm>
          <a:prstGeom prst="homePlat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77AD3D-6FD1-627C-A9DE-F8FED4FE2C42}"/>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TextBox 1">
            <a:extLst>
              <a:ext uri="{FF2B5EF4-FFF2-40B4-BE49-F238E27FC236}">
                <a16:creationId xmlns:a16="http://schemas.microsoft.com/office/drawing/2014/main" id="{C4A6B24D-226B-E2CA-18B8-A03AF53BD15D}"/>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Rectangle: Rounded Corners 3">
            <a:extLst>
              <a:ext uri="{FF2B5EF4-FFF2-40B4-BE49-F238E27FC236}">
                <a16:creationId xmlns:a16="http://schemas.microsoft.com/office/drawing/2014/main" id="{251ACFC2-F730-ACDF-EFD1-B234FE6E03E6}"/>
              </a:ext>
            </a:extLst>
          </p:cNvPr>
          <p:cNvSpPr/>
          <p:nvPr/>
        </p:nvSpPr>
        <p:spPr>
          <a:xfrm>
            <a:off x="391702" y="1350624"/>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Century Gothic"/>
                <a:cs typeface="Calibri"/>
              </a:rPr>
              <a:t>Inputs</a:t>
            </a:r>
          </a:p>
        </p:txBody>
      </p:sp>
      <p:sp>
        <p:nvSpPr>
          <p:cNvPr id="5" name="Rectangle: Rounded Corners 4">
            <a:extLst>
              <a:ext uri="{FF2B5EF4-FFF2-40B4-BE49-F238E27FC236}">
                <a16:creationId xmlns:a16="http://schemas.microsoft.com/office/drawing/2014/main" id="{FE70B17F-0259-3E70-158B-F1A76531BB2C}"/>
              </a:ext>
            </a:extLst>
          </p:cNvPr>
          <p:cNvSpPr/>
          <p:nvPr/>
        </p:nvSpPr>
        <p:spPr>
          <a:xfrm>
            <a:off x="3456825" y="1350623"/>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Processing</a:t>
            </a:r>
          </a:p>
        </p:txBody>
      </p:sp>
      <p:sp>
        <p:nvSpPr>
          <p:cNvPr id="6" name="Arrow: Pentagon 5">
            <a:extLst>
              <a:ext uri="{FF2B5EF4-FFF2-40B4-BE49-F238E27FC236}">
                <a16:creationId xmlns:a16="http://schemas.microsoft.com/office/drawing/2014/main" id="{F27BEDB0-F62D-2412-E250-ECF15D47FE86}"/>
              </a:ext>
            </a:extLst>
          </p:cNvPr>
          <p:cNvSpPr/>
          <p:nvPr/>
        </p:nvSpPr>
        <p:spPr>
          <a:xfrm>
            <a:off x="3053420" y="3074320"/>
            <a:ext cx="3042333" cy="349586"/>
          </a:xfrm>
          <a:prstGeom prst="homePlat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Cloud Mask</a:t>
            </a:r>
            <a:endParaRPr lang="en-US"/>
          </a:p>
        </p:txBody>
      </p:sp>
      <p:sp>
        <p:nvSpPr>
          <p:cNvPr id="11" name="Rectangle: Rounded Corners 10">
            <a:extLst>
              <a:ext uri="{FF2B5EF4-FFF2-40B4-BE49-F238E27FC236}">
                <a16:creationId xmlns:a16="http://schemas.microsoft.com/office/drawing/2014/main" id="{02BEDCB8-0631-5A7B-F4B6-40101E4FA4CC}"/>
              </a:ext>
            </a:extLst>
          </p:cNvPr>
          <p:cNvSpPr/>
          <p:nvPr/>
        </p:nvSpPr>
        <p:spPr>
          <a:xfrm>
            <a:off x="6581881" y="1350622"/>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Analysis</a:t>
            </a:r>
            <a:endParaRPr lang="en-US"/>
          </a:p>
        </p:txBody>
      </p:sp>
      <p:sp>
        <p:nvSpPr>
          <p:cNvPr id="12" name="Rectangle: Rounded Corners 11">
            <a:extLst>
              <a:ext uri="{FF2B5EF4-FFF2-40B4-BE49-F238E27FC236}">
                <a16:creationId xmlns:a16="http://schemas.microsoft.com/office/drawing/2014/main" id="{4CDBC42A-FA51-BE59-877A-EFF8237393AE}"/>
              </a:ext>
            </a:extLst>
          </p:cNvPr>
          <p:cNvSpPr/>
          <p:nvPr/>
        </p:nvSpPr>
        <p:spPr>
          <a:xfrm>
            <a:off x="443957" y="4271965"/>
            <a:ext cx="2094710" cy="1177473"/>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err="1">
                <a:solidFill>
                  <a:schemeClr val="tx1"/>
                </a:solidFill>
                <a:latin typeface="Century Gothic"/>
                <a:cs typeface="Calibri"/>
              </a:rPr>
              <a:t>PlanetScope</a:t>
            </a:r>
            <a:r>
              <a:rPr lang="en-US" sz="2000">
                <a:solidFill>
                  <a:schemeClr val="tx1"/>
                </a:solidFill>
                <a:latin typeface="Century Gothic"/>
                <a:cs typeface="Calibri"/>
              </a:rPr>
              <a:t> Dove</a:t>
            </a:r>
          </a:p>
        </p:txBody>
      </p:sp>
      <p:sp>
        <p:nvSpPr>
          <p:cNvPr id="13" name="Arrow: Pentagon 12">
            <a:extLst>
              <a:ext uri="{FF2B5EF4-FFF2-40B4-BE49-F238E27FC236}">
                <a16:creationId xmlns:a16="http://schemas.microsoft.com/office/drawing/2014/main" id="{0B7E4999-C5D7-2E62-1C7D-99CE1E3AD430}"/>
              </a:ext>
            </a:extLst>
          </p:cNvPr>
          <p:cNvSpPr/>
          <p:nvPr/>
        </p:nvSpPr>
        <p:spPr>
          <a:xfrm>
            <a:off x="3050504" y="4274694"/>
            <a:ext cx="3085141" cy="418080"/>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Filter by date and ROI</a:t>
            </a:r>
            <a:endParaRPr lang="en-US">
              <a:solidFill>
                <a:schemeClr val="tx1"/>
              </a:solidFill>
            </a:endParaRPr>
          </a:p>
        </p:txBody>
      </p:sp>
      <p:sp>
        <p:nvSpPr>
          <p:cNvPr id="14" name="Arrow: Pentagon 13">
            <a:extLst>
              <a:ext uri="{FF2B5EF4-FFF2-40B4-BE49-F238E27FC236}">
                <a16:creationId xmlns:a16="http://schemas.microsoft.com/office/drawing/2014/main" id="{DA92D8A8-B66D-F84F-3A5A-33EA5A3E0705}"/>
              </a:ext>
            </a:extLst>
          </p:cNvPr>
          <p:cNvSpPr/>
          <p:nvPr/>
        </p:nvSpPr>
        <p:spPr>
          <a:xfrm>
            <a:off x="3046556" y="4691806"/>
            <a:ext cx="3042333" cy="358146"/>
          </a:xfrm>
          <a:prstGeom prst="homePlat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Water Mask</a:t>
            </a:r>
            <a:endParaRPr lang="en-US"/>
          </a:p>
        </p:txBody>
      </p:sp>
      <p:pic>
        <p:nvPicPr>
          <p:cNvPr id="18" name="Picture 22" descr="A black text on a white background&#10;&#10;Description automatically generated">
            <a:extLst>
              <a:ext uri="{FF2B5EF4-FFF2-40B4-BE49-F238E27FC236}">
                <a16:creationId xmlns:a16="http://schemas.microsoft.com/office/drawing/2014/main" id="{5F32F01F-3CB2-18B6-93BD-B0470250BDFD}"/>
              </a:ext>
            </a:extLst>
          </p:cNvPr>
          <p:cNvPicPr>
            <a:picLocks noChangeAspect="1"/>
          </p:cNvPicPr>
          <p:nvPr/>
        </p:nvPicPr>
        <p:blipFill>
          <a:blip r:embed="rId4"/>
          <a:stretch>
            <a:fillRect/>
          </a:stretch>
        </p:blipFill>
        <p:spPr>
          <a:xfrm>
            <a:off x="6831640" y="2356223"/>
            <a:ext cx="1658347" cy="425644"/>
          </a:xfrm>
          <a:prstGeom prst="rect">
            <a:avLst/>
          </a:prstGeom>
        </p:spPr>
      </p:pic>
      <p:sp>
        <p:nvSpPr>
          <p:cNvPr id="20" name="TextBox 19">
            <a:extLst>
              <a:ext uri="{FF2B5EF4-FFF2-40B4-BE49-F238E27FC236}">
                <a16:creationId xmlns:a16="http://schemas.microsoft.com/office/drawing/2014/main" id="{A6BB51AC-231A-6D7B-C7A0-588BBE9AAC8A}"/>
              </a:ext>
            </a:extLst>
          </p:cNvPr>
          <p:cNvSpPr txBox="1"/>
          <p:nvPr/>
        </p:nvSpPr>
        <p:spPr>
          <a:xfrm>
            <a:off x="4724400" y="3200399"/>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1" name="TextBox 20">
            <a:extLst>
              <a:ext uri="{FF2B5EF4-FFF2-40B4-BE49-F238E27FC236}">
                <a16:creationId xmlns:a16="http://schemas.microsoft.com/office/drawing/2014/main" id="{3651E537-1A57-E1AB-38A2-AEDE96981506}"/>
              </a:ext>
            </a:extLst>
          </p:cNvPr>
          <p:cNvSpPr txBox="1"/>
          <p:nvPr/>
        </p:nvSpPr>
        <p:spPr>
          <a:xfrm>
            <a:off x="4867275" y="3343274"/>
            <a:ext cx="2743199"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6" name="TextBox 25">
            <a:extLst>
              <a:ext uri="{FF2B5EF4-FFF2-40B4-BE49-F238E27FC236}">
                <a16:creationId xmlns:a16="http://schemas.microsoft.com/office/drawing/2014/main" id="{E56B5C6A-ABA5-7982-F501-019CA45D2F7F}"/>
              </a:ext>
            </a:extLst>
          </p:cNvPr>
          <p:cNvSpPr txBox="1"/>
          <p:nvPr/>
        </p:nvSpPr>
        <p:spPr>
          <a:xfrm>
            <a:off x="6436994" y="2998361"/>
            <a:ext cx="25992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latin typeface="Century Gothic"/>
                <a:cs typeface="Calibri"/>
              </a:rPr>
              <a:t>ee.ReducerMean</a:t>
            </a:r>
            <a:endParaRPr lang="en-US" sz="1600">
              <a:latin typeface="Century Gothic"/>
              <a:cs typeface="Calibri"/>
            </a:endParaRPr>
          </a:p>
        </p:txBody>
      </p:sp>
      <p:sp>
        <p:nvSpPr>
          <p:cNvPr id="32" name="Rectangle: Rounded Corners 31">
            <a:extLst>
              <a:ext uri="{FF2B5EF4-FFF2-40B4-BE49-F238E27FC236}">
                <a16:creationId xmlns:a16="http://schemas.microsoft.com/office/drawing/2014/main" id="{79DCF2E3-E477-9B32-1122-2FF145E7EBE7}"/>
              </a:ext>
            </a:extLst>
          </p:cNvPr>
          <p:cNvSpPr/>
          <p:nvPr/>
        </p:nvSpPr>
        <p:spPr>
          <a:xfrm>
            <a:off x="9713398" y="1356115"/>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Output </a:t>
            </a:r>
            <a:endParaRPr lang="en-US"/>
          </a:p>
        </p:txBody>
      </p:sp>
      <p:sp>
        <p:nvSpPr>
          <p:cNvPr id="33" name="Rectangle: Rounded Corners 32">
            <a:extLst>
              <a:ext uri="{FF2B5EF4-FFF2-40B4-BE49-F238E27FC236}">
                <a16:creationId xmlns:a16="http://schemas.microsoft.com/office/drawing/2014/main" id="{73493A36-4325-9FC8-A2F9-D22C0F1E280B}"/>
              </a:ext>
            </a:extLst>
          </p:cNvPr>
          <p:cNvSpPr/>
          <p:nvPr/>
        </p:nvSpPr>
        <p:spPr>
          <a:xfrm>
            <a:off x="9613642" y="2305444"/>
            <a:ext cx="2094710" cy="1177473"/>
          </a:xfrm>
          <a:prstGeom prst="round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12 Month Mean NDVI </a:t>
            </a:r>
            <a:endParaRPr lang="en-US">
              <a:solidFill>
                <a:schemeClr val="tx1"/>
              </a:solidFill>
            </a:endParaRPr>
          </a:p>
        </p:txBody>
      </p:sp>
      <p:sp>
        <p:nvSpPr>
          <p:cNvPr id="41" name="Arrow: Pentagon 40">
            <a:extLst>
              <a:ext uri="{FF2B5EF4-FFF2-40B4-BE49-F238E27FC236}">
                <a16:creationId xmlns:a16="http://schemas.microsoft.com/office/drawing/2014/main" id="{0BAECEEB-F22E-E8AF-6CDE-933F9AE95B4B}"/>
              </a:ext>
            </a:extLst>
          </p:cNvPr>
          <p:cNvSpPr/>
          <p:nvPr/>
        </p:nvSpPr>
        <p:spPr>
          <a:xfrm>
            <a:off x="6728939" y="2873344"/>
            <a:ext cx="2145784" cy="607805"/>
          </a:xfrm>
          <a:prstGeom prst="homePlat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7D50858B-18BC-958E-21B3-4A65A26404E7}"/>
              </a:ext>
            </a:extLst>
          </p:cNvPr>
          <p:cNvSpPr/>
          <p:nvPr/>
        </p:nvSpPr>
        <p:spPr>
          <a:xfrm>
            <a:off x="6762432" y="4250005"/>
            <a:ext cx="2145784" cy="607805"/>
          </a:xfrm>
          <a:prstGeom prst="homePlat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2" descr="A black text on a white background&#10;&#10;Description automatically generated">
            <a:extLst>
              <a:ext uri="{FF2B5EF4-FFF2-40B4-BE49-F238E27FC236}">
                <a16:creationId xmlns:a16="http://schemas.microsoft.com/office/drawing/2014/main" id="{569E0355-314A-1280-080C-A8E4A94743B9}"/>
              </a:ext>
            </a:extLst>
          </p:cNvPr>
          <p:cNvPicPr>
            <a:picLocks noChangeAspect="1"/>
          </p:cNvPicPr>
          <p:nvPr/>
        </p:nvPicPr>
        <p:blipFill>
          <a:blip r:embed="rId4"/>
          <a:stretch>
            <a:fillRect/>
          </a:stretch>
        </p:blipFill>
        <p:spPr>
          <a:xfrm>
            <a:off x="6865133" y="4340772"/>
            <a:ext cx="1658347" cy="425644"/>
          </a:xfrm>
          <a:prstGeom prst="rect">
            <a:avLst/>
          </a:prstGeom>
        </p:spPr>
      </p:pic>
      <p:sp>
        <p:nvSpPr>
          <p:cNvPr id="19" name="Arrow: Pentagon 18">
            <a:extLst>
              <a:ext uri="{FF2B5EF4-FFF2-40B4-BE49-F238E27FC236}">
                <a16:creationId xmlns:a16="http://schemas.microsoft.com/office/drawing/2014/main" id="{4D58344F-E1E1-0C2A-41C2-C494431B68AC}"/>
              </a:ext>
            </a:extLst>
          </p:cNvPr>
          <p:cNvSpPr/>
          <p:nvPr/>
        </p:nvSpPr>
        <p:spPr>
          <a:xfrm>
            <a:off x="6762432" y="4857893"/>
            <a:ext cx="2145784" cy="607805"/>
          </a:xfrm>
          <a:prstGeom prst="homePlat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3534DD-935D-1364-1821-C0180D66D931}"/>
              </a:ext>
            </a:extLst>
          </p:cNvPr>
          <p:cNvSpPr txBox="1"/>
          <p:nvPr/>
        </p:nvSpPr>
        <p:spPr>
          <a:xfrm>
            <a:off x="6436993" y="4991283"/>
            <a:ext cx="259926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err="1">
                <a:latin typeface="Century Gothic"/>
                <a:cs typeface="Calibri"/>
              </a:rPr>
              <a:t>ee.ReducerMean</a:t>
            </a:r>
            <a:endParaRPr lang="en-US" sz="1600">
              <a:latin typeface="Century Gothic"/>
              <a:cs typeface="Calibri"/>
            </a:endParaRPr>
          </a:p>
        </p:txBody>
      </p:sp>
      <p:sp>
        <p:nvSpPr>
          <p:cNvPr id="23" name="Rectangle: Rounded Corners 22">
            <a:extLst>
              <a:ext uri="{FF2B5EF4-FFF2-40B4-BE49-F238E27FC236}">
                <a16:creationId xmlns:a16="http://schemas.microsoft.com/office/drawing/2014/main" id="{E1135C3C-FC63-34E7-4351-E9F3CF16F8A8}"/>
              </a:ext>
            </a:extLst>
          </p:cNvPr>
          <p:cNvSpPr/>
          <p:nvPr/>
        </p:nvSpPr>
        <p:spPr>
          <a:xfrm>
            <a:off x="9613641" y="4248125"/>
            <a:ext cx="2094710" cy="1177473"/>
          </a:xfrm>
          <a:prstGeom prst="roundRect">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000000"/>
                </a:solidFill>
                <a:latin typeface="Century Gothic"/>
                <a:cs typeface="Calibri"/>
              </a:rPr>
              <a:t> Mean NDVI per month</a:t>
            </a:r>
            <a:endParaRPr lang="en-US">
              <a:solidFill>
                <a:srgbClr val="000000"/>
              </a:solidFill>
            </a:endParaRPr>
          </a:p>
        </p:txBody>
      </p:sp>
    </p:spTree>
    <p:extLst>
      <p:ext uri="{BB962C8B-B14F-4D97-AF65-F5344CB8AC3E}">
        <p14:creationId xmlns:p14="http://schemas.microsoft.com/office/powerpoint/2010/main" val="405951869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034F136D-FB19-4006-B242-E9A5B906179B}"/>
              </a:ext>
            </a:extLst>
          </p:cNvPr>
          <p:cNvSpPr/>
          <p:nvPr/>
        </p:nvSpPr>
        <p:spPr>
          <a:xfrm>
            <a:off x="2151401" y="3276272"/>
            <a:ext cx="2086108" cy="999451"/>
          </a:xfrm>
          <a:prstGeom prst="homePlat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Seasonal composite (May-Sept)</a:t>
            </a:r>
            <a:endParaRPr lang="en-US"/>
          </a:p>
        </p:txBody>
      </p:sp>
      <p:sp>
        <p:nvSpPr>
          <p:cNvPr id="3" name="Title 1">
            <a:extLst>
              <a:ext uri="{FF2B5EF4-FFF2-40B4-BE49-F238E27FC236}">
                <a16:creationId xmlns:a16="http://schemas.microsoft.com/office/drawing/2014/main" id="{6D9F07CA-E3DE-450F-875B-66D6A00C36CE}"/>
              </a:ext>
            </a:extLst>
          </p:cNvPr>
          <p:cNvSpPr txBox="1">
            <a:spLocks/>
          </p:cNvSpPr>
          <p:nvPr/>
        </p:nvSpPr>
        <p:spPr>
          <a:xfrm>
            <a:off x="266700" y="342900"/>
            <a:ext cx="1200666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a:solidFill>
                  <a:srgbClr val="67A478"/>
                </a:solidFill>
                <a:latin typeface="Century Gothic"/>
              </a:rPr>
              <a:t>Methodology – Random Forest Land Classification</a:t>
            </a:r>
            <a:endParaRPr lang="en-US" sz="3800">
              <a:cs typeface="Calibri Light"/>
            </a:endParaRPr>
          </a:p>
        </p:txBody>
      </p:sp>
      <p:grpSp>
        <p:nvGrpSpPr>
          <p:cNvPr id="30" name="Group 29">
            <a:extLst>
              <a:ext uri="{FF2B5EF4-FFF2-40B4-BE49-F238E27FC236}">
                <a16:creationId xmlns:a16="http://schemas.microsoft.com/office/drawing/2014/main" id="{F90B8986-338C-F4DF-1BF4-B1770FA3220E}"/>
              </a:ext>
            </a:extLst>
          </p:cNvPr>
          <p:cNvGrpSpPr/>
          <p:nvPr/>
        </p:nvGrpSpPr>
        <p:grpSpPr>
          <a:xfrm>
            <a:off x="4212383" y="3109099"/>
            <a:ext cx="1922225" cy="1326384"/>
            <a:chOff x="4776033" y="2389191"/>
            <a:chExt cx="1852246" cy="1652955"/>
          </a:xfrm>
        </p:grpSpPr>
        <p:sp>
          <p:nvSpPr>
            <p:cNvPr id="4" name="Arrow: Pentagon 3">
              <a:extLst>
                <a:ext uri="{FF2B5EF4-FFF2-40B4-BE49-F238E27FC236}">
                  <a16:creationId xmlns:a16="http://schemas.microsoft.com/office/drawing/2014/main" id="{3D94FE63-0C1B-9318-7D18-34E1DC25E16A}"/>
                </a:ext>
              </a:extLst>
            </p:cNvPr>
            <p:cNvSpPr/>
            <p:nvPr/>
          </p:nvSpPr>
          <p:spPr>
            <a:xfrm>
              <a:off x="4776033" y="3444269"/>
              <a:ext cx="1852245" cy="597877"/>
            </a:xfrm>
            <a:prstGeom prst="homePlat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Water Mask</a:t>
              </a:r>
              <a:endParaRPr lang="en-US"/>
            </a:p>
          </p:txBody>
        </p:sp>
        <p:sp>
          <p:nvSpPr>
            <p:cNvPr id="6" name="Arrow: Pentagon 5">
              <a:extLst>
                <a:ext uri="{FF2B5EF4-FFF2-40B4-BE49-F238E27FC236}">
                  <a16:creationId xmlns:a16="http://schemas.microsoft.com/office/drawing/2014/main" id="{9FFE9AE2-8C0F-A5AE-F4CF-AC775E81F5B4}"/>
                </a:ext>
              </a:extLst>
            </p:cNvPr>
            <p:cNvSpPr/>
            <p:nvPr/>
          </p:nvSpPr>
          <p:spPr>
            <a:xfrm>
              <a:off x="4776034" y="2916731"/>
              <a:ext cx="1852245" cy="597877"/>
            </a:xfrm>
            <a:prstGeom prst="homePlate">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Cloud Mask</a:t>
              </a:r>
              <a:endParaRPr lang="en-US">
                <a:solidFill>
                  <a:schemeClr val="tx1"/>
                </a:solidFill>
              </a:endParaRPr>
            </a:p>
          </p:txBody>
        </p:sp>
        <p:sp>
          <p:nvSpPr>
            <p:cNvPr id="8" name="Arrow: Pentagon 7">
              <a:extLst>
                <a:ext uri="{FF2B5EF4-FFF2-40B4-BE49-F238E27FC236}">
                  <a16:creationId xmlns:a16="http://schemas.microsoft.com/office/drawing/2014/main" id="{306F765C-7B0C-02C3-41DB-AE706DC0BBBE}"/>
                </a:ext>
              </a:extLst>
            </p:cNvPr>
            <p:cNvSpPr/>
            <p:nvPr/>
          </p:nvSpPr>
          <p:spPr>
            <a:xfrm>
              <a:off x="4776033" y="2389191"/>
              <a:ext cx="1852245" cy="597877"/>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Urban Mask</a:t>
              </a:r>
              <a:endParaRPr lang="en-US"/>
            </a:p>
          </p:txBody>
        </p:sp>
      </p:grpSp>
      <p:sp>
        <p:nvSpPr>
          <p:cNvPr id="14" name="Arrow: Pentagon 13">
            <a:extLst>
              <a:ext uri="{FF2B5EF4-FFF2-40B4-BE49-F238E27FC236}">
                <a16:creationId xmlns:a16="http://schemas.microsoft.com/office/drawing/2014/main" id="{0FE4E32A-1779-BA1D-242E-F9DFECBFF631}"/>
              </a:ext>
            </a:extLst>
          </p:cNvPr>
          <p:cNvSpPr/>
          <p:nvPr/>
        </p:nvSpPr>
        <p:spPr>
          <a:xfrm>
            <a:off x="6102304" y="3144089"/>
            <a:ext cx="1737562" cy="1264177"/>
          </a:xfrm>
          <a:prstGeom prst="homePlat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Delineate training points</a:t>
            </a:r>
            <a:endParaRPr lang="en-US">
              <a:solidFill>
                <a:schemeClr val="tx1"/>
              </a:solidFill>
            </a:endParaRPr>
          </a:p>
        </p:txBody>
      </p:sp>
      <p:sp>
        <p:nvSpPr>
          <p:cNvPr id="5" name="Rectangle: Rounded Corners 4">
            <a:extLst>
              <a:ext uri="{FF2B5EF4-FFF2-40B4-BE49-F238E27FC236}">
                <a16:creationId xmlns:a16="http://schemas.microsoft.com/office/drawing/2014/main" id="{242C23DE-8518-1906-1A91-83F6DB38F5F2}"/>
              </a:ext>
            </a:extLst>
          </p:cNvPr>
          <p:cNvSpPr/>
          <p:nvPr/>
        </p:nvSpPr>
        <p:spPr>
          <a:xfrm>
            <a:off x="90419" y="3182966"/>
            <a:ext cx="2001404" cy="1177473"/>
          </a:xfrm>
          <a:prstGeom prst="round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Landsat 8 OLI</a:t>
            </a:r>
          </a:p>
        </p:txBody>
      </p:sp>
      <p:sp>
        <p:nvSpPr>
          <p:cNvPr id="9" name="Rectangle: Rounded Corners 8">
            <a:extLst>
              <a:ext uri="{FF2B5EF4-FFF2-40B4-BE49-F238E27FC236}">
                <a16:creationId xmlns:a16="http://schemas.microsoft.com/office/drawing/2014/main" id="{EFEAA29E-2AAE-9882-723B-784DC12D14D9}"/>
              </a:ext>
            </a:extLst>
          </p:cNvPr>
          <p:cNvSpPr/>
          <p:nvPr/>
        </p:nvSpPr>
        <p:spPr>
          <a:xfrm>
            <a:off x="66156" y="1624338"/>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Century Gothic"/>
                <a:cs typeface="Calibri"/>
              </a:rPr>
              <a:t>Inputs</a:t>
            </a:r>
          </a:p>
        </p:txBody>
      </p:sp>
      <p:sp>
        <p:nvSpPr>
          <p:cNvPr id="13" name="Rectangle: Rounded Corners 12">
            <a:extLst>
              <a:ext uri="{FF2B5EF4-FFF2-40B4-BE49-F238E27FC236}">
                <a16:creationId xmlns:a16="http://schemas.microsoft.com/office/drawing/2014/main" id="{1CD62BB0-8A8B-7512-2AEB-BC8932825DDB}"/>
              </a:ext>
            </a:extLst>
          </p:cNvPr>
          <p:cNvSpPr/>
          <p:nvPr/>
        </p:nvSpPr>
        <p:spPr>
          <a:xfrm>
            <a:off x="2647050" y="1624338"/>
            <a:ext cx="3890723"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Processing</a:t>
            </a:r>
          </a:p>
        </p:txBody>
      </p:sp>
      <p:sp>
        <p:nvSpPr>
          <p:cNvPr id="17" name="Rectangle: Rounded Corners 16">
            <a:extLst>
              <a:ext uri="{FF2B5EF4-FFF2-40B4-BE49-F238E27FC236}">
                <a16:creationId xmlns:a16="http://schemas.microsoft.com/office/drawing/2014/main" id="{5ACC1999-827E-0C71-DC02-D776D573DD9F}"/>
              </a:ext>
            </a:extLst>
          </p:cNvPr>
          <p:cNvSpPr/>
          <p:nvPr/>
        </p:nvSpPr>
        <p:spPr>
          <a:xfrm>
            <a:off x="6969659" y="1624338"/>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Analysis</a:t>
            </a:r>
            <a:endParaRPr lang="en-US"/>
          </a:p>
        </p:txBody>
      </p:sp>
      <p:sp>
        <p:nvSpPr>
          <p:cNvPr id="21" name="Rectangle: Rounded Corners 20">
            <a:extLst>
              <a:ext uri="{FF2B5EF4-FFF2-40B4-BE49-F238E27FC236}">
                <a16:creationId xmlns:a16="http://schemas.microsoft.com/office/drawing/2014/main" id="{354FF852-DA03-3136-12C0-191F83B061CA}"/>
              </a:ext>
            </a:extLst>
          </p:cNvPr>
          <p:cNvSpPr/>
          <p:nvPr/>
        </p:nvSpPr>
        <p:spPr>
          <a:xfrm>
            <a:off x="9558328" y="1620450"/>
            <a:ext cx="2149010" cy="462336"/>
          </a:xfrm>
          <a:prstGeom prst="roundRect">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Output </a:t>
            </a:r>
            <a:endParaRPr lang="en-US"/>
          </a:p>
        </p:txBody>
      </p:sp>
      <p:grpSp>
        <p:nvGrpSpPr>
          <p:cNvPr id="26" name="Group 25">
            <a:extLst>
              <a:ext uri="{FF2B5EF4-FFF2-40B4-BE49-F238E27FC236}">
                <a16:creationId xmlns:a16="http://schemas.microsoft.com/office/drawing/2014/main" id="{CFDDB128-DB29-D9B0-B4F9-B0716A4C7E90}"/>
              </a:ext>
            </a:extLst>
          </p:cNvPr>
          <p:cNvGrpSpPr/>
          <p:nvPr/>
        </p:nvGrpSpPr>
        <p:grpSpPr>
          <a:xfrm>
            <a:off x="7751185" y="3043007"/>
            <a:ext cx="2190894" cy="1455336"/>
            <a:chOff x="6629400" y="2389864"/>
            <a:chExt cx="2338628" cy="1649723"/>
          </a:xfrm>
        </p:grpSpPr>
        <p:sp>
          <p:nvSpPr>
            <p:cNvPr id="24" name="Arrow: Pentagon 23">
              <a:extLst>
                <a:ext uri="{FF2B5EF4-FFF2-40B4-BE49-F238E27FC236}">
                  <a16:creationId xmlns:a16="http://schemas.microsoft.com/office/drawing/2014/main" id="{8DDEED74-475A-2E58-8C8E-146C6E9F4037}"/>
                </a:ext>
              </a:extLst>
            </p:cNvPr>
            <p:cNvSpPr/>
            <p:nvPr/>
          </p:nvSpPr>
          <p:spPr>
            <a:xfrm>
              <a:off x="6721163" y="2389864"/>
              <a:ext cx="2246865" cy="1649723"/>
            </a:xfrm>
            <a:prstGeom prst="homePlate">
              <a:avLst/>
            </a:prstGeom>
            <a:no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8EC954A-465F-182D-A9C9-EC8CB402083E}"/>
                </a:ext>
              </a:extLst>
            </p:cNvPr>
            <p:cNvSpPr txBox="1"/>
            <p:nvPr/>
          </p:nvSpPr>
          <p:spPr>
            <a:xfrm>
              <a:off x="6629400" y="2477277"/>
              <a:ext cx="1926772" cy="1465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50">
                  <a:latin typeface="Century Gothic"/>
                </a:rPr>
                <a:t>Random Forest Land Cover </a:t>
              </a:r>
              <a:endParaRPr lang="en-US" sz="1950">
                <a:latin typeface="Calibri" panose="020F0502020204030204"/>
                <a:cs typeface="Calibri" panose="020F0502020204030204"/>
              </a:endParaRPr>
            </a:p>
            <a:p>
              <a:pPr algn="ctr"/>
              <a:r>
                <a:rPr lang="en-US" sz="1950">
                  <a:latin typeface="Century Gothic"/>
                </a:rPr>
                <a:t>Classification​</a:t>
              </a:r>
              <a:endParaRPr lang="en-US" sz="1950">
                <a:cs typeface="Calibri" panose="020F0502020204030204"/>
              </a:endParaRPr>
            </a:p>
          </p:txBody>
        </p:sp>
      </p:grpSp>
      <p:sp>
        <p:nvSpPr>
          <p:cNvPr id="28" name="Rectangle: Rounded Corners 27">
            <a:extLst>
              <a:ext uri="{FF2B5EF4-FFF2-40B4-BE49-F238E27FC236}">
                <a16:creationId xmlns:a16="http://schemas.microsoft.com/office/drawing/2014/main" id="{9502B34B-DECE-612B-27A7-E3E2D0B70605}"/>
              </a:ext>
            </a:extLst>
          </p:cNvPr>
          <p:cNvSpPr/>
          <p:nvPr/>
        </p:nvSpPr>
        <p:spPr>
          <a:xfrm>
            <a:off x="9944350" y="3182966"/>
            <a:ext cx="2094710" cy="1177473"/>
          </a:xfrm>
          <a:prstGeom prst="roundRect">
            <a:avLst/>
          </a:prstGeom>
          <a:solidFill>
            <a:schemeClr val="accent6">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Century Gothic"/>
                <a:cs typeface="Calibri"/>
              </a:rPr>
              <a:t>10 land cover images (1 per year)</a:t>
            </a:r>
          </a:p>
        </p:txBody>
      </p:sp>
    </p:spTree>
    <p:extLst>
      <p:ext uri="{BB962C8B-B14F-4D97-AF65-F5344CB8AC3E}">
        <p14:creationId xmlns:p14="http://schemas.microsoft.com/office/powerpoint/2010/main" val="161214494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Notes xmlns="21e6a8e8-1dff-48a6-ab9b-8d556c6946c0" xsi:nil="true"/>
    <SharedWithUsers xmlns="7df78d0b-135a-4de7-9166-7c181cd87fb4">
      <UserInfo>
        <DisplayName>Laramie Plott</DisplayName>
        <AccountId>353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20" ma:contentTypeDescription="Create a new document." ma:contentTypeScope="" ma:versionID="1db0ee22e35fb211fbd95a07b2d8e7f1">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7020dfccd739fec2844f3a75b33b750e"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Notes" minOccurs="0"/>
                <xsd:element ref="ns2:MediaLengthInSeconds" minOccurs="0"/>
                <xsd:element ref="ns2:MediaServiceLocation"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Notes" ma:index="19" nillable="true" ma:displayName="Notes" ma:format="Dropdown" ma:internalName="Notes">
      <xsd:simpleType>
        <xsd:restriction base="dms:Text">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a09134f-0fda-46b4-af6c-67b02679fd86}"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54AA242-317D-4E70-9D56-CE638D998C8F}">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revision>15</cp:revision>
  <dcterms:created xsi:type="dcterms:W3CDTF">2019-11-12T17:46:59Z</dcterms:created>
  <dcterms:modified xsi:type="dcterms:W3CDTF">2023-07-31T17:54:54Z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