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1"/>
  </p:notesMasterIdLst>
  <p:sldIdLst>
    <p:sldId id="321" r:id="rId5"/>
    <p:sldId id="282" r:id="rId6"/>
    <p:sldId id="328" r:id="rId7"/>
    <p:sldId id="326" r:id="rId8"/>
    <p:sldId id="327" r:id="rId9"/>
    <p:sldId id="322" r:id="rId10"/>
    <p:sldId id="336" r:id="rId11"/>
    <p:sldId id="331" r:id="rId12"/>
    <p:sldId id="332" r:id="rId13"/>
    <p:sldId id="339" r:id="rId14"/>
    <p:sldId id="340" r:id="rId15"/>
    <p:sldId id="338" r:id="rId16"/>
    <p:sldId id="325" r:id="rId17"/>
    <p:sldId id="333" r:id="rId18"/>
    <p:sldId id="324" r:id="rId19"/>
    <p:sldId id="3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C25F39-2C7A-E2D2-4FFB-32119ECFB02A}" name="Adriana Le Compte" initials="ALC" userId="Adriana Le Compte" providerId="None"/>
  <p188:author id="{9D40346A-1FBD-9FA1-CEA8-C43CE220C3A5}" name="Perrin Krisko" initials="PK" userId="S::claudia.krisko@ssaihq.com::43fdd05d-07a8-4495-a578-e2ad45eb2b32" providerId="AD"/>
  <p188:author id="{1860896B-4C53-E6F8-E376-B7CD9C35915F}" name="Adriana Le Compte" initials="AC" userId="S::adriana.lecompte@ssaihq.com::9ca78715-16ca-42c8-8801-8544539c8678" providerId="AD"/>
  <p188:author id="{75A839BE-D7A5-4191-C46E-401FD1B97D33}" name="Tamara Barbakova" initials="TB" userId="S::tamara.barbakova@ssaihq.com::c5b038eb-f46c-42fd-a929-91fca4bff84e" providerId="AD"/>
  <p188:author id="{C3E00CD3-E8F9-8265-0B4F-06B474C9FCAD}" name="Robert Byles" initials="RB" userId="S::robert.byles@ssaihq.com::c798ae76-1ca0-48cd-999b-80a00bd13fc4" providerId="AD"/>
  <p188:author id="{DCD8D1EC-5BB6-1411-809E-01B6B5F9ECAD}" name="Sean Cusick" initials="SC" userId="S::sean.cusick@ssaihq.com::243dcffe-313c-4283-8aac-f8e318bb0c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a Le Compte" initials="ALC" lastIdx="8" clrIdx="0">
    <p:extLst>
      <p:ext uri="{19B8F6BF-5375-455C-9EA6-DF929625EA0E}">
        <p15:presenceInfo xmlns:p15="http://schemas.microsoft.com/office/powerpoint/2012/main" userId="Adriana Le Comp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7B2CBF"/>
    <a:srgbClr val="D96900"/>
    <a:srgbClr val="E66F00"/>
    <a:srgbClr val="F08000"/>
    <a:srgbClr val="FF8800"/>
    <a:srgbClr val="FF9500"/>
    <a:srgbClr val="FFAA00"/>
    <a:srgbClr val="FFC300"/>
    <a:srgbClr val="C77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EE884-E2AA-440F-9B66-82936347CD5B}" v="2" dt="2022-03-29T17:58:59.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5983"/>
  </p:normalViewPr>
  <p:slideViewPr>
    <p:cSldViewPr snapToGrid="0">
      <p:cViewPr varScale="1">
        <p:scale>
          <a:sx n="87" d="100"/>
          <a:sy n="87" d="100"/>
        </p:scale>
        <p:origin x="147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Le Compte" userId="9ca78715-16ca-42c8-8801-8544539c8678" providerId="ADAL" clId="{4B4EE884-E2AA-440F-9B66-82936347CD5B}"/>
    <pc:docChg chg="custSel addSld modSld sldOrd">
      <pc:chgData name="Adriana Le Compte" userId="9ca78715-16ca-42c8-8801-8544539c8678" providerId="ADAL" clId="{4B4EE884-E2AA-440F-9B66-82936347CD5B}" dt="2022-03-29T17:59:05.141" v="31" actId="1076"/>
      <pc:docMkLst>
        <pc:docMk/>
      </pc:docMkLst>
      <pc:sldChg chg="ord">
        <pc:chgData name="Adriana Le Compte" userId="9ca78715-16ca-42c8-8801-8544539c8678" providerId="ADAL" clId="{4B4EE884-E2AA-440F-9B66-82936347CD5B}" dt="2022-03-28T15:39:54.141" v="1"/>
        <pc:sldMkLst>
          <pc:docMk/>
          <pc:sldMk cId="3457270251" sldId="326"/>
        </pc:sldMkLst>
      </pc:sldChg>
      <pc:sldChg chg="ord">
        <pc:chgData name="Adriana Le Compte" userId="9ca78715-16ca-42c8-8801-8544539c8678" providerId="ADAL" clId="{4B4EE884-E2AA-440F-9B66-82936347CD5B}" dt="2022-03-28T15:41:39.227" v="3"/>
        <pc:sldMkLst>
          <pc:docMk/>
          <pc:sldMk cId="1578537650" sldId="328"/>
        </pc:sldMkLst>
      </pc:sldChg>
      <pc:sldChg chg="addSp delSp modSp add mod">
        <pc:chgData name="Adriana Le Compte" userId="9ca78715-16ca-42c8-8801-8544539c8678" providerId="ADAL" clId="{4B4EE884-E2AA-440F-9B66-82936347CD5B}" dt="2022-03-29T17:59:05.141" v="31" actId="1076"/>
        <pc:sldMkLst>
          <pc:docMk/>
          <pc:sldMk cId="4240073610" sldId="340"/>
        </pc:sldMkLst>
        <pc:spChg chg="mod">
          <ac:chgData name="Adriana Le Compte" userId="9ca78715-16ca-42c8-8801-8544539c8678" providerId="ADAL" clId="{4B4EE884-E2AA-440F-9B66-82936347CD5B}" dt="2022-03-29T17:53:05.664" v="19" actId="20577"/>
          <ac:spMkLst>
            <pc:docMk/>
            <pc:sldMk cId="4240073610" sldId="340"/>
            <ac:spMk id="3" creationId="{6804F6A9-6B3B-4EDE-83C9-006513DC9B3F}"/>
          </ac:spMkLst>
        </pc:spChg>
        <pc:spChg chg="del">
          <ac:chgData name="Adriana Le Compte" userId="9ca78715-16ca-42c8-8801-8544539c8678" providerId="ADAL" clId="{4B4EE884-E2AA-440F-9B66-82936347CD5B}" dt="2022-03-29T17:53:09.789" v="21" actId="478"/>
          <ac:spMkLst>
            <pc:docMk/>
            <pc:sldMk cId="4240073610" sldId="340"/>
            <ac:spMk id="37" creationId="{76452E8E-112A-4D0C-8AC0-FA401B279024}"/>
          </ac:spMkLst>
        </pc:spChg>
        <pc:picChg chg="add del mod">
          <ac:chgData name="Adriana Le Compte" userId="9ca78715-16ca-42c8-8801-8544539c8678" providerId="ADAL" clId="{4B4EE884-E2AA-440F-9B66-82936347CD5B}" dt="2022-03-29T17:58:50.928" v="26" actId="478"/>
          <ac:picMkLst>
            <pc:docMk/>
            <pc:sldMk cId="4240073610" sldId="340"/>
            <ac:picMk id="4" creationId="{1A141E2B-3FB5-4AF8-99B4-E219DACFC97E}"/>
          </ac:picMkLst>
        </pc:picChg>
        <pc:picChg chg="add mod">
          <ac:chgData name="Adriana Le Compte" userId="9ca78715-16ca-42c8-8801-8544539c8678" providerId="ADAL" clId="{4B4EE884-E2AA-440F-9B66-82936347CD5B}" dt="2022-03-29T17:59:05.141" v="31" actId="1076"/>
          <ac:picMkLst>
            <pc:docMk/>
            <pc:sldMk cId="4240073610" sldId="340"/>
            <ac:picMk id="7" creationId="{D484104D-18B6-44BA-B04D-FE106FE405FA}"/>
          </ac:picMkLst>
        </pc:picChg>
        <pc:picChg chg="del">
          <ac:chgData name="Adriana Le Compte" userId="9ca78715-16ca-42c8-8801-8544539c8678" providerId="ADAL" clId="{4B4EE884-E2AA-440F-9B66-82936347CD5B}" dt="2022-03-29T17:53:07.778" v="20" actId="478"/>
          <ac:picMkLst>
            <pc:docMk/>
            <pc:sldMk cId="4240073610" sldId="340"/>
            <ac:picMk id="38" creationId="{68A77C26-9642-4B7E-AB33-AE503747C3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lickr.com/photos/193079646@N03/5123408501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ps.gov/media/photo/gallery-item.htm?pg=2169359&amp;id=4a0f5d52-6f77-4724-888f-a5af821e1bad&amp;gid=FE206BC4-155D-451F-67FE294D025BA1D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a.gov/directorates/heo/scan/services/missions/earth/Aura.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a.gov/directorates/heo/scan/services/missions/earth/Aura.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sa.int/Enabling_Support/Operations/Sentinel-5P_operatio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Perrin (30 seconds):</a:t>
            </a:r>
          </a:p>
          <a:p>
            <a:r>
              <a:rPr lang="en-US"/>
              <a:t>Greetings to all who have joined us today. My name is Perrin Krisko, and I am accompanied by my team members, Sean Cusick, Amber </a:t>
            </a:r>
            <a:r>
              <a:rPr lang="en-US" err="1"/>
              <a:t>Schlessiger</a:t>
            </a:r>
            <a:r>
              <a:rPr lang="en-US"/>
              <a:t>, and Billy Henshaw. We will be presenting our work as part of the 10-week DEVELOP program with NASA analyzing NO2 concentrations around the Delaware Basin.</a:t>
            </a:r>
            <a:r>
              <a:rPr lang="en-US">
                <a:ea typeface="Calibri"/>
                <a:cs typeface="Calibri"/>
              </a:rPr>
              <a:t> </a:t>
            </a:r>
          </a:p>
          <a:p>
            <a:endParaRPr lang="en-US">
              <a:ea typeface="Calibri"/>
              <a:cs typeface="Calibri"/>
            </a:endParaRPr>
          </a:p>
          <a:p>
            <a:r>
              <a:rPr lang="en-US">
                <a:ea typeface="Calibri"/>
                <a:cs typeface="Calibri"/>
              </a:rPr>
              <a:t>In this area, our partners at the National Park Service have reported concerns about health</a:t>
            </a:r>
            <a:r>
              <a:rPr lang="en-US"/>
              <a:t> and deteriorating air quality, so we used satellite data to take a closer look at what could be happening here.</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3266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a:t>After performing some of the pre-processing techniques mentioned in the previous slide, the outputs we obtained are the two GIFs you will see on this slide and the next. The GIF on this slide shows the average yearly NO2 measurements retrieved from NASA’s OMI sensor from 2010 - 2018, while the GIF on the next slide shows the average monthly measurements retrieved from ESA’s TROPOMI sensor from May 2018 – April 2021. You can see the Delaware Basin shown as the red polygon. As you can see in this OMI gif, NO2 levels gradually increase over the Delaware Basin from 2010, with 2017 and 2018 showing the largest levels of NO2. This corresponds nicely with our discovery that the number of oil and gas flaring observations has steadily increased since 2013. I’ll pause briefly to give everyone time to process and understand the spatial patterns found with the OMI sensor before moving on to the TROPOMI sensor. </a:t>
            </a:r>
          </a:p>
          <a:p>
            <a:pPr marL="0" indent="0">
              <a:buFont typeface="Arial,Sans-Serif"/>
              <a:buNone/>
            </a:pPr>
            <a:endParaRPr lang="en-US"/>
          </a:p>
          <a:p>
            <a:pPr marL="0" indent="0">
              <a:buFont typeface="Arial,Sans-Serif"/>
              <a:buNone/>
            </a:pPr>
            <a:r>
              <a:rPr lang="en-US"/>
              <a:t>Moving on to TROPOMI,</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6602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a:t>After performing some of the pre-processing techniques mentioned in the previous slide, the outputs we obtained are the two GIFs you will see on this slide and the next. The GIF on this slide shows the average yearly NO2 measurements retrieved from NASA’s OMI sensor from 2010 - 2018, while the GIF on the next slide shows the average monthly measurements retrieved from ESA’s TROPOMI sensor from May 2018 – April 2021. You can see the Delaware Basin shown as the red polygon. As you can see in this OMI gif, NO2 levels gradually increase over the Delaware Basin from 2010, with 2017 and 2018 showing the largest levels of NO2. This corresponds nicely with our discovery that the number of oil and gas flaring observations has steadily increased since 2013. I’ll pause briefly to give everyone time to process and understand the spatial patterns found with the OMI sensor before moving on to the TROPOMI sensor. </a:t>
            </a:r>
          </a:p>
          <a:p>
            <a:pPr marL="0" indent="0">
              <a:buFont typeface="Arial,Sans-Serif"/>
              <a:buNone/>
            </a:pPr>
            <a:endParaRPr lang="en-US"/>
          </a:p>
          <a:p>
            <a:pPr marL="0" indent="0">
              <a:buFont typeface="Arial,Sans-Serif"/>
              <a:buNone/>
            </a:pPr>
            <a:r>
              <a:rPr lang="en-US"/>
              <a:t>Moving on to TROPOMI,</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549910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again, the GIF on this slide shows the average monthly measurements retrieved from ESA’s TROPOMI sensor from May 2018 – April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discovered that the increase in NO2 concentration leveled off after 2018, averaging to roughly 2.5% from 2018 – 2021. Using the very high spatial resolution offered by TROPOMI, we zoomed in around the parks themselves to identify any local NO2 trends. What we found was that the highest levels of NO2 were found within 10mi of the eastern edges of these islands. The final step to round out our results was to compare the NO2 time series of areas in the Delaware Basin within 10 mi of the eastern edge of CAVE with the measurements inside CAVE and the measurements in the Delaware Basin beyond the 10 mi zone. What we discovered was that the NO2 patterns within CAVE are nearly identical to the temporal patterns found in the area just outside the eastern portion of CAVE. The pattern of the rest of the Delaware Basin was similar, but not nearly as similar. This corroborates our knowledge of NO2 being a short-lived pollutant in the air and being unable to travel far before dissipating.</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87251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Perrin (2 mins)</a:t>
            </a:r>
            <a:endParaRPr lang="en-US">
              <a:cs typeface="Calibri"/>
            </a:endParaRPr>
          </a:p>
          <a:p>
            <a:endParaRPr lang="en-US">
              <a:cs typeface="Calibri"/>
            </a:endParaRPr>
          </a:p>
          <a:p>
            <a:r>
              <a:rPr lang="en-US">
                <a:cs typeface="Calibri"/>
              </a:rPr>
              <a:t>Now, I'll be talking a bit about the errors and uncertainties that were associated with our analysis.</a:t>
            </a:r>
            <a:endParaRPr lang="en-US">
              <a:ea typeface="Calibri"/>
              <a:cs typeface="Calibri"/>
            </a:endParaRPr>
          </a:p>
          <a:p>
            <a:endParaRPr lang="en-US">
              <a:cs typeface="Calibri"/>
            </a:endParaRPr>
          </a:p>
          <a:p>
            <a:r>
              <a:rPr lang="en-US">
                <a:cs typeface="Calibri"/>
              </a:rPr>
              <a:t>Due to uncertainty deriving from cloud cover on particular days, we applied a 75% air quality factor. Clouds can distort satellite imagery, but it is possible to filter clouds out of the satellite image to see ground. We wouldn't want to apply a much higher aq percentage filter or else it might start to filter out aspects, like haze that we still want to detect by satellite.</a:t>
            </a:r>
            <a:endParaRPr lang="en-US">
              <a:ea typeface="Calibri"/>
              <a:cs typeface="Calibri"/>
            </a:endParaRPr>
          </a:p>
          <a:p>
            <a:endParaRPr lang="en-US">
              <a:cs typeface="Calibri"/>
            </a:endParaRPr>
          </a:p>
          <a:p>
            <a:r>
              <a:rPr lang="en-US">
                <a:cs typeface="Calibri"/>
              </a:rPr>
              <a:t>Second, for years before 2018, we used OMI satellite data to compose our maps. OMI generates a much coarser granularity than does TROPOMI, which was launched in 2017. TROPOMI can provide details up to </a:t>
            </a:r>
            <a:r>
              <a:rPr lang="en-US"/>
              <a:t>0.01° × 0.01° grid cell resolution, while OMI provides 0.25° × 0.25° resolution. </a:t>
            </a:r>
          </a:p>
          <a:p>
            <a:endParaRPr lang="en-US"/>
          </a:p>
          <a:p>
            <a:r>
              <a:rPr lang="en-US"/>
              <a:t>In real world application, this can mean that a lot of spatial detail is lost through the usage of OMI. This image from a publication by Dr. Daniel Goldberg et al. demonstrates the differences between OMI mapping on the right versus TROPOMI on the left. </a:t>
            </a:r>
            <a:endParaRPr lang="en-US">
              <a:ea typeface="Calibri"/>
              <a:cs typeface="Calibri"/>
            </a:endParaRPr>
          </a:p>
          <a:p>
            <a:endParaRPr lang="en-US"/>
          </a:p>
          <a:p>
            <a:r>
              <a:rPr lang="en-US"/>
              <a:t>First of all, we can see how TROPOMI does a much better job at pinpointing exact NO2 hotspots, whereas OMI is more generalized, and perhaps a bit misleading in that respect. It's not that OMI is a "bad" satellite, because it can give us a lot of good information about the historical backdrop, it's just that spatial granularity is not its strength as more specified satellite sensors have been developed over time. </a:t>
            </a:r>
            <a:endParaRPr lang="en-US">
              <a:cs typeface="Calibri"/>
            </a:endParaRPr>
          </a:p>
          <a:p>
            <a:endParaRPr lang="en-US">
              <a:cs typeface="Calibri"/>
            </a:endParaRPr>
          </a:p>
          <a:p>
            <a:r>
              <a:rPr lang="en-US">
                <a:cs typeface="Calibri"/>
              </a:rPr>
              <a:t>A third uncertainty we faced was in our estimation of oil and gas flaring in Texas. Because there was not publicly-available </a:t>
            </a:r>
            <a:r>
              <a:rPr lang="en-US"/>
              <a:t>Oil Conservation Division</a:t>
            </a:r>
            <a:r>
              <a:rPr lang="en-US">
                <a:cs typeface="Calibri"/>
              </a:rPr>
              <a:t> data for Texas like there was in New Mexico, we assumed that oil and gas production seasonal values were proportional in Texas to New Mexico, due to their close proximity. There is no standard practice for quantifying natural gas flaring in a universal way besides the World Bank's current methodology, so we used that to validate our estimates.</a:t>
            </a:r>
            <a:endParaRPr lang="en-US">
              <a:ea typeface="Calibri"/>
              <a:cs typeface="Calibri"/>
            </a:endParaRPr>
          </a:p>
          <a:p>
            <a:endParaRPr lang="en-US"/>
          </a:p>
          <a:p>
            <a:r>
              <a:rPr lang="en-US"/>
              <a:t>------------------------------Image Information Below ------------------------------</a:t>
            </a:r>
            <a:endParaRPr lang="en-US">
              <a:cs typeface="Calibri"/>
            </a:endParaRPr>
          </a:p>
          <a:p>
            <a:r>
              <a:rPr lang="en-US"/>
              <a:t>•Image Credit: (with permissions from) Daniel Goldberg</a:t>
            </a:r>
            <a:endParaRPr lang="en-US">
              <a:cs typeface="Calibri" panose="020F0502020204030204"/>
            </a:endParaRPr>
          </a:p>
          <a:p>
            <a:r>
              <a:rPr lang="en-US"/>
              <a:t>•Image Source: (2021) TROPOMI NO2 in the United States: A Detailed Look at the Annual Averages, Weekly Cycles, Effects of Temperature, and Correlation With Surface NO2 Concentrations, https://www.ncbi.nlm.nih.gov/pmc/articles/PMC8047911/</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72830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Perrin (1.5 mins)</a:t>
            </a:r>
            <a:endParaRPr lang="en-US" dirty="0"/>
          </a:p>
          <a:p>
            <a:endParaRPr lang="en-US" dirty="0"/>
          </a:p>
          <a:p>
            <a:r>
              <a:rPr lang="en-US" dirty="0"/>
              <a:t>In conclusion, we found that NO2 concentrations have increased in the Guadalupe Mountains and Carlsbad Caverns National Parks during the past 10 years and that these findings correspond with oil and gas activity in the area.</a:t>
            </a:r>
            <a:endParaRPr lang="en-US" dirty="0">
              <a:ea typeface="Calibri"/>
              <a:cs typeface="Calibri"/>
            </a:endParaRPr>
          </a:p>
          <a:p>
            <a:endParaRPr lang="en-US" dirty="0"/>
          </a:p>
          <a:p>
            <a:r>
              <a:rPr lang="en-US" dirty="0"/>
              <a:t>To summarize, our analysis capitalized on 2 satellite sensing instruments: 1. OMI and 2. TROPOMI; 2 ground-based sources: 1. a single EPA NO2 monitor and 2. gas/oil flare data from New Mexico's Oil Conservation Division. We also exploited wind data from the area to inform air transport. </a:t>
            </a:r>
            <a:endParaRPr lang="en-US" dirty="0">
              <a:ea typeface="Calibri"/>
              <a:cs typeface="Calibri"/>
            </a:endParaRPr>
          </a:p>
          <a:p>
            <a:endParaRPr lang="en-US" dirty="0"/>
          </a:p>
          <a:p>
            <a:r>
              <a:rPr lang="en-US" dirty="0">
                <a:ea typeface="Calibri"/>
                <a:cs typeface="Calibri"/>
              </a:rPr>
              <a:t>For data processing we oversampled column densities using IDL code and to create monthly and seasonal maps we used ArcGIS. As for data analysis, we plotted trends and regression in Python – although did not include these figures as part of this presentation.</a:t>
            </a:r>
            <a:endParaRPr lang="en-US" dirty="0"/>
          </a:p>
          <a:p>
            <a:endParaRPr lang="en-US" dirty="0">
              <a:ea typeface="Calibri" panose="020F0502020204030204"/>
              <a:cs typeface="Calibri" panose="020F0502020204030204"/>
            </a:endParaRPr>
          </a:p>
          <a:p>
            <a:r>
              <a:rPr lang="en-US" dirty="0"/>
              <a:t>These methods are useful in areas such as GUMO and CAVE national parks when ground monitor data is not available.</a:t>
            </a:r>
            <a:endParaRPr lang="en-US" dirty="0">
              <a:ea typeface="Calibri"/>
              <a:cs typeface="Calibri"/>
            </a:endParaRPr>
          </a:p>
          <a:p>
            <a:endParaRPr lang="en-US" dirty="0"/>
          </a:p>
          <a:p>
            <a:r>
              <a:rPr lang="en-US" dirty="0"/>
              <a:t>The outputs from this project may be used to inform the placement of future air monitoring stations in the Guadalupe Mountains and Carlsbad Caverns National Parks, which could better inform visitors, NPS staff, or other stakeholders for improved park experience, health, and stewardship.</a:t>
            </a:r>
            <a:endParaRPr lang="en-US" dirty="0">
              <a:ea typeface="Calibri" panose="020F0502020204030204"/>
              <a:cs typeface="Calibri"/>
            </a:endParaRPr>
          </a:p>
          <a:p>
            <a:endParaRPr lang="en-US" dirty="0"/>
          </a:p>
          <a:p>
            <a:r>
              <a:rPr lang="en-US" dirty="0"/>
              <a:t>------------------------------Image Information Below ------------------------------</a:t>
            </a:r>
            <a:endParaRPr lang="en-US" dirty="0">
              <a:cs typeface="Calibri"/>
            </a:endParaRPr>
          </a:p>
          <a:p>
            <a:r>
              <a:rPr lang="en-US" dirty="0"/>
              <a:t>•Image Credit: Greater </a:t>
            </a:r>
            <a:r>
              <a:rPr lang="en-US" dirty="0" err="1"/>
              <a:t>RoadRunner</a:t>
            </a:r>
            <a:r>
              <a:rPr lang="en-US" dirty="0"/>
              <a:t>, NPS/Daniel </a:t>
            </a:r>
            <a:r>
              <a:rPr lang="en-US" dirty="0" err="1"/>
              <a:t>Leifheit</a:t>
            </a:r>
            <a:endParaRPr lang="en-US" dirty="0">
              <a:cs typeface="Calibri"/>
            </a:endParaRPr>
          </a:p>
          <a:p>
            <a:r>
              <a:rPr lang="en-US" dirty="0"/>
              <a:t>•Image Source: Carlsbad Caverns National Park, https://flickr.com/photos/193079646@N03/51201856757/</a:t>
            </a:r>
            <a:endParaRPr lang="en-US" dirty="0">
              <a:cs typeface="Calibri"/>
            </a:endParaRPr>
          </a:p>
          <a:p>
            <a:endParaRPr lang="en-US" dirty="0">
              <a:cs typeface="Calibri"/>
            </a:endParaRPr>
          </a:p>
          <a:p>
            <a:r>
              <a:rPr lang="en-US" dirty="0"/>
              <a:t>•Image Credit: Eastern Collared Lizard, NPS/Dan Pawlak</a:t>
            </a:r>
            <a:endParaRPr lang="en-US" dirty="0">
              <a:cs typeface="Calibri" panose="020F0502020204030204"/>
            </a:endParaRPr>
          </a:p>
          <a:p>
            <a:r>
              <a:rPr lang="en-US" dirty="0"/>
              <a:t>•Image Source: Carlsbad Caverns National Park, https://flickr.com/photos/193079646@N03/51232199964/</a:t>
            </a:r>
            <a:endParaRPr lang="en-US" dirty="0">
              <a:cs typeface="Calibri" panose="020F0502020204030204"/>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Strawberry Cactus, NPS/Dan Pawlak</a:t>
            </a:r>
            <a:endParaRPr lang="en-US" dirty="0">
              <a:cs typeface="Calibri" panose="020F0502020204030204"/>
            </a:endParaRPr>
          </a:p>
          <a:p>
            <a:r>
              <a:rPr lang="en-US" dirty="0"/>
              <a:t>•Image Source: Carlsbad Caverns National Park, https://flickr.com/photos/193079646@N03/51230752197/</a:t>
            </a:r>
            <a:endParaRPr lang="en-US" dirty="0">
              <a:cs typeface="Calibri" panose="020F0502020204030204"/>
            </a:endParaRPr>
          </a:p>
          <a:p>
            <a:endParaRPr lang="en-US" dirty="0"/>
          </a:p>
          <a:p>
            <a:r>
              <a:rPr lang="en-US" dirty="0"/>
              <a:t>•Image Credit: White Nose Syndrome Surveillance at Rattlesnake Springs, NPS/Erin Lynch</a:t>
            </a:r>
            <a:endParaRPr lang="en-US" dirty="0">
              <a:cs typeface="Calibri" panose="020F0502020204030204"/>
            </a:endParaRPr>
          </a:p>
          <a:p>
            <a:r>
              <a:rPr lang="en-US" dirty="0"/>
              <a:t>•Image Source: Carlsbad Caverns National Park, Flickr https://flickr.com/photos/193079646@N03/51337755670/</a:t>
            </a:r>
            <a:endParaRPr lang="en-US" dirty="0">
              <a:cs typeface="Calibri" panose="020F0502020204030204"/>
            </a:endParaRPr>
          </a:p>
          <a:p>
            <a:endParaRPr lang="en-US" dirty="0"/>
          </a:p>
          <a:p>
            <a:r>
              <a:rPr lang="en-US" dirty="0"/>
              <a:t>•Image Credit: Rock Squirrel, </a:t>
            </a:r>
            <a:r>
              <a:rPr lang="en-US" b="0" i="0" dirty="0">
                <a:solidFill>
                  <a:srgbClr val="212124"/>
                </a:solidFill>
                <a:effectLst/>
                <a:latin typeface="Proxima Nova"/>
              </a:rPr>
              <a:t>NPS / Anthony </a:t>
            </a:r>
            <a:r>
              <a:rPr lang="en-US" b="0" i="0" dirty="0" err="1">
                <a:solidFill>
                  <a:srgbClr val="212124"/>
                </a:solidFill>
                <a:effectLst/>
                <a:latin typeface="Proxima Nova"/>
              </a:rPr>
              <a:t>Mazzucco</a:t>
            </a:r>
            <a:endParaRPr lang="en-US" dirty="0">
              <a:cs typeface="Calibri" panose="020F0502020204030204"/>
            </a:endParaRPr>
          </a:p>
          <a:p>
            <a:r>
              <a:rPr lang="en-US" dirty="0"/>
              <a:t>•Image Source: Carlsbad Caverns National Park, https://flickr.com/photos/193079646@N03/51203395974/</a:t>
            </a:r>
            <a:endParaRPr lang="en-US" dirty="0">
              <a:cs typeface="Calibri"/>
            </a:endParaRPr>
          </a:p>
          <a:p>
            <a:endParaRPr lang="en-US" dirty="0">
              <a:cs typeface="Calibri"/>
            </a:endParaRPr>
          </a:p>
          <a:p>
            <a:r>
              <a:rPr lang="en-US" dirty="0"/>
              <a:t>•Image Credit: Desert Paintbrush, </a:t>
            </a:r>
            <a:r>
              <a:rPr lang="en-US" b="0" i="0" dirty="0">
                <a:solidFill>
                  <a:srgbClr val="212124"/>
                </a:solidFill>
                <a:effectLst/>
                <a:latin typeface="Proxima Nova"/>
              </a:rPr>
              <a:t>NPS / Kailey Day</a:t>
            </a:r>
            <a:endParaRPr lang="en-US" dirty="0">
              <a:cs typeface="Calibri" panose="020F0502020204030204"/>
            </a:endParaRPr>
          </a:p>
          <a:p>
            <a:r>
              <a:rPr lang="en-US" dirty="0"/>
              <a:t>•Image Source: Carlsbad Caverns National Park, https://flickr.com/photos/193079646@N03/51203606845/</a:t>
            </a:r>
            <a:endParaRPr lang="en-US" dirty="0">
              <a:cs typeface="Calibri" panose="020F0502020204030204"/>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Javelina; Collared </a:t>
            </a:r>
            <a:r>
              <a:rPr lang="en-US" dirty="0" err="1"/>
              <a:t>Pecary</a:t>
            </a:r>
            <a:r>
              <a:rPr lang="en-US" dirty="0"/>
              <a:t>, </a:t>
            </a:r>
            <a:r>
              <a:rPr lang="en-US" b="0" i="0" dirty="0">
                <a:solidFill>
                  <a:srgbClr val="212124"/>
                </a:solidFill>
                <a:effectLst/>
                <a:latin typeface="Proxima Nova"/>
              </a:rPr>
              <a:t>NPS / Dan Pawlak</a:t>
            </a:r>
          </a:p>
          <a:p>
            <a:r>
              <a:rPr lang="en-US" dirty="0"/>
              <a:t>•Image Source: Carlsbad Caverns National Park, https://flickr.com/photos/193079646@N03/51232216024/</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Barbary Sheep, </a:t>
            </a:r>
            <a:r>
              <a:rPr lang="en-US" b="0" i="0" dirty="0">
                <a:solidFill>
                  <a:srgbClr val="212124"/>
                </a:solidFill>
                <a:effectLst/>
                <a:latin typeface="Proxima Nova"/>
              </a:rPr>
              <a:t>NPS / Dan Pawlak</a:t>
            </a:r>
          </a:p>
          <a:p>
            <a:r>
              <a:rPr lang="en-US" dirty="0"/>
              <a:t>•Image Source: Carlsbad Caverns National Park, https://flickr.com/photos/193079646@N03/51202624011/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486802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Perrin (1.5 mins): </a:t>
            </a:r>
          </a:p>
          <a:p>
            <a:endParaRPr lang="en-US" dirty="0">
              <a:cs typeface="Calibri"/>
            </a:endParaRPr>
          </a:p>
          <a:p>
            <a:r>
              <a:rPr lang="en-US" dirty="0">
                <a:cs typeface="Calibri"/>
              </a:rPr>
              <a:t>Now let's talk about future work! With this being the first term to conceptualize this project in the Delaware Basin, we believe this work can be expanded in a number of ways.</a:t>
            </a:r>
            <a:endParaRPr lang="en-US" dirty="0">
              <a:ea typeface="Calibri"/>
              <a:cs typeface="Calibri"/>
            </a:endParaRPr>
          </a:p>
          <a:p>
            <a:endParaRPr lang="en-US" dirty="0">
              <a:cs typeface="Calibri" panose="020F0502020204030204"/>
            </a:endParaRPr>
          </a:p>
          <a:p>
            <a:r>
              <a:rPr lang="en-US" dirty="0">
                <a:cs typeface="Calibri" panose="020F0502020204030204"/>
              </a:rPr>
              <a:t>First, aerosol optical depth would be a logical next measure to investigate, given its contribution to deteriorating visibility. AOD is closely related to PM and can change the distance that light may be seen through the air.</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Second, we quantified NO2 temporally and spatially; however, we did not go further to investigate the effects of these pollutants on local resources like vegetation or water quality. We also did not explore the health impacts. It would be really interesting to look more specifically at these effects that directly impact the parks.</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We also refined the scope of this project to oil and gas contributions to NO2 concentrations, but it would help to determine other variables, such as traffic density, population growth, or other demographic factors that have changed over the past decade.</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Our analysis was not able to utilize a wide network of air monitors; actually there was only one EPA NO2 monitor that was available in the area to verify satellite measures from the ground. But it is possible after this project to pinpoint ideal locations for NO2 monitors to create a larger scale network of ground-based monitors that could be used to compare satellite data more accurately.</a:t>
            </a:r>
            <a:endParaRPr lang="en-US" dirty="0">
              <a:ea typeface="Calibri"/>
              <a:cs typeface="Calibri" panose="020F0502020204030204"/>
            </a:endParaRPr>
          </a:p>
          <a:p>
            <a:endParaRPr lang="en-US" dirty="0"/>
          </a:p>
          <a:p>
            <a:r>
              <a:rPr lang="en-US" dirty="0"/>
              <a:t>------------------------------Image Information Below ------------------------------</a:t>
            </a:r>
            <a:endParaRPr lang="en-US" dirty="0">
              <a:cs typeface="Calibri"/>
            </a:endParaRPr>
          </a:p>
          <a:p>
            <a:r>
              <a:rPr lang="en-US" dirty="0"/>
              <a:t>•Image Credit: Aerosol Optical Depth</a:t>
            </a:r>
            <a:endParaRPr lang="en-US" dirty="0">
              <a:cs typeface="Calibri"/>
            </a:endParaRPr>
          </a:p>
          <a:p>
            <a:r>
              <a:rPr lang="en-US" dirty="0"/>
              <a:t>•Image Source: NASA Earth Observations, https://earthobservatory.nasa.gov/global-maps/MODAL2_M_AER_OD#:~:text=An%20optical%20thickness%20of%20less,places%20and%20times%20of%20year.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30714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Perrin (1 min):</a:t>
            </a:r>
            <a:endParaRPr lang="en-US" dirty="0">
              <a:cs typeface="Calibri"/>
            </a:endParaRPr>
          </a:p>
          <a:p>
            <a:endParaRPr lang="en-US" dirty="0">
              <a:cs typeface="Calibri"/>
            </a:endParaRPr>
          </a:p>
          <a:p>
            <a:r>
              <a:rPr lang="en-US" dirty="0">
                <a:cs typeface="Calibri"/>
              </a:rPr>
              <a:t>Before we close, our team wants to thank everyone for attending our presentation today. We would also like to give a huge thanks to our partners with the National Park Service at Carlsbad Caverns and the Guadalupe Mountains National Parks. </a:t>
            </a:r>
            <a:endParaRPr lang="en-US" dirty="0">
              <a:ea typeface="Calibri"/>
              <a:cs typeface="Calibri"/>
            </a:endParaRPr>
          </a:p>
          <a:p>
            <a:endParaRPr lang="en-US" dirty="0">
              <a:cs typeface="Calibri"/>
            </a:endParaRPr>
          </a:p>
          <a:p>
            <a:r>
              <a:rPr lang="en-US" dirty="0">
                <a:cs typeface="Calibri"/>
              </a:rPr>
              <a:t>Thank you Lisa Devore, Erin Lynch, and Mike Medrano for offering your experience on the ground, which ultimately led to the successful completion of this DEVELOP project. </a:t>
            </a:r>
            <a:endParaRPr lang="en-US" dirty="0">
              <a:ea typeface="Calibri"/>
              <a:cs typeface="Calibri"/>
            </a:endParaRPr>
          </a:p>
          <a:p>
            <a:endParaRPr lang="en-US" dirty="0">
              <a:cs typeface="Calibri"/>
            </a:endParaRPr>
          </a:p>
          <a:p>
            <a:r>
              <a:rPr lang="en-US" dirty="0">
                <a:cs typeface="Calibri"/>
              </a:rPr>
              <a:t>We'd also like to thank our science advisors, Dr. Laura Judd and Elizabeth Wiggins, whose technical and scientific expertise were instrumental to the team and our methodologies.</a:t>
            </a:r>
            <a:endParaRPr lang="en-US" dirty="0">
              <a:ea typeface="Calibri"/>
              <a:cs typeface="Calibri"/>
            </a:endParaRPr>
          </a:p>
          <a:p>
            <a:endParaRPr lang="en-US" dirty="0">
              <a:cs typeface="Calibri"/>
            </a:endParaRPr>
          </a:p>
          <a:p>
            <a:r>
              <a:rPr lang="en-US" dirty="0">
                <a:cs typeface="Calibri"/>
              </a:rPr>
              <a:t>We also want to give a special thanks to Dr. Daniel Goldberg at the George Washington University for his continuous support and guidance, whose contributions made this project possible and sustainable.</a:t>
            </a:r>
            <a:endParaRPr lang="en-US" dirty="0">
              <a:ea typeface="Calibri"/>
              <a:cs typeface="Calibri"/>
            </a:endParaRPr>
          </a:p>
          <a:p>
            <a:endParaRPr lang="en-US" dirty="0">
              <a:cs typeface="Calibri"/>
            </a:endParaRPr>
          </a:p>
          <a:p>
            <a:r>
              <a:rPr lang="en-US" dirty="0">
                <a:cs typeface="Calibri"/>
              </a:rPr>
              <a:t>And lasty, we want to thank our node fellow, Adriana Le Compte, for her day-to-day leadership throughout the DEVELOP process. Thank you all.</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ea typeface="+mn-lt"/>
                <a:cs typeface="+mn-lt"/>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Perrin (15 seconds):</a:t>
            </a:r>
          </a:p>
          <a:p>
            <a:endParaRPr lang="en-US" dirty="0">
              <a:ea typeface="Calibri"/>
              <a:cs typeface="Calibri"/>
            </a:endParaRPr>
          </a:p>
          <a:p>
            <a:r>
              <a:rPr lang="en-US" dirty="0">
                <a:ea typeface="Calibri"/>
                <a:cs typeface="Calibri"/>
              </a:rPr>
              <a:t>We will be walking through 12 slides, including our project's background, significance, partnerships, methodologies, limitations, future work, and more. So with that, Amber, take it away.</a:t>
            </a:r>
          </a:p>
          <a:p>
            <a:endParaRPr lang="en-US" dirty="0">
              <a:ea typeface="Calibri"/>
              <a:cs typeface="Calibri"/>
            </a:endParaRPr>
          </a:p>
          <a:p>
            <a:r>
              <a:rPr lang="en-US" dirty="0"/>
              <a:t>------------------------------Image Information Below ------------------------------</a:t>
            </a:r>
            <a:endParaRPr lang="en-US" dirty="0">
              <a:ea typeface="Calibri"/>
              <a:cs typeface="Calibri"/>
            </a:endParaRPr>
          </a:p>
          <a:p>
            <a:r>
              <a:rPr lang="en-US" dirty="0"/>
              <a:t>•Image Credit: National Aeronautics and Space Administration </a:t>
            </a:r>
            <a:r>
              <a:rPr lang="en-US" dirty="0" err="1"/>
              <a:t>Giphy</a:t>
            </a:r>
            <a:endParaRPr lang="en-US" dirty="0">
              <a:ea typeface="Calibri"/>
              <a:cs typeface="Calibri"/>
            </a:endParaRPr>
          </a:p>
          <a:p>
            <a:r>
              <a:rPr lang="en-US" dirty="0"/>
              <a:t>•Image Source: https://</a:t>
            </a:r>
            <a:r>
              <a:rPr lang="en-US" dirty="0" err="1"/>
              <a:t>giphy.com</a:t>
            </a:r>
            <a:r>
              <a:rPr lang="en-US" dirty="0"/>
              <a:t>/gifs/nasa-space-earth-1zlU57Bawc50fi3AwJ</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97443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Amber (1 minute)</a:t>
            </a:r>
          </a:p>
          <a:p>
            <a:endParaRPr lang="en-US" dirty="0">
              <a:cs typeface="Calibri"/>
            </a:endParaRPr>
          </a:p>
          <a:p>
            <a:r>
              <a:rPr lang="en-US" dirty="0">
                <a:cs typeface="Calibri"/>
              </a:rPr>
              <a:t>To accomplish our project objectives, we partnered with the National Park Service. Our partners were Lisa Devore, who is the Air Quality Specialist for the Intermountain Region, Erin Lynch, who is a Physical Science Technician at CAVE, and Mike Medrano who is a Resource Stewardship and Science Manager at GUMO. </a:t>
            </a:r>
          </a:p>
          <a:p>
            <a:endParaRPr lang="en-US" dirty="0">
              <a:cs typeface="Calibri"/>
            </a:endParaRPr>
          </a:p>
          <a:p>
            <a:r>
              <a:rPr lang="en-US" dirty="0">
                <a:cs typeface="Calibri"/>
              </a:rPr>
              <a:t>Our partners expressed that they have seen changes in the parks regarding air quality and haze, and helped steer us towards data that would be relevant to our project and its objectives. In addition, they provided images of the parks from different days and years, which we later used for further analysis in our project.  </a:t>
            </a:r>
          </a:p>
          <a:p>
            <a:endParaRPr lang="en-US" dirty="0">
              <a:cs typeface="Calibri"/>
            </a:endParaRPr>
          </a:p>
          <a:p>
            <a:r>
              <a:rPr lang="en-US" dirty="0">
                <a:cs typeface="Calibri"/>
              </a:rPr>
              <a:t>Now that all of that is covered, I will hand it off to Billy!</a:t>
            </a:r>
          </a:p>
          <a:p>
            <a:endParaRPr lang="en-US" dirty="0">
              <a:cs typeface="Calibri"/>
            </a:endParaRPr>
          </a:p>
          <a:p>
            <a:r>
              <a:rPr lang="en-US" dirty="0"/>
              <a:t>------------------------------Image Information Below ------------------------------</a:t>
            </a:r>
            <a:endParaRPr lang="en-US" dirty="0">
              <a:cs typeface="Calibri"/>
            </a:endParaRPr>
          </a:p>
          <a:p>
            <a:r>
              <a:rPr lang="en-US" dirty="0"/>
              <a:t>•Image Credit: NPS/Michael Larson</a:t>
            </a:r>
            <a:endParaRPr lang="en-US" dirty="0">
              <a:cs typeface="Calibri"/>
            </a:endParaRPr>
          </a:p>
          <a:p>
            <a:r>
              <a:rPr lang="en-US" dirty="0"/>
              <a:t>•Image Source: </a:t>
            </a:r>
            <a:r>
              <a:rPr lang="en-US" dirty="0">
                <a:hlinkClick r:id="rId3"/>
              </a:rPr>
              <a:t>https://flickr.com/photos/193079646@N03/51234085016/</a:t>
            </a:r>
            <a:r>
              <a:rPr lang="en-US" dirty="0"/>
              <a:t> </a:t>
            </a:r>
            <a:endParaRPr lang="en-US" dirty="0">
              <a:cs typeface="Calibri"/>
            </a:endParaRPr>
          </a:p>
          <a:p>
            <a:r>
              <a:rPr lang="en-US" dirty="0"/>
              <a:t>•Image Credit: NPS/Karen Poteet</a:t>
            </a:r>
            <a:endParaRPr lang="en-US" dirty="0">
              <a:cs typeface="Calibri"/>
            </a:endParaRPr>
          </a:p>
          <a:p>
            <a:r>
              <a:rPr lang="en-US" dirty="0"/>
              <a:t>•Image Source: </a:t>
            </a:r>
            <a:r>
              <a:rPr lang="en-US" dirty="0">
                <a:hlinkClick r:id="rId4"/>
              </a:rPr>
              <a:t>https://www.nps.gov/media/photo/gallery-item.htm?pg=2169359&amp;id=4a0f5d52-6f77-4724-888f-a5af821e1bad&amp;gid=FE206BC4-155D-451F-67FE294D025BA1DC</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8276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Amber (1.5 minutes):</a:t>
            </a:r>
          </a:p>
          <a:p>
            <a:endParaRPr lang="en-US" dirty="0">
              <a:cs typeface="Calibri"/>
            </a:endParaRPr>
          </a:p>
          <a:p>
            <a:r>
              <a:rPr lang="en-US" dirty="0">
                <a:cs typeface="Calibri"/>
              </a:rPr>
              <a:t>Don’t let the name "Delaware" fool you! This project actually is not located in the state most of us know of!</a:t>
            </a:r>
          </a:p>
          <a:p>
            <a:endParaRPr lang="en-US" dirty="0">
              <a:cs typeface="Calibri"/>
            </a:endParaRPr>
          </a:p>
          <a:p>
            <a:r>
              <a:rPr lang="en-US" dirty="0">
                <a:cs typeface="Calibri"/>
              </a:rPr>
              <a:t>Instead, our project focuses on an area located on the western Texas/southern New Mexico border. This region is called the Delaware Basin and is home to several different unique features. One of these features includes being a part of the larger Permian Basin, which is known as one of the richest oil and gas deposits in the world. In addition, several unique plants and animals call this area home, making it a diverse ecosystem. Within the Delaware Basin lies 2 national parks: Carlsbad Caverns National Park, which is also known as "CAVE"  and Guadalupe Mountains National Park, also known as "GUMO". These areas are outlined on the map with the purple outline denoting CAVE boundaries and the orange outline denoting GUMO boundaries. Because this area is so diverse, our project wanted to address how these parks may be changing over time, so we decided to study this area from May 2010 – May 2021.</a:t>
            </a:r>
          </a:p>
          <a:p>
            <a:endParaRPr lang="en-US" dirty="0">
              <a:cs typeface="Calibri"/>
            </a:endParaRPr>
          </a:p>
          <a:p>
            <a:r>
              <a:rPr lang="en-US" dirty="0">
                <a:cs typeface="Calibri"/>
              </a:rPr>
              <a:t>Basemap: Esri – USGS, NOAA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32044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Amber (1.5 minutes)</a:t>
            </a:r>
          </a:p>
          <a:p>
            <a:endParaRPr lang="en-US" dirty="0">
              <a:cs typeface="Calibri"/>
            </a:endParaRPr>
          </a:p>
          <a:p>
            <a:r>
              <a:rPr lang="en-US" dirty="0">
                <a:cs typeface="Calibri"/>
              </a:rPr>
              <a:t>For our objectives, it was important we plan how to best represent changes in the park so we decided to look at NO2 over the years. NO2 is a precursor to ozone. You may ask, "What is a precursor?". Well, it simply means that NO2 is an ingredient needed to produce ozone! If an area is exhibiting high amounts of NO2, high amounts of ozone are likely present as well. Our region has seen an increase in oil and gas leases over the years. Because of this, we wondered if the increased human activity might cause higher NO2 values over the years. </a:t>
            </a:r>
          </a:p>
          <a:p>
            <a:endParaRPr lang="en-US" dirty="0">
              <a:cs typeface="Calibri"/>
            </a:endParaRPr>
          </a:p>
          <a:p>
            <a:r>
              <a:rPr lang="en-US" dirty="0">
                <a:cs typeface="Calibri"/>
              </a:rPr>
              <a:t>To answer this question, we decided we needed to create 2 different types of maps. The first would be annually averaged NO2 maps from May 2010 to May 2018, and the second would be monthly averaged NO2 maps from May 2018 to May 2021. In addition, we also wanted to look at the oil and gas industry by cross-referencing our results with oil and gas data. This would hopefully allow us to pinpoint sources of increased NO2.</a:t>
            </a:r>
          </a:p>
          <a:p>
            <a:endParaRPr lang="en-US" dirty="0"/>
          </a:p>
          <a:p>
            <a:r>
              <a:rPr lang="en-US" dirty="0"/>
              <a:t>------------------------------Image Information Below ------------------------------</a:t>
            </a:r>
            <a:endParaRPr lang="en-US" dirty="0">
              <a:cs typeface="Calibri"/>
            </a:endParaRPr>
          </a:p>
          <a:p>
            <a:r>
              <a:rPr lang="en-US" dirty="0"/>
              <a:t>• Image Credit: Erin Lynch, used with permission from partner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02028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partners were concerned with the impacts pollution can have on the environment and public health. The first being reduced visibility from the presence of haze. Haze can impede driving but also hurt NPS visitor experience. Pollution also has negative effects of ecosystem health with pollutants entering the ground and streams in the area, altering its chemistry. Lastly, pollution harms human respiratory health. Concentrated exposure in the short term can cause adverse reaction to people who have preexisting conditions such as asthma and long term exposure can lead to chronic health problems such as reoccurring infections. </a:t>
            </a:r>
          </a:p>
          <a:p>
            <a:endParaRPr lang="en-US">
              <a:cs typeface="Calibri"/>
            </a:endParaRPr>
          </a:p>
          <a:p>
            <a:r>
              <a:rPr lang="en-US"/>
              <a:t>------------------------------Image Information Below ------------------------------</a:t>
            </a:r>
            <a:endParaRPr lang="en-US">
              <a:cs typeface="Calibri"/>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23740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team used data from NASA's Ozone Monitoring Instrument, or OMI, on the Aura satellite for a historic view of pollution within our study area. In addition, the team used the European space agency's tropospheric monitoring instrument, or TROPOMI, aboard the sentinel 5p satellite. TROPOMI offers a much higher resolution and a larger range of products such as wind direction while OMI was used for historical data. For this project, tropospheric NO2 column satellite measurements are being used as a proxy for surface NO2.</a:t>
            </a:r>
          </a:p>
          <a:p>
            <a:endParaRPr lang="en-US" dirty="0"/>
          </a:p>
          <a:p>
            <a:r>
              <a:rPr lang="en-US" dirty="0"/>
              <a:t>------------------------------Image Information Below ------------------------------</a:t>
            </a:r>
            <a:endParaRPr lang="en-US" dirty="0">
              <a:cs typeface="Calibri"/>
            </a:endParaRPr>
          </a:p>
          <a:p>
            <a:r>
              <a:rPr lang="en-US" dirty="0"/>
              <a:t>•Image Credit: National Aeronautics and Space Administration</a:t>
            </a:r>
            <a:endParaRPr lang="en-US" dirty="0">
              <a:cs typeface="Calibri"/>
            </a:endParaRPr>
          </a:p>
          <a:p>
            <a:r>
              <a:rPr lang="en-US" dirty="0"/>
              <a:t>•Image Source: </a:t>
            </a:r>
            <a:r>
              <a:rPr lang="en-US" dirty="0">
                <a:hlinkClick r:id="rId3"/>
              </a:rPr>
              <a:t>https://www.nasa.gov/directorates/heo/scan/services/missions/earth/Aura.html</a:t>
            </a:r>
            <a:endParaRPr lang="en-US" dirty="0">
              <a:cs typeface="Calibri"/>
              <a:hlinkClick r:id="rId3"/>
            </a:endParaRPr>
          </a:p>
          <a:p>
            <a:endParaRPr lang="en-US" dirty="0">
              <a:cs typeface="Calibri"/>
            </a:endParaRPr>
          </a:p>
          <a:p>
            <a:r>
              <a:rPr lang="en-US" dirty="0"/>
              <a:t>•Image Credit: European Space Agency</a:t>
            </a:r>
            <a:endParaRPr lang="en-US" dirty="0">
              <a:cs typeface="Calibri"/>
            </a:endParaRPr>
          </a:p>
          <a:p>
            <a:r>
              <a:rPr lang="en-US" dirty="0"/>
              <a:t>•Image Source: https://www.esa.int/Enabling_Support/Operations/Sentinel-5P_operations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2357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OMI data from 2010-2021 and TROPOMI from 2018-2021 was downloaded and clipped to only show our area of interest. It was run through IDL script to </a:t>
            </a:r>
            <a:r>
              <a:rPr lang="en-US" err="1">
                <a:cs typeface="Calibri"/>
              </a:rPr>
              <a:t>regrid</a:t>
            </a:r>
            <a:r>
              <a:rPr lang="en-US">
                <a:cs typeface="Calibri"/>
              </a:rPr>
              <a:t> and oversample the data to improve its quality. Lastly the team averaged the data over certain time frames and inserted into ArcGIS along with out park boundaries for analysis.</a:t>
            </a:r>
          </a:p>
          <a:p>
            <a:endParaRPr lang="en-US"/>
          </a:p>
          <a:p>
            <a:r>
              <a:rPr lang="en-US"/>
              <a:t>------------------------------Image Information Below ------------------------------</a:t>
            </a:r>
            <a:endParaRPr lang="en-US">
              <a:cs typeface="Calibri"/>
            </a:endParaRPr>
          </a:p>
          <a:p>
            <a:r>
              <a:rPr lang="en-US"/>
              <a:t>•Image Credit: National Aeronautics and Space Administration</a:t>
            </a:r>
            <a:endParaRPr lang="en-US">
              <a:cs typeface="Calibri"/>
            </a:endParaRPr>
          </a:p>
          <a:p>
            <a:r>
              <a:rPr lang="en-US"/>
              <a:t>•Image Source: </a:t>
            </a:r>
            <a:r>
              <a:rPr lang="en-US">
                <a:hlinkClick r:id="rId3"/>
              </a:rPr>
              <a:t>https://www.nasa.gov/directorates/heo/scan/services/missions/earth/Aura.html</a:t>
            </a:r>
            <a:endParaRPr lang="en-US"/>
          </a:p>
          <a:p>
            <a:endParaRPr lang="en-US"/>
          </a:p>
          <a:p>
            <a:r>
              <a:rPr lang="en-US"/>
              <a:t>•Image Credit: European Space Agency</a:t>
            </a:r>
            <a:endParaRPr lang="en-US">
              <a:cs typeface="Calibri"/>
            </a:endParaRPr>
          </a:p>
          <a:p>
            <a:r>
              <a:rPr lang="en-US"/>
              <a:t>•Image Source: </a:t>
            </a:r>
            <a:r>
              <a:rPr lang="en-US">
                <a:hlinkClick r:id="rId4"/>
              </a:rPr>
              <a:t>https://www.esa.int/Enabling_Support/Operations/Sentinel-5P_operations</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77482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Ground data was used as a comparison but more importantly validation of the team's satellite's findings. First the district flaring monthly data was converted into yearly data as a comparison to the individual well flaring data. Once the data was verified it was combined to produce a monthly set of pollutant data of the wells surrounding the study area. Lastly, this was checked by EPA ground monitors close to the study area for accuracy. </a:t>
            </a:r>
            <a:endParaRPr lang="en-US"/>
          </a:p>
          <a:p>
            <a:r>
              <a:rPr lang="en-US"/>
              <a:t>------------------------------Image Information Below ------------------------------</a:t>
            </a:r>
            <a:endParaRPr lang="en-US">
              <a:cs typeface="Calibri"/>
            </a:endParaRPr>
          </a:p>
          <a:p>
            <a:r>
              <a:rPr lang="en-US"/>
              <a:t>•Image Credit: </a:t>
            </a:r>
            <a:r>
              <a:rPr lang="en-US" err="1"/>
              <a:t>Powerpoint</a:t>
            </a:r>
            <a:r>
              <a:rPr lang="en-US"/>
              <a:t> Template Icon</a:t>
            </a:r>
            <a:endParaRPr lang="en-US">
              <a:cs typeface="Calibri"/>
            </a:endParaRPr>
          </a:p>
          <a:p>
            <a:r>
              <a:rPr lang="en-US"/>
              <a:t>•Image Source: PowerPoint (Office 2020) [Computer Software]. Redmond, WA: Microsoft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21724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8A5A9A"/>
                </a:solidFill>
              </a:rPr>
              <a:t>STUDY AREA</a:t>
            </a:r>
          </a:p>
          <a:p>
            <a:pPr algn="ctr"/>
            <a:r>
              <a:rPr lang="en-US" sz="2600" b="0" spc="0" baseline="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8" name="Picture 2">
            <a:extLst>
              <a:ext uri="{FF2B5EF4-FFF2-40B4-BE49-F238E27FC236}">
                <a16:creationId xmlns:a16="http://schemas.microsoft.com/office/drawing/2014/main" id="{A90D70F0-47DD-BD45-B071-71B04DB3FA2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110512" y="1079478"/>
            <a:ext cx="6096002" cy="523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5" name="Picture 14" descr="Icon&#10;&#10;Description automatically generated">
            <a:extLst>
              <a:ext uri="{FF2B5EF4-FFF2-40B4-BE49-F238E27FC236}">
                <a16:creationId xmlns:a16="http://schemas.microsoft.com/office/drawing/2014/main" id="{ACD3394B-4302-4436-8E2A-A30CE7A158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9830"/>
            <a:ext cx="841248" cy="841248"/>
          </a:xfrm>
          <a:prstGeom prst="rect">
            <a:avLst/>
          </a:prstGeom>
        </p:spPr>
      </p:pic>
      <p:pic>
        <p:nvPicPr>
          <p:cNvPr id="1026" name="Picture 2">
            <a:extLst>
              <a:ext uri="{FF2B5EF4-FFF2-40B4-BE49-F238E27FC236}">
                <a16:creationId xmlns:a16="http://schemas.microsoft.com/office/drawing/2014/main" id="{7FCF6B1A-19F1-5043-A18B-0B805D254D5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95998" y="1079478"/>
            <a:ext cx="6096002" cy="523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698" r:id="rId1"/>
    <p:sldLayoutId id="2147483716" r:id="rId2"/>
    <p:sldLayoutId id="2147483741" r:id="rId3"/>
    <p:sldLayoutId id="2147483718" r:id="rId4"/>
    <p:sldLayoutId id="2147483679" r:id="rId5"/>
    <p:sldLayoutId id="2147483735" r:id="rId6"/>
    <p:sldLayoutId id="2147483732" r:id="rId7"/>
    <p:sldLayoutId id="2147483707" r:id="rId8"/>
    <p:sldLayoutId id="2147483736" r:id="rId9"/>
    <p:sldLayoutId id="2147483690"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3.gif"/><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5.jpeg"/><Relationship Id="rId5" Type="http://schemas.microsoft.com/office/2007/relationships/hdphoto" Target="../media/hdphoto1.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4.pn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45.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gif"/><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7.jpeg"/><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Virginia – Langley</a:t>
            </a:r>
            <a:endParaRPr lang="en-US" dirty="0">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8A5A9A"/>
                </a:solidFill>
                <a:latin typeface="Century Gothic"/>
              </a:rPr>
              <a:t>Delaware Basin</a:t>
            </a:r>
            <a:endParaRPr lang="en-US" sz="3500" spc="0" baseline="0">
              <a:solidFill>
                <a:srgbClr val="8A5A9A"/>
              </a:solidFill>
            </a:endParaRPr>
          </a:p>
          <a:p>
            <a:pPr algn="ctr"/>
            <a:r>
              <a:rPr lang="en-US" sz="2600" b="0" spc="0" baseline="0">
                <a:solidFill>
                  <a:srgbClr val="8A5A9A"/>
                </a:solidFill>
                <a:latin typeface="Century Gothic"/>
              </a:rPr>
              <a:t>Health &amp; Air Quality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800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3F3F3F"/>
                </a:solidFill>
                <a:latin typeface="Century Gothic"/>
              </a:rPr>
              <a:t>Analysis of Air Pollutants Collected from Ground and Space Instruments Around the Guadalupe Mountains and Carlsbad Caverns National Parks</a:t>
            </a:r>
            <a:endParaRPr lang="en-US" dirty="0">
              <a:solidFill>
                <a:srgbClr val="3F3F3F"/>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ea typeface="+mn-lt"/>
                <a:cs typeface="+mn-lt"/>
              </a:rPr>
              <a:t>Sean Cusick (Team Lead)</a:t>
            </a:r>
            <a:endParaRPr lang="en-US">
              <a:solidFill>
                <a:schemeClr val="tx1">
                  <a:lumMod val="75000"/>
                  <a:lumOff val="25000"/>
                </a:schemeClr>
              </a:solidFill>
              <a:latin typeface="Century Gothic"/>
              <a:ea typeface="+mn-lt"/>
              <a:cs typeface="+mn-lt"/>
            </a:endParaRPr>
          </a:p>
          <a:p>
            <a:pPr algn="ctr"/>
            <a:r>
              <a:rPr lang="en-US" sz="1400">
                <a:solidFill>
                  <a:schemeClr val="tx1">
                    <a:lumMod val="75000"/>
                    <a:lumOff val="25000"/>
                  </a:schemeClr>
                </a:solidFill>
                <a:latin typeface="Century Gothic"/>
              </a:rPr>
              <a:t>Amber </a:t>
            </a:r>
            <a:r>
              <a:rPr lang="en-US" sz="1400" err="1">
                <a:solidFill>
                  <a:schemeClr val="tx1">
                    <a:lumMod val="75000"/>
                    <a:lumOff val="25000"/>
                  </a:schemeClr>
                </a:solidFill>
                <a:latin typeface="Century Gothic"/>
              </a:rPr>
              <a:t>Schlessiger</a:t>
            </a:r>
            <a:endParaRPr lang="en-US" sz="1400">
              <a:solidFill>
                <a:schemeClr val="tx1">
                  <a:lumMod val="75000"/>
                  <a:lumOff val="25000"/>
                </a:schemeClr>
              </a:solidFill>
              <a:latin typeface="Century Gothic"/>
            </a:endParaRPr>
          </a:p>
          <a:p>
            <a:pPr algn="ctr"/>
            <a:r>
              <a:rPr lang="en-US" sz="1400">
                <a:solidFill>
                  <a:schemeClr val="tx1">
                    <a:lumMod val="75000"/>
                    <a:lumOff val="25000"/>
                  </a:schemeClr>
                </a:solidFill>
                <a:latin typeface="Century Gothic"/>
              </a:rPr>
              <a:t>Billy Henshaw</a:t>
            </a:r>
          </a:p>
          <a:p>
            <a:pPr algn="ctr"/>
            <a:r>
              <a:rPr lang="en-US" sz="1400">
                <a:solidFill>
                  <a:schemeClr val="tx1">
                    <a:lumMod val="75000"/>
                    <a:lumOff val="25000"/>
                  </a:schemeClr>
                </a:solidFill>
                <a:latin typeface="Century Gothic"/>
              </a:rPr>
              <a:t>Perrin Krisko</a:t>
            </a:r>
            <a:endParaRPr lang="en-US" sz="14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4F6A9-6B3B-4EDE-83C9-006513DC9B3F}"/>
              </a:ext>
            </a:extLst>
          </p:cNvPr>
          <p:cNvSpPr/>
          <p:nvPr/>
        </p:nvSpPr>
        <p:spPr>
          <a:xfrm>
            <a:off x="495300" y="342900"/>
            <a:ext cx="7066390" cy="41910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8A5A9A"/>
                </a:solidFill>
                <a:latin typeface="Century Gothic" panose="020F0302020204030204"/>
              </a:rPr>
              <a:t>RESULTS</a:t>
            </a:r>
          </a:p>
        </p:txBody>
      </p:sp>
      <p:sp>
        <p:nvSpPr>
          <p:cNvPr id="5" name="Arrow: Pentagon 4">
            <a:extLst>
              <a:ext uri="{FF2B5EF4-FFF2-40B4-BE49-F238E27FC236}">
                <a16:creationId xmlns:a16="http://schemas.microsoft.com/office/drawing/2014/main" id="{3F3DA254-6AED-457D-A215-D5158A6185A9}"/>
              </a:ext>
            </a:extLst>
          </p:cNvPr>
          <p:cNvSpPr/>
          <p:nvPr/>
        </p:nvSpPr>
        <p:spPr>
          <a:xfrm>
            <a:off x="188046" y="1087751"/>
            <a:ext cx="6259213" cy="950148"/>
          </a:xfrm>
          <a:prstGeom prst="homePlate">
            <a:avLst/>
          </a:prstGeom>
          <a:solidFill>
            <a:srgbClr val="10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Arrow: Pentagon 9">
            <a:extLst>
              <a:ext uri="{FF2B5EF4-FFF2-40B4-BE49-F238E27FC236}">
                <a16:creationId xmlns:a16="http://schemas.microsoft.com/office/drawing/2014/main" id="{AEB099CF-E45E-47CA-8EA1-8B2176A01632}"/>
              </a:ext>
            </a:extLst>
          </p:cNvPr>
          <p:cNvSpPr/>
          <p:nvPr/>
        </p:nvSpPr>
        <p:spPr>
          <a:xfrm>
            <a:off x="187314" y="2128152"/>
            <a:ext cx="6268761" cy="971314"/>
          </a:xfrm>
          <a:prstGeom prst="homePlate">
            <a:avLst/>
          </a:prstGeom>
          <a:solidFill>
            <a:srgbClr val="3C0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Arrow: Pentagon 10">
            <a:extLst>
              <a:ext uri="{FF2B5EF4-FFF2-40B4-BE49-F238E27FC236}">
                <a16:creationId xmlns:a16="http://schemas.microsoft.com/office/drawing/2014/main" id="{1C2A8953-F939-48BD-A7EF-90C8060275D4}"/>
              </a:ext>
            </a:extLst>
          </p:cNvPr>
          <p:cNvSpPr/>
          <p:nvPr/>
        </p:nvSpPr>
        <p:spPr>
          <a:xfrm>
            <a:off x="194368" y="3183462"/>
            <a:ext cx="6252893" cy="978370"/>
          </a:xfrm>
          <a:prstGeom prst="homePlate">
            <a:avLst/>
          </a:prstGeom>
          <a:solidFill>
            <a:srgbClr val="7B2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Arrow: Pentagon 11">
            <a:extLst>
              <a:ext uri="{FF2B5EF4-FFF2-40B4-BE49-F238E27FC236}">
                <a16:creationId xmlns:a16="http://schemas.microsoft.com/office/drawing/2014/main" id="{FD7AC79B-8F03-44ED-BE7E-5CF377CEF0DB}"/>
              </a:ext>
            </a:extLst>
          </p:cNvPr>
          <p:cNvSpPr/>
          <p:nvPr/>
        </p:nvSpPr>
        <p:spPr>
          <a:xfrm>
            <a:off x="187313" y="4253949"/>
            <a:ext cx="6260321" cy="969033"/>
          </a:xfrm>
          <a:prstGeom prst="homePlate">
            <a:avLst/>
          </a:prstGeom>
          <a:solidFill>
            <a:srgbClr val="C7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 name="Arrow: Pentagon 12">
            <a:extLst>
              <a:ext uri="{FF2B5EF4-FFF2-40B4-BE49-F238E27FC236}">
                <a16:creationId xmlns:a16="http://schemas.microsoft.com/office/drawing/2014/main" id="{870B3C0C-A28F-4F91-ADC8-29D785C2F772}"/>
              </a:ext>
            </a:extLst>
          </p:cNvPr>
          <p:cNvSpPr/>
          <p:nvPr/>
        </p:nvSpPr>
        <p:spPr>
          <a:xfrm>
            <a:off x="180258" y="5321091"/>
            <a:ext cx="6267004" cy="1015663"/>
          </a:xfrm>
          <a:prstGeom prst="homePlate">
            <a:avLst/>
          </a:prstGeom>
          <a:solidFill>
            <a:srgbClr val="DDB0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Rectangle 14">
            <a:extLst>
              <a:ext uri="{FF2B5EF4-FFF2-40B4-BE49-F238E27FC236}">
                <a16:creationId xmlns:a16="http://schemas.microsoft.com/office/drawing/2014/main" id="{172D31B0-3563-4A09-B430-6A5E4188730C}"/>
              </a:ext>
            </a:extLst>
          </p:cNvPr>
          <p:cNvSpPr/>
          <p:nvPr/>
        </p:nvSpPr>
        <p:spPr>
          <a:xfrm>
            <a:off x="267580" y="1215570"/>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1</a:t>
            </a:r>
          </a:p>
        </p:txBody>
      </p:sp>
      <p:sp>
        <p:nvSpPr>
          <p:cNvPr id="19" name="Rectangle 18">
            <a:extLst>
              <a:ext uri="{FF2B5EF4-FFF2-40B4-BE49-F238E27FC236}">
                <a16:creationId xmlns:a16="http://schemas.microsoft.com/office/drawing/2014/main" id="{E1D3FE7D-40DD-4E4A-8B7A-1F6CE2B54B23}"/>
              </a:ext>
            </a:extLst>
          </p:cNvPr>
          <p:cNvSpPr/>
          <p:nvPr/>
        </p:nvSpPr>
        <p:spPr>
          <a:xfrm>
            <a:off x="264392" y="3241375"/>
            <a:ext cx="462391" cy="861948"/>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3</a:t>
            </a:r>
          </a:p>
        </p:txBody>
      </p:sp>
      <p:sp>
        <p:nvSpPr>
          <p:cNvPr id="20" name="Rectangle 19">
            <a:extLst>
              <a:ext uri="{FF2B5EF4-FFF2-40B4-BE49-F238E27FC236}">
                <a16:creationId xmlns:a16="http://schemas.microsoft.com/office/drawing/2014/main" id="{08F3E424-BA09-4217-9934-78BCF8F95889}"/>
              </a:ext>
            </a:extLst>
          </p:cNvPr>
          <p:cNvSpPr/>
          <p:nvPr/>
        </p:nvSpPr>
        <p:spPr>
          <a:xfrm>
            <a:off x="263932" y="4393975"/>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4</a:t>
            </a:r>
          </a:p>
        </p:txBody>
      </p:sp>
      <p:sp>
        <p:nvSpPr>
          <p:cNvPr id="21" name="Rectangle 20">
            <a:extLst>
              <a:ext uri="{FF2B5EF4-FFF2-40B4-BE49-F238E27FC236}">
                <a16:creationId xmlns:a16="http://schemas.microsoft.com/office/drawing/2014/main" id="{B5AA73EA-31AF-454D-8B98-8CB21B26A049}"/>
              </a:ext>
            </a:extLst>
          </p:cNvPr>
          <p:cNvSpPr/>
          <p:nvPr/>
        </p:nvSpPr>
        <p:spPr>
          <a:xfrm>
            <a:off x="270187" y="5457331"/>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5</a:t>
            </a:r>
          </a:p>
        </p:txBody>
      </p:sp>
      <p:sp>
        <p:nvSpPr>
          <p:cNvPr id="22" name="TextBox 21">
            <a:extLst>
              <a:ext uri="{FF2B5EF4-FFF2-40B4-BE49-F238E27FC236}">
                <a16:creationId xmlns:a16="http://schemas.microsoft.com/office/drawing/2014/main" id="{AF9797FA-7229-4427-8BBA-F81E0B709474}"/>
              </a:ext>
            </a:extLst>
          </p:cNvPr>
          <p:cNvSpPr txBox="1"/>
          <p:nvPr/>
        </p:nvSpPr>
        <p:spPr>
          <a:xfrm>
            <a:off x="186036" y="2279681"/>
            <a:ext cx="62655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Observations of oil, gas flaring </a:t>
            </a:r>
          </a:p>
          <a:p>
            <a:pPr algn="ctr"/>
            <a:r>
              <a:rPr lang="en-US" sz="2000">
                <a:solidFill>
                  <a:schemeClr val="bg1"/>
                </a:solidFill>
                <a:latin typeface="Century Gothic"/>
              </a:rPr>
              <a:t>increased by 8% from 2013 – 2021.</a:t>
            </a:r>
            <a:endParaRPr lang="en-US" sz="2000">
              <a:solidFill>
                <a:schemeClr val="bg1"/>
              </a:solidFill>
              <a:latin typeface="Century Gothic"/>
              <a:cs typeface="Calibri"/>
            </a:endParaRPr>
          </a:p>
        </p:txBody>
      </p:sp>
      <p:sp>
        <p:nvSpPr>
          <p:cNvPr id="23" name="TextBox 22">
            <a:extLst>
              <a:ext uri="{FF2B5EF4-FFF2-40B4-BE49-F238E27FC236}">
                <a16:creationId xmlns:a16="http://schemas.microsoft.com/office/drawing/2014/main" id="{D633FD0C-E3A2-47EA-8C63-DDB295F166BA}"/>
              </a:ext>
            </a:extLst>
          </p:cNvPr>
          <p:cNvSpPr txBox="1"/>
          <p:nvPr/>
        </p:nvSpPr>
        <p:spPr>
          <a:xfrm>
            <a:off x="189114" y="3326593"/>
            <a:ext cx="62479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2.5% increase in annual average NO</a:t>
            </a:r>
            <a:r>
              <a:rPr lang="en-US" sz="2000" baseline="-25000">
                <a:solidFill>
                  <a:schemeClr val="bg1"/>
                </a:solidFill>
                <a:latin typeface="Century Gothic"/>
              </a:rPr>
              <a:t>2</a:t>
            </a:r>
            <a:r>
              <a:rPr lang="en-US" sz="2000">
                <a:solidFill>
                  <a:schemeClr val="bg1"/>
                </a:solidFill>
                <a:latin typeface="Century Gothic"/>
              </a:rPr>
              <a:t> </a:t>
            </a:r>
            <a:endParaRPr lang="en-US" sz="2000">
              <a:solidFill>
                <a:schemeClr val="bg1"/>
              </a:solidFill>
              <a:latin typeface="Century Gothic"/>
              <a:cs typeface="Calibri"/>
            </a:endParaRPr>
          </a:p>
          <a:p>
            <a:pPr algn="ctr"/>
            <a:r>
              <a:rPr lang="en-US" sz="2000">
                <a:solidFill>
                  <a:schemeClr val="bg1"/>
                </a:solidFill>
                <a:latin typeface="Century Gothic"/>
              </a:rPr>
              <a:t>levels across parks (2018 – 2021).</a:t>
            </a:r>
            <a:endParaRPr lang="en-US" sz="2000">
              <a:solidFill>
                <a:schemeClr val="bg1"/>
              </a:solidFill>
              <a:latin typeface="Century Gothic"/>
              <a:cs typeface="Calibri"/>
            </a:endParaRPr>
          </a:p>
        </p:txBody>
      </p:sp>
      <p:sp>
        <p:nvSpPr>
          <p:cNvPr id="24" name="TextBox 23">
            <a:extLst>
              <a:ext uri="{FF2B5EF4-FFF2-40B4-BE49-F238E27FC236}">
                <a16:creationId xmlns:a16="http://schemas.microsoft.com/office/drawing/2014/main" id="{D0DBBC3B-B3A6-41FF-A289-217E148463CF}"/>
              </a:ext>
            </a:extLst>
          </p:cNvPr>
          <p:cNvSpPr txBox="1"/>
          <p:nvPr/>
        </p:nvSpPr>
        <p:spPr>
          <a:xfrm>
            <a:off x="199410" y="1214132"/>
            <a:ext cx="62376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Highest NO</a:t>
            </a:r>
            <a:r>
              <a:rPr lang="en-US" sz="2000" baseline="-25000">
                <a:solidFill>
                  <a:schemeClr val="bg1"/>
                </a:solidFill>
                <a:latin typeface="Century Gothic"/>
              </a:rPr>
              <a:t>2</a:t>
            </a:r>
            <a:r>
              <a:rPr lang="en-US" sz="2000">
                <a:solidFill>
                  <a:schemeClr val="bg1"/>
                </a:solidFill>
                <a:latin typeface="Century Gothic"/>
              </a:rPr>
              <a:t> concentrations over </a:t>
            </a:r>
            <a:endParaRPr lang="en-US">
              <a:solidFill>
                <a:schemeClr val="bg1"/>
              </a:solidFill>
              <a:latin typeface="Calibri" panose="020F0502020204030204"/>
              <a:cs typeface="Calibri"/>
            </a:endParaRPr>
          </a:p>
          <a:p>
            <a:pPr algn="ctr"/>
            <a:r>
              <a:rPr lang="en-US" sz="2000">
                <a:solidFill>
                  <a:schemeClr val="bg1"/>
                </a:solidFill>
                <a:latin typeface="Century Gothic"/>
              </a:rPr>
              <a:t>Delaware Basin in 2017 and 2018.</a:t>
            </a:r>
            <a:endParaRPr lang="en-US">
              <a:solidFill>
                <a:schemeClr val="bg1"/>
              </a:solidFill>
              <a:cs typeface="Calibri"/>
            </a:endParaRPr>
          </a:p>
        </p:txBody>
      </p:sp>
      <p:sp>
        <p:nvSpPr>
          <p:cNvPr id="25" name="TextBox 24">
            <a:extLst>
              <a:ext uri="{FF2B5EF4-FFF2-40B4-BE49-F238E27FC236}">
                <a16:creationId xmlns:a16="http://schemas.microsoft.com/office/drawing/2014/main" id="{E85B2720-0B06-4A46-A048-93DC2430FAD2}"/>
              </a:ext>
            </a:extLst>
          </p:cNvPr>
          <p:cNvSpPr txBox="1"/>
          <p:nvPr/>
        </p:nvSpPr>
        <p:spPr>
          <a:xfrm>
            <a:off x="194655" y="5453256"/>
            <a:ext cx="62496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Highly similar NO</a:t>
            </a:r>
            <a:r>
              <a:rPr lang="en-US" sz="2000" baseline="-25000">
                <a:solidFill>
                  <a:schemeClr val="tx1">
                    <a:lumMod val="75000"/>
                    <a:lumOff val="25000"/>
                  </a:schemeClr>
                </a:solidFill>
                <a:latin typeface="Century Gothic"/>
              </a:rPr>
              <a:t>2</a:t>
            </a:r>
            <a:r>
              <a:rPr lang="en-US" sz="2000">
                <a:solidFill>
                  <a:schemeClr val="tx1">
                    <a:lumMod val="75000"/>
                    <a:lumOff val="25000"/>
                  </a:schemeClr>
                </a:solidFill>
                <a:latin typeface="Century Gothic"/>
              </a:rPr>
              <a:t> patterns between </a:t>
            </a:r>
          </a:p>
          <a:p>
            <a:pPr algn="ctr"/>
            <a:r>
              <a:rPr lang="en-US" sz="2000">
                <a:solidFill>
                  <a:schemeClr val="tx1">
                    <a:lumMod val="75000"/>
                    <a:lumOff val="25000"/>
                  </a:schemeClr>
                </a:solidFill>
                <a:latin typeface="Century Gothic"/>
              </a:rPr>
              <a:t>CAVE and within 10 mi of CAVE.</a:t>
            </a:r>
            <a:r>
              <a:rPr lang="en-US" sz="2000" baseline="-25000">
                <a:solidFill>
                  <a:schemeClr val="tx1">
                    <a:lumMod val="75000"/>
                    <a:lumOff val="25000"/>
                  </a:schemeClr>
                </a:solidFill>
                <a:latin typeface="Century Gothic"/>
              </a:rPr>
              <a:t> </a:t>
            </a:r>
            <a:endParaRPr lang="en-US" sz="20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D7AB9D88-DBF3-4873-A9C6-7F808F067CD4}"/>
              </a:ext>
            </a:extLst>
          </p:cNvPr>
          <p:cNvSpPr txBox="1"/>
          <p:nvPr/>
        </p:nvSpPr>
        <p:spPr>
          <a:xfrm>
            <a:off x="187411" y="4388784"/>
            <a:ext cx="6249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latin typeface="Century Gothic"/>
              </a:rPr>
              <a:t>Around the parks, highest levels of </a:t>
            </a:r>
            <a:endParaRPr lang="en-US" sz="2000">
              <a:solidFill>
                <a:schemeClr val="bg1"/>
              </a:solidFill>
              <a:latin typeface="Century Gothic"/>
              <a:cs typeface="Calibri"/>
            </a:endParaRPr>
          </a:p>
          <a:p>
            <a:pPr algn="ctr"/>
            <a:r>
              <a:rPr lang="en-US" sz="2000">
                <a:solidFill>
                  <a:schemeClr val="bg1"/>
                </a:solidFill>
                <a:latin typeface="Century Gothic"/>
              </a:rPr>
              <a:t>NO</a:t>
            </a:r>
            <a:r>
              <a:rPr lang="en-US" sz="2000" baseline="-25000">
                <a:solidFill>
                  <a:schemeClr val="bg1"/>
                </a:solidFill>
                <a:latin typeface="Century Gothic"/>
              </a:rPr>
              <a:t>2</a:t>
            </a:r>
            <a:r>
              <a:rPr lang="en-US" sz="2000">
                <a:solidFill>
                  <a:schemeClr val="bg1"/>
                </a:solidFill>
                <a:latin typeface="Century Gothic"/>
              </a:rPr>
              <a:t> found around eastern edge.</a:t>
            </a:r>
            <a:endParaRPr lang="en-US" sz="2000">
              <a:solidFill>
                <a:schemeClr val="bg1"/>
              </a:solidFill>
              <a:latin typeface="Century Gothic"/>
              <a:cs typeface="Calibri"/>
            </a:endParaRPr>
          </a:p>
        </p:txBody>
      </p:sp>
      <p:sp>
        <p:nvSpPr>
          <p:cNvPr id="27" name="Rectangle 26">
            <a:extLst>
              <a:ext uri="{FF2B5EF4-FFF2-40B4-BE49-F238E27FC236}">
                <a16:creationId xmlns:a16="http://schemas.microsoft.com/office/drawing/2014/main" id="{481BC2BA-E5C8-E740-AB73-A69925FF2C34}"/>
              </a:ext>
            </a:extLst>
          </p:cNvPr>
          <p:cNvSpPr/>
          <p:nvPr/>
        </p:nvSpPr>
        <p:spPr>
          <a:xfrm>
            <a:off x="266884" y="2285717"/>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2</a:t>
            </a:r>
          </a:p>
        </p:txBody>
      </p:sp>
      <p:sp>
        <p:nvSpPr>
          <p:cNvPr id="37" name="TextBox 36">
            <a:extLst>
              <a:ext uri="{FF2B5EF4-FFF2-40B4-BE49-F238E27FC236}">
                <a16:creationId xmlns:a16="http://schemas.microsoft.com/office/drawing/2014/main" id="{76452E8E-112A-4D0C-8AC0-FA401B279024}"/>
              </a:ext>
            </a:extLst>
          </p:cNvPr>
          <p:cNvSpPr txBox="1"/>
          <p:nvPr/>
        </p:nvSpPr>
        <p:spPr>
          <a:xfrm>
            <a:off x="7727179" y="3370163"/>
            <a:ext cx="31958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Annual Average NO</a:t>
            </a:r>
            <a:r>
              <a:rPr lang="en-US" sz="1400" baseline="-25000">
                <a:solidFill>
                  <a:schemeClr val="tx1">
                    <a:lumMod val="75000"/>
                    <a:lumOff val="25000"/>
                  </a:schemeClr>
                </a:solidFill>
                <a:latin typeface="Century Gothic"/>
              </a:rPr>
              <a:t>2</a:t>
            </a:r>
            <a:r>
              <a:rPr lang="en-US" sz="1400">
                <a:solidFill>
                  <a:schemeClr val="tx1">
                    <a:lumMod val="75000"/>
                    <a:lumOff val="25000"/>
                  </a:schemeClr>
                </a:solidFill>
                <a:latin typeface="Century Gothic"/>
              </a:rPr>
              <a:t> - TROPOMI</a:t>
            </a:r>
            <a:endParaRPr lang="en-US" sz="1400">
              <a:solidFill>
                <a:schemeClr val="tx1">
                  <a:lumMod val="75000"/>
                  <a:lumOff val="25000"/>
                </a:schemeClr>
              </a:solidFill>
              <a:latin typeface="Century Gothic"/>
              <a:cs typeface="Calibri"/>
            </a:endParaRPr>
          </a:p>
        </p:txBody>
      </p:sp>
      <p:pic>
        <p:nvPicPr>
          <p:cNvPr id="38" name="Picture 38" descr="Chart&#10;&#10;Description automatically generated">
            <a:extLst>
              <a:ext uri="{FF2B5EF4-FFF2-40B4-BE49-F238E27FC236}">
                <a16:creationId xmlns:a16="http://schemas.microsoft.com/office/drawing/2014/main" id="{68A77C26-9642-4B7E-AB33-AE503747C3C0}"/>
              </a:ext>
            </a:extLst>
          </p:cNvPr>
          <p:cNvPicPr>
            <a:picLocks noChangeAspect="1"/>
          </p:cNvPicPr>
          <p:nvPr/>
        </p:nvPicPr>
        <p:blipFill>
          <a:blip r:embed="rId3"/>
          <a:stretch>
            <a:fillRect/>
          </a:stretch>
        </p:blipFill>
        <p:spPr>
          <a:xfrm>
            <a:off x="6455339" y="1815321"/>
            <a:ext cx="4780491" cy="3654368"/>
          </a:xfrm>
          <a:prstGeom prst="rect">
            <a:avLst/>
          </a:prstGeom>
        </p:spPr>
      </p:pic>
      <p:pic>
        <p:nvPicPr>
          <p:cNvPr id="43" name="Picture 42">
            <a:extLst>
              <a:ext uri="{FF2B5EF4-FFF2-40B4-BE49-F238E27FC236}">
                <a16:creationId xmlns:a16="http://schemas.microsoft.com/office/drawing/2014/main" id="{39F41523-E03B-48D3-A687-2D855FD706BA}"/>
              </a:ext>
            </a:extLst>
          </p:cNvPr>
          <p:cNvPicPr>
            <a:picLocks noChangeAspect="1"/>
          </p:cNvPicPr>
          <p:nvPr/>
        </p:nvPicPr>
        <p:blipFill rotWithShape="1">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artisticPaintStrokes/>
                    </a14:imgEffect>
                    <a14:imgEffect>
                      <a14:saturation sat="400000"/>
                    </a14:imgEffect>
                  </a14:imgLayer>
                </a14:imgProps>
              </a:ext>
            </a:extLst>
          </a:blip>
          <a:srcRect l="35132" t="4284" r="35579" b="4035"/>
          <a:stretch/>
        </p:blipFill>
        <p:spPr>
          <a:xfrm rot="-420000">
            <a:off x="9584307" y="2408405"/>
            <a:ext cx="1075481" cy="1626792"/>
          </a:xfrm>
          <a:prstGeom prst="rect">
            <a:avLst/>
          </a:prstGeom>
        </p:spPr>
      </p:pic>
      <p:sp>
        <p:nvSpPr>
          <p:cNvPr id="18" name="TextBox 17">
            <a:extLst>
              <a:ext uri="{FF2B5EF4-FFF2-40B4-BE49-F238E27FC236}">
                <a16:creationId xmlns:a16="http://schemas.microsoft.com/office/drawing/2014/main" id="{2E65DEEA-A9A8-487A-B4E3-566B54EA5858}"/>
              </a:ext>
            </a:extLst>
          </p:cNvPr>
          <p:cNvSpPr txBox="1"/>
          <p:nvPr/>
        </p:nvSpPr>
        <p:spPr>
          <a:xfrm>
            <a:off x="10183691" y="943977"/>
            <a:ext cx="189343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entury Gothic"/>
                <a:cs typeface="Calibri"/>
              </a:rPr>
              <a:t>1e15 molecules/cm</a:t>
            </a:r>
            <a:r>
              <a:rPr lang="en-US" baseline="30000">
                <a:latin typeface="Century Gothic"/>
                <a:cs typeface="Calibri"/>
              </a:rPr>
              <a:t>2</a:t>
            </a:r>
            <a:endParaRPr lang="en-US" baseline="30000">
              <a:cs typeface="Calibri" panose="020F0502020204030204"/>
            </a:endParaRPr>
          </a:p>
        </p:txBody>
      </p:sp>
      <p:grpSp>
        <p:nvGrpSpPr>
          <p:cNvPr id="45" name="Group 44">
            <a:extLst>
              <a:ext uri="{FF2B5EF4-FFF2-40B4-BE49-F238E27FC236}">
                <a16:creationId xmlns:a16="http://schemas.microsoft.com/office/drawing/2014/main" id="{CB23992D-31AA-48D9-9BCC-9E0B487F88B6}"/>
              </a:ext>
            </a:extLst>
          </p:cNvPr>
          <p:cNvGrpSpPr/>
          <p:nvPr/>
        </p:nvGrpSpPr>
        <p:grpSpPr>
          <a:xfrm>
            <a:off x="10183691" y="943977"/>
            <a:ext cx="1970679" cy="5086802"/>
            <a:chOff x="10183691" y="943977"/>
            <a:chExt cx="1970679" cy="5086802"/>
          </a:xfrm>
        </p:grpSpPr>
        <p:sp>
          <p:nvSpPr>
            <p:cNvPr id="46" name="Rectangle 45">
              <a:extLst>
                <a:ext uri="{FF2B5EF4-FFF2-40B4-BE49-F238E27FC236}">
                  <a16:creationId xmlns:a16="http://schemas.microsoft.com/office/drawing/2014/main" id="{C3672144-D640-4FB9-8957-09051A570278}"/>
                </a:ext>
              </a:extLst>
            </p:cNvPr>
            <p:cNvSpPr/>
            <p:nvPr/>
          </p:nvSpPr>
          <p:spPr>
            <a:xfrm>
              <a:off x="11097216" y="1912805"/>
              <a:ext cx="904755" cy="347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7" name="TextBox 3">
              <a:extLst>
                <a:ext uri="{FF2B5EF4-FFF2-40B4-BE49-F238E27FC236}">
                  <a16:creationId xmlns:a16="http://schemas.microsoft.com/office/drawing/2014/main" id="{50CD61AB-8FE3-41D5-AAAF-BF3DCB10FB50}"/>
                </a:ext>
              </a:extLst>
            </p:cNvPr>
            <p:cNvSpPr txBox="1"/>
            <p:nvPr/>
          </p:nvSpPr>
          <p:spPr>
            <a:xfrm>
              <a:off x="11496421" y="2169739"/>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3.0</a:t>
              </a:r>
              <a:endParaRPr lang="en-US">
                <a:solidFill>
                  <a:schemeClr val="tx1">
                    <a:lumMod val="75000"/>
                    <a:lumOff val="25000"/>
                  </a:schemeClr>
                </a:solidFill>
              </a:endParaRPr>
            </a:p>
          </p:txBody>
        </p:sp>
        <p:sp>
          <p:nvSpPr>
            <p:cNvPr id="48" name="TextBox 4">
              <a:extLst>
                <a:ext uri="{FF2B5EF4-FFF2-40B4-BE49-F238E27FC236}">
                  <a16:creationId xmlns:a16="http://schemas.microsoft.com/office/drawing/2014/main" id="{34FEDC60-A242-432F-9404-E2FDB8DF9BB8}"/>
                </a:ext>
              </a:extLst>
            </p:cNvPr>
            <p:cNvSpPr txBox="1"/>
            <p:nvPr/>
          </p:nvSpPr>
          <p:spPr>
            <a:xfrm>
              <a:off x="11506066" y="2689796"/>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2.5</a:t>
              </a:r>
              <a:endParaRPr lang="en-US">
                <a:solidFill>
                  <a:schemeClr val="tx1">
                    <a:lumMod val="75000"/>
                    <a:lumOff val="25000"/>
                  </a:schemeClr>
                </a:solidFill>
              </a:endParaRPr>
            </a:p>
          </p:txBody>
        </p:sp>
        <p:sp>
          <p:nvSpPr>
            <p:cNvPr id="49" name="TextBox 5">
              <a:extLst>
                <a:ext uri="{FF2B5EF4-FFF2-40B4-BE49-F238E27FC236}">
                  <a16:creationId xmlns:a16="http://schemas.microsoft.com/office/drawing/2014/main" id="{B6F19763-4511-47D8-81AE-AAB3BC4CA8A2}"/>
                </a:ext>
              </a:extLst>
            </p:cNvPr>
            <p:cNvSpPr txBox="1"/>
            <p:nvPr/>
          </p:nvSpPr>
          <p:spPr>
            <a:xfrm>
              <a:off x="11510064" y="318117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2.0</a:t>
              </a:r>
              <a:endParaRPr lang="en-US">
                <a:solidFill>
                  <a:schemeClr val="tx1">
                    <a:lumMod val="75000"/>
                    <a:lumOff val="25000"/>
                  </a:schemeClr>
                </a:solidFill>
              </a:endParaRPr>
            </a:p>
          </p:txBody>
        </p:sp>
        <p:sp>
          <p:nvSpPr>
            <p:cNvPr id="50" name="TextBox 6">
              <a:extLst>
                <a:ext uri="{FF2B5EF4-FFF2-40B4-BE49-F238E27FC236}">
                  <a16:creationId xmlns:a16="http://schemas.microsoft.com/office/drawing/2014/main" id="{73541394-80EA-4592-B1A1-A3C29CCA5A7E}"/>
                </a:ext>
              </a:extLst>
            </p:cNvPr>
            <p:cNvSpPr txBox="1"/>
            <p:nvPr/>
          </p:nvSpPr>
          <p:spPr>
            <a:xfrm>
              <a:off x="11497209" y="370292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1.5</a:t>
              </a:r>
              <a:endParaRPr lang="en-US">
                <a:solidFill>
                  <a:schemeClr val="tx1">
                    <a:lumMod val="75000"/>
                    <a:lumOff val="25000"/>
                  </a:schemeClr>
                </a:solidFill>
              </a:endParaRPr>
            </a:p>
          </p:txBody>
        </p:sp>
        <p:sp>
          <p:nvSpPr>
            <p:cNvPr id="51" name="TextBox 7">
              <a:extLst>
                <a:ext uri="{FF2B5EF4-FFF2-40B4-BE49-F238E27FC236}">
                  <a16:creationId xmlns:a16="http://schemas.microsoft.com/office/drawing/2014/main" id="{056C7739-3CDF-4B5D-ABC7-C47FE9F9F2D5}"/>
                </a:ext>
              </a:extLst>
            </p:cNvPr>
            <p:cNvSpPr txBox="1"/>
            <p:nvPr/>
          </p:nvSpPr>
          <p:spPr>
            <a:xfrm>
              <a:off x="11496903" y="416415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1.0</a:t>
              </a:r>
              <a:endParaRPr lang="en-US">
                <a:solidFill>
                  <a:schemeClr val="tx1">
                    <a:lumMod val="75000"/>
                    <a:lumOff val="25000"/>
                  </a:schemeClr>
                </a:solidFill>
              </a:endParaRPr>
            </a:p>
          </p:txBody>
        </p:sp>
        <p:sp>
          <p:nvSpPr>
            <p:cNvPr id="52" name="TextBox 8">
              <a:extLst>
                <a:ext uri="{FF2B5EF4-FFF2-40B4-BE49-F238E27FC236}">
                  <a16:creationId xmlns:a16="http://schemas.microsoft.com/office/drawing/2014/main" id="{FDFA84E8-6397-4C9C-A48C-B2113F9AC8E4}"/>
                </a:ext>
              </a:extLst>
            </p:cNvPr>
            <p:cNvSpPr txBox="1"/>
            <p:nvPr/>
          </p:nvSpPr>
          <p:spPr>
            <a:xfrm>
              <a:off x="11511272" y="4693575"/>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0.5</a:t>
              </a:r>
              <a:endParaRPr lang="en-US">
                <a:solidFill>
                  <a:schemeClr val="tx1">
                    <a:lumMod val="75000"/>
                    <a:lumOff val="25000"/>
                  </a:schemeClr>
                </a:solidFill>
              </a:endParaRPr>
            </a:p>
          </p:txBody>
        </p:sp>
        <p:sp>
          <p:nvSpPr>
            <p:cNvPr id="53" name="TextBox 9">
              <a:extLst>
                <a:ext uri="{FF2B5EF4-FFF2-40B4-BE49-F238E27FC236}">
                  <a16:creationId xmlns:a16="http://schemas.microsoft.com/office/drawing/2014/main" id="{0FB494D9-4F05-4935-990E-0F2CFA519816}"/>
                </a:ext>
              </a:extLst>
            </p:cNvPr>
            <p:cNvSpPr txBox="1"/>
            <p:nvPr/>
          </p:nvSpPr>
          <p:spPr>
            <a:xfrm>
              <a:off x="11496421" y="5240271"/>
              <a:ext cx="596900"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0.0</a:t>
              </a:r>
            </a:p>
            <a:p>
              <a:pPr algn="l"/>
              <a:endParaRPr lang="en-US">
                <a:solidFill>
                  <a:schemeClr val="tx1">
                    <a:lumMod val="75000"/>
                    <a:lumOff val="25000"/>
                  </a:schemeClr>
                </a:solidFill>
              </a:endParaRPr>
            </a:p>
          </p:txBody>
        </p:sp>
        <p:sp>
          <p:nvSpPr>
            <p:cNvPr id="54" name="TextBox 10">
              <a:extLst>
                <a:ext uri="{FF2B5EF4-FFF2-40B4-BE49-F238E27FC236}">
                  <a16:creationId xmlns:a16="http://schemas.microsoft.com/office/drawing/2014/main" id="{154D3808-627B-41C5-A8F7-4F4B4D6C4993}"/>
                </a:ext>
              </a:extLst>
            </p:cNvPr>
            <p:cNvSpPr txBox="1"/>
            <p:nvPr/>
          </p:nvSpPr>
          <p:spPr>
            <a:xfrm>
              <a:off x="10183691" y="943977"/>
              <a:ext cx="1893436"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lumMod val="75000"/>
                      <a:lumOff val="25000"/>
                    </a:schemeClr>
                  </a:solidFill>
                  <a:latin typeface="Century Gothic"/>
                  <a:cs typeface="Calibri"/>
                </a:rPr>
                <a:t>1e15 molecules/cm</a:t>
              </a:r>
              <a:r>
                <a:rPr lang="en-US" baseline="30000" dirty="0">
                  <a:solidFill>
                    <a:schemeClr val="tx1">
                      <a:lumMod val="75000"/>
                      <a:lumOff val="25000"/>
                    </a:schemeClr>
                  </a:solidFill>
                  <a:latin typeface="Century Gothic"/>
                  <a:cs typeface="Calibri"/>
                </a:rPr>
                <a:t>2</a:t>
              </a:r>
              <a:endParaRPr lang="en-US" baseline="30000" dirty="0">
                <a:solidFill>
                  <a:schemeClr val="tx1">
                    <a:lumMod val="75000"/>
                    <a:lumOff val="25000"/>
                  </a:schemeClr>
                </a:solidFill>
                <a:cs typeface="Calibri" panose="020F0502020204030204"/>
              </a:endParaRPr>
            </a:p>
          </p:txBody>
        </p:sp>
        <p:sp>
          <p:nvSpPr>
            <p:cNvPr id="55" name="TextBox 11">
              <a:extLst>
                <a:ext uri="{FF2B5EF4-FFF2-40B4-BE49-F238E27FC236}">
                  <a16:creationId xmlns:a16="http://schemas.microsoft.com/office/drawing/2014/main" id="{CB41337D-3817-47F9-8716-154D998D4697}"/>
                </a:ext>
              </a:extLst>
            </p:cNvPr>
            <p:cNvSpPr txBox="1"/>
            <p:nvPr/>
          </p:nvSpPr>
          <p:spPr>
            <a:xfrm>
              <a:off x="11377212" y="566144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solidFill>
                  <a:schemeClr val="tx1">
                    <a:lumMod val="75000"/>
                    <a:lumOff val="25000"/>
                  </a:schemeClr>
                </a:solidFill>
              </a:endParaRPr>
            </a:p>
          </p:txBody>
        </p:sp>
        <p:sp>
          <p:nvSpPr>
            <p:cNvPr id="56" name="Rectangle 55">
              <a:extLst>
                <a:ext uri="{FF2B5EF4-FFF2-40B4-BE49-F238E27FC236}">
                  <a16:creationId xmlns:a16="http://schemas.microsoft.com/office/drawing/2014/main" id="{0FC4C0EE-F823-4F8A-85B0-44F17CBA0DF6}"/>
                </a:ext>
              </a:extLst>
            </p:cNvPr>
            <p:cNvSpPr/>
            <p:nvPr/>
          </p:nvSpPr>
          <p:spPr>
            <a:xfrm>
              <a:off x="11094396" y="1567566"/>
              <a:ext cx="739251" cy="357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57" name="Picture 56">
              <a:extLst>
                <a:ext uri="{FF2B5EF4-FFF2-40B4-BE49-F238E27FC236}">
                  <a16:creationId xmlns:a16="http://schemas.microsoft.com/office/drawing/2014/main" id="{56564A29-2DA1-4AB9-A713-5E3D1FD1E877}"/>
                </a:ext>
              </a:extLst>
            </p:cNvPr>
            <p:cNvPicPr>
              <a:picLocks noChangeAspect="1"/>
            </p:cNvPicPr>
            <p:nvPr/>
          </p:nvPicPr>
          <p:blipFill rotWithShape="1">
            <a:blip r:embed="rId6"/>
            <a:srcRect l="12766" t="55" r="-2128" b="-633"/>
            <a:stretch/>
          </p:blipFill>
          <p:spPr>
            <a:xfrm>
              <a:off x="11166915" y="1541251"/>
              <a:ext cx="344916" cy="4138575"/>
            </a:xfrm>
            <a:prstGeom prst="rect">
              <a:avLst/>
            </a:prstGeom>
            <a:solidFill>
              <a:schemeClr val="bg1"/>
            </a:solidFill>
          </p:spPr>
        </p:pic>
        <p:sp>
          <p:nvSpPr>
            <p:cNvPr id="58" name="TextBox 14">
              <a:extLst>
                <a:ext uri="{FF2B5EF4-FFF2-40B4-BE49-F238E27FC236}">
                  <a16:creationId xmlns:a16="http://schemas.microsoft.com/office/drawing/2014/main" id="{C9582B37-6F03-40D8-845D-37EB1B120BE8}"/>
                </a:ext>
              </a:extLst>
            </p:cNvPr>
            <p:cNvSpPr txBox="1"/>
            <p:nvPr/>
          </p:nvSpPr>
          <p:spPr>
            <a:xfrm>
              <a:off x="11503493" y="1659167"/>
              <a:ext cx="65087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3.5</a:t>
              </a:r>
            </a:p>
          </p:txBody>
        </p:sp>
      </p:grpSp>
      <p:pic>
        <p:nvPicPr>
          <p:cNvPr id="91" name="Graphic 8" descr="Map compass with solid fill">
            <a:extLst>
              <a:ext uri="{FF2B5EF4-FFF2-40B4-BE49-F238E27FC236}">
                <a16:creationId xmlns:a16="http://schemas.microsoft.com/office/drawing/2014/main" id="{0810F666-F1C1-462C-B755-4ACE925559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5853" y="5503107"/>
            <a:ext cx="914400" cy="914400"/>
          </a:xfrm>
          <a:prstGeom prst="rect">
            <a:avLst/>
          </a:prstGeom>
        </p:spPr>
      </p:pic>
      <p:pic>
        <p:nvPicPr>
          <p:cNvPr id="92" name="Graphic 8" descr="Map compass with solid fill">
            <a:extLst>
              <a:ext uri="{FF2B5EF4-FFF2-40B4-BE49-F238E27FC236}">
                <a16:creationId xmlns:a16="http://schemas.microsoft.com/office/drawing/2014/main" id="{30E3E112-DBF7-46BD-BE45-76D387508C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5853" y="5503107"/>
            <a:ext cx="914400" cy="914400"/>
          </a:xfrm>
          <a:prstGeom prst="rect">
            <a:avLst/>
          </a:prstGeom>
        </p:spPr>
      </p:pic>
      <p:sp>
        <p:nvSpPr>
          <p:cNvPr id="94" name="TextBox 93">
            <a:extLst>
              <a:ext uri="{FF2B5EF4-FFF2-40B4-BE49-F238E27FC236}">
                <a16:creationId xmlns:a16="http://schemas.microsoft.com/office/drawing/2014/main" id="{27350238-07AC-409E-A1D2-00936CAA5B92}"/>
              </a:ext>
            </a:extLst>
          </p:cNvPr>
          <p:cNvSpPr txBox="1"/>
          <p:nvPr/>
        </p:nvSpPr>
        <p:spPr>
          <a:xfrm>
            <a:off x="6899342" y="941972"/>
            <a:ext cx="426987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rPr>
              <a:t>Annual Average NO</a:t>
            </a:r>
            <a:r>
              <a:rPr lang="en-US" sz="1600" b="1" baseline="-25000" dirty="0">
                <a:solidFill>
                  <a:schemeClr val="tx1">
                    <a:lumMod val="75000"/>
                    <a:lumOff val="25000"/>
                  </a:schemeClr>
                </a:solidFill>
                <a:latin typeface="Century Gothic"/>
              </a:rPr>
              <a:t>2</a:t>
            </a:r>
            <a:r>
              <a:rPr lang="en-US" sz="1600" b="1" dirty="0">
                <a:solidFill>
                  <a:schemeClr val="tx1">
                    <a:lumMod val="75000"/>
                    <a:lumOff val="25000"/>
                  </a:schemeClr>
                </a:solidFill>
                <a:latin typeface="Century Gothic"/>
              </a:rPr>
              <a:t> - OMI</a:t>
            </a:r>
            <a:endParaRPr lang="en-US" sz="1600" b="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89557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04F6A9-6B3B-4EDE-83C9-006513DC9B3F}"/>
              </a:ext>
            </a:extLst>
          </p:cNvPr>
          <p:cNvSpPr/>
          <p:nvPr/>
        </p:nvSpPr>
        <p:spPr>
          <a:xfrm>
            <a:off x="495127" y="401254"/>
            <a:ext cx="7066390" cy="41910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rgbClr val="8A5A9A"/>
                </a:solidFill>
                <a:latin typeface="Century Gothic" panose="020F0302020204030204"/>
              </a:rPr>
              <a:t>RESULTS – TEST SLIDE</a:t>
            </a:r>
          </a:p>
        </p:txBody>
      </p:sp>
      <p:sp>
        <p:nvSpPr>
          <p:cNvPr id="5" name="Arrow: Pentagon 4">
            <a:extLst>
              <a:ext uri="{FF2B5EF4-FFF2-40B4-BE49-F238E27FC236}">
                <a16:creationId xmlns:a16="http://schemas.microsoft.com/office/drawing/2014/main" id="{3F3DA254-6AED-457D-A215-D5158A6185A9}"/>
              </a:ext>
            </a:extLst>
          </p:cNvPr>
          <p:cNvSpPr/>
          <p:nvPr/>
        </p:nvSpPr>
        <p:spPr>
          <a:xfrm>
            <a:off x="188046" y="1087751"/>
            <a:ext cx="6259213" cy="950148"/>
          </a:xfrm>
          <a:prstGeom prst="homePlate">
            <a:avLst/>
          </a:prstGeom>
          <a:solidFill>
            <a:srgbClr val="10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Arrow: Pentagon 9">
            <a:extLst>
              <a:ext uri="{FF2B5EF4-FFF2-40B4-BE49-F238E27FC236}">
                <a16:creationId xmlns:a16="http://schemas.microsoft.com/office/drawing/2014/main" id="{AEB099CF-E45E-47CA-8EA1-8B2176A01632}"/>
              </a:ext>
            </a:extLst>
          </p:cNvPr>
          <p:cNvSpPr/>
          <p:nvPr/>
        </p:nvSpPr>
        <p:spPr>
          <a:xfrm>
            <a:off x="187314" y="2128152"/>
            <a:ext cx="6268761" cy="971314"/>
          </a:xfrm>
          <a:prstGeom prst="homePlate">
            <a:avLst/>
          </a:prstGeom>
          <a:solidFill>
            <a:srgbClr val="3C0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Arrow: Pentagon 10">
            <a:extLst>
              <a:ext uri="{FF2B5EF4-FFF2-40B4-BE49-F238E27FC236}">
                <a16:creationId xmlns:a16="http://schemas.microsoft.com/office/drawing/2014/main" id="{1C2A8953-F939-48BD-A7EF-90C8060275D4}"/>
              </a:ext>
            </a:extLst>
          </p:cNvPr>
          <p:cNvSpPr/>
          <p:nvPr/>
        </p:nvSpPr>
        <p:spPr>
          <a:xfrm>
            <a:off x="194368" y="3183462"/>
            <a:ext cx="6252893" cy="978370"/>
          </a:xfrm>
          <a:prstGeom prst="homePlate">
            <a:avLst/>
          </a:prstGeom>
          <a:solidFill>
            <a:srgbClr val="7B2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2" name="Arrow: Pentagon 11">
            <a:extLst>
              <a:ext uri="{FF2B5EF4-FFF2-40B4-BE49-F238E27FC236}">
                <a16:creationId xmlns:a16="http://schemas.microsoft.com/office/drawing/2014/main" id="{FD7AC79B-8F03-44ED-BE7E-5CF377CEF0DB}"/>
              </a:ext>
            </a:extLst>
          </p:cNvPr>
          <p:cNvSpPr/>
          <p:nvPr/>
        </p:nvSpPr>
        <p:spPr>
          <a:xfrm>
            <a:off x="187313" y="4253949"/>
            <a:ext cx="6260321" cy="969033"/>
          </a:xfrm>
          <a:prstGeom prst="homePlate">
            <a:avLst/>
          </a:prstGeom>
          <a:solidFill>
            <a:srgbClr val="C7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 name="Arrow: Pentagon 12">
            <a:extLst>
              <a:ext uri="{FF2B5EF4-FFF2-40B4-BE49-F238E27FC236}">
                <a16:creationId xmlns:a16="http://schemas.microsoft.com/office/drawing/2014/main" id="{870B3C0C-A28F-4F91-ADC8-29D785C2F772}"/>
              </a:ext>
            </a:extLst>
          </p:cNvPr>
          <p:cNvSpPr/>
          <p:nvPr/>
        </p:nvSpPr>
        <p:spPr>
          <a:xfrm>
            <a:off x="180258" y="5321091"/>
            <a:ext cx="6267004" cy="1015663"/>
          </a:xfrm>
          <a:prstGeom prst="homePlate">
            <a:avLst/>
          </a:prstGeom>
          <a:solidFill>
            <a:srgbClr val="DDB0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Rectangle 14">
            <a:extLst>
              <a:ext uri="{FF2B5EF4-FFF2-40B4-BE49-F238E27FC236}">
                <a16:creationId xmlns:a16="http://schemas.microsoft.com/office/drawing/2014/main" id="{172D31B0-3563-4A09-B430-6A5E4188730C}"/>
              </a:ext>
            </a:extLst>
          </p:cNvPr>
          <p:cNvSpPr/>
          <p:nvPr/>
        </p:nvSpPr>
        <p:spPr>
          <a:xfrm>
            <a:off x="267580" y="1215570"/>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1</a:t>
            </a:r>
          </a:p>
        </p:txBody>
      </p:sp>
      <p:sp>
        <p:nvSpPr>
          <p:cNvPr id="19" name="Rectangle 18">
            <a:extLst>
              <a:ext uri="{FF2B5EF4-FFF2-40B4-BE49-F238E27FC236}">
                <a16:creationId xmlns:a16="http://schemas.microsoft.com/office/drawing/2014/main" id="{E1D3FE7D-40DD-4E4A-8B7A-1F6CE2B54B23}"/>
              </a:ext>
            </a:extLst>
          </p:cNvPr>
          <p:cNvSpPr/>
          <p:nvPr/>
        </p:nvSpPr>
        <p:spPr>
          <a:xfrm>
            <a:off x="264392" y="3241375"/>
            <a:ext cx="462391" cy="861948"/>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3</a:t>
            </a:r>
          </a:p>
        </p:txBody>
      </p:sp>
      <p:sp>
        <p:nvSpPr>
          <p:cNvPr id="20" name="Rectangle 19">
            <a:extLst>
              <a:ext uri="{FF2B5EF4-FFF2-40B4-BE49-F238E27FC236}">
                <a16:creationId xmlns:a16="http://schemas.microsoft.com/office/drawing/2014/main" id="{08F3E424-BA09-4217-9934-78BCF8F95889}"/>
              </a:ext>
            </a:extLst>
          </p:cNvPr>
          <p:cNvSpPr/>
          <p:nvPr/>
        </p:nvSpPr>
        <p:spPr>
          <a:xfrm>
            <a:off x="263932" y="4393975"/>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4</a:t>
            </a:r>
          </a:p>
        </p:txBody>
      </p:sp>
      <p:sp>
        <p:nvSpPr>
          <p:cNvPr id="21" name="Rectangle 20">
            <a:extLst>
              <a:ext uri="{FF2B5EF4-FFF2-40B4-BE49-F238E27FC236}">
                <a16:creationId xmlns:a16="http://schemas.microsoft.com/office/drawing/2014/main" id="{B5AA73EA-31AF-454D-8B98-8CB21B26A049}"/>
              </a:ext>
            </a:extLst>
          </p:cNvPr>
          <p:cNvSpPr/>
          <p:nvPr/>
        </p:nvSpPr>
        <p:spPr>
          <a:xfrm>
            <a:off x="270187" y="5457331"/>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5</a:t>
            </a:r>
          </a:p>
        </p:txBody>
      </p:sp>
      <p:sp>
        <p:nvSpPr>
          <p:cNvPr id="22" name="TextBox 21">
            <a:extLst>
              <a:ext uri="{FF2B5EF4-FFF2-40B4-BE49-F238E27FC236}">
                <a16:creationId xmlns:a16="http://schemas.microsoft.com/office/drawing/2014/main" id="{AF9797FA-7229-4427-8BBA-F81E0B709474}"/>
              </a:ext>
            </a:extLst>
          </p:cNvPr>
          <p:cNvSpPr txBox="1"/>
          <p:nvPr/>
        </p:nvSpPr>
        <p:spPr>
          <a:xfrm>
            <a:off x="186036" y="2279681"/>
            <a:ext cx="62655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Observations of oil, gas flaring </a:t>
            </a:r>
          </a:p>
          <a:p>
            <a:pPr algn="ctr"/>
            <a:r>
              <a:rPr lang="en-US" sz="2000">
                <a:solidFill>
                  <a:schemeClr val="bg1"/>
                </a:solidFill>
                <a:latin typeface="Century Gothic"/>
              </a:rPr>
              <a:t>increased by 8% from 2013 – 2021.</a:t>
            </a:r>
            <a:endParaRPr lang="en-US" sz="2000">
              <a:solidFill>
                <a:schemeClr val="bg1"/>
              </a:solidFill>
              <a:latin typeface="Century Gothic"/>
              <a:cs typeface="Calibri"/>
            </a:endParaRPr>
          </a:p>
        </p:txBody>
      </p:sp>
      <p:sp>
        <p:nvSpPr>
          <p:cNvPr id="23" name="TextBox 22">
            <a:extLst>
              <a:ext uri="{FF2B5EF4-FFF2-40B4-BE49-F238E27FC236}">
                <a16:creationId xmlns:a16="http://schemas.microsoft.com/office/drawing/2014/main" id="{D633FD0C-E3A2-47EA-8C63-DDB295F166BA}"/>
              </a:ext>
            </a:extLst>
          </p:cNvPr>
          <p:cNvSpPr txBox="1"/>
          <p:nvPr/>
        </p:nvSpPr>
        <p:spPr>
          <a:xfrm>
            <a:off x="189114" y="3326593"/>
            <a:ext cx="62479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2.5% increase in annual average NO</a:t>
            </a:r>
            <a:r>
              <a:rPr lang="en-US" sz="2000" baseline="-25000">
                <a:solidFill>
                  <a:schemeClr val="bg1"/>
                </a:solidFill>
                <a:latin typeface="Century Gothic"/>
              </a:rPr>
              <a:t>2</a:t>
            </a:r>
            <a:r>
              <a:rPr lang="en-US" sz="2000">
                <a:solidFill>
                  <a:schemeClr val="bg1"/>
                </a:solidFill>
                <a:latin typeface="Century Gothic"/>
              </a:rPr>
              <a:t> </a:t>
            </a:r>
            <a:endParaRPr lang="en-US" sz="2000">
              <a:solidFill>
                <a:schemeClr val="bg1"/>
              </a:solidFill>
              <a:latin typeface="Century Gothic"/>
              <a:cs typeface="Calibri"/>
            </a:endParaRPr>
          </a:p>
          <a:p>
            <a:pPr algn="ctr"/>
            <a:r>
              <a:rPr lang="en-US" sz="2000">
                <a:solidFill>
                  <a:schemeClr val="bg1"/>
                </a:solidFill>
                <a:latin typeface="Century Gothic"/>
              </a:rPr>
              <a:t>levels across parks (2018 – 2021).</a:t>
            </a:r>
            <a:endParaRPr lang="en-US" sz="2000">
              <a:solidFill>
                <a:schemeClr val="bg1"/>
              </a:solidFill>
              <a:latin typeface="Century Gothic"/>
              <a:cs typeface="Calibri"/>
            </a:endParaRPr>
          </a:p>
        </p:txBody>
      </p:sp>
      <p:sp>
        <p:nvSpPr>
          <p:cNvPr id="24" name="TextBox 23">
            <a:extLst>
              <a:ext uri="{FF2B5EF4-FFF2-40B4-BE49-F238E27FC236}">
                <a16:creationId xmlns:a16="http://schemas.microsoft.com/office/drawing/2014/main" id="{D0DBBC3B-B3A6-41FF-A289-217E148463CF}"/>
              </a:ext>
            </a:extLst>
          </p:cNvPr>
          <p:cNvSpPr txBox="1"/>
          <p:nvPr/>
        </p:nvSpPr>
        <p:spPr>
          <a:xfrm>
            <a:off x="199410" y="1214132"/>
            <a:ext cx="62376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rPr>
              <a:t>Highest NO</a:t>
            </a:r>
            <a:r>
              <a:rPr lang="en-US" sz="2000" baseline="-25000">
                <a:solidFill>
                  <a:schemeClr val="bg1"/>
                </a:solidFill>
                <a:latin typeface="Century Gothic"/>
              </a:rPr>
              <a:t>2</a:t>
            </a:r>
            <a:r>
              <a:rPr lang="en-US" sz="2000">
                <a:solidFill>
                  <a:schemeClr val="bg1"/>
                </a:solidFill>
                <a:latin typeface="Century Gothic"/>
              </a:rPr>
              <a:t> concentrations over </a:t>
            </a:r>
            <a:endParaRPr lang="en-US">
              <a:solidFill>
                <a:schemeClr val="bg1"/>
              </a:solidFill>
              <a:latin typeface="Calibri" panose="020F0502020204030204"/>
              <a:cs typeface="Calibri"/>
            </a:endParaRPr>
          </a:p>
          <a:p>
            <a:pPr algn="ctr"/>
            <a:r>
              <a:rPr lang="en-US" sz="2000">
                <a:solidFill>
                  <a:schemeClr val="bg1"/>
                </a:solidFill>
                <a:latin typeface="Century Gothic"/>
              </a:rPr>
              <a:t>Delaware Basin in 2017 and 2018.</a:t>
            </a:r>
            <a:endParaRPr lang="en-US">
              <a:solidFill>
                <a:schemeClr val="bg1"/>
              </a:solidFill>
              <a:cs typeface="Calibri"/>
            </a:endParaRPr>
          </a:p>
        </p:txBody>
      </p:sp>
      <p:sp>
        <p:nvSpPr>
          <p:cNvPr id="25" name="TextBox 24">
            <a:extLst>
              <a:ext uri="{FF2B5EF4-FFF2-40B4-BE49-F238E27FC236}">
                <a16:creationId xmlns:a16="http://schemas.microsoft.com/office/drawing/2014/main" id="{E85B2720-0B06-4A46-A048-93DC2430FAD2}"/>
              </a:ext>
            </a:extLst>
          </p:cNvPr>
          <p:cNvSpPr txBox="1"/>
          <p:nvPr/>
        </p:nvSpPr>
        <p:spPr>
          <a:xfrm>
            <a:off x="194655" y="5453256"/>
            <a:ext cx="62496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Highly similar NO</a:t>
            </a:r>
            <a:r>
              <a:rPr lang="en-US" sz="2000" baseline="-25000">
                <a:solidFill>
                  <a:schemeClr val="tx1">
                    <a:lumMod val="75000"/>
                    <a:lumOff val="25000"/>
                  </a:schemeClr>
                </a:solidFill>
                <a:latin typeface="Century Gothic"/>
              </a:rPr>
              <a:t>2</a:t>
            </a:r>
            <a:r>
              <a:rPr lang="en-US" sz="2000">
                <a:solidFill>
                  <a:schemeClr val="tx1">
                    <a:lumMod val="75000"/>
                    <a:lumOff val="25000"/>
                  </a:schemeClr>
                </a:solidFill>
                <a:latin typeface="Century Gothic"/>
              </a:rPr>
              <a:t> patterns between </a:t>
            </a:r>
          </a:p>
          <a:p>
            <a:pPr algn="ctr"/>
            <a:r>
              <a:rPr lang="en-US" sz="2000">
                <a:solidFill>
                  <a:schemeClr val="tx1">
                    <a:lumMod val="75000"/>
                    <a:lumOff val="25000"/>
                  </a:schemeClr>
                </a:solidFill>
                <a:latin typeface="Century Gothic"/>
              </a:rPr>
              <a:t>CAVE and within 10 mi of CAVE.</a:t>
            </a:r>
            <a:r>
              <a:rPr lang="en-US" sz="2000" baseline="-25000">
                <a:solidFill>
                  <a:schemeClr val="tx1">
                    <a:lumMod val="75000"/>
                    <a:lumOff val="25000"/>
                  </a:schemeClr>
                </a:solidFill>
                <a:latin typeface="Century Gothic"/>
              </a:rPr>
              <a:t> </a:t>
            </a:r>
            <a:endParaRPr lang="en-US" sz="200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D7AB9D88-DBF3-4873-A9C6-7F808F067CD4}"/>
              </a:ext>
            </a:extLst>
          </p:cNvPr>
          <p:cNvSpPr txBox="1"/>
          <p:nvPr/>
        </p:nvSpPr>
        <p:spPr>
          <a:xfrm>
            <a:off x="187411" y="4388784"/>
            <a:ext cx="6249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latin typeface="Century Gothic"/>
              </a:rPr>
              <a:t>Around the parks, highest levels of </a:t>
            </a:r>
            <a:endParaRPr lang="en-US" sz="2000">
              <a:solidFill>
                <a:schemeClr val="bg1"/>
              </a:solidFill>
              <a:latin typeface="Century Gothic"/>
              <a:cs typeface="Calibri"/>
            </a:endParaRPr>
          </a:p>
          <a:p>
            <a:pPr algn="ctr"/>
            <a:r>
              <a:rPr lang="en-US" sz="2000">
                <a:solidFill>
                  <a:schemeClr val="bg1"/>
                </a:solidFill>
                <a:latin typeface="Century Gothic"/>
              </a:rPr>
              <a:t>NO</a:t>
            </a:r>
            <a:r>
              <a:rPr lang="en-US" sz="2000" baseline="-25000">
                <a:solidFill>
                  <a:schemeClr val="bg1"/>
                </a:solidFill>
                <a:latin typeface="Century Gothic"/>
              </a:rPr>
              <a:t>2</a:t>
            </a:r>
            <a:r>
              <a:rPr lang="en-US" sz="2000">
                <a:solidFill>
                  <a:schemeClr val="bg1"/>
                </a:solidFill>
                <a:latin typeface="Century Gothic"/>
              </a:rPr>
              <a:t> found around eastern edge.</a:t>
            </a:r>
            <a:endParaRPr lang="en-US" sz="2000">
              <a:solidFill>
                <a:schemeClr val="bg1"/>
              </a:solidFill>
              <a:latin typeface="Century Gothic"/>
              <a:cs typeface="Calibri"/>
            </a:endParaRPr>
          </a:p>
        </p:txBody>
      </p:sp>
      <p:sp>
        <p:nvSpPr>
          <p:cNvPr id="27" name="Rectangle 26">
            <a:extLst>
              <a:ext uri="{FF2B5EF4-FFF2-40B4-BE49-F238E27FC236}">
                <a16:creationId xmlns:a16="http://schemas.microsoft.com/office/drawing/2014/main" id="{481BC2BA-E5C8-E740-AB73-A69925FF2C34}"/>
              </a:ext>
            </a:extLst>
          </p:cNvPr>
          <p:cNvSpPr/>
          <p:nvPr/>
        </p:nvSpPr>
        <p:spPr>
          <a:xfrm>
            <a:off x="266884" y="2285717"/>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chemeClr val="bg1"/>
                </a:solidFill>
                <a:latin typeface="Century Gothic" panose="020F0302020204030204"/>
              </a:rPr>
              <a:t>2</a:t>
            </a:r>
          </a:p>
        </p:txBody>
      </p:sp>
      <p:pic>
        <p:nvPicPr>
          <p:cNvPr id="43" name="Picture 42">
            <a:extLst>
              <a:ext uri="{FF2B5EF4-FFF2-40B4-BE49-F238E27FC236}">
                <a16:creationId xmlns:a16="http://schemas.microsoft.com/office/drawing/2014/main" id="{39F41523-E03B-48D3-A687-2D855FD706BA}"/>
              </a:ext>
            </a:extLst>
          </p:cNvPr>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Effect>
                      <a14:saturation sat="400000"/>
                    </a14:imgEffect>
                  </a14:imgLayer>
                </a14:imgProps>
              </a:ext>
            </a:extLst>
          </a:blip>
          <a:srcRect l="35132" t="4284" r="35579" b="4035"/>
          <a:stretch/>
        </p:blipFill>
        <p:spPr>
          <a:xfrm rot="-420000">
            <a:off x="9584307" y="2408405"/>
            <a:ext cx="1075481" cy="1626792"/>
          </a:xfrm>
          <a:prstGeom prst="rect">
            <a:avLst/>
          </a:prstGeom>
        </p:spPr>
      </p:pic>
      <p:sp>
        <p:nvSpPr>
          <p:cNvPr id="18" name="TextBox 17">
            <a:extLst>
              <a:ext uri="{FF2B5EF4-FFF2-40B4-BE49-F238E27FC236}">
                <a16:creationId xmlns:a16="http://schemas.microsoft.com/office/drawing/2014/main" id="{2E65DEEA-A9A8-487A-B4E3-566B54EA5858}"/>
              </a:ext>
            </a:extLst>
          </p:cNvPr>
          <p:cNvSpPr txBox="1"/>
          <p:nvPr/>
        </p:nvSpPr>
        <p:spPr>
          <a:xfrm>
            <a:off x="10183691" y="943977"/>
            <a:ext cx="189343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atin typeface="Century Gothic"/>
                <a:cs typeface="Calibri"/>
              </a:rPr>
              <a:t>1e15 molecules/cm</a:t>
            </a:r>
            <a:r>
              <a:rPr lang="en-US" baseline="30000">
                <a:latin typeface="Century Gothic"/>
                <a:cs typeface="Calibri"/>
              </a:rPr>
              <a:t>2</a:t>
            </a:r>
            <a:endParaRPr lang="en-US" baseline="30000">
              <a:cs typeface="Calibri" panose="020F0502020204030204"/>
            </a:endParaRPr>
          </a:p>
        </p:txBody>
      </p:sp>
      <p:grpSp>
        <p:nvGrpSpPr>
          <p:cNvPr id="45" name="Group 44">
            <a:extLst>
              <a:ext uri="{FF2B5EF4-FFF2-40B4-BE49-F238E27FC236}">
                <a16:creationId xmlns:a16="http://schemas.microsoft.com/office/drawing/2014/main" id="{CB23992D-31AA-48D9-9BCC-9E0B487F88B6}"/>
              </a:ext>
            </a:extLst>
          </p:cNvPr>
          <p:cNvGrpSpPr/>
          <p:nvPr/>
        </p:nvGrpSpPr>
        <p:grpSpPr>
          <a:xfrm>
            <a:off x="10183691" y="943977"/>
            <a:ext cx="1970679" cy="5086802"/>
            <a:chOff x="10183691" y="943977"/>
            <a:chExt cx="1970679" cy="5086802"/>
          </a:xfrm>
        </p:grpSpPr>
        <p:sp>
          <p:nvSpPr>
            <p:cNvPr id="46" name="Rectangle 45">
              <a:extLst>
                <a:ext uri="{FF2B5EF4-FFF2-40B4-BE49-F238E27FC236}">
                  <a16:creationId xmlns:a16="http://schemas.microsoft.com/office/drawing/2014/main" id="{C3672144-D640-4FB9-8957-09051A570278}"/>
                </a:ext>
              </a:extLst>
            </p:cNvPr>
            <p:cNvSpPr/>
            <p:nvPr/>
          </p:nvSpPr>
          <p:spPr>
            <a:xfrm>
              <a:off x="11097216" y="1912805"/>
              <a:ext cx="904755" cy="347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7" name="TextBox 3">
              <a:extLst>
                <a:ext uri="{FF2B5EF4-FFF2-40B4-BE49-F238E27FC236}">
                  <a16:creationId xmlns:a16="http://schemas.microsoft.com/office/drawing/2014/main" id="{50CD61AB-8FE3-41D5-AAAF-BF3DCB10FB50}"/>
                </a:ext>
              </a:extLst>
            </p:cNvPr>
            <p:cNvSpPr txBox="1"/>
            <p:nvPr/>
          </p:nvSpPr>
          <p:spPr>
            <a:xfrm>
              <a:off x="11496421" y="2169739"/>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3.0</a:t>
              </a:r>
              <a:endParaRPr lang="en-US">
                <a:solidFill>
                  <a:schemeClr val="tx1">
                    <a:lumMod val="75000"/>
                    <a:lumOff val="25000"/>
                  </a:schemeClr>
                </a:solidFill>
              </a:endParaRPr>
            </a:p>
          </p:txBody>
        </p:sp>
        <p:sp>
          <p:nvSpPr>
            <p:cNvPr id="48" name="TextBox 4">
              <a:extLst>
                <a:ext uri="{FF2B5EF4-FFF2-40B4-BE49-F238E27FC236}">
                  <a16:creationId xmlns:a16="http://schemas.microsoft.com/office/drawing/2014/main" id="{34FEDC60-A242-432F-9404-E2FDB8DF9BB8}"/>
                </a:ext>
              </a:extLst>
            </p:cNvPr>
            <p:cNvSpPr txBox="1"/>
            <p:nvPr/>
          </p:nvSpPr>
          <p:spPr>
            <a:xfrm>
              <a:off x="11506066" y="2689796"/>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2.5</a:t>
              </a:r>
              <a:endParaRPr lang="en-US">
                <a:solidFill>
                  <a:schemeClr val="tx1">
                    <a:lumMod val="75000"/>
                    <a:lumOff val="25000"/>
                  </a:schemeClr>
                </a:solidFill>
              </a:endParaRPr>
            </a:p>
          </p:txBody>
        </p:sp>
        <p:sp>
          <p:nvSpPr>
            <p:cNvPr id="49" name="TextBox 5">
              <a:extLst>
                <a:ext uri="{FF2B5EF4-FFF2-40B4-BE49-F238E27FC236}">
                  <a16:creationId xmlns:a16="http://schemas.microsoft.com/office/drawing/2014/main" id="{B6F19763-4511-47D8-81AE-AAB3BC4CA8A2}"/>
                </a:ext>
              </a:extLst>
            </p:cNvPr>
            <p:cNvSpPr txBox="1"/>
            <p:nvPr/>
          </p:nvSpPr>
          <p:spPr>
            <a:xfrm>
              <a:off x="11510064" y="318117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2.0</a:t>
              </a:r>
              <a:endParaRPr lang="en-US">
                <a:solidFill>
                  <a:schemeClr val="tx1">
                    <a:lumMod val="75000"/>
                    <a:lumOff val="25000"/>
                  </a:schemeClr>
                </a:solidFill>
              </a:endParaRPr>
            </a:p>
          </p:txBody>
        </p:sp>
        <p:sp>
          <p:nvSpPr>
            <p:cNvPr id="50" name="TextBox 6">
              <a:extLst>
                <a:ext uri="{FF2B5EF4-FFF2-40B4-BE49-F238E27FC236}">
                  <a16:creationId xmlns:a16="http://schemas.microsoft.com/office/drawing/2014/main" id="{73541394-80EA-4592-B1A1-A3C29CCA5A7E}"/>
                </a:ext>
              </a:extLst>
            </p:cNvPr>
            <p:cNvSpPr txBox="1"/>
            <p:nvPr/>
          </p:nvSpPr>
          <p:spPr>
            <a:xfrm>
              <a:off x="11497209" y="370292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1.5</a:t>
              </a:r>
              <a:endParaRPr lang="en-US">
                <a:solidFill>
                  <a:schemeClr val="tx1">
                    <a:lumMod val="75000"/>
                    <a:lumOff val="25000"/>
                  </a:schemeClr>
                </a:solidFill>
              </a:endParaRPr>
            </a:p>
          </p:txBody>
        </p:sp>
        <p:sp>
          <p:nvSpPr>
            <p:cNvPr id="51" name="TextBox 7">
              <a:extLst>
                <a:ext uri="{FF2B5EF4-FFF2-40B4-BE49-F238E27FC236}">
                  <a16:creationId xmlns:a16="http://schemas.microsoft.com/office/drawing/2014/main" id="{056C7739-3CDF-4B5D-ABC7-C47FE9F9F2D5}"/>
                </a:ext>
              </a:extLst>
            </p:cNvPr>
            <p:cNvSpPr txBox="1"/>
            <p:nvPr/>
          </p:nvSpPr>
          <p:spPr>
            <a:xfrm>
              <a:off x="11496903" y="416415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1.0</a:t>
              </a:r>
              <a:endParaRPr lang="en-US">
                <a:solidFill>
                  <a:schemeClr val="tx1">
                    <a:lumMod val="75000"/>
                    <a:lumOff val="25000"/>
                  </a:schemeClr>
                </a:solidFill>
              </a:endParaRPr>
            </a:p>
          </p:txBody>
        </p:sp>
        <p:sp>
          <p:nvSpPr>
            <p:cNvPr id="52" name="TextBox 8">
              <a:extLst>
                <a:ext uri="{FF2B5EF4-FFF2-40B4-BE49-F238E27FC236}">
                  <a16:creationId xmlns:a16="http://schemas.microsoft.com/office/drawing/2014/main" id="{FDFA84E8-6397-4C9C-A48C-B2113F9AC8E4}"/>
                </a:ext>
              </a:extLst>
            </p:cNvPr>
            <p:cNvSpPr txBox="1"/>
            <p:nvPr/>
          </p:nvSpPr>
          <p:spPr>
            <a:xfrm>
              <a:off x="11511272" y="4693575"/>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0.5</a:t>
              </a:r>
              <a:endParaRPr lang="en-US">
                <a:solidFill>
                  <a:schemeClr val="tx1">
                    <a:lumMod val="75000"/>
                    <a:lumOff val="25000"/>
                  </a:schemeClr>
                </a:solidFill>
              </a:endParaRPr>
            </a:p>
          </p:txBody>
        </p:sp>
        <p:sp>
          <p:nvSpPr>
            <p:cNvPr id="53" name="TextBox 9">
              <a:extLst>
                <a:ext uri="{FF2B5EF4-FFF2-40B4-BE49-F238E27FC236}">
                  <a16:creationId xmlns:a16="http://schemas.microsoft.com/office/drawing/2014/main" id="{0FB494D9-4F05-4935-990E-0F2CFA519816}"/>
                </a:ext>
              </a:extLst>
            </p:cNvPr>
            <p:cNvSpPr txBox="1"/>
            <p:nvPr/>
          </p:nvSpPr>
          <p:spPr>
            <a:xfrm>
              <a:off x="11496421" y="5240271"/>
              <a:ext cx="596900"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0.0</a:t>
              </a:r>
            </a:p>
            <a:p>
              <a:pPr algn="l"/>
              <a:endParaRPr lang="en-US">
                <a:solidFill>
                  <a:schemeClr val="tx1">
                    <a:lumMod val="75000"/>
                    <a:lumOff val="25000"/>
                  </a:schemeClr>
                </a:solidFill>
              </a:endParaRPr>
            </a:p>
          </p:txBody>
        </p:sp>
        <p:sp>
          <p:nvSpPr>
            <p:cNvPr id="54" name="TextBox 10">
              <a:extLst>
                <a:ext uri="{FF2B5EF4-FFF2-40B4-BE49-F238E27FC236}">
                  <a16:creationId xmlns:a16="http://schemas.microsoft.com/office/drawing/2014/main" id="{154D3808-627B-41C5-A8F7-4F4B4D6C4993}"/>
                </a:ext>
              </a:extLst>
            </p:cNvPr>
            <p:cNvSpPr txBox="1"/>
            <p:nvPr/>
          </p:nvSpPr>
          <p:spPr>
            <a:xfrm>
              <a:off x="10183691" y="943977"/>
              <a:ext cx="1893436"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lumMod val="75000"/>
                      <a:lumOff val="25000"/>
                    </a:schemeClr>
                  </a:solidFill>
                  <a:latin typeface="Century Gothic"/>
                  <a:cs typeface="Calibri"/>
                </a:rPr>
                <a:t>1e15 molecules/cm</a:t>
              </a:r>
              <a:r>
                <a:rPr lang="en-US" baseline="30000" dirty="0">
                  <a:solidFill>
                    <a:schemeClr val="tx1">
                      <a:lumMod val="75000"/>
                      <a:lumOff val="25000"/>
                    </a:schemeClr>
                  </a:solidFill>
                  <a:latin typeface="Century Gothic"/>
                  <a:cs typeface="Calibri"/>
                </a:rPr>
                <a:t>2</a:t>
              </a:r>
              <a:endParaRPr lang="en-US" baseline="30000" dirty="0">
                <a:solidFill>
                  <a:schemeClr val="tx1">
                    <a:lumMod val="75000"/>
                    <a:lumOff val="25000"/>
                  </a:schemeClr>
                </a:solidFill>
                <a:cs typeface="Calibri" panose="020F0502020204030204"/>
              </a:endParaRPr>
            </a:p>
          </p:txBody>
        </p:sp>
        <p:sp>
          <p:nvSpPr>
            <p:cNvPr id="55" name="TextBox 11">
              <a:extLst>
                <a:ext uri="{FF2B5EF4-FFF2-40B4-BE49-F238E27FC236}">
                  <a16:creationId xmlns:a16="http://schemas.microsoft.com/office/drawing/2014/main" id="{CB41337D-3817-47F9-8716-154D998D4697}"/>
                </a:ext>
              </a:extLst>
            </p:cNvPr>
            <p:cNvSpPr txBox="1"/>
            <p:nvPr/>
          </p:nvSpPr>
          <p:spPr>
            <a:xfrm>
              <a:off x="11377212" y="566144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solidFill>
                  <a:schemeClr val="tx1">
                    <a:lumMod val="75000"/>
                    <a:lumOff val="25000"/>
                  </a:schemeClr>
                </a:solidFill>
              </a:endParaRPr>
            </a:p>
          </p:txBody>
        </p:sp>
        <p:sp>
          <p:nvSpPr>
            <p:cNvPr id="56" name="Rectangle 55">
              <a:extLst>
                <a:ext uri="{FF2B5EF4-FFF2-40B4-BE49-F238E27FC236}">
                  <a16:creationId xmlns:a16="http://schemas.microsoft.com/office/drawing/2014/main" id="{0FC4C0EE-F823-4F8A-85B0-44F17CBA0DF6}"/>
                </a:ext>
              </a:extLst>
            </p:cNvPr>
            <p:cNvSpPr/>
            <p:nvPr/>
          </p:nvSpPr>
          <p:spPr>
            <a:xfrm>
              <a:off x="11094396" y="1567566"/>
              <a:ext cx="739251" cy="357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57" name="Picture 56">
              <a:extLst>
                <a:ext uri="{FF2B5EF4-FFF2-40B4-BE49-F238E27FC236}">
                  <a16:creationId xmlns:a16="http://schemas.microsoft.com/office/drawing/2014/main" id="{56564A29-2DA1-4AB9-A713-5E3D1FD1E877}"/>
                </a:ext>
              </a:extLst>
            </p:cNvPr>
            <p:cNvPicPr>
              <a:picLocks noChangeAspect="1"/>
            </p:cNvPicPr>
            <p:nvPr/>
          </p:nvPicPr>
          <p:blipFill rotWithShape="1">
            <a:blip r:embed="rId5"/>
            <a:srcRect l="12766" t="55" r="-2128" b="-633"/>
            <a:stretch/>
          </p:blipFill>
          <p:spPr>
            <a:xfrm>
              <a:off x="11166915" y="1541251"/>
              <a:ext cx="344916" cy="4138575"/>
            </a:xfrm>
            <a:prstGeom prst="rect">
              <a:avLst/>
            </a:prstGeom>
            <a:solidFill>
              <a:schemeClr val="bg1"/>
            </a:solidFill>
          </p:spPr>
        </p:pic>
        <p:sp>
          <p:nvSpPr>
            <p:cNvPr id="58" name="TextBox 14">
              <a:extLst>
                <a:ext uri="{FF2B5EF4-FFF2-40B4-BE49-F238E27FC236}">
                  <a16:creationId xmlns:a16="http://schemas.microsoft.com/office/drawing/2014/main" id="{C9582B37-6F03-40D8-845D-37EB1B120BE8}"/>
                </a:ext>
              </a:extLst>
            </p:cNvPr>
            <p:cNvSpPr txBox="1"/>
            <p:nvPr/>
          </p:nvSpPr>
          <p:spPr>
            <a:xfrm>
              <a:off x="11503493" y="1659167"/>
              <a:ext cx="65087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75000"/>
                      <a:lumOff val="25000"/>
                    </a:schemeClr>
                  </a:solidFill>
                  <a:latin typeface="Century Gothic"/>
                  <a:cs typeface="Calibri"/>
                </a:rPr>
                <a:t>3.5</a:t>
              </a:r>
            </a:p>
          </p:txBody>
        </p:sp>
      </p:grpSp>
      <p:pic>
        <p:nvPicPr>
          <p:cNvPr id="91" name="Graphic 8" descr="Map compass with solid fill">
            <a:extLst>
              <a:ext uri="{FF2B5EF4-FFF2-40B4-BE49-F238E27FC236}">
                <a16:creationId xmlns:a16="http://schemas.microsoft.com/office/drawing/2014/main" id="{0810F666-F1C1-462C-B755-4ACE925559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5853" y="5503107"/>
            <a:ext cx="914400" cy="914400"/>
          </a:xfrm>
          <a:prstGeom prst="rect">
            <a:avLst/>
          </a:prstGeom>
        </p:spPr>
      </p:pic>
      <p:pic>
        <p:nvPicPr>
          <p:cNvPr id="92" name="Graphic 8" descr="Map compass with solid fill">
            <a:extLst>
              <a:ext uri="{FF2B5EF4-FFF2-40B4-BE49-F238E27FC236}">
                <a16:creationId xmlns:a16="http://schemas.microsoft.com/office/drawing/2014/main" id="{30E3E112-DBF7-46BD-BE45-76D387508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95853" y="5503107"/>
            <a:ext cx="914400" cy="914400"/>
          </a:xfrm>
          <a:prstGeom prst="rect">
            <a:avLst/>
          </a:prstGeom>
        </p:spPr>
      </p:pic>
      <p:sp>
        <p:nvSpPr>
          <p:cNvPr id="94" name="TextBox 93">
            <a:extLst>
              <a:ext uri="{FF2B5EF4-FFF2-40B4-BE49-F238E27FC236}">
                <a16:creationId xmlns:a16="http://schemas.microsoft.com/office/drawing/2014/main" id="{27350238-07AC-409E-A1D2-00936CAA5B92}"/>
              </a:ext>
            </a:extLst>
          </p:cNvPr>
          <p:cNvSpPr txBox="1"/>
          <p:nvPr/>
        </p:nvSpPr>
        <p:spPr>
          <a:xfrm>
            <a:off x="6899342" y="941972"/>
            <a:ext cx="426987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rPr>
              <a:t>Annual Average NO</a:t>
            </a:r>
            <a:r>
              <a:rPr lang="en-US" sz="1600" b="1" baseline="-25000" dirty="0">
                <a:solidFill>
                  <a:schemeClr val="tx1">
                    <a:lumMod val="75000"/>
                    <a:lumOff val="25000"/>
                  </a:schemeClr>
                </a:solidFill>
                <a:latin typeface="Century Gothic"/>
              </a:rPr>
              <a:t>2</a:t>
            </a:r>
            <a:r>
              <a:rPr lang="en-US" sz="1600" b="1" dirty="0">
                <a:solidFill>
                  <a:schemeClr val="tx1">
                    <a:lumMod val="75000"/>
                    <a:lumOff val="25000"/>
                  </a:schemeClr>
                </a:solidFill>
                <a:latin typeface="Century Gothic"/>
              </a:rPr>
              <a:t> - OMI</a:t>
            </a:r>
            <a:endParaRPr lang="en-US" sz="1600" b="1" dirty="0">
              <a:solidFill>
                <a:schemeClr val="tx1">
                  <a:lumMod val="75000"/>
                  <a:lumOff val="25000"/>
                </a:schemeClr>
              </a:solidFill>
              <a:latin typeface="Century Gothic"/>
              <a:cs typeface="Calibri"/>
            </a:endParaRPr>
          </a:p>
        </p:txBody>
      </p:sp>
      <p:pic>
        <p:nvPicPr>
          <p:cNvPr id="7" name="Picture 6" descr="A picture containing text, wire, display&#10;&#10;Description automatically generated">
            <a:extLst>
              <a:ext uri="{FF2B5EF4-FFF2-40B4-BE49-F238E27FC236}">
                <a16:creationId xmlns:a16="http://schemas.microsoft.com/office/drawing/2014/main" id="{D484104D-18B6-44BA-B04D-FE106FE40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1027" y="1532474"/>
            <a:ext cx="6267004" cy="4122901"/>
          </a:xfrm>
          <a:prstGeom prst="rect">
            <a:avLst/>
          </a:prstGeom>
        </p:spPr>
      </p:pic>
    </p:spTree>
    <p:extLst>
      <p:ext uri="{BB962C8B-B14F-4D97-AF65-F5344CB8AC3E}">
        <p14:creationId xmlns:p14="http://schemas.microsoft.com/office/powerpoint/2010/main" val="424007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F0EBB85-7B5F-4096-9F8D-DE59CD12780E}"/>
              </a:ext>
            </a:extLst>
          </p:cNvPr>
          <p:cNvPicPr>
            <a:picLocks noChangeAspect="1"/>
          </p:cNvPicPr>
          <p:nvPr/>
        </p:nvPicPr>
        <p:blipFill>
          <a:blip r:embed="rId3"/>
          <a:stretch>
            <a:fillRect/>
          </a:stretch>
        </p:blipFill>
        <p:spPr>
          <a:xfrm>
            <a:off x="6362685" y="1354893"/>
            <a:ext cx="5746257" cy="4554949"/>
          </a:xfrm>
          <a:prstGeom prst="rect">
            <a:avLst/>
          </a:prstGeom>
        </p:spPr>
      </p:pic>
      <p:sp>
        <p:nvSpPr>
          <p:cNvPr id="3" name="Rectangle 2">
            <a:extLst>
              <a:ext uri="{FF2B5EF4-FFF2-40B4-BE49-F238E27FC236}">
                <a16:creationId xmlns:a16="http://schemas.microsoft.com/office/drawing/2014/main" id="{6804F6A9-6B3B-4EDE-83C9-006513DC9B3F}"/>
              </a:ext>
            </a:extLst>
          </p:cNvPr>
          <p:cNvSpPr/>
          <p:nvPr/>
        </p:nvSpPr>
        <p:spPr>
          <a:xfrm>
            <a:off x="495300" y="342900"/>
            <a:ext cx="7066390" cy="41910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rgbClr val="8A5A9A"/>
                </a:solidFill>
                <a:latin typeface="Century Gothic" panose="020F0302020204030204"/>
              </a:rPr>
              <a:t>RESULTS</a:t>
            </a:r>
          </a:p>
        </p:txBody>
      </p:sp>
      <p:grpSp>
        <p:nvGrpSpPr>
          <p:cNvPr id="4" name="Group 3">
            <a:extLst>
              <a:ext uri="{FF2B5EF4-FFF2-40B4-BE49-F238E27FC236}">
                <a16:creationId xmlns:a16="http://schemas.microsoft.com/office/drawing/2014/main" id="{DBFD2B83-C394-4699-9012-07F22D9A64DA}"/>
              </a:ext>
            </a:extLst>
          </p:cNvPr>
          <p:cNvGrpSpPr/>
          <p:nvPr/>
        </p:nvGrpSpPr>
        <p:grpSpPr>
          <a:xfrm>
            <a:off x="10183691" y="943977"/>
            <a:ext cx="1970679" cy="5086802"/>
            <a:chOff x="10221321" y="983435"/>
            <a:chExt cx="1970679" cy="5086802"/>
          </a:xfrm>
        </p:grpSpPr>
        <p:sp>
          <p:nvSpPr>
            <p:cNvPr id="17" name="Rectangle 16">
              <a:extLst>
                <a:ext uri="{FF2B5EF4-FFF2-40B4-BE49-F238E27FC236}">
                  <a16:creationId xmlns:a16="http://schemas.microsoft.com/office/drawing/2014/main" id="{68743426-F5B7-4DAF-8E01-FA3DCA58A98E}"/>
                </a:ext>
              </a:extLst>
            </p:cNvPr>
            <p:cNvSpPr/>
            <p:nvPr/>
          </p:nvSpPr>
          <p:spPr>
            <a:xfrm>
              <a:off x="11134846" y="1952263"/>
              <a:ext cx="904755" cy="347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1521D87-6A4E-46F9-A170-3D4A69D5C261}"/>
                </a:ext>
              </a:extLst>
            </p:cNvPr>
            <p:cNvSpPr txBox="1"/>
            <p:nvPr/>
          </p:nvSpPr>
          <p:spPr>
            <a:xfrm>
              <a:off x="11534051" y="2209197"/>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3.0</a:t>
              </a:r>
              <a:endParaRPr lang="en-US" dirty="0"/>
            </a:p>
          </p:txBody>
        </p:sp>
        <p:sp>
          <p:nvSpPr>
            <p:cNvPr id="32" name="TextBox 31">
              <a:extLst>
                <a:ext uri="{FF2B5EF4-FFF2-40B4-BE49-F238E27FC236}">
                  <a16:creationId xmlns:a16="http://schemas.microsoft.com/office/drawing/2014/main" id="{2CE4CE5A-4E90-4593-9DDF-B7D3E7100335}"/>
                </a:ext>
              </a:extLst>
            </p:cNvPr>
            <p:cNvSpPr txBox="1"/>
            <p:nvPr/>
          </p:nvSpPr>
          <p:spPr>
            <a:xfrm>
              <a:off x="11543696" y="2729254"/>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2.5</a:t>
              </a:r>
              <a:endParaRPr lang="en-US" dirty="0"/>
            </a:p>
          </p:txBody>
        </p:sp>
        <p:sp>
          <p:nvSpPr>
            <p:cNvPr id="31" name="TextBox 30">
              <a:extLst>
                <a:ext uri="{FF2B5EF4-FFF2-40B4-BE49-F238E27FC236}">
                  <a16:creationId xmlns:a16="http://schemas.microsoft.com/office/drawing/2014/main" id="{C3A4A148-726D-402B-993E-8994549B7D9B}"/>
                </a:ext>
              </a:extLst>
            </p:cNvPr>
            <p:cNvSpPr txBox="1"/>
            <p:nvPr/>
          </p:nvSpPr>
          <p:spPr>
            <a:xfrm>
              <a:off x="11547694" y="3220635"/>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2.0</a:t>
              </a:r>
              <a:endParaRPr lang="en-US" dirty="0"/>
            </a:p>
          </p:txBody>
        </p:sp>
        <p:sp>
          <p:nvSpPr>
            <p:cNvPr id="30" name="TextBox 29">
              <a:extLst>
                <a:ext uri="{FF2B5EF4-FFF2-40B4-BE49-F238E27FC236}">
                  <a16:creationId xmlns:a16="http://schemas.microsoft.com/office/drawing/2014/main" id="{12995FA4-30F9-4A2B-8886-8B04BDFDF01F}"/>
                </a:ext>
              </a:extLst>
            </p:cNvPr>
            <p:cNvSpPr txBox="1"/>
            <p:nvPr/>
          </p:nvSpPr>
          <p:spPr>
            <a:xfrm>
              <a:off x="11534839" y="3742381"/>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1.5</a:t>
              </a:r>
              <a:endParaRPr lang="en-US" dirty="0"/>
            </a:p>
          </p:txBody>
        </p:sp>
        <p:sp>
          <p:nvSpPr>
            <p:cNvPr id="29" name="TextBox 28">
              <a:extLst>
                <a:ext uri="{FF2B5EF4-FFF2-40B4-BE49-F238E27FC236}">
                  <a16:creationId xmlns:a16="http://schemas.microsoft.com/office/drawing/2014/main" id="{382E15DE-11D2-4CFD-916F-5FB963400B29}"/>
                </a:ext>
              </a:extLst>
            </p:cNvPr>
            <p:cNvSpPr txBox="1"/>
            <p:nvPr/>
          </p:nvSpPr>
          <p:spPr>
            <a:xfrm>
              <a:off x="11534533" y="4203611"/>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1.0</a:t>
              </a:r>
              <a:endParaRPr lang="en-US" dirty="0"/>
            </a:p>
          </p:txBody>
        </p:sp>
        <p:sp>
          <p:nvSpPr>
            <p:cNvPr id="28" name="TextBox 27">
              <a:extLst>
                <a:ext uri="{FF2B5EF4-FFF2-40B4-BE49-F238E27FC236}">
                  <a16:creationId xmlns:a16="http://schemas.microsoft.com/office/drawing/2014/main" id="{5F64BA78-7037-4589-9EAE-7D17C348CE3E}"/>
                </a:ext>
              </a:extLst>
            </p:cNvPr>
            <p:cNvSpPr txBox="1"/>
            <p:nvPr/>
          </p:nvSpPr>
          <p:spPr>
            <a:xfrm>
              <a:off x="11548902" y="4733033"/>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0.5</a:t>
              </a:r>
              <a:endParaRPr lang="en-US" dirty="0"/>
            </a:p>
          </p:txBody>
        </p:sp>
        <p:sp>
          <p:nvSpPr>
            <p:cNvPr id="16" name="TextBox 15">
              <a:extLst>
                <a:ext uri="{FF2B5EF4-FFF2-40B4-BE49-F238E27FC236}">
                  <a16:creationId xmlns:a16="http://schemas.microsoft.com/office/drawing/2014/main" id="{D2F62D18-14BD-4E2B-B845-3588801D7F66}"/>
                </a:ext>
              </a:extLst>
            </p:cNvPr>
            <p:cNvSpPr txBox="1"/>
            <p:nvPr/>
          </p:nvSpPr>
          <p:spPr>
            <a:xfrm>
              <a:off x="11534051" y="5279729"/>
              <a:ext cx="59690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0.0</a:t>
              </a:r>
            </a:p>
            <a:p>
              <a:pPr algn="l"/>
              <a:endParaRPr lang="en-US"/>
            </a:p>
          </p:txBody>
        </p:sp>
        <p:sp>
          <p:nvSpPr>
            <p:cNvPr id="35" name="TextBox 34">
              <a:extLst>
                <a:ext uri="{FF2B5EF4-FFF2-40B4-BE49-F238E27FC236}">
                  <a16:creationId xmlns:a16="http://schemas.microsoft.com/office/drawing/2014/main" id="{82AF5500-7947-46A8-910F-F7F8D6ED9DF6}"/>
                </a:ext>
              </a:extLst>
            </p:cNvPr>
            <p:cNvSpPr txBox="1"/>
            <p:nvPr/>
          </p:nvSpPr>
          <p:spPr>
            <a:xfrm>
              <a:off x="10221321" y="983435"/>
              <a:ext cx="189343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latin typeface="Century Gothic"/>
                  <a:cs typeface="Calibri"/>
                </a:rPr>
                <a:t>1e15 molecules/cm</a:t>
              </a:r>
              <a:r>
                <a:rPr lang="en-US" baseline="30000" dirty="0">
                  <a:latin typeface="Century Gothic"/>
                  <a:cs typeface="Calibri"/>
                </a:rPr>
                <a:t>2</a:t>
              </a:r>
              <a:endParaRPr lang="en-US" baseline="30000" dirty="0">
                <a:cs typeface="Calibri" panose="020F0502020204030204"/>
              </a:endParaRPr>
            </a:p>
          </p:txBody>
        </p:sp>
        <p:sp>
          <p:nvSpPr>
            <p:cNvPr id="36" name="TextBox 35">
              <a:extLst>
                <a:ext uri="{FF2B5EF4-FFF2-40B4-BE49-F238E27FC236}">
                  <a16:creationId xmlns:a16="http://schemas.microsoft.com/office/drawing/2014/main" id="{BC32DBED-166B-46E6-A0A5-021255FC320C}"/>
                </a:ext>
              </a:extLst>
            </p:cNvPr>
            <p:cNvSpPr txBox="1"/>
            <p:nvPr/>
          </p:nvSpPr>
          <p:spPr>
            <a:xfrm>
              <a:off x="11414842" y="5700905"/>
              <a:ext cx="59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Rectangle 13">
              <a:extLst>
                <a:ext uri="{FF2B5EF4-FFF2-40B4-BE49-F238E27FC236}">
                  <a16:creationId xmlns:a16="http://schemas.microsoft.com/office/drawing/2014/main" id="{D86BB436-F056-49EF-B628-0FB4F262B7D3}"/>
                </a:ext>
              </a:extLst>
            </p:cNvPr>
            <p:cNvSpPr/>
            <p:nvPr/>
          </p:nvSpPr>
          <p:spPr>
            <a:xfrm>
              <a:off x="11132026" y="1607024"/>
              <a:ext cx="739251" cy="357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92C9ADA8-7E94-4386-9322-00BEEBE653F3}"/>
                </a:ext>
              </a:extLst>
            </p:cNvPr>
            <p:cNvPicPr>
              <a:picLocks noChangeAspect="1"/>
            </p:cNvPicPr>
            <p:nvPr/>
          </p:nvPicPr>
          <p:blipFill rotWithShape="1">
            <a:blip r:embed="rId4"/>
            <a:srcRect l="12766" t="55" r="-2128" b="-633"/>
            <a:stretch/>
          </p:blipFill>
          <p:spPr>
            <a:xfrm>
              <a:off x="11204545" y="1580709"/>
              <a:ext cx="344916" cy="4138575"/>
            </a:xfrm>
            <a:prstGeom prst="rect">
              <a:avLst/>
            </a:prstGeom>
            <a:solidFill>
              <a:schemeClr val="bg1"/>
            </a:solidFill>
          </p:spPr>
        </p:pic>
        <p:sp>
          <p:nvSpPr>
            <p:cNvPr id="34" name="TextBox 33">
              <a:extLst>
                <a:ext uri="{FF2B5EF4-FFF2-40B4-BE49-F238E27FC236}">
                  <a16:creationId xmlns:a16="http://schemas.microsoft.com/office/drawing/2014/main" id="{1DA294CE-A4B1-424E-949E-38070DB2D1BB}"/>
                </a:ext>
              </a:extLst>
            </p:cNvPr>
            <p:cNvSpPr txBox="1"/>
            <p:nvPr/>
          </p:nvSpPr>
          <p:spPr>
            <a:xfrm>
              <a:off x="11541123" y="1698625"/>
              <a:ext cx="65087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Calibri"/>
                </a:rPr>
                <a:t>3.5</a:t>
              </a:r>
            </a:p>
          </p:txBody>
        </p:sp>
      </p:grpSp>
      <p:pic>
        <p:nvPicPr>
          <p:cNvPr id="41" name="Graphic 8" descr="Map compass with solid fill">
            <a:extLst>
              <a:ext uri="{FF2B5EF4-FFF2-40B4-BE49-F238E27FC236}">
                <a16:creationId xmlns:a16="http://schemas.microsoft.com/office/drawing/2014/main" id="{F4A2B9A5-3724-463A-999E-6BA1D8E80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5853" y="5503107"/>
            <a:ext cx="914400" cy="914400"/>
          </a:xfrm>
          <a:prstGeom prst="rect">
            <a:avLst/>
          </a:prstGeom>
        </p:spPr>
      </p:pic>
      <p:grpSp>
        <p:nvGrpSpPr>
          <p:cNvPr id="42" name="Group 41">
            <a:extLst>
              <a:ext uri="{FF2B5EF4-FFF2-40B4-BE49-F238E27FC236}">
                <a16:creationId xmlns:a16="http://schemas.microsoft.com/office/drawing/2014/main" id="{CB23992D-31AA-48D9-9BCC-9E0B487F88B6}"/>
              </a:ext>
            </a:extLst>
          </p:cNvPr>
          <p:cNvGrpSpPr/>
          <p:nvPr/>
        </p:nvGrpSpPr>
        <p:grpSpPr>
          <a:xfrm>
            <a:off x="10183691" y="943977"/>
            <a:ext cx="1970679" cy="5086802"/>
            <a:chOff x="10183691" y="943977"/>
            <a:chExt cx="1970679" cy="5086802"/>
          </a:xfrm>
        </p:grpSpPr>
        <p:sp>
          <p:nvSpPr>
            <p:cNvPr id="44" name="Rectangle 43">
              <a:extLst>
                <a:ext uri="{FF2B5EF4-FFF2-40B4-BE49-F238E27FC236}">
                  <a16:creationId xmlns:a16="http://schemas.microsoft.com/office/drawing/2014/main" id="{C3672144-D640-4FB9-8957-09051A570278}"/>
                </a:ext>
              </a:extLst>
            </p:cNvPr>
            <p:cNvSpPr/>
            <p:nvPr/>
          </p:nvSpPr>
          <p:spPr>
            <a:xfrm>
              <a:off x="11097216" y="1912805"/>
              <a:ext cx="904755" cy="347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45" name="TextBox 3">
              <a:extLst>
                <a:ext uri="{FF2B5EF4-FFF2-40B4-BE49-F238E27FC236}">
                  <a16:creationId xmlns:a16="http://schemas.microsoft.com/office/drawing/2014/main" id="{50CD61AB-8FE3-41D5-AAAF-BF3DCB10FB50}"/>
                </a:ext>
              </a:extLst>
            </p:cNvPr>
            <p:cNvSpPr txBox="1"/>
            <p:nvPr/>
          </p:nvSpPr>
          <p:spPr>
            <a:xfrm>
              <a:off x="11496421" y="2169739"/>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3.0</a:t>
              </a:r>
              <a:endParaRPr lang="en-US" dirty="0">
                <a:solidFill>
                  <a:schemeClr val="tx1">
                    <a:lumMod val="75000"/>
                    <a:lumOff val="25000"/>
                  </a:schemeClr>
                </a:solidFill>
              </a:endParaRPr>
            </a:p>
          </p:txBody>
        </p:sp>
        <p:sp>
          <p:nvSpPr>
            <p:cNvPr id="46" name="TextBox 4">
              <a:extLst>
                <a:ext uri="{FF2B5EF4-FFF2-40B4-BE49-F238E27FC236}">
                  <a16:creationId xmlns:a16="http://schemas.microsoft.com/office/drawing/2014/main" id="{34FEDC60-A242-432F-9404-E2FDB8DF9BB8}"/>
                </a:ext>
              </a:extLst>
            </p:cNvPr>
            <p:cNvSpPr txBox="1"/>
            <p:nvPr/>
          </p:nvSpPr>
          <p:spPr>
            <a:xfrm>
              <a:off x="11506066" y="2689796"/>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2.5</a:t>
              </a:r>
              <a:endParaRPr lang="en-US" dirty="0">
                <a:solidFill>
                  <a:schemeClr val="tx1">
                    <a:lumMod val="75000"/>
                    <a:lumOff val="25000"/>
                  </a:schemeClr>
                </a:solidFill>
              </a:endParaRPr>
            </a:p>
          </p:txBody>
        </p:sp>
        <p:sp>
          <p:nvSpPr>
            <p:cNvPr id="47" name="TextBox 5">
              <a:extLst>
                <a:ext uri="{FF2B5EF4-FFF2-40B4-BE49-F238E27FC236}">
                  <a16:creationId xmlns:a16="http://schemas.microsoft.com/office/drawing/2014/main" id="{B6F19763-4511-47D8-81AE-AAB3BC4CA8A2}"/>
                </a:ext>
              </a:extLst>
            </p:cNvPr>
            <p:cNvSpPr txBox="1"/>
            <p:nvPr/>
          </p:nvSpPr>
          <p:spPr>
            <a:xfrm>
              <a:off x="11510064" y="318117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2.0</a:t>
              </a:r>
              <a:endParaRPr lang="en-US" dirty="0">
                <a:solidFill>
                  <a:schemeClr val="tx1">
                    <a:lumMod val="75000"/>
                    <a:lumOff val="25000"/>
                  </a:schemeClr>
                </a:solidFill>
              </a:endParaRPr>
            </a:p>
          </p:txBody>
        </p:sp>
        <p:sp>
          <p:nvSpPr>
            <p:cNvPr id="48" name="TextBox 6">
              <a:extLst>
                <a:ext uri="{FF2B5EF4-FFF2-40B4-BE49-F238E27FC236}">
                  <a16:creationId xmlns:a16="http://schemas.microsoft.com/office/drawing/2014/main" id="{73541394-80EA-4592-B1A1-A3C29CCA5A7E}"/>
                </a:ext>
              </a:extLst>
            </p:cNvPr>
            <p:cNvSpPr txBox="1"/>
            <p:nvPr/>
          </p:nvSpPr>
          <p:spPr>
            <a:xfrm>
              <a:off x="11497209" y="370292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1.5</a:t>
              </a:r>
              <a:endParaRPr lang="en-US" dirty="0">
                <a:solidFill>
                  <a:schemeClr val="tx1">
                    <a:lumMod val="75000"/>
                    <a:lumOff val="25000"/>
                  </a:schemeClr>
                </a:solidFill>
              </a:endParaRPr>
            </a:p>
          </p:txBody>
        </p:sp>
        <p:sp>
          <p:nvSpPr>
            <p:cNvPr id="49" name="TextBox 7">
              <a:extLst>
                <a:ext uri="{FF2B5EF4-FFF2-40B4-BE49-F238E27FC236}">
                  <a16:creationId xmlns:a16="http://schemas.microsoft.com/office/drawing/2014/main" id="{056C7739-3CDF-4B5D-ABC7-C47FE9F9F2D5}"/>
                </a:ext>
              </a:extLst>
            </p:cNvPr>
            <p:cNvSpPr txBox="1"/>
            <p:nvPr/>
          </p:nvSpPr>
          <p:spPr>
            <a:xfrm>
              <a:off x="11496903" y="4164153"/>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1.0</a:t>
              </a:r>
              <a:endParaRPr lang="en-US" dirty="0">
                <a:solidFill>
                  <a:schemeClr val="tx1">
                    <a:lumMod val="75000"/>
                    <a:lumOff val="25000"/>
                  </a:schemeClr>
                </a:solidFill>
              </a:endParaRPr>
            </a:p>
          </p:txBody>
        </p:sp>
        <p:sp>
          <p:nvSpPr>
            <p:cNvPr id="50" name="TextBox 8">
              <a:extLst>
                <a:ext uri="{FF2B5EF4-FFF2-40B4-BE49-F238E27FC236}">
                  <a16:creationId xmlns:a16="http://schemas.microsoft.com/office/drawing/2014/main" id="{FDFA84E8-6397-4C9C-A48C-B2113F9AC8E4}"/>
                </a:ext>
              </a:extLst>
            </p:cNvPr>
            <p:cNvSpPr txBox="1"/>
            <p:nvPr/>
          </p:nvSpPr>
          <p:spPr>
            <a:xfrm>
              <a:off x="11511272" y="4693575"/>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0.5</a:t>
              </a:r>
              <a:endParaRPr lang="en-US" dirty="0">
                <a:solidFill>
                  <a:schemeClr val="tx1">
                    <a:lumMod val="75000"/>
                    <a:lumOff val="25000"/>
                  </a:schemeClr>
                </a:solidFill>
              </a:endParaRPr>
            </a:p>
          </p:txBody>
        </p:sp>
        <p:sp>
          <p:nvSpPr>
            <p:cNvPr id="51" name="TextBox 9">
              <a:extLst>
                <a:ext uri="{FF2B5EF4-FFF2-40B4-BE49-F238E27FC236}">
                  <a16:creationId xmlns:a16="http://schemas.microsoft.com/office/drawing/2014/main" id="{0FB494D9-4F05-4935-990E-0F2CFA519816}"/>
                </a:ext>
              </a:extLst>
            </p:cNvPr>
            <p:cNvSpPr txBox="1"/>
            <p:nvPr/>
          </p:nvSpPr>
          <p:spPr>
            <a:xfrm>
              <a:off x="11496421" y="5240271"/>
              <a:ext cx="596900"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0.0</a:t>
              </a:r>
            </a:p>
            <a:p>
              <a:pPr algn="l"/>
              <a:endParaRPr lang="en-US">
                <a:solidFill>
                  <a:schemeClr val="tx1">
                    <a:lumMod val="75000"/>
                    <a:lumOff val="25000"/>
                  </a:schemeClr>
                </a:solidFill>
              </a:endParaRPr>
            </a:p>
          </p:txBody>
        </p:sp>
        <p:sp>
          <p:nvSpPr>
            <p:cNvPr id="52" name="TextBox 10">
              <a:extLst>
                <a:ext uri="{FF2B5EF4-FFF2-40B4-BE49-F238E27FC236}">
                  <a16:creationId xmlns:a16="http://schemas.microsoft.com/office/drawing/2014/main" id="{154D3808-627B-41C5-A8F7-4F4B4D6C4993}"/>
                </a:ext>
              </a:extLst>
            </p:cNvPr>
            <p:cNvSpPr txBox="1"/>
            <p:nvPr/>
          </p:nvSpPr>
          <p:spPr>
            <a:xfrm>
              <a:off x="10183691" y="943977"/>
              <a:ext cx="1893436" cy="646331"/>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lumMod val="75000"/>
                      <a:lumOff val="25000"/>
                    </a:schemeClr>
                  </a:solidFill>
                  <a:latin typeface="Century Gothic"/>
                  <a:cs typeface="Calibri"/>
                </a:rPr>
                <a:t>1e15 molecules/cm</a:t>
              </a:r>
              <a:r>
                <a:rPr lang="en-US" baseline="30000" dirty="0">
                  <a:solidFill>
                    <a:schemeClr val="tx1">
                      <a:lumMod val="75000"/>
                      <a:lumOff val="25000"/>
                    </a:schemeClr>
                  </a:solidFill>
                  <a:latin typeface="Century Gothic"/>
                  <a:cs typeface="Calibri"/>
                </a:rPr>
                <a:t>2</a:t>
              </a:r>
              <a:endParaRPr lang="en-US" baseline="30000" dirty="0">
                <a:solidFill>
                  <a:schemeClr val="tx1">
                    <a:lumMod val="75000"/>
                    <a:lumOff val="25000"/>
                  </a:schemeClr>
                </a:solidFill>
                <a:cs typeface="Calibri" panose="020F0502020204030204"/>
              </a:endParaRPr>
            </a:p>
          </p:txBody>
        </p:sp>
        <p:sp>
          <p:nvSpPr>
            <p:cNvPr id="53" name="TextBox 11">
              <a:extLst>
                <a:ext uri="{FF2B5EF4-FFF2-40B4-BE49-F238E27FC236}">
                  <a16:creationId xmlns:a16="http://schemas.microsoft.com/office/drawing/2014/main" id="{CB41337D-3817-47F9-8716-154D998D4697}"/>
                </a:ext>
              </a:extLst>
            </p:cNvPr>
            <p:cNvSpPr txBox="1"/>
            <p:nvPr/>
          </p:nvSpPr>
          <p:spPr>
            <a:xfrm>
              <a:off x="11377212" y="5661447"/>
              <a:ext cx="596900"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a:solidFill>
                  <a:schemeClr val="tx1">
                    <a:lumMod val="75000"/>
                    <a:lumOff val="25000"/>
                  </a:schemeClr>
                </a:solidFill>
              </a:endParaRPr>
            </a:p>
          </p:txBody>
        </p:sp>
        <p:sp>
          <p:nvSpPr>
            <p:cNvPr id="54" name="Rectangle 53">
              <a:extLst>
                <a:ext uri="{FF2B5EF4-FFF2-40B4-BE49-F238E27FC236}">
                  <a16:creationId xmlns:a16="http://schemas.microsoft.com/office/drawing/2014/main" id="{0FC4C0EE-F823-4F8A-85B0-44F17CBA0DF6}"/>
                </a:ext>
              </a:extLst>
            </p:cNvPr>
            <p:cNvSpPr/>
            <p:nvPr/>
          </p:nvSpPr>
          <p:spPr>
            <a:xfrm>
              <a:off x="11094396" y="1567566"/>
              <a:ext cx="739251" cy="357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pic>
          <p:nvPicPr>
            <p:cNvPr id="55" name="Picture 54">
              <a:extLst>
                <a:ext uri="{FF2B5EF4-FFF2-40B4-BE49-F238E27FC236}">
                  <a16:creationId xmlns:a16="http://schemas.microsoft.com/office/drawing/2014/main" id="{56564A29-2DA1-4AB9-A713-5E3D1FD1E877}"/>
                </a:ext>
              </a:extLst>
            </p:cNvPr>
            <p:cNvPicPr>
              <a:picLocks noChangeAspect="1"/>
            </p:cNvPicPr>
            <p:nvPr/>
          </p:nvPicPr>
          <p:blipFill rotWithShape="1">
            <a:blip r:embed="rId4"/>
            <a:srcRect l="12766" t="55" r="-2128" b="-633"/>
            <a:stretch/>
          </p:blipFill>
          <p:spPr>
            <a:xfrm>
              <a:off x="11166915" y="1541251"/>
              <a:ext cx="344916" cy="4138575"/>
            </a:xfrm>
            <a:prstGeom prst="rect">
              <a:avLst/>
            </a:prstGeom>
            <a:solidFill>
              <a:schemeClr val="bg1"/>
            </a:solidFill>
          </p:spPr>
        </p:pic>
        <p:sp>
          <p:nvSpPr>
            <p:cNvPr id="56" name="TextBox 14">
              <a:extLst>
                <a:ext uri="{FF2B5EF4-FFF2-40B4-BE49-F238E27FC236}">
                  <a16:creationId xmlns:a16="http://schemas.microsoft.com/office/drawing/2014/main" id="{C9582B37-6F03-40D8-845D-37EB1B120BE8}"/>
                </a:ext>
              </a:extLst>
            </p:cNvPr>
            <p:cNvSpPr txBox="1"/>
            <p:nvPr/>
          </p:nvSpPr>
          <p:spPr>
            <a:xfrm>
              <a:off x="11503493" y="1659167"/>
              <a:ext cx="650877"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tx1">
                      <a:lumMod val="75000"/>
                      <a:lumOff val="25000"/>
                    </a:schemeClr>
                  </a:solidFill>
                  <a:latin typeface="Century Gothic"/>
                  <a:cs typeface="Calibri"/>
                </a:rPr>
                <a:t>3.5</a:t>
              </a:r>
            </a:p>
          </p:txBody>
        </p:sp>
      </p:grpSp>
      <p:sp>
        <p:nvSpPr>
          <p:cNvPr id="57" name="TextBox 1">
            <a:extLst>
              <a:ext uri="{FF2B5EF4-FFF2-40B4-BE49-F238E27FC236}">
                <a16:creationId xmlns:a16="http://schemas.microsoft.com/office/drawing/2014/main" id="{611E43A7-8609-4564-BA7F-2510ED2BFF19}"/>
              </a:ext>
            </a:extLst>
          </p:cNvPr>
          <p:cNvSpPr txBox="1"/>
          <p:nvPr/>
        </p:nvSpPr>
        <p:spPr>
          <a:xfrm>
            <a:off x="6899342" y="941972"/>
            <a:ext cx="426987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rPr>
              <a:t>Monthly Average NO</a:t>
            </a:r>
            <a:r>
              <a:rPr lang="en-US" sz="1600" b="1" baseline="-25000" dirty="0">
                <a:solidFill>
                  <a:schemeClr val="tx1">
                    <a:lumMod val="75000"/>
                    <a:lumOff val="25000"/>
                  </a:schemeClr>
                </a:solidFill>
                <a:latin typeface="Century Gothic"/>
              </a:rPr>
              <a:t>2</a:t>
            </a:r>
            <a:r>
              <a:rPr lang="en-US" sz="1600" b="1" dirty="0">
                <a:solidFill>
                  <a:schemeClr val="tx1">
                    <a:lumMod val="75000"/>
                    <a:lumOff val="25000"/>
                  </a:schemeClr>
                </a:solidFill>
                <a:latin typeface="Century Gothic"/>
              </a:rPr>
              <a:t> - TROPOMI</a:t>
            </a:r>
            <a:endParaRPr lang="en-US" sz="1600" b="1" dirty="0">
              <a:solidFill>
                <a:schemeClr val="tx1">
                  <a:lumMod val="75000"/>
                  <a:lumOff val="25000"/>
                </a:schemeClr>
              </a:solidFill>
              <a:latin typeface="Century Gothic"/>
              <a:cs typeface="Calibri"/>
            </a:endParaRPr>
          </a:p>
        </p:txBody>
      </p:sp>
      <p:pic>
        <p:nvPicPr>
          <p:cNvPr id="18" name="Picture 17">
            <a:extLst>
              <a:ext uri="{FF2B5EF4-FFF2-40B4-BE49-F238E27FC236}">
                <a16:creationId xmlns:a16="http://schemas.microsoft.com/office/drawing/2014/main" id="{00A23D85-E2AD-47FA-9C0F-6E360C2350DD}"/>
              </a:ext>
            </a:extLst>
          </p:cNvPr>
          <p:cNvPicPr>
            <a:picLocks noChangeAspect="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8">
                    <a14:imgEffect>
                      <a14:artisticPaintStrokes/>
                    </a14:imgEffect>
                    <a14:imgEffect>
                      <a14:saturation sat="400000"/>
                    </a14:imgEffect>
                  </a14:imgLayer>
                </a14:imgProps>
              </a:ext>
            </a:extLst>
          </a:blip>
          <a:srcRect l="35132" t="4284" r="35579" b="4035"/>
          <a:stretch/>
        </p:blipFill>
        <p:spPr>
          <a:xfrm rot="-420000">
            <a:off x="9584307" y="2408405"/>
            <a:ext cx="1075481" cy="1626792"/>
          </a:xfrm>
          <a:prstGeom prst="rect">
            <a:avLst/>
          </a:prstGeom>
        </p:spPr>
      </p:pic>
      <p:sp>
        <p:nvSpPr>
          <p:cNvPr id="60" name="Arrow: Pentagon 59">
            <a:extLst>
              <a:ext uri="{FF2B5EF4-FFF2-40B4-BE49-F238E27FC236}">
                <a16:creationId xmlns:a16="http://schemas.microsoft.com/office/drawing/2014/main" id="{4F4E102F-3A08-4392-825C-8515AF1EFDE8}"/>
              </a:ext>
            </a:extLst>
          </p:cNvPr>
          <p:cNvSpPr/>
          <p:nvPr/>
        </p:nvSpPr>
        <p:spPr>
          <a:xfrm>
            <a:off x="188046" y="1087751"/>
            <a:ext cx="6259213" cy="950148"/>
          </a:xfrm>
          <a:prstGeom prst="homePlate">
            <a:avLst/>
          </a:prstGeom>
          <a:solidFill>
            <a:srgbClr val="10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2" name="Arrow: Pentagon 61">
            <a:extLst>
              <a:ext uri="{FF2B5EF4-FFF2-40B4-BE49-F238E27FC236}">
                <a16:creationId xmlns:a16="http://schemas.microsoft.com/office/drawing/2014/main" id="{5567DC81-4252-4D49-B53F-9CACBF582108}"/>
              </a:ext>
            </a:extLst>
          </p:cNvPr>
          <p:cNvSpPr/>
          <p:nvPr/>
        </p:nvSpPr>
        <p:spPr>
          <a:xfrm>
            <a:off x="187314" y="2128152"/>
            <a:ext cx="6268761" cy="971314"/>
          </a:xfrm>
          <a:prstGeom prst="homePlate">
            <a:avLst/>
          </a:prstGeom>
          <a:solidFill>
            <a:srgbClr val="3C0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4" name="Arrow: Pentagon 63">
            <a:extLst>
              <a:ext uri="{FF2B5EF4-FFF2-40B4-BE49-F238E27FC236}">
                <a16:creationId xmlns:a16="http://schemas.microsoft.com/office/drawing/2014/main" id="{B8D57842-FF29-462E-A912-BD7EBD34362D}"/>
              </a:ext>
            </a:extLst>
          </p:cNvPr>
          <p:cNvSpPr/>
          <p:nvPr/>
        </p:nvSpPr>
        <p:spPr>
          <a:xfrm>
            <a:off x="194368" y="3183462"/>
            <a:ext cx="6252893" cy="978370"/>
          </a:xfrm>
          <a:prstGeom prst="homePlate">
            <a:avLst/>
          </a:prstGeom>
          <a:solidFill>
            <a:srgbClr val="7B2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6" name="Arrow: Pentagon 65">
            <a:extLst>
              <a:ext uri="{FF2B5EF4-FFF2-40B4-BE49-F238E27FC236}">
                <a16:creationId xmlns:a16="http://schemas.microsoft.com/office/drawing/2014/main" id="{72CFE35E-0449-4518-B5C5-0A5E62D4FCCC}"/>
              </a:ext>
            </a:extLst>
          </p:cNvPr>
          <p:cNvSpPr/>
          <p:nvPr/>
        </p:nvSpPr>
        <p:spPr>
          <a:xfrm>
            <a:off x="187313" y="4253949"/>
            <a:ext cx="6260321" cy="969033"/>
          </a:xfrm>
          <a:prstGeom prst="homePlate">
            <a:avLst/>
          </a:prstGeom>
          <a:solidFill>
            <a:srgbClr val="C7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68" name="Arrow: Pentagon 67">
            <a:extLst>
              <a:ext uri="{FF2B5EF4-FFF2-40B4-BE49-F238E27FC236}">
                <a16:creationId xmlns:a16="http://schemas.microsoft.com/office/drawing/2014/main" id="{7AFC5697-7C4F-4989-B1BB-68C5050D9EEA}"/>
              </a:ext>
            </a:extLst>
          </p:cNvPr>
          <p:cNvSpPr/>
          <p:nvPr/>
        </p:nvSpPr>
        <p:spPr>
          <a:xfrm>
            <a:off x="180258" y="5321091"/>
            <a:ext cx="6267004" cy="1015663"/>
          </a:xfrm>
          <a:prstGeom prst="homePlate">
            <a:avLst/>
          </a:prstGeom>
          <a:solidFill>
            <a:srgbClr val="DDB0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0" name="Rectangle 69">
            <a:extLst>
              <a:ext uri="{FF2B5EF4-FFF2-40B4-BE49-F238E27FC236}">
                <a16:creationId xmlns:a16="http://schemas.microsoft.com/office/drawing/2014/main" id="{6369A86A-6390-4BD8-80CA-A3A801C1450B}"/>
              </a:ext>
            </a:extLst>
          </p:cNvPr>
          <p:cNvSpPr/>
          <p:nvPr/>
        </p:nvSpPr>
        <p:spPr>
          <a:xfrm>
            <a:off x="267580" y="1215570"/>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chemeClr val="bg1"/>
                </a:solidFill>
                <a:latin typeface="Century Gothic" panose="020F0302020204030204"/>
              </a:rPr>
              <a:t>1</a:t>
            </a:r>
          </a:p>
        </p:txBody>
      </p:sp>
      <p:sp>
        <p:nvSpPr>
          <p:cNvPr id="72" name="Rectangle 71">
            <a:extLst>
              <a:ext uri="{FF2B5EF4-FFF2-40B4-BE49-F238E27FC236}">
                <a16:creationId xmlns:a16="http://schemas.microsoft.com/office/drawing/2014/main" id="{715901D7-D632-46A9-972A-87F8E91EC64F}"/>
              </a:ext>
            </a:extLst>
          </p:cNvPr>
          <p:cNvSpPr/>
          <p:nvPr/>
        </p:nvSpPr>
        <p:spPr>
          <a:xfrm>
            <a:off x="264392" y="3241375"/>
            <a:ext cx="462391" cy="861948"/>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chemeClr val="bg1"/>
                </a:solidFill>
                <a:latin typeface="Century Gothic" panose="020F0302020204030204"/>
              </a:rPr>
              <a:t>3</a:t>
            </a:r>
          </a:p>
        </p:txBody>
      </p:sp>
      <p:sp>
        <p:nvSpPr>
          <p:cNvPr id="74" name="Rectangle 73">
            <a:extLst>
              <a:ext uri="{FF2B5EF4-FFF2-40B4-BE49-F238E27FC236}">
                <a16:creationId xmlns:a16="http://schemas.microsoft.com/office/drawing/2014/main" id="{FB032096-1011-4C9C-BC88-6EBCC0393F2D}"/>
              </a:ext>
            </a:extLst>
          </p:cNvPr>
          <p:cNvSpPr/>
          <p:nvPr/>
        </p:nvSpPr>
        <p:spPr>
          <a:xfrm>
            <a:off x="263932" y="4393975"/>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chemeClr val="bg1"/>
                </a:solidFill>
                <a:latin typeface="Century Gothic" panose="020F0302020204030204"/>
              </a:rPr>
              <a:t>4</a:t>
            </a:r>
          </a:p>
        </p:txBody>
      </p:sp>
      <p:sp>
        <p:nvSpPr>
          <p:cNvPr id="76" name="Rectangle 75">
            <a:extLst>
              <a:ext uri="{FF2B5EF4-FFF2-40B4-BE49-F238E27FC236}">
                <a16:creationId xmlns:a16="http://schemas.microsoft.com/office/drawing/2014/main" id="{FFDD8714-06BB-4610-9DB7-AF05DAE8333B}"/>
              </a:ext>
            </a:extLst>
          </p:cNvPr>
          <p:cNvSpPr/>
          <p:nvPr/>
        </p:nvSpPr>
        <p:spPr>
          <a:xfrm>
            <a:off x="270187" y="5457331"/>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chemeClr val="bg1"/>
                </a:solidFill>
                <a:latin typeface="Century Gothic" panose="020F0302020204030204"/>
              </a:rPr>
              <a:t>5</a:t>
            </a:r>
          </a:p>
        </p:txBody>
      </p:sp>
      <p:sp>
        <p:nvSpPr>
          <p:cNvPr id="78" name="TextBox 77">
            <a:extLst>
              <a:ext uri="{FF2B5EF4-FFF2-40B4-BE49-F238E27FC236}">
                <a16:creationId xmlns:a16="http://schemas.microsoft.com/office/drawing/2014/main" id="{9AB2FF19-C2C3-4708-9407-478A36E9C44E}"/>
              </a:ext>
            </a:extLst>
          </p:cNvPr>
          <p:cNvSpPr txBox="1"/>
          <p:nvPr/>
        </p:nvSpPr>
        <p:spPr>
          <a:xfrm>
            <a:off x="186036" y="2279681"/>
            <a:ext cx="62655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Observations of oil, gas flaring </a:t>
            </a:r>
          </a:p>
          <a:p>
            <a:pPr algn="ctr"/>
            <a:r>
              <a:rPr lang="en-US" sz="2000" dirty="0">
                <a:solidFill>
                  <a:schemeClr val="bg1"/>
                </a:solidFill>
                <a:latin typeface="Century Gothic"/>
              </a:rPr>
              <a:t>increased by 8% from 2013 – 2021.</a:t>
            </a:r>
            <a:endParaRPr lang="en-US" sz="2000" dirty="0">
              <a:solidFill>
                <a:schemeClr val="bg1"/>
              </a:solidFill>
              <a:latin typeface="Century Gothic"/>
              <a:cs typeface="Calibri"/>
            </a:endParaRPr>
          </a:p>
        </p:txBody>
      </p:sp>
      <p:sp>
        <p:nvSpPr>
          <p:cNvPr id="80" name="TextBox 79">
            <a:extLst>
              <a:ext uri="{FF2B5EF4-FFF2-40B4-BE49-F238E27FC236}">
                <a16:creationId xmlns:a16="http://schemas.microsoft.com/office/drawing/2014/main" id="{D8764E86-6582-495C-889B-76E0916BC47F}"/>
              </a:ext>
            </a:extLst>
          </p:cNvPr>
          <p:cNvSpPr txBox="1"/>
          <p:nvPr/>
        </p:nvSpPr>
        <p:spPr>
          <a:xfrm>
            <a:off x="189114" y="3326593"/>
            <a:ext cx="62479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2.5% increase in annual average NO</a:t>
            </a:r>
            <a:r>
              <a:rPr lang="en-US" sz="2000" baseline="-25000" dirty="0">
                <a:solidFill>
                  <a:schemeClr val="bg1"/>
                </a:solidFill>
                <a:latin typeface="Century Gothic"/>
              </a:rPr>
              <a:t>2</a:t>
            </a:r>
            <a:r>
              <a:rPr lang="en-US" sz="2000" dirty="0">
                <a:solidFill>
                  <a:schemeClr val="bg1"/>
                </a:solidFill>
                <a:latin typeface="Century Gothic"/>
              </a:rPr>
              <a:t> </a:t>
            </a:r>
            <a:endParaRPr lang="en-US" sz="2000">
              <a:solidFill>
                <a:schemeClr val="bg1"/>
              </a:solidFill>
              <a:latin typeface="Century Gothic"/>
              <a:cs typeface="Calibri"/>
            </a:endParaRPr>
          </a:p>
          <a:p>
            <a:pPr algn="ctr"/>
            <a:r>
              <a:rPr lang="en-US" sz="2000" dirty="0">
                <a:solidFill>
                  <a:schemeClr val="bg1"/>
                </a:solidFill>
                <a:latin typeface="Century Gothic"/>
              </a:rPr>
              <a:t>levels across parks (2018 – 2021).</a:t>
            </a:r>
            <a:endParaRPr lang="en-US" sz="2000" dirty="0">
              <a:solidFill>
                <a:schemeClr val="bg1"/>
              </a:solidFill>
              <a:latin typeface="Century Gothic"/>
              <a:cs typeface="Calibri"/>
            </a:endParaRPr>
          </a:p>
        </p:txBody>
      </p:sp>
      <p:sp>
        <p:nvSpPr>
          <p:cNvPr id="82" name="TextBox 81">
            <a:extLst>
              <a:ext uri="{FF2B5EF4-FFF2-40B4-BE49-F238E27FC236}">
                <a16:creationId xmlns:a16="http://schemas.microsoft.com/office/drawing/2014/main" id="{DFB734D6-5C8D-4E62-94FD-67EC1DAEF42D}"/>
              </a:ext>
            </a:extLst>
          </p:cNvPr>
          <p:cNvSpPr txBox="1"/>
          <p:nvPr/>
        </p:nvSpPr>
        <p:spPr>
          <a:xfrm>
            <a:off x="199410" y="1214132"/>
            <a:ext cx="62376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Highest NO</a:t>
            </a:r>
            <a:r>
              <a:rPr lang="en-US" sz="2000" baseline="-25000" dirty="0">
                <a:solidFill>
                  <a:schemeClr val="bg1"/>
                </a:solidFill>
                <a:latin typeface="Century Gothic"/>
              </a:rPr>
              <a:t>2</a:t>
            </a:r>
            <a:r>
              <a:rPr lang="en-US" sz="2000" dirty="0">
                <a:solidFill>
                  <a:schemeClr val="bg1"/>
                </a:solidFill>
                <a:latin typeface="Century Gothic"/>
              </a:rPr>
              <a:t> concentrations over </a:t>
            </a:r>
            <a:endParaRPr lang="en-US">
              <a:solidFill>
                <a:schemeClr val="bg1"/>
              </a:solidFill>
              <a:latin typeface="Calibri" panose="020F0502020204030204"/>
              <a:cs typeface="Calibri"/>
            </a:endParaRPr>
          </a:p>
          <a:p>
            <a:pPr algn="ctr"/>
            <a:r>
              <a:rPr lang="en-US" sz="2000" dirty="0">
                <a:solidFill>
                  <a:schemeClr val="bg1"/>
                </a:solidFill>
                <a:latin typeface="Century Gothic"/>
              </a:rPr>
              <a:t>Delaware Basin in 2017 and 2018.</a:t>
            </a:r>
            <a:endParaRPr lang="en-US" dirty="0">
              <a:solidFill>
                <a:schemeClr val="bg1"/>
              </a:solidFill>
              <a:cs typeface="Calibri"/>
            </a:endParaRPr>
          </a:p>
        </p:txBody>
      </p:sp>
      <p:sp>
        <p:nvSpPr>
          <p:cNvPr id="84" name="TextBox 83">
            <a:extLst>
              <a:ext uri="{FF2B5EF4-FFF2-40B4-BE49-F238E27FC236}">
                <a16:creationId xmlns:a16="http://schemas.microsoft.com/office/drawing/2014/main" id="{BFE205F5-F7DC-46E8-A631-2B9D3BD106DF}"/>
              </a:ext>
            </a:extLst>
          </p:cNvPr>
          <p:cNvSpPr txBox="1"/>
          <p:nvPr/>
        </p:nvSpPr>
        <p:spPr>
          <a:xfrm>
            <a:off x="194655" y="5453256"/>
            <a:ext cx="62496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Highly similar NO</a:t>
            </a:r>
            <a:r>
              <a:rPr lang="en-US" sz="2000" baseline="-25000" dirty="0">
                <a:solidFill>
                  <a:schemeClr val="tx1">
                    <a:lumMod val="75000"/>
                    <a:lumOff val="25000"/>
                  </a:schemeClr>
                </a:solidFill>
                <a:latin typeface="Century Gothic"/>
              </a:rPr>
              <a:t>2</a:t>
            </a:r>
            <a:r>
              <a:rPr lang="en-US" sz="2000" dirty="0">
                <a:solidFill>
                  <a:schemeClr val="tx1">
                    <a:lumMod val="75000"/>
                    <a:lumOff val="25000"/>
                  </a:schemeClr>
                </a:solidFill>
                <a:latin typeface="Century Gothic"/>
              </a:rPr>
              <a:t> patterns between </a:t>
            </a:r>
          </a:p>
          <a:p>
            <a:pPr algn="ctr"/>
            <a:r>
              <a:rPr lang="en-US" sz="2000" dirty="0">
                <a:solidFill>
                  <a:schemeClr val="tx1">
                    <a:lumMod val="75000"/>
                    <a:lumOff val="25000"/>
                  </a:schemeClr>
                </a:solidFill>
                <a:latin typeface="Century Gothic"/>
              </a:rPr>
              <a:t>CAVE and within 10 mi of CAVE.</a:t>
            </a:r>
            <a:r>
              <a:rPr lang="en-US" sz="2000" baseline="-25000" dirty="0">
                <a:solidFill>
                  <a:schemeClr val="tx1">
                    <a:lumMod val="75000"/>
                    <a:lumOff val="25000"/>
                  </a:schemeClr>
                </a:solidFill>
                <a:latin typeface="Century Gothic"/>
              </a:rPr>
              <a:t> </a:t>
            </a:r>
            <a:endParaRPr lang="en-US" sz="2000" dirty="0">
              <a:solidFill>
                <a:schemeClr val="tx1">
                  <a:lumMod val="75000"/>
                  <a:lumOff val="25000"/>
                </a:schemeClr>
              </a:solidFill>
              <a:latin typeface="Century Gothic"/>
            </a:endParaRPr>
          </a:p>
        </p:txBody>
      </p:sp>
      <p:sp>
        <p:nvSpPr>
          <p:cNvPr id="86" name="TextBox 85">
            <a:extLst>
              <a:ext uri="{FF2B5EF4-FFF2-40B4-BE49-F238E27FC236}">
                <a16:creationId xmlns:a16="http://schemas.microsoft.com/office/drawing/2014/main" id="{DCA64941-DC42-43C1-849F-1B08E590CBB7}"/>
              </a:ext>
            </a:extLst>
          </p:cNvPr>
          <p:cNvSpPr txBox="1"/>
          <p:nvPr/>
        </p:nvSpPr>
        <p:spPr>
          <a:xfrm>
            <a:off x="187411" y="4388784"/>
            <a:ext cx="6249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Century Gothic"/>
              </a:rPr>
              <a:t>Around the parks, highest levels of </a:t>
            </a:r>
            <a:endParaRPr lang="en-US" sz="2000">
              <a:solidFill>
                <a:schemeClr val="bg1"/>
              </a:solidFill>
              <a:latin typeface="Century Gothic"/>
              <a:cs typeface="Calibri"/>
            </a:endParaRPr>
          </a:p>
          <a:p>
            <a:pPr algn="ctr"/>
            <a:r>
              <a:rPr lang="en-US" sz="2000" dirty="0">
                <a:solidFill>
                  <a:schemeClr val="bg1"/>
                </a:solidFill>
                <a:latin typeface="Century Gothic"/>
              </a:rPr>
              <a:t>NO</a:t>
            </a:r>
            <a:r>
              <a:rPr lang="en-US" sz="2000" baseline="-25000" dirty="0">
                <a:solidFill>
                  <a:schemeClr val="bg1"/>
                </a:solidFill>
                <a:latin typeface="Century Gothic"/>
              </a:rPr>
              <a:t>2</a:t>
            </a:r>
            <a:r>
              <a:rPr lang="en-US" sz="2000" dirty="0">
                <a:solidFill>
                  <a:schemeClr val="bg1"/>
                </a:solidFill>
                <a:latin typeface="Century Gothic"/>
              </a:rPr>
              <a:t> found around eastern edge.</a:t>
            </a:r>
            <a:endParaRPr lang="en-US" sz="2000" dirty="0">
              <a:solidFill>
                <a:schemeClr val="bg1"/>
              </a:solidFill>
              <a:latin typeface="Century Gothic"/>
              <a:cs typeface="Calibri"/>
            </a:endParaRPr>
          </a:p>
        </p:txBody>
      </p:sp>
      <p:sp>
        <p:nvSpPr>
          <p:cNvPr id="88" name="Rectangle 87">
            <a:extLst>
              <a:ext uri="{FF2B5EF4-FFF2-40B4-BE49-F238E27FC236}">
                <a16:creationId xmlns:a16="http://schemas.microsoft.com/office/drawing/2014/main" id="{B0BCD329-4737-4A45-9A4D-91CF6C718D26}"/>
              </a:ext>
            </a:extLst>
          </p:cNvPr>
          <p:cNvSpPr/>
          <p:nvPr/>
        </p:nvSpPr>
        <p:spPr>
          <a:xfrm>
            <a:off x="266884" y="2285717"/>
            <a:ext cx="462391" cy="68804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dirty="0">
                <a:solidFill>
                  <a:schemeClr val="bg1"/>
                </a:solidFill>
                <a:latin typeface="Century Gothic" panose="020F0302020204030204"/>
              </a:rPr>
              <a:t>2</a:t>
            </a:r>
          </a:p>
        </p:txBody>
      </p:sp>
    </p:spTree>
    <p:extLst>
      <p:ext uri="{BB962C8B-B14F-4D97-AF65-F5344CB8AC3E}">
        <p14:creationId xmlns:p14="http://schemas.microsoft.com/office/powerpoint/2010/main" val="1458778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99D30D-BB0A-42A3-9291-E59293450BF3}"/>
              </a:ext>
            </a:extLst>
          </p:cNvPr>
          <p:cNvSpPr/>
          <p:nvPr/>
        </p:nvSpPr>
        <p:spPr>
          <a:xfrm>
            <a:off x="323615" y="1165580"/>
            <a:ext cx="6171257" cy="49106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8632F7BA-0569-4FA7-8D5C-1132FA371DD5}"/>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8A5A9A"/>
                </a:solidFill>
                <a:latin typeface="Century Gothic"/>
              </a:rPr>
              <a:t>ERRORS &amp; UNCERTAINTIES</a:t>
            </a:r>
            <a:endParaRPr lang="en-US" sz="4000">
              <a:solidFill>
                <a:srgbClr val="8A5A9A"/>
              </a:solidFill>
            </a:endParaRPr>
          </a:p>
        </p:txBody>
      </p:sp>
      <p:sp>
        <p:nvSpPr>
          <p:cNvPr id="4" name="TextBox 3">
            <a:extLst>
              <a:ext uri="{FF2B5EF4-FFF2-40B4-BE49-F238E27FC236}">
                <a16:creationId xmlns:a16="http://schemas.microsoft.com/office/drawing/2014/main" id="{E3DC641F-20E2-4C42-B8F1-BFEF36D3CFB3}"/>
              </a:ext>
            </a:extLst>
          </p:cNvPr>
          <p:cNvSpPr txBox="1"/>
          <p:nvPr/>
        </p:nvSpPr>
        <p:spPr>
          <a:xfrm>
            <a:off x="490790" y="2349051"/>
            <a:ext cx="610582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8A5A9A"/>
              </a:buClr>
              <a:buFont typeface="Webdings" panose="05030102010509060703" pitchFamily="18" charset="2"/>
              <a:buChar char="4"/>
            </a:pPr>
            <a:r>
              <a:rPr lang="en-US" sz="2000" b="1" dirty="0">
                <a:solidFill>
                  <a:schemeClr val="accent2"/>
                </a:solidFill>
                <a:latin typeface="Century Gothic"/>
                <a:cs typeface="Calibri"/>
                <a:sym typeface="Webdings"/>
              </a:rPr>
              <a:t>Cloud cover</a:t>
            </a:r>
            <a:r>
              <a:rPr lang="en-US" sz="2000" dirty="0">
                <a:latin typeface="Century Gothic"/>
                <a:cs typeface="Calibri"/>
                <a:sym typeface="Webdings"/>
              </a:rPr>
              <a:t> </a:t>
            </a:r>
            <a:r>
              <a:rPr lang="en-US" sz="2000" dirty="0">
                <a:solidFill>
                  <a:schemeClr val="tx1">
                    <a:lumMod val="75000"/>
                    <a:lumOff val="25000"/>
                  </a:schemeClr>
                </a:solidFill>
                <a:latin typeface="Century Gothic"/>
                <a:cs typeface="Calibri"/>
                <a:sym typeface="Webdings"/>
              </a:rPr>
              <a:t>presents a degree of uncertainty.</a:t>
            </a:r>
          </a:p>
          <a:p>
            <a:pPr marL="342900" indent="-342900">
              <a:buClr>
                <a:srgbClr val="8A5A9A"/>
              </a:buClr>
              <a:buFont typeface="Webdings" panose="05030102010509060703" pitchFamily="18" charset="2"/>
              <a:buChar char="4"/>
            </a:pPr>
            <a:endParaRPr lang="en-US" sz="2000" dirty="0">
              <a:solidFill>
                <a:schemeClr val="tx1">
                  <a:lumMod val="75000"/>
                  <a:lumOff val="25000"/>
                </a:schemeClr>
              </a:solidFill>
              <a:latin typeface="Century Gothic"/>
              <a:cs typeface="Calibri"/>
              <a:sym typeface="Webdings"/>
            </a:endParaRPr>
          </a:p>
          <a:p>
            <a:pPr marL="342900" indent="-342900">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Maps using</a:t>
            </a:r>
            <a:r>
              <a:rPr lang="en-US" sz="2000" dirty="0">
                <a:latin typeface="Century Gothic"/>
                <a:cs typeface="Calibri"/>
              </a:rPr>
              <a:t> </a:t>
            </a:r>
            <a:r>
              <a:rPr lang="en-US" sz="2000" b="1" dirty="0">
                <a:solidFill>
                  <a:schemeClr val="tx1">
                    <a:lumMod val="75000"/>
                    <a:lumOff val="25000"/>
                  </a:schemeClr>
                </a:solidFill>
                <a:latin typeface="Century Gothic"/>
                <a:cs typeface="Calibri"/>
              </a:rPr>
              <a:t>OMI satellite</a:t>
            </a:r>
            <a:r>
              <a:rPr lang="en-US" sz="2000" dirty="0">
                <a:latin typeface="Century Gothic"/>
                <a:cs typeface="Calibri"/>
              </a:rPr>
              <a:t> </a:t>
            </a:r>
            <a:r>
              <a:rPr lang="en-US" sz="2000" dirty="0">
                <a:solidFill>
                  <a:schemeClr val="tx1">
                    <a:lumMod val="75000"/>
                    <a:lumOff val="25000"/>
                  </a:schemeClr>
                </a:solidFill>
                <a:latin typeface="Century Gothic"/>
                <a:cs typeface="Calibri"/>
              </a:rPr>
              <a:t>data prior to 2017 lack some </a:t>
            </a:r>
            <a:r>
              <a:rPr lang="en-US" sz="2000" b="1" dirty="0">
                <a:solidFill>
                  <a:schemeClr val="accent2"/>
                </a:solidFill>
                <a:latin typeface="Century Gothic"/>
                <a:cs typeface="Calibri"/>
              </a:rPr>
              <a:t>spatial granularity</a:t>
            </a:r>
            <a:r>
              <a:rPr lang="en-US" sz="2000" dirty="0">
                <a:solidFill>
                  <a:schemeClr val="tx1">
                    <a:lumMod val="75000"/>
                    <a:lumOff val="25000"/>
                  </a:schemeClr>
                </a:solidFill>
                <a:latin typeface="Century Gothic"/>
                <a:cs typeface="Calibri"/>
              </a:rPr>
              <a:t>.</a:t>
            </a:r>
            <a:endParaRPr lang="en-US" sz="2000" dirty="0">
              <a:solidFill>
                <a:schemeClr val="tx1">
                  <a:lumMod val="75000"/>
                  <a:lumOff val="25000"/>
                </a:schemeClr>
              </a:solidFill>
              <a:latin typeface="Century Gothic"/>
            </a:endParaRPr>
          </a:p>
          <a:p>
            <a:pPr marL="342900" indent="-342900">
              <a:buClr>
                <a:srgbClr val="8A5A9A"/>
              </a:buClr>
              <a:buFont typeface="Webdings" panose="05030102010509060703" pitchFamily="18" charset="2"/>
              <a:buChar char="4"/>
            </a:pPr>
            <a:endParaRPr lang="en-US" sz="2000" b="1" dirty="0">
              <a:solidFill>
                <a:schemeClr val="tx1">
                  <a:lumMod val="75000"/>
                  <a:lumOff val="25000"/>
                </a:schemeClr>
              </a:solidFill>
              <a:latin typeface="Century Gothic"/>
              <a:cs typeface="Calibri"/>
            </a:endParaRPr>
          </a:p>
          <a:p>
            <a:pPr marL="342900" indent="-342900">
              <a:buClr>
                <a:srgbClr val="8A5A9A"/>
              </a:buClr>
              <a:buFont typeface="Webdings" panose="05030102010509060703" pitchFamily="18" charset="2"/>
              <a:buChar char="4"/>
            </a:pPr>
            <a:r>
              <a:rPr lang="en-US" sz="2000" b="1" dirty="0">
                <a:solidFill>
                  <a:schemeClr val="accent2"/>
                </a:solidFill>
                <a:latin typeface="Century Gothic"/>
                <a:cs typeface="Calibri"/>
              </a:rPr>
              <a:t>Estimates</a:t>
            </a:r>
            <a:r>
              <a:rPr lang="en-US" sz="2000" dirty="0">
                <a:solidFill>
                  <a:schemeClr val="tx1">
                    <a:lumMod val="75000"/>
                    <a:lumOff val="25000"/>
                  </a:schemeClr>
                </a:solidFill>
                <a:latin typeface="Century Gothic"/>
                <a:cs typeface="Calibri"/>
              </a:rPr>
              <a:t> of</a:t>
            </a:r>
            <a:r>
              <a:rPr lang="en-US" sz="2000" dirty="0">
                <a:latin typeface="Century Gothic"/>
                <a:cs typeface="Calibri"/>
              </a:rPr>
              <a:t> </a:t>
            </a:r>
            <a:r>
              <a:rPr lang="en-US" sz="2000" b="1" dirty="0">
                <a:solidFill>
                  <a:schemeClr val="tx1">
                    <a:lumMod val="75000"/>
                    <a:lumOff val="25000"/>
                  </a:schemeClr>
                </a:solidFill>
                <a:latin typeface="Century Gothic"/>
                <a:cs typeface="Calibri"/>
              </a:rPr>
              <a:t>monthly flaring</a:t>
            </a:r>
            <a:r>
              <a:rPr lang="en-US" sz="2000" dirty="0">
                <a:latin typeface="Century Gothic"/>
                <a:cs typeface="Calibri"/>
              </a:rPr>
              <a:t> </a:t>
            </a:r>
            <a:r>
              <a:rPr lang="en-US" sz="2000" dirty="0">
                <a:solidFill>
                  <a:schemeClr val="tx1">
                    <a:lumMod val="75000"/>
                    <a:lumOff val="25000"/>
                  </a:schemeClr>
                </a:solidFill>
                <a:latin typeface="Century Gothic"/>
                <a:cs typeface="Calibri"/>
              </a:rPr>
              <a:t>were used to describe NO</a:t>
            </a:r>
            <a:r>
              <a:rPr lang="en-US" sz="2000" baseline="-25000" dirty="0">
                <a:solidFill>
                  <a:schemeClr val="tx1">
                    <a:lumMod val="75000"/>
                    <a:lumOff val="25000"/>
                  </a:schemeClr>
                </a:solidFill>
                <a:latin typeface="Century Gothic"/>
                <a:cs typeface="Calibri"/>
              </a:rPr>
              <a:t>2</a:t>
            </a:r>
            <a:r>
              <a:rPr lang="en-US" sz="2000" dirty="0">
                <a:solidFill>
                  <a:schemeClr val="tx1">
                    <a:lumMod val="75000"/>
                    <a:lumOff val="25000"/>
                  </a:schemeClr>
                </a:solidFill>
                <a:latin typeface="Century Gothic"/>
                <a:cs typeface="Calibri"/>
              </a:rPr>
              <a:t> emissions.</a:t>
            </a:r>
          </a:p>
        </p:txBody>
      </p:sp>
      <p:sp>
        <p:nvSpPr>
          <p:cNvPr id="10" name="TextBox 9">
            <a:extLst>
              <a:ext uri="{FF2B5EF4-FFF2-40B4-BE49-F238E27FC236}">
                <a16:creationId xmlns:a16="http://schemas.microsoft.com/office/drawing/2014/main" id="{76B0D2BF-9AA9-41B0-A313-59D0C781CC11}"/>
              </a:ext>
            </a:extLst>
          </p:cNvPr>
          <p:cNvSpPr txBox="1"/>
          <p:nvPr/>
        </p:nvSpPr>
        <p:spPr>
          <a:xfrm>
            <a:off x="6611225" y="6160466"/>
            <a:ext cx="5578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tx1">
                    <a:lumMod val="75000"/>
                    <a:lumOff val="25000"/>
                  </a:schemeClr>
                </a:solidFill>
                <a:latin typeface="Century Gothic"/>
              </a:rPr>
              <a:t>Example of OMI vs. TROPOMI satellite imagery (national scale)</a:t>
            </a:r>
            <a:endParaRPr lang="en-US">
              <a:solidFill>
                <a:schemeClr val="tx1">
                  <a:lumMod val="75000"/>
                  <a:lumOff val="25000"/>
                </a:schemeClr>
              </a:solidFill>
              <a:latin typeface="Calibri" panose="020F0502020204030204"/>
              <a:cs typeface="Calibri"/>
            </a:endParaRPr>
          </a:p>
        </p:txBody>
      </p:sp>
      <p:pic>
        <p:nvPicPr>
          <p:cNvPr id="2" name="Picture 4" descr="Background pattern, map&#10;&#10;Description automatically generated">
            <a:extLst>
              <a:ext uri="{FF2B5EF4-FFF2-40B4-BE49-F238E27FC236}">
                <a16:creationId xmlns:a16="http://schemas.microsoft.com/office/drawing/2014/main" id="{11AF91F8-D15C-48C3-BE59-19C3B3FF09EF}"/>
              </a:ext>
            </a:extLst>
          </p:cNvPr>
          <p:cNvPicPr>
            <a:picLocks noChangeAspect="1"/>
          </p:cNvPicPr>
          <p:nvPr/>
        </p:nvPicPr>
        <p:blipFill rotWithShape="1">
          <a:blip r:embed="rId3"/>
          <a:srcRect r="175" b="-13628"/>
          <a:stretch/>
        </p:blipFill>
        <p:spPr>
          <a:xfrm>
            <a:off x="6713653" y="930881"/>
            <a:ext cx="5482557" cy="5923450"/>
          </a:xfrm>
          <a:prstGeom prst="rect">
            <a:avLst/>
          </a:prstGeom>
        </p:spPr>
      </p:pic>
      <p:sp>
        <p:nvSpPr>
          <p:cNvPr id="5" name="TextBox 4">
            <a:extLst>
              <a:ext uri="{FF2B5EF4-FFF2-40B4-BE49-F238E27FC236}">
                <a16:creationId xmlns:a16="http://schemas.microsoft.com/office/drawing/2014/main" id="{680E8C51-D5D0-4025-9521-A2EA7ABE21FC}"/>
              </a:ext>
            </a:extLst>
          </p:cNvPr>
          <p:cNvSpPr txBox="1"/>
          <p:nvPr/>
        </p:nvSpPr>
        <p:spPr>
          <a:xfrm>
            <a:off x="8051517" y="6408326"/>
            <a:ext cx="410621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a:rPr>
              <a:t>Image Credit: with permission from Dr. Daniel Goldberg</a:t>
            </a:r>
            <a:endParaRPr lang="en-US" sz="1000">
              <a:solidFill>
                <a:schemeClr val="tx1">
                  <a:lumMod val="75000"/>
                  <a:lumOff val="25000"/>
                </a:schemeClr>
              </a:solidFill>
              <a:cs typeface="Calibri"/>
            </a:endParaRPr>
          </a:p>
        </p:txBody>
      </p:sp>
      <p:pic>
        <p:nvPicPr>
          <p:cNvPr id="6" name="Picture 6">
            <a:extLst>
              <a:ext uri="{FF2B5EF4-FFF2-40B4-BE49-F238E27FC236}">
                <a16:creationId xmlns:a16="http://schemas.microsoft.com/office/drawing/2014/main" id="{33DB0B5C-BC46-41B5-B378-E689103DB6E1}"/>
              </a:ext>
            </a:extLst>
          </p:cNvPr>
          <p:cNvPicPr>
            <a:picLocks noChangeAspect="1"/>
          </p:cNvPicPr>
          <p:nvPr/>
        </p:nvPicPr>
        <p:blipFill>
          <a:blip r:embed="rId4"/>
          <a:stretch>
            <a:fillRect/>
          </a:stretch>
        </p:blipFill>
        <p:spPr>
          <a:xfrm>
            <a:off x="8159087" y="293731"/>
            <a:ext cx="2743200" cy="197285"/>
          </a:xfrm>
          <a:prstGeom prst="rect">
            <a:avLst/>
          </a:prstGeom>
        </p:spPr>
      </p:pic>
      <p:grpSp>
        <p:nvGrpSpPr>
          <p:cNvPr id="7" name="Group 6">
            <a:extLst>
              <a:ext uri="{FF2B5EF4-FFF2-40B4-BE49-F238E27FC236}">
                <a16:creationId xmlns:a16="http://schemas.microsoft.com/office/drawing/2014/main" id="{054731CD-A0EB-4C89-ADD0-00A9EC0B6A97}"/>
              </a:ext>
            </a:extLst>
          </p:cNvPr>
          <p:cNvGrpSpPr/>
          <p:nvPr/>
        </p:nvGrpSpPr>
        <p:grpSpPr>
          <a:xfrm>
            <a:off x="7989111" y="490853"/>
            <a:ext cx="3269585" cy="307778"/>
            <a:chOff x="7954992" y="490853"/>
            <a:chExt cx="3269585" cy="307778"/>
          </a:xfrm>
        </p:grpSpPr>
        <p:sp>
          <p:nvSpPr>
            <p:cNvPr id="11" name="TextBox 1">
              <a:extLst>
                <a:ext uri="{FF2B5EF4-FFF2-40B4-BE49-F238E27FC236}">
                  <a16:creationId xmlns:a16="http://schemas.microsoft.com/office/drawing/2014/main" id="{0262B649-2D6A-476E-8D2A-8D587F38D3A2}"/>
                </a:ext>
              </a:extLst>
            </p:cNvPr>
            <p:cNvSpPr txBox="1"/>
            <p:nvPr/>
          </p:nvSpPr>
          <p:spPr>
            <a:xfrm>
              <a:off x="7954992" y="490854"/>
              <a:ext cx="59690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cs typeface="Calibri"/>
                </a:rPr>
                <a:t>0.0</a:t>
              </a:r>
              <a:endParaRPr lang="en-US" sz="1400">
                <a:solidFill>
                  <a:srgbClr val="3F3F3F"/>
                </a:solidFill>
              </a:endParaRPr>
            </a:p>
          </p:txBody>
        </p:sp>
        <p:sp>
          <p:nvSpPr>
            <p:cNvPr id="15" name="TextBox 1">
              <a:extLst>
                <a:ext uri="{FF2B5EF4-FFF2-40B4-BE49-F238E27FC236}">
                  <a16:creationId xmlns:a16="http://schemas.microsoft.com/office/drawing/2014/main" id="{69F91D7C-8580-4E6E-9B74-CB6C819FE20A}"/>
                </a:ext>
              </a:extLst>
            </p:cNvPr>
            <p:cNvSpPr txBox="1"/>
            <p:nvPr/>
          </p:nvSpPr>
          <p:spPr>
            <a:xfrm>
              <a:off x="10627677" y="490853"/>
              <a:ext cx="59690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cs typeface="Calibri"/>
                </a:rPr>
                <a:t>4.0</a:t>
              </a:r>
              <a:endParaRPr lang="en-US">
                <a:solidFill>
                  <a:srgbClr val="3F3F3F"/>
                </a:solidFill>
              </a:endParaRPr>
            </a:p>
          </p:txBody>
        </p:sp>
        <p:sp>
          <p:nvSpPr>
            <p:cNvPr id="16" name="TextBox 1">
              <a:extLst>
                <a:ext uri="{FF2B5EF4-FFF2-40B4-BE49-F238E27FC236}">
                  <a16:creationId xmlns:a16="http://schemas.microsoft.com/office/drawing/2014/main" id="{FE06C0A6-FA9D-4D38-B3C0-A0EBFFE64EF0}"/>
                </a:ext>
              </a:extLst>
            </p:cNvPr>
            <p:cNvSpPr txBox="1"/>
            <p:nvPr/>
          </p:nvSpPr>
          <p:spPr>
            <a:xfrm>
              <a:off x="8614633" y="490854"/>
              <a:ext cx="59690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cs typeface="Calibri"/>
                </a:rPr>
                <a:t>1.0</a:t>
              </a:r>
              <a:endParaRPr lang="en-US">
                <a:solidFill>
                  <a:srgbClr val="3F3F3F"/>
                </a:solidFill>
              </a:endParaRPr>
            </a:p>
          </p:txBody>
        </p:sp>
        <p:sp>
          <p:nvSpPr>
            <p:cNvPr id="17" name="TextBox 1">
              <a:extLst>
                <a:ext uri="{FF2B5EF4-FFF2-40B4-BE49-F238E27FC236}">
                  <a16:creationId xmlns:a16="http://schemas.microsoft.com/office/drawing/2014/main" id="{802AFC40-181C-4822-95E6-B59C688E4CFA}"/>
                </a:ext>
              </a:extLst>
            </p:cNvPr>
            <p:cNvSpPr txBox="1"/>
            <p:nvPr/>
          </p:nvSpPr>
          <p:spPr>
            <a:xfrm>
              <a:off x="9297021" y="490854"/>
              <a:ext cx="59690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cs typeface="Calibri"/>
                </a:rPr>
                <a:t>2.0</a:t>
              </a:r>
              <a:endParaRPr lang="en-US">
                <a:solidFill>
                  <a:srgbClr val="3F3F3F"/>
                </a:solidFill>
              </a:endParaRPr>
            </a:p>
          </p:txBody>
        </p:sp>
        <p:sp>
          <p:nvSpPr>
            <p:cNvPr id="18" name="TextBox 1">
              <a:extLst>
                <a:ext uri="{FF2B5EF4-FFF2-40B4-BE49-F238E27FC236}">
                  <a16:creationId xmlns:a16="http://schemas.microsoft.com/office/drawing/2014/main" id="{DEBE0765-96CB-4C2D-BB4F-6CEDC1DBB419}"/>
                </a:ext>
              </a:extLst>
            </p:cNvPr>
            <p:cNvSpPr txBox="1"/>
            <p:nvPr/>
          </p:nvSpPr>
          <p:spPr>
            <a:xfrm>
              <a:off x="9956662" y="490853"/>
              <a:ext cx="59690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3F3F3F"/>
                  </a:solidFill>
                  <a:latin typeface="Century Gothic"/>
                  <a:cs typeface="Calibri"/>
                </a:rPr>
                <a:t>3.0</a:t>
              </a:r>
              <a:endParaRPr lang="en-US">
                <a:solidFill>
                  <a:srgbClr val="3F3F3F"/>
                </a:solidFill>
              </a:endParaRPr>
            </a:p>
          </p:txBody>
        </p:sp>
      </p:grpSp>
      <p:sp>
        <p:nvSpPr>
          <p:cNvPr id="19" name="TextBox 1">
            <a:extLst>
              <a:ext uri="{FF2B5EF4-FFF2-40B4-BE49-F238E27FC236}">
                <a16:creationId xmlns:a16="http://schemas.microsoft.com/office/drawing/2014/main" id="{91E03A7A-0FA8-4AC8-9A0D-4DFD8DD6C0A9}"/>
              </a:ext>
            </a:extLst>
          </p:cNvPr>
          <p:cNvSpPr txBox="1"/>
          <p:nvPr/>
        </p:nvSpPr>
        <p:spPr>
          <a:xfrm>
            <a:off x="9217408" y="1808"/>
            <a:ext cx="1074571"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10</a:t>
            </a:r>
            <a:r>
              <a:rPr lang="en-US" sz="1400" baseline="30000">
                <a:solidFill>
                  <a:srgbClr val="3F3F3F"/>
                </a:solidFill>
                <a:latin typeface="Century Gothic"/>
                <a:cs typeface="Calibri"/>
              </a:rPr>
              <a:t>-15 </a:t>
            </a:r>
            <a:r>
              <a:rPr lang="en-US" sz="1400">
                <a:solidFill>
                  <a:srgbClr val="3F3F3F"/>
                </a:solidFill>
                <a:latin typeface="Century Gothic"/>
                <a:cs typeface="Calibri"/>
              </a:rPr>
              <a:t>cm</a:t>
            </a:r>
            <a:r>
              <a:rPr lang="en-US" sz="1400" baseline="30000">
                <a:solidFill>
                  <a:srgbClr val="3F3F3F"/>
                </a:solidFill>
                <a:latin typeface="Century Gothic"/>
                <a:cs typeface="Calibri"/>
              </a:rPr>
              <a:t>-2</a:t>
            </a:r>
            <a:endParaRPr lang="en-US" baseline="30000">
              <a:solidFill>
                <a:srgbClr val="3F3F3F"/>
              </a:solidFill>
            </a:endParaRPr>
          </a:p>
        </p:txBody>
      </p:sp>
    </p:spTree>
    <p:extLst>
      <p:ext uri="{BB962C8B-B14F-4D97-AF65-F5344CB8AC3E}">
        <p14:creationId xmlns:p14="http://schemas.microsoft.com/office/powerpoint/2010/main" val="14367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ED34A6E6-2861-4D6B-ADD3-A1AE6D2E3CD6}"/>
              </a:ext>
            </a:extLst>
          </p:cNvPr>
          <p:cNvSpPr/>
          <p:nvPr/>
        </p:nvSpPr>
        <p:spPr>
          <a:xfrm>
            <a:off x="3477697" y="1445741"/>
            <a:ext cx="5238939" cy="4374291"/>
          </a:xfrm>
          <a:prstGeom prst="ellipse">
            <a:avLst/>
          </a:prstGeom>
          <a:solidFill>
            <a:srgbClr val="8A5A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04F6A9-6B3B-4EDE-83C9-006513DC9B3F}"/>
              </a:ext>
            </a:extLst>
          </p:cNvPr>
          <p:cNvSpPr/>
          <p:nvPr/>
        </p:nvSpPr>
        <p:spPr>
          <a:xfrm>
            <a:off x="1733315" y="413053"/>
            <a:ext cx="7066390" cy="41910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8A5A9A"/>
                </a:solidFill>
                <a:latin typeface="Century Gothic" panose="020F0302020204030204"/>
              </a:rPr>
              <a:t>CONCLUSION</a:t>
            </a:r>
          </a:p>
        </p:txBody>
      </p:sp>
      <p:sp>
        <p:nvSpPr>
          <p:cNvPr id="2" name="Oval 1">
            <a:extLst>
              <a:ext uri="{FF2B5EF4-FFF2-40B4-BE49-F238E27FC236}">
                <a16:creationId xmlns:a16="http://schemas.microsoft.com/office/drawing/2014/main" id="{1AAC0F3B-A700-44B1-A3A6-753830F61D95}"/>
              </a:ext>
            </a:extLst>
          </p:cNvPr>
          <p:cNvSpPr/>
          <p:nvPr/>
        </p:nvSpPr>
        <p:spPr>
          <a:xfrm>
            <a:off x="3249233" y="1631093"/>
            <a:ext cx="5238939" cy="3917092"/>
          </a:xfrm>
          <a:prstGeom prst="ellipse">
            <a:avLst/>
          </a:prstGeom>
          <a:solidFill>
            <a:srgbClr val="8A5A9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491189-88C1-4514-806D-E6EDAFB6A494}"/>
              </a:ext>
            </a:extLst>
          </p:cNvPr>
          <p:cNvSpPr txBox="1"/>
          <p:nvPr/>
        </p:nvSpPr>
        <p:spPr>
          <a:xfrm>
            <a:off x="3699143" y="2708009"/>
            <a:ext cx="478713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sym typeface="Webdings"/>
              </a:rPr>
              <a:t>NO</a:t>
            </a:r>
            <a:r>
              <a:rPr lang="en-US" sz="2000" baseline="-25000">
                <a:solidFill>
                  <a:schemeClr val="tx1">
                    <a:lumMod val="75000"/>
                    <a:lumOff val="25000"/>
                  </a:schemeClr>
                </a:solidFill>
                <a:latin typeface="Century Gothic"/>
                <a:cs typeface="Calibri"/>
                <a:sym typeface="Webdings"/>
              </a:rPr>
              <a:t>2</a:t>
            </a:r>
            <a:r>
              <a:rPr lang="en-US" sz="2000">
                <a:solidFill>
                  <a:schemeClr val="tx1">
                    <a:lumMod val="75000"/>
                    <a:lumOff val="25000"/>
                  </a:schemeClr>
                </a:solidFill>
                <a:latin typeface="Century Gothic"/>
                <a:cs typeface="Calibri"/>
                <a:sym typeface="Webdings"/>
              </a:rPr>
              <a:t> </a:t>
            </a:r>
            <a:r>
              <a:rPr lang="en-US" sz="2000" b="1">
                <a:solidFill>
                  <a:srgbClr val="E0600B"/>
                </a:solidFill>
                <a:latin typeface="Century Gothic"/>
                <a:cs typeface="Calibri"/>
                <a:sym typeface="Webdings"/>
              </a:rPr>
              <a:t>concentrations have increased</a:t>
            </a:r>
            <a:r>
              <a:rPr lang="en-US" sz="2000">
                <a:solidFill>
                  <a:srgbClr val="5B3D66"/>
                </a:solidFill>
                <a:latin typeface="Century Gothic"/>
                <a:cs typeface="Calibri"/>
                <a:sym typeface="Webdings"/>
              </a:rPr>
              <a:t> </a:t>
            </a:r>
            <a:r>
              <a:rPr lang="en-US" sz="2000">
                <a:solidFill>
                  <a:schemeClr val="tx1">
                    <a:lumMod val="75000"/>
                    <a:lumOff val="25000"/>
                  </a:schemeClr>
                </a:solidFill>
                <a:latin typeface="Century Gothic"/>
                <a:cs typeface="Calibri"/>
                <a:sym typeface="Webdings"/>
              </a:rPr>
              <a:t>in the Guadalupe Mountains and Carlsbad Caverns National Parks during the past 10 years. These findings correspond with</a:t>
            </a:r>
            <a:r>
              <a:rPr lang="en-US" sz="2000">
                <a:solidFill>
                  <a:srgbClr val="5B3D66"/>
                </a:solidFill>
                <a:latin typeface="Century Gothic"/>
                <a:cs typeface="Calibri"/>
                <a:sym typeface="Webdings"/>
              </a:rPr>
              <a:t> </a:t>
            </a:r>
            <a:r>
              <a:rPr lang="en-US" sz="2000" b="1">
                <a:solidFill>
                  <a:srgbClr val="E0600B"/>
                </a:solidFill>
                <a:latin typeface="Century Gothic"/>
                <a:cs typeface="Calibri"/>
                <a:sym typeface="Webdings"/>
              </a:rPr>
              <a:t>oil &amp; gas</a:t>
            </a:r>
            <a:r>
              <a:rPr lang="en-US" sz="2000">
                <a:solidFill>
                  <a:srgbClr val="5B3D66"/>
                </a:solidFill>
                <a:latin typeface="Century Gothic"/>
                <a:cs typeface="Calibri"/>
                <a:sym typeface="Webdings"/>
              </a:rPr>
              <a:t> </a:t>
            </a:r>
            <a:r>
              <a:rPr lang="en-US" sz="2000">
                <a:solidFill>
                  <a:schemeClr val="tx1">
                    <a:lumMod val="75000"/>
                    <a:lumOff val="25000"/>
                  </a:schemeClr>
                </a:solidFill>
                <a:latin typeface="Century Gothic"/>
                <a:cs typeface="Calibri"/>
                <a:sym typeface="Webdings"/>
              </a:rPr>
              <a:t>activity in the area.</a:t>
            </a:r>
            <a:endParaRPr lang="en-US" sz="2000">
              <a:solidFill>
                <a:schemeClr val="tx1">
                  <a:lumMod val="75000"/>
                  <a:lumOff val="25000"/>
                </a:schemeClr>
              </a:solidFill>
              <a:latin typeface="Century Gothic"/>
              <a:cs typeface="Calibri"/>
            </a:endParaRPr>
          </a:p>
        </p:txBody>
      </p:sp>
      <p:pic>
        <p:nvPicPr>
          <p:cNvPr id="6" name="Picture 6" descr="A picture containing bed, indoor, mammal, blue&#10;&#10;Description automatically generated">
            <a:extLst>
              <a:ext uri="{FF2B5EF4-FFF2-40B4-BE49-F238E27FC236}">
                <a16:creationId xmlns:a16="http://schemas.microsoft.com/office/drawing/2014/main" id="{D227C0B7-2508-4DE2-A9B7-40DAC2CF933D}"/>
              </a:ext>
            </a:extLst>
          </p:cNvPr>
          <p:cNvPicPr>
            <a:picLocks noChangeAspect="1"/>
          </p:cNvPicPr>
          <p:nvPr/>
        </p:nvPicPr>
        <p:blipFill>
          <a:blip r:embed="rId3"/>
          <a:stretch>
            <a:fillRect/>
          </a:stretch>
        </p:blipFill>
        <p:spPr>
          <a:xfrm>
            <a:off x="-2696" y="5159132"/>
            <a:ext cx="1735600" cy="1697970"/>
          </a:xfrm>
          <a:prstGeom prst="rect">
            <a:avLst/>
          </a:prstGeom>
        </p:spPr>
      </p:pic>
      <p:pic>
        <p:nvPicPr>
          <p:cNvPr id="7" name="Picture 7">
            <a:extLst>
              <a:ext uri="{FF2B5EF4-FFF2-40B4-BE49-F238E27FC236}">
                <a16:creationId xmlns:a16="http://schemas.microsoft.com/office/drawing/2014/main" id="{D0A78F0F-58E4-47BD-857B-8470A3416D2B}"/>
              </a:ext>
            </a:extLst>
          </p:cNvPr>
          <p:cNvPicPr>
            <a:picLocks noChangeAspect="1"/>
          </p:cNvPicPr>
          <p:nvPr/>
        </p:nvPicPr>
        <p:blipFill>
          <a:blip r:embed="rId4"/>
          <a:stretch>
            <a:fillRect/>
          </a:stretch>
        </p:blipFill>
        <p:spPr>
          <a:xfrm>
            <a:off x="-4914" y="3572252"/>
            <a:ext cx="1739194" cy="1692157"/>
          </a:xfrm>
          <a:prstGeom prst="rect">
            <a:avLst/>
          </a:prstGeom>
        </p:spPr>
      </p:pic>
      <p:pic>
        <p:nvPicPr>
          <p:cNvPr id="8" name="Picture 8" descr="A picture containing lizard, reptile, outdoor&#10;&#10;Description automatically generated">
            <a:extLst>
              <a:ext uri="{FF2B5EF4-FFF2-40B4-BE49-F238E27FC236}">
                <a16:creationId xmlns:a16="http://schemas.microsoft.com/office/drawing/2014/main" id="{342C8983-3D81-4507-852A-DD7287BA6631}"/>
              </a:ext>
            </a:extLst>
          </p:cNvPr>
          <p:cNvPicPr>
            <a:picLocks noChangeAspect="1"/>
          </p:cNvPicPr>
          <p:nvPr/>
        </p:nvPicPr>
        <p:blipFill>
          <a:blip r:embed="rId5"/>
          <a:stretch>
            <a:fillRect/>
          </a:stretch>
        </p:blipFill>
        <p:spPr>
          <a:xfrm>
            <a:off x="-4914" y="1906399"/>
            <a:ext cx="1739194" cy="1682750"/>
          </a:xfrm>
          <a:prstGeom prst="rect">
            <a:avLst/>
          </a:prstGeom>
        </p:spPr>
      </p:pic>
      <p:pic>
        <p:nvPicPr>
          <p:cNvPr id="9" name="Picture 9" descr="A picture containing outdoor, mammal, standing, field&#10;&#10;Description automatically generated">
            <a:extLst>
              <a:ext uri="{FF2B5EF4-FFF2-40B4-BE49-F238E27FC236}">
                <a16:creationId xmlns:a16="http://schemas.microsoft.com/office/drawing/2014/main" id="{CA2813CF-5D2B-4407-8F67-766D8D0C79DB}"/>
              </a:ext>
            </a:extLst>
          </p:cNvPr>
          <p:cNvPicPr>
            <a:picLocks noChangeAspect="1"/>
          </p:cNvPicPr>
          <p:nvPr/>
        </p:nvPicPr>
        <p:blipFill>
          <a:blip r:embed="rId6"/>
          <a:stretch>
            <a:fillRect/>
          </a:stretch>
        </p:blipFill>
        <p:spPr>
          <a:xfrm>
            <a:off x="10509758" y="3563210"/>
            <a:ext cx="1682750" cy="1645120"/>
          </a:xfrm>
          <a:prstGeom prst="rect">
            <a:avLst/>
          </a:prstGeom>
        </p:spPr>
      </p:pic>
      <p:pic>
        <p:nvPicPr>
          <p:cNvPr id="10" name="Picture 10" descr="A picture containing grass, outdoor, mammal, sheep&#10;&#10;Description automatically generated">
            <a:extLst>
              <a:ext uri="{FF2B5EF4-FFF2-40B4-BE49-F238E27FC236}">
                <a16:creationId xmlns:a16="http://schemas.microsoft.com/office/drawing/2014/main" id="{E33C3CEA-6DD2-4467-BFCD-32440A8E3209}"/>
              </a:ext>
            </a:extLst>
          </p:cNvPr>
          <p:cNvPicPr>
            <a:picLocks noChangeAspect="1"/>
          </p:cNvPicPr>
          <p:nvPr/>
        </p:nvPicPr>
        <p:blipFill>
          <a:blip r:embed="rId7"/>
          <a:stretch>
            <a:fillRect/>
          </a:stretch>
        </p:blipFill>
        <p:spPr>
          <a:xfrm>
            <a:off x="10508351" y="5206169"/>
            <a:ext cx="1682750" cy="1654527"/>
          </a:xfrm>
          <a:prstGeom prst="rect">
            <a:avLst/>
          </a:prstGeom>
        </p:spPr>
      </p:pic>
      <p:pic>
        <p:nvPicPr>
          <p:cNvPr id="11" name="Picture 11">
            <a:extLst>
              <a:ext uri="{FF2B5EF4-FFF2-40B4-BE49-F238E27FC236}">
                <a16:creationId xmlns:a16="http://schemas.microsoft.com/office/drawing/2014/main" id="{311C1906-8462-40D0-A709-A46D182CCDA5}"/>
              </a:ext>
            </a:extLst>
          </p:cNvPr>
          <p:cNvPicPr>
            <a:picLocks noChangeAspect="1"/>
          </p:cNvPicPr>
          <p:nvPr/>
        </p:nvPicPr>
        <p:blipFill rotWithShape="1">
          <a:blip r:embed="rId8"/>
          <a:srcRect t="1920" r="-284" b="209"/>
          <a:stretch/>
        </p:blipFill>
        <p:spPr>
          <a:xfrm>
            <a:off x="10510016" y="262321"/>
            <a:ext cx="1686799" cy="1671131"/>
          </a:xfrm>
          <a:prstGeom prst="rect">
            <a:avLst/>
          </a:prstGeom>
        </p:spPr>
      </p:pic>
      <p:pic>
        <p:nvPicPr>
          <p:cNvPr id="12" name="Picture 12">
            <a:extLst>
              <a:ext uri="{FF2B5EF4-FFF2-40B4-BE49-F238E27FC236}">
                <a16:creationId xmlns:a16="http://schemas.microsoft.com/office/drawing/2014/main" id="{C7BA3C1A-19FD-44D4-A0BF-B4E33A848A3E}"/>
              </a:ext>
            </a:extLst>
          </p:cNvPr>
          <p:cNvPicPr>
            <a:picLocks noChangeAspect="1"/>
          </p:cNvPicPr>
          <p:nvPr/>
        </p:nvPicPr>
        <p:blipFill rotWithShape="1">
          <a:blip r:embed="rId9"/>
          <a:srcRect l="-220" t="2477" r="74" b="-495"/>
          <a:stretch/>
        </p:blipFill>
        <p:spPr>
          <a:xfrm>
            <a:off x="2414" y="259606"/>
            <a:ext cx="1731884" cy="1682659"/>
          </a:xfrm>
          <a:prstGeom prst="rect">
            <a:avLst/>
          </a:prstGeom>
        </p:spPr>
      </p:pic>
      <p:pic>
        <p:nvPicPr>
          <p:cNvPr id="13" name="Picture 13">
            <a:extLst>
              <a:ext uri="{FF2B5EF4-FFF2-40B4-BE49-F238E27FC236}">
                <a16:creationId xmlns:a16="http://schemas.microsoft.com/office/drawing/2014/main" id="{6B0EE680-2198-4712-9269-7CE7D6EB058B}"/>
              </a:ext>
            </a:extLst>
          </p:cNvPr>
          <p:cNvPicPr>
            <a:picLocks noChangeAspect="1"/>
          </p:cNvPicPr>
          <p:nvPr/>
        </p:nvPicPr>
        <p:blipFill>
          <a:blip r:embed="rId10"/>
          <a:stretch>
            <a:fillRect/>
          </a:stretch>
        </p:blipFill>
        <p:spPr>
          <a:xfrm>
            <a:off x="10508351" y="1925535"/>
            <a:ext cx="1682750" cy="1645120"/>
          </a:xfrm>
          <a:prstGeom prst="rect">
            <a:avLst/>
          </a:prstGeom>
        </p:spPr>
      </p:pic>
      <p:sp>
        <p:nvSpPr>
          <p:cNvPr id="15" name="TextBox 14">
            <a:extLst>
              <a:ext uri="{FF2B5EF4-FFF2-40B4-BE49-F238E27FC236}">
                <a16:creationId xmlns:a16="http://schemas.microsoft.com/office/drawing/2014/main" id="{2D5053D0-2FF0-43F8-8429-0F3889C808DD}"/>
              </a:ext>
            </a:extLst>
          </p:cNvPr>
          <p:cNvSpPr txBox="1"/>
          <p:nvPr/>
        </p:nvSpPr>
        <p:spPr>
          <a:xfrm>
            <a:off x="1729133" y="6305326"/>
            <a:ext cx="8777811" cy="523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rPr>
              <a:t>Images show native wildlife in GUMO and CAVE.</a:t>
            </a:r>
            <a:endParaRPr lang="en-US" sz="1400" b="1" dirty="0">
              <a:solidFill>
                <a:srgbClr val="3F3F3F"/>
              </a:solidFill>
            </a:endParaRPr>
          </a:p>
          <a:p>
            <a:pPr algn="ctr">
              <a:lnSpc>
                <a:spcPct val="150000"/>
              </a:lnSpc>
            </a:pPr>
            <a:r>
              <a:rPr lang="en-US" sz="1050" dirty="0">
                <a:solidFill>
                  <a:srgbClr val="3F3F3F"/>
                </a:solidFill>
                <a:latin typeface="Century Gothic"/>
              </a:rPr>
              <a:t>Image Credit: NPS/Daniel </a:t>
            </a:r>
            <a:r>
              <a:rPr lang="en-US" sz="1050" dirty="0" err="1">
                <a:solidFill>
                  <a:srgbClr val="3F3F3F"/>
                </a:solidFill>
                <a:latin typeface="Century Gothic"/>
              </a:rPr>
              <a:t>Leifheit</a:t>
            </a:r>
            <a:r>
              <a:rPr lang="en-US" sz="1050" dirty="0">
                <a:solidFill>
                  <a:srgbClr val="3F3F3F"/>
                </a:solidFill>
                <a:latin typeface="Century Gothic"/>
              </a:rPr>
              <a:t>, Dan Pawlak, Erin Lynch, Anthony  </a:t>
            </a:r>
            <a:r>
              <a:rPr lang="en-US" sz="1050" dirty="0" err="1">
                <a:solidFill>
                  <a:srgbClr val="3F3F3F"/>
                </a:solidFill>
                <a:latin typeface="Century Gothic"/>
              </a:rPr>
              <a:t>Mazzucco</a:t>
            </a:r>
            <a:r>
              <a:rPr lang="en-US" sz="1050" dirty="0">
                <a:solidFill>
                  <a:srgbClr val="3F3F3F"/>
                </a:solidFill>
                <a:latin typeface="Century Gothic"/>
              </a:rPr>
              <a:t>, Kailey Day</a:t>
            </a:r>
            <a:endParaRPr lang="en-US" sz="1050" dirty="0">
              <a:solidFill>
                <a:srgbClr val="3F3F3F"/>
              </a:solidFill>
            </a:endParaRPr>
          </a:p>
        </p:txBody>
      </p:sp>
    </p:spTree>
    <p:extLst>
      <p:ext uri="{BB962C8B-B14F-4D97-AF65-F5344CB8AC3E}">
        <p14:creationId xmlns:p14="http://schemas.microsoft.com/office/powerpoint/2010/main" val="123498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3C97A9-F88A-4156-B225-9353E131F277}"/>
              </a:ext>
            </a:extLst>
          </p:cNvPr>
          <p:cNvSpPr/>
          <p:nvPr/>
        </p:nvSpPr>
        <p:spPr>
          <a:xfrm>
            <a:off x="323615" y="1156173"/>
            <a:ext cx="7066390" cy="4920070"/>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8632F7BA-0569-4FA7-8D5C-1132FA371DD5}"/>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8A5A9A"/>
                </a:solidFill>
                <a:latin typeface="Century Gothic"/>
              </a:rPr>
              <a:t>FUTURE WORK</a:t>
            </a:r>
            <a:endParaRPr lang="en-US" sz="4000">
              <a:solidFill>
                <a:srgbClr val="8A5A9A"/>
              </a:solidFill>
            </a:endParaRPr>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220756" y="1610194"/>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2" name="TextBox 1">
            <a:extLst>
              <a:ext uri="{FF2B5EF4-FFF2-40B4-BE49-F238E27FC236}">
                <a16:creationId xmlns:a16="http://schemas.microsoft.com/office/drawing/2014/main" id="{A35CFCBC-6646-4C01-B204-A4789AB286FE}"/>
              </a:ext>
            </a:extLst>
          </p:cNvPr>
          <p:cNvSpPr txBox="1"/>
          <p:nvPr/>
        </p:nvSpPr>
        <p:spPr>
          <a:xfrm>
            <a:off x="386393" y="1846849"/>
            <a:ext cx="690475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Integrate additional atmospheric algorithms for air quality, like</a:t>
            </a:r>
            <a:r>
              <a:rPr lang="en-US" sz="2000" dirty="0">
                <a:latin typeface="Century Gothic"/>
              </a:rPr>
              <a:t> </a:t>
            </a:r>
            <a:r>
              <a:rPr lang="en-US" sz="2000" b="1" dirty="0">
                <a:solidFill>
                  <a:schemeClr val="accent2"/>
                </a:solidFill>
                <a:latin typeface="Century Gothic"/>
              </a:rPr>
              <a:t>AOD</a:t>
            </a:r>
            <a:r>
              <a:rPr lang="en-US" sz="2000" dirty="0">
                <a:latin typeface="Century Gothic"/>
              </a:rPr>
              <a:t> </a:t>
            </a:r>
            <a:r>
              <a:rPr lang="en-US" sz="2000" dirty="0">
                <a:solidFill>
                  <a:schemeClr val="tx1">
                    <a:lumMod val="75000"/>
                    <a:lumOff val="25000"/>
                  </a:schemeClr>
                </a:solidFill>
                <a:latin typeface="Century Gothic"/>
              </a:rPr>
              <a:t>(Aerosol Optical Depth).</a:t>
            </a:r>
          </a:p>
          <a:p>
            <a:pPr marL="342900" indent="-342900">
              <a:buClr>
                <a:srgbClr val="8A5A9A"/>
              </a:buClr>
              <a:buFont typeface="Webdings" panose="05030102010509060703" pitchFamily="18" charset="2"/>
              <a:buChar char="4"/>
            </a:pPr>
            <a:endParaRPr lang="en-US" sz="2000" dirty="0">
              <a:latin typeface="Century Gothic"/>
            </a:endParaRPr>
          </a:p>
          <a:p>
            <a:pPr marL="342900" indent="-342900">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Quantify effects from air pollution on</a:t>
            </a:r>
            <a:r>
              <a:rPr lang="en-US" sz="2000" dirty="0">
                <a:latin typeface="Century Gothic"/>
              </a:rPr>
              <a:t> </a:t>
            </a:r>
            <a:r>
              <a:rPr lang="en-US" sz="2000" b="1" dirty="0">
                <a:solidFill>
                  <a:schemeClr val="accent2"/>
                </a:solidFill>
                <a:latin typeface="Century Gothic"/>
              </a:rPr>
              <a:t>vegetation</a:t>
            </a:r>
            <a:r>
              <a:rPr lang="en-US" sz="2000" dirty="0">
                <a:latin typeface="Century Gothic"/>
              </a:rPr>
              <a:t>, </a:t>
            </a:r>
            <a:r>
              <a:rPr lang="en-US" sz="2000" b="1" dirty="0">
                <a:solidFill>
                  <a:schemeClr val="accent2"/>
                </a:solidFill>
                <a:latin typeface="Century Gothic"/>
              </a:rPr>
              <a:t>water</a:t>
            </a:r>
            <a:r>
              <a:rPr lang="en-US" sz="2000" dirty="0">
                <a:latin typeface="Century Gothic"/>
              </a:rPr>
              <a:t> </a:t>
            </a:r>
            <a:r>
              <a:rPr lang="en-US" sz="2000" b="1" dirty="0">
                <a:solidFill>
                  <a:schemeClr val="accent2"/>
                </a:solidFill>
                <a:latin typeface="Century Gothic"/>
              </a:rPr>
              <a:t>quality</a:t>
            </a:r>
            <a:r>
              <a:rPr lang="en-US" sz="2000" dirty="0">
                <a:solidFill>
                  <a:schemeClr val="tx1">
                    <a:lumMod val="75000"/>
                    <a:lumOff val="25000"/>
                  </a:schemeClr>
                </a:solidFill>
                <a:latin typeface="Century Gothic"/>
              </a:rPr>
              <a:t>, and</a:t>
            </a:r>
            <a:r>
              <a:rPr lang="en-US" sz="2000" dirty="0">
                <a:latin typeface="Century Gothic"/>
              </a:rPr>
              <a:t> </a:t>
            </a:r>
            <a:r>
              <a:rPr lang="en-US" sz="2000" b="1" dirty="0">
                <a:solidFill>
                  <a:schemeClr val="accent2"/>
                </a:solidFill>
                <a:latin typeface="Century Gothic"/>
              </a:rPr>
              <a:t>health</a:t>
            </a:r>
            <a:r>
              <a:rPr lang="en-US" sz="2000" dirty="0">
                <a:latin typeface="Century Gothic"/>
              </a:rPr>
              <a:t>.</a:t>
            </a:r>
          </a:p>
          <a:p>
            <a:pPr marL="342900" indent="-342900">
              <a:buClr>
                <a:srgbClr val="8A5A9A"/>
              </a:buClr>
              <a:buFont typeface="Webdings" panose="05030102010509060703" pitchFamily="18" charset="2"/>
              <a:buChar char="4"/>
            </a:pPr>
            <a:endParaRPr lang="en-US" sz="2000" dirty="0">
              <a:latin typeface="Century Gothic"/>
            </a:endParaRPr>
          </a:p>
          <a:p>
            <a:pPr marL="342900" indent="-342900">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Consider demographic proxy data, including</a:t>
            </a:r>
            <a:r>
              <a:rPr lang="en-US" sz="2000" dirty="0">
                <a:latin typeface="Century Gothic"/>
              </a:rPr>
              <a:t> </a:t>
            </a:r>
            <a:r>
              <a:rPr lang="en-US" sz="2000" b="1" dirty="0">
                <a:solidFill>
                  <a:schemeClr val="accent2"/>
                </a:solidFill>
                <a:latin typeface="Century Gothic"/>
              </a:rPr>
              <a:t>traffic density</a:t>
            </a:r>
            <a:r>
              <a:rPr lang="en-US" sz="2000" dirty="0">
                <a:solidFill>
                  <a:schemeClr val="tx1">
                    <a:lumMod val="75000"/>
                    <a:lumOff val="25000"/>
                  </a:schemeClr>
                </a:solidFill>
                <a:latin typeface="Century Gothic"/>
              </a:rPr>
              <a:t> and</a:t>
            </a:r>
            <a:r>
              <a:rPr lang="en-US" sz="2000" dirty="0">
                <a:latin typeface="Century Gothic"/>
              </a:rPr>
              <a:t> </a:t>
            </a:r>
            <a:r>
              <a:rPr lang="en-US" sz="2000" b="1" dirty="0">
                <a:solidFill>
                  <a:schemeClr val="accent2"/>
                </a:solidFill>
                <a:latin typeface="Century Gothic"/>
              </a:rPr>
              <a:t>population</a:t>
            </a:r>
            <a:r>
              <a:rPr lang="en-US" sz="2000" dirty="0">
                <a:solidFill>
                  <a:schemeClr val="tx1">
                    <a:lumMod val="75000"/>
                    <a:lumOff val="25000"/>
                  </a:schemeClr>
                </a:solidFill>
                <a:latin typeface="Century Gothic"/>
              </a:rPr>
              <a:t> information.</a:t>
            </a:r>
          </a:p>
          <a:p>
            <a:pPr marL="342900" indent="-342900">
              <a:buClr>
                <a:srgbClr val="8A5A9A"/>
              </a:buClr>
              <a:buFont typeface="Webdings" panose="05030102010509060703" pitchFamily="18" charset="2"/>
              <a:buChar char="4"/>
            </a:pPr>
            <a:endParaRPr lang="en-US" sz="2000" dirty="0">
              <a:latin typeface="Century Gothic"/>
            </a:endParaRPr>
          </a:p>
          <a:p>
            <a:pPr marL="342900" indent="-342900">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Compare satellite data with more precise</a:t>
            </a:r>
            <a:r>
              <a:rPr lang="en-US" sz="2000" dirty="0">
                <a:latin typeface="Century Gothic"/>
              </a:rPr>
              <a:t> </a:t>
            </a:r>
            <a:r>
              <a:rPr lang="en-US" sz="2000" b="1" dirty="0">
                <a:solidFill>
                  <a:schemeClr val="accent2"/>
                </a:solidFill>
                <a:latin typeface="Century Gothic"/>
              </a:rPr>
              <a:t>ground monitoring</a:t>
            </a:r>
            <a:r>
              <a:rPr lang="en-US" sz="2000" dirty="0">
                <a:latin typeface="Century Gothic"/>
              </a:rPr>
              <a:t> </a:t>
            </a:r>
            <a:r>
              <a:rPr lang="en-US" sz="2000" dirty="0">
                <a:solidFill>
                  <a:schemeClr val="tx1">
                    <a:lumMod val="75000"/>
                    <a:lumOff val="25000"/>
                  </a:schemeClr>
                </a:solidFill>
                <a:latin typeface="Century Gothic"/>
              </a:rPr>
              <a:t>measures.</a:t>
            </a:r>
            <a:endParaRPr lang="en-US" dirty="0">
              <a:solidFill>
                <a:schemeClr val="tx1">
                  <a:lumMod val="75000"/>
                  <a:lumOff val="25000"/>
                </a:schemeClr>
              </a:solidFill>
            </a:endParaRPr>
          </a:p>
        </p:txBody>
      </p:sp>
      <p:pic>
        <p:nvPicPr>
          <p:cNvPr id="4" name="Picture 4" descr="A picture containing food, eaten&#10;&#10;Description automatically generated">
            <a:extLst>
              <a:ext uri="{FF2B5EF4-FFF2-40B4-BE49-F238E27FC236}">
                <a16:creationId xmlns:a16="http://schemas.microsoft.com/office/drawing/2014/main" id="{11D9859C-EDD6-42ED-B7EB-9B58E7788C1F}"/>
              </a:ext>
            </a:extLst>
          </p:cNvPr>
          <p:cNvPicPr>
            <a:picLocks noChangeAspect="1"/>
          </p:cNvPicPr>
          <p:nvPr/>
        </p:nvPicPr>
        <p:blipFill>
          <a:blip r:embed="rId3"/>
          <a:stretch>
            <a:fillRect/>
          </a:stretch>
        </p:blipFill>
        <p:spPr>
          <a:xfrm>
            <a:off x="7564073" y="-1688"/>
            <a:ext cx="4652726" cy="2312523"/>
          </a:xfrm>
          <a:prstGeom prst="rect">
            <a:avLst/>
          </a:prstGeom>
        </p:spPr>
      </p:pic>
      <p:pic>
        <p:nvPicPr>
          <p:cNvPr id="5" name="Picture 5" descr="A picture containing food, pan&#10;&#10;Description automatically generated">
            <a:extLst>
              <a:ext uri="{FF2B5EF4-FFF2-40B4-BE49-F238E27FC236}">
                <a16:creationId xmlns:a16="http://schemas.microsoft.com/office/drawing/2014/main" id="{26E092CA-E62F-4229-8107-7D4FD655B83D}"/>
              </a:ext>
            </a:extLst>
          </p:cNvPr>
          <p:cNvPicPr>
            <a:picLocks noChangeAspect="1"/>
          </p:cNvPicPr>
          <p:nvPr/>
        </p:nvPicPr>
        <p:blipFill>
          <a:blip r:embed="rId4"/>
          <a:stretch>
            <a:fillRect/>
          </a:stretch>
        </p:blipFill>
        <p:spPr>
          <a:xfrm>
            <a:off x="7564073" y="2169920"/>
            <a:ext cx="4626720" cy="2276811"/>
          </a:xfrm>
          <a:prstGeom prst="rect">
            <a:avLst/>
          </a:prstGeom>
        </p:spPr>
      </p:pic>
      <p:pic>
        <p:nvPicPr>
          <p:cNvPr id="6" name="Picture 7" descr="A picture containing food, dessert&#10;&#10;Description automatically generated">
            <a:extLst>
              <a:ext uri="{FF2B5EF4-FFF2-40B4-BE49-F238E27FC236}">
                <a16:creationId xmlns:a16="http://schemas.microsoft.com/office/drawing/2014/main" id="{54AEB832-7D8F-4EB2-B160-18B3EAB60C4F}"/>
              </a:ext>
            </a:extLst>
          </p:cNvPr>
          <p:cNvPicPr>
            <a:picLocks noChangeAspect="1"/>
          </p:cNvPicPr>
          <p:nvPr/>
        </p:nvPicPr>
        <p:blipFill rotWithShape="1">
          <a:blip r:embed="rId5"/>
          <a:srcRect r="-58" b="2154"/>
          <a:stretch/>
        </p:blipFill>
        <p:spPr>
          <a:xfrm>
            <a:off x="7563875" y="4402464"/>
            <a:ext cx="4619045" cy="2274524"/>
          </a:xfrm>
          <a:prstGeom prst="rect">
            <a:avLst/>
          </a:prstGeom>
        </p:spPr>
      </p:pic>
      <p:sp>
        <p:nvSpPr>
          <p:cNvPr id="8" name="TextBox 7">
            <a:extLst>
              <a:ext uri="{FF2B5EF4-FFF2-40B4-BE49-F238E27FC236}">
                <a16:creationId xmlns:a16="http://schemas.microsoft.com/office/drawing/2014/main" id="{0F23A6A4-6AAE-462C-800E-594C40FD8C44}"/>
              </a:ext>
            </a:extLst>
          </p:cNvPr>
          <p:cNvSpPr txBox="1"/>
          <p:nvPr/>
        </p:nvSpPr>
        <p:spPr>
          <a:xfrm>
            <a:off x="248948" y="6165388"/>
            <a:ext cx="73497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dirty="0">
                <a:solidFill>
                  <a:schemeClr val="tx1">
                    <a:lumMod val="75000"/>
                    <a:lumOff val="25000"/>
                  </a:schemeClr>
                </a:solidFill>
                <a:latin typeface="Century Gothic"/>
              </a:rPr>
              <a:t>Global average</a:t>
            </a:r>
            <a:r>
              <a:rPr lang="en-US" sz="1400" b="1" dirty="0">
                <a:solidFill>
                  <a:schemeClr val="tx1">
                    <a:lumMod val="75000"/>
                    <a:lumOff val="25000"/>
                  </a:schemeClr>
                </a:solidFill>
                <a:latin typeface="Century Gothic"/>
                <a:ea typeface="+mn-lt"/>
                <a:cs typeface="+mn-lt"/>
              </a:rPr>
              <a:t> Aerosol Optical Depth Jul. – Sep. 2021</a:t>
            </a:r>
            <a:endParaRPr lang="en-US" sz="1400" b="1" dirty="0">
              <a:solidFill>
                <a:schemeClr val="tx1">
                  <a:lumMod val="75000"/>
                  <a:lumOff val="25000"/>
                </a:schemeClr>
              </a:solidFill>
              <a:latin typeface="Calibri"/>
              <a:cs typeface="Calibri"/>
            </a:endParaRPr>
          </a:p>
        </p:txBody>
      </p:sp>
      <p:sp>
        <p:nvSpPr>
          <p:cNvPr id="9" name="TextBox 8">
            <a:extLst>
              <a:ext uri="{FF2B5EF4-FFF2-40B4-BE49-F238E27FC236}">
                <a16:creationId xmlns:a16="http://schemas.microsoft.com/office/drawing/2014/main" id="{2683B944-B753-482E-BC74-BF02E86DCDF8}"/>
              </a:ext>
            </a:extLst>
          </p:cNvPr>
          <p:cNvSpPr txBox="1"/>
          <p:nvPr/>
        </p:nvSpPr>
        <p:spPr>
          <a:xfrm>
            <a:off x="4780845" y="6417733"/>
            <a:ext cx="29877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Image Credit: NASA Earth Observatory</a:t>
            </a:r>
            <a:endParaRPr lang="en-US" sz="1100">
              <a:solidFill>
                <a:schemeClr val="tx1">
                  <a:lumMod val="75000"/>
                  <a:lumOff val="25000"/>
                </a:schemeClr>
              </a:solidFill>
              <a:cs typeface="Calibri"/>
            </a:endParaRPr>
          </a:p>
        </p:txBody>
      </p:sp>
    </p:spTree>
    <p:extLst>
      <p:ext uri="{BB962C8B-B14F-4D97-AF65-F5344CB8AC3E}">
        <p14:creationId xmlns:p14="http://schemas.microsoft.com/office/powerpoint/2010/main" val="1804622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7D96EA5-5813-4FD7-B2C0-704C4AC18BA5}"/>
              </a:ext>
            </a:extLst>
          </p:cNvPr>
          <p:cNvSpPr txBox="1">
            <a:spLocks/>
          </p:cNvSpPr>
          <p:nvPr/>
        </p:nvSpPr>
        <p:spPr>
          <a:xfrm>
            <a:off x="220756" y="1610194"/>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5" name="Rectangle: Rounded Corners 4">
            <a:extLst>
              <a:ext uri="{FF2B5EF4-FFF2-40B4-BE49-F238E27FC236}">
                <a16:creationId xmlns:a16="http://schemas.microsoft.com/office/drawing/2014/main" id="{67EB1E2F-0C11-464E-ACE6-3ECD6202DC43}"/>
              </a:ext>
            </a:extLst>
          </p:cNvPr>
          <p:cNvSpPr/>
          <p:nvPr/>
        </p:nvSpPr>
        <p:spPr>
          <a:xfrm>
            <a:off x="777800" y="1336712"/>
            <a:ext cx="4898301" cy="2237763"/>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Rectangle: Rounded Corners 10">
            <a:extLst>
              <a:ext uri="{FF2B5EF4-FFF2-40B4-BE49-F238E27FC236}">
                <a16:creationId xmlns:a16="http://schemas.microsoft.com/office/drawing/2014/main" id="{9D025A64-0FA2-46D4-90B8-428FB4D0B33B}"/>
              </a:ext>
            </a:extLst>
          </p:cNvPr>
          <p:cNvSpPr/>
          <p:nvPr/>
        </p:nvSpPr>
        <p:spPr>
          <a:xfrm>
            <a:off x="6503695" y="1330235"/>
            <a:ext cx="4901357" cy="2237763"/>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3" name="Rectangle: Rounded Corners 12">
            <a:extLst>
              <a:ext uri="{FF2B5EF4-FFF2-40B4-BE49-F238E27FC236}">
                <a16:creationId xmlns:a16="http://schemas.microsoft.com/office/drawing/2014/main" id="{184F517A-AA7B-4D08-98E5-AA41DE5FEF78}"/>
              </a:ext>
            </a:extLst>
          </p:cNvPr>
          <p:cNvSpPr/>
          <p:nvPr/>
        </p:nvSpPr>
        <p:spPr>
          <a:xfrm>
            <a:off x="6501513" y="3828927"/>
            <a:ext cx="4910114" cy="2252430"/>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5" name="TextBox 14">
            <a:extLst>
              <a:ext uri="{FF2B5EF4-FFF2-40B4-BE49-F238E27FC236}">
                <a16:creationId xmlns:a16="http://schemas.microsoft.com/office/drawing/2014/main" id="{DE2665C4-57A1-43FF-B044-003592690BE7}"/>
              </a:ext>
            </a:extLst>
          </p:cNvPr>
          <p:cNvSpPr txBox="1"/>
          <p:nvPr/>
        </p:nvSpPr>
        <p:spPr>
          <a:xfrm>
            <a:off x="948766" y="140773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bg1"/>
                </a:solidFill>
                <a:latin typeface="Century Gothic"/>
              </a:rPr>
              <a:t>Partners</a:t>
            </a:r>
          </a:p>
        </p:txBody>
      </p:sp>
      <p:sp>
        <p:nvSpPr>
          <p:cNvPr id="17" name="TextBox 16">
            <a:extLst>
              <a:ext uri="{FF2B5EF4-FFF2-40B4-BE49-F238E27FC236}">
                <a16:creationId xmlns:a16="http://schemas.microsoft.com/office/drawing/2014/main" id="{AF7D8764-A1E7-4EB8-B01E-61BEB99FC906}"/>
              </a:ext>
            </a:extLst>
          </p:cNvPr>
          <p:cNvSpPr txBox="1"/>
          <p:nvPr/>
        </p:nvSpPr>
        <p:spPr>
          <a:xfrm>
            <a:off x="6694654" y="400299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rPr>
              <a:t>Special Thanks</a:t>
            </a:r>
          </a:p>
        </p:txBody>
      </p:sp>
      <p:sp>
        <p:nvSpPr>
          <p:cNvPr id="19" name="TextBox 18">
            <a:extLst>
              <a:ext uri="{FF2B5EF4-FFF2-40B4-BE49-F238E27FC236}">
                <a16:creationId xmlns:a16="http://schemas.microsoft.com/office/drawing/2014/main" id="{7DE4FF94-DB11-4824-ADF2-D5D1F3F4799D}"/>
              </a:ext>
            </a:extLst>
          </p:cNvPr>
          <p:cNvSpPr txBox="1"/>
          <p:nvPr/>
        </p:nvSpPr>
        <p:spPr>
          <a:xfrm>
            <a:off x="6694654" y="140773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rPr>
              <a:t>Science Advisors</a:t>
            </a:r>
          </a:p>
        </p:txBody>
      </p:sp>
      <p:sp>
        <p:nvSpPr>
          <p:cNvPr id="23" name="TextBox 22">
            <a:extLst>
              <a:ext uri="{FF2B5EF4-FFF2-40B4-BE49-F238E27FC236}">
                <a16:creationId xmlns:a16="http://schemas.microsoft.com/office/drawing/2014/main" id="{0D5ADD4C-A65B-4A8F-B03F-DDD348C54C5F}"/>
              </a:ext>
            </a:extLst>
          </p:cNvPr>
          <p:cNvSpPr txBox="1"/>
          <p:nvPr/>
        </p:nvSpPr>
        <p:spPr>
          <a:xfrm>
            <a:off x="943350" y="1975933"/>
            <a:ext cx="4731273" cy="1323439"/>
          </a:xfrm>
          <a:prstGeom prst="rect">
            <a:avLst/>
          </a:prstGeom>
          <a:noFill/>
        </p:spPr>
        <p:txBody>
          <a:bodyPr wrap="square" lIns="91440" tIns="45720" rIns="91440" bIns="45720" rtlCol="0" anchor="t">
            <a:spAutoFit/>
          </a:bodyPr>
          <a:lstStyle/>
          <a:p>
            <a:pPr marL="285750" indent="-285750">
              <a:buClr>
                <a:schemeClr val="bg1"/>
              </a:buClr>
              <a:buFont typeface="Webdings" panose="05030102010509060703" pitchFamily="18" charset="2"/>
              <a:buChar char="4"/>
            </a:pPr>
            <a:r>
              <a:rPr lang="en-US" sz="1600" dirty="0">
                <a:solidFill>
                  <a:schemeClr val="bg1"/>
                </a:solidFill>
                <a:latin typeface="Century Gothic"/>
                <a:sym typeface="Webdings" panose="05030102010509060703" pitchFamily="18" charset="2"/>
              </a:rPr>
              <a:t>Lisa Devore, National Park Service Intermountain Region</a:t>
            </a:r>
            <a:endParaRPr lang="en-US" sz="1600" dirty="0">
              <a:solidFill>
                <a:schemeClr val="bg1"/>
              </a:solidFill>
              <a:latin typeface="Century Gothic"/>
            </a:endParaRPr>
          </a:p>
          <a:p>
            <a:pPr marL="285750" indent="-285750">
              <a:buClr>
                <a:schemeClr val="bg1"/>
              </a:buClr>
              <a:buFont typeface="Webdings" panose="05030102010509060703" pitchFamily="18" charset="2"/>
              <a:buChar char="4"/>
            </a:pPr>
            <a:r>
              <a:rPr lang="en-US" sz="1600" dirty="0">
                <a:solidFill>
                  <a:schemeClr val="bg1"/>
                </a:solidFill>
                <a:latin typeface="Century Gothic"/>
                <a:sym typeface="Webdings" panose="05030102010509060703" pitchFamily="18" charset="2"/>
              </a:rPr>
              <a:t>Erin Lynch, Carlsbad Caverns National Park</a:t>
            </a:r>
            <a:endParaRPr lang="en-US" sz="1600" dirty="0">
              <a:solidFill>
                <a:schemeClr val="bg1"/>
              </a:solidFill>
              <a:latin typeface="Century Gothic"/>
              <a:cs typeface="Calibri"/>
            </a:endParaRPr>
          </a:p>
          <a:p>
            <a:pPr marL="285750" indent="-285750">
              <a:buClr>
                <a:schemeClr val="bg1"/>
              </a:buClr>
              <a:buFont typeface="Webdings" panose="05030102010509060703" pitchFamily="18" charset="2"/>
              <a:buChar char="4"/>
            </a:pPr>
            <a:r>
              <a:rPr lang="en-US" sz="1600" dirty="0">
                <a:solidFill>
                  <a:schemeClr val="bg1"/>
                </a:solidFill>
                <a:latin typeface="Century Gothic"/>
                <a:ea typeface="+mn-lt"/>
                <a:cs typeface="+mn-lt"/>
                <a:sym typeface="Webdings"/>
              </a:rPr>
              <a:t>Mike Medrano, Guadalupe Mountains National Park</a:t>
            </a:r>
            <a:endParaRPr lang="en-US" sz="1600" dirty="0">
              <a:solidFill>
                <a:schemeClr val="bg1"/>
              </a:solidFill>
              <a:latin typeface="Webdings"/>
              <a:cs typeface="Calibri"/>
              <a:sym typeface="Webdings"/>
            </a:endParaRPr>
          </a:p>
        </p:txBody>
      </p:sp>
      <p:sp>
        <p:nvSpPr>
          <p:cNvPr id="25" name="TextBox 24">
            <a:extLst>
              <a:ext uri="{FF2B5EF4-FFF2-40B4-BE49-F238E27FC236}">
                <a16:creationId xmlns:a16="http://schemas.microsoft.com/office/drawing/2014/main" id="{A2F1E8F0-A8EF-410C-B01F-652CF349F781}"/>
              </a:ext>
            </a:extLst>
          </p:cNvPr>
          <p:cNvSpPr txBox="1"/>
          <p:nvPr/>
        </p:nvSpPr>
        <p:spPr>
          <a:xfrm>
            <a:off x="6697045" y="1853009"/>
            <a:ext cx="4748992" cy="1569660"/>
          </a:xfrm>
          <a:prstGeom prst="rect">
            <a:avLst/>
          </a:prstGeom>
          <a:noFill/>
        </p:spPr>
        <p:txBody>
          <a:bodyPr wrap="square" lIns="91440" tIns="45720" rIns="91440" bIns="45720" rtlCol="0" anchor="t">
            <a:spAutoFit/>
          </a:bodyPr>
          <a:lstStyle/>
          <a:p>
            <a:pPr marL="285750" indent="-285750">
              <a:buClr>
                <a:schemeClr val="bg1"/>
              </a:buClr>
              <a:buFont typeface="Webdings" panose="05030102010509060703" pitchFamily="18" charset="2"/>
              <a:buChar char="4"/>
            </a:pPr>
            <a:r>
              <a:rPr lang="en-US" sz="1600" dirty="0">
                <a:solidFill>
                  <a:srgbClr val="FFFFFF"/>
                </a:solidFill>
                <a:latin typeface="Century Gothic"/>
                <a:sym typeface="Webdings" panose="05030102010509060703" pitchFamily="18" charset="2"/>
              </a:rPr>
              <a:t>Dr. Laura Judd, NASA Langley Research Center</a:t>
            </a:r>
            <a:endParaRPr lang="en-US" sz="1600" dirty="0">
              <a:solidFill>
                <a:srgbClr val="FFFFFF"/>
              </a:solidFill>
              <a:latin typeface="Century Gothic"/>
            </a:endParaRPr>
          </a:p>
          <a:p>
            <a:pPr marL="285750" indent="-285750">
              <a:buClr>
                <a:schemeClr val="bg1"/>
              </a:buClr>
              <a:buFont typeface="Webdings" panose="05030102010509060703" pitchFamily="18" charset="2"/>
              <a:buChar char="4"/>
            </a:pPr>
            <a:r>
              <a:rPr lang="en-US" sz="1600" dirty="0">
                <a:solidFill>
                  <a:srgbClr val="FFFFFF"/>
                </a:solidFill>
                <a:latin typeface="Century Gothic"/>
                <a:sym typeface="Webdings" panose="05030102010509060703" pitchFamily="18" charset="2"/>
              </a:rPr>
              <a:t>Dr. Elizabeth Wiggins, NASA Langley Research Center</a:t>
            </a:r>
            <a:endParaRPr lang="en-US" dirty="0">
              <a:solidFill>
                <a:srgbClr val="000000"/>
              </a:solidFill>
              <a:latin typeface="Calibri" panose="020F0502020204030204"/>
              <a:ea typeface="Calibri"/>
              <a:cs typeface="Calibri"/>
            </a:endParaRPr>
          </a:p>
          <a:p>
            <a:pPr marL="285750" indent="-285750">
              <a:buClr>
                <a:schemeClr val="bg1"/>
              </a:buClr>
              <a:buFont typeface="Webdings" panose="05030102010509060703" pitchFamily="18" charset="2"/>
              <a:buChar char="4"/>
            </a:pPr>
            <a:r>
              <a:rPr lang="en-US" sz="1600" dirty="0">
                <a:solidFill>
                  <a:srgbClr val="FFFFFF"/>
                </a:solidFill>
                <a:latin typeface="Century Gothic"/>
                <a:cs typeface="Calibri"/>
              </a:rPr>
              <a:t>Dr. Kenton Ros</a:t>
            </a:r>
            <a:r>
              <a:rPr lang="en-US" sz="1600" dirty="0">
                <a:solidFill>
                  <a:schemeClr val="bg1"/>
                </a:solidFill>
                <a:latin typeface="Century Gothic"/>
                <a:cs typeface="Calibri"/>
              </a:rPr>
              <a:t>s, </a:t>
            </a:r>
            <a:r>
              <a:rPr lang="en-US" sz="1600" dirty="0">
                <a:solidFill>
                  <a:schemeClr val="bg1"/>
                </a:solidFill>
                <a:latin typeface="Century Gothic"/>
                <a:ea typeface="+mn-lt"/>
                <a:cs typeface="+mn-lt"/>
              </a:rPr>
              <a:t>NASA Langley Research Center</a:t>
            </a:r>
            <a:endParaRPr lang="en-US" dirty="0">
              <a:solidFill>
                <a:schemeClr val="bg1"/>
              </a:solidFill>
              <a:latin typeface="Century Gothic"/>
              <a:ea typeface="Calibri"/>
              <a:cs typeface="Calibri"/>
            </a:endParaRPr>
          </a:p>
        </p:txBody>
      </p:sp>
      <p:grpSp>
        <p:nvGrpSpPr>
          <p:cNvPr id="4" name="Group 3">
            <a:extLst>
              <a:ext uri="{FF2B5EF4-FFF2-40B4-BE49-F238E27FC236}">
                <a16:creationId xmlns:a16="http://schemas.microsoft.com/office/drawing/2014/main" id="{01DE7B68-AEFA-4716-93E9-4B4BE814C7D1}"/>
              </a:ext>
            </a:extLst>
          </p:cNvPr>
          <p:cNvGrpSpPr/>
          <p:nvPr/>
        </p:nvGrpSpPr>
        <p:grpSpPr>
          <a:xfrm>
            <a:off x="779443" y="3832080"/>
            <a:ext cx="4896767" cy="2245850"/>
            <a:chOff x="779443" y="4006252"/>
            <a:chExt cx="4896767" cy="2071679"/>
          </a:xfrm>
        </p:grpSpPr>
        <p:sp>
          <p:nvSpPr>
            <p:cNvPr id="3" name="Rectangle: Rounded Corners 2">
              <a:extLst>
                <a:ext uri="{FF2B5EF4-FFF2-40B4-BE49-F238E27FC236}">
                  <a16:creationId xmlns:a16="http://schemas.microsoft.com/office/drawing/2014/main" id="{3E7B0D91-AEAF-4BF3-B386-4C2A9B84D217}"/>
                </a:ext>
              </a:extLst>
            </p:cNvPr>
            <p:cNvSpPr/>
            <p:nvPr/>
          </p:nvSpPr>
          <p:spPr>
            <a:xfrm>
              <a:off x="779443" y="4006252"/>
              <a:ext cx="4893275" cy="2071679"/>
            </a:xfrm>
            <a:prstGeom prst="round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bg1"/>
                </a:buClr>
                <a:buFont typeface="Webdings" panose="05030102010509060703" pitchFamily="18" charset="2"/>
                <a:buChar char="4"/>
              </a:pPr>
              <a:endParaRPr lang="en-US">
                <a:cs typeface="Calibri"/>
              </a:endParaRPr>
            </a:p>
          </p:txBody>
        </p:sp>
        <p:sp>
          <p:nvSpPr>
            <p:cNvPr id="21" name="TextBox 20">
              <a:extLst>
                <a:ext uri="{FF2B5EF4-FFF2-40B4-BE49-F238E27FC236}">
                  <a16:creationId xmlns:a16="http://schemas.microsoft.com/office/drawing/2014/main" id="{14609150-6D89-4B37-A096-A1DB3025F99A}"/>
                </a:ext>
              </a:extLst>
            </p:cNvPr>
            <p:cNvSpPr txBox="1"/>
            <p:nvPr/>
          </p:nvSpPr>
          <p:spPr>
            <a:xfrm>
              <a:off x="950579" y="4147836"/>
              <a:ext cx="2743200" cy="369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bg1"/>
                </a:buClr>
              </a:pPr>
              <a:r>
                <a:rPr lang="en-US" sz="2000" b="1" dirty="0">
                  <a:solidFill>
                    <a:schemeClr val="bg1"/>
                  </a:solidFill>
                  <a:latin typeface="Century Gothic"/>
                </a:rPr>
                <a:t>NASA DEVELOP</a:t>
              </a:r>
            </a:p>
          </p:txBody>
        </p:sp>
        <p:sp>
          <p:nvSpPr>
            <p:cNvPr id="27" name="TextBox 26">
              <a:extLst>
                <a:ext uri="{FF2B5EF4-FFF2-40B4-BE49-F238E27FC236}">
                  <a16:creationId xmlns:a16="http://schemas.microsoft.com/office/drawing/2014/main" id="{FFAB8BED-BD84-4C51-AA42-0B490528E8C5}"/>
                </a:ext>
              </a:extLst>
            </p:cNvPr>
            <p:cNvSpPr txBox="1"/>
            <p:nvPr/>
          </p:nvSpPr>
          <p:spPr>
            <a:xfrm>
              <a:off x="944937" y="4754373"/>
              <a:ext cx="4731273" cy="539424"/>
            </a:xfrm>
            <a:prstGeom prst="rect">
              <a:avLst/>
            </a:prstGeom>
            <a:noFill/>
          </p:spPr>
          <p:txBody>
            <a:bodyPr wrap="square" lIns="91440" tIns="45720" rIns="91440" bIns="45720" rtlCol="0" anchor="t">
              <a:spAutoFit/>
            </a:bodyPr>
            <a:lstStyle/>
            <a:p>
              <a:pPr marL="285750" indent="-285750">
                <a:buClr>
                  <a:schemeClr val="bg1"/>
                </a:buClr>
                <a:buFont typeface="Webdings" panose="05030102010509060703" pitchFamily="18" charset="2"/>
                <a:buChar char="4"/>
              </a:pPr>
              <a:r>
                <a:rPr lang="en-US" sz="1600" dirty="0">
                  <a:solidFill>
                    <a:schemeClr val="bg1"/>
                  </a:solidFill>
                  <a:latin typeface="Century Gothic"/>
                  <a:sym typeface="Webdings" panose="05030102010509060703" pitchFamily="18" charset="2"/>
                </a:rPr>
                <a:t>Adriana Le Compte, Langley Research Center</a:t>
              </a:r>
              <a:endParaRPr lang="en-US" sz="1600" dirty="0">
                <a:solidFill>
                  <a:schemeClr val="bg1"/>
                </a:solidFill>
                <a:latin typeface="Calibri"/>
                <a:cs typeface="Calibri"/>
              </a:endParaRPr>
            </a:p>
          </p:txBody>
        </p:sp>
      </p:grpSp>
      <p:sp>
        <p:nvSpPr>
          <p:cNvPr id="29" name="TextBox 28">
            <a:extLst>
              <a:ext uri="{FF2B5EF4-FFF2-40B4-BE49-F238E27FC236}">
                <a16:creationId xmlns:a16="http://schemas.microsoft.com/office/drawing/2014/main" id="{19345601-250F-4A4C-8067-A074E43F3A12}"/>
              </a:ext>
            </a:extLst>
          </p:cNvPr>
          <p:cNvSpPr txBox="1"/>
          <p:nvPr/>
        </p:nvSpPr>
        <p:spPr>
          <a:xfrm>
            <a:off x="6595444" y="4666304"/>
            <a:ext cx="4731273" cy="584775"/>
          </a:xfrm>
          <a:prstGeom prst="rect">
            <a:avLst/>
          </a:prstGeom>
          <a:noFill/>
        </p:spPr>
        <p:txBody>
          <a:bodyPr wrap="square" lIns="91440" tIns="45720" rIns="91440" bIns="45720" rtlCol="0" anchor="t">
            <a:spAutoFit/>
          </a:bodyPr>
          <a:lstStyle/>
          <a:p>
            <a:pPr marL="285750" indent="-285750">
              <a:buClr>
                <a:schemeClr val="bg1"/>
              </a:buClr>
              <a:buFont typeface="Webdings" panose="05030102010509060703" pitchFamily="18" charset="2"/>
              <a:buChar char="4"/>
            </a:pPr>
            <a:r>
              <a:rPr lang="en-US" sz="1600" dirty="0">
                <a:solidFill>
                  <a:schemeClr val="bg1"/>
                </a:solidFill>
                <a:latin typeface="Century Gothic"/>
                <a:sym typeface="Webdings" panose="05030102010509060703" pitchFamily="18" charset="2"/>
              </a:rPr>
              <a:t>Dr. Daniel Goldberg, George Washington University</a:t>
            </a:r>
            <a:endParaRPr lang="en-US" sz="1600" dirty="0">
              <a:solidFill>
                <a:schemeClr val="bg1"/>
              </a:solidFill>
              <a:latin typeface="Century Gothic"/>
            </a:endParaRPr>
          </a:p>
        </p:txBody>
      </p:sp>
      <p:sp>
        <p:nvSpPr>
          <p:cNvPr id="7" name="TextBox 6">
            <a:extLst>
              <a:ext uri="{FF2B5EF4-FFF2-40B4-BE49-F238E27FC236}">
                <a16:creationId xmlns:a16="http://schemas.microsoft.com/office/drawing/2014/main" id="{CBFD28F5-62FD-4C48-8E0D-5276CC5BBD4F}"/>
              </a:ext>
            </a:extLst>
          </p:cNvPr>
          <p:cNvSpPr txBox="1"/>
          <p:nvPr/>
        </p:nvSpPr>
        <p:spPr>
          <a:xfrm>
            <a:off x="1588" y="6280149"/>
            <a:ext cx="121854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tx1">
                    <a:lumMod val="85000"/>
                    <a:lumOff val="15000"/>
                  </a:schemeClr>
                </a:solidFill>
                <a:latin typeface="Century Gothic"/>
                <a:ea typeface="+mn-lt"/>
                <a:cs typeface="+mn-lt"/>
              </a:rPr>
              <a:t>This material contains modified Copernicus Sentinel data 2018 – 2021, processed by ESA</a:t>
            </a:r>
            <a:endParaRPr lang="en-US" sz="800">
              <a:solidFill>
                <a:schemeClr val="tx1">
                  <a:lumMod val="85000"/>
                  <a:lumOff val="15000"/>
                </a:schemeClr>
              </a:solidFill>
              <a:latin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a:rPr>
              <a:t> COMPONENTS </a:t>
            </a:r>
            <a:endParaRPr lang="en-US" sz="4000" b="1">
              <a:solidFill>
                <a:srgbClr val="8A5A9A"/>
              </a:solidFill>
              <a:latin typeface="Century Gothic" panose="020B0502020202020204" pitchFamily="34" charset="0"/>
            </a:endParaRPr>
          </a:p>
        </p:txBody>
      </p:sp>
      <p:sp>
        <p:nvSpPr>
          <p:cNvPr id="10" name="Text Placeholder 5"/>
          <p:cNvSpPr txBox="1">
            <a:spLocks/>
          </p:cNvSpPr>
          <p:nvPr/>
        </p:nvSpPr>
        <p:spPr>
          <a:xfrm>
            <a:off x="437351" y="1360687"/>
            <a:ext cx="4096101" cy="446405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Study Area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Study Period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Objectives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Partners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Community Concerns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NASA Satellites / Sensors Used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Methodology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Results </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Errors &amp; Uncertainties</a:t>
            </a: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ea typeface="Calibri"/>
                <a:cs typeface="Calibri"/>
              </a:rPr>
              <a:t>Conclusions</a:t>
            </a: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Future Work </a:t>
            </a: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1800" dirty="0">
                <a:solidFill>
                  <a:schemeClr val="tx1">
                    <a:lumMod val="75000"/>
                    <a:lumOff val="25000"/>
                  </a:schemeClr>
                </a:solidFill>
                <a:latin typeface="Century Gothic"/>
              </a:rPr>
              <a:t>Acknowledgements </a:t>
            </a:r>
            <a:endParaRPr lang="en-US" sz="1800" dirty="0">
              <a:solidFill>
                <a:schemeClr val="tx1">
                  <a:lumMod val="75000"/>
                  <a:lumOff val="25000"/>
                </a:schemeClr>
              </a:solidFill>
              <a:latin typeface="Century Gothic" panose="020B0502020202020204" pitchFamily="34" charset="0"/>
            </a:endParaRPr>
          </a:p>
        </p:txBody>
      </p:sp>
      <p:sp>
        <p:nvSpPr>
          <p:cNvPr id="12" name="Text Placeholder 4"/>
          <p:cNvSpPr txBox="1">
            <a:spLocks/>
          </p:cNvSpPr>
          <p:nvPr/>
        </p:nvSpPr>
        <p:spPr>
          <a:xfrm>
            <a:off x="4538394" y="5792032"/>
            <a:ext cx="7647229" cy="415432"/>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100" dirty="0">
                <a:solidFill>
                  <a:schemeClr val="tx1">
                    <a:lumMod val="75000"/>
                    <a:lumOff val="25000"/>
                  </a:schemeClr>
                </a:solidFill>
                <a:latin typeface="Century Gothic"/>
              </a:rPr>
              <a:t>NASA </a:t>
            </a:r>
            <a:r>
              <a:rPr lang="en-US" sz="1100" dirty="0" err="1">
                <a:solidFill>
                  <a:schemeClr val="tx1">
                    <a:lumMod val="75000"/>
                    <a:lumOff val="25000"/>
                  </a:schemeClr>
                </a:solidFill>
                <a:latin typeface="Century Gothic"/>
              </a:rPr>
              <a:t>Giphy</a:t>
            </a:r>
            <a:endParaRPr lang="en-US" dirty="0"/>
          </a:p>
        </p:txBody>
      </p:sp>
      <p:pic>
        <p:nvPicPr>
          <p:cNvPr id="7" name="Picture 7">
            <a:extLst>
              <a:ext uri="{FF2B5EF4-FFF2-40B4-BE49-F238E27FC236}">
                <a16:creationId xmlns:a16="http://schemas.microsoft.com/office/drawing/2014/main" id="{4FCBEE40-E1A4-4705-BC49-7CE3950F0CCC}"/>
              </a:ext>
            </a:extLst>
          </p:cNvPr>
          <p:cNvPicPr>
            <a:picLocks noChangeAspect="1"/>
          </p:cNvPicPr>
          <p:nvPr/>
        </p:nvPicPr>
        <p:blipFill>
          <a:blip r:embed="rId3"/>
          <a:stretch>
            <a:fillRect/>
          </a:stretch>
        </p:blipFill>
        <p:spPr>
          <a:xfrm>
            <a:off x="4536497" y="1318606"/>
            <a:ext cx="7663654" cy="4308827"/>
          </a:xfrm>
          <a:prstGeom prst="rect">
            <a:avLst/>
          </a:prstGeom>
        </p:spPr>
      </p:pic>
      <p:sp>
        <p:nvSpPr>
          <p:cNvPr id="3" name="Rectangle 2">
            <a:extLst>
              <a:ext uri="{FF2B5EF4-FFF2-40B4-BE49-F238E27FC236}">
                <a16:creationId xmlns:a16="http://schemas.microsoft.com/office/drawing/2014/main" id="{8D16287B-2C14-48D2-A9FF-098AD252E36B}"/>
              </a:ext>
            </a:extLst>
          </p:cNvPr>
          <p:cNvSpPr/>
          <p:nvPr/>
        </p:nvSpPr>
        <p:spPr>
          <a:xfrm>
            <a:off x="4905043" y="1318606"/>
            <a:ext cx="528023" cy="4313157"/>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7C2D0B-DAFB-4BAB-B0AF-D40E639752DE}"/>
              </a:ext>
            </a:extLst>
          </p:cNvPr>
          <p:cNvSpPr/>
          <p:nvPr/>
        </p:nvSpPr>
        <p:spPr>
          <a:xfrm rot="5400000">
            <a:off x="8507191" y="1649242"/>
            <a:ext cx="172098" cy="8113486"/>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6" descr="A picture containing text, dark, nature&#10;&#10;Description automatically generated">
            <a:extLst>
              <a:ext uri="{FF2B5EF4-FFF2-40B4-BE49-F238E27FC236}">
                <a16:creationId xmlns:a16="http://schemas.microsoft.com/office/drawing/2014/main" id="{5AAA437E-0847-4FFE-B178-BA00BB185014}"/>
              </a:ext>
            </a:extLst>
          </p:cNvPr>
          <p:cNvPicPr>
            <a:picLocks noChangeAspect="1"/>
          </p:cNvPicPr>
          <p:nvPr/>
        </p:nvPicPr>
        <p:blipFill>
          <a:blip r:embed="rId3"/>
          <a:stretch>
            <a:fillRect/>
          </a:stretch>
        </p:blipFill>
        <p:spPr>
          <a:xfrm>
            <a:off x="-409693" y="-469"/>
            <a:ext cx="7277569" cy="7286976"/>
          </a:xfrm>
          <a:prstGeom prst="rect">
            <a:avLst/>
          </a:prstGeom>
        </p:spPr>
      </p:pic>
      <p:sp>
        <p:nvSpPr>
          <p:cNvPr id="5" name="TextBox 4">
            <a:extLst>
              <a:ext uri="{FF2B5EF4-FFF2-40B4-BE49-F238E27FC236}">
                <a16:creationId xmlns:a16="http://schemas.microsoft.com/office/drawing/2014/main" id="{BC370328-5952-49CD-9291-A55699CC22B9}"/>
              </a:ext>
            </a:extLst>
          </p:cNvPr>
          <p:cNvSpPr txBox="1"/>
          <p:nvPr/>
        </p:nvSpPr>
        <p:spPr>
          <a:xfrm>
            <a:off x="309233" y="167961"/>
            <a:ext cx="61638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A9A"/>
                </a:solidFill>
                <a:latin typeface="Century Gothic"/>
                <a:cs typeface="Calibri"/>
              </a:rPr>
              <a:t>PROJECT PARTNERS</a:t>
            </a:r>
          </a:p>
        </p:txBody>
      </p:sp>
      <p:sp>
        <p:nvSpPr>
          <p:cNvPr id="6" name="TextBox 5">
            <a:extLst>
              <a:ext uri="{FF2B5EF4-FFF2-40B4-BE49-F238E27FC236}">
                <a16:creationId xmlns:a16="http://schemas.microsoft.com/office/drawing/2014/main" id="{225AA9BC-454F-4857-8CB0-85A031414D07}"/>
              </a:ext>
            </a:extLst>
          </p:cNvPr>
          <p:cNvSpPr txBox="1"/>
          <p:nvPr/>
        </p:nvSpPr>
        <p:spPr>
          <a:xfrm>
            <a:off x="-11148" y="1656726"/>
            <a:ext cx="6445046" cy="1006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Lisa Devore</a:t>
            </a:r>
            <a:endParaRPr lang="en-US" b="1" dirty="0">
              <a:solidFill>
                <a:srgbClr val="3F3F3F"/>
              </a:solidFill>
              <a:cs typeface="Calibri"/>
            </a:endParaRPr>
          </a:p>
          <a:p>
            <a:pPr algn="ctr"/>
            <a:r>
              <a:rPr lang="en-US" sz="2000" dirty="0">
                <a:solidFill>
                  <a:srgbClr val="3F3F3F"/>
                </a:solidFill>
                <a:latin typeface="Century Gothic"/>
                <a:cs typeface="Calibri"/>
              </a:rPr>
              <a:t>Air Quality Specialist </a:t>
            </a:r>
          </a:p>
          <a:p>
            <a:pPr algn="ctr"/>
            <a:r>
              <a:rPr lang="en-US" sz="2000" dirty="0">
                <a:solidFill>
                  <a:srgbClr val="3F3F3F"/>
                </a:solidFill>
                <a:latin typeface="Century Gothic"/>
                <a:cs typeface="Calibri"/>
              </a:rPr>
              <a:t>Intermountain Region</a:t>
            </a:r>
            <a:endParaRPr lang="en-US" dirty="0"/>
          </a:p>
        </p:txBody>
      </p:sp>
      <p:sp>
        <p:nvSpPr>
          <p:cNvPr id="11" name="TextBox 10">
            <a:extLst>
              <a:ext uri="{FF2B5EF4-FFF2-40B4-BE49-F238E27FC236}">
                <a16:creationId xmlns:a16="http://schemas.microsoft.com/office/drawing/2014/main" id="{A7DC5573-4223-4425-8C58-257D55D01C90}"/>
              </a:ext>
            </a:extLst>
          </p:cNvPr>
          <p:cNvSpPr txBox="1"/>
          <p:nvPr/>
        </p:nvSpPr>
        <p:spPr>
          <a:xfrm>
            <a:off x="612" y="3132265"/>
            <a:ext cx="64450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F3F3F"/>
                </a:solidFill>
                <a:latin typeface="Century Gothic"/>
                <a:cs typeface="Calibri"/>
              </a:rPr>
              <a:t>Erin Lynch</a:t>
            </a:r>
          </a:p>
          <a:p>
            <a:pPr algn="ctr"/>
            <a:r>
              <a:rPr lang="en-US" sz="2000" dirty="0">
                <a:solidFill>
                  <a:srgbClr val="3F3F3F"/>
                </a:solidFill>
                <a:latin typeface="Century Gothic"/>
                <a:cs typeface="Calibri"/>
              </a:rPr>
              <a:t>Physical Scientist</a:t>
            </a:r>
          </a:p>
          <a:p>
            <a:pPr algn="ctr"/>
            <a:r>
              <a:rPr lang="en-US" sz="2000" dirty="0">
                <a:solidFill>
                  <a:srgbClr val="3F3F3F"/>
                </a:solidFill>
                <a:latin typeface="Century Gothic"/>
                <a:cs typeface="Calibri"/>
              </a:rPr>
              <a:t>Carlsbad Caverns</a:t>
            </a:r>
            <a:endParaRPr lang="en-US" dirty="0"/>
          </a:p>
        </p:txBody>
      </p:sp>
      <p:sp>
        <p:nvSpPr>
          <p:cNvPr id="12" name="TextBox 11">
            <a:extLst>
              <a:ext uri="{FF2B5EF4-FFF2-40B4-BE49-F238E27FC236}">
                <a16:creationId xmlns:a16="http://schemas.microsoft.com/office/drawing/2014/main" id="{5EC92864-50F0-457A-8D61-31A8D6B05956}"/>
              </a:ext>
            </a:extLst>
          </p:cNvPr>
          <p:cNvSpPr txBox="1"/>
          <p:nvPr/>
        </p:nvSpPr>
        <p:spPr>
          <a:xfrm>
            <a:off x="611" y="4624953"/>
            <a:ext cx="643563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Mike Medrano</a:t>
            </a:r>
          </a:p>
          <a:p>
            <a:pPr algn="ctr"/>
            <a:r>
              <a:rPr lang="en-US" sz="2000">
                <a:solidFill>
                  <a:srgbClr val="3F3F3F"/>
                </a:solidFill>
                <a:latin typeface="Century Gothic"/>
                <a:cs typeface="Calibri"/>
              </a:rPr>
              <a:t>Resource Stewardship and Science Manager</a:t>
            </a:r>
          </a:p>
          <a:p>
            <a:pPr algn="ctr"/>
            <a:r>
              <a:rPr lang="en-US" sz="2000">
                <a:solidFill>
                  <a:srgbClr val="3F3F3F"/>
                </a:solidFill>
                <a:latin typeface="Century Gothic"/>
                <a:cs typeface="Calibri"/>
              </a:rPr>
              <a:t>Guadalupe Mountains</a:t>
            </a:r>
            <a:endParaRPr lang="en-US"/>
          </a:p>
        </p:txBody>
      </p:sp>
      <p:pic>
        <p:nvPicPr>
          <p:cNvPr id="13" name="Picture 13" descr="A picture containing nature, outdoor, cave&#10;&#10;Description automatically generated">
            <a:extLst>
              <a:ext uri="{FF2B5EF4-FFF2-40B4-BE49-F238E27FC236}">
                <a16:creationId xmlns:a16="http://schemas.microsoft.com/office/drawing/2014/main" id="{C7A39484-C642-4F48-998B-4A7F263B0304}"/>
              </a:ext>
            </a:extLst>
          </p:cNvPr>
          <p:cNvPicPr>
            <a:picLocks noChangeAspect="1"/>
          </p:cNvPicPr>
          <p:nvPr/>
        </p:nvPicPr>
        <p:blipFill rotWithShape="1">
          <a:blip r:embed="rId4"/>
          <a:srcRect l="-382" b="9929"/>
          <a:stretch/>
        </p:blipFill>
        <p:spPr>
          <a:xfrm>
            <a:off x="6463962" y="1040160"/>
            <a:ext cx="4562688" cy="2388667"/>
          </a:xfrm>
          <a:prstGeom prst="rect">
            <a:avLst/>
          </a:prstGeom>
          <a:ln>
            <a:noFill/>
          </a:ln>
          <a:effectLst>
            <a:outerShdw blurRad="292100" dist="139700" dir="2700000" algn="tl" rotWithShape="0">
              <a:srgbClr val="333333">
                <a:alpha val="65000"/>
              </a:srgbClr>
            </a:outerShdw>
          </a:effectLst>
        </p:spPr>
      </p:pic>
      <p:pic>
        <p:nvPicPr>
          <p:cNvPr id="14" name="Picture 14" descr="A field of yellow flowers with mountains in the background&#10;&#10;Description automatically generated">
            <a:extLst>
              <a:ext uri="{FF2B5EF4-FFF2-40B4-BE49-F238E27FC236}">
                <a16:creationId xmlns:a16="http://schemas.microsoft.com/office/drawing/2014/main" id="{B0739CC6-5DA3-4DAF-84D0-534AB5B9EB7D}"/>
              </a:ext>
            </a:extLst>
          </p:cNvPr>
          <p:cNvPicPr>
            <a:picLocks noChangeAspect="1"/>
          </p:cNvPicPr>
          <p:nvPr/>
        </p:nvPicPr>
        <p:blipFill rotWithShape="1">
          <a:blip r:embed="rId5"/>
          <a:srcRect l="51" r="-331" b="4851"/>
          <a:stretch/>
        </p:blipFill>
        <p:spPr>
          <a:xfrm>
            <a:off x="6474656" y="3931236"/>
            <a:ext cx="4541300" cy="239156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30DBD60-CCA1-4C48-9DD5-DAD72496953F}"/>
              </a:ext>
            </a:extLst>
          </p:cNvPr>
          <p:cNvSpPr/>
          <p:nvPr/>
        </p:nvSpPr>
        <p:spPr>
          <a:xfrm>
            <a:off x="0" y="6592285"/>
            <a:ext cx="3222357" cy="261610"/>
          </a:xfrm>
          <a:prstGeom prst="rect">
            <a:avLst/>
          </a:prstGeom>
        </p:spPr>
        <p:txBody>
          <a:bodyPr wrap="none">
            <a:spAutoFit/>
          </a:bodyPr>
          <a:lstStyle/>
          <a:p>
            <a:r>
              <a:rPr lang="en-US" sz="1100" dirty="0">
                <a:solidFill>
                  <a:srgbClr val="3F3F3F"/>
                </a:solidFill>
                <a:latin typeface="Century Gothic"/>
                <a:cs typeface="Calibri"/>
              </a:rPr>
              <a:t>Image Credits: Michael Larson, Karen Poteet</a:t>
            </a:r>
            <a:endParaRPr lang="en-US" sz="1100" dirty="0">
              <a:solidFill>
                <a:srgbClr val="3F3F3F"/>
              </a:solidFill>
            </a:endParaRPr>
          </a:p>
        </p:txBody>
      </p:sp>
      <p:sp>
        <p:nvSpPr>
          <p:cNvPr id="16" name="TextBox 15">
            <a:extLst>
              <a:ext uri="{FF2B5EF4-FFF2-40B4-BE49-F238E27FC236}">
                <a16:creationId xmlns:a16="http://schemas.microsoft.com/office/drawing/2014/main" id="{E54A0377-29C3-4F27-A820-E64D83C84B4D}"/>
              </a:ext>
            </a:extLst>
          </p:cNvPr>
          <p:cNvSpPr txBox="1"/>
          <p:nvPr/>
        </p:nvSpPr>
        <p:spPr>
          <a:xfrm>
            <a:off x="6480329" y="3654151"/>
            <a:ext cx="45299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cs typeface="Calibri"/>
              </a:rPr>
              <a:t>El Capitan in GUMO</a:t>
            </a:r>
          </a:p>
        </p:txBody>
      </p:sp>
      <p:sp>
        <p:nvSpPr>
          <p:cNvPr id="15" name="TextBox 14">
            <a:extLst>
              <a:ext uri="{FF2B5EF4-FFF2-40B4-BE49-F238E27FC236}">
                <a16:creationId xmlns:a16="http://schemas.microsoft.com/office/drawing/2014/main" id="{C16680A3-9E7E-4EEA-9BF4-E7D3FF9EFEE0}"/>
              </a:ext>
            </a:extLst>
          </p:cNvPr>
          <p:cNvSpPr txBox="1"/>
          <p:nvPr/>
        </p:nvSpPr>
        <p:spPr>
          <a:xfrm>
            <a:off x="6502052" y="725997"/>
            <a:ext cx="45549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3F3F3F"/>
                </a:solidFill>
                <a:latin typeface="Century Gothic"/>
                <a:cs typeface="Calibri"/>
              </a:rPr>
              <a:t>"Big Room" in CAVE </a:t>
            </a:r>
            <a:endParaRPr lang="en-US" b="1" dirty="0">
              <a:solidFill>
                <a:srgbClr val="3F3F3F"/>
              </a:solidFill>
            </a:endParaRPr>
          </a:p>
        </p:txBody>
      </p:sp>
      <p:sp>
        <p:nvSpPr>
          <p:cNvPr id="17" name="TextBox 16">
            <a:extLst>
              <a:ext uri="{FF2B5EF4-FFF2-40B4-BE49-F238E27FC236}">
                <a16:creationId xmlns:a16="http://schemas.microsoft.com/office/drawing/2014/main" id="{986AC143-6589-480C-88F8-5779164CDFEA}"/>
              </a:ext>
            </a:extLst>
          </p:cNvPr>
          <p:cNvSpPr txBox="1"/>
          <p:nvPr/>
        </p:nvSpPr>
        <p:spPr>
          <a:xfrm>
            <a:off x="8404954" y="3409649"/>
            <a:ext cx="26517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cs typeface="Calibri"/>
              </a:rPr>
              <a:t>Image Credit: NPS/Michael Larson</a:t>
            </a:r>
            <a:endParaRPr lang="en-US" sz="1200" dirty="0">
              <a:solidFill>
                <a:srgbClr val="3F3F3F"/>
              </a:solidFill>
            </a:endParaRPr>
          </a:p>
        </p:txBody>
      </p:sp>
      <p:sp>
        <p:nvSpPr>
          <p:cNvPr id="18" name="TextBox 17">
            <a:extLst>
              <a:ext uri="{FF2B5EF4-FFF2-40B4-BE49-F238E27FC236}">
                <a16:creationId xmlns:a16="http://schemas.microsoft.com/office/drawing/2014/main" id="{E9C10605-AD8B-4A00-B8EB-40A9900B285D}"/>
              </a:ext>
            </a:extLst>
          </p:cNvPr>
          <p:cNvSpPr txBox="1"/>
          <p:nvPr/>
        </p:nvSpPr>
        <p:spPr>
          <a:xfrm>
            <a:off x="8358523" y="6319876"/>
            <a:ext cx="26517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cs typeface="Calibri"/>
              </a:rPr>
              <a:t>Image Credit: NPS/Karen Poteet</a:t>
            </a:r>
            <a:endParaRPr lang="en-US" sz="1200" dirty="0">
              <a:solidFill>
                <a:srgbClr val="3F3F3F"/>
              </a:solidFill>
            </a:endParaRPr>
          </a:p>
        </p:txBody>
      </p:sp>
    </p:spTree>
    <p:extLst>
      <p:ext uri="{BB962C8B-B14F-4D97-AF65-F5344CB8AC3E}">
        <p14:creationId xmlns:p14="http://schemas.microsoft.com/office/powerpoint/2010/main" val="1578537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 map&#10;&#10;Description automatically generated">
            <a:extLst>
              <a:ext uri="{FF2B5EF4-FFF2-40B4-BE49-F238E27FC236}">
                <a16:creationId xmlns:a16="http://schemas.microsoft.com/office/drawing/2014/main" id="{C7A93DB3-460C-4D95-966B-5341732009F2}"/>
              </a:ext>
            </a:extLst>
          </p:cNvPr>
          <p:cNvPicPr>
            <a:picLocks noChangeAspect="1"/>
          </p:cNvPicPr>
          <p:nvPr/>
        </p:nvPicPr>
        <p:blipFill rotWithShape="1">
          <a:blip r:embed="rId3"/>
          <a:srcRect l="4199" t="18063" r="6241" b="18749"/>
          <a:stretch/>
        </p:blipFill>
        <p:spPr>
          <a:xfrm>
            <a:off x="1107817" y="2187098"/>
            <a:ext cx="4742824" cy="4364703"/>
          </a:xfrm>
          <a:prstGeom prst="rect">
            <a:avLst/>
          </a:prstGeom>
          <a:ln w="28575">
            <a:solidFill>
              <a:schemeClr val="tx1">
                <a:lumMod val="75000"/>
                <a:lumOff val="25000"/>
              </a:schemeClr>
            </a:solidFill>
          </a:ln>
        </p:spPr>
      </p:pic>
      <p:sp>
        <p:nvSpPr>
          <p:cNvPr id="7" name="TextBox 6">
            <a:extLst>
              <a:ext uri="{FF2B5EF4-FFF2-40B4-BE49-F238E27FC236}">
                <a16:creationId xmlns:a16="http://schemas.microsoft.com/office/drawing/2014/main" id="{6B0DD3D3-BB11-4435-9683-19D83A247A23}"/>
              </a:ext>
            </a:extLst>
          </p:cNvPr>
          <p:cNvSpPr txBox="1"/>
          <p:nvPr/>
        </p:nvSpPr>
        <p:spPr>
          <a:xfrm>
            <a:off x="397577" y="189257"/>
            <a:ext cx="87223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A9A"/>
                </a:solidFill>
                <a:latin typeface="Century Gothic"/>
                <a:cs typeface="Calibri"/>
              </a:rPr>
              <a:t>STUDY AREA AND STUDY PERIOD</a:t>
            </a:r>
          </a:p>
        </p:txBody>
      </p:sp>
      <p:sp>
        <p:nvSpPr>
          <p:cNvPr id="16" name="TextBox 15">
            <a:extLst>
              <a:ext uri="{FF2B5EF4-FFF2-40B4-BE49-F238E27FC236}">
                <a16:creationId xmlns:a16="http://schemas.microsoft.com/office/drawing/2014/main" id="{22E0BBF3-8315-4C66-AACA-DE09FF5F4799}"/>
              </a:ext>
            </a:extLst>
          </p:cNvPr>
          <p:cNvSpPr txBox="1"/>
          <p:nvPr/>
        </p:nvSpPr>
        <p:spPr>
          <a:xfrm>
            <a:off x="1340780" y="4008135"/>
            <a:ext cx="47397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3F3F3F"/>
                </a:solidFill>
                <a:latin typeface="Century Gothic"/>
                <a:cs typeface="Calibri"/>
              </a:rPr>
              <a:t>Delaware Basin</a:t>
            </a:r>
            <a:endParaRPr lang="en-US" b="1"/>
          </a:p>
        </p:txBody>
      </p:sp>
      <p:cxnSp>
        <p:nvCxnSpPr>
          <p:cNvPr id="15" name="Straight Arrow Connector 14">
            <a:extLst>
              <a:ext uri="{FF2B5EF4-FFF2-40B4-BE49-F238E27FC236}">
                <a16:creationId xmlns:a16="http://schemas.microsoft.com/office/drawing/2014/main" id="{4E684751-F2C8-41BE-AD37-38D0898A8D6E}"/>
              </a:ext>
            </a:extLst>
          </p:cNvPr>
          <p:cNvCxnSpPr>
            <a:cxnSpLocks/>
          </p:cNvCxnSpPr>
          <p:nvPr/>
        </p:nvCxnSpPr>
        <p:spPr>
          <a:xfrm>
            <a:off x="1930052" y="4584453"/>
            <a:ext cx="5468480" cy="757389"/>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C122F64C-0620-4151-AE82-733CC15E4CD9}"/>
              </a:ext>
            </a:extLst>
          </p:cNvPr>
          <p:cNvCxnSpPr/>
          <p:nvPr/>
        </p:nvCxnSpPr>
        <p:spPr>
          <a:xfrm flipV="1">
            <a:off x="2673148" y="2267656"/>
            <a:ext cx="4780440" cy="1311356"/>
          </a:xfrm>
          <a:prstGeom prst="straightConnector1">
            <a:avLst/>
          </a:prstGeom>
          <a:ln w="28575">
            <a:solidFill>
              <a:srgbClr val="7B2CB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5DB5DE-140C-47E6-865C-39AC9699F750}"/>
              </a:ext>
            </a:extLst>
          </p:cNvPr>
          <p:cNvSpPr/>
          <p:nvPr/>
        </p:nvSpPr>
        <p:spPr>
          <a:xfrm>
            <a:off x="1302849" y="4017924"/>
            <a:ext cx="637383" cy="5655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4F1E4A-DC88-E14A-A1F2-F3059E0FF9B1}"/>
              </a:ext>
            </a:extLst>
          </p:cNvPr>
          <p:cNvSpPr/>
          <p:nvPr/>
        </p:nvSpPr>
        <p:spPr>
          <a:xfrm>
            <a:off x="621654" y="956244"/>
            <a:ext cx="6178294" cy="1169551"/>
          </a:xfrm>
          <a:prstGeom prst="rect">
            <a:avLst/>
          </a:prstGeom>
        </p:spPr>
        <p:txBody>
          <a:bodyPr wrap="none" lIns="91440" tIns="45720" rIns="91440" bIns="45720" anchor="t">
            <a:spAutoFit/>
          </a:body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Guadalupe Mountains National Park (GUMO)</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Carlsbad Caverns National Park (CAVE)</a:t>
            </a: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May 2010 – May 2021</a:t>
            </a:r>
          </a:p>
        </p:txBody>
      </p:sp>
      <p:sp>
        <p:nvSpPr>
          <p:cNvPr id="13" name="Rectangle 12">
            <a:extLst>
              <a:ext uri="{FF2B5EF4-FFF2-40B4-BE49-F238E27FC236}">
                <a16:creationId xmlns:a16="http://schemas.microsoft.com/office/drawing/2014/main" id="{185E4117-0BC3-4186-91FA-A106065C1D24}"/>
              </a:ext>
            </a:extLst>
          </p:cNvPr>
          <p:cNvSpPr/>
          <p:nvPr/>
        </p:nvSpPr>
        <p:spPr>
          <a:xfrm>
            <a:off x="1934963" y="3579104"/>
            <a:ext cx="729106" cy="473874"/>
          </a:xfrm>
          <a:prstGeom prst="rect">
            <a:avLst/>
          </a:prstGeom>
          <a:noFill/>
          <a:ln w="28575">
            <a:solidFill>
              <a:srgbClr val="7B2C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8" descr="Map compass with solid fill">
            <a:extLst>
              <a:ext uri="{FF2B5EF4-FFF2-40B4-BE49-F238E27FC236}">
                <a16:creationId xmlns:a16="http://schemas.microsoft.com/office/drawing/2014/main" id="{A4AFDF52-E080-41AC-AE20-6A032AB98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2848" y="3091006"/>
            <a:ext cx="914400" cy="914400"/>
          </a:xfrm>
          <a:prstGeom prst="rect">
            <a:avLst/>
          </a:prstGeom>
        </p:spPr>
      </p:pic>
      <p:sp>
        <p:nvSpPr>
          <p:cNvPr id="6" name="TextBox 5">
            <a:extLst>
              <a:ext uri="{FF2B5EF4-FFF2-40B4-BE49-F238E27FC236}">
                <a16:creationId xmlns:a16="http://schemas.microsoft.com/office/drawing/2014/main" id="{375B5BC6-D6E5-4E58-B05E-3D39C27CF6E8}"/>
              </a:ext>
            </a:extLst>
          </p:cNvPr>
          <p:cNvSpPr txBox="1"/>
          <p:nvPr/>
        </p:nvSpPr>
        <p:spPr>
          <a:xfrm>
            <a:off x="1346552" y="6066718"/>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chemeClr val="tx1">
                    <a:lumMod val="75000"/>
                    <a:lumOff val="25000"/>
                  </a:schemeClr>
                </a:solidFill>
                <a:latin typeface="Century Gothic"/>
              </a:rPr>
              <a:t>10</a:t>
            </a:r>
            <a:endParaRPr lang="en-US" sz="1100">
              <a:solidFill>
                <a:schemeClr val="tx1">
                  <a:lumMod val="75000"/>
                  <a:lumOff val="25000"/>
                </a:schemeClr>
              </a:solidFill>
              <a:latin typeface="Century Gothic"/>
              <a:cs typeface="Calibri"/>
            </a:endParaRPr>
          </a:p>
        </p:txBody>
      </p:sp>
      <p:sp>
        <p:nvSpPr>
          <p:cNvPr id="23" name="TextBox 22">
            <a:extLst>
              <a:ext uri="{FF2B5EF4-FFF2-40B4-BE49-F238E27FC236}">
                <a16:creationId xmlns:a16="http://schemas.microsoft.com/office/drawing/2014/main" id="{66BE2B1F-A13E-42B9-BC48-B640C137C632}"/>
              </a:ext>
            </a:extLst>
          </p:cNvPr>
          <p:cNvSpPr txBox="1"/>
          <p:nvPr/>
        </p:nvSpPr>
        <p:spPr>
          <a:xfrm>
            <a:off x="1621719" y="6066718"/>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rgbClr val="3F3F3F"/>
                </a:solidFill>
                <a:latin typeface="Century Gothic"/>
              </a:rPr>
              <a:t>20</a:t>
            </a:r>
            <a:endParaRPr lang="en-US">
              <a:solidFill>
                <a:srgbClr val="3F3F3F"/>
              </a:solidFill>
            </a:endParaRPr>
          </a:p>
        </p:txBody>
      </p:sp>
      <p:sp>
        <p:nvSpPr>
          <p:cNvPr id="24" name="TextBox 23">
            <a:extLst>
              <a:ext uri="{FF2B5EF4-FFF2-40B4-BE49-F238E27FC236}">
                <a16:creationId xmlns:a16="http://schemas.microsoft.com/office/drawing/2014/main" id="{4349894A-E5B3-4BEA-8CEB-FEA769EA1C15}"/>
              </a:ext>
            </a:extLst>
          </p:cNvPr>
          <p:cNvSpPr txBox="1"/>
          <p:nvPr/>
        </p:nvSpPr>
        <p:spPr>
          <a:xfrm>
            <a:off x="2186163" y="6066718"/>
            <a:ext cx="85231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rPr>
              <a:t>40  Miles</a:t>
            </a:r>
            <a:endParaRPr lang="en-US">
              <a:solidFill>
                <a:srgbClr val="3F3F3F"/>
              </a:solidFill>
            </a:endParaRPr>
          </a:p>
        </p:txBody>
      </p:sp>
      <p:pic>
        <p:nvPicPr>
          <p:cNvPr id="8" name="Picture 8" descr="Chart, histogram&#10;&#10;Description automatically generated">
            <a:extLst>
              <a:ext uri="{FF2B5EF4-FFF2-40B4-BE49-F238E27FC236}">
                <a16:creationId xmlns:a16="http://schemas.microsoft.com/office/drawing/2014/main" id="{40747DB2-81C5-49F9-A3DD-844E79CC0349}"/>
              </a:ext>
            </a:extLst>
          </p:cNvPr>
          <p:cNvPicPr>
            <a:picLocks noChangeAspect="1"/>
          </p:cNvPicPr>
          <p:nvPr/>
        </p:nvPicPr>
        <p:blipFill rotWithShape="1">
          <a:blip r:embed="rId6"/>
          <a:srcRect l="4389" t="35707" r="6249" b="18201"/>
          <a:stretch/>
        </p:blipFill>
        <p:spPr>
          <a:xfrm>
            <a:off x="7356653" y="4106525"/>
            <a:ext cx="3636693" cy="2445276"/>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41CD5766-C7CB-41C8-8C28-1FB4062FC6F0}"/>
              </a:ext>
            </a:extLst>
          </p:cNvPr>
          <p:cNvSpPr/>
          <p:nvPr/>
        </p:nvSpPr>
        <p:spPr>
          <a:xfrm>
            <a:off x="7359535" y="4109053"/>
            <a:ext cx="3630606" cy="244274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25E0B66-E319-4BE7-B753-AE9DD2D3F475}"/>
              </a:ext>
            </a:extLst>
          </p:cNvPr>
          <p:cNvSpPr txBox="1"/>
          <p:nvPr/>
        </p:nvSpPr>
        <p:spPr>
          <a:xfrm>
            <a:off x="7583663" y="6066718"/>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chemeClr val="tx1">
                    <a:lumMod val="75000"/>
                    <a:lumOff val="25000"/>
                  </a:schemeClr>
                </a:solidFill>
                <a:latin typeface="Century Gothic"/>
                <a:cs typeface="Calibri"/>
              </a:rPr>
              <a:t>2</a:t>
            </a:r>
          </a:p>
        </p:txBody>
      </p:sp>
      <p:sp>
        <p:nvSpPr>
          <p:cNvPr id="26" name="TextBox 25">
            <a:extLst>
              <a:ext uri="{FF2B5EF4-FFF2-40B4-BE49-F238E27FC236}">
                <a16:creationId xmlns:a16="http://schemas.microsoft.com/office/drawing/2014/main" id="{240018F4-A176-42E2-BA59-7DD19E6D68E5}"/>
              </a:ext>
            </a:extLst>
          </p:cNvPr>
          <p:cNvSpPr txBox="1"/>
          <p:nvPr/>
        </p:nvSpPr>
        <p:spPr>
          <a:xfrm>
            <a:off x="7837663" y="6066718"/>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rgbClr val="3F3F3F"/>
                </a:solidFill>
                <a:latin typeface="Century Gothic"/>
                <a:cs typeface="Calibri"/>
              </a:rPr>
              <a:t>4</a:t>
            </a:r>
          </a:p>
        </p:txBody>
      </p:sp>
      <p:sp>
        <p:nvSpPr>
          <p:cNvPr id="27" name="TextBox 26">
            <a:extLst>
              <a:ext uri="{FF2B5EF4-FFF2-40B4-BE49-F238E27FC236}">
                <a16:creationId xmlns:a16="http://schemas.microsoft.com/office/drawing/2014/main" id="{F6E6C19E-C2DB-406D-A437-727F44D9E7D1}"/>
              </a:ext>
            </a:extLst>
          </p:cNvPr>
          <p:cNvSpPr txBox="1"/>
          <p:nvPr/>
        </p:nvSpPr>
        <p:spPr>
          <a:xfrm>
            <a:off x="8373885" y="6073773"/>
            <a:ext cx="10357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8  Miles</a:t>
            </a:r>
          </a:p>
        </p:txBody>
      </p:sp>
      <p:pic>
        <p:nvPicPr>
          <p:cNvPr id="9" name="Picture 9" descr="A picture containing diagram&#10;&#10;Description automatically generated">
            <a:extLst>
              <a:ext uri="{FF2B5EF4-FFF2-40B4-BE49-F238E27FC236}">
                <a16:creationId xmlns:a16="http://schemas.microsoft.com/office/drawing/2014/main" id="{3743C8F6-B485-4762-A907-769D48C43CB3}"/>
              </a:ext>
            </a:extLst>
          </p:cNvPr>
          <p:cNvPicPr>
            <a:picLocks noChangeAspect="1"/>
          </p:cNvPicPr>
          <p:nvPr/>
        </p:nvPicPr>
        <p:blipFill rotWithShape="1">
          <a:blip r:embed="rId7"/>
          <a:srcRect l="4137" t="38516" r="6835" b="18224"/>
          <a:stretch/>
        </p:blipFill>
        <p:spPr>
          <a:xfrm>
            <a:off x="7358094" y="1202433"/>
            <a:ext cx="3641458" cy="2299096"/>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AD0AC6E1-F1C8-4CE9-B183-8F79831DFDD5}"/>
              </a:ext>
            </a:extLst>
          </p:cNvPr>
          <p:cNvSpPr/>
          <p:nvPr/>
        </p:nvSpPr>
        <p:spPr>
          <a:xfrm>
            <a:off x="7359535" y="1173424"/>
            <a:ext cx="3669047" cy="231810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C2E97C1-EC06-4156-B1FE-A77712F1534D}"/>
              </a:ext>
            </a:extLst>
          </p:cNvPr>
          <p:cNvSpPr txBox="1"/>
          <p:nvPr/>
        </p:nvSpPr>
        <p:spPr>
          <a:xfrm>
            <a:off x="8164606" y="3039884"/>
            <a:ext cx="10592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8  Miles</a:t>
            </a:r>
          </a:p>
        </p:txBody>
      </p:sp>
      <p:sp>
        <p:nvSpPr>
          <p:cNvPr id="29" name="TextBox 28">
            <a:extLst>
              <a:ext uri="{FF2B5EF4-FFF2-40B4-BE49-F238E27FC236}">
                <a16:creationId xmlns:a16="http://schemas.microsoft.com/office/drawing/2014/main" id="{9FDD6E2B-8C24-4BDF-B87D-FCED213D3D45}"/>
              </a:ext>
            </a:extLst>
          </p:cNvPr>
          <p:cNvSpPr txBox="1"/>
          <p:nvPr/>
        </p:nvSpPr>
        <p:spPr>
          <a:xfrm>
            <a:off x="7738885" y="3039885"/>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chemeClr val="tx1">
                    <a:lumMod val="75000"/>
                    <a:lumOff val="25000"/>
                  </a:schemeClr>
                </a:solidFill>
                <a:latin typeface="Century Gothic"/>
                <a:cs typeface="Calibri"/>
              </a:rPr>
              <a:t>4</a:t>
            </a:r>
          </a:p>
        </p:txBody>
      </p:sp>
      <p:sp>
        <p:nvSpPr>
          <p:cNvPr id="30" name="TextBox 29">
            <a:extLst>
              <a:ext uri="{FF2B5EF4-FFF2-40B4-BE49-F238E27FC236}">
                <a16:creationId xmlns:a16="http://schemas.microsoft.com/office/drawing/2014/main" id="{4E07F4EB-4592-4C5F-8D62-7C0355DAFAA6}"/>
              </a:ext>
            </a:extLst>
          </p:cNvPr>
          <p:cNvSpPr txBox="1"/>
          <p:nvPr/>
        </p:nvSpPr>
        <p:spPr>
          <a:xfrm>
            <a:off x="7534274" y="3039884"/>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solidFill>
                  <a:srgbClr val="3F3F3F"/>
                </a:solidFill>
                <a:latin typeface="Century Gothic"/>
                <a:cs typeface="Calibri"/>
              </a:rPr>
              <a:t>2</a:t>
            </a:r>
          </a:p>
        </p:txBody>
      </p:sp>
      <p:sp>
        <p:nvSpPr>
          <p:cNvPr id="19" name="TextBox 18">
            <a:extLst>
              <a:ext uri="{FF2B5EF4-FFF2-40B4-BE49-F238E27FC236}">
                <a16:creationId xmlns:a16="http://schemas.microsoft.com/office/drawing/2014/main" id="{508CC6D3-A4AF-4E66-8955-3253DA2BC10B}"/>
              </a:ext>
            </a:extLst>
          </p:cNvPr>
          <p:cNvSpPr txBox="1"/>
          <p:nvPr/>
        </p:nvSpPr>
        <p:spPr>
          <a:xfrm>
            <a:off x="7398129" y="4906747"/>
            <a:ext cx="3634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GUMO</a:t>
            </a:r>
          </a:p>
        </p:txBody>
      </p:sp>
      <p:sp>
        <p:nvSpPr>
          <p:cNvPr id="22" name="TextBox 21">
            <a:extLst>
              <a:ext uri="{FF2B5EF4-FFF2-40B4-BE49-F238E27FC236}">
                <a16:creationId xmlns:a16="http://schemas.microsoft.com/office/drawing/2014/main" id="{67C391EB-EC89-4398-B3A9-8F347F2F0B25}"/>
              </a:ext>
            </a:extLst>
          </p:cNvPr>
          <p:cNvSpPr txBox="1"/>
          <p:nvPr/>
        </p:nvSpPr>
        <p:spPr>
          <a:xfrm>
            <a:off x="7398129" y="1890640"/>
            <a:ext cx="3630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CAVE</a:t>
            </a:r>
          </a:p>
        </p:txBody>
      </p:sp>
      <p:sp>
        <p:nvSpPr>
          <p:cNvPr id="31" name="TextBox 30">
            <a:extLst>
              <a:ext uri="{FF2B5EF4-FFF2-40B4-BE49-F238E27FC236}">
                <a16:creationId xmlns:a16="http://schemas.microsoft.com/office/drawing/2014/main" id="{31D68A06-48C5-47CC-B919-F90DA5127E2D}"/>
              </a:ext>
            </a:extLst>
          </p:cNvPr>
          <p:cNvSpPr txBox="1"/>
          <p:nvPr/>
        </p:nvSpPr>
        <p:spPr>
          <a:xfrm>
            <a:off x="7961622" y="3039884"/>
            <a:ext cx="21774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3F3F3F"/>
                </a:solidFill>
                <a:latin typeface="Century Gothic"/>
                <a:cs typeface="Calibri"/>
              </a:rPr>
              <a:t>6</a:t>
            </a:r>
          </a:p>
        </p:txBody>
      </p:sp>
      <p:sp>
        <p:nvSpPr>
          <p:cNvPr id="32" name="TextBox 31">
            <a:extLst>
              <a:ext uri="{FF2B5EF4-FFF2-40B4-BE49-F238E27FC236}">
                <a16:creationId xmlns:a16="http://schemas.microsoft.com/office/drawing/2014/main" id="{F29A2ECC-A68E-4A49-9577-2FFD53636808}"/>
              </a:ext>
            </a:extLst>
          </p:cNvPr>
          <p:cNvSpPr txBox="1"/>
          <p:nvPr/>
        </p:nvSpPr>
        <p:spPr>
          <a:xfrm>
            <a:off x="8102298" y="6064437"/>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3F3F3F"/>
                </a:solidFill>
                <a:latin typeface="Century Gothic"/>
                <a:cs typeface="Calibri"/>
              </a:rPr>
              <a:t>6</a:t>
            </a:r>
          </a:p>
        </p:txBody>
      </p:sp>
      <p:sp>
        <p:nvSpPr>
          <p:cNvPr id="33" name="TextBox 32">
            <a:extLst>
              <a:ext uri="{FF2B5EF4-FFF2-40B4-BE49-F238E27FC236}">
                <a16:creationId xmlns:a16="http://schemas.microsoft.com/office/drawing/2014/main" id="{142E6341-0FAF-49C1-980D-D88DDA8920EB}"/>
              </a:ext>
            </a:extLst>
          </p:cNvPr>
          <p:cNvSpPr txBox="1"/>
          <p:nvPr/>
        </p:nvSpPr>
        <p:spPr>
          <a:xfrm>
            <a:off x="7358427" y="3039883"/>
            <a:ext cx="2294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3F3F3F"/>
                </a:solidFill>
                <a:latin typeface="Century Gothic"/>
                <a:cs typeface="Calibri"/>
              </a:rPr>
              <a:t>0</a:t>
            </a:r>
          </a:p>
        </p:txBody>
      </p:sp>
      <p:sp>
        <p:nvSpPr>
          <p:cNvPr id="34" name="TextBox 33">
            <a:extLst>
              <a:ext uri="{FF2B5EF4-FFF2-40B4-BE49-F238E27FC236}">
                <a16:creationId xmlns:a16="http://schemas.microsoft.com/office/drawing/2014/main" id="{54BE7281-F429-4853-B5FF-3DB4EF85F347}"/>
              </a:ext>
            </a:extLst>
          </p:cNvPr>
          <p:cNvSpPr txBox="1"/>
          <p:nvPr/>
        </p:nvSpPr>
        <p:spPr>
          <a:xfrm>
            <a:off x="7323257" y="6064436"/>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3F3F3F"/>
                </a:solidFill>
                <a:latin typeface="Century Gothic"/>
                <a:cs typeface="Calibri"/>
              </a:rPr>
              <a:t>0</a:t>
            </a:r>
          </a:p>
        </p:txBody>
      </p:sp>
      <p:sp>
        <p:nvSpPr>
          <p:cNvPr id="35" name="TextBox 34">
            <a:extLst>
              <a:ext uri="{FF2B5EF4-FFF2-40B4-BE49-F238E27FC236}">
                <a16:creationId xmlns:a16="http://schemas.microsoft.com/office/drawing/2014/main" id="{D4785D30-3D6E-42E7-A194-F77A1F0B9404}"/>
              </a:ext>
            </a:extLst>
          </p:cNvPr>
          <p:cNvSpPr txBox="1"/>
          <p:nvPr/>
        </p:nvSpPr>
        <p:spPr>
          <a:xfrm>
            <a:off x="1920983" y="6066718"/>
            <a:ext cx="3584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30</a:t>
            </a:r>
            <a:endParaRPr lang="en-US" sz="1100" dirty="0">
              <a:solidFill>
                <a:schemeClr val="tx1">
                  <a:lumMod val="75000"/>
                  <a:lumOff val="25000"/>
                </a:schemeClr>
              </a:solidFill>
              <a:latin typeface="Century Gothic"/>
              <a:cs typeface="Calibri"/>
            </a:endParaRPr>
          </a:p>
        </p:txBody>
      </p:sp>
      <p:sp>
        <p:nvSpPr>
          <p:cNvPr id="36" name="TextBox 35">
            <a:extLst>
              <a:ext uri="{FF2B5EF4-FFF2-40B4-BE49-F238E27FC236}">
                <a16:creationId xmlns:a16="http://schemas.microsoft.com/office/drawing/2014/main" id="{423F2E3D-2B42-4C7B-B9BA-9D73CC5D3618}"/>
              </a:ext>
            </a:extLst>
          </p:cNvPr>
          <p:cNvSpPr txBox="1"/>
          <p:nvPr/>
        </p:nvSpPr>
        <p:spPr>
          <a:xfrm>
            <a:off x="1112089" y="6066717"/>
            <a:ext cx="31153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rPr>
              <a:t>0</a:t>
            </a:r>
            <a:endParaRPr lang="en-US" sz="11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45727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descr="A picture containing sky, outdoor, sunset, clouds&#10;&#10;Description automatically generated">
            <a:extLst>
              <a:ext uri="{FF2B5EF4-FFF2-40B4-BE49-F238E27FC236}">
                <a16:creationId xmlns:a16="http://schemas.microsoft.com/office/drawing/2014/main" id="{5FCE5FBD-94D9-47F2-9F33-E72BC2299328}"/>
              </a:ext>
            </a:extLst>
          </p:cNvPr>
          <p:cNvPicPr>
            <a:picLocks noChangeAspect="1"/>
          </p:cNvPicPr>
          <p:nvPr/>
        </p:nvPicPr>
        <p:blipFill>
          <a:blip r:embed="rId3"/>
          <a:stretch>
            <a:fillRect/>
          </a:stretch>
        </p:blipFill>
        <p:spPr>
          <a:xfrm>
            <a:off x="-11770" y="4701121"/>
            <a:ext cx="12200989" cy="1659173"/>
          </a:xfrm>
          <a:prstGeom prst="rect">
            <a:avLst/>
          </a:prstGeom>
        </p:spPr>
      </p:pic>
      <p:pic>
        <p:nvPicPr>
          <p:cNvPr id="9" name="Picture 9">
            <a:extLst>
              <a:ext uri="{FF2B5EF4-FFF2-40B4-BE49-F238E27FC236}">
                <a16:creationId xmlns:a16="http://schemas.microsoft.com/office/drawing/2014/main" id="{268F27F1-3DAF-4824-BB76-553B64006A50}"/>
              </a:ext>
            </a:extLst>
          </p:cNvPr>
          <p:cNvPicPr>
            <a:picLocks noChangeAspect="1"/>
          </p:cNvPicPr>
          <p:nvPr/>
        </p:nvPicPr>
        <p:blipFill>
          <a:blip r:embed="rId4"/>
          <a:stretch>
            <a:fillRect/>
          </a:stretch>
        </p:blipFill>
        <p:spPr>
          <a:xfrm>
            <a:off x="-13251" y="1065600"/>
            <a:ext cx="12204248" cy="1651316"/>
          </a:xfrm>
          <a:prstGeom prst="rect">
            <a:avLst/>
          </a:prstGeom>
        </p:spPr>
      </p:pic>
      <p:sp>
        <p:nvSpPr>
          <p:cNvPr id="5" name="TextBox 4">
            <a:extLst>
              <a:ext uri="{FF2B5EF4-FFF2-40B4-BE49-F238E27FC236}">
                <a16:creationId xmlns:a16="http://schemas.microsoft.com/office/drawing/2014/main" id="{D2BC66D1-2914-4961-A716-22BCECD4DEB7}"/>
              </a:ext>
            </a:extLst>
          </p:cNvPr>
          <p:cNvSpPr txBox="1"/>
          <p:nvPr/>
        </p:nvSpPr>
        <p:spPr>
          <a:xfrm>
            <a:off x="358472" y="186682"/>
            <a:ext cx="61638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A5A9A"/>
                </a:solidFill>
                <a:latin typeface="Century Gothic"/>
                <a:cs typeface="Calibri"/>
              </a:rPr>
              <a:t>OBJECTIVES</a:t>
            </a:r>
          </a:p>
        </p:txBody>
      </p:sp>
      <p:sp>
        <p:nvSpPr>
          <p:cNvPr id="12" name="TextBox 11">
            <a:extLst>
              <a:ext uri="{FF2B5EF4-FFF2-40B4-BE49-F238E27FC236}">
                <a16:creationId xmlns:a16="http://schemas.microsoft.com/office/drawing/2014/main" id="{B73ECE3A-6B8D-446B-A588-398463CFD170}"/>
              </a:ext>
            </a:extLst>
          </p:cNvPr>
          <p:cNvSpPr txBox="1"/>
          <p:nvPr/>
        </p:nvSpPr>
        <p:spPr>
          <a:xfrm>
            <a:off x="-336" y="6372735"/>
            <a:ext cx="121767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cs typeface="Calibri"/>
              </a:rPr>
              <a:t>Nighttime flaring near CAVE</a:t>
            </a:r>
          </a:p>
        </p:txBody>
      </p:sp>
      <p:sp>
        <p:nvSpPr>
          <p:cNvPr id="13" name="Rectangle 12">
            <a:extLst>
              <a:ext uri="{FF2B5EF4-FFF2-40B4-BE49-F238E27FC236}">
                <a16:creationId xmlns:a16="http://schemas.microsoft.com/office/drawing/2014/main" id="{F3253D24-3AB0-3B4A-9666-4D910C8C0641}"/>
              </a:ext>
            </a:extLst>
          </p:cNvPr>
          <p:cNvSpPr/>
          <p:nvPr/>
        </p:nvSpPr>
        <p:spPr>
          <a:xfrm>
            <a:off x="942172" y="3129194"/>
            <a:ext cx="10292857" cy="1169551"/>
          </a:xfrm>
          <a:prstGeom prst="rect">
            <a:avLst/>
          </a:prstGeom>
        </p:spPr>
        <p:txBody>
          <a:bodyPr wrap="square" lIns="91440" tIns="45720" rIns="91440" bIns="45720" anchor="t">
            <a:spAutoFit/>
          </a:bodyPr>
          <a:lstStyle/>
          <a:p>
            <a:pPr marL="342900" indent="-342900">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Produce</a:t>
            </a:r>
            <a:r>
              <a:rPr lang="en-US" sz="2000" b="1" dirty="0">
                <a:solidFill>
                  <a:schemeClr val="tx1">
                    <a:lumMod val="75000"/>
                    <a:lumOff val="25000"/>
                  </a:schemeClr>
                </a:solidFill>
                <a:latin typeface="Century Gothic"/>
                <a:ea typeface="+mn-lt"/>
                <a:cs typeface="+mn-lt"/>
              </a:rPr>
              <a:t> </a:t>
            </a:r>
            <a:r>
              <a:rPr lang="en-US" sz="2000" b="1" dirty="0">
                <a:solidFill>
                  <a:schemeClr val="accent2"/>
                </a:solidFill>
                <a:latin typeface="Century Gothic"/>
                <a:ea typeface="+mn-lt"/>
                <a:cs typeface="+mn-lt"/>
              </a:rPr>
              <a:t>monthly </a:t>
            </a:r>
            <a:r>
              <a:rPr lang="en-US" sz="2000" dirty="0">
                <a:solidFill>
                  <a:schemeClr val="tx1">
                    <a:lumMod val="75000"/>
                    <a:lumOff val="25000"/>
                  </a:schemeClr>
                </a:solidFill>
                <a:latin typeface="Century Gothic"/>
                <a:cs typeface="Calibri"/>
              </a:rPr>
              <a:t>NO</a:t>
            </a:r>
            <a:r>
              <a:rPr lang="en-US" sz="2000" baseline="-25000" dirty="0">
                <a:solidFill>
                  <a:schemeClr val="tx1">
                    <a:lumMod val="75000"/>
                    <a:lumOff val="25000"/>
                  </a:schemeClr>
                </a:solidFill>
                <a:latin typeface="Century Gothic"/>
                <a:cs typeface="Calibri"/>
              </a:rPr>
              <a:t>2</a:t>
            </a:r>
            <a:r>
              <a:rPr lang="en-US" sz="2000" dirty="0">
                <a:solidFill>
                  <a:schemeClr val="tx1">
                    <a:lumMod val="75000"/>
                    <a:lumOff val="25000"/>
                  </a:schemeClr>
                </a:solidFill>
                <a:latin typeface="Century Gothic"/>
                <a:cs typeface="Calibri"/>
              </a:rPr>
              <a:t> maps for May 2018 – May 2021.</a:t>
            </a:r>
            <a:endParaRPr lang="en-US" sz="2000" dirty="0">
              <a:solidFill>
                <a:schemeClr val="tx1">
                  <a:lumMod val="75000"/>
                  <a:lumOff val="25000"/>
                </a:schemeClr>
              </a:solidFill>
              <a:ea typeface="Calibri"/>
              <a:cs typeface="Calibri" panose="020F0502020204030204"/>
            </a:endParaRPr>
          </a:p>
          <a:p>
            <a:pPr marL="342900" indent="-342900">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Produce </a:t>
            </a:r>
            <a:r>
              <a:rPr lang="en-US" sz="2000" b="1" dirty="0">
                <a:solidFill>
                  <a:schemeClr val="accent2"/>
                </a:solidFill>
                <a:latin typeface="Century Gothic"/>
                <a:cs typeface="Calibri"/>
              </a:rPr>
              <a:t>annual</a:t>
            </a:r>
            <a:r>
              <a:rPr lang="en-US" sz="2000" dirty="0">
                <a:solidFill>
                  <a:schemeClr val="tx1">
                    <a:lumMod val="75000"/>
                    <a:lumOff val="25000"/>
                  </a:schemeClr>
                </a:solidFill>
                <a:latin typeface="Century Gothic"/>
                <a:cs typeface="Calibri"/>
              </a:rPr>
              <a:t> NO</a:t>
            </a:r>
            <a:r>
              <a:rPr lang="en-US" sz="2000" baseline="-25000" dirty="0">
                <a:solidFill>
                  <a:schemeClr val="tx1">
                    <a:lumMod val="75000"/>
                    <a:lumOff val="25000"/>
                  </a:schemeClr>
                </a:solidFill>
                <a:latin typeface="Century Gothic"/>
                <a:cs typeface="Calibri"/>
              </a:rPr>
              <a:t>2</a:t>
            </a:r>
            <a:r>
              <a:rPr lang="en-US" sz="2000" dirty="0">
                <a:solidFill>
                  <a:schemeClr val="tx1">
                    <a:lumMod val="75000"/>
                    <a:lumOff val="25000"/>
                  </a:schemeClr>
                </a:solidFill>
                <a:latin typeface="Century Gothic"/>
                <a:cs typeface="Calibri"/>
              </a:rPr>
              <a:t> outlooks for May 2010 – May 2018.</a:t>
            </a:r>
          </a:p>
          <a:p>
            <a:pPr marL="342900" indent="-342900">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a:rPr>
              <a:t>Cross-reference results with</a:t>
            </a:r>
            <a:r>
              <a:rPr lang="en-US" sz="2000" dirty="0">
                <a:solidFill>
                  <a:schemeClr val="bg1"/>
                </a:solidFill>
                <a:latin typeface="Century Gothic"/>
                <a:cs typeface="Calibri"/>
              </a:rPr>
              <a:t> </a:t>
            </a:r>
            <a:r>
              <a:rPr lang="en-US" sz="2000" b="1" dirty="0">
                <a:solidFill>
                  <a:schemeClr val="accent2"/>
                </a:solidFill>
                <a:latin typeface="Century Gothic"/>
                <a:cs typeface="Calibri"/>
              </a:rPr>
              <a:t>oil &amp; gas data</a:t>
            </a:r>
            <a:r>
              <a:rPr lang="en-US" sz="2000" dirty="0">
                <a:solidFill>
                  <a:schemeClr val="bg1"/>
                </a:solidFill>
                <a:latin typeface="Century Gothic"/>
                <a:cs typeface="Calibri"/>
              </a:rPr>
              <a:t> </a:t>
            </a:r>
            <a:r>
              <a:rPr lang="en-US" sz="2000" dirty="0">
                <a:solidFill>
                  <a:schemeClr val="tx1">
                    <a:lumMod val="75000"/>
                    <a:lumOff val="25000"/>
                  </a:schemeClr>
                </a:solidFill>
                <a:latin typeface="Century Gothic"/>
                <a:cs typeface="Calibri"/>
              </a:rPr>
              <a:t>to pinpoint sources of NO</a:t>
            </a:r>
            <a:r>
              <a:rPr lang="en-US" sz="2000" baseline="-25000" dirty="0">
                <a:solidFill>
                  <a:schemeClr val="tx1">
                    <a:lumMod val="75000"/>
                    <a:lumOff val="25000"/>
                  </a:schemeClr>
                </a:solidFill>
                <a:latin typeface="Century Gothic"/>
                <a:cs typeface="Calibri"/>
              </a:rPr>
              <a:t>2</a:t>
            </a:r>
            <a:r>
              <a:rPr lang="en-US" sz="2000" dirty="0">
                <a:solidFill>
                  <a:schemeClr val="tx1">
                    <a:lumMod val="75000"/>
                    <a:lumOff val="25000"/>
                  </a:schemeClr>
                </a:solidFill>
                <a:latin typeface="Century Gothic"/>
                <a:cs typeface="Calibri"/>
              </a:rPr>
              <a:t>.</a:t>
            </a:r>
            <a:endParaRPr lang="en-US" sz="2000" dirty="0">
              <a:solidFill>
                <a:schemeClr val="tx1">
                  <a:lumMod val="75000"/>
                  <a:lumOff val="25000"/>
                </a:schemeClr>
              </a:solidFill>
              <a:latin typeface="Century Gothic"/>
              <a:ea typeface="Calibri"/>
              <a:cs typeface="Calibri"/>
            </a:endParaRPr>
          </a:p>
        </p:txBody>
      </p:sp>
      <p:sp>
        <p:nvSpPr>
          <p:cNvPr id="7" name="TextBox 6">
            <a:extLst>
              <a:ext uri="{FF2B5EF4-FFF2-40B4-BE49-F238E27FC236}">
                <a16:creationId xmlns:a16="http://schemas.microsoft.com/office/drawing/2014/main" id="{620B821D-7F8D-4357-A87D-5EF3D580D5F3}"/>
              </a:ext>
            </a:extLst>
          </p:cNvPr>
          <p:cNvSpPr txBox="1"/>
          <p:nvPr/>
        </p:nvSpPr>
        <p:spPr>
          <a:xfrm>
            <a:off x="9513348" y="6323511"/>
            <a:ext cx="26517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cs typeface="Calibri"/>
              </a:rPr>
              <a:t>Image Credit: Erin Lynch</a:t>
            </a:r>
            <a:endParaRPr lang="en-US" sz="1200" dirty="0">
              <a:solidFill>
                <a:srgbClr val="3F3F3F"/>
              </a:solidFill>
            </a:endParaRPr>
          </a:p>
        </p:txBody>
      </p:sp>
    </p:spTree>
    <p:extLst>
      <p:ext uri="{BB962C8B-B14F-4D97-AF65-F5344CB8AC3E}">
        <p14:creationId xmlns:p14="http://schemas.microsoft.com/office/powerpoint/2010/main" val="3547265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32F7BA-0569-4FA7-8D5C-1132FA371DD5}"/>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8A5A9A"/>
                </a:solidFill>
                <a:latin typeface="Century Gothic"/>
              </a:rPr>
              <a:t>COMMUNITY CONCERNS</a:t>
            </a:r>
            <a:endParaRPr lang="en-US" sz="4000">
              <a:solidFill>
                <a:srgbClr val="8A5A9A"/>
              </a:solidFill>
              <a:cs typeface="Calibri"/>
            </a:endParaRPr>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220756" y="1610194"/>
            <a:ext cx="11103804" cy="479341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8" name="Rectangle: Rounded Corners 7">
            <a:extLst>
              <a:ext uri="{FF2B5EF4-FFF2-40B4-BE49-F238E27FC236}">
                <a16:creationId xmlns:a16="http://schemas.microsoft.com/office/drawing/2014/main" id="{1CD54E86-996B-498C-A506-EE99A829FD9F}"/>
              </a:ext>
            </a:extLst>
          </p:cNvPr>
          <p:cNvSpPr/>
          <p:nvPr/>
        </p:nvSpPr>
        <p:spPr>
          <a:xfrm>
            <a:off x="597194" y="1439611"/>
            <a:ext cx="10951966" cy="1421522"/>
          </a:xfrm>
          <a:prstGeom prst="roundRect">
            <a:avLst/>
          </a:prstGeom>
          <a:solidFill>
            <a:srgbClr val="240046"/>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r>
              <a:rPr lang="en-US" sz="2800">
                <a:solidFill>
                  <a:schemeClr val="bg1"/>
                </a:solidFill>
                <a:latin typeface="Century Gothic"/>
                <a:cs typeface="Calibri" panose="020F0502020204030204"/>
              </a:rPr>
              <a:t>Reduced visibility from haze</a:t>
            </a:r>
          </a:p>
        </p:txBody>
      </p:sp>
      <p:sp>
        <p:nvSpPr>
          <p:cNvPr id="9" name="Rectangle: Rounded Corners 8">
            <a:extLst>
              <a:ext uri="{FF2B5EF4-FFF2-40B4-BE49-F238E27FC236}">
                <a16:creationId xmlns:a16="http://schemas.microsoft.com/office/drawing/2014/main" id="{5B9D0738-A50C-4674-AD06-9B8783C22457}"/>
              </a:ext>
            </a:extLst>
          </p:cNvPr>
          <p:cNvSpPr/>
          <p:nvPr/>
        </p:nvSpPr>
        <p:spPr>
          <a:xfrm>
            <a:off x="597193" y="3157869"/>
            <a:ext cx="10951534" cy="1408812"/>
          </a:xfrm>
          <a:prstGeom prst="roundRect">
            <a:avLst/>
          </a:prstGeom>
          <a:solidFill>
            <a:srgbClr val="240046"/>
          </a:solidFill>
          <a:ln>
            <a:solidFill>
              <a:schemeClr val="tx1"/>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r>
              <a:rPr lang="en-US" sz="2800">
                <a:solidFill>
                  <a:schemeClr val="bg1"/>
                </a:solidFill>
                <a:latin typeface="Century Gothic"/>
                <a:cs typeface="Calibri"/>
              </a:rPr>
              <a:t>Environmental degradation from pollution </a:t>
            </a:r>
          </a:p>
        </p:txBody>
      </p:sp>
      <p:sp>
        <p:nvSpPr>
          <p:cNvPr id="10" name="Rectangle: Rounded Corners 9">
            <a:extLst>
              <a:ext uri="{FF2B5EF4-FFF2-40B4-BE49-F238E27FC236}">
                <a16:creationId xmlns:a16="http://schemas.microsoft.com/office/drawing/2014/main" id="{D2636342-E441-4364-BEA2-190CD2343556}"/>
              </a:ext>
            </a:extLst>
          </p:cNvPr>
          <p:cNvSpPr/>
          <p:nvPr/>
        </p:nvSpPr>
        <p:spPr>
          <a:xfrm>
            <a:off x="597195" y="4850162"/>
            <a:ext cx="10953718" cy="1463068"/>
          </a:xfrm>
          <a:prstGeom prst="roundRect">
            <a:avLst/>
          </a:prstGeom>
          <a:solidFill>
            <a:srgbClr val="240046"/>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r>
              <a:rPr lang="en-US" sz="2800">
                <a:solidFill>
                  <a:schemeClr val="bg1"/>
                </a:solidFill>
                <a:latin typeface="Century Gothic"/>
                <a:cs typeface="Calibri"/>
              </a:rPr>
              <a:t>Adverse effect on human health</a:t>
            </a:r>
            <a:endParaRPr lang="en-US">
              <a:solidFill>
                <a:schemeClr val="bg1"/>
              </a:solidFill>
            </a:endParaRPr>
          </a:p>
        </p:txBody>
      </p:sp>
      <p:pic>
        <p:nvPicPr>
          <p:cNvPr id="13" name="Graphic 13" descr="Lungs">
            <a:extLst>
              <a:ext uri="{FF2B5EF4-FFF2-40B4-BE49-F238E27FC236}">
                <a16:creationId xmlns:a16="http://schemas.microsoft.com/office/drawing/2014/main" id="{E633B157-C6BD-4093-A5E4-E4D36DFD5C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1564" y="4835531"/>
            <a:ext cx="1497658" cy="1478843"/>
          </a:xfrm>
          <a:prstGeom prst="rect">
            <a:avLst/>
          </a:prstGeom>
        </p:spPr>
      </p:pic>
      <p:sp>
        <p:nvSpPr>
          <p:cNvPr id="2" name="TextBox 1">
            <a:extLst>
              <a:ext uri="{FF2B5EF4-FFF2-40B4-BE49-F238E27FC236}">
                <a16:creationId xmlns:a16="http://schemas.microsoft.com/office/drawing/2014/main" id="{617AB7F1-E86E-44DF-B7D0-E8DD8C5BFAA9}"/>
              </a:ext>
            </a:extLst>
          </p:cNvPr>
          <p:cNvSpPr txBox="1"/>
          <p:nvPr/>
        </p:nvSpPr>
        <p:spPr>
          <a:xfrm>
            <a:off x="8302083" y="6406376"/>
            <a:ext cx="330076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latin typeface="Century Gothic"/>
              <a:cs typeface="Calibri"/>
            </a:endParaRPr>
          </a:p>
        </p:txBody>
      </p:sp>
      <p:pic>
        <p:nvPicPr>
          <p:cNvPr id="4" name="Graphic 4" descr="Agriculture with solid fill">
            <a:extLst>
              <a:ext uri="{FF2B5EF4-FFF2-40B4-BE49-F238E27FC236}">
                <a16:creationId xmlns:a16="http://schemas.microsoft.com/office/drawing/2014/main" id="{982EAC9E-D9AD-47C1-9E2F-5EF82B4EF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009" y="1420900"/>
            <a:ext cx="1417696" cy="1503369"/>
          </a:xfrm>
          <a:prstGeom prst="rect">
            <a:avLst/>
          </a:prstGeom>
        </p:spPr>
      </p:pic>
      <p:pic>
        <p:nvPicPr>
          <p:cNvPr id="11" name="Graphic 11" descr="Forest scene with solid fill">
            <a:extLst>
              <a:ext uri="{FF2B5EF4-FFF2-40B4-BE49-F238E27FC236}">
                <a16:creationId xmlns:a16="http://schemas.microsoft.com/office/drawing/2014/main" id="{4D535B01-2378-47A0-BE5C-535FD01BE8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7626" y="3104189"/>
            <a:ext cx="1384770" cy="1563511"/>
          </a:xfrm>
          <a:prstGeom prst="rect">
            <a:avLst/>
          </a:prstGeom>
        </p:spPr>
      </p:pic>
      <p:pic>
        <p:nvPicPr>
          <p:cNvPr id="5" name="Graphic 5" descr="Windy outline">
            <a:extLst>
              <a:ext uri="{FF2B5EF4-FFF2-40B4-BE49-F238E27FC236}">
                <a16:creationId xmlns:a16="http://schemas.microsoft.com/office/drawing/2014/main" id="{9EC37BCE-0A82-482A-99CD-9E7CFCA1F8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3889" y="1440766"/>
            <a:ext cx="1065256" cy="1066598"/>
          </a:xfrm>
          <a:prstGeom prst="rect">
            <a:avLst/>
          </a:prstGeom>
        </p:spPr>
      </p:pic>
    </p:spTree>
    <p:extLst>
      <p:ext uri="{BB962C8B-B14F-4D97-AF65-F5344CB8AC3E}">
        <p14:creationId xmlns:p14="http://schemas.microsoft.com/office/powerpoint/2010/main" val="87983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56187FA1-7903-4CAE-BEEA-0D888EDB79F6}"/>
              </a:ext>
            </a:extLst>
          </p:cNvPr>
          <p:cNvPicPr>
            <a:picLocks noChangeAspect="1"/>
          </p:cNvPicPr>
          <p:nvPr/>
        </p:nvPicPr>
        <p:blipFill>
          <a:blip r:embed="rId3"/>
          <a:stretch>
            <a:fillRect/>
          </a:stretch>
        </p:blipFill>
        <p:spPr>
          <a:xfrm>
            <a:off x="6337771" y="1247495"/>
            <a:ext cx="4417719" cy="4370682"/>
          </a:xfrm>
          <a:prstGeom prst="ellipse">
            <a:avLst/>
          </a:prstGeom>
          <a:ln>
            <a:noFill/>
          </a:ln>
          <a:effectLst>
            <a:softEdge rad="112500"/>
          </a:effectLst>
        </p:spPr>
      </p:pic>
      <p:pic>
        <p:nvPicPr>
          <p:cNvPr id="3" name="Picture 4">
            <a:extLst>
              <a:ext uri="{FF2B5EF4-FFF2-40B4-BE49-F238E27FC236}">
                <a16:creationId xmlns:a16="http://schemas.microsoft.com/office/drawing/2014/main" id="{2D331A9E-05F1-4BCA-A144-A20C736C7D3D}"/>
              </a:ext>
            </a:extLst>
          </p:cNvPr>
          <p:cNvPicPr>
            <a:picLocks noChangeAspect="1"/>
          </p:cNvPicPr>
          <p:nvPr/>
        </p:nvPicPr>
        <p:blipFill>
          <a:blip r:embed="rId3"/>
          <a:stretch>
            <a:fillRect/>
          </a:stretch>
        </p:blipFill>
        <p:spPr>
          <a:xfrm>
            <a:off x="1401233" y="1235999"/>
            <a:ext cx="4417719" cy="4380089"/>
          </a:xfrm>
          <a:prstGeom prst="ellipse">
            <a:avLst/>
          </a:prstGeom>
          <a:ln>
            <a:noFill/>
          </a:ln>
          <a:effectLst>
            <a:softEdge rad="112500"/>
          </a:effectLst>
        </p:spPr>
      </p:pic>
      <p:sp>
        <p:nvSpPr>
          <p:cNvPr id="2" name="Rectangle 1">
            <a:extLst>
              <a:ext uri="{FF2B5EF4-FFF2-40B4-BE49-F238E27FC236}">
                <a16:creationId xmlns:a16="http://schemas.microsoft.com/office/drawing/2014/main" id="{21FA0BCE-2E66-43ED-B985-33137374D72E}"/>
              </a:ext>
            </a:extLst>
          </p:cNvPr>
          <p:cNvSpPr/>
          <p:nvPr/>
        </p:nvSpPr>
        <p:spPr>
          <a:xfrm>
            <a:off x="495300" y="342900"/>
            <a:ext cx="7066390" cy="419100"/>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8A5A9A"/>
                </a:solidFill>
                <a:latin typeface="Century Gothic" panose="020F0302020204030204"/>
              </a:rPr>
              <a:t>NASA SATELLITES &amp; SENSORS</a:t>
            </a:r>
          </a:p>
        </p:txBody>
      </p:sp>
      <p:sp>
        <p:nvSpPr>
          <p:cNvPr id="4" name="TextBox 2">
            <a:extLst>
              <a:ext uri="{FF2B5EF4-FFF2-40B4-BE49-F238E27FC236}">
                <a16:creationId xmlns:a16="http://schemas.microsoft.com/office/drawing/2014/main" id="{B299FDD1-5A1A-44D1-A6AE-ECF2ECDCD09A}"/>
              </a:ext>
            </a:extLst>
          </p:cNvPr>
          <p:cNvSpPr txBox="1"/>
          <p:nvPr/>
        </p:nvSpPr>
        <p:spPr>
          <a:xfrm>
            <a:off x="2554258" y="5871765"/>
            <a:ext cx="2119910" cy="430887"/>
          </a:xfrm>
          <a:prstGeom prst="rect">
            <a:avLst/>
          </a:prstGeom>
          <a:solidFill>
            <a:srgbClr val="240046"/>
          </a:solidFill>
        </p:spPr>
        <p:style>
          <a:lnRef idx="0">
            <a:schemeClr val="dk1"/>
          </a:lnRef>
          <a:fillRef idx="3">
            <a:schemeClr val="dk1"/>
          </a:fillRef>
          <a:effectRef idx="3">
            <a:schemeClr val="dk1"/>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Aura OMI</a:t>
            </a:r>
            <a:endParaRPr lang="en-US" altLang="ko-KR" sz="2200">
              <a:solidFill>
                <a:schemeClr val="bg1"/>
              </a:solidFill>
            </a:endParaRPr>
          </a:p>
        </p:txBody>
      </p:sp>
      <p:pic>
        <p:nvPicPr>
          <p:cNvPr id="7" name="Picture 7">
            <a:extLst>
              <a:ext uri="{FF2B5EF4-FFF2-40B4-BE49-F238E27FC236}">
                <a16:creationId xmlns:a16="http://schemas.microsoft.com/office/drawing/2014/main" id="{1B165213-0BF0-4C81-B3DA-3938ADD801B4}"/>
              </a:ext>
            </a:extLst>
          </p:cNvPr>
          <p:cNvPicPr>
            <a:picLocks noChangeAspect="1"/>
          </p:cNvPicPr>
          <p:nvPr/>
        </p:nvPicPr>
        <p:blipFill rotWithShape="1">
          <a:blip r:embed="rId4"/>
          <a:srcRect r="38844" b="397"/>
          <a:stretch/>
        </p:blipFill>
        <p:spPr>
          <a:xfrm>
            <a:off x="6488493" y="1438297"/>
            <a:ext cx="4109286" cy="3970037"/>
          </a:xfrm>
          <a:prstGeom prst="ellipse">
            <a:avLst/>
          </a:prstGeom>
          <a:ln>
            <a:noFill/>
          </a:ln>
        </p:spPr>
      </p:pic>
      <p:sp>
        <p:nvSpPr>
          <p:cNvPr id="9" name="TextBox 2">
            <a:extLst>
              <a:ext uri="{FF2B5EF4-FFF2-40B4-BE49-F238E27FC236}">
                <a16:creationId xmlns:a16="http://schemas.microsoft.com/office/drawing/2014/main" id="{41508279-B574-4D92-8183-9DCE7B624845}"/>
              </a:ext>
            </a:extLst>
          </p:cNvPr>
          <p:cNvSpPr txBox="1"/>
          <p:nvPr/>
        </p:nvSpPr>
        <p:spPr>
          <a:xfrm>
            <a:off x="7078405" y="5870925"/>
            <a:ext cx="3290123" cy="430887"/>
          </a:xfrm>
          <a:prstGeom prst="rect">
            <a:avLst/>
          </a:prstGeom>
          <a:solidFill>
            <a:srgbClr val="240046"/>
          </a:solidFill>
        </p:spPr>
        <p:style>
          <a:lnRef idx="0">
            <a:schemeClr val="dk1"/>
          </a:lnRef>
          <a:fillRef idx="3">
            <a:schemeClr val="dk1"/>
          </a:fillRef>
          <a:effectRef idx="3">
            <a:schemeClr val="dk1"/>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Sentinel-5P TROPOMI</a:t>
            </a:r>
            <a:endParaRPr lang="en-US">
              <a:solidFill>
                <a:schemeClr val="bg1"/>
              </a:solidFill>
            </a:endParaRPr>
          </a:p>
        </p:txBody>
      </p:sp>
      <p:sp>
        <p:nvSpPr>
          <p:cNvPr id="10" name="Rectangle 9">
            <a:extLst>
              <a:ext uri="{FF2B5EF4-FFF2-40B4-BE49-F238E27FC236}">
                <a16:creationId xmlns:a16="http://schemas.microsoft.com/office/drawing/2014/main" id="{13D94B27-C3DF-4D76-814C-418572BEC751}"/>
              </a:ext>
            </a:extLst>
          </p:cNvPr>
          <p:cNvSpPr/>
          <p:nvPr/>
        </p:nvSpPr>
        <p:spPr>
          <a:xfrm>
            <a:off x="0" y="6441134"/>
            <a:ext cx="3078496" cy="2539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rgbClr val="3F3F3F"/>
                </a:solidFill>
                <a:latin typeface="Century Gothic"/>
              </a:rPr>
              <a:t>Image Credit: NASA and ESA</a:t>
            </a:r>
            <a:endParaRPr lang="en-US" sz="1050" dirty="0">
              <a:solidFill>
                <a:srgbClr val="3F3F3F"/>
              </a:solidFill>
            </a:endParaRPr>
          </a:p>
        </p:txBody>
      </p:sp>
      <p:pic>
        <p:nvPicPr>
          <p:cNvPr id="12" name="Picture 12">
            <a:extLst>
              <a:ext uri="{FF2B5EF4-FFF2-40B4-BE49-F238E27FC236}">
                <a16:creationId xmlns:a16="http://schemas.microsoft.com/office/drawing/2014/main" id="{F78F12FD-9181-4C50-A498-92D36209C009}"/>
              </a:ext>
            </a:extLst>
          </p:cNvPr>
          <p:cNvPicPr>
            <a:picLocks noChangeAspect="1"/>
          </p:cNvPicPr>
          <p:nvPr/>
        </p:nvPicPr>
        <p:blipFill rotWithShape="1">
          <a:blip r:embed="rId5"/>
          <a:srcRect l="7795" t="791" r="14298" b="395"/>
          <a:stretch/>
        </p:blipFill>
        <p:spPr>
          <a:xfrm>
            <a:off x="1561894" y="1446718"/>
            <a:ext cx="4098330" cy="3959658"/>
          </a:xfrm>
          <a:prstGeom prst="ellipse">
            <a:avLst/>
          </a:prstGeom>
        </p:spPr>
      </p:pic>
    </p:spTree>
    <p:extLst>
      <p:ext uri="{BB962C8B-B14F-4D97-AF65-F5344CB8AC3E}">
        <p14:creationId xmlns:p14="http://schemas.microsoft.com/office/powerpoint/2010/main" val="136837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35BB6A0B-C1A2-4740-8AF9-C48F4EAEF547}"/>
              </a:ext>
            </a:extLst>
          </p:cNvPr>
          <p:cNvCxnSpPr/>
          <p:nvPr/>
        </p:nvCxnSpPr>
        <p:spPr>
          <a:xfrm flipV="1">
            <a:off x="2147261" y="2156031"/>
            <a:ext cx="301883" cy="3061"/>
          </a:xfrm>
          <a:prstGeom prst="straightConnector1">
            <a:avLst/>
          </a:prstGeom>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63F48B94-16A9-437F-9CD7-D2802D7049CB}"/>
              </a:ext>
            </a:extLst>
          </p:cNvPr>
          <p:cNvSpPr/>
          <p:nvPr/>
        </p:nvSpPr>
        <p:spPr>
          <a:xfrm>
            <a:off x="495300" y="333829"/>
            <a:ext cx="8608532" cy="428171"/>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8A5A9A"/>
                </a:solidFill>
                <a:latin typeface="Century Gothic" panose="020F0302020204030204"/>
              </a:rPr>
              <a:t>METHODOLOGY: </a:t>
            </a:r>
            <a:r>
              <a:rPr lang="en-US" sz="4000" b="1">
                <a:solidFill>
                  <a:srgbClr val="8A5A9A"/>
                </a:solidFill>
                <a:latin typeface="Century Gothic"/>
                <a:ea typeface="+mn-lt"/>
                <a:cs typeface="+mn-lt"/>
              </a:rPr>
              <a:t>SATELLITE DATA</a:t>
            </a:r>
            <a:endParaRPr lang="en-US">
              <a:solidFill>
                <a:srgbClr val="8A5A9A"/>
              </a:solidFill>
            </a:endParaRPr>
          </a:p>
        </p:txBody>
      </p:sp>
      <p:sp>
        <p:nvSpPr>
          <p:cNvPr id="8" name="TextBox 2">
            <a:extLst>
              <a:ext uri="{FF2B5EF4-FFF2-40B4-BE49-F238E27FC236}">
                <a16:creationId xmlns:a16="http://schemas.microsoft.com/office/drawing/2014/main" id="{ACBD1623-C743-445B-99F0-3453846EBDEB}"/>
              </a:ext>
            </a:extLst>
          </p:cNvPr>
          <p:cNvSpPr txBox="1"/>
          <p:nvPr/>
        </p:nvSpPr>
        <p:spPr>
          <a:xfrm>
            <a:off x="492634" y="3357815"/>
            <a:ext cx="1610567" cy="430887"/>
          </a:xfrm>
          <a:prstGeom prst="rect">
            <a:avLst/>
          </a:prstGeom>
          <a:solidFill>
            <a:srgbClr val="240046"/>
          </a:solidFill>
        </p:spPr>
        <p:style>
          <a:lnRef idx="0">
            <a:schemeClr val="dk1"/>
          </a:lnRef>
          <a:fillRef idx="3">
            <a:schemeClr val="dk1"/>
          </a:fillRef>
          <a:effectRef idx="3">
            <a:schemeClr val="dk1"/>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OMI</a:t>
            </a:r>
            <a:endParaRPr lang="en-US" altLang="ko-KR" sz="2200">
              <a:solidFill>
                <a:schemeClr val="bg1"/>
              </a:solidFill>
              <a:ea typeface="맑은 고딕"/>
              <a:cs typeface="Calibri"/>
            </a:endParaRPr>
          </a:p>
        </p:txBody>
      </p:sp>
      <p:sp>
        <p:nvSpPr>
          <p:cNvPr id="10" name="TextBox 2">
            <a:extLst>
              <a:ext uri="{FF2B5EF4-FFF2-40B4-BE49-F238E27FC236}">
                <a16:creationId xmlns:a16="http://schemas.microsoft.com/office/drawing/2014/main" id="{AA1FCAC8-49A6-4B2A-901A-7287F23E6B15}"/>
              </a:ext>
            </a:extLst>
          </p:cNvPr>
          <p:cNvSpPr txBox="1"/>
          <p:nvPr/>
        </p:nvSpPr>
        <p:spPr>
          <a:xfrm>
            <a:off x="445526" y="6190079"/>
            <a:ext cx="1674065" cy="430887"/>
          </a:xfrm>
          <a:prstGeom prst="rect">
            <a:avLst/>
          </a:prstGeom>
          <a:solidFill>
            <a:srgbClr val="240046"/>
          </a:solidFill>
        </p:spPr>
        <p:style>
          <a:lnRef idx="0">
            <a:schemeClr val="dk1"/>
          </a:lnRef>
          <a:fillRef idx="3">
            <a:schemeClr val="dk1"/>
          </a:fillRef>
          <a:effectRef idx="3">
            <a:schemeClr val="dk1"/>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TROPOMI</a:t>
            </a:r>
            <a:endParaRPr lang="en-US">
              <a:solidFill>
                <a:schemeClr val="bg1"/>
              </a:solidFill>
              <a:cs typeface="Calibri"/>
            </a:endParaRPr>
          </a:p>
        </p:txBody>
      </p:sp>
      <p:sp>
        <p:nvSpPr>
          <p:cNvPr id="16" name="Rectangle: Rounded Corners 15">
            <a:extLst>
              <a:ext uri="{FF2B5EF4-FFF2-40B4-BE49-F238E27FC236}">
                <a16:creationId xmlns:a16="http://schemas.microsoft.com/office/drawing/2014/main" id="{DEE72DEA-FE54-4A29-8D52-08447C334084}"/>
              </a:ext>
            </a:extLst>
          </p:cNvPr>
          <p:cNvSpPr/>
          <p:nvPr/>
        </p:nvSpPr>
        <p:spPr>
          <a:xfrm>
            <a:off x="3376895" y="2570736"/>
            <a:ext cx="2176807" cy="2002096"/>
          </a:xfrm>
          <a:prstGeom prst="roundRect">
            <a:avLst/>
          </a:prstGeom>
          <a:solidFill>
            <a:srgbClr val="3C096C"/>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solidFill>
                  <a:schemeClr val="bg1"/>
                </a:solidFill>
                <a:latin typeface="Century Gothic"/>
                <a:cs typeface="Calibri"/>
              </a:rPr>
              <a:t>Download and geo-filter</a:t>
            </a: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p:txBody>
      </p:sp>
      <p:sp>
        <p:nvSpPr>
          <p:cNvPr id="19" name="Rectangle: Rounded Corners 18">
            <a:extLst>
              <a:ext uri="{FF2B5EF4-FFF2-40B4-BE49-F238E27FC236}">
                <a16:creationId xmlns:a16="http://schemas.microsoft.com/office/drawing/2014/main" id="{907F5931-078B-454E-9036-CA7B803A3FE2}"/>
              </a:ext>
            </a:extLst>
          </p:cNvPr>
          <p:cNvSpPr/>
          <p:nvPr/>
        </p:nvSpPr>
        <p:spPr>
          <a:xfrm>
            <a:off x="6470467" y="2526147"/>
            <a:ext cx="2188528" cy="2030318"/>
          </a:xfrm>
          <a:prstGeom prst="roundRect">
            <a:avLst/>
          </a:prstGeom>
          <a:solidFill>
            <a:srgbClr val="7B2CBF"/>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err="1">
                <a:solidFill>
                  <a:schemeClr val="bg1"/>
                </a:solidFill>
                <a:latin typeface="Century Gothic"/>
                <a:cs typeface="Calibri"/>
              </a:rPr>
              <a:t>Regrid</a:t>
            </a:r>
            <a:r>
              <a:rPr lang="en-US">
                <a:solidFill>
                  <a:schemeClr val="bg1"/>
                </a:solidFill>
                <a:latin typeface="Century Gothic"/>
                <a:cs typeface="Calibri"/>
              </a:rPr>
              <a:t> and extract features</a:t>
            </a: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p:txBody>
      </p:sp>
      <p:sp>
        <p:nvSpPr>
          <p:cNvPr id="22" name="Rectangle: Rounded Corners 21">
            <a:extLst>
              <a:ext uri="{FF2B5EF4-FFF2-40B4-BE49-F238E27FC236}">
                <a16:creationId xmlns:a16="http://schemas.microsoft.com/office/drawing/2014/main" id="{A66110E8-7536-46C7-B22C-A2C51139C8E6}"/>
              </a:ext>
            </a:extLst>
          </p:cNvPr>
          <p:cNvSpPr/>
          <p:nvPr/>
        </p:nvSpPr>
        <p:spPr>
          <a:xfrm>
            <a:off x="9571766" y="2574408"/>
            <a:ext cx="2131785" cy="2049132"/>
          </a:xfrm>
          <a:prstGeom prst="roundRect">
            <a:avLst/>
          </a:prstGeom>
          <a:solidFill>
            <a:srgbClr val="C77DFF"/>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solidFill>
                  <a:schemeClr val="bg1"/>
                </a:solidFill>
                <a:latin typeface="Century Gothic"/>
                <a:cs typeface="Calibri"/>
              </a:rPr>
              <a:t>Overlay with study area for analysis</a:t>
            </a: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a:p>
            <a:pPr algn="ctr"/>
            <a:endParaRPr lang="en-US">
              <a:latin typeface="Century Gothic" panose="020B0502020202020204" pitchFamily="34" charset="0"/>
              <a:cs typeface="Calibri"/>
            </a:endParaRPr>
          </a:p>
        </p:txBody>
      </p:sp>
      <p:sp>
        <p:nvSpPr>
          <p:cNvPr id="9" name="Rectangle 8">
            <a:extLst>
              <a:ext uri="{FF2B5EF4-FFF2-40B4-BE49-F238E27FC236}">
                <a16:creationId xmlns:a16="http://schemas.microsoft.com/office/drawing/2014/main" id="{237D4346-48E4-465D-8116-DD78CAED286A}"/>
              </a:ext>
            </a:extLst>
          </p:cNvPr>
          <p:cNvSpPr/>
          <p:nvPr/>
        </p:nvSpPr>
        <p:spPr>
          <a:xfrm>
            <a:off x="1694957" y="2528661"/>
            <a:ext cx="359229" cy="16033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32010F67-6DA4-43AE-8516-29A77F32CD87}"/>
              </a:ext>
            </a:extLst>
          </p:cNvPr>
          <p:cNvPicPr>
            <a:picLocks noChangeAspect="1"/>
          </p:cNvPicPr>
          <p:nvPr/>
        </p:nvPicPr>
        <p:blipFill>
          <a:blip r:embed="rId3"/>
          <a:stretch>
            <a:fillRect/>
          </a:stretch>
        </p:blipFill>
        <p:spPr>
          <a:xfrm>
            <a:off x="180700" y="1038266"/>
            <a:ext cx="2208483" cy="2240669"/>
          </a:xfrm>
          <a:prstGeom prst="ellipse">
            <a:avLst/>
          </a:prstGeom>
          <a:ln>
            <a:noFill/>
          </a:ln>
          <a:effectLst>
            <a:softEdge rad="112500"/>
          </a:effectLst>
        </p:spPr>
      </p:pic>
      <p:pic>
        <p:nvPicPr>
          <p:cNvPr id="7" name="Picture 12">
            <a:extLst>
              <a:ext uri="{FF2B5EF4-FFF2-40B4-BE49-F238E27FC236}">
                <a16:creationId xmlns:a16="http://schemas.microsoft.com/office/drawing/2014/main" id="{64D22A6A-266E-4512-B0D7-D36DA7BB375D}"/>
              </a:ext>
            </a:extLst>
          </p:cNvPr>
          <p:cNvPicPr>
            <a:picLocks noChangeAspect="1"/>
          </p:cNvPicPr>
          <p:nvPr/>
        </p:nvPicPr>
        <p:blipFill rotWithShape="1">
          <a:blip r:embed="rId4"/>
          <a:srcRect l="7795" t="791" r="14298" b="395"/>
          <a:stretch/>
        </p:blipFill>
        <p:spPr>
          <a:xfrm>
            <a:off x="294933" y="1209353"/>
            <a:ext cx="1970309" cy="1915268"/>
          </a:xfrm>
          <a:prstGeom prst="ellipse">
            <a:avLst/>
          </a:prstGeom>
        </p:spPr>
      </p:pic>
      <p:pic>
        <p:nvPicPr>
          <p:cNvPr id="13" name="Picture 4">
            <a:extLst>
              <a:ext uri="{FF2B5EF4-FFF2-40B4-BE49-F238E27FC236}">
                <a16:creationId xmlns:a16="http://schemas.microsoft.com/office/drawing/2014/main" id="{2CD14F83-64CC-40E0-9A1F-CA5B0D59D6D8}"/>
              </a:ext>
            </a:extLst>
          </p:cNvPr>
          <p:cNvPicPr>
            <a:picLocks noChangeAspect="1"/>
          </p:cNvPicPr>
          <p:nvPr/>
        </p:nvPicPr>
        <p:blipFill>
          <a:blip r:embed="rId3"/>
          <a:stretch>
            <a:fillRect/>
          </a:stretch>
        </p:blipFill>
        <p:spPr>
          <a:xfrm>
            <a:off x="181194" y="3897233"/>
            <a:ext cx="2196771" cy="2233367"/>
          </a:xfrm>
          <a:prstGeom prst="ellipse">
            <a:avLst/>
          </a:prstGeom>
          <a:ln>
            <a:noFill/>
          </a:ln>
          <a:effectLst>
            <a:softEdge rad="112500"/>
          </a:effectLst>
        </p:spPr>
      </p:pic>
      <p:pic>
        <p:nvPicPr>
          <p:cNvPr id="14" name="Picture 7">
            <a:extLst>
              <a:ext uri="{FF2B5EF4-FFF2-40B4-BE49-F238E27FC236}">
                <a16:creationId xmlns:a16="http://schemas.microsoft.com/office/drawing/2014/main" id="{53180C08-E8E8-4C87-A23A-8B222EBABBDA}"/>
              </a:ext>
            </a:extLst>
          </p:cNvPr>
          <p:cNvPicPr>
            <a:picLocks noChangeAspect="1"/>
          </p:cNvPicPr>
          <p:nvPr/>
        </p:nvPicPr>
        <p:blipFill rotWithShape="1">
          <a:blip r:embed="rId5"/>
          <a:srcRect r="38844" b="397"/>
          <a:stretch/>
        </p:blipFill>
        <p:spPr>
          <a:xfrm>
            <a:off x="308627" y="4070934"/>
            <a:ext cx="1911397" cy="1900007"/>
          </a:xfrm>
          <a:prstGeom prst="ellipse">
            <a:avLst/>
          </a:prstGeom>
          <a:ln>
            <a:noFill/>
          </a:ln>
        </p:spPr>
      </p:pic>
      <p:cxnSp>
        <p:nvCxnSpPr>
          <p:cNvPr id="27" name="Straight Arrow Connector 26">
            <a:extLst>
              <a:ext uri="{FF2B5EF4-FFF2-40B4-BE49-F238E27FC236}">
                <a16:creationId xmlns:a16="http://schemas.microsoft.com/office/drawing/2014/main" id="{B5C26654-720B-4FFF-B053-41C157FE99D8}"/>
              </a:ext>
            </a:extLst>
          </p:cNvPr>
          <p:cNvCxnSpPr>
            <a:cxnSpLocks/>
          </p:cNvCxnSpPr>
          <p:nvPr/>
        </p:nvCxnSpPr>
        <p:spPr>
          <a:xfrm flipV="1">
            <a:off x="2134970" y="5063156"/>
            <a:ext cx="301883" cy="306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C551A840-1B3A-4845-90C6-39FE1B52782F}"/>
              </a:ext>
            </a:extLst>
          </p:cNvPr>
          <p:cNvCxnSpPr>
            <a:cxnSpLocks/>
          </p:cNvCxnSpPr>
          <p:nvPr/>
        </p:nvCxnSpPr>
        <p:spPr>
          <a:xfrm flipV="1">
            <a:off x="2425609" y="2152437"/>
            <a:ext cx="11746" cy="2905082"/>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181F5E7E-FA9E-4BAD-902D-A81D2935DD38}"/>
              </a:ext>
            </a:extLst>
          </p:cNvPr>
          <p:cNvCxnSpPr>
            <a:cxnSpLocks/>
          </p:cNvCxnSpPr>
          <p:nvPr/>
        </p:nvCxnSpPr>
        <p:spPr>
          <a:xfrm flipV="1">
            <a:off x="8621326" y="3612073"/>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2" name="Graphic 32" descr="Download outline">
            <a:extLst>
              <a:ext uri="{FF2B5EF4-FFF2-40B4-BE49-F238E27FC236}">
                <a16:creationId xmlns:a16="http://schemas.microsoft.com/office/drawing/2014/main" id="{BF73F77C-B3B7-41C9-BF10-4A7E7CFE05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1911" y="3517430"/>
            <a:ext cx="914400" cy="914400"/>
          </a:xfrm>
          <a:prstGeom prst="rect">
            <a:avLst/>
          </a:prstGeom>
        </p:spPr>
      </p:pic>
      <p:pic>
        <p:nvPicPr>
          <p:cNvPr id="33" name="Graphic 33" descr="Arrow: Rotate left outline">
            <a:extLst>
              <a:ext uri="{FF2B5EF4-FFF2-40B4-BE49-F238E27FC236}">
                <a16:creationId xmlns:a16="http://schemas.microsoft.com/office/drawing/2014/main" id="{592B49D2-CD13-41B5-AC67-99CCBAC7A5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920000">
            <a:off x="7149110" y="3513279"/>
            <a:ext cx="829734" cy="839141"/>
          </a:xfrm>
          <a:prstGeom prst="rect">
            <a:avLst/>
          </a:prstGeom>
        </p:spPr>
      </p:pic>
      <p:pic>
        <p:nvPicPr>
          <p:cNvPr id="34" name="Graphic 34" descr="Layers Design outline">
            <a:extLst>
              <a:ext uri="{FF2B5EF4-FFF2-40B4-BE49-F238E27FC236}">
                <a16:creationId xmlns:a16="http://schemas.microsoft.com/office/drawing/2014/main" id="{DE1A8A8A-3E00-48BE-B7BA-B85BBDAB29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82577" y="3545652"/>
            <a:ext cx="914400" cy="914400"/>
          </a:xfrm>
          <a:prstGeom prst="rect">
            <a:avLst/>
          </a:prstGeom>
        </p:spPr>
      </p:pic>
      <p:cxnSp>
        <p:nvCxnSpPr>
          <p:cNvPr id="35" name="Straight Arrow Connector 34">
            <a:extLst>
              <a:ext uri="{FF2B5EF4-FFF2-40B4-BE49-F238E27FC236}">
                <a16:creationId xmlns:a16="http://schemas.microsoft.com/office/drawing/2014/main" id="{0C2296DC-4760-4525-B911-E9EE0F93DA0A}"/>
              </a:ext>
            </a:extLst>
          </p:cNvPr>
          <p:cNvCxnSpPr>
            <a:cxnSpLocks/>
          </p:cNvCxnSpPr>
          <p:nvPr/>
        </p:nvCxnSpPr>
        <p:spPr>
          <a:xfrm flipV="1">
            <a:off x="5520995" y="3636653"/>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1B569A13-0609-4F55-9B0D-1C304EBC3386}"/>
              </a:ext>
            </a:extLst>
          </p:cNvPr>
          <p:cNvCxnSpPr>
            <a:cxnSpLocks/>
          </p:cNvCxnSpPr>
          <p:nvPr/>
        </p:nvCxnSpPr>
        <p:spPr>
          <a:xfrm flipV="1">
            <a:off x="2431873" y="3636654"/>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Rectangle 22">
            <a:extLst>
              <a:ext uri="{FF2B5EF4-FFF2-40B4-BE49-F238E27FC236}">
                <a16:creationId xmlns:a16="http://schemas.microsoft.com/office/drawing/2014/main" id="{8F835A34-5D1A-44D9-A116-0CA5C63359BF}"/>
              </a:ext>
            </a:extLst>
          </p:cNvPr>
          <p:cNvSpPr/>
          <p:nvPr/>
        </p:nvSpPr>
        <p:spPr>
          <a:xfrm>
            <a:off x="9002291" y="6539990"/>
            <a:ext cx="3078496" cy="2539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rgbClr val="3F3F3F"/>
                </a:solidFill>
                <a:latin typeface="Century Gothic"/>
              </a:rPr>
              <a:t>Image Credit: NASA and ESA</a:t>
            </a:r>
            <a:endParaRPr lang="en-US" sz="1050" dirty="0">
              <a:solidFill>
                <a:srgbClr val="3F3F3F"/>
              </a:solidFill>
            </a:endParaRPr>
          </a:p>
        </p:txBody>
      </p:sp>
    </p:spTree>
    <p:extLst>
      <p:ext uri="{BB962C8B-B14F-4D97-AF65-F5344CB8AC3E}">
        <p14:creationId xmlns:p14="http://schemas.microsoft.com/office/powerpoint/2010/main" val="147817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C737E6C3-72E9-4DCB-85A7-7831166BDAFF}"/>
              </a:ext>
            </a:extLst>
          </p:cNvPr>
          <p:cNvCxnSpPr>
            <a:cxnSpLocks/>
          </p:cNvCxnSpPr>
          <p:nvPr/>
        </p:nvCxnSpPr>
        <p:spPr>
          <a:xfrm flipH="1">
            <a:off x="10721697" y="3013749"/>
            <a:ext cx="8798" cy="12286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63F48B94-16A9-437F-9CD7-D2802D7049CB}"/>
              </a:ext>
            </a:extLst>
          </p:cNvPr>
          <p:cNvSpPr/>
          <p:nvPr/>
        </p:nvSpPr>
        <p:spPr>
          <a:xfrm>
            <a:off x="495300" y="333829"/>
            <a:ext cx="8608532" cy="428171"/>
          </a:xfrm>
          <a:prstGeom prst="rect">
            <a:avLst/>
          </a:prstGeom>
        </p:spPr>
        <p:txBody>
          <a:bodyPr wrap="square"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C41F48"/>
              </a:buClr>
            </a:pPr>
            <a:r>
              <a:rPr lang="en-US" sz="4000" b="1">
                <a:solidFill>
                  <a:srgbClr val="8A5A9A"/>
                </a:solidFill>
                <a:latin typeface="Century Gothic" panose="020F0302020204030204"/>
              </a:rPr>
              <a:t>METHODOLOGY: </a:t>
            </a:r>
            <a:r>
              <a:rPr lang="en-US" sz="4000" b="1">
                <a:solidFill>
                  <a:srgbClr val="8A5A9A"/>
                </a:solidFill>
                <a:latin typeface="Century Gothic"/>
                <a:ea typeface="+mn-lt"/>
                <a:cs typeface="+mn-lt"/>
              </a:rPr>
              <a:t>GROUND DATA</a:t>
            </a:r>
            <a:endParaRPr lang="en-US">
              <a:solidFill>
                <a:srgbClr val="8A5A9A"/>
              </a:solidFill>
            </a:endParaRPr>
          </a:p>
        </p:txBody>
      </p:sp>
      <p:pic>
        <p:nvPicPr>
          <p:cNvPr id="4" name="Graphic 4" descr="Oil Rig with solid fill">
            <a:extLst>
              <a:ext uri="{FF2B5EF4-FFF2-40B4-BE49-F238E27FC236}">
                <a16:creationId xmlns:a16="http://schemas.microsoft.com/office/drawing/2014/main" id="{9777CC49-FFC2-4F91-BA95-3214363C56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810" y="1029929"/>
            <a:ext cx="1996250" cy="2005657"/>
          </a:xfrm>
          <a:prstGeom prst="rect">
            <a:avLst/>
          </a:prstGeom>
        </p:spPr>
      </p:pic>
      <p:pic>
        <p:nvPicPr>
          <p:cNvPr id="5" name="Graphic 5" descr="Fire with solid fill">
            <a:extLst>
              <a:ext uri="{FF2B5EF4-FFF2-40B4-BE49-F238E27FC236}">
                <a16:creationId xmlns:a16="http://schemas.microsoft.com/office/drawing/2014/main" id="{C648526F-03C4-4F66-A65C-7EF0478890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1828" y="885875"/>
            <a:ext cx="802856" cy="766235"/>
          </a:xfrm>
          <a:prstGeom prst="rect">
            <a:avLst/>
          </a:prstGeom>
        </p:spPr>
      </p:pic>
      <p:sp>
        <p:nvSpPr>
          <p:cNvPr id="11" name="TextBox 2">
            <a:extLst>
              <a:ext uri="{FF2B5EF4-FFF2-40B4-BE49-F238E27FC236}">
                <a16:creationId xmlns:a16="http://schemas.microsoft.com/office/drawing/2014/main" id="{A0FCFD12-CD09-420B-BFD7-C0CFC4F6A5F2}"/>
              </a:ext>
            </a:extLst>
          </p:cNvPr>
          <p:cNvSpPr txBox="1"/>
          <p:nvPr/>
        </p:nvSpPr>
        <p:spPr>
          <a:xfrm>
            <a:off x="220297" y="3038098"/>
            <a:ext cx="2228769" cy="430887"/>
          </a:xfrm>
          <a:prstGeom prst="rect">
            <a:avLst/>
          </a:prstGeom>
          <a:solidFill>
            <a:srgbClr val="D96900"/>
          </a:solidFill>
          <a:ln>
            <a:noFill/>
          </a:ln>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Well Flaring</a:t>
            </a:r>
            <a:endParaRPr lang="en-US">
              <a:solidFill>
                <a:schemeClr val="bg1"/>
              </a:solidFill>
            </a:endParaRPr>
          </a:p>
        </p:txBody>
      </p:sp>
      <p:sp>
        <p:nvSpPr>
          <p:cNvPr id="3" name="Rectangle: Rounded Corners 2">
            <a:extLst>
              <a:ext uri="{FF2B5EF4-FFF2-40B4-BE49-F238E27FC236}">
                <a16:creationId xmlns:a16="http://schemas.microsoft.com/office/drawing/2014/main" id="{4E95392A-674F-41AA-8E84-9ED71876D707}"/>
              </a:ext>
            </a:extLst>
          </p:cNvPr>
          <p:cNvSpPr/>
          <p:nvPr/>
        </p:nvSpPr>
        <p:spPr>
          <a:xfrm>
            <a:off x="3341486" y="1837631"/>
            <a:ext cx="2186214" cy="1202468"/>
          </a:xfrm>
          <a:prstGeom prst="roundRect">
            <a:avLst/>
          </a:prstGeom>
          <a:solidFill>
            <a:srgbClr val="FF8800"/>
          </a:solidFill>
          <a:ln>
            <a:no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latin typeface="Century Gothic"/>
                <a:cs typeface="Calibri"/>
              </a:rPr>
              <a:t>Compare accuracy validation</a:t>
            </a:r>
          </a:p>
        </p:txBody>
      </p:sp>
      <p:sp>
        <p:nvSpPr>
          <p:cNvPr id="14" name="Rectangle: Rounded Corners 13">
            <a:extLst>
              <a:ext uri="{FF2B5EF4-FFF2-40B4-BE49-F238E27FC236}">
                <a16:creationId xmlns:a16="http://schemas.microsoft.com/office/drawing/2014/main" id="{471ADADD-78AD-41B3-B1EE-6D65BECDA007}"/>
              </a:ext>
            </a:extLst>
          </p:cNvPr>
          <p:cNvSpPr/>
          <p:nvPr/>
        </p:nvSpPr>
        <p:spPr>
          <a:xfrm>
            <a:off x="9648481" y="4285570"/>
            <a:ext cx="2186214" cy="1220946"/>
          </a:xfrm>
          <a:prstGeom prst="roundRect">
            <a:avLst/>
          </a:prstGeom>
          <a:solidFill>
            <a:srgbClr val="FFC300"/>
          </a:solidFill>
          <a:ln>
            <a:no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latin typeface="Century Gothic" panose="020B0502020202020204" pitchFamily="34" charset="0"/>
                <a:cs typeface="Calibri"/>
              </a:rPr>
              <a:t>Validate satellite data</a:t>
            </a:r>
            <a:endParaRPr lang="en-US">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54BB6471-9BC8-4973-B5EB-642F8B13BFC8}"/>
              </a:ext>
            </a:extLst>
          </p:cNvPr>
          <p:cNvSpPr/>
          <p:nvPr/>
        </p:nvSpPr>
        <p:spPr>
          <a:xfrm>
            <a:off x="6467768" y="1837631"/>
            <a:ext cx="2186214" cy="1211875"/>
          </a:xfrm>
          <a:prstGeom prst="roundRect">
            <a:avLst/>
          </a:prstGeom>
          <a:solidFill>
            <a:srgbClr val="FF9500"/>
          </a:solidFill>
          <a:ln>
            <a:no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latin typeface="Century Gothic"/>
                <a:cs typeface="Calibri"/>
              </a:rPr>
              <a:t>Compute pollutants from emissions</a:t>
            </a:r>
          </a:p>
        </p:txBody>
      </p:sp>
      <p:sp>
        <p:nvSpPr>
          <p:cNvPr id="21" name="TextBox 2">
            <a:extLst>
              <a:ext uri="{FF2B5EF4-FFF2-40B4-BE49-F238E27FC236}">
                <a16:creationId xmlns:a16="http://schemas.microsoft.com/office/drawing/2014/main" id="{9F65F4B7-CAF7-40E3-880C-1FBB5D7568F7}"/>
              </a:ext>
            </a:extLst>
          </p:cNvPr>
          <p:cNvSpPr txBox="1"/>
          <p:nvPr/>
        </p:nvSpPr>
        <p:spPr>
          <a:xfrm>
            <a:off x="238439" y="5701064"/>
            <a:ext cx="2228769" cy="430887"/>
          </a:xfrm>
          <a:prstGeom prst="rect">
            <a:avLst/>
          </a:prstGeom>
          <a:solidFill>
            <a:srgbClr val="D96900"/>
          </a:solidFill>
        </p:spPr>
        <p:style>
          <a:lnRef idx="0">
            <a:schemeClr val="dk1"/>
          </a:lnRef>
          <a:fillRef idx="3">
            <a:schemeClr val="dk1"/>
          </a:fillRef>
          <a:effectRef idx="3">
            <a:schemeClr val="dk1"/>
          </a:effectRef>
          <a:fontRef idx="minor">
            <a:schemeClr val="lt1"/>
          </a:fontRef>
        </p:style>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Century Gothic"/>
              </a:rPr>
              <a:t>EPA Monitors</a:t>
            </a:r>
            <a:endParaRPr lang="en-US"/>
          </a:p>
        </p:txBody>
      </p:sp>
      <p:sp>
        <p:nvSpPr>
          <p:cNvPr id="22" name="Rectangle: Rounded Corners 21">
            <a:extLst>
              <a:ext uri="{FF2B5EF4-FFF2-40B4-BE49-F238E27FC236}">
                <a16:creationId xmlns:a16="http://schemas.microsoft.com/office/drawing/2014/main" id="{083328A5-F988-450C-AA64-A7E1F7ACAAB7}"/>
              </a:ext>
            </a:extLst>
          </p:cNvPr>
          <p:cNvSpPr/>
          <p:nvPr/>
        </p:nvSpPr>
        <p:spPr>
          <a:xfrm>
            <a:off x="9629665" y="1819036"/>
            <a:ext cx="2205028" cy="1220946"/>
          </a:xfrm>
          <a:prstGeom prst="roundRect">
            <a:avLst/>
          </a:prstGeom>
          <a:solidFill>
            <a:srgbClr val="FFAA00"/>
          </a:solidFill>
          <a:ln>
            <a:no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latin typeface="Century Gothic"/>
                <a:cs typeface="Calibri"/>
              </a:rPr>
              <a:t>Integrate monthly flare data</a:t>
            </a:r>
          </a:p>
        </p:txBody>
      </p:sp>
      <p:pic>
        <p:nvPicPr>
          <p:cNvPr id="12" name="Graphic 17" descr="Tablet with solid fill">
            <a:extLst>
              <a:ext uri="{FF2B5EF4-FFF2-40B4-BE49-F238E27FC236}">
                <a16:creationId xmlns:a16="http://schemas.microsoft.com/office/drawing/2014/main" id="{68CF1CDF-97C0-4771-A085-4251B88330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15" y="3846690"/>
            <a:ext cx="2052695" cy="2080917"/>
          </a:xfrm>
          <a:prstGeom prst="rect">
            <a:avLst/>
          </a:prstGeom>
        </p:spPr>
      </p:pic>
      <p:pic>
        <p:nvPicPr>
          <p:cNvPr id="18" name="Graphic 19" descr="Windy with solid fill">
            <a:extLst>
              <a:ext uri="{FF2B5EF4-FFF2-40B4-BE49-F238E27FC236}">
                <a16:creationId xmlns:a16="http://schemas.microsoft.com/office/drawing/2014/main" id="{96F1273A-FD96-47FF-BB23-7363E32FDF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63" y="4166541"/>
            <a:ext cx="1478844" cy="1450622"/>
          </a:xfrm>
          <a:prstGeom prst="rect">
            <a:avLst/>
          </a:prstGeom>
        </p:spPr>
      </p:pic>
      <p:cxnSp>
        <p:nvCxnSpPr>
          <p:cNvPr id="6" name="Straight Arrow Connector 5">
            <a:extLst>
              <a:ext uri="{FF2B5EF4-FFF2-40B4-BE49-F238E27FC236}">
                <a16:creationId xmlns:a16="http://schemas.microsoft.com/office/drawing/2014/main" id="{B8B36E1D-0CF2-4997-9BC2-9AC728BE170E}"/>
              </a:ext>
            </a:extLst>
          </p:cNvPr>
          <p:cNvCxnSpPr>
            <a:cxnSpLocks/>
          </p:cNvCxnSpPr>
          <p:nvPr/>
        </p:nvCxnSpPr>
        <p:spPr>
          <a:xfrm flipV="1">
            <a:off x="2384836" y="2432506"/>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C55465E-9124-4757-9EC8-2C633A86C780}"/>
              </a:ext>
            </a:extLst>
          </p:cNvPr>
          <p:cNvCxnSpPr>
            <a:cxnSpLocks/>
          </p:cNvCxnSpPr>
          <p:nvPr/>
        </p:nvCxnSpPr>
        <p:spPr>
          <a:xfrm flipV="1">
            <a:off x="5536317" y="2432506"/>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55033F28-AD6B-4BAD-99D3-80FD5D646DD2}"/>
              </a:ext>
            </a:extLst>
          </p:cNvPr>
          <p:cNvCxnSpPr>
            <a:cxnSpLocks/>
          </p:cNvCxnSpPr>
          <p:nvPr/>
        </p:nvCxnSpPr>
        <p:spPr>
          <a:xfrm flipV="1">
            <a:off x="8659576" y="2441913"/>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95D5104-5C1F-4252-A2C8-429FEA88C3DD}"/>
              </a:ext>
            </a:extLst>
          </p:cNvPr>
          <p:cNvCxnSpPr>
            <a:cxnSpLocks/>
          </p:cNvCxnSpPr>
          <p:nvPr/>
        </p:nvCxnSpPr>
        <p:spPr>
          <a:xfrm flipV="1">
            <a:off x="8659577" y="4887839"/>
            <a:ext cx="888395" cy="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ECCAD516-430A-41B3-903A-D04753D47A7D}"/>
              </a:ext>
            </a:extLst>
          </p:cNvPr>
          <p:cNvCxnSpPr/>
          <p:nvPr/>
        </p:nvCxnSpPr>
        <p:spPr>
          <a:xfrm flipV="1">
            <a:off x="2381855" y="4888740"/>
            <a:ext cx="7098781" cy="664"/>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0396330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Sean Cusick</DisplayName>
        <AccountId>169</AccountId>
        <AccountType/>
      </UserInfo>
      <UserInfo>
        <DisplayName>Adriana Le Compte</DisplayName>
        <AccountId>47</AccountId>
        <AccountType/>
      </UserInfo>
      <UserInfo>
        <DisplayName>Tamara Barbakova</DisplayName>
        <AccountId>499</AccountId>
        <AccountType/>
      </UserInfo>
    </SharedWithUsers>
  </documentManagement>
</p:properties>
</file>

<file path=customXml/itemProps1.xml><?xml version="1.0" encoding="utf-8"?>
<ds:datastoreItem xmlns:ds="http://schemas.openxmlformats.org/officeDocument/2006/customXml" ds:itemID="{072E1881-6FA5-4964-B3D7-DBCA5FD67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4FD84F8E-DF30-4F06-ADC5-D5EA32005E19}">
  <ds:schemaRefs>
    <ds:schemaRef ds:uri="http://purl.org/dc/elements/1.1/"/>
    <ds:schemaRef ds:uri="http://schemas.microsoft.com/office/2006/metadata/properties"/>
    <ds:schemaRef ds:uri="http://schemas.microsoft.com/office/infopath/2007/PartnerControls"/>
    <ds:schemaRef ds:uri="21e6a8e8-1dff-48a6-ab9b-8d556c6946c0"/>
    <ds:schemaRef ds:uri="http://purl.org/dc/terms/"/>
    <ds:schemaRef ds:uri="http://schemas.openxmlformats.org/package/2006/metadata/core-properties"/>
    <ds:schemaRef ds:uri="http://schemas.microsoft.com/office/2006/documentManagement/types"/>
    <ds:schemaRef ds:uri="http://purl.org/dc/dcmitype/"/>
    <ds:schemaRef ds:uri="7df78d0b-135a-4de7-9166-7c181cd87f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997</TotalTime>
  <Words>4236</Words>
  <Application>Microsoft Office PowerPoint</Application>
  <PresentationFormat>Widescreen</PresentationFormat>
  <Paragraphs>394</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Arial,Sans-Serif</vt:lpstr>
      <vt:lpstr>Calibri</vt:lpstr>
      <vt:lpstr>Century Gothic</vt:lpstr>
      <vt:lpstr>Gothic</vt:lpstr>
      <vt:lpstr>Proxima Nova</vt:lpstr>
      <vt:lpstr>Times New Roman</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46</cp:revision>
  <dcterms:created xsi:type="dcterms:W3CDTF">2019-11-12T17:46:59Z</dcterms:created>
  <dcterms:modified xsi:type="dcterms:W3CDTF">2022-06-13T15:44:46Z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