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2" clrIdx="0">
    <p:extLst/>
  </p:cmAuthor>
  <p:cmAuthor id="2" name="Mercedes Bartkovich" initials="MB"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CC4"/>
    <a:srgbClr val="1C57B0"/>
    <a:srgbClr val="9199A8"/>
    <a:srgbClr val="7F7F7F"/>
    <a:srgbClr val="96403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441" autoAdjust="0"/>
    <p:restoredTop sz="96866" autoAdjust="0"/>
  </p:normalViewPr>
  <p:slideViewPr>
    <p:cSldViewPr snapToGrid="0">
      <p:cViewPr>
        <p:scale>
          <a:sx n="33" d="100"/>
          <a:sy n="33" d="100"/>
        </p:scale>
        <p:origin x="2706" y="-119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wildcat:Documents:NASA%20DEVELOP:Spring%202018:Draft%20Deliverables:Presentation:LC_change_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'Overview '!$I$13</c:f>
              <c:strCache>
                <c:ptCount val="1"/>
                <c:pt idx="0">
                  <c:v>1987</c:v>
                </c:pt>
              </c:strCache>
            </c:strRef>
          </c:tx>
          <c:spPr>
            <a:solidFill>
              <a:schemeClr val="tx2">
                <a:lumMod val="50000"/>
              </a:schemeClr>
            </a:solidFill>
            <a:ln>
              <a:noFill/>
            </a:ln>
            <a:effectLst/>
          </c:spPr>
          <c:invertIfNegative val="0"/>
          <c:cat>
            <c:strRef>
              <c:f>'Overview '!$H$14:$H$16</c:f>
              <c:strCache>
                <c:ptCount val="3"/>
                <c:pt idx="0">
                  <c:v>Forest</c:v>
                </c:pt>
                <c:pt idx="1">
                  <c:v>Palm plantation</c:v>
                </c:pt>
                <c:pt idx="2">
                  <c:v>Grassland</c:v>
                </c:pt>
              </c:strCache>
            </c:strRef>
          </c:cat>
          <c:val>
            <c:numRef>
              <c:f>'Overview '!$I$14:$I$16</c:f>
              <c:numCache>
                <c:formatCode>0.0000</c:formatCode>
                <c:ptCount val="3"/>
                <c:pt idx="0">
                  <c:v>0.62516714974115795</c:v>
                </c:pt>
                <c:pt idx="1">
                  <c:v>0.1053</c:v>
                </c:pt>
                <c:pt idx="2">
                  <c:v>0.18569075522238901</c:v>
                </c:pt>
              </c:numCache>
            </c:numRef>
          </c:val>
          <c:extLst xmlns:c16r2="http://schemas.microsoft.com/office/drawing/2015/06/chart">
            <c:ext xmlns:c16="http://schemas.microsoft.com/office/drawing/2014/chart" uri="{C3380CC4-5D6E-409C-BE32-E72D297353CC}">
              <c16:uniqueId val="{00000000-1BE5-4863-ABB9-124280494210}"/>
            </c:ext>
          </c:extLst>
        </c:ser>
        <c:ser>
          <c:idx val="1"/>
          <c:order val="1"/>
          <c:tx>
            <c:strRef>
              <c:f>'Overview '!$J$13</c:f>
              <c:strCache>
                <c:ptCount val="1"/>
                <c:pt idx="0">
                  <c:v>1999</c:v>
                </c:pt>
              </c:strCache>
            </c:strRef>
          </c:tx>
          <c:spPr>
            <a:solidFill>
              <a:schemeClr val="accent5">
                <a:lumMod val="75000"/>
              </a:schemeClr>
            </a:solidFill>
            <a:ln>
              <a:noFill/>
            </a:ln>
            <a:effectLst/>
          </c:spPr>
          <c:invertIfNegative val="0"/>
          <c:cat>
            <c:strRef>
              <c:f>'Overview '!$H$14:$H$16</c:f>
              <c:strCache>
                <c:ptCount val="3"/>
                <c:pt idx="0">
                  <c:v>Forest</c:v>
                </c:pt>
                <c:pt idx="1">
                  <c:v>Palm plantation</c:v>
                </c:pt>
                <c:pt idx="2">
                  <c:v>Grassland</c:v>
                </c:pt>
              </c:strCache>
            </c:strRef>
          </c:cat>
          <c:val>
            <c:numRef>
              <c:f>'Overview '!$J$14:$J$16</c:f>
              <c:numCache>
                <c:formatCode>0.0000</c:formatCode>
                <c:ptCount val="3"/>
                <c:pt idx="0">
                  <c:v>0.54312403723886005</c:v>
                </c:pt>
                <c:pt idx="1">
                  <c:v>5.5100000000000003E-2</c:v>
                </c:pt>
                <c:pt idx="2">
                  <c:v>0.27992081745525199</c:v>
                </c:pt>
              </c:numCache>
            </c:numRef>
          </c:val>
          <c:extLst xmlns:c16r2="http://schemas.microsoft.com/office/drawing/2015/06/chart">
            <c:ext xmlns:c16="http://schemas.microsoft.com/office/drawing/2014/chart" uri="{C3380CC4-5D6E-409C-BE32-E72D297353CC}">
              <c16:uniqueId val="{00000001-1BE5-4863-ABB9-124280494210}"/>
            </c:ext>
          </c:extLst>
        </c:ser>
        <c:ser>
          <c:idx val="2"/>
          <c:order val="2"/>
          <c:tx>
            <c:strRef>
              <c:f>'Overview '!$K$13</c:f>
              <c:strCache>
                <c:ptCount val="1"/>
                <c:pt idx="0">
                  <c:v>2017</c:v>
                </c:pt>
              </c:strCache>
            </c:strRef>
          </c:tx>
          <c:spPr>
            <a:solidFill>
              <a:schemeClr val="accent5">
                <a:lumMod val="60000"/>
                <a:lumOff val="40000"/>
              </a:schemeClr>
            </a:solidFill>
            <a:ln w="6350">
              <a:noFill/>
            </a:ln>
            <a:effectLst/>
          </c:spPr>
          <c:invertIfNegative val="0"/>
          <c:cat>
            <c:strRef>
              <c:f>'Overview '!$H$14:$H$16</c:f>
              <c:strCache>
                <c:ptCount val="3"/>
                <c:pt idx="0">
                  <c:v>Forest</c:v>
                </c:pt>
                <c:pt idx="1">
                  <c:v>Palm plantation</c:v>
                </c:pt>
                <c:pt idx="2">
                  <c:v>Grassland</c:v>
                </c:pt>
              </c:strCache>
            </c:strRef>
          </c:cat>
          <c:val>
            <c:numRef>
              <c:f>'Overview '!$K$14:$K$16</c:f>
              <c:numCache>
                <c:formatCode>0.0000</c:formatCode>
                <c:ptCount val="3"/>
                <c:pt idx="0">
                  <c:v>0.69690553708370695</c:v>
                </c:pt>
                <c:pt idx="1">
                  <c:v>9.9000000000000005E-2</c:v>
                </c:pt>
                <c:pt idx="2">
                  <c:v>9.61659427492772E-2</c:v>
                </c:pt>
              </c:numCache>
            </c:numRef>
          </c:val>
          <c:extLst xmlns:c16r2="http://schemas.microsoft.com/office/drawing/2015/06/chart">
            <c:ext xmlns:c16="http://schemas.microsoft.com/office/drawing/2014/chart" uri="{C3380CC4-5D6E-409C-BE32-E72D297353CC}">
              <c16:uniqueId val="{00000002-1BE5-4863-ABB9-124280494210}"/>
            </c:ext>
          </c:extLst>
        </c:ser>
        <c:dLbls>
          <c:showLegendKey val="0"/>
          <c:showVal val="0"/>
          <c:showCatName val="0"/>
          <c:showSerName val="0"/>
          <c:showPercent val="0"/>
          <c:showBubbleSize val="0"/>
        </c:dLbls>
        <c:gapWidth val="100"/>
        <c:overlap val="-20"/>
        <c:axId val="575974432"/>
        <c:axId val="575974824"/>
      </c:barChart>
      <c:catAx>
        <c:axId val="575974432"/>
        <c:scaling>
          <c:orientation val="minMax"/>
        </c:scaling>
        <c:delete val="0"/>
        <c:axPos val="b"/>
        <c:title>
          <c:tx>
            <c:rich>
              <a:bodyPr/>
              <a:lstStyle/>
              <a:p>
                <a:pPr>
                  <a:defRPr sz="1600" b="1">
                    <a:solidFill>
                      <a:schemeClr val="tx1">
                        <a:lumMod val="65000"/>
                        <a:lumOff val="35000"/>
                      </a:schemeClr>
                    </a:solidFill>
                    <a:latin typeface="Garamond"/>
                    <a:cs typeface="Garamond"/>
                  </a:defRPr>
                </a:pPr>
                <a:r>
                  <a:rPr lang="en-US" sz="1600" b="1">
                    <a:solidFill>
                      <a:schemeClr val="tx1">
                        <a:lumMod val="65000"/>
                        <a:lumOff val="35000"/>
                      </a:schemeClr>
                    </a:solidFill>
                    <a:latin typeface="Garamond"/>
                    <a:cs typeface="Garamond"/>
                  </a:rPr>
                  <a:t>Major Land Cover Type</a:t>
                </a:r>
              </a:p>
            </c:rich>
          </c:tx>
          <c:layout/>
          <c:overlay val="0"/>
        </c:title>
        <c:numFmt formatCode="General" sourceLinked="0"/>
        <c:majorTickMark val="out"/>
        <c:minorTickMark val="none"/>
        <c:tickLblPos val="nextTo"/>
        <c:txPr>
          <a:bodyPr/>
          <a:lstStyle/>
          <a:p>
            <a:pPr>
              <a:defRPr sz="1400">
                <a:latin typeface="Garamond"/>
                <a:cs typeface="Garamond"/>
              </a:defRPr>
            </a:pPr>
            <a:endParaRPr lang="en-US"/>
          </a:p>
        </c:txPr>
        <c:crossAx val="575974824"/>
        <c:crosses val="autoZero"/>
        <c:auto val="1"/>
        <c:lblAlgn val="ctr"/>
        <c:lblOffset val="100"/>
        <c:tickMarkSkip val="1"/>
        <c:noMultiLvlLbl val="0"/>
      </c:catAx>
      <c:valAx>
        <c:axId val="575974824"/>
        <c:scaling>
          <c:orientation val="minMax"/>
        </c:scaling>
        <c:delete val="0"/>
        <c:axPos val="l"/>
        <c:majorGridlines>
          <c:spPr>
            <a:ln w="3175" cmpd="sng">
              <a:solidFill>
                <a:schemeClr val="bg1">
                  <a:lumMod val="85000"/>
                </a:schemeClr>
              </a:solidFill>
            </a:ln>
          </c:spPr>
        </c:majorGridlines>
        <c:title>
          <c:tx>
            <c:rich>
              <a:bodyPr rot="-5400000" vert="horz"/>
              <a:lstStyle/>
              <a:p>
                <a:pPr>
                  <a:defRPr sz="1600" b="1">
                    <a:solidFill>
                      <a:schemeClr val="tx1">
                        <a:lumMod val="65000"/>
                        <a:lumOff val="35000"/>
                      </a:schemeClr>
                    </a:solidFill>
                    <a:latin typeface="Garamond"/>
                    <a:cs typeface="Garamond"/>
                  </a:defRPr>
                </a:pPr>
                <a:r>
                  <a:rPr lang="en-US" sz="1600" b="1">
                    <a:solidFill>
                      <a:schemeClr val="tx1">
                        <a:lumMod val="65000"/>
                        <a:lumOff val="35000"/>
                      </a:schemeClr>
                    </a:solidFill>
                    <a:latin typeface="Garamond"/>
                    <a:cs typeface="Garamond"/>
                  </a:rPr>
                  <a:t>Percent</a:t>
                </a:r>
                <a:r>
                  <a:rPr lang="en-US" sz="1600" b="1" baseline="0">
                    <a:solidFill>
                      <a:schemeClr val="tx1">
                        <a:lumMod val="65000"/>
                        <a:lumOff val="35000"/>
                      </a:schemeClr>
                    </a:solidFill>
                    <a:latin typeface="Garamond"/>
                    <a:cs typeface="Garamond"/>
                  </a:rPr>
                  <a:t> of Total Area</a:t>
                </a:r>
                <a:endParaRPr lang="en-US" sz="1600" b="1">
                  <a:solidFill>
                    <a:schemeClr val="tx1">
                      <a:lumMod val="65000"/>
                      <a:lumOff val="35000"/>
                    </a:schemeClr>
                  </a:solidFill>
                  <a:latin typeface="Garamond"/>
                  <a:cs typeface="Garamond"/>
                </a:endParaRPr>
              </a:p>
            </c:rich>
          </c:tx>
          <c:layout>
            <c:manualLayout>
              <c:xMode val="edge"/>
              <c:yMode val="edge"/>
              <c:x val="8.9445450881840607E-3"/>
              <c:y val="0.29263350744523298"/>
            </c:manualLayout>
          </c:layout>
          <c:overlay val="0"/>
        </c:title>
        <c:numFmt formatCode="0%" sourceLinked="0"/>
        <c:majorTickMark val="out"/>
        <c:minorTickMark val="none"/>
        <c:tickLblPos val="nextTo"/>
        <c:spPr>
          <a:ln>
            <a:solidFill>
              <a:schemeClr val="bg1">
                <a:lumMod val="65000"/>
              </a:schemeClr>
            </a:solidFill>
          </a:ln>
        </c:spPr>
        <c:txPr>
          <a:bodyPr/>
          <a:lstStyle/>
          <a:p>
            <a:pPr>
              <a:defRPr sz="1200">
                <a:latin typeface="Garamond"/>
                <a:cs typeface="Garamond"/>
              </a:defRPr>
            </a:pPr>
            <a:endParaRPr lang="en-US"/>
          </a:p>
        </c:txPr>
        <c:crossAx val="575974432"/>
        <c:crosses val="autoZero"/>
        <c:crossBetween val="between"/>
      </c:valAx>
    </c:plotArea>
    <c:legend>
      <c:legendPos val="r"/>
      <c:layout/>
      <c:overlay val="0"/>
      <c:txPr>
        <a:bodyPr/>
        <a:lstStyle/>
        <a:p>
          <a:pPr>
            <a:defRPr sz="1600">
              <a:latin typeface="Garamond"/>
              <a:cs typeface="Garamond"/>
            </a:defRPr>
          </a:pPr>
          <a:endParaRPr lang="en-US"/>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8-03-27T15:33:22.608" idx="10">
    <p:pos x="10" y="10"/>
    <p:text>I didn't make many changes on this poster. I mainly just scooting some images, but nothing big.</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7.jpeg"/><Relationship Id="rId12" Type="http://schemas.openxmlformats.org/officeDocument/2006/relationships/image" Target="../media/image12.png"/><Relationship Id="rId17" Type="http://schemas.microsoft.com/office/2007/relationships/hdphoto" Target="../media/hdphoto1.wdp"/><Relationship Id="rId25" Type="http://schemas.openxmlformats.org/officeDocument/2006/relationships/comments" Target="../comments/comment1.xml"/><Relationship Id="rId2" Type="http://schemas.openxmlformats.org/officeDocument/2006/relationships/image" Target="../media/image2.JPG"/><Relationship Id="rId16" Type="http://schemas.openxmlformats.org/officeDocument/2006/relationships/image" Target="../media/image16.png"/><Relationship Id="rId20"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chart" Target="../charts/chart1.xml"/><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0.PNG"/><Relationship Id="rId10" Type="http://schemas.openxmlformats.org/officeDocument/2006/relationships/image" Target="../media/image10.png"/><Relationship Id="rId19" Type="http://schemas.openxmlformats.org/officeDocument/2006/relationships/image" Target="../media/image18.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G"/><Relationship Id="rId22"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p:cNvPicPr>
            <a:picLocks noChangeAspect="1"/>
          </p:cNvPicPr>
          <p:nvPr/>
        </p:nvPicPr>
        <p:blipFill rotWithShape="1">
          <a:blip r:embed="rId2">
            <a:extLst>
              <a:ext uri="{28A0092B-C50C-407E-A947-70E740481C1C}">
                <a14:useLocalDpi xmlns:a14="http://schemas.microsoft.com/office/drawing/2010/main" val="0"/>
              </a:ext>
            </a:extLst>
          </a:blip>
          <a:srcRect l="23506" t="89235" r="27604" b="2835"/>
          <a:stretch/>
        </p:blipFill>
        <p:spPr>
          <a:xfrm>
            <a:off x="21578678" y="20119523"/>
            <a:ext cx="1306208" cy="220529"/>
          </a:xfrm>
          <a:prstGeom prst="rect">
            <a:avLst/>
          </a:prstGeom>
        </p:spPr>
      </p:pic>
      <p:sp>
        <p:nvSpPr>
          <p:cNvPr id="23" name="TextBox 22"/>
          <p:cNvSpPr txBox="1"/>
          <p:nvPr/>
        </p:nvSpPr>
        <p:spPr>
          <a:xfrm>
            <a:off x="11420507" y="29718621"/>
            <a:ext cx="4542503"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Team Members</a:t>
            </a:r>
          </a:p>
        </p:txBody>
      </p:sp>
      <p:sp>
        <p:nvSpPr>
          <p:cNvPr id="36" name="Text Placeholder 16"/>
          <p:cNvSpPr txBox="1">
            <a:spLocks/>
          </p:cNvSpPr>
          <p:nvPr/>
        </p:nvSpPr>
        <p:spPr>
          <a:xfrm>
            <a:off x="914400" y="5935033"/>
            <a:ext cx="11380829" cy="33426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endParaRPr lang="en-US" dirty="0" smtClean="0">
              <a:solidFill>
                <a:schemeClr val="tx1">
                  <a:lumMod val="75000"/>
                  <a:lumOff val="25000"/>
                </a:schemeClr>
              </a:solidFill>
            </a:endParaRPr>
          </a:p>
        </p:txBody>
      </p:sp>
      <p:sp>
        <p:nvSpPr>
          <p:cNvPr id="38" name="Text Placeholder 16"/>
          <p:cNvSpPr txBox="1">
            <a:spLocks/>
          </p:cNvSpPr>
          <p:nvPr/>
        </p:nvSpPr>
        <p:spPr>
          <a:xfrm>
            <a:off x="13723255" y="13361400"/>
            <a:ext cx="10474942" cy="140979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bg1">
                  <a:lumMod val="95000"/>
                </a:schemeClr>
              </a:solidFill>
            </a:endParaRPr>
          </a:p>
        </p:txBody>
      </p:sp>
      <p:sp>
        <p:nvSpPr>
          <p:cNvPr id="41" name="Text Placeholder 16"/>
          <p:cNvSpPr txBox="1">
            <a:spLocks/>
          </p:cNvSpPr>
          <p:nvPr/>
        </p:nvSpPr>
        <p:spPr>
          <a:xfrm>
            <a:off x="883218" y="16897988"/>
            <a:ext cx="11918382"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bg1"/>
                </a:solidFill>
              </a:rPr>
              <a:t>Include a map that has easily readable text and a legend. Including </a:t>
            </a:r>
            <a:r>
              <a:rPr lang="en-US" dirty="0">
                <a:solidFill>
                  <a:schemeClr val="bg1"/>
                </a:solidFill>
              </a:rPr>
              <a:t>the study period is optional</a:t>
            </a:r>
            <a:r>
              <a:rPr lang="en-US" dirty="0" smtClean="0">
                <a:solidFill>
                  <a:schemeClr val="bg1"/>
                </a:solidFill>
              </a:rPr>
              <a:t>.</a:t>
            </a:r>
          </a:p>
          <a:p>
            <a:r>
              <a:rPr lang="en-US" b="1" dirty="0">
                <a:solidFill>
                  <a:schemeClr val="bg1"/>
                </a:solidFill>
              </a:rPr>
              <a:t>For ALL images </a:t>
            </a:r>
            <a:r>
              <a:rPr lang="en-US" b="1" dirty="0" smtClean="0">
                <a:solidFill>
                  <a:schemeClr val="bg1"/>
                </a:solidFill>
              </a:rPr>
              <a:t>– make </a:t>
            </a:r>
            <a:r>
              <a:rPr lang="en-US" b="1" dirty="0">
                <a:solidFill>
                  <a:schemeClr val="bg1"/>
                </a:solidFill>
              </a:rPr>
              <a:t>sure all text is legible and add legends separately (so they can be moved or resized</a:t>
            </a:r>
            <a:r>
              <a:rPr lang="en-US" b="1" dirty="0" smtClean="0">
                <a:solidFill>
                  <a:schemeClr val="bg1"/>
                </a:solidFill>
              </a:rPr>
              <a:t>). </a:t>
            </a:r>
            <a:r>
              <a:rPr lang="en-US" dirty="0" smtClean="0">
                <a:solidFill>
                  <a:schemeClr val="bg1"/>
                </a:solidFill>
              </a:rPr>
              <a:t>If </a:t>
            </a:r>
            <a:r>
              <a:rPr lang="en-US" dirty="0">
                <a:solidFill>
                  <a:schemeClr val="bg1"/>
                </a:solidFill>
              </a:rPr>
              <a:t>text is not editable, a team member must be available to make changes with a </a:t>
            </a:r>
            <a:r>
              <a:rPr lang="en-US" b="1" dirty="0">
                <a:solidFill>
                  <a:schemeClr val="bg1"/>
                </a:solidFill>
              </a:rPr>
              <a:t>very short turn-around time </a:t>
            </a:r>
            <a:r>
              <a:rPr lang="en-US" dirty="0">
                <a:solidFill>
                  <a:schemeClr val="bg1"/>
                </a:solidFill>
              </a:rPr>
              <a:t>(hours, not days) after submission</a:t>
            </a:r>
            <a:r>
              <a:rPr lang="en-US" dirty="0" smtClean="0">
                <a:solidFill>
                  <a:schemeClr val="bg1"/>
                </a:solidFill>
              </a:rPr>
              <a:t>.</a:t>
            </a:r>
          </a:p>
        </p:txBody>
      </p:sp>
      <p:sp>
        <p:nvSpPr>
          <p:cNvPr id="43" name="TextBox 42"/>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Georgia – Athens | Spring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a:solidFill>
                  <a:schemeClr val="bg1"/>
                </a:solidFill>
                <a:latin typeface="+mj-lt"/>
              </a:rPr>
              <a:t>Osa Peninsula Water </a:t>
            </a:r>
            <a:r>
              <a:rPr lang="en-US" sz="4000" dirty="0" smtClean="0">
                <a:solidFill>
                  <a:schemeClr val="bg1"/>
                </a:solidFill>
                <a:latin typeface="+mj-lt"/>
              </a:rPr>
              <a:t>Resources </a:t>
            </a:r>
            <a:endParaRPr lang="en-US" sz="4000" dirty="0">
              <a:solidFill>
                <a:schemeClr val="bg1"/>
              </a:solidFill>
              <a:latin typeface="+mj-lt"/>
            </a:endParaRPr>
          </a:p>
        </p:txBody>
      </p:sp>
      <p:sp>
        <p:nvSpPr>
          <p:cNvPr id="62" name="Subtitle"/>
          <p:cNvSpPr>
            <a:spLocks noGrp="1"/>
          </p:cNvSpPr>
          <p:nvPr>
            <p:ph type="body" sz="quarter" idx="13"/>
          </p:nvPr>
        </p:nvSpPr>
        <p:spPr>
          <a:xfrm>
            <a:off x="914400" y="89054"/>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algn="l"/>
            <a:r>
              <a:rPr lang="en-US" sz="5500" dirty="0" smtClean="0">
                <a:solidFill>
                  <a:srgbClr val="389CC4"/>
                </a:solidFill>
              </a:rPr>
              <a:t>Assessing </a:t>
            </a:r>
            <a:r>
              <a:rPr lang="en-US" sz="5500" dirty="0">
                <a:solidFill>
                  <a:srgbClr val="389CC4"/>
                </a:solidFill>
              </a:rPr>
              <a:t>Threats to River Water Quality and Mangrove Health Based on Watershed Land Use on the Osa Peninsula, Costa Rica</a:t>
            </a:r>
          </a:p>
        </p:txBody>
      </p:sp>
      <p:grpSp>
        <p:nvGrpSpPr>
          <p:cNvPr id="44" name="Group 43"/>
          <p:cNvGrpSpPr/>
          <p:nvPr/>
        </p:nvGrpSpPr>
        <p:grpSpPr>
          <a:xfrm>
            <a:off x="953849" y="25913997"/>
            <a:ext cx="12395112" cy="3825447"/>
            <a:chOff x="14241097" y="23935089"/>
            <a:chExt cx="12395112" cy="3825447"/>
          </a:xfrm>
        </p:grpSpPr>
        <p:sp>
          <p:nvSpPr>
            <p:cNvPr id="40" name="TextBox 39"/>
            <p:cNvSpPr txBox="1"/>
            <p:nvPr/>
          </p:nvSpPr>
          <p:spPr>
            <a:xfrm>
              <a:off x="14241097" y="23935089"/>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Conclusions</a:t>
              </a:r>
            </a:p>
          </p:txBody>
        </p:sp>
        <p:sp>
          <p:nvSpPr>
            <p:cNvPr id="95" name="Text Placeholder 16"/>
            <p:cNvSpPr txBox="1">
              <a:spLocks/>
            </p:cNvSpPr>
            <p:nvPr/>
          </p:nvSpPr>
          <p:spPr>
            <a:xfrm>
              <a:off x="14264388" y="24820319"/>
              <a:ext cx="12371821"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lumOff val="25000"/>
                    </a:schemeClr>
                  </a:solidFill>
                </a:rPr>
                <a:t>A </a:t>
              </a:r>
              <a:r>
                <a:rPr lang="en-US" dirty="0">
                  <a:solidFill>
                    <a:schemeClr val="tx1">
                      <a:lumMod val="75000"/>
                      <a:lumOff val="25000"/>
                    </a:schemeClr>
                  </a:solidFill>
                </a:rPr>
                <a:t>comparison between the classifications for 1987 and 2017 indicate that </a:t>
              </a:r>
              <a:r>
                <a:rPr lang="en-US" dirty="0" smtClean="0">
                  <a:solidFill>
                    <a:schemeClr val="tx1">
                      <a:lumMod val="75000"/>
                      <a:lumOff val="25000"/>
                    </a:schemeClr>
                  </a:solidFill>
                </a:rPr>
                <a:t>palm plantation, urban/bare area, and grassland decreased </a:t>
              </a:r>
              <a:r>
                <a:rPr lang="en-US" dirty="0">
                  <a:solidFill>
                    <a:schemeClr val="tx1">
                      <a:lumMod val="75000"/>
                      <a:lumOff val="25000"/>
                    </a:schemeClr>
                  </a:solidFill>
                </a:rPr>
                <a:t>while </a:t>
              </a:r>
              <a:r>
                <a:rPr lang="en-US" dirty="0" err="1" smtClean="0">
                  <a:solidFill>
                    <a:schemeClr val="tx1">
                      <a:lumMod val="75000"/>
                      <a:lumOff val="25000"/>
                    </a:schemeClr>
                  </a:solidFill>
                </a:rPr>
                <a:t>negra</a:t>
              </a:r>
              <a:r>
                <a:rPr lang="en-US" dirty="0" smtClean="0">
                  <a:solidFill>
                    <a:schemeClr val="tx1">
                      <a:lumMod val="75000"/>
                      <a:lumOff val="25000"/>
                    </a:schemeClr>
                  </a:solidFill>
                </a:rPr>
                <a:t> </a:t>
              </a:r>
              <a:r>
                <a:rPr lang="en-US" dirty="0" err="1" smtClean="0">
                  <a:solidFill>
                    <a:schemeClr val="tx1">
                      <a:lumMod val="75000"/>
                      <a:lumOff val="25000"/>
                    </a:schemeClr>
                  </a:solidFill>
                </a:rPr>
                <a:t>forra</a:t>
              </a:r>
              <a:r>
                <a:rPr lang="en-US" dirty="0" smtClean="0">
                  <a:solidFill>
                    <a:schemeClr val="tx1">
                      <a:lumMod val="75000"/>
                      <a:lumOff val="25000"/>
                    </a:schemeClr>
                  </a:solidFill>
                </a:rPr>
                <a:t>, water, forest, and wetlands increased. </a:t>
              </a:r>
            </a:p>
            <a:p>
              <a:r>
                <a:rPr lang="en-US" dirty="0">
                  <a:solidFill>
                    <a:schemeClr val="tx1">
                      <a:lumMod val="75000"/>
                      <a:lumOff val="25000"/>
                    </a:schemeClr>
                  </a:solidFill>
                </a:rPr>
                <a:t>The Osa Peninsula saw a </a:t>
              </a:r>
              <a:r>
                <a:rPr lang="en-US" dirty="0" smtClean="0">
                  <a:solidFill>
                    <a:schemeClr val="tx1">
                      <a:lumMod val="75000"/>
                      <a:lumOff val="25000"/>
                    </a:schemeClr>
                  </a:solidFill>
                </a:rPr>
                <a:t>10.7% increase </a:t>
              </a:r>
              <a:r>
                <a:rPr lang="en-US" dirty="0">
                  <a:solidFill>
                    <a:schemeClr val="tx1">
                      <a:lumMod val="75000"/>
                      <a:lumOff val="25000"/>
                    </a:schemeClr>
                  </a:solidFill>
                </a:rPr>
                <a:t>in vegetation cover between 1987 and </a:t>
              </a:r>
              <a:r>
                <a:rPr lang="en-US" dirty="0" smtClean="0">
                  <a:solidFill>
                    <a:schemeClr val="tx1">
                      <a:lumMod val="75000"/>
                      <a:lumOff val="25000"/>
                    </a:schemeClr>
                  </a:solidFill>
                </a:rPr>
                <a:t>2017 as indicated by our land cover classification and NDVI analysis. </a:t>
              </a:r>
            </a:p>
            <a:p>
              <a:r>
                <a:rPr lang="en-US" dirty="0" smtClean="0">
                  <a:solidFill>
                    <a:schemeClr val="tx1">
                      <a:lumMod val="75000"/>
                      <a:lumOff val="25000"/>
                    </a:schemeClr>
                  </a:solidFill>
                </a:rPr>
                <a:t>These </a:t>
              </a:r>
              <a:r>
                <a:rPr lang="en-US" dirty="0">
                  <a:solidFill>
                    <a:schemeClr val="tx1">
                      <a:lumMod val="75000"/>
                      <a:lumOff val="25000"/>
                    </a:schemeClr>
                  </a:solidFill>
                </a:rPr>
                <a:t>results demonstrate historical land cover change trends and provide insights for evaluating policies and conservation </a:t>
              </a:r>
              <a:r>
                <a:rPr lang="en-US" dirty="0" smtClean="0">
                  <a:solidFill>
                    <a:schemeClr val="tx1">
                      <a:lumMod val="75000"/>
                      <a:lumOff val="25000"/>
                    </a:schemeClr>
                  </a:solidFill>
                </a:rPr>
                <a:t>strategies. </a:t>
              </a:r>
              <a:r>
                <a:rPr lang="en-US" dirty="0">
                  <a:solidFill>
                    <a:schemeClr val="tx1">
                      <a:lumMod val="75000"/>
                      <a:lumOff val="25000"/>
                    </a:schemeClr>
                  </a:solidFill>
                </a:rPr>
                <a:t/>
              </a:r>
              <a:br>
                <a:rPr lang="en-US" dirty="0">
                  <a:solidFill>
                    <a:schemeClr val="tx1">
                      <a:lumMod val="75000"/>
                      <a:lumOff val="25000"/>
                    </a:schemeClr>
                  </a:solidFill>
                </a:rPr>
              </a:br>
              <a:endParaRPr lang="en-US" i="1" dirty="0" smtClean="0">
                <a:solidFill>
                  <a:schemeClr val="tx1">
                    <a:lumMod val="75000"/>
                    <a:lumOff val="25000"/>
                  </a:schemeClr>
                </a:solidFill>
              </a:endParaRPr>
            </a:p>
          </p:txBody>
        </p:sp>
      </p:grpSp>
      <p:sp>
        <p:nvSpPr>
          <p:cNvPr id="16" name="TextBox 15"/>
          <p:cNvSpPr txBox="1"/>
          <p:nvPr/>
        </p:nvSpPr>
        <p:spPr>
          <a:xfrm>
            <a:off x="13734288" y="11680135"/>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Objectives</a:t>
            </a:r>
          </a:p>
        </p:txBody>
      </p:sp>
      <p:sp>
        <p:nvSpPr>
          <p:cNvPr id="96" name="Text Placeholder 16"/>
          <p:cNvSpPr txBox="1">
            <a:spLocks/>
          </p:cNvSpPr>
          <p:nvPr/>
        </p:nvSpPr>
        <p:spPr>
          <a:xfrm>
            <a:off x="13736314" y="12525153"/>
            <a:ext cx="12027500" cy="33382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3289B4"/>
              </a:buClr>
            </a:pPr>
            <a:r>
              <a:rPr lang="en-US" b="1" dirty="0" smtClean="0">
                <a:solidFill>
                  <a:srgbClr val="389CC4"/>
                </a:solidFill>
              </a:rPr>
              <a:t>Produce</a:t>
            </a:r>
            <a:r>
              <a:rPr lang="en-US" dirty="0" smtClean="0">
                <a:solidFill>
                  <a:schemeClr val="tx1">
                    <a:lumMod val="75000"/>
                    <a:lumOff val="25000"/>
                  </a:schemeClr>
                </a:solidFill>
              </a:rPr>
              <a:t> </a:t>
            </a:r>
            <a:r>
              <a:rPr lang="en-US" dirty="0">
                <a:solidFill>
                  <a:schemeClr val="tx1">
                    <a:lumMod val="75000"/>
                    <a:lumOff val="25000"/>
                  </a:schemeClr>
                </a:solidFill>
              </a:rPr>
              <a:t>high resolution time series maps of land use and land cover change in the Osa Peninsula </a:t>
            </a:r>
            <a:r>
              <a:rPr lang="en-US" dirty="0" smtClean="0">
                <a:solidFill>
                  <a:schemeClr val="tx1">
                    <a:lumMod val="75000"/>
                    <a:lumOff val="25000"/>
                  </a:schemeClr>
                </a:solidFill>
              </a:rPr>
              <a:t>for </a:t>
            </a:r>
            <a:r>
              <a:rPr lang="en-US" dirty="0">
                <a:solidFill>
                  <a:schemeClr val="tx1">
                    <a:lumMod val="75000"/>
                    <a:lumOff val="25000"/>
                  </a:schemeClr>
                </a:solidFill>
              </a:rPr>
              <a:t>the years 1987, 1999 and </a:t>
            </a:r>
            <a:r>
              <a:rPr lang="en-US" dirty="0" smtClean="0">
                <a:solidFill>
                  <a:schemeClr val="tx1">
                    <a:lumMod val="75000"/>
                    <a:lumOff val="25000"/>
                  </a:schemeClr>
                </a:solidFill>
              </a:rPr>
              <a:t>2017. </a:t>
            </a:r>
            <a:endParaRPr lang="en-US" dirty="0">
              <a:solidFill>
                <a:schemeClr val="tx1">
                  <a:lumMod val="75000"/>
                  <a:lumOff val="25000"/>
                </a:schemeClr>
              </a:solidFill>
            </a:endParaRPr>
          </a:p>
          <a:p>
            <a:pPr marL="347663" indent="-347663" algn="just">
              <a:buClr>
                <a:srgbClr val="389CC4"/>
              </a:buClr>
            </a:pPr>
            <a:r>
              <a:rPr lang="en-US" b="1" dirty="0" smtClean="0">
                <a:solidFill>
                  <a:srgbClr val="389CC4"/>
                </a:solidFill>
              </a:rPr>
              <a:t>Determine</a:t>
            </a:r>
            <a:r>
              <a:rPr lang="en-US" dirty="0" smtClean="0">
                <a:solidFill>
                  <a:schemeClr val="tx1">
                    <a:lumMod val="75000"/>
                    <a:lumOff val="25000"/>
                  </a:schemeClr>
                </a:solidFill>
              </a:rPr>
              <a:t> the rates of land use change in riparian zones.</a:t>
            </a:r>
          </a:p>
          <a:p>
            <a:pPr marL="347663" indent="-347663" algn="just">
              <a:buClr>
                <a:srgbClr val="389CC4"/>
              </a:buClr>
            </a:pPr>
            <a:r>
              <a:rPr lang="en-US" b="1" dirty="0">
                <a:solidFill>
                  <a:srgbClr val="389CC4"/>
                </a:solidFill>
              </a:rPr>
              <a:t>Quantify</a:t>
            </a:r>
            <a:r>
              <a:rPr lang="en-US" dirty="0" smtClean="0">
                <a:solidFill>
                  <a:schemeClr val="tx1">
                    <a:lumMod val="75000"/>
                    <a:lumOff val="25000"/>
                  </a:schemeClr>
                </a:solidFill>
              </a:rPr>
              <a:t> the effectiveness of the 1996 Forest Law 7575 in curbing deforestation and erosion in riparian zones.</a:t>
            </a:r>
          </a:p>
          <a:p>
            <a:pPr marL="347663" indent="-347663" algn="just">
              <a:buClr>
                <a:srgbClr val="389CC4"/>
              </a:buClr>
            </a:pPr>
            <a:r>
              <a:rPr lang="en-US" b="1" dirty="0" smtClean="0">
                <a:solidFill>
                  <a:srgbClr val="389CC4"/>
                </a:solidFill>
              </a:rPr>
              <a:t>Create </a:t>
            </a:r>
            <a:r>
              <a:rPr lang="en-US" dirty="0" smtClean="0">
                <a:solidFill>
                  <a:schemeClr val="tx1">
                    <a:lumMod val="75000"/>
                    <a:lumOff val="25000"/>
                  </a:schemeClr>
                </a:solidFill>
              </a:rPr>
              <a:t>accessible public outreach materials to inform the local community on how to implement sustainable practices. </a:t>
            </a:r>
          </a:p>
          <a:p>
            <a:pPr marL="0" indent="0" algn="just">
              <a:buClr>
                <a:srgbClr val="389CC4"/>
              </a:buClr>
              <a:buNone/>
            </a:pPr>
            <a:endParaRPr lang="en-US" dirty="0">
              <a:solidFill>
                <a:schemeClr val="tx1">
                  <a:lumMod val="75000"/>
                  <a:lumOff val="25000"/>
                </a:schemeClr>
              </a:solidFill>
            </a:endParaRPr>
          </a:p>
        </p:txBody>
      </p:sp>
      <p:sp>
        <p:nvSpPr>
          <p:cNvPr id="21" name="TextBox 20"/>
          <p:cNvSpPr txBox="1"/>
          <p:nvPr/>
        </p:nvSpPr>
        <p:spPr>
          <a:xfrm>
            <a:off x="13812516" y="27604495"/>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Acknowledgements</a:t>
            </a:r>
          </a:p>
        </p:txBody>
      </p:sp>
      <p:sp>
        <p:nvSpPr>
          <p:cNvPr id="65" name="Text Placeholder 16"/>
          <p:cNvSpPr txBox="1">
            <a:spLocks/>
          </p:cNvSpPr>
          <p:nvPr/>
        </p:nvSpPr>
        <p:spPr>
          <a:xfrm>
            <a:off x="13736314" y="28410698"/>
            <a:ext cx="12252960" cy="15234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600"/>
              </a:spcBef>
              <a:buClr>
                <a:srgbClr val="389CC4"/>
              </a:buClr>
            </a:pPr>
            <a:r>
              <a:rPr lang="en-US" sz="2500" dirty="0">
                <a:solidFill>
                  <a:schemeClr val="tx1">
                    <a:lumMod val="75000"/>
                    <a:lumOff val="25000"/>
                  </a:schemeClr>
                </a:solidFill>
              </a:rPr>
              <a:t>Dr. Marguerite </a:t>
            </a:r>
            <a:r>
              <a:rPr lang="en-US" sz="2500" dirty="0" smtClean="0">
                <a:solidFill>
                  <a:schemeClr val="tx1">
                    <a:lumMod val="75000"/>
                    <a:lumOff val="25000"/>
                  </a:schemeClr>
                </a:solidFill>
              </a:rPr>
              <a:t>Madden, University of Georgia </a:t>
            </a:r>
          </a:p>
          <a:p>
            <a:pPr marL="347663" indent="-347663" algn="just">
              <a:spcBef>
                <a:spcPts val="600"/>
              </a:spcBef>
              <a:buClr>
                <a:srgbClr val="389CC4"/>
              </a:buClr>
            </a:pPr>
            <a:r>
              <a:rPr lang="en-US" sz="2500" dirty="0" smtClean="0">
                <a:solidFill>
                  <a:schemeClr val="tx1">
                    <a:lumMod val="75000"/>
                    <a:lumOff val="25000"/>
                  </a:schemeClr>
                </a:solidFill>
              </a:rPr>
              <a:t>Hilary </a:t>
            </a:r>
            <a:r>
              <a:rPr lang="en-US" sz="2500" dirty="0" err="1" smtClean="0">
                <a:solidFill>
                  <a:schemeClr val="tx1">
                    <a:lumMod val="75000"/>
                    <a:lumOff val="25000"/>
                  </a:schemeClr>
                </a:solidFill>
              </a:rPr>
              <a:t>Brumberg</a:t>
            </a:r>
            <a:r>
              <a:rPr lang="en-US" sz="2500" dirty="0" smtClean="0">
                <a:solidFill>
                  <a:schemeClr val="tx1">
                    <a:lumMod val="75000"/>
                    <a:lumOff val="25000"/>
                  </a:schemeClr>
                </a:solidFill>
              </a:rPr>
              <a:t>, Osa Conservation </a:t>
            </a:r>
          </a:p>
          <a:p>
            <a:pPr marL="347663" indent="-347663" algn="just">
              <a:spcBef>
                <a:spcPts val="600"/>
              </a:spcBef>
              <a:buClr>
                <a:srgbClr val="389CC4"/>
              </a:buClr>
            </a:pPr>
            <a:r>
              <a:rPr lang="en-US" sz="2500" dirty="0" smtClean="0">
                <a:solidFill>
                  <a:schemeClr val="tx1">
                    <a:lumMod val="75000"/>
                    <a:lumOff val="25000"/>
                  </a:schemeClr>
                </a:solidFill>
              </a:rPr>
              <a:t>Dr. Andy Whitworth, Osa Conservation </a:t>
            </a:r>
          </a:p>
          <a:p>
            <a:pPr marL="0" indent="0" algn="just">
              <a:buClr>
                <a:srgbClr val="389CC4"/>
              </a:buClr>
              <a:buNone/>
            </a:pPr>
            <a:r>
              <a:rPr lang="en-US" dirty="0" smtClean="0">
                <a:solidFill>
                  <a:schemeClr val="tx1">
                    <a:lumMod val="75000"/>
                    <a:lumOff val="25000"/>
                  </a:schemeClr>
                </a:solidFill>
              </a:rPr>
              <a:t> </a:t>
            </a:r>
            <a:endParaRPr lang="en-US" dirty="0">
              <a:solidFill>
                <a:schemeClr val="tx1">
                  <a:lumMod val="75000"/>
                  <a:lumOff val="25000"/>
                </a:schemeClr>
              </a:solidFill>
            </a:endParaRPr>
          </a:p>
        </p:txBody>
      </p:sp>
      <p:sp>
        <p:nvSpPr>
          <p:cNvPr id="22" name="TextBox 21"/>
          <p:cNvSpPr txBox="1"/>
          <p:nvPr/>
        </p:nvSpPr>
        <p:spPr>
          <a:xfrm>
            <a:off x="937511" y="11680135"/>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Project Partner</a:t>
            </a:r>
          </a:p>
        </p:txBody>
      </p:sp>
      <p:sp>
        <p:nvSpPr>
          <p:cNvPr id="45" name="Text Placeholder 16"/>
          <p:cNvSpPr txBox="1">
            <a:spLocks/>
          </p:cNvSpPr>
          <p:nvPr/>
        </p:nvSpPr>
        <p:spPr>
          <a:xfrm>
            <a:off x="977140" y="12550574"/>
            <a:ext cx="12828485" cy="9374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3289B4"/>
              </a:buClr>
            </a:pPr>
            <a:r>
              <a:rPr lang="en-US" dirty="0" smtClean="0">
                <a:solidFill>
                  <a:schemeClr val="tx1">
                    <a:lumMod val="75000"/>
                    <a:lumOff val="25000"/>
                  </a:schemeClr>
                </a:solidFill>
              </a:rPr>
              <a:t>Osa Conservation  </a:t>
            </a:r>
            <a:endParaRPr lang="en-US" dirty="0">
              <a:solidFill>
                <a:schemeClr val="tx1">
                  <a:lumMod val="75000"/>
                  <a:lumOff val="25000"/>
                </a:schemeClr>
              </a:solidFill>
            </a:endParaRPr>
          </a:p>
        </p:txBody>
      </p:sp>
      <p:grpSp>
        <p:nvGrpSpPr>
          <p:cNvPr id="26" name="Group 25"/>
          <p:cNvGrpSpPr/>
          <p:nvPr/>
        </p:nvGrpSpPr>
        <p:grpSpPr>
          <a:xfrm>
            <a:off x="890054" y="14794520"/>
            <a:ext cx="11820284" cy="10378433"/>
            <a:chOff x="848518" y="15625331"/>
            <a:chExt cx="12021886" cy="10555443"/>
          </a:xfrm>
        </p:grpSpPr>
        <p:sp>
          <p:nvSpPr>
            <p:cNvPr id="72" name="TextBox 71"/>
            <p:cNvSpPr txBox="1"/>
            <p:nvPr/>
          </p:nvSpPr>
          <p:spPr>
            <a:xfrm>
              <a:off x="891773" y="15625331"/>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Methodology</a:t>
              </a:r>
            </a:p>
          </p:txBody>
        </p:sp>
        <p:grpSp>
          <p:nvGrpSpPr>
            <p:cNvPr id="89" name="Group 88"/>
            <p:cNvGrpSpPr/>
            <p:nvPr/>
          </p:nvGrpSpPr>
          <p:grpSpPr>
            <a:xfrm>
              <a:off x="848518" y="16426662"/>
              <a:ext cx="12021886" cy="9754112"/>
              <a:chOff x="1604697" y="616857"/>
              <a:chExt cx="8072693" cy="6222922"/>
            </a:xfrm>
          </p:grpSpPr>
          <p:sp>
            <p:nvSpPr>
              <p:cNvPr id="90" name="Flowchart: Alternate Process 89"/>
              <p:cNvSpPr/>
              <p:nvPr/>
            </p:nvSpPr>
            <p:spPr>
              <a:xfrm>
                <a:off x="6027826" y="2564720"/>
                <a:ext cx="2787296" cy="855163"/>
              </a:xfrm>
              <a:prstGeom prst="flowChartAlternateProcess">
                <a:avLst/>
              </a:prstGeom>
              <a:solidFill>
                <a:schemeClr val="tx2">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ArcMap: </a:t>
                </a:r>
              </a:p>
              <a:p>
                <a:pPr algn="ctr"/>
                <a:r>
                  <a:rPr lang="en-US" sz="2800" b="1" dirty="0" smtClean="0">
                    <a:solidFill>
                      <a:schemeClr val="bg1"/>
                    </a:solidFill>
                  </a:rPr>
                  <a:t>Unsupervised Classification </a:t>
                </a:r>
                <a:endParaRPr lang="en-US" sz="2800" b="1" dirty="0">
                  <a:solidFill>
                    <a:schemeClr val="bg1"/>
                  </a:solidFill>
                </a:endParaRPr>
              </a:p>
            </p:txBody>
          </p:sp>
          <p:sp>
            <p:nvSpPr>
              <p:cNvPr id="91" name="Flowchart: Alternate Process 90"/>
              <p:cNvSpPr/>
              <p:nvPr/>
            </p:nvSpPr>
            <p:spPr>
              <a:xfrm>
                <a:off x="6027826" y="3624669"/>
                <a:ext cx="2787296" cy="855163"/>
              </a:xfrm>
              <a:prstGeom prst="flowChartAlternateProcess">
                <a:avLst/>
              </a:prstGeom>
              <a:solidFill>
                <a:schemeClr val="tx2">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ArcMap: </a:t>
                </a:r>
              </a:p>
              <a:p>
                <a:pPr algn="ctr"/>
                <a:r>
                  <a:rPr lang="en-US" sz="2800" b="1" dirty="0" smtClean="0">
                    <a:solidFill>
                      <a:schemeClr val="bg1"/>
                    </a:solidFill>
                  </a:rPr>
                  <a:t>NDVI Analysis </a:t>
                </a:r>
                <a:endParaRPr lang="en-US" sz="2800" b="1" dirty="0">
                  <a:solidFill>
                    <a:schemeClr val="bg1"/>
                  </a:solidFill>
                </a:endParaRPr>
              </a:p>
            </p:txBody>
          </p:sp>
          <p:grpSp>
            <p:nvGrpSpPr>
              <p:cNvPr id="93" name="Group 92"/>
              <p:cNvGrpSpPr/>
              <p:nvPr/>
            </p:nvGrpSpPr>
            <p:grpSpPr>
              <a:xfrm>
                <a:off x="1604697" y="616857"/>
                <a:ext cx="7210425" cy="2377261"/>
                <a:chOff x="592931" y="1790700"/>
                <a:chExt cx="7210425" cy="2377261"/>
              </a:xfrm>
            </p:grpSpPr>
            <p:sp>
              <p:nvSpPr>
                <p:cNvPr id="104" name="Functionality" descr="Process shape (rectangle)" title="Functionality"/>
                <p:cNvSpPr>
                  <a:spLocks noChangeAspect="1"/>
                </p:cNvSpPr>
                <p:nvPr/>
              </p:nvSpPr>
              <p:spPr>
                <a:xfrm>
                  <a:off x="3117056" y="2847975"/>
                  <a:ext cx="2152650" cy="438150"/>
                </a:xfrm>
                <a:prstGeom prst="flowChartProcess">
                  <a:avLst/>
                </a:prstGeom>
                <a:solidFill>
                  <a:schemeClr val="tx2">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2800" b="1" dirty="0">
                      <a:solidFill>
                        <a:schemeClr val="bg1"/>
                      </a:solidFill>
                      <a:ea typeface="+mn-ea"/>
                      <a:cs typeface="+mn-cs"/>
                    </a:rPr>
                    <a:t>Landsat 8 OLI</a:t>
                  </a:r>
                  <a:r>
                    <a:rPr lang="en-US" sz="2800" baseline="0" dirty="0">
                      <a:solidFill>
                        <a:schemeClr val="bg1"/>
                      </a:solidFill>
                      <a:ea typeface="+mn-ea"/>
                      <a:cs typeface="+mn-cs"/>
                    </a:rPr>
                    <a:t> </a:t>
                  </a:r>
                  <a:endParaRPr lang="en-US" sz="2800" dirty="0">
                    <a:solidFill>
                      <a:schemeClr val="bg1"/>
                    </a:solidFill>
                    <a:ea typeface="+mn-ea"/>
                    <a:cs typeface="+mn-cs"/>
                  </a:endParaRPr>
                </a:p>
              </p:txBody>
            </p:sp>
            <p:sp>
              <p:nvSpPr>
                <p:cNvPr id="105" name="Idea" descr="Process shape (rectangle)" title="Idea"/>
                <p:cNvSpPr>
                  <a:spLocks noChangeAspect="1"/>
                </p:cNvSpPr>
                <p:nvPr/>
              </p:nvSpPr>
              <p:spPr>
                <a:xfrm>
                  <a:off x="3107531" y="1790700"/>
                  <a:ext cx="2152650" cy="438150"/>
                </a:xfrm>
                <a:prstGeom prst="flowChartProcess">
                  <a:avLst/>
                </a:prstGeom>
                <a:solidFill>
                  <a:schemeClr val="tx2">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800" b="1" dirty="0">
                      <a:solidFill>
                        <a:schemeClr val="bg1"/>
                      </a:solidFill>
                    </a:rPr>
                    <a:t>Data</a:t>
                  </a:r>
                  <a:r>
                    <a:rPr lang="en-US" sz="2800" b="1" baseline="0" dirty="0">
                      <a:solidFill>
                        <a:schemeClr val="bg1"/>
                      </a:solidFill>
                    </a:rPr>
                    <a:t> Collection </a:t>
                  </a:r>
                  <a:endParaRPr lang="en-US" sz="2800" b="1" dirty="0">
                    <a:solidFill>
                      <a:schemeClr val="bg1"/>
                    </a:solidFill>
                  </a:endParaRPr>
                </a:p>
              </p:txBody>
            </p:sp>
            <p:sp>
              <p:nvSpPr>
                <p:cNvPr id="106" name="Functionality" descr="Process shape (rectangle)" title="Functionality"/>
                <p:cNvSpPr>
                  <a:spLocks noChangeAspect="1"/>
                </p:cNvSpPr>
                <p:nvPr/>
              </p:nvSpPr>
              <p:spPr>
                <a:xfrm>
                  <a:off x="3107531" y="2400300"/>
                  <a:ext cx="2152650" cy="438150"/>
                </a:xfrm>
                <a:prstGeom prst="flowChartProcess">
                  <a:avLst/>
                </a:prstGeom>
                <a:solidFill>
                  <a:schemeClr val="tx2">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2800" b="1" dirty="0">
                      <a:solidFill>
                        <a:schemeClr val="bg1"/>
                      </a:solidFill>
                      <a:ea typeface="+mn-ea"/>
                      <a:cs typeface="+mn-cs"/>
                    </a:rPr>
                    <a:t>Landsat 5 TM </a:t>
                  </a:r>
                </a:p>
              </p:txBody>
            </p:sp>
            <p:sp>
              <p:nvSpPr>
                <p:cNvPr id="107" name="Functionality" descr="Process shape (rectangle)" title="Functionality"/>
                <p:cNvSpPr>
                  <a:spLocks noChangeAspect="1"/>
                </p:cNvSpPr>
                <p:nvPr/>
              </p:nvSpPr>
              <p:spPr>
                <a:xfrm>
                  <a:off x="5650706" y="2476500"/>
                  <a:ext cx="2152650" cy="438150"/>
                </a:xfrm>
                <a:prstGeom prst="flowChartProcess">
                  <a:avLst/>
                </a:prstGeom>
                <a:solidFill>
                  <a:schemeClr val="tx2">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2800" b="1" dirty="0">
                      <a:solidFill>
                        <a:schemeClr val="bg1"/>
                      </a:solidFill>
                      <a:ea typeface="+mn-ea"/>
                      <a:cs typeface="+mn-cs"/>
                    </a:rPr>
                    <a:t>PlanetScope</a:t>
                  </a:r>
                  <a:r>
                    <a:rPr lang="en-US" sz="2800" baseline="0" dirty="0">
                      <a:solidFill>
                        <a:schemeClr val="bg1"/>
                      </a:solidFill>
                      <a:ea typeface="+mn-ea"/>
                      <a:cs typeface="+mn-cs"/>
                    </a:rPr>
                    <a:t> </a:t>
                  </a:r>
                  <a:endParaRPr lang="en-US" sz="2800" dirty="0">
                    <a:solidFill>
                      <a:schemeClr val="bg1"/>
                    </a:solidFill>
                    <a:ea typeface="+mn-ea"/>
                    <a:cs typeface="+mn-cs"/>
                  </a:endParaRPr>
                </a:p>
              </p:txBody>
            </p:sp>
            <p:sp>
              <p:nvSpPr>
                <p:cNvPr id="108" name="Functionality" descr="Process shape (rectangle)" title="Functionality"/>
                <p:cNvSpPr>
                  <a:spLocks noChangeAspect="1"/>
                </p:cNvSpPr>
                <p:nvPr/>
              </p:nvSpPr>
              <p:spPr>
                <a:xfrm>
                  <a:off x="592931" y="2543175"/>
                  <a:ext cx="2152650" cy="438150"/>
                </a:xfrm>
                <a:prstGeom prst="flowChartProcess">
                  <a:avLst/>
                </a:prstGeom>
                <a:solidFill>
                  <a:schemeClr val="tx2">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2800" b="1" dirty="0">
                      <a:solidFill>
                        <a:schemeClr val="bg1"/>
                      </a:solidFill>
                      <a:ea typeface="+mn-ea"/>
                      <a:cs typeface="+mn-cs"/>
                    </a:rPr>
                    <a:t>Terra ASTER </a:t>
                  </a:r>
                </a:p>
              </p:txBody>
            </p:sp>
            <p:cxnSp>
              <p:nvCxnSpPr>
                <p:cNvPr id="109" name="Elbow Connector 108" descr="&quot;&quot;" title="Line connector"/>
                <p:cNvCxnSpPr/>
                <p:nvPr/>
              </p:nvCxnSpPr>
              <p:spPr>
                <a:xfrm rot="10800000" flipV="1">
                  <a:off x="1669257" y="1970337"/>
                  <a:ext cx="1438275" cy="533400"/>
                </a:xfrm>
                <a:prstGeom prst="bentConnector2">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0" name="Elbow Connector 109" descr="&quot;&quot;" title="Line connector"/>
                <p:cNvCxnSpPr/>
                <p:nvPr/>
              </p:nvCxnSpPr>
              <p:spPr>
                <a:xfrm>
                  <a:off x="5260181" y="1970337"/>
                  <a:ext cx="1466850" cy="466725"/>
                </a:xfrm>
                <a:prstGeom prst="bentConnector2">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5" idx="2"/>
                  <a:endCxn id="106" idx="0"/>
                </p:cNvCxnSpPr>
                <p:nvPr/>
              </p:nvCxnSpPr>
              <p:spPr>
                <a:xfrm>
                  <a:off x="4183856" y="2228850"/>
                  <a:ext cx="0" cy="171450"/>
                </a:xfrm>
                <a:prstGeom prst="straightConnector1">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678781" y="2981325"/>
                  <a:ext cx="0" cy="171450"/>
                </a:xfrm>
                <a:prstGeom prst="straightConnector1">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13" name="Flowchart: Preparation 112"/>
                <p:cNvSpPr/>
                <p:nvPr/>
              </p:nvSpPr>
              <p:spPr>
                <a:xfrm>
                  <a:off x="3140869" y="3286125"/>
                  <a:ext cx="828675" cy="257175"/>
                </a:xfrm>
                <a:prstGeom prst="flowChartPreparation">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2200" dirty="0"/>
                    <a:t>1987</a:t>
                  </a:r>
                </a:p>
              </p:txBody>
            </p:sp>
            <p:sp>
              <p:nvSpPr>
                <p:cNvPr id="114" name="Flowchart: Preparation 113"/>
                <p:cNvSpPr/>
                <p:nvPr/>
              </p:nvSpPr>
              <p:spPr>
                <a:xfrm>
                  <a:off x="3798094" y="3286125"/>
                  <a:ext cx="828675" cy="257175"/>
                </a:xfrm>
                <a:prstGeom prst="flowChartPreparation">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2200" dirty="0"/>
                    <a:t>1999</a:t>
                  </a:r>
                </a:p>
              </p:txBody>
            </p:sp>
            <p:sp>
              <p:nvSpPr>
                <p:cNvPr id="115" name="Flowchart: Preparation 114"/>
                <p:cNvSpPr/>
                <p:nvPr/>
              </p:nvSpPr>
              <p:spPr>
                <a:xfrm>
                  <a:off x="4461528" y="3286125"/>
                  <a:ext cx="828675" cy="257175"/>
                </a:xfrm>
                <a:prstGeom prst="flowChartPreparation">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2200" dirty="0"/>
                    <a:t>2017</a:t>
                  </a:r>
                </a:p>
              </p:txBody>
            </p:sp>
            <p:sp>
              <p:nvSpPr>
                <p:cNvPr id="116" name="Flowchart: Preparation 115"/>
                <p:cNvSpPr/>
                <p:nvPr/>
              </p:nvSpPr>
              <p:spPr>
                <a:xfrm>
                  <a:off x="5953848" y="2914650"/>
                  <a:ext cx="828675" cy="257175"/>
                </a:xfrm>
                <a:prstGeom prst="flowChartPreparation">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2200" dirty="0"/>
                    <a:t>2016</a:t>
                  </a:r>
                  <a:r>
                    <a:rPr lang="en-US" sz="2200" baseline="0" dirty="0"/>
                    <a:t> </a:t>
                  </a:r>
                  <a:endParaRPr lang="en-US" sz="2200" dirty="0"/>
                </a:p>
              </p:txBody>
            </p:sp>
            <p:sp>
              <p:nvSpPr>
                <p:cNvPr id="117" name="Flowchart: Preparation 116"/>
                <p:cNvSpPr/>
                <p:nvPr/>
              </p:nvSpPr>
              <p:spPr>
                <a:xfrm>
                  <a:off x="6652489" y="2914650"/>
                  <a:ext cx="828675" cy="257175"/>
                </a:xfrm>
                <a:prstGeom prst="flowChartPreparation">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2200" dirty="0"/>
                    <a:t>2017</a:t>
                  </a:r>
                  <a:r>
                    <a:rPr lang="en-US" sz="2200" baseline="0" dirty="0"/>
                    <a:t> </a:t>
                  </a:r>
                  <a:endParaRPr lang="en-US" sz="2200" dirty="0"/>
                </a:p>
              </p:txBody>
            </p:sp>
            <p:cxnSp>
              <p:nvCxnSpPr>
                <p:cNvPr id="118" name="Elbow Connector 117"/>
                <p:cNvCxnSpPr/>
                <p:nvPr/>
              </p:nvCxnSpPr>
              <p:spPr>
                <a:xfrm>
                  <a:off x="4183856" y="3555165"/>
                  <a:ext cx="725610" cy="612796"/>
                </a:xfrm>
                <a:prstGeom prst="bentConnector3">
                  <a:avLst>
                    <a:gd name="adj1" fmla="val 1373"/>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94" name="Straight Arrow Connector 93"/>
              <p:cNvCxnSpPr/>
              <p:nvPr/>
            </p:nvCxnSpPr>
            <p:spPr>
              <a:xfrm>
                <a:off x="7421370" y="3421320"/>
                <a:ext cx="0" cy="171450"/>
              </a:xfrm>
              <a:prstGeom prst="straightConnector1">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97" name="Flowchart: Alternate Process 96"/>
              <p:cNvSpPr/>
              <p:nvPr/>
            </p:nvSpPr>
            <p:spPr>
              <a:xfrm>
                <a:off x="1604697" y="2045607"/>
                <a:ext cx="2216274" cy="855163"/>
              </a:xfrm>
              <a:prstGeom prst="flowChartAlternateProcess">
                <a:avLst/>
              </a:prstGeom>
              <a:solidFill>
                <a:schemeClr val="tx2">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DEM: </a:t>
                </a:r>
              </a:p>
              <a:p>
                <a:pPr algn="ctr"/>
                <a:r>
                  <a:rPr lang="en-US" sz="2800" b="1" dirty="0" smtClean="0">
                    <a:solidFill>
                      <a:schemeClr val="bg1"/>
                    </a:solidFill>
                  </a:rPr>
                  <a:t>Elevation Data </a:t>
                </a:r>
                <a:endParaRPr lang="en-US" sz="2800" b="1" dirty="0">
                  <a:solidFill>
                    <a:schemeClr val="bg1"/>
                  </a:solidFill>
                </a:endParaRPr>
              </a:p>
            </p:txBody>
          </p:sp>
          <p:cxnSp>
            <p:nvCxnSpPr>
              <p:cNvPr id="99" name="Straight Arrow Connector 98"/>
              <p:cNvCxnSpPr/>
              <p:nvPr/>
            </p:nvCxnSpPr>
            <p:spPr>
              <a:xfrm>
                <a:off x="7738797" y="1947678"/>
                <a:ext cx="0" cy="538163"/>
              </a:xfrm>
              <a:prstGeom prst="straightConnector1">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388530" y="4479832"/>
                <a:ext cx="0" cy="171450"/>
              </a:xfrm>
              <a:prstGeom prst="straightConnector1">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rot="10800000" flipV="1">
                <a:off x="4535466" y="4653053"/>
                <a:ext cx="2853063" cy="560639"/>
              </a:xfrm>
              <a:prstGeom prst="bentConnector3">
                <a:avLst>
                  <a:gd name="adj1" fmla="val 79015"/>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2" name="Elbow Connector 101"/>
              <p:cNvCxnSpPr/>
              <p:nvPr/>
            </p:nvCxnSpPr>
            <p:spPr>
              <a:xfrm>
                <a:off x="7388530" y="4651282"/>
                <a:ext cx="2208178" cy="629980"/>
              </a:xfrm>
              <a:prstGeom prst="bentConnector3">
                <a:avLst>
                  <a:gd name="adj1" fmla="val 50000"/>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03" name="Elbow Connector 102"/>
              <p:cNvCxnSpPr/>
              <p:nvPr/>
            </p:nvCxnSpPr>
            <p:spPr>
              <a:xfrm rot="16200000" flipH="1">
                <a:off x="1825109" y="3726230"/>
                <a:ext cx="2759058" cy="1108137"/>
              </a:xfrm>
              <a:prstGeom prst="bentConnector2">
                <a:avLst/>
              </a:prstGeom>
              <a:ln w="25400">
                <a:solidFill>
                  <a:schemeClr val="tx2">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92" name="Resources" descr="Multi document shape (stacked pages)" title="Resources"/>
              <p:cNvSpPr>
                <a:spLocks noChangeAspect="1"/>
              </p:cNvSpPr>
              <p:nvPr/>
            </p:nvSpPr>
            <p:spPr>
              <a:xfrm>
                <a:off x="3806656" y="4900379"/>
                <a:ext cx="2548021" cy="1908061"/>
              </a:xfrm>
              <a:prstGeom prst="flowChartMultidocumen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2700" b="1" dirty="0" smtClean="0">
                    <a:solidFill>
                      <a:schemeClr val="bg1"/>
                    </a:solidFill>
                  </a:rPr>
                  <a:t>Land Cover Time Series </a:t>
                </a:r>
                <a:endParaRPr lang="en-US" sz="2700" b="1" dirty="0">
                  <a:solidFill>
                    <a:schemeClr val="bg1"/>
                  </a:solidFill>
                </a:endParaRPr>
              </a:p>
            </p:txBody>
          </p:sp>
          <p:sp>
            <p:nvSpPr>
              <p:cNvPr id="98" name="Resources" descr="Multi document shape (stacked pages)" title="Resources"/>
              <p:cNvSpPr>
                <a:spLocks noChangeAspect="1"/>
              </p:cNvSpPr>
              <p:nvPr/>
            </p:nvSpPr>
            <p:spPr>
              <a:xfrm>
                <a:off x="6665616" y="4869111"/>
                <a:ext cx="3011774" cy="1970668"/>
              </a:xfrm>
              <a:prstGeom prst="flowChartMultidocumen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2800" b="1" dirty="0" smtClean="0">
                    <a:solidFill>
                      <a:schemeClr val="bg1"/>
                    </a:solidFill>
                  </a:rPr>
                  <a:t>High Resolution Land Cover Map </a:t>
                </a:r>
                <a:r>
                  <a:rPr lang="mr-IN" sz="2800" b="1" dirty="0" smtClean="0">
                    <a:solidFill>
                      <a:schemeClr val="bg1"/>
                    </a:solidFill>
                  </a:rPr>
                  <a:t>–</a:t>
                </a:r>
                <a:r>
                  <a:rPr lang="en-US" sz="2800" b="1" dirty="0" smtClean="0">
                    <a:solidFill>
                      <a:schemeClr val="bg1"/>
                    </a:solidFill>
                  </a:rPr>
                  <a:t> Case Study Area</a:t>
                </a:r>
              </a:p>
              <a:p>
                <a:pPr marL="0" indent="0" algn="ctr"/>
                <a:r>
                  <a:rPr lang="en-US" sz="2800" b="1" dirty="0" smtClean="0">
                    <a:solidFill>
                      <a:schemeClr val="bg1"/>
                    </a:solidFill>
                  </a:rPr>
                  <a:t>(2016-2017) </a:t>
                </a:r>
                <a:endParaRPr lang="en-US" sz="2800" b="1" dirty="0">
                  <a:solidFill>
                    <a:schemeClr val="bg1"/>
                  </a:solidFill>
                </a:endParaRPr>
              </a:p>
            </p:txBody>
          </p:sp>
        </p:grpSp>
      </p:grpSp>
      <p:grpSp>
        <p:nvGrpSpPr>
          <p:cNvPr id="63" name="Group 62"/>
          <p:cNvGrpSpPr/>
          <p:nvPr/>
        </p:nvGrpSpPr>
        <p:grpSpPr>
          <a:xfrm>
            <a:off x="16440897" y="30516930"/>
            <a:ext cx="2872251" cy="2706648"/>
            <a:chOff x="16423841" y="31454774"/>
            <a:chExt cx="2872251" cy="2706648"/>
          </a:xfrm>
        </p:grpSpPr>
        <p:sp>
          <p:nvSpPr>
            <p:cNvPr id="58" name="Text Placeholder 16"/>
            <p:cNvSpPr txBox="1">
              <a:spLocks/>
            </p:cNvSpPr>
            <p:nvPr/>
          </p:nvSpPr>
          <p:spPr>
            <a:xfrm>
              <a:off x="16423841" y="33605095"/>
              <a:ext cx="2872251" cy="5563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Emily </a:t>
              </a:r>
              <a:r>
                <a:rPr lang="en-US" dirty="0">
                  <a:solidFill>
                    <a:schemeClr val="tx1">
                      <a:lumMod val="75000"/>
                      <a:lumOff val="25000"/>
                    </a:schemeClr>
                  </a:solidFill>
                </a:rPr>
                <a:t>P</a:t>
              </a:r>
              <a:r>
                <a:rPr lang="en-US" dirty="0" smtClean="0">
                  <a:solidFill>
                    <a:schemeClr val="tx1">
                      <a:lumMod val="75000"/>
                      <a:lumOff val="25000"/>
                    </a:schemeClr>
                  </a:solidFill>
                </a:rPr>
                <a:t>auline</a:t>
              </a:r>
            </a:p>
          </p:txBody>
        </p:sp>
        <p:grpSp>
          <p:nvGrpSpPr>
            <p:cNvPr id="6" name="Group 5"/>
            <p:cNvGrpSpPr/>
            <p:nvPr/>
          </p:nvGrpSpPr>
          <p:grpSpPr>
            <a:xfrm>
              <a:off x="16831264" y="31454774"/>
              <a:ext cx="2057404" cy="2046184"/>
              <a:chOff x="16408400" y="31454774"/>
              <a:chExt cx="2057404" cy="2046184"/>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8400" y="31454774"/>
                <a:ext cx="2057404" cy="2046184"/>
              </a:xfrm>
              <a:prstGeom prst="rect">
                <a:avLst/>
              </a:prstGeom>
            </p:spPr>
          </p:pic>
          <p:pic>
            <p:nvPicPr>
              <p:cNvPr id="86" name="Picture 85"/>
              <p:cNvPicPr>
                <a:picLocks noChangeAspect="1"/>
              </p:cNvPicPr>
              <p:nvPr/>
            </p:nvPicPr>
            <p:blipFill rotWithShape="1">
              <a:blip r:embed="rId4" cstate="print">
                <a:extLst>
                  <a:ext uri="{28A0092B-C50C-407E-A947-70E740481C1C}">
                    <a14:useLocalDpi xmlns:a14="http://schemas.microsoft.com/office/drawing/2010/main" val="0"/>
                  </a:ext>
                </a:extLst>
              </a:blip>
              <a:srcRect l="11382" r="13726"/>
              <a:stretch/>
            </p:blipFill>
            <p:spPr>
              <a:xfrm>
                <a:off x="16613394" y="31662640"/>
                <a:ext cx="1647416" cy="1645920"/>
              </a:xfrm>
              <a:prstGeom prst="ellipse">
                <a:avLst/>
              </a:prstGeom>
            </p:spPr>
          </p:pic>
        </p:grpSp>
      </p:grpSp>
      <p:grpSp>
        <p:nvGrpSpPr>
          <p:cNvPr id="73" name="Group 72"/>
          <p:cNvGrpSpPr/>
          <p:nvPr/>
        </p:nvGrpSpPr>
        <p:grpSpPr>
          <a:xfrm>
            <a:off x="6205867" y="30516930"/>
            <a:ext cx="2872251" cy="3398214"/>
            <a:chOff x="6205867" y="31454774"/>
            <a:chExt cx="2872251" cy="3398214"/>
          </a:xfrm>
        </p:grpSpPr>
        <p:sp>
          <p:nvSpPr>
            <p:cNvPr id="37" name="Text Placeholder 16"/>
            <p:cNvSpPr txBox="1">
              <a:spLocks/>
            </p:cNvSpPr>
            <p:nvPr/>
          </p:nvSpPr>
          <p:spPr>
            <a:xfrm>
              <a:off x="6205867" y="3360509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err="1" smtClean="0">
                  <a:solidFill>
                    <a:schemeClr val="tx1">
                      <a:lumMod val="75000"/>
                      <a:lumOff val="25000"/>
                    </a:schemeClr>
                  </a:solidFill>
                </a:rPr>
                <a:t>Suravi</a:t>
              </a:r>
              <a:r>
                <a:rPr lang="en-US" dirty="0" smtClean="0">
                  <a:solidFill>
                    <a:schemeClr val="tx1">
                      <a:lumMod val="75000"/>
                      <a:lumOff val="25000"/>
                    </a:schemeClr>
                  </a:solidFill>
                </a:rPr>
                <a:t> Shrestha</a:t>
              </a:r>
            </a:p>
            <a:p>
              <a:pPr algn="ctr">
                <a:lnSpc>
                  <a:spcPct val="100000"/>
                </a:lnSpc>
                <a:spcBef>
                  <a:spcPts val="0"/>
                </a:spcBef>
              </a:pPr>
              <a:r>
                <a:rPr lang="en-US" dirty="0" smtClean="0">
                  <a:solidFill>
                    <a:schemeClr val="tx1">
                      <a:lumMod val="75000"/>
                      <a:lumOff val="25000"/>
                    </a:schemeClr>
                  </a:solidFill>
                </a:rPr>
                <a:t>Project Lead</a:t>
              </a:r>
            </a:p>
          </p:txBody>
        </p:sp>
        <p:grpSp>
          <p:nvGrpSpPr>
            <p:cNvPr id="2" name="Group 1"/>
            <p:cNvGrpSpPr/>
            <p:nvPr/>
          </p:nvGrpSpPr>
          <p:grpSpPr>
            <a:xfrm>
              <a:off x="6613290" y="31454774"/>
              <a:ext cx="2057404" cy="2046184"/>
              <a:chOff x="6613290" y="31454774"/>
              <a:chExt cx="2057404" cy="2046184"/>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290" y="31454774"/>
                <a:ext cx="2057404" cy="2046184"/>
              </a:xfrm>
              <a:prstGeom prst="rect">
                <a:avLst/>
              </a:prstGeom>
            </p:spPr>
          </p:pic>
          <p:pic>
            <p:nvPicPr>
              <p:cNvPr id="87" name="Picture 86"/>
              <p:cNvPicPr>
                <a:picLocks noChangeAspect="1"/>
              </p:cNvPicPr>
              <p:nvPr/>
            </p:nvPicPr>
            <p:blipFill rotWithShape="1">
              <a:blip r:embed="rId5" cstate="print">
                <a:extLst>
                  <a:ext uri="{28A0092B-C50C-407E-A947-70E740481C1C}">
                    <a14:useLocalDpi xmlns:a14="http://schemas.microsoft.com/office/drawing/2010/main" val="0"/>
                  </a:ext>
                </a:extLst>
              </a:blip>
              <a:srcRect l="8714" r="15582"/>
              <a:stretch/>
            </p:blipFill>
            <p:spPr>
              <a:xfrm>
                <a:off x="6819032" y="31662640"/>
                <a:ext cx="1645920" cy="1630453"/>
              </a:xfrm>
              <a:prstGeom prst="ellipse">
                <a:avLst/>
              </a:prstGeom>
            </p:spPr>
          </p:pic>
        </p:grpSp>
      </p:grpSp>
      <p:grpSp>
        <p:nvGrpSpPr>
          <p:cNvPr id="70" name="Group 69"/>
          <p:cNvGrpSpPr/>
          <p:nvPr/>
        </p:nvGrpSpPr>
        <p:grpSpPr>
          <a:xfrm>
            <a:off x="8699670" y="30516930"/>
            <a:ext cx="2872251" cy="2697253"/>
            <a:chOff x="8691084" y="31454774"/>
            <a:chExt cx="2872251" cy="2697253"/>
          </a:xfrm>
        </p:grpSpPr>
        <p:sp>
          <p:nvSpPr>
            <p:cNvPr id="39" name="Text Placeholder 16"/>
            <p:cNvSpPr txBox="1">
              <a:spLocks/>
            </p:cNvSpPr>
            <p:nvPr/>
          </p:nvSpPr>
          <p:spPr>
            <a:xfrm>
              <a:off x="8691084" y="33605095"/>
              <a:ext cx="2872251" cy="5469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Marie </a:t>
              </a:r>
              <a:r>
                <a:rPr lang="en-US" dirty="0" err="1" smtClean="0">
                  <a:solidFill>
                    <a:schemeClr val="tx1">
                      <a:lumMod val="75000"/>
                      <a:lumOff val="25000"/>
                    </a:schemeClr>
                  </a:solidFill>
                </a:rPr>
                <a:t>Bouffard</a:t>
              </a:r>
              <a:endParaRPr lang="en-US" dirty="0" smtClean="0">
                <a:solidFill>
                  <a:schemeClr val="tx1">
                    <a:lumMod val="75000"/>
                    <a:lumOff val="25000"/>
                  </a:schemeClr>
                </a:solidFill>
              </a:endParaRPr>
            </a:p>
          </p:txBody>
        </p:sp>
        <p:grpSp>
          <p:nvGrpSpPr>
            <p:cNvPr id="3" name="Group 2"/>
            <p:cNvGrpSpPr/>
            <p:nvPr/>
          </p:nvGrpSpPr>
          <p:grpSpPr>
            <a:xfrm>
              <a:off x="9098507" y="31454774"/>
              <a:ext cx="2057404" cy="2046184"/>
              <a:chOff x="8955679" y="31454774"/>
              <a:chExt cx="2057404" cy="2046184"/>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5679" y="31454774"/>
                <a:ext cx="2057404" cy="2046184"/>
              </a:xfrm>
              <a:prstGeom prst="rect">
                <a:avLst/>
              </a:prstGeom>
            </p:spPr>
          </p:pic>
          <p:pic>
            <p:nvPicPr>
              <p:cNvPr id="88" name="Picture 87"/>
              <p:cNvPicPr>
                <a:picLocks noChangeAspect="1"/>
              </p:cNvPicPr>
              <p:nvPr/>
            </p:nvPicPr>
            <p:blipFill rotWithShape="1">
              <a:blip r:embed="rId6" cstate="print">
                <a:extLst>
                  <a:ext uri="{28A0092B-C50C-407E-A947-70E740481C1C}">
                    <a14:useLocalDpi xmlns:a14="http://schemas.microsoft.com/office/drawing/2010/main" val="0"/>
                  </a:ext>
                </a:extLst>
              </a:blip>
              <a:srcRect l="15615" t="985" r="9103" b="-985"/>
              <a:stretch/>
            </p:blipFill>
            <p:spPr>
              <a:xfrm>
                <a:off x="9158322" y="31654906"/>
                <a:ext cx="1652118" cy="1645920"/>
              </a:xfrm>
              <a:prstGeom prst="ellipse">
                <a:avLst/>
              </a:prstGeom>
            </p:spPr>
          </p:pic>
        </p:grpSp>
      </p:grpSp>
      <p:grpSp>
        <p:nvGrpSpPr>
          <p:cNvPr id="69" name="Group 68"/>
          <p:cNvGrpSpPr/>
          <p:nvPr/>
        </p:nvGrpSpPr>
        <p:grpSpPr>
          <a:xfrm>
            <a:off x="11193473" y="30516930"/>
            <a:ext cx="3002160" cy="2706649"/>
            <a:chOff x="11181971" y="31454774"/>
            <a:chExt cx="3002160" cy="2706649"/>
          </a:xfrm>
        </p:grpSpPr>
        <p:sp>
          <p:nvSpPr>
            <p:cNvPr id="42" name="Text Placeholder 16"/>
            <p:cNvSpPr txBox="1">
              <a:spLocks/>
            </p:cNvSpPr>
            <p:nvPr/>
          </p:nvSpPr>
          <p:spPr>
            <a:xfrm>
              <a:off x="11181971" y="33605095"/>
              <a:ext cx="3002160" cy="55632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John </a:t>
              </a:r>
              <a:r>
                <a:rPr lang="en-US" dirty="0" err="1" smtClean="0">
                  <a:solidFill>
                    <a:schemeClr val="tx1">
                      <a:lumMod val="75000"/>
                      <a:lumOff val="25000"/>
                    </a:schemeClr>
                  </a:solidFill>
                </a:rPr>
                <a:t>Langstaff</a:t>
              </a:r>
              <a:endParaRPr lang="en-US" dirty="0" smtClean="0">
                <a:solidFill>
                  <a:schemeClr val="tx1">
                    <a:lumMod val="75000"/>
                    <a:lumOff val="25000"/>
                  </a:schemeClr>
                </a:solidFill>
              </a:endParaRPr>
            </a:p>
          </p:txBody>
        </p:sp>
        <p:grpSp>
          <p:nvGrpSpPr>
            <p:cNvPr id="4" name="Group 3"/>
            <p:cNvGrpSpPr/>
            <p:nvPr/>
          </p:nvGrpSpPr>
          <p:grpSpPr>
            <a:xfrm>
              <a:off x="11654349" y="31454774"/>
              <a:ext cx="2057404" cy="2046184"/>
              <a:chOff x="11483123" y="31454774"/>
              <a:chExt cx="2057404" cy="2046184"/>
            </a:xfrm>
          </p:grpSpPr>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3123" y="31454774"/>
                <a:ext cx="2057404" cy="2046184"/>
              </a:xfrm>
              <a:prstGeom prst="rect">
                <a:avLst/>
              </a:prstGeom>
            </p:spPr>
          </p:pic>
          <p:pic>
            <p:nvPicPr>
              <p:cNvPr id="119" name="Picture 118"/>
              <p:cNvPicPr>
                <a:picLocks noChangeAspect="1"/>
              </p:cNvPicPr>
              <p:nvPr/>
            </p:nvPicPr>
            <p:blipFill rotWithShape="1">
              <a:blip r:embed="rId7" cstate="print">
                <a:extLst>
                  <a:ext uri="{28A0092B-C50C-407E-A947-70E740481C1C}">
                    <a14:useLocalDpi xmlns:a14="http://schemas.microsoft.com/office/drawing/2010/main" val="0"/>
                  </a:ext>
                </a:extLst>
              </a:blip>
              <a:srcRect l="14765" t="-434" r="10096" b="434"/>
              <a:stretch/>
            </p:blipFill>
            <p:spPr>
              <a:xfrm>
                <a:off x="11687358" y="31654906"/>
                <a:ext cx="1648934" cy="1645920"/>
              </a:xfrm>
              <a:prstGeom prst="ellipse">
                <a:avLst/>
              </a:prstGeom>
            </p:spPr>
          </p:pic>
        </p:grpSp>
      </p:grpSp>
      <p:grpSp>
        <p:nvGrpSpPr>
          <p:cNvPr id="64" name="Group 63"/>
          <p:cNvGrpSpPr/>
          <p:nvPr/>
        </p:nvGrpSpPr>
        <p:grpSpPr>
          <a:xfrm>
            <a:off x="13817185" y="30516930"/>
            <a:ext cx="3002160" cy="2710570"/>
            <a:chOff x="13692830" y="31454774"/>
            <a:chExt cx="3002160" cy="2710570"/>
          </a:xfrm>
        </p:grpSpPr>
        <p:sp>
          <p:nvSpPr>
            <p:cNvPr id="47" name="Text Placeholder 16"/>
            <p:cNvSpPr txBox="1">
              <a:spLocks/>
            </p:cNvSpPr>
            <p:nvPr/>
          </p:nvSpPr>
          <p:spPr>
            <a:xfrm>
              <a:off x="13692830" y="33605095"/>
              <a:ext cx="3002160" cy="5602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Candice Lee </a:t>
              </a:r>
            </a:p>
          </p:txBody>
        </p:sp>
        <p:grpSp>
          <p:nvGrpSpPr>
            <p:cNvPr id="5" name="Group 4"/>
            <p:cNvGrpSpPr/>
            <p:nvPr/>
          </p:nvGrpSpPr>
          <p:grpSpPr>
            <a:xfrm>
              <a:off x="14165208" y="31454774"/>
              <a:ext cx="2057404" cy="2046184"/>
              <a:chOff x="14054523" y="31454774"/>
              <a:chExt cx="2057404" cy="2046184"/>
            </a:xfrm>
          </p:grpSpPr>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4523" y="31454774"/>
                <a:ext cx="2057404" cy="2046184"/>
              </a:xfrm>
              <a:prstGeom prst="rect">
                <a:avLst/>
              </a:prstGeom>
            </p:spPr>
          </p:pic>
          <p:pic>
            <p:nvPicPr>
              <p:cNvPr id="120" name="Picture 119"/>
              <p:cNvPicPr>
                <a:picLocks noChangeAspect="1"/>
              </p:cNvPicPr>
              <p:nvPr/>
            </p:nvPicPr>
            <p:blipFill rotWithShape="1">
              <a:blip r:embed="rId8" cstate="print">
                <a:extLst>
                  <a:ext uri="{28A0092B-C50C-407E-A947-70E740481C1C}">
                    <a14:useLocalDpi xmlns:a14="http://schemas.microsoft.com/office/drawing/2010/main" val="0"/>
                  </a:ext>
                </a:extLst>
              </a:blip>
              <a:srcRect l="12279" t="12" r="12863" b="-12"/>
              <a:stretch/>
            </p:blipFill>
            <p:spPr>
              <a:xfrm>
                <a:off x="14261824" y="31654906"/>
                <a:ext cx="1642802" cy="1645920"/>
              </a:xfrm>
              <a:prstGeom prst="ellipse">
                <a:avLst/>
              </a:prstGeom>
            </p:spPr>
          </p:pic>
        </p:grpSp>
      </p:grpSp>
      <p:grpSp>
        <p:nvGrpSpPr>
          <p:cNvPr id="61" name="Group 60"/>
          <p:cNvGrpSpPr/>
          <p:nvPr/>
        </p:nvGrpSpPr>
        <p:grpSpPr>
          <a:xfrm>
            <a:off x="18934700" y="30516930"/>
            <a:ext cx="2872251" cy="2704478"/>
            <a:chOff x="18934700" y="31454774"/>
            <a:chExt cx="2872251" cy="2704478"/>
          </a:xfrm>
        </p:grpSpPr>
        <p:sp>
          <p:nvSpPr>
            <p:cNvPr id="60" name="Text Placeholder 16"/>
            <p:cNvSpPr txBox="1">
              <a:spLocks/>
            </p:cNvSpPr>
            <p:nvPr/>
          </p:nvSpPr>
          <p:spPr>
            <a:xfrm>
              <a:off x="18934700" y="33604886"/>
              <a:ext cx="2872251" cy="5543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Sam Tingle </a:t>
              </a:r>
            </a:p>
          </p:txBody>
        </p:sp>
        <p:grpSp>
          <p:nvGrpSpPr>
            <p:cNvPr id="7" name="Group 6"/>
            <p:cNvGrpSpPr/>
            <p:nvPr/>
          </p:nvGrpSpPr>
          <p:grpSpPr>
            <a:xfrm>
              <a:off x="19342123" y="31454774"/>
              <a:ext cx="2057404" cy="2046184"/>
              <a:chOff x="19268774" y="31454774"/>
              <a:chExt cx="2057404" cy="2046184"/>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68774" y="31454774"/>
                <a:ext cx="2057404" cy="2046184"/>
              </a:xfrm>
              <a:prstGeom prst="rect">
                <a:avLst/>
              </a:prstGeom>
            </p:spPr>
          </p:pic>
          <p:pic>
            <p:nvPicPr>
              <p:cNvPr id="121" name="Picture 120"/>
              <p:cNvPicPr>
                <a:picLocks noChangeAspect="1"/>
              </p:cNvPicPr>
              <p:nvPr/>
            </p:nvPicPr>
            <p:blipFill rotWithShape="1">
              <a:blip r:embed="rId9" cstate="print">
                <a:extLst>
                  <a:ext uri="{28A0092B-C50C-407E-A947-70E740481C1C}">
                    <a14:useLocalDpi xmlns:a14="http://schemas.microsoft.com/office/drawing/2010/main" val="0"/>
                  </a:ext>
                </a:extLst>
              </a:blip>
              <a:srcRect l="12902" t="480" r="12285" b="-480"/>
              <a:stretch/>
            </p:blipFill>
            <p:spPr>
              <a:xfrm>
                <a:off x="19476572" y="31654906"/>
                <a:ext cx="1641809" cy="1645920"/>
              </a:xfrm>
              <a:prstGeom prst="ellipse">
                <a:avLst/>
              </a:prstGeom>
            </p:spPr>
          </p:pic>
        </p:grpSp>
      </p:grpSp>
      <p:sp>
        <p:nvSpPr>
          <p:cNvPr id="19" name="TextBox 18"/>
          <p:cNvSpPr txBox="1"/>
          <p:nvPr/>
        </p:nvSpPr>
        <p:spPr>
          <a:xfrm>
            <a:off x="6357652" y="11680135"/>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Earth Observations</a:t>
            </a:r>
          </a:p>
        </p:txBody>
      </p:sp>
      <p:grpSp>
        <p:nvGrpSpPr>
          <p:cNvPr id="55" name="Group 54"/>
          <p:cNvGrpSpPr/>
          <p:nvPr/>
        </p:nvGrpSpPr>
        <p:grpSpPr>
          <a:xfrm>
            <a:off x="6357652" y="12634506"/>
            <a:ext cx="6718637" cy="2171070"/>
            <a:chOff x="1011067" y="11575574"/>
            <a:chExt cx="6718637" cy="2171070"/>
          </a:xfrm>
        </p:grpSpPr>
        <p:grpSp>
          <p:nvGrpSpPr>
            <p:cNvPr id="46" name="Group 45"/>
            <p:cNvGrpSpPr/>
            <p:nvPr/>
          </p:nvGrpSpPr>
          <p:grpSpPr>
            <a:xfrm>
              <a:off x="1011067" y="11697317"/>
              <a:ext cx="1938351" cy="2049327"/>
              <a:chOff x="1011067" y="11697317"/>
              <a:chExt cx="1938351" cy="2049327"/>
            </a:xfrm>
          </p:grpSpPr>
          <p:pic>
            <p:nvPicPr>
              <p:cNvPr id="66" name="Picture 6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3672" y="11697317"/>
                <a:ext cx="1933141" cy="1579953"/>
              </a:xfrm>
              <a:prstGeom prst="rect">
                <a:avLst/>
              </a:prstGeom>
            </p:spPr>
          </p:pic>
          <p:sp>
            <p:nvSpPr>
              <p:cNvPr id="122" name="Rectangle 121"/>
              <p:cNvSpPr/>
              <p:nvPr/>
            </p:nvSpPr>
            <p:spPr>
              <a:xfrm>
                <a:off x="1011067" y="13315757"/>
                <a:ext cx="1938351" cy="430887"/>
              </a:xfrm>
              <a:prstGeom prst="rect">
                <a:avLst/>
              </a:prstGeom>
            </p:spPr>
            <p:txBody>
              <a:bodyPr wrap="none">
                <a:spAutoFit/>
              </a:bodyPr>
              <a:lstStyle/>
              <a:p>
                <a:pPr algn="ctr"/>
                <a:r>
                  <a:rPr lang="en-US" sz="2200" b="1" dirty="0" smtClean="0">
                    <a:solidFill>
                      <a:schemeClr val="tx1">
                        <a:lumMod val="75000"/>
                        <a:lumOff val="25000"/>
                      </a:schemeClr>
                    </a:solidFill>
                  </a:rPr>
                  <a:t>Landsat 8 OLI</a:t>
                </a:r>
                <a:endParaRPr lang="en-US" sz="2200" dirty="0">
                  <a:solidFill>
                    <a:schemeClr val="tx1">
                      <a:lumMod val="75000"/>
                      <a:lumOff val="25000"/>
                    </a:schemeClr>
                  </a:solidFill>
                </a:endParaRPr>
              </a:p>
            </p:txBody>
          </p:sp>
        </p:grpSp>
        <p:grpSp>
          <p:nvGrpSpPr>
            <p:cNvPr id="49" name="Group 48"/>
            <p:cNvGrpSpPr/>
            <p:nvPr/>
          </p:nvGrpSpPr>
          <p:grpSpPr>
            <a:xfrm>
              <a:off x="3152832" y="11615669"/>
              <a:ext cx="1875834" cy="2130975"/>
              <a:chOff x="3152832" y="11615669"/>
              <a:chExt cx="1875834" cy="2130975"/>
            </a:xfrm>
          </p:grpSpPr>
          <p:pic>
            <p:nvPicPr>
              <p:cNvPr id="67" name="Picture 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8559" y="11615669"/>
                <a:ext cx="1804381" cy="1743248"/>
              </a:xfrm>
              <a:prstGeom prst="rect">
                <a:avLst/>
              </a:prstGeom>
            </p:spPr>
          </p:pic>
          <p:sp>
            <p:nvSpPr>
              <p:cNvPr id="123" name="Rectangle 122"/>
              <p:cNvSpPr/>
              <p:nvPr/>
            </p:nvSpPr>
            <p:spPr>
              <a:xfrm>
                <a:off x="3152832" y="13315757"/>
                <a:ext cx="1875834" cy="430887"/>
              </a:xfrm>
              <a:prstGeom prst="rect">
                <a:avLst/>
              </a:prstGeom>
            </p:spPr>
            <p:txBody>
              <a:bodyPr wrap="none">
                <a:spAutoFit/>
              </a:bodyPr>
              <a:lstStyle/>
              <a:p>
                <a:pPr algn="ctr"/>
                <a:r>
                  <a:rPr lang="en-US" sz="2200" b="1" dirty="0" smtClean="0">
                    <a:solidFill>
                      <a:schemeClr val="tx1">
                        <a:lumMod val="75000"/>
                        <a:lumOff val="25000"/>
                      </a:schemeClr>
                    </a:solidFill>
                  </a:rPr>
                  <a:t>Landsat 5 TM</a:t>
                </a:r>
                <a:endParaRPr lang="en-US" sz="2200" dirty="0">
                  <a:solidFill>
                    <a:schemeClr val="tx1">
                      <a:lumMod val="75000"/>
                      <a:lumOff val="25000"/>
                    </a:schemeClr>
                  </a:solidFill>
                </a:endParaRPr>
              </a:p>
            </p:txBody>
          </p:sp>
        </p:grpSp>
        <p:grpSp>
          <p:nvGrpSpPr>
            <p:cNvPr id="52" name="Group 51"/>
            <p:cNvGrpSpPr/>
            <p:nvPr/>
          </p:nvGrpSpPr>
          <p:grpSpPr>
            <a:xfrm>
              <a:off x="5307424" y="11575574"/>
              <a:ext cx="2422280" cy="2171070"/>
              <a:chOff x="5307424" y="11575574"/>
              <a:chExt cx="2422280" cy="2171070"/>
            </a:xfrm>
          </p:grpSpPr>
          <p:pic>
            <p:nvPicPr>
              <p:cNvPr id="68" name="Picture 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07424" y="11575574"/>
                <a:ext cx="2422280" cy="1823439"/>
              </a:xfrm>
              <a:prstGeom prst="rect">
                <a:avLst/>
              </a:prstGeom>
            </p:spPr>
          </p:pic>
          <p:sp>
            <p:nvSpPr>
              <p:cNvPr id="124" name="Rectangle 123"/>
              <p:cNvSpPr/>
              <p:nvPr/>
            </p:nvSpPr>
            <p:spPr>
              <a:xfrm>
                <a:off x="5608507" y="13315757"/>
                <a:ext cx="1820114" cy="430887"/>
              </a:xfrm>
              <a:prstGeom prst="rect">
                <a:avLst/>
              </a:prstGeom>
            </p:spPr>
            <p:txBody>
              <a:bodyPr wrap="none">
                <a:spAutoFit/>
              </a:bodyPr>
              <a:lstStyle/>
              <a:p>
                <a:pPr algn="ctr"/>
                <a:r>
                  <a:rPr lang="en-US" sz="2200" b="1" dirty="0" smtClean="0">
                    <a:solidFill>
                      <a:schemeClr val="tx1">
                        <a:lumMod val="75000"/>
                        <a:lumOff val="25000"/>
                      </a:schemeClr>
                    </a:solidFill>
                  </a:rPr>
                  <a:t>Terra ASTER</a:t>
                </a:r>
                <a:endParaRPr lang="en-US" sz="2200" dirty="0">
                  <a:solidFill>
                    <a:schemeClr val="tx1">
                      <a:lumMod val="75000"/>
                      <a:lumOff val="25000"/>
                    </a:schemeClr>
                  </a:solidFill>
                </a:endParaRPr>
              </a:p>
            </p:txBody>
          </p:sp>
        </p:grpSp>
      </p:grpSp>
      <p:sp>
        <p:nvSpPr>
          <p:cNvPr id="15" name="TextBox 14"/>
          <p:cNvSpPr txBox="1"/>
          <p:nvPr/>
        </p:nvSpPr>
        <p:spPr>
          <a:xfrm>
            <a:off x="914596" y="5014613"/>
            <a:ext cx="11516347"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Abstract</a:t>
            </a:r>
          </a:p>
        </p:txBody>
      </p:sp>
      <p:sp>
        <p:nvSpPr>
          <p:cNvPr id="11" name="TextBox 10"/>
          <p:cNvSpPr txBox="1"/>
          <p:nvPr/>
        </p:nvSpPr>
        <p:spPr>
          <a:xfrm>
            <a:off x="914596" y="5795291"/>
            <a:ext cx="11952963" cy="6232475"/>
          </a:xfrm>
          <a:prstGeom prst="rect">
            <a:avLst/>
          </a:prstGeom>
        </p:spPr>
        <p:txBody>
          <a:bodyPr wrap="square" numCol="1" spcCol="640080" rtlCol="0">
            <a:spAutoFit/>
          </a:bodyPr>
          <a:lstStyle/>
          <a:p>
            <a:pPr algn="just"/>
            <a:r>
              <a:rPr lang="en-US" sz="2500" dirty="0">
                <a:solidFill>
                  <a:schemeClr val="tx1">
                    <a:lumMod val="75000"/>
                    <a:lumOff val="25000"/>
                  </a:schemeClr>
                </a:solidFill>
              </a:rPr>
              <a:t>The Osa Peninsula, located in the southern region of Costa Rica’s Pacific Coast, is one of the most biologically-diverse places on Earth and is a popular ecotourism destination. However, the area faces watershed degradation and loss of biodiversity due to deforestation, pollution from agriculture, and human settlement. NASA DEVELOP worked with Osa Conservation to analyze land use and land cover change in the Osa Peninsula to better understand threats to river water quality and mangrove health. This project used Landsat 5 Thematic Mapper (TM), Landsat 8 Operational Land Imager (OLI), Terra Advanced </a:t>
            </a:r>
            <a:r>
              <a:rPr lang="en-US" sz="2500" dirty="0" err="1">
                <a:solidFill>
                  <a:schemeClr val="tx1">
                    <a:lumMod val="75000"/>
                    <a:lumOff val="25000"/>
                  </a:schemeClr>
                </a:solidFill>
              </a:rPr>
              <a:t>Spaceborne</a:t>
            </a:r>
            <a:r>
              <a:rPr lang="en-US" sz="2500" dirty="0">
                <a:solidFill>
                  <a:schemeClr val="tx1">
                    <a:lumMod val="75000"/>
                    <a:lumOff val="25000"/>
                  </a:schemeClr>
                </a:solidFill>
              </a:rPr>
              <a:t> Thermal Emission and Reflection Radiometer (ASTER), to create a land cover time series map from 1987 to 2017. These time series data were used to compare land use over time, as well as patterns in water quality, mangrove health, erosion, and deforestation. The time series also helped to identify the impact of the creation of protected areas and the 1996 Forest Law 7575, which aimed to support reforestation and riparian health. Osa Conservation will use and distribute results to the National System of Conservation Areas (SINAC), Ministry of Environment and Energy (MINAE), and local communities to inform land management decisions, policy enforcement, education and outreach initiatives, and watershed restoration and monitoring.</a:t>
            </a:r>
          </a:p>
          <a:p>
            <a:r>
              <a:rPr lang="en-US" sz="1200" dirty="0"/>
              <a:t/>
            </a:r>
            <a:br>
              <a:rPr lang="en-US" sz="1200" dirty="0"/>
            </a:br>
            <a:endParaRPr lang="en-US" sz="1200" dirty="0" smtClean="0">
              <a:solidFill>
                <a:schemeClr val="tx1">
                  <a:lumMod val="75000"/>
                  <a:lumOff val="25000"/>
                </a:schemeClr>
              </a:solidFill>
            </a:endParaRPr>
          </a:p>
        </p:txBody>
      </p:sp>
      <p:sp>
        <p:nvSpPr>
          <p:cNvPr id="74" name="TextBox 73"/>
          <p:cNvSpPr txBox="1"/>
          <p:nvPr/>
        </p:nvSpPr>
        <p:spPr>
          <a:xfrm>
            <a:off x="13734459" y="16133296"/>
            <a:ext cx="8229600" cy="769441"/>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Results </a:t>
            </a: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833430" y="5824629"/>
            <a:ext cx="5220851" cy="4963937"/>
          </a:xfrm>
          <a:prstGeom prst="rect">
            <a:avLst/>
          </a:prstGeom>
        </p:spPr>
      </p:pic>
      <p:sp>
        <p:nvSpPr>
          <p:cNvPr id="29" name="Isosceles Triangle 28"/>
          <p:cNvSpPr/>
          <p:nvPr/>
        </p:nvSpPr>
        <p:spPr>
          <a:xfrm rot="16200000">
            <a:off x="15649469" y="7117627"/>
            <a:ext cx="6083616" cy="2620576"/>
          </a:xfrm>
          <a:prstGeom prst="triangle">
            <a:avLst>
              <a:gd name="adj" fmla="val 30192"/>
            </a:avLst>
          </a:prstGeom>
          <a:solidFill>
            <a:schemeClr val="bg2">
              <a:alpha val="2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23255" y="5014613"/>
            <a:ext cx="8451371" cy="790176"/>
          </a:xfrm>
          <a:prstGeom prst="rect">
            <a:avLst/>
          </a:prstGeom>
          <a:noFill/>
        </p:spPr>
        <p:txBody>
          <a:bodyPr wrap="square" rtlCol="0">
            <a:spAutoFit/>
          </a:bodyPr>
          <a:lstStyle/>
          <a:p>
            <a:r>
              <a:rPr lang="en-US" sz="4400" b="1" dirty="0" smtClean="0">
                <a:solidFill>
                  <a:srgbClr val="389CC4"/>
                </a:solidFill>
                <a:latin typeface="Century Gothic" panose="020B0502020202020204" pitchFamily="34" charset="0"/>
              </a:rPr>
              <a:t>Study Area</a:t>
            </a: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01565" y="5386111"/>
            <a:ext cx="6573477" cy="6601893"/>
          </a:xfrm>
          <a:prstGeom prst="rect">
            <a:avLst/>
          </a:prstGeom>
        </p:spPr>
      </p:pic>
      <p:sp>
        <p:nvSpPr>
          <p:cNvPr id="10" name="TextBox 9"/>
          <p:cNvSpPr txBox="1"/>
          <p:nvPr/>
        </p:nvSpPr>
        <p:spPr>
          <a:xfrm>
            <a:off x="15623477" y="7032588"/>
            <a:ext cx="2803731" cy="600534"/>
          </a:xfrm>
          <a:prstGeom prst="rect">
            <a:avLst/>
          </a:prstGeom>
        </p:spPr>
        <p:txBody>
          <a:bodyPr wrap="square" numCol="1" spcCol="640080" rtlCol="0">
            <a:spAutoFit/>
          </a:bodyPr>
          <a:lstStyle/>
          <a:p>
            <a:pPr algn="just"/>
            <a:r>
              <a:rPr lang="en-US" sz="3200" b="1" spc="400" dirty="0" smtClean="0">
                <a:solidFill>
                  <a:schemeClr val="bg1">
                    <a:lumMod val="85000"/>
                  </a:schemeClr>
                </a:solidFill>
              </a:rPr>
              <a:t>Costa Rica</a:t>
            </a:r>
          </a:p>
        </p:txBody>
      </p:sp>
      <p:sp>
        <p:nvSpPr>
          <p:cNvPr id="127" name="Rectangle 126"/>
          <p:cNvSpPr/>
          <p:nvPr/>
        </p:nvSpPr>
        <p:spPr>
          <a:xfrm>
            <a:off x="20075863" y="11577277"/>
            <a:ext cx="1450151" cy="41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25000882" y="18070338"/>
            <a:ext cx="2143822" cy="2248576"/>
            <a:chOff x="27166269" y="23522956"/>
            <a:chExt cx="1890552" cy="2576054"/>
          </a:xfrm>
        </p:grpSpPr>
        <p:grpSp>
          <p:nvGrpSpPr>
            <p:cNvPr id="197" name="Group 196"/>
            <p:cNvGrpSpPr/>
            <p:nvPr/>
          </p:nvGrpSpPr>
          <p:grpSpPr>
            <a:xfrm>
              <a:off x="27166269" y="23928939"/>
              <a:ext cx="1419463" cy="387860"/>
              <a:chOff x="27166269" y="23908979"/>
              <a:chExt cx="1419463" cy="387860"/>
            </a:xfrm>
          </p:grpSpPr>
          <p:pic>
            <p:nvPicPr>
              <p:cNvPr id="188" name="Picture 187"/>
              <p:cNvPicPr>
                <a:picLocks/>
              </p:cNvPicPr>
              <p:nvPr/>
            </p:nvPicPr>
            <p:blipFill rotWithShape="1">
              <a:blip r:embed="rId15">
                <a:extLst>
                  <a:ext uri="{28A0092B-C50C-407E-A947-70E740481C1C}">
                    <a14:useLocalDpi xmlns:a14="http://schemas.microsoft.com/office/drawing/2010/main" val="0"/>
                  </a:ext>
                </a:extLst>
              </a:blip>
              <a:srcRect l="29348" t="81235" r="67447" b="16467"/>
              <a:stretch/>
            </p:blipFill>
            <p:spPr>
              <a:xfrm>
                <a:off x="27166269" y="23999306"/>
                <a:ext cx="448056" cy="219456"/>
              </a:xfrm>
              <a:prstGeom prst="rect">
                <a:avLst/>
              </a:prstGeom>
            </p:spPr>
          </p:pic>
          <p:sp>
            <p:nvSpPr>
              <p:cNvPr id="190" name="TextBox 189"/>
              <p:cNvSpPr txBox="1"/>
              <p:nvPr/>
            </p:nvSpPr>
            <p:spPr>
              <a:xfrm>
                <a:off x="27576329" y="23908979"/>
                <a:ext cx="1009403" cy="3878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tx1">
                        <a:lumMod val="75000"/>
                        <a:lumOff val="25000"/>
                      </a:schemeClr>
                    </a:solidFill>
                    <a:effectLst/>
                    <a:uLnTx/>
                    <a:uFillTx/>
                  </a:rPr>
                  <a:t>Water</a:t>
                </a:r>
              </a:p>
            </p:txBody>
          </p:sp>
        </p:grpSp>
        <p:grpSp>
          <p:nvGrpSpPr>
            <p:cNvPr id="199" name="Group 198"/>
            <p:cNvGrpSpPr/>
            <p:nvPr/>
          </p:nvGrpSpPr>
          <p:grpSpPr>
            <a:xfrm>
              <a:off x="27166269" y="24641823"/>
              <a:ext cx="1890552" cy="387861"/>
              <a:chOff x="27166269" y="24611759"/>
              <a:chExt cx="1890552" cy="387861"/>
            </a:xfrm>
          </p:grpSpPr>
          <p:pic>
            <p:nvPicPr>
              <p:cNvPr id="185" name="Picture 184"/>
              <p:cNvPicPr>
                <a:picLocks/>
              </p:cNvPicPr>
              <p:nvPr/>
            </p:nvPicPr>
            <p:blipFill rotWithShape="1">
              <a:blip r:embed="rId15">
                <a:extLst>
                  <a:ext uri="{28A0092B-C50C-407E-A947-70E740481C1C}">
                    <a14:useLocalDpi xmlns:a14="http://schemas.microsoft.com/office/drawing/2010/main" val="0"/>
                  </a:ext>
                </a:extLst>
              </a:blip>
              <a:srcRect l="49121" t="81323" r="47809" b="16650"/>
              <a:stretch/>
            </p:blipFill>
            <p:spPr>
              <a:xfrm>
                <a:off x="27166269" y="24702086"/>
                <a:ext cx="448056" cy="219456"/>
              </a:xfrm>
              <a:prstGeom prst="rect">
                <a:avLst/>
              </a:prstGeom>
            </p:spPr>
          </p:pic>
          <p:sp>
            <p:nvSpPr>
              <p:cNvPr id="187" name="TextBox 186"/>
              <p:cNvSpPr txBox="1"/>
              <p:nvPr/>
            </p:nvSpPr>
            <p:spPr>
              <a:xfrm>
                <a:off x="27576329" y="24611759"/>
                <a:ext cx="1480492" cy="3878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tx1">
                        <a:lumMod val="75000"/>
                        <a:lumOff val="25000"/>
                      </a:schemeClr>
                    </a:solidFill>
                    <a:effectLst/>
                    <a:uLnTx/>
                    <a:uFillTx/>
                  </a:rPr>
                  <a:t>Bare/Urban</a:t>
                </a:r>
              </a:p>
            </p:txBody>
          </p:sp>
        </p:grpSp>
        <p:grpSp>
          <p:nvGrpSpPr>
            <p:cNvPr id="201" name="Group 200"/>
            <p:cNvGrpSpPr/>
            <p:nvPr/>
          </p:nvGrpSpPr>
          <p:grpSpPr>
            <a:xfrm>
              <a:off x="27166269" y="25354707"/>
              <a:ext cx="1890552" cy="387861"/>
              <a:chOff x="27166269" y="25329801"/>
              <a:chExt cx="1890552" cy="387861"/>
            </a:xfrm>
          </p:grpSpPr>
          <p:pic>
            <p:nvPicPr>
              <p:cNvPr id="182" name="Picture 181"/>
              <p:cNvPicPr>
                <a:picLocks/>
              </p:cNvPicPr>
              <p:nvPr/>
            </p:nvPicPr>
            <p:blipFill rotWithShape="1">
              <a:blip r:embed="rId16">
                <a:extLst>
                  <a:ext uri="{BEBA8EAE-BF5A-486C-A8C5-ECC9F3942E4B}">
                    <a14:imgProps xmlns:a14="http://schemas.microsoft.com/office/drawing/2010/main">
                      <a14:imgLayer r:embed="rId17">
                        <a14:imgEffect>
                          <a14:backgroundRemoval t="76923" b="87642" l="37489" r="42832">
                            <a14:foregroundMark x1="39448" y1="82093" x2="39448" y2="82093"/>
                          </a14:backgroundRemoval>
                        </a14:imgEffect>
                      </a14:imgLayer>
                    </a14:imgProps>
                  </a:ext>
                  <a:ext uri="{28A0092B-C50C-407E-A947-70E740481C1C}">
                    <a14:useLocalDpi xmlns:a14="http://schemas.microsoft.com/office/drawing/2010/main" val="0"/>
                  </a:ext>
                </a:extLst>
              </a:blip>
              <a:srcRect l="37991" t="81255" r="58937" b="16960"/>
              <a:stretch/>
            </p:blipFill>
            <p:spPr>
              <a:xfrm>
                <a:off x="27166269" y="25420128"/>
                <a:ext cx="448056" cy="219456"/>
              </a:xfrm>
              <a:prstGeom prst="rect">
                <a:avLst/>
              </a:prstGeom>
            </p:spPr>
          </p:pic>
          <p:sp>
            <p:nvSpPr>
              <p:cNvPr id="184" name="TextBox 183"/>
              <p:cNvSpPr txBox="1"/>
              <p:nvPr/>
            </p:nvSpPr>
            <p:spPr>
              <a:xfrm>
                <a:off x="27576329" y="25329801"/>
                <a:ext cx="1480492" cy="3878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tx1">
                        <a:lumMod val="75000"/>
                        <a:lumOff val="25000"/>
                      </a:schemeClr>
                    </a:solidFill>
                    <a:effectLst/>
                    <a:uLnTx/>
                    <a:uFillTx/>
                  </a:rPr>
                  <a:t>Negra forra</a:t>
                </a:r>
              </a:p>
            </p:txBody>
          </p:sp>
        </p:grpSp>
        <p:grpSp>
          <p:nvGrpSpPr>
            <p:cNvPr id="202" name="Group 201"/>
            <p:cNvGrpSpPr/>
            <p:nvPr/>
          </p:nvGrpSpPr>
          <p:grpSpPr>
            <a:xfrm>
              <a:off x="27166269" y="25711149"/>
              <a:ext cx="1890552" cy="387861"/>
              <a:chOff x="27166269" y="25711149"/>
              <a:chExt cx="1890552" cy="387861"/>
            </a:xfrm>
          </p:grpSpPr>
          <p:pic>
            <p:nvPicPr>
              <p:cNvPr id="180" name="Picture 179"/>
              <p:cNvPicPr>
                <a:picLocks noChangeAspect="1"/>
              </p:cNvPicPr>
              <p:nvPr/>
            </p:nvPicPr>
            <p:blipFill rotWithShape="1">
              <a:blip r:embed="rId15">
                <a:extLst>
                  <a:ext uri="{28A0092B-C50C-407E-A947-70E740481C1C}">
                    <a14:useLocalDpi xmlns:a14="http://schemas.microsoft.com/office/drawing/2010/main" val="0"/>
                  </a:ext>
                </a:extLst>
              </a:blip>
              <a:srcRect l="62180" t="78246" r="34807" b="19678"/>
              <a:stretch/>
            </p:blipFill>
            <p:spPr>
              <a:xfrm>
                <a:off x="27166269" y="25802138"/>
                <a:ext cx="448056" cy="218132"/>
              </a:xfrm>
              <a:prstGeom prst="rect">
                <a:avLst/>
              </a:prstGeom>
            </p:spPr>
          </p:pic>
          <p:sp>
            <p:nvSpPr>
              <p:cNvPr id="181" name="TextBox 180"/>
              <p:cNvSpPr txBox="1"/>
              <p:nvPr/>
            </p:nvSpPr>
            <p:spPr>
              <a:xfrm>
                <a:off x="27576329" y="25711149"/>
                <a:ext cx="1480492" cy="3878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tx1">
                        <a:lumMod val="75000"/>
                        <a:lumOff val="25000"/>
                      </a:schemeClr>
                    </a:solidFill>
                    <a:effectLst/>
                    <a:uLnTx/>
                    <a:uFillTx/>
                  </a:rPr>
                  <a:t>Wetland</a:t>
                </a:r>
              </a:p>
            </p:txBody>
          </p:sp>
        </p:grpSp>
        <p:grpSp>
          <p:nvGrpSpPr>
            <p:cNvPr id="196" name="Group 195"/>
            <p:cNvGrpSpPr/>
            <p:nvPr/>
          </p:nvGrpSpPr>
          <p:grpSpPr>
            <a:xfrm>
              <a:off x="27168710" y="23522956"/>
              <a:ext cx="1417022" cy="458380"/>
              <a:chOff x="27168710" y="23522956"/>
              <a:chExt cx="1417022" cy="458380"/>
            </a:xfrm>
          </p:grpSpPr>
          <p:sp>
            <p:nvSpPr>
              <p:cNvPr id="189" name="TextBox 188"/>
              <p:cNvSpPr txBox="1"/>
              <p:nvPr/>
            </p:nvSpPr>
            <p:spPr>
              <a:xfrm>
                <a:off x="27576329" y="23522956"/>
                <a:ext cx="1009403" cy="4583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tx1">
                        <a:lumMod val="75000"/>
                        <a:lumOff val="25000"/>
                      </a:schemeClr>
                    </a:solidFill>
                    <a:effectLst/>
                    <a:uLnTx/>
                    <a:uFillTx/>
                  </a:rPr>
                  <a:t>Forest</a:t>
                </a:r>
                <a:r>
                  <a:rPr kumimoji="0" lang="en-US" sz="2000" i="0" u="none" strike="noStrike" kern="0" cap="none" spc="0" normalizeH="0" baseline="0" noProof="0" dirty="0" smtClean="0">
                    <a:ln>
                      <a:noFill/>
                    </a:ln>
                    <a:solidFill>
                      <a:schemeClr val="tx1">
                        <a:lumMod val="75000"/>
                        <a:lumOff val="25000"/>
                      </a:schemeClr>
                    </a:solidFill>
                    <a:effectLst/>
                    <a:uLnTx/>
                    <a:uFillTx/>
                  </a:rPr>
                  <a:t> </a:t>
                </a:r>
              </a:p>
            </p:txBody>
          </p:sp>
          <p:pic>
            <p:nvPicPr>
              <p:cNvPr id="191" name="Picture 190"/>
              <p:cNvPicPr>
                <a:picLocks noChangeAspect="1"/>
              </p:cNvPicPr>
              <p:nvPr/>
            </p:nvPicPr>
            <p:blipFill rotWithShape="1">
              <a:blip r:embed="rId15">
                <a:extLst>
                  <a:ext uri="{28A0092B-C50C-407E-A947-70E740481C1C}">
                    <a14:useLocalDpi xmlns:a14="http://schemas.microsoft.com/office/drawing/2010/main" val="0"/>
                  </a:ext>
                </a:extLst>
              </a:blip>
              <a:srcRect l="29430" t="78076" r="67365" b="19683"/>
              <a:stretch/>
            </p:blipFill>
            <p:spPr>
              <a:xfrm>
                <a:off x="27168710" y="23663161"/>
                <a:ext cx="443175" cy="218783"/>
              </a:xfrm>
              <a:prstGeom prst="rect">
                <a:avLst/>
              </a:prstGeom>
            </p:spPr>
          </p:pic>
        </p:grpSp>
        <p:grpSp>
          <p:nvGrpSpPr>
            <p:cNvPr id="198" name="Group 197"/>
            <p:cNvGrpSpPr/>
            <p:nvPr/>
          </p:nvGrpSpPr>
          <p:grpSpPr>
            <a:xfrm>
              <a:off x="27166269" y="24285381"/>
              <a:ext cx="1419463" cy="387861"/>
              <a:chOff x="27166269" y="24246594"/>
              <a:chExt cx="1419463" cy="387861"/>
            </a:xfrm>
          </p:grpSpPr>
          <p:sp>
            <p:nvSpPr>
              <p:cNvPr id="186" name="TextBox 185"/>
              <p:cNvSpPr txBox="1"/>
              <p:nvPr/>
            </p:nvSpPr>
            <p:spPr>
              <a:xfrm>
                <a:off x="27576329" y="24246594"/>
                <a:ext cx="1009403" cy="3878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tx1">
                        <a:lumMod val="75000"/>
                        <a:lumOff val="25000"/>
                      </a:schemeClr>
                    </a:solidFill>
                    <a:effectLst/>
                    <a:uLnTx/>
                    <a:uFillTx/>
                  </a:rPr>
                  <a:t>Palm</a:t>
                </a:r>
              </a:p>
            </p:txBody>
          </p:sp>
          <p:pic>
            <p:nvPicPr>
              <p:cNvPr id="192" name="Picture 191"/>
              <p:cNvPicPr>
                <a:picLocks/>
              </p:cNvPicPr>
              <p:nvPr/>
            </p:nvPicPr>
            <p:blipFill rotWithShape="1">
              <a:blip r:embed="rId15">
                <a:extLst>
                  <a:ext uri="{28A0092B-C50C-407E-A947-70E740481C1C}">
                    <a14:useLocalDpi xmlns:a14="http://schemas.microsoft.com/office/drawing/2010/main" val="0"/>
                  </a:ext>
                </a:extLst>
              </a:blip>
              <a:srcRect l="49121" t="78150" r="47716" b="19714"/>
              <a:stretch/>
            </p:blipFill>
            <p:spPr>
              <a:xfrm>
                <a:off x="27166269" y="24336921"/>
                <a:ext cx="448056" cy="219456"/>
              </a:xfrm>
              <a:prstGeom prst="rect">
                <a:avLst/>
              </a:prstGeom>
            </p:spPr>
          </p:pic>
        </p:grpSp>
        <p:grpSp>
          <p:nvGrpSpPr>
            <p:cNvPr id="200" name="Group 199"/>
            <p:cNvGrpSpPr/>
            <p:nvPr/>
          </p:nvGrpSpPr>
          <p:grpSpPr>
            <a:xfrm>
              <a:off x="27166269" y="24998265"/>
              <a:ext cx="1890552" cy="423120"/>
              <a:chOff x="27166269" y="24961399"/>
              <a:chExt cx="1890552" cy="423120"/>
            </a:xfrm>
          </p:grpSpPr>
          <p:sp>
            <p:nvSpPr>
              <p:cNvPr id="183" name="TextBox 182"/>
              <p:cNvSpPr txBox="1"/>
              <p:nvPr/>
            </p:nvSpPr>
            <p:spPr>
              <a:xfrm>
                <a:off x="27576329" y="24961399"/>
                <a:ext cx="1480492" cy="4231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tx1">
                        <a:lumMod val="75000"/>
                        <a:lumOff val="25000"/>
                      </a:schemeClr>
                    </a:solidFill>
                    <a:effectLst/>
                    <a:uLnTx/>
                    <a:uFillTx/>
                  </a:rPr>
                  <a:t>Grassland</a:t>
                </a:r>
                <a:r>
                  <a:rPr kumimoji="0" lang="en-US" sz="1800" i="0" u="none" strike="noStrike" kern="0" cap="none" spc="0" normalizeH="0" baseline="0" noProof="0" dirty="0" smtClean="0">
                    <a:ln>
                      <a:noFill/>
                    </a:ln>
                    <a:solidFill>
                      <a:schemeClr val="tx1">
                        <a:lumMod val="75000"/>
                        <a:lumOff val="25000"/>
                      </a:schemeClr>
                    </a:solidFill>
                    <a:effectLst/>
                    <a:uLnTx/>
                    <a:uFillTx/>
                  </a:rPr>
                  <a:t> </a:t>
                </a:r>
              </a:p>
            </p:txBody>
          </p:sp>
          <p:pic>
            <p:nvPicPr>
              <p:cNvPr id="193" name="Picture 192"/>
              <p:cNvPicPr>
                <a:picLocks/>
              </p:cNvPicPr>
              <p:nvPr/>
            </p:nvPicPr>
            <p:blipFill rotWithShape="1">
              <a:blip r:embed="rId16">
                <a:extLst>
                  <a:ext uri="{BEBA8EAE-BF5A-486C-A8C5-ECC9F3942E4B}">
                    <a14:imgProps xmlns:a14="http://schemas.microsoft.com/office/drawing/2010/main">
                      <a14:imgLayer r:embed="rId17">
                        <a14:imgEffect>
                          <a14:backgroundRemoval t="76923" b="87642" l="37489" r="42832">
                            <a14:foregroundMark x1="39448" y1="82093" x2="39448" y2="82093"/>
                          </a14:backgroundRemoval>
                        </a14:imgEffect>
                      </a14:imgLayer>
                    </a14:imgProps>
                  </a:ext>
                  <a:ext uri="{28A0092B-C50C-407E-A947-70E740481C1C}">
                    <a14:useLocalDpi xmlns:a14="http://schemas.microsoft.com/office/drawing/2010/main" val="0"/>
                  </a:ext>
                </a:extLst>
              </a:blip>
              <a:srcRect l="38064" t="78134" r="58904" b="20025"/>
              <a:stretch/>
            </p:blipFill>
            <p:spPr>
              <a:xfrm>
                <a:off x="27166269" y="25051726"/>
                <a:ext cx="448056" cy="219456"/>
              </a:xfrm>
              <a:prstGeom prst="rect">
                <a:avLst/>
              </a:prstGeom>
            </p:spPr>
          </p:pic>
        </p:grpSp>
      </p:grpSp>
      <p:sp>
        <p:nvSpPr>
          <p:cNvPr id="204" name="TextBox 203"/>
          <p:cNvSpPr txBox="1"/>
          <p:nvPr/>
        </p:nvSpPr>
        <p:spPr>
          <a:xfrm>
            <a:off x="16637400" y="16642133"/>
            <a:ext cx="6136215" cy="483979"/>
          </a:xfrm>
          <a:prstGeom prst="rect">
            <a:avLst/>
          </a:prstGeom>
          <a:noFill/>
        </p:spPr>
        <p:txBody>
          <a:bodyPr wrap="square" rtlCol="0">
            <a:spAutoFit/>
          </a:bodyPr>
          <a:lstStyle/>
          <a:p>
            <a:pPr algn="ctr" defTabSz="2743200">
              <a:lnSpc>
                <a:spcPct val="90000"/>
              </a:lnSpc>
              <a:spcBef>
                <a:spcPts val="1800"/>
              </a:spcBef>
              <a:buClr>
                <a:srgbClr val="389CC4"/>
              </a:buClr>
            </a:pPr>
            <a:r>
              <a:rPr lang="en-US" sz="2800" dirty="0" smtClean="0">
                <a:solidFill>
                  <a:schemeClr val="tx1">
                    <a:lumMod val="75000"/>
                    <a:lumOff val="25000"/>
                  </a:schemeClr>
                </a:solidFill>
              </a:rPr>
              <a:t>Land Cover Classification</a:t>
            </a:r>
            <a:endParaRPr lang="en-US" sz="2800" dirty="0">
              <a:solidFill>
                <a:schemeClr val="tx1">
                  <a:lumMod val="75000"/>
                  <a:lumOff val="25000"/>
                </a:schemeClr>
              </a:solidFill>
            </a:endParaRPr>
          </a:p>
        </p:txBody>
      </p:sp>
      <p:sp>
        <p:nvSpPr>
          <p:cNvPr id="206" name="TextBox 205"/>
          <p:cNvSpPr txBox="1"/>
          <p:nvPr/>
        </p:nvSpPr>
        <p:spPr>
          <a:xfrm>
            <a:off x="13716000" y="21565874"/>
            <a:ext cx="6563168" cy="867930"/>
          </a:xfrm>
          <a:prstGeom prst="rect">
            <a:avLst/>
          </a:prstGeom>
          <a:noFill/>
        </p:spPr>
        <p:txBody>
          <a:bodyPr wrap="square" rtlCol="0">
            <a:spAutoFit/>
          </a:bodyPr>
          <a:lstStyle/>
          <a:p>
            <a:pPr algn="ctr" defTabSz="2743200">
              <a:lnSpc>
                <a:spcPct val="90000"/>
              </a:lnSpc>
              <a:spcBef>
                <a:spcPts val="1800"/>
              </a:spcBef>
              <a:buClr>
                <a:srgbClr val="389CC4"/>
              </a:buClr>
            </a:pPr>
            <a:r>
              <a:rPr lang="en-US" sz="2800" dirty="0" smtClean="0">
                <a:solidFill>
                  <a:schemeClr val="tx1">
                    <a:lumMod val="75000"/>
                    <a:lumOff val="25000"/>
                  </a:schemeClr>
                </a:solidFill>
              </a:rPr>
              <a:t>Change in Normalized Difference Vegetation Index (NDVI) between 1987 and 2017</a:t>
            </a:r>
            <a:endParaRPr lang="en-US" sz="2800" dirty="0">
              <a:solidFill>
                <a:schemeClr val="tx1">
                  <a:lumMod val="75000"/>
                  <a:lumOff val="25000"/>
                </a:schemeClr>
              </a:solidFill>
            </a:endParaRPr>
          </a:p>
        </p:txBody>
      </p:sp>
      <p:grpSp>
        <p:nvGrpSpPr>
          <p:cNvPr id="215" name="Group 214"/>
          <p:cNvGrpSpPr/>
          <p:nvPr/>
        </p:nvGrpSpPr>
        <p:grpSpPr>
          <a:xfrm>
            <a:off x="13715999" y="17099202"/>
            <a:ext cx="11239183" cy="3877960"/>
            <a:chOff x="13715999" y="17267631"/>
            <a:chExt cx="11111933" cy="3834052"/>
          </a:xfrm>
        </p:grpSpPr>
        <p:grpSp>
          <p:nvGrpSpPr>
            <p:cNvPr id="139" name="Group 138"/>
            <p:cNvGrpSpPr/>
            <p:nvPr/>
          </p:nvGrpSpPr>
          <p:grpSpPr>
            <a:xfrm>
              <a:off x="13715999" y="17267631"/>
              <a:ext cx="11111933" cy="3834052"/>
              <a:chOff x="14035461" y="17830502"/>
              <a:chExt cx="12095990" cy="4173591"/>
            </a:xfrm>
          </p:grpSpPr>
          <p:pic>
            <p:nvPicPr>
              <p:cNvPr id="138" name="Picture 137"/>
              <p:cNvPicPr>
                <a:picLocks noChangeAspect="1"/>
              </p:cNvPicPr>
              <p:nvPr/>
            </p:nvPicPr>
            <p:blipFill rotWithShape="1">
              <a:blip r:embed="rId18">
                <a:extLst>
                  <a:ext uri="{28A0092B-C50C-407E-A947-70E740481C1C}">
                    <a14:useLocalDpi xmlns:a14="http://schemas.microsoft.com/office/drawing/2010/main" val="0"/>
                  </a:ext>
                </a:extLst>
              </a:blip>
              <a:srcRect l="11104" t="17284" r="11249" b="25120"/>
              <a:stretch/>
            </p:blipFill>
            <p:spPr>
              <a:xfrm>
                <a:off x="22016650" y="17830502"/>
                <a:ext cx="4114801" cy="3949928"/>
              </a:xfrm>
              <a:prstGeom prst="rect">
                <a:avLst/>
              </a:prstGeom>
              <a:ln>
                <a:noFill/>
              </a:ln>
            </p:spPr>
          </p:pic>
          <p:grpSp>
            <p:nvGrpSpPr>
              <p:cNvPr id="135" name="Group 134"/>
              <p:cNvGrpSpPr/>
              <p:nvPr/>
            </p:nvGrpSpPr>
            <p:grpSpPr>
              <a:xfrm>
                <a:off x="15464118" y="21480868"/>
                <a:ext cx="9126012" cy="523225"/>
                <a:chOff x="15464118" y="21480868"/>
                <a:chExt cx="9126012" cy="523225"/>
              </a:xfrm>
            </p:grpSpPr>
            <p:sp>
              <p:nvSpPr>
                <p:cNvPr id="78" name="Rectangle 77"/>
                <p:cNvSpPr/>
                <p:nvPr/>
              </p:nvSpPr>
              <p:spPr>
                <a:xfrm>
                  <a:off x="15464118" y="21480873"/>
                  <a:ext cx="832279" cy="523220"/>
                </a:xfrm>
                <a:prstGeom prst="rect">
                  <a:avLst/>
                </a:prstGeom>
              </p:spPr>
              <p:txBody>
                <a:bodyPr wrap="none">
                  <a:spAutoFit/>
                </a:bodyPr>
                <a:lstStyle/>
                <a:p>
                  <a:pPr algn="ctr"/>
                  <a:r>
                    <a:rPr lang="en-US" sz="2800" b="1" dirty="0" smtClean="0">
                      <a:solidFill>
                        <a:srgbClr val="3289B4"/>
                      </a:solidFill>
                    </a:rPr>
                    <a:t>1987</a:t>
                  </a:r>
                  <a:endParaRPr lang="en-US" sz="8800" dirty="0"/>
                </a:p>
              </p:txBody>
            </p:sp>
            <p:sp>
              <p:nvSpPr>
                <p:cNvPr id="79" name="Rectangle 78"/>
                <p:cNvSpPr/>
                <p:nvPr/>
              </p:nvSpPr>
              <p:spPr>
                <a:xfrm>
                  <a:off x="19509677" y="21480873"/>
                  <a:ext cx="832279" cy="523220"/>
                </a:xfrm>
                <a:prstGeom prst="rect">
                  <a:avLst/>
                </a:prstGeom>
              </p:spPr>
              <p:txBody>
                <a:bodyPr wrap="none">
                  <a:spAutoFit/>
                </a:bodyPr>
                <a:lstStyle/>
                <a:p>
                  <a:pPr algn="ctr"/>
                  <a:r>
                    <a:rPr lang="en-US" sz="2800" b="1" dirty="0" smtClean="0">
                      <a:solidFill>
                        <a:srgbClr val="3289B4"/>
                      </a:solidFill>
                    </a:rPr>
                    <a:t>1999</a:t>
                  </a:r>
                  <a:endParaRPr lang="en-US" sz="8800" dirty="0"/>
                </a:p>
              </p:txBody>
            </p:sp>
            <p:sp>
              <p:nvSpPr>
                <p:cNvPr id="80" name="Rectangle 79"/>
                <p:cNvSpPr/>
                <p:nvPr/>
              </p:nvSpPr>
              <p:spPr>
                <a:xfrm>
                  <a:off x="23757851" y="21480868"/>
                  <a:ext cx="832279" cy="523220"/>
                </a:xfrm>
                <a:prstGeom prst="rect">
                  <a:avLst/>
                </a:prstGeom>
              </p:spPr>
              <p:txBody>
                <a:bodyPr wrap="none">
                  <a:spAutoFit/>
                </a:bodyPr>
                <a:lstStyle/>
                <a:p>
                  <a:pPr algn="ctr"/>
                  <a:r>
                    <a:rPr lang="en-US" sz="2800" b="1" dirty="0" smtClean="0">
                      <a:solidFill>
                        <a:srgbClr val="3289B4"/>
                      </a:solidFill>
                    </a:rPr>
                    <a:t>2017</a:t>
                  </a:r>
                  <a:endParaRPr lang="en-US" sz="8800" dirty="0"/>
                </a:p>
              </p:txBody>
            </p:sp>
          </p:grpSp>
          <p:pic>
            <p:nvPicPr>
              <p:cNvPr id="136" name="Picture 135"/>
              <p:cNvPicPr>
                <a:picLocks noChangeAspect="1"/>
              </p:cNvPicPr>
              <p:nvPr/>
            </p:nvPicPr>
            <p:blipFill rotWithShape="1">
              <a:blip r:embed="rId19">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l="18142" t="17249" r="21934" b="18996"/>
              <a:stretch/>
            </p:blipFill>
            <p:spPr>
              <a:xfrm>
                <a:off x="14035461" y="17830502"/>
                <a:ext cx="3964426" cy="3949928"/>
              </a:xfrm>
              <a:prstGeom prst="rect">
                <a:avLst/>
              </a:prstGeom>
              <a:ln>
                <a:noFill/>
              </a:ln>
            </p:spPr>
          </p:pic>
          <p:pic>
            <p:nvPicPr>
              <p:cNvPr id="137" name="Picture 136"/>
              <p:cNvPicPr>
                <a:picLocks noChangeAspect="1"/>
              </p:cNvPicPr>
              <p:nvPr/>
            </p:nvPicPr>
            <p:blipFill rotWithShape="1">
              <a:blip r:embed="rId21">
                <a:extLst>
                  <a:ext uri="{BEBA8EAE-BF5A-486C-A8C5-ECC9F3942E4B}">
                    <a14:imgProps xmlns:a14="http://schemas.microsoft.com/office/drawing/2010/main">
                      <a14:imgLayer r:embed="rId22">
                        <a14:imgEffect>
                          <a14:backgroundRemoval t="16951" b="85417" l="10417" r="88971"/>
                        </a14:imgEffect>
                      </a14:imgLayer>
                    </a14:imgProps>
                  </a:ext>
                  <a:ext uri="{28A0092B-C50C-407E-A947-70E740481C1C}">
                    <a14:useLocalDpi xmlns:a14="http://schemas.microsoft.com/office/drawing/2010/main" val="0"/>
                  </a:ext>
                </a:extLst>
              </a:blip>
              <a:srcRect l="10815" t="18223" r="10730" b="23481"/>
              <a:stretch/>
            </p:blipFill>
            <p:spPr>
              <a:xfrm>
                <a:off x="17942359" y="17830502"/>
                <a:ext cx="4107818" cy="3949928"/>
              </a:xfrm>
              <a:prstGeom prst="rect">
                <a:avLst/>
              </a:prstGeom>
              <a:ln>
                <a:noFill/>
              </a:ln>
            </p:spPr>
          </p:pic>
        </p:grpSp>
        <p:pic>
          <p:nvPicPr>
            <p:cNvPr id="208" name="Picture 207"/>
            <p:cNvPicPr>
              <a:picLocks noChangeAspect="1"/>
            </p:cNvPicPr>
            <p:nvPr/>
          </p:nvPicPr>
          <p:blipFill rotWithShape="1">
            <a:blip r:embed="rId2">
              <a:extLst>
                <a:ext uri="{28A0092B-C50C-407E-A947-70E740481C1C}">
                  <a14:useLocalDpi xmlns:a14="http://schemas.microsoft.com/office/drawing/2010/main" val="0"/>
                </a:ext>
              </a:extLst>
            </a:blip>
            <a:srcRect l="23506" t="89235" r="27604" b="2835"/>
            <a:stretch/>
          </p:blipFill>
          <p:spPr>
            <a:xfrm>
              <a:off x="13848685" y="20287964"/>
              <a:ext cx="1306208" cy="220529"/>
            </a:xfrm>
            <a:prstGeom prst="rect">
              <a:avLst/>
            </a:prstGeom>
          </p:spPr>
        </p:pic>
        <p:pic>
          <p:nvPicPr>
            <p:cNvPr id="209" name="Picture 208"/>
            <p:cNvPicPr>
              <a:picLocks noChangeAspect="1"/>
            </p:cNvPicPr>
            <p:nvPr/>
          </p:nvPicPr>
          <p:blipFill rotWithShape="1">
            <a:blip r:embed="rId2">
              <a:extLst>
                <a:ext uri="{28A0092B-C50C-407E-A947-70E740481C1C}">
                  <a14:useLocalDpi xmlns:a14="http://schemas.microsoft.com/office/drawing/2010/main" val="0"/>
                </a:ext>
              </a:extLst>
            </a:blip>
            <a:srcRect l="23506" t="89235" r="27604" b="2835"/>
            <a:stretch/>
          </p:blipFill>
          <p:spPr>
            <a:xfrm>
              <a:off x="17717718" y="20287964"/>
              <a:ext cx="1306208" cy="220529"/>
            </a:xfrm>
            <a:prstGeom prst="rect">
              <a:avLst/>
            </a:prstGeom>
          </p:spPr>
        </p:pic>
      </p:grpSp>
      <p:sp>
        <p:nvSpPr>
          <p:cNvPr id="160" name="TextBox 159"/>
          <p:cNvSpPr txBox="1"/>
          <p:nvPr/>
        </p:nvSpPr>
        <p:spPr>
          <a:xfrm>
            <a:off x="20325898" y="21565874"/>
            <a:ext cx="5646313" cy="871777"/>
          </a:xfrm>
          <a:prstGeom prst="rect">
            <a:avLst/>
          </a:prstGeom>
          <a:noFill/>
        </p:spPr>
        <p:txBody>
          <a:bodyPr wrap="square" rtlCol="0">
            <a:spAutoFit/>
          </a:bodyPr>
          <a:lstStyle/>
          <a:p>
            <a:pPr algn="ctr" defTabSz="2743200">
              <a:lnSpc>
                <a:spcPct val="90000"/>
              </a:lnSpc>
              <a:spcBef>
                <a:spcPts val="1800"/>
              </a:spcBef>
              <a:buClr>
                <a:srgbClr val="389CC4"/>
              </a:buClr>
            </a:pPr>
            <a:r>
              <a:rPr lang="en-US" sz="2800" dirty="0" smtClean="0">
                <a:solidFill>
                  <a:schemeClr val="tx1">
                    <a:lumMod val="75000"/>
                    <a:lumOff val="25000"/>
                  </a:schemeClr>
                </a:solidFill>
              </a:rPr>
              <a:t>Area of Major Land Cover Types for 1987, 1999 and 2017 (%) </a:t>
            </a:r>
            <a:endParaRPr lang="en-US" sz="2800" dirty="0">
              <a:solidFill>
                <a:schemeClr val="tx1">
                  <a:lumMod val="75000"/>
                  <a:lumOff val="25000"/>
                </a:schemeClr>
              </a:solidFill>
            </a:endParaRPr>
          </a:p>
        </p:txBody>
      </p:sp>
      <p:grpSp>
        <p:nvGrpSpPr>
          <p:cNvPr id="12" name="Group 11"/>
          <p:cNvGrpSpPr/>
          <p:nvPr/>
        </p:nvGrpSpPr>
        <p:grpSpPr>
          <a:xfrm>
            <a:off x="13716000" y="22752622"/>
            <a:ext cx="5632572" cy="4792534"/>
            <a:chOff x="13716000" y="22709817"/>
            <a:chExt cx="5632572" cy="4792534"/>
          </a:xfrm>
        </p:grpSpPr>
        <p:grpSp>
          <p:nvGrpSpPr>
            <p:cNvPr id="214" name="Group 213"/>
            <p:cNvGrpSpPr/>
            <p:nvPr/>
          </p:nvGrpSpPr>
          <p:grpSpPr>
            <a:xfrm>
              <a:off x="13716000" y="22709969"/>
              <a:ext cx="4604780" cy="4792382"/>
              <a:chOff x="13767214" y="23016622"/>
              <a:chExt cx="5143500" cy="5353050"/>
            </a:xfrm>
          </p:grpSpPr>
          <p:pic>
            <p:nvPicPr>
              <p:cNvPr id="205" name="Picture 2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7214" y="23016622"/>
                <a:ext cx="5143500" cy="5353050"/>
              </a:xfrm>
              <a:prstGeom prst="rect">
                <a:avLst/>
              </a:prstGeom>
            </p:spPr>
          </p:pic>
          <p:sp>
            <p:nvSpPr>
              <p:cNvPr id="213" name="Rectangle 212"/>
              <p:cNvSpPr/>
              <p:nvPr/>
            </p:nvSpPr>
            <p:spPr>
              <a:xfrm>
                <a:off x="16848320" y="23298154"/>
                <a:ext cx="869398" cy="495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6945145" y="22709817"/>
              <a:ext cx="2403427" cy="1288744"/>
              <a:chOff x="14412580" y="28647548"/>
              <a:chExt cx="2675856" cy="1434823"/>
            </a:xfrm>
          </p:grpSpPr>
          <p:grpSp>
            <p:nvGrpSpPr>
              <p:cNvPr id="231" name="Group 230"/>
              <p:cNvGrpSpPr/>
              <p:nvPr/>
            </p:nvGrpSpPr>
            <p:grpSpPr>
              <a:xfrm>
                <a:off x="14412580" y="28647548"/>
                <a:ext cx="2675856" cy="1434823"/>
                <a:chOff x="17449800" y="22788031"/>
                <a:chExt cx="2675856" cy="1434823"/>
              </a:xfrm>
            </p:grpSpPr>
            <p:pic>
              <p:nvPicPr>
                <p:cNvPr id="212" name="Picture 211"/>
                <p:cNvPicPr>
                  <a:picLocks noChangeAspect="1"/>
                </p:cNvPicPr>
                <p:nvPr/>
              </p:nvPicPr>
              <p:blipFill rotWithShape="1">
                <a:blip r:embed="rId23">
                  <a:extLst>
                    <a:ext uri="{28A0092B-C50C-407E-A947-70E740481C1C}">
                      <a14:useLocalDpi xmlns:a14="http://schemas.microsoft.com/office/drawing/2010/main" val="0"/>
                    </a:ext>
                  </a:extLst>
                </a:blip>
                <a:srcRect l="36367" t="1179" r="17842" b="14236"/>
                <a:stretch/>
              </p:blipFill>
              <p:spPr>
                <a:xfrm>
                  <a:off x="17449800" y="22788551"/>
                  <a:ext cx="685800" cy="1366195"/>
                </a:xfrm>
                <a:prstGeom prst="rect">
                  <a:avLst/>
                </a:prstGeom>
              </p:spPr>
            </p:pic>
            <p:sp>
              <p:nvSpPr>
                <p:cNvPr id="216" name="TextBox 215"/>
                <p:cNvSpPr txBox="1"/>
                <p:nvPr/>
              </p:nvSpPr>
              <p:spPr>
                <a:xfrm>
                  <a:off x="18181585" y="22788031"/>
                  <a:ext cx="1944071" cy="4454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t>Increase in NDVI</a:t>
                  </a:r>
                  <a:r>
                    <a:rPr kumimoji="0" lang="en-US" sz="2000" i="0" u="none" strike="noStrike" kern="0" cap="none" spc="0" normalizeH="0" baseline="0" noProof="0" dirty="0" smtClean="0">
                      <a:ln>
                        <a:noFill/>
                      </a:ln>
                      <a:effectLst/>
                      <a:uLnTx/>
                      <a:uFillTx/>
                    </a:rPr>
                    <a:t> </a:t>
                  </a:r>
                </a:p>
              </p:txBody>
            </p:sp>
            <p:sp>
              <p:nvSpPr>
                <p:cNvPr id="217" name="TextBox 216"/>
                <p:cNvSpPr txBox="1"/>
                <p:nvPr/>
              </p:nvSpPr>
              <p:spPr>
                <a:xfrm>
                  <a:off x="18181586" y="23777391"/>
                  <a:ext cx="1909242" cy="4454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t>Decrease in NDVI</a:t>
                  </a:r>
                  <a:r>
                    <a:rPr kumimoji="0" lang="en-US" sz="2000" i="0" u="none" strike="noStrike" kern="0" cap="none" spc="0" normalizeH="0" baseline="0" noProof="0" dirty="0" smtClean="0">
                      <a:ln>
                        <a:noFill/>
                      </a:ln>
                      <a:effectLst/>
                      <a:uLnTx/>
                      <a:uFillTx/>
                    </a:rPr>
                    <a:t> </a:t>
                  </a:r>
                </a:p>
              </p:txBody>
            </p:sp>
            <p:sp>
              <p:nvSpPr>
                <p:cNvPr id="218" name="TextBox 217"/>
                <p:cNvSpPr txBox="1"/>
                <p:nvPr/>
              </p:nvSpPr>
              <p:spPr>
                <a:xfrm>
                  <a:off x="18181586" y="23313489"/>
                  <a:ext cx="170395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t>No Change</a:t>
                  </a:r>
                  <a:endParaRPr kumimoji="0" lang="en-US" sz="2000" i="0" u="none" strike="noStrike" kern="0" cap="none" spc="0" normalizeH="0" baseline="0" noProof="0" dirty="0" smtClean="0">
                    <a:ln>
                      <a:noFill/>
                    </a:ln>
                    <a:effectLst/>
                    <a:uLnTx/>
                    <a:uFillTx/>
                  </a:endParaRPr>
                </a:p>
              </p:txBody>
            </p:sp>
          </p:grpSp>
          <p:cxnSp>
            <p:nvCxnSpPr>
              <p:cNvPr id="227" name="Straight Connector 226"/>
              <p:cNvCxnSpPr/>
              <p:nvPr/>
            </p:nvCxnSpPr>
            <p:spPr>
              <a:xfrm flipV="1">
                <a:off x="15089612" y="28859519"/>
                <a:ext cx="73152" cy="1"/>
              </a:xfrm>
              <a:prstGeom prst="line">
                <a:avLst/>
              </a:prstGeom>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V="1">
                <a:off x="15089612" y="29812925"/>
                <a:ext cx="73152" cy="1"/>
              </a:xfrm>
              <a:prstGeom prst="line">
                <a:avLst/>
              </a:prstGeom>
            </p:spPr>
            <p:style>
              <a:lnRef idx="1">
                <a:schemeClr val="dk1"/>
              </a:lnRef>
              <a:fillRef idx="0">
                <a:schemeClr val="dk1"/>
              </a:fillRef>
              <a:effectRef idx="0">
                <a:schemeClr val="dk1"/>
              </a:effectRef>
              <a:fontRef idx="minor">
                <a:schemeClr val="tx1"/>
              </a:fontRef>
            </p:style>
          </p:cxnSp>
          <p:cxnSp>
            <p:nvCxnSpPr>
              <p:cNvPr id="230" name="Straight Connector 229"/>
              <p:cNvCxnSpPr/>
              <p:nvPr/>
            </p:nvCxnSpPr>
            <p:spPr>
              <a:xfrm flipV="1">
                <a:off x="15088353" y="29338506"/>
                <a:ext cx="73152" cy="1"/>
              </a:xfrm>
              <a:prstGeom prst="line">
                <a:avLst/>
              </a:prstGeom>
            </p:spPr>
            <p:style>
              <a:lnRef idx="1">
                <a:schemeClr val="dk1"/>
              </a:lnRef>
              <a:fillRef idx="0">
                <a:schemeClr val="dk1"/>
              </a:fillRef>
              <a:effectRef idx="0">
                <a:schemeClr val="dk1"/>
              </a:effectRef>
              <a:fontRef idx="minor">
                <a:schemeClr val="tx1"/>
              </a:fontRef>
            </p:style>
          </p:cxnSp>
        </p:grpSp>
      </p:grpSp>
      <p:graphicFrame>
        <p:nvGraphicFramePr>
          <p:cNvPr id="149" name="Chart 148"/>
          <p:cNvGraphicFramePr>
            <a:graphicFrameLocks/>
          </p:cNvGraphicFramePr>
          <p:nvPr>
            <p:extLst>
              <p:ext uri="{D42A27DB-BD31-4B8C-83A1-F6EECF244321}">
                <p14:modId xmlns:p14="http://schemas.microsoft.com/office/powerpoint/2010/main" val="2196416753"/>
              </p:ext>
            </p:extLst>
          </p:nvPr>
        </p:nvGraphicFramePr>
        <p:xfrm>
          <a:off x="19341008" y="22501131"/>
          <a:ext cx="7176592" cy="5295517"/>
        </p:xfrm>
        <a:graphic>
          <a:graphicData uri="http://schemas.openxmlformats.org/drawingml/2006/chart">
            <c:chart xmlns:c="http://schemas.openxmlformats.org/drawingml/2006/chart" xmlns:r="http://schemas.openxmlformats.org/officeDocument/2006/relationships" r:id="rId24"/>
          </a:graphicData>
        </a:graphic>
      </p:graphicFrame>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2941</TotalTime>
  <Words>646</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179</cp:revision>
  <dcterms:created xsi:type="dcterms:W3CDTF">2017-06-02T16:06:25Z</dcterms:created>
  <dcterms:modified xsi:type="dcterms:W3CDTF">2018-04-04T16:17:25Z</dcterms:modified>
</cp:coreProperties>
</file>