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5" r:id="rId3"/>
    <p:sldId id="306" r:id="rId4"/>
    <p:sldId id="284" r:id="rId5"/>
    <p:sldId id="285" r:id="rId6"/>
    <p:sldId id="287" r:id="rId7"/>
    <p:sldId id="298" r:id="rId8"/>
    <p:sldId id="300" r:id="rId9"/>
    <p:sldId id="301" r:id="rId10"/>
    <p:sldId id="302" r:id="rId11"/>
    <p:sldId id="303" r:id="rId12"/>
    <p:sldId id="304"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8A8"/>
    <a:srgbClr val="E9A149"/>
    <a:srgbClr val="56B27B"/>
    <a:srgbClr val="2E8652"/>
    <a:srgbClr val="57688F"/>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4892" autoAdjust="0"/>
  </p:normalViewPr>
  <p:slideViewPr>
    <p:cSldViewPr snapToGrid="0">
      <p:cViewPr varScale="1">
        <p:scale>
          <a:sx n="85" d="100"/>
          <a:sy n="85" d="100"/>
        </p:scale>
        <p:origin x="108" y="204"/>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741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50189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a:t>
            </a:r>
            <a:r>
              <a:rPr lang="en-US" sz="1200" kern="1200" baseline="0"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n the public domain (federal agency)</a:t>
            </a:r>
            <a:r>
              <a:rPr lang="en-US" sz="18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or p</a:t>
            </a:r>
            <a:r>
              <a:rPr lang="en-US" sz="1200" kern="1200" smtClean="0">
                <a:solidFill>
                  <a:schemeClr val="tx1"/>
                </a:solidFill>
                <a:effectLst/>
                <a:latin typeface="+mn-lt"/>
                <a:ea typeface="+mn-ea"/>
                <a:cs typeface="+mn-cs"/>
              </a:rPr>
              <a:t>ublished under a creative commons license (if attributed correctly)</a:t>
            </a:r>
            <a:endParaRPr lang="en-US" sz="1800" kern="120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466068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21722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35787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215898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2433"/>
          <a:stretch/>
        </p:blipFill>
        <p:spPr>
          <a:xfrm>
            <a:off x="0" y="0"/>
            <a:ext cx="10676238" cy="6857999"/>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824"/>
          <a:stretch/>
        </p:blipFill>
        <p:spPr>
          <a:xfrm>
            <a:off x="0" y="0"/>
            <a:ext cx="10750378"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502619"/>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79"/>
          <a:stretch/>
        </p:blipFill>
        <p:spPr>
          <a:xfrm>
            <a:off x="0" y="0"/>
            <a:ext cx="10256108"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2230"/>
          <a:stretch/>
        </p:blipFill>
        <p:spPr>
          <a:xfrm>
            <a:off x="0" y="0"/>
            <a:ext cx="10700951"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9" name="Rectangle 18"/>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9" name="Rectangle 18"/>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298A8"/>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0" name="Rectangle 9"/>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a:t>
            </a:r>
            <a:r>
              <a:rPr lang="en-US" sz="800" i="1" dirty="0" smtClean="0">
                <a:solidFill>
                  <a:schemeClr val="bg2">
                    <a:lumMod val="50000"/>
                  </a:schemeClr>
                </a:solidFill>
              </a:rPr>
              <a:t>NNL16AA05C. </a:t>
            </a:r>
            <a:r>
              <a:rPr lang="en-US" sz="800" i="1" dirty="0" smtClean="0">
                <a:solidFill>
                  <a:schemeClr val="bg2">
                    <a:lumMod val="50000"/>
                  </a:schemeClr>
                </a:solidFill>
              </a:rPr>
              <a:t>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3" name="Rectangle 12"/>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5" y="12357"/>
            <a:ext cx="12181455" cy="685800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7" name="TextBox 16"/>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Insert team member names in the boxes provided. Delete unused text boxes. Do not delete or move the 20</a:t>
            </a:r>
            <a:r>
              <a:rPr lang="en-US" sz="1200" baseline="30000" dirty="0">
                <a:solidFill>
                  <a:srgbClr val="FF0000"/>
                </a:solidFill>
              </a:rPr>
              <a:t>th</a:t>
            </a:r>
            <a:r>
              <a:rPr lang="en-US" sz="1200" dirty="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Align body text to slide titles, NOT the hexagon elements (as shown in example slides) </a:t>
            </a:r>
          </a:p>
          <a:p>
            <a:endParaRPr lang="en-US" sz="1200" dirty="0">
              <a:solidFill>
                <a:srgbClr val="FF0000"/>
              </a:solidFill>
            </a:endParaRPr>
          </a:p>
          <a:p>
            <a:endParaRPr lang="en-US" sz="1200" dirty="0">
              <a:solidFill>
                <a:srgbClr val="FF0000"/>
              </a:solidFill>
            </a:endParaRPr>
          </a:p>
          <a:p>
            <a:r>
              <a:rPr lang="en-US" sz="1200" b="1" dirty="0">
                <a:solidFill>
                  <a:srgbClr val="FF0000"/>
                </a:solidFill>
              </a:rPr>
              <a:t>Delete this text box.</a:t>
            </a:r>
          </a:p>
        </p:txBody>
      </p:sp>
      <p:sp>
        <p:nvSpPr>
          <p:cNvPr id="16"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18"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23"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9298A8"/>
                </a:solidFill>
              </a:rPr>
              <a:t>PROJECT SHORT TITLE (ALL CAPS)</a:t>
            </a:r>
            <a:endParaRPr lang="en-US" sz="4400" dirty="0">
              <a:solidFill>
                <a:srgbClr val="9298A8"/>
              </a:solidFill>
            </a:endParaRPr>
          </a:p>
        </p:txBody>
      </p:sp>
      <p:sp>
        <p:nvSpPr>
          <p:cNvPr id="24"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25"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26"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sp>
        <p:nvSpPr>
          <p:cNvPr id="27" name="Rectangle 26"/>
          <p:cNvSpPr/>
          <p:nvPr/>
        </p:nvSpPr>
        <p:spPr>
          <a:xfrm>
            <a:off x="6624354" y="1546163"/>
            <a:ext cx="5085881" cy="307777"/>
          </a:xfrm>
          <a:prstGeom prst="rect">
            <a:avLst/>
          </a:prstGeom>
        </p:spPr>
        <p:txBody>
          <a:bodyPr wrap="square">
            <a:spAutoFit/>
          </a:bodyPr>
          <a:lstStyle/>
          <a:p>
            <a:pPr algn="r"/>
            <a:r>
              <a:rPr lang="en-US" sz="1400" i="1" dirty="0" smtClean="0">
                <a:solidFill>
                  <a:prstClr val="black">
                    <a:lumMod val="75000"/>
                    <a:lumOff val="25000"/>
                  </a:prstClr>
                </a:solidFill>
              </a:rPr>
              <a:t>2018 </a:t>
            </a:r>
            <a:r>
              <a:rPr lang="en-US" sz="1400" i="1" dirty="0" smtClean="0">
                <a:solidFill>
                  <a:prstClr val="black">
                    <a:lumMod val="75000"/>
                    <a:lumOff val="25000"/>
                  </a:prstClr>
                </a:solidFill>
              </a:rPr>
              <a:t>Fall | </a:t>
            </a:r>
            <a:r>
              <a:rPr lang="en-US" sz="1400" i="1" dirty="0" smtClean="0">
                <a:solidFill>
                  <a:prstClr val="black">
                    <a:lumMod val="75000"/>
                    <a:lumOff val="25000"/>
                  </a:prstClr>
                </a:solidFill>
              </a:rPr>
              <a:t>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1669447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buClr>
                <a:srgbClr val="9298A8"/>
              </a:buClr>
            </a:pPr>
            <a:r>
              <a:rPr lang="en-US" u="sng" dirty="0" smtClean="0"/>
              <a:t>Bad Example</a:t>
            </a:r>
            <a:r>
              <a:rPr lang="en-US" dirty="0" smtClean="0"/>
              <a:t>:</a:t>
            </a:r>
          </a:p>
          <a:p>
            <a:pPr marL="342900" indent="-342900">
              <a:spcBef>
                <a:spcPts val="200"/>
              </a:spcBef>
              <a:spcAft>
                <a:spcPts val="600"/>
              </a:spcAft>
              <a:buClr>
                <a:srgbClr val="9298A8"/>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9298A8"/>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9298A8"/>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9298A8"/>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9298A8"/>
              </a:buClr>
              <a:buFont typeface="Webdings" panose="05030102010509060703" pitchFamily="18" charset="2"/>
              <a:buChar char="4"/>
            </a:pPr>
            <a:endParaRPr lang="en-US" dirty="0"/>
          </a:p>
          <a:p>
            <a:pPr marL="342900" indent="-342900">
              <a:spcBef>
                <a:spcPts val="200"/>
              </a:spcBef>
              <a:spcAft>
                <a:spcPts val="600"/>
              </a:spcAft>
              <a:buClr>
                <a:srgbClr val="9298A8"/>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9298A8"/>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a16="http://schemas.microsoft.com/office/drawing/2014/main" xmlns=""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02987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buClr>
                <a:srgbClr val="9298A8"/>
              </a:buClr>
            </a:pPr>
            <a:r>
              <a:rPr lang="en-US" u="sng" dirty="0" smtClean="0"/>
              <a:t>Bad Example</a:t>
            </a:r>
            <a:r>
              <a:rPr lang="en-US" dirty="0" smtClean="0"/>
              <a:t>:</a:t>
            </a:r>
          </a:p>
          <a:p>
            <a:pPr marL="342900" indent="-342900">
              <a:spcBef>
                <a:spcPts val="200"/>
              </a:spcBef>
              <a:spcAft>
                <a:spcPts val="600"/>
              </a:spcAft>
              <a:buClr>
                <a:srgbClr val="9298A8"/>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9298A8"/>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9298A8"/>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9298A8"/>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9298A8"/>
              </a:buClr>
              <a:buFont typeface="Webdings" panose="05030102010509060703" pitchFamily="18" charset="2"/>
              <a:buChar char="4"/>
            </a:pPr>
            <a:r>
              <a:rPr lang="en-US" dirty="0" smtClean="0"/>
              <a:t>Scale bar is the only thing that is separate</a:t>
            </a:r>
          </a:p>
          <a:p>
            <a:pPr marL="800100" lvl="1" indent="-342900">
              <a:spcBef>
                <a:spcPts val="200"/>
              </a:spcBef>
              <a:buClr>
                <a:srgbClr val="9298A8"/>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157280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692347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  Feel 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Tips slide</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9298A8"/>
              </a:buClr>
              <a:buFont typeface="Wingdings 3" panose="05040102010807070707" pitchFamily="18" charset="2"/>
              <a:buChar char="}"/>
            </a:pPr>
            <a:r>
              <a:rPr lang="en-US" sz="2200" b="1" dirty="0" smtClean="0"/>
              <a:t>Font is always Century Gothic</a:t>
            </a:r>
          </a:p>
          <a:p>
            <a:pPr marL="342900" indent="-342900">
              <a:spcAft>
                <a:spcPts val="600"/>
              </a:spcAft>
              <a:buClr>
                <a:srgbClr val="9298A8"/>
              </a:buClr>
              <a:buFont typeface="Wingdings 3" panose="05040102010807070707" pitchFamily="18" charset="2"/>
              <a:buChar char="}"/>
            </a:pPr>
            <a:r>
              <a:rPr lang="en-US" sz="2200" dirty="0" smtClean="0"/>
              <a:t>Font color is Black, Text 1, lighter 25%</a:t>
            </a:r>
          </a:p>
          <a:p>
            <a:pPr>
              <a:spcAft>
                <a:spcPts val="600"/>
              </a:spcAft>
              <a:buClr>
                <a:srgbClr val="9298A8"/>
              </a:buClr>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9298A8"/>
              </a:buClr>
              <a:buFont typeface="Wingdings 3" panose="05040102010807070707" pitchFamily="18" charset="2"/>
              <a:buChar char="}"/>
            </a:pPr>
            <a:r>
              <a:rPr lang="en-US" sz="2200" dirty="0" smtClean="0"/>
              <a:t>This is the standard DEVELOP bullet style</a:t>
            </a:r>
          </a:p>
          <a:p>
            <a:pPr marL="342900" indent="-342900">
              <a:buClr>
                <a:srgbClr val="9298A8"/>
              </a:buClr>
              <a:buFont typeface="Wingdings 3" panose="05040102010807070707" pitchFamily="18" charset="2"/>
              <a:buChar char="}"/>
            </a:pPr>
            <a:endParaRPr lang="en-US" sz="2200" dirty="0"/>
          </a:p>
          <a:p>
            <a:pPr marL="342900" indent="-342900">
              <a:buClr>
                <a:srgbClr val="9298A8"/>
              </a:buClr>
              <a:buFont typeface="Wingdings 3" panose="05040102010807070707" pitchFamily="18" charset="2"/>
              <a:buChar char="}"/>
            </a:pPr>
            <a:r>
              <a:rPr lang="en-US" sz="2200" dirty="0" smtClean="0"/>
              <a:t>Generally, headers are 32-48 point</a:t>
            </a:r>
          </a:p>
          <a:p>
            <a:pPr marL="342900" indent="-342900">
              <a:buClr>
                <a:srgbClr val="9298A8"/>
              </a:buClr>
              <a:buFont typeface="Wingdings 3" panose="05040102010807070707" pitchFamily="18" charset="2"/>
              <a:buChar char="}"/>
            </a:pPr>
            <a:r>
              <a:rPr lang="en-US" sz="2200" dirty="0" smtClean="0"/>
              <a:t>Body copy should be at least 20 point, depending on slide formatting</a:t>
            </a:r>
          </a:p>
          <a:p>
            <a:pPr>
              <a:buClr>
                <a:srgbClr val="9298A8"/>
              </a:buClr>
            </a:pPr>
            <a:r>
              <a:rPr lang="en-US" dirty="0"/>
              <a:t>	</a:t>
            </a:r>
            <a:r>
              <a:rPr lang="en-US" sz="1800" dirty="0" smtClean="0"/>
              <a:t>Do not go below 14 point type</a:t>
            </a:r>
          </a:p>
          <a:p>
            <a:pPr>
              <a:buClr>
                <a:srgbClr val="9298A8"/>
              </a:buClr>
            </a:pPr>
            <a:r>
              <a:rPr lang="en-US" sz="1800" dirty="0"/>
              <a:t>	</a:t>
            </a:r>
            <a:r>
              <a:rPr lang="en-US" sz="1200" dirty="0" smtClean="0"/>
              <a:t>Here’s why</a:t>
            </a:r>
          </a:p>
          <a:p>
            <a:pPr marL="342900" indent="-342900">
              <a:buClr>
                <a:srgbClr val="9298A8"/>
              </a:buClr>
              <a:buFont typeface="Wingdings 3" panose="05040102010807070707" pitchFamily="18" charset="2"/>
              <a:buChar char="}"/>
            </a:pPr>
            <a:r>
              <a:rPr lang="en-US" sz="2200" dirty="0" smtClean="0"/>
              <a:t>Maximize the size of any images, figures, and graphs to fill up the slide</a:t>
            </a:r>
          </a:p>
          <a:p>
            <a:pPr lvl="1">
              <a:buClr>
                <a:srgbClr val="9298A8"/>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9298A8"/>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9298A8"/>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9298A8"/>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1238439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9298A8"/>
              </a:buClr>
              <a:buFont typeface="Webdings" panose="05030102010509060703" pitchFamily="18" charset="2"/>
              <a:buChar char="4"/>
            </a:pPr>
            <a:r>
              <a:rPr lang="en-US" dirty="0"/>
              <a:t>Study area</a:t>
            </a:r>
          </a:p>
          <a:p>
            <a:pPr marL="342900" indent="-342900">
              <a:spcBef>
                <a:spcPts val="200"/>
              </a:spcBef>
              <a:buClr>
                <a:srgbClr val="9298A8"/>
              </a:buClr>
              <a:buFont typeface="Webdings" panose="05030102010509060703" pitchFamily="18" charset="2"/>
              <a:buChar char="4"/>
            </a:pPr>
            <a:r>
              <a:rPr lang="en-US" dirty="0"/>
              <a:t>Study period</a:t>
            </a:r>
          </a:p>
          <a:p>
            <a:pPr marL="342900" indent="-342900">
              <a:spcBef>
                <a:spcPts val="200"/>
              </a:spcBef>
              <a:buClr>
                <a:srgbClr val="9298A8"/>
              </a:buClr>
              <a:buFont typeface="Webdings" panose="05030102010509060703" pitchFamily="18" charset="2"/>
              <a:buChar char="4"/>
            </a:pPr>
            <a:r>
              <a:rPr lang="en-US" dirty="0" smtClean="0"/>
              <a:t>Objectives</a:t>
            </a:r>
          </a:p>
          <a:p>
            <a:pPr marL="342900" indent="-342900">
              <a:spcBef>
                <a:spcPts val="200"/>
              </a:spcBef>
              <a:buClr>
                <a:srgbClr val="9298A8"/>
              </a:buClr>
              <a:buFont typeface="Webdings" panose="05030102010509060703" pitchFamily="18" charset="2"/>
              <a:buChar char="4"/>
            </a:pPr>
            <a:r>
              <a:rPr lang="en-US" dirty="0" smtClean="0"/>
              <a:t>Partners</a:t>
            </a:r>
            <a:endParaRPr lang="en-US" dirty="0"/>
          </a:p>
          <a:p>
            <a:pPr marL="342900" indent="-342900">
              <a:spcBef>
                <a:spcPts val="200"/>
              </a:spcBef>
              <a:buClr>
                <a:srgbClr val="9298A8"/>
              </a:buClr>
              <a:buFont typeface="Webdings" panose="05030102010509060703" pitchFamily="18" charset="2"/>
              <a:buChar char="4"/>
            </a:pPr>
            <a:r>
              <a:rPr lang="en-US" dirty="0"/>
              <a:t>Community concerns</a:t>
            </a:r>
          </a:p>
          <a:p>
            <a:pPr marL="342900" indent="-342900">
              <a:spcBef>
                <a:spcPts val="200"/>
              </a:spcBef>
              <a:buClr>
                <a:srgbClr val="9298A8"/>
              </a:buClr>
              <a:buFont typeface="Webdings" panose="05030102010509060703" pitchFamily="18" charset="2"/>
              <a:buChar char="4"/>
            </a:pPr>
            <a:r>
              <a:rPr lang="en-US" dirty="0"/>
              <a:t>NASA satellites/sensors used</a:t>
            </a:r>
          </a:p>
          <a:p>
            <a:pPr marL="342900" indent="-342900">
              <a:spcBef>
                <a:spcPts val="200"/>
              </a:spcBef>
              <a:buClr>
                <a:srgbClr val="9298A8"/>
              </a:buClr>
              <a:buFont typeface="Webdings" panose="05030102010509060703" pitchFamily="18" charset="2"/>
              <a:buChar char="4"/>
            </a:pPr>
            <a:r>
              <a:rPr lang="en-US" dirty="0"/>
              <a:t>Methodology</a:t>
            </a:r>
          </a:p>
          <a:p>
            <a:pPr marL="342900" indent="-342900">
              <a:spcBef>
                <a:spcPts val="200"/>
              </a:spcBef>
              <a:buClr>
                <a:srgbClr val="9298A8"/>
              </a:buClr>
              <a:buFont typeface="Webdings" panose="05030102010509060703" pitchFamily="18" charset="2"/>
              <a:buChar char="4"/>
            </a:pPr>
            <a:r>
              <a:rPr lang="en-US" dirty="0"/>
              <a:t>Results</a:t>
            </a:r>
          </a:p>
          <a:p>
            <a:pPr marL="342900" indent="-342900">
              <a:spcBef>
                <a:spcPts val="200"/>
              </a:spcBef>
              <a:buClr>
                <a:srgbClr val="9298A8"/>
              </a:buClr>
              <a:buFont typeface="Webdings" panose="05030102010509060703" pitchFamily="18" charset="2"/>
              <a:buChar char="4"/>
            </a:pPr>
            <a:r>
              <a:rPr lang="en-US" dirty="0"/>
              <a:t>Conclusions</a:t>
            </a:r>
          </a:p>
          <a:p>
            <a:pPr marL="342900" indent="-342900">
              <a:spcBef>
                <a:spcPts val="200"/>
              </a:spcBef>
              <a:buClr>
                <a:srgbClr val="9298A8"/>
              </a:buClr>
              <a:buFont typeface="Webdings" panose="05030102010509060703" pitchFamily="18" charset="2"/>
              <a:buChar char="4"/>
            </a:pPr>
            <a:r>
              <a:rPr lang="en-US" dirty="0"/>
              <a:t>Errors &amp; uncertainties</a:t>
            </a:r>
          </a:p>
          <a:p>
            <a:pPr marL="342900" indent="-342900">
              <a:spcBef>
                <a:spcPts val="200"/>
              </a:spcBef>
              <a:buClr>
                <a:srgbClr val="9298A8"/>
              </a:buClr>
              <a:buFont typeface="Webdings" panose="05030102010509060703" pitchFamily="18" charset="2"/>
              <a:buChar char="4"/>
            </a:pPr>
            <a:r>
              <a:rPr lang="en-US" dirty="0"/>
              <a:t>Future work</a:t>
            </a:r>
          </a:p>
          <a:p>
            <a:pPr marL="342900" indent="-342900">
              <a:spcBef>
                <a:spcPts val="200"/>
              </a:spcBef>
              <a:buClr>
                <a:srgbClr val="9298A8"/>
              </a:buClr>
              <a:buFont typeface="Webdings" panose="05030102010509060703" pitchFamily="18" charset="2"/>
              <a:buChar char="4"/>
            </a:pPr>
            <a:r>
              <a:rPr lang="en-US" dirty="0"/>
              <a:t>Acknowledgements</a:t>
            </a:r>
          </a:p>
          <a:p>
            <a:pPr marL="342900" indent="-342900">
              <a:spcBef>
                <a:spcPts val="200"/>
              </a:spcBef>
              <a:buClr>
                <a:srgbClr val="9298A8"/>
              </a:buClr>
              <a:buFont typeface="Webdings" panose="05030102010509060703" pitchFamily="18" charset="2"/>
              <a:buChar char="4"/>
            </a:pPr>
            <a:r>
              <a:rPr lang="en-US" dirty="0"/>
              <a:t>Backup slides</a:t>
            </a:r>
          </a:p>
          <a:p>
            <a:pPr marL="342900" indent="-342900">
              <a:spcBef>
                <a:spcPts val="200"/>
              </a:spcBef>
              <a:buClr>
                <a:srgbClr val="9298A8"/>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1035052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smtClean="0"/>
              <a:t>32 </a:t>
            </a:r>
            <a:r>
              <a:rPr lang="en-US" dirty="0" smtClean="0"/>
              <a:t>and </a:t>
            </a:r>
            <a:r>
              <a:rPr lang="en-US" b="1" dirty="0" smtClean="0"/>
              <a:t>48</a:t>
            </a:r>
            <a:r>
              <a:rPr lang="en-US" dirty="0" smtClean="0"/>
              <a:t> </a:t>
            </a:r>
            <a:r>
              <a:rPr lang="en-US" dirty="0"/>
              <a:t>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r>
              <a:rPr lang="en-US" dirty="0" smtClean="0"/>
              <a:t>.</a:t>
            </a:r>
            <a:endParaRPr lang="en-US" dirty="0"/>
          </a:p>
        </p:txBody>
      </p:sp>
    </p:spTree>
    <p:extLst>
      <p:ext uri="{BB962C8B-B14F-4D97-AF65-F5344CB8AC3E}">
        <p14:creationId xmlns:p14="http://schemas.microsoft.com/office/powerpoint/2010/main" val="269366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1193684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buClr>
                <a:srgbClr val="9298A8"/>
              </a:buClr>
            </a:pPr>
            <a:r>
              <a:rPr lang="en-US" u="sng" dirty="0" smtClean="0"/>
              <a:t>Good Example</a:t>
            </a:r>
            <a:r>
              <a:rPr lang="en-US" dirty="0" smtClean="0"/>
              <a:t>:</a:t>
            </a:r>
          </a:p>
          <a:p>
            <a:pPr marL="342900" indent="-342900">
              <a:spcBef>
                <a:spcPts val="200"/>
              </a:spcBef>
              <a:spcAft>
                <a:spcPts val="600"/>
              </a:spcAft>
              <a:buClr>
                <a:srgbClr val="9298A8"/>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9298A8"/>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9298A8"/>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13460828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298A8"/>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2127</TotalTime>
  <Words>1481</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 slide</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Childs, Lauren M. (LARC-E3)[DEVELOP]</cp:lastModifiedBy>
  <cp:revision>134</cp:revision>
  <dcterms:created xsi:type="dcterms:W3CDTF">2017-05-15T13:42:39Z</dcterms:created>
  <dcterms:modified xsi:type="dcterms:W3CDTF">2018-09-07T20:54:10Z</dcterms:modified>
</cp:coreProperties>
</file>