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4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1" clrIdx="0">
    <p:extLst/>
  </p:cmAuthor>
  <p:cmAuthor id="2" name="Carolyn Macek" initials="CM" lastIdx="1" clrIdx="1">
    <p:extLst/>
  </p:cmAuthor>
  <p:cmAuthor id="3" name="Mayer,Tim" initials="M" lastIdx="17" clrIdx="2"/>
  <p:cmAuthor id="4" name="Broddle, Madison P. (LARC-E3)[SSAI DEVELOP]" initials="BMP(D" lastIdx="4" clrIdx="3">
    <p:extLst>
      <p:ext uri="{19B8F6BF-5375-455C-9EA6-DF929625EA0E}">
        <p15:presenceInfo xmlns:p15="http://schemas.microsoft.com/office/powerpoint/2012/main" userId="S-1-5-21-330711430-3775241029-4075259233-855781" providerId="AD"/>
      </p:ext>
    </p:extLst>
  </p:cmAuthor>
  <p:cmAuthor id="5" name="Acdan, Juanito J. (ARC-SGE)[SSAI DEVELOP]" initials="AJJ(D" lastIdx="5" clrIdx="4">
    <p:extLst>
      <p:ext uri="{19B8F6BF-5375-455C-9EA6-DF929625EA0E}">
        <p15:presenceInfo xmlns:p15="http://schemas.microsoft.com/office/powerpoint/2012/main" userId="S-1-5-21-330711430-3775241029-4075259233-823229" providerId="AD"/>
      </p:ext>
    </p:extLst>
  </p:cmAuthor>
  <p:cmAuthor id="6" name="Amanda Clayton" initials="AC" lastIdx="4" clrIdx="5">
    <p:extLst>
      <p:ext uri="{19B8F6BF-5375-455C-9EA6-DF929625EA0E}">
        <p15:presenceInfo xmlns:p15="http://schemas.microsoft.com/office/powerpoint/2012/main" userId="S-1-5-21-330711430-3775241029-4075259233-682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8D75"/>
    <a:srgbClr val="0E6655"/>
    <a:srgbClr val="0EF6F7"/>
    <a:srgbClr val="45B39D"/>
    <a:srgbClr val="A2D9CE"/>
    <a:srgbClr val="B8C5D2"/>
    <a:srgbClr val="9DC3E6"/>
    <a:srgbClr val="ACCF9B"/>
    <a:srgbClr val="389CC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p:scale>
          <a:sx n="60" d="100"/>
          <a:sy n="60" d="100"/>
        </p:scale>
        <p:origin x="-2846" y="-552"/>
      </p:cViewPr>
      <p:guideLst>
        <p:guide orient="horz" pos="11520"/>
        <p:guide pos="84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naip.giscenter.isu.edu\DEVELOP\2018\fall\Data\MOD16\GEE-Mod16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aip.giscenter.isu.edu\DEVELOP\2018\fall\Data\Reynolds%20Ck\ET\DailyFluxes_Combined_2014-2017.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naip.giscenter.isu.edu\DEVELOP\2018\fall\Data\1_Correlations\NLDAS-2-Noah\NLDAS2Noah_ETtoET_Monthl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naip.giscenter.isu.edu\DEVELOP\2018\fall\Data\METRIC\EEFlux\EEflux.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naip.giscenter.isu.edu\DEVELOP\2018\fall\Data\1_Correlations\SSEBop.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naip.giscenter.isu.edu\DEVELOP\2018\fall\Data\1_Correlations\correlation_coeff_boxplot.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01144655881612"/>
          <c:y val="5.4984744511879458E-2"/>
          <c:w val="0.80915084844049034"/>
          <c:h val="0.77156035555751379"/>
        </c:manualLayout>
      </c:layout>
      <c:scatterChart>
        <c:scatterStyle val="lineMarker"/>
        <c:varyColors val="0"/>
        <c:ser>
          <c:idx val="0"/>
          <c:order val="0"/>
          <c:tx>
            <c:strRef>
              <c:f>TimeSeries!$C$1</c:f>
              <c:strCache>
                <c:ptCount val="1"/>
                <c:pt idx="0">
                  <c:v>138h08</c:v>
                </c:pt>
              </c:strCache>
            </c:strRef>
          </c:tx>
          <c:spPr>
            <a:ln w="38100" cap="rnd">
              <a:solidFill>
                <a:schemeClr val="accent5"/>
              </a:solidFill>
              <a:round/>
            </a:ln>
            <a:effectLst/>
          </c:spPr>
          <c:marker>
            <c:symbol val="none"/>
          </c:marker>
          <c:xVal>
            <c:strRef>
              <c:f>TimeSeries!$O$15:$O$26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xVal>
          <c:yVal>
            <c:numRef>
              <c:f>TimeSeries!$T$27:$T$38</c:f>
              <c:numCache>
                <c:formatCode>General</c:formatCode>
                <c:ptCount val="12"/>
                <c:pt idx="0">
                  <c:v>0</c:v>
                </c:pt>
                <c:pt idx="1">
                  <c:v>0</c:v>
                </c:pt>
                <c:pt idx="2">
                  <c:v>75.5</c:v>
                </c:pt>
                <c:pt idx="3">
                  <c:v>148.5</c:v>
                </c:pt>
                <c:pt idx="4">
                  <c:v>374.5</c:v>
                </c:pt>
                <c:pt idx="5">
                  <c:v>275.875</c:v>
                </c:pt>
                <c:pt idx="6">
                  <c:v>142.625</c:v>
                </c:pt>
                <c:pt idx="7">
                  <c:v>98.625</c:v>
                </c:pt>
                <c:pt idx="8">
                  <c:v>126.375</c:v>
                </c:pt>
                <c:pt idx="9">
                  <c:v>128</c:v>
                </c:pt>
                <c:pt idx="10">
                  <c:v>99</c:v>
                </c:pt>
                <c:pt idx="11">
                  <c:v>0</c:v>
                </c:pt>
              </c:numCache>
            </c:numRef>
          </c:yVal>
          <c:smooth val="0"/>
          <c:extLst>
            <c:ext xmlns:c16="http://schemas.microsoft.com/office/drawing/2014/chart" uri="{C3380CC4-5D6E-409C-BE32-E72D297353CC}">
              <c16:uniqueId val="{00000000-A6BA-4BFB-9CC0-9999F094E570}"/>
            </c:ext>
          </c:extLst>
        </c:ser>
        <c:ser>
          <c:idx val="1"/>
          <c:order val="1"/>
          <c:tx>
            <c:strRef>
              <c:f>TimeSeries!$D$1</c:f>
              <c:strCache>
                <c:ptCount val="1"/>
                <c:pt idx="0">
                  <c:v>losec</c:v>
                </c:pt>
              </c:strCache>
            </c:strRef>
          </c:tx>
          <c:spPr>
            <a:ln w="38100" cap="rnd">
              <a:solidFill>
                <a:schemeClr val="accent3"/>
              </a:solidFill>
              <a:round/>
            </a:ln>
            <a:effectLst/>
          </c:spPr>
          <c:marker>
            <c:symbol val="none"/>
          </c:marker>
          <c:xVal>
            <c:strRef>
              <c:f>TimeSeries!$O$15:$O$26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xVal>
          <c:yVal>
            <c:numRef>
              <c:f>TimeSeries!$U$27:$U$38</c:f>
              <c:numCache>
                <c:formatCode>General</c:formatCode>
                <c:ptCount val="12"/>
                <c:pt idx="0">
                  <c:v>86.25</c:v>
                </c:pt>
                <c:pt idx="1">
                  <c:v>155.25</c:v>
                </c:pt>
                <c:pt idx="2">
                  <c:v>205.625</c:v>
                </c:pt>
                <c:pt idx="3">
                  <c:v>271.25</c:v>
                </c:pt>
                <c:pt idx="4">
                  <c:v>281.375</c:v>
                </c:pt>
                <c:pt idx="5">
                  <c:v>162.125</c:v>
                </c:pt>
                <c:pt idx="6">
                  <c:v>85</c:v>
                </c:pt>
                <c:pt idx="7">
                  <c:v>52.25</c:v>
                </c:pt>
                <c:pt idx="8">
                  <c:v>107.25</c:v>
                </c:pt>
                <c:pt idx="9">
                  <c:v>160</c:v>
                </c:pt>
                <c:pt idx="10">
                  <c:v>99</c:v>
                </c:pt>
                <c:pt idx="11">
                  <c:v>0</c:v>
                </c:pt>
              </c:numCache>
            </c:numRef>
          </c:yVal>
          <c:smooth val="0"/>
          <c:extLst>
            <c:ext xmlns:c16="http://schemas.microsoft.com/office/drawing/2014/chart" uri="{C3380CC4-5D6E-409C-BE32-E72D297353CC}">
              <c16:uniqueId val="{00000001-A6BA-4BFB-9CC0-9999F094E570}"/>
            </c:ext>
          </c:extLst>
        </c:ser>
        <c:ser>
          <c:idx val="2"/>
          <c:order val="2"/>
          <c:tx>
            <c:strRef>
              <c:f>TimeSeries!$E$1</c:f>
              <c:strCache>
                <c:ptCount val="1"/>
                <c:pt idx="0">
                  <c:v>mbsec</c:v>
                </c:pt>
              </c:strCache>
            </c:strRef>
          </c:tx>
          <c:spPr>
            <a:ln w="38100" cap="rnd">
              <a:solidFill>
                <a:srgbClr val="00B0F0"/>
              </a:solidFill>
              <a:round/>
            </a:ln>
            <a:effectLst/>
          </c:spPr>
          <c:marker>
            <c:symbol val="none"/>
          </c:marker>
          <c:xVal>
            <c:strRef>
              <c:f>TimeSeries!$O$15:$O$26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xVal>
          <c:yVal>
            <c:numRef>
              <c:f>TimeSeries!$V$27:$V$38</c:f>
              <c:numCache>
                <c:formatCode>General</c:formatCode>
                <c:ptCount val="12"/>
                <c:pt idx="0">
                  <c:v>0</c:v>
                </c:pt>
                <c:pt idx="1">
                  <c:v>0</c:v>
                </c:pt>
                <c:pt idx="2">
                  <c:v>0</c:v>
                </c:pt>
                <c:pt idx="3">
                  <c:v>58</c:v>
                </c:pt>
                <c:pt idx="4">
                  <c:v>250.125</c:v>
                </c:pt>
                <c:pt idx="5">
                  <c:v>476.75</c:v>
                </c:pt>
                <c:pt idx="6">
                  <c:v>360.125</c:v>
                </c:pt>
                <c:pt idx="7">
                  <c:v>166.125</c:v>
                </c:pt>
                <c:pt idx="8">
                  <c:v>148.875</c:v>
                </c:pt>
                <c:pt idx="9">
                  <c:v>154</c:v>
                </c:pt>
                <c:pt idx="10">
                  <c:v>95</c:v>
                </c:pt>
                <c:pt idx="11">
                  <c:v>0</c:v>
                </c:pt>
              </c:numCache>
            </c:numRef>
          </c:yVal>
          <c:smooth val="0"/>
          <c:extLst>
            <c:ext xmlns:c16="http://schemas.microsoft.com/office/drawing/2014/chart" uri="{C3380CC4-5D6E-409C-BE32-E72D297353CC}">
              <c16:uniqueId val="{00000002-A6BA-4BFB-9CC0-9999F094E570}"/>
            </c:ext>
          </c:extLst>
        </c:ser>
        <c:ser>
          <c:idx val="3"/>
          <c:order val="3"/>
          <c:tx>
            <c:strRef>
              <c:f>TimeSeries!$F$1</c:f>
              <c:strCache>
                <c:ptCount val="1"/>
                <c:pt idx="0">
                  <c:v>wbsec</c:v>
                </c:pt>
              </c:strCache>
            </c:strRef>
          </c:tx>
          <c:spPr>
            <a:ln w="38100" cap="rnd">
              <a:solidFill>
                <a:srgbClr val="7030A0"/>
              </a:solidFill>
              <a:round/>
            </a:ln>
            <a:effectLst/>
          </c:spPr>
          <c:marker>
            <c:symbol val="none"/>
          </c:marker>
          <c:xVal>
            <c:strRef>
              <c:f>TimeSeries!$O$15:$O$26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xVal>
          <c:yVal>
            <c:numRef>
              <c:f>TimeSeries!$W$27:$W$38</c:f>
              <c:numCache>
                <c:formatCode>General</c:formatCode>
                <c:ptCount val="12"/>
                <c:pt idx="0">
                  <c:v>5</c:v>
                </c:pt>
                <c:pt idx="1">
                  <c:v>235</c:v>
                </c:pt>
                <c:pt idx="2">
                  <c:v>198</c:v>
                </c:pt>
                <c:pt idx="3">
                  <c:v>244.25</c:v>
                </c:pt>
                <c:pt idx="4">
                  <c:v>221.375</c:v>
                </c:pt>
                <c:pt idx="5">
                  <c:v>89</c:v>
                </c:pt>
                <c:pt idx="6">
                  <c:v>48.625</c:v>
                </c:pt>
                <c:pt idx="7">
                  <c:v>42</c:v>
                </c:pt>
                <c:pt idx="8">
                  <c:v>102.75</c:v>
                </c:pt>
                <c:pt idx="9">
                  <c:v>74.25</c:v>
                </c:pt>
                <c:pt idx="10">
                  <c:v>171</c:v>
                </c:pt>
                <c:pt idx="11">
                  <c:v>42</c:v>
                </c:pt>
              </c:numCache>
            </c:numRef>
          </c:yVal>
          <c:smooth val="0"/>
          <c:extLst>
            <c:ext xmlns:c16="http://schemas.microsoft.com/office/drawing/2014/chart" uri="{C3380CC4-5D6E-409C-BE32-E72D297353CC}">
              <c16:uniqueId val="{00000003-A6BA-4BFB-9CC0-9999F094E570}"/>
            </c:ext>
          </c:extLst>
        </c:ser>
        <c:dLbls>
          <c:showLegendKey val="0"/>
          <c:showVal val="0"/>
          <c:showCatName val="0"/>
          <c:showSerName val="0"/>
          <c:showPercent val="0"/>
          <c:showBubbleSize val="0"/>
        </c:dLbls>
        <c:axId val="574736152"/>
        <c:axId val="574735168"/>
      </c:scatterChart>
      <c:valAx>
        <c:axId val="574736152"/>
        <c:scaling>
          <c:orientation val="minMax"/>
          <c:max val="12"/>
          <c:min val="1"/>
        </c:scaling>
        <c:delete val="0"/>
        <c:axPos val="b"/>
        <c:majorTickMark val="out"/>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574735168"/>
        <c:crosses val="autoZero"/>
        <c:crossBetween val="midCat"/>
        <c:majorUnit val="1"/>
      </c:valAx>
      <c:valAx>
        <c:axId val="574735168"/>
        <c:scaling>
          <c:orientation val="minMax"/>
        </c:scaling>
        <c:delete val="0"/>
        <c:axPos val="l"/>
        <c:numFmt formatCode="General" sourceLinked="1"/>
        <c:majorTickMark val="out"/>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574736152"/>
        <c:crosses val="autoZero"/>
        <c:crossBetween val="midCat"/>
        <c:majorUnit val="150"/>
      </c:valAx>
      <c:spPr>
        <a:noFill/>
        <a:ln w="38100">
          <a:solidFill>
            <a:schemeClr val="tx1"/>
          </a:solidFill>
        </a:ln>
        <a:effectLst/>
      </c:spPr>
    </c:plotArea>
    <c:plotVisOnly val="1"/>
    <c:dispBlanksAs val="gap"/>
    <c:showDLblsOverMax val="0"/>
  </c:chart>
  <c:spPr>
    <a:noFill/>
    <a:ln>
      <a:noFill/>
    </a:ln>
    <a:effectLst/>
  </c:spPr>
  <c:txPr>
    <a:bodyPr/>
    <a:lstStyle/>
    <a:p>
      <a:pPr>
        <a:defRPr sz="1800">
          <a:latin typeface="+mj-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4"/>
          <c:order val="0"/>
          <c:tx>
            <c:strRef>
              <c:f>'[DailyFluxes_Combined_2014-2017.xlsx]MonthlyFluxes_bysite'!$E$1:$E$2</c:f>
              <c:strCache>
                <c:ptCount val="2"/>
                <c:pt idx="0">
                  <c:v>ETwbsec</c:v>
                </c:pt>
                <c:pt idx="1">
                  <c:v>Site 9</c:v>
                </c:pt>
              </c:strCache>
            </c:strRef>
          </c:tx>
          <c:spPr>
            <a:ln w="38100" cap="rnd">
              <a:solidFill>
                <a:srgbClr val="7030A0"/>
              </a:solidFill>
              <a:round/>
            </a:ln>
            <a:effectLst/>
          </c:spPr>
          <c:marker>
            <c:symbol val="none"/>
          </c:marker>
          <c:yVal>
            <c:numRef>
              <c:f>'[DailyFluxes_Combined_2014-2017.xlsx]MonthlyFluxes_bysite'!$E$28:$E$39</c:f>
              <c:numCache>
                <c:formatCode>General</c:formatCode>
                <c:ptCount val="12"/>
                <c:pt idx="0">
                  <c:v>12.75</c:v>
                </c:pt>
                <c:pt idx="1">
                  <c:v>19.520000000000003</c:v>
                </c:pt>
                <c:pt idx="2">
                  <c:v>44.67</c:v>
                </c:pt>
                <c:pt idx="3">
                  <c:v>46.79</c:v>
                </c:pt>
                <c:pt idx="4">
                  <c:v>48.959999999999994</c:v>
                </c:pt>
                <c:pt idx="5">
                  <c:v>22.789999999999996</c:v>
                </c:pt>
                <c:pt idx="6">
                  <c:v>10.86</c:v>
                </c:pt>
                <c:pt idx="7">
                  <c:v>6.08</c:v>
                </c:pt>
                <c:pt idx="8">
                  <c:v>7.9899999999999993</c:v>
                </c:pt>
                <c:pt idx="9">
                  <c:v>21.140000000000004</c:v>
                </c:pt>
                <c:pt idx="10">
                  <c:v>11.31</c:v>
                </c:pt>
                <c:pt idx="11">
                  <c:v>11.22</c:v>
                </c:pt>
              </c:numCache>
            </c:numRef>
          </c:yVal>
          <c:smooth val="0"/>
          <c:extLst>
            <c:ext xmlns:c16="http://schemas.microsoft.com/office/drawing/2014/chart" uri="{C3380CC4-5D6E-409C-BE32-E72D297353CC}">
              <c16:uniqueId val="{00000000-E25C-493D-A7AE-8E9DFA1BC271}"/>
            </c:ext>
          </c:extLst>
        </c:ser>
        <c:ser>
          <c:idx val="1"/>
          <c:order val="1"/>
          <c:tx>
            <c:strRef>
              <c:f>'[DailyFluxes_Combined_2014-2017.xlsx]MonthlyFluxes_bysite'!$F$1:$F$2</c:f>
              <c:strCache>
                <c:ptCount val="2"/>
                <c:pt idx="0">
                  <c:v>ETlosec</c:v>
                </c:pt>
                <c:pt idx="1">
                  <c:v>Site 6</c:v>
                </c:pt>
              </c:strCache>
            </c:strRef>
          </c:tx>
          <c:spPr>
            <a:ln w="38100" cap="rnd">
              <a:solidFill>
                <a:schemeClr val="accent3"/>
              </a:solidFill>
              <a:round/>
            </a:ln>
            <a:effectLst/>
          </c:spPr>
          <c:marker>
            <c:symbol val="none"/>
          </c:marker>
          <c:xVal>
            <c:numRef>
              <c:f>'[DailyFluxes_Combined_2014-2017.xlsx]MonthlyFluxes_bysite'!$B$16:$B$27</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'[DailyFluxes_Combined_2014-2017.xlsx]MonthlyFluxes_bysite'!$F$28:$F$39</c:f>
              <c:numCache>
                <c:formatCode>General</c:formatCode>
                <c:ptCount val="12"/>
                <c:pt idx="0">
                  <c:v>16.059999999999999</c:v>
                </c:pt>
                <c:pt idx="1">
                  <c:v>23.64</c:v>
                </c:pt>
                <c:pt idx="2">
                  <c:v>49.919999999999995</c:v>
                </c:pt>
                <c:pt idx="3">
                  <c:v>56.629999999999995</c:v>
                </c:pt>
                <c:pt idx="4">
                  <c:v>78.569999999999979</c:v>
                </c:pt>
                <c:pt idx="5">
                  <c:v>51.279999999999994</c:v>
                </c:pt>
                <c:pt idx="6">
                  <c:v>23.580000000000005</c:v>
                </c:pt>
                <c:pt idx="7">
                  <c:v>14.260000000000002</c:v>
                </c:pt>
                <c:pt idx="8">
                  <c:v>13.08</c:v>
                </c:pt>
                <c:pt idx="9">
                  <c:v>26.900000000000002</c:v>
                </c:pt>
                <c:pt idx="10">
                  <c:v>13.629999999999997</c:v>
                </c:pt>
                <c:pt idx="11">
                  <c:v>14.959999999999997</c:v>
                </c:pt>
              </c:numCache>
            </c:numRef>
          </c:yVal>
          <c:smooth val="0"/>
          <c:extLst>
            <c:ext xmlns:c16="http://schemas.microsoft.com/office/drawing/2014/chart" uri="{C3380CC4-5D6E-409C-BE32-E72D297353CC}">
              <c16:uniqueId val="{00000001-E25C-493D-A7AE-8E9DFA1BC271}"/>
            </c:ext>
          </c:extLst>
        </c:ser>
        <c:ser>
          <c:idx val="2"/>
          <c:order val="2"/>
          <c:tx>
            <c:strRef>
              <c:f>'[DailyFluxes_Combined_2014-2017.xlsx]MonthlyFluxes_bysite'!$G$1:$G$2</c:f>
              <c:strCache>
                <c:ptCount val="2"/>
                <c:pt idx="0">
                  <c:v>ET138h08ec</c:v>
                </c:pt>
                <c:pt idx="1">
                  <c:v>Sites 1, 2, 3</c:v>
                </c:pt>
              </c:strCache>
            </c:strRef>
          </c:tx>
          <c:spPr>
            <a:ln w="38100" cap="rnd">
              <a:solidFill>
                <a:schemeClr val="accent5"/>
              </a:solidFill>
              <a:round/>
            </a:ln>
            <a:effectLst/>
          </c:spPr>
          <c:marker>
            <c:symbol val="none"/>
          </c:marker>
          <c:xVal>
            <c:numRef>
              <c:f>'[DailyFluxes_Combined_2014-2017.xlsx]MonthlyFluxes_bysite'!$B$16:$B$27</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'[DailyFluxes_Combined_2014-2017.xlsx]MonthlyFluxes_bysite'!$G$28:$G$39</c:f>
              <c:numCache>
                <c:formatCode>General</c:formatCode>
                <c:ptCount val="12"/>
                <c:pt idx="0">
                  <c:v>6.0999999999999988</c:v>
                </c:pt>
                <c:pt idx="1">
                  <c:v>10.96</c:v>
                </c:pt>
                <c:pt idx="2">
                  <c:v>26.71</c:v>
                </c:pt>
                <c:pt idx="3">
                  <c:v>36.22</c:v>
                </c:pt>
                <c:pt idx="4">
                  <c:v>74.92</c:v>
                </c:pt>
                <c:pt idx="5">
                  <c:v>114.52</c:v>
                </c:pt>
                <c:pt idx="6">
                  <c:v>100.24000000000001</c:v>
                </c:pt>
                <c:pt idx="7">
                  <c:v>53.21</c:v>
                </c:pt>
                <c:pt idx="8">
                  <c:v>20.679999999999996</c:v>
                </c:pt>
                <c:pt idx="9">
                  <c:v>25.97</c:v>
                </c:pt>
                <c:pt idx="10">
                  <c:v>12.479999999999997</c:v>
                </c:pt>
                <c:pt idx="11">
                  <c:v>6.6000000000000005</c:v>
                </c:pt>
              </c:numCache>
            </c:numRef>
          </c:yVal>
          <c:smooth val="0"/>
          <c:extLst>
            <c:ext xmlns:c16="http://schemas.microsoft.com/office/drawing/2014/chart" uri="{C3380CC4-5D6E-409C-BE32-E72D297353CC}">
              <c16:uniqueId val="{00000002-E25C-493D-A7AE-8E9DFA1BC271}"/>
            </c:ext>
          </c:extLst>
        </c:ser>
        <c:ser>
          <c:idx val="3"/>
          <c:order val="3"/>
          <c:tx>
            <c:strRef>
              <c:f>'[DailyFluxes_Combined_2014-2017.xlsx]MonthlyFluxes_bysite'!$H$1:$H$2</c:f>
              <c:strCache>
                <c:ptCount val="2"/>
                <c:pt idx="0">
                  <c:v>ETmbsec</c:v>
                </c:pt>
                <c:pt idx="1">
                  <c:v>Sites 7, 8</c:v>
                </c:pt>
              </c:strCache>
            </c:strRef>
          </c:tx>
          <c:spPr>
            <a:ln w="38100" cap="rnd">
              <a:solidFill>
                <a:srgbClr val="00B0F0"/>
              </a:solidFill>
              <a:round/>
            </a:ln>
            <a:effectLst/>
          </c:spPr>
          <c:marker>
            <c:symbol val="none"/>
          </c:marker>
          <c:xVal>
            <c:numRef>
              <c:f>'[DailyFluxes_Combined_2014-2017.xlsx]MonthlyFluxes_bysite'!$B$16:$B$27</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'[DailyFluxes_Combined_2014-2017.xlsx]MonthlyFluxes_bysite'!$H$28:$H$39</c:f>
              <c:numCache>
                <c:formatCode>General</c:formatCode>
                <c:ptCount val="12"/>
                <c:pt idx="0">
                  <c:v>3.7100000000000004</c:v>
                </c:pt>
                <c:pt idx="1">
                  <c:v>8.48</c:v>
                </c:pt>
                <c:pt idx="2">
                  <c:v>10.470000000000002</c:v>
                </c:pt>
                <c:pt idx="3">
                  <c:v>16.519999999999996</c:v>
                </c:pt>
                <c:pt idx="4">
                  <c:v>67.61</c:v>
                </c:pt>
                <c:pt idx="5">
                  <c:v>114.72999999999999</c:v>
                </c:pt>
                <c:pt idx="6">
                  <c:v>111.68999999999997</c:v>
                </c:pt>
                <c:pt idx="7">
                  <c:v>50.34</c:v>
                </c:pt>
                <c:pt idx="8">
                  <c:v>26.130000000000003</c:v>
                </c:pt>
                <c:pt idx="9">
                  <c:v>25.32</c:v>
                </c:pt>
                <c:pt idx="10">
                  <c:v>13.290000000000001</c:v>
                </c:pt>
                <c:pt idx="11">
                  <c:v>8.1800000000000015</c:v>
                </c:pt>
              </c:numCache>
            </c:numRef>
          </c:yVal>
          <c:smooth val="0"/>
          <c:extLst>
            <c:ext xmlns:c16="http://schemas.microsoft.com/office/drawing/2014/chart" uri="{C3380CC4-5D6E-409C-BE32-E72D297353CC}">
              <c16:uniqueId val="{00000003-E25C-493D-A7AE-8E9DFA1BC271}"/>
            </c:ext>
          </c:extLst>
        </c:ser>
        <c:dLbls>
          <c:showLegendKey val="0"/>
          <c:showVal val="0"/>
          <c:showCatName val="0"/>
          <c:showSerName val="0"/>
          <c:showPercent val="0"/>
          <c:showBubbleSize val="0"/>
        </c:dLbls>
        <c:axId val="533557312"/>
        <c:axId val="533559936"/>
      </c:scatterChart>
      <c:valAx>
        <c:axId val="533557312"/>
        <c:scaling>
          <c:orientation val="minMax"/>
          <c:max val="12"/>
          <c:min val="1"/>
        </c:scaling>
        <c:delete val="0"/>
        <c:axPos val="b"/>
        <c:numFmt formatCode="General" sourceLinked="1"/>
        <c:majorTickMark val="out"/>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533559936"/>
        <c:crosses val="autoZero"/>
        <c:crossBetween val="midCat"/>
        <c:majorUnit val="1"/>
      </c:valAx>
      <c:valAx>
        <c:axId val="533559936"/>
        <c:scaling>
          <c:orientation val="minMax"/>
          <c:max val="200"/>
        </c:scaling>
        <c:delete val="0"/>
        <c:axPos val="l"/>
        <c:numFmt formatCode="General" sourceLinked="1"/>
        <c:majorTickMark val="out"/>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533557312"/>
        <c:crosses val="autoZero"/>
        <c:crossBetween val="midCat"/>
      </c:valAx>
      <c:spPr>
        <a:noFill/>
        <a:ln w="38100">
          <a:solidFill>
            <a:schemeClr val="tx1"/>
          </a:solidFill>
        </a:ln>
        <a:effectLst/>
      </c:spPr>
    </c:plotArea>
    <c:plotVisOnly val="1"/>
    <c:dispBlanksAs val="gap"/>
    <c:showDLblsOverMax val="0"/>
  </c:chart>
  <c:spPr>
    <a:noFill/>
    <a:ln>
      <a:noFill/>
    </a:ln>
    <a:effectLst/>
  </c:spPr>
  <c:txPr>
    <a:bodyPr/>
    <a:lstStyle/>
    <a:p>
      <a:pPr>
        <a:defRPr sz="1800">
          <a:latin typeface="+mj-lt"/>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71544858520461"/>
          <c:y val="5.3351103140585429E-2"/>
          <c:w val="0.84025756508283667"/>
          <c:h val="0.81228040456592843"/>
        </c:manualLayout>
      </c:layout>
      <c:scatterChart>
        <c:scatterStyle val="lineMarker"/>
        <c:varyColors val="0"/>
        <c:ser>
          <c:idx val="0"/>
          <c:order val="0"/>
          <c:tx>
            <c:v>losec</c:v>
          </c:tx>
          <c:spPr>
            <a:ln w="38100" cap="rnd">
              <a:solidFill>
                <a:schemeClr val="accent3"/>
              </a:solidFill>
              <a:round/>
            </a:ln>
            <a:effectLst/>
          </c:spPr>
          <c:marker>
            <c:symbol val="none"/>
          </c:marker>
          <c:xVal>
            <c:numRef>
              <c:f>'[NLDAS2Noah_ETtoET_Monthly.xlsx]Monthly ET Comparison'!$B$29:$B$40</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'[NLDAS2Noah_ETtoET_Monthly.xlsx]Monthly ET Comparison'!$E$29:$E$40</c:f>
              <c:numCache>
                <c:formatCode>0</c:formatCode>
                <c:ptCount val="12"/>
                <c:pt idx="0">
                  <c:v>1.170799732208252</c:v>
                </c:pt>
                <c:pt idx="1">
                  <c:v>7.4464998245239258</c:v>
                </c:pt>
                <c:pt idx="2">
                  <c:v>25.496700286865231</c:v>
                </c:pt>
                <c:pt idx="3">
                  <c:v>29.590299606323239</c:v>
                </c:pt>
                <c:pt idx="4">
                  <c:v>43.955600738525391</c:v>
                </c:pt>
                <c:pt idx="5">
                  <c:v>34.350700378417969</c:v>
                </c:pt>
                <c:pt idx="6">
                  <c:v>25.313600540161129</c:v>
                </c:pt>
                <c:pt idx="7">
                  <c:v>12.88229942321777</c:v>
                </c:pt>
                <c:pt idx="8">
                  <c:v>12.45189952850342</c:v>
                </c:pt>
                <c:pt idx="9">
                  <c:v>12.089199066162109</c:v>
                </c:pt>
                <c:pt idx="10">
                  <c:v>5.5305995941162109</c:v>
                </c:pt>
                <c:pt idx="11">
                  <c:v>3.725500106811523</c:v>
                </c:pt>
              </c:numCache>
            </c:numRef>
          </c:yVal>
          <c:smooth val="0"/>
          <c:extLst>
            <c:ext xmlns:c16="http://schemas.microsoft.com/office/drawing/2014/chart" uri="{C3380CC4-5D6E-409C-BE32-E72D297353CC}">
              <c16:uniqueId val="{00000000-CE02-43C7-BB37-C1D7F4E4EBB0}"/>
            </c:ext>
          </c:extLst>
        </c:ser>
        <c:ser>
          <c:idx val="1"/>
          <c:order val="1"/>
          <c:tx>
            <c:v>138h08ec</c:v>
          </c:tx>
          <c:spPr>
            <a:ln w="38100" cap="rnd">
              <a:solidFill>
                <a:schemeClr val="accent5"/>
              </a:solidFill>
              <a:round/>
            </a:ln>
            <a:effectLst/>
          </c:spPr>
          <c:marker>
            <c:symbol val="none"/>
          </c:marker>
          <c:xVal>
            <c:numRef>
              <c:f>'[NLDAS2Noah_ETtoET_Monthly.xlsx]Monthly ET Comparison'!$B$29:$B$40</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'[NLDAS2Noah_ETtoET_Monthly.xlsx]Monthly ET Comparison'!$F$29:$F$40</c:f>
              <c:numCache>
                <c:formatCode>0</c:formatCode>
                <c:ptCount val="12"/>
                <c:pt idx="0">
                  <c:v>2.4828000068664551</c:v>
                </c:pt>
                <c:pt idx="1">
                  <c:v>3.0625</c:v>
                </c:pt>
                <c:pt idx="2">
                  <c:v>22.533500671386719</c:v>
                </c:pt>
                <c:pt idx="3">
                  <c:v>29.96149826049805</c:v>
                </c:pt>
                <c:pt idx="4">
                  <c:v>42.179599761962891</c:v>
                </c:pt>
                <c:pt idx="5">
                  <c:v>46.827499389648438</c:v>
                </c:pt>
                <c:pt idx="6">
                  <c:v>40.513599395751953</c:v>
                </c:pt>
                <c:pt idx="7">
                  <c:v>23.76869964599609</c:v>
                </c:pt>
                <c:pt idx="8">
                  <c:v>14.8838996887207</c:v>
                </c:pt>
                <c:pt idx="9">
                  <c:v>10.722799301147459</c:v>
                </c:pt>
                <c:pt idx="10">
                  <c:v>4.2601995468139648</c:v>
                </c:pt>
                <c:pt idx="11">
                  <c:v>2.9815001487731929</c:v>
                </c:pt>
              </c:numCache>
            </c:numRef>
          </c:yVal>
          <c:smooth val="0"/>
          <c:extLst>
            <c:ext xmlns:c16="http://schemas.microsoft.com/office/drawing/2014/chart" uri="{C3380CC4-5D6E-409C-BE32-E72D297353CC}">
              <c16:uniqueId val="{00000001-CE02-43C7-BB37-C1D7F4E4EBB0}"/>
            </c:ext>
          </c:extLst>
        </c:ser>
        <c:ser>
          <c:idx val="2"/>
          <c:order val="2"/>
          <c:tx>
            <c:v>wbsec</c:v>
          </c:tx>
          <c:spPr>
            <a:ln w="38100" cap="rnd">
              <a:solidFill>
                <a:srgbClr val="7030A0"/>
              </a:solidFill>
              <a:prstDash val="dash"/>
              <a:round/>
            </a:ln>
            <a:effectLst/>
          </c:spPr>
          <c:marker>
            <c:symbol val="none"/>
          </c:marker>
          <c:xVal>
            <c:numRef>
              <c:f>'[NLDAS2Noah_ETtoET_Monthly.xlsx]Monthly ET Comparison'!$B$29:$B$40</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'[NLDAS2Noah_ETtoET_Monthly.xlsx]Monthly ET Comparison'!$E$29:$E$40</c:f>
              <c:numCache>
                <c:formatCode>0</c:formatCode>
                <c:ptCount val="12"/>
                <c:pt idx="0">
                  <c:v>1.170799732208252</c:v>
                </c:pt>
                <c:pt idx="1">
                  <c:v>7.4464998245239258</c:v>
                </c:pt>
                <c:pt idx="2">
                  <c:v>25.496700286865231</c:v>
                </c:pt>
                <c:pt idx="3">
                  <c:v>29.590299606323239</c:v>
                </c:pt>
                <c:pt idx="4">
                  <c:v>43.955600738525391</c:v>
                </c:pt>
                <c:pt idx="5">
                  <c:v>34.350700378417969</c:v>
                </c:pt>
                <c:pt idx="6">
                  <c:v>25.313600540161129</c:v>
                </c:pt>
                <c:pt idx="7">
                  <c:v>12.88229942321777</c:v>
                </c:pt>
                <c:pt idx="8">
                  <c:v>12.45189952850342</c:v>
                </c:pt>
                <c:pt idx="9">
                  <c:v>12.089199066162109</c:v>
                </c:pt>
                <c:pt idx="10">
                  <c:v>5.5305995941162109</c:v>
                </c:pt>
                <c:pt idx="11">
                  <c:v>3.725500106811523</c:v>
                </c:pt>
              </c:numCache>
            </c:numRef>
          </c:yVal>
          <c:smooth val="0"/>
          <c:extLst>
            <c:ext xmlns:c16="http://schemas.microsoft.com/office/drawing/2014/chart" uri="{C3380CC4-5D6E-409C-BE32-E72D297353CC}">
              <c16:uniqueId val="{00000002-CE02-43C7-BB37-C1D7F4E4EBB0}"/>
            </c:ext>
          </c:extLst>
        </c:ser>
        <c:ser>
          <c:idx val="3"/>
          <c:order val="3"/>
          <c:tx>
            <c:v>mbsec</c:v>
          </c:tx>
          <c:spPr>
            <a:ln w="38100" cap="rnd">
              <a:solidFill>
                <a:srgbClr val="00B0F0"/>
              </a:solidFill>
              <a:prstDash val="dash"/>
              <a:round/>
            </a:ln>
            <a:effectLst/>
          </c:spPr>
          <c:marker>
            <c:symbol val="none"/>
          </c:marker>
          <c:xVal>
            <c:numRef>
              <c:f>'[NLDAS2Noah_ETtoET_Monthly.xlsx]Monthly ET Comparison'!$B$29:$B$40</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'[NLDAS2Noah_ETtoET_Monthly.xlsx]Monthly ET Comparison'!$F$29:$F$40</c:f>
              <c:numCache>
                <c:formatCode>0</c:formatCode>
                <c:ptCount val="12"/>
                <c:pt idx="0">
                  <c:v>2.4828000068664551</c:v>
                </c:pt>
                <c:pt idx="1">
                  <c:v>3.0625</c:v>
                </c:pt>
                <c:pt idx="2">
                  <c:v>22.533500671386719</c:v>
                </c:pt>
                <c:pt idx="3">
                  <c:v>29.96149826049805</c:v>
                </c:pt>
                <c:pt idx="4">
                  <c:v>42.179599761962891</c:v>
                </c:pt>
                <c:pt idx="5">
                  <c:v>46.827499389648438</c:v>
                </c:pt>
                <c:pt idx="6">
                  <c:v>40.513599395751953</c:v>
                </c:pt>
                <c:pt idx="7">
                  <c:v>23.76869964599609</c:v>
                </c:pt>
                <c:pt idx="8">
                  <c:v>14.8838996887207</c:v>
                </c:pt>
                <c:pt idx="9">
                  <c:v>10.722799301147459</c:v>
                </c:pt>
                <c:pt idx="10">
                  <c:v>4.2601995468139648</c:v>
                </c:pt>
                <c:pt idx="11">
                  <c:v>2.9815001487731929</c:v>
                </c:pt>
              </c:numCache>
            </c:numRef>
          </c:yVal>
          <c:smooth val="0"/>
          <c:extLst>
            <c:ext xmlns:c16="http://schemas.microsoft.com/office/drawing/2014/chart" uri="{C3380CC4-5D6E-409C-BE32-E72D297353CC}">
              <c16:uniqueId val="{00000003-CE02-43C7-BB37-C1D7F4E4EBB0}"/>
            </c:ext>
          </c:extLst>
        </c:ser>
        <c:dLbls>
          <c:showLegendKey val="0"/>
          <c:showVal val="0"/>
          <c:showCatName val="0"/>
          <c:showSerName val="0"/>
          <c:showPercent val="0"/>
          <c:showBubbleSize val="0"/>
        </c:dLbls>
        <c:axId val="657972360"/>
        <c:axId val="657964160"/>
      </c:scatterChart>
      <c:valAx>
        <c:axId val="657972360"/>
        <c:scaling>
          <c:orientation val="minMax"/>
          <c:max val="12"/>
          <c:min val="1"/>
        </c:scaling>
        <c:delete val="0"/>
        <c:axPos val="b"/>
        <c:numFmt formatCode="General" sourceLinked="1"/>
        <c:majorTickMark val="out"/>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657964160"/>
        <c:crosses val="autoZero"/>
        <c:crossBetween val="midCat"/>
        <c:majorUnit val="1"/>
      </c:valAx>
      <c:valAx>
        <c:axId val="657964160"/>
        <c:scaling>
          <c:orientation val="minMax"/>
          <c:max val="200"/>
        </c:scaling>
        <c:delete val="0"/>
        <c:axPos val="l"/>
        <c:numFmt formatCode="0" sourceLinked="1"/>
        <c:majorTickMark val="out"/>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657972360"/>
        <c:crosses val="autoZero"/>
        <c:crossBetween val="midCat"/>
      </c:valAx>
      <c:spPr>
        <a:noFill/>
        <a:ln w="38100">
          <a:solidFill>
            <a:schemeClr val="tx1"/>
          </a:solidFill>
        </a:ln>
        <a:effectLst/>
      </c:spPr>
    </c:plotArea>
    <c:plotVisOnly val="1"/>
    <c:dispBlanksAs val="gap"/>
    <c:showDLblsOverMax val="0"/>
  </c:chart>
  <c:spPr>
    <a:noFill/>
    <a:ln>
      <a:noFill/>
    </a:ln>
    <a:effectLst/>
  </c:spPr>
  <c:txPr>
    <a:bodyPr/>
    <a:lstStyle/>
    <a:p>
      <a:pPr>
        <a:defRPr sz="1800">
          <a:latin typeface="+mj-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90400719841603"/>
          <c:y val="6.3185843738867251E-2"/>
          <c:w val="0.80190962199667881"/>
          <c:h val="0.79563502368107608"/>
        </c:manualLayout>
      </c:layout>
      <c:scatterChart>
        <c:scatterStyle val="lineMarker"/>
        <c:varyColors val="0"/>
        <c:ser>
          <c:idx val="0"/>
          <c:order val="0"/>
          <c:tx>
            <c:v>EEFlux 138h08ec</c:v>
          </c:tx>
          <c:spPr>
            <a:ln w="38100" cap="rnd">
              <a:solidFill>
                <a:schemeClr val="accent5"/>
              </a:solidFill>
              <a:round/>
            </a:ln>
            <a:effectLst/>
          </c:spPr>
          <c:marker>
            <c:symbol val="none"/>
          </c:marker>
          <c:xVal>
            <c:numRef>
              <c:f>[EEflux.xlsx]Monthly!$F$31:$N$31</c:f>
              <c:numCache>
                <c:formatCode>General</c:formatCode>
                <c:ptCount val="9"/>
                <c:pt idx="0">
                  <c:v>3</c:v>
                </c:pt>
                <c:pt idx="1">
                  <c:v>4</c:v>
                </c:pt>
                <c:pt idx="2">
                  <c:v>5</c:v>
                </c:pt>
                <c:pt idx="3">
                  <c:v>6</c:v>
                </c:pt>
                <c:pt idx="4">
                  <c:v>7</c:v>
                </c:pt>
                <c:pt idx="5">
                  <c:v>8</c:v>
                </c:pt>
                <c:pt idx="6">
                  <c:v>9</c:v>
                </c:pt>
                <c:pt idx="7">
                  <c:v>10</c:v>
                </c:pt>
                <c:pt idx="8">
                  <c:v>11</c:v>
                </c:pt>
              </c:numCache>
            </c:numRef>
          </c:xVal>
          <c:yVal>
            <c:numRef>
              <c:f>[EEflux.xlsx]Monthly!$F$38:$N$38</c:f>
              <c:numCache>
                <c:formatCode>General</c:formatCode>
                <c:ptCount val="9"/>
                <c:pt idx="0">
                  <c:v>0</c:v>
                </c:pt>
                <c:pt idx="1">
                  <c:v>60.993551909923553</c:v>
                </c:pt>
                <c:pt idx="2">
                  <c:v>75.300881624221802</c:v>
                </c:pt>
                <c:pt idx="3">
                  <c:v>97.122049331665039</c:v>
                </c:pt>
                <c:pt idx="4">
                  <c:v>70.567197114229202</c:v>
                </c:pt>
                <c:pt idx="5">
                  <c:v>80.44161581993103</c:v>
                </c:pt>
                <c:pt idx="6">
                  <c:v>64.58945631980896</c:v>
                </c:pt>
                <c:pt idx="7">
                  <c:v>24.338685214519508</c:v>
                </c:pt>
                <c:pt idx="8">
                  <c:v>6.0822831094264984</c:v>
                </c:pt>
              </c:numCache>
            </c:numRef>
          </c:yVal>
          <c:smooth val="0"/>
          <c:extLst>
            <c:ext xmlns:c16="http://schemas.microsoft.com/office/drawing/2014/chart" uri="{C3380CC4-5D6E-409C-BE32-E72D297353CC}">
              <c16:uniqueId val="{00000000-DEE2-45A0-B6F0-BC2B595F200B}"/>
            </c:ext>
          </c:extLst>
        </c:ser>
        <c:ser>
          <c:idx val="2"/>
          <c:order val="1"/>
          <c:tx>
            <c:v>EEFlux losec</c:v>
          </c:tx>
          <c:spPr>
            <a:ln w="38100" cap="rnd">
              <a:solidFill>
                <a:schemeClr val="accent3"/>
              </a:solidFill>
              <a:round/>
            </a:ln>
            <a:effectLst/>
          </c:spPr>
          <c:marker>
            <c:symbol val="none"/>
          </c:marker>
          <c:xVal>
            <c:numRef>
              <c:f>[EEflux.xlsx]Monthly!$F$31:$N$31</c:f>
              <c:numCache>
                <c:formatCode>General</c:formatCode>
                <c:ptCount val="9"/>
                <c:pt idx="0">
                  <c:v>3</c:v>
                </c:pt>
                <c:pt idx="1">
                  <c:v>4</c:v>
                </c:pt>
                <c:pt idx="2">
                  <c:v>5</c:v>
                </c:pt>
                <c:pt idx="3">
                  <c:v>6</c:v>
                </c:pt>
                <c:pt idx="4">
                  <c:v>7</c:v>
                </c:pt>
                <c:pt idx="5">
                  <c:v>8</c:v>
                </c:pt>
                <c:pt idx="6">
                  <c:v>9</c:v>
                </c:pt>
                <c:pt idx="7">
                  <c:v>10</c:v>
                </c:pt>
                <c:pt idx="8">
                  <c:v>11</c:v>
                </c:pt>
              </c:numCache>
            </c:numRef>
          </c:xVal>
          <c:yVal>
            <c:numRef>
              <c:f>[EEflux.xlsx]Monthly!$F$41:$N$41</c:f>
              <c:numCache>
                <c:formatCode>General</c:formatCode>
                <c:ptCount val="9"/>
                <c:pt idx="0">
                  <c:v>50.146559715270996</c:v>
                </c:pt>
                <c:pt idx="1">
                  <c:v>61.925085783004761</c:v>
                </c:pt>
                <c:pt idx="2">
                  <c:v>66.078809857368469</c:v>
                </c:pt>
                <c:pt idx="3">
                  <c:v>38.172694593667984</c:v>
                </c:pt>
                <c:pt idx="4">
                  <c:v>3.7376763597130771</c:v>
                </c:pt>
                <c:pt idx="5">
                  <c:v>33.142463465531662</c:v>
                </c:pt>
                <c:pt idx="6">
                  <c:v>37.638386785984039</c:v>
                </c:pt>
                <c:pt idx="7">
                  <c:v>24.609943039715294</c:v>
                </c:pt>
                <c:pt idx="8">
                  <c:v>7.7361685037612915</c:v>
                </c:pt>
              </c:numCache>
            </c:numRef>
          </c:yVal>
          <c:smooth val="0"/>
          <c:extLst>
            <c:ext xmlns:c16="http://schemas.microsoft.com/office/drawing/2014/chart" uri="{C3380CC4-5D6E-409C-BE32-E72D297353CC}">
              <c16:uniqueId val="{00000001-DEE2-45A0-B6F0-BC2B595F200B}"/>
            </c:ext>
          </c:extLst>
        </c:ser>
        <c:ser>
          <c:idx val="4"/>
          <c:order val="2"/>
          <c:tx>
            <c:v>EEFlux mbsec</c:v>
          </c:tx>
          <c:spPr>
            <a:ln w="38100" cap="rnd">
              <a:solidFill>
                <a:srgbClr val="00B0F0"/>
              </a:solidFill>
              <a:round/>
            </a:ln>
            <a:effectLst/>
          </c:spPr>
          <c:marker>
            <c:symbol val="none"/>
          </c:marker>
          <c:xVal>
            <c:numRef>
              <c:f>[EEflux.xlsx]Monthly!$F$31:$N$31</c:f>
              <c:numCache>
                <c:formatCode>General</c:formatCode>
                <c:ptCount val="9"/>
                <c:pt idx="0">
                  <c:v>3</c:v>
                </c:pt>
                <c:pt idx="1">
                  <c:v>4</c:v>
                </c:pt>
                <c:pt idx="2">
                  <c:v>5</c:v>
                </c:pt>
                <c:pt idx="3">
                  <c:v>6</c:v>
                </c:pt>
                <c:pt idx="4">
                  <c:v>7</c:v>
                </c:pt>
                <c:pt idx="5">
                  <c:v>8</c:v>
                </c:pt>
                <c:pt idx="6">
                  <c:v>9</c:v>
                </c:pt>
                <c:pt idx="7">
                  <c:v>10</c:v>
                </c:pt>
                <c:pt idx="8">
                  <c:v>11</c:v>
                </c:pt>
              </c:numCache>
            </c:numRef>
          </c:xVal>
          <c:yVal>
            <c:numRef>
              <c:f>[EEflux.xlsx]Monthly!$F$42:$N$42</c:f>
              <c:numCache>
                <c:formatCode>General</c:formatCode>
                <c:ptCount val="9"/>
                <c:pt idx="0">
                  <c:v>0</c:v>
                </c:pt>
                <c:pt idx="1">
                  <c:v>53.224921524524689</c:v>
                </c:pt>
                <c:pt idx="2">
                  <c:v>107.73527789115909</c:v>
                </c:pt>
                <c:pt idx="3">
                  <c:v>158.00177097320557</c:v>
                </c:pt>
                <c:pt idx="4">
                  <c:v>117.43586176633836</c:v>
                </c:pt>
                <c:pt idx="5">
                  <c:v>69.728955427805573</c:v>
                </c:pt>
                <c:pt idx="6">
                  <c:v>71.7527174949646</c:v>
                </c:pt>
                <c:pt idx="7">
                  <c:v>12.819569259881973</c:v>
                </c:pt>
                <c:pt idx="8">
                  <c:v>8.7720009684562683</c:v>
                </c:pt>
              </c:numCache>
            </c:numRef>
          </c:yVal>
          <c:smooth val="0"/>
          <c:extLst>
            <c:ext xmlns:c16="http://schemas.microsoft.com/office/drawing/2014/chart" uri="{C3380CC4-5D6E-409C-BE32-E72D297353CC}">
              <c16:uniqueId val="{00000002-DEE2-45A0-B6F0-BC2B595F200B}"/>
            </c:ext>
          </c:extLst>
        </c:ser>
        <c:ser>
          <c:idx val="6"/>
          <c:order val="3"/>
          <c:tx>
            <c:v>EEFlux wbsec</c:v>
          </c:tx>
          <c:spPr>
            <a:ln w="38100" cap="rnd">
              <a:solidFill>
                <a:srgbClr val="7030A0"/>
              </a:solidFill>
              <a:round/>
            </a:ln>
            <a:effectLst/>
          </c:spPr>
          <c:marker>
            <c:symbol val="none"/>
          </c:marker>
          <c:xVal>
            <c:numRef>
              <c:f>[EEflux.xlsx]Monthly!$F$31:$N$31</c:f>
              <c:numCache>
                <c:formatCode>General</c:formatCode>
                <c:ptCount val="9"/>
                <c:pt idx="0">
                  <c:v>3</c:v>
                </c:pt>
                <c:pt idx="1">
                  <c:v>4</c:v>
                </c:pt>
                <c:pt idx="2">
                  <c:v>5</c:v>
                </c:pt>
                <c:pt idx="3">
                  <c:v>6</c:v>
                </c:pt>
                <c:pt idx="4">
                  <c:v>7</c:v>
                </c:pt>
                <c:pt idx="5">
                  <c:v>8</c:v>
                </c:pt>
                <c:pt idx="6">
                  <c:v>9</c:v>
                </c:pt>
                <c:pt idx="7">
                  <c:v>10</c:v>
                </c:pt>
                <c:pt idx="8">
                  <c:v>11</c:v>
                </c:pt>
              </c:numCache>
            </c:numRef>
          </c:xVal>
          <c:yVal>
            <c:numRef>
              <c:f>[EEflux.xlsx]Monthly!$F$43:$N$43</c:f>
              <c:numCache>
                <c:formatCode>General</c:formatCode>
                <c:ptCount val="9"/>
                <c:pt idx="0">
                  <c:v>28.217484176158905</c:v>
                </c:pt>
                <c:pt idx="1">
                  <c:v>47.951878309249878</c:v>
                </c:pt>
                <c:pt idx="2">
                  <c:v>37.949738383293159</c:v>
                </c:pt>
                <c:pt idx="3">
                  <c:v>26.502621173858643</c:v>
                </c:pt>
                <c:pt idx="4">
                  <c:v>1.5627534985542297</c:v>
                </c:pt>
                <c:pt idx="5">
                  <c:v>32.94679538408915</c:v>
                </c:pt>
                <c:pt idx="6">
                  <c:v>34.138323664665222</c:v>
                </c:pt>
                <c:pt idx="7">
                  <c:v>22.088778823614117</c:v>
                </c:pt>
                <c:pt idx="8">
                  <c:v>10.054271221160889</c:v>
                </c:pt>
              </c:numCache>
            </c:numRef>
          </c:yVal>
          <c:smooth val="0"/>
          <c:extLst>
            <c:ext xmlns:c16="http://schemas.microsoft.com/office/drawing/2014/chart" uri="{C3380CC4-5D6E-409C-BE32-E72D297353CC}">
              <c16:uniqueId val="{00000003-DEE2-45A0-B6F0-BC2B595F200B}"/>
            </c:ext>
          </c:extLst>
        </c:ser>
        <c:dLbls>
          <c:showLegendKey val="0"/>
          <c:showVal val="0"/>
          <c:showCatName val="0"/>
          <c:showSerName val="0"/>
          <c:showPercent val="0"/>
          <c:showBubbleSize val="0"/>
        </c:dLbls>
        <c:axId val="723128960"/>
        <c:axId val="723130600"/>
      </c:scatterChart>
      <c:valAx>
        <c:axId val="723128960"/>
        <c:scaling>
          <c:orientation val="minMax"/>
          <c:max val="12"/>
          <c:min val="1"/>
        </c:scaling>
        <c:delete val="0"/>
        <c:axPos val="b"/>
        <c:numFmt formatCode="General" sourceLinked="1"/>
        <c:majorTickMark val="out"/>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723130600"/>
        <c:crosses val="autoZero"/>
        <c:crossBetween val="midCat"/>
        <c:majorUnit val="1"/>
      </c:valAx>
      <c:valAx>
        <c:axId val="723130600"/>
        <c:scaling>
          <c:orientation val="minMax"/>
          <c:max val="200"/>
        </c:scaling>
        <c:delete val="0"/>
        <c:axPos val="l"/>
        <c:numFmt formatCode="General" sourceLinked="1"/>
        <c:majorTickMark val="out"/>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723128960"/>
        <c:crosses val="autoZero"/>
        <c:crossBetween val="midCat"/>
      </c:valAx>
      <c:spPr>
        <a:noFill/>
        <a:ln w="38100">
          <a:solidFill>
            <a:sysClr val="windowText" lastClr="000000"/>
          </a:solidFill>
        </a:ln>
        <a:effectLst/>
      </c:spPr>
    </c:plotArea>
    <c:plotVisOnly val="1"/>
    <c:dispBlanksAs val="gap"/>
    <c:showDLblsOverMax val="0"/>
  </c:chart>
  <c:spPr>
    <a:noFill/>
    <a:ln>
      <a:noFill/>
    </a:ln>
    <a:effectLst/>
  </c:spPr>
  <c:txPr>
    <a:bodyPr/>
    <a:lstStyle/>
    <a:p>
      <a:pPr>
        <a:defRPr sz="1800">
          <a:latin typeface="+mj-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05620334360672"/>
          <c:y val="4.6800014032461756E-2"/>
          <c:w val="0.72383502508052899"/>
          <c:h val="0.82474507694466537"/>
        </c:manualLayout>
      </c:layout>
      <c:scatterChart>
        <c:scatterStyle val="lineMarker"/>
        <c:varyColors val="0"/>
        <c:ser>
          <c:idx val="0"/>
          <c:order val="0"/>
          <c:tx>
            <c:strRef>
              <c:f>TimeSeries!$C$1</c:f>
              <c:strCache>
                <c:ptCount val="1"/>
                <c:pt idx="0">
                  <c:v>138h08ec</c:v>
                </c:pt>
              </c:strCache>
            </c:strRef>
          </c:tx>
          <c:spPr>
            <a:ln w="38100" cap="rnd">
              <a:solidFill>
                <a:schemeClr val="accent5"/>
              </a:solidFill>
              <a:round/>
            </a:ln>
            <a:effectLst/>
          </c:spPr>
          <c:marker>
            <c:symbol val="none"/>
          </c:marker>
          <c:xVal>
            <c:strRef>
              <c:f>TimeSeries!$N$15:$N$26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xVal>
          <c:yVal>
            <c:numRef>
              <c:f>TimeSeries!$O$15:$O$26</c:f>
              <c:numCache>
                <c:formatCode>General</c:formatCode>
                <c:ptCount val="12"/>
                <c:pt idx="0">
                  <c:v>3.8181818181818183</c:v>
                </c:pt>
                <c:pt idx="1">
                  <c:v>2.1818181818181817</c:v>
                </c:pt>
                <c:pt idx="2">
                  <c:v>4</c:v>
                </c:pt>
                <c:pt idx="3">
                  <c:v>29</c:v>
                </c:pt>
                <c:pt idx="4">
                  <c:v>47.36363636363636</c:v>
                </c:pt>
                <c:pt idx="5">
                  <c:v>39.936363636363637</c:v>
                </c:pt>
                <c:pt idx="6">
                  <c:v>21.518181818181816</c:v>
                </c:pt>
                <c:pt idx="7">
                  <c:v>5.1818181818181817</c:v>
                </c:pt>
                <c:pt idx="8">
                  <c:v>0</c:v>
                </c:pt>
                <c:pt idx="9">
                  <c:v>0</c:v>
                </c:pt>
                <c:pt idx="10">
                  <c:v>0</c:v>
                </c:pt>
                <c:pt idx="11">
                  <c:v>1.9090909090909092</c:v>
                </c:pt>
              </c:numCache>
            </c:numRef>
          </c:yVal>
          <c:smooth val="0"/>
          <c:extLst>
            <c:ext xmlns:c16="http://schemas.microsoft.com/office/drawing/2014/chart" uri="{C3380CC4-5D6E-409C-BE32-E72D297353CC}">
              <c16:uniqueId val="{00000000-7365-44BE-8CBF-09E419908EB0}"/>
            </c:ext>
          </c:extLst>
        </c:ser>
        <c:ser>
          <c:idx val="1"/>
          <c:order val="1"/>
          <c:tx>
            <c:strRef>
              <c:f>TimeSeries!$D$1</c:f>
              <c:strCache>
                <c:ptCount val="1"/>
                <c:pt idx="0">
                  <c:v>losec</c:v>
                </c:pt>
              </c:strCache>
            </c:strRef>
          </c:tx>
          <c:spPr>
            <a:ln w="38100" cap="rnd">
              <a:solidFill>
                <a:schemeClr val="accent3"/>
              </a:solidFill>
              <a:round/>
            </a:ln>
            <a:effectLst/>
          </c:spPr>
          <c:marker>
            <c:symbol val="none"/>
          </c:marker>
          <c:xVal>
            <c:strRef>
              <c:f>TimeSeries!$N$15:$N$26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xVal>
          <c:yVal>
            <c:numRef>
              <c:f>TimeSeries!$P$15:$P$26</c:f>
              <c:numCache>
                <c:formatCode>General</c:formatCode>
                <c:ptCount val="12"/>
                <c:pt idx="0">
                  <c:v>1</c:v>
                </c:pt>
                <c:pt idx="1">
                  <c:v>0</c:v>
                </c:pt>
                <c:pt idx="2">
                  <c:v>0</c:v>
                </c:pt>
                <c:pt idx="3">
                  <c:v>4.5999999999999996</c:v>
                </c:pt>
                <c:pt idx="4">
                  <c:v>20.036363636363635</c:v>
                </c:pt>
                <c:pt idx="5">
                  <c:v>16.263636363636365</c:v>
                </c:pt>
                <c:pt idx="6">
                  <c:v>14.372727272727273</c:v>
                </c:pt>
                <c:pt idx="7">
                  <c:v>0.72727272727272729</c:v>
                </c:pt>
                <c:pt idx="8">
                  <c:v>0</c:v>
                </c:pt>
                <c:pt idx="9">
                  <c:v>0</c:v>
                </c:pt>
                <c:pt idx="10">
                  <c:v>7</c:v>
                </c:pt>
                <c:pt idx="11">
                  <c:v>0</c:v>
                </c:pt>
              </c:numCache>
            </c:numRef>
          </c:yVal>
          <c:smooth val="0"/>
          <c:extLst>
            <c:ext xmlns:c16="http://schemas.microsoft.com/office/drawing/2014/chart" uri="{C3380CC4-5D6E-409C-BE32-E72D297353CC}">
              <c16:uniqueId val="{00000001-7365-44BE-8CBF-09E419908EB0}"/>
            </c:ext>
          </c:extLst>
        </c:ser>
        <c:ser>
          <c:idx val="2"/>
          <c:order val="2"/>
          <c:tx>
            <c:strRef>
              <c:f>TimeSeries!$E$1</c:f>
              <c:strCache>
                <c:ptCount val="1"/>
                <c:pt idx="0">
                  <c:v>mbsec</c:v>
                </c:pt>
              </c:strCache>
            </c:strRef>
          </c:tx>
          <c:spPr>
            <a:ln w="38100" cap="rnd">
              <a:solidFill>
                <a:srgbClr val="00B0F0"/>
              </a:solidFill>
              <a:round/>
            </a:ln>
            <a:effectLst/>
          </c:spPr>
          <c:marker>
            <c:symbol val="none"/>
          </c:marker>
          <c:xVal>
            <c:strRef>
              <c:f>TimeSeries!$N$15:$N$26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xVal>
          <c:yVal>
            <c:numRef>
              <c:f>TimeSeries!$Q$15:$Q$26</c:f>
              <c:numCache>
                <c:formatCode>General</c:formatCode>
                <c:ptCount val="12"/>
                <c:pt idx="0">
                  <c:v>4.0999999999999996</c:v>
                </c:pt>
                <c:pt idx="1">
                  <c:v>18.111111111111111</c:v>
                </c:pt>
                <c:pt idx="2">
                  <c:v>43.252525252525245</c:v>
                </c:pt>
                <c:pt idx="3">
                  <c:v>53.236363636363635</c:v>
                </c:pt>
                <c:pt idx="4">
                  <c:v>67.672727272727272</c:v>
                </c:pt>
                <c:pt idx="5">
                  <c:v>88.72727272727272</c:v>
                </c:pt>
                <c:pt idx="6">
                  <c:v>84.454545454545453</c:v>
                </c:pt>
                <c:pt idx="7">
                  <c:v>25.181818181818183</c:v>
                </c:pt>
                <c:pt idx="8">
                  <c:v>3.163636363636364</c:v>
                </c:pt>
                <c:pt idx="9">
                  <c:v>8.8000000000000007</c:v>
                </c:pt>
                <c:pt idx="10">
                  <c:v>0</c:v>
                </c:pt>
                <c:pt idx="11">
                  <c:v>0.90909090909090917</c:v>
                </c:pt>
              </c:numCache>
            </c:numRef>
          </c:yVal>
          <c:smooth val="0"/>
          <c:extLst>
            <c:ext xmlns:c16="http://schemas.microsoft.com/office/drawing/2014/chart" uri="{C3380CC4-5D6E-409C-BE32-E72D297353CC}">
              <c16:uniqueId val="{00000002-7365-44BE-8CBF-09E419908EB0}"/>
            </c:ext>
          </c:extLst>
        </c:ser>
        <c:ser>
          <c:idx val="3"/>
          <c:order val="3"/>
          <c:tx>
            <c:strRef>
              <c:f>TimeSeries!$F$1</c:f>
              <c:strCache>
                <c:ptCount val="1"/>
                <c:pt idx="0">
                  <c:v>wbsec</c:v>
                </c:pt>
              </c:strCache>
            </c:strRef>
          </c:tx>
          <c:spPr>
            <a:ln w="38100" cap="rnd">
              <a:solidFill>
                <a:srgbClr val="7030A0"/>
              </a:solidFill>
              <a:round/>
            </a:ln>
            <a:effectLst/>
          </c:spPr>
          <c:marker>
            <c:symbol val="none"/>
          </c:marker>
          <c:xVal>
            <c:strRef>
              <c:f>TimeSeries!$N$15:$N$26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xVal>
          <c:yVal>
            <c:numRef>
              <c:f>TimeSeries!$R$15:$R$26</c:f>
              <c:numCache>
                <c:formatCode>General</c:formatCode>
                <c:ptCount val="12"/>
                <c:pt idx="0">
                  <c:v>0.90909090909090917</c:v>
                </c:pt>
                <c:pt idx="1">
                  <c:v>9.0909090909090912E-2</c:v>
                </c:pt>
                <c:pt idx="2">
                  <c:v>0</c:v>
                </c:pt>
                <c:pt idx="3">
                  <c:v>0</c:v>
                </c:pt>
                <c:pt idx="4">
                  <c:v>11.90909090909091</c:v>
                </c:pt>
                <c:pt idx="5">
                  <c:v>1.0909090909090908</c:v>
                </c:pt>
                <c:pt idx="6">
                  <c:v>0</c:v>
                </c:pt>
                <c:pt idx="7">
                  <c:v>0</c:v>
                </c:pt>
                <c:pt idx="8">
                  <c:v>0</c:v>
                </c:pt>
                <c:pt idx="9">
                  <c:v>0</c:v>
                </c:pt>
                <c:pt idx="10">
                  <c:v>1</c:v>
                </c:pt>
                <c:pt idx="11">
                  <c:v>1</c:v>
                </c:pt>
              </c:numCache>
            </c:numRef>
          </c:yVal>
          <c:smooth val="0"/>
          <c:extLst>
            <c:ext xmlns:c16="http://schemas.microsoft.com/office/drawing/2014/chart" uri="{C3380CC4-5D6E-409C-BE32-E72D297353CC}">
              <c16:uniqueId val="{00000003-7365-44BE-8CBF-09E419908EB0}"/>
            </c:ext>
          </c:extLst>
        </c:ser>
        <c:dLbls>
          <c:showLegendKey val="0"/>
          <c:showVal val="0"/>
          <c:showCatName val="0"/>
          <c:showSerName val="0"/>
          <c:showPercent val="0"/>
          <c:showBubbleSize val="0"/>
        </c:dLbls>
        <c:axId val="581756584"/>
        <c:axId val="581757240"/>
      </c:scatterChart>
      <c:valAx>
        <c:axId val="581756584"/>
        <c:scaling>
          <c:orientation val="minMax"/>
          <c:max val="12"/>
          <c:min val="1"/>
        </c:scaling>
        <c:delete val="0"/>
        <c:axPos val="b"/>
        <c:majorTickMark val="out"/>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581757240"/>
        <c:crosses val="autoZero"/>
        <c:crossBetween val="midCat"/>
        <c:majorUnit val="1"/>
      </c:valAx>
      <c:valAx>
        <c:axId val="581757240"/>
        <c:scaling>
          <c:orientation val="minMax"/>
          <c:max val="200"/>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a:t>ET (mm/month)</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out"/>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581756584"/>
        <c:crosses val="autoZero"/>
        <c:crossBetween val="midCat"/>
      </c:valAx>
      <c:spPr>
        <a:noFill/>
        <a:ln w="38100">
          <a:solidFill>
            <a:schemeClr val="tx1"/>
          </a:solidFill>
        </a:ln>
        <a:effectLst/>
      </c:spPr>
    </c:plotArea>
    <c:plotVisOnly val="1"/>
    <c:dispBlanksAs val="gap"/>
    <c:showDLblsOverMax val="0"/>
  </c:chart>
  <c:spPr>
    <a:noFill/>
    <a:ln>
      <a:noFill/>
    </a:ln>
    <a:effectLst/>
  </c:spPr>
  <c:txPr>
    <a:bodyPr/>
    <a:lstStyle/>
    <a:p>
      <a:pPr>
        <a:defRPr sz="1800">
          <a:latin typeface="+mj-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Sheet1!$B$2</c:f>
              <c:strCache>
                <c:ptCount val="1"/>
                <c:pt idx="0">
                  <c:v>mtn sage 1</c:v>
                </c:pt>
              </c:strCache>
            </c:strRef>
          </c:tx>
          <c:spPr>
            <a:solidFill>
              <a:schemeClr val="accent5"/>
            </a:solidFill>
            <a:ln>
              <a:noFill/>
            </a:ln>
            <a:effectLst/>
          </c:spPr>
          <c:invertIfNegative val="0"/>
          <c:cat>
            <c:strRef>
              <c:f>(Sheet1!$A$2,Sheet1!$A$6,Sheet1!$A$10,Sheet1!$A$14)</c:f>
              <c:strCache>
                <c:ptCount val="4"/>
                <c:pt idx="0">
                  <c:v>SSEBop</c:v>
                </c:pt>
                <c:pt idx="1">
                  <c:v>MOD16</c:v>
                </c:pt>
                <c:pt idx="2">
                  <c:v>EEFlux</c:v>
                </c:pt>
                <c:pt idx="3">
                  <c:v>NLDAS</c:v>
                </c:pt>
              </c:strCache>
            </c:strRef>
          </c:cat>
          <c:val>
            <c:numRef>
              <c:f>(Sheet1!$C$2,Sheet1!$C$6,Sheet1!$C$10,Sheet1!$C$14)</c:f>
              <c:numCache>
                <c:formatCode>General</c:formatCode>
                <c:ptCount val="4"/>
                <c:pt idx="0">
                  <c:v>0.84670000000000001</c:v>
                </c:pt>
                <c:pt idx="1">
                  <c:v>0.36620000000000003</c:v>
                </c:pt>
                <c:pt idx="2">
                  <c:v>0.66510000000000002</c:v>
                </c:pt>
                <c:pt idx="3">
                  <c:v>0.87309999999999999</c:v>
                </c:pt>
              </c:numCache>
            </c:numRef>
          </c:val>
          <c:extLst>
            <c:ext xmlns:c16="http://schemas.microsoft.com/office/drawing/2014/chart" uri="{C3380CC4-5D6E-409C-BE32-E72D297353CC}">
              <c16:uniqueId val="{00000000-A579-4F9A-BDE5-1EB15712316F}"/>
            </c:ext>
          </c:extLst>
        </c:ser>
        <c:ser>
          <c:idx val="1"/>
          <c:order val="1"/>
          <c:tx>
            <c:strRef>
              <c:f>Sheet1!$B$3</c:f>
              <c:strCache>
                <c:ptCount val="1"/>
                <c:pt idx="0">
                  <c:v>low sage</c:v>
                </c:pt>
              </c:strCache>
            </c:strRef>
          </c:tx>
          <c:spPr>
            <a:solidFill>
              <a:schemeClr val="accent3"/>
            </a:solidFill>
            <a:ln>
              <a:noFill/>
            </a:ln>
            <a:effectLst/>
          </c:spPr>
          <c:invertIfNegative val="0"/>
          <c:cat>
            <c:strRef>
              <c:f>(Sheet1!$A$2,Sheet1!$A$6,Sheet1!$A$10,Sheet1!$A$14)</c:f>
              <c:strCache>
                <c:ptCount val="4"/>
                <c:pt idx="0">
                  <c:v>SSEBop</c:v>
                </c:pt>
                <c:pt idx="1">
                  <c:v>MOD16</c:v>
                </c:pt>
                <c:pt idx="2">
                  <c:v>EEFlux</c:v>
                </c:pt>
                <c:pt idx="3">
                  <c:v>NLDAS</c:v>
                </c:pt>
              </c:strCache>
            </c:strRef>
          </c:cat>
          <c:val>
            <c:numRef>
              <c:f>(Sheet1!$C$3,Sheet1!$C$7,Sheet1!$C$11,Sheet1!$C$15)</c:f>
              <c:numCache>
                <c:formatCode>General</c:formatCode>
                <c:ptCount val="4"/>
                <c:pt idx="0">
                  <c:v>0.51859999999999995</c:v>
                </c:pt>
                <c:pt idx="1">
                  <c:v>0.49149999999999999</c:v>
                </c:pt>
                <c:pt idx="2">
                  <c:v>0.57740000000000002</c:v>
                </c:pt>
                <c:pt idx="3">
                  <c:v>0.82410000000000005</c:v>
                </c:pt>
              </c:numCache>
            </c:numRef>
          </c:val>
          <c:extLst>
            <c:ext xmlns:c16="http://schemas.microsoft.com/office/drawing/2014/chart" uri="{C3380CC4-5D6E-409C-BE32-E72D297353CC}">
              <c16:uniqueId val="{00000001-A579-4F9A-BDE5-1EB15712316F}"/>
            </c:ext>
          </c:extLst>
        </c:ser>
        <c:ser>
          <c:idx val="2"/>
          <c:order val="2"/>
          <c:tx>
            <c:strRef>
              <c:f>Sheet1!$B$4</c:f>
              <c:strCache>
                <c:ptCount val="1"/>
                <c:pt idx="0">
                  <c:v>mtn sage 2</c:v>
                </c:pt>
              </c:strCache>
            </c:strRef>
          </c:tx>
          <c:spPr>
            <a:solidFill>
              <a:srgbClr val="00B0F0"/>
            </a:solidFill>
            <a:ln>
              <a:noFill/>
            </a:ln>
            <a:effectLst/>
          </c:spPr>
          <c:invertIfNegative val="0"/>
          <c:cat>
            <c:strRef>
              <c:f>(Sheet1!$A$2,Sheet1!$A$6,Sheet1!$A$10,Sheet1!$A$14)</c:f>
              <c:strCache>
                <c:ptCount val="4"/>
                <c:pt idx="0">
                  <c:v>SSEBop</c:v>
                </c:pt>
                <c:pt idx="1">
                  <c:v>MOD16</c:v>
                </c:pt>
                <c:pt idx="2">
                  <c:v>EEFlux</c:v>
                </c:pt>
                <c:pt idx="3">
                  <c:v>NLDAS</c:v>
                </c:pt>
              </c:strCache>
            </c:strRef>
          </c:cat>
          <c:val>
            <c:numRef>
              <c:f>(Sheet1!$C$4,Sheet1!$C$8,Sheet1!$C$12,Sheet1!$C$16)</c:f>
              <c:numCache>
                <c:formatCode>General</c:formatCode>
                <c:ptCount val="4"/>
                <c:pt idx="0">
                  <c:v>0.21079999999999999</c:v>
                </c:pt>
                <c:pt idx="1">
                  <c:v>0.85299999999999998</c:v>
                </c:pt>
                <c:pt idx="2">
                  <c:v>0.80779999999999996</c:v>
                </c:pt>
                <c:pt idx="3">
                  <c:v>0.8</c:v>
                </c:pt>
              </c:numCache>
            </c:numRef>
          </c:val>
          <c:extLst>
            <c:ext xmlns:c16="http://schemas.microsoft.com/office/drawing/2014/chart" uri="{C3380CC4-5D6E-409C-BE32-E72D297353CC}">
              <c16:uniqueId val="{00000002-A579-4F9A-BDE5-1EB15712316F}"/>
            </c:ext>
          </c:extLst>
        </c:ser>
        <c:ser>
          <c:idx val="3"/>
          <c:order val="3"/>
          <c:tx>
            <c:strRef>
              <c:f>Sheet1!$B$5</c:f>
              <c:strCache>
                <c:ptCount val="1"/>
                <c:pt idx="0">
                  <c:v>wy sage</c:v>
                </c:pt>
              </c:strCache>
            </c:strRef>
          </c:tx>
          <c:spPr>
            <a:solidFill>
              <a:srgbClr val="7030A0"/>
            </a:solidFill>
            <a:ln>
              <a:noFill/>
            </a:ln>
            <a:effectLst/>
          </c:spPr>
          <c:invertIfNegative val="0"/>
          <c:cat>
            <c:strRef>
              <c:f>(Sheet1!$A$2,Sheet1!$A$6,Sheet1!$A$10,Sheet1!$A$14)</c:f>
              <c:strCache>
                <c:ptCount val="4"/>
                <c:pt idx="0">
                  <c:v>SSEBop</c:v>
                </c:pt>
                <c:pt idx="1">
                  <c:v>MOD16</c:v>
                </c:pt>
                <c:pt idx="2">
                  <c:v>EEFlux</c:v>
                </c:pt>
                <c:pt idx="3">
                  <c:v>NLDAS</c:v>
                </c:pt>
              </c:strCache>
            </c:strRef>
          </c:cat>
          <c:val>
            <c:numRef>
              <c:f>(Sheet1!$C$5,Sheet1!$C$9,Sheet1!$C$13,Sheet1!$C$17)</c:f>
              <c:numCache>
                <c:formatCode>General</c:formatCode>
                <c:ptCount val="4"/>
                <c:pt idx="0">
                  <c:v>0.38179999999999997</c:v>
                </c:pt>
                <c:pt idx="1">
                  <c:v>4.2799999999999998E-2</c:v>
                </c:pt>
                <c:pt idx="2">
                  <c:v>0.1351</c:v>
                </c:pt>
                <c:pt idx="3">
                  <c:v>0.69369999999999998</c:v>
                </c:pt>
              </c:numCache>
            </c:numRef>
          </c:val>
          <c:extLst>
            <c:ext xmlns:c16="http://schemas.microsoft.com/office/drawing/2014/chart" uri="{C3380CC4-5D6E-409C-BE32-E72D297353CC}">
              <c16:uniqueId val="{00000003-A579-4F9A-BDE5-1EB15712316F}"/>
            </c:ext>
          </c:extLst>
        </c:ser>
        <c:dLbls>
          <c:showLegendKey val="0"/>
          <c:showVal val="0"/>
          <c:showCatName val="0"/>
          <c:showSerName val="0"/>
          <c:showPercent val="0"/>
          <c:showBubbleSize val="0"/>
        </c:dLbls>
        <c:gapWidth val="219"/>
        <c:overlap val="-27"/>
        <c:axId val="650848672"/>
        <c:axId val="650883440"/>
      </c:barChart>
      <c:catAx>
        <c:axId val="6508486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650883440"/>
        <c:crosses val="autoZero"/>
        <c:auto val="1"/>
        <c:lblAlgn val="ctr"/>
        <c:lblOffset val="100"/>
        <c:noMultiLvlLbl val="0"/>
      </c:catAx>
      <c:valAx>
        <c:axId val="650883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j-lt"/>
                    <a:ea typeface="+mn-ea"/>
                    <a:cs typeface="+mn-cs"/>
                  </a:defRPr>
                </a:pPr>
                <a:r>
                  <a:rPr lang="en-US" sz="2800" dirty="0"/>
                  <a:t>Model ET vs. </a:t>
                </a:r>
                <a:r>
                  <a:rPr lang="en-US" sz="2800" i="1" dirty="0"/>
                  <a:t>in</a:t>
                </a:r>
                <a:r>
                  <a:rPr lang="en-US" sz="2800" i="1" baseline="0" dirty="0"/>
                  <a:t> situ</a:t>
                </a:r>
                <a:r>
                  <a:rPr lang="en-US" sz="2800" dirty="0"/>
                  <a:t> ET</a:t>
                </a:r>
              </a:p>
              <a:p>
                <a:pPr>
                  <a:defRPr sz="2800"/>
                </a:pPr>
                <a:r>
                  <a:rPr lang="en-US" sz="2800" dirty="0"/>
                  <a:t>R</a:t>
                </a:r>
                <a:r>
                  <a:rPr lang="en-US" sz="2800" baseline="30000" dirty="0"/>
                  <a:t>2</a:t>
                </a:r>
                <a:r>
                  <a:rPr lang="en-US" sz="2800" dirty="0"/>
                  <a:t> Value, 2015-2017</a:t>
                </a:r>
              </a:p>
            </c:rich>
          </c:tx>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650848672"/>
        <c:crosses val="autoZero"/>
        <c:crossBetween val="between"/>
      </c:valAx>
      <c:spPr>
        <a:noFill/>
        <a:ln w="38100">
          <a:solidFill>
            <a:schemeClr val="tx1"/>
          </a:solidFill>
        </a:ln>
        <a:effectLst/>
      </c:spPr>
    </c:plotArea>
    <c:plotVisOnly val="1"/>
    <c:dispBlanksAs val="gap"/>
    <c:showDLblsOverMax val="0"/>
  </c:chart>
  <c:spPr>
    <a:noFill/>
    <a:ln>
      <a:noFill/>
    </a:ln>
    <a:effectLst/>
  </c:spPr>
  <c:txPr>
    <a:bodyPr/>
    <a:lstStyle/>
    <a:p>
      <a:pPr>
        <a:defRPr sz="1800">
          <a:latin typeface="+mj-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0.143</cdr:x>
      <cdr:y>0.06451</cdr:y>
    </cdr:from>
    <cdr:to>
      <cdr:x>0.49904</cdr:x>
      <cdr:y>0.33557</cdr:y>
    </cdr:to>
    <cdr:sp macro="" textlink="">
      <cdr:nvSpPr>
        <cdr:cNvPr id="2" name="TextBox 1"/>
        <cdr:cNvSpPr txBox="1"/>
      </cdr:nvSpPr>
      <cdr:spPr>
        <a:xfrm xmlns:a="http://schemas.openxmlformats.org/drawingml/2006/main">
          <a:off x="725273" y="226106"/>
          <a:ext cx="1805751" cy="950092"/>
        </a:xfrm>
        <a:prstGeom xmlns:a="http://schemas.openxmlformats.org/drawingml/2006/main" prst="rect">
          <a:avLst/>
        </a:prstGeom>
      </cdr:spPr>
      <cdr:txBody>
        <a:bodyPr xmlns:a="http://schemas.openxmlformats.org/drawingml/2006/main" vertOverflow="clip" wrap="square" numCol="1" spcCol="640080" rtlCol="0"/>
        <a:lstStyle xmlns:a="http://schemas.openxmlformats.org/drawingml/2006/main"/>
        <a:p xmlns:a="http://schemas.openxmlformats.org/drawingml/2006/main">
          <a:pPr algn="just"/>
          <a:r>
            <a:rPr lang="en-US" sz="2000" b="1" dirty="0">
              <a:solidFill>
                <a:schemeClr val="tx1">
                  <a:lumMod val="75000"/>
                  <a:lumOff val="25000"/>
                </a:schemeClr>
              </a:solidFill>
              <a:latin typeface="+mj-lt"/>
            </a:rPr>
            <a:t>RCEW Monthly ET</a:t>
          </a:r>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 y="0"/>
            <a:ext cx="27431450" cy="36575998"/>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389CC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4" name="TextBox 3"/>
          <p:cNvSpPr txBox="1"/>
          <p:nvPr userDrawn="1"/>
        </p:nvSpPr>
        <p:spPr>
          <a:xfrm>
            <a:off x="3286898" y="35523895"/>
            <a:ext cx="23230702" cy="213905"/>
          </a:xfrm>
          <a:prstGeom prst="rect">
            <a:avLst/>
          </a:prstGeom>
          <a:noFill/>
        </p:spPr>
        <p:txBody>
          <a:bodyPr wrap="square" rtlCol="0">
            <a:spAutoFit/>
          </a:bodyPr>
          <a:lstStyle/>
          <a:p>
            <a:pPr algn="l"/>
            <a:r>
              <a:rPr lang="en-US" sz="790" i="1" dirty="0">
                <a:solidFill>
                  <a:schemeClr val="bg1">
                    <a:lumMod val="65000"/>
                  </a:schemeClr>
                </a:solidFill>
                <a:latin typeface="+mj-lt"/>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Tree>
    <p:extLst>
      <p:ext uri="{BB962C8B-B14F-4D97-AF65-F5344CB8AC3E}">
        <p14:creationId xmlns:p14="http://schemas.microsoft.com/office/powerpoint/2010/main" val="36038083"/>
      </p:ext>
    </p:extLst>
  </p:cSld>
  <p:clrMapOvr>
    <a:masterClrMapping/>
  </p:clrMapOvr>
  <p:extLst mod="1">
    <p:ext uri="{DCECCB84-F9BA-43D5-87BE-67443E8EF086}">
      <p15:sldGuideLst xmlns:p15="http://schemas.microsoft.com/office/powerpoint/2012/main">
        <p15:guide id="1" pos="16704" userDrawn="1">
          <p15:clr>
            <a:srgbClr val="FBAE40"/>
          </p15:clr>
        </p15:guide>
        <p15:guide id="2" pos="576" userDrawn="1">
          <p15:clr>
            <a:srgbClr val="FBAE40"/>
          </p15:clr>
        </p15:guide>
        <p15:guide id="3" pos="8640" userDrawn="1">
          <p15:clr>
            <a:srgbClr val="FBAE40"/>
          </p15:clr>
        </p15:guide>
        <p15:guide id="4" orient="horz" pos="264" userDrawn="1">
          <p15:clr>
            <a:srgbClr val="FBAE40"/>
          </p15:clr>
        </p15:guide>
        <p15:guide id="5" orient="horz" pos="22752" userDrawn="1">
          <p15:clr>
            <a:srgbClr val="FBAE40"/>
          </p15:clr>
        </p15:guide>
        <p15:guide id="7" orient="horz" pos="3240" userDrawn="1">
          <p15:clr>
            <a:srgbClr val="FBAE40"/>
          </p15:clr>
        </p15:guide>
        <p15:guide id="9" orient="horz" pos="21120" userDrawn="1">
          <p15:clr>
            <a:srgbClr val="FBAE40"/>
          </p15:clr>
        </p15:guide>
        <p15:guide id="10" orient="horz" pos="1872" userDrawn="1">
          <p15:clr>
            <a:srgbClr val="FBAE40"/>
          </p15:clr>
        </p15:guide>
        <p15:guide id="11" pos="1142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0.png"/><Relationship Id="rId3" Type="http://schemas.openxmlformats.org/officeDocument/2006/relationships/image" Target="../media/image3.png"/><Relationship Id="rId21" Type="http://schemas.openxmlformats.org/officeDocument/2006/relationships/chart" Target="../charts/chart2.xml"/><Relationship Id="rId7" Type="http://schemas.openxmlformats.org/officeDocument/2006/relationships/image" Target="../media/image7.jp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chart" Target="../charts/chart6.xml"/><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chart" Target="../charts/chart5.xml"/><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chart" Target="../charts/chart4.xml"/><Relationship Id="rId10" Type="http://schemas.openxmlformats.org/officeDocument/2006/relationships/image" Target="../media/image10.jp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jpg"/><Relationship Id="rId14" Type="http://schemas.openxmlformats.org/officeDocument/2006/relationships/image" Target="../media/image14.png"/><Relationship Id="rId22"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2152" y="18859533"/>
            <a:ext cx="4392703" cy="5411301"/>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960" y="18859533"/>
            <a:ext cx="4401885" cy="542261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99332" y="18852928"/>
            <a:ext cx="4402883" cy="542384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849" y="18859533"/>
            <a:ext cx="4407815" cy="5429917"/>
          </a:xfrm>
          <a:prstGeom prst="rect">
            <a:avLst/>
          </a:prstGeom>
        </p:spPr>
      </p:pic>
      <p:sp>
        <p:nvSpPr>
          <p:cNvPr id="99" name="Hexagon 98"/>
          <p:cNvSpPr/>
          <p:nvPr/>
        </p:nvSpPr>
        <p:spPr>
          <a:xfrm>
            <a:off x="3823315" y="15499682"/>
            <a:ext cx="5029200" cy="1554480"/>
          </a:xfrm>
          <a:prstGeom prst="hexagon">
            <a:avLst>
              <a:gd name="adj" fmla="val 32792"/>
              <a:gd name="vf" fmla="val 115470"/>
            </a:avLst>
          </a:prstGeom>
          <a:solidFill>
            <a:srgbClr val="ACCF9B"/>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Hexagon 100"/>
          <p:cNvSpPr/>
          <p:nvPr/>
        </p:nvSpPr>
        <p:spPr>
          <a:xfrm>
            <a:off x="3823315" y="13756365"/>
            <a:ext cx="5029200" cy="1554480"/>
          </a:xfrm>
          <a:prstGeom prst="hexagon">
            <a:avLst>
              <a:gd name="adj" fmla="val 32792"/>
              <a:gd name="vf" fmla="val 115470"/>
            </a:avLst>
          </a:prstGeom>
          <a:solidFill>
            <a:schemeClr val="accent1">
              <a:lumMod val="40000"/>
              <a:lumOff val="6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27859" y="18134702"/>
            <a:ext cx="2114045"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Results</a:t>
            </a:r>
          </a:p>
        </p:txBody>
      </p:sp>
      <p:sp>
        <p:nvSpPr>
          <p:cNvPr id="15" name="TextBox 14"/>
          <p:cNvSpPr txBox="1"/>
          <p:nvPr/>
        </p:nvSpPr>
        <p:spPr>
          <a:xfrm>
            <a:off x="887514" y="5008923"/>
            <a:ext cx="11516347"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Abstract</a:t>
            </a:r>
          </a:p>
        </p:txBody>
      </p:sp>
      <p:sp>
        <p:nvSpPr>
          <p:cNvPr id="16" name="TextBox 15"/>
          <p:cNvSpPr txBox="1"/>
          <p:nvPr/>
        </p:nvSpPr>
        <p:spPr>
          <a:xfrm>
            <a:off x="15256467" y="4995756"/>
            <a:ext cx="8229600"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Objectives</a:t>
            </a:r>
          </a:p>
        </p:txBody>
      </p:sp>
      <p:sp>
        <p:nvSpPr>
          <p:cNvPr id="17" name="TextBox 16"/>
          <p:cNvSpPr txBox="1"/>
          <p:nvPr/>
        </p:nvSpPr>
        <p:spPr>
          <a:xfrm>
            <a:off x="913936" y="11541921"/>
            <a:ext cx="11407715"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Methodology</a:t>
            </a:r>
          </a:p>
        </p:txBody>
      </p:sp>
      <p:sp>
        <p:nvSpPr>
          <p:cNvPr id="18" name="TextBox 17"/>
          <p:cNvSpPr txBox="1"/>
          <p:nvPr/>
        </p:nvSpPr>
        <p:spPr>
          <a:xfrm>
            <a:off x="15256467" y="9881484"/>
            <a:ext cx="3275423"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Study Area</a:t>
            </a:r>
          </a:p>
        </p:txBody>
      </p:sp>
      <p:sp>
        <p:nvSpPr>
          <p:cNvPr id="19" name="TextBox 18"/>
          <p:cNvSpPr txBox="1"/>
          <p:nvPr/>
        </p:nvSpPr>
        <p:spPr>
          <a:xfrm>
            <a:off x="22492767" y="13640759"/>
            <a:ext cx="3807526" cy="1446550"/>
          </a:xfrm>
          <a:prstGeom prst="rect">
            <a:avLst/>
          </a:prstGeom>
          <a:noFill/>
        </p:spPr>
        <p:txBody>
          <a:bodyPr wrap="square" rtlCol="0">
            <a:spAutoFit/>
          </a:bodyPr>
          <a:lstStyle/>
          <a:p>
            <a:pPr algn="ctr"/>
            <a:r>
              <a:rPr lang="en-US" sz="4400" b="1" dirty="0">
                <a:solidFill>
                  <a:srgbClr val="389CC4"/>
                </a:solidFill>
                <a:latin typeface="Century Gothic" panose="020B0502020202020204" pitchFamily="34" charset="0"/>
              </a:rPr>
              <a:t>Earth </a:t>
            </a:r>
          </a:p>
          <a:p>
            <a:pPr algn="ctr"/>
            <a:r>
              <a:rPr lang="en-US" sz="4400" b="1" dirty="0">
                <a:solidFill>
                  <a:srgbClr val="389CC4"/>
                </a:solidFill>
                <a:latin typeface="Century Gothic" panose="020B0502020202020204" pitchFamily="34" charset="0"/>
              </a:rPr>
              <a:t>Observations</a:t>
            </a:r>
          </a:p>
        </p:txBody>
      </p:sp>
      <p:sp>
        <p:nvSpPr>
          <p:cNvPr id="40" name="TextBox 39"/>
          <p:cNvSpPr txBox="1"/>
          <p:nvPr/>
        </p:nvSpPr>
        <p:spPr>
          <a:xfrm>
            <a:off x="1063214" y="27791262"/>
            <a:ext cx="8229600"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Conclusions</a:t>
            </a:r>
          </a:p>
        </p:txBody>
      </p:sp>
      <p:sp>
        <p:nvSpPr>
          <p:cNvPr id="46" name="TextBox 45"/>
          <p:cNvSpPr txBox="1"/>
          <p:nvPr/>
        </p:nvSpPr>
        <p:spPr>
          <a:xfrm>
            <a:off x="15256467" y="27678075"/>
            <a:ext cx="4542503"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Team Members</a:t>
            </a:r>
          </a:p>
        </p:txBody>
      </p:sp>
      <p:sp>
        <p:nvSpPr>
          <p:cNvPr id="56" name="TextBox 55"/>
          <p:cNvSpPr txBox="1"/>
          <p:nvPr/>
        </p:nvSpPr>
        <p:spPr>
          <a:xfrm>
            <a:off x="16408400" y="34696400"/>
            <a:ext cx="10109200" cy="812801"/>
          </a:xfrm>
          <a:prstGeom prst="rect">
            <a:avLst/>
          </a:prstGeom>
          <a:noFill/>
        </p:spPr>
        <p:txBody>
          <a:bodyPr wrap="square" rtlCol="0" anchor="ctr">
            <a:noAutofit/>
          </a:bodyPr>
          <a:lstStyle/>
          <a:p>
            <a:pPr algn="r"/>
            <a:r>
              <a:rPr lang="en-US" sz="4000" dirty="0">
                <a:solidFill>
                  <a:schemeClr val="bg1"/>
                </a:solidFill>
                <a:latin typeface="+mj-lt"/>
              </a:rPr>
              <a:t>Idaho – Pocatello | Fall 2018</a:t>
            </a:r>
          </a:p>
        </p:txBody>
      </p:sp>
      <p:sp>
        <p:nvSpPr>
          <p:cNvPr id="57" name="TextBox 56"/>
          <p:cNvSpPr txBox="1"/>
          <p:nvPr/>
        </p:nvSpPr>
        <p:spPr>
          <a:xfrm>
            <a:off x="3522133" y="34696400"/>
            <a:ext cx="11354452" cy="795867"/>
          </a:xfrm>
          <a:prstGeom prst="rect">
            <a:avLst/>
          </a:prstGeom>
          <a:noFill/>
        </p:spPr>
        <p:txBody>
          <a:bodyPr wrap="square" rtlCol="0" anchor="ctr">
            <a:noAutofit/>
          </a:bodyPr>
          <a:lstStyle/>
          <a:p>
            <a:r>
              <a:rPr lang="en-US" sz="4000" dirty="0">
                <a:solidFill>
                  <a:schemeClr val="bg1"/>
                </a:solidFill>
                <a:latin typeface="+mj-lt"/>
              </a:rPr>
              <a:t>Idaho Water Resources II</a:t>
            </a:r>
          </a:p>
        </p:txBody>
      </p:sp>
      <p:sp>
        <p:nvSpPr>
          <p:cNvPr id="74" name="Subtitle"/>
          <p:cNvSpPr>
            <a:spLocks noGrp="1"/>
          </p:cNvSpPr>
          <p:nvPr>
            <p:ph type="body" sz="quarter" idx="13"/>
          </p:nvPr>
        </p:nvSpPr>
        <p:spPr>
          <a:xfrm>
            <a:off x="849509" y="86679"/>
            <a:ext cx="1722120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lgn="l"/>
            <a:r>
              <a:rPr lang="en-US" sz="5700" dirty="0">
                <a:solidFill>
                  <a:srgbClr val="389CC4"/>
                </a:solidFill>
              </a:rPr>
              <a:t>Evaluating Evapotranspiration and Water Budget Components in Semi-Arid Sagebrush Steppe</a:t>
            </a:r>
          </a:p>
        </p:txBody>
      </p:sp>
      <p:sp>
        <p:nvSpPr>
          <p:cNvPr id="92" name="Text Placeholder 16"/>
          <p:cNvSpPr txBox="1">
            <a:spLocks/>
          </p:cNvSpPr>
          <p:nvPr/>
        </p:nvSpPr>
        <p:spPr>
          <a:xfrm>
            <a:off x="1117386" y="28552220"/>
            <a:ext cx="13759199" cy="311300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389CC4"/>
              </a:buClr>
              <a:buFont typeface="Wingdings 3" panose="05040102010807070707" pitchFamily="18" charset="2"/>
              <a:buChar char="}"/>
            </a:pPr>
            <a:r>
              <a:rPr lang="en-US" sz="2800" dirty="0">
                <a:solidFill>
                  <a:schemeClr val="tx1">
                    <a:lumMod val="75000"/>
                    <a:lumOff val="25000"/>
                  </a:schemeClr>
                </a:solidFill>
              </a:rPr>
              <a:t>NLDAS-2 Noah was the best estimator of </a:t>
            </a:r>
            <a:r>
              <a:rPr lang="en-US" sz="2800" i="1" dirty="0">
                <a:solidFill>
                  <a:schemeClr val="tx1">
                    <a:lumMod val="75000"/>
                    <a:lumOff val="25000"/>
                  </a:schemeClr>
                </a:solidFill>
              </a:rPr>
              <a:t>in situ</a:t>
            </a:r>
            <a:r>
              <a:rPr lang="en-US" sz="2800" dirty="0">
                <a:solidFill>
                  <a:schemeClr val="tx1">
                    <a:lumMod val="75000"/>
                    <a:lumOff val="25000"/>
                  </a:schemeClr>
                </a:solidFill>
              </a:rPr>
              <a:t> ET measurements and had the best temporal resolution at 1 </a:t>
            </a:r>
            <a:r>
              <a:rPr lang="en-US" sz="2800" dirty="0" err="1">
                <a:solidFill>
                  <a:schemeClr val="tx1">
                    <a:lumMod val="75000"/>
                    <a:lumOff val="25000"/>
                  </a:schemeClr>
                </a:solidFill>
              </a:rPr>
              <a:t>hr</a:t>
            </a:r>
            <a:r>
              <a:rPr lang="en-US" sz="2800" dirty="0">
                <a:solidFill>
                  <a:schemeClr val="tx1">
                    <a:lumMod val="75000"/>
                    <a:lumOff val="25000"/>
                  </a:schemeClr>
                </a:solidFill>
              </a:rPr>
              <a:t>, but had the </a:t>
            </a:r>
            <a:r>
              <a:rPr lang="en-US" sz="2800" dirty="0" smtClean="0">
                <a:solidFill>
                  <a:schemeClr val="tx1">
                    <a:lumMod val="75000"/>
                    <a:lumOff val="25000"/>
                  </a:schemeClr>
                </a:solidFill>
              </a:rPr>
              <a:t>lowest</a:t>
            </a:r>
            <a:r>
              <a:rPr lang="en-US" sz="2800" dirty="0" smtClean="0">
                <a:solidFill>
                  <a:schemeClr val="tx1">
                    <a:lumMod val="75000"/>
                    <a:lumOff val="25000"/>
                  </a:schemeClr>
                </a:solidFill>
              </a:rPr>
              <a:t> </a:t>
            </a:r>
            <a:r>
              <a:rPr lang="en-US" sz="2800" dirty="0">
                <a:solidFill>
                  <a:schemeClr val="tx1">
                    <a:lumMod val="75000"/>
                    <a:lumOff val="25000"/>
                  </a:schemeClr>
                </a:solidFill>
              </a:rPr>
              <a:t>spatial resolution. </a:t>
            </a:r>
          </a:p>
          <a:p>
            <a:pPr>
              <a:lnSpc>
                <a:spcPct val="100000"/>
              </a:lnSpc>
              <a:spcBef>
                <a:spcPts val="0"/>
              </a:spcBef>
              <a:spcAft>
                <a:spcPts val="600"/>
              </a:spcAft>
              <a:buClr>
                <a:srgbClr val="389CC4"/>
              </a:buClr>
              <a:buFont typeface="Wingdings 3" panose="05040102010807070707" pitchFamily="18" charset="2"/>
              <a:buChar char="}"/>
            </a:pPr>
            <a:r>
              <a:rPr lang="en-US" sz="2800" dirty="0">
                <a:solidFill>
                  <a:schemeClr val="tx1">
                    <a:lumMod val="75000"/>
                    <a:lumOff val="25000"/>
                  </a:schemeClr>
                </a:solidFill>
              </a:rPr>
              <a:t>Choose ET model based on the question you want to </a:t>
            </a:r>
            <a:r>
              <a:rPr lang="en-US" sz="2800" dirty="0" smtClean="0">
                <a:solidFill>
                  <a:schemeClr val="tx1">
                    <a:lumMod val="75000"/>
                    <a:lumOff val="25000"/>
                  </a:schemeClr>
                </a:solidFill>
              </a:rPr>
              <a:t>answer – </a:t>
            </a:r>
            <a:r>
              <a:rPr lang="en-US" sz="2800" dirty="0">
                <a:solidFill>
                  <a:schemeClr val="tx1">
                    <a:lumMod val="75000"/>
                    <a:lumOff val="25000"/>
                  </a:schemeClr>
                </a:solidFill>
              </a:rPr>
              <a:t>d</a:t>
            </a:r>
            <a:r>
              <a:rPr lang="en-US" sz="2800" dirty="0" smtClean="0">
                <a:solidFill>
                  <a:schemeClr val="tx1">
                    <a:lumMod val="75000"/>
                    <a:lumOff val="25000"/>
                  </a:schemeClr>
                </a:solidFill>
              </a:rPr>
              <a:t>ifferent </a:t>
            </a:r>
            <a:r>
              <a:rPr lang="en-US" sz="2800" dirty="0">
                <a:solidFill>
                  <a:schemeClr val="tx1">
                    <a:lumMod val="75000"/>
                    <a:lumOff val="25000"/>
                  </a:schemeClr>
                </a:solidFill>
              </a:rPr>
              <a:t>spatial and temporal scales mean they would apply to different </a:t>
            </a:r>
            <a:r>
              <a:rPr lang="en-US" sz="2800" dirty="0" smtClean="0">
                <a:solidFill>
                  <a:schemeClr val="tx1">
                    <a:lumMod val="75000"/>
                    <a:lumOff val="25000"/>
                  </a:schemeClr>
                </a:solidFill>
              </a:rPr>
              <a:t>problems.</a:t>
            </a:r>
            <a:endParaRPr lang="en-US" sz="2800" dirty="0">
              <a:solidFill>
                <a:schemeClr val="tx1">
                  <a:lumMod val="75000"/>
                  <a:lumOff val="25000"/>
                </a:schemeClr>
              </a:solidFill>
            </a:endParaRPr>
          </a:p>
          <a:p>
            <a:pPr>
              <a:lnSpc>
                <a:spcPct val="100000"/>
              </a:lnSpc>
              <a:spcBef>
                <a:spcPts val="0"/>
              </a:spcBef>
              <a:spcAft>
                <a:spcPts val="600"/>
              </a:spcAft>
              <a:buClr>
                <a:srgbClr val="389CC4"/>
              </a:buClr>
              <a:buFont typeface="Wingdings 3" panose="05040102010807070707" pitchFamily="18" charset="2"/>
              <a:buChar char="}"/>
            </a:pPr>
            <a:r>
              <a:rPr lang="en-US" sz="2800" dirty="0">
                <a:solidFill>
                  <a:schemeClr val="tx1">
                    <a:lumMod val="75000"/>
                    <a:lumOff val="25000"/>
                  </a:schemeClr>
                </a:solidFill>
              </a:rPr>
              <a:t>Sharpening high temporal resolution (NLDAS) data with high spatial resolution models (</a:t>
            </a:r>
            <a:r>
              <a:rPr lang="en-US" sz="2800" dirty="0" err="1">
                <a:solidFill>
                  <a:schemeClr val="tx1">
                    <a:lumMod val="75000"/>
                    <a:lumOff val="25000"/>
                  </a:schemeClr>
                </a:solidFill>
              </a:rPr>
              <a:t>SSEBop</a:t>
            </a:r>
            <a:r>
              <a:rPr lang="en-US" sz="2800" dirty="0">
                <a:solidFill>
                  <a:schemeClr val="tx1">
                    <a:lumMod val="75000"/>
                    <a:lumOff val="25000"/>
                  </a:schemeClr>
                </a:solidFill>
              </a:rPr>
              <a:t>, MOD16, or </a:t>
            </a:r>
            <a:r>
              <a:rPr lang="en-US" sz="2800" dirty="0" err="1">
                <a:solidFill>
                  <a:schemeClr val="tx1">
                    <a:lumMod val="75000"/>
                    <a:lumOff val="25000"/>
                  </a:schemeClr>
                </a:solidFill>
              </a:rPr>
              <a:t>EEFlux</a:t>
            </a:r>
            <a:r>
              <a:rPr lang="en-US" sz="2800" dirty="0">
                <a:solidFill>
                  <a:schemeClr val="tx1">
                    <a:lumMod val="75000"/>
                    <a:lumOff val="25000"/>
                  </a:schemeClr>
                </a:solidFill>
              </a:rPr>
              <a:t>) has the potential to be an ideal </a:t>
            </a:r>
            <a:r>
              <a:rPr lang="en-US" sz="2800" dirty="0" smtClean="0">
                <a:solidFill>
                  <a:schemeClr val="tx1">
                    <a:lumMod val="75000"/>
                    <a:lumOff val="25000"/>
                  </a:schemeClr>
                </a:solidFill>
              </a:rPr>
              <a:t>model. </a:t>
            </a:r>
            <a:endParaRPr lang="en-US" sz="2800" dirty="0">
              <a:solidFill>
                <a:schemeClr val="tx1">
                  <a:lumMod val="75000"/>
                  <a:lumOff val="25000"/>
                </a:schemeClr>
              </a:solidFill>
            </a:endParaRPr>
          </a:p>
        </p:txBody>
      </p:sp>
      <p:sp>
        <p:nvSpPr>
          <p:cNvPr id="93" name="Text Placeholder 16"/>
          <p:cNvSpPr txBox="1">
            <a:spLocks/>
          </p:cNvSpPr>
          <p:nvPr/>
        </p:nvSpPr>
        <p:spPr>
          <a:xfrm>
            <a:off x="15422836" y="5813115"/>
            <a:ext cx="11094764" cy="513896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00000"/>
              </a:lnSpc>
              <a:spcBef>
                <a:spcPts val="600"/>
              </a:spcBef>
              <a:buClr>
                <a:srgbClr val="389CC4"/>
              </a:buClr>
              <a:buFont typeface="Wingdings 3" panose="05040102010807070707" pitchFamily="18" charset="2"/>
              <a:buChar char="}"/>
            </a:pPr>
            <a:r>
              <a:rPr lang="en-US" sz="2800" b="1" dirty="0">
                <a:solidFill>
                  <a:srgbClr val="389CC4"/>
                </a:solidFill>
              </a:rPr>
              <a:t>Assess</a:t>
            </a:r>
            <a:r>
              <a:rPr lang="en-US" sz="2800" dirty="0">
                <a:solidFill>
                  <a:srgbClr val="7FB662"/>
                </a:solidFill>
              </a:rPr>
              <a:t> </a:t>
            </a:r>
            <a:r>
              <a:rPr lang="en-US" sz="2800" dirty="0">
                <a:solidFill>
                  <a:schemeClr val="tx1">
                    <a:lumMod val="75000"/>
                    <a:lumOff val="25000"/>
                  </a:schemeClr>
                </a:solidFill>
              </a:rPr>
              <a:t>the potential of multiple models to map ET across semi-arid environments</a:t>
            </a:r>
          </a:p>
          <a:p>
            <a:pPr algn="just">
              <a:lnSpc>
                <a:spcPct val="100000"/>
              </a:lnSpc>
              <a:spcBef>
                <a:spcPts val="600"/>
              </a:spcBef>
              <a:buClr>
                <a:srgbClr val="389CC4"/>
              </a:buClr>
              <a:buFont typeface="Wingdings 3" panose="05040102010807070707" pitchFamily="18" charset="2"/>
              <a:buChar char="}"/>
            </a:pPr>
            <a:r>
              <a:rPr lang="en-US" sz="2800" b="1" dirty="0">
                <a:solidFill>
                  <a:srgbClr val="389CC4"/>
                </a:solidFill>
              </a:rPr>
              <a:t>Validate</a:t>
            </a:r>
            <a:r>
              <a:rPr lang="en-US" sz="2800" dirty="0">
                <a:solidFill>
                  <a:srgbClr val="7FB662"/>
                </a:solidFill>
              </a:rPr>
              <a:t> </a:t>
            </a:r>
            <a:r>
              <a:rPr lang="en-US" sz="2800" dirty="0">
                <a:solidFill>
                  <a:schemeClr val="tx1">
                    <a:lumMod val="75000"/>
                    <a:lumOff val="25000"/>
                  </a:schemeClr>
                </a:solidFill>
              </a:rPr>
              <a:t>models by comparing them to </a:t>
            </a:r>
            <a:r>
              <a:rPr lang="en-US" sz="2800" i="1" dirty="0">
                <a:solidFill>
                  <a:schemeClr val="tx1">
                    <a:lumMod val="75000"/>
                    <a:lumOff val="25000"/>
                  </a:schemeClr>
                </a:solidFill>
              </a:rPr>
              <a:t>in situ </a:t>
            </a:r>
            <a:r>
              <a:rPr lang="en-US" sz="2800" dirty="0">
                <a:solidFill>
                  <a:schemeClr val="tx1">
                    <a:lumMod val="75000"/>
                    <a:lumOff val="25000"/>
                  </a:schemeClr>
                </a:solidFill>
              </a:rPr>
              <a:t>measurements</a:t>
            </a:r>
          </a:p>
          <a:p>
            <a:pPr algn="just">
              <a:lnSpc>
                <a:spcPct val="100000"/>
              </a:lnSpc>
              <a:spcBef>
                <a:spcPts val="600"/>
              </a:spcBef>
              <a:buClr>
                <a:srgbClr val="389CC4"/>
              </a:buClr>
              <a:buFont typeface="Wingdings 3" panose="05040102010807070707" pitchFamily="18" charset="2"/>
              <a:buChar char="}"/>
            </a:pPr>
            <a:r>
              <a:rPr lang="en-US" sz="2800" b="1" dirty="0">
                <a:solidFill>
                  <a:srgbClr val="389CC4"/>
                </a:solidFill>
              </a:rPr>
              <a:t>Compare</a:t>
            </a:r>
            <a:r>
              <a:rPr lang="en-US" sz="2800" dirty="0">
                <a:solidFill>
                  <a:schemeClr val="tx1">
                    <a:lumMod val="75000"/>
                    <a:lumOff val="25000"/>
                  </a:schemeClr>
                </a:solidFill>
              </a:rPr>
              <a:t> ET data to soil moisture, vegetation health, and precipitation data to produce a holistic view of water availability in Reynold’s Creek Experimental Watershed</a:t>
            </a:r>
          </a:p>
          <a:p>
            <a:pPr algn="just">
              <a:lnSpc>
                <a:spcPct val="100000"/>
              </a:lnSpc>
              <a:spcBef>
                <a:spcPts val="600"/>
              </a:spcBef>
              <a:buClr>
                <a:srgbClr val="389CC4"/>
              </a:buClr>
              <a:buFont typeface="Wingdings 3" panose="05040102010807070707" pitchFamily="18" charset="2"/>
              <a:buChar char="}"/>
            </a:pPr>
            <a:r>
              <a:rPr lang="en-US" sz="2800" b="1" dirty="0">
                <a:solidFill>
                  <a:srgbClr val="389CC4"/>
                </a:solidFill>
              </a:rPr>
              <a:t>Produce</a:t>
            </a:r>
            <a:r>
              <a:rPr lang="en-US" sz="2800" dirty="0">
                <a:solidFill>
                  <a:srgbClr val="7F7F7F"/>
                </a:solidFill>
              </a:rPr>
              <a:t> </a:t>
            </a:r>
            <a:r>
              <a:rPr lang="en-US" sz="2800" dirty="0">
                <a:solidFill>
                  <a:schemeClr val="tx1">
                    <a:lumMod val="75000"/>
                    <a:lumOff val="25000"/>
                  </a:schemeClr>
                </a:solidFill>
              </a:rPr>
              <a:t>a model or methodology that can be used by project partners in their respective disciplines </a:t>
            </a:r>
            <a:r>
              <a:rPr lang="en-US" sz="2800" dirty="0"/>
              <a:t> </a:t>
            </a:r>
            <a:endParaRPr lang="en-US" sz="2800" dirty="0">
              <a:solidFill>
                <a:schemeClr val="tx1">
                  <a:lumMod val="75000"/>
                  <a:lumOff val="25000"/>
                </a:schemeClr>
              </a:solidFill>
            </a:endParaRPr>
          </a:p>
        </p:txBody>
      </p:sp>
      <p:grpSp>
        <p:nvGrpSpPr>
          <p:cNvPr id="9" name="Group 8"/>
          <p:cNvGrpSpPr/>
          <p:nvPr/>
        </p:nvGrpSpPr>
        <p:grpSpPr>
          <a:xfrm>
            <a:off x="14957544" y="28431455"/>
            <a:ext cx="2872251" cy="3261819"/>
            <a:chOff x="13689320" y="28983948"/>
            <a:chExt cx="2872251" cy="3261819"/>
          </a:xfrm>
        </p:grpSpPr>
        <p:sp>
          <p:nvSpPr>
            <p:cNvPr id="48" name="Text Placeholder 16"/>
            <p:cNvSpPr txBox="1">
              <a:spLocks/>
            </p:cNvSpPr>
            <p:nvPr/>
          </p:nvSpPr>
          <p:spPr>
            <a:xfrm>
              <a:off x="13689320" y="30997874"/>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400" dirty="0">
                  <a:solidFill>
                    <a:schemeClr val="tx1">
                      <a:lumMod val="75000"/>
                      <a:lumOff val="25000"/>
                    </a:schemeClr>
                  </a:solidFill>
                </a:rPr>
                <a:t>Ian Lauer</a:t>
              </a:r>
            </a:p>
            <a:p>
              <a:pPr algn="ctr">
                <a:lnSpc>
                  <a:spcPct val="100000"/>
                </a:lnSpc>
                <a:spcBef>
                  <a:spcPts val="0"/>
                </a:spcBef>
              </a:pPr>
              <a:r>
                <a:rPr lang="en-US" sz="2400" dirty="0">
                  <a:solidFill>
                    <a:schemeClr val="tx1">
                      <a:lumMod val="75000"/>
                      <a:lumOff val="25000"/>
                    </a:schemeClr>
                  </a:solidFill>
                </a:rPr>
                <a:t>Project Lead</a:t>
              </a:r>
            </a:p>
          </p:txBody>
        </p:sp>
        <p:pic>
          <p:nvPicPr>
            <p:cNvPr id="90" name="Picture 8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96743" y="28983948"/>
              <a:ext cx="2057404" cy="2046184"/>
            </a:xfrm>
            <a:prstGeom prst="rect">
              <a:avLst/>
            </a:prstGeom>
          </p:spPr>
        </p:pic>
        <p:pic>
          <p:nvPicPr>
            <p:cNvPr id="52" name="Google Shape;117;p26"/>
            <p:cNvPicPr preferRelativeResize="0"/>
            <p:nvPr/>
          </p:nvPicPr>
          <p:blipFill rotWithShape="1">
            <a:blip r:embed="rId7">
              <a:alphaModFix/>
            </a:blip>
            <a:srcRect l="15316" r="15316"/>
            <a:stretch/>
          </p:blipFill>
          <p:spPr>
            <a:xfrm>
              <a:off x="14302485" y="29184080"/>
              <a:ext cx="1645920" cy="1645920"/>
            </a:xfrm>
            <a:prstGeom prst="ellipse">
              <a:avLst/>
            </a:prstGeom>
            <a:noFill/>
            <a:ln w="19050">
              <a:noFill/>
            </a:ln>
          </p:spPr>
        </p:pic>
      </p:grpSp>
      <p:grpSp>
        <p:nvGrpSpPr>
          <p:cNvPr id="8" name="Group 7"/>
          <p:cNvGrpSpPr/>
          <p:nvPr/>
        </p:nvGrpSpPr>
        <p:grpSpPr>
          <a:xfrm>
            <a:off x="17716585" y="28431456"/>
            <a:ext cx="2872251" cy="3261818"/>
            <a:chOff x="16969397" y="28918111"/>
            <a:chExt cx="2872251" cy="3261818"/>
          </a:xfrm>
        </p:grpSpPr>
        <p:sp>
          <p:nvSpPr>
            <p:cNvPr id="51" name="Text Placeholder 16"/>
            <p:cNvSpPr txBox="1">
              <a:spLocks/>
            </p:cNvSpPr>
            <p:nvPr/>
          </p:nvSpPr>
          <p:spPr>
            <a:xfrm>
              <a:off x="16969397" y="30932036"/>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a:solidFill>
                    <a:schemeClr val="tx1">
                      <a:lumMod val="75000"/>
                      <a:lumOff val="25000"/>
                    </a:schemeClr>
                  </a:solidFill>
                </a:rPr>
                <a:t>Carl </a:t>
              </a:r>
              <a:r>
                <a:rPr lang="en-US" sz="2400" dirty="0" err="1">
                  <a:solidFill>
                    <a:schemeClr val="tx1">
                      <a:lumMod val="75000"/>
                      <a:lumOff val="25000"/>
                    </a:schemeClr>
                  </a:solidFill>
                </a:rPr>
                <a:t>Jurkowski</a:t>
              </a:r>
              <a:endParaRPr lang="en-US" sz="2400" dirty="0">
                <a:solidFill>
                  <a:schemeClr val="tx1">
                    <a:lumMod val="75000"/>
                    <a:lumOff val="25000"/>
                  </a:schemeClr>
                </a:solidFill>
              </a:endParaRPr>
            </a:p>
          </p:txBody>
        </p:sp>
        <p:pic>
          <p:nvPicPr>
            <p:cNvPr id="88" name="Picture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76820" y="28918111"/>
              <a:ext cx="2057404" cy="2046184"/>
            </a:xfrm>
            <a:prstGeom prst="rect">
              <a:avLst/>
            </a:prstGeom>
          </p:spPr>
        </p:pic>
        <p:pic>
          <p:nvPicPr>
            <p:cNvPr id="58" name="Google Shape;123;p26"/>
            <p:cNvPicPr preferRelativeResize="0"/>
            <p:nvPr/>
          </p:nvPicPr>
          <p:blipFill rotWithShape="1">
            <a:blip r:embed="rId8">
              <a:alphaModFix/>
            </a:blip>
            <a:srcRect l="10610" r="20022"/>
            <a:stretch/>
          </p:blipFill>
          <p:spPr>
            <a:xfrm>
              <a:off x="17582562" y="29128330"/>
              <a:ext cx="1645920" cy="1645920"/>
            </a:xfrm>
            <a:prstGeom prst="ellipse">
              <a:avLst/>
            </a:prstGeom>
            <a:noFill/>
            <a:ln w="19050">
              <a:noFill/>
            </a:ln>
          </p:spPr>
        </p:pic>
      </p:grpSp>
      <p:grpSp>
        <p:nvGrpSpPr>
          <p:cNvPr id="3" name="Group 2"/>
          <p:cNvGrpSpPr/>
          <p:nvPr/>
        </p:nvGrpSpPr>
        <p:grpSpPr>
          <a:xfrm>
            <a:off x="20475626" y="28431456"/>
            <a:ext cx="3002160" cy="3270555"/>
            <a:chOff x="20107186" y="28947811"/>
            <a:chExt cx="3002160" cy="3270555"/>
          </a:xfrm>
        </p:grpSpPr>
        <p:sp>
          <p:nvSpPr>
            <p:cNvPr id="53" name="Text Placeholder 16"/>
            <p:cNvSpPr txBox="1">
              <a:spLocks/>
            </p:cNvSpPr>
            <p:nvPr/>
          </p:nvSpPr>
          <p:spPr>
            <a:xfrm>
              <a:off x="20107186" y="30970473"/>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a:solidFill>
                    <a:schemeClr val="tx1">
                      <a:lumMod val="75000"/>
                      <a:lumOff val="25000"/>
                    </a:schemeClr>
                  </a:solidFill>
                </a:rPr>
                <a:t>Carolyn Macek</a:t>
              </a:r>
            </a:p>
          </p:txBody>
        </p:sp>
        <p:pic>
          <p:nvPicPr>
            <p:cNvPr id="89" name="Picture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79564" y="28947811"/>
              <a:ext cx="2057404" cy="2046184"/>
            </a:xfrm>
            <a:prstGeom prst="rect">
              <a:avLst/>
            </a:prstGeom>
          </p:spPr>
        </p:pic>
        <p:pic>
          <p:nvPicPr>
            <p:cNvPr id="60" name="Google Shape;121;p26"/>
            <p:cNvPicPr preferRelativeResize="0"/>
            <p:nvPr/>
          </p:nvPicPr>
          <p:blipFill rotWithShape="1">
            <a:blip r:embed="rId9">
              <a:alphaModFix/>
            </a:blip>
            <a:srcRect l="23309" t="15052" r="18361"/>
            <a:stretch/>
          </p:blipFill>
          <p:spPr>
            <a:xfrm>
              <a:off x="20785306" y="29152818"/>
              <a:ext cx="1645920" cy="1645920"/>
            </a:xfrm>
            <a:prstGeom prst="ellipse">
              <a:avLst/>
            </a:prstGeom>
            <a:noFill/>
            <a:ln w="19050">
              <a:noFill/>
            </a:ln>
          </p:spPr>
        </p:pic>
      </p:grpSp>
      <p:grpSp>
        <p:nvGrpSpPr>
          <p:cNvPr id="2" name="Group 1"/>
          <p:cNvGrpSpPr/>
          <p:nvPr/>
        </p:nvGrpSpPr>
        <p:grpSpPr>
          <a:xfrm>
            <a:off x="23364576" y="28431456"/>
            <a:ext cx="3002160" cy="3283736"/>
            <a:chOff x="23552088" y="28892609"/>
            <a:chExt cx="3002160" cy="3283736"/>
          </a:xfrm>
        </p:grpSpPr>
        <p:sp>
          <p:nvSpPr>
            <p:cNvPr id="55" name="Text Placeholder 16"/>
            <p:cNvSpPr txBox="1">
              <a:spLocks/>
            </p:cNvSpPr>
            <p:nvPr/>
          </p:nvSpPr>
          <p:spPr>
            <a:xfrm>
              <a:off x="23552088" y="30928452"/>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a:solidFill>
                    <a:schemeClr val="tx1">
                      <a:lumMod val="75000"/>
                      <a:lumOff val="25000"/>
                    </a:schemeClr>
                  </a:solidFill>
                </a:rPr>
                <a:t>Frank Zurek</a:t>
              </a:r>
            </a:p>
          </p:txBody>
        </p:sp>
        <p:pic>
          <p:nvPicPr>
            <p:cNvPr id="91" name="Picture 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24466" y="28892609"/>
              <a:ext cx="2057404" cy="2046184"/>
            </a:xfrm>
            <a:prstGeom prst="rect">
              <a:avLst/>
            </a:prstGeom>
          </p:spPr>
        </p:pic>
        <p:pic>
          <p:nvPicPr>
            <p:cNvPr id="62" name="Google Shape;125;p26"/>
            <p:cNvPicPr preferRelativeResize="0"/>
            <p:nvPr/>
          </p:nvPicPr>
          <p:blipFill rotWithShape="1">
            <a:blip r:embed="rId10">
              <a:alphaModFix/>
            </a:blip>
            <a:srcRect l="15316" r="15316"/>
            <a:stretch/>
          </p:blipFill>
          <p:spPr>
            <a:xfrm>
              <a:off x="24232610" y="29102015"/>
              <a:ext cx="1645920" cy="1645920"/>
            </a:xfrm>
            <a:prstGeom prst="ellipse">
              <a:avLst/>
            </a:prstGeom>
            <a:noFill/>
            <a:ln w="19050">
              <a:noFill/>
            </a:ln>
          </p:spPr>
        </p:pic>
      </p:grpSp>
      <p:sp>
        <p:nvSpPr>
          <p:cNvPr id="66" name="TextBox 65"/>
          <p:cNvSpPr txBox="1"/>
          <p:nvPr/>
        </p:nvSpPr>
        <p:spPr>
          <a:xfrm>
            <a:off x="15256467" y="31117429"/>
            <a:ext cx="9292719"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Acknowledgements</a:t>
            </a:r>
          </a:p>
        </p:txBody>
      </p:sp>
      <p:sp>
        <p:nvSpPr>
          <p:cNvPr id="76" name="Text Placeholder 16"/>
          <p:cNvSpPr txBox="1">
            <a:spLocks/>
          </p:cNvSpPr>
          <p:nvPr/>
        </p:nvSpPr>
        <p:spPr>
          <a:xfrm>
            <a:off x="15364967" y="31825091"/>
            <a:ext cx="11152633" cy="166143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1800" spc="50" dirty="0">
                <a:solidFill>
                  <a:schemeClr val="tx1">
                    <a:lumMod val="75000"/>
                    <a:lumOff val="25000"/>
                  </a:schemeClr>
                </a:solidFill>
              </a:rPr>
              <a:t>The Idaho Water Resources II team would like to thank our partners, advisors, collaborators, and contributors for their help: </a:t>
            </a:r>
            <a:r>
              <a:rPr lang="en-US" sz="1800" b="1" spc="50" dirty="0">
                <a:solidFill>
                  <a:schemeClr val="tx1">
                    <a:lumMod val="75000"/>
                    <a:lumOff val="25000"/>
                  </a:schemeClr>
                </a:solidFill>
              </a:rPr>
              <a:t>Ian Lauer</a:t>
            </a:r>
            <a:r>
              <a:rPr lang="en-US" sz="1800" spc="50" dirty="0">
                <a:solidFill>
                  <a:schemeClr val="tx1">
                    <a:lumMod val="75000"/>
                    <a:lumOff val="25000"/>
                  </a:schemeClr>
                </a:solidFill>
              </a:rPr>
              <a:t>, </a:t>
            </a:r>
            <a:r>
              <a:rPr lang="en-US" sz="1800" b="1" spc="50" dirty="0">
                <a:solidFill>
                  <a:schemeClr val="tx1">
                    <a:lumMod val="75000"/>
                    <a:lumOff val="25000"/>
                  </a:schemeClr>
                </a:solidFill>
              </a:rPr>
              <a:t>Dane Coats</a:t>
            </a:r>
            <a:r>
              <a:rPr lang="en-US" sz="1800" spc="50" dirty="0">
                <a:solidFill>
                  <a:schemeClr val="tx1">
                    <a:lumMod val="75000"/>
                    <a:lumOff val="25000"/>
                  </a:schemeClr>
                </a:solidFill>
              </a:rPr>
              <a:t>, </a:t>
            </a:r>
            <a:r>
              <a:rPr lang="en-US" sz="1800" b="1" spc="50" dirty="0">
                <a:solidFill>
                  <a:schemeClr val="tx1">
                    <a:lumMod val="75000"/>
                    <a:lumOff val="25000"/>
                  </a:schemeClr>
                </a:solidFill>
              </a:rPr>
              <a:t>Leah </a:t>
            </a:r>
            <a:r>
              <a:rPr lang="en-US" sz="1800" b="1" spc="50" dirty="0" err="1">
                <a:solidFill>
                  <a:schemeClr val="tx1">
                    <a:lumMod val="75000"/>
                    <a:lumOff val="25000"/>
                  </a:schemeClr>
                </a:solidFill>
              </a:rPr>
              <a:t>Kucera</a:t>
            </a:r>
            <a:r>
              <a:rPr lang="en-US" sz="1800" spc="50" dirty="0">
                <a:solidFill>
                  <a:schemeClr val="tx1">
                    <a:lumMod val="75000"/>
                    <a:lumOff val="25000"/>
                  </a:schemeClr>
                </a:solidFill>
              </a:rPr>
              <a:t>, </a:t>
            </a:r>
            <a:r>
              <a:rPr lang="en-US" sz="1800" b="1" spc="50" dirty="0">
                <a:solidFill>
                  <a:schemeClr val="tx1">
                    <a:lumMod val="75000"/>
                    <a:lumOff val="25000"/>
                  </a:schemeClr>
                </a:solidFill>
              </a:rPr>
              <a:t>Zach </a:t>
            </a:r>
            <a:r>
              <a:rPr lang="en-US" sz="1800" b="1" spc="50" dirty="0" err="1">
                <a:solidFill>
                  <a:schemeClr val="tx1">
                    <a:lumMod val="75000"/>
                    <a:lumOff val="25000"/>
                  </a:schemeClr>
                </a:solidFill>
              </a:rPr>
              <a:t>Sforzo</a:t>
            </a:r>
            <a:r>
              <a:rPr lang="en-US" sz="1800" spc="50" dirty="0">
                <a:solidFill>
                  <a:schemeClr val="tx1">
                    <a:lumMod val="75000"/>
                    <a:lumOff val="25000"/>
                  </a:schemeClr>
                </a:solidFill>
              </a:rPr>
              <a:t>, and </a:t>
            </a:r>
            <a:r>
              <a:rPr lang="en-US" sz="1800" b="1" spc="50" dirty="0">
                <a:solidFill>
                  <a:schemeClr val="tx1">
                    <a:lumMod val="75000"/>
                    <a:lumOff val="25000"/>
                  </a:schemeClr>
                </a:solidFill>
              </a:rPr>
              <a:t>Madison </a:t>
            </a:r>
            <a:r>
              <a:rPr lang="en-US" sz="1800" b="1" spc="50" dirty="0" err="1">
                <a:solidFill>
                  <a:schemeClr val="tx1">
                    <a:lumMod val="75000"/>
                    <a:lumOff val="25000"/>
                  </a:schemeClr>
                </a:solidFill>
              </a:rPr>
              <a:t>Broddle</a:t>
            </a:r>
            <a:r>
              <a:rPr lang="en-US" sz="1800" b="1" spc="50" dirty="0">
                <a:solidFill>
                  <a:schemeClr val="tx1">
                    <a:lumMod val="75000"/>
                    <a:lumOff val="25000"/>
                  </a:schemeClr>
                </a:solidFill>
              </a:rPr>
              <a:t> </a:t>
            </a:r>
            <a:r>
              <a:rPr lang="en-US" sz="1800" spc="50" dirty="0">
                <a:solidFill>
                  <a:schemeClr val="tx1">
                    <a:lumMod val="75000"/>
                    <a:lumOff val="25000"/>
                  </a:schemeClr>
                </a:solidFill>
              </a:rPr>
              <a:t>(Idaho Water Resources I Team); </a:t>
            </a:r>
            <a:r>
              <a:rPr lang="en-US" sz="1800" b="1" spc="50" dirty="0">
                <a:solidFill>
                  <a:schemeClr val="tx1">
                    <a:lumMod val="75000"/>
                    <a:lumOff val="25000"/>
                  </a:schemeClr>
                </a:solidFill>
              </a:rPr>
              <a:t>Keith Weber</a:t>
            </a:r>
            <a:r>
              <a:rPr lang="en-US" sz="1800" spc="50" dirty="0">
                <a:solidFill>
                  <a:schemeClr val="tx1">
                    <a:lumMod val="75000"/>
                    <a:lumOff val="25000"/>
                  </a:schemeClr>
                </a:solidFill>
              </a:rPr>
              <a:t> (GIS Training and Research Center at ISU); </a:t>
            </a:r>
            <a:r>
              <a:rPr lang="en-US" sz="1800" b="1" spc="50" dirty="0">
                <a:solidFill>
                  <a:schemeClr val="tx1">
                    <a:lumMod val="75000"/>
                    <a:lumOff val="25000"/>
                  </a:schemeClr>
                </a:solidFill>
              </a:rPr>
              <a:t>Evan </a:t>
            </a:r>
            <a:r>
              <a:rPr lang="en-US" sz="1800" b="1" spc="50" dirty="0" err="1">
                <a:solidFill>
                  <a:schemeClr val="tx1">
                    <a:lumMod val="75000"/>
                    <a:lumOff val="25000"/>
                  </a:schemeClr>
                </a:solidFill>
              </a:rPr>
              <a:t>Ohr</a:t>
            </a:r>
            <a:r>
              <a:rPr lang="en-US" sz="1800" spc="50" dirty="0">
                <a:solidFill>
                  <a:schemeClr val="tx1">
                    <a:lumMod val="75000"/>
                    <a:lumOff val="25000"/>
                  </a:schemeClr>
                </a:solidFill>
              </a:rPr>
              <a:t>, </a:t>
            </a:r>
            <a:r>
              <a:rPr lang="en-US" sz="1800" b="1" spc="50" dirty="0">
                <a:solidFill>
                  <a:schemeClr val="tx1">
                    <a:lumMod val="75000"/>
                    <a:lumOff val="25000"/>
                  </a:schemeClr>
                </a:solidFill>
              </a:rPr>
              <a:t>Lisa </a:t>
            </a:r>
            <a:r>
              <a:rPr lang="en-US" sz="1800" b="1" spc="50" dirty="0" err="1">
                <a:solidFill>
                  <a:schemeClr val="tx1">
                    <a:lumMod val="75000"/>
                    <a:lumOff val="25000"/>
                  </a:schemeClr>
                </a:solidFill>
              </a:rPr>
              <a:t>Dlugolecki</a:t>
            </a:r>
            <a:r>
              <a:rPr lang="en-US" sz="1800" spc="50" dirty="0">
                <a:solidFill>
                  <a:schemeClr val="tx1">
                    <a:lumMod val="75000"/>
                    <a:lumOff val="25000"/>
                  </a:schemeClr>
                </a:solidFill>
              </a:rPr>
              <a:t>, and </a:t>
            </a:r>
            <a:r>
              <a:rPr lang="en-US" sz="1800" b="1" spc="50" dirty="0">
                <a:solidFill>
                  <a:schemeClr val="tx1">
                    <a:lumMod val="75000"/>
                    <a:lumOff val="25000"/>
                  </a:schemeClr>
                </a:solidFill>
              </a:rPr>
              <a:t>Matt </a:t>
            </a:r>
            <a:r>
              <a:rPr lang="en-US" sz="1800" b="1" spc="50" dirty="0" err="1">
                <a:solidFill>
                  <a:schemeClr val="tx1">
                    <a:lumMod val="75000"/>
                    <a:lumOff val="25000"/>
                  </a:schemeClr>
                </a:solidFill>
              </a:rPr>
              <a:t>Bringhurst</a:t>
            </a:r>
            <a:r>
              <a:rPr lang="en-US" sz="1800" b="1" spc="50" dirty="0">
                <a:solidFill>
                  <a:schemeClr val="tx1">
                    <a:lumMod val="75000"/>
                    <a:lumOff val="25000"/>
                  </a:schemeClr>
                </a:solidFill>
              </a:rPr>
              <a:t> </a:t>
            </a:r>
            <a:r>
              <a:rPr lang="en-US" sz="1800" spc="50" dirty="0">
                <a:solidFill>
                  <a:schemeClr val="tx1">
                    <a:lumMod val="75000"/>
                    <a:lumOff val="25000"/>
                  </a:schemeClr>
                </a:solidFill>
              </a:rPr>
              <a:t>(US Fish and Wildlife Service); </a:t>
            </a:r>
            <a:r>
              <a:rPr lang="en-US" sz="1800" b="1" spc="50" dirty="0">
                <a:solidFill>
                  <a:schemeClr val="tx1">
                    <a:lumMod val="75000"/>
                    <a:lumOff val="25000"/>
                  </a:schemeClr>
                </a:solidFill>
              </a:rPr>
              <a:t>Dr. Scott Bergen </a:t>
            </a:r>
            <a:r>
              <a:rPr lang="en-US" sz="1800" spc="50" dirty="0">
                <a:solidFill>
                  <a:schemeClr val="tx1">
                    <a:lumMod val="75000"/>
                    <a:lumOff val="25000"/>
                  </a:schemeClr>
                </a:solidFill>
              </a:rPr>
              <a:t>(Idaho Department of Fish and Game); </a:t>
            </a:r>
            <a:r>
              <a:rPr lang="en-US" sz="1800" b="1" spc="50" dirty="0">
                <a:solidFill>
                  <a:schemeClr val="tx1">
                    <a:lumMod val="75000"/>
                    <a:lumOff val="25000"/>
                  </a:schemeClr>
                </a:solidFill>
              </a:rPr>
              <a:t>Nate </a:t>
            </a:r>
            <a:r>
              <a:rPr lang="en-US" sz="1800" b="1" spc="50" dirty="0" err="1">
                <a:solidFill>
                  <a:schemeClr val="tx1">
                    <a:lumMod val="75000"/>
                    <a:lumOff val="25000"/>
                  </a:schemeClr>
                </a:solidFill>
              </a:rPr>
              <a:t>Matlack</a:t>
            </a:r>
            <a:r>
              <a:rPr lang="en-US" sz="1800" spc="50" dirty="0">
                <a:solidFill>
                  <a:schemeClr val="tx1">
                    <a:lumMod val="75000"/>
                    <a:lumOff val="25000"/>
                  </a:schemeClr>
                </a:solidFill>
              </a:rPr>
              <a:t> and </a:t>
            </a:r>
            <a:r>
              <a:rPr lang="en-US" sz="1800" b="1" spc="50" dirty="0">
                <a:solidFill>
                  <a:schemeClr val="tx1">
                    <a:lumMod val="75000"/>
                    <a:lumOff val="25000"/>
                  </a:schemeClr>
                </a:solidFill>
              </a:rPr>
              <a:t>Trudy Pink </a:t>
            </a:r>
            <a:r>
              <a:rPr lang="en-US" sz="1800" spc="50" dirty="0">
                <a:solidFill>
                  <a:schemeClr val="tx1">
                    <a:lumMod val="75000"/>
                    <a:lumOff val="25000"/>
                  </a:schemeClr>
                </a:solidFill>
              </a:rPr>
              <a:t>(USDA Natural Resource Conservation Service); </a:t>
            </a:r>
            <a:r>
              <a:rPr lang="en-US" sz="1800" b="1" spc="50" dirty="0">
                <a:solidFill>
                  <a:schemeClr val="tx1">
                    <a:lumMod val="75000"/>
                    <a:lumOff val="25000"/>
                  </a:schemeClr>
                </a:solidFill>
              </a:rPr>
              <a:t>Dr. Patrick Clark </a:t>
            </a:r>
            <a:r>
              <a:rPr lang="en-US" sz="1800" spc="50" dirty="0">
                <a:solidFill>
                  <a:schemeClr val="tx1">
                    <a:lumMod val="75000"/>
                    <a:lumOff val="25000"/>
                  </a:schemeClr>
                </a:solidFill>
              </a:rPr>
              <a:t>and </a:t>
            </a:r>
            <a:r>
              <a:rPr lang="en-US" sz="1800" b="1" spc="50" dirty="0">
                <a:solidFill>
                  <a:schemeClr val="tx1">
                    <a:lumMod val="75000"/>
                    <a:lumOff val="25000"/>
                  </a:schemeClr>
                </a:solidFill>
              </a:rPr>
              <a:t>Mark </a:t>
            </a:r>
            <a:r>
              <a:rPr lang="en-US" sz="1800" b="1" spc="50" dirty="0" err="1">
                <a:solidFill>
                  <a:schemeClr val="tx1">
                    <a:lumMod val="75000"/>
                    <a:lumOff val="25000"/>
                  </a:schemeClr>
                </a:solidFill>
              </a:rPr>
              <a:t>Seyfried</a:t>
            </a:r>
            <a:r>
              <a:rPr lang="en-US" sz="1800" b="1" spc="50" dirty="0">
                <a:solidFill>
                  <a:schemeClr val="tx1">
                    <a:lumMod val="75000"/>
                    <a:lumOff val="25000"/>
                  </a:schemeClr>
                </a:solidFill>
              </a:rPr>
              <a:t> </a:t>
            </a:r>
            <a:r>
              <a:rPr lang="en-US" sz="1800" spc="50" dirty="0">
                <a:solidFill>
                  <a:schemeClr val="tx1">
                    <a:lumMod val="75000"/>
                    <a:lumOff val="25000"/>
                  </a:schemeClr>
                </a:solidFill>
              </a:rPr>
              <a:t>(USDA Agricultural Research Service); and </a:t>
            </a:r>
            <a:r>
              <a:rPr lang="en-US" sz="1800" b="1" spc="50" dirty="0">
                <a:solidFill>
                  <a:schemeClr val="tx1">
                    <a:lumMod val="75000"/>
                    <a:lumOff val="25000"/>
                  </a:schemeClr>
                </a:solidFill>
              </a:rPr>
              <a:t>Tammie Borders </a:t>
            </a:r>
            <a:r>
              <a:rPr lang="en-US" sz="1800" spc="50" dirty="0">
                <a:solidFill>
                  <a:schemeClr val="tx1">
                    <a:lumMod val="75000"/>
                    <a:lumOff val="25000"/>
                  </a:schemeClr>
                </a:solidFill>
              </a:rPr>
              <a:t>and </a:t>
            </a:r>
            <a:r>
              <a:rPr lang="en-US" sz="1800" b="1" spc="50" dirty="0">
                <a:solidFill>
                  <a:schemeClr val="tx1">
                    <a:lumMod val="75000"/>
                    <a:lumOff val="25000"/>
                  </a:schemeClr>
                </a:solidFill>
              </a:rPr>
              <a:t>Trent Armstrong </a:t>
            </a:r>
            <a:r>
              <a:rPr lang="en-US" sz="1800" spc="50" dirty="0">
                <a:solidFill>
                  <a:schemeClr val="tx1">
                    <a:lumMod val="75000"/>
                    <a:lumOff val="25000"/>
                  </a:schemeClr>
                </a:solidFill>
              </a:rPr>
              <a:t>(Idaho National Laboratory). </a:t>
            </a:r>
          </a:p>
        </p:txBody>
      </p:sp>
      <p:sp>
        <p:nvSpPr>
          <p:cNvPr id="78" name="TextBox 77"/>
          <p:cNvSpPr txBox="1"/>
          <p:nvPr/>
        </p:nvSpPr>
        <p:spPr>
          <a:xfrm>
            <a:off x="1041859" y="12312733"/>
            <a:ext cx="2838555" cy="553998"/>
          </a:xfrm>
          <a:prstGeom prst="rect">
            <a:avLst/>
          </a:prstGeom>
        </p:spPr>
        <p:txBody>
          <a:bodyPr wrap="square" numCol="1" spcCol="640080" rtlCol="0">
            <a:spAutoFit/>
          </a:bodyPr>
          <a:lstStyle/>
          <a:p>
            <a:pPr algn="ctr"/>
            <a:r>
              <a:rPr lang="en-US" sz="3000" dirty="0">
                <a:solidFill>
                  <a:schemeClr val="tx1">
                    <a:lumMod val="75000"/>
                    <a:lumOff val="25000"/>
                  </a:schemeClr>
                </a:solidFill>
              </a:rPr>
              <a:t>DATA INPUTS</a:t>
            </a:r>
          </a:p>
        </p:txBody>
      </p:sp>
      <p:sp>
        <p:nvSpPr>
          <p:cNvPr id="82" name="Pentagon 81"/>
          <p:cNvSpPr/>
          <p:nvPr/>
        </p:nvSpPr>
        <p:spPr>
          <a:xfrm>
            <a:off x="1041340" y="12890548"/>
            <a:ext cx="3118992" cy="1554480"/>
          </a:xfrm>
          <a:prstGeom prst="homePlate">
            <a:avLst>
              <a:gd name="adj" fmla="val 31501"/>
            </a:avLst>
          </a:prstGeom>
          <a:solidFill>
            <a:schemeClr val="accent1">
              <a:lumMod val="7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solidFill>
              </a:rPr>
              <a:t>GEE ET Models: </a:t>
            </a:r>
            <a:r>
              <a:rPr lang="en-US" sz="2600" dirty="0" err="1">
                <a:solidFill>
                  <a:schemeClr val="bg1"/>
                </a:solidFill>
              </a:rPr>
              <a:t>EEFlux</a:t>
            </a:r>
            <a:endParaRPr lang="en-US" sz="2600" dirty="0">
              <a:solidFill>
                <a:schemeClr val="bg1"/>
              </a:solidFill>
            </a:endParaRPr>
          </a:p>
          <a:p>
            <a:pPr algn="ctr"/>
            <a:r>
              <a:rPr lang="en-US" sz="2600" dirty="0">
                <a:solidFill>
                  <a:schemeClr val="bg1"/>
                </a:solidFill>
              </a:rPr>
              <a:t>MOD16 </a:t>
            </a:r>
          </a:p>
        </p:txBody>
      </p:sp>
      <p:sp>
        <p:nvSpPr>
          <p:cNvPr id="97" name="TextBox 96"/>
          <p:cNvSpPr txBox="1"/>
          <p:nvPr/>
        </p:nvSpPr>
        <p:spPr>
          <a:xfrm>
            <a:off x="4918638" y="12324170"/>
            <a:ext cx="2838555" cy="553998"/>
          </a:xfrm>
          <a:prstGeom prst="rect">
            <a:avLst/>
          </a:prstGeom>
        </p:spPr>
        <p:txBody>
          <a:bodyPr wrap="square" numCol="1" spcCol="640080" rtlCol="0">
            <a:spAutoFit/>
          </a:bodyPr>
          <a:lstStyle/>
          <a:p>
            <a:pPr algn="ctr"/>
            <a:r>
              <a:rPr lang="en-US" sz="3000" dirty="0">
                <a:solidFill>
                  <a:schemeClr val="tx1">
                    <a:lumMod val="75000"/>
                    <a:lumOff val="25000"/>
                  </a:schemeClr>
                </a:solidFill>
              </a:rPr>
              <a:t>ANALYZE</a:t>
            </a:r>
          </a:p>
        </p:txBody>
      </p:sp>
      <p:sp>
        <p:nvSpPr>
          <p:cNvPr id="7" name="Chevron 6"/>
          <p:cNvSpPr/>
          <p:nvPr/>
        </p:nvSpPr>
        <p:spPr>
          <a:xfrm>
            <a:off x="11331053" y="14633017"/>
            <a:ext cx="3146398" cy="1554480"/>
          </a:xfrm>
          <a:prstGeom prst="chevron">
            <a:avLst>
              <a:gd name="adj" fmla="val 32419"/>
            </a:avLst>
          </a:prstGeom>
          <a:solidFill>
            <a:srgbClr val="138D75"/>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76"/>
          <p:cNvSpPr txBox="1"/>
          <p:nvPr/>
        </p:nvSpPr>
        <p:spPr>
          <a:xfrm>
            <a:off x="4246128" y="13887274"/>
            <a:ext cx="4183574" cy="1292662"/>
          </a:xfrm>
          <a:prstGeom prst="rect">
            <a:avLst/>
          </a:prstGeom>
        </p:spPr>
        <p:txBody>
          <a:bodyPr wrap="square" numCol="1" spcCol="640080" rtlCol="0">
            <a:spAutoFit/>
          </a:bodyPr>
          <a:lstStyle/>
          <a:p>
            <a:pPr algn="ctr"/>
            <a:r>
              <a:rPr lang="en-US" sz="2600" b="1" dirty="0">
                <a:solidFill>
                  <a:schemeClr val="tx1">
                    <a:lumMod val="75000"/>
                    <a:lumOff val="25000"/>
                  </a:schemeClr>
                </a:solidFill>
              </a:rPr>
              <a:t>Google Earth Engine:</a:t>
            </a:r>
          </a:p>
          <a:p>
            <a:pPr algn="ctr"/>
            <a:r>
              <a:rPr lang="en-US" sz="2600" dirty="0">
                <a:solidFill>
                  <a:schemeClr val="tx1">
                    <a:lumMod val="75000"/>
                    <a:lumOff val="25000"/>
                  </a:schemeClr>
                </a:solidFill>
              </a:rPr>
              <a:t>Combine GEE and </a:t>
            </a:r>
            <a:r>
              <a:rPr lang="en-US" sz="2600" i="1" dirty="0">
                <a:solidFill>
                  <a:schemeClr val="tx1">
                    <a:lumMod val="75000"/>
                    <a:lumOff val="25000"/>
                  </a:schemeClr>
                </a:solidFill>
              </a:rPr>
              <a:t>in situ</a:t>
            </a:r>
            <a:r>
              <a:rPr lang="en-US" sz="2600" dirty="0">
                <a:solidFill>
                  <a:schemeClr val="tx1">
                    <a:lumMod val="75000"/>
                    <a:lumOff val="25000"/>
                  </a:schemeClr>
                </a:solidFill>
              </a:rPr>
              <a:t> data; extract values at RCEW sites</a:t>
            </a:r>
          </a:p>
        </p:txBody>
      </p:sp>
      <p:sp>
        <p:nvSpPr>
          <p:cNvPr id="107" name="TextBox 106"/>
          <p:cNvSpPr txBox="1"/>
          <p:nvPr/>
        </p:nvSpPr>
        <p:spPr>
          <a:xfrm>
            <a:off x="8655721" y="12312733"/>
            <a:ext cx="2838555" cy="553998"/>
          </a:xfrm>
          <a:prstGeom prst="rect">
            <a:avLst/>
          </a:prstGeom>
        </p:spPr>
        <p:txBody>
          <a:bodyPr wrap="square" numCol="1" spcCol="640080" rtlCol="0">
            <a:spAutoFit/>
          </a:bodyPr>
          <a:lstStyle/>
          <a:p>
            <a:pPr algn="ctr"/>
            <a:r>
              <a:rPr lang="en-US" sz="3000" dirty="0">
                <a:solidFill>
                  <a:schemeClr val="tx1">
                    <a:lumMod val="75000"/>
                    <a:lumOff val="25000"/>
                  </a:schemeClr>
                </a:solidFill>
              </a:rPr>
              <a:t>COMPARE</a:t>
            </a:r>
          </a:p>
        </p:txBody>
      </p:sp>
      <p:sp>
        <p:nvSpPr>
          <p:cNvPr id="120" name="TextBox 119"/>
          <p:cNvSpPr txBox="1"/>
          <p:nvPr/>
        </p:nvSpPr>
        <p:spPr>
          <a:xfrm>
            <a:off x="11493232" y="14763926"/>
            <a:ext cx="2822040" cy="1292662"/>
          </a:xfrm>
          <a:prstGeom prst="rect">
            <a:avLst/>
          </a:prstGeom>
          <a:noFill/>
          <a:ln>
            <a:noFill/>
          </a:ln>
        </p:spPr>
        <p:txBody>
          <a:bodyPr wrap="square" numCol="1" spcCol="640080" rtlCol="0">
            <a:spAutoFit/>
          </a:bodyPr>
          <a:lstStyle/>
          <a:p>
            <a:pPr algn="ctr"/>
            <a:r>
              <a:rPr lang="en-US" sz="2600" dirty="0">
                <a:solidFill>
                  <a:schemeClr val="bg1"/>
                </a:solidFill>
              </a:rPr>
              <a:t>ET Maps &amp; Correlation </a:t>
            </a:r>
          </a:p>
          <a:p>
            <a:pPr algn="ctr"/>
            <a:r>
              <a:rPr lang="en-US" sz="2600" dirty="0">
                <a:solidFill>
                  <a:schemeClr val="bg1"/>
                </a:solidFill>
              </a:rPr>
              <a:t>Plots</a:t>
            </a:r>
          </a:p>
        </p:txBody>
      </p:sp>
      <p:sp>
        <p:nvSpPr>
          <p:cNvPr id="124" name="TextBox 123"/>
          <p:cNvSpPr txBox="1"/>
          <p:nvPr/>
        </p:nvSpPr>
        <p:spPr>
          <a:xfrm>
            <a:off x="11484975" y="12315207"/>
            <a:ext cx="2838555" cy="553998"/>
          </a:xfrm>
          <a:prstGeom prst="rect">
            <a:avLst/>
          </a:prstGeom>
        </p:spPr>
        <p:txBody>
          <a:bodyPr wrap="square" numCol="1" spcCol="640080" rtlCol="0">
            <a:spAutoFit/>
          </a:bodyPr>
          <a:lstStyle/>
          <a:p>
            <a:pPr algn="ctr"/>
            <a:r>
              <a:rPr lang="en-US" sz="3000" dirty="0">
                <a:solidFill>
                  <a:schemeClr val="tx1">
                    <a:lumMod val="75000"/>
                    <a:lumOff val="25000"/>
                  </a:schemeClr>
                </a:solidFill>
              </a:rPr>
              <a:t>OUTPUT</a:t>
            </a:r>
          </a:p>
        </p:txBody>
      </p:sp>
      <p:sp>
        <p:nvSpPr>
          <p:cNvPr id="4" name="TextBox 3"/>
          <p:cNvSpPr txBox="1"/>
          <p:nvPr/>
        </p:nvSpPr>
        <p:spPr>
          <a:xfrm>
            <a:off x="4243939" y="15630591"/>
            <a:ext cx="4187952" cy="1292662"/>
          </a:xfrm>
          <a:prstGeom prst="rect">
            <a:avLst/>
          </a:prstGeom>
          <a:noFill/>
          <a:ln>
            <a:noFill/>
          </a:ln>
        </p:spPr>
        <p:txBody>
          <a:bodyPr wrap="square" numCol="1" spcCol="640080" rtlCol="0">
            <a:spAutoFit/>
          </a:bodyPr>
          <a:lstStyle/>
          <a:p>
            <a:pPr algn="ctr"/>
            <a:r>
              <a:rPr lang="en-US" sz="2600" b="1" dirty="0">
                <a:solidFill>
                  <a:schemeClr val="tx1">
                    <a:lumMod val="75000"/>
                    <a:lumOff val="25000"/>
                  </a:schemeClr>
                </a:solidFill>
              </a:rPr>
              <a:t>ArcGIS Pro:</a:t>
            </a:r>
          </a:p>
          <a:p>
            <a:pPr algn="ctr"/>
            <a:r>
              <a:rPr lang="en-US" sz="2600" dirty="0">
                <a:solidFill>
                  <a:schemeClr val="tx1">
                    <a:lumMod val="75000"/>
                    <a:lumOff val="25000"/>
                  </a:schemeClr>
                </a:solidFill>
              </a:rPr>
              <a:t>Clip to study area; extract values at RCEW Points</a:t>
            </a:r>
          </a:p>
        </p:txBody>
      </p:sp>
      <p:sp>
        <p:nvSpPr>
          <p:cNvPr id="11" name="TextBox 10"/>
          <p:cNvSpPr txBox="1"/>
          <p:nvPr/>
        </p:nvSpPr>
        <p:spPr>
          <a:xfrm>
            <a:off x="4296660" y="21018678"/>
            <a:ext cx="1034012" cy="461665"/>
          </a:xfrm>
          <a:prstGeom prst="rect">
            <a:avLst/>
          </a:prstGeom>
        </p:spPr>
        <p:txBody>
          <a:bodyPr wrap="square" numCol="1" spcCol="640080" rtlCol="0">
            <a:spAutoFit/>
          </a:bodyPr>
          <a:lstStyle/>
          <a:p>
            <a:pPr algn="just"/>
            <a:r>
              <a:rPr lang="en-US" sz="1200" b="1" dirty="0">
                <a:solidFill>
                  <a:schemeClr val="tx1">
                    <a:lumMod val="75000"/>
                    <a:lumOff val="25000"/>
                  </a:schemeClr>
                </a:solidFill>
                <a:latin typeface="+mj-lt"/>
              </a:rPr>
              <a:t> (mm/ </a:t>
            </a:r>
          </a:p>
          <a:p>
            <a:pPr algn="just"/>
            <a:r>
              <a:rPr lang="en-US" sz="1200" b="1" dirty="0">
                <a:solidFill>
                  <a:schemeClr val="tx1">
                    <a:lumMod val="75000"/>
                    <a:lumOff val="25000"/>
                  </a:schemeClr>
                </a:solidFill>
                <a:latin typeface="+mj-lt"/>
              </a:rPr>
              <a:t>month)</a:t>
            </a:r>
          </a:p>
        </p:txBody>
      </p:sp>
      <p:sp>
        <p:nvSpPr>
          <p:cNvPr id="79" name="TextBox 78"/>
          <p:cNvSpPr txBox="1"/>
          <p:nvPr/>
        </p:nvSpPr>
        <p:spPr>
          <a:xfrm>
            <a:off x="4136784" y="20443460"/>
            <a:ext cx="1154234" cy="276999"/>
          </a:xfrm>
          <a:prstGeom prst="rect">
            <a:avLst/>
          </a:prstGeom>
        </p:spPr>
        <p:txBody>
          <a:bodyPr wrap="square" numCol="1" spcCol="640080" rtlCol="0">
            <a:spAutoFit/>
          </a:bodyPr>
          <a:lstStyle/>
          <a:p>
            <a:pPr algn="just"/>
            <a:r>
              <a:rPr lang="en-US" sz="1200" b="1" dirty="0">
                <a:solidFill>
                  <a:schemeClr val="tx1">
                    <a:lumMod val="75000"/>
                    <a:lumOff val="25000"/>
                  </a:schemeClr>
                </a:solidFill>
                <a:latin typeface="+mj-lt"/>
              </a:rPr>
              <a:t>110</a:t>
            </a:r>
            <a:endParaRPr lang="en-US" sz="1600" b="1" dirty="0">
              <a:solidFill>
                <a:schemeClr val="tx1">
                  <a:lumMod val="75000"/>
                  <a:lumOff val="25000"/>
                </a:schemeClr>
              </a:solidFill>
              <a:latin typeface="+mj-lt"/>
            </a:endParaRPr>
          </a:p>
        </p:txBody>
      </p:sp>
      <p:sp>
        <p:nvSpPr>
          <p:cNvPr id="80" name="TextBox 79"/>
          <p:cNvSpPr txBox="1"/>
          <p:nvPr/>
        </p:nvSpPr>
        <p:spPr>
          <a:xfrm>
            <a:off x="4176438" y="21815618"/>
            <a:ext cx="1154234" cy="276999"/>
          </a:xfrm>
          <a:prstGeom prst="rect">
            <a:avLst/>
          </a:prstGeom>
        </p:spPr>
        <p:txBody>
          <a:bodyPr wrap="square" numCol="1" spcCol="640080" rtlCol="0">
            <a:spAutoFit/>
          </a:bodyPr>
          <a:lstStyle/>
          <a:p>
            <a:pPr algn="just"/>
            <a:r>
              <a:rPr lang="en-US" sz="1200" b="1" dirty="0">
                <a:solidFill>
                  <a:schemeClr val="tx1">
                    <a:lumMod val="75000"/>
                    <a:lumOff val="25000"/>
                  </a:schemeClr>
                </a:solidFill>
                <a:latin typeface="+mj-lt"/>
              </a:rPr>
              <a:t>0</a:t>
            </a:r>
          </a:p>
        </p:txBody>
      </p:sp>
      <p:sp>
        <p:nvSpPr>
          <p:cNvPr id="81" name="TextBox 80"/>
          <p:cNvSpPr txBox="1"/>
          <p:nvPr/>
        </p:nvSpPr>
        <p:spPr>
          <a:xfrm>
            <a:off x="4194239" y="22113837"/>
            <a:ext cx="800275" cy="461665"/>
          </a:xfrm>
          <a:prstGeom prst="rect">
            <a:avLst/>
          </a:prstGeom>
        </p:spPr>
        <p:txBody>
          <a:bodyPr wrap="square" numCol="1" spcCol="640080" rtlCol="0">
            <a:spAutoFit/>
          </a:bodyPr>
          <a:lstStyle/>
          <a:p>
            <a:pPr algn="just"/>
            <a:r>
              <a:rPr lang="en-US" sz="1200" b="1" dirty="0">
                <a:solidFill>
                  <a:schemeClr val="tx1">
                    <a:lumMod val="75000"/>
                    <a:lumOff val="25000"/>
                  </a:schemeClr>
                </a:solidFill>
                <a:latin typeface="+mj-lt"/>
              </a:rPr>
              <a:t>E.C. Flux Towers</a:t>
            </a:r>
          </a:p>
        </p:txBody>
      </p:sp>
      <p:pic>
        <p:nvPicPr>
          <p:cNvPr id="112" name="Picture 12" descr="north arrow orienteering by morit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66066" y="19340177"/>
            <a:ext cx="476404" cy="667731"/>
          </a:xfrm>
          <a:prstGeom prst="rect">
            <a:avLst/>
          </a:prstGeom>
          <a:noFill/>
          <a:extLst>
            <a:ext uri="{909E8E84-426E-40DD-AFC4-6F175D3DCCD1}">
              <a14:hiddenFill xmlns:a14="http://schemas.microsoft.com/office/drawing/2010/main">
                <a:solidFill>
                  <a:srgbClr val="FFFFFF"/>
                </a:solidFill>
              </a14:hiddenFill>
            </a:ext>
          </a:extLst>
        </p:spPr>
      </p:pic>
      <p:sp>
        <p:nvSpPr>
          <p:cNvPr id="115" name="TextBox 114"/>
          <p:cNvSpPr txBox="1"/>
          <p:nvPr/>
        </p:nvSpPr>
        <p:spPr>
          <a:xfrm>
            <a:off x="1107828" y="18918257"/>
            <a:ext cx="1311159" cy="461665"/>
          </a:xfrm>
          <a:prstGeom prst="rect">
            <a:avLst/>
          </a:prstGeom>
          <a:solidFill>
            <a:srgbClr val="FFFFFF">
              <a:alpha val="80000"/>
            </a:srgbClr>
          </a:solidFill>
        </p:spPr>
        <p:txBody>
          <a:bodyPr wrap="square" numCol="1" spcCol="640080" rtlCol="0">
            <a:spAutoFit/>
          </a:bodyPr>
          <a:lstStyle/>
          <a:p>
            <a:pPr algn="ctr"/>
            <a:r>
              <a:rPr lang="en-US" sz="2400" b="1" dirty="0" err="1">
                <a:solidFill>
                  <a:schemeClr val="tx1">
                    <a:lumMod val="75000"/>
                    <a:lumOff val="25000"/>
                  </a:schemeClr>
                </a:solidFill>
                <a:latin typeface="+mj-lt"/>
              </a:rPr>
              <a:t>SSEBop</a:t>
            </a:r>
            <a:endParaRPr lang="en-US" sz="2400" b="1" dirty="0">
              <a:solidFill>
                <a:schemeClr val="tx1">
                  <a:lumMod val="75000"/>
                  <a:lumOff val="25000"/>
                </a:schemeClr>
              </a:solidFill>
              <a:latin typeface="+mj-lt"/>
            </a:endParaRPr>
          </a:p>
        </p:txBody>
      </p:sp>
      <p:sp>
        <p:nvSpPr>
          <p:cNvPr id="125" name="TextBox 124"/>
          <p:cNvSpPr txBox="1"/>
          <p:nvPr/>
        </p:nvSpPr>
        <p:spPr>
          <a:xfrm>
            <a:off x="3708019" y="20155046"/>
            <a:ext cx="1805964" cy="276999"/>
          </a:xfrm>
          <a:prstGeom prst="rect">
            <a:avLst/>
          </a:prstGeom>
        </p:spPr>
        <p:txBody>
          <a:bodyPr wrap="square" numCol="1" spcCol="640080" rtlCol="0">
            <a:spAutoFit/>
          </a:bodyPr>
          <a:lstStyle/>
          <a:p>
            <a:pPr algn="just"/>
            <a:r>
              <a:rPr lang="en-US" sz="1200" b="1" dirty="0">
                <a:solidFill>
                  <a:schemeClr val="tx1">
                    <a:lumMod val="75000"/>
                    <a:lumOff val="25000"/>
                  </a:schemeClr>
                </a:solidFill>
                <a:latin typeface="+mj-lt"/>
              </a:rPr>
              <a:t>Evapotranspiration</a:t>
            </a:r>
          </a:p>
        </p:txBody>
      </p:sp>
      <p:sp>
        <p:nvSpPr>
          <p:cNvPr id="126" name="Rectangle 125"/>
          <p:cNvSpPr/>
          <p:nvPr/>
        </p:nvSpPr>
        <p:spPr>
          <a:xfrm>
            <a:off x="2941904" y="23729950"/>
            <a:ext cx="2169846" cy="21400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TextBox 126"/>
          <p:cNvSpPr txBox="1"/>
          <p:nvPr/>
        </p:nvSpPr>
        <p:spPr>
          <a:xfrm>
            <a:off x="2857680" y="23686395"/>
            <a:ext cx="2355670" cy="307777"/>
          </a:xfrm>
          <a:prstGeom prst="rect">
            <a:avLst/>
          </a:prstGeom>
          <a:noFill/>
        </p:spPr>
        <p:txBody>
          <a:bodyPr wrap="square" rtlCol="0">
            <a:spAutoFit/>
          </a:bodyPr>
          <a:lstStyle/>
          <a:p>
            <a:r>
              <a:rPr lang="en-US" sz="1400" b="1" dirty="0">
                <a:latin typeface="+mj-lt"/>
              </a:rPr>
              <a:t>0        5        10         20 km </a:t>
            </a:r>
          </a:p>
        </p:txBody>
      </p:sp>
      <p:sp>
        <p:nvSpPr>
          <p:cNvPr id="136" name="TextBox 135"/>
          <p:cNvSpPr txBox="1"/>
          <p:nvPr/>
        </p:nvSpPr>
        <p:spPr>
          <a:xfrm>
            <a:off x="5741714" y="18914847"/>
            <a:ext cx="1381372" cy="461665"/>
          </a:xfrm>
          <a:prstGeom prst="rect">
            <a:avLst/>
          </a:prstGeom>
          <a:solidFill>
            <a:srgbClr val="FFFFFF">
              <a:alpha val="80000"/>
            </a:srgbClr>
          </a:solidFill>
        </p:spPr>
        <p:txBody>
          <a:bodyPr wrap="square" numCol="1" spcCol="640080" rtlCol="0">
            <a:spAutoFit/>
          </a:bodyPr>
          <a:lstStyle/>
          <a:p>
            <a:pPr algn="ctr"/>
            <a:r>
              <a:rPr lang="en-US" sz="2400" b="1" dirty="0">
                <a:solidFill>
                  <a:schemeClr val="tx1">
                    <a:lumMod val="75000"/>
                    <a:lumOff val="25000"/>
                  </a:schemeClr>
                </a:solidFill>
                <a:latin typeface="+mj-lt"/>
              </a:rPr>
              <a:t>MOD16</a:t>
            </a:r>
          </a:p>
        </p:txBody>
      </p:sp>
      <p:sp>
        <p:nvSpPr>
          <p:cNvPr id="137" name="TextBox 136"/>
          <p:cNvSpPr txBox="1"/>
          <p:nvPr/>
        </p:nvSpPr>
        <p:spPr>
          <a:xfrm>
            <a:off x="10344620" y="18918686"/>
            <a:ext cx="1104430" cy="461665"/>
          </a:xfrm>
          <a:prstGeom prst="rect">
            <a:avLst/>
          </a:prstGeom>
          <a:solidFill>
            <a:srgbClr val="FFFFFF">
              <a:alpha val="80000"/>
            </a:srgbClr>
          </a:solidFill>
        </p:spPr>
        <p:txBody>
          <a:bodyPr wrap="square" numCol="1" spcCol="640080" rtlCol="0">
            <a:spAutoFit/>
          </a:bodyPr>
          <a:lstStyle/>
          <a:p>
            <a:pPr algn="ctr"/>
            <a:r>
              <a:rPr lang="en-US" sz="2400" b="1" dirty="0" err="1">
                <a:solidFill>
                  <a:schemeClr val="tx1">
                    <a:lumMod val="75000"/>
                    <a:lumOff val="25000"/>
                  </a:schemeClr>
                </a:solidFill>
                <a:latin typeface="+mj-lt"/>
              </a:rPr>
              <a:t>EEFlux</a:t>
            </a:r>
            <a:endParaRPr lang="en-US" sz="2400" b="1" dirty="0">
              <a:solidFill>
                <a:schemeClr val="tx1">
                  <a:lumMod val="75000"/>
                  <a:lumOff val="25000"/>
                </a:schemeClr>
              </a:solidFill>
              <a:latin typeface="+mj-lt"/>
            </a:endParaRPr>
          </a:p>
        </p:txBody>
      </p:sp>
      <p:sp>
        <p:nvSpPr>
          <p:cNvPr id="138" name="TextBox 137"/>
          <p:cNvSpPr txBox="1"/>
          <p:nvPr/>
        </p:nvSpPr>
        <p:spPr>
          <a:xfrm>
            <a:off x="14978051" y="18914847"/>
            <a:ext cx="2414600" cy="461665"/>
          </a:xfrm>
          <a:prstGeom prst="rect">
            <a:avLst/>
          </a:prstGeom>
          <a:solidFill>
            <a:srgbClr val="FFFFFF">
              <a:alpha val="80000"/>
            </a:srgbClr>
          </a:solidFill>
        </p:spPr>
        <p:txBody>
          <a:bodyPr wrap="square" numCol="1" spcCol="640080" rtlCol="0">
            <a:spAutoFit/>
          </a:bodyPr>
          <a:lstStyle/>
          <a:p>
            <a:pPr algn="ctr"/>
            <a:r>
              <a:rPr lang="en-US" sz="2400" b="1" dirty="0">
                <a:solidFill>
                  <a:schemeClr val="tx1">
                    <a:lumMod val="75000"/>
                    <a:lumOff val="25000"/>
                  </a:schemeClr>
                </a:solidFill>
                <a:latin typeface="+mj-lt"/>
              </a:rPr>
              <a:t>NLDAS-2-Noah</a:t>
            </a:r>
          </a:p>
        </p:txBody>
      </p:sp>
      <p:grpSp>
        <p:nvGrpSpPr>
          <p:cNvPr id="12" name="Group 11">
            <a:extLst>
              <a:ext uri="{FF2B5EF4-FFF2-40B4-BE49-F238E27FC236}">
                <a16:creationId xmlns:a16="http://schemas.microsoft.com/office/drawing/2014/main" id="{901AA418-FDD5-4C30-AF68-8E7A2B4BF684}"/>
              </a:ext>
            </a:extLst>
          </p:cNvPr>
          <p:cNvGrpSpPr/>
          <p:nvPr/>
        </p:nvGrpSpPr>
        <p:grpSpPr>
          <a:xfrm>
            <a:off x="24430993" y="24604460"/>
            <a:ext cx="2385604" cy="2426661"/>
            <a:chOff x="24364318" y="24604460"/>
            <a:chExt cx="2385604" cy="2426661"/>
          </a:xfrm>
        </p:grpSpPr>
        <p:sp>
          <p:nvSpPr>
            <p:cNvPr id="20" name="TextBox 19"/>
            <p:cNvSpPr txBox="1"/>
            <p:nvPr/>
          </p:nvSpPr>
          <p:spPr>
            <a:xfrm>
              <a:off x="24717203" y="25369128"/>
              <a:ext cx="2032719" cy="1661993"/>
            </a:xfrm>
            <a:prstGeom prst="rect">
              <a:avLst/>
            </a:prstGeom>
            <a:solidFill>
              <a:srgbClr val="FFFFFF"/>
            </a:solidFill>
          </p:spPr>
          <p:txBody>
            <a:bodyPr wrap="square" numCol="1" spcCol="640080" rtlCol="0">
              <a:spAutoFit/>
            </a:bodyPr>
            <a:lstStyle/>
            <a:p>
              <a:pPr algn="just"/>
              <a:r>
                <a:rPr lang="en-US" sz="2200" dirty="0">
                  <a:solidFill>
                    <a:schemeClr val="tx1">
                      <a:lumMod val="75000"/>
                      <a:lumOff val="25000"/>
                    </a:schemeClr>
                  </a:solidFill>
                  <a:latin typeface="+mj-lt"/>
                </a:rPr>
                <a:t>Mtn. Sage 1</a:t>
              </a:r>
            </a:p>
            <a:p>
              <a:pPr algn="just"/>
              <a:endParaRPr lang="en-US" sz="400" dirty="0">
                <a:solidFill>
                  <a:schemeClr val="tx1">
                    <a:lumMod val="75000"/>
                    <a:lumOff val="25000"/>
                  </a:schemeClr>
                </a:solidFill>
                <a:latin typeface="+mj-lt"/>
              </a:endParaRPr>
            </a:p>
            <a:p>
              <a:pPr algn="just"/>
              <a:r>
                <a:rPr lang="en-US" sz="2200" dirty="0">
                  <a:solidFill>
                    <a:schemeClr val="tx1">
                      <a:lumMod val="75000"/>
                      <a:lumOff val="25000"/>
                    </a:schemeClr>
                  </a:solidFill>
                  <a:latin typeface="+mj-lt"/>
                </a:rPr>
                <a:t>Low Sage</a:t>
              </a:r>
            </a:p>
            <a:p>
              <a:pPr algn="just"/>
              <a:endParaRPr lang="en-US" sz="400" dirty="0">
                <a:solidFill>
                  <a:schemeClr val="tx1">
                    <a:lumMod val="75000"/>
                    <a:lumOff val="25000"/>
                  </a:schemeClr>
                </a:solidFill>
                <a:latin typeface="+mj-lt"/>
              </a:endParaRPr>
            </a:p>
            <a:p>
              <a:pPr algn="just"/>
              <a:r>
                <a:rPr lang="en-US" sz="2200" dirty="0">
                  <a:solidFill>
                    <a:schemeClr val="tx1">
                      <a:lumMod val="75000"/>
                      <a:lumOff val="25000"/>
                    </a:schemeClr>
                  </a:solidFill>
                  <a:latin typeface="+mj-lt"/>
                </a:rPr>
                <a:t>Mtn. Sage 2</a:t>
              </a:r>
            </a:p>
            <a:p>
              <a:pPr algn="just"/>
              <a:endParaRPr lang="en-US" sz="400" dirty="0">
                <a:solidFill>
                  <a:schemeClr val="tx1">
                    <a:lumMod val="75000"/>
                    <a:lumOff val="25000"/>
                  </a:schemeClr>
                </a:solidFill>
                <a:latin typeface="+mj-lt"/>
              </a:endParaRPr>
            </a:p>
            <a:p>
              <a:pPr algn="just"/>
              <a:r>
                <a:rPr lang="en-US" sz="2200" dirty="0">
                  <a:solidFill>
                    <a:schemeClr val="tx1">
                      <a:lumMod val="75000"/>
                      <a:lumOff val="25000"/>
                    </a:schemeClr>
                  </a:solidFill>
                  <a:latin typeface="+mj-lt"/>
                </a:rPr>
                <a:t>WY Sage</a:t>
              </a:r>
            </a:p>
          </p:txBody>
        </p:sp>
        <p:sp>
          <p:nvSpPr>
            <p:cNvPr id="6" name="TextBox 5"/>
            <p:cNvSpPr txBox="1"/>
            <p:nvPr/>
          </p:nvSpPr>
          <p:spPr>
            <a:xfrm>
              <a:off x="24395447" y="24604460"/>
              <a:ext cx="1870683" cy="830997"/>
            </a:xfrm>
            <a:prstGeom prst="rect">
              <a:avLst/>
            </a:prstGeom>
          </p:spPr>
          <p:txBody>
            <a:bodyPr wrap="square" numCol="1" spcCol="640080" rtlCol="0">
              <a:spAutoFit/>
            </a:bodyPr>
            <a:lstStyle/>
            <a:p>
              <a:pPr algn="ctr"/>
              <a:r>
                <a:rPr lang="en-US" sz="2400" b="1" dirty="0">
                  <a:solidFill>
                    <a:schemeClr val="tx1">
                      <a:lumMod val="75000"/>
                      <a:lumOff val="25000"/>
                    </a:schemeClr>
                  </a:solidFill>
                  <a:latin typeface="+mj-lt"/>
                </a:rPr>
                <a:t>E.C. Flux </a:t>
              </a:r>
            </a:p>
            <a:p>
              <a:pPr algn="ctr"/>
              <a:r>
                <a:rPr lang="en-US" sz="2400" b="1" dirty="0">
                  <a:solidFill>
                    <a:schemeClr val="tx1">
                      <a:lumMod val="75000"/>
                      <a:lumOff val="25000"/>
                    </a:schemeClr>
                  </a:solidFill>
                  <a:latin typeface="+mj-lt"/>
                </a:rPr>
                <a:t>Tower Sites</a:t>
              </a:r>
            </a:p>
          </p:txBody>
        </p:sp>
        <p:cxnSp>
          <p:nvCxnSpPr>
            <p:cNvPr id="34" name="Straight Connector 33"/>
            <p:cNvCxnSpPr/>
            <p:nvPr/>
          </p:nvCxnSpPr>
          <p:spPr>
            <a:xfrm>
              <a:off x="24364318" y="25611478"/>
              <a:ext cx="352885"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4364318" y="25999251"/>
              <a:ext cx="352885"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4364318" y="26379404"/>
              <a:ext cx="352885"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24364318" y="26751938"/>
              <a:ext cx="352885"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72" name="Pentagon 171"/>
          <p:cNvSpPr/>
          <p:nvPr/>
        </p:nvSpPr>
        <p:spPr>
          <a:xfrm>
            <a:off x="1031855" y="14635903"/>
            <a:ext cx="3137963" cy="1554480"/>
          </a:xfrm>
          <a:prstGeom prst="homePlate">
            <a:avLst>
              <a:gd name="adj" fmla="val 31501"/>
            </a:avLst>
          </a:prstGeom>
          <a:solidFill>
            <a:schemeClr val="bg1">
              <a:lumMod val="9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i="1" dirty="0">
                <a:solidFill>
                  <a:schemeClr val="tx1">
                    <a:lumMod val="75000"/>
                    <a:lumOff val="25000"/>
                  </a:schemeClr>
                </a:solidFill>
              </a:rPr>
              <a:t>In situ </a:t>
            </a:r>
            <a:r>
              <a:rPr lang="en-US" sz="2600" dirty="0">
                <a:solidFill>
                  <a:schemeClr val="tx1">
                    <a:lumMod val="75000"/>
                    <a:lumOff val="25000"/>
                  </a:schemeClr>
                </a:solidFill>
              </a:rPr>
              <a:t>ET, soil moisture, NDVI </a:t>
            </a:r>
          </a:p>
        </p:txBody>
      </p:sp>
      <p:sp>
        <p:nvSpPr>
          <p:cNvPr id="173" name="Pentagon 172"/>
          <p:cNvSpPr/>
          <p:nvPr/>
        </p:nvSpPr>
        <p:spPr>
          <a:xfrm>
            <a:off x="1041340" y="16381257"/>
            <a:ext cx="3118992" cy="1554480"/>
          </a:xfrm>
          <a:prstGeom prst="homePlate">
            <a:avLst>
              <a:gd name="adj" fmla="val 31501"/>
            </a:avLst>
          </a:prstGeom>
          <a:solidFill>
            <a:schemeClr val="accent6">
              <a:lumMod val="7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solidFill>
              </a:rPr>
              <a:t>Other Models: </a:t>
            </a:r>
            <a:r>
              <a:rPr lang="en-US" sz="2600" dirty="0" err="1">
                <a:solidFill>
                  <a:schemeClr val="bg1"/>
                </a:solidFill>
              </a:rPr>
              <a:t>SSEBop</a:t>
            </a:r>
            <a:r>
              <a:rPr lang="en-US" sz="2600" dirty="0">
                <a:solidFill>
                  <a:schemeClr val="bg1"/>
                </a:solidFill>
              </a:rPr>
              <a:t>, </a:t>
            </a:r>
          </a:p>
          <a:p>
            <a:pPr algn="ctr"/>
            <a:r>
              <a:rPr lang="en-US" sz="2600" dirty="0">
                <a:solidFill>
                  <a:schemeClr val="bg1"/>
                </a:solidFill>
              </a:rPr>
              <a:t>NLDAS-2-Noah</a:t>
            </a:r>
            <a:r>
              <a:rPr lang="en-US" sz="2600" dirty="0">
                <a:solidFill>
                  <a:schemeClr val="tx1"/>
                </a:solidFill>
              </a:rPr>
              <a:t> </a:t>
            </a:r>
          </a:p>
        </p:txBody>
      </p:sp>
      <p:sp>
        <p:nvSpPr>
          <p:cNvPr id="177" name="TextBox 176"/>
          <p:cNvSpPr txBox="1"/>
          <p:nvPr/>
        </p:nvSpPr>
        <p:spPr>
          <a:xfrm>
            <a:off x="11892571" y="27594501"/>
            <a:ext cx="1581143" cy="461665"/>
          </a:xfrm>
          <a:prstGeom prst="rect">
            <a:avLst/>
          </a:prstGeom>
          <a:noFill/>
        </p:spPr>
        <p:txBody>
          <a:bodyPr wrap="square" numCol="1" spcCol="640080" rtlCol="0">
            <a:spAutoFit/>
          </a:bodyPr>
          <a:lstStyle/>
          <a:p>
            <a:pPr algn="ctr"/>
            <a:r>
              <a:rPr lang="en-US" sz="2400" b="1" dirty="0">
                <a:solidFill>
                  <a:schemeClr val="tx1">
                    <a:lumMod val="75000"/>
                    <a:lumOff val="25000"/>
                  </a:schemeClr>
                </a:solidFill>
                <a:latin typeface="+mj-lt"/>
              </a:rPr>
              <a:t>Month</a:t>
            </a:r>
          </a:p>
        </p:txBody>
      </p:sp>
      <p:sp>
        <p:nvSpPr>
          <p:cNvPr id="95" name="Hexagon 94"/>
          <p:cNvSpPr/>
          <p:nvPr/>
        </p:nvSpPr>
        <p:spPr>
          <a:xfrm>
            <a:off x="8469251" y="14633017"/>
            <a:ext cx="3211495" cy="1554480"/>
          </a:xfrm>
          <a:prstGeom prst="hexagon">
            <a:avLst>
              <a:gd name="adj" fmla="val 32792"/>
              <a:gd name="vf" fmla="val 115470"/>
            </a:avLst>
          </a:prstGeom>
          <a:solidFill>
            <a:srgbClr val="A2D9CE"/>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760225" y="14763926"/>
            <a:ext cx="2629546" cy="1292662"/>
          </a:xfrm>
          <a:prstGeom prst="rect">
            <a:avLst/>
          </a:prstGeom>
          <a:noFill/>
          <a:ln>
            <a:noFill/>
          </a:ln>
        </p:spPr>
        <p:txBody>
          <a:bodyPr wrap="square" numCol="1" spcCol="640080" rtlCol="0">
            <a:spAutoFit/>
          </a:bodyPr>
          <a:lstStyle/>
          <a:p>
            <a:pPr algn="ctr"/>
            <a:r>
              <a:rPr lang="en-US" sz="2600" dirty="0">
                <a:solidFill>
                  <a:schemeClr val="tx1">
                    <a:lumMod val="75000"/>
                    <a:lumOff val="25000"/>
                  </a:schemeClr>
                </a:solidFill>
              </a:rPr>
              <a:t>Compare ET maps to elevation, soil moisture, etc.</a:t>
            </a:r>
          </a:p>
        </p:txBody>
      </p:sp>
      <p:sp>
        <p:nvSpPr>
          <p:cNvPr id="103" name="TextBox 102"/>
          <p:cNvSpPr txBox="1"/>
          <p:nvPr/>
        </p:nvSpPr>
        <p:spPr>
          <a:xfrm>
            <a:off x="1063214" y="31495970"/>
            <a:ext cx="9292719"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Project Partners</a:t>
            </a:r>
          </a:p>
        </p:txBody>
      </p:sp>
      <p:pic>
        <p:nvPicPr>
          <p:cNvPr id="104" name="Picture 10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509210" y="32438261"/>
            <a:ext cx="919877" cy="1095092"/>
          </a:xfrm>
          <a:prstGeom prst="rect">
            <a:avLst/>
          </a:prstGeom>
        </p:spPr>
      </p:pic>
      <p:pic>
        <p:nvPicPr>
          <p:cNvPr id="105" name="Picture 10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751129" y="32657835"/>
            <a:ext cx="2147114" cy="655944"/>
          </a:xfrm>
          <a:prstGeom prst="rect">
            <a:avLst/>
          </a:prstGeom>
        </p:spPr>
      </p:pic>
      <p:pic>
        <p:nvPicPr>
          <p:cNvPr id="106" name="Picture 105"/>
          <p:cNvPicPr>
            <a:picLocks noChangeAspect="1"/>
          </p:cNvPicPr>
          <p:nvPr/>
        </p:nvPicPr>
        <p:blipFill rotWithShape="1">
          <a:blip r:embed="rId14" cstate="email">
            <a:extLst>
              <a:ext uri="{28A0092B-C50C-407E-A947-70E740481C1C}">
                <a14:useLocalDpi xmlns:a14="http://schemas.microsoft.com/office/drawing/2010/main"/>
              </a:ext>
            </a:extLst>
          </a:blip>
          <a:srcRect l="-129" t="3052" r="2810" b="8779"/>
          <a:stretch/>
        </p:blipFill>
        <p:spPr>
          <a:xfrm>
            <a:off x="2816938" y="32589105"/>
            <a:ext cx="2752819" cy="793404"/>
          </a:xfrm>
          <a:prstGeom prst="rect">
            <a:avLst/>
          </a:prstGeom>
        </p:spPr>
      </p:pic>
      <p:sp>
        <p:nvSpPr>
          <p:cNvPr id="109" name="Text Placeholder 16"/>
          <p:cNvSpPr txBox="1">
            <a:spLocks/>
          </p:cNvSpPr>
          <p:nvPr/>
        </p:nvSpPr>
        <p:spPr>
          <a:xfrm>
            <a:off x="8459338" y="32469577"/>
            <a:ext cx="5710073" cy="102233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spcBef>
                <a:spcPts val="1200"/>
              </a:spcBef>
              <a:buClr>
                <a:srgbClr val="389CC4"/>
              </a:buClr>
              <a:buFont typeface="Wingdings 3" panose="05040102010807070707" pitchFamily="18" charset="2"/>
              <a:buChar char="}"/>
            </a:pPr>
            <a:r>
              <a:rPr lang="en-US" sz="2600" spc="50" dirty="0" smtClean="0">
                <a:solidFill>
                  <a:schemeClr val="tx1">
                    <a:lumMod val="75000"/>
                    <a:lumOff val="25000"/>
                  </a:schemeClr>
                </a:solidFill>
              </a:rPr>
              <a:t>Idaho </a:t>
            </a:r>
            <a:r>
              <a:rPr lang="en-US" sz="2600" spc="50" dirty="0">
                <a:solidFill>
                  <a:schemeClr val="tx1">
                    <a:lumMod val="75000"/>
                    <a:lumOff val="25000"/>
                  </a:schemeClr>
                </a:solidFill>
              </a:rPr>
              <a:t>National </a:t>
            </a:r>
            <a:r>
              <a:rPr lang="en-US" sz="2600" spc="50" dirty="0" smtClean="0">
                <a:solidFill>
                  <a:schemeClr val="tx1">
                    <a:lumMod val="75000"/>
                    <a:lumOff val="25000"/>
                  </a:schemeClr>
                </a:solidFill>
              </a:rPr>
              <a:t>Laboratory </a:t>
            </a:r>
          </a:p>
          <a:p>
            <a:pPr marL="342900" indent="-342900">
              <a:spcBef>
                <a:spcPts val="1200"/>
              </a:spcBef>
              <a:buClr>
                <a:srgbClr val="389CC4"/>
              </a:buClr>
              <a:buFont typeface="Wingdings 3" panose="05040102010807070707" pitchFamily="18" charset="2"/>
              <a:buChar char="}"/>
            </a:pPr>
            <a:r>
              <a:rPr lang="en-US" sz="2600" spc="50" dirty="0" smtClean="0">
                <a:solidFill>
                  <a:schemeClr val="tx1">
                    <a:lumMod val="75000"/>
                    <a:lumOff val="25000"/>
                  </a:schemeClr>
                </a:solidFill>
              </a:rPr>
              <a:t>Idaho </a:t>
            </a:r>
            <a:r>
              <a:rPr lang="en-US" sz="2600" spc="50" dirty="0">
                <a:solidFill>
                  <a:schemeClr val="tx1">
                    <a:lumMod val="75000"/>
                    <a:lumOff val="25000"/>
                  </a:schemeClr>
                </a:solidFill>
              </a:rPr>
              <a:t>Department of Fish and </a:t>
            </a:r>
            <a:r>
              <a:rPr lang="en-US" sz="2600" spc="50" dirty="0" smtClean="0">
                <a:solidFill>
                  <a:schemeClr val="tx1">
                    <a:lumMod val="75000"/>
                    <a:lumOff val="25000"/>
                  </a:schemeClr>
                </a:solidFill>
              </a:rPr>
              <a:t>Game</a:t>
            </a:r>
            <a:endParaRPr lang="en-US" sz="2600" spc="50" dirty="0">
              <a:solidFill>
                <a:schemeClr val="tx1">
                  <a:lumMod val="75000"/>
                  <a:lumOff val="25000"/>
                </a:schemeClr>
              </a:solidFill>
            </a:endParaRPr>
          </a:p>
        </p:txBody>
      </p:sp>
      <p:grpSp>
        <p:nvGrpSpPr>
          <p:cNvPr id="10" name="Group 9"/>
          <p:cNvGrpSpPr/>
          <p:nvPr/>
        </p:nvGrpSpPr>
        <p:grpSpPr>
          <a:xfrm>
            <a:off x="15422836" y="10712456"/>
            <a:ext cx="6782684" cy="7512186"/>
            <a:chOff x="15412068" y="10596492"/>
            <a:chExt cx="6782684" cy="7512186"/>
          </a:xfrm>
        </p:grpSpPr>
        <p:pic>
          <p:nvPicPr>
            <p:cNvPr id="100" name="Picture 9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412068" y="10596492"/>
              <a:ext cx="6782684" cy="7512186"/>
            </a:xfrm>
            <a:prstGeom prst="rect">
              <a:avLst/>
            </a:prstGeom>
          </p:spPr>
        </p:pic>
        <p:sp>
          <p:nvSpPr>
            <p:cNvPr id="114" name="TextBox 113"/>
            <p:cNvSpPr txBox="1"/>
            <p:nvPr/>
          </p:nvSpPr>
          <p:spPr>
            <a:xfrm>
              <a:off x="20426400" y="15147478"/>
              <a:ext cx="1350010" cy="646331"/>
            </a:xfrm>
            <a:prstGeom prst="rect">
              <a:avLst/>
            </a:prstGeom>
            <a:noFill/>
          </p:spPr>
          <p:txBody>
            <a:bodyPr wrap="square" rtlCol="0">
              <a:spAutoFit/>
            </a:bodyPr>
            <a:lstStyle/>
            <a:p>
              <a:r>
                <a:rPr lang="en-US" sz="1800" b="1" dirty="0">
                  <a:latin typeface="+mj-lt"/>
                </a:rPr>
                <a:t>E.C. Flux</a:t>
              </a:r>
            </a:p>
            <a:p>
              <a:r>
                <a:rPr lang="en-US" sz="1800" b="1" dirty="0">
                  <a:latin typeface="+mj-lt"/>
                </a:rPr>
                <a:t>Towers</a:t>
              </a:r>
            </a:p>
          </p:txBody>
        </p:sp>
        <p:sp>
          <p:nvSpPr>
            <p:cNvPr id="119" name="TextBox 118"/>
            <p:cNvSpPr txBox="1"/>
            <p:nvPr/>
          </p:nvSpPr>
          <p:spPr>
            <a:xfrm>
              <a:off x="20426400" y="15961825"/>
              <a:ext cx="1438266" cy="646331"/>
            </a:xfrm>
            <a:prstGeom prst="rect">
              <a:avLst/>
            </a:prstGeom>
            <a:noFill/>
          </p:spPr>
          <p:txBody>
            <a:bodyPr wrap="square" rtlCol="0">
              <a:spAutoFit/>
            </a:bodyPr>
            <a:lstStyle/>
            <a:p>
              <a:r>
                <a:rPr lang="en-US" sz="1800" b="1" dirty="0">
                  <a:latin typeface="+mj-lt"/>
                </a:rPr>
                <a:t>Study Area Outline</a:t>
              </a:r>
            </a:p>
          </p:txBody>
        </p:sp>
        <p:sp>
          <p:nvSpPr>
            <p:cNvPr id="121" name="Rectangle 120"/>
            <p:cNvSpPr/>
            <p:nvPr/>
          </p:nvSpPr>
          <p:spPr>
            <a:xfrm>
              <a:off x="18409589" y="17520419"/>
              <a:ext cx="3651250" cy="23909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TextBox 121"/>
            <p:cNvSpPr txBox="1"/>
            <p:nvPr/>
          </p:nvSpPr>
          <p:spPr>
            <a:xfrm>
              <a:off x="18351576" y="17493709"/>
              <a:ext cx="3742609" cy="307777"/>
            </a:xfrm>
            <a:prstGeom prst="rect">
              <a:avLst/>
            </a:prstGeom>
            <a:noFill/>
          </p:spPr>
          <p:txBody>
            <a:bodyPr wrap="square" rtlCol="0">
              <a:spAutoFit/>
            </a:bodyPr>
            <a:lstStyle/>
            <a:p>
              <a:r>
                <a:rPr lang="en-US" sz="1400" b="1" dirty="0">
                  <a:latin typeface="+mj-lt"/>
                </a:rPr>
                <a:t>0               5               10                       20 km </a:t>
              </a:r>
            </a:p>
          </p:txBody>
        </p:sp>
        <p:pic>
          <p:nvPicPr>
            <p:cNvPr id="123" name="Picture 12" descr="north arrow orienteering by morit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850250" y="11370102"/>
              <a:ext cx="590565" cy="813654"/>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p:cNvSpPr txBox="1"/>
            <p:nvPr/>
          </p:nvSpPr>
          <p:spPr>
            <a:xfrm>
              <a:off x="20073776" y="13489557"/>
              <a:ext cx="983830" cy="369332"/>
            </a:xfrm>
            <a:prstGeom prst="rect">
              <a:avLst/>
            </a:prstGeom>
            <a:noFill/>
          </p:spPr>
          <p:txBody>
            <a:bodyPr wrap="square" rtlCol="0">
              <a:spAutoFit/>
            </a:bodyPr>
            <a:lstStyle/>
            <a:p>
              <a:r>
                <a:rPr lang="en-US" sz="1800" b="1" dirty="0">
                  <a:latin typeface="+mj-lt"/>
                </a:rPr>
                <a:t>IDAHO</a:t>
              </a:r>
            </a:p>
          </p:txBody>
        </p:sp>
      </p:grpSp>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239369" y="11019428"/>
            <a:ext cx="4216353" cy="2391788"/>
          </a:xfrm>
          <a:prstGeom prst="rect">
            <a:avLst/>
          </a:prstGeom>
        </p:spPr>
      </p:pic>
      <p:pic>
        <p:nvPicPr>
          <p:cNvPr id="1026" name="Picture 2" descr="http://www.devpedia.developexchange.com/dp/images/c/c2/03_Landsat8.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4833470" y="15143639"/>
            <a:ext cx="1398509"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evpedia.developexchange.com/dp/images/9/91/05_Terra.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589331" y="15010073"/>
            <a:ext cx="1518377" cy="114300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22409318" y="16194572"/>
            <a:ext cx="1878402" cy="707886"/>
          </a:xfrm>
          <a:prstGeom prst="rect">
            <a:avLst/>
          </a:prstGeom>
        </p:spPr>
        <p:txBody>
          <a:bodyPr wrap="square" numCol="1" spcCol="640080" rtlCol="0">
            <a:spAutoFit/>
          </a:bodyPr>
          <a:lstStyle/>
          <a:p>
            <a:pPr algn="ctr"/>
            <a:r>
              <a:rPr lang="en-US" sz="2000" dirty="0">
                <a:solidFill>
                  <a:schemeClr val="tx1">
                    <a:lumMod val="75000"/>
                    <a:lumOff val="25000"/>
                  </a:schemeClr>
                </a:solidFill>
              </a:rPr>
              <a:t>Terra MODIS </a:t>
            </a:r>
          </a:p>
          <a:p>
            <a:pPr algn="ctr"/>
            <a:r>
              <a:rPr lang="en-US" sz="2000" dirty="0">
                <a:solidFill>
                  <a:schemeClr val="tx1">
                    <a:lumMod val="75000"/>
                    <a:lumOff val="25000"/>
                  </a:schemeClr>
                </a:solidFill>
              </a:rPr>
              <a:t>&amp; ASTER</a:t>
            </a:r>
          </a:p>
        </p:txBody>
      </p:sp>
      <p:sp>
        <p:nvSpPr>
          <p:cNvPr id="50" name="TextBox 49"/>
          <p:cNvSpPr txBox="1"/>
          <p:nvPr/>
        </p:nvSpPr>
        <p:spPr>
          <a:xfrm>
            <a:off x="23845596" y="16221925"/>
            <a:ext cx="3374256" cy="707886"/>
          </a:xfrm>
          <a:prstGeom prst="rect">
            <a:avLst/>
          </a:prstGeom>
        </p:spPr>
        <p:txBody>
          <a:bodyPr wrap="square" numCol="1" spcCol="640080" rtlCol="0">
            <a:spAutoFit/>
          </a:bodyPr>
          <a:lstStyle/>
          <a:p>
            <a:pPr algn="ctr"/>
            <a:r>
              <a:rPr lang="en-US" sz="2000" dirty="0">
                <a:solidFill>
                  <a:schemeClr val="tx1">
                    <a:lumMod val="75000"/>
                    <a:lumOff val="25000"/>
                  </a:schemeClr>
                </a:solidFill>
              </a:rPr>
              <a:t>Landsat 8 </a:t>
            </a:r>
          </a:p>
          <a:p>
            <a:pPr algn="ctr"/>
            <a:r>
              <a:rPr lang="en-US" sz="2000" dirty="0">
                <a:solidFill>
                  <a:schemeClr val="tx1">
                    <a:lumMod val="75000"/>
                    <a:lumOff val="25000"/>
                  </a:schemeClr>
                </a:solidFill>
              </a:rPr>
              <a:t>OLI &amp; TIRS</a:t>
            </a:r>
          </a:p>
        </p:txBody>
      </p:sp>
      <p:pic>
        <p:nvPicPr>
          <p:cNvPr id="22" name="Picture 2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502490" y="16927681"/>
            <a:ext cx="1745409" cy="914400"/>
          </a:xfrm>
          <a:prstGeom prst="rect">
            <a:avLst/>
          </a:prstGeom>
        </p:spPr>
      </p:pic>
      <p:sp>
        <p:nvSpPr>
          <p:cNvPr id="111" name="TextBox 110"/>
          <p:cNvSpPr txBox="1"/>
          <p:nvPr/>
        </p:nvSpPr>
        <p:spPr>
          <a:xfrm>
            <a:off x="22452097" y="17855318"/>
            <a:ext cx="1846194" cy="400110"/>
          </a:xfrm>
          <a:prstGeom prst="rect">
            <a:avLst/>
          </a:prstGeom>
        </p:spPr>
        <p:txBody>
          <a:bodyPr wrap="square" numCol="1" spcCol="640080" rtlCol="0">
            <a:spAutoFit/>
          </a:bodyPr>
          <a:lstStyle/>
          <a:p>
            <a:pPr algn="ctr"/>
            <a:r>
              <a:rPr lang="en-US" sz="2000" dirty="0">
                <a:solidFill>
                  <a:schemeClr val="tx1">
                    <a:lumMod val="75000"/>
                    <a:lumOff val="25000"/>
                  </a:schemeClr>
                </a:solidFill>
              </a:rPr>
              <a:t>Aqua MODIS</a:t>
            </a:r>
          </a:p>
        </p:txBody>
      </p:sp>
      <p:sp>
        <p:nvSpPr>
          <p:cNvPr id="113" name="TextBox 112"/>
          <p:cNvSpPr txBox="1"/>
          <p:nvPr/>
        </p:nvSpPr>
        <p:spPr>
          <a:xfrm>
            <a:off x="8936276" y="21031837"/>
            <a:ext cx="1034012" cy="461665"/>
          </a:xfrm>
          <a:prstGeom prst="rect">
            <a:avLst/>
          </a:prstGeom>
        </p:spPr>
        <p:txBody>
          <a:bodyPr wrap="square" numCol="1" spcCol="640080" rtlCol="0">
            <a:spAutoFit/>
          </a:bodyPr>
          <a:lstStyle/>
          <a:p>
            <a:pPr algn="just"/>
            <a:r>
              <a:rPr lang="en-US" sz="1200" b="1" dirty="0">
                <a:solidFill>
                  <a:schemeClr val="tx1">
                    <a:lumMod val="75000"/>
                    <a:lumOff val="25000"/>
                  </a:schemeClr>
                </a:solidFill>
                <a:latin typeface="+mj-lt"/>
              </a:rPr>
              <a:t> (mm/ </a:t>
            </a:r>
          </a:p>
          <a:p>
            <a:pPr algn="just"/>
            <a:r>
              <a:rPr lang="en-US" sz="1200" b="1" dirty="0">
                <a:solidFill>
                  <a:schemeClr val="tx1">
                    <a:lumMod val="75000"/>
                    <a:lumOff val="25000"/>
                  </a:schemeClr>
                </a:solidFill>
                <a:latin typeface="+mj-lt"/>
              </a:rPr>
              <a:t>8 days)</a:t>
            </a:r>
          </a:p>
        </p:txBody>
      </p:sp>
      <p:sp>
        <p:nvSpPr>
          <p:cNvPr id="116" name="TextBox 115"/>
          <p:cNvSpPr txBox="1"/>
          <p:nvPr/>
        </p:nvSpPr>
        <p:spPr>
          <a:xfrm>
            <a:off x="8776400" y="20456619"/>
            <a:ext cx="1154234" cy="276999"/>
          </a:xfrm>
          <a:prstGeom prst="rect">
            <a:avLst/>
          </a:prstGeom>
        </p:spPr>
        <p:txBody>
          <a:bodyPr wrap="square" numCol="1" spcCol="640080" rtlCol="0">
            <a:spAutoFit/>
          </a:bodyPr>
          <a:lstStyle/>
          <a:p>
            <a:pPr algn="just"/>
            <a:r>
              <a:rPr lang="en-US" sz="1200" b="1" dirty="0">
                <a:solidFill>
                  <a:schemeClr val="tx1">
                    <a:lumMod val="75000"/>
                    <a:lumOff val="25000"/>
                  </a:schemeClr>
                </a:solidFill>
                <a:latin typeface="+mj-lt"/>
              </a:rPr>
              <a:t>45</a:t>
            </a:r>
            <a:endParaRPr lang="en-US" sz="1600" b="1" dirty="0">
              <a:solidFill>
                <a:schemeClr val="tx1">
                  <a:lumMod val="75000"/>
                  <a:lumOff val="25000"/>
                </a:schemeClr>
              </a:solidFill>
              <a:latin typeface="+mj-lt"/>
            </a:endParaRPr>
          </a:p>
        </p:txBody>
      </p:sp>
      <p:sp>
        <p:nvSpPr>
          <p:cNvPr id="118" name="TextBox 117"/>
          <p:cNvSpPr txBox="1"/>
          <p:nvPr/>
        </p:nvSpPr>
        <p:spPr>
          <a:xfrm>
            <a:off x="8816054" y="21828777"/>
            <a:ext cx="1154234" cy="276999"/>
          </a:xfrm>
          <a:prstGeom prst="rect">
            <a:avLst/>
          </a:prstGeom>
        </p:spPr>
        <p:txBody>
          <a:bodyPr wrap="square" numCol="1" spcCol="640080" rtlCol="0">
            <a:spAutoFit/>
          </a:bodyPr>
          <a:lstStyle/>
          <a:p>
            <a:pPr algn="just"/>
            <a:r>
              <a:rPr lang="en-US" sz="1200" b="1" dirty="0">
                <a:solidFill>
                  <a:schemeClr val="tx1">
                    <a:lumMod val="75000"/>
                    <a:lumOff val="25000"/>
                  </a:schemeClr>
                </a:solidFill>
                <a:latin typeface="+mj-lt"/>
              </a:rPr>
              <a:t>0</a:t>
            </a:r>
          </a:p>
        </p:txBody>
      </p:sp>
      <p:sp>
        <p:nvSpPr>
          <p:cNvPr id="128" name="TextBox 127"/>
          <p:cNvSpPr txBox="1"/>
          <p:nvPr/>
        </p:nvSpPr>
        <p:spPr>
          <a:xfrm>
            <a:off x="8833855" y="22126996"/>
            <a:ext cx="800275" cy="461665"/>
          </a:xfrm>
          <a:prstGeom prst="rect">
            <a:avLst/>
          </a:prstGeom>
        </p:spPr>
        <p:txBody>
          <a:bodyPr wrap="square" numCol="1" spcCol="640080" rtlCol="0">
            <a:spAutoFit/>
          </a:bodyPr>
          <a:lstStyle/>
          <a:p>
            <a:pPr algn="just"/>
            <a:r>
              <a:rPr lang="en-US" sz="1200" b="1" dirty="0">
                <a:solidFill>
                  <a:schemeClr val="tx1">
                    <a:lumMod val="75000"/>
                    <a:lumOff val="25000"/>
                  </a:schemeClr>
                </a:solidFill>
                <a:latin typeface="+mj-lt"/>
              </a:rPr>
              <a:t>E.C. Flux Towers</a:t>
            </a:r>
          </a:p>
        </p:txBody>
      </p:sp>
      <p:pic>
        <p:nvPicPr>
          <p:cNvPr id="129" name="Picture 12" descr="north arrow orienteering by morit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05682" y="19353336"/>
            <a:ext cx="476404" cy="667731"/>
          </a:xfrm>
          <a:prstGeom prst="rect">
            <a:avLst/>
          </a:prstGeom>
          <a:noFill/>
          <a:extLst>
            <a:ext uri="{909E8E84-426E-40DD-AFC4-6F175D3DCCD1}">
              <a14:hiddenFill xmlns:a14="http://schemas.microsoft.com/office/drawing/2010/main">
                <a:solidFill>
                  <a:srgbClr val="FFFFFF"/>
                </a:solidFill>
              </a14:hiddenFill>
            </a:ext>
          </a:extLst>
        </p:spPr>
      </p:pic>
      <p:sp>
        <p:nvSpPr>
          <p:cNvPr id="132" name="TextBox 131"/>
          <p:cNvSpPr txBox="1"/>
          <p:nvPr/>
        </p:nvSpPr>
        <p:spPr>
          <a:xfrm>
            <a:off x="8347635" y="20168205"/>
            <a:ext cx="1805964" cy="276999"/>
          </a:xfrm>
          <a:prstGeom prst="rect">
            <a:avLst/>
          </a:prstGeom>
        </p:spPr>
        <p:txBody>
          <a:bodyPr wrap="square" numCol="1" spcCol="640080" rtlCol="0">
            <a:spAutoFit/>
          </a:bodyPr>
          <a:lstStyle/>
          <a:p>
            <a:pPr algn="just"/>
            <a:r>
              <a:rPr lang="en-US" sz="1200" b="1" dirty="0">
                <a:solidFill>
                  <a:schemeClr val="tx1">
                    <a:lumMod val="75000"/>
                    <a:lumOff val="25000"/>
                  </a:schemeClr>
                </a:solidFill>
                <a:latin typeface="+mj-lt"/>
              </a:rPr>
              <a:t>Evapotranspiration</a:t>
            </a:r>
          </a:p>
        </p:txBody>
      </p:sp>
      <p:sp>
        <p:nvSpPr>
          <p:cNvPr id="150" name="Rectangle 149"/>
          <p:cNvSpPr/>
          <p:nvPr/>
        </p:nvSpPr>
        <p:spPr>
          <a:xfrm>
            <a:off x="7581520" y="23743109"/>
            <a:ext cx="2169846" cy="21400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2" name="TextBox 151"/>
          <p:cNvSpPr txBox="1"/>
          <p:nvPr/>
        </p:nvSpPr>
        <p:spPr>
          <a:xfrm>
            <a:off x="7497296" y="23699554"/>
            <a:ext cx="2355670" cy="307777"/>
          </a:xfrm>
          <a:prstGeom prst="rect">
            <a:avLst/>
          </a:prstGeom>
          <a:noFill/>
        </p:spPr>
        <p:txBody>
          <a:bodyPr wrap="square" rtlCol="0">
            <a:spAutoFit/>
          </a:bodyPr>
          <a:lstStyle/>
          <a:p>
            <a:r>
              <a:rPr lang="en-US" sz="1400" b="1" dirty="0">
                <a:latin typeface="+mj-lt"/>
              </a:rPr>
              <a:t>0        5        10         20 km </a:t>
            </a:r>
          </a:p>
        </p:txBody>
      </p:sp>
      <p:sp>
        <p:nvSpPr>
          <p:cNvPr id="153" name="TextBox 152"/>
          <p:cNvSpPr txBox="1"/>
          <p:nvPr/>
        </p:nvSpPr>
        <p:spPr>
          <a:xfrm>
            <a:off x="13544406" y="21018678"/>
            <a:ext cx="1034012" cy="461665"/>
          </a:xfrm>
          <a:prstGeom prst="rect">
            <a:avLst/>
          </a:prstGeom>
        </p:spPr>
        <p:txBody>
          <a:bodyPr wrap="square" numCol="1" spcCol="640080" rtlCol="0">
            <a:spAutoFit/>
          </a:bodyPr>
          <a:lstStyle/>
          <a:p>
            <a:pPr algn="just"/>
            <a:r>
              <a:rPr lang="en-US" sz="1200" b="1" dirty="0">
                <a:solidFill>
                  <a:schemeClr val="tx1">
                    <a:lumMod val="75000"/>
                    <a:lumOff val="25000"/>
                  </a:schemeClr>
                </a:solidFill>
                <a:latin typeface="+mj-lt"/>
              </a:rPr>
              <a:t> (mm/ </a:t>
            </a:r>
          </a:p>
          <a:p>
            <a:pPr algn="just"/>
            <a:r>
              <a:rPr lang="en-US" sz="1200" b="1" dirty="0">
                <a:solidFill>
                  <a:schemeClr val="tx1">
                    <a:lumMod val="75000"/>
                    <a:lumOff val="25000"/>
                  </a:schemeClr>
                </a:solidFill>
                <a:latin typeface="+mj-lt"/>
              </a:rPr>
              <a:t>8 days)</a:t>
            </a:r>
          </a:p>
        </p:txBody>
      </p:sp>
      <p:sp>
        <p:nvSpPr>
          <p:cNvPr id="154" name="TextBox 153"/>
          <p:cNvSpPr txBox="1"/>
          <p:nvPr/>
        </p:nvSpPr>
        <p:spPr>
          <a:xfrm>
            <a:off x="13384530" y="20443460"/>
            <a:ext cx="1154234" cy="276999"/>
          </a:xfrm>
          <a:prstGeom prst="rect">
            <a:avLst/>
          </a:prstGeom>
        </p:spPr>
        <p:txBody>
          <a:bodyPr wrap="square" numCol="1" spcCol="640080" rtlCol="0">
            <a:spAutoFit/>
          </a:bodyPr>
          <a:lstStyle/>
          <a:p>
            <a:pPr algn="just"/>
            <a:r>
              <a:rPr lang="en-US" sz="1200" b="1" dirty="0">
                <a:solidFill>
                  <a:schemeClr val="tx1">
                    <a:lumMod val="75000"/>
                    <a:lumOff val="25000"/>
                  </a:schemeClr>
                </a:solidFill>
                <a:latin typeface="+mj-lt"/>
              </a:rPr>
              <a:t>15</a:t>
            </a:r>
            <a:endParaRPr lang="en-US" sz="1600" b="1" dirty="0">
              <a:solidFill>
                <a:schemeClr val="tx1">
                  <a:lumMod val="75000"/>
                  <a:lumOff val="25000"/>
                </a:schemeClr>
              </a:solidFill>
              <a:latin typeface="+mj-lt"/>
            </a:endParaRPr>
          </a:p>
        </p:txBody>
      </p:sp>
      <p:sp>
        <p:nvSpPr>
          <p:cNvPr id="155" name="TextBox 154"/>
          <p:cNvSpPr txBox="1"/>
          <p:nvPr/>
        </p:nvSpPr>
        <p:spPr>
          <a:xfrm>
            <a:off x="13424184" y="21815618"/>
            <a:ext cx="1154234" cy="276999"/>
          </a:xfrm>
          <a:prstGeom prst="rect">
            <a:avLst/>
          </a:prstGeom>
        </p:spPr>
        <p:txBody>
          <a:bodyPr wrap="square" numCol="1" spcCol="640080" rtlCol="0">
            <a:spAutoFit/>
          </a:bodyPr>
          <a:lstStyle/>
          <a:p>
            <a:pPr algn="just"/>
            <a:r>
              <a:rPr lang="en-US" sz="1200" b="1" dirty="0">
                <a:solidFill>
                  <a:schemeClr val="tx1">
                    <a:lumMod val="75000"/>
                    <a:lumOff val="25000"/>
                  </a:schemeClr>
                </a:solidFill>
                <a:latin typeface="+mj-lt"/>
              </a:rPr>
              <a:t>0</a:t>
            </a:r>
          </a:p>
        </p:txBody>
      </p:sp>
      <p:sp>
        <p:nvSpPr>
          <p:cNvPr id="156" name="TextBox 155"/>
          <p:cNvSpPr txBox="1"/>
          <p:nvPr/>
        </p:nvSpPr>
        <p:spPr>
          <a:xfrm>
            <a:off x="13441985" y="22113837"/>
            <a:ext cx="800275" cy="461665"/>
          </a:xfrm>
          <a:prstGeom prst="rect">
            <a:avLst/>
          </a:prstGeom>
        </p:spPr>
        <p:txBody>
          <a:bodyPr wrap="square" numCol="1" spcCol="640080" rtlCol="0">
            <a:spAutoFit/>
          </a:bodyPr>
          <a:lstStyle/>
          <a:p>
            <a:pPr algn="just"/>
            <a:r>
              <a:rPr lang="en-US" sz="1200" b="1" dirty="0">
                <a:solidFill>
                  <a:schemeClr val="tx1">
                    <a:lumMod val="75000"/>
                    <a:lumOff val="25000"/>
                  </a:schemeClr>
                </a:solidFill>
                <a:latin typeface="+mj-lt"/>
              </a:rPr>
              <a:t>E.C. Flux Towers</a:t>
            </a:r>
          </a:p>
        </p:txBody>
      </p:sp>
      <p:pic>
        <p:nvPicPr>
          <p:cNvPr id="157" name="Picture 12" descr="north arrow orienteering by morit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813812" y="19340177"/>
            <a:ext cx="476404" cy="667731"/>
          </a:xfrm>
          <a:prstGeom prst="rect">
            <a:avLst/>
          </a:prstGeom>
          <a:noFill/>
          <a:extLst>
            <a:ext uri="{909E8E84-426E-40DD-AFC4-6F175D3DCCD1}">
              <a14:hiddenFill xmlns:a14="http://schemas.microsoft.com/office/drawing/2010/main">
                <a:solidFill>
                  <a:srgbClr val="FFFFFF"/>
                </a:solidFill>
              </a14:hiddenFill>
            </a:ext>
          </a:extLst>
        </p:spPr>
      </p:pic>
      <p:sp>
        <p:nvSpPr>
          <p:cNvPr id="158" name="TextBox 157"/>
          <p:cNvSpPr txBox="1"/>
          <p:nvPr/>
        </p:nvSpPr>
        <p:spPr>
          <a:xfrm>
            <a:off x="12955765" y="20155046"/>
            <a:ext cx="1805964" cy="276999"/>
          </a:xfrm>
          <a:prstGeom prst="rect">
            <a:avLst/>
          </a:prstGeom>
        </p:spPr>
        <p:txBody>
          <a:bodyPr wrap="square" numCol="1" spcCol="640080" rtlCol="0">
            <a:spAutoFit/>
          </a:bodyPr>
          <a:lstStyle/>
          <a:p>
            <a:pPr algn="just"/>
            <a:r>
              <a:rPr lang="en-US" sz="1200" b="1" dirty="0">
                <a:solidFill>
                  <a:schemeClr val="tx1">
                    <a:lumMod val="75000"/>
                    <a:lumOff val="25000"/>
                  </a:schemeClr>
                </a:solidFill>
                <a:latin typeface="+mj-lt"/>
              </a:rPr>
              <a:t>Evapotranspiration</a:t>
            </a:r>
          </a:p>
        </p:txBody>
      </p:sp>
      <p:sp>
        <p:nvSpPr>
          <p:cNvPr id="159" name="Rectangle 158"/>
          <p:cNvSpPr/>
          <p:nvPr/>
        </p:nvSpPr>
        <p:spPr>
          <a:xfrm>
            <a:off x="12189650" y="23729950"/>
            <a:ext cx="2169846" cy="21400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0" name="TextBox 159"/>
          <p:cNvSpPr txBox="1"/>
          <p:nvPr/>
        </p:nvSpPr>
        <p:spPr>
          <a:xfrm>
            <a:off x="12105426" y="23686395"/>
            <a:ext cx="2355670" cy="307777"/>
          </a:xfrm>
          <a:prstGeom prst="rect">
            <a:avLst/>
          </a:prstGeom>
          <a:noFill/>
        </p:spPr>
        <p:txBody>
          <a:bodyPr wrap="square" rtlCol="0">
            <a:spAutoFit/>
          </a:bodyPr>
          <a:lstStyle/>
          <a:p>
            <a:r>
              <a:rPr lang="en-US" sz="1400" b="1" dirty="0">
                <a:latin typeface="+mj-lt"/>
              </a:rPr>
              <a:t>0        5        10         20 km </a:t>
            </a:r>
          </a:p>
        </p:txBody>
      </p:sp>
      <p:sp>
        <p:nvSpPr>
          <p:cNvPr id="161" name="TextBox 160"/>
          <p:cNvSpPr txBox="1"/>
          <p:nvPr/>
        </p:nvSpPr>
        <p:spPr>
          <a:xfrm>
            <a:off x="18176513" y="21025487"/>
            <a:ext cx="1034012" cy="461665"/>
          </a:xfrm>
          <a:prstGeom prst="rect">
            <a:avLst/>
          </a:prstGeom>
        </p:spPr>
        <p:txBody>
          <a:bodyPr wrap="square" numCol="1" spcCol="640080" rtlCol="0">
            <a:spAutoFit/>
          </a:bodyPr>
          <a:lstStyle/>
          <a:p>
            <a:pPr algn="just"/>
            <a:r>
              <a:rPr lang="en-US" sz="1200" b="1" dirty="0">
                <a:solidFill>
                  <a:schemeClr val="tx1">
                    <a:lumMod val="75000"/>
                    <a:lumOff val="25000"/>
                  </a:schemeClr>
                </a:solidFill>
                <a:latin typeface="+mj-lt"/>
              </a:rPr>
              <a:t> (mm/ </a:t>
            </a:r>
          </a:p>
          <a:p>
            <a:pPr algn="just"/>
            <a:r>
              <a:rPr lang="en-US" sz="1200" b="1" dirty="0">
                <a:solidFill>
                  <a:schemeClr val="tx1">
                    <a:lumMod val="75000"/>
                    <a:lumOff val="25000"/>
                  </a:schemeClr>
                </a:solidFill>
                <a:latin typeface="+mj-lt"/>
              </a:rPr>
              <a:t>month)</a:t>
            </a:r>
          </a:p>
        </p:txBody>
      </p:sp>
      <p:sp>
        <p:nvSpPr>
          <p:cNvPr id="162" name="TextBox 161"/>
          <p:cNvSpPr txBox="1"/>
          <p:nvPr/>
        </p:nvSpPr>
        <p:spPr>
          <a:xfrm>
            <a:off x="18016637" y="20450269"/>
            <a:ext cx="1154234" cy="276999"/>
          </a:xfrm>
          <a:prstGeom prst="rect">
            <a:avLst/>
          </a:prstGeom>
        </p:spPr>
        <p:txBody>
          <a:bodyPr wrap="square" numCol="1" spcCol="640080" rtlCol="0">
            <a:spAutoFit/>
          </a:bodyPr>
          <a:lstStyle/>
          <a:p>
            <a:pPr algn="just"/>
            <a:r>
              <a:rPr lang="en-US" sz="1200" b="1" dirty="0">
                <a:solidFill>
                  <a:schemeClr val="tx1">
                    <a:lumMod val="75000"/>
                    <a:lumOff val="25000"/>
                  </a:schemeClr>
                </a:solidFill>
                <a:latin typeface="+mj-lt"/>
              </a:rPr>
              <a:t>60</a:t>
            </a:r>
            <a:endParaRPr lang="en-US" sz="1600" b="1" dirty="0">
              <a:solidFill>
                <a:schemeClr val="tx1">
                  <a:lumMod val="75000"/>
                  <a:lumOff val="25000"/>
                </a:schemeClr>
              </a:solidFill>
              <a:latin typeface="+mj-lt"/>
            </a:endParaRPr>
          </a:p>
        </p:txBody>
      </p:sp>
      <p:sp>
        <p:nvSpPr>
          <p:cNvPr id="163" name="TextBox 162"/>
          <p:cNvSpPr txBox="1"/>
          <p:nvPr/>
        </p:nvSpPr>
        <p:spPr>
          <a:xfrm>
            <a:off x="18056291" y="21822427"/>
            <a:ext cx="1154234" cy="276999"/>
          </a:xfrm>
          <a:prstGeom prst="rect">
            <a:avLst/>
          </a:prstGeom>
        </p:spPr>
        <p:txBody>
          <a:bodyPr wrap="square" numCol="1" spcCol="640080" rtlCol="0">
            <a:spAutoFit/>
          </a:bodyPr>
          <a:lstStyle/>
          <a:p>
            <a:pPr algn="just"/>
            <a:r>
              <a:rPr lang="en-US" sz="1200" b="1" dirty="0">
                <a:solidFill>
                  <a:schemeClr val="tx1">
                    <a:lumMod val="75000"/>
                    <a:lumOff val="25000"/>
                  </a:schemeClr>
                </a:solidFill>
                <a:latin typeface="+mj-lt"/>
              </a:rPr>
              <a:t>0</a:t>
            </a:r>
          </a:p>
        </p:txBody>
      </p:sp>
      <p:sp>
        <p:nvSpPr>
          <p:cNvPr id="164" name="TextBox 163"/>
          <p:cNvSpPr txBox="1"/>
          <p:nvPr/>
        </p:nvSpPr>
        <p:spPr>
          <a:xfrm>
            <a:off x="18074092" y="22120646"/>
            <a:ext cx="800275" cy="461665"/>
          </a:xfrm>
          <a:prstGeom prst="rect">
            <a:avLst/>
          </a:prstGeom>
        </p:spPr>
        <p:txBody>
          <a:bodyPr wrap="square" numCol="1" spcCol="640080" rtlCol="0">
            <a:spAutoFit/>
          </a:bodyPr>
          <a:lstStyle/>
          <a:p>
            <a:pPr algn="just"/>
            <a:r>
              <a:rPr lang="en-US" sz="1200" b="1" dirty="0">
                <a:solidFill>
                  <a:schemeClr val="tx1">
                    <a:lumMod val="75000"/>
                    <a:lumOff val="25000"/>
                  </a:schemeClr>
                </a:solidFill>
                <a:latin typeface="+mj-lt"/>
              </a:rPr>
              <a:t>E.C. Flux Towers</a:t>
            </a:r>
          </a:p>
        </p:txBody>
      </p:sp>
      <p:pic>
        <p:nvPicPr>
          <p:cNvPr id="165" name="Picture 12" descr="north arrow orienteering by morit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445919" y="19346986"/>
            <a:ext cx="476404" cy="667731"/>
          </a:xfrm>
          <a:prstGeom prst="rect">
            <a:avLst/>
          </a:prstGeom>
          <a:noFill/>
          <a:extLst>
            <a:ext uri="{909E8E84-426E-40DD-AFC4-6F175D3DCCD1}">
              <a14:hiddenFill xmlns:a14="http://schemas.microsoft.com/office/drawing/2010/main">
                <a:solidFill>
                  <a:srgbClr val="FFFFFF"/>
                </a:solidFill>
              </a14:hiddenFill>
            </a:ext>
          </a:extLst>
        </p:spPr>
      </p:pic>
      <p:sp>
        <p:nvSpPr>
          <p:cNvPr id="166" name="TextBox 165"/>
          <p:cNvSpPr txBox="1"/>
          <p:nvPr/>
        </p:nvSpPr>
        <p:spPr>
          <a:xfrm>
            <a:off x="17587872" y="20161855"/>
            <a:ext cx="1805964" cy="276999"/>
          </a:xfrm>
          <a:prstGeom prst="rect">
            <a:avLst/>
          </a:prstGeom>
        </p:spPr>
        <p:txBody>
          <a:bodyPr wrap="square" numCol="1" spcCol="640080" rtlCol="0">
            <a:spAutoFit/>
          </a:bodyPr>
          <a:lstStyle/>
          <a:p>
            <a:pPr algn="just"/>
            <a:r>
              <a:rPr lang="en-US" sz="1200" b="1" dirty="0">
                <a:solidFill>
                  <a:schemeClr val="tx1">
                    <a:lumMod val="75000"/>
                    <a:lumOff val="25000"/>
                  </a:schemeClr>
                </a:solidFill>
                <a:latin typeface="+mj-lt"/>
              </a:rPr>
              <a:t>Evapotranspiration</a:t>
            </a:r>
          </a:p>
        </p:txBody>
      </p:sp>
      <p:sp>
        <p:nvSpPr>
          <p:cNvPr id="167" name="Rectangle 166"/>
          <p:cNvSpPr/>
          <p:nvPr/>
        </p:nvSpPr>
        <p:spPr>
          <a:xfrm>
            <a:off x="16821757" y="23736759"/>
            <a:ext cx="2169846" cy="21400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8" name="TextBox 167"/>
          <p:cNvSpPr txBox="1"/>
          <p:nvPr/>
        </p:nvSpPr>
        <p:spPr>
          <a:xfrm>
            <a:off x="16737533" y="23693204"/>
            <a:ext cx="2355670" cy="307777"/>
          </a:xfrm>
          <a:prstGeom prst="rect">
            <a:avLst/>
          </a:prstGeom>
          <a:noFill/>
        </p:spPr>
        <p:txBody>
          <a:bodyPr wrap="square" rtlCol="0">
            <a:spAutoFit/>
          </a:bodyPr>
          <a:lstStyle/>
          <a:p>
            <a:r>
              <a:rPr lang="en-US" sz="1400" b="1" dirty="0">
                <a:latin typeface="+mj-lt"/>
              </a:rPr>
              <a:t>0        5        10         20 km </a:t>
            </a:r>
          </a:p>
        </p:txBody>
      </p:sp>
      <p:graphicFrame>
        <p:nvGraphicFramePr>
          <p:cNvPr id="130" name="Chart 129"/>
          <p:cNvGraphicFramePr>
            <a:graphicFrameLocks/>
          </p:cNvGraphicFramePr>
          <p:nvPr>
            <p:extLst>
              <p:ext uri="{D42A27DB-BD31-4B8C-83A1-F6EECF244321}">
                <p14:modId xmlns:p14="http://schemas.microsoft.com/office/powerpoint/2010/main" val="2077079381"/>
              </p:ext>
            </p:extLst>
          </p:nvPr>
        </p:nvGraphicFramePr>
        <p:xfrm>
          <a:off x="5378114" y="24276770"/>
          <a:ext cx="4894038" cy="3631480"/>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145" name="Chart 144"/>
          <p:cNvGraphicFramePr>
            <a:graphicFrameLocks/>
          </p:cNvGraphicFramePr>
          <p:nvPr>
            <p:extLst>
              <p:ext uri="{D42A27DB-BD31-4B8C-83A1-F6EECF244321}">
                <p14:modId xmlns:p14="http://schemas.microsoft.com/office/powerpoint/2010/main" val="1403654699"/>
              </p:ext>
            </p:extLst>
          </p:nvPr>
        </p:nvGraphicFramePr>
        <p:xfrm>
          <a:off x="19319855" y="24270834"/>
          <a:ext cx="5071765" cy="3505099"/>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169" name="Chart 168"/>
          <p:cNvGraphicFramePr>
            <a:graphicFrameLocks/>
          </p:cNvGraphicFramePr>
          <p:nvPr>
            <p:extLst>
              <p:ext uri="{D42A27DB-BD31-4B8C-83A1-F6EECF244321}">
                <p14:modId xmlns:p14="http://schemas.microsoft.com/office/powerpoint/2010/main" val="541666338"/>
              </p:ext>
            </p:extLst>
          </p:nvPr>
        </p:nvGraphicFramePr>
        <p:xfrm>
          <a:off x="14846208" y="24270834"/>
          <a:ext cx="4680304" cy="3439256"/>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170" name="Chart 169"/>
          <p:cNvGraphicFramePr>
            <a:graphicFrameLocks/>
          </p:cNvGraphicFramePr>
          <p:nvPr>
            <p:extLst>
              <p:ext uri="{D42A27DB-BD31-4B8C-83A1-F6EECF244321}">
                <p14:modId xmlns:p14="http://schemas.microsoft.com/office/powerpoint/2010/main" val="1017963982"/>
              </p:ext>
            </p:extLst>
          </p:nvPr>
        </p:nvGraphicFramePr>
        <p:xfrm>
          <a:off x="10191521" y="24213806"/>
          <a:ext cx="4741043" cy="3562127"/>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131" name="Chart 130"/>
          <p:cNvGraphicFramePr>
            <a:graphicFrameLocks/>
          </p:cNvGraphicFramePr>
          <p:nvPr>
            <p:extLst>
              <p:ext uri="{D42A27DB-BD31-4B8C-83A1-F6EECF244321}">
                <p14:modId xmlns:p14="http://schemas.microsoft.com/office/powerpoint/2010/main" val="4182458723"/>
              </p:ext>
            </p:extLst>
          </p:nvPr>
        </p:nvGraphicFramePr>
        <p:xfrm>
          <a:off x="914399" y="24289450"/>
          <a:ext cx="4703066" cy="3420640"/>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133" name="Chart 132"/>
          <p:cNvGraphicFramePr>
            <a:graphicFrameLocks/>
          </p:cNvGraphicFramePr>
          <p:nvPr>
            <p:extLst>
              <p:ext uri="{D42A27DB-BD31-4B8C-83A1-F6EECF244321}">
                <p14:modId xmlns:p14="http://schemas.microsoft.com/office/powerpoint/2010/main" val="1352146156"/>
              </p:ext>
            </p:extLst>
          </p:nvPr>
        </p:nvGraphicFramePr>
        <p:xfrm>
          <a:off x="19436956" y="18738045"/>
          <a:ext cx="7059236" cy="5578410"/>
        </p:xfrm>
        <a:graphic>
          <a:graphicData uri="http://schemas.openxmlformats.org/drawingml/2006/chart">
            <c:chart xmlns:c="http://schemas.openxmlformats.org/drawingml/2006/chart" xmlns:r="http://schemas.openxmlformats.org/officeDocument/2006/relationships" r:id="rId25"/>
          </a:graphicData>
        </a:graphic>
      </p:graphicFrame>
      <p:sp>
        <p:nvSpPr>
          <p:cNvPr id="25" name="Rectangle 24"/>
          <p:cNvSpPr/>
          <p:nvPr/>
        </p:nvSpPr>
        <p:spPr>
          <a:xfrm>
            <a:off x="985173" y="5635813"/>
            <a:ext cx="13716000" cy="6001643"/>
          </a:xfrm>
          <a:prstGeom prst="rect">
            <a:avLst/>
          </a:prstGeom>
        </p:spPr>
        <p:txBody>
          <a:bodyPr>
            <a:spAutoFit/>
          </a:bodyPr>
          <a:lstStyle/>
          <a:p>
            <a:pPr algn="just"/>
            <a:r>
              <a:rPr lang="en-US" sz="2400" dirty="0">
                <a:solidFill>
                  <a:schemeClr val="tx1">
                    <a:lumMod val="75000"/>
                    <a:lumOff val="25000"/>
                  </a:schemeClr>
                </a:solidFill>
              </a:rPr>
              <a:t>Evapotranspiration (ET) is a vital component of the hydrologic cycle, especially in semi-arid environments; water availability can have a substantial impact on ecosystem services, such as grazing patterns of native and domesticated animal populations, vegetation health, and fire susceptibility. Current practices to measure ET rely on costly field sampling approaches or models that are typically calibrated for agricultural land cover. Validating remotely-sensed ET models with paired in situ eddy covariance flux tower data from Reynolds Creek Experimental Watershed (RCEW) will increase the confidence of measuring ET using remotely sensed data in the sagebrush steppe environment. ET estimates were derived from NASA Terra Moderate Resolution Imaging </a:t>
            </a:r>
            <a:r>
              <a:rPr lang="en-US" sz="2400" dirty="0" err="1">
                <a:solidFill>
                  <a:schemeClr val="tx1">
                    <a:lumMod val="75000"/>
                    <a:lumOff val="25000"/>
                  </a:schemeClr>
                </a:solidFill>
              </a:rPr>
              <a:t>Spectroradiometer</a:t>
            </a:r>
            <a:r>
              <a:rPr lang="en-US" sz="2400" dirty="0">
                <a:solidFill>
                  <a:schemeClr val="tx1">
                    <a:lumMod val="75000"/>
                    <a:lumOff val="25000"/>
                  </a:schemeClr>
                </a:solidFill>
              </a:rPr>
              <a:t> (MODIS) and Advanced </a:t>
            </a:r>
            <a:r>
              <a:rPr lang="en-US" sz="2400" dirty="0" err="1">
                <a:solidFill>
                  <a:schemeClr val="tx1">
                    <a:lumMod val="75000"/>
                    <a:lumOff val="25000"/>
                  </a:schemeClr>
                </a:solidFill>
              </a:rPr>
              <a:t>Spaceborne</a:t>
            </a:r>
            <a:r>
              <a:rPr lang="en-US" sz="2400" dirty="0">
                <a:solidFill>
                  <a:schemeClr val="tx1">
                    <a:lumMod val="75000"/>
                    <a:lumOff val="25000"/>
                  </a:schemeClr>
                </a:solidFill>
              </a:rPr>
              <a:t> Thermal Emission and Reflection Radiometer (ASTER), Landsat 8 Operational Land Imager (OLI) and Thermal Infrared Sensor (TIRS). Additionally, the project utilized modeled data from Google Earth Engine Evapotranspiration Flux (</a:t>
            </a:r>
            <a:r>
              <a:rPr lang="en-US" sz="2400" dirty="0" err="1">
                <a:solidFill>
                  <a:schemeClr val="tx1">
                    <a:lumMod val="75000"/>
                    <a:lumOff val="25000"/>
                  </a:schemeClr>
                </a:solidFill>
              </a:rPr>
              <a:t>EEFlux</a:t>
            </a:r>
            <a:r>
              <a:rPr lang="en-US" sz="2400" dirty="0">
                <a:solidFill>
                  <a:schemeClr val="tx1">
                    <a:lumMod val="75000"/>
                    <a:lumOff val="25000"/>
                  </a:schemeClr>
                </a:solidFill>
              </a:rPr>
              <a:t>), Simplified Surface Energy Balance (</a:t>
            </a:r>
            <a:r>
              <a:rPr lang="en-US" sz="2400" dirty="0" err="1">
                <a:solidFill>
                  <a:schemeClr val="tx1">
                    <a:lumMod val="75000"/>
                    <a:lumOff val="25000"/>
                  </a:schemeClr>
                </a:solidFill>
              </a:rPr>
              <a:t>SSEBop</a:t>
            </a:r>
            <a:r>
              <a:rPr lang="en-US" sz="2400" dirty="0">
                <a:solidFill>
                  <a:schemeClr val="tx1">
                    <a:lumMod val="75000"/>
                    <a:lumOff val="25000"/>
                  </a:schemeClr>
                </a:solidFill>
              </a:rPr>
              <a:t>), MODIS Global ET Project (MOD16), and North American Land Data Assimilation System (NLDAS-2 Noah). The NLDAS-2 Noah model produced the best correlation to the RCEW in situ measurements, with an average coefficient of determination of r2 = 0.87. The other three models resulted in coefficients ranging from r2 = 0.086 (MOD16) to r2 = 0.86 (</a:t>
            </a:r>
            <a:r>
              <a:rPr lang="en-US" sz="2400" dirty="0" err="1">
                <a:solidFill>
                  <a:schemeClr val="tx1">
                    <a:lumMod val="75000"/>
                    <a:lumOff val="25000"/>
                  </a:schemeClr>
                </a:solidFill>
              </a:rPr>
              <a:t>EEFlux</a:t>
            </a:r>
            <a:r>
              <a:rPr lang="en-US" sz="2400" dirty="0">
                <a:solidFill>
                  <a:schemeClr val="tx1">
                    <a:lumMod val="75000"/>
                    <a:lumOff val="25000"/>
                  </a:schemeClr>
                </a:solidFill>
              </a:rPr>
              <a:t>). Although NLDAS-2 Noah has the lowest spatial resolution of the tested models (~12 km), it has the highest temporal resolution (hourly), which is promising for developing hybrid models paired with higher spatial resolution datasets such as </a:t>
            </a:r>
            <a:r>
              <a:rPr lang="en-US" sz="2400" dirty="0" err="1">
                <a:solidFill>
                  <a:schemeClr val="tx1">
                    <a:lumMod val="75000"/>
                    <a:lumOff val="25000"/>
                  </a:schemeClr>
                </a:solidFill>
              </a:rPr>
              <a:t>SSEBop</a:t>
            </a:r>
            <a:r>
              <a:rPr lang="en-US" sz="2400" dirty="0">
                <a:solidFill>
                  <a:schemeClr val="tx1">
                    <a:lumMod val="75000"/>
                    <a:lumOff val="25000"/>
                  </a:schemeClr>
                </a:solidFill>
              </a:rPr>
              <a:t>.</a:t>
            </a:r>
          </a:p>
        </p:txBody>
      </p:sp>
      <p:pic>
        <p:nvPicPr>
          <p:cNvPr id="27" name="Picture 2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4439168" y="16850433"/>
            <a:ext cx="2187111" cy="889425"/>
          </a:xfrm>
          <a:prstGeom prst="rect">
            <a:avLst/>
          </a:prstGeom>
        </p:spPr>
      </p:pic>
      <p:sp>
        <p:nvSpPr>
          <p:cNvPr id="134" name="TextBox 133"/>
          <p:cNvSpPr txBox="1"/>
          <p:nvPr/>
        </p:nvSpPr>
        <p:spPr>
          <a:xfrm>
            <a:off x="23845596" y="17636383"/>
            <a:ext cx="3374256" cy="707886"/>
          </a:xfrm>
          <a:prstGeom prst="rect">
            <a:avLst/>
          </a:prstGeom>
        </p:spPr>
        <p:txBody>
          <a:bodyPr wrap="square" numCol="1" spcCol="640080" rtlCol="0">
            <a:spAutoFit/>
          </a:bodyPr>
          <a:lstStyle/>
          <a:p>
            <a:pPr algn="ctr"/>
            <a:r>
              <a:rPr lang="en-US" sz="2000" dirty="0">
                <a:solidFill>
                  <a:schemeClr val="tx1">
                    <a:lumMod val="75000"/>
                    <a:lumOff val="25000"/>
                  </a:schemeClr>
                </a:solidFill>
              </a:rPr>
              <a:t>Landsat 7 </a:t>
            </a:r>
          </a:p>
          <a:p>
            <a:pPr algn="ctr"/>
            <a:r>
              <a:rPr lang="en-US" sz="2000" dirty="0">
                <a:solidFill>
                  <a:schemeClr val="tx1">
                    <a:lumMod val="75000"/>
                    <a:lumOff val="25000"/>
                  </a:schemeClr>
                </a:solidFill>
              </a:rPr>
              <a:t>ETM+</a:t>
            </a:r>
          </a:p>
        </p:txBody>
      </p:sp>
      <p:sp>
        <p:nvSpPr>
          <p:cNvPr id="135" name="TextBox 134"/>
          <p:cNvSpPr txBox="1"/>
          <p:nvPr/>
        </p:nvSpPr>
        <p:spPr>
          <a:xfrm>
            <a:off x="2023504" y="24498542"/>
            <a:ext cx="1311159" cy="400110"/>
          </a:xfrm>
          <a:prstGeom prst="rect">
            <a:avLst/>
          </a:prstGeom>
          <a:solidFill>
            <a:srgbClr val="FFFFFF">
              <a:alpha val="80000"/>
            </a:srgbClr>
          </a:solidFill>
        </p:spPr>
        <p:txBody>
          <a:bodyPr wrap="square" numCol="1" spcCol="640080" rtlCol="0">
            <a:spAutoFit/>
          </a:bodyPr>
          <a:lstStyle/>
          <a:p>
            <a:pPr algn="ctr"/>
            <a:r>
              <a:rPr lang="en-US" sz="2000" b="1" dirty="0" err="1">
                <a:solidFill>
                  <a:schemeClr val="tx1">
                    <a:lumMod val="75000"/>
                    <a:lumOff val="25000"/>
                  </a:schemeClr>
                </a:solidFill>
                <a:latin typeface="+mj-lt"/>
              </a:rPr>
              <a:t>SSEBop</a:t>
            </a:r>
            <a:endParaRPr lang="en-US" sz="2000" b="1" dirty="0">
              <a:solidFill>
                <a:schemeClr val="tx1">
                  <a:lumMod val="75000"/>
                  <a:lumOff val="25000"/>
                </a:schemeClr>
              </a:solidFill>
              <a:latin typeface="+mj-lt"/>
            </a:endParaRPr>
          </a:p>
        </p:txBody>
      </p:sp>
      <p:sp>
        <p:nvSpPr>
          <p:cNvPr id="143" name="TextBox 142"/>
          <p:cNvSpPr txBox="1"/>
          <p:nvPr/>
        </p:nvSpPr>
        <p:spPr>
          <a:xfrm>
            <a:off x="6125918" y="24513081"/>
            <a:ext cx="1381372" cy="400110"/>
          </a:xfrm>
          <a:prstGeom prst="rect">
            <a:avLst/>
          </a:prstGeom>
          <a:solidFill>
            <a:srgbClr val="FFFFFF">
              <a:alpha val="80000"/>
            </a:srgbClr>
          </a:solidFill>
        </p:spPr>
        <p:txBody>
          <a:bodyPr wrap="square" numCol="1" spcCol="640080" rtlCol="0">
            <a:spAutoFit/>
          </a:bodyPr>
          <a:lstStyle/>
          <a:p>
            <a:pPr algn="ctr"/>
            <a:r>
              <a:rPr lang="en-US" sz="2000" b="1" dirty="0">
                <a:solidFill>
                  <a:schemeClr val="tx1">
                    <a:lumMod val="75000"/>
                    <a:lumOff val="25000"/>
                  </a:schemeClr>
                </a:solidFill>
                <a:latin typeface="+mj-lt"/>
              </a:rPr>
              <a:t>MOD16</a:t>
            </a:r>
          </a:p>
        </p:txBody>
      </p:sp>
      <p:sp>
        <p:nvSpPr>
          <p:cNvPr id="144" name="TextBox 143"/>
          <p:cNvSpPr txBox="1"/>
          <p:nvPr/>
        </p:nvSpPr>
        <p:spPr>
          <a:xfrm>
            <a:off x="10907613" y="24498542"/>
            <a:ext cx="1104430" cy="400110"/>
          </a:xfrm>
          <a:prstGeom prst="rect">
            <a:avLst/>
          </a:prstGeom>
          <a:solidFill>
            <a:srgbClr val="FFFFFF">
              <a:alpha val="80000"/>
            </a:srgbClr>
          </a:solidFill>
        </p:spPr>
        <p:txBody>
          <a:bodyPr wrap="square" numCol="1" spcCol="640080" rtlCol="0">
            <a:spAutoFit/>
          </a:bodyPr>
          <a:lstStyle/>
          <a:p>
            <a:pPr algn="ctr"/>
            <a:r>
              <a:rPr lang="en-US" sz="2000" b="1" dirty="0" err="1">
                <a:solidFill>
                  <a:schemeClr val="tx1">
                    <a:lumMod val="75000"/>
                    <a:lumOff val="25000"/>
                  </a:schemeClr>
                </a:solidFill>
                <a:latin typeface="+mj-lt"/>
              </a:rPr>
              <a:t>EEFlux</a:t>
            </a:r>
            <a:endParaRPr lang="en-US" sz="2000" b="1" dirty="0">
              <a:solidFill>
                <a:schemeClr val="tx1">
                  <a:lumMod val="75000"/>
                  <a:lumOff val="25000"/>
                </a:schemeClr>
              </a:solidFill>
              <a:latin typeface="+mj-lt"/>
            </a:endParaRPr>
          </a:p>
        </p:txBody>
      </p:sp>
      <p:sp>
        <p:nvSpPr>
          <p:cNvPr id="146" name="TextBox 145"/>
          <p:cNvSpPr txBox="1"/>
          <p:nvPr/>
        </p:nvSpPr>
        <p:spPr>
          <a:xfrm>
            <a:off x="15472569" y="24513081"/>
            <a:ext cx="2414600" cy="400110"/>
          </a:xfrm>
          <a:prstGeom prst="rect">
            <a:avLst/>
          </a:prstGeom>
          <a:solidFill>
            <a:srgbClr val="FFFFFF">
              <a:alpha val="80000"/>
            </a:srgbClr>
          </a:solidFill>
        </p:spPr>
        <p:txBody>
          <a:bodyPr wrap="square" numCol="1" spcCol="640080" rtlCol="0">
            <a:spAutoFit/>
          </a:bodyPr>
          <a:lstStyle/>
          <a:p>
            <a:pPr algn="ctr"/>
            <a:r>
              <a:rPr lang="en-US" sz="2000" b="1" dirty="0">
                <a:solidFill>
                  <a:schemeClr val="tx1">
                    <a:lumMod val="75000"/>
                    <a:lumOff val="25000"/>
                  </a:schemeClr>
                </a:solidFill>
                <a:latin typeface="+mj-lt"/>
              </a:rPr>
              <a:t>NLDAS-2-Noah</a:t>
            </a:r>
          </a:p>
        </p:txBody>
      </p:sp>
    </p:spTree>
    <p:extLst>
      <p:ext uri="{BB962C8B-B14F-4D97-AF65-F5344CB8AC3E}">
        <p14:creationId xmlns:p14="http://schemas.microsoft.com/office/powerpoint/2010/main" val="183222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numCol="1" spcCol="640080"/>
      <a:lstStyle>
        <a:defPPr algn="just">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6301</TotalTime>
  <Words>802</Words>
  <Application>Microsoft Office PowerPoint</Application>
  <PresentationFormat>Custom</PresentationFormat>
  <Paragraphs>108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Wingdings 3</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234</cp:revision>
  <dcterms:created xsi:type="dcterms:W3CDTF">2017-06-02T16:06:25Z</dcterms:created>
  <dcterms:modified xsi:type="dcterms:W3CDTF">2018-12-26T03:19:04Z</dcterms:modified>
</cp:coreProperties>
</file>