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comments/comment2.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3.xml" ContentType="application/vnd.openxmlformats-officedocument.presentationml.comments+xml"/>
  <Override PartName="/ppt/notesSlides/notesSlide8.xml" ContentType="application/vnd.openxmlformats-officedocument.presentationml.notesSlide+xml"/>
  <Override PartName="/ppt/comments/comment4.xml" ContentType="application/vnd.openxmlformats-officedocument.presentationml.comments+xml"/>
  <Override PartName="/ppt/notesSlides/notesSlide9.xml" ContentType="application/vnd.openxmlformats-officedocument.presentationml.notesSlide+xml"/>
  <Override PartName="/ppt/comments/comment5.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6" r:id="rId1"/>
    <p:sldMasterId id="2147483657" r:id="rId2"/>
  </p:sldMasterIdLst>
  <p:notesMasterIdLst>
    <p:notesMasterId r:id="rId20"/>
  </p:notesMasterIdLst>
  <p:sldIdLst>
    <p:sldId id="256" r:id="rId3"/>
    <p:sldId id="257" r:id="rId4"/>
    <p:sldId id="258" r:id="rId5"/>
    <p:sldId id="259" r:id="rId6"/>
    <p:sldId id="260" r:id="rId7"/>
    <p:sldId id="261" r:id="rId8"/>
    <p:sldId id="262" r:id="rId9"/>
    <p:sldId id="263" r:id="rId10"/>
    <p:sldId id="264" r:id="rId11"/>
    <p:sldId id="265" r:id="rId12"/>
    <p:sldId id="267" r:id="rId13"/>
    <p:sldId id="268" r:id="rId14"/>
    <p:sldId id="269" r:id="rId15"/>
    <p:sldId id="272" r:id="rId16"/>
    <p:sldId id="266" r:id="rId17"/>
    <p:sldId id="270" r:id="rId18"/>
    <p:sldId id="271" r:id="rId19"/>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4" clrIdx="0"/>
  <p:cmAuthor id="1" name="Sparrow, Kent H. (LARC-E3)[SSAI DEVELOP]" initials="SKH(D" lastIdx="1" clrIdx="1">
    <p:extLst>
      <p:ext uri="{19B8F6BF-5375-455C-9EA6-DF929625EA0E}">
        <p15:presenceInfo xmlns:p15="http://schemas.microsoft.com/office/powerpoint/2012/main" userId="S-1-5-21-330711430-3775241029-4075259233-64191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4660"/>
  </p:normalViewPr>
  <p:slideViewPr>
    <p:cSldViewPr snapToGrid="0">
      <p:cViewPr>
        <p:scale>
          <a:sx n="110" d="100"/>
          <a:sy n="110" d="100"/>
        </p:scale>
        <p:origin x="-24"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idx="12">
    <p:pos x="6000" y="0"/>
    <p:text>In the speaker notes, be sure to explain what each end-user's interest is in the project.
-clr</p:text>
  </p:cm>
</p:cmLst>
</file>

<file path=ppt/comments/comment2.xml><?xml version="1.0" encoding="utf-8"?>
<p:cmLst xmlns:a="http://schemas.openxmlformats.org/drawingml/2006/main" xmlns:r="http://schemas.openxmlformats.org/officeDocument/2006/relationships" xmlns:p="http://schemas.openxmlformats.org/presentationml/2006/main">
  <p:cm authorId="0" idx="14">
    <p:pos x="6000" y="100"/>
    <p:text>Please specify that data is for USA (I assume).
-clr</p:text>
  </p:cm>
  <p:cm authorId="0" idx="13">
    <p:pos x="6000" y="0"/>
    <p:text>Could do so by including the title
-Brumbaugh, Beth (LARC-E3)[SSAI DEVELOP]</p:text>
  </p:cm>
</p:cmLst>
</file>

<file path=ppt/comments/comment3.xml><?xml version="1.0" encoding="utf-8"?>
<p:cmLst xmlns:a="http://schemas.openxmlformats.org/drawingml/2006/main" xmlns:r="http://schemas.openxmlformats.org/officeDocument/2006/relationships" xmlns:p="http://schemas.openxmlformats.org/presentationml/2006/main">
  <p:cm authorId="0" idx="11">
    <p:pos x="6000" y="500"/>
    <p:text>The numbers on this are a little difficult to read.
-peter hawman</p:text>
  </p:cm>
  <p:cm authorId="0" idx="10">
    <p:pos x="6000" y="400"/>
    <p:text>What is AWOS?
-peter hawman</p:text>
  </p:cm>
  <p:cm authorId="0" idx="9">
    <p:pos x="6000" y="300"/>
    <p:text>there is enough space to make some of these images larger.
-peter hawman</p:text>
  </p:cm>
  <p:cm authorId="0" idx="8">
    <p:pos x="6000" y="200"/>
    <p:text>Source: NOAA
-peter hawman</p:text>
  </p:cm>
  <p:cm authorId="0" idx="7">
    <p:pos x="6000" y="100"/>
    <p:text>All text in images should be legible to audience members who will be viewing from a distance, including names and numbers on images.
-clr</p:text>
  </p:cm>
  <p:cm authorId="0" idx="6">
    <p:pos x="6000" y="0"/>
    <p:text>no need to put the URL
-peter hawman</p:text>
  </p:cm>
</p:cmLst>
</file>

<file path=ppt/comments/comment4.xml><?xml version="1.0" encoding="utf-8"?>
<p:cmLst xmlns:a="http://schemas.openxmlformats.org/drawingml/2006/main" xmlns:r="http://schemas.openxmlformats.org/officeDocument/2006/relationships" xmlns:p="http://schemas.openxmlformats.org/presentationml/2006/main">
  <p:cm authorId="0" idx="5">
    <p:pos x="6000" y="0"/>
    <p:text>Make sure that the journal this image is from isn’t covered by copyright (different journals have different policies on when work can be reused without permission), if you’re not sure, send me (Beth) a link to the article
-Sparrow, Kent H. (LARC-E3)[SSAI DEVELOP]</p:text>
  </p:cm>
</p:cmLst>
</file>

<file path=ppt/comments/comment5.xml><?xml version="1.0" encoding="utf-8"?>
<p:cmLst xmlns:a="http://schemas.openxmlformats.org/drawingml/2006/main" xmlns:r="http://schemas.openxmlformats.org/officeDocument/2006/relationships" xmlns:p="http://schemas.openxmlformats.org/presentationml/2006/main">
  <p:cm authorId="0" idx="4">
    <p:pos x="6000" y="100"/>
    <p:text>Consider breaking this up into at least two slides so that the normal view looks a little cleaner. Think about what you would want it to look like if you had to save as a pdf.
-clr</p:text>
  </p:cm>
  <p:cm authorId="0" idx="3">
    <p:pos x="6000" y="0"/>
    <p:text>Make sure that the journal this image is from isn’t covered by copyright (different journals have different policies on when work can be reused without permission), if you’re not sure, send me (Beth) a link to the article
-Sparrow, Kent H. (LARC-E3)[SSAI DEVELOP]</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11426407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171450" marR="0" lvl="0" indent="-171450" algn="l" rtl="0">
              <a:spcBef>
                <a:spcPts val="0"/>
              </a:spcBef>
              <a:buClr>
                <a:schemeClr val="dk1"/>
              </a:buClr>
              <a:buSzPct val="100000"/>
              <a:buFont typeface="Arial"/>
              <a:buChar char="•"/>
            </a:pPr>
            <a:r>
              <a:rPr lang="en-US" sz="1100" b="0" i="0" u="none" strike="noStrike" cap="none" baseline="0">
                <a:solidFill>
                  <a:schemeClr val="dk1"/>
                </a:solidFill>
                <a:latin typeface="Arial"/>
                <a:ea typeface="Arial"/>
                <a:cs typeface="Arial"/>
                <a:sym typeface="Arial"/>
              </a:rPr>
              <a:t>Introduce title</a:t>
            </a:r>
          </a:p>
          <a:p>
            <a:pPr marL="171450" marR="0" lvl="0" indent="-171450" algn="l" rtl="0">
              <a:spcBef>
                <a:spcPts val="0"/>
              </a:spcBef>
              <a:buClr>
                <a:schemeClr val="dk1"/>
              </a:buClr>
              <a:buSzPct val="100000"/>
              <a:buFont typeface="Arial"/>
              <a:buChar char="•"/>
            </a:pPr>
            <a:r>
              <a:rPr lang="en-US" sz="1100" b="0" i="0" u="none" strike="noStrike" cap="none" baseline="0">
                <a:solidFill>
                  <a:schemeClr val="dk1"/>
                </a:solidFill>
                <a:latin typeface="Arial"/>
                <a:ea typeface="Arial"/>
                <a:cs typeface="Arial"/>
                <a:sym typeface="Arial"/>
              </a:rPr>
              <a:t>Introduce team members</a:t>
            </a:r>
          </a:p>
        </p:txBody>
      </p:sp>
      <p:sp>
        <p:nvSpPr>
          <p:cNvPr id="78" name="Shape 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644453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65" name="Shape 16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The steps taken to produce evapotranspiration estimates are found in the left portion of our flowchart. The METRIC model requires a variety of inputs which we gathered from Landsat 8 (USGS Global visualization viewer), USGS Digital Elevation Models, and AWOS data from local meteorological stations. </a:t>
            </a:r>
          </a:p>
          <a:p>
            <a:pPr marL="0" marR="0" lvl="0" indent="0" algn="l" rtl="0">
              <a:lnSpc>
                <a:spcPct val="107916"/>
              </a:lnSpc>
              <a:spcBef>
                <a:spcPts val="800"/>
              </a:spcBef>
              <a:spcAft>
                <a:spcPts val="0"/>
              </a:spcAft>
              <a:buClr>
                <a:schemeClr val="dk1"/>
              </a:buClr>
              <a:buSzPct val="25000"/>
              <a:buFont typeface="Arial"/>
              <a:buNone/>
            </a:pPr>
            <a:r>
              <a:rPr lang="en-US" sz="1100" dirty="0">
                <a:solidFill>
                  <a:schemeClr val="dk1"/>
                </a:solidFill>
                <a:latin typeface="Calibri"/>
                <a:ea typeface="Calibri"/>
                <a:cs typeface="Calibri"/>
                <a:sym typeface="Calibri"/>
              </a:rPr>
              <a:t>From those data, METRIC calculates net radiation, soil heat flux, sensible </a:t>
            </a:r>
            <a:r>
              <a:rPr lang="en-US" sz="1100" dirty="0" err="1">
                <a:solidFill>
                  <a:schemeClr val="dk1"/>
                </a:solidFill>
                <a:latin typeface="Calibri"/>
                <a:ea typeface="Calibri"/>
                <a:cs typeface="Calibri"/>
                <a:sym typeface="Calibri"/>
              </a:rPr>
              <a:t>heatflux</a:t>
            </a:r>
            <a:r>
              <a:rPr lang="en-US" sz="1100" dirty="0">
                <a:solidFill>
                  <a:schemeClr val="dk1"/>
                </a:solidFill>
                <a:latin typeface="Calibri"/>
                <a:ea typeface="Calibri"/>
                <a:cs typeface="Calibri"/>
                <a:sym typeface="Calibri"/>
              </a:rPr>
              <a:t> and then the residual from that energy balance = LE. </a:t>
            </a:r>
          </a:p>
          <a:p>
            <a:pPr marL="0" marR="0" lvl="0" indent="0" algn="l" rtl="0">
              <a:lnSpc>
                <a:spcPct val="107916"/>
              </a:lnSpc>
              <a:spcBef>
                <a:spcPts val="800"/>
              </a:spcBef>
              <a:spcAft>
                <a:spcPts val="0"/>
              </a:spcAft>
              <a:buClr>
                <a:schemeClr val="dk1"/>
              </a:buClr>
              <a:buSzPct val="25000"/>
              <a:buFont typeface="Arial"/>
              <a:buNone/>
            </a:pPr>
            <a:r>
              <a:rPr lang="en-US" sz="1100" dirty="0">
                <a:solidFill>
                  <a:schemeClr val="dk1"/>
                </a:solidFill>
                <a:latin typeface="Calibri"/>
                <a:ea typeface="Calibri"/>
                <a:cs typeface="Calibri"/>
                <a:sym typeface="Calibri"/>
              </a:rPr>
              <a:t>LE is energy consumed by ET. From there you can estimate instantaneous ET, 24 et</a:t>
            </a:r>
          </a:p>
          <a:p>
            <a:pPr marL="0" marR="0" lvl="0" indent="0" algn="l" rtl="0">
              <a:lnSpc>
                <a:spcPct val="107916"/>
              </a:lnSpc>
              <a:spcBef>
                <a:spcPts val="800"/>
              </a:spcBef>
              <a:spcAft>
                <a:spcPts val="0"/>
              </a:spcAft>
              <a:buClr>
                <a:schemeClr val="dk1"/>
              </a:buClr>
              <a:buSzPct val="25000"/>
              <a:buFont typeface="Arial"/>
              <a:buNone/>
            </a:pPr>
            <a:r>
              <a:rPr lang="en-US" sz="1100" dirty="0">
                <a:solidFill>
                  <a:schemeClr val="dk1"/>
                </a:solidFill>
                <a:latin typeface="Calibri"/>
                <a:ea typeface="Calibri"/>
                <a:cs typeface="Calibri"/>
                <a:sym typeface="Calibri"/>
              </a:rPr>
              <a:t>Last step is to validate with in situ or land based data</a:t>
            </a:r>
          </a:p>
          <a:p>
            <a:pPr marL="0" marR="0" lvl="0" indent="0" algn="l" rtl="0">
              <a:lnSpc>
                <a:spcPct val="107916"/>
              </a:lnSpc>
              <a:spcBef>
                <a:spcPts val="800"/>
              </a:spcBef>
              <a:spcAft>
                <a:spcPts val="0"/>
              </a:spcAft>
              <a:buClr>
                <a:schemeClr val="dk1"/>
              </a:buClr>
              <a:buFont typeface="Arial"/>
              <a:buNone/>
            </a:pPr>
            <a:endParaRPr dirty="0"/>
          </a:p>
          <a:p>
            <a:pPr marL="0" marR="0" lvl="0" indent="0" algn="l" rtl="0">
              <a:lnSpc>
                <a:spcPct val="115000"/>
              </a:lnSpc>
              <a:spcBef>
                <a:spcPts val="800"/>
              </a:spcBef>
              <a:buClr>
                <a:schemeClr val="dk1"/>
              </a:buClr>
              <a:buFont typeface="Arial"/>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0"/>
              </a:spcBef>
              <a:buClr>
                <a:schemeClr val="dk1"/>
              </a:buClr>
              <a:buFont typeface="Arial"/>
              <a:buNone/>
            </a:pP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76475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85" name="Shape 18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smtClean="0">
                <a:solidFill>
                  <a:schemeClr val="dk1"/>
                </a:solidFill>
                <a:latin typeface="Arial"/>
                <a:ea typeface="Arial"/>
                <a:cs typeface="Arial"/>
                <a:sym typeface="Arial"/>
              </a:rPr>
              <a:t>NDVI is the ratio of the differences in </a:t>
            </a:r>
            <a:r>
              <a:rPr lang="en-US" sz="1100" b="0" i="0" u="none" strike="noStrike" cap="none" baseline="0" dirty="0" err="1" smtClean="0">
                <a:solidFill>
                  <a:schemeClr val="dk1"/>
                </a:solidFill>
                <a:latin typeface="Arial"/>
                <a:ea typeface="Arial"/>
                <a:cs typeface="Arial"/>
                <a:sym typeface="Arial"/>
              </a:rPr>
              <a:t>reflectivities</a:t>
            </a:r>
            <a:r>
              <a:rPr lang="en-US" sz="1100" b="0" i="0" u="none" strike="noStrike" cap="none" baseline="0" dirty="0" smtClean="0">
                <a:solidFill>
                  <a:schemeClr val="dk1"/>
                </a:solidFill>
                <a:latin typeface="Arial"/>
                <a:ea typeface="Arial"/>
                <a:cs typeface="Arial"/>
                <a:sym typeface="Arial"/>
              </a:rPr>
              <a:t> for the NIR band and the red band to their sum.  It indicates if the  area being observed contains live green vegetation or not.   NDVI &gt; 0 indicates soil or vegetation.  NDVI &lt; 0 indicates snow, water, or clouds.  A dense canopy will have values of .3 - .8.  </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41058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91" name="Shape 19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smtClean="0">
                <a:solidFill>
                  <a:schemeClr val="dk1"/>
                </a:solidFill>
                <a:latin typeface="Arial"/>
                <a:ea typeface="Arial"/>
                <a:cs typeface="Arial"/>
                <a:sym typeface="Arial"/>
              </a:rPr>
              <a:t>SAVI – Soil adjusted vegetation index.  In areas where the soil is exposed, the reflectance of light in the NIR and red spectra can influence vegetation index values.  SAVI was developed as a modification of NDVI to correct for the influence of soil brightness when vegetation cover is low.  </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72009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LAI</a:t>
            </a:r>
            <a:r>
              <a:rPr lang="en-US" baseline="0" dirty="0" smtClean="0"/>
              <a:t> is an indicator of biomass and canopy resistance to vapor flux.  LAI is defined as the ratio of total leaf area for the surface (one side of leaves) per unit if ground area.  </a:t>
            </a:r>
            <a:endParaRPr lang="en-US" dirty="0"/>
          </a:p>
        </p:txBody>
      </p:sp>
    </p:spTree>
    <p:extLst>
      <p:ext uri="{BB962C8B-B14F-4D97-AF65-F5344CB8AC3E}">
        <p14:creationId xmlns:p14="http://schemas.microsoft.com/office/powerpoint/2010/main" val="4030328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6" name="Shape 8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171450" marR="0" lvl="0" indent="-171450" algn="l" rtl="0">
              <a:spcBef>
                <a:spcPts val="0"/>
              </a:spcBef>
              <a:buClr>
                <a:schemeClr val="dk1"/>
              </a:buClr>
              <a:buSzPct val="100000"/>
              <a:buFont typeface="Arial"/>
              <a:buChar char="•"/>
            </a:pPr>
            <a:r>
              <a:rPr lang="en-US" sz="1200" b="0" i="0" u="none" strike="noStrike" cap="none" baseline="0">
                <a:solidFill>
                  <a:schemeClr val="dk1"/>
                </a:solidFill>
                <a:latin typeface="Arial"/>
                <a:ea typeface="Arial"/>
                <a:cs typeface="Arial"/>
                <a:sym typeface="Arial"/>
              </a:rPr>
              <a:t>Define METRIC acronym</a:t>
            </a:r>
          </a:p>
          <a:p>
            <a:pPr marL="171450" marR="0" lvl="0" indent="-171450" algn="l" rtl="0">
              <a:spcBef>
                <a:spcPts val="0"/>
              </a:spcBef>
              <a:buClr>
                <a:schemeClr val="dk1"/>
              </a:buClr>
              <a:buSzPct val="100000"/>
              <a:buFont typeface="Arial"/>
              <a:buChar char="•"/>
            </a:pPr>
            <a:r>
              <a:rPr lang="en-US" sz="1200" b="0" i="0" u="none" strike="noStrike" cap="none" baseline="0">
                <a:solidFill>
                  <a:schemeClr val="dk1"/>
                </a:solidFill>
                <a:latin typeface="Arial"/>
                <a:ea typeface="Arial"/>
                <a:cs typeface="Arial"/>
                <a:sym typeface="Arial"/>
              </a:rPr>
              <a:t>Define ET – evaporation from plants and soil in photo 	</a:t>
            </a:r>
          </a:p>
        </p:txBody>
      </p:sp>
    </p:spTree>
    <p:extLst>
      <p:ext uri="{BB962C8B-B14F-4D97-AF65-F5344CB8AC3E}">
        <p14:creationId xmlns:p14="http://schemas.microsoft.com/office/powerpoint/2010/main" val="3224688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2" name="Shape 9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100">
                <a:solidFill>
                  <a:schemeClr val="dk1"/>
                </a:solidFill>
              </a:rPr>
              <a:t>Who’s interested?....</a:t>
            </a:r>
          </a:p>
          <a:p>
            <a:pPr marL="0" marR="0" lvl="0" indent="0" algn="l" rtl="0">
              <a:spcBef>
                <a:spcPts val="0"/>
              </a:spcBef>
              <a:buClr>
                <a:schemeClr val="dk1"/>
              </a:buClr>
              <a:buFont typeface="Arial"/>
              <a:buNone/>
            </a:pPr>
            <a:endParaRPr sz="1100">
              <a:solidFill>
                <a:schemeClr val="dk1"/>
              </a:solidFill>
            </a:endParaRPr>
          </a:p>
          <a:p>
            <a:pPr marL="0" marR="0" lvl="0" indent="0" algn="l" rtl="0">
              <a:spcBef>
                <a:spcPts val="0"/>
              </a:spcBef>
              <a:buClr>
                <a:schemeClr val="dk1"/>
              </a:buClr>
              <a:buSzPct val="25000"/>
              <a:buFont typeface="Arial"/>
              <a:buNone/>
            </a:pPr>
            <a:r>
              <a:rPr lang="en-US" sz="1100" b="0" i="0" u="none" strike="noStrike" cap="none" baseline="0">
                <a:solidFill>
                  <a:schemeClr val="dk1"/>
                </a:solidFill>
                <a:latin typeface="Arial"/>
                <a:ea typeface="Arial"/>
                <a:cs typeface="Arial"/>
                <a:sym typeface="Arial"/>
              </a:rPr>
              <a:t>Digital Harvest would like to use METRIC for measuring ET on days when they are unable to fly UAV’s.  They would eventually like to use METRIC applications for forecasting ET rates.  </a:t>
            </a:r>
          </a:p>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en-US" sz="1100" b="0" i="0" u="none" strike="noStrike" cap="none" baseline="0">
                <a:solidFill>
                  <a:schemeClr val="dk1"/>
                </a:solidFill>
                <a:latin typeface="Arial"/>
                <a:ea typeface="Arial"/>
                <a:cs typeface="Arial"/>
                <a:sym typeface="Arial"/>
              </a:rPr>
              <a:t>State officials would use METRIC for drought monitoring applications.   </a:t>
            </a:r>
          </a:p>
        </p:txBody>
      </p:sp>
    </p:spTree>
    <p:extLst>
      <p:ext uri="{BB962C8B-B14F-4D97-AF65-F5344CB8AC3E}">
        <p14:creationId xmlns:p14="http://schemas.microsoft.com/office/powerpoint/2010/main" val="1733672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4" name="Shape 10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171450" marR="0" lvl="0" indent="-171450" algn="l" rtl="0">
              <a:lnSpc>
                <a:spcPct val="100000"/>
              </a:lnSpc>
              <a:spcBef>
                <a:spcPts val="0"/>
              </a:spcBef>
              <a:spcAft>
                <a:spcPts val="0"/>
              </a:spcAft>
              <a:buClr>
                <a:schemeClr val="dk1"/>
              </a:buClr>
              <a:buSzPct val="100000"/>
              <a:buFont typeface="Arial"/>
              <a:buChar char="•"/>
            </a:pPr>
            <a:r>
              <a:rPr lang="en-US" sz="1100" b="0" i="0" u="none" strike="noStrike" cap="none" baseline="0">
                <a:solidFill>
                  <a:schemeClr val="dk1"/>
                </a:solidFill>
                <a:latin typeface="Questrial"/>
                <a:ea typeface="Questrial"/>
                <a:cs typeface="Questrial"/>
                <a:sym typeface="Questrial"/>
              </a:rPr>
              <a:t>The USDA states that irrigated agriculture accounts for a significant amount of water consumption nationwide.  Refer to pie chart percentage.  </a:t>
            </a:r>
          </a:p>
          <a:p>
            <a:pPr marL="171450" marR="0" lvl="0" indent="-171450" algn="l" rtl="0">
              <a:lnSpc>
                <a:spcPct val="100000"/>
              </a:lnSpc>
              <a:spcBef>
                <a:spcPts val="0"/>
              </a:spcBef>
              <a:spcAft>
                <a:spcPts val="0"/>
              </a:spcAft>
              <a:buClr>
                <a:schemeClr val="dk1"/>
              </a:buClr>
              <a:buSzPct val="100000"/>
              <a:buFont typeface="Arial"/>
              <a:buChar char="•"/>
            </a:pPr>
            <a:r>
              <a:rPr lang="en-US" sz="1100" b="0" i="0" u="none" strike="noStrike" cap="none" baseline="0">
                <a:solidFill>
                  <a:schemeClr val="dk1"/>
                </a:solidFill>
                <a:latin typeface="Questrial"/>
                <a:ea typeface="Questrial"/>
                <a:cs typeface="Questrial"/>
                <a:sym typeface="Questrial"/>
              </a:rPr>
              <a:t>U.S. irrigated cropland relies on traditional, less efficient irrigation methods, despite technological advances.  The typical method of irrigation practices are based on a crop coefficient that is multiplied by a reference ET rate for a specific crop.  </a:t>
            </a:r>
          </a:p>
          <a:p>
            <a:pPr marL="171450" marR="0" lvl="0" indent="-171450" algn="l" rtl="0">
              <a:lnSpc>
                <a:spcPct val="100000"/>
              </a:lnSpc>
              <a:spcBef>
                <a:spcPts val="0"/>
              </a:spcBef>
              <a:spcAft>
                <a:spcPts val="0"/>
              </a:spcAft>
              <a:buClr>
                <a:schemeClr val="dk1"/>
              </a:buClr>
              <a:buSzPct val="100000"/>
              <a:buFont typeface="Arial"/>
              <a:buChar char="•"/>
            </a:pPr>
            <a:r>
              <a:rPr lang="en-US" sz="1100" b="0" i="0" u="none" strike="noStrike" cap="none" baseline="0">
                <a:solidFill>
                  <a:schemeClr val="dk1"/>
                </a:solidFill>
                <a:latin typeface="Questrial"/>
                <a:ea typeface="Questrial"/>
                <a:cs typeface="Questrial"/>
                <a:sym typeface="Questrial"/>
              </a:rPr>
              <a:t>Wasteful and costly irrigation practices place an unnecessary economic burden on farmers and may negatively affect productivity.   Refer to USDA graph. </a:t>
            </a:r>
          </a:p>
          <a:p>
            <a:pPr marL="171450" marR="0" lvl="0" indent="-101600" algn="l" rtl="0">
              <a:lnSpc>
                <a:spcPct val="100000"/>
              </a:lnSpc>
              <a:spcBef>
                <a:spcPts val="0"/>
              </a:spcBef>
              <a:spcAft>
                <a:spcPts val="0"/>
              </a:spcAft>
              <a:buClr>
                <a:schemeClr val="dk1"/>
              </a:buClr>
              <a:buFont typeface="Arial"/>
              <a:buNone/>
            </a:pPr>
            <a:endParaRPr sz="1100" b="0" i="0" u="none" strike="noStrike" cap="none" baseline="0">
              <a:solidFill>
                <a:schemeClr val="dk1"/>
              </a:solidFill>
              <a:latin typeface="Questrial"/>
              <a:ea typeface="Questrial"/>
              <a:cs typeface="Questrial"/>
              <a:sym typeface="Questrial"/>
            </a:endParaRPr>
          </a:p>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4097869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3" name="Shape 11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76200" lvl="0" indent="0" rtl="0">
              <a:lnSpc>
                <a:spcPct val="90000"/>
              </a:lnSpc>
              <a:spcBef>
                <a:spcPts val="0"/>
              </a:spcBef>
              <a:buClr>
                <a:srgbClr val="DC6448"/>
              </a:buClr>
              <a:buFont typeface="Arial"/>
              <a:buNone/>
            </a:pPr>
            <a:endParaRPr sz="1200">
              <a:solidFill>
                <a:schemeClr val="dk1"/>
              </a:solidFill>
              <a:latin typeface="Questrial"/>
              <a:ea typeface="Questrial"/>
              <a:cs typeface="Questrial"/>
              <a:sym typeface="Questrial"/>
            </a:endParaRPr>
          </a:p>
          <a:p>
            <a:pPr marL="76200" lvl="0" indent="0" rtl="0">
              <a:lnSpc>
                <a:spcPct val="90000"/>
              </a:lnSpc>
              <a:spcBef>
                <a:spcPts val="0"/>
              </a:spcBef>
              <a:buClr>
                <a:srgbClr val="DC6448"/>
              </a:buClr>
              <a:buSzPct val="25000"/>
              <a:buFont typeface="Arial"/>
              <a:buNone/>
            </a:pPr>
            <a:r>
              <a:rPr lang="en-US" sz="1200">
                <a:solidFill>
                  <a:schemeClr val="dk1"/>
                </a:solidFill>
                <a:latin typeface="Questrial"/>
                <a:ea typeface="Questrial"/>
                <a:cs typeface="Questrial"/>
                <a:sym typeface="Questrial"/>
              </a:rPr>
              <a:t>METRIC is used throughout the West in states such as Washington, Oregon, Nevada, Colorado</a:t>
            </a:r>
          </a:p>
          <a:p>
            <a:pPr marL="76200" marR="0" lvl="0" indent="0" algn="l" rtl="0">
              <a:lnSpc>
                <a:spcPct val="90000"/>
              </a:lnSpc>
              <a:spcBef>
                <a:spcPts val="0"/>
              </a:spcBef>
              <a:spcAft>
                <a:spcPts val="0"/>
              </a:spcAft>
              <a:buClr>
                <a:srgbClr val="DC6448"/>
              </a:buClr>
              <a:buFont typeface="Arial"/>
              <a:buNone/>
            </a:pPr>
            <a:endParaRPr sz="1200">
              <a:solidFill>
                <a:schemeClr val="dk1"/>
              </a:solidFill>
              <a:latin typeface="Questrial"/>
              <a:ea typeface="Questrial"/>
              <a:cs typeface="Questrial"/>
              <a:sym typeface="Questrial"/>
            </a:endParaRPr>
          </a:p>
          <a:p>
            <a:pPr marL="76200" marR="0" lvl="0" indent="0" algn="l" rtl="0">
              <a:lnSpc>
                <a:spcPct val="90000"/>
              </a:lnSpc>
              <a:spcBef>
                <a:spcPts val="0"/>
              </a:spcBef>
              <a:spcAft>
                <a:spcPts val="0"/>
              </a:spcAft>
              <a:buClr>
                <a:srgbClr val="DC6448"/>
              </a:buClr>
              <a:buSzPct val="25000"/>
              <a:buFont typeface="Arial"/>
              <a:buNone/>
            </a:pPr>
            <a:r>
              <a:rPr lang="en-US" sz="1200">
                <a:solidFill>
                  <a:schemeClr val="dk1"/>
                </a:solidFill>
                <a:latin typeface="Questrial"/>
                <a:ea typeface="Questrial"/>
                <a:cs typeface="Questrial"/>
                <a:sym typeface="Questrial"/>
              </a:rPr>
              <a:t>Idaho Dept of Water Resources uses METRIC to monitor water use and water right distribution.</a:t>
            </a:r>
          </a:p>
          <a:p>
            <a:pPr marL="76200" marR="0" lvl="0" indent="0" algn="l" rtl="0">
              <a:lnSpc>
                <a:spcPct val="90000"/>
              </a:lnSpc>
              <a:spcBef>
                <a:spcPts val="0"/>
              </a:spcBef>
              <a:spcAft>
                <a:spcPts val="0"/>
              </a:spcAft>
              <a:buClr>
                <a:srgbClr val="DC6448"/>
              </a:buClr>
              <a:buFont typeface="Arial"/>
              <a:buNone/>
            </a:pPr>
            <a:endParaRPr sz="1200" b="0" i="0" u="none" strike="noStrike" cap="none" baseline="0">
              <a:solidFill>
                <a:schemeClr val="dk1"/>
              </a:solidFill>
              <a:latin typeface="Questrial"/>
              <a:ea typeface="Questrial"/>
              <a:cs typeface="Questrial"/>
              <a:sym typeface="Questrial"/>
            </a:endParaRPr>
          </a:p>
          <a:p>
            <a:pPr marL="76200" marR="0" lvl="0" indent="0" algn="l" rtl="0">
              <a:lnSpc>
                <a:spcPct val="90000"/>
              </a:lnSpc>
              <a:spcBef>
                <a:spcPts val="0"/>
              </a:spcBef>
              <a:spcAft>
                <a:spcPts val="0"/>
              </a:spcAft>
              <a:buClr>
                <a:srgbClr val="DC6448"/>
              </a:buClr>
              <a:buSzPct val="25000"/>
              <a:buFont typeface="Arial"/>
              <a:buNone/>
            </a:pPr>
            <a:r>
              <a:rPr lang="en-US" sz="1200" b="0" i="0" u="none" strike="noStrike" cap="none" baseline="0">
                <a:solidFill>
                  <a:schemeClr val="dk1"/>
                </a:solidFill>
                <a:latin typeface="Questrial"/>
                <a:ea typeface="Questrial"/>
                <a:cs typeface="Questrial"/>
                <a:sym typeface="Questrial"/>
              </a:rPr>
              <a:t>ET estimates from remotely sensed data could be more effectively  used to display areas where irrigation is needed.  The image below displays how heat stress is determined using IR imagery.  The METRIC model can be executed daily with the use of local weather inputs.  This makes METRIC a more effective method for determining crop irrigation needs.  </a:t>
            </a:r>
          </a:p>
          <a:p>
            <a:pPr marL="76200" marR="0" lvl="0" indent="0" algn="l" rtl="0">
              <a:lnSpc>
                <a:spcPct val="90000"/>
              </a:lnSpc>
              <a:spcBef>
                <a:spcPts val="0"/>
              </a:spcBef>
              <a:spcAft>
                <a:spcPts val="0"/>
              </a:spcAft>
              <a:buClr>
                <a:srgbClr val="DC6448"/>
              </a:buClr>
              <a:buFont typeface="Arial"/>
              <a:buNone/>
            </a:pPr>
            <a:endParaRPr sz="1200" b="0" i="0" u="none" strike="noStrike" cap="none" baseline="0">
              <a:solidFill>
                <a:schemeClr val="dk1"/>
              </a:solidFill>
              <a:latin typeface="Questrial"/>
              <a:ea typeface="Questrial"/>
              <a:cs typeface="Questrial"/>
              <a:sym typeface="Questrial"/>
            </a:endParaRPr>
          </a:p>
          <a:p>
            <a:pPr marL="228600" marR="0" lvl="0" indent="-76200" algn="l" rtl="0">
              <a:lnSpc>
                <a:spcPct val="90000"/>
              </a:lnSpc>
              <a:spcBef>
                <a:spcPts val="0"/>
              </a:spcBef>
              <a:spcAft>
                <a:spcPts val="0"/>
              </a:spcAft>
              <a:buClr>
                <a:srgbClr val="DC6448"/>
              </a:buClr>
              <a:buFont typeface="Arial"/>
              <a:buNone/>
            </a:pPr>
            <a:endParaRPr sz="1200" b="0" i="0" u="none" strike="noStrike" cap="none" baseline="0">
              <a:solidFill>
                <a:schemeClr val="dk1"/>
              </a:solidFill>
              <a:latin typeface="Questrial"/>
              <a:ea typeface="Questrial"/>
              <a:cs typeface="Questrial"/>
              <a:sym typeface="Questrial"/>
            </a:endParaRPr>
          </a:p>
          <a:p>
            <a:pPr marL="228600" marR="0" lvl="0" indent="-76200" algn="l" rtl="0">
              <a:lnSpc>
                <a:spcPct val="90000"/>
              </a:lnSpc>
              <a:spcBef>
                <a:spcPts val="0"/>
              </a:spcBef>
              <a:buClr>
                <a:srgbClr val="DC6448"/>
              </a:buClr>
              <a:buFont typeface="Arial"/>
              <a:buNone/>
            </a:pPr>
            <a:endParaRPr sz="1200" b="0" i="0" u="none" strike="noStrike" cap="none" baseline="0">
              <a:solidFill>
                <a:schemeClr val="dk1"/>
              </a:solidFill>
              <a:latin typeface="Questrial"/>
              <a:ea typeface="Questrial"/>
              <a:cs typeface="Questrial"/>
              <a:sym typeface="Questrial"/>
            </a:endParaRPr>
          </a:p>
        </p:txBody>
      </p:sp>
    </p:spTree>
    <p:extLst>
      <p:ext uri="{BB962C8B-B14F-4D97-AF65-F5344CB8AC3E}">
        <p14:creationId xmlns:p14="http://schemas.microsoft.com/office/powerpoint/2010/main" val="64100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9" name="Shape 11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171450" marR="0" lvl="0" indent="-171450" algn="l" rtl="0">
              <a:spcBef>
                <a:spcPts val="0"/>
              </a:spcBef>
              <a:buClr>
                <a:schemeClr val="dk1"/>
              </a:buClr>
              <a:buSzPct val="100000"/>
              <a:buFont typeface="Arial"/>
              <a:buChar char="•"/>
            </a:pPr>
            <a:r>
              <a:rPr lang="en-US" sz="1100">
                <a:solidFill>
                  <a:schemeClr val="dk1"/>
                </a:solidFill>
              </a:rPr>
              <a:t>Digital Harvest’s “fields of interest” highlighted in red in inset map</a:t>
            </a:r>
          </a:p>
          <a:p>
            <a:pPr marR="0" lvl="0" algn="l" rtl="0">
              <a:spcBef>
                <a:spcPts val="0"/>
              </a:spcBef>
              <a:buNone/>
            </a:pPr>
            <a:endParaRPr sz="1100">
              <a:solidFill>
                <a:schemeClr val="dk1"/>
              </a:solidFill>
            </a:endParaRPr>
          </a:p>
        </p:txBody>
      </p:sp>
    </p:spTree>
    <p:extLst>
      <p:ext uri="{BB962C8B-B14F-4D97-AF65-F5344CB8AC3E}">
        <p14:creationId xmlns:p14="http://schemas.microsoft.com/office/powerpoint/2010/main" val="3696587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34" name="Shape 13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457200" marR="0" lvl="0" indent="-298450" algn="l" rtl="0">
              <a:spcBef>
                <a:spcPts val="0"/>
              </a:spcBef>
              <a:buClr>
                <a:srgbClr val="000000"/>
              </a:buClr>
              <a:buSzPct val="100000"/>
              <a:buFont typeface="Arial"/>
              <a:buChar char="●"/>
            </a:pPr>
            <a:r>
              <a:rPr lang="en-US" sz="1100">
                <a:latin typeface="Questrial"/>
                <a:ea typeface="Questrial"/>
                <a:cs typeface="Questrial"/>
                <a:sym typeface="Questrial"/>
              </a:rPr>
              <a:t>Landsat 8 OLI/TIRS data from July 2013 was used exclusively for this project because it falls within the growing season when the METRIC model would be useful for irrigation planning.</a:t>
            </a:r>
          </a:p>
          <a:p>
            <a:pPr marL="457200" marR="0" lvl="0" indent="-298450" algn="l" rtl="0">
              <a:spcBef>
                <a:spcPts val="0"/>
              </a:spcBef>
              <a:buClr>
                <a:srgbClr val="000000"/>
              </a:buClr>
              <a:buSzPct val="100000"/>
              <a:buFont typeface="Arial"/>
              <a:buChar char="●"/>
            </a:pPr>
            <a:r>
              <a:rPr lang="en-US" sz="1100" b="0" i="0" u="none" strike="noStrike" cap="none" baseline="0">
                <a:solidFill>
                  <a:srgbClr val="000000"/>
                </a:solidFill>
                <a:latin typeface="Questrial"/>
                <a:ea typeface="Questrial"/>
                <a:cs typeface="Questrial"/>
                <a:sym typeface="Questrial"/>
              </a:rPr>
              <a:t>Landsat 8 level 1 T data were acquired from the USGS Global Visualization viewer.  Data from bands 2-7 and 10-11 were used as input to make the METRIC model compatible with Landsat 8 data (see </a:t>
            </a:r>
            <a:r>
              <a:rPr lang="en-US" sz="1100">
                <a:latin typeface="Questrial"/>
                <a:ea typeface="Questrial"/>
                <a:cs typeface="Questrial"/>
                <a:sym typeface="Questrial"/>
              </a:rPr>
              <a:t>difference in band #’s)</a:t>
            </a:r>
            <a:r>
              <a:rPr lang="en-US" sz="1100" b="0" i="0" u="none" strike="noStrike" cap="none" baseline="0">
                <a:solidFill>
                  <a:srgbClr val="000000"/>
                </a:solidFill>
                <a:latin typeface="Questrial"/>
                <a:ea typeface="Questrial"/>
                <a:cs typeface="Questrial"/>
                <a:sym typeface="Questrial"/>
              </a:rPr>
              <a:t>.  </a:t>
            </a:r>
            <a:r>
              <a:rPr lang="en-US" sz="1100">
                <a:latin typeface="Questrial"/>
                <a:ea typeface="Questrial"/>
                <a:cs typeface="Questrial"/>
                <a:sym typeface="Questrial"/>
              </a:rPr>
              <a:t>Bands 2-4 represent visible blue, red and green. Bands 5-7 represent NIR and SWIR, and 10-11 are the thermal bands.</a:t>
            </a:r>
          </a:p>
          <a:p>
            <a:pPr marL="457200" marR="0" lvl="0" indent="-298450" algn="l" rtl="0">
              <a:spcBef>
                <a:spcPts val="0"/>
              </a:spcBef>
              <a:buClr>
                <a:srgbClr val="000000"/>
              </a:buClr>
              <a:buSzPct val="100000"/>
              <a:buFont typeface="Arial"/>
              <a:buChar char="●"/>
            </a:pPr>
            <a:r>
              <a:rPr lang="en-US" sz="1100" b="0" i="0" u="none" strike="noStrike" cap="none" baseline="0">
                <a:solidFill>
                  <a:srgbClr val="000000"/>
                </a:solidFill>
                <a:latin typeface="Questrial"/>
                <a:ea typeface="Questrial"/>
                <a:cs typeface="Questrial"/>
                <a:sym typeface="Questrial"/>
              </a:rPr>
              <a:t> A DEM with a ~30m resolution was acquired from the USGS Center for Earth Resources Observation and Science (EROS) website.   </a:t>
            </a:r>
            <a:r>
              <a:rPr lang="en-US" sz="1100">
                <a:latin typeface="Questrial"/>
                <a:ea typeface="Questrial"/>
                <a:cs typeface="Questrial"/>
                <a:sym typeface="Questrial"/>
              </a:rPr>
              <a:t>Elevation, slope, and aspect were needed throughout the series of equations.  </a:t>
            </a:r>
          </a:p>
          <a:p>
            <a:pPr marL="457200" marR="0" lvl="0" indent="-298450" algn="l" rtl="0">
              <a:spcBef>
                <a:spcPts val="0"/>
              </a:spcBef>
              <a:buClr>
                <a:srgbClr val="000000"/>
              </a:buClr>
              <a:buSzPct val="100000"/>
              <a:buFont typeface="Arial"/>
              <a:buChar char="●"/>
            </a:pPr>
            <a:r>
              <a:rPr lang="en-US" sz="1100" b="0" i="0" u="none" strike="noStrike" cap="none" baseline="0">
                <a:solidFill>
                  <a:srgbClr val="000000"/>
                </a:solidFill>
                <a:latin typeface="Questrial"/>
                <a:ea typeface="Questrial"/>
                <a:cs typeface="Questrial"/>
                <a:sym typeface="Questrial"/>
              </a:rPr>
              <a:t>Weather data, recorded from automated weather observing system (AWOS) stations, were retrieved from the NOAA National Climate Data Center (NCDC) for local weather inputs. </a:t>
            </a:r>
          </a:p>
        </p:txBody>
      </p:sp>
    </p:spTree>
    <p:extLst>
      <p:ext uri="{BB962C8B-B14F-4D97-AF65-F5344CB8AC3E}">
        <p14:creationId xmlns:p14="http://schemas.microsoft.com/office/powerpoint/2010/main" val="4085347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1" name="Shape 15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lvl="0" rtl="0">
              <a:lnSpc>
                <a:spcPct val="115000"/>
              </a:lnSpc>
              <a:spcBef>
                <a:spcPts val="0"/>
              </a:spcBef>
              <a:buClr>
                <a:schemeClr val="dk1"/>
              </a:buClr>
              <a:buSzPct val="25000"/>
              <a:buFont typeface="Calibri"/>
              <a:buNone/>
            </a:pPr>
            <a:r>
              <a:rPr lang="en-US" sz="1200">
                <a:solidFill>
                  <a:schemeClr val="dk1"/>
                </a:solidFill>
                <a:latin typeface="Calibri"/>
                <a:ea typeface="Calibri"/>
                <a:cs typeface="Calibri"/>
                <a:sym typeface="Calibri"/>
              </a:rPr>
              <a:t>METRIC has been proven to be helpful with water rights allocations and long-term resource management.</a:t>
            </a:r>
            <a:r>
              <a:rPr lang="en-US" sz="1100">
                <a:solidFill>
                  <a:schemeClr val="dk1"/>
                </a:solidFill>
              </a:rPr>
              <a:t> The Metric model calculates ET by subtracting heat lost to the ground and heat lost to the air from the total radiation received from the sun and sky. ET is a residual of the energy balance. </a:t>
            </a:r>
          </a:p>
          <a:p>
            <a:pPr marL="0" marR="0" lvl="0" indent="0" algn="l" rtl="0">
              <a:lnSpc>
                <a:spcPct val="115000"/>
              </a:lnSpc>
              <a:spcBef>
                <a:spcPts val="0"/>
              </a:spcBef>
              <a:buClr>
                <a:schemeClr val="dk1"/>
              </a:buClr>
              <a:buSzPct val="25000"/>
              <a:buFont typeface="Calibri"/>
              <a:buNone/>
            </a:pPr>
            <a:r>
              <a:rPr lang="en-US" sz="1200" b="0" i="0" u="none" strike="noStrike" cap="none" baseline="0">
                <a:solidFill>
                  <a:schemeClr val="dk1"/>
                </a:solidFill>
                <a:latin typeface="Calibri"/>
                <a:ea typeface="Calibri"/>
                <a:cs typeface="Calibri"/>
                <a:sym typeface="Calibri"/>
              </a:rPr>
              <a:t>METRIC – Mapping Evapotranspiration with high Resolution and Internalized Calibration was developed in 2006 as an adaptation of a previous model, SEBAL. METRIC improved the accuracy of ET calculations by incorporating a reference ET and internal calibration. </a:t>
            </a:r>
          </a:p>
          <a:p>
            <a:pPr marL="0" marR="0" lvl="0" indent="0" algn="l" rtl="0">
              <a:spcBef>
                <a:spcPts val="0"/>
              </a:spcBef>
              <a:buClr>
                <a:schemeClr val="dk1"/>
              </a:buClr>
              <a:buFont typeface="Arial"/>
              <a:buNone/>
            </a:pPr>
            <a:endParaRPr sz="1100">
              <a:solidFill>
                <a:schemeClr val="dk1"/>
              </a:solidFill>
            </a:endParaRPr>
          </a:p>
        </p:txBody>
      </p:sp>
    </p:spTree>
    <p:extLst>
      <p:ext uri="{BB962C8B-B14F-4D97-AF65-F5344CB8AC3E}">
        <p14:creationId xmlns:p14="http://schemas.microsoft.com/office/powerpoint/2010/main" val="1927838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8" name="Shape 15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100000"/>
              <a:buFont typeface="Arial"/>
              <a:buNone/>
            </a:pPr>
            <a:r>
              <a:rPr lang="en-US" sz="1100">
                <a:solidFill>
                  <a:schemeClr val="dk1"/>
                </a:solidFill>
              </a:rPr>
              <a:t>The IC in metric stands for internalized calibration. ??? This is how METRIC differs from other remote sensing ET models</a:t>
            </a:r>
          </a:p>
          <a:p>
            <a:pPr marL="0" marR="0" lvl="0" indent="0" algn="l" rtl="0">
              <a:spcBef>
                <a:spcPts val="0"/>
              </a:spcBef>
              <a:buClr>
                <a:schemeClr val="dk1"/>
              </a:buClr>
              <a:buFont typeface="Arial"/>
              <a:buNone/>
            </a:pPr>
            <a:endParaRPr sz="1100">
              <a:solidFill>
                <a:schemeClr val="dk1"/>
              </a:solidFill>
            </a:endParaRPr>
          </a:p>
          <a:p>
            <a:pPr marL="0" marR="0" lvl="0" indent="0" algn="l" rtl="0">
              <a:spcBef>
                <a:spcPts val="0"/>
              </a:spcBef>
              <a:buClr>
                <a:schemeClr val="dk1"/>
              </a:buClr>
              <a:buSzPct val="100000"/>
              <a:buFont typeface="Arial"/>
              <a:buNone/>
            </a:pPr>
            <a:r>
              <a:rPr lang="en-US" sz="1100">
                <a:solidFill>
                  <a:schemeClr val="dk1"/>
                </a:solidFill>
              </a:rPr>
              <a:t>Use CROP data layer from USDA to help identify </a:t>
            </a:r>
          </a:p>
          <a:p>
            <a:pPr marL="0" marR="0" lvl="0" indent="0" algn="l" rtl="0">
              <a:spcBef>
                <a:spcPts val="0"/>
              </a:spcBef>
              <a:buClr>
                <a:schemeClr val="dk1"/>
              </a:buClr>
              <a:buFont typeface="Arial"/>
              <a:buNone/>
            </a:pPr>
            <a:endParaRPr sz="1100">
              <a:solidFill>
                <a:schemeClr val="dk1"/>
              </a:solidFill>
            </a:endParaRPr>
          </a:p>
          <a:p>
            <a:pPr marL="0" marR="0" lvl="0" indent="0" algn="l" rtl="0">
              <a:spcBef>
                <a:spcPts val="0"/>
              </a:spcBef>
              <a:buClr>
                <a:schemeClr val="dk1"/>
              </a:buClr>
              <a:buSzPct val="100000"/>
              <a:buFont typeface="Arial"/>
              <a:buNone/>
            </a:pPr>
            <a:r>
              <a:rPr lang="en-US" sz="1100">
                <a:solidFill>
                  <a:schemeClr val="dk1"/>
                </a:solidFill>
              </a:rPr>
              <a:t>METRIC – Mapping Evapotranspiration with high Resolution and Internalized Calibration was developed in 2006 as an adaptation of a previous model, SEBAL. METRIC improved the accuracy of ET calculations by incorporating a reference ET and internal calibration.</a:t>
            </a:r>
          </a:p>
          <a:p>
            <a:pPr marL="0" marR="0" lvl="0" indent="0" algn="l" rtl="0">
              <a:spcBef>
                <a:spcPts val="0"/>
              </a:spcBef>
              <a:buClr>
                <a:schemeClr val="dk1"/>
              </a:buClr>
              <a:buFont typeface="Arial"/>
              <a:buNone/>
            </a:pPr>
            <a:endParaRPr sz="1100">
              <a:solidFill>
                <a:schemeClr val="dk1"/>
              </a:solidFill>
            </a:endParaRPr>
          </a:p>
          <a:p>
            <a:pPr marL="0" marR="0" lvl="0" indent="0" algn="l" rtl="0">
              <a:spcBef>
                <a:spcPts val="0"/>
              </a:spcBef>
              <a:buClr>
                <a:schemeClr val="dk1"/>
              </a:buClr>
              <a:buSzPct val="25000"/>
              <a:buFont typeface="Arial"/>
              <a:buNone/>
            </a:pPr>
            <a:r>
              <a:rPr lang="en-US" sz="1100">
                <a:solidFill>
                  <a:schemeClr val="dk1"/>
                </a:solidFill>
              </a:rPr>
              <a:t>The reference “pixels” set boundary conditions for ET output and “train” the model to fit local conditions. </a:t>
            </a:r>
          </a:p>
        </p:txBody>
      </p:sp>
    </p:spTree>
    <p:extLst>
      <p:ext uri="{BB962C8B-B14F-4D97-AF65-F5344CB8AC3E}">
        <p14:creationId xmlns:p14="http://schemas.microsoft.com/office/powerpoint/2010/main" val="38550124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7"/>
        <p:cNvGrpSpPr/>
        <p:nvPr/>
      </p:nvGrpSpPr>
      <p:grpSpPr>
        <a:xfrm>
          <a:off x="0" y="0"/>
          <a:ext cx="0" cy="0"/>
          <a:chOff x="0" y="0"/>
          <a:chExt cx="0" cy="0"/>
        </a:xfrm>
      </p:grpSpPr>
      <p:sp>
        <p:nvSpPr>
          <p:cNvPr id="8" name="Shape 8"/>
          <p:cNvSpPr txBox="1">
            <a:spLocks noGrp="1"/>
          </p:cNvSpPr>
          <p:nvPr>
            <p:ph type="subTitle" idx="1"/>
          </p:nvPr>
        </p:nvSpPr>
        <p:spPr>
          <a:xfrm>
            <a:off x="1143000" y="3602037"/>
            <a:ext cx="6858000" cy="744878"/>
          </a:xfrm>
          <a:prstGeom prst="rect">
            <a:avLst/>
          </a:prstGeom>
          <a:noFill/>
          <a:ln>
            <a:noFill/>
          </a:ln>
        </p:spPr>
        <p:txBody>
          <a:bodyPr lIns="91425" tIns="91425" rIns="91425" bIns="91425" anchor="t" anchorCtr="0"/>
          <a:lstStyle>
            <a:lvl1pPr marL="0" marR="0" indent="0" algn="ctr" rtl="0">
              <a:lnSpc>
                <a:spcPct val="90000"/>
              </a:lnSpc>
              <a:spcBef>
                <a:spcPts val="1000"/>
              </a:spcBef>
              <a:spcAft>
                <a:spcPts val="0"/>
              </a:spcAft>
              <a:buClr>
                <a:srgbClr val="449392"/>
              </a:buClr>
              <a:buFont typeface="Arial"/>
              <a:buNone/>
              <a:defRPr/>
            </a:lvl1pPr>
            <a:lvl2pPr marL="457200" marR="0" indent="0" algn="ctr" rtl="0">
              <a:lnSpc>
                <a:spcPct val="90000"/>
              </a:lnSpc>
              <a:spcBef>
                <a:spcPts val="500"/>
              </a:spcBef>
              <a:spcAft>
                <a:spcPts val="0"/>
              </a:spcAft>
              <a:buClr>
                <a:schemeClr val="dk1"/>
              </a:buClr>
              <a:buFont typeface="Arial"/>
              <a:buNone/>
              <a:defRPr/>
            </a:lvl2pPr>
            <a:lvl3pPr marL="914400" marR="0" indent="0" algn="ctr" rtl="0">
              <a:lnSpc>
                <a:spcPct val="90000"/>
              </a:lnSpc>
              <a:spcBef>
                <a:spcPts val="500"/>
              </a:spcBef>
              <a:spcAft>
                <a:spcPts val="0"/>
              </a:spcAft>
              <a:buClr>
                <a:schemeClr val="dk1"/>
              </a:buClr>
              <a:buFont typeface="Arial"/>
              <a:buNone/>
              <a:defRPr/>
            </a:lvl3pPr>
            <a:lvl4pPr marL="1371600" marR="0" indent="0" algn="ctr" rtl="0">
              <a:lnSpc>
                <a:spcPct val="90000"/>
              </a:lnSpc>
              <a:spcBef>
                <a:spcPts val="500"/>
              </a:spcBef>
              <a:spcAft>
                <a:spcPts val="0"/>
              </a:spcAft>
              <a:buClr>
                <a:schemeClr val="dk1"/>
              </a:buClr>
              <a:buFont typeface="Arial"/>
              <a:buNone/>
              <a:defRPr/>
            </a:lvl4pPr>
            <a:lvl5pPr marL="1828800" marR="0" indent="0" algn="ctr" rtl="0">
              <a:lnSpc>
                <a:spcPct val="90000"/>
              </a:lnSpc>
              <a:spcBef>
                <a:spcPts val="500"/>
              </a:spcBef>
              <a:spcAft>
                <a:spcPts val="0"/>
              </a:spcAft>
              <a:buClr>
                <a:schemeClr val="dk1"/>
              </a:buClr>
              <a:buFont typeface="Arial"/>
              <a:buNone/>
              <a:defRPr/>
            </a:lvl5pPr>
            <a:lvl6pPr marL="2286000" marR="0" indent="0" algn="ctr" rtl="0">
              <a:lnSpc>
                <a:spcPct val="90000"/>
              </a:lnSpc>
              <a:spcBef>
                <a:spcPts val="500"/>
              </a:spcBef>
              <a:spcAft>
                <a:spcPts val="0"/>
              </a:spcAft>
              <a:buClr>
                <a:schemeClr val="dk1"/>
              </a:buClr>
              <a:buFont typeface="Arial"/>
              <a:buNone/>
              <a:defRPr/>
            </a:lvl6pPr>
            <a:lvl7pPr marL="2743200" marR="0" indent="0" algn="ctr" rtl="0">
              <a:lnSpc>
                <a:spcPct val="90000"/>
              </a:lnSpc>
              <a:spcBef>
                <a:spcPts val="500"/>
              </a:spcBef>
              <a:spcAft>
                <a:spcPts val="0"/>
              </a:spcAft>
              <a:buClr>
                <a:schemeClr val="dk1"/>
              </a:buClr>
              <a:buFont typeface="Arial"/>
              <a:buNone/>
              <a:defRPr/>
            </a:lvl7pPr>
            <a:lvl8pPr marL="3200400" marR="0" indent="0" algn="ctr" rtl="0">
              <a:lnSpc>
                <a:spcPct val="90000"/>
              </a:lnSpc>
              <a:spcBef>
                <a:spcPts val="500"/>
              </a:spcBef>
              <a:spcAft>
                <a:spcPts val="0"/>
              </a:spcAft>
              <a:buClr>
                <a:schemeClr val="dk1"/>
              </a:buClr>
              <a:buFont typeface="Arial"/>
              <a:buNone/>
              <a:defRPr/>
            </a:lvl8pPr>
            <a:lvl9pPr marL="3657600" marR="0" indent="0" algn="ctr" rtl="0">
              <a:lnSpc>
                <a:spcPct val="90000"/>
              </a:lnSpc>
              <a:spcBef>
                <a:spcPts val="500"/>
              </a:spcBef>
              <a:spcAft>
                <a:spcPts val="0"/>
              </a:spcAft>
              <a:buClr>
                <a:schemeClr val="dk1"/>
              </a:buClr>
              <a:buFont typeface="Arial"/>
              <a:buNone/>
              <a:defRPr/>
            </a:lvl9pPr>
          </a:lstStyle>
          <a:p>
            <a:endParaRPr/>
          </a:p>
        </p:txBody>
      </p:sp>
      <p:sp>
        <p:nvSpPr>
          <p:cNvPr id="9" name="Shape 9"/>
          <p:cNvSpPr txBox="1">
            <a:spLocks noGrp="1"/>
          </p:cNvSpPr>
          <p:nvPr>
            <p:ph type="ctrTitle"/>
          </p:nvPr>
        </p:nvSpPr>
        <p:spPr>
          <a:xfrm>
            <a:off x="685800" y="1122362"/>
            <a:ext cx="7772400" cy="2387600"/>
          </a:xfrm>
          <a:prstGeom prst="rect">
            <a:avLst/>
          </a:prstGeom>
          <a:noFill/>
          <a:ln>
            <a:noFill/>
          </a:ln>
        </p:spPr>
        <p:txBody>
          <a:bodyPr lIns="91425" tIns="91425" rIns="91425" bIns="91425" anchor="b" anchorCtr="0"/>
          <a:lstStyle>
            <a:lvl1pPr marL="0" marR="0" indent="0" algn="ctr" rtl="0">
              <a:lnSpc>
                <a:spcPct val="90000"/>
              </a:lnSpc>
              <a:spcBef>
                <a:spcPts val="0"/>
              </a:spcBef>
              <a:spcAft>
                <a:spcPts val="0"/>
              </a:spcAft>
              <a:buClr>
                <a:srgbClr val="449392"/>
              </a:buClr>
              <a:buFont typeface="Quest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p:nvPr/>
        </p:nvSpPr>
        <p:spPr>
          <a:xfrm>
            <a:off x="0" y="0"/>
            <a:ext cx="9144000" cy="978568"/>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11" name="Shape 11"/>
          <p:cNvSpPr txBox="1"/>
          <p:nvPr/>
        </p:nvSpPr>
        <p:spPr>
          <a:xfrm>
            <a:off x="153543" y="260030"/>
            <a:ext cx="2332624" cy="338500"/>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Calibri"/>
              <a:buNone/>
            </a:pPr>
            <a:endParaRPr sz="800" b="1" i="0" u="none" strike="noStrike" cap="none" baseline="0">
              <a:solidFill>
                <a:srgbClr val="FFFFFF"/>
              </a:solidFill>
              <a:latin typeface="Helvetica Neue"/>
              <a:ea typeface="Helvetica Neue"/>
              <a:cs typeface="Helvetica Neue"/>
              <a:sym typeface="Helvetica Neue"/>
              <a:rtl val="0"/>
            </a:endParaRPr>
          </a:p>
          <a:p>
            <a:pPr marL="0" marR="0" lvl="0" indent="0" algn="ctr" rtl="0">
              <a:lnSpc>
                <a:spcPct val="100000"/>
              </a:lnSpc>
              <a:spcBef>
                <a:spcPts val="0"/>
              </a:spcBef>
              <a:spcAft>
                <a:spcPts val="0"/>
              </a:spcAft>
              <a:buClr>
                <a:srgbClr val="FFFFFF"/>
              </a:buClr>
              <a:buSzPct val="25000"/>
              <a:buFont typeface="Helvetica Neue"/>
              <a:buNone/>
            </a:pPr>
            <a:r>
              <a:rPr lang="en-US" sz="800" b="0" i="0" u="none" strike="noStrike" cap="none" baseline="0">
                <a:solidFill>
                  <a:srgbClr val="FFFFFF"/>
                </a:solidFill>
                <a:latin typeface="Helvetica Neue"/>
                <a:ea typeface="Helvetica Neue"/>
                <a:cs typeface="Helvetica Neue"/>
                <a:sym typeface="Helvetica Neue"/>
                <a:rtl val="0"/>
              </a:rPr>
              <a:t>National Aeronautics and Space Administration</a:t>
            </a:r>
          </a:p>
        </p:txBody>
      </p:sp>
      <p:pic>
        <p:nvPicPr>
          <p:cNvPr id="12" name="Shape 12"/>
          <p:cNvPicPr preferRelativeResize="0"/>
          <p:nvPr/>
        </p:nvPicPr>
        <p:blipFill rotWithShape="1">
          <a:blip r:embed="rId2">
            <a:alphaModFix/>
          </a:blip>
          <a:srcRect/>
          <a:stretch/>
        </p:blipFill>
        <p:spPr>
          <a:xfrm>
            <a:off x="8125535" y="-44832"/>
            <a:ext cx="934026" cy="1078725"/>
          </a:xfrm>
          <a:prstGeom prst="rect">
            <a:avLst/>
          </a:prstGeom>
          <a:noFill/>
          <a:ln>
            <a:noFill/>
          </a:ln>
        </p:spPr>
      </p:pic>
      <p:sp>
        <p:nvSpPr>
          <p:cNvPr id="13" name="Shape 13"/>
          <p:cNvSpPr txBox="1">
            <a:spLocks noGrp="1"/>
          </p:cNvSpPr>
          <p:nvPr>
            <p:ph type="body" idx="2"/>
          </p:nvPr>
        </p:nvSpPr>
        <p:spPr>
          <a:xfrm>
            <a:off x="685800" y="4694464"/>
            <a:ext cx="7772400" cy="1762605"/>
          </a:xfrm>
          <a:prstGeom prst="rect">
            <a:avLst/>
          </a:prstGeom>
          <a:noFill/>
          <a:ln>
            <a:noFill/>
          </a:ln>
        </p:spPr>
        <p:txBody>
          <a:bodyPr lIns="91425" tIns="91425" rIns="91425" bIns="91425" anchor="t" anchorCtr="0"/>
          <a:lstStyle>
            <a:lvl1pPr marL="285750" indent="-95250" rtl="0">
              <a:spcBef>
                <a:spcPts val="0"/>
              </a:spcBef>
              <a:buClr>
                <a:srgbClr val="DC6448"/>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dirty="0"/>
          </a:p>
        </p:txBody>
      </p:sp>
      <p:sp>
        <p:nvSpPr>
          <p:cNvPr id="14" name="Shape 14"/>
          <p:cNvSpPr/>
          <p:nvPr/>
        </p:nvSpPr>
        <p:spPr>
          <a:xfrm>
            <a:off x="685800" y="4538145"/>
            <a:ext cx="7772400" cy="45718"/>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15" name="Shape 15"/>
          <p:cNvSpPr/>
          <p:nvPr/>
        </p:nvSpPr>
        <p:spPr>
          <a:xfrm flipH="1">
            <a:off x="0" y="6743699"/>
            <a:ext cx="9144000" cy="1143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16"/>
        <p:cNvGrpSpPr/>
        <p:nvPr/>
      </p:nvGrpSpPr>
      <p:grpSpPr>
        <a:xfrm>
          <a:off x="0" y="0"/>
          <a:ext cx="0" cy="0"/>
          <a:chOff x="0" y="0"/>
          <a:chExt cx="0" cy="0"/>
        </a:xfrm>
      </p:grpSpPr>
      <p:sp>
        <p:nvSpPr>
          <p:cNvPr id="17" name="Shape 17"/>
          <p:cNvSpPr/>
          <p:nvPr/>
        </p:nvSpPr>
        <p:spPr>
          <a:xfrm flipH="1">
            <a:off x="0" y="0"/>
            <a:ext cx="9144000" cy="68580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18" name="Shape 18"/>
          <p:cNvSpPr/>
          <p:nvPr/>
        </p:nvSpPr>
        <p:spPr>
          <a:xfrm flipH="1">
            <a:off x="116115" y="982978"/>
            <a:ext cx="8911771" cy="5760720"/>
          </a:xfrm>
          <a:prstGeom prst="rect">
            <a:avLst/>
          </a:prstGeom>
          <a:solidFill>
            <a:schemeClr val="l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19" name="Shape 19"/>
          <p:cNvSpPr txBox="1">
            <a:spLocks noGrp="1"/>
          </p:cNvSpPr>
          <p:nvPr>
            <p:ph type="body" idx="1"/>
          </p:nvPr>
        </p:nvSpPr>
        <p:spPr>
          <a:xfrm>
            <a:off x="406401" y="1125417"/>
            <a:ext cx="8331200" cy="5486399"/>
          </a:xfrm>
          <a:prstGeom prst="rect">
            <a:avLst/>
          </a:prstGeom>
          <a:noFill/>
          <a:ln>
            <a:noFill/>
          </a:ln>
        </p:spPr>
        <p:txBody>
          <a:bodyPr lIns="91425" tIns="91425" rIns="91425" bIns="91425" anchor="t" anchorCtr="0"/>
          <a:lstStyle>
            <a:lvl1pPr marL="171450" indent="9525" rtl="0">
              <a:spcBef>
                <a:spcPts val="0"/>
              </a:spcBef>
              <a:buClr>
                <a:srgbClr val="DC6448"/>
              </a:buClr>
              <a:buFont typeface="Arial"/>
              <a:buChar char=""/>
              <a:defRPr/>
            </a:lvl1pPr>
            <a:lvl2pPr marL="514350" indent="-9525" rtl="0">
              <a:spcBef>
                <a:spcPts val="0"/>
              </a:spcBef>
              <a:buClr>
                <a:schemeClr val="accent6"/>
              </a:buClr>
              <a:buFont typeface="Arial"/>
              <a:buChar char=""/>
              <a:defRPr/>
            </a:lvl2pPr>
            <a:lvl3pPr marL="857250" indent="-19050" rtl="0">
              <a:spcBef>
                <a:spcPts val="0"/>
              </a:spcBef>
              <a:buClr>
                <a:schemeClr val="accent6"/>
              </a:buClr>
              <a:buFont typeface="Arial"/>
              <a:buChar char=""/>
              <a:defRPr/>
            </a:lvl3pPr>
            <a:lvl4pPr marL="1200150" indent="-19050" rtl="0">
              <a:spcBef>
                <a:spcPts val="0"/>
              </a:spcBef>
              <a:buClr>
                <a:schemeClr val="accent6"/>
              </a:buClr>
              <a:buFont typeface="Arial"/>
              <a:buChar char=""/>
              <a:defRPr/>
            </a:lvl4pPr>
            <a:lvl5pPr marL="1543050" indent="-19050" rtl="0">
              <a:spcBef>
                <a:spcPts val="0"/>
              </a:spcBef>
              <a:buClr>
                <a:schemeClr val="accent6"/>
              </a:buClr>
              <a:buFont typeface="Arial"/>
              <a:buChar char=""/>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title"/>
          </p:nvPr>
        </p:nvSpPr>
        <p:spPr>
          <a:xfrm>
            <a:off x="406401" y="154745"/>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1" name="Shape 21"/>
          <p:cNvGrpSpPr/>
          <p:nvPr/>
        </p:nvGrpSpPr>
        <p:grpSpPr>
          <a:xfrm>
            <a:off x="8212238" y="113693"/>
            <a:ext cx="737400" cy="737402"/>
            <a:chOff x="8212238" y="113693"/>
            <a:chExt cx="737400" cy="737402"/>
          </a:xfrm>
        </p:grpSpPr>
        <p:sp>
          <p:nvSpPr>
            <p:cNvPr id="22" name="Shape 22"/>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algn="ctr">
                <a:buClr>
                  <a:srgbClr val="000000"/>
                </a:buClr>
                <a:buFont typeface="Arial"/>
                <a:buNone/>
              </a:pPr>
              <a:endParaRPr sz="1350">
                <a:solidFill>
                  <a:srgbClr val="FFFFFF"/>
                </a:solidFill>
              </a:endParaRPr>
            </a:p>
          </p:txBody>
        </p:sp>
        <p:pic>
          <p:nvPicPr>
            <p:cNvPr id="23" name="Shape 23"/>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extLst>
      <p:ext uri="{BB962C8B-B14F-4D97-AF65-F5344CB8AC3E}">
        <p14:creationId xmlns:p14="http://schemas.microsoft.com/office/powerpoint/2010/main" val="3308560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wo Content">
    <p:spTree>
      <p:nvGrpSpPr>
        <p:cNvPr id="1" name="Shape 24"/>
        <p:cNvGrpSpPr/>
        <p:nvPr/>
      </p:nvGrpSpPr>
      <p:grpSpPr>
        <a:xfrm>
          <a:off x="0" y="0"/>
          <a:ext cx="0" cy="0"/>
          <a:chOff x="0" y="0"/>
          <a:chExt cx="0" cy="0"/>
        </a:xfrm>
      </p:grpSpPr>
      <p:sp>
        <p:nvSpPr>
          <p:cNvPr id="25" name="Shape 25"/>
          <p:cNvSpPr/>
          <p:nvPr/>
        </p:nvSpPr>
        <p:spPr>
          <a:xfrm flipH="1">
            <a:off x="0" y="0"/>
            <a:ext cx="9144000" cy="68580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26" name="Shape 26"/>
          <p:cNvSpPr/>
          <p:nvPr/>
        </p:nvSpPr>
        <p:spPr>
          <a:xfrm flipH="1">
            <a:off x="116115" y="982978"/>
            <a:ext cx="8911771" cy="5760720"/>
          </a:xfrm>
          <a:prstGeom prst="rect">
            <a:avLst/>
          </a:prstGeom>
          <a:solidFill>
            <a:schemeClr val="l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27" name="Shape 27"/>
          <p:cNvSpPr txBox="1">
            <a:spLocks noGrp="1"/>
          </p:cNvSpPr>
          <p:nvPr>
            <p:ph type="body" idx="1"/>
          </p:nvPr>
        </p:nvSpPr>
        <p:spPr>
          <a:xfrm>
            <a:off x="4629151" y="1139485"/>
            <a:ext cx="4135022" cy="5458263"/>
          </a:xfrm>
          <a:prstGeom prst="rect">
            <a:avLst/>
          </a:prstGeom>
          <a:noFill/>
          <a:ln>
            <a:noFill/>
          </a:ln>
        </p:spPr>
        <p:txBody>
          <a:bodyPr lIns="91425" tIns="91425" rIns="91425" bIns="91425" anchor="t" anchorCtr="0"/>
          <a:lstStyle>
            <a:lvl1pPr marL="171450" indent="28575" rtl="0">
              <a:spcBef>
                <a:spcPts val="0"/>
              </a:spcBef>
              <a:buClr>
                <a:srgbClr val="DC6448"/>
              </a:buClr>
              <a:buFont typeface="Arial"/>
              <a:buChar char="4"/>
              <a:defRPr/>
            </a:lvl1pPr>
            <a:lvl2pPr marL="514350" indent="9525" rtl="0">
              <a:spcBef>
                <a:spcPts val="0"/>
              </a:spcBef>
              <a:buClr>
                <a:schemeClr val="accent6"/>
              </a:buClr>
              <a:buFont typeface="Arial"/>
              <a:buChar char="4"/>
              <a:defRPr/>
            </a:lvl2pPr>
            <a:lvl3pPr marL="857250" indent="-9525" rtl="0">
              <a:spcBef>
                <a:spcPts val="0"/>
              </a:spcBef>
              <a:buClr>
                <a:schemeClr val="accent6"/>
              </a:buClr>
              <a:buFont typeface="Arial"/>
              <a:buChar char="4"/>
              <a:defRPr/>
            </a:lvl3pPr>
            <a:lvl4pPr marL="1200150" indent="-19050" rtl="0">
              <a:spcBef>
                <a:spcPts val="0"/>
              </a:spcBef>
              <a:buClr>
                <a:schemeClr val="accent6"/>
              </a:buClr>
              <a:buFont typeface="Arial"/>
              <a:buChar char="4"/>
              <a:defRPr/>
            </a:lvl4pPr>
            <a:lvl5pPr marL="1543050" indent="-1905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2"/>
          </p:nvPr>
        </p:nvSpPr>
        <p:spPr>
          <a:xfrm>
            <a:off x="406401" y="1139484"/>
            <a:ext cx="4108450" cy="5458263"/>
          </a:xfrm>
          <a:prstGeom prst="rect">
            <a:avLst/>
          </a:prstGeom>
          <a:noFill/>
          <a:ln>
            <a:noFill/>
          </a:ln>
        </p:spPr>
        <p:txBody>
          <a:bodyPr lIns="91425" tIns="91425" rIns="91425" bIns="91425" anchor="t" anchorCtr="0"/>
          <a:lstStyle>
            <a:lvl1pPr marL="171450" indent="28575" rtl="0">
              <a:spcBef>
                <a:spcPts val="0"/>
              </a:spcBef>
              <a:buClr>
                <a:srgbClr val="DC6448"/>
              </a:buClr>
              <a:buFont typeface="Arial"/>
              <a:buChar char="4"/>
              <a:defRPr/>
            </a:lvl1pPr>
            <a:lvl2pPr marL="514350" indent="9525" rtl="0">
              <a:spcBef>
                <a:spcPts val="0"/>
              </a:spcBef>
              <a:buClr>
                <a:schemeClr val="accent6"/>
              </a:buClr>
              <a:buFont typeface="Arial"/>
              <a:buChar char="4"/>
              <a:defRPr/>
            </a:lvl2pPr>
            <a:lvl3pPr marL="857250" indent="-9525" rtl="0">
              <a:spcBef>
                <a:spcPts val="0"/>
              </a:spcBef>
              <a:buClr>
                <a:schemeClr val="accent6"/>
              </a:buClr>
              <a:buFont typeface="Arial"/>
              <a:buChar char="4"/>
              <a:defRPr/>
            </a:lvl3pPr>
            <a:lvl4pPr marL="1200150" indent="-19050" rtl="0">
              <a:spcBef>
                <a:spcPts val="0"/>
              </a:spcBef>
              <a:buClr>
                <a:schemeClr val="accent6"/>
              </a:buClr>
              <a:buFont typeface="Arial"/>
              <a:buChar char="4"/>
              <a:defRPr/>
            </a:lvl4pPr>
            <a:lvl5pPr marL="1543050" indent="-1905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9" name="Shape 29"/>
          <p:cNvSpPr txBox="1">
            <a:spLocks noGrp="1"/>
          </p:cNvSpPr>
          <p:nvPr>
            <p:ph type="title"/>
          </p:nvPr>
        </p:nvSpPr>
        <p:spPr>
          <a:xfrm>
            <a:off x="406401" y="154745"/>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30" name="Shape 30"/>
          <p:cNvGrpSpPr/>
          <p:nvPr/>
        </p:nvGrpSpPr>
        <p:grpSpPr>
          <a:xfrm>
            <a:off x="8212238" y="113693"/>
            <a:ext cx="737400" cy="737402"/>
            <a:chOff x="8212238" y="113693"/>
            <a:chExt cx="737400" cy="737402"/>
          </a:xfrm>
        </p:grpSpPr>
        <p:sp>
          <p:nvSpPr>
            <p:cNvPr id="31" name="Shape 31"/>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algn="ctr">
                <a:buClr>
                  <a:srgbClr val="000000"/>
                </a:buClr>
                <a:buFont typeface="Arial"/>
                <a:buNone/>
              </a:pPr>
              <a:endParaRPr sz="1350">
                <a:solidFill>
                  <a:srgbClr val="FFFFFF"/>
                </a:solidFill>
              </a:endParaRPr>
            </a:p>
          </p:txBody>
        </p:sp>
        <p:pic>
          <p:nvPicPr>
            <p:cNvPr id="32" name="Shape 32"/>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extLst>
      <p:ext uri="{BB962C8B-B14F-4D97-AF65-F5344CB8AC3E}">
        <p14:creationId xmlns:p14="http://schemas.microsoft.com/office/powerpoint/2010/main" val="1245074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mparison">
    <p:spTree>
      <p:nvGrpSpPr>
        <p:cNvPr id="1" name="Shape 33"/>
        <p:cNvGrpSpPr/>
        <p:nvPr/>
      </p:nvGrpSpPr>
      <p:grpSpPr>
        <a:xfrm>
          <a:off x="0" y="0"/>
          <a:ext cx="0" cy="0"/>
          <a:chOff x="0" y="0"/>
          <a:chExt cx="0" cy="0"/>
        </a:xfrm>
      </p:grpSpPr>
      <p:sp>
        <p:nvSpPr>
          <p:cNvPr id="34" name="Shape 34"/>
          <p:cNvSpPr/>
          <p:nvPr/>
        </p:nvSpPr>
        <p:spPr>
          <a:xfrm flipH="1">
            <a:off x="0" y="0"/>
            <a:ext cx="9144000" cy="68580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35" name="Shape 35"/>
          <p:cNvSpPr/>
          <p:nvPr/>
        </p:nvSpPr>
        <p:spPr>
          <a:xfrm flipH="1">
            <a:off x="116115" y="982978"/>
            <a:ext cx="8911771" cy="5760720"/>
          </a:xfrm>
          <a:prstGeom prst="rect">
            <a:avLst/>
          </a:prstGeom>
          <a:solidFill>
            <a:schemeClr val="l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36" name="Shape 36"/>
          <p:cNvSpPr txBox="1">
            <a:spLocks noGrp="1"/>
          </p:cNvSpPr>
          <p:nvPr>
            <p:ph type="body" idx="1"/>
          </p:nvPr>
        </p:nvSpPr>
        <p:spPr>
          <a:xfrm>
            <a:off x="4629150" y="2158543"/>
            <a:ext cx="4106886" cy="4453269"/>
          </a:xfrm>
          <a:prstGeom prst="rect">
            <a:avLst/>
          </a:prstGeom>
          <a:noFill/>
          <a:ln>
            <a:noFill/>
          </a:ln>
        </p:spPr>
        <p:txBody>
          <a:bodyPr lIns="91425" tIns="91425" rIns="91425" bIns="91425" anchor="t" anchorCtr="0"/>
          <a:lstStyle>
            <a:lvl1pPr marL="171450" indent="28575" rtl="0">
              <a:spcBef>
                <a:spcPts val="0"/>
              </a:spcBef>
              <a:buClr>
                <a:srgbClr val="DC6448"/>
              </a:buClr>
              <a:buFont typeface="Arial"/>
              <a:buChar char="4"/>
              <a:defRPr/>
            </a:lvl1pPr>
            <a:lvl2pPr marL="514350" indent="9525" rtl="0">
              <a:spcBef>
                <a:spcPts val="0"/>
              </a:spcBef>
              <a:buClr>
                <a:schemeClr val="accent6"/>
              </a:buClr>
              <a:buFont typeface="Arial"/>
              <a:buChar char="4"/>
              <a:defRPr/>
            </a:lvl2pPr>
            <a:lvl3pPr marL="857250" indent="-9525" rtl="0">
              <a:spcBef>
                <a:spcPts val="0"/>
              </a:spcBef>
              <a:buClr>
                <a:schemeClr val="accent6"/>
              </a:buClr>
              <a:buFont typeface="Arial"/>
              <a:buChar char="4"/>
              <a:defRPr/>
            </a:lvl3pPr>
            <a:lvl4pPr marL="1200150" indent="-19050" rtl="0">
              <a:spcBef>
                <a:spcPts val="0"/>
              </a:spcBef>
              <a:buClr>
                <a:schemeClr val="accent6"/>
              </a:buClr>
              <a:buFont typeface="Arial"/>
              <a:buChar char="4"/>
              <a:defRPr/>
            </a:lvl4pPr>
            <a:lvl5pPr marL="1543050" indent="-1905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7" name="Shape 37"/>
          <p:cNvSpPr txBox="1">
            <a:spLocks noGrp="1"/>
          </p:cNvSpPr>
          <p:nvPr>
            <p:ph type="body" idx="2"/>
          </p:nvPr>
        </p:nvSpPr>
        <p:spPr>
          <a:xfrm>
            <a:off x="4629150" y="1125414"/>
            <a:ext cx="4106886" cy="866919"/>
          </a:xfrm>
          <a:prstGeom prst="rect">
            <a:avLst/>
          </a:prstGeom>
          <a:noFill/>
          <a:ln>
            <a:noFill/>
          </a:ln>
        </p:spPr>
        <p:txBody>
          <a:bodyPr lIns="91425" tIns="91425" rIns="91425" bIns="91425" anchor="b" anchorCtr="0"/>
          <a:lstStyle>
            <a:lvl1pPr marL="0" indent="0" rtl="0">
              <a:spcBef>
                <a:spcPts val="0"/>
              </a:spcBef>
              <a:buClr>
                <a:srgbClr val="449392"/>
              </a:buClr>
              <a:buFont typeface="Questrial"/>
              <a:buNone/>
              <a:defRPr/>
            </a:lvl1pPr>
            <a:lvl2pPr marL="342900" indent="0" rtl="0">
              <a:spcBef>
                <a:spcPts val="0"/>
              </a:spcBef>
              <a:buFont typeface="Questrial"/>
              <a:buNone/>
              <a:defRPr/>
            </a:lvl2pPr>
            <a:lvl3pPr marL="685800" indent="0" rtl="0">
              <a:spcBef>
                <a:spcPts val="0"/>
              </a:spcBef>
              <a:buFont typeface="Questrial"/>
              <a:buNone/>
              <a:defRPr/>
            </a:lvl3pPr>
            <a:lvl4pPr marL="1028700" indent="0" rtl="0">
              <a:spcBef>
                <a:spcPts val="0"/>
              </a:spcBef>
              <a:buFont typeface="Questrial"/>
              <a:buNone/>
              <a:defRPr/>
            </a:lvl4pPr>
            <a:lvl5pPr marL="1371600" indent="0" rtl="0">
              <a:spcBef>
                <a:spcPts val="0"/>
              </a:spcBef>
              <a:buFont typeface="Questrial"/>
              <a:buNone/>
              <a:defRPr/>
            </a:lvl5pPr>
            <a:lvl6pPr marL="1714500" indent="0" rtl="0">
              <a:spcBef>
                <a:spcPts val="0"/>
              </a:spcBef>
              <a:buFont typeface="Questrial"/>
              <a:buNone/>
              <a:defRPr/>
            </a:lvl6pPr>
            <a:lvl7pPr marL="2057400" indent="0" rtl="0">
              <a:spcBef>
                <a:spcPts val="0"/>
              </a:spcBef>
              <a:buFont typeface="Questrial"/>
              <a:buNone/>
              <a:defRPr/>
            </a:lvl7pPr>
            <a:lvl8pPr marL="2400300" indent="0" rtl="0">
              <a:spcBef>
                <a:spcPts val="0"/>
              </a:spcBef>
              <a:buFont typeface="Questrial"/>
              <a:buNone/>
              <a:defRPr/>
            </a:lvl8pPr>
            <a:lvl9pPr marL="2743200" indent="0" rtl="0">
              <a:spcBef>
                <a:spcPts val="0"/>
              </a:spcBef>
              <a:buFont typeface="Questrial"/>
              <a:buNone/>
              <a:defRPr/>
            </a:lvl9pPr>
          </a:lstStyle>
          <a:p>
            <a:endParaRPr/>
          </a:p>
        </p:txBody>
      </p:sp>
      <p:sp>
        <p:nvSpPr>
          <p:cNvPr id="38" name="Shape 38"/>
          <p:cNvSpPr txBox="1">
            <a:spLocks noGrp="1"/>
          </p:cNvSpPr>
          <p:nvPr>
            <p:ph type="body" idx="3"/>
          </p:nvPr>
        </p:nvSpPr>
        <p:spPr>
          <a:xfrm>
            <a:off x="406401" y="2158543"/>
            <a:ext cx="4091782" cy="4453269"/>
          </a:xfrm>
          <a:prstGeom prst="rect">
            <a:avLst/>
          </a:prstGeom>
          <a:noFill/>
          <a:ln>
            <a:noFill/>
          </a:ln>
        </p:spPr>
        <p:txBody>
          <a:bodyPr lIns="91425" tIns="91425" rIns="91425" bIns="91425" anchor="t" anchorCtr="0"/>
          <a:lstStyle>
            <a:lvl1pPr marL="171450" indent="28575" rtl="0">
              <a:spcBef>
                <a:spcPts val="0"/>
              </a:spcBef>
              <a:buClr>
                <a:srgbClr val="DC6448"/>
              </a:buClr>
              <a:buFont typeface="Arial"/>
              <a:buChar char="4"/>
              <a:defRPr/>
            </a:lvl1pPr>
            <a:lvl2pPr marL="514350" indent="9525" rtl="0">
              <a:spcBef>
                <a:spcPts val="0"/>
              </a:spcBef>
              <a:buClr>
                <a:schemeClr val="accent6"/>
              </a:buClr>
              <a:buFont typeface="Arial"/>
              <a:buChar char="4"/>
              <a:defRPr/>
            </a:lvl2pPr>
            <a:lvl3pPr marL="857250" indent="-9525" rtl="0">
              <a:spcBef>
                <a:spcPts val="0"/>
              </a:spcBef>
              <a:buClr>
                <a:schemeClr val="accent6"/>
              </a:buClr>
              <a:buFont typeface="Arial"/>
              <a:buChar char="4"/>
              <a:defRPr/>
            </a:lvl3pPr>
            <a:lvl4pPr marL="1200150" indent="-19050" rtl="0">
              <a:spcBef>
                <a:spcPts val="0"/>
              </a:spcBef>
              <a:buClr>
                <a:schemeClr val="accent6"/>
              </a:buClr>
              <a:buFont typeface="Arial"/>
              <a:buChar char="4"/>
              <a:defRPr/>
            </a:lvl4pPr>
            <a:lvl5pPr marL="1543050" indent="-1905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9" name="Shape 39"/>
          <p:cNvSpPr txBox="1">
            <a:spLocks noGrp="1"/>
          </p:cNvSpPr>
          <p:nvPr>
            <p:ph type="body" idx="4"/>
          </p:nvPr>
        </p:nvSpPr>
        <p:spPr>
          <a:xfrm>
            <a:off x="406401" y="1125414"/>
            <a:ext cx="4091782" cy="866919"/>
          </a:xfrm>
          <a:prstGeom prst="rect">
            <a:avLst/>
          </a:prstGeom>
          <a:noFill/>
          <a:ln>
            <a:noFill/>
          </a:ln>
        </p:spPr>
        <p:txBody>
          <a:bodyPr lIns="91425" tIns="91425" rIns="91425" bIns="91425" anchor="b" anchorCtr="0"/>
          <a:lstStyle>
            <a:lvl1pPr marL="0" indent="0" rtl="0">
              <a:spcBef>
                <a:spcPts val="0"/>
              </a:spcBef>
              <a:buClr>
                <a:srgbClr val="449392"/>
              </a:buClr>
              <a:buFont typeface="Questrial"/>
              <a:buNone/>
              <a:defRPr/>
            </a:lvl1pPr>
            <a:lvl2pPr marL="342900" indent="0" rtl="0">
              <a:spcBef>
                <a:spcPts val="0"/>
              </a:spcBef>
              <a:buFont typeface="Questrial"/>
              <a:buNone/>
              <a:defRPr/>
            </a:lvl2pPr>
            <a:lvl3pPr marL="685800" indent="0" rtl="0">
              <a:spcBef>
                <a:spcPts val="0"/>
              </a:spcBef>
              <a:buFont typeface="Questrial"/>
              <a:buNone/>
              <a:defRPr/>
            </a:lvl3pPr>
            <a:lvl4pPr marL="1028700" indent="0" rtl="0">
              <a:spcBef>
                <a:spcPts val="0"/>
              </a:spcBef>
              <a:buFont typeface="Questrial"/>
              <a:buNone/>
              <a:defRPr/>
            </a:lvl4pPr>
            <a:lvl5pPr marL="1371600" indent="0" rtl="0">
              <a:spcBef>
                <a:spcPts val="0"/>
              </a:spcBef>
              <a:buFont typeface="Questrial"/>
              <a:buNone/>
              <a:defRPr/>
            </a:lvl5pPr>
            <a:lvl6pPr marL="1714500" indent="0" rtl="0">
              <a:spcBef>
                <a:spcPts val="0"/>
              </a:spcBef>
              <a:buFont typeface="Questrial"/>
              <a:buNone/>
              <a:defRPr/>
            </a:lvl6pPr>
            <a:lvl7pPr marL="2057400" indent="0" rtl="0">
              <a:spcBef>
                <a:spcPts val="0"/>
              </a:spcBef>
              <a:buFont typeface="Questrial"/>
              <a:buNone/>
              <a:defRPr/>
            </a:lvl7pPr>
            <a:lvl8pPr marL="2400300" indent="0" rtl="0">
              <a:spcBef>
                <a:spcPts val="0"/>
              </a:spcBef>
              <a:buFont typeface="Questrial"/>
              <a:buNone/>
              <a:defRPr/>
            </a:lvl8pPr>
            <a:lvl9pPr marL="2743200" indent="0" rtl="0">
              <a:spcBef>
                <a:spcPts val="0"/>
              </a:spcBef>
              <a:buFont typeface="Questrial"/>
              <a:buNone/>
              <a:defRPr/>
            </a:lvl9pPr>
          </a:lstStyle>
          <a:p>
            <a:endParaRPr/>
          </a:p>
        </p:txBody>
      </p:sp>
      <p:sp>
        <p:nvSpPr>
          <p:cNvPr id="40" name="Shape 40"/>
          <p:cNvSpPr txBox="1">
            <a:spLocks noGrp="1"/>
          </p:cNvSpPr>
          <p:nvPr>
            <p:ph type="title"/>
          </p:nvPr>
        </p:nvSpPr>
        <p:spPr>
          <a:xfrm>
            <a:off x="406401" y="154745"/>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41" name="Shape 41"/>
          <p:cNvGrpSpPr/>
          <p:nvPr/>
        </p:nvGrpSpPr>
        <p:grpSpPr>
          <a:xfrm>
            <a:off x="8212238" y="113693"/>
            <a:ext cx="737400" cy="737402"/>
            <a:chOff x="8212238" y="113693"/>
            <a:chExt cx="737400" cy="737402"/>
          </a:xfrm>
        </p:grpSpPr>
        <p:sp>
          <p:nvSpPr>
            <p:cNvPr id="42" name="Shape 42"/>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algn="ctr">
                <a:buClr>
                  <a:srgbClr val="000000"/>
                </a:buClr>
                <a:buFont typeface="Arial"/>
                <a:buNone/>
              </a:pPr>
              <a:endParaRPr sz="1350">
                <a:solidFill>
                  <a:srgbClr val="FFFFFF"/>
                </a:solidFill>
              </a:endParaRPr>
            </a:p>
          </p:txBody>
        </p:sp>
        <p:pic>
          <p:nvPicPr>
            <p:cNvPr id="43" name="Shape 43"/>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extLst>
      <p:ext uri="{BB962C8B-B14F-4D97-AF65-F5344CB8AC3E}">
        <p14:creationId xmlns:p14="http://schemas.microsoft.com/office/powerpoint/2010/main" val="848151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Only">
    <p:spTree>
      <p:nvGrpSpPr>
        <p:cNvPr id="1" name="Shape 44"/>
        <p:cNvGrpSpPr/>
        <p:nvPr/>
      </p:nvGrpSpPr>
      <p:grpSpPr>
        <a:xfrm>
          <a:off x="0" y="0"/>
          <a:ext cx="0" cy="0"/>
          <a:chOff x="0" y="0"/>
          <a:chExt cx="0" cy="0"/>
        </a:xfrm>
      </p:grpSpPr>
      <p:sp>
        <p:nvSpPr>
          <p:cNvPr id="45" name="Shape 45"/>
          <p:cNvSpPr/>
          <p:nvPr/>
        </p:nvSpPr>
        <p:spPr>
          <a:xfrm flipH="1">
            <a:off x="0" y="0"/>
            <a:ext cx="9144000" cy="68580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46" name="Shape 46"/>
          <p:cNvSpPr/>
          <p:nvPr/>
        </p:nvSpPr>
        <p:spPr>
          <a:xfrm flipH="1">
            <a:off x="116115" y="982978"/>
            <a:ext cx="8911771" cy="5760720"/>
          </a:xfrm>
          <a:prstGeom prst="rect">
            <a:avLst/>
          </a:prstGeom>
          <a:solidFill>
            <a:schemeClr val="l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47" name="Shape 47"/>
          <p:cNvSpPr txBox="1">
            <a:spLocks noGrp="1"/>
          </p:cNvSpPr>
          <p:nvPr>
            <p:ph type="title"/>
          </p:nvPr>
        </p:nvSpPr>
        <p:spPr>
          <a:xfrm>
            <a:off x="406401" y="154745"/>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48" name="Shape 48"/>
          <p:cNvGrpSpPr/>
          <p:nvPr/>
        </p:nvGrpSpPr>
        <p:grpSpPr>
          <a:xfrm>
            <a:off x="8212238" y="113693"/>
            <a:ext cx="737400" cy="737402"/>
            <a:chOff x="8212238" y="113693"/>
            <a:chExt cx="737400" cy="737402"/>
          </a:xfrm>
        </p:grpSpPr>
        <p:sp>
          <p:nvSpPr>
            <p:cNvPr id="49" name="Shape 49"/>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algn="ctr">
                <a:buClr>
                  <a:srgbClr val="000000"/>
                </a:buClr>
                <a:buFont typeface="Arial"/>
                <a:buNone/>
              </a:pPr>
              <a:endParaRPr sz="1350">
                <a:solidFill>
                  <a:srgbClr val="FFFFFF"/>
                </a:solidFill>
              </a:endParaRPr>
            </a:p>
          </p:txBody>
        </p:sp>
        <p:pic>
          <p:nvPicPr>
            <p:cNvPr id="50" name="Shape 50"/>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extLst>
      <p:ext uri="{BB962C8B-B14F-4D97-AF65-F5344CB8AC3E}">
        <p14:creationId xmlns:p14="http://schemas.microsoft.com/office/powerpoint/2010/main" val="1742401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1"/>
        <p:cNvGrpSpPr/>
        <p:nvPr/>
      </p:nvGrpSpPr>
      <p:grpSpPr>
        <a:xfrm>
          <a:off x="0" y="0"/>
          <a:ext cx="0" cy="0"/>
          <a:chOff x="0" y="0"/>
          <a:chExt cx="0" cy="0"/>
        </a:xfrm>
      </p:grpSpPr>
      <p:sp>
        <p:nvSpPr>
          <p:cNvPr id="52" name="Shape 52"/>
          <p:cNvSpPr/>
          <p:nvPr/>
        </p:nvSpPr>
        <p:spPr>
          <a:xfrm flipH="1">
            <a:off x="0" y="0"/>
            <a:ext cx="9144000" cy="68580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53" name="Shape 53"/>
          <p:cNvSpPr/>
          <p:nvPr/>
        </p:nvSpPr>
        <p:spPr>
          <a:xfrm flipH="1">
            <a:off x="116115" y="106587"/>
            <a:ext cx="8911771" cy="6637111"/>
          </a:xfrm>
          <a:prstGeom prst="rect">
            <a:avLst/>
          </a:prstGeom>
          <a:solidFill>
            <a:schemeClr val="l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Tree>
    <p:extLst>
      <p:ext uri="{BB962C8B-B14F-4D97-AF65-F5344CB8AC3E}">
        <p14:creationId xmlns:p14="http://schemas.microsoft.com/office/powerpoint/2010/main" val="18951746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ontent with Caption">
    <p:spTree>
      <p:nvGrpSpPr>
        <p:cNvPr id="1" name="Shape 54"/>
        <p:cNvGrpSpPr/>
        <p:nvPr/>
      </p:nvGrpSpPr>
      <p:grpSpPr>
        <a:xfrm>
          <a:off x="0" y="0"/>
          <a:ext cx="0" cy="0"/>
          <a:chOff x="0" y="0"/>
          <a:chExt cx="0" cy="0"/>
        </a:xfrm>
      </p:grpSpPr>
      <p:sp>
        <p:nvSpPr>
          <p:cNvPr id="55" name="Shape 55"/>
          <p:cNvSpPr/>
          <p:nvPr/>
        </p:nvSpPr>
        <p:spPr>
          <a:xfrm flipH="1">
            <a:off x="0" y="0"/>
            <a:ext cx="9144000" cy="68580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56" name="Shape 56"/>
          <p:cNvSpPr/>
          <p:nvPr/>
        </p:nvSpPr>
        <p:spPr>
          <a:xfrm flipH="1">
            <a:off x="116115" y="982978"/>
            <a:ext cx="8911771" cy="5760720"/>
          </a:xfrm>
          <a:prstGeom prst="rect">
            <a:avLst/>
          </a:prstGeom>
          <a:solidFill>
            <a:schemeClr val="l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57" name="Shape 57"/>
          <p:cNvSpPr txBox="1">
            <a:spLocks noGrp="1"/>
          </p:cNvSpPr>
          <p:nvPr>
            <p:ph type="body" idx="1"/>
          </p:nvPr>
        </p:nvSpPr>
        <p:spPr>
          <a:xfrm>
            <a:off x="3887391" y="1139485"/>
            <a:ext cx="4848646" cy="5472331"/>
          </a:xfrm>
          <a:prstGeom prst="rect">
            <a:avLst/>
          </a:prstGeom>
          <a:noFill/>
          <a:ln>
            <a:noFill/>
          </a:ln>
        </p:spPr>
        <p:txBody>
          <a:bodyPr lIns="91425" tIns="91425" rIns="91425" bIns="91425" anchor="t" anchorCtr="0"/>
          <a:lstStyle>
            <a:lvl1pPr marL="171450" indent="47625" rtl="0">
              <a:spcBef>
                <a:spcPts val="0"/>
              </a:spcBef>
              <a:buClr>
                <a:srgbClr val="DC6448"/>
              </a:buClr>
              <a:buFont typeface="Arial"/>
              <a:buChar char="4"/>
              <a:defRPr/>
            </a:lvl1pPr>
            <a:lvl2pPr marL="514350" indent="28575" rtl="0">
              <a:spcBef>
                <a:spcPts val="0"/>
              </a:spcBef>
              <a:buClr>
                <a:schemeClr val="accent6"/>
              </a:buClr>
              <a:buFont typeface="Arial"/>
              <a:buChar char="4"/>
              <a:defRPr/>
            </a:lvl2pPr>
            <a:lvl3pPr marL="857250" indent="9525" rtl="0">
              <a:spcBef>
                <a:spcPts val="0"/>
              </a:spcBef>
              <a:buClr>
                <a:schemeClr val="accent6"/>
              </a:buClr>
              <a:buFont typeface="Arial"/>
              <a:buChar char="4"/>
              <a:defRPr/>
            </a:lvl3pPr>
            <a:lvl4pPr marL="1200150" indent="-9525" rtl="0">
              <a:spcBef>
                <a:spcPts val="0"/>
              </a:spcBef>
              <a:buClr>
                <a:schemeClr val="accent6"/>
              </a:buClr>
              <a:buFont typeface="Arial"/>
              <a:buChar char="4"/>
              <a:defRPr/>
            </a:lvl4pPr>
            <a:lvl5pPr marL="1543050" indent="-9525"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2"/>
          </p:nvPr>
        </p:nvSpPr>
        <p:spPr>
          <a:xfrm>
            <a:off x="406401" y="1139485"/>
            <a:ext cx="3172619" cy="5472331"/>
          </a:xfrm>
          <a:prstGeom prst="rect">
            <a:avLst/>
          </a:prstGeom>
          <a:noFill/>
          <a:ln>
            <a:noFill/>
          </a:ln>
        </p:spPr>
        <p:txBody>
          <a:bodyPr lIns="91425" tIns="91425" rIns="91425" bIns="91425" anchor="t" anchorCtr="0"/>
          <a:lstStyle>
            <a:lvl1pPr marL="0" indent="0" rtl="0">
              <a:spcBef>
                <a:spcPts val="0"/>
              </a:spcBef>
              <a:buFont typeface="Questrial"/>
              <a:buNone/>
              <a:defRPr/>
            </a:lvl1pPr>
            <a:lvl2pPr marL="342900" indent="0" rtl="0">
              <a:spcBef>
                <a:spcPts val="0"/>
              </a:spcBef>
              <a:buFont typeface="Questrial"/>
              <a:buNone/>
              <a:defRPr/>
            </a:lvl2pPr>
            <a:lvl3pPr marL="685800" indent="0" rtl="0">
              <a:spcBef>
                <a:spcPts val="0"/>
              </a:spcBef>
              <a:buFont typeface="Questrial"/>
              <a:buNone/>
              <a:defRPr/>
            </a:lvl3pPr>
            <a:lvl4pPr marL="1028700" indent="0" rtl="0">
              <a:spcBef>
                <a:spcPts val="0"/>
              </a:spcBef>
              <a:buFont typeface="Questrial"/>
              <a:buNone/>
              <a:defRPr/>
            </a:lvl4pPr>
            <a:lvl5pPr marL="1371600" indent="0" rtl="0">
              <a:spcBef>
                <a:spcPts val="0"/>
              </a:spcBef>
              <a:buFont typeface="Questrial"/>
              <a:buNone/>
              <a:defRPr/>
            </a:lvl5pPr>
            <a:lvl6pPr marL="1714500" indent="0" rtl="0">
              <a:spcBef>
                <a:spcPts val="0"/>
              </a:spcBef>
              <a:buFont typeface="Questrial"/>
              <a:buNone/>
              <a:defRPr/>
            </a:lvl6pPr>
            <a:lvl7pPr marL="2057400" indent="0" rtl="0">
              <a:spcBef>
                <a:spcPts val="0"/>
              </a:spcBef>
              <a:buFont typeface="Questrial"/>
              <a:buNone/>
              <a:defRPr/>
            </a:lvl7pPr>
            <a:lvl8pPr marL="2400300" indent="0" rtl="0">
              <a:spcBef>
                <a:spcPts val="0"/>
              </a:spcBef>
              <a:buFont typeface="Questrial"/>
              <a:buNone/>
              <a:defRPr/>
            </a:lvl8pPr>
            <a:lvl9pPr marL="2743200" indent="0" rtl="0">
              <a:spcBef>
                <a:spcPts val="0"/>
              </a:spcBef>
              <a:buFont typeface="Questrial"/>
              <a:buNone/>
              <a:defRPr/>
            </a:lvl9pPr>
          </a:lstStyle>
          <a:p>
            <a:endParaRPr/>
          </a:p>
        </p:txBody>
      </p:sp>
      <p:sp>
        <p:nvSpPr>
          <p:cNvPr id="59" name="Shape 59"/>
          <p:cNvSpPr txBox="1">
            <a:spLocks noGrp="1"/>
          </p:cNvSpPr>
          <p:nvPr>
            <p:ph type="title"/>
          </p:nvPr>
        </p:nvSpPr>
        <p:spPr>
          <a:xfrm>
            <a:off x="406401" y="154745"/>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60" name="Shape 60"/>
          <p:cNvGrpSpPr/>
          <p:nvPr/>
        </p:nvGrpSpPr>
        <p:grpSpPr>
          <a:xfrm>
            <a:off x="8212238" y="113693"/>
            <a:ext cx="737400" cy="737402"/>
            <a:chOff x="8212238" y="113693"/>
            <a:chExt cx="737400" cy="737402"/>
          </a:xfrm>
        </p:grpSpPr>
        <p:sp>
          <p:nvSpPr>
            <p:cNvPr id="61" name="Shape 61"/>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algn="ctr">
                <a:buClr>
                  <a:srgbClr val="000000"/>
                </a:buClr>
                <a:buFont typeface="Arial"/>
                <a:buNone/>
              </a:pPr>
              <a:endParaRPr sz="1350">
                <a:solidFill>
                  <a:srgbClr val="FFFFFF"/>
                </a:solidFill>
              </a:endParaRPr>
            </a:p>
          </p:txBody>
        </p:sp>
        <p:pic>
          <p:nvPicPr>
            <p:cNvPr id="62" name="Shape 62"/>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extLst>
      <p:ext uri="{BB962C8B-B14F-4D97-AF65-F5344CB8AC3E}">
        <p14:creationId xmlns:p14="http://schemas.microsoft.com/office/powerpoint/2010/main" val="8961262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Shape 63"/>
        <p:cNvGrpSpPr/>
        <p:nvPr/>
      </p:nvGrpSpPr>
      <p:grpSpPr>
        <a:xfrm>
          <a:off x="0" y="0"/>
          <a:ext cx="0" cy="0"/>
          <a:chOff x="0" y="0"/>
          <a:chExt cx="0" cy="0"/>
        </a:xfrm>
      </p:grpSpPr>
      <p:sp>
        <p:nvSpPr>
          <p:cNvPr id="64" name="Shape 64"/>
          <p:cNvSpPr/>
          <p:nvPr/>
        </p:nvSpPr>
        <p:spPr>
          <a:xfrm flipH="1">
            <a:off x="0" y="0"/>
            <a:ext cx="9144000" cy="68580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65" name="Shape 65"/>
          <p:cNvSpPr/>
          <p:nvPr/>
        </p:nvSpPr>
        <p:spPr>
          <a:xfrm flipH="1">
            <a:off x="116115" y="982978"/>
            <a:ext cx="8911771" cy="5760720"/>
          </a:xfrm>
          <a:prstGeom prst="rect">
            <a:avLst/>
          </a:prstGeom>
          <a:solidFill>
            <a:schemeClr val="l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66" name="Shape 66"/>
          <p:cNvSpPr>
            <a:spLocks noGrp="1"/>
          </p:cNvSpPr>
          <p:nvPr>
            <p:ph type="pic" idx="2"/>
          </p:nvPr>
        </p:nvSpPr>
        <p:spPr>
          <a:xfrm>
            <a:off x="3887390" y="1111349"/>
            <a:ext cx="4848647" cy="5486399"/>
          </a:xfrm>
          <a:prstGeom prst="rect">
            <a:avLst/>
          </a:prstGeom>
          <a:noFill/>
          <a:ln>
            <a:noFill/>
          </a:ln>
        </p:spPr>
      </p:sp>
      <p:sp>
        <p:nvSpPr>
          <p:cNvPr id="67" name="Shape 67"/>
          <p:cNvSpPr txBox="1">
            <a:spLocks noGrp="1"/>
          </p:cNvSpPr>
          <p:nvPr>
            <p:ph type="body" idx="1"/>
          </p:nvPr>
        </p:nvSpPr>
        <p:spPr>
          <a:xfrm>
            <a:off x="406401" y="1139485"/>
            <a:ext cx="3172619" cy="5472331"/>
          </a:xfrm>
          <a:prstGeom prst="rect">
            <a:avLst/>
          </a:prstGeom>
          <a:noFill/>
          <a:ln>
            <a:noFill/>
          </a:ln>
        </p:spPr>
        <p:txBody>
          <a:bodyPr lIns="91425" tIns="91425" rIns="91425" bIns="91425" anchor="t" anchorCtr="0"/>
          <a:lstStyle>
            <a:lvl1pPr marL="0" indent="0" rtl="0">
              <a:spcBef>
                <a:spcPts val="0"/>
              </a:spcBef>
              <a:buFont typeface="Questrial"/>
              <a:buNone/>
              <a:defRPr/>
            </a:lvl1pPr>
            <a:lvl2pPr marL="342900" indent="0" rtl="0">
              <a:spcBef>
                <a:spcPts val="0"/>
              </a:spcBef>
              <a:buFont typeface="Questrial"/>
              <a:buNone/>
              <a:defRPr/>
            </a:lvl2pPr>
            <a:lvl3pPr marL="685800" indent="0" rtl="0">
              <a:spcBef>
                <a:spcPts val="0"/>
              </a:spcBef>
              <a:buFont typeface="Questrial"/>
              <a:buNone/>
              <a:defRPr/>
            </a:lvl3pPr>
            <a:lvl4pPr marL="1028700" indent="0" rtl="0">
              <a:spcBef>
                <a:spcPts val="0"/>
              </a:spcBef>
              <a:buFont typeface="Questrial"/>
              <a:buNone/>
              <a:defRPr/>
            </a:lvl4pPr>
            <a:lvl5pPr marL="1371600" indent="0" rtl="0">
              <a:spcBef>
                <a:spcPts val="0"/>
              </a:spcBef>
              <a:buFont typeface="Questrial"/>
              <a:buNone/>
              <a:defRPr/>
            </a:lvl5pPr>
            <a:lvl6pPr marL="1714500" indent="0" rtl="0">
              <a:spcBef>
                <a:spcPts val="0"/>
              </a:spcBef>
              <a:buFont typeface="Questrial"/>
              <a:buNone/>
              <a:defRPr/>
            </a:lvl6pPr>
            <a:lvl7pPr marL="2057400" indent="0" rtl="0">
              <a:spcBef>
                <a:spcPts val="0"/>
              </a:spcBef>
              <a:buFont typeface="Questrial"/>
              <a:buNone/>
              <a:defRPr/>
            </a:lvl7pPr>
            <a:lvl8pPr marL="2400300" indent="0" rtl="0">
              <a:spcBef>
                <a:spcPts val="0"/>
              </a:spcBef>
              <a:buFont typeface="Questrial"/>
              <a:buNone/>
              <a:defRPr/>
            </a:lvl8pPr>
            <a:lvl9pPr marL="2743200" indent="0" rtl="0">
              <a:spcBef>
                <a:spcPts val="0"/>
              </a:spcBef>
              <a:buFont typeface="Questrial"/>
              <a:buNone/>
              <a:defRPr/>
            </a:lvl9pPr>
          </a:lstStyle>
          <a:p>
            <a:endParaRPr/>
          </a:p>
        </p:txBody>
      </p:sp>
      <p:sp>
        <p:nvSpPr>
          <p:cNvPr id="68" name="Shape 68"/>
          <p:cNvSpPr txBox="1">
            <a:spLocks noGrp="1"/>
          </p:cNvSpPr>
          <p:nvPr>
            <p:ph type="title"/>
          </p:nvPr>
        </p:nvSpPr>
        <p:spPr>
          <a:xfrm>
            <a:off x="406401" y="154745"/>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69" name="Shape 69"/>
          <p:cNvGrpSpPr/>
          <p:nvPr/>
        </p:nvGrpSpPr>
        <p:grpSpPr>
          <a:xfrm>
            <a:off x="8212238" y="113693"/>
            <a:ext cx="737400" cy="737402"/>
            <a:chOff x="8212238" y="113693"/>
            <a:chExt cx="737400" cy="737402"/>
          </a:xfrm>
        </p:grpSpPr>
        <p:sp>
          <p:nvSpPr>
            <p:cNvPr id="70" name="Shape 70"/>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algn="ctr">
                <a:buClr>
                  <a:srgbClr val="000000"/>
                </a:buClr>
                <a:buFont typeface="Arial"/>
                <a:buNone/>
              </a:pPr>
              <a:endParaRPr sz="1350">
                <a:solidFill>
                  <a:srgbClr val="FFFFFF"/>
                </a:solidFill>
              </a:endParaRPr>
            </a:p>
          </p:txBody>
        </p:sp>
        <p:pic>
          <p:nvPicPr>
            <p:cNvPr id="71" name="Shape 71"/>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extLst>
      <p:ext uri="{BB962C8B-B14F-4D97-AF65-F5344CB8AC3E}">
        <p14:creationId xmlns:p14="http://schemas.microsoft.com/office/powerpoint/2010/main" val="3176685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16"/>
        <p:cNvGrpSpPr/>
        <p:nvPr/>
      </p:nvGrpSpPr>
      <p:grpSpPr>
        <a:xfrm>
          <a:off x="0" y="0"/>
          <a:ext cx="0" cy="0"/>
          <a:chOff x="0" y="0"/>
          <a:chExt cx="0" cy="0"/>
        </a:xfrm>
      </p:grpSpPr>
      <p:sp>
        <p:nvSpPr>
          <p:cNvPr id="17" name="Shape 17"/>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18" name="Shape 18"/>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19" name="Shape 19"/>
          <p:cNvSpPr txBox="1">
            <a:spLocks noGrp="1"/>
          </p:cNvSpPr>
          <p:nvPr>
            <p:ph type="body" idx="1"/>
          </p:nvPr>
        </p:nvSpPr>
        <p:spPr>
          <a:xfrm>
            <a:off x="406400" y="1125415"/>
            <a:ext cx="8331200" cy="5486399"/>
          </a:xfrm>
          <a:prstGeom prst="rect">
            <a:avLst/>
          </a:prstGeom>
          <a:noFill/>
          <a:ln>
            <a:noFill/>
          </a:ln>
        </p:spPr>
        <p:txBody>
          <a:bodyPr lIns="91425" tIns="91425" rIns="91425" bIns="91425" anchor="t" anchorCtr="0"/>
          <a:lstStyle>
            <a:lvl1pPr marL="228600" indent="12700" rtl="0">
              <a:spcBef>
                <a:spcPts val="0"/>
              </a:spcBef>
              <a:buClr>
                <a:srgbClr val="DC6448"/>
              </a:buClr>
              <a:buFont typeface="Arial"/>
              <a:buChar char=""/>
              <a:defRPr/>
            </a:lvl1pPr>
            <a:lvl2pPr marL="685800" indent="-12700" rtl="0">
              <a:spcBef>
                <a:spcPts val="0"/>
              </a:spcBef>
              <a:buClr>
                <a:schemeClr val="accent6"/>
              </a:buClr>
              <a:buFont typeface="Arial"/>
              <a:buChar char=""/>
              <a:defRPr/>
            </a:lvl2pPr>
            <a:lvl3pPr marL="1143000" indent="-25400" rtl="0">
              <a:spcBef>
                <a:spcPts val="0"/>
              </a:spcBef>
              <a:buClr>
                <a:schemeClr val="accent6"/>
              </a:buClr>
              <a:buFont typeface="Arial"/>
              <a:buChar char=""/>
              <a:defRPr/>
            </a:lvl3pPr>
            <a:lvl4pPr marL="1600200" indent="-25400" rtl="0">
              <a:spcBef>
                <a:spcPts val="0"/>
              </a:spcBef>
              <a:buClr>
                <a:schemeClr val="accent6"/>
              </a:buClr>
              <a:buFont typeface="Arial"/>
              <a:buChar char=""/>
              <a:defRPr/>
            </a:lvl4pPr>
            <a:lvl5pPr marL="2057400" indent="-25400" rtl="0">
              <a:spcBef>
                <a:spcPts val="0"/>
              </a:spcBef>
              <a:buClr>
                <a:schemeClr val="accent6"/>
              </a:buClr>
              <a:buFont typeface="Arial"/>
              <a:buChar char=""/>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1" name="Shape 21"/>
          <p:cNvGrpSpPr/>
          <p:nvPr/>
        </p:nvGrpSpPr>
        <p:grpSpPr>
          <a:xfrm>
            <a:off x="8212238" y="113693"/>
            <a:ext cx="737400" cy="737402"/>
            <a:chOff x="8212238" y="113693"/>
            <a:chExt cx="737400" cy="737402"/>
          </a:xfrm>
        </p:grpSpPr>
        <p:sp>
          <p:nvSpPr>
            <p:cNvPr id="22" name="Shape 22"/>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23" name="Shape 23"/>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wo Content">
    <p:spTree>
      <p:nvGrpSpPr>
        <p:cNvPr id="1" name="Shape 24"/>
        <p:cNvGrpSpPr/>
        <p:nvPr/>
      </p:nvGrpSpPr>
      <p:grpSpPr>
        <a:xfrm>
          <a:off x="0" y="0"/>
          <a:ext cx="0" cy="0"/>
          <a:chOff x="0" y="0"/>
          <a:chExt cx="0" cy="0"/>
        </a:xfrm>
      </p:grpSpPr>
      <p:sp>
        <p:nvSpPr>
          <p:cNvPr id="25" name="Shape 25"/>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26" name="Shape 26"/>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27" name="Shape 27"/>
          <p:cNvSpPr txBox="1">
            <a:spLocks noGrp="1"/>
          </p:cNvSpPr>
          <p:nvPr>
            <p:ph type="body" idx="1"/>
          </p:nvPr>
        </p:nvSpPr>
        <p:spPr>
          <a:xfrm>
            <a:off x="4629150" y="1139483"/>
            <a:ext cx="4135022" cy="5458263"/>
          </a:xfrm>
          <a:prstGeom prst="rect">
            <a:avLst/>
          </a:prstGeom>
          <a:noFill/>
          <a:ln>
            <a:noFill/>
          </a:ln>
        </p:spPr>
        <p:txBody>
          <a:bodyPr lIns="91425" tIns="91425" rIns="91425" bIns="91425" anchor="t" anchorCtr="0"/>
          <a:lstStyle>
            <a:lvl1pPr marL="228600" indent="38100" rtl="0">
              <a:spcBef>
                <a:spcPts val="0"/>
              </a:spcBef>
              <a:buClr>
                <a:srgbClr val="DC6448"/>
              </a:buClr>
              <a:buFont typeface="Arial"/>
              <a:buChar char="4"/>
              <a:defRPr/>
            </a:lvl1pPr>
            <a:lvl2pPr marL="685800" indent="127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25400" rtl="0">
              <a:spcBef>
                <a:spcPts val="0"/>
              </a:spcBef>
              <a:buClr>
                <a:schemeClr val="accent6"/>
              </a:buClr>
              <a:buFont typeface="Arial"/>
              <a:buChar char="4"/>
              <a:defRPr/>
            </a:lvl4pPr>
            <a:lvl5pPr marL="2057400" indent="-254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2"/>
          </p:nvPr>
        </p:nvSpPr>
        <p:spPr>
          <a:xfrm>
            <a:off x="406400" y="1139482"/>
            <a:ext cx="4108450" cy="5458263"/>
          </a:xfrm>
          <a:prstGeom prst="rect">
            <a:avLst/>
          </a:prstGeom>
          <a:noFill/>
          <a:ln>
            <a:noFill/>
          </a:ln>
        </p:spPr>
        <p:txBody>
          <a:bodyPr lIns="91425" tIns="91425" rIns="91425" bIns="91425" anchor="t" anchorCtr="0"/>
          <a:lstStyle>
            <a:lvl1pPr marL="228600" indent="38100" rtl="0">
              <a:spcBef>
                <a:spcPts val="0"/>
              </a:spcBef>
              <a:buClr>
                <a:srgbClr val="DC6448"/>
              </a:buClr>
              <a:buFont typeface="Arial"/>
              <a:buChar char="4"/>
              <a:defRPr/>
            </a:lvl1pPr>
            <a:lvl2pPr marL="685800" indent="127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25400" rtl="0">
              <a:spcBef>
                <a:spcPts val="0"/>
              </a:spcBef>
              <a:buClr>
                <a:schemeClr val="accent6"/>
              </a:buClr>
              <a:buFont typeface="Arial"/>
              <a:buChar char="4"/>
              <a:defRPr/>
            </a:lvl4pPr>
            <a:lvl5pPr marL="2057400" indent="-254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9" name="Shape 29"/>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30" name="Shape 30"/>
          <p:cNvGrpSpPr/>
          <p:nvPr/>
        </p:nvGrpSpPr>
        <p:grpSpPr>
          <a:xfrm>
            <a:off x="8212238" y="113693"/>
            <a:ext cx="737400" cy="737402"/>
            <a:chOff x="8212238" y="113693"/>
            <a:chExt cx="737400" cy="737402"/>
          </a:xfrm>
        </p:grpSpPr>
        <p:sp>
          <p:nvSpPr>
            <p:cNvPr id="31" name="Shape 31"/>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32" name="Shape 32"/>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Comparison">
    <p:spTree>
      <p:nvGrpSpPr>
        <p:cNvPr id="1" name="Shape 33"/>
        <p:cNvGrpSpPr/>
        <p:nvPr/>
      </p:nvGrpSpPr>
      <p:grpSpPr>
        <a:xfrm>
          <a:off x="0" y="0"/>
          <a:ext cx="0" cy="0"/>
          <a:chOff x="0" y="0"/>
          <a:chExt cx="0" cy="0"/>
        </a:xfrm>
      </p:grpSpPr>
      <p:sp>
        <p:nvSpPr>
          <p:cNvPr id="34" name="Shape 34"/>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35" name="Shape 35"/>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36" name="Shape 36"/>
          <p:cNvSpPr txBox="1">
            <a:spLocks noGrp="1"/>
          </p:cNvSpPr>
          <p:nvPr>
            <p:ph type="body" idx="1"/>
          </p:nvPr>
        </p:nvSpPr>
        <p:spPr>
          <a:xfrm>
            <a:off x="4629150" y="2158541"/>
            <a:ext cx="4106886" cy="4453269"/>
          </a:xfrm>
          <a:prstGeom prst="rect">
            <a:avLst/>
          </a:prstGeom>
          <a:noFill/>
          <a:ln>
            <a:noFill/>
          </a:ln>
        </p:spPr>
        <p:txBody>
          <a:bodyPr lIns="91425" tIns="91425" rIns="91425" bIns="91425" anchor="t" anchorCtr="0"/>
          <a:lstStyle>
            <a:lvl1pPr marL="228600" indent="38100" rtl="0">
              <a:spcBef>
                <a:spcPts val="0"/>
              </a:spcBef>
              <a:buClr>
                <a:srgbClr val="DC6448"/>
              </a:buClr>
              <a:buFont typeface="Arial"/>
              <a:buChar char="4"/>
              <a:defRPr/>
            </a:lvl1pPr>
            <a:lvl2pPr marL="685800" indent="127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25400" rtl="0">
              <a:spcBef>
                <a:spcPts val="0"/>
              </a:spcBef>
              <a:buClr>
                <a:schemeClr val="accent6"/>
              </a:buClr>
              <a:buFont typeface="Arial"/>
              <a:buChar char="4"/>
              <a:defRPr/>
            </a:lvl4pPr>
            <a:lvl5pPr marL="2057400" indent="-254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7" name="Shape 37"/>
          <p:cNvSpPr txBox="1">
            <a:spLocks noGrp="1"/>
          </p:cNvSpPr>
          <p:nvPr>
            <p:ph type="body" idx="2"/>
          </p:nvPr>
        </p:nvSpPr>
        <p:spPr>
          <a:xfrm>
            <a:off x="4629150" y="1125412"/>
            <a:ext cx="4106886" cy="866919"/>
          </a:xfrm>
          <a:prstGeom prst="rect">
            <a:avLst/>
          </a:prstGeom>
          <a:noFill/>
          <a:ln>
            <a:noFill/>
          </a:ln>
        </p:spPr>
        <p:txBody>
          <a:bodyPr lIns="91425" tIns="91425" rIns="91425" bIns="91425" anchor="b" anchorCtr="0"/>
          <a:lstStyle>
            <a:lvl1pPr marL="0" indent="0" rtl="0">
              <a:spcBef>
                <a:spcPts val="0"/>
              </a:spcBef>
              <a:buClr>
                <a:srgbClr val="449392"/>
              </a:buClr>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38" name="Shape 38"/>
          <p:cNvSpPr txBox="1">
            <a:spLocks noGrp="1"/>
          </p:cNvSpPr>
          <p:nvPr>
            <p:ph type="body" idx="3"/>
          </p:nvPr>
        </p:nvSpPr>
        <p:spPr>
          <a:xfrm>
            <a:off x="406400" y="2158541"/>
            <a:ext cx="4091782" cy="4453269"/>
          </a:xfrm>
          <a:prstGeom prst="rect">
            <a:avLst/>
          </a:prstGeom>
          <a:noFill/>
          <a:ln>
            <a:noFill/>
          </a:ln>
        </p:spPr>
        <p:txBody>
          <a:bodyPr lIns="91425" tIns="91425" rIns="91425" bIns="91425" anchor="t" anchorCtr="0"/>
          <a:lstStyle>
            <a:lvl1pPr marL="228600" indent="38100" rtl="0">
              <a:spcBef>
                <a:spcPts val="0"/>
              </a:spcBef>
              <a:buClr>
                <a:srgbClr val="DC6448"/>
              </a:buClr>
              <a:buFont typeface="Arial"/>
              <a:buChar char="4"/>
              <a:defRPr/>
            </a:lvl1pPr>
            <a:lvl2pPr marL="685800" indent="127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25400" rtl="0">
              <a:spcBef>
                <a:spcPts val="0"/>
              </a:spcBef>
              <a:buClr>
                <a:schemeClr val="accent6"/>
              </a:buClr>
              <a:buFont typeface="Arial"/>
              <a:buChar char="4"/>
              <a:defRPr/>
            </a:lvl4pPr>
            <a:lvl5pPr marL="2057400" indent="-254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9" name="Shape 39"/>
          <p:cNvSpPr txBox="1">
            <a:spLocks noGrp="1"/>
          </p:cNvSpPr>
          <p:nvPr>
            <p:ph type="body" idx="4"/>
          </p:nvPr>
        </p:nvSpPr>
        <p:spPr>
          <a:xfrm>
            <a:off x="406400" y="1125412"/>
            <a:ext cx="4091782" cy="866919"/>
          </a:xfrm>
          <a:prstGeom prst="rect">
            <a:avLst/>
          </a:prstGeom>
          <a:noFill/>
          <a:ln>
            <a:noFill/>
          </a:ln>
        </p:spPr>
        <p:txBody>
          <a:bodyPr lIns="91425" tIns="91425" rIns="91425" bIns="91425" anchor="b" anchorCtr="0"/>
          <a:lstStyle>
            <a:lvl1pPr marL="0" indent="0" rtl="0">
              <a:spcBef>
                <a:spcPts val="0"/>
              </a:spcBef>
              <a:buClr>
                <a:srgbClr val="449392"/>
              </a:buClr>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40" name="Shape 40"/>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41" name="Shape 41"/>
          <p:cNvGrpSpPr/>
          <p:nvPr/>
        </p:nvGrpSpPr>
        <p:grpSpPr>
          <a:xfrm>
            <a:off x="8212238" y="113693"/>
            <a:ext cx="737400" cy="737402"/>
            <a:chOff x="8212238" y="113693"/>
            <a:chExt cx="737400" cy="737402"/>
          </a:xfrm>
        </p:grpSpPr>
        <p:sp>
          <p:nvSpPr>
            <p:cNvPr id="42" name="Shape 42"/>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43" name="Shape 43"/>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Only">
    <p:spTree>
      <p:nvGrpSpPr>
        <p:cNvPr id="1" name="Shape 44"/>
        <p:cNvGrpSpPr/>
        <p:nvPr/>
      </p:nvGrpSpPr>
      <p:grpSpPr>
        <a:xfrm>
          <a:off x="0" y="0"/>
          <a:ext cx="0" cy="0"/>
          <a:chOff x="0" y="0"/>
          <a:chExt cx="0" cy="0"/>
        </a:xfrm>
      </p:grpSpPr>
      <p:sp>
        <p:nvSpPr>
          <p:cNvPr id="45" name="Shape 45"/>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46" name="Shape 46"/>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47" name="Shape 47"/>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48" name="Shape 48"/>
          <p:cNvGrpSpPr/>
          <p:nvPr/>
        </p:nvGrpSpPr>
        <p:grpSpPr>
          <a:xfrm>
            <a:off x="8212238" y="113693"/>
            <a:ext cx="737400" cy="737402"/>
            <a:chOff x="8212238" y="113693"/>
            <a:chExt cx="737400" cy="737402"/>
          </a:xfrm>
        </p:grpSpPr>
        <p:sp>
          <p:nvSpPr>
            <p:cNvPr id="49" name="Shape 49"/>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50" name="Shape 50"/>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1"/>
        <p:cNvGrpSpPr/>
        <p:nvPr/>
      </p:nvGrpSpPr>
      <p:grpSpPr>
        <a:xfrm>
          <a:off x="0" y="0"/>
          <a:ext cx="0" cy="0"/>
          <a:chOff x="0" y="0"/>
          <a:chExt cx="0" cy="0"/>
        </a:xfrm>
      </p:grpSpPr>
      <p:sp>
        <p:nvSpPr>
          <p:cNvPr id="52" name="Shape 52"/>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53" name="Shape 53"/>
          <p:cNvSpPr/>
          <p:nvPr/>
        </p:nvSpPr>
        <p:spPr>
          <a:xfrm flipH="1">
            <a:off x="116114" y="106585"/>
            <a:ext cx="8911771" cy="6637111"/>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ontent with Caption">
    <p:spTree>
      <p:nvGrpSpPr>
        <p:cNvPr id="1" name="Shape 54"/>
        <p:cNvGrpSpPr/>
        <p:nvPr/>
      </p:nvGrpSpPr>
      <p:grpSpPr>
        <a:xfrm>
          <a:off x="0" y="0"/>
          <a:ext cx="0" cy="0"/>
          <a:chOff x="0" y="0"/>
          <a:chExt cx="0" cy="0"/>
        </a:xfrm>
      </p:grpSpPr>
      <p:sp>
        <p:nvSpPr>
          <p:cNvPr id="55" name="Shape 55"/>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56" name="Shape 56"/>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57" name="Shape 57"/>
          <p:cNvSpPr txBox="1">
            <a:spLocks noGrp="1"/>
          </p:cNvSpPr>
          <p:nvPr>
            <p:ph type="body" idx="1"/>
          </p:nvPr>
        </p:nvSpPr>
        <p:spPr>
          <a:xfrm>
            <a:off x="3887391" y="1139483"/>
            <a:ext cx="4848646" cy="5472331"/>
          </a:xfrm>
          <a:prstGeom prst="rect">
            <a:avLst/>
          </a:prstGeom>
          <a:noFill/>
          <a:ln>
            <a:noFill/>
          </a:ln>
        </p:spPr>
        <p:txBody>
          <a:bodyPr lIns="91425" tIns="91425" rIns="91425" bIns="91425" anchor="t" anchorCtr="0"/>
          <a:lstStyle>
            <a:lvl1pPr marL="228600" indent="63500" rtl="0">
              <a:spcBef>
                <a:spcPts val="0"/>
              </a:spcBef>
              <a:buClr>
                <a:srgbClr val="DC6448"/>
              </a:buClr>
              <a:buFont typeface="Arial"/>
              <a:buChar char="4"/>
              <a:defRPr/>
            </a:lvl1pPr>
            <a:lvl2pPr marL="685800" indent="381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12700" rtl="0">
              <a:spcBef>
                <a:spcPts val="0"/>
              </a:spcBef>
              <a:buClr>
                <a:schemeClr val="accent6"/>
              </a:buClr>
              <a:buFont typeface="Arial"/>
              <a:buChar char="4"/>
              <a:defRPr/>
            </a:lvl4pPr>
            <a:lvl5pPr marL="2057400" indent="-127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2"/>
          </p:nvPr>
        </p:nvSpPr>
        <p:spPr>
          <a:xfrm>
            <a:off x="406400" y="1139483"/>
            <a:ext cx="3172619" cy="5472331"/>
          </a:xfrm>
          <a:prstGeom prst="rect">
            <a:avLst/>
          </a:prstGeom>
          <a:noFill/>
          <a:ln>
            <a:noFill/>
          </a:ln>
        </p:spPr>
        <p:txBody>
          <a:bodyPr lIns="91425" tIns="91425" rIns="91425" bIns="91425" anchor="t" anchorCtr="0"/>
          <a:lstStyle>
            <a:lvl1pPr marL="0" indent="0" rtl="0">
              <a:spcBef>
                <a:spcPts val="0"/>
              </a:spcBef>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59" name="Shape 59"/>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60" name="Shape 60"/>
          <p:cNvGrpSpPr/>
          <p:nvPr/>
        </p:nvGrpSpPr>
        <p:grpSpPr>
          <a:xfrm>
            <a:off x="8212238" y="113693"/>
            <a:ext cx="737400" cy="737402"/>
            <a:chOff x="8212238" y="113693"/>
            <a:chExt cx="737400" cy="737402"/>
          </a:xfrm>
        </p:grpSpPr>
        <p:sp>
          <p:nvSpPr>
            <p:cNvPr id="61" name="Shape 61"/>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62" name="Shape 62"/>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Shape 63"/>
        <p:cNvGrpSpPr/>
        <p:nvPr/>
      </p:nvGrpSpPr>
      <p:grpSpPr>
        <a:xfrm>
          <a:off x="0" y="0"/>
          <a:ext cx="0" cy="0"/>
          <a:chOff x="0" y="0"/>
          <a:chExt cx="0" cy="0"/>
        </a:xfrm>
      </p:grpSpPr>
      <p:sp>
        <p:nvSpPr>
          <p:cNvPr id="64" name="Shape 64"/>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65" name="Shape 65"/>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66" name="Shape 66"/>
          <p:cNvSpPr>
            <a:spLocks noGrp="1"/>
          </p:cNvSpPr>
          <p:nvPr>
            <p:ph type="pic" idx="2"/>
          </p:nvPr>
        </p:nvSpPr>
        <p:spPr>
          <a:xfrm>
            <a:off x="3887389" y="1111348"/>
            <a:ext cx="4848647" cy="5486399"/>
          </a:xfrm>
          <a:prstGeom prst="rect">
            <a:avLst/>
          </a:prstGeom>
          <a:noFill/>
          <a:ln>
            <a:noFill/>
          </a:ln>
        </p:spPr>
      </p:sp>
      <p:sp>
        <p:nvSpPr>
          <p:cNvPr id="67" name="Shape 67"/>
          <p:cNvSpPr txBox="1">
            <a:spLocks noGrp="1"/>
          </p:cNvSpPr>
          <p:nvPr>
            <p:ph type="body" idx="1"/>
          </p:nvPr>
        </p:nvSpPr>
        <p:spPr>
          <a:xfrm>
            <a:off x="406400" y="1139483"/>
            <a:ext cx="3172619" cy="5472331"/>
          </a:xfrm>
          <a:prstGeom prst="rect">
            <a:avLst/>
          </a:prstGeom>
          <a:noFill/>
          <a:ln>
            <a:noFill/>
          </a:ln>
        </p:spPr>
        <p:txBody>
          <a:bodyPr lIns="91425" tIns="91425" rIns="91425" bIns="91425" anchor="t" anchorCtr="0"/>
          <a:lstStyle>
            <a:lvl1pPr marL="0" indent="0" rtl="0">
              <a:spcBef>
                <a:spcPts val="0"/>
              </a:spcBef>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68" name="Shape 68"/>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69" name="Shape 69"/>
          <p:cNvGrpSpPr/>
          <p:nvPr/>
        </p:nvGrpSpPr>
        <p:grpSpPr>
          <a:xfrm>
            <a:off x="8212238" y="113693"/>
            <a:ext cx="737400" cy="737402"/>
            <a:chOff x="8212238" y="113693"/>
            <a:chExt cx="737400" cy="737402"/>
          </a:xfrm>
        </p:grpSpPr>
        <p:sp>
          <p:nvSpPr>
            <p:cNvPr id="70" name="Shape 70"/>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71" name="Shape 71"/>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Slide">
    <p:spTree>
      <p:nvGrpSpPr>
        <p:cNvPr id="1" name="Shape 7"/>
        <p:cNvGrpSpPr/>
        <p:nvPr/>
      </p:nvGrpSpPr>
      <p:grpSpPr>
        <a:xfrm>
          <a:off x="0" y="0"/>
          <a:ext cx="0" cy="0"/>
          <a:chOff x="0" y="0"/>
          <a:chExt cx="0" cy="0"/>
        </a:xfrm>
      </p:grpSpPr>
      <p:sp>
        <p:nvSpPr>
          <p:cNvPr id="8" name="Shape 8"/>
          <p:cNvSpPr txBox="1">
            <a:spLocks noGrp="1"/>
          </p:cNvSpPr>
          <p:nvPr>
            <p:ph type="subTitle" idx="1"/>
          </p:nvPr>
        </p:nvSpPr>
        <p:spPr>
          <a:xfrm>
            <a:off x="1143000" y="3602037"/>
            <a:ext cx="6858000" cy="744878"/>
          </a:xfrm>
          <a:prstGeom prst="rect">
            <a:avLst/>
          </a:prstGeom>
          <a:noFill/>
          <a:ln>
            <a:noFill/>
          </a:ln>
        </p:spPr>
        <p:txBody>
          <a:bodyPr lIns="91425" tIns="91425" rIns="91425" bIns="91425" anchor="t" anchorCtr="0"/>
          <a:lstStyle>
            <a:lvl1pPr marL="0" marR="0" indent="0" algn="ctr" rtl="0">
              <a:lnSpc>
                <a:spcPct val="90000"/>
              </a:lnSpc>
              <a:spcBef>
                <a:spcPts val="750"/>
              </a:spcBef>
              <a:spcAft>
                <a:spcPts val="0"/>
              </a:spcAft>
              <a:buClr>
                <a:srgbClr val="449392"/>
              </a:buClr>
              <a:buFont typeface="Arial"/>
              <a:buNone/>
              <a:defRPr/>
            </a:lvl1pPr>
            <a:lvl2pPr marL="342900" marR="0" indent="0" algn="ctr" rtl="0">
              <a:lnSpc>
                <a:spcPct val="90000"/>
              </a:lnSpc>
              <a:spcBef>
                <a:spcPts val="375"/>
              </a:spcBef>
              <a:spcAft>
                <a:spcPts val="0"/>
              </a:spcAft>
              <a:buClr>
                <a:schemeClr val="dk1"/>
              </a:buClr>
              <a:buFont typeface="Arial"/>
              <a:buNone/>
              <a:defRPr/>
            </a:lvl2pPr>
            <a:lvl3pPr marL="685800" marR="0" indent="0" algn="ctr" rtl="0">
              <a:lnSpc>
                <a:spcPct val="90000"/>
              </a:lnSpc>
              <a:spcBef>
                <a:spcPts val="375"/>
              </a:spcBef>
              <a:spcAft>
                <a:spcPts val="0"/>
              </a:spcAft>
              <a:buClr>
                <a:schemeClr val="dk1"/>
              </a:buClr>
              <a:buFont typeface="Arial"/>
              <a:buNone/>
              <a:defRPr/>
            </a:lvl3pPr>
            <a:lvl4pPr marL="1028700" marR="0" indent="0" algn="ctr" rtl="0">
              <a:lnSpc>
                <a:spcPct val="90000"/>
              </a:lnSpc>
              <a:spcBef>
                <a:spcPts val="375"/>
              </a:spcBef>
              <a:spcAft>
                <a:spcPts val="0"/>
              </a:spcAft>
              <a:buClr>
                <a:schemeClr val="dk1"/>
              </a:buClr>
              <a:buFont typeface="Arial"/>
              <a:buNone/>
              <a:defRPr/>
            </a:lvl4pPr>
            <a:lvl5pPr marL="1371600" marR="0" indent="0" algn="ctr" rtl="0">
              <a:lnSpc>
                <a:spcPct val="90000"/>
              </a:lnSpc>
              <a:spcBef>
                <a:spcPts val="375"/>
              </a:spcBef>
              <a:spcAft>
                <a:spcPts val="0"/>
              </a:spcAft>
              <a:buClr>
                <a:schemeClr val="dk1"/>
              </a:buClr>
              <a:buFont typeface="Arial"/>
              <a:buNone/>
              <a:defRPr/>
            </a:lvl5pPr>
            <a:lvl6pPr marL="1714500" marR="0" indent="0" algn="ctr" rtl="0">
              <a:lnSpc>
                <a:spcPct val="90000"/>
              </a:lnSpc>
              <a:spcBef>
                <a:spcPts val="375"/>
              </a:spcBef>
              <a:spcAft>
                <a:spcPts val="0"/>
              </a:spcAft>
              <a:buClr>
                <a:schemeClr val="dk1"/>
              </a:buClr>
              <a:buFont typeface="Arial"/>
              <a:buNone/>
              <a:defRPr/>
            </a:lvl6pPr>
            <a:lvl7pPr marL="2057400" marR="0" indent="0" algn="ctr" rtl="0">
              <a:lnSpc>
                <a:spcPct val="90000"/>
              </a:lnSpc>
              <a:spcBef>
                <a:spcPts val="375"/>
              </a:spcBef>
              <a:spcAft>
                <a:spcPts val="0"/>
              </a:spcAft>
              <a:buClr>
                <a:schemeClr val="dk1"/>
              </a:buClr>
              <a:buFont typeface="Arial"/>
              <a:buNone/>
              <a:defRPr/>
            </a:lvl7pPr>
            <a:lvl8pPr marL="2400300" marR="0" indent="0" algn="ctr" rtl="0">
              <a:lnSpc>
                <a:spcPct val="90000"/>
              </a:lnSpc>
              <a:spcBef>
                <a:spcPts val="375"/>
              </a:spcBef>
              <a:spcAft>
                <a:spcPts val="0"/>
              </a:spcAft>
              <a:buClr>
                <a:schemeClr val="dk1"/>
              </a:buClr>
              <a:buFont typeface="Arial"/>
              <a:buNone/>
              <a:defRPr/>
            </a:lvl8pPr>
            <a:lvl9pPr marL="2743200" marR="0" indent="0" algn="ctr" rtl="0">
              <a:lnSpc>
                <a:spcPct val="90000"/>
              </a:lnSpc>
              <a:spcBef>
                <a:spcPts val="375"/>
              </a:spcBef>
              <a:spcAft>
                <a:spcPts val="0"/>
              </a:spcAft>
              <a:buClr>
                <a:schemeClr val="dk1"/>
              </a:buClr>
              <a:buFont typeface="Arial"/>
              <a:buNone/>
              <a:defRPr/>
            </a:lvl9pPr>
          </a:lstStyle>
          <a:p>
            <a:endParaRPr/>
          </a:p>
        </p:txBody>
      </p:sp>
      <p:sp>
        <p:nvSpPr>
          <p:cNvPr id="9" name="Shape 9"/>
          <p:cNvSpPr txBox="1">
            <a:spLocks noGrp="1"/>
          </p:cNvSpPr>
          <p:nvPr>
            <p:ph type="ctrTitle"/>
          </p:nvPr>
        </p:nvSpPr>
        <p:spPr>
          <a:xfrm>
            <a:off x="685800" y="1122362"/>
            <a:ext cx="7772400" cy="2387600"/>
          </a:xfrm>
          <a:prstGeom prst="rect">
            <a:avLst/>
          </a:prstGeom>
          <a:noFill/>
          <a:ln>
            <a:noFill/>
          </a:ln>
        </p:spPr>
        <p:txBody>
          <a:bodyPr lIns="91425" tIns="91425" rIns="91425" bIns="91425" anchor="b" anchorCtr="0"/>
          <a:lstStyle>
            <a:lvl1pPr marL="0" marR="0" indent="0" algn="ctr" rtl="0">
              <a:lnSpc>
                <a:spcPct val="90000"/>
              </a:lnSpc>
              <a:spcBef>
                <a:spcPts val="0"/>
              </a:spcBef>
              <a:spcAft>
                <a:spcPts val="0"/>
              </a:spcAft>
              <a:buClr>
                <a:srgbClr val="449392"/>
              </a:buClr>
              <a:buFont typeface="Quest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p:nvPr/>
        </p:nvSpPr>
        <p:spPr>
          <a:xfrm>
            <a:off x="0" y="0"/>
            <a:ext cx="9144000" cy="978568"/>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11" name="Shape 11"/>
          <p:cNvSpPr txBox="1"/>
          <p:nvPr/>
        </p:nvSpPr>
        <p:spPr>
          <a:xfrm>
            <a:off x="153543" y="260030"/>
            <a:ext cx="2332624" cy="338500"/>
          </a:xfrm>
          <a:prstGeom prst="rect">
            <a:avLst/>
          </a:prstGeom>
          <a:noFill/>
          <a:ln>
            <a:noFill/>
          </a:ln>
        </p:spPr>
        <p:txBody>
          <a:bodyPr lIns="68531" tIns="34256" rIns="68531" bIns="34256" anchor="t" anchorCtr="0">
            <a:noAutofit/>
          </a:bodyPr>
          <a:lstStyle/>
          <a:p>
            <a:pPr algn="ctr">
              <a:buClr>
                <a:srgbClr val="000000"/>
              </a:buClr>
              <a:buFont typeface="Calibri"/>
              <a:buNone/>
            </a:pPr>
            <a:endParaRPr sz="600" b="1">
              <a:solidFill>
                <a:srgbClr val="FFFFFF"/>
              </a:solidFill>
              <a:latin typeface="Helvetica Neue"/>
              <a:ea typeface="Helvetica Neue"/>
              <a:cs typeface="Helvetica Neue"/>
              <a:sym typeface="Helvetica Neue"/>
            </a:endParaRPr>
          </a:p>
          <a:p>
            <a:pPr algn="ctr">
              <a:buClr>
                <a:srgbClr val="FFFFFF"/>
              </a:buClr>
              <a:buSzPct val="25000"/>
              <a:buFont typeface="Helvetica Neue"/>
              <a:buNone/>
            </a:pPr>
            <a:r>
              <a:rPr lang="en-US" sz="600">
                <a:solidFill>
                  <a:srgbClr val="FFFFFF"/>
                </a:solidFill>
                <a:latin typeface="Helvetica Neue"/>
                <a:ea typeface="Helvetica Neue"/>
                <a:cs typeface="Helvetica Neue"/>
                <a:sym typeface="Helvetica Neue"/>
              </a:rPr>
              <a:t>National Aeronautics and Space Administration</a:t>
            </a:r>
          </a:p>
        </p:txBody>
      </p:sp>
      <p:pic>
        <p:nvPicPr>
          <p:cNvPr id="12" name="Shape 12"/>
          <p:cNvPicPr preferRelativeResize="0"/>
          <p:nvPr/>
        </p:nvPicPr>
        <p:blipFill rotWithShape="1">
          <a:blip r:embed="rId2">
            <a:alphaModFix/>
          </a:blip>
          <a:srcRect/>
          <a:stretch/>
        </p:blipFill>
        <p:spPr>
          <a:xfrm>
            <a:off x="8125535" y="-44832"/>
            <a:ext cx="934026" cy="1078725"/>
          </a:xfrm>
          <a:prstGeom prst="rect">
            <a:avLst/>
          </a:prstGeom>
          <a:noFill/>
          <a:ln>
            <a:noFill/>
          </a:ln>
        </p:spPr>
      </p:pic>
      <p:sp>
        <p:nvSpPr>
          <p:cNvPr id="13" name="Shape 13"/>
          <p:cNvSpPr txBox="1">
            <a:spLocks noGrp="1"/>
          </p:cNvSpPr>
          <p:nvPr>
            <p:ph type="body" idx="2"/>
          </p:nvPr>
        </p:nvSpPr>
        <p:spPr>
          <a:xfrm>
            <a:off x="685800" y="4694466"/>
            <a:ext cx="7772400" cy="1762605"/>
          </a:xfrm>
          <a:prstGeom prst="rect">
            <a:avLst/>
          </a:prstGeom>
          <a:noFill/>
          <a:ln>
            <a:noFill/>
          </a:ln>
        </p:spPr>
        <p:txBody>
          <a:bodyPr lIns="91425" tIns="91425" rIns="91425" bIns="91425" anchor="t" anchorCtr="0"/>
          <a:lstStyle>
            <a:lvl1pPr marL="214313" indent="-71438" rtl="0">
              <a:spcBef>
                <a:spcPts val="0"/>
              </a:spcBef>
              <a:buClr>
                <a:srgbClr val="DC6448"/>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dirty="0"/>
          </a:p>
        </p:txBody>
      </p:sp>
      <p:sp>
        <p:nvSpPr>
          <p:cNvPr id="14" name="Shape 14"/>
          <p:cNvSpPr/>
          <p:nvPr/>
        </p:nvSpPr>
        <p:spPr>
          <a:xfrm>
            <a:off x="685800" y="4538145"/>
            <a:ext cx="7772400" cy="45718"/>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15" name="Shape 15"/>
          <p:cNvSpPr/>
          <p:nvPr/>
        </p:nvSpPr>
        <p:spPr>
          <a:xfrm flipH="1">
            <a:off x="0" y="6743699"/>
            <a:ext cx="9144000" cy="1143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Tree>
    <p:extLst>
      <p:ext uri="{BB962C8B-B14F-4D97-AF65-F5344CB8AC3E}">
        <p14:creationId xmlns:p14="http://schemas.microsoft.com/office/powerpoint/2010/main" val="256819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indent="0" algn="l" rtl="0">
              <a:lnSpc>
                <a:spcPct val="90000"/>
              </a:lnSpc>
              <a:spcBef>
                <a:spcPts val="0"/>
              </a:spcBef>
              <a:spcAft>
                <a:spcPts val="0"/>
              </a:spcAft>
              <a:buClr>
                <a:schemeClr val="dk1"/>
              </a:buClr>
              <a:buFont typeface="Quest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 name="Shape 6"/>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indent="38100" algn="l" rtl="0">
              <a:lnSpc>
                <a:spcPct val="90000"/>
              </a:lnSpc>
              <a:spcBef>
                <a:spcPts val="1000"/>
              </a:spcBef>
              <a:spcAft>
                <a:spcPts val="0"/>
              </a:spcAft>
              <a:buClr>
                <a:schemeClr val="dk1"/>
              </a:buClr>
              <a:buFont typeface="Arial"/>
              <a:buChar char="•"/>
              <a:defRPr/>
            </a:lvl1pPr>
            <a:lvl2pPr marL="685800" marR="0" indent="12700" algn="l" rtl="0">
              <a:lnSpc>
                <a:spcPct val="90000"/>
              </a:lnSpc>
              <a:spcBef>
                <a:spcPts val="500"/>
              </a:spcBef>
              <a:spcAft>
                <a:spcPts val="0"/>
              </a:spcAft>
              <a:buClr>
                <a:schemeClr val="dk1"/>
              </a:buClr>
              <a:buFont typeface="Arial"/>
              <a:buChar char="•"/>
              <a:defRPr/>
            </a:lvl2pPr>
            <a:lvl3pPr marL="1143000" marR="0" indent="-12700" algn="l" rtl="0">
              <a:lnSpc>
                <a:spcPct val="90000"/>
              </a:lnSpc>
              <a:spcBef>
                <a:spcPts val="500"/>
              </a:spcBef>
              <a:spcAft>
                <a:spcPts val="0"/>
              </a:spcAft>
              <a:buClr>
                <a:schemeClr val="dk1"/>
              </a:buClr>
              <a:buFont typeface="Arial"/>
              <a:buChar char="•"/>
              <a:defRPr/>
            </a:lvl3pPr>
            <a:lvl4pPr marL="1600200" marR="0" indent="-25400" algn="l" rtl="0">
              <a:lnSpc>
                <a:spcPct val="90000"/>
              </a:lnSpc>
              <a:spcBef>
                <a:spcPts val="500"/>
              </a:spcBef>
              <a:spcAft>
                <a:spcPts val="0"/>
              </a:spcAft>
              <a:buClr>
                <a:schemeClr val="dk1"/>
              </a:buClr>
              <a:buFont typeface="Arial"/>
              <a:buChar char="•"/>
              <a:defRPr/>
            </a:lvl4pPr>
            <a:lvl5pPr marL="2057400" marR="0" indent="-25400" algn="l" rtl="0">
              <a:lnSpc>
                <a:spcPct val="90000"/>
              </a:lnSpc>
              <a:spcBef>
                <a:spcPts val="500"/>
              </a:spcBef>
              <a:spcAft>
                <a:spcPts val="0"/>
              </a:spcAft>
              <a:buClr>
                <a:schemeClr val="dk1"/>
              </a:buClr>
              <a:buFont typeface="Arial"/>
              <a:buChar char="•"/>
              <a:defRPr/>
            </a:lvl5pPr>
            <a:lvl6pPr marL="2514600" marR="0" indent="-25400" algn="l" rtl="0">
              <a:lnSpc>
                <a:spcPct val="90000"/>
              </a:lnSpc>
              <a:spcBef>
                <a:spcPts val="500"/>
              </a:spcBef>
              <a:spcAft>
                <a:spcPts val="0"/>
              </a:spcAft>
              <a:buClr>
                <a:schemeClr val="dk1"/>
              </a:buClr>
              <a:buFont typeface="Arial"/>
              <a:buChar char="•"/>
              <a:defRPr/>
            </a:lvl6pPr>
            <a:lvl7pPr marL="2971800" marR="0" indent="-25400" algn="l" rtl="0">
              <a:lnSpc>
                <a:spcPct val="90000"/>
              </a:lnSpc>
              <a:spcBef>
                <a:spcPts val="500"/>
              </a:spcBef>
              <a:spcAft>
                <a:spcPts val="0"/>
              </a:spcAft>
              <a:buClr>
                <a:schemeClr val="dk1"/>
              </a:buClr>
              <a:buFont typeface="Arial"/>
              <a:buChar char="•"/>
              <a:defRPr/>
            </a:lvl7pPr>
            <a:lvl8pPr marL="3429000" marR="0" indent="-25400" algn="l" rtl="0">
              <a:lnSpc>
                <a:spcPct val="90000"/>
              </a:lnSpc>
              <a:spcBef>
                <a:spcPts val="500"/>
              </a:spcBef>
              <a:spcAft>
                <a:spcPts val="0"/>
              </a:spcAft>
              <a:buClr>
                <a:schemeClr val="dk1"/>
              </a:buClr>
              <a:buFont typeface="Arial"/>
              <a:buChar char="•"/>
              <a:defRPr/>
            </a:lvl8pPr>
            <a:lvl9pPr marL="3886200" marR="0" indent="-25400" algn="l" rtl="0">
              <a:lnSpc>
                <a:spcPct val="90000"/>
              </a:lnSpc>
              <a:spcBef>
                <a:spcPts val="500"/>
              </a:spcBef>
              <a:spcAft>
                <a:spcPts val="0"/>
              </a:spcAft>
              <a:buClr>
                <a:schemeClr val="dk1"/>
              </a:buClr>
              <a:buFont typeface="Arial"/>
              <a:buChar cha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indent="0" algn="l" rtl="0">
              <a:lnSpc>
                <a:spcPct val="90000"/>
              </a:lnSpc>
              <a:spcBef>
                <a:spcPts val="0"/>
              </a:spcBef>
              <a:spcAft>
                <a:spcPts val="0"/>
              </a:spcAft>
              <a:buClr>
                <a:schemeClr val="dk1"/>
              </a:buClr>
              <a:buFont typeface="Quest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 name="Shape 6"/>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indent="38100" algn="l" rtl="0">
              <a:lnSpc>
                <a:spcPct val="90000"/>
              </a:lnSpc>
              <a:spcBef>
                <a:spcPts val="1000"/>
              </a:spcBef>
              <a:spcAft>
                <a:spcPts val="0"/>
              </a:spcAft>
              <a:buClr>
                <a:schemeClr val="dk1"/>
              </a:buClr>
              <a:buFont typeface="Arial"/>
              <a:buChar char="•"/>
              <a:defRPr/>
            </a:lvl1pPr>
            <a:lvl2pPr marL="685800" marR="0" indent="12700" algn="l" rtl="0">
              <a:lnSpc>
                <a:spcPct val="90000"/>
              </a:lnSpc>
              <a:spcBef>
                <a:spcPts val="500"/>
              </a:spcBef>
              <a:spcAft>
                <a:spcPts val="0"/>
              </a:spcAft>
              <a:buClr>
                <a:schemeClr val="dk1"/>
              </a:buClr>
              <a:buFont typeface="Arial"/>
              <a:buChar char="•"/>
              <a:defRPr/>
            </a:lvl2pPr>
            <a:lvl3pPr marL="1143000" marR="0" indent="-12700" algn="l" rtl="0">
              <a:lnSpc>
                <a:spcPct val="90000"/>
              </a:lnSpc>
              <a:spcBef>
                <a:spcPts val="500"/>
              </a:spcBef>
              <a:spcAft>
                <a:spcPts val="0"/>
              </a:spcAft>
              <a:buClr>
                <a:schemeClr val="dk1"/>
              </a:buClr>
              <a:buFont typeface="Arial"/>
              <a:buChar char="•"/>
              <a:defRPr/>
            </a:lvl3pPr>
            <a:lvl4pPr marL="1600200" marR="0" indent="-25400" algn="l" rtl="0">
              <a:lnSpc>
                <a:spcPct val="90000"/>
              </a:lnSpc>
              <a:spcBef>
                <a:spcPts val="500"/>
              </a:spcBef>
              <a:spcAft>
                <a:spcPts val="0"/>
              </a:spcAft>
              <a:buClr>
                <a:schemeClr val="dk1"/>
              </a:buClr>
              <a:buFont typeface="Arial"/>
              <a:buChar char="•"/>
              <a:defRPr/>
            </a:lvl4pPr>
            <a:lvl5pPr marL="2057400" marR="0" indent="-25400" algn="l" rtl="0">
              <a:lnSpc>
                <a:spcPct val="90000"/>
              </a:lnSpc>
              <a:spcBef>
                <a:spcPts val="500"/>
              </a:spcBef>
              <a:spcAft>
                <a:spcPts val="0"/>
              </a:spcAft>
              <a:buClr>
                <a:schemeClr val="dk1"/>
              </a:buClr>
              <a:buFont typeface="Arial"/>
              <a:buChar char="•"/>
              <a:defRPr/>
            </a:lvl5pPr>
            <a:lvl6pPr marL="2514600" marR="0" indent="-25400" algn="l" rtl="0">
              <a:lnSpc>
                <a:spcPct val="90000"/>
              </a:lnSpc>
              <a:spcBef>
                <a:spcPts val="500"/>
              </a:spcBef>
              <a:spcAft>
                <a:spcPts val="0"/>
              </a:spcAft>
              <a:buClr>
                <a:schemeClr val="dk1"/>
              </a:buClr>
              <a:buFont typeface="Arial"/>
              <a:buChar char="•"/>
              <a:defRPr/>
            </a:lvl6pPr>
            <a:lvl7pPr marL="2971800" marR="0" indent="-25400" algn="l" rtl="0">
              <a:lnSpc>
                <a:spcPct val="90000"/>
              </a:lnSpc>
              <a:spcBef>
                <a:spcPts val="500"/>
              </a:spcBef>
              <a:spcAft>
                <a:spcPts val="0"/>
              </a:spcAft>
              <a:buClr>
                <a:schemeClr val="dk1"/>
              </a:buClr>
              <a:buFont typeface="Arial"/>
              <a:buChar char="•"/>
              <a:defRPr/>
            </a:lvl7pPr>
            <a:lvl8pPr marL="3429000" marR="0" indent="-25400" algn="l" rtl="0">
              <a:lnSpc>
                <a:spcPct val="90000"/>
              </a:lnSpc>
              <a:spcBef>
                <a:spcPts val="500"/>
              </a:spcBef>
              <a:spcAft>
                <a:spcPts val="0"/>
              </a:spcAft>
              <a:buClr>
                <a:schemeClr val="dk1"/>
              </a:buClr>
              <a:buFont typeface="Arial"/>
              <a:buChar char="•"/>
              <a:defRPr/>
            </a:lvl8pPr>
            <a:lvl9pPr marL="3886200" marR="0" indent="-25400" algn="l" rtl="0">
              <a:lnSpc>
                <a:spcPct val="90000"/>
              </a:lnSpc>
              <a:spcBef>
                <a:spcPts val="500"/>
              </a:spcBef>
              <a:spcAft>
                <a:spcPts val="0"/>
              </a:spcAft>
              <a:buClr>
                <a:schemeClr val="dk1"/>
              </a:buClr>
              <a:buFont typeface="Arial"/>
              <a:buChar char="•"/>
              <a:defRPr/>
            </a:lvl9pPr>
          </a:lstStyle>
          <a:p>
            <a:endParaRPr/>
          </a:p>
        </p:txBody>
      </p:sp>
    </p:spTree>
    <p:extLst>
      <p:ext uri="{BB962C8B-B14F-4D97-AF65-F5344CB8AC3E}">
        <p14:creationId xmlns:p14="http://schemas.microsoft.com/office/powerpoint/2010/main" val="3680179336"/>
      </p:ext>
    </p:extLst>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tif"/></Relationships>
</file>

<file path=ppt/slides/_rels/slide13.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comments" Target="../comments/comment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comments" Target="../comments/commen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comments" Target="../comments/commen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Shape 73"/>
          <p:cNvSpPr txBox="1">
            <a:spLocks noGrp="1"/>
          </p:cNvSpPr>
          <p:nvPr>
            <p:ph type="subTitle" idx="1"/>
          </p:nvPr>
        </p:nvSpPr>
        <p:spPr>
          <a:xfrm>
            <a:off x="866675" y="3602050"/>
            <a:ext cx="7134299" cy="773997"/>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000" b="1" i="1" u="none" strike="noStrike" cap="none" baseline="0" dirty="0">
                <a:solidFill>
                  <a:srgbClr val="449392"/>
                </a:solidFill>
                <a:latin typeface="Century Gothic" panose="020B0502020202020204" pitchFamily="34" charset="0"/>
                <a:ea typeface="Questrial"/>
                <a:cs typeface="Questrial"/>
                <a:sym typeface="Questrial"/>
                <a:rtl val="0"/>
              </a:rPr>
              <a:t>Measuring Evapotranspiration using the METRIC Model in the </a:t>
            </a:r>
            <a:r>
              <a:rPr lang="en-US" sz="2000" b="1" i="1" dirty="0">
                <a:solidFill>
                  <a:srgbClr val="449392"/>
                </a:solidFill>
                <a:latin typeface="Century Gothic" panose="020B0502020202020204" pitchFamily="34" charset="0"/>
                <a:ea typeface="Questrial"/>
                <a:cs typeface="Questrial"/>
                <a:sym typeface="Questrial"/>
                <a:rtl val="0"/>
              </a:rPr>
              <a:t>Mid-Atlantic Coastal Plain</a:t>
            </a:r>
          </a:p>
          <a:p>
            <a:pPr marL="0" marR="0" lvl="0" indent="0" algn="ctr" rtl="0">
              <a:lnSpc>
                <a:spcPct val="90000"/>
              </a:lnSpc>
              <a:spcBef>
                <a:spcPts val="0"/>
              </a:spcBef>
              <a:spcAft>
                <a:spcPts val="0"/>
              </a:spcAft>
              <a:buClr>
                <a:srgbClr val="449392"/>
              </a:buClr>
              <a:buFont typeface="Arial"/>
              <a:buNone/>
            </a:pPr>
            <a:endParaRPr sz="2000" b="1" i="1" u="none" strike="noStrike" cap="none" baseline="0" dirty="0">
              <a:solidFill>
                <a:srgbClr val="449392"/>
              </a:solidFill>
              <a:latin typeface="Questrial"/>
              <a:ea typeface="Questrial"/>
              <a:cs typeface="Questrial"/>
              <a:sym typeface="Questrial"/>
              <a:rtl val="0"/>
            </a:endParaRPr>
          </a:p>
        </p:txBody>
      </p:sp>
      <p:sp>
        <p:nvSpPr>
          <p:cNvPr id="74" name="Shape 74"/>
          <p:cNvSpPr txBox="1">
            <a:spLocks noGrp="1"/>
          </p:cNvSpPr>
          <p:nvPr>
            <p:ph type="ctrTitle"/>
          </p:nvPr>
        </p:nvSpPr>
        <p:spPr>
          <a:xfrm>
            <a:off x="685800" y="1049775"/>
            <a:ext cx="7772400" cy="2459999"/>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spcAft>
                <a:spcPts val="0"/>
              </a:spcAft>
              <a:buClr>
                <a:srgbClr val="449392"/>
              </a:buClr>
              <a:buSzPct val="25000"/>
              <a:buFont typeface="Questrial"/>
              <a:buNone/>
            </a:pPr>
            <a:r>
              <a:rPr lang="en-US" sz="5600" b="1" i="0" u="none" strike="noStrike" cap="small" baseline="0" dirty="0">
                <a:solidFill>
                  <a:srgbClr val="449392"/>
                </a:solidFill>
                <a:latin typeface="Century Gothic" panose="020B0502020202020204" pitchFamily="34" charset="0"/>
                <a:ea typeface="Questrial"/>
                <a:cs typeface="Questrial"/>
                <a:sym typeface="Questrial"/>
                <a:rtl val="0"/>
              </a:rPr>
              <a:t>Coastal Mid-Atlantic Water Resources </a:t>
            </a:r>
            <a:r>
              <a:rPr lang="en-US" sz="5600" b="1" i="0" u="none" strike="noStrike" cap="small" baseline="0" dirty="0" smtClean="0">
                <a:solidFill>
                  <a:srgbClr val="449392"/>
                </a:solidFill>
                <a:latin typeface="Century Gothic" panose="020B0502020202020204" pitchFamily="34" charset="0"/>
                <a:ea typeface="Questrial"/>
                <a:cs typeface="Questrial"/>
                <a:sym typeface="Questrial"/>
                <a:rtl val="0"/>
              </a:rPr>
              <a:t>III</a:t>
            </a:r>
            <a:endParaRPr lang="en-US" sz="5600" b="1" i="0" u="none" strike="noStrike" cap="small" baseline="0" dirty="0">
              <a:solidFill>
                <a:srgbClr val="449392"/>
              </a:solidFill>
              <a:latin typeface="Century Gothic" panose="020B0502020202020204" pitchFamily="34" charset="0"/>
              <a:ea typeface="Questrial"/>
              <a:cs typeface="Questrial"/>
              <a:sym typeface="Questrial"/>
              <a:rtl val="0"/>
            </a:endParaRPr>
          </a:p>
        </p:txBody>
      </p:sp>
      <p:sp>
        <p:nvSpPr>
          <p:cNvPr id="75" name="Shape 75"/>
          <p:cNvSpPr txBox="1">
            <a:spLocks noGrp="1"/>
          </p:cNvSpPr>
          <p:nvPr>
            <p:ph type="body" idx="2"/>
          </p:nvPr>
        </p:nvSpPr>
        <p:spPr>
          <a:xfrm>
            <a:off x="685800" y="4659086"/>
            <a:ext cx="7772400" cy="1881051"/>
          </a:xfrm>
          <a:prstGeom prst="rect">
            <a:avLst/>
          </a:prstGeom>
          <a:noFill/>
          <a:ln>
            <a:noFill/>
          </a:ln>
        </p:spPr>
        <p:txBody>
          <a:bodyPr lIns="91425" tIns="45700" rIns="91425" bIns="45700" numCol="2" anchor="t" anchorCtr="0">
            <a:noAutofit/>
          </a:bodyPr>
          <a:lstStyle/>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r>
              <a:rPr lang="en-US" sz="1500" b="0" i="0" u="none" strike="noStrike" cap="none" baseline="0" dirty="0">
                <a:solidFill>
                  <a:srgbClr val="449392"/>
                </a:solidFill>
                <a:latin typeface="Century Gothic" panose="020B0502020202020204" pitchFamily="34" charset="0"/>
                <a:ea typeface="Questrial"/>
                <a:cs typeface="Questrial"/>
                <a:sym typeface="Questrial"/>
                <a:rtl val="0"/>
              </a:rPr>
              <a:t>Kent </a:t>
            </a:r>
            <a:r>
              <a:rPr lang="en-US" sz="1500" b="0" i="0" u="none" strike="noStrike" cap="none" baseline="0" dirty="0" smtClean="0">
                <a:solidFill>
                  <a:srgbClr val="449392"/>
                </a:solidFill>
                <a:latin typeface="Century Gothic" panose="020B0502020202020204" pitchFamily="34" charset="0"/>
                <a:ea typeface="Questrial"/>
                <a:cs typeface="Questrial"/>
                <a:sym typeface="Questrial"/>
                <a:rtl val="0"/>
              </a:rPr>
              <a:t>Sparrow (Project</a:t>
            </a:r>
            <a:r>
              <a:rPr lang="en-US" sz="1500" b="0" i="0" u="none" strike="noStrike" cap="none" dirty="0" smtClean="0">
                <a:solidFill>
                  <a:srgbClr val="449392"/>
                </a:solidFill>
                <a:latin typeface="Century Gothic" panose="020B0502020202020204" pitchFamily="34" charset="0"/>
                <a:ea typeface="Questrial"/>
                <a:cs typeface="Questrial"/>
                <a:sym typeface="Questrial"/>
                <a:rtl val="0"/>
              </a:rPr>
              <a:t> Lead) </a:t>
            </a:r>
            <a:endParaRPr lang="en-US" sz="1500" b="0" i="0" u="none" strike="noStrike" cap="none" baseline="0" dirty="0">
              <a:solidFill>
                <a:srgbClr val="449392"/>
              </a:solidFill>
              <a:latin typeface="Century Gothic" panose="020B0502020202020204" pitchFamily="34" charset="0"/>
              <a:ea typeface="Questrial"/>
              <a:cs typeface="Questrial"/>
              <a:sym typeface="Questrial"/>
              <a:rtl val="0"/>
            </a:endParaRPr>
          </a:p>
          <a:p>
            <a:pPr marL="508000" marR="0" lvl="0" indent="-285750" algn="l" rtl="0">
              <a:lnSpc>
                <a:spcPct val="75000"/>
              </a:lnSpc>
              <a:spcBef>
                <a:spcPts val="0"/>
              </a:spcBef>
              <a:spcAft>
                <a:spcPts val="0"/>
              </a:spcAft>
              <a:buClr>
                <a:srgbClr val="449392"/>
              </a:buClr>
              <a:buFont typeface="Century Gothic" panose="020B0502020202020204" pitchFamily="34" charset="0"/>
              <a:buChar char="►"/>
            </a:pPr>
            <a:endParaRPr sz="1500" b="0" i="0" u="none" strike="noStrike" cap="none" baseline="0" dirty="0">
              <a:solidFill>
                <a:srgbClr val="449392"/>
              </a:solidFill>
              <a:latin typeface="Century Gothic" panose="020B0502020202020204" pitchFamily="34" charset="0"/>
              <a:ea typeface="Questrial"/>
              <a:cs typeface="Questrial"/>
              <a:sym typeface="Questrial"/>
              <a:rtl val="0"/>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r>
              <a:rPr lang="en-US" sz="1500" b="0" i="0" u="none" strike="noStrike" cap="none" baseline="0" dirty="0" smtClean="0">
                <a:solidFill>
                  <a:srgbClr val="449392"/>
                </a:solidFill>
                <a:latin typeface="Century Gothic" panose="020B0502020202020204" pitchFamily="34" charset="0"/>
                <a:ea typeface="Questrial"/>
                <a:cs typeface="Questrial"/>
                <a:sym typeface="Questrial"/>
                <a:rtl val="0"/>
              </a:rPr>
              <a:t>Jamie</a:t>
            </a:r>
            <a:r>
              <a:rPr lang="en-US" sz="1500" b="0" i="0" u="none" strike="noStrike" cap="none" dirty="0" smtClean="0">
                <a:solidFill>
                  <a:srgbClr val="449392"/>
                </a:solidFill>
                <a:latin typeface="Century Gothic" panose="020B0502020202020204" pitchFamily="34" charset="0"/>
                <a:ea typeface="Questrial"/>
                <a:cs typeface="Questrial"/>
                <a:sym typeface="Questrial"/>
                <a:rtl val="0"/>
              </a:rPr>
              <a:t> VanderHeiden </a:t>
            </a:r>
            <a:endParaRPr lang="en-US" sz="1500" b="0" i="0" u="none" strike="noStrike" cap="none" baseline="0" dirty="0" smtClean="0">
              <a:solidFill>
                <a:srgbClr val="449392"/>
              </a:solidFill>
              <a:latin typeface="Century Gothic" panose="020B0502020202020204" pitchFamily="34" charset="0"/>
              <a:ea typeface="Questrial"/>
              <a:cs typeface="Questrial"/>
              <a:sym typeface="Questrial"/>
              <a:rtl val="0"/>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endParaRPr lang="en-US" sz="1500" dirty="0">
              <a:solidFill>
                <a:srgbClr val="449392"/>
              </a:solidFill>
              <a:latin typeface="Century Gothic" panose="020B0502020202020204" pitchFamily="34" charset="0"/>
              <a:ea typeface="Questrial"/>
              <a:cs typeface="Questrial"/>
              <a:sym typeface="Questrial"/>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endParaRPr lang="en-US" sz="1500" b="0" i="0" u="none" strike="noStrike" cap="none" baseline="0" dirty="0" smtClean="0">
              <a:solidFill>
                <a:srgbClr val="449392"/>
              </a:solidFill>
              <a:latin typeface="Century Gothic" panose="020B0502020202020204" pitchFamily="34" charset="0"/>
              <a:ea typeface="Questrial"/>
              <a:cs typeface="Questrial"/>
              <a:sym typeface="Questrial"/>
              <a:rtl val="0"/>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endParaRPr lang="en-US" sz="1500" dirty="0">
              <a:solidFill>
                <a:srgbClr val="449392"/>
              </a:solidFill>
              <a:latin typeface="Century Gothic" panose="020B0502020202020204" pitchFamily="34" charset="0"/>
              <a:ea typeface="Questrial"/>
              <a:cs typeface="Questrial"/>
              <a:sym typeface="Questrial"/>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endParaRPr lang="en-US" sz="1500" b="0" i="0" u="none" strike="noStrike" cap="none" baseline="0" dirty="0">
              <a:solidFill>
                <a:srgbClr val="449392"/>
              </a:solidFill>
              <a:latin typeface="Century Gothic" panose="020B0502020202020204" pitchFamily="34" charset="0"/>
              <a:ea typeface="Questrial"/>
              <a:cs typeface="Questrial"/>
              <a:sym typeface="Questrial"/>
              <a:rtl val="0"/>
            </a:endParaRPr>
          </a:p>
          <a:p>
            <a:pPr marL="508000" marR="0" lvl="0" indent="-285750" algn="l" rtl="0">
              <a:lnSpc>
                <a:spcPct val="75000"/>
              </a:lnSpc>
              <a:spcBef>
                <a:spcPts val="0"/>
              </a:spcBef>
              <a:spcAft>
                <a:spcPts val="0"/>
              </a:spcAft>
              <a:buClr>
                <a:srgbClr val="449392"/>
              </a:buClr>
              <a:buFont typeface="Century Gothic" panose="020B0502020202020204" pitchFamily="34" charset="0"/>
              <a:buChar char="►"/>
            </a:pPr>
            <a:endParaRPr sz="1500" b="0" i="0" u="none" strike="noStrike" cap="none" baseline="0" dirty="0">
              <a:solidFill>
                <a:srgbClr val="449392"/>
              </a:solidFill>
              <a:latin typeface="Century Gothic" panose="020B0502020202020204" pitchFamily="34" charset="0"/>
              <a:ea typeface="Questrial"/>
              <a:cs typeface="Questrial"/>
              <a:sym typeface="Questrial"/>
              <a:rtl val="0"/>
            </a:endParaRP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METRIC </a:t>
            </a:r>
            <a:r>
              <a:rPr lang="en-US" sz="3200" b="1" dirty="0" smtClean="0">
                <a:solidFill>
                  <a:srgbClr val="FFFFFF"/>
                </a:solidFill>
                <a:latin typeface="Century Gothic" panose="020B0502020202020204" pitchFamily="34" charset="0"/>
                <a:ea typeface="Questrial"/>
                <a:cs typeface="Questrial"/>
                <a:sym typeface="Questrial"/>
              </a:rPr>
              <a:t>Methodology </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sp>
        <p:nvSpPr>
          <p:cNvPr id="161" name="Shape 161"/>
          <p:cNvSpPr txBox="1"/>
          <p:nvPr/>
        </p:nvSpPr>
        <p:spPr>
          <a:xfrm>
            <a:off x="7982425" y="5213200"/>
            <a:ext cx="5352599" cy="624599"/>
          </a:xfrm>
          <a:prstGeom prst="rect">
            <a:avLst/>
          </a:prstGeom>
          <a:noFill/>
          <a:ln>
            <a:noFill/>
          </a:ln>
        </p:spPr>
        <p:txBody>
          <a:bodyPr lIns="91425" tIns="91425" rIns="91425" bIns="91425" anchor="t" anchorCtr="0">
            <a:noAutofit/>
          </a:bodyPr>
          <a:lstStyle/>
          <a:p>
            <a:pPr>
              <a:spcBef>
                <a:spcPts val="0"/>
              </a:spcBef>
              <a:buNone/>
            </a:pPr>
            <a:endParaRPr/>
          </a:p>
        </p:txBody>
      </p:sp>
      <p:pic>
        <p:nvPicPr>
          <p:cNvPr id="162" name="Shape 162"/>
          <p:cNvPicPr preferRelativeResize="0"/>
          <p:nvPr/>
        </p:nvPicPr>
        <p:blipFill rotWithShape="1">
          <a:blip r:embed="rId3">
            <a:alphaModFix/>
          </a:blip>
          <a:srcRect l="533" r="919" b="4613"/>
          <a:stretch/>
        </p:blipFill>
        <p:spPr>
          <a:xfrm>
            <a:off x="121919" y="1088571"/>
            <a:ext cx="8900161" cy="5573486"/>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body" idx="1"/>
          </p:nvPr>
        </p:nvSpPr>
        <p:spPr>
          <a:xfrm>
            <a:off x="406400" y="1137775"/>
            <a:ext cx="8331200" cy="5410031"/>
          </a:xfrm>
          <a:prstGeom prst="rect">
            <a:avLst/>
          </a:prstGeom>
          <a:noFill/>
          <a:ln>
            <a:noFill/>
          </a:ln>
        </p:spPr>
        <p:txBody>
          <a:bodyPr lIns="91425" tIns="91425" rIns="91425" bIns="91425" anchor="t" anchorCtr="0">
            <a:noAutofit/>
          </a:bodyPr>
          <a:lstStyle/>
          <a:p>
            <a:pPr marL="228600" marR="0" lvl="0" indent="-76200" algn="ctr" rtl="0">
              <a:lnSpc>
                <a:spcPct val="90000"/>
              </a:lnSpc>
              <a:spcBef>
                <a:spcPts val="0"/>
              </a:spcBef>
              <a:spcAft>
                <a:spcPts val="0"/>
              </a:spcAft>
              <a:buClr>
                <a:srgbClr val="DC6448"/>
              </a:buClr>
              <a:buSzPct val="25000"/>
              <a:buFont typeface="Arial"/>
              <a:buNone/>
            </a:pPr>
            <a:r>
              <a:rPr lang="en-US" sz="2400" b="0" i="0" u="none" strike="noStrike" cap="none" baseline="0" dirty="0" smtClean="0">
                <a:solidFill>
                  <a:schemeClr val="dk1"/>
                </a:solidFill>
                <a:latin typeface="Century Gothic" panose="020B0502020202020204" pitchFamily="34" charset="0"/>
                <a:ea typeface="Questrial"/>
                <a:cs typeface="Questrial"/>
                <a:sym typeface="Questrial"/>
                <a:rtl val="0"/>
              </a:rPr>
              <a:t>Normalized</a:t>
            </a:r>
            <a:r>
              <a:rPr lang="en-US" sz="2400" b="0" i="0" u="none" strike="noStrike" cap="none" dirty="0" smtClean="0">
                <a:solidFill>
                  <a:schemeClr val="dk1"/>
                </a:solidFill>
                <a:latin typeface="Century Gothic" panose="020B0502020202020204" pitchFamily="34" charset="0"/>
                <a:ea typeface="Questrial"/>
                <a:cs typeface="Questrial"/>
                <a:sym typeface="Questrial"/>
                <a:rtl val="0"/>
              </a:rPr>
              <a:t> Differential Vegetation Index (NDVI) </a:t>
            </a:r>
            <a:endParaRPr lang="en-US" sz="2400" b="0" i="0" u="none" strike="noStrike" cap="none" baseline="0" dirty="0">
              <a:solidFill>
                <a:schemeClr val="dk1"/>
              </a:solidFill>
              <a:latin typeface="Century Gothic" panose="020B0502020202020204" pitchFamily="34" charset="0"/>
              <a:ea typeface="Questrial"/>
              <a:cs typeface="Questrial"/>
              <a:sym typeface="Questrial"/>
              <a:rtl val="0"/>
            </a:endParaRPr>
          </a:p>
        </p:txBody>
      </p:sp>
      <p:sp>
        <p:nvSpPr>
          <p:cNvPr id="182" name="Shape 182"/>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smtClean="0">
                <a:solidFill>
                  <a:srgbClr val="FFFFFF"/>
                </a:solidFill>
                <a:latin typeface="Century Gothic" panose="020B0502020202020204" pitchFamily="34" charset="0"/>
                <a:ea typeface="Questrial"/>
                <a:cs typeface="Questrial"/>
                <a:sym typeface="Questrial"/>
                <a:rtl val="0"/>
              </a:rPr>
              <a:t>Intermediate Results </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146" b="7821"/>
          <a:stretch/>
        </p:blipFill>
        <p:spPr>
          <a:xfrm>
            <a:off x="2277895" y="1666724"/>
            <a:ext cx="4588210" cy="5049083"/>
          </a:xfrm>
          <a:prstGeom prst="rect">
            <a:avLst/>
          </a:prstGeom>
        </p:spPr>
      </p:pic>
    </p:spTree>
    <p:extLst>
      <p:ext uri="{BB962C8B-B14F-4D97-AF65-F5344CB8AC3E}">
        <p14:creationId xmlns:p14="http://schemas.microsoft.com/office/powerpoint/2010/main" val="3618035985"/>
      </p:ext>
    </p:extLst>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body" idx="1"/>
          </p:nvPr>
        </p:nvSpPr>
        <p:spPr>
          <a:xfrm>
            <a:off x="406400" y="1063753"/>
            <a:ext cx="8331300" cy="5392614"/>
          </a:xfrm>
          <a:prstGeom prst="rect">
            <a:avLst/>
          </a:prstGeom>
          <a:noFill/>
          <a:ln>
            <a:noFill/>
          </a:ln>
        </p:spPr>
        <p:txBody>
          <a:bodyPr lIns="91425" tIns="91425" rIns="91425" bIns="91425" anchor="t" anchorCtr="0">
            <a:noAutofit/>
          </a:bodyPr>
          <a:lstStyle/>
          <a:p>
            <a:pPr marL="228600" marR="0" lvl="0" indent="-76200" algn="ctr" rtl="0">
              <a:lnSpc>
                <a:spcPct val="90000"/>
              </a:lnSpc>
              <a:spcBef>
                <a:spcPts val="0"/>
              </a:spcBef>
              <a:spcAft>
                <a:spcPts val="0"/>
              </a:spcAft>
              <a:buClr>
                <a:srgbClr val="DC6448"/>
              </a:buClr>
              <a:buSzPct val="25000"/>
              <a:buFont typeface="Arial"/>
              <a:buNone/>
            </a:pPr>
            <a:r>
              <a:rPr lang="en-US" sz="2400" b="0" i="0" u="none" strike="noStrike" cap="none" baseline="0" dirty="0" smtClean="0">
                <a:solidFill>
                  <a:schemeClr val="dk1"/>
                </a:solidFill>
                <a:latin typeface="Century Gothic" panose="020B0502020202020204" pitchFamily="34" charset="0"/>
                <a:ea typeface="Questrial"/>
                <a:cs typeface="Questrial"/>
                <a:sym typeface="Questrial"/>
                <a:rtl val="0"/>
              </a:rPr>
              <a:t>Soil Adjusted Vegetation Inde</a:t>
            </a:r>
            <a:r>
              <a:rPr lang="en-US" sz="2400" dirty="0" smtClean="0">
                <a:solidFill>
                  <a:schemeClr val="dk1"/>
                </a:solidFill>
                <a:latin typeface="Century Gothic" panose="020B0502020202020204" pitchFamily="34" charset="0"/>
                <a:ea typeface="Questrial"/>
                <a:cs typeface="Questrial"/>
                <a:sym typeface="Questrial"/>
              </a:rPr>
              <a:t>x (SAVI)  </a:t>
            </a:r>
            <a:endParaRPr lang="en-US" sz="2400" b="0" i="0" u="none" strike="noStrike" cap="none" baseline="0" dirty="0">
              <a:solidFill>
                <a:schemeClr val="dk1"/>
              </a:solidFill>
              <a:latin typeface="Century Gothic" panose="020B0502020202020204" pitchFamily="34" charset="0"/>
              <a:ea typeface="Questrial"/>
              <a:cs typeface="Questrial"/>
              <a:sym typeface="Questrial"/>
              <a:rtl val="0"/>
            </a:endParaRPr>
          </a:p>
        </p:txBody>
      </p:sp>
      <p:sp>
        <p:nvSpPr>
          <p:cNvPr id="188" name="Shape 188"/>
          <p:cNvSpPr txBox="1">
            <a:spLocks noGrp="1"/>
          </p:cNvSpPr>
          <p:nvPr>
            <p:ph type="title"/>
          </p:nvPr>
        </p:nvSpPr>
        <p:spPr>
          <a:xfrm>
            <a:off x="406400" y="164765"/>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smtClean="0">
                <a:solidFill>
                  <a:srgbClr val="FFFFFF"/>
                </a:solidFill>
                <a:latin typeface="Century Gothic" panose="020B0502020202020204" pitchFamily="34" charset="0"/>
                <a:ea typeface="Questrial"/>
                <a:cs typeface="Questrial"/>
                <a:sym typeface="Questrial"/>
                <a:rtl val="0"/>
              </a:rPr>
              <a:t>Intermediate Results</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6250" y="298046"/>
            <a:ext cx="0" cy="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6933" b="8132"/>
          <a:stretch/>
        </p:blipFill>
        <p:spPr>
          <a:xfrm>
            <a:off x="2263747" y="1537531"/>
            <a:ext cx="4616606" cy="5074284"/>
          </a:xfrm>
          <a:prstGeom prst="rect">
            <a:avLst/>
          </a:prstGeom>
        </p:spPr>
      </p:pic>
    </p:spTree>
    <p:extLst>
      <p:ext uri="{BB962C8B-B14F-4D97-AF65-F5344CB8AC3E}">
        <p14:creationId xmlns:p14="http://schemas.microsoft.com/office/powerpoint/2010/main" val="3954644237"/>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18872" y="996696"/>
            <a:ext cx="8897112" cy="5441382"/>
          </a:xfrm>
        </p:spPr>
        <p:txBody>
          <a:bodyPr/>
          <a:lstStyle/>
          <a:p>
            <a:pPr indent="0" algn="ctr">
              <a:buNone/>
            </a:pPr>
            <a:r>
              <a:rPr lang="en-US" sz="2400" dirty="0" smtClean="0">
                <a:latin typeface="Century Gothic" panose="020B0502020202020204" pitchFamily="34" charset="0"/>
              </a:rPr>
              <a:t>Leaf Area Index (LAI) </a:t>
            </a:r>
            <a:endParaRPr lang="en-US" sz="2400" dirty="0">
              <a:latin typeface="Century Gothic" panose="020B0502020202020204" pitchFamily="34" charset="0"/>
            </a:endParaRPr>
          </a:p>
        </p:txBody>
      </p:sp>
      <p:sp>
        <p:nvSpPr>
          <p:cNvPr id="3" name="Title 2"/>
          <p:cNvSpPr>
            <a:spLocks noGrp="1"/>
          </p:cNvSpPr>
          <p:nvPr>
            <p:ph type="title"/>
          </p:nvPr>
        </p:nvSpPr>
        <p:spPr/>
        <p:txBody>
          <a:bodyPr/>
          <a:lstStyle/>
          <a:p>
            <a:r>
              <a:rPr lang="en-US" sz="3200" b="1" dirty="0">
                <a:solidFill>
                  <a:srgbClr val="FFFFFF"/>
                </a:solidFill>
                <a:latin typeface="Century Gothic" panose="020B0502020202020204" pitchFamily="34" charset="0"/>
                <a:ea typeface="Questrial"/>
                <a:cs typeface="Questrial"/>
                <a:sym typeface="Questrial"/>
              </a:rPr>
              <a:t>Intermediate Results</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45" t="6933" r="-345" b="7867"/>
          <a:stretch/>
        </p:blipFill>
        <p:spPr>
          <a:xfrm>
            <a:off x="2205782" y="1417953"/>
            <a:ext cx="4716226" cy="5200055"/>
          </a:xfrm>
          <a:prstGeom prst="rect">
            <a:avLst/>
          </a:prstGeom>
        </p:spPr>
      </p:pic>
    </p:spTree>
    <p:extLst>
      <p:ext uri="{BB962C8B-B14F-4D97-AF65-F5344CB8AC3E}">
        <p14:creationId xmlns:p14="http://schemas.microsoft.com/office/powerpoint/2010/main" val="23167165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solidFill>
                  <a:srgbClr val="FFFFFF"/>
                </a:solidFill>
                <a:latin typeface="Century Gothic" panose="020B0502020202020204" pitchFamily="34" charset="0"/>
                <a:ea typeface="Questrial"/>
                <a:cs typeface="Questrial"/>
                <a:sym typeface="Questrial"/>
              </a:rPr>
              <a:t>Results</a:t>
            </a:r>
            <a:endParaRPr lang="en-US" sz="3200"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41" t="5627" r="341" b="3604"/>
          <a:stretch/>
        </p:blipFill>
        <p:spPr>
          <a:xfrm>
            <a:off x="741405" y="1598927"/>
            <a:ext cx="7246632" cy="5082746"/>
          </a:xfrm>
          <a:prstGeom prst="rect">
            <a:avLst/>
          </a:prstGeom>
        </p:spPr>
      </p:pic>
      <p:sp>
        <p:nvSpPr>
          <p:cNvPr id="4" name="TextBox 3"/>
          <p:cNvSpPr txBox="1"/>
          <p:nvPr/>
        </p:nvSpPr>
        <p:spPr>
          <a:xfrm>
            <a:off x="4626864" y="1309438"/>
            <a:ext cx="2113079" cy="369332"/>
          </a:xfrm>
          <a:prstGeom prst="rect">
            <a:avLst/>
          </a:prstGeom>
          <a:noFill/>
        </p:spPr>
        <p:txBody>
          <a:bodyPr wrap="none" rtlCol="0">
            <a:spAutoFit/>
          </a:bodyPr>
          <a:lstStyle/>
          <a:p>
            <a:r>
              <a:rPr lang="en-US" sz="1800" dirty="0" smtClean="0">
                <a:latin typeface="Century Gothic" panose="020B0502020202020204" pitchFamily="34" charset="0"/>
              </a:rPr>
              <a:t>Instantaneous ET</a:t>
            </a:r>
            <a:endParaRPr lang="en-US" sz="1800" dirty="0">
              <a:latin typeface="Century Gothic" panose="020B0502020202020204" pitchFamily="34" charset="0"/>
            </a:endParaRPr>
          </a:p>
        </p:txBody>
      </p:sp>
    </p:spTree>
    <p:extLst>
      <p:ext uri="{BB962C8B-B14F-4D97-AF65-F5344CB8AC3E}">
        <p14:creationId xmlns:p14="http://schemas.microsoft.com/office/powerpoint/2010/main" val="31258843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smtClean="0">
                <a:solidFill>
                  <a:srgbClr val="FFFFFF"/>
                </a:solidFill>
                <a:latin typeface="Century Gothic" panose="020B0502020202020204" pitchFamily="34" charset="0"/>
                <a:ea typeface="Questrial"/>
                <a:cs typeface="Questrial"/>
                <a:sym typeface="Questrial"/>
              </a:rPr>
              <a:t>Results</a:t>
            </a:r>
            <a:endParaRPr lang="en-US" dirty="0"/>
          </a:p>
        </p:txBody>
      </p:sp>
      <p:sp>
        <p:nvSpPr>
          <p:cNvPr id="4" name="Rectangle 3"/>
          <p:cNvSpPr/>
          <p:nvPr/>
        </p:nvSpPr>
        <p:spPr>
          <a:xfrm>
            <a:off x="1490472" y="1783080"/>
            <a:ext cx="6336792" cy="4197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24-Hour ET imagery </a:t>
            </a:r>
            <a:endParaRPr lang="en-US" dirty="0"/>
          </a:p>
        </p:txBody>
      </p:sp>
    </p:spTree>
    <p:extLst>
      <p:ext uri="{BB962C8B-B14F-4D97-AF65-F5344CB8AC3E}">
        <p14:creationId xmlns:p14="http://schemas.microsoft.com/office/powerpoint/2010/main" val="17105117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685800" lvl="0" indent="-419100">
              <a:lnSpc>
                <a:spcPct val="100000"/>
              </a:lnSpc>
              <a:buClr>
                <a:srgbClr val="67B9B8"/>
              </a:buClr>
              <a:buFont typeface="Century Gothic" panose="020B0502020202020204" pitchFamily="34" charset="0"/>
              <a:buChar char="►"/>
            </a:pPr>
            <a:r>
              <a:rPr lang="en-US" sz="1900" dirty="0">
                <a:latin typeface="Century Gothic" panose="020B0502020202020204" pitchFamily="34" charset="0"/>
                <a:ea typeface="Arial" panose="020B0604020202020204" pitchFamily="34" charset="0"/>
                <a:cs typeface="Arial" panose="020B0604020202020204" pitchFamily="34" charset="0"/>
              </a:rPr>
              <a:t>The Python script written to run the METRIC model successfully calculated ET</a:t>
            </a:r>
            <a:r>
              <a:rPr lang="en-US" sz="1900" baseline="-25000" dirty="0">
                <a:latin typeface="Century Gothic" panose="020B0502020202020204" pitchFamily="34" charset="0"/>
                <a:ea typeface="Arial" panose="020B0604020202020204" pitchFamily="34" charset="0"/>
                <a:cs typeface="Arial" panose="020B0604020202020204" pitchFamily="34" charset="0"/>
              </a:rPr>
              <a:t>24</a:t>
            </a:r>
            <a:r>
              <a:rPr lang="en-US" sz="1900" dirty="0">
                <a:latin typeface="Century Gothic" panose="020B0502020202020204" pitchFamily="34" charset="0"/>
                <a:ea typeface="Arial" panose="020B0604020202020204" pitchFamily="34" charset="0"/>
                <a:cs typeface="Arial" panose="020B0604020202020204" pitchFamily="34" charset="0"/>
              </a:rPr>
              <a:t> </a:t>
            </a:r>
            <a:r>
              <a:rPr lang="en-US" sz="1900" dirty="0" smtClean="0">
                <a:latin typeface="Century Gothic" panose="020B0502020202020204" pitchFamily="34" charset="0"/>
                <a:ea typeface="Arial" panose="020B0604020202020204" pitchFamily="34" charset="0"/>
                <a:cs typeface="Arial" panose="020B0604020202020204" pitchFamily="34" charset="0"/>
              </a:rPr>
              <a:t>using </a:t>
            </a:r>
            <a:r>
              <a:rPr lang="en-US" sz="1900" dirty="0">
                <a:latin typeface="Century Gothic" panose="020B0502020202020204" pitchFamily="34" charset="0"/>
                <a:ea typeface="Arial" panose="020B0604020202020204" pitchFamily="34" charset="0"/>
                <a:cs typeface="Arial" panose="020B0604020202020204" pitchFamily="34" charset="0"/>
              </a:rPr>
              <a:t>Landsat 8 imagery, AWOS weather data, and a DEM. </a:t>
            </a:r>
          </a:p>
          <a:p>
            <a:pPr marL="685800" lvl="0" indent="-419100">
              <a:lnSpc>
                <a:spcPct val="100000"/>
              </a:lnSpc>
              <a:buClr>
                <a:srgbClr val="67B9B8"/>
              </a:buClr>
              <a:buFont typeface="Century Gothic" panose="020B0502020202020204" pitchFamily="34" charset="0"/>
              <a:buChar char="►"/>
            </a:pPr>
            <a:endParaRPr lang="en-US" sz="1900" dirty="0">
              <a:latin typeface="Century Gothic" panose="020B0502020202020204" pitchFamily="34" charset="0"/>
              <a:ea typeface="Arial" panose="020B0604020202020204" pitchFamily="34" charset="0"/>
              <a:cs typeface="Arial" panose="020B0604020202020204" pitchFamily="34" charset="0"/>
            </a:endParaRPr>
          </a:p>
          <a:p>
            <a:pPr marL="685800" lvl="0" indent="-419100">
              <a:lnSpc>
                <a:spcPct val="100000"/>
              </a:lnSpc>
              <a:buClr>
                <a:srgbClr val="67B9B8"/>
              </a:buClr>
              <a:buFont typeface="Century Gothic" panose="020B0502020202020204" pitchFamily="34" charset="0"/>
              <a:buChar char="►"/>
            </a:pPr>
            <a:r>
              <a:rPr lang="en-US" sz="1900" dirty="0">
                <a:latin typeface="Century Gothic" panose="020B0502020202020204" pitchFamily="34" charset="0"/>
                <a:ea typeface="Arial" panose="020B0604020202020204" pitchFamily="34" charset="0"/>
                <a:cs typeface="Arial" panose="020B0604020202020204" pitchFamily="34" charset="0"/>
              </a:rPr>
              <a:t>The validated METRIC model was packaged into a tool, available in </a:t>
            </a:r>
            <a:r>
              <a:rPr lang="en-US" sz="1900" dirty="0" err="1">
                <a:latin typeface="Century Gothic" panose="020B0502020202020204" pitchFamily="34" charset="0"/>
                <a:ea typeface="Arial" panose="020B0604020202020204" pitchFamily="34" charset="0"/>
                <a:cs typeface="Arial" panose="020B0604020202020204" pitchFamily="34" charset="0"/>
              </a:rPr>
              <a:t>ArcToolbox</a:t>
            </a:r>
            <a:r>
              <a:rPr lang="en-US" sz="1900" dirty="0">
                <a:latin typeface="Century Gothic" panose="020B0502020202020204" pitchFamily="34" charset="0"/>
                <a:ea typeface="Arial" panose="020B0604020202020204" pitchFamily="34" charset="0"/>
                <a:cs typeface="Arial" panose="020B0604020202020204" pitchFamily="34" charset="0"/>
              </a:rPr>
              <a:t>, through a software release process.   </a:t>
            </a:r>
          </a:p>
          <a:p>
            <a:pPr marL="685800" lvl="0" indent="-419100">
              <a:lnSpc>
                <a:spcPct val="100000"/>
              </a:lnSpc>
              <a:buClr>
                <a:srgbClr val="67B9B8"/>
              </a:buClr>
              <a:buFont typeface="Century Gothic" panose="020B0502020202020204" pitchFamily="34" charset="0"/>
              <a:buChar char="►"/>
            </a:pPr>
            <a:endParaRPr lang="en-US" sz="1900" dirty="0">
              <a:latin typeface="Century Gothic" panose="020B0502020202020204" pitchFamily="34" charset="0"/>
              <a:ea typeface="Questrial"/>
              <a:cs typeface="Arial" panose="020B0604020202020204" pitchFamily="34" charset="0"/>
              <a:sym typeface="Questrial"/>
            </a:endParaRPr>
          </a:p>
          <a:p>
            <a:pPr marL="685800" lvl="0" indent="-419100">
              <a:lnSpc>
                <a:spcPct val="100000"/>
              </a:lnSpc>
              <a:buClr>
                <a:srgbClr val="67B9B8"/>
              </a:buClr>
              <a:buFont typeface="Century Gothic" panose="020B0502020202020204" pitchFamily="34" charset="0"/>
              <a:buChar char="►"/>
            </a:pPr>
            <a:r>
              <a:rPr lang="en-US" sz="1900" dirty="0">
                <a:latin typeface="Century Gothic" panose="020B0502020202020204" pitchFamily="34" charset="0"/>
                <a:ea typeface="Arial" panose="020B0604020202020204" pitchFamily="34" charset="0"/>
                <a:cs typeface="Arial" panose="020B0604020202020204" pitchFamily="34" charset="0"/>
              </a:rPr>
              <a:t>METRIC is now a useful tool for calculating ET</a:t>
            </a:r>
            <a:r>
              <a:rPr lang="en-US" sz="1900" baseline="-25000" dirty="0">
                <a:latin typeface="Century Gothic" panose="020B0502020202020204" pitchFamily="34" charset="0"/>
                <a:ea typeface="Arial" panose="020B0604020202020204" pitchFamily="34" charset="0"/>
                <a:cs typeface="Arial" panose="020B0604020202020204" pitchFamily="34" charset="0"/>
              </a:rPr>
              <a:t>24</a:t>
            </a:r>
            <a:r>
              <a:rPr lang="en-US" sz="1900" dirty="0">
                <a:latin typeface="Century Gothic" panose="020B0502020202020204" pitchFamily="34" charset="0"/>
                <a:ea typeface="Arial" panose="020B0604020202020204" pitchFamily="34" charset="0"/>
                <a:cs typeface="Arial" panose="020B0604020202020204" pitchFamily="34" charset="0"/>
              </a:rPr>
              <a:t> to improve irrigation planning and drought monitoring for the agriculture industry.</a:t>
            </a:r>
          </a:p>
          <a:p>
            <a:pPr marL="685800" lvl="0" indent="-419100">
              <a:lnSpc>
                <a:spcPct val="100000"/>
              </a:lnSpc>
              <a:buClr>
                <a:srgbClr val="67B9B8"/>
              </a:buClr>
              <a:buFont typeface="Century Gothic" panose="020B0502020202020204" pitchFamily="34" charset="0"/>
              <a:buChar char="►"/>
            </a:pPr>
            <a:endParaRPr lang="en-US" sz="1900" dirty="0">
              <a:latin typeface="Century Gothic" panose="020B0502020202020204" pitchFamily="34" charset="0"/>
              <a:ea typeface="Questrial"/>
              <a:cs typeface="Arial" panose="020B0604020202020204" pitchFamily="34" charset="0"/>
              <a:sym typeface="Questrial"/>
            </a:endParaRPr>
          </a:p>
          <a:p>
            <a:pPr marL="685800" lvl="0" indent="-419100">
              <a:lnSpc>
                <a:spcPct val="100000"/>
              </a:lnSpc>
              <a:buClr>
                <a:srgbClr val="67B9B8"/>
              </a:buClr>
              <a:buFont typeface="Century Gothic" panose="020B0502020202020204" pitchFamily="34" charset="0"/>
              <a:buChar char="►"/>
            </a:pPr>
            <a:r>
              <a:rPr lang="en-US" sz="1900" dirty="0">
                <a:latin typeface="Century Gothic" panose="020B0502020202020204" pitchFamily="34" charset="0"/>
                <a:ea typeface="Arial" panose="020B0604020202020204" pitchFamily="34" charset="0"/>
                <a:cs typeface="Arial" panose="020B0604020202020204" pitchFamily="34" charset="0"/>
              </a:rPr>
              <a:t>The use of the METRIC model will be beneficial to government officials and private industries involved in the agriculture industry. </a:t>
            </a:r>
          </a:p>
          <a:p>
            <a:pPr marL="685800" lvl="0" indent="-419100">
              <a:lnSpc>
                <a:spcPct val="100000"/>
              </a:lnSpc>
              <a:buClr>
                <a:srgbClr val="67B9B8"/>
              </a:buClr>
              <a:buFont typeface="Century Gothic" panose="020B0502020202020204" pitchFamily="34" charset="0"/>
              <a:buChar char="►"/>
            </a:pPr>
            <a:endParaRPr lang="en-US" sz="1900" dirty="0">
              <a:latin typeface="Century Gothic" panose="020B0502020202020204" pitchFamily="34" charset="0"/>
              <a:ea typeface="Questrial"/>
              <a:cs typeface="Arial" panose="020B0604020202020204" pitchFamily="34" charset="0"/>
              <a:sym typeface="Questrial"/>
            </a:endParaRPr>
          </a:p>
          <a:p>
            <a:pPr marL="685800" lvl="0" indent="-419100">
              <a:lnSpc>
                <a:spcPct val="100000"/>
              </a:lnSpc>
              <a:buClr>
                <a:srgbClr val="67B9B8"/>
              </a:buClr>
              <a:buFont typeface="Century Gothic" panose="020B0502020202020204" pitchFamily="34" charset="0"/>
              <a:buChar char="►"/>
            </a:pPr>
            <a:r>
              <a:rPr lang="en-US" sz="1900" dirty="0">
                <a:latin typeface="Century Gothic" panose="020B0502020202020204" pitchFamily="34" charset="0"/>
                <a:ea typeface="Arial" panose="020B0604020202020204" pitchFamily="34" charset="0"/>
                <a:cs typeface="Arial" panose="020B0604020202020204" pitchFamily="34" charset="0"/>
              </a:rPr>
              <a:t>Future work will need to focus on incorporating weather model data into the methods of Allen et al. (2007) to create a predictive scheme for ET</a:t>
            </a:r>
            <a:r>
              <a:rPr lang="en-US" sz="1900" baseline="-25000" dirty="0">
                <a:latin typeface="Century Gothic" panose="020B0502020202020204" pitchFamily="34" charset="0"/>
                <a:ea typeface="Arial" panose="020B0604020202020204" pitchFamily="34" charset="0"/>
                <a:cs typeface="Arial" panose="020B0604020202020204" pitchFamily="34" charset="0"/>
              </a:rPr>
              <a:t>24</a:t>
            </a:r>
            <a:r>
              <a:rPr lang="en-US" sz="1900" dirty="0">
                <a:latin typeface="Century Gothic" panose="020B0502020202020204" pitchFamily="34" charset="0"/>
                <a:ea typeface="Arial" panose="020B0604020202020204" pitchFamily="34" charset="0"/>
                <a:cs typeface="Arial" panose="020B0604020202020204" pitchFamily="34" charset="0"/>
              </a:rPr>
              <a:t> values.</a:t>
            </a:r>
          </a:p>
          <a:p>
            <a:pPr marL="266700" lvl="0" indent="0">
              <a:lnSpc>
                <a:spcPct val="100000"/>
              </a:lnSpc>
              <a:buClr>
                <a:srgbClr val="67B9B8"/>
              </a:buClr>
              <a:buNone/>
            </a:pPr>
            <a:endParaRPr lang="en-US" sz="1800" dirty="0">
              <a:latin typeface="Century Gothic" panose="020B0502020202020204" pitchFamily="34" charset="0"/>
              <a:ea typeface="Questrial"/>
              <a:cs typeface="Questrial"/>
              <a:sym typeface="Questrial"/>
            </a:endParaRPr>
          </a:p>
          <a:p>
            <a:pPr indent="0">
              <a:buNone/>
            </a:pPr>
            <a:endParaRPr lang="en-US" dirty="0"/>
          </a:p>
        </p:txBody>
      </p:sp>
      <p:sp>
        <p:nvSpPr>
          <p:cNvPr id="3" name="Title 2"/>
          <p:cNvSpPr>
            <a:spLocks noGrp="1"/>
          </p:cNvSpPr>
          <p:nvPr>
            <p:ph type="title"/>
          </p:nvPr>
        </p:nvSpPr>
        <p:spPr/>
        <p:txBody>
          <a:bodyPr/>
          <a:lstStyle/>
          <a:p>
            <a:r>
              <a:rPr lang="en-US" sz="3200" b="1" dirty="0" smtClean="0">
                <a:solidFill>
                  <a:srgbClr val="FFFFFF"/>
                </a:solidFill>
                <a:latin typeface="Century Gothic" panose="020B0502020202020204" pitchFamily="34" charset="0"/>
                <a:ea typeface="Questrial"/>
                <a:cs typeface="Questrial"/>
                <a:sym typeface="Questrial"/>
              </a:rPr>
              <a:t>Conclusion/Future Work </a:t>
            </a:r>
            <a:endParaRPr lang="en-US" dirty="0"/>
          </a:p>
        </p:txBody>
      </p:sp>
    </p:spTree>
    <p:extLst>
      <p:ext uri="{BB962C8B-B14F-4D97-AF65-F5344CB8AC3E}">
        <p14:creationId xmlns:p14="http://schemas.microsoft.com/office/powerpoint/2010/main" val="24069526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685800" indent="-419100">
              <a:lnSpc>
                <a:spcPct val="100000"/>
              </a:lnSpc>
              <a:buClr>
                <a:srgbClr val="67B9B8"/>
              </a:buClr>
              <a:buFont typeface="Century Gothic" panose="020B0502020202020204" pitchFamily="34" charset="0"/>
              <a:buChar char="►"/>
            </a:pPr>
            <a:r>
              <a:rPr lang="en-US" dirty="0" smtClean="0">
                <a:latin typeface="Century Gothic" panose="020B0502020202020204" pitchFamily="34" charset="0"/>
              </a:rPr>
              <a:t>Dr</a:t>
            </a:r>
            <a:r>
              <a:rPr lang="en-US" dirty="0">
                <a:latin typeface="Century Gothic" panose="020B0502020202020204" pitchFamily="34" charset="0"/>
              </a:rPr>
              <a:t>. Kenton </a:t>
            </a:r>
            <a:r>
              <a:rPr lang="en-US" dirty="0" smtClean="0">
                <a:latin typeface="Century Gothic" panose="020B0502020202020204" pitchFamily="34" charset="0"/>
              </a:rPr>
              <a:t>Ross – National Science Advisor </a:t>
            </a:r>
          </a:p>
          <a:p>
            <a:pPr marL="685800" indent="-419100">
              <a:lnSpc>
                <a:spcPct val="100000"/>
              </a:lnSpc>
              <a:buClr>
                <a:srgbClr val="67B9B8"/>
              </a:buClr>
              <a:buFont typeface="Century Gothic" panose="020B0502020202020204" pitchFamily="34" charset="0"/>
              <a:buChar char="►"/>
            </a:pPr>
            <a:endParaRPr lang="en-US" dirty="0" smtClean="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dirty="0" smtClean="0">
                <a:latin typeface="Century Gothic" panose="020B0502020202020204" pitchFamily="34" charset="0"/>
              </a:rPr>
              <a:t>Nathan Owen – Center Lead</a:t>
            </a:r>
          </a:p>
          <a:p>
            <a:pPr marL="685800" indent="-419100">
              <a:lnSpc>
                <a:spcPct val="100000"/>
              </a:lnSpc>
              <a:buClr>
                <a:srgbClr val="67B9B8"/>
              </a:buClr>
              <a:buFont typeface="Century Gothic" panose="020B0502020202020204" pitchFamily="34" charset="0"/>
              <a:buChar char="►"/>
            </a:pPr>
            <a:endParaRPr lang="en-US" dirty="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dirty="0" smtClean="0">
                <a:latin typeface="Century Gothic" panose="020B0502020202020204" pitchFamily="34" charset="0"/>
              </a:rPr>
              <a:t>Dr. Chad Smith– </a:t>
            </a:r>
            <a:r>
              <a:rPr lang="en-US" dirty="0" smtClean="0">
                <a:latin typeface="Century Gothic" panose="020B0502020202020204" pitchFamily="34" charset="0"/>
              </a:rPr>
              <a:t>Assistant Center Lead</a:t>
            </a:r>
          </a:p>
          <a:p>
            <a:pPr marL="685800" indent="-419100">
              <a:lnSpc>
                <a:spcPct val="100000"/>
              </a:lnSpc>
              <a:buClr>
                <a:srgbClr val="67B9B8"/>
              </a:buClr>
              <a:buFont typeface="Century Gothic" panose="020B0502020202020204" pitchFamily="34" charset="0"/>
              <a:buChar char="►"/>
            </a:pPr>
            <a:endParaRPr lang="en-US" dirty="0" smtClean="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dirty="0" smtClean="0">
                <a:latin typeface="Century Gothic" panose="020B0502020202020204" pitchFamily="34" charset="0"/>
              </a:rPr>
              <a:t>Lauren Childs – National Lead 	</a:t>
            </a:r>
          </a:p>
          <a:p>
            <a:pPr marL="685800" indent="-419100">
              <a:lnSpc>
                <a:spcPct val="100000"/>
              </a:lnSpc>
              <a:buClr>
                <a:srgbClr val="67B9B8"/>
              </a:buClr>
              <a:buFont typeface="Century Gothic" panose="020B0502020202020204" pitchFamily="34" charset="0"/>
              <a:buChar char="►"/>
            </a:pPr>
            <a:endParaRPr lang="en-US" dirty="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dirty="0" smtClean="0">
                <a:latin typeface="Century Gothic" panose="020B0502020202020204" pitchFamily="34" charset="0"/>
              </a:rPr>
              <a:t>Lance Watkins – DEVELOP Young Professional </a:t>
            </a:r>
          </a:p>
          <a:p>
            <a:pPr marL="266700" indent="0">
              <a:lnSpc>
                <a:spcPct val="100000"/>
              </a:lnSpc>
              <a:buClr>
                <a:srgbClr val="67B9B8"/>
              </a:buClr>
              <a:buNone/>
            </a:pPr>
            <a:endParaRPr lang="en-US" dirty="0" smtClean="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dirty="0" smtClean="0">
                <a:latin typeface="Century Gothic" panose="020B0502020202020204" pitchFamily="34" charset="0"/>
              </a:rPr>
              <a:t>Jamie Favors – Deputy National Lead </a:t>
            </a:r>
          </a:p>
          <a:p>
            <a:pPr marL="685800" indent="-419100">
              <a:lnSpc>
                <a:spcPct val="100000"/>
              </a:lnSpc>
              <a:buClr>
                <a:srgbClr val="67B9B8"/>
              </a:buClr>
              <a:buFont typeface="Century Gothic" panose="020B0502020202020204" pitchFamily="34" charset="0"/>
              <a:buChar char="►"/>
            </a:pPr>
            <a:endParaRPr lang="en-US" dirty="0" smtClean="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dirty="0" smtClean="0">
                <a:latin typeface="Century Gothic" panose="020B0502020202020204" pitchFamily="34" charset="0"/>
              </a:rPr>
              <a:t>Digital Harvest </a:t>
            </a:r>
            <a:r>
              <a:rPr lang="en-US" dirty="0">
                <a:latin typeface="Century Gothic" panose="020B0502020202020204" pitchFamily="34" charset="0"/>
              </a:rPr>
              <a:t>–</a:t>
            </a:r>
            <a:r>
              <a:rPr lang="en-US" dirty="0" smtClean="0">
                <a:latin typeface="Century Gothic" panose="020B0502020202020204" pitchFamily="34" charset="0"/>
              </a:rPr>
              <a:t> General Manager, Young </a:t>
            </a:r>
            <a:r>
              <a:rPr lang="en-US" dirty="0">
                <a:latin typeface="Century Gothic" panose="020B0502020202020204" pitchFamily="34" charset="0"/>
              </a:rPr>
              <a:t>Kim </a:t>
            </a:r>
            <a:r>
              <a:rPr lang="en-US" dirty="0" smtClean="0">
                <a:latin typeface="Century Gothic" panose="020B0502020202020204" pitchFamily="34" charset="0"/>
              </a:rPr>
              <a:t>and Agronomist, </a:t>
            </a:r>
            <a:r>
              <a:rPr lang="en-US" dirty="0">
                <a:latin typeface="Century Gothic" panose="020B0502020202020204" pitchFamily="34" charset="0"/>
              </a:rPr>
              <a:t>Ed </a:t>
            </a:r>
            <a:r>
              <a:rPr lang="en-US" dirty="0" smtClean="0">
                <a:latin typeface="Century Gothic" panose="020B0502020202020204" pitchFamily="34" charset="0"/>
              </a:rPr>
              <a:t>Hassell</a:t>
            </a:r>
          </a:p>
          <a:p>
            <a:pPr marL="266700" indent="0">
              <a:lnSpc>
                <a:spcPct val="100000"/>
              </a:lnSpc>
              <a:buClr>
                <a:srgbClr val="67B9B8"/>
              </a:buClr>
              <a:buNone/>
            </a:pPr>
            <a:endParaRPr lang="en-US" dirty="0"/>
          </a:p>
          <a:p>
            <a:pPr marL="685800" lvl="0" indent="-419100">
              <a:lnSpc>
                <a:spcPct val="100000"/>
              </a:lnSpc>
              <a:buClr>
                <a:srgbClr val="67B9B8"/>
              </a:buClr>
              <a:buFont typeface="Century Gothic" panose="020B0502020202020204" pitchFamily="34" charset="0"/>
              <a:buChar char="►"/>
            </a:pPr>
            <a:endParaRPr lang="en-US" dirty="0"/>
          </a:p>
        </p:txBody>
      </p:sp>
      <p:sp>
        <p:nvSpPr>
          <p:cNvPr id="4" name="Title 2"/>
          <p:cNvSpPr>
            <a:spLocks noGrp="1"/>
          </p:cNvSpPr>
          <p:nvPr>
            <p:ph type="title"/>
          </p:nvPr>
        </p:nvSpPr>
        <p:spPr/>
        <p:txBody>
          <a:bodyPr/>
          <a:lstStyle/>
          <a:p>
            <a:r>
              <a:rPr lang="en-US" sz="3200" b="1" dirty="0" smtClean="0">
                <a:solidFill>
                  <a:srgbClr val="FFFFFF"/>
                </a:solidFill>
                <a:latin typeface="Century Gothic" panose="020B0502020202020204" pitchFamily="34" charset="0"/>
                <a:ea typeface="Questrial"/>
                <a:cs typeface="Questrial"/>
                <a:sym typeface="Questrial"/>
              </a:rPr>
              <a:t>Acknowledgements</a:t>
            </a:r>
            <a:endParaRPr lang="en-US" dirty="0"/>
          </a:p>
        </p:txBody>
      </p:sp>
    </p:spTree>
    <p:extLst>
      <p:ext uri="{BB962C8B-B14F-4D97-AF65-F5344CB8AC3E}">
        <p14:creationId xmlns:p14="http://schemas.microsoft.com/office/powerpoint/2010/main" val="38962873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body" idx="1"/>
          </p:nvPr>
        </p:nvSpPr>
        <p:spPr>
          <a:xfrm>
            <a:off x="406400" y="1125415"/>
            <a:ext cx="8331200" cy="5486399"/>
          </a:xfrm>
          <a:prstGeom prst="rect">
            <a:avLst/>
          </a:prstGeom>
          <a:noFill/>
          <a:ln>
            <a:noFill/>
          </a:ln>
        </p:spPr>
        <p:txBody>
          <a:bodyPr lIns="91425" tIns="91425" rIns="91425" bIns="91425" anchor="t" anchorCtr="0">
            <a:noAutofit/>
          </a:bodyPr>
          <a:lstStyle/>
          <a:p>
            <a:pPr marL="368300" marR="0" lvl="0" indent="-342900" algn="l" rtl="0">
              <a:lnSpc>
                <a:spcPct val="90000"/>
              </a:lnSpc>
              <a:spcBef>
                <a:spcPts val="0"/>
              </a:spcBef>
              <a:spcAft>
                <a:spcPts val="0"/>
              </a:spcAft>
              <a:buClr>
                <a:srgbClr val="449392"/>
              </a:buClr>
              <a:buSzPct val="100000"/>
              <a:buFont typeface="Century Gothic" panose="020B0502020202020204" pitchFamily="34" charset="0"/>
              <a:buChar char="►"/>
            </a:pP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METRIC – </a:t>
            </a:r>
            <a:r>
              <a:rPr lang="en-US" sz="2000" b="0" i="0" u="sng" strike="noStrike" cap="none" baseline="0" dirty="0">
                <a:solidFill>
                  <a:srgbClr val="000000"/>
                </a:solidFill>
                <a:latin typeface="Century Gothic" panose="020B0502020202020204" pitchFamily="34" charset="0"/>
                <a:ea typeface="Questrial"/>
                <a:cs typeface="Questrial"/>
                <a:sym typeface="Questrial"/>
                <a:rtl val="0"/>
              </a:rPr>
              <a:t>M</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easuring </a:t>
            </a:r>
            <a:r>
              <a:rPr lang="en-US" sz="2000" b="0" i="0" u="sng" strike="noStrike" cap="none" baseline="0" dirty="0">
                <a:solidFill>
                  <a:srgbClr val="000000"/>
                </a:solidFill>
                <a:latin typeface="Century Gothic" panose="020B0502020202020204" pitchFamily="34" charset="0"/>
                <a:ea typeface="Questrial"/>
                <a:cs typeface="Questrial"/>
                <a:sym typeface="Questrial"/>
                <a:rtl val="0"/>
              </a:rPr>
              <a:t>E</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vapo</a:t>
            </a:r>
            <a:r>
              <a:rPr lang="en-US" sz="2000" b="0" i="0" u="sng" strike="noStrike" cap="none" baseline="0" dirty="0">
                <a:solidFill>
                  <a:srgbClr val="000000"/>
                </a:solidFill>
                <a:latin typeface="Century Gothic" panose="020B0502020202020204" pitchFamily="34" charset="0"/>
                <a:ea typeface="Questrial"/>
                <a:cs typeface="Questrial"/>
                <a:sym typeface="Questrial"/>
                <a:rtl val="0"/>
              </a:rPr>
              <a:t>t</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ranspiration at High </a:t>
            </a:r>
            <a:r>
              <a:rPr lang="en-US" sz="2000" b="0" i="0" u="sng" strike="noStrike" cap="none" baseline="0" dirty="0">
                <a:solidFill>
                  <a:srgbClr val="000000"/>
                </a:solidFill>
                <a:latin typeface="Century Gothic" panose="020B0502020202020204" pitchFamily="34" charset="0"/>
                <a:ea typeface="Questrial"/>
                <a:cs typeface="Questrial"/>
                <a:sym typeface="Questrial"/>
                <a:rtl val="0"/>
              </a:rPr>
              <a:t>R</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esolution With </a:t>
            </a:r>
            <a:r>
              <a:rPr lang="en-US" sz="2000" b="0" u="sng" strike="noStrike" cap="none" baseline="0" dirty="0">
                <a:solidFill>
                  <a:srgbClr val="000000"/>
                </a:solidFill>
                <a:latin typeface="Century Gothic" panose="020B0502020202020204" pitchFamily="34" charset="0"/>
                <a:ea typeface="Questrial"/>
                <a:cs typeface="Questrial"/>
                <a:sym typeface="Questrial"/>
                <a:rtl val="0"/>
              </a:rPr>
              <a:t>I</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nternalized </a:t>
            </a:r>
            <a:r>
              <a:rPr lang="en-US" sz="2000" b="0" i="0" u="sng" strike="noStrike" cap="none" baseline="0" dirty="0" smtClean="0">
                <a:solidFill>
                  <a:srgbClr val="000000"/>
                </a:solidFill>
                <a:latin typeface="Century Gothic" panose="020B0502020202020204" pitchFamily="34" charset="0"/>
                <a:ea typeface="Questrial"/>
                <a:cs typeface="Questrial"/>
                <a:sym typeface="Questrial"/>
                <a:rtl val="0"/>
              </a:rPr>
              <a:t>C</a:t>
            </a:r>
            <a:r>
              <a:rPr lang="en-US" sz="2000" b="0" i="0" u="none" strike="noStrike" cap="none" baseline="0" dirty="0" smtClean="0">
                <a:solidFill>
                  <a:srgbClr val="000000"/>
                </a:solidFill>
                <a:latin typeface="Century Gothic" panose="020B0502020202020204" pitchFamily="34" charset="0"/>
                <a:ea typeface="Questrial"/>
                <a:cs typeface="Questrial"/>
                <a:sym typeface="Questrial"/>
                <a:rtl val="0"/>
              </a:rPr>
              <a:t>alibration</a:t>
            </a:r>
            <a:endParaRPr lang="en-US" sz="2000" b="0" i="0" u="none" strike="noStrike" cap="none" baseline="0" dirty="0">
              <a:solidFill>
                <a:srgbClr val="000000"/>
              </a:solidFill>
              <a:latin typeface="Century Gothic" panose="020B0502020202020204" pitchFamily="34" charset="0"/>
              <a:ea typeface="Questrial"/>
              <a:cs typeface="Questrial"/>
              <a:sym typeface="Questrial"/>
              <a:rtl val="0"/>
            </a:endParaRPr>
          </a:p>
          <a:p>
            <a:pPr marL="400050" marR="0" lvl="0" indent="-285750" algn="l" rtl="0">
              <a:lnSpc>
                <a:spcPct val="90000"/>
              </a:lnSpc>
              <a:spcBef>
                <a:spcPts val="0"/>
              </a:spcBef>
              <a:spcAft>
                <a:spcPts val="0"/>
              </a:spcAft>
              <a:buClr>
                <a:srgbClr val="449392"/>
              </a:buClr>
              <a:buFont typeface="Century Gothic" panose="020B0502020202020204" pitchFamily="34" charset="0"/>
              <a:buChar char="►"/>
            </a:pPr>
            <a:endParaRPr sz="1400" b="0" i="0" u="none" strike="noStrike" cap="none" baseline="0" dirty="0">
              <a:solidFill>
                <a:srgbClr val="00B0F0"/>
              </a:solidFill>
              <a:latin typeface="Century Gothic" panose="020B0502020202020204" pitchFamily="34" charset="0"/>
              <a:sym typeface="Arial"/>
              <a:rtl val="0"/>
            </a:endParaRPr>
          </a:p>
          <a:p>
            <a:pPr marL="368300" marR="0" lvl="0" indent="-342900" algn="l" rtl="0">
              <a:lnSpc>
                <a:spcPct val="90000"/>
              </a:lnSpc>
              <a:spcBef>
                <a:spcPts val="0"/>
              </a:spcBef>
              <a:spcAft>
                <a:spcPts val="0"/>
              </a:spcAft>
              <a:buClr>
                <a:srgbClr val="449392"/>
              </a:buClr>
              <a:buSzPct val="100000"/>
              <a:buFont typeface="Century Gothic" panose="020B0502020202020204" pitchFamily="34" charset="0"/>
              <a:buChar char="►"/>
            </a:pPr>
            <a:r>
              <a:rPr lang="en-US" sz="2000" b="0" i="0" u="none" strike="noStrike" cap="none" baseline="0" dirty="0">
                <a:solidFill>
                  <a:schemeClr val="dk1"/>
                </a:solidFill>
                <a:latin typeface="Century Gothic" panose="020B0502020202020204" pitchFamily="34" charset="0"/>
                <a:ea typeface="Questrial"/>
                <a:cs typeface="Questrial"/>
                <a:sym typeface="Questrial"/>
                <a:rtl val="0"/>
              </a:rPr>
              <a:t>Evapotranspiration (</a:t>
            </a:r>
            <a:r>
              <a:rPr lang="en-US" sz="2000" dirty="0">
                <a:solidFill>
                  <a:schemeClr val="dk1"/>
                </a:solidFill>
                <a:latin typeface="Century Gothic" panose="020B0502020202020204" pitchFamily="34" charset="0"/>
                <a:ea typeface="Questrial"/>
                <a:cs typeface="Questrial"/>
                <a:sym typeface="Questrial"/>
                <a:rtl val="0"/>
              </a:rPr>
              <a:t>ET)</a:t>
            </a:r>
            <a:r>
              <a:rPr lang="en-US" sz="2000" b="0" i="0" u="none" strike="noStrike" cap="none" baseline="0" dirty="0">
                <a:solidFill>
                  <a:schemeClr val="dk1"/>
                </a:solidFill>
                <a:latin typeface="Century Gothic" panose="020B0502020202020204" pitchFamily="34" charset="0"/>
                <a:ea typeface="Questrial"/>
                <a:cs typeface="Questrial"/>
                <a:sym typeface="Questrial"/>
                <a:rtl val="0"/>
              </a:rPr>
              <a:t> - Th</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e combined processes through which water is transferred to the atmosphere from open water and ice surfaces, bare soil, and vegetation that make up the earth's surface (AMS Glossary</a:t>
            </a:r>
            <a:r>
              <a:rPr lang="en-US" sz="2000" b="0" i="0" u="none" strike="noStrike" cap="none" baseline="0" dirty="0" smtClean="0">
                <a:solidFill>
                  <a:srgbClr val="000000"/>
                </a:solidFill>
                <a:latin typeface="Century Gothic" panose="020B0502020202020204" pitchFamily="34" charset="0"/>
                <a:ea typeface="Questrial"/>
                <a:cs typeface="Questrial"/>
                <a:sym typeface="Questrial"/>
                <a:rtl val="0"/>
              </a:rPr>
              <a:t>)</a:t>
            </a:r>
            <a:endParaRPr lang="en-US" sz="2000" b="0" i="0" u="none" strike="noStrike" cap="none" baseline="0" dirty="0">
              <a:solidFill>
                <a:srgbClr val="000000"/>
              </a:solidFill>
              <a:latin typeface="Century Gothic" panose="020B0502020202020204" pitchFamily="34" charset="0"/>
              <a:ea typeface="Questrial"/>
              <a:cs typeface="Questrial"/>
              <a:sym typeface="Questrial"/>
              <a:rtl val="0"/>
            </a:endParaRPr>
          </a:p>
        </p:txBody>
      </p:sp>
      <p:sp>
        <p:nvSpPr>
          <p:cNvPr id="81" name="Shape 81"/>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METRIC Model </a:t>
            </a:r>
          </a:p>
        </p:txBody>
      </p:sp>
      <p:sp>
        <p:nvSpPr>
          <p:cNvPr id="82" name="Shape 82"/>
          <p:cNvSpPr txBox="1"/>
          <p:nvPr/>
        </p:nvSpPr>
        <p:spPr>
          <a:xfrm>
            <a:off x="1778040" y="6473314"/>
            <a:ext cx="1205779" cy="27699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200" b="0" i="0" u="none" strike="noStrike" cap="none" baseline="0" dirty="0">
                <a:solidFill>
                  <a:srgbClr val="000000"/>
                </a:solidFill>
                <a:latin typeface="Century Gothic" panose="020B0502020202020204" pitchFamily="34" charset="0"/>
                <a:ea typeface="Questrial"/>
                <a:cs typeface="Questrial"/>
                <a:sym typeface="Questrial"/>
                <a:rtl val="0"/>
              </a:rPr>
              <a:t>Source: NASA</a:t>
            </a:r>
          </a:p>
        </p:txBody>
      </p:sp>
      <p:pic>
        <p:nvPicPr>
          <p:cNvPr id="83" name="Shape 83"/>
          <p:cNvPicPr preferRelativeResize="0"/>
          <p:nvPr/>
        </p:nvPicPr>
        <p:blipFill rotWithShape="1">
          <a:blip r:embed="rId3">
            <a:alphaModFix/>
          </a:blip>
          <a:srcRect/>
          <a:stretch/>
        </p:blipFill>
        <p:spPr>
          <a:xfrm>
            <a:off x="1778040" y="3377085"/>
            <a:ext cx="5587799" cy="31431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406400" y="1159840"/>
            <a:ext cx="8331300" cy="54863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DC6448"/>
              </a:buClr>
              <a:buFont typeface="Arial"/>
              <a:buNone/>
            </a:pPr>
            <a:endParaRPr sz="1900" b="1"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90000"/>
              </a:lnSpc>
              <a:spcBef>
                <a:spcPts val="0"/>
              </a:spcBef>
              <a:spcAft>
                <a:spcPts val="0"/>
              </a:spcAft>
              <a:buClr>
                <a:srgbClr val="A3D4D4"/>
              </a:buClr>
              <a:buSzPct val="25000"/>
              <a:buFont typeface="Arial"/>
              <a:buNone/>
            </a:pPr>
            <a:r>
              <a:rPr lang="en-US" sz="1900" b="1" i="0" u="none" strike="noStrike" cap="none" baseline="0" dirty="0">
                <a:solidFill>
                  <a:schemeClr val="dk1"/>
                </a:solidFill>
                <a:latin typeface="Century Gothic" panose="020B0502020202020204" pitchFamily="34" charset="0"/>
                <a:ea typeface="Questrial"/>
                <a:cs typeface="Questrial"/>
                <a:sym typeface="Questrial"/>
                <a:rtl val="0"/>
              </a:rPr>
              <a:t>Digital Harvest </a:t>
            </a:r>
          </a:p>
          <a:p>
            <a:pPr marL="0" marR="0" lvl="0" indent="0" algn="ctr" rtl="0">
              <a:lnSpc>
                <a:spcPct val="90000"/>
              </a:lnSpc>
              <a:spcBef>
                <a:spcPts val="0"/>
              </a:spcBef>
              <a:spcAft>
                <a:spcPts val="0"/>
              </a:spcAft>
              <a:buClr>
                <a:srgbClr val="A3D4D4"/>
              </a:buClr>
              <a:buSzPct val="25000"/>
              <a:buFont typeface="A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Young Kim, General Manager</a:t>
            </a:r>
          </a:p>
          <a:p>
            <a:pPr marL="0" marR="0" lvl="0" indent="0" algn="ctr" rtl="0">
              <a:lnSpc>
                <a:spcPct val="90000"/>
              </a:lnSpc>
              <a:spcBef>
                <a:spcPts val="0"/>
              </a:spcBef>
              <a:spcAft>
                <a:spcPts val="0"/>
              </a:spcAft>
              <a:buClr>
                <a:srgbClr val="A3D4D4"/>
              </a:buClr>
              <a:buSzPct val="25000"/>
              <a:buFont typeface="A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Ed Hassell, Agronomist </a:t>
            </a:r>
          </a:p>
          <a:p>
            <a:pPr marL="0" marR="0" lvl="0" indent="0" algn="ctr" rtl="0">
              <a:lnSpc>
                <a:spcPct val="90000"/>
              </a:lnSpc>
              <a:spcBef>
                <a:spcPts val="0"/>
              </a:spcBef>
              <a:spcAft>
                <a:spcPts val="0"/>
              </a:spcAft>
              <a:buClr>
                <a:srgbClr val="A3D4D4"/>
              </a:buClr>
              <a:buFont typeface="Arial"/>
              <a:buNone/>
            </a:pPr>
            <a:endParaRPr sz="10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100000"/>
              </a:lnSpc>
              <a:spcBef>
                <a:spcPts val="0"/>
              </a:spcBef>
              <a:spcAft>
                <a:spcPts val="0"/>
              </a:spcAft>
              <a:buClr>
                <a:schemeClr val="dk1"/>
              </a:buClr>
              <a:buSzPct val="25000"/>
              <a:buFont typeface="Questrial"/>
              <a:buNone/>
            </a:pPr>
            <a:r>
              <a:rPr lang="en-US" sz="1900" b="1" i="0" u="none" strike="noStrike" cap="none" baseline="0" dirty="0">
                <a:solidFill>
                  <a:schemeClr val="dk1"/>
                </a:solidFill>
                <a:latin typeface="Century Gothic" panose="020B0502020202020204" pitchFamily="34" charset="0"/>
                <a:ea typeface="Questrial"/>
                <a:cs typeface="Questrial"/>
                <a:sym typeface="Questrial"/>
                <a:rtl val="0"/>
              </a:rPr>
              <a:t>Virginia Department of Environmental Quality</a:t>
            </a:r>
          </a:p>
          <a:p>
            <a:pPr marL="0" marR="0" lvl="0" indent="0" algn="ctr" rtl="0">
              <a:lnSpc>
                <a:spcPct val="100000"/>
              </a:lnSpc>
              <a:spcBef>
                <a:spcPts val="0"/>
              </a:spcBef>
              <a:spcAft>
                <a:spcPts val="0"/>
              </a:spcAft>
              <a:buClr>
                <a:schemeClr val="dk1"/>
              </a:buClr>
              <a:buSzPct val="25000"/>
              <a:buFont typeface="Quest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David </a:t>
            </a:r>
            <a:r>
              <a:rPr lang="en-US" sz="1900" b="0" i="0" u="none" strike="noStrike" cap="none" baseline="0" dirty="0" err="1">
                <a:solidFill>
                  <a:schemeClr val="dk1"/>
                </a:solidFill>
                <a:latin typeface="Century Gothic" panose="020B0502020202020204" pitchFamily="34" charset="0"/>
                <a:ea typeface="Questrial"/>
                <a:cs typeface="Questrial"/>
                <a:sym typeface="Questrial"/>
                <a:rtl val="0"/>
              </a:rPr>
              <a:t>Paylor</a:t>
            </a: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 State Water </a:t>
            </a:r>
            <a:r>
              <a:rPr lang="en-US" sz="1900" b="0" i="0" u="none" strike="noStrike" cap="none" baseline="0" dirty="0" smtClean="0">
                <a:solidFill>
                  <a:schemeClr val="dk1"/>
                </a:solidFill>
                <a:latin typeface="Century Gothic" panose="020B0502020202020204" pitchFamily="34" charset="0"/>
                <a:ea typeface="Questrial"/>
                <a:cs typeface="Questrial"/>
                <a:sym typeface="Questrial"/>
                <a:rtl val="0"/>
              </a:rPr>
              <a:t>Commission</a:t>
            </a:r>
          </a:p>
          <a:p>
            <a:pPr marL="0" marR="0" lvl="0" indent="0" algn="ctr" rtl="0">
              <a:lnSpc>
                <a:spcPct val="100000"/>
              </a:lnSpc>
              <a:spcBef>
                <a:spcPts val="0"/>
              </a:spcBef>
              <a:spcAft>
                <a:spcPts val="0"/>
              </a:spcAft>
              <a:buClr>
                <a:schemeClr val="dk1"/>
              </a:buClr>
              <a:buSzPct val="25000"/>
              <a:buFont typeface="Questrial"/>
              <a:buNone/>
            </a:pPr>
            <a:endParaRPr lang="en-US" sz="19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lvl="0" indent="0" algn="ctr">
              <a:lnSpc>
                <a:spcPct val="100000"/>
              </a:lnSpc>
              <a:buClr>
                <a:schemeClr val="dk1"/>
              </a:buClr>
              <a:buSzPct val="25000"/>
              <a:buNone/>
            </a:pPr>
            <a:r>
              <a:rPr lang="en-US" sz="1900" b="1" dirty="0">
                <a:solidFill>
                  <a:schemeClr val="dk1"/>
                </a:solidFill>
                <a:latin typeface="Century Gothic" panose="020B0502020202020204" pitchFamily="34" charset="0"/>
                <a:ea typeface="Questrial"/>
                <a:cs typeface="Questrial"/>
                <a:sym typeface="Questrial"/>
              </a:rPr>
              <a:t>Virginia Secretary of Technology</a:t>
            </a:r>
          </a:p>
          <a:p>
            <a:pPr marL="0" lvl="0" indent="0" algn="ctr">
              <a:lnSpc>
                <a:spcPct val="100000"/>
              </a:lnSpc>
              <a:buClr>
                <a:schemeClr val="dk1"/>
              </a:buClr>
              <a:buSzPct val="25000"/>
              <a:buNone/>
            </a:pPr>
            <a:r>
              <a:rPr lang="en-US" sz="1900" dirty="0">
                <a:solidFill>
                  <a:schemeClr val="dk1"/>
                </a:solidFill>
                <a:latin typeface="Century Gothic" panose="020B0502020202020204" pitchFamily="34" charset="0"/>
                <a:ea typeface="Questrial"/>
                <a:cs typeface="Questrial"/>
                <a:sym typeface="Questrial"/>
              </a:rPr>
              <a:t>Karen Jackson, Secretary</a:t>
            </a:r>
          </a:p>
          <a:p>
            <a:pPr marL="0" marR="0" lvl="0" indent="0" algn="ctr" rtl="0">
              <a:lnSpc>
                <a:spcPct val="100000"/>
              </a:lnSpc>
              <a:spcBef>
                <a:spcPts val="0"/>
              </a:spcBef>
              <a:spcAft>
                <a:spcPts val="0"/>
              </a:spcAft>
              <a:buClr>
                <a:schemeClr val="dk1"/>
              </a:buClr>
              <a:buFont typeface="Questrial"/>
              <a:buNone/>
            </a:pPr>
            <a:endParaRPr sz="19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100000"/>
              </a:lnSpc>
              <a:spcBef>
                <a:spcPts val="0"/>
              </a:spcBef>
              <a:spcAft>
                <a:spcPts val="0"/>
              </a:spcAft>
              <a:buClr>
                <a:schemeClr val="dk1"/>
              </a:buClr>
              <a:buSzPct val="25000"/>
              <a:buFont typeface="Arial"/>
              <a:buNone/>
            </a:pPr>
            <a:r>
              <a:rPr lang="en-US" sz="1900" b="1" i="0" u="none" strike="noStrike" cap="none" baseline="0" dirty="0">
                <a:solidFill>
                  <a:schemeClr val="dk1"/>
                </a:solidFill>
                <a:latin typeface="Century Gothic" panose="020B0502020202020204" pitchFamily="34" charset="0"/>
                <a:ea typeface="Questrial"/>
                <a:cs typeface="Questrial"/>
                <a:sym typeface="Questrial"/>
                <a:rtl val="0"/>
              </a:rPr>
              <a:t>Virginia Secretary of Natural Resources</a:t>
            </a:r>
          </a:p>
          <a:p>
            <a:pPr marL="0" marR="0" lvl="0" indent="0" algn="ctr" rtl="0">
              <a:lnSpc>
                <a:spcPct val="100000"/>
              </a:lnSpc>
              <a:spcBef>
                <a:spcPts val="0"/>
              </a:spcBef>
              <a:spcAft>
                <a:spcPts val="0"/>
              </a:spcAft>
              <a:buClr>
                <a:schemeClr val="dk1"/>
              </a:buClr>
              <a:buSzPct val="25000"/>
              <a:buFont typeface="Quest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Molly Ward, Secretary</a:t>
            </a:r>
          </a:p>
          <a:p>
            <a:pPr marL="0" marR="0" lvl="0" indent="0" algn="ctr" rtl="0">
              <a:lnSpc>
                <a:spcPct val="100000"/>
              </a:lnSpc>
              <a:spcBef>
                <a:spcPts val="0"/>
              </a:spcBef>
              <a:spcAft>
                <a:spcPts val="0"/>
              </a:spcAft>
              <a:buClr>
                <a:schemeClr val="dk1"/>
              </a:buClr>
              <a:buFont typeface="Arial"/>
              <a:buNone/>
            </a:pPr>
            <a:endParaRPr sz="10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100000"/>
              </a:lnSpc>
              <a:spcBef>
                <a:spcPts val="0"/>
              </a:spcBef>
              <a:spcAft>
                <a:spcPts val="0"/>
              </a:spcAft>
              <a:buClr>
                <a:schemeClr val="dk1"/>
              </a:buClr>
              <a:buFont typeface="Arial"/>
              <a:buNone/>
            </a:pPr>
            <a:endParaRPr sz="10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100000"/>
              </a:lnSpc>
              <a:spcBef>
                <a:spcPts val="0"/>
              </a:spcBef>
              <a:spcAft>
                <a:spcPts val="0"/>
              </a:spcAft>
              <a:buClr>
                <a:schemeClr val="dk1"/>
              </a:buClr>
              <a:buSzPct val="25000"/>
              <a:buFont typeface="Arial"/>
              <a:buNone/>
            </a:pPr>
            <a:r>
              <a:rPr lang="en-US" sz="1900" b="1" i="0" u="none" strike="noStrike" cap="none" baseline="0" dirty="0">
                <a:solidFill>
                  <a:schemeClr val="dk1"/>
                </a:solidFill>
                <a:latin typeface="Century Gothic" panose="020B0502020202020204" pitchFamily="34" charset="0"/>
                <a:ea typeface="Questrial"/>
                <a:cs typeface="Questrial"/>
                <a:sym typeface="Questrial"/>
                <a:rtl val="0"/>
              </a:rPr>
              <a:t>Virginia Secretary of Agriculture &amp; Forestry</a:t>
            </a:r>
          </a:p>
          <a:p>
            <a:pPr marL="0" marR="0" lvl="0" indent="0" algn="ctr" rtl="0">
              <a:lnSpc>
                <a:spcPct val="100000"/>
              </a:lnSpc>
              <a:spcBef>
                <a:spcPts val="0"/>
              </a:spcBef>
              <a:spcAft>
                <a:spcPts val="0"/>
              </a:spcAft>
              <a:buClr>
                <a:schemeClr val="dk1"/>
              </a:buClr>
              <a:buSzPct val="25000"/>
              <a:buFont typeface="A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Todd </a:t>
            </a:r>
            <a:r>
              <a:rPr lang="en-US" sz="1900" b="0" i="0" u="none" strike="noStrike" cap="none" baseline="0" dirty="0" err="1">
                <a:solidFill>
                  <a:schemeClr val="dk1"/>
                </a:solidFill>
                <a:latin typeface="Century Gothic" panose="020B0502020202020204" pitchFamily="34" charset="0"/>
                <a:ea typeface="Questrial"/>
                <a:cs typeface="Questrial"/>
                <a:sym typeface="Questrial"/>
                <a:rtl val="0"/>
              </a:rPr>
              <a:t>Haymore</a:t>
            </a: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 Secretary</a:t>
            </a:r>
          </a:p>
          <a:p>
            <a:pPr marL="0" marR="0" lvl="0" indent="0" algn="ctr" rtl="0">
              <a:lnSpc>
                <a:spcPct val="100000"/>
              </a:lnSpc>
              <a:spcBef>
                <a:spcPts val="0"/>
              </a:spcBef>
              <a:spcAft>
                <a:spcPts val="0"/>
              </a:spcAft>
              <a:buClr>
                <a:schemeClr val="dk1"/>
              </a:buClr>
              <a:buFont typeface="Arial"/>
              <a:buNone/>
            </a:pPr>
            <a:endParaRPr sz="10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l" rtl="0">
              <a:lnSpc>
                <a:spcPct val="100000"/>
              </a:lnSpc>
              <a:spcBef>
                <a:spcPts val="0"/>
              </a:spcBef>
              <a:spcAft>
                <a:spcPts val="0"/>
              </a:spcAft>
              <a:buClr>
                <a:schemeClr val="dk1"/>
              </a:buClr>
              <a:buFont typeface="Questrial"/>
              <a:buNone/>
            </a:pPr>
            <a:endParaRPr sz="2400" b="0" i="0" u="none" strike="noStrike" cap="none" baseline="0" dirty="0">
              <a:solidFill>
                <a:schemeClr val="dk1"/>
              </a:solidFill>
              <a:latin typeface="Questrial"/>
              <a:ea typeface="Questrial"/>
              <a:cs typeface="Questrial"/>
              <a:sym typeface="Questrial"/>
              <a:rtl val="0"/>
            </a:endParaRPr>
          </a:p>
        </p:txBody>
      </p:sp>
      <p:sp>
        <p:nvSpPr>
          <p:cNvPr id="89" name="Shape 89"/>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Project Partners &amp; End Users</a:t>
            </a:r>
          </a:p>
        </p:txBody>
      </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lt1"/>
              </a:buClr>
              <a:buFont typeface="Questrial"/>
              <a:buNone/>
            </a:pPr>
            <a:endParaRPr sz="3200" b="1" i="0" u="none" strike="noStrike" cap="none" baseline="0" dirty="0">
              <a:solidFill>
                <a:srgbClr val="FFFFFF"/>
              </a:solidFill>
              <a:latin typeface="Questrial"/>
              <a:ea typeface="Questrial"/>
              <a:cs typeface="Questrial"/>
              <a:sym typeface="Questrial"/>
              <a:rtl val="0"/>
            </a:endParaRPr>
          </a:p>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Community </a:t>
            </a:r>
            <a:r>
              <a:rPr lang="en-US" sz="3200" b="1" i="0" u="none" strike="noStrike" cap="none" baseline="0" dirty="0" smtClean="0">
                <a:solidFill>
                  <a:srgbClr val="FFFFFF"/>
                </a:solidFill>
                <a:latin typeface="Century Gothic" panose="020B0502020202020204" pitchFamily="34" charset="0"/>
                <a:ea typeface="Questrial"/>
                <a:cs typeface="Questrial"/>
                <a:sym typeface="Questrial"/>
                <a:rtl val="0"/>
              </a:rPr>
              <a:t>Concerns</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pic>
        <p:nvPicPr>
          <p:cNvPr id="95" name="Shape 95"/>
          <p:cNvPicPr preferRelativeResize="0"/>
          <p:nvPr/>
        </p:nvPicPr>
        <p:blipFill rotWithShape="1">
          <a:blip r:embed="rId3">
            <a:extLst>
              <a:ext uri="{28A0092B-C50C-407E-A947-70E740481C1C}">
                <a14:useLocalDpi xmlns:a14="http://schemas.microsoft.com/office/drawing/2010/main" val="0"/>
              </a:ext>
            </a:extLst>
          </a:blip>
          <a:srcRect r="9149" b="15919"/>
          <a:stretch/>
        </p:blipFill>
        <p:spPr>
          <a:xfrm>
            <a:off x="5677704" y="3011674"/>
            <a:ext cx="3230718" cy="3613875"/>
          </a:xfrm>
          <a:prstGeom prst="rect">
            <a:avLst/>
          </a:prstGeom>
          <a:noFill/>
          <a:ln>
            <a:noFill/>
          </a:ln>
        </p:spPr>
      </p:pic>
      <p:pic>
        <p:nvPicPr>
          <p:cNvPr id="96" name="Shape 96"/>
          <p:cNvPicPr preferRelativeResize="0"/>
          <p:nvPr/>
        </p:nvPicPr>
        <p:blipFill>
          <a:blip r:embed="rId4">
            <a:extLst>
              <a:ext uri="{28A0092B-C50C-407E-A947-70E740481C1C}">
                <a14:useLocalDpi xmlns:a14="http://schemas.microsoft.com/office/drawing/2010/main" val="0"/>
              </a:ext>
            </a:extLst>
          </a:blip>
          <a:stretch>
            <a:fillRect/>
          </a:stretch>
        </p:blipFill>
        <p:spPr>
          <a:xfrm>
            <a:off x="653170" y="3636111"/>
            <a:ext cx="4787281" cy="2658789"/>
          </a:xfrm>
          <a:prstGeom prst="rect">
            <a:avLst/>
          </a:prstGeom>
          <a:noFill/>
          <a:ln>
            <a:noFill/>
          </a:ln>
        </p:spPr>
      </p:pic>
      <p:sp>
        <p:nvSpPr>
          <p:cNvPr id="97" name="Shape 97"/>
          <p:cNvSpPr txBox="1"/>
          <p:nvPr/>
        </p:nvSpPr>
        <p:spPr>
          <a:xfrm>
            <a:off x="7817250" y="6419149"/>
            <a:ext cx="1746900" cy="2064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200" b="0" i="0" u="none" strike="noStrike" cap="none" baseline="0" dirty="0">
                <a:solidFill>
                  <a:srgbClr val="000000"/>
                </a:solidFill>
                <a:latin typeface="Century Gothic" panose="020B0502020202020204" pitchFamily="34" charset="0"/>
                <a:ea typeface="Questrial"/>
                <a:cs typeface="Questrial"/>
                <a:sym typeface="Questrial"/>
                <a:rtl val="0"/>
              </a:rPr>
              <a:t>Source: </a:t>
            </a:r>
            <a:r>
              <a:rPr lang="en-US" sz="1200" b="0" i="0" u="none" strike="noStrike" cap="none" baseline="0" dirty="0" smtClean="0">
                <a:solidFill>
                  <a:srgbClr val="000000"/>
                </a:solidFill>
                <a:latin typeface="Century Gothic" panose="020B0502020202020204" pitchFamily="34" charset="0"/>
                <a:ea typeface="Questrial"/>
                <a:cs typeface="Questrial"/>
                <a:sym typeface="Questrial"/>
                <a:rtl val="0"/>
              </a:rPr>
              <a:t>USGS</a:t>
            </a:r>
            <a:endParaRPr lang="en-US" sz="1200" b="0" i="0" u="none" strike="noStrike" cap="none" baseline="0" dirty="0">
              <a:solidFill>
                <a:srgbClr val="000000"/>
              </a:solidFill>
              <a:latin typeface="Century Gothic" panose="020B0502020202020204" pitchFamily="34" charset="0"/>
              <a:ea typeface="Questrial"/>
              <a:cs typeface="Questrial"/>
              <a:sym typeface="Questrial"/>
              <a:rtl val="0"/>
            </a:endParaRPr>
          </a:p>
        </p:txBody>
      </p:sp>
      <p:sp>
        <p:nvSpPr>
          <p:cNvPr id="98" name="Shape 98"/>
          <p:cNvSpPr txBox="1"/>
          <p:nvPr/>
        </p:nvSpPr>
        <p:spPr>
          <a:xfrm>
            <a:off x="3046811" y="6298850"/>
            <a:ext cx="1118700" cy="120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400" b="0" i="0" u="none" strike="noStrike" cap="none" baseline="0" dirty="0">
                <a:solidFill>
                  <a:srgbClr val="000000"/>
                </a:solidFill>
                <a:latin typeface="Century Gothic" panose="020B0502020202020204" pitchFamily="34" charset="0"/>
                <a:ea typeface="Questrial"/>
                <a:cs typeface="Questrial"/>
                <a:sym typeface="Questrial"/>
                <a:rtl val="0"/>
              </a:rPr>
              <a:t>Year</a:t>
            </a:r>
          </a:p>
        </p:txBody>
      </p:sp>
      <p:sp>
        <p:nvSpPr>
          <p:cNvPr id="99" name="Shape 99"/>
          <p:cNvSpPr txBox="1"/>
          <p:nvPr/>
        </p:nvSpPr>
        <p:spPr>
          <a:xfrm>
            <a:off x="4014112" y="6423100"/>
            <a:ext cx="1609200" cy="284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200" b="0" i="0" u="none" strike="noStrike" cap="none" baseline="0" dirty="0">
                <a:solidFill>
                  <a:srgbClr val="000000"/>
                </a:solidFill>
                <a:latin typeface="Century Gothic" panose="020B0502020202020204" pitchFamily="34" charset="0"/>
                <a:ea typeface="Questrial"/>
                <a:cs typeface="Questrial"/>
                <a:sym typeface="Questrial"/>
                <a:rtl val="0"/>
              </a:rPr>
              <a:t>Source: USDA</a:t>
            </a:r>
          </a:p>
        </p:txBody>
      </p:sp>
      <p:sp>
        <p:nvSpPr>
          <p:cNvPr id="100" name="Shape 100"/>
          <p:cNvSpPr txBox="1"/>
          <p:nvPr/>
        </p:nvSpPr>
        <p:spPr>
          <a:xfrm>
            <a:off x="192494" y="4808342"/>
            <a:ext cx="625826" cy="454361"/>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050" b="0" i="0" u="none" strike="noStrike" cap="none" baseline="0" dirty="0">
                <a:solidFill>
                  <a:srgbClr val="000000"/>
                </a:solidFill>
                <a:latin typeface="Century Gothic" panose="020B0502020202020204" pitchFamily="34" charset="0"/>
                <a:ea typeface="Questrial"/>
                <a:cs typeface="Questrial"/>
                <a:sym typeface="Questrial"/>
                <a:rtl val="0"/>
              </a:rPr>
              <a:t>Cost</a:t>
            </a:r>
          </a:p>
          <a:p>
            <a:pPr marL="0" marR="0" lvl="0" indent="0" algn="ctr" rtl="0">
              <a:lnSpc>
                <a:spcPct val="100000"/>
              </a:lnSpc>
              <a:spcBef>
                <a:spcPts val="0"/>
              </a:spcBef>
              <a:spcAft>
                <a:spcPts val="0"/>
              </a:spcAft>
              <a:buClr>
                <a:srgbClr val="000000"/>
              </a:buClr>
              <a:buSzPct val="25000"/>
              <a:buFont typeface="Questrial"/>
              <a:buNone/>
            </a:pPr>
            <a:r>
              <a:rPr lang="en-US" sz="1050" b="0" i="0" u="none" strike="noStrike" cap="none" baseline="0" dirty="0">
                <a:solidFill>
                  <a:srgbClr val="000000"/>
                </a:solidFill>
                <a:latin typeface="Century Gothic" panose="020B0502020202020204" pitchFamily="34" charset="0"/>
                <a:ea typeface="Questrial"/>
                <a:cs typeface="Questrial"/>
                <a:sym typeface="Questrial"/>
                <a:rtl val="0"/>
              </a:rPr>
              <a:t> Index</a:t>
            </a:r>
          </a:p>
        </p:txBody>
      </p:sp>
      <p:sp>
        <p:nvSpPr>
          <p:cNvPr id="101" name="Shape 101"/>
          <p:cNvSpPr txBox="1">
            <a:spLocks noGrp="1"/>
          </p:cNvSpPr>
          <p:nvPr>
            <p:ph type="body" idx="1"/>
          </p:nvPr>
        </p:nvSpPr>
        <p:spPr>
          <a:xfrm>
            <a:off x="243750" y="983800"/>
            <a:ext cx="8656499" cy="2678699"/>
          </a:xfrm>
          <a:prstGeom prst="rect">
            <a:avLst/>
          </a:prstGeom>
          <a:noFill/>
          <a:ln>
            <a:noFill/>
          </a:ln>
        </p:spPr>
        <p:txBody>
          <a:bodyPr lIns="91425" tIns="45700" rIns="91425" bIns="45700" anchor="t" anchorCtr="0">
            <a:noAutofit/>
          </a:bodyPr>
          <a:lstStyle/>
          <a:p>
            <a:pPr marL="368300" marR="0" lvl="0" indent="-342900" algn="l" rtl="0">
              <a:lnSpc>
                <a:spcPct val="90000"/>
              </a:lnSpc>
              <a:spcBef>
                <a:spcPts val="0"/>
              </a:spcBef>
              <a:spcAft>
                <a:spcPts val="0"/>
              </a:spcAft>
              <a:buClr>
                <a:srgbClr val="449392"/>
              </a:buClr>
              <a:buSzPct val="100000"/>
              <a:buFont typeface="Century Gothic" panose="020B0502020202020204" pitchFamily="34" charset="0"/>
              <a:buChar char="►"/>
            </a:pPr>
            <a:r>
              <a:rPr lang="en-US" sz="2000" b="0" i="0" u="none" strike="noStrike" cap="none" baseline="0" dirty="0">
                <a:solidFill>
                  <a:schemeClr val="dk1"/>
                </a:solidFill>
                <a:latin typeface="Century Gothic" panose="020B0502020202020204" pitchFamily="34" charset="0"/>
                <a:ea typeface="Questrial"/>
                <a:cs typeface="Questrial"/>
                <a:sym typeface="Questrial"/>
              </a:rPr>
              <a:t>The USDA states that irrigated agriculture accounts for a significant amount of water consumption </a:t>
            </a:r>
            <a:r>
              <a:rPr lang="en-US" sz="2000" b="0" i="0" u="none" strike="noStrike" cap="none" baseline="0" dirty="0" smtClean="0">
                <a:solidFill>
                  <a:schemeClr val="dk1"/>
                </a:solidFill>
                <a:latin typeface="Century Gothic" panose="020B0502020202020204" pitchFamily="34" charset="0"/>
                <a:ea typeface="Questrial"/>
                <a:cs typeface="Questrial"/>
                <a:sym typeface="Questrial"/>
              </a:rPr>
              <a:t>nationwide</a:t>
            </a:r>
            <a:endParaRPr lang="en-US" sz="2000" b="0" i="0" u="none" strike="noStrike" cap="none" baseline="0" dirty="0">
              <a:solidFill>
                <a:schemeClr val="dk1"/>
              </a:solidFill>
              <a:latin typeface="Century Gothic" panose="020B0502020202020204" pitchFamily="34" charset="0"/>
              <a:ea typeface="Questrial"/>
              <a:cs typeface="Questrial"/>
              <a:sym typeface="Questrial"/>
            </a:endParaRPr>
          </a:p>
          <a:p>
            <a:pPr marL="368300" marR="0" lvl="0" indent="-342900" algn="l" rtl="0">
              <a:lnSpc>
                <a:spcPct val="90000"/>
              </a:lnSpc>
              <a:spcBef>
                <a:spcPts val="1000"/>
              </a:spcBef>
              <a:spcAft>
                <a:spcPts val="0"/>
              </a:spcAft>
              <a:buClr>
                <a:srgbClr val="449392"/>
              </a:buClr>
              <a:buSzPct val="100000"/>
              <a:buFont typeface="Century Gothic" panose="020B0502020202020204" pitchFamily="34" charset="0"/>
              <a:buChar char="►"/>
            </a:pPr>
            <a:r>
              <a:rPr lang="en-US" sz="2000" b="0" i="0" u="none" strike="noStrike" cap="none" baseline="0" dirty="0">
                <a:solidFill>
                  <a:schemeClr val="dk1"/>
                </a:solidFill>
                <a:latin typeface="Century Gothic" panose="020B0502020202020204" pitchFamily="34" charset="0"/>
                <a:ea typeface="Questrial"/>
                <a:cs typeface="Questrial"/>
                <a:sym typeface="Questrial"/>
              </a:rPr>
              <a:t>U.S. irrigated cropland relies on traditional, less efficient irrigation methods, despite technological </a:t>
            </a:r>
            <a:r>
              <a:rPr lang="en-US" sz="2000" b="0" i="0" u="none" strike="noStrike" cap="none" baseline="0" dirty="0" smtClean="0">
                <a:solidFill>
                  <a:schemeClr val="dk1"/>
                </a:solidFill>
                <a:latin typeface="Century Gothic" panose="020B0502020202020204" pitchFamily="34" charset="0"/>
                <a:ea typeface="Questrial"/>
                <a:cs typeface="Questrial"/>
                <a:sym typeface="Questrial"/>
              </a:rPr>
              <a:t>advances</a:t>
            </a:r>
            <a:endParaRPr lang="en-US" sz="2000" b="0" i="0" u="none" strike="noStrike" cap="none" baseline="0" dirty="0">
              <a:solidFill>
                <a:schemeClr val="dk1"/>
              </a:solidFill>
              <a:latin typeface="Century Gothic" panose="020B0502020202020204" pitchFamily="34" charset="0"/>
              <a:ea typeface="Questrial"/>
              <a:cs typeface="Questrial"/>
              <a:sym typeface="Questrial"/>
            </a:endParaRPr>
          </a:p>
          <a:p>
            <a:pPr marL="368300" marR="0" lvl="0" indent="-342900" algn="l" rtl="0">
              <a:lnSpc>
                <a:spcPct val="90000"/>
              </a:lnSpc>
              <a:spcBef>
                <a:spcPts val="1000"/>
              </a:spcBef>
              <a:spcAft>
                <a:spcPts val="0"/>
              </a:spcAft>
              <a:buClr>
                <a:srgbClr val="449392"/>
              </a:buClr>
              <a:buSzPct val="100000"/>
              <a:buFont typeface="Century Gothic" panose="020B0502020202020204" pitchFamily="34" charset="0"/>
              <a:buChar char="►"/>
            </a:pPr>
            <a:r>
              <a:rPr lang="en-US" sz="2000" b="0" i="0" u="none" strike="noStrike" cap="none" baseline="0" dirty="0">
                <a:solidFill>
                  <a:schemeClr val="dk1"/>
                </a:solidFill>
                <a:latin typeface="Century Gothic" panose="020B0502020202020204" pitchFamily="34" charset="0"/>
                <a:ea typeface="Questrial"/>
                <a:cs typeface="Questrial"/>
                <a:sym typeface="Questrial"/>
              </a:rPr>
              <a:t>Wasteful and costly irrigation practices place an unnecessary economic burden on farmers and may negatively affect </a:t>
            </a:r>
            <a:r>
              <a:rPr lang="en-US" sz="2000" b="0" i="0" u="none" strike="noStrike" cap="none" baseline="0" dirty="0" smtClean="0">
                <a:solidFill>
                  <a:schemeClr val="dk1"/>
                </a:solidFill>
                <a:latin typeface="Century Gothic" panose="020B0502020202020204" pitchFamily="34" charset="0"/>
                <a:ea typeface="Questrial"/>
                <a:cs typeface="Questrial"/>
                <a:sym typeface="Questrial"/>
              </a:rPr>
              <a:t>productivity</a:t>
            </a:r>
            <a:endParaRPr lang="en-US" sz="2000" b="0" i="0" u="none" strike="noStrike" cap="none" baseline="0" dirty="0">
              <a:solidFill>
                <a:schemeClr val="dk1"/>
              </a:solidFill>
              <a:latin typeface="Century Gothic" panose="020B0502020202020204" pitchFamily="34" charset="0"/>
              <a:ea typeface="Questrial"/>
              <a:cs typeface="Questrial"/>
              <a:sym typeface="Questrial"/>
            </a:endParaRPr>
          </a:p>
        </p:txBody>
      </p:sp>
      <p:sp>
        <p:nvSpPr>
          <p:cNvPr id="7" name="Freeform 6"/>
          <p:cNvSpPr/>
          <p:nvPr/>
        </p:nvSpPr>
        <p:spPr>
          <a:xfrm>
            <a:off x="1079863" y="4101737"/>
            <a:ext cx="4241074" cy="1262743"/>
          </a:xfrm>
          <a:custGeom>
            <a:avLst/>
            <a:gdLst>
              <a:gd name="connsiteX0" fmla="*/ 0 w 4241074"/>
              <a:gd name="connsiteY0" fmla="*/ 1262743 h 1262743"/>
              <a:gd name="connsiteX1" fmla="*/ 69668 w 4241074"/>
              <a:gd name="connsiteY1" fmla="*/ 1210492 h 1262743"/>
              <a:gd name="connsiteX2" fmla="*/ 121920 w 4241074"/>
              <a:gd name="connsiteY2" fmla="*/ 1184366 h 1262743"/>
              <a:gd name="connsiteX3" fmla="*/ 330926 w 4241074"/>
              <a:gd name="connsiteY3" fmla="*/ 1193074 h 1262743"/>
              <a:gd name="connsiteX4" fmla="*/ 383177 w 4241074"/>
              <a:gd name="connsiteY4" fmla="*/ 1210492 h 1262743"/>
              <a:gd name="connsiteX5" fmla="*/ 418011 w 4241074"/>
              <a:gd name="connsiteY5" fmla="*/ 1201783 h 1262743"/>
              <a:gd name="connsiteX6" fmla="*/ 461554 w 4241074"/>
              <a:gd name="connsiteY6" fmla="*/ 1166949 h 1262743"/>
              <a:gd name="connsiteX7" fmla="*/ 487680 w 4241074"/>
              <a:gd name="connsiteY7" fmla="*/ 1149532 h 1262743"/>
              <a:gd name="connsiteX8" fmla="*/ 505097 w 4241074"/>
              <a:gd name="connsiteY8" fmla="*/ 1123406 h 1262743"/>
              <a:gd name="connsiteX9" fmla="*/ 557348 w 4241074"/>
              <a:gd name="connsiteY9" fmla="*/ 1088572 h 1262743"/>
              <a:gd name="connsiteX10" fmla="*/ 609600 w 4241074"/>
              <a:gd name="connsiteY10" fmla="*/ 1097280 h 1262743"/>
              <a:gd name="connsiteX11" fmla="*/ 635726 w 4241074"/>
              <a:gd name="connsiteY11" fmla="*/ 1105989 h 1262743"/>
              <a:gd name="connsiteX12" fmla="*/ 714103 w 4241074"/>
              <a:gd name="connsiteY12" fmla="*/ 1114697 h 1262743"/>
              <a:gd name="connsiteX13" fmla="*/ 766354 w 4241074"/>
              <a:gd name="connsiteY13" fmla="*/ 1123406 h 1262743"/>
              <a:gd name="connsiteX14" fmla="*/ 818606 w 4241074"/>
              <a:gd name="connsiteY14" fmla="*/ 1140823 h 1262743"/>
              <a:gd name="connsiteX15" fmla="*/ 905691 w 4241074"/>
              <a:gd name="connsiteY15" fmla="*/ 1132114 h 1262743"/>
              <a:gd name="connsiteX16" fmla="*/ 957943 w 4241074"/>
              <a:gd name="connsiteY16" fmla="*/ 1114697 h 1262743"/>
              <a:gd name="connsiteX17" fmla="*/ 1018903 w 4241074"/>
              <a:gd name="connsiteY17" fmla="*/ 1105989 h 1262743"/>
              <a:gd name="connsiteX18" fmla="*/ 1071154 w 4241074"/>
              <a:gd name="connsiteY18" fmla="*/ 1097280 h 1262743"/>
              <a:gd name="connsiteX19" fmla="*/ 1123406 w 4241074"/>
              <a:gd name="connsiteY19" fmla="*/ 1079863 h 1262743"/>
              <a:gd name="connsiteX20" fmla="*/ 1140823 w 4241074"/>
              <a:gd name="connsiteY20" fmla="*/ 1027612 h 1262743"/>
              <a:gd name="connsiteX21" fmla="*/ 1193074 w 4241074"/>
              <a:gd name="connsiteY21" fmla="*/ 1010194 h 1262743"/>
              <a:gd name="connsiteX22" fmla="*/ 1201783 w 4241074"/>
              <a:gd name="connsiteY22" fmla="*/ 984069 h 1262743"/>
              <a:gd name="connsiteX23" fmla="*/ 1254034 w 4241074"/>
              <a:gd name="connsiteY23" fmla="*/ 966652 h 1262743"/>
              <a:gd name="connsiteX24" fmla="*/ 1280160 w 4241074"/>
              <a:gd name="connsiteY24" fmla="*/ 957943 h 1262743"/>
              <a:gd name="connsiteX25" fmla="*/ 1306286 w 4241074"/>
              <a:gd name="connsiteY25" fmla="*/ 940526 h 1262743"/>
              <a:gd name="connsiteX26" fmla="*/ 1358537 w 4241074"/>
              <a:gd name="connsiteY26" fmla="*/ 923109 h 1262743"/>
              <a:gd name="connsiteX27" fmla="*/ 1384663 w 4241074"/>
              <a:gd name="connsiteY27" fmla="*/ 914400 h 1262743"/>
              <a:gd name="connsiteX28" fmla="*/ 1463040 w 4241074"/>
              <a:gd name="connsiteY28" fmla="*/ 940526 h 1262743"/>
              <a:gd name="connsiteX29" fmla="*/ 1489166 w 4241074"/>
              <a:gd name="connsiteY29" fmla="*/ 949234 h 1262743"/>
              <a:gd name="connsiteX30" fmla="*/ 1515291 w 4241074"/>
              <a:gd name="connsiteY30" fmla="*/ 957943 h 1262743"/>
              <a:gd name="connsiteX31" fmla="*/ 1602377 w 4241074"/>
              <a:gd name="connsiteY31" fmla="*/ 949234 h 1262743"/>
              <a:gd name="connsiteX32" fmla="*/ 1611086 w 4241074"/>
              <a:gd name="connsiteY32" fmla="*/ 923109 h 1262743"/>
              <a:gd name="connsiteX33" fmla="*/ 1663337 w 4241074"/>
              <a:gd name="connsiteY33" fmla="*/ 905692 h 1262743"/>
              <a:gd name="connsiteX34" fmla="*/ 1793966 w 4241074"/>
              <a:gd name="connsiteY34" fmla="*/ 931817 h 1262743"/>
              <a:gd name="connsiteX35" fmla="*/ 1863634 w 4241074"/>
              <a:gd name="connsiteY35" fmla="*/ 923109 h 1262743"/>
              <a:gd name="connsiteX36" fmla="*/ 1915886 w 4241074"/>
              <a:gd name="connsiteY36" fmla="*/ 905692 h 1262743"/>
              <a:gd name="connsiteX37" fmla="*/ 1950720 w 4241074"/>
              <a:gd name="connsiteY37" fmla="*/ 896983 h 1262743"/>
              <a:gd name="connsiteX38" fmla="*/ 2002971 w 4241074"/>
              <a:gd name="connsiteY38" fmla="*/ 905692 h 1262743"/>
              <a:gd name="connsiteX39" fmla="*/ 2055223 w 4241074"/>
              <a:gd name="connsiteY39" fmla="*/ 923109 h 1262743"/>
              <a:gd name="connsiteX40" fmla="*/ 2116183 w 4241074"/>
              <a:gd name="connsiteY40" fmla="*/ 931817 h 1262743"/>
              <a:gd name="connsiteX41" fmla="*/ 2133600 w 4241074"/>
              <a:gd name="connsiteY41" fmla="*/ 905692 h 1262743"/>
              <a:gd name="connsiteX42" fmla="*/ 2151017 w 4241074"/>
              <a:gd name="connsiteY42" fmla="*/ 888274 h 1262743"/>
              <a:gd name="connsiteX43" fmla="*/ 2177143 w 4241074"/>
              <a:gd name="connsiteY43" fmla="*/ 836023 h 1262743"/>
              <a:gd name="connsiteX44" fmla="*/ 2203268 w 4241074"/>
              <a:gd name="connsiteY44" fmla="*/ 818606 h 1262743"/>
              <a:gd name="connsiteX45" fmla="*/ 2220686 w 4241074"/>
              <a:gd name="connsiteY45" fmla="*/ 801189 h 1262743"/>
              <a:gd name="connsiteX46" fmla="*/ 2229394 w 4241074"/>
              <a:gd name="connsiteY46" fmla="*/ 775063 h 1262743"/>
              <a:gd name="connsiteX47" fmla="*/ 2307771 w 4241074"/>
              <a:gd name="connsiteY47" fmla="*/ 801189 h 1262743"/>
              <a:gd name="connsiteX48" fmla="*/ 2377440 w 4241074"/>
              <a:gd name="connsiteY48" fmla="*/ 818606 h 1262743"/>
              <a:gd name="connsiteX49" fmla="*/ 2412274 w 4241074"/>
              <a:gd name="connsiteY49" fmla="*/ 827314 h 1262743"/>
              <a:gd name="connsiteX50" fmla="*/ 2464526 w 4241074"/>
              <a:gd name="connsiteY50" fmla="*/ 844732 h 1262743"/>
              <a:gd name="connsiteX51" fmla="*/ 2516777 w 4241074"/>
              <a:gd name="connsiteY51" fmla="*/ 862149 h 1262743"/>
              <a:gd name="connsiteX52" fmla="*/ 2542903 w 4241074"/>
              <a:gd name="connsiteY52" fmla="*/ 870857 h 1262743"/>
              <a:gd name="connsiteX53" fmla="*/ 2621280 w 4241074"/>
              <a:gd name="connsiteY53" fmla="*/ 905692 h 1262743"/>
              <a:gd name="connsiteX54" fmla="*/ 2647406 w 4241074"/>
              <a:gd name="connsiteY54" fmla="*/ 914400 h 1262743"/>
              <a:gd name="connsiteX55" fmla="*/ 2673531 w 4241074"/>
              <a:gd name="connsiteY55" fmla="*/ 923109 h 1262743"/>
              <a:gd name="connsiteX56" fmla="*/ 2734491 w 4241074"/>
              <a:gd name="connsiteY56" fmla="*/ 905692 h 1262743"/>
              <a:gd name="connsiteX57" fmla="*/ 2769326 w 4241074"/>
              <a:gd name="connsiteY57" fmla="*/ 870857 h 1262743"/>
              <a:gd name="connsiteX58" fmla="*/ 2830286 w 4241074"/>
              <a:gd name="connsiteY58" fmla="*/ 853440 h 1262743"/>
              <a:gd name="connsiteX59" fmla="*/ 2899954 w 4241074"/>
              <a:gd name="connsiteY59" fmla="*/ 844732 h 1262743"/>
              <a:gd name="connsiteX60" fmla="*/ 3004457 w 4241074"/>
              <a:gd name="connsiteY60" fmla="*/ 836023 h 1262743"/>
              <a:gd name="connsiteX61" fmla="*/ 3030583 w 4241074"/>
              <a:gd name="connsiteY61" fmla="*/ 853440 h 1262743"/>
              <a:gd name="connsiteX62" fmla="*/ 3082834 w 4241074"/>
              <a:gd name="connsiteY62" fmla="*/ 870857 h 1262743"/>
              <a:gd name="connsiteX63" fmla="*/ 3126377 w 4241074"/>
              <a:gd name="connsiteY63" fmla="*/ 862149 h 1262743"/>
              <a:gd name="connsiteX64" fmla="*/ 3169920 w 4241074"/>
              <a:gd name="connsiteY64" fmla="*/ 827314 h 1262743"/>
              <a:gd name="connsiteX65" fmla="*/ 3196046 w 4241074"/>
              <a:gd name="connsiteY65" fmla="*/ 809897 h 1262743"/>
              <a:gd name="connsiteX66" fmla="*/ 3213463 w 4241074"/>
              <a:gd name="connsiteY66" fmla="*/ 783772 h 1262743"/>
              <a:gd name="connsiteX67" fmla="*/ 3230880 w 4241074"/>
              <a:gd name="connsiteY67" fmla="*/ 766354 h 1262743"/>
              <a:gd name="connsiteX68" fmla="*/ 3248297 w 4241074"/>
              <a:gd name="connsiteY68" fmla="*/ 714103 h 1262743"/>
              <a:gd name="connsiteX69" fmla="*/ 3265714 w 4241074"/>
              <a:gd name="connsiteY69" fmla="*/ 687977 h 1262743"/>
              <a:gd name="connsiteX70" fmla="*/ 3274423 w 4241074"/>
              <a:gd name="connsiteY70" fmla="*/ 661852 h 1262743"/>
              <a:gd name="connsiteX71" fmla="*/ 3317966 w 4241074"/>
              <a:gd name="connsiteY71" fmla="*/ 627017 h 1262743"/>
              <a:gd name="connsiteX72" fmla="*/ 3352800 w 4241074"/>
              <a:gd name="connsiteY72" fmla="*/ 548640 h 1262743"/>
              <a:gd name="connsiteX73" fmla="*/ 3378926 w 4241074"/>
              <a:gd name="connsiteY73" fmla="*/ 531223 h 1262743"/>
              <a:gd name="connsiteX74" fmla="*/ 3405051 w 4241074"/>
              <a:gd name="connsiteY74" fmla="*/ 522514 h 1262743"/>
              <a:gd name="connsiteX75" fmla="*/ 3448594 w 4241074"/>
              <a:gd name="connsiteY75" fmla="*/ 487680 h 1262743"/>
              <a:gd name="connsiteX76" fmla="*/ 3474720 w 4241074"/>
              <a:gd name="connsiteY76" fmla="*/ 461554 h 1262743"/>
              <a:gd name="connsiteX77" fmla="*/ 3553097 w 4241074"/>
              <a:gd name="connsiteY77" fmla="*/ 426720 h 1262743"/>
              <a:gd name="connsiteX78" fmla="*/ 3579223 w 4241074"/>
              <a:gd name="connsiteY78" fmla="*/ 418012 h 1262743"/>
              <a:gd name="connsiteX79" fmla="*/ 3605348 w 4241074"/>
              <a:gd name="connsiteY79" fmla="*/ 409303 h 1262743"/>
              <a:gd name="connsiteX80" fmla="*/ 3622766 w 4241074"/>
              <a:gd name="connsiteY80" fmla="*/ 391886 h 1262743"/>
              <a:gd name="connsiteX81" fmla="*/ 3675017 w 4241074"/>
              <a:gd name="connsiteY81" fmla="*/ 357052 h 1262743"/>
              <a:gd name="connsiteX82" fmla="*/ 3692434 w 4241074"/>
              <a:gd name="connsiteY82" fmla="*/ 339634 h 1262743"/>
              <a:gd name="connsiteX83" fmla="*/ 3744686 w 4241074"/>
              <a:gd name="connsiteY83" fmla="*/ 304800 h 1262743"/>
              <a:gd name="connsiteX84" fmla="*/ 3788228 w 4241074"/>
              <a:gd name="connsiteY84" fmla="*/ 226423 h 1262743"/>
              <a:gd name="connsiteX85" fmla="*/ 3814354 w 4241074"/>
              <a:gd name="connsiteY85" fmla="*/ 217714 h 1262743"/>
              <a:gd name="connsiteX86" fmla="*/ 3840480 w 4241074"/>
              <a:gd name="connsiteY86" fmla="*/ 165463 h 1262743"/>
              <a:gd name="connsiteX87" fmla="*/ 3857897 w 4241074"/>
              <a:gd name="connsiteY87" fmla="*/ 139337 h 1262743"/>
              <a:gd name="connsiteX88" fmla="*/ 3875314 w 4241074"/>
              <a:gd name="connsiteY88" fmla="*/ 87086 h 1262743"/>
              <a:gd name="connsiteX89" fmla="*/ 3884023 w 4241074"/>
              <a:gd name="connsiteY89" fmla="*/ 60960 h 1262743"/>
              <a:gd name="connsiteX90" fmla="*/ 3910148 w 4241074"/>
              <a:gd name="connsiteY90" fmla="*/ 43543 h 1262743"/>
              <a:gd name="connsiteX91" fmla="*/ 3944983 w 4241074"/>
              <a:gd name="connsiteY91" fmla="*/ 0 h 1262743"/>
              <a:gd name="connsiteX92" fmla="*/ 3971108 w 4241074"/>
              <a:gd name="connsiteY92" fmla="*/ 17417 h 1262743"/>
              <a:gd name="connsiteX93" fmla="*/ 4093028 w 4241074"/>
              <a:gd name="connsiteY93" fmla="*/ 43543 h 1262743"/>
              <a:gd name="connsiteX94" fmla="*/ 4145280 w 4241074"/>
              <a:gd name="connsiteY94" fmla="*/ 34834 h 1262743"/>
              <a:gd name="connsiteX95" fmla="*/ 4197531 w 4241074"/>
              <a:gd name="connsiteY95" fmla="*/ 17417 h 1262743"/>
              <a:gd name="connsiteX96" fmla="*/ 4241074 w 4241074"/>
              <a:gd name="connsiteY96" fmla="*/ 0 h 126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241074" h="1262743">
                <a:moveTo>
                  <a:pt x="0" y="1262743"/>
                </a:moveTo>
                <a:cubicBezTo>
                  <a:pt x="10678" y="1254201"/>
                  <a:pt x="51185" y="1219734"/>
                  <a:pt x="69668" y="1210492"/>
                </a:cubicBezTo>
                <a:cubicBezTo>
                  <a:pt x="141783" y="1174434"/>
                  <a:pt x="47042" y="1234284"/>
                  <a:pt x="121920" y="1184366"/>
                </a:cubicBezTo>
                <a:cubicBezTo>
                  <a:pt x="191589" y="1187269"/>
                  <a:pt x="261543" y="1186136"/>
                  <a:pt x="330926" y="1193074"/>
                </a:cubicBezTo>
                <a:cubicBezTo>
                  <a:pt x="349194" y="1194901"/>
                  <a:pt x="383177" y="1210492"/>
                  <a:pt x="383177" y="1210492"/>
                </a:cubicBezTo>
                <a:cubicBezTo>
                  <a:pt x="394788" y="1207589"/>
                  <a:pt x="408053" y="1208422"/>
                  <a:pt x="418011" y="1201783"/>
                </a:cubicBezTo>
                <a:cubicBezTo>
                  <a:pt x="496785" y="1149265"/>
                  <a:pt x="376151" y="1195415"/>
                  <a:pt x="461554" y="1166949"/>
                </a:cubicBezTo>
                <a:cubicBezTo>
                  <a:pt x="470263" y="1161143"/>
                  <a:pt x="480279" y="1156933"/>
                  <a:pt x="487680" y="1149532"/>
                </a:cubicBezTo>
                <a:cubicBezTo>
                  <a:pt x="495081" y="1142131"/>
                  <a:pt x="497220" y="1130298"/>
                  <a:pt x="505097" y="1123406"/>
                </a:cubicBezTo>
                <a:cubicBezTo>
                  <a:pt x="520850" y="1109622"/>
                  <a:pt x="557348" y="1088572"/>
                  <a:pt x="557348" y="1088572"/>
                </a:cubicBezTo>
                <a:cubicBezTo>
                  <a:pt x="574765" y="1091475"/>
                  <a:pt x="592363" y="1093450"/>
                  <a:pt x="609600" y="1097280"/>
                </a:cubicBezTo>
                <a:cubicBezTo>
                  <a:pt x="618561" y="1099271"/>
                  <a:pt x="626671" y="1104480"/>
                  <a:pt x="635726" y="1105989"/>
                </a:cubicBezTo>
                <a:cubicBezTo>
                  <a:pt x="661655" y="1110310"/>
                  <a:pt x="688047" y="1111223"/>
                  <a:pt x="714103" y="1114697"/>
                </a:cubicBezTo>
                <a:cubicBezTo>
                  <a:pt x="731605" y="1117031"/>
                  <a:pt x="749224" y="1119123"/>
                  <a:pt x="766354" y="1123406"/>
                </a:cubicBezTo>
                <a:cubicBezTo>
                  <a:pt x="784165" y="1127859"/>
                  <a:pt x="818606" y="1140823"/>
                  <a:pt x="818606" y="1140823"/>
                </a:cubicBezTo>
                <a:cubicBezTo>
                  <a:pt x="847634" y="1137920"/>
                  <a:pt x="877018" y="1137490"/>
                  <a:pt x="905691" y="1132114"/>
                </a:cubicBezTo>
                <a:cubicBezTo>
                  <a:pt x="923736" y="1128731"/>
                  <a:pt x="939768" y="1117293"/>
                  <a:pt x="957943" y="1114697"/>
                </a:cubicBezTo>
                <a:lnTo>
                  <a:pt x="1018903" y="1105989"/>
                </a:lnTo>
                <a:cubicBezTo>
                  <a:pt x="1036355" y="1103304"/>
                  <a:pt x="1054024" y="1101563"/>
                  <a:pt x="1071154" y="1097280"/>
                </a:cubicBezTo>
                <a:cubicBezTo>
                  <a:pt x="1088965" y="1092827"/>
                  <a:pt x="1123406" y="1079863"/>
                  <a:pt x="1123406" y="1079863"/>
                </a:cubicBezTo>
                <a:cubicBezTo>
                  <a:pt x="1129212" y="1062446"/>
                  <a:pt x="1123406" y="1033418"/>
                  <a:pt x="1140823" y="1027612"/>
                </a:cubicBezTo>
                <a:lnTo>
                  <a:pt x="1193074" y="1010194"/>
                </a:lnTo>
                <a:cubicBezTo>
                  <a:pt x="1195977" y="1001486"/>
                  <a:pt x="1194313" y="989404"/>
                  <a:pt x="1201783" y="984069"/>
                </a:cubicBezTo>
                <a:cubicBezTo>
                  <a:pt x="1216723" y="973398"/>
                  <a:pt x="1236617" y="972458"/>
                  <a:pt x="1254034" y="966652"/>
                </a:cubicBezTo>
                <a:cubicBezTo>
                  <a:pt x="1262743" y="963749"/>
                  <a:pt x="1272522" y="963035"/>
                  <a:pt x="1280160" y="957943"/>
                </a:cubicBezTo>
                <a:cubicBezTo>
                  <a:pt x="1288869" y="952137"/>
                  <a:pt x="1296722" y="944777"/>
                  <a:pt x="1306286" y="940526"/>
                </a:cubicBezTo>
                <a:cubicBezTo>
                  <a:pt x="1323063" y="933070"/>
                  <a:pt x="1341120" y="928915"/>
                  <a:pt x="1358537" y="923109"/>
                </a:cubicBezTo>
                <a:lnTo>
                  <a:pt x="1384663" y="914400"/>
                </a:lnTo>
                <a:lnTo>
                  <a:pt x="1463040" y="940526"/>
                </a:lnTo>
                <a:lnTo>
                  <a:pt x="1489166" y="949234"/>
                </a:lnTo>
                <a:lnTo>
                  <a:pt x="1515291" y="957943"/>
                </a:lnTo>
                <a:cubicBezTo>
                  <a:pt x="1544320" y="955040"/>
                  <a:pt x="1574960" y="959204"/>
                  <a:pt x="1602377" y="949234"/>
                </a:cubicBezTo>
                <a:cubicBezTo>
                  <a:pt x="1611004" y="946097"/>
                  <a:pt x="1603616" y="928444"/>
                  <a:pt x="1611086" y="923109"/>
                </a:cubicBezTo>
                <a:cubicBezTo>
                  <a:pt x="1626026" y="912438"/>
                  <a:pt x="1663337" y="905692"/>
                  <a:pt x="1663337" y="905692"/>
                </a:cubicBezTo>
                <a:cubicBezTo>
                  <a:pt x="1740526" y="931422"/>
                  <a:pt x="1697341" y="921082"/>
                  <a:pt x="1793966" y="931817"/>
                </a:cubicBezTo>
                <a:cubicBezTo>
                  <a:pt x="1817189" y="928914"/>
                  <a:pt x="1840750" y="928013"/>
                  <a:pt x="1863634" y="923109"/>
                </a:cubicBezTo>
                <a:cubicBezTo>
                  <a:pt x="1881586" y="919262"/>
                  <a:pt x="1898075" y="910145"/>
                  <a:pt x="1915886" y="905692"/>
                </a:cubicBezTo>
                <a:lnTo>
                  <a:pt x="1950720" y="896983"/>
                </a:lnTo>
                <a:cubicBezTo>
                  <a:pt x="1968137" y="899886"/>
                  <a:pt x="1985841" y="901409"/>
                  <a:pt x="2002971" y="905692"/>
                </a:cubicBezTo>
                <a:cubicBezTo>
                  <a:pt x="2020782" y="910145"/>
                  <a:pt x="2037048" y="920513"/>
                  <a:pt x="2055223" y="923109"/>
                </a:cubicBezTo>
                <a:lnTo>
                  <a:pt x="2116183" y="931817"/>
                </a:lnTo>
                <a:cubicBezTo>
                  <a:pt x="2121989" y="923109"/>
                  <a:pt x="2127062" y="913865"/>
                  <a:pt x="2133600" y="905692"/>
                </a:cubicBezTo>
                <a:cubicBezTo>
                  <a:pt x="2138729" y="899281"/>
                  <a:pt x="2146793" y="895315"/>
                  <a:pt x="2151017" y="888274"/>
                </a:cubicBezTo>
                <a:cubicBezTo>
                  <a:pt x="2172265" y="852861"/>
                  <a:pt x="2144112" y="869055"/>
                  <a:pt x="2177143" y="836023"/>
                </a:cubicBezTo>
                <a:cubicBezTo>
                  <a:pt x="2184544" y="828622"/>
                  <a:pt x="2195095" y="825144"/>
                  <a:pt x="2203268" y="818606"/>
                </a:cubicBezTo>
                <a:cubicBezTo>
                  <a:pt x="2209679" y="813477"/>
                  <a:pt x="2214880" y="806995"/>
                  <a:pt x="2220686" y="801189"/>
                </a:cubicBezTo>
                <a:cubicBezTo>
                  <a:pt x="2223589" y="792480"/>
                  <a:pt x="2220307" y="776361"/>
                  <a:pt x="2229394" y="775063"/>
                </a:cubicBezTo>
                <a:cubicBezTo>
                  <a:pt x="2234943" y="774270"/>
                  <a:pt x="2291934" y="797230"/>
                  <a:pt x="2307771" y="801189"/>
                </a:cubicBezTo>
                <a:lnTo>
                  <a:pt x="2377440" y="818606"/>
                </a:lnTo>
                <a:cubicBezTo>
                  <a:pt x="2389051" y="821509"/>
                  <a:pt x="2400920" y="823529"/>
                  <a:pt x="2412274" y="827314"/>
                </a:cubicBezTo>
                <a:lnTo>
                  <a:pt x="2464526" y="844732"/>
                </a:lnTo>
                <a:lnTo>
                  <a:pt x="2516777" y="862149"/>
                </a:lnTo>
                <a:lnTo>
                  <a:pt x="2542903" y="870857"/>
                </a:lnTo>
                <a:cubicBezTo>
                  <a:pt x="2584303" y="898457"/>
                  <a:pt x="2559101" y="884966"/>
                  <a:pt x="2621280" y="905692"/>
                </a:cubicBezTo>
                <a:lnTo>
                  <a:pt x="2647406" y="914400"/>
                </a:lnTo>
                <a:lnTo>
                  <a:pt x="2673531" y="923109"/>
                </a:lnTo>
                <a:cubicBezTo>
                  <a:pt x="2677170" y="922199"/>
                  <a:pt x="2727765" y="910496"/>
                  <a:pt x="2734491" y="905692"/>
                </a:cubicBezTo>
                <a:cubicBezTo>
                  <a:pt x="2747854" y="896147"/>
                  <a:pt x="2753747" y="876050"/>
                  <a:pt x="2769326" y="870857"/>
                </a:cubicBezTo>
                <a:cubicBezTo>
                  <a:pt x="2790030" y="863956"/>
                  <a:pt x="2808420" y="857084"/>
                  <a:pt x="2830286" y="853440"/>
                </a:cubicBezTo>
                <a:cubicBezTo>
                  <a:pt x="2853371" y="849593"/>
                  <a:pt x="2876731" y="847635"/>
                  <a:pt x="2899954" y="844732"/>
                </a:cubicBezTo>
                <a:cubicBezTo>
                  <a:pt x="2968957" y="821730"/>
                  <a:pt x="2934096" y="824296"/>
                  <a:pt x="3004457" y="836023"/>
                </a:cubicBezTo>
                <a:cubicBezTo>
                  <a:pt x="3013166" y="841829"/>
                  <a:pt x="3021019" y="849189"/>
                  <a:pt x="3030583" y="853440"/>
                </a:cubicBezTo>
                <a:cubicBezTo>
                  <a:pt x="3047360" y="860896"/>
                  <a:pt x="3082834" y="870857"/>
                  <a:pt x="3082834" y="870857"/>
                </a:cubicBezTo>
                <a:cubicBezTo>
                  <a:pt x="3097348" y="867954"/>
                  <a:pt x="3112518" y="867346"/>
                  <a:pt x="3126377" y="862149"/>
                </a:cubicBezTo>
                <a:cubicBezTo>
                  <a:pt x="3151608" y="852688"/>
                  <a:pt x="3151164" y="842319"/>
                  <a:pt x="3169920" y="827314"/>
                </a:cubicBezTo>
                <a:cubicBezTo>
                  <a:pt x="3178093" y="820776"/>
                  <a:pt x="3187337" y="815703"/>
                  <a:pt x="3196046" y="809897"/>
                </a:cubicBezTo>
                <a:cubicBezTo>
                  <a:pt x="3201852" y="801189"/>
                  <a:pt x="3206925" y="791945"/>
                  <a:pt x="3213463" y="783772"/>
                </a:cubicBezTo>
                <a:cubicBezTo>
                  <a:pt x="3218592" y="777361"/>
                  <a:pt x="3227208" y="773698"/>
                  <a:pt x="3230880" y="766354"/>
                </a:cubicBezTo>
                <a:cubicBezTo>
                  <a:pt x="3239090" y="749933"/>
                  <a:pt x="3238113" y="729379"/>
                  <a:pt x="3248297" y="714103"/>
                </a:cubicBezTo>
                <a:cubicBezTo>
                  <a:pt x="3254103" y="705394"/>
                  <a:pt x="3261033" y="697338"/>
                  <a:pt x="3265714" y="687977"/>
                </a:cubicBezTo>
                <a:cubicBezTo>
                  <a:pt x="3269819" y="679767"/>
                  <a:pt x="3269700" y="669723"/>
                  <a:pt x="3274423" y="661852"/>
                </a:cubicBezTo>
                <a:cubicBezTo>
                  <a:pt x="3282697" y="648062"/>
                  <a:pt x="3306097" y="634930"/>
                  <a:pt x="3317966" y="627017"/>
                </a:cubicBezTo>
                <a:cubicBezTo>
                  <a:pt x="3326589" y="601149"/>
                  <a:pt x="3332100" y="569340"/>
                  <a:pt x="3352800" y="548640"/>
                </a:cubicBezTo>
                <a:cubicBezTo>
                  <a:pt x="3360201" y="541239"/>
                  <a:pt x="3369565" y="535904"/>
                  <a:pt x="3378926" y="531223"/>
                </a:cubicBezTo>
                <a:cubicBezTo>
                  <a:pt x="3387136" y="527118"/>
                  <a:pt x="3396343" y="525417"/>
                  <a:pt x="3405051" y="522514"/>
                </a:cubicBezTo>
                <a:cubicBezTo>
                  <a:pt x="3444004" y="464086"/>
                  <a:pt x="3398117" y="521332"/>
                  <a:pt x="3448594" y="487680"/>
                </a:cubicBezTo>
                <a:cubicBezTo>
                  <a:pt x="3458841" y="480848"/>
                  <a:pt x="3465259" y="469438"/>
                  <a:pt x="3474720" y="461554"/>
                </a:cubicBezTo>
                <a:cubicBezTo>
                  <a:pt x="3502320" y="438554"/>
                  <a:pt x="3515126" y="439377"/>
                  <a:pt x="3553097" y="426720"/>
                </a:cubicBezTo>
                <a:lnTo>
                  <a:pt x="3579223" y="418012"/>
                </a:lnTo>
                <a:lnTo>
                  <a:pt x="3605348" y="409303"/>
                </a:lnTo>
                <a:cubicBezTo>
                  <a:pt x="3611154" y="403497"/>
                  <a:pt x="3616197" y="396812"/>
                  <a:pt x="3622766" y="391886"/>
                </a:cubicBezTo>
                <a:cubicBezTo>
                  <a:pt x="3639512" y="379327"/>
                  <a:pt x="3660216" y="371854"/>
                  <a:pt x="3675017" y="357052"/>
                </a:cubicBezTo>
                <a:cubicBezTo>
                  <a:pt x="3680823" y="351246"/>
                  <a:pt x="3685865" y="344560"/>
                  <a:pt x="3692434" y="339634"/>
                </a:cubicBezTo>
                <a:cubicBezTo>
                  <a:pt x="3709180" y="327074"/>
                  <a:pt x="3744686" y="304800"/>
                  <a:pt x="3744686" y="304800"/>
                </a:cubicBezTo>
                <a:cubicBezTo>
                  <a:pt x="3757669" y="265851"/>
                  <a:pt x="3754708" y="248770"/>
                  <a:pt x="3788228" y="226423"/>
                </a:cubicBezTo>
                <a:cubicBezTo>
                  <a:pt x="3795866" y="221331"/>
                  <a:pt x="3805645" y="220617"/>
                  <a:pt x="3814354" y="217714"/>
                </a:cubicBezTo>
                <a:cubicBezTo>
                  <a:pt x="3864264" y="142850"/>
                  <a:pt x="3804428" y="237568"/>
                  <a:pt x="3840480" y="165463"/>
                </a:cubicBezTo>
                <a:cubicBezTo>
                  <a:pt x="3845161" y="156102"/>
                  <a:pt x="3853646" y="148901"/>
                  <a:pt x="3857897" y="139337"/>
                </a:cubicBezTo>
                <a:cubicBezTo>
                  <a:pt x="3865353" y="122560"/>
                  <a:pt x="3869508" y="104503"/>
                  <a:pt x="3875314" y="87086"/>
                </a:cubicBezTo>
                <a:cubicBezTo>
                  <a:pt x="3878217" y="78377"/>
                  <a:pt x="3876385" y="66052"/>
                  <a:pt x="3884023" y="60960"/>
                </a:cubicBezTo>
                <a:lnTo>
                  <a:pt x="3910148" y="43543"/>
                </a:lnTo>
                <a:cubicBezTo>
                  <a:pt x="3915586" y="27230"/>
                  <a:pt x="3918722" y="0"/>
                  <a:pt x="3944983" y="0"/>
                </a:cubicBezTo>
                <a:cubicBezTo>
                  <a:pt x="3955449" y="0"/>
                  <a:pt x="3961544" y="13166"/>
                  <a:pt x="3971108" y="17417"/>
                </a:cubicBezTo>
                <a:cubicBezTo>
                  <a:pt x="4019664" y="38997"/>
                  <a:pt x="4038156" y="36684"/>
                  <a:pt x="4093028" y="43543"/>
                </a:cubicBezTo>
                <a:cubicBezTo>
                  <a:pt x="4110445" y="40640"/>
                  <a:pt x="4128150" y="39117"/>
                  <a:pt x="4145280" y="34834"/>
                </a:cubicBezTo>
                <a:cubicBezTo>
                  <a:pt x="4163091" y="30381"/>
                  <a:pt x="4180114" y="23223"/>
                  <a:pt x="4197531" y="17417"/>
                </a:cubicBezTo>
                <a:cubicBezTo>
                  <a:pt x="4229818" y="6655"/>
                  <a:pt x="4215444" y="12816"/>
                  <a:pt x="4241074"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body" idx="1"/>
          </p:nvPr>
        </p:nvSpPr>
        <p:spPr>
          <a:xfrm>
            <a:off x="406350" y="1022490"/>
            <a:ext cx="8331300" cy="5486399"/>
          </a:xfrm>
          <a:prstGeom prst="rect">
            <a:avLst/>
          </a:prstGeom>
          <a:noFill/>
          <a:ln>
            <a:noFill/>
          </a:ln>
        </p:spPr>
        <p:txBody>
          <a:bodyPr lIns="91425" tIns="91425" rIns="91425" bIns="91425" anchor="t" anchorCtr="0">
            <a:noAutofit/>
          </a:bodyPr>
          <a:lstStyle/>
          <a:p>
            <a:pPr marL="285750" marR="0" lvl="0" indent="-285750" algn="l" rtl="0">
              <a:lnSpc>
                <a:spcPct val="100000"/>
              </a:lnSpc>
              <a:spcBef>
                <a:spcPts val="0"/>
              </a:spcBef>
              <a:spcAft>
                <a:spcPts val="0"/>
              </a:spcAft>
              <a:buClr>
                <a:srgbClr val="449392"/>
              </a:buClr>
              <a:buSzPct val="100000"/>
              <a:buFont typeface="Century Gothic" panose="020B0502020202020204" pitchFamily="34" charset="0"/>
              <a:buChar char="►"/>
            </a:pP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Adapt METRIC to the Mid-Atlantic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Coastal Plain </a:t>
            </a:r>
          </a:p>
          <a:p>
            <a:pPr marL="285750" marR="0" lvl="0" indent="-285750" algn="l" rtl="0">
              <a:lnSpc>
                <a:spcPct val="100000"/>
              </a:lnSpc>
              <a:spcBef>
                <a:spcPts val="0"/>
              </a:spcBef>
              <a:spcAft>
                <a:spcPts val="0"/>
              </a:spcAft>
              <a:buClr>
                <a:srgbClr val="449392"/>
              </a:buClr>
              <a:buSzPct val="100000"/>
              <a:buFont typeface="Century Gothic" panose="020B0502020202020204" pitchFamily="34" charset="0"/>
              <a:buChar char="►"/>
            </a:pPr>
            <a:endParaRPr lang="en-US" sz="1800" dirty="0">
              <a:solidFill>
                <a:schemeClr val="dk1"/>
              </a:solidFill>
              <a:latin typeface="Century Gothic" panose="020B0502020202020204" pitchFamily="34" charset="0"/>
              <a:ea typeface="Questrial"/>
              <a:cs typeface="Questrial"/>
              <a:sym typeface="Questrial"/>
            </a:endParaRPr>
          </a:p>
          <a:p>
            <a:pPr marL="285750" lvl="0" indent="-285750">
              <a:lnSpc>
                <a:spcPct val="100000"/>
              </a:lnSpc>
              <a:buClr>
                <a:srgbClr val="449392"/>
              </a:buClr>
              <a:buSzPct val="100000"/>
              <a:buFont typeface="Century Gothic" panose="020B0502020202020204" pitchFamily="34" charset="0"/>
              <a:buChar char="►"/>
            </a:pP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Use</a:t>
            </a:r>
            <a:r>
              <a:rPr lang="en-US" sz="1800" b="0" i="0" u="none" strike="noStrike" cap="none" dirty="0" smtClean="0">
                <a:solidFill>
                  <a:schemeClr val="dk1"/>
                </a:solidFill>
                <a:latin typeface="Century Gothic" panose="020B0502020202020204" pitchFamily="34" charset="0"/>
                <a:ea typeface="Questrial"/>
                <a:cs typeface="Questrial"/>
                <a:sym typeface="Questrial"/>
                <a:rtl val="0"/>
              </a:rPr>
              <a:t>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remotely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sensed </a:t>
            </a:r>
            <a:r>
              <a:rPr lang="en-US" sz="1800" dirty="0">
                <a:solidFill>
                  <a:schemeClr val="dk1"/>
                </a:solidFill>
                <a:latin typeface="Century Gothic" panose="020B0502020202020204" pitchFamily="34" charset="0"/>
                <a:ea typeface="Questrial"/>
                <a:cs typeface="Questrial"/>
                <a:sym typeface="Questrial"/>
              </a:rPr>
              <a:t>data to more effectively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display areas where irrigation is needed</a:t>
            </a:r>
          </a:p>
          <a:p>
            <a:pPr marL="285750" marR="0" lvl="0" indent="-285750" algn="l" rtl="0">
              <a:lnSpc>
                <a:spcPct val="100000"/>
              </a:lnSpc>
              <a:spcBef>
                <a:spcPts val="1200"/>
              </a:spcBef>
              <a:spcAft>
                <a:spcPts val="0"/>
              </a:spcAft>
              <a:buClr>
                <a:srgbClr val="449392"/>
              </a:buClr>
              <a:buSzPct val="100000"/>
              <a:buFont typeface="Century Gothic" panose="020B0502020202020204" pitchFamily="34" charset="0"/>
              <a:buChar char="►"/>
            </a:pPr>
            <a:r>
              <a:rPr lang="en-US" sz="1800" dirty="0" smtClean="0">
                <a:solidFill>
                  <a:schemeClr val="dk1"/>
                </a:solidFill>
                <a:latin typeface="Century Gothic" panose="020B0502020202020204" pitchFamily="34" charset="0"/>
                <a:ea typeface="Questrial"/>
                <a:cs typeface="Questrial"/>
                <a:sym typeface="Questrial"/>
              </a:rPr>
              <a:t>Improve drough</a:t>
            </a:r>
            <a:r>
              <a:rPr lang="en-US" sz="1800" dirty="0" smtClean="0">
                <a:solidFill>
                  <a:schemeClr val="dk1"/>
                </a:solidFill>
                <a:latin typeface="Century Gothic" panose="020B0502020202020204" pitchFamily="34" charset="0"/>
                <a:ea typeface="Questrial"/>
                <a:cs typeface="Questrial"/>
                <a:sym typeface="Questrial"/>
              </a:rPr>
              <a:t>t monitoring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through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applications of the METRIC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model</a:t>
            </a:r>
            <a:endParaRPr lang="en-US" sz="1800" b="0" i="0" u="none" strike="noStrike" cap="none" baseline="0" dirty="0">
              <a:solidFill>
                <a:schemeClr val="dk1"/>
              </a:solidFill>
              <a:latin typeface="Century Gothic" panose="020B0502020202020204" pitchFamily="34" charset="0"/>
              <a:ea typeface="Questrial"/>
              <a:cs typeface="Questrial"/>
              <a:sym typeface="Questrial"/>
              <a:rtl val="0"/>
            </a:endParaRPr>
          </a:p>
        </p:txBody>
      </p:sp>
      <p:sp>
        <p:nvSpPr>
          <p:cNvPr id="107" name="Shape 107"/>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lt1"/>
              </a:buClr>
              <a:buSzPct val="25000"/>
              <a:buFont typeface="Questrial"/>
              <a:buNone/>
            </a:pPr>
            <a:r>
              <a:rPr lang="en-US" sz="3200" b="1" i="0" u="none" strike="noStrike" cap="none" baseline="0" dirty="0" smtClean="0">
                <a:solidFill>
                  <a:schemeClr val="lt1"/>
                </a:solidFill>
                <a:latin typeface="Century Gothic" panose="020B0502020202020204" pitchFamily="34" charset="0"/>
                <a:ea typeface="Questrial"/>
                <a:cs typeface="Questrial"/>
                <a:sym typeface="Questrial"/>
                <a:rtl val="0"/>
              </a:rPr>
              <a:t>Project</a:t>
            </a:r>
            <a:r>
              <a:rPr lang="en-US" sz="3200" b="1" i="0" u="none" strike="noStrike" cap="none" dirty="0" smtClean="0">
                <a:solidFill>
                  <a:schemeClr val="lt1"/>
                </a:solidFill>
                <a:latin typeface="Century Gothic" panose="020B0502020202020204" pitchFamily="34" charset="0"/>
                <a:ea typeface="Questrial"/>
                <a:cs typeface="Questrial"/>
                <a:sym typeface="Questrial"/>
                <a:rtl val="0"/>
              </a:rPr>
              <a:t> </a:t>
            </a:r>
            <a:r>
              <a:rPr lang="en-US" sz="3200" b="1" i="0" u="none" strike="noStrike" cap="none" baseline="0" dirty="0" smtClean="0">
                <a:solidFill>
                  <a:schemeClr val="lt1"/>
                </a:solidFill>
                <a:latin typeface="Century Gothic" panose="020B0502020202020204" pitchFamily="34" charset="0"/>
                <a:ea typeface="Questrial"/>
                <a:cs typeface="Questrial"/>
                <a:sym typeface="Questrial"/>
                <a:rtl val="0"/>
              </a:rPr>
              <a:t>Objective</a:t>
            </a:r>
            <a:r>
              <a:rPr lang="en-US" sz="3200" b="1" dirty="0" smtClean="0">
                <a:solidFill>
                  <a:schemeClr val="lt1"/>
                </a:solidFill>
                <a:latin typeface="Century Gothic" panose="020B0502020202020204" pitchFamily="34" charset="0"/>
                <a:ea typeface="Questrial"/>
                <a:cs typeface="Questrial"/>
                <a:sym typeface="Questrial"/>
              </a:rPr>
              <a:t>s</a:t>
            </a:r>
            <a:endParaRPr lang="en-US" sz="3200" b="1" i="0" u="none" strike="noStrike" cap="none" baseline="0" dirty="0">
              <a:solidFill>
                <a:schemeClr val="lt1"/>
              </a:solidFill>
              <a:latin typeface="Century Gothic" panose="020B0502020202020204" pitchFamily="34" charset="0"/>
              <a:ea typeface="Questrial"/>
              <a:cs typeface="Questrial"/>
              <a:sym typeface="Questrial"/>
              <a:rtl val="0"/>
            </a:endParaRPr>
          </a:p>
        </p:txBody>
      </p:sp>
      <p:sp>
        <p:nvSpPr>
          <p:cNvPr id="108" name="Shape 108"/>
          <p:cNvSpPr txBox="1"/>
          <p:nvPr/>
        </p:nvSpPr>
        <p:spPr>
          <a:xfrm>
            <a:off x="9000575" y="240925"/>
            <a:ext cx="4956298" cy="5780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pic>
        <p:nvPicPr>
          <p:cNvPr id="109" name="Shape 109"/>
          <p:cNvPicPr preferRelativeResize="0"/>
          <p:nvPr/>
        </p:nvPicPr>
        <p:blipFill rotWithShape="1">
          <a:blip r:embed="rId3">
            <a:alphaModFix/>
          </a:blip>
          <a:srcRect/>
          <a:stretch/>
        </p:blipFill>
        <p:spPr>
          <a:xfrm>
            <a:off x="1700213" y="3157435"/>
            <a:ext cx="5743574" cy="3057790"/>
          </a:xfrm>
          <a:prstGeom prst="rect">
            <a:avLst/>
          </a:prstGeom>
          <a:noFill/>
          <a:ln>
            <a:noFill/>
          </a:ln>
        </p:spPr>
      </p:pic>
      <p:sp>
        <p:nvSpPr>
          <p:cNvPr id="110" name="Shape 110"/>
          <p:cNvSpPr txBox="1"/>
          <p:nvPr/>
        </p:nvSpPr>
        <p:spPr>
          <a:xfrm>
            <a:off x="1917200" y="6215225"/>
            <a:ext cx="5627400" cy="3966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1100" b="0" i="0" u="none" strike="noStrike" cap="none" baseline="0" dirty="0">
                <a:solidFill>
                  <a:schemeClr val="dk1"/>
                </a:solidFill>
                <a:latin typeface="Century Gothic" panose="020B0502020202020204" pitchFamily="34" charset="0"/>
                <a:ea typeface="Questrial"/>
                <a:cs typeface="Questrial"/>
                <a:sym typeface="Questrial"/>
                <a:rtl val="0"/>
              </a:rPr>
              <a:t>The above image displays remotely sensed canopy temperatures of Arizona cotton fields to measure heat stress. Source: USDA</a:t>
            </a:r>
          </a:p>
          <a:p>
            <a:pPr marL="0" marR="0" lvl="0" indent="0" algn="l" rtl="0">
              <a:lnSpc>
                <a:spcPct val="100000"/>
              </a:lnSpc>
              <a:spcBef>
                <a:spcPts val="0"/>
              </a:spcBef>
              <a:spcAft>
                <a:spcPts val="0"/>
              </a:spcAft>
              <a:buClr>
                <a:schemeClr val="dk1"/>
              </a:buClr>
              <a:buSzPct val="25000"/>
              <a:buFont typeface="Questrial"/>
              <a:buNone/>
            </a:pPr>
            <a:r>
              <a:rPr lang="en-US" sz="1100" b="0" i="0" u="none" strike="noStrike" cap="none" baseline="0" dirty="0">
                <a:solidFill>
                  <a:schemeClr val="dk1"/>
                </a:solidFill>
                <a:latin typeface="Questrial"/>
                <a:ea typeface="Questrial"/>
                <a:cs typeface="Questrial"/>
                <a:sym typeface="Questrial"/>
                <a:rtl val="0"/>
              </a:rPr>
              <a:t>  </a:t>
            </a:r>
          </a:p>
        </p:txBody>
      </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lt1"/>
              </a:buClr>
              <a:buFont typeface="Questrial"/>
              <a:buNone/>
            </a:pPr>
            <a:endParaRPr sz="3200" b="1" i="0" u="none" strike="noStrike" cap="none" baseline="0" dirty="0">
              <a:solidFill>
                <a:srgbClr val="FFFFFF"/>
              </a:solidFill>
              <a:latin typeface="Questrial"/>
              <a:ea typeface="Questrial"/>
              <a:cs typeface="Questrial"/>
              <a:sym typeface="Questrial"/>
              <a:rtl val="0"/>
            </a:endParaRPr>
          </a:p>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Study Area: Coastal Mid-Atlantic</a:t>
            </a:r>
          </a:p>
        </p:txBody>
      </p:sp>
      <p:pic>
        <p:nvPicPr>
          <p:cNvPr id="116" name="Shape 116"/>
          <p:cNvPicPr preferRelativeResize="0"/>
          <p:nvPr/>
        </p:nvPicPr>
        <p:blipFill>
          <a:blip r:embed="rId3">
            <a:extLst>
              <a:ext uri="{28A0092B-C50C-407E-A947-70E740481C1C}">
                <a14:useLocalDpi xmlns:a14="http://schemas.microsoft.com/office/drawing/2010/main" val="0"/>
              </a:ext>
            </a:extLst>
          </a:blip>
          <a:stretch>
            <a:fillRect/>
          </a:stretch>
        </p:blipFill>
        <p:spPr>
          <a:xfrm>
            <a:off x="130629" y="992777"/>
            <a:ext cx="8865324" cy="5704114"/>
          </a:xfrm>
          <a:prstGeom prst="rect">
            <a:avLst/>
          </a:prstGeom>
          <a:solidFill>
            <a:schemeClr val="accent1"/>
          </a:solidFill>
          <a:ln>
            <a:noFill/>
          </a:ln>
        </p:spPr>
      </p:pic>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Shape 121"/>
          <p:cNvPicPr preferRelativeResize="0"/>
          <p:nvPr/>
        </p:nvPicPr>
        <p:blipFill rotWithShape="1">
          <a:blip r:embed="rId3">
            <a:alphaModFix/>
          </a:blip>
          <a:srcRect l="3436" t="10843" r="1929"/>
          <a:stretch/>
        </p:blipFill>
        <p:spPr>
          <a:xfrm>
            <a:off x="1472740" y="1000748"/>
            <a:ext cx="7537799" cy="2505900"/>
          </a:xfrm>
          <a:prstGeom prst="rect">
            <a:avLst/>
          </a:prstGeom>
          <a:noFill/>
          <a:ln>
            <a:noFill/>
          </a:ln>
        </p:spPr>
      </p:pic>
      <p:pic>
        <p:nvPicPr>
          <p:cNvPr id="122" name="Shape 122"/>
          <p:cNvPicPr preferRelativeResize="0"/>
          <p:nvPr/>
        </p:nvPicPr>
        <p:blipFill rotWithShape="1">
          <a:blip r:embed="rId4">
            <a:alphaModFix/>
          </a:blip>
          <a:srcRect/>
          <a:stretch/>
        </p:blipFill>
        <p:spPr>
          <a:xfrm>
            <a:off x="467398" y="2270092"/>
            <a:ext cx="868499" cy="877800"/>
          </a:xfrm>
          <a:prstGeom prst="rect">
            <a:avLst/>
          </a:prstGeom>
          <a:noFill/>
          <a:ln>
            <a:noFill/>
          </a:ln>
        </p:spPr>
      </p:pic>
      <p:sp>
        <p:nvSpPr>
          <p:cNvPr id="123" name="Shape 123"/>
          <p:cNvSpPr txBox="1">
            <a:spLocks noGrp="1"/>
          </p:cNvSpPr>
          <p:nvPr>
            <p:ph type="title"/>
          </p:nvPr>
        </p:nvSpPr>
        <p:spPr>
          <a:xfrm>
            <a:off x="159901" y="160804"/>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lt1"/>
              </a:buClr>
              <a:buFont typeface="Questrial"/>
              <a:buNone/>
            </a:pPr>
            <a:endParaRPr sz="3000" b="0" i="0" u="none" strike="noStrike" cap="none" baseline="0" dirty="0">
              <a:solidFill>
                <a:srgbClr val="FFFFFF"/>
              </a:solidFill>
              <a:latin typeface="Questrial"/>
              <a:ea typeface="Questrial"/>
              <a:cs typeface="Questrial"/>
              <a:sym typeface="Questrial"/>
              <a:rtl val="0"/>
            </a:endParaRPr>
          </a:p>
          <a:p>
            <a:pPr marL="0" marR="0" lvl="0" indent="0" algn="l" rtl="0">
              <a:lnSpc>
                <a:spcPct val="90000"/>
              </a:lnSpc>
              <a:spcBef>
                <a:spcPts val="0"/>
              </a:spcBef>
              <a:spcAft>
                <a:spcPts val="0"/>
              </a:spcAft>
              <a:buClr>
                <a:srgbClr val="FFFFFF"/>
              </a:buClr>
              <a:buSzPct val="25000"/>
              <a:buFont typeface="Questrial"/>
              <a:buNone/>
            </a:pPr>
            <a:r>
              <a:rPr lang="en-US" sz="3000" b="1" i="0" u="none" strike="noStrike" cap="none" baseline="0" dirty="0">
                <a:solidFill>
                  <a:srgbClr val="FFFFFF"/>
                </a:solidFill>
                <a:latin typeface="Century Gothic" panose="020B0502020202020204" pitchFamily="34" charset="0"/>
                <a:ea typeface="Questrial"/>
                <a:cs typeface="Questrial"/>
                <a:sym typeface="Questrial"/>
                <a:rtl val="0"/>
              </a:rPr>
              <a:t>Earth Observations &amp; Data Acquisition </a:t>
            </a:r>
          </a:p>
        </p:txBody>
      </p:sp>
      <p:sp>
        <p:nvSpPr>
          <p:cNvPr id="124" name="Shape 124"/>
          <p:cNvSpPr txBox="1"/>
          <p:nvPr/>
        </p:nvSpPr>
        <p:spPr>
          <a:xfrm>
            <a:off x="330557" y="1491741"/>
            <a:ext cx="1142183" cy="607211"/>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800" b="0" i="0" u="none" strike="noStrike" cap="none" baseline="0" dirty="0">
                <a:solidFill>
                  <a:srgbClr val="000000"/>
                </a:solidFill>
                <a:latin typeface="Century Gothic" panose="020B0502020202020204" pitchFamily="34" charset="0"/>
                <a:ea typeface="Questrial"/>
                <a:cs typeface="Questrial"/>
                <a:sym typeface="Questrial"/>
                <a:rtl val="0"/>
              </a:rPr>
              <a:t>Landsat 8 bands</a:t>
            </a:r>
            <a:r>
              <a:rPr lang="en-US" sz="1400" b="0" i="0" u="none" strike="noStrike" cap="none" baseline="0" dirty="0">
                <a:solidFill>
                  <a:srgbClr val="000000"/>
                </a:solidFill>
                <a:latin typeface="Century Gothic" panose="020B0502020202020204" pitchFamily="34" charset="0"/>
                <a:ea typeface="Questrial"/>
                <a:cs typeface="Questrial"/>
                <a:sym typeface="Questrial"/>
                <a:rtl val="0"/>
              </a:rPr>
              <a:t> </a:t>
            </a:r>
          </a:p>
        </p:txBody>
      </p:sp>
      <p:pic>
        <p:nvPicPr>
          <p:cNvPr id="125" name="Shape 125"/>
          <p:cNvPicPr preferRelativeResize="0"/>
          <p:nvPr/>
        </p:nvPicPr>
        <p:blipFill rotWithShape="1">
          <a:blip r:embed="rId5">
            <a:alphaModFix/>
          </a:blip>
          <a:srcRect l="1748" t="16111" b="7963"/>
          <a:stretch/>
        </p:blipFill>
        <p:spPr>
          <a:xfrm>
            <a:off x="3967424" y="4208575"/>
            <a:ext cx="4844002" cy="2449324"/>
          </a:xfrm>
          <a:prstGeom prst="rect">
            <a:avLst/>
          </a:prstGeom>
          <a:noFill/>
          <a:ln>
            <a:noFill/>
          </a:ln>
        </p:spPr>
      </p:pic>
      <p:sp>
        <p:nvSpPr>
          <p:cNvPr id="126" name="Shape 126"/>
          <p:cNvSpPr txBox="1"/>
          <p:nvPr/>
        </p:nvSpPr>
        <p:spPr>
          <a:xfrm>
            <a:off x="5241639" y="3614261"/>
            <a:ext cx="2855845" cy="8778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800" b="0" i="0" u="none" strike="noStrike" cap="none" baseline="0" dirty="0">
                <a:solidFill>
                  <a:srgbClr val="000000"/>
                </a:solidFill>
                <a:latin typeface="Century Gothic" panose="020B0502020202020204" pitchFamily="34" charset="0"/>
                <a:ea typeface="Questrial"/>
                <a:cs typeface="Questrial"/>
                <a:sym typeface="Questrial"/>
                <a:rtl val="0"/>
              </a:rPr>
              <a:t>USGS Digital Elevation Model</a:t>
            </a:r>
          </a:p>
        </p:txBody>
      </p:sp>
      <p:pic>
        <p:nvPicPr>
          <p:cNvPr id="127" name="Shape 127"/>
          <p:cNvPicPr preferRelativeResize="0"/>
          <p:nvPr/>
        </p:nvPicPr>
        <p:blipFill rotWithShape="1">
          <a:blip r:embed="rId6">
            <a:alphaModFix/>
          </a:blip>
          <a:srcRect l="7154" t="7351" r="6036" b="15382"/>
          <a:stretch/>
        </p:blipFill>
        <p:spPr>
          <a:xfrm>
            <a:off x="513806" y="4319451"/>
            <a:ext cx="3387634" cy="2255520"/>
          </a:xfrm>
          <a:prstGeom prst="rect">
            <a:avLst/>
          </a:prstGeom>
          <a:noFill/>
          <a:ln>
            <a:noFill/>
          </a:ln>
        </p:spPr>
      </p:pic>
      <p:sp>
        <p:nvSpPr>
          <p:cNvPr id="128" name="Shape 128"/>
          <p:cNvSpPr txBox="1"/>
          <p:nvPr/>
        </p:nvSpPr>
        <p:spPr>
          <a:xfrm>
            <a:off x="2773501" y="6317076"/>
            <a:ext cx="1685999" cy="318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000" b="0" i="0" u="none" strike="noStrike" cap="none" baseline="0" dirty="0">
                <a:solidFill>
                  <a:schemeClr val="bg2">
                    <a:lumMod val="20000"/>
                    <a:lumOff val="80000"/>
                  </a:schemeClr>
                </a:solidFill>
                <a:latin typeface="Century Gothic" panose="020B0502020202020204" pitchFamily="34" charset="0"/>
                <a:ea typeface="Questrial"/>
                <a:cs typeface="Questrial"/>
                <a:sym typeface="Questrial"/>
                <a:rtl val="0"/>
              </a:rPr>
              <a:t>Source: NOAA</a:t>
            </a:r>
          </a:p>
        </p:txBody>
      </p:sp>
      <p:sp>
        <p:nvSpPr>
          <p:cNvPr id="129" name="Shape 129"/>
          <p:cNvSpPr txBox="1"/>
          <p:nvPr/>
        </p:nvSpPr>
        <p:spPr>
          <a:xfrm>
            <a:off x="8013616" y="6273774"/>
            <a:ext cx="1394100" cy="4559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000" b="0" i="0" u="none" strike="noStrike" cap="none" baseline="0" dirty="0">
                <a:solidFill>
                  <a:srgbClr val="000000"/>
                </a:solidFill>
                <a:latin typeface="Century Gothic" panose="020B0502020202020204" pitchFamily="34" charset="0"/>
                <a:ea typeface="Questrial"/>
                <a:cs typeface="Questrial"/>
                <a:sym typeface="Questrial"/>
                <a:rtl val="0"/>
              </a:rPr>
              <a:t>Source: USGS</a:t>
            </a:r>
          </a:p>
        </p:txBody>
      </p:sp>
      <p:sp>
        <p:nvSpPr>
          <p:cNvPr id="130" name="Shape 130"/>
          <p:cNvSpPr txBox="1"/>
          <p:nvPr/>
        </p:nvSpPr>
        <p:spPr>
          <a:xfrm>
            <a:off x="7681800" y="3269848"/>
            <a:ext cx="1245900" cy="318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000" b="0" i="0" u="none" strike="noStrike" cap="none" baseline="0" dirty="0">
                <a:solidFill>
                  <a:srgbClr val="000000"/>
                </a:solidFill>
                <a:latin typeface="Century Gothic" panose="020B0502020202020204" pitchFamily="34" charset="0"/>
                <a:ea typeface="Questrial"/>
                <a:cs typeface="Questrial"/>
                <a:sym typeface="Questrial"/>
                <a:rtl val="0"/>
              </a:rPr>
              <a:t>Source: NOAA</a:t>
            </a:r>
          </a:p>
        </p:txBody>
      </p:sp>
      <p:sp>
        <p:nvSpPr>
          <p:cNvPr id="131" name="Shape 131"/>
          <p:cNvSpPr txBox="1"/>
          <p:nvPr/>
        </p:nvSpPr>
        <p:spPr>
          <a:xfrm>
            <a:off x="0" y="3572638"/>
            <a:ext cx="4459500" cy="7917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1800" dirty="0">
                <a:solidFill>
                  <a:schemeClr val="dk1"/>
                </a:solidFill>
                <a:latin typeface="Century Gothic" panose="020B0502020202020204" pitchFamily="34" charset="0"/>
                <a:ea typeface="Questrial"/>
                <a:cs typeface="Questrial"/>
                <a:sym typeface="Questrial"/>
              </a:rPr>
              <a:t>Automated Weather Observing System </a:t>
            </a:r>
            <a:r>
              <a:rPr lang="en-US" sz="1800" dirty="0" smtClean="0">
                <a:solidFill>
                  <a:schemeClr val="dk1"/>
                </a:solidFill>
                <a:latin typeface="Century Gothic" panose="020B0502020202020204" pitchFamily="34" charset="0"/>
                <a:ea typeface="Questrial"/>
                <a:cs typeface="Questrial"/>
                <a:sym typeface="Questrial"/>
              </a:rPr>
              <a:t>(</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AWOS) Hourly Weather Data</a:t>
            </a:r>
          </a:p>
        </p:txBody>
      </p:sp>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METRIC Model</a:t>
            </a:r>
          </a:p>
        </p:txBody>
      </p:sp>
      <p:sp>
        <p:nvSpPr>
          <p:cNvPr id="138" name="Shape 138"/>
          <p:cNvSpPr txBox="1"/>
          <p:nvPr/>
        </p:nvSpPr>
        <p:spPr>
          <a:xfrm>
            <a:off x="2602205" y="5392101"/>
            <a:ext cx="3360000" cy="7445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3300" b="1" i="0" u="none" strike="noStrike" cap="none" baseline="0" dirty="0">
                <a:solidFill>
                  <a:srgbClr val="333F50"/>
                </a:solidFill>
                <a:latin typeface="Century Gothic" panose="020B0502020202020204" pitchFamily="34" charset="0"/>
                <a:ea typeface="Questrial"/>
                <a:cs typeface="Questrial"/>
                <a:sym typeface="Questrial"/>
                <a:rtl val="0"/>
              </a:rPr>
              <a:t>LE = R</a:t>
            </a:r>
            <a:r>
              <a:rPr lang="en-US" sz="3300" b="1" i="0" u="none" strike="noStrike" cap="none" baseline="-25000" dirty="0">
                <a:solidFill>
                  <a:srgbClr val="333F50"/>
                </a:solidFill>
                <a:latin typeface="Century Gothic" panose="020B0502020202020204" pitchFamily="34" charset="0"/>
                <a:ea typeface="Questrial"/>
                <a:cs typeface="Questrial"/>
                <a:sym typeface="Questrial"/>
                <a:rtl val="0"/>
              </a:rPr>
              <a:t>n</a:t>
            </a:r>
            <a:r>
              <a:rPr lang="en-US" sz="3300" b="1" i="0" u="none" strike="noStrike" cap="none" baseline="0" dirty="0">
                <a:solidFill>
                  <a:srgbClr val="333F50"/>
                </a:solidFill>
                <a:latin typeface="Century Gothic" panose="020B0502020202020204" pitchFamily="34" charset="0"/>
                <a:ea typeface="Questrial"/>
                <a:cs typeface="Questrial"/>
                <a:sym typeface="Questrial"/>
                <a:rtl val="0"/>
              </a:rPr>
              <a:t> – G – H</a:t>
            </a:r>
          </a:p>
        </p:txBody>
      </p:sp>
      <p:sp>
        <p:nvSpPr>
          <p:cNvPr id="147" name="Shape 147"/>
          <p:cNvSpPr txBox="1"/>
          <p:nvPr/>
        </p:nvSpPr>
        <p:spPr>
          <a:xfrm>
            <a:off x="3454805" y="6136700"/>
            <a:ext cx="1620000" cy="222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400" b="0" i="0" u="none" strike="noStrike" cap="none" baseline="0" dirty="0">
                <a:solidFill>
                  <a:srgbClr val="000000"/>
                </a:solidFill>
                <a:latin typeface="Century Gothic" panose="020B0502020202020204" pitchFamily="34" charset="0"/>
                <a:ea typeface="Questrial"/>
                <a:cs typeface="Questrial"/>
                <a:sym typeface="Questrial"/>
                <a:rtl val="0"/>
              </a:rPr>
              <a:t>Allen et. al, 2007</a:t>
            </a:r>
          </a:p>
        </p:txBody>
      </p:sp>
      <p:sp>
        <p:nvSpPr>
          <p:cNvPr id="148" name="Shape 148"/>
          <p:cNvSpPr txBox="1"/>
          <p:nvPr/>
        </p:nvSpPr>
        <p:spPr>
          <a:xfrm>
            <a:off x="2567405" y="5886172"/>
            <a:ext cx="3394800" cy="3188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600" b="0" i="0" u="sng" strike="noStrike" cap="none" baseline="0" dirty="0">
                <a:solidFill>
                  <a:srgbClr val="000000"/>
                </a:solidFill>
                <a:latin typeface="Century Gothic" panose="020B0502020202020204" pitchFamily="34" charset="0"/>
                <a:ea typeface="Questrial"/>
                <a:cs typeface="Questrial"/>
                <a:sym typeface="Questrial"/>
                <a:rtl val="0"/>
              </a:rPr>
              <a:t>L</a:t>
            </a:r>
            <a:r>
              <a:rPr lang="en-US" sz="1600" b="0" i="0" u="none" strike="noStrike" cap="none" baseline="0" dirty="0">
                <a:solidFill>
                  <a:srgbClr val="000000"/>
                </a:solidFill>
                <a:latin typeface="Century Gothic" panose="020B0502020202020204" pitchFamily="34" charset="0"/>
                <a:ea typeface="Questrial"/>
                <a:cs typeface="Questrial"/>
                <a:sym typeface="Questrial"/>
                <a:rtl val="0"/>
              </a:rPr>
              <a:t>atent </a:t>
            </a:r>
            <a:r>
              <a:rPr lang="en-US" sz="1600" b="0" i="0" u="sng" strike="noStrike" cap="none" baseline="0" dirty="0">
                <a:solidFill>
                  <a:srgbClr val="000000"/>
                </a:solidFill>
                <a:latin typeface="Century Gothic" panose="020B0502020202020204" pitchFamily="34" charset="0"/>
                <a:ea typeface="Questrial"/>
                <a:cs typeface="Questrial"/>
                <a:sym typeface="Questrial"/>
                <a:rtl val="0"/>
              </a:rPr>
              <a:t>E</a:t>
            </a:r>
            <a:r>
              <a:rPr lang="en-US" sz="1600" b="0" i="0" u="none" strike="noStrike" cap="none" baseline="0" dirty="0">
                <a:solidFill>
                  <a:srgbClr val="000000"/>
                </a:solidFill>
                <a:latin typeface="Century Gothic" panose="020B0502020202020204" pitchFamily="34" charset="0"/>
                <a:ea typeface="Questrial"/>
                <a:cs typeface="Questrial"/>
                <a:sym typeface="Questrial"/>
                <a:rtl val="0"/>
              </a:rPr>
              <a:t>nergy consumed by ET</a:t>
            </a:r>
          </a:p>
        </p:txBody>
      </p:sp>
      <p:grpSp>
        <p:nvGrpSpPr>
          <p:cNvPr id="2" name="Group 1"/>
          <p:cNvGrpSpPr/>
          <p:nvPr/>
        </p:nvGrpSpPr>
        <p:grpSpPr>
          <a:xfrm>
            <a:off x="510364" y="1238996"/>
            <a:ext cx="8071517" cy="4225022"/>
            <a:chOff x="3816186" y="1508284"/>
            <a:chExt cx="4952978" cy="3301985"/>
          </a:xfrm>
        </p:grpSpPr>
        <p:pic>
          <p:nvPicPr>
            <p:cNvPr id="1026" name="Picture 2" descr="http://earthobservatory.nasa.gov/Features/WaterWatchers/images/evapotranspiration_balan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6186" y="1508284"/>
              <a:ext cx="4952978" cy="3301985"/>
            </a:xfrm>
            <a:prstGeom prst="rect">
              <a:avLst/>
            </a:prstGeom>
            <a:noFill/>
            <a:extLst>
              <a:ext uri="{909E8E84-426E-40DD-AFC4-6F175D3DCCD1}">
                <a14:hiddenFill xmlns:a14="http://schemas.microsoft.com/office/drawing/2010/main">
                  <a:solidFill>
                    <a:srgbClr val="FFFFFF"/>
                  </a:solidFill>
                </a14:hiddenFill>
              </a:ext>
            </a:extLst>
          </p:spPr>
        </p:pic>
        <p:sp>
          <p:nvSpPr>
            <p:cNvPr id="146" name="Shape 146"/>
            <p:cNvSpPr txBox="1"/>
            <p:nvPr/>
          </p:nvSpPr>
          <p:spPr>
            <a:xfrm>
              <a:off x="7903332" y="1860338"/>
              <a:ext cx="274207" cy="338894"/>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2200" b="1" i="0" strike="noStrike" cap="none" baseline="0" dirty="0" smtClean="0">
                  <a:solidFill>
                    <a:srgbClr val="333F50"/>
                  </a:solidFill>
                  <a:latin typeface="Century Gothic" panose="020B0502020202020204" pitchFamily="34" charset="0"/>
                  <a:ea typeface="Questrial"/>
                  <a:cs typeface="Questrial"/>
                  <a:sym typeface="Questrial"/>
                  <a:rtl val="0"/>
                </a:rPr>
                <a:t>ET</a:t>
              </a:r>
              <a:endParaRPr lang="en-US" sz="2200" b="1" i="0" strike="noStrike" cap="none" baseline="0" dirty="0">
                <a:solidFill>
                  <a:srgbClr val="333F50"/>
                </a:solidFill>
                <a:latin typeface="Century Gothic" panose="020B0502020202020204" pitchFamily="34" charset="0"/>
                <a:ea typeface="Questrial"/>
                <a:cs typeface="Questrial"/>
                <a:sym typeface="Questrial"/>
                <a:rtl val="0"/>
              </a:endParaRPr>
            </a:p>
          </p:txBody>
        </p:sp>
        <p:sp>
          <p:nvSpPr>
            <p:cNvPr id="145" name="Shape 145"/>
            <p:cNvSpPr txBox="1"/>
            <p:nvPr/>
          </p:nvSpPr>
          <p:spPr>
            <a:xfrm>
              <a:off x="4660520" y="1543238"/>
              <a:ext cx="514204" cy="6342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2200" b="1" i="0" u="none" strike="noStrike" cap="none" baseline="0" dirty="0" smtClean="0">
                  <a:solidFill>
                    <a:srgbClr val="333F50"/>
                  </a:solidFill>
                  <a:latin typeface="Century Gothic" panose="020B0502020202020204" pitchFamily="34" charset="0"/>
                  <a:ea typeface="Questrial"/>
                  <a:cs typeface="Questrial"/>
                  <a:sym typeface="Questrial"/>
                  <a:rtl val="0"/>
                </a:rPr>
                <a:t>R</a:t>
              </a:r>
              <a:r>
                <a:rPr lang="en-US" sz="2200" b="1" i="0" u="none" strike="noStrike" cap="none" baseline="-25000" dirty="0" smtClean="0">
                  <a:solidFill>
                    <a:srgbClr val="333F50"/>
                  </a:solidFill>
                  <a:latin typeface="Century Gothic" panose="020B0502020202020204" pitchFamily="34" charset="0"/>
                  <a:ea typeface="Questrial"/>
                  <a:cs typeface="Questrial"/>
                  <a:sym typeface="Questrial"/>
                  <a:rtl val="0"/>
                </a:rPr>
                <a:t>n</a:t>
              </a:r>
              <a:endParaRPr lang="en-US" sz="2200" b="0" i="0" u="none" strike="noStrike" cap="none" baseline="0" dirty="0">
                <a:solidFill>
                  <a:schemeClr val="dk1"/>
                </a:solidFill>
                <a:latin typeface="Century Gothic" panose="020B0502020202020204" pitchFamily="34" charset="0"/>
                <a:ea typeface="Questrial"/>
                <a:cs typeface="Questrial"/>
                <a:sym typeface="Questrial"/>
                <a:rtl val="0"/>
              </a:endParaRPr>
            </a:p>
          </p:txBody>
        </p:sp>
        <p:sp>
          <p:nvSpPr>
            <p:cNvPr id="144" name="Shape 144"/>
            <p:cNvSpPr txBox="1"/>
            <p:nvPr/>
          </p:nvSpPr>
          <p:spPr>
            <a:xfrm>
              <a:off x="4536746" y="3159277"/>
              <a:ext cx="247548" cy="379662"/>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2200" b="1" i="0" u="none" strike="noStrike" cap="none" baseline="0" dirty="0" smtClean="0">
                  <a:solidFill>
                    <a:schemeClr val="accent6">
                      <a:lumMod val="75000"/>
                    </a:schemeClr>
                  </a:solidFill>
                  <a:latin typeface="Century Gothic" panose="020B0502020202020204" pitchFamily="34" charset="0"/>
                  <a:ea typeface="Questrial"/>
                  <a:cs typeface="Questrial"/>
                  <a:sym typeface="Questrial"/>
                  <a:rtl val="0"/>
                </a:rPr>
                <a:t>H</a:t>
              </a:r>
              <a:endParaRPr lang="en-US" sz="2200" b="0" i="0" u="none" strike="noStrike" cap="none" baseline="0" dirty="0">
                <a:solidFill>
                  <a:schemeClr val="accent6">
                    <a:lumMod val="75000"/>
                  </a:schemeClr>
                </a:solidFill>
                <a:latin typeface="Century Gothic" panose="020B0502020202020204" pitchFamily="34" charset="0"/>
                <a:ea typeface="Questrial"/>
                <a:cs typeface="Questrial"/>
                <a:sym typeface="Questrial"/>
                <a:rtl val="0"/>
              </a:endParaRPr>
            </a:p>
          </p:txBody>
        </p:sp>
        <p:sp>
          <p:nvSpPr>
            <p:cNvPr id="143" name="Shape 143"/>
            <p:cNvSpPr txBox="1"/>
            <p:nvPr/>
          </p:nvSpPr>
          <p:spPr>
            <a:xfrm>
              <a:off x="4959055" y="4008378"/>
              <a:ext cx="238814" cy="378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2200" b="1" i="0" u="none" strike="noStrike" cap="none" baseline="0" dirty="0" smtClean="0">
                  <a:solidFill>
                    <a:schemeClr val="accent6">
                      <a:lumMod val="75000"/>
                    </a:schemeClr>
                  </a:solidFill>
                  <a:latin typeface="Century Gothic" panose="020B0502020202020204" pitchFamily="34" charset="0"/>
                  <a:ea typeface="Questrial"/>
                  <a:cs typeface="Questrial"/>
                  <a:sym typeface="Questrial"/>
                  <a:rtl val="0"/>
                </a:rPr>
                <a:t>G</a:t>
              </a:r>
              <a:endParaRPr lang="en-US" sz="2200" b="0" i="0" u="none" strike="noStrike" cap="none" baseline="0" dirty="0">
                <a:solidFill>
                  <a:schemeClr val="accent6">
                    <a:lumMod val="75000"/>
                  </a:schemeClr>
                </a:solidFill>
                <a:latin typeface="Century Gothic" panose="020B0502020202020204" pitchFamily="34" charset="0"/>
                <a:ea typeface="Questrial"/>
                <a:cs typeface="Questrial"/>
                <a:sym typeface="Questrial"/>
                <a:rtl val="0"/>
              </a:endParaRPr>
            </a:p>
          </p:txBody>
        </p:sp>
      </p:grpSp>
      <p:sp>
        <p:nvSpPr>
          <p:cNvPr id="3" name="Rectangle 2"/>
          <p:cNvSpPr/>
          <p:nvPr/>
        </p:nvSpPr>
        <p:spPr>
          <a:xfrm>
            <a:off x="7451156" y="5464018"/>
            <a:ext cx="1034257" cy="246221"/>
          </a:xfrm>
          <a:prstGeom prst="rect">
            <a:avLst/>
          </a:prstGeom>
        </p:spPr>
        <p:txBody>
          <a:bodyPr wrap="none">
            <a:spAutoFit/>
          </a:bodyPr>
          <a:lstStyle/>
          <a:p>
            <a:r>
              <a:rPr lang="en-US" sz="1000" dirty="0" smtClean="0">
                <a:solidFill>
                  <a:schemeClr val="tx1"/>
                </a:solidFill>
                <a:latin typeface="Century Gothic" panose="020B0502020202020204" pitchFamily="34" charset="0"/>
              </a:rPr>
              <a:t>Source: NASA</a:t>
            </a:r>
            <a:endParaRPr lang="en-US" sz="1000" dirty="0">
              <a:solidFill>
                <a:schemeClr val="tx1"/>
              </a:solidFill>
              <a:latin typeface="Century Gothic" panose="020B0502020202020204" pitchFamily="34" charset="0"/>
            </a:endParaRPr>
          </a:p>
        </p:txBody>
      </p:sp>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p:nvPr/>
        </p:nvSpPr>
        <p:spPr>
          <a:xfrm>
            <a:off x="65537" y="1518698"/>
            <a:ext cx="4221957" cy="3655200"/>
          </a:xfrm>
          <a:prstGeom prst="rect">
            <a:avLst/>
          </a:prstGeom>
          <a:noFill/>
          <a:ln>
            <a:noFill/>
          </a:ln>
        </p:spPr>
        <p:txBody>
          <a:bodyPr lIns="91425" tIns="91425" rIns="91425" bIns="91425" anchor="t" anchorCtr="0">
            <a:noAutofit/>
          </a:bodyPr>
          <a:lstStyle/>
          <a:p>
            <a:pPr marR="0" lvl="0" algn="ctr" rtl="0">
              <a:lnSpc>
                <a:spcPct val="90000"/>
              </a:lnSpc>
              <a:spcBef>
                <a:spcPts val="0"/>
              </a:spcBef>
              <a:spcAft>
                <a:spcPts val="0"/>
              </a:spcAft>
              <a:buNone/>
            </a:pPr>
            <a:r>
              <a:rPr lang="en-US" sz="1800" b="0" i="0" u="sng" strike="noStrike" cap="none" baseline="0" dirty="0">
                <a:solidFill>
                  <a:schemeClr val="dk1"/>
                </a:solidFill>
                <a:latin typeface="Century Gothic" panose="020B0502020202020204" pitchFamily="34" charset="0"/>
                <a:ea typeface="Questrial"/>
                <a:cs typeface="Questrial"/>
                <a:sym typeface="Questrial"/>
                <a:rtl val="0"/>
              </a:rPr>
              <a:t>Internalized </a:t>
            </a:r>
            <a:r>
              <a:rPr lang="en-US" sz="1800" b="0" i="0" u="sng" strike="noStrike" cap="none" baseline="0" dirty="0" smtClean="0">
                <a:solidFill>
                  <a:schemeClr val="dk1"/>
                </a:solidFill>
                <a:latin typeface="Century Gothic" panose="020B0502020202020204" pitchFamily="34" charset="0"/>
                <a:ea typeface="Questrial"/>
                <a:cs typeface="Questrial"/>
                <a:sym typeface="Questrial"/>
                <a:rtl val="0"/>
              </a:rPr>
              <a:t>Calibration in Test area: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data from a HOT and COLD sample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area, referred to as “pixels”</a:t>
            </a:r>
          </a:p>
          <a:p>
            <a:pPr marR="0" lvl="0" algn="ctr" rtl="0">
              <a:lnSpc>
                <a:spcPct val="90000"/>
              </a:lnSpc>
              <a:spcBef>
                <a:spcPts val="0"/>
              </a:spcBef>
              <a:spcAft>
                <a:spcPts val="0"/>
              </a:spcAft>
              <a:buNone/>
            </a:pPr>
            <a:endParaRPr lang="en-US" sz="1800" dirty="0">
              <a:solidFill>
                <a:schemeClr val="dk1"/>
              </a:solidFill>
              <a:latin typeface="Century Gothic" panose="020B0502020202020204" pitchFamily="34" charset="0"/>
              <a:ea typeface="Questrial"/>
              <a:cs typeface="Questrial"/>
              <a:sym typeface="Questrial"/>
            </a:endParaRPr>
          </a:p>
          <a:p>
            <a:pPr marR="0" lvl="0" algn="ctr" rtl="0">
              <a:lnSpc>
                <a:spcPct val="90000"/>
              </a:lnSpc>
              <a:spcBef>
                <a:spcPts val="0"/>
              </a:spcBef>
              <a:spcAft>
                <a:spcPts val="0"/>
              </a:spcAft>
              <a:buNone/>
            </a:pPr>
            <a:r>
              <a:rPr lang="en-US" sz="1800" dirty="0" smtClean="0">
                <a:solidFill>
                  <a:schemeClr val="dk1"/>
                </a:solidFill>
                <a:latin typeface="Century Gothic" panose="020B0502020202020204" pitchFamily="34" charset="0"/>
                <a:ea typeface="Questrial"/>
                <a:cs typeface="Questrial"/>
                <a:sym typeface="Questrial"/>
              </a:rPr>
              <a:t>“Pixels” are actually polygons representing several raster pixels each</a:t>
            </a:r>
            <a:endParaRPr lang="en-US" sz="1800" dirty="0">
              <a:solidFill>
                <a:schemeClr val="dk1"/>
              </a:solidFill>
              <a:latin typeface="Century Gothic" panose="020B0502020202020204" pitchFamily="34" charset="0"/>
              <a:ea typeface="Questrial"/>
              <a:cs typeface="Questrial"/>
              <a:sym typeface="Questrial"/>
            </a:endParaRPr>
          </a:p>
          <a:p>
            <a:pPr marR="0" lvl="0" algn="ctr" rtl="0">
              <a:lnSpc>
                <a:spcPct val="90000"/>
              </a:lnSpc>
              <a:spcBef>
                <a:spcPts val="0"/>
              </a:spcBef>
              <a:spcAft>
                <a:spcPts val="0"/>
              </a:spcAft>
              <a:buNone/>
            </a:pPr>
            <a:endParaRPr sz="1800" b="0" i="0" u="none" strike="noStrike" cap="none" baseline="0" dirty="0">
              <a:solidFill>
                <a:schemeClr val="dk1"/>
              </a:solidFill>
              <a:latin typeface="Century Gothic" panose="020B0502020202020204" pitchFamily="34" charset="0"/>
              <a:ea typeface="Questrial"/>
              <a:cs typeface="Questrial"/>
              <a:sym typeface="Questrial"/>
              <a:rtl val="0"/>
            </a:endParaRPr>
          </a:p>
          <a:p>
            <a:pPr marL="457200" marR="0" lvl="0" indent="-342900" algn="l" rtl="0">
              <a:lnSpc>
                <a:spcPct val="90000"/>
              </a:lnSpc>
              <a:spcBef>
                <a:spcPts val="1000"/>
              </a:spcBef>
              <a:spcAft>
                <a:spcPts val="0"/>
              </a:spcAft>
              <a:buClr>
                <a:srgbClr val="449392"/>
              </a:buClr>
              <a:buSzPct val="100000"/>
              <a:buFont typeface="Century Gothic" panose="020B0502020202020204" pitchFamily="34" charset="0"/>
              <a:buChar char="►"/>
            </a:pP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“Hot Pixel”- a dry, bare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area where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ET is effectively zero</a:t>
            </a:r>
          </a:p>
          <a:p>
            <a:pPr marL="285750" marR="0" lvl="0" indent="-285750" algn="l" rtl="0">
              <a:lnSpc>
                <a:spcPct val="115000"/>
              </a:lnSpc>
              <a:spcBef>
                <a:spcPts val="0"/>
              </a:spcBef>
              <a:spcAft>
                <a:spcPts val="0"/>
              </a:spcAft>
              <a:buFont typeface="Century Gothic" panose="020B0502020202020204" pitchFamily="34" charset="0"/>
              <a:buChar char="►"/>
            </a:pPr>
            <a:endParaRPr sz="1800" b="0" i="0" u="none" strike="noStrike" cap="none" baseline="0" dirty="0">
              <a:solidFill>
                <a:schemeClr val="dk1"/>
              </a:solidFill>
              <a:latin typeface="Century Gothic" panose="020B0502020202020204" pitchFamily="34" charset="0"/>
              <a:ea typeface="Questrial"/>
              <a:cs typeface="Questrial"/>
              <a:sym typeface="Questrial"/>
              <a:rtl val="0"/>
            </a:endParaRPr>
          </a:p>
          <a:p>
            <a:pPr marL="457200" marR="0" lvl="0" indent="-342900" algn="l" rtl="0">
              <a:lnSpc>
                <a:spcPct val="90000"/>
              </a:lnSpc>
              <a:spcBef>
                <a:spcPts val="1000"/>
              </a:spcBef>
              <a:spcAft>
                <a:spcPts val="0"/>
              </a:spcAft>
              <a:buClr>
                <a:srgbClr val="449392"/>
              </a:buClr>
              <a:buSzPct val="100000"/>
              <a:buFont typeface="Century Gothic" panose="020B0502020202020204" pitchFamily="34" charset="0"/>
              <a:buChar char="►"/>
            </a:pP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“Cold Pixel”- a wet, irrigated area with continuous crop coverage</a:t>
            </a:r>
          </a:p>
          <a:p>
            <a:pPr marL="0" marR="0" lvl="0" indent="0" algn="l" rtl="0">
              <a:lnSpc>
                <a:spcPct val="115000"/>
              </a:lnSpc>
              <a:spcBef>
                <a:spcPts val="0"/>
              </a:spcBef>
              <a:spcAft>
                <a:spcPts val="0"/>
              </a:spcAft>
              <a:buClr>
                <a:schemeClr val="dk1"/>
              </a:buClr>
              <a:buFont typeface="Arial"/>
              <a:buNone/>
            </a:pPr>
            <a:endParaRPr sz="2000" b="0" i="0" u="none" strike="noStrike" cap="none" baseline="0" dirty="0">
              <a:solidFill>
                <a:schemeClr val="dk1"/>
              </a:solidFill>
              <a:latin typeface="Questrial"/>
              <a:ea typeface="Questrial"/>
              <a:cs typeface="Questrial"/>
              <a:sym typeface="Questrial"/>
              <a:rtl val="0"/>
            </a:endParaRPr>
          </a:p>
          <a:p>
            <a:pPr marL="0" marR="0" lvl="0" indent="0" algn="l" rtl="0">
              <a:lnSpc>
                <a:spcPct val="100000"/>
              </a:lnSpc>
              <a:spcBef>
                <a:spcPts val="0"/>
              </a:spcBef>
              <a:spcAft>
                <a:spcPts val="0"/>
              </a:spcAft>
              <a:buClr>
                <a:srgbClr val="000000"/>
              </a:buClr>
              <a:buFont typeface="Arial"/>
              <a:buNone/>
            </a:pPr>
            <a:endParaRPr sz="1400" b="0" i="0" u="none" strike="noStrike" cap="none" baseline="0" dirty="0">
              <a:solidFill>
                <a:srgbClr val="000000"/>
              </a:solidFill>
              <a:latin typeface="Questrial"/>
              <a:ea typeface="Questrial"/>
              <a:cs typeface="Questrial"/>
              <a:sym typeface="Questrial"/>
              <a:rtl val="0"/>
            </a:endParaRPr>
          </a:p>
        </p:txBody>
      </p:sp>
      <p:sp>
        <p:nvSpPr>
          <p:cNvPr id="154" name="Shape 154"/>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METRIC </a:t>
            </a:r>
            <a:r>
              <a:rPr lang="en-US" sz="3200" b="1" i="0" u="none" strike="noStrike" cap="none" baseline="0" dirty="0" smtClean="0">
                <a:solidFill>
                  <a:srgbClr val="FFFFFF"/>
                </a:solidFill>
                <a:latin typeface="Century Gothic" panose="020B0502020202020204" pitchFamily="34" charset="0"/>
                <a:ea typeface="Questrial"/>
                <a:cs typeface="Questrial"/>
                <a:sym typeface="Questrial"/>
                <a:rtl val="0"/>
              </a:rPr>
              <a:t>Methodology</a:t>
            </a:r>
            <a:r>
              <a:rPr lang="en-US" sz="3200" b="1" i="0" u="none" strike="noStrike" cap="none" dirty="0" smtClean="0">
                <a:solidFill>
                  <a:srgbClr val="FFFFFF"/>
                </a:solidFill>
                <a:latin typeface="Century Gothic" panose="020B0502020202020204" pitchFamily="34" charset="0"/>
                <a:ea typeface="Questrial"/>
                <a:cs typeface="Questrial"/>
                <a:sym typeface="Questrial"/>
                <a:rtl val="0"/>
              </a:rPr>
              <a:t> </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3361" y="2212848"/>
            <a:ext cx="4865135" cy="3759423"/>
          </a:xfrm>
          <a:prstGeom prst="rect">
            <a:avLst/>
          </a:prstGeom>
        </p:spPr>
      </p:pic>
      <p:sp>
        <p:nvSpPr>
          <p:cNvPr id="3" name="Rectangle 2"/>
          <p:cNvSpPr/>
          <p:nvPr/>
        </p:nvSpPr>
        <p:spPr>
          <a:xfrm>
            <a:off x="4955458" y="4123944"/>
            <a:ext cx="45719" cy="5718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H="1">
            <a:off x="4955459" y="2305447"/>
            <a:ext cx="714810" cy="1818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955458" y="4181126"/>
            <a:ext cx="714811" cy="17412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1_office theme">
  <a:themeElements>
    <a:clrScheme name="Water">
      <a:dk1>
        <a:srgbClr val="000000"/>
      </a:dk1>
      <a:lt1>
        <a:srgbClr val="FFFFFF"/>
      </a:lt1>
      <a:dk2>
        <a:srgbClr val="44546A"/>
      </a:dk2>
      <a:lt2>
        <a:srgbClr val="E7E6E6"/>
      </a:lt2>
      <a:accent1>
        <a:srgbClr val="67B9B8"/>
      </a:accent1>
      <a:accent2>
        <a:srgbClr val="447979"/>
      </a:accent2>
      <a:accent3>
        <a:srgbClr val="203A39"/>
      </a:accent3>
      <a:accent4>
        <a:srgbClr val="6D3B27"/>
      </a:accent4>
      <a:accent5>
        <a:srgbClr val="B97F67"/>
      </a:accent5>
      <a:accent6>
        <a:srgbClr val="ECAA9B"/>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Water">
      <a:dk1>
        <a:srgbClr val="000000"/>
      </a:dk1>
      <a:lt1>
        <a:srgbClr val="FFFFFF"/>
      </a:lt1>
      <a:dk2>
        <a:srgbClr val="44546A"/>
      </a:dk2>
      <a:lt2>
        <a:srgbClr val="E7E6E6"/>
      </a:lt2>
      <a:accent1>
        <a:srgbClr val="67B9B8"/>
      </a:accent1>
      <a:accent2>
        <a:srgbClr val="447979"/>
      </a:accent2>
      <a:accent3>
        <a:srgbClr val="203A39"/>
      </a:accent3>
      <a:accent4>
        <a:srgbClr val="6D3B27"/>
      </a:accent4>
      <a:accent5>
        <a:srgbClr val="B97F67"/>
      </a:accent5>
      <a:accent6>
        <a:srgbClr val="ECAA9B"/>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6040</TotalTime>
  <Words>1278</Words>
  <Application>Microsoft Office PowerPoint</Application>
  <PresentationFormat>On-screen Show (4:3)</PresentationFormat>
  <Paragraphs>151</Paragraphs>
  <Slides>17</Slides>
  <Notes>13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Arial</vt:lpstr>
      <vt:lpstr>Calibri</vt:lpstr>
      <vt:lpstr>Century Gothic</vt:lpstr>
      <vt:lpstr>Helvetica Neue</vt:lpstr>
      <vt:lpstr>Questrial</vt:lpstr>
      <vt:lpstr>1_office theme</vt:lpstr>
      <vt:lpstr>2_office theme</vt:lpstr>
      <vt:lpstr>Coastal Mid-Atlantic Water Resources III</vt:lpstr>
      <vt:lpstr>METRIC Model </vt:lpstr>
      <vt:lpstr>Project Partners &amp; End Users</vt:lpstr>
      <vt:lpstr> Community Concerns</vt:lpstr>
      <vt:lpstr>Project Objectives</vt:lpstr>
      <vt:lpstr> Study Area: Coastal Mid-Atlantic</vt:lpstr>
      <vt:lpstr> Earth Observations &amp; Data Acquisition </vt:lpstr>
      <vt:lpstr>METRIC Model</vt:lpstr>
      <vt:lpstr>METRIC Methodology </vt:lpstr>
      <vt:lpstr>METRIC Methodology </vt:lpstr>
      <vt:lpstr>Intermediate Results </vt:lpstr>
      <vt:lpstr>Intermediate Results</vt:lpstr>
      <vt:lpstr>Intermediate Results</vt:lpstr>
      <vt:lpstr>Results</vt:lpstr>
      <vt:lpstr>Results</vt:lpstr>
      <vt:lpstr>Conclusion/Future Work </vt:lpstr>
      <vt:lpstr>Acknowledgements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Coastal Mid-Atlantic Water Resources II</dc:title>
  <dc:creator>Riedel, Jelly A. (LARC-E3)[SSAI DEVELOP]</dc:creator>
  <cp:lastModifiedBy>Sparrow, Kent H. (LARC-E3)[SSAI DEVELOP]</cp:lastModifiedBy>
  <cp:revision>36</cp:revision>
  <dcterms:modified xsi:type="dcterms:W3CDTF">2015-03-02T17:21:31Z</dcterms:modified>
</cp:coreProperties>
</file>