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0" r:id="rId5"/>
  </p:sldMasterIdLst>
  <p:notesMasterIdLst>
    <p:notesMasterId r:id="rId30"/>
  </p:notesMasterIdLst>
  <p:sldIdLst>
    <p:sldId id="321" r:id="rId6"/>
    <p:sldId id="340" r:id="rId7"/>
    <p:sldId id="346" r:id="rId8"/>
    <p:sldId id="325" r:id="rId9"/>
    <p:sldId id="360" r:id="rId10"/>
    <p:sldId id="341" r:id="rId11"/>
    <p:sldId id="347" r:id="rId12"/>
    <p:sldId id="343" r:id="rId13"/>
    <p:sldId id="326" r:id="rId14"/>
    <p:sldId id="348" r:id="rId15"/>
    <p:sldId id="353" r:id="rId16"/>
    <p:sldId id="349" r:id="rId17"/>
    <p:sldId id="356" r:id="rId18"/>
    <p:sldId id="362" r:id="rId19"/>
    <p:sldId id="363" r:id="rId20"/>
    <p:sldId id="368" r:id="rId21"/>
    <p:sldId id="361" r:id="rId22"/>
    <p:sldId id="327" r:id="rId23"/>
    <p:sldId id="365" r:id="rId24"/>
    <p:sldId id="329" r:id="rId25"/>
    <p:sldId id="330" r:id="rId26"/>
    <p:sldId id="344" r:id="rId27"/>
    <p:sldId id="332" r:id="rId28"/>
    <p:sldId id="3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Nisbet-Wilcox" initials="BN" lastIdx="1" clrIdx="0">
    <p:extLst>
      <p:ext uri="{19B8F6BF-5375-455C-9EA6-DF929625EA0E}">
        <p15:presenceInfo xmlns:p15="http://schemas.microsoft.com/office/powerpoint/2012/main" userId="S::brandy.nisbet@ssaihq.com::85debb24-05d8-4a4f-9068-cfd1b5fab5da" providerId="AD"/>
      </p:ext>
    </p:extLst>
  </p:cmAuthor>
  <p:cmAuthor id="2" name="Adriana Le Compte" initials="ALC" lastIdx="5" clrIdx="1">
    <p:extLst>
      <p:ext uri="{19B8F6BF-5375-455C-9EA6-DF929625EA0E}">
        <p15:presenceInfo xmlns:p15="http://schemas.microsoft.com/office/powerpoint/2012/main" userId="Adriana Le Compte" providerId="None"/>
      </p:ext>
    </p:extLst>
  </p:cmAuthor>
  <p:cmAuthor id="3" name="Adriana Le Compte" initials="ALC [2]" lastIdx="3" clrIdx="2">
    <p:extLst>
      <p:ext uri="{19B8F6BF-5375-455C-9EA6-DF929625EA0E}">
        <p15:presenceInfo xmlns:p15="http://schemas.microsoft.com/office/powerpoint/2012/main" userId="S::adriana.lecompte@ssaihq.com::9ca78715-16ca-42c8-8801-8544539c8678" providerId="AD"/>
      </p:ext>
    </p:extLst>
  </p:cmAuthor>
  <p:cmAuthor id="4" name="Ross, Kenton W. (LARC-E3)" initials="RKW(" lastIdx="4" clrIdx="3">
    <p:extLst>
      <p:ext uri="{19B8F6BF-5375-455C-9EA6-DF929625EA0E}">
        <p15:presenceInfo xmlns:p15="http://schemas.microsoft.com/office/powerpoint/2012/main" userId="S::kwross@ndc.nasa.gov::73e742de-0059-4beb-8279-f6afc2201575" providerId="AD"/>
      </p:ext>
    </p:extLst>
  </p:cmAuthor>
  <p:cmAuthor id="5" name="Nick Pelaccio" initials="NP" lastIdx="1" clrIdx="4">
    <p:extLst>
      <p:ext uri="{19B8F6BF-5375-455C-9EA6-DF929625EA0E}">
        <p15:presenceInfo xmlns:p15="http://schemas.microsoft.com/office/powerpoint/2012/main" userId="S::nick.pelaccio@ssaihq.com::95773894-9f7c-43a2-b2b2-e7eab850ac96" providerId="AD"/>
      </p:ext>
    </p:extLst>
  </p:cmAuthor>
  <p:cmAuthor id="6" name="Justine Spore" initials="JS" lastIdx="1" clrIdx="5">
    <p:extLst>
      <p:ext uri="{19B8F6BF-5375-455C-9EA6-DF929625EA0E}">
        <p15:presenceInfo xmlns:p15="http://schemas.microsoft.com/office/powerpoint/2012/main" userId="S::justine.spore@ssaihq.com::2dca4a28-5a45-429e-94a4-79c04b9f27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B1D0"/>
    <a:srgbClr val="BA00E8"/>
    <a:srgbClr val="BAFFFE"/>
    <a:srgbClr val="EFBAFF"/>
    <a:srgbClr val="CD7142"/>
    <a:srgbClr val="729D84"/>
    <a:srgbClr val="A4D0B7"/>
    <a:srgbClr val="3E4268"/>
    <a:srgbClr val="8BC499"/>
    <a:srgbClr val="749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7BF48-0ED9-44B7-9632-5F74165C97CF}" v="120" dt="2021-07-29T16:51:37.581"/>
    <p1510:client id="{2D8929EC-459E-4AC1-B058-B965F73A607B}" v="2" dt="2021-07-29T19:44:47.534"/>
    <p1510:client id="{30239D64-A991-1B72-D9E0-A8BECAB278BE}" v="1434" dt="2021-07-28T21:19:03.279"/>
    <p1510:client id="{325113B0-9FA2-4630-B374-96E66158C02D}" v="16" dt="2021-07-29T16:57:15.089"/>
    <p1510:client id="{4176D2AC-D340-471A-B77D-FC20DDA409E6}" v="116" dt="2021-07-29T17:15:08.981"/>
    <p1510:client id="{42651702-26B9-42D8-B485-6578237CEE36}" v="4" dt="2021-07-29T16:54:04.663"/>
    <p1510:client id="{44B299D3-DE3F-47D5-83FC-24F186FFE76F}" v="2" dt="2021-07-29T20:17:27.838"/>
    <p1510:client id="{4C840CAB-8503-1AF6-38CB-0AA78E76EBC6}" v="661" dt="2021-07-29T20:20:44.451"/>
    <p1510:client id="{4C899D28-1BC4-7831-68BD-DB4A6D54536B}" v="773" dt="2021-07-29T00:53:27.314"/>
    <p1510:client id="{52B2D523-08D5-49D2-BB06-E83F8A4001B0}" v="3" dt="2021-07-29T16:20:12.121"/>
    <p1510:client id="{5EF8D8AB-6E43-41C2-BCAA-A41221CBCB84}" v="6" dt="2021-07-29T19:28:50.338"/>
    <p1510:client id="{768AFE87-CB2D-4B41-A22C-D2021995E3A3}" v="44" dt="2021-07-29T20:21:20.782"/>
    <p1510:client id="{7DDCA1D0-941E-F826-651A-F4E1104E769E}" v="8" dt="2021-07-29T14:31:25.217"/>
    <p1510:client id="{91F04039-A947-4A25-8A0F-EC3E41207116}" v="115" dt="2021-07-29T16:33:18.357"/>
    <p1510:client id="{99124EAE-C95C-2359-5BD4-578F47F20793}" v="2867" dt="2021-07-29T21:58:48.022"/>
    <p1510:client id="{C6C5FF0C-079A-4987-B727-E76961F35A43}" v="10" dt="2021-07-29T16:57:51.988"/>
    <p1510:client id="{DD2F0D2B-683E-4862-B41C-CA3A0E6DF2A2}" v="19" dt="2021-07-29T19:34:17.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902" autoAdjust="0"/>
  </p:normalViewPr>
  <p:slideViewPr>
    <p:cSldViewPr snapToGrid="0">
      <p:cViewPr>
        <p:scale>
          <a:sx n="68" d="100"/>
          <a:sy n="68" d="100"/>
        </p:scale>
        <p:origin x="523"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28577026@N02/3936140349"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28577026@N0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curid=3082472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earch.creativecommons.org/photos/1ccf8ab7-b0dc-4ca0-94e2-da0f23be142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earch.creativecommons.org/photos/d1bf3408-6e5a-41dc-b192-edec294ee11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earch.creativecommons.org/photos/992f2524-8a9c-474a-9c81-f416c0c191b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kompong-phluk-kompong-tour-village-95331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arch.creativecommons.org/photos/bfaaa5da-9f06-46cf-b204-cf2a553f772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jpl.nasa.gov/missions/gravity-recovery-and-climate-experiment-grac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gpm.nasa.gov/missions/GPM" TargetMode="External"/><Relationship Id="rId4" Type="http://schemas.openxmlformats.org/officeDocument/2006/relationships/hyperlink" Target="https://www.jpl.nasa.gov/missions/shuttle-radar-topography-mission-sr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we are Justine Spore, Molly Farrell, Joey Lindsay, Brian Place and Nick Pelaccio, and today we'll be sharing our work this summer as the DEVELOP Tonlé Sap Agriculture and Food Security III team.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period is from 2000 to 2020, with FHI assessments calculated annually. The remotely sensed datasets we used have variable ranges of availability. Air temperature and precipitation had data for our entire study period, but GRACE data is only available from 2002 to 2017.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8040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we will discuss our calculation of the Tonlé Sap's water quality, which within the FHI assessment is its own category with only one section — nutrient flows.</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87781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used a Soil and Water Assessment Tool, or SWAT, to monitor changes in nutrient flows over the course of our study period. The SWAT tool required five inputs: a Digital Elevation Model (DEM), a land cover classification, a soil classification, daily air temperature and daily precipitation. Our goal was to collect each of these inputs from remotely sensed datasets when possible. </a:t>
            </a:r>
          </a:p>
          <a:p>
            <a:endParaRPr lang="en-US" dirty="0">
              <a:cs typeface="Calibri"/>
            </a:endParaRPr>
          </a:p>
          <a:p>
            <a:r>
              <a:rPr lang="en-US" dirty="0">
                <a:cs typeface="Calibri"/>
              </a:rPr>
              <a:t>This </a:t>
            </a:r>
            <a:r>
              <a:rPr lang="en-US" dirty="0"/>
              <a:t>land cover classification </a:t>
            </a:r>
            <a:r>
              <a:rPr lang="en-US" dirty="0">
                <a:cs typeface="Calibri"/>
              </a:rPr>
              <a:t>map of Tonle Sap is one of SWAT's outputs during the initialization of the model in QGIS using the QSWAT plugin. </a:t>
            </a:r>
            <a:endParaRPr lang="en-US" dirty="0" smtClean="0">
              <a:cs typeface="Calibri"/>
            </a:endParaRPr>
          </a:p>
          <a:p>
            <a:endParaRPr lang="en-US" dirty="0" smtClean="0">
              <a:cs typeface="Calibri"/>
            </a:endParaRPr>
          </a:p>
          <a:p>
            <a:r>
              <a:rPr lang="en-US" dirty="0" smtClean="0">
                <a:cs typeface="Calibri"/>
              </a:rPr>
              <a:t>Image Credit: </a:t>
            </a:r>
            <a:r>
              <a:rPr lang="en-US" sz="1200" b="0" i="0" u="none" strike="noStrike" kern="1200" dirty="0" smtClean="0">
                <a:solidFill>
                  <a:schemeClr val="tx1"/>
                </a:solidFill>
                <a:effectLst/>
                <a:latin typeface="+mn-lt"/>
                <a:ea typeface="+mn-ea"/>
                <a:cs typeface="+mn-cs"/>
                <a:hlinkClick r:id="rId3"/>
              </a:rPr>
              <a:t>"2009-09-03 09-07 </a:t>
            </a:r>
            <a:r>
              <a:rPr lang="en-US" sz="1200" b="0" i="0" u="none" strike="noStrike" kern="1200" dirty="0" err="1" smtClean="0">
                <a:solidFill>
                  <a:schemeClr val="tx1"/>
                </a:solidFill>
                <a:effectLst/>
                <a:latin typeface="+mn-lt"/>
                <a:ea typeface="+mn-ea"/>
                <a:cs typeface="+mn-cs"/>
                <a:hlinkClick r:id="rId3"/>
              </a:rPr>
              <a:t>Siem</a:t>
            </a:r>
            <a:r>
              <a:rPr lang="en-US" sz="1200" b="0" i="0" u="none" strike="noStrike" kern="1200" dirty="0" smtClean="0">
                <a:solidFill>
                  <a:schemeClr val="tx1"/>
                </a:solidFill>
                <a:effectLst/>
                <a:latin typeface="+mn-lt"/>
                <a:ea typeface="+mn-ea"/>
                <a:cs typeface="+mn-cs"/>
                <a:hlinkClick r:id="rId3"/>
              </a:rPr>
              <a:t> Reap 451 </a:t>
            </a:r>
            <a:r>
              <a:rPr lang="en-US" sz="1200" b="0" i="0" u="none" strike="noStrike" kern="1200" dirty="0" err="1" smtClean="0">
                <a:solidFill>
                  <a:schemeClr val="tx1"/>
                </a:solidFill>
                <a:effectLst/>
                <a:latin typeface="+mn-lt"/>
                <a:ea typeface="+mn-ea"/>
                <a:cs typeface="+mn-cs"/>
                <a:hlinkClick r:id="rId3"/>
              </a:rPr>
              <a:t>Tonlé</a:t>
            </a:r>
            <a:r>
              <a:rPr lang="en-US" sz="1200" b="0" i="0" u="none" strike="noStrike" kern="1200" dirty="0" smtClean="0">
                <a:solidFill>
                  <a:schemeClr val="tx1"/>
                </a:solidFill>
                <a:effectLst/>
                <a:latin typeface="+mn-lt"/>
                <a:ea typeface="+mn-ea"/>
                <a:cs typeface="+mn-cs"/>
                <a:hlinkClick r:id="rId3"/>
              </a:rPr>
              <a:t> Sap Lake"</a:t>
            </a:r>
            <a:r>
              <a:rPr lang="en-US" sz="1200" b="0" i="0" kern="1200" dirty="0" smtClean="0">
                <a:solidFill>
                  <a:schemeClr val="tx1"/>
                </a:solidFill>
                <a:effectLst/>
                <a:latin typeface="+mn-lt"/>
                <a:ea typeface="+mn-ea"/>
                <a:cs typeface="+mn-cs"/>
              </a:rPr>
              <a:t> by </a:t>
            </a:r>
            <a:r>
              <a:rPr lang="en-US" sz="1200" b="0" i="0" u="none" strike="noStrike" kern="1200" dirty="0" err="1" smtClean="0">
                <a:solidFill>
                  <a:schemeClr val="tx1"/>
                </a:solidFill>
                <a:effectLst/>
                <a:latin typeface="+mn-lt"/>
                <a:ea typeface="+mn-ea"/>
                <a:cs typeface="+mn-cs"/>
                <a:hlinkClick r:id="rId4"/>
              </a:rPr>
              <a:t>Allie_Caulfield</a:t>
            </a:r>
            <a:r>
              <a:rPr lang="en-US" sz="1200" b="0" i="0" kern="1200" dirty="0" smtClean="0">
                <a:solidFill>
                  <a:schemeClr val="tx1"/>
                </a:solidFill>
                <a:effectLst/>
                <a:latin typeface="+mn-lt"/>
                <a:ea typeface="+mn-ea"/>
                <a:cs typeface="+mn-cs"/>
              </a:rPr>
              <a:t> is licensed under </a:t>
            </a:r>
            <a:r>
              <a:rPr lang="en-US" sz="1200" b="0" i="0" u="none" strike="noStrike" kern="1200" dirty="0" smtClean="0">
                <a:solidFill>
                  <a:schemeClr val="tx1"/>
                </a:solidFill>
                <a:effectLst/>
                <a:latin typeface="+mn-lt"/>
                <a:ea typeface="+mn-ea"/>
                <a:cs typeface="+mn-cs"/>
                <a:hlinkClick r:id="rId5"/>
              </a:rPr>
              <a:t>CC BY 2.0</a:t>
            </a:r>
            <a:r>
              <a:rPr lang="en-US" sz="1200" b="0" i="0" u="none" strike="noStrike" kern="1200" dirty="0" smtClean="0">
                <a:solidFill>
                  <a:schemeClr val="tx1"/>
                </a:solidFill>
                <a:effectLst/>
                <a:latin typeface="+mn-lt"/>
                <a:ea typeface="+mn-ea"/>
                <a:cs typeface="+mn-cs"/>
              </a:rPr>
              <a:t> (https://search.creativecommons.org/photos/4feb108d-4f99-4fc9-90ef-5d452773a136)</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55264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first SWAT input was a </a:t>
            </a:r>
            <a:r>
              <a:rPr lang="en-US" dirty="0" smtClean="0">
                <a:cs typeface="Calibri"/>
              </a:rPr>
              <a:t>Digital </a:t>
            </a:r>
            <a:r>
              <a:rPr lang="en-US" dirty="0">
                <a:cs typeface="Calibri"/>
              </a:rPr>
              <a:t>Elevation Model, or DEM, shown in the upper left corner. The red outline shows the Tonlé Sap basin boundary. This input was the least challenging to process for SWAT. We acquired it through Google Earth Engine as a readily available dataset, cropped it to our study area, and exported out of GEE and into SWAT.</a:t>
            </a:r>
          </a:p>
          <a:p>
            <a:endParaRPr lang="en-US" dirty="0">
              <a:cs typeface="Calibri"/>
            </a:endParaRPr>
          </a:p>
          <a:p>
            <a:r>
              <a:rPr lang="en-US" dirty="0">
                <a:cs typeface="Calibri"/>
              </a:rPr>
              <a:t>The second input was a land cover classification for our study time period. For this input, we used the map and classification created by the DEVELOP Tonlé Sap Term I team. Shown at right is a gif of land cover change from 2000-2018. </a:t>
            </a:r>
            <a:r>
              <a:rPr lang="en-US" dirty="0"/>
              <a:t>Areas and landscapes evolve as societies grow and develop, leading to noticeable land cover change to address an increase in population and need for food.</a:t>
            </a:r>
            <a:r>
              <a:rPr lang="en-US" dirty="0">
                <a:cs typeface="Calibri"/>
              </a:rPr>
              <a:t> The dark blue color shows Tonlé Sap lake, and the surrounding area is the rest of the basin. </a:t>
            </a:r>
          </a:p>
          <a:p>
            <a:endParaRPr lang="en-US" dirty="0">
              <a:cs typeface="Calibri"/>
            </a:endParaRPr>
          </a:p>
          <a:p>
            <a:endParaRPr lang="en-US" dirty="0">
              <a:cs typeface="Calibri"/>
            </a:endParaRPr>
          </a:p>
          <a:p>
            <a:r>
              <a:rPr lang="en-US" dirty="0">
                <a:cs typeface="Calibri"/>
              </a:rPr>
              <a:t>---------------------------------------------</a:t>
            </a:r>
          </a:p>
          <a:p>
            <a:r>
              <a:rPr lang="en-US" dirty="0">
                <a:cs typeface="Calibri"/>
              </a:rPr>
              <a:t>DEM from GEE, map generated by Tonlé Sap Ag II team</a:t>
            </a:r>
          </a:p>
          <a:p>
            <a:endParaRPr lang="en-US" dirty="0">
              <a:cs typeface="Calibri"/>
            </a:endParaRPr>
          </a:p>
          <a:p>
            <a:r>
              <a:rPr lang="en-US" dirty="0">
                <a:cs typeface="Calibri"/>
              </a:rPr>
              <a:t>Land cover map created by Tonlé Sap Term I</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61941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next two SWAT inputs were daily precipitation and air temperature data. These variables were available through Google Earth Engine — precipitation from the Global Precipitation Model – and air temperature from ERA5 daily temperature. The two variables were imported from GEE into a GEE Python API. The GEE Python API contains code that turned the rasters into tables. The newly created tables were then exported into Google drive in order to complete the last step. Finally, in the GEE Python API, the exported tables were turned into separate text files. The data for air temperature and precipitation is now ready for SWAT analysis. </a:t>
            </a:r>
          </a:p>
          <a:p>
            <a:endParaRPr lang="en-US" dirty="0">
              <a:cs typeface="Calibri"/>
            </a:endParaRPr>
          </a:p>
          <a:p>
            <a:endParaRPr lang="en-US" dirty="0">
              <a:cs typeface="Calibri"/>
            </a:endParaRPr>
          </a:p>
          <a:p>
            <a:r>
              <a:rPr lang="en-US" dirty="0">
                <a:cs typeface="Calibri"/>
              </a:rPr>
              <a:t>-------------------------</a:t>
            </a:r>
          </a:p>
          <a:p>
            <a:r>
              <a:rPr lang="en-US" dirty="0">
                <a:cs typeface="Calibri"/>
              </a:rPr>
              <a:t>Maps and graphic created by Tonlé Sap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73228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soil data, we used data from the Food and Agriculture Organization of the United Nations. The dataset is known as the Harmonized World Soil Database (HWSD). In order to make the soil data compatible with the SWAT model, we had to follow four major steps that included downloading the data, extracting soil attributes into a CSV file, naming the soil classes, and saving the final raster product as well as visualizing the final product as a check to see if the process was executed properly. </a:t>
            </a:r>
          </a:p>
          <a:p>
            <a:endParaRPr lang="en-US" dirty="0">
              <a:cs typeface="Calibri"/>
            </a:endParaRPr>
          </a:p>
          <a:p>
            <a:r>
              <a:rPr lang="en-US" dirty="0">
                <a:cs typeface="Calibri"/>
              </a:rPr>
              <a:t>---------------</a:t>
            </a:r>
          </a:p>
          <a:p>
            <a:r>
              <a:rPr lang="en-US" dirty="0">
                <a:cs typeface="Calibri"/>
              </a:rPr>
              <a:t>Maps and graphic created by Tonlé Sap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9283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examples of SWAT model outputs for daily nitrogen, phosphorous, and sediment over five months in the Tonlé Sap basin. SWAT takes in all of the previously discussed inputs and calculates nutrient flows within each hydrological response unit (HRUs) which are shown by each of the different widths of waterways. </a:t>
            </a:r>
          </a:p>
          <a:p>
            <a:endParaRPr lang="en-US" dirty="0">
              <a:cs typeface="Calibri"/>
            </a:endParaRPr>
          </a:p>
          <a:p>
            <a:r>
              <a:rPr lang="en-US" dirty="0">
                <a:cs typeface="Calibri"/>
              </a:rPr>
              <a:t>These outputs prove the feasibility of using remotely sensed data as inputs for the SWAT model. </a:t>
            </a:r>
            <a:r>
              <a:rPr lang="en-US" dirty="0"/>
              <a:t>In this map the water is flowing southbound and we can see that as you move downstream, the water has increasing amounts of nitrogen, while phosphorous and sediment are </a:t>
            </a:r>
            <a:r>
              <a:rPr lang="en-US" dirty="0" smtClean="0"/>
              <a:t>noticeably </a:t>
            </a:r>
            <a:r>
              <a:rPr lang="en-US" dirty="0"/>
              <a:t>more loaded in the center of the basin. </a:t>
            </a:r>
            <a:endParaRPr lang="en-US" dirty="0">
              <a:cs typeface="Calibri"/>
            </a:endParaRPr>
          </a:p>
          <a:p>
            <a:endParaRPr lang="en-US" dirty="0"/>
          </a:p>
          <a:p>
            <a:r>
              <a:rPr lang="en-US" dirty="0"/>
              <a:t>For our analysis, we created annual SWAT outputs for the Tonlé Sap basin from 2000-2020, and we were specifically interested in nitrogen, phosphorous and </a:t>
            </a:r>
            <a:r>
              <a:rPr lang="en-US" dirty="0" smtClean="0"/>
              <a:t>suspended </a:t>
            </a:r>
            <a:r>
              <a:rPr lang="en-US" dirty="0"/>
              <a:t>solids.</a:t>
            </a:r>
          </a:p>
          <a:p>
            <a:endParaRPr lang="en-US" dirty="0">
              <a:cs typeface="Calibri"/>
            </a:endParaRPr>
          </a:p>
          <a:p>
            <a:r>
              <a:rPr lang="en-US" dirty="0">
                <a:cs typeface="Calibri"/>
              </a:rPr>
              <a:t>-----------------------</a:t>
            </a:r>
          </a:p>
          <a:p>
            <a:r>
              <a:rPr lang="en-US" dirty="0">
                <a:cs typeface="Calibri"/>
              </a:rPr>
              <a:t>Maps and graphics produced by Tonlé Sap II team in SWAT model</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227992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will talk about the second FHI sub-indicator we tackled, Water Quantity, and specifically groundwater storage depletion.</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957611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GRACE satellite measured changes in Earth's gravity to provide Total Water Anomaly values — how much more or less water there is based on a baseline from 2004-2010. This metric includes all Terrestrial Water, so to look at groundwater, we need to isolate it from all the other sources of water on Earth. This includes soil moisture, plant canopy intercept, and surface water (the Tonlé Sap Lake in our case). The equation at the bottom right of this slide outlines this transformation.</a:t>
            </a:r>
          </a:p>
          <a:p>
            <a:endParaRPr lang="en-US" dirty="0">
              <a:cs typeface="Calibri"/>
            </a:endParaRPr>
          </a:p>
          <a:p>
            <a:r>
              <a:rPr lang="en-US" dirty="0">
                <a:cs typeface="Calibri"/>
              </a:rPr>
              <a:t>The Freshwater Health Index asks users to input the number of areas affected with groundwater depletion in the study period. Because of this, we decided to focus on dry season measurements only, because this is most likely to be when wells are running dry and water resources are scarce or insecure.</a:t>
            </a:r>
          </a:p>
          <a:p>
            <a:endParaRPr lang="en-US" dirty="0">
              <a:cs typeface="Calibri"/>
            </a:endParaRPr>
          </a:p>
          <a:p>
            <a:r>
              <a:rPr lang="en-US" dirty="0">
                <a:cs typeface="Calibri"/>
              </a:rPr>
              <a:t>------------------------</a:t>
            </a:r>
          </a:p>
          <a:p>
            <a:r>
              <a:rPr lang="en-US" dirty="0">
                <a:cs typeface="Calibri"/>
              </a:rPr>
              <a:t>Image created by Tonlé Sap II team—  Shows Monthly mass land grids from GEE GRACE dataset</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92360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90000"/>
              </a:lnSpc>
              <a:spcAft>
                <a:spcPts val="600"/>
              </a:spcAft>
            </a:pPr>
            <a:r>
              <a:rPr lang="en-US" dirty="0">
                <a:cs typeface="Calibri" panose="020F0502020204030204"/>
              </a:rPr>
              <a:t>To </a:t>
            </a:r>
            <a:r>
              <a:rPr lang="en-US" dirty="0" smtClean="0">
                <a:cs typeface="Calibri" panose="020F0502020204030204"/>
              </a:rPr>
              <a:t>isolate groundwater </a:t>
            </a:r>
            <a:r>
              <a:rPr lang="en-US" dirty="0">
                <a:cs typeface="Calibri" panose="020F0502020204030204"/>
              </a:rPr>
              <a:t>from GRACE, we had to find all sources of surface water within the Tonlé Sap basin, which was the three previously mentioned sources: plant canopy intercept (the water that's on plants), soil moisture, and surface water (the Tonlé Sap lake in our case). Plant canopy water and soil moisture are available as global daily datasets through the Global Land Data Assimilation System (GLDAS). </a:t>
            </a:r>
            <a:endParaRPr lang="en-US" dirty="0"/>
          </a:p>
          <a:p>
            <a:pPr marL="57150">
              <a:lnSpc>
                <a:spcPct val="90000"/>
              </a:lnSpc>
              <a:spcAft>
                <a:spcPts val="600"/>
              </a:spcAft>
            </a:pPr>
            <a:endParaRPr lang="en-US" dirty="0">
              <a:cs typeface="Calibri" panose="020F0502020204030204"/>
            </a:endParaRPr>
          </a:p>
          <a:p>
            <a:pPr marL="57150">
              <a:lnSpc>
                <a:spcPct val="90000"/>
              </a:lnSpc>
              <a:spcAft>
                <a:spcPts val="600"/>
              </a:spcAft>
            </a:pPr>
            <a:r>
              <a:rPr lang="en-US" dirty="0">
                <a:cs typeface="Calibri" panose="020F0502020204030204"/>
              </a:rPr>
              <a:t>The surface water of the lake required its own calculation, and we relied on altimetry data from the first Tonlé Sap DEVELOP team and a monthly water mask derived from Landsat 5, 6 and 7. By multiplying the lake level with the square area of the lake, we could extract a volumetric measurement of the lake. </a:t>
            </a:r>
            <a:endParaRPr lang="en-US" dirty="0"/>
          </a:p>
          <a:p>
            <a:pPr marL="57150">
              <a:lnSpc>
                <a:spcPct val="90000"/>
              </a:lnSpc>
              <a:spcAft>
                <a:spcPts val="600"/>
              </a:spcAft>
            </a:pPr>
            <a:endParaRPr lang="en-US" dirty="0">
              <a:cs typeface="Calibri" panose="020F0502020204030204"/>
            </a:endParaRPr>
          </a:p>
          <a:p>
            <a:pPr marL="57150">
              <a:lnSpc>
                <a:spcPct val="90000"/>
              </a:lnSpc>
              <a:spcAft>
                <a:spcPts val="600"/>
              </a:spcAft>
            </a:pPr>
            <a:r>
              <a:rPr lang="en-US" dirty="0">
                <a:cs typeface="Calibri" panose="020F0502020204030204"/>
              </a:rPr>
              <a:t>Because the GRACE data provides monthly water anomaly, our surface water values also had to be in the form of monthly anomaly. So, for each of the three surface water sources, we created 1) a baseline of values from 2004-2010, and 2) the dry season minimums (the variable of interest). Subtracting the baseline from each minimum resulted in surface water anomaly for each variable. </a:t>
            </a:r>
          </a:p>
          <a:p>
            <a:pPr marL="57150">
              <a:lnSpc>
                <a:spcPct val="90000"/>
              </a:lnSpc>
              <a:spcAft>
                <a:spcPts val="600"/>
              </a:spcAft>
            </a:pPr>
            <a:endParaRPr lang="en-US" dirty="0">
              <a:cs typeface="Calibri" panose="020F0502020204030204"/>
            </a:endParaRPr>
          </a:p>
          <a:p>
            <a:pPr marL="57150">
              <a:lnSpc>
                <a:spcPct val="90000"/>
              </a:lnSpc>
              <a:spcAft>
                <a:spcPts val="600"/>
              </a:spcAft>
            </a:pPr>
            <a:r>
              <a:rPr lang="en-US" dirty="0">
                <a:cs typeface="Calibri" panose="020F0502020204030204"/>
              </a:rPr>
              <a:t>Next, we had to account for the percentage of pixels that were land and water, and also within the Tonlé Sap basin — this was required due to the extremely coarse resolution of the GRACE pixels. Our study area only contained about ~10 GRACE pixels, so we had to use a multiplier to spread each surface water source throughout the whole pixel and use only the area of what was included in the basin. </a:t>
            </a:r>
          </a:p>
          <a:p>
            <a:pPr marL="57150">
              <a:lnSpc>
                <a:spcPct val="90000"/>
              </a:lnSpc>
              <a:spcAft>
                <a:spcPts val="600"/>
              </a:spcAft>
            </a:pPr>
            <a:endParaRPr lang="en-US" dirty="0">
              <a:cs typeface="Calibri" panose="020F0502020204030204"/>
            </a:endParaRPr>
          </a:p>
          <a:p>
            <a:pPr marL="57150">
              <a:lnSpc>
                <a:spcPct val="90000"/>
              </a:lnSpc>
              <a:spcAft>
                <a:spcPts val="600"/>
              </a:spcAft>
            </a:pPr>
            <a:r>
              <a:rPr lang="en-US" dirty="0">
                <a:cs typeface="Calibri" panose="020F0502020204030204"/>
              </a:rPr>
              <a:t>The anomaly multiplied by each of these percentages results in our final Surface Water anomaly, which when subtracted from GRACE resulted in groundwater anomaly. By monitoring this groundwater metric overtime, future work will be able to detect trends in groundwater storage within the Tonlé Sap basin. </a:t>
            </a:r>
          </a:p>
          <a:p>
            <a:pPr marL="285750" indent="-228600">
              <a:lnSpc>
                <a:spcPct val="90000"/>
              </a:lnSpc>
              <a:spcAft>
                <a:spcPts val="600"/>
              </a:spcAft>
              <a:buFont typeface="Arial,Sans-Serif"/>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93771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site sits in the center of Cambodia, and we’ll be looking specifically at the Tonlé Sap Lake and river basin. The orange line shows the county boundary of Cambodia, and the blue shape at the center is Tonlé Sap Lake — the largest lake in Southeast Asia!</a:t>
            </a:r>
          </a:p>
          <a:p>
            <a:endParaRPr lang="en-US" dirty="0">
              <a:cs typeface="Calibri"/>
            </a:endParaRPr>
          </a:p>
          <a:p>
            <a:r>
              <a:rPr lang="en-US" dirty="0"/>
              <a:t>Image Credits-----------------</a:t>
            </a:r>
            <a:endParaRPr lang="en-US" dirty="0">
              <a:cs typeface="Calibri"/>
            </a:endParaRPr>
          </a:p>
          <a:p>
            <a:r>
              <a:rPr lang="en-US" dirty="0"/>
              <a:t>Globe image: By Addicted04, source: </a:t>
            </a:r>
            <a:r>
              <a:rPr lang="en-US" dirty="0">
                <a:hlinkClick r:id="rId3"/>
              </a:rPr>
              <a:t>https://commons.wikimedia.org/w/index.php?curid=30824720</a:t>
            </a:r>
            <a:r>
              <a:rPr lang="en-US" dirty="0"/>
              <a:t>, license (CC BY-SA 3.0): </a:t>
            </a:r>
            <a:r>
              <a:rPr lang="en-US" dirty="0">
                <a:hlinkClick r:id="rId4"/>
              </a:rPr>
              <a:t>Creative Commons — Attribution-ShareAlike 3.0 Unported — CC BY-SA 3.0</a:t>
            </a:r>
            <a:r>
              <a:rPr lang="en-US" dirty="0"/>
              <a:t>, no changes were made</a:t>
            </a:r>
            <a:endParaRPr lang="en-US" dirty="0">
              <a:cs typeface="Calibri"/>
            </a:endParaRPr>
          </a:p>
          <a:p>
            <a:r>
              <a:rPr lang="en-US" dirty="0"/>
              <a:t>Map made by Tonle Sap I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057972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this project resulted in a Python API for processing each of the five remotely-sensed SWAT inputs, a feasibility analysis of using remotely sensed data t</a:t>
            </a:r>
            <a:r>
              <a:rPr lang="en-US" dirty="0" smtClean="0">
                <a:cs typeface="Calibri"/>
              </a:rPr>
              <a:t>o </a:t>
            </a:r>
            <a:r>
              <a:rPr lang="en-US" dirty="0">
                <a:cs typeface="Calibri"/>
              </a:rPr>
              <a:t>run the SWAT model for the Tonlé Sap basin, a methodology for extracting groundwater storage metrics from the GRACE satellite for the Tonlé Sap basin, and additional analysis of using remotely sensed data for other Freshwater Health Index analysis.</a:t>
            </a:r>
            <a:endParaRPr lang="en-US" dirty="0"/>
          </a:p>
          <a:p>
            <a:endParaRPr lang="en-US" dirty="0">
              <a:cs typeface="Calibri"/>
            </a:endParaRPr>
          </a:p>
          <a:p>
            <a:r>
              <a:rPr lang="en-US" dirty="0">
                <a:cs typeface="Calibri"/>
              </a:rPr>
              <a:t>----------------------------------</a:t>
            </a:r>
            <a:endParaRPr lang="en-US" dirty="0"/>
          </a:p>
          <a:p>
            <a:r>
              <a:rPr lang="en-US" dirty="0">
                <a:hlinkClick r:id="rId3"/>
              </a:rPr>
              <a:t>https://search.creativecommons.org/photos/1ccf8ab7-b0dc-4ca0-94e2-da0f23be1420</a:t>
            </a:r>
            <a:r>
              <a:rPr lang="en-US" dirty="0"/>
              <a:t>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891630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were several limitations associated with our analyses, and areas for improvement in future work. Firstly, the GRACE methodology for monitoring groundwater storage depletion only considers the quantity of groundwater, not the quality. This could result in inaccurate representations of the health of groundwater in the basin.</a:t>
            </a:r>
          </a:p>
          <a:p>
            <a:endParaRPr lang="en-US" dirty="0">
              <a:cs typeface="Calibri"/>
            </a:endParaRPr>
          </a:p>
          <a:p>
            <a:r>
              <a:rPr lang="en-US" dirty="0">
                <a:cs typeface="Calibri"/>
              </a:rPr>
              <a:t>Second, the SWAT model is uncalibrated, and our results for this presentation are simply feasibility analyses. Calibration and validation requires in situ data, which means that in some ways the use of remotely sensed data for the SWAT model is limited.</a:t>
            </a:r>
          </a:p>
          <a:p>
            <a:endParaRPr lang="en-US" dirty="0">
              <a:cs typeface="Calibri"/>
            </a:endParaRPr>
          </a:p>
          <a:p>
            <a:r>
              <a:rPr lang="en-US" dirty="0">
                <a:cs typeface="Calibri"/>
              </a:rPr>
              <a:t>Third, some data, such as GRACE, was only available for a portion of our study period.</a:t>
            </a:r>
          </a:p>
          <a:p>
            <a:endParaRPr lang="en-US" dirty="0">
              <a:cs typeface="Calibri"/>
            </a:endParaRPr>
          </a:p>
          <a:p>
            <a:r>
              <a:rPr lang="en-US" dirty="0">
                <a:cs typeface="Calibri"/>
              </a:rPr>
              <a:t>Lastly, the use of remotely sensed data brings in its own errors and limitations as all metrics are derived from satellite products and subject to unique processing steps.</a:t>
            </a:r>
          </a:p>
          <a:p>
            <a:endParaRPr lang="en-US" dirty="0">
              <a:cs typeface="Calibri"/>
            </a:endParaRPr>
          </a:p>
          <a:p>
            <a:r>
              <a:rPr lang="en-US" dirty="0">
                <a:cs typeface="Calibri"/>
              </a:rPr>
              <a:t>----------------------------</a:t>
            </a:r>
            <a:endParaRPr lang="en-US" dirty="0"/>
          </a:p>
          <a:p>
            <a:r>
              <a:rPr lang="en-US" dirty="0">
                <a:hlinkClick r:id="rId3"/>
              </a:rPr>
              <a:t>https://search.creativecommons.org/photos/d1bf3408-6e5a-41dc-b192-edec294ee118</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936743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future work, a third DEVELOP Tonlé Sap team will tackle the groundwater analysis with GRACE with the methodology developed this term, and compile work from all three terms to create a robust software package for leveraging remotely sensed data in Conservation International's Freshwater Health Index.</a:t>
            </a:r>
          </a:p>
          <a:p>
            <a:endParaRPr lang="en-US" dirty="0">
              <a:cs typeface="Calibri"/>
            </a:endParaRPr>
          </a:p>
          <a:p>
            <a:r>
              <a:rPr lang="en-US" dirty="0">
                <a:cs typeface="Calibri"/>
              </a:rPr>
              <a:t>Lastly, they will continue to assess the feasibility of using remotely sensed data in the Freshwater Health Index.</a:t>
            </a:r>
          </a:p>
          <a:p>
            <a:endParaRPr lang="en-US" dirty="0">
              <a:cs typeface="Calibri"/>
            </a:endParaRPr>
          </a:p>
          <a:p>
            <a:r>
              <a:rPr lang="en-US" dirty="0">
                <a:cs typeface="Calibri"/>
              </a:rPr>
              <a:t>Image credits---------------------</a:t>
            </a:r>
            <a:endParaRPr lang="en-US" dirty="0"/>
          </a:p>
          <a:p>
            <a:r>
              <a:rPr lang="en-US" dirty="0">
                <a:hlinkClick r:id="rId3"/>
              </a:rPr>
              <a:t>https://search.creativecommons.org/photos/992f2524-8a9c-474a-9c81-f416c0c191b2</a:t>
            </a:r>
            <a:endParaRPr lang="en-US" dirty="0"/>
          </a:p>
          <a:p>
            <a:r>
              <a:rPr lang="en-US" dirty="0"/>
              <a:t>"tonle sap lake" by mariusz kluzniak is licensed with CC BY-NC-ND 2.0. To view a copy of this license, visit https://creativecommons.org/licenses/by-nc-nd/2.0/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84524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so much to those who helped us with this summer's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929773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top left to bottom right, Justine Spore (Team Lead), Brian Place, Nick Pelaccio, Joey Lindsay and Moly Farrell</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410907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Tonlé Sap basin is a densely populated biodiversity hotspot, and </a:t>
            </a:r>
            <a:r>
              <a:rPr lang="en-US" dirty="0"/>
              <a:t>“is of international significance culturally, hydrologically, and ecologically.” The basin has</a:t>
            </a:r>
            <a:r>
              <a:rPr lang="en-US" dirty="0">
                <a:cs typeface="Calibri"/>
              </a:rPr>
              <a:t> a unique hydrological cycle, where the annual rainy season reverses the flow of the Mekong river, leading to massive amounts of flooding and an increase in the lake's surface </a:t>
            </a:r>
            <a:r>
              <a:rPr lang="en-US" dirty="0" smtClean="0">
                <a:cs typeface="Calibri"/>
              </a:rPr>
              <a:t>size</a:t>
            </a:r>
            <a:r>
              <a:rPr lang="en-US" baseline="0" dirty="0" smtClean="0">
                <a:cs typeface="Calibri"/>
              </a:rPr>
              <a:t> and expanding to areas outside of the dry season lake area as shown in light blue.</a:t>
            </a:r>
            <a:endParaRPr lang="en-US" dirty="0"/>
          </a:p>
          <a:p>
            <a:endParaRPr lang="en-US" dirty="0">
              <a:cs typeface="Calibri"/>
            </a:endParaRPr>
          </a:p>
          <a:p>
            <a:r>
              <a:rPr lang="en-US" dirty="0"/>
              <a:t>The annual flood delivers nutrients that nourish nearby rice plantations and creates flooded forests that create ideal fish nurseries</a:t>
            </a:r>
            <a:r>
              <a:rPr lang="en-US" dirty="0" smtClean="0"/>
              <a:t>. </a:t>
            </a:r>
            <a:r>
              <a:rPr lang="en-US" dirty="0"/>
              <a:t>These natural resources and ecosysten services directly support over 1 million people nutritionally and economically. </a:t>
            </a:r>
            <a:endParaRPr lang="en-US" dirty="0">
              <a:cs typeface="Calibri"/>
            </a:endParaRPr>
          </a:p>
          <a:p>
            <a:endParaRPr lang="en-US" dirty="0"/>
          </a:p>
          <a:p>
            <a:r>
              <a:rPr lang="en-US" dirty="0">
                <a:cs typeface="Calibri"/>
              </a:rPr>
              <a:t>---------------------------</a:t>
            </a:r>
            <a:endParaRPr lang="en-US" dirty="0"/>
          </a:p>
          <a:p>
            <a:r>
              <a:rPr lang="en-US" dirty="0"/>
              <a:t> Map image and graphics produced by Tonle Sap I team</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417754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Reductions in fish catches – Shrinking water levels combined with increasing pollution have dramatically reduced fish catches in the lake, which provides protein for millions of Cambodians</a:t>
            </a:r>
          </a:p>
          <a:p>
            <a:r>
              <a:rPr lang="en-US" dirty="0">
                <a:cs typeface="Calibri"/>
              </a:rPr>
              <a:t>Receding waterline – As a major source of water for Cambodia, a receding waterline threatens to leave a smaller, poorer lake region with less water supply for its residents</a:t>
            </a:r>
          </a:p>
          <a:p>
            <a:r>
              <a:rPr lang="en-US" dirty="0">
                <a:cs typeface="Calibri"/>
              </a:rPr>
              <a:t>Agricultural Health – The lake drains a massive amount of sediments from the surrounding region and filters freshwater. </a:t>
            </a:r>
            <a:r>
              <a:rPr lang="en-US" dirty="0" smtClean="0">
                <a:cs typeface="Calibri"/>
              </a:rPr>
              <a:t>Its </a:t>
            </a:r>
            <a:r>
              <a:rPr lang="en-US" dirty="0">
                <a:cs typeface="Calibri"/>
              </a:rPr>
              <a:t>water is additionally important for the rice fields that surround the watershed</a:t>
            </a:r>
          </a:p>
          <a:p>
            <a:r>
              <a:rPr lang="en-US" dirty="0">
                <a:cs typeface="Calibri"/>
              </a:rPr>
              <a:t>Less Carbon Absorption – the flooded forests on the lake's edge are a massive carbon sink, and deforestation in the area threatens to aggravate climate change</a:t>
            </a:r>
          </a:p>
          <a:p>
            <a:r>
              <a:rPr lang="en-US" dirty="0">
                <a:cs typeface="Calibri"/>
              </a:rPr>
              <a:t>Unpredictable flooding – dam construction and changing lake flows have resulted in the normally predictable flooding cycles becoming increasingly irregular</a:t>
            </a:r>
          </a:p>
          <a:p>
            <a:r>
              <a:rPr lang="en-US" dirty="0">
                <a:cs typeface="Calibri"/>
              </a:rPr>
              <a:t>Hotter dry seasons – combined with rising global temperatures, the reduction in forest cover and lake surface area threatens to make the Cambodian dry season increasingly hot</a:t>
            </a:r>
          </a:p>
          <a:p>
            <a:r>
              <a:rPr lang="en-US" dirty="0">
                <a:cs typeface="Calibri"/>
              </a:rPr>
              <a:t>-------------------------------</a:t>
            </a:r>
          </a:p>
          <a:p>
            <a:r>
              <a:rPr lang="en-US" dirty="0">
                <a:cs typeface="Calibri"/>
              </a:rPr>
              <a:t>Man on riverboat in Tonle Sap: </a:t>
            </a:r>
            <a:r>
              <a:rPr lang="en-US" dirty="0">
                <a:hlinkClick r:id="rId3"/>
              </a:rPr>
              <a:t>https://pixabay.com/photos/kompong-phluk-kompong-tour-village-953319/</a:t>
            </a:r>
            <a:r>
              <a:rPr lang="en-US" dirty="0"/>
              <a:t>, license CC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01689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Conservation International – Seeking to create a generalizable tool to integrate with their freshwater health index in order to make quickly assessing water quality a reality worldwide. They do have specific interest in the Tonlé Sap region for its importance in southeast Asian climate and stability</a:t>
            </a:r>
          </a:p>
          <a:p>
            <a:r>
              <a:rPr lang="en-US" dirty="0"/>
              <a:t>Tonlé Sap Authority – Balancing development concerns, ecosystem  health, and a growing population makes a rapid and accurate assessment of the heath of the basin a priority for its governing authority, the Tonlé Sap Authority</a:t>
            </a:r>
          </a:p>
          <a:p>
            <a:endParaRPr lang="en-US" dirty="0">
              <a:cs typeface="Calibri"/>
            </a:endParaRPr>
          </a:p>
          <a:p>
            <a:endParaRPr lang="en-US" dirty="0">
              <a:cs typeface="Calibri"/>
            </a:endParaRPr>
          </a:p>
          <a:p>
            <a:r>
              <a:rPr lang="en-US" dirty="0">
                <a:cs typeface="Calibri"/>
              </a:rPr>
              <a:t>------------------------------</a:t>
            </a:r>
            <a:endParaRPr lang="en-US" dirty="0"/>
          </a:p>
          <a:p>
            <a:r>
              <a:rPr lang="en-US" dirty="0">
                <a:cs typeface="Calibri"/>
              </a:rPr>
              <a:t>Floating houses:</a:t>
            </a:r>
            <a:r>
              <a:rPr lang="en-US" dirty="0"/>
              <a:t> </a:t>
            </a:r>
            <a:r>
              <a:rPr lang="en-US" dirty="0">
                <a:hlinkClick r:id="rId3"/>
              </a:rPr>
              <a:t>https://search.creativecommons.org/photos/bfaaa5da-9f06-46cf-b204-cf2a553f7723</a:t>
            </a:r>
            <a:r>
              <a:rPr lang="en-US" dirty="0"/>
              <a: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07722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 at Conservation International have developed a tool called the Freshwater Health Index for baseline water system health monitoring. This is crucial for understanding complex social and ecological </a:t>
            </a:r>
            <a:r>
              <a:rPr lang="en-US" dirty="0" smtClean="0"/>
              <a:t>relationships </a:t>
            </a:r>
            <a:r>
              <a:rPr lang="en-US" dirty="0"/>
              <a:t>and will help mitigate threats to the basin. A Freshwater Health assessment divides freshwater health into three indicators: ecosystem vitality, ecosystem services, and governance &amp; stakeholders. The DEVELOP Tonlé Sap projects focused on Ecosystem Vitality, which is further broken down into four areas of assessment: Basin condition, biodiversity, water quality and basin condition. </a:t>
            </a:r>
          </a:p>
          <a:p>
            <a:endParaRPr lang="en-US" dirty="0">
              <a:cs typeface="Calibri"/>
            </a:endParaRPr>
          </a:p>
          <a:p>
            <a:r>
              <a:rPr lang="en-US" dirty="0">
                <a:cs typeface="Calibri"/>
              </a:rPr>
              <a:t>Graphic by Tonlé Sap I team, altered by Tonlé Sap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1743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we've broken down what the previous Tonlé Sap DEVELOP team completed, and our objectives for the project. Term I assessed land cover naturalness, bank modification and deviation from natural flow. We continued building on their work and tackled two additional sections of the FHI: water quality and groundwater storage depletion, shown in yellow. </a:t>
            </a:r>
          </a:p>
          <a:p>
            <a:endParaRPr lang="en-US" dirty="0">
              <a:cs typeface="Calibri"/>
            </a:endParaRPr>
          </a:p>
          <a:p>
            <a:r>
              <a:rPr lang="en-US" dirty="0">
                <a:cs typeface="Calibri"/>
              </a:rPr>
              <a:t>Graphic by Tonlé Sap I team, altered and updated by Tonlé Sap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97505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Our specific project objectives will be, 1, </a:t>
            </a:r>
            <a:r>
              <a:rPr lang="en-US" dirty="0" smtClean="0">
                <a:cs typeface="Calibri"/>
              </a:rPr>
              <a:t>to use remotely sensed data to run a Soil and Water Assessment Tool or SWAT model on the </a:t>
            </a:r>
            <a:r>
              <a:rPr lang="en-US" dirty="0" err="1" smtClean="0">
                <a:cs typeface="Calibri"/>
              </a:rPr>
              <a:t>Tonlé</a:t>
            </a:r>
            <a:r>
              <a:rPr lang="en-US" dirty="0" smtClean="0">
                <a:cs typeface="Calibri"/>
              </a:rPr>
              <a:t> Sap basin and assess nutrient flows and water quality.</a:t>
            </a:r>
          </a:p>
          <a:p>
            <a:r>
              <a:rPr lang="en-US" dirty="0" smtClean="0">
                <a:cs typeface="Calibri"/>
              </a:rPr>
              <a:t>2</a:t>
            </a:r>
            <a:r>
              <a:rPr lang="en-US" dirty="0">
                <a:cs typeface="Calibri"/>
              </a:rPr>
              <a:t>, </a:t>
            </a:r>
            <a:r>
              <a:rPr lang="en-US" dirty="0" smtClean="0">
                <a:cs typeface="Calibri"/>
              </a:rPr>
              <a:t>to calculate and map changes in groundwater storage over the course of the 20 year study period.</a:t>
            </a:r>
          </a:p>
          <a:p>
            <a:r>
              <a:rPr lang="en-US" dirty="0" smtClean="0">
                <a:cs typeface="Calibri"/>
              </a:rPr>
              <a:t>And </a:t>
            </a:r>
            <a:r>
              <a:rPr lang="en-US" dirty="0">
                <a:cs typeface="Calibri"/>
              </a:rPr>
              <a:t>3, to develop GEE code that will allow partners and end-users to leverage the same remotely sensed datasets in other FHI assessments.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60133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An FHI assessment requires mostly in situ data, and one of our goals was to test the feasibility of using remotely sensed datasets to provide the basin characteristics required to make an FHI assessment. </a:t>
            </a:r>
          </a:p>
          <a:p>
            <a:endParaRPr lang="en-US" dirty="0">
              <a:cs typeface="Calibri"/>
            </a:endParaRPr>
          </a:p>
          <a:p>
            <a:r>
              <a:rPr lang="en-US" dirty="0">
                <a:cs typeface="Calibri"/>
              </a:rPr>
              <a:t>SRTM was used to provide the digital elevation model as a SWAT input, GPM IMERG was used to provide the precipitation data for the SWAT input, and GRACE was used to provide groundwater storage information for the Freshwater Health Index (FHI). </a:t>
            </a:r>
            <a:endParaRPr lang="en-US" dirty="0"/>
          </a:p>
          <a:p>
            <a:r>
              <a:rPr lang="en-US" dirty="0">
                <a:cs typeface="Calibri"/>
              </a:rPr>
              <a:t> </a:t>
            </a:r>
            <a:endParaRPr lang="en-US" dirty="0"/>
          </a:p>
          <a:p>
            <a:r>
              <a:rPr lang="en-US" dirty="0">
                <a:cs typeface="Calibri"/>
              </a:rPr>
              <a:t>Image credits------------------------------------</a:t>
            </a:r>
          </a:p>
          <a:p>
            <a:r>
              <a:rPr lang="en-US" dirty="0">
                <a:cs typeface="Calibri"/>
              </a:rPr>
              <a:t>GRACE: </a:t>
            </a:r>
            <a:r>
              <a:rPr lang="en-US" dirty="0">
                <a:hlinkClick r:id="rId3"/>
              </a:rPr>
              <a:t>https://www.jpl.nasa.gov/missions/gravity-recovery-and-climate-experiment-grace</a:t>
            </a:r>
            <a:r>
              <a:rPr lang="en-US" dirty="0"/>
              <a:t>, provided by NASA JPL</a:t>
            </a:r>
            <a:endParaRPr lang="en-US" dirty="0">
              <a:cs typeface="Calibri"/>
            </a:endParaRPr>
          </a:p>
          <a:p>
            <a:r>
              <a:rPr lang="en-US" dirty="0">
                <a:cs typeface="Calibri"/>
              </a:rPr>
              <a:t>Shuttle Radar: </a:t>
            </a:r>
            <a:r>
              <a:rPr lang="en-US" dirty="0">
                <a:hlinkClick r:id="rId4"/>
              </a:rPr>
              <a:t>https://www.jpl.nasa.gov/missions/shuttle-radar-topography-mission-srtm</a:t>
            </a:r>
            <a:r>
              <a:rPr lang="en-US" dirty="0"/>
              <a:t>, provided by NASA JPL</a:t>
            </a:r>
            <a:endParaRPr lang="en-US" dirty="0">
              <a:cs typeface="Calibri"/>
            </a:endParaRPr>
          </a:p>
          <a:p>
            <a:r>
              <a:rPr lang="en-US" dirty="0">
                <a:cs typeface="Calibri"/>
              </a:rPr>
              <a:t>GPM: </a:t>
            </a:r>
            <a:r>
              <a:rPr lang="en-US" dirty="0">
                <a:hlinkClick r:id="rId5"/>
              </a:rPr>
              <a:t>https://gpm.nasa.gov/missions/GPM</a:t>
            </a:r>
            <a:r>
              <a:rPr lang="en-US" dirty="0"/>
              <a:t>, provided by NASA GPM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227085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3279" r="25157"/>
          <a:stretch/>
        </p:blipFill>
        <p:spPr>
          <a:xfrm>
            <a:off x="0" y="0"/>
            <a:ext cx="5591174"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Summer 2021</a:t>
            </a: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320" userDrawn="1">
          <p15:clr>
            <a:srgbClr val="FBAE40"/>
          </p15:clr>
        </p15:guide>
        <p15:guide id="6"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3983" y="5753242"/>
            <a:ext cx="2047355" cy="338554"/>
          </a:xfrm>
          <a:prstGeom prst="rect">
            <a:avLst/>
          </a:prstGeom>
        </p:spPr>
        <p:txBody>
          <a:bodyPr wrap="none" lIns="91440" tIns="45720" rIns="91440" bIns="45720" anchor="t">
            <a:spAutoFit/>
          </a:bodyPr>
          <a:lstStyle/>
          <a:p>
            <a:r>
              <a:rPr lang="en-US" sz="1600" dirty="0">
                <a:solidFill>
                  <a:srgbClr val="CD7142"/>
                </a:solidFill>
                <a:latin typeface="Century Gothic"/>
              </a:rPr>
              <a:t>Virginia – Langley </a:t>
            </a:r>
            <a:endParaRPr lang="en-US" dirty="0">
              <a:solidFill>
                <a:srgbClr val="CD7142"/>
              </a:solidFill>
            </a:endParaRPr>
          </a:p>
        </p:txBody>
      </p:sp>
      <p:sp>
        <p:nvSpPr>
          <p:cNvPr id="3" name="Title 1"/>
          <p:cNvSpPr txBox="1">
            <a:spLocks/>
          </p:cNvSpPr>
          <p:nvPr/>
        </p:nvSpPr>
        <p:spPr>
          <a:xfrm>
            <a:off x="6097574" y="1827916"/>
            <a:ext cx="5243525"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CD7142"/>
                </a:solidFill>
                <a:latin typeface="Century Gothic"/>
              </a:rPr>
              <a:t>Tonlé Sap</a:t>
            </a:r>
            <a:endParaRPr lang="en-US" dirty="0"/>
          </a:p>
          <a:p>
            <a:pPr algn="l"/>
            <a:r>
              <a:rPr lang="en-US" sz="2800" b="0" spc="0" dirty="0">
                <a:solidFill>
                  <a:srgbClr val="CD7142"/>
                </a:solidFill>
                <a:latin typeface="Century Gothic"/>
              </a:rPr>
              <a:t>Agriculture &amp; Food Security II</a:t>
            </a:r>
            <a:endParaRPr lang="en-US" sz="2800" b="0" spc="0" baseline="0" dirty="0">
              <a:solidFill>
                <a:srgbClr val="CD7142"/>
              </a:solidFill>
              <a:latin typeface="Century Gothic"/>
            </a:endParaRPr>
          </a:p>
        </p:txBody>
      </p:sp>
      <p:sp>
        <p:nvSpPr>
          <p:cNvPr id="4" name="Subtitle 2"/>
          <p:cNvSpPr txBox="1">
            <a:spLocks/>
          </p:cNvSpPr>
          <p:nvPr/>
        </p:nvSpPr>
        <p:spPr>
          <a:xfrm>
            <a:off x="6097575" y="3082153"/>
            <a:ext cx="4668283"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Evaluating Changes in Ecosystem Vitality and Freshwater Health in the Tonlé Sap Basin using Remotely Sensed Data</a:t>
            </a:r>
            <a:endParaRPr lang="en-US" dirty="0">
              <a:solidFill>
                <a:schemeClr val="tx1">
                  <a:lumMod val="75000"/>
                  <a:lumOff val="25000"/>
                </a:schemeClr>
              </a:solidFill>
            </a:endParaRPr>
          </a:p>
        </p:txBody>
      </p:sp>
      <p:sp>
        <p:nvSpPr>
          <p:cNvPr id="5" name="TextBox 4"/>
          <p:cNvSpPr txBox="1"/>
          <p:nvPr/>
        </p:nvSpPr>
        <p:spPr>
          <a:xfrm>
            <a:off x="6097574" y="4712404"/>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Justine Spore, Molly Farrell, Joey Lindsay, Brian Place, and Nick Pelaccio</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ADFCA-F318-47A2-A787-988CAA7FBAEE}"/>
              </a:ext>
            </a:extLst>
          </p:cNvPr>
          <p:cNvSpPr txBox="1"/>
          <p:nvPr/>
        </p:nvSpPr>
        <p:spPr>
          <a:xfrm>
            <a:off x="195532" y="195532"/>
            <a:ext cx="75883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Study Period: 2000-2020</a:t>
            </a:r>
          </a:p>
        </p:txBody>
      </p:sp>
      <p:graphicFrame>
        <p:nvGraphicFramePr>
          <p:cNvPr id="3" name="Table 3">
            <a:extLst>
              <a:ext uri="{FF2B5EF4-FFF2-40B4-BE49-F238E27FC236}">
                <a16:creationId xmlns:a16="http://schemas.microsoft.com/office/drawing/2014/main" id="{07013D63-6FA0-4FD9-ABA2-210A0EA449A3}"/>
              </a:ext>
            </a:extLst>
          </p:cNvPr>
          <p:cNvGraphicFramePr>
            <a:graphicFrameLocks noGrp="1"/>
          </p:cNvGraphicFramePr>
          <p:nvPr>
            <p:extLst>
              <p:ext uri="{D42A27DB-BD31-4B8C-83A1-F6EECF244321}">
                <p14:modId xmlns:p14="http://schemas.microsoft.com/office/powerpoint/2010/main" val="282871485"/>
              </p:ext>
            </p:extLst>
          </p:nvPr>
        </p:nvGraphicFramePr>
        <p:xfrm>
          <a:off x="789745" y="872730"/>
          <a:ext cx="10845901" cy="4770984"/>
        </p:xfrm>
        <a:graphic>
          <a:graphicData uri="http://schemas.openxmlformats.org/drawingml/2006/table">
            <a:tbl>
              <a:tblPr firstRow="1" bandRow="1">
                <a:tableStyleId>{5C22544A-7EE6-4342-B048-85BDC9FD1C3A}</a:tableStyleId>
              </a:tblPr>
              <a:tblGrid>
                <a:gridCol w="542295">
                  <a:extLst>
                    <a:ext uri="{9D8B030D-6E8A-4147-A177-3AD203B41FA5}">
                      <a16:colId xmlns:a16="http://schemas.microsoft.com/office/drawing/2014/main" val="2817652801"/>
                    </a:ext>
                  </a:extLst>
                </a:gridCol>
                <a:gridCol w="542295">
                  <a:extLst>
                    <a:ext uri="{9D8B030D-6E8A-4147-A177-3AD203B41FA5}">
                      <a16:colId xmlns:a16="http://schemas.microsoft.com/office/drawing/2014/main" val="1833171065"/>
                    </a:ext>
                  </a:extLst>
                </a:gridCol>
                <a:gridCol w="542295">
                  <a:extLst>
                    <a:ext uri="{9D8B030D-6E8A-4147-A177-3AD203B41FA5}">
                      <a16:colId xmlns:a16="http://schemas.microsoft.com/office/drawing/2014/main" val="2057752495"/>
                    </a:ext>
                  </a:extLst>
                </a:gridCol>
                <a:gridCol w="542295">
                  <a:extLst>
                    <a:ext uri="{9D8B030D-6E8A-4147-A177-3AD203B41FA5}">
                      <a16:colId xmlns:a16="http://schemas.microsoft.com/office/drawing/2014/main" val="2371750655"/>
                    </a:ext>
                  </a:extLst>
                </a:gridCol>
                <a:gridCol w="542295">
                  <a:extLst>
                    <a:ext uri="{9D8B030D-6E8A-4147-A177-3AD203B41FA5}">
                      <a16:colId xmlns:a16="http://schemas.microsoft.com/office/drawing/2014/main" val="3975977381"/>
                    </a:ext>
                  </a:extLst>
                </a:gridCol>
                <a:gridCol w="542295">
                  <a:extLst>
                    <a:ext uri="{9D8B030D-6E8A-4147-A177-3AD203B41FA5}">
                      <a16:colId xmlns:a16="http://schemas.microsoft.com/office/drawing/2014/main" val="2275846921"/>
                    </a:ext>
                  </a:extLst>
                </a:gridCol>
                <a:gridCol w="542295">
                  <a:extLst>
                    <a:ext uri="{9D8B030D-6E8A-4147-A177-3AD203B41FA5}">
                      <a16:colId xmlns:a16="http://schemas.microsoft.com/office/drawing/2014/main" val="455596212"/>
                    </a:ext>
                  </a:extLst>
                </a:gridCol>
                <a:gridCol w="542295">
                  <a:extLst>
                    <a:ext uri="{9D8B030D-6E8A-4147-A177-3AD203B41FA5}">
                      <a16:colId xmlns:a16="http://schemas.microsoft.com/office/drawing/2014/main" val="121236381"/>
                    </a:ext>
                  </a:extLst>
                </a:gridCol>
                <a:gridCol w="542295">
                  <a:extLst>
                    <a:ext uri="{9D8B030D-6E8A-4147-A177-3AD203B41FA5}">
                      <a16:colId xmlns:a16="http://schemas.microsoft.com/office/drawing/2014/main" val="1753181769"/>
                    </a:ext>
                  </a:extLst>
                </a:gridCol>
                <a:gridCol w="542295">
                  <a:extLst>
                    <a:ext uri="{9D8B030D-6E8A-4147-A177-3AD203B41FA5}">
                      <a16:colId xmlns:a16="http://schemas.microsoft.com/office/drawing/2014/main" val="3653484655"/>
                    </a:ext>
                  </a:extLst>
                </a:gridCol>
                <a:gridCol w="542295">
                  <a:extLst>
                    <a:ext uri="{9D8B030D-6E8A-4147-A177-3AD203B41FA5}">
                      <a16:colId xmlns:a16="http://schemas.microsoft.com/office/drawing/2014/main" val="4127565276"/>
                    </a:ext>
                  </a:extLst>
                </a:gridCol>
                <a:gridCol w="542295">
                  <a:extLst>
                    <a:ext uri="{9D8B030D-6E8A-4147-A177-3AD203B41FA5}">
                      <a16:colId xmlns:a16="http://schemas.microsoft.com/office/drawing/2014/main" val="1511880310"/>
                    </a:ext>
                  </a:extLst>
                </a:gridCol>
                <a:gridCol w="542295">
                  <a:extLst>
                    <a:ext uri="{9D8B030D-6E8A-4147-A177-3AD203B41FA5}">
                      <a16:colId xmlns:a16="http://schemas.microsoft.com/office/drawing/2014/main" val="2012784901"/>
                    </a:ext>
                  </a:extLst>
                </a:gridCol>
                <a:gridCol w="542295">
                  <a:extLst>
                    <a:ext uri="{9D8B030D-6E8A-4147-A177-3AD203B41FA5}">
                      <a16:colId xmlns:a16="http://schemas.microsoft.com/office/drawing/2014/main" val="4217853752"/>
                    </a:ext>
                  </a:extLst>
                </a:gridCol>
                <a:gridCol w="519546">
                  <a:extLst>
                    <a:ext uri="{9D8B030D-6E8A-4147-A177-3AD203B41FA5}">
                      <a16:colId xmlns:a16="http://schemas.microsoft.com/office/drawing/2014/main" val="961306558"/>
                    </a:ext>
                  </a:extLst>
                </a:gridCol>
                <a:gridCol w="565045">
                  <a:extLst>
                    <a:ext uri="{9D8B030D-6E8A-4147-A177-3AD203B41FA5}">
                      <a16:colId xmlns:a16="http://schemas.microsoft.com/office/drawing/2014/main" val="2684035814"/>
                    </a:ext>
                  </a:extLst>
                </a:gridCol>
                <a:gridCol w="542295">
                  <a:extLst>
                    <a:ext uri="{9D8B030D-6E8A-4147-A177-3AD203B41FA5}">
                      <a16:colId xmlns:a16="http://schemas.microsoft.com/office/drawing/2014/main" val="1314163926"/>
                    </a:ext>
                  </a:extLst>
                </a:gridCol>
                <a:gridCol w="542295">
                  <a:extLst>
                    <a:ext uri="{9D8B030D-6E8A-4147-A177-3AD203B41FA5}">
                      <a16:colId xmlns:a16="http://schemas.microsoft.com/office/drawing/2014/main" val="719253437"/>
                    </a:ext>
                  </a:extLst>
                </a:gridCol>
                <a:gridCol w="542295">
                  <a:extLst>
                    <a:ext uri="{9D8B030D-6E8A-4147-A177-3AD203B41FA5}">
                      <a16:colId xmlns:a16="http://schemas.microsoft.com/office/drawing/2014/main" val="2253188443"/>
                    </a:ext>
                  </a:extLst>
                </a:gridCol>
                <a:gridCol w="542295">
                  <a:extLst>
                    <a:ext uri="{9D8B030D-6E8A-4147-A177-3AD203B41FA5}">
                      <a16:colId xmlns:a16="http://schemas.microsoft.com/office/drawing/2014/main" val="3740351283"/>
                    </a:ext>
                  </a:extLst>
                </a:gridCol>
              </a:tblGrid>
              <a:tr h="1112108">
                <a:tc>
                  <a:txBody>
                    <a:bodyPr/>
                    <a:lstStyle/>
                    <a:p>
                      <a:pPr lvl="0" algn="l">
                        <a:lnSpc>
                          <a:spcPct val="100000"/>
                        </a:lnSpc>
                        <a:spcBef>
                          <a:spcPts val="0"/>
                        </a:spcBef>
                        <a:spcAft>
                          <a:spcPts val="0"/>
                        </a:spcAft>
                        <a:buNone/>
                      </a:pPr>
                      <a:endParaRPr lang="en-US" dirty="0"/>
                    </a:p>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2546099302"/>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832852732"/>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3102421021"/>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4230213426"/>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2414056826"/>
                  </a:ext>
                </a:extLst>
              </a:tr>
            </a:tbl>
          </a:graphicData>
        </a:graphic>
      </p:graphicFrame>
      <p:pic>
        <p:nvPicPr>
          <p:cNvPr id="4" name="Picture 4" descr="A picture containing shape&#10;&#10;Description automatically generated">
            <a:extLst>
              <a:ext uri="{FF2B5EF4-FFF2-40B4-BE49-F238E27FC236}">
                <a16:creationId xmlns:a16="http://schemas.microsoft.com/office/drawing/2014/main" id="{D374CE51-FE64-4082-9525-8BFA7E4AF702}"/>
              </a:ext>
            </a:extLst>
          </p:cNvPr>
          <p:cNvPicPr>
            <a:picLocks noChangeAspect="1"/>
          </p:cNvPicPr>
          <p:nvPr/>
        </p:nvPicPr>
        <p:blipFill>
          <a:blip r:embed="rId3"/>
          <a:stretch>
            <a:fillRect/>
          </a:stretch>
        </p:blipFill>
        <p:spPr>
          <a:xfrm>
            <a:off x="272717" y="5323460"/>
            <a:ext cx="11853778" cy="1017026"/>
          </a:xfrm>
          <a:prstGeom prst="rect">
            <a:avLst/>
          </a:prstGeom>
        </p:spPr>
      </p:pic>
      <p:sp>
        <p:nvSpPr>
          <p:cNvPr id="6" name="Rectangle 5">
            <a:extLst>
              <a:ext uri="{FF2B5EF4-FFF2-40B4-BE49-F238E27FC236}">
                <a16:creationId xmlns:a16="http://schemas.microsoft.com/office/drawing/2014/main" id="{9F985CC7-A1BB-4C0A-B812-AAC5B33404E8}"/>
              </a:ext>
            </a:extLst>
          </p:cNvPr>
          <p:cNvSpPr/>
          <p:nvPr/>
        </p:nvSpPr>
        <p:spPr>
          <a:xfrm>
            <a:off x="763977" y="4681807"/>
            <a:ext cx="10869281" cy="115018"/>
          </a:xfrm>
          <a:prstGeom prst="rect">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069F046-5ED3-4231-BA95-3A7D418A4D54}"/>
              </a:ext>
            </a:extLst>
          </p:cNvPr>
          <p:cNvSpPr txBox="1"/>
          <p:nvPr/>
        </p:nvSpPr>
        <p:spPr>
          <a:xfrm>
            <a:off x="5455848" y="3414262"/>
            <a:ext cx="1276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GRACE</a:t>
            </a:r>
            <a:endParaRPr lang="en-US" dirty="0">
              <a:solidFill>
                <a:schemeClr val="tx1">
                  <a:lumMod val="75000"/>
                  <a:lumOff val="25000"/>
                </a:schemeClr>
              </a:solidFill>
              <a:cs typeface="Calibri"/>
            </a:endParaRPr>
          </a:p>
        </p:txBody>
      </p:sp>
      <p:sp>
        <p:nvSpPr>
          <p:cNvPr id="8" name="Rectangle 7">
            <a:extLst>
              <a:ext uri="{FF2B5EF4-FFF2-40B4-BE49-F238E27FC236}">
                <a16:creationId xmlns:a16="http://schemas.microsoft.com/office/drawing/2014/main" id="{4D0CDCEA-4D1F-4768-829A-F9FD11513F48}"/>
              </a:ext>
            </a:extLst>
          </p:cNvPr>
          <p:cNvSpPr/>
          <p:nvPr/>
        </p:nvSpPr>
        <p:spPr>
          <a:xfrm>
            <a:off x="1899787" y="3732901"/>
            <a:ext cx="8094452" cy="1150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D5A37B4-7016-40CF-A4DC-0A1C68DB2786}"/>
              </a:ext>
            </a:extLst>
          </p:cNvPr>
          <p:cNvSpPr txBox="1"/>
          <p:nvPr/>
        </p:nvSpPr>
        <p:spPr>
          <a:xfrm>
            <a:off x="3946225" y="4348790"/>
            <a:ext cx="459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Study Period, FHI Outputs Yearly</a:t>
            </a:r>
          </a:p>
        </p:txBody>
      </p:sp>
      <p:sp>
        <p:nvSpPr>
          <p:cNvPr id="10" name="Oval 9">
            <a:extLst>
              <a:ext uri="{FF2B5EF4-FFF2-40B4-BE49-F238E27FC236}">
                <a16:creationId xmlns:a16="http://schemas.microsoft.com/office/drawing/2014/main" id="{1F215C8F-CFC3-4A02-9E16-48BBBE3E5A81}"/>
              </a:ext>
            </a:extLst>
          </p:cNvPr>
          <p:cNvSpPr/>
          <p:nvPr/>
        </p:nvSpPr>
        <p:spPr>
          <a:xfrm flipV="1">
            <a:off x="1768596" y="3673594"/>
            <a:ext cx="215660" cy="2300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28DCD43-8FC9-4910-AAEC-00B0A8952BC4}"/>
              </a:ext>
            </a:extLst>
          </p:cNvPr>
          <p:cNvSpPr/>
          <p:nvPr/>
        </p:nvSpPr>
        <p:spPr>
          <a:xfrm flipV="1">
            <a:off x="9891803" y="3673593"/>
            <a:ext cx="215660" cy="2300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742620-4762-4CFF-BA02-960DE91F518D}"/>
              </a:ext>
            </a:extLst>
          </p:cNvPr>
          <p:cNvSpPr/>
          <p:nvPr/>
        </p:nvSpPr>
        <p:spPr>
          <a:xfrm flipV="1">
            <a:off x="661539" y="4622499"/>
            <a:ext cx="215660" cy="230039"/>
          </a:xfrm>
          <a:prstGeom prst="ellipse">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F6C84C3-98DC-428B-AD11-9BCD57F72F7F}"/>
              </a:ext>
            </a:extLst>
          </p:cNvPr>
          <p:cNvSpPr/>
          <p:nvPr/>
        </p:nvSpPr>
        <p:spPr>
          <a:xfrm flipV="1">
            <a:off x="11530822" y="4622499"/>
            <a:ext cx="215660" cy="230039"/>
          </a:xfrm>
          <a:prstGeom prst="ellipse">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B46CB34-B56C-433B-A560-5862194AEB8C}"/>
              </a:ext>
            </a:extLst>
          </p:cNvPr>
          <p:cNvSpPr/>
          <p:nvPr/>
        </p:nvSpPr>
        <p:spPr>
          <a:xfrm>
            <a:off x="763975" y="2841504"/>
            <a:ext cx="10869282" cy="11501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E8E51276-8B00-4A75-8100-7FC63F848A07}"/>
              </a:ext>
            </a:extLst>
          </p:cNvPr>
          <p:cNvSpPr/>
          <p:nvPr/>
        </p:nvSpPr>
        <p:spPr>
          <a:xfrm flipV="1">
            <a:off x="642144" y="2782197"/>
            <a:ext cx="215660" cy="23003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47C26BD-BBA2-46A8-8E23-7CB3DE3FDCE7}"/>
              </a:ext>
            </a:extLst>
          </p:cNvPr>
          <p:cNvSpPr txBox="1"/>
          <p:nvPr/>
        </p:nvSpPr>
        <p:spPr>
          <a:xfrm>
            <a:off x="5355207" y="2407845"/>
            <a:ext cx="21681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GPM - IMERG</a:t>
            </a:r>
            <a:endParaRPr lang="en-US" dirty="0">
              <a:solidFill>
                <a:schemeClr val="tx1">
                  <a:lumMod val="75000"/>
                  <a:lumOff val="25000"/>
                </a:schemeClr>
              </a:solidFill>
              <a:cs typeface="Calibri"/>
            </a:endParaRPr>
          </a:p>
        </p:txBody>
      </p:sp>
      <p:sp>
        <p:nvSpPr>
          <p:cNvPr id="18" name="Rectangle 17">
            <a:extLst>
              <a:ext uri="{FF2B5EF4-FFF2-40B4-BE49-F238E27FC236}">
                <a16:creationId xmlns:a16="http://schemas.microsoft.com/office/drawing/2014/main" id="{64D242E0-DC03-448C-A585-D11B47CF0426}"/>
              </a:ext>
            </a:extLst>
          </p:cNvPr>
          <p:cNvSpPr/>
          <p:nvPr/>
        </p:nvSpPr>
        <p:spPr>
          <a:xfrm>
            <a:off x="763975" y="1863844"/>
            <a:ext cx="10869282" cy="11501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6A34F69-6CA0-4785-83F2-01E263F32850}"/>
              </a:ext>
            </a:extLst>
          </p:cNvPr>
          <p:cNvSpPr/>
          <p:nvPr/>
        </p:nvSpPr>
        <p:spPr>
          <a:xfrm flipV="1">
            <a:off x="11521745" y="1804536"/>
            <a:ext cx="215660" cy="23003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CDAF6A4-4A2E-4166-8056-EFB1C17D9455}"/>
              </a:ext>
            </a:extLst>
          </p:cNvPr>
          <p:cNvSpPr txBox="1"/>
          <p:nvPr/>
        </p:nvSpPr>
        <p:spPr>
          <a:xfrm>
            <a:off x="5355206" y="1487693"/>
            <a:ext cx="21681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ERA5 – SRTM</a:t>
            </a:r>
            <a:endParaRPr lang="en-US" dirty="0">
              <a:solidFill>
                <a:schemeClr val="tx1">
                  <a:lumMod val="75000"/>
                  <a:lumOff val="25000"/>
                </a:schemeClr>
              </a:solidFill>
              <a:cs typeface="Calibri"/>
            </a:endParaRPr>
          </a:p>
        </p:txBody>
      </p:sp>
      <p:sp>
        <p:nvSpPr>
          <p:cNvPr id="23" name="Oval 22">
            <a:extLst>
              <a:ext uri="{FF2B5EF4-FFF2-40B4-BE49-F238E27FC236}">
                <a16:creationId xmlns:a16="http://schemas.microsoft.com/office/drawing/2014/main" id="{66A34F69-6CA0-4785-83F2-01E263F32850}"/>
              </a:ext>
            </a:extLst>
          </p:cNvPr>
          <p:cNvSpPr/>
          <p:nvPr/>
        </p:nvSpPr>
        <p:spPr>
          <a:xfrm flipV="1">
            <a:off x="642144" y="1808177"/>
            <a:ext cx="215660" cy="23003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8E51276-8B00-4A75-8100-7FC63F848A07}"/>
              </a:ext>
            </a:extLst>
          </p:cNvPr>
          <p:cNvSpPr/>
          <p:nvPr/>
        </p:nvSpPr>
        <p:spPr>
          <a:xfrm flipV="1">
            <a:off x="11521745" y="2777177"/>
            <a:ext cx="215660" cy="23003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100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9EC0EAF8-BE33-40BB-B556-5C0A0CB6C450}"/>
              </a:ext>
            </a:extLst>
          </p:cNvPr>
          <p:cNvSpPr/>
          <p:nvPr/>
        </p:nvSpPr>
        <p:spPr>
          <a:xfrm rot="10800000" flipH="1">
            <a:off x="6289138" y="4102531"/>
            <a:ext cx="4391624" cy="1800699"/>
          </a:xfrm>
          <a:prstGeom prst="round1Rect">
            <a:avLst/>
          </a:prstGeom>
          <a:solidFill>
            <a:srgbClr val="729D84"/>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Single Corner Rounded 4">
            <a:extLst>
              <a:ext uri="{FF2B5EF4-FFF2-40B4-BE49-F238E27FC236}">
                <a16:creationId xmlns:a16="http://schemas.microsoft.com/office/drawing/2014/main" id="{41170DBB-DEB8-4303-9DAD-35D776D68767}"/>
              </a:ext>
            </a:extLst>
          </p:cNvPr>
          <p:cNvSpPr/>
          <p:nvPr/>
        </p:nvSpPr>
        <p:spPr>
          <a:xfrm rot="10800000">
            <a:off x="1533694" y="4102530"/>
            <a:ext cx="4647462" cy="1789656"/>
          </a:xfrm>
          <a:prstGeom prst="round1Rect">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descr="Shape&#10;&#10;Description automatically generated">
            <a:extLst>
              <a:ext uri="{FF2B5EF4-FFF2-40B4-BE49-F238E27FC236}">
                <a16:creationId xmlns:a16="http://schemas.microsoft.com/office/drawing/2014/main" id="{646F5B5A-8A23-4A9A-9D01-99650738B66F}"/>
              </a:ext>
            </a:extLst>
          </p:cNvPr>
          <p:cNvPicPr>
            <a:picLocks noChangeAspect="1"/>
          </p:cNvPicPr>
          <p:nvPr/>
        </p:nvPicPr>
        <p:blipFill>
          <a:blip r:embed="rId3"/>
          <a:stretch>
            <a:fillRect/>
          </a:stretch>
        </p:blipFill>
        <p:spPr>
          <a:xfrm>
            <a:off x="1534270" y="2097843"/>
            <a:ext cx="4655387" cy="1892716"/>
          </a:xfrm>
          <a:prstGeom prst="rect">
            <a:avLst/>
          </a:prstGeom>
        </p:spPr>
      </p:pic>
      <p:pic>
        <p:nvPicPr>
          <p:cNvPr id="9" name="Picture 4" descr="Shape&#10;&#10;Description automatically generated">
            <a:extLst>
              <a:ext uri="{FF2B5EF4-FFF2-40B4-BE49-F238E27FC236}">
                <a16:creationId xmlns:a16="http://schemas.microsoft.com/office/drawing/2014/main" id="{EB471B33-46E8-413A-A5B0-120E1600970E}"/>
              </a:ext>
            </a:extLst>
          </p:cNvPr>
          <p:cNvPicPr>
            <a:picLocks noChangeAspect="1"/>
          </p:cNvPicPr>
          <p:nvPr/>
        </p:nvPicPr>
        <p:blipFill>
          <a:blip r:embed="rId4"/>
          <a:stretch>
            <a:fillRect/>
          </a:stretch>
        </p:blipFill>
        <p:spPr>
          <a:xfrm>
            <a:off x="6287573" y="2095734"/>
            <a:ext cx="4385552" cy="1885572"/>
          </a:xfrm>
          <a:prstGeom prst="rect">
            <a:avLst/>
          </a:prstGeom>
        </p:spPr>
      </p:pic>
      <p:sp>
        <p:nvSpPr>
          <p:cNvPr id="11" name="TextBox 10">
            <a:extLst>
              <a:ext uri="{FF2B5EF4-FFF2-40B4-BE49-F238E27FC236}">
                <a16:creationId xmlns:a16="http://schemas.microsoft.com/office/drawing/2014/main" id="{AC39B0EB-D4DC-4893-8680-D77F7988F49C}"/>
              </a:ext>
            </a:extLst>
          </p:cNvPr>
          <p:cNvSpPr txBox="1"/>
          <p:nvPr/>
        </p:nvSpPr>
        <p:spPr>
          <a:xfrm>
            <a:off x="362829" y="263236"/>
            <a:ext cx="99127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Water Quality</a:t>
            </a:r>
            <a:endParaRPr lang="en-US" dirty="0"/>
          </a:p>
        </p:txBody>
      </p:sp>
      <p:sp>
        <p:nvSpPr>
          <p:cNvPr id="13" name="Rectangle: Rounded Corners 12">
            <a:extLst>
              <a:ext uri="{FF2B5EF4-FFF2-40B4-BE49-F238E27FC236}">
                <a16:creationId xmlns:a16="http://schemas.microsoft.com/office/drawing/2014/main" id="{D18DB546-5AEF-4A7C-9008-1994419BDCA7}"/>
              </a:ext>
            </a:extLst>
          </p:cNvPr>
          <p:cNvSpPr/>
          <p:nvPr/>
        </p:nvSpPr>
        <p:spPr>
          <a:xfrm>
            <a:off x="1522915" y="1185469"/>
            <a:ext cx="9143998" cy="713451"/>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511AFFC-38A5-4879-8EB6-429649535682}"/>
              </a:ext>
            </a:extLst>
          </p:cNvPr>
          <p:cNvSpPr txBox="1"/>
          <p:nvPr/>
        </p:nvSpPr>
        <p:spPr>
          <a:xfrm>
            <a:off x="2335336" y="1353513"/>
            <a:ext cx="714267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latin typeface="Century Gothic"/>
              </a:rPr>
              <a:t>Ecosystem Vitality</a:t>
            </a:r>
            <a:endParaRPr lang="en-US" sz="2500" dirty="0">
              <a:solidFill>
                <a:schemeClr val="bg1"/>
              </a:solidFill>
              <a:cs typeface="Calibri"/>
            </a:endParaRPr>
          </a:p>
        </p:txBody>
      </p:sp>
      <p:pic>
        <p:nvPicPr>
          <p:cNvPr id="17" name="Picture 14" descr="Shape, square&#10;&#10;Description automatically generated">
            <a:extLst>
              <a:ext uri="{FF2B5EF4-FFF2-40B4-BE49-F238E27FC236}">
                <a16:creationId xmlns:a16="http://schemas.microsoft.com/office/drawing/2014/main" id="{7D8882E8-C0AA-4BF0-99E8-7A33C7723DDE}"/>
              </a:ext>
            </a:extLst>
          </p:cNvPr>
          <p:cNvPicPr>
            <a:picLocks noChangeAspect="1"/>
          </p:cNvPicPr>
          <p:nvPr/>
        </p:nvPicPr>
        <p:blipFill>
          <a:blip r:embed="rId5"/>
          <a:stretch>
            <a:fillRect/>
          </a:stretch>
        </p:blipFill>
        <p:spPr>
          <a:xfrm>
            <a:off x="8551084" y="2814528"/>
            <a:ext cx="1359962" cy="923451"/>
          </a:xfrm>
          <a:prstGeom prst="rect">
            <a:avLst/>
          </a:prstGeom>
        </p:spPr>
      </p:pic>
      <p:sp>
        <p:nvSpPr>
          <p:cNvPr id="19" name="TextBox 18">
            <a:extLst>
              <a:ext uri="{FF2B5EF4-FFF2-40B4-BE49-F238E27FC236}">
                <a16:creationId xmlns:a16="http://schemas.microsoft.com/office/drawing/2014/main" id="{F2BE4772-46A9-4891-BC1C-0DE3D48516FB}"/>
              </a:ext>
            </a:extLst>
          </p:cNvPr>
          <p:cNvSpPr txBox="1"/>
          <p:nvPr/>
        </p:nvSpPr>
        <p:spPr>
          <a:xfrm>
            <a:off x="2430846" y="2300826"/>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Basin Condition</a:t>
            </a:r>
          </a:p>
        </p:txBody>
      </p:sp>
      <p:sp>
        <p:nvSpPr>
          <p:cNvPr id="21" name="Rectangle: Top Corners Rounded 20">
            <a:extLst>
              <a:ext uri="{FF2B5EF4-FFF2-40B4-BE49-F238E27FC236}">
                <a16:creationId xmlns:a16="http://schemas.microsoft.com/office/drawing/2014/main" id="{BE05DE96-FC9C-4923-BBDE-C91840E4DF9F}"/>
              </a:ext>
            </a:extLst>
          </p:cNvPr>
          <p:cNvSpPr/>
          <p:nvPr/>
        </p:nvSpPr>
        <p:spPr>
          <a:xfrm rot="16200000">
            <a:off x="7368485" y="2617396"/>
            <a:ext cx="907021" cy="130833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3C25E82-62B6-4F8C-88C8-737459BB7FE2}"/>
              </a:ext>
            </a:extLst>
          </p:cNvPr>
          <p:cNvSpPr txBox="1"/>
          <p:nvPr/>
        </p:nvSpPr>
        <p:spPr>
          <a:xfrm>
            <a:off x="7059457" y="3018794"/>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Species of concern</a:t>
            </a: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id="{2C297B7C-C232-4D95-86DF-46C4DDF25A73}"/>
              </a:ext>
            </a:extLst>
          </p:cNvPr>
          <p:cNvSpPr txBox="1"/>
          <p:nvPr/>
        </p:nvSpPr>
        <p:spPr>
          <a:xfrm>
            <a:off x="8388842" y="3003375"/>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Invasive species</a:t>
            </a:r>
            <a:endParaRPr lang="en-US" sz="1600" dirty="0">
              <a:cs typeface="Calibri"/>
            </a:endParaRPr>
          </a:p>
        </p:txBody>
      </p:sp>
      <p:sp>
        <p:nvSpPr>
          <p:cNvPr id="27" name="TextBox 26">
            <a:extLst>
              <a:ext uri="{FF2B5EF4-FFF2-40B4-BE49-F238E27FC236}">
                <a16:creationId xmlns:a16="http://schemas.microsoft.com/office/drawing/2014/main" id="{5980C654-BAF5-4EFE-B309-CF8D08CB939F}"/>
              </a:ext>
            </a:extLst>
          </p:cNvPr>
          <p:cNvSpPr txBox="1"/>
          <p:nvPr/>
        </p:nvSpPr>
        <p:spPr>
          <a:xfrm>
            <a:off x="6974090" y="2272071"/>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Biodiversity</a:t>
            </a:r>
            <a:endParaRPr lang="en-US" dirty="0"/>
          </a:p>
        </p:txBody>
      </p:sp>
      <p:sp>
        <p:nvSpPr>
          <p:cNvPr id="29" name="TextBox 28">
            <a:extLst>
              <a:ext uri="{FF2B5EF4-FFF2-40B4-BE49-F238E27FC236}">
                <a16:creationId xmlns:a16="http://schemas.microsoft.com/office/drawing/2014/main" id="{45ADBBCD-059C-4A2B-A804-E8BAEB6F663F}"/>
              </a:ext>
            </a:extLst>
          </p:cNvPr>
          <p:cNvSpPr txBox="1"/>
          <p:nvPr/>
        </p:nvSpPr>
        <p:spPr>
          <a:xfrm>
            <a:off x="2286030" y="4226559"/>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Quality</a:t>
            </a:r>
            <a:endParaRPr lang="en-US" dirty="0">
              <a:cs typeface="Calibri" panose="020F0502020204030204"/>
            </a:endParaRPr>
          </a:p>
        </p:txBody>
      </p:sp>
      <p:sp>
        <p:nvSpPr>
          <p:cNvPr id="31" name="TextBox 30">
            <a:extLst>
              <a:ext uri="{FF2B5EF4-FFF2-40B4-BE49-F238E27FC236}">
                <a16:creationId xmlns:a16="http://schemas.microsoft.com/office/drawing/2014/main" id="{82B782C9-BF1A-47C3-99FE-FDDC9165851C}"/>
              </a:ext>
            </a:extLst>
          </p:cNvPr>
          <p:cNvSpPr txBox="1"/>
          <p:nvPr/>
        </p:nvSpPr>
        <p:spPr>
          <a:xfrm>
            <a:off x="7054382" y="4226558"/>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Water Quantity</a:t>
            </a:r>
          </a:p>
        </p:txBody>
      </p:sp>
      <p:sp>
        <p:nvSpPr>
          <p:cNvPr id="33" name="Rectangle: Top Corners Rounded 32">
            <a:extLst>
              <a:ext uri="{FF2B5EF4-FFF2-40B4-BE49-F238E27FC236}">
                <a16:creationId xmlns:a16="http://schemas.microsoft.com/office/drawing/2014/main" id="{8AF9F97E-FB87-4104-9369-B4F23A115A9E}"/>
              </a:ext>
            </a:extLst>
          </p:cNvPr>
          <p:cNvSpPr/>
          <p:nvPr/>
        </p:nvSpPr>
        <p:spPr>
          <a:xfrm rot="16200000">
            <a:off x="7277067" y="4633303"/>
            <a:ext cx="934730" cy="1349900"/>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A2363D0-802D-4EDD-9C91-CA60AFEE581B}"/>
              </a:ext>
            </a:extLst>
          </p:cNvPr>
          <p:cNvSpPr txBox="1"/>
          <p:nvPr/>
        </p:nvSpPr>
        <p:spPr>
          <a:xfrm>
            <a:off x="7075862" y="4888315"/>
            <a:ext cx="142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Deviation from natural flow</a:t>
            </a:r>
          </a:p>
        </p:txBody>
      </p:sp>
      <p:sp>
        <p:nvSpPr>
          <p:cNvPr id="37" name="Rectangle: Top Corners Rounded 36">
            <a:extLst>
              <a:ext uri="{FF2B5EF4-FFF2-40B4-BE49-F238E27FC236}">
                <a16:creationId xmlns:a16="http://schemas.microsoft.com/office/drawing/2014/main" id="{85461E43-A899-44C1-80DD-A38130DD3D6A}"/>
              </a:ext>
            </a:extLst>
          </p:cNvPr>
          <p:cNvSpPr/>
          <p:nvPr/>
        </p:nvSpPr>
        <p:spPr>
          <a:xfrm rot="16200000">
            <a:off x="2005294" y="2615500"/>
            <a:ext cx="828875" cy="1367235"/>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6F7E32F-3CEA-4F8C-865D-F46BB12A01AE}"/>
              </a:ext>
            </a:extLst>
          </p:cNvPr>
          <p:cNvSpPr/>
          <p:nvPr/>
        </p:nvSpPr>
        <p:spPr>
          <a:xfrm>
            <a:off x="3175672" y="2886443"/>
            <a:ext cx="1283083" cy="829131"/>
          </a:xfrm>
          <a:prstGeom prst="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565DCBE-6604-4F28-BE44-A72D601AD656}"/>
              </a:ext>
            </a:extLst>
          </p:cNvPr>
          <p:cNvSpPr txBox="1"/>
          <p:nvPr/>
        </p:nvSpPr>
        <p:spPr>
          <a:xfrm>
            <a:off x="2991729" y="3035198"/>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Land cover naturalness</a:t>
            </a:r>
            <a:endParaRPr lang="en-US" sz="1600" dirty="0">
              <a:solidFill>
                <a:schemeClr val="tx1">
                  <a:lumMod val="75000"/>
                  <a:lumOff val="25000"/>
                </a:schemeClr>
              </a:solidFill>
              <a:cs typeface="Calibri"/>
            </a:endParaRPr>
          </a:p>
        </p:txBody>
      </p:sp>
      <p:sp>
        <p:nvSpPr>
          <p:cNvPr id="43" name="Rectangle: Top Corners Rounded 42">
            <a:extLst>
              <a:ext uri="{FF2B5EF4-FFF2-40B4-BE49-F238E27FC236}">
                <a16:creationId xmlns:a16="http://schemas.microsoft.com/office/drawing/2014/main" id="{93BB8EFC-5C6A-4102-B16A-71DF339A031D}"/>
              </a:ext>
            </a:extLst>
          </p:cNvPr>
          <p:cNvSpPr/>
          <p:nvPr/>
        </p:nvSpPr>
        <p:spPr>
          <a:xfrm rot="5400000">
            <a:off x="4807264" y="2602151"/>
            <a:ext cx="823967" cy="138288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99F17E10-CB81-43FF-8E31-FD66CE77E90F}"/>
              </a:ext>
            </a:extLst>
          </p:cNvPr>
          <p:cNvSpPr/>
          <p:nvPr/>
        </p:nvSpPr>
        <p:spPr>
          <a:xfrm>
            <a:off x="2184569" y="4842366"/>
            <a:ext cx="3358444" cy="7865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A9341A9-666B-4A71-8F95-5558682BCFDF}"/>
              </a:ext>
            </a:extLst>
          </p:cNvPr>
          <p:cNvSpPr txBox="1"/>
          <p:nvPr/>
        </p:nvSpPr>
        <p:spPr>
          <a:xfrm>
            <a:off x="1611455" y="3047017"/>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Flow connectivity</a:t>
            </a:r>
            <a:endParaRPr lang="en-US" sz="1600" dirty="0">
              <a:solidFill>
                <a:schemeClr val="tx1">
                  <a:lumMod val="75000"/>
                  <a:lumOff val="25000"/>
                </a:schemeClr>
              </a:solidFill>
              <a:cs typeface="Calibri"/>
            </a:endParaRPr>
          </a:p>
        </p:txBody>
      </p:sp>
      <p:sp>
        <p:nvSpPr>
          <p:cNvPr id="49" name="TextBox 48">
            <a:extLst>
              <a:ext uri="{FF2B5EF4-FFF2-40B4-BE49-F238E27FC236}">
                <a16:creationId xmlns:a16="http://schemas.microsoft.com/office/drawing/2014/main" id="{C1C93014-BAD0-4C38-BA3E-79AA102F3A73}"/>
              </a:ext>
            </a:extLst>
          </p:cNvPr>
          <p:cNvSpPr txBox="1"/>
          <p:nvPr/>
        </p:nvSpPr>
        <p:spPr>
          <a:xfrm>
            <a:off x="4415621" y="3061128"/>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Bank modification</a:t>
            </a:r>
            <a:endParaRPr lang="en-US" sz="1600" dirty="0">
              <a:solidFill>
                <a:schemeClr val="tx1">
                  <a:lumMod val="75000"/>
                  <a:lumOff val="25000"/>
                </a:schemeClr>
              </a:solidFill>
              <a:cs typeface="Calibri"/>
            </a:endParaRPr>
          </a:p>
        </p:txBody>
      </p:sp>
      <p:sp>
        <p:nvSpPr>
          <p:cNvPr id="51" name="TextBox 50">
            <a:extLst>
              <a:ext uri="{FF2B5EF4-FFF2-40B4-BE49-F238E27FC236}">
                <a16:creationId xmlns:a16="http://schemas.microsoft.com/office/drawing/2014/main" id="{98562B7B-BEB1-4BEC-8D27-82139B56D303}"/>
              </a:ext>
            </a:extLst>
          </p:cNvPr>
          <p:cNvSpPr txBox="1"/>
          <p:nvPr/>
        </p:nvSpPr>
        <p:spPr>
          <a:xfrm>
            <a:off x="2541631" y="483055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Water quality (total suspended solids, nitrogen, phosphorous)</a:t>
            </a:r>
            <a:endParaRPr lang="en-US" dirty="0">
              <a:solidFill>
                <a:schemeClr val="tx1">
                  <a:lumMod val="75000"/>
                  <a:lumOff val="25000"/>
                </a:schemeClr>
              </a:solidFill>
            </a:endParaRPr>
          </a:p>
        </p:txBody>
      </p:sp>
      <p:sp>
        <p:nvSpPr>
          <p:cNvPr id="61" name="Rectangle: Top Corners Rounded 60">
            <a:extLst>
              <a:ext uri="{FF2B5EF4-FFF2-40B4-BE49-F238E27FC236}">
                <a16:creationId xmlns:a16="http://schemas.microsoft.com/office/drawing/2014/main" id="{DDAA2EB8-288B-421E-A592-310D82616735}"/>
              </a:ext>
            </a:extLst>
          </p:cNvPr>
          <p:cNvSpPr/>
          <p:nvPr/>
        </p:nvSpPr>
        <p:spPr>
          <a:xfrm rot="5400000">
            <a:off x="8738783" y="4608167"/>
            <a:ext cx="925811" cy="1360801"/>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7177A3A9-1C0A-496B-9C29-08BF166259A2}"/>
              </a:ext>
            </a:extLst>
          </p:cNvPr>
          <p:cNvSpPr txBox="1"/>
          <p:nvPr/>
        </p:nvSpPr>
        <p:spPr>
          <a:xfrm>
            <a:off x="8388592" y="4888591"/>
            <a:ext cx="1636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Groundwater storage depletion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2963731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13DE43-FF47-4844-8547-8735BE329E9D}"/>
              </a:ext>
            </a:extLst>
          </p:cNvPr>
          <p:cNvSpPr txBox="1"/>
          <p:nvPr/>
        </p:nvSpPr>
        <p:spPr>
          <a:xfrm>
            <a:off x="318655" y="263236"/>
            <a:ext cx="110797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Methodology — Water Quality &amp; SWAT</a:t>
            </a:r>
            <a:endParaRPr lang="en-US" sz="4000" b="1" dirty="0">
              <a:solidFill>
                <a:srgbClr val="CD7142"/>
              </a:solidFill>
              <a:latin typeface="Century Gothic"/>
              <a:cs typeface="Calibri"/>
            </a:endParaRPr>
          </a:p>
        </p:txBody>
      </p:sp>
      <p:grpSp>
        <p:nvGrpSpPr>
          <p:cNvPr id="35" name="Group 34"/>
          <p:cNvGrpSpPr/>
          <p:nvPr/>
        </p:nvGrpSpPr>
        <p:grpSpPr>
          <a:xfrm>
            <a:off x="851413" y="1086853"/>
            <a:ext cx="4224420" cy="5093367"/>
            <a:chOff x="7229642" y="1086853"/>
            <a:chExt cx="4224420" cy="5093367"/>
          </a:xfrm>
        </p:grpSpPr>
        <p:sp>
          <p:nvSpPr>
            <p:cNvPr id="6" name="Rectangle: Rounded Corners 5">
              <a:extLst>
                <a:ext uri="{FF2B5EF4-FFF2-40B4-BE49-F238E27FC236}">
                  <a16:creationId xmlns:a16="http://schemas.microsoft.com/office/drawing/2014/main" id="{F7DF328A-1E35-4AB0-9E5D-561EBAFAF621}"/>
                </a:ext>
              </a:extLst>
            </p:cNvPr>
            <p:cNvSpPr/>
            <p:nvPr/>
          </p:nvSpPr>
          <p:spPr>
            <a:xfrm>
              <a:off x="7229642" y="1086853"/>
              <a:ext cx="4224420" cy="5093367"/>
            </a:xfrm>
            <a:prstGeom prst="round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850070A-DC2F-47EF-8EF0-A56F099F2284}"/>
                </a:ext>
              </a:extLst>
            </p:cNvPr>
            <p:cNvSpPr txBox="1"/>
            <p:nvPr/>
          </p:nvSpPr>
          <p:spPr>
            <a:xfrm>
              <a:off x="7555215" y="1266914"/>
              <a:ext cx="3567392"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Required Inputs:</a:t>
              </a:r>
            </a:p>
            <a:p>
              <a:endParaRPr lang="en-US" sz="2800" b="1" dirty="0">
                <a:solidFill>
                  <a:schemeClr val="tx1">
                    <a:lumMod val="75000"/>
                    <a:lumOff val="25000"/>
                  </a:schemeClr>
                </a:solidFill>
                <a:latin typeface="Century Gothic"/>
                <a:cs typeface="Calibri"/>
              </a:endParaRPr>
            </a:p>
            <a:p>
              <a:pPr marL="342900" indent="-342900">
                <a:buAutoNum type="arabicPeriod"/>
              </a:pPr>
              <a:r>
                <a:rPr lang="en-US" sz="2400" dirty="0">
                  <a:solidFill>
                    <a:schemeClr val="tx1">
                      <a:lumMod val="75000"/>
                      <a:lumOff val="25000"/>
                    </a:schemeClr>
                  </a:solidFill>
                  <a:latin typeface="Century Gothic"/>
                  <a:cs typeface="Calibri"/>
                </a:rPr>
                <a:t>DEM </a:t>
              </a:r>
            </a:p>
            <a:p>
              <a:pPr marL="342900" indent="-342900">
                <a:buAutoNum type="arabicPeriod"/>
              </a:pPr>
              <a:endParaRPr lang="en-US" sz="2400" dirty="0">
                <a:solidFill>
                  <a:schemeClr val="tx1">
                    <a:lumMod val="75000"/>
                    <a:lumOff val="25000"/>
                  </a:schemeClr>
                </a:solidFill>
                <a:latin typeface="Century Gothic"/>
                <a:cs typeface="Calibri"/>
              </a:endParaRPr>
            </a:p>
            <a:p>
              <a:pPr marL="342900" indent="-342900">
                <a:buAutoNum type="arabicPeriod"/>
              </a:pPr>
              <a:r>
                <a:rPr lang="en-US" sz="2400" dirty="0">
                  <a:solidFill>
                    <a:schemeClr val="tx1">
                      <a:lumMod val="75000"/>
                      <a:lumOff val="25000"/>
                    </a:schemeClr>
                  </a:solidFill>
                  <a:latin typeface="Century Gothic"/>
                  <a:cs typeface="Calibri"/>
                </a:rPr>
                <a:t>Land Cover Classification</a:t>
              </a:r>
            </a:p>
            <a:p>
              <a:pPr marL="342900" indent="-342900">
                <a:buAutoNum type="arabicPeriod"/>
              </a:pPr>
              <a:endParaRPr lang="en-US" sz="2400" dirty="0">
                <a:solidFill>
                  <a:schemeClr val="tx1">
                    <a:lumMod val="75000"/>
                    <a:lumOff val="25000"/>
                  </a:schemeClr>
                </a:solidFill>
                <a:latin typeface="Century Gothic"/>
                <a:cs typeface="Calibri"/>
              </a:endParaRPr>
            </a:p>
            <a:p>
              <a:pPr marL="342900" indent="-342900">
                <a:buAutoNum type="arabicPeriod"/>
              </a:pPr>
              <a:r>
                <a:rPr lang="en-US" sz="2400" dirty="0">
                  <a:solidFill>
                    <a:schemeClr val="tx1">
                      <a:lumMod val="75000"/>
                      <a:lumOff val="25000"/>
                    </a:schemeClr>
                  </a:solidFill>
                  <a:latin typeface="Century Gothic"/>
                  <a:cs typeface="Calibri"/>
                </a:rPr>
                <a:t>Precipitation</a:t>
              </a:r>
            </a:p>
            <a:p>
              <a:pPr marL="342900" indent="-342900">
                <a:buAutoNum type="arabicPeriod"/>
              </a:pPr>
              <a:endParaRPr lang="en-US" sz="2400" dirty="0">
                <a:solidFill>
                  <a:schemeClr val="tx1">
                    <a:lumMod val="75000"/>
                    <a:lumOff val="25000"/>
                  </a:schemeClr>
                </a:solidFill>
                <a:latin typeface="Century Gothic"/>
                <a:cs typeface="Calibri"/>
              </a:endParaRPr>
            </a:p>
            <a:p>
              <a:pPr marL="342900" indent="-342900">
                <a:buAutoNum type="arabicPeriod"/>
              </a:pPr>
              <a:r>
                <a:rPr lang="en-US" sz="2400" dirty="0">
                  <a:solidFill>
                    <a:schemeClr val="tx1">
                      <a:lumMod val="75000"/>
                      <a:lumOff val="25000"/>
                    </a:schemeClr>
                  </a:solidFill>
                  <a:latin typeface="Century Gothic"/>
                  <a:cs typeface="Calibri"/>
                </a:rPr>
                <a:t>Air Temperature</a:t>
              </a:r>
            </a:p>
            <a:p>
              <a:pPr marL="342900" indent="-342900">
                <a:buAutoNum type="arabicPeriod"/>
              </a:pPr>
              <a:endParaRPr lang="en-US" sz="2400" dirty="0">
                <a:solidFill>
                  <a:schemeClr val="tx1">
                    <a:lumMod val="75000"/>
                    <a:lumOff val="25000"/>
                  </a:schemeClr>
                </a:solidFill>
                <a:latin typeface="Century Gothic"/>
                <a:cs typeface="Calibri"/>
              </a:endParaRPr>
            </a:p>
            <a:p>
              <a:pPr marL="342900" indent="-342900">
                <a:buAutoNum type="arabicPeriod"/>
              </a:pPr>
              <a:r>
                <a:rPr lang="en-US" sz="2400" dirty="0">
                  <a:solidFill>
                    <a:schemeClr val="tx1">
                      <a:lumMod val="75000"/>
                      <a:lumOff val="25000"/>
                    </a:schemeClr>
                  </a:solidFill>
                  <a:latin typeface="Century Gothic"/>
                  <a:cs typeface="Calibri"/>
                </a:rPr>
                <a:t>Soil Classification</a:t>
              </a:r>
            </a:p>
          </p:txBody>
        </p:sp>
      </p:grpSp>
      <p:pic>
        <p:nvPicPr>
          <p:cNvPr id="1026" name="Picture 2" descr="2009-09-03 09-07 Siem Reap 451 Tonlé Sap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141" y="1903514"/>
            <a:ext cx="5494460" cy="3657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012F5BE-1112-42A2-B9A7-27888EF8C5F4}"/>
              </a:ext>
            </a:extLst>
          </p:cNvPr>
          <p:cNvSpPr txBox="1"/>
          <p:nvPr/>
        </p:nvSpPr>
        <p:spPr>
          <a:xfrm>
            <a:off x="5678141" y="5314893"/>
            <a:ext cx="34824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a:t>
            </a:r>
            <a:r>
              <a:rPr lang="en-US" sz="1000" dirty="0" smtClean="0">
                <a:solidFill>
                  <a:schemeClr val="bg1">
                    <a:lumMod val="95000"/>
                  </a:schemeClr>
                </a:solidFill>
                <a:latin typeface="Century Gothic"/>
              </a:rPr>
              <a:t>Allie Caulfield</a:t>
            </a:r>
            <a:endParaRPr lang="en-US" sz="1000" dirty="0">
              <a:solidFill>
                <a:schemeClr val="bg1">
                  <a:lumMod val="95000"/>
                </a:schemeClr>
              </a:solidFill>
              <a:latin typeface="Century Gothic"/>
            </a:endParaRPr>
          </a:p>
        </p:txBody>
      </p:sp>
    </p:spTree>
    <p:extLst>
      <p:ext uri="{BB962C8B-B14F-4D97-AF65-F5344CB8AC3E}">
        <p14:creationId xmlns:p14="http://schemas.microsoft.com/office/powerpoint/2010/main" val="3212547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40C5A0-9BD2-464B-863E-C4F6CC68A4B2}"/>
              </a:ext>
            </a:extLst>
          </p:cNvPr>
          <p:cNvSpPr txBox="1"/>
          <p:nvPr/>
        </p:nvSpPr>
        <p:spPr>
          <a:xfrm>
            <a:off x="5211498" y="289973"/>
            <a:ext cx="603981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1. DEM &amp;</a:t>
            </a:r>
            <a:endParaRPr lang="en-US" dirty="0">
              <a:solidFill>
                <a:srgbClr val="000000"/>
              </a:solidFill>
              <a:latin typeface="Calibri" panose="020F0502020204030204"/>
              <a:cs typeface="Calibri"/>
            </a:endParaRPr>
          </a:p>
          <a:p>
            <a:r>
              <a:rPr lang="en-US" sz="4000" b="1" dirty="0">
                <a:solidFill>
                  <a:srgbClr val="CD7142"/>
                </a:solidFill>
                <a:latin typeface="Century Gothic"/>
              </a:rPr>
              <a:t>2. Land Cover </a:t>
            </a:r>
            <a:endParaRPr lang="en-US" dirty="0">
              <a:cs typeface="Calibri"/>
            </a:endParaRPr>
          </a:p>
        </p:txBody>
      </p:sp>
      <p:sp>
        <p:nvSpPr>
          <p:cNvPr id="13" name="TextBox 1">
            <a:extLst>
              <a:ext uri="{FF2B5EF4-FFF2-40B4-BE49-F238E27FC236}">
                <a16:creationId xmlns:a16="http://schemas.microsoft.com/office/drawing/2014/main" id="{BE97A433-1C6F-473C-9A0F-794029208948}"/>
              </a:ext>
            </a:extLst>
          </p:cNvPr>
          <p:cNvSpPr txBox="1"/>
          <p:nvPr/>
        </p:nvSpPr>
        <p:spPr>
          <a:xfrm>
            <a:off x="791253" y="6347217"/>
            <a:ext cx="1371600"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Urban</a:t>
            </a:r>
          </a:p>
        </p:txBody>
      </p:sp>
      <p:sp>
        <p:nvSpPr>
          <p:cNvPr id="14" name="Oval 13">
            <a:extLst>
              <a:ext uri="{FF2B5EF4-FFF2-40B4-BE49-F238E27FC236}">
                <a16:creationId xmlns:a16="http://schemas.microsoft.com/office/drawing/2014/main" id="{CF327C73-4263-41CA-B35B-43ACE146CA77}"/>
              </a:ext>
            </a:extLst>
          </p:cNvPr>
          <p:cNvSpPr/>
          <p:nvPr/>
        </p:nvSpPr>
        <p:spPr>
          <a:xfrm>
            <a:off x="548991" y="6392432"/>
            <a:ext cx="182880" cy="175715"/>
          </a:xfrm>
          <a:prstGeom prst="ellipse">
            <a:avLst/>
          </a:prstGeom>
          <a:solidFill>
            <a:srgbClr val="CD0619"/>
          </a:solidFill>
          <a:ln>
            <a:solidFill>
              <a:srgbClr val="CD0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 name="TextBox 3">
            <a:extLst>
              <a:ext uri="{FF2B5EF4-FFF2-40B4-BE49-F238E27FC236}">
                <a16:creationId xmlns:a16="http://schemas.microsoft.com/office/drawing/2014/main" id="{0DEB7896-F268-4A50-8F22-3BD3367F21A9}"/>
              </a:ext>
            </a:extLst>
          </p:cNvPr>
          <p:cNvSpPr txBox="1"/>
          <p:nvPr/>
        </p:nvSpPr>
        <p:spPr>
          <a:xfrm>
            <a:off x="3258009" y="4909657"/>
            <a:ext cx="1463040"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Cropland</a:t>
            </a:r>
          </a:p>
        </p:txBody>
      </p:sp>
      <p:sp>
        <p:nvSpPr>
          <p:cNvPr id="16" name="Oval 15">
            <a:extLst>
              <a:ext uri="{FF2B5EF4-FFF2-40B4-BE49-F238E27FC236}">
                <a16:creationId xmlns:a16="http://schemas.microsoft.com/office/drawing/2014/main" id="{A3075157-2B2D-47C6-BEDD-084FC9B822D6}"/>
              </a:ext>
            </a:extLst>
          </p:cNvPr>
          <p:cNvSpPr/>
          <p:nvPr/>
        </p:nvSpPr>
        <p:spPr>
          <a:xfrm>
            <a:off x="3040354" y="4994978"/>
            <a:ext cx="182880" cy="175715"/>
          </a:xfrm>
          <a:prstGeom prst="ellipse">
            <a:avLst/>
          </a:prstGeom>
          <a:solidFill>
            <a:srgbClr val="8EC43B"/>
          </a:solidFill>
          <a:ln>
            <a:solidFill>
              <a:srgbClr val="8EC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nvGrpSpPr>
          <p:cNvPr id="17" name="Group 16">
            <a:extLst>
              <a:ext uri="{FF2B5EF4-FFF2-40B4-BE49-F238E27FC236}">
                <a16:creationId xmlns:a16="http://schemas.microsoft.com/office/drawing/2014/main" id="{EDFB2B17-3B43-4F2A-ABDD-36A9438538DB}"/>
              </a:ext>
            </a:extLst>
          </p:cNvPr>
          <p:cNvGrpSpPr/>
          <p:nvPr/>
        </p:nvGrpSpPr>
        <p:grpSpPr>
          <a:xfrm>
            <a:off x="3040354" y="5220631"/>
            <a:ext cx="1720800" cy="266146"/>
            <a:chOff x="3200775" y="4458631"/>
            <a:chExt cx="1720800" cy="276999"/>
          </a:xfrm>
        </p:grpSpPr>
        <p:sp>
          <p:nvSpPr>
            <p:cNvPr id="41" name="TextBox 6">
              <a:extLst>
                <a:ext uri="{FF2B5EF4-FFF2-40B4-BE49-F238E27FC236}">
                  <a16:creationId xmlns:a16="http://schemas.microsoft.com/office/drawing/2014/main" id="{23B9D62E-5F22-4FAF-A1D4-1D564DD28944}"/>
                </a:ext>
              </a:extLst>
            </p:cNvPr>
            <p:cNvSpPr txBox="1"/>
            <p:nvPr/>
          </p:nvSpPr>
          <p:spPr>
            <a:xfrm>
              <a:off x="3458535" y="4458631"/>
              <a:ext cx="146304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Rice</a:t>
              </a:r>
            </a:p>
          </p:txBody>
        </p:sp>
        <p:sp>
          <p:nvSpPr>
            <p:cNvPr id="42" name="Oval 41">
              <a:extLst>
                <a:ext uri="{FF2B5EF4-FFF2-40B4-BE49-F238E27FC236}">
                  <a16:creationId xmlns:a16="http://schemas.microsoft.com/office/drawing/2014/main" id="{348B6520-377B-4079-B1C4-530ECD96DE9D}"/>
                </a:ext>
              </a:extLst>
            </p:cNvPr>
            <p:cNvSpPr/>
            <p:nvPr/>
          </p:nvSpPr>
          <p:spPr>
            <a:xfrm>
              <a:off x="3200775" y="4505690"/>
              <a:ext cx="182880" cy="182880"/>
            </a:xfrm>
            <a:prstGeom prst="ellipse">
              <a:avLst/>
            </a:prstGeom>
            <a:solidFill>
              <a:srgbClr val="FFFF11"/>
            </a:solidFill>
            <a:ln>
              <a:solidFill>
                <a:srgbClr val="FFF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8" name="Group 17">
            <a:extLst>
              <a:ext uri="{FF2B5EF4-FFF2-40B4-BE49-F238E27FC236}">
                <a16:creationId xmlns:a16="http://schemas.microsoft.com/office/drawing/2014/main" id="{2BE2146E-F3D2-42A5-B775-1B1FC6ADDBEB}"/>
              </a:ext>
            </a:extLst>
          </p:cNvPr>
          <p:cNvGrpSpPr/>
          <p:nvPr/>
        </p:nvGrpSpPr>
        <p:grpSpPr>
          <a:xfrm>
            <a:off x="548991" y="4993368"/>
            <a:ext cx="1528488" cy="266146"/>
            <a:chOff x="548991" y="4458631"/>
            <a:chExt cx="1528488" cy="276999"/>
          </a:xfrm>
        </p:grpSpPr>
        <p:sp>
          <p:nvSpPr>
            <p:cNvPr id="39" name="TextBox 9">
              <a:extLst>
                <a:ext uri="{FF2B5EF4-FFF2-40B4-BE49-F238E27FC236}">
                  <a16:creationId xmlns:a16="http://schemas.microsoft.com/office/drawing/2014/main" id="{7FE3816C-3E7B-4156-8470-012A51100045}"/>
                </a:ext>
              </a:extLst>
            </p:cNvPr>
            <p:cNvSpPr txBox="1"/>
            <p:nvPr/>
          </p:nvSpPr>
          <p:spPr>
            <a:xfrm>
              <a:off x="797319" y="4458631"/>
              <a:ext cx="128016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Flooded Forest</a:t>
              </a:r>
            </a:p>
          </p:txBody>
        </p:sp>
        <p:sp>
          <p:nvSpPr>
            <p:cNvPr id="40" name="Oval 39">
              <a:extLst>
                <a:ext uri="{FF2B5EF4-FFF2-40B4-BE49-F238E27FC236}">
                  <a16:creationId xmlns:a16="http://schemas.microsoft.com/office/drawing/2014/main" id="{FFEC7D42-AD72-4D10-A69B-300AC14A6E75}"/>
                </a:ext>
              </a:extLst>
            </p:cNvPr>
            <p:cNvSpPr/>
            <p:nvPr/>
          </p:nvSpPr>
          <p:spPr>
            <a:xfrm>
              <a:off x="548991" y="4505690"/>
              <a:ext cx="182880" cy="182880"/>
            </a:xfrm>
            <a:prstGeom prst="ellipse">
              <a:avLst/>
            </a:prstGeom>
            <a:solidFill>
              <a:srgbClr val="287463"/>
            </a:solidFill>
            <a:ln>
              <a:solidFill>
                <a:srgbClr val="287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sp>
        <p:nvSpPr>
          <p:cNvPr id="19" name="TextBox 11">
            <a:extLst>
              <a:ext uri="{FF2B5EF4-FFF2-40B4-BE49-F238E27FC236}">
                <a16:creationId xmlns:a16="http://schemas.microsoft.com/office/drawing/2014/main" id="{8227A66C-6B48-444F-AD71-844AAC57796B}"/>
              </a:ext>
            </a:extLst>
          </p:cNvPr>
          <p:cNvSpPr txBox="1"/>
          <p:nvPr/>
        </p:nvSpPr>
        <p:spPr>
          <a:xfrm>
            <a:off x="3298114" y="5504769"/>
            <a:ext cx="1463040"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Barren</a:t>
            </a:r>
          </a:p>
        </p:txBody>
      </p:sp>
      <p:sp>
        <p:nvSpPr>
          <p:cNvPr id="20" name="Oval 19">
            <a:extLst>
              <a:ext uri="{FF2B5EF4-FFF2-40B4-BE49-F238E27FC236}">
                <a16:creationId xmlns:a16="http://schemas.microsoft.com/office/drawing/2014/main" id="{0CF8AFD5-B58F-4915-845A-04F803EC2353}"/>
              </a:ext>
            </a:extLst>
          </p:cNvPr>
          <p:cNvSpPr/>
          <p:nvPr/>
        </p:nvSpPr>
        <p:spPr>
          <a:xfrm>
            <a:off x="3040354" y="5549984"/>
            <a:ext cx="182880" cy="175715"/>
          </a:xfrm>
          <a:prstGeom prst="ellipse">
            <a:avLst/>
          </a:prstGeom>
          <a:solidFill>
            <a:srgbClr val="674C0C"/>
          </a:solidFill>
          <a:ln>
            <a:solidFill>
              <a:srgbClr val="674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nvGrpSpPr>
          <p:cNvPr id="21" name="Group 20">
            <a:extLst>
              <a:ext uri="{FF2B5EF4-FFF2-40B4-BE49-F238E27FC236}">
                <a16:creationId xmlns:a16="http://schemas.microsoft.com/office/drawing/2014/main" id="{7CA96B5A-62B5-4E5F-B73C-D893F07CBD9A}"/>
              </a:ext>
            </a:extLst>
          </p:cNvPr>
          <p:cNvGrpSpPr/>
          <p:nvPr/>
        </p:nvGrpSpPr>
        <p:grpSpPr>
          <a:xfrm>
            <a:off x="548991" y="5277506"/>
            <a:ext cx="1528488" cy="266146"/>
            <a:chOff x="548991" y="4742769"/>
            <a:chExt cx="1528488" cy="276999"/>
          </a:xfrm>
        </p:grpSpPr>
        <p:sp>
          <p:nvSpPr>
            <p:cNvPr id="37" name="TextBox 14">
              <a:extLst>
                <a:ext uri="{FF2B5EF4-FFF2-40B4-BE49-F238E27FC236}">
                  <a16:creationId xmlns:a16="http://schemas.microsoft.com/office/drawing/2014/main" id="{6A7C9FE2-57C8-4A36-83B1-9A476C94E4A4}"/>
                </a:ext>
              </a:extLst>
            </p:cNvPr>
            <p:cNvSpPr txBox="1"/>
            <p:nvPr/>
          </p:nvSpPr>
          <p:spPr>
            <a:xfrm>
              <a:off x="797319" y="4742769"/>
              <a:ext cx="128016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Forest</a:t>
              </a:r>
            </a:p>
          </p:txBody>
        </p:sp>
        <p:sp>
          <p:nvSpPr>
            <p:cNvPr id="38" name="Oval 37">
              <a:extLst>
                <a:ext uri="{FF2B5EF4-FFF2-40B4-BE49-F238E27FC236}">
                  <a16:creationId xmlns:a16="http://schemas.microsoft.com/office/drawing/2014/main" id="{A88417C7-95B1-4A99-86BB-FDBD90D861D5}"/>
                </a:ext>
              </a:extLst>
            </p:cNvPr>
            <p:cNvSpPr/>
            <p:nvPr/>
          </p:nvSpPr>
          <p:spPr>
            <a:xfrm>
              <a:off x="548991" y="4789828"/>
              <a:ext cx="182880" cy="182880"/>
            </a:xfrm>
            <a:prstGeom prst="ellipse">
              <a:avLst/>
            </a:prstGeom>
            <a:solidFill>
              <a:srgbClr val="132006"/>
            </a:solidFill>
            <a:ln>
              <a:solidFill>
                <a:srgbClr val="132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sp>
        <p:nvSpPr>
          <p:cNvPr id="22" name="TextBox 16">
            <a:extLst>
              <a:ext uri="{FF2B5EF4-FFF2-40B4-BE49-F238E27FC236}">
                <a16:creationId xmlns:a16="http://schemas.microsoft.com/office/drawing/2014/main" id="{EA1D464B-8AB9-4FDA-AB4F-DB456ECF420B}"/>
              </a:ext>
            </a:extLst>
          </p:cNvPr>
          <p:cNvSpPr txBox="1"/>
          <p:nvPr/>
        </p:nvSpPr>
        <p:spPr>
          <a:xfrm>
            <a:off x="3298114" y="5788908"/>
            <a:ext cx="1463040"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Wetland</a:t>
            </a:r>
          </a:p>
        </p:txBody>
      </p:sp>
      <p:sp>
        <p:nvSpPr>
          <p:cNvPr id="23" name="Oval 22">
            <a:extLst>
              <a:ext uri="{FF2B5EF4-FFF2-40B4-BE49-F238E27FC236}">
                <a16:creationId xmlns:a16="http://schemas.microsoft.com/office/drawing/2014/main" id="{14A3D699-130A-433D-90A1-1ABDEE7805CC}"/>
              </a:ext>
            </a:extLst>
          </p:cNvPr>
          <p:cNvSpPr/>
          <p:nvPr/>
        </p:nvSpPr>
        <p:spPr>
          <a:xfrm>
            <a:off x="3040354" y="5834123"/>
            <a:ext cx="182880" cy="175715"/>
          </a:xfrm>
          <a:prstGeom prst="ellipse">
            <a:avLst/>
          </a:prstGeom>
          <a:solidFill>
            <a:srgbClr val="3AC4B2"/>
          </a:solidFill>
          <a:ln>
            <a:solidFill>
              <a:srgbClr val="3AC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4" name="TextBox 18">
            <a:extLst>
              <a:ext uri="{FF2B5EF4-FFF2-40B4-BE49-F238E27FC236}">
                <a16:creationId xmlns:a16="http://schemas.microsoft.com/office/drawing/2014/main" id="{3ECD855F-9DF0-47F4-A236-D4C7D9A7CC26}"/>
              </a:ext>
            </a:extLst>
          </p:cNvPr>
          <p:cNvSpPr txBox="1"/>
          <p:nvPr/>
        </p:nvSpPr>
        <p:spPr>
          <a:xfrm>
            <a:off x="797319" y="5548276"/>
            <a:ext cx="2349213"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Orchard/Plantation</a:t>
            </a:r>
          </a:p>
        </p:txBody>
      </p:sp>
      <p:sp>
        <p:nvSpPr>
          <p:cNvPr id="25" name="Oval 24">
            <a:extLst>
              <a:ext uri="{FF2B5EF4-FFF2-40B4-BE49-F238E27FC236}">
                <a16:creationId xmlns:a16="http://schemas.microsoft.com/office/drawing/2014/main" id="{C275CD33-1AFC-49A8-951F-AA5391D232E1}"/>
              </a:ext>
            </a:extLst>
          </p:cNvPr>
          <p:cNvSpPr/>
          <p:nvPr/>
        </p:nvSpPr>
        <p:spPr>
          <a:xfrm>
            <a:off x="548991" y="5580123"/>
            <a:ext cx="182880" cy="175715"/>
          </a:xfrm>
          <a:prstGeom prst="ellipse">
            <a:avLst/>
          </a:prstGeom>
          <a:solidFill>
            <a:srgbClr val="C4AA69"/>
          </a:solidFill>
          <a:ln>
            <a:solidFill>
              <a:srgbClr val="C4A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6" name="TextBox 20">
            <a:extLst>
              <a:ext uri="{FF2B5EF4-FFF2-40B4-BE49-F238E27FC236}">
                <a16:creationId xmlns:a16="http://schemas.microsoft.com/office/drawing/2014/main" id="{C554BC4A-41AB-426E-AB4F-9546561B50E9}"/>
              </a:ext>
            </a:extLst>
          </p:cNvPr>
          <p:cNvSpPr txBox="1"/>
          <p:nvPr/>
        </p:nvSpPr>
        <p:spPr>
          <a:xfrm>
            <a:off x="3298114" y="6073047"/>
            <a:ext cx="1463040"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Grassland</a:t>
            </a:r>
          </a:p>
        </p:txBody>
      </p:sp>
      <p:sp>
        <p:nvSpPr>
          <p:cNvPr id="27" name="Oval 26">
            <a:extLst>
              <a:ext uri="{FF2B5EF4-FFF2-40B4-BE49-F238E27FC236}">
                <a16:creationId xmlns:a16="http://schemas.microsoft.com/office/drawing/2014/main" id="{13DAAC13-C415-4069-811E-F3C173B399AE}"/>
              </a:ext>
            </a:extLst>
          </p:cNvPr>
          <p:cNvSpPr/>
          <p:nvPr/>
        </p:nvSpPr>
        <p:spPr>
          <a:xfrm>
            <a:off x="3040354" y="6118262"/>
            <a:ext cx="182880" cy="175715"/>
          </a:xfrm>
          <a:prstGeom prst="ellipse">
            <a:avLst/>
          </a:prstGeom>
          <a:solidFill>
            <a:srgbClr val="F5A560"/>
          </a:solidFill>
          <a:ln>
            <a:solidFill>
              <a:srgbClr val="F5A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8" name="TextBox 22">
            <a:extLst>
              <a:ext uri="{FF2B5EF4-FFF2-40B4-BE49-F238E27FC236}">
                <a16:creationId xmlns:a16="http://schemas.microsoft.com/office/drawing/2014/main" id="{1B157F9E-2E7E-4FCF-A0F5-3E1B8C04F859}"/>
              </a:ext>
            </a:extLst>
          </p:cNvPr>
          <p:cNvSpPr txBox="1"/>
          <p:nvPr/>
        </p:nvSpPr>
        <p:spPr>
          <a:xfrm>
            <a:off x="797318" y="5819047"/>
            <a:ext cx="1809535"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Evergreen Broadleaf</a:t>
            </a:r>
          </a:p>
        </p:txBody>
      </p:sp>
      <p:sp>
        <p:nvSpPr>
          <p:cNvPr id="29" name="Oval 28">
            <a:extLst>
              <a:ext uri="{FF2B5EF4-FFF2-40B4-BE49-F238E27FC236}">
                <a16:creationId xmlns:a16="http://schemas.microsoft.com/office/drawing/2014/main" id="{42E3C7E0-7BE9-4999-B81B-0779B6A8E520}"/>
              </a:ext>
            </a:extLst>
          </p:cNvPr>
          <p:cNvSpPr/>
          <p:nvPr/>
        </p:nvSpPr>
        <p:spPr>
          <a:xfrm>
            <a:off x="548991" y="5850894"/>
            <a:ext cx="182880" cy="175715"/>
          </a:xfrm>
          <a:prstGeom prst="ellipse">
            <a:avLst/>
          </a:prstGeom>
          <a:solidFill>
            <a:srgbClr val="7DB087"/>
          </a:solidFill>
          <a:ln>
            <a:solidFill>
              <a:srgbClr val="7DB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30" name="TextBox 24">
            <a:extLst>
              <a:ext uri="{FF2B5EF4-FFF2-40B4-BE49-F238E27FC236}">
                <a16:creationId xmlns:a16="http://schemas.microsoft.com/office/drawing/2014/main" id="{C94ECF0D-BA29-4CCB-AA05-C67E61BD3923}"/>
              </a:ext>
            </a:extLst>
          </p:cNvPr>
          <p:cNvSpPr txBox="1"/>
          <p:nvPr/>
        </p:nvSpPr>
        <p:spPr>
          <a:xfrm>
            <a:off x="3298114" y="6357186"/>
            <a:ext cx="1463040" cy="2661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Shrubland</a:t>
            </a:r>
          </a:p>
        </p:txBody>
      </p:sp>
      <p:sp>
        <p:nvSpPr>
          <p:cNvPr id="31" name="Oval 30">
            <a:extLst>
              <a:ext uri="{FF2B5EF4-FFF2-40B4-BE49-F238E27FC236}">
                <a16:creationId xmlns:a16="http://schemas.microsoft.com/office/drawing/2014/main" id="{E43404CE-A818-40A3-B37D-5BA6763CF611}"/>
              </a:ext>
            </a:extLst>
          </p:cNvPr>
          <p:cNvSpPr/>
          <p:nvPr/>
        </p:nvSpPr>
        <p:spPr>
          <a:xfrm>
            <a:off x="3040354" y="6402401"/>
            <a:ext cx="182880" cy="175715"/>
          </a:xfrm>
          <a:prstGeom prst="ellipse">
            <a:avLst/>
          </a:prstGeom>
          <a:solidFill>
            <a:srgbClr val="800981"/>
          </a:solidFill>
          <a:ln>
            <a:solidFill>
              <a:srgbClr val="8009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nvGrpSpPr>
          <p:cNvPr id="32" name="Group 31">
            <a:extLst>
              <a:ext uri="{FF2B5EF4-FFF2-40B4-BE49-F238E27FC236}">
                <a16:creationId xmlns:a16="http://schemas.microsoft.com/office/drawing/2014/main" id="{F8E94737-60D9-4876-B4A5-D8C202FF8649}"/>
              </a:ext>
            </a:extLst>
          </p:cNvPr>
          <p:cNvGrpSpPr/>
          <p:nvPr/>
        </p:nvGrpSpPr>
        <p:grpSpPr>
          <a:xfrm>
            <a:off x="548991" y="6089818"/>
            <a:ext cx="1894247" cy="266146"/>
            <a:chOff x="548991" y="5595186"/>
            <a:chExt cx="1894247" cy="276999"/>
          </a:xfrm>
        </p:grpSpPr>
        <p:sp>
          <p:nvSpPr>
            <p:cNvPr id="35" name="TextBox 27">
              <a:extLst>
                <a:ext uri="{FF2B5EF4-FFF2-40B4-BE49-F238E27FC236}">
                  <a16:creationId xmlns:a16="http://schemas.microsoft.com/office/drawing/2014/main" id="{E6D167A2-79ED-4E81-924B-F6A90B79DE88}"/>
                </a:ext>
              </a:extLst>
            </p:cNvPr>
            <p:cNvSpPr txBox="1"/>
            <p:nvPr/>
          </p:nvSpPr>
          <p:spPr>
            <a:xfrm>
              <a:off x="797318" y="5595186"/>
              <a:ext cx="164592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Mixed Forest</a:t>
              </a:r>
            </a:p>
          </p:txBody>
        </p:sp>
        <p:sp>
          <p:nvSpPr>
            <p:cNvPr id="36" name="Oval 35">
              <a:extLst>
                <a:ext uri="{FF2B5EF4-FFF2-40B4-BE49-F238E27FC236}">
                  <a16:creationId xmlns:a16="http://schemas.microsoft.com/office/drawing/2014/main" id="{1BCAD81E-A7CD-447F-87F9-C25822B8825B}"/>
                </a:ext>
              </a:extLst>
            </p:cNvPr>
            <p:cNvSpPr/>
            <p:nvPr/>
          </p:nvSpPr>
          <p:spPr>
            <a:xfrm>
              <a:off x="548991" y="5642245"/>
              <a:ext cx="182880" cy="182880"/>
            </a:xfrm>
            <a:prstGeom prst="ellipse">
              <a:avLst/>
            </a:prstGeom>
            <a:solidFill>
              <a:srgbClr val="377242"/>
            </a:solidFill>
            <a:ln>
              <a:solidFill>
                <a:srgbClr val="377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sp>
        <p:nvSpPr>
          <p:cNvPr id="33" name="TextBox 29">
            <a:extLst>
              <a:ext uri="{FF2B5EF4-FFF2-40B4-BE49-F238E27FC236}">
                <a16:creationId xmlns:a16="http://schemas.microsoft.com/office/drawing/2014/main" id="{F298D852-4E52-4F0F-8D92-BBD096FBF0B1}"/>
              </a:ext>
            </a:extLst>
          </p:cNvPr>
          <p:cNvSpPr txBox="1"/>
          <p:nvPr/>
        </p:nvSpPr>
        <p:spPr>
          <a:xfrm>
            <a:off x="1384312" y="4222780"/>
            <a:ext cx="2448622" cy="35486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panose="020B0502020202020204" pitchFamily="34" charset="0"/>
              </a:rPr>
              <a:t>Land Cover Class</a:t>
            </a:r>
          </a:p>
        </p:txBody>
      </p:sp>
      <p:sp>
        <p:nvSpPr>
          <p:cNvPr id="34" name="Rectangle 33">
            <a:extLst>
              <a:ext uri="{FF2B5EF4-FFF2-40B4-BE49-F238E27FC236}">
                <a16:creationId xmlns:a16="http://schemas.microsoft.com/office/drawing/2014/main" id="{D6CB201F-1693-4768-BBE0-7D246B634D7D}"/>
              </a:ext>
            </a:extLst>
          </p:cNvPr>
          <p:cNvSpPr/>
          <p:nvPr/>
        </p:nvSpPr>
        <p:spPr>
          <a:xfrm>
            <a:off x="395050" y="4182676"/>
            <a:ext cx="4326024" cy="2528376"/>
          </a:xfrm>
          <a:prstGeom prst="rect">
            <a:avLst/>
          </a:prstGeom>
          <a:noFill/>
          <a:ln w="28575">
            <a:solidFill>
              <a:srgbClr val="F5A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3" name="Oval 42">
            <a:extLst>
              <a:ext uri="{FF2B5EF4-FFF2-40B4-BE49-F238E27FC236}">
                <a16:creationId xmlns:a16="http://schemas.microsoft.com/office/drawing/2014/main" id="{23F50DCC-8AEA-4887-9596-DB40B0EC4B6B}"/>
              </a:ext>
            </a:extLst>
          </p:cNvPr>
          <p:cNvSpPr/>
          <p:nvPr/>
        </p:nvSpPr>
        <p:spPr>
          <a:xfrm>
            <a:off x="548991" y="4727609"/>
            <a:ext cx="182880" cy="175715"/>
          </a:xfrm>
          <a:prstGeom prst="ellipse">
            <a:avLst/>
          </a:prstGeom>
          <a:solidFill>
            <a:srgbClr val="012BFE"/>
          </a:solidFill>
          <a:ln>
            <a:solidFill>
              <a:srgbClr val="AFC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44" name="TextBox 1">
            <a:extLst>
              <a:ext uri="{FF2B5EF4-FFF2-40B4-BE49-F238E27FC236}">
                <a16:creationId xmlns:a16="http://schemas.microsoft.com/office/drawing/2014/main" id="{E4F5FDA1-3282-4085-A4A7-4F01B1636316}"/>
              </a:ext>
            </a:extLst>
          </p:cNvPr>
          <p:cNvSpPr txBox="1"/>
          <p:nvPr/>
        </p:nvSpPr>
        <p:spPr>
          <a:xfrm>
            <a:off x="791253" y="4716270"/>
            <a:ext cx="1371600"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Surface Water</a:t>
            </a:r>
            <a:endParaRPr lang="en-US" sz="1200" dirty="0">
              <a:solidFill>
                <a:schemeClr val="tx1">
                  <a:lumMod val="75000"/>
                  <a:lumOff val="25000"/>
                </a:schemeClr>
              </a:solidFill>
              <a:latin typeface="Century Gothic" panose="020B0502020202020204" pitchFamily="34" charset="0"/>
            </a:endParaRPr>
          </a:p>
        </p:txBody>
      </p:sp>
      <p:pic>
        <p:nvPicPr>
          <p:cNvPr id="45" name="Picture 44">
            <a:extLst>
              <a:ext uri="{FF2B5EF4-FFF2-40B4-BE49-F238E27FC236}">
                <a16:creationId xmlns:a16="http://schemas.microsoft.com/office/drawing/2014/main" id="{C39D5CC0-20F2-410A-B7DA-87573D6D59C8}"/>
              </a:ext>
            </a:extLst>
          </p:cNvPr>
          <p:cNvPicPr>
            <a:picLocks noChangeAspect="1"/>
          </p:cNvPicPr>
          <p:nvPr/>
        </p:nvPicPr>
        <p:blipFill>
          <a:blip r:embed="rId3"/>
          <a:stretch>
            <a:fillRect/>
          </a:stretch>
        </p:blipFill>
        <p:spPr>
          <a:xfrm>
            <a:off x="4946170" y="1815001"/>
            <a:ext cx="5746140" cy="4682157"/>
          </a:xfrm>
          <a:prstGeom prst="rect">
            <a:avLst/>
          </a:prstGeom>
        </p:spPr>
      </p:pic>
      <p:pic>
        <p:nvPicPr>
          <p:cNvPr id="48" name="Picture 48" descr="Map&#10;&#10;Description automatically generated">
            <a:extLst>
              <a:ext uri="{FF2B5EF4-FFF2-40B4-BE49-F238E27FC236}">
                <a16:creationId xmlns:a16="http://schemas.microsoft.com/office/drawing/2014/main" id="{C4B323ED-B104-4329-9511-5DDC9837F1C1}"/>
              </a:ext>
            </a:extLst>
          </p:cNvPr>
          <p:cNvPicPr>
            <a:picLocks noChangeAspect="1"/>
          </p:cNvPicPr>
          <p:nvPr/>
        </p:nvPicPr>
        <p:blipFill>
          <a:blip r:embed="rId4"/>
          <a:stretch>
            <a:fillRect/>
          </a:stretch>
        </p:blipFill>
        <p:spPr>
          <a:xfrm>
            <a:off x="219242" y="131731"/>
            <a:ext cx="4574673" cy="3827274"/>
          </a:xfrm>
          <a:prstGeom prst="rect">
            <a:avLst/>
          </a:prstGeom>
        </p:spPr>
      </p:pic>
      <p:grpSp>
        <p:nvGrpSpPr>
          <p:cNvPr id="2" name="Group 1">
            <a:extLst>
              <a:ext uri="{FF2B5EF4-FFF2-40B4-BE49-F238E27FC236}">
                <a16:creationId xmlns:a16="http://schemas.microsoft.com/office/drawing/2014/main" id="{F033E44F-DC98-4CD1-9BF5-11677C03B13F}"/>
              </a:ext>
            </a:extLst>
          </p:cNvPr>
          <p:cNvGrpSpPr/>
          <p:nvPr/>
        </p:nvGrpSpPr>
        <p:grpSpPr>
          <a:xfrm>
            <a:off x="4557" y="3233699"/>
            <a:ext cx="1389070" cy="926367"/>
            <a:chOff x="1869518" y="5953464"/>
            <a:chExt cx="1043730" cy="538898"/>
          </a:xfrm>
        </p:grpSpPr>
        <p:sp>
          <p:nvSpPr>
            <p:cNvPr id="47" name="Rectangle 46">
              <a:extLst>
                <a:ext uri="{FF2B5EF4-FFF2-40B4-BE49-F238E27FC236}">
                  <a16:creationId xmlns:a16="http://schemas.microsoft.com/office/drawing/2014/main" id="{B9BAB206-BBC2-4AF1-96A5-7B1134E246A2}"/>
                </a:ext>
              </a:extLst>
            </p:cNvPr>
            <p:cNvSpPr/>
            <p:nvPr/>
          </p:nvSpPr>
          <p:spPr>
            <a:xfrm>
              <a:off x="2495572" y="6421375"/>
              <a:ext cx="170351" cy="41900"/>
            </a:xfrm>
            <a:prstGeom prst="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8B97837-C65D-4BDC-B6B1-E4290F1C2D0E}"/>
                </a:ext>
              </a:extLst>
            </p:cNvPr>
            <p:cNvSpPr/>
            <p:nvPr/>
          </p:nvSpPr>
          <p:spPr>
            <a:xfrm>
              <a:off x="2320227" y="6420475"/>
              <a:ext cx="179388" cy="4188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8A29BFE-95DF-41CA-AD46-BD2FA3667C13}"/>
                </a:ext>
              </a:extLst>
            </p:cNvPr>
            <p:cNvSpPr/>
            <p:nvPr/>
          </p:nvSpPr>
          <p:spPr>
            <a:xfrm>
              <a:off x="2135297" y="6421080"/>
              <a:ext cx="182069" cy="411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79D2B5AE-3E36-48FD-BA69-40A107FFC2FF}"/>
                </a:ext>
              </a:extLst>
            </p:cNvPr>
            <p:cNvSpPr/>
            <p:nvPr/>
          </p:nvSpPr>
          <p:spPr>
            <a:xfrm>
              <a:off x="2096173" y="6421836"/>
              <a:ext cx="38276" cy="40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FC79A64A-561C-44B1-A40D-AA6E8647FA0C}"/>
                </a:ext>
              </a:extLst>
            </p:cNvPr>
            <p:cNvSpPr/>
            <p:nvPr/>
          </p:nvSpPr>
          <p:spPr>
            <a:xfrm flipV="1">
              <a:off x="2049793" y="6421547"/>
              <a:ext cx="42782" cy="4228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8A871E27-D7A4-471F-B5B7-6CC369AD00C3}"/>
                </a:ext>
              </a:extLst>
            </p:cNvPr>
            <p:cNvSpPr/>
            <p:nvPr/>
          </p:nvSpPr>
          <p:spPr>
            <a:xfrm>
              <a:off x="2009434" y="6422245"/>
              <a:ext cx="40977" cy="4097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32E4D628-0ACC-49B7-8E46-E0264C7DFE7A}"/>
                </a:ext>
              </a:extLst>
            </p:cNvPr>
            <p:cNvSpPr/>
            <p:nvPr/>
          </p:nvSpPr>
          <p:spPr>
            <a:xfrm>
              <a:off x="1963646" y="6421189"/>
              <a:ext cx="33787" cy="40976"/>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5FF73C2A-7815-43AC-B24C-B4BAE3AD392A}"/>
                </a:ext>
              </a:extLst>
            </p:cNvPr>
            <p:cNvSpPr txBox="1"/>
            <p:nvPr/>
          </p:nvSpPr>
          <p:spPr>
            <a:xfrm>
              <a:off x="2617019" y="6384935"/>
              <a:ext cx="296229"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alibri"/>
                  <a:cs typeface="Calibri"/>
                </a:rPr>
                <a:t>Miles</a:t>
              </a:r>
              <a:endParaRPr lang="en-US" dirty="0">
                <a:latin typeface="Calibri"/>
                <a:cs typeface="Calibri"/>
              </a:endParaRPr>
            </a:p>
          </p:txBody>
        </p:sp>
        <p:sp>
          <p:nvSpPr>
            <p:cNvPr id="56" name="TextBox 55">
              <a:extLst>
                <a:ext uri="{FF2B5EF4-FFF2-40B4-BE49-F238E27FC236}">
                  <a16:creationId xmlns:a16="http://schemas.microsoft.com/office/drawing/2014/main" id="{4FE64026-725C-4E10-9E1C-52B8644F1D74}"/>
                </a:ext>
              </a:extLst>
            </p:cNvPr>
            <p:cNvSpPr txBox="1"/>
            <p:nvPr/>
          </p:nvSpPr>
          <p:spPr>
            <a:xfrm>
              <a:off x="2535687" y="6286421"/>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100</a:t>
              </a:r>
            </a:p>
          </p:txBody>
        </p:sp>
        <p:sp>
          <p:nvSpPr>
            <p:cNvPr id="57" name="TextBox 56">
              <a:extLst>
                <a:ext uri="{FF2B5EF4-FFF2-40B4-BE49-F238E27FC236}">
                  <a16:creationId xmlns:a16="http://schemas.microsoft.com/office/drawing/2014/main" id="{3130FFEB-89CE-465D-BDC2-A3625D6C3BE2}"/>
                </a:ext>
              </a:extLst>
            </p:cNvPr>
            <p:cNvSpPr txBox="1"/>
            <p:nvPr/>
          </p:nvSpPr>
          <p:spPr>
            <a:xfrm>
              <a:off x="2327694" y="6284583"/>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75</a:t>
              </a:r>
            </a:p>
          </p:txBody>
        </p:sp>
        <p:sp>
          <p:nvSpPr>
            <p:cNvPr id="58" name="TextBox 57">
              <a:extLst>
                <a:ext uri="{FF2B5EF4-FFF2-40B4-BE49-F238E27FC236}">
                  <a16:creationId xmlns:a16="http://schemas.microsoft.com/office/drawing/2014/main" id="{13B4F07D-5A46-458D-BBDB-6176E841D9AF}"/>
                </a:ext>
              </a:extLst>
            </p:cNvPr>
            <p:cNvSpPr txBox="1"/>
            <p:nvPr/>
          </p:nvSpPr>
          <p:spPr>
            <a:xfrm>
              <a:off x="2149211" y="6285042"/>
              <a:ext cx="329107"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50</a:t>
              </a:r>
            </a:p>
          </p:txBody>
        </p:sp>
        <p:sp>
          <p:nvSpPr>
            <p:cNvPr id="59" name="TextBox 58">
              <a:extLst>
                <a:ext uri="{FF2B5EF4-FFF2-40B4-BE49-F238E27FC236}">
                  <a16:creationId xmlns:a16="http://schemas.microsoft.com/office/drawing/2014/main" id="{32716517-A77B-46BE-8CE0-4698C1CD96B5}"/>
                </a:ext>
              </a:extLst>
            </p:cNvPr>
            <p:cNvSpPr txBox="1"/>
            <p:nvPr/>
          </p:nvSpPr>
          <p:spPr>
            <a:xfrm>
              <a:off x="1983237" y="6283665"/>
              <a:ext cx="240528"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20</a:t>
              </a:r>
            </a:p>
          </p:txBody>
        </p:sp>
        <p:sp>
          <p:nvSpPr>
            <p:cNvPr id="60" name="TextBox 59">
              <a:extLst>
                <a:ext uri="{FF2B5EF4-FFF2-40B4-BE49-F238E27FC236}">
                  <a16:creationId xmlns:a16="http://schemas.microsoft.com/office/drawing/2014/main" id="{0DC2409C-0118-4E22-9DC4-D3D21A30DF66}"/>
                </a:ext>
              </a:extLst>
            </p:cNvPr>
            <p:cNvSpPr txBox="1"/>
            <p:nvPr/>
          </p:nvSpPr>
          <p:spPr>
            <a:xfrm>
              <a:off x="1869518" y="6290534"/>
              <a:ext cx="169574"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0</a:t>
              </a:r>
              <a:endParaRPr lang="en-US" sz="600" dirty="0">
                <a:cs typeface="Calibri"/>
              </a:endParaRPr>
            </a:p>
          </p:txBody>
        </p:sp>
        <p:sp>
          <p:nvSpPr>
            <p:cNvPr id="61" name="Arrow: Chevron 60">
              <a:extLst>
                <a:ext uri="{FF2B5EF4-FFF2-40B4-BE49-F238E27FC236}">
                  <a16:creationId xmlns:a16="http://schemas.microsoft.com/office/drawing/2014/main" id="{0F5081C5-86BD-4129-998F-CD13B48225E7}"/>
                </a:ext>
              </a:extLst>
            </p:cNvPr>
            <p:cNvSpPr/>
            <p:nvPr/>
          </p:nvSpPr>
          <p:spPr>
            <a:xfrm rot="16200000">
              <a:off x="2242909" y="6140212"/>
              <a:ext cx="165339" cy="75481"/>
            </a:xfrm>
            <a:prstGeom prst="chevron">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TextBox 61">
              <a:extLst>
                <a:ext uri="{FF2B5EF4-FFF2-40B4-BE49-F238E27FC236}">
                  <a16:creationId xmlns:a16="http://schemas.microsoft.com/office/drawing/2014/main" id="{C7BEAAD5-3866-48FC-A1FA-33BBC75CB662}"/>
                </a:ext>
              </a:extLst>
            </p:cNvPr>
            <p:cNvSpPr txBox="1"/>
            <p:nvPr/>
          </p:nvSpPr>
          <p:spPr>
            <a:xfrm>
              <a:off x="2234132" y="5953464"/>
              <a:ext cx="2271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N</a:t>
              </a:r>
              <a:endParaRPr lang="en-US" dirty="0"/>
            </a:p>
          </p:txBody>
        </p:sp>
      </p:grpSp>
    </p:spTree>
    <p:extLst>
      <p:ext uri="{BB962C8B-B14F-4D97-AF65-F5344CB8AC3E}">
        <p14:creationId xmlns:p14="http://schemas.microsoft.com/office/powerpoint/2010/main" val="2542989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1D82DCB-6729-F44C-A75A-BBC7B471624A}"/>
              </a:ext>
            </a:extLst>
          </p:cNvPr>
          <p:cNvSpPr/>
          <p:nvPr/>
        </p:nvSpPr>
        <p:spPr>
          <a:xfrm>
            <a:off x="960757" y="1148905"/>
            <a:ext cx="4077408" cy="544585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dirty="0">
                <a:solidFill>
                  <a:schemeClr val="tx1">
                    <a:lumMod val="75000"/>
                    <a:lumOff val="25000"/>
                  </a:schemeClr>
                </a:solidFill>
                <a:latin typeface="Century Gothic"/>
              </a:rPr>
              <a:t>Collect Precipitation &amp; Air Temperature from GEE </a:t>
            </a:r>
            <a:endParaRPr lang="en-US" dirty="0">
              <a:solidFill>
                <a:schemeClr val="tx1">
                  <a:lumMod val="75000"/>
                  <a:lumOff val="2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D5850992-9AA7-408D-B237-707CF7628970}"/>
              </a:ext>
            </a:extLst>
          </p:cNvPr>
          <p:cNvSpPr txBox="1"/>
          <p:nvPr/>
        </p:nvSpPr>
        <p:spPr>
          <a:xfrm>
            <a:off x="318655" y="263236"/>
            <a:ext cx="110797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3. Precipitation &amp; 4. Air Temperature</a:t>
            </a:r>
            <a:endParaRPr lang="en-US" dirty="0">
              <a:cs typeface="Calibri" panose="020F0502020204030204"/>
            </a:endParaRPr>
          </a:p>
        </p:txBody>
      </p:sp>
      <p:pic>
        <p:nvPicPr>
          <p:cNvPr id="2" name="Picture 3" descr="Map&#10;&#10;Description automatically generated">
            <a:extLst>
              <a:ext uri="{FF2B5EF4-FFF2-40B4-BE49-F238E27FC236}">
                <a16:creationId xmlns:a16="http://schemas.microsoft.com/office/drawing/2014/main" id="{8EB9DB85-A7AE-40DB-8340-985CB9BB7489}"/>
              </a:ext>
            </a:extLst>
          </p:cNvPr>
          <p:cNvPicPr>
            <a:picLocks noChangeAspect="1"/>
          </p:cNvPicPr>
          <p:nvPr/>
        </p:nvPicPr>
        <p:blipFill>
          <a:blip r:embed="rId3"/>
          <a:stretch>
            <a:fillRect/>
          </a:stretch>
        </p:blipFill>
        <p:spPr>
          <a:xfrm>
            <a:off x="1348461" y="3023114"/>
            <a:ext cx="3302000" cy="2511099"/>
          </a:xfrm>
          <a:prstGeom prst="rect">
            <a:avLst/>
          </a:prstGeom>
        </p:spPr>
      </p:pic>
      <p:sp>
        <p:nvSpPr>
          <p:cNvPr id="5" name="TextBox 4">
            <a:extLst>
              <a:ext uri="{FF2B5EF4-FFF2-40B4-BE49-F238E27FC236}">
                <a16:creationId xmlns:a16="http://schemas.microsoft.com/office/drawing/2014/main" id="{B1D6C059-C5DD-44EC-B05B-785BDC7C4369}"/>
              </a:ext>
            </a:extLst>
          </p:cNvPr>
          <p:cNvSpPr txBox="1"/>
          <p:nvPr/>
        </p:nvSpPr>
        <p:spPr>
          <a:xfrm>
            <a:off x="1293218" y="5520660"/>
            <a:ext cx="34103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Air Temperature raster from GEE</a:t>
            </a:r>
          </a:p>
        </p:txBody>
      </p:sp>
      <p:sp>
        <p:nvSpPr>
          <p:cNvPr id="7" name="Rounded Rectangle 6">
            <a:extLst>
              <a:ext uri="{FF2B5EF4-FFF2-40B4-BE49-F238E27FC236}">
                <a16:creationId xmlns:a16="http://schemas.microsoft.com/office/drawing/2014/main" id="{F282B664-3A76-404A-960E-37CE6DCAC32B}"/>
              </a:ext>
            </a:extLst>
          </p:cNvPr>
          <p:cNvSpPr/>
          <p:nvPr/>
        </p:nvSpPr>
        <p:spPr>
          <a:xfrm>
            <a:off x="6771826" y="1147974"/>
            <a:ext cx="2981772" cy="13890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Use GEE Python API to turn rasters into tables</a:t>
            </a:r>
          </a:p>
        </p:txBody>
      </p:sp>
      <p:sp>
        <p:nvSpPr>
          <p:cNvPr id="8" name="Rounded Rectangle 7">
            <a:extLst>
              <a:ext uri="{FF2B5EF4-FFF2-40B4-BE49-F238E27FC236}">
                <a16:creationId xmlns:a16="http://schemas.microsoft.com/office/drawing/2014/main" id="{F0FB5AB1-0DC2-A14C-B785-C9920ADD7824}"/>
              </a:ext>
            </a:extLst>
          </p:cNvPr>
          <p:cNvSpPr/>
          <p:nvPr/>
        </p:nvSpPr>
        <p:spPr>
          <a:xfrm>
            <a:off x="6771825" y="3176852"/>
            <a:ext cx="2981773" cy="13890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Export tables into Google Drive</a:t>
            </a:r>
          </a:p>
        </p:txBody>
      </p:sp>
      <p:sp>
        <p:nvSpPr>
          <p:cNvPr id="9" name="Rounded Rectangle 8">
            <a:extLst>
              <a:ext uri="{FF2B5EF4-FFF2-40B4-BE49-F238E27FC236}">
                <a16:creationId xmlns:a16="http://schemas.microsoft.com/office/drawing/2014/main" id="{22430987-7A63-A24E-A270-E845150CE1AE}"/>
              </a:ext>
            </a:extLst>
          </p:cNvPr>
          <p:cNvSpPr/>
          <p:nvPr/>
        </p:nvSpPr>
        <p:spPr>
          <a:xfrm>
            <a:off x="6771826" y="5205730"/>
            <a:ext cx="2981774" cy="13890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Turn tables into separate .txt files using GEE Python API</a:t>
            </a:r>
          </a:p>
        </p:txBody>
      </p:sp>
      <p:sp>
        <p:nvSpPr>
          <p:cNvPr id="12" name="Right Arrow 11">
            <a:extLst>
              <a:ext uri="{FF2B5EF4-FFF2-40B4-BE49-F238E27FC236}">
                <a16:creationId xmlns:a16="http://schemas.microsoft.com/office/drawing/2014/main" id="{BB878B1B-B1E3-3D4B-8726-F6F4E0D70092}"/>
              </a:ext>
            </a:extLst>
          </p:cNvPr>
          <p:cNvSpPr/>
          <p:nvPr/>
        </p:nvSpPr>
        <p:spPr>
          <a:xfrm>
            <a:off x="5304695" y="1811177"/>
            <a:ext cx="1107633" cy="488420"/>
          </a:xfrm>
          <a:prstGeom prst="rightArrow">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CEE032FC-39D3-2444-8A47-CF7B22E0EA08}"/>
              </a:ext>
            </a:extLst>
          </p:cNvPr>
          <p:cNvSpPr/>
          <p:nvPr/>
        </p:nvSpPr>
        <p:spPr>
          <a:xfrm rot="5400000">
            <a:off x="8059285" y="2656905"/>
            <a:ext cx="406854" cy="4000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4E49EFBB-6980-094A-B3DD-9327B80179C4}"/>
              </a:ext>
            </a:extLst>
          </p:cNvPr>
          <p:cNvSpPr/>
          <p:nvPr/>
        </p:nvSpPr>
        <p:spPr>
          <a:xfrm rot="5400000">
            <a:off x="8059285" y="4685783"/>
            <a:ext cx="406854" cy="4000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9277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Map&#10;&#10;Description automatically generated">
            <a:extLst>
              <a:ext uri="{FF2B5EF4-FFF2-40B4-BE49-F238E27FC236}">
                <a16:creationId xmlns:a16="http://schemas.microsoft.com/office/drawing/2014/main" id="{7820752D-9FA5-4644-9B5A-CFB1070A1D16}"/>
              </a:ext>
            </a:extLst>
          </p:cNvPr>
          <p:cNvPicPr>
            <a:picLocks noChangeAspect="1"/>
          </p:cNvPicPr>
          <p:nvPr/>
        </p:nvPicPr>
        <p:blipFill>
          <a:blip r:embed="rId3"/>
          <a:stretch>
            <a:fillRect/>
          </a:stretch>
        </p:blipFill>
        <p:spPr>
          <a:xfrm>
            <a:off x="1828800" y="3430248"/>
            <a:ext cx="3539067" cy="3104772"/>
          </a:xfrm>
          <a:prstGeom prst="rect">
            <a:avLst/>
          </a:prstGeom>
        </p:spPr>
      </p:pic>
      <p:sp>
        <p:nvSpPr>
          <p:cNvPr id="3" name="TextBox 2">
            <a:extLst>
              <a:ext uri="{FF2B5EF4-FFF2-40B4-BE49-F238E27FC236}">
                <a16:creationId xmlns:a16="http://schemas.microsoft.com/office/drawing/2014/main" id="{1221456E-15E2-4BD0-B3A8-101CB352D5C2}"/>
              </a:ext>
            </a:extLst>
          </p:cNvPr>
          <p:cNvSpPr txBox="1"/>
          <p:nvPr/>
        </p:nvSpPr>
        <p:spPr>
          <a:xfrm>
            <a:off x="318655" y="263236"/>
            <a:ext cx="110797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5. Soil Classification</a:t>
            </a:r>
            <a:endParaRPr lang="en-US" dirty="0"/>
          </a:p>
        </p:txBody>
      </p:sp>
      <p:pic>
        <p:nvPicPr>
          <p:cNvPr id="5" name="Picture 8" descr="Shape, arrow&#10;&#10;Description automatically generated">
            <a:extLst>
              <a:ext uri="{FF2B5EF4-FFF2-40B4-BE49-F238E27FC236}">
                <a16:creationId xmlns:a16="http://schemas.microsoft.com/office/drawing/2014/main" id="{2561A2FF-FF60-41ED-B48E-507A515D1D95}"/>
              </a:ext>
            </a:extLst>
          </p:cNvPr>
          <p:cNvPicPr>
            <a:picLocks noChangeAspect="1"/>
          </p:cNvPicPr>
          <p:nvPr/>
        </p:nvPicPr>
        <p:blipFill>
          <a:blip r:embed="rId4"/>
          <a:stretch>
            <a:fillRect/>
          </a:stretch>
        </p:blipFill>
        <p:spPr>
          <a:xfrm rot="720000">
            <a:off x="3855799" y="3369707"/>
            <a:ext cx="2057400" cy="3076597"/>
          </a:xfrm>
          <a:prstGeom prst="rect">
            <a:avLst/>
          </a:prstGeom>
        </p:spPr>
      </p:pic>
      <p:pic>
        <p:nvPicPr>
          <p:cNvPr id="8" name="Picture 8" descr="A picture containing map&#10;&#10;Description automatically generated">
            <a:extLst>
              <a:ext uri="{FF2B5EF4-FFF2-40B4-BE49-F238E27FC236}">
                <a16:creationId xmlns:a16="http://schemas.microsoft.com/office/drawing/2014/main" id="{A9B87697-53DF-416F-BFD8-388F08AF96D8}"/>
              </a:ext>
            </a:extLst>
          </p:cNvPr>
          <p:cNvPicPr>
            <a:picLocks noChangeAspect="1"/>
          </p:cNvPicPr>
          <p:nvPr/>
        </p:nvPicPr>
        <p:blipFill>
          <a:blip r:embed="rId5"/>
          <a:stretch>
            <a:fillRect/>
          </a:stretch>
        </p:blipFill>
        <p:spPr>
          <a:xfrm>
            <a:off x="5367866" y="3397251"/>
            <a:ext cx="3682999" cy="3230031"/>
          </a:xfrm>
          <a:prstGeom prst="rect">
            <a:avLst/>
          </a:prstGeom>
        </p:spPr>
      </p:pic>
      <p:sp>
        <p:nvSpPr>
          <p:cNvPr id="7" name="Rounded Rectangle 6">
            <a:extLst>
              <a:ext uri="{FF2B5EF4-FFF2-40B4-BE49-F238E27FC236}">
                <a16:creationId xmlns:a16="http://schemas.microsoft.com/office/drawing/2014/main" id="{8405B4B4-ACB0-A546-9960-34C13E243FAB}"/>
              </a:ext>
            </a:extLst>
          </p:cNvPr>
          <p:cNvSpPr/>
          <p:nvPr/>
        </p:nvSpPr>
        <p:spPr>
          <a:xfrm>
            <a:off x="620056" y="1330375"/>
            <a:ext cx="2627539" cy="1800225"/>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Download the Harmonized World Soil Database from the United Nations FAO website</a:t>
            </a:r>
          </a:p>
        </p:txBody>
      </p:sp>
      <p:sp>
        <p:nvSpPr>
          <p:cNvPr id="9" name="Rounded Rectangle 8">
            <a:extLst>
              <a:ext uri="{FF2B5EF4-FFF2-40B4-BE49-F238E27FC236}">
                <a16:creationId xmlns:a16="http://schemas.microsoft.com/office/drawing/2014/main" id="{2032D0D3-F163-7647-A1DE-8FFEE8B71898}"/>
              </a:ext>
            </a:extLst>
          </p:cNvPr>
          <p:cNvSpPr/>
          <p:nvPr/>
        </p:nvSpPr>
        <p:spPr>
          <a:xfrm>
            <a:off x="3866417" y="1508599"/>
            <a:ext cx="1832202" cy="13890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Extract soil attributes into a CSV file</a:t>
            </a:r>
          </a:p>
        </p:txBody>
      </p:sp>
      <p:sp>
        <p:nvSpPr>
          <p:cNvPr id="10" name="Rounded Rectangle 9">
            <a:extLst>
              <a:ext uri="{FF2B5EF4-FFF2-40B4-BE49-F238E27FC236}">
                <a16:creationId xmlns:a16="http://schemas.microsoft.com/office/drawing/2014/main" id="{D5C5DC1A-7810-C948-8B5C-5BEAB0D61827}"/>
              </a:ext>
            </a:extLst>
          </p:cNvPr>
          <p:cNvSpPr/>
          <p:nvPr/>
        </p:nvSpPr>
        <p:spPr>
          <a:xfrm>
            <a:off x="6317441" y="1508599"/>
            <a:ext cx="1832202" cy="13890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Rename soil classes to match soil ID number</a:t>
            </a:r>
          </a:p>
        </p:txBody>
      </p:sp>
      <p:sp>
        <p:nvSpPr>
          <p:cNvPr id="11" name="Rounded Rectangle 10">
            <a:extLst>
              <a:ext uri="{FF2B5EF4-FFF2-40B4-BE49-F238E27FC236}">
                <a16:creationId xmlns:a16="http://schemas.microsoft.com/office/drawing/2014/main" id="{E80E1A1F-72D4-684B-8B4E-BD1319FE4CD8}"/>
              </a:ext>
            </a:extLst>
          </p:cNvPr>
          <p:cNvSpPr/>
          <p:nvPr/>
        </p:nvSpPr>
        <p:spPr>
          <a:xfrm>
            <a:off x="8768464" y="1477868"/>
            <a:ext cx="1832202" cy="13890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Save &amp; visualize raster</a:t>
            </a:r>
          </a:p>
        </p:txBody>
      </p:sp>
      <p:sp>
        <p:nvSpPr>
          <p:cNvPr id="12" name="Right Arrow 11">
            <a:extLst>
              <a:ext uri="{FF2B5EF4-FFF2-40B4-BE49-F238E27FC236}">
                <a16:creationId xmlns:a16="http://schemas.microsoft.com/office/drawing/2014/main" id="{CCD4B4D6-8A3A-F24C-B56A-2B74553AF179}"/>
              </a:ext>
            </a:extLst>
          </p:cNvPr>
          <p:cNvSpPr/>
          <p:nvPr/>
        </p:nvSpPr>
        <p:spPr>
          <a:xfrm>
            <a:off x="3353579" y="2001411"/>
            <a:ext cx="406854" cy="400050"/>
          </a:xfrm>
          <a:prstGeom prst="rightArrow">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D3A775A3-8E90-504A-970B-6E7D5AD1B568}"/>
              </a:ext>
            </a:extLst>
          </p:cNvPr>
          <p:cNvSpPr/>
          <p:nvPr/>
        </p:nvSpPr>
        <p:spPr>
          <a:xfrm>
            <a:off x="5804603" y="2001411"/>
            <a:ext cx="406854" cy="4000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026B360D-20F0-2843-AD6C-CD20FEB1D6C2}"/>
              </a:ext>
            </a:extLst>
          </p:cNvPr>
          <p:cNvSpPr/>
          <p:nvPr/>
        </p:nvSpPr>
        <p:spPr>
          <a:xfrm>
            <a:off x="8255627" y="2001411"/>
            <a:ext cx="406854" cy="4000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79CB07-9DD9-42C8-9182-3B1C2DA93D87}"/>
              </a:ext>
            </a:extLst>
          </p:cNvPr>
          <p:cNvSpPr/>
          <p:nvPr/>
        </p:nvSpPr>
        <p:spPr>
          <a:xfrm>
            <a:off x="2495572" y="6423466"/>
            <a:ext cx="181155" cy="35627"/>
          </a:xfrm>
          <a:prstGeom prst="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7C3D337-9ACA-420E-ADE0-DD0746F368DD}"/>
              </a:ext>
            </a:extLst>
          </p:cNvPr>
          <p:cNvSpPr/>
          <p:nvPr/>
        </p:nvSpPr>
        <p:spPr>
          <a:xfrm>
            <a:off x="2320227" y="6422566"/>
            <a:ext cx="163184" cy="3770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97F8772-B5F5-450B-8ED7-ED2FC74AA36B}"/>
              </a:ext>
            </a:extLst>
          </p:cNvPr>
          <p:cNvSpPr/>
          <p:nvPr/>
        </p:nvSpPr>
        <p:spPr>
          <a:xfrm>
            <a:off x="2135297" y="6425262"/>
            <a:ext cx="173966" cy="30672"/>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20D1823-E6D9-45C1-A1B9-AD4296CE8E45}"/>
              </a:ext>
            </a:extLst>
          </p:cNvPr>
          <p:cNvSpPr/>
          <p:nvPr/>
        </p:nvSpPr>
        <p:spPr>
          <a:xfrm>
            <a:off x="2088071" y="6417654"/>
            <a:ext cx="40976" cy="40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43C69CD-7583-4B0F-AB0B-B105D13A587E}"/>
              </a:ext>
            </a:extLst>
          </p:cNvPr>
          <p:cNvSpPr/>
          <p:nvPr/>
        </p:nvSpPr>
        <p:spPr>
          <a:xfrm flipV="1">
            <a:off x="2049793" y="6421547"/>
            <a:ext cx="37381" cy="38099"/>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D7ED011-589C-402D-A8F3-7D4F8946C934}"/>
              </a:ext>
            </a:extLst>
          </p:cNvPr>
          <p:cNvSpPr/>
          <p:nvPr/>
        </p:nvSpPr>
        <p:spPr>
          <a:xfrm>
            <a:off x="2009434" y="6422245"/>
            <a:ext cx="40977" cy="4097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86674F8-780D-4C17-ADC9-1E94F8CECFC0}"/>
              </a:ext>
            </a:extLst>
          </p:cNvPr>
          <p:cNvSpPr/>
          <p:nvPr/>
        </p:nvSpPr>
        <p:spPr>
          <a:xfrm>
            <a:off x="1963646" y="6421189"/>
            <a:ext cx="33787" cy="40976"/>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3F73AB1-49CF-4B49-9145-2AE5EA5681E6}"/>
              </a:ext>
            </a:extLst>
          </p:cNvPr>
          <p:cNvSpPr txBox="1"/>
          <p:nvPr/>
        </p:nvSpPr>
        <p:spPr>
          <a:xfrm>
            <a:off x="2606216" y="6345207"/>
            <a:ext cx="3637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cs typeface="Calibri"/>
              </a:rPr>
              <a:t>Miles</a:t>
            </a:r>
            <a:endParaRPr lang="en-US" dirty="0">
              <a:latin typeface="Century Gothic"/>
              <a:cs typeface="Calibri"/>
            </a:endParaRPr>
          </a:p>
        </p:txBody>
      </p:sp>
      <p:sp>
        <p:nvSpPr>
          <p:cNvPr id="22" name="TextBox 21">
            <a:extLst>
              <a:ext uri="{FF2B5EF4-FFF2-40B4-BE49-F238E27FC236}">
                <a16:creationId xmlns:a16="http://schemas.microsoft.com/office/drawing/2014/main" id="{155B9135-2E17-484D-B790-8E1796CC9BDB}"/>
              </a:ext>
            </a:extLst>
          </p:cNvPr>
          <p:cNvSpPr txBox="1"/>
          <p:nvPr/>
        </p:nvSpPr>
        <p:spPr>
          <a:xfrm>
            <a:off x="2518754" y="6286421"/>
            <a:ext cx="326767"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rPr>
              <a:t>500</a:t>
            </a:r>
            <a:endParaRPr lang="en-US" sz="600" dirty="0">
              <a:latin typeface="Centiry"/>
            </a:endParaRPr>
          </a:p>
        </p:txBody>
      </p:sp>
      <p:sp>
        <p:nvSpPr>
          <p:cNvPr id="23" name="TextBox 22">
            <a:extLst>
              <a:ext uri="{FF2B5EF4-FFF2-40B4-BE49-F238E27FC236}">
                <a16:creationId xmlns:a16="http://schemas.microsoft.com/office/drawing/2014/main" id="{F492DC05-3D9C-4765-8358-48C80159251B}"/>
              </a:ext>
            </a:extLst>
          </p:cNvPr>
          <p:cNvSpPr txBox="1"/>
          <p:nvPr/>
        </p:nvSpPr>
        <p:spPr>
          <a:xfrm>
            <a:off x="2336161" y="6284583"/>
            <a:ext cx="3098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rPr>
              <a:t>375</a:t>
            </a:r>
            <a:endParaRPr lang="en-US" sz="600" dirty="0">
              <a:latin typeface="Calibri" panose="020F0502020204030204"/>
              <a:cs typeface="Calibri"/>
            </a:endParaRPr>
          </a:p>
        </p:txBody>
      </p:sp>
      <p:sp>
        <p:nvSpPr>
          <p:cNvPr id="24" name="TextBox 23">
            <a:extLst>
              <a:ext uri="{FF2B5EF4-FFF2-40B4-BE49-F238E27FC236}">
                <a16:creationId xmlns:a16="http://schemas.microsoft.com/office/drawing/2014/main" id="{EDCFFA29-CE4B-4744-B792-9D7F41D5783D}"/>
              </a:ext>
            </a:extLst>
          </p:cNvPr>
          <p:cNvSpPr txBox="1"/>
          <p:nvPr/>
        </p:nvSpPr>
        <p:spPr>
          <a:xfrm>
            <a:off x="2165050" y="6285042"/>
            <a:ext cx="3048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rPr>
              <a:t>250</a:t>
            </a:r>
          </a:p>
        </p:txBody>
      </p:sp>
      <p:sp>
        <p:nvSpPr>
          <p:cNvPr id="25" name="TextBox 24">
            <a:extLst>
              <a:ext uri="{FF2B5EF4-FFF2-40B4-BE49-F238E27FC236}">
                <a16:creationId xmlns:a16="http://schemas.microsoft.com/office/drawing/2014/main" id="{F5AD4A2E-59A3-4FC2-B996-56534B776D3B}"/>
              </a:ext>
            </a:extLst>
          </p:cNvPr>
          <p:cNvSpPr txBox="1"/>
          <p:nvPr/>
        </p:nvSpPr>
        <p:spPr>
          <a:xfrm>
            <a:off x="1983237" y="6283665"/>
            <a:ext cx="3026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rPr>
              <a:t>125</a:t>
            </a:r>
            <a:endParaRPr lang="en-US" sz="600" dirty="0">
              <a:latin typeface="Calibri" panose="020F0502020204030204"/>
              <a:cs typeface="Calibri"/>
            </a:endParaRPr>
          </a:p>
        </p:txBody>
      </p:sp>
      <p:sp>
        <p:nvSpPr>
          <p:cNvPr id="26" name="TextBox 25">
            <a:extLst>
              <a:ext uri="{FF2B5EF4-FFF2-40B4-BE49-F238E27FC236}">
                <a16:creationId xmlns:a16="http://schemas.microsoft.com/office/drawing/2014/main" id="{D9A828FE-7FD4-4ABA-AC3A-E84A79C8DC40}"/>
              </a:ext>
            </a:extLst>
          </p:cNvPr>
          <p:cNvSpPr txBox="1"/>
          <p:nvPr/>
        </p:nvSpPr>
        <p:spPr>
          <a:xfrm>
            <a:off x="1862127" y="6286840"/>
            <a:ext cx="21278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rPr>
              <a:t>0</a:t>
            </a:r>
            <a:endParaRPr lang="en-US" sz="600" dirty="0">
              <a:latin typeface="Calibri" panose="020F0502020204030204"/>
              <a:cs typeface="Calibri"/>
            </a:endParaRPr>
          </a:p>
        </p:txBody>
      </p:sp>
      <p:sp>
        <p:nvSpPr>
          <p:cNvPr id="28" name="Arrow: Chevron 27">
            <a:extLst>
              <a:ext uri="{FF2B5EF4-FFF2-40B4-BE49-F238E27FC236}">
                <a16:creationId xmlns:a16="http://schemas.microsoft.com/office/drawing/2014/main" id="{8AF3FCDD-5348-4126-B3CA-F0A53AAD2BCF}"/>
              </a:ext>
            </a:extLst>
          </p:cNvPr>
          <p:cNvSpPr/>
          <p:nvPr/>
        </p:nvSpPr>
        <p:spPr>
          <a:xfrm rot="16200000">
            <a:off x="2242909" y="6140212"/>
            <a:ext cx="165339" cy="75481"/>
          </a:xfrm>
          <a:prstGeom prst="chevron">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69465972-D26D-4BA9-80D5-ABDEF180DF49}"/>
              </a:ext>
            </a:extLst>
          </p:cNvPr>
          <p:cNvSpPr txBox="1"/>
          <p:nvPr/>
        </p:nvSpPr>
        <p:spPr>
          <a:xfrm>
            <a:off x="2207125" y="5953464"/>
            <a:ext cx="2271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entury Gothic"/>
              </a:rPr>
              <a:t>N</a:t>
            </a:r>
            <a:endParaRPr lang="en-US" dirty="0">
              <a:latin typeface="Century Gothic"/>
            </a:endParaRPr>
          </a:p>
        </p:txBody>
      </p:sp>
    </p:spTree>
    <p:extLst>
      <p:ext uri="{BB962C8B-B14F-4D97-AF65-F5344CB8AC3E}">
        <p14:creationId xmlns:p14="http://schemas.microsoft.com/office/powerpoint/2010/main" val="872614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C2F969-93BC-4338-B775-983CE5FE61E0}"/>
              </a:ext>
            </a:extLst>
          </p:cNvPr>
          <p:cNvSpPr txBox="1"/>
          <p:nvPr/>
        </p:nvSpPr>
        <p:spPr>
          <a:xfrm>
            <a:off x="318655" y="263236"/>
            <a:ext cx="100914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Results — Water Quality &amp; SWAT </a:t>
            </a:r>
            <a:endParaRPr lang="en-US" dirty="0"/>
          </a:p>
        </p:txBody>
      </p:sp>
      <p:pic>
        <p:nvPicPr>
          <p:cNvPr id="8" name="Picture 8" descr="Map&#10;&#10;Description automatically generated">
            <a:extLst>
              <a:ext uri="{FF2B5EF4-FFF2-40B4-BE49-F238E27FC236}">
                <a16:creationId xmlns:a16="http://schemas.microsoft.com/office/drawing/2014/main" id="{DDBC6D4A-11A8-4251-B31B-7A1B319519FE}"/>
              </a:ext>
            </a:extLst>
          </p:cNvPr>
          <p:cNvPicPr>
            <a:picLocks noChangeAspect="1"/>
          </p:cNvPicPr>
          <p:nvPr/>
        </p:nvPicPr>
        <p:blipFill rotWithShape="1">
          <a:blip r:embed="rId3"/>
          <a:srcRect l="4648" t="-41" r="29296" b="9722"/>
          <a:stretch/>
        </p:blipFill>
        <p:spPr>
          <a:xfrm>
            <a:off x="210398" y="977514"/>
            <a:ext cx="3659048" cy="3529995"/>
          </a:xfrm>
          <a:prstGeom prst="rect">
            <a:avLst/>
          </a:prstGeom>
        </p:spPr>
      </p:pic>
      <p:grpSp>
        <p:nvGrpSpPr>
          <p:cNvPr id="2" name="Group 1">
            <a:extLst>
              <a:ext uri="{FF2B5EF4-FFF2-40B4-BE49-F238E27FC236}">
                <a16:creationId xmlns:a16="http://schemas.microsoft.com/office/drawing/2014/main" id="{3FA2E96A-32CE-4EBA-B7B3-D23459E66C49}"/>
              </a:ext>
            </a:extLst>
          </p:cNvPr>
          <p:cNvGrpSpPr/>
          <p:nvPr/>
        </p:nvGrpSpPr>
        <p:grpSpPr>
          <a:xfrm>
            <a:off x="217224" y="4817108"/>
            <a:ext cx="3751663" cy="1654260"/>
            <a:chOff x="283814" y="3102419"/>
            <a:chExt cx="1961587" cy="2775692"/>
          </a:xfrm>
        </p:grpSpPr>
        <p:pic>
          <p:nvPicPr>
            <p:cNvPr id="9" name="Picture 9">
              <a:extLst>
                <a:ext uri="{FF2B5EF4-FFF2-40B4-BE49-F238E27FC236}">
                  <a16:creationId xmlns:a16="http://schemas.microsoft.com/office/drawing/2014/main" id="{EDC9DDA3-30BA-4C33-9B85-FA23206521C3}"/>
                </a:ext>
              </a:extLst>
            </p:cNvPr>
            <p:cNvPicPr>
              <a:picLocks noChangeAspect="1"/>
            </p:cNvPicPr>
            <p:nvPr/>
          </p:nvPicPr>
          <p:blipFill>
            <a:blip r:embed="rId4"/>
            <a:stretch>
              <a:fillRect/>
            </a:stretch>
          </p:blipFill>
          <p:spPr>
            <a:xfrm>
              <a:off x="450489" y="3964904"/>
              <a:ext cx="430630" cy="1643813"/>
            </a:xfrm>
            <a:prstGeom prst="rect">
              <a:avLst/>
            </a:prstGeom>
          </p:spPr>
        </p:pic>
        <p:sp>
          <p:nvSpPr>
            <p:cNvPr id="10" name="TextBox 9">
              <a:extLst>
                <a:ext uri="{FF2B5EF4-FFF2-40B4-BE49-F238E27FC236}">
                  <a16:creationId xmlns:a16="http://schemas.microsoft.com/office/drawing/2014/main" id="{383B9A25-46A4-4F2D-80DB-257A0EF7F6D6}"/>
                </a:ext>
              </a:extLst>
            </p:cNvPr>
            <p:cNvSpPr txBox="1"/>
            <p:nvPr/>
          </p:nvSpPr>
          <p:spPr>
            <a:xfrm>
              <a:off x="324409" y="3165389"/>
              <a:ext cx="1770647" cy="568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Nitrate (NO3) Daily Mean mg/L</a:t>
              </a:r>
            </a:p>
          </p:txBody>
        </p:sp>
        <p:sp>
          <p:nvSpPr>
            <p:cNvPr id="11" name="TextBox 10">
              <a:extLst>
                <a:ext uri="{FF2B5EF4-FFF2-40B4-BE49-F238E27FC236}">
                  <a16:creationId xmlns:a16="http://schemas.microsoft.com/office/drawing/2014/main" id="{CFF339D4-F678-4B38-9D5A-A556356CD404}"/>
                </a:ext>
              </a:extLst>
            </p:cNvPr>
            <p:cNvSpPr txBox="1"/>
            <p:nvPr/>
          </p:nvSpPr>
          <p:spPr>
            <a:xfrm>
              <a:off x="956017" y="3810004"/>
              <a:ext cx="11089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0.01 - 0.12</a:t>
              </a:r>
              <a:endParaRPr lang="en-US" sz="1400" dirty="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6B60BE2E-F1C2-4B5E-94AE-3F720BC02536}"/>
                </a:ext>
              </a:extLst>
            </p:cNvPr>
            <p:cNvSpPr txBox="1"/>
            <p:nvPr/>
          </p:nvSpPr>
          <p:spPr>
            <a:xfrm>
              <a:off x="956017" y="4173459"/>
              <a:ext cx="11690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0.12 - 0.38</a:t>
              </a:r>
              <a:endParaRPr lang="en-US" sz="1400" dirty="0">
                <a:solidFill>
                  <a:schemeClr val="tx1">
                    <a:lumMod val="75000"/>
                    <a:lumOff val="25000"/>
                  </a:schemeClr>
                </a:solidFill>
                <a:latin typeface="Century Gothic"/>
                <a:cs typeface="Calibri"/>
              </a:endParaRPr>
            </a:p>
          </p:txBody>
        </p:sp>
        <p:sp>
          <p:nvSpPr>
            <p:cNvPr id="13" name="TextBox 12">
              <a:extLst>
                <a:ext uri="{FF2B5EF4-FFF2-40B4-BE49-F238E27FC236}">
                  <a16:creationId xmlns:a16="http://schemas.microsoft.com/office/drawing/2014/main" id="{61E58196-C0CE-4C56-BF11-EDD6BAABCF91}"/>
                </a:ext>
              </a:extLst>
            </p:cNvPr>
            <p:cNvSpPr txBox="1"/>
            <p:nvPr/>
          </p:nvSpPr>
          <p:spPr>
            <a:xfrm>
              <a:off x="956017" y="4575133"/>
              <a:ext cx="11289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0.38 - 0.56</a:t>
              </a:r>
              <a:endParaRPr lang="en-US" sz="1400" dirty="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1B4B28E9-A263-47FD-91E3-BE199340EB03}"/>
                </a:ext>
              </a:extLst>
            </p:cNvPr>
            <p:cNvSpPr txBox="1"/>
            <p:nvPr/>
          </p:nvSpPr>
          <p:spPr>
            <a:xfrm>
              <a:off x="956017" y="4952683"/>
              <a:ext cx="12893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0.56 - 0.76</a:t>
              </a:r>
              <a:endParaRPr lang="en-US" sz="1400" dirty="0">
                <a:solidFill>
                  <a:schemeClr val="tx1">
                    <a:lumMod val="75000"/>
                    <a:lumOff val="25000"/>
                  </a:schemeClr>
                </a:solidFill>
                <a:latin typeface="Century Gothic"/>
                <a:cs typeface="Calibri"/>
              </a:endParaRPr>
            </a:p>
          </p:txBody>
        </p:sp>
        <p:sp>
          <p:nvSpPr>
            <p:cNvPr id="15" name="TextBox 14">
              <a:extLst>
                <a:ext uri="{FF2B5EF4-FFF2-40B4-BE49-F238E27FC236}">
                  <a16:creationId xmlns:a16="http://schemas.microsoft.com/office/drawing/2014/main" id="{81B43871-1983-4FB2-A7C3-09BB0EE11EAB}"/>
                </a:ext>
              </a:extLst>
            </p:cNvPr>
            <p:cNvSpPr txBox="1"/>
            <p:nvPr/>
          </p:nvSpPr>
          <p:spPr>
            <a:xfrm>
              <a:off x="956017" y="5336191"/>
              <a:ext cx="10387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0.76 - 1.26</a:t>
              </a:r>
              <a:endParaRPr lang="en-US" sz="1400" dirty="0">
                <a:solidFill>
                  <a:schemeClr val="tx1">
                    <a:lumMod val="75000"/>
                    <a:lumOff val="25000"/>
                  </a:schemeClr>
                </a:solidFill>
                <a:latin typeface="Century Gothic"/>
                <a:cs typeface="Calibri"/>
              </a:endParaRPr>
            </a:p>
          </p:txBody>
        </p:sp>
        <p:sp>
          <p:nvSpPr>
            <p:cNvPr id="19" name="Rectangle 18">
              <a:extLst>
                <a:ext uri="{FF2B5EF4-FFF2-40B4-BE49-F238E27FC236}">
                  <a16:creationId xmlns:a16="http://schemas.microsoft.com/office/drawing/2014/main" id="{F3E27296-70B6-4428-A5A5-183141445AFE}"/>
                </a:ext>
              </a:extLst>
            </p:cNvPr>
            <p:cNvSpPr/>
            <p:nvPr/>
          </p:nvSpPr>
          <p:spPr>
            <a:xfrm>
              <a:off x="283814" y="3102419"/>
              <a:ext cx="1906339" cy="2775692"/>
            </a:xfrm>
            <a:prstGeom prst="rect">
              <a:avLst/>
            </a:prstGeom>
            <a:noFill/>
            <a:ln w="28575">
              <a:solidFill>
                <a:srgbClr val="F5A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pic>
        <p:nvPicPr>
          <p:cNvPr id="5" name="Picture 2" descr="Map&#10;&#10;Description automatically generated">
            <a:extLst>
              <a:ext uri="{FF2B5EF4-FFF2-40B4-BE49-F238E27FC236}">
                <a16:creationId xmlns:a16="http://schemas.microsoft.com/office/drawing/2014/main" id="{CEE637FA-BB4D-4736-910B-8C94E54EE33F}"/>
              </a:ext>
            </a:extLst>
          </p:cNvPr>
          <p:cNvPicPr>
            <a:picLocks noChangeAspect="1"/>
          </p:cNvPicPr>
          <p:nvPr/>
        </p:nvPicPr>
        <p:blipFill rotWithShape="1">
          <a:blip r:embed="rId5"/>
          <a:srcRect l="21580" t="1793" r="23977" b="19323"/>
          <a:stretch/>
        </p:blipFill>
        <p:spPr>
          <a:xfrm>
            <a:off x="4270766" y="974030"/>
            <a:ext cx="3647661" cy="3621733"/>
          </a:xfrm>
          <a:prstGeom prst="rect">
            <a:avLst/>
          </a:prstGeom>
        </p:spPr>
      </p:pic>
      <p:grpSp>
        <p:nvGrpSpPr>
          <p:cNvPr id="6" name="Group 5">
            <a:extLst>
              <a:ext uri="{FF2B5EF4-FFF2-40B4-BE49-F238E27FC236}">
                <a16:creationId xmlns:a16="http://schemas.microsoft.com/office/drawing/2014/main" id="{9EA692B7-1C3A-4005-A171-3415DF024924}"/>
              </a:ext>
            </a:extLst>
          </p:cNvPr>
          <p:cNvGrpSpPr/>
          <p:nvPr/>
        </p:nvGrpSpPr>
        <p:grpSpPr>
          <a:xfrm>
            <a:off x="4266343" y="4813324"/>
            <a:ext cx="3660376" cy="1654258"/>
            <a:chOff x="68154" y="2354796"/>
            <a:chExt cx="2323281" cy="3465805"/>
          </a:xfrm>
        </p:grpSpPr>
        <p:pic>
          <p:nvPicPr>
            <p:cNvPr id="18" name="Picture 9">
              <a:extLst>
                <a:ext uri="{FF2B5EF4-FFF2-40B4-BE49-F238E27FC236}">
                  <a16:creationId xmlns:a16="http://schemas.microsoft.com/office/drawing/2014/main" id="{76BD1C9D-6C78-461F-B3A0-2CED6FE421F0}"/>
                </a:ext>
              </a:extLst>
            </p:cNvPr>
            <p:cNvPicPr>
              <a:picLocks noChangeAspect="1"/>
            </p:cNvPicPr>
            <p:nvPr/>
          </p:nvPicPr>
          <p:blipFill>
            <a:blip r:embed="rId4"/>
            <a:stretch>
              <a:fillRect/>
            </a:stretch>
          </p:blipFill>
          <p:spPr>
            <a:xfrm flipH="1">
              <a:off x="175417" y="3258510"/>
              <a:ext cx="622722" cy="2428225"/>
            </a:xfrm>
            <a:prstGeom prst="rect">
              <a:avLst/>
            </a:prstGeom>
          </p:spPr>
        </p:pic>
        <p:sp>
          <p:nvSpPr>
            <p:cNvPr id="20" name="TextBox 19">
              <a:extLst>
                <a:ext uri="{FF2B5EF4-FFF2-40B4-BE49-F238E27FC236}">
                  <a16:creationId xmlns:a16="http://schemas.microsoft.com/office/drawing/2014/main" id="{738E442A-0CF0-4C94-B6EA-9C9EA6F5ABB5}"/>
                </a:ext>
              </a:extLst>
            </p:cNvPr>
            <p:cNvSpPr txBox="1"/>
            <p:nvPr/>
          </p:nvSpPr>
          <p:spPr>
            <a:xfrm>
              <a:off x="118782" y="2427195"/>
              <a:ext cx="22611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Phosphorus (P) Daily Mean mg/L</a:t>
              </a:r>
            </a:p>
          </p:txBody>
        </p:sp>
        <p:sp>
          <p:nvSpPr>
            <p:cNvPr id="21" name="TextBox 20">
              <a:extLst>
                <a:ext uri="{FF2B5EF4-FFF2-40B4-BE49-F238E27FC236}">
                  <a16:creationId xmlns:a16="http://schemas.microsoft.com/office/drawing/2014/main" id="{DC4FB2D5-1514-4BBD-9332-A1A6D2BDF162}"/>
                </a:ext>
              </a:extLst>
            </p:cNvPr>
            <p:cNvSpPr txBox="1"/>
            <p:nvPr/>
          </p:nvSpPr>
          <p:spPr>
            <a:xfrm>
              <a:off x="928017" y="3105820"/>
              <a:ext cx="1275230"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0.04 - 0.138</a:t>
              </a:r>
              <a:endParaRPr lang="en-US" dirty="0"/>
            </a:p>
          </p:txBody>
        </p:sp>
        <p:sp>
          <p:nvSpPr>
            <p:cNvPr id="22" name="TextBox 21">
              <a:extLst>
                <a:ext uri="{FF2B5EF4-FFF2-40B4-BE49-F238E27FC236}">
                  <a16:creationId xmlns:a16="http://schemas.microsoft.com/office/drawing/2014/main" id="{46245835-E19B-4562-9C7B-E945FB373244}"/>
                </a:ext>
              </a:extLst>
            </p:cNvPr>
            <p:cNvSpPr txBox="1"/>
            <p:nvPr/>
          </p:nvSpPr>
          <p:spPr>
            <a:xfrm>
              <a:off x="928017" y="3647918"/>
              <a:ext cx="1275230"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0.138 - 0.256</a:t>
              </a:r>
              <a:endParaRPr lang="en-US" dirty="0"/>
            </a:p>
          </p:txBody>
        </p:sp>
        <p:sp>
          <p:nvSpPr>
            <p:cNvPr id="23" name="TextBox 22">
              <a:extLst>
                <a:ext uri="{FF2B5EF4-FFF2-40B4-BE49-F238E27FC236}">
                  <a16:creationId xmlns:a16="http://schemas.microsoft.com/office/drawing/2014/main" id="{B84282CE-064C-45B6-AB9C-1B2D0DB50B0C}"/>
                </a:ext>
              </a:extLst>
            </p:cNvPr>
            <p:cNvSpPr txBox="1"/>
            <p:nvPr/>
          </p:nvSpPr>
          <p:spPr>
            <a:xfrm>
              <a:off x="928017" y="4205409"/>
              <a:ext cx="1364877"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0.256 - 0.431</a:t>
              </a:r>
              <a:endParaRPr lang="en-US" dirty="0"/>
            </a:p>
          </p:txBody>
        </p:sp>
        <p:sp>
          <p:nvSpPr>
            <p:cNvPr id="24" name="TextBox 23">
              <a:extLst>
                <a:ext uri="{FF2B5EF4-FFF2-40B4-BE49-F238E27FC236}">
                  <a16:creationId xmlns:a16="http://schemas.microsoft.com/office/drawing/2014/main" id="{2D4C0F2C-4646-4996-8A00-71F1A545EEB5}"/>
                </a:ext>
              </a:extLst>
            </p:cNvPr>
            <p:cNvSpPr txBox="1"/>
            <p:nvPr/>
          </p:nvSpPr>
          <p:spPr>
            <a:xfrm>
              <a:off x="928017" y="4686590"/>
              <a:ext cx="1364877"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0.431 - 0.697</a:t>
              </a:r>
              <a:endParaRPr lang="en-US" dirty="0"/>
            </a:p>
          </p:txBody>
        </p:sp>
        <p:sp>
          <p:nvSpPr>
            <p:cNvPr id="25" name="TextBox 24">
              <a:extLst>
                <a:ext uri="{FF2B5EF4-FFF2-40B4-BE49-F238E27FC236}">
                  <a16:creationId xmlns:a16="http://schemas.microsoft.com/office/drawing/2014/main" id="{1D08B65E-A03F-4E00-98D7-CF5AC21033B9}"/>
                </a:ext>
              </a:extLst>
            </p:cNvPr>
            <p:cNvSpPr txBox="1"/>
            <p:nvPr/>
          </p:nvSpPr>
          <p:spPr>
            <a:xfrm>
              <a:off x="928017" y="5185207"/>
              <a:ext cx="1364877" cy="318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0.697 - 1.187</a:t>
              </a:r>
              <a:endParaRPr lang="en-US" dirty="0"/>
            </a:p>
          </p:txBody>
        </p:sp>
        <p:sp>
          <p:nvSpPr>
            <p:cNvPr id="26" name="Rectangle 25">
              <a:extLst>
                <a:ext uri="{FF2B5EF4-FFF2-40B4-BE49-F238E27FC236}">
                  <a16:creationId xmlns:a16="http://schemas.microsoft.com/office/drawing/2014/main" id="{351B2FC1-B661-4D81-B07B-14879CC96307}"/>
                </a:ext>
              </a:extLst>
            </p:cNvPr>
            <p:cNvSpPr/>
            <p:nvPr/>
          </p:nvSpPr>
          <p:spPr>
            <a:xfrm>
              <a:off x="68154" y="2354796"/>
              <a:ext cx="2323281" cy="3465805"/>
            </a:xfrm>
            <a:prstGeom prst="rect">
              <a:avLst/>
            </a:prstGeom>
            <a:noFill/>
            <a:ln w="28575">
              <a:solidFill>
                <a:srgbClr val="F5A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pic>
        <p:nvPicPr>
          <p:cNvPr id="28" name="Picture 4" descr="Map&#10;&#10;Description automatically generated">
            <a:extLst>
              <a:ext uri="{FF2B5EF4-FFF2-40B4-BE49-F238E27FC236}">
                <a16:creationId xmlns:a16="http://schemas.microsoft.com/office/drawing/2014/main" id="{F927390F-2645-4A9B-8165-571D0336AC83}"/>
              </a:ext>
            </a:extLst>
          </p:cNvPr>
          <p:cNvPicPr>
            <a:picLocks noChangeAspect="1"/>
          </p:cNvPicPr>
          <p:nvPr/>
        </p:nvPicPr>
        <p:blipFill rotWithShape="1">
          <a:blip r:embed="rId6"/>
          <a:srcRect l="18966" t="1005" r="21034" b="11055"/>
          <a:stretch/>
        </p:blipFill>
        <p:spPr>
          <a:xfrm>
            <a:off x="8383480" y="972064"/>
            <a:ext cx="3512403" cy="3692282"/>
          </a:xfrm>
          <a:prstGeom prst="rect">
            <a:avLst/>
          </a:prstGeom>
        </p:spPr>
      </p:pic>
      <p:pic>
        <p:nvPicPr>
          <p:cNvPr id="30" name="Picture 9">
            <a:extLst>
              <a:ext uri="{FF2B5EF4-FFF2-40B4-BE49-F238E27FC236}">
                <a16:creationId xmlns:a16="http://schemas.microsoft.com/office/drawing/2014/main" id="{A862D250-772F-42C7-8D97-235D3302695F}"/>
              </a:ext>
            </a:extLst>
          </p:cNvPr>
          <p:cNvPicPr>
            <a:picLocks noChangeAspect="1"/>
          </p:cNvPicPr>
          <p:nvPr/>
        </p:nvPicPr>
        <p:blipFill>
          <a:blip r:embed="rId4"/>
          <a:stretch>
            <a:fillRect/>
          </a:stretch>
        </p:blipFill>
        <p:spPr>
          <a:xfrm flipH="1">
            <a:off x="8422244" y="5183908"/>
            <a:ext cx="961084" cy="1194159"/>
          </a:xfrm>
          <a:prstGeom prst="rect">
            <a:avLst/>
          </a:prstGeom>
        </p:spPr>
      </p:pic>
      <p:sp>
        <p:nvSpPr>
          <p:cNvPr id="32" name="TextBox 31">
            <a:extLst>
              <a:ext uri="{FF2B5EF4-FFF2-40B4-BE49-F238E27FC236}">
                <a16:creationId xmlns:a16="http://schemas.microsoft.com/office/drawing/2014/main" id="{713F7461-465F-4F93-964E-DEBE22391BEB}"/>
              </a:ext>
            </a:extLst>
          </p:cNvPr>
          <p:cNvSpPr txBox="1"/>
          <p:nvPr/>
        </p:nvSpPr>
        <p:spPr>
          <a:xfrm>
            <a:off x="8320682" y="4821672"/>
            <a:ext cx="37059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Sediment in-flow Daily Mean in Tons</a:t>
            </a:r>
            <a:endParaRPr lang="en-US" dirty="0"/>
          </a:p>
        </p:txBody>
      </p:sp>
      <p:sp>
        <p:nvSpPr>
          <p:cNvPr id="34" name="TextBox 33">
            <a:extLst>
              <a:ext uri="{FF2B5EF4-FFF2-40B4-BE49-F238E27FC236}">
                <a16:creationId xmlns:a16="http://schemas.microsoft.com/office/drawing/2014/main" id="{64B4C6AE-CD65-43B8-9FA8-825066458049}"/>
              </a:ext>
            </a:extLst>
          </p:cNvPr>
          <p:cNvSpPr txBox="1"/>
          <p:nvPr/>
        </p:nvSpPr>
        <p:spPr>
          <a:xfrm>
            <a:off x="9710271" y="5343950"/>
            <a:ext cx="2177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latin typeface="Century Gothic"/>
              </a:rPr>
              <a:t>162 - 550</a:t>
            </a:r>
            <a:endParaRPr lang="en-US" dirty="0"/>
          </a:p>
        </p:txBody>
      </p:sp>
      <p:sp>
        <p:nvSpPr>
          <p:cNvPr id="36" name="TextBox 35">
            <a:extLst>
              <a:ext uri="{FF2B5EF4-FFF2-40B4-BE49-F238E27FC236}">
                <a16:creationId xmlns:a16="http://schemas.microsoft.com/office/drawing/2014/main" id="{699AD5B8-FA3D-47D8-A0C4-28233E8BB385}"/>
              </a:ext>
            </a:extLst>
          </p:cNvPr>
          <p:cNvSpPr txBox="1"/>
          <p:nvPr/>
        </p:nvSpPr>
        <p:spPr>
          <a:xfrm>
            <a:off x="9710271" y="5633043"/>
            <a:ext cx="1944973" cy="16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550 - 1015</a:t>
            </a:r>
            <a:endParaRPr lang="en-US" dirty="0"/>
          </a:p>
        </p:txBody>
      </p:sp>
      <p:sp>
        <p:nvSpPr>
          <p:cNvPr id="38" name="TextBox 37">
            <a:extLst>
              <a:ext uri="{FF2B5EF4-FFF2-40B4-BE49-F238E27FC236}">
                <a16:creationId xmlns:a16="http://schemas.microsoft.com/office/drawing/2014/main" id="{9ABF163D-C87A-40A3-8C09-E4AEAAA5550F}"/>
              </a:ext>
            </a:extLst>
          </p:cNvPr>
          <p:cNvSpPr txBox="1"/>
          <p:nvPr/>
        </p:nvSpPr>
        <p:spPr>
          <a:xfrm>
            <a:off x="9710271" y="5919397"/>
            <a:ext cx="1960217" cy="164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1015 - 1701</a:t>
            </a:r>
            <a:endParaRPr lang="en-US" dirty="0"/>
          </a:p>
        </p:txBody>
      </p:sp>
      <p:sp>
        <p:nvSpPr>
          <p:cNvPr id="40" name="TextBox 39">
            <a:extLst>
              <a:ext uri="{FF2B5EF4-FFF2-40B4-BE49-F238E27FC236}">
                <a16:creationId xmlns:a16="http://schemas.microsoft.com/office/drawing/2014/main" id="{9D52B671-8943-4CF3-84B7-FA00269D98ED}"/>
              </a:ext>
            </a:extLst>
          </p:cNvPr>
          <p:cNvSpPr txBox="1"/>
          <p:nvPr/>
        </p:nvSpPr>
        <p:spPr>
          <a:xfrm>
            <a:off x="9710271" y="6155610"/>
            <a:ext cx="2051673" cy="164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1701 - 6193</a:t>
            </a:r>
            <a:endParaRPr lang="en-US" dirty="0"/>
          </a:p>
        </p:txBody>
      </p:sp>
      <p:sp>
        <p:nvSpPr>
          <p:cNvPr id="42" name="Rectangle 41">
            <a:extLst>
              <a:ext uri="{FF2B5EF4-FFF2-40B4-BE49-F238E27FC236}">
                <a16:creationId xmlns:a16="http://schemas.microsoft.com/office/drawing/2014/main" id="{7CF8E22F-63E9-4A78-A004-854C5B9EC4A8}"/>
              </a:ext>
            </a:extLst>
          </p:cNvPr>
          <p:cNvSpPr/>
          <p:nvPr/>
        </p:nvSpPr>
        <p:spPr>
          <a:xfrm>
            <a:off x="8327467" y="4815050"/>
            <a:ext cx="3655008" cy="1658859"/>
          </a:xfrm>
          <a:prstGeom prst="rect">
            <a:avLst/>
          </a:prstGeom>
          <a:noFill/>
          <a:ln w="28575">
            <a:solidFill>
              <a:srgbClr val="F5A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5" name="TextBox 44">
            <a:extLst>
              <a:ext uri="{FF2B5EF4-FFF2-40B4-BE49-F238E27FC236}">
                <a16:creationId xmlns:a16="http://schemas.microsoft.com/office/drawing/2014/main" id="{38A6EC75-03D1-4B02-AA7C-DDCD4C83E52A}"/>
              </a:ext>
            </a:extLst>
          </p:cNvPr>
          <p:cNvSpPr txBox="1"/>
          <p:nvPr/>
        </p:nvSpPr>
        <p:spPr>
          <a:xfrm>
            <a:off x="9710271" y="508272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latin typeface="Century Gothic"/>
              </a:rPr>
              <a:t>0 -</a:t>
            </a:r>
            <a:r>
              <a:rPr lang="en-US" sz="1400" dirty="0">
                <a:latin typeface="Century Gothic"/>
              </a:rPr>
              <a:t>162</a:t>
            </a:r>
            <a:endParaRPr lang="en-US" dirty="0"/>
          </a:p>
        </p:txBody>
      </p:sp>
      <p:grpSp>
        <p:nvGrpSpPr>
          <p:cNvPr id="76" name="Group 75">
            <a:extLst>
              <a:ext uri="{FF2B5EF4-FFF2-40B4-BE49-F238E27FC236}">
                <a16:creationId xmlns:a16="http://schemas.microsoft.com/office/drawing/2014/main" id="{86FA4E6E-1FC0-4491-B343-B7C4A9F928F3}"/>
              </a:ext>
            </a:extLst>
          </p:cNvPr>
          <p:cNvGrpSpPr/>
          <p:nvPr/>
        </p:nvGrpSpPr>
        <p:grpSpPr>
          <a:xfrm>
            <a:off x="151613" y="3527803"/>
            <a:ext cx="1389070" cy="926367"/>
            <a:chOff x="1869518" y="5953464"/>
            <a:chExt cx="1043730" cy="538898"/>
          </a:xfrm>
        </p:grpSpPr>
        <p:sp>
          <p:nvSpPr>
            <p:cNvPr id="47" name="Rectangle 46">
              <a:extLst>
                <a:ext uri="{FF2B5EF4-FFF2-40B4-BE49-F238E27FC236}">
                  <a16:creationId xmlns:a16="http://schemas.microsoft.com/office/drawing/2014/main" id="{E0F45DBC-946A-44A4-9B09-C8B810F183A5}"/>
                </a:ext>
              </a:extLst>
            </p:cNvPr>
            <p:cNvSpPr/>
            <p:nvPr/>
          </p:nvSpPr>
          <p:spPr>
            <a:xfrm>
              <a:off x="2495572" y="6421375"/>
              <a:ext cx="170351" cy="41900"/>
            </a:xfrm>
            <a:prstGeom prst="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700012B8-B2AF-48FF-AF25-526A3BAC3400}"/>
                </a:ext>
              </a:extLst>
            </p:cNvPr>
            <p:cNvSpPr/>
            <p:nvPr/>
          </p:nvSpPr>
          <p:spPr>
            <a:xfrm>
              <a:off x="2320227" y="6420475"/>
              <a:ext cx="179388" cy="4188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E695446-5A36-411E-A968-2B187EC70A36}"/>
                </a:ext>
              </a:extLst>
            </p:cNvPr>
            <p:cNvSpPr/>
            <p:nvPr/>
          </p:nvSpPr>
          <p:spPr>
            <a:xfrm>
              <a:off x="2135297" y="6421080"/>
              <a:ext cx="182069" cy="411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2B047FC0-AED0-428D-9FFC-E3AFF06C7CA0}"/>
                </a:ext>
              </a:extLst>
            </p:cNvPr>
            <p:cNvSpPr/>
            <p:nvPr/>
          </p:nvSpPr>
          <p:spPr>
            <a:xfrm>
              <a:off x="2096173" y="6421836"/>
              <a:ext cx="38276" cy="40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311EDBC-156C-45CF-9E51-524C655D0D4E}"/>
                </a:ext>
              </a:extLst>
            </p:cNvPr>
            <p:cNvSpPr/>
            <p:nvPr/>
          </p:nvSpPr>
          <p:spPr>
            <a:xfrm flipV="1">
              <a:off x="2049793" y="6421547"/>
              <a:ext cx="42782" cy="4228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5A9B15A-6686-46CE-B1F2-D0FEF66C2272}"/>
                </a:ext>
              </a:extLst>
            </p:cNvPr>
            <p:cNvSpPr/>
            <p:nvPr/>
          </p:nvSpPr>
          <p:spPr>
            <a:xfrm>
              <a:off x="2009434" y="6422245"/>
              <a:ext cx="40977" cy="4097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2EE3926-B6B9-48A1-8F5E-EAE3F422B8A7}"/>
                </a:ext>
              </a:extLst>
            </p:cNvPr>
            <p:cNvSpPr/>
            <p:nvPr/>
          </p:nvSpPr>
          <p:spPr>
            <a:xfrm>
              <a:off x="1963646" y="6421189"/>
              <a:ext cx="33787" cy="40976"/>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895CD753-5FFE-40E5-90A9-A1FE7C06D2C7}"/>
                </a:ext>
              </a:extLst>
            </p:cNvPr>
            <p:cNvSpPr txBox="1"/>
            <p:nvPr/>
          </p:nvSpPr>
          <p:spPr>
            <a:xfrm>
              <a:off x="2617019" y="6384935"/>
              <a:ext cx="296229"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alibri"/>
                  <a:cs typeface="Calibri"/>
                </a:rPr>
                <a:t>Miles</a:t>
              </a:r>
              <a:endParaRPr lang="en-US" dirty="0">
                <a:latin typeface="Calibri"/>
                <a:cs typeface="Calibri"/>
              </a:endParaRPr>
            </a:p>
          </p:txBody>
        </p:sp>
        <p:sp>
          <p:nvSpPr>
            <p:cNvPr id="63" name="TextBox 62">
              <a:extLst>
                <a:ext uri="{FF2B5EF4-FFF2-40B4-BE49-F238E27FC236}">
                  <a16:creationId xmlns:a16="http://schemas.microsoft.com/office/drawing/2014/main" id="{B52D209F-0FB7-4D2B-B740-A4146A173B34}"/>
                </a:ext>
              </a:extLst>
            </p:cNvPr>
            <p:cNvSpPr txBox="1"/>
            <p:nvPr/>
          </p:nvSpPr>
          <p:spPr>
            <a:xfrm>
              <a:off x="2535687" y="6286421"/>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100</a:t>
              </a:r>
            </a:p>
          </p:txBody>
        </p:sp>
        <p:sp>
          <p:nvSpPr>
            <p:cNvPr id="65" name="TextBox 64">
              <a:extLst>
                <a:ext uri="{FF2B5EF4-FFF2-40B4-BE49-F238E27FC236}">
                  <a16:creationId xmlns:a16="http://schemas.microsoft.com/office/drawing/2014/main" id="{A05F186C-E979-41C1-AEF6-D413B9533C2E}"/>
                </a:ext>
              </a:extLst>
            </p:cNvPr>
            <p:cNvSpPr txBox="1"/>
            <p:nvPr/>
          </p:nvSpPr>
          <p:spPr>
            <a:xfrm>
              <a:off x="2327694" y="6284583"/>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75</a:t>
              </a:r>
            </a:p>
          </p:txBody>
        </p:sp>
        <p:sp>
          <p:nvSpPr>
            <p:cNvPr id="67" name="TextBox 66">
              <a:extLst>
                <a:ext uri="{FF2B5EF4-FFF2-40B4-BE49-F238E27FC236}">
                  <a16:creationId xmlns:a16="http://schemas.microsoft.com/office/drawing/2014/main" id="{3D493C92-0F86-46E2-B912-B385A41F9D68}"/>
                </a:ext>
              </a:extLst>
            </p:cNvPr>
            <p:cNvSpPr txBox="1"/>
            <p:nvPr/>
          </p:nvSpPr>
          <p:spPr>
            <a:xfrm>
              <a:off x="2149211" y="6285042"/>
              <a:ext cx="329107"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50</a:t>
              </a:r>
            </a:p>
          </p:txBody>
        </p:sp>
        <p:sp>
          <p:nvSpPr>
            <p:cNvPr id="69" name="TextBox 68">
              <a:extLst>
                <a:ext uri="{FF2B5EF4-FFF2-40B4-BE49-F238E27FC236}">
                  <a16:creationId xmlns:a16="http://schemas.microsoft.com/office/drawing/2014/main" id="{CD23B259-F2B8-49FA-839C-64EC150A6E51}"/>
                </a:ext>
              </a:extLst>
            </p:cNvPr>
            <p:cNvSpPr txBox="1"/>
            <p:nvPr/>
          </p:nvSpPr>
          <p:spPr>
            <a:xfrm>
              <a:off x="1983237" y="6283665"/>
              <a:ext cx="240528"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20</a:t>
              </a:r>
            </a:p>
          </p:txBody>
        </p:sp>
        <p:sp>
          <p:nvSpPr>
            <p:cNvPr id="71" name="TextBox 70">
              <a:extLst>
                <a:ext uri="{FF2B5EF4-FFF2-40B4-BE49-F238E27FC236}">
                  <a16:creationId xmlns:a16="http://schemas.microsoft.com/office/drawing/2014/main" id="{34FFD669-4C83-4A7A-8D54-216A779D954A}"/>
                </a:ext>
              </a:extLst>
            </p:cNvPr>
            <p:cNvSpPr txBox="1"/>
            <p:nvPr/>
          </p:nvSpPr>
          <p:spPr>
            <a:xfrm>
              <a:off x="1869518" y="6290534"/>
              <a:ext cx="169574"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0</a:t>
              </a:r>
              <a:endParaRPr lang="en-US" sz="600" dirty="0">
                <a:cs typeface="Calibri"/>
              </a:endParaRPr>
            </a:p>
          </p:txBody>
        </p:sp>
        <p:sp>
          <p:nvSpPr>
            <p:cNvPr id="73" name="Arrow: Chevron 72">
              <a:extLst>
                <a:ext uri="{FF2B5EF4-FFF2-40B4-BE49-F238E27FC236}">
                  <a16:creationId xmlns:a16="http://schemas.microsoft.com/office/drawing/2014/main" id="{DF68F5CB-9D62-4F2A-94D6-F679CA8572A2}"/>
                </a:ext>
              </a:extLst>
            </p:cNvPr>
            <p:cNvSpPr/>
            <p:nvPr/>
          </p:nvSpPr>
          <p:spPr>
            <a:xfrm rot="16200000">
              <a:off x="2242909" y="6140212"/>
              <a:ext cx="165339" cy="75481"/>
            </a:xfrm>
            <a:prstGeom prst="chevron">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TextBox 74">
              <a:extLst>
                <a:ext uri="{FF2B5EF4-FFF2-40B4-BE49-F238E27FC236}">
                  <a16:creationId xmlns:a16="http://schemas.microsoft.com/office/drawing/2014/main" id="{8A1D3081-B51F-42A3-9E5B-9D230042B8A3}"/>
                </a:ext>
              </a:extLst>
            </p:cNvPr>
            <p:cNvSpPr txBox="1"/>
            <p:nvPr/>
          </p:nvSpPr>
          <p:spPr>
            <a:xfrm>
              <a:off x="2234132" y="5953464"/>
              <a:ext cx="2271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N</a:t>
              </a:r>
              <a:endParaRPr lang="en-US" dirty="0"/>
            </a:p>
          </p:txBody>
        </p:sp>
      </p:grpSp>
      <p:grpSp>
        <p:nvGrpSpPr>
          <p:cNvPr id="48" name="Group 47">
            <a:extLst>
              <a:ext uri="{FF2B5EF4-FFF2-40B4-BE49-F238E27FC236}">
                <a16:creationId xmlns:a16="http://schemas.microsoft.com/office/drawing/2014/main" id="{C9FA864A-B087-4025-A59F-EE8A87C3CAF0}"/>
              </a:ext>
            </a:extLst>
          </p:cNvPr>
          <p:cNvGrpSpPr/>
          <p:nvPr/>
        </p:nvGrpSpPr>
        <p:grpSpPr>
          <a:xfrm>
            <a:off x="4148769" y="3581277"/>
            <a:ext cx="1389070" cy="926367"/>
            <a:chOff x="1869518" y="5953464"/>
            <a:chExt cx="1043730" cy="538898"/>
          </a:xfrm>
        </p:grpSpPr>
        <p:sp>
          <p:nvSpPr>
            <p:cNvPr id="50" name="Rectangle 49">
              <a:extLst>
                <a:ext uri="{FF2B5EF4-FFF2-40B4-BE49-F238E27FC236}">
                  <a16:creationId xmlns:a16="http://schemas.microsoft.com/office/drawing/2014/main" id="{4B4DCDF1-F017-4BED-81AF-2F2374CB6A91}"/>
                </a:ext>
              </a:extLst>
            </p:cNvPr>
            <p:cNvSpPr/>
            <p:nvPr/>
          </p:nvSpPr>
          <p:spPr>
            <a:xfrm>
              <a:off x="2495572" y="6421375"/>
              <a:ext cx="170351" cy="41900"/>
            </a:xfrm>
            <a:prstGeom prst="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5690E04-19A9-46BD-A35C-54D645A86173}"/>
                </a:ext>
              </a:extLst>
            </p:cNvPr>
            <p:cNvSpPr/>
            <p:nvPr/>
          </p:nvSpPr>
          <p:spPr>
            <a:xfrm>
              <a:off x="2320227" y="6420475"/>
              <a:ext cx="179388" cy="4188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41A9487B-74CA-47D5-8B61-77FF6DDE5FD0}"/>
                </a:ext>
              </a:extLst>
            </p:cNvPr>
            <p:cNvSpPr/>
            <p:nvPr/>
          </p:nvSpPr>
          <p:spPr>
            <a:xfrm>
              <a:off x="2135297" y="6421080"/>
              <a:ext cx="182069" cy="411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52B31841-0B99-4D1E-86B5-3DC5B6707691}"/>
                </a:ext>
              </a:extLst>
            </p:cNvPr>
            <p:cNvSpPr/>
            <p:nvPr/>
          </p:nvSpPr>
          <p:spPr>
            <a:xfrm>
              <a:off x="2096173" y="6421836"/>
              <a:ext cx="38276" cy="40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2D54F62-2D48-4706-A01E-DA1BFCF9F1DD}"/>
                </a:ext>
              </a:extLst>
            </p:cNvPr>
            <p:cNvSpPr/>
            <p:nvPr/>
          </p:nvSpPr>
          <p:spPr>
            <a:xfrm flipV="1">
              <a:off x="2049793" y="6421547"/>
              <a:ext cx="42782" cy="4228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AF503FF-0030-4E23-9A22-77CC10ECA2F7}"/>
                </a:ext>
              </a:extLst>
            </p:cNvPr>
            <p:cNvSpPr/>
            <p:nvPr/>
          </p:nvSpPr>
          <p:spPr>
            <a:xfrm>
              <a:off x="2009434" y="6422245"/>
              <a:ext cx="40977" cy="4097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8502A7E4-79A3-4059-AEA4-2FD5DA79DA35}"/>
                </a:ext>
              </a:extLst>
            </p:cNvPr>
            <p:cNvSpPr/>
            <p:nvPr/>
          </p:nvSpPr>
          <p:spPr>
            <a:xfrm>
              <a:off x="1963646" y="6421189"/>
              <a:ext cx="33787" cy="40976"/>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9FE2A60-07EE-4369-B53D-9903F8D94817}"/>
                </a:ext>
              </a:extLst>
            </p:cNvPr>
            <p:cNvSpPr txBox="1"/>
            <p:nvPr/>
          </p:nvSpPr>
          <p:spPr>
            <a:xfrm>
              <a:off x="2617019" y="6384935"/>
              <a:ext cx="296229"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alibri"/>
                  <a:cs typeface="Calibri"/>
                </a:rPr>
                <a:t>Miles</a:t>
              </a:r>
              <a:endParaRPr lang="en-US" dirty="0">
                <a:latin typeface="Calibri"/>
                <a:cs typeface="Calibri"/>
              </a:endParaRPr>
            </a:p>
          </p:txBody>
        </p:sp>
        <p:sp>
          <p:nvSpPr>
            <p:cNvPr id="66" name="TextBox 65">
              <a:extLst>
                <a:ext uri="{FF2B5EF4-FFF2-40B4-BE49-F238E27FC236}">
                  <a16:creationId xmlns:a16="http://schemas.microsoft.com/office/drawing/2014/main" id="{E982D89A-D623-419D-803B-192783D65D3A}"/>
                </a:ext>
              </a:extLst>
            </p:cNvPr>
            <p:cNvSpPr txBox="1"/>
            <p:nvPr/>
          </p:nvSpPr>
          <p:spPr>
            <a:xfrm>
              <a:off x="2535687" y="6286421"/>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100</a:t>
              </a:r>
            </a:p>
          </p:txBody>
        </p:sp>
        <p:sp>
          <p:nvSpPr>
            <p:cNvPr id="68" name="TextBox 67">
              <a:extLst>
                <a:ext uri="{FF2B5EF4-FFF2-40B4-BE49-F238E27FC236}">
                  <a16:creationId xmlns:a16="http://schemas.microsoft.com/office/drawing/2014/main" id="{20B57DD5-A3F4-40DB-90F5-A9AA0AFEB3FF}"/>
                </a:ext>
              </a:extLst>
            </p:cNvPr>
            <p:cNvSpPr txBox="1"/>
            <p:nvPr/>
          </p:nvSpPr>
          <p:spPr>
            <a:xfrm>
              <a:off x="2327694" y="6284583"/>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75</a:t>
              </a:r>
            </a:p>
          </p:txBody>
        </p:sp>
        <p:sp>
          <p:nvSpPr>
            <p:cNvPr id="70" name="TextBox 69">
              <a:extLst>
                <a:ext uri="{FF2B5EF4-FFF2-40B4-BE49-F238E27FC236}">
                  <a16:creationId xmlns:a16="http://schemas.microsoft.com/office/drawing/2014/main" id="{F493D53D-2F1B-4028-A777-A71D97F13915}"/>
                </a:ext>
              </a:extLst>
            </p:cNvPr>
            <p:cNvSpPr txBox="1"/>
            <p:nvPr/>
          </p:nvSpPr>
          <p:spPr>
            <a:xfrm>
              <a:off x="2149211" y="6285042"/>
              <a:ext cx="329107"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50</a:t>
              </a:r>
            </a:p>
          </p:txBody>
        </p:sp>
        <p:sp>
          <p:nvSpPr>
            <p:cNvPr id="72" name="TextBox 71">
              <a:extLst>
                <a:ext uri="{FF2B5EF4-FFF2-40B4-BE49-F238E27FC236}">
                  <a16:creationId xmlns:a16="http://schemas.microsoft.com/office/drawing/2014/main" id="{A11AA13E-207D-49FF-AD7F-D40F96AAA757}"/>
                </a:ext>
              </a:extLst>
            </p:cNvPr>
            <p:cNvSpPr txBox="1"/>
            <p:nvPr/>
          </p:nvSpPr>
          <p:spPr>
            <a:xfrm>
              <a:off x="1983237" y="6283665"/>
              <a:ext cx="240528"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20</a:t>
              </a:r>
            </a:p>
          </p:txBody>
        </p:sp>
        <p:sp>
          <p:nvSpPr>
            <p:cNvPr id="74" name="TextBox 73">
              <a:extLst>
                <a:ext uri="{FF2B5EF4-FFF2-40B4-BE49-F238E27FC236}">
                  <a16:creationId xmlns:a16="http://schemas.microsoft.com/office/drawing/2014/main" id="{7E517D2D-1D08-4373-BDF3-E662AFB5F8FC}"/>
                </a:ext>
              </a:extLst>
            </p:cNvPr>
            <p:cNvSpPr txBox="1"/>
            <p:nvPr/>
          </p:nvSpPr>
          <p:spPr>
            <a:xfrm>
              <a:off x="1869518" y="6290534"/>
              <a:ext cx="169574"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0</a:t>
              </a:r>
              <a:endParaRPr lang="en-US" sz="600" dirty="0">
                <a:cs typeface="Calibri"/>
              </a:endParaRPr>
            </a:p>
          </p:txBody>
        </p:sp>
        <p:sp>
          <p:nvSpPr>
            <p:cNvPr id="77" name="Arrow: Chevron 76">
              <a:extLst>
                <a:ext uri="{FF2B5EF4-FFF2-40B4-BE49-F238E27FC236}">
                  <a16:creationId xmlns:a16="http://schemas.microsoft.com/office/drawing/2014/main" id="{22D8A562-440E-448F-BCF1-AB3378804AF6}"/>
                </a:ext>
              </a:extLst>
            </p:cNvPr>
            <p:cNvSpPr/>
            <p:nvPr/>
          </p:nvSpPr>
          <p:spPr>
            <a:xfrm rot="16200000">
              <a:off x="2242909" y="6140212"/>
              <a:ext cx="165339" cy="75481"/>
            </a:xfrm>
            <a:prstGeom prst="chevron">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a:extLst>
                <a:ext uri="{FF2B5EF4-FFF2-40B4-BE49-F238E27FC236}">
                  <a16:creationId xmlns:a16="http://schemas.microsoft.com/office/drawing/2014/main" id="{3EC2D8A6-2B41-465C-918F-E11B512F00B6}"/>
                </a:ext>
              </a:extLst>
            </p:cNvPr>
            <p:cNvSpPr txBox="1"/>
            <p:nvPr/>
          </p:nvSpPr>
          <p:spPr>
            <a:xfrm>
              <a:off x="2234132" y="5953464"/>
              <a:ext cx="2271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N</a:t>
              </a:r>
              <a:endParaRPr lang="en-US" dirty="0"/>
            </a:p>
          </p:txBody>
        </p:sp>
      </p:grpSp>
      <p:grpSp>
        <p:nvGrpSpPr>
          <p:cNvPr id="79" name="Group 78">
            <a:extLst>
              <a:ext uri="{FF2B5EF4-FFF2-40B4-BE49-F238E27FC236}">
                <a16:creationId xmlns:a16="http://schemas.microsoft.com/office/drawing/2014/main" id="{93DE7E89-6CDA-45C5-B320-AD10D8F6562D}"/>
              </a:ext>
            </a:extLst>
          </p:cNvPr>
          <p:cNvGrpSpPr/>
          <p:nvPr/>
        </p:nvGrpSpPr>
        <p:grpSpPr>
          <a:xfrm>
            <a:off x="8105820" y="3674856"/>
            <a:ext cx="1389070" cy="926367"/>
            <a:chOff x="1869518" y="5953464"/>
            <a:chExt cx="1043730" cy="538898"/>
          </a:xfrm>
        </p:grpSpPr>
        <p:sp>
          <p:nvSpPr>
            <p:cNvPr id="80" name="Rectangle 79">
              <a:extLst>
                <a:ext uri="{FF2B5EF4-FFF2-40B4-BE49-F238E27FC236}">
                  <a16:creationId xmlns:a16="http://schemas.microsoft.com/office/drawing/2014/main" id="{BF66BF04-4A5B-48A5-A869-B14B91C0027B}"/>
                </a:ext>
              </a:extLst>
            </p:cNvPr>
            <p:cNvSpPr/>
            <p:nvPr/>
          </p:nvSpPr>
          <p:spPr>
            <a:xfrm>
              <a:off x="2495572" y="6421375"/>
              <a:ext cx="170351" cy="41900"/>
            </a:xfrm>
            <a:prstGeom prst="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6BA974C-ADC0-45EA-8F23-114BFE300FBB}"/>
                </a:ext>
              </a:extLst>
            </p:cNvPr>
            <p:cNvSpPr/>
            <p:nvPr/>
          </p:nvSpPr>
          <p:spPr>
            <a:xfrm>
              <a:off x="2320227" y="6420475"/>
              <a:ext cx="179388" cy="4188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88AB02AF-28DC-4B0F-96AA-0B61ABA77E0D}"/>
                </a:ext>
              </a:extLst>
            </p:cNvPr>
            <p:cNvSpPr/>
            <p:nvPr/>
          </p:nvSpPr>
          <p:spPr>
            <a:xfrm>
              <a:off x="2135297" y="6421080"/>
              <a:ext cx="182069" cy="411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8ECCCF55-611E-4273-B501-69F0BF7A14D4}"/>
                </a:ext>
              </a:extLst>
            </p:cNvPr>
            <p:cNvSpPr/>
            <p:nvPr/>
          </p:nvSpPr>
          <p:spPr>
            <a:xfrm>
              <a:off x="2096173" y="6421836"/>
              <a:ext cx="38276" cy="40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0D44D1D7-8567-481E-A92B-57B8032E7CB1}"/>
                </a:ext>
              </a:extLst>
            </p:cNvPr>
            <p:cNvSpPr/>
            <p:nvPr/>
          </p:nvSpPr>
          <p:spPr>
            <a:xfrm flipV="1">
              <a:off x="2049793" y="6421547"/>
              <a:ext cx="42782" cy="4228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DE720B2D-2DEC-4950-88D0-567E5F62C5C2}"/>
                </a:ext>
              </a:extLst>
            </p:cNvPr>
            <p:cNvSpPr/>
            <p:nvPr/>
          </p:nvSpPr>
          <p:spPr>
            <a:xfrm>
              <a:off x="2009434" y="6422245"/>
              <a:ext cx="40977" cy="4097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E406ECF4-4B0F-4F5A-9F60-16E676D21189}"/>
                </a:ext>
              </a:extLst>
            </p:cNvPr>
            <p:cNvSpPr/>
            <p:nvPr/>
          </p:nvSpPr>
          <p:spPr>
            <a:xfrm>
              <a:off x="1963646" y="6421189"/>
              <a:ext cx="33787" cy="40976"/>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52D7D55-AD1F-4C31-AB85-CC8AC5DD34FE}"/>
                </a:ext>
              </a:extLst>
            </p:cNvPr>
            <p:cNvSpPr txBox="1"/>
            <p:nvPr/>
          </p:nvSpPr>
          <p:spPr>
            <a:xfrm>
              <a:off x="2617019" y="6384935"/>
              <a:ext cx="296229"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latin typeface="Calibri"/>
                  <a:cs typeface="Calibri"/>
                </a:rPr>
                <a:t>Miles</a:t>
              </a:r>
              <a:endParaRPr lang="en-US" dirty="0">
                <a:latin typeface="Calibri"/>
                <a:cs typeface="Calibri"/>
              </a:endParaRPr>
            </a:p>
          </p:txBody>
        </p:sp>
        <p:sp>
          <p:nvSpPr>
            <p:cNvPr id="88" name="TextBox 87">
              <a:extLst>
                <a:ext uri="{FF2B5EF4-FFF2-40B4-BE49-F238E27FC236}">
                  <a16:creationId xmlns:a16="http://schemas.microsoft.com/office/drawing/2014/main" id="{5D97F60D-C34F-4897-817C-1EBF0B4EC3B5}"/>
                </a:ext>
              </a:extLst>
            </p:cNvPr>
            <p:cNvSpPr txBox="1"/>
            <p:nvPr/>
          </p:nvSpPr>
          <p:spPr>
            <a:xfrm>
              <a:off x="2535687" y="6286421"/>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100</a:t>
              </a:r>
            </a:p>
          </p:txBody>
        </p:sp>
        <p:sp>
          <p:nvSpPr>
            <p:cNvPr id="89" name="TextBox 88">
              <a:extLst>
                <a:ext uri="{FF2B5EF4-FFF2-40B4-BE49-F238E27FC236}">
                  <a16:creationId xmlns:a16="http://schemas.microsoft.com/office/drawing/2014/main" id="{F2AB90E0-4279-4C3D-84B0-328CE1CCC6FA}"/>
                </a:ext>
              </a:extLst>
            </p:cNvPr>
            <p:cNvSpPr txBox="1"/>
            <p:nvPr/>
          </p:nvSpPr>
          <p:spPr>
            <a:xfrm>
              <a:off x="2327694" y="6284583"/>
              <a:ext cx="309833"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75</a:t>
              </a:r>
            </a:p>
          </p:txBody>
        </p:sp>
        <p:sp>
          <p:nvSpPr>
            <p:cNvPr id="90" name="TextBox 89">
              <a:extLst>
                <a:ext uri="{FF2B5EF4-FFF2-40B4-BE49-F238E27FC236}">
                  <a16:creationId xmlns:a16="http://schemas.microsoft.com/office/drawing/2014/main" id="{BA5F986F-D7BD-4A00-8BCC-1B41BCB099F8}"/>
                </a:ext>
              </a:extLst>
            </p:cNvPr>
            <p:cNvSpPr txBox="1"/>
            <p:nvPr/>
          </p:nvSpPr>
          <p:spPr>
            <a:xfrm>
              <a:off x="2149211" y="6285042"/>
              <a:ext cx="329107"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50</a:t>
              </a:r>
            </a:p>
          </p:txBody>
        </p:sp>
        <p:sp>
          <p:nvSpPr>
            <p:cNvPr id="91" name="TextBox 90">
              <a:extLst>
                <a:ext uri="{FF2B5EF4-FFF2-40B4-BE49-F238E27FC236}">
                  <a16:creationId xmlns:a16="http://schemas.microsoft.com/office/drawing/2014/main" id="{AD4646D5-3FD5-45CF-91A2-005F948DB669}"/>
                </a:ext>
              </a:extLst>
            </p:cNvPr>
            <p:cNvSpPr txBox="1"/>
            <p:nvPr/>
          </p:nvSpPr>
          <p:spPr>
            <a:xfrm>
              <a:off x="1983237" y="6283665"/>
              <a:ext cx="240528"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cs typeface="Calibri"/>
                </a:rPr>
                <a:t>20</a:t>
              </a:r>
            </a:p>
          </p:txBody>
        </p:sp>
        <p:sp>
          <p:nvSpPr>
            <p:cNvPr id="92" name="TextBox 91">
              <a:extLst>
                <a:ext uri="{FF2B5EF4-FFF2-40B4-BE49-F238E27FC236}">
                  <a16:creationId xmlns:a16="http://schemas.microsoft.com/office/drawing/2014/main" id="{395BF9E8-CE2B-4CDC-8FCF-357513C13A89}"/>
                </a:ext>
              </a:extLst>
            </p:cNvPr>
            <p:cNvSpPr txBox="1"/>
            <p:nvPr/>
          </p:nvSpPr>
          <p:spPr>
            <a:xfrm>
              <a:off x="1869518" y="6290534"/>
              <a:ext cx="169574" cy="107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0</a:t>
              </a:r>
              <a:endParaRPr lang="en-US" sz="600" dirty="0">
                <a:cs typeface="Calibri"/>
              </a:endParaRPr>
            </a:p>
          </p:txBody>
        </p:sp>
        <p:sp>
          <p:nvSpPr>
            <p:cNvPr id="93" name="Arrow: Chevron 92">
              <a:extLst>
                <a:ext uri="{FF2B5EF4-FFF2-40B4-BE49-F238E27FC236}">
                  <a16:creationId xmlns:a16="http://schemas.microsoft.com/office/drawing/2014/main" id="{31A9E448-AAF9-45EA-872A-19AA8368ECFA}"/>
                </a:ext>
              </a:extLst>
            </p:cNvPr>
            <p:cNvSpPr/>
            <p:nvPr/>
          </p:nvSpPr>
          <p:spPr>
            <a:xfrm rot="16200000">
              <a:off x="2242909" y="6140212"/>
              <a:ext cx="165339" cy="75481"/>
            </a:xfrm>
            <a:prstGeom prst="chevron">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TextBox 93">
              <a:extLst>
                <a:ext uri="{FF2B5EF4-FFF2-40B4-BE49-F238E27FC236}">
                  <a16:creationId xmlns:a16="http://schemas.microsoft.com/office/drawing/2014/main" id="{D58A68FD-EF46-4A0A-A226-3E83E54BBF11}"/>
                </a:ext>
              </a:extLst>
            </p:cNvPr>
            <p:cNvSpPr txBox="1"/>
            <p:nvPr/>
          </p:nvSpPr>
          <p:spPr>
            <a:xfrm>
              <a:off x="2234132" y="5953464"/>
              <a:ext cx="22716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t>N</a:t>
              </a:r>
              <a:endParaRPr lang="en-US" dirty="0"/>
            </a:p>
          </p:txBody>
        </p:sp>
      </p:grpSp>
    </p:spTree>
    <p:extLst>
      <p:ext uri="{BB962C8B-B14F-4D97-AF65-F5344CB8AC3E}">
        <p14:creationId xmlns:p14="http://schemas.microsoft.com/office/powerpoint/2010/main" val="1952180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9EC0EAF8-BE33-40BB-B556-5C0A0CB6C450}"/>
              </a:ext>
            </a:extLst>
          </p:cNvPr>
          <p:cNvSpPr/>
          <p:nvPr/>
        </p:nvSpPr>
        <p:spPr>
          <a:xfrm rot="10800000" flipH="1">
            <a:off x="6289138" y="4102531"/>
            <a:ext cx="4391624" cy="1800699"/>
          </a:xfrm>
          <a:prstGeom prst="round1Rect">
            <a:avLst/>
          </a:prstGeom>
          <a:solidFill>
            <a:srgbClr val="729D84"/>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Single Corner Rounded 4">
            <a:extLst>
              <a:ext uri="{FF2B5EF4-FFF2-40B4-BE49-F238E27FC236}">
                <a16:creationId xmlns:a16="http://schemas.microsoft.com/office/drawing/2014/main" id="{41170DBB-DEB8-4303-9DAD-35D776D68767}"/>
              </a:ext>
            </a:extLst>
          </p:cNvPr>
          <p:cNvSpPr/>
          <p:nvPr/>
        </p:nvSpPr>
        <p:spPr>
          <a:xfrm rot="10800000">
            <a:off x="1533694" y="4102530"/>
            <a:ext cx="4647462" cy="1789656"/>
          </a:xfrm>
          <a:prstGeom prst="round1Rect">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descr="Shape&#10;&#10;Description automatically generated">
            <a:extLst>
              <a:ext uri="{FF2B5EF4-FFF2-40B4-BE49-F238E27FC236}">
                <a16:creationId xmlns:a16="http://schemas.microsoft.com/office/drawing/2014/main" id="{646F5B5A-8A23-4A9A-9D01-99650738B66F}"/>
              </a:ext>
            </a:extLst>
          </p:cNvPr>
          <p:cNvPicPr>
            <a:picLocks noChangeAspect="1"/>
          </p:cNvPicPr>
          <p:nvPr/>
        </p:nvPicPr>
        <p:blipFill>
          <a:blip r:embed="rId3"/>
          <a:stretch>
            <a:fillRect/>
          </a:stretch>
        </p:blipFill>
        <p:spPr>
          <a:xfrm>
            <a:off x="1534270" y="2097843"/>
            <a:ext cx="4655387" cy="1892716"/>
          </a:xfrm>
          <a:prstGeom prst="rect">
            <a:avLst/>
          </a:prstGeom>
        </p:spPr>
      </p:pic>
      <p:pic>
        <p:nvPicPr>
          <p:cNvPr id="9" name="Picture 4" descr="Shape&#10;&#10;Description automatically generated">
            <a:extLst>
              <a:ext uri="{FF2B5EF4-FFF2-40B4-BE49-F238E27FC236}">
                <a16:creationId xmlns:a16="http://schemas.microsoft.com/office/drawing/2014/main" id="{EB471B33-46E8-413A-A5B0-120E1600970E}"/>
              </a:ext>
            </a:extLst>
          </p:cNvPr>
          <p:cNvPicPr>
            <a:picLocks noChangeAspect="1"/>
          </p:cNvPicPr>
          <p:nvPr/>
        </p:nvPicPr>
        <p:blipFill>
          <a:blip r:embed="rId4"/>
          <a:stretch>
            <a:fillRect/>
          </a:stretch>
        </p:blipFill>
        <p:spPr>
          <a:xfrm>
            <a:off x="6287573" y="2095734"/>
            <a:ext cx="4385552" cy="1885572"/>
          </a:xfrm>
          <a:prstGeom prst="rect">
            <a:avLst/>
          </a:prstGeom>
        </p:spPr>
      </p:pic>
      <p:sp>
        <p:nvSpPr>
          <p:cNvPr id="11" name="TextBox 10">
            <a:extLst>
              <a:ext uri="{FF2B5EF4-FFF2-40B4-BE49-F238E27FC236}">
                <a16:creationId xmlns:a16="http://schemas.microsoft.com/office/drawing/2014/main" id="{AC39B0EB-D4DC-4893-8680-D77F7988F49C}"/>
              </a:ext>
            </a:extLst>
          </p:cNvPr>
          <p:cNvSpPr txBox="1"/>
          <p:nvPr/>
        </p:nvSpPr>
        <p:spPr>
          <a:xfrm>
            <a:off x="362829" y="263236"/>
            <a:ext cx="99127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Groundwater Storage Depletion</a:t>
            </a:r>
            <a:endParaRPr lang="en-US" dirty="0"/>
          </a:p>
        </p:txBody>
      </p:sp>
      <p:sp>
        <p:nvSpPr>
          <p:cNvPr id="13" name="Rectangle: Rounded Corners 12">
            <a:extLst>
              <a:ext uri="{FF2B5EF4-FFF2-40B4-BE49-F238E27FC236}">
                <a16:creationId xmlns:a16="http://schemas.microsoft.com/office/drawing/2014/main" id="{D18DB546-5AEF-4A7C-9008-1994419BDCA7}"/>
              </a:ext>
            </a:extLst>
          </p:cNvPr>
          <p:cNvSpPr/>
          <p:nvPr/>
        </p:nvSpPr>
        <p:spPr>
          <a:xfrm>
            <a:off x="1522915" y="1185469"/>
            <a:ext cx="9143998" cy="713451"/>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511AFFC-38A5-4879-8EB6-429649535682}"/>
              </a:ext>
            </a:extLst>
          </p:cNvPr>
          <p:cNvSpPr txBox="1"/>
          <p:nvPr/>
        </p:nvSpPr>
        <p:spPr>
          <a:xfrm>
            <a:off x="2335336" y="1353513"/>
            <a:ext cx="714267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latin typeface="Century Gothic"/>
              </a:rPr>
              <a:t>Ecosystem Vitality</a:t>
            </a:r>
            <a:endParaRPr lang="en-US" sz="2500" dirty="0">
              <a:solidFill>
                <a:schemeClr val="bg1"/>
              </a:solidFill>
              <a:cs typeface="Calibri"/>
            </a:endParaRPr>
          </a:p>
        </p:txBody>
      </p:sp>
      <p:pic>
        <p:nvPicPr>
          <p:cNvPr id="17" name="Picture 14" descr="Shape, square&#10;&#10;Description automatically generated">
            <a:extLst>
              <a:ext uri="{FF2B5EF4-FFF2-40B4-BE49-F238E27FC236}">
                <a16:creationId xmlns:a16="http://schemas.microsoft.com/office/drawing/2014/main" id="{7D8882E8-C0AA-4BF0-99E8-7A33C7723DDE}"/>
              </a:ext>
            </a:extLst>
          </p:cNvPr>
          <p:cNvPicPr>
            <a:picLocks noChangeAspect="1"/>
          </p:cNvPicPr>
          <p:nvPr/>
        </p:nvPicPr>
        <p:blipFill>
          <a:blip r:embed="rId5"/>
          <a:stretch>
            <a:fillRect/>
          </a:stretch>
        </p:blipFill>
        <p:spPr>
          <a:xfrm>
            <a:off x="8551084" y="2814528"/>
            <a:ext cx="1359962" cy="923451"/>
          </a:xfrm>
          <a:prstGeom prst="rect">
            <a:avLst/>
          </a:prstGeom>
        </p:spPr>
      </p:pic>
      <p:sp>
        <p:nvSpPr>
          <p:cNvPr id="19" name="TextBox 18">
            <a:extLst>
              <a:ext uri="{FF2B5EF4-FFF2-40B4-BE49-F238E27FC236}">
                <a16:creationId xmlns:a16="http://schemas.microsoft.com/office/drawing/2014/main" id="{F2BE4772-46A9-4891-BC1C-0DE3D48516FB}"/>
              </a:ext>
            </a:extLst>
          </p:cNvPr>
          <p:cNvSpPr txBox="1"/>
          <p:nvPr/>
        </p:nvSpPr>
        <p:spPr>
          <a:xfrm>
            <a:off x="2430846" y="2300826"/>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Basin Condition</a:t>
            </a:r>
          </a:p>
        </p:txBody>
      </p:sp>
      <p:sp>
        <p:nvSpPr>
          <p:cNvPr id="21" name="Rectangle: Top Corners Rounded 20">
            <a:extLst>
              <a:ext uri="{FF2B5EF4-FFF2-40B4-BE49-F238E27FC236}">
                <a16:creationId xmlns:a16="http://schemas.microsoft.com/office/drawing/2014/main" id="{BE05DE96-FC9C-4923-BBDE-C91840E4DF9F}"/>
              </a:ext>
            </a:extLst>
          </p:cNvPr>
          <p:cNvSpPr/>
          <p:nvPr/>
        </p:nvSpPr>
        <p:spPr>
          <a:xfrm rot="16200000">
            <a:off x="7368485" y="2617396"/>
            <a:ext cx="907021" cy="130833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3C25E82-62B6-4F8C-88C8-737459BB7FE2}"/>
              </a:ext>
            </a:extLst>
          </p:cNvPr>
          <p:cNvSpPr txBox="1"/>
          <p:nvPr/>
        </p:nvSpPr>
        <p:spPr>
          <a:xfrm>
            <a:off x="7059457" y="3018794"/>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Species of concern</a:t>
            </a: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id="{2C297B7C-C232-4D95-86DF-46C4DDF25A73}"/>
              </a:ext>
            </a:extLst>
          </p:cNvPr>
          <p:cNvSpPr txBox="1"/>
          <p:nvPr/>
        </p:nvSpPr>
        <p:spPr>
          <a:xfrm>
            <a:off x="8388842" y="3003375"/>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Invasive species</a:t>
            </a:r>
            <a:endParaRPr lang="en-US" sz="1600" dirty="0">
              <a:cs typeface="Calibri"/>
            </a:endParaRPr>
          </a:p>
        </p:txBody>
      </p:sp>
      <p:sp>
        <p:nvSpPr>
          <p:cNvPr id="27" name="TextBox 26">
            <a:extLst>
              <a:ext uri="{FF2B5EF4-FFF2-40B4-BE49-F238E27FC236}">
                <a16:creationId xmlns:a16="http://schemas.microsoft.com/office/drawing/2014/main" id="{5980C654-BAF5-4EFE-B309-CF8D08CB939F}"/>
              </a:ext>
            </a:extLst>
          </p:cNvPr>
          <p:cNvSpPr txBox="1"/>
          <p:nvPr/>
        </p:nvSpPr>
        <p:spPr>
          <a:xfrm>
            <a:off x="6974090" y="2272071"/>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Biodiversity</a:t>
            </a:r>
            <a:endParaRPr lang="en-US" dirty="0"/>
          </a:p>
        </p:txBody>
      </p:sp>
      <p:sp>
        <p:nvSpPr>
          <p:cNvPr id="29" name="TextBox 28">
            <a:extLst>
              <a:ext uri="{FF2B5EF4-FFF2-40B4-BE49-F238E27FC236}">
                <a16:creationId xmlns:a16="http://schemas.microsoft.com/office/drawing/2014/main" id="{45ADBBCD-059C-4A2B-A804-E8BAEB6F663F}"/>
              </a:ext>
            </a:extLst>
          </p:cNvPr>
          <p:cNvSpPr txBox="1"/>
          <p:nvPr/>
        </p:nvSpPr>
        <p:spPr>
          <a:xfrm>
            <a:off x="2286030" y="4226559"/>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Quality</a:t>
            </a:r>
            <a:endParaRPr lang="en-US" dirty="0">
              <a:cs typeface="Calibri" panose="020F0502020204030204"/>
            </a:endParaRPr>
          </a:p>
        </p:txBody>
      </p:sp>
      <p:sp>
        <p:nvSpPr>
          <p:cNvPr id="31" name="TextBox 30">
            <a:extLst>
              <a:ext uri="{FF2B5EF4-FFF2-40B4-BE49-F238E27FC236}">
                <a16:creationId xmlns:a16="http://schemas.microsoft.com/office/drawing/2014/main" id="{82B782C9-BF1A-47C3-99FE-FDDC9165851C}"/>
              </a:ext>
            </a:extLst>
          </p:cNvPr>
          <p:cNvSpPr txBox="1"/>
          <p:nvPr/>
        </p:nvSpPr>
        <p:spPr>
          <a:xfrm>
            <a:off x="7054382" y="4226558"/>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Water Quantity</a:t>
            </a:r>
          </a:p>
        </p:txBody>
      </p:sp>
      <p:sp>
        <p:nvSpPr>
          <p:cNvPr id="33" name="Rectangle: Top Corners Rounded 32">
            <a:extLst>
              <a:ext uri="{FF2B5EF4-FFF2-40B4-BE49-F238E27FC236}">
                <a16:creationId xmlns:a16="http://schemas.microsoft.com/office/drawing/2014/main" id="{8AF9F97E-FB87-4104-9369-B4F23A115A9E}"/>
              </a:ext>
            </a:extLst>
          </p:cNvPr>
          <p:cNvSpPr/>
          <p:nvPr/>
        </p:nvSpPr>
        <p:spPr>
          <a:xfrm rot="16200000">
            <a:off x="7277067" y="4633303"/>
            <a:ext cx="934730" cy="1349900"/>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A2363D0-802D-4EDD-9C91-CA60AFEE581B}"/>
              </a:ext>
            </a:extLst>
          </p:cNvPr>
          <p:cNvSpPr txBox="1"/>
          <p:nvPr/>
        </p:nvSpPr>
        <p:spPr>
          <a:xfrm>
            <a:off x="7075862" y="4888315"/>
            <a:ext cx="142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Deviation from natural flow</a:t>
            </a:r>
          </a:p>
        </p:txBody>
      </p:sp>
      <p:sp>
        <p:nvSpPr>
          <p:cNvPr id="37" name="Rectangle: Top Corners Rounded 36">
            <a:extLst>
              <a:ext uri="{FF2B5EF4-FFF2-40B4-BE49-F238E27FC236}">
                <a16:creationId xmlns:a16="http://schemas.microsoft.com/office/drawing/2014/main" id="{85461E43-A899-44C1-80DD-A38130DD3D6A}"/>
              </a:ext>
            </a:extLst>
          </p:cNvPr>
          <p:cNvSpPr/>
          <p:nvPr/>
        </p:nvSpPr>
        <p:spPr>
          <a:xfrm rot="16200000">
            <a:off x="2005294" y="2615500"/>
            <a:ext cx="828875" cy="1367235"/>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6F7E32F-3CEA-4F8C-865D-F46BB12A01AE}"/>
              </a:ext>
            </a:extLst>
          </p:cNvPr>
          <p:cNvSpPr/>
          <p:nvPr/>
        </p:nvSpPr>
        <p:spPr>
          <a:xfrm>
            <a:off x="3175672" y="2886443"/>
            <a:ext cx="1283083" cy="829131"/>
          </a:xfrm>
          <a:prstGeom prst="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565DCBE-6604-4F28-BE44-A72D601AD656}"/>
              </a:ext>
            </a:extLst>
          </p:cNvPr>
          <p:cNvSpPr txBox="1"/>
          <p:nvPr/>
        </p:nvSpPr>
        <p:spPr>
          <a:xfrm>
            <a:off x="2991729" y="3035198"/>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Land cover naturalness</a:t>
            </a:r>
            <a:endParaRPr lang="en-US" sz="1600" dirty="0">
              <a:solidFill>
                <a:schemeClr val="tx1">
                  <a:lumMod val="75000"/>
                  <a:lumOff val="25000"/>
                </a:schemeClr>
              </a:solidFill>
              <a:cs typeface="Calibri"/>
            </a:endParaRPr>
          </a:p>
        </p:txBody>
      </p:sp>
      <p:sp>
        <p:nvSpPr>
          <p:cNvPr id="43" name="Rectangle: Top Corners Rounded 42">
            <a:extLst>
              <a:ext uri="{FF2B5EF4-FFF2-40B4-BE49-F238E27FC236}">
                <a16:creationId xmlns:a16="http://schemas.microsoft.com/office/drawing/2014/main" id="{93BB8EFC-5C6A-4102-B16A-71DF339A031D}"/>
              </a:ext>
            </a:extLst>
          </p:cNvPr>
          <p:cNvSpPr/>
          <p:nvPr/>
        </p:nvSpPr>
        <p:spPr>
          <a:xfrm rot="5400000">
            <a:off x="4807264" y="2602151"/>
            <a:ext cx="823967" cy="138288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99F17E10-CB81-43FF-8E31-FD66CE77E90F}"/>
              </a:ext>
            </a:extLst>
          </p:cNvPr>
          <p:cNvSpPr/>
          <p:nvPr/>
        </p:nvSpPr>
        <p:spPr>
          <a:xfrm>
            <a:off x="2184569" y="4842366"/>
            <a:ext cx="3358444" cy="786542"/>
          </a:xfrm>
          <a:prstGeom prst="round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A4D0B7"/>
              </a:solidFill>
              <a:cs typeface="Calibri"/>
            </a:endParaRPr>
          </a:p>
        </p:txBody>
      </p:sp>
      <p:sp>
        <p:nvSpPr>
          <p:cNvPr id="47" name="TextBox 46">
            <a:extLst>
              <a:ext uri="{FF2B5EF4-FFF2-40B4-BE49-F238E27FC236}">
                <a16:creationId xmlns:a16="http://schemas.microsoft.com/office/drawing/2014/main" id="{EA9341A9-666B-4A71-8F95-5558682BCFDF}"/>
              </a:ext>
            </a:extLst>
          </p:cNvPr>
          <p:cNvSpPr txBox="1"/>
          <p:nvPr/>
        </p:nvSpPr>
        <p:spPr>
          <a:xfrm>
            <a:off x="1611455" y="3047017"/>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Flow connectivity</a:t>
            </a:r>
            <a:endParaRPr lang="en-US" sz="1600" dirty="0">
              <a:solidFill>
                <a:schemeClr val="tx1">
                  <a:lumMod val="75000"/>
                  <a:lumOff val="25000"/>
                </a:schemeClr>
              </a:solidFill>
              <a:cs typeface="Calibri"/>
            </a:endParaRPr>
          </a:p>
        </p:txBody>
      </p:sp>
      <p:sp>
        <p:nvSpPr>
          <p:cNvPr id="49" name="TextBox 48">
            <a:extLst>
              <a:ext uri="{FF2B5EF4-FFF2-40B4-BE49-F238E27FC236}">
                <a16:creationId xmlns:a16="http://schemas.microsoft.com/office/drawing/2014/main" id="{C1C93014-BAD0-4C38-BA3E-79AA102F3A73}"/>
              </a:ext>
            </a:extLst>
          </p:cNvPr>
          <p:cNvSpPr txBox="1"/>
          <p:nvPr/>
        </p:nvSpPr>
        <p:spPr>
          <a:xfrm>
            <a:off x="4415621" y="3061128"/>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Bank modification</a:t>
            </a:r>
            <a:endParaRPr lang="en-US" sz="1600" dirty="0">
              <a:solidFill>
                <a:schemeClr val="tx1">
                  <a:lumMod val="75000"/>
                  <a:lumOff val="25000"/>
                </a:schemeClr>
              </a:solidFill>
              <a:cs typeface="Calibri"/>
            </a:endParaRPr>
          </a:p>
        </p:txBody>
      </p:sp>
      <p:sp>
        <p:nvSpPr>
          <p:cNvPr id="51" name="TextBox 50">
            <a:extLst>
              <a:ext uri="{FF2B5EF4-FFF2-40B4-BE49-F238E27FC236}">
                <a16:creationId xmlns:a16="http://schemas.microsoft.com/office/drawing/2014/main" id="{98562B7B-BEB1-4BEC-8D27-82139B56D303}"/>
              </a:ext>
            </a:extLst>
          </p:cNvPr>
          <p:cNvSpPr txBox="1"/>
          <p:nvPr/>
        </p:nvSpPr>
        <p:spPr>
          <a:xfrm>
            <a:off x="2541631" y="483055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Water quality (total suspended solids, nitrogen, phosphorous)</a:t>
            </a:r>
            <a:endParaRPr lang="en-US" dirty="0">
              <a:solidFill>
                <a:schemeClr val="tx1">
                  <a:lumMod val="75000"/>
                  <a:lumOff val="25000"/>
                </a:schemeClr>
              </a:solidFill>
            </a:endParaRPr>
          </a:p>
        </p:txBody>
      </p:sp>
      <p:sp>
        <p:nvSpPr>
          <p:cNvPr id="61" name="Rectangle: Top Corners Rounded 60">
            <a:extLst>
              <a:ext uri="{FF2B5EF4-FFF2-40B4-BE49-F238E27FC236}">
                <a16:creationId xmlns:a16="http://schemas.microsoft.com/office/drawing/2014/main" id="{DDAA2EB8-288B-421E-A592-310D82616735}"/>
              </a:ext>
            </a:extLst>
          </p:cNvPr>
          <p:cNvSpPr/>
          <p:nvPr/>
        </p:nvSpPr>
        <p:spPr>
          <a:xfrm rot="5400000">
            <a:off x="8738783" y="4608167"/>
            <a:ext cx="925811" cy="1360801"/>
          </a:xfrm>
          <a:prstGeom prst="round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7177A3A9-1C0A-496B-9C29-08BF166259A2}"/>
              </a:ext>
            </a:extLst>
          </p:cNvPr>
          <p:cNvSpPr txBox="1"/>
          <p:nvPr/>
        </p:nvSpPr>
        <p:spPr>
          <a:xfrm>
            <a:off x="8375223" y="4888591"/>
            <a:ext cx="1636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Groundwater storage depletion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1631202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D8BDB-67F5-444C-92B9-544156758E93}"/>
              </a:ext>
            </a:extLst>
          </p:cNvPr>
          <p:cNvSpPr txBox="1"/>
          <p:nvPr/>
        </p:nvSpPr>
        <p:spPr>
          <a:xfrm>
            <a:off x="355928" y="250863"/>
            <a:ext cx="10900641" cy="102289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rgbClr val="CD7142"/>
                </a:solidFill>
                <a:latin typeface="Century Gothic"/>
                <a:ea typeface="+mj-ea"/>
                <a:cs typeface="+mj-cs"/>
              </a:rPr>
              <a:t>Groundwater Calculation with GRACE</a:t>
            </a:r>
            <a:endParaRPr lang="en-US" sz="4000" dirty="0">
              <a:solidFill>
                <a:srgbClr val="CD7142"/>
              </a:solidFill>
              <a:latin typeface="Century Gothic"/>
              <a:ea typeface="+mj-ea"/>
              <a:cs typeface="+mj-cs"/>
            </a:endParaRPr>
          </a:p>
        </p:txBody>
      </p:sp>
      <p:sp>
        <p:nvSpPr>
          <p:cNvPr id="5" name="TextBox 4">
            <a:extLst>
              <a:ext uri="{FF2B5EF4-FFF2-40B4-BE49-F238E27FC236}">
                <a16:creationId xmlns:a16="http://schemas.microsoft.com/office/drawing/2014/main" id="{B6AA4D39-B90C-42D9-AE2C-2EAE65171A51}"/>
              </a:ext>
            </a:extLst>
          </p:cNvPr>
          <p:cNvSpPr txBox="1"/>
          <p:nvPr/>
        </p:nvSpPr>
        <p:spPr>
          <a:xfrm>
            <a:off x="356937" y="1713063"/>
            <a:ext cx="3577773" cy="412388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Clr>
                <a:srgbClr val="CD7142"/>
              </a:buClr>
              <a:buFont typeface="Arial" panose="020B0604020202020204" pitchFamily="34" charset="0"/>
              <a:buChar char="•"/>
            </a:pPr>
            <a:r>
              <a:rPr lang="en-US" sz="2200" dirty="0">
                <a:solidFill>
                  <a:schemeClr val="tx1">
                    <a:lumMod val="75000"/>
                    <a:lumOff val="25000"/>
                  </a:schemeClr>
                </a:solidFill>
                <a:latin typeface="Century Gothic"/>
              </a:rPr>
              <a:t>Measures changes in Earth's gravitational pull </a:t>
            </a:r>
          </a:p>
          <a:p>
            <a:pPr marL="285750" indent="-228600">
              <a:lnSpc>
                <a:spcPct val="90000"/>
              </a:lnSpc>
              <a:spcAft>
                <a:spcPts val="600"/>
              </a:spcAft>
              <a:buClr>
                <a:srgbClr val="CD7142"/>
              </a:buClr>
              <a:buFont typeface="Arial" panose="020B0604020202020204" pitchFamily="34" charset="0"/>
              <a:buChar char="•"/>
            </a:pPr>
            <a:endParaRPr lang="en-US" sz="2200" dirty="0">
              <a:solidFill>
                <a:schemeClr val="tx1">
                  <a:lumMod val="75000"/>
                  <a:lumOff val="25000"/>
                </a:schemeClr>
              </a:solidFill>
              <a:latin typeface="Century Gothic"/>
            </a:endParaRPr>
          </a:p>
          <a:p>
            <a:pPr marL="285750" indent="-228600">
              <a:lnSpc>
                <a:spcPct val="90000"/>
              </a:lnSpc>
              <a:spcAft>
                <a:spcPts val="600"/>
              </a:spcAft>
              <a:buClr>
                <a:srgbClr val="CD7142"/>
              </a:buClr>
              <a:buFont typeface="Arial" panose="020B0604020202020204" pitchFamily="34" charset="0"/>
              <a:buChar char="•"/>
            </a:pPr>
            <a:r>
              <a:rPr lang="en-US" sz="2200" dirty="0">
                <a:solidFill>
                  <a:schemeClr val="tx1">
                    <a:lumMod val="75000"/>
                    <a:lumOff val="25000"/>
                  </a:schemeClr>
                </a:solidFill>
                <a:latin typeface="Century Gothic"/>
              </a:rPr>
              <a:t>Groundwater (GW) must be isolated from Total Terrestrial Water (TWS)</a:t>
            </a:r>
          </a:p>
          <a:p>
            <a:pPr marL="285750" indent="-228600">
              <a:lnSpc>
                <a:spcPct val="90000"/>
              </a:lnSpc>
              <a:spcAft>
                <a:spcPts val="600"/>
              </a:spcAft>
              <a:buClr>
                <a:srgbClr val="CD7142"/>
              </a:buClr>
              <a:buFont typeface="Arial" panose="020B0604020202020204" pitchFamily="34" charset="0"/>
              <a:buChar char="•"/>
            </a:pPr>
            <a:endParaRPr lang="en-US" sz="2200" dirty="0">
              <a:solidFill>
                <a:schemeClr val="tx1">
                  <a:lumMod val="75000"/>
                  <a:lumOff val="25000"/>
                </a:schemeClr>
              </a:solidFill>
              <a:latin typeface="Century Gothic"/>
            </a:endParaRPr>
          </a:p>
          <a:p>
            <a:pPr marL="285750" indent="-228600">
              <a:lnSpc>
                <a:spcPct val="90000"/>
              </a:lnSpc>
              <a:spcAft>
                <a:spcPts val="600"/>
              </a:spcAft>
              <a:buClr>
                <a:srgbClr val="CD7142"/>
              </a:buClr>
              <a:buFont typeface="Arial" panose="020B0604020202020204" pitchFamily="34" charset="0"/>
              <a:buChar char="•"/>
            </a:pPr>
            <a:r>
              <a:rPr lang="en-US" sz="2200" dirty="0">
                <a:solidFill>
                  <a:schemeClr val="tx1">
                    <a:lumMod val="75000"/>
                    <a:lumOff val="25000"/>
                  </a:schemeClr>
                </a:solidFill>
                <a:latin typeface="Century Gothic"/>
              </a:rPr>
              <a:t>Interested only in dry season metrics</a:t>
            </a:r>
          </a:p>
        </p:txBody>
      </p:sp>
      <p:pic>
        <p:nvPicPr>
          <p:cNvPr id="13" name="Picture 14">
            <a:extLst>
              <a:ext uri="{FF2B5EF4-FFF2-40B4-BE49-F238E27FC236}">
                <a16:creationId xmlns:a16="http://schemas.microsoft.com/office/drawing/2014/main" id="{8324A107-9FDF-4342-A946-7B97BD74C464}"/>
              </a:ext>
            </a:extLst>
          </p:cNvPr>
          <p:cNvPicPr>
            <a:picLocks noChangeAspect="1"/>
          </p:cNvPicPr>
          <p:nvPr/>
        </p:nvPicPr>
        <p:blipFill>
          <a:blip r:embed="rId3"/>
          <a:stretch>
            <a:fillRect/>
          </a:stretch>
        </p:blipFill>
        <p:spPr>
          <a:xfrm>
            <a:off x="4106172" y="1066346"/>
            <a:ext cx="7573992" cy="4509651"/>
          </a:xfrm>
          <a:prstGeom prst="rect">
            <a:avLst/>
          </a:prstGeom>
        </p:spPr>
      </p:pic>
      <p:grpSp>
        <p:nvGrpSpPr>
          <p:cNvPr id="11" name="Group 10">
            <a:extLst>
              <a:ext uri="{FF2B5EF4-FFF2-40B4-BE49-F238E27FC236}">
                <a16:creationId xmlns:a16="http://schemas.microsoft.com/office/drawing/2014/main" id="{021DFCD5-1CE5-4B10-A7A1-80BF36109E0D}"/>
              </a:ext>
            </a:extLst>
          </p:cNvPr>
          <p:cNvGrpSpPr/>
          <p:nvPr/>
        </p:nvGrpSpPr>
        <p:grpSpPr>
          <a:xfrm>
            <a:off x="5016538" y="5296139"/>
            <a:ext cx="5754143" cy="802105"/>
            <a:chOff x="371642" y="5632116"/>
            <a:chExt cx="5427578" cy="802105"/>
          </a:xfrm>
        </p:grpSpPr>
        <p:sp>
          <p:nvSpPr>
            <p:cNvPr id="8" name="Rectangle: Rounded Corners 7">
              <a:extLst>
                <a:ext uri="{FF2B5EF4-FFF2-40B4-BE49-F238E27FC236}">
                  <a16:creationId xmlns:a16="http://schemas.microsoft.com/office/drawing/2014/main" id="{5FCC2417-5FB3-46B2-B758-DB764518D44B}"/>
                </a:ext>
              </a:extLst>
            </p:cNvPr>
            <p:cNvSpPr/>
            <p:nvPr/>
          </p:nvSpPr>
          <p:spPr>
            <a:xfrm>
              <a:off x="371642" y="5632116"/>
              <a:ext cx="5427578" cy="80210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4F4460-7345-4B75-9FF9-265EA28DA57F}"/>
                </a:ext>
              </a:extLst>
            </p:cNvPr>
            <p:cNvSpPr txBox="1"/>
            <p:nvPr/>
          </p:nvSpPr>
          <p:spPr>
            <a:xfrm>
              <a:off x="455697" y="5803065"/>
              <a:ext cx="5074236" cy="4914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500" dirty="0">
                  <a:solidFill>
                    <a:schemeClr val="tx1">
                      <a:lumMod val="75000"/>
                      <a:lumOff val="25000"/>
                    </a:schemeClr>
                  </a:solidFill>
                  <a:latin typeface="Century Gothic"/>
                  <a:cs typeface="Calibri"/>
                </a:rPr>
                <a:t>ΔGW = ΔTWS - ΔSW - ΔSM - ΔPCI</a:t>
              </a:r>
              <a:endParaRPr lang="en-US" sz="2500" dirty="0">
                <a:solidFill>
                  <a:schemeClr val="tx1">
                    <a:lumMod val="75000"/>
                    <a:lumOff val="25000"/>
                  </a:schemeClr>
                </a:solidFill>
                <a:latin typeface="Century Gothic"/>
              </a:endParaRPr>
            </a:p>
          </p:txBody>
        </p:sp>
      </p:grpSp>
      <p:pic>
        <p:nvPicPr>
          <p:cNvPr id="2" name="Picture 3">
            <a:extLst>
              <a:ext uri="{FF2B5EF4-FFF2-40B4-BE49-F238E27FC236}">
                <a16:creationId xmlns:a16="http://schemas.microsoft.com/office/drawing/2014/main" id="{D71F5F24-8D4F-4840-B13F-9864A07FA6BE}"/>
              </a:ext>
            </a:extLst>
          </p:cNvPr>
          <p:cNvPicPr>
            <a:picLocks noChangeAspect="1"/>
          </p:cNvPicPr>
          <p:nvPr/>
        </p:nvPicPr>
        <p:blipFill rotWithShape="1">
          <a:blip r:embed="rId4"/>
          <a:srcRect l="42254" t="2051" r="-2817" b="13529"/>
          <a:stretch/>
        </p:blipFill>
        <p:spPr>
          <a:xfrm>
            <a:off x="11108792" y="5443192"/>
            <a:ext cx="571099" cy="136699"/>
          </a:xfrm>
          <a:prstGeom prst="rect">
            <a:avLst/>
          </a:prstGeom>
        </p:spPr>
      </p:pic>
      <p:sp>
        <p:nvSpPr>
          <p:cNvPr id="4" name="TextBox 3">
            <a:extLst>
              <a:ext uri="{FF2B5EF4-FFF2-40B4-BE49-F238E27FC236}">
                <a16:creationId xmlns:a16="http://schemas.microsoft.com/office/drawing/2014/main" id="{E7A13A91-1ED1-48FD-BC49-BF4483E2869C}"/>
              </a:ext>
            </a:extLst>
          </p:cNvPr>
          <p:cNvSpPr txBox="1"/>
          <p:nvPr/>
        </p:nvSpPr>
        <p:spPr>
          <a:xfrm>
            <a:off x="11061032" y="524576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bg1">
                    <a:lumMod val="95000"/>
                  </a:schemeClr>
                </a:solidFill>
                <a:latin typeface="Century Gothic"/>
              </a:rPr>
              <a:t>200km</a:t>
            </a:r>
          </a:p>
        </p:txBody>
      </p:sp>
      <p:sp>
        <p:nvSpPr>
          <p:cNvPr id="7" name="Arrow: Up 6">
            <a:extLst>
              <a:ext uri="{FF2B5EF4-FFF2-40B4-BE49-F238E27FC236}">
                <a16:creationId xmlns:a16="http://schemas.microsoft.com/office/drawing/2014/main" id="{DC2E0809-B1DE-4035-A978-2A924EDB3218}"/>
              </a:ext>
            </a:extLst>
          </p:cNvPr>
          <p:cNvSpPr/>
          <p:nvPr/>
        </p:nvSpPr>
        <p:spPr>
          <a:xfrm>
            <a:off x="10849295" y="5221618"/>
            <a:ext cx="213895" cy="294105"/>
          </a:xfrm>
          <a:prstGeom prst="up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2159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rrow: Up 49">
            <a:extLst>
              <a:ext uri="{FF2B5EF4-FFF2-40B4-BE49-F238E27FC236}">
                <a16:creationId xmlns:a16="http://schemas.microsoft.com/office/drawing/2014/main" id="{A9C7634C-20C4-4DE6-84AD-989154418CA4}"/>
              </a:ext>
            </a:extLst>
          </p:cNvPr>
          <p:cNvSpPr/>
          <p:nvPr/>
        </p:nvSpPr>
        <p:spPr>
          <a:xfrm rot="13680000">
            <a:off x="9984872" y="2065387"/>
            <a:ext cx="481263" cy="1243263"/>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3E89651F-F88E-4E72-B7A1-1BCC5FA3AAC9}"/>
              </a:ext>
            </a:extLst>
          </p:cNvPr>
          <p:cNvSpPr/>
          <p:nvPr/>
        </p:nvSpPr>
        <p:spPr>
          <a:xfrm>
            <a:off x="9744972" y="1613818"/>
            <a:ext cx="2263046" cy="103113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Up 38">
            <a:extLst>
              <a:ext uri="{FF2B5EF4-FFF2-40B4-BE49-F238E27FC236}">
                <a16:creationId xmlns:a16="http://schemas.microsoft.com/office/drawing/2014/main" id="{20BA8723-6C98-4697-8C8F-B0AF9E724601}"/>
              </a:ext>
            </a:extLst>
          </p:cNvPr>
          <p:cNvSpPr/>
          <p:nvPr/>
        </p:nvSpPr>
        <p:spPr>
          <a:xfrm rot="5400000">
            <a:off x="8737575" y="4858379"/>
            <a:ext cx="481263" cy="1243263"/>
          </a:xfrm>
          <a:prstGeom prst="upArrow">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Arrow: Up 41">
            <a:extLst>
              <a:ext uri="{FF2B5EF4-FFF2-40B4-BE49-F238E27FC236}">
                <a16:creationId xmlns:a16="http://schemas.microsoft.com/office/drawing/2014/main" id="{B3511806-AF2F-4239-AD45-495DD0ECA2C1}"/>
              </a:ext>
            </a:extLst>
          </p:cNvPr>
          <p:cNvSpPr/>
          <p:nvPr/>
        </p:nvSpPr>
        <p:spPr>
          <a:xfrm rot="7080000">
            <a:off x="8837459" y="3746025"/>
            <a:ext cx="481263" cy="1243263"/>
          </a:xfrm>
          <a:prstGeom prst="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D87E1EC3-01C6-472A-A76B-C2914913189A}"/>
              </a:ext>
            </a:extLst>
          </p:cNvPr>
          <p:cNvSpPr/>
          <p:nvPr/>
        </p:nvSpPr>
        <p:spPr>
          <a:xfrm>
            <a:off x="6740104" y="4776586"/>
            <a:ext cx="2232524" cy="1163052"/>
          </a:xfrm>
          <a:prstGeom prst="roundRect">
            <a:avLst/>
          </a:prstGeom>
          <a:solidFill>
            <a:srgbClr val="EFBAFF"/>
          </a:solidFill>
          <a:ln>
            <a:solidFill>
              <a:srgbClr val="EFB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Up 39">
            <a:extLst>
              <a:ext uri="{FF2B5EF4-FFF2-40B4-BE49-F238E27FC236}">
                <a16:creationId xmlns:a16="http://schemas.microsoft.com/office/drawing/2014/main" id="{D2236070-B454-4076-ABB4-A928CD1E8E73}"/>
              </a:ext>
            </a:extLst>
          </p:cNvPr>
          <p:cNvSpPr/>
          <p:nvPr/>
        </p:nvSpPr>
        <p:spPr>
          <a:xfrm rot="5400000">
            <a:off x="6391037" y="3157815"/>
            <a:ext cx="481263" cy="1243263"/>
          </a:xfrm>
          <a:prstGeom prst="upArrow">
            <a:avLst/>
          </a:prstGeom>
          <a:solidFill>
            <a:srgbClr val="CD7142"/>
          </a:solidFill>
          <a:ln>
            <a:solidFill>
              <a:srgbClr val="CD7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Up 32">
            <a:extLst>
              <a:ext uri="{FF2B5EF4-FFF2-40B4-BE49-F238E27FC236}">
                <a16:creationId xmlns:a16="http://schemas.microsoft.com/office/drawing/2014/main" id="{9F037EB9-4523-4625-A5FB-5D4D8DD1CA52}"/>
              </a:ext>
            </a:extLst>
          </p:cNvPr>
          <p:cNvSpPr/>
          <p:nvPr/>
        </p:nvSpPr>
        <p:spPr>
          <a:xfrm rot="7620000">
            <a:off x="6497985" y="2181920"/>
            <a:ext cx="481263" cy="1243263"/>
          </a:xfrm>
          <a:prstGeom prst="upArrow">
            <a:avLst/>
          </a:prstGeom>
          <a:solidFill>
            <a:srgbClr val="CD7142"/>
          </a:solidFill>
          <a:ln>
            <a:solidFill>
              <a:srgbClr val="CD7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Arrow: Up 36">
            <a:extLst>
              <a:ext uri="{FF2B5EF4-FFF2-40B4-BE49-F238E27FC236}">
                <a16:creationId xmlns:a16="http://schemas.microsoft.com/office/drawing/2014/main" id="{289DF6A1-3DDD-4C96-ABB9-0ACE92BC943E}"/>
              </a:ext>
            </a:extLst>
          </p:cNvPr>
          <p:cNvSpPr/>
          <p:nvPr/>
        </p:nvSpPr>
        <p:spPr>
          <a:xfrm rot="5400000">
            <a:off x="4093532" y="1736019"/>
            <a:ext cx="454527" cy="962527"/>
          </a:xfrm>
          <a:prstGeom prst="upArrow">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row: Up 37">
            <a:extLst>
              <a:ext uri="{FF2B5EF4-FFF2-40B4-BE49-F238E27FC236}">
                <a16:creationId xmlns:a16="http://schemas.microsoft.com/office/drawing/2014/main" id="{37ABCC84-D81D-4099-A23B-4B94A967E1B8}"/>
              </a:ext>
            </a:extLst>
          </p:cNvPr>
          <p:cNvSpPr/>
          <p:nvPr/>
        </p:nvSpPr>
        <p:spPr>
          <a:xfrm rot="5400000">
            <a:off x="3993268" y="3039441"/>
            <a:ext cx="441159" cy="1203158"/>
          </a:xfrm>
          <a:prstGeom prst="upArrow">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4D7BB3DF-CB7E-48EC-B78E-FFA083BE41B1}"/>
              </a:ext>
            </a:extLst>
          </p:cNvPr>
          <p:cNvSpPr/>
          <p:nvPr/>
        </p:nvSpPr>
        <p:spPr>
          <a:xfrm>
            <a:off x="7328568" y="3150937"/>
            <a:ext cx="2446419" cy="1096209"/>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Up 33">
            <a:extLst>
              <a:ext uri="{FF2B5EF4-FFF2-40B4-BE49-F238E27FC236}">
                <a16:creationId xmlns:a16="http://schemas.microsoft.com/office/drawing/2014/main" id="{D0AEABD2-3170-4391-AD6D-44D7217A5DC8}"/>
              </a:ext>
            </a:extLst>
          </p:cNvPr>
          <p:cNvSpPr/>
          <p:nvPr/>
        </p:nvSpPr>
        <p:spPr>
          <a:xfrm rot="5400000">
            <a:off x="1778778" y="3909020"/>
            <a:ext cx="454527" cy="668422"/>
          </a:xfrm>
          <a:prstGeom prs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Up 26">
            <a:extLst>
              <a:ext uri="{FF2B5EF4-FFF2-40B4-BE49-F238E27FC236}">
                <a16:creationId xmlns:a16="http://schemas.microsoft.com/office/drawing/2014/main" id="{FF4B4FCB-C948-4D25-BFFE-7178F9A262CD}"/>
              </a:ext>
            </a:extLst>
          </p:cNvPr>
          <p:cNvSpPr/>
          <p:nvPr/>
        </p:nvSpPr>
        <p:spPr>
          <a:xfrm rot="3360000">
            <a:off x="1631881" y="4628341"/>
            <a:ext cx="481263" cy="1243263"/>
          </a:xfrm>
          <a:prstGeom prs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D6DB5A4-383E-4EBB-A699-7C7DF692F007}"/>
              </a:ext>
            </a:extLst>
          </p:cNvPr>
          <p:cNvSpPr txBox="1"/>
          <p:nvPr/>
        </p:nvSpPr>
        <p:spPr>
          <a:xfrm>
            <a:off x="318655" y="263236"/>
            <a:ext cx="100301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Results — GRACE Methodology</a:t>
            </a:r>
            <a:endParaRPr lang="en-US" dirty="0">
              <a:cs typeface="Calibri"/>
            </a:endParaRPr>
          </a:p>
        </p:txBody>
      </p:sp>
      <p:sp>
        <p:nvSpPr>
          <p:cNvPr id="2" name="TextBox 1">
            <a:extLst>
              <a:ext uri="{FF2B5EF4-FFF2-40B4-BE49-F238E27FC236}">
                <a16:creationId xmlns:a16="http://schemas.microsoft.com/office/drawing/2014/main" id="{5B95BE31-1236-44FC-BCF0-61CCF74946F7}"/>
              </a:ext>
            </a:extLst>
          </p:cNvPr>
          <p:cNvSpPr txBox="1"/>
          <p:nvPr/>
        </p:nvSpPr>
        <p:spPr>
          <a:xfrm>
            <a:off x="6733422" y="4931827"/>
            <a:ext cx="2164505" cy="10958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Total Terrestrial Water anomaly from GRACE</a:t>
            </a:r>
            <a:endParaRPr lang="en-US" dirty="0">
              <a:solidFill>
                <a:schemeClr val="tx1">
                  <a:lumMod val="75000"/>
                  <a:lumOff val="25000"/>
                </a:schemeClr>
              </a:solidFill>
              <a:cs typeface="Calibri"/>
            </a:endParaRPr>
          </a:p>
        </p:txBody>
      </p:sp>
      <p:sp>
        <p:nvSpPr>
          <p:cNvPr id="7" name="Rectangle: Rounded Corners 6">
            <a:extLst>
              <a:ext uri="{FF2B5EF4-FFF2-40B4-BE49-F238E27FC236}">
                <a16:creationId xmlns:a16="http://schemas.microsoft.com/office/drawing/2014/main" id="{686E0C4A-34D6-421B-9F2B-6FDF194AE532}"/>
              </a:ext>
            </a:extLst>
          </p:cNvPr>
          <p:cNvSpPr/>
          <p:nvPr/>
        </p:nvSpPr>
        <p:spPr>
          <a:xfrm>
            <a:off x="251328" y="3279274"/>
            <a:ext cx="1617579" cy="128336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2F9392-A383-431F-AFE4-01507C564392}"/>
              </a:ext>
            </a:extLst>
          </p:cNvPr>
          <p:cNvSpPr txBox="1"/>
          <p:nvPr/>
        </p:nvSpPr>
        <p:spPr>
          <a:xfrm>
            <a:off x="249989" y="3543780"/>
            <a:ext cx="1603031" cy="74823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Tonlé Sap I lake level data</a:t>
            </a:r>
            <a:endParaRPr lang="en-US" dirty="0">
              <a:solidFill>
                <a:schemeClr val="tx1">
                  <a:lumMod val="75000"/>
                  <a:lumOff val="25000"/>
                </a:schemeClr>
              </a:solidFill>
            </a:endParaRPr>
          </a:p>
        </p:txBody>
      </p:sp>
      <p:sp>
        <p:nvSpPr>
          <p:cNvPr id="24" name="Rectangle: Rounded Corners 23">
            <a:extLst>
              <a:ext uri="{FF2B5EF4-FFF2-40B4-BE49-F238E27FC236}">
                <a16:creationId xmlns:a16="http://schemas.microsoft.com/office/drawing/2014/main" id="{51306AA7-4C8B-4DE9-B499-A901FABBF6FB}"/>
              </a:ext>
            </a:extLst>
          </p:cNvPr>
          <p:cNvSpPr/>
          <p:nvPr/>
        </p:nvSpPr>
        <p:spPr>
          <a:xfrm>
            <a:off x="243304" y="4701673"/>
            <a:ext cx="1617579" cy="12432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D52707C-F82F-45B2-A770-9FEB55E9C1C1}"/>
              </a:ext>
            </a:extLst>
          </p:cNvPr>
          <p:cNvSpPr txBox="1"/>
          <p:nvPr/>
        </p:nvSpPr>
        <p:spPr>
          <a:xfrm>
            <a:off x="322179" y="4867553"/>
            <a:ext cx="1335662" cy="76160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Monthly water mask</a:t>
            </a:r>
          </a:p>
        </p:txBody>
      </p:sp>
      <p:sp>
        <p:nvSpPr>
          <p:cNvPr id="30" name="TextBox 29">
            <a:extLst>
              <a:ext uri="{FF2B5EF4-FFF2-40B4-BE49-F238E27FC236}">
                <a16:creationId xmlns:a16="http://schemas.microsoft.com/office/drawing/2014/main" id="{CB134443-D316-4093-A90E-F027207D27AB}"/>
              </a:ext>
            </a:extLst>
          </p:cNvPr>
          <p:cNvSpPr txBox="1"/>
          <p:nvPr/>
        </p:nvSpPr>
        <p:spPr>
          <a:xfrm>
            <a:off x="7367336" y="3375336"/>
            <a:ext cx="2271450" cy="72149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Surface water anomaly</a:t>
            </a:r>
            <a:endParaRPr lang="en-US" dirty="0">
              <a:solidFill>
                <a:schemeClr val="tx1">
                  <a:lumMod val="75000"/>
                  <a:lumOff val="25000"/>
                </a:schemeClr>
              </a:solidFill>
              <a:cs typeface="Calibri"/>
            </a:endParaRPr>
          </a:p>
        </p:txBody>
      </p:sp>
      <p:grpSp>
        <p:nvGrpSpPr>
          <p:cNvPr id="8" name="Group 7">
            <a:extLst>
              <a:ext uri="{FF2B5EF4-FFF2-40B4-BE49-F238E27FC236}">
                <a16:creationId xmlns:a16="http://schemas.microsoft.com/office/drawing/2014/main" id="{B3B7B813-B80E-4AB3-A72F-09E8F6C18E46}"/>
              </a:ext>
            </a:extLst>
          </p:cNvPr>
          <p:cNvGrpSpPr/>
          <p:nvPr/>
        </p:nvGrpSpPr>
        <p:grpSpPr>
          <a:xfrm>
            <a:off x="2421019" y="998623"/>
            <a:ext cx="1832809" cy="4023895"/>
            <a:chOff x="2434389" y="1172411"/>
            <a:chExt cx="1832809" cy="4023895"/>
          </a:xfrm>
        </p:grpSpPr>
        <p:sp>
          <p:nvSpPr>
            <p:cNvPr id="29" name="Rectangle: Rounded Corners 28">
              <a:extLst>
                <a:ext uri="{FF2B5EF4-FFF2-40B4-BE49-F238E27FC236}">
                  <a16:creationId xmlns:a16="http://schemas.microsoft.com/office/drawing/2014/main" id="{C65BE715-6E45-4E49-A666-BE3CAEC4C00D}"/>
                </a:ext>
              </a:extLst>
            </p:cNvPr>
            <p:cNvSpPr/>
            <p:nvPr/>
          </p:nvSpPr>
          <p:spPr>
            <a:xfrm>
              <a:off x="2435725" y="1172411"/>
              <a:ext cx="1831473" cy="402389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FB8C1126-12F0-488E-A97D-132994A90403}"/>
                </a:ext>
              </a:extLst>
            </p:cNvPr>
            <p:cNvGrpSpPr/>
            <p:nvPr/>
          </p:nvGrpSpPr>
          <p:grpSpPr>
            <a:xfrm>
              <a:off x="2550694" y="1247272"/>
              <a:ext cx="1550737" cy="1243264"/>
              <a:chOff x="2510589" y="1126957"/>
              <a:chExt cx="1550737" cy="1243264"/>
            </a:xfrm>
          </p:grpSpPr>
          <p:sp>
            <p:nvSpPr>
              <p:cNvPr id="12" name="Rectangle: Rounded Corners 11">
                <a:extLst>
                  <a:ext uri="{FF2B5EF4-FFF2-40B4-BE49-F238E27FC236}">
                    <a16:creationId xmlns:a16="http://schemas.microsoft.com/office/drawing/2014/main" id="{031AB818-FEFF-490C-8F30-EF7F14F62CB4}"/>
                  </a:ext>
                </a:extLst>
              </p:cNvPr>
              <p:cNvSpPr/>
              <p:nvPr/>
            </p:nvSpPr>
            <p:spPr>
              <a:xfrm>
                <a:off x="2510589" y="1126957"/>
                <a:ext cx="1550737" cy="1243264"/>
              </a:xfrm>
              <a:prstGeom prst="round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A1A6922-D05E-4B5C-AAD4-661FEF690ECA}"/>
                  </a:ext>
                </a:extLst>
              </p:cNvPr>
              <p:cNvSpPr txBox="1"/>
              <p:nvPr/>
            </p:nvSpPr>
            <p:spPr>
              <a:xfrm>
                <a:off x="2602829" y="1284516"/>
                <a:ext cx="1389137" cy="1042342"/>
              </a:xfrm>
              <a:prstGeom prst="rect">
                <a:avLst/>
              </a:prstGeom>
              <a:solidFill>
                <a:srgbClr val="A4D0B7"/>
              </a:solidFill>
              <a:ln>
                <a:solidFill>
                  <a:srgbClr val="A4D0B7"/>
                </a:solidFill>
              </a:ln>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Plant Canopy Intercept</a:t>
                </a:r>
                <a:endParaRPr lang="en-US" dirty="0">
                  <a:solidFill>
                    <a:schemeClr val="tx1">
                      <a:lumMod val="75000"/>
                      <a:lumOff val="25000"/>
                    </a:schemeClr>
                  </a:solidFill>
                  <a:cs typeface="Calibri"/>
                </a:endParaRPr>
              </a:p>
            </p:txBody>
          </p:sp>
        </p:grpSp>
        <p:grpSp>
          <p:nvGrpSpPr>
            <p:cNvPr id="16" name="Group 15">
              <a:extLst>
                <a:ext uri="{FF2B5EF4-FFF2-40B4-BE49-F238E27FC236}">
                  <a16:creationId xmlns:a16="http://schemas.microsoft.com/office/drawing/2014/main" id="{603EA6DE-27F9-40CF-8125-181B569BE620}"/>
                </a:ext>
              </a:extLst>
            </p:cNvPr>
            <p:cNvGrpSpPr/>
            <p:nvPr/>
          </p:nvGrpSpPr>
          <p:grpSpPr>
            <a:xfrm>
              <a:off x="2549358" y="2584115"/>
              <a:ext cx="1603031" cy="1176423"/>
              <a:chOff x="370304" y="1233904"/>
              <a:chExt cx="1603031" cy="1176423"/>
            </a:xfrm>
          </p:grpSpPr>
          <p:sp>
            <p:nvSpPr>
              <p:cNvPr id="11" name="Rectangle: Rounded Corners 10">
                <a:extLst>
                  <a:ext uri="{FF2B5EF4-FFF2-40B4-BE49-F238E27FC236}">
                    <a16:creationId xmlns:a16="http://schemas.microsoft.com/office/drawing/2014/main" id="{DD88986D-D1E9-44B2-A329-A87E78D5F39A}"/>
                  </a:ext>
                </a:extLst>
              </p:cNvPr>
              <p:cNvSpPr/>
              <p:nvPr/>
            </p:nvSpPr>
            <p:spPr>
              <a:xfrm>
                <a:off x="385009" y="1233904"/>
                <a:ext cx="1550736" cy="1176423"/>
              </a:xfrm>
              <a:prstGeom prst="round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DF46ED6-2904-4676-B461-4F3CDDA94C74}"/>
                  </a:ext>
                </a:extLst>
              </p:cNvPr>
              <p:cNvSpPr txBox="1"/>
              <p:nvPr/>
            </p:nvSpPr>
            <p:spPr>
              <a:xfrm>
                <a:off x="370304" y="1511778"/>
                <a:ext cx="1603031" cy="4675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Soil Moisture</a:t>
                </a:r>
                <a:endParaRPr lang="en-US" dirty="0">
                  <a:solidFill>
                    <a:schemeClr val="tx1">
                      <a:lumMod val="75000"/>
                      <a:lumOff val="25000"/>
                    </a:schemeClr>
                  </a:solidFill>
                  <a:cs typeface="Calibri"/>
                </a:endParaRPr>
              </a:p>
            </p:txBody>
          </p:sp>
        </p:grpSp>
        <p:sp>
          <p:nvSpPr>
            <p:cNvPr id="6" name="Rectangle: Rounded Corners 5">
              <a:extLst>
                <a:ext uri="{FF2B5EF4-FFF2-40B4-BE49-F238E27FC236}">
                  <a16:creationId xmlns:a16="http://schemas.microsoft.com/office/drawing/2014/main" id="{32EE6DB7-F83F-4352-8DEE-4A02D3F6591F}"/>
                </a:ext>
              </a:extLst>
            </p:cNvPr>
            <p:cNvSpPr/>
            <p:nvPr/>
          </p:nvSpPr>
          <p:spPr>
            <a:xfrm>
              <a:off x="2556041" y="3872833"/>
              <a:ext cx="1564105" cy="1189791"/>
            </a:xfrm>
            <a:prstGeom prst="round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C968EF7-3760-4718-BABC-7DDA5F29650F}"/>
                </a:ext>
              </a:extLst>
            </p:cNvPr>
            <p:cNvSpPr txBox="1"/>
            <p:nvPr/>
          </p:nvSpPr>
          <p:spPr>
            <a:xfrm>
              <a:off x="2434389" y="4177442"/>
              <a:ext cx="1709978" cy="46749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Surface Water</a:t>
              </a:r>
              <a:endParaRPr lang="en-US" dirty="0">
                <a:solidFill>
                  <a:schemeClr val="tx1">
                    <a:lumMod val="75000"/>
                    <a:lumOff val="25000"/>
                  </a:schemeClr>
                </a:solidFill>
              </a:endParaRPr>
            </a:p>
          </p:txBody>
        </p:sp>
      </p:grpSp>
      <p:sp>
        <p:nvSpPr>
          <p:cNvPr id="28" name="Rectangle: Rounded Corners 27">
            <a:extLst>
              <a:ext uri="{FF2B5EF4-FFF2-40B4-BE49-F238E27FC236}">
                <a16:creationId xmlns:a16="http://schemas.microsoft.com/office/drawing/2014/main" id="{8884B911-6CDE-4160-BA06-82F525F8E3DA}"/>
              </a:ext>
            </a:extLst>
          </p:cNvPr>
          <p:cNvSpPr/>
          <p:nvPr/>
        </p:nvSpPr>
        <p:spPr>
          <a:xfrm>
            <a:off x="4863433" y="1501274"/>
            <a:ext cx="1724526" cy="127000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8AA7FE9F-3083-4B5E-B32C-CC07020FAED9}"/>
              </a:ext>
            </a:extLst>
          </p:cNvPr>
          <p:cNvSpPr/>
          <p:nvPr/>
        </p:nvSpPr>
        <p:spPr>
          <a:xfrm>
            <a:off x="4868776" y="3137567"/>
            <a:ext cx="1724526" cy="127000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32F191AD-4833-4CDD-9AA6-5CEB9BB4A9EA}"/>
              </a:ext>
            </a:extLst>
          </p:cNvPr>
          <p:cNvSpPr txBox="1"/>
          <p:nvPr/>
        </p:nvSpPr>
        <p:spPr>
          <a:xfrm>
            <a:off x="4862094" y="3289781"/>
            <a:ext cx="1616400" cy="96213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Annual dry season minimums</a:t>
            </a:r>
          </a:p>
        </p:txBody>
      </p:sp>
      <p:sp>
        <p:nvSpPr>
          <p:cNvPr id="36" name="TextBox 35">
            <a:extLst>
              <a:ext uri="{FF2B5EF4-FFF2-40B4-BE49-F238E27FC236}">
                <a16:creationId xmlns:a16="http://schemas.microsoft.com/office/drawing/2014/main" id="{C34D522A-496E-4638-BA08-5C71BC7A66B6}"/>
              </a:ext>
            </a:extLst>
          </p:cNvPr>
          <p:cNvSpPr txBox="1"/>
          <p:nvPr/>
        </p:nvSpPr>
        <p:spPr>
          <a:xfrm>
            <a:off x="4808622" y="1605358"/>
            <a:ext cx="1830294" cy="105570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Baseline values from </a:t>
            </a:r>
            <a:endParaRPr lang="en-US" dirty="0">
              <a:solidFill>
                <a:schemeClr val="tx1">
                  <a:lumMod val="75000"/>
                  <a:lumOff val="25000"/>
                </a:schemeClr>
              </a:solidFill>
              <a:latin typeface="Calibri" panose="020F0502020204030204"/>
              <a:cs typeface="Calibri" panose="020F0502020204030204"/>
            </a:endParaRPr>
          </a:p>
          <a:p>
            <a:pPr marL="57150" algn="ctr">
              <a:lnSpc>
                <a:spcPct val="90000"/>
              </a:lnSpc>
              <a:spcAft>
                <a:spcPts val="600"/>
              </a:spcAft>
            </a:pPr>
            <a:r>
              <a:rPr lang="en-US" sz="2000" dirty="0">
                <a:solidFill>
                  <a:schemeClr val="tx1">
                    <a:lumMod val="75000"/>
                    <a:lumOff val="25000"/>
                  </a:schemeClr>
                </a:solidFill>
                <a:latin typeface="Century Gothic"/>
              </a:rPr>
              <a:t>2004-2010</a:t>
            </a:r>
            <a:endParaRPr lang="en-US" dirty="0">
              <a:solidFill>
                <a:schemeClr val="tx1">
                  <a:lumMod val="75000"/>
                  <a:lumOff val="25000"/>
                </a:schemeClr>
              </a:solidFill>
              <a:cs typeface="Calibri"/>
            </a:endParaRPr>
          </a:p>
        </p:txBody>
      </p:sp>
      <p:sp>
        <p:nvSpPr>
          <p:cNvPr id="41" name="Arrow: Up 40">
            <a:extLst>
              <a:ext uri="{FF2B5EF4-FFF2-40B4-BE49-F238E27FC236}">
                <a16:creationId xmlns:a16="http://schemas.microsoft.com/office/drawing/2014/main" id="{CBB017F2-903A-4F82-82D4-AFD440C2A9A8}"/>
              </a:ext>
            </a:extLst>
          </p:cNvPr>
          <p:cNvSpPr/>
          <p:nvPr/>
        </p:nvSpPr>
        <p:spPr>
          <a:xfrm rot="10800000">
            <a:off x="8302722" y="1820973"/>
            <a:ext cx="481263" cy="1243263"/>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42">
            <a:extLst>
              <a:ext uri="{FF2B5EF4-FFF2-40B4-BE49-F238E27FC236}">
                <a16:creationId xmlns:a16="http://schemas.microsoft.com/office/drawing/2014/main" id="{6CA1FAD5-160B-49CC-A5BA-5EF7779ED606}"/>
              </a:ext>
            </a:extLst>
          </p:cNvPr>
          <p:cNvSpPr/>
          <p:nvPr/>
        </p:nvSpPr>
        <p:spPr>
          <a:xfrm>
            <a:off x="7329576" y="995593"/>
            <a:ext cx="2277423" cy="162060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A8A54DFE-63C5-45C6-85DD-B6530AA454F3}"/>
              </a:ext>
            </a:extLst>
          </p:cNvPr>
          <p:cNvSpPr txBox="1"/>
          <p:nvPr/>
        </p:nvSpPr>
        <p:spPr>
          <a:xfrm>
            <a:off x="7329249" y="1209652"/>
            <a:ext cx="2273217" cy="122849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Water and land percentage (derived from water mask)</a:t>
            </a:r>
            <a:endParaRPr lang="en-US" dirty="0">
              <a:solidFill>
                <a:schemeClr val="tx1">
                  <a:lumMod val="75000"/>
                  <a:lumOff val="25000"/>
                </a:schemeClr>
              </a:solidFill>
              <a:cs typeface="Calibri" panose="020F0502020204030204"/>
            </a:endParaRPr>
          </a:p>
        </p:txBody>
      </p:sp>
      <p:sp>
        <p:nvSpPr>
          <p:cNvPr id="46" name="Rectangle: Rounded Corners 45">
            <a:extLst>
              <a:ext uri="{FF2B5EF4-FFF2-40B4-BE49-F238E27FC236}">
                <a16:creationId xmlns:a16="http://schemas.microsoft.com/office/drawing/2014/main" id="{A926A788-5369-4A20-9008-BBEE56144C46}"/>
              </a:ext>
            </a:extLst>
          </p:cNvPr>
          <p:cNvSpPr/>
          <p:nvPr/>
        </p:nvSpPr>
        <p:spPr>
          <a:xfrm>
            <a:off x="9734881" y="4434303"/>
            <a:ext cx="1871577" cy="1430420"/>
          </a:xfrm>
          <a:prstGeom prst="roundRect">
            <a:avLst/>
          </a:prstGeom>
          <a:solidFill>
            <a:srgbClr val="BAFFFE"/>
          </a:solidFill>
          <a:ln>
            <a:solidFill>
              <a:srgbClr val="BA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CDF50E90-F52E-4849-A0B0-CBDB988FF3A7}"/>
              </a:ext>
            </a:extLst>
          </p:cNvPr>
          <p:cNvSpPr txBox="1"/>
          <p:nvPr/>
        </p:nvSpPr>
        <p:spPr>
          <a:xfrm>
            <a:off x="9677752" y="4867003"/>
            <a:ext cx="1963979" cy="10958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smtClean="0">
                <a:solidFill>
                  <a:schemeClr val="tx1">
                    <a:lumMod val="75000"/>
                    <a:lumOff val="25000"/>
                  </a:schemeClr>
                </a:solidFill>
                <a:latin typeface="Century Gothic"/>
              </a:rPr>
              <a:t>Groundwater anomaly</a:t>
            </a:r>
            <a:r>
              <a:rPr lang="en-US" sz="2000" dirty="0">
                <a:solidFill>
                  <a:schemeClr val="tx1">
                    <a:lumMod val="75000"/>
                    <a:lumOff val="25000"/>
                  </a:schemeClr>
                </a:solidFill>
                <a:latin typeface="Century Gothic"/>
              </a:rPr>
              <a:t> </a:t>
            </a:r>
          </a:p>
        </p:txBody>
      </p:sp>
      <p:sp>
        <p:nvSpPr>
          <p:cNvPr id="48" name="TextBox 47">
            <a:extLst>
              <a:ext uri="{FF2B5EF4-FFF2-40B4-BE49-F238E27FC236}">
                <a16:creationId xmlns:a16="http://schemas.microsoft.com/office/drawing/2014/main" id="{0D0D53D1-646A-46FC-A83D-E8B4846CC875}"/>
              </a:ext>
            </a:extLst>
          </p:cNvPr>
          <p:cNvSpPr txBox="1"/>
          <p:nvPr/>
        </p:nvSpPr>
        <p:spPr>
          <a:xfrm>
            <a:off x="9730267" y="1770368"/>
            <a:ext cx="2273217" cy="122849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lgn="ctr">
              <a:lnSpc>
                <a:spcPct val="90000"/>
              </a:lnSpc>
              <a:spcAft>
                <a:spcPts val="600"/>
              </a:spcAft>
            </a:pPr>
            <a:r>
              <a:rPr lang="en-US" sz="2000" dirty="0">
                <a:solidFill>
                  <a:schemeClr val="tx1">
                    <a:lumMod val="75000"/>
                    <a:lumOff val="25000"/>
                  </a:schemeClr>
                </a:solidFill>
                <a:latin typeface="Century Gothic"/>
              </a:rPr>
              <a:t>Percent within Tonlé Sap Basin</a:t>
            </a:r>
          </a:p>
        </p:txBody>
      </p:sp>
    </p:spTree>
    <p:extLst>
      <p:ext uri="{BB962C8B-B14F-4D97-AF65-F5344CB8AC3E}">
        <p14:creationId xmlns:p14="http://schemas.microsoft.com/office/powerpoint/2010/main" val="3338961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E3524-D0CF-491A-A198-FEA72E75ECCC}"/>
              </a:ext>
            </a:extLst>
          </p:cNvPr>
          <p:cNvSpPr txBox="1"/>
          <p:nvPr/>
        </p:nvSpPr>
        <p:spPr>
          <a:xfrm>
            <a:off x="433674" y="593915"/>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Tonlé Sap Lake</a:t>
            </a:r>
            <a:endParaRPr lang="en-US" b="1" dirty="0">
              <a:cs typeface="Calibri"/>
            </a:endParaRPr>
          </a:p>
        </p:txBody>
      </p:sp>
      <p:pic>
        <p:nvPicPr>
          <p:cNvPr id="5" name="Picture 9" descr="Map&#10;&#10;Description automatically generated">
            <a:extLst>
              <a:ext uri="{FF2B5EF4-FFF2-40B4-BE49-F238E27FC236}">
                <a16:creationId xmlns:a16="http://schemas.microsoft.com/office/drawing/2014/main" id="{C6BF32C5-FE1F-4E22-9604-2AA2B78135F5}"/>
              </a:ext>
            </a:extLst>
          </p:cNvPr>
          <p:cNvPicPr>
            <a:picLocks noChangeAspect="1"/>
          </p:cNvPicPr>
          <p:nvPr/>
        </p:nvPicPr>
        <p:blipFill>
          <a:blip r:embed="rId3"/>
          <a:stretch>
            <a:fillRect/>
          </a:stretch>
        </p:blipFill>
        <p:spPr>
          <a:xfrm>
            <a:off x="269961" y="1485802"/>
            <a:ext cx="4699685" cy="4679091"/>
          </a:xfrm>
          <a:prstGeom prst="rect">
            <a:avLst/>
          </a:prstGeom>
        </p:spPr>
      </p:pic>
      <p:pic>
        <p:nvPicPr>
          <p:cNvPr id="7" name="Picture 8" descr="Shape, arrow&#10;&#10;Description automatically generated">
            <a:extLst>
              <a:ext uri="{FF2B5EF4-FFF2-40B4-BE49-F238E27FC236}">
                <a16:creationId xmlns:a16="http://schemas.microsoft.com/office/drawing/2014/main" id="{F3A81857-2B9E-4D29-AB72-38C85E4812C7}"/>
              </a:ext>
            </a:extLst>
          </p:cNvPr>
          <p:cNvPicPr>
            <a:picLocks noChangeAspect="1"/>
          </p:cNvPicPr>
          <p:nvPr/>
        </p:nvPicPr>
        <p:blipFill>
          <a:blip r:embed="rId4"/>
          <a:stretch>
            <a:fillRect/>
          </a:stretch>
        </p:blipFill>
        <p:spPr>
          <a:xfrm rot="300000">
            <a:off x="2683728" y="1416371"/>
            <a:ext cx="2743200" cy="4016398"/>
          </a:xfrm>
          <a:prstGeom prst="rect">
            <a:avLst/>
          </a:prstGeom>
        </p:spPr>
      </p:pic>
      <p:pic>
        <p:nvPicPr>
          <p:cNvPr id="9" name="Picture 8" descr="Map&#10;&#10;Description automatically generated">
            <a:extLst>
              <a:ext uri="{FF2B5EF4-FFF2-40B4-BE49-F238E27FC236}">
                <a16:creationId xmlns:a16="http://schemas.microsoft.com/office/drawing/2014/main" id="{BA59FFAC-DDC5-47F4-BF63-2F523F8B9707}"/>
              </a:ext>
            </a:extLst>
          </p:cNvPr>
          <p:cNvPicPr>
            <a:picLocks noChangeAspect="1"/>
          </p:cNvPicPr>
          <p:nvPr/>
        </p:nvPicPr>
        <p:blipFill>
          <a:blip r:embed="rId5"/>
          <a:stretch>
            <a:fillRect/>
          </a:stretch>
        </p:blipFill>
        <p:spPr>
          <a:xfrm>
            <a:off x="4673686" y="1143392"/>
            <a:ext cx="7243117" cy="4370053"/>
          </a:xfrm>
          <a:prstGeom prst="rect">
            <a:avLst/>
          </a:prstGeom>
        </p:spPr>
      </p:pic>
      <p:sp>
        <p:nvSpPr>
          <p:cNvPr id="11" name="TextBox 10">
            <a:extLst>
              <a:ext uri="{FF2B5EF4-FFF2-40B4-BE49-F238E27FC236}">
                <a16:creationId xmlns:a16="http://schemas.microsoft.com/office/drawing/2014/main" id="{FE722326-C7E3-48D1-8E1E-554F85394707}"/>
              </a:ext>
            </a:extLst>
          </p:cNvPr>
          <p:cNvSpPr txBox="1"/>
          <p:nvPr/>
        </p:nvSpPr>
        <p:spPr>
          <a:xfrm>
            <a:off x="4673433" y="5451916"/>
            <a:ext cx="20614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Source: Wikimedia Commons</a:t>
            </a:r>
          </a:p>
        </p:txBody>
      </p:sp>
      <p:pic>
        <p:nvPicPr>
          <p:cNvPr id="13" name="Picture 7" descr="Icon&#10;&#10;Description automatically generated">
            <a:extLst>
              <a:ext uri="{FF2B5EF4-FFF2-40B4-BE49-F238E27FC236}">
                <a16:creationId xmlns:a16="http://schemas.microsoft.com/office/drawing/2014/main" id="{7C86BD1E-2CB9-451B-A190-4484D7D7A83D}"/>
              </a:ext>
            </a:extLst>
          </p:cNvPr>
          <p:cNvPicPr>
            <a:picLocks noChangeAspect="1"/>
          </p:cNvPicPr>
          <p:nvPr/>
        </p:nvPicPr>
        <p:blipFill>
          <a:blip r:embed="rId6"/>
          <a:stretch>
            <a:fillRect/>
          </a:stretch>
        </p:blipFill>
        <p:spPr>
          <a:xfrm>
            <a:off x="9889800" y="5574121"/>
            <a:ext cx="1869296" cy="841173"/>
          </a:xfrm>
          <a:prstGeom prst="rect">
            <a:avLst/>
          </a:prstGeom>
        </p:spPr>
      </p:pic>
    </p:spTree>
    <p:extLst>
      <p:ext uri="{BB962C8B-B14F-4D97-AF65-F5344CB8AC3E}">
        <p14:creationId xmlns:p14="http://schemas.microsoft.com/office/powerpoint/2010/main" val="51594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DF7EE7-A3ED-4A59-B9D3-714E3D40CD19}"/>
              </a:ext>
            </a:extLst>
          </p:cNvPr>
          <p:cNvSpPr txBox="1"/>
          <p:nvPr/>
        </p:nvSpPr>
        <p:spPr>
          <a:xfrm>
            <a:off x="318655" y="263236"/>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Conclusions</a:t>
            </a:r>
            <a:endParaRPr lang="en-US" b="1" dirty="0">
              <a:cs typeface="Calibri"/>
            </a:endParaRPr>
          </a:p>
        </p:txBody>
      </p:sp>
      <p:sp>
        <p:nvSpPr>
          <p:cNvPr id="4" name="TextBox 3">
            <a:extLst>
              <a:ext uri="{FF2B5EF4-FFF2-40B4-BE49-F238E27FC236}">
                <a16:creationId xmlns:a16="http://schemas.microsoft.com/office/drawing/2014/main" id="{231D4DD2-5000-44D1-9892-BD333CE58567}"/>
              </a:ext>
            </a:extLst>
          </p:cNvPr>
          <p:cNvSpPr txBox="1"/>
          <p:nvPr/>
        </p:nvSpPr>
        <p:spPr>
          <a:xfrm>
            <a:off x="483079" y="1331343"/>
            <a:ext cx="7036229"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CD7142"/>
              </a:buClr>
              <a:buFont typeface="Arial,Sans-Serif"/>
              <a:buChar char="•"/>
            </a:pPr>
            <a:r>
              <a:rPr lang="en-US" sz="2500" b="1" dirty="0">
                <a:solidFill>
                  <a:schemeClr val="tx1">
                    <a:lumMod val="75000"/>
                    <a:lumOff val="25000"/>
                  </a:schemeClr>
                </a:solidFill>
                <a:latin typeface="Century Gothic"/>
              </a:rPr>
              <a:t>Python API tool</a:t>
            </a:r>
            <a:r>
              <a:rPr lang="en-US" sz="2500" dirty="0">
                <a:solidFill>
                  <a:schemeClr val="tx1">
                    <a:lumMod val="75000"/>
                    <a:lumOff val="25000"/>
                  </a:schemeClr>
                </a:solidFill>
                <a:latin typeface="Century Gothic"/>
              </a:rPr>
              <a:t> for processing remotely sensed data into SWAT model</a:t>
            </a:r>
            <a:endParaRPr lang="en-US" sz="2500" dirty="0">
              <a:solidFill>
                <a:schemeClr val="tx1">
                  <a:lumMod val="75000"/>
                  <a:lumOff val="25000"/>
                </a:schemeClr>
              </a:solidFill>
              <a:ea typeface="+mn-lt"/>
              <a:cs typeface="+mn-lt"/>
            </a:endParaRPr>
          </a:p>
          <a:p>
            <a:pPr marL="342900" indent="-342900">
              <a:buClr>
                <a:srgbClr val="CD7142"/>
              </a:buClr>
              <a:buFont typeface="Arial"/>
              <a:buChar char="•"/>
            </a:pPr>
            <a:endParaRPr lang="en-US" sz="2500" dirty="0">
              <a:solidFill>
                <a:schemeClr val="tx1">
                  <a:lumMod val="75000"/>
                  <a:lumOff val="25000"/>
                </a:schemeClr>
              </a:solidFill>
              <a:latin typeface="Century Gothic"/>
            </a:endParaRPr>
          </a:p>
          <a:p>
            <a:pPr marL="342900" indent="-342900">
              <a:buClr>
                <a:srgbClr val="CD7142"/>
              </a:buClr>
              <a:buFont typeface="Arial"/>
              <a:buChar char="•"/>
            </a:pPr>
            <a:r>
              <a:rPr lang="en-US" sz="2500" b="1" dirty="0">
                <a:solidFill>
                  <a:schemeClr val="tx1">
                    <a:lumMod val="75000"/>
                    <a:lumOff val="25000"/>
                  </a:schemeClr>
                </a:solidFill>
                <a:latin typeface="Century Gothic"/>
              </a:rPr>
              <a:t>Feasibility of SWAT outputs</a:t>
            </a:r>
            <a:r>
              <a:rPr lang="en-US" sz="2500" dirty="0">
                <a:solidFill>
                  <a:schemeClr val="tx1">
                    <a:lumMod val="75000"/>
                    <a:lumOff val="25000"/>
                  </a:schemeClr>
                </a:solidFill>
                <a:latin typeface="Century Gothic"/>
              </a:rPr>
              <a:t> for Tonlé Sap basin using remotely sensed data</a:t>
            </a: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500" b="1" dirty="0">
                <a:solidFill>
                  <a:schemeClr val="tx1">
                    <a:lumMod val="75000"/>
                    <a:lumOff val="25000"/>
                  </a:schemeClr>
                </a:solidFill>
                <a:latin typeface="Century Gothic"/>
                <a:cs typeface="Calibri"/>
              </a:rPr>
              <a:t>GRACE Methodology</a:t>
            </a:r>
            <a:r>
              <a:rPr lang="en-US" sz="2500" dirty="0">
                <a:solidFill>
                  <a:schemeClr val="tx1">
                    <a:lumMod val="75000"/>
                    <a:lumOff val="25000"/>
                  </a:schemeClr>
                </a:solidFill>
                <a:latin typeface="Century Gothic"/>
                <a:cs typeface="Calibri"/>
              </a:rPr>
              <a:t> for analyzing Tonlé Sap basin groundwater storage in FHI Framework</a:t>
            </a:r>
          </a:p>
          <a:p>
            <a:pPr marL="342900" indent="-342900">
              <a:buClr>
                <a:srgbClr val="CD7142"/>
              </a:buClr>
              <a:buFont typeface="Arial"/>
              <a:buChar char="•"/>
            </a:pP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500" dirty="0">
                <a:solidFill>
                  <a:schemeClr val="tx1">
                    <a:lumMod val="75000"/>
                    <a:lumOff val="25000"/>
                  </a:schemeClr>
                </a:solidFill>
                <a:latin typeface="Century Gothic"/>
                <a:cs typeface="Calibri"/>
              </a:rPr>
              <a:t>Additional analysis of </a:t>
            </a:r>
            <a:r>
              <a:rPr lang="en-US" sz="2500" b="1" dirty="0">
                <a:solidFill>
                  <a:schemeClr val="tx1">
                    <a:lumMod val="75000"/>
                    <a:lumOff val="25000"/>
                  </a:schemeClr>
                </a:solidFill>
                <a:latin typeface="Century Gothic"/>
                <a:cs typeface="Calibri"/>
              </a:rPr>
              <a:t>feasibility</a:t>
            </a:r>
            <a:r>
              <a:rPr lang="en-US" sz="2500" dirty="0">
                <a:solidFill>
                  <a:schemeClr val="tx1">
                    <a:lumMod val="75000"/>
                    <a:lumOff val="25000"/>
                  </a:schemeClr>
                </a:solidFill>
                <a:latin typeface="Century Gothic"/>
                <a:cs typeface="Calibri"/>
              </a:rPr>
              <a:t> of using remotely sensed data to calculate FHI scores</a:t>
            </a:r>
          </a:p>
          <a:p>
            <a:pPr marL="342900" indent="-342900">
              <a:buClr>
                <a:srgbClr val="CD7142"/>
              </a:buClr>
              <a:buFont typeface="Arial"/>
              <a:buChar char="•"/>
            </a:pPr>
            <a:endParaRPr lang="en-US" sz="2500" dirty="0">
              <a:solidFill>
                <a:schemeClr val="tx1">
                  <a:lumMod val="75000"/>
                  <a:lumOff val="25000"/>
                </a:schemeClr>
              </a:solidFill>
              <a:latin typeface="Century Gothic"/>
              <a:cs typeface="Calibri"/>
            </a:endParaRPr>
          </a:p>
        </p:txBody>
      </p:sp>
      <p:sp>
        <p:nvSpPr>
          <p:cNvPr id="7" name="TextBox 6">
            <a:extLst>
              <a:ext uri="{FF2B5EF4-FFF2-40B4-BE49-F238E27FC236}">
                <a16:creationId xmlns:a16="http://schemas.microsoft.com/office/drawing/2014/main" id="{D006A7C3-DF1A-4B4D-AB37-94D8966F359A}"/>
              </a:ext>
            </a:extLst>
          </p:cNvPr>
          <p:cNvSpPr txBox="1"/>
          <p:nvPr/>
        </p:nvSpPr>
        <p:spPr>
          <a:xfrm>
            <a:off x="7606414" y="5512612"/>
            <a:ext cx="2531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Creative Commons by Pretre</a:t>
            </a:r>
          </a:p>
        </p:txBody>
      </p:sp>
      <p:pic>
        <p:nvPicPr>
          <p:cNvPr id="9" name="Picture 9">
            <a:extLst>
              <a:ext uri="{FF2B5EF4-FFF2-40B4-BE49-F238E27FC236}">
                <a16:creationId xmlns:a16="http://schemas.microsoft.com/office/drawing/2014/main" id="{E71B230D-8F63-43AA-8ABB-1BE4EF4D1C64}"/>
              </a:ext>
            </a:extLst>
          </p:cNvPr>
          <p:cNvPicPr>
            <a:picLocks noChangeAspect="1"/>
          </p:cNvPicPr>
          <p:nvPr/>
        </p:nvPicPr>
        <p:blipFill rotWithShape="1">
          <a:blip r:embed="rId3"/>
          <a:srcRect l="52502" t="-3150" r="-878" b="-525"/>
          <a:stretch/>
        </p:blipFill>
        <p:spPr>
          <a:xfrm>
            <a:off x="7608336" y="-185813"/>
            <a:ext cx="4749053" cy="5691704"/>
          </a:xfrm>
          <a:prstGeom prst="rect">
            <a:avLst/>
          </a:prstGeom>
        </p:spPr>
      </p:pic>
    </p:spTree>
    <p:extLst>
      <p:ext uri="{BB962C8B-B14F-4D97-AF65-F5344CB8AC3E}">
        <p14:creationId xmlns:p14="http://schemas.microsoft.com/office/powerpoint/2010/main" val="2166945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75D7E-AAA8-4A2A-A81E-C384D33D0D0C}"/>
              </a:ext>
            </a:extLst>
          </p:cNvPr>
          <p:cNvSpPr txBox="1"/>
          <p:nvPr/>
        </p:nvSpPr>
        <p:spPr>
          <a:xfrm>
            <a:off x="318655" y="263236"/>
            <a:ext cx="69246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Errors and Limitations</a:t>
            </a:r>
            <a:endParaRPr lang="en-US" dirty="0"/>
          </a:p>
        </p:txBody>
      </p:sp>
      <p:sp>
        <p:nvSpPr>
          <p:cNvPr id="5" name="TextBox 4">
            <a:extLst>
              <a:ext uri="{FF2B5EF4-FFF2-40B4-BE49-F238E27FC236}">
                <a16:creationId xmlns:a16="http://schemas.microsoft.com/office/drawing/2014/main" id="{1BD038EE-E6DE-4119-A542-010335B91867}"/>
              </a:ext>
            </a:extLst>
          </p:cNvPr>
          <p:cNvSpPr txBox="1"/>
          <p:nvPr/>
        </p:nvSpPr>
        <p:spPr>
          <a:xfrm>
            <a:off x="5543909" y="1158814"/>
            <a:ext cx="626161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CD7142"/>
              </a:buClr>
              <a:buFont typeface="Arial"/>
              <a:buChar char="•"/>
            </a:pPr>
            <a:r>
              <a:rPr lang="en-US" sz="2500" dirty="0">
                <a:solidFill>
                  <a:schemeClr val="tx1">
                    <a:lumMod val="75000"/>
                    <a:lumOff val="25000"/>
                  </a:schemeClr>
                </a:solidFill>
                <a:latin typeface="Century Gothic"/>
              </a:rPr>
              <a:t>GRACE </a:t>
            </a:r>
            <a:r>
              <a:rPr lang="en-US" sz="2500" dirty="0">
                <a:solidFill>
                  <a:schemeClr val="tx1">
                    <a:lumMod val="75000"/>
                    <a:lumOff val="25000"/>
                  </a:schemeClr>
                </a:solidFill>
                <a:latin typeface="Century Gothic"/>
                <a:cs typeface="Calibri"/>
              </a:rPr>
              <a:t>analysis only shows </a:t>
            </a:r>
            <a:r>
              <a:rPr lang="en-US" sz="2500" i="1" dirty="0">
                <a:solidFill>
                  <a:schemeClr val="tx1">
                    <a:lumMod val="75000"/>
                    <a:lumOff val="25000"/>
                  </a:schemeClr>
                </a:solidFill>
                <a:latin typeface="Century Gothic"/>
                <a:cs typeface="Calibri"/>
              </a:rPr>
              <a:t>quantity </a:t>
            </a:r>
            <a:r>
              <a:rPr lang="en-US" sz="2500" dirty="0">
                <a:solidFill>
                  <a:schemeClr val="tx1">
                    <a:lumMod val="75000"/>
                    <a:lumOff val="25000"/>
                  </a:schemeClr>
                </a:solidFill>
                <a:latin typeface="Century Gothic"/>
                <a:cs typeface="Calibri"/>
              </a:rPr>
              <a:t>of groundwater, not </a:t>
            </a:r>
            <a:r>
              <a:rPr lang="en-US" sz="2500" i="1" dirty="0">
                <a:solidFill>
                  <a:schemeClr val="tx1">
                    <a:lumMod val="75000"/>
                    <a:lumOff val="25000"/>
                  </a:schemeClr>
                </a:solidFill>
                <a:latin typeface="Century Gothic"/>
                <a:cs typeface="Calibri"/>
              </a:rPr>
              <a:t>quality</a:t>
            </a: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500" dirty="0">
                <a:solidFill>
                  <a:schemeClr val="tx1">
                    <a:lumMod val="75000"/>
                    <a:lumOff val="25000"/>
                  </a:schemeClr>
                </a:solidFill>
                <a:latin typeface="Century Gothic"/>
                <a:cs typeface="Calibri"/>
              </a:rPr>
              <a:t>SWAT model requires additional calibration with SWAT Cup and </a:t>
            </a:r>
            <a:r>
              <a:rPr lang="en-US" sz="2500" i="1" dirty="0">
                <a:solidFill>
                  <a:schemeClr val="tx1">
                    <a:lumMod val="75000"/>
                    <a:lumOff val="25000"/>
                  </a:schemeClr>
                </a:solidFill>
                <a:latin typeface="Century Gothic"/>
                <a:cs typeface="Calibri"/>
              </a:rPr>
              <a:t>in situ</a:t>
            </a:r>
            <a:r>
              <a:rPr lang="en-US" sz="2500" dirty="0">
                <a:solidFill>
                  <a:schemeClr val="tx1">
                    <a:lumMod val="75000"/>
                    <a:lumOff val="25000"/>
                  </a:schemeClr>
                </a:solidFill>
                <a:latin typeface="Century Gothic"/>
                <a:cs typeface="Calibri"/>
              </a:rPr>
              <a:t> data</a:t>
            </a:r>
          </a:p>
          <a:p>
            <a:pPr marL="342900" indent="-342900">
              <a:buClr>
                <a:srgbClr val="CD7142"/>
              </a:buClr>
              <a:buFont typeface="Arial"/>
              <a:buChar char="•"/>
            </a:pP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500" dirty="0">
                <a:solidFill>
                  <a:schemeClr val="tx1">
                    <a:lumMod val="75000"/>
                    <a:lumOff val="25000"/>
                  </a:schemeClr>
                </a:solidFill>
                <a:latin typeface="Century Gothic"/>
                <a:cs typeface="Calibri"/>
              </a:rPr>
              <a:t>Data is not available for entire the study period</a:t>
            </a:r>
          </a:p>
          <a:p>
            <a:pPr marL="342900" indent="-342900">
              <a:buClr>
                <a:srgbClr val="CD7142"/>
              </a:buClr>
              <a:buFont typeface="Arial"/>
              <a:buChar char="•"/>
            </a:pPr>
            <a:endParaRPr lang="en-US" sz="25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500" dirty="0">
                <a:solidFill>
                  <a:schemeClr val="tx1">
                    <a:lumMod val="75000"/>
                    <a:lumOff val="25000"/>
                  </a:schemeClr>
                </a:solidFill>
                <a:latin typeface="Century Gothic"/>
                <a:cs typeface="Calibri"/>
              </a:rPr>
              <a:t>Remotely sensed data has its own errors and estimations</a:t>
            </a:r>
          </a:p>
        </p:txBody>
      </p:sp>
      <p:pic>
        <p:nvPicPr>
          <p:cNvPr id="2" name="Picture 3" descr="A picture containing text, water, outdoor, sky&#10;&#10;Description automatically generated">
            <a:extLst>
              <a:ext uri="{FF2B5EF4-FFF2-40B4-BE49-F238E27FC236}">
                <a16:creationId xmlns:a16="http://schemas.microsoft.com/office/drawing/2014/main" id="{4AED5EDD-BED6-49F0-AFF0-DAE8074B860C}"/>
              </a:ext>
            </a:extLst>
          </p:cNvPr>
          <p:cNvPicPr>
            <a:picLocks noChangeAspect="1"/>
          </p:cNvPicPr>
          <p:nvPr/>
        </p:nvPicPr>
        <p:blipFill rotWithShape="1">
          <a:blip r:embed="rId3"/>
          <a:srcRect l="13699" t="13758" r="10959" b="5369"/>
          <a:stretch/>
        </p:blipFill>
        <p:spPr>
          <a:xfrm>
            <a:off x="396816" y="1705986"/>
            <a:ext cx="4742365" cy="3676940"/>
          </a:xfrm>
          <a:prstGeom prst="rect">
            <a:avLst/>
          </a:prstGeom>
        </p:spPr>
      </p:pic>
      <p:sp>
        <p:nvSpPr>
          <p:cNvPr id="4" name="TextBox 3">
            <a:extLst>
              <a:ext uri="{FF2B5EF4-FFF2-40B4-BE49-F238E27FC236}">
                <a16:creationId xmlns:a16="http://schemas.microsoft.com/office/drawing/2014/main" id="{6012F5BE-1112-42A2-B9A7-27888EF8C5F4}"/>
              </a:ext>
            </a:extLst>
          </p:cNvPr>
          <p:cNvSpPr txBox="1"/>
          <p:nvPr/>
        </p:nvSpPr>
        <p:spPr>
          <a:xfrm>
            <a:off x="403357" y="5110046"/>
            <a:ext cx="34824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Creative Commons by Daniel Mennerich</a:t>
            </a:r>
          </a:p>
        </p:txBody>
      </p:sp>
    </p:spTree>
    <p:extLst>
      <p:ext uri="{BB962C8B-B14F-4D97-AF65-F5344CB8AC3E}">
        <p14:creationId xmlns:p14="http://schemas.microsoft.com/office/powerpoint/2010/main" val="86830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AD76FD-F7A1-41B8-B4D6-1E90A791C843}"/>
              </a:ext>
            </a:extLst>
          </p:cNvPr>
          <p:cNvSpPr txBox="1"/>
          <p:nvPr/>
        </p:nvSpPr>
        <p:spPr>
          <a:xfrm>
            <a:off x="540589" y="1360098"/>
            <a:ext cx="6553199"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tx1">
                    <a:lumMod val="75000"/>
                    <a:lumOff val="25000"/>
                  </a:schemeClr>
                </a:solidFill>
                <a:latin typeface="Century Gothic"/>
                <a:ea typeface="+mn-lt"/>
                <a:cs typeface="+mn-lt"/>
              </a:rPr>
              <a:t>The third Tonlé Sap Food &amp; Ag DEVELOP term will:</a:t>
            </a:r>
            <a:endParaRPr lang="en-US" dirty="0">
              <a:solidFill>
                <a:schemeClr val="tx1">
                  <a:lumMod val="75000"/>
                  <a:lumOff val="25000"/>
                </a:schemeClr>
              </a:solidFill>
            </a:endParaRPr>
          </a:p>
          <a:p>
            <a:pPr marL="285750" indent="-285750">
              <a:buFont typeface="Arial"/>
              <a:buChar char="•"/>
            </a:pPr>
            <a:endParaRPr lang="en-US" sz="2500" dirty="0">
              <a:solidFill>
                <a:schemeClr val="tx1">
                  <a:lumMod val="75000"/>
                  <a:lumOff val="25000"/>
                </a:schemeClr>
              </a:solidFill>
              <a:latin typeface="Century Gothic"/>
              <a:ea typeface="+mn-lt"/>
              <a:cs typeface="+mn-lt"/>
            </a:endParaRPr>
          </a:p>
          <a:p>
            <a:pPr lvl="1"/>
            <a:r>
              <a:rPr lang="en-US" sz="2500" dirty="0">
                <a:solidFill>
                  <a:schemeClr val="tx1">
                    <a:lumMod val="75000"/>
                    <a:lumOff val="25000"/>
                  </a:schemeClr>
                </a:solidFill>
                <a:latin typeface="Century Gothic"/>
                <a:ea typeface="+mn-lt"/>
                <a:cs typeface="+mn-lt"/>
              </a:rPr>
              <a:t>1. Compile work from Terms I and II to create robust software package</a:t>
            </a:r>
          </a:p>
          <a:p>
            <a:pPr marL="742950" lvl="1" indent="-285750">
              <a:buFont typeface="Arial"/>
              <a:buChar char="•"/>
            </a:pPr>
            <a:endParaRPr lang="en-US" sz="2500" dirty="0">
              <a:solidFill>
                <a:schemeClr val="tx1">
                  <a:lumMod val="75000"/>
                  <a:lumOff val="25000"/>
                </a:schemeClr>
              </a:solidFill>
              <a:latin typeface="Century Gothic"/>
              <a:cs typeface="Calibri"/>
            </a:endParaRPr>
          </a:p>
          <a:p>
            <a:pPr lvl="1"/>
            <a:r>
              <a:rPr lang="en-US" sz="2500" dirty="0">
                <a:solidFill>
                  <a:schemeClr val="tx1">
                    <a:lumMod val="75000"/>
                    <a:lumOff val="25000"/>
                  </a:schemeClr>
                </a:solidFill>
                <a:latin typeface="Century Gothic"/>
                <a:cs typeface="Calibri"/>
              </a:rPr>
              <a:t>2. Complete groundwater analysis with Term II methodology</a:t>
            </a:r>
          </a:p>
          <a:p>
            <a:pPr marL="742950" lvl="1" indent="-285750">
              <a:buFont typeface="Arial"/>
              <a:buChar char="•"/>
            </a:pPr>
            <a:endParaRPr lang="en-US" sz="2500" dirty="0">
              <a:solidFill>
                <a:schemeClr val="tx1">
                  <a:lumMod val="75000"/>
                  <a:lumOff val="25000"/>
                </a:schemeClr>
              </a:solidFill>
              <a:latin typeface="Century Gothic"/>
              <a:cs typeface="Calibri"/>
            </a:endParaRPr>
          </a:p>
          <a:p>
            <a:pPr lvl="1"/>
            <a:r>
              <a:rPr lang="en-US" sz="2500" dirty="0">
                <a:solidFill>
                  <a:schemeClr val="tx1">
                    <a:lumMod val="75000"/>
                    <a:lumOff val="25000"/>
                  </a:schemeClr>
                </a:solidFill>
                <a:latin typeface="Century Gothic"/>
                <a:cs typeface="Calibri"/>
              </a:rPr>
              <a:t>3. Continue to assess feasibility of using remotely sensed data in Freshwater Health Index</a:t>
            </a:r>
          </a:p>
          <a:p>
            <a:pPr lvl="1"/>
            <a:endParaRPr lang="en-US" sz="2500" dirty="0">
              <a:solidFill>
                <a:schemeClr val="tx1">
                  <a:lumMod val="75000"/>
                  <a:lumOff val="25000"/>
                </a:schemeClr>
              </a:solidFill>
              <a:latin typeface="Century Gothic"/>
              <a:cs typeface="Calibri"/>
            </a:endParaRPr>
          </a:p>
          <a:p>
            <a:pPr marL="742950" lvl="1" indent="-285750">
              <a:buFont typeface="Arial" panose="020B0604020202020204" pitchFamily="34" charset="0"/>
              <a:buChar char="•"/>
            </a:pPr>
            <a:endParaRPr lang="en-US" sz="25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06876D4E-E069-420D-9297-70B6C8CEF5F3}"/>
              </a:ext>
            </a:extLst>
          </p:cNvPr>
          <p:cNvSpPr txBox="1"/>
          <p:nvPr/>
        </p:nvSpPr>
        <p:spPr>
          <a:xfrm>
            <a:off x="318655" y="263236"/>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Future Work</a:t>
            </a:r>
            <a:endParaRPr lang="en-US" dirty="0"/>
          </a:p>
        </p:txBody>
      </p:sp>
      <p:pic>
        <p:nvPicPr>
          <p:cNvPr id="8" name="Picture 8">
            <a:extLst>
              <a:ext uri="{FF2B5EF4-FFF2-40B4-BE49-F238E27FC236}">
                <a16:creationId xmlns:a16="http://schemas.microsoft.com/office/drawing/2014/main" id="{979DA364-2A2A-40E8-AF65-9A5B206CAB49}"/>
              </a:ext>
            </a:extLst>
          </p:cNvPr>
          <p:cNvPicPr>
            <a:picLocks noChangeAspect="1"/>
          </p:cNvPicPr>
          <p:nvPr/>
        </p:nvPicPr>
        <p:blipFill rotWithShape="1">
          <a:blip r:embed="rId3"/>
          <a:srcRect l="-62" t="15073" r="-292" b="-285"/>
          <a:stretch/>
        </p:blipFill>
        <p:spPr>
          <a:xfrm>
            <a:off x="7606414" y="-14377"/>
            <a:ext cx="4595357" cy="5907558"/>
          </a:xfrm>
          <a:prstGeom prst="rect">
            <a:avLst/>
          </a:prstGeom>
        </p:spPr>
      </p:pic>
      <p:sp>
        <p:nvSpPr>
          <p:cNvPr id="10" name="TextBox 9">
            <a:extLst>
              <a:ext uri="{FF2B5EF4-FFF2-40B4-BE49-F238E27FC236}">
                <a16:creationId xmlns:a16="http://schemas.microsoft.com/office/drawing/2014/main" id="{5231AFC1-6A15-499E-A659-ED59FB7C157E}"/>
              </a:ext>
            </a:extLst>
          </p:cNvPr>
          <p:cNvSpPr txBox="1"/>
          <p:nvPr/>
        </p:nvSpPr>
        <p:spPr>
          <a:xfrm>
            <a:off x="7606413" y="5900801"/>
            <a:ext cx="3108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smtClean="0">
                <a:solidFill>
                  <a:schemeClr val="bg1">
                    <a:lumMod val="95000"/>
                  </a:schemeClr>
                </a:solidFill>
                <a:latin typeface="Century Gothic"/>
              </a:rPr>
              <a:t>Source: Creative Commons by Mariusz </a:t>
            </a:r>
            <a:r>
              <a:rPr lang="en-US" sz="1000" dirty="0">
                <a:solidFill>
                  <a:schemeClr val="bg1">
                    <a:lumMod val="95000"/>
                  </a:schemeClr>
                </a:solidFill>
                <a:latin typeface="Century Gothic"/>
              </a:rPr>
              <a:t>K</a:t>
            </a:r>
            <a:r>
              <a:rPr lang="en-US" sz="1000" dirty="0" smtClean="0">
                <a:solidFill>
                  <a:schemeClr val="bg1">
                    <a:lumMod val="95000"/>
                  </a:schemeClr>
                </a:solidFill>
                <a:latin typeface="Century Gothic"/>
              </a:rPr>
              <a:t>luzniak</a:t>
            </a:r>
            <a:endParaRPr lang="en-US" sz="1000" dirty="0">
              <a:solidFill>
                <a:schemeClr val="bg1">
                  <a:lumMod val="95000"/>
                </a:schemeClr>
              </a:solidFill>
              <a:latin typeface="Century Gothic"/>
            </a:endParaRPr>
          </a:p>
        </p:txBody>
      </p:sp>
    </p:spTree>
    <p:extLst>
      <p:ext uri="{BB962C8B-B14F-4D97-AF65-F5344CB8AC3E}">
        <p14:creationId xmlns:p14="http://schemas.microsoft.com/office/powerpoint/2010/main" val="1937838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A96B7-3266-47AF-83B6-51B4B5ABE438}"/>
              </a:ext>
            </a:extLst>
          </p:cNvPr>
          <p:cNvSpPr txBox="1"/>
          <p:nvPr/>
        </p:nvSpPr>
        <p:spPr>
          <a:xfrm>
            <a:off x="443345" y="1260764"/>
            <a:ext cx="1094509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CD7142"/>
              </a:buClr>
              <a:buFont typeface="Arial"/>
              <a:buChar char="•"/>
            </a:pPr>
            <a:r>
              <a:rPr lang="en-US" sz="2800" dirty="0">
                <a:solidFill>
                  <a:schemeClr val="tx1">
                    <a:lumMod val="75000"/>
                    <a:lumOff val="25000"/>
                  </a:schemeClr>
                </a:solidFill>
                <a:latin typeface="Century Gothic"/>
                <a:ea typeface="+mn-lt"/>
                <a:cs typeface="+mn-lt"/>
              </a:rPr>
              <a:t>Adriana Le Compte, NASA DEVELOP LaRC</a:t>
            </a:r>
            <a:endParaRPr lang="en-US" sz="28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800" dirty="0">
                <a:solidFill>
                  <a:schemeClr val="tx1">
                    <a:lumMod val="75000"/>
                    <a:lumOff val="25000"/>
                  </a:schemeClr>
                </a:solidFill>
                <a:latin typeface="Century Gothic"/>
                <a:ea typeface="+mn-lt"/>
                <a:cs typeface="+mn-lt"/>
              </a:rPr>
              <a:t>Dr. Kenton Ross</a:t>
            </a:r>
            <a:r>
              <a:rPr lang="en-US" sz="2800">
                <a:solidFill>
                  <a:schemeClr val="tx1">
                    <a:lumMod val="75000"/>
                    <a:lumOff val="25000"/>
                  </a:schemeClr>
                </a:solidFill>
                <a:latin typeface="Century Gothic"/>
                <a:ea typeface="+mn-lt"/>
                <a:cs typeface="+mn-lt"/>
              </a:rPr>
              <a:t>, </a:t>
            </a:r>
            <a:r>
              <a:rPr lang="en-US" sz="2800" smtClean="0">
                <a:solidFill>
                  <a:schemeClr val="tx1">
                    <a:lumMod val="75000"/>
                    <a:lumOff val="25000"/>
                  </a:schemeClr>
                </a:solidFill>
                <a:latin typeface="Century Gothic"/>
                <a:ea typeface="+mn-lt"/>
                <a:cs typeface="+mn-lt"/>
              </a:rPr>
              <a:t>NASA Langley </a:t>
            </a:r>
            <a:r>
              <a:rPr lang="en-US" sz="2800" dirty="0">
                <a:solidFill>
                  <a:schemeClr val="tx1">
                    <a:lumMod val="75000"/>
                    <a:lumOff val="25000"/>
                  </a:schemeClr>
                </a:solidFill>
                <a:latin typeface="Century Gothic"/>
                <a:ea typeface="+mn-lt"/>
                <a:cs typeface="+mn-lt"/>
              </a:rPr>
              <a:t>Research Center</a:t>
            </a:r>
            <a:endParaRPr lang="en-US" sz="28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800" dirty="0">
                <a:solidFill>
                  <a:schemeClr val="tx1">
                    <a:lumMod val="75000"/>
                    <a:lumOff val="25000"/>
                  </a:schemeClr>
                </a:solidFill>
                <a:latin typeface="Century Gothic"/>
                <a:ea typeface="+mn-lt"/>
                <a:cs typeface="+mn-lt"/>
              </a:rPr>
              <a:t>Dr. Venkataraman Lakshmi, University of Virginia</a:t>
            </a:r>
            <a:endParaRPr lang="en-US" sz="28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800" dirty="0">
                <a:solidFill>
                  <a:schemeClr val="tx1">
                    <a:lumMod val="75000"/>
                    <a:lumOff val="25000"/>
                  </a:schemeClr>
                </a:solidFill>
                <a:latin typeface="Century Gothic"/>
                <a:ea typeface="+mn-lt"/>
                <a:cs typeface="+mn-lt"/>
              </a:rPr>
              <a:t>Manh-Hung Le, University of Virginia</a:t>
            </a:r>
            <a:endParaRPr lang="en-US" sz="28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800" dirty="0">
                <a:solidFill>
                  <a:schemeClr val="tx1">
                    <a:lumMod val="75000"/>
                    <a:lumOff val="25000"/>
                  </a:schemeClr>
                </a:solidFill>
                <a:latin typeface="Century Gothic"/>
                <a:ea typeface="+mn-lt"/>
                <a:cs typeface="+mn-lt"/>
              </a:rPr>
              <a:t>Dr. Derek Vollmer, Conservation International</a:t>
            </a:r>
            <a:endParaRPr lang="en-US" sz="2800" dirty="0">
              <a:solidFill>
                <a:schemeClr val="tx1">
                  <a:lumMod val="75000"/>
                  <a:lumOff val="25000"/>
                </a:schemeClr>
              </a:solidFill>
              <a:latin typeface="Century Gothic"/>
              <a:cs typeface="Calibri"/>
            </a:endParaRPr>
          </a:p>
          <a:p>
            <a:pPr marL="285750" indent="-285750" algn="l">
              <a:lnSpc>
                <a:spcPct val="200000"/>
              </a:lnSpc>
              <a:buFont typeface="Arial"/>
              <a:buChar char="•"/>
            </a:pPr>
            <a:endParaRPr lang="en-US" sz="28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08629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1F33BF1-B7D1-4393-9A38-8DA5EFE222CC}"/>
              </a:ext>
            </a:extLst>
          </p:cNvPr>
          <p:cNvGrpSpPr/>
          <p:nvPr/>
        </p:nvGrpSpPr>
        <p:grpSpPr>
          <a:xfrm>
            <a:off x="2535717" y="3539707"/>
            <a:ext cx="2979886" cy="3278636"/>
            <a:chOff x="2535717" y="3539707"/>
            <a:chExt cx="2979886" cy="3278636"/>
          </a:xfrm>
        </p:grpSpPr>
        <p:pic>
          <p:nvPicPr>
            <p:cNvPr id="20" name="Picture 20" descr="Shape, circle&#10;&#10;Description automatically generated">
              <a:extLst>
                <a:ext uri="{FF2B5EF4-FFF2-40B4-BE49-F238E27FC236}">
                  <a16:creationId xmlns:a16="http://schemas.microsoft.com/office/drawing/2014/main" id="{45EB5367-BE32-409A-A7FF-198C43F547CE}"/>
                </a:ext>
              </a:extLst>
            </p:cNvPr>
            <p:cNvPicPr>
              <a:picLocks noChangeAspect="1"/>
            </p:cNvPicPr>
            <p:nvPr/>
          </p:nvPicPr>
          <p:blipFill>
            <a:blip r:embed="rId3"/>
            <a:stretch>
              <a:fillRect/>
            </a:stretch>
          </p:blipFill>
          <p:spPr>
            <a:xfrm>
              <a:off x="2535717" y="3539707"/>
              <a:ext cx="2979886" cy="2912852"/>
            </a:xfrm>
            <a:prstGeom prst="rect">
              <a:avLst/>
            </a:prstGeom>
          </p:spPr>
        </p:pic>
        <p:pic>
          <p:nvPicPr>
            <p:cNvPr id="16" name="Picture 16">
              <a:extLst>
                <a:ext uri="{FF2B5EF4-FFF2-40B4-BE49-F238E27FC236}">
                  <a16:creationId xmlns:a16="http://schemas.microsoft.com/office/drawing/2014/main" id="{62C87B77-B3A3-4F55-A113-37D28C2FC4A4}"/>
                </a:ext>
              </a:extLst>
            </p:cNvPr>
            <p:cNvPicPr>
              <a:picLocks noChangeAspect="1"/>
            </p:cNvPicPr>
            <p:nvPr/>
          </p:nvPicPr>
          <p:blipFill>
            <a:blip r:embed="rId4"/>
            <a:stretch>
              <a:fillRect/>
            </a:stretch>
          </p:blipFill>
          <p:spPr>
            <a:xfrm>
              <a:off x="2786789" y="3769698"/>
              <a:ext cx="2513162" cy="2489335"/>
            </a:xfrm>
            <a:prstGeom prst="rect">
              <a:avLst/>
            </a:prstGeom>
          </p:spPr>
        </p:pic>
        <p:sp>
          <p:nvSpPr>
            <p:cNvPr id="30" name="TextBox 29">
              <a:extLst>
                <a:ext uri="{FF2B5EF4-FFF2-40B4-BE49-F238E27FC236}">
                  <a16:creationId xmlns:a16="http://schemas.microsoft.com/office/drawing/2014/main" id="{EC87BC39-7B5C-4FA8-91A4-5332F5A4C4A5}"/>
                </a:ext>
              </a:extLst>
            </p:cNvPr>
            <p:cNvSpPr txBox="1"/>
            <p:nvPr/>
          </p:nvSpPr>
          <p:spPr>
            <a:xfrm>
              <a:off x="3154572" y="6418233"/>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Joey Lindsay</a:t>
              </a:r>
              <a:endParaRPr lang="en-US" dirty="0"/>
            </a:p>
          </p:txBody>
        </p:sp>
      </p:grpSp>
      <p:grpSp>
        <p:nvGrpSpPr>
          <p:cNvPr id="2" name="Group 1">
            <a:extLst>
              <a:ext uri="{FF2B5EF4-FFF2-40B4-BE49-F238E27FC236}">
                <a16:creationId xmlns:a16="http://schemas.microsoft.com/office/drawing/2014/main" id="{4F502B8C-A83E-4C5D-A22F-A718D1D0E242}"/>
              </a:ext>
            </a:extLst>
          </p:cNvPr>
          <p:cNvGrpSpPr/>
          <p:nvPr/>
        </p:nvGrpSpPr>
        <p:grpSpPr>
          <a:xfrm>
            <a:off x="364734" y="851141"/>
            <a:ext cx="2979887" cy="3264258"/>
            <a:chOff x="1356772" y="74763"/>
            <a:chExt cx="2979887" cy="3264258"/>
          </a:xfrm>
        </p:grpSpPr>
        <p:pic>
          <p:nvPicPr>
            <p:cNvPr id="12" name="Picture 12" descr="Shape, circle&#10;&#10;Description automatically generated">
              <a:extLst>
                <a:ext uri="{FF2B5EF4-FFF2-40B4-BE49-F238E27FC236}">
                  <a16:creationId xmlns:a16="http://schemas.microsoft.com/office/drawing/2014/main" id="{5BA52578-2E4D-41A8-88EE-AAABF184F7B9}"/>
                </a:ext>
              </a:extLst>
            </p:cNvPr>
            <p:cNvPicPr>
              <a:picLocks noChangeAspect="1"/>
            </p:cNvPicPr>
            <p:nvPr/>
          </p:nvPicPr>
          <p:blipFill>
            <a:blip r:embed="rId3"/>
            <a:stretch>
              <a:fillRect/>
            </a:stretch>
          </p:blipFill>
          <p:spPr>
            <a:xfrm>
              <a:off x="1356772" y="74763"/>
              <a:ext cx="2979887" cy="2955984"/>
            </a:xfrm>
            <a:prstGeom prst="rect">
              <a:avLst/>
            </a:prstGeom>
          </p:spPr>
        </p:pic>
        <p:pic>
          <p:nvPicPr>
            <p:cNvPr id="14" name="Picture 14">
              <a:extLst>
                <a:ext uri="{FF2B5EF4-FFF2-40B4-BE49-F238E27FC236}">
                  <a16:creationId xmlns:a16="http://schemas.microsoft.com/office/drawing/2014/main" id="{E2F454EB-A382-4782-9BD9-102BEB291D2C}"/>
                </a:ext>
              </a:extLst>
            </p:cNvPr>
            <p:cNvPicPr>
              <a:picLocks noChangeAspect="1"/>
            </p:cNvPicPr>
            <p:nvPr/>
          </p:nvPicPr>
          <p:blipFill>
            <a:blip r:embed="rId5"/>
            <a:stretch>
              <a:fillRect/>
            </a:stretch>
          </p:blipFill>
          <p:spPr>
            <a:xfrm>
              <a:off x="1625558" y="321481"/>
              <a:ext cx="2470031" cy="2491302"/>
            </a:xfrm>
            <a:prstGeom prst="rect">
              <a:avLst/>
            </a:prstGeom>
          </p:spPr>
        </p:pic>
        <p:sp>
          <p:nvSpPr>
            <p:cNvPr id="29" name="TextBox 28">
              <a:extLst>
                <a:ext uri="{FF2B5EF4-FFF2-40B4-BE49-F238E27FC236}">
                  <a16:creationId xmlns:a16="http://schemas.microsoft.com/office/drawing/2014/main" id="{A0DDC576-AF94-46B7-A645-DD9B421A450E}"/>
                </a:ext>
              </a:extLst>
            </p:cNvPr>
            <p:cNvSpPr txBox="1"/>
            <p:nvPr/>
          </p:nvSpPr>
          <p:spPr>
            <a:xfrm>
              <a:off x="1975629" y="2938911"/>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Justine Spore</a:t>
              </a:r>
            </a:p>
          </p:txBody>
        </p:sp>
      </p:grpSp>
      <p:grpSp>
        <p:nvGrpSpPr>
          <p:cNvPr id="3" name="Group 2">
            <a:extLst>
              <a:ext uri="{FF2B5EF4-FFF2-40B4-BE49-F238E27FC236}">
                <a16:creationId xmlns:a16="http://schemas.microsoft.com/office/drawing/2014/main" id="{E10AAEFF-EC34-47B5-887C-790B91A5A30E}"/>
              </a:ext>
            </a:extLst>
          </p:cNvPr>
          <p:cNvGrpSpPr/>
          <p:nvPr/>
        </p:nvGrpSpPr>
        <p:grpSpPr>
          <a:xfrm>
            <a:off x="4663569" y="836762"/>
            <a:ext cx="2979887" cy="3278635"/>
            <a:chOff x="4433530" y="74763"/>
            <a:chExt cx="2979887" cy="3278635"/>
          </a:xfrm>
        </p:grpSpPr>
        <p:pic>
          <p:nvPicPr>
            <p:cNvPr id="21" name="Picture 21" descr="Shape, circle&#10;&#10;Description automatically generated">
              <a:extLst>
                <a:ext uri="{FF2B5EF4-FFF2-40B4-BE49-F238E27FC236}">
                  <a16:creationId xmlns:a16="http://schemas.microsoft.com/office/drawing/2014/main" id="{3B81EAE6-B66B-41BB-A9CD-684728900D8C}"/>
                </a:ext>
              </a:extLst>
            </p:cNvPr>
            <p:cNvPicPr>
              <a:picLocks noChangeAspect="1"/>
            </p:cNvPicPr>
            <p:nvPr/>
          </p:nvPicPr>
          <p:blipFill>
            <a:blip r:embed="rId3"/>
            <a:stretch>
              <a:fillRect/>
            </a:stretch>
          </p:blipFill>
          <p:spPr>
            <a:xfrm>
              <a:off x="4433530" y="74763"/>
              <a:ext cx="2979887" cy="2912852"/>
            </a:xfrm>
            <a:prstGeom prst="rect">
              <a:avLst/>
            </a:prstGeom>
          </p:spPr>
        </p:pic>
        <p:pic>
          <p:nvPicPr>
            <p:cNvPr id="18" name="Picture 18">
              <a:extLst>
                <a:ext uri="{FF2B5EF4-FFF2-40B4-BE49-F238E27FC236}">
                  <a16:creationId xmlns:a16="http://schemas.microsoft.com/office/drawing/2014/main" id="{6C63C6FB-75D5-4EFB-A052-02003BDF3F16}"/>
                </a:ext>
              </a:extLst>
            </p:cNvPr>
            <p:cNvPicPr>
              <a:picLocks noChangeAspect="1"/>
            </p:cNvPicPr>
            <p:nvPr/>
          </p:nvPicPr>
          <p:blipFill>
            <a:blip r:embed="rId6"/>
            <a:stretch>
              <a:fillRect/>
            </a:stretch>
          </p:blipFill>
          <p:spPr>
            <a:xfrm>
              <a:off x="4710023" y="313430"/>
              <a:ext cx="2470031" cy="2478649"/>
            </a:xfrm>
            <a:prstGeom prst="rect">
              <a:avLst/>
            </a:prstGeom>
          </p:spPr>
        </p:pic>
        <p:sp>
          <p:nvSpPr>
            <p:cNvPr id="32" name="TextBox 31">
              <a:extLst>
                <a:ext uri="{FF2B5EF4-FFF2-40B4-BE49-F238E27FC236}">
                  <a16:creationId xmlns:a16="http://schemas.microsoft.com/office/drawing/2014/main" id="{10F4411A-61C8-4A57-9AF2-4D70CA9BDBA6}"/>
                </a:ext>
              </a:extLst>
            </p:cNvPr>
            <p:cNvSpPr txBox="1"/>
            <p:nvPr/>
          </p:nvSpPr>
          <p:spPr>
            <a:xfrm>
              <a:off x="5124270" y="2953288"/>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Brian Place</a:t>
              </a:r>
              <a:endParaRPr lang="en-US" dirty="0"/>
            </a:p>
          </p:txBody>
        </p:sp>
      </p:grpSp>
      <p:grpSp>
        <p:nvGrpSpPr>
          <p:cNvPr id="10" name="Group 9">
            <a:extLst>
              <a:ext uri="{FF2B5EF4-FFF2-40B4-BE49-F238E27FC236}">
                <a16:creationId xmlns:a16="http://schemas.microsoft.com/office/drawing/2014/main" id="{801C9D11-949E-4BEA-AFE1-A74B7EB641C4}"/>
              </a:ext>
            </a:extLst>
          </p:cNvPr>
          <p:cNvGrpSpPr/>
          <p:nvPr/>
        </p:nvGrpSpPr>
        <p:grpSpPr>
          <a:xfrm>
            <a:off x="6877680" y="3568462"/>
            <a:ext cx="2979886" cy="3278635"/>
            <a:chOff x="6877680" y="3568462"/>
            <a:chExt cx="2979886" cy="3278635"/>
          </a:xfrm>
        </p:grpSpPr>
        <p:pic>
          <p:nvPicPr>
            <p:cNvPr id="22" name="Picture 22" descr="Shape, circle&#10;&#10;Description automatically generated">
              <a:extLst>
                <a:ext uri="{FF2B5EF4-FFF2-40B4-BE49-F238E27FC236}">
                  <a16:creationId xmlns:a16="http://schemas.microsoft.com/office/drawing/2014/main" id="{2B953640-981B-465B-B6A7-ABAA6EDA024F}"/>
                </a:ext>
              </a:extLst>
            </p:cNvPr>
            <p:cNvPicPr>
              <a:picLocks noChangeAspect="1"/>
            </p:cNvPicPr>
            <p:nvPr/>
          </p:nvPicPr>
          <p:blipFill>
            <a:blip r:embed="rId3"/>
            <a:stretch>
              <a:fillRect/>
            </a:stretch>
          </p:blipFill>
          <p:spPr>
            <a:xfrm>
              <a:off x="6877680" y="3568462"/>
              <a:ext cx="2979886" cy="2955984"/>
            </a:xfrm>
            <a:prstGeom prst="rect">
              <a:avLst/>
            </a:prstGeom>
          </p:spPr>
        </p:pic>
        <p:pic>
          <p:nvPicPr>
            <p:cNvPr id="19" name="Picture 19">
              <a:extLst>
                <a:ext uri="{FF2B5EF4-FFF2-40B4-BE49-F238E27FC236}">
                  <a16:creationId xmlns:a16="http://schemas.microsoft.com/office/drawing/2014/main" id="{45E55163-7A4B-463D-A48F-8DEE37ECA0C5}"/>
                </a:ext>
              </a:extLst>
            </p:cNvPr>
            <p:cNvPicPr>
              <a:picLocks noChangeAspect="1"/>
            </p:cNvPicPr>
            <p:nvPr/>
          </p:nvPicPr>
          <p:blipFill>
            <a:blip r:embed="rId7"/>
            <a:stretch>
              <a:fillRect/>
            </a:stretch>
          </p:blipFill>
          <p:spPr>
            <a:xfrm>
              <a:off x="7125419" y="3812452"/>
              <a:ext cx="2513163" cy="2511133"/>
            </a:xfrm>
            <a:prstGeom prst="rect">
              <a:avLst/>
            </a:prstGeom>
          </p:spPr>
        </p:pic>
        <p:sp>
          <p:nvSpPr>
            <p:cNvPr id="33" name="TextBox 32">
              <a:extLst>
                <a:ext uri="{FF2B5EF4-FFF2-40B4-BE49-F238E27FC236}">
                  <a16:creationId xmlns:a16="http://schemas.microsoft.com/office/drawing/2014/main" id="{043323F9-5DC7-4E1C-AC32-6ACD2B2AC0B1}"/>
                </a:ext>
              </a:extLst>
            </p:cNvPr>
            <p:cNvSpPr txBox="1"/>
            <p:nvPr/>
          </p:nvSpPr>
          <p:spPr>
            <a:xfrm>
              <a:off x="7482156" y="6446987"/>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Molly Farrell</a:t>
              </a:r>
              <a:endParaRPr lang="en-US" dirty="0"/>
            </a:p>
          </p:txBody>
        </p:sp>
      </p:grpSp>
      <p:sp>
        <p:nvSpPr>
          <p:cNvPr id="7" name="TextBox 6">
            <a:extLst>
              <a:ext uri="{FF2B5EF4-FFF2-40B4-BE49-F238E27FC236}">
                <a16:creationId xmlns:a16="http://schemas.microsoft.com/office/drawing/2014/main" id="{A0D21D5F-871F-4EB9-AD74-5A16296CECFF}"/>
              </a:ext>
            </a:extLst>
          </p:cNvPr>
          <p:cNvSpPr txBox="1"/>
          <p:nvPr/>
        </p:nvSpPr>
        <p:spPr>
          <a:xfrm>
            <a:off x="246769" y="191349"/>
            <a:ext cx="42217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Meet the Team</a:t>
            </a:r>
            <a:endParaRPr lang="en-US" dirty="0"/>
          </a:p>
        </p:txBody>
      </p:sp>
      <p:grpSp>
        <p:nvGrpSpPr>
          <p:cNvPr id="8" name="Group 7">
            <a:extLst>
              <a:ext uri="{FF2B5EF4-FFF2-40B4-BE49-F238E27FC236}">
                <a16:creationId xmlns:a16="http://schemas.microsoft.com/office/drawing/2014/main" id="{910B7269-CB43-4B2B-9F5A-B795F6E6A0AA}"/>
              </a:ext>
            </a:extLst>
          </p:cNvPr>
          <p:cNvGrpSpPr/>
          <p:nvPr/>
        </p:nvGrpSpPr>
        <p:grpSpPr>
          <a:xfrm>
            <a:off x="8976775" y="793630"/>
            <a:ext cx="2979887" cy="3321769"/>
            <a:chOff x="8976775" y="793630"/>
            <a:chExt cx="2979887" cy="3321769"/>
          </a:xfrm>
        </p:grpSpPr>
        <p:pic>
          <p:nvPicPr>
            <p:cNvPr id="23" name="Picture 23" descr="Shape, circle&#10;&#10;Description automatically generated">
              <a:extLst>
                <a:ext uri="{FF2B5EF4-FFF2-40B4-BE49-F238E27FC236}">
                  <a16:creationId xmlns:a16="http://schemas.microsoft.com/office/drawing/2014/main" id="{DD1688FA-BEAA-4AD1-86DB-A2CF3347956F}"/>
                </a:ext>
              </a:extLst>
            </p:cNvPr>
            <p:cNvPicPr>
              <a:picLocks noChangeAspect="1"/>
            </p:cNvPicPr>
            <p:nvPr/>
          </p:nvPicPr>
          <p:blipFill>
            <a:blip r:embed="rId3"/>
            <a:stretch>
              <a:fillRect/>
            </a:stretch>
          </p:blipFill>
          <p:spPr>
            <a:xfrm>
              <a:off x="8976775" y="793630"/>
              <a:ext cx="2979887" cy="2912852"/>
            </a:xfrm>
            <a:prstGeom prst="rect">
              <a:avLst/>
            </a:prstGeom>
          </p:spPr>
        </p:pic>
        <p:pic>
          <p:nvPicPr>
            <p:cNvPr id="17" name="Picture 17">
              <a:extLst>
                <a:ext uri="{FF2B5EF4-FFF2-40B4-BE49-F238E27FC236}">
                  <a16:creationId xmlns:a16="http://schemas.microsoft.com/office/drawing/2014/main" id="{1E1540D0-1138-42FA-B81C-E46BEE10C04C}"/>
                </a:ext>
              </a:extLst>
            </p:cNvPr>
            <p:cNvPicPr>
              <a:picLocks noChangeAspect="1"/>
            </p:cNvPicPr>
            <p:nvPr/>
          </p:nvPicPr>
          <p:blipFill>
            <a:blip r:embed="rId8"/>
            <a:stretch>
              <a:fillRect/>
            </a:stretch>
          </p:blipFill>
          <p:spPr>
            <a:xfrm>
              <a:off x="9253268" y="1029622"/>
              <a:ext cx="2455655" cy="2484006"/>
            </a:xfrm>
            <a:prstGeom prst="rect">
              <a:avLst/>
            </a:prstGeom>
          </p:spPr>
        </p:pic>
        <p:sp>
          <p:nvSpPr>
            <p:cNvPr id="31" name="TextBox 30">
              <a:extLst>
                <a:ext uri="{FF2B5EF4-FFF2-40B4-BE49-F238E27FC236}">
                  <a16:creationId xmlns:a16="http://schemas.microsoft.com/office/drawing/2014/main" id="{B8306E71-2AAE-49FB-B9D6-17F2B7D45689}"/>
                </a:ext>
              </a:extLst>
            </p:cNvPr>
            <p:cNvSpPr txBox="1"/>
            <p:nvPr/>
          </p:nvSpPr>
          <p:spPr>
            <a:xfrm>
              <a:off x="9595629" y="3715289"/>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Nick Pelaccio</a:t>
              </a:r>
            </a:p>
          </p:txBody>
        </p:sp>
      </p:grpSp>
    </p:spTree>
    <p:extLst>
      <p:ext uri="{BB962C8B-B14F-4D97-AF65-F5344CB8AC3E}">
        <p14:creationId xmlns:p14="http://schemas.microsoft.com/office/powerpoint/2010/main" val="255174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30D4FFA-7876-4604-82BA-3F819593671D}"/>
              </a:ext>
            </a:extLst>
          </p:cNvPr>
          <p:cNvPicPr>
            <a:picLocks noChangeAspect="1"/>
          </p:cNvPicPr>
          <p:nvPr/>
        </p:nvPicPr>
        <p:blipFill rotWithShape="1">
          <a:blip r:embed="rId3"/>
          <a:srcRect t="-1" b="1048"/>
          <a:stretch/>
        </p:blipFill>
        <p:spPr>
          <a:xfrm>
            <a:off x="3126942" y="-111271"/>
            <a:ext cx="9064667" cy="6492193"/>
          </a:xfrm>
          <a:prstGeom prst="rect">
            <a:avLst/>
          </a:prstGeom>
        </p:spPr>
      </p:pic>
      <p:pic>
        <p:nvPicPr>
          <p:cNvPr id="5" name="Picture 3" descr="Shape&#10;&#10;Description automatically generated">
            <a:extLst>
              <a:ext uri="{FF2B5EF4-FFF2-40B4-BE49-F238E27FC236}">
                <a16:creationId xmlns:a16="http://schemas.microsoft.com/office/drawing/2014/main" id="{80B50EF7-5893-4796-9968-D9FBBB80F820}"/>
              </a:ext>
            </a:extLst>
          </p:cNvPr>
          <p:cNvPicPr>
            <a:picLocks noChangeAspect="1"/>
          </p:cNvPicPr>
          <p:nvPr/>
        </p:nvPicPr>
        <p:blipFill>
          <a:blip r:embed="rId4"/>
          <a:stretch>
            <a:fillRect/>
          </a:stretch>
        </p:blipFill>
        <p:spPr>
          <a:xfrm>
            <a:off x="6866524" y="2051453"/>
            <a:ext cx="2909454" cy="990649"/>
          </a:xfrm>
          <a:prstGeom prst="rect">
            <a:avLst/>
          </a:prstGeom>
        </p:spPr>
      </p:pic>
      <p:sp>
        <p:nvSpPr>
          <p:cNvPr id="9" name="TextBox 8">
            <a:extLst>
              <a:ext uri="{FF2B5EF4-FFF2-40B4-BE49-F238E27FC236}">
                <a16:creationId xmlns:a16="http://schemas.microsoft.com/office/drawing/2014/main" id="{6A49B1D6-29FA-4E9C-93B7-6F690F0E8A5B}"/>
              </a:ext>
            </a:extLst>
          </p:cNvPr>
          <p:cNvSpPr txBox="1"/>
          <p:nvPr/>
        </p:nvSpPr>
        <p:spPr>
          <a:xfrm>
            <a:off x="7858169" y="2147244"/>
            <a:ext cx="18320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lumMod val="95000"/>
                  </a:schemeClr>
                </a:solidFill>
                <a:latin typeface="Century Gothic"/>
              </a:rPr>
              <a:t>Dry season lake area </a:t>
            </a:r>
            <a:endParaRPr lang="en-US" sz="2000" dirty="0">
              <a:solidFill>
                <a:schemeClr val="bg1">
                  <a:lumMod val="95000"/>
                </a:schemeClr>
              </a:solidFill>
              <a:latin typeface="Calibri" panose="020F0502020204030204"/>
              <a:cs typeface="Calibri"/>
            </a:endParaRPr>
          </a:p>
        </p:txBody>
      </p:sp>
      <p:pic>
        <p:nvPicPr>
          <p:cNvPr id="13" name="Picture 7" descr="A picture containing shape&#10;&#10;Description automatically generated">
            <a:extLst>
              <a:ext uri="{FF2B5EF4-FFF2-40B4-BE49-F238E27FC236}">
                <a16:creationId xmlns:a16="http://schemas.microsoft.com/office/drawing/2014/main" id="{095040C9-BC7F-453C-B00D-4652C30CF5D0}"/>
              </a:ext>
            </a:extLst>
          </p:cNvPr>
          <p:cNvPicPr>
            <a:picLocks noChangeAspect="1"/>
          </p:cNvPicPr>
          <p:nvPr/>
        </p:nvPicPr>
        <p:blipFill>
          <a:blip r:embed="rId5"/>
          <a:stretch>
            <a:fillRect/>
          </a:stretch>
        </p:blipFill>
        <p:spPr>
          <a:xfrm>
            <a:off x="9338382" y="4665688"/>
            <a:ext cx="2616912" cy="1194433"/>
          </a:xfrm>
          <a:prstGeom prst="rect">
            <a:avLst/>
          </a:prstGeom>
        </p:spPr>
      </p:pic>
      <p:sp>
        <p:nvSpPr>
          <p:cNvPr id="15" name="Title 1">
            <a:extLst>
              <a:ext uri="{FF2B5EF4-FFF2-40B4-BE49-F238E27FC236}">
                <a16:creationId xmlns:a16="http://schemas.microsoft.com/office/drawing/2014/main" id="{75A6E921-B442-49BF-843B-A6A76AA237A4}"/>
              </a:ext>
            </a:extLst>
          </p:cNvPr>
          <p:cNvSpPr txBox="1">
            <a:spLocks/>
          </p:cNvSpPr>
          <p:nvPr/>
        </p:nvSpPr>
        <p:spPr>
          <a:xfrm>
            <a:off x="170313" y="431516"/>
            <a:ext cx="2716571" cy="42088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a:rPr>
              <a:t>Study Area: </a:t>
            </a:r>
            <a:endParaRPr lang="en-US" dirty="0">
              <a:solidFill>
                <a:srgbClr val="000000"/>
              </a:solidFill>
              <a:latin typeface="Calibri Light" panose="020F0302020204030204"/>
              <a:cs typeface="Calibri Light" panose="020F0302020204030204"/>
            </a:endParaRPr>
          </a:p>
          <a:p>
            <a:endParaRPr lang="en-US" sz="4000" b="1" dirty="0">
              <a:solidFill>
                <a:srgbClr val="CD7142"/>
              </a:solidFill>
              <a:latin typeface="Century Gothic"/>
            </a:endParaRPr>
          </a:p>
          <a:p>
            <a:r>
              <a:rPr lang="en-US" sz="4000" b="1" dirty="0">
                <a:solidFill>
                  <a:srgbClr val="CD7142"/>
                </a:solidFill>
                <a:latin typeface="Century Gothic"/>
              </a:rPr>
              <a:t>The Tonlé Sap Basin</a:t>
            </a:r>
            <a:endParaRPr lang="en-US" dirty="0"/>
          </a:p>
        </p:txBody>
      </p:sp>
      <p:cxnSp>
        <p:nvCxnSpPr>
          <p:cNvPr id="4" name="Straight Connector 3"/>
          <p:cNvCxnSpPr/>
          <p:nvPr/>
        </p:nvCxnSpPr>
        <p:spPr>
          <a:xfrm>
            <a:off x="6116185" y="4088813"/>
            <a:ext cx="2289028" cy="619697"/>
          </a:xfrm>
          <a:prstGeom prst="line">
            <a:avLst/>
          </a:prstGeom>
          <a:ln w="28575">
            <a:solidFill>
              <a:srgbClr val="83B1D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127636" y="3802935"/>
            <a:ext cx="1260235" cy="339115"/>
          </a:xfrm>
          <a:prstGeom prst="line">
            <a:avLst/>
          </a:prstGeom>
          <a:ln w="28575">
            <a:solidFill>
              <a:srgbClr val="83B1D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256542" y="3469116"/>
            <a:ext cx="2071593" cy="1142082"/>
            <a:chOff x="4208094" y="3469116"/>
            <a:chExt cx="2071593" cy="1142082"/>
          </a:xfrm>
        </p:grpSpPr>
        <p:pic>
          <p:nvPicPr>
            <p:cNvPr id="7" name="Picture 4" descr="Shape&#10;&#10;Description automatically generated">
              <a:extLst>
                <a:ext uri="{FF2B5EF4-FFF2-40B4-BE49-F238E27FC236}">
                  <a16:creationId xmlns:a16="http://schemas.microsoft.com/office/drawing/2014/main" id="{923ED5B2-6941-4AEB-A99D-F536774D065E}"/>
                </a:ext>
              </a:extLst>
            </p:cNvPr>
            <p:cNvPicPr>
              <a:picLocks noChangeAspect="1"/>
            </p:cNvPicPr>
            <p:nvPr/>
          </p:nvPicPr>
          <p:blipFill rotWithShape="1">
            <a:blip r:embed="rId6"/>
            <a:srcRect r="27945"/>
            <a:stretch/>
          </p:blipFill>
          <p:spPr>
            <a:xfrm>
              <a:off x="4208225" y="3469116"/>
              <a:ext cx="2071462" cy="1142082"/>
            </a:xfrm>
            <a:prstGeom prst="rect">
              <a:avLst/>
            </a:prstGeom>
          </p:spPr>
        </p:pic>
        <p:sp>
          <p:nvSpPr>
            <p:cNvPr id="11" name="TextBox 10">
              <a:extLst>
                <a:ext uri="{FF2B5EF4-FFF2-40B4-BE49-F238E27FC236}">
                  <a16:creationId xmlns:a16="http://schemas.microsoft.com/office/drawing/2014/main" id="{A5AD2465-415F-4BD7-BE2B-41F834472E38}"/>
                </a:ext>
              </a:extLst>
            </p:cNvPr>
            <p:cNvSpPr txBox="1"/>
            <p:nvPr/>
          </p:nvSpPr>
          <p:spPr>
            <a:xfrm>
              <a:off x="4208094" y="3734870"/>
              <a:ext cx="20063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entury Gothic"/>
                </a:rPr>
                <a:t>Rainy season lake area </a:t>
              </a:r>
              <a:endParaRPr lang="en-US" sz="2000" dirty="0">
                <a:latin typeface="Century Gothic"/>
                <a:cs typeface="Calibri"/>
              </a:endParaRPr>
            </a:p>
          </p:txBody>
        </p:sp>
      </p:grpSp>
    </p:spTree>
    <p:extLst>
      <p:ext uri="{BB962C8B-B14F-4D97-AF65-F5344CB8AC3E}">
        <p14:creationId xmlns:p14="http://schemas.microsoft.com/office/powerpoint/2010/main" val="1820473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sky, outdoor, boat, dock&#10;&#10;Description automatically generated">
            <a:extLst>
              <a:ext uri="{FF2B5EF4-FFF2-40B4-BE49-F238E27FC236}">
                <a16:creationId xmlns:a16="http://schemas.microsoft.com/office/drawing/2014/main" id="{95F15CF2-DD81-4292-AE22-1E82D6759718}"/>
              </a:ext>
            </a:extLst>
          </p:cNvPr>
          <p:cNvPicPr>
            <a:picLocks noChangeAspect="1"/>
          </p:cNvPicPr>
          <p:nvPr/>
        </p:nvPicPr>
        <p:blipFill rotWithShape="1">
          <a:blip r:embed="rId3"/>
          <a:srcRect l="7925" t="-838" r="-755" b="16583"/>
          <a:stretch/>
        </p:blipFill>
        <p:spPr>
          <a:xfrm>
            <a:off x="-2990491" y="-294352"/>
            <a:ext cx="14156649" cy="7247592"/>
          </a:xfrm>
          <a:prstGeom prst="rect">
            <a:avLst/>
          </a:prstGeom>
        </p:spPr>
      </p:pic>
      <p:sp>
        <p:nvSpPr>
          <p:cNvPr id="3" name="TextBox 2">
            <a:extLst>
              <a:ext uri="{FF2B5EF4-FFF2-40B4-BE49-F238E27FC236}">
                <a16:creationId xmlns:a16="http://schemas.microsoft.com/office/drawing/2014/main" id="{0E1A835D-E4A2-4473-89A3-F351ED50A77D}"/>
              </a:ext>
            </a:extLst>
          </p:cNvPr>
          <p:cNvSpPr txBox="1"/>
          <p:nvPr/>
        </p:nvSpPr>
        <p:spPr>
          <a:xfrm>
            <a:off x="936881" y="119462"/>
            <a:ext cx="66778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Community Concerns</a:t>
            </a:r>
            <a:endParaRPr lang="en-US" dirty="0"/>
          </a:p>
        </p:txBody>
      </p:sp>
      <p:sp>
        <p:nvSpPr>
          <p:cNvPr id="5" name="TextBox 4">
            <a:extLst>
              <a:ext uri="{FF2B5EF4-FFF2-40B4-BE49-F238E27FC236}">
                <a16:creationId xmlns:a16="http://schemas.microsoft.com/office/drawing/2014/main" id="{B84F7524-2CF6-4C94-9AA3-2E8E5FE006D2}"/>
              </a:ext>
            </a:extLst>
          </p:cNvPr>
          <p:cNvSpPr txBox="1"/>
          <p:nvPr/>
        </p:nvSpPr>
        <p:spPr>
          <a:xfrm>
            <a:off x="711092" y="747942"/>
            <a:ext cx="400103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Reductions in Fish Catches</a:t>
            </a:r>
            <a:endParaRPr lang="en-US" sz="2000" dirty="0">
              <a:solidFill>
                <a:schemeClr val="tx1">
                  <a:lumMod val="75000"/>
                  <a:lumOff val="25000"/>
                </a:schemeClr>
              </a:solidFill>
              <a:cs typeface="Calibri" panose="020F0502020204030204"/>
            </a:endParaRPr>
          </a:p>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Receding Waterline</a:t>
            </a:r>
          </a:p>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Agricultural Health</a:t>
            </a:r>
          </a:p>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Hotter Dry Seasons</a:t>
            </a:r>
          </a:p>
        </p:txBody>
      </p:sp>
      <p:sp>
        <p:nvSpPr>
          <p:cNvPr id="17" name="TextBox 16">
            <a:extLst>
              <a:ext uri="{FF2B5EF4-FFF2-40B4-BE49-F238E27FC236}">
                <a16:creationId xmlns:a16="http://schemas.microsoft.com/office/drawing/2014/main" id="{BB4BDF5F-F09B-4A19-AA97-6E9C809D9CBB}"/>
              </a:ext>
            </a:extLst>
          </p:cNvPr>
          <p:cNvSpPr txBox="1"/>
          <p:nvPr/>
        </p:nvSpPr>
        <p:spPr>
          <a:xfrm>
            <a:off x="4966326" y="754975"/>
            <a:ext cx="35855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cs typeface="Calibri"/>
              </a:rPr>
              <a:t>Less Carbon Absorption</a:t>
            </a:r>
            <a:endParaRPr lang="en-US" dirty="0">
              <a:solidFill>
                <a:schemeClr val="tx1">
                  <a:lumMod val="75000"/>
                  <a:lumOff val="25000"/>
                </a:schemeClr>
              </a:solidFill>
              <a:cs typeface="Calibri" panose="020F0502020204030204"/>
            </a:endParaRP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cs typeface="Calibri"/>
              </a:rPr>
              <a:t>Unpredictable Flooding</a:t>
            </a:r>
            <a:endParaRPr lang="en-US" dirty="0">
              <a:solidFill>
                <a:schemeClr val="tx1">
                  <a:lumMod val="75000"/>
                  <a:lumOff val="25000"/>
                </a:schemeClr>
              </a:solidFill>
              <a:cs typeface="Calibri"/>
            </a:endParaRPr>
          </a:p>
        </p:txBody>
      </p:sp>
      <p:sp>
        <p:nvSpPr>
          <p:cNvPr id="2" name="TextBox 1">
            <a:extLst>
              <a:ext uri="{FF2B5EF4-FFF2-40B4-BE49-F238E27FC236}">
                <a16:creationId xmlns:a16="http://schemas.microsoft.com/office/drawing/2014/main" id="{FC9D56A4-6573-496F-AF45-8E5580918400}"/>
              </a:ext>
            </a:extLst>
          </p:cNvPr>
          <p:cNvSpPr txBox="1"/>
          <p:nvPr/>
        </p:nvSpPr>
        <p:spPr>
          <a:xfrm>
            <a:off x="8911209" y="6593457"/>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Source: Pixabay by sharonang</a:t>
            </a:r>
          </a:p>
        </p:txBody>
      </p:sp>
    </p:spTree>
    <p:extLst>
      <p:ext uri="{BB962C8B-B14F-4D97-AF65-F5344CB8AC3E}">
        <p14:creationId xmlns:p14="http://schemas.microsoft.com/office/powerpoint/2010/main" val="1908495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7E877F1-C499-4021-BB86-E37108AF5BA9}"/>
              </a:ext>
            </a:extLst>
          </p:cNvPr>
          <p:cNvPicPr>
            <a:picLocks noChangeAspect="1"/>
          </p:cNvPicPr>
          <p:nvPr/>
        </p:nvPicPr>
        <p:blipFill rotWithShape="1">
          <a:blip r:embed="rId3"/>
          <a:srcRect t="26233" r="80" b="36005"/>
          <a:stretch/>
        </p:blipFill>
        <p:spPr>
          <a:xfrm>
            <a:off x="-1411" y="3775679"/>
            <a:ext cx="12208115" cy="3079707"/>
          </a:xfrm>
          <a:prstGeom prst="rect">
            <a:avLst/>
          </a:prstGeom>
        </p:spPr>
      </p:pic>
      <p:sp>
        <p:nvSpPr>
          <p:cNvPr id="3" name="TextBox 2">
            <a:extLst>
              <a:ext uri="{FF2B5EF4-FFF2-40B4-BE49-F238E27FC236}">
                <a16:creationId xmlns:a16="http://schemas.microsoft.com/office/drawing/2014/main" id="{9C8CE520-98F2-478D-A87E-5F9A6C540423}"/>
              </a:ext>
            </a:extLst>
          </p:cNvPr>
          <p:cNvSpPr txBox="1"/>
          <p:nvPr/>
        </p:nvSpPr>
        <p:spPr>
          <a:xfrm>
            <a:off x="318655" y="263236"/>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Partners</a:t>
            </a:r>
            <a:endParaRPr lang="en-US" dirty="0"/>
          </a:p>
        </p:txBody>
      </p:sp>
      <p:sp>
        <p:nvSpPr>
          <p:cNvPr id="6" name="TextBox 5">
            <a:extLst>
              <a:ext uri="{FF2B5EF4-FFF2-40B4-BE49-F238E27FC236}">
                <a16:creationId xmlns:a16="http://schemas.microsoft.com/office/drawing/2014/main" id="{D624DF7F-9A50-4BC9-9C78-B27FE90B1F23}"/>
              </a:ext>
            </a:extLst>
          </p:cNvPr>
          <p:cNvSpPr txBox="1"/>
          <p:nvPr/>
        </p:nvSpPr>
        <p:spPr>
          <a:xfrm>
            <a:off x="316435" y="1055498"/>
            <a:ext cx="53475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cs typeface="Calibri"/>
              </a:rPr>
              <a:t>Conservation International</a:t>
            </a:r>
            <a:endParaRPr lang="en-US" sz="2800" dirty="0">
              <a:solidFill>
                <a:schemeClr val="tx1">
                  <a:lumMod val="75000"/>
                  <a:lumOff val="25000"/>
                </a:schemeClr>
              </a:solidFill>
              <a:latin typeface="Calibri" panose="020F0502020204030204"/>
              <a:cs typeface="Calibri"/>
            </a:endParaRPr>
          </a:p>
        </p:txBody>
      </p:sp>
      <p:sp>
        <p:nvSpPr>
          <p:cNvPr id="10" name="TextBox 9">
            <a:extLst>
              <a:ext uri="{FF2B5EF4-FFF2-40B4-BE49-F238E27FC236}">
                <a16:creationId xmlns:a16="http://schemas.microsoft.com/office/drawing/2014/main" id="{49DEA5DF-B889-4B91-9B9C-749BF10FA56E}"/>
              </a:ext>
            </a:extLst>
          </p:cNvPr>
          <p:cNvSpPr txBox="1"/>
          <p:nvPr/>
        </p:nvSpPr>
        <p:spPr>
          <a:xfrm>
            <a:off x="6411649" y="1053207"/>
            <a:ext cx="42315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cs typeface="Calibri"/>
              </a:rPr>
              <a:t>Tonlé Sap Authority</a:t>
            </a:r>
            <a:endParaRPr lang="en-US" sz="2800" dirty="0">
              <a:solidFill>
                <a:schemeClr val="tx1">
                  <a:lumMod val="75000"/>
                  <a:lumOff val="25000"/>
                </a:schemeClr>
              </a:solidFill>
              <a:ea typeface="+mn-lt"/>
              <a:cs typeface="+mn-lt"/>
            </a:endParaRPr>
          </a:p>
        </p:txBody>
      </p:sp>
      <p:sp>
        <p:nvSpPr>
          <p:cNvPr id="13" name="Text Placeholder 5">
            <a:extLst>
              <a:ext uri="{FF2B5EF4-FFF2-40B4-BE49-F238E27FC236}">
                <a16:creationId xmlns:a16="http://schemas.microsoft.com/office/drawing/2014/main" id="{CDD182C5-9AC0-4A7B-A023-5BE1197AB083}"/>
              </a:ext>
            </a:extLst>
          </p:cNvPr>
          <p:cNvSpPr txBox="1">
            <a:spLocks/>
          </p:cNvSpPr>
          <p:nvPr/>
        </p:nvSpPr>
        <p:spPr>
          <a:xfrm>
            <a:off x="325812" y="1589123"/>
            <a:ext cx="5095468" cy="21976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CD7142"/>
              </a:buClr>
            </a:pPr>
            <a:r>
              <a:rPr lang="en-US" sz="2000" dirty="0">
                <a:solidFill>
                  <a:schemeClr val="tx1">
                    <a:lumMod val="75000"/>
                    <a:lumOff val="25000"/>
                  </a:schemeClr>
                </a:solidFill>
                <a:latin typeface="Century Gothic"/>
              </a:rPr>
              <a:t>Boundary organization</a:t>
            </a:r>
          </a:p>
          <a:p>
            <a:pPr>
              <a:lnSpc>
                <a:spcPct val="150000"/>
              </a:lnSpc>
              <a:spcBef>
                <a:spcPts val="0"/>
              </a:spcBef>
              <a:spcAft>
                <a:spcPts val="600"/>
              </a:spcAft>
              <a:buClr>
                <a:srgbClr val="CD7142"/>
              </a:buClr>
            </a:pPr>
            <a:r>
              <a:rPr lang="en-US" sz="2000" dirty="0">
                <a:solidFill>
                  <a:schemeClr val="tx1">
                    <a:lumMod val="75000"/>
                    <a:lumOff val="25000"/>
                  </a:schemeClr>
                </a:solidFill>
                <a:latin typeface="Century Gothic"/>
              </a:rPr>
              <a:t>Created the Freshwater Health Index</a:t>
            </a:r>
            <a:endParaRPr lang="en-US" sz="2000" dirty="0">
              <a:solidFill>
                <a:schemeClr val="tx1">
                  <a:lumMod val="75000"/>
                  <a:lumOff val="25000"/>
                </a:schemeClr>
              </a:solidFill>
              <a:latin typeface="Century Gothic" panose="020B0502020202020204" pitchFamily="34" charset="0"/>
            </a:endParaRPr>
          </a:p>
          <a:p>
            <a:pPr>
              <a:lnSpc>
                <a:spcPct val="150000"/>
              </a:lnSpc>
              <a:spcBef>
                <a:spcPts val="0"/>
              </a:spcBef>
              <a:spcAft>
                <a:spcPts val="600"/>
              </a:spcAft>
              <a:buClr>
                <a:srgbClr val="CD7142"/>
              </a:buClr>
            </a:pPr>
            <a:r>
              <a:rPr lang="en-US" sz="2000" dirty="0">
                <a:solidFill>
                  <a:schemeClr val="tx1">
                    <a:lumMod val="75000"/>
                    <a:lumOff val="25000"/>
                  </a:schemeClr>
                </a:solidFill>
                <a:latin typeface="Century Gothic"/>
              </a:rPr>
              <a:t>International non-profit</a:t>
            </a:r>
            <a:endParaRPr lang="en-US" sz="2000" dirty="0">
              <a:solidFill>
                <a:schemeClr val="tx1">
                  <a:lumMod val="75000"/>
                  <a:lumOff val="25000"/>
                </a:schemeClr>
              </a:solidFill>
              <a:latin typeface="Century Gothic" panose="020B0502020202020204" pitchFamily="34" charset="0"/>
            </a:endParaRPr>
          </a:p>
        </p:txBody>
      </p:sp>
      <p:sp>
        <p:nvSpPr>
          <p:cNvPr id="19" name="Text Placeholder 5">
            <a:extLst>
              <a:ext uri="{FF2B5EF4-FFF2-40B4-BE49-F238E27FC236}">
                <a16:creationId xmlns:a16="http://schemas.microsoft.com/office/drawing/2014/main" id="{FBD515D7-340D-4CBE-A0B3-AFD3D86524D2}"/>
              </a:ext>
            </a:extLst>
          </p:cNvPr>
          <p:cNvSpPr txBox="1">
            <a:spLocks/>
          </p:cNvSpPr>
          <p:nvPr/>
        </p:nvSpPr>
        <p:spPr>
          <a:xfrm>
            <a:off x="6407434" y="1589122"/>
            <a:ext cx="5426147" cy="21976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CD7142"/>
              </a:buClr>
            </a:pPr>
            <a:r>
              <a:rPr lang="en-US" sz="2000" dirty="0">
                <a:solidFill>
                  <a:schemeClr val="tx1">
                    <a:lumMod val="75000"/>
                    <a:lumOff val="25000"/>
                  </a:schemeClr>
                </a:solidFill>
                <a:latin typeface="Century Gothic"/>
              </a:rPr>
              <a:t>Governing body for the basin </a:t>
            </a:r>
            <a:endParaRPr lang="en-US" sz="2000" dirty="0">
              <a:solidFill>
                <a:schemeClr val="tx1">
                  <a:lumMod val="75000"/>
                  <a:lumOff val="25000"/>
                </a:schemeClr>
              </a:solidFill>
              <a:latin typeface="Century Gothic" panose="020B0502020202020204" pitchFamily="34" charset="0"/>
            </a:endParaRPr>
          </a:p>
          <a:p>
            <a:pPr>
              <a:lnSpc>
                <a:spcPct val="150000"/>
              </a:lnSpc>
              <a:spcBef>
                <a:spcPts val="0"/>
              </a:spcBef>
              <a:spcAft>
                <a:spcPts val="600"/>
              </a:spcAft>
              <a:buClr>
                <a:srgbClr val="CD7142"/>
              </a:buClr>
            </a:pPr>
            <a:r>
              <a:rPr lang="en-US" sz="2000" dirty="0">
                <a:solidFill>
                  <a:schemeClr val="tx1">
                    <a:lumMod val="75000"/>
                    <a:lumOff val="25000"/>
                  </a:schemeClr>
                </a:solidFill>
                <a:latin typeface="Century Gothic"/>
              </a:rPr>
              <a:t>Established in 2009</a:t>
            </a:r>
            <a:endParaRPr lang="en-US" sz="2000" dirty="0">
              <a:solidFill>
                <a:schemeClr val="tx1">
                  <a:lumMod val="75000"/>
                  <a:lumOff val="25000"/>
                </a:schemeClr>
              </a:solidFill>
              <a:latin typeface="Century Gothic" panose="020B0502020202020204" pitchFamily="34" charset="0"/>
            </a:endParaRPr>
          </a:p>
          <a:p>
            <a:pPr>
              <a:lnSpc>
                <a:spcPct val="150000"/>
              </a:lnSpc>
              <a:spcBef>
                <a:spcPts val="0"/>
              </a:spcBef>
              <a:spcAft>
                <a:spcPts val="600"/>
              </a:spcAft>
              <a:buClr>
                <a:srgbClr val="CD7142"/>
              </a:buClr>
            </a:pPr>
            <a:r>
              <a:rPr lang="en-US" sz="2000" dirty="0">
                <a:solidFill>
                  <a:schemeClr val="tx1">
                    <a:lumMod val="75000"/>
                    <a:lumOff val="25000"/>
                  </a:schemeClr>
                </a:solidFill>
                <a:latin typeface="Century Gothic"/>
              </a:rPr>
              <a:t>Housed within Cambodia's Ministry of Water Resources and Meteorology </a:t>
            </a:r>
            <a:endParaRPr lang="en-US" sz="2000" dirty="0">
              <a:solidFill>
                <a:schemeClr val="tx1">
                  <a:lumMod val="75000"/>
                  <a:lumOff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1FA910DD-240C-4945-A3EC-C6FADF86701C}"/>
              </a:ext>
            </a:extLst>
          </p:cNvPr>
          <p:cNvSpPr txBox="1"/>
          <p:nvPr/>
        </p:nvSpPr>
        <p:spPr>
          <a:xfrm>
            <a:off x="9279533" y="6615305"/>
            <a:ext cx="37208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lumMod val="95000"/>
                  </a:schemeClr>
                </a:solidFill>
                <a:latin typeface="Century Gothic"/>
              </a:rPr>
              <a:t>Source: Creative Commons by Pondspider</a:t>
            </a:r>
          </a:p>
        </p:txBody>
      </p:sp>
    </p:spTree>
    <p:extLst>
      <p:ext uri="{BB962C8B-B14F-4D97-AF65-F5344CB8AC3E}">
        <p14:creationId xmlns:p14="http://schemas.microsoft.com/office/powerpoint/2010/main" val="1496550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45B20C-33AB-424F-A272-FD3E5445864E}"/>
              </a:ext>
            </a:extLst>
          </p:cNvPr>
          <p:cNvSpPr/>
          <p:nvPr/>
        </p:nvSpPr>
        <p:spPr>
          <a:xfrm>
            <a:off x="9501285" y="1204815"/>
            <a:ext cx="2550367" cy="5015204"/>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Shape&#10;&#10;Description automatically generated">
            <a:extLst>
              <a:ext uri="{FF2B5EF4-FFF2-40B4-BE49-F238E27FC236}">
                <a16:creationId xmlns:a16="http://schemas.microsoft.com/office/drawing/2014/main" id="{5A22AEB0-A19B-4351-ABA4-A821CEC70CD9}"/>
              </a:ext>
            </a:extLst>
          </p:cNvPr>
          <p:cNvPicPr>
            <a:picLocks noChangeAspect="1"/>
          </p:cNvPicPr>
          <p:nvPr/>
        </p:nvPicPr>
        <p:blipFill>
          <a:blip r:embed="rId3"/>
          <a:stretch>
            <a:fillRect/>
          </a:stretch>
        </p:blipFill>
        <p:spPr>
          <a:xfrm>
            <a:off x="4943875" y="4063405"/>
            <a:ext cx="4396595" cy="1975808"/>
          </a:xfrm>
          <a:prstGeom prst="rect">
            <a:avLst/>
          </a:prstGeom>
        </p:spPr>
      </p:pic>
      <p:pic>
        <p:nvPicPr>
          <p:cNvPr id="2" name="Picture 3" descr="Shape&#10;&#10;Description automatically generated">
            <a:extLst>
              <a:ext uri="{FF2B5EF4-FFF2-40B4-BE49-F238E27FC236}">
                <a16:creationId xmlns:a16="http://schemas.microsoft.com/office/drawing/2014/main" id="{229C0F2F-23DE-4129-B14B-3A7A09337B32}"/>
              </a:ext>
            </a:extLst>
          </p:cNvPr>
          <p:cNvPicPr>
            <a:picLocks noChangeAspect="1"/>
          </p:cNvPicPr>
          <p:nvPr/>
        </p:nvPicPr>
        <p:blipFill>
          <a:blip r:embed="rId4"/>
          <a:stretch>
            <a:fillRect/>
          </a:stretch>
        </p:blipFill>
        <p:spPr>
          <a:xfrm>
            <a:off x="179529" y="1987408"/>
            <a:ext cx="4655387" cy="1992108"/>
          </a:xfrm>
          <a:prstGeom prst="rect">
            <a:avLst/>
          </a:prstGeom>
        </p:spPr>
      </p:pic>
      <p:pic>
        <p:nvPicPr>
          <p:cNvPr id="4" name="Picture 4" descr="Shape&#10;&#10;Description automatically generated">
            <a:extLst>
              <a:ext uri="{FF2B5EF4-FFF2-40B4-BE49-F238E27FC236}">
                <a16:creationId xmlns:a16="http://schemas.microsoft.com/office/drawing/2014/main" id="{8B2DCAAE-D537-47D0-B2A2-8AB5EC30C3A7}"/>
              </a:ext>
            </a:extLst>
          </p:cNvPr>
          <p:cNvPicPr>
            <a:picLocks noChangeAspect="1"/>
          </p:cNvPicPr>
          <p:nvPr/>
        </p:nvPicPr>
        <p:blipFill>
          <a:blip r:embed="rId5"/>
          <a:stretch>
            <a:fillRect/>
          </a:stretch>
        </p:blipFill>
        <p:spPr>
          <a:xfrm>
            <a:off x="4943875" y="1985299"/>
            <a:ext cx="4396595" cy="1996007"/>
          </a:xfrm>
          <a:prstGeom prst="rect">
            <a:avLst/>
          </a:prstGeom>
        </p:spPr>
      </p:pic>
      <p:pic>
        <p:nvPicPr>
          <p:cNvPr id="5" name="Picture 5" descr="Shape&#10;&#10;Description automatically generated">
            <a:extLst>
              <a:ext uri="{FF2B5EF4-FFF2-40B4-BE49-F238E27FC236}">
                <a16:creationId xmlns:a16="http://schemas.microsoft.com/office/drawing/2014/main" id="{9C71B9CC-3874-4398-B294-F84FF2280246}"/>
              </a:ext>
            </a:extLst>
          </p:cNvPr>
          <p:cNvPicPr>
            <a:picLocks noChangeAspect="1"/>
          </p:cNvPicPr>
          <p:nvPr/>
        </p:nvPicPr>
        <p:blipFill>
          <a:blip r:embed="rId6"/>
          <a:stretch>
            <a:fillRect/>
          </a:stretch>
        </p:blipFill>
        <p:spPr>
          <a:xfrm>
            <a:off x="182249" y="4059518"/>
            <a:ext cx="4655387" cy="1963767"/>
          </a:xfrm>
          <a:prstGeom prst="rect">
            <a:avLst/>
          </a:prstGeom>
        </p:spPr>
      </p:pic>
      <p:pic>
        <p:nvPicPr>
          <p:cNvPr id="12" name="Picture 12" descr="Shape, square&#10;&#10;Description automatically generated">
            <a:extLst>
              <a:ext uri="{FF2B5EF4-FFF2-40B4-BE49-F238E27FC236}">
                <a16:creationId xmlns:a16="http://schemas.microsoft.com/office/drawing/2014/main" id="{27D474E1-A427-47E9-B8D2-E55DCAEFCE73}"/>
              </a:ext>
            </a:extLst>
          </p:cNvPr>
          <p:cNvPicPr>
            <a:picLocks noChangeAspect="1"/>
          </p:cNvPicPr>
          <p:nvPr/>
        </p:nvPicPr>
        <p:blipFill>
          <a:blip r:embed="rId7"/>
          <a:stretch>
            <a:fillRect/>
          </a:stretch>
        </p:blipFill>
        <p:spPr>
          <a:xfrm>
            <a:off x="343952" y="2717948"/>
            <a:ext cx="1484491" cy="1022648"/>
          </a:xfrm>
          <a:prstGeom prst="rect">
            <a:avLst/>
          </a:prstGeom>
        </p:spPr>
      </p:pic>
      <p:pic>
        <p:nvPicPr>
          <p:cNvPr id="13" name="Picture 13" descr="Shape, square&#10;&#10;Description automatically generated">
            <a:extLst>
              <a:ext uri="{FF2B5EF4-FFF2-40B4-BE49-F238E27FC236}">
                <a16:creationId xmlns:a16="http://schemas.microsoft.com/office/drawing/2014/main" id="{29C812DF-CC37-4B1B-8B1A-07AA0D3D8558}"/>
              </a:ext>
            </a:extLst>
          </p:cNvPr>
          <p:cNvPicPr>
            <a:picLocks noChangeAspect="1"/>
          </p:cNvPicPr>
          <p:nvPr/>
        </p:nvPicPr>
        <p:blipFill>
          <a:blip r:embed="rId8"/>
          <a:stretch>
            <a:fillRect/>
          </a:stretch>
        </p:blipFill>
        <p:spPr>
          <a:xfrm>
            <a:off x="1900009" y="2717948"/>
            <a:ext cx="1288453" cy="1015254"/>
          </a:xfrm>
          <a:prstGeom prst="rect">
            <a:avLst/>
          </a:prstGeom>
        </p:spPr>
      </p:pic>
      <p:pic>
        <p:nvPicPr>
          <p:cNvPr id="14" name="Picture 14" descr="Shape, square&#10;&#10;Description automatically generated">
            <a:extLst>
              <a:ext uri="{FF2B5EF4-FFF2-40B4-BE49-F238E27FC236}">
                <a16:creationId xmlns:a16="http://schemas.microsoft.com/office/drawing/2014/main" id="{41F53568-A6B2-4191-AD22-D17554AEB080}"/>
              </a:ext>
            </a:extLst>
          </p:cNvPr>
          <p:cNvPicPr>
            <a:picLocks noChangeAspect="1"/>
          </p:cNvPicPr>
          <p:nvPr/>
        </p:nvPicPr>
        <p:blipFill>
          <a:blip r:embed="rId9"/>
          <a:stretch>
            <a:fillRect/>
          </a:stretch>
        </p:blipFill>
        <p:spPr>
          <a:xfrm>
            <a:off x="3267990" y="2717948"/>
            <a:ext cx="1403093" cy="1022842"/>
          </a:xfrm>
          <a:prstGeom prst="rect">
            <a:avLst/>
          </a:prstGeom>
        </p:spPr>
      </p:pic>
      <p:pic>
        <p:nvPicPr>
          <p:cNvPr id="16" name="Picture 16" descr="Shape, rectangle&#10;&#10;Description automatically generated">
            <a:extLst>
              <a:ext uri="{FF2B5EF4-FFF2-40B4-BE49-F238E27FC236}">
                <a16:creationId xmlns:a16="http://schemas.microsoft.com/office/drawing/2014/main" id="{62AC7618-5A3C-4A3B-8631-A6BDC22B491C}"/>
              </a:ext>
            </a:extLst>
          </p:cNvPr>
          <p:cNvPicPr>
            <a:picLocks noChangeAspect="1"/>
          </p:cNvPicPr>
          <p:nvPr/>
        </p:nvPicPr>
        <p:blipFill>
          <a:blip r:embed="rId10"/>
          <a:stretch>
            <a:fillRect/>
          </a:stretch>
        </p:blipFill>
        <p:spPr>
          <a:xfrm>
            <a:off x="638633" y="4877962"/>
            <a:ext cx="3807123" cy="883994"/>
          </a:xfrm>
          <a:prstGeom prst="rect">
            <a:avLst/>
          </a:prstGeom>
        </p:spPr>
      </p:pic>
      <p:sp>
        <p:nvSpPr>
          <p:cNvPr id="18" name="TextBox 17">
            <a:extLst>
              <a:ext uri="{FF2B5EF4-FFF2-40B4-BE49-F238E27FC236}">
                <a16:creationId xmlns:a16="http://schemas.microsoft.com/office/drawing/2014/main" id="{040571D7-5658-47AD-B0F1-1EF11ED5C7BD}"/>
              </a:ext>
            </a:extLst>
          </p:cNvPr>
          <p:cNvSpPr txBox="1"/>
          <p:nvPr/>
        </p:nvSpPr>
        <p:spPr>
          <a:xfrm>
            <a:off x="318655" y="263236"/>
            <a:ext cx="10502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Freshwater Health Index (FHI) Overview</a:t>
            </a:r>
            <a:endParaRPr lang="en-US" sz="4000" b="1" dirty="0">
              <a:solidFill>
                <a:srgbClr val="000000"/>
              </a:solidFill>
              <a:latin typeface="Century Gothic"/>
            </a:endParaRPr>
          </a:p>
        </p:txBody>
      </p:sp>
      <p:sp>
        <p:nvSpPr>
          <p:cNvPr id="19" name="Rectangle: Rounded Corners 18">
            <a:extLst>
              <a:ext uri="{FF2B5EF4-FFF2-40B4-BE49-F238E27FC236}">
                <a16:creationId xmlns:a16="http://schemas.microsoft.com/office/drawing/2014/main" id="{3783CF8C-177D-48A1-A9A2-C8FF6231362F}"/>
              </a:ext>
            </a:extLst>
          </p:cNvPr>
          <p:cNvSpPr/>
          <p:nvPr/>
        </p:nvSpPr>
        <p:spPr>
          <a:xfrm>
            <a:off x="225870" y="1075034"/>
            <a:ext cx="9143998" cy="790755"/>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0CB818E-FC0A-4EB5-A9B6-3570BBA87147}"/>
              </a:ext>
            </a:extLst>
          </p:cNvPr>
          <p:cNvSpPr/>
          <p:nvPr/>
        </p:nvSpPr>
        <p:spPr>
          <a:xfrm>
            <a:off x="9661214" y="1360640"/>
            <a:ext cx="2257243" cy="2199734"/>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65C0B296-A7D0-4FDD-9314-2E19469A1256}"/>
              </a:ext>
            </a:extLst>
          </p:cNvPr>
          <p:cNvSpPr/>
          <p:nvPr/>
        </p:nvSpPr>
        <p:spPr>
          <a:xfrm>
            <a:off x="9660041" y="3847919"/>
            <a:ext cx="2257243" cy="2199734"/>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AA9FEE8-086F-4F77-BDBE-C4B0AFCE7F8D}"/>
              </a:ext>
            </a:extLst>
          </p:cNvPr>
          <p:cNvSpPr txBox="1"/>
          <p:nvPr/>
        </p:nvSpPr>
        <p:spPr>
          <a:xfrm>
            <a:off x="1049335" y="1143687"/>
            <a:ext cx="7142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rPr>
              <a:t>Ecosystem Vitality:</a:t>
            </a:r>
            <a:r>
              <a:rPr lang="en-US" dirty="0">
                <a:solidFill>
                  <a:schemeClr val="bg1"/>
                </a:solidFill>
                <a:latin typeface="Century Gothic"/>
              </a:rPr>
              <a:t> The ecological functioning of the freshwater body and its watershed</a:t>
            </a:r>
          </a:p>
        </p:txBody>
      </p:sp>
      <p:sp>
        <p:nvSpPr>
          <p:cNvPr id="23" name="TextBox 22">
            <a:extLst>
              <a:ext uri="{FF2B5EF4-FFF2-40B4-BE49-F238E27FC236}">
                <a16:creationId xmlns:a16="http://schemas.microsoft.com/office/drawing/2014/main" id="{EA1927B9-C195-4F4D-91B3-3FC5F6319E17}"/>
              </a:ext>
            </a:extLst>
          </p:cNvPr>
          <p:cNvSpPr txBox="1"/>
          <p:nvPr/>
        </p:nvSpPr>
        <p:spPr>
          <a:xfrm>
            <a:off x="9794564" y="1587440"/>
            <a:ext cx="1981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cs typeface="Calibri"/>
              </a:rPr>
              <a:t>Governance &amp; Stakeholders:</a:t>
            </a:r>
            <a:r>
              <a:rPr lang="en-US" dirty="0">
                <a:solidFill>
                  <a:schemeClr val="bg1"/>
                </a:solidFill>
                <a:latin typeface="Century Gothic"/>
                <a:cs typeface="Calibri"/>
              </a:rPr>
              <a:t> decision-making structures and processes</a:t>
            </a:r>
          </a:p>
        </p:txBody>
      </p:sp>
      <p:sp>
        <p:nvSpPr>
          <p:cNvPr id="24" name="TextBox 23">
            <a:extLst>
              <a:ext uri="{FF2B5EF4-FFF2-40B4-BE49-F238E27FC236}">
                <a16:creationId xmlns:a16="http://schemas.microsoft.com/office/drawing/2014/main" id="{6F337CA3-5E4D-4ECF-ABC4-12A1D9D1DC3D}"/>
              </a:ext>
            </a:extLst>
          </p:cNvPr>
          <p:cNvSpPr txBox="1"/>
          <p:nvPr/>
        </p:nvSpPr>
        <p:spPr>
          <a:xfrm>
            <a:off x="9793390" y="4204119"/>
            <a:ext cx="1981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cs typeface="Calibri"/>
              </a:rPr>
              <a:t>Ecosystem Services: </a:t>
            </a:r>
            <a:r>
              <a:rPr lang="en-US" dirty="0">
                <a:solidFill>
                  <a:schemeClr val="bg1"/>
                </a:solidFill>
                <a:latin typeface="Century Gothic"/>
                <a:cs typeface="Calibri"/>
              </a:rPr>
              <a:t>benefits to populations and livelihoods</a:t>
            </a:r>
            <a:endParaRPr lang="en-US" i="1" dirty="0">
              <a:solidFill>
                <a:schemeClr val="bg1"/>
              </a:solidFill>
              <a:latin typeface="Century Gothic"/>
              <a:cs typeface="Calibri"/>
            </a:endParaRPr>
          </a:p>
        </p:txBody>
      </p:sp>
      <p:pic>
        <p:nvPicPr>
          <p:cNvPr id="25" name="Picture 14" descr="Shape, square&#10;&#10;Description automatically generated">
            <a:extLst>
              <a:ext uri="{FF2B5EF4-FFF2-40B4-BE49-F238E27FC236}">
                <a16:creationId xmlns:a16="http://schemas.microsoft.com/office/drawing/2014/main" id="{8545D13D-799C-4A7A-AAEC-4E22C5890E86}"/>
              </a:ext>
            </a:extLst>
          </p:cNvPr>
          <p:cNvPicPr>
            <a:picLocks noChangeAspect="1"/>
          </p:cNvPicPr>
          <p:nvPr/>
        </p:nvPicPr>
        <p:blipFill>
          <a:blip r:embed="rId9"/>
          <a:stretch>
            <a:fillRect/>
          </a:stretch>
        </p:blipFill>
        <p:spPr>
          <a:xfrm>
            <a:off x="7207386" y="2704093"/>
            <a:ext cx="1359962" cy="1022842"/>
          </a:xfrm>
          <a:prstGeom prst="rect">
            <a:avLst/>
          </a:prstGeom>
        </p:spPr>
      </p:pic>
      <p:sp>
        <p:nvSpPr>
          <p:cNvPr id="29" name="TextBox 28">
            <a:extLst>
              <a:ext uri="{FF2B5EF4-FFF2-40B4-BE49-F238E27FC236}">
                <a16:creationId xmlns:a16="http://schemas.microsoft.com/office/drawing/2014/main" id="{B246BBFC-03F8-42C9-9EB7-57D10FA8262E}"/>
              </a:ext>
            </a:extLst>
          </p:cNvPr>
          <p:cNvSpPr txBox="1"/>
          <p:nvPr/>
        </p:nvSpPr>
        <p:spPr>
          <a:xfrm>
            <a:off x="1087148" y="2190391"/>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Basin Condition</a:t>
            </a:r>
          </a:p>
        </p:txBody>
      </p:sp>
      <p:sp>
        <p:nvSpPr>
          <p:cNvPr id="30" name="TextBox 29">
            <a:extLst>
              <a:ext uri="{FF2B5EF4-FFF2-40B4-BE49-F238E27FC236}">
                <a16:creationId xmlns:a16="http://schemas.microsoft.com/office/drawing/2014/main" id="{5D8B0547-B6D1-4F69-9F6C-AFCEED01B276}"/>
              </a:ext>
            </a:extLst>
          </p:cNvPr>
          <p:cNvSpPr txBox="1"/>
          <p:nvPr/>
        </p:nvSpPr>
        <p:spPr>
          <a:xfrm>
            <a:off x="252363" y="2908360"/>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Flow connectivity</a:t>
            </a:r>
            <a:endParaRPr lang="en-US" sz="1600" dirty="0">
              <a:solidFill>
                <a:schemeClr val="tx1">
                  <a:lumMod val="75000"/>
                  <a:lumOff val="25000"/>
                </a:schemeClr>
              </a:solidFill>
              <a:cs typeface="Calibri"/>
            </a:endParaRPr>
          </a:p>
        </p:txBody>
      </p:sp>
      <p:sp>
        <p:nvSpPr>
          <p:cNvPr id="31" name="TextBox 30">
            <a:extLst>
              <a:ext uri="{FF2B5EF4-FFF2-40B4-BE49-F238E27FC236}">
                <a16:creationId xmlns:a16="http://schemas.microsoft.com/office/drawing/2014/main" id="{BAE4FFC2-FB0A-47C9-B168-9CD9B7BCE49F}"/>
              </a:ext>
            </a:extLst>
          </p:cNvPr>
          <p:cNvSpPr txBox="1"/>
          <p:nvPr/>
        </p:nvSpPr>
        <p:spPr>
          <a:xfrm>
            <a:off x="1704476" y="2965869"/>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Land cover naturalness</a:t>
            </a:r>
            <a:endParaRPr lang="en-US" sz="1600"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1609849E-0FC5-40FB-BC6D-A5F5F4E976B9}"/>
              </a:ext>
            </a:extLst>
          </p:cNvPr>
          <p:cNvSpPr txBox="1"/>
          <p:nvPr/>
        </p:nvSpPr>
        <p:spPr>
          <a:xfrm>
            <a:off x="3156589" y="2908360"/>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Bank modification</a:t>
            </a:r>
            <a:endParaRPr lang="en-US" sz="1600" dirty="0">
              <a:solidFill>
                <a:schemeClr val="tx1">
                  <a:lumMod val="75000"/>
                  <a:lumOff val="25000"/>
                </a:schemeClr>
              </a:solidFill>
              <a:cs typeface="Calibri"/>
            </a:endParaRPr>
          </a:p>
        </p:txBody>
      </p:sp>
      <p:sp>
        <p:nvSpPr>
          <p:cNvPr id="3" name="Rectangle: Top Corners Rounded 2">
            <a:extLst>
              <a:ext uri="{FF2B5EF4-FFF2-40B4-BE49-F238E27FC236}">
                <a16:creationId xmlns:a16="http://schemas.microsoft.com/office/drawing/2014/main" id="{18B7D17F-E2FD-437E-A05D-ABAD24B53246}"/>
              </a:ext>
            </a:extLst>
          </p:cNvPr>
          <p:cNvSpPr/>
          <p:nvPr/>
        </p:nvSpPr>
        <p:spPr>
          <a:xfrm rot="16200000">
            <a:off x="5975091" y="2556656"/>
            <a:ext cx="1006412" cy="130833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048D205-8282-4586-8833-6A18BFC66A48}"/>
              </a:ext>
            </a:extLst>
          </p:cNvPr>
          <p:cNvSpPr txBox="1"/>
          <p:nvPr/>
        </p:nvSpPr>
        <p:spPr>
          <a:xfrm>
            <a:off x="5715759" y="2908359"/>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Species of concern</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3D2F1425-C396-4DB2-A119-740BE7ED1671}"/>
              </a:ext>
            </a:extLst>
          </p:cNvPr>
          <p:cNvSpPr txBox="1"/>
          <p:nvPr/>
        </p:nvSpPr>
        <p:spPr>
          <a:xfrm>
            <a:off x="7067231" y="2937114"/>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Invasive species</a:t>
            </a:r>
            <a:endParaRPr lang="en-US" sz="1600" dirty="0">
              <a:cs typeface="Calibri"/>
            </a:endParaRPr>
          </a:p>
        </p:txBody>
      </p:sp>
      <p:sp>
        <p:nvSpPr>
          <p:cNvPr id="35" name="TextBox 34">
            <a:extLst>
              <a:ext uri="{FF2B5EF4-FFF2-40B4-BE49-F238E27FC236}">
                <a16:creationId xmlns:a16="http://schemas.microsoft.com/office/drawing/2014/main" id="{21450BBD-7E37-42B3-A2C2-23022DF815ED}"/>
              </a:ext>
            </a:extLst>
          </p:cNvPr>
          <p:cNvSpPr txBox="1"/>
          <p:nvPr/>
        </p:nvSpPr>
        <p:spPr>
          <a:xfrm>
            <a:off x="5630392" y="2161636"/>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Biodiversity</a:t>
            </a:r>
            <a:endParaRPr lang="en-US" dirty="0"/>
          </a:p>
        </p:txBody>
      </p:sp>
      <p:sp>
        <p:nvSpPr>
          <p:cNvPr id="36" name="TextBox 35">
            <a:extLst>
              <a:ext uri="{FF2B5EF4-FFF2-40B4-BE49-F238E27FC236}">
                <a16:creationId xmlns:a16="http://schemas.microsoft.com/office/drawing/2014/main" id="{1BB5BC34-5B48-4674-A5E9-59D5A113C5FC}"/>
              </a:ext>
            </a:extLst>
          </p:cNvPr>
          <p:cNvSpPr txBox="1"/>
          <p:nvPr/>
        </p:nvSpPr>
        <p:spPr>
          <a:xfrm>
            <a:off x="986506" y="4303863"/>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Quality</a:t>
            </a:r>
            <a:endParaRPr lang="en-US" dirty="0">
              <a:cs typeface="Calibri" panose="020F0502020204030204"/>
            </a:endParaRPr>
          </a:p>
        </p:txBody>
      </p:sp>
      <p:sp>
        <p:nvSpPr>
          <p:cNvPr id="38" name="TextBox 37">
            <a:extLst>
              <a:ext uri="{FF2B5EF4-FFF2-40B4-BE49-F238E27FC236}">
                <a16:creationId xmlns:a16="http://schemas.microsoft.com/office/drawing/2014/main" id="{7E84E146-5C73-4BD1-958B-827B54356F60}"/>
              </a:ext>
            </a:extLst>
          </p:cNvPr>
          <p:cNvSpPr txBox="1"/>
          <p:nvPr/>
        </p:nvSpPr>
        <p:spPr>
          <a:xfrm>
            <a:off x="1186890" y="490785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Water quality (total suspended solids, nitrogen, phosphorous)</a:t>
            </a:r>
            <a:endParaRPr lang="en-US" dirty="0">
              <a:solidFill>
                <a:schemeClr val="tx1">
                  <a:lumMod val="75000"/>
                  <a:lumOff val="25000"/>
                </a:schemeClr>
              </a:solidFill>
            </a:endParaRPr>
          </a:p>
        </p:txBody>
      </p:sp>
      <p:sp>
        <p:nvSpPr>
          <p:cNvPr id="39" name="Rectangle: Top Corners Rounded 38">
            <a:extLst>
              <a:ext uri="{FF2B5EF4-FFF2-40B4-BE49-F238E27FC236}">
                <a16:creationId xmlns:a16="http://schemas.microsoft.com/office/drawing/2014/main" id="{013FEB5E-3179-4245-AF6C-CC767E4668AE}"/>
              </a:ext>
            </a:extLst>
          </p:cNvPr>
          <p:cNvSpPr/>
          <p:nvPr/>
        </p:nvSpPr>
        <p:spPr>
          <a:xfrm rot="16200000">
            <a:off x="5983065" y="4649868"/>
            <a:ext cx="1034121" cy="1349900"/>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B43C46E-BF37-4A55-9611-ECA336B1D621}"/>
              </a:ext>
            </a:extLst>
          </p:cNvPr>
          <p:cNvSpPr txBox="1"/>
          <p:nvPr/>
        </p:nvSpPr>
        <p:spPr>
          <a:xfrm>
            <a:off x="5817445" y="4907334"/>
            <a:ext cx="142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Deviation from natural flow</a:t>
            </a:r>
          </a:p>
        </p:txBody>
      </p:sp>
      <p:pic>
        <p:nvPicPr>
          <p:cNvPr id="42" name="Picture 14" descr="Shape, square&#10;&#10;Description automatically generated">
            <a:extLst>
              <a:ext uri="{FF2B5EF4-FFF2-40B4-BE49-F238E27FC236}">
                <a16:creationId xmlns:a16="http://schemas.microsoft.com/office/drawing/2014/main" id="{21484F20-6888-4D16-881B-46C13EEBC9A5}"/>
              </a:ext>
            </a:extLst>
          </p:cNvPr>
          <p:cNvPicPr>
            <a:picLocks noChangeAspect="1"/>
          </p:cNvPicPr>
          <p:nvPr/>
        </p:nvPicPr>
        <p:blipFill>
          <a:blip r:embed="rId9"/>
          <a:stretch>
            <a:fillRect/>
          </a:stretch>
        </p:blipFill>
        <p:spPr>
          <a:xfrm>
            <a:off x="7232679" y="4803709"/>
            <a:ext cx="1467692" cy="1055059"/>
          </a:xfrm>
          <a:prstGeom prst="rect">
            <a:avLst/>
          </a:prstGeom>
        </p:spPr>
      </p:pic>
      <p:sp>
        <p:nvSpPr>
          <p:cNvPr id="43" name="TextBox 42">
            <a:extLst>
              <a:ext uri="{FF2B5EF4-FFF2-40B4-BE49-F238E27FC236}">
                <a16:creationId xmlns:a16="http://schemas.microsoft.com/office/drawing/2014/main" id="{C51E6278-8967-4527-A086-B40694120B2B}"/>
              </a:ext>
            </a:extLst>
          </p:cNvPr>
          <p:cNvSpPr txBox="1"/>
          <p:nvPr/>
        </p:nvSpPr>
        <p:spPr>
          <a:xfrm>
            <a:off x="7169440" y="4949943"/>
            <a:ext cx="1636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Groundwater storage depletion</a:t>
            </a:r>
            <a:endParaRPr lang="en-US" dirty="0">
              <a:solidFill>
                <a:schemeClr val="tx1">
                  <a:lumMod val="75000"/>
                  <a:lumOff val="25000"/>
                </a:schemeClr>
              </a:solidFill>
            </a:endParaRPr>
          </a:p>
        </p:txBody>
      </p:sp>
      <p:sp>
        <p:nvSpPr>
          <p:cNvPr id="40" name="TextBox 39">
            <a:extLst>
              <a:ext uri="{FF2B5EF4-FFF2-40B4-BE49-F238E27FC236}">
                <a16:creationId xmlns:a16="http://schemas.microsoft.com/office/drawing/2014/main" id="{52EE8FEF-FC40-467F-B8C9-39A8E595AD6C}"/>
              </a:ext>
            </a:extLst>
          </p:cNvPr>
          <p:cNvSpPr txBox="1"/>
          <p:nvPr/>
        </p:nvSpPr>
        <p:spPr>
          <a:xfrm>
            <a:off x="5748305" y="4303862"/>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Quantity</a:t>
            </a:r>
          </a:p>
        </p:txBody>
      </p:sp>
    </p:spTree>
    <p:extLst>
      <p:ext uri="{BB962C8B-B14F-4D97-AF65-F5344CB8AC3E}">
        <p14:creationId xmlns:p14="http://schemas.microsoft.com/office/powerpoint/2010/main" val="2771986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Single Corner Rounded 41">
            <a:extLst>
              <a:ext uri="{FF2B5EF4-FFF2-40B4-BE49-F238E27FC236}">
                <a16:creationId xmlns:a16="http://schemas.microsoft.com/office/drawing/2014/main" id="{F406306A-502B-4EEE-A0F5-9A225C7A8CD3}"/>
              </a:ext>
            </a:extLst>
          </p:cNvPr>
          <p:cNvSpPr/>
          <p:nvPr/>
        </p:nvSpPr>
        <p:spPr>
          <a:xfrm rot="10800000" flipH="1">
            <a:off x="5074357" y="4058356"/>
            <a:ext cx="4402667" cy="1933221"/>
          </a:xfrm>
          <a:prstGeom prst="round1Rect">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Single Corner Rounded 5">
            <a:extLst>
              <a:ext uri="{FF2B5EF4-FFF2-40B4-BE49-F238E27FC236}">
                <a16:creationId xmlns:a16="http://schemas.microsoft.com/office/drawing/2014/main" id="{D7401D3B-5820-482A-8E63-CC5C80A4F77D}"/>
              </a:ext>
            </a:extLst>
          </p:cNvPr>
          <p:cNvSpPr/>
          <p:nvPr/>
        </p:nvSpPr>
        <p:spPr>
          <a:xfrm rot="10800000">
            <a:off x="318912" y="4058356"/>
            <a:ext cx="4614333" cy="1933221"/>
          </a:xfrm>
          <a:prstGeom prst="round1Rect">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3" descr="Shape&#10;&#10;Description automatically generated">
            <a:extLst>
              <a:ext uri="{FF2B5EF4-FFF2-40B4-BE49-F238E27FC236}">
                <a16:creationId xmlns:a16="http://schemas.microsoft.com/office/drawing/2014/main" id="{BB14C9DD-74A7-44AB-8D47-FADEA82153DE}"/>
              </a:ext>
            </a:extLst>
          </p:cNvPr>
          <p:cNvPicPr>
            <a:picLocks noChangeAspect="1"/>
          </p:cNvPicPr>
          <p:nvPr/>
        </p:nvPicPr>
        <p:blipFill>
          <a:blip r:embed="rId3"/>
          <a:stretch>
            <a:fillRect/>
          </a:stretch>
        </p:blipFill>
        <p:spPr>
          <a:xfrm>
            <a:off x="319488" y="1987408"/>
            <a:ext cx="4655387" cy="1992108"/>
          </a:xfrm>
          <a:prstGeom prst="rect">
            <a:avLst/>
          </a:prstGeom>
        </p:spPr>
      </p:pic>
      <p:pic>
        <p:nvPicPr>
          <p:cNvPr id="7" name="Picture 4" descr="Shape&#10;&#10;Description automatically generated">
            <a:extLst>
              <a:ext uri="{FF2B5EF4-FFF2-40B4-BE49-F238E27FC236}">
                <a16:creationId xmlns:a16="http://schemas.microsoft.com/office/drawing/2014/main" id="{890A638B-90CC-4490-9A42-3D927DD8FF03}"/>
              </a:ext>
            </a:extLst>
          </p:cNvPr>
          <p:cNvPicPr>
            <a:picLocks noChangeAspect="1"/>
          </p:cNvPicPr>
          <p:nvPr/>
        </p:nvPicPr>
        <p:blipFill>
          <a:blip r:embed="rId4"/>
          <a:stretch>
            <a:fillRect/>
          </a:stretch>
        </p:blipFill>
        <p:spPr>
          <a:xfrm>
            <a:off x="5083834" y="1985299"/>
            <a:ext cx="4396595" cy="1996007"/>
          </a:xfrm>
          <a:prstGeom prst="rect">
            <a:avLst/>
          </a:prstGeom>
        </p:spPr>
      </p:pic>
      <p:sp>
        <p:nvSpPr>
          <p:cNvPr id="19" name="TextBox 18">
            <a:extLst>
              <a:ext uri="{FF2B5EF4-FFF2-40B4-BE49-F238E27FC236}">
                <a16:creationId xmlns:a16="http://schemas.microsoft.com/office/drawing/2014/main" id="{28D48D47-5E52-46B4-A5CD-C66B4C9A987E}"/>
              </a:ext>
            </a:extLst>
          </p:cNvPr>
          <p:cNvSpPr txBox="1"/>
          <p:nvPr/>
        </p:nvSpPr>
        <p:spPr>
          <a:xfrm>
            <a:off x="318655" y="263236"/>
            <a:ext cx="99127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Freshwater Health Index Objectives</a:t>
            </a:r>
            <a:endParaRPr lang="en-US" sz="4000" b="1" dirty="0">
              <a:solidFill>
                <a:srgbClr val="000000"/>
              </a:solidFill>
              <a:latin typeface="Century Gothic"/>
            </a:endParaRPr>
          </a:p>
        </p:txBody>
      </p:sp>
      <p:sp>
        <p:nvSpPr>
          <p:cNvPr id="21" name="Rectangle: Rounded Corners 20">
            <a:extLst>
              <a:ext uri="{FF2B5EF4-FFF2-40B4-BE49-F238E27FC236}">
                <a16:creationId xmlns:a16="http://schemas.microsoft.com/office/drawing/2014/main" id="{ABD5642E-7C35-409F-82C9-657BAE725ED9}"/>
              </a:ext>
            </a:extLst>
          </p:cNvPr>
          <p:cNvSpPr/>
          <p:nvPr/>
        </p:nvSpPr>
        <p:spPr>
          <a:xfrm>
            <a:off x="319176" y="1075034"/>
            <a:ext cx="9143998" cy="790755"/>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6AC2C25-1911-4C2E-9679-21C0ABEFC991}"/>
              </a:ext>
            </a:extLst>
          </p:cNvPr>
          <p:cNvSpPr txBox="1"/>
          <p:nvPr/>
        </p:nvSpPr>
        <p:spPr>
          <a:xfrm>
            <a:off x="1142641" y="1143687"/>
            <a:ext cx="7142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rPr>
              <a:t>Ecosystem Vitality:</a:t>
            </a:r>
            <a:r>
              <a:rPr lang="en-US" dirty="0">
                <a:solidFill>
                  <a:schemeClr val="bg1"/>
                </a:solidFill>
                <a:latin typeface="Century Gothic"/>
              </a:rPr>
              <a:t> The ecological functioning of the freshwater body and its watershed</a:t>
            </a:r>
          </a:p>
        </p:txBody>
      </p:sp>
      <p:pic>
        <p:nvPicPr>
          <p:cNvPr id="33" name="Picture 14" descr="Shape, square&#10;&#10;Description automatically generated">
            <a:extLst>
              <a:ext uri="{FF2B5EF4-FFF2-40B4-BE49-F238E27FC236}">
                <a16:creationId xmlns:a16="http://schemas.microsoft.com/office/drawing/2014/main" id="{45C5CFF3-A23E-4965-ADDC-ECA02C89EC35}"/>
              </a:ext>
            </a:extLst>
          </p:cNvPr>
          <p:cNvPicPr>
            <a:picLocks noChangeAspect="1"/>
          </p:cNvPicPr>
          <p:nvPr/>
        </p:nvPicPr>
        <p:blipFill>
          <a:blip r:embed="rId5"/>
          <a:stretch>
            <a:fillRect/>
          </a:stretch>
        </p:blipFill>
        <p:spPr>
          <a:xfrm>
            <a:off x="7347345" y="2704093"/>
            <a:ext cx="1359962" cy="1022842"/>
          </a:xfrm>
          <a:prstGeom prst="rect">
            <a:avLst/>
          </a:prstGeom>
        </p:spPr>
      </p:pic>
      <p:sp>
        <p:nvSpPr>
          <p:cNvPr id="35" name="TextBox 34">
            <a:extLst>
              <a:ext uri="{FF2B5EF4-FFF2-40B4-BE49-F238E27FC236}">
                <a16:creationId xmlns:a16="http://schemas.microsoft.com/office/drawing/2014/main" id="{796BF8F9-0A99-4A7D-9CA9-065FBA212EF8}"/>
              </a:ext>
            </a:extLst>
          </p:cNvPr>
          <p:cNvSpPr txBox="1"/>
          <p:nvPr/>
        </p:nvSpPr>
        <p:spPr>
          <a:xfrm>
            <a:off x="1227107" y="2190391"/>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Basin Condition</a:t>
            </a:r>
          </a:p>
        </p:txBody>
      </p:sp>
      <p:sp>
        <p:nvSpPr>
          <p:cNvPr id="43" name="Rectangle: Top Corners Rounded 42">
            <a:extLst>
              <a:ext uri="{FF2B5EF4-FFF2-40B4-BE49-F238E27FC236}">
                <a16:creationId xmlns:a16="http://schemas.microsoft.com/office/drawing/2014/main" id="{B704B28A-2AE5-4EE8-95B6-BCDDD1CF6414}"/>
              </a:ext>
            </a:extLst>
          </p:cNvPr>
          <p:cNvSpPr/>
          <p:nvPr/>
        </p:nvSpPr>
        <p:spPr>
          <a:xfrm rot="16200000">
            <a:off x="6115050" y="2556656"/>
            <a:ext cx="1006412" cy="130833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625EC26-150F-4F90-8285-14B2A6EA97B4}"/>
              </a:ext>
            </a:extLst>
          </p:cNvPr>
          <p:cNvSpPr txBox="1"/>
          <p:nvPr/>
        </p:nvSpPr>
        <p:spPr>
          <a:xfrm>
            <a:off x="5855718" y="2908359"/>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Species of concern</a:t>
            </a:r>
            <a:endParaRPr lang="en-US" dirty="0">
              <a:solidFill>
                <a:schemeClr val="tx1">
                  <a:lumMod val="75000"/>
                  <a:lumOff val="25000"/>
                </a:schemeClr>
              </a:solidFill>
            </a:endParaRPr>
          </a:p>
        </p:txBody>
      </p:sp>
      <p:sp>
        <p:nvSpPr>
          <p:cNvPr id="47" name="TextBox 46">
            <a:extLst>
              <a:ext uri="{FF2B5EF4-FFF2-40B4-BE49-F238E27FC236}">
                <a16:creationId xmlns:a16="http://schemas.microsoft.com/office/drawing/2014/main" id="{4E122DF3-F119-4970-B176-562DF1E62F86}"/>
              </a:ext>
            </a:extLst>
          </p:cNvPr>
          <p:cNvSpPr txBox="1"/>
          <p:nvPr/>
        </p:nvSpPr>
        <p:spPr>
          <a:xfrm>
            <a:off x="7207190" y="2937114"/>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Invasive species</a:t>
            </a:r>
            <a:endParaRPr lang="en-US" sz="1600" dirty="0">
              <a:cs typeface="Calibri"/>
            </a:endParaRPr>
          </a:p>
        </p:txBody>
      </p:sp>
      <p:sp>
        <p:nvSpPr>
          <p:cNvPr id="49" name="TextBox 48">
            <a:extLst>
              <a:ext uri="{FF2B5EF4-FFF2-40B4-BE49-F238E27FC236}">
                <a16:creationId xmlns:a16="http://schemas.microsoft.com/office/drawing/2014/main" id="{B370381D-576A-44B4-B53F-D9F5755E589A}"/>
              </a:ext>
            </a:extLst>
          </p:cNvPr>
          <p:cNvSpPr txBox="1"/>
          <p:nvPr/>
        </p:nvSpPr>
        <p:spPr>
          <a:xfrm>
            <a:off x="5770351" y="2161636"/>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Biodiversity</a:t>
            </a:r>
            <a:endParaRPr lang="en-US" dirty="0"/>
          </a:p>
        </p:txBody>
      </p:sp>
      <p:sp>
        <p:nvSpPr>
          <p:cNvPr id="51" name="TextBox 50">
            <a:extLst>
              <a:ext uri="{FF2B5EF4-FFF2-40B4-BE49-F238E27FC236}">
                <a16:creationId xmlns:a16="http://schemas.microsoft.com/office/drawing/2014/main" id="{9C70D39B-FAE8-41F4-A3C0-9004EB0DB0C2}"/>
              </a:ext>
            </a:extLst>
          </p:cNvPr>
          <p:cNvSpPr txBox="1"/>
          <p:nvPr/>
        </p:nvSpPr>
        <p:spPr>
          <a:xfrm>
            <a:off x="1126465" y="4303863"/>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Quality</a:t>
            </a:r>
            <a:endParaRPr lang="en-US" dirty="0">
              <a:cs typeface="Calibri" panose="020F0502020204030204"/>
            </a:endParaRPr>
          </a:p>
        </p:txBody>
      </p:sp>
      <p:sp>
        <p:nvSpPr>
          <p:cNvPr id="53" name="TextBox 52">
            <a:extLst>
              <a:ext uri="{FF2B5EF4-FFF2-40B4-BE49-F238E27FC236}">
                <a16:creationId xmlns:a16="http://schemas.microsoft.com/office/drawing/2014/main" id="{52EE8FEF-FC40-467F-B8C9-39A8E595AD6C}"/>
              </a:ext>
            </a:extLst>
          </p:cNvPr>
          <p:cNvSpPr txBox="1"/>
          <p:nvPr/>
        </p:nvSpPr>
        <p:spPr>
          <a:xfrm>
            <a:off x="5883773" y="4303862"/>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Quantity</a:t>
            </a:r>
          </a:p>
        </p:txBody>
      </p:sp>
      <p:sp>
        <p:nvSpPr>
          <p:cNvPr id="57" name="Rectangle: Top Corners Rounded 56">
            <a:extLst>
              <a:ext uri="{FF2B5EF4-FFF2-40B4-BE49-F238E27FC236}">
                <a16:creationId xmlns:a16="http://schemas.microsoft.com/office/drawing/2014/main" id="{95F03115-4C5B-4DB1-B538-EFC81B2532F3}"/>
              </a:ext>
            </a:extLst>
          </p:cNvPr>
          <p:cNvSpPr/>
          <p:nvPr/>
        </p:nvSpPr>
        <p:spPr>
          <a:xfrm rot="16200000">
            <a:off x="6123024" y="4649868"/>
            <a:ext cx="1034121" cy="1349900"/>
          </a:xfrm>
          <a:prstGeom prst="round2Same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9DF080F0-F20D-4428-A9D0-68ABE787C0A5}"/>
              </a:ext>
            </a:extLst>
          </p:cNvPr>
          <p:cNvSpPr txBox="1"/>
          <p:nvPr/>
        </p:nvSpPr>
        <p:spPr>
          <a:xfrm>
            <a:off x="5971515" y="4921445"/>
            <a:ext cx="142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Deviation from natural flow</a:t>
            </a:r>
          </a:p>
        </p:txBody>
      </p:sp>
      <p:sp>
        <p:nvSpPr>
          <p:cNvPr id="2" name="Rectangle: Top Corners Rounded 1">
            <a:extLst>
              <a:ext uri="{FF2B5EF4-FFF2-40B4-BE49-F238E27FC236}">
                <a16:creationId xmlns:a16="http://schemas.microsoft.com/office/drawing/2014/main" id="{CEF4F0C1-637C-45E5-9C05-4FCFE8914253}"/>
              </a:ext>
            </a:extLst>
          </p:cNvPr>
          <p:cNvSpPr/>
          <p:nvPr/>
        </p:nvSpPr>
        <p:spPr>
          <a:xfrm rot="16200000">
            <a:off x="757381" y="2549238"/>
            <a:ext cx="917222" cy="1367235"/>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D19D516-DAC6-4D8B-8653-1AC5973C3618}"/>
              </a:ext>
            </a:extLst>
          </p:cNvPr>
          <p:cNvSpPr/>
          <p:nvPr/>
        </p:nvSpPr>
        <p:spPr>
          <a:xfrm>
            <a:off x="1971933" y="2776008"/>
            <a:ext cx="1283083" cy="9174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B7716BDF-D9AC-40AE-94E7-9F2AD12D75EB}"/>
              </a:ext>
            </a:extLst>
          </p:cNvPr>
          <p:cNvSpPr txBox="1"/>
          <p:nvPr/>
        </p:nvSpPr>
        <p:spPr>
          <a:xfrm>
            <a:off x="1787990" y="2979980"/>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Land cover naturalness</a:t>
            </a:r>
            <a:endParaRPr lang="en-US" sz="1600" dirty="0">
              <a:solidFill>
                <a:schemeClr val="tx1">
                  <a:lumMod val="75000"/>
                  <a:lumOff val="25000"/>
                </a:schemeClr>
              </a:solidFill>
              <a:cs typeface="Calibri"/>
            </a:endParaRPr>
          </a:p>
        </p:txBody>
      </p:sp>
      <p:sp>
        <p:nvSpPr>
          <p:cNvPr id="36" name="Rectangle: Top Corners Rounded 35">
            <a:extLst>
              <a:ext uri="{FF2B5EF4-FFF2-40B4-BE49-F238E27FC236}">
                <a16:creationId xmlns:a16="http://schemas.microsoft.com/office/drawing/2014/main" id="{FF170482-DC6B-41EF-AB73-85BDEF90C25D}"/>
              </a:ext>
            </a:extLst>
          </p:cNvPr>
          <p:cNvSpPr/>
          <p:nvPr/>
        </p:nvSpPr>
        <p:spPr>
          <a:xfrm rot="5400000">
            <a:off x="3542786" y="2541412"/>
            <a:ext cx="945444" cy="1382887"/>
          </a:xfrm>
          <a:prstGeom prst="round2Same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5063EE4E-DAAF-484F-B498-FE4C56CD59E8}"/>
              </a:ext>
            </a:extLst>
          </p:cNvPr>
          <p:cNvSpPr/>
          <p:nvPr/>
        </p:nvSpPr>
        <p:spPr>
          <a:xfrm>
            <a:off x="969786" y="4864453"/>
            <a:ext cx="3358444" cy="874889"/>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72DA7285-B3FD-4DD6-8167-426EBABA4478}"/>
              </a:ext>
            </a:extLst>
          </p:cNvPr>
          <p:cNvSpPr txBox="1"/>
          <p:nvPr/>
        </p:nvSpPr>
        <p:spPr>
          <a:xfrm>
            <a:off x="407716" y="2936582"/>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Flow connectivity</a:t>
            </a:r>
            <a:endParaRPr lang="en-US" sz="1600" dirty="0">
              <a:solidFill>
                <a:schemeClr val="tx1">
                  <a:lumMod val="75000"/>
                  <a:lumOff val="25000"/>
                </a:schemeClr>
              </a:solidFill>
              <a:cs typeface="Calibri"/>
            </a:endParaRPr>
          </a:p>
        </p:txBody>
      </p:sp>
      <p:sp>
        <p:nvSpPr>
          <p:cNvPr id="41" name="TextBox 40">
            <a:extLst>
              <a:ext uri="{FF2B5EF4-FFF2-40B4-BE49-F238E27FC236}">
                <a16:creationId xmlns:a16="http://schemas.microsoft.com/office/drawing/2014/main" id="{40AEB13B-3F0B-42A7-A5A9-A719A5B6B141}"/>
              </a:ext>
            </a:extLst>
          </p:cNvPr>
          <p:cNvSpPr txBox="1"/>
          <p:nvPr/>
        </p:nvSpPr>
        <p:spPr>
          <a:xfrm>
            <a:off x="3211882" y="2950693"/>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Bank modification</a:t>
            </a:r>
            <a:endParaRPr lang="en-US" sz="1600" dirty="0">
              <a:solidFill>
                <a:schemeClr val="tx1">
                  <a:lumMod val="75000"/>
                  <a:lumOff val="25000"/>
                </a:schemeClr>
              </a:solidFill>
              <a:cs typeface="Calibri"/>
            </a:endParaRPr>
          </a:p>
        </p:txBody>
      </p:sp>
      <p:sp>
        <p:nvSpPr>
          <p:cNvPr id="55" name="TextBox 54">
            <a:extLst>
              <a:ext uri="{FF2B5EF4-FFF2-40B4-BE49-F238E27FC236}">
                <a16:creationId xmlns:a16="http://schemas.microsoft.com/office/drawing/2014/main" id="{C00FE84E-2CC8-42F1-B961-2C8BB5D06A15}"/>
              </a:ext>
            </a:extLst>
          </p:cNvPr>
          <p:cNvSpPr txBox="1"/>
          <p:nvPr/>
        </p:nvSpPr>
        <p:spPr>
          <a:xfrm>
            <a:off x="1326849" y="490785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Water quality (total suspended solids, nitrogen, phosphorous)</a:t>
            </a:r>
            <a:endParaRPr lang="en-US" dirty="0">
              <a:solidFill>
                <a:schemeClr val="tx1">
                  <a:lumMod val="75000"/>
                  <a:lumOff val="25000"/>
                </a:schemeClr>
              </a:solidFill>
            </a:endParaRPr>
          </a:p>
        </p:txBody>
      </p:sp>
      <p:sp>
        <p:nvSpPr>
          <p:cNvPr id="38" name="Rectangle: Rounded Corners 37">
            <a:extLst>
              <a:ext uri="{FF2B5EF4-FFF2-40B4-BE49-F238E27FC236}">
                <a16:creationId xmlns:a16="http://schemas.microsoft.com/office/drawing/2014/main" id="{3D233D6E-511D-4ED8-AA74-653E92DB0347}"/>
              </a:ext>
            </a:extLst>
          </p:cNvPr>
          <p:cNvSpPr/>
          <p:nvPr/>
        </p:nvSpPr>
        <p:spPr>
          <a:xfrm>
            <a:off x="9775119" y="3806119"/>
            <a:ext cx="2257778" cy="218722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D772AAE1-72AB-4056-AC7B-212FA89D5DEF}"/>
              </a:ext>
            </a:extLst>
          </p:cNvPr>
          <p:cNvSpPr/>
          <p:nvPr/>
        </p:nvSpPr>
        <p:spPr>
          <a:xfrm>
            <a:off x="9690452" y="1294343"/>
            <a:ext cx="2257778" cy="220133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224F8C6D-0241-42A5-82B8-6ACFDD605E42}"/>
              </a:ext>
            </a:extLst>
          </p:cNvPr>
          <p:cNvSpPr txBox="1"/>
          <p:nvPr/>
        </p:nvSpPr>
        <p:spPr>
          <a:xfrm>
            <a:off x="9910599" y="4483678"/>
            <a:ext cx="1981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chemeClr val="tx1">
                    <a:lumMod val="75000"/>
                    <a:lumOff val="25000"/>
                  </a:schemeClr>
                </a:solidFill>
                <a:latin typeface="Century Gothic"/>
                <a:cs typeface="Calibri"/>
              </a:rPr>
              <a:t>Term II Objectives</a:t>
            </a:r>
          </a:p>
        </p:txBody>
      </p:sp>
      <p:sp>
        <p:nvSpPr>
          <p:cNvPr id="29" name="TextBox 28">
            <a:extLst>
              <a:ext uri="{FF2B5EF4-FFF2-40B4-BE49-F238E27FC236}">
                <a16:creationId xmlns:a16="http://schemas.microsoft.com/office/drawing/2014/main" id="{5EFC91ED-22C9-471B-8294-30A3DBD5B8CC}"/>
              </a:ext>
            </a:extLst>
          </p:cNvPr>
          <p:cNvSpPr txBox="1"/>
          <p:nvPr/>
        </p:nvSpPr>
        <p:spPr>
          <a:xfrm>
            <a:off x="9825666" y="2001987"/>
            <a:ext cx="1981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chemeClr val="tx1">
                    <a:lumMod val="75000"/>
                    <a:lumOff val="25000"/>
                  </a:schemeClr>
                </a:solidFill>
                <a:latin typeface="Century Gothic"/>
                <a:cs typeface="Calibri"/>
              </a:rPr>
              <a:t>Term I</a:t>
            </a:r>
          </a:p>
          <a:p>
            <a:pPr algn="ctr"/>
            <a:r>
              <a:rPr lang="en-US" sz="2400" i="1" dirty="0">
                <a:solidFill>
                  <a:schemeClr val="tx1">
                    <a:lumMod val="75000"/>
                    <a:lumOff val="25000"/>
                  </a:schemeClr>
                </a:solidFill>
                <a:latin typeface="Century Gothic"/>
                <a:cs typeface="Calibri"/>
              </a:rPr>
              <a:t>Results</a:t>
            </a:r>
            <a:endParaRPr lang="en-US" sz="2400" i="1" dirty="0">
              <a:solidFill>
                <a:schemeClr val="tx1">
                  <a:lumMod val="75000"/>
                  <a:lumOff val="25000"/>
                </a:schemeClr>
              </a:solidFill>
              <a:cs typeface="Calibri"/>
            </a:endParaRPr>
          </a:p>
        </p:txBody>
      </p:sp>
      <p:sp>
        <p:nvSpPr>
          <p:cNvPr id="44" name="Rectangle: Top Corners Rounded 43">
            <a:extLst>
              <a:ext uri="{FF2B5EF4-FFF2-40B4-BE49-F238E27FC236}">
                <a16:creationId xmlns:a16="http://schemas.microsoft.com/office/drawing/2014/main" id="{C2DBA452-3D9B-492F-82C8-EE2AAEDEECD0}"/>
              </a:ext>
            </a:extLst>
          </p:cNvPr>
          <p:cNvSpPr/>
          <p:nvPr/>
        </p:nvSpPr>
        <p:spPr>
          <a:xfrm rot="5400000">
            <a:off x="7579218" y="4630254"/>
            <a:ext cx="1058332" cy="1382887"/>
          </a:xfrm>
          <a:prstGeom prst="round2Same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080F500D-B489-453C-819D-B7F167A864BC}"/>
              </a:ext>
            </a:extLst>
          </p:cNvPr>
          <p:cNvSpPr txBox="1"/>
          <p:nvPr/>
        </p:nvSpPr>
        <p:spPr>
          <a:xfrm>
            <a:off x="7295288" y="4921720"/>
            <a:ext cx="1636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Groundwater storage depletion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854245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A2B15F-17CA-4265-AF7D-83CA9D8A023C}"/>
              </a:ext>
            </a:extLst>
          </p:cNvPr>
          <p:cNvSpPr txBox="1">
            <a:spLocks/>
          </p:cNvSpPr>
          <p:nvPr/>
        </p:nvSpPr>
        <p:spPr>
          <a:xfrm>
            <a:off x="507789" y="171677"/>
            <a:ext cx="664158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a:rPr>
              <a:t>Project Objectives</a:t>
            </a:r>
            <a:endParaRPr lang="en-US" sz="4000" dirty="0">
              <a:cs typeface="Calibri Light"/>
            </a:endParaRPr>
          </a:p>
        </p:txBody>
      </p:sp>
      <p:sp>
        <p:nvSpPr>
          <p:cNvPr id="4" name="Rectangle: Diagonal Corners Rounded 3">
            <a:extLst>
              <a:ext uri="{FF2B5EF4-FFF2-40B4-BE49-F238E27FC236}">
                <a16:creationId xmlns:a16="http://schemas.microsoft.com/office/drawing/2014/main" id="{928DCB74-0661-444F-8E9C-C6385BD4CB54}"/>
              </a:ext>
            </a:extLst>
          </p:cNvPr>
          <p:cNvSpPr/>
          <p:nvPr/>
        </p:nvSpPr>
        <p:spPr>
          <a:xfrm>
            <a:off x="520461" y="1232140"/>
            <a:ext cx="3579960" cy="4571998"/>
          </a:xfrm>
          <a:prstGeom prst="round2DiagRect">
            <a:avLst/>
          </a:prstGeom>
          <a:solidFill>
            <a:srgbClr val="CD7142"/>
          </a:solidFill>
          <a:ln>
            <a:solidFill>
              <a:srgbClr val="CD7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5" name="Rectangle: Diagonal Corners Rounded 4">
            <a:extLst>
              <a:ext uri="{FF2B5EF4-FFF2-40B4-BE49-F238E27FC236}">
                <a16:creationId xmlns:a16="http://schemas.microsoft.com/office/drawing/2014/main" id="{795B79A8-EE77-404A-8B69-B6D2A242D48C}"/>
              </a:ext>
            </a:extLst>
          </p:cNvPr>
          <p:cNvSpPr/>
          <p:nvPr/>
        </p:nvSpPr>
        <p:spPr>
          <a:xfrm>
            <a:off x="4359215" y="1232140"/>
            <a:ext cx="3579960" cy="4571997"/>
          </a:xfrm>
          <a:prstGeom prst="round2Diag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02E01243-A24B-4E44-8B16-236F30530AC7}"/>
              </a:ext>
            </a:extLst>
          </p:cNvPr>
          <p:cNvSpPr/>
          <p:nvPr/>
        </p:nvSpPr>
        <p:spPr>
          <a:xfrm>
            <a:off x="8197970" y="1232140"/>
            <a:ext cx="3579960" cy="4571997"/>
          </a:xfrm>
          <a:prstGeom prst="round2DiagRect">
            <a:avLst/>
          </a:prstGeom>
          <a:solidFill>
            <a:srgbClr val="749C84"/>
          </a:solidFill>
          <a:ln>
            <a:solidFill>
              <a:srgbClr val="749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22972D8-3FE7-4C97-911B-6DEBB1ACDECE}"/>
              </a:ext>
            </a:extLst>
          </p:cNvPr>
          <p:cNvSpPr txBox="1"/>
          <p:nvPr/>
        </p:nvSpPr>
        <p:spPr>
          <a:xfrm>
            <a:off x="8375349" y="2351237"/>
            <a:ext cx="3361426"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ea typeface="+mn-lt"/>
                <a:cs typeface="+mn-lt"/>
              </a:rPr>
              <a:t>Develop set of tools and software package to integrate remotely sensed data into </a:t>
            </a:r>
            <a:r>
              <a:rPr lang="en-US" sz="2800" b="1" dirty="0">
                <a:solidFill>
                  <a:srgbClr val="002060"/>
                </a:solidFill>
                <a:latin typeface="Century Gothic"/>
                <a:ea typeface="+mn-lt"/>
                <a:cs typeface="+mn-lt"/>
              </a:rPr>
              <a:t>future FHI analyses</a:t>
            </a:r>
          </a:p>
          <a:p>
            <a:pPr algn="l"/>
            <a:endParaRPr lang="en-US" dirty="0">
              <a:cs typeface="Calibri"/>
            </a:endParaRPr>
          </a:p>
        </p:txBody>
      </p:sp>
      <p:sp>
        <p:nvSpPr>
          <p:cNvPr id="8" name="TextBox 7">
            <a:extLst>
              <a:ext uri="{FF2B5EF4-FFF2-40B4-BE49-F238E27FC236}">
                <a16:creationId xmlns:a16="http://schemas.microsoft.com/office/drawing/2014/main" id="{5C24E53A-7340-4B67-8C07-5AD5B24A68BE}"/>
              </a:ext>
            </a:extLst>
          </p:cNvPr>
          <p:cNvSpPr txBox="1"/>
          <p:nvPr/>
        </p:nvSpPr>
        <p:spPr>
          <a:xfrm>
            <a:off x="4551872" y="2352136"/>
            <a:ext cx="310263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Calibri"/>
              </a:rPr>
              <a:t>Develop </a:t>
            </a:r>
            <a:endParaRPr lang="en-US" sz="2800" dirty="0">
              <a:solidFill>
                <a:schemeClr val="bg1"/>
              </a:solidFill>
              <a:latin typeface="Calibri" panose="020F0502020204030204"/>
              <a:cs typeface="Calibri"/>
            </a:endParaRPr>
          </a:p>
          <a:p>
            <a:r>
              <a:rPr lang="en-US" sz="2800" dirty="0">
                <a:solidFill>
                  <a:schemeClr val="bg1"/>
                </a:solidFill>
                <a:latin typeface="Century Gothic"/>
                <a:cs typeface="Calibri"/>
              </a:rPr>
              <a:t>methodology for calculating </a:t>
            </a:r>
            <a:endParaRPr lang="en-US" sz="2800" dirty="0">
              <a:solidFill>
                <a:schemeClr val="bg1"/>
              </a:solidFill>
              <a:latin typeface="Calibri" panose="020F0502020204030204"/>
              <a:cs typeface="Calibri"/>
            </a:endParaRPr>
          </a:p>
          <a:p>
            <a:r>
              <a:rPr lang="en-US" sz="2800" b="1" dirty="0">
                <a:solidFill>
                  <a:srgbClr val="002060"/>
                </a:solidFill>
                <a:latin typeface="Century Gothic"/>
                <a:cs typeface="Calibri"/>
              </a:rPr>
              <a:t>groundwater </a:t>
            </a:r>
            <a:endParaRPr lang="en-US" sz="2800" b="1" dirty="0">
              <a:solidFill>
                <a:srgbClr val="002060"/>
              </a:solidFill>
              <a:latin typeface="Calibri" panose="020F0502020204030204"/>
              <a:cs typeface="Calibri"/>
            </a:endParaRPr>
          </a:p>
          <a:p>
            <a:r>
              <a:rPr lang="en-US" sz="2800" b="1" dirty="0">
                <a:solidFill>
                  <a:srgbClr val="002060"/>
                </a:solidFill>
                <a:latin typeface="Century Gothic"/>
                <a:cs typeface="Calibri"/>
              </a:rPr>
              <a:t>storage</a:t>
            </a:r>
            <a:r>
              <a:rPr lang="en-US" sz="2800" dirty="0">
                <a:solidFill>
                  <a:schemeClr val="bg1"/>
                </a:solidFill>
                <a:latin typeface="Century Gothic"/>
                <a:cs typeface="Calibri"/>
              </a:rPr>
              <a:t> using </a:t>
            </a:r>
            <a:endParaRPr lang="en-US" sz="2800" dirty="0">
              <a:solidFill>
                <a:schemeClr val="bg1"/>
              </a:solidFill>
              <a:latin typeface="Calibri" panose="020F0502020204030204"/>
              <a:cs typeface="Calibri"/>
            </a:endParaRPr>
          </a:p>
          <a:p>
            <a:r>
              <a:rPr lang="en-US" sz="2800" dirty="0">
                <a:solidFill>
                  <a:schemeClr val="bg1"/>
                </a:solidFill>
                <a:latin typeface="Century Gothic"/>
                <a:cs typeface="Calibri"/>
              </a:rPr>
              <a:t>GRACE satellite data</a:t>
            </a:r>
            <a:endParaRPr lang="en-US" sz="2800" dirty="0">
              <a:solidFill>
                <a:schemeClr val="bg1"/>
              </a:solidFill>
              <a:ea typeface="+mn-lt"/>
              <a:cs typeface="+mn-lt"/>
            </a:endParaRPr>
          </a:p>
          <a:p>
            <a:endParaRPr lang="en-US" sz="2800" dirty="0">
              <a:solidFill>
                <a:schemeClr val="bg1"/>
              </a:solidFill>
              <a:latin typeface="Century Gothic"/>
              <a:cs typeface="Calibri"/>
            </a:endParaRPr>
          </a:p>
        </p:txBody>
      </p:sp>
      <p:sp>
        <p:nvSpPr>
          <p:cNvPr id="9" name="TextBox 8">
            <a:extLst>
              <a:ext uri="{FF2B5EF4-FFF2-40B4-BE49-F238E27FC236}">
                <a16:creationId xmlns:a16="http://schemas.microsoft.com/office/drawing/2014/main" id="{314E8DB2-0D2E-4CCB-9A4C-42BC5AF558BB}"/>
              </a:ext>
            </a:extLst>
          </p:cNvPr>
          <p:cNvSpPr txBox="1"/>
          <p:nvPr/>
        </p:nvSpPr>
        <p:spPr>
          <a:xfrm>
            <a:off x="798483" y="164674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latin typeface="Century Gothic"/>
              </a:rPr>
              <a:t>1</a:t>
            </a:r>
          </a:p>
        </p:txBody>
      </p:sp>
      <p:sp>
        <p:nvSpPr>
          <p:cNvPr id="10" name="TextBox 9">
            <a:extLst>
              <a:ext uri="{FF2B5EF4-FFF2-40B4-BE49-F238E27FC236}">
                <a16:creationId xmlns:a16="http://schemas.microsoft.com/office/drawing/2014/main" id="{01E56DDC-DAE8-403C-BBAF-A7965DE4378F}"/>
              </a:ext>
            </a:extLst>
          </p:cNvPr>
          <p:cNvSpPr txBox="1"/>
          <p:nvPr/>
        </p:nvSpPr>
        <p:spPr>
          <a:xfrm>
            <a:off x="668188" y="2350339"/>
            <a:ext cx="300199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Calibri"/>
              </a:rPr>
              <a:t>Calculate </a:t>
            </a:r>
            <a:r>
              <a:rPr lang="en-US" sz="2800" b="1" dirty="0">
                <a:solidFill>
                  <a:srgbClr val="002060"/>
                </a:solidFill>
                <a:latin typeface="Century Gothic"/>
                <a:cs typeface="Calibri"/>
              </a:rPr>
              <a:t>water quality</a:t>
            </a:r>
            <a:r>
              <a:rPr lang="en-US" sz="2800" dirty="0">
                <a:solidFill>
                  <a:schemeClr val="bg1"/>
                </a:solidFill>
                <a:latin typeface="Century Gothic"/>
                <a:cs typeface="Calibri"/>
              </a:rPr>
              <a:t> with SWAT model and remotely sensed data</a:t>
            </a:r>
          </a:p>
        </p:txBody>
      </p:sp>
      <p:sp>
        <p:nvSpPr>
          <p:cNvPr id="11" name="TextBox 10">
            <a:extLst>
              <a:ext uri="{FF2B5EF4-FFF2-40B4-BE49-F238E27FC236}">
                <a16:creationId xmlns:a16="http://schemas.microsoft.com/office/drawing/2014/main" id="{5379CF09-1C93-48CC-BCF3-03C6565EBE86}"/>
              </a:ext>
            </a:extLst>
          </p:cNvPr>
          <p:cNvSpPr txBox="1"/>
          <p:nvPr/>
        </p:nvSpPr>
        <p:spPr>
          <a:xfrm>
            <a:off x="4723501" y="1646746"/>
            <a:ext cx="274320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latin typeface="Century Gothic"/>
              </a:rPr>
              <a:t>2</a:t>
            </a:r>
          </a:p>
        </p:txBody>
      </p:sp>
      <p:sp>
        <p:nvSpPr>
          <p:cNvPr id="12" name="TextBox 11">
            <a:extLst>
              <a:ext uri="{FF2B5EF4-FFF2-40B4-BE49-F238E27FC236}">
                <a16:creationId xmlns:a16="http://schemas.microsoft.com/office/drawing/2014/main" id="{3AFCF389-044B-47FA-9728-1A6C130ED772}"/>
              </a:ext>
            </a:extLst>
          </p:cNvPr>
          <p:cNvSpPr txBox="1"/>
          <p:nvPr/>
        </p:nvSpPr>
        <p:spPr>
          <a:xfrm>
            <a:off x="8562255" y="1646746"/>
            <a:ext cx="274320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latin typeface="Century Gothic"/>
              </a:rPr>
              <a:t>3</a:t>
            </a:r>
          </a:p>
        </p:txBody>
      </p:sp>
    </p:spTree>
    <p:extLst>
      <p:ext uri="{BB962C8B-B14F-4D97-AF65-F5344CB8AC3E}">
        <p14:creationId xmlns:p14="http://schemas.microsoft.com/office/powerpoint/2010/main" val="2953718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06F38-6066-4947-9D2B-A9D2CE2F286C}"/>
              </a:ext>
            </a:extLst>
          </p:cNvPr>
          <p:cNvSpPr txBox="1"/>
          <p:nvPr/>
        </p:nvSpPr>
        <p:spPr>
          <a:xfrm>
            <a:off x="318655" y="263236"/>
            <a:ext cx="107634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Satellites Used</a:t>
            </a:r>
            <a:endParaRPr lang="en-US" dirty="0"/>
          </a:p>
        </p:txBody>
      </p:sp>
      <p:pic>
        <p:nvPicPr>
          <p:cNvPr id="2" name="Picture 3">
            <a:extLst>
              <a:ext uri="{FF2B5EF4-FFF2-40B4-BE49-F238E27FC236}">
                <a16:creationId xmlns:a16="http://schemas.microsoft.com/office/drawing/2014/main" id="{8C70C686-D459-4776-8215-78EB5923CDCC}"/>
              </a:ext>
            </a:extLst>
          </p:cNvPr>
          <p:cNvPicPr>
            <a:picLocks noChangeAspect="1"/>
          </p:cNvPicPr>
          <p:nvPr/>
        </p:nvPicPr>
        <p:blipFill>
          <a:blip r:embed="rId3"/>
          <a:stretch>
            <a:fillRect/>
          </a:stretch>
        </p:blipFill>
        <p:spPr>
          <a:xfrm>
            <a:off x="9127124" y="4533643"/>
            <a:ext cx="2743200" cy="2078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a:extLst>
              <a:ext uri="{FF2B5EF4-FFF2-40B4-BE49-F238E27FC236}">
                <a16:creationId xmlns:a16="http://schemas.microsoft.com/office/drawing/2014/main" id="{1C58C41A-031B-4380-9731-81AF1BF82EF2}"/>
              </a:ext>
            </a:extLst>
          </p:cNvPr>
          <p:cNvPicPr>
            <a:picLocks noChangeAspect="1"/>
          </p:cNvPicPr>
          <p:nvPr/>
        </p:nvPicPr>
        <p:blipFill>
          <a:blip r:embed="rId4"/>
          <a:stretch>
            <a:fillRect/>
          </a:stretch>
        </p:blipFill>
        <p:spPr>
          <a:xfrm>
            <a:off x="5103096" y="388186"/>
            <a:ext cx="2743200" cy="2081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a:extLst>
              <a:ext uri="{FF2B5EF4-FFF2-40B4-BE49-F238E27FC236}">
                <a16:creationId xmlns:a16="http://schemas.microsoft.com/office/drawing/2014/main" id="{4A86A10E-51AD-41CF-BD2E-7501D7908485}"/>
              </a:ext>
            </a:extLst>
          </p:cNvPr>
          <p:cNvPicPr>
            <a:picLocks noChangeAspect="1"/>
          </p:cNvPicPr>
          <p:nvPr/>
        </p:nvPicPr>
        <p:blipFill>
          <a:blip r:embed="rId5"/>
          <a:stretch>
            <a:fillRect/>
          </a:stretch>
        </p:blipFill>
        <p:spPr>
          <a:xfrm>
            <a:off x="6827112" y="2531302"/>
            <a:ext cx="2743200" cy="2021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90DFE29F-0216-47EE-832F-8EA72B9CD2DD}"/>
              </a:ext>
            </a:extLst>
          </p:cNvPr>
          <p:cNvSpPr txBox="1"/>
          <p:nvPr/>
        </p:nvSpPr>
        <p:spPr>
          <a:xfrm>
            <a:off x="414764" y="5142501"/>
            <a:ext cx="757107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solidFill>
                  <a:schemeClr val="tx1">
                    <a:lumMod val="75000"/>
                    <a:lumOff val="25000"/>
                  </a:schemeClr>
                </a:solidFill>
                <a:latin typeface="Century Gothic"/>
              </a:rPr>
              <a:t>Global Precipitation Mission – Integrated Multi-satellite Retrievals (GPM – IMERG)</a:t>
            </a:r>
            <a:endParaRPr lang="en-US" b="1"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F23D6B33-6903-45E6-B23F-056245BA1C7C}"/>
              </a:ext>
            </a:extLst>
          </p:cNvPr>
          <p:cNvSpPr txBox="1"/>
          <p:nvPr/>
        </p:nvSpPr>
        <p:spPr>
          <a:xfrm>
            <a:off x="323262" y="1280507"/>
            <a:ext cx="475952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solidFill>
                  <a:schemeClr val="tx1">
                    <a:lumMod val="75000"/>
                    <a:lumOff val="25000"/>
                  </a:schemeClr>
                </a:solidFill>
                <a:latin typeface="Century Gothic"/>
              </a:rPr>
              <a:t>Shuttle Radar Topography Mission (SRTM)</a:t>
            </a:r>
            <a:endParaRPr lang="en-US" b="1"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9A248155-9790-4961-A79A-C4960B3F9B6B}"/>
              </a:ext>
            </a:extLst>
          </p:cNvPr>
          <p:cNvSpPr txBox="1"/>
          <p:nvPr/>
        </p:nvSpPr>
        <p:spPr>
          <a:xfrm>
            <a:off x="414243" y="3307839"/>
            <a:ext cx="539349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solidFill>
                  <a:schemeClr val="tx1">
                    <a:lumMod val="75000"/>
                    <a:lumOff val="25000"/>
                  </a:schemeClr>
                </a:solidFill>
                <a:latin typeface="Century Gothic"/>
              </a:rPr>
              <a:t>Gravity Recovery and Climate Experiment (GRACE)</a:t>
            </a:r>
            <a:endParaRPr lang="en-US" b="1" dirty="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9D088504-ADC3-448C-8971-CD19027B7EC6}"/>
              </a:ext>
            </a:extLst>
          </p:cNvPr>
          <p:cNvSpPr txBox="1"/>
          <p:nvPr/>
        </p:nvSpPr>
        <p:spPr>
          <a:xfrm>
            <a:off x="5209446" y="2213912"/>
            <a:ext cx="14883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lumMod val="95000"/>
                  </a:schemeClr>
                </a:solidFill>
                <a:latin typeface="Century Gothic"/>
              </a:rPr>
              <a:t>Source: NASA JPL</a:t>
            </a:r>
          </a:p>
        </p:txBody>
      </p:sp>
      <p:sp>
        <p:nvSpPr>
          <p:cNvPr id="12" name="TextBox 11">
            <a:extLst>
              <a:ext uri="{FF2B5EF4-FFF2-40B4-BE49-F238E27FC236}">
                <a16:creationId xmlns:a16="http://schemas.microsoft.com/office/drawing/2014/main" id="{1AE62E43-982E-4095-B382-4E825F8BA902}"/>
              </a:ext>
            </a:extLst>
          </p:cNvPr>
          <p:cNvSpPr txBox="1"/>
          <p:nvPr/>
        </p:nvSpPr>
        <p:spPr>
          <a:xfrm>
            <a:off x="6907235" y="4286017"/>
            <a:ext cx="14883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Source: NASA JPL</a:t>
            </a:r>
          </a:p>
        </p:txBody>
      </p:sp>
      <p:sp>
        <p:nvSpPr>
          <p:cNvPr id="13" name="TextBox 12">
            <a:extLst>
              <a:ext uri="{FF2B5EF4-FFF2-40B4-BE49-F238E27FC236}">
                <a16:creationId xmlns:a16="http://schemas.microsoft.com/office/drawing/2014/main" id="{F7644C15-860B-4CC2-A2BC-42C5E0222FC6}"/>
              </a:ext>
            </a:extLst>
          </p:cNvPr>
          <p:cNvSpPr txBox="1"/>
          <p:nvPr/>
        </p:nvSpPr>
        <p:spPr>
          <a:xfrm>
            <a:off x="9219972" y="6371491"/>
            <a:ext cx="14883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Source: NASA GPM</a:t>
            </a:r>
          </a:p>
        </p:txBody>
      </p:sp>
    </p:spTree>
    <p:extLst>
      <p:ext uri="{BB962C8B-B14F-4D97-AF65-F5344CB8AC3E}">
        <p14:creationId xmlns:p14="http://schemas.microsoft.com/office/powerpoint/2010/main" val="1985244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PC Team Members</DisplayName>
        <AccountId>6</AccountId>
        <AccountType/>
      </UserInfo>
      <UserInfo>
        <DisplayName>Limited Access System Group</DisplayName>
        <AccountId>21</AccountId>
        <AccountType/>
      </UserInfo>
      <UserInfo>
        <DisplayName>Travis Newton</DisplayName>
        <AccountId>34</AccountId>
        <AccountType/>
      </UserInfo>
      <UserInfo>
        <DisplayName>Wilson Goode</DisplayName>
        <AccountId>35</AccountId>
        <AccountType/>
      </UserInfo>
      <UserInfo>
        <DisplayName>Adriana Le Compte</DisplayName>
        <AccountId>47</AccountId>
        <AccountType/>
      </UserInfo>
      <UserInfo>
        <DisplayName>Justine Spore</DisplayName>
        <AccountId>381</AccountId>
        <AccountType/>
      </UserInfo>
    </SharedWithUsers>
  </documentManagement>
</p:properties>
</file>

<file path=customXml/itemProps1.xml><?xml version="1.0" encoding="utf-8"?>
<ds:datastoreItem xmlns:ds="http://schemas.openxmlformats.org/officeDocument/2006/customXml" ds:itemID="{4B1942F3-7638-487B-8FC2-1A84490FB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6ED122-F7CB-447A-9D3B-01F79A2834C6}">
  <ds:schemaRefs>
    <ds:schemaRef ds:uri="http://schemas.microsoft.com/sharepoint/v3/contenttype/forms"/>
  </ds:schemaRefs>
</ds:datastoreItem>
</file>

<file path=customXml/itemProps3.xml><?xml version="1.0" encoding="utf-8"?>
<ds:datastoreItem xmlns:ds="http://schemas.openxmlformats.org/officeDocument/2006/customXml" ds:itemID="{9F50933F-3645-4959-B729-004EFA9AB2F5}">
  <ds:schemaRef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df78d0b-135a-4de7-9166-7c181cd87fb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766</TotalTime>
  <Words>3686</Words>
  <Application>Microsoft Office PowerPoint</Application>
  <PresentationFormat>Widescreen</PresentationFormat>
  <Paragraphs>410</Paragraphs>
  <Slides>24</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Arial,Sans-Serif</vt:lpstr>
      <vt:lpstr>Calibri</vt:lpstr>
      <vt:lpstr>Calibri Light</vt:lpstr>
      <vt:lpstr>Centiry</vt:lpstr>
      <vt:lpstr>Century Gothic</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97</cp:revision>
  <dcterms:created xsi:type="dcterms:W3CDTF">2019-11-12T17:46:59Z</dcterms:created>
  <dcterms:modified xsi:type="dcterms:W3CDTF">2021-08-03T04:38:28Z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