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B761"/>
    <a:srgbClr val="C5E0B4"/>
    <a:srgbClr val="5F953C"/>
    <a:srgbClr val="9299A8"/>
    <a:srgbClr val="964135"/>
    <a:srgbClr val="E97844"/>
    <a:srgbClr val="7DB961"/>
    <a:srgbClr val="238754"/>
    <a:srgbClr val="75AADB"/>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02" autoAdjust="0"/>
    <p:restoredTop sz="94660"/>
  </p:normalViewPr>
  <p:slideViewPr>
    <p:cSldViewPr snapToGrid="0">
      <p:cViewPr>
        <p:scale>
          <a:sx n="125" d="100"/>
          <a:sy n="125" d="100"/>
        </p:scale>
        <p:origin x="-8504" y="-7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21T09:43:23.347" idx="1">
    <p:pos x="17526" y="525"/>
    <p:text>Project subtitle should be between 50 to 60pt font, taking up a max of 3 lines. Only shrink the text size if title cannot fit in provided text box. Align bottom line of text to provided guide.</p:text>
    <p:extLst mod="1">
      <p:ext uri="{C676402C-5697-4E1C-873F-D02D1690AC5C}">
        <p15:threadingInfo xmlns:p15="http://schemas.microsoft.com/office/powerpoint/2012/main" timeZoneBias="300"/>
      </p:ext>
    </p:extLst>
  </p:cm>
  <p:cm authorId="1" dt="2019-02-21T09:44:13.251" idx="2">
    <p:pos x="17451" y="2897"/>
    <p:text>Short title should be in 100pt font. Only shrink the text size if short title cannot fit in provided text box.</p:text>
    <p:extLst mod="1">
      <p:ext uri="{C676402C-5697-4E1C-873F-D02D1690AC5C}">
        <p15:threadingInfo xmlns:p15="http://schemas.microsoft.com/office/powerpoint/2012/main" timeZoneBias="300"/>
      </p:ext>
    </p:extLst>
  </p:cm>
  <p:cm authorId="1" dt="2019-02-21T11:42:15.177" idx="20">
    <p:pos x="-1236" y="2914"/>
    <p:text>Body text should be at least 24pt font. Captions and any other text should be at least 16pt font. Image and legend text should be the correct size, regardless of whether it is editable. Feel free to rename, move, and resize sections as needed.</p:text>
    <p:extLst mod="1">
      <p:ext uri="{C676402C-5697-4E1C-873F-D02D1690AC5C}">
        <p15:threadingInfo xmlns:p15="http://schemas.microsoft.com/office/powerpoint/2012/main" timeZoneBias="300"/>
      </p:ext>
    </p:extLst>
  </p:cm>
  <p:cm authorId="1" dt="2019-02-21T11:42:27.575" idx="21">
    <p:pos x="-1325" y="6612"/>
    <p:text>The standard DEVELOP bullet style is symbol #52 in the Webdings font.</p:text>
    <p:extLst mod="1">
      <p:ext uri="{C676402C-5697-4E1C-873F-D02D1690AC5C}">
        <p15:threadingInfo xmlns:p15="http://schemas.microsoft.com/office/powerpoint/2012/main" timeZoneBias="300"/>
      </p:ext>
    </p:extLst>
  </p:cm>
  <p:cm authorId="1" dt="2019-02-21T11:43:03.462" idx="24">
    <p:pos x="-1962" y="18780"/>
    <p:text>List Team Leads first and include their title below their name. Headshots should include professional business attire. Images should be cropped to a circle shape at a 1.8” x 1.8” dimension and centered in aperture shape. Instruction on how to do this can be found here:</p:text>
    <p:extLst mod="1">
      <p:ext uri="{C676402C-5697-4E1C-873F-D02D1690AC5C}">
        <p15:threadingInfo xmlns:p15="http://schemas.microsoft.com/office/powerpoint/2012/main" timeZoneBias="300"/>
      </p:ext>
    </p:extLst>
  </p:cm>
  <p:cm authorId="1" dt="2019-02-21T11:43:14.460" idx="25">
    <p:pos x="-1962" y="18876"/>
    <p:text>https://support.office.com/en-us/article/Crop-a-picture-to-fit-in-a-shape-1CE8CF89-6A19-4EE4-82CA-4F8E81469590</p:text>
    <p:extLst mod="1">
      <p:ext uri="{C676402C-5697-4E1C-873F-D02D1690AC5C}">
        <p15:threadingInfo xmlns:p15="http://schemas.microsoft.com/office/powerpoint/2012/main" timeZoneBias="300">
          <p15:parentCm authorId="1" idx="24"/>
        </p15:threadingInfo>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7DB761"/>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449" y="876300"/>
            <a:ext cx="2502846" cy="21717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2743"/>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7/29/19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hevron 70">
            <a:extLst>
              <a:ext uri="{FF2B5EF4-FFF2-40B4-BE49-F238E27FC236}">
                <a16:creationId xmlns:a16="http://schemas.microsoft.com/office/drawing/2014/main" id="{A356BEDB-C6B8-5A4C-BC47-4642B3383738}"/>
              </a:ext>
            </a:extLst>
          </p:cNvPr>
          <p:cNvSpPr/>
          <p:nvPr/>
        </p:nvSpPr>
        <p:spPr>
          <a:xfrm>
            <a:off x="20947672" y="14758484"/>
            <a:ext cx="4997040" cy="213677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2753694D-F8F9-0C4B-802A-CF4E35B62DE3}"/>
              </a:ext>
            </a:extLst>
          </p:cNvPr>
          <p:cNvSpPr/>
          <p:nvPr/>
        </p:nvSpPr>
        <p:spPr>
          <a:xfrm>
            <a:off x="24256709" y="14468613"/>
            <a:ext cx="1802571" cy="2831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7DB761"/>
                </a:solidFill>
              </a:rPr>
              <a:t>Kansas </a:t>
            </a:r>
            <a:r>
              <a:rPr lang="en-US" sz="10000" dirty="0">
                <a:solidFill>
                  <a:srgbClr val="7DB761"/>
                </a:solidFill>
              </a:rPr>
              <a:t>Agriculture &amp; Food Security</a:t>
            </a:r>
          </a:p>
        </p:txBody>
      </p:sp>
      <p:sp>
        <p:nvSpPr>
          <p:cNvPr id="15" name="TextBox 14"/>
          <p:cNvSpPr txBox="1"/>
          <p:nvPr/>
        </p:nvSpPr>
        <p:spPr>
          <a:xfrm>
            <a:off x="878674" y="4484915"/>
            <a:ext cx="2475358"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Abstract</a:t>
            </a:r>
          </a:p>
        </p:txBody>
      </p:sp>
      <p:sp>
        <p:nvSpPr>
          <p:cNvPr id="14" name="Text Placeholder 16"/>
          <p:cNvSpPr txBox="1">
            <a:spLocks/>
          </p:cNvSpPr>
          <p:nvPr/>
        </p:nvSpPr>
        <p:spPr>
          <a:xfrm>
            <a:off x="18493331" y="5228101"/>
            <a:ext cx="5530594" cy="551276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Develop</a:t>
            </a:r>
            <a:r>
              <a:rPr lang="en-US" dirty="0">
                <a:solidFill>
                  <a:schemeClr val="tx1">
                    <a:lumMod val="75000"/>
                    <a:lumOff val="25000"/>
                  </a:schemeClr>
                </a:solidFill>
                <a:latin typeface="Garamond" panose="02020404030301010803" pitchFamily="18" charset="0"/>
              </a:rPr>
              <a:t> </a:t>
            </a:r>
            <a:r>
              <a:rPr lang="en-US" dirty="0">
                <a:latin typeface="Garamond" panose="02020404030301010803" pitchFamily="18" charset="0"/>
              </a:rPr>
              <a:t>an exponential model to estimate the decay of root zone soil moisture (soil </a:t>
            </a:r>
            <a:r>
              <a:rPr lang="en-US" dirty="0" err="1">
                <a:latin typeface="Garamond" panose="02020404030301010803" pitchFamily="18" charset="0"/>
              </a:rPr>
              <a:t>drydown</a:t>
            </a:r>
            <a:r>
              <a:rPr lang="en-US" dirty="0">
                <a:latin typeface="Garamond" panose="02020404030301010803" pitchFamily="18" charset="0"/>
              </a:rPr>
              <a:t>)</a:t>
            </a:r>
          </a:p>
          <a:p>
            <a:pPr algn="just">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Utilize</a:t>
            </a:r>
            <a:r>
              <a:rPr lang="en-US" dirty="0">
                <a:solidFill>
                  <a:schemeClr val="tx1">
                    <a:lumMod val="75000"/>
                    <a:lumOff val="25000"/>
                  </a:schemeClr>
                </a:solidFill>
                <a:latin typeface="Garamond" panose="02020404030301010803" pitchFamily="18" charset="0"/>
              </a:rPr>
              <a:t> </a:t>
            </a:r>
            <a:r>
              <a:rPr lang="en-US" dirty="0">
                <a:latin typeface="Garamond" panose="02020404030301010803" pitchFamily="18" charset="0"/>
              </a:rPr>
              <a:t>remote sensing and </a:t>
            </a:r>
            <a:r>
              <a:rPr lang="en-US" i="1" dirty="0">
                <a:latin typeface="Garamond" panose="02020404030301010803" pitchFamily="18" charset="0"/>
              </a:rPr>
              <a:t>in situ</a:t>
            </a:r>
            <a:r>
              <a:rPr lang="en-US" dirty="0">
                <a:latin typeface="Garamond" panose="02020404030301010803" pitchFamily="18" charset="0"/>
              </a:rPr>
              <a:t> data to calculate model parameters </a:t>
            </a:r>
            <a:r>
              <a:rPr lang="en-US" b="1" dirty="0">
                <a:solidFill>
                  <a:srgbClr val="7DB761"/>
                </a:solidFill>
                <a:latin typeface="Garamond" panose="02020404030301010803" pitchFamily="18" charset="0"/>
              </a:rPr>
              <a:t>Analyze </a:t>
            </a:r>
            <a:r>
              <a:rPr lang="en-US" dirty="0">
                <a:latin typeface="Garamond" panose="02020404030301010803" pitchFamily="18" charset="0"/>
              </a:rPr>
              <a:t>the relationship between soil moisture and drought indices</a:t>
            </a:r>
            <a:endParaRPr lang="en-US" dirty="0">
              <a:solidFill>
                <a:schemeClr val="tx1">
                  <a:lumMod val="75000"/>
                  <a:lumOff val="25000"/>
                </a:schemeClr>
              </a:solidFill>
              <a:latin typeface="Garamond" panose="02020404030301010803" pitchFamily="18" charset="0"/>
            </a:endParaRPr>
          </a:p>
          <a:p>
            <a:pPr algn="just">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Produce</a:t>
            </a:r>
            <a:r>
              <a:rPr lang="en-US" dirty="0">
                <a:solidFill>
                  <a:schemeClr val="tx1">
                    <a:lumMod val="75000"/>
                    <a:lumOff val="25000"/>
                  </a:schemeClr>
                </a:solidFill>
                <a:latin typeface="Garamond" panose="02020404030301010803" pitchFamily="18" charset="0"/>
              </a:rPr>
              <a:t> </a:t>
            </a:r>
            <a:r>
              <a:rPr lang="en-US" dirty="0">
                <a:latin typeface="Garamond" panose="02020404030301010803" pitchFamily="18" charset="0"/>
              </a:rPr>
              <a:t>a statewide map atlas of soil moisture characteristics</a:t>
            </a:r>
            <a:endParaRPr lang="en-US" b="1" dirty="0">
              <a:latin typeface="Garamond" panose="02020404030301010803" pitchFamily="18" charset="0"/>
            </a:endParaRPr>
          </a:p>
          <a:p>
            <a:pPr algn="just">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Enhance </a:t>
            </a:r>
            <a:r>
              <a:rPr lang="en-US" dirty="0">
                <a:latin typeface="Garamond" panose="02020404030301010803" pitchFamily="18" charset="0"/>
              </a:rPr>
              <a:t>understanding of soil </a:t>
            </a:r>
            <a:r>
              <a:rPr lang="en-US" dirty="0" err="1">
                <a:latin typeface="Garamond" panose="02020404030301010803" pitchFamily="18" charset="0"/>
              </a:rPr>
              <a:t>drydown</a:t>
            </a:r>
            <a:r>
              <a:rPr lang="en-US" dirty="0">
                <a:latin typeface="Garamond" panose="02020404030301010803" pitchFamily="18" charset="0"/>
              </a:rPr>
              <a:t> for drought mitigation planning</a:t>
            </a:r>
            <a:endParaRPr lang="en-US" dirty="0">
              <a:solidFill>
                <a:schemeClr val="tx1">
                  <a:lumMod val="75000"/>
                  <a:lumOff val="25000"/>
                </a:schemeClr>
              </a:solidFill>
              <a:latin typeface="Garamond" panose="02020404030301010803" pitchFamily="18" charset="0"/>
            </a:endParaRPr>
          </a:p>
          <a:p>
            <a:pPr algn="just">
              <a:lnSpc>
                <a:spcPct val="100000"/>
              </a:lnSpc>
              <a:spcBef>
                <a:spcPts val="0"/>
              </a:spcBef>
              <a:spcAft>
                <a:spcPts val="600"/>
              </a:spcAft>
              <a:buClr>
                <a:srgbClr val="7DB761"/>
              </a:buClr>
            </a:pPr>
            <a:endParaRPr lang="en-US"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18523777" y="4480029"/>
            <a:ext cx="312777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Objectives</a:t>
            </a:r>
          </a:p>
        </p:txBody>
      </p:sp>
      <p:sp>
        <p:nvSpPr>
          <p:cNvPr id="17" name="TextBox 16"/>
          <p:cNvSpPr txBox="1"/>
          <p:nvPr/>
        </p:nvSpPr>
        <p:spPr>
          <a:xfrm>
            <a:off x="876202" y="13882896"/>
            <a:ext cx="3849131"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Methodology</a:t>
            </a:r>
          </a:p>
        </p:txBody>
      </p:sp>
      <p:sp>
        <p:nvSpPr>
          <p:cNvPr id="18" name="TextBox 17"/>
          <p:cNvSpPr txBox="1"/>
          <p:nvPr/>
        </p:nvSpPr>
        <p:spPr>
          <a:xfrm>
            <a:off x="10489389" y="4484915"/>
            <a:ext cx="3172663"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Study Area</a:t>
            </a:r>
          </a:p>
        </p:txBody>
      </p:sp>
      <p:sp>
        <p:nvSpPr>
          <p:cNvPr id="12" name="Text Placeholder 16"/>
          <p:cNvSpPr txBox="1">
            <a:spLocks/>
          </p:cNvSpPr>
          <p:nvPr/>
        </p:nvSpPr>
        <p:spPr>
          <a:xfrm>
            <a:off x="20719125" y="11231454"/>
            <a:ext cx="3758317" cy="10901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b="1" dirty="0">
                <a:solidFill>
                  <a:schemeClr val="tx1">
                    <a:lumMod val="75000"/>
                    <a:lumOff val="25000"/>
                  </a:schemeClr>
                </a:solidFill>
                <a:latin typeface="Garamond" panose="02020404030301010803" pitchFamily="18" charset="0"/>
              </a:rPr>
              <a:t>Soil Moisture </a:t>
            </a:r>
            <a:br>
              <a:rPr lang="en-US" b="1" dirty="0">
                <a:solidFill>
                  <a:schemeClr val="tx1">
                    <a:lumMod val="75000"/>
                    <a:lumOff val="25000"/>
                  </a:schemeClr>
                </a:solidFill>
                <a:latin typeface="Garamond" panose="02020404030301010803" pitchFamily="18" charset="0"/>
              </a:rPr>
            </a:br>
            <a:r>
              <a:rPr lang="en-US" b="1" dirty="0">
                <a:solidFill>
                  <a:schemeClr val="tx1">
                    <a:lumMod val="75000"/>
                    <a:lumOff val="25000"/>
                  </a:schemeClr>
                </a:solidFill>
                <a:latin typeface="Garamond" panose="02020404030301010803" pitchFamily="18" charset="0"/>
              </a:rPr>
              <a:t>Active Passive (SMAP)</a:t>
            </a:r>
          </a:p>
          <a:p>
            <a:pPr>
              <a:lnSpc>
                <a:spcPct val="100000"/>
              </a:lnSpc>
              <a:spcBef>
                <a:spcPts val="600"/>
              </a:spcBef>
            </a:pPr>
            <a:r>
              <a:rPr lang="en-US" dirty="0">
                <a:solidFill>
                  <a:schemeClr val="tx1">
                    <a:lumMod val="75000"/>
                    <a:lumOff val="25000"/>
                  </a:schemeClr>
                </a:solidFill>
                <a:latin typeface="Garamond" panose="02020404030301010803" pitchFamily="18" charset="0"/>
              </a:rPr>
              <a:t>L-band Radiometer Rootzone Soil Moisture, Level 4 Analysis Update</a:t>
            </a:r>
          </a:p>
        </p:txBody>
      </p:sp>
      <p:sp>
        <p:nvSpPr>
          <p:cNvPr id="19" name="TextBox 18"/>
          <p:cNvSpPr txBox="1"/>
          <p:nvPr/>
        </p:nvSpPr>
        <p:spPr>
          <a:xfrm>
            <a:off x="18523777" y="10390775"/>
            <a:ext cx="5272597"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Earth Observations</a:t>
            </a:r>
          </a:p>
        </p:txBody>
      </p:sp>
      <p:sp>
        <p:nvSpPr>
          <p:cNvPr id="9" name="Text Placeholder 16"/>
          <p:cNvSpPr txBox="1">
            <a:spLocks/>
          </p:cNvSpPr>
          <p:nvPr/>
        </p:nvSpPr>
        <p:spPr>
          <a:xfrm>
            <a:off x="876202" y="27423149"/>
            <a:ext cx="12601200" cy="32983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Modeled outputs showed sub-county variations in forecasted soil moisture and estimated days to a selected relative soil saturation under the same no precipitation scenario.</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Remote sensing is useful for spatially comprehensive forecasts of soil moisture when used in combination with empirically measured decay parameters. </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Initial tests of forecasted versus actual soil moisture show agreement for areas experiencing extreme to exceptional drought.</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Evaporative Demand Drought Index is inversely related to RZSM percentiles.</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Remote sensing fills gaps in </a:t>
            </a:r>
            <a:r>
              <a:rPr lang="en-US" sz="2400" i="1" dirty="0">
                <a:solidFill>
                  <a:schemeClr val="tx1">
                    <a:lumMod val="75000"/>
                    <a:lumOff val="25000"/>
                  </a:schemeClr>
                </a:solidFill>
                <a:latin typeface="Garamond" panose="02020404030301010803" pitchFamily="18" charset="0"/>
              </a:rPr>
              <a:t>in situ</a:t>
            </a:r>
            <a:r>
              <a:rPr lang="en-US" sz="2400" dirty="0">
                <a:solidFill>
                  <a:schemeClr val="tx1">
                    <a:lumMod val="75000"/>
                    <a:lumOff val="25000"/>
                  </a:schemeClr>
                </a:solidFill>
                <a:latin typeface="Garamond" panose="02020404030301010803" pitchFamily="18" charset="0"/>
              </a:rPr>
              <a:t> data, enhancing information available for drought planning.</a:t>
            </a:r>
          </a:p>
          <a:p>
            <a:pPr>
              <a:lnSpc>
                <a:spcPct val="100000"/>
              </a:lnSpc>
              <a:spcBef>
                <a:spcPts val="0"/>
              </a:spcBef>
              <a:spcAft>
                <a:spcPts val="600"/>
              </a:spcAft>
              <a:buClr>
                <a:srgbClr val="7DB761"/>
              </a:buClr>
              <a:buFont typeface="Webdings" panose="05030102010509060703" pitchFamily="18" charset="2"/>
              <a:buChar char=""/>
            </a:pPr>
            <a:endParaRPr lang="en-US" sz="2400"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900585" y="26597090"/>
            <a:ext cx="3486852"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Conclusions</a:t>
            </a:r>
          </a:p>
        </p:txBody>
      </p:sp>
      <p:sp>
        <p:nvSpPr>
          <p:cNvPr id="7" name="Text Placeholder 16"/>
          <p:cNvSpPr txBox="1">
            <a:spLocks/>
          </p:cNvSpPr>
          <p:nvPr/>
        </p:nvSpPr>
        <p:spPr>
          <a:xfrm>
            <a:off x="876202" y="31667567"/>
            <a:ext cx="12832899" cy="29447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We thank our advisor </a:t>
            </a:r>
            <a:r>
              <a:rPr lang="en-US" sz="2400" b="1" dirty="0">
                <a:solidFill>
                  <a:schemeClr val="tx1">
                    <a:lumMod val="75000"/>
                    <a:lumOff val="25000"/>
                  </a:schemeClr>
                </a:solidFill>
                <a:latin typeface="Garamond" panose="02020404030301010803" pitchFamily="18" charset="0"/>
              </a:rPr>
              <a:t>Jessica Blunden </a:t>
            </a:r>
            <a:r>
              <a:rPr lang="en-US" sz="2400" dirty="0">
                <a:solidFill>
                  <a:schemeClr val="tx1">
                    <a:lumMod val="75000"/>
                    <a:lumOff val="25000"/>
                  </a:schemeClr>
                </a:solidFill>
                <a:latin typeface="Garamond" panose="02020404030301010803" pitchFamily="18" charset="0"/>
              </a:rPr>
              <a:t>for her mentorship and Center Lead </a:t>
            </a:r>
            <a:r>
              <a:rPr lang="en-US" sz="2400" b="1" dirty="0">
                <a:solidFill>
                  <a:schemeClr val="tx1">
                    <a:lumMod val="75000"/>
                    <a:lumOff val="25000"/>
                  </a:schemeClr>
                </a:solidFill>
                <a:latin typeface="Garamond" panose="02020404030301010803" pitchFamily="18" charset="0"/>
              </a:rPr>
              <a:t>Andrew Shannon </a:t>
            </a:r>
            <a:r>
              <a:rPr lang="en-US" sz="2400" dirty="0">
                <a:solidFill>
                  <a:schemeClr val="tx1">
                    <a:lumMod val="75000"/>
                    <a:lumOff val="25000"/>
                  </a:schemeClr>
                </a:solidFill>
                <a:latin typeface="Garamond" panose="02020404030301010803" pitchFamily="18" charset="0"/>
              </a:rPr>
              <a:t>for his guidance. We also thank our partners </a:t>
            </a:r>
            <a:r>
              <a:rPr lang="en-US" sz="2400" b="1" dirty="0">
                <a:solidFill>
                  <a:schemeClr val="tx1">
                    <a:lumMod val="75000"/>
                    <a:lumOff val="25000"/>
                  </a:schemeClr>
                </a:solidFill>
                <a:latin typeface="Garamond" panose="02020404030301010803" pitchFamily="18" charset="0"/>
              </a:rPr>
              <a:t>Andres Patrignani</a:t>
            </a:r>
            <a:r>
              <a:rPr lang="en-US" sz="2400" dirty="0">
                <a:solidFill>
                  <a:schemeClr val="tx1">
                    <a:lumMod val="75000"/>
                    <a:lumOff val="25000"/>
                  </a:schemeClr>
                </a:solidFill>
                <a:latin typeface="Garamond" panose="02020404030301010803" pitchFamily="18" charset="0"/>
              </a:rPr>
              <a:t>, </a:t>
            </a:r>
            <a:r>
              <a:rPr lang="en-US" sz="2400" b="1" dirty="0">
                <a:solidFill>
                  <a:schemeClr val="tx1">
                    <a:lumMod val="75000"/>
                    <a:lumOff val="25000"/>
                  </a:schemeClr>
                </a:solidFill>
                <a:latin typeface="Garamond" panose="02020404030301010803" pitchFamily="18" charset="0"/>
              </a:rPr>
              <a:t>Diane Knowles</a:t>
            </a:r>
            <a:r>
              <a:rPr lang="en-US" sz="2400" dirty="0">
                <a:solidFill>
                  <a:schemeClr val="tx1">
                    <a:lumMod val="75000"/>
                    <a:lumOff val="25000"/>
                  </a:schemeClr>
                </a:solidFill>
                <a:latin typeface="Garamond" panose="02020404030301010803" pitchFamily="18" charset="0"/>
              </a:rPr>
              <a:t>, </a:t>
            </a:r>
            <a:r>
              <a:rPr lang="en-US" sz="2400" b="1" dirty="0">
                <a:solidFill>
                  <a:schemeClr val="tx1">
                    <a:lumMod val="75000"/>
                    <a:lumOff val="25000"/>
                  </a:schemeClr>
                </a:solidFill>
                <a:latin typeface="Garamond" panose="02020404030301010803" pitchFamily="18" charset="0"/>
              </a:rPr>
              <a:t>Chip Redmond</a:t>
            </a:r>
            <a:r>
              <a:rPr lang="en-US" sz="2400" dirty="0">
                <a:solidFill>
                  <a:schemeClr val="tx1">
                    <a:lumMod val="75000"/>
                    <a:lumOff val="25000"/>
                  </a:schemeClr>
                </a:solidFill>
                <a:latin typeface="Garamond" panose="02020404030301010803" pitchFamily="18" charset="0"/>
              </a:rPr>
              <a:t>, </a:t>
            </a:r>
            <a:r>
              <a:rPr lang="en-US" sz="2400" b="1" dirty="0">
                <a:solidFill>
                  <a:schemeClr val="tx1">
                    <a:lumMod val="75000"/>
                    <a:lumOff val="25000"/>
                  </a:schemeClr>
                </a:solidFill>
                <a:latin typeface="Garamond" panose="02020404030301010803" pitchFamily="18" charset="0"/>
              </a:rPr>
              <a:t>Mary Knapp</a:t>
            </a:r>
            <a:r>
              <a:rPr lang="en-US" sz="2400" dirty="0">
                <a:solidFill>
                  <a:schemeClr val="tx1">
                    <a:lumMod val="75000"/>
                    <a:lumOff val="25000"/>
                  </a:schemeClr>
                </a:solidFill>
                <a:latin typeface="Garamond" panose="02020404030301010803" pitchFamily="18" charset="0"/>
              </a:rPr>
              <a:t>, and </a:t>
            </a:r>
            <a:r>
              <a:rPr lang="en-US" sz="2400" b="1" dirty="0">
                <a:solidFill>
                  <a:schemeClr val="tx1">
                    <a:lumMod val="75000"/>
                    <a:lumOff val="25000"/>
                  </a:schemeClr>
                </a:solidFill>
                <a:latin typeface="Garamond" panose="02020404030301010803" pitchFamily="18" charset="0"/>
              </a:rPr>
              <a:t>Daniel McEvoy </a:t>
            </a:r>
            <a:r>
              <a:rPr lang="en-US" sz="2400" dirty="0">
                <a:solidFill>
                  <a:schemeClr val="tx1">
                    <a:lumMod val="75000"/>
                    <a:lumOff val="25000"/>
                  </a:schemeClr>
                </a:solidFill>
                <a:latin typeface="Garamond" panose="02020404030301010803" pitchFamily="18" charset="0"/>
              </a:rPr>
              <a:t>for their expertise and insightful suggestions and comments.</a:t>
            </a:r>
            <a:br>
              <a:rPr lang="en-US" sz="2400" dirty="0">
                <a:solidFill>
                  <a:schemeClr val="tx1">
                    <a:lumMod val="75000"/>
                    <a:lumOff val="25000"/>
                  </a:schemeClr>
                </a:solidFill>
                <a:latin typeface="Garamond" panose="02020404030301010803" pitchFamily="18" charset="0"/>
              </a:rPr>
            </a:b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We extend our thanks to the National Integrated Drought Information System (NIDIS), NOAA National Centers for Environmental Information, and the DEVELOP National Program Office who have supported this project.</a:t>
            </a:r>
          </a:p>
        </p:txBody>
      </p:sp>
      <p:sp>
        <p:nvSpPr>
          <p:cNvPr id="22" name="TextBox 21"/>
          <p:cNvSpPr txBox="1"/>
          <p:nvPr/>
        </p:nvSpPr>
        <p:spPr>
          <a:xfrm>
            <a:off x="876202" y="30945206"/>
            <a:ext cx="5687776"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Acknowledgements</a:t>
            </a:r>
          </a:p>
        </p:txBody>
      </p:sp>
      <p:sp>
        <p:nvSpPr>
          <p:cNvPr id="6" name="Text Placeholder 16"/>
          <p:cNvSpPr txBox="1">
            <a:spLocks/>
          </p:cNvSpPr>
          <p:nvPr/>
        </p:nvSpPr>
        <p:spPr>
          <a:xfrm>
            <a:off x="14592300" y="27453992"/>
            <a:ext cx="9014762" cy="22860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Kansas Water Office</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Desert Research Institute, Western Regional Climate Center</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Kansas State University</a:t>
            </a:r>
          </a:p>
          <a:p>
            <a:pPr lvl="1">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Kansas Office of the State Climatologist</a:t>
            </a:r>
          </a:p>
          <a:p>
            <a:pPr lvl="1">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Department of Agronomy</a:t>
            </a:r>
          </a:p>
        </p:txBody>
      </p:sp>
      <p:sp>
        <p:nvSpPr>
          <p:cNvPr id="23" name="TextBox 22"/>
          <p:cNvSpPr txBox="1"/>
          <p:nvPr/>
        </p:nvSpPr>
        <p:spPr>
          <a:xfrm>
            <a:off x="14684634" y="26570965"/>
            <a:ext cx="4403770"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Project Partners</a:t>
            </a:r>
          </a:p>
        </p:txBody>
      </p:sp>
      <p:sp>
        <p:nvSpPr>
          <p:cNvPr id="24" name="TextBox 23"/>
          <p:cNvSpPr txBox="1"/>
          <p:nvPr/>
        </p:nvSpPr>
        <p:spPr>
          <a:xfrm>
            <a:off x="14684634" y="30094394"/>
            <a:ext cx="4542503"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Team Members</a:t>
            </a:r>
          </a:p>
        </p:txBody>
      </p:sp>
      <p:sp>
        <p:nvSpPr>
          <p:cNvPr id="43" name="Text Placeholder 42"/>
          <p:cNvSpPr>
            <a:spLocks noGrp="1"/>
          </p:cNvSpPr>
          <p:nvPr>
            <p:ph type="body" sz="quarter" idx="11"/>
          </p:nvPr>
        </p:nvSpPr>
        <p:spPr>
          <a:xfrm>
            <a:off x="6235474" y="833240"/>
            <a:ext cx="15008377" cy="2171700"/>
          </a:xfrm>
        </p:spPr>
        <p:txBody>
          <a:bodyPr>
            <a:noAutofit/>
          </a:bodyPr>
          <a:lstStyle/>
          <a:p>
            <a:r>
              <a:rPr lang="en-US" sz="5000" dirty="0"/>
              <a:t>Modeling Soil Drydown Parameters for Drought Mitigation in Cropland and Rangeland of Kansas Using NASA Earth Observations</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t> </a:t>
            </a:r>
            <a:r>
              <a:rPr lang="en-US" sz="5200" dirty="0">
                <a:solidFill>
                  <a:srgbClr val="7DB761"/>
                </a:solidFill>
              </a:rPr>
              <a:t>North Carolina – NCEI | </a:t>
            </a:r>
            <a:r>
              <a:rPr lang="en-US" sz="5200" spc="100" baseline="0" dirty="0">
                <a:solidFill>
                  <a:srgbClr val="7DB761"/>
                </a:solidFill>
              </a:rPr>
              <a:t>Summer</a:t>
            </a:r>
            <a:r>
              <a:rPr lang="en-US" sz="5200" dirty="0">
                <a:solidFill>
                  <a:srgbClr val="7DB761"/>
                </a:solidFill>
              </a:rPr>
              <a:t> 2019</a:t>
            </a:r>
          </a:p>
        </p:txBody>
      </p:sp>
      <p:grpSp>
        <p:nvGrpSpPr>
          <p:cNvPr id="59" name="Group 58"/>
          <p:cNvGrpSpPr/>
          <p:nvPr/>
        </p:nvGrpSpPr>
        <p:grpSpPr>
          <a:xfrm>
            <a:off x="20491250" y="31028630"/>
            <a:ext cx="2834640" cy="2676034"/>
            <a:chOff x="6607040" y="30799944"/>
            <a:chExt cx="2834640" cy="2676034"/>
          </a:xfrm>
        </p:grpSpPr>
        <p:sp>
          <p:nvSpPr>
            <p:cNvPr id="60" name="Text Placeholder 16"/>
            <p:cNvSpPr txBox="1">
              <a:spLocks/>
            </p:cNvSpPr>
            <p:nvPr/>
          </p:nvSpPr>
          <p:spPr>
            <a:xfrm>
              <a:off x="6607040"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Krishna Tiwari</a:t>
              </a:r>
            </a:p>
          </p:txBody>
        </p:sp>
        <p:pic>
          <p:nvPicPr>
            <p:cNvPr id="61" name="Picture 6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72800" y="30799944"/>
              <a:ext cx="2103120" cy="2103120"/>
            </a:xfrm>
            <a:prstGeom prst="rect">
              <a:avLst/>
            </a:prstGeom>
          </p:spPr>
        </p:pic>
      </p:grpSp>
      <p:grpSp>
        <p:nvGrpSpPr>
          <p:cNvPr id="65" name="Group 64"/>
          <p:cNvGrpSpPr/>
          <p:nvPr/>
        </p:nvGrpSpPr>
        <p:grpSpPr>
          <a:xfrm>
            <a:off x="17571642" y="31028631"/>
            <a:ext cx="2834640" cy="2676033"/>
            <a:chOff x="3741860" y="30799945"/>
            <a:chExt cx="2834640" cy="2676033"/>
          </a:xfrm>
        </p:grpSpPr>
        <p:sp>
          <p:nvSpPr>
            <p:cNvPr id="66" name="Text Placeholder 16"/>
            <p:cNvSpPr txBox="1">
              <a:spLocks/>
            </p:cNvSpPr>
            <p:nvPr/>
          </p:nvSpPr>
          <p:spPr>
            <a:xfrm>
              <a:off x="3741860"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Max Dunsker</a:t>
              </a:r>
            </a:p>
          </p:txBody>
        </p:sp>
        <p:pic>
          <p:nvPicPr>
            <p:cNvPr id="67" name="Picture 6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107620" y="30799945"/>
              <a:ext cx="2103120" cy="2103120"/>
            </a:xfrm>
            <a:prstGeom prst="rect">
              <a:avLst/>
            </a:prstGeom>
          </p:spPr>
        </p:pic>
      </p:grpSp>
      <p:sp>
        <p:nvSpPr>
          <p:cNvPr id="68" name="Text Placeholder 16"/>
          <p:cNvSpPr txBox="1">
            <a:spLocks/>
          </p:cNvSpPr>
          <p:nvPr/>
        </p:nvSpPr>
        <p:spPr>
          <a:xfrm>
            <a:off x="-9951400" y="4541741"/>
            <a:ext cx="11430000" cy="75233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br>
              <a:rPr lang="en-US" dirty="0">
                <a:latin typeface="Garamond" panose="02020404030301010803" pitchFamily="18" charset="0"/>
              </a:rPr>
            </a:br>
            <a:br>
              <a:rPr lang="en-US" dirty="0"/>
            </a:br>
            <a:endParaRPr lang="en-US" dirty="0">
              <a:solidFill>
                <a:schemeClr val="tx1">
                  <a:lumMod val="75000"/>
                  <a:lumOff val="25000"/>
                </a:schemeClr>
              </a:solidFill>
              <a:latin typeface="Garamond" panose="02020404030301010803" pitchFamily="18" charset="0"/>
            </a:endParaRPr>
          </a:p>
        </p:txBody>
      </p:sp>
      <p:pic>
        <p:nvPicPr>
          <p:cNvPr id="3" name="Picture 2">
            <a:extLst>
              <a:ext uri="{FF2B5EF4-FFF2-40B4-BE49-F238E27FC236}">
                <a16:creationId xmlns:a16="http://schemas.microsoft.com/office/drawing/2014/main" id="{1E06630D-985A-C24C-94E0-54B432342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950" y="833240"/>
            <a:ext cx="2314781" cy="2314781"/>
          </a:xfrm>
          <a:prstGeom prst="rect">
            <a:avLst/>
          </a:prstGeom>
        </p:spPr>
      </p:pic>
      <p:pic>
        <p:nvPicPr>
          <p:cNvPr id="5" name="Picture 4">
            <a:extLst>
              <a:ext uri="{FF2B5EF4-FFF2-40B4-BE49-F238E27FC236}">
                <a16:creationId xmlns:a16="http://schemas.microsoft.com/office/drawing/2014/main" id="{E182401A-6F26-144C-84FF-7A3687057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100" y="847417"/>
            <a:ext cx="2284339" cy="2284339"/>
          </a:xfrm>
          <a:prstGeom prst="rect">
            <a:avLst/>
          </a:prstGeom>
        </p:spPr>
      </p:pic>
      <p:grpSp>
        <p:nvGrpSpPr>
          <p:cNvPr id="56" name="Group 55"/>
          <p:cNvGrpSpPr/>
          <p:nvPr/>
        </p:nvGrpSpPr>
        <p:grpSpPr>
          <a:xfrm>
            <a:off x="14655287" y="31023985"/>
            <a:ext cx="2834640" cy="3096178"/>
            <a:chOff x="905919" y="30467614"/>
            <a:chExt cx="2834640" cy="3096178"/>
          </a:xfrm>
        </p:grpSpPr>
        <p:sp>
          <p:nvSpPr>
            <p:cNvPr id="57" name="Text Placeholder 16"/>
            <p:cNvSpPr txBox="1">
              <a:spLocks/>
            </p:cNvSpPr>
            <p:nvPr/>
          </p:nvSpPr>
          <p:spPr>
            <a:xfrm>
              <a:off x="905919" y="32640462"/>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Danika Mosher</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58" name="Picture 5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55804" y="30467614"/>
              <a:ext cx="2103120" cy="2103120"/>
            </a:xfrm>
            <a:prstGeom prst="rect">
              <a:avLst/>
            </a:prstGeom>
          </p:spPr>
        </p:pic>
      </p:grpSp>
      <p:pic>
        <p:nvPicPr>
          <p:cNvPr id="29" name="Picture 28">
            <a:extLst>
              <a:ext uri="{FF2B5EF4-FFF2-40B4-BE49-F238E27FC236}">
                <a16:creationId xmlns:a16="http://schemas.microsoft.com/office/drawing/2014/main" id="{D322FAE0-5C6D-C642-8CF1-3739939E003F}"/>
              </a:ext>
            </a:extLst>
          </p:cNvPr>
          <p:cNvPicPr>
            <a:picLocks noChangeAspect="1"/>
          </p:cNvPicPr>
          <p:nvPr/>
        </p:nvPicPr>
        <p:blipFill rotWithShape="1">
          <a:blip r:embed="rId5">
            <a:extLst>
              <a:ext uri="{28A0092B-C50C-407E-A947-70E740481C1C}">
                <a14:useLocalDpi xmlns:a14="http://schemas.microsoft.com/office/drawing/2010/main" val="0"/>
              </a:ext>
            </a:extLst>
          </a:blip>
          <a:srcRect l="7925" t="7392" r="26604" b="745"/>
          <a:stretch/>
        </p:blipFill>
        <p:spPr>
          <a:xfrm>
            <a:off x="15332359" y="31255550"/>
            <a:ext cx="1648746" cy="1649280"/>
          </a:xfrm>
          <a:prstGeom prst="ellipse">
            <a:avLst/>
          </a:prstGeom>
        </p:spPr>
      </p:pic>
      <p:pic>
        <p:nvPicPr>
          <p:cNvPr id="49" name="Picture 48">
            <a:extLst>
              <a:ext uri="{FF2B5EF4-FFF2-40B4-BE49-F238E27FC236}">
                <a16:creationId xmlns:a16="http://schemas.microsoft.com/office/drawing/2014/main" id="{EFC56666-C26F-FF4E-BCB7-59EF56B6E824}"/>
              </a:ext>
            </a:extLst>
          </p:cNvPr>
          <p:cNvPicPr>
            <a:picLocks noChangeAspect="1"/>
          </p:cNvPicPr>
          <p:nvPr/>
        </p:nvPicPr>
        <p:blipFill rotWithShape="1">
          <a:blip r:embed="rId6">
            <a:extLst>
              <a:ext uri="{28A0092B-C50C-407E-A947-70E740481C1C}">
                <a14:useLocalDpi xmlns:a14="http://schemas.microsoft.com/office/drawing/2010/main" val="0"/>
              </a:ext>
            </a:extLst>
          </a:blip>
          <a:srcRect l="8418" t="6595" r="22488" b="12596"/>
          <a:stretch/>
        </p:blipFill>
        <p:spPr>
          <a:xfrm>
            <a:off x="18170522" y="31260409"/>
            <a:ext cx="1643481" cy="1648765"/>
          </a:xfrm>
          <a:prstGeom prst="ellipse">
            <a:avLst/>
          </a:prstGeom>
        </p:spPr>
      </p:pic>
      <p:pic>
        <p:nvPicPr>
          <p:cNvPr id="50" name="Picture 49">
            <a:extLst>
              <a:ext uri="{FF2B5EF4-FFF2-40B4-BE49-F238E27FC236}">
                <a16:creationId xmlns:a16="http://schemas.microsoft.com/office/drawing/2014/main" id="{6D5DC0BE-0EC4-1C4C-B099-E50E56BB50A4}"/>
              </a:ext>
            </a:extLst>
          </p:cNvPr>
          <p:cNvPicPr>
            <a:picLocks noChangeAspect="1"/>
          </p:cNvPicPr>
          <p:nvPr/>
        </p:nvPicPr>
        <p:blipFill rotWithShape="1">
          <a:blip r:embed="rId7">
            <a:extLst>
              <a:ext uri="{28A0092B-C50C-407E-A947-70E740481C1C}">
                <a14:useLocalDpi xmlns:a14="http://schemas.microsoft.com/office/drawing/2010/main" val="0"/>
              </a:ext>
            </a:extLst>
          </a:blip>
          <a:srcRect l="2440" r="29300"/>
          <a:stretch/>
        </p:blipFill>
        <p:spPr>
          <a:xfrm>
            <a:off x="21085185" y="31261697"/>
            <a:ext cx="1646770" cy="1643133"/>
          </a:xfrm>
          <a:prstGeom prst="ellipse">
            <a:avLst/>
          </a:prstGeom>
        </p:spPr>
      </p:pic>
      <p:pic>
        <p:nvPicPr>
          <p:cNvPr id="4" name="Picture 3">
            <a:extLst>
              <a:ext uri="{FF2B5EF4-FFF2-40B4-BE49-F238E27FC236}">
                <a16:creationId xmlns:a16="http://schemas.microsoft.com/office/drawing/2014/main" id="{9452F36D-B606-DC49-BCAE-EE6483BCA8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00312">
            <a:off x="18894919" y="11319333"/>
            <a:ext cx="2400918" cy="3350119"/>
          </a:xfrm>
          <a:prstGeom prst="rect">
            <a:avLst/>
          </a:prstGeom>
        </p:spPr>
      </p:pic>
      <p:sp>
        <p:nvSpPr>
          <p:cNvPr id="13" name="Rectangle 12">
            <a:extLst>
              <a:ext uri="{FF2B5EF4-FFF2-40B4-BE49-F238E27FC236}">
                <a16:creationId xmlns:a16="http://schemas.microsoft.com/office/drawing/2014/main" id="{AD8EFBB4-1D20-0743-9404-EE20EE69CB32}"/>
              </a:ext>
            </a:extLst>
          </p:cNvPr>
          <p:cNvSpPr/>
          <p:nvPr/>
        </p:nvSpPr>
        <p:spPr>
          <a:xfrm>
            <a:off x="876202" y="5169708"/>
            <a:ext cx="9176670" cy="8586966"/>
          </a:xfrm>
          <a:prstGeom prst="rect">
            <a:avLst/>
          </a:prstGeom>
        </p:spPr>
        <p:txBody>
          <a:bodyPr wrap="square">
            <a:spAutoFit/>
          </a:bodyPr>
          <a:lstStyle/>
          <a:p>
            <a:pPr algn="just"/>
            <a:r>
              <a:rPr lang="en-US" sz="2400" dirty="0">
                <a:latin typeface="Garamond" panose="02020404030301010803" pitchFamily="18" charset="0"/>
              </a:rPr>
              <a:t>Kansas is a leading state in agricultural production, however, during recent droughts, farmers experienced decreased yields that negatively impacted the state and national economies. The exponential decay of soil moisture content is a major consequence of drought, stymieing plant growth. This study examined the rate of soil moisture drydown to understand and mitigate the damage caused by soil water shortage. Soil Moisture Active Passive (SMAP) L-band Radiometer rootzone soil moisture imagery from March 2015 to the present was used to understand the minimum and maximum soil moisture capacity. The variables selected from SMAP and parameters derived from </a:t>
            </a:r>
            <a:r>
              <a:rPr lang="en-US" sz="2400" i="1" dirty="0">
                <a:latin typeface="Garamond" panose="02020404030301010803" pitchFamily="18" charset="0"/>
              </a:rPr>
              <a:t>in situ </a:t>
            </a:r>
            <a:r>
              <a:rPr lang="en-US" sz="2400" dirty="0">
                <a:latin typeface="Garamond" panose="02020404030301010803" pitchFamily="18" charset="0"/>
              </a:rPr>
              <a:t>data were input into an exponential model. The model forecasted, for a given length of time, the rootzone soil moisture assuming no precipitation. Another model was used to identify areas in Kansas currently below a given percentage of their relative soil moisture saturation, measured as a function of minimum, maximum, and current soil moisture, and forecasted the number of days until the other pixels would reach that level. The data were observed at a spatial resolution of 9 km × 9 km. These outputs were compared to Evaporative Drought Demand Index (EDDI) data to understand the relationship between agricultural and meteorological drought for our partners at Kansas State University and the Desert Research Institute. Additionally, the project assisted the Kansas Water Office and Kansas Office of the State Climatologist at Kansas State University in creating statewide drought mitigation plans and disseminating comprehensive information to farmers.</a:t>
            </a:r>
          </a:p>
        </p:txBody>
      </p:sp>
      <p:sp>
        <p:nvSpPr>
          <p:cNvPr id="64" name="Chevron 63">
            <a:extLst>
              <a:ext uri="{FF2B5EF4-FFF2-40B4-BE49-F238E27FC236}">
                <a16:creationId xmlns:a16="http://schemas.microsoft.com/office/drawing/2014/main" id="{55F2CFB3-8BC3-5847-BBB6-26AE94700182}"/>
              </a:ext>
            </a:extLst>
          </p:cNvPr>
          <p:cNvSpPr/>
          <p:nvPr/>
        </p:nvSpPr>
        <p:spPr>
          <a:xfrm>
            <a:off x="5911439" y="14763469"/>
            <a:ext cx="5815527" cy="2136777"/>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Chevron 68">
            <a:extLst>
              <a:ext uri="{FF2B5EF4-FFF2-40B4-BE49-F238E27FC236}">
                <a16:creationId xmlns:a16="http://schemas.microsoft.com/office/drawing/2014/main" id="{B5BF502B-471D-9046-90C5-644F927E7659}"/>
              </a:ext>
            </a:extLst>
          </p:cNvPr>
          <p:cNvSpPr/>
          <p:nvPr/>
        </p:nvSpPr>
        <p:spPr>
          <a:xfrm>
            <a:off x="10931035" y="14758484"/>
            <a:ext cx="5815527" cy="2136777"/>
          </a:xfrm>
          <a:prstGeom prst="chevron">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Chevron 69">
            <a:extLst>
              <a:ext uri="{FF2B5EF4-FFF2-40B4-BE49-F238E27FC236}">
                <a16:creationId xmlns:a16="http://schemas.microsoft.com/office/drawing/2014/main" id="{68F92B7E-EEC3-B448-9425-D3D5A6403F7A}"/>
              </a:ext>
            </a:extLst>
          </p:cNvPr>
          <p:cNvSpPr/>
          <p:nvPr/>
        </p:nvSpPr>
        <p:spPr>
          <a:xfrm>
            <a:off x="15928075" y="14749401"/>
            <a:ext cx="5815527" cy="2136777"/>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hevron 53">
            <a:extLst>
              <a:ext uri="{FF2B5EF4-FFF2-40B4-BE49-F238E27FC236}">
                <a16:creationId xmlns:a16="http://schemas.microsoft.com/office/drawing/2014/main" id="{4F1E85A2-AAD8-9F47-9351-0BF8A69ED190}"/>
              </a:ext>
            </a:extLst>
          </p:cNvPr>
          <p:cNvSpPr/>
          <p:nvPr/>
        </p:nvSpPr>
        <p:spPr>
          <a:xfrm rot="5400000">
            <a:off x="20685212" y="17108276"/>
            <a:ext cx="3833957" cy="3309036"/>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6888A7AC-277B-D446-BA03-501EB44E8E0B}"/>
              </a:ext>
            </a:extLst>
          </p:cNvPr>
          <p:cNvSpPr txBox="1"/>
          <p:nvPr/>
        </p:nvSpPr>
        <p:spPr>
          <a:xfrm>
            <a:off x="6628933" y="14824159"/>
            <a:ext cx="4315165" cy="615553"/>
          </a:xfrm>
          <a:prstGeom prst="rect">
            <a:avLst/>
          </a:prstGeom>
          <a:noFill/>
        </p:spPr>
        <p:txBody>
          <a:bodyPr wrap="square" rtlCol="0">
            <a:spAutoFit/>
          </a:bodyPr>
          <a:lstStyle/>
          <a:p>
            <a:pPr algn="ctr"/>
            <a:r>
              <a:rPr lang="en-US" sz="3400" b="1" dirty="0">
                <a:latin typeface="Garamond" panose="02020404030301010803" pitchFamily="18" charset="0"/>
              </a:rPr>
              <a:t>Characterize</a:t>
            </a:r>
          </a:p>
        </p:txBody>
      </p:sp>
      <p:sp>
        <p:nvSpPr>
          <p:cNvPr id="63" name="TextBox 62">
            <a:extLst>
              <a:ext uri="{FF2B5EF4-FFF2-40B4-BE49-F238E27FC236}">
                <a16:creationId xmlns:a16="http://schemas.microsoft.com/office/drawing/2014/main" id="{56DE8CBE-FD63-3143-8DB1-AFDA5BC25A29}"/>
              </a:ext>
            </a:extLst>
          </p:cNvPr>
          <p:cNvSpPr txBox="1"/>
          <p:nvPr/>
        </p:nvSpPr>
        <p:spPr>
          <a:xfrm>
            <a:off x="11562804" y="14848650"/>
            <a:ext cx="4315165" cy="615553"/>
          </a:xfrm>
          <a:prstGeom prst="rect">
            <a:avLst/>
          </a:prstGeom>
          <a:noFill/>
        </p:spPr>
        <p:txBody>
          <a:bodyPr wrap="square" rtlCol="0">
            <a:spAutoFit/>
          </a:bodyPr>
          <a:lstStyle/>
          <a:p>
            <a:pPr algn="ctr"/>
            <a:r>
              <a:rPr lang="en-US" sz="3400" b="1" dirty="0">
                <a:latin typeface="Garamond" panose="02020404030301010803" pitchFamily="18" charset="0"/>
              </a:rPr>
              <a:t>Forecast</a:t>
            </a:r>
          </a:p>
        </p:txBody>
      </p:sp>
      <p:sp>
        <p:nvSpPr>
          <p:cNvPr id="75" name="TextBox 74">
            <a:extLst>
              <a:ext uri="{FF2B5EF4-FFF2-40B4-BE49-F238E27FC236}">
                <a16:creationId xmlns:a16="http://schemas.microsoft.com/office/drawing/2014/main" id="{7B377034-DAB9-D948-B4B3-E467C70D0EE3}"/>
              </a:ext>
            </a:extLst>
          </p:cNvPr>
          <p:cNvSpPr txBox="1"/>
          <p:nvPr/>
        </p:nvSpPr>
        <p:spPr>
          <a:xfrm>
            <a:off x="16384544" y="14848650"/>
            <a:ext cx="4591060" cy="615553"/>
          </a:xfrm>
          <a:prstGeom prst="rect">
            <a:avLst/>
          </a:prstGeom>
          <a:noFill/>
        </p:spPr>
        <p:txBody>
          <a:bodyPr wrap="square" rtlCol="0">
            <a:spAutoFit/>
          </a:bodyPr>
          <a:lstStyle/>
          <a:p>
            <a:pPr algn="ctr"/>
            <a:r>
              <a:rPr lang="en-US" sz="3400" b="1" dirty="0">
                <a:latin typeface="Garamond" panose="02020404030301010803" pitchFamily="18" charset="0"/>
              </a:rPr>
              <a:t>Model</a:t>
            </a:r>
          </a:p>
        </p:txBody>
      </p:sp>
      <p:sp>
        <p:nvSpPr>
          <p:cNvPr id="78" name="Rectangle 77">
            <a:extLst>
              <a:ext uri="{FF2B5EF4-FFF2-40B4-BE49-F238E27FC236}">
                <a16:creationId xmlns:a16="http://schemas.microsoft.com/office/drawing/2014/main" id="{2859D49D-5363-244D-9296-9088D8969317}"/>
              </a:ext>
            </a:extLst>
          </p:cNvPr>
          <p:cNvSpPr/>
          <p:nvPr/>
        </p:nvSpPr>
        <p:spPr>
          <a:xfrm rot="5400000">
            <a:off x="21702316" y="16119102"/>
            <a:ext cx="1802571" cy="3255996"/>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249FDADB-117A-104D-B709-FE1506858C45}"/>
              </a:ext>
            </a:extLst>
          </p:cNvPr>
          <p:cNvSpPr txBox="1"/>
          <p:nvPr/>
        </p:nvSpPr>
        <p:spPr>
          <a:xfrm>
            <a:off x="21258874" y="16061173"/>
            <a:ext cx="2729064" cy="1162278"/>
          </a:xfrm>
          <a:prstGeom prst="rect">
            <a:avLst/>
          </a:prstGeom>
          <a:noFill/>
        </p:spPr>
        <p:txBody>
          <a:bodyPr wrap="square" rtlCol="0">
            <a:spAutoFit/>
          </a:bodyPr>
          <a:lstStyle/>
          <a:p>
            <a:pPr algn="ctr"/>
            <a:r>
              <a:rPr lang="en-US" sz="3400" b="1" dirty="0">
                <a:latin typeface="Garamond" panose="02020404030301010803" pitchFamily="18" charset="0"/>
              </a:rPr>
              <a:t>End</a:t>
            </a:r>
          </a:p>
          <a:p>
            <a:pPr algn="ctr"/>
            <a:r>
              <a:rPr lang="en-US" sz="3400" b="1" dirty="0">
                <a:latin typeface="Garamond" panose="02020404030301010803" pitchFamily="18" charset="0"/>
              </a:rPr>
              <a:t>Products</a:t>
            </a:r>
          </a:p>
        </p:txBody>
      </p:sp>
      <p:pic>
        <p:nvPicPr>
          <p:cNvPr id="79" name="Picture 78">
            <a:extLst>
              <a:ext uri="{FF2B5EF4-FFF2-40B4-BE49-F238E27FC236}">
                <a16:creationId xmlns:a16="http://schemas.microsoft.com/office/drawing/2014/main" id="{3240B86A-7012-004F-9803-3A104B70AB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598" y="16967007"/>
            <a:ext cx="4768904" cy="3406360"/>
          </a:xfrm>
          <a:prstGeom prst="rect">
            <a:avLst/>
          </a:prstGeom>
        </p:spPr>
      </p:pic>
      <p:sp>
        <p:nvSpPr>
          <p:cNvPr id="20" name="TextBox 19"/>
          <p:cNvSpPr txBox="1"/>
          <p:nvPr/>
        </p:nvSpPr>
        <p:spPr>
          <a:xfrm>
            <a:off x="788678" y="20030707"/>
            <a:ext cx="201208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Results</a:t>
            </a:r>
          </a:p>
        </p:txBody>
      </p:sp>
      <p:sp>
        <p:nvSpPr>
          <p:cNvPr id="39" name="Chevron 38">
            <a:extLst>
              <a:ext uri="{FF2B5EF4-FFF2-40B4-BE49-F238E27FC236}">
                <a16:creationId xmlns:a16="http://schemas.microsoft.com/office/drawing/2014/main" id="{CD0CD65F-DB66-964D-9FED-0EFC075D5FB0}"/>
              </a:ext>
            </a:extLst>
          </p:cNvPr>
          <p:cNvSpPr/>
          <p:nvPr/>
        </p:nvSpPr>
        <p:spPr>
          <a:xfrm>
            <a:off x="914399" y="14743725"/>
            <a:ext cx="5815527" cy="2136777"/>
          </a:xfrm>
          <a:prstGeom prst="chevron">
            <a:avLst/>
          </a:prstGeom>
          <a:solidFill>
            <a:srgbClr val="5F9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6E619577-B3E9-E044-BF9C-4A42CDB50F30}"/>
              </a:ext>
            </a:extLst>
          </p:cNvPr>
          <p:cNvSpPr/>
          <p:nvPr/>
        </p:nvSpPr>
        <p:spPr>
          <a:xfrm>
            <a:off x="914399" y="14758484"/>
            <a:ext cx="1201954" cy="2122018"/>
          </a:xfrm>
          <a:prstGeom prst="rect">
            <a:avLst/>
          </a:prstGeom>
          <a:solidFill>
            <a:srgbClr val="5F9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8893CF-CDDB-8147-A9A6-7D0F78B528CD}"/>
              </a:ext>
            </a:extLst>
          </p:cNvPr>
          <p:cNvSpPr txBox="1"/>
          <p:nvPr/>
        </p:nvSpPr>
        <p:spPr>
          <a:xfrm>
            <a:off x="1189655" y="14846155"/>
            <a:ext cx="4315165" cy="615553"/>
          </a:xfrm>
          <a:prstGeom prst="rect">
            <a:avLst/>
          </a:prstGeom>
          <a:noFill/>
        </p:spPr>
        <p:txBody>
          <a:bodyPr wrap="square" rtlCol="0">
            <a:spAutoFit/>
          </a:bodyPr>
          <a:lstStyle/>
          <a:p>
            <a:pPr algn="ctr"/>
            <a:r>
              <a:rPr lang="en-US" sz="3400" b="1" dirty="0">
                <a:latin typeface="Garamond" panose="02020404030301010803" pitchFamily="18" charset="0"/>
              </a:rPr>
              <a:t>Data Acquisition</a:t>
            </a:r>
          </a:p>
        </p:txBody>
      </p:sp>
      <p:pic>
        <p:nvPicPr>
          <p:cNvPr id="81" name="Picture 80">
            <a:extLst>
              <a:ext uri="{FF2B5EF4-FFF2-40B4-BE49-F238E27FC236}">
                <a16:creationId xmlns:a16="http://schemas.microsoft.com/office/drawing/2014/main" id="{0F31F44E-44F5-624F-A7CE-E3660DE7047D}"/>
              </a:ext>
            </a:extLst>
          </p:cNvPr>
          <p:cNvPicPr>
            <a:picLocks noChangeAspect="1"/>
          </p:cNvPicPr>
          <p:nvPr/>
        </p:nvPicPr>
        <p:blipFill rotWithShape="1">
          <a:blip r:embed="rId10">
            <a:extLst>
              <a:ext uri="{28A0092B-C50C-407E-A947-70E740481C1C}">
                <a14:useLocalDpi xmlns:a14="http://schemas.microsoft.com/office/drawing/2010/main" val="0"/>
              </a:ext>
            </a:extLst>
          </a:blip>
          <a:srcRect l="6840" b="11264"/>
          <a:stretch/>
        </p:blipFill>
        <p:spPr>
          <a:xfrm>
            <a:off x="9563727" y="21115851"/>
            <a:ext cx="6257849" cy="4876945"/>
          </a:xfrm>
          <a:prstGeom prst="rect">
            <a:avLst/>
          </a:prstGeom>
        </p:spPr>
      </p:pic>
      <p:pic>
        <p:nvPicPr>
          <p:cNvPr id="87" name="Picture 86">
            <a:extLst>
              <a:ext uri="{FF2B5EF4-FFF2-40B4-BE49-F238E27FC236}">
                <a16:creationId xmlns:a16="http://schemas.microsoft.com/office/drawing/2014/main" id="{9D3A7DB5-AB3A-784D-A98A-6FB55AFB34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29590" y="16919990"/>
            <a:ext cx="4803542" cy="3431102"/>
          </a:xfrm>
          <a:prstGeom prst="rect">
            <a:avLst/>
          </a:prstGeom>
        </p:spPr>
      </p:pic>
      <p:pic>
        <p:nvPicPr>
          <p:cNvPr id="89" name="Picture 88">
            <a:extLst>
              <a:ext uri="{FF2B5EF4-FFF2-40B4-BE49-F238E27FC236}">
                <a16:creationId xmlns:a16="http://schemas.microsoft.com/office/drawing/2014/main" id="{C49648A5-4965-234A-86E9-38E987AB7793}"/>
              </a:ext>
            </a:extLst>
          </p:cNvPr>
          <p:cNvPicPr>
            <a:picLocks noChangeAspect="1"/>
          </p:cNvPicPr>
          <p:nvPr/>
        </p:nvPicPr>
        <p:blipFill rotWithShape="1">
          <a:blip r:embed="rId12">
            <a:extLst>
              <a:ext uri="{28A0092B-C50C-407E-A947-70E740481C1C}">
                <a14:useLocalDpi xmlns:a14="http://schemas.microsoft.com/office/drawing/2010/main" val="0"/>
              </a:ext>
            </a:extLst>
          </a:blip>
          <a:srcRect b="12480"/>
          <a:stretch/>
        </p:blipFill>
        <p:spPr>
          <a:xfrm>
            <a:off x="16109948" y="21126440"/>
            <a:ext cx="8274361" cy="5172638"/>
          </a:xfrm>
          <a:prstGeom prst="rect">
            <a:avLst/>
          </a:prstGeom>
        </p:spPr>
      </p:pic>
      <p:pic>
        <p:nvPicPr>
          <p:cNvPr id="91" name="Picture 90">
            <a:extLst>
              <a:ext uri="{FF2B5EF4-FFF2-40B4-BE49-F238E27FC236}">
                <a16:creationId xmlns:a16="http://schemas.microsoft.com/office/drawing/2014/main" id="{36124E40-3078-D845-882B-B036F5E5967C}"/>
              </a:ext>
            </a:extLst>
          </p:cNvPr>
          <p:cNvPicPr>
            <a:picLocks noChangeAspect="1"/>
          </p:cNvPicPr>
          <p:nvPr/>
        </p:nvPicPr>
        <p:blipFill rotWithShape="1">
          <a:blip r:embed="rId13">
            <a:extLst>
              <a:ext uri="{28A0092B-C50C-407E-A947-70E740481C1C}">
                <a14:useLocalDpi xmlns:a14="http://schemas.microsoft.com/office/drawing/2010/main" val="0"/>
              </a:ext>
            </a:extLst>
          </a:blip>
          <a:srcRect b="13529"/>
          <a:stretch/>
        </p:blipFill>
        <p:spPr>
          <a:xfrm>
            <a:off x="809348" y="21129082"/>
            <a:ext cx="8454289" cy="5221762"/>
          </a:xfrm>
          <a:prstGeom prst="rect">
            <a:avLst/>
          </a:prstGeom>
        </p:spPr>
      </p:pic>
      <p:cxnSp>
        <p:nvCxnSpPr>
          <p:cNvPr id="93" name="Straight Connector 92">
            <a:extLst>
              <a:ext uri="{FF2B5EF4-FFF2-40B4-BE49-F238E27FC236}">
                <a16:creationId xmlns:a16="http://schemas.microsoft.com/office/drawing/2014/main" id="{DCEF5B6B-C602-4943-B45D-BA6AD14C00FD}"/>
              </a:ext>
            </a:extLst>
          </p:cNvPr>
          <p:cNvCxnSpPr>
            <a:cxnSpLocks/>
          </p:cNvCxnSpPr>
          <p:nvPr/>
        </p:nvCxnSpPr>
        <p:spPr>
          <a:xfrm>
            <a:off x="7516504" y="18635541"/>
            <a:ext cx="2536368" cy="56081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772577A-461B-784A-BEB9-E5AB1B4B2B90}"/>
              </a:ext>
            </a:extLst>
          </p:cNvPr>
          <p:cNvCxnSpPr>
            <a:cxnSpLocks/>
          </p:cNvCxnSpPr>
          <p:nvPr/>
        </p:nvCxnSpPr>
        <p:spPr>
          <a:xfrm>
            <a:off x="7817258" y="18397659"/>
            <a:ext cx="6838029" cy="304881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62D755C6-E79C-554E-9E55-D3FEEDD410AF}"/>
              </a:ext>
            </a:extLst>
          </p:cNvPr>
          <p:cNvSpPr txBox="1"/>
          <p:nvPr/>
        </p:nvSpPr>
        <p:spPr>
          <a:xfrm>
            <a:off x="5827270" y="19430812"/>
            <a:ext cx="3801836" cy="553998"/>
          </a:xfrm>
          <a:prstGeom prst="rect">
            <a:avLst/>
          </a:prstGeom>
          <a:noFill/>
        </p:spPr>
        <p:txBody>
          <a:bodyPr wrap="square" rtlCol="0">
            <a:spAutoFit/>
          </a:bodyPr>
          <a:lstStyle/>
          <a:p>
            <a:r>
              <a:rPr lang="en-US" sz="1400" dirty="0">
                <a:latin typeface="Garamond" panose="02020404030301010803" pitchFamily="18" charset="0"/>
              </a:rPr>
              <a:t>0    50                  200                         400              </a:t>
            </a:r>
          </a:p>
          <a:p>
            <a:r>
              <a:rPr lang="en-US" sz="1000" dirty="0">
                <a:latin typeface="Garamond" panose="02020404030301010803" pitchFamily="18" charset="0"/>
              </a:rPr>
              <a:t>						 </a:t>
            </a:r>
            <a:r>
              <a:rPr lang="en-US" sz="1600" dirty="0">
                <a:latin typeface="Garamond" panose="02020404030301010803" pitchFamily="18" charset="0"/>
              </a:rPr>
              <a:t>km</a:t>
            </a:r>
            <a:endParaRPr lang="en-US" sz="1000" dirty="0">
              <a:latin typeface="Garamond" panose="02020404030301010803" pitchFamily="18" charset="0"/>
            </a:endParaRPr>
          </a:p>
        </p:txBody>
      </p:sp>
      <p:sp>
        <p:nvSpPr>
          <p:cNvPr id="107" name="TextBox 106">
            <a:extLst>
              <a:ext uri="{FF2B5EF4-FFF2-40B4-BE49-F238E27FC236}">
                <a16:creationId xmlns:a16="http://schemas.microsoft.com/office/drawing/2014/main" id="{D0DEF765-6E30-C244-A99F-DB1748A996D4}"/>
              </a:ext>
            </a:extLst>
          </p:cNvPr>
          <p:cNvSpPr txBox="1"/>
          <p:nvPr/>
        </p:nvSpPr>
        <p:spPr>
          <a:xfrm>
            <a:off x="915272" y="25645998"/>
            <a:ext cx="7537528" cy="584775"/>
          </a:xfrm>
          <a:prstGeom prst="rect">
            <a:avLst/>
          </a:prstGeom>
          <a:noFill/>
        </p:spPr>
        <p:txBody>
          <a:bodyPr wrap="square" rtlCol="0">
            <a:spAutoFit/>
          </a:bodyPr>
          <a:lstStyle/>
          <a:p>
            <a:r>
              <a:rPr lang="en-US" sz="1600" dirty="0">
                <a:latin typeface="Garamond" panose="02020404030301010803" pitchFamily="18" charset="0"/>
              </a:rPr>
              <a:t>0        50                              200                                         400</a:t>
            </a:r>
          </a:p>
          <a:p>
            <a:r>
              <a:rPr lang="en-US" sz="1400" dirty="0">
                <a:latin typeface="Garamond" panose="02020404030301010803" pitchFamily="18" charset="0"/>
              </a:rPr>
              <a:t>										      </a:t>
            </a:r>
            <a:r>
              <a:rPr lang="en-US" sz="1600" dirty="0">
                <a:latin typeface="Garamond" panose="02020404030301010803" pitchFamily="18" charset="0"/>
              </a:rPr>
              <a:t>km</a:t>
            </a:r>
            <a:endParaRPr lang="en-US" sz="1400" dirty="0">
              <a:latin typeface="Garamond" panose="02020404030301010803" pitchFamily="18" charset="0"/>
            </a:endParaRPr>
          </a:p>
        </p:txBody>
      </p:sp>
      <p:sp>
        <p:nvSpPr>
          <p:cNvPr id="108" name="TextBox 107">
            <a:extLst>
              <a:ext uri="{FF2B5EF4-FFF2-40B4-BE49-F238E27FC236}">
                <a16:creationId xmlns:a16="http://schemas.microsoft.com/office/drawing/2014/main" id="{99ED2307-C3D8-F748-9C8E-3E6E9A6AAE74}"/>
              </a:ext>
            </a:extLst>
          </p:cNvPr>
          <p:cNvSpPr txBox="1"/>
          <p:nvPr/>
        </p:nvSpPr>
        <p:spPr>
          <a:xfrm>
            <a:off x="16208427" y="25539521"/>
            <a:ext cx="7537528" cy="584775"/>
          </a:xfrm>
          <a:prstGeom prst="rect">
            <a:avLst/>
          </a:prstGeom>
          <a:noFill/>
        </p:spPr>
        <p:txBody>
          <a:bodyPr wrap="square" rtlCol="0">
            <a:spAutoFit/>
          </a:bodyPr>
          <a:lstStyle/>
          <a:p>
            <a:r>
              <a:rPr lang="en-US" sz="1600" dirty="0">
                <a:latin typeface="Garamond" panose="02020404030301010803" pitchFamily="18" charset="0"/>
              </a:rPr>
              <a:t>0         50                             200                                        400</a:t>
            </a:r>
          </a:p>
          <a:p>
            <a:r>
              <a:rPr lang="en-US" sz="1400" dirty="0">
                <a:latin typeface="Garamond" panose="02020404030301010803" pitchFamily="18" charset="0"/>
              </a:rPr>
              <a:t>										      </a:t>
            </a:r>
            <a:r>
              <a:rPr lang="en-US" sz="1600" dirty="0">
                <a:latin typeface="Garamond" panose="02020404030301010803" pitchFamily="18" charset="0"/>
              </a:rPr>
              <a:t>km</a:t>
            </a:r>
            <a:endParaRPr lang="en-US" sz="1400" dirty="0">
              <a:latin typeface="Garamond" panose="02020404030301010803" pitchFamily="18" charset="0"/>
            </a:endParaRPr>
          </a:p>
        </p:txBody>
      </p:sp>
      <p:sp>
        <p:nvSpPr>
          <p:cNvPr id="109" name="TextBox 108">
            <a:extLst>
              <a:ext uri="{FF2B5EF4-FFF2-40B4-BE49-F238E27FC236}">
                <a16:creationId xmlns:a16="http://schemas.microsoft.com/office/drawing/2014/main" id="{EA98827F-9974-2847-B03B-15FD993C2671}"/>
              </a:ext>
            </a:extLst>
          </p:cNvPr>
          <p:cNvSpPr txBox="1"/>
          <p:nvPr/>
        </p:nvSpPr>
        <p:spPr>
          <a:xfrm>
            <a:off x="10034532" y="25238005"/>
            <a:ext cx="4428935" cy="584775"/>
          </a:xfrm>
          <a:prstGeom prst="rect">
            <a:avLst/>
          </a:prstGeom>
          <a:noFill/>
        </p:spPr>
        <p:txBody>
          <a:bodyPr wrap="square" rtlCol="0">
            <a:spAutoFit/>
          </a:bodyPr>
          <a:lstStyle/>
          <a:p>
            <a:r>
              <a:rPr lang="en-US" sz="1600" dirty="0">
                <a:latin typeface="Garamond" panose="02020404030301010803" pitchFamily="18" charset="0"/>
              </a:rPr>
              <a:t>0               10                                  30</a:t>
            </a:r>
          </a:p>
          <a:p>
            <a:r>
              <a:rPr lang="en-US" sz="1600" dirty="0">
                <a:latin typeface="Garamond" panose="02020404030301010803" pitchFamily="18" charset="0"/>
              </a:rPr>
              <a:t>					  	    km</a:t>
            </a:r>
          </a:p>
        </p:txBody>
      </p:sp>
      <p:pic>
        <p:nvPicPr>
          <p:cNvPr id="113" name="Picture 112">
            <a:extLst>
              <a:ext uri="{FF2B5EF4-FFF2-40B4-BE49-F238E27FC236}">
                <a16:creationId xmlns:a16="http://schemas.microsoft.com/office/drawing/2014/main" id="{2AC43752-E70D-A748-A21D-A58B110BFCB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990205" y="17191572"/>
            <a:ext cx="4978400" cy="736600"/>
          </a:xfrm>
          <a:prstGeom prst="rect">
            <a:avLst/>
          </a:prstGeom>
        </p:spPr>
      </p:pic>
      <p:pic>
        <p:nvPicPr>
          <p:cNvPr id="115" name="Picture 114">
            <a:extLst>
              <a:ext uri="{FF2B5EF4-FFF2-40B4-BE49-F238E27FC236}">
                <a16:creationId xmlns:a16="http://schemas.microsoft.com/office/drawing/2014/main" id="{31682324-7CD6-E040-AF9A-D3C84C69B7E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91872" y="19539575"/>
            <a:ext cx="1057119" cy="194061"/>
          </a:xfrm>
          <a:prstGeom prst="rect">
            <a:avLst/>
          </a:prstGeom>
        </p:spPr>
      </p:pic>
      <p:pic>
        <p:nvPicPr>
          <p:cNvPr id="118" name="Picture 117">
            <a:extLst>
              <a:ext uri="{FF2B5EF4-FFF2-40B4-BE49-F238E27FC236}">
                <a16:creationId xmlns:a16="http://schemas.microsoft.com/office/drawing/2014/main" id="{F246A3A7-6843-2D40-89BB-E09900D971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56851" y="17196333"/>
            <a:ext cx="8061205" cy="450850"/>
          </a:xfrm>
          <a:prstGeom prst="rect">
            <a:avLst/>
          </a:prstGeom>
        </p:spPr>
      </p:pic>
      <p:pic>
        <p:nvPicPr>
          <p:cNvPr id="120" name="Picture 119">
            <a:extLst>
              <a:ext uri="{FF2B5EF4-FFF2-40B4-BE49-F238E27FC236}">
                <a16:creationId xmlns:a16="http://schemas.microsoft.com/office/drawing/2014/main" id="{9412FE86-7F56-3D44-B37F-20380CA84A7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66626" y="18343931"/>
            <a:ext cx="7789318" cy="461782"/>
          </a:xfrm>
          <a:prstGeom prst="rect">
            <a:avLst/>
          </a:prstGeom>
        </p:spPr>
      </p:pic>
      <p:pic>
        <p:nvPicPr>
          <p:cNvPr id="121" name="Picture 120">
            <a:extLst>
              <a:ext uri="{FF2B5EF4-FFF2-40B4-BE49-F238E27FC236}">
                <a16:creationId xmlns:a16="http://schemas.microsoft.com/office/drawing/2014/main" id="{EBA21CD6-7EA8-E64A-8495-2CD0951199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88666" y="25726023"/>
            <a:ext cx="1561184" cy="286594"/>
          </a:xfrm>
          <a:prstGeom prst="rect">
            <a:avLst/>
          </a:prstGeom>
        </p:spPr>
      </p:pic>
      <p:pic>
        <p:nvPicPr>
          <p:cNvPr id="122" name="Picture 121">
            <a:extLst>
              <a:ext uri="{FF2B5EF4-FFF2-40B4-BE49-F238E27FC236}">
                <a16:creationId xmlns:a16="http://schemas.microsoft.com/office/drawing/2014/main" id="{3DD31E59-363D-B947-81BF-155558F361E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485474" y="25622097"/>
            <a:ext cx="1561184" cy="286594"/>
          </a:xfrm>
          <a:prstGeom prst="rect">
            <a:avLst/>
          </a:prstGeom>
        </p:spPr>
      </p:pic>
      <p:sp>
        <p:nvSpPr>
          <p:cNvPr id="125" name="TextBox 124">
            <a:extLst>
              <a:ext uri="{FF2B5EF4-FFF2-40B4-BE49-F238E27FC236}">
                <a16:creationId xmlns:a16="http://schemas.microsoft.com/office/drawing/2014/main" id="{9488D271-937C-084C-ADFC-6232E2061CC6}"/>
              </a:ext>
            </a:extLst>
          </p:cNvPr>
          <p:cNvSpPr txBox="1"/>
          <p:nvPr/>
        </p:nvSpPr>
        <p:spPr>
          <a:xfrm>
            <a:off x="1255337" y="15519332"/>
            <a:ext cx="4315165" cy="1015663"/>
          </a:xfrm>
          <a:prstGeom prst="rect">
            <a:avLst/>
          </a:prstGeom>
          <a:noFill/>
        </p:spPr>
        <p:txBody>
          <a:bodyPr wrap="square" rtlCol="0">
            <a:spAutoFit/>
          </a:bodyPr>
          <a:lstStyle/>
          <a:p>
            <a:r>
              <a:rPr lang="en-US" sz="2000" dirty="0">
                <a:latin typeface="Garamond" panose="02020404030301010803" pitchFamily="18" charset="0"/>
              </a:rPr>
              <a:t>Acquire daily SMAP data for Kansas from March 31, 2015 to present for 12pm observation</a:t>
            </a:r>
          </a:p>
        </p:txBody>
      </p:sp>
      <p:sp>
        <p:nvSpPr>
          <p:cNvPr id="126" name="TextBox 125">
            <a:extLst>
              <a:ext uri="{FF2B5EF4-FFF2-40B4-BE49-F238E27FC236}">
                <a16:creationId xmlns:a16="http://schemas.microsoft.com/office/drawing/2014/main" id="{35BD38B5-5F50-0749-94F8-424D0D667F18}"/>
              </a:ext>
            </a:extLst>
          </p:cNvPr>
          <p:cNvSpPr txBox="1"/>
          <p:nvPr/>
        </p:nvSpPr>
        <p:spPr>
          <a:xfrm>
            <a:off x="7068269" y="15400761"/>
            <a:ext cx="3963463" cy="1323439"/>
          </a:xfrm>
          <a:prstGeom prst="rect">
            <a:avLst/>
          </a:prstGeom>
          <a:noFill/>
        </p:spPr>
        <p:txBody>
          <a:bodyPr wrap="square" rtlCol="0">
            <a:spAutoFit/>
          </a:bodyPr>
          <a:lstStyle/>
          <a:p>
            <a:r>
              <a:rPr lang="en-US" sz="2000" dirty="0">
                <a:latin typeface="Garamond" panose="02020404030301010803" pitchFamily="18" charset="0"/>
              </a:rPr>
              <a:t>Calculate water storage capacity for each pixel by subtracting minimum soil moisture from maximum soil moisture over the study period</a:t>
            </a:r>
          </a:p>
        </p:txBody>
      </p:sp>
      <p:sp>
        <p:nvSpPr>
          <p:cNvPr id="127" name="TextBox 126">
            <a:extLst>
              <a:ext uri="{FF2B5EF4-FFF2-40B4-BE49-F238E27FC236}">
                <a16:creationId xmlns:a16="http://schemas.microsoft.com/office/drawing/2014/main" id="{34513B36-87CE-8944-9C4C-160973F58C23}"/>
              </a:ext>
            </a:extLst>
          </p:cNvPr>
          <p:cNvSpPr txBox="1"/>
          <p:nvPr/>
        </p:nvSpPr>
        <p:spPr>
          <a:xfrm>
            <a:off x="12051736" y="15428061"/>
            <a:ext cx="4315165" cy="1015663"/>
          </a:xfrm>
          <a:prstGeom prst="rect">
            <a:avLst/>
          </a:prstGeom>
          <a:noFill/>
        </p:spPr>
        <p:txBody>
          <a:bodyPr wrap="square" rtlCol="0">
            <a:spAutoFit/>
          </a:bodyPr>
          <a:lstStyle/>
          <a:p>
            <a:r>
              <a:rPr lang="en-US" sz="2000" dirty="0">
                <a:latin typeface="Garamond" panose="02020404030301010803" pitchFamily="18" charset="0"/>
              </a:rPr>
              <a:t>Using current RZSM, minimum RZSM, and decay constant in an exponential model assuming no precipitation</a:t>
            </a:r>
          </a:p>
        </p:txBody>
      </p:sp>
      <p:sp>
        <p:nvSpPr>
          <p:cNvPr id="128" name="TextBox 127">
            <a:extLst>
              <a:ext uri="{FF2B5EF4-FFF2-40B4-BE49-F238E27FC236}">
                <a16:creationId xmlns:a16="http://schemas.microsoft.com/office/drawing/2014/main" id="{D24B45F3-2A37-BF4D-830E-F8A2C9F362EE}"/>
              </a:ext>
            </a:extLst>
          </p:cNvPr>
          <p:cNvSpPr txBox="1"/>
          <p:nvPr/>
        </p:nvSpPr>
        <p:spPr>
          <a:xfrm>
            <a:off x="17138382" y="15446118"/>
            <a:ext cx="4185190" cy="707886"/>
          </a:xfrm>
          <a:prstGeom prst="rect">
            <a:avLst/>
          </a:prstGeom>
          <a:noFill/>
        </p:spPr>
        <p:txBody>
          <a:bodyPr wrap="square" rtlCol="0">
            <a:spAutoFit/>
          </a:bodyPr>
          <a:lstStyle/>
          <a:p>
            <a:r>
              <a:rPr lang="en-US" sz="2000" dirty="0">
                <a:latin typeface="Garamond" panose="02020404030301010803" pitchFamily="18" charset="0"/>
              </a:rPr>
              <a:t>Days until or since each pixel reaches a selected percent of relative saturation</a:t>
            </a:r>
          </a:p>
        </p:txBody>
      </p:sp>
      <p:sp>
        <p:nvSpPr>
          <p:cNvPr id="129" name="TextBox 128">
            <a:extLst>
              <a:ext uri="{FF2B5EF4-FFF2-40B4-BE49-F238E27FC236}">
                <a16:creationId xmlns:a16="http://schemas.microsoft.com/office/drawing/2014/main" id="{AB5C647A-3A76-E643-B2F1-323B4E094646}"/>
              </a:ext>
            </a:extLst>
          </p:cNvPr>
          <p:cNvSpPr txBox="1"/>
          <p:nvPr/>
        </p:nvSpPr>
        <p:spPr>
          <a:xfrm>
            <a:off x="20973588" y="17225345"/>
            <a:ext cx="3246975" cy="2246769"/>
          </a:xfrm>
          <a:prstGeom prst="rect">
            <a:avLst/>
          </a:prstGeom>
          <a:noFill/>
        </p:spPr>
        <p:txBody>
          <a:bodyPr wrap="square" rtlCol="0">
            <a:spAutoFit/>
          </a:bodyPr>
          <a:lstStyle/>
          <a:p>
            <a:pPr algn="ctr"/>
            <a:r>
              <a:rPr lang="en-US" sz="2000" dirty="0">
                <a:latin typeface="Garamond" panose="02020404030301010803" pitchFamily="18" charset="0"/>
              </a:rPr>
              <a:t>Forecasted Soil Moisture</a:t>
            </a:r>
          </a:p>
          <a:p>
            <a:pPr algn="ctr"/>
            <a:endParaRPr lang="en-US" sz="2000" dirty="0">
              <a:latin typeface="Garamond" panose="02020404030301010803" pitchFamily="18" charset="0"/>
            </a:endParaRPr>
          </a:p>
          <a:p>
            <a:pPr algn="ctr"/>
            <a:r>
              <a:rPr lang="en-US" sz="2000" dirty="0">
                <a:latin typeface="Garamond" panose="02020404030301010803" pitchFamily="18" charset="0"/>
              </a:rPr>
              <a:t>Soil Moisture Characteristics Map Atlas by County</a:t>
            </a:r>
          </a:p>
          <a:p>
            <a:pPr algn="ctr"/>
            <a:endParaRPr lang="en-US" sz="2000" dirty="0">
              <a:latin typeface="Garamond" panose="02020404030301010803" pitchFamily="18" charset="0"/>
            </a:endParaRPr>
          </a:p>
          <a:p>
            <a:pPr algn="ctr"/>
            <a:r>
              <a:rPr lang="en-US" sz="2000" dirty="0">
                <a:latin typeface="Garamond" panose="02020404030301010803" pitchFamily="18" charset="0"/>
              </a:rPr>
              <a:t>Days Since/Until Relative Soil Saturation</a:t>
            </a:r>
          </a:p>
        </p:txBody>
      </p:sp>
      <p:sp>
        <p:nvSpPr>
          <p:cNvPr id="130" name="TextBox 129">
            <a:extLst>
              <a:ext uri="{FF2B5EF4-FFF2-40B4-BE49-F238E27FC236}">
                <a16:creationId xmlns:a16="http://schemas.microsoft.com/office/drawing/2014/main" id="{2F3BCE10-F2BF-0B4C-AFED-3ECDDC9B1422}"/>
              </a:ext>
            </a:extLst>
          </p:cNvPr>
          <p:cNvSpPr txBox="1"/>
          <p:nvPr/>
        </p:nvSpPr>
        <p:spPr>
          <a:xfrm>
            <a:off x="2233199" y="20730953"/>
            <a:ext cx="4524251" cy="400110"/>
          </a:xfrm>
          <a:prstGeom prst="rect">
            <a:avLst/>
          </a:prstGeom>
          <a:noFill/>
        </p:spPr>
        <p:txBody>
          <a:bodyPr wrap="square" rtlCol="0">
            <a:spAutoFit/>
          </a:bodyPr>
          <a:lstStyle/>
          <a:p>
            <a:pPr algn="ctr"/>
            <a:r>
              <a:rPr lang="en-US" sz="2000" b="1" dirty="0">
                <a:latin typeface="Garamond" panose="02020404030301010803" pitchFamily="18" charset="0"/>
              </a:rPr>
              <a:t>Forecasted Soil Moisture to July 30, 2019</a:t>
            </a:r>
          </a:p>
        </p:txBody>
      </p:sp>
      <p:sp>
        <p:nvSpPr>
          <p:cNvPr id="131" name="TextBox 130">
            <a:extLst>
              <a:ext uri="{FF2B5EF4-FFF2-40B4-BE49-F238E27FC236}">
                <a16:creationId xmlns:a16="http://schemas.microsoft.com/office/drawing/2014/main" id="{60B00FA7-AC82-7D43-84FA-C5221C3C808E}"/>
              </a:ext>
            </a:extLst>
          </p:cNvPr>
          <p:cNvSpPr txBox="1"/>
          <p:nvPr/>
        </p:nvSpPr>
        <p:spPr>
          <a:xfrm>
            <a:off x="10174113" y="20717213"/>
            <a:ext cx="4901347" cy="400110"/>
          </a:xfrm>
          <a:prstGeom prst="rect">
            <a:avLst/>
          </a:prstGeom>
          <a:noFill/>
        </p:spPr>
        <p:txBody>
          <a:bodyPr wrap="square" rtlCol="0">
            <a:spAutoFit/>
          </a:bodyPr>
          <a:lstStyle/>
          <a:p>
            <a:pPr algn="ctr"/>
            <a:r>
              <a:rPr lang="en-US" sz="2000" b="1" dirty="0">
                <a:latin typeface="Garamond" panose="02020404030301010803" pitchFamily="18" charset="0"/>
              </a:rPr>
              <a:t>Water Storage Capacity for Pawnee County</a:t>
            </a:r>
          </a:p>
        </p:txBody>
      </p:sp>
      <p:sp>
        <p:nvSpPr>
          <p:cNvPr id="132" name="TextBox 131">
            <a:extLst>
              <a:ext uri="{FF2B5EF4-FFF2-40B4-BE49-F238E27FC236}">
                <a16:creationId xmlns:a16="http://schemas.microsoft.com/office/drawing/2014/main" id="{1CBBB8D0-86AB-E248-BBD0-84718FA0F5E8}"/>
              </a:ext>
            </a:extLst>
          </p:cNvPr>
          <p:cNvSpPr txBox="1"/>
          <p:nvPr/>
        </p:nvSpPr>
        <p:spPr>
          <a:xfrm>
            <a:off x="16746562" y="20774576"/>
            <a:ext cx="6958105" cy="400110"/>
          </a:xfrm>
          <a:prstGeom prst="rect">
            <a:avLst/>
          </a:prstGeom>
          <a:noFill/>
        </p:spPr>
        <p:txBody>
          <a:bodyPr wrap="square" rtlCol="0">
            <a:spAutoFit/>
          </a:bodyPr>
          <a:lstStyle/>
          <a:p>
            <a:pPr algn="ctr"/>
            <a:r>
              <a:rPr lang="en-US" sz="2000" b="1" dirty="0">
                <a:latin typeface="Garamond" panose="02020404030301010803" pitchFamily="18" charset="0"/>
              </a:rPr>
              <a:t>25% Relative Soil Saturation Model from July 1, 2019 </a:t>
            </a:r>
          </a:p>
        </p:txBody>
      </p:sp>
      <p:sp>
        <p:nvSpPr>
          <p:cNvPr id="136" name="TextBox 135">
            <a:extLst>
              <a:ext uri="{FF2B5EF4-FFF2-40B4-BE49-F238E27FC236}">
                <a16:creationId xmlns:a16="http://schemas.microsoft.com/office/drawing/2014/main" id="{EB6E2B18-C37D-BC4F-B81A-A64234B89324}"/>
              </a:ext>
            </a:extLst>
          </p:cNvPr>
          <p:cNvSpPr txBox="1"/>
          <p:nvPr/>
        </p:nvSpPr>
        <p:spPr>
          <a:xfrm>
            <a:off x="1006445" y="16855490"/>
            <a:ext cx="4315165" cy="338554"/>
          </a:xfrm>
          <a:prstGeom prst="rect">
            <a:avLst/>
          </a:prstGeom>
          <a:noFill/>
        </p:spPr>
        <p:txBody>
          <a:bodyPr wrap="square" rtlCol="0">
            <a:spAutoFit/>
          </a:bodyPr>
          <a:lstStyle/>
          <a:p>
            <a:pPr algn="ctr"/>
            <a:r>
              <a:rPr lang="en-US" sz="1600" dirty="0">
                <a:latin typeface="Garamond" panose="02020404030301010803" pitchFamily="18" charset="0"/>
              </a:rPr>
              <a:t>Soil Moisture for July 1</a:t>
            </a:r>
            <a:r>
              <a:rPr lang="en-US" sz="1600" baseline="30000" dirty="0">
                <a:latin typeface="Garamond" panose="02020404030301010803" pitchFamily="18" charset="0"/>
              </a:rPr>
              <a:t>st</a:t>
            </a:r>
            <a:r>
              <a:rPr lang="en-US" sz="1600" dirty="0">
                <a:latin typeface="Garamond" panose="02020404030301010803" pitchFamily="18" charset="0"/>
              </a:rPr>
              <a:t>, 2019</a:t>
            </a:r>
          </a:p>
        </p:txBody>
      </p:sp>
      <p:sp>
        <p:nvSpPr>
          <p:cNvPr id="137" name="TextBox 136">
            <a:extLst>
              <a:ext uri="{FF2B5EF4-FFF2-40B4-BE49-F238E27FC236}">
                <a16:creationId xmlns:a16="http://schemas.microsoft.com/office/drawing/2014/main" id="{FF7F1CDA-4523-AC43-A7F9-125363040902}"/>
              </a:ext>
            </a:extLst>
          </p:cNvPr>
          <p:cNvSpPr txBox="1"/>
          <p:nvPr/>
        </p:nvSpPr>
        <p:spPr>
          <a:xfrm>
            <a:off x="6073778" y="16845814"/>
            <a:ext cx="4315165" cy="338554"/>
          </a:xfrm>
          <a:prstGeom prst="rect">
            <a:avLst/>
          </a:prstGeom>
          <a:noFill/>
        </p:spPr>
        <p:txBody>
          <a:bodyPr wrap="square" rtlCol="0">
            <a:spAutoFit/>
          </a:bodyPr>
          <a:lstStyle/>
          <a:p>
            <a:pPr algn="ctr"/>
            <a:r>
              <a:rPr lang="en-US" sz="1600" dirty="0">
                <a:latin typeface="Garamond" panose="02020404030301010803" pitchFamily="18" charset="0"/>
              </a:rPr>
              <a:t>Water Storage Capacity</a:t>
            </a:r>
          </a:p>
        </p:txBody>
      </p:sp>
      <p:pic>
        <p:nvPicPr>
          <p:cNvPr id="138" name="Picture 137">
            <a:extLst>
              <a:ext uri="{FF2B5EF4-FFF2-40B4-BE49-F238E27FC236}">
                <a16:creationId xmlns:a16="http://schemas.microsoft.com/office/drawing/2014/main" id="{03E2AFAF-D9B3-F444-AA02-AFB3AE91ADF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27534" y="19550444"/>
            <a:ext cx="1057119" cy="194061"/>
          </a:xfrm>
          <a:prstGeom prst="rect">
            <a:avLst/>
          </a:prstGeom>
        </p:spPr>
      </p:pic>
      <p:sp>
        <p:nvSpPr>
          <p:cNvPr id="139" name="TextBox 138">
            <a:extLst>
              <a:ext uri="{FF2B5EF4-FFF2-40B4-BE49-F238E27FC236}">
                <a16:creationId xmlns:a16="http://schemas.microsoft.com/office/drawing/2014/main" id="{BC046333-B89A-5F43-A4AF-5FE760169A8B}"/>
              </a:ext>
            </a:extLst>
          </p:cNvPr>
          <p:cNvSpPr txBox="1"/>
          <p:nvPr/>
        </p:nvSpPr>
        <p:spPr>
          <a:xfrm>
            <a:off x="4171250" y="19688776"/>
            <a:ext cx="1509810" cy="338554"/>
          </a:xfrm>
          <a:prstGeom prst="rect">
            <a:avLst/>
          </a:prstGeom>
          <a:noFill/>
        </p:spPr>
        <p:txBody>
          <a:bodyPr wrap="square" rtlCol="0">
            <a:spAutoFit/>
          </a:bodyPr>
          <a:lstStyle/>
          <a:p>
            <a:r>
              <a:rPr lang="en-US" sz="1600" dirty="0">
                <a:latin typeface="Garamond" panose="02020404030301010803" pitchFamily="18" charset="0"/>
              </a:rPr>
              <a:t>0 		 0.5</a:t>
            </a:r>
          </a:p>
        </p:txBody>
      </p:sp>
      <p:sp>
        <p:nvSpPr>
          <p:cNvPr id="140" name="TextBox 139">
            <a:extLst>
              <a:ext uri="{FF2B5EF4-FFF2-40B4-BE49-F238E27FC236}">
                <a16:creationId xmlns:a16="http://schemas.microsoft.com/office/drawing/2014/main" id="{F971E17E-4B53-6843-87E3-3D6225F4413C}"/>
              </a:ext>
            </a:extLst>
          </p:cNvPr>
          <p:cNvSpPr txBox="1"/>
          <p:nvPr/>
        </p:nvSpPr>
        <p:spPr>
          <a:xfrm>
            <a:off x="9263637" y="19687657"/>
            <a:ext cx="1674666" cy="338554"/>
          </a:xfrm>
          <a:prstGeom prst="rect">
            <a:avLst/>
          </a:prstGeom>
          <a:noFill/>
        </p:spPr>
        <p:txBody>
          <a:bodyPr wrap="square" rtlCol="0">
            <a:spAutoFit/>
          </a:bodyPr>
          <a:lstStyle/>
          <a:p>
            <a:r>
              <a:rPr lang="en-US" sz="1600" dirty="0">
                <a:latin typeface="Garamond" panose="02020404030301010803" pitchFamily="18" charset="0"/>
              </a:rPr>
              <a:t>0.1    		 0.27</a:t>
            </a:r>
          </a:p>
        </p:txBody>
      </p:sp>
      <p:sp>
        <p:nvSpPr>
          <p:cNvPr id="141" name="TextBox 140">
            <a:extLst>
              <a:ext uri="{FF2B5EF4-FFF2-40B4-BE49-F238E27FC236}">
                <a16:creationId xmlns:a16="http://schemas.microsoft.com/office/drawing/2014/main" id="{27059A81-7551-DD44-9ACE-593BB5B9E0E4}"/>
              </a:ext>
            </a:extLst>
          </p:cNvPr>
          <p:cNvSpPr txBox="1"/>
          <p:nvPr/>
        </p:nvSpPr>
        <p:spPr>
          <a:xfrm>
            <a:off x="6872989" y="25979979"/>
            <a:ext cx="1963713" cy="338554"/>
          </a:xfrm>
          <a:prstGeom prst="rect">
            <a:avLst/>
          </a:prstGeom>
          <a:noFill/>
        </p:spPr>
        <p:txBody>
          <a:bodyPr wrap="square" rtlCol="0">
            <a:spAutoFit/>
          </a:bodyPr>
          <a:lstStyle/>
          <a:p>
            <a:r>
              <a:rPr lang="en-US" sz="1600" dirty="0">
                <a:latin typeface="Garamond" panose="02020404030301010803" pitchFamily="18" charset="0"/>
              </a:rPr>
              <a:t>0</a:t>
            </a:r>
            <a:r>
              <a:rPr lang="en-US" sz="1400" dirty="0">
                <a:latin typeface="Garamond" panose="02020404030301010803" pitchFamily="18" charset="0"/>
              </a:rPr>
              <a:t>		            </a:t>
            </a:r>
            <a:r>
              <a:rPr lang="en-US" sz="1600" dirty="0">
                <a:latin typeface="Garamond" panose="02020404030301010803" pitchFamily="18" charset="0"/>
              </a:rPr>
              <a:t>0.5</a:t>
            </a:r>
            <a:endParaRPr lang="en-US" sz="1400" dirty="0">
              <a:latin typeface="Garamond" panose="02020404030301010803" pitchFamily="18" charset="0"/>
            </a:endParaRPr>
          </a:p>
        </p:txBody>
      </p:sp>
      <p:sp>
        <p:nvSpPr>
          <p:cNvPr id="142" name="TextBox 141">
            <a:extLst>
              <a:ext uri="{FF2B5EF4-FFF2-40B4-BE49-F238E27FC236}">
                <a16:creationId xmlns:a16="http://schemas.microsoft.com/office/drawing/2014/main" id="{63524C47-059D-5344-9E5C-2058D4C629CC}"/>
              </a:ext>
            </a:extLst>
          </p:cNvPr>
          <p:cNvSpPr txBox="1"/>
          <p:nvPr/>
        </p:nvSpPr>
        <p:spPr>
          <a:xfrm>
            <a:off x="4370621" y="19856030"/>
            <a:ext cx="1120666" cy="338554"/>
          </a:xfrm>
          <a:prstGeom prst="rect">
            <a:avLst/>
          </a:prstGeom>
          <a:noFill/>
        </p:spPr>
        <p:txBody>
          <a:bodyPr wrap="square" rtlCol="0">
            <a:spAutoFit/>
          </a:bodyPr>
          <a:lstStyle/>
          <a:p>
            <a:r>
              <a:rPr lang="en-US" sz="1600" dirty="0">
                <a:latin typeface="Garamond" panose="02020404030301010803" pitchFamily="18" charset="0"/>
              </a:rPr>
              <a:t>cm</a:t>
            </a:r>
            <a:r>
              <a:rPr lang="en-US" sz="1600" baseline="30000" dirty="0">
                <a:latin typeface="Garamond" panose="02020404030301010803" pitchFamily="18" charset="0"/>
              </a:rPr>
              <a:t>3</a:t>
            </a:r>
            <a:r>
              <a:rPr lang="en-US" sz="1600" dirty="0">
                <a:latin typeface="Garamond" panose="02020404030301010803" pitchFamily="18" charset="0"/>
              </a:rPr>
              <a:t>/cm</a:t>
            </a:r>
            <a:r>
              <a:rPr lang="en-US" sz="1600" baseline="30000" dirty="0">
                <a:latin typeface="Garamond" panose="02020404030301010803" pitchFamily="18" charset="0"/>
              </a:rPr>
              <a:t>3</a:t>
            </a:r>
            <a:endParaRPr lang="en-US" sz="1600" dirty="0"/>
          </a:p>
        </p:txBody>
      </p:sp>
      <p:sp>
        <p:nvSpPr>
          <p:cNvPr id="143" name="TextBox 142">
            <a:extLst>
              <a:ext uri="{FF2B5EF4-FFF2-40B4-BE49-F238E27FC236}">
                <a16:creationId xmlns:a16="http://schemas.microsoft.com/office/drawing/2014/main" id="{97763941-E03B-1148-B7BB-2D843F76B76F}"/>
              </a:ext>
            </a:extLst>
          </p:cNvPr>
          <p:cNvSpPr txBox="1"/>
          <p:nvPr/>
        </p:nvSpPr>
        <p:spPr>
          <a:xfrm>
            <a:off x="9523093" y="19847127"/>
            <a:ext cx="1021348" cy="338554"/>
          </a:xfrm>
          <a:prstGeom prst="rect">
            <a:avLst/>
          </a:prstGeom>
          <a:noFill/>
        </p:spPr>
        <p:txBody>
          <a:bodyPr wrap="square" rtlCol="0">
            <a:spAutoFit/>
          </a:bodyPr>
          <a:lstStyle/>
          <a:p>
            <a:r>
              <a:rPr lang="en-US" sz="1600" dirty="0">
                <a:latin typeface="Garamond" panose="02020404030301010803" pitchFamily="18" charset="0"/>
              </a:rPr>
              <a:t>cm</a:t>
            </a:r>
            <a:r>
              <a:rPr lang="en-US" sz="1600" baseline="30000" dirty="0">
                <a:latin typeface="Garamond" panose="02020404030301010803" pitchFamily="18" charset="0"/>
              </a:rPr>
              <a:t>3</a:t>
            </a:r>
            <a:r>
              <a:rPr lang="en-US" sz="1600" dirty="0">
                <a:latin typeface="Garamond" panose="02020404030301010803" pitchFamily="18" charset="0"/>
              </a:rPr>
              <a:t>/cm</a:t>
            </a:r>
            <a:r>
              <a:rPr lang="en-US" sz="1600" baseline="30000" dirty="0">
                <a:latin typeface="Garamond" panose="02020404030301010803" pitchFamily="18" charset="0"/>
              </a:rPr>
              <a:t>3</a:t>
            </a:r>
            <a:endParaRPr lang="en-US" sz="1600" dirty="0"/>
          </a:p>
        </p:txBody>
      </p:sp>
      <p:sp>
        <p:nvSpPr>
          <p:cNvPr id="144" name="TextBox 143">
            <a:extLst>
              <a:ext uri="{FF2B5EF4-FFF2-40B4-BE49-F238E27FC236}">
                <a16:creationId xmlns:a16="http://schemas.microsoft.com/office/drawing/2014/main" id="{D147F47D-773C-1B47-A8D8-6BD166903388}"/>
              </a:ext>
            </a:extLst>
          </p:cNvPr>
          <p:cNvSpPr txBox="1"/>
          <p:nvPr/>
        </p:nvSpPr>
        <p:spPr>
          <a:xfrm>
            <a:off x="7322147" y="26095649"/>
            <a:ext cx="1241232" cy="338554"/>
          </a:xfrm>
          <a:prstGeom prst="rect">
            <a:avLst/>
          </a:prstGeom>
          <a:noFill/>
        </p:spPr>
        <p:txBody>
          <a:bodyPr wrap="square" rtlCol="0">
            <a:spAutoFit/>
          </a:bodyPr>
          <a:lstStyle/>
          <a:p>
            <a:r>
              <a:rPr lang="en-US" sz="1600" dirty="0">
                <a:latin typeface="Garamond" panose="02020404030301010803" pitchFamily="18" charset="0"/>
              </a:rPr>
              <a:t>cm</a:t>
            </a:r>
            <a:r>
              <a:rPr lang="en-US" sz="1600" baseline="30000" dirty="0">
                <a:latin typeface="Garamond" panose="02020404030301010803" pitchFamily="18" charset="0"/>
              </a:rPr>
              <a:t>3</a:t>
            </a:r>
            <a:r>
              <a:rPr lang="en-US" sz="1600" dirty="0">
                <a:latin typeface="Garamond" panose="02020404030301010803" pitchFamily="18" charset="0"/>
              </a:rPr>
              <a:t>/cm</a:t>
            </a:r>
            <a:r>
              <a:rPr lang="en-US" sz="1600" baseline="30000" dirty="0">
                <a:latin typeface="Garamond" panose="02020404030301010803" pitchFamily="18" charset="0"/>
              </a:rPr>
              <a:t>3</a:t>
            </a:r>
            <a:endParaRPr lang="en-US" sz="1600" dirty="0"/>
          </a:p>
        </p:txBody>
      </p:sp>
      <p:sp>
        <p:nvSpPr>
          <p:cNvPr id="145" name="TextBox 144">
            <a:extLst>
              <a:ext uri="{FF2B5EF4-FFF2-40B4-BE49-F238E27FC236}">
                <a16:creationId xmlns:a16="http://schemas.microsoft.com/office/drawing/2014/main" id="{795A467A-0ED0-0641-856F-1FF1E28A225E}"/>
              </a:ext>
            </a:extLst>
          </p:cNvPr>
          <p:cNvSpPr txBox="1"/>
          <p:nvPr/>
        </p:nvSpPr>
        <p:spPr>
          <a:xfrm>
            <a:off x="22304647" y="25874918"/>
            <a:ext cx="2038103" cy="338554"/>
          </a:xfrm>
          <a:prstGeom prst="rect">
            <a:avLst/>
          </a:prstGeom>
          <a:noFill/>
        </p:spPr>
        <p:txBody>
          <a:bodyPr wrap="square" rtlCol="0">
            <a:spAutoFit/>
          </a:bodyPr>
          <a:lstStyle/>
          <a:p>
            <a:r>
              <a:rPr lang="en-US" sz="1600" dirty="0">
                <a:latin typeface="Garamond" panose="02020404030301010803" pitchFamily="18" charset="0"/>
              </a:rPr>
              <a:t>-30</a:t>
            </a:r>
            <a:r>
              <a:rPr lang="en-US" sz="1400" dirty="0">
                <a:latin typeface="Garamond" panose="02020404030301010803" pitchFamily="18" charset="0"/>
              </a:rPr>
              <a:t>		              </a:t>
            </a:r>
            <a:r>
              <a:rPr lang="en-US" sz="1600" dirty="0">
                <a:latin typeface="Garamond" panose="02020404030301010803" pitchFamily="18" charset="0"/>
              </a:rPr>
              <a:t>30</a:t>
            </a:r>
            <a:endParaRPr lang="en-US" sz="1400" dirty="0">
              <a:latin typeface="Garamond" panose="02020404030301010803" pitchFamily="18" charset="0"/>
            </a:endParaRPr>
          </a:p>
        </p:txBody>
      </p:sp>
      <p:sp>
        <p:nvSpPr>
          <p:cNvPr id="146" name="TextBox 145">
            <a:extLst>
              <a:ext uri="{FF2B5EF4-FFF2-40B4-BE49-F238E27FC236}">
                <a16:creationId xmlns:a16="http://schemas.microsoft.com/office/drawing/2014/main" id="{1C6E867F-C143-5A42-886D-E09168FBF043}"/>
              </a:ext>
            </a:extLst>
          </p:cNvPr>
          <p:cNvSpPr txBox="1"/>
          <p:nvPr/>
        </p:nvSpPr>
        <p:spPr>
          <a:xfrm>
            <a:off x="22943185" y="25990323"/>
            <a:ext cx="1241232" cy="338554"/>
          </a:xfrm>
          <a:prstGeom prst="rect">
            <a:avLst/>
          </a:prstGeom>
          <a:noFill/>
        </p:spPr>
        <p:txBody>
          <a:bodyPr wrap="square" rtlCol="0">
            <a:spAutoFit/>
          </a:bodyPr>
          <a:lstStyle/>
          <a:p>
            <a:r>
              <a:rPr lang="en-US" sz="1600" dirty="0">
                <a:latin typeface="Garamond" panose="02020404030301010803" pitchFamily="18" charset="0"/>
              </a:rPr>
              <a:t>Days</a:t>
            </a:r>
            <a:endParaRPr lang="en-US" sz="1600" dirty="0"/>
          </a:p>
        </p:txBody>
      </p:sp>
      <p:sp>
        <p:nvSpPr>
          <p:cNvPr id="94" name="TextBox 93">
            <a:extLst>
              <a:ext uri="{FF2B5EF4-FFF2-40B4-BE49-F238E27FC236}">
                <a16:creationId xmlns:a16="http://schemas.microsoft.com/office/drawing/2014/main" id="{AA8ABEAE-A90A-AD47-8275-F61FAB065F5E}"/>
              </a:ext>
            </a:extLst>
          </p:cNvPr>
          <p:cNvSpPr txBox="1"/>
          <p:nvPr/>
        </p:nvSpPr>
        <p:spPr>
          <a:xfrm>
            <a:off x="813472" y="19429249"/>
            <a:ext cx="3801836" cy="553998"/>
          </a:xfrm>
          <a:prstGeom prst="rect">
            <a:avLst/>
          </a:prstGeom>
          <a:noFill/>
        </p:spPr>
        <p:txBody>
          <a:bodyPr wrap="square" rtlCol="0">
            <a:spAutoFit/>
          </a:bodyPr>
          <a:lstStyle/>
          <a:p>
            <a:r>
              <a:rPr lang="en-US" sz="1400" dirty="0">
                <a:latin typeface="Garamond" panose="02020404030301010803" pitchFamily="18" charset="0"/>
              </a:rPr>
              <a:t>0    50                  200                         400              </a:t>
            </a:r>
          </a:p>
          <a:p>
            <a:r>
              <a:rPr lang="en-US" sz="1000" dirty="0">
                <a:latin typeface="Garamond" panose="02020404030301010803" pitchFamily="18" charset="0"/>
              </a:rPr>
              <a:t>						 </a:t>
            </a:r>
            <a:r>
              <a:rPr lang="en-US" sz="1600" dirty="0">
                <a:latin typeface="Garamond" panose="02020404030301010803" pitchFamily="18" charset="0"/>
              </a:rPr>
              <a:t>km</a:t>
            </a:r>
            <a:endParaRPr lang="en-US" sz="1000" dirty="0">
              <a:latin typeface="Garamond" panose="02020404030301010803" pitchFamily="18" charset="0"/>
            </a:endParaRPr>
          </a:p>
        </p:txBody>
      </p:sp>
      <p:sp>
        <p:nvSpPr>
          <p:cNvPr id="96" name="TextBox 95">
            <a:extLst>
              <a:ext uri="{FF2B5EF4-FFF2-40B4-BE49-F238E27FC236}">
                <a16:creationId xmlns:a16="http://schemas.microsoft.com/office/drawing/2014/main" id="{3C5B0E52-9649-CA4B-B0ED-C79C62CAC3B2}"/>
              </a:ext>
            </a:extLst>
          </p:cNvPr>
          <p:cNvSpPr txBox="1"/>
          <p:nvPr/>
        </p:nvSpPr>
        <p:spPr>
          <a:xfrm>
            <a:off x="2239997" y="21088543"/>
            <a:ext cx="4524251" cy="369332"/>
          </a:xfrm>
          <a:prstGeom prst="rect">
            <a:avLst/>
          </a:prstGeom>
          <a:noFill/>
        </p:spPr>
        <p:txBody>
          <a:bodyPr wrap="square" rtlCol="0">
            <a:spAutoFit/>
          </a:bodyPr>
          <a:lstStyle/>
          <a:p>
            <a:pPr algn="ctr"/>
            <a:r>
              <a:rPr lang="en-US" dirty="0">
                <a:latin typeface="Garamond" panose="02020404030301010803" pitchFamily="18" charset="0"/>
              </a:rPr>
              <a:t>Using July 1, 2019 assuming no precipitation</a:t>
            </a:r>
          </a:p>
        </p:txBody>
      </p:sp>
      <p:sp>
        <p:nvSpPr>
          <p:cNvPr id="99" name="TextBox 98">
            <a:extLst>
              <a:ext uri="{FF2B5EF4-FFF2-40B4-BE49-F238E27FC236}">
                <a16:creationId xmlns:a16="http://schemas.microsoft.com/office/drawing/2014/main" id="{322C36FD-BDC7-EF44-A13C-51236C3B0ADA}"/>
              </a:ext>
            </a:extLst>
          </p:cNvPr>
          <p:cNvSpPr txBox="1"/>
          <p:nvPr/>
        </p:nvSpPr>
        <p:spPr>
          <a:xfrm>
            <a:off x="16746562" y="21115489"/>
            <a:ext cx="6958105" cy="369332"/>
          </a:xfrm>
          <a:prstGeom prst="rect">
            <a:avLst/>
          </a:prstGeom>
          <a:noFill/>
        </p:spPr>
        <p:txBody>
          <a:bodyPr wrap="square" rtlCol="0">
            <a:spAutoFit/>
          </a:bodyPr>
          <a:lstStyle/>
          <a:p>
            <a:pPr algn="ctr"/>
            <a:r>
              <a:rPr lang="en-US" dirty="0">
                <a:latin typeface="Garamond" panose="02020404030301010803" pitchFamily="18" charset="0"/>
              </a:rPr>
              <a:t>Days Since (Brown), Days Until (Blue) assuming no precipitation</a:t>
            </a:r>
          </a:p>
        </p:txBody>
      </p:sp>
      <p:sp>
        <p:nvSpPr>
          <p:cNvPr id="11" name="TextBox 10">
            <a:extLst>
              <a:ext uri="{FF2B5EF4-FFF2-40B4-BE49-F238E27FC236}">
                <a16:creationId xmlns:a16="http://schemas.microsoft.com/office/drawing/2014/main" id="{88B2D1E2-EA74-7740-80AE-1DF52D272BCB}"/>
              </a:ext>
            </a:extLst>
          </p:cNvPr>
          <p:cNvSpPr txBox="1"/>
          <p:nvPr/>
        </p:nvSpPr>
        <p:spPr>
          <a:xfrm>
            <a:off x="11166861" y="17594673"/>
            <a:ext cx="4133893" cy="584775"/>
          </a:xfrm>
          <a:prstGeom prst="rect">
            <a:avLst/>
          </a:prstGeom>
          <a:noFill/>
        </p:spPr>
        <p:txBody>
          <a:bodyPr wrap="square" rtlCol="0">
            <a:spAutoFit/>
          </a:bodyPr>
          <a:lstStyle/>
          <a:p>
            <a:pPr algn="ctr"/>
            <a:r>
              <a:rPr lang="en-US" sz="1600" dirty="0">
                <a:latin typeface="Garamond" panose="02020404030301010803" pitchFamily="18" charset="0"/>
              </a:rPr>
              <a:t>A represents the most soil moisture can decline from its current level</a:t>
            </a:r>
          </a:p>
        </p:txBody>
      </p:sp>
      <p:sp>
        <p:nvSpPr>
          <p:cNvPr id="101" name="TextBox 100">
            <a:extLst>
              <a:ext uri="{FF2B5EF4-FFF2-40B4-BE49-F238E27FC236}">
                <a16:creationId xmlns:a16="http://schemas.microsoft.com/office/drawing/2014/main" id="{4ADCA5C5-E484-A54B-B04E-C7FA76DA247F}"/>
              </a:ext>
            </a:extLst>
          </p:cNvPr>
          <p:cNvSpPr txBox="1"/>
          <p:nvPr/>
        </p:nvSpPr>
        <p:spPr>
          <a:xfrm>
            <a:off x="10848605" y="18727505"/>
            <a:ext cx="4901103" cy="584775"/>
          </a:xfrm>
          <a:prstGeom prst="rect">
            <a:avLst/>
          </a:prstGeom>
          <a:noFill/>
        </p:spPr>
        <p:txBody>
          <a:bodyPr wrap="square" rtlCol="0">
            <a:spAutoFit/>
          </a:bodyPr>
          <a:lstStyle/>
          <a:p>
            <a:pPr algn="ctr"/>
            <a:r>
              <a:rPr lang="en-US" sz="1600" dirty="0">
                <a:latin typeface="Garamond" panose="02020404030301010803" pitchFamily="18" charset="0"/>
              </a:rPr>
              <a:t>Calculate soil water content, in cm</a:t>
            </a:r>
            <a:r>
              <a:rPr lang="en-US" sz="1600" baseline="30000" dirty="0">
                <a:latin typeface="Garamond" panose="02020404030301010803" pitchFamily="18" charset="0"/>
              </a:rPr>
              <a:t>3</a:t>
            </a:r>
            <a:r>
              <a:rPr lang="en-US" sz="1600" dirty="0">
                <a:latin typeface="Garamond" panose="02020404030301010803" pitchFamily="18" charset="0"/>
              </a:rPr>
              <a:t>/cm</a:t>
            </a:r>
            <a:r>
              <a:rPr lang="en-US" sz="1600" baseline="30000" dirty="0">
                <a:latin typeface="Garamond" panose="02020404030301010803" pitchFamily="18" charset="0"/>
              </a:rPr>
              <a:t>3</a:t>
            </a:r>
            <a:r>
              <a:rPr lang="en-US" sz="1600" dirty="0">
                <a:latin typeface="Garamond" panose="02020404030301010803" pitchFamily="18" charset="0"/>
              </a:rPr>
              <a:t> based on A, exponential decay constant 𝜏, &amp; selected number of days t</a:t>
            </a:r>
          </a:p>
        </p:txBody>
      </p:sp>
      <p:sp>
        <p:nvSpPr>
          <p:cNvPr id="102" name="TextBox 101">
            <a:extLst>
              <a:ext uri="{FF2B5EF4-FFF2-40B4-BE49-F238E27FC236}">
                <a16:creationId xmlns:a16="http://schemas.microsoft.com/office/drawing/2014/main" id="{DBE0DBAB-448F-F14C-B963-805DFC6CC543}"/>
              </a:ext>
            </a:extLst>
          </p:cNvPr>
          <p:cNvSpPr txBox="1"/>
          <p:nvPr/>
        </p:nvSpPr>
        <p:spPr>
          <a:xfrm>
            <a:off x="16127955" y="17811762"/>
            <a:ext cx="4133893" cy="1077218"/>
          </a:xfrm>
          <a:prstGeom prst="rect">
            <a:avLst/>
          </a:prstGeom>
          <a:noFill/>
        </p:spPr>
        <p:txBody>
          <a:bodyPr wrap="square" rtlCol="0">
            <a:spAutoFit/>
          </a:bodyPr>
          <a:lstStyle/>
          <a:p>
            <a:pPr algn="ctr"/>
            <a:r>
              <a:rPr lang="en-US" sz="1600" dirty="0">
                <a:latin typeface="Garamond" panose="02020404030301010803" pitchFamily="18" charset="0"/>
              </a:rPr>
              <a:t>Calculate days from current relative saturation to selected relative saturation, determined by x, based on 𝜏, current RZSM, minimum RZSM, and maximum RZSM</a:t>
            </a:r>
          </a:p>
        </p:txBody>
      </p:sp>
      <p:pic>
        <p:nvPicPr>
          <p:cNvPr id="10" name="Picture 9">
            <a:extLst>
              <a:ext uri="{FF2B5EF4-FFF2-40B4-BE49-F238E27FC236}">
                <a16:creationId xmlns:a16="http://schemas.microsoft.com/office/drawing/2014/main" id="{18CE8D41-5480-3C49-A4F4-007C3169891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518123" y="5285058"/>
            <a:ext cx="7401553" cy="4440932"/>
          </a:xfrm>
          <a:prstGeom prst="rect">
            <a:avLst/>
          </a:prstGeom>
        </p:spPr>
      </p:pic>
      <p:pic>
        <p:nvPicPr>
          <p:cNvPr id="26" name="Picture 25">
            <a:extLst>
              <a:ext uri="{FF2B5EF4-FFF2-40B4-BE49-F238E27FC236}">
                <a16:creationId xmlns:a16="http://schemas.microsoft.com/office/drawing/2014/main" id="{D0401069-55BA-1145-9228-7D2FF5BCE8F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04133" y="9720423"/>
            <a:ext cx="7429532" cy="4457719"/>
          </a:xfrm>
          <a:prstGeom prst="rect">
            <a:avLst/>
          </a:prstGeom>
        </p:spPr>
      </p:pic>
      <p:sp>
        <p:nvSpPr>
          <p:cNvPr id="35" name="TextBox 34">
            <a:extLst>
              <a:ext uri="{FF2B5EF4-FFF2-40B4-BE49-F238E27FC236}">
                <a16:creationId xmlns:a16="http://schemas.microsoft.com/office/drawing/2014/main" id="{0A521977-35DF-C942-BCB1-2FE599846B4F}"/>
              </a:ext>
            </a:extLst>
          </p:cNvPr>
          <p:cNvSpPr txBox="1"/>
          <p:nvPr/>
        </p:nvSpPr>
        <p:spPr>
          <a:xfrm>
            <a:off x="13398544" y="11187227"/>
            <a:ext cx="1830704" cy="584775"/>
          </a:xfrm>
          <a:prstGeom prst="rect">
            <a:avLst/>
          </a:prstGeom>
          <a:noFill/>
        </p:spPr>
        <p:txBody>
          <a:bodyPr wrap="square" rtlCol="0">
            <a:spAutoFit/>
          </a:bodyPr>
          <a:lstStyle/>
          <a:p>
            <a:pPr algn="ctr"/>
            <a:r>
              <a:rPr lang="en-US" sz="3200" b="1" dirty="0">
                <a:solidFill>
                  <a:schemeClr val="bg1"/>
                </a:solidFill>
                <a:effectLst>
                  <a:glow rad="101600">
                    <a:schemeClr val="tx1">
                      <a:alpha val="60000"/>
                    </a:schemeClr>
                  </a:glow>
                </a:effectLst>
              </a:rPr>
              <a:t>Kansas</a:t>
            </a:r>
          </a:p>
        </p:txBody>
      </p:sp>
      <p:sp>
        <p:nvSpPr>
          <p:cNvPr id="103" name="TextBox 102">
            <a:extLst>
              <a:ext uri="{FF2B5EF4-FFF2-40B4-BE49-F238E27FC236}">
                <a16:creationId xmlns:a16="http://schemas.microsoft.com/office/drawing/2014/main" id="{74392815-F683-304B-A794-7087A8B528DC}"/>
              </a:ext>
            </a:extLst>
          </p:cNvPr>
          <p:cNvSpPr txBox="1"/>
          <p:nvPr/>
        </p:nvSpPr>
        <p:spPr>
          <a:xfrm>
            <a:off x="11031732" y="13525519"/>
            <a:ext cx="1598370" cy="307777"/>
          </a:xfrm>
          <a:prstGeom prst="rect">
            <a:avLst/>
          </a:prstGeom>
          <a:noFill/>
        </p:spPr>
        <p:txBody>
          <a:bodyPr wrap="square" rtlCol="0">
            <a:spAutoFit/>
          </a:bodyPr>
          <a:lstStyle/>
          <a:p>
            <a:r>
              <a:rPr lang="en-US" sz="1400" dirty="0">
                <a:solidFill>
                  <a:schemeClr val="bg1"/>
                </a:solidFill>
                <a:latin typeface="Garamond" panose="02020404030301010803" pitchFamily="18" charset="0"/>
              </a:rPr>
              <a:t>0   25  50      100</a:t>
            </a:r>
          </a:p>
        </p:txBody>
      </p:sp>
      <p:sp>
        <p:nvSpPr>
          <p:cNvPr id="104" name="TextBox 103">
            <a:extLst>
              <a:ext uri="{FF2B5EF4-FFF2-40B4-BE49-F238E27FC236}">
                <a16:creationId xmlns:a16="http://schemas.microsoft.com/office/drawing/2014/main" id="{83B8B334-2549-CB4F-9ACC-D618071D40A1}"/>
              </a:ext>
            </a:extLst>
          </p:cNvPr>
          <p:cNvSpPr txBox="1"/>
          <p:nvPr/>
        </p:nvSpPr>
        <p:spPr>
          <a:xfrm>
            <a:off x="12157144" y="13753959"/>
            <a:ext cx="1598370" cy="307777"/>
          </a:xfrm>
          <a:prstGeom prst="rect">
            <a:avLst/>
          </a:prstGeom>
          <a:noFill/>
        </p:spPr>
        <p:txBody>
          <a:bodyPr wrap="square" rtlCol="0">
            <a:spAutoFit/>
          </a:bodyPr>
          <a:lstStyle/>
          <a:p>
            <a:r>
              <a:rPr lang="en-US" sz="1400" dirty="0">
                <a:solidFill>
                  <a:schemeClr val="bg1"/>
                </a:solidFill>
                <a:latin typeface="Garamond" panose="02020404030301010803" pitchFamily="18" charset="0"/>
              </a:rPr>
              <a:t>km</a:t>
            </a:r>
          </a:p>
        </p:txBody>
      </p:sp>
      <p:sp>
        <p:nvSpPr>
          <p:cNvPr id="105" name="TextBox 104">
            <a:extLst>
              <a:ext uri="{FF2B5EF4-FFF2-40B4-BE49-F238E27FC236}">
                <a16:creationId xmlns:a16="http://schemas.microsoft.com/office/drawing/2014/main" id="{26AE3F06-000D-5447-B9C4-E5DF72E4B9DB}"/>
              </a:ext>
            </a:extLst>
          </p:cNvPr>
          <p:cNvSpPr txBox="1"/>
          <p:nvPr/>
        </p:nvSpPr>
        <p:spPr>
          <a:xfrm>
            <a:off x="14078182" y="9285545"/>
            <a:ext cx="2406417" cy="307777"/>
          </a:xfrm>
          <a:prstGeom prst="rect">
            <a:avLst/>
          </a:prstGeom>
          <a:noFill/>
        </p:spPr>
        <p:txBody>
          <a:bodyPr wrap="square" rtlCol="0">
            <a:spAutoFit/>
          </a:bodyPr>
          <a:lstStyle/>
          <a:p>
            <a:r>
              <a:rPr lang="en-US" sz="1400" dirty="0">
                <a:latin typeface="Garamond" panose="02020404030301010803" pitchFamily="18" charset="0"/>
              </a:rPr>
              <a:t>0    250   500         1,000</a:t>
            </a:r>
          </a:p>
        </p:txBody>
      </p:sp>
      <p:sp>
        <p:nvSpPr>
          <p:cNvPr id="110" name="TextBox 109">
            <a:extLst>
              <a:ext uri="{FF2B5EF4-FFF2-40B4-BE49-F238E27FC236}">
                <a16:creationId xmlns:a16="http://schemas.microsoft.com/office/drawing/2014/main" id="{8260D121-C21D-8D49-B99B-B0ED4E73D657}"/>
              </a:ext>
            </a:extLst>
          </p:cNvPr>
          <p:cNvSpPr txBox="1"/>
          <p:nvPr/>
        </p:nvSpPr>
        <p:spPr>
          <a:xfrm>
            <a:off x="15632983" y="9448600"/>
            <a:ext cx="1598370" cy="307777"/>
          </a:xfrm>
          <a:prstGeom prst="rect">
            <a:avLst/>
          </a:prstGeom>
          <a:noFill/>
        </p:spPr>
        <p:txBody>
          <a:bodyPr wrap="square" rtlCol="0">
            <a:spAutoFit/>
          </a:bodyPr>
          <a:lstStyle/>
          <a:p>
            <a:r>
              <a:rPr lang="en-US" sz="1400" dirty="0">
                <a:latin typeface="Garamond" panose="02020404030301010803" pitchFamily="18" charset="0"/>
              </a:rPr>
              <a:t>km</a:t>
            </a:r>
          </a:p>
        </p:txBody>
      </p:sp>
      <p:pic>
        <p:nvPicPr>
          <p:cNvPr id="112" name="Picture 111">
            <a:extLst>
              <a:ext uri="{FF2B5EF4-FFF2-40B4-BE49-F238E27FC236}">
                <a16:creationId xmlns:a16="http://schemas.microsoft.com/office/drawing/2014/main" id="{EB780708-DB68-BD4A-83AE-2E2A8157E044}"/>
              </a:ext>
            </a:extLst>
          </p:cNvPr>
          <p:cNvPicPr>
            <a:picLocks noChangeAspect="1"/>
          </p:cNvPicPr>
          <p:nvPr/>
        </p:nvPicPr>
        <p:blipFill rotWithShape="1">
          <a:blip r:embed="rId18">
            <a:extLst>
              <a:ext uri="{28A0092B-C50C-407E-A947-70E740481C1C}">
                <a14:useLocalDpi xmlns:a14="http://schemas.microsoft.com/office/drawing/2010/main" val="0"/>
              </a:ext>
            </a:extLst>
          </a:blip>
          <a:srcRect l="83255" t="85291" r="2357" b="3559"/>
          <a:stretch/>
        </p:blipFill>
        <p:spPr>
          <a:xfrm>
            <a:off x="16534576" y="9031387"/>
            <a:ext cx="1064921" cy="495116"/>
          </a:xfrm>
          <a:prstGeom prst="rect">
            <a:avLst/>
          </a:prstGeom>
        </p:spPr>
      </p:pic>
      <p:sp>
        <p:nvSpPr>
          <p:cNvPr id="111" name="TextBox 110">
            <a:extLst>
              <a:ext uri="{FF2B5EF4-FFF2-40B4-BE49-F238E27FC236}">
                <a16:creationId xmlns:a16="http://schemas.microsoft.com/office/drawing/2014/main" id="{1AB628AE-B4F6-C048-9CCD-3EF668F7A976}"/>
              </a:ext>
            </a:extLst>
          </p:cNvPr>
          <p:cNvSpPr txBox="1"/>
          <p:nvPr/>
        </p:nvSpPr>
        <p:spPr>
          <a:xfrm>
            <a:off x="16783513" y="8946903"/>
            <a:ext cx="1143157" cy="307777"/>
          </a:xfrm>
          <a:prstGeom prst="rect">
            <a:avLst/>
          </a:prstGeom>
          <a:noFill/>
        </p:spPr>
        <p:txBody>
          <a:bodyPr wrap="square" rtlCol="0">
            <a:spAutoFit/>
          </a:bodyPr>
          <a:lstStyle/>
          <a:p>
            <a:r>
              <a:rPr lang="en-US" sz="1400" dirty="0">
                <a:latin typeface="Garamond" panose="02020404030301010803" pitchFamily="18" charset="0"/>
              </a:rPr>
              <a:t>Study Area </a:t>
            </a:r>
          </a:p>
        </p:txBody>
      </p:sp>
      <p:sp>
        <p:nvSpPr>
          <p:cNvPr id="114" name="TextBox 113">
            <a:extLst>
              <a:ext uri="{FF2B5EF4-FFF2-40B4-BE49-F238E27FC236}">
                <a16:creationId xmlns:a16="http://schemas.microsoft.com/office/drawing/2014/main" id="{5E631C3A-4AFB-AC40-81FE-691580F5944B}"/>
              </a:ext>
            </a:extLst>
          </p:cNvPr>
          <p:cNvSpPr txBox="1"/>
          <p:nvPr/>
        </p:nvSpPr>
        <p:spPr>
          <a:xfrm>
            <a:off x="16783513" y="9164612"/>
            <a:ext cx="975177" cy="307777"/>
          </a:xfrm>
          <a:prstGeom prst="rect">
            <a:avLst/>
          </a:prstGeom>
          <a:noFill/>
        </p:spPr>
        <p:txBody>
          <a:bodyPr wrap="square" rtlCol="0">
            <a:spAutoFit/>
          </a:bodyPr>
          <a:lstStyle/>
          <a:p>
            <a:r>
              <a:rPr lang="en-US" sz="1400" dirty="0">
                <a:latin typeface="Garamond" panose="02020404030301010803" pitchFamily="18" charset="0"/>
              </a:rPr>
              <a:t>United</a:t>
            </a:r>
          </a:p>
        </p:txBody>
      </p:sp>
      <p:cxnSp>
        <p:nvCxnSpPr>
          <p:cNvPr id="116" name="Straight Connector 115">
            <a:extLst>
              <a:ext uri="{FF2B5EF4-FFF2-40B4-BE49-F238E27FC236}">
                <a16:creationId xmlns:a16="http://schemas.microsoft.com/office/drawing/2014/main" id="{AD03ED46-886A-8B47-B428-E74B48FC8B41}"/>
              </a:ext>
            </a:extLst>
          </p:cNvPr>
          <p:cNvCxnSpPr>
            <a:cxnSpLocks/>
          </p:cNvCxnSpPr>
          <p:nvPr/>
        </p:nvCxnSpPr>
        <p:spPr>
          <a:xfrm>
            <a:off x="14243857" y="7253622"/>
            <a:ext cx="2894525" cy="291903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E921BE7-E305-7341-B773-A5D85E9264C1}"/>
              </a:ext>
            </a:extLst>
          </p:cNvPr>
          <p:cNvCxnSpPr>
            <a:cxnSpLocks/>
          </p:cNvCxnSpPr>
          <p:nvPr/>
        </p:nvCxnSpPr>
        <p:spPr>
          <a:xfrm flipH="1">
            <a:off x="11163666" y="7253622"/>
            <a:ext cx="2197619" cy="270880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93C6BAB6-D5DB-EA4D-A292-32B48F5DA51C}"/>
              </a:ext>
            </a:extLst>
          </p:cNvPr>
          <p:cNvPicPr>
            <a:picLocks noChangeAspect="1"/>
          </p:cNvPicPr>
          <p:nvPr/>
        </p:nvPicPr>
        <p:blipFill rotWithShape="1">
          <a:blip r:embed="rId19">
            <a:extLst>
              <a:ext uri="{28A0092B-C50C-407E-A947-70E740481C1C}">
                <a14:useLocalDpi xmlns:a14="http://schemas.microsoft.com/office/drawing/2010/main" val="0"/>
              </a:ext>
            </a:extLst>
          </a:blip>
          <a:srcRect l="47974" t="86321" r="40122" b="6083"/>
          <a:stretch/>
        </p:blipFill>
        <p:spPr>
          <a:xfrm>
            <a:off x="14034079" y="13557374"/>
            <a:ext cx="557146" cy="347941"/>
          </a:xfrm>
          <a:prstGeom prst="rect">
            <a:avLst/>
          </a:prstGeom>
        </p:spPr>
      </p:pic>
      <p:pic>
        <p:nvPicPr>
          <p:cNvPr id="135" name="Picture 134">
            <a:extLst>
              <a:ext uri="{FF2B5EF4-FFF2-40B4-BE49-F238E27FC236}">
                <a16:creationId xmlns:a16="http://schemas.microsoft.com/office/drawing/2014/main" id="{95D33218-E555-934C-B68B-D76B5635B5C7}"/>
              </a:ext>
            </a:extLst>
          </p:cNvPr>
          <p:cNvPicPr>
            <a:picLocks noChangeAspect="1"/>
          </p:cNvPicPr>
          <p:nvPr/>
        </p:nvPicPr>
        <p:blipFill rotWithShape="1">
          <a:blip r:embed="rId19">
            <a:extLst>
              <a:ext uri="{28A0092B-C50C-407E-A947-70E740481C1C}">
                <a14:useLocalDpi xmlns:a14="http://schemas.microsoft.com/office/drawing/2010/main" val="0"/>
              </a:ext>
            </a:extLst>
          </a:blip>
          <a:srcRect l="54146" t="86154" r="33950" b="6250"/>
          <a:stretch/>
        </p:blipFill>
        <p:spPr>
          <a:xfrm>
            <a:off x="14934761" y="13557374"/>
            <a:ext cx="557146" cy="347941"/>
          </a:xfrm>
          <a:prstGeom prst="rect">
            <a:avLst/>
          </a:prstGeom>
        </p:spPr>
      </p:pic>
      <p:pic>
        <p:nvPicPr>
          <p:cNvPr id="147" name="Picture 146">
            <a:extLst>
              <a:ext uri="{FF2B5EF4-FFF2-40B4-BE49-F238E27FC236}">
                <a16:creationId xmlns:a16="http://schemas.microsoft.com/office/drawing/2014/main" id="{147ABA94-CCC6-E94E-9887-BD0C409AC4A1}"/>
              </a:ext>
            </a:extLst>
          </p:cNvPr>
          <p:cNvPicPr>
            <a:picLocks noChangeAspect="1"/>
          </p:cNvPicPr>
          <p:nvPr/>
        </p:nvPicPr>
        <p:blipFill rotWithShape="1">
          <a:blip r:embed="rId19">
            <a:extLst>
              <a:ext uri="{28A0092B-C50C-407E-A947-70E740481C1C}">
                <a14:useLocalDpi xmlns:a14="http://schemas.microsoft.com/office/drawing/2010/main" val="0"/>
              </a:ext>
            </a:extLst>
          </a:blip>
          <a:srcRect l="77368" t="85957" r="10728" b="6447"/>
          <a:stretch/>
        </p:blipFill>
        <p:spPr>
          <a:xfrm>
            <a:off x="16467989" y="13533977"/>
            <a:ext cx="557146" cy="347941"/>
          </a:xfrm>
          <a:prstGeom prst="rect">
            <a:avLst/>
          </a:prstGeom>
        </p:spPr>
      </p:pic>
      <p:sp>
        <p:nvSpPr>
          <p:cNvPr id="134" name="TextBox 133">
            <a:extLst>
              <a:ext uri="{FF2B5EF4-FFF2-40B4-BE49-F238E27FC236}">
                <a16:creationId xmlns:a16="http://schemas.microsoft.com/office/drawing/2014/main" id="{D41B07C8-7626-F84A-BBEA-91DC10403EAA}"/>
              </a:ext>
            </a:extLst>
          </p:cNvPr>
          <p:cNvSpPr txBox="1"/>
          <p:nvPr/>
        </p:nvSpPr>
        <p:spPr>
          <a:xfrm>
            <a:off x="16860633" y="13559680"/>
            <a:ext cx="1143157" cy="307777"/>
          </a:xfrm>
          <a:prstGeom prst="rect">
            <a:avLst/>
          </a:prstGeom>
          <a:noFill/>
        </p:spPr>
        <p:txBody>
          <a:bodyPr wrap="square" rtlCol="0">
            <a:spAutoFit/>
          </a:bodyPr>
          <a:lstStyle/>
          <a:p>
            <a:r>
              <a:rPr lang="en-US" sz="1400" dirty="0">
                <a:latin typeface="Garamond" panose="02020404030301010803" pitchFamily="18" charset="0"/>
              </a:rPr>
              <a:t>Counties</a:t>
            </a:r>
          </a:p>
        </p:txBody>
      </p:sp>
      <p:sp>
        <p:nvSpPr>
          <p:cNvPr id="123" name="TextBox 122">
            <a:extLst>
              <a:ext uri="{FF2B5EF4-FFF2-40B4-BE49-F238E27FC236}">
                <a16:creationId xmlns:a16="http://schemas.microsoft.com/office/drawing/2014/main" id="{1DBE35E2-0951-A648-9ABD-5E24DDAA066A}"/>
              </a:ext>
            </a:extLst>
          </p:cNvPr>
          <p:cNvSpPr txBox="1"/>
          <p:nvPr/>
        </p:nvSpPr>
        <p:spPr>
          <a:xfrm>
            <a:off x="14210166" y="13554787"/>
            <a:ext cx="1143157" cy="307777"/>
          </a:xfrm>
          <a:prstGeom prst="rect">
            <a:avLst/>
          </a:prstGeom>
          <a:noFill/>
        </p:spPr>
        <p:txBody>
          <a:bodyPr wrap="square" rtlCol="0">
            <a:spAutoFit/>
          </a:bodyPr>
          <a:lstStyle/>
          <a:p>
            <a:r>
              <a:rPr lang="en-US" sz="1400" dirty="0">
                <a:latin typeface="Garamond" panose="02020404030301010803" pitchFamily="18" charset="0"/>
              </a:rPr>
              <a:t>Study Area </a:t>
            </a:r>
          </a:p>
        </p:txBody>
      </p:sp>
      <p:sp>
        <p:nvSpPr>
          <p:cNvPr id="133" name="TextBox 132">
            <a:extLst>
              <a:ext uri="{FF2B5EF4-FFF2-40B4-BE49-F238E27FC236}">
                <a16:creationId xmlns:a16="http://schemas.microsoft.com/office/drawing/2014/main" id="{E3672C56-9D63-1D4F-99C2-02E0E9222212}"/>
              </a:ext>
            </a:extLst>
          </p:cNvPr>
          <p:cNvSpPr txBox="1"/>
          <p:nvPr/>
        </p:nvSpPr>
        <p:spPr>
          <a:xfrm>
            <a:off x="15408526" y="13582218"/>
            <a:ext cx="1198280" cy="307777"/>
          </a:xfrm>
          <a:prstGeom prst="rect">
            <a:avLst/>
          </a:prstGeom>
          <a:noFill/>
        </p:spPr>
        <p:txBody>
          <a:bodyPr wrap="square" rtlCol="0">
            <a:spAutoFit/>
          </a:bodyPr>
          <a:lstStyle/>
          <a:p>
            <a:r>
              <a:rPr lang="en-US" sz="1400" dirty="0">
                <a:latin typeface="Garamond" panose="02020404030301010803" pitchFamily="18" charset="0"/>
              </a:rPr>
              <a:t>Climate Zones</a:t>
            </a:r>
          </a:p>
        </p:txBody>
      </p:sp>
      <p:sp>
        <p:nvSpPr>
          <p:cNvPr id="148" name="TextBox 147">
            <a:extLst>
              <a:ext uri="{FF2B5EF4-FFF2-40B4-BE49-F238E27FC236}">
                <a16:creationId xmlns:a16="http://schemas.microsoft.com/office/drawing/2014/main" id="{3DAF2A5A-A923-2745-A03D-216CF24C7F6E}"/>
              </a:ext>
            </a:extLst>
          </p:cNvPr>
          <p:cNvSpPr txBox="1"/>
          <p:nvPr/>
        </p:nvSpPr>
        <p:spPr>
          <a:xfrm>
            <a:off x="16801072" y="9304143"/>
            <a:ext cx="975177" cy="307777"/>
          </a:xfrm>
          <a:prstGeom prst="rect">
            <a:avLst/>
          </a:prstGeom>
          <a:noFill/>
        </p:spPr>
        <p:txBody>
          <a:bodyPr wrap="square" rtlCol="0">
            <a:spAutoFit/>
          </a:bodyPr>
          <a:lstStyle/>
          <a:p>
            <a:r>
              <a:rPr lang="en-US" sz="1400" dirty="0">
                <a:latin typeface="Garamond" panose="02020404030301010803" pitchFamily="18" charset="0"/>
              </a:rPr>
              <a:t>States</a:t>
            </a:r>
          </a:p>
        </p:txBody>
      </p:sp>
      <p:sp>
        <p:nvSpPr>
          <p:cNvPr id="149" name="TextBox 148">
            <a:extLst>
              <a:ext uri="{FF2B5EF4-FFF2-40B4-BE49-F238E27FC236}">
                <a16:creationId xmlns:a16="http://schemas.microsoft.com/office/drawing/2014/main" id="{F89FFC26-FA5A-FC40-949A-94CB4F5E758F}"/>
              </a:ext>
            </a:extLst>
          </p:cNvPr>
          <p:cNvSpPr txBox="1"/>
          <p:nvPr/>
        </p:nvSpPr>
        <p:spPr>
          <a:xfrm>
            <a:off x="11068498" y="9997236"/>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1</a:t>
            </a:r>
          </a:p>
        </p:txBody>
      </p:sp>
      <p:sp>
        <p:nvSpPr>
          <p:cNvPr id="150" name="TextBox 149">
            <a:extLst>
              <a:ext uri="{FF2B5EF4-FFF2-40B4-BE49-F238E27FC236}">
                <a16:creationId xmlns:a16="http://schemas.microsoft.com/office/drawing/2014/main" id="{1B94A99D-BB89-5442-A125-73081F4F312D}"/>
              </a:ext>
            </a:extLst>
          </p:cNvPr>
          <p:cNvSpPr txBox="1"/>
          <p:nvPr/>
        </p:nvSpPr>
        <p:spPr>
          <a:xfrm>
            <a:off x="13064177" y="10029022"/>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2</a:t>
            </a:r>
          </a:p>
        </p:txBody>
      </p:sp>
      <p:sp>
        <p:nvSpPr>
          <p:cNvPr id="151" name="TextBox 150">
            <a:extLst>
              <a:ext uri="{FF2B5EF4-FFF2-40B4-BE49-F238E27FC236}">
                <a16:creationId xmlns:a16="http://schemas.microsoft.com/office/drawing/2014/main" id="{2642C5DC-F485-6E49-9EBD-D289262EEF47}"/>
              </a:ext>
            </a:extLst>
          </p:cNvPr>
          <p:cNvSpPr txBox="1"/>
          <p:nvPr/>
        </p:nvSpPr>
        <p:spPr>
          <a:xfrm>
            <a:off x="15417557" y="10015400"/>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3</a:t>
            </a:r>
          </a:p>
        </p:txBody>
      </p:sp>
      <p:sp>
        <p:nvSpPr>
          <p:cNvPr id="152" name="TextBox 151">
            <a:extLst>
              <a:ext uri="{FF2B5EF4-FFF2-40B4-BE49-F238E27FC236}">
                <a16:creationId xmlns:a16="http://schemas.microsoft.com/office/drawing/2014/main" id="{DDB8233F-BEB1-1A4A-8C63-1437B98ADDBF}"/>
              </a:ext>
            </a:extLst>
          </p:cNvPr>
          <p:cNvSpPr txBox="1"/>
          <p:nvPr/>
        </p:nvSpPr>
        <p:spPr>
          <a:xfrm>
            <a:off x="11031732" y="10917244"/>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4</a:t>
            </a:r>
          </a:p>
        </p:txBody>
      </p:sp>
      <p:sp>
        <p:nvSpPr>
          <p:cNvPr id="153" name="TextBox 152">
            <a:extLst>
              <a:ext uri="{FF2B5EF4-FFF2-40B4-BE49-F238E27FC236}">
                <a16:creationId xmlns:a16="http://schemas.microsoft.com/office/drawing/2014/main" id="{90453D74-F9B5-3848-8CDB-20AAFC9BCD16}"/>
              </a:ext>
            </a:extLst>
          </p:cNvPr>
          <p:cNvSpPr txBox="1"/>
          <p:nvPr/>
        </p:nvSpPr>
        <p:spPr>
          <a:xfrm>
            <a:off x="13045256" y="10970581"/>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5</a:t>
            </a:r>
          </a:p>
        </p:txBody>
      </p:sp>
      <p:sp>
        <p:nvSpPr>
          <p:cNvPr id="154" name="TextBox 153">
            <a:extLst>
              <a:ext uri="{FF2B5EF4-FFF2-40B4-BE49-F238E27FC236}">
                <a16:creationId xmlns:a16="http://schemas.microsoft.com/office/drawing/2014/main" id="{6D4AED67-5184-DA46-B76C-2F77F03D9F72}"/>
              </a:ext>
            </a:extLst>
          </p:cNvPr>
          <p:cNvSpPr txBox="1"/>
          <p:nvPr/>
        </p:nvSpPr>
        <p:spPr>
          <a:xfrm>
            <a:off x="15353323" y="11029277"/>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6</a:t>
            </a:r>
          </a:p>
        </p:txBody>
      </p:sp>
      <p:sp>
        <p:nvSpPr>
          <p:cNvPr id="155" name="TextBox 154">
            <a:extLst>
              <a:ext uri="{FF2B5EF4-FFF2-40B4-BE49-F238E27FC236}">
                <a16:creationId xmlns:a16="http://schemas.microsoft.com/office/drawing/2014/main" id="{29B6322F-890D-B244-A4B9-2DC5E5D77DCF}"/>
              </a:ext>
            </a:extLst>
          </p:cNvPr>
          <p:cNvSpPr txBox="1"/>
          <p:nvPr/>
        </p:nvSpPr>
        <p:spPr>
          <a:xfrm>
            <a:off x="10951374" y="11847897"/>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7</a:t>
            </a:r>
          </a:p>
        </p:txBody>
      </p:sp>
      <p:sp>
        <p:nvSpPr>
          <p:cNvPr id="156" name="TextBox 155">
            <a:extLst>
              <a:ext uri="{FF2B5EF4-FFF2-40B4-BE49-F238E27FC236}">
                <a16:creationId xmlns:a16="http://schemas.microsoft.com/office/drawing/2014/main" id="{A22B0FDA-FA7B-5E4D-8398-69CA9FF7397D}"/>
              </a:ext>
            </a:extLst>
          </p:cNvPr>
          <p:cNvSpPr txBox="1"/>
          <p:nvPr/>
        </p:nvSpPr>
        <p:spPr>
          <a:xfrm>
            <a:off x="13047853" y="11849160"/>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8</a:t>
            </a:r>
          </a:p>
        </p:txBody>
      </p:sp>
      <p:sp>
        <p:nvSpPr>
          <p:cNvPr id="157" name="TextBox 156">
            <a:extLst>
              <a:ext uri="{FF2B5EF4-FFF2-40B4-BE49-F238E27FC236}">
                <a16:creationId xmlns:a16="http://schemas.microsoft.com/office/drawing/2014/main" id="{7FC7C693-5AE7-B743-923F-0510B95855F4}"/>
              </a:ext>
            </a:extLst>
          </p:cNvPr>
          <p:cNvSpPr txBox="1"/>
          <p:nvPr/>
        </p:nvSpPr>
        <p:spPr>
          <a:xfrm>
            <a:off x="15144940" y="12105545"/>
            <a:ext cx="594216" cy="400110"/>
          </a:xfrm>
          <a:prstGeom prst="rect">
            <a:avLst/>
          </a:prstGeom>
          <a:noFill/>
        </p:spPr>
        <p:txBody>
          <a:bodyPr wrap="square" rtlCol="0">
            <a:spAutoFit/>
          </a:bodyPr>
          <a:lstStyle/>
          <a:p>
            <a:pPr algn="ctr"/>
            <a:r>
              <a:rPr lang="en-US" sz="2000" b="1" dirty="0">
                <a:solidFill>
                  <a:schemeClr val="bg1"/>
                </a:solidFill>
                <a:effectLst>
                  <a:glow rad="101600">
                    <a:schemeClr val="tx1">
                      <a:alpha val="60000"/>
                    </a:schemeClr>
                  </a:glow>
                </a:effectLst>
              </a:rPr>
              <a:t>9</a:t>
            </a:r>
          </a:p>
        </p:txBody>
      </p:sp>
    </p:spTree>
    <p:extLst>
      <p:ext uri="{BB962C8B-B14F-4D97-AF65-F5344CB8AC3E}">
        <p14:creationId xmlns:p14="http://schemas.microsoft.com/office/powerpoint/2010/main" val="3902488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6172</TotalTime>
  <Words>650</Words>
  <Application>Microsoft Macintosh PowerPoint</Application>
  <PresentationFormat>Custom</PresentationFormat>
  <Paragraphs>100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Microsoft Office User</cp:lastModifiedBy>
  <cp:revision>249</cp:revision>
  <dcterms:created xsi:type="dcterms:W3CDTF">2019-02-05T16:32:03Z</dcterms:created>
  <dcterms:modified xsi:type="dcterms:W3CDTF">2019-07-29T20:10:01Z</dcterms:modified>
</cp:coreProperties>
</file>