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332" r:id="rId2"/>
    <p:sldId id="304" r:id="rId3"/>
    <p:sldId id="303" r:id="rId4"/>
    <p:sldId id="305" r:id="rId5"/>
    <p:sldId id="306" r:id="rId6"/>
    <p:sldId id="327" r:id="rId7"/>
    <p:sldId id="321" r:id="rId8"/>
    <p:sldId id="308" r:id="rId9"/>
    <p:sldId id="323" r:id="rId10"/>
    <p:sldId id="310" r:id="rId11"/>
    <p:sldId id="314" r:id="rId12"/>
    <p:sldId id="335" r:id="rId13"/>
    <p:sldId id="334" r:id="rId14"/>
    <p:sldId id="329" r:id="rId15"/>
    <p:sldId id="330" r:id="rId16"/>
    <p:sldId id="313" r:id="rId17"/>
    <p:sldId id="326" r:id="rId18"/>
    <p:sldId id="315" r:id="rId19"/>
    <p:sldId id="32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ga, Erika Y (329B-Affiliate)" initials="HEY(" lastIdx="12" clrIdx="0"/>
  <p:cmAuthor id="2" name="Sara" initials="S" lastIdx="6" clrIdx="1">
    <p:extLst/>
  </p:cmAuthor>
  <p:cmAuthor id="3" name="Mercedes Bartkovich" initials="MB" lastIdx="6"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D6FF"/>
    <a:srgbClr val="75AADB"/>
    <a:srgbClr val="CC0066"/>
    <a:srgbClr val="EA96E6"/>
    <a:srgbClr val="BB72C4"/>
    <a:srgbClr val="3289B4"/>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44" autoAdjust="0"/>
    <p:restoredTop sz="73188" autoAdjust="0"/>
  </p:normalViewPr>
  <p:slideViewPr>
    <p:cSldViewPr snapToGrid="0">
      <p:cViewPr>
        <p:scale>
          <a:sx n="80" d="100"/>
          <a:sy n="80" d="100"/>
        </p:scale>
        <p:origin x="1116" y="120"/>
      </p:cViewPr>
      <p:guideLst>
        <p:guide orient="horz" pos="2160"/>
        <p:guide pos="3840"/>
      </p:guideLst>
    </p:cSldViewPr>
  </p:slideViewPr>
  <p:notesTextViewPr>
    <p:cViewPr>
      <p:scale>
        <a:sx n="114" d="100"/>
        <a:sy n="114" d="100"/>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wakamat\AppData\Local\Microsoft\Windows\INetCache\Content.Outlook\55T4Y1XW\Sentinel2.VS.InSitu_outlier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var\folders\0g\_frrv9ps4tv9p_0n0g6y413h1x9v33\T\com.microsoft.Outlook\Outlook%20Temp\aviris_insitu_matchup%5b6%5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var\folders\0g\_frrv9ps4tv9p_0n0g6y413h1x9v33\T\com.microsoft.Outlook\Outlook%20Temp\aviris_insitu_matchup%5b6%5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matacchi\Downloads\AVIRISvsLandsat_1to350.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52316627789301"/>
          <c:y val="8.9660449406698497E-2"/>
          <c:w val="0.61551530965754098"/>
          <c:h val="0.69781736829931695"/>
        </c:manualLayout>
      </c:layout>
      <c:scatterChart>
        <c:scatterStyle val="lineMarker"/>
        <c:varyColors val="0"/>
        <c:ser>
          <c:idx val="4"/>
          <c:order val="0"/>
          <c:tx>
            <c:v>12 FNU</c:v>
          </c:tx>
          <c:spPr>
            <a:ln w="25400" cap="rnd">
              <a:solidFill>
                <a:schemeClr val="tx1">
                  <a:lumMod val="50000"/>
                  <a:lumOff val="50000"/>
                </a:schemeClr>
              </a:solidFill>
              <a:round/>
            </a:ln>
            <a:effectLst/>
          </c:spPr>
          <c:marker>
            <c:symbol val="none"/>
          </c:marker>
          <c:xVal>
            <c:numRef>
              <c:f>[Sentinel2.VS.InSitu_outliers.xlsx]Sheet1!$F$1:$F$225</c:f>
              <c:numCache>
                <c:formatCode>General</c:formatCode>
                <c:ptCount val="2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numCache>
            </c:numRef>
          </c:xVal>
          <c:yVal>
            <c:numRef>
              <c:f>[Sentinel2.VS.InSitu_outliers.xlsx]Sheet1!$J$1:$J$225</c:f>
              <c:numCache>
                <c:formatCode>General</c:formatCode>
                <c:ptCount val="225"/>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pt idx="34">
                  <c:v>12</c:v>
                </c:pt>
                <c:pt idx="35">
                  <c:v>12</c:v>
                </c:pt>
                <c:pt idx="36">
                  <c:v>12</c:v>
                </c:pt>
                <c:pt idx="37">
                  <c:v>12</c:v>
                </c:pt>
                <c:pt idx="38">
                  <c:v>12</c:v>
                </c:pt>
                <c:pt idx="39">
                  <c:v>12</c:v>
                </c:pt>
                <c:pt idx="40">
                  <c:v>12</c:v>
                </c:pt>
                <c:pt idx="41">
                  <c:v>12</c:v>
                </c:pt>
                <c:pt idx="42">
                  <c:v>12</c:v>
                </c:pt>
                <c:pt idx="43">
                  <c:v>12</c:v>
                </c:pt>
                <c:pt idx="44">
                  <c:v>12</c:v>
                </c:pt>
                <c:pt idx="45">
                  <c:v>12</c:v>
                </c:pt>
                <c:pt idx="46">
                  <c:v>12</c:v>
                </c:pt>
                <c:pt idx="47">
                  <c:v>12</c:v>
                </c:pt>
                <c:pt idx="48">
                  <c:v>12</c:v>
                </c:pt>
                <c:pt idx="49">
                  <c:v>12</c:v>
                </c:pt>
                <c:pt idx="50">
                  <c:v>12</c:v>
                </c:pt>
                <c:pt idx="51">
                  <c:v>12</c:v>
                </c:pt>
                <c:pt idx="52">
                  <c:v>12</c:v>
                </c:pt>
                <c:pt idx="53">
                  <c:v>12</c:v>
                </c:pt>
                <c:pt idx="54">
                  <c:v>12</c:v>
                </c:pt>
                <c:pt idx="55">
                  <c:v>12</c:v>
                </c:pt>
                <c:pt idx="56">
                  <c:v>12</c:v>
                </c:pt>
                <c:pt idx="57">
                  <c:v>12</c:v>
                </c:pt>
                <c:pt idx="58">
                  <c:v>12</c:v>
                </c:pt>
                <c:pt idx="59">
                  <c:v>12</c:v>
                </c:pt>
                <c:pt idx="60">
                  <c:v>12</c:v>
                </c:pt>
                <c:pt idx="61">
                  <c:v>12</c:v>
                </c:pt>
                <c:pt idx="62">
                  <c:v>12</c:v>
                </c:pt>
                <c:pt idx="63">
                  <c:v>12</c:v>
                </c:pt>
                <c:pt idx="64">
                  <c:v>12</c:v>
                </c:pt>
                <c:pt idx="65">
                  <c:v>12</c:v>
                </c:pt>
                <c:pt idx="66">
                  <c:v>12</c:v>
                </c:pt>
                <c:pt idx="67">
                  <c:v>12</c:v>
                </c:pt>
                <c:pt idx="68">
                  <c:v>12</c:v>
                </c:pt>
                <c:pt idx="69">
                  <c:v>12</c:v>
                </c:pt>
                <c:pt idx="70">
                  <c:v>12</c:v>
                </c:pt>
                <c:pt idx="71">
                  <c:v>12</c:v>
                </c:pt>
                <c:pt idx="72">
                  <c:v>12</c:v>
                </c:pt>
                <c:pt idx="73">
                  <c:v>12</c:v>
                </c:pt>
                <c:pt idx="74">
                  <c:v>12</c:v>
                </c:pt>
                <c:pt idx="75">
                  <c:v>12</c:v>
                </c:pt>
                <c:pt idx="76">
                  <c:v>12</c:v>
                </c:pt>
                <c:pt idx="77">
                  <c:v>12</c:v>
                </c:pt>
                <c:pt idx="78">
                  <c:v>12</c:v>
                </c:pt>
                <c:pt idx="79">
                  <c:v>12</c:v>
                </c:pt>
                <c:pt idx="80">
                  <c:v>12</c:v>
                </c:pt>
                <c:pt idx="81">
                  <c:v>12</c:v>
                </c:pt>
                <c:pt idx="82">
                  <c:v>12</c:v>
                </c:pt>
                <c:pt idx="83">
                  <c:v>12</c:v>
                </c:pt>
                <c:pt idx="84">
                  <c:v>12</c:v>
                </c:pt>
                <c:pt idx="85">
                  <c:v>12</c:v>
                </c:pt>
                <c:pt idx="86">
                  <c:v>12</c:v>
                </c:pt>
                <c:pt idx="87">
                  <c:v>12</c:v>
                </c:pt>
                <c:pt idx="88">
                  <c:v>12</c:v>
                </c:pt>
                <c:pt idx="89">
                  <c:v>12</c:v>
                </c:pt>
                <c:pt idx="90">
                  <c:v>12</c:v>
                </c:pt>
                <c:pt idx="91">
                  <c:v>12</c:v>
                </c:pt>
                <c:pt idx="92">
                  <c:v>12</c:v>
                </c:pt>
                <c:pt idx="93">
                  <c:v>12</c:v>
                </c:pt>
                <c:pt idx="94">
                  <c:v>12</c:v>
                </c:pt>
                <c:pt idx="95">
                  <c:v>12</c:v>
                </c:pt>
                <c:pt idx="96">
                  <c:v>12</c:v>
                </c:pt>
                <c:pt idx="97">
                  <c:v>12</c:v>
                </c:pt>
                <c:pt idx="98">
                  <c:v>12</c:v>
                </c:pt>
                <c:pt idx="99">
                  <c:v>12</c:v>
                </c:pt>
                <c:pt idx="100">
                  <c:v>12</c:v>
                </c:pt>
                <c:pt idx="101">
                  <c:v>12</c:v>
                </c:pt>
                <c:pt idx="102">
                  <c:v>12</c:v>
                </c:pt>
                <c:pt idx="103">
                  <c:v>12</c:v>
                </c:pt>
                <c:pt idx="104">
                  <c:v>12</c:v>
                </c:pt>
                <c:pt idx="105">
                  <c:v>12</c:v>
                </c:pt>
                <c:pt idx="106">
                  <c:v>12</c:v>
                </c:pt>
                <c:pt idx="107">
                  <c:v>12</c:v>
                </c:pt>
                <c:pt idx="108">
                  <c:v>12</c:v>
                </c:pt>
                <c:pt idx="109">
                  <c:v>12</c:v>
                </c:pt>
                <c:pt idx="110">
                  <c:v>12</c:v>
                </c:pt>
                <c:pt idx="111">
                  <c:v>12</c:v>
                </c:pt>
                <c:pt idx="112">
                  <c:v>12</c:v>
                </c:pt>
                <c:pt idx="113">
                  <c:v>12</c:v>
                </c:pt>
                <c:pt idx="114">
                  <c:v>12</c:v>
                </c:pt>
                <c:pt idx="115">
                  <c:v>12</c:v>
                </c:pt>
                <c:pt idx="116">
                  <c:v>12</c:v>
                </c:pt>
                <c:pt idx="117">
                  <c:v>12</c:v>
                </c:pt>
                <c:pt idx="118">
                  <c:v>12</c:v>
                </c:pt>
                <c:pt idx="119">
                  <c:v>12</c:v>
                </c:pt>
                <c:pt idx="120">
                  <c:v>12</c:v>
                </c:pt>
                <c:pt idx="121">
                  <c:v>12</c:v>
                </c:pt>
                <c:pt idx="122">
                  <c:v>12</c:v>
                </c:pt>
                <c:pt idx="123">
                  <c:v>12</c:v>
                </c:pt>
                <c:pt idx="124">
                  <c:v>12</c:v>
                </c:pt>
                <c:pt idx="125">
                  <c:v>12</c:v>
                </c:pt>
                <c:pt idx="126">
                  <c:v>12</c:v>
                </c:pt>
                <c:pt idx="127">
                  <c:v>12</c:v>
                </c:pt>
                <c:pt idx="128">
                  <c:v>12</c:v>
                </c:pt>
                <c:pt idx="129">
                  <c:v>12</c:v>
                </c:pt>
                <c:pt idx="130">
                  <c:v>12</c:v>
                </c:pt>
                <c:pt idx="131">
                  <c:v>12</c:v>
                </c:pt>
                <c:pt idx="132">
                  <c:v>12</c:v>
                </c:pt>
                <c:pt idx="133">
                  <c:v>12</c:v>
                </c:pt>
                <c:pt idx="134">
                  <c:v>12</c:v>
                </c:pt>
                <c:pt idx="135">
                  <c:v>12</c:v>
                </c:pt>
                <c:pt idx="136">
                  <c:v>12</c:v>
                </c:pt>
                <c:pt idx="137">
                  <c:v>12</c:v>
                </c:pt>
                <c:pt idx="138">
                  <c:v>12</c:v>
                </c:pt>
                <c:pt idx="139">
                  <c:v>12</c:v>
                </c:pt>
                <c:pt idx="140">
                  <c:v>12</c:v>
                </c:pt>
                <c:pt idx="141">
                  <c:v>12</c:v>
                </c:pt>
                <c:pt idx="142">
                  <c:v>12</c:v>
                </c:pt>
                <c:pt idx="143">
                  <c:v>12</c:v>
                </c:pt>
                <c:pt idx="144">
                  <c:v>12</c:v>
                </c:pt>
                <c:pt idx="145">
                  <c:v>12</c:v>
                </c:pt>
                <c:pt idx="146">
                  <c:v>12</c:v>
                </c:pt>
                <c:pt idx="147">
                  <c:v>12</c:v>
                </c:pt>
                <c:pt idx="148">
                  <c:v>12</c:v>
                </c:pt>
                <c:pt idx="149">
                  <c:v>12</c:v>
                </c:pt>
                <c:pt idx="150">
                  <c:v>12</c:v>
                </c:pt>
                <c:pt idx="151">
                  <c:v>12</c:v>
                </c:pt>
                <c:pt idx="152">
                  <c:v>12</c:v>
                </c:pt>
                <c:pt idx="153">
                  <c:v>12</c:v>
                </c:pt>
                <c:pt idx="154">
                  <c:v>12</c:v>
                </c:pt>
                <c:pt idx="155">
                  <c:v>12</c:v>
                </c:pt>
                <c:pt idx="156">
                  <c:v>12</c:v>
                </c:pt>
                <c:pt idx="157">
                  <c:v>12</c:v>
                </c:pt>
                <c:pt idx="158">
                  <c:v>12</c:v>
                </c:pt>
                <c:pt idx="159">
                  <c:v>12</c:v>
                </c:pt>
                <c:pt idx="160">
                  <c:v>12</c:v>
                </c:pt>
                <c:pt idx="161">
                  <c:v>12</c:v>
                </c:pt>
                <c:pt idx="162">
                  <c:v>12</c:v>
                </c:pt>
                <c:pt idx="163">
                  <c:v>12</c:v>
                </c:pt>
                <c:pt idx="164">
                  <c:v>12</c:v>
                </c:pt>
                <c:pt idx="165">
                  <c:v>12</c:v>
                </c:pt>
                <c:pt idx="166">
                  <c:v>12</c:v>
                </c:pt>
                <c:pt idx="167">
                  <c:v>12</c:v>
                </c:pt>
                <c:pt idx="168">
                  <c:v>12</c:v>
                </c:pt>
                <c:pt idx="169">
                  <c:v>12</c:v>
                </c:pt>
                <c:pt idx="170">
                  <c:v>12</c:v>
                </c:pt>
                <c:pt idx="171">
                  <c:v>12</c:v>
                </c:pt>
                <c:pt idx="172">
                  <c:v>12</c:v>
                </c:pt>
                <c:pt idx="173">
                  <c:v>12</c:v>
                </c:pt>
                <c:pt idx="174">
                  <c:v>12</c:v>
                </c:pt>
                <c:pt idx="175">
                  <c:v>12</c:v>
                </c:pt>
                <c:pt idx="176">
                  <c:v>12</c:v>
                </c:pt>
                <c:pt idx="177">
                  <c:v>12</c:v>
                </c:pt>
                <c:pt idx="178">
                  <c:v>12</c:v>
                </c:pt>
                <c:pt idx="179">
                  <c:v>12</c:v>
                </c:pt>
                <c:pt idx="180">
                  <c:v>12</c:v>
                </c:pt>
                <c:pt idx="181">
                  <c:v>12</c:v>
                </c:pt>
                <c:pt idx="182">
                  <c:v>12</c:v>
                </c:pt>
                <c:pt idx="183">
                  <c:v>12</c:v>
                </c:pt>
                <c:pt idx="184">
                  <c:v>12</c:v>
                </c:pt>
                <c:pt idx="185">
                  <c:v>12</c:v>
                </c:pt>
                <c:pt idx="186">
                  <c:v>12</c:v>
                </c:pt>
                <c:pt idx="187">
                  <c:v>12</c:v>
                </c:pt>
                <c:pt idx="188">
                  <c:v>12</c:v>
                </c:pt>
                <c:pt idx="189">
                  <c:v>12</c:v>
                </c:pt>
                <c:pt idx="190">
                  <c:v>12</c:v>
                </c:pt>
                <c:pt idx="191">
                  <c:v>12</c:v>
                </c:pt>
                <c:pt idx="192">
                  <c:v>12</c:v>
                </c:pt>
                <c:pt idx="193">
                  <c:v>12</c:v>
                </c:pt>
                <c:pt idx="194">
                  <c:v>12</c:v>
                </c:pt>
                <c:pt idx="195">
                  <c:v>12</c:v>
                </c:pt>
                <c:pt idx="196">
                  <c:v>12</c:v>
                </c:pt>
                <c:pt idx="197">
                  <c:v>12</c:v>
                </c:pt>
                <c:pt idx="198">
                  <c:v>12</c:v>
                </c:pt>
                <c:pt idx="199">
                  <c:v>12</c:v>
                </c:pt>
                <c:pt idx="200">
                  <c:v>12</c:v>
                </c:pt>
                <c:pt idx="201">
                  <c:v>12</c:v>
                </c:pt>
                <c:pt idx="202">
                  <c:v>12</c:v>
                </c:pt>
                <c:pt idx="203">
                  <c:v>12</c:v>
                </c:pt>
                <c:pt idx="204">
                  <c:v>12</c:v>
                </c:pt>
                <c:pt idx="205">
                  <c:v>12</c:v>
                </c:pt>
                <c:pt idx="206">
                  <c:v>12</c:v>
                </c:pt>
                <c:pt idx="207">
                  <c:v>12</c:v>
                </c:pt>
                <c:pt idx="208">
                  <c:v>12</c:v>
                </c:pt>
                <c:pt idx="209">
                  <c:v>12</c:v>
                </c:pt>
                <c:pt idx="210">
                  <c:v>12</c:v>
                </c:pt>
                <c:pt idx="211">
                  <c:v>12</c:v>
                </c:pt>
                <c:pt idx="212">
                  <c:v>12</c:v>
                </c:pt>
                <c:pt idx="213">
                  <c:v>12</c:v>
                </c:pt>
                <c:pt idx="214">
                  <c:v>12</c:v>
                </c:pt>
                <c:pt idx="215">
                  <c:v>12</c:v>
                </c:pt>
                <c:pt idx="216">
                  <c:v>12</c:v>
                </c:pt>
                <c:pt idx="217">
                  <c:v>12</c:v>
                </c:pt>
                <c:pt idx="218">
                  <c:v>12</c:v>
                </c:pt>
                <c:pt idx="219">
                  <c:v>12</c:v>
                </c:pt>
                <c:pt idx="220">
                  <c:v>12</c:v>
                </c:pt>
                <c:pt idx="221">
                  <c:v>12</c:v>
                </c:pt>
                <c:pt idx="222">
                  <c:v>12</c:v>
                </c:pt>
                <c:pt idx="223">
                  <c:v>12</c:v>
                </c:pt>
              </c:numCache>
            </c:numRef>
          </c:yVal>
          <c:smooth val="0"/>
          <c:extLst xmlns:c16r2="http://schemas.microsoft.com/office/drawing/2015/06/chart">
            <c:ext xmlns:c16="http://schemas.microsoft.com/office/drawing/2014/chart" uri="{C3380CC4-5D6E-409C-BE32-E72D297353CC}">
              <c16:uniqueId val="{00000000-3EE9-4A5A-9E6F-6D138498A262}"/>
            </c:ext>
          </c:extLst>
        </c:ser>
        <c:ser>
          <c:idx val="3"/>
          <c:order val="1"/>
          <c:tx>
            <c:v>1:1</c:v>
          </c:tx>
          <c:spPr>
            <a:ln w="12700" cap="rnd">
              <a:solidFill>
                <a:schemeClr val="bg2">
                  <a:lumMod val="75000"/>
                </a:schemeClr>
              </a:solidFill>
              <a:prstDash val="lgDash"/>
              <a:round/>
            </a:ln>
            <a:effectLst/>
          </c:spPr>
          <c:marker>
            <c:symbol val="none"/>
          </c:marker>
          <c:xVal>
            <c:numRef>
              <c:f>[Sentinel2.VS.InSitu_outliers.xlsx]Sheet1!$F$1:$F$225</c:f>
              <c:numCache>
                <c:formatCode>General</c:formatCode>
                <c:ptCount val="2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numCache>
            </c:numRef>
          </c:xVal>
          <c:yVal>
            <c:numRef>
              <c:f>[Sentinel2.VS.InSitu_outliers.xlsx]Sheet1!$G$1:$G$225</c:f>
              <c:numCache>
                <c:formatCode>General</c:formatCode>
                <c:ptCount val="2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numCache>
            </c:numRef>
          </c:yVal>
          <c:smooth val="0"/>
          <c:extLst xmlns:c16r2="http://schemas.microsoft.com/office/drawing/2015/06/chart">
            <c:ext xmlns:c16="http://schemas.microsoft.com/office/drawing/2014/chart" uri="{C3380CC4-5D6E-409C-BE32-E72D297353CC}">
              <c16:uniqueId val="{00000001-3EE9-4A5A-9E6F-6D138498A262}"/>
            </c:ext>
          </c:extLst>
        </c:ser>
        <c:ser>
          <c:idx val="5"/>
          <c:order val="2"/>
          <c:tx>
            <c:v>1x12</c:v>
          </c:tx>
          <c:spPr>
            <a:ln w="25400" cap="rnd">
              <a:solidFill>
                <a:schemeClr val="tx1">
                  <a:lumMod val="50000"/>
                  <a:lumOff val="50000"/>
                </a:schemeClr>
              </a:solidFill>
              <a:round/>
            </a:ln>
            <a:effectLst/>
          </c:spPr>
          <c:marker>
            <c:symbol val="none"/>
          </c:marker>
          <c:xVal>
            <c:numRef>
              <c:f>[Sentinel2.VS.InSitu_outliers.xlsx]Sheet1!$J$1:$J$225</c:f>
              <c:numCache>
                <c:formatCode>General</c:formatCode>
                <c:ptCount val="225"/>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pt idx="34">
                  <c:v>12</c:v>
                </c:pt>
                <c:pt idx="35">
                  <c:v>12</c:v>
                </c:pt>
                <c:pt idx="36">
                  <c:v>12</c:v>
                </c:pt>
                <c:pt idx="37">
                  <c:v>12</c:v>
                </c:pt>
                <c:pt idx="38">
                  <c:v>12</c:v>
                </c:pt>
                <c:pt idx="39">
                  <c:v>12</c:v>
                </c:pt>
                <c:pt idx="40">
                  <c:v>12</c:v>
                </c:pt>
                <c:pt idx="41">
                  <c:v>12</c:v>
                </c:pt>
                <c:pt idx="42">
                  <c:v>12</c:v>
                </c:pt>
                <c:pt idx="43">
                  <c:v>12</c:v>
                </c:pt>
                <c:pt idx="44">
                  <c:v>12</c:v>
                </c:pt>
                <c:pt idx="45">
                  <c:v>12</c:v>
                </c:pt>
                <c:pt idx="46">
                  <c:v>12</c:v>
                </c:pt>
                <c:pt idx="47">
                  <c:v>12</c:v>
                </c:pt>
                <c:pt idx="48">
                  <c:v>12</c:v>
                </c:pt>
                <c:pt idx="49">
                  <c:v>12</c:v>
                </c:pt>
                <c:pt idx="50">
                  <c:v>12</c:v>
                </c:pt>
                <c:pt idx="51">
                  <c:v>12</c:v>
                </c:pt>
                <c:pt idx="52">
                  <c:v>12</c:v>
                </c:pt>
                <c:pt idx="53">
                  <c:v>12</c:v>
                </c:pt>
                <c:pt idx="54">
                  <c:v>12</c:v>
                </c:pt>
                <c:pt idx="55">
                  <c:v>12</c:v>
                </c:pt>
                <c:pt idx="56">
                  <c:v>12</c:v>
                </c:pt>
                <c:pt idx="57">
                  <c:v>12</c:v>
                </c:pt>
                <c:pt idx="58">
                  <c:v>12</c:v>
                </c:pt>
                <c:pt idx="59">
                  <c:v>12</c:v>
                </c:pt>
                <c:pt idx="60">
                  <c:v>12</c:v>
                </c:pt>
                <c:pt idx="61">
                  <c:v>12</c:v>
                </c:pt>
                <c:pt idx="62">
                  <c:v>12</c:v>
                </c:pt>
                <c:pt idx="63">
                  <c:v>12</c:v>
                </c:pt>
                <c:pt idx="64">
                  <c:v>12</c:v>
                </c:pt>
                <c:pt idx="65">
                  <c:v>12</c:v>
                </c:pt>
                <c:pt idx="66">
                  <c:v>12</c:v>
                </c:pt>
                <c:pt idx="67">
                  <c:v>12</c:v>
                </c:pt>
                <c:pt idx="68">
                  <c:v>12</c:v>
                </c:pt>
                <c:pt idx="69">
                  <c:v>12</c:v>
                </c:pt>
                <c:pt idx="70">
                  <c:v>12</c:v>
                </c:pt>
                <c:pt idx="71">
                  <c:v>12</c:v>
                </c:pt>
                <c:pt idx="72">
                  <c:v>12</c:v>
                </c:pt>
                <c:pt idx="73">
                  <c:v>12</c:v>
                </c:pt>
                <c:pt idx="74">
                  <c:v>12</c:v>
                </c:pt>
                <c:pt idx="75">
                  <c:v>12</c:v>
                </c:pt>
                <c:pt idx="76">
                  <c:v>12</c:v>
                </c:pt>
                <c:pt idx="77">
                  <c:v>12</c:v>
                </c:pt>
                <c:pt idx="78">
                  <c:v>12</c:v>
                </c:pt>
                <c:pt idx="79">
                  <c:v>12</c:v>
                </c:pt>
                <c:pt idx="80">
                  <c:v>12</c:v>
                </c:pt>
                <c:pt idx="81">
                  <c:v>12</c:v>
                </c:pt>
                <c:pt idx="82">
                  <c:v>12</c:v>
                </c:pt>
                <c:pt idx="83">
                  <c:v>12</c:v>
                </c:pt>
                <c:pt idx="84">
                  <c:v>12</c:v>
                </c:pt>
                <c:pt idx="85">
                  <c:v>12</c:v>
                </c:pt>
                <c:pt idx="86">
                  <c:v>12</c:v>
                </c:pt>
                <c:pt idx="87">
                  <c:v>12</c:v>
                </c:pt>
                <c:pt idx="88">
                  <c:v>12</c:v>
                </c:pt>
                <c:pt idx="89">
                  <c:v>12</c:v>
                </c:pt>
                <c:pt idx="90">
                  <c:v>12</c:v>
                </c:pt>
                <c:pt idx="91">
                  <c:v>12</c:v>
                </c:pt>
                <c:pt idx="92">
                  <c:v>12</c:v>
                </c:pt>
                <c:pt idx="93">
                  <c:v>12</c:v>
                </c:pt>
                <c:pt idx="94">
                  <c:v>12</c:v>
                </c:pt>
                <c:pt idx="95">
                  <c:v>12</c:v>
                </c:pt>
                <c:pt idx="96">
                  <c:v>12</c:v>
                </c:pt>
                <c:pt idx="97">
                  <c:v>12</c:v>
                </c:pt>
                <c:pt idx="98">
                  <c:v>12</c:v>
                </c:pt>
                <c:pt idx="99">
                  <c:v>12</c:v>
                </c:pt>
                <c:pt idx="100">
                  <c:v>12</c:v>
                </c:pt>
                <c:pt idx="101">
                  <c:v>12</c:v>
                </c:pt>
                <c:pt idx="102">
                  <c:v>12</c:v>
                </c:pt>
                <c:pt idx="103">
                  <c:v>12</c:v>
                </c:pt>
                <c:pt idx="104">
                  <c:v>12</c:v>
                </c:pt>
                <c:pt idx="105">
                  <c:v>12</c:v>
                </c:pt>
                <c:pt idx="106">
                  <c:v>12</c:v>
                </c:pt>
                <c:pt idx="107">
                  <c:v>12</c:v>
                </c:pt>
                <c:pt idx="108">
                  <c:v>12</c:v>
                </c:pt>
                <c:pt idx="109">
                  <c:v>12</c:v>
                </c:pt>
                <c:pt idx="110">
                  <c:v>12</c:v>
                </c:pt>
                <c:pt idx="111">
                  <c:v>12</c:v>
                </c:pt>
                <c:pt idx="112">
                  <c:v>12</c:v>
                </c:pt>
                <c:pt idx="113">
                  <c:v>12</c:v>
                </c:pt>
                <c:pt idx="114">
                  <c:v>12</c:v>
                </c:pt>
                <c:pt idx="115">
                  <c:v>12</c:v>
                </c:pt>
                <c:pt idx="116">
                  <c:v>12</c:v>
                </c:pt>
                <c:pt idx="117">
                  <c:v>12</c:v>
                </c:pt>
                <c:pt idx="118">
                  <c:v>12</c:v>
                </c:pt>
                <c:pt idx="119">
                  <c:v>12</c:v>
                </c:pt>
                <c:pt idx="120">
                  <c:v>12</c:v>
                </c:pt>
                <c:pt idx="121">
                  <c:v>12</c:v>
                </c:pt>
                <c:pt idx="122">
                  <c:v>12</c:v>
                </c:pt>
                <c:pt idx="123">
                  <c:v>12</c:v>
                </c:pt>
                <c:pt idx="124">
                  <c:v>12</c:v>
                </c:pt>
                <c:pt idx="125">
                  <c:v>12</c:v>
                </c:pt>
                <c:pt idx="126">
                  <c:v>12</c:v>
                </c:pt>
                <c:pt idx="127">
                  <c:v>12</c:v>
                </c:pt>
                <c:pt idx="128">
                  <c:v>12</c:v>
                </c:pt>
                <c:pt idx="129">
                  <c:v>12</c:v>
                </c:pt>
                <c:pt idx="130">
                  <c:v>12</c:v>
                </c:pt>
                <c:pt idx="131">
                  <c:v>12</c:v>
                </c:pt>
                <c:pt idx="132">
                  <c:v>12</c:v>
                </c:pt>
                <c:pt idx="133">
                  <c:v>12</c:v>
                </c:pt>
                <c:pt idx="134">
                  <c:v>12</c:v>
                </c:pt>
                <c:pt idx="135">
                  <c:v>12</c:v>
                </c:pt>
                <c:pt idx="136">
                  <c:v>12</c:v>
                </c:pt>
                <c:pt idx="137">
                  <c:v>12</c:v>
                </c:pt>
                <c:pt idx="138">
                  <c:v>12</c:v>
                </c:pt>
                <c:pt idx="139">
                  <c:v>12</c:v>
                </c:pt>
                <c:pt idx="140">
                  <c:v>12</c:v>
                </c:pt>
                <c:pt idx="141">
                  <c:v>12</c:v>
                </c:pt>
                <c:pt idx="142">
                  <c:v>12</c:v>
                </c:pt>
                <c:pt idx="143">
                  <c:v>12</c:v>
                </c:pt>
                <c:pt idx="144">
                  <c:v>12</c:v>
                </c:pt>
                <c:pt idx="145">
                  <c:v>12</c:v>
                </c:pt>
                <c:pt idx="146">
                  <c:v>12</c:v>
                </c:pt>
                <c:pt idx="147">
                  <c:v>12</c:v>
                </c:pt>
                <c:pt idx="148">
                  <c:v>12</c:v>
                </c:pt>
                <c:pt idx="149">
                  <c:v>12</c:v>
                </c:pt>
                <c:pt idx="150">
                  <c:v>12</c:v>
                </c:pt>
                <c:pt idx="151">
                  <c:v>12</c:v>
                </c:pt>
                <c:pt idx="152">
                  <c:v>12</c:v>
                </c:pt>
                <c:pt idx="153">
                  <c:v>12</c:v>
                </c:pt>
                <c:pt idx="154">
                  <c:v>12</c:v>
                </c:pt>
                <c:pt idx="155">
                  <c:v>12</c:v>
                </c:pt>
                <c:pt idx="156">
                  <c:v>12</c:v>
                </c:pt>
                <c:pt idx="157">
                  <c:v>12</c:v>
                </c:pt>
                <c:pt idx="158">
                  <c:v>12</c:v>
                </c:pt>
                <c:pt idx="159">
                  <c:v>12</c:v>
                </c:pt>
                <c:pt idx="160">
                  <c:v>12</c:v>
                </c:pt>
                <c:pt idx="161">
                  <c:v>12</c:v>
                </c:pt>
                <c:pt idx="162">
                  <c:v>12</c:v>
                </c:pt>
                <c:pt idx="163">
                  <c:v>12</c:v>
                </c:pt>
                <c:pt idx="164">
                  <c:v>12</c:v>
                </c:pt>
                <c:pt idx="165">
                  <c:v>12</c:v>
                </c:pt>
                <c:pt idx="166">
                  <c:v>12</c:v>
                </c:pt>
                <c:pt idx="167">
                  <c:v>12</c:v>
                </c:pt>
                <c:pt idx="168">
                  <c:v>12</c:v>
                </c:pt>
                <c:pt idx="169">
                  <c:v>12</c:v>
                </c:pt>
                <c:pt idx="170">
                  <c:v>12</c:v>
                </c:pt>
                <c:pt idx="171">
                  <c:v>12</c:v>
                </c:pt>
                <c:pt idx="172">
                  <c:v>12</c:v>
                </c:pt>
                <c:pt idx="173">
                  <c:v>12</c:v>
                </c:pt>
                <c:pt idx="174">
                  <c:v>12</c:v>
                </c:pt>
                <c:pt idx="175">
                  <c:v>12</c:v>
                </c:pt>
                <c:pt idx="176">
                  <c:v>12</c:v>
                </c:pt>
                <c:pt idx="177">
                  <c:v>12</c:v>
                </c:pt>
                <c:pt idx="178">
                  <c:v>12</c:v>
                </c:pt>
                <c:pt idx="179">
                  <c:v>12</c:v>
                </c:pt>
                <c:pt idx="180">
                  <c:v>12</c:v>
                </c:pt>
                <c:pt idx="181">
                  <c:v>12</c:v>
                </c:pt>
                <c:pt idx="182">
                  <c:v>12</c:v>
                </c:pt>
                <c:pt idx="183">
                  <c:v>12</c:v>
                </c:pt>
                <c:pt idx="184">
                  <c:v>12</c:v>
                </c:pt>
                <c:pt idx="185">
                  <c:v>12</c:v>
                </c:pt>
                <c:pt idx="186">
                  <c:v>12</c:v>
                </c:pt>
                <c:pt idx="187">
                  <c:v>12</c:v>
                </c:pt>
                <c:pt idx="188">
                  <c:v>12</c:v>
                </c:pt>
                <c:pt idx="189">
                  <c:v>12</c:v>
                </c:pt>
                <c:pt idx="190">
                  <c:v>12</c:v>
                </c:pt>
                <c:pt idx="191">
                  <c:v>12</c:v>
                </c:pt>
                <c:pt idx="192">
                  <c:v>12</c:v>
                </c:pt>
                <c:pt idx="193">
                  <c:v>12</c:v>
                </c:pt>
                <c:pt idx="194">
                  <c:v>12</c:v>
                </c:pt>
                <c:pt idx="195">
                  <c:v>12</c:v>
                </c:pt>
                <c:pt idx="196">
                  <c:v>12</c:v>
                </c:pt>
                <c:pt idx="197">
                  <c:v>12</c:v>
                </c:pt>
                <c:pt idx="198">
                  <c:v>12</c:v>
                </c:pt>
                <c:pt idx="199">
                  <c:v>12</c:v>
                </c:pt>
                <c:pt idx="200">
                  <c:v>12</c:v>
                </c:pt>
                <c:pt idx="201">
                  <c:v>12</c:v>
                </c:pt>
                <c:pt idx="202">
                  <c:v>12</c:v>
                </c:pt>
                <c:pt idx="203">
                  <c:v>12</c:v>
                </c:pt>
                <c:pt idx="204">
                  <c:v>12</c:v>
                </c:pt>
                <c:pt idx="205">
                  <c:v>12</c:v>
                </c:pt>
                <c:pt idx="206">
                  <c:v>12</c:v>
                </c:pt>
                <c:pt idx="207">
                  <c:v>12</c:v>
                </c:pt>
                <c:pt idx="208">
                  <c:v>12</c:v>
                </c:pt>
                <c:pt idx="209">
                  <c:v>12</c:v>
                </c:pt>
                <c:pt idx="210">
                  <c:v>12</c:v>
                </c:pt>
                <c:pt idx="211">
                  <c:v>12</c:v>
                </c:pt>
                <c:pt idx="212">
                  <c:v>12</c:v>
                </c:pt>
                <c:pt idx="213">
                  <c:v>12</c:v>
                </c:pt>
                <c:pt idx="214">
                  <c:v>12</c:v>
                </c:pt>
                <c:pt idx="215">
                  <c:v>12</c:v>
                </c:pt>
                <c:pt idx="216">
                  <c:v>12</c:v>
                </c:pt>
                <c:pt idx="217">
                  <c:v>12</c:v>
                </c:pt>
                <c:pt idx="218">
                  <c:v>12</c:v>
                </c:pt>
                <c:pt idx="219">
                  <c:v>12</c:v>
                </c:pt>
                <c:pt idx="220">
                  <c:v>12</c:v>
                </c:pt>
                <c:pt idx="221">
                  <c:v>12</c:v>
                </c:pt>
                <c:pt idx="222">
                  <c:v>12</c:v>
                </c:pt>
                <c:pt idx="223">
                  <c:v>12</c:v>
                </c:pt>
              </c:numCache>
            </c:numRef>
          </c:xVal>
          <c:yVal>
            <c:numRef>
              <c:f>[Sentinel2.VS.InSitu_outliers.xlsx]Sheet1!$F$1:$F$225</c:f>
              <c:numCache>
                <c:formatCode>General</c:formatCode>
                <c:ptCount val="2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numCache>
            </c:numRef>
          </c:yVal>
          <c:smooth val="0"/>
          <c:extLst xmlns:c16r2="http://schemas.microsoft.com/office/drawing/2015/06/chart">
            <c:ext xmlns:c16="http://schemas.microsoft.com/office/drawing/2014/chart" uri="{C3380CC4-5D6E-409C-BE32-E72D297353CC}">
              <c16:uniqueId val="{00000002-3EE9-4A5A-9E6F-6D138498A262}"/>
            </c:ext>
          </c:extLst>
        </c:ser>
        <c:ser>
          <c:idx val="0"/>
          <c:order val="3"/>
          <c:tx>
            <c:v>Landsat 8 vs. In Situ</c:v>
          </c:tx>
          <c:spPr>
            <a:ln w="19050" cap="rnd">
              <a:noFill/>
              <a:round/>
            </a:ln>
            <a:effectLst/>
          </c:spPr>
          <c:marker>
            <c:symbol val="circle"/>
            <c:size val="5"/>
            <c:spPr>
              <a:solidFill>
                <a:srgbClr val="BE5341"/>
              </a:solidFill>
              <a:ln w="9525">
                <a:noFill/>
              </a:ln>
              <a:effectLst/>
            </c:spPr>
          </c:marker>
          <c:trendline>
            <c:spPr>
              <a:ln w="19050" cap="rnd">
                <a:solidFill>
                  <a:schemeClr val="accent1"/>
                </a:solidFill>
                <a:prstDash val="sysDot"/>
              </a:ln>
              <a:effectLst/>
            </c:spPr>
            <c:trendlineType val="linear"/>
            <c:dispRSqr val="0"/>
            <c:dispEq val="0"/>
          </c:trendline>
          <c:trendline>
            <c:spPr>
              <a:ln w="19050" cap="rnd">
                <a:solidFill>
                  <a:srgbClr val="FF0000"/>
                </a:solidFill>
                <a:prstDash val="solid"/>
              </a:ln>
              <a:effectLst/>
            </c:spPr>
            <c:trendlineType val="linear"/>
            <c:dispRSqr val="1"/>
            <c:dispEq val="1"/>
            <c:trendlineLbl>
              <c:layout>
                <c:manualLayout>
                  <c:x val="-0.190822454023993"/>
                  <c:y val="9.5519638030514595E-2"/>
                </c:manualLayout>
              </c:layout>
              <c:tx>
                <c:rich>
                  <a:bodyPr rot="0" spcFirstLastPara="1" vertOverflow="ellipsis" vert="horz" wrap="square" anchor="ctr" anchorCtr="1"/>
                  <a:lstStyle/>
                  <a:p>
                    <a:pPr>
                      <a:defRPr sz="1600" b="1" i="0" u="none" strike="noStrike" kern="1200" baseline="0">
                        <a:solidFill>
                          <a:schemeClr val="tx1">
                            <a:lumMod val="50000"/>
                            <a:lumOff val="50000"/>
                          </a:schemeClr>
                        </a:solidFill>
                        <a:latin typeface="Century Gothic" panose="020B0502020202020204" pitchFamily="34" charset="0"/>
                        <a:ea typeface="Garamond" charset="0"/>
                        <a:cs typeface="Garamond" charset="0"/>
                      </a:defRPr>
                    </a:pPr>
                    <a:r>
                      <a:rPr lang="en-US" sz="1400" b="0" baseline="0" dirty="0"/>
                      <a:t>y = 0.2757x + 5.9295</a:t>
                    </a:r>
                    <a:br>
                      <a:rPr lang="en-US" sz="1400" b="0" baseline="0" dirty="0"/>
                    </a:br>
                    <a:r>
                      <a:rPr lang="en-US" sz="1400" b="0" baseline="0" dirty="0"/>
                      <a:t>R² = 0.3887</a:t>
                    </a:r>
                    <a:endParaRPr lang="en-US" sz="1400" b="0" dirty="0"/>
                  </a:p>
                </c:rich>
              </c:tx>
              <c:numFmt formatCode="General" sourceLinked="0"/>
              <c:spPr>
                <a:noFill/>
                <a:ln>
                  <a:noFill/>
                </a:ln>
                <a:effectLst/>
              </c:spPr>
              <c:txPr>
                <a:bodyPr rot="0" spcFirstLastPara="1" vertOverflow="ellipsis" vert="horz" wrap="square" anchor="ctr" anchorCtr="1"/>
                <a:lstStyle/>
                <a:p>
                  <a:pPr>
                    <a:defRPr sz="1600" b="1" i="0" u="none" strike="noStrike" kern="1200" baseline="0">
                      <a:solidFill>
                        <a:schemeClr val="tx1">
                          <a:lumMod val="50000"/>
                          <a:lumOff val="50000"/>
                        </a:schemeClr>
                      </a:solidFill>
                      <a:latin typeface="Century Gothic" panose="020B0502020202020204" pitchFamily="34" charset="0"/>
                      <a:ea typeface="Garamond" charset="0"/>
                      <a:cs typeface="Garamond" charset="0"/>
                    </a:defRPr>
                  </a:pPr>
                  <a:endParaRPr lang="en-US"/>
                </a:p>
              </c:txPr>
            </c:trendlineLbl>
          </c:trendline>
          <c:xVal>
            <c:numRef>
              <c:f>[Sentinel2.VS.InSitu_outliers.xlsx]Sheet1!$W$2:$W$454</c:f>
              <c:numCache>
                <c:formatCode>General</c:formatCode>
                <c:ptCount val="453"/>
                <c:pt idx="0">
                  <c:v>13.4</c:v>
                </c:pt>
                <c:pt idx="1">
                  <c:v>14.3</c:v>
                </c:pt>
                <c:pt idx="2">
                  <c:v>3.4</c:v>
                </c:pt>
                <c:pt idx="3">
                  <c:v>10.3</c:v>
                </c:pt>
                <c:pt idx="4">
                  <c:v>7.2</c:v>
                </c:pt>
                <c:pt idx="5">
                  <c:v>8</c:v>
                </c:pt>
                <c:pt idx="6">
                  <c:v>6.4</c:v>
                </c:pt>
                <c:pt idx="7">
                  <c:v>7.2</c:v>
                </c:pt>
                <c:pt idx="8">
                  <c:v>4</c:v>
                </c:pt>
                <c:pt idx="9">
                  <c:v>8.7000000000000011</c:v>
                </c:pt>
                <c:pt idx="10">
                  <c:v>17.600000000000001</c:v>
                </c:pt>
                <c:pt idx="11">
                  <c:v>5.8</c:v>
                </c:pt>
                <c:pt idx="12">
                  <c:v>14.3</c:v>
                </c:pt>
                <c:pt idx="13">
                  <c:v>4</c:v>
                </c:pt>
                <c:pt idx="14">
                  <c:v>1.5</c:v>
                </c:pt>
                <c:pt idx="15">
                  <c:v>23.3</c:v>
                </c:pt>
                <c:pt idx="16">
                  <c:v>9.3000000000000007</c:v>
                </c:pt>
                <c:pt idx="17">
                  <c:v>21.2</c:v>
                </c:pt>
                <c:pt idx="18">
                  <c:v>7.1</c:v>
                </c:pt>
                <c:pt idx="19">
                  <c:v>4.9000000000000004</c:v>
                </c:pt>
                <c:pt idx="20">
                  <c:v>8.7000000000000011</c:v>
                </c:pt>
                <c:pt idx="21">
                  <c:v>2</c:v>
                </c:pt>
                <c:pt idx="22">
                  <c:v>30</c:v>
                </c:pt>
                <c:pt idx="23">
                  <c:v>5.7</c:v>
                </c:pt>
                <c:pt idx="24">
                  <c:v>11.2</c:v>
                </c:pt>
                <c:pt idx="25">
                  <c:v>4.5999999999999996</c:v>
                </c:pt>
                <c:pt idx="26">
                  <c:v>13.2</c:v>
                </c:pt>
                <c:pt idx="27">
                  <c:v>2.8</c:v>
                </c:pt>
                <c:pt idx="28">
                  <c:v>5.7</c:v>
                </c:pt>
                <c:pt idx="29">
                  <c:v>9.2000000000000011</c:v>
                </c:pt>
                <c:pt idx="30">
                  <c:v>3.3</c:v>
                </c:pt>
                <c:pt idx="31">
                  <c:v>11.1</c:v>
                </c:pt>
                <c:pt idx="32">
                  <c:v>18.399999999999999</c:v>
                </c:pt>
                <c:pt idx="33">
                  <c:v>10.8</c:v>
                </c:pt>
                <c:pt idx="34">
                  <c:v>8.3000000000000007</c:v>
                </c:pt>
                <c:pt idx="35">
                  <c:v>5.6</c:v>
                </c:pt>
                <c:pt idx="36">
                  <c:v>8.9</c:v>
                </c:pt>
                <c:pt idx="37">
                  <c:v>6.2</c:v>
                </c:pt>
                <c:pt idx="38">
                  <c:v>9.2000000000000011</c:v>
                </c:pt>
                <c:pt idx="39">
                  <c:v>12.6</c:v>
                </c:pt>
                <c:pt idx="40">
                  <c:v>9.5</c:v>
                </c:pt>
                <c:pt idx="41">
                  <c:v>7.6</c:v>
                </c:pt>
                <c:pt idx="42">
                  <c:v>6.4</c:v>
                </c:pt>
                <c:pt idx="43">
                  <c:v>2.9</c:v>
                </c:pt>
                <c:pt idx="44">
                  <c:v>9</c:v>
                </c:pt>
                <c:pt idx="45">
                  <c:v>17</c:v>
                </c:pt>
                <c:pt idx="46">
                  <c:v>5.2</c:v>
                </c:pt>
                <c:pt idx="47">
                  <c:v>17.3</c:v>
                </c:pt>
                <c:pt idx="48">
                  <c:v>11.6</c:v>
                </c:pt>
                <c:pt idx="49">
                  <c:v>192</c:v>
                </c:pt>
                <c:pt idx="50">
                  <c:v>83.6</c:v>
                </c:pt>
                <c:pt idx="51">
                  <c:v>23.9</c:v>
                </c:pt>
                <c:pt idx="52">
                  <c:v>36.9</c:v>
                </c:pt>
                <c:pt idx="53">
                  <c:v>33</c:v>
                </c:pt>
                <c:pt idx="54">
                  <c:v>29.7</c:v>
                </c:pt>
                <c:pt idx="55">
                  <c:v>62.5</c:v>
                </c:pt>
                <c:pt idx="56">
                  <c:v>53.2</c:v>
                </c:pt>
                <c:pt idx="57">
                  <c:v>158</c:v>
                </c:pt>
                <c:pt idx="58">
                  <c:v>41.3</c:v>
                </c:pt>
                <c:pt idx="59">
                  <c:v>22.6</c:v>
                </c:pt>
                <c:pt idx="60">
                  <c:v>15.3</c:v>
                </c:pt>
                <c:pt idx="61">
                  <c:v>43.1</c:v>
                </c:pt>
                <c:pt idx="62">
                  <c:v>49.8</c:v>
                </c:pt>
                <c:pt idx="63">
                  <c:v>48.4</c:v>
                </c:pt>
                <c:pt idx="64">
                  <c:v>48.2</c:v>
                </c:pt>
                <c:pt idx="65">
                  <c:v>28.5</c:v>
                </c:pt>
                <c:pt idx="66">
                  <c:v>28.7</c:v>
                </c:pt>
                <c:pt idx="67">
                  <c:v>24.8</c:v>
                </c:pt>
                <c:pt idx="68">
                  <c:v>21.5</c:v>
                </c:pt>
                <c:pt idx="69">
                  <c:v>17.3</c:v>
                </c:pt>
                <c:pt idx="70">
                  <c:v>25.6</c:v>
                </c:pt>
                <c:pt idx="71">
                  <c:v>22.9</c:v>
                </c:pt>
                <c:pt idx="72">
                  <c:v>24.9</c:v>
                </c:pt>
                <c:pt idx="73">
                  <c:v>50.8</c:v>
                </c:pt>
                <c:pt idx="74">
                  <c:v>62.4</c:v>
                </c:pt>
                <c:pt idx="75">
                  <c:v>37.799999999999997</c:v>
                </c:pt>
                <c:pt idx="76">
                  <c:v>52.6</c:v>
                </c:pt>
                <c:pt idx="77">
                  <c:v>24.7</c:v>
                </c:pt>
                <c:pt idx="78">
                  <c:v>200</c:v>
                </c:pt>
                <c:pt idx="79">
                  <c:v>161</c:v>
                </c:pt>
                <c:pt idx="80">
                  <c:v>289</c:v>
                </c:pt>
                <c:pt idx="81">
                  <c:v>179</c:v>
                </c:pt>
                <c:pt idx="82">
                  <c:v>89.1</c:v>
                </c:pt>
                <c:pt idx="83">
                  <c:v>70.599999999999994</c:v>
                </c:pt>
                <c:pt idx="84">
                  <c:v>262</c:v>
                </c:pt>
                <c:pt idx="85">
                  <c:v>59.2</c:v>
                </c:pt>
                <c:pt idx="86">
                  <c:v>20.399999999999999</c:v>
                </c:pt>
                <c:pt idx="87">
                  <c:v>9.4</c:v>
                </c:pt>
                <c:pt idx="88">
                  <c:v>14</c:v>
                </c:pt>
                <c:pt idx="89">
                  <c:v>42.9</c:v>
                </c:pt>
                <c:pt idx="90">
                  <c:v>23.7</c:v>
                </c:pt>
                <c:pt idx="91">
                  <c:v>93.9</c:v>
                </c:pt>
                <c:pt idx="92">
                  <c:v>39.4</c:v>
                </c:pt>
                <c:pt idx="93">
                  <c:v>83.4</c:v>
                </c:pt>
                <c:pt idx="94">
                  <c:v>75.2</c:v>
                </c:pt>
                <c:pt idx="95">
                  <c:v>31.4</c:v>
                </c:pt>
                <c:pt idx="96">
                  <c:v>19.3</c:v>
                </c:pt>
                <c:pt idx="97">
                  <c:v>22.2</c:v>
                </c:pt>
                <c:pt idx="98">
                  <c:v>30.9</c:v>
                </c:pt>
                <c:pt idx="99">
                  <c:v>120</c:v>
                </c:pt>
                <c:pt idx="100">
                  <c:v>38.5</c:v>
                </c:pt>
                <c:pt idx="101">
                  <c:v>65.7</c:v>
                </c:pt>
                <c:pt idx="102">
                  <c:v>69.8</c:v>
                </c:pt>
                <c:pt idx="103">
                  <c:v>272</c:v>
                </c:pt>
                <c:pt idx="104">
                  <c:v>53.8</c:v>
                </c:pt>
                <c:pt idx="105">
                  <c:v>102</c:v>
                </c:pt>
                <c:pt idx="106">
                  <c:v>70.599999999999994</c:v>
                </c:pt>
                <c:pt idx="107">
                  <c:v>16.600000000000001</c:v>
                </c:pt>
                <c:pt idx="108">
                  <c:v>42.2</c:v>
                </c:pt>
                <c:pt idx="109">
                  <c:v>7.1</c:v>
                </c:pt>
                <c:pt idx="110">
                  <c:v>24</c:v>
                </c:pt>
                <c:pt idx="111">
                  <c:v>8.9</c:v>
                </c:pt>
                <c:pt idx="112">
                  <c:v>4.5</c:v>
                </c:pt>
                <c:pt idx="113">
                  <c:v>2.4</c:v>
                </c:pt>
                <c:pt idx="114">
                  <c:v>4.7</c:v>
                </c:pt>
                <c:pt idx="115">
                  <c:v>3.6</c:v>
                </c:pt>
                <c:pt idx="116">
                  <c:v>1.6</c:v>
                </c:pt>
                <c:pt idx="117">
                  <c:v>7.5</c:v>
                </c:pt>
                <c:pt idx="118">
                  <c:v>5.8</c:v>
                </c:pt>
                <c:pt idx="119">
                  <c:v>4.2</c:v>
                </c:pt>
                <c:pt idx="120">
                  <c:v>2.2999999999999998</c:v>
                </c:pt>
                <c:pt idx="121">
                  <c:v>4.5999999999999996</c:v>
                </c:pt>
                <c:pt idx="122">
                  <c:v>5</c:v>
                </c:pt>
                <c:pt idx="123">
                  <c:v>3.4</c:v>
                </c:pt>
                <c:pt idx="124">
                  <c:v>3.8</c:v>
                </c:pt>
                <c:pt idx="125">
                  <c:v>11.6</c:v>
                </c:pt>
                <c:pt idx="126">
                  <c:v>3.7</c:v>
                </c:pt>
                <c:pt idx="127">
                  <c:v>2</c:v>
                </c:pt>
                <c:pt idx="128">
                  <c:v>7</c:v>
                </c:pt>
                <c:pt idx="129">
                  <c:v>10.199999999999999</c:v>
                </c:pt>
                <c:pt idx="130">
                  <c:v>1.6</c:v>
                </c:pt>
                <c:pt idx="131">
                  <c:v>7.4</c:v>
                </c:pt>
                <c:pt idx="132">
                  <c:v>5.7</c:v>
                </c:pt>
                <c:pt idx="133">
                  <c:v>5.5</c:v>
                </c:pt>
                <c:pt idx="134">
                  <c:v>6.5</c:v>
                </c:pt>
                <c:pt idx="135">
                  <c:v>2.2999999999999998</c:v>
                </c:pt>
                <c:pt idx="136">
                  <c:v>2.2999999999999998</c:v>
                </c:pt>
                <c:pt idx="137">
                  <c:v>6.1</c:v>
                </c:pt>
                <c:pt idx="138">
                  <c:v>10.3</c:v>
                </c:pt>
                <c:pt idx="139">
                  <c:v>7.8</c:v>
                </c:pt>
                <c:pt idx="140">
                  <c:v>10.4</c:v>
                </c:pt>
                <c:pt idx="141">
                  <c:v>4.5</c:v>
                </c:pt>
                <c:pt idx="142">
                  <c:v>1.7</c:v>
                </c:pt>
                <c:pt idx="143">
                  <c:v>1.3</c:v>
                </c:pt>
                <c:pt idx="144">
                  <c:v>2.5</c:v>
                </c:pt>
                <c:pt idx="145">
                  <c:v>5.2</c:v>
                </c:pt>
                <c:pt idx="146">
                  <c:v>3.4</c:v>
                </c:pt>
                <c:pt idx="147">
                  <c:v>13.9</c:v>
                </c:pt>
                <c:pt idx="148">
                  <c:v>2.2999999999999998</c:v>
                </c:pt>
                <c:pt idx="149">
                  <c:v>3.3</c:v>
                </c:pt>
                <c:pt idx="150">
                  <c:v>11.1</c:v>
                </c:pt>
                <c:pt idx="151">
                  <c:v>4.8</c:v>
                </c:pt>
                <c:pt idx="152">
                  <c:v>14.5</c:v>
                </c:pt>
                <c:pt idx="153">
                  <c:v>5.8</c:v>
                </c:pt>
                <c:pt idx="154">
                  <c:v>7.2</c:v>
                </c:pt>
                <c:pt idx="155">
                  <c:v>2</c:v>
                </c:pt>
                <c:pt idx="156">
                  <c:v>2</c:v>
                </c:pt>
                <c:pt idx="157">
                  <c:v>2.9</c:v>
                </c:pt>
                <c:pt idx="158">
                  <c:v>1.8</c:v>
                </c:pt>
                <c:pt idx="159">
                  <c:v>8.6</c:v>
                </c:pt>
                <c:pt idx="160">
                  <c:v>81</c:v>
                </c:pt>
                <c:pt idx="161">
                  <c:v>67</c:v>
                </c:pt>
                <c:pt idx="162">
                  <c:v>45</c:v>
                </c:pt>
                <c:pt idx="163">
                  <c:v>35</c:v>
                </c:pt>
                <c:pt idx="164">
                  <c:v>32</c:v>
                </c:pt>
                <c:pt idx="165">
                  <c:v>38</c:v>
                </c:pt>
                <c:pt idx="166">
                  <c:v>38</c:v>
                </c:pt>
                <c:pt idx="167">
                  <c:v>36</c:v>
                </c:pt>
                <c:pt idx="168">
                  <c:v>10</c:v>
                </c:pt>
                <c:pt idx="169">
                  <c:v>12.5</c:v>
                </c:pt>
                <c:pt idx="170">
                  <c:v>11.7</c:v>
                </c:pt>
                <c:pt idx="171">
                  <c:v>10.7</c:v>
                </c:pt>
                <c:pt idx="172">
                  <c:v>5.2</c:v>
                </c:pt>
                <c:pt idx="173">
                  <c:v>3.7</c:v>
                </c:pt>
                <c:pt idx="174">
                  <c:v>5.4</c:v>
                </c:pt>
                <c:pt idx="175">
                  <c:v>2.4</c:v>
                </c:pt>
                <c:pt idx="176">
                  <c:v>13.8</c:v>
                </c:pt>
                <c:pt idx="177">
                  <c:v>14.8</c:v>
                </c:pt>
                <c:pt idx="178">
                  <c:v>4.7</c:v>
                </c:pt>
                <c:pt idx="179">
                  <c:v>2.1</c:v>
                </c:pt>
                <c:pt idx="180">
                  <c:v>3</c:v>
                </c:pt>
                <c:pt idx="181">
                  <c:v>5</c:v>
                </c:pt>
                <c:pt idx="182">
                  <c:v>6.6</c:v>
                </c:pt>
                <c:pt idx="183">
                  <c:v>12</c:v>
                </c:pt>
                <c:pt idx="184">
                  <c:v>17</c:v>
                </c:pt>
                <c:pt idx="185">
                  <c:v>8.7000000000000011</c:v>
                </c:pt>
                <c:pt idx="186">
                  <c:v>5.5</c:v>
                </c:pt>
                <c:pt idx="187">
                  <c:v>3.2</c:v>
                </c:pt>
                <c:pt idx="188">
                  <c:v>5.9</c:v>
                </c:pt>
                <c:pt idx="189">
                  <c:v>12</c:v>
                </c:pt>
                <c:pt idx="190">
                  <c:v>73</c:v>
                </c:pt>
                <c:pt idx="191">
                  <c:v>16</c:v>
                </c:pt>
                <c:pt idx="192">
                  <c:v>11</c:v>
                </c:pt>
                <c:pt idx="193">
                  <c:v>20</c:v>
                </c:pt>
                <c:pt idx="194">
                  <c:v>13</c:v>
                </c:pt>
                <c:pt idx="195">
                  <c:v>6.6</c:v>
                </c:pt>
                <c:pt idx="196">
                  <c:v>6.1</c:v>
                </c:pt>
                <c:pt idx="197">
                  <c:v>15</c:v>
                </c:pt>
                <c:pt idx="198">
                  <c:v>11</c:v>
                </c:pt>
                <c:pt idx="199">
                  <c:v>21</c:v>
                </c:pt>
                <c:pt idx="200">
                  <c:v>3.8</c:v>
                </c:pt>
                <c:pt idx="201">
                  <c:v>17</c:v>
                </c:pt>
                <c:pt idx="202">
                  <c:v>5</c:v>
                </c:pt>
                <c:pt idx="203">
                  <c:v>8.2000000000000011</c:v>
                </c:pt>
                <c:pt idx="204">
                  <c:v>8.3000000000000007</c:v>
                </c:pt>
                <c:pt idx="205">
                  <c:v>7.1</c:v>
                </c:pt>
                <c:pt idx="206">
                  <c:v>8.7000000000000011</c:v>
                </c:pt>
                <c:pt idx="207">
                  <c:v>14</c:v>
                </c:pt>
                <c:pt idx="208">
                  <c:v>11</c:v>
                </c:pt>
                <c:pt idx="209">
                  <c:v>5.3</c:v>
                </c:pt>
                <c:pt idx="210">
                  <c:v>3.4</c:v>
                </c:pt>
                <c:pt idx="211">
                  <c:v>5.5</c:v>
                </c:pt>
                <c:pt idx="212">
                  <c:v>30.9</c:v>
                </c:pt>
                <c:pt idx="213">
                  <c:v>8.7000000000000011</c:v>
                </c:pt>
                <c:pt idx="214">
                  <c:v>11.8</c:v>
                </c:pt>
                <c:pt idx="215">
                  <c:v>11.8</c:v>
                </c:pt>
                <c:pt idx="216">
                  <c:v>7.4</c:v>
                </c:pt>
                <c:pt idx="217">
                  <c:v>11.2</c:v>
                </c:pt>
                <c:pt idx="218">
                  <c:v>8.9</c:v>
                </c:pt>
                <c:pt idx="219">
                  <c:v>7.4</c:v>
                </c:pt>
                <c:pt idx="220">
                  <c:v>4</c:v>
                </c:pt>
                <c:pt idx="221">
                  <c:v>4.0999999999999996</c:v>
                </c:pt>
                <c:pt idx="222">
                  <c:v>6.4</c:v>
                </c:pt>
                <c:pt idx="223">
                  <c:v>5.2</c:v>
                </c:pt>
                <c:pt idx="224">
                  <c:v>1.9</c:v>
                </c:pt>
                <c:pt idx="225">
                  <c:v>2.5</c:v>
                </c:pt>
                <c:pt idx="226">
                  <c:v>23.3</c:v>
                </c:pt>
                <c:pt idx="227">
                  <c:v>26.5</c:v>
                </c:pt>
                <c:pt idx="228">
                  <c:v>8.9</c:v>
                </c:pt>
                <c:pt idx="229">
                  <c:v>11.9</c:v>
                </c:pt>
                <c:pt idx="230">
                  <c:v>7.2</c:v>
                </c:pt>
                <c:pt idx="231">
                  <c:v>8.5</c:v>
                </c:pt>
                <c:pt idx="232">
                  <c:v>5.6</c:v>
                </c:pt>
                <c:pt idx="233">
                  <c:v>5.3</c:v>
                </c:pt>
                <c:pt idx="234">
                  <c:v>15.5</c:v>
                </c:pt>
                <c:pt idx="235">
                  <c:v>7.2</c:v>
                </c:pt>
                <c:pt idx="236">
                  <c:v>9.3000000000000007</c:v>
                </c:pt>
                <c:pt idx="237">
                  <c:v>7.7</c:v>
                </c:pt>
                <c:pt idx="238">
                  <c:v>7.9</c:v>
                </c:pt>
                <c:pt idx="239">
                  <c:v>10.3</c:v>
                </c:pt>
                <c:pt idx="240">
                  <c:v>6.1</c:v>
                </c:pt>
                <c:pt idx="241">
                  <c:v>6.1</c:v>
                </c:pt>
                <c:pt idx="242">
                  <c:v>2.9</c:v>
                </c:pt>
                <c:pt idx="243">
                  <c:v>0.6</c:v>
                </c:pt>
                <c:pt idx="244">
                  <c:v>1.4</c:v>
                </c:pt>
                <c:pt idx="245">
                  <c:v>0.1</c:v>
                </c:pt>
                <c:pt idx="246">
                  <c:v>17.899999999999999</c:v>
                </c:pt>
                <c:pt idx="247">
                  <c:v>5.6</c:v>
                </c:pt>
                <c:pt idx="248">
                  <c:v>9.9</c:v>
                </c:pt>
                <c:pt idx="249">
                  <c:v>10.1</c:v>
                </c:pt>
                <c:pt idx="250">
                  <c:v>8.7000000000000011</c:v>
                </c:pt>
                <c:pt idx="251">
                  <c:v>15.8</c:v>
                </c:pt>
                <c:pt idx="252">
                  <c:v>6.8</c:v>
                </c:pt>
                <c:pt idx="253">
                  <c:v>7.1</c:v>
                </c:pt>
                <c:pt idx="254">
                  <c:v>6.4</c:v>
                </c:pt>
                <c:pt idx="255">
                  <c:v>16.2</c:v>
                </c:pt>
                <c:pt idx="256">
                  <c:v>11.5</c:v>
                </c:pt>
                <c:pt idx="257">
                  <c:v>9</c:v>
                </c:pt>
                <c:pt idx="258">
                  <c:v>12.6</c:v>
                </c:pt>
                <c:pt idx="259">
                  <c:v>8.4</c:v>
                </c:pt>
                <c:pt idx="260">
                  <c:v>5.5</c:v>
                </c:pt>
                <c:pt idx="261">
                  <c:v>5.6</c:v>
                </c:pt>
                <c:pt idx="262">
                  <c:v>8</c:v>
                </c:pt>
                <c:pt idx="263">
                  <c:v>9.3000000000000007</c:v>
                </c:pt>
                <c:pt idx="264">
                  <c:v>9.3000000000000007</c:v>
                </c:pt>
                <c:pt idx="265">
                  <c:v>71.2</c:v>
                </c:pt>
                <c:pt idx="266">
                  <c:v>25.6</c:v>
                </c:pt>
                <c:pt idx="267">
                  <c:v>7</c:v>
                </c:pt>
                <c:pt idx="268">
                  <c:v>14</c:v>
                </c:pt>
                <c:pt idx="269">
                  <c:v>15</c:v>
                </c:pt>
                <c:pt idx="270">
                  <c:v>16</c:v>
                </c:pt>
                <c:pt idx="271">
                  <c:v>21</c:v>
                </c:pt>
                <c:pt idx="272">
                  <c:v>26</c:v>
                </c:pt>
                <c:pt idx="273">
                  <c:v>21</c:v>
                </c:pt>
                <c:pt idx="274">
                  <c:v>12</c:v>
                </c:pt>
                <c:pt idx="275">
                  <c:v>18</c:v>
                </c:pt>
                <c:pt idx="276">
                  <c:v>30</c:v>
                </c:pt>
                <c:pt idx="277">
                  <c:v>51</c:v>
                </c:pt>
                <c:pt idx="278">
                  <c:v>39</c:v>
                </c:pt>
                <c:pt idx="279">
                  <c:v>19</c:v>
                </c:pt>
                <c:pt idx="280">
                  <c:v>23</c:v>
                </c:pt>
                <c:pt idx="281">
                  <c:v>11</c:v>
                </c:pt>
                <c:pt idx="282">
                  <c:v>14</c:v>
                </c:pt>
                <c:pt idx="283">
                  <c:v>21</c:v>
                </c:pt>
                <c:pt idx="284">
                  <c:v>15.3</c:v>
                </c:pt>
                <c:pt idx="285">
                  <c:v>16</c:v>
                </c:pt>
                <c:pt idx="286">
                  <c:v>43</c:v>
                </c:pt>
                <c:pt idx="287">
                  <c:v>29.7</c:v>
                </c:pt>
                <c:pt idx="288">
                  <c:v>9.6</c:v>
                </c:pt>
                <c:pt idx="289">
                  <c:v>15.4</c:v>
                </c:pt>
                <c:pt idx="290">
                  <c:v>5.2</c:v>
                </c:pt>
                <c:pt idx="291">
                  <c:v>1.5</c:v>
                </c:pt>
                <c:pt idx="292">
                  <c:v>3.2</c:v>
                </c:pt>
                <c:pt idx="293">
                  <c:v>87.4</c:v>
                </c:pt>
                <c:pt idx="294">
                  <c:v>29.8</c:v>
                </c:pt>
                <c:pt idx="295">
                  <c:v>11.6</c:v>
                </c:pt>
                <c:pt idx="296">
                  <c:v>17.2</c:v>
                </c:pt>
                <c:pt idx="297">
                  <c:v>15.4</c:v>
                </c:pt>
                <c:pt idx="298">
                  <c:v>5.6</c:v>
                </c:pt>
                <c:pt idx="299">
                  <c:v>1.9</c:v>
                </c:pt>
                <c:pt idx="300">
                  <c:v>2.2999999999999998</c:v>
                </c:pt>
                <c:pt idx="301">
                  <c:v>1.7</c:v>
                </c:pt>
                <c:pt idx="302">
                  <c:v>1.6</c:v>
                </c:pt>
                <c:pt idx="303">
                  <c:v>2.4</c:v>
                </c:pt>
                <c:pt idx="304">
                  <c:v>25.8</c:v>
                </c:pt>
                <c:pt idx="305">
                  <c:v>41.9</c:v>
                </c:pt>
                <c:pt idx="306">
                  <c:v>20.9</c:v>
                </c:pt>
                <c:pt idx="307">
                  <c:v>25.8</c:v>
                </c:pt>
                <c:pt idx="308">
                  <c:v>17</c:v>
                </c:pt>
                <c:pt idx="309">
                  <c:v>22</c:v>
                </c:pt>
                <c:pt idx="310">
                  <c:v>13.1</c:v>
                </c:pt>
                <c:pt idx="311">
                  <c:v>16.2</c:v>
                </c:pt>
                <c:pt idx="312">
                  <c:v>25.3</c:v>
                </c:pt>
                <c:pt idx="313">
                  <c:v>34.4</c:v>
                </c:pt>
                <c:pt idx="314">
                  <c:v>14</c:v>
                </c:pt>
                <c:pt idx="315">
                  <c:v>46.8</c:v>
                </c:pt>
                <c:pt idx="316">
                  <c:v>52.1</c:v>
                </c:pt>
                <c:pt idx="317">
                  <c:v>37.799999999999997</c:v>
                </c:pt>
                <c:pt idx="318">
                  <c:v>27.4</c:v>
                </c:pt>
                <c:pt idx="319">
                  <c:v>13.9</c:v>
                </c:pt>
                <c:pt idx="320">
                  <c:v>13.7</c:v>
                </c:pt>
                <c:pt idx="321">
                  <c:v>17.100000000000001</c:v>
                </c:pt>
                <c:pt idx="322">
                  <c:v>25.6</c:v>
                </c:pt>
                <c:pt idx="323">
                  <c:v>14.4</c:v>
                </c:pt>
                <c:pt idx="324">
                  <c:v>14.2</c:v>
                </c:pt>
                <c:pt idx="325">
                  <c:v>7.3</c:v>
                </c:pt>
                <c:pt idx="326">
                  <c:v>48.4</c:v>
                </c:pt>
                <c:pt idx="327">
                  <c:v>40.9</c:v>
                </c:pt>
                <c:pt idx="328">
                  <c:v>43.9</c:v>
                </c:pt>
                <c:pt idx="329">
                  <c:v>27.8</c:v>
                </c:pt>
                <c:pt idx="330">
                  <c:v>27</c:v>
                </c:pt>
                <c:pt idx="331">
                  <c:v>34.799999999999997</c:v>
                </c:pt>
                <c:pt idx="332">
                  <c:v>17</c:v>
                </c:pt>
                <c:pt idx="333">
                  <c:v>13.7</c:v>
                </c:pt>
                <c:pt idx="334">
                  <c:v>19.2</c:v>
                </c:pt>
                <c:pt idx="335">
                  <c:v>43.3</c:v>
                </c:pt>
                <c:pt idx="336">
                  <c:v>34.700000000000003</c:v>
                </c:pt>
                <c:pt idx="337">
                  <c:v>63</c:v>
                </c:pt>
                <c:pt idx="338">
                  <c:v>34.6</c:v>
                </c:pt>
                <c:pt idx="339">
                  <c:v>28.6</c:v>
                </c:pt>
                <c:pt idx="340">
                  <c:v>19.8</c:v>
                </c:pt>
                <c:pt idx="341">
                  <c:v>26.5</c:v>
                </c:pt>
                <c:pt idx="342">
                  <c:v>22.9</c:v>
                </c:pt>
                <c:pt idx="343">
                  <c:v>22.8</c:v>
                </c:pt>
                <c:pt idx="344">
                  <c:v>8.5</c:v>
                </c:pt>
                <c:pt idx="345">
                  <c:v>9.4</c:v>
                </c:pt>
                <c:pt idx="346">
                  <c:v>9.5</c:v>
                </c:pt>
                <c:pt idx="347">
                  <c:v>36.6</c:v>
                </c:pt>
                <c:pt idx="348">
                  <c:v>13.5</c:v>
                </c:pt>
                <c:pt idx="349">
                  <c:v>14.6</c:v>
                </c:pt>
                <c:pt idx="350">
                  <c:v>22.2</c:v>
                </c:pt>
                <c:pt idx="351">
                  <c:v>14</c:v>
                </c:pt>
                <c:pt idx="352">
                  <c:v>7.7</c:v>
                </c:pt>
                <c:pt idx="353">
                  <c:v>10.6</c:v>
                </c:pt>
                <c:pt idx="354">
                  <c:v>27.6</c:v>
                </c:pt>
                <c:pt idx="355">
                  <c:v>19.2</c:v>
                </c:pt>
                <c:pt idx="356">
                  <c:v>21.1</c:v>
                </c:pt>
                <c:pt idx="357">
                  <c:v>33.9</c:v>
                </c:pt>
                <c:pt idx="358">
                  <c:v>23.6</c:v>
                </c:pt>
                <c:pt idx="359">
                  <c:v>48.1</c:v>
                </c:pt>
                <c:pt idx="360">
                  <c:v>12.4</c:v>
                </c:pt>
                <c:pt idx="361">
                  <c:v>10.8</c:v>
                </c:pt>
                <c:pt idx="362">
                  <c:v>11</c:v>
                </c:pt>
                <c:pt idx="363">
                  <c:v>15.6</c:v>
                </c:pt>
                <c:pt idx="364">
                  <c:v>8.4</c:v>
                </c:pt>
                <c:pt idx="365">
                  <c:v>39.4</c:v>
                </c:pt>
                <c:pt idx="366">
                  <c:v>37.9</c:v>
                </c:pt>
                <c:pt idx="367">
                  <c:v>18.600000000000001</c:v>
                </c:pt>
                <c:pt idx="368">
                  <c:v>48.5</c:v>
                </c:pt>
                <c:pt idx="369">
                  <c:v>13.8</c:v>
                </c:pt>
                <c:pt idx="370">
                  <c:v>10.7</c:v>
                </c:pt>
                <c:pt idx="371">
                  <c:v>29.3</c:v>
                </c:pt>
                <c:pt idx="372">
                  <c:v>66.5</c:v>
                </c:pt>
                <c:pt idx="373">
                  <c:v>29.3</c:v>
                </c:pt>
                <c:pt idx="374">
                  <c:v>18.2</c:v>
                </c:pt>
                <c:pt idx="375">
                  <c:v>15.3</c:v>
                </c:pt>
                <c:pt idx="376">
                  <c:v>11.6</c:v>
                </c:pt>
                <c:pt idx="377">
                  <c:v>15.4</c:v>
                </c:pt>
                <c:pt idx="378">
                  <c:v>19.399999999999999</c:v>
                </c:pt>
                <c:pt idx="379">
                  <c:v>41.1</c:v>
                </c:pt>
                <c:pt idx="380">
                  <c:v>50.4</c:v>
                </c:pt>
                <c:pt idx="381">
                  <c:v>20</c:v>
                </c:pt>
                <c:pt idx="382">
                  <c:v>25</c:v>
                </c:pt>
                <c:pt idx="383">
                  <c:v>14.3</c:v>
                </c:pt>
                <c:pt idx="384">
                  <c:v>24.6</c:v>
                </c:pt>
                <c:pt idx="385">
                  <c:v>29.2</c:v>
                </c:pt>
                <c:pt idx="386">
                  <c:v>28.9</c:v>
                </c:pt>
                <c:pt idx="387">
                  <c:v>1.5</c:v>
                </c:pt>
                <c:pt idx="388">
                  <c:v>1.2</c:v>
                </c:pt>
                <c:pt idx="389">
                  <c:v>1.7</c:v>
                </c:pt>
                <c:pt idx="390">
                  <c:v>3.5</c:v>
                </c:pt>
                <c:pt idx="391">
                  <c:v>0.8</c:v>
                </c:pt>
                <c:pt idx="392">
                  <c:v>1.4</c:v>
                </c:pt>
                <c:pt idx="393">
                  <c:v>3.2</c:v>
                </c:pt>
                <c:pt idx="394">
                  <c:v>1.5</c:v>
                </c:pt>
                <c:pt idx="395">
                  <c:v>2.1</c:v>
                </c:pt>
                <c:pt idx="396">
                  <c:v>4.2</c:v>
                </c:pt>
                <c:pt idx="397">
                  <c:v>5.6</c:v>
                </c:pt>
                <c:pt idx="398">
                  <c:v>4.0999999999999996</c:v>
                </c:pt>
                <c:pt idx="399">
                  <c:v>93.7</c:v>
                </c:pt>
                <c:pt idx="400">
                  <c:v>3.1</c:v>
                </c:pt>
                <c:pt idx="401">
                  <c:v>6.2</c:v>
                </c:pt>
                <c:pt idx="402">
                  <c:v>5.6</c:v>
                </c:pt>
                <c:pt idx="403">
                  <c:v>6.1</c:v>
                </c:pt>
                <c:pt idx="404">
                  <c:v>5.6</c:v>
                </c:pt>
                <c:pt idx="405">
                  <c:v>3.6</c:v>
                </c:pt>
                <c:pt idx="406">
                  <c:v>12.4</c:v>
                </c:pt>
                <c:pt idx="407">
                  <c:v>11.2</c:v>
                </c:pt>
                <c:pt idx="408">
                  <c:v>2.5</c:v>
                </c:pt>
                <c:pt idx="409">
                  <c:v>2</c:v>
                </c:pt>
                <c:pt idx="410">
                  <c:v>1.7</c:v>
                </c:pt>
                <c:pt idx="411">
                  <c:v>20</c:v>
                </c:pt>
                <c:pt idx="412">
                  <c:v>3.5</c:v>
                </c:pt>
                <c:pt idx="413">
                  <c:v>9.1</c:v>
                </c:pt>
                <c:pt idx="414">
                  <c:v>4.9000000000000004</c:v>
                </c:pt>
                <c:pt idx="415">
                  <c:v>15</c:v>
                </c:pt>
                <c:pt idx="416">
                  <c:v>5.9</c:v>
                </c:pt>
                <c:pt idx="417">
                  <c:v>8</c:v>
                </c:pt>
                <c:pt idx="418">
                  <c:v>8</c:v>
                </c:pt>
                <c:pt idx="419">
                  <c:v>6.9</c:v>
                </c:pt>
                <c:pt idx="420">
                  <c:v>8</c:v>
                </c:pt>
                <c:pt idx="421">
                  <c:v>5.2</c:v>
                </c:pt>
                <c:pt idx="422">
                  <c:v>10</c:v>
                </c:pt>
                <c:pt idx="423">
                  <c:v>11</c:v>
                </c:pt>
                <c:pt idx="424">
                  <c:v>11.3</c:v>
                </c:pt>
                <c:pt idx="425">
                  <c:v>4.8449999999999962</c:v>
                </c:pt>
                <c:pt idx="426">
                  <c:v>9.7650000000000006</c:v>
                </c:pt>
                <c:pt idx="427">
                  <c:v>5.2350000000000003</c:v>
                </c:pt>
                <c:pt idx="428">
                  <c:v>3.3549999999999991</c:v>
                </c:pt>
                <c:pt idx="429">
                  <c:v>6.1249999999999947</c:v>
                </c:pt>
                <c:pt idx="430">
                  <c:v>7.77</c:v>
                </c:pt>
                <c:pt idx="431">
                  <c:v>7.56</c:v>
                </c:pt>
                <c:pt idx="432">
                  <c:v>9.32</c:v>
                </c:pt>
                <c:pt idx="433">
                  <c:v>6.4050000000000002</c:v>
                </c:pt>
                <c:pt idx="434">
                  <c:v>7.6099999999999977</c:v>
                </c:pt>
                <c:pt idx="435">
                  <c:v>6.85</c:v>
                </c:pt>
                <c:pt idx="436">
                  <c:v>12.72</c:v>
                </c:pt>
                <c:pt idx="437">
                  <c:v>8.9550000000000001</c:v>
                </c:pt>
                <c:pt idx="438">
                  <c:v>9.15</c:v>
                </c:pt>
                <c:pt idx="439">
                  <c:v>8.4700000000000006</c:v>
                </c:pt>
                <c:pt idx="440">
                  <c:v>8.5150000000000006</c:v>
                </c:pt>
                <c:pt idx="441">
                  <c:v>5.1099999999999994</c:v>
                </c:pt>
                <c:pt idx="442">
                  <c:v>8.06</c:v>
                </c:pt>
                <c:pt idx="443">
                  <c:v>13.57</c:v>
                </c:pt>
                <c:pt idx="444">
                  <c:v>11.45</c:v>
                </c:pt>
                <c:pt idx="445">
                  <c:v>13.975</c:v>
                </c:pt>
                <c:pt idx="446">
                  <c:v>9.8700000000000028</c:v>
                </c:pt>
                <c:pt idx="447">
                  <c:v>7.7450000000000001</c:v>
                </c:pt>
                <c:pt idx="448">
                  <c:v>7.6849999999999961</c:v>
                </c:pt>
                <c:pt idx="449">
                  <c:v>16.145</c:v>
                </c:pt>
                <c:pt idx="450">
                  <c:v>15.225</c:v>
                </c:pt>
                <c:pt idx="451">
                  <c:v>21.715</c:v>
                </c:pt>
                <c:pt idx="452">
                  <c:v>18.82</c:v>
                </c:pt>
              </c:numCache>
            </c:numRef>
          </c:xVal>
          <c:yVal>
            <c:numRef>
              <c:f>[Sentinel2.VS.InSitu_outliers.xlsx]Sheet1!$X$2:$X$454</c:f>
              <c:numCache>
                <c:formatCode>General</c:formatCode>
                <c:ptCount val="453"/>
                <c:pt idx="0">
                  <c:v>5.4177305059999963</c:v>
                </c:pt>
                <c:pt idx="1">
                  <c:v>10.252506390000001</c:v>
                </c:pt>
                <c:pt idx="2">
                  <c:v>3.919463742</c:v>
                </c:pt>
                <c:pt idx="3">
                  <c:v>7.2781738819999999</c:v>
                </c:pt>
                <c:pt idx="4">
                  <c:v>6.476609592</c:v>
                </c:pt>
                <c:pt idx="5">
                  <c:v>8.4837838259999998</c:v>
                </c:pt>
                <c:pt idx="6">
                  <c:v>8.1171370000000014</c:v>
                </c:pt>
                <c:pt idx="7">
                  <c:v>4.7774426439999997</c:v>
                </c:pt>
                <c:pt idx="8">
                  <c:v>4.9019886340000003</c:v>
                </c:pt>
                <c:pt idx="9">
                  <c:v>7.9870123179999961</c:v>
                </c:pt>
                <c:pt idx="10">
                  <c:v>7.3962123829999999</c:v>
                </c:pt>
                <c:pt idx="11">
                  <c:v>3.6265474559999999</c:v>
                </c:pt>
                <c:pt idx="12">
                  <c:v>7.0477706930000004</c:v>
                </c:pt>
                <c:pt idx="13">
                  <c:v>5.8937640980000001</c:v>
                </c:pt>
                <c:pt idx="14">
                  <c:v>6.0471134649999962</c:v>
                </c:pt>
                <c:pt idx="15">
                  <c:v>6.0874804259999964</c:v>
                </c:pt>
                <c:pt idx="16">
                  <c:v>7.747437605</c:v>
                </c:pt>
                <c:pt idx="17">
                  <c:v>5.6142558269999903</c:v>
                </c:pt>
                <c:pt idx="18">
                  <c:v>4.7406707299999997</c:v>
                </c:pt>
                <c:pt idx="19">
                  <c:v>5.6261035719999928</c:v>
                </c:pt>
                <c:pt idx="20">
                  <c:v>5.8968609459999977</c:v>
                </c:pt>
                <c:pt idx="21">
                  <c:v>4.6607560659999949</c:v>
                </c:pt>
                <c:pt idx="22">
                  <c:v>7.5742446459999986</c:v>
                </c:pt>
                <c:pt idx="23">
                  <c:v>8.242750780999998</c:v>
                </c:pt>
                <c:pt idx="24">
                  <c:v>9.0719099560000007</c:v>
                </c:pt>
                <c:pt idx="25">
                  <c:v>4.3867070950000002</c:v>
                </c:pt>
                <c:pt idx="26">
                  <c:v>6.6788926269999962</c:v>
                </c:pt>
                <c:pt idx="27">
                  <c:v>3.3268737540000002</c:v>
                </c:pt>
                <c:pt idx="28">
                  <c:v>5.5236903919999998</c:v>
                </c:pt>
                <c:pt idx="29">
                  <c:v>6.9963138450000004</c:v>
                </c:pt>
                <c:pt idx="30">
                  <c:v>2.8307967189999999</c:v>
                </c:pt>
                <c:pt idx="31">
                  <c:v>5.6341528529999927</c:v>
                </c:pt>
                <c:pt idx="32">
                  <c:v>7.226589620999996</c:v>
                </c:pt>
                <c:pt idx="33">
                  <c:v>6.7696400690000003</c:v>
                </c:pt>
                <c:pt idx="34">
                  <c:v>5.6830215849999997</c:v>
                </c:pt>
                <c:pt idx="35">
                  <c:v>3.952150053</c:v>
                </c:pt>
                <c:pt idx="36">
                  <c:v>4.3589287859999999</c:v>
                </c:pt>
                <c:pt idx="37">
                  <c:v>4.4745287899999999</c:v>
                </c:pt>
                <c:pt idx="38">
                  <c:v>3.4029767510000002</c:v>
                </c:pt>
                <c:pt idx="39">
                  <c:v>6.1246246889999947</c:v>
                </c:pt>
                <c:pt idx="40">
                  <c:v>4.4270442539999948</c:v>
                </c:pt>
                <c:pt idx="41">
                  <c:v>5.250650061</c:v>
                </c:pt>
                <c:pt idx="42">
                  <c:v>5.1695387989999961</c:v>
                </c:pt>
                <c:pt idx="43">
                  <c:v>2.7011578580000002</c:v>
                </c:pt>
                <c:pt idx="44">
                  <c:v>5.0648600179999947</c:v>
                </c:pt>
                <c:pt idx="45">
                  <c:v>6.3435245649999947</c:v>
                </c:pt>
                <c:pt idx="46">
                  <c:v>3.9007065970000001</c:v>
                </c:pt>
                <c:pt idx="47">
                  <c:v>4.8360966259999998</c:v>
                </c:pt>
                <c:pt idx="48">
                  <c:v>7.8218410650000001</c:v>
                </c:pt>
                <c:pt idx="49">
                  <c:v>33.521410179999997</c:v>
                </c:pt>
                <c:pt idx="50">
                  <c:v>7.4146879999999964</c:v>
                </c:pt>
                <c:pt idx="51">
                  <c:v>6.2097001079999998</c:v>
                </c:pt>
                <c:pt idx="52">
                  <c:v>8.0785734649999981</c:v>
                </c:pt>
                <c:pt idx="53">
                  <c:v>5.5385969479999959</c:v>
                </c:pt>
                <c:pt idx="54">
                  <c:v>7.7326490400000001</c:v>
                </c:pt>
                <c:pt idx="55">
                  <c:v>14.71772998</c:v>
                </c:pt>
                <c:pt idx="56">
                  <c:v>8.1941643659999972</c:v>
                </c:pt>
                <c:pt idx="57">
                  <c:v>12.162687119999999</c:v>
                </c:pt>
                <c:pt idx="58">
                  <c:v>14.678186630000001</c:v>
                </c:pt>
                <c:pt idx="59">
                  <c:v>19.317457820000001</c:v>
                </c:pt>
                <c:pt idx="60">
                  <c:v>10.599828309999999</c:v>
                </c:pt>
                <c:pt idx="61">
                  <c:v>15.571893040000001</c:v>
                </c:pt>
                <c:pt idx="62">
                  <c:v>10.086308409999999</c:v>
                </c:pt>
                <c:pt idx="63">
                  <c:v>14.536155279999999</c:v>
                </c:pt>
                <c:pt idx="64">
                  <c:v>10.061000079999999</c:v>
                </c:pt>
                <c:pt idx="65">
                  <c:v>7.3967424389999996</c:v>
                </c:pt>
                <c:pt idx="66">
                  <c:v>9.9282569889999994</c:v>
                </c:pt>
                <c:pt idx="67">
                  <c:v>5.1234402219999948</c:v>
                </c:pt>
                <c:pt idx="68">
                  <c:v>10.194557100000001</c:v>
                </c:pt>
                <c:pt idx="69">
                  <c:v>4.9001623670000001</c:v>
                </c:pt>
                <c:pt idx="70">
                  <c:v>7.2927355769999922</c:v>
                </c:pt>
                <c:pt idx="71">
                  <c:v>7.1072748979999947</c:v>
                </c:pt>
                <c:pt idx="72">
                  <c:v>9.1150416270000001</c:v>
                </c:pt>
                <c:pt idx="73">
                  <c:v>13.81994589</c:v>
                </c:pt>
                <c:pt idx="74">
                  <c:v>16.762605260000001</c:v>
                </c:pt>
                <c:pt idx="75">
                  <c:v>18.15706539</c:v>
                </c:pt>
                <c:pt idx="76">
                  <c:v>15.33047476</c:v>
                </c:pt>
                <c:pt idx="77">
                  <c:v>26.74613609</c:v>
                </c:pt>
                <c:pt idx="78">
                  <c:v>64.88704208999998</c:v>
                </c:pt>
                <c:pt idx="79">
                  <c:v>96.682028719999906</c:v>
                </c:pt>
                <c:pt idx="80">
                  <c:v>55.655143760000001</c:v>
                </c:pt>
                <c:pt idx="81">
                  <c:v>37.795152860000002</c:v>
                </c:pt>
                <c:pt idx="82">
                  <c:v>21.368504160000001</c:v>
                </c:pt>
                <c:pt idx="83">
                  <c:v>22.70098866</c:v>
                </c:pt>
                <c:pt idx="84">
                  <c:v>84.969108439999999</c:v>
                </c:pt>
                <c:pt idx="85">
                  <c:v>18.665344269999981</c:v>
                </c:pt>
                <c:pt idx="86">
                  <c:v>12.34225788</c:v>
                </c:pt>
                <c:pt idx="87">
                  <c:v>12.16294239</c:v>
                </c:pt>
                <c:pt idx="88">
                  <c:v>11.08577661</c:v>
                </c:pt>
                <c:pt idx="89">
                  <c:v>27.279771889999999</c:v>
                </c:pt>
                <c:pt idx="90">
                  <c:v>10.367254109999999</c:v>
                </c:pt>
                <c:pt idx="91">
                  <c:v>19.65783459</c:v>
                </c:pt>
                <c:pt idx="92">
                  <c:v>12.5423525</c:v>
                </c:pt>
                <c:pt idx="93">
                  <c:v>4.7018758059999977</c:v>
                </c:pt>
                <c:pt idx="94">
                  <c:v>37.828894910000002</c:v>
                </c:pt>
                <c:pt idx="95">
                  <c:v>14.774435889999999</c:v>
                </c:pt>
                <c:pt idx="96">
                  <c:v>11.920950599999999</c:v>
                </c:pt>
                <c:pt idx="97">
                  <c:v>10.34484187</c:v>
                </c:pt>
                <c:pt idx="98">
                  <c:v>19.632874430000001</c:v>
                </c:pt>
                <c:pt idx="99">
                  <c:v>46.252356390000003</c:v>
                </c:pt>
                <c:pt idx="100">
                  <c:v>11.40577027</c:v>
                </c:pt>
                <c:pt idx="101">
                  <c:v>13.526331539999999</c:v>
                </c:pt>
                <c:pt idx="102">
                  <c:v>17.891490999999991</c:v>
                </c:pt>
                <c:pt idx="103">
                  <c:v>53.152578599999998</c:v>
                </c:pt>
                <c:pt idx="104">
                  <c:v>12.249097920000001</c:v>
                </c:pt>
                <c:pt idx="105">
                  <c:v>16.78127967</c:v>
                </c:pt>
                <c:pt idx="106">
                  <c:v>26.55353075</c:v>
                </c:pt>
                <c:pt idx="107">
                  <c:v>14.74539023</c:v>
                </c:pt>
                <c:pt idx="108">
                  <c:v>17.538202689999981</c:v>
                </c:pt>
                <c:pt idx="109">
                  <c:v>8.7695894239999994</c:v>
                </c:pt>
                <c:pt idx="110">
                  <c:v>9.9205627439999997</c:v>
                </c:pt>
                <c:pt idx="111">
                  <c:v>6.3194961550000004</c:v>
                </c:pt>
                <c:pt idx="112">
                  <c:v>3.6164538409999998</c:v>
                </c:pt>
                <c:pt idx="113">
                  <c:v>2.4396295549999998</c:v>
                </c:pt>
                <c:pt idx="114">
                  <c:v>2.729246378</c:v>
                </c:pt>
                <c:pt idx="115">
                  <c:v>3.877486706</c:v>
                </c:pt>
                <c:pt idx="116">
                  <c:v>1.381240249</c:v>
                </c:pt>
                <c:pt idx="117">
                  <c:v>4.1247389169999922</c:v>
                </c:pt>
                <c:pt idx="118">
                  <c:v>5.131363511</c:v>
                </c:pt>
                <c:pt idx="119">
                  <c:v>2.3599910140000002</c:v>
                </c:pt>
                <c:pt idx="120">
                  <c:v>1.782999073</c:v>
                </c:pt>
                <c:pt idx="121">
                  <c:v>1.399301608</c:v>
                </c:pt>
                <c:pt idx="122">
                  <c:v>2.222658395999999</c:v>
                </c:pt>
                <c:pt idx="123">
                  <c:v>1.5896898100000001</c:v>
                </c:pt>
                <c:pt idx="124">
                  <c:v>1.661368489</c:v>
                </c:pt>
                <c:pt idx="125">
                  <c:v>6.9988862249999961</c:v>
                </c:pt>
                <c:pt idx="126">
                  <c:v>2.4127612909999998</c:v>
                </c:pt>
                <c:pt idx="127">
                  <c:v>1.35646551</c:v>
                </c:pt>
                <c:pt idx="128">
                  <c:v>5.3220894809999963</c:v>
                </c:pt>
                <c:pt idx="129">
                  <c:v>2.8951085509999999</c:v>
                </c:pt>
                <c:pt idx="130">
                  <c:v>3.8173586020000001</c:v>
                </c:pt>
                <c:pt idx="131">
                  <c:v>4.1518158909999947</c:v>
                </c:pt>
                <c:pt idx="132">
                  <c:v>5.2121021750000001</c:v>
                </c:pt>
                <c:pt idx="133">
                  <c:v>4.3702576960000004</c:v>
                </c:pt>
                <c:pt idx="134">
                  <c:v>2.7248127019999999</c:v>
                </c:pt>
                <c:pt idx="135">
                  <c:v>1.897563398</c:v>
                </c:pt>
                <c:pt idx="136">
                  <c:v>1.940926670999999</c:v>
                </c:pt>
                <c:pt idx="137">
                  <c:v>2.0719298720000001</c:v>
                </c:pt>
                <c:pt idx="138">
                  <c:v>6.8428556199999937</c:v>
                </c:pt>
                <c:pt idx="139">
                  <c:v>9.3826012609999996</c:v>
                </c:pt>
                <c:pt idx="140">
                  <c:v>9.0142860410000001</c:v>
                </c:pt>
                <c:pt idx="141">
                  <c:v>2.5833637710000001</c:v>
                </c:pt>
                <c:pt idx="142">
                  <c:v>4.5592942240000003</c:v>
                </c:pt>
                <c:pt idx="143">
                  <c:v>0.51795414100000003</c:v>
                </c:pt>
                <c:pt idx="144">
                  <c:v>1.32420969</c:v>
                </c:pt>
                <c:pt idx="145">
                  <c:v>4.0323244980000004</c:v>
                </c:pt>
                <c:pt idx="146">
                  <c:v>2.1109774109999999</c:v>
                </c:pt>
                <c:pt idx="147">
                  <c:v>3.528487444</c:v>
                </c:pt>
                <c:pt idx="148">
                  <c:v>1.686366166</c:v>
                </c:pt>
                <c:pt idx="149">
                  <c:v>4.5609650609999948</c:v>
                </c:pt>
                <c:pt idx="150">
                  <c:v>19.290865780000001</c:v>
                </c:pt>
                <c:pt idx="151">
                  <c:v>1.7924823160000001</c:v>
                </c:pt>
                <c:pt idx="152">
                  <c:v>2.8247825500000001</c:v>
                </c:pt>
                <c:pt idx="153">
                  <c:v>1.4244004690000001</c:v>
                </c:pt>
                <c:pt idx="154">
                  <c:v>3.529474258</c:v>
                </c:pt>
                <c:pt idx="155">
                  <c:v>5.3236937519999996</c:v>
                </c:pt>
                <c:pt idx="156">
                  <c:v>2.1377148630000011</c:v>
                </c:pt>
                <c:pt idx="157">
                  <c:v>0.86577718000000004</c:v>
                </c:pt>
                <c:pt idx="158">
                  <c:v>0.954706371</c:v>
                </c:pt>
                <c:pt idx="159">
                  <c:v>7.1181075429999927</c:v>
                </c:pt>
                <c:pt idx="160">
                  <c:v>75.588562009999976</c:v>
                </c:pt>
                <c:pt idx="161">
                  <c:v>15.830541609999999</c:v>
                </c:pt>
                <c:pt idx="162">
                  <c:v>18.44106197</c:v>
                </c:pt>
                <c:pt idx="163">
                  <c:v>13.06958485</c:v>
                </c:pt>
                <c:pt idx="164">
                  <c:v>13.45740294</c:v>
                </c:pt>
                <c:pt idx="165">
                  <c:v>36.462178039999998</c:v>
                </c:pt>
                <c:pt idx="166">
                  <c:v>15.494108199999999</c:v>
                </c:pt>
                <c:pt idx="167">
                  <c:v>17.334487599999999</c:v>
                </c:pt>
                <c:pt idx="168">
                  <c:v>7.88958168</c:v>
                </c:pt>
                <c:pt idx="169">
                  <c:v>11.8790133</c:v>
                </c:pt>
                <c:pt idx="170">
                  <c:v>9.4656033300000004</c:v>
                </c:pt>
                <c:pt idx="171">
                  <c:v>8.0670642739999998</c:v>
                </c:pt>
                <c:pt idx="172">
                  <c:v>8.6516822760000007</c:v>
                </c:pt>
                <c:pt idx="173">
                  <c:v>6.2556941210000003</c:v>
                </c:pt>
                <c:pt idx="174">
                  <c:v>9.0660924909999991</c:v>
                </c:pt>
                <c:pt idx="175">
                  <c:v>6.375454300999996</c:v>
                </c:pt>
                <c:pt idx="176">
                  <c:v>15.87493621</c:v>
                </c:pt>
                <c:pt idx="177">
                  <c:v>9.8170451659999998</c:v>
                </c:pt>
                <c:pt idx="178">
                  <c:v>5.4549904659999964</c:v>
                </c:pt>
                <c:pt idx="179">
                  <c:v>3.262869067</c:v>
                </c:pt>
                <c:pt idx="180">
                  <c:v>4.1745094229999964</c:v>
                </c:pt>
                <c:pt idx="181">
                  <c:v>9.2813067439999983</c:v>
                </c:pt>
                <c:pt idx="182">
                  <c:v>11.6067518</c:v>
                </c:pt>
                <c:pt idx="183">
                  <c:v>10.18173992</c:v>
                </c:pt>
                <c:pt idx="184">
                  <c:v>11.406410940000001</c:v>
                </c:pt>
                <c:pt idx="185">
                  <c:v>9.4924409789999995</c:v>
                </c:pt>
                <c:pt idx="186">
                  <c:v>5.3725153449999947</c:v>
                </c:pt>
                <c:pt idx="187">
                  <c:v>4.2945996839999996</c:v>
                </c:pt>
                <c:pt idx="188">
                  <c:v>5.7973556749999959</c:v>
                </c:pt>
                <c:pt idx="189">
                  <c:v>10.360447130000001</c:v>
                </c:pt>
                <c:pt idx="190">
                  <c:v>41.36875714</c:v>
                </c:pt>
                <c:pt idx="191">
                  <c:v>6.9927545789999916</c:v>
                </c:pt>
                <c:pt idx="192">
                  <c:v>9.1572796499999995</c:v>
                </c:pt>
                <c:pt idx="193">
                  <c:v>11.39876967</c:v>
                </c:pt>
                <c:pt idx="194">
                  <c:v>11.495326779999999</c:v>
                </c:pt>
                <c:pt idx="195">
                  <c:v>6.7814811979999998</c:v>
                </c:pt>
                <c:pt idx="196">
                  <c:v>5.0606146599999926</c:v>
                </c:pt>
                <c:pt idx="197">
                  <c:v>8.1918225240000009</c:v>
                </c:pt>
                <c:pt idx="198">
                  <c:v>3.7319284079999999</c:v>
                </c:pt>
                <c:pt idx="199">
                  <c:v>8.1201356560000004</c:v>
                </c:pt>
                <c:pt idx="200">
                  <c:v>4.92226389</c:v>
                </c:pt>
                <c:pt idx="201">
                  <c:v>17.520252750000001</c:v>
                </c:pt>
                <c:pt idx="202">
                  <c:v>4.8990171819999997</c:v>
                </c:pt>
                <c:pt idx="203">
                  <c:v>5.9927463530000002</c:v>
                </c:pt>
                <c:pt idx="204">
                  <c:v>4.8374768599999927</c:v>
                </c:pt>
                <c:pt idx="205">
                  <c:v>6.3719770909999998</c:v>
                </c:pt>
                <c:pt idx="206">
                  <c:v>5.5949981569999947</c:v>
                </c:pt>
                <c:pt idx="207">
                  <c:v>8.1715463699999997</c:v>
                </c:pt>
                <c:pt idx="208">
                  <c:v>6.8415221920000002</c:v>
                </c:pt>
                <c:pt idx="209">
                  <c:v>4.7518515539999964</c:v>
                </c:pt>
                <c:pt idx="210">
                  <c:v>3.1662213189999999</c:v>
                </c:pt>
                <c:pt idx="211">
                  <c:v>6.1778149729999923</c:v>
                </c:pt>
                <c:pt idx="212">
                  <c:v>27.852811209999999</c:v>
                </c:pt>
                <c:pt idx="213">
                  <c:v>6.2246910140000002</c:v>
                </c:pt>
                <c:pt idx="214">
                  <c:v>5.4428298269999962</c:v>
                </c:pt>
                <c:pt idx="215">
                  <c:v>6.5763611790000001</c:v>
                </c:pt>
                <c:pt idx="216">
                  <c:v>5.8215470309999962</c:v>
                </c:pt>
                <c:pt idx="217">
                  <c:v>9.2845090159999994</c:v>
                </c:pt>
                <c:pt idx="218">
                  <c:v>5.4901195999999963</c:v>
                </c:pt>
                <c:pt idx="219">
                  <c:v>4.588509357999996</c:v>
                </c:pt>
                <c:pt idx="220">
                  <c:v>4.805065301</c:v>
                </c:pt>
                <c:pt idx="221">
                  <c:v>3.252717257</c:v>
                </c:pt>
                <c:pt idx="222">
                  <c:v>4.8346118669999916</c:v>
                </c:pt>
                <c:pt idx="223">
                  <c:v>2.867015812</c:v>
                </c:pt>
                <c:pt idx="224">
                  <c:v>2.3245758599999999</c:v>
                </c:pt>
                <c:pt idx="225">
                  <c:v>3.22847544</c:v>
                </c:pt>
                <c:pt idx="226">
                  <c:v>29.679496660000009</c:v>
                </c:pt>
                <c:pt idx="227">
                  <c:v>17.171551010000009</c:v>
                </c:pt>
                <c:pt idx="228">
                  <c:v>8.1335310460000017</c:v>
                </c:pt>
                <c:pt idx="229">
                  <c:v>10.418509009999999</c:v>
                </c:pt>
                <c:pt idx="230">
                  <c:v>5.212173473</c:v>
                </c:pt>
                <c:pt idx="231">
                  <c:v>7.566149062</c:v>
                </c:pt>
                <c:pt idx="232">
                  <c:v>4.454592055</c:v>
                </c:pt>
                <c:pt idx="233">
                  <c:v>5.6590741179999959</c:v>
                </c:pt>
                <c:pt idx="234">
                  <c:v>25.14891867</c:v>
                </c:pt>
                <c:pt idx="235">
                  <c:v>8.2635735570000008</c:v>
                </c:pt>
                <c:pt idx="236">
                  <c:v>6.1852672499999963</c:v>
                </c:pt>
                <c:pt idx="237">
                  <c:v>6.727994393999996</c:v>
                </c:pt>
                <c:pt idx="238">
                  <c:v>5.8792075319999997</c:v>
                </c:pt>
                <c:pt idx="239">
                  <c:v>6.9021524149999998</c:v>
                </c:pt>
                <c:pt idx="240">
                  <c:v>5.2328508379999947</c:v>
                </c:pt>
                <c:pt idx="241">
                  <c:v>6.3822681809999997</c:v>
                </c:pt>
                <c:pt idx="242">
                  <c:v>4.4730506969999997</c:v>
                </c:pt>
                <c:pt idx="243">
                  <c:v>4.5174194969999961</c:v>
                </c:pt>
                <c:pt idx="244">
                  <c:v>2.534598423999999</c:v>
                </c:pt>
                <c:pt idx="245">
                  <c:v>2.1108425560000001</c:v>
                </c:pt>
                <c:pt idx="246">
                  <c:v>25.355001479999999</c:v>
                </c:pt>
                <c:pt idx="247">
                  <c:v>7.7918345429999949</c:v>
                </c:pt>
                <c:pt idx="248">
                  <c:v>6.5601064649999961</c:v>
                </c:pt>
                <c:pt idx="249">
                  <c:v>11.153100329999999</c:v>
                </c:pt>
                <c:pt idx="250">
                  <c:v>7.2040024359999997</c:v>
                </c:pt>
                <c:pt idx="251">
                  <c:v>5.5894086600000001</c:v>
                </c:pt>
                <c:pt idx="252">
                  <c:v>4.4691899040000003</c:v>
                </c:pt>
                <c:pt idx="253">
                  <c:v>6.8393953080000003</c:v>
                </c:pt>
                <c:pt idx="254">
                  <c:v>4.9971332549999961</c:v>
                </c:pt>
                <c:pt idx="255">
                  <c:v>9.1450194550000017</c:v>
                </c:pt>
                <c:pt idx="256">
                  <c:v>12.208084660000001</c:v>
                </c:pt>
                <c:pt idx="257">
                  <c:v>6.3112476539999998</c:v>
                </c:pt>
                <c:pt idx="258">
                  <c:v>9.0538484920000002</c:v>
                </c:pt>
                <c:pt idx="259">
                  <c:v>8.2027187349999995</c:v>
                </c:pt>
                <c:pt idx="260">
                  <c:v>4.4043045039999962</c:v>
                </c:pt>
                <c:pt idx="261">
                  <c:v>4.1011287369999962</c:v>
                </c:pt>
                <c:pt idx="262">
                  <c:v>4.08779074</c:v>
                </c:pt>
                <c:pt idx="263">
                  <c:v>11.4293683</c:v>
                </c:pt>
                <c:pt idx="264">
                  <c:v>8.3380699709999995</c:v>
                </c:pt>
                <c:pt idx="265">
                  <c:v>91.599607219999982</c:v>
                </c:pt>
                <c:pt idx="266">
                  <c:v>25.706623329999999</c:v>
                </c:pt>
                <c:pt idx="267">
                  <c:v>4.5843819799999936</c:v>
                </c:pt>
                <c:pt idx="268">
                  <c:v>4.2838377249999997</c:v>
                </c:pt>
                <c:pt idx="269">
                  <c:v>11.87579393</c:v>
                </c:pt>
                <c:pt idx="270">
                  <c:v>7.7388305009999963</c:v>
                </c:pt>
                <c:pt idx="271">
                  <c:v>7.8356527009999999</c:v>
                </c:pt>
                <c:pt idx="272">
                  <c:v>11.09414052</c:v>
                </c:pt>
                <c:pt idx="273">
                  <c:v>14.45119148</c:v>
                </c:pt>
                <c:pt idx="274">
                  <c:v>11.42742758</c:v>
                </c:pt>
                <c:pt idx="275">
                  <c:v>15.56480054</c:v>
                </c:pt>
                <c:pt idx="276">
                  <c:v>35.675235750000013</c:v>
                </c:pt>
                <c:pt idx="277">
                  <c:v>17.22109807</c:v>
                </c:pt>
                <c:pt idx="278">
                  <c:v>18.000851650000001</c:v>
                </c:pt>
                <c:pt idx="279">
                  <c:v>10.92663784</c:v>
                </c:pt>
                <c:pt idx="280">
                  <c:v>11.2649498</c:v>
                </c:pt>
                <c:pt idx="281">
                  <c:v>8.1652425920000002</c:v>
                </c:pt>
                <c:pt idx="282">
                  <c:v>6.8102739330000004</c:v>
                </c:pt>
                <c:pt idx="283">
                  <c:v>5.5608954209999961</c:v>
                </c:pt>
                <c:pt idx="284">
                  <c:v>14.548306670000001</c:v>
                </c:pt>
                <c:pt idx="285">
                  <c:v>19.78920437</c:v>
                </c:pt>
                <c:pt idx="286">
                  <c:v>117.65911869999999</c:v>
                </c:pt>
                <c:pt idx="287">
                  <c:v>22.80870253999996</c:v>
                </c:pt>
                <c:pt idx="288">
                  <c:v>2.092022316</c:v>
                </c:pt>
                <c:pt idx="289">
                  <c:v>3.9461188649999999</c:v>
                </c:pt>
                <c:pt idx="290">
                  <c:v>2.2726665960000001</c:v>
                </c:pt>
                <c:pt idx="291">
                  <c:v>0.77643835500000002</c:v>
                </c:pt>
                <c:pt idx="292">
                  <c:v>3.2676281199999999</c:v>
                </c:pt>
                <c:pt idx="293">
                  <c:v>11.7502517</c:v>
                </c:pt>
                <c:pt idx="294">
                  <c:v>28.887230599999999</c:v>
                </c:pt>
                <c:pt idx="295">
                  <c:v>8.472867462</c:v>
                </c:pt>
                <c:pt idx="296">
                  <c:v>7.0159590950000004</c:v>
                </c:pt>
                <c:pt idx="297">
                  <c:v>6.2137443059999997</c:v>
                </c:pt>
                <c:pt idx="298">
                  <c:v>3.8527917989999998</c:v>
                </c:pt>
                <c:pt idx="299">
                  <c:v>1.5955249330000001</c:v>
                </c:pt>
                <c:pt idx="300">
                  <c:v>3.3496173599999999</c:v>
                </c:pt>
                <c:pt idx="301">
                  <c:v>1.456231082</c:v>
                </c:pt>
                <c:pt idx="302">
                  <c:v>2.013568722</c:v>
                </c:pt>
                <c:pt idx="303">
                  <c:v>3.2029608079999998</c:v>
                </c:pt>
                <c:pt idx="304">
                  <c:v>31.17212743</c:v>
                </c:pt>
                <c:pt idx="305">
                  <c:v>41.261473129999999</c:v>
                </c:pt>
                <c:pt idx="306">
                  <c:v>12.772672180000001</c:v>
                </c:pt>
                <c:pt idx="307">
                  <c:v>14.242107819999999</c:v>
                </c:pt>
                <c:pt idx="308">
                  <c:v>13.28477153</c:v>
                </c:pt>
                <c:pt idx="309">
                  <c:v>17.389179169999991</c:v>
                </c:pt>
                <c:pt idx="310">
                  <c:v>9.0542797749999995</c:v>
                </c:pt>
                <c:pt idx="311">
                  <c:v>11.75633863</c:v>
                </c:pt>
                <c:pt idx="312">
                  <c:v>19.81965774</c:v>
                </c:pt>
                <c:pt idx="313">
                  <c:v>28.43871998999996</c:v>
                </c:pt>
                <c:pt idx="314">
                  <c:v>10.3268381</c:v>
                </c:pt>
                <c:pt idx="315">
                  <c:v>34.818880059999962</c:v>
                </c:pt>
                <c:pt idx="316">
                  <c:v>25.640753360000001</c:v>
                </c:pt>
                <c:pt idx="317">
                  <c:v>18.907168469999998</c:v>
                </c:pt>
                <c:pt idx="318">
                  <c:v>15.70369339</c:v>
                </c:pt>
                <c:pt idx="319">
                  <c:v>8.8076390300000007</c:v>
                </c:pt>
                <c:pt idx="320">
                  <c:v>10.148239159999999</c:v>
                </c:pt>
                <c:pt idx="321">
                  <c:v>9.8244434839999997</c:v>
                </c:pt>
                <c:pt idx="322">
                  <c:v>14.75900977</c:v>
                </c:pt>
                <c:pt idx="323">
                  <c:v>9.6853569329999996</c:v>
                </c:pt>
                <c:pt idx="324">
                  <c:v>10.88361695</c:v>
                </c:pt>
                <c:pt idx="325">
                  <c:v>7.0949754019999958</c:v>
                </c:pt>
                <c:pt idx="326">
                  <c:v>44.449779620000001</c:v>
                </c:pt>
                <c:pt idx="327">
                  <c:v>31.232299650000002</c:v>
                </c:pt>
                <c:pt idx="328">
                  <c:v>24.718719480000001</c:v>
                </c:pt>
                <c:pt idx="329">
                  <c:v>13.026181530000001</c:v>
                </c:pt>
                <c:pt idx="330">
                  <c:v>18.4725152</c:v>
                </c:pt>
                <c:pt idx="331">
                  <c:v>9.2847084099999986</c:v>
                </c:pt>
                <c:pt idx="332">
                  <c:v>12.50318626</c:v>
                </c:pt>
                <c:pt idx="333">
                  <c:v>10.811551140000001</c:v>
                </c:pt>
                <c:pt idx="334">
                  <c:v>12.21024749</c:v>
                </c:pt>
                <c:pt idx="335">
                  <c:v>38.887026289999987</c:v>
                </c:pt>
                <c:pt idx="336">
                  <c:v>34.171560919999997</c:v>
                </c:pt>
                <c:pt idx="337">
                  <c:v>27.783133060000001</c:v>
                </c:pt>
                <c:pt idx="338">
                  <c:v>31.245793720000002</c:v>
                </c:pt>
                <c:pt idx="339">
                  <c:v>22.540811059999999</c:v>
                </c:pt>
                <c:pt idx="340">
                  <c:v>18.30473757</c:v>
                </c:pt>
                <c:pt idx="341">
                  <c:v>17.337780819999999</c:v>
                </c:pt>
                <c:pt idx="342">
                  <c:v>13.42693001</c:v>
                </c:pt>
                <c:pt idx="343">
                  <c:v>16.523286909999999</c:v>
                </c:pt>
                <c:pt idx="344">
                  <c:v>8.3220467960000004</c:v>
                </c:pt>
                <c:pt idx="345">
                  <c:v>10.11181376</c:v>
                </c:pt>
                <c:pt idx="346">
                  <c:v>8.6067293750000005</c:v>
                </c:pt>
                <c:pt idx="347">
                  <c:v>5.4192472919999997</c:v>
                </c:pt>
                <c:pt idx="348">
                  <c:v>11.14976096</c:v>
                </c:pt>
                <c:pt idx="349">
                  <c:v>10.81462844</c:v>
                </c:pt>
                <c:pt idx="350">
                  <c:v>17.488032779999958</c:v>
                </c:pt>
                <c:pt idx="351">
                  <c:v>11.36588712</c:v>
                </c:pt>
                <c:pt idx="352">
                  <c:v>10.403586819999999</c:v>
                </c:pt>
                <c:pt idx="353">
                  <c:v>9.5975888600000001</c:v>
                </c:pt>
                <c:pt idx="354">
                  <c:v>15.96016878</c:v>
                </c:pt>
                <c:pt idx="355">
                  <c:v>14.94017285</c:v>
                </c:pt>
                <c:pt idx="356">
                  <c:v>14.579706099999999</c:v>
                </c:pt>
                <c:pt idx="357">
                  <c:v>89.232614310000002</c:v>
                </c:pt>
                <c:pt idx="358">
                  <c:v>26.33856565</c:v>
                </c:pt>
                <c:pt idx="359">
                  <c:v>19.211554379999999</c:v>
                </c:pt>
                <c:pt idx="360">
                  <c:v>15.25188507</c:v>
                </c:pt>
                <c:pt idx="361">
                  <c:v>9.3006515780000001</c:v>
                </c:pt>
                <c:pt idx="362">
                  <c:v>10.48843596</c:v>
                </c:pt>
                <c:pt idx="363">
                  <c:v>13.214103700000001</c:v>
                </c:pt>
                <c:pt idx="364">
                  <c:v>8.7095750639999991</c:v>
                </c:pt>
                <c:pt idx="365">
                  <c:v>46.395703689999998</c:v>
                </c:pt>
                <c:pt idx="366">
                  <c:v>69.642816280000005</c:v>
                </c:pt>
                <c:pt idx="367">
                  <c:v>16.725681850000001</c:v>
                </c:pt>
                <c:pt idx="368">
                  <c:v>34.619165019999997</c:v>
                </c:pt>
                <c:pt idx="369">
                  <c:v>14.42225575</c:v>
                </c:pt>
                <c:pt idx="370">
                  <c:v>12.84138111</c:v>
                </c:pt>
                <c:pt idx="371">
                  <c:v>32.199565579999998</c:v>
                </c:pt>
                <c:pt idx="372">
                  <c:v>41.056306550000002</c:v>
                </c:pt>
                <c:pt idx="373">
                  <c:v>13.46181971</c:v>
                </c:pt>
                <c:pt idx="374">
                  <c:v>13.63762841</c:v>
                </c:pt>
                <c:pt idx="375">
                  <c:v>13.506732360000001</c:v>
                </c:pt>
                <c:pt idx="376">
                  <c:v>13.133478159999999</c:v>
                </c:pt>
                <c:pt idx="377">
                  <c:v>11.91602202</c:v>
                </c:pt>
                <c:pt idx="378">
                  <c:v>27.20251185</c:v>
                </c:pt>
                <c:pt idx="379">
                  <c:v>74.741507209999995</c:v>
                </c:pt>
                <c:pt idx="380">
                  <c:v>73.071832999999941</c:v>
                </c:pt>
                <c:pt idx="381">
                  <c:v>18.330573749999999</c:v>
                </c:pt>
                <c:pt idx="382">
                  <c:v>20.324951309999999</c:v>
                </c:pt>
                <c:pt idx="383">
                  <c:v>18.814055929999999</c:v>
                </c:pt>
                <c:pt idx="384">
                  <c:v>28.237503619999991</c:v>
                </c:pt>
                <c:pt idx="385">
                  <c:v>35.498451459999998</c:v>
                </c:pt>
                <c:pt idx="386">
                  <c:v>48.59016441</c:v>
                </c:pt>
                <c:pt idx="387">
                  <c:v>1.6669070319999999</c:v>
                </c:pt>
                <c:pt idx="388">
                  <c:v>1.6739935969999999</c:v>
                </c:pt>
                <c:pt idx="389">
                  <c:v>1.6966014700000001</c:v>
                </c:pt>
                <c:pt idx="390">
                  <c:v>2.0969418879999999</c:v>
                </c:pt>
                <c:pt idx="391">
                  <c:v>2.0980482099999991</c:v>
                </c:pt>
                <c:pt idx="392">
                  <c:v>2.1832270619999998</c:v>
                </c:pt>
                <c:pt idx="393">
                  <c:v>2.2205805380000001</c:v>
                </c:pt>
                <c:pt idx="394">
                  <c:v>2.2584106070000001</c:v>
                </c:pt>
                <c:pt idx="395">
                  <c:v>2.4701256159999998</c:v>
                </c:pt>
                <c:pt idx="396">
                  <c:v>2.4812039139999991</c:v>
                </c:pt>
                <c:pt idx="397">
                  <c:v>2.529556672</c:v>
                </c:pt>
                <c:pt idx="398">
                  <c:v>2.5755752919999999</c:v>
                </c:pt>
                <c:pt idx="399">
                  <c:v>2.6222890620000001</c:v>
                </c:pt>
                <c:pt idx="400">
                  <c:v>2.7931928460000002</c:v>
                </c:pt>
                <c:pt idx="401">
                  <c:v>3.6089166600000002</c:v>
                </c:pt>
                <c:pt idx="402">
                  <c:v>4.2075942359999949</c:v>
                </c:pt>
                <c:pt idx="403">
                  <c:v>4.4660807679999959</c:v>
                </c:pt>
                <c:pt idx="404">
                  <c:v>4.785786152</c:v>
                </c:pt>
                <c:pt idx="405">
                  <c:v>5.2541705369999923</c:v>
                </c:pt>
                <c:pt idx="406">
                  <c:v>6.3364656310000003</c:v>
                </c:pt>
                <c:pt idx="407">
                  <c:v>6.3638253209999949</c:v>
                </c:pt>
                <c:pt idx="408">
                  <c:v>6.7439496520000004</c:v>
                </c:pt>
                <c:pt idx="409">
                  <c:v>1.95557487</c:v>
                </c:pt>
                <c:pt idx="410">
                  <c:v>2.2779819969999999</c:v>
                </c:pt>
                <c:pt idx="411">
                  <c:v>2.4078500269999998</c:v>
                </c:pt>
                <c:pt idx="412">
                  <c:v>3.1325731280000002</c:v>
                </c:pt>
                <c:pt idx="413">
                  <c:v>3.2270600800000002</c:v>
                </c:pt>
                <c:pt idx="414">
                  <c:v>3.7983424659999998</c:v>
                </c:pt>
                <c:pt idx="415">
                  <c:v>4.0127027990000004</c:v>
                </c:pt>
                <c:pt idx="416">
                  <c:v>4.302530765999995</c:v>
                </c:pt>
                <c:pt idx="417">
                  <c:v>4.5917439460000002</c:v>
                </c:pt>
                <c:pt idx="418">
                  <c:v>4.8309431079999996</c:v>
                </c:pt>
                <c:pt idx="419">
                  <c:v>5.1635243099999926</c:v>
                </c:pt>
                <c:pt idx="420">
                  <c:v>5.1647195819999947</c:v>
                </c:pt>
                <c:pt idx="421">
                  <c:v>5.8151359559999927</c:v>
                </c:pt>
                <c:pt idx="422">
                  <c:v>5.9953618049999999</c:v>
                </c:pt>
                <c:pt idx="423">
                  <c:v>10.67451382</c:v>
                </c:pt>
                <c:pt idx="424">
                  <c:v>12.00446415</c:v>
                </c:pt>
                <c:pt idx="425">
                  <c:v>1.0565224470000001</c:v>
                </c:pt>
                <c:pt idx="426">
                  <c:v>1.693753302</c:v>
                </c:pt>
                <c:pt idx="427">
                  <c:v>2.3948658109999981</c:v>
                </c:pt>
                <c:pt idx="428">
                  <c:v>2.4703947820000001</c:v>
                </c:pt>
                <c:pt idx="429">
                  <c:v>2.8187578530000001</c:v>
                </c:pt>
                <c:pt idx="430">
                  <c:v>2.9307200720000002</c:v>
                </c:pt>
                <c:pt idx="431">
                  <c:v>2.9633028650000002</c:v>
                </c:pt>
                <c:pt idx="432">
                  <c:v>3.026669732999999</c:v>
                </c:pt>
                <c:pt idx="433">
                  <c:v>3.0804636150000002</c:v>
                </c:pt>
                <c:pt idx="434">
                  <c:v>3.1267103820000002</c:v>
                </c:pt>
                <c:pt idx="435">
                  <c:v>3.2288072109999999</c:v>
                </c:pt>
                <c:pt idx="436">
                  <c:v>3.363013327</c:v>
                </c:pt>
                <c:pt idx="437">
                  <c:v>3.5307586189999989</c:v>
                </c:pt>
                <c:pt idx="438">
                  <c:v>3.552485465999998</c:v>
                </c:pt>
                <c:pt idx="439">
                  <c:v>3.635653324999998</c:v>
                </c:pt>
                <c:pt idx="440">
                  <c:v>3.672383688</c:v>
                </c:pt>
                <c:pt idx="441">
                  <c:v>3.8552482129999981</c:v>
                </c:pt>
                <c:pt idx="442">
                  <c:v>3.9522582689999992</c:v>
                </c:pt>
                <c:pt idx="443">
                  <c:v>3.9847331050000001</c:v>
                </c:pt>
                <c:pt idx="444">
                  <c:v>4.0073408620000004</c:v>
                </c:pt>
                <c:pt idx="445">
                  <c:v>4.0362107570000001</c:v>
                </c:pt>
                <c:pt idx="446">
                  <c:v>4.2138794739999996</c:v>
                </c:pt>
                <c:pt idx="447">
                  <c:v>4.5265355249999937</c:v>
                </c:pt>
                <c:pt idx="448">
                  <c:v>4.6532099450000004</c:v>
                </c:pt>
                <c:pt idx="449">
                  <c:v>7.2762742039999999</c:v>
                </c:pt>
                <c:pt idx="450">
                  <c:v>7.8684720989999963</c:v>
                </c:pt>
                <c:pt idx="451">
                  <c:v>7.8991844649999958</c:v>
                </c:pt>
                <c:pt idx="452">
                  <c:v>7.971842358</c:v>
                </c:pt>
              </c:numCache>
            </c:numRef>
          </c:yVal>
          <c:smooth val="0"/>
          <c:extLst xmlns:c16r2="http://schemas.microsoft.com/office/drawing/2015/06/chart">
            <c:ext xmlns:c16="http://schemas.microsoft.com/office/drawing/2014/chart" uri="{C3380CC4-5D6E-409C-BE32-E72D297353CC}">
              <c16:uniqueId val="{00000003-3EE9-4A5A-9E6F-6D138498A262}"/>
            </c:ext>
          </c:extLst>
        </c:ser>
        <c:ser>
          <c:idx val="6"/>
          <c:order val="4"/>
          <c:tx>
            <c:v>Sentinel-2 vs. In Situ</c:v>
          </c:tx>
          <c:spPr>
            <a:ln w="25400" cap="rnd">
              <a:noFill/>
              <a:round/>
            </a:ln>
            <a:effectLst/>
          </c:spPr>
          <c:marker>
            <c:symbol val="circle"/>
            <c:size val="5"/>
            <c:spPr>
              <a:solidFill>
                <a:srgbClr val="94A3D4"/>
              </a:solidFill>
              <a:ln w="9525">
                <a:noFill/>
              </a:ln>
              <a:effectLst/>
            </c:spPr>
          </c:marker>
          <c:trendline>
            <c:spPr>
              <a:ln w="19050" cap="rnd">
                <a:solidFill>
                  <a:schemeClr val="accent1">
                    <a:lumMod val="75000"/>
                  </a:schemeClr>
                </a:solidFill>
                <a:prstDash val="solid"/>
              </a:ln>
              <a:effectLst/>
            </c:spPr>
            <c:trendlineType val="linear"/>
            <c:forward val="70"/>
            <c:dispRSqr val="1"/>
            <c:dispEq val="1"/>
            <c:trendlineLbl>
              <c:layout>
                <c:manualLayout>
                  <c:x val="-4.9721371001799401E-2"/>
                  <c:y val="1.28123632983377E-2"/>
                </c:manualLayout>
              </c:layout>
              <c:tx>
                <c:rich>
                  <a:bodyPr rot="0" spcFirstLastPara="1" vertOverflow="ellipsis" vert="horz" wrap="square" anchor="ctr" anchorCtr="1"/>
                  <a:lstStyle/>
                  <a:p>
                    <a:pPr>
                      <a:defRPr sz="1600" b="1" i="0" u="none" strike="noStrike" kern="1200" baseline="0">
                        <a:solidFill>
                          <a:schemeClr val="tx1">
                            <a:lumMod val="50000"/>
                            <a:lumOff val="50000"/>
                          </a:schemeClr>
                        </a:solidFill>
                        <a:latin typeface="Century Gothic" panose="020B0502020202020204" pitchFamily="34" charset="0"/>
                        <a:ea typeface="Garamond" charset="0"/>
                        <a:cs typeface="Garamond" charset="0"/>
                      </a:defRPr>
                    </a:pPr>
                    <a:r>
                      <a:rPr lang="en-US" sz="1400" b="0" baseline="0" dirty="0"/>
                      <a:t>y = 1.187x - 6.1963</a:t>
                    </a:r>
                    <a:br>
                      <a:rPr lang="en-US" sz="1400" b="0" baseline="0" dirty="0"/>
                    </a:br>
                    <a:r>
                      <a:rPr lang="en-US" sz="1400" b="0" baseline="0" dirty="0"/>
                      <a:t>R² = 0.7671</a:t>
                    </a:r>
                    <a:endParaRPr lang="en-US" sz="1400" b="0" dirty="0"/>
                  </a:p>
                </c:rich>
              </c:tx>
              <c:numFmt formatCode="General" sourceLinked="0"/>
              <c:spPr>
                <a:noFill/>
                <a:ln>
                  <a:noFill/>
                </a:ln>
                <a:effectLst/>
              </c:spPr>
              <c:txPr>
                <a:bodyPr rot="0" spcFirstLastPara="1" vertOverflow="ellipsis" vert="horz" wrap="square" anchor="ctr" anchorCtr="1"/>
                <a:lstStyle/>
                <a:p>
                  <a:pPr>
                    <a:defRPr sz="1600" b="1" i="0" u="none" strike="noStrike" kern="1200" baseline="0">
                      <a:solidFill>
                        <a:schemeClr val="tx1">
                          <a:lumMod val="50000"/>
                          <a:lumOff val="50000"/>
                        </a:schemeClr>
                      </a:solidFill>
                      <a:latin typeface="Century Gothic" panose="020B0502020202020204" pitchFamily="34" charset="0"/>
                      <a:ea typeface="Garamond" charset="0"/>
                      <a:cs typeface="Garamond" charset="0"/>
                    </a:defRPr>
                  </a:pPr>
                  <a:endParaRPr lang="en-US"/>
                </a:p>
              </c:txPr>
            </c:trendlineLbl>
          </c:trendline>
          <c:xVal>
            <c:numRef>
              <c:f>[Sentinel2.VS.InSitu_outliers.xlsx]Sheet1!$B$2:$B$170</c:f>
              <c:numCache>
                <c:formatCode>General</c:formatCode>
                <c:ptCount val="169"/>
                <c:pt idx="47">
                  <c:v>11</c:v>
                </c:pt>
                <c:pt idx="48">
                  <c:v>16.5</c:v>
                </c:pt>
                <c:pt idx="49">
                  <c:v>14.4</c:v>
                </c:pt>
                <c:pt idx="50">
                  <c:v>41.1</c:v>
                </c:pt>
                <c:pt idx="51">
                  <c:v>11</c:v>
                </c:pt>
                <c:pt idx="52">
                  <c:v>10</c:v>
                </c:pt>
                <c:pt idx="53">
                  <c:v>23.6</c:v>
                </c:pt>
                <c:pt idx="54">
                  <c:v>15.1</c:v>
                </c:pt>
                <c:pt idx="55">
                  <c:v>61</c:v>
                </c:pt>
                <c:pt idx="56">
                  <c:v>45.3</c:v>
                </c:pt>
                <c:pt idx="57">
                  <c:v>36</c:v>
                </c:pt>
                <c:pt idx="58">
                  <c:v>23.9</c:v>
                </c:pt>
                <c:pt idx="59">
                  <c:v>12.6</c:v>
                </c:pt>
                <c:pt idx="60">
                  <c:v>56.4</c:v>
                </c:pt>
                <c:pt idx="61">
                  <c:v>44</c:v>
                </c:pt>
                <c:pt idx="62">
                  <c:v>32.700000000000003</c:v>
                </c:pt>
                <c:pt idx="63">
                  <c:v>43.8</c:v>
                </c:pt>
                <c:pt idx="64">
                  <c:v>13.3</c:v>
                </c:pt>
                <c:pt idx="65">
                  <c:v>30.5</c:v>
                </c:pt>
                <c:pt idx="66">
                  <c:v>15.7</c:v>
                </c:pt>
                <c:pt idx="67">
                  <c:v>9.1</c:v>
                </c:pt>
                <c:pt idx="68">
                  <c:v>9.4</c:v>
                </c:pt>
                <c:pt idx="69">
                  <c:v>11.5</c:v>
                </c:pt>
                <c:pt idx="70">
                  <c:v>21.3</c:v>
                </c:pt>
                <c:pt idx="71">
                  <c:v>20.100000000000001</c:v>
                </c:pt>
                <c:pt idx="72">
                  <c:v>15.5</c:v>
                </c:pt>
                <c:pt idx="73">
                  <c:v>32.9</c:v>
                </c:pt>
                <c:pt idx="74">
                  <c:v>58.3</c:v>
                </c:pt>
                <c:pt idx="75">
                  <c:v>30</c:v>
                </c:pt>
                <c:pt idx="76">
                  <c:v>26.2</c:v>
                </c:pt>
                <c:pt idx="77">
                  <c:v>27.8</c:v>
                </c:pt>
                <c:pt idx="78">
                  <c:v>50.6</c:v>
                </c:pt>
                <c:pt idx="79">
                  <c:v>25.8</c:v>
                </c:pt>
                <c:pt idx="80">
                  <c:v>46.8</c:v>
                </c:pt>
                <c:pt idx="81">
                  <c:v>18</c:v>
                </c:pt>
                <c:pt idx="82">
                  <c:v>7.9</c:v>
                </c:pt>
                <c:pt idx="83">
                  <c:v>13</c:v>
                </c:pt>
                <c:pt idx="84">
                  <c:v>9</c:v>
                </c:pt>
                <c:pt idx="85">
                  <c:v>32.200000000000003</c:v>
                </c:pt>
                <c:pt idx="86">
                  <c:v>11.9</c:v>
                </c:pt>
                <c:pt idx="87">
                  <c:v>7.3</c:v>
                </c:pt>
                <c:pt idx="88">
                  <c:v>9.2000000000000011</c:v>
                </c:pt>
                <c:pt idx="89">
                  <c:v>13.1</c:v>
                </c:pt>
                <c:pt idx="90">
                  <c:v>25.4</c:v>
                </c:pt>
                <c:pt idx="91">
                  <c:v>30.5</c:v>
                </c:pt>
                <c:pt idx="92">
                  <c:v>16.5</c:v>
                </c:pt>
                <c:pt idx="93">
                  <c:v>21.9</c:v>
                </c:pt>
                <c:pt idx="94">
                  <c:v>7.3</c:v>
                </c:pt>
                <c:pt idx="95">
                  <c:v>4.4000000000000004</c:v>
                </c:pt>
                <c:pt idx="96">
                  <c:v>2.7</c:v>
                </c:pt>
                <c:pt idx="97">
                  <c:v>2.6</c:v>
                </c:pt>
                <c:pt idx="98">
                  <c:v>4.3</c:v>
                </c:pt>
                <c:pt idx="99">
                  <c:v>7.8</c:v>
                </c:pt>
                <c:pt idx="100">
                  <c:v>7.6</c:v>
                </c:pt>
                <c:pt idx="101">
                  <c:v>15.6</c:v>
                </c:pt>
                <c:pt idx="102">
                  <c:v>5.8</c:v>
                </c:pt>
                <c:pt idx="103">
                  <c:v>7</c:v>
                </c:pt>
                <c:pt idx="104">
                  <c:v>3.1</c:v>
                </c:pt>
                <c:pt idx="105">
                  <c:v>3.8</c:v>
                </c:pt>
                <c:pt idx="106">
                  <c:v>3.6</c:v>
                </c:pt>
                <c:pt idx="107">
                  <c:v>4.5</c:v>
                </c:pt>
                <c:pt idx="108">
                  <c:v>8.4</c:v>
                </c:pt>
                <c:pt idx="109">
                  <c:v>10.199999999999999</c:v>
                </c:pt>
                <c:pt idx="110">
                  <c:v>10.199999999999999</c:v>
                </c:pt>
                <c:pt idx="111">
                  <c:v>18.2</c:v>
                </c:pt>
                <c:pt idx="112">
                  <c:v>43.1</c:v>
                </c:pt>
                <c:pt idx="113">
                  <c:v>16</c:v>
                </c:pt>
                <c:pt idx="114">
                  <c:v>9</c:v>
                </c:pt>
                <c:pt idx="115">
                  <c:v>7.4</c:v>
                </c:pt>
                <c:pt idx="116">
                  <c:v>6.1</c:v>
                </c:pt>
                <c:pt idx="117">
                  <c:v>5</c:v>
                </c:pt>
                <c:pt idx="118">
                  <c:v>5.4</c:v>
                </c:pt>
                <c:pt idx="119">
                  <c:v>2</c:v>
                </c:pt>
                <c:pt idx="120">
                  <c:v>48.8</c:v>
                </c:pt>
                <c:pt idx="121">
                  <c:v>8.8000000000000007</c:v>
                </c:pt>
                <c:pt idx="122">
                  <c:v>18.8</c:v>
                </c:pt>
                <c:pt idx="123">
                  <c:v>29.4</c:v>
                </c:pt>
                <c:pt idx="124">
                  <c:v>72.8</c:v>
                </c:pt>
                <c:pt idx="125">
                  <c:v>44.2</c:v>
                </c:pt>
                <c:pt idx="126">
                  <c:v>41.4</c:v>
                </c:pt>
                <c:pt idx="127">
                  <c:v>50.3</c:v>
                </c:pt>
                <c:pt idx="128">
                  <c:v>72.8</c:v>
                </c:pt>
                <c:pt idx="129">
                  <c:v>7.1</c:v>
                </c:pt>
                <c:pt idx="130">
                  <c:v>4.8</c:v>
                </c:pt>
                <c:pt idx="131">
                  <c:v>10</c:v>
                </c:pt>
                <c:pt idx="132">
                  <c:v>2.2999999999999998</c:v>
                </c:pt>
                <c:pt idx="133">
                  <c:v>1.6</c:v>
                </c:pt>
                <c:pt idx="134">
                  <c:v>46.4</c:v>
                </c:pt>
                <c:pt idx="135">
                  <c:v>9</c:v>
                </c:pt>
                <c:pt idx="136">
                  <c:v>6.5</c:v>
                </c:pt>
                <c:pt idx="137">
                  <c:v>6.1</c:v>
                </c:pt>
                <c:pt idx="138">
                  <c:v>8.4</c:v>
                </c:pt>
                <c:pt idx="139">
                  <c:v>2.4</c:v>
                </c:pt>
                <c:pt idx="140">
                  <c:v>4.7</c:v>
                </c:pt>
                <c:pt idx="141">
                  <c:v>6.8</c:v>
                </c:pt>
                <c:pt idx="142">
                  <c:v>10</c:v>
                </c:pt>
                <c:pt idx="143">
                  <c:v>19.2</c:v>
                </c:pt>
                <c:pt idx="144">
                  <c:v>20</c:v>
                </c:pt>
                <c:pt idx="145">
                  <c:v>12.8</c:v>
                </c:pt>
                <c:pt idx="146">
                  <c:v>25</c:v>
                </c:pt>
                <c:pt idx="147">
                  <c:v>16.170000000000009</c:v>
                </c:pt>
                <c:pt idx="148">
                  <c:v>10.27</c:v>
                </c:pt>
                <c:pt idx="149">
                  <c:v>12.12</c:v>
                </c:pt>
                <c:pt idx="150">
                  <c:v>10.38</c:v>
                </c:pt>
                <c:pt idx="151">
                  <c:v>6.84</c:v>
                </c:pt>
                <c:pt idx="152">
                  <c:v>11.05</c:v>
                </c:pt>
                <c:pt idx="153">
                  <c:v>11.28</c:v>
                </c:pt>
                <c:pt idx="154">
                  <c:v>16.27</c:v>
                </c:pt>
                <c:pt idx="155">
                  <c:v>6.88</c:v>
                </c:pt>
                <c:pt idx="156">
                  <c:v>8.1300000000000008</c:v>
                </c:pt>
                <c:pt idx="157">
                  <c:v>13.26</c:v>
                </c:pt>
                <c:pt idx="158">
                  <c:v>9.18</c:v>
                </c:pt>
                <c:pt idx="159">
                  <c:v>3.54</c:v>
                </c:pt>
                <c:pt idx="160">
                  <c:v>6.4</c:v>
                </c:pt>
                <c:pt idx="161">
                  <c:v>8.32</c:v>
                </c:pt>
                <c:pt idx="162">
                  <c:v>5.47</c:v>
                </c:pt>
                <c:pt idx="163">
                  <c:v>6.89</c:v>
                </c:pt>
                <c:pt idx="164">
                  <c:v>15.38</c:v>
                </c:pt>
                <c:pt idx="165">
                  <c:v>13.85</c:v>
                </c:pt>
                <c:pt idx="166">
                  <c:v>15.54</c:v>
                </c:pt>
                <c:pt idx="167">
                  <c:v>40.97</c:v>
                </c:pt>
              </c:numCache>
            </c:numRef>
          </c:xVal>
          <c:yVal>
            <c:numRef>
              <c:f>[Sentinel2.VS.InSitu_outliers.xlsx]Sheet1!$C$2:$C$170</c:f>
              <c:numCache>
                <c:formatCode>General</c:formatCode>
                <c:ptCount val="169"/>
                <c:pt idx="47">
                  <c:v>8.7835089200000009</c:v>
                </c:pt>
                <c:pt idx="48">
                  <c:v>12.44227558</c:v>
                </c:pt>
                <c:pt idx="49">
                  <c:v>11.52834043</c:v>
                </c:pt>
                <c:pt idx="50">
                  <c:v>39.306437199999998</c:v>
                </c:pt>
                <c:pt idx="51">
                  <c:v>10.576353279999999</c:v>
                </c:pt>
                <c:pt idx="52">
                  <c:v>11.77668611</c:v>
                </c:pt>
                <c:pt idx="53">
                  <c:v>18.262099529999979</c:v>
                </c:pt>
                <c:pt idx="54">
                  <c:v>21.74801793</c:v>
                </c:pt>
                <c:pt idx="55">
                  <c:v>86.588723099999982</c:v>
                </c:pt>
                <c:pt idx="56">
                  <c:v>61.117245609999998</c:v>
                </c:pt>
                <c:pt idx="57">
                  <c:v>35.199066050000013</c:v>
                </c:pt>
                <c:pt idx="58">
                  <c:v>31.237483470000001</c:v>
                </c:pt>
                <c:pt idx="59">
                  <c:v>11.30105481</c:v>
                </c:pt>
                <c:pt idx="60">
                  <c:v>78.33465013999998</c:v>
                </c:pt>
                <c:pt idx="61">
                  <c:v>71.310100750000004</c:v>
                </c:pt>
                <c:pt idx="62">
                  <c:v>47.889958040000003</c:v>
                </c:pt>
                <c:pt idx="63">
                  <c:v>20.477529000000001</c:v>
                </c:pt>
                <c:pt idx="64">
                  <c:v>12.27143908</c:v>
                </c:pt>
                <c:pt idx="65">
                  <c:v>33.943086719999997</c:v>
                </c:pt>
                <c:pt idx="66">
                  <c:v>11.328877159999999</c:v>
                </c:pt>
                <c:pt idx="67">
                  <c:v>10.986022439999999</c:v>
                </c:pt>
                <c:pt idx="68">
                  <c:v>10.61995231</c:v>
                </c:pt>
                <c:pt idx="69">
                  <c:v>10.653356520000001</c:v>
                </c:pt>
                <c:pt idx="70">
                  <c:v>29.97932024</c:v>
                </c:pt>
                <c:pt idx="71">
                  <c:v>13.76852493</c:v>
                </c:pt>
                <c:pt idx="72">
                  <c:v>17.078169970000001</c:v>
                </c:pt>
                <c:pt idx="73">
                  <c:v>24.470708439999999</c:v>
                </c:pt>
                <c:pt idx="74">
                  <c:v>81.762190840000002</c:v>
                </c:pt>
                <c:pt idx="75">
                  <c:v>18.667319750000001</c:v>
                </c:pt>
                <c:pt idx="76">
                  <c:v>12.090527700000001</c:v>
                </c:pt>
                <c:pt idx="77">
                  <c:v>13.43940695</c:v>
                </c:pt>
                <c:pt idx="78">
                  <c:v>15.12644296</c:v>
                </c:pt>
                <c:pt idx="79">
                  <c:v>11.33207348</c:v>
                </c:pt>
                <c:pt idx="80">
                  <c:v>14.40045615</c:v>
                </c:pt>
                <c:pt idx="81">
                  <c:v>10.64601624</c:v>
                </c:pt>
                <c:pt idx="82">
                  <c:v>5.1514714860000002</c:v>
                </c:pt>
                <c:pt idx="83">
                  <c:v>1.351123018</c:v>
                </c:pt>
                <c:pt idx="84">
                  <c:v>8.9528397769999994</c:v>
                </c:pt>
                <c:pt idx="85">
                  <c:v>24.707633810000001</c:v>
                </c:pt>
                <c:pt idx="86">
                  <c:v>2.5746720120000002</c:v>
                </c:pt>
                <c:pt idx="87">
                  <c:v>7.1430066310000004</c:v>
                </c:pt>
                <c:pt idx="88">
                  <c:v>7.6006668469999958</c:v>
                </c:pt>
                <c:pt idx="89">
                  <c:v>10.235528070000001</c:v>
                </c:pt>
                <c:pt idx="90">
                  <c:v>27.06529624999996</c:v>
                </c:pt>
                <c:pt idx="91">
                  <c:v>8.3558046000000008</c:v>
                </c:pt>
                <c:pt idx="92">
                  <c:v>14.963975339999999</c:v>
                </c:pt>
                <c:pt idx="93">
                  <c:v>7.1708197370000004</c:v>
                </c:pt>
                <c:pt idx="94">
                  <c:v>3.6455747060000001</c:v>
                </c:pt>
                <c:pt idx="95">
                  <c:v>1.7658426840000001</c:v>
                </c:pt>
                <c:pt idx="96">
                  <c:v>1.4411201229999999</c:v>
                </c:pt>
                <c:pt idx="97">
                  <c:v>1.241117239</c:v>
                </c:pt>
                <c:pt idx="98">
                  <c:v>2.2941604779999998</c:v>
                </c:pt>
                <c:pt idx="99">
                  <c:v>3.0302067479999999</c:v>
                </c:pt>
                <c:pt idx="100">
                  <c:v>4.3737536190000004</c:v>
                </c:pt>
                <c:pt idx="101">
                  <c:v>9.9066526760000002</c:v>
                </c:pt>
                <c:pt idx="102">
                  <c:v>2.8413414380000002</c:v>
                </c:pt>
                <c:pt idx="103">
                  <c:v>3.325436056</c:v>
                </c:pt>
                <c:pt idx="104">
                  <c:v>0.77295628400000005</c:v>
                </c:pt>
                <c:pt idx="105">
                  <c:v>1.1285113440000001</c:v>
                </c:pt>
                <c:pt idx="106">
                  <c:v>0.35711944099999998</c:v>
                </c:pt>
                <c:pt idx="107">
                  <c:v>2.1747063170000001</c:v>
                </c:pt>
                <c:pt idx="108">
                  <c:v>3.9666571620000002</c:v>
                </c:pt>
                <c:pt idx="109">
                  <c:v>4.9003426750000001</c:v>
                </c:pt>
                <c:pt idx="110">
                  <c:v>10.04651541</c:v>
                </c:pt>
                <c:pt idx="111">
                  <c:v>7.8818093200000003</c:v>
                </c:pt>
                <c:pt idx="112">
                  <c:v>62.134770289999999</c:v>
                </c:pt>
                <c:pt idx="113">
                  <c:v>6.0363126649999996</c:v>
                </c:pt>
                <c:pt idx="114">
                  <c:v>5.99853098</c:v>
                </c:pt>
                <c:pt idx="115">
                  <c:v>4.5557131039999996</c:v>
                </c:pt>
                <c:pt idx="116">
                  <c:v>3.6501801679999999</c:v>
                </c:pt>
                <c:pt idx="117">
                  <c:v>3.1703543449999998</c:v>
                </c:pt>
                <c:pt idx="118">
                  <c:v>3.4938570109999998</c:v>
                </c:pt>
                <c:pt idx="119">
                  <c:v>2.022646143999999</c:v>
                </c:pt>
                <c:pt idx="120">
                  <c:v>46.666299160000001</c:v>
                </c:pt>
                <c:pt idx="121">
                  <c:v>7.6114067109999963</c:v>
                </c:pt>
                <c:pt idx="122">
                  <c:v>9.9871600740000002</c:v>
                </c:pt>
                <c:pt idx="123">
                  <c:v>22.44870455999996</c:v>
                </c:pt>
                <c:pt idx="124">
                  <c:v>106.9801671</c:v>
                </c:pt>
                <c:pt idx="125">
                  <c:v>49.688980530000002</c:v>
                </c:pt>
                <c:pt idx="126">
                  <c:v>71.106626779999999</c:v>
                </c:pt>
                <c:pt idx="127">
                  <c:v>80.003975549999979</c:v>
                </c:pt>
                <c:pt idx="128">
                  <c:v>60.167084449999997</c:v>
                </c:pt>
                <c:pt idx="129">
                  <c:v>4.8570435789999937</c:v>
                </c:pt>
                <c:pt idx="130">
                  <c:v>5.9933731720000001</c:v>
                </c:pt>
                <c:pt idx="131">
                  <c:v>5.2433768580000004</c:v>
                </c:pt>
                <c:pt idx="132">
                  <c:v>3.4173904610000001</c:v>
                </c:pt>
                <c:pt idx="133">
                  <c:v>2.6038762219999998</c:v>
                </c:pt>
                <c:pt idx="134">
                  <c:v>61.66869088</c:v>
                </c:pt>
                <c:pt idx="135">
                  <c:v>2.48878193</c:v>
                </c:pt>
                <c:pt idx="136">
                  <c:v>1.9755367690000001</c:v>
                </c:pt>
                <c:pt idx="137">
                  <c:v>1.506690198</c:v>
                </c:pt>
                <c:pt idx="138">
                  <c:v>1.514513379</c:v>
                </c:pt>
                <c:pt idx="139">
                  <c:v>0.97758478800000004</c:v>
                </c:pt>
                <c:pt idx="140">
                  <c:v>2.1380437159999999</c:v>
                </c:pt>
                <c:pt idx="141">
                  <c:v>3.0681442880000001</c:v>
                </c:pt>
                <c:pt idx="142">
                  <c:v>3.7091575259999998</c:v>
                </c:pt>
                <c:pt idx="143">
                  <c:v>10.70535647</c:v>
                </c:pt>
                <c:pt idx="144">
                  <c:v>3.1445569999999999E-2</c:v>
                </c:pt>
                <c:pt idx="145">
                  <c:v>4.2182612419999996</c:v>
                </c:pt>
                <c:pt idx="146">
                  <c:v>7.035903394</c:v>
                </c:pt>
                <c:pt idx="147">
                  <c:v>5.7415016440000004</c:v>
                </c:pt>
                <c:pt idx="148">
                  <c:v>3.339855646999998</c:v>
                </c:pt>
                <c:pt idx="149">
                  <c:v>3.4835427289999998</c:v>
                </c:pt>
                <c:pt idx="150">
                  <c:v>4.2713904600000001</c:v>
                </c:pt>
                <c:pt idx="151">
                  <c:v>2.4056206790000001</c:v>
                </c:pt>
                <c:pt idx="152">
                  <c:v>6.6733983989999999</c:v>
                </c:pt>
                <c:pt idx="153">
                  <c:v>3.746974722</c:v>
                </c:pt>
                <c:pt idx="154">
                  <c:v>4.9449205399999947</c:v>
                </c:pt>
                <c:pt idx="155">
                  <c:v>3.4713941269999999</c:v>
                </c:pt>
                <c:pt idx="156">
                  <c:v>3.5571755949999999</c:v>
                </c:pt>
                <c:pt idx="157">
                  <c:v>4.3078111729999948</c:v>
                </c:pt>
                <c:pt idx="158">
                  <c:v>2.5151077700000002</c:v>
                </c:pt>
                <c:pt idx="159">
                  <c:v>1.670539006</c:v>
                </c:pt>
                <c:pt idx="160">
                  <c:v>2.0573936179999999</c:v>
                </c:pt>
                <c:pt idx="161">
                  <c:v>2.3875438189999998</c:v>
                </c:pt>
                <c:pt idx="162">
                  <c:v>2.7921538109999999</c:v>
                </c:pt>
                <c:pt idx="163">
                  <c:v>3.6743824049999998</c:v>
                </c:pt>
                <c:pt idx="164">
                  <c:v>6.3016856509999961</c:v>
                </c:pt>
                <c:pt idx="165">
                  <c:v>6.3678283299999947</c:v>
                </c:pt>
                <c:pt idx="166">
                  <c:v>6.4084701109999997</c:v>
                </c:pt>
                <c:pt idx="167">
                  <c:v>14.133830550000001</c:v>
                </c:pt>
              </c:numCache>
            </c:numRef>
          </c:yVal>
          <c:smooth val="0"/>
          <c:extLst xmlns:c16r2="http://schemas.microsoft.com/office/drawing/2015/06/chart">
            <c:ext xmlns:c16="http://schemas.microsoft.com/office/drawing/2014/chart" uri="{C3380CC4-5D6E-409C-BE32-E72D297353CC}">
              <c16:uniqueId val="{00000004-3EE9-4A5A-9E6F-6D138498A262}"/>
            </c:ext>
          </c:extLst>
        </c:ser>
        <c:dLbls>
          <c:showLegendKey val="0"/>
          <c:showVal val="0"/>
          <c:showCatName val="0"/>
          <c:showSerName val="0"/>
          <c:showPercent val="0"/>
          <c:showBubbleSize val="0"/>
        </c:dLbls>
        <c:axId val="108959056"/>
        <c:axId val="108959448"/>
      </c:scatterChart>
      <c:valAx>
        <c:axId val="108959056"/>
        <c:scaling>
          <c:orientation val="minMax"/>
          <c:max val="175"/>
          <c:min val="0"/>
        </c:scaling>
        <c:delete val="0"/>
        <c:axPos val="b"/>
        <c:title>
          <c:tx>
            <c:rich>
              <a:bodyPr rot="0" spcFirstLastPara="1" vertOverflow="ellipsis" vert="horz" wrap="square" anchor="ctr" anchorCtr="1"/>
              <a:lstStyle/>
              <a:p>
                <a:pPr>
                  <a:defRPr sz="2000" b="1" i="0" u="none" strike="noStrike" kern="1200" baseline="0">
                    <a:solidFill>
                      <a:schemeClr val="tx1">
                        <a:lumMod val="50000"/>
                        <a:lumOff val="50000"/>
                      </a:schemeClr>
                    </a:solidFill>
                    <a:latin typeface="Century Gothic" panose="020B0502020202020204" pitchFamily="34" charset="0"/>
                    <a:ea typeface="Garamond" charset="0"/>
                    <a:cs typeface="Garamond" charset="0"/>
                  </a:defRPr>
                </a:pPr>
                <a:r>
                  <a:rPr lang="en-US" sz="2000" i="1" dirty="0"/>
                  <a:t>In </a:t>
                </a:r>
                <a:r>
                  <a:rPr lang="en-US" sz="2000" i="1" dirty="0" smtClean="0"/>
                  <a:t>Situ </a:t>
                </a:r>
                <a:r>
                  <a:rPr lang="en-US" sz="2000" dirty="0" smtClean="0"/>
                  <a:t>Turbidity </a:t>
                </a:r>
                <a:r>
                  <a:rPr lang="en-US" sz="2000" dirty="0"/>
                  <a:t>(FNU)</a:t>
                </a:r>
              </a:p>
            </c:rich>
          </c:tx>
          <c:layout>
            <c:manualLayout>
              <c:xMode val="edge"/>
              <c:yMode val="edge"/>
              <c:x val="0.37217954402290399"/>
              <c:y val="0.86551916753366998"/>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50000"/>
                      <a:lumOff val="50000"/>
                    </a:schemeClr>
                  </a:solidFill>
                  <a:latin typeface="Century Gothic" panose="020B0502020202020204" pitchFamily="34" charset="0"/>
                  <a:ea typeface="Garamond" charset="0"/>
                  <a:cs typeface="Garamond" charset="0"/>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50000"/>
                    <a:lumOff val="50000"/>
                  </a:schemeClr>
                </a:solidFill>
                <a:latin typeface="Century Gothic" panose="020B0502020202020204" pitchFamily="34" charset="0"/>
                <a:ea typeface="Garamond" charset="0"/>
                <a:cs typeface="Garamond" charset="0"/>
              </a:defRPr>
            </a:pPr>
            <a:endParaRPr lang="en-US"/>
          </a:p>
        </c:txPr>
        <c:crossAx val="108959448"/>
        <c:crosses val="autoZero"/>
        <c:crossBetween val="midCat"/>
        <c:majorUnit val="50"/>
      </c:valAx>
      <c:valAx>
        <c:axId val="108959448"/>
        <c:scaling>
          <c:orientation val="minMax"/>
          <c:max val="175"/>
          <c:min val="0"/>
        </c:scaling>
        <c:delete val="0"/>
        <c:axPos val="l"/>
        <c:title>
          <c:tx>
            <c:rich>
              <a:bodyPr rot="-5400000" spcFirstLastPara="1" vertOverflow="ellipsis" vert="horz" wrap="square" anchor="ctr" anchorCtr="1"/>
              <a:lstStyle/>
              <a:p>
                <a:pPr>
                  <a:defRPr sz="2000" b="1" i="0" u="none" strike="noStrike" kern="1200" baseline="0">
                    <a:solidFill>
                      <a:schemeClr val="tx1">
                        <a:lumMod val="50000"/>
                        <a:lumOff val="50000"/>
                      </a:schemeClr>
                    </a:solidFill>
                    <a:latin typeface="Century Gothic" panose="020B0502020202020204" pitchFamily="34" charset="0"/>
                    <a:ea typeface="Garamond" charset="0"/>
                    <a:cs typeface="Garamond" charset="0"/>
                  </a:defRPr>
                </a:pPr>
                <a:r>
                  <a:rPr lang="en-US" sz="2000" dirty="0" smtClean="0"/>
                  <a:t>Satellite Turbidity </a:t>
                </a:r>
                <a:r>
                  <a:rPr lang="en-US" sz="2000" dirty="0"/>
                  <a:t>(FNU)</a:t>
                </a:r>
              </a:p>
            </c:rich>
          </c:tx>
          <c:layout>
            <c:manualLayout>
              <c:xMode val="edge"/>
              <c:yMode val="edge"/>
              <c:x val="9.8776165780912903E-2"/>
              <c:y val="0.24109810137540999"/>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50000"/>
                      <a:lumOff val="50000"/>
                    </a:schemeClr>
                  </a:solidFill>
                  <a:latin typeface="Century Gothic" panose="020B0502020202020204" pitchFamily="34" charset="0"/>
                  <a:ea typeface="Garamond" charset="0"/>
                  <a:cs typeface="Garamond" charset="0"/>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50000"/>
                    <a:lumOff val="50000"/>
                  </a:schemeClr>
                </a:solidFill>
                <a:latin typeface="Century Gothic" panose="020B0502020202020204" pitchFamily="34" charset="0"/>
                <a:ea typeface="Garamond" charset="0"/>
                <a:cs typeface="Garamond" charset="0"/>
              </a:defRPr>
            </a:pPr>
            <a:endParaRPr lang="en-US"/>
          </a:p>
        </c:txPr>
        <c:crossAx val="108959056"/>
        <c:crosses val="autoZero"/>
        <c:crossBetween val="midCat"/>
        <c:majorUnit val="50"/>
      </c:valAx>
      <c:spPr>
        <a:noFill/>
        <a:ln>
          <a:solidFill>
            <a:schemeClr val="tx1">
              <a:lumMod val="50000"/>
              <a:lumOff val="50000"/>
            </a:schemeClr>
          </a:solidFill>
        </a:ln>
        <a:effectLst/>
      </c:spPr>
    </c:plotArea>
    <c:plotVisOnly val="1"/>
    <c:dispBlanksAs val="gap"/>
    <c:showDLblsOverMax val="0"/>
  </c:chart>
  <c:spPr>
    <a:noFill/>
    <a:ln>
      <a:noFill/>
    </a:ln>
    <a:effectLst/>
  </c:spPr>
  <c:txPr>
    <a:bodyPr/>
    <a:lstStyle/>
    <a:p>
      <a:pPr>
        <a:defRPr sz="1600" b="1">
          <a:solidFill>
            <a:schemeClr val="tx1">
              <a:lumMod val="50000"/>
              <a:lumOff val="50000"/>
            </a:schemeClr>
          </a:solidFill>
          <a:latin typeface="Century Gothic" panose="020B0502020202020204" pitchFamily="34" charset="0"/>
          <a:ea typeface="Garamond" charset="0"/>
          <a:cs typeface="Garamond"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07081146107"/>
          <c:y val="0.164992208005249"/>
          <c:w val="0.79349382108486399"/>
          <c:h val="0.71063279199475005"/>
        </c:manualLayout>
      </c:layout>
      <c:scatterChart>
        <c:scatterStyle val="lineMarker"/>
        <c:varyColors val="0"/>
        <c:ser>
          <c:idx val="1"/>
          <c:order val="0"/>
          <c:tx>
            <c:v>1:1</c:v>
          </c:tx>
          <c:spPr>
            <a:ln w="12700" cap="rnd" cmpd="sng">
              <a:solidFill>
                <a:schemeClr val="tx1">
                  <a:lumMod val="65000"/>
                  <a:lumOff val="35000"/>
                </a:schemeClr>
              </a:solidFill>
              <a:prstDash val="lgDash"/>
              <a:round/>
            </a:ln>
            <a:effectLst/>
          </c:spPr>
          <c:marker>
            <c:symbol val="none"/>
          </c:marker>
          <c:xVal>
            <c:numRef>
              <c:f>'Values &gt; 1'!$I$2:$I$35</c:f>
              <c:numCache>
                <c:formatCode>General</c:formatCode>
                <c:ptCount val="34"/>
                <c:pt idx="0">
                  <c:v>0</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33</c:v>
                </c:pt>
                <c:pt idx="32">
                  <c:v>34</c:v>
                </c:pt>
                <c:pt idx="33">
                  <c:v>180</c:v>
                </c:pt>
              </c:numCache>
            </c:numRef>
          </c:xVal>
          <c:yVal>
            <c:numRef>
              <c:f>'Values &gt; 1'!$I$2:$I$35</c:f>
              <c:numCache>
                <c:formatCode>General</c:formatCode>
                <c:ptCount val="34"/>
                <c:pt idx="0">
                  <c:v>0</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33</c:v>
                </c:pt>
                <c:pt idx="32">
                  <c:v>34</c:v>
                </c:pt>
                <c:pt idx="33">
                  <c:v>180</c:v>
                </c:pt>
              </c:numCache>
            </c:numRef>
          </c:yVal>
          <c:smooth val="0"/>
          <c:extLst xmlns:c16r2="http://schemas.microsoft.com/office/drawing/2015/06/chart">
            <c:ext xmlns:c16="http://schemas.microsoft.com/office/drawing/2014/chart" uri="{C3380CC4-5D6E-409C-BE32-E72D297353CC}">
              <c16:uniqueId val="{00000001-2300-4336-AC0E-51D17DED4B4A}"/>
            </c:ext>
          </c:extLst>
        </c:ser>
        <c:ser>
          <c:idx val="3"/>
          <c:order val="1"/>
          <c:tx>
            <c:v>12 FNU</c:v>
          </c:tx>
          <c:spPr>
            <a:ln w="12700" cap="rnd">
              <a:solidFill>
                <a:schemeClr val="tx1">
                  <a:lumMod val="50000"/>
                  <a:lumOff val="50000"/>
                </a:schemeClr>
              </a:solidFill>
              <a:round/>
            </a:ln>
            <a:effectLst/>
          </c:spPr>
          <c:marker>
            <c:symbol val="none"/>
          </c:marker>
          <c:xVal>
            <c:numRef>
              <c:f>'Values &gt; 1'!$H$2:$H$35</c:f>
              <c:numCache>
                <c:formatCode>General</c:formatCode>
                <c:ptCount val="34"/>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numCache>
            </c:numRef>
          </c:xVal>
          <c:yVal>
            <c:numRef>
              <c:f>'Values &gt; 1'!$I$2:$I$35</c:f>
              <c:numCache>
                <c:formatCode>General</c:formatCode>
                <c:ptCount val="34"/>
                <c:pt idx="0">
                  <c:v>0</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33</c:v>
                </c:pt>
                <c:pt idx="32">
                  <c:v>34</c:v>
                </c:pt>
                <c:pt idx="33">
                  <c:v>180</c:v>
                </c:pt>
              </c:numCache>
            </c:numRef>
          </c:yVal>
          <c:smooth val="0"/>
          <c:extLst xmlns:c16r2="http://schemas.microsoft.com/office/drawing/2015/06/chart">
            <c:ext xmlns:c16="http://schemas.microsoft.com/office/drawing/2014/chart" uri="{C3380CC4-5D6E-409C-BE32-E72D297353CC}">
              <c16:uniqueId val="{00000004-2300-4336-AC0E-51D17DED4B4A}"/>
            </c:ext>
          </c:extLst>
        </c:ser>
        <c:ser>
          <c:idx val="4"/>
          <c:order val="2"/>
          <c:tx>
            <c:v>12 FNU</c:v>
          </c:tx>
          <c:spPr>
            <a:ln w="12700" cap="rnd">
              <a:solidFill>
                <a:schemeClr val="tx1">
                  <a:lumMod val="50000"/>
                  <a:lumOff val="50000"/>
                </a:schemeClr>
              </a:solidFill>
              <a:round/>
            </a:ln>
            <a:effectLst/>
          </c:spPr>
          <c:marker>
            <c:symbol val="none"/>
          </c:marker>
          <c:xVal>
            <c:numRef>
              <c:f>'Values &gt; 1'!$I$2:$I$35</c:f>
              <c:numCache>
                <c:formatCode>General</c:formatCode>
                <c:ptCount val="34"/>
                <c:pt idx="0">
                  <c:v>0</c:v>
                </c:pt>
                <c:pt idx="1">
                  <c:v>2</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33</c:v>
                </c:pt>
                <c:pt idx="32">
                  <c:v>34</c:v>
                </c:pt>
                <c:pt idx="33">
                  <c:v>180</c:v>
                </c:pt>
              </c:numCache>
            </c:numRef>
          </c:xVal>
          <c:yVal>
            <c:numRef>
              <c:f>'Values &gt; 1'!$H$2:$H$35</c:f>
              <c:numCache>
                <c:formatCode>General</c:formatCode>
                <c:ptCount val="34"/>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numCache>
            </c:numRef>
          </c:yVal>
          <c:smooth val="0"/>
          <c:extLst xmlns:c16r2="http://schemas.microsoft.com/office/drawing/2015/06/chart">
            <c:ext xmlns:c16="http://schemas.microsoft.com/office/drawing/2014/chart" uri="{C3380CC4-5D6E-409C-BE32-E72D297353CC}">
              <c16:uniqueId val="{00000005-2300-4336-AC0E-51D17DED4B4A}"/>
            </c:ext>
          </c:extLst>
        </c:ser>
        <c:ser>
          <c:idx val="0"/>
          <c:order val="3"/>
          <c:tx>
            <c:v>AVIRIS vs. In Situ</c:v>
          </c:tx>
          <c:spPr>
            <a:ln w="19050" cap="rnd">
              <a:noFill/>
              <a:round/>
            </a:ln>
            <a:effectLst/>
          </c:spPr>
          <c:marker>
            <c:symbol val="circle"/>
            <c:size val="6"/>
            <c:spPr>
              <a:solidFill>
                <a:srgbClr val="F28ED1"/>
              </a:solidFill>
              <a:ln w="9525">
                <a:solidFill>
                  <a:srgbClr val="F28ED1"/>
                </a:solidFill>
              </a:ln>
              <a:effectLst/>
            </c:spPr>
          </c:marker>
          <c:trendline>
            <c:spPr>
              <a:ln w="19050" cap="rnd" cmpd="sng">
                <a:solidFill>
                  <a:srgbClr val="963288"/>
                </a:solidFill>
                <a:prstDash val="solid"/>
              </a:ln>
              <a:effectLst/>
            </c:spPr>
            <c:trendlineType val="linear"/>
            <c:forward val="160"/>
            <c:dispRSqr val="0"/>
            <c:dispEq val="0"/>
          </c:trendline>
          <c:xVal>
            <c:numRef>
              <c:f>'Values &gt; 1'!$D$2:$D$35</c:f>
              <c:numCache>
                <c:formatCode>General</c:formatCode>
                <c:ptCount val="34"/>
                <c:pt idx="0">
                  <c:v>115.66666669999999</c:v>
                </c:pt>
                <c:pt idx="1">
                  <c:v>44.366666670000001</c:v>
                </c:pt>
                <c:pt idx="2">
                  <c:v>20.8</c:v>
                </c:pt>
                <c:pt idx="3">
                  <c:v>4.1333333330000004</c:v>
                </c:pt>
                <c:pt idx="4">
                  <c:v>1.32</c:v>
                </c:pt>
                <c:pt idx="5">
                  <c:v>2.7</c:v>
                </c:pt>
                <c:pt idx="6">
                  <c:v>2.3727272730000002</c:v>
                </c:pt>
                <c:pt idx="7">
                  <c:v>3.52</c:v>
                </c:pt>
                <c:pt idx="8">
                  <c:v>4.0490909090000002</c:v>
                </c:pt>
                <c:pt idx="9">
                  <c:v>4</c:v>
                </c:pt>
                <c:pt idx="10">
                  <c:v>13.27818182</c:v>
                </c:pt>
                <c:pt idx="11">
                  <c:v>29.06666667</c:v>
                </c:pt>
                <c:pt idx="12">
                  <c:v>28</c:v>
                </c:pt>
                <c:pt idx="13">
                  <c:v>32.417391299999998</c:v>
                </c:pt>
                <c:pt idx="14">
                  <c:v>32.208695650000003</c:v>
                </c:pt>
                <c:pt idx="15">
                  <c:v>1.653333333</c:v>
                </c:pt>
                <c:pt idx="16">
                  <c:v>1.950909091</c:v>
                </c:pt>
                <c:pt idx="17">
                  <c:v>2.6133333329999999</c:v>
                </c:pt>
                <c:pt idx="18">
                  <c:v>6.62</c:v>
                </c:pt>
                <c:pt idx="19">
                  <c:v>4.8933333330000002</c:v>
                </c:pt>
                <c:pt idx="20">
                  <c:v>14.08</c:v>
                </c:pt>
                <c:pt idx="21">
                  <c:v>2.02</c:v>
                </c:pt>
                <c:pt idx="22">
                  <c:v>4.8933333330000002</c:v>
                </c:pt>
                <c:pt idx="23">
                  <c:v>16</c:v>
                </c:pt>
                <c:pt idx="24">
                  <c:v>7.1</c:v>
                </c:pt>
                <c:pt idx="25">
                  <c:v>5.5490909090000002</c:v>
                </c:pt>
                <c:pt idx="26">
                  <c:v>5.22</c:v>
                </c:pt>
                <c:pt idx="27">
                  <c:v>3.0533333329999999</c:v>
                </c:pt>
                <c:pt idx="28">
                  <c:v>3.92</c:v>
                </c:pt>
                <c:pt idx="29">
                  <c:v>1.8</c:v>
                </c:pt>
                <c:pt idx="30">
                  <c:v>2.3054545449999999</c:v>
                </c:pt>
                <c:pt idx="31">
                  <c:v>3.6266666669999998</c:v>
                </c:pt>
                <c:pt idx="32">
                  <c:v>3</c:v>
                </c:pt>
                <c:pt idx="33">
                  <c:v>3</c:v>
                </c:pt>
              </c:numCache>
            </c:numRef>
          </c:xVal>
          <c:yVal>
            <c:numRef>
              <c:f>'Values &gt; 1'!$E$2:$E$35</c:f>
              <c:numCache>
                <c:formatCode>General</c:formatCode>
                <c:ptCount val="34"/>
                <c:pt idx="0">
                  <c:v>106.5534231</c:v>
                </c:pt>
                <c:pt idx="1">
                  <c:v>42.788389940000002</c:v>
                </c:pt>
                <c:pt idx="2">
                  <c:v>24.760970480000001</c:v>
                </c:pt>
                <c:pt idx="3">
                  <c:v>24.155452449999999</c:v>
                </c:pt>
                <c:pt idx="4">
                  <c:v>40.722586980000003</c:v>
                </c:pt>
                <c:pt idx="5">
                  <c:v>38.97089914</c:v>
                </c:pt>
                <c:pt idx="6">
                  <c:v>52.39762983</c:v>
                </c:pt>
                <c:pt idx="7">
                  <c:v>32.74912947</c:v>
                </c:pt>
                <c:pt idx="8">
                  <c:v>34.997934209999997</c:v>
                </c:pt>
                <c:pt idx="9">
                  <c:v>17.561356140000001</c:v>
                </c:pt>
                <c:pt idx="10">
                  <c:v>25.101877999999999</c:v>
                </c:pt>
                <c:pt idx="11">
                  <c:v>26.882619869999999</c:v>
                </c:pt>
                <c:pt idx="12">
                  <c:v>32.505593879999999</c:v>
                </c:pt>
                <c:pt idx="13">
                  <c:v>36.061008370000003</c:v>
                </c:pt>
                <c:pt idx="14">
                  <c:v>39.67721066</c:v>
                </c:pt>
                <c:pt idx="15">
                  <c:v>54.104008229999998</c:v>
                </c:pt>
                <c:pt idx="16">
                  <c:v>6.339785258</c:v>
                </c:pt>
                <c:pt idx="17">
                  <c:v>9.8433844520000005</c:v>
                </c:pt>
                <c:pt idx="18">
                  <c:v>4.5249182049999996</c:v>
                </c:pt>
                <c:pt idx="19">
                  <c:v>5.0525631899999999</c:v>
                </c:pt>
                <c:pt idx="20">
                  <c:v>12.57838956</c:v>
                </c:pt>
                <c:pt idx="21">
                  <c:v>40.768924409999997</c:v>
                </c:pt>
                <c:pt idx="22">
                  <c:v>5.0521693379999997</c:v>
                </c:pt>
                <c:pt idx="23">
                  <c:v>24.6920264</c:v>
                </c:pt>
                <c:pt idx="24">
                  <c:v>17.207905520000001</c:v>
                </c:pt>
                <c:pt idx="25">
                  <c:v>34.783226519999999</c:v>
                </c:pt>
                <c:pt idx="26">
                  <c:v>31.2524263</c:v>
                </c:pt>
                <c:pt idx="27">
                  <c:v>54.16374192</c:v>
                </c:pt>
                <c:pt idx="28">
                  <c:v>5.684575572</c:v>
                </c:pt>
                <c:pt idx="29">
                  <c:v>33.661624029999999</c:v>
                </c:pt>
                <c:pt idx="30">
                  <c:v>38.787931870000001</c:v>
                </c:pt>
                <c:pt idx="31">
                  <c:v>43.795682650000003</c:v>
                </c:pt>
                <c:pt idx="32">
                  <c:v>17.94808505</c:v>
                </c:pt>
                <c:pt idx="33">
                  <c:v>23.849757650000001</c:v>
                </c:pt>
              </c:numCache>
            </c:numRef>
          </c:yVal>
          <c:smooth val="0"/>
          <c:extLst xmlns:c16r2="http://schemas.microsoft.com/office/drawing/2015/06/chart">
            <c:ext xmlns:c16="http://schemas.microsoft.com/office/drawing/2014/chart" uri="{C3380CC4-5D6E-409C-BE32-E72D297353CC}">
              <c16:uniqueId val="{00000000-2300-4336-AC0E-51D17DED4B4A}"/>
            </c:ext>
          </c:extLst>
        </c:ser>
        <c:dLbls>
          <c:showLegendKey val="0"/>
          <c:showVal val="0"/>
          <c:showCatName val="0"/>
          <c:showSerName val="0"/>
          <c:showPercent val="0"/>
          <c:showBubbleSize val="0"/>
        </c:dLbls>
        <c:axId val="209134240"/>
        <c:axId val="209134632"/>
      </c:scatterChart>
      <c:valAx>
        <c:axId val="209134240"/>
        <c:scaling>
          <c:orientation val="minMax"/>
          <c:max val="180"/>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a:t>In Situ Turbidity (FNU)</a:t>
                </a:r>
              </a:p>
            </c:rich>
          </c:tx>
          <c:layout>
            <c:manualLayout>
              <c:xMode val="edge"/>
              <c:yMode val="edge"/>
              <c:x val="0.35016331140896401"/>
              <c:y val="0.94198160995786695"/>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209134632"/>
        <c:crosses val="autoZero"/>
        <c:crossBetween val="midCat"/>
      </c:valAx>
      <c:valAx>
        <c:axId val="209134632"/>
        <c:scaling>
          <c:orientation val="minMax"/>
          <c:max val="180"/>
        </c:scaling>
        <c:delete val="0"/>
        <c:axPos val="l"/>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a:t>AVIRIS Turbidity (FNU)</a:t>
                </a:r>
              </a:p>
            </c:rich>
          </c:tx>
          <c:layout>
            <c:manualLayout>
              <c:xMode val="edge"/>
              <c:yMode val="edge"/>
              <c:x val="7.0607779413383795E-2"/>
              <c:y val="0.27516637143197198"/>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209134240"/>
        <c:crosses val="autoZero"/>
        <c:crossBetween val="midCat"/>
      </c:valAx>
      <c:spPr>
        <a:noFill/>
        <a:ln>
          <a:noFill/>
        </a:ln>
        <a:effectLst/>
      </c:spPr>
    </c:plotArea>
    <c:plotVisOnly val="1"/>
    <c:dispBlanksAs val="gap"/>
    <c:showDLblsOverMax val="0"/>
  </c:chart>
  <c:spPr>
    <a:noFill/>
    <a:ln>
      <a:noFill/>
    </a:ln>
    <a:effectLst/>
  </c:spPr>
  <c:txPr>
    <a:bodyPr/>
    <a:lstStyle/>
    <a:p>
      <a:pPr>
        <a:defRPr sz="1500">
          <a:latin typeface="+mn-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07081146107"/>
          <c:y val="0.164992208005249"/>
          <c:w val="0.79349382108486399"/>
          <c:h val="0.69844689824223405"/>
        </c:manualLayout>
      </c:layout>
      <c:scatterChart>
        <c:scatterStyle val="lineMarker"/>
        <c:varyColors val="0"/>
        <c:ser>
          <c:idx val="1"/>
          <c:order val="0"/>
          <c:tx>
            <c:v>1:1</c:v>
          </c:tx>
          <c:spPr>
            <a:ln w="12700" cap="rnd" cmpd="sng">
              <a:solidFill>
                <a:schemeClr val="tx1">
                  <a:lumMod val="65000"/>
                  <a:lumOff val="35000"/>
                </a:schemeClr>
              </a:solidFill>
              <a:prstDash val="lgDash"/>
              <a:round/>
            </a:ln>
            <a:effectLst/>
          </c:spPr>
          <c:marker>
            <c:symbol val="none"/>
          </c:marker>
          <c:xVal>
            <c:numRef>
              <c:f>'Values &gt; 1 (2)'!$I$2:$I$35</c:f>
              <c:numCache>
                <c:formatCode>General</c:formatCode>
                <c:ptCount val="34"/>
                <c:pt idx="0">
                  <c:v>6</c:v>
                </c:pt>
                <c:pt idx="1">
                  <c:v>17</c:v>
                </c:pt>
                <c:pt idx="2">
                  <c:v>31</c:v>
                </c:pt>
                <c:pt idx="3">
                  <c:v>18</c:v>
                </c:pt>
                <c:pt idx="4">
                  <c:v>23</c:v>
                </c:pt>
                <c:pt idx="5">
                  <c:v>32</c:v>
                </c:pt>
                <c:pt idx="6">
                  <c:v>8</c:v>
                </c:pt>
                <c:pt idx="7">
                  <c:v>19</c:v>
                </c:pt>
                <c:pt idx="8">
                  <c:v>7</c:v>
                </c:pt>
                <c:pt idx="9">
                  <c:v>34</c:v>
                </c:pt>
                <c:pt idx="10">
                  <c:v>180</c:v>
                </c:pt>
                <c:pt idx="11">
                  <c:v>29</c:v>
                </c:pt>
                <c:pt idx="12">
                  <c:v>9</c:v>
                </c:pt>
                <c:pt idx="13">
                  <c:v>33</c:v>
                </c:pt>
                <c:pt idx="14">
                  <c:v>30</c:v>
                </c:pt>
                <c:pt idx="15">
                  <c:v>11</c:v>
                </c:pt>
                <c:pt idx="16">
                  <c:v>10</c:v>
                </c:pt>
                <c:pt idx="17">
                  <c:v>5</c:v>
                </c:pt>
                <c:pt idx="18">
                  <c:v>21</c:v>
                </c:pt>
                <c:pt idx="19">
                  <c:v>24</c:v>
                </c:pt>
                <c:pt idx="20">
                  <c:v>28</c:v>
                </c:pt>
                <c:pt idx="21">
                  <c:v>27</c:v>
                </c:pt>
                <c:pt idx="22">
                  <c:v>20</c:v>
                </c:pt>
                <c:pt idx="23">
                  <c:v>26</c:v>
                </c:pt>
                <c:pt idx="24">
                  <c:v>12</c:v>
                </c:pt>
                <c:pt idx="25">
                  <c:v>22</c:v>
                </c:pt>
                <c:pt idx="26">
                  <c:v>25</c:v>
                </c:pt>
                <c:pt idx="27">
                  <c:v>4</c:v>
                </c:pt>
                <c:pt idx="28">
                  <c:v>14</c:v>
                </c:pt>
                <c:pt idx="29">
                  <c:v>13</c:v>
                </c:pt>
                <c:pt idx="30">
                  <c:v>16</c:v>
                </c:pt>
                <c:pt idx="31">
                  <c:v>15</c:v>
                </c:pt>
                <c:pt idx="32">
                  <c:v>2</c:v>
                </c:pt>
                <c:pt idx="33">
                  <c:v>0</c:v>
                </c:pt>
              </c:numCache>
            </c:numRef>
          </c:xVal>
          <c:yVal>
            <c:numRef>
              <c:f>'Values &gt; 1 (2)'!$I$2:$I$35</c:f>
              <c:numCache>
                <c:formatCode>General</c:formatCode>
                <c:ptCount val="34"/>
                <c:pt idx="0">
                  <c:v>6</c:v>
                </c:pt>
                <c:pt idx="1">
                  <c:v>17</c:v>
                </c:pt>
                <c:pt idx="2">
                  <c:v>31</c:v>
                </c:pt>
                <c:pt idx="3">
                  <c:v>18</c:v>
                </c:pt>
                <c:pt idx="4">
                  <c:v>23</c:v>
                </c:pt>
                <c:pt idx="5">
                  <c:v>32</c:v>
                </c:pt>
                <c:pt idx="6">
                  <c:v>8</c:v>
                </c:pt>
                <c:pt idx="7">
                  <c:v>19</c:v>
                </c:pt>
                <c:pt idx="8">
                  <c:v>7</c:v>
                </c:pt>
                <c:pt idx="9">
                  <c:v>34</c:v>
                </c:pt>
                <c:pt idx="10">
                  <c:v>180</c:v>
                </c:pt>
                <c:pt idx="11">
                  <c:v>29</c:v>
                </c:pt>
                <c:pt idx="12">
                  <c:v>9</c:v>
                </c:pt>
                <c:pt idx="13">
                  <c:v>33</c:v>
                </c:pt>
                <c:pt idx="14">
                  <c:v>30</c:v>
                </c:pt>
                <c:pt idx="15">
                  <c:v>11</c:v>
                </c:pt>
                <c:pt idx="16">
                  <c:v>10</c:v>
                </c:pt>
                <c:pt idx="17">
                  <c:v>5</c:v>
                </c:pt>
                <c:pt idx="18">
                  <c:v>21</c:v>
                </c:pt>
                <c:pt idx="19">
                  <c:v>24</c:v>
                </c:pt>
                <c:pt idx="20">
                  <c:v>28</c:v>
                </c:pt>
                <c:pt idx="21">
                  <c:v>27</c:v>
                </c:pt>
                <c:pt idx="22">
                  <c:v>20</c:v>
                </c:pt>
                <c:pt idx="23">
                  <c:v>26</c:v>
                </c:pt>
                <c:pt idx="24">
                  <c:v>12</c:v>
                </c:pt>
                <c:pt idx="25">
                  <c:v>22</c:v>
                </c:pt>
                <c:pt idx="26">
                  <c:v>25</c:v>
                </c:pt>
                <c:pt idx="27">
                  <c:v>4</c:v>
                </c:pt>
                <c:pt idx="28">
                  <c:v>14</c:v>
                </c:pt>
                <c:pt idx="29">
                  <c:v>13</c:v>
                </c:pt>
                <c:pt idx="30">
                  <c:v>16</c:v>
                </c:pt>
                <c:pt idx="31">
                  <c:v>15</c:v>
                </c:pt>
                <c:pt idx="32">
                  <c:v>2</c:v>
                </c:pt>
                <c:pt idx="33">
                  <c:v>0</c:v>
                </c:pt>
              </c:numCache>
            </c:numRef>
          </c:yVal>
          <c:smooth val="0"/>
          <c:extLst xmlns:c16r2="http://schemas.microsoft.com/office/drawing/2015/06/chart">
            <c:ext xmlns:c16="http://schemas.microsoft.com/office/drawing/2014/chart" uri="{C3380CC4-5D6E-409C-BE32-E72D297353CC}">
              <c16:uniqueId val="{00000001-2300-4336-AC0E-51D17DED4B4A}"/>
            </c:ext>
          </c:extLst>
        </c:ser>
        <c:ser>
          <c:idx val="3"/>
          <c:order val="1"/>
          <c:tx>
            <c:v>12 FNU</c:v>
          </c:tx>
          <c:spPr>
            <a:ln w="12700" cap="rnd">
              <a:solidFill>
                <a:schemeClr val="tx1">
                  <a:lumMod val="50000"/>
                  <a:lumOff val="50000"/>
                </a:schemeClr>
              </a:solidFill>
              <a:round/>
            </a:ln>
            <a:effectLst/>
          </c:spPr>
          <c:marker>
            <c:symbol val="none"/>
          </c:marker>
          <c:xVal>
            <c:numRef>
              <c:f>'Values &gt; 1 (2)'!$H$2:$H$35</c:f>
              <c:numCache>
                <c:formatCode>General</c:formatCode>
                <c:ptCount val="34"/>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numCache>
            </c:numRef>
          </c:xVal>
          <c:yVal>
            <c:numRef>
              <c:f>'Values &gt; 1 (2)'!$I$2:$I$35</c:f>
              <c:numCache>
                <c:formatCode>General</c:formatCode>
                <c:ptCount val="34"/>
                <c:pt idx="0">
                  <c:v>6</c:v>
                </c:pt>
                <c:pt idx="1">
                  <c:v>17</c:v>
                </c:pt>
                <c:pt idx="2">
                  <c:v>31</c:v>
                </c:pt>
                <c:pt idx="3">
                  <c:v>18</c:v>
                </c:pt>
                <c:pt idx="4">
                  <c:v>23</c:v>
                </c:pt>
                <c:pt idx="5">
                  <c:v>32</c:v>
                </c:pt>
                <c:pt idx="6">
                  <c:v>8</c:v>
                </c:pt>
                <c:pt idx="7">
                  <c:v>19</c:v>
                </c:pt>
                <c:pt idx="8">
                  <c:v>7</c:v>
                </c:pt>
                <c:pt idx="9">
                  <c:v>34</c:v>
                </c:pt>
                <c:pt idx="10">
                  <c:v>180</c:v>
                </c:pt>
                <c:pt idx="11">
                  <c:v>29</c:v>
                </c:pt>
                <c:pt idx="12">
                  <c:v>9</c:v>
                </c:pt>
                <c:pt idx="13">
                  <c:v>33</c:v>
                </c:pt>
                <c:pt idx="14">
                  <c:v>30</c:v>
                </c:pt>
                <c:pt idx="15">
                  <c:v>11</c:v>
                </c:pt>
                <c:pt idx="16">
                  <c:v>10</c:v>
                </c:pt>
                <c:pt idx="17">
                  <c:v>5</c:v>
                </c:pt>
                <c:pt idx="18">
                  <c:v>21</c:v>
                </c:pt>
                <c:pt idx="19">
                  <c:v>24</c:v>
                </c:pt>
                <c:pt idx="20">
                  <c:v>28</c:v>
                </c:pt>
                <c:pt idx="21">
                  <c:v>27</c:v>
                </c:pt>
                <c:pt idx="22">
                  <c:v>20</c:v>
                </c:pt>
                <c:pt idx="23">
                  <c:v>26</c:v>
                </c:pt>
                <c:pt idx="24">
                  <c:v>12</c:v>
                </c:pt>
                <c:pt idx="25">
                  <c:v>22</c:v>
                </c:pt>
                <c:pt idx="26">
                  <c:v>25</c:v>
                </c:pt>
                <c:pt idx="27">
                  <c:v>4</c:v>
                </c:pt>
                <c:pt idx="28">
                  <c:v>14</c:v>
                </c:pt>
                <c:pt idx="29">
                  <c:v>13</c:v>
                </c:pt>
                <c:pt idx="30">
                  <c:v>16</c:v>
                </c:pt>
                <c:pt idx="31">
                  <c:v>15</c:v>
                </c:pt>
                <c:pt idx="32">
                  <c:v>2</c:v>
                </c:pt>
                <c:pt idx="33">
                  <c:v>0</c:v>
                </c:pt>
              </c:numCache>
            </c:numRef>
          </c:yVal>
          <c:smooth val="0"/>
          <c:extLst xmlns:c16r2="http://schemas.microsoft.com/office/drawing/2015/06/chart">
            <c:ext xmlns:c16="http://schemas.microsoft.com/office/drawing/2014/chart" uri="{C3380CC4-5D6E-409C-BE32-E72D297353CC}">
              <c16:uniqueId val="{00000004-2300-4336-AC0E-51D17DED4B4A}"/>
            </c:ext>
          </c:extLst>
        </c:ser>
        <c:ser>
          <c:idx val="4"/>
          <c:order val="2"/>
          <c:tx>
            <c:v>12 FNU</c:v>
          </c:tx>
          <c:spPr>
            <a:ln w="12700" cap="rnd">
              <a:solidFill>
                <a:schemeClr val="tx1">
                  <a:lumMod val="50000"/>
                  <a:lumOff val="50000"/>
                </a:schemeClr>
              </a:solidFill>
              <a:round/>
            </a:ln>
            <a:effectLst/>
          </c:spPr>
          <c:marker>
            <c:symbol val="none"/>
          </c:marker>
          <c:xVal>
            <c:numRef>
              <c:f>'Values &gt; 1 (2)'!$I$2:$I$35</c:f>
              <c:numCache>
                <c:formatCode>General</c:formatCode>
                <c:ptCount val="34"/>
                <c:pt idx="0">
                  <c:v>6</c:v>
                </c:pt>
                <c:pt idx="1">
                  <c:v>17</c:v>
                </c:pt>
                <c:pt idx="2">
                  <c:v>31</c:v>
                </c:pt>
                <c:pt idx="3">
                  <c:v>18</c:v>
                </c:pt>
                <c:pt idx="4">
                  <c:v>23</c:v>
                </c:pt>
                <c:pt idx="5">
                  <c:v>32</c:v>
                </c:pt>
                <c:pt idx="6">
                  <c:v>8</c:v>
                </c:pt>
                <c:pt idx="7">
                  <c:v>19</c:v>
                </c:pt>
                <c:pt idx="8">
                  <c:v>7</c:v>
                </c:pt>
                <c:pt idx="9">
                  <c:v>34</c:v>
                </c:pt>
                <c:pt idx="10">
                  <c:v>180</c:v>
                </c:pt>
                <c:pt idx="11">
                  <c:v>29</c:v>
                </c:pt>
                <c:pt idx="12">
                  <c:v>9</c:v>
                </c:pt>
                <c:pt idx="13">
                  <c:v>33</c:v>
                </c:pt>
                <c:pt idx="14">
                  <c:v>30</c:v>
                </c:pt>
                <c:pt idx="15">
                  <c:v>11</c:v>
                </c:pt>
                <c:pt idx="16">
                  <c:v>10</c:v>
                </c:pt>
                <c:pt idx="17">
                  <c:v>5</c:v>
                </c:pt>
                <c:pt idx="18">
                  <c:v>21</c:v>
                </c:pt>
                <c:pt idx="19">
                  <c:v>24</c:v>
                </c:pt>
                <c:pt idx="20">
                  <c:v>28</c:v>
                </c:pt>
                <c:pt idx="21">
                  <c:v>27</c:v>
                </c:pt>
                <c:pt idx="22">
                  <c:v>20</c:v>
                </c:pt>
                <c:pt idx="23">
                  <c:v>26</c:v>
                </c:pt>
                <c:pt idx="24">
                  <c:v>12</c:v>
                </c:pt>
                <c:pt idx="25">
                  <c:v>22</c:v>
                </c:pt>
                <c:pt idx="26">
                  <c:v>25</c:v>
                </c:pt>
                <c:pt idx="27">
                  <c:v>4</c:v>
                </c:pt>
                <c:pt idx="28">
                  <c:v>14</c:v>
                </c:pt>
                <c:pt idx="29">
                  <c:v>13</c:v>
                </c:pt>
                <c:pt idx="30">
                  <c:v>16</c:v>
                </c:pt>
                <c:pt idx="31">
                  <c:v>15</c:v>
                </c:pt>
                <c:pt idx="32">
                  <c:v>2</c:v>
                </c:pt>
                <c:pt idx="33">
                  <c:v>0</c:v>
                </c:pt>
              </c:numCache>
            </c:numRef>
          </c:xVal>
          <c:yVal>
            <c:numRef>
              <c:f>'Values &gt; 1 (2)'!$H$2:$H$35</c:f>
              <c:numCache>
                <c:formatCode>General</c:formatCode>
                <c:ptCount val="34"/>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numCache>
            </c:numRef>
          </c:yVal>
          <c:smooth val="0"/>
          <c:extLst xmlns:c16r2="http://schemas.microsoft.com/office/drawing/2015/06/chart">
            <c:ext xmlns:c16="http://schemas.microsoft.com/office/drawing/2014/chart" uri="{C3380CC4-5D6E-409C-BE32-E72D297353CC}">
              <c16:uniqueId val="{00000005-2300-4336-AC0E-51D17DED4B4A}"/>
            </c:ext>
          </c:extLst>
        </c:ser>
        <c:ser>
          <c:idx val="0"/>
          <c:order val="3"/>
          <c:tx>
            <c:v>AVIRIS vs. In Situ</c:v>
          </c:tx>
          <c:spPr>
            <a:ln w="19050" cap="rnd">
              <a:noFill/>
              <a:round/>
            </a:ln>
            <a:effectLst/>
          </c:spPr>
          <c:marker>
            <c:symbol val="circle"/>
            <c:size val="6"/>
            <c:spPr>
              <a:solidFill>
                <a:srgbClr val="F28ED1"/>
              </a:solidFill>
              <a:ln w="9525">
                <a:solidFill>
                  <a:srgbClr val="F28ED1"/>
                </a:solidFill>
              </a:ln>
              <a:effectLst/>
            </c:spPr>
          </c:marker>
          <c:trendline>
            <c:spPr>
              <a:ln w="19050" cap="rnd" cmpd="sng">
                <a:solidFill>
                  <a:srgbClr val="963288"/>
                </a:solidFill>
                <a:prstDash val="solid"/>
              </a:ln>
              <a:effectLst/>
            </c:spPr>
            <c:trendlineType val="linear"/>
            <c:forward val="160"/>
            <c:dispRSqr val="0"/>
            <c:dispEq val="0"/>
          </c:trendline>
          <c:xVal>
            <c:numRef>
              <c:f>'Values &gt; 1 (2)'!$D$2:$D$35</c:f>
              <c:numCache>
                <c:formatCode>General</c:formatCode>
                <c:ptCount val="34"/>
                <c:pt idx="24">
                  <c:v>13.27818182</c:v>
                </c:pt>
                <c:pt idx="25">
                  <c:v>14.08</c:v>
                </c:pt>
                <c:pt idx="26">
                  <c:v>16</c:v>
                </c:pt>
                <c:pt idx="27">
                  <c:v>20.8</c:v>
                </c:pt>
                <c:pt idx="28">
                  <c:v>28</c:v>
                </c:pt>
                <c:pt idx="29">
                  <c:v>29.06666667</c:v>
                </c:pt>
                <c:pt idx="30">
                  <c:v>32.208695650000003</c:v>
                </c:pt>
                <c:pt idx="31">
                  <c:v>32.417391299999998</c:v>
                </c:pt>
                <c:pt idx="32">
                  <c:v>44.366666670000001</c:v>
                </c:pt>
                <c:pt idx="33">
                  <c:v>115.66666669999999</c:v>
                </c:pt>
              </c:numCache>
            </c:numRef>
          </c:xVal>
          <c:yVal>
            <c:numRef>
              <c:f>'Values &gt; 1 (2)'!$E$2:$E$35</c:f>
              <c:numCache>
                <c:formatCode>General</c:formatCode>
                <c:ptCount val="34"/>
                <c:pt idx="24">
                  <c:v>25.101877999999999</c:v>
                </c:pt>
                <c:pt idx="25">
                  <c:v>12.57838956</c:v>
                </c:pt>
                <c:pt idx="26">
                  <c:v>24.6920264</c:v>
                </c:pt>
                <c:pt idx="27">
                  <c:v>24.760970480000001</c:v>
                </c:pt>
                <c:pt idx="28">
                  <c:v>32.505593879999999</c:v>
                </c:pt>
                <c:pt idx="29">
                  <c:v>26.882619869999999</c:v>
                </c:pt>
                <c:pt idx="30">
                  <c:v>39.67721066</c:v>
                </c:pt>
                <c:pt idx="31">
                  <c:v>36.061008370000003</c:v>
                </c:pt>
                <c:pt idx="32">
                  <c:v>42.788389940000002</c:v>
                </c:pt>
                <c:pt idx="33">
                  <c:v>106.5534231</c:v>
                </c:pt>
              </c:numCache>
            </c:numRef>
          </c:yVal>
          <c:smooth val="0"/>
          <c:extLst xmlns:c16r2="http://schemas.microsoft.com/office/drawing/2015/06/chart">
            <c:ext xmlns:c16="http://schemas.microsoft.com/office/drawing/2014/chart" uri="{C3380CC4-5D6E-409C-BE32-E72D297353CC}">
              <c16:uniqueId val="{00000000-2300-4336-AC0E-51D17DED4B4A}"/>
            </c:ext>
          </c:extLst>
        </c:ser>
        <c:dLbls>
          <c:showLegendKey val="0"/>
          <c:showVal val="0"/>
          <c:showCatName val="0"/>
          <c:showSerName val="0"/>
          <c:showPercent val="0"/>
          <c:showBubbleSize val="0"/>
        </c:dLbls>
        <c:axId val="209135416"/>
        <c:axId val="209135808"/>
      </c:scatterChart>
      <c:valAx>
        <c:axId val="209135416"/>
        <c:scaling>
          <c:orientation val="minMax"/>
          <c:max val="180"/>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a:t>In Situ Turbidity (FNU)</a:t>
                </a:r>
              </a:p>
            </c:rich>
          </c:tx>
          <c:layout>
            <c:manualLayout>
              <c:xMode val="edge"/>
              <c:yMode val="edge"/>
              <c:x val="0.37000955860860402"/>
              <c:y val="0.9258289083734250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209135808"/>
        <c:crosses val="autoZero"/>
        <c:crossBetween val="midCat"/>
      </c:valAx>
      <c:valAx>
        <c:axId val="209135808"/>
        <c:scaling>
          <c:orientation val="minMax"/>
          <c:max val="180"/>
        </c:scaling>
        <c:delete val="0"/>
        <c:axPos val="l"/>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a:t>AVIRIS Turbidity (FNU)</a:t>
                </a:r>
              </a:p>
            </c:rich>
          </c:tx>
          <c:layout>
            <c:manualLayout>
              <c:xMode val="edge"/>
              <c:yMode val="edge"/>
              <c:x val="7.5492935222759405E-2"/>
              <c:y val="0.28194464798367802"/>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209135416"/>
        <c:crosses val="autoZero"/>
        <c:crossBetween val="midCat"/>
      </c:valAx>
      <c:spPr>
        <a:noFill/>
        <a:ln>
          <a:noFill/>
        </a:ln>
        <a:effectLst/>
      </c:spPr>
    </c:plotArea>
    <c:plotVisOnly val="1"/>
    <c:dispBlanksAs val="gap"/>
    <c:showDLblsOverMax val="0"/>
  </c:chart>
  <c:spPr>
    <a:noFill/>
    <a:ln>
      <a:noFill/>
    </a:ln>
    <a:effectLst/>
  </c:spPr>
  <c:txPr>
    <a:bodyPr/>
    <a:lstStyle/>
    <a:p>
      <a:pPr>
        <a:defRPr sz="1500">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v>1:1</c:v>
          </c:tx>
          <c:spPr>
            <a:ln w="12700" cap="rnd">
              <a:solidFill>
                <a:schemeClr val="tx1">
                  <a:lumMod val="65000"/>
                  <a:lumOff val="35000"/>
                </a:schemeClr>
              </a:solidFill>
              <a:prstDash val="dash"/>
              <a:round/>
            </a:ln>
            <a:effectLst/>
          </c:spPr>
          <c:marker>
            <c:symbol val="none"/>
          </c:marker>
          <c:xVal>
            <c:numRef>
              <c:f>aviris_l8_matchup!$D$2:$D$1001</c:f>
              <c:numCache>
                <c:formatCode>General</c:formatCode>
                <c:ptCount val="1000"/>
                <c:pt idx="0">
                  <c:v>0</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204</c:v>
                </c:pt>
                <c:pt idx="203">
                  <c:v>205</c:v>
                </c:pt>
                <c:pt idx="204">
                  <c:v>206</c:v>
                </c:pt>
                <c:pt idx="205">
                  <c:v>207</c:v>
                </c:pt>
                <c:pt idx="206">
                  <c:v>208</c:v>
                </c:pt>
                <c:pt idx="207">
                  <c:v>209</c:v>
                </c:pt>
                <c:pt idx="208">
                  <c:v>210</c:v>
                </c:pt>
                <c:pt idx="209">
                  <c:v>211</c:v>
                </c:pt>
                <c:pt idx="210">
                  <c:v>212</c:v>
                </c:pt>
                <c:pt idx="211">
                  <c:v>213</c:v>
                </c:pt>
                <c:pt idx="212">
                  <c:v>214</c:v>
                </c:pt>
                <c:pt idx="213">
                  <c:v>215</c:v>
                </c:pt>
                <c:pt idx="214">
                  <c:v>216</c:v>
                </c:pt>
                <c:pt idx="215">
                  <c:v>217</c:v>
                </c:pt>
                <c:pt idx="216">
                  <c:v>218</c:v>
                </c:pt>
                <c:pt idx="217">
                  <c:v>219</c:v>
                </c:pt>
                <c:pt idx="218">
                  <c:v>220</c:v>
                </c:pt>
                <c:pt idx="219">
                  <c:v>221</c:v>
                </c:pt>
                <c:pt idx="220">
                  <c:v>222</c:v>
                </c:pt>
                <c:pt idx="221">
                  <c:v>223</c:v>
                </c:pt>
                <c:pt idx="222">
                  <c:v>224</c:v>
                </c:pt>
                <c:pt idx="223">
                  <c:v>225</c:v>
                </c:pt>
                <c:pt idx="224">
                  <c:v>226</c:v>
                </c:pt>
                <c:pt idx="225">
                  <c:v>227</c:v>
                </c:pt>
                <c:pt idx="226">
                  <c:v>228</c:v>
                </c:pt>
                <c:pt idx="227">
                  <c:v>229</c:v>
                </c:pt>
                <c:pt idx="228">
                  <c:v>230</c:v>
                </c:pt>
                <c:pt idx="229">
                  <c:v>231</c:v>
                </c:pt>
                <c:pt idx="230">
                  <c:v>232</c:v>
                </c:pt>
                <c:pt idx="231">
                  <c:v>233</c:v>
                </c:pt>
                <c:pt idx="232">
                  <c:v>234</c:v>
                </c:pt>
                <c:pt idx="233">
                  <c:v>235</c:v>
                </c:pt>
                <c:pt idx="234">
                  <c:v>236</c:v>
                </c:pt>
                <c:pt idx="235">
                  <c:v>237</c:v>
                </c:pt>
                <c:pt idx="236">
                  <c:v>238</c:v>
                </c:pt>
                <c:pt idx="237">
                  <c:v>239</c:v>
                </c:pt>
                <c:pt idx="238">
                  <c:v>240</c:v>
                </c:pt>
                <c:pt idx="239">
                  <c:v>241</c:v>
                </c:pt>
                <c:pt idx="240">
                  <c:v>242</c:v>
                </c:pt>
                <c:pt idx="241">
                  <c:v>243</c:v>
                </c:pt>
                <c:pt idx="242">
                  <c:v>244</c:v>
                </c:pt>
                <c:pt idx="243">
                  <c:v>245</c:v>
                </c:pt>
                <c:pt idx="244">
                  <c:v>246</c:v>
                </c:pt>
                <c:pt idx="245">
                  <c:v>247</c:v>
                </c:pt>
                <c:pt idx="246">
                  <c:v>248</c:v>
                </c:pt>
                <c:pt idx="247">
                  <c:v>249</c:v>
                </c:pt>
                <c:pt idx="248">
                  <c:v>250</c:v>
                </c:pt>
                <c:pt idx="249">
                  <c:v>251</c:v>
                </c:pt>
                <c:pt idx="250">
                  <c:v>252</c:v>
                </c:pt>
                <c:pt idx="251">
                  <c:v>253</c:v>
                </c:pt>
                <c:pt idx="252">
                  <c:v>254</c:v>
                </c:pt>
                <c:pt idx="253">
                  <c:v>255</c:v>
                </c:pt>
                <c:pt idx="254">
                  <c:v>256</c:v>
                </c:pt>
                <c:pt idx="255">
                  <c:v>257</c:v>
                </c:pt>
                <c:pt idx="256">
                  <c:v>258</c:v>
                </c:pt>
                <c:pt idx="257">
                  <c:v>259</c:v>
                </c:pt>
                <c:pt idx="258">
                  <c:v>260</c:v>
                </c:pt>
                <c:pt idx="259">
                  <c:v>261</c:v>
                </c:pt>
                <c:pt idx="260">
                  <c:v>262</c:v>
                </c:pt>
                <c:pt idx="261">
                  <c:v>263</c:v>
                </c:pt>
                <c:pt idx="262">
                  <c:v>264</c:v>
                </c:pt>
                <c:pt idx="263">
                  <c:v>265</c:v>
                </c:pt>
                <c:pt idx="264">
                  <c:v>266</c:v>
                </c:pt>
                <c:pt idx="265">
                  <c:v>267</c:v>
                </c:pt>
                <c:pt idx="266">
                  <c:v>268</c:v>
                </c:pt>
                <c:pt idx="267">
                  <c:v>269</c:v>
                </c:pt>
                <c:pt idx="268">
                  <c:v>270</c:v>
                </c:pt>
                <c:pt idx="269">
                  <c:v>271</c:v>
                </c:pt>
                <c:pt idx="270">
                  <c:v>272</c:v>
                </c:pt>
                <c:pt idx="271">
                  <c:v>273</c:v>
                </c:pt>
                <c:pt idx="272">
                  <c:v>274</c:v>
                </c:pt>
                <c:pt idx="273">
                  <c:v>275</c:v>
                </c:pt>
                <c:pt idx="274">
                  <c:v>276</c:v>
                </c:pt>
                <c:pt idx="275">
                  <c:v>277</c:v>
                </c:pt>
                <c:pt idx="276">
                  <c:v>278</c:v>
                </c:pt>
                <c:pt idx="277">
                  <c:v>279</c:v>
                </c:pt>
                <c:pt idx="278">
                  <c:v>280</c:v>
                </c:pt>
                <c:pt idx="279">
                  <c:v>281</c:v>
                </c:pt>
                <c:pt idx="280">
                  <c:v>282</c:v>
                </c:pt>
                <c:pt idx="281">
                  <c:v>283</c:v>
                </c:pt>
                <c:pt idx="282">
                  <c:v>284</c:v>
                </c:pt>
                <c:pt idx="283">
                  <c:v>285</c:v>
                </c:pt>
                <c:pt idx="284">
                  <c:v>286</c:v>
                </c:pt>
                <c:pt idx="285">
                  <c:v>287</c:v>
                </c:pt>
                <c:pt idx="286">
                  <c:v>288</c:v>
                </c:pt>
                <c:pt idx="287">
                  <c:v>289</c:v>
                </c:pt>
                <c:pt idx="288">
                  <c:v>290</c:v>
                </c:pt>
                <c:pt idx="289">
                  <c:v>291</c:v>
                </c:pt>
                <c:pt idx="290">
                  <c:v>292</c:v>
                </c:pt>
                <c:pt idx="291">
                  <c:v>293</c:v>
                </c:pt>
                <c:pt idx="292">
                  <c:v>294</c:v>
                </c:pt>
                <c:pt idx="293">
                  <c:v>295</c:v>
                </c:pt>
                <c:pt idx="294">
                  <c:v>296</c:v>
                </c:pt>
                <c:pt idx="295">
                  <c:v>297</c:v>
                </c:pt>
                <c:pt idx="296">
                  <c:v>298</c:v>
                </c:pt>
                <c:pt idx="297">
                  <c:v>299</c:v>
                </c:pt>
                <c:pt idx="298">
                  <c:v>300</c:v>
                </c:pt>
                <c:pt idx="299">
                  <c:v>301</c:v>
                </c:pt>
                <c:pt idx="300">
                  <c:v>302</c:v>
                </c:pt>
                <c:pt idx="301">
                  <c:v>303</c:v>
                </c:pt>
                <c:pt idx="302">
                  <c:v>304</c:v>
                </c:pt>
                <c:pt idx="303">
                  <c:v>305</c:v>
                </c:pt>
                <c:pt idx="304">
                  <c:v>306</c:v>
                </c:pt>
                <c:pt idx="305">
                  <c:v>307</c:v>
                </c:pt>
                <c:pt idx="306">
                  <c:v>308</c:v>
                </c:pt>
                <c:pt idx="307">
                  <c:v>309</c:v>
                </c:pt>
                <c:pt idx="308">
                  <c:v>310</c:v>
                </c:pt>
                <c:pt idx="309">
                  <c:v>311</c:v>
                </c:pt>
                <c:pt idx="310">
                  <c:v>312</c:v>
                </c:pt>
                <c:pt idx="311">
                  <c:v>313</c:v>
                </c:pt>
                <c:pt idx="312">
                  <c:v>314</c:v>
                </c:pt>
                <c:pt idx="313">
                  <c:v>315</c:v>
                </c:pt>
                <c:pt idx="314">
                  <c:v>316</c:v>
                </c:pt>
                <c:pt idx="315">
                  <c:v>317</c:v>
                </c:pt>
                <c:pt idx="316">
                  <c:v>318</c:v>
                </c:pt>
                <c:pt idx="317">
                  <c:v>319</c:v>
                </c:pt>
                <c:pt idx="318">
                  <c:v>320</c:v>
                </c:pt>
                <c:pt idx="319">
                  <c:v>321</c:v>
                </c:pt>
                <c:pt idx="320">
                  <c:v>322</c:v>
                </c:pt>
                <c:pt idx="321">
                  <c:v>323</c:v>
                </c:pt>
                <c:pt idx="322">
                  <c:v>324</c:v>
                </c:pt>
                <c:pt idx="323">
                  <c:v>325</c:v>
                </c:pt>
                <c:pt idx="324">
                  <c:v>326</c:v>
                </c:pt>
                <c:pt idx="325">
                  <c:v>327</c:v>
                </c:pt>
                <c:pt idx="326">
                  <c:v>328</c:v>
                </c:pt>
                <c:pt idx="327">
                  <c:v>329</c:v>
                </c:pt>
                <c:pt idx="328">
                  <c:v>330</c:v>
                </c:pt>
                <c:pt idx="329">
                  <c:v>331</c:v>
                </c:pt>
                <c:pt idx="330">
                  <c:v>332</c:v>
                </c:pt>
                <c:pt idx="331">
                  <c:v>333</c:v>
                </c:pt>
                <c:pt idx="332">
                  <c:v>334</c:v>
                </c:pt>
                <c:pt idx="333">
                  <c:v>335</c:v>
                </c:pt>
                <c:pt idx="334">
                  <c:v>336</c:v>
                </c:pt>
                <c:pt idx="335">
                  <c:v>337</c:v>
                </c:pt>
                <c:pt idx="336">
                  <c:v>338</c:v>
                </c:pt>
                <c:pt idx="337">
                  <c:v>339</c:v>
                </c:pt>
                <c:pt idx="338">
                  <c:v>340</c:v>
                </c:pt>
                <c:pt idx="339">
                  <c:v>341</c:v>
                </c:pt>
                <c:pt idx="340">
                  <c:v>342</c:v>
                </c:pt>
                <c:pt idx="341">
                  <c:v>343</c:v>
                </c:pt>
                <c:pt idx="342">
                  <c:v>344</c:v>
                </c:pt>
                <c:pt idx="343">
                  <c:v>345</c:v>
                </c:pt>
                <c:pt idx="344">
                  <c:v>346</c:v>
                </c:pt>
                <c:pt idx="345">
                  <c:v>347</c:v>
                </c:pt>
                <c:pt idx="346">
                  <c:v>348</c:v>
                </c:pt>
                <c:pt idx="347">
                  <c:v>349</c:v>
                </c:pt>
                <c:pt idx="348">
                  <c:v>350</c:v>
                </c:pt>
                <c:pt idx="349">
                  <c:v>351</c:v>
                </c:pt>
                <c:pt idx="350">
                  <c:v>352</c:v>
                </c:pt>
                <c:pt idx="351">
                  <c:v>353</c:v>
                </c:pt>
                <c:pt idx="352">
                  <c:v>354</c:v>
                </c:pt>
                <c:pt idx="353">
                  <c:v>355</c:v>
                </c:pt>
                <c:pt idx="354">
                  <c:v>356</c:v>
                </c:pt>
                <c:pt idx="355">
                  <c:v>357</c:v>
                </c:pt>
                <c:pt idx="356">
                  <c:v>358</c:v>
                </c:pt>
                <c:pt idx="357">
                  <c:v>359</c:v>
                </c:pt>
                <c:pt idx="358">
                  <c:v>360</c:v>
                </c:pt>
                <c:pt idx="359">
                  <c:v>361</c:v>
                </c:pt>
                <c:pt idx="360">
                  <c:v>362</c:v>
                </c:pt>
                <c:pt idx="361">
                  <c:v>363</c:v>
                </c:pt>
                <c:pt idx="362">
                  <c:v>364</c:v>
                </c:pt>
                <c:pt idx="363">
                  <c:v>365</c:v>
                </c:pt>
                <c:pt idx="364">
                  <c:v>366</c:v>
                </c:pt>
                <c:pt idx="365">
                  <c:v>367</c:v>
                </c:pt>
                <c:pt idx="366">
                  <c:v>368</c:v>
                </c:pt>
                <c:pt idx="367">
                  <c:v>369</c:v>
                </c:pt>
                <c:pt idx="368">
                  <c:v>370</c:v>
                </c:pt>
                <c:pt idx="369">
                  <c:v>371</c:v>
                </c:pt>
                <c:pt idx="370">
                  <c:v>372</c:v>
                </c:pt>
                <c:pt idx="371">
                  <c:v>373</c:v>
                </c:pt>
                <c:pt idx="372">
                  <c:v>374</c:v>
                </c:pt>
                <c:pt idx="373">
                  <c:v>375</c:v>
                </c:pt>
                <c:pt idx="374">
                  <c:v>376</c:v>
                </c:pt>
                <c:pt idx="375">
                  <c:v>377</c:v>
                </c:pt>
                <c:pt idx="376">
                  <c:v>378</c:v>
                </c:pt>
                <c:pt idx="377">
                  <c:v>379</c:v>
                </c:pt>
                <c:pt idx="378">
                  <c:v>380</c:v>
                </c:pt>
                <c:pt idx="379">
                  <c:v>381</c:v>
                </c:pt>
                <c:pt idx="380">
                  <c:v>382</c:v>
                </c:pt>
                <c:pt idx="381">
                  <c:v>383</c:v>
                </c:pt>
                <c:pt idx="382">
                  <c:v>384</c:v>
                </c:pt>
                <c:pt idx="383">
                  <c:v>385</c:v>
                </c:pt>
                <c:pt idx="384">
                  <c:v>386</c:v>
                </c:pt>
                <c:pt idx="385">
                  <c:v>387</c:v>
                </c:pt>
                <c:pt idx="386">
                  <c:v>388</c:v>
                </c:pt>
                <c:pt idx="387">
                  <c:v>389</c:v>
                </c:pt>
                <c:pt idx="388">
                  <c:v>390</c:v>
                </c:pt>
                <c:pt idx="389">
                  <c:v>391</c:v>
                </c:pt>
                <c:pt idx="390">
                  <c:v>392</c:v>
                </c:pt>
                <c:pt idx="391">
                  <c:v>393</c:v>
                </c:pt>
                <c:pt idx="392">
                  <c:v>394</c:v>
                </c:pt>
                <c:pt idx="393">
                  <c:v>395</c:v>
                </c:pt>
                <c:pt idx="394">
                  <c:v>396</c:v>
                </c:pt>
                <c:pt idx="395">
                  <c:v>397</c:v>
                </c:pt>
                <c:pt idx="396">
                  <c:v>398</c:v>
                </c:pt>
                <c:pt idx="397">
                  <c:v>399</c:v>
                </c:pt>
                <c:pt idx="398">
                  <c:v>400</c:v>
                </c:pt>
                <c:pt idx="399">
                  <c:v>401</c:v>
                </c:pt>
                <c:pt idx="400">
                  <c:v>402</c:v>
                </c:pt>
                <c:pt idx="401">
                  <c:v>403</c:v>
                </c:pt>
                <c:pt idx="402">
                  <c:v>404</c:v>
                </c:pt>
                <c:pt idx="403">
                  <c:v>405</c:v>
                </c:pt>
                <c:pt idx="404">
                  <c:v>406</c:v>
                </c:pt>
                <c:pt idx="405">
                  <c:v>407</c:v>
                </c:pt>
                <c:pt idx="406">
                  <c:v>408</c:v>
                </c:pt>
                <c:pt idx="407">
                  <c:v>409</c:v>
                </c:pt>
                <c:pt idx="408">
                  <c:v>410</c:v>
                </c:pt>
                <c:pt idx="409">
                  <c:v>411</c:v>
                </c:pt>
                <c:pt idx="410">
                  <c:v>412</c:v>
                </c:pt>
                <c:pt idx="411">
                  <c:v>413</c:v>
                </c:pt>
                <c:pt idx="412">
                  <c:v>414</c:v>
                </c:pt>
                <c:pt idx="413">
                  <c:v>415</c:v>
                </c:pt>
                <c:pt idx="414">
                  <c:v>416</c:v>
                </c:pt>
                <c:pt idx="415">
                  <c:v>417</c:v>
                </c:pt>
                <c:pt idx="416">
                  <c:v>418</c:v>
                </c:pt>
                <c:pt idx="417">
                  <c:v>419</c:v>
                </c:pt>
                <c:pt idx="418">
                  <c:v>420</c:v>
                </c:pt>
                <c:pt idx="419">
                  <c:v>421</c:v>
                </c:pt>
                <c:pt idx="420">
                  <c:v>422</c:v>
                </c:pt>
                <c:pt idx="421">
                  <c:v>423</c:v>
                </c:pt>
                <c:pt idx="422">
                  <c:v>424</c:v>
                </c:pt>
                <c:pt idx="423">
                  <c:v>425</c:v>
                </c:pt>
                <c:pt idx="424">
                  <c:v>426</c:v>
                </c:pt>
                <c:pt idx="425">
                  <c:v>427</c:v>
                </c:pt>
                <c:pt idx="426">
                  <c:v>428</c:v>
                </c:pt>
                <c:pt idx="427">
                  <c:v>429</c:v>
                </c:pt>
                <c:pt idx="428">
                  <c:v>430</c:v>
                </c:pt>
                <c:pt idx="429">
                  <c:v>431</c:v>
                </c:pt>
                <c:pt idx="430">
                  <c:v>432</c:v>
                </c:pt>
              </c:numCache>
            </c:numRef>
          </c:xVal>
          <c:yVal>
            <c:numRef>
              <c:f>aviris_l8_matchup!$D$2:$D$1001</c:f>
              <c:numCache>
                <c:formatCode>General</c:formatCode>
                <c:ptCount val="1000"/>
                <c:pt idx="0">
                  <c:v>0</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204</c:v>
                </c:pt>
                <c:pt idx="203">
                  <c:v>205</c:v>
                </c:pt>
                <c:pt idx="204">
                  <c:v>206</c:v>
                </c:pt>
                <c:pt idx="205">
                  <c:v>207</c:v>
                </c:pt>
                <c:pt idx="206">
                  <c:v>208</c:v>
                </c:pt>
                <c:pt idx="207">
                  <c:v>209</c:v>
                </c:pt>
                <c:pt idx="208">
                  <c:v>210</c:v>
                </c:pt>
                <c:pt idx="209">
                  <c:v>211</c:v>
                </c:pt>
                <c:pt idx="210">
                  <c:v>212</c:v>
                </c:pt>
                <c:pt idx="211">
                  <c:v>213</c:v>
                </c:pt>
                <c:pt idx="212">
                  <c:v>214</c:v>
                </c:pt>
                <c:pt idx="213">
                  <c:v>215</c:v>
                </c:pt>
                <c:pt idx="214">
                  <c:v>216</c:v>
                </c:pt>
                <c:pt idx="215">
                  <c:v>217</c:v>
                </c:pt>
                <c:pt idx="216">
                  <c:v>218</c:v>
                </c:pt>
                <c:pt idx="217">
                  <c:v>219</c:v>
                </c:pt>
                <c:pt idx="218">
                  <c:v>220</c:v>
                </c:pt>
                <c:pt idx="219">
                  <c:v>221</c:v>
                </c:pt>
                <c:pt idx="220">
                  <c:v>222</c:v>
                </c:pt>
                <c:pt idx="221">
                  <c:v>223</c:v>
                </c:pt>
                <c:pt idx="222">
                  <c:v>224</c:v>
                </c:pt>
                <c:pt idx="223">
                  <c:v>225</c:v>
                </c:pt>
                <c:pt idx="224">
                  <c:v>226</c:v>
                </c:pt>
                <c:pt idx="225">
                  <c:v>227</c:v>
                </c:pt>
                <c:pt idx="226">
                  <c:v>228</c:v>
                </c:pt>
                <c:pt idx="227">
                  <c:v>229</c:v>
                </c:pt>
                <c:pt idx="228">
                  <c:v>230</c:v>
                </c:pt>
                <c:pt idx="229">
                  <c:v>231</c:v>
                </c:pt>
                <c:pt idx="230">
                  <c:v>232</c:v>
                </c:pt>
                <c:pt idx="231">
                  <c:v>233</c:v>
                </c:pt>
                <c:pt idx="232">
                  <c:v>234</c:v>
                </c:pt>
                <c:pt idx="233">
                  <c:v>235</c:v>
                </c:pt>
                <c:pt idx="234">
                  <c:v>236</c:v>
                </c:pt>
                <c:pt idx="235">
                  <c:v>237</c:v>
                </c:pt>
                <c:pt idx="236">
                  <c:v>238</c:v>
                </c:pt>
                <c:pt idx="237">
                  <c:v>239</c:v>
                </c:pt>
                <c:pt idx="238">
                  <c:v>240</c:v>
                </c:pt>
                <c:pt idx="239">
                  <c:v>241</c:v>
                </c:pt>
                <c:pt idx="240">
                  <c:v>242</c:v>
                </c:pt>
                <c:pt idx="241">
                  <c:v>243</c:v>
                </c:pt>
                <c:pt idx="242">
                  <c:v>244</c:v>
                </c:pt>
                <c:pt idx="243">
                  <c:v>245</c:v>
                </c:pt>
                <c:pt idx="244">
                  <c:v>246</c:v>
                </c:pt>
                <c:pt idx="245">
                  <c:v>247</c:v>
                </c:pt>
                <c:pt idx="246">
                  <c:v>248</c:v>
                </c:pt>
                <c:pt idx="247">
                  <c:v>249</c:v>
                </c:pt>
                <c:pt idx="248">
                  <c:v>250</c:v>
                </c:pt>
                <c:pt idx="249">
                  <c:v>251</c:v>
                </c:pt>
                <c:pt idx="250">
                  <c:v>252</c:v>
                </c:pt>
                <c:pt idx="251">
                  <c:v>253</c:v>
                </c:pt>
                <c:pt idx="252">
                  <c:v>254</c:v>
                </c:pt>
                <c:pt idx="253">
                  <c:v>255</c:v>
                </c:pt>
                <c:pt idx="254">
                  <c:v>256</c:v>
                </c:pt>
                <c:pt idx="255">
                  <c:v>257</c:v>
                </c:pt>
                <c:pt idx="256">
                  <c:v>258</c:v>
                </c:pt>
                <c:pt idx="257">
                  <c:v>259</c:v>
                </c:pt>
                <c:pt idx="258">
                  <c:v>260</c:v>
                </c:pt>
                <c:pt idx="259">
                  <c:v>261</c:v>
                </c:pt>
                <c:pt idx="260">
                  <c:v>262</c:v>
                </c:pt>
                <c:pt idx="261">
                  <c:v>263</c:v>
                </c:pt>
                <c:pt idx="262">
                  <c:v>264</c:v>
                </c:pt>
                <c:pt idx="263">
                  <c:v>265</c:v>
                </c:pt>
                <c:pt idx="264">
                  <c:v>266</c:v>
                </c:pt>
                <c:pt idx="265">
                  <c:v>267</c:v>
                </c:pt>
                <c:pt idx="266">
                  <c:v>268</c:v>
                </c:pt>
                <c:pt idx="267">
                  <c:v>269</c:v>
                </c:pt>
                <c:pt idx="268">
                  <c:v>270</c:v>
                </c:pt>
                <c:pt idx="269">
                  <c:v>271</c:v>
                </c:pt>
                <c:pt idx="270">
                  <c:v>272</c:v>
                </c:pt>
                <c:pt idx="271">
                  <c:v>273</c:v>
                </c:pt>
                <c:pt idx="272">
                  <c:v>274</c:v>
                </c:pt>
                <c:pt idx="273">
                  <c:v>275</c:v>
                </c:pt>
                <c:pt idx="274">
                  <c:v>276</c:v>
                </c:pt>
                <c:pt idx="275">
                  <c:v>277</c:v>
                </c:pt>
                <c:pt idx="276">
                  <c:v>278</c:v>
                </c:pt>
                <c:pt idx="277">
                  <c:v>279</c:v>
                </c:pt>
                <c:pt idx="278">
                  <c:v>280</c:v>
                </c:pt>
                <c:pt idx="279">
                  <c:v>281</c:v>
                </c:pt>
                <c:pt idx="280">
                  <c:v>282</c:v>
                </c:pt>
                <c:pt idx="281">
                  <c:v>283</c:v>
                </c:pt>
                <c:pt idx="282">
                  <c:v>284</c:v>
                </c:pt>
                <c:pt idx="283">
                  <c:v>285</c:v>
                </c:pt>
                <c:pt idx="284">
                  <c:v>286</c:v>
                </c:pt>
                <c:pt idx="285">
                  <c:v>287</c:v>
                </c:pt>
                <c:pt idx="286">
                  <c:v>288</c:v>
                </c:pt>
                <c:pt idx="287">
                  <c:v>289</c:v>
                </c:pt>
                <c:pt idx="288">
                  <c:v>290</c:v>
                </c:pt>
                <c:pt idx="289">
                  <c:v>291</c:v>
                </c:pt>
                <c:pt idx="290">
                  <c:v>292</c:v>
                </c:pt>
                <c:pt idx="291">
                  <c:v>293</c:v>
                </c:pt>
                <c:pt idx="292">
                  <c:v>294</c:v>
                </c:pt>
                <c:pt idx="293">
                  <c:v>295</c:v>
                </c:pt>
                <c:pt idx="294">
                  <c:v>296</c:v>
                </c:pt>
                <c:pt idx="295">
                  <c:v>297</c:v>
                </c:pt>
                <c:pt idx="296">
                  <c:v>298</c:v>
                </c:pt>
                <c:pt idx="297">
                  <c:v>299</c:v>
                </c:pt>
                <c:pt idx="298">
                  <c:v>300</c:v>
                </c:pt>
                <c:pt idx="299">
                  <c:v>301</c:v>
                </c:pt>
                <c:pt idx="300">
                  <c:v>302</c:v>
                </c:pt>
                <c:pt idx="301">
                  <c:v>303</c:v>
                </c:pt>
                <c:pt idx="302">
                  <c:v>304</c:v>
                </c:pt>
                <c:pt idx="303">
                  <c:v>305</c:v>
                </c:pt>
                <c:pt idx="304">
                  <c:v>306</c:v>
                </c:pt>
                <c:pt idx="305">
                  <c:v>307</c:v>
                </c:pt>
                <c:pt idx="306">
                  <c:v>308</c:v>
                </c:pt>
                <c:pt idx="307">
                  <c:v>309</c:v>
                </c:pt>
                <c:pt idx="308">
                  <c:v>310</c:v>
                </c:pt>
                <c:pt idx="309">
                  <c:v>311</c:v>
                </c:pt>
                <c:pt idx="310">
                  <c:v>312</c:v>
                </c:pt>
                <c:pt idx="311">
                  <c:v>313</c:v>
                </c:pt>
                <c:pt idx="312">
                  <c:v>314</c:v>
                </c:pt>
                <c:pt idx="313">
                  <c:v>315</c:v>
                </c:pt>
                <c:pt idx="314">
                  <c:v>316</c:v>
                </c:pt>
                <c:pt idx="315">
                  <c:v>317</c:v>
                </c:pt>
                <c:pt idx="316">
                  <c:v>318</c:v>
                </c:pt>
                <c:pt idx="317">
                  <c:v>319</c:v>
                </c:pt>
                <c:pt idx="318">
                  <c:v>320</c:v>
                </c:pt>
                <c:pt idx="319">
                  <c:v>321</c:v>
                </c:pt>
                <c:pt idx="320">
                  <c:v>322</c:v>
                </c:pt>
                <c:pt idx="321">
                  <c:v>323</c:v>
                </c:pt>
                <c:pt idx="322">
                  <c:v>324</c:v>
                </c:pt>
                <c:pt idx="323">
                  <c:v>325</c:v>
                </c:pt>
                <c:pt idx="324">
                  <c:v>326</c:v>
                </c:pt>
                <c:pt idx="325">
                  <c:v>327</c:v>
                </c:pt>
                <c:pt idx="326">
                  <c:v>328</c:v>
                </c:pt>
                <c:pt idx="327">
                  <c:v>329</c:v>
                </c:pt>
                <c:pt idx="328">
                  <c:v>330</c:v>
                </c:pt>
                <c:pt idx="329">
                  <c:v>331</c:v>
                </c:pt>
                <c:pt idx="330">
                  <c:v>332</c:v>
                </c:pt>
                <c:pt idx="331">
                  <c:v>333</c:v>
                </c:pt>
                <c:pt idx="332">
                  <c:v>334</c:v>
                </c:pt>
                <c:pt idx="333">
                  <c:v>335</c:v>
                </c:pt>
                <c:pt idx="334">
                  <c:v>336</c:v>
                </c:pt>
                <c:pt idx="335">
                  <c:v>337</c:v>
                </c:pt>
                <c:pt idx="336">
                  <c:v>338</c:v>
                </c:pt>
                <c:pt idx="337">
                  <c:v>339</c:v>
                </c:pt>
                <c:pt idx="338">
                  <c:v>340</c:v>
                </c:pt>
                <c:pt idx="339">
                  <c:v>341</c:v>
                </c:pt>
                <c:pt idx="340">
                  <c:v>342</c:v>
                </c:pt>
                <c:pt idx="341">
                  <c:v>343</c:v>
                </c:pt>
                <c:pt idx="342">
                  <c:v>344</c:v>
                </c:pt>
                <c:pt idx="343">
                  <c:v>345</c:v>
                </c:pt>
                <c:pt idx="344">
                  <c:v>346</c:v>
                </c:pt>
                <c:pt idx="345">
                  <c:v>347</c:v>
                </c:pt>
                <c:pt idx="346">
                  <c:v>348</c:v>
                </c:pt>
                <c:pt idx="347">
                  <c:v>349</c:v>
                </c:pt>
                <c:pt idx="348">
                  <c:v>350</c:v>
                </c:pt>
                <c:pt idx="349">
                  <c:v>351</c:v>
                </c:pt>
                <c:pt idx="350">
                  <c:v>352</c:v>
                </c:pt>
                <c:pt idx="351">
                  <c:v>353</c:v>
                </c:pt>
                <c:pt idx="352">
                  <c:v>354</c:v>
                </c:pt>
                <c:pt idx="353">
                  <c:v>355</c:v>
                </c:pt>
                <c:pt idx="354">
                  <c:v>356</c:v>
                </c:pt>
                <c:pt idx="355">
                  <c:v>357</c:v>
                </c:pt>
                <c:pt idx="356">
                  <c:v>358</c:v>
                </c:pt>
                <c:pt idx="357">
                  <c:v>359</c:v>
                </c:pt>
                <c:pt idx="358">
                  <c:v>360</c:v>
                </c:pt>
                <c:pt idx="359">
                  <c:v>361</c:v>
                </c:pt>
                <c:pt idx="360">
                  <c:v>362</c:v>
                </c:pt>
                <c:pt idx="361">
                  <c:v>363</c:v>
                </c:pt>
                <c:pt idx="362">
                  <c:v>364</c:v>
                </c:pt>
                <c:pt idx="363">
                  <c:v>365</c:v>
                </c:pt>
                <c:pt idx="364">
                  <c:v>366</c:v>
                </c:pt>
                <c:pt idx="365">
                  <c:v>367</c:v>
                </c:pt>
                <c:pt idx="366">
                  <c:v>368</c:v>
                </c:pt>
                <c:pt idx="367">
                  <c:v>369</c:v>
                </c:pt>
                <c:pt idx="368">
                  <c:v>370</c:v>
                </c:pt>
                <c:pt idx="369">
                  <c:v>371</c:v>
                </c:pt>
                <c:pt idx="370">
                  <c:v>372</c:v>
                </c:pt>
                <c:pt idx="371">
                  <c:v>373</c:v>
                </c:pt>
                <c:pt idx="372">
                  <c:v>374</c:v>
                </c:pt>
                <c:pt idx="373">
                  <c:v>375</c:v>
                </c:pt>
                <c:pt idx="374">
                  <c:v>376</c:v>
                </c:pt>
                <c:pt idx="375">
                  <c:v>377</c:v>
                </c:pt>
                <c:pt idx="376">
                  <c:v>378</c:v>
                </c:pt>
                <c:pt idx="377">
                  <c:v>379</c:v>
                </c:pt>
                <c:pt idx="378">
                  <c:v>380</c:v>
                </c:pt>
                <c:pt idx="379">
                  <c:v>381</c:v>
                </c:pt>
                <c:pt idx="380">
                  <c:v>382</c:v>
                </c:pt>
                <c:pt idx="381">
                  <c:v>383</c:v>
                </c:pt>
                <c:pt idx="382">
                  <c:v>384</c:v>
                </c:pt>
                <c:pt idx="383">
                  <c:v>385</c:v>
                </c:pt>
                <c:pt idx="384">
                  <c:v>386</c:v>
                </c:pt>
                <c:pt idx="385">
                  <c:v>387</c:v>
                </c:pt>
                <c:pt idx="386">
                  <c:v>388</c:v>
                </c:pt>
                <c:pt idx="387">
                  <c:v>389</c:v>
                </c:pt>
                <c:pt idx="388">
                  <c:v>390</c:v>
                </c:pt>
                <c:pt idx="389">
                  <c:v>391</c:v>
                </c:pt>
                <c:pt idx="390">
                  <c:v>392</c:v>
                </c:pt>
                <c:pt idx="391">
                  <c:v>393</c:v>
                </c:pt>
                <c:pt idx="392">
                  <c:v>394</c:v>
                </c:pt>
                <c:pt idx="393">
                  <c:v>395</c:v>
                </c:pt>
                <c:pt idx="394">
                  <c:v>396</c:v>
                </c:pt>
                <c:pt idx="395">
                  <c:v>397</c:v>
                </c:pt>
                <c:pt idx="396">
                  <c:v>398</c:v>
                </c:pt>
                <c:pt idx="397">
                  <c:v>399</c:v>
                </c:pt>
                <c:pt idx="398">
                  <c:v>400</c:v>
                </c:pt>
                <c:pt idx="399">
                  <c:v>401</c:v>
                </c:pt>
                <c:pt idx="400">
                  <c:v>402</c:v>
                </c:pt>
                <c:pt idx="401">
                  <c:v>403</c:v>
                </c:pt>
                <c:pt idx="402">
                  <c:v>404</c:v>
                </c:pt>
                <c:pt idx="403">
                  <c:v>405</c:v>
                </c:pt>
                <c:pt idx="404">
                  <c:v>406</c:v>
                </c:pt>
                <c:pt idx="405">
                  <c:v>407</c:v>
                </c:pt>
                <c:pt idx="406">
                  <c:v>408</c:v>
                </c:pt>
                <c:pt idx="407">
                  <c:v>409</c:v>
                </c:pt>
                <c:pt idx="408">
                  <c:v>410</c:v>
                </c:pt>
                <c:pt idx="409">
                  <c:v>411</c:v>
                </c:pt>
                <c:pt idx="410">
                  <c:v>412</c:v>
                </c:pt>
                <c:pt idx="411">
                  <c:v>413</c:v>
                </c:pt>
                <c:pt idx="412">
                  <c:v>414</c:v>
                </c:pt>
                <c:pt idx="413">
                  <c:v>415</c:v>
                </c:pt>
                <c:pt idx="414">
                  <c:v>416</c:v>
                </c:pt>
                <c:pt idx="415">
                  <c:v>417</c:v>
                </c:pt>
                <c:pt idx="416">
                  <c:v>418</c:v>
                </c:pt>
                <c:pt idx="417">
                  <c:v>419</c:v>
                </c:pt>
                <c:pt idx="418">
                  <c:v>420</c:v>
                </c:pt>
                <c:pt idx="419">
                  <c:v>421</c:v>
                </c:pt>
                <c:pt idx="420">
                  <c:v>422</c:v>
                </c:pt>
                <c:pt idx="421">
                  <c:v>423</c:v>
                </c:pt>
                <c:pt idx="422">
                  <c:v>424</c:v>
                </c:pt>
                <c:pt idx="423">
                  <c:v>425</c:v>
                </c:pt>
                <c:pt idx="424">
                  <c:v>426</c:v>
                </c:pt>
                <c:pt idx="425">
                  <c:v>427</c:v>
                </c:pt>
                <c:pt idx="426">
                  <c:v>428</c:v>
                </c:pt>
                <c:pt idx="427">
                  <c:v>429</c:v>
                </c:pt>
                <c:pt idx="428">
                  <c:v>430</c:v>
                </c:pt>
                <c:pt idx="429">
                  <c:v>431</c:v>
                </c:pt>
                <c:pt idx="430">
                  <c:v>432</c:v>
                </c:pt>
              </c:numCache>
            </c:numRef>
          </c:yVal>
          <c:smooth val="0"/>
          <c:extLst xmlns:c16r2="http://schemas.microsoft.com/office/drawing/2015/06/chart">
            <c:ext xmlns:c16="http://schemas.microsoft.com/office/drawing/2014/chart" uri="{C3380CC4-5D6E-409C-BE32-E72D297353CC}">
              <c16:uniqueId val="{00000002-FF80-4724-876C-7191EAAB3E52}"/>
            </c:ext>
          </c:extLst>
        </c:ser>
        <c:ser>
          <c:idx val="2"/>
          <c:order val="1"/>
          <c:tx>
            <c:v>12 FNU</c:v>
          </c:tx>
          <c:spPr>
            <a:ln w="12700" cap="rnd">
              <a:solidFill>
                <a:schemeClr val="tx1">
                  <a:lumMod val="50000"/>
                  <a:lumOff val="50000"/>
                </a:schemeClr>
              </a:solidFill>
              <a:round/>
            </a:ln>
            <a:effectLst/>
          </c:spPr>
          <c:marker>
            <c:symbol val="none"/>
          </c:marker>
          <c:xVal>
            <c:numRef>
              <c:f>aviris_l8_matchup!$D$2:$D$1001</c:f>
              <c:numCache>
                <c:formatCode>General</c:formatCode>
                <c:ptCount val="1000"/>
                <c:pt idx="0">
                  <c:v>0</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204</c:v>
                </c:pt>
                <c:pt idx="203">
                  <c:v>205</c:v>
                </c:pt>
                <c:pt idx="204">
                  <c:v>206</c:v>
                </c:pt>
                <c:pt idx="205">
                  <c:v>207</c:v>
                </c:pt>
                <c:pt idx="206">
                  <c:v>208</c:v>
                </c:pt>
                <c:pt idx="207">
                  <c:v>209</c:v>
                </c:pt>
                <c:pt idx="208">
                  <c:v>210</c:v>
                </c:pt>
                <c:pt idx="209">
                  <c:v>211</c:v>
                </c:pt>
                <c:pt idx="210">
                  <c:v>212</c:v>
                </c:pt>
                <c:pt idx="211">
                  <c:v>213</c:v>
                </c:pt>
                <c:pt idx="212">
                  <c:v>214</c:v>
                </c:pt>
                <c:pt idx="213">
                  <c:v>215</c:v>
                </c:pt>
                <c:pt idx="214">
                  <c:v>216</c:v>
                </c:pt>
                <c:pt idx="215">
                  <c:v>217</c:v>
                </c:pt>
                <c:pt idx="216">
                  <c:v>218</c:v>
                </c:pt>
                <c:pt idx="217">
                  <c:v>219</c:v>
                </c:pt>
                <c:pt idx="218">
                  <c:v>220</c:v>
                </c:pt>
                <c:pt idx="219">
                  <c:v>221</c:v>
                </c:pt>
                <c:pt idx="220">
                  <c:v>222</c:v>
                </c:pt>
                <c:pt idx="221">
                  <c:v>223</c:v>
                </c:pt>
                <c:pt idx="222">
                  <c:v>224</c:v>
                </c:pt>
                <c:pt idx="223">
                  <c:v>225</c:v>
                </c:pt>
                <c:pt idx="224">
                  <c:v>226</c:v>
                </c:pt>
                <c:pt idx="225">
                  <c:v>227</c:v>
                </c:pt>
                <c:pt idx="226">
                  <c:v>228</c:v>
                </c:pt>
                <c:pt idx="227">
                  <c:v>229</c:v>
                </c:pt>
                <c:pt idx="228">
                  <c:v>230</c:v>
                </c:pt>
                <c:pt idx="229">
                  <c:v>231</c:v>
                </c:pt>
                <c:pt idx="230">
                  <c:v>232</c:v>
                </c:pt>
                <c:pt idx="231">
                  <c:v>233</c:v>
                </c:pt>
                <c:pt idx="232">
                  <c:v>234</c:v>
                </c:pt>
                <c:pt idx="233">
                  <c:v>235</c:v>
                </c:pt>
                <c:pt idx="234">
                  <c:v>236</c:v>
                </c:pt>
                <c:pt idx="235">
                  <c:v>237</c:v>
                </c:pt>
                <c:pt idx="236">
                  <c:v>238</c:v>
                </c:pt>
                <c:pt idx="237">
                  <c:v>239</c:v>
                </c:pt>
                <c:pt idx="238">
                  <c:v>240</c:v>
                </c:pt>
                <c:pt idx="239">
                  <c:v>241</c:v>
                </c:pt>
                <c:pt idx="240">
                  <c:v>242</c:v>
                </c:pt>
                <c:pt idx="241">
                  <c:v>243</c:v>
                </c:pt>
                <c:pt idx="242">
                  <c:v>244</c:v>
                </c:pt>
                <c:pt idx="243">
                  <c:v>245</c:v>
                </c:pt>
                <c:pt idx="244">
                  <c:v>246</c:v>
                </c:pt>
                <c:pt idx="245">
                  <c:v>247</c:v>
                </c:pt>
                <c:pt idx="246">
                  <c:v>248</c:v>
                </c:pt>
                <c:pt idx="247">
                  <c:v>249</c:v>
                </c:pt>
                <c:pt idx="248">
                  <c:v>250</c:v>
                </c:pt>
                <c:pt idx="249">
                  <c:v>251</c:v>
                </c:pt>
                <c:pt idx="250">
                  <c:v>252</c:v>
                </c:pt>
                <c:pt idx="251">
                  <c:v>253</c:v>
                </c:pt>
                <c:pt idx="252">
                  <c:v>254</c:v>
                </c:pt>
                <c:pt idx="253">
                  <c:v>255</c:v>
                </c:pt>
                <c:pt idx="254">
                  <c:v>256</c:v>
                </c:pt>
                <c:pt idx="255">
                  <c:v>257</c:v>
                </c:pt>
                <c:pt idx="256">
                  <c:v>258</c:v>
                </c:pt>
                <c:pt idx="257">
                  <c:v>259</c:v>
                </c:pt>
                <c:pt idx="258">
                  <c:v>260</c:v>
                </c:pt>
                <c:pt idx="259">
                  <c:v>261</c:v>
                </c:pt>
                <c:pt idx="260">
                  <c:v>262</c:v>
                </c:pt>
                <c:pt idx="261">
                  <c:v>263</c:v>
                </c:pt>
                <c:pt idx="262">
                  <c:v>264</c:v>
                </c:pt>
                <c:pt idx="263">
                  <c:v>265</c:v>
                </c:pt>
                <c:pt idx="264">
                  <c:v>266</c:v>
                </c:pt>
                <c:pt idx="265">
                  <c:v>267</c:v>
                </c:pt>
                <c:pt idx="266">
                  <c:v>268</c:v>
                </c:pt>
                <c:pt idx="267">
                  <c:v>269</c:v>
                </c:pt>
                <c:pt idx="268">
                  <c:v>270</c:v>
                </c:pt>
                <c:pt idx="269">
                  <c:v>271</c:v>
                </c:pt>
                <c:pt idx="270">
                  <c:v>272</c:v>
                </c:pt>
                <c:pt idx="271">
                  <c:v>273</c:v>
                </c:pt>
                <c:pt idx="272">
                  <c:v>274</c:v>
                </c:pt>
                <c:pt idx="273">
                  <c:v>275</c:v>
                </c:pt>
                <c:pt idx="274">
                  <c:v>276</c:v>
                </c:pt>
                <c:pt idx="275">
                  <c:v>277</c:v>
                </c:pt>
                <c:pt idx="276">
                  <c:v>278</c:v>
                </c:pt>
                <c:pt idx="277">
                  <c:v>279</c:v>
                </c:pt>
                <c:pt idx="278">
                  <c:v>280</c:v>
                </c:pt>
                <c:pt idx="279">
                  <c:v>281</c:v>
                </c:pt>
                <c:pt idx="280">
                  <c:v>282</c:v>
                </c:pt>
                <c:pt idx="281">
                  <c:v>283</c:v>
                </c:pt>
                <c:pt idx="282">
                  <c:v>284</c:v>
                </c:pt>
                <c:pt idx="283">
                  <c:v>285</c:v>
                </c:pt>
                <c:pt idx="284">
                  <c:v>286</c:v>
                </c:pt>
                <c:pt idx="285">
                  <c:v>287</c:v>
                </c:pt>
                <c:pt idx="286">
                  <c:v>288</c:v>
                </c:pt>
                <c:pt idx="287">
                  <c:v>289</c:v>
                </c:pt>
                <c:pt idx="288">
                  <c:v>290</c:v>
                </c:pt>
                <c:pt idx="289">
                  <c:v>291</c:v>
                </c:pt>
                <c:pt idx="290">
                  <c:v>292</c:v>
                </c:pt>
                <c:pt idx="291">
                  <c:v>293</c:v>
                </c:pt>
                <c:pt idx="292">
                  <c:v>294</c:v>
                </c:pt>
                <c:pt idx="293">
                  <c:v>295</c:v>
                </c:pt>
                <c:pt idx="294">
                  <c:v>296</c:v>
                </c:pt>
                <c:pt idx="295">
                  <c:v>297</c:v>
                </c:pt>
                <c:pt idx="296">
                  <c:v>298</c:v>
                </c:pt>
                <c:pt idx="297">
                  <c:v>299</c:v>
                </c:pt>
                <c:pt idx="298">
                  <c:v>300</c:v>
                </c:pt>
                <c:pt idx="299">
                  <c:v>301</c:v>
                </c:pt>
                <c:pt idx="300">
                  <c:v>302</c:v>
                </c:pt>
                <c:pt idx="301">
                  <c:v>303</c:v>
                </c:pt>
                <c:pt idx="302">
                  <c:v>304</c:v>
                </c:pt>
                <c:pt idx="303">
                  <c:v>305</c:v>
                </c:pt>
                <c:pt idx="304">
                  <c:v>306</c:v>
                </c:pt>
                <c:pt idx="305">
                  <c:v>307</c:v>
                </c:pt>
                <c:pt idx="306">
                  <c:v>308</c:v>
                </c:pt>
                <c:pt idx="307">
                  <c:v>309</c:v>
                </c:pt>
                <c:pt idx="308">
                  <c:v>310</c:v>
                </c:pt>
                <c:pt idx="309">
                  <c:v>311</c:v>
                </c:pt>
                <c:pt idx="310">
                  <c:v>312</c:v>
                </c:pt>
                <c:pt idx="311">
                  <c:v>313</c:v>
                </c:pt>
                <c:pt idx="312">
                  <c:v>314</c:v>
                </c:pt>
                <c:pt idx="313">
                  <c:v>315</c:v>
                </c:pt>
                <c:pt idx="314">
                  <c:v>316</c:v>
                </c:pt>
                <c:pt idx="315">
                  <c:v>317</c:v>
                </c:pt>
                <c:pt idx="316">
                  <c:v>318</c:v>
                </c:pt>
                <c:pt idx="317">
                  <c:v>319</c:v>
                </c:pt>
                <c:pt idx="318">
                  <c:v>320</c:v>
                </c:pt>
                <c:pt idx="319">
                  <c:v>321</c:v>
                </c:pt>
                <c:pt idx="320">
                  <c:v>322</c:v>
                </c:pt>
                <c:pt idx="321">
                  <c:v>323</c:v>
                </c:pt>
                <c:pt idx="322">
                  <c:v>324</c:v>
                </c:pt>
                <c:pt idx="323">
                  <c:v>325</c:v>
                </c:pt>
                <c:pt idx="324">
                  <c:v>326</c:v>
                </c:pt>
                <c:pt idx="325">
                  <c:v>327</c:v>
                </c:pt>
                <c:pt idx="326">
                  <c:v>328</c:v>
                </c:pt>
                <c:pt idx="327">
                  <c:v>329</c:v>
                </c:pt>
                <c:pt idx="328">
                  <c:v>330</c:v>
                </c:pt>
                <c:pt idx="329">
                  <c:v>331</c:v>
                </c:pt>
                <c:pt idx="330">
                  <c:v>332</c:v>
                </c:pt>
                <c:pt idx="331">
                  <c:v>333</c:v>
                </c:pt>
                <c:pt idx="332">
                  <c:v>334</c:v>
                </c:pt>
                <c:pt idx="333">
                  <c:v>335</c:v>
                </c:pt>
                <c:pt idx="334">
                  <c:v>336</c:v>
                </c:pt>
                <c:pt idx="335">
                  <c:v>337</c:v>
                </c:pt>
                <c:pt idx="336">
                  <c:v>338</c:v>
                </c:pt>
                <c:pt idx="337">
                  <c:v>339</c:v>
                </c:pt>
                <c:pt idx="338">
                  <c:v>340</c:v>
                </c:pt>
                <c:pt idx="339">
                  <c:v>341</c:v>
                </c:pt>
                <c:pt idx="340">
                  <c:v>342</c:v>
                </c:pt>
                <c:pt idx="341">
                  <c:v>343</c:v>
                </c:pt>
                <c:pt idx="342">
                  <c:v>344</c:v>
                </c:pt>
                <c:pt idx="343">
                  <c:v>345</c:v>
                </c:pt>
                <c:pt idx="344">
                  <c:v>346</c:v>
                </c:pt>
                <c:pt idx="345">
                  <c:v>347</c:v>
                </c:pt>
                <c:pt idx="346">
                  <c:v>348</c:v>
                </c:pt>
                <c:pt idx="347">
                  <c:v>349</c:v>
                </c:pt>
                <c:pt idx="348">
                  <c:v>350</c:v>
                </c:pt>
                <c:pt idx="349">
                  <c:v>351</c:v>
                </c:pt>
                <c:pt idx="350">
                  <c:v>352</c:v>
                </c:pt>
                <c:pt idx="351">
                  <c:v>353</c:v>
                </c:pt>
                <c:pt idx="352">
                  <c:v>354</c:v>
                </c:pt>
                <c:pt idx="353">
                  <c:v>355</c:v>
                </c:pt>
                <c:pt idx="354">
                  <c:v>356</c:v>
                </c:pt>
                <c:pt idx="355">
                  <c:v>357</c:v>
                </c:pt>
                <c:pt idx="356">
                  <c:v>358</c:v>
                </c:pt>
                <c:pt idx="357">
                  <c:v>359</c:v>
                </c:pt>
                <c:pt idx="358">
                  <c:v>360</c:v>
                </c:pt>
                <c:pt idx="359">
                  <c:v>361</c:v>
                </c:pt>
                <c:pt idx="360">
                  <c:v>362</c:v>
                </c:pt>
                <c:pt idx="361">
                  <c:v>363</c:v>
                </c:pt>
                <c:pt idx="362">
                  <c:v>364</c:v>
                </c:pt>
                <c:pt idx="363">
                  <c:v>365</c:v>
                </c:pt>
                <c:pt idx="364">
                  <c:v>366</c:v>
                </c:pt>
                <c:pt idx="365">
                  <c:v>367</c:v>
                </c:pt>
                <c:pt idx="366">
                  <c:v>368</c:v>
                </c:pt>
                <c:pt idx="367">
                  <c:v>369</c:v>
                </c:pt>
                <c:pt idx="368">
                  <c:v>370</c:v>
                </c:pt>
                <c:pt idx="369">
                  <c:v>371</c:v>
                </c:pt>
                <c:pt idx="370">
                  <c:v>372</c:v>
                </c:pt>
                <c:pt idx="371">
                  <c:v>373</c:v>
                </c:pt>
                <c:pt idx="372">
                  <c:v>374</c:v>
                </c:pt>
                <c:pt idx="373">
                  <c:v>375</c:v>
                </c:pt>
                <c:pt idx="374">
                  <c:v>376</c:v>
                </c:pt>
                <c:pt idx="375">
                  <c:v>377</c:v>
                </c:pt>
                <c:pt idx="376">
                  <c:v>378</c:v>
                </c:pt>
                <c:pt idx="377">
                  <c:v>379</c:v>
                </c:pt>
                <c:pt idx="378">
                  <c:v>380</c:v>
                </c:pt>
                <c:pt idx="379">
                  <c:v>381</c:v>
                </c:pt>
                <c:pt idx="380">
                  <c:v>382</c:v>
                </c:pt>
                <c:pt idx="381">
                  <c:v>383</c:v>
                </c:pt>
                <c:pt idx="382">
                  <c:v>384</c:v>
                </c:pt>
                <c:pt idx="383">
                  <c:v>385</c:v>
                </c:pt>
                <c:pt idx="384">
                  <c:v>386</c:v>
                </c:pt>
                <c:pt idx="385">
                  <c:v>387</c:v>
                </c:pt>
                <c:pt idx="386">
                  <c:v>388</c:v>
                </c:pt>
                <c:pt idx="387">
                  <c:v>389</c:v>
                </c:pt>
                <c:pt idx="388">
                  <c:v>390</c:v>
                </c:pt>
                <c:pt idx="389">
                  <c:v>391</c:v>
                </c:pt>
                <c:pt idx="390">
                  <c:v>392</c:v>
                </c:pt>
                <c:pt idx="391">
                  <c:v>393</c:v>
                </c:pt>
                <c:pt idx="392">
                  <c:v>394</c:v>
                </c:pt>
                <c:pt idx="393">
                  <c:v>395</c:v>
                </c:pt>
                <c:pt idx="394">
                  <c:v>396</c:v>
                </c:pt>
                <c:pt idx="395">
                  <c:v>397</c:v>
                </c:pt>
                <c:pt idx="396">
                  <c:v>398</c:v>
                </c:pt>
                <c:pt idx="397">
                  <c:v>399</c:v>
                </c:pt>
                <c:pt idx="398">
                  <c:v>400</c:v>
                </c:pt>
                <c:pt idx="399">
                  <c:v>401</c:v>
                </c:pt>
                <c:pt idx="400">
                  <c:v>402</c:v>
                </c:pt>
                <c:pt idx="401">
                  <c:v>403</c:v>
                </c:pt>
                <c:pt idx="402">
                  <c:v>404</c:v>
                </c:pt>
                <c:pt idx="403">
                  <c:v>405</c:v>
                </c:pt>
                <c:pt idx="404">
                  <c:v>406</c:v>
                </c:pt>
                <c:pt idx="405">
                  <c:v>407</c:v>
                </c:pt>
                <c:pt idx="406">
                  <c:v>408</c:v>
                </c:pt>
                <c:pt idx="407">
                  <c:v>409</c:v>
                </c:pt>
                <c:pt idx="408">
                  <c:v>410</c:v>
                </c:pt>
                <c:pt idx="409">
                  <c:v>411</c:v>
                </c:pt>
                <c:pt idx="410">
                  <c:v>412</c:v>
                </c:pt>
                <c:pt idx="411">
                  <c:v>413</c:v>
                </c:pt>
                <c:pt idx="412">
                  <c:v>414</c:v>
                </c:pt>
                <c:pt idx="413">
                  <c:v>415</c:v>
                </c:pt>
                <c:pt idx="414">
                  <c:v>416</c:v>
                </c:pt>
                <c:pt idx="415">
                  <c:v>417</c:v>
                </c:pt>
                <c:pt idx="416">
                  <c:v>418</c:v>
                </c:pt>
                <c:pt idx="417">
                  <c:v>419</c:v>
                </c:pt>
                <c:pt idx="418">
                  <c:v>420</c:v>
                </c:pt>
                <c:pt idx="419">
                  <c:v>421</c:v>
                </c:pt>
                <c:pt idx="420">
                  <c:v>422</c:v>
                </c:pt>
                <c:pt idx="421">
                  <c:v>423</c:v>
                </c:pt>
                <c:pt idx="422">
                  <c:v>424</c:v>
                </c:pt>
                <c:pt idx="423">
                  <c:v>425</c:v>
                </c:pt>
                <c:pt idx="424">
                  <c:v>426</c:v>
                </c:pt>
                <c:pt idx="425">
                  <c:v>427</c:v>
                </c:pt>
                <c:pt idx="426">
                  <c:v>428</c:v>
                </c:pt>
                <c:pt idx="427">
                  <c:v>429</c:v>
                </c:pt>
                <c:pt idx="428">
                  <c:v>430</c:v>
                </c:pt>
                <c:pt idx="429">
                  <c:v>431</c:v>
                </c:pt>
                <c:pt idx="430">
                  <c:v>432</c:v>
                </c:pt>
              </c:numCache>
            </c:numRef>
          </c:xVal>
          <c:yVal>
            <c:numRef>
              <c:f>aviris_l8_matchup!$C$2:$C$1001</c:f>
              <c:numCache>
                <c:formatCode>General</c:formatCode>
                <c:ptCount val="1000"/>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pt idx="34">
                  <c:v>12</c:v>
                </c:pt>
                <c:pt idx="35">
                  <c:v>12</c:v>
                </c:pt>
                <c:pt idx="36">
                  <c:v>12</c:v>
                </c:pt>
                <c:pt idx="37">
                  <c:v>12</c:v>
                </c:pt>
                <c:pt idx="38">
                  <c:v>12</c:v>
                </c:pt>
                <c:pt idx="39">
                  <c:v>12</c:v>
                </c:pt>
                <c:pt idx="40">
                  <c:v>12</c:v>
                </c:pt>
                <c:pt idx="41">
                  <c:v>12</c:v>
                </c:pt>
                <c:pt idx="42">
                  <c:v>12</c:v>
                </c:pt>
                <c:pt idx="43">
                  <c:v>12</c:v>
                </c:pt>
                <c:pt idx="44">
                  <c:v>12</c:v>
                </c:pt>
                <c:pt idx="45">
                  <c:v>12</c:v>
                </c:pt>
                <c:pt idx="46">
                  <c:v>12</c:v>
                </c:pt>
                <c:pt idx="47">
                  <c:v>12</c:v>
                </c:pt>
                <c:pt idx="48">
                  <c:v>12</c:v>
                </c:pt>
                <c:pt idx="49">
                  <c:v>12</c:v>
                </c:pt>
                <c:pt idx="50">
                  <c:v>12</c:v>
                </c:pt>
                <c:pt idx="51">
                  <c:v>12</c:v>
                </c:pt>
                <c:pt idx="52">
                  <c:v>12</c:v>
                </c:pt>
                <c:pt idx="53">
                  <c:v>12</c:v>
                </c:pt>
                <c:pt idx="54">
                  <c:v>12</c:v>
                </c:pt>
                <c:pt idx="55">
                  <c:v>12</c:v>
                </c:pt>
                <c:pt idx="56">
                  <c:v>12</c:v>
                </c:pt>
                <c:pt idx="57">
                  <c:v>12</c:v>
                </c:pt>
                <c:pt idx="58">
                  <c:v>12</c:v>
                </c:pt>
                <c:pt idx="59">
                  <c:v>12</c:v>
                </c:pt>
                <c:pt idx="60">
                  <c:v>12</c:v>
                </c:pt>
                <c:pt idx="61">
                  <c:v>12</c:v>
                </c:pt>
                <c:pt idx="62">
                  <c:v>12</c:v>
                </c:pt>
                <c:pt idx="63">
                  <c:v>12</c:v>
                </c:pt>
                <c:pt idx="64">
                  <c:v>12</c:v>
                </c:pt>
                <c:pt idx="65">
                  <c:v>12</c:v>
                </c:pt>
                <c:pt idx="66">
                  <c:v>12</c:v>
                </c:pt>
                <c:pt idx="67">
                  <c:v>12</c:v>
                </c:pt>
                <c:pt idx="68">
                  <c:v>12</c:v>
                </c:pt>
                <c:pt idx="69">
                  <c:v>12</c:v>
                </c:pt>
                <c:pt idx="70">
                  <c:v>12</c:v>
                </c:pt>
                <c:pt idx="71">
                  <c:v>12</c:v>
                </c:pt>
                <c:pt idx="72">
                  <c:v>12</c:v>
                </c:pt>
                <c:pt idx="73">
                  <c:v>12</c:v>
                </c:pt>
                <c:pt idx="74">
                  <c:v>12</c:v>
                </c:pt>
                <c:pt idx="75">
                  <c:v>12</c:v>
                </c:pt>
                <c:pt idx="76">
                  <c:v>12</c:v>
                </c:pt>
                <c:pt idx="77">
                  <c:v>12</c:v>
                </c:pt>
                <c:pt idx="78">
                  <c:v>12</c:v>
                </c:pt>
                <c:pt idx="79">
                  <c:v>12</c:v>
                </c:pt>
                <c:pt idx="80">
                  <c:v>12</c:v>
                </c:pt>
                <c:pt idx="81">
                  <c:v>12</c:v>
                </c:pt>
                <c:pt idx="82">
                  <c:v>12</c:v>
                </c:pt>
                <c:pt idx="83">
                  <c:v>12</c:v>
                </c:pt>
                <c:pt idx="84">
                  <c:v>12</c:v>
                </c:pt>
                <c:pt idx="85">
                  <c:v>12</c:v>
                </c:pt>
                <c:pt idx="86">
                  <c:v>12</c:v>
                </c:pt>
                <c:pt idx="87">
                  <c:v>12</c:v>
                </c:pt>
                <c:pt idx="88">
                  <c:v>12</c:v>
                </c:pt>
                <c:pt idx="89">
                  <c:v>12</c:v>
                </c:pt>
                <c:pt idx="90">
                  <c:v>12</c:v>
                </c:pt>
                <c:pt idx="91">
                  <c:v>12</c:v>
                </c:pt>
                <c:pt idx="92">
                  <c:v>12</c:v>
                </c:pt>
                <c:pt idx="93">
                  <c:v>12</c:v>
                </c:pt>
                <c:pt idx="94">
                  <c:v>12</c:v>
                </c:pt>
                <c:pt idx="95">
                  <c:v>12</c:v>
                </c:pt>
                <c:pt idx="96">
                  <c:v>12</c:v>
                </c:pt>
                <c:pt idx="97">
                  <c:v>12</c:v>
                </c:pt>
                <c:pt idx="98">
                  <c:v>12</c:v>
                </c:pt>
                <c:pt idx="99">
                  <c:v>12</c:v>
                </c:pt>
                <c:pt idx="100">
                  <c:v>12</c:v>
                </c:pt>
                <c:pt idx="101">
                  <c:v>12</c:v>
                </c:pt>
                <c:pt idx="102">
                  <c:v>12</c:v>
                </c:pt>
                <c:pt idx="103">
                  <c:v>12</c:v>
                </c:pt>
                <c:pt idx="104">
                  <c:v>12</c:v>
                </c:pt>
                <c:pt idx="105">
                  <c:v>12</c:v>
                </c:pt>
                <c:pt idx="106">
                  <c:v>12</c:v>
                </c:pt>
                <c:pt idx="107">
                  <c:v>12</c:v>
                </c:pt>
                <c:pt idx="108">
                  <c:v>12</c:v>
                </c:pt>
                <c:pt idx="109">
                  <c:v>12</c:v>
                </c:pt>
                <c:pt idx="110">
                  <c:v>12</c:v>
                </c:pt>
                <c:pt idx="111">
                  <c:v>12</c:v>
                </c:pt>
                <c:pt idx="112">
                  <c:v>12</c:v>
                </c:pt>
                <c:pt idx="113">
                  <c:v>12</c:v>
                </c:pt>
                <c:pt idx="114">
                  <c:v>12</c:v>
                </c:pt>
                <c:pt idx="115">
                  <c:v>12</c:v>
                </c:pt>
                <c:pt idx="116">
                  <c:v>12</c:v>
                </c:pt>
                <c:pt idx="117">
                  <c:v>12</c:v>
                </c:pt>
                <c:pt idx="118">
                  <c:v>12</c:v>
                </c:pt>
                <c:pt idx="119">
                  <c:v>12</c:v>
                </c:pt>
                <c:pt idx="120">
                  <c:v>12</c:v>
                </c:pt>
                <c:pt idx="121">
                  <c:v>12</c:v>
                </c:pt>
                <c:pt idx="122">
                  <c:v>12</c:v>
                </c:pt>
                <c:pt idx="123">
                  <c:v>12</c:v>
                </c:pt>
                <c:pt idx="124">
                  <c:v>12</c:v>
                </c:pt>
                <c:pt idx="125">
                  <c:v>12</c:v>
                </c:pt>
                <c:pt idx="126">
                  <c:v>12</c:v>
                </c:pt>
                <c:pt idx="127">
                  <c:v>12</c:v>
                </c:pt>
                <c:pt idx="128">
                  <c:v>12</c:v>
                </c:pt>
                <c:pt idx="129">
                  <c:v>12</c:v>
                </c:pt>
                <c:pt idx="130">
                  <c:v>12</c:v>
                </c:pt>
                <c:pt idx="131">
                  <c:v>12</c:v>
                </c:pt>
                <c:pt idx="132">
                  <c:v>12</c:v>
                </c:pt>
                <c:pt idx="133">
                  <c:v>12</c:v>
                </c:pt>
                <c:pt idx="134">
                  <c:v>12</c:v>
                </c:pt>
                <c:pt idx="135">
                  <c:v>12</c:v>
                </c:pt>
                <c:pt idx="136">
                  <c:v>12</c:v>
                </c:pt>
                <c:pt idx="137">
                  <c:v>12</c:v>
                </c:pt>
                <c:pt idx="138">
                  <c:v>12</c:v>
                </c:pt>
                <c:pt idx="139">
                  <c:v>12</c:v>
                </c:pt>
                <c:pt idx="140">
                  <c:v>12</c:v>
                </c:pt>
                <c:pt idx="141">
                  <c:v>12</c:v>
                </c:pt>
                <c:pt idx="142">
                  <c:v>12</c:v>
                </c:pt>
                <c:pt idx="143">
                  <c:v>12</c:v>
                </c:pt>
                <c:pt idx="144">
                  <c:v>12</c:v>
                </c:pt>
                <c:pt idx="145">
                  <c:v>12</c:v>
                </c:pt>
                <c:pt idx="146">
                  <c:v>12</c:v>
                </c:pt>
                <c:pt idx="147">
                  <c:v>12</c:v>
                </c:pt>
                <c:pt idx="148">
                  <c:v>12</c:v>
                </c:pt>
                <c:pt idx="149">
                  <c:v>12</c:v>
                </c:pt>
                <c:pt idx="150">
                  <c:v>12</c:v>
                </c:pt>
                <c:pt idx="151">
                  <c:v>12</c:v>
                </c:pt>
                <c:pt idx="152">
                  <c:v>12</c:v>
                </c:pt>
                <c:pt idx="153">
                  <c:v>12</c:v>
                </c:pt>
                <c:pt idx="154">
                  <c:v>12</c:v>
                </c:pt>
                <c:pt idx="155">
                  <c:v>12</c:v>
                </c:pt>
                <c:pt idx="156">
                  <c:v>12</c:v>
                </c:pt>
                <c:pt idx="157">
                  <c:v>12</c:v>
                </c:pt>
                <c:pt idx="158">
                  <c:v>12</c:v>
                </c:pt>
                <c:pt idx="159">
                  <c:v>12</c:v>
                </c:pt>
                <c:pt idx="160">
                  <c:v>12</c:v>
                </c:pt>
                <c:pt idx="161">
                  <c:v>12</c:v>
                </c:pt>
                <c:pt idx="162">
                  <c:v>12</c:v>
                </c:pt>
                <c:pt idx="163">
                  <c:v>12</c:v>
                </c:pt>
                <c:pt idx="164">
                  <c:v>12</c:v>
                </c:pt>
                <c:pt idx="165">
                  <c:v>12</c:v>
                </c:pt>
                <c:pt idx="166">
                  <c:v>12</c:v>
                </c:pt>
                <c:pt idx="167">
                  <c:v>12</c:v>
                </c:pt>
                <c:pt idx="168">
                  <c:v>12</c:v>
                </c:pt>
                <c:pt idx="169">
                  <c:v>12</c:v>
                </c:pt>
                <c:pt idx="170">
                  <c:v>12</c:v>
                </c:pt>
                <c:pt idx="171">
                  <c:v>12</c:v>
                </c:pt>
                <c:pt idx="172">
                  <c:v>12</c:v>
                </c:pt>
                <c:pt idx="173">
                  <c:v>12</c:v>
                </c:pt>
                <c:pt idx="174">
                  <c:v>12</c:v>
                </c:pt>
                <c:pt idx="175">
                  <c:v>12</c:v>
                </c:pt>
                <c:pt idx="176">
                  <c:v>12</c:v>
                </c:pt>
                <c:pt idx="177">
                  <c:v>12</c:v>
                </c:pt>
                <c:pt idx="178">
                  <c:v>12</c:v>
                </c:pt>
                <c:pt idx="179">
                  <c:v>12</c:v>
                </c:pt>
                <c:pt idx="180">
                  <c:v>12</c:v>
                </c:pt>
                <c:pt idx="181">
                  <c:v>12</c:v>
                </c:pt>
                <c:pt idx="182">
                  <c:v>12</c:v>
                </c:pt>
                <c:pt idx="183">
                  <c:v>12</c:v>
                </c:pt>
                <c:pt idx="184">
                  <c:v>12</c:v>
                </c:pt>
                <c:pt idx="185">
                  <c:v>12</c:v>
                </c:pt>
                <c:pt idx="186">
                  <c:v>12</c:v>
                </c:pt>
                <c:pt idx="187">
                  <c:v>12</c:v>
                </c:pt>
                <c:pt idx="188">
                  <c:v>12</c:v>
                </c:pt>
                <c:pt idx="189">
                  <c:v>12</c:v>
                </c:pt>
                <c:pt idx="190">
                  <c:v>12</c:v>
                </c:pt>
                <c:pt idx="191">
                  <c:v>12</c:v>
                </c:pt>
                <c:pt idx="192">
                  <c:v>12</c:v>
                </c:pt>
                <c:pt idx="193">
                  <c:v>12</c:v>
                </c:pt>
                <c:pt idx="194">
                  <c:v>12</c:v>
                </c:pt>
                <c:pt idx="195">
                  <c:v>12</c:v>
                </c:pt>
                <c:pt idx="196">
                  <c:v>12</c:v>
                </c:pt>
                <c:pt idx="197">
                  <c:v>12</c:v>
                </c:pt>
                <c:pt idx="198">
                  <c:v>12</c:v>
                </c:pt>
                <c:pt idx="199">
                  <c:v>12</c:v>
                </c:pt>
                <c:pt idx="200">
                  <c:v>12</c:v>
                </c:pt>
                <c:pt idx="201">
                  <c:v>12</c:v>
                </c:pt>
                <c:pt idx="202">
                  <c:v>12</c:v>
                </c:pt>
                <c:pt idx="203">
                  <c:v>12</c:v>
                </c:pt>
                <c:pt idx="204">
                  <c:v>12</c:v>
                </c:pt>
                <c:pt idx="205">
                  <c:v>12</c:v>
                </c:pt>
                <c:pt idx="206">
                  <c:v>12</c:v>
                </c:pt>
                <c:pt idx="207">
                  <c:v>12</c:v>
                </c:pt>
                <c:pt idx="208">
                  <c:v>12</c:v>
                </c:pt>
                <c:pt idx="209">
                  <c:v>12</c:v>
                </c:pt>
                <c:pt idx="210">
                  <c:v>12</c:v>
                </c:pt>
                <c:pt idx="211">
                  <c:v>12</c:v>
                </c:pt>
                <c:pt idx="212">
                  <c:v>12</c:v>
                </c:pt>
                <c:pt idx="213">
                  <c:v>12</c:v>
                </c:pt>
                <c:pt idx="214">
                  <c:v>12</c:v>
                </c:pt>
                <c:pt idx="215">
                  <c:v>12</c:v>
                </c:pt>
                <c:pt idx="216">
                  <c:v>12</c:v>
                </c:pt>
                <c:pt idx="217">
                  <c:v>12</c:v>
                </c:pt>
                <c:pt idx="218">
                  <c:v>12</c:v>
                </c:pt>
                <c:pt idx="219">
                  <c:v>12</c:v>
                </c:pt>
                <c:pt idx="220">
                  <c:v>12</c:v>
                </c:pt>
                <c:pt idx="221">
                  <c:v>12</c:v>
                </c:pt>
                <c:pt idx="222">
                  <c:v>12</c:v>
                </c:pt>
                <c:pt idx="223">
                  <c:v>12</c:v>
                </c:pt>
                <c:pt idx="224">
                  <c:v>12</c:v>
                </c:pt>
                <c:pt idx="225">
                  <c:v>12</c:v>
                </c:pt>
                <c:pt idx="226">
                  <c:v>12</c:v>
                </c:pt>
                <c:pt idx="227">
                  <c:v>12</c:v>
                </c:pt>
                <c:pt idx="228">
                  <c:v>12</c:v>
                </c:pt>
                <c:pt idx="229">
                  <c:v>12</c:v>
                </c:pt>
                <c:pt idx="230">
                  <c:v>12</c:v>
                </c:pt>
                <c:pt idx="231">
                  <c:v>12</c:v>
                </c:pt>
                <c:pt idx="232">
                  <c:v>12</c:v>
                </c:pt>
                <c:pt idx="233">
                  <c:v>12</c:v>
                </c:pt>
                <c:pt idx="234">
                  <c:v>12</c:v>
                </c:pt>
                <c:pt idx="235">
                  <c:v>12</c:v>
                </c:pt>
                <c:pt idx="236">
                  <c:v>12</c:v>
                </c:pt>
                <c:pt idx="237">
                  <c:v>12</c:v>
                </c:pt>
                <c:pt idx="238">
                  <c:v>12</c:v>
                </c:pt>
                <c:pt idx="239">
                  <c:v>12</c:v>
                </c:pt>
                <c:pt idx="240">
                  <c:v>12</c:v>
                </c:pt>
                <c:pt idx="241">
                  <c:v>12</c:v>
                </c:pt>
                <c:pt idx="242">
                  <c:v>12</c:v>
                </c:pt>
                <c:pt idx="243">
                  <c:v>12</c:v>
                </c:pt>
                <c:pt idx="244">
                  <c:v>12</c:v>
                </c:pt>
                <c:pt idx="245">
                  <c:v>12</c:v>
                </c:pt>
                <c:pt idx="246">
                  <c:v>12</c:v>
                </c:pt>
                <c:pt idx="247">
                  <c:v>12</c:v>
                </c:pt>
                <c:pt idx="248">
                  <c:v>12</c:v>
                </c:pt>
                <c:pt idx="249">
                  <c:v>12</c:v>
                </c:pt>
                <c:pt idx="250">
                  <c:v>12</c:v>
                </c:pt>
                <c:pt idx="251">
                  <c:v>12</c:v>
                </c:pt>
                <c:pt idx="252">
                  <c:v>12</c:v>
                </c:pt>
                <c:pt idx="253">
                  <c:v>12</c:v>
                </c:pt>
                <c:pt idx="254">
                  <c:v>12</c:v>
                </c:pt>
                <c:pt idx="255">
                  <c:v>12</c:v>
                </c:pt>
                <c:pt idx="256">
                  <c:v>12</c:v>
                </c:pt>
                <c:pt idx="257">
                  <c:v>12</c:v>
                </c:pt>
                <c:pt idx="258">
                  <c:v>12</c:v>
                </c:pt>
                <c:pt idx="259">
                  <c:v>12</c:v>
                </c:pt>
                <c:pt idx="260">
                  <c:v>12</c:v>
                </c:pt>
                <c:pt idx="261">
                  <c:v>12</c:v>
                </c:pt>
                <c:pt idx="262">
                  <c:v>12</c:v>
                </c:pt>
                <c:pt idx="263">
                  <c:v>12</c:v>
                </c:pt>
                <c:pt idx="264">
                  <c:v>12</c:v>
                </c:pt>
                <c:pt idx="265">
                  <c:v>12</c:v>
                </c:pt>
                <c:pt idx="266">
                  <c:v>12</c:v>
                </c:pt>
                <c:pt idx="267">
                  <c:v>12</c:v>
                </c:pt>
                <c:pt idx="268">
                  <c:v>12</c:v>
                </c:pt>
                <c:pt idx="269">
                  <c:v>12</c:v>
                </c:pt>
                <c:pt idx="270">
                  <c:v>12</c:v>
                </c:pt>
                <c:pt idx="271">
                  <c:v>12</c:v>
                </c:pt>
                <c:pt idx="272">
                  <c:v>12</c:v>
                </c:pt>
                <c:pt idx="273">
                  <c:v>12</c:v>
                </c:pt>
                <c:pt idx="274">
                  <c:v>12</c:v>
                </c:pt>
                <c:pt idx="275">
                  <c:v>12</c:v>
                </c:pt>
                <c:pt idx="276">
                  <c:v>12</c:v>
                </c:pt>
                <c:pt idx="277">
                  <c:v>12</c:v>
                </c:pt>
                <c:pt idx="278">
                  <c:v>12</c:v>
                </c:pt>
                <c:pt idx="279">
                  <c:v>12</c:v>
                </c:pt>
                <c:pt idx="280">
                  <c:v>12</c:v>
                </c:pt>
                <c:pt idx="281">
                  <c:v>12</c:v>
                </c:pt>
                <c:pt idx="282">
                  <c:v>12</c:v>
                </c:pt>
                <c:pt idx="283">
                  <c:v>12</c:v>
                </c:pt>
                <c:pt idx="284">
                  <c:v>12</c:v>
                </c:pt>
                <c:pt idx="285">
                  <c:v>12</c:v>
                </c:pt>
                <c:pt idx="286">
                  <c:v>12</c:v>
                </c:pt>
                <c:pt idx="287">
                  <c:v>12</c:v>
                </c:pt>
                <c:pt idx="288">
                  <c:v>12</c:v>
                </c:pt>
                <c:pt idx="289">
                  <c:v>12</c:v>
                </c:pt>
                <c:pt idx="290">
                  <c:v>12</c:v>
                </c:pt>
                <c:pt idx="291">
                  <c:v>12</c:v>
                </c:pt>
                <c:pt idx="292">
                  <c:v>12</c:v>
                </c:pt>
                <c:pt idx="293">
                  <c:v>12</c:v>
                </c:pt>
                <c:pt idx="294">
                  <c:v>12</c:v>
                </c:pt>
                <c:pt idx="295">
                  <c:v>12</c:v>
                </c:pt>
                <c:pt idx="296">
                  <c:v>12</c:v>
                </c:pt>
                <c:pt idx="297">
                  <c:v>12</c:v>
                </c:pt>
                <c:pt idx="298">
                  <c:v>12</c:v>
                </c:pt>
                <c:pt idx="299">
                  <c:v>12</c:v>
                </c:pt>
                <c:pt idx="300">
                  <c:v>12</c:v>
                </c:pt>
                <c:pt idx="301">
                  <c:v>12</c:v>
                </c:pt>
                <c:pt idx="302">
                  <c:v>12</c:v>
                </c:pt>
                <c:pt idx="303">
                  <c:v>12</c:v>
                </c:pt>
                <c:pt idx="304">
                  <c:v>12</c:v>
                </c:pt>
                <c:pt idx="305">
                  <c:v>12</c:v>
                </c:pt>
                <c:pt idx="306">
                  <c:v>12</c:v>
                </c:pt>
                <c:pt idx="307">
                  <c:v>12</c:v>
                </c:pt>
                <c:pt idx="308">
                  <c:v>12</c:v>
                </c:pt>
                <c:pt idx="309">
                  <c:v>12</c:v>
                </c:pt>
                <c:pt idx="310">
                  <c:v>12</c:v>
                </c:pt>
                <c:pt idx="311">
                  <c:v>12</c:v>
                </c:pt>
                <c:pt idx="312">
                  <c:v>12</c:v>
                </c:pt>
                <c:pt idx="313">
                  <c:v>12</c:v>
                </c:pt>
                <c:pt idx="314">
                  <c:v>12</c:v>
                </c:pt>
                <c:pt idx="315">
                  <c:v>12</c:v>
                </c:pt>
                <c:pt idx="316">
                  <c:v>12</c:v>
                </c:pt>
                <c:pt idx="317">
                  <c:v>12</c:v>
                </c:pt>
                <c:pt idx="318">
                  <c:v>12</c:v>
                </c:pt>
                <c:pt idx="319">
                  <c:v>12</c:v>
                </c:pt>
                <c:pt idx="320">
                  <c:v>12</c:v>
                </c:pt>
                <c:pt idx="321">
                  <c:v>12</c:v>
                </c:pt>
                <c:pt idx="322">
                  <c:v>12</c:v>
                </c:pt>
                <c:pt idx="323">
                  <c:v>12</c:v>
                </c:pt>
                <c:pt idx="324">
                  <c:v>12</c:v>
                </c:pt>
                <c:pt idx="325">
                  <c:v>12</c:v>
                </c:pt>
                <c:pt idx="326">
                  <c:v>12</c:v>
                </c:pt>
                <c:pt idx="327">
                  <c:v>12</c:v>
                </c:pt>
                <c:pt idx="328">
                  <c:v>12</c:v>
                </c:pt>
                <c:pt idx="329">
                  <c:v>12</c:v>
                </c:pt>
                <c:pt idx="330">
                  <c:v>12</c:v>
                </c:pt>
                <c:pt idx="331">
                  <c:v>12</c:v>
                </c:pt>
                <c:pt idx="332">
                  <c:v>12</c:v>
                </c:pt>
                <c:pt idx="333">
                  <c:v>12</c:v>
                </c:pt>
                <c:pt idx="334">
                  <c:v>12</c:v>
                </c:pt>
                <c:pt idx="335">
                  <c:v>12</c:v>
                </c:pt>
                <c:pt idx="336">
                  <c:v>12</c:v>
                </c:pt>
                <c:pt idx="337">
                  <c:v>12</c:v>
                </c:pt>
                <c:pt idx="338">
                  <c:v>12</c:v>
                </c:pt>
                <c:pt idx="339">
                  <c:v>12</c:v>
                </c:pt>
                <c:pt idx="340">
                  <c:v>12</c:v>
                </c:pt>
                <c:pt idx="341">
                  <c:v>12</c:v>
                </c:pt>
                <c:pt idx="342">
                  <c:v>12</c:v>
                </c:pt>
                <c:pt idx="343">
                  <c:v>12</c:v>
                </c:pt>
                <c:pt idx="344">
                  <c:v>12</c:v>
                </c:pt>
                <c:pt idx="345">
                  <c:v>12</c:v>
                </c:pt>
                <c:pt idx="346">
                  <c:v>12</c:v>
                </c:pt>
                <c:pt idx="347">
                  <c:v>12</c:v>
                </c:pt>
                <c:pt idx="348">
                  <c:v>12</c:v>
                </c:pt>
                <c:pt idx="349">
                  <c:v>12</c:v>
                </c:pt>
                <c:pt idx="350">
                  <c:v>12</c:v>
                </c:pt>
                <c:pt idx="351">
                  <c:v>12</c:v>
                </c:pt>
                <c:pt idx="352">
                  <c:v>12</c:v>
                </c:pt>
                <c:pt idx="353">
                  <c:v>12</c:v>
                </c:pt>
                <c:pt idx="354">
                  <c:v>12</c:v>
                </c:pt>
                <c:pt idx="355">
                  <c:v>12</c:v>
                </c:pt>
                <c:pt idx="356">
                  <c:v>12</c:v>
                </c:pt>
                <c:pt idx="357">
                  <c:v>12</c:v>
                </c:pt>
                <c:pt idx="358">
                  <c:v>12</c:v>
                </c:pt>
                <c:pt idx="359">
                  <c:v>12</c:v>
                </c:pt>
                <c:pt idx="360">
                  <c:v>12</c:v>
                </c:pt>
                <c:pt idx="361">
                  <c:v>12</c:v>
                </c:pt>
                <c:pt idx="362">
                  <c:v>12</c:v>
                </c:pt>
                <c:pt idx="363">
                  <c:v>12</c:v>
                </c:pt>
                <c:pt idx="364">
                  <c:v>12</c:v>
                </c:pt>
                <c:pt idx="365">
                  <c:v>12</c:v>
                </c:pt>
                <c:pt idx="366">
                  <c:v>12</c:v>
                </c:pt>
                <c:pt idx="367">
                  <c:v>12</c:v>
                </c:pt>
                <c:pt idx="368">
                  <c:v>12</c:v>
                </c:pt>
                <c:pt idx="369">
                  <c:v>12</c:v>
                </c:pt>
                <c:pt idx="370">
                  <c:v>12</c:v>
                </c:pt>
                <c:pt idx="371">
                  <c:v>12</c:v>
                </c:pt>
                <c:pt idx="372">
                  <c:v>12</c:v>
                </c:pt>
                <c:pt idx="373">
                  <c:v>12</c:v>
                </c:pt>
                <c:pt idx="374">
                  <c:v>12</c:v>
                </c:pt>
                <c:pt idx="375">
                  <c:v>12</c:v>
                </c:pt>
                <c:pt idx="376">
                  <c:v>12</c:v>
                </c:pt>
                <c:pt idx="377">
                  <c:v>12</c:v>
                </c:pt>
                <c:pt idx="378">
                  <c:v>12</c:v>
                </c:pt>
                <c:pt idx="379">
                  <c:v>12</c:v>
                </c:pt>
                <c:pt idx="380">
                  <c:v>12</c:v>
                </c:pt>
                <c:pt idx="381">
                  <c:v>12</c:v>
                </c:pt>
                <c:pt idx="382">
                  <c:v>12</c:v>
                </c:pt>
                <c:pt idx="383">
                  <c:v>12</c:v>
                </c:pt>
                <c:pt idx="384">
                  <c:v>12</c:v>
                </c:pt>
                <c:pt idx="385">
                  <c:v>12</c:v>
                </c:pt>
                <c:pt idx="386">
                  <c:v>12</c:v>
                </c:pt>
                <c:pt idx="387">
                  <c:v>12</c:v>
                </c:pt>
                <c:pt idx="388">
                  <c:v>12</c:v>
                </c:pt>
                <c:pt idx="389">
                  <c:v>12</c:v>
                </c:pt>
                <c:pt idx="390">
                  <c:v>12</c:v>
                </c:pt>
                <c:pt idx="391">
                  <c:v>12</c:v>
                </c:pt>
                <c:pt idx="392">
                  <c:v>12</c:v>
                </c:pt>
                <c:pt idx="393">
                  <c:v>12</c:v>
                </c:pt>
                <c:pt idx="394">
                  <c:v>12</c:v>
                </c:pt>
                <c:pt idx="395">
                  <c:v>12</c:v>
                </c:pt>
                <c:pt idx="396">
                  <c:v>12</c:v>
                </c:pt>
                <c:pt idx="397">
                  <c:v>12</c:v>
                </c:pt>
                <c:pt idx="398">
                  <c:v>12</c:v>
                </c:pt>
                <c:pt idx="399">
                  <c:v>12</c:v>
                </c:pt>
                <c:pt idx="400">
                  <c:v>12</c:v>
                </c:pt>
                <c:pt idx="401">
                  <c:v>12</c:v>
                </c:pt>
                <c:pt idx="402">
                  <c:v>12</c:v>
                </c:pt>
                <c:pt idx="403">
                  <c:v>12</c:v>
                </c:pt>
                <c:pt idx="404">
                  <c:v>12</c:v>
                </c:pt>
                <c:pt idx="405">
                  <c:v>12</c:v>
                </c:pt>
                <c:pt idx="406">
                  <c:v>12</c:v>
                </c:pt>
                <c:pt idx="407">
                  <c:v>12</c:v>
                </c:pt>
                <c:pt idx="408">
                  <c:v>12</c:v>
                </c:pt>
                <c:pt idx="409">
                  <c:v>12</c:v>
                </c:pt>
                <c:pt idx="410">
                  <c:v>12</c:v>
                </c:pt>
                <c:pt idx="411">
                  <c:v>12</c:v>
                </c:pt>
                <c:pt idx="412">
                  <c:v>12</c:v>
                </c:pt>
                <c:pt idx="413">
                  <c:v>12</c:v>
                </c:pt>
                <c:pt idx="414">
                  <c:v>12</c:v>
                </c:pt>
                <c:pt idx="415">
                  <c:v>12</c:v>
                </c:pt>
                <c:pt idx="416">
                  <c:v>12</c:v>
                </c:pt>
                <c:pt idx="417">
                  <c:v>12</c:v>
                </c:pt>
                <c:pt idx="418">
                  <c:v>12</c:v>
                </c:pt>
                <c:pt idx="419">
                  <c:v>12</c:v>
                </c:pt>
                <c:pt idx="420">
                  <c:v>12</c:v>
                </c:pt>
                <c:pt idx="421">
                  <c:v>12</c:v>
                </c:pt>
                <c:pt idx="422">
                  <c:v>12</c:v>
                </c:pt>
                <c:pt idx="423">
                  <c:v>12</c:v>
                </c:pt>
                <c:pt idx="424">
                  <c:v>12</c:v>
                </c:pt>
                <c:pt idx="425">
                  <c:v>12</c:v>
                </c:pt>
                <c:pt idx="426">
                  <c:v>12</c:v>
                </c:pt>
                <c:pt idx="427">
                  <c:v>12</c:v>
                </c:pt>
                <c:pt idx="428">
                  <c:v>12</c:v>
                </c:pt>
                <c:pt idx="429">
                  <c:v>12</c:v>
                </c:pt>
                <c:pt idx="430">
                  <c:v>12</c:v>
                </c:pt>
              </c:numCache>
            </c:numRef>
          </c:yVal>
          <c:smooth val="0"/>
          <c:extLst xmlns:c16r2="http://schemas.microsoft.com/office/drawing/2015/06/chart">
            <c:ext xmlns:c16="http://schemas.microsoft.com/office/drawing/2014/chart" uri="{C3380CC4-5D6E-409C-BE32-E72D297353CC}">
              <c16:uniqueId val="{00000001-FF80-4724-876C-7191EAAB3E52}"/>
            </c:ext>
          </c:extLst>
        </c:ser>
        <c:ser>
          <c:idx val="1"/>
          <c:order val="2"/>
          <c:tx>
            <c:v>12 FNU</c:v>
          </c:tx>
          <c:spPr>
            <a:ln w="12700" cap="rnd">
              <a:solidFill>
                <a:schemeClr val="tx1">
                  <a:lumMod val="50000"/>
                  <a:lumOff val="50000"/>
                </a:schemeClr>
              </a:solidFill>
              <a:round/>
            </a:ln>
            <a:effectLst/>
          </c:spPr>
          <c:marker>
            <c:symbol val="none"/>
          </c:marker>
          <c:xVal>
            <c:numRef>
              <c:f>aviris_l8_matchup!$C$2:$C$1001</c:f>
              <c:numCache>
                <c:formatCode>General</c:formatCode>
                <c:ptCount val="1000"/>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pt idx="34">
                  <c:v>12</c:v>
                </c:pt>
                <c:pt idx="35">
                  <c:v>12</c:v>
                </c:pt>
                <c:pt idx="36">
                  <c:v>12</c:v>
                </c:pt>
                <c:pt idx="37">
                  <c:v>12</c:v>
                </c:pt>
                <c:pt idx="38">
                  <c:v>12</c:v>
                </c:pt>
                <c:pt idx="39">
                  <c:v>12</c:v>
                </c:pt>
                <c:pt idx="40">
                  <c:v>12</c:v>
                </c:pt>
                <c:pt idx="41">
                  <c:v>12</c:v>
                </c:pt>
                <c:pt idx="42">
                  <c:v>12</c:v>
                </c:pt>
                <c:pt idx="43">
                  <c:v>12</c:v>
                </c:pt>
                <c:pt idx="44">
                  <c:v>12</c:v>
                </c:pt>
                <c:pt idx="45">
                  <c:v>12</c:v>
                </c:pt>
                <c:pt idx="46">
                  <c:v>12</c:v>
                </c:pt>
                <c:pt idx="47">
                  <c:v>12</c:v>
                </c:pt>
                <c:pt idx="48">
                  <c:v>12</c:v>
                </c:pt>
                <c:pt idx="49">
                  <c:v>12</c:v>
                </c:pt>
                <c:pt idx="50">
                  <c:v>12</c:v>
                </c:pt>
                <c:pt idx="51">
                  <c:v>12</c:v>
                </c:pt>
                <c:pt idx="52">
                  <c:v>12</c:v>
                </c:pt>
                <c:pt idx="53">
                  <c:v>12</c:v>
                </c:pt>
                <c:pt idx="54">
                  <c:v>12</c:v>
                </c:pt>
                <c:pt idx="55">
                  <c:v>12</c:v>
                </c:pt>
                <c:pt idx="56">
                  <c:v>12</c:v>
                </c:pt>
                <c:pt idx="57">
                  <c:v>12</c:v>
                </c:pt>
                <c:pt idx="58">
                  <c:v>12</c:v>
                </c:pt>
                <c:pt idx="59">
                  <c:v>12</c:v>
                </c:pt>
                <c:pt idx="60">
                  <c:v>12</c:v>
                </c:pt>
                <c:pt idx="61">
                  <c:v>12</c:v>
                </c:pt>
                <c:pt idx="62">
                  <c:v>12</c:v>
                </c:pt>
                <c:pt idx="63">
                  <c:v>12</c:v>
                </c:pt>
                <c:pt idx="64">
                  <c:v>12</c:v>
                </c:pt>
                <c:pt idx="65">
                  <c:v>12</c:v>
                </c:pt>
                <c:pt idx="66">
                  <c:v>12</c:v>
                </c:pt>
                <c:pt idx="67">
                  <c:v>12</c:v>
                </c:pt>
                <c:pt idx="68">
                  <c:v>12</c:v>
                </c:pt>
                <c:pt idx="69">
                  <c:v>12</c:v>
                </c:pt>
                <c:pt idx="70">
                  <c:v>12</c:v>
                </c:pt>
                <c:pt idx="71">
                  <c:v>12</c:v>
                </c:pt>
                <c:pt idx="72">
                  <c:v>12</c:v>
                </c:pt>
                <c:pt idx="73">
                  <c:v>12</c:v>
                </c:pt>
                <c:pt idx="74">
                  <c:v>12</c:v>
                </c:pt>
                <c:pt idx="75">
                  <c:v>12</c:v>
                </c:pt>
                <c:pt idx="76">
                  <c:v>12</c:v>
                </c:pt>
                <c:pt idx="77">
                  <c:v>12</c:v>
                </c:pt>
                <c:pt idx="78">
                  <c:v>12</c:v>
                </c:pt>
                <c:pt idx="79">
                  <c:v>12</c:v>
                </c:pt>
                <c:pt idx="80">
                  <c:v>12</c:v>
                </c:pt>
                <c:pt idx="81">
                  <c:v>12</c:v>
                </c:pt>
                <c:pt idx="82">
                  <c:v>12</c:v>
                </c:pt>
                <c:pt idx="83">
                  <c:v>12</c:v>
                </c:pt>
                <c:pt idx="84">
                  <c:v>12</c:v>
                </c:pt>
                <c:pt idx="85">
                  <c:v>12</c:v>
                </c:pt>
                <c:pt idx="86">
                  <c:v>12</c:v>
                </c:pt>
                <c:pt idx="87">
                  <c:v>12</c:v>
                </c:pt>
                <c:pt idx="88">
                  <c:v>12</c:v>
                </c:pt>
                <c:pt idx="89">
                  <c:v>12</c:v>
                </c:pt>
                <c:pt idx="90">
                  <c:v>12</c:v>
                </c:pt>
                <c:pt idx="91">
                  <c:v>12</c:v>
                </c:pt>
                <c:pt idx="92">
                  <c:v>12</c:v>
                </c:pt>
                <c:pt idx="93">
                  <c:v>12</c:v>
                </c:pt>
                <c:pt idx="94">
                  <c:v>12</c:v>
                </c:pt>
                <c:pt idx="95">
                  <c:v>12</c:v>
                </c:pt>
                <c:pt idx="96">
                  <c:v>12</c:v>
                </c:pt>
                <c:pt idx="97">
                  <c:v>12</c:v>
                </c:pt>
                <c:pt idx="98">
                  <c:v>12</c:v>
                </c:pt>
                <c:pt idx="99">
                  <c:v>12</c:v>
                </c:pt>
                <c:pt idx="100">
                  <c:v>12</c:v>
                </c:pt>
                <c:pt idx="101">
                  <c:v>12</c:v>
                </c:pt>
                <c:pt idx="102">
                  <c:v>12</c:v>
                </c:pt>
                <c:pt idx="103">
                  <c:v>12</c:v>
                </c:pt>
                <c:pt idx="104">
                  <c:v>12</c:v>
                </c:pt>
                <c:pt idx="105">
                  <c:v>12</c:v>
                </c:pt>
                <c:pt idx="106">
                  <c:v>12</c:v>
                </c:pt>
                <c:pt idx="107">
                  <c:v>12</c:v>
                </c:pt>
                <c:pt idx="108">
                  <c:v>12</c:v>
                </c:pt>
                <c:pt idx="109">
                  <c:v>12</c:v>
                </c:pt>
                <c:pt idx="110">
                  <c:v>12</c:v>
                </c:pt>
                <c:pt idx="111">
                  <c:v>12</c:v>
                </c:pt>
                <c:pt idx="112">
                  <c:v>12</c:v>
                </c:pt>
                <c:pt idx="113">
                  <c:v>12</c:v>
                </c:pt>
                <c:pt idx="114">
                  <c:v>12</c:v>
                </c:pt>
                <c:pt idx="115">
                  <c:v>12</c:v>
                </c:pt>
                <c:pt idx="116">
                  <c:v>12</c:v>
                </c:pt>
                <c:pt idx="117">
                  <c:v>12</c:v>
                </c:pt>
                <c:pt idx="118">
                  <c:v>12</c:v>
                </c:pt>
                <c:pt idx="119">
                  <c:v>12</c:v>
                </c:pt>
                <c:pt idx="120">
                  <c:v>12</c:v>
                </c:pt>
                <c:pt idx="121">
                  <c:v>12</c:v>
                </c:pt>
                <c:pt idx="122">
                  <c:v>12</c:v>
                </c:pt>
                <c:pt idx="123">
                  <c:v>12</c:v>
                </c:pt>
                <c:pt idx="124">
                  <c:v>12</c:v>
                </c:pt>
                <c:pt idx="125">
                  <c:v>12</c:v>
                </c:pt>
                <c:pt idx="126">
                  <c:v>12</c:v>
                </c:pt>
                <c:pt idx="127">
                  <c:v>12</c:v>
                </c:pt>
                <c:pt idx="128">
                  <c:v>12</c:v>
                </c:pt>
                <c:pt idx="129">
                  <c:v>12</c:v>
                </c:pt>
                <c:pt idx="130">
                  <c:v>12</c:v>
                </c:pt>
                <c:pt idx="131">
                  <c:v>12</c:v>
                </c:pt>
                <c:pt idx="132">
                  <c:v>12</c:v>
                </c:pt>
                <c:pt idx="133">
                  <c:v>12</c:v>
                </c:pt>
                <c:pt idx="134">
                  <c:v>12</c:v>
                </c:pt>
                <c:pt idx="135">
                  <c:v>12</c:v>
                </c:pt>
                <c:pt idx="136">
                  <c:v>12</c:v>
                </c:pt>
                <c:pt idx="137">
                  <c:v>12</c:v>
                </c:pt>
                <c:pt idx="138">
                  <c:v>12</c:v>
                </c:pt>
                <c:pt idx="139">
                  <c:v>12</c:v>
                </c:pt>
                <c:pt idx="140">
                  <c:v>12</c:v>
                </c:pt>
                <c:pt idx="141">
                  <c:v>12</c:v>
                </c:pt>
                <c:pt idx="142">
                  <c:v>12</c:v>
                </c:pt>
                <c:pt idx="143">
                  <c:v>12</c:v>
                </c:pt>
                <c:pt idx="144">
                  <c:v>12</c:v>
                </c:pt>
                <c:pt idx="145">
                  <c:v>12</c:v>
                </c:pt>
                <c:pt idx="146">
                  <c:v>12</c:v>
                </c:pt>
                <c:pt idx="147">
                  <c:v>12</c:v>
                </c:pt>
                <c:pt idx="148">
                  <c:v>12</c:v>
                </c:pt>
                <c:pt idx="149">
                  <c:v>12</c:v>
                </c:pt>
                <c:pt idx="150">
                  <c:v>12</c:v>
                </c:pt>
                <c:pt idx="151">
                  <c:v>12</c:v>
                </c:pt>
                <c:pt idx="152">
                  <c:v>12</c:v>
                </c:pt>
                <c:pt idx="153">
                  <c:v>12</c:v>
                </c:pt>
                <c:pt idx="154">
                  <c:v>12</c:v>
                </c:pt>
                <c:pt idx="155">
                  <c:v>12</c:v>
                </c:pt>
                <c:pt idx="156">
                  <c:v>12</c:v>
                </c:pt>
                <c:pt idx="157">
                  <c:v>12</c:v>
                </c:pt>
                <c:pt idx="158">
                  <c:v>12</c:v>
                </c:pt>
                <c:pt idx="159">
                  <c:v>12</c:v>
                </c:pt>
                <c:pt idx="160">
                  <c:v>12</c:v>
                </c:pt>
                <c:pt idx="161">
                  <c:v>12</c:v>
                </c:pt>
                <c:pt idx="162">
                  <c:v>12</c:v>
                </c:pt>
                <c:pt idx="163">
                  <c:v>12</c:v>
                </c:pt>
                <c:pt idx="164">
                  <c:v>12</c:v>
                </c:pt>
                <c:pt idx="165">
                  <c:v>12</c:v>
                </c:pt>
                <c:pt idx="166">
                  <c:v>12</c:v>
                </c:pt>
                <c:pt idx="167">
                  <c:v>12</c:v>
                </c:pt>
                <c:pt idx="168">
                  <c:v>12</c:v>
                </c:pt>
                <c:pt idx="169">
                  <c:v>12</c:v>
                </c:pt>
                <c:pt idx="170">
                  <c:v>12</c:v>
                </c:pt>
                <c:pt idx="171">
                  <c:v>12</c:v>
                </c:pt>
                <c:pt idx="172">
                  <c:v>12</c:v>
                </c:pt>
                <c:pt idx="173">
                  <c:v>12</c:v>
                </c:pt>
                <c:pt idx="174">
                  <c:v>12</c:v>
                </c:pt>
                <c:pt idx="175">
                  <c:v>12</c:v>
                </c:pt>
                <c:pt idx="176">
                  <c:v>12</c:v>
                </c:pt>
                <c:pt idx="177">
                  <c:v>12</c:v>
                </c:pt>
                <c:pt idx="178">
                  <c:v>12</c:v>
                </c:pt>
                <c:pt idx="179">
                  <c:v>12</c:v>
                </c:pt>
                <c:pt idx="180">
                  <c:v>12</c:v>
                </c:pt>
                <c:pt idx="181">
                  <c:v>12</c:v>
                </c:pt>
                <c:pt idx="182">
                  <c:v>12</c:v>
                </c:pt>
                <c:pt idx="183">
                  <c:v>12</c:v>
                </c:pt>
                <c:pt idx="184">
                  <c:v>12</c:v>
                </c:pt>
                <c:pt idx="185">
                  <c:v>12</c:v>
                </c:pt>
                <c:pt idx="186">
                  <c:v>12</c:v>
                </c:pt>
                <c:pt idx="187">
                  <c:v>12</c:v>
                </c:pt>
                <c:pt idx="188">
                  <c:v>12</c:v>
                </c:pt>
                <c:pt idx="189">
                  <c:v>12</c:v>
                </c:pt>
                <c:pt idx="190">
                  <c:v>12</c:v>
                </c:pt>
                <c:pt idx="191">
                  <c:v>12</c:v>
                </c:pt>
                <c:pt idx="192">
                  <c:v>12</c:v>
                </c:pt>
                <c:pt idx="193">
                  <c:v>12</c:v>
                </c:pt>
                <c:pt idx="194">
                  <c:v>12</c:v>
                </c:pt>
                <c:pt idx="195">
                  <c:v>12</c:v>
                </c:pt>
                <c:pt idx="196">
                  <c:v>12</c:v>
                </c:pt>
                <c:pt idx="197">
                  <c:v>12</c:v>
                </c:pt>
                <c:pt idx="198">
                  <c:v>12</c:v>
                </c:pt>
                <c:pt idx="199">
                  <c:v>12</c:v>
                </c:pt>
                <c:pt idx="200">
                  <c:v>12</c:v>
                </c:pt>
                <c:pt idx="201">
                  <c:v>12</c:v>
                </c:pt>
                <c:pt idx="202">
                  <c:v>12</c:v>
                </c:pt>
                <c:pt idx="203">
                  <c:v>12</c:v>
                </c:pt>
                <c:pt idx="204">
                  <c:v>12</c:v>
                </c:pt>
                <c:pt idx="205">
                  <c:v>12</c:v>
                </c:pt>
                <c:pt idx="206">
                  <c:v>12</c:v>
                </c:pt>
                <c:pt idx="207">
                  <c:v>12</c:v>
                </c:pt>
                <c:pt idx="208">
                  <c:v>12</c:v>
                </c:pt>
                <c:pt idx="209">
                  <c:v>12</c:v>
                </c:pt>
                <c:pt idx="210">
                  <c:v>12</c:v>
                </c:pt>
                <c:pt idx="211">
                  <c:v>12</c:v>
                </c:pt>
                <c:pt idx="212">
                  <c:v>12</c:v>
                </c:pt>
                <c:pt idx="213">
                  <c:v>12</c:v>
                </c:pt>
                <c:pt idx="214">
                  <c:v>12</c:v>
                </c:pt>
                <c:pt idx="215">
                  <c:v>12</c:v>
                </c:pt>
                <c:pt idx="216">
                  <c:v>12</c:v>
                </c:pt>
                <c:pt idx="217">
                  <c:v>12</c:v>
                </c:pt>
                <c:pt idx="218">
                  <c:v>12</c:v>
                </c:pt>
                <c:pt idx="219">
                  <c:v>12</c:v>
                </c:pt>
                <c:pt idx="220">
                  <c:v>12</c:v>
                </c:pt>
                <c:pt idx="221">
                  <c:v>12</c:v>
                </c:pt>
                <c:pt idx="222">
                  <c:v>12</c:v>
                </c:pt>
                <c:pt idx="223">
                  <c:v>12</c:v>
                </c:pt>
                <c:pt idx="224">
                  <c:v>12</c:v>
                </c:pt>
                <c:pt idx="225">
                  <c:v>12</c:v>
                </c:pt>
                <c:pt idx="226">
                  <c:v>12</c:v>
                </c:pt>
                <c:pt idx="227">
                  <c:v>12</c:v>
                </c:pt>
                <c:pt idx="228">
                  <c:v>12</c:v>
                </c:pt>
                <c:pt idx="229">
                  <c:v>12</c:v>
                </c:pt>
                <c:pt idx="230">
                  <c:v>12</c:v>
                </c:pt>
                <c:pt idx="231">
                  <c:v>12</c:v>
                </c:pt>
                <c:pt idx="232">
                  <c:v>12</c:v>
                </c:pt>
                <c:pt idx="233">
                  <c:v>12</c:v>
                </c:pt>
                <c:pt idx="234">
                  <c:v>12</c:v>
                </c:pt>
                <c:pt idx="235">
                  <c:v>12</c:v>
                </c:pt>
                <c:pt idx="236">
                  <c:v>12</c:v>
                </c:pt>
                <c:pt idx="237">
                  <c:v>12</c:v>
                </c:pt>
                <c:pt idx="238">
                  <c:v>12</c:v>
                </c:pt>
                <c:pt idx="239">
                  <c:v>12</c:v>
                </c:pt>
                <c:pt idx="240">
                  <c:v>12</c:v>
                </c:pt>
                <c:pt idx="241">
                  <c:v>12</c:v>
                </c:pt>
                <c:pt idx="242">
                  <c:v>12</c:v>
                </c:pt>
                <c:pt idx="243">
                  <c:v>12</c:v>
                </c:pt>
                <c:pt idx="244">
                  <c:v>12</c:v>
                </c:pt>
                <c:pt idx="245">
                  <c:v>12</c:v>
                </c:pt>
                <c:pt idx="246">
                  <c:v>12</c:v>
                </c:pt>
                <c:pt idx="247">
                  <c:v>12</c:v>
                </c:pt>
                <c:pt idx="248">
                  <c:v>12</c:v>
                </c:pt>
                <c:pt idx="249">
                  <c:v>12</c:v>
                </c:pt>
                <c:pt idx="250">
                  <c:v>12</c:v>
                </c:pt>
                <c:pt idx="251">
                  <c:v>12</c:v>
                </c:pt>
                <c:pt idx="252">
                  <c:v>12</c:v>
                </c:pt>
                <c:pt idx="253">
                  <c:v>12</c:v>
                </c:pt>
                <c:pt idx="254">
                  <c:v>12</c:v>
                </c:pt>
                <c:pt idx="255">
                  <c:v>12</c:v>
                </c:pt>
                <c:pt idx="256">
                  <c:v>12</c:v>
                </c:pt>
                <c:pt idx="257">
                  <c:v>12</c:v>
                </c:pt>
                <c:pt idx="258">
                  <c:v>12</c:v>
                </c:pt>
                <c:pt idx="259">
                  <c:v>12</c:v>
                </c:pt>
                <c:pt idx="260">
                  <c:v>12</c:v>
                </c:pt>
                <c:pt idx="261">
                  <c:v>12</c:v>
                </c:pt>
                <c:pt idx="262">
                  <c:v>12</c:v>
                </c:pt>
                <c:pt idx="263">
                  <c:v>12</c:v>
                </c:pt>
                <c:pt idx="264">
                  <c:v>12</c:v>
                </c:pt>
                <c:pt idx="265">
                  <c:v>12</c:v>
                </c:pt>
                <c:pt idx="266">
                  <c:v>12</c:v>
                </c:pt>
                <c:pt idx="267">
                  <c:v>12</c:v>
                </c:pt>
                <c:pt idx="268">
                  <c:v>12</c:v>
                </c:pt>
                <c:pt idx="269">
                  <c:v>12</c:v>
                </c:pt>
                <c:pt idx="270">
                  <c:v>12</c:v>
                </c:pt>
                <c:pt idx="271">
                  <c:v>12</c:v>
                </c:pt>
                <c:pt idx="272">
                  <c:v>12</c:v>
                </c:pt>
                <c:pt idx="273">
                  <c:v>12</c:v>
                </c:pt>
                <c:pt idx="274">
                  <c:v>12</c:v>
                </c:pt>
                <c:pt idx="275">
                  <c:v>12</c:v>
                </c:pt>
                <c:pt idx="276">
                  <c:v>12</c:v>
                </c:pt>
                <c:pt idx="277">
                  <c:v>12</c:v>
                </c:pt>
                <c:pt idx="278">
                  <c:v>12</c:v>
                </c:pt>
                <c:pt idx="279">
                  <c:v>12</c:v>
                </c:pt>
                <c:pt idx="280">
                  <c:v>12</c:v>
                </c:pt>
                <c:pt idx="281">
                  <c:v>12</c:v>
                </c:pt>
                <c:pt idx="282">
                  <c:v>12</c:v>
                </c:pt>
                <c:pt idx="283">
                  <c:v>12</c:v>
                </c:pt>
                <c:pt idx="284">
                  <c:v>12</c:v>
                </c:pt>
                <c:pt idx="285">
                  <c:v>12</c:v>
                </c:pt>
                <c:pt idx="286">
                  <c:v>12</c:v>
                </c:pt>
                <c:pt idx="287">
                  <c:v>12</c:v>
                </c:pt>
                <c:pt idx="288">
                  <c:v>12</c:v>
                </c:pt>
                <c:pt idx="289">
                  <c:v>12</c:v>
                </c:pt>
                <c:pt idx="290">
                  <c:v>12</c:v>
                </c:pt>
                <c:pt idx="291">
                  <c:v>12</c:v>
                </c:pt>
                <c:pt idx="292">
                  <c:v>12</c:v>
                </c:pt>
                <c:pt idx="293">
                  <c:v>12</c:v>
                </c:pt>
                <c:pt idx="294">
                  <c:v>12</c:v>
                </c:pt>
                <c:pt idx="295">
                  <c:v>12</c:v>
                </c:pt>
                <c:pt idx="296">
                  <c:v>12</c:v>
                </c:pt>
                <c:pt idx="297">
                  <c:v>12</c:v>
                </c:pt>
                <c:pt idx="298">
                  <c:v>12</c:v>
                </c:pt>
                <c:pt idx="299">
                  <c:v>12</c:v>
                </c:pt>
                <c:pt idx="300">
                  <c:v>12</c:v>
                </c:pt>
                <c:pt idx="301">
                  <c:v>12</c:v>
                </c:pt>
                <c:pt idx="302">
                  <c:v>12</c:v>
                </c:pt>
                <c:pt idx="303">
                  <c:v>12</c:v>
                </c:pt>
                <c:pt idx="304">
                  <c:v>12</c:v>
                </c:pt>
                <c:pt idx="305">
                  <c:v>12</c:v>
                </c:pt>
                <c:pt idx="306">
                  <c:v>12</c:v>
                </c:pt>
                <c:pt idx="307">
                  <c:v>12</c:v>
                </c:pt>
                <c:pt idx="308">
                  <c:v>12</c:v>
                </c:pt>
                <c:pt idx="309">
                  <c:v>12</c:v>
                </c:pt>
                <c:pt idx="310">
                  <c:v>12</c:v>
                </c:pt>
                <c:pt idx="311">
                  <c:v>12</c:v>
                </c:pt>
                <c:pt idx="312">
                  <c:v>12</c:v>
                </c:pt>
                <c:pt idx="313">
                  <c:v>12</c:v>
                </c:pt>
                <c:pt idx="314">
                  <c:v>12</c:v>
                </c:pt>
                <c:pt idx="315">
                  <c:v>12</c:v>
                </c:pt>
                <c:pt idx="316">
                  <c:v>12</c:v>
                </c:pt>
                <c:pt idx="317">
                  <c:v>12</c:v>
                </c:pt>
                <c:pt idx="318">
                  <c:v>12</c:v>
                </c:pt>
                <c:pt idx="319">
                  <c:v>12</c:v>
                </c:pt>
                <c:pt idx="320">
                  <c:v>12</c:v>
                </c:pt>
                <c:pt idx="321">
                  <c:v>12</c:v>
                </c:pt>
                <c:pt idx="322">
                  <c:v>12</c:v>
                </c:pt>
                <c:pt idx="323">
                  <c:v>12</c:v>
                </c:pt>
                <c:pt idx="324">
                  <c:v>12</c:v>
                </c:pt>
                <c:pt idx="325">
                  <c:v>12</c:v>
                </c:pt>
                <c:pt idx="326">
                  <c:v>12</c:v>
                </c:pt>
                <c:pt idx="327">
                  <c:v>12</c:v>
                </c:pt>
                <c:pt idx="328">
                  <c:v>12</c:v>
                </c:pt>
                <c:pt idx="329">
                  <c:v>12</c:v>
                </c:pt>
                <c:pt idx="330">
                  <c:v>12</c:v>
                </c:pt>
                <c:pt idx="331">
                  <c:v>12</c:v>
                </c:pt>
                <c:pt idx="332">
                  <c:v>12</c:v>
                </c:pt>
                <c:pt idx="333">
                  <c:v>12</c:v>
                </c:pt>
                <c:pt idx="334">
                  <c:v>12</c:v>
                </c:pt>
                <c:pt idx="335">
                  <c:v>12</c:v>
                </c:pt>
                <c:pt idx="336">
                  <c:v>12</c:v>
                </c:pt>
                <c:pt idx="337">
                  <c:v>12</c:v>
                </c:pt>
                <c:pt idx="338">
                  <c:v>12</c:v>
                </c:pt>
                <c:pt idx="339">
                  <c:v>12</c:v>
                </c:pt>
                <c:pt idx="340">
                  <c:v>12</c:v>
                </c:pt>
                <c:pt idx="341">
                  <c:v>12</c:v>
                </c:pt>
                <c:pt idx="342">
                  <c:v>12</c:v>
                </c:pt>
                <c:pt idx="343">
                  <c:v>12</c:v>
                </c:pt>
                <c:pt idx="344">
                  <c:v>12</c:v>
                </c:pt>
                <c:pt idx="345">
                  <c:v>12</c:v>
                </c:pt>
                <c:pt idx="346">
                  <c:v>12</c:v>
                </c:pt>
                <c:pt idx="347">
                  <c:v>12</c:v>
                </c:pt>
                <c:pt idx="348">
                  <c:v>12</c:v>
                </c:pt>
                <c:pt idx="349">
                  <c:v>12</c:v>
                </c:pt>
                <c:pt idx="350">
                  <c:v>12</c:v>
                </c:pt>
                <c:pt idx="351">
                  <c:v>12</c:v>
                </c:pt>
                <c:pt idx="352">
                  <c:v>12</c:v>
                </c:pt>
                <c:pt idx="353">
                  <c:v>12</c:v>
                </c:pt>
                <c:pt idx="354">
                  <c:v>12</c:v>
                </c:pt>
                <c:pt idx="355">
                  <c:v>12</c:v>
                </c:pt>
                <c:pt idx="356">
                  <c:v>12</c:v>
                </c:pt>
                <c:pt idx="357">
                  <c:v>12</c:v>
                </c:pt>
                <c:pt idx="358">
                  <c:v>12</c:v>
                </c:pt>
                <c:pt idx="359">
                  <c:v>12</c:v>
                </c:pt>
                <c:pt idx="360">
                  <c:v>12</c:v>
                </c:pt>
                <c:pt idx="361">
                  <c:v>12</c:v>
                </c:pt>
                <c:pt idx="362">
                  <c:v>12</c:v>
                </c:pt>
                <c:pt idx="363">
                  <c:v>12</c:v>
                </c:pt>
                <c:pt idx="364">
                  <c:v>12</c:v>
                </c:pt>
                <c:pt idx="365">
                  <c:v>12</c:v>
                </c:pt>
                <c:pt idx="366">
                  <c:v>12</c:v>
                </c:pt>
                <c:pt idx="367">
                  <c:v>12</c:v>
                </c:pt>
                <c:pt idx="368">
                  <c:v>12</c:v>
                </c:pt>
                <c:pt idx="369">
                  <c:v>12</c:v>
                </c:pt>
                <c:pt idx="370">
                  <c:v>12</c:v>
                </c:pt>
                <c:pt idx="371">
                  <c:v>12</c:v>
                </c:pt>
                <c:pt idx="372">
                  <c:v>12</c:v>
                </c:pt>
                <c:pt idx="373">
                  <c:v>12</c:v>
                </c:pt>
                <c:pt idx="374">
                  <c:v>12</c:v>
                </c:pt>
                <c:pt idx="375">
                  <c:v>12</c:v>
                </c:pt>
                <c:pt idx="376">
                  <c:v>12</c:v>
                </c:pt>
                <c:pt idx="377">
                  <c:v>12</c:v>
                </c:pt>
                <c:pt idx="378">
                  <c:v>12</c:v>
                </c:pt>
                <c:pt idx="379">
                  <c:v>12</c:v>
                </c:pt>
                <c:pt idx="380">
                  <c:v>12</c:v>
                </c:pt>
                <c:pt idx="381">
                  <c:v>12</c:v>
                </c:pt>
                <c:pt idx="382">
                  <c:v>12</c:v>
                </c:pt>
                <c:pt idx="383">
                  <c:v>12</c:v>
                </c:pt>
                <c:pt idx="384">
                  <c:v>12</c:v>
                </c:pt>
                <c:pt idx="385">
                  <c:v>12</c:v>
                </c:pt>
                <c:pt idx="386">
                  <c:v>12</c:v>
                </c:pt>
                <c:pt idx="387">
                  <c:v>12</c:v>
                </c:pt>
                <c:pt idx="388">
                  <c:v>12</c:v>
                </c:pt>
                <c:pt idx="389">
                  <c:v>12</c:v>
                </c:pt>
                <c:pt idx="390">
                  <c:v>12</c:v>
                </c:pt>
                <c:pt idx="391">
                  <c:v>12</c:v>
                </c:pt>
                <c:pt idx="392">
                  <c:v>12</c:v>
                </c:pt>
                <c:pt idx="393">
                  <c:v>12</c:v>
                </c:pt>
                <c:pt idx="394">
                  <c:v>12</c:v>
                </c:pt>
                <c:pt idx="395">
                  <c:v>12</c:v>
                </c:pt>
                <c:pt idx="396">
                  <c:v>12</c:v>
                </c:pt>
                <c:pt idx="397">
                  <c:v>12</c:v>
                </c:pt>
                <c:pt idx="398">
                  <c:v>12</c:v>
                </c:pt>
                <c:pt idx="399">
                  <c:v>12</c:v>
                </c:pt>
                <c:pt idx="400">
                  <c:v>12</c:v>
                </c:pt>
                <c:pt idx="401">
                  <c:v>12</c:v>
                </c:pt>
                <c:pt idx="402">
                  <c:v>12</c:v>
                </c:pt>
                <c:pt idx="403">
                  <c:v>12</c:v>
                </c:pt>
                <c:pt idx="404">
                  <c:v>12</c:v>
                </c:pt>
                <c:pt idx="405">
                  <c:v>12</c:v>
                </c:pt>
                <c:pt idx="406">
                  <c:v>12</c:v>
                </c:pt>
                <c:pt idx="407">
                  <c:v>12</c:v>
                </c:pt>
                <c:pt idx="408">
                  <c:v>12</c:v>
                </c:pt>
                <c:pt idx="409">
                  <c:v>12</c:v>
                </c:pt>
                <c:pt idx="410">
                  <c:v>12</c:v>
                </c:pt>
                <c:pt idx="411">
                  <c:v>12</c:v>
                </c:pt>
                <c:pt idx="412">
                  <c:v>12</c:v>
                </c:pt>
                <c:pt idx="413">
                  <c:v>12</c:v>
                </c:pt>
                <c:pt idx="414">
                  <c:v>12</c:v>
                </c:pt>
                <c:pt idx="415">
                  <c:v>12</c:v>
                </c:pt>
                <c:pt idx="416">
                  <c:v>12</c:v>
                </c:pt>
                <c:pt idx="417">
                  <c:v>12</c:v>
                </c:pt>
                <c:pt idx="418">
                  <c:v>12</c:v>
                </c:pt>
                <c:pt idx="419">
                  <c:v>12</c:v>
                </c:pt>
                <c:pt idx="420">
                  <c:v>12</c:v>
                </c:pt>
                <c:pt idx="421">
                  <c:v>12</c:v>
                </c:pt>
                <c:pt idx="422">
                  <c:v>12</c:v>
                </c:pt>
                <c:pt idx="423">
                  <c:v>12</c:v>
                </c:pt>
                <c:pt idx="424">
                  <c:v>12</c:v>
                </c:pt>
                <c:pt idx="425">
                  <c:v>12</c:v>
                </c:pt>
                <c:pt idx="426">
                  <c:v>12</c:v>
                </c:pt>
                <c:pt idx="427">
                  <c:v>12</c:v>
                </c:pt>
                <c:pt idx="428">
                  <c:v>12</c:v>
                </c:pt>
                <c:pt idx="429">
                  <c:v>12</c:v>
                </c:pt>
                <c:pt idx="430">
                  <c:v>12</c:v>
                </c:pt>
              </c:numCache>
            </c:numRef>
          </c:xVal>
          <c:yVal>
            <c:numRef>
              <c:f>aviris_l8_matchup!$D$2:$D$1001</c:f>
              <c:numCache>
                <c:formatCode>General</c:formatCode>
                <c:ptCount val="1000"/>
                <c:pt idx="0">
                  <c:v>0</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204</c:v>
                </c:pt>
                <c:pt idx="203">
                  <c:v>205</c:v>
                </c:pt>
                <c:pt idx="204">
                  <c:v>206</c:v>
                </c:pt>
                <c:pt idx="205">
                  <c:v>207</c:v>
                </c:pt>
                <c:pt idx="206">
                  <c:v>208</c:v>
                </c:pt>
                <c:pt idx="207">
                  <c:v>209</c:v>
                </c:pt>
                <c:pt idx="208">
                  <c:v>210</c:v>
                </c:pt>
                <c:pt idx="209">
                  <c:v>211</c:v>
                </c:pt>
                <c:pt idx="210">
                  <c:v>212</c:v>
                </c:pt>
                <c:pt idx="211">
                  <c:v>213</c:v>
                </c:pt>
                <c:pt idx="212">
                  <c:v>214</c:v>
                </c:pt>
                <c:pt idx="213">
                  <c:v>215</c:v>
                </c:pt>
                <c:pt idx="214">
                  <c:v>216</c:v>
                </c:pt>
                <c:pt idx="215">
                  <c:v>217</c:v>
                </c:pt>
                <c:pt idx="216">
                  <c:v>218</c:v>
                </c:pt>
                <c:pt idx="217">
                  <c:v>219</c:v>
                </c:pt>
                <c:pt idx="218">
                  <c:v>220</c:v>
                </c:pt>
                <c:pt idx="219">
                  <c:v>221</c:v>
                </c:pt>
                <c:pt idx="220">
                  <c:v>222</c:v>
                </c:pt>
                <c:pt idx="221">
                  <c:v>223</c:v>
                </c:pt>
                <c:pt idx="222">
                  <c:v>224</c:v>
                </c:pt>
                <c:pt idx="223">
                  <c:v>225</c:v>
                </c:pt>
                <c:pt idx="224">
                  <c:v>226</c:v>
                </c:pt>
                <c:pt idx="225">
                  <c:v>227</c:v>
                </c:pt>
                <c:pt idx="226">
                  <c:v>228</c:v>
                </c:pt>
                <c:pt idx="227">
                  <c:v>229</c:v>
                </c:pt>
                <c:pt idx="228">
                  <c:v>230</c:v>
                </c:pt>
                <c:pt idx="229">
                  <c:v>231</c:v>
                </c:pt>
                <c:pt idx="230">
                  <c:v>232</c:v>
                </c:pt>
                <c:pt idx="231">
                  <c:v>233</c:v>
                </c:pt>
                <c:pt idx="232">
                  <c:v>234</c:v>
                </c:pt>
                <c:pt idx="233">
                  <c:v>235</c:v>
                </c:pt>
                <c:pt idx="234">
                  <c:v>236</c:v>
                </c:pt>
                <c:pt idx="235">
                  <c:v>237</c:v>
                </c:pt>
                <c:pt idx="236">
                  <c:v>238</c:v>
                </c:pt>
                <c:pt idx="237">
                  <c:v>239</c:v>
                </c:pt>
                <c:pt idx="238">
                  <c:v>240</c:v>
                </c:pt>
                <c:pt idx="239">
                  <c:v>241</c:v>
                </c:pt>
                <c:pt idx="240">
                  <c:v>242</c:v>
                </c:pt>
                <c:pt idx="241">
                  <c:v>243</c:v>
                </c:pt>
                <c:pt idx="242">
                  <c:v>244</c:v>
                </c:pt>
                <c:pt idx="243">
                  <c:v>245</c:v>
                </c:pt>
                <c:pt idx="244">
                  <c:v>246</c:v>
                </c:pt>
                <c:pt idx="245">
                  <c:v>247</c:v>
                </c:pt>
                <c:pt idx="246">
                  <c:v>248</c:v>
                </c:pt>
                <c:pt idx="247">
                  <c:v>249</c:v>
                </c:pt>
                <c:pt idx="248">
                  <c:v>250</c:v>
                </c:pt>
                <c:pt idx="249">
                  <c:v>251</c:v>
                </c:pt>
                <c:pt idx="250">
                  <c:v>252</c:v>
                </c:pt>
                <c:pt idx="251">
                  <c:v>253</c:v>
                </c:pt>
                <c:pt idx="252">
                  <c:v>254</c:v>
                </c:pt>
                <c:pt idx="253">
                  <c:v>255</c:v>
                </c:pt>
                <c:pt idx="254">
                  <c:v>256</c:v>
                </c:pt>
                <c:pt idx="255">
                  <c:v>257</c:v>
                </c:pt>
                <c:pt idx="256">
                  <c:v>258</c:v>
                </c:pt>
                <c:pt idx="257">
                  <c:v>259</c:v>
                </c:pt>
                <c:pt idx="258">
                  <c:v>260</c:v>
                </c:pt>
                <c:pt idx="259">
                  <c:v>261</c:v>
                </c:pt>
                <c:pt idx="260">
                  <c:v>262</c:v>
                </c:pt>
                <c:pt idx="261">
                  <c:v>263</c:v>
                </c:pt>
                <c:pt idx="262">
                  <c:v>264</c:v>
                </c:pt>
                <c:pt idx="263">
                  <c:v>265</c:v>
                </c:pt>
                <c:pt idx="264">
                  <c:v>266</c:v>
                </c:pt>
                <c:pt idx="265">
                  <c:v>267</c:v>
                </c:pt>
                <c:pt idx="266">
                  <c:v>268</c:v>
                </c:pt>
                <c:pt idx="267">
                  <c:v>269</c:v>
                </c:pt>
                <c:pt idx="268">
                  <c:v>270</c:v>
                </c:pt>
                <c:pt idx="269">
                  <c:v>271</c:v>
                </c:pt>
                <c:pt idx="270">
                  <c:v>272</c:v>
                </c:pt>
                <c:pt idx="271">
                  <c:v>273</c:v>
                </c:pt>
                <c:pt idx="272">
                  <c:v>274</c:v>
                </c:pt>
                <c:pt idx="273">
                  <c:v>275</c:v>
                </c:pt>
                <c:pt idx="274">
                  <c:v>276</c:v>
                </c:pt>
                <c:pt idx="275">
                  <c:v>277</c:v>
                </c:pt>
                <c:pt idx="276">
                  <c:v>278</c:v>
                </c:pt>
                <c:pt idx="277">
                  <c:v>279</c:v>
                </c:pt>
                <c:pt idx="278">
                  <c:v>280</c:v>
                </c:pt>
                <c:pt idx="279">
                  <c:v>281</c:v>
                </c:pt>
                <c:pt idx="280">
                  <c:v>282</c:v>
                </c:pt>
                <c:pt idx="281">
                  <c:v>283</c:v>
                </c:pt>
                <c:pt idx="282">
                  <c:v>284</c:v>
                </c:pt>
                <c:pt idx="283">
                  <c:v>285</c:v>
                </c:pt>
                <c:pt idx="284">
                  <c:v>286</c:v>
                </c:pt>
                <c:pt idx="285">
                  <c:v>287</c:v>
                </c:pt>
                <c:pt idx="286">
                  <c:v>288</c:v>
                </c:pt>
                <c:pt idx="287">
                  <c:v>289</c:v>
                </c:pt>
                <c:pt idx="288">
                  <c:v>290</c:v>
                </c:pt>
                <c:pt idx="289">
                  <c:v>291</c:v>
                </c:pt>
                <c:pt idx="290">
                  <c:v>292</c:v>
                </c:pt>
                <c:pt idx="291">
                  <c:v>293</c:v>
                </c:pt>
                <c:pt idx="292">
                  <c:v>294</c:v>
                </c:pt>
                <c:pt idx="293">
                  <c:v>295</c:v>
                </c:pt>
                <c:pt idx="294">
                  <c:v>296</c:v>
                </c:pt>
                <c:pt idx="295">
                  <c:v>297</c:v>
                </c:pt>
                <c:pt idx="296">
                  <c:v>298</c:v>
                </c:pt>
                <c:pt idx="297">
                  <c:v>299</c:v>
                </c:pt>
                <c:pt idx="298">
                  <c:v>300</c:v>
                </c:pt>
                <c:pt idx="299">
                  <c:v>301</c:v>
                </c:pt>
                <c:pt idx="300">
                  <c:v>302</c:v>
                </c:pt>
                <c:pt idx="301">
                  <c:v>303</c:v>
                </c:pt>
                <c:pt idx="302">
                  <c:v>304</c:v>
                </c:pt>
                <c:pt idx="303">
                  <c:v>305</c:v>
                </c:pt>
                <c:pt idx="304">
                  <c:v>306</c:v>
                </c:pt>
                <c:pt idx="305">
                  <c:v>307</c:v>
                </c:pt>
                <c:pt idx="306">
                  <c:v>308</c:v>
                </c:pt>
                <c:pt idx="307">
                  <c:v>309</c:v>
                </c:pt>
                <c:pt idx="308">
                  <c:v>310</c:v>
                </c:pt>
                <c:pt idx="309">
                  <c:v>311</c:v>
                </c:pt>
                <c:pt idx="310">
                  <c:v>312</c:v>
                </c:pt>
                <c:pt idx="311">
                  <c:v>313</c:v>
                </c:pt>
                <c:pt idx="312">
                  <c:v>314</c:v>
                </c:pt>
                <c:pt idx="313">
                  <c:v>315</c:v>
                </c:pt>
                <c:pt idx="314">
                  <c:v>316</c:v>
                </c:pt>
                <c:pt idx="315">
                  <c:v>317</c:v>
                </c:pt>
                <c:pt idx="316">
                  <c:v>318</c:v>
                </c:pt>
                <c:pt idx="317">
                  <c:v>319</c:v>
                </c:pt>
                <c:pt idx="318">
                  <c:v>320</c:v>
                </c:pt>
                <c:pt idx="319">
                  <c:v>321</c:v>
                </c:pt>
                <c:pt idx="320">
                  <c:v>322</c:v>
                </c:pt>
                <c:pt idx="321">
                  <c:v>323</c:v>
                </c:pt>
                <c:pt idx="322">
                  <c:v>324</c:v>
                </c:pt>
                <c:pt idx="323">
                  <c:v>325</c:v>
                </c:pt>
                <c:pt idx="324">
                  <c:v>326</c:v>
                </c:pt>
                <c:pt idx="325">
                  <c:v>327</c:v>
                </c:pt>
                <c:pt idx="326">
                  <c:v>328</c:v>
                </c:pt>
                <c:pt idx="327">
                  <c:v>329</c:v>
                </c:pt>
                <c:pt idx="328">
                  <c:v>330</c:v>
                </c:pt>
                <c:pt idx="329">
                  <c:v>331</c:v>
                </c:pt>
                <c:pt idx="330">
                  <c:v>332</c:v>
                </c:pt>
                <c:pt idx="331">
                  <c:v>333</c:v>
                </c:pt>
                <c:pt idx="332">
                  <c:v>334</c:v>
                </c:pt>
                <c:pt idx="333">
                  <c:v>335</c:v>
                </c:pt>
                <c:pt idx="334">
                  <c:v>336</c:v>
                </c:pt>
                <c:pt idx="335">
                  <c:v>337</c:v>
                </c:pt>
                <c:pt idx="336">
                  <c:v>338</c:v>
                </c:pt>
                <c:pt idx="337">
                  <c:v>339</c:v>
                </c:pt>
                <c:pt idx="338">
                  <c:v>340</c:v>
                </c:pt>
                <c:pt idx="339">
                  <c:v>341</c:v>
                </c:pt>
                <c:pt idx="340">
                  <c:v>342</c:v>
                </c:pt>
                <c:pt idx="341">
                  <c:v>343</c:v>
                </c:pt>
                <c:pt idx="342">
                  <c:v>344</c:v>
                </c:pt>
                <c:pt idx="343">
                  <c:v>345</c:v>
                </c:pt>
                <c:pt idx="344">
                  <c:v>346</c:v>
                </c:pt>
                <c:pt idx="345">
                  <c:v>347</c:v>
                </c:pt>
                <c:pt idx="346">
                  <c:v>348</c:v>
                </c:pt>
                <c:pt idx="347">
                  <c:v>349</c:v>
                </c:pt>
                <c:pt idx="348">
                  <c:v>350</c:v>
                </c:pt>
                <c:pt idx="349">
                  <c:v>351</c:v>
                </c:pt>
                <c:pt idx="350">
                  <c:v>352</c:v>
                </c:pt>
                <c:pt idx="351">
                  <c:v>353</c:v>
                </c:pt>
                <c:pt idx="352">
                  <c:v>354</c:v>
                </c:pt>
                <c:pt idx="353">
                  <c:v>355</c:v>
                </c:pt>
                <c:pt idx="354">
                  <c:v>356</c:v>
                </c:pt>
                <c:pt idx="355">
                  <c:v>357</c:v>
                </c:pt>
                <c:pt idx="356">
                  <c:v>358</c:v>
                </c:pt>
                <c:pt idx="357">
                  <c:v>359</c:v>
                </c:pt>
                <c:pt idx="358">
                  <c:v>360</c:v>
                </c:pt>
                <c:pt idx="359">
                  <c:v>361</c:v>
                </c:pt>
                <c:pt idx="360">
                  <c:v>362</c:v>
                </c:pt>
                <c:pt idx="361">
                  <c:v>363</c:v>
                </c:pt>
                <c:pt idx="362">
                  <c:v>364</c:v>
                </c:pt>
                <c:pt idx="363">
                  <c:v>365</c:v>
                </c:pt>
                <c:pt idx="364">
                  <c:v>366</c:v>
                </c:pt>
                <c:pt idx="365">
                  <c:v>367</c:v>
                </c:pt>
                <c:pt idx="366">
                  <c:v>368</c:v>
                </c:pt>
                <c:pt idx="367">
                  <c:v>369</c:v>
                </c:pt>
                <c:pt idx="368">
                  <c:v>370</c:v>
                </c:pt>
                <c:pt idx="369">
                  <c:v>371</c:v>
                </c:pt>
                <c:pt idx="370">
                  <c:v>372</c:v>
                </c:pt>
                <c:pt idx="371">
                  <c:v>373</c:v>
                </c:pt>
                <c:pt idx="372">
                  <c:v>374</c:v>
                </c:pt>
                <c:pt idx="373">
                  <c:v>375</c:v>
                </c:pt>
                <c:pt idx="374">
                  <c:v>376</c:v>
                </c:pt>
                <c:pt idx="375">
                  <c:v>377</c:v>
                </c:pt>
                <c:pt idx="376">
                  <c:v>378</c:v>
                </c:pt>
                <c:pt idx="377">
                  <c:v>379</c:v>
                </c:pt>
                <c:pt idx="378">
                  <c:v>380</c:v>
                </c:pt>
                <c:pt idx="379">
                  <c:v>381</c:v>
                </c:pt>
                <c:pt idx="380">
                  <c:v>382</c:v>
                </c:pt>
                <c:pt idx="381">
                  <c:v>383</c:v>
                </c:pt>
                <c:pt idx="382">
                  <c:v>384</c:v>
                </c:pt>
                <c:pt idx="383">
                  <c:v>385</c:v>
                </c:pt>
                <c:pt idx="384">
                  <c:v>386</c:v>
                </c:pt>
                <c:pt idx="385">
                  <c:v>387</c:v>
                </c:pt>
                <c:pt idx="386">
                  <c:v>388</c:v>
                </c:pt>
                <c:pt idx="387">
                  <c:v>389</c:v>
                </c:pt>
                <c:pt idx="388">
                  <c:v>390</c:v>
                </c:pt>
                <c:pt idx="389">
                  <c:v>391</c:v>
                </c:pt>
                <c:pt idx="390">
                  <c:v>392</c:v>
                </c:pt>
                <c:pt idx="391">
                  <c:v>393</c:v>
                </c:pt>
                <c:pt idx="392">
                  <c:v>394</c:v>
                </c:pt>
                <c:pt idx="393">
                  <c:v>395</c:v>
                </c:pt>
                <c:pt idx="394">
                  <c:v>396</c:v>
                </c:pt>
                <c:pt idx="395">
                  <c:v>397</c:v>
                </c:pt>
                <c:pt idx="396">
                  <c:v>398</c:v>
                </c:pt>
                <c:pt idx="397">
                  <c:v>399</c:v>
                </c:pt>
                <c:pt idx="398">
                  <c:v>400</c:v>
                </c:pt>
                <c:pt idx="399">
                  <c:v>401</c:v>
                </c:pt>
                <c:pt idx="400">
                  <c:v>402</c:v>
                </c:pt>
                <c:pt idx="401">
                  <c:v>403</c:v>
                </c:pt>
                <c:pt idx="402">
                  <c:v>404</c:v>
                </c:pt>
                <c:pt idx="403">
                  <c:v>405</c:v>
                </c:pt>
                <c:pt idx="404">
                  <c:v>406</c:v>
                </c:pt>
                <c:pt idx="405">
                  <c:v>407</c:v>
                </c:pt>
                <c:pt idx="406">
                  <c:v>408</c:v>
                </c:pt>
                <c:pt idx="407">
                  <c:v>409</c:v>
                </c:pt>
                <c:pt idx="408">
                  <c:v>410</c:v>
                </c:pt>
                <c:pt idx="409">
                  <c:v>411</c:v>
                </c:pt>
                <c:pt idx="410">
                  <c:v>412</c:v>
                </c:pt>
                <c:pt idx="411">
                  <c:v>413</c:v>
                </c:pt>
                <c:pt idx="412">
                  <c:v>414</c:v>
                </c:pt>
                <c:pt idx="413">
                  <c:v>415</c:v>
                </c:pt>
                <c:pt idx="414">
                  <c:v>416</c:v>
                </c:pt>
                <c:pt idx="415">
                  <c:v>417</c:v>
                </c:pt>
                <c:pt idx="416">
                  <c:v>418</c:v>
                </c:pt>
                <c:pt idx="417">
                  <c:v>419</c:v>
                </c:pt>
                <c:pt idx="418">
                  <c:v>420</c:v>
                </c:pt>
                <c:pt idx="419">
                  <c:v>421</c:v>
                </c:pt>
                <c:pt idx="420">
                  <c:v>422</c:v>
                </c:pt>
                <c:pt idx="421">
                  <c:v>423</c:v>
                </c:pt>
                <c:pt idx="422">
                  <c:v>424</c:v>
                </c:pt>
                <c:pt idx="423">
                  <c:v>425</c:v>
                </c:pt>
                <c:pt idx="424">
                  <c:v>426</c:v>
                </c:pt>
                <c:pt idx="425">
                  <c:v>427</c:v>
                </c:pt>
                <c:pt idx="426">
                  <c:v>428</c:v>
                </c:pt>
                <c:pt idx="427">
                  <c:v>429</c:v>
                </c:pt>
                <c:pt idx="428">
                  <c:v>430</c:v>
                </c:pt>
                <c:pt idx="429">
                  <c:v>431</c:v>
                </c:pt>
                <c:pt idx="430">
                  <c:v>432</c:v>
                </c:pt>
              </c:numCache>
            </c:numRef>
          </c:yVal>
          <c:smooth val="0"/>
          <c:extLst xmlns:c16r2="http://schemas.microsoft.com/office/drawing/2015/06/chart">
            <c:ext xmlns:c16="http://schemas.microsoft.com/office/drawing/2014/chart" uri="{C3380CC4-5D6E-409C-BE32-E72D297353CC}">
              <c16:uniqueId val="{00000000-FF80-4724-876C-7191EAAB3E52}"/>
            </c:ext>
          </c:extLst>
        </c:ser>
        <c:ser>
          <c:idx val="0"/>
          <c:order val="3"/>
          <c:tx>
            <c:v>AVIRIS vs. Landsat 8</c:v>
          </c:tx>
          <c:spPr>
            <a:ln w="19050" cap="rnd">
              <a:noFill/>
              <a:round/>
            </a:ln>
            <a:effectLst/>
          </c:spPr>
          <c:marker>
            <c:symbol val="circle"/>
            <c:size val="5"/>
            <c:spPr>
              <a:solidFill>
                <a:srgbClr val="6ABA77"/>
              </a:solidFill>
              <a:ln w="9525">
                <a:solidFill>
                  <a:srgbClr val="6ABA77"/>
                </a:solidFill>
              </a:ln>
              <a:effectLst/>
            </c:spPr>
          </c:marker>
          <c:trendline>
            <c:spPr>
              <a:ln w="19050" cap="rnd">
                <a:solidFill>
                  <a:srgbClr val="0E6C53"/>
                </a:solidFill>
                <a:prstDash val="solid"/>
              </a:ln>
              <a:effectLst/>
            </c:spPr>
            <c:trendlineType val="linear"/>
            <c:forward val="21"/>
            <c:dispRSqr val="0"/>
            <c:dispEq val="0"/>
          </c:trendline>
          <c:xVal>
            <c:numRef>
              <c:f>aviris_l8_matchup!$A$2:$A$1001</c:f>
              <c:numCache>
                <c:formatCode>General</c:formatCode>
                <c:ptCount val="1000"/>
                <c:pt idx="0">
                  <c:v>1.0787822008100001</c:v>
                </c:pt>
                <c:pt idx="1">
                  <c:v>1.9699765443799999</c:v>
                </c:pt>
                <c:pt idx="2">
                  <c:v>1.5435687303500001</c:v>
                </c:pt>
                <c:pt idx="3">
                  <c:v>3.5968894958499971</c:v>
                </c:pt>
                <c:pt idx="4">
                  <c:v>1.87740433216</c:v>
                </c:pt>
                <c:pt idx="5">
                  <c:v>3.2102653980300002</c:v>
                </c:pt>
                <c:pt idx="6">
                  <c:v>1.3740167617800001</c:v>
                </c:pt>
                <c:pt idx="7">
                  <c:v>2.4087839126600001</c:v>
                </c:pt>
                <c:pt idx="8">
                  <c:v>1.84935557842</c:v>
                </c:pt>
                <c:pt idx="9">
                  <c:v>3.2303233146700001</c:v>
                </c:pt>
                <c:pt idx="10">
                  <c:v>3.7458126544999999</c:v>
                </c:pt>
                <c:pt idx="11">
                  <c:v>3.7577447891200002</c:v>
                </c:pt>
                <c:pt idx="12">
                  <c:v>4.8108077049300002</c:v>
                </c:pt>
                <c:pt idx="13">
                  <c:v>3.2970025539400001</c:v>
                </c:pt>
                <c:pt idx="14">
                  <c:v>4.1046533584599949</c:v>
                </c:pt>
                <c:pt idx="15">
                  <c:v>2.4250202179000002</c:v>
                </c:pt>
                <c:pt idx="16">
                  <c:v>1.2255195379299999</c:v>
                </c:pt>
                <c:pt idx="17">
                  <c:v>2.01409101486</c:v>
                </c:pt>
                <c:pt idx="18">
                  <c:v>2.00281643867</c:v>
                </c:pt>
                <c:pt idx="19">
                  <c:v>3.4509937763199998</c:v>
                </c:pt>
                <c:pt idx="20">
                  <c:v>2.14354896545</c:v>
                </c:pt>
                <c:pt idx="21">
                  <c:v>2.6990740299199998</c:v>
                </c:pt>
                <c:pt idx="22">
                  <c:v>1.7875779867199999</c:v>
                </c:pt>
                <c:pt idx="23">
                  <c:v>1.6473820209500001</c:v>
                </c:pt>
                <c:pt idx="24">
                  <c:v>2.7078778743699998</c:v>
                </c:pt>
                <c:pt idx="25">
                  <c:v>1.72432875633</c:v>
                </c:pt>
                <c:pt idx="26">
                  <c:v>3.53244066238</c:v>
                </c:pt>
                <c:pt idx="27">
                  <c:v>2.3119235038800001</c:v>
                </c:pt>
                <c:pt idx="28">
                  <c:v>1.74601221085</c:v>
                </c:pt>
                <c:pt idx="29">
                  <c:v>1.8891826868099999</c:v>
                </c:pt>
                <c:pt idx="30">
                  <c:v>1.01069319248</c:v>
                </c:pt>
                <c:pt idx="31">
                  <c:v>1.31189727783</c:v>
                </c:pt>
                <c:pt idx="32">
                  <c:v>1.0480052232699999</c:v>
                </c:pt>
                <c:pt idx="33">
                  <c:v>2.4483497142799999</c:v>
                </c:pt>
                <c:pt idx="34">
                  <c:v>2.3416082859</c:v>
                </c:pt>
                <c:pt idx="35">
                  <c:v>2.7489640712700001</c:v>
                </c:pt>
                <c:pt idx="36">
                  <c:v>4.0919828414899939</c:v>
                </c:pt>
                <c:pt idx="37">
                  <c:v>1.9256052970899951</c:v>
                </c:pt>
                <c:pt idx="38">
                  <c:v>2.6719586849199981</c:v>
                </c:pt>
                <c:pt idx="39">
                  <c:v>1.33924865723</c:v>
                </c:pt>
                <c:pt idx="40">
                  <c:v>1.7253391742699999</c:v>
                </c:pt>
                <c:pt idx="41">
                  <c:v>2.4018087387099998</c:v>
                </c:pt>
                <c:pt idx="42">
                  <c:v>2.4333717823000001</c:v>
                </c:pt>
                <c:pt idx="43">
                  <c:v>2.2406222820299999</c:v>
                </c:pt>
                <c:pt idx="44">
                  <c:v>2.0628662109399998</c:v>
                </c:pt>
                <c:pt idx="45">
                  <c:v>3.0775744915000001</c:v>
                </c:pt>
                <c:pt idx="46">
                  <c:v>2.9256830215499998</c:v>
                </c:pt>
                <c:pt idx="47">
                  <c:v>3.6302185058599998</c:v>
                </c:pt>
                <c:pt idx="48">
                  <c:v>2.9771659374200001</c:v>
                </c:pt>
                <c:pt idx="49">
                  <c:v>3.6910154819500001</c:v>
                </c:pt>
                <c:pt idx="50">
                  <c:v>2.99614071846</c:v>
                </c:pt>
                <c:pt idx="51">
                  <c:v>3.7577447891200002</c:v>
                </c:pt>
                <c:pt idx="52">
                  <c:v>1.9612039327599999</c:v>
                </c:pt>
                <c:pt idx="53">
                  <c:v>3.53244066238</c:v>
                </c:pt>
                <c:pt idx="54">
                  <c:v>2.472482204439999</c:v>
                </c:pt>
                <c:pt idx="55">
                  <c:v>2.8464510440800002</c:v>
                </c:pt>
                <c:pt idx="56">
                  <c:v>1.8644104003899999</c:v>
                </c:pt>
                <c:pt idx="57">
                  <c:v>1.06788122654</c:v>
                </c:pt>
                <c:pt idx="58">
                  <c:v>1.8701518774000001</c:v>
                </c:pt>
                <c:pt idx="59">
                  <c:v>2.2735240459399999</c:v>
                </c:pt>
                <c:pt idx="60">
                  <c:v>2.73522186279</c:v>
                </c:pt>
                <c:pt idx="61">
                  <c:v>2.7548637390100001</c:v>
                </c:pt>
                <c:pt idx="62">
                  <c:v>3.5705556869500001</c:v>
                </c:pt>
                <c:pt idx="63">
                  <c:v>3.0014398097999999</c:v>
                </c:pt>
                <c:pt idx="64">
                  <c:v>1.4875597953799999</c:v>
                </c:pt>
                <c:pt idx="65">
                  <c:v>1.7908260822299999</c:v>
                </c:pt>
                <c:pt idx="66">
                  <c:v>2.3499274253800002</c:v>
                </c:pt>
                <c:pt idx="67">
                  <c:v>2.3765857219700002</c:v>
                </c:pt>
                <c:pt idx="68">
                  <c:v>2.76847147942</c:v>
                </c:pt>
                <c:pt idx="69">
                  <c:v>4.5580773353600001</c:v>
                </c:pt>
                <c:pt idx="70">
                  <c:v>1.6932451725</c:v>
                </c:pt>
                <c:pt idx="71">
                  <c:v>3.6658985614800002</c:v>
                </c:pt>
                <c:pt idx="72">
                  <c:v>1.2653512954699999</c:v>
                </c:pt>
                <c:pt idx="73">
                  <c:v>2.3635756969499999</c:v>
                </c:pt>
                <c:pt idx="74">
                  <c:v>2.9862945079799998</c:v>
                </c:pt>
                <c:pt idx="75">
                  <c:v>2.3765857219700002</c:v>
                </c:pt>
                <c:pt idx="76">
                  <c:v>2.2185866832699999</c:v>
                </c:pt>
                <c:pt idx="77">
                  <c:v>1.7991942167299999</c:v>
                </c:pt>
                <c:pt idx="78">
                  <c:v>1.0763642787900001</c:v>
                </c:pt>
                <c:pt idx="79">
                  <c:v>2.6143491268200001</c:v>
                </c:pt>
                <c:pt idx="80">
                  <c:v>2.2089092731500002</c:v>
                </c:pt>
                <c:pt idx="81">
                  <c:v>2.4339320659600001</c:v>
                </c:pt>
                <c:pt idx="82">
                  <c:v>3.4522836208299981</c:v>
                </c:pt>
                <c:pt idx="83">
                  <c:v>3.62518978119</c:v>
                </c:pt>
                <c:pt idx="84">
                  <c:v>3.55346512794</c:v>
                </c:pt>
                <c:pt idx="85">
                  <c:v>3.9622874259900001</c:v>
                </c:pt>
                <c:pt idx="86">
                  <c:v>3.6915335655199999</c:v>
                </c:pt>
                <c:pt idx="87">
                  <c:v>1.7107177972800001</c:v>
                </c:pt>
                <c:pt idx="88">
                  <c:v>1.0131291150999999</c:v>
                </c:pt>
                <c:pt idx="89">
                  <c:v>1.4435479641</c:v>
                </c:pt>
                <c:pt idx="90">
                  <c:v>2.73522186279</c:v>
                </c:pt>
                <c:pt idx="91">
                  <c:v>1.4942951202400001</c:v>
                </c:pt>
                <c:pt idx="92">
                  <c:v>2.4250202179000002</c:v>
                </c:pt>
                <c:pt idx="93">
                  <c:v>2.811228036879998</c:v>
                </c:pt>
                <c:pt idx="94">
                  <c:v>1.9830286502800001</c:v>
                </c:pt>
                <c:pt idx="95">
                  <c:v>1.34786641598</c:v>
                </c:pt>
                <c:pt idx="96">
                  <c:v>2.53147482872</c:v>
                </c:pt>
                <c:pt idx="97">
                  <c:v>4.1939077377299938</c:v>
                </c:pt>
                <c:pt idx="98">
                  <c:v>2.316457509989998</c:v>
                </c:pt>
                <c:pt idx="99">
                  <c:v>2.98422265053</c:v>
                </c:pt>
                <c:pt idx="100">
                  <c:v>3.0156648159000001</c:v>
                </c:pt>
                <c:pt idx="101">
                  <c:v>2.416791439059998</c:v>
                </c:pt>
                <c:pt idx="102">
                  <c:v>1.99801003933</c:v>
                </c:pt>
                <c:pt idx="103">
                  <c:v>2.862746953959999</c:v>
                </c:pt>
                <c:pt idx="104">
                  <c:v>2.3499274253800002</c:v>
                </c:pt>
                <c:pt idx="105">
                  <c:v>3.5705556869500001</c:v>
                </c:pt>
                <c:pt idx="106">
                  <c:v>2.4136345386500002</c:v>
                </c:pt>
                <c:pt idx="107">
                  <c:v>1.1519434452099999</c:v>
                </c:pt>
                <c:pt idx="108">
                  <c:v>2.97670578957</c:v>
                </c:pt>
                <c:pt idx="109">
                  <c:v>2.3914613723799998</c:v>
                </c:pt>
                <c:pt idx="110">
                  <c:v>2.01409101486</c:v>
                </c:pt>
                <c:pt idx="111">
                  <c:v>1.8164355754899999</c:v>
                </c:pt>
                <c:pt idx="112">
                  <c:v>3.0314099788700002</c:v>
                </c:pt>
                <c:pt idx="113">
                  <c:v>2.4909219741799999</c:v>
                </c:pt>
                <c:pt idx="114">
                  <c:v>3.82798457146</c:v>
                </c:pt>
                <c:pt idx="115">
                  <c:v>2.4621541500099999</c:v>
                </c:pt>
                <c:pt idx="116">
                  <c:v>1.77551972866</c:v>
                </c:pt>
                <c:pt idx="117">
                  <c:v>3.6920566558800001</c:v>
                </c:pt>
                <c:pt idx="118">
                  <c:v>1.99801003933</c:v>
                </c:pt>
                <c:pt idx="119">
                  <c:v>2.84339427948</c:v>
                </c:pt>
                <c:pt idx="120">
                  <c:v>3.32617306709</c:v>
                </c:pt>
                <c:pt idx="121">
                  <c:v>1.84935557842</c:v>
                </c:pt>
                <c:pt idx="122">
                  <c:v>2.4403944015499999</c:v>
                </c:pt>
                <c:pt idx="123">
                  <c:v>1.40651988983</c:v>
                </c:pt>
                <c:pt idx="124">
                  <c:v>2.4909219741799999</c:v>
                </c:pt>
                <c:pt idx="125">
                  <c:v>1.64000022411</c:v>
                </c:pt>
                <c:pt idx="126">
                  <c:v>3.16048812866</c:v>
                </c:pt>
                <c:pt idx="127">
                  <c:v>1.73275184631</c:v>
                </c:pt>
                <c:pt idx="128">
                  <c:v>2.0930948257400002</c:v>
                </c:pt>
                <c:pt idx="129">
                  <c:v>2.2222347259499999</c:v>
                </c:pt>
                <c:pt idx="130">
                  <c:v>3.4378340244299999</c:v>
                </c:pt>
                <c:pt idx="131">
                  <c:v>1.6473820209500001</c:v>
                </c:pt>
                <c:pt idx="132">
                  <c:v>2.5159060955000001</c:v>
                </c:pt>
                <c:pt idx="133">
                  <c:v>2.4016983509099998</c:v>
                </c:pt>
                <c:pt idx="134">
                  <c:v>1.57188153267</c:v>
                </c:pt>
                <c:pt idx="135">
                  <c:v>1.8432437181500001</c:v>
                </c:pt>
                <c:pt idx="136">
                  <c:v>1.3740167617800001</c:v>
                </c:pt>
                <c:pt idx="137">
                  <c:v>1.5610924959200001</c:v>
                </c:pt>
                <c:pt idx="138">
                  <c:v>1.58764588833</c:v>
                </c:pt>
                <c:pt idx="139">
                  <c:v>1.0787822008100001</c:v>
                </c:pt>
                <c:pt idx="140">
                  <c:v>2.8643646240199998</c:v>
                </c:pt>
                <c:pt idx="141">
                  <c:v>2.1968922615099999</c:v>
                </c:pt>
                <c:pt idx="142">
                  <c:v>3.0436158180200001</c:v>
                </c:pt>
                <c:pt idx="143">
                  <c:v>5.1207752227799928</c:v>
                </c:pt>
                <c:pt idx="144">
                  <c:v>4.7544236183199997</c:v>
                </c:pt>
                <c:pt idx="145">
                  <c:v>5.0173497200000003</c:v>
                </c:pt>
                <c:pt idx="146">
                  <c:v>2.8852169513699999</c:v>
                </c:pt>
                <c:pt idx="147">
                  <c:v>4.7004156112699951</c:v>
                </c:pt>
                <c:pt idx="148">
                  <c:v>1.8701518774000001</c:v>
                </c:pt>
                <c:pt idx="149">
                  <c:v>3.13680434227</c:v>
                </c:pt>
                <c:pt idx="150">
                  <c:v>1.01069319248</c:v>
                </c:pt>
                <c:pt idx="151">
                  <c:v>4.347847938539994</c:v>
                </c:pt>
                <c:pt idx="152">
                  <c:v>1.94104337692</c:v>
                </c:pt>
                <c:pt idx="153">
                  <c:v>5.0290584564199996</c:v>
                </c:pt>
                <c:pt idx="154">
                  <c:v>2.1062550544700001</c:v>
                </c:pt>
                <c:pt idx="155">
                  <c:v>2.0528461933099948</c:v>
                </c:pt>
                <c:pt idx="156">
                  <c:v>2.5085368156399999</c:v>
                </c:pt>
                <c:pt idx="157">
                  <c:v>1.9437441825899999</c:v>
                </c:pt>
                <c:pt idx="158">
                  <c:v>2.9256830215499998</c:v>
                </c:pt>
                <c:pt idx="159">
                  <c:v>1.0480052232699999</c:v>
                </c:pt>
                <c:pt idx="160">
                  <c:v>1.58764588833</c:v>
                </c:pt>
                <c:pt idx="161">
                  <c:v>1.4417026042900001</c:v>
                </c:pt>
                <c:pt idx="162">
                  <c:v>2.1237580776199998</c:v>
                </c:pt>
                <c:pt idx="163">
                  <c:v>2.3416082859</c:v>
                </c:pt>
                <c:pt idx="164">
                  <c:v>1.4655251503</c:v>
                </c:pt>
                <c:pt idx="165">
                  <c:v>1.7497870922100001</c:v>
                </c:pt>
                <c:pt idx="166">
                  <c:v>1.5510561466199999</c:v>
                </c:pt>
                <c:pt idx="167">
                  <c:v>2.78668737411</c:v>
                </c:pt>
                <c:pt idx="168">
                  <c:v>2.4939665794399999</c:v>
                </c:pt>
                <c:pt idx="169">
                  <c:v>2.4018087387099998</c:v>
                </c:pt>
                <c:pt idx="170">
                  <c:v>1.0905562639199999</c:v>
                </c:pt>
                <c:pt idx="171">
                  <c:v>3.7721610069299998</c:v>
                </c:pt>
                <c:pt idx="172">
                  <c:v>2.68508577347</c:v>
                </c:pt>
                <c:pt idx="173">
                  <c:v>1.2572793960599999</c:v>
                </c:pt>
                <c:pt idx="174">
                  <c:v>3.5705556869500001</c:v>
                </c:pt>
                <c:pt idx="175">
                  <c:v>1.7253391742699999</c:v>
                </c:pt>
                <c:pt idx="176">
                  <c:v>1.1519434452099999</c:v>
                </c:pt>
                <c:pt idx="177">
                  <c:v>3.53244066238</c:v>
                </c:pt>
                <c:pt idx="178">
                  <c:v>5.0043849945099996</c:v>
                </c:pt>
                <c:pt idx="179">
                  <c:v>2.87790250778</c:v>
                </c:pt>
                <c:pt idx="180">
                  <c:v>3.7721610069299998</c:v>
                </c:pt>
                <c:pt idx="181">
                  <c:v>1.56516170502</c:v>
                </c:pt>
                <c:pt idx="182">
                  <c:v>2.1968922615099999</c:v>
                </c:pt>
                <c:pt idx="183">
                  <c:v>1.1353533268</c:v>
                </c:pt>
                <c:pt idx="184">
                  <c:v>3.6915335655199999</c:v>
                </c:pt>
                <c:pt idx="185">
                  <c:v>1.49119985104</c:v>
                </c:pt>
                <c:pt idx="186">
                  <c:v>2.6467819213900001</c:v>
                </c:pt>
                <c:pt idx="187">
                  <c:v>2.53147482872</c:v>
                </c:pt>
                <c:pt idx="188">
                  <c:v>5.0290584564199996</c:v>
                </c:pt>
                <c:pt idx="189">
                  <c:v>2.5793685913100002</c:v>
                </c:pt>
                <c:pt idx="190">
                  <c:v>2.6836423873899999</c:v>
                </c:pt>
                <c:pt idx="191">
                  <c:v>2.2573029994999998</c:v>
                </c:pt>
                <c:pt idx="192">
                  <c:v>4.1060910224900002</c:v>
                </c:pt>
                <c:pt idx="193">
                  <c:v>2.85465192795</c:v>
                </c:pt>
                <c:pt idx="194">
                  <c:v>2.1370074748999999</c:v>
                </c:pt>
                <c:pt idx="195">
                  <c:v>2.87790250778</c:v>
                </c:pt>
                <c:pt idx="196">
                  <c:v>4.7733392715500003</c:v>
                </c:pt>
                <c:pt idx="197">
                  <c:v>3.7458126544999999</c:v>
                </c:pt>
                <c:pt idx="198">
                  <c:v>1.9384598732</c:v>
                </c:pt>
                <c:pt idx="199">
                  <c:v>3.3957364559199998</c:v>
                </c:pt>
                <c:pt idx="200">
                  <c:v>2.594749689099999</c:v>
                </c:pt>
                <c:pt idx="201">
                  <c:v>1.2484225034700001</c:v>
                </c:pt>
                <c:pt idx="202">
                  <c:v>2.9832365512800001</c:v>
                </c:pt>
                <c:pt idx="203">
                  <c:v>1.7282885313</c:v>
                </c:pt>
                <c:pt idx="204">
                  <c:v>3.2384889125799998</c:v>
                </c:pt>
                <c:pt idx="205">
                  <c:v>2.6406061649299999</c:v>
                </c:pt>
                <c:pt idx="206">
                  <c:v>1.2524274587599999</c:v>
                </c:pt>
                <c:pt idx="207">
                  <c:v>5.0801515579199927</c:v>
                </c:pt>
                <c:pt idx="208">
                  <c:v>3.8160235881800002</c:v>
                </c:pt>
                <c:pt idx="209">
                  <c:v>2.6710574626899999</c:v>
                </c:pt>
                <c:pt idx="210">
                  <c:v>1.5510561466199999</c:v>
                </c:pt>
                <c:pt idx="211">
                  <c:v>3.0971465110800001</c:v>
                </c:pt>
                <c:pt idx="212">
                  <c:v>4.267238616939995</c:v>
                </c:pt>
                <c:pt idx="213">
                  <c:v>2.331646203989997</c:v>
                </c:pt>
                <c:pt idx="214">
                  <c:v>2.2735240459399999</c:v>
                </c:pt>
                <c:pt idx="215">
                  <c:v>2.0617244243599999</c:v>
                </c:pt>
                <c:pt idx="216">
                  <c:v>2.1062550544700001</c:v>
                </c:pt>
                <c:pt idx="217">
                  <c:v>3.6037013530699999</c:v>
                </c:pt>
                <c:pt idx="218">
                  <c:v>2.2089092731500002</c:v>
                </c:pt>
                <c:pt idx="219">
                  <c:v>3.53336167336</c:v>
                </c:pt>
                <c:pt idx="220">
                  <c:v>2.9990453720099981</c:v>
                </c:pt>
                <c:pt idx="221">
                  <c:v>2.0490369796799999</c:v>
                </c:pt>
                <c:pt idx="222">
                  <c:v>3.9622874259900001</c:v>
                </c:pt>
                <c:pt idx="223">
                  <c:v>1.9382685422899999</c:v>
                </c:pt>
                <c:pt idx="224">
                  <c:v>1.6302310228300001</c:v>
                </c:pt>
                <c:pt idx="225">
                  <c:v>2.2573029994999998</c:v>
                </c:pt>
                <c:pt idx="226">
                  <c:v>1.57690119743</c:v>
                </c:pt>
                <c:pt idx="227">
                  <c:v>1.4417026042900001</c:v>
                </c:pt>
                <c:pt idx="228">
                  <c:v>1.3710421323799999</c:v>
                </c:pt>
                <c:pt idx="229">
                  <c:v>1.7497870922100001</c:v>
                </c:pt>
                <c:pt idx="230">
                  <c:v>1.7769004106499999</c:v>
                </c:pt>
                <c:pt idx="231">
                  <c:v>2.333602905269998</c:v>
                </c:pt>
                <c:pt idx="232">
                  <c:v>1.94408786297</c:v>
                </c:pt>
                <c:pt idx="233">
                  <c:v>3.23584723473</c:v>
                </c:pt>
                <c:pt idx="234">
                  <c:v>1.1519434452099999</c:v>
                </c:pt>
                <c:pt idx="235">
                  <c:v>1.10286819935</c:v>
                </c:pt>
                <c:pt idx="236">
                  <c:v>3.4243693351700002</c:v>
                </c:pt>
                <c:pt idx="237">
                  <c:v>1.0131291150999999</c:v>
                </c:pt>
                <c:pt idx="238">
                  <c:v>2.594749689099999</c:v>
                </c:pt>
                <c:pt idx="239">
                  <c:v>2.3985352516199998</c:v>
                </c:pt>
                <c:pt idx="240">
                  <c:v>1.7788393497499999</c:v>
                </c:pt>
                <c:pt idx="241">
                  <c:v>3.75209927559</c:v>
                </c:pt>
                <c:pt idx="242">
                  <c:v>2.15812897682</c:v>
                </c:pt>
                <c:pt idx="243">
                  <c:v>2.41859698296</c:v>
                </c:pt>
                <c:pt idx="244">
                  <c:v>3.9622874259900001</c:v>
                </c:pt>
                <c:pt idx="245">
                  <c:v>3.4522836208299981</c:v>
                </c:pt>
                <c:pt idx="246">
                  <c:v>5.935134887699995</c:v>
                </c:pt>
                <c:pt idx="247">
                  <c:v>1.2484225034700001</c:v>
                </c:pt>
                <c:pt idx="248">
                  <c:v>2.4939665794399999</c:v>
                </c:pt>
                <c:pt idx="249">
                  <c:v>4.5580773353600001</c:v>
                </c:pt>
                <c:pt idx="250">
                  <c:v>2.331646203989997</c:v>
                </c:pt>
                <c:pt idx="251">
                  <c:v>4.3314275741600001</c:v>
                </c:pt>
                <c:pt idx="252">
                  <c:v>1.0763642787900001</c:v>
                </c:pt>
                <c:pt idx="253">
                  <c:v>2.46857213974</c:v>
                </c:pt>
                <c:pt idx="254">
                  <c:v>2.5966811180099998</c:v>
                </c:pt>
                <c:pt idx="255">
                  <c:v>2.60899996758</c:v>
                </c:pt>
                <c:pt idx="256">
                  <c:v>1.84471213818</c:v>
                </c:pt>
                <c:pt idx="257">
                  <c:v>2.5085368156399999</c:v>
                </c:pt>
                <c:pt idx="258">
                  <c:v>2.38533711433</c:v>
                </c:pt>
                <c:pt idx="259">
                  <c:v>2.3826615810399998</c:v>
                </c:pt>
                <c:pt idx="260">
                  <c:v>1.76286947727</c:v>
                </c:pt>
                <c:pt idx="261">
                  <c:v>1.5848076343499999</c:v>
                </c:pt>
                <c:pt idx="262">
                  <c:v>2.2809505462600002</c:v>
                </c:pt>
                <c:pt idx="263">
                  <c:v>3.6915335655199999</c:v>
                </c:pt>
                <c:pt idx="264">
                  <c:v>2.2061269283299998</c:v>
                </c:pt>
                <c:pt idx="265">
                  <c:v>1.92906558514</c:v>
                </c:pt>
                <c:pt idx="266">
                  <c:v>1.40651988983</c:v>
                </c:pt>
                <c:pt idx="267">
                  <c:v>2.5839340686800001</c:v>
                </c:pt>
                <c:pt idx="268">
                  <c:v>3.16048812866</c:v>
                </c:pt>
                <c:pt idx="269">
                  <c:v>2.134043693539998</c:v>
                </c:pt>
                <c:pt idx="270">
                  <c:v>2.1610012054399999</c:v>
                </c:pt>
                <c:pt idx="271">
                  <c:v>2.4621541500099999</c:v>
                </c:pt>
                <c:pt idx="272">
                  <c:v>1.99837458134</c:v>
                </c:pt>
                <c:pt idx="273">
                  <c:v>2.27589821815</c:v>
                </c:pt>
                <c:pt idx="274">
                  <c:v>1.7837113142000001</c:v>
                </c:pt>
                <c:pt idx="275">
                  <c:v>3.4522836208299981</c:v>
                </c:pt>
                <c:pt idx="276">
                  <c:v>2.8510682582900002</c:v>
                </c:pt>
                <c:pt idx="277">
                  <c:v>1.94408786297</c:v>
                </c:pt>
                <c:pt idx="278">
                  <c:v>1.8531212806699999</c:v>
                </c:pt>
                <c:pt idx="279">
                  <c:v>2.38533711433</c:v>
                </c:pt>
                <c:pt idx="280">
                  <c:v>3.87922692299</c:v>
                </c:pt>
                <c:pt idx="281">
                  <c:v>1.4475878477099999</c:v>
                </c:pt>
                <c:pt idx="282">
                  <c:v>1.7218594551099999</c:v>
                </c:pt>
                <c:pt idx="283">
                  <c:v>2.5365812778499999</c:v>
                </c:pt>
                <c:pt idx="284">
                  <c:v>3.13680434227</c:v>
                </c:pt>
                <c:pt idx="285">
                  <c:v>2.2573029994999998</c:v>
                </c:pt>
                <c:pt idx="286">
                  <c:v>3.3947026729599998</c:v>
                </c:pt>
                <c:pt idx="287">
                  <c:v>3.1097447872199999</c:v>
                </c:pt>
                <c:pt idx="288">
                  <c:v>1.6287633180600001</c:v>
                </c:pt>
                <c:pt idx="289">
                  <c:v>3.55775880814</c:v>
                </c:pt>
                <c:pt idx="290">
                  <c:v>1.9699765443799999</c:v>
                </c:pt>
                <c:pt idx="291">
                  <c:v>1.6287633180600001</c:v>
                </c:pt>
                <c:pt idx="292">
                  <c:v>2.5839340686800001</c:v>
                </c:pt>
                <c:pt idx="293">
                  <c:v>2.1370074748999999</c:v>
                </c:pt>
                <c:pt idx="294">
                  <c:v>3.4120240211500001</c:v>
                </c:pt>
                <c:pt idx="295">
                  <c:v>1.04504787922</c:v>
                </c:pt>
                <c:pt idx="296">
                  <c:v>1.9256052970899951</c:v>
                </c:pt>
                <c:pt idx="297">
                  <c:v>1.9020873308199999</c:v>
                </c:pt>
                <c:pt idx="298">
                  <c:v>3.4522836208299981</c:v>
                </c:pt>
                <c:pt idx="299">
                  <c:v>1.49119985104</c:v>
                </c:pt>
                <c:pt idx="300">
                  <c:v>2.1872334480300002</c:v>
                </c:pt>
                <c:pt idx="301">
                  <c:v>2.6381804943099998</c:v>
                </c:pt>
                <c:pt idx="302">
                  <c:v>1.5826892852800001</c:v>
                </c:pt>
                <c:pt idx="303">
                  <c:v>2.1872334480300002</c:v>
                </c:pt>
                <c:pt idx="304">
                  <c:v>1.57188153267</c:v>
                </c:pt>
                <c:pt idx="305">
                  <c:v>2.01409101486</c:v>
                </c:pt>
                <c:pt idx="306">
                  <c:v>1.5510561466199999</c:v>
                </c:pt>
                <c:pt idx="307">
                  <c:v>3.6037013530699999</c:v>
                </c:pt>
                <c:pt idx="308">
                  <c:v>4.8108077049300002</c:v>
                </c:pt>
                <c:pt idx="309">
                  <c:v>2.1615867614700002</c:v>
                </c:pt>
                <c:pt idx="310">
                  <c:v>3.3342490196199961</c:v>
                </c:pt>
                <c:pt idx="311">
                  <c:v>1.1362231969800001</c:v>
                </c:pt>
                <c:pt idx="312">
                  <c:v>2.2735240459399999</c:v>
                </c:pt>
                <c:pt idx="313">
                  <c:v>1.6448633670799999</c:v>
                </c:pt>
                <c:pt idx="314">
                  <c:v>2.6825098991399998</c:v>
                </c:pt>
                <c:pt idx="315">
                  <c:v>4.4654245376599908</c:v>
                </c:pt>
                <c:pt idx="316">
                  <c:v>1.81877970695</c:v>
                </c:pt>
                <c:pt idx="317">
                  <c:v>1.6362150907499999</c:v>
                </c:pt>
                <c:pt idx="318">
                  <c:v>3.5861940383899999</c:v>
                </c:pt>
                <c:pt idx="319">
                  <c:v>3.2303233146700001</c:v>
                </c:pt>
                <c:pt idx="320">
                  <c:v>1.2327502965899999</c:v>
                </c:pt>
                <c:pt idx="321">
                  <c:v>6.0280065536499938</c:v>
                </c:pt>
                <c:pt idx="322">
                  <c:v>3.4243693351700002</c:v>
                </c:pt>
                <c:pt idx="323">
                  <c:v>3.2970025539400001</c:v>
                </c:pt>
                <c:pt idx="324">
                  <c:v>2.558555603029999</c:v>
                </c:pt>
                <c:pt idx="325">
                  <c:v>2.5061695575699998</c:v>
                </c:pt>
                <c:pt idx="326">
                  <c:v>2.416791439059998</c:v>
                </c:pt>
                <c:pt idx="327">
                  <c:v>4.8108077049300002</c:v>
                </c:pt>
                <c:pt idx="328">
                  <c:v>1.27022624016</c:v>
                </c:pt>
                <c:pt idx="329">
                  <c:v>4.1046533584599949</c:v>
                </c:pt>
                <c:pt idx="330">
                  <c:v>1.30559408665</c:v>
                </c:pt>
                <c:pt idx="331">
                  <c:v>1.7253391742699999</c:v>
                </c:pt>
                <c:pt idx="332">
                  <c:v>5.17662525177</c:v>
                </c:pt>
                <c:pt idx="333">
                  <c:v>2.79248952866</c:v>
                </c:pt>
                <c:pt idx="334">
                  <c:v>1.4655251503</c:v>
                </c:pt>
                <c:pt idx="335">
                  <c:v>3.36477613449</c:v>
                </c:pt>
                <c:pt idx="336">
                  <c:v>2.2089092731500002</c:v>
                </c:pt>
                <c:pt idx="337">
                  <c:v>2.8744988441500001</c:v>
                </c:pt>
                <c:pt idx="338">
                  <c:v>1.6473820209500001</c:v>
                </c:pt>
                <c:pt idx="339">
                  <c:v>3.3790938854200001</c:v>
                </c:pt>
                <c:pt idx="340">
                  <c:v>2.4621541500099999</c:v>
                </c:pt>
                <c:pt idx="341">
                  <c:v>3.0263965129899999</c:v>
                </c:pt>
                <c:pt idx="342">
                  <c:v>2.4634914398199999</c:v>
                </c:pt>
                <c:pt idx="343">
                  <c:v>1.1362231969800001</c:v>
                </c:pt>
                <c:pt idx="344">
                  <c:v>2.8042459487900002</c:v>
                </c:pt>
                <c:pt idx="345">
                  <c:v>1.0077502727500001</c:v>
                </c:pt>
                <c:pt idx="346">
                  <c:v>1.81877970695</c:v>
                </c:pt>
                <c:pt idx="347">
                  <c:v>3.0436158180200001</c:v>
                </c:pt>
                <c:pt idx="348">
                  <c:v>1.8465334176999999</c:v>
                </c:pt>
                <c:pt idx="349">
                  <c:v>2.2406222820299999</c:v>
                </c:pt>
                <c:pt idx="350">
                  <c:v>2.97670578957</c:v>
                </c:pt>
                <c:pt idx="351">
                  <c:v>5.0043849945099996</c:v>
                </c:pt>
                <c:pt idx="352">
                  <c:v>2.4909219741799999</c:v>
                </c:pt>
                <c:pt idx="353">
                  <c:v>1.7837113142000001</c:v>
                </c:pt>
                <c:pt idx="354">
                  <c:v>2.41859698296</c:v>
                </c:pt>
                <c:pt idx="355">
                  <c:v>1.2653512954699999</c:v>
                </c:pt>
                <c:pt idx="356">
                  <c:v>1.25389385223</c:v>
                </c:pt>
                <c:pt idx="357">
                  <c:v>3.2634172439600002</c:v>
                </c:pt>
                <c:pt idx="358">
                  <c:v>2.73522186279</c:v>
                </c:pt>
                <c:pt idx="359">
                  <c:v>2.5467853546099999</c:v>
                </c:pt>
                <c:pt idx="360">
                  <c:v>4.1619381904599999</c:v>
                </c:pt>
                <c:pt idx="361">
                  <c:v>2.8464510440800002</c:v>
                </c:pt>
                <c:pt idx="362">
                  <c:v>1.04504787922</c:v>
                </c:pt>
                <c:pt idx="363">
                  <c:v>1.92906558514</c:v>
                </c:pt>
                <c:pt idx="364">
                  <c:v>1.8432437181500001</c:v>
                </c:pt>
                <c:pt idx="365">
                  <c:v>3.9543778896299999</c:v>
                </c:pt>
                <c:pt idx="366">
                  <c:v>2.3499274253800002</c:v>
                </c:pt>
                <c:pt idx="367">
                  <c:v>2.9391672611200002</c:v>
                </c:pt>
                <c:pt idx="368">
                  <c:v>2.62975478172</c:v>
                </c:pt>
                <c:pt idx="369">
                  <c:v>1.5610924959200001</c:v>
                </c:pt>
                <c:pt idx="370">
                  <c:v>1.88414728642</c:v>
                </c:pt>
                <c:pt idx="371">
                  <c:v>2.01409101486</c:v>
                </c:pt>
                <c:pt idx="372">
                  <c:v>1.79950845242</c:v>
                </c:pt>
                <c:pt idx="373">
                  <c:v>2.54647445679</c:v>
                </c:pt>
                <c:pt idx="374">
                  <c:v>2.42485284805</c:v>
                </c:pt>
                <c:pt idx="375">
                  <c:v>1.62494027615</c:v>
                </c:pt>
                <c:pt idx="376">
                  <c:v>2.4136345386500002</c:v>
                </c:pt>
                <c:pt idx="377">
                  <c:v>3.0252480506900001</c:v>
                </c:pt>
                <c:pt idx="378">
                  <c:v>1.26011514664</c:v>
                </c:pt>
                <c:pt idx="379">
                  <c:v>1.8925300836600001</c:v>
                </c:pt>
                <c:pt idx="380">
                  <c:v>2.325050354</c:v>
                </c:pt>
                <c:pt idx="381">
                  <c:v>1.2653512954699999</c:v>
                </c:pt>
                <c:pt idx="382">
                  <c:v>1.8724383115800001</c:v>
                </c:pt>
                <c:pt idx="383">
                  <c:v>3.0014398097999999</c:v>
                </c:pt>
                <c:pt idx="384">
                  <c:v>1.84935557842</c:v>
                </c:pt>
                <c:pt idx="385">
                  <c:v>2.6154062748000002</c:v>
                </c:pt>
                <c:pt idx="386">
                  <c:v>3.6658985614800002</c:v>
                </c:pt>
                <c:pt idx="387">
                  <c:v>3.1639120578800002</c:v>
                </c:pt>
                <c:pt idx="388">
                  <c:v>1.6418021917300001</c:v>
                </c:pt>
                <c:pt idx="389">
                  <c:v>3.28039979935</c:v>
                </c:pt>
                <c:pt idx="390">
                  <c:v>2.2089092731500002</c:v>
                </c:pt>
                <c:pt idx="391">
                  <c:v>3.3618705272699998</c:v>
                </c:pt>
                <c:pt idx="392">
                  <c:v>3.1668181419399999</c:v>
                </c:pt>
                <c:pt idx="393">
                  <c:v>3.8811402320899999</c:v>
                </c:pt>
                <c:pt idx="394">
                  <c:v>4.7960286140399999</c:v>
                </c:pt>
                <c:pt idx="395">
                  <c:v>1.84935557842</c:v>
                </c:pt>
                <c:pt idx="396">
                  <c:v>2.40380692482</c:v>
                </c:pt>
                <c:pt idx="397">
                  <c:v>2.24939894676</c:v>
                </c:pt>
                <c:pt idx="398">
                  <c:v>3.8324902057600001</c:v>
                </c:pt>
                <c:pt idx="399">
                  <c:v>3.1608927249900001</c:v>
                </c:pt>
                <c:pt idx="400">
                  <c:v>2.1872334480300002</c:v>
                </c:pt>
                <c:pt idx="401">
                  <c:v>2.3119235038800001</c:v>
                </c:pt>
                <c:pt idx="402">
                  <c:v>1.2255195379299999</c:v>
                </c:pt>
                <c:pt idx="403">
                  <c:v>2.6803390979800001</c:v>
                </c:pt>
                <c:pt idx="404">
                  <c:v>3.3342490196199961</c:v>
                </c:pt>
                <c:pt idx="405">
                  <c:v>2.4339320659600001</c:v>
                </c:pt>
                <c:pt idx="406">
                  <c:v>4.0919828414899939</c:v>
                </c:pt>
                <c:pt idx="407">
                  <c:v>2.1237580776199998</c:v>
                </c:pt>
                <c:pt idx="408">
                  <c:v>2.1370074748999999</c:v>
                </c:pt>
                <c:pt idx="409">
                  <c:v>1.0763642787900001</c:v>
                </c:pt>
                <c:pt idx="410">
                  <c:v>4.7960286140399999</c:v>
                </c:pt>
                <c:pt idx="411">
                  <c:v>2.4467647075699999</c:v>
                </c:pt>
                <c:pt idx="412">
                  <c:v>2.00281643867</c:v>
                </c:pt>
                <c:pt idx="413">
                  <c:v>3.2740716934199998</c:v>
                </c:pt>
                <c:pt idx="414">
                  <c:v>3.7942807674400001</c:v>
                </c:pt>
                <c:pt idx="415">
                  <c:v>1.94104337692</c:v>
                </c:pt>
                <c:pt idx="416">
                  <c:v>2.5081841945600001</c:v>
                </c:pt>
                <c:pt idx="417">
                  <c:v>1.5864876508700001</c:v>
                </c:pt>
                <c:pt idx="418">
                  <c:v>2.9862945079799998</c:v>
                </c:pt>
                <c:pt idx="419">
                  <c:v>2.6825098991399998</c:v>
                </c:pt>
                <c:pt idx="420">
                  <c:v>3.7942807674400001</c:v>
                </c:pt>
                <c:pt idx="421">
                  <c:v>1.2653512954699999</c:v>
                </c:pt>
                <c:pt idx="422">
                  <c:v>1.98292207718</c:v>
                </c:pt>
                <c:pt idx="423">
                  <c:v>1.6473820209500001</c:v>
                </c:pt>
                <c:pt idx="424">
                  <c:v>3.1662456989300001</c:v>
                </c:pt>
                <c:pt idx="425">
                  <c:v>6.7319116592399997</c:v>
                </c:pt>
                <c:pt idx="426">
                  <c:v>3.2384889125799998</c:v>
                </c:pt>
                <c:pt idx="427">
                  <c:v>2.42485284805</c:v>
                </c:pt>
                <c:pt idx="428">
                  <c:v>2.594749689099999</c:v>
                </c:pt>
                <c:pt idx="429">
                  <c:v>1.19988119602</c:v>
                </c:pt>
                <c:pt idx="430">
                  <c:v>1.84391176701</c:v>
                </c:pt>
                <c:pt idx="431">
                  <c:v>2.9521677494</c:v>
                </c:pt>
                <c:pt idx="432">
                  <c:v>2.9862945079799998</c:v>
                </c:pt>
                <c:pt idx="433">
                  <c:v>2.9133033752399999</c:v>
                </c:pt>
                <c:pt idx="434">
                  <c:v>1.94408786297</c:v>
                </c:pt>
                <c:pt idx="435">
                  <c:v>3.0605762004899999</c:v>
                </c:pt>
                <c:pt idx="436">
                  <c:v>3.21047639847</c:v>
                </c:pt>
                <c:pt idx="437">
                  <c:v>2.27589821815</c:v>
                </c:pt>
                <c:pt idx="438">
                  <c:v>1.6418021917300001</c:v>
                </c:pt>
                <c:pt idx="439">
                  <c:v>3.2740716934199998</c:v>
                </c:pt>
                <c:pt idx="440">
                  <c:v>2.134043693539998</c:v>
                </c:pt>
                <c:pt idx="441">
                  <c:v>1.95474982262</c:v>
                </c:pt>
                <c:pt idx="442">
                  <c:v>1.94040131569</c:v>
                </c:pt>
                <c:pt idx="443">
                  <c:v>2.5061695575699998</c:v>
                </c:pt>
                <c:pt idx="444">
                  <c:v>1.40651988983</c:v>
                </c:pt>
                <c:pt idx="445">
                  <c:v>1.0905562639199999</c:v>
                </c:pt>
                <c:pt idx="446">
                  <c:v>2.7989211082500001</c:v>
                </c:pt>
                <c:pt idx="447">
                  <c:v>1.0905562639199999</c:v>
                </c:pt>
                <c:pt idx="448">
                  <c:v>4.9686055183399951</c:v>
                </c:pt>
                <c:pt idx="449">
                  <c:v>1.19988119602</c:v>
                </c:pt>
                <c:pt idx="450">
                  <c:v>1.40309488773</c:v>
                </c:pt>
                <c:pt idx="451">
                  <c:v>1.4568380117399999</c:v>
                </c:pt>
                <c:pt idx="452">
                  <c:v>1.03497362137</c:v>
                </c:pt>
                <c:pt idx="453">
                  <c:v>1.5610924959200001</c:v>
                </c:pt>
                <c:pt idx="454">
                  <c:v>2.9391672611200002</c:v>
                </c:pt>
                <c:pt idx="455">
                  <c:v>2.7510657310500002</c:v>
                </c:pt>
                <c:pt idx="456">
                  <c:v>2.411672830579997</c:v>
                </c:pt>
                <c:pt idx="457">
                  <c:v>2.2972149848900001</c:v>
                </c:pt>
                <c:pt idx="458">
                  <c:v>2.6994824409499998</c:v>
                </c:pt>
                <c:pt idx="459">
                  <c:v>2.76684737206</c:v>
                </c:pt>
                <c:pt idx="460">
                  <c:v>1.9699765443799999</c:v>
                </c:pt>
                <c:pt idx="461">
                  <c:v>2.1432116031600001</c:v>
                </c:pt>
                <c:pt idx="462">
                  <c:v>1.9612039327599999</c:v>
                </c:pt>
                <c:pt idx="463">
                  <c:v>2.9391672611200002</c:v>
                </c:pt>
                <c:pt idx="464">
                  <c:v>1.5435687303500001</c:v>
                </c:pt>
                <c:pt idx="465">
                  <c:v>5.0801515579199927</c:v>
                </c:pt>
                <c:pt idx="466">
                  <c:v>1.74601221085</c:v>
                </c:pt>
                <c:pt idx="467">
                  <c:v>3.0263965129899999</c:v>
                </c:pt>
                <c:pt idx="468">
                  <c:v>2.5970408916499998</c:v>
                </c:pt>
                <c:pt idx="469">
                  <c:v>2.1968922615099999</c:v>
                </c:pt>
                <c:pt idx="470">
                  <c:v>5.0801515579199927</c:v>
                </c:pt>
                <c:pt idx="471">
                  <c:v>1.2653512954699999</c:v>
                </c:pt>
                <c:pt idx="472">
                  <c:v>2.9990453720099981</c:v>
                </c:pt>
                <c:pt idx="473">
                  <c:v>1.7654781341600001</c:v>
                </c:pt>
                <c:pt idx="474">
                  <c:v>1.7360738515900001</c:v>
                </c:pt>
                <c:pt idx="475">
                  <c:v>2.99614071846</c:v>
                </c:pt>
                <c:pt idx="476">
                  <c:v>1.84471213818</c:v>
                </c:pt>
                <c:pt idx="477">
                  <c:v>1.41932857037</c:v>
                </c:pt>
                <c:pt idx="478">
                  <c:v>2.1963503360700001</c:v>
                </c:pt>
                <c:pt idx="479">
                  <c:v>1.0877021551099999</c:v>
                </c:pt>
                <c:pt idx="480">
                  <c:v>2.3826615810399998</c:v>
                </c:pt>
                <c:pt idx="481">
                  <c:v>3.0314099788700002</c:v>
                </c:pt>
                <c:pt idx="482">
                  <c:v>2.4018087387099998</c:v>
                </c:pt>
                <c:pt idx="483">
                  <c:v>1.205924272539995</c:v>
                </c:pt>
                <c:pt idx="484">
                  <c:v>3.526245832439999</c:v>
                </c:pt>
                <c:pt idx="485">
                  <c:v>1.6798187494300001</c:v>
                </c:pt>
                <c:pt idx="486">
                  <c:v>1.13682925701</c:v>
                </c:pt>
                <c:pt idx="487">
                  <c:v>4.3314275741600001</c:v>
                </c:pt>
                <c:pt idx="488">
                  <c:v>1.70713603497</c:v>
                </c:pt>
                <c:pt idx="489">
                  <c:v>3.1510598659500002</c:v>
                </c:pt>
                <c:pt idx="490">
                  <c:v>1.33924865723</c:v>
                </c:pt>
                <c:pt idx="491">
                  <c:v>1.6473820209500001</c:v>
                </c:pt>
                <c:pt idx="492">
                  <c:v>2.9133033752399999</c:v>
                </c:pt>
                <c:pt idx="493">
                  <c:v>1.7991942167299999</c:v>
                </c:pt>
                <c:pt idx="494">
                  <c:v>1.66749548912</c:v>
                </c:pt>
                <c:pt idx="495">
                  <c:v>3.8662829399099961</c:v>
                </c:pt>
                <c:pt idx="496">
                  <c:v>2.5159060955000001</c:v>
                </c:pt>
                <c:pt idx="497">
                  <c:v>1.6287633180600001</c:v>
                </c:pt>
                <c:pt idx="498">
                  <c:v>2.5085368156399999</c:v>
                </c:pt>
                <c:pt idx="499">
                  <c:v>2.3826615810399998</c:v>
                </c:pt>
                <c:pt idx="500">
                  <c:v>1.99837458134</c:v>
                </c:pt>
                <c:pt idx="501">
                  <c:v>1.19039714336</c:v>
                </c:pt>
                <c:pt idx="502">
                  <c:v>3.4509937763199998</c:v>
                </c:pt>
                <c:pt idx="503">
                  <c:v>2.4018087387099998</c:v>
                </c:pt>
                <c:pt idx="504">
                  <c:v>2.0871708393100001</c:v>
                </c:pt>
                <c:pt idx="505">
                  <c:v>3.1997492313400002</c:v>
                </c:pt>
                <c:pt idx="506">
                  <c:v>2.7827854156499998</c:v>
                </c:pt>
                <c:pt idx="507">
                  <c:v>2.811228036879998</c:v>
                </c:pt>
                <c:pt idx="508">
                  <c:v>3.6458430290199981</c:v>
                </c:pt>
                <c:pt idx="509">
                  <c:v>1.72721254826</c:v>
                </c:pt>
                <c:pt idx="510">
                  <c:v>2.4261968135799998</c:v>
                </c:pt>
                <c:pt idx="511">
                  <c:v>3.5705556869500001</c:v>
                </c:pt>
                <c:pt idx="512">
                  <c:v>2.3826615810399998</c:v>
                </c:pt>
                <c:pt idx="513">
                  <c:v>2.7075564861300001</c:v>
                </c:pt>
                <c:pt idx="514">
                  <c:v>2.316457509989998</c:v>
                </c:pt>
                <c:pt idx="515">
                  <c:v>2.3375749587999999</c:v>
                </c:pt>
                <c:pt idx="516">
                  <c:v>1.0749907493599999</c:v>
                </c:pt>
                <c:pt idx="517">
                  <c:v>2.0271437168099999</c:v>
                </c:pt>
                <c:pt idx="518">
                  <c:v>3.3947026729599998</c:v>
                </c:pt>
                <c:pt idx="519">
                  <c:v>2.7453804016099999</c:v>
                </c:pt>
                <c:pt idx="520">
                  <c:v>2.325050354</c:v>
                </c:pt>
                <c:pt idx="521">
                  <c:v>2.65578150749</c:v>
                </c:pt>
                <c:pt idx="522">
                  <c:v>1.57188153267</c:v>
                </c:pt>
                <c:pt idx="523">
                  <c:v>2.0428295135500001</c:v>
                </c:pt>
                <c:pt idx="524">
                  <c:v>1.1931077241900001</c:v>
                </c:pt>
                <c:pt idx="525">
                  <c:v>1.72432875633</c:v>
                </c:pt>
                <c:pt idx="526">
                  <c:v>1.4568380117399999</c:v>
                </c:pt>
                <c:pt idx="527">
                  <c:v>1.68756258488</c:v>
                </c:pt>
                <c:pt idx="528">
                  <c:v>3.1639120578800002</c:v>
                </c:pt>
                <c:pt idx="529">
                  <c:v>3.2102653980300002</c:v>
                </c:pt>
                <c:pt idx="530">
                  <c:v>1.72721254826</c:v>
                </c:pt>
                <c:pt idx="531">
                  <c:v>2.6836423873899999</c:v>
                </c:pt>
                <c:pt idx="532">
                  <c:v>3.54080605507</c:v>
                </c:pt>
                <c:pt idx="533">
                  <c:v>5.17662525177</c:v>
                </c:pt>
                <c:pt idx="534">
                  <c:v>2.98422265053</c:v>
                </c:pt>
                <c:pt idx="535">
                  <c:v>1.0787822008100001</c:v>
                </c:pt>
                <c:pt idx="536">
                  <c:v>2.4909219741799999</c:v>
                </c:pt>
                <c:pt idx="537">
                  <c:v>1.4652166366599999</c:v>
                </c:pt>
                <c:pt idx="538">
                  <c:v>2.594749689099999</c:v>
                </c:pt>
                <c:pt idx="539">
                  <c:v>3.32617306709</c:v>
                </c:pt>
                <c:pt idx="540">
                  <c:v>1.92906558514</c:v>
                </c:pt>
                <c:pt idx="541">
                  <c:v>3.21173501015</c:v>
                </c:pt>
                <c:pt idx="542">
                  <c:v>3.6319315433499999</c:v>
                </c:pt>
                <c:pt idx="543">
                  <c:v>1.66102969646</c:v>
                </c:pt>
                <c:pt idx="544">
                  <c:v>1.84935557842</c:v>
                </c:pt>
                <c:pt idx="545">
                  <c:v>2.87790250778</c:v>
                </c:pt>
                <c:pt idx="546">
                  <c:v>1.94040131569</c:v>
                </c:pt>
                <c:pt idx="547">
                  <c:v>1.13682925701</c:v>
                </c:pt>
                <c:pt idx="548">
                  <c:v>2.09519219398</c:v>
                </c:pt>
                <c:pt idx="549">
                  <c:v>4.918858528139995</c:v>
                </c:pt>
                <c:pt idx="550">
                  <c:v>3.7917082309699999</c:v>
                </c:pt>
                <c:pt idx="551">
                  <c:v>2.915865421299995</c:v>
                </c:pt>
                <c:pt idx="552">
                  <c:v>2.5774550437900001</c:v>
                </c:pt>
                <c:pt idx="553">
                  <c:v>4.7380099296599987</c:v>
                </c:pt>
                <c:pt idx="554">
                  <c:v>3.3500699996899961</c:v>
                </c:pt>
                <c:pt idx="555">
                  <c:v>4.9686055183399951</c:v>
                </c:pt>
                <c:pt idx="556">
                  <c:v>1.7052744627</c:v>
                </c:pt>
                <c:pt idx="557">
                  <c:v>3.79797959328</c:v>
                </c:pt>
                <c:pt idx="558">
                  <c:v>4.267238616939995</c:v>
                </c:pt>
                <c:pt idx="559">
                  <c:v>1.0421129465100001</c:v>
                </c:pt>
                <c:pt idx="560">
                  <c:v>4.5580773353600001</c:v>
                </c:pt>
                <c:pt idx="561">
                  <c:v>1.31189727783</c:v>
                </c:pt>
                <c:pt idx="562">
                  <c:v>1.19039714336</c:v>
                </c:pt>
                <c:pt idx="563">
                  <c:v>2.7489640712700001</c:v>
                </c:pt>
                <c:pt idx="564">
                  <c:v>2.7510657310500002</c:v>
                </c:pt>
                <c:pt idx="565">
                  <c:v>2.0271437168099999</c:v>
                </c:pt>
                <c:pt idx="566">
                  <c:v>3.28039979935</c:v>
                </c:pt>
                <c:pt idx="567">
                  <c:v>3.296005964279999</c:v>
                </c:pt>
                <c:pt idx="568">
                  <c:v>2.0617244243599999</c:v>
                </c:pt>
                <c:pt idx="569">
                  <c:v>1.99837458134</c:v>
                </c:pt>
                <c:pt idx="570">
                  <c:v>1.0136929750400001</c:v>
                </c:pt>
                <c:pt idx="571">
                  <c:v>1.7968108653999999</c:v>
                </c:pt>
                <c:pt idx="572">
                  <c:v>1.7576349973700001</c:v>
                </c:pt>
                <c:pt idx="573">
                  <c:v>1.58764588833</c:v>
                </c:pt>
                <c:pt idx="574">
                  <c:v>3.0263965129899999</c:v>
                </c:pt>
                <c:pt idx="575">
                  <c:v>1.4655251503</c:v>
                </c:pt>
                <c:pt idx="576">
                  <c:v>1.09996342659</c:v>
                </c:pt>
                <c:pt idx="577">
                  <c:v>4.9464116096500002</c:v>
                </c:pt>
                <c:pt idx="578">
                  <c:v>3.2102653980300002</c:v>
                </c:pt>
                <c:pt idx="579">
                  <c:v>1.4942951202400001</c:v>
                </c:pt>
                <c:pt idx="580">
                  <c:v>2.88493776321</c:v>
                </c:pt>
                <c:pt idx="581">
                  <c:v>5.1788840293899927</c:v>
                </c:pt>
                <c:pt idx="582">
                  <c:v>1.7497870922100001</c:v>
                </c:pt>
                <c:pt idx="583">
                  <c:v>5.125163555149995</c:v>
                </c:pt>
                <c:pt idx="584">
                  <c:v>2.85465192795</c:v>
                </c:pt>
                <c:pt idx="585">
                  <c:v>2.2426521778100001</c:v>
                </c:pt>
                <c:pt idx="586">
                  <c:v>1.4417026042900001</c:v>
                </c:pt>
                <c:pt idx="587">
                  <c:v>3.1997492313400002</c:v>
                </c:pt>
                <c:pt idx="588">
                  <c:v>2.61299061775</c:v>
                </c:pt>
                <c:pt idx="589">
                  <c:v>2.3597521781899991</c:v>
                </c:pt>
                <c:pt idx="590">
                  <c:v>4.4654245376599908</c:v>
                </c:pt>
                <c:pt idx="591">
                  <c:v>2.6778330802900001</c:v>
                </c:pt>
                <c:pt idx="592">
                  <c:v>2.8464510440800002</c:v>
                </c:pt>
                <c:pt idx="593">
                  <c:v>2.6472570896100001</c:v>
                </c:pt>
                <c:pt idx="594">
                  <c:v>4.1666846275299907</c:v>
                </c:pt>
                <c:pt idx="595">
                  <c:v>1.9830286502800001</c:v>
                </c:pt>
                <c:pt idx="596">
                  <c:v>2.7489640712700001</c:v>
                </c:pt>
                <c:pt idx="597">
                  <c:v>1.4942951202400001</c:v>
                </c:pt>
                <c:pt idx="598">
                  <c:v>2.4087839126600001</c:v>
                </c:pt>
                <c:pt idx="599">
                  <c:v>3.03689980507</c:v>
                </c:pt>
                <c:pt idx="600">
                  <c:v>2.913548469539998</c:v>
                </c:pt>
                <c:pt idx="601">
                  <c:v>2.84339427948</c:v>
                </c:pt>
                <c:pt idx="602">
                  <c:v>3.3500699996899961</c:v>
                </c:pt>
                <c:pt idx="603">
                  <c:v>3.4434537887599999</c:v>
                </c:pt>
                <c:pt idx="604">
                  <c:v>2.24939894676</c:v>
                </c:pt>
                <c:pt idx="605">
                  <c:v>1.5435687303500001</c:v>
                </c:pt>
                <c:pt idx="606">
                  <c:v>2.3433640003199998</c:v>
                </c:pt>
                <c:pt idx="607">
                  <c:v>1.205924272539995</c:v>
                </c:pt>
                <c:pt idx="608">
                  <c:v>3.27537870407</c:v>
                </c:pt>
                <c:pt idx="609">
                  <c:v>1.90288209915</c:v>
                </c:pt>
                <c:pt idx="610">
                  <c:v>1.2327502965899999</c:v>
                </c:pt>
                <c:pt idx="611">
                  <c:v>2.418206930159998</c:v>
                </c:pt>
                <c:pt idx="612">
                  <c:v>4.267238616939995</c:v>
                </c:pt>
                <c:pt idx="613">
                  <c:v>3.53336167336</c:v>
                </c:pt>
                <c:pt idx="614">
                  <c:v>2.61299061775</c:v>
                </c:pt>
                <c:pt idx="615">
                  <c:v>3.344373703</c:v>
                </c:pt>
                <c:pt idx="616">
                  <c:v>2.5365812778499999</c:v>
                </c:pt>
                <c:pt idx="617">
                  <c:v>2.6385338306400001</c:v>
                </c:pt>
                <c:pt idx="618">
                  <c:v>2.9262018203700002</c:v>
                </c:pt>
                <c:pt idx="619">
                  <c:v>2.79248952866</c:v>
                </c:pt>
                <c:pt idx="620">
                  <c:v>4.2015113830599997</c:v>
                </c:pt>
                <c:pt idx="621">
                  <c:v>2.0428295135500001</c:v>
                </c:pt>
                <c:pt idx="622">
                  <c:v>1.205924272539995</c:v>
                </c:pt>
                <c:pt idx="623">
                  <c:v>2.7453804016099999</c:v>
                </c:pt>
                <c:pt idx="624">
                  <c:v>2.3985352516199998</c:v>
                </c:pt>
                <c:pt idx="625">
                  <c:v>3.0058827400200001</c:v>
                </c:pt>
                <c:pt idx="626">
                  <c:v>2.4087839126600001</c:v>
                </c:pt>
                <c:pt idx="627">
                  <c:v>1.7908260822299999</c:v>
                </c:pt>
                <c:pt idx="628">
                  <c:v>1.74601221085</c:v>
                </c:pt>
                <c:pt idx="629">
                  <c:v>1.34786641598</c:v>
                </c:pt>
                <c:pt idx="630">
                  <c:v>2.17722511292</c:v>
                </c:pt>
                <c:pt idx="631">
                  <c:v>2.1615867614700002</c:v>
                </c:pt>
                <c:pt idx="632">
                  <c:v>3.7942807674400001</c:v>
                </c:pt>
                <c:pt idx="633">
                  <c:v>2.3416082859</c:v>
                </c:pt>
                <c:pt idx="634">
                  <c:v>1.4435479641</c:v>
                </c:pt>
                <c:pt idx="635">
                  <c:v>5.0173497200000003</c:v>
                </c:pt>
                <c:pt idx="636">
                  <c:v>1.90288209915</c:v>
                </c:pt>
                <c:pt idx="637">
                  <c:v>2.8510682582900002</c:v>
                </c:pt>
                <c:pt idx="638">
                  <c:v>3.55346512794</c:v>
                </c:pt>
                <c:pt idx="639">
                  <c:v>3.4747757911699999</c:v>
                </c:pt>
                <c:pt idx="640">
                  <c:v>3.3978121280699991</c:v>
                </c:pt>
                <c:pt idx="641">
                  <c:v>5.0043849945099996</c:v>
                </c:pt>
                <c:pt idx="642">
                  <c:v>2.956950426099997</c:v>
                </c:pt>
                <c:pt idx="643">
                  <c:v>3.4547171592699999</c:v>
                </c:pt>
                <c:pt idx="644">
                  <c:v>4.318573951719995</c:v>
                </c:pt>
                <c:pt idx="645">
                  <c:v>3.1510598659500002</c:v>
                </c:pt>
                <c:pt idx="646">
                  <c:v>2.3985352516199998</c:v>
                </c:pt>
                <c:pt idx="647">
                  <c:v>1.205924272539995</c:v>
                </c:pt>
                <c:pt idx="648">
                  <c:v>2.4739999771100001</c:v>
                </c:pt>
                <c:pt idx="649">
                  <c:v>3.0263965129899999</c:v>
                </c:pt>
                <c:pt idx="650">
                  <c:v>1.37569868565</c:v>
                </c:pt>
                <c:pt idx="651">
                  <c:v>1.7360738515900001</c:v>
                </c:pt>
                <c:pt idx="652">
                  <c:v>1.32340168953</c:v>
                </c:pt>
                <c:pt idx="653">
                  <c:v>1.7107177972800001</c:v>
                </c:pt>
                <c:pt idx="654">
                  <c:v>1.9384598732</c:v>
                </c:pt>
                <c:pt idx="655">
                  <c:v>1.73973453045</c:v>
                </c:pt>
                <c:pt idx="656">
                  <c:v>2.3985352516199998</c:v>
                </c:pt>
                <c:pt idx="657">
                  <c:v>2.53147482872</c:v>
                </c:pt>
                <c:pt idx="658">
                  <c:v>1.75395524502</c:v>
                </c:pt>
                <c:pt idx="659">
                  <c:v>2.5159060955000001</c:v>
                </c:pt>
                <c:pt idx="660">
                  <c:v>1.5669391155200001</c:v>
                </c:pt>
                <c:pt idx="661">
                  <c:v>2.65578150749</c:v>
                </c:pt>
                <c:pt idx="662">
                  <c:v>2.0617244243599999</c:v>
                </c:pt>
                <c:pt idx="663">
                  <c:v>2.0606672763799998</c:v>
                </c:pt>
                <c:pt idx="664">
                  <c:v>3.3207366466499999</c:v>
                </c:pt>
                <c:pt idx="665">
                  <c:v>1.0421129465100001</c:v>
                </c:pt>
                <c:pt idx="666">
                  <c:v>6.7319116592399997</c:v>
                </c:pt>
                <c:pt idx="667">
                  <c:v>2.6550397872899998</c:v>
                </c:pt>
                <c:pt idx="668">
                  <c:v>1.94104337692</c:v>
                </c:pt>
                <c:pt idx="669">
                  <c:v>2.27589821815</c:v>
                </c:pt>
                <c:pt idx="670">
                  <c:v>2.5085368156399999</c:v>
                </c:pt>
                <c:pt idx="671">
                  <c:v>1.7576349973700001</c:v>
                </c:pt>
                <c:pt idx="672">
                  <c:v>1.7314966917000001</c:v>
                </c:pt>
                <c:pt idx="673">
                  <c:v>1.84391176701</c:v>
                </c:pt>
                <c:pt idx="674">
                  <c:v>4.2404174804699997</c:v>
                </c:pt>
                <c:pt idx="675">
                  <c:v>1.66102969646</c:v>
                </c:pt>
                <c:pt idx="676">
                  <c:v>2.24939894676</c:v>
                </c:pt>
                <c:pt idx="677">
                  <c:v>4.5296626090999998</c:v>
                </c:pt>
                <c:pt idx="678">
                  <c:v>1.5976198911699999</c:v>
                </c:pt>
                <c:pt idx="679">
                  <c:v>2.3597521781899991</c:v>
                </c:pt>
                <c:pt idx="680">
                  <c:v>2.472482204439999</c:v>
                </c:pt>
                <c:pt idx="681">
                  <c:v>1.0971344709399999</c:v>
                </c:pt>
                <c:pt idx="682">
                  <c:v>1.7218594551099999</c:v>
                </c:pt>
                <c:pt idx="683">
                  <c:v>1.0877021551099999</c:v>
                </c:pt>
                <c:pt idx="684">
                  <c:v>3.4243693351700002</c:v>
                </c:pt>
                <c:pt idx="685">
                  <c:v>1.9612039327599999</c:v>
                </c:pt>
                <c:pt idx="686">
                  <c:v>4.2224149703999894</c:v>
                </c:pt>
                <c:pt idx="687">
                  <c:v>2.8510682582900002</c:v>
                </c:pt>
                <c:pt idx="688">
                  <c:v>4.4654245376599908</c:v>
                </c:pt>
                <c:pt idx="689">
                  <c:v>1.40309488773</c:v>
                </c:pt>
                <c:pt idx="690">
                  <c:v>4.9464116096500002</c:v>
                </c:pt>
                <c:pt idx="691">
                  <c:v>2.8042459487900002</c:v>
                </c:pt>
                <c:pt idx="692">
                  <c:v>5.0801515579199927</c:v>
                </c:pt>
                <c:pt idx="693">
                  <c:v>2.1454713344599998</c:v>
                </c:pt>
                <c:pt idx="694">
                  <c:v>1.9616148471799999</c:v>
                </c:pt>
                <c:pt idx="695">
                  <c:v>2.3765857219700002</c:v>
                </c:pt>
                <c:pt idx="696">
                  <c:v>1.9384598732</c:v>
                </c:pt>
                <c:pt idx="697">
                  <c:v>1.4568380117399999</c:v>
                </c:pt>
                <c:pt idx="698">
                  <c:v>2.6710574626899999</c:v>
                </c:pt>
                <c:pt idx="699">
                  <c:v>2.9391672611200002</c:v>
                </c:pt>
                <c:pt idx="700">
                  <c:v>1.58639037609</c:v>
                </c:pt>
                <c:pt idx="701">
                  <c:v>1.4568380117399999</c:v>
                </c:pt>
                <c:pt idx="702">
                  <c:v>1.5540426969500001</c:v>
                </c:pt>
                <c:pt idx="703">
                  <c:v>2.76847147942</c:v>
                </c:pt>
                <c:pt idx="704">
                  <c:v>3.7942807674400001</c:v>
                </c:pt>
                <c:pt idx="705">
                  <c:v>3.55775880814</c:v>
                </c:pt>
                <c:pt idx="706">
                  <c:v>1.90288209915</c:v>
                </c:pt>
                <c:pt idx="707">
                  <c:v>2.24409532547</c:v>
                </c:pt>
                <c:pt idx="708">
                  <c:v>2.24939894676</c:v>
                </c:pt>
                <c:pt idx="709">
                  <c:v>5.0138463974</c:v>
                </c:pt>
                <c:pt idx="710">
                  <c:v>2.3499274253800002</c:v>
                </c:pt>
                <c:pt idx="711">
                  <c:v>1.73973453045</c:v>
                </c:pt>
                <c:pt idx="712">
                  <c:v>1.7553807497</c:v>
                </c:pt>
                <c:pt idx="713">
                  <c:v>1.4435479641</c:v>
                </c:pt>
                <c:pt idx="714">
                  <c:v>1.56929123402</c:v>
                </c:pt>
                <c:pt idx="715">
                  <c:v>1.9702800512300001</c:v>
                </c:pt>
                <c:pt idx="716">
                  <c:v>2.5085368156399999</c:v>
                </c:pt>
                <c:pt idx="717">
                  <c:v>3.65650606155</c:v>
                </c:pt>
                <c:pt idx="718">
                  <c:v>1.0749907493599999</c:v>
                </c:pt>
                <c:pt idx="719">
                  <c:v>3.526245832439999</c:v>
                </c:pt>
                <c:pt idx="720">
                  <c:v>2.594749689099999</c:v>
                </c:pt>
                <c:pt idx="721">
                  <c:v>1.2524274587599999</c:v>
                </c:pt>
                <c:pt idx="722">
                  <c:v>1.7837113142000001</c:v>
                </c:pt>
                <c:pt idx="723">
                  <c:v>2.62975478172</c:v>
                </c:pt>
                <c:pt idx="724">
                  <c:v>1.9935991764100001</c:v>
                </c:pt>
                <c:pt idx="725">
                  <c:v>6.0280065536499938</c:v>
                </c:pt>
                <c:pt idx="726">
                  <c:v>2.3765857219700002</c:v>
                </c:pt>
                <c:pt idx="727">
                  <c:v>1.30559408665</c:v>
                </c:pt>
                <c:pt idx="728">
                  <c:v>2.2426521778100001</c:v>
                </c:pt>
                <c:pt idx="729">
                  <c:v>1.58639037609</c:v>
                </c:pt>
                <c:pt idx="730">
                  <c:v>2.594749689099999</c:v>
                </c:pt>
                <c:pt idx="731">
                  <c:v>1.66749548912</c:v>
                </c:pt>
                <c:pt idx="732">
                  <c:v>4.918858528139995</c:v>
                </c:pt>
                <c:pt idx="733">
                  <c:v>3.5705556869500001</c:v>
                </c:pt>
                <c:pt idx="734">
                  <c:v>1.7253391742699999</c:v>
                </c:pt>
                <c:pt idx="735">
                  <c:v>1.25389385223</c:v>
                </c:pt>
                <c:pt idx="736">
                  <c:v>1.94408786297</c:v>
                </c:pt>
                <c:pt idx="737">
                  <c:v>3.0814690589899998</c:v>
                </c:pt>
                <c:pt idx="738">
                  <c:v>2.6188085079199999</c:v>
                </c:pt>
                <c:pt idx="739">
                  <c:v>2.14354896545</c:v>
                </c:pt>
                <c:pt idx="740">
                  <c:v>2.4699172973599999</c:v>
                </c:pt>
                <c:pt idx="741">
                  <c:v>2.3985352516199998</c:v>
                </c:pt>
                <c:pt idx="742">
                  <c:v>1.4875597953799999</c:v>
                </c:pt>
                <c:pt idx="743">
                  <c:v>1.80802989006</c:v>
                </c:pt>
                <c:pt idx="744">
                  <c:v>2.4403944015499999</c:v>
                </c:pt>
                <c:pt idx="745">
                  <c:v>1.0877021551099999</c:v>
                </c:pt>
                <c:pt idx="746">
                  <c:v>3.27537870407</c:v>
                </c:pt>
                <c:pt idx="747">
                  <c:v>2.0218648910499999</c:v>
                </c:pt>
                <c:pt idx="748">
                  <c:v>1.84935557842</c:v>
                </c:pt>
                <c:pt idx="749">
                  <c:v>2.6990740299199998</c:v>
                </c:pt>
                <c:pt idx="750">
                  <c:v>1.57690119743</c:v>
                </c:pt>
                <c:pt idx="751">
                  <c:v>5.0138463974</c:v>
                </c:pt>
                <c:pt idx="752">
                  <c:v>2.4939665794399999</c:v>
                </c:pt>
                <c:pt idx="753">
                  <c:v>2.5970408916499998</c:v>
                </c:pt>
                <c:pt idx="754">
                  <c:v>2.331646203989997</c:v>
                </c:pt>
                <c:pt idx="755">
                  <c:v>2.472482204439999</c:v>
                </c:pt>
                <c:pt idx="756">
                  <c:v>3.1639120578800002</c:v>
                </c:pt>
                <c:pt idx="757">
                  <c:v>3.8662829399099961</c:v>
                </c:pt>
                <c:pt idx="758">
                  <c:v>2.1718616485600002</c:v>
                </c:pt>
                <c:pt idx="759">
                  <c:v>3.6910154819500001</c:v>
                </c:pt>
                <c:pt idx="760">
                  <c:v>1.38948750496</c:v>
                </c:pt>
                <c:pt idx="761">
                  <c:v>3.13680434227</c:v>
                </c:pt>
                <c:pt idx="762">
                  <c:v>2.5980279445600001</c:v>
                </c:pt>
                <c:pt idx="763">
                  <c:v>2.08204603195</c:v>
                </c:pt>
                <c:pt idx="764">
                  <c:v>1.61615765095</c:v>
                </c:pt>
                <c:pt idx="765">
                  <c:v>3.8030457496599999</c:v>
                </c:pt>
                <c:pt idx="766">
                  <c:v>2.6590294837999982</c:v>
                </c:pt>
                <c:pt idx="767">
                  <c:v>2.9953980445899999</c:v>
                </c:pt>
                <c:pt idx="768">
                  <c:v>2.19836115837</c:v>
                </c:pt>
                <c:pt idx="769">
                  <c:v>3.3447115421300002</c:v>
                </c:pt>
                <c:pt idx="770">
                  <c:v>3.3885602951</c:v>
                </c:pt>
                <c:pt idx="771">
                  <c:v>2.4903497695899999</c:v>
                </c:pt>
                <c:pt idx="772">
                  <c:v>2.0194272995000002</c:v>
                </c:pt>
                <c:pt idx="773">
                  <c:v>1.8960160017000001</c:v>
                </c:pt>
                <c:pt idx="774">
                  <c:v>2.471455812449999</c:v>
                </c:pt>
                <c:pt idx="775">
                  <c:v>3.3134961128199998</c:v>
                </c:pt>
                <c:pt idx="776">
                  <c:v>2.8806364536300002</c:v>
                </c:pt>
                <c:pt idx="777">
                  <c:v>2.16165852547</c:v>
                </c:pt>
                <c:pt idx="778">
                  <c:v>1.01257658005</c:v>
                </c:pt>
                <c:pt idx="779">
                  <c:v>3.1525197029099998</c:v>
                </c:pt>
                <c:pt idx="780">
                  <c:v>1.61615765095</c:v>
                </c:pt>
                <c:pt idx="781">
                  <c:v>1.4735655784599999</c:v>
                </c:pt>
                <c:pt idx="782">
                  <c:v>2.02434492111</c:v>
                </c:pt>
                <c:pt idx="783">
                  <c:v>2.7840435504899999</c:v>
                </c:pt>
                <c:pt idx="784">
                  <c:v>3.5609641075099998</c:v>
                </c:pt>
                <c:pt idx="785">
                  <c:v>1.4912345409400001</c:v>
                </c:pt>
                <c:pt idx="786">
                  <c:v>3.3753061294599971</c:v>
                </c:pt>
                <c:pt idx="787">
                  <c:v>2.0194272995000002</c:v>
                </c:pt>
                <c:pt idx="788">
                  <c:v>1.05136609077</c:v>
                </c:pt>
                <c:pt idx="789">
                  <c:v>2.5980279445600001</c:v>
                </c:pt>
                <c:pt idx="790">
                  <c:v>3.3447115421300002</c:v>
                </c:pt>
                <c:pt idx="791">
                  <c:v>3.1771922111499999</c:v>
                </c:pt>
                <c:pt idx="792">
                  <c:v>2.02434492111</c:v>
                </c:pt>
                <c:pt idx="793">
                  <c:v>2.08204603195</c:v>
                </c:pt>
                <c:pt idx="794">
                  <c:v>3.3447115421300002</c:v>
                </c:pt>
                <c:pt idx="795">
                  <c:v>1.9514017105100001</c:v>
                </c:pt>
                <c:pt idx="796">
                  <c:v>4.1509833335899939</c:v>
                </c:pt>
                <c:pt idx="797">
                  <c:v>2.6637399196599998</c:v>
                </c:pt>
                <c:pt idx="798">
                  <c:v>2.5714490413700002</c:v>
                </c:pt>
                <c:pt idx="799">
                  <c:v>1.4912345409400001</c:v>
                </c:pt>
                <c:pt idx="800">
                  <c:v>4.00631475449</c:v>
                </c:pt>
                <c:pt idx="801">
                  <c:v>1.3632805347400001</c:v>
                </c:pt>
                <c:pt idx="802">
                  <c:v>2.0895586013799998</c:v>
                </c:pt>
                <c:pt idx="803">
                  <c:v>1.01257658005</c:v>
                </c:pt>
                <c:pt idx="804">
                  <c:v>2.0895586013799998</c:v>
                </c:pt>
                <c:pt idx="805">
                  <c:v>1.4912345409400001</c:v>
                </c:pt>
                <c:pt idx="806">
                  <c:v>1.08183956146</c:v>
                </c:pt>
                <c:pt idx="807">
                  <c:v>3.5783455371900001</c:v>
                </c:pt>
                <c:pt idx="808">
                  <c:v>2.9902448654199998</c:v>
                </c:pt>
                <c:pt idx="809">
                  <c:v>2.833540439609997</c:v>
                </c:pt>
                <c:pt idx="810">
                  <c:v>2.6084656715399999</c:v>
                </c:pt>
                <c:pt idx="811">
                  <c:v>1.61615765095</c:v>
                </c:pt>
                <c:pt idx="812">
                  <c:v>2.0194272995000002</c:v>
                </c:pt>
                <c:pt idx="813">
                  <c:v>2.7463393211399998</c:v>
                </c:pt>
                <c:pt idx="814">
                  <c:v>1.51984870434</c:v>
                </c:pt>
                <c:pt idx="815">
                  <c:v>3.7131628990199999</c:v>
                </c:pt>
                <c:pt idx="816">
                  <c:v>2.27737379074</c:v>
                </c:pt>
                <c:pt idx="817">
                  <c:v>1.51984870434</c:v>
                </c:pt>
                <c:pt idx="818">
                  <c:v>1.05136609077</c:v>
                </c:pt>
                <c:pt idx="819">
                  <c:v>2.4903497695899999</c:v>
                </c:pt>
                <c:pt idx="820">
                  <c:v>2.6590294837999982</c:v>
                </c:pt>
                <c:pt idx="821">
                  <c:v>2.02434492111</c:v>
                </c:pt>
                <c:pt idx="822">
                  <c:v>1.0992696285200001</c:v>
                </c:pt>
                <c:pt idx="823">
                  <c:v>4.7655100822399996</c:v>
                </c:pt>
                <c:pt idx="824">
                  <c:v>2.9902448654199998</c:v>
                </c:pt>
                <c:pt idx="825">
                  <c:v>2.19836115837</c:v>
                </c:pt>
                <c:pt idx="826">
                  <c:v>3.3753061294599971</c:v>
                </c:pt>
                <c:pt idx="827">
                  <c:v>3.0428166389500002</c:v>
                </c:pt>
                <c:pt idx="828">
                  <c:v>2.7840435504899999</c:v>
                </c:pt>
                <c:pt idx="829">
                  <c:v>3.7131628990199999</c:v>
                </c:pt>
                <c:pt idx="830">
                  <c:v>3.1771922111499999</c:v>
                </c:pt>
                <c:pt idx="831">
                  <c:v>2.471455812449999</c:v>
                </c:pt>
                <c:pt idx="832">
                  <c:v>2.0194272995000002</c:v>
                </c:pt>
                <c:pt idx="833">
                  <c:v>3.28221130371</c:v>
                </c:pt>
                <c:pt idx="834">
                  <c:v>2.5980279445600001</c:v>
                </c:pt>
                <c:pt idx="835">
                  <c:v>3.8030457496599999</c:v>
                </c:pt>
                <c:pt idx="836">
                  <c:v>2.0465848445899999</c:v>
                </c:pt>
                <c:pt idx="837">
                  <c:v>1.08183956146</c:v>
                </c:pt>
                <c:pt idx="838">
                  <c:v>1.9036045074500001</c:v>
                </c:pt>
                <c:pt idx="839">
                  <c:v>1.040153265</c:v>
                </c:pt>
                <c:pt idx="840">
                  <c:v>1.040153265</c:v>
                </c:pt>
                <c:pt idx="841">
                  <c:v>1.3931809663800001</c:v>
                </c:pt>
                <c:pt idx="842">
                  <c:v>1.9036045074500001</c:v>
                </c:pt>
                <c:pt idx="843">
                  <c:v>2.4903497695899999</c:v>
                </c:pt>
                <c:pt idx="844">
                  <c:v>1.30509257317</c:v>
                </c:pt>
                <c:pt idx="845">
                  <c:v>1.3632805347400001</c:v>
                </c:pt>
                <c:pt idx="846">
                  <c:v>3.1525197029099998</c:v>
                </c:pt>
                <c:pt idx="847">
                  <c:v>3.4565165042900001</c:v>
                </c:pt>
                <c:pt idx="848">
                  <c:v>3.3447115421300002</c:v>
                </c:pt>
                <c:pt idx="849">
                  <c:v>2.4903497695899999</c:v>
                </c:pt>
                <c:pt idx="850">
                  <c:v>3.1771922111499999</c:v>
                </c:pt>
                <c:pt idx="851">
                  <c:v>2.0194272995000002</c:v>
                </c:pt>
                <c:pt idx="852">
                  <c:v>3.8649597168000001</c:v>
                </c:pt>
                <c:pt idx="853">
                  <c:v>3.4565165042900001</c:v>
                </c:pt>
                <c:pt idx="854">
                  <c:v>3.1990418434099999</c:v>
                </c:pt>
                <c:pt idx="855">
                  <c:v>2.4903497695899999</c:v>
                </c:pt>
                <c:pt idx="856">
                  <c:v>3.5609641075099998</c:v>
                </c:pt>
                <c:pt idx="857">
                  <c:v>3.1525197029099998</c:v>
                </c:pt>
                <c:pt idx="858">
                  <c:v>2.19836115837</c:v>
                </c:pt>
                <c:pt idx="859">
                  <c:v>3.6849873065900001</c:v>
                </c:pt>
                <c:pt idx="860">
                  <c:v>3.6849873065900001</c:v>
                </c:pt>
                <c:pt idx="861">
                  <c:v>2.471455812449999</c:v>
                </c:pt>
                <c:pt idx="862">
                  <c:v>1.4735655784599999</c:v>
                </c:pt>
                <c:pt idx="863">
                  <c:v>3.1771922111499999</c:v>
                </c:pt>
                <c:pt idx="864">
                  <c:v>2.4117984771700001</c:v>
                </c:pt>
                <c:pt idx="865">
                  <c:v>2.0194272995000002</c:v>
                </c:pt>
                <c:pt idx="866">
                  <c:v>2.1669805049900002</c:v>
                </c:pt>
                <c:pt idx="867">
                  <c:v>1.85214316845</c:v>
                </c:pt>
                <c:pt idx="868">
                  <c:v>2.02434492111</c:v>
                </c:pt>
                <c:pt idx="869">
                  <c:v>2.1669805049900002</c:v>
                </c:pt>
                <c:pt idx="870">
                  <c:v>3.8649597168000001</c:v>
                </c:pt>
                <c:pt idx="871">
                  <c:v>2.4903497695899999</c:v>
                </c:pt>
                <c:pt idx="872">
                  <c:v>2.11178922653</c:v>
                </c:pt>
                <c:pt idx="873">
                  <c:v>2.389648914339995</c:v>
                </c:pt>
                <c:pt idx="874">
                  <c:v>2.11178922653</c:v>
                </c:pt>
                <c:pt idx="875">
                  <c:v>2.5697622299199998</c:v>
                </c:pt>
                <c:pt idx="876">
                  <c:v>1.76701593399</c:v>
                </c:pt>
                <c:pt idx="877">
                  <c:v>1.7864073514900001</c:v>
                </c:pt>
                <c:pt idx="878">
                  <c:v>1.09586083889</c:v>
                </c:pt>
                <c:pt idx="879">
                  <c:v>2.6043019294700001</c:v>
                </c:pt>
                <c:pt idx="880">
                  <c:v>1.4065868854500001</c:v>
                </c:pt>
                <c:pt idx="881">
                  <c:v>2.389648914339995</c:v>
                </c:pt>
                <c:pt idx="882">
                  <c:v>1.70682954788</c:v>
                </c:pt>
                <c:pt idx="883">
                  <c:v>3.4224524497999971</c:v>
                </c:pt>
                <c:pt idx="884">
                  <c:v>1.0468364954</c:v>
                </c:pt>
                <c:pt idx="885">
                  <c:v>2.0247848033900002</c:v>
                </c:pt>
                <c:pt idx="886">
                  <c:v>3.0279133319899998</c:v>
                </c:pt>
                <c:pt idx="887">
                  <c:v>2.11178922653</c:v>
                </c:pt>
                <c:pt idx="888">
                  <c:v>1.3896454572700001</c:v>
                </c:pt>
                <c:pt idx="889">
                  <c:v>2.96014165878</c:v>
                </c:pt>
                <c:pt idx="890">
                  <c:v>2.5697622299199998</c:v>
                </c:pt>
                <c:pt idx="891">
                  <c:v>3.0279133319899998</c:v>
                </c:pt>
                <c:pt idx="892">
                  <c:v>1.22540438175</c:v>
                </c:pt>
                <c:pt idx="893">
                  <c:v>1.6252578496900001</c:v>
                </c:pt>
                <c:pt idx="894">
                  <c:v>1.96725547314</c:v>
                </c:pt>
                <c:pt idx="895">
                  <c:v>2.6935958862299998</c:v>
                </c:pt>
                <c:pt idx="896">
                  <c:v>1.6252578496900001</c:v>
                </c:pt>
                <c:pt idx="897">
                  <c:v>1.3334214687299999</c:v>
                </c:pt>
                <c:pt idx="898">
                  <c:v>2.4160702228500002</c:v>
                </c:pt>
                <c:pt idx="899">
                  <c:v>2.3038406372099991</c:v>
                </c:pt>
                <c:pt idx="900">
                  <c:v>1.2279469966900001</c:v>
                </c:pt>
                <c:pt idx="901">
                  <c:v>1.17104148865</c:v>
                </c:pt>
                <c:pt idx="902">
                  <c:v>3.4224524497999971</c:v>
                </c:pt>
                <c:pt idx="903">
                  <c:v>2.0247848033900002</c:v>
                </c:pt>
                <c:pt idx="904">
                  <c:v>2.6043019294700001</c:v>
                </c:pt>
                <c:pt idx="905">
                  <c:v>1.3334214687299999</c:v>
                </c:pt>
                <c:pt idx="906">
                  <c:v>4.01737308502</c:v>
                </c:pt>
                <c:pt idx="907">
                  <c:v>1.0853531360599999</c:v>
                </c:pt>
                <c:pt idx="908">
                  <c:v>1.3625200986899999</c:v>
                </c:pt>
                <c:pt idx="909">
                  <c:v>2.11178922653</c:v>
                </c:pt>
                <c:pt idx="910">
                  <c:v>1.4468212127699951</c:v>
                </c:pt>
                <c:pt idx="911">
                  <c:v>3.6572585105900002</c:v>
                </c:pt>
                <c:pt idx="912">
                  <c:v>2.7056727409399999</c:v>
                </c:pt>
                <c:pt idx="913">
                  <c:v>1.3334214687299999</c:v>
                </c:pt>
                <c:pt idx="914">
                  <c:v>2.7185304164900002</c:v>
                </c:pt>
                <c:pt idx="915">
                  <c:v>2.3261535167699998</c:v>
                </c:pt>
                <c:pt idx="916">
                  <c:v>1.0468364954</c:v>
                </c:pt>
                <c:pt idx="917">
                  <c:v>1.92515730858</c:v>
                </c:pt>
                <c:pt idx="918">
                  <c:v>1.70682954788</c:v>
                </c:pt>
                <c:pt idx="919">
                  <c:v>1.70682954788</c:v>
                </c:pt>
                <c:pt idx="920">
                  <c:v>2.90199422836</c:v>
                </c:pt>
                <c:pt idx="921">
                  <c:v>1.96725547314</c:v>
                </c:pt>
                <c:pt idx="922">
                  <c:v>1.96725547314</c:v>
                </c:pt>
                <c:pt idx="923">
                  <c:v>1.7864073514900001</c:v>
                </c:pt>
                <c:pt idx="924">
                  <c:v>2.3038406372099991</c:v>
                </c:pt>
                <c:pt idx="925">
                  <c:v>1.87339019775</c:v>
                </c:pt>
                <c:pt idx="926">
                  <c:v>1.27727723122</c:v>
                </c:pt>
                <c:pt idx="927">
                  <c:v>1.40526437759</c:v>
                </c:pt>
                <c:pt idx="928">
                  <c:v>2.0275657176999999</c:v>
                </c:pt>
                <c:pt idx="929">
                  <c:v>1.6252578496900001</c:v>
                </c:pt>
                <c:pt idx="930">
                  <c:v>2.4160702228500002</c:v>
                </c:pt>
                <c:pt idx="931">
                  <c:v>3.3771090507500001</c:v>
                </c:pt>
                <c:pt idx="932">
                  <c:v>1.09586083889</c:v>
                </c:pt>
                <c:pt idx="933">
                  <c:v>2.5697622299199998</c:v>
                </c:pt>
                <c:pt idx="934">
                  <c:v>1.3334214687299999</c:v>
                </c:pt>
                <c:pt idx="935">
                  <c:v>2.5697622299199998</c:v>
                </c:pt>
                <c:pt idx="936">
                  <c:v>2.5960907936100002</c:v>
                </c:pt>
                <c:pt idx="937">
                  <c:v>2.0631704330399998</c:v>
                </c:pt>
                <c:pt idx="938">
                  <c:v>2.6935958862299998</c:v>
                </c:pt>
                <c:pt idx="939">
                  <c:v>1.22540438175</c:v>
                </c:pt>
                <c:pt idx="940">
                  <c:v>1.26120579243</c:v>
                </c:pt>
                <c:pt idx="941">
                  <c:v>2.389648914339995</c:v>
                </c:pt>
                <c:pt idx="942">
                  <c:v>3.6572585105900002</c:v>
                </c:pt>
                <c:pt idx="943">
                  <c:v>2.7185304164900002</c:v>
                </c:pt>
                <c:pt idx="944">
                  <c:v>2.55495882034</c:v>
                </c:pt>
                <c:pt idx="945">
                  <c:v>2.01470565796</c:v>
                </c:pt>
                <c:pt idx="946">
                  <c:v>1.0468364954</c:v>
                </c:pt>
                <c:pt idx="947">
                  <c:v>2.2349917888599999</c:v>
                </c:pt>
                <c:pt idx="948">
                  <c:v>1.3203741311999999</c:v>
                </c:pt>
                <c:pt idx="949">
                  <c:v>1.3334214687299999</c:v>
                </c:pt>
                <c:pt idx="950">
                  <c:v>1.70682954788</c:v>
                </c:pt>
                <c:pt idx="951">
                  <c:v>3.1541981697099999</c:v>
                </c:pt>
                <c:pt idx="952">
                  <c:v>2.7277100086199999</c:v>
                </c:pt>
                <c:pt idx="953">
                  <c:v>2.6043019294700001</c:v>
                </c:pt>
                <c:pt idx="954">
                  <c:v>1.87339019775</c:v>
                </c:pt>
                <c:pt idx="955">
                  <c:v>1.2986857891100001</c:v>
                </c:pt>
                <c:pt idx="956">
                  <c:v>2.5229642391199998</c:v>
                </c:pt>
                <c:pt idx="957">
                  <c:v>2.6043019294700001</c:v>
                </c:pt>
                <c:pt idx="958">
                  <c:v>2.9470174312599999</c:v>
                </c:pt>
                <c:pt idx="959">
                  <c:v>3.6572585105900002</c:v>
                </c:pt>
                <c:pt idx="960">
                  <c:v>2.96014165878</c:v>
                </c:pt>
                <c:pt idx="961">
                  <c:v>1.6252578496900001</c:v>
                </c:pt>
                <c:pt idx="962">
                  <c:v>1.7730059623700001</c:v>
                </c:pt>
                <c:pt idx="963">
                  <c:v>1.96725547314</c:v>
                </c:pt>
                <c:pt idx="964">
                  <c:v>2.389648914339995</c:v>
                </c:pt>
                <c:pt idx="965">
                  <c:v>1.70682954788</c:v>
                </c:pt>
                <c:pt idx="966">
                  <c:v>2.5960907936100002</c:v>
                </c:pt>
                <c:pt idx="967">
                  <c:v>1.5873838663099999</c:v>
                </c:pt>
                <c:pt idx="968">
                  <c:v>3.2208199501000001</c:v>
                </c:pt>
                <c:pt idx="969">
                  <c:v>1.0468364954</c:v>
                </c:pt>
                <c:pt idx="970">
                  <c:v>3.6572585105900002</c:v>
                </c:pt>
                <c:pt idx="971">
                  <c:v>2.96014165878</c:v>
                </c:pt>
                <c:pt idx="972">
                  <c:v>2.11178922653</c:v>
                </c:pt>
                <c:pt idx="973">
                  <c:v>1.7142993211699999</c:v>
                </c:pt>
                <c:pt idx="974">
                  <c:v>3.1541981697099999</c:v>
                </c:pt>
                <c:pt idx="975">
                  <c:v>2.0275657176999999</c:v>
                </c:pt>
                <c:pt idx="976">
                  <c:v>2.0631704330399998</c:v>
                </c:pt>
                <c:pt idx="977">
                  <c:v>2.3261535167699998</c:v>
                </c:pt>
                <c:pt idx="978">
                  <c:v>3.4224524497999971</c:v>
                </c:pt>
                <c:pt idx="979">
                  <c:v>2.6935958862299998</c:v>
                </c:pt>
                <c:pt idx="980">
                  <c:v>2.6935958862299998</c:v>
                </c:pt>
                <c:pt idx="981">
                  <c:v>2.04842424393</c:v>
                </c:pt>
                <c:pt idx="982">
                  <c:v>1.3203741311999999</c:v>
                </c:pt>
                <c:pt idx="983">
                  <c:v>1.39638411999</c:v>
                </c:pt>
                <c:pt idx="984">
                  <c:v>2.01470565796</c:v>
                </c:pt>
                <c:pt idx="985">
                  <c:v>4.01737308502</c:v>
                </c:pt>
                <c:pt idx="986">
                  <c:v>2.55495882034</c:v>
                </c:pt>
                <c:pt idx="987">
                  <c:v>1.4065868854500001</c:v>
                </c:pt>
                <c:pt idx="988">
                  <c:v>2.5697622299199998</c:v>
                </c:pt>
                <c:pt idx="989">
                  <c:v>2.3038406372099991</c:v>
                </c:pt>
                <c:pt idx="990">
                  <c:v>2.0247848033900002</c:v>
                </c:pt>
                <c:pt idx="991">
                  <c:v>2.5960907936100002</c:v>
                </c:pt>
                <c:pt idx="992">
                  <c:v>1.76701593399</c:v>
                </c:pt>
                <c:pt idx="993">
                  <c:v>1.8395487070100001</c:v>
                </c:pt>
                <c:pt idx="994">
                  <c:v>2.5960907936100002</c:v>
                </c:pt>
                <c:pt idx="995">
                  <c:v>1.22540438175</c:v>
                </c:pt>
                <c:pt idx="996">
                  <c:v>3.0279133319899998</c:v>
                </c:pt>
                <c:pt idx="997">
                  <c:v>1.9430185556399999</c:v>
                </c:pt>
                <c:pt idx="998">
                  <c:v>2.5229642391199998</c:v>
                </c:pt>
                <c:pt idx="999">
                  <c:v>1.48401844501</c:v>
                </c:pt>
              </c:numCache>
            </c:numRef>
          </c:xVal>
          <c:yVal>
            <c:numRef>
              <c:f>aviris_l8_matchup!$B$2:$B$1001</c:f>
              <c:numCache>
                <c:formatCode>General</c:formatCode>
                <c:ptCount val="1000"/>
                <c:pt idx="0">
                  <c:v>1.4972305996799999</c:v>
                </c:pt>
                <c:pt idx="1">
                  <c:v>56.955749775399987</c:v>
                </c:pt>
                <c:pt idx="2">
                  <c:v>25.336027824399999</c:v>
                </c:pt>
                <c:pt idx="3">
                  <c:v>20.016223762599999</c:v>
                </c:pt>
                <c:pt idx="4">
                  <c:v>2.0166771470699998</c:v>
                </c:pt>
                <c:pt idx="5">
                  <c:v>59.670851976800002</c:v>
                </c:pt>
                <c:pt idx="6">
                  <c:v>1.7697877016100001</c:v>
                </c:pt>
                <c:pt idx="7">
                  <c:v>2.1312030217500002</c:v>
                </c:pt>
                <c:pt idx="8">
                  <c:v>2.1669968220700002</c:v>
                </c:pt>
                <c:pt idx="9">
                  <c:v>1.88228179806</c:v>
                </c:pt>
                <c:pt idx="10">
                  <c:v>59.748992855600001</c:v>
                </c:pt>
                <c:pt idx="11">
                  <c:v>89.928099745200001</c:v>
                </c:pt>
                <c:pt idx="12">
                  <c:v>34.870935647899998</c:v>
                </c:pt>
                <c:pt idx="13">
                  <c:v>47.732912063900002</c:v>
                </c:pt>
                <c:pt idx="14">
                  <c:v>64.235877671599894</c:v>
                </c:pt>
                <c:pt idx="15">
                  <c:v>44.071691807000001</c:v>
                </c:pt>
                <c:pt idx="16">
                  <c:v>1.71423295244</c:v>
                </c:pt>
                <c:pt idx="17">
                  <c:v>26.459848510200001</c:v>
                </c:pt>
                <c:pt idx="18">
                  <c:v>58.852616503</c:v>
                </c:pt>
                <c:pt idx="19">
                  <c:v>1.6444383491500001</c:v>
                </c:pt>
                <c:pt idx="20">
                  <c:v>1.9305455733800001</c:v>
                </c:pt>
                <c:pt idx="21">
                  <c:v>50.690676295999999</c:v>
                </c:pt>
                <c:pt idx="22">
                  <c:v>25.751521263400001</c:v>
                </c:pt>
                <c:pt idx="23">
                  <c:v>74.05699880659985</c:v>
                </c:pt>
                <c:pt idx="24">
                  <c:v>74.674021872899871</c:v>
                </c:pt>
                <c:pt idx="25">
                  <c:v>19.990434514499999</c:v>
                </c:pt>
                <c:pt idx="26">
                  <c:v>16.496719753499999</c:v>
                </c:pt>
                <c:pt idx="27">
                  <c:v>1.62046349439</c:v>
                </c:pt>
                <c:pt idx="28">
                  <c:v>13.3018849091</c:v>
                </c:pt>
                <c:pt idx="29">
                  <c:v>1.7319495459200001</c:v>
                </c:pt>
                <c:pt idx="30">
                  <c:v>1.5695324880999999</c:v>
                </c:pt>
                <c:pt idx="31">
                  <c:v>82.112264446400005</c:v>
                </c:pt>
                <c:pt idx="32">
                  <c:v>18.3380355187</c:v>
                </c:pt>
                <c:pt idx="33">
                  <c:v>2.1079521915199999</c:v>
                </c:pt>
                <c:pt idx="34">
                  <c:v>1.9305455733800001</c:v>
                </c:pt>
                <c:pt idx="35">
                  <c:v>22.699890457799999</c:v>
                </c:pt>
                <c:pt idx="36">
                  <c:v>2.1546955261099998</c:v>
                </c:pt>
                <c:pt idx="37">
                  <c:v>1.7097665878299999</c:v>
                </c:pt>
                <c:pt idx="38">
                  <c:v>54.256253006199998</c:v>
                </c:pt>
                <c:pt idx="39">
                  <c:v>1.8639086149099999</c:v>
                </c:pt>
                <c:pt idx="40">
                  <c:v>1.64356421455</c:v>
                </c:pt>
                <c:pt idx="41">
                  <c:v>24.2826074004</c:v>
                </c:pt>
                <c:pt idx="42">
                  <c:v>37.402698855300002</c:v>
                </c:pt>
                <c:pt idx="43">
                  <c:v>1.89019735848</c:v>
                </c:pt>
                <c:pt idx="44">
                  <c:v>1.96538611667</c:v>
                </c:pt>
                <c:pt idx="45">
                  <c:v>19.495174595600002</c:v>
                </c:pt>
                <c:pt idx="46">
                  <c:v>32.9049535304</c:v>
                </c:pt>
                <c:pt idx="47">
                  <c:v>43.770856368899999</c:v>
                </c:pt>
                <c:pt idx="48">
                  <c:v>18.424319752199999</c:v>
                </c:pt>
                <c:pt idx="49">
                  <c:v>64.0415457358</c:v>
                </c:pt>
                <c:pt idx="50">
                  <c:v>19.3609096878</c:v>
                </c:pt>
                <c:pt idx="51">
                  <c:v>89.928099745200001</c:v>
                </c:pt>
                <c:pt idx="52">
                  <c:v>2.0116932257000002</c:v>
                </c:pt>
                <c:pt idx="53">
                  <c:v>16.496719753499999</c:v>
                </c:pt>
                <c:pt idx="54">
                  <c:v>52.030763092400001</c:v>
                </c:pt>
                <c:pt idx="55">
                  <c:v>37.638253523499998</c:v>
                </c:pt>
                <c:pt idx="56">
                  <c:v>2.05878245708</c:v>
                </c:pt>
                <c:pt idx="57">
                  <c:v>2.1778853239</c:v>
                </c:pt>
                <c:pt idx="58">
                  <c:v>2.1123517523399999</c:v>
                </c:pt>
                <c:pt idx="59">
                  <c:v>27.4345254843</c:v>
                </c:pt>
                <c:pt idx="60">
                  <c:v>29.630775422900001</c:v>
                </c:pt>
                <c:pt idx="61">
                  <c:v>26.595139770599999</c:v>
                </c:pt>
                <c:pt idx="62">
                  <c:v>26.595139770599999</c:v>
                </c:pt>
                <c:pt idx="63">
                  <c:v>1.9126396165999999</c:v>
                </c:pt>
                <c:pt idx="64">
                  <c:v>2.090052803119999</c:v>
                </c:pt>
                <c:pt idx="65">
                  <c:v>1.80919541697</c:v>
                </c:pt>
                <c:pt idx="66">
                  <c:v>46.004413449200001</c:v>
                </c:pt>
                <c:pt idx="67">
                  <c:v>71.792601762000004</c:v>
                </c:pt>
                <c:pt idx="68">
                  <c:v>39.932930969099999</c:v>
                </c:pt>
                <c:pt idx="69">
                  <c:v>97.549259892999999</c:v>
                </c:pt>
                <c:pt idx="70">
                  <c:v>23.761988760400001</c:v>
                </c:pt>
                <c:pt idx="71">
                  <c:v>67.751414940199993</c:v>
                </c:pt>
                <c:pt idx="72">
                  <c:v>23.396432063700001</c:v>
                </c:pt>
                <c:pt idx="73">
                  <c:v>78.84241473199998</c:v>
                </c:pt>
                <c:pt idx="74">
                  <c:v>37.570607622399997</c:v>
                </c:pt>
                <c:pt idx="75">
                  <c:v>46.618660941500004</c:v>
                </c:pt>
                <c:pt idx="76">
                  <c:v>120.417033449</c:v>
                </c:pt>
                <c:pt idx="77">
                  <c:v>1.70140764271</c:v>
                </c:pt>
                <c:pt idx="78">
                  <c:v>1.5904612031600001</c:v>
                </c:pt>
                <c:pt idx="79">
                  <c:v>1.7887017119799999</c:v>
                </c:pt>
                <c:pt idx="80">
                  <c:v>1.6928309834699999</c:v>
                </c:pt>
                <c:pt idx="81">
                  <c:v>27.065247968200001</c:v>
                </c:pt>
                <c:pt idx="82">
                  <c:v>1.81500558841</c:v>
                </c:pt>
                <c:pt idx="83">
                  <c:v>1.9224791616600001</c:v>
                </c:pt>
                <c:pt idx="84">
                  <c:v>32.320306722300003</c:v>
                </c:pt>
                <c:pt idx="85">
                  <c:v>36.254386323200002</c:v>
                </c:pt>
                <c:pt idx="86">
                  <c:v>2.0760908304000001</c:v>
                </c:pt>
                <c:pt idx="87">
                  <c:v>1.96405152304</c:v>
                </c:pt>
                <c:pt idx="88">
                  <c:v>39.256823111099997</c:v>
                </c:pt>
                <c:pt idx="89">
                  <c:v>2.1671601136200001</c:v>
                </c:pt>
                <c:pt idx="90">
                  <c:v>29.630775422900001</c:v>
                </c:pt>
                <c:pt idx="91">
                  <c:v>1.5833792691699999</c:v>
                </c:pt>
                <c:pt idx="92">
                  <c:v>44.071691807000001</c:v>
                </c:pt>
                <c:pt idx="93">
                  <c:v>1.7518673945000001</c:v>
                </c:pt>
                <c:pt idx="94">
                  <c:v>1.8845830293200001</c:v>
                </c:pt>
                <c:pt idx="95">
                  <c:v>1.7921451644899999</c:v>
                </c:pt>
                <c:pt idx="96">
                  <c:v>24.3220414422</c:v>
                </c:pt>
                <c:pt idx="97">
                  <c:v>38.004090251100003</c:v>
                </c:pt>
                <c:pt idx="98">
                  <c:v>56.253023414099999</c:v>
                </c:pt>
                <c:pt idx="99">
                  <c:v>25.039731604</c:v>
                </c:pt>
                <c:pt idx="100">
                  <c:v>24.7996267891</c:v>
                </c:pt>
                <c:pt idx="101">
                  <c:v>1.6183706360800001</c:v>
                </c:pt>
                <c:pt idx="102">
                  <c:v>42.157897133599988</c:v>
                </c:pt>
                <c:pt idx="103">
                  <c:v>39.809120628199999</c:v>
                </c:pt>
                <c:pt idx="104">
                  <c:v>120.417033449</c:v>
                </c:pt>
                <c:pt idx="105">
                  <c:v>26.595139770599999</c:v>
                </c:pt>
                <c:pt idx="106">
                  <c:v>24.722670931</c:v>
                </c:pt>
                <c:pt idx="107">
                  <c:v>1.85004297683</c:v>
                </c:pt>
                <c:pt idx="108">
                  <c:v>2.1179790787799999</c:v>
                </c:pt>
                <c:pt idx="109">
                  <c:v>2.0277177543799998</c:v>
                </c:pt>
                <c:pt idx="110">
                  <c:v>26.459848510200001</c:v>
                </c:pt>
                <c:pt idx="111">
                  <c:v>32.920173850499999</c:v>
                </c:pt>
                <c:pt idx="112">
                  <c:v>31.267240415</c:v>
                </c:pt>
                <c:pt idx="113">
                  <c:v>42.6441549352</c:v>
                </c:pt>
                <c:pt idx="114">
                  <c:v>21.173829841100002</c:v>
                </c:pt>
                <c:pt idx="115">
                  <c:v>2.0619074236400001</c:v>
                </c:pt>
                <c:pt idx="116">
                  <c:v>24.745351124500001</c:v>
                </c:pt>
                <c:pt idx="117">
                  <c:v>63.817610909599999</c:v>
                </c:pt>
                <c:pt idx="118">
                  <c:v>42.157897133599988</c:v>
                </c:pt>
                <c:pt idx="119">
                  <c:v>1.9736094603700001</c:v>
                </c:pt>
                <c:pt idx="120">
                  <c:v>30.767594257599999</c:v>
                </c:pt>
                <c:pt idx="121">
                  <c:v>2.1669968220700002</c:v>
                </c:pt>
                <c:pt idx="122">
                  <c:v>2.0619074236400001</c:v>
                </c:pt>
                <c:pt idx="123">
                  <c:v>1.7451803996099999</c:v>
                </c:pt>
                <c:pt idx="124">
                  <c:v>39.6362157278</c:v>
                </c:pt>
                <c:pt idx="125">
                  <c:v>1.98745613806</c:v>
                </c:pt>
                <c:pt idx="126">
                  <c:v>44.625966663</c:v>
                </c:pt>
                <c:pt idx="127">
                  <c:v>2.1391875427499998</c:v>
                </c:pt>
                <c:pt idx="128">
                  <c:v>2.0919990534199999</c:v>
                </c:pt>
                <c:pt idx="129">
                  <c:v>39.784317526000002</c:v>
                </c:pt>
                <c:pt idx="130">
                  <c:v>1.74775458761</c:v>
                </c:pt>
                <c:pt idx="131">
                  <c:v>61.042134950200001</c:v>
                </c:pt>
                <c:pt idx="132">
                  <c:v>1.9732865617199999</c:v>
                </c:pt>
                <c:pt idx="133">
                  <c:v>52.953544280899997</c:v>
                </c:pt>
                <c:pt idx="134">
                  <c:v>79.328933753499854</c:v>
                </c:pt>
                <c:pt idx="135">
                  <c:v>43.997568755699987</c:v>
                </c:pt>
                <c:pt idx="136">
                  <c:v>1.7697877016100001</c:v>
                </c:pt>
                <c:pt idx="137">
                  <c:v>1.8557165261799999</c:v>
                </c:pt>
                <c:pt idx="138">
                  <c:v>1.05413893073</c:v>
                </c:pt>
                <c:pt idx="139">
                  <c:v>1.5078818163900001</c:v>
                </c:pt>
                <c:pt idx="140">
                  <c:v>28.2098751676</c:v>
                </c:pt>
                <c:pt idx="141">
                  <c:v>2.1775965937400001</c:v>
                </c:pt>
                <c:pt idx="142">
                  <c:v>73.674017931700007</c:v>
                </c:pt>
                <c:pt idx="143">
                  <c:v>40.225603375600002</c:v>
                </c:pt>
                <c:pt idx="144">
                  <c:v>1.9218495383600001</c:v>
                </c:pt>
                <c:pt idx="145">
                  <c:v>31.9590880087</c:v>
                </c:pt>
                <c:pt idx="146">
                  <c:v>2.1576788272399998</c:v>
                </c:pt>
                <c:pt idx="147">
                  <c:v>109.51974315699999</c:v>
                </c:pt>
                <c:pt idx="148">
                  <c:v>2.1123517523399999</c:v>
                </c:pt>
                <c:pt idx="149">
                  <c:v>48.865580175700003</c:v>
                </c:pt>
                <c:pt idx="150">
                  <c:v>1.5695324880999999</c:v>
                </c:pt>
                <c:pt idx="151">
                  <c:v>1.7701603775400001</c:v>
                </c:pt>
                <c:pt idx="152">
                  <c:v>1.90513135282</c:v>
                </c:pt>
                <c:pt idx="153">
                  <c:v>164.84678347900001</c:v>
                </c:pt>
                <c:pt idx="154">
                  <c:v>44.511964643899987</c:v>
                </c:pt>
                <c:pt idx="155">
                  <c:v>2.1573327251299999</c:v>
                </c:pt>
                <c:pt idx="156">
                  <c:v>39.6362157278</c:v>
                </c:pt>
                <c:pt idx="157">
                  <c:v>1.79576625216</c:v>
                </c:pt>
                <c:pt idx="158">
                  <c:v>32.9049535304</c:v>
                </c:pt>
                <c:pt idx="159">
                  <c:v>1.85274915555</c:v>
                </c:pt>
                <c:pt idx="160">
                  <c:v>1.05413893073</c:v>
                </c:pt>
                <c:pt idx="161">
                  <c:v>1.8516770812400001</c:v>
                </c:pt>
                <c:pt idx="162">
                  <c:v>1.9464643672199999</c:v>
                </c:pt>
                <c:pt idx="163">
                  <c:v>1.9305455733800001</c:v>
                </c:pt>
                <c:pt idx="164">
                  <c:v>2.0399940937899999</c:v>
                </c:pt>
                <c:pt idx="165">
                  <c:v>1.61481652581</c:v>
                </c:pt>
                <c:pt idx="166">
                  <c:v>1.8946171899599999</c:v>
                </c:pt>
                <c:pt idx="167">
                  <c:v>30.490988646999998</c:v>
                </c:pt>
                <c:pt idx="168">
                  <c:v>57.184166706299997</c:v>
                </c:pt>
                <c:pt idx="169">
                  <c:v>24.2826074004</c:v>
                </c:pt>
                <c:pt idx="170">
                  <c:v>34.002392954900003</c:v>
                </c:pt>
                <c:pt idx="171">
                  <c:v>27.664919724200001</c:v>
                </c:pt>
                <c:pt idx="172">
                  <c:v>39.501228331</c:v>
                </c:pt>
                <c:pt idx="173">
                  <c:v>1.48890046596</c:v>
                </c:pt>
                <c:pt idx="174">
                  <c:v>26.595139770599999</c:v>
                </c:pt>
                <c:pt idx="175">
                  <c:v>1.64356421455</c:v>
                </c:pt>
                <c:pt idx="176">
                  <c:v>1.85004297683</c:v>
                </c:pt>
                <c:pt idx="177">
                  <c:v>16.496719753499999</c:v>
                </c:pt>
                <c:pt idx="178">
                  <c:v>2.17638833574</c:v>
                </c:pt>
                <c:pt idx="179">
                  <c:v>66.662938447599871</c:v>
                </c:pt>
                <c:pt idx="180">
                  <c:v>27.664919724200001</c:v>
                </c:pt>
                <c:pt idx="181">
                  <c:v>1.84710771377</c:v>
                </c:pt>
                <c:pt idx="182">
                  <c:v>24.9951463196</c:v>
                </c:pt>
                <c:pt idx="183">
                  <c:v>1.71423295244</c:v>
                </c:pt>
                <c:pt idx="184">
                  <c:v>1.99073207808</c:v>
                </c:pt>
                <c:pt idx="185">
                  <c:v>19.893806934600001</c:v>
                </c:pt>
                <c:pt idx="186">
                  <c:v>43.201793194300002</c:v>
                </c:pt>
                <c:pt idx="187">
                  <c:v>24.3220414422</c:v>
                </c:pt>
                <c:pt idx="188">
                  <c:v>78.181790144100006</c:v>
                </c:pt>
                <c:pt idx="189">
                  <c:v>2.0603514540100001</c:v>
                </c:pt>
                <c:pt idx="190">
                  <c:v>21.887223945799999</c:v>
                </c:pt>
                <c:pt idx="191">
                  <c:v>1.47436551651</c:v>
                </c:pt>
                <c:pt idx="192">
                  <c:v>72.32615458799998</c:v>
                </c:pt>
                <c:pt idx="193">
                  <c:v>33.991321251800002</c:v>
                </c:pt>
                <c:pt idx="194">
                  <c:v>51.582504905699999</c:v>
                </c:pt>
                <c:pt idx="195">
                  <c:v>66.662938447599871</c:v>
                </c:pt>
                <c:pt idx="196">
                  <c:v>74.035600976399977</c:v>
                </c:pt>
                <c:pt idx="197">
                  <c:v>59.748992855600001</c:v>
                </c:pt>
                <c:pt idx="198">
                  <c:v>1.8041875081200001</c:v>
                </c:pt>
                <c:pt idx="199">
                  <c:v>33.595451617899997</c:v>
                </c:pt>
                <c:pt idx="200">
                  <c:v>2.0694752674400001</c:v>
                </c:pt>
                <c:pt idx="201">
                  <c:v>2.092049269399999</c:v>
                </c:pt>
                <c:pt idx="202">
                  <c:v>30.767594257599999</c:v>
                </c:pt>
                <c:pt idx="203">
                  <c:v>32.536072003299999</c:v>
                </c:pt>
                <c:pt idx="204">
                  <c:v>2.0102930574000002</c:v>
                </c:pt>
                <c:pt idx="205">
                  <c:v>2.1739154158699998</c:v>
                </c:pt>
                <c:pt idx="206">
                  <c:v>1.92602529621</c:v>
                </c:pt>
                <c:pt idx="207">
                  <c:v>77.087458573099894</c:v>
                </c:pt>
                <c:pt idx="208">
                  <c:v>64.0415457358</c:v>
                </c:pt>
                <c:pt idx="209">
                  <c:v>2.1543058444300001</c:v>
                </c:pt>
                <c:pt idx="210">
                  <c:v>1.8946171899599999</c:v>
                </c:pt>
                <c:pt idx="211">
                  <c:v>1.98074570036</c:v>
                </c:pt>
                <c:pt idx="212">
                  <c:v>64.342585748800005</c:v>
                </c:pt>
                <c:pt idx="213">
                  <c:v>1.75455950687</c:v>
                </c:pt>
                <c:pt idx="214">
                  <c:v>1.9657626956400001</c:v>
                </c:pt>
                <c:pt idx="215">
                  <c:v>33.2725212036</c:v>
                </c:pt>
                <c:pt idx="216">
                  <c:v>51.900451155599988</c:v>
                </c:pt>
                <c:pt idx="217">
                  <c:v>2.1024332986699998</c:v>
                </c:pt>
                <c:pt idx="218">
                  <c:v>1.6928309834699999</c:v>
                </c:pt>
                <c:pt idx="219">
                  <c:v>30.480980972000001</c:v>
                </c:pt>
                <c:pt idx="220">
                  <c:v>2.0741258734199999</c:v>
                </c:pt>
                <c:pt idx="221">
                  <c:v>22.688419921800001</c:v>
                </c:pt>
                <c:pt idx="222">
                  <c:v>36.254386323200002</c:v>
                </c:pt>
                <c:pt idx="223">
                  <c:v>1.9650820282399999</c:v>
                </c:pt>
                <c:pt idx="224">
                  <c:v>27.260883464399999</c:v>
                </c:pt>
                <c:pt idx="225">
                  <c:v>1.47436551651</c:v>
                </c:pt>
                <c:pt idx="226">
                  <c:v>1.61642392115</c:v>
                </c:pt>
                <c:pt idx="227">
                  <c:v>1.8516770812400001</c:v>
                </c:pt>
                <c:pt idx="228">
                  <c:v>2.1519390880099998</c:v>
                </c:pt>
                <c:pt idx="229">
                  <c:v>1.52251355511</c:v>
                </c:pt>
                <c:pt idx="230">
                  <c:v>82.385704068799996</c:v>
                </c:pt>
                <c:pt idx="231">
                  <c:v>1.34457822727</c:v>
                </c:pt>
                <c:pt idx="232">
                  <c:v>17.804353142</c:v>
                </c:pt>
                <c:pt idx="233">
                  <c:v>1.9498216551399949</c:v>
                </c:pt>
                <c:pt idx="234">
                  <c:v>1.85004297683</c:v>
                </c:pt>
                <c:pt idx="235">
                  <c:v>1.64194217426</c:v>
                </c:pt>
                <c:pt idx="236">
                  <c:v>21.461455844100001</c:v>
                </c:pt>
                <c:pt idx="237">
                  <c:v>39.256823111099997</c:v>
                </c:pt>
                <c:pt idx="238">
                  <c:v>2.0694752674400001</c:v>
                </c:pt>
                <c:pt idx="239">
                  <c:v>1.84993555464</c:v>
                </c:pt>
                <c:pt idx="240">
                  <c:v>2.1002438079600001</c:v>
                </c:pt>
                <c:pt idx="241">
                  <c:v>21.015979945200002</c:v>
                </c:pt>
                <c:pt idx="242">
                  <c:v>71.0651061298</c:v>
                </c:pt>
                <c:pt idx="243">
                  <c:v>28.073929759799999</c:v>
                </c:pt>
                <c:pt idx="244">
                  <c:v>36.254386323200002</c:v>
                </c:pt>
                <c:pt idx="245">
                  <c:v>109.51974315699999</c:v>
                </c:pt>
                <c:pt idx="246">
                  <c:v>49.904492016600003</c:v>
                </c:pt>
                <c:pt idx="247">
                  <c:v>2.092049269399999</c:v>
                </c:pt>
                <c:pt idx="248">
                  <c:v>57.184166706299997</c:v>
                </c:pt>
                <c:pt idx="249">
                  <c:v>97.549259892999999</c:v>
                </c:pt>
                <c:pt idx="250">
                  <c:v>2.04791974775</c:v>
                </c:pt>
                <c:pt idx="251">
                  <c:v>87.155786146199802</c:v>
                </c:pt>
                <c:pt idx="252">
                  <c:v>1.5904612031600001</c:v>
                </c:pt>
                <c:pt idx="253">
                  <c:v>2.1766398484699998</c:v>
                </c:pt>
                <c:pt idx="254">
                  <c:v>1.9325702743099999</c:v>
                </c:pt>
                <c:pt idx="255">
                  <c:v>19.024279425300001</c:v>
                </c:pt>
                <c:pt idx="256">
                  <c:v>1.5833792691699999</c:v>
                </c:pt>
                <c:pt idx="257">
                  <c:v>39.6362157278</c:v>
                </c:pt>
                <c:pt idx="258">
                  <c:v>20.350271785699999</c:v>
                </c:pt>
                <c:pt idx="259">
                  <c:v>20.185007086199999</c:v>
                </c:pt>
                <c:pt idx="260">
                  <c:v>66.510897232699875</c:v>
                </c:pt>
                <c:pt idx="261">
                  <c:v>1.8293934249699999</c:v>
                </c:pt>
                <c:pt idx="262">
                  <c:v>1.9966087290500001</c:v>
                </c:pt>
                <c:pt idx="263">
                  <c:v>2.0760908304000001</c:v>
                </c:pt>
                <c:pt idx="264">
                  <c:v>1.9041332332900001</c:v>
                </c:pt>
                <c:pt idx="265">
                  <c:v>1.9471615254300001</c:v>
                </c:pt>
                <c:pt idx="266">
                  <c:v>1.7451803996099999</c:v>
                </c:pt>
                <c:pt idx="267">
                  <c:v>36.117110589699998</c:v>
                </c:pt>
                <c:pt idx="268">
                  <c:v>44.625966663</c:v>
                </c:pt>
                <c:pt idx="269">
                  <c:v>84.968840153200006</c:v>
                </c:pt>
                <c:pt idx="270">
                  <c:v>23.648460617800001</c:v>
                </c:pt>
                <c:pt idx="271">
                  <c:v>2.11013103252</c:v>
                </c:pt>
                <c:pt idx="272">
                  <c:v>1.9700394128000001</c:v>
                </c:pt>
                <c:pt idx="273">
                  <c:v>12.5591449833</c:v>
                </c:pt>
                <c:pt idx="274">
                  <c:v>1.61667337567</c:v>
                </c:pt>
                <c:pt idx="275">
                  <c:v>1.81500558841</c:v>
                </c:pt>
                <c:pt idx="276">
                  <c:v>2.00673424953</c:v>
                </c:pt>
                <c:pt idx="277">
                  <c:v>17.804353142</c:v>
                </c:pt>
                <c:pt idx="278">
                  <c:v>1.5730448062</c:v>
                </c:pt>
                <c:pt idx="279">
                  <c:v>20.350271785699999</c:v>
                </c:pt>
                <c:pt idx="280">
                  <c:v>132.31679948999999</c:v>
                </c:pt>
                <c:pt idx="281">
                  <c:v>23.648460617800001</c:v>
                </c:pt>
                <c:pt idx="282">
                  <c:v>19.117341692</c:v>
                </c:pt>
                <c:pt idx="283">
                  <c:v>20.185007086199999</c:v>
                </c:pt>
                <c:pt idx="284">
                  <c:v>34.967745471299949</c:v>
                </c:pt>
                <c:pt idx="285">
                  <c:v>1.64356421455</c:v>
                </c:pt>
                <c:pt idx="286">
                  <c:v>44.743414471999998</c:v>
                </c:pt>
                <c:pt idx="287">
                  <c:v>68.060206435400005</c:v>
                </c:pt>
                <c:pt idx="288">
                  <c:v>1.9547047185299999</c:v>
                </c:pt>
                <c:pt idx="289">
                  <c:v>2.1384877211600002</c:v>
                </c:pt>
                <c:pt idx="290">
                  <c:v>53.2732189679</c:v>
                </c:pt>
                <c:pt idx="291">
                  <c:v>1.9547047185299999</c:v>
                </c:pt>
                <c:pt idx="292">
                  <c:v>36.117110589699998</c:v>
                </c:pt>
                <c:pt idx="293">
                  <c:v>51.582504905699999</c:v>
                </c:pt>
                <c:pt idx="294">
                  <c:v>19.024279425300001</c:v>
                </c:pt>
                <c:pt idx="295">
                  <c:v>2.176050024669999</c:v>
                </c:pt>
                <c:pt idx="296">
                  <c:v>1.7097665878299999</c:v>
                </c:pt>
                <c:pt idx="297">
                  <c:v>2.0147711830800001</c:v>
                </c:pt>
                <c:pt idx="298">
                  <c:v>1.81500558841</c:v>
                </c:pt>
                <c:pt idx="299">
                  <c:v>2.1783401287999999</c:v>
                </c:pt>
                <c:pt idx="300">
                  <c:v>2.0283054621300001</c:v>
                </c:pt>
                <c:pt idx="301">
                  <c:v>2.1357226963299998</c:v>
                </c:pt>
                <c:pt idx="302">
                  <c:v>1.9389912252499999</c:v>
                </c:pt>
                <c:pt idx="303">
                  <c:v>2.0283054621300001</c:v>
                </c:pt>
                <c:pt idx="304">
                  <c:v>79.328933753499854</c:v>
                </c:pt>
                <c:pt idx="305">
                  <c:v>26.459848510200001</c:v>
                </c:pt>
                <c:pt idx="306">
                  <c:v>1.8946171899599999</c:v>
                </c:pt>
                <c:pt idx="307">
                  <c:v>2.1024332986699998</c:v>
                </c:pt>
                <c:pt idx="308">
                  <c:v>34.870935647899998</c:v>
                </c:pt>
                <c:pt idx="309">
                  <c:v>1.9634026768499999</c:v>
                </c:pt>
                <c:pt idx="310">
                  <c:v>37.668181910199998</c:v>
                </c:pt>
                <c:pt idx="311">
                  <c:v>1.50732621264</c:v>
                </c:pt>
                <c:pt idx="312">
                  <c:v>27.4345254843</c:v>
                </c:pt>
                <c:pt idx="313">
                  <c:v>1.66841216421</c:v>
                </c:pt>
                <c:pt idx="314">
                  <c:v>2.08449172021</c:v>
                </c:pt>
                <c:pt idx="315">
                  <c:v>26.115617076900001</c:v>
                </c:pt>
                <c:pt idx="316">
                  <c:v>2.0345120333</c:v>
                </c:pt>
                <c:pt idx="317">
                  <c:v>2.18866434204</c:v>
                </c:pt>
                <c:pt idx="318">
                  <c:v>12.3717420754</c:v>
                </c:pt>
                <c:pt idx="319">
                  <c:v>1.9464643672199999</c:v>
                </c:pt>
                <c:pt idx="320">
                  <c:v>60.722713319100002</c:v>
                </c:pt>
                <c:pt idx="321">
                  <c:v>46.475981280600003</c:v>
                </c:pt>
                <c:pt idx="322">
                  <c:v>1.98074570036</c:v>
                </c:pt>
                <c:pt idx="323">
                  <c:v>47.732912063900002</c:v>
                </c:pt>
                <c:pt idx="324">
                  <c:v>12.5591449833</c:v>
                </c:pt>
                <c:pt idx="325">
                  <c:v>2.1234335928200001</c:v>
                </c:pt>
                <c:pt idx="326">
                  <c:v>1.6183706360800001</c:v>
                </c:pt>
                <c:pt idx="327">
                  <c:v>34.870935647899998</c:v>
                </c:pt>
                <c:pt idx="328">
                  <c:v>1.45768401649</c:v>
                </c:pt>
                <c:pt idx="329">
                  <c:v>64.235877671599894</c:v>
                </c:pt>
                <c:pt idx="330">
                  <c:v>34.708588001800003</c:v>
                </c:pt>
                <c:pt idx="331">
                  <c:v>1.64356421455</c:v>
                </c:pt>
                <c:pt idx="332">
                  <c:v>1.7684077848299999</c:v>
                </c:pt>
                <c:pt idx="333">
                  <c:v>46.007830881399997</c:v>
                </c:pt>
                <c:pt idx="334">
                  <c:v>2.0399940937899999</c:v>
                </c:pt>
                <c:pt idx="335">
                  <c:v>45.251491656999988</c:v>
                </c:pt>
                <c:pt idx="336">
                  <c:v>1.6928309834699999</c:v>
                </c:pt>
                <c:pt idx="337">
                  <c:v>50.913592597300003</c:v>
                </c:pt>
                <c:pt idx="338">
                  <c:v>61.042134950200001</c:v>
                </c:pt>
                <c:pt idx="339">
                  <c:v>27.0929760139</c:v>
                </c:pt>
                <c:pt idx="340">
                  <c:v>2.0093829360200002</c:v>
                </c:pt>
                <c:pt idx="341">
                  <c:v>29.810114029699999</c:v>
                </c:pt>
                <c:pt idx="342">
                  <c:v>1.7817334519200001</c:v>
                </c:pt>
                <c:pt idx="343">
                  <c:v>1.94794353756</c:v>
                </c:pt>
                <c:pt idx="344">
                  <c:v>1.88792586059</c:v>
                </c:pt>
                <c:pt idx="345">
                  <c:v>1.82561445806</c:v>
                </c:pt>
                <c:pt idx="346">
                  <c:v>2.0345120333</c:v>
                </c:pt>
                <c:pt idx="347">
                  <c:v>73.674017931700007</c:v>
                </c:pt>
                <c:pt idx="348">
                  <c:v>61.4206496169</c:v>
                </c:pt>
                <c:pt idx="349">
                  <c:v>1.89019735848</c:v>
                </c:pt>
                <c:pt idx="350">
                  <c:v>35.026135257900002</c:v>
                </c:pt>
                <c:pt idx="351">
                  <c:v>1.9000070581799999</c:v>
                </c:pt>
                <c:pt idx="352">
                  <c:v>62.288788163900001</c:v>
                </c:pt>
                <c:pt idx="353">
                  <c:v>1.61667337567</c:v>
                </c:pt>
                <c:pt idx="354">
                  <c:v>28.073929759799999</c:v>
                </c:pt>
                <c:pt idx="355">
                  <c:v>23.396432063700001</c:v>
                </c:pt>
                <c:pt idx="356">
                  <c:v>1.8519733472</c:v>
                </c:pt>
                <c:pt idx="357">
                  <c:v>2.0637320918299999</c:v>
                </c:pt>
                <c:pt idx="358">
                  <c:v>47.732912063900002</c:v>
                </c:pt>
                <c:pt idx="359">
                  <c:v>1.8828557531900001</c:v>
                </c:pt>
                <c:pt idx="360">
                  <c:v>104.27937121799999</c:v>
                </c:pt>
                <c:pt idx="361">
                  <c:v>34.241163057699993</c:v>
                </c:pt>
                <c:pt idx="362">
                  <c:v>2.176050024669999</c:v>
                </c:pt>
                <c:pt idx="363">
                  <c:v>1.9471615254300001</c:v>
                </c:pt>
                <c:pt idx="364">
                  <c:v>43.997568755699987</c:v>
                </c:pt>
                <c:pt idx="365">
                  <c:v>42.955658218099998</c:v>
                </c:pt>
                <c:pt idx="366">
                  <c:v>46.004413449200001</c:v>
                </c:pt>
                <c:pt idx="367">
                  <c:v>2.0972339521799999</c:v>
                </c:pt>
                <c:pt idx="368">
                  <c:v>1.9723307136099999</c:v>
                </c:pt>
                <c:pt idx="369">
                  <c:v>1.8557165261799999</c:v>
                </c:pt>
                <c:pt idx="370">
                  <c:v>1.9221639480599999</c:v>
                </c:pt>
                <c:pt idx="371">
                  <c:v>26.459848510200001</c:v>
                </c:pt>
                <c:pt idx="372">
                  <c:v>67.794138147500007</c:v>
                </c:pt>
                <c:pt idx="373">
                  <c:v>22.848486812099999</c:v>
                </c:pt>
                <c:pt idx="374">
                  <c:v>38.219904432100002</c:v>
                </c:pt>
                <c:pt idx="375">
                  <c:v>55.063863180600002</c:v>
                </c:pt>
                <c:pt idx="376">
                  <c:v>2.04613110303</c:v>
                </c:pt>
                <c:pt idx="377">
                  <c:v>30.041603726599998</c:v>
                </c:pt>
                <c:pt idx="378">
                  <c:v>23.7983347411</c:v>
                </c:pt>
                <c:pt idx="379">
                  <c:v>22.394410797300001</c:v>
                </c:pt>
                <c:pt idx="380">
                  <c:v>2.1038940661900001</c:v>
                </c:pt>
                <c:pt idx="381">
                  <c:v>23.396432063700001</c:v>
                </c:pt>
                <c:pt idx="382">
                  <c:v>2.0957033960699998</c:v>
                </c:pt>
                <c:pt idx="383">
                  <c:v>1.9126396165999999</c:v>
                </c:pt>
                <c:pt idx="384">
                  <c:v>24.334112598699999</c:v>
                </c:pt>
                <c:pt idx="385">
                  <c:v>12.2022512741</c:v>
                </c:pt>
                <c:pt idx="386">
                  <c:v>67.751414940199993</c:v>
                </c:pt>
                <c:pt idx="387">
                  <c:v>67.751414940199993</c:v>
                </c:pt>
                <c:pt idx="388">
                  <c:v>2.0108740086500001</c:v>
                </c:pt>
                <c:pt idx="389">
                  <c:v>15.2071632879</c:v>
                </c:pt>
                <c:pt idx="390">
                  <c:v>1.6928309834699999</c:v>
                </c:pt>
                <c:pt idx="391">
                  <c:v>64.342585748800005</c:v>
                </c:pt>
                <c:pt idx="392">
                  <c:v>43.896085553599988</c:v>
                </c:pt>
                <c:pt idx="393">
                  <c:v>31.425478087399998</c:v>
                </c:pt>
                <c:pt idx="394">
                  <c:v>25.033905317799999</c:v>
                </c:pt>
                <c:pt idx="395">
                  <c:v>2.1669968220700002</c:v>
                </c:pt>
                <c:pt idx="396">
                  <c:v>85.003956542399976</c:v>
                </c:pt>
                <c:pt idx="397">
                  <c:v>69.461677639599998</c:v>
                </c:pt>
                <c:pt idx="398">
                  <c:v>39.111401492699947</c:v>
                </c:pt>
                <c:pt idx="399">
                  <c:v>27.198133152600001</c:v>
                </c:pt>
                <c:pt idx="400">
                  <c:v>1.7840797852100001</c:v>
                </c:pt>
                <c:pt idx="401">
                  <c:v>1.62046349439</c:v>
                </c:pt>
                <c:pt idx="402">
                  <c:v>1.7620174718599999</c:v>
                </c:pt>
                <c:pt idx="403">
                  <c:v>2.0240341647400002</c:v>
                </c:pt>
                <c:pt idx="404">
                  <c:v>37.668181910199998</c:v>
                </c:pt>
                <c:pt idx="405">
                  <c:v>26.459848510200001</c:v>
                </c:pt>
                <c:pt idx="406">
                  <c:v>2.1386826893899991</c:v>
                </c:pt>
                <c:pt idx="407">
                  <c:v>1.9464643672199999</c:v>
                </c:pt>
                <c:pt idx="408">
                  <c:v>51.582504905699999</c:v>
                </c:pt>
                <c:pt idx="409">
                  <c:v>1.43999237124</c:v>
                </c:pt>
                <c:pt idx="410">
                  <c:v>25.033905317799999</c:v>
                </c:pt>
                <c:pt idx="411">
                  <c:v>2.0081558571899998</c:v>
                </c:pt>
                <c:pt idx="412">
                  <c:v>58.852616503</c:v>
                </c:pt>
                <c:pt idx="413">
                  <c:v>44.743414471999998</c:v>
                </c:pt>
                <c:pt idx="414">
                  <c:v>24.925100430699999</c:v>
                </c:pt>
                <c:pt idx="415">
                  <c:v>1.98009301729</c:v>
                </c:pt>
                <c:pt idx="416">
                  <c:v>2.1602312636400001</c:v>
                </c:pt>
                <c:pt idx="417">
                  <c:v>1.88718098439</c:v>
                </c:pt>
                <c:pt idx="418">
                  <c:v>37.570607622399997</c:v>
                </c:pt>
                <c:pt idx="419">
                  <c:v>2.08449172021</c:v>
                </c:pt>
                <c:pt idx="420">
                  <c:v>24.925100430699999</c:v>
                </c:pt>
                <c:pt idx="421">
                  <c:v>23.396432063700001</c:v>
                </c:pt>
                <c:pt idx="422">
                  <c:v>61.4206496169</c:v>
                </c:pt>
                <c:pt idx="423">
                  <c:v>61.042134950200001</c:v>
                </c:pt>
                <c:pt idx="424">
                  <c:v>67.181345924699997</c:v>
                </c:pt>
                <c:pt idx="425">
                  <c:v>68.647173479700001</c:v>
                </c:pt>
                <c:pt idx="426">
                  <c:v>2.0102930574000002</c:v>
                </c:pt>
                <c:pt idx="427">
                  <c:v>38.219904432100002</c:v>
                </c:pt>
                <c:pt idx="428">
                  <c:v>2.0694752674400001</c:v>
                </c:pt>
                <c:pt idx="429">
                  <c:v>73.722906807300006</c:v>
                </c:pt>
                <c:pt idx="430">
                  <c:v>2.0285041350199999</c:v>
                </c:pt>
                <c:pt idx="431">
                  <c:v>27.435946161499999</c:v>
                </c:pt>
                <c:pt idx="432">
                  <c:v>37.570607622399997</c:v>
                </c:pt>
                <c:pt idx="433">
                  <c:v>26.029182140300001</c:v>
                </c:pt>
                <c:pt idx="434">
                  <c:v>19.3518005086</c:v>
                </c:pt>
                <c:pt idx="435">
                  <c:v>1.77232234178</c:v>
                </c:pt>
                <c:pt idx="436">
                  <c:v>41.248136986799999</c:v>
                </c:pt>
                <c:pt idx="437">
                  <c:v>12.5591449833</c:v>
                </c:pt>
                <c:pt idx="438">
                  <c:v>2.0108740086500001</c:v>
                </c:pt>
                <c:pt idx="439">
                  <c:v>43.371140040500002</c:v>
                </c:pt>
                <c:pt idx="440">
                  <c:v>84.968840153200006</c:v>
                </c:pt>
                <c:pt idx="441">
                  <c:v>2.0834295207100002</c:v>
                </c:pt>
                <c:pt idx="442">
                  <c:v>2.11789116377</c:v>
                </c:pt>
                <c:pt idx="443">
                  <c:v>2.1234335928200001</c:v>
                </c:pt>
                <c:pt idx="444">
                  <c:v>1.7451803996099999</c:v>
                </c:pt>
                <c:pt idx="445">
                  <c:v>34.002392954900003</c:v>
                </c:pt>
                <c:pt idx="446">
                  <c:v>37.638253523499998</c:v>
                </c:pt>
                <c:pt idx="447">
                  <c:v>34.002392954900003</c:v>
                </c:pt>
                <c:pt idx="448">
                  <c:v>73.991321635800006</c:v>
                </c:pt>
                <c:pt idx="449">
                  <c:v>73.722906807300006</c:v>
                </c:pt>
                <c:pt idx="450">
                  <c:v>2.1769665767299999</c:v>
                </c:pt>
                <c:pt idx="451">
                  <c:v>19.893806934600001</c:v>
                </c:pt>
                <c:pt idx="452">
                  <c:v>1.9581915184900001</c:v>
                </c:pt>
                <c:pt idx="453">
                  <c:v>1.8557165261799999</c:v>
                </c:pt>
                <c:pt idx="454">
                  <c:v>2.0972339521799999</c:v>
                </c:pt>
                <c:pt idx="455">
                  <c:v>68.5798873184998</c:v>
                </c:pt>
                <c:pt idx="456">
                  <c:v>69.0441455088</c:v>
                </c:pt>
                <c:pt idx="457">
                  <c:v>1.5948071966999999</c:v>
                </c:pt>
                <c:pt idx="458">
                  <c:v>2.0240341647400002</c:v>
                </c:pt>
                <c:pt idx="459">
                  <c:v>2.0713547608299998</c:v>
                </c:pt>
                <c:pt idx="460">
                  <c:v>53.2732189679</c:v>
                </c:pt>
                <c:pt idx="461">
                  <c:v>1.94586752577</c:v>
                </c:pt>
                <c:pt idx="462">
                  <c:v>2.0016255729200001</c:v>
                </c:pt>
                <c:pt idx="463">
                  <c:v>46.129658636599999</c:v>
                </c:pt>
                <c:pt idx="464">
                  <c:v>25.336027824399999</c:v>
                </c:pt>
                <c:pt idx="465">
                  <c:v>77.087458573099894</c:v>
                </c:pt>
                <c:pt idx="466">
                  <c:v>13.3018849091</c:v>
                </c:pt>
                <c:pt idx="467">
                  <c:v>20.0102421253</c:v>
                </c:pt>
                <c:pt idx="468">
                  <c:v>27.18773297969998</c:v>
                </c:pt>
                <c:pt idx="469">
                  <c:v>2.1775965937400001</c:v>
                </c:pt>
                <c:pt idx="470">
                  <c:v>77.087458573099894</c:v>
                </c:pt>
                <c:pt idx="471">
                  <c:v>23.396432063700001</c:v>
                </c:pt>
                <c:pt idx="472">
                  <c:v>2.0823000005600001</c:v>
                </c:pt>
                <c:pt idx="473">
                  <c:v>1.91772040177</c:v>
                </c:pt>
                <c:pt idx="474">
                  <c:v>2.052200414679997</c:v>
                </c:pt>
                <c:pt idx="475">
                  <c:v>19.3609096878</c:v>
                </c:pt>
                <c:pt idx="476">
                  <c:v>1.61481652581</c:v>
                </c:pt>
                <c:pt idx="477">
                  <c:v>67.794138147500007</c:v>
                </c:pt>
                <c:pt idx="478">
                  <c:v>21.332827777799999</c:v>
                </c:pt>
                <c:pt idx="479">
                  <c:v>1.34457822727</c:v>
                </c:pt>
                <c:pt idx="480">
                  <c:v>26.045099998600001</c:v>
                </c:pt>
                <c:pt idx="481">
                  <c:v>24.9951463196</c:v>
                </c:pt>
                <c:pt idx="482">
                  <c:v>24.2826074004</c:v>
                </c:pt>
                <c:pt idx="483">
                  <c:v>1.7187069694499999</c:v>
                </c:pt>
                <c:pt idx="484">
                  <c:v>2.1887773566300002</c:v>
                </c:pt>
                <c:pt idx="485">
                  <c:v>1.8938056915499999</c:v>
                </c:pt>
                <c:pt idx="486">
                  <c:v>1.6872395522100001</c:v>
                </c:pt>
                <c:pt idx="487">
                  <c:v>87.155786146199802</c:v>
                </c:pt>
                <c:pt idx="488">
                  <c:v>1.3872733344999999</c:v>
                </c:pt>
                <c:pt idx="489">
                  <c:v>51.236903819399998</c:v>
                </c:pt>
                <c:pt idx="490">
                  <c:v>1.8639086149099999</c:v>
                </c:pt>
                <c:pt idx="491">
                  <c:v>61.042134950200001</c:v>
                </c:pt>
                <c:pt idx="492">
                  <c:v>26.029182140300001</c:v>
                </c:pt>
                <c:pt idx="493">
                  <c:v>1.70140764271</c:v>
                </c:pt>
                <c:pt idx="494">
                  <c:v>1.68203904236</c:v>
                </c:pt>
                <c:pt idx="495">
                  <c:v>43.371140040500002</c:v>
                </c:pt>
                <c:pt idx="496">
                  <c:v>1.9732865617199999</c:v>
                </c:pt>
                <c:pt idx="497">
                  <c:v>1.9547047185299999</c:v>
                </c:pt>
                <c:pt idx="498">
                  <c:v>39.6362157278</c:v>
                </c:pt>
                <c:pt idx="499">
                  <c:v>26.045099998600001</c:v>
                </c:pt>
                <c:pt idx="500">
                  <c:v>45.364134979299997</c:v>
                </c:pt>
                <c:pt idx="501">
                  <c:v>1.34765627474</c:v>
                </c:pt>
                <c:pt idx="502">
                  <c:v>1.6444383491500001</c:v>
                </c:pt>
                <c:pt idx="503">
                  <c:v>24.2826074004</c:v>
                </c:pt>
                <c:pt idx="504">
                  <c:v>2.0871997975799998</c:v>
                </c:pt>
                <c:pt idx="505">
                  <c:v>2.014615983799998</c:v>
                </c:pt>
                <c:pt idx="506">
                  <c:v>55.608772585099999</c:v>
                </c:pt>
                <c:pt idx="507">
                  <c:v>1.7518673945000001</c:v>
                </c:pt>
                <c:pt idx="508">
                  <c:v>49.170706788899999</c:v>
                </c:pt>
                <c:pt idx="509">
                  <c:v>64.107547463800003</c:v>
                </c:pt>
                <c:pt idx="510">
                  <c:v>23.388251369199999</c:v>
                </c:pt>
                <c:pt idx="511">
                  <c:v>26.595139770599999</c:v>
                </c:pt>
                <c:pt idx="512">
                  <c:v>26.045099998600001</c:v>
                </c:pt>
                <c:pt idx="513">
                  <c:v>1.75368527728</c:v>
                </c:pt>
                <c:pt idx="514">
                  <c:v>37.303501756800003</c:v>
                </c:pt>
                <c:pt idx="515">
                  <c:v>2.1537793677599999</c:v>
                </c:pt>
                <c:pt idx="516">
                  <c:v>1.7628995758899999</c:v>
                </c:pt>
                <c:pt idx="517">
                  <c:v>2.0533058618100002</c:v>
                </c:pt>
                <c:pt idx="518">
                  <c:v>32.320306722300003</c:v>
                </c:pt>
                <c:pt idx="519">
                  <c:v>35.5309329464</c:v>
                </c:pt>
                <c:pt idx="520">
                  <c:v>1.8994808274799999</c:v>
                </c:pt>
                <c:pt idx="521">
                  <c:v>2.11858669679</c:v>
                </c:pt>
                <c:pt idx="522">
                  <c:v>79.328933753499854</c:v>
                </c:pt>
                <c:pt idx="523">
                  <c:v>54.937342931700002</c:v>
                </c:pt>
                <c:pt idx="524">
                  <c:v>2.1052377791099999</c:v>
                </c:pt>
                <c:pt idx="525">
                  <c:v>19.990434514499999</c:v>
                </c:pt>
                <c:pt idx="526">
                  <c:v>19.893806934600001</c:v>
                </c:pt>
                <c:pt idx="527">
                  <c:v>1.93567866536</c:v>
                </c:pt>
                <c:pt idx="528">
                  <c:v>48.460647242599997</c:v>
                </c:pt>
                <c:pt idx="529">
                  <c:v>59.670851976800002</c:v>
                </c:pt>
                <c:pt idx="530">
                  <c:v>64.107547463800003</c:v>
                </c:pt>
                <c:pt idx="531">
                  <c:v>21.887223945799999</c:v>
                </c:pt>
                <c:pt idx="532">
                  <c:v>28.8450916864</c:v>
                </c:pt>
                <c:pt idx="533">
                  <c:v>1.7684077848299999</c:v>
                </c:pt>
                <c:pt idx="534">
                  <c:v>26.2956507651</c:v>
                </c:pt>
                <c:pt idx="535">
                  <c:v>1.5078818163900001</c:v>
                </c:pt>
                <c:pt idx="536">
                  <c:v>62.288788163900001</c:v>
                </c:pt>
                <c:pt idx="537">
                  <c:v>1.9305455733800001</c:v>
                </c:pt>
                <c:pt idx="538">
                  <c:v>2.0694752674400001</c:v>
                </c:pt>
                <c:pt idx="539">
                  <c:v>26.274813890000001</c:v>
                </c:pt>
                <c:pt idx="540">
                  <c:v>1.9471615254300001</c:v>
                </c:pt>
                <c:pt idx="541">
                  <c:v>2.1024332986699998</c:v>
                </c:pt>
                <c:pt idx="542">
                  <c:v>2.1825869582899999</c:v>
                </c:pt>
                <c:pt idx="543">
                  <c:v>1.98716189685</c:v>
                </c:pt>
                <c:pt idx="544">
                  <c:v>2.1669968220700002</c:v>
                </c:pt>
                <c:pt idx="545">
                  <c:v>36.557901809999997</c:v>
                </c:pt>
                <c:pt idx="546">
                  <c:v>2.11789116377</c:v>
                </c:pt>
                <c:pt idx="547">
                  <c:v>2.0788779755200002</c:v>
                </c:pt>
                <c:pt idx="548">
                  <c:v>30.3388543007</c:v>
                </c:pt>
                <c:pt idx="549">
                  <c:v>65.974760668599998</c:v>
                </c:pt>
                <c:pt idx="550">
                  <c:v>61.4507198612</c:v>
                </c:pt>
                <c:pt idx="551">
                  <c:v>82.923795146200007</c:v>
                </c:pt>
                <c:pt idx="552">
                  <c:v>32.091642939800003</c:v>
                </c:pt>
                <c:pt idx="553">
                  <c:v>31.5547256772</c:v>
                </c:pt>
                <c:pt idx="554">
                  <c:v>22.1579303193</c:v>
                </c:pt>
                <c:pt idx="555">
                  <c:v>73.991321635800006</c:v>
                </c:pt>
                <c:pt idx="556">
                  <c:v>33.348841652199987</c:v>
                </c:pt>
                <c:pt idx="557">
                  <c:v>26.637470779499999</c:v>
                </c:pt>
                <c:pt idx="558">
                  <c:v>64.342585748800005</c:v>
                </c:pt>
                <c:pt idx="559">
                  <c:v>1.7595081020100001</c:v>
                </c:pt>
                <c:pt idx="560">
                  <c:v>97.549259892999999</c:v>
                </c:pt>
                <c:pt idx="561">
                  <c:v>82.112264446400005</c:v>
                </c:pt>
                <c:pt idx="562">
                  <c:v>1.34765627474</c:v>
                </c:pt>
                <c:pt idx="563">
                  <c:v>51.236903819399998</c:v>
                </c:pt>
                <c:pt idx="564">
                  <c:v>68.5798873184998</c:v>
                </c:pt>
                <c:pt idx="565">
                  <c:v>2.0533058618100002</c:v>
                </c:pt>
                <c:pt idx="566">
                  <c:v>90.7518830267</c:v>
                </c:pt>
                <c:pt idx="567">
                  <c:v>36.680745735000002</c:v>
                </c:pt>
                <c:pt idx="568">
                  <c:v>33.2725212036</c:v>
                </c:pt>
                <c:pt idx="569">
                  <c:v>1.9700394128000001</c:v>
                </c:pt>
                <c:pt idx="570">
                  <c:v>2.00887652691</c:v>
                </c:pt>
                <c:pt idx="571">
                  <c:v>104.729002192</c:v>
                </c:pt>
                <c:pt idx="572">
                  <c:v>58.378088405199989</c:v>
                </c:pt>
                <c:pt idx="573">
                  <c:v>1.05413893073</c:v>
                </c:pt>
                <c:pt idx="574">
                  <c:v>20.0102421253</c:v>
                </c:pt>
                <c:pt idx="575">
                  <c:v>2.0399940937899999</c:v>
                </c:pt>
                <c:pt idx="576">
                  <c:v>2.1790327336700002</c:v>
                </c:pt>
                <c:pt idx="577">
                  <c:v>67.2988752455</c:v>
                </c:pt>
                <c:pt idx="578">
                  <c:v>59.670851976800002</c:v>
                </c:pt>
                <c:pt idx="579">
                  <c:v>1.5833792691699999</c:v>
                </c:pt>
                <c:pt idx="580">
                  <c:v>2.0637320918299999</c:v>
                </c:pt>
                <c:pt idx="581">
                  <c:v>29.759186438099999</c:v>
                </c:pt>
                <c:pt idx="582">
                  <c:v>1.52251355511</c:v>
                </c:pt>
                <c:pt idx="583">
                  <c:v>43.896085553599988</c:v>
                </c:pt>
                <c:pt idx="584">
                  <c:v>33.991321251800002</c:v>
                </c:pt>
                <c:pt idx="585">
                  <c:v>49.163386879699999</c:v>
                </c:pt>
                <c:pt idx="586">
                  <c:v>1.8516770812400001</c:v>
                </c:pt>
                <c:pt idx="587">
                  <c:v>2.014615983799998</c:v>
                </c:pt>
                <c:pt idx="588">
                  <c:v>63.797866480299987</c:v>
                </c:pt>
                <c:pt idx="589">
                  <c:v>48.506770970600002</c:v>
                </c:pt>
                <c:pt idx="590">
                  <c:v>26.115617076900001</c:v>
                </c:pt>
                <c:pt idx="591">
                  <c:v>1.69018238334</c:v>
                </c:pt>
                <c:pt idx="592">
                  <c:v>34.241163057699993</c:v>
                </c:pt>
                <c:pt idx="593">
                  <c:v>26.2956507651</c:v>
                </c:pt>
                <c:pt idx="594">
                  <c:v>77.309493218100002</c:v>
                </c:pt>
                <c:pt idx="595">
                  <c:v>1.8845830293200001</c:v>
                </c:pt>
                <c:pt idx="596">
                  <c:v>34.784643633899996</c:v>
                </c:pt>
                <c:pt idx="597">
                  <c:v>1.5833792691699999</c:v>
                </c:pt>
                <c:pt idx="598">
                  <c:v>2.1312030217500002</c:v>
                </c:pt>
                <c:pt idx="599">
                  <c:v>48.830287135299947</c:v>
                </c:pt>
                <c:pt idx="600">
                  <c:v>29.841567822799998</c:v>
                </c:pt>
                <c:pt idx="601">
                  <c:v>1.9736094603700001</c:v>
                </c:pt>
                <c:pt idx="602">
                  <c:v>61.095470729600002</c:v>
                </c:pt>
                <c:pt idx="603">
                  <c:v>30.771739527400001</c:v>
                </c:pt>
                <c:pt idx="604">
                  <c:v>69.461677639599998</c:v>
                </c:pt>
                <c:pt idx="605">
                  <c:v>25.336027824399999</c:v>
                </c:pt>
                <c:pt idx="606">
                  <c:v>24.387843226899999</c:v>
                </c:pt>
                <c:pt idx="607">
                  <c:v>1.7187069694499999</c:v>
                </c:pt>
                <c:pt idx="608">
                  <c:v>19.774689067400001</c:v>
                </c:pt>
                <c:pt idx="609">
                  <c:v>1.9022283072499999</c:v>
                </c:pt>
                <c:pt idx="610">
                  <c:v>60.722713319100002</c:v>
                </c:pt>
                <c:pt idx="611">
                  <c:v>2.18170441489</c:v>
                </c:pt>
                <c:pt idx="612">
                  <c:v>64.342585748800005</c:v>
                </c:pt>
                <c:pt idx="613">
                  <c:v>40.378539990199997</c:v>
                </c:pt>
                <c:pt idx="614">
                  <c:v>44.191633287999998</c:v>
                </c:pt>
                <c:pt idx="615">
                  <c:v>31.176397399799999</c:v>
                </c:pt>
                <c:pt idx="616">
                  <c:v>20.185007086199999</c:v>
                </c:pt>
                <c:pt idx="617">
                  <c:v>65.032958756599854</c:v>
                </c:pt>
                <c:pt idx="618">
                  <c:v>71.792601762000004</c:v>
                </c:pt>
                <c:pt idx="619">
                  <c:v>36.930434251799987</c:v>
                </c:pt>
                <c:pt idx="620">
                  <c:v>35.031019770699999</c:v>
                </c:pt>
                <c:pt idx="621">
                  <c:v>54.937342931700002</c:v>
                </c:pt>
                <c:pt idx="622">
                  <c:v>1.7187069694499999</c:v>
                </c:pt>
                <c:pt idx="623">
                  <c:v>35.5309329464</c:v>
                </c:pt>
                <c:pt idx="624">
                  <c:v>1.84993555464</c:v>
                </c:pt>
                <c:pt idx="625">
                  <c:v>21.855171160699999</c:v>
                </c:pt>
                <c:pt idx="626">
                  <c:v>2.1312030217500002</c:v>
                </c:pt>
                <c:pt idx="627">
                  <c:v>1.80919541697</c:v>
                </c:pt>
                <c:pt idx="628">
                  <c:v>13.3018849091</c:v>
                </c:pt>
                <c:pt idx="629">
                  <c:v>1.7921451644899999</c:v>
                </c:pt>
                <c:pt idx="630">
                  <c:v>1.75678668442</c:v>
                </c:pt>
                <c:pt idx="631">
                  <c:v>1.9634026768499999</c:v>
                </c:pt>
                <c:pt idx="632">
                  <c:v>24.925100430699999</c:v>
                </c:pt>
                <c:pt idx="633">
                  <c:v>1.9305455733800001</c:v>
                </c:pt>
                <c:pt idx="634">
                  <c:v>2.1671601136200001</c:v>
                </c:pt>
                <c:pt idx="635">
                  <c:v>31.9590880087</c:v>
                </c:pt>
                <c:pt idx="636">
                  <c:v>1.9022283072499999</c:v>
                </c:pt>
                <c:pt idx="637">
                  <c:v>2.00673424953</c:v>
                </c:pt>
                <c:pt idx="638">
                  <c:v>32.320306722300003</c:v>
                </c:pt>
                <c:pt idx="639">
                  <c:v>1.8996744693200001</c:v>
                </c:pt>
                <c:pt idx="640">
                  <c:v>35.013656375399997</c:v>
                </c:pt>
                <c:pt idx="641">
                  <c:v>2.17638833574</c:v>
                </c:pt>
                <c:pt idx="642">
                  <c:v>35.026135257900002</c:v>
                </c:pt>
                <c:pt idx="643">
                  <c:v>37.316212401799987</c:v>
                </c:pt>
                <c:pt idx="644">
                  <c:v>2.0376690187099999</c:v>
                </c:pt>
                <c:pt idx="645">
                  <c:v>51.236903819399998</c:v>
                </c:pt>
                <c:pt idx="646">
                  <c:v>2.0849459289299999</c:v>
                </c:pt>
                <c:pt idx="647">
                  <c:v>1.7187069694499999</c:v>
                </c:pt>
                <c:pt idx="648">
                  <c:v>1.9657626956400001</c:v>
                </c:pt>
                <c:pt idx="649">
                  <c:v>20.0102421253</c:v>
                </c:pt>
                <c:pt idx="650">
                  <c:v>1.5951150617900001</c:v>
                </c:pt>
                <c:pt idx="651">
                  <c:v>2.052200414679997</c:v>
                </c:pt>
                <c:pt idx="652">
                  <c:v>1.8720310862</c:v>
                </c:pt>
                <c:pt idx="653">
                  <c:v>1.96405152304</c:v>
                </c:pt>
                <c:pt idx="654">
                  <c:v>2.1450477621999999</c:v>
                </c:pt>
                <c:pt idx="655">
                  <c:v>2.1142197506299998</c:v>
                </c:pt>
                <c:pt idx="656">
                  <c:v>1.84993555464</c:v>
                </c:pt>
                <c:pt idx="657">
                  <c:v>24.3220414422</c:v>
                </c:pt>
                <c:pt idx="658">
                  <c:v>2.0276775926999999</c:v>
                </c:pt>
                <c:pt idx="659">
                  <c:v>2.0283054621300001</c:v>
                </c:pt>
                <c:pt idx="660">
                  <c:v>52.238450587700001</c:v>
                </c:pt>
                <c:pt idx="661">
                  <c:v>2.11858669679</c:v>
                </c:pt>
                <c:pt idx="662">
                  <c:v>33.2725212036</c:v>
                </c:pt>
                <c:pt idx="663">
                  <c:v>1.9501966311100001</c:v>
                </c:pt>
                <c:pt idx="664">
                  <c:v>48.847771261599988</c:v>
                </c:pt>
                <c:pt idx="665">
                  <c:v>1.7595081020100001</c:v>
                </c:pt>
                <c:pt idx="666">
                  <c:v>68.647173479700001</c:v>
                </c:pt>
                <c:pt idx="667">
                  <c:v>1.94586752577</c:v>
                </c:pt>
                <c:pt idx="668">
                  <c:v>1.90513135282</c:v>
                </c:pt>
                <c:pt idx="669">
                  <c:v>12.5591449833</c:v>
                </c:pt>
                <c:pt idx="670">
                  <c:v>39.6362157278</c:v>
                </c:pt>
                <c:pt idx="671">
                  <c:v>58.378088405199989</c:v>
                </c:pt>
                <c:pt idx="672">
                  <c:v>2.1450477621999999</c:v>
                </c:pt>
                <c:pt idx="673">
                  <c:v>2.0285041350199999</c:v>
                </c:pt>
                <c:pt idx="674">
                  <c:v>69.976588359699875</c:v>
                </c:pt>
                <c:pt idx="675">
                  <c:v>1.98716189685</c:v>
                </c:pt>
                <c:pt idx="676">
                  <c:v>63.131072083600003</c:v>
                </c:pt>
                <c:pt idx="677">
                  <c:v>1.85166898079</c:v>
                </c:pt>
                <c:pt idx="678">
                  <c:v>1.9924522974200001</c:v>
                </c:pt>
                <c:pt idx="679">
                  <c:v>48.506770970600002</c:v>
                </c:pt>
                <c:pt idx="680">
                  <c:v>2.1546955261099998</c:v>
                </c:pt>
                <c:pt idx="681">
                  <c:v>1.44458909835</c:v>
                </c:pt>
                <c:pt idx="682">
                  <c:v>19.117341692</c:v>
                </c:pt>
                <c:pt idx="683">
                  <c:v>1.8734043123699999</c:v>
                </c:pt>
                <c:pt idx="684">
                  <c:v>21.461455844100001</c:v>
                </c:pt>
                <c:pt idx="685">
                  <c:v>1.92024318887</c:v>
                </c:pt>
                <c:pt idx="686">
                  <c:v>45.364134979299997</c:v>
                </c:pt>
                <c:pt idx="687">
                  <c:v>2.00673424953</c:v>
                </c:pt>
                <c:pt idx="688">
                  <c:v>31.310147886900001</c:v>
                </c:pt>
                <c:pt idx="689">
                  <c:v>2.1769665767299999</c:v>
                </c:pt>
                <c:pt idx="690">
                  <c:v>67.2988752455</c:v>
                </c:pt>
                <c:pt idx="691">
                  <c:v>1.88792586059</c:v>
                </c:pt>
                <c:pt idx="692">
                  <c:v>77.087458573099894</c:v>
                </c:pt>
                <c:pt idx="693">
                  <c:v>1.90113262774</c:v>
                </c:pt>
                <c:pt idx="694">
                  <c:v>1.99210933866</c:v>
                </c:pt>
                <c:pt idx="695">
                  <c:v>46.618660941500004</c:v>
                </c:pt>
                <c:pt idx="696">
                  <c:v>2.1450477621999999</c:v>
                </c:pt>
                <c:pt idx="697">
                  <c:v>19.893806934600001</c:v>
                </c:pt>
                <c:pt idx="698">
                  <c:v>2.1543058444300001</c:v>
                </c:pt>
                <c:pt idx="699">
                  <c:v>2.0972339521799999</c:v>
                </c:pt>
                <c:pt idx="700">
                  <c:v>1.7711424364099999</c:v>
                </c:pt>
                <c:pt idx="701">
                  <c:v>19.893806934600001</c:v>
                </c:pt>
                <c:pt idx="702">
                  <c:v>29.6940917889</c:v>
                </c:pt>
                <c:pt idx="703">
                  <c:v>39.932930969099999</c:v>
                </c:pt>
                <c:pt idx="704">
                  <c:v>24.925100430699999</c:v>
                </c:pt>
                <c:pt idx="705">
                  <c:v>2.1384877211600002</c:v>
                </c:pt>
                <c:pt idx="706">
                  <c:v>1.9022283072499999</c:v>
                </c:pt>
                <c:pt idx="707">
                  <c:v>1.9968997557399999</c:v>
                </c:pt>
                <c:pt idx="708">
                  <c:v>69.461677639599998</c:v>
                </c:pt>
                <c:pt idx="709">
                  <c:v>15.538568809999999</c:v>
                </c:pt>
                <c:pt idx="710">
                  <c:v>82.923795146200007</c:v>
                </c:pt>
                <c:pt idx="711">
                  <c:v>2.1142197506299998</c:v>
                </c:pt>
                <c:pt idx="712">
                  <c:v>1.9106753572599999</c:v>
                </c:pt>
                <c:pt idx="713">
                  <c:v>18.513041186300001</c:v>
                </c:pt>
                <c:pt idx="714">
                  <c:v>1.83643366853</c:v>
                </c:pt>
                <c:pt idx="715">
                  <c:v>1.8713649080300001</c:v>
                </c:pt>
                <c:pt idx="716">
                  <c:v>39.6362157278</c:v>
                </c:pt>
                <c:pt idx="717">
                  <c:v>36.813179193299987</c:v>
                </c:pt>
                <c:pt idx="718">
                  <c:v>1.7628995758899999</c:v>
                </c:pt>
                <c:pt idx="719">
                  <c:v>2.1179790787799999</c:v>
                </c:pt>
                <c:pt idx="720">
                  <c:v>2.0694752674400001</c:v>
                </c:pt>
                <c:pt idx="721">
                  <c:v>1.92602529621</c:v>
                </c:pt>
                <c:pt idx="722">
                  <c:v>1.61667337567</c:v>
                </c:pt>
                <c:pt idx="723">
                  <c:v>1.9723307136099999</c:v>
                </c:pt>
                <c:pt idx="724">
                  <c:v>40.714847121399949</c:v>
                </c:pt>
                <c:pt idx="725">
                  <c:v>46.475981280600003</c:v>
                </c:pt>
                <c:pt idx="726">
                  <c:v>46.618660941500004</c:v>
                </c:pt>
                <c:pt idx="727">
                  <c:v>2.1260831619</c:v>
                </c:pt>
                <c:pt idx="728">
                  <c:v>56.955749775399987</c:v>
                </c:pt>
                <c:pt idx="729">
                  <c:v>1.7711424364099999</c:v>
                </c:pt>
                <c:pt idx="730">
                  <c:v>2.0694752674400001</c:v>
                </c:pt>
                <c:pt idx="731">
                  <c:v>2.18866434204</c:v>
                </c:pt>
                <c:pt idx="732">
                  <c:v>65.974760668599998</c:v>
                </c:pt>
                <c:pt idx="733">
                  <c:v>26.595139770599999</c:v>
                </c:pt>
                <c:pt idx="734">
                  <c:v>1.64356421455</c:v>
                </c:pt>
                <c:pt idx="735">
                  <c:v>1.8519733472</c:v>
                </c:pt>
                <c:pt idx="736">
                  <c:v>17.804353142</c:v>
                </c:pt>
                <c:pt idx="737">
                  <c:v>25.667896597399999</c:v>
                </c:pt>
                <c:pt idx="738">
                  <c:v>2.1623602276399998</c:v>
                </c:pt>
                <c:pt idx="739">
                  <c:v>21.014549045799999</c:v>
                </c:pt>
                <c:pt idx="740">
                  <c:v>69.903850680700003</c:v>
                </c:pt>
                <c:pt idx="741">
                  <c:v>1.84993555464</c:v>
                </c:pt>
                <c:pt idx="742">
                  <c:v>2.090052803119999</c:v>
                </c:pt>
                <c:pt idx="743">
                  <c:v>2.0871997975799998</c:v>
                </c:pt>
                <c:pt idx="744">
                  <c:v>1.81500558841</c:v>
                </c:pt>
                <c:pt idx="745">
                  <c:v>1.8983254005000001</c:v>
                </c:pt>
                <c:pt idx="746">
                  <c:v>19.774689067400001</c:v>
                </c:pt>
                <c:pt idx="747">
                  <c:v>1.8996188386999999</c:v>
                </c:pt>
                <c:pt idx="748">
                  <c:v>2.1669968220700002</c:v>
                </c:pt>
                <c:pt idx="749">
                  <c:v>50.690676295999999</c:v>
                </c:pt>
                <c:pt idx="750">
                  <c:v>1.9022283072499999</c:v>
                </c:pt>
                <c:pt idx="751">
                  <c:v>15.538568809999999</c:v>
                </c:pt>
                <c:pt idx="752">
                  <c:v>57.184166706299997</c:v>
                </c:pt>
                <c:pt idx="753">
                  <c:v>15.538568809999999</c:v>
                </c:pt>
                <c:pt idx="754">
                  <c:v>1.75455950687</c:v>
                </c:pt>
                <c:pt idx="755">
                  <c:v>52.030763092400001</c:v>
                </c:pt>
                <c:pt idx="756">
                  <c:v>41.248136986799999</c:v>
                </c:pt>
                <c:pt idx="757">
                  <c:v>70.943723505899996</c:v>
                </c:pt>
                <c:pt idx="758">
                  <c:v>24.04164677069998</c:v>
                </c:pt>
                <c:pt idx="759">
                  <c:v>60.4343811229</c:v>
                </c:pt>
                <c:pt idx="760">
                  <c:v>22.101206404100001</c:v>
                </c:pt>
                <c:pt idx="761">
                  <c:v>48.865580175700003</c:v>
                </c:pt>
                <c:pt idx="762">
                  <c:v>41.499586641699999</c:v>
                </c:pt>
                <c:pt idx="763">
                  <c:v>24.8874933293</c:v>
                </c:pt>
                <c:pt idx="764">
                  <c:v>1.5066164042600001</c:v>
                </c:pt>
                <c:pt idx="765">
                  <c:v>2.1604478411699999</c:v>
                </c:pt>
                <c:pt idx="766">
                  <c:v>1.8213342184700001</c:v>
                </c:pt>
                <c:pt idx="767">
                  <c:v>54.026317229100002</c:v>
                </c:pt>
                <c:pt idx="768">
                  <c:v>1.67650914776</c:v>
                </c:pt>
                <c:pt idx="769">
                  <c:v>22.155160048999999</c:v>
                </c:pt>
                <c:pt idx="770">
                  <c:v>34.975816867299997</c:v>
                </c:pt>
                <c:pt idx="771">
                  <c:v>53.8120720147</c:v>
                </c:pt>
                <c:pt idx="772">
                  <c:v>1.84132584673</c:v>
                </c:pt>
                <c:pt idx="773">
                  <c:v>72.126890439299999</c:v>
                </c:pt>
                <c:pt idx="774">
                  <c:v>1.78607367301</c:v>
                </c:pt>
                <c:pt idx="775">
                  <c:v>24.957209930299999</c:v>
                </c:pt>
                <c:pt idx="776">
                  <c:v>32.214911483399987</c:v>
                </c:pt>
                <c:pt idx="777">
                  <c:v>2.0045191658700001</c:v>
                </c:pt>
                <c:pt idx="778">
                  <c:v>27.443423163199999</c:v>
                </c:pt>
                <c:pt idx="779">
                  <c:v>21.912751186200001</c:v>
                </c:pt>
                <c:pt idx="780">
                  <c:v>1.5066164042600001</c:v>
                </c:pt>
                <c:pt idx="781">
                  <c:v>40.625341826899998</c:v>
                </c:pt>
                <c:pt idx="782">
                  <c:v>44.741220095199999</c:v>
                </c:pt>
                <c:pt idx="783">
                  <c:v>51.561287743900003</c:v>
                </c:pt>
                <c:pt idx="784">
                  <c:v>36.413590286599998</c:v>
                </c:pt>
                <c:pt idx="785">
                  <c:v>33.334958570600001</c:v>
                </c:pt>
                <c:pt idx="786">
                  <c:v>39.517660523499949</c:v>
                </c:pt>
                <c:pt idx="787">
                  <c:v>1.84132584673</c:v>
                </c:pt>
                <c:pt idx="788">
                  <c:v>1.6291821078399999</c:v>
                </c:pt>
                <c:pt idx="789">
                  <c:v>41.499586641699999</c:v>
                </c:pt>
                <c:pt idx="790">
                  <c:v>29.536016326599999</c:v>
                </c:pt>
                <c:pt idx="791">
                  <c:v>49.204710769199998</c:v>
                </c:pt>
                <c:pt idx="792">
                  <c:v>44.741220095199999</c:v>
                </c:pt>
                <c:pt idx="793">
                  <c:v>29.817774994000001</c:v>
                </c:pt>
                <c:pt idx="794">
                  <c:v>29.536016326599999</c:v>
                </c:pt>
                <c:pt idx="795">
                  <c:v>20.593305964599999</c:v>
                </c:pt>
                <c:pt idx="796">
                  <c:v>67.847404503800007</c:v>
                </c:pt>
                <c:pt idx="797">
                  <c:v>11.745186861600001</c:v>
                </c:pt>
                <c:pt idx="798">
                  <c:v>24.754650183500001</c:v>
                </c:pt>
                <c:pt idx="799">
                  <c:v>33.334958570600001</c:v>
                </c:pt>
                <c:pt idx="800">
                  <c:v>35.174656092200003</c:v>
                </c:pt>
                <c:pt idx="801">
                  <c:v>1.42010460591</c:v>
                </c:pt>
                <c:pt idx="802">
                  <c:v>37.607588689799996</c:v>
                </c:pt>
                <c:pt idx="803">
                  <c:v>27.443423163199999</c:v>
                </c:pt>
                <c:pt idx="804">
                  <c:v>37.607588689799996</c:v>
                </c:pt>
                <c:pt idx="805">
                  <c:v>33.334958570600001</c:v>
                </c:pt>
                <c:pt idx="806">
                  <c:v>1.5044398130400001</c:v>
                </c:pt>
                <c:pt idx="807">
                  <c:v>28.784199358599999</c:v>
                </c:pt>
                <c:pt idx="808">
                  <c:v>23.1562998984</c:v>
                </c:pt>
                <c:pt idx="809">
                  <c:v>42.847155055199998</c:v>
                </c:pt>
                <c:pt idx="810">
                  <c:v>30.442944639099981</c:v>
                </c:pt>
                <c:pt idx="811">
                  <c:v>1.5066164042600001</c:v>
                </c:pt>
                <c:pt idx="812">
                  <c:v>1.84132584673</c:v>
                </c:pt>
                <c:pt idx="813">
                  <c:v>12.3239060786</c:v>
                </c:pt>
                <c:pt idx="814">
                  <c:v>1.21081507833</c:v>
                </c:pt>
                <c:pt idx="815">
                  <c:v>40.502969276499996</c:v>
                </c:pt>
                <c:pt idx="816">
                  <c:v>60.275549493</c:v>
                </c:pt>
                <c:pt idx="817">
                  <c:v>1.21081507833</c:v>
                </c:pt>
                <c:pt idx="818">
                  <c:v>1.88276319592</c:v>
                </c:pt>
                <c:pt idx="819">
                  <c:v>53.8120720147</c:v>
                </c:pt>
                <c:pt idx="820">
                  <c:v>1.8213342184700001</c:v>
                </c:pt>
                <c:pt idx="821">
                  <c:v>44.741220095199999</c:v>
                </c:pt>
                <c:pt idx="822">
                  <c:v>43.5341149853</c:v>
                </c:pt>
                <c:pt idx="823">
                  <c:v>1.3210788201000001</c:v>
                </c:pt>
                <c:pt idx="824">
                  <c:v>23.1562998984</c:v>
                </c:pt>
                <c:pt idx="825">
                  <c:v>1.67650914776</c:v>
                </c:pt>
                <c:pt idx="826">
                  <c:v>39.517660523499949</c:v>
                </c:pt>
                <c:pt idx="827">
                  <c:v>1.48482199355</c:v>
                </c:pt>
                <c:pt idx="828">
                  <c:v>51.561287743900003</c:v>
                </c:pt>
                <c:pt idx="829">
                  <c:v>52.9938651497</c:v>
                </c:pt>
                <c:pt idx="830">
                  <c:v>49.204710769199998</c:v>
                </c:pt>
                <c:pt idx="831">
                  <c:v>1.78607367301</c:v>
                </c:pt>
                <c:pt idx="832">
                  <c:v>1.84132584673</c:v>
                </c:pt>
                <c:pt idx="833">
                  <c:v>56.445580436599997</c:v>
                </c:pt>
                <c:pt idx="834">
                  <c:v>41.499586641699999</c:v>
                </c:pt>
                <c:pt idx="835">
                  <c:v>2.00185275134</c:v>
                </c:pt>
                <c:pt idx="836">
                  <c:v>45.453961028199998</c:v>
                </c:pt>
                <c:pt idx="837">
                  <c:v>1.5044398130400001</c:v>
                </c:pt>
                <c:pt idx="838">
                  <c:v>1.7431245990299999</c:v>
                </c:pt>
                <c:pt idx="839">
                  <c:v>66.892132969900004</c:v>
                </c:pt>
                <c:pt idx="840">
                  <c:v>66.892132969900004</c:v>
                </c:pt>
                <c:pt idx="841">
                  <c:v>1.8408505423099999</c:v>
                </c:pt>
                <c:pt idx="842">
                  <c:v>1.6722421813099999</c:v>
                </c:pt>
                <c:pt idx="843">
                  <c:v>53.8120720147</c:v>
                </c:pt>
                <c:pt idx="844">
                  <c:v>52.225909856800001</c:v>
                </c:pt>
                <c:pt idx="845">
                  <c:v>1.7262326130600001</c:v>
                </c:pt>
                <c:pt idx="846">
                  <c:v>21.912751186200001</c:v>
                </c:pt>
                <c:pt idx="847">
                  <c:v>22.155160048999999</c:v>
                </c:pt>
                <c:pt idx="848">
                  <c:v>29.536016326599999</c:v>
                </c:pt>
                <c:pt idx="849">
                  <c:v>53.8120720147</c:v>
                </c:pt>
                <c:pt idx="850">
                  <c:v>49.204710769199998</c:v>
                </c:pt>
                <c:pt idx="851">
                  <c:v>1.84132584673</c:v>
                </c:pt>
                <c:pt idx="852">
                  <c:v>40.265795882799999</c:v>
                </c:pt>
                <c:pt idx="853">
                  <c:v>22.155160048999999</c:v>
                </c:pt>
                <c:pt idx="854">
                  <c:v>26.7591165334</c:v>
                </c:pt>
                <c:pt idx="855">
                  <c:v>53.8120720147</c:v>
                </c:pt>
                <c:pt idx="856">
                  <c:v>21.4176349968</c:v>
                </c:pt>
                <c:pt idx="857">
                  <c:v>21.912751186200001</c:v>
                </c:pt>
                <c:pt idx="858">
                  <c:v>1.67650914776</c:v>
                </c:pt>
                <c:pt idx="859">
                  <c:v>30.633247150300001</c:v>
                </c:pt>
                <c:pt idx="860">
                  <c:v>34.038807026699999</c:v>
                </c:pt>
                <c:pt idx="861">
                  <c:v>1.78607367301</c:v>
                </c:pt>
                <c:pt idx="862">
                  <c:v>40.625341826899998</c:v>
                </c:pt>
                <c:pt idx="863">
                  <c:v>49.204710769199998</c:v>
                </c:pt>
                <c:pt idx="864">
                  <c:v>35.307211000499997</c:v>
                </c:pt>
                <c:pt idx="865">
                  <c:v>1.84132584673</c:v>
                </c:pt>
                <c:pt idx="866">
                  <c:v>1.35528103792</c:v>
                </c:pt>
                <c:pt idx="867">
                  <c:v>55.499475355900003</c:v>
                </c:pt>
                <c:pt idx="868">
                  <c:v>44.741220095199999</c:v>
                </c:pt>
                <c:pt idx="869">
                  <c:v>1.35528103792</c:v>
                </c:pt>
                <c:pt idx="870">
                  <c:v>40.265795882799999</c:v>
                </c:pt>
                <c:pt idx="871">
                  <c:v>53.8120720147</c:v>
                </c:pt>
                <c:pt idx="872">
                  <c:v>35.9283487537</c:v>
                </c:pt>
                <c:pt idx="873">
                  <c:v>2.1874406390600001</c:v>
                </c:pt>
                <c:pt idx="874">
                  <c:v>35.9283487537</c:v>
                </c:pt>
                <c:pt idx="875">
                  <c:v>31.9489103099</c:v>
                </c:pt>
                <c:pt idx="876">
                  <c:v>2.0654051065100001</c:v>
                </c:pt>
                <c:pt idx="877">
                  <c:v>2.1336977536899999</c:v>
                </c:pt>
                <c:pt idx="878">
                  <c:v>1.9887679784000001</c:v>
                </c:pt>
                <c:pt idx="879">
                  <c:v>1.8998393656799999</c:v>
                </c:pt>
                <c:pt idx="880">
                  <c:v>2.0297050467900002</c:v>
                </c:pt>
                <c:pt idx="881">
                  <c:v>2.1874406390600001</c:v>
                </c:pt>
                <c:pt idx="882">
                  <c:v>2.0251786104999998</c:v>
                </c:pt>
                <c:pt idx="883">
                  <c:v>27.149060059100002</c:v>
                </c:pt>
                <c:pt idx="884">
                  <c:v>1.41379504391</c:v>
                </c:pt>
                <c:pt idx="885">
                  <c:v>35.613115844699998</c:v>
                </c:pt>
                <c:pt idx="886">
                  <c:v>24.935043890599999</c:v>
                </c:pt>
                <c:pt idx="887">
                  <c:v>35.9283487537</c:v>
                </c:pt>
                <c:pt idx="888">
                  <c:v>2.016055365709998</c:v>
                </c:pt>
                <c:pt idx="889">
                  <c:v>72.454073715700005</c:v>
                </c:pt>
                <c:pt idx="890">
                  <c:v>31.9489103099</c:v>
                </c:pt>
                <c:pt idx="891">
                  <c:v>24.935043890599999</c:v>
                </c:pt>
                <c:pt idx="892">
                  <c:v>1.2912914505399999</c:v>
                </c:pt>
                <c:pt idx="893">
                  <c:v>1.57909235545</c:v>
                </c:pt>
                <c:pt idx="894">
                  <c:v>1.8286155319799999</c:v>
                </c:pt>
                <c:pt idx="895">
                  <c:v>23.9202325286</c:v>
                </c:pt>
                <c:pt idx="896">
                  <c:v>1.57909235545</c:v>
                </c:pt>
                <c:pt idx="897">
                  <c:v>2.0963388653299999</c:v>
                </c:pt>
                <c:pt idx="898">
                  <c:v>2.0847653986200001</c:v>
                </c:pt>
                <c:pt idx="899">
                  <c:v>1.6530420292700001</c:v>
                </c:pt>
                <c:pt idx="900">
                  <c:v>1.8743804177500001</c:v>
                </c:pt>
                <c:pt idx="901">
                  <c:v>2.0448975341</c:v>
                </c:pt>
                <c:pt idx="902">
                  <c:v>27.149060059100002</c:v>
                </c:pt>
                <c:pt idx="903">
                  <c:v>18.988511156600001</c:v>
                </c:pt>
                <c:pt idx="904">
                  <c:v>1.8998393656799999</c:v>
                </c:pt>
                <c:pt idx="905">
                  <c:v>2.0963388653299999</c:v>
                </c:pt>
                <c:pt idx="906">
                  <c:v>32.968076822299999</c:v>
                </c:pt>
                <c:pt idx="907">
                  <c:v>20.695035170800001</c:v>
                </c:pt>
                <c:pt idx="908">
                  <c:v>29.71534603329998</c:v>
                </c:pt>
                <c:pt idx="909">
                  <c:v>35.9283487537</c:v>
                </c:pt>
                <c:pt idx="910">
                  <c:v>2.079605949669999</c:v>
                </c:pt>
                <c:pt idx="911">
                  <c:v>1.51130371538</c:v>
                </c:pt>
                <c:pt idx="912">
                  <c:v>2.0297847082599998</c:v>
                </c:pt>
                <c:pt idx="913">
                  <c:v>2.0963388653299999</c:v>
                </c:pt>
                <c:pt idx="914">
                  <c:v>1.83614783228</c:v>
                </c:pt>
                <c:pt idx="915">
                  <c:v>47.676056472299997</c:v>
                </c:pt>
                <c:pt idx="916">
                  <c:v>1.41379504391</c:v>
                </c:pt>
                <c:pt idx="917">
                  <c:v>54.6783574277</c:v>
                </c:pt>
                <c:pt idx="918">
                  <c:v>2.0251786104999998</c:v>
                </c:pt>
                <c:pt idx="919">
                  <c:v>2.0251786104999998</c:v>
                </c:pt>
                <c:pt idx="920">
                  <c:v>1.9553969368699999</c:v>
                </c:pt>
                <c:pt idx="921">
                  <c:v>1.8286155319799999</c:v>
                </c:pt>
                <c:pt idx="922">
                  <c:v>1.8286155319799999</c:v>
                </c:pt>
                <c:pt idx="923">
                  <c:v>2.1336977536899999</c:v>
                </c:pt>
                <c:pt idx="924">
                  <c:v>1.8998393656799999</c:v>
                </c:pt>
                <c:pt idx="925">
                  <c:v>25.633471563600001</c:v>
                </c:pt>
                <c:pt idx="926">
                  <c:v>1.65356165649</c:v>
                </c:pt>
                <c:pt idx="927">
                  <c:v>1.4738735444</c:v>
                </c:pt>
                <c:pt idx="928">
                  <c:v>42.909337709600003</c:v>
                </c:pt>
                <c:pt idx="929">
                  <c:v>1.57909235545</c:v>
                </c:pt>
                <c:pt idx="930">
                  <c:v>2.0847653986200001</c:v>
                </c:pt>
                <c:pt idx="931">
                  <c:v>1.4895022153599999</c:v>
                </c:pt>
                <c:pt idx="932">
                  <c:v>1.9887679784000001</c:v>
                </c:pt>
                <c:pt idx="933">
                  <c:v>31.9489103099</c:v>
                </c:pt>
                <c:pt idx="934">
                  <c:v>2.0963388653299999</c:v>
                </c:pt>
                <c:pt idx="935">
                  <c:v>31.9489103099</c:v>
                </c:pt>
                <c:pt idx="936">
                  <c:v>21.1757938531</c:v>
                </c:pt>
                <c:pt idx="937">
                  <c:v>2.1280089536000002</c:v>
                </c:pt>
                <c:pt idx="938">
                  <c:v>25.889520023599999</c:v>
                </c:pt>
                <c:pt idx="939">
                  <c:v>1.57838634484</c:v>
                </c:pt>
                <c:pt idx="940">
                  <c:v>1.7331842423199999</c:v>
                </c:pt>
                <c:pt idx="941">
                  <c:v>2.1874406390600001</c:v>
                </c:pt>
                <c:pt idx="942">
                  <c:v>1.51130371538</c:v>
                </c:pt>
                <c:pt idx="943">
                  <c:v>1.83614783228</c:v>
                </c:pt>
                <c:pt idx="944">
                  <c:v>1.6881195390999999</c:v>
                </c:pt>
                <c:pt idx="945">
                  <c:v>35.9283487537</c:v>
                </c:pt>
                <c:pt idx="946">
                  <c:v>1.41379504391</c:v>
                </c:pt>
                <c:pt idx="947">
                  <c:v>2.0542955579000002</c:v>
                </c:pt>
                <c:pt idx="948">
                  <c:v>1.70128539274</c:v>
                </c:pt>
                <c:pt idx="949">
                  <c:v>1.9305768934300001</c:v>
                </c:pt>
                <c:pt idx="950">
                  <c:v>2.0251786104999998</c:v>
                </c:pt>
                <c:pt idx="951">
                  <c:v>2.12384518011</c:v>
                </c:pt>
                <c:pt idx="952">
                  <c:v>1.62657335642</c:v>
                </c:pt>
                <c:pt idx="953">
                  <c:v>1.8998393656799999</c:v>
                </c:pt>
                <c:pt idx="954">
                  <c:v>25.633471563600001</c:v>
                </c:pt>
                <c:pt idx="955">
                  <c:v>2.1362471240799961</c:v>
                </c:pt>
                <c:pt idx="956">
                  <c:v>42.7855903524</c:v>
                </c:pt>
                <c:pt idx="957">
                  <c:v>1.8998393656799999</c:v>
                </c:pt>
                <c:pt idx="958">
                  <c:v>22.922826839699979</c:v>
                </c:pt>
                <c:pt idx="959">
                  <c:v>1.51130371538</c:v>
                </c:pt>
                <c:pt idx="960">
                  <c:v>72.454073715700005</c:v>
                </c:pt>
                <c:pt idx="961">
                  <c:v>1.57909235545</c:v>
                </c:pt>
                <c:pt idx="962">
                  <c:v>39.079102149100002</c:v>
                </c:pt>
                <c:pt idx="963">
                  <c:v>1.8286155319799999</c:v>
                </c:pt>
                <c:pt idx="964">
                  <c:v>1.9509484700499999</c:v>
                </c:pt>
                <c:pt idx="965">
                  <c:v>2.0251786104999998</c:v>
                </c:pt>
                <c:pt idx="966">
                  <c:v>21.1757938531</c:v>
                </c:pt>
                <c:pt idx="967">
                  <c:v>2.0961579722599999</c:v>
                </c:pt>
                <c:pt idx="968">
                  <c:v>21.0283271341</c:v>
                </c:pt>
                <c:pt idx="969">
                  <c:v>1.41379504391</c:v>
                </c:pt>
                <c:pt idx="970">
                  <c:v>1.2912914505399999</c:v>
                </c:pt>
                <c:pt idx="971">
                  <c:v>72.454073715700005</c:v>
                </c:pt>
                <c:pt idx="972">
                  <c:v>35.9283487537</c:v>
                </c:pt>
                <c:pt idx="973">
                  <c:v>1.53329268791</c:v>
                </c:pt>
                <c:pt idx="974">
                  <c:v>1.46795444818</c:v>
                </c:pt>
                <c:pt idx="975">
                  <c:v>42.909337709600003</c:v>
                </c:pt>
                <c:pt idx="976">
                  <c:v>2.0265762543000001</c:v>
                </c:pt>
                <c:pt idx="977">
                  <c:v>47.676056472299997</c:v>
                </c:pt>
                <c:pt idx="978">
                  <c:v>27.149060059100002</c:v>
                </c:pt>
                <c:pt idx="979">
                  <c:v>20.167163396700001</c:v>
                </c:pt>
                <c:pt idx="980">
                  <c:v>25.889520023599999</c:v>
                </c:pt>
                <c:pt idx="981">
                  <c:v>1.80731721634</c:v>
                </c:pt>
                <c:pt idx="982">
                  <c:v>1.6530420292700001</c:v>
                </c:pt>
                <c:pt idx="983">
                  <c:v>46.523232747599998</c:v>
                </c:pt>
                <c:pt idx="984">
                  <c:v>1.7519851715500001</c:v>
                </c:pt>
                <c:pt idx="985">
                  <c:v>32.968076822299999</c:v>
                </c:pt>
                <c:pt idx="986">
                  <c:v>1.6881195390999999</c:v>
                </c:pt>
                <c:pt idx="987">
                  <c:v>24.935043890599999</c:v>
                </c:pt>
                <c:pt idx="988">
                  <c:v>31.9489103099</c:v>
                </c:pt>
                <c:pt idx="989">
                  <c:v>1.6530420292700001</c:v>
                </c:pt>
                <c:pt idx="990">
                  <c:v>18.988511156600001</c:v>
                </c:pt>
                <c:pt idx="991">
                  <c:v>21.1757938531</c:v>
                </c:pt>
                <c:pt idx="992">
                  <c:v>2.0654051065100001</c:v>
                </c:pt>
                <c:pt idx="993">
                  <c:v>1.7614523887</c:v>
                </c:pt>
                <c:pt idx="994">
                  <c:v>21.1757938531</c:v>
                </c:pt>
                <c:pt idx="995">
                  <c:v>1.55006740701</c:v>
                </c:pt>
                <c:pt idx="996">
                  <c:v>24.935043890599999</c:v>
                </c:pt>
                <c:pt idx="997">
                  <c:v>2.1679016774100002</c:v>
                </c:pt>
                <c:pt idx="998">
                  <c:v>42.7855903524</c:v>
                </c:pt>
                <c:pt idx="999">
                  <c:v>20.664654414600001</c:v>
                </c:pt>
              </c:numCache>
            </c:numRef>
          </c:yVal>
          <c:smooth val="0"/>
          <c:extLst xmlns:c16r2="http://schemas.microsoft.com/office/drawing/2015/06/chart">
            <c:ext xmlns:c16="http://schemas.microsoft.com/office/drawing/2014/chart" uri="{C3380CC4-5D6E-409C-BE32-E72D297353CC}">
              <c16:uniqueId val="{00000000-5EBC-46D7-AABA-A67F95D933D5}"/>
            </c:ext>
          </c:extLst>
        </c:ser>
        <c:dLbls>
          <c:showLegendKey val="0"/>
          <c:showVal val="0"/>
          <c:showCatName val="0"/>
          <c:showSerName val="0"/>
          <c:showPercent val="0"/>
          <c:showBubbleSize val="0"/>
        </c:dLbls>
        <c:axId val="209867672"/>
        <c:axId val="209868456"/>
      </c:scatterChart>
      <c:valAx>
        <c:axId val="209867672"/>
        <c:scaling>
          <c:orientation val="minMax"/>
          <c:max val="120"/>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j-lt"/>
                    <a:ea typeface="Garamond" charset="0"/>
                    <a:cs typeface="Garamond" charset="0"/>
                  </a:defRPr>
                </a:pPr>
                <a:r>
                  <a:rPr lang="en-US" sz="2000" b="1"/>
                  <a:t>Landsat 8 Turbidity (FNU)</a:t>
                </a:r>
              </a:p>
            </c:rich>
          </c:tx>
          <c:layout>
            <c:manualLayout>
              <c:xMode val="edge"/>
              <c:yMode val="edge"/>
              <c:x val="0.28538264800622998"/>
              <c:y val="0.9020026849845850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j-lt"/>
                  <a:ea typeface="Garamond" charset="0"/>
                  <a:cs typeface="Garamond"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j-lt"/>
                <a:ea typeface="Garamond" charset="0"/>
                <a:cs typeface="Garamond" charset="0"/>
              </a:defRPr>
            </a:pPr>
            <a:endParaRPr lang="en-US"/>
          </a:p>
        </c:txPr>
        <c:crossAx val="209868456"/>
        <c:crosses val="autoZero"/>
        <c:crossBetween val="midCat"/>
      </c:valAx>
      <c:valAx>
        <c:axId val="209868456"/>
        <c:scaling>
          <c:orientation val="minMax"/>
          <c:max val="120"/>
        </c:scaling>
        <c:delete val="0"/>
        <c:axPos val="l"/>
        <c:title>
          <c:tx>
            <c:rich>
              <a:bodyPr rot="-5400000" spcFirstLastPara="1" vertOverflow="ellipsis" vert="horz" wrap="square" anchor="ctr" anchorCtr="1"/>
              <a:lstStyle/>
              <a:p>
                <a:pPr>
                  <a:defRPr sz="1900" b="1" i="0" u="none" strike="noStrike" kern="1200" baseline="0">
                    <a:solidFill>
                      <a:schemeClr val="tx1">
                        <a:lumMod val="65000"/>
                        <a:lumOff val="35000"/>
                      </a:schemeClr>
                    </a:solidFill>
                    <a:latin typeface="+mj-lt"/>
                    <a:ea typeface="Garamond" charset="0"/>
                    <a:cs typeface="Garamond" charset="0"/>
                  </a:defRPr>
                </a:pPr>
                <a:r>
                  <a:rPr lang="en-US" sz="1900" b="1"/>
                  <a:t>AVIRIS-NG Turbidity (FNU)</a:t>
                </a:r>
              </a:p>
            </c:rich>
          </c:tx>
          <c:layout/>
          <c:overlay val="0"/>
          <c:spPr>
            <a:noFill/>
            <a:ln>
              <a:noFill/>
            </a:ln>
            <a:effectLst/>
          </c:spPr>
          <c:txPr>
            <a:bodyPr rot="-5400000" spcFirstLastPara="1" vertOverflow="ellipsis" vert="horz" wrap="square" anchor="ctr" anchorCtr="1"/>
            <a:lstStyle/>
            <a:p>
              <a:pPr>
                <a:defRPr sz="1900" b="1" i="0" u="none" strike="noStrike" kern="1200" baseline="0">
                  <a:solidFill>
                    <a:schemeClr val="tx1">
                      <a:lumMod val="65000"/>
                      <a:lumOff val="35000"/>
                    </a:schemeClr>
                  </a:solidFill>
                  <a:latin typeface="+mj-lt"/>
                  <a:ea typeface="Garamond" charset="0"/>
                  <a:cs typeface="Garamond"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j-lt"/>
                <a:ea typeface="Garamond" charset="0"/>
                <a:cs typeface="Garamond" charset="0"/>
              </a:defRPr>
            </a:pPr>
            <a:endParaRPr lang="en-US"/>
          </a:p>
        </c:txPr>
        <c:crossAx val="209867672"/>
        <c:crosses val="autoZero"/>
        <c:crossBetween val="midCat"/>
      </c:valAx>
      <c:spPr>
        <a:noFill/>
        <a:ln>
          <a:noFill/>
        </a:ln>
        <a:effectLst/>
      </c:spPr>
    </c:plotArea>
    <c:plotVisOnly val="1"/>
    <c:dispBlanksAs val="gap"/>
    <c:showDLblsOverMax val="0"/>
  </c:chart>
  <c:spPr>
    <a:noFill/>
    <a:ln>
      <a:noFill/>
    </a:ln>
    <a:effectLst/>
  </c:spPr>
  <c:txPr>
    <a:bodyPr/>
    <a:lstStyle/>
    <a:p>
      <a:pPr>
        <a:defRPr sz="1500">
          <a:latin typeface="+mj-lt"/>
          <a:ea typeface="Garamond" charset="0"/>
          <a:cs typeface="Garamond"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7-10-24T06:27:23.932" idx="5">
    <p:pos x="10" y="10"/>
    <p:text>Nice graphic.</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11/22/2017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11/22/2017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342900" marR="0" lvl="0"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sz="1200" kern="1200" dirty="0" smtClean="0">
                <a:solidFill>
                  <a:schemeClr val="tx1"/>
                </a:solidFill>
                <a:effectLst/>
                <a:latin typeface="+mn-lt"/>
                <a:ea typeface="+mn-ea"/>
                <a:cs typeface="+mn-cs"/>
              </a:rPr>
              <a:t>Hi,</a:t>
            </a:r>
            <a:r>
              <a:rPr lang="en-US" sz="1200" kern="1200" baseline="0" dirty="0" smtClean="0">
                <a:solidFill>
                  <a:schemeClr val="tx1"/>
                </a:solidFill>
                <a:effectLst/>
                <a:latin typeface="+mn-lt"/>
                <a:ea typeface="+mn-ea"/>
                <a:cs typeface="+mn-cs"/>
              </a:rPr>
              <a:t> I’m Alex </a:t>
            </a:r>
            <a:r>
              <a:rPr lang="en-US" sz="1200" kern="1200" baseline="0" dirty="0" err="1" smtClean="0">
                <a:solidFill>
                  <a:schemeClr val="tx1"/>
                </a:solidFill>
                <a:effectLst/>
                <a:latin typeface="+mn-lt"/>
                <a:ea typeface="+mn-ea"/>
                <a:cs typeface="+mn-cs"/>
              </a:rPr>
              <a:t>Matacchieri</a:t>
            </a:r>
            <a:r>
              <a:rPr lang="en-US" sz="1200" kern="1200" dirty="0" smtClean="0">
                <a:solidFill>
                  <a:schemeClr val="tx1"/>
                </a:solidFill>
                <a:effectLst/>
                <a:latin typeface="+mn-lt"/>
                <a:ea typeface="+mn-ea"/>
                <a:cs typeface="+mn-cs"/>
              </a:rPr>
              <a:t>, and I am the Team Lead on this project. I recently graduated from the University of Delaware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a</a:t>
            </a:r>
            <a:r>
              <a:rPr lang="en-US" sz="1200" kern="1200" baseline="0" dirty="0" smtClean="0">
                <a:solidFill>
                  <a:schemeClr val="tx1"/>
                </a:solidFill>
                <a:effectLst/>
                <a:latin typeface="+mn-lt"/>
                <a:ea typeface="+mn-ea"/>
                <a:cs typeface="+mn-cs"/>
              </a:rPr>
              <a:t> degree </a:t>
            </a:r>
            <a:r>
              <a:rPr lang="en-US" sz="1200" kern="1200" dirty="0" smtClean="0">
                <a:solidFill>
                  <a:schemeClr val="tx1"/>
                </a:solidFill>
                <a:effectLst/>
                <a:latin typeface="+mn-lt"/>
                <a:ea typeface="+mn-ea"/>
                <a:cs typeface="+mn-cs"/>
              </a:rPr>
              <a:t>in Marine Sciences.</a:t>
            </a:r>
          </a:p>
          <a:p>
            <a:pPr marL="342900" marR="0" lvl="0"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sz="1200" kern="1200" dirty="0" smtClean="0">
                <a:solidFill>
                  <a:schemeClr val="tx1"/>
                </a:solidFill>
                <a:effectLst/>
                <a:latin typeface="+mn-lt"/>
                <a:ea typeface="+mn-ea"/>
                <a:cs typeface="+mn-cs"/>
              </a:rPr>
              <a:t>Hi, I’m Kate Cavanaugh, and I graduated from Gettysburg College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a degree in Environmental Science.</a:t>
            </a:r>
          </a:p>
          <a:p>
            <a:pPr marL="342900" marR="0" lvl="0"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sz="1200" kern="1200" dirty="0" smtClean="0">
                <a:solidFill>
                  <a:schemeClr val="tx1"/>
                </a:solidFill>
                <a:effectLst/>
                <a:latin typeface="+mn-lt"/>
                <a:ea typeface="+mn-ea"/>
                <a:cs typeface="+mn-cs"/>
              </a:rPr>
              <a:t>Hi, I’m</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Lael</a:t>
            </a:r>
            <a:r>
              <a:rPr lang="en-US" sz="1200" kern="1200" baseline="0" dirty="0" smtClean="0">
                <a:solidFill>
                  <a:schemeClr val="tx1"/>
                </a:solidFill>
                <a:effectLst/>
                <a:latin typeface="+mn-lt"/>
                <a:ea typeface="+mn-ea"/>
                <a:cs typeface="+mn-cs"/>
              </a:rPr>
              <a:t> Wakamatsu, </a:t>
            </a:r>
            <a:r>
              <a:rPr lang="en-US" sz="1200" kern="1200" dirty="0" smtClean="0">
                <a:solidFill>
                  <a:schemeClr val="tx1"/>
                </a:solidFill>
                <a:effectLst/>
                <a:latin typeface="+mn-lt"/>
                <a:ea typeface="+mn-ea"/>
                <a:cs typeface="+mn-cs"/>
              </a:rPr>
              <a:t>and I graduated from University of California, Irvine with a</a:t>
            </a:r>
            <a:r>
              <a:rPr lang="en-US" sz="1200" kern="1200" baseline="0" dirty="0" smtClean="0">
                <a:solidFill>
                  <a:schemeClr val="tx1"/>
                </a:solidFill>
                <a:effectLst/>
                <a:latin typeface="+mn-lt"/>
                <a:ea typeface="+mn-ea"/>
                <a:cs typeface="+mn-cs"/>
              </a:rPr>
              <a:t> degree in Earth Science</a:t>
            </a:r>
            <a:r>
              <a:rPr lang="en-US" sz="1200" kern="1200" dirty="0" smtClean="0">
                <a:solidFill>
                  <a:schemeClr val="tx1"/>
                </a:solidFill>
                <a:effectLst/>
                <a:latin typeface="+mn-lt"/>
                <a:ea typeface="+mn-ea"/>
                <a:cs typeface="+mn-cs"/>
              </a:rPr>
              <a:t>.</a:t>
            </a:r>
          </a:p>
          <a:p>
            <a:pPr marL="342900" marR="0" lvl="0"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sz="1200" kern="1200" dirty="0" smtClean="0">
                <a:solidFill>
                  <a:schemeClr val="tx1"/>
                </a:solidFill>
                <a:effectLst/>
                <a:latin typeface="+mn-lt"/>
                <a:ea typeface="+mn-ea"/>
                <a:cs typeface="+mn-cs"/>
              </a:rPr>
              <a:t>Hi, I’m </a:t>
            </a:r>
            <a:r>
              <a:rPr lang="en-US" sz="1200" kern="1200" baseline="0" dirty="0" smtClean="0">
                <a:solidFill>
                  <a:schemeClr val="tx1"/>
                </a:solidFill>
                <a:effectLst/>
                <a:latin typeface="+mn-lt"/>
                <a:ea typeface="+mn-ea"/>
                <a:cs typeface="+mn-cs"/>
              </a:rPr>
              <a:t>Carlos Reyes-Andrade, and I am a graduate student at Cal State University, Northridge, studying Geography.</a:t>
            </a:r>
          </a:p>
          <a:p>
            <a:pPr marL="342900" marR="0" lvl="0"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endParaRPr lang="en-US" sz="1200" kern="1200" baseline="0" dirty="0" smtClean="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sz="1200" kern="1200" baseline="0" dirty="0" smtClean="0">
                <a:solidFill>
                  <a:schemeClr val="tx1"/>
                </a:solidFill>
                <a:effectLst/>
                <a:latin typeface="+mn-lt"/>
                <a:ea typeface="+mn-ea"/>
                <a:cs typeface="+mn-cs"/>
              </a:rPr>
              <a:t>Image: derived turbidity in the San Francisco Bay-Delta from the airborne hyperspectral satellite AVIRIS-NG</a:t>
            </a:r>
          </a:p>
          <a:p>
            <a:r>
              <a:rPr lang="en-US" sz="1200" dirty="0" smtClean="0"/>
              <a:t>Service Layer Credits: </a:t>
            </a:r>
            <a:r>
              <a:rPr lang="en-US" sz="1200" dirty="0" err="1" smtClean="0"/>
              <a:t>Esri</a:t>
            </a:r>
            <a:r>
              <a:rPr lang="en-US" sz="1200" dirty="0" smtClean="0"/>
              <a:t>, HERE, </a:t>
            </a:r>
            <a:r>
              <a:rPr lang="en-US" sz="1200" dirty="0" err="1" smtClean="0"/>
              <a:t>DeLorme</a:t>
            </a:r>
            <a:r>
              <a:rPr lang="en-US" sz="1200" dirty="0" smtClean="0"/>
              <a:t>, </a:t>
            </a:r>
            <a:r>
              <a:rPr lang="en-US" sz="1200" dirty="0" err="1" smtClean="0"/>
              <a:t>MapmyIndia</a:t>
            </a:r>
            <a:r>
              <a:rPr lang="en-US" sz="1200" dirty="0" smtClean="0"/>
              <a:t>, </a:t>
            </a:r>
            <a:r>
              <a:rPr lang="en-US" sz="1200" dirty="0" err="1" smtClean="0"/>
              <a:t>OpenStreetMap</a:t>
            </a:r>
            <a:r>
              <a:rPr lang="en-US" sz="1200" dirty="0" smtClean="0"/>
              <a:t> contributors, and the GIS user community</a:t>
            </a:r>
          </a:p>
          <a:p>
            <a:r>
              <a:rPr lang="en-US" sz="1200" dirty="0" smtClean="0"/>
              <a:t>Source: </a:t>
            </a:r>
            <a:r>
              <a:rPr lang="en-US" sz="1200" dirty="0" err="1" smtClean="0"/>
              <a:t>Esri</a:t>
            </a:r>
            <a:r>
              <a:rPr lang="en-US" sz="1200" dirty="0" smtClean="0"/>
              <a:t>, </a:t>
            </a:r>
            <a:r>
              <a:rPr lang="en-US" sz="1200" dirty="0" err="1" smtClean="0"/>
              <a:t>DigitalGlobe</a:t>
            </a:r>
            <a:r>
              <a:rPr lang="en-US" sz="1200" dirty="0" smtClean="0"/>
              <a:t>, </a:t>
            </a:r>
            <a:r>
              <a:rPr lang="en-US" sz="1200" dirty="0" err="1" smtClean="0"/>
              <a:t>GeoEye</a:t>
            </a:r>
            <a:r>
              <a:rPr lang="en-US" sz="1200" dirty="0" smtClean="0"/>
              <a:t>, </a:t>
            </a:r>
            <a:r>
              <a:rPr lang="en-US" sz="1200" dirty="0" err="1" smtClean="0"/>
              <a:t>Earhstar</a:t>
            </a:r>
            <a:endParaRPr lang="en-US" sz="1200" dirty="0" smtClean="0"/>
          </a:p>
          <a:p>
            <a:pPr marL="342900" marR="0" lvl="0"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498410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aramond"/>
                    <a:ea typeface="Garamond"/>
                    <a:cs typeface="Garamond"/>
                    <a:sym typeface="Garamond"/>
                  </a:rPr>
                  <a:t>The team collected data for the hyperspectral data using the </a:t>
                </a:r>
                <a:r>
                  <a:rPr lang="en-US" sz="1200" dirty="0" smtClean="0">
                    <a:latin typeface="Garamond"/>
                    <a:ea typeface="Garamond"/>
                    <a:cs typeface="Garamond"/>
                    <a:sym typeface="Garamond"/>
                  </a:rPr>
                  <a:t>AVIRIS-NG)</a:t>
                </a:r>
                <a:r>
                  <a:rPr lang="en-US" sz="1200" baseline="0" dirty="0" smtClean="0">
                    <a:latin typeface="Garamond"/>
                    <a:ea typeface="Garamond"/>
                    <a:cs typeface="Garamond"/>
                    <a:sym typeface="Garamond"/>
                  </a:rPr>
                  <a:t> </a:t>
                </a:r>
                <a:r>
                  <a:rPr lang="en-US" sz="1200" dirty="0" smtClean="0">
                    <a:latin typeface="Garamond"/>
                    <a:ea typeface="Garamond"/>
                    <a:cs typeface="Garamond"/>
                    <a:sym typeface="Garamond"/>
                  </a:rPr>
                  <a:t>data </a:t>
                </a:r>
                <a:r>
                  <a:rPr lang="en-US" sz="1200" dirty="0">
                    <a:latin typeface="Garamond"/>
                    <a:ea typeface="Garamond"/>
                    <a:cs typeface="Garamond"/>
                    <a:sym typeface="Garamond"/>
                  </a:rPr>
                  <a:t>portals. AVIRIS data is collected from the DHC-6 called Twin Otter. The data </a:t>
                </a:r>
                <a:r>
                  <a:rPr lang="en-US" sz="1200" dirty="0" smtClean="0">
                    <a:latin typeface="Garamond"/>
                    <a:ea typeface="Garamond"/>
                    <a:cs typeface="Garamond"/>
                    <a:sym typeface="Garamond"/>
                  </a:rPr>
                  <a:t>were </a:t>
                </a:r>
                <a:r>
                  <a:rPr lang="en-US" sz="1200" dirty="0">
                    <a:latin typeface="Garamond"/>
                    <a:ea typeface="Garamond"/>
                    <a:cs typeface="Garamond"/>
                    <a:sym typeface="Garamond"/>
                  </a:rPr>
                  <a:t>obtained during the study period of the project, the years </a:t>
                </a:r>
                <a:r>
                  <a:rPr lang="en-US" sz="1200" dirty="0" smtClean="0">
                    <a:latin typeface="Garamond"/>
                    <a:ea typeface="Garamond"/>
                    <a:cs typeface="Garamond"/>
                    <a:sym typeface="Garamond"/>
                  </a:rPr>
                  <a:t>2013-2017.</a:t>
                </a:r>
                <a:r>
                  <a:rPr lang="en-US" sz="1200" baseline="0" dirty="0" smtClean="0">
                    <a:latin typeface="Garamond"/>
                    <a:ea typeface="Garamond"/>
                    <a:cs typeface="Garamond"/>
                    <a:sym typeface="Garamond"/>
                  </a:rPr>
                  <a:t> </a:t>
                </a:r>
                <a:r>
                  <a:rPr lang="en-US" sz="1200" dirty="0" smtClean="0">
                    <a:latin typeface="Garamond"/>
                    <a:ea typeface="Garamond"/>
                    <a:cs typeface="Garamond"/>
                    <a:sym typeface="Garamond"/>
                  </a:rPr>
                  <a:t>The </a:t>
                </a:r>
                <a:r>
                  <a:rPr lang="en-US" sz="1200" dirty="0">
                    <a:latin typeface="Garamond"/>
                    <a:ea typeface="Garamond"/>
                    <a:cs typeface="Garamond"/>
                    <a:sym typeface="Garamond"/>
                  </a:rPr>
                  <a:t>team also downloaded Landsat 8 images, which spanned from January 2013 to September 2017 at a 30 m spatial resolution, and included the path rows 44/34, 44/33, and 43/34.</a:t>
                </a:r>
              </a:p>
              <a:p>
                <a:endParaRPr lang="en-US" dirty="0" smtClean="0"/>
              </a:p>
              <a:p>
                <a:r>
                  <a:rPr lang="en-US" dirty="0" smtClean="0"/>
                  <a:t>In order to</a:t>
                </a:r>
                <a:r>
                  <a:rPr lang="en-US" baseline="0" dirty="0" smtClean="0"/>
                  <a:t> be able to compare our in situ data with the hyperspectral data, the in situ data had to be reorganized into a workable format to run through R and MATLAB and removed of any NA values. After the Landsat and Sentinel images have been ran through ACOLITE to correct the images for cloud cover. Our Landsat and Sentinel images were ran through ACOLITE to apply short wave infrared atmospheric corrections, cloud masking and cloud shadow masking on our scenes. Using the semi empirical single band blended turbidity retrieval algorithm from </a:t>
                </a:r>
                <a:r>
                  <a:rPr lang="en-US" baseline="0" dirty="0" err="1" smtClean="0"/>
                  <a:t>Dogliotti</a:t>
                </a:r>
                <a:r>
                  <a:rPr lang="en-US" baseline="0" dirty="0" smtClean="0"/>
                  <a:t> et al., 2015, we derived turbidity from our AVIRIS-NG data, being represented in FNU. We used the high resolution bands: 645 and 859 nm for processing, since they do not saturate over highly turbid waters. Then, we generated time series maps and regressions to compare hyperspectral to multispectral and in situ and determine correlations.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a14:m>
                  <m:oMathPara xmlns:m="http://schemas.openxmlformats.org/officeDocument/2006/math">
                    <m:oMathParaPr>
                      <m:jc m:val="centerGroup"/>
                    </m:oMathParaPr>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r>
                        <a:rPr lang="en-US" sz="1200" i="1" kern="1200">
                          <a:solidFill>
                            <a:schemeClr val="tx1"/>
                          </a:solidFill>
                          <a:effectLst/>
                          <a:latin typeface="Cambria Math" panose="02040503050406030204" pitchFamily="18" charset="0"/>
                          <a:ea typeface="+mn-ea"/>
                          <a:cs typeface="+mn-cs"/>
                        </a:rPr>
                        <m:t>=</m:t>
                      </m:r>
                      <m:f>
                        <m:fPr>
                          <m:ctrlPr>
                            <a:rPr lang="en-US" sz="1200" i="1" kern="1200">
                              <a:solidFill>
                                <a:schemeClr val="tx1"/>
                              </a:solidFill>
                              <a:effectLst/>
                              <a:latin typeface="Cambria Math" panose="02040503050406030204" pitchFamily="18" charset="0"/>
                              <a:ea typeface="+mn-ea"/>
                              <a:cs typeface="+mn-cs"/>
                            </a:rPr>
                          </m:ctrlPr>
                        </m:fPr>
                        <m:num>
                          <m:r>
                            <a:rPr lang="en-US" sz="1200" i="1" kern="1200">
                              <a:solidFill>
                                <a:schemeClr val="tx1"/>
                              </a:solidFill>
                              <a:effectLst/>
                              <a:latin typeface="Cambria Math" panose="02040503050406030204" pitchFamily="18" charset="0"/>
                              <a:ea typeface="+mn-ea"/>
                              <a:cs typeface="+mn-cs"/>
                            </a:rPr>
                            <m:t>𝐴</m:t>
                          </m:r>
                          <m:f>
                            <m:fPr>
                              <m:ctrlPr>
                                <a:rPr lang="en-US" sz="1200" i="1" kern="1200">
                                  <a:solidFill>
                                    <a:schemeClr val="tx1"/>
                                  </a:solidFill>
                                  <a:effectLst/>
                                  <a:latin typeface="Cambria Math" panose="02040503050406030204" pitchFamily="18" charset="0"/>
                                  <a:ea typeface="+mn-ea"/>
                                  <a:cs typeface="+mn-cs"/>
                                </a:rPr>
                              </m:ctrlPr>
                            </m:fPr>
                            <m:num>
                              <m:r>
                                <a:rPr lang="en-US" sz="1200" i="1" kern="1200">
                                  <a:solidFill>
                                    <a:schemeClr val="tx1"/>
                                  </a:solidFill>
                                  <a:effectLst/>
                                  <a:latin typeface="Cambria Math" panose="02040503050406030204" pitchFamily="18" charset="0"/>
                                  <a:ea typeface="+mn-ea"/>
                                  <a:cs typeface="+mn-cs"/>
                                </a:rPr>
                                <m:t>𝜆</m:t>
                              </m:r>
                            </m:num>
                            <m:den>
                              <m:r>
                                <a:rPr lang="en-US" sz="1200" i="1" kern="1200">
                                  <a:solidFill>
                                    <a:schemeClr val="tx1"/>
                                  </a:solidFill>
                                  <a:effectLst/>
                                  <a:latin typeface="Cambria Math" panose="02040503050406030204" pitchFamily="18" charset="0"/>
                                  <a:ea typeface="+mn-ea"/>
                                  <a:cs typeface="+mn-cs"/>
                                </a:rPr>
                                <m:t>𝑇</m:t>
                              </m:r>
                            </m:den>
                          </m:f>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𝜌</m:t>
                              </m:r>
                            </m:e>
                            <m:sub>
                              <m:r>
                                <a:rPr lang="en-US" sz="1200" i="1" kern="1200">
                                  <a:solidFill>
                                    <a:schemeClr val="tx1"/>
                                  </a:solidFill>
                                  <a:effectLst/>
                                  <a:latin typeface="Cambria Math" panose="02040503050406030204" pitchFamily="18" charset="0"/>
                                  <a:ea typeface="+mn-ea"/>
                                  <a:cs typeface="+mn-cs"/>
                                </a:rPr>
                                <m:t>𝑤</m:t>
                              </m:r>
                            </m:sub>
                          </m:sSub>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𝜆</m:t>
                          </m:r>
                          <m:r>
                            <a:rPr lang="en-US" sz="1200" i="1" kern="1200">
                              <a:solidFill>
                                <a:schemeClr val="tx1"/>
                              </a:solidFill>
                              <a:effectLst/>
                              <a:latin typeface="Cambria Math" panose="02040503050406030204" pitchFamily="18" charset="0"/>
                              <a:ea typeface="+mn-ea"/>
                              <a:cs typeface="+mn-cs"/>
                            </a:rPr>
                            <m:t>)</m:t>
                          </m:r>
                        </m:num>
                        <m:den>
                          <m:r>
                            <a:rPr lang="en-US" sz="1200" i="1" kern="1200">
                              <a:solidFill>
                                <a:schemeClr val="tx1"/>
                              </a:solidFill>
                              <a:effectLst/>
                              <a:latin typeface="Cambria Math" panose="02040503050406030204" pitchFamily="18" charset="0"/>
                              <a:ea typeface="+mn-ea"/>
                              <a:cs typeface="+mn-cs"/>
                            </a:rPr>
                            <m:t>(1−</m:t>
                          </m:r>
                          <m:f>
                            <m:fPr>
                              <m:ctrlPr>
                                <a:rPr lang="en-US" sz="1200" i="1" kern="1200">
                                  <a:solidFill>
                                    <a:schemeClr val="tx1"/>
                                  </a:solidFill>
                                  <a:effectLst/>
                                  <a:latin typeface="Cambria Math" panose="02040503050406030204" pitchFamily="18" charset="0"/>
                                  <a:ea typeface="+mn-ea"/>
                                  <a:cs typeface="+mn-cs"/>
                                </a:rPr>
                              </m:ctrlPr>
                            </m:fPr>
                            <m:num>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𝜌</m:t>
                                  </m:r>
                                </m:e>
                                <m:sub>
                                  <m:r>
                                    <a:rPr lang="en-US" sz="1200" i="1" kern="1200">
                                      <a:solidFill>
                                        <a:schemeClr val="tx1"/>
                                      </a:solidFill>
                                      <a:effectLst/>
                                      <a:latin typeface="Cambria Math" panose="02040503050406030204" pitchFamily="18" charset="0"/>
                                      <a:ea typeface="+mn-ea"/>
                                      <a:cs typeface="+mn-cs"/>
                                    </a:rPr>
                                    <m:t>𝑤</m:t>
                                  </m:r>
                                </m:sub>
                              </m:sSub>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𝜆</m:t>
                              </m:r>
                              <m:r>
                                <a:rPr lang="en-US" sz="1200" i="1" kern="1200">
                                  <a:solidFill>
                                    <a:schemeClr val="tx1"/>
                                  </a:solidFill>
                                  <a:effectLst/>
                                  <a:latin typeface="Cambria Math" panose="02040503050406030204" pitchFamily="18" charset="0"/>
                                  <a:ea typeface="+mn-ea"/>
                                  <a:cs typeface="+mn-cs"/>
                                </a:rPr>
                                <m:t>)</m:t>
                              </m:r>
                            </m:num>
                            <m:den>
                              <m:sSup>
                                <m:sSupPr>
                                  <m:ctrlPr>
                                    <a:rPr lang="en-US" sz="1200" i="1" kern="1200">
                                      <a:solidFill>
                                        <a:schemeClr val="tx1"/>
                                      </a:solidFill>
                                      <a:effectLst/>
                                      <a:latin typeface="Cambria Math" panose="02040503050406030204" pitchFamily="18" charset="0"/>
                                      <a:ea typeface="+mn-ea"/>
                                      <a:cs typeface="+mn-cs"/>
                                    </a:rPr>
                                  </m:ctrlPr>
                                </m:sSupPr>
                                <m:e>
                                  <m:r>
                                    <a:rPr lang="en-US" sz="1200" i="1" kern="1200">
                                      <a:solidFill>
                                        <a:schemeClr val="tx1"/>
                                      </a:solidFill>
                                      <a:effectLst/>
                                      <a:latin typeface="Cambria Math" panose="02040503050406030204" pitchFamily="18" charset="0"/>
                                      <a:ea typeface="+mn-ea"/>
                                      <a:cs typeface="+mn-cs"/>
                                    </a:rPr>
                                    <m:t>𝐶</m:t>
                                  </m:r>
                                </m:e>
                                <m:sup>
                                  <m:r>
                                    <a:rPr lang="en-US" sz="1200" i="1" kern="1200">
                                      <a:solidFill>
                                        <a:schemeClr val="tx1"/>
                                      </a:solidFill>
                                      <a:effectLst/>
                                      <a:latin typeface="Cambria Math" panose="02040503050406030204" pitchFamily="18" charset="0"/>
                                      <a:ea typeface="+mn-ea"/>
                                      <a:cs typeface="+mn-cs"/>
                                    </a:rPr>
                                    <m:t>𝜆</m:t>
                                  </m:r>
                                </m:sup>
                              </m:sSup>
                            </m:den>
                          </m:f>
                          <m:r>
                            <a:rPr lang="en-US" sz="1200" i="1" kern="1200">
                              <a:solidFill>
                                <a:schemeClr val="tx1"/>
                              </a:solidFill>
                              <a:effectLst/>
                              <a:latin typeface="Cambria Math" panose="02040503050406030204" pitchFamily="18" charset="0"/>
                              <a:ea typeface="+mn-ea"/>
                              <a:cs typeface="+mn-cs"/>
                            </a:rPr>
                            <m:t>)</m:t>
                          </m:r>
                        </m:den>
                      </m:f>
                    </m:oMath>
                  </m:oMathPara>
                </a14:m>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a:t>
                </a:r>
                <a:r>
                  <a:rPr lang="en-US" sz="1200" kern="1200" dirty="0">
                    <a:solidFill>
                      <a:schemeClr val="tx1"/>
                    </a:solidFill>
                    <a:effectLst/>
                    <a:latin typeface="+mn-lt"/>
                    <a:ea typeface="+mn-ea"/>
                    <a:cs typeface="+mn-cs"/>
                  </a:rPr>
                  <a:t>Landsat 8 (OLI) imagery , we used the 655/865 nm ACOLITE settings configuration and for Sentinel-2, the 664/865 nm configuration (</a:t>
                </a:r>
                <a:r>
                  <a:rPr lang="en-US" sz="1200" kern="1200" dirty="0" err="1">
                    <a:solidFill>
                      <a:schemeClr val="tx1"/>
                    </a:solidFill>
                    <a:effectLst/>
                    <a:latin typeface="+mn-lt"/>
                    <a:ea typeface="+mn-ea"/>
                    <a:cs typeface="+mn-cs"/>
                  </a:rPr>
                  <a:t>Vanhellemont</a:t>
                </a:r>
                <a:r>
                  <a:rPr lang="en-US" sz="1200" kern="1200" dirty="0">
                    <a:solidFill>
                      <a:schemeClr val="tx1"/>
                    </a:solidFill>
                    <a:effectLst/>
                    <a:latin typeface="+mn-lt"/>
                    <a:ea typeface="+mn-ea"/>
                    <a:cs typeface="+mn-cs"/>
                  </a:rPr>
                  <a:t>, 2017).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t>
                </a:r>
                <a:r>
                  <a:rPr lang="en-US" sz="1200" kern="1200" dirty="0">
                    <a:solidFill>
                      <a:schemeClr val="tx1"/>
                    </a:solidFill>
                    <a:effectLst/>
                    <a:latin typeface="+mn-lt"/>
                    <a:ea typeface="+mn-ea"/>
                    <a:cs typeface="+mn-cs"/>
                  </a:rPr>
                  <a:t>used the 645/859 nm settings configuration for processing, and represented turbidity in FNU</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smtClean="0"/>
              </a:p>
              <a:p>
                <a:r>
                  <a:rPr lang="en-US" sz="1200" b="0" i="0" u="none" strike="noStrike" cap="none" baseline="0" dirty="0" smtClean="0">
                    <a:solidFill>
                      <a:schemeClr val="dk1"/>
                    </a:solidFill>
                    <a:latin typeface="+mn-lt"/>
                    <a:ea typeface="Calibri"/>
                    <a:cs typeface="Calibri"/>
                    <a:sym typeface="Calibri"/>
                  </a:rPr>
                  <a:t>If satellite derived turbidity was highly correlated with in situ data we deemed it acceptable for use in model validation. If not, we deemed in unacceptable and in need of further exploration. </a:t>
                </a:r>
                <a:endParaRPr lang="en-US" sz="1200" b="0" i="0" u="none" strike="noStrike" cap="none" dirty="0" smtClean="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smtClean="0">
                  <a:solidFill>
                    <a:schemeClr val="dk1"/>
                  </a:solidFill>
                  <a:latin typeface="+mn-lt"/>
                  <a:ea typeface="Calibri"/>
                  <a:cs typeface="Calibri"/>
                  <a:sym typeface="Calibri"/>
                </a:endParaRP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aramond"/>
                    <a:ea typeface="Garamond"/>
                    <a:cs typeface="Garamond"/>
                    <a:sym typeface="Garamond"/>
                  </a:rPr>
                  <a:t>The team collected data for the hyperspectral data using the </a:t>
                </a:r>
                <a:r>
                  <a:rPr lang="en-US" sz="1200" dirty="0" smtClean="0">
                    <a:latin typeface="Garamond"/>
                    <a:ea typeface="Garamond"/>
                    <a:cs typeface="Garamond"/>
                    <a:sym typeface="Garamond"/>
                  </a:rPr>
                  <a:t>AVIRIS-NG)</a:t>
                </a:r>
                <a:r>
                  <a:rPr lang="en-US" sz="1200" baseline="0" dirty="0" smtClean="0">
                    <a:latin typeface="Garamond"/>
                    <a:ea typeface="Garamond"/>
                    <a:cs typeface="Garamond"/>
                    <a:sym typeface="Garamond"/>
                  </a:rPr>
                  <a:t> </a:t>
                </a:r>
                <a:r>
                  <a:rPr lang="en-US" sz="1200" dirty="0" smtClean="0">
                    <a:latin typeface="Garamond"/>
                    <a:ea typeface="Garamond"/>
                    <a:cs typeface="Garamond"/>
                    <a:sym typeface="Garamond"/>
                  </a:rPr>
                  <a:t>data </a:t>
                </a:r>
                <a:r>
                  <a:rPr lang="en-US" sz="1200" dirty="0">
                    <a:latin typeface="Garamond"/>
                    <a:ea typeface="Garamond"/>
                    <a:cs typeface="Garamond"/>
                    <a:sym typeface="Garamond"/>
                  </a:rPr>
                  <a:t>portals. AVIRIS data is collected from the DHC-6 called Twin Otter. The data </a:t>
                </a:r>
                <a:r>
                  <a:rPr lang="en-US" sz="1200" dirty="0" smtClean="0">
                    <a:latin typeface="Garamond"/>
                    <a:ea typeface="Garamond"/>
                    <a:cs typeface="Garamond"/>
                    <a:sym typeface="Garamond"/>
                  </a:rPr>
                  <a:t>were </a:t>
                </a:r>
                <a:r>
                  <a:rPr lang="en-US" sz="1200" dirty="0">
                    <a:latin typeface="Garamond"/>
                    <a:ea typeface="Garamond"/>
                    <a:cs typeface="Garamond"/>
                    <a:sym typeface="Garamond"/>
                  </a:rPr>
                  <a:t>obtained during the study period of the project, the years </a:t>
                </a:r>
                <a:r>
                  <a:rPr lang="en-US" sz="1200" dirty="0" smtClean="0">
                    <a:latin typeface="Garamond"/>
                    <a:ea typeface="Garamond"/>
                    <a:cs typeface="Garamond"/>
                    <a:sym typeface="Garamond"/>
                  </a:rPr>
                  <a:t>2013-2017.</a:t>
                </a:r>
                <a:r>
                  <a:rPr lang="en-US" sz="1200" baseline="0" dirty="0" smtClean="0">
                    <a:latin typeface="Garamond"/>
                    <a:ea typeface="Garamond"/>
                    <a:cs typeface="Garamond"/>
                    <a:sym typeface="Garamond"/>
                  </a:rPr>
                  <a:t> </a:t>
                </a:r>
                <a:r>
                  <a:rPr lang="en-US" sz="1200" dirty="0" smtClean="0">
                    <a:latin typeface="Garamond"/>
                    <a:ea typeface="Garamond"/>
                    <a:cs typeface="Garamond"/>
                    <a:sym typeface="Garamond"/>
                  </a:rPr>
                  <a:t>The </a:t>
                </a:r>
                <a:r>
                  <a:rPr lang="en-US" sz="1200" dirty="0">
                    <a:latin typeface="Garamond"/>
                    <a:ea typeface="Garamond"/>
                    <a:cs typeface="Garamond"/>
                    <a:sym typeface="Garamond"/>
                  </a:rPr>
                  <a:t>team also downloaded Landsat 8 images, which spanned from January 2013 to September 2017 at a 30 m spatial resolution, and included the path rows 44/34, 44/33, and 43/34.</a:t>
                </a:r>
              </a:p>
              <a:p>
                <a:endParaRPr lang="en-US" dirty="0" smtClean="0"/>
              </a:p>
              <a:p>
                <a:r>
                  <a:rPr lang="en-US" dirty="0" smtClean="0"/>
                  <a:t>In order to</a:t>
                </a:r>
                <a:r>
                  <a:rPr lang="en-US" baseline="0" dirty="0" smtClean="0"/>
                  <a:t> be able to compare our in situ data with the hyperspectral data, the in situ data had to be reorganized into a workable format to run through R and MATLAB and removed of any NA values. After the Landsat and Sentinel images have been ran through ACOLITE to correct the images for cloud cover. Our Landsat and Sentinel images were ran through ACOLITE to apply short wave infrared atmospheric corrections, cloud masking and cloud shadow masking on our scenes. Using the semi empirical single band blended turbidity retrieval algorithm from </a:t>
                </a:r>
                <a:r>
                  <a:rPr lang="en-US" baseline="0" dirty="0" err="1" smtClean="0"/>
                  <a:t>Dogliotti</a:t>
                </a:r>
                <a:r>
                  <a:rPr lang="en-US" baseline="0" dirty="0" smtClean="0"/>
                  <a:t> et al., 2015, we derived turbidity from our AVIRIS-NG data, being represented in FNU. We used the high resolution bands: 645 and 859 nm for processing, since they do not saturate over highly turbid waters. Then, we generated time series maps and regressions to compare hyperspectral to multispectral and in situ and determine correlations.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i="0" kern="1200">
                    <a:solidFill>
                      <a:schemeClr val="tx1"/>
                    </a:solidFill>
                    <a:effectLst/>
                    <a:latin typeface="+mn-lt"/>
                    <a:ea typeface="+mn-ea"/>
                    <a:cs typeface="+mn-cs"/>
                  </a:rPr>
                  <a:t>𝑇=(𝐴 𝜆/𝑇 𝜌_𝑤 (𝜆))/((1−(𝜌_𝑤 (𝜆))/𝐶^𝜆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a:t>
                </a:r>
                <a:r>
                  <a:rPr lang="en-US" sz="1200" kern="1200" dirty="0">
                    <a:solidFill>
                      <a:schemeClr val="tx1"/>
                    </a:solidFill>
                    <a:effectLst/>
                    <a:latin typeface="+mn-lt"/>
                    <a:ea typeface="+mn-ea"/>
                    <a:cs typeface="+mn-cs"/>
                  </a:rPr>
                  <a:t>Landsat 8 (OLI) imagery , we used the 655/865 nm ACOLITE settings configuration and for Sentinel-2, the 664/865 nm configuration (</a:t>
                </a:r>
                <a:r>
                  <a:rPr lang="en-US" sz="1200" kern="1200" dirty="0" err="1">
                    <a:solidFill>
                      <a:schemeClr val="tx1"/>
                    </a:solidFill>
                    <a:effectLst/>
                    <a:latin typeface="+mn-lt"/>
                    <a:ea typeface="+mn-ea"/>
                    <a:cs typeface="+mn-cs"/>
                  </a:rPr>
                  <a:t>Vanhellemont</a:t>
                </a:r>
                <a:r>
                  <a:rPr lang="en-US" sz="1200" kern="1200" dirty="0">
                    <a:solidFill>
                      <a:schemeClr val="tx1"/>
                    </a:solidFill>
                    <a:effectLst/>
                    <a:latin typeface="+mn-lt"/>
                    <a:ea typeface="+mn-ea"/>
                    <a:cs typeface="+mn-cs"/>
                  </a:rPr>
                  <a:t>, 2017).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t>
                </a:r>
                <a:r>
                  <a:rPr lang="en-US" sz="1200" kern="1200" dirty="0">
                    <a:solidFill>
                      <a:schemeClr val="tx1"/>
                    </a:solidFill>
                    <a:effectLst/>
                    <a:latin typeface="+mn-lt"/>
                    <a:ea typeface="+mn-ea"/>
                    <a:cs typeface="+mn-cs"/>
                  </a:rPr>
                  <a:t>used the 645/859 nm settings configuration for processing, and represented turbidity in FNU</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smtClean="0"/>
              </a:p>
              <a:p>
                <a:r>
                  <a:rPr lang="en-US" sz="1200" b="0" i="0" u="none" strike="noStrike" cap="none" baseline="0" dirty="0" smtClean="0">
                    <a:solidFill>
                      <a:schemeClr val="dk1"/>
                    </a:solidFill>
                    <a:latin typeface="+mn-lt"/>
                    <a:ea typeface="Calibri"/>
                    <a:cs typeface="Calibri"/>
                    <a:sym typeface="Calibri"/>
                  </a:rPr>
                  <a:t>If satellite derived turbidity was highly correlated with in situ data we deemed it acceptable for use in model validation. If not, we deemed in unacceptable and in need of further exploration. </a:t>
                </a:r>
                <a:endParaRPr lang="en-US" sz="1200" b="0" i="0" u="none" strike="noStrike" cap="none" dirty="0" smtClean="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smtClean="0">
                  <a:solidFill>
                    <a:schemeClr val="dk1"/>
                  </a:solidFill>
                  <a:latin typeface="+mn-lt"/>
                  <a:ea typeface="Calibri"/>
                  <a:cs typeface="Calibri"/>
                  <a:sym typeface="Calibri"/>
                </a:endParaRPr>
              </a:p>
            </p:txBody>
          </p:sp>
        </mc:Fallback>
      </mc:AlternateContent>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1927171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Analysis from the previous term indicate a stronger relationship with Sentinel than Landsat (close to the 1:1 ratio). Because there weren’t many match-ups with Sentinel 2 this term, the relationship we looked at may not have been an accurate representation of the data.</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118303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in situ stations we chose</a:t>
            </a:r>
            <a:r>
              <a:rPr lang="en-US" baseline="0" dirty="0" smtClean="0"/>
              <a:t> since they overlapped with our AVIRIS flights. All the CDEC and all but 3 USGS stations are located within the tributaries of the Bay-Delta.</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989412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Accuracy improves beyond the 12 FNU threshold</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429984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October 26</a:t>
            </a:r>
            <a:r>
              <a:rPr lang="en-US" baseline="30000" dirty="0" smtClean="0"/>
              <a:t>th</a:t>
            </a:r>
            <a:r>
              <a:rPr lang="en-US" dirty="0" smtClean="0"/>
              <a:t>,</a:t>
            </a:r>
            <a:r>
              <a:rPr lang="en-US" baseline="0" dirty="0" smtClean="0"/>
              <a:t> 2016 there was a spatial and temporal overlap between AVIRIS and Landsat 8. The spatial extent of this overlap is seen in the images on the left. Areas in yellow are low turbidity values, between the 5-50 FNU range, typically what would be expected. AVIRIS records a lot of the higher values (close to 350 FNU). Looking at the graph, you can see the relationship between these values is not strong. It is important to consider the reflectance inputs since Landsat is catching these lower values.</a:t>
            </a:r>
          </a:p>
          <a:p>
            <a:endParaRPr lang="en-US" baseline="0" dirty="0" smtClean="0"/>
          </a:p>
          <a:p>
            <a:endParaRPr lang="en-US" baseline="0" dirty="0" smtClean="0"/>
          </a:p>
          <a:p>
            <a:r>
              <a:rPr lang="en-US" baseline="0" dirty="0" smtClean="0"/>
              <a:t>Map Base Layer: </a:t>
            </a:r>
            <a:r>
              <a:rPr lang="en-US" sz="800" dirty="0" smtClean="0"/>
              <a:t>Service Layer Credits: </a:t>
            </a:r>
            <a:r>
              <a:rPr lang="en-US" sz="800" dirty="0" err="1" smtClean="0"/>
              <a:t>Esri</a:t>
            </a:r>
            <a:r>
              <a:rPr lang="en-US" sz="800" dirty="0" smtClean="0"/>
              <a:t>, HERE, </a:t>
            </a:r>
            <a:r>
              <a:rPr lang="en-US" sz="800" dirty="0" err="1" smtClean="0"/>
              <a:t>DeLorme</a:t>
            </a:r>
            <a:r>
              <a:rPr lang="en-US" sz="800" dirty="0" smtClean="0"/>
              <a:t>, </a:t>
            </a:r>
            <a:r>
              <a:rPr lang="en-US" sz="800" dirty="0" err="1" smtClean="0"/>
              <a:t>MapmyIndia</a:t>
            </a:r>
            <a:r>
              <a:rPr lang="en-US" sz="800" dirty="0" smtClean="0"/>
              <a:t>, </a:t>
            </a:r>
            <a:r>
              <a:rPr lang="en-US" sz="800" dirty="0" err="1" smtClean="0"/>
              <a:t>OpenStreetMap</a:t>
            </a:r>
            <a:r>
              <a:rPr lang="en-US" sz="800" dirty="0" smtClean="0"/>
              <a:t> contributors, and the GIS user community</a:t>
            </a:r>
          </a:p>
          <a:p>
            <a:r>
              <a:rPr lang="en-US" sz="800" dirty="0" smtClean="0"/>
              <a:t>Source: </a:t>
            </a:r>
            <a:r>
              <a:rPr lang="en-US" sz="800" dirty="0" err="1" smtClean="0"/>
              <a:t>Esri</a:t>
            </a:r>
            <a:r>
              <a:rPr lang="en-US" sz="800" dirty="0" smtClean="0"/>
              <a:t>, </a:t>
            </a:r>
            <a:r>
              <a:rPr lang="en-US" sz="800" dirty="0" err="1" smtClean="0"/>
              <a:t>DigitalGlobe</a:t>
            </a:r>
            <a:r>
              <a:rPr lang="en-US" sz="800" dirty="0" smtClean="0"/>
              <a:t>, </a:t>
            </a:r>
            <a:r>
              <a:rPr lang="en-US" sz="800" dirty="0" err="1" smtClean="0"/>
              <a:t>GeoEye</a:t>
            </a:r>
            <a:r>
              <a:rPr lang="en-US" sz="800" dirty="0" smtClean="0"/>
              <a:t>, </a:t>
            </a:r>
            <a:r>
              <a:rPr lang="en-US" sz="800" dirty="0" err="1" smtClean="0"/>
              <a:t>Earhstar</a:t>
            </a:r>
            <a:endParaRPr lang="en-US" sz="800"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1376649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considering reflectance inputs, AVIRIS is almost a magnitude greater than Landsat. </a:t>
            </a:r>
            <a:r>
              <a:rPr lang="en-US" dirty="0" smtClean="0"/>
              <a:t>It is expected to see values closer to the magnitude</a:t>
            </a:r>
            <a:r>
              <a:rPr lang="en-US" baseline="0" dirty="0" smtClean="0"/>
              <a:t> of Landsat rather than the higher values seen from AVIRIS, closer to the .003 range.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350322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Turbidity is a rapidly changing parameter –</a:t>
            </a:r>
            <a:r>
              <a:rPr lang="en-US" baseline="0" dirty="0" smtClean="0"/>
              <a:t> numbers can fluctuate significantly after a storm. Therefore, the temporal resolution for satellites and sensors may miss some of these turbid events. Furthermore, clouds create another issue – and especially in this area, that unyielding Bay fog.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However, since</a:t>
            </a:r>
            <a:r>
              <a:rPr lang="en-US" baseline="0" dirty="0" smtClean="0"/>
              <a:t> these wavelengths aren’t sensitive enough to detect turbidity variations between .01 and 10 FNU, it will need to be tested in low to medium turbid waters. The </a:t>
            </a:r>
            <a:r>
              <a:rPr lang="en-US" baseline="0" dirty="0" err="1" smtClean="0"/>
              <a:t>Dogliotti</a:t>
            </a:r>
            <a:r>
              <a:rPr lang="en-US" baseline="0" dirty="0" smtClean="0"/>
              <a:t> algorithm is best suited for the 1-1000 FNU range. Furthermore, because this algorithm is not region-specific (local), inferences have to be made on a more global scale, since it is not tuned to the conditions characteristic of the Bay-Delta.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Lastly, in situ stations are only located along the coasts and shorelines, not in the open water of the bays.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128661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conclusion,</a:t>
            </a:r>
            <a:r>
              <a:rPr lang="en-US" baseline="0" dirty="0" smtClean="0"/>
              <a:t> AVIRIS looks like a promising platform for higher values, but not for those low values.</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Between AVIRIS-NG, Landsat-8, and Sentinel-2, Sentinel-2 showed the greatest correlation with the in situ turbidity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Incorporating NASA Earth Observations is a reliable way to help fill the gaps in the spatial temporal coverage of water quality data from monitoring sites.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Hyperspectral data can be incorporated into models to better predict and track changes in turbidity in the Bay-Delta, while still benefiting both the people of California and the delta smelt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2161750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term at DEVELOP would investigate the advantages</a:t>
            </a:r>
            <a:r>
              <a:rPr lang="en-US" baseline="0" dirty="0" smtClean="0"/>
              <a:t> of hyperspectral and multispectral imagery and determine which platform is better for monitoring water quality within the Bay Delta. </a:t>
            </a:r>
          </a:p>
          <a:p>
            <a:r>
              <a:rPr lang="en-US" baseline="0" dirty="0" smtClean="0"/>
              <a:t>Temperature changes from hyperspectral data in this regions could be further explored using the airborne MASTER sensor.</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1204102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sz="1200" dirty="0" smtClean="0">
                <a:solidFill>
                  <a:schemeClr val="tx2">
                    <a:lumMod val="50000"/>
                  </a:schemeClr>
                </a:solidFill>
              </a:rPr>
              <a:t>Thank you to our science advisors: Christine Lee, Erin </a:t>
            </a:r>
            <a:r>
              <a:rPr lang="en-US" sz="1200" dirty="0" err="1" smtClean="0">
                <a:solidFill>
                  <a:schemeClr val="tx2">
                    <a:lumMod val="50000"/>
                  </a:schemeClr>
                </a:solidFill>
              </a:rPr>
              <a:t>Hestir</a:t>
            </a:r>
            <a:r>
              <a:rPr lang="en-US" sz="1200" dirty="0" smtClean="0">
                <a:solidFill>
                  <a:schemeClr val="tx2">
                    <a:lumMod val="50000"/>
                  </a:schemeClr>
                </a:solidFill>
              </a:rPr>
              <a:t>, David Thompson, Glynn </a:t>
            </a:r>
            <a:r>
              <a:rPr lang="en-US" sz="1200" dirty="0" err="1" smtClean="0">
                <a:solidFill>
                  <a:schemeClr val="tx2">
                    <a:lumMod val="50000"/>
                  </a:schemeClr>
                </a:solidFill>
              </a:rPr>
              <a:t>Hulley</a:t>
            </a:r>
            <a:r>
              <a:rPr lang="en-US" sz="1200" dirty="0" smtClean="0">
                <a:solidFill>
                  <a:schemeClr val="tx2">
                    <a:lumMod val="50000"/>
                  </a:schemeClr>
                </a:solidFill>
              </a:rPr>
              <a:t>, Kerry </a:t>
            </a:r>
            <a:r>
              <a:rPr lang="en-US" sz="1200" dirty="0" err="1" smtClean="0">
                <a:solidFill>
                  <a:schemeClr val="tx2">
                    <a:lumMod val="50000"/>
                  </a:schemeClr>
                </a:solidFill>
              </a:rPr>
              <a:t>Cawse</a:t>
            </a:r>
            <a:r>
              <a:rPr lang="en-US" sz="1200" dirty="0" smtClean="0">
                <a:solidFill>
                  <a:schemeClr val="tx2">
                    <a:lumMod val="50000"/>
                  </a:schemeClr>
                </a:solidFill>
              </a:rPr>
              <a:t>, Michelle </a:t>
            </a:r>
            <a:r>
              <a:rPr lang="en-US" sz="1200" dirty="0" err="1" smtClean="0">
                <a:solidFill>
                  <a:schemeClr val="tx2">
                    <a:lumMod val="50000"/>
                  </a:schemeClr>
                </a:solidFill>
              </a:rPr>
              <a:t>Gierach</a:t>
            </a:r>
            <a:r>
              <a:rPr lang="en-US" sz="1200" dirty="0" smtClean="0">
                <a:solidFill>
                  <a:schemeClr val="tx2">
                    <a:lumMod val="50000"/>
                  </a:schemeClr>
                </a:solidFill>
              </a:rPr>
              <a:t>, for their guidance and support throughout the project. </a:t>
            </a:r>
          </a:p>
          <a:p>
            <a:pPr marL="342900" marR="0" lvl="0"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sz="1200" dirty="0" smtClean="0">
                <a:solidFill>
                  <a:schemeClr val="tx2">
                    <a:lumMod val="50000"/>
                  </a:schemeClr>
                </a:solidFill>
              </a:rPr>
              <a:t>Thank you to our project partners: Shawn Acuna, Russ Ryan, and David Fullerton from the Metropolitan Water District, </a:t>
            </a:r>
            <a:r>
              <a:rPr lang="en-US" sz="1200" dirty="0" err="1" smtClean="0">
                <a:solidFill>
                  <a:schemeClr val="tx2">
                    <a:lumMod val="50000"/>
                  </a:schemeClr>
                </a:solidFill>
              </a:rPr>
              <a:t>Amye</a:t>
            </a:r>
            <a:r>
              <a:rPr lang="en-US" sz="1200" dirty="0" smtClean="0">
                <a:solidFill>
                  <a:schemeClr val="tx2">
                    <a:lumMod val="50000"/>
                  </a:schemeClr>
                </a:solidFill>
              </a:rPr>
              <a:t> </a:t>
            </a:r>
            <a:r>
              <a:rPr lang="en-US" sz="1200" dirty="0" err="1" smtClean="0">
                <a:solidFill>
                  <a:schemeClr val="tx2">
                    <a:lumMod val="50000"/>
                  </a:schemeClr>
                </a:solidFill>
              </a:rPr>
              <a:t>Osti</a:t>
            </a:r>
            <a:r>
              <a:rPr lang="en-US" sz="1200" dirty="0" smtClean="0">
                <a:solidFill>
                  <a:schemeClr val="tx2">
                    <a:lumMod val="50000"/>
                  </a:schemeClr>
                </a:solidFill>
              </a:rPr>
              <a:t> from 34North, and Bryant Giorgi from the California Department of Water Resources for their input and feedback.</a:t>
            </a:r>
          </a:p>
          <a:p>
            <a:pPr marL="342900" marR="0" lvl="0"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sz="1200" dirty="0" smtClean="0">
                <a:solidFill>
                  <a:schemeClr val="tx2">
                    <a:lumMod val="50000"/>
                  </a:schemeClr>
                </a:solidFill>
              </a:rPr>
              <a:t>Past contributors: Leah </a:t>
            </a:r>
            <a:r>
              <a:rPr lang="en-US" sz="1200" dirty="0" err="1" smtClean="0">
                <a:solidFill>
                  <a:schemeClr val="tx2">
                    <a:lumMod val="50000"/>
                  </a:schemeClr>
                </a:solidFill>
              </a:rPr>
              <a:t>Kucera</a:t>
            </a:r>
            <a:r>
              <a:rPr lang="en-US" sz="1200" dirty="0" smtClean="0">
                <a:solidFill>
                  <a:schemeClr val="tx2">
                    <a:lumMod val="50000"/>
                  </a:schemeClr>
                </a:solidFill>
              </a:rPr>
              <a:t> and Molly </a:t>
            </a:r>
            <a:r>
              <a:rPr lang="en-US" sz="1200" dirty="0" err="1" smtClean="0">
                <a:solidFill>
                  <a:schemeClr val="tx2">
                    <a:lumMod val="50000"/>
                  </a:schemeClr>
                </a:solidFill>
              </a:rPr>
              <a:t>Spater</a:t>
            </a:r>
            <a:r>
              <a:rPr lang="en-US" sz="1200" dirty="0" smtClean="0">
                <a:solidFill>
                  <a:schemeClr val="tx2">
                    <a:lumMod val="50000"/>
                  </a:schemeClr>
                </a:solidFill>
              </a:rPr>
              <a:t>, San Francisco Bay Delta I</a:t>
            </a:r>
          </a:p>
          <a:p>
            <a:pPr marL="342900" marR="0" lvl="0"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sz="1200" dirty="0" smtClean="0">
                <a:solidFill>
                  <a:schemeClr val="tx2">
                    <a:lumMod val="50000"/>
                  </a:schemeClr>
                </a:solidFill>
              </a:rPr>
              <a:t>And thank you to the DEVELOP team at JPL for the opportunity to work on this project and the constant support.</a:t>
            </a:r>
          </a:p>
          <a:p>
            <a:pPr lvl="0">
              <a:spcBef>
                <a:spcPts val="0"/>
              </a:spcBef>
              <a:buNone/>
            </a:pPr>
            <a:endParaRPr dirty="0"/>
          </a:p>
        </p:txBody>
      </p:sp>
      <p:sp>
        <p:nvSpPr>
          <p:cNvPr id="214" name="Shape 2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58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baseline="0" dirty="0" smtClean="0"/>
              <a:t>In this presentation we will cover:</a:t>
            </a:r>
          </a:p>
          <a:p>
            <a:pPr marL="800100" marR="0" lvl="1"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dirty="0" smtClean="0"/>
              <a:t>San Francisco Bay-Delta </a:t>
            </a:r>
          </a:p>
          <a:p>
            <a:pPr marL="800100" marR="0" lvl="1"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dirty="0" smtClean="0"/>
              <a:t>Community Concerns</a:t>
            </a:r>
          </a:p>
          <a:p>
            <a:pPr marL="800100" marR="0" lvl="1"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dirty="0" smtClean="0"/>
              <a:t>Partners</a:t>
            </a:r>
          </a:p>
          <a:p>
            <a:pPr marL="800100" marR="0" lvl="1"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dirty="0" smtClean="0"/>
              <a:t>Objectives</a:t>
            </a:r>
          </a:p>
          <a:p>
            <a:pPr marL="800100" marR="0" lvl="1"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dirty="0" smtClean="0"/>
              <a:t>Study Area and Period</a:t>
            </a:r>
          </a:p>
          <a:p>
            <a:pPr marL="800100" marR="0" lvl="1"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dirty="0" smtClean="0"/>
              <a:t>NASA Earth Observations</a:t>
            </a:r>
          </a:p>
          <a:p>
            <a:pPr marL="800100" marR="0" lvl="1"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dirty="0" smtClean="0"/>
              <a:t>Methodology</a:t>
            </a:r>
          </a:p>
          <a:p>
            <a:pPr marL="800100" marR="0" lvl="1"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dirty="0" smtClean="0"/>
              <a:t>Results</a:t>
            </a:r>
          </a:p>
          <a:p>
            <a:pPr marL="800100" marR="0" lvl="1" indent="-342900" algn="l" defTabSz="914400" rtl="0" eaLnBrk="1" fontAlgn="auto" latinLnBrk="0" hangingPunct="1">
              <a:lnSpc>
                <a:spcPct val="100000"/>
              </a:lnSpc>
              <a:spcBef>
                <a:spcPts val="0"/>
              </a:spcBef>
              <a:spcAft>
                <a:spcPts val="1500"/>
              </a:spcAft>
              <a:buClr>
                <a:srgbClr val="2680BE"/>
              </a:buClr>
              <a:buSzTx/>
              <a:buFont typeface="Webdings" panose="05030102010509060703" pitchFamily="18" charset="2"/>
              <a:buChar char="4"/>
              <a:tabLst/>
              <a:defRPr/>
            </a:pPr>
            <a:r>
              <a:rPr lang="en-US" dirty="0" smtClean="0"/>
              <a:t>Conclusions and Future Work</a:t>
            </a:r>
          </a:p>
          <a:p>
            <a:pPr lvl="0">
              <a:spcBef>
                <a:spcPts val="0"/>
              </a:spcBef>
              <a:buNone/>
            </a:pPr>
            <a:endParaRPr lang="en-US" dirty="0" smtClean="0"/>
          </a:p>
          <a:p>
            <a:pPr lvl="0">
              <a:spcBef>
                <a:spcPts val="0"/>
              </a:spcBef>
              <a:buNone/>
            </a:pPr>
            <a:endParaRPr lang="en-US" dirty="0"/>
          </a:p>
          <a:p>
            <a:pPr lvl="0">
              <a:spcBef>
                <a:spcPts val="0"/>
              </a:spcBef>
              <a:buNone/>
            </a:pPr>
            <a:r>
              <a:rPr lang="en-US" dirty="0"/>
              <a:t>Image Source: </a:t>
            </a:r>
            <a:r>
              <a:rPr lang="en-US" dirty="0" smtClean="0"/>
              <a:t>https://</a:t>
            </a:r>
            <a:r>
              <a:rPr lang="en-US" dirty="0" err="1" smtClean="0"/>
              <a:t>upload.wikimedia.org</a:t>
            </a:r>
            <a:r>
              <a:rPr lang="en-US" dirty="0" smtClean="0"/>
              <a:t>/</a:t>
            </a:r>
            <a:r>
              <a:rPr lang="en-US" dirty="0" err="1" smtClean="0"/>
              <a:t>wikipedia</a:t>
            </a:r>
            <a:r>
              <a:rPr lang="en-US" dirty="0" smtClean="0"/>
              <a:t>/commons/2/29/Farms-in-the-San-Francisco-Bay-</a:t>
            </a:r>
            <a:r>
              <a:rPr lang="en-US" dirty="0" err="1" smtClean="0"/>
              <a:t>Delta.jpg</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1727810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San Francisco Bay-Delta is a complex and heterogeneous system</a:t>
            </a:r>
          </a:p>
          <a:p>
            <a:r>
              <a:rPr lang="en-US" sz="1200" b="0" i="0" u="none" strike="noStrike" kern="1200" dirty="0" smtClean="0">
                <a:solidFill>
                  <a:schemeClr val="tx1"/>
                </a:solidFill>
                <a:effectLst/>
                <a:latin typeface="+mn-lt"/>
                <a:ea typeface="+mn-ea"/>
                <a:cs typeface="+mn-cs"/>
              </a:rPr>
              <a:t>The Bay encompasses the San Francisco, San Pablo, and Suisun Bays along with the San Joaquin and Sacramento Rivers. </a:t>
            </a:r>
          </a:p>
          <a:p>
            <a:r>
              <a:rPr lang="en-US" sz="1200" b="0" i="0" u="none" strike="noStrike" kern="1200" dirty="0" smtClean="0">
                <a:solidFill>
                  <a:schemeClr val="tx1"/>
                </a:solidFill>
                <a:effectLst/>
                <a:latin typeface="+mn-lt"/>
                <a:ea typeface="+mn-ea"/>
                <a:cs typeface="+mn-cs"/>
              </a:rPr>
              <a:t>The Pacific Ocean surrounds the west area, which meets the freshwater from the major rivers and creates an enormous estuary. This estuary is home to over 750 species, creating a diverse and lively ecosystem</a:t>
            </a:r>
          </a:p>
          <a:p>
            <a:endParaRPr lang="en-US"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757070"/>
                </a:solidFill>
                <a:latin typeface="Century Gothic"/>
                <a:ea typeface="Century Gothic"/>
                <a:cs typeface="Century Gothic"/>
                <a:sym typeface="Century Gothic"/>
              </a:rPr>
              <a:t>Image</a:t>
            </a:r>
            <a:r>
              <a:rPr lang="en-US" sz="1200" baseline="0" dirty="0" smtClean="0">
                <a:solidFill>
                  <a:srgbClr val="757070"/>
                </a:solidFill>
                <a:latin typeface="Century Gothic"/>
                <a:ea typeface="Century Gothic"/>
                <a:cs typeface="Century Gothic"/>
                <a:sym typeface="Century Gothic"/>
              </a:rPr>
              <a:t> Source: </a:t>
            </a:r>
            <a:r>
              <a:rPr lang="en-US" sz="1200" dirty="0" smtClean="0">
                <a:solidFill>
                  <a:srgbClr val="757070"/>
                </a:solidFill>
                <a:latin typeface="Century Gothic"/>
                <a:ea typeface="Century Gothic"/>
                <a:cs typeface="Century Gothic"/>
                <a:sym typeface="Century Gothic"/>
              </a:rPr>
              <a:t>Google</a:t>
            </a:r>
            <a:r>
              <a:rPr lang="en-US" sz="1200" baseline="0" dirty="0" smtClean="0">
                <a:solidFill>
                  <a:srgbClr val="757070"/>
                </a:solidFill>
                <a:latin typeface="Century Gothic"/>
                <a:ea typeface="Century Gothic"/>
                <a:cs typeface="Century Gothic"/>
                <a:sym typeface="Century Gothic"/>
              </a:rPr>
              <a:t> Earth</a:t>
            </a:r>
            <a:endParaRPr lang="en-US" sz="1200" b="0" i="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511195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Increase</a:t>
            </a:r>
            <a:r>
              <a:rPr lang="en-US" sz="1200" kern="1200" baseline="0" dirty="0" smtClean="0">
                <a:solidFill>
                  <a:schemeClr val="tx1"/>
                </a:solidFill>
                <a:effectLst/>
                <a:latin typeface="+mn-lt"/>
                <a:ea typeface="+mn-ea"/>
                <a:cs typeface="+mn-cs"/>
              </a:rPr>
              <a:t> in drought = increase in water usage from Bay-Delta (agricultural/municipal)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Smelt have large influence on water operations in CA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Turbidity is used as a parameter to measure smelt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High turbidity usually = higher smelt population, like to hide in the cloudy waters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Winter months = turbid river inflows, a favorable smelt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There are pump restrictions to help protect the smelt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Remotely-sensed data will be utilized to monitor turbidity in areas not covered by </a:t>
            </a:r>
            <a:r>
              <a:rPr lang="en-US" sz="1200" i="1" kern="1200" dirty="0" smtClean="0">
                <a:solidFill>
                  <a:schemeClr val="tx1"/>
                </a:solidFill>
                <a:effectLst/>
                <a:latin typeface="+mn-lt"/>
                <a:ea typeface="+mn-ea"/>
                <a:cs typeface="+mn-cs"/>
              </a:rPr>
              <a:t>in situ</a:t>
            </a:r>
            <a:r>
              <a:rPr lang="en-US" sz="1200" kern="1200" dirty="0" smtClean="0">
                <a:solidFill>
                  <a:schemeClr val="tx1"/>
                </a:solidFill>
                <a:effectLst/>
                <a:latin typeface="+mn-lt"/>
                <a:ea typeface="+mn-ea"/>
                <a:cs typeface="+mn-cs"/>
              </a:rPr>
              <a:t> monitoring stations and to assist with turbidity model calibrations. </a:t>
            </a:r>
            <a:endParaRPr lang="en-US" sz="1200" dirty="0">
              <a:solidFill>
                <a:schemeClr val="tx2">
                  <a:lumMod val="50000"/>
                </a:schemeClr>
              </a:solidFill>
              <a:latin typeface="Century Gothic" panose="020B0502020202020204" pitchFamily="34" charset="0"/>
              <a:ea typeface="Century Gothic" charset="0"/>
              <a:cs typeface="Century Gothic" charset="0"/>
            </a:endParaRPr>
          </a:p>
          <a:p>
            <a:pPr lvl="0">
              <a:spcBef>
                <a:spcPts val="0"/>
              </a:spcBef>
              <a:buNone/>
            </a:pPr>
            <a:endParaRPr lang="en-US" dirty="0"/>
          </a:p>
          <a:p>
            <a:pPr lvl="0">
              <a:spcBef>
                <a:spcPts val="0"/>
              </a:spcBef>
              <a:buNone/>
            </a:pPr>
            <a:r>
              <a:rPr lang="en-US" dirty="0"/>
              <a:t>Image Source: </a:t>
            </a:r>
          </a:p>
          <a:p>
            <a:pPr lvl="0">
              <a:spcBef>
                <a:spcPts val="0"/>
              </a:spcBef>
              <a:buNone/>
            </a:pPr>
            <a:r>
              <a:rPr lang="en-US" dirty="0"/>
              <a:t>https://</a:t>
            </a:r>
            <a:r>
              <a:rPr lang="en-US" dirty="0" err="1"/>
              <a:t>commons.wikimedia.org</a:t>
            </a:r>
            <a:r>
              <a:rPr lang="en-US" dirty="0"/>
              <a:t>/w/</a:t>
            </a:r>
            <a:r>
              <a:rPr lang="en-US" dirty="0" err="1"/>
              <a:t>index.php?search</a:t>
            </a:r>
            <a:r>
              <a:rPr lang="en-US" dirty="0"/>
              <a:t>=</a:t>
            </a:r>
            <a:r>
              <a:rPr lang="en-US" dirty="0" err="1"/>
              <a:t>delta+smelt&amp;title</a:t>
            </a:r>
            <a:r>
              <a:rPr lang="en-US" dirty="0"/>
              <a:t>=</a:t>
            </a:r>
            <a:r>
              <a:rPr lang="en-US" dirty="0" err="1"/>
              <a:t>Special:Search&amp;go</a:t>
            </a:r>
            <a:r>
              <a:rPr lang="en-US" dirty="0"/>
              <a:t>=</a:t>
            </a:r>
            <a:r>
              <a:rPr lang="en-US" dirty="0" err="1"/>
              <a:t>Go&amp;searchToken</a:t>
            </a:r>
            <a:r>
              <a:rPr lang="en-US" dirty="0"/>
              <a:t>=ezuoy0z33x4rsv4utoxp5xx32#/media/</a:t>
            </a:r>
            <a:r>
              <a:rPr lang="en-US" dirty="0" err="1"/>
              <a:t>File:Hypomesus_transpacificus.jpg</a:t>
            </a:r>
            <a:r>
              <a:rPr lang="en-US" dirty="0"/>
              <a:t> </a:t>
            </a:r>
          </a:p>
          <a:p>
            <a:pPr marL="342900" indent="-342900">
              <a:spcBef>
                <a:spcPts val="0"/>
              </a:spcBef>
              <a:spcAft>
                <a:spcPts val="1500"/>
              </a:spcAft>
              <a:buClr>
                <a:srgbClr val="2680BE"/>
              </a:buClr>
              <a:buFont typeface="Webdings" panose="05030102010509060703" pitchFamily="18" charset="2"/>
              <a:buChar char="4"/>
            </a:pPr>
            <a:endParaRPr lang="en-US" sz="1200" dirty="0">
              <a:solidFill>
                <a:schemeClr val="tx2">
                  <a:lumMod val="50000"/>
                </a:schemeClr>
              </a:solidFill>
              <a:latin typeface="Century Gothic" panose="020B0502020202020204" pitchFamily="34" charset="0"/>
              <a:ea typeface="Century Gothic" charset="0"/>
              <a:cs typeface="Century Gothic" charset="0"/>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1897925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project collaborated with the Metropolitan Water District of Southern California (MWD), which works to deliver clean and high quality water to the area in both an ecological and economical friendly way. The MWD controls and distributes water for the southern part of the state, reaching nearly 20 million people. The company assesses the water from quality checks and constant enforcement of management policies from </a:t>
            </a:r>
            <a:r>
              <a:rPr lang="en-US" sz="1200" b="0" i="1" u="none" strike="noStrike" kern="1200" dirty="0">
                <a:solidFill>
                  <a:schemeClr val="tx1"/>
                </a:solidFill>
                <a:effectLst/>
                <a:latin typeface="+mn-lt"/>
                <a:ea typeface="+mn-ea"/>
                <a:cs typeface="+mn-cs"/>
              </a:rPr>
              <a:t>in situ</a:t>
            </a:r>
            <a:r>
              <a:rPr lang="en-US" sz="1200" b="0" i="0" u="none" strike="noStrike" kern="1200" dirty="0">
                <a:solidFill>
                  <a:schemeClr val="tx1"/>
                </a:solidFill>
                <a:effectLst/>
                <a:latin typeface="+mn-lt"/>
                <a:ea typeface="+mn-ea"/>
                <a:cs typeface="+mn-cs"/>
              </a:rPr>
              <a:t> data from monitoring stations around the state. Sediment transport models are also utilized to determine turbidity at the station, which in turn is used to calculate the timing of their water pumps. The timing in the wet season, October- March, is crucial due to the effect on species in the water, such as the Delta smelt</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a:t>
            </a:r>
          </a:p>
          <a:p>
            <a:pPr rtl="0"/>
            <a:endParaRPr lang="en-US" sz="1200" b="0" i="0" u="none" strike="noStrike" kern="1200" baseline="0" dirty="0" smtClean="0">
              <a:solidFill>
                <a:schemeClr val="tx1"/>
              </a:solidFill>
              <a:effectLst/>
              <a:latin typeface="+mn-lt"/>
              <a:ea typeface="+mn-ea"/>
              <a:cs typeface="+mn-cs"/>
            </a:endParaRPr>
          </a:p>
          <a:p>
            <a:pPr rtl="0"/>
            <a:r>
              <a:rPr lang="en-US" b="0" dirty="0" smtClean="0">
                <a:effectLst/>
              </a:rPr>
              <a:t>Additionally, this project collaborated with 34 North, an organization that</a:t>
            </a:r>
            <a:r>
              <a:rPr lang="en-US" b="0" baseline="0" dirty="0" smtClean="0">
                <a:effectLst/>
              </a:rPr>
              <a:t> </a:t>
            </a:r>
            <a:r>
              <a:rPr lang="en-US" b="0" dirty="0" smtClean="0">
                <a:effectLst/>
              </a:rPr>
              <a:t>seeks to innovate and collaborate with others in natural resource management tools for the world. They focus on application and software development</a:t>
            </a:r>
            <a:r>
              <a:rPr lang="en-US" b="0" baseline="0" dirty="0" smtClean="0">
                <a:effectLst/>
              </a:rPr>
              <a:t> to enhance graphic and user experience design. </a:t>
            </a:r>
            <a:r>
              <a:rPr lang="en-US" b="0" dirty="0" smtClean="0">
                <a:effectLst/>
              </a:rPr>
              <a:t>One of their most recent innovations was the Bay-Delta Live, Collaborative and Open Data Management for California Water platform to help support scientific research in the Sacramento-San Francisco Bay Delta. The goal of this platform is to share and expand information and data about the Sacramento-San Francisco Bay Delta.</a:t>
            </a:r>
            <a:endParaRPr lang="en-US" b="0" dirty="0">
              <a:effectLst/>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1323469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smtClean="0"/>
              <a:t>Our objectives were to</a:t>
            </a:r>
            <a:r>
              <a:rPr lang="en-US" baseline="0" dirty="0" smtClean="0"/>
              <a:t> i</a:t>
            </a:r>
            <a:r>
              <a:rPr lang="en-US" sz="1200" kern="1200" dirty="0" smtClean="0">
                <a:solidFill>
                  <a:schemeClr val="tx1"/>
                </a:solidFill>
                <a:effectLst/>
                <a:latin typeface="+mn-lt"/>
                <a:ea typeface="+mn-ea"/>
                <a:cs typeface="+mn-cs"/>
              </a:rPr>
              <a:t>nvestigate the use of hyperspectral remote sensing data to characterize turbidity patterns in the San-Francisco Bay-Delta and compare it to </a:t>
            </a:r>
            <a:r>
              <a:rPr lang="en-US" sz="1200" i="1" kern="1200" dirty="0" smtClean="0">
                <a:solidFill>
                  <a:schemeClr val="tx1"/>
                </a:solidFill>
                <a:effectLst/>
                <a:latin typeface="+mn-lt"/>
                <a:ea typeface="+mn-ea"/>
                <a:cs typeface="+mn-cs"/>
              </a:rPr>
              <a:t>in situ</a:t>
            </a:r>
            <a:r>
              <a:rPr lang="en-US" sz="1200" kern="1200" dirty="0" smtClean="0">
                <a:solidFill>
                  <a:schemeClr val="tx1"/>
                </a:solidFill>
                <a:effectLst/>
                <a:latin typeface="+mn-lt"/>
                <a:ea typeface="+mn-ea"/>
                <a:cs typeface="+mn-cs"/>
              </a:rPr>
              <a:t> and multispectral data.</a:t>
            </a:r>
            <a:r>
              <a:rPr lang="en-US" sz="1200" kern="1200" baseline="0" dirty="0" smtClean="0">
                <a:solidFill>
                  <a:schemeClr val="tx1"/>
                </a:solidFill>
                <a:effectLst/>
                <a:latin typeface="+mn-lt"/>
                <a:ea typeface="+mn-ea"/>
                <a:cs typeface="+mn-cs"/>
              </a:rPr>
              <a:t> </a:t>
            </a:r>
          </a:p>
          <a:p>
            <a:pPr lvl="0">
              <a:spcBef>
                <a:spcPts val="0"/>
              </a:spcBef>
              <a:buNone/>
            </a:pPr>
            <a:endParaRPr lang="en-US" sz="1200" kern="1200" baseline="0" dirty="0" smtClean="0">
              <a:solidFill>
                <a:schemeClr val="tx1"/>
              </a:solidFill>
              <a:effectLst/>
              <a:latin typeface="+mn-lt"/>
              <a:ea typeface="+mn-ea"/>
              <a:cs typeface="+mn-cs"/>
            </a:endParaRPr>
          </a:p>
          <a:p>
            <a:pPr lvl="0">
              <a:spcBef>
                <a:spcPts val="0"/>
              </a:spcBef>
              <a:buNone/>
            </a:pPr>
            <a:r>
              <a:rPr lang="en-US" sz="1200" kern="1200" baseline="0" dirty="0" smtClean="0">
                <a:solidFill>
                  <a:schemeClr val="tx1"/>
                </a:solidFill>
                <a:effectLst/>
                <a:latin typeface="+mn-lt"/>
                <a:ea typeface="+mn-ea"/>
                <a:cs typeface="+mn-cs"/>
              </a:rPr>
              <a:t>We also g</a:t>
            </a:r>
            <a:r>
              <a:rPr lang="en-US" sz="1200" kern="1200" dirty="0" smtClean="0">
                <a:solidFill>
                  <a:schemeClr val="tx1"/>
                </a:solidFill>
                <a:effectLst/>
                <a:latin typeface="+mn-lt"/>
                <a:ea typeface="+mn-ea"/>
                <a:cs typeface="+mn-cs"/>
              </a:rPr>
              <a:t>enerated time series maps that compare the hyperspectral airborne data from AVIRIS-NG</a:t>
            </a:r>
            <a:r>
              <a:rPr lang="en-US" sz="1200" kern="1200" baseline="0" dirty="0" smtClean="0">
                <a:solidFill>
                  <a:schemeClr val="tx1"/>
                </a:solidFill>
                <a:effectLst/>
                <a:latin typeface="+mn-lt"/>
                <a:ea typeface="+mn-ea"/>
                <a:cs typeface="+mn-cs"/>
              </a:rPr>
              <a:t> to the multispectral data from Sentinel-2 and Landsat 8.</a:t>
            </a:r>
          </a:p>
          <a:p>
            <a:pPr lvl="0">
              <a:spcBef>
                <a:spcPts val="0"/>
              </a:spcBef>
              <a:buNone/>
            </a:pPr>
            <a:endParaRPr lang="en-US" sz="1200" kern="1200" baseline="0" dirty="0" smtClean="0">
              <a:solidFill>
                <a:schemeClr val="tx1"/>
              </a:solidFill>
              <a:effectLst/>
              <a:latin typeface="+mn-lt"/>
              <a:ea typeface="+mn-ea"/>
              <a:cs typeface="+mn-cs"/>
            </a:endParaRPr>
          </a:p>
          <a:p>
            <a:pPr lvl="0">
              <a:spcBef>
                <a:spcPts val="0"/>
              </a:spcBef>
              <a:buNone/>
            </a:pPr>
            <a:r>
              <a:rPr lang="en-US" sz="1200" kern="1200" baseline="0" dirty="0" smtClean="0">
                <a:solidFill>
                  <a:schemeClr val="tx1"/>
                </a:solidFill>
                <a:effectLst/>
                <a:latin typeface="+mn-lt"/>
                <a:ea typeface="+mn-ea"/>
                <a:cs typeface="+mn-cs"/>
              </a:rPr>
              <a:t>After calculating regressions of the hyperspectral and in situ data, we can analyze the accuracy of hyperspectral airborne data in this region and improve pumping conditions to favor the delta smelt.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2485548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Our study area encompasses the</a:t>
            </a:r>
            <a:r>
              <a:rPr lang="en-US" baseline="0" dirty="0" smtClean="0"/>
              <a:t> Western region of the Bay-Delta watershed, extending from the tributaries of the Sacramento and San Joaquin rivers to the San Francisco Bay. Smelt habitat distribution runs from the north Delta to the south Delta. </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mn-lt"/>
                <a:ea typeface="Calibri"/>
                <a:cs typeface="Calibri"/>
                <a:sym typeface="Calibri"/>
              </a:rPr>
              <a:t>Our</a:t>
            </a:r>
            <a:r>
              <a:rPr lang="en-US" sz="1200" b="0" i="0" u="none" strike="noStrike" cap="none" baseline="0" dirty="0" smtClean="0">
                <a:solidFill>
                  <a:schemeClr val="dk1"/>
                </a:solidFill>
                <a:latin typeface="+mn-lt"/>
                <a:ea typeface="Calibri"/>
                <a:cs typeface="Calibri"/>
                <a:sym typeface="Calibri"/>
              </a:rPr>
              <a:t> Landsat8 images are from April 2013 to present, and Sentinel-2 images from January 2016 to present</a:t>
            </a: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None/>
            </a:pPr>
            <a:endParaRPr lang="en-US" sz="1200" b="0" i="0" u="none" strike="noStrike" cap="none" dirty="0" smtClean="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3528432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Clr>
                <a:schemeClr val="dk1"/>
              </a:buClr>
              <a:buSzPct val="100000"/>
              <a:buFont typeface="Arial"/>
              <a:buNone/>
            </a:pPr>
            <a:r>
              <a:rPr lang="en-US" sz="1200" dirty="0">
                <a:latin typeface="Garamond"/>
                <a:ea typeface="Garamond"/>
                <a:cs typeface="Garamond"/>
                <a:sym typeface="Garamond"/>
              </a:rPr>
              <a:t>We will be analyzing</a:t>
            </a:r>
            <a:r>
              <a:rPr lang="en-US" sz="1200" baseline="0" dirty="0">
                <a:latin typeface="Garamond"/>
                <a:ea typeface="Garamond"/>
                <a:cs typeface="Garamond"/>
                <a:sym typeface="Garamond"/>
              </a:rPr>
              <a:t> multispectral data from satellites: Landsat 8, Sentinel-2, and Sentinel-3. </a:t>
            </a:r>
            <a:endParaRPr lang="en-US" sz="1200" baseline="0" dirty="0" smtClean="0">
              <a:latin typeface="Garamond"/>
              <a:ea typeface="Garamond"/>
              <a:cs typeface="Garamond"/>
              <a:sym typeface="Garamond"/>
            </a:endParaRPr>
          </a:p>
          <a:p>
            <a:pPr lvl="0">
              <a:spcBef>
                <a:spcPts val="0"/>
              </a:spcBef>
              <a:buClr>
                <a:schemeClr val="dk1"/>
              </a:buClr>
              <a:buSzPct val="100000"/>
              <a:buFont typeface="Arial"/>
              <a:buNone/>
            </a:pPr>
            <a:r>
              <a:rPr lang="en-US" dirty="0" smtClean="0"/>
              <a:t>Landsat</a:t>
            </a:r>
            <a:r>
              <a:rPr lang="en-US" baseline="0" dirty="0" smtClean="0"/>
              <a:t> 8 launched in early 2013 and has a temporal resolution of 16 days and spatial resolution of 30 meters.</a:t>
            </a:r>
          </a:p>
          <a:p>
            <a:pPr marL="0" marR="0" lvl="0" indent="0" algn="l" defTabSz="914400" rtl="0" eaLnBrk="1" fontAlgn="auto" latinLnBrk="0" hangingPunct="1">
              <a:lnSpc>
                <a:spcPct val="100000"/>
              </a:lnSpc>
              <a:spcBef>
                <a:spcPts val="0"/>
              </a:spcBef>
              <a:spcAft>
                <a:spcPts val="0"/>
              </a:spcAft>
              <a:buClr>
                <a:schemeClr val="dk1"/>
              </a:buClr>
              <a:buSzPct val="100000"/>
              <a:buFont typeface="Arial"/>
              <a:buNone/>
              <a:tabLst/>
              <a:defRPr/>
            </a:pPr>
            <a:r>
              <a:rPr lang="en-US" baseline="0" dirty="0" smtClean="0"/>
              <a:t>Sentinel 2 launched in mid 2015 with a temporal resolution of 10 days with 10-20 meter spatial resolution. </a:t>
            </a:r>
          </a:p>
          <a:p>
            <a:pPr marL="0" marR="0" lvl="0" indent="0" algn="l" defTabSz="914400" rtl="0" eaLnBrk="1" fontAlgn="auto" latinLnBrk="0" hangingPunct="1">
              <a:lnSpc>
                <a:spcPct val="100000"/>
              </a:lnSpc>
              <a:spcBef>
                <a:spcPts val="0"/>
              </a:spcBef>
              <a:spcAft>
                <a:spcPts val="0"/>
              </a:spcAft>
              <a:buClr>
                <a:schemeClr val="dk1"/>
              </a:buClr>
              <a:buSzPct val="100000"/>
              <a:buFont typeface="Arial"/>
              <a:buNone/>
              <a:tabLst/>
              <a:defRPr/>
            </a:pPr>
            <a:r>
              <a:rPr lang="en-US" sz="1200" baseline="0" dirty="0" smtClean="0">
                <a:latin typeface="Garamond"/>
                <a:ea typeface="Garamond"/>
                <a:cs typeface="Garamond"/>
                <a:sym typeface="Garamond"/>
              </a:rPr>
              <a:t>Our </a:t>
            </a:r>
            <a:r>
              <a:rPr lang="en-US" sz="1200" baseline="0" dirty="0">
                <a:latin typeface="Garamond"/>
                <a:ea typeface="Garamond"/>
                <a:cs typeface="Garamond"/>
                <a:sym typeface="Garamond"/>
              </a:rPr>
              <a:t>path rows of interest are </a:t>
            </a:r>
            <a:r>
              <a:rPr lang="en-US" sz="1200" dirty="0">
                <a:latin typeface="Garamond"/>
                <a:ea typeface="Garamond"/>
                <a:cs typeface="Garamond"/>
                <a:sym typeface="Garamond"/>
              </a:rPr>
              <a:t>44/34, 44/33, and 43/34</a:t>
            </a:r>
            <a:r>
              <a:rPr lang="en-US" sz="1200" baseline="0" dirty="0">
                <a:latin typeface="Garamond"/>
                <a:ea typeface="Garamond"/>
                <a:cs typeface="Garamond"/>
                <a:sym typeface="Garamond"/>
              </a:rPr>
              <a:t> and s</a:t>
            </a:r>
            <a:r>
              <a:rPr lang="en-US" sz="1200" dirty="0">
                <a:latin typeface="Garamond"/>
                <a:ea typeface="Garamond"/>
                <a:cs typeface="Garamond"/>
                <a:sym typeface="Garamond"/>
              </a:rPr>
              <a:t>entinel tiles of interest</a:t>
            </a:r>
            <a:r>
              <a:rPr lang="en-US" sz="1200" baseline="0" dirty="0">
                <a:latin typeface="Garamond"/>
                <a:ea typeface="Garamond"/>
                <a:cs typeface="Garamond"/>
                <a:sym typeface="Garamond"/>
              </a:rPr>
              <a:t> T10SEG, T10SEH, T10SFG, T10SFH</a:t>
            </a:r>
            <a:endParaRPr lang="en-US" sz="1200" dirty="0">
              <a:latin typeface="Garamond"/>
              <a:ea typeface="Garamond"/>
              <a:cs typeface="Garamond"/>
              <a:sym typeface="Garamond"/>
            </a:endParaRPr>
          </a:p>
          <a:p>
            <a:pPr marL="0" marR="0" lvl="0" indent="0" algn="l" defTabSz="914400" rtl="0" eaLnBrk="1" fontAlgn="auto" latinLnBrk="0" hangingPunct="1">
              <a:lnSpc>
                <a:spcPct val="100000"/>
              </a:lnSpc>
              <a:spcBef>
                <a:spcPts val="0"/>
              </a:spcBef>
              <a:spcAft>
                <a:spcPts val="0"/>
              </a:spcAft>
              <a:buClr>
                <a:schemeClr val="dk1"/>
              </a:buClr>
              <a:buSzPct val="100000"/>
              <a:buFont typeface="Arial"/>
              <a:buNone/>
              <a:tabLst/>
              <a:defRPr/>
            </a:pPr>
            <a:r>
              <a:rPr lang="en-US" sz="1200" dirty="0" smtClean="0">
                <a:latin typeface="Garamond"/>
                <a:ea typeface="Garamond"/>
                <a:cs typeface="Garamond"/>
                <a:sym typeface="Garamond"/>
              </a:rPr>
              <a:t/>
            </a:r>
            <a:br>
              <a:rPr lang="en-US" sz="1200" dirty="0" smtClean="0">
                <a:latin typeface="Garamond"/>
                <a:ea typeface="Garamond"/>
                <a:cs typeface="Garamond"/>
                <a:sym typeface="Garamond"/>
              </a:rPr>
            </a:br>
            <a:r>
              <a:rPr lang="en-US" baseline="0" dirty="0" smtClean="0"/>
              <a:t>Sentinel 3 launched in early 2016 with a 2-4 day orbit and 300 m spatial resolution</a:t>
            </a:r>
            <a:endParaRPr lang="en-US" sz="1200" dirty="0" smtClean="0">
              <a:latin typeface="Garamond"/>
              <a:ea typeface="Garamond"/>
              <a:cs typeface="Garamond"/>
              <a:sym typeface="Garamond"/>
            </a:endParaRPr>
          </a:p>
          <a:p>
            <a:pPr lvl="0">
              <a:spcBef>
                <a:spcPts val="0"/>
              </a:spcBef>
              <a:buClr>
                <a:schemeClr val="dk1"/>
              </a:buClr>
              <a:buSzPct val="100000"/>
              <a:buFont typeface="Arial"/>
              <a:buNone/>
            </a:pPr>
            <a:endParaRPr lang="en-US" sz="1200" dirty="0">
              <a:latin typeface="Garamond"/>
              <a:ea typeface="Garamond"/>
              <a:cs typeface="Garamond"/>
              <a:sym typeface="Garamond"/>
            </a:endParaRPr>
          </a:p>
          <a:p>
            <a:pPr lvl="0">
              <a:spcBef>
                <a:spcPts val="0"/>
              </a:spcBef>
              <a:buClr>
                <a:schemeClr val="dk1"/>
              </a:buClr>
              <a:buSzPct val="100000"/>
              <a:buFont typeface="Arial"/>
              <a:buNone/>
            </a:pPr>
            <a:r>
              <a:rPr lang="en-US" sz="1200" dirty="0">
                <a:latin typeface="Garamond"/>
                <a:ea typeface="Garamond"/>
                <a:cs typeface="Garamond"/>
                <a:sym typeface="Garamond"/>
              </a:rPr>
              <a:t>Image Source: http://</a:t>
            </a:r>
            <a:r>
              <a:rPr lang="en-US" sz="1200" dirty="0" err="1">
                <a:latin typeface="Garamond"/>
                <a:ea typeface="Garamond"/>
                <a:cs typeface="Garamond"/>
                <a:sym typeface="Garamond"/>
              </a:rPr>
              <a:t>www.devpedia.developexchange.com</a:t>
            </a:r>
            <a:r>
              <a:rPr lang="en-US" sz="1200" dirty="0">
                <a:latin typeface="Garamond"/>
                <a:ea typeface="Garamond"/>
                <a:cs typeface="Garamond"/>
                <a:sym typeface="Garamond"/>
              </a:rPr>
              <a:t>/</a:t>
            </a:r>
            <a:r>
              <a:rPr lang="en-US" sz="1200" dirty="0" err="1">
                <a:latin typeface="Garamond"/>
                <a:ea typeface="Garamond"/>
                <a:cs typeface="Garamond"/>
                <a:sym typeface="Garamond"/>
              </a:rPr>
              <a:t>dp</a:t>
            </a:r>
            <a:r>
              <a:rPr lang="en-US" sz="1200" dirty="0">
                <a:latin typeface="Garamond"/>
                <a:ea typeface="Garamond"/>
                <a:cs typeface="Garamond"/>
                <a:sym typeface="Garamond"/>
              </a:rPr>
              <a:t>/</a:t>
            </a:r>
            <a:r>
              <a:rPr lang="en-US" sz="1200" dirty="0" err="1">
                <a:latin typeface="Garamond"/>
                <a:ea typeface="Garamond"/>
                <a:cs typeface="Garamond"/>
                <a:sym typeface="Garamond"/>
              </a:rPr>
              <a:t>index.php?title</a:t>
            </a:r>
            <a:r>
              <a:rPr lang="en-US" sz="1200" dirty="0">
                <a:latin typeface="Garamond"/>
                <a:ea typeface="Garamond"/>
                <a:cs typeface="Garamond"/>
                <a:sym typeface="Garamond"/>
              </a:rPr>
              <a:t>=</a:t>
            </a:r>
            <a:r>
              <a:rPr lang="en-US" sz="1200" dirty="0" err="1">
                <a:latin typeface="Garamond"/>
                <a:ea typeface="Garamond"/>
                <a:cs typeface="Garamond"/>
                <a:sym typeface="Garamond"/>
              </a:rPr>
              <a:t>List_of_Satellite_Pictures</a:t>
            </a:r>
            <a:r>
              <a:rPr lang="en-US" sz="1200" dirty="0">
                <a:latin typeface="Garamond"/>
                <a:ea typeface="Garamond"/>
                <a:cs typeface="Garamond"/>
                <a:sym typeface="Garamond"/>
              </a:rPr>
              <a:t> </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1293027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Clr>
                <a:schemeClr val="dk1"/>
              </a:buClr>
              <a:buSzPct val="100000"/>
              <a:buFont typeface="Arial"/>
              <a:buNone/>
            </a:pPr>
            <a:r>
              <a:rPr lang="en-US" sz="1200" dirty="0" smtClean="0">
                <a:latin typeface="Garamond"/>
                <a:ea typeface="Garamond"/>
                <a:cs typeface="Garamond"/>
                <a:sym typeface="Garamond"/>
              </a:rPr>
              <a:t>This</a:t>
            </a:r>
            <a:r>
              <a:rPr lang="en-US" sz="1200" baseline="0" dirty="0" smtClean="0">
                <a:latin typeface="Garamond"/>
                <a:ea typeface="Garamond"/>
                <a:cs typeface="Garamond"/>
                <a:sym typeface="Garamond"/>
              </a:rPr>
              <a:t> project used data from the AVIRIS – NG airborne sensor:</a:t>
            </a:r>
            <a:endParaRPr lang="en-US" sz="1200" dirty="0" smtClean="0">
              <a:latin typeface="Garamond"/>
              <a:ea typeface="Garamond"/>
              <a:cs typeface="Garamond"/>
              <a:sym typeface="Garamond"/>
            </a:endParaRPr>
          </a:p>
          <a:p>
            <a:pPr marL="171450" lvl="0" indent="-171450" rtl="0">
              <a:spcBef>
                <a:spcPts val="600"/>
              </a:spcBef>
              <a:spcAft>
                <a:spcPts val="600"/>
              </a:spcAft>
              <a:buClr>
                <a:schemeClr val="accent3">
                  <a:lumMod val="75000"/>
                </a:schemeClr>
              </a:buClr>
              <a:buFont typeface="Arial" panose="020B0604020202020204" pitchFamily="34" charset="0"/>
              <a:buChar char="•"/>
            </a:pPr>
            <a:r>
              <a:rPr lang="en-US" sz="1200" dirty="0" smtClean="0">
                <a:solidFill>
                  <a:schemeClr val="bg1">
                    <a:lumMod val="50000"/>
                  </a:schemeClr>
                </a:solidFill>
              </a:rPr>
              <a:t>Airborne Visible </a:t>
            </a:r>
            <a:r>
              <a:rPr lang="en-US" sz="1200" dirty="0" err="1" smtClean="0">
                <a:solidFill>
                  <a:schemeClr val="bg1">
                    <a:lumMod val="50000"/>
                  </a:schemeClr>
                </a:solidFill>
              </a:rPr>
              <a:t>InfraRed</a:t>
            </a:r>
            <a:r>
              <a:rPr lang="en-US" sz="1200" dirty="0" smtClean="0">
                <a:solidFill>
                  <a:schemeClr val="bg1">
                    <a:lumMod val="50000"/>
                  </a:schemeClr>
                </a:solidFill>
              </a:rPr>
              <a:t> Imaging Spectrometer – Next Generation</a:t>
            </a:r>
          </a:p>
          <a:p>
            <a:pPr marL="171450" lvl="0" indent="-171450" rtl="0">
              <a:spcBef>
                <a:spcPts val="600"/>
              </a:spcBef>
              <a:spcAft>
                <a:spcPts val="600"/>
              </a:spcAft>
              <a:buClr>
                <a:schemeClr val="accent3">
                  <a:lumMod val="75000"/>
                </a:schemeClr>
              </a:buClr>
              <a:buFont typeface="Arial" panose="020B0604020202020204" pitchFamily="34" charset="0"/>
              <a:buChar char="•"/>
            </a:pPr>
            <a:r>
              <a:rPr lang="en-US" sz="1200" dirty="0" smtClean="0">
                <a:solidFill>
                  <a:schemeClr val="bg1">
                    <a:lumMod val="50000"/>
                  </a:schemeClr>
                </a:solidFill>
              </a:rPr>
              <a:t>Launched in 2012</a:t>
            </a:r>
          </a:p>
          <a:p>
            <a:pPr marL="171450" lvl="0" indent="-171450" rtl="0">
              <a:spcBef>
                <a:spcPts val="600"/>
              </a:spcBef>
              <a:spcAft>
                <a:spcPts val="600"/>
              </a:spcAft>
              <a:buClr>
                <a:schemeClr val="accent3">
                  <a:lumMod val="75000"/>
                </a:schemeClr>
              </a:buClr>
              <a:buFont typeface="Arial" panose="020B0604020202020204" pitchFamily="34" charset="0"/>
              <a:buChar char="•"/>
            </a:pPr>
            <a:r>
              <a:rPr lang="en-US" sz="1200" dirty="0" smtClean="0">
                <a:solidFill>
                  <a:schemeClr val="bg1">
                    <a:lumMod val="50000"/>
                  </a:schemeClr>
                </a:solidFill>
              </a:rPr>
              <a:t>Measures</a:t>
            </a:r>
            <a:r>
              <a:rPr lang="en-US" sz="1200" baseline="0" dirty="0" smtClean="0">
                <a:solidFill>
                  <a:schemeClr val="bg1">
                    <a:lumMod val="50000"/>
                  </a:schemeClr>
                </a:solidFill>
              </a:rPr>
              <a:t> wavelength from 360 nm to 2510 nm (5nm sampling)</a:t>
            </a:r>
            <a:endParaRPr lang="en-US" sz="1200" dirty="0" smtClean="0">
              <a:solidFill>
                <a:schemeClr val="bg1">
                  <a:lumMod val="50000"/>
                </a:schemeClr>
              </a:solidFill>
            </a:endParaRPr>
          </a:p>
          <a:p>
            <a:pPr marL="171450" lvl="0" indent="-171450" rtl="0">
              <a:spcBef>
                <a:spcPts val="600"/>
              </a:spcBef>
              <a:spcAft>
                <a:spcPts val="600"/>
              </a:spcAft>
              <a:buClr>
                <a:schemeClr val="accent3">
                  <a:lumMod val="75000"/>
                </a:schemeClr>
              </a:buClr>
              <a:buFont typeface="Arial" panose="020B0604020202020204" pitchFamily="34" charset="0"/>
              <a:buChar char="•"/>
            </a:pPr>
            <a:r>
              <a:rPr lang="en-US" sz="1200" dirty="0" smtClean="0">
                <a:solidFill>
                  <a:schemeClr val="bg1">
                    <a:lumMod val="50000"/>
                  </a:schemeClr>
                </a:solidFill>
              </a:rPr>
              <a:t>Measured by Twin Otter </a:t>
            </a:r>
          </a:p>
          <a:p>
            <a:pPr marL="171450" lvl="0" indent="-171450" rtl="0">
              <a:spcBef>
                <a:spcPts val="600"/>
              </a:spcBef>
              <a:spcAft>
                <a:spcPts val="600"/>
              </a:spcAft>
              <a:buClr>
                <a:schemeClr val="accent3">
                  <a:lumMod val="75000"/>
                </a:schemeClr>
              </a:buClr>
              <a:buFont typeface="Arial" panose="020B0604020202020204" pitchFamily="34" charset="0"/>
              <a:buChar char="•"/>
            </a:pPr>
            <a:r>
              <a:rPr lang="en-US" sz="1200" dirty="0" smtClean="0">
                <a:solidFill>
                  <a:schemeClr val="bg1">
                    <a:lumMod val="50000"/>
                  </a:schemeClr>
                </a:solidFill>
              </a:rPr>
              <a:t>0.3 – 4.0 m resolution</a:t>
            </a:r>
          </a:p>
          <a:p>
            <a:pPr marL="171450" lvl="0" indent="-171450" rtl="0">
              <a:spcBef>
                <a:spcPts val="600"/>
              </a:spcBef>
              <a:spcAft>
                <a:spcPts val="600"/>
              </a:spcAft>
              <a:buClr>
                <a:schemeClr val="accent3">
                  <a:lumMod val="75000"/>
                </a:schemeClr>
              </a:buClr>
              <a:buFont typeface="Arial" panose="020B0604020202020204" pitchFamily="34" charset="0"/>
              <a:buChar char="•"/>
            </a:pPr>
            <a:r>
              <a:rPr lang="en-US" sz="1200" dirty="0" smtClean="0">
                <a:solidFill>
                  <a:schemeClr val="bg1">
                    <a:lumMod val="50000"/>
                  </a:schemeClr>
                </a:solidFill>
              </a:rPr>
              <a:t>600 cross-track elements</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3669295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799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7.png"/><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eg"/><Relationship Id="rId7"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4228" t="15632" r="21676" b="27662"/>
          <a:stretch/>
        </p:blipFill>
        <p:spPr>
          <a:xfrm>
            <a:off x="0" y="0"/>
            <a:ext cx="5055476"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5584" y="5915237"/>
            <a:ext cx="704814" cy="704814"/>
          </a:xfrm>
          <a:prstGeom prst="rect">
            <a:avLst/>
          </a:prstGeom>
        </p:spPr>
      </p:pic>
      <p:sp>
        <p:nvSpPr>
          <p:cNvPr id="8" name="Title 1"/>
          <p:cNvSpPr txBox="1">
            <a:spLocks/>
          </p:cNvSpPr>
          <p:nvPr/>
        </p:nvSpPr>
        <p:spPr>
          <a:xfrm>
            <a:off x="5604733" y="1123208"/>
            <a:ext cx="5647765" cy="1436914"/>
          </a:xfrm>
          <a:prstGeom prst="rect">
            <a:avLst/>
          </a:prstGeom>
        </p:spPr>
        <p:txBody>
          <a:bodyPr anchor="ctr">
            <a:normAutofit fontScale="85000" lnSpcReduction="2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a:solidFill>
                  <a:srgbClr val="3289B4"/>
                </a:solidFill>
              </a:rPr>
              <a:t>SAN FRANCISCO BAY-DELTA WATER RESOURCES II</a:t>
            </a:r>
          </a:p>
        </p:txBody>
      </p:sp>
      <p:sp>
        <p:nvSpPr>
          <p:cNvPr id="22" name="TextBox 21"/>
          <p:cNvSpPr txBox="1"/>
          <p:nvPr/>
        </p:nvSpPr>
        <p:spPr>
          <a:xfrm>
            <a:off x="5221217" y="5938953"/>
            <a:ext cx="5628425"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California – JPL</a:t>
            </a:r>
          </a:p>
        </p:txBody>
      </p:sp>
      <p:sp>
        <p:nvSpPr>
          <p:cNvPr id="15" name="Text Placeholder 17"/>
          <p:cNvSpPr txBox="1">
            <a:spLocks/>
          </p:cNvSpPr>
          <p:nvPr/>
        </p:nvSpPr>
        <p:spPr>
          <a:xfrm>
            <a:off x="5982344" y="4745004"/>
            <a:ext cx="2247256"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Kate Cavanaugh</a:t>
            </a:r>
          </a:p>
        </p:txBody>
      </p:sp>
      <p:sp>
        <p:nvSpPr>
          <p:cNvPr id="23" name="Text Placeholder 17"/>
          <p:cNvSpPr txBox="1">
            <a:spLocks/>
          </p:cNvSpPr>
          <p:nvPr/>
        </p:nvSpPr>
        <p:spPr>
          <a:xfrm>
            <a:off x="8760659" y="4745004"/>
            <a:ext cx="26973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Carlos Reyes-Andrade</a:t>
            </a:r>
          </a:p>
        </p:txBody>
      </p:sp>
      <p:sp>
        <p:nvSpPr>
          <p:cNvPr id="24" name="Text Placeholder 17"/>
          <p:cNvSpPr txBox="1">
            <a:spLocks/>
          </p:cNvSpPr>
          <p:nvPr/>
        </p:nvSpPr>
        <p:spPr>
          <a:xfrm>
            <a:off x="8760658" y="4342262"/>
            <a:ext cx="2034209" cy="278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Lael Wakamatsu</a:t>
            </a:r>
          </a:p>
        </p:txBody>
      </p:sp>
      <p:sp>
        <p:nvSpPr>
          <p:cNvPr id="16" name="TextBox 15"/>
          <p:cNvSpPr txBox="1"/>
          <p:nvPr/>
        </p:nvSpPr>
        <p:spPr>
          <a:xfrm>
            <a:off x="5221217" y="6301039"/>
            <a:ext cx="5628425" cy="338554"/>
          </a:xfrm>
          <a:prstGeom prst="rect">
            <a:avLst/>
          </a:prstGeom>
          <a:noFill/>
        </p:spPr>
        <p:txBody>
          <a:bodyPr wrap="square" rtlCol="0">
            <a:spAutoFit/>
          </a:bodyPr>
          <a:lstStyle/>
          <a:p>
            <a:r>
              <a:rPr lang="en-US" sz="1600" i="1" dirty="0">
                <a:solidFill>
                  <a:schemeClr val="bg1"/>
                </a:solidFill>
                <a:latin typeface="Century Gothic" panose="020B0502020202020204" pitchFamily="34" charset="0"/>
              </a:rPr>
              <a:t>Fall 2017</a:t>
            </a:r>
          </a:p>
        </p:txBody>
      </p:sp>
      <p:sp>
        <p:nvSpPr>
          <p:cNvPr id="18" name="Text Placeholder 17"/>
          <p:cNvSpPr txBox="1">
            <a:spLocks/>
          </p:cNvSpPr>
          <p:nvPr/>
        </p:nvSpPr>
        <p:spPr>
          <a:xfrm>
            <a:off x="5976072" y="4343343"/>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Alex </a:t>
            </a:r>
            <a:r>
              <a:rPr lang="en-US" sz="1800" dirty="0" err="1">
                <a:solidFill>
                  <a:schemeClr val="tx1">
                    <a:lumMod val="75000"/>
                    <a:lumOff val="25000"/>
                  </a:schemeClr>
                </a:solidFill>
                <a:latin typeface="Century Gothic" panose="020B0502020202020204" pitchFamily="34" charset="0"/>
              </a:rPr>
              <a:t>Matacchieri</a:t>
            </a:r>
            <a:endParaRPr lang="en-US" sz="1800" dirty="0">
              <a:solidFill>
                <a:schemeClr val="tx1">
                  <a:lumMod val="75000"/>
                  <a:lumOff val="25000"/>
                </a:schemeClr>
              </a:solidFill>
              <a:latin typeface="Century Gothic" panose="020B0502020202020204" pitchFamily="34" charset="0"/>
            </a:endParaRPr>
          </a:p>
        </p:txBody>
      </p:sp>
      <p:sp>
        <p:nvSpPr>
          <p:cNvPr id="19" name="Shape 92"/>
          <p:cNvSpPr txBox="1"/>
          <p:nvPr/>
        </p:nvSpPr>
        <p:spPr>
          <a:xfrm>
            <a:off x="5604721" y="2848444"/>
            <a:ext cx="5647800" cy="1418100"/>
          </a:xfrm>
          <a:prstGeom prst="rect">
            <a:avLst/>
          </a:prstGeom>
          <a:noFill/>
          <a:ln>
            <a:noFill/>
          </a:ln>
        </p:spPr>
        <p:txBody>
          <a:bodyPr wrap="square" lIns="91425" tIns="45700" rIns="91425" bIns="45700" anchor="t" anchorCtr="0">
            <a:noAutofit/>
          </a:bodyPr>
          <a:lstStyle/>
          <a:p>
            <a:pPr lvl="0" algn="ctr">
              <a:lnSpc>
                <a:spcPct val="90000"/>
              </a:lnSpc>
              <a:buClr>
                <a:srgbClr val="3289B4"/>
              </a:buClr>
              <a:buSzPct val="25000"/>
            </a:pPr>
            <a:r>
              <a:rPr lang="en-US" sz="2000" dirty="0">
                <a:solidFill>
                  <a:srgbClr val="3289B4"/>
                </a:solidFill>
                <a:ea typeface="Century Gothic"/>
                <a:cs typeface="Century Gothic"/>
                <a:sym typeface="Century Gothic"/>
              </a:rPr>
              <a:t>Improving Water Quality Monitoring and Management in the San Francisco Bay-Delta Utilizing NASA Earth Observations in Association with the Delta Smelt</a:t>
            </a:r>
            <a:endParaRPr lang="en-US" sz="2000" dirty="0">
              <a:solidFill>
                <a:srgbClr val="3289B4"/>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74834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176"/>
          <p:cNvSpPr txBox="1">
            <a:spLocks noGrp="1"/>
          </p:cNvSpPr>
          <p:nvPr>
            <p:ph type="title"/>
          </p:nvPr>
        </p:nvSpPr>
        <p:spPr>
          <a:xfrm>
            <a:off x="1000125" y="365124"/>
            <a:ext cx="9413400" cy="479400"/>
          </a:xfrm>
          <a:prstGeom prst="rect">
            <a:avLst/>
          </a:prstGeom>
        </p:spPr>
        <p:txBody>
          <a:bodyPr wrap="square" lIns="91425" tIns="91425" rIns="91425" bIns="91425" anchor="ctr" anchorCtr="0">
            <a:noAutofit/>
          </a:bodyPr>
          <a:lstStyle/>
          <a:p>
            <a:pPr lvl="0">
              <a:spcBef>
                <a:spcPts val="0"/>
              </a:spcBef>
              <a:buNone/>
            </a:pPr>
            <a:r>
              <a:rPr lang="en-US" dirty="0"/>
              <a:t>Methodology</a:t>
            </a:r>
          </a:p>
        </p:txBody>
      </p:sp>
      <p:grpSp>
        <p:nvGrpSpPr>
          <p:cNvPr id="42" name="Group 41"/>
          <p:cNvGrpSpPr/>
          <p:nvPr/>
        </p:nvGrpSpPr>
        <p:grpSpPr>
          <a:xfrm>
            <a:off x="578735" y="1360412"/>
            <a:ext cx="10864518" cy="4438504"/>
            <a:chOff x="9201130" y="10320794"/>
            <a:chExt cx="13713627" cy="7071766"/>
          </a:xfrm>
        </p:grpSpPr>
        <p:sp>
          <p:nvSpPr>
            <p:cNvPr id="43" name="Rectangle 42"/>
            <p:cNvSpPr/>
            <p:nvPr/>
          </p:nvSpPr>
          <p:spPr>
            <a:xfrm>
              <a:off x="13279955" y="15160344"/>
              <a:ext cx="4521743" cy="2232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11844153" y="11018264"/>
              <a:ext cx="16001" cy="5765724"/>
            </a:xfrm>
            <a:prstGeom prst="line">
              <a:avLst/>
            </a:prstGeom>
            <a:ln w="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1872350" y="11457752"/>
              <a:ext cx="1375378" cy="0"/>
            </a:xfrm>
            <a:prstGeom prst="straightConnector1">
              <a:avLst/>
            </a:prstGeom>
            <a:ln w="508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9201130" y="10800213"/>
              <a:ext cx="2617079" cy="1225933"/>
            </a:xfrm>
            <a:prstGeom prst="rect">
              <a:avLst/>
            </a:prstGeom>
            <a:noFill/>
          </p:spPr>
          <p:txBody>
            <a:bodyPr wrap="square" rtlCol="0">
              <a:spAutoFit/>
            </a:bodyPr>
            <a:lstStyle/>
            <a:p>
              <a:pPr algn="ctr"/>
              <a:r>
                <a:rPr lang="en-US" sz="2200" b="1" i="1" dirty="0">
                  <a:solidFill>
                    <a:schemeClr val="bg2">
                      <a:lumMod val="50000"/>
                    </a:schemeClr>
                  </a:solidFill>
                </a:rPr>
                <a:t>In Situ </a:t>
              </a:r>
            </a:p>
            <a:p>
              <a:pPr algn="ctr"/>
              <a:r>
                <a:rPr lang="en-US" sz="2200" b="1" dirty="0">
                  <a:solidFill>
                    <a:schemeClr val="bg2">
                      <a:lumMod val="50000"/>
                    </a:schemeClr>
                  </a:solidFill>
                </a:rPr>
                <a:t>Station Data</a:t>
              </a:r>
            </a:p>
          </p:txBody>
        </p:sp>
        <p:sp>
          <p:nvSpPr>
            <p:cNvPr id="47" name="TextBox 46"/>
            <p:cNvSpPr txBox="1"/>
            <p:nvPr/>
          </p:nvSpPr>
          <p:spPr>
            <a:xfrm>
              <a:off x="9335843" y="13258547"/>
              <a:ext cx="2433052" cy="1225933"/>
            </a:xfrm>
            <a:prstGeom prst="rect">
              <a:avLst/>
            </a:prstGeom>
            <a:noFill/>
          </p:spPr>
          <p:txBody>
            <a:bodyPr wrap="square" rtlCol="0">
              <a:spAutoFit/>
            </a:bodyPr>
            <a:lstStyle/>
            <a:p>
              <a:pPr algn="ctr"/>
              <a:r>
                <a:rPr lang="en-US" sz="2200" b="1" dirty="0">
                  <a:solidFill>
                    <a:schemeClr val="bg2">
                      <a:lumMod val="50000"/>
                    </a:schemeClr>
                  </a:solidFill>
                </a:rPr>
                <a:t>Airborne </a:t>
              </a:r>
            </a:p>
            <a:p>
              <a:pPr algn="ctr"/>
              <a:r>
                <a:rPr lang="en-US" sz="2200" b="1" dirty="0">
                  <a:solidFill>
                    <a:schemeClr val="bg2">
                      <a:lumMod val="50000"/>
                    </a:schemeClr>
                  </a:solidFill>
                </a:rPr>
                <a:t>Imagery</a:t>
              </a:r>
            </a:p>
          </p:txBody>
        </p:sp>
        <p:sp>
          <p:nvSpPr>
            <p:cNvPr id="48" name="TextBox 47"/>
            <p:cNvSpPr txBox="1"/>
            <p:nvPr/>
          </p:nvSpPr>
          <p:spPr>
            <a:xfrm>
              <a:off x="9541097" y="15506643"/>
              <a:ext cx="2057400" cy="1225933"/>
            </a:xfrm>
            <a:prstGeom prst="rect">
              <a:avLst/>
            </a:prstGeom>
            <a:noFill/>
          </p:spPr>
          <p:txBody>
            <a:bodyPr wrap="square" rtlCol="0">
              <a:spAutoFit/>
            </a:bodyPr>
            <a:lstStyle/>
            <a:p>
              <a:pPr algn="ctr"/>
              <a:r>
                <a:rPr lang="en-US" sz="2200" b="1" dirty="0">
                  <a:solidFill>
                    <a:schemeClr val="bg2">
                      <a:lumMod val="50000"/>
                    </a:schemeClr>
                  </a:solidFill>
                </a:rPr>
                <a:t>Satellite</a:t>
              </a:r>
            </a:p>
            <a:p>
              <a:pPr algn="ctr"/>
              <a:r>
                <a:rPr lang="en-US" sz="2200" b="1" dirty="0">
                  <a:solidFill>
                    <a:schemeClr val="bg2">
                      <a:lumMod val="50000"/>
                    </a:schemeClr>
                  </a:solidFill>
                </a:rPr>
                <a:t>Imagery</a:t>
              </a:r>
            </a:p>
          </p:txBody>
        </p:sp>
        <p:sp>
          <p:nvSpPr>
            <p:cNvPr id="49" name="TextBox 48"/>
            <p:cNvSpPr txBox="1"/>
            <p:nvPr/>
          </p:nvSpPr>
          <p:spPr>
            <a:xfrm>
              <a:off x="13918036" y="10566100"/>
              <a:ext cx="3309958" cy="1765345"/>
            </a:xfrm>
            <a:prstGeom prst="rect">
              <a:avLst/>
            </a:prstGeom>
            <a:noFill/>
          </p:spPr>
          <p:txBody>
            <a:bodyPr wrap="square" rtlCol="0">
              <a:spAutoFit/>
            </a:bodyPr>
            <a:lstStyle/>
            <a:p>
              <a:pPr algn="ctr"/>
              <a:r>
                <a:rPr lang="en-US" sz="2200" dirty="0">
                  <a:solidFill>
                    <a:schemeClr val="bg2">
                      <a:lumMod val="50000"/>
                    </a:schemeClr>
                  </a:solidFill>
                </a:rPr>
                <a:t>Data </a:t>
              </a:r>
            </a:p>
            <a:p>
              <a:pPr algn="ctr"/>
              <a:r>
                <a:rPr lang="en-US" sz="2200" dirty="0">
                  <a:solidFill>
                    <a:schemeClr val="bg2">
                      <a:lumMod val="50000"/>
                    </a:schemeClr>
                  </a:solidFill>
                </a:rPr>
                <a:t>pre-processing &amp; cleaning</a:t>
              </a:r>
            </a:p>
          </p:txBody>
        </p:sp>
        <p:sp>
          <p:nvSpPr>
            <p:cNvPr id="50" name="TextBox 49"/>
            <p:cNvSpPr txBox="1"/>
            <p:nvPr/>
          </p:nvSpPr>
          <p:spPr>
            <a:xfrm>
              <a:off x="13420755" y="13258547"/>
              <a:ext cx="4191122" cy="1225933"/>
            </a:xfrm>
            <a:prstGeom prst="rect">
              <a:avLst/>
            </a:prstGeom>
            <a:noFill/>
          </p:spPr>
          <p:txBody>
            <a:bodyPr wrap="square" rtlCol="0">
              <a:spAutoFit/>
            </a:bodyPr>
            <a:lstStyle/>
            <a:p>
              <a:pPr algn="ctr"/>
              <a:r>
                <a:rPr lang="en-US" sz="2200" dirty="0">
                  <a:solidFill>
                    <a:schemeClr val="bg2">
                      <a:lumMod val="50000"/>
                    </a:schemeClr>
                  </a:solidFill>
                </a:rPr>
                <a:t>Derive turbidity </a:t>
              </a:r>
            </a:p>
            <a:p>
              <a:pPr algn="ctr"/>
              <a:r>
                <a:rPr lang="en-US" sz="2200" dirty="0">
                  <a:solidFill>
                    <a:schemeClr val="bg2">
                      <a:lumMod val="50000"/>
                    </a:schemeClr>
                  </a:solidFill>
                </a:rPr>
                <a:t>from </a:t>
              </a:r>
              <a:r>
                <a:rPr lang="en-US" sz="2200" dirty="0" smtClean="0">
                  <a:solidFill>
                    <a:schemeClr val="bg2">
                      <a:lumMod val="50000"/>
                    </a:schemeClr>
                  </a:solidFill>
                </a:rPr>
                <a:t>AVIRIS-NG</a:t>
              </a:r>
              <a:endParaRPr lang="en-US" sz="2200" dirty="0">
                <a:solidFill>
                  <a:schemeClr val="bg2">
                    <a:lumMod val="50000"/>
                  </a:schemeClr>
                </a:solidFill>
              </a:endParaRPr>
            </a:p>
          </p:txBody>
        </p:sp>
        <p:sp>
          <p:nvSpPr>
            <p:cNvPr id="51" name="TextBox 50"/>
            <p:cNvSpPr txBox="1"/>
            <p:nvPr/>
          </p:nvSpPr>
          <p:spPr>
            <a:xfrm>
              <a:off x="13312110" y="15630866"/>
              <a:ext cx="4521814" cy="1225933"/>
            </a:xfrm>
            <a:prstGeom prst="rect">
              <a:avLst/>
            </a:prstGeom>
            <a:noFill/>
          </p:spPr>
          <p:txBody>
            <a:bodyPr wrap="square" rtlCol="0">
              <a:spAutoFit/>
            </a:bodyPr>
            <a:lstStyle/>
            <a:p>
              <a:pPr algn="ctr"/>
              <a:r>
                <a:rPr lang="en-US" sz="2200" dirty="0">
                  <a:solidFill>
                    <a:schemeClr val="bg2">
                      <a:lumMod val="50000"/>
                    </a:schemeClr>
                  </a:solidFill>
                </a:rPr>
                <a:t>Derive turbidity from </a:t>
              </a:r>
            </a:p>
            <a:p>
              <a:pPr algn="ctr"/>
              <a:r>
                <a:rPr lang="en-US" sz="2200" dirty="0" smtClean="0">
                  <a:solidFill>
                    <a:schemeClr val="bg2">
                      <a:lumMod val="50000"/>
                    </a:schemeClr>
                  </a:solidFill>
                </a:rPr>
                <a:t>Landsat-8 and Sentinel-2</a:t>
              </a:r>
              <a:endParaRPr lang="en-US" sz="2200" dirty="0">
                <a:solidFill>
                  <a:schemeClr val="bg2">
                    <a:lumMod val="50000"/>
                  </a:schemeClr>
                </a:solidFill>
              </a:endParaRPr>
            </a:p>
          </p:txBody>
        </p:sp>
        <p:sp>
          <p:nvSpPr>
            <p:cNvPr id="52" name="TextBox 51"/>
            <p:cNvSpPr txBox="1"/>
            <p:nvPr/>
          </p:nvSpPr>
          <p:spPr>
            <a:xfrm>
              <a:off x="19370139" y="12768173"/>
              <a:ext cx="3544618" cy="2304755"/>
            </a:xfrm>
            <a:prstGeom prst="rect">
              <a:avLst/>
            </a:prstGeom>
            <a:noFill/>
          </p:spPr>
          <p:txBody>
            <a:bodyPr wrap="square" rtlCol="0" anchor="ctr">
              <a:spAutoFit/>
            </a:bodyPr>
            <a:lstStyle/>
            <a:p>
              <a:pPr algn="ctr"/>
              <a:r>
                <a:rPr lang="en-US" sz="2200" spc="-50" dirty="0">
                  <a:solidFill>
                    <a:schemeClr val="bg2">
                      <a:lumMod val="50000"/>
                    </a:schemeClr>
                  </a:solidFill>
                </a:rPr>
                <a:t>Comparisons between </a:t>
              </a:r>
              <a:r>
                <a:rPr lang="en-US" sz="2200" i="1" spc="-50" dirty="0">
                  <a:solidFill>
                    <a:schemeClr val="bg2">
                      <a:lumMod val="50000"/>
                    </a:schemeClr>
                  </a:solidFill>
                </a:rPr>
                <a:t>in situ</a:t>
              </a:r>
              <a:r>
                <a:rPr lang="en-US" sz="2200" spc="-50" dirty="0">
                  <a:solidFill>
                    <a:schemeClr val="bg2">
                      <a:lumMod val="50000"/>
                    </a:schemeClr>
                  </a:solidFill>
                </a:rPr>
                <a:t>, multispectral, and hyperspectral data</a:t>
              </a:r>
              <a:endParaRPr lang="en-US" sz="2200" i="1" spc="-50" dirty="0">
                <a:solidFill>
                  <a:schemeClr val="bg2">
                    <a:lumMod val="50000"/>
                  </a:schemeClr>
                </a:solidFill>
              </a:endParaRPr>
            </a:p>
          </p:txBody>
        </p:sp>
        <p:sp>
          <p:nvSpPr>
            <p:cNvPr id="53" name="Right Brace 52"/>
            <p:cNvSpPr/>
            <p:nvPr/>
          </p:nvSpPr>
          <p:spPr>
            <a:xfrm>
              <a:off x="18163073" y="10795833"/>
              <a:ext cx="1009407" cy="5988155"/>
            </a:xfrm>
            <a:prstGeom prst="rightBrace">
              <a:avLst>
                <a:gd name="adj1" fmla="val 8333"/>
                <a:gd name="adj2" fmla="val 49768"/>
              </a:avLst>
            </a:prstGeom>
            <a:ln w="508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Arrow Connector 53"/>
            <p:cNvCxnSpPr/>
            <p:nvPr/>
          </p:nvCxnSpPr>
          <p:spPr>
            <a:xfrm>
              <a:off x="11872350" y="13850066"/>
              <a:ext cx="1375378"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1872350" y="16336578"/>
              <a:ext cx="1375378" cy="0"/>
            </a:xfrm>
            <a:prstGeom prst="straightConnector1">
              <a:avLst/>
            </a:prstGeom>
            <a:ln w="50800">
              <a:solidFill>
                <a:srgbClr val="BB72C4"/>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13279955" y="12718548"/>
              <a:ext cx="4521743" cy="2232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3255446" y="10320794"/>
              <a:ext cx="4521743" cy="2232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47339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3"/>
          <p:cNvSpPr txBox="1">
            <a:spLocks noGrp="1"/>
          </p:cNvSpPr>
          <p:nvPr>
            <p:ph type="title"/>
          </p:nvPr>
        </p:nvSpPr>
        <p:spPr>
          <a:xfrm>
            <a:off x="1025525" y="370975"/>
            <a:ext cx="9413400" cy="479400"/>
          </a:xfrm>
          <a:prstGeom prst="rect">
            <a:avLst/>
          </a:prstGeom>
        </p:spPr>
        <p:txBody>
          <a:bodyPr wrap="square" lIns="91425" tIns="91425" rIns="91425" bIns="91425" anchor="ctr" anchorCtr="0">
            <a:noAutofit/>
          </a:bodyPr>
          <a:lstStyle/>
          <a:p>
            <a:pPr lvl="0">
              <a:spcBef>
                <a:spcPts val="0"/>
              </a:spcBef>
              <a:buNone/>
            </a:pPr>
            <a:r>
              <a:rPr lang="en-US" dirty="0" smtClean="0"/>
              <a:t>Results </a:t>
            </a:r>
            <a:r>
              <a:rPr lang="mr-IN" dirty="0" smtClean="0"/>
              <a:t>–</a:t>
            </a:r>
            <a:r>
              <a:rPr lang="en-US" dirty="0" smtClean="0"/>
              <a:t> Term I</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257408425"/>
              </p:ext>
            </p:extLst>
          </p:nvPr>
        </p:nvGraphicFramePr>
        <p:xfrm>
          <a:off x="1608258" y="510091"/>
          <a:ext cx="8450142" cy="6697354"/>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p:cNvGrpSpPr/>
          <p:nvPr/>
        </p:nvGrpSpPr>
        <p:grpSpPr>
          <a:xfrm>
            <a:off x="9097802" y="1961624"/>
            <a:ext cx="2899453" cy="2936652"/>
            <a:chOff x="9997232" y="1943888"/>
            <a:chExt cx="2899453" cy="293665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7232" y="4620614"/>
              <a:ext cx="314369" cy="123842"/>
            </a:xfrm>
            <a:prstGeom prst="rect">
              <a:avLst/>
            </a:prstGeom>
          </p:spPr>
        </p:pic>
        <p:sp>
          <p:nvSpPr>
            <p:cNvPr id="7" name="Oval 6"/>
            <p:cNvSpPr/>
            <p:nvPr/>
          </p:nvSpPr>
          <p:spPr>
            <a:xfrm>
              <a:off x="10078716" y="3210655"/>
              <a:ext cx="91440" cy="914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Oval 7"/>
            <p:cNvSpPr/>
            <p:nvPr/>
          </p:nvSpPr>
          <p:spPr>
            <a:xfrm>
              <a:off x="10050091" y="2136047"/>
              <a:ext cx="91440" cy="91440"/>
            </a:xfrm>
            <a:prstGeom prst="ellipse">
              <a:avLst/>
            </a:prstGeom>
            <a:solidFill>
              <a:srgbClr val="75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9" name="Straight Connector 8"/>
            <p:cNvCxnSpPr/>
            <p:nvPr/>
          </p:nvCxnSpPr>
          <p:spPr>
            <a:xfrm flipV="1">
              <a:off x="10022632" y="2694939"/>
              <a:ext cx="18288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043732" y="3704415"/>
              <a:ext cx="1828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268717" y="4006132"/>
              <a:ext cx="1115078" cy="400110"/>
            </a:xfrm>
            <a:prstGeom prst="rect">
              <a:avLst/>
            </a:prstGeom>
            <a:noFill/>
          </p:spPr>
          <p:txBody>
            <a:bodyPr wrap="square" rtlCol="0">
              <a:spAutoFit/>
            </a:bodyPr>
            <a:lstStyle/>
            <a:p>
              <a:r>
                <a:rPr lang="en-US" sz="2000" dirty="0" smtClean="0">
                  <a:solidFill>
                    <a:schemeClr val="bg2">
                      <a:lumMod val="50000"/>
                    </a:schemeClr>
                  </a:solidFill>
                </a:rPr>
                <a:t>12 FNU </a:t>
              </a:r>
              <a:endParaRPr lang="en-US" sz="2000" dirty="0">
                <a:solidFill>
                  <a:schemeClr val="bg2">
                    <a:lumMod val="50000"/>
                  </a:schemeClr>
                </a:solidFill>
              </a:endParaRPr>
            </a:p>
          </p:txBody>
        </p:sp>
        <p:sp>
          <p:nvSpPr>
            <p:cNvPr id="14" name="TextBox 13"/>
            <p:cNvSpPr txBox="1"/>
            <p:nvPr/>
          </p:nvSpPr>
          <p:spPr>
            <a:xfrm>
              <a:off x="10280313" y="3045880"/>
              <a:ext cx="1409907" cy="400110"/>
            </a:xfrm>
            <a:prstGeom prst="rect">
              <a:avLst/>
            </a:prstGeom>
            <a:noFill/>
          </p:spPr>
          <p:txBody>
            <a:bodyPr wrap="square" rtlCol="0">
              <a:spAutoFit/>
            </a:bodyPr>
            <a:lstStyle/>
            <a:p>
              <a:r>
                <a:rPr lang="en-US" sz="2000" dirty="0" smtClean="0">
                  <a:solidFill>
                    <a:schemeClr val="bg2">
                      <a:lumMod val="50000"/>
                    </a:schemeClr>
                  </a:solidFill>
                </a:rPr>
                <a:t>Landsat-8 </a:t>
              </a:r>
              <a:endParaRPr lang="en-US" sz="2000" dirty="0">
                <a:solidFill>
                  <a:schemeClr val="bg2">
                    <a:lumMod val="50000"/>
                  </a:schemeClr>
                </a:solidFill>
              </a:endParaRPr>
            </a:p>
          </p:txBody>
        </p:sp>
        <p:sp>
          <p:nvSpPr>
            <p:cNvPr id="15" name="TextBox 14"/>
            <p:cNvSpPr txBox="1"/>
            <p:nvPr/>
          </p:nvSpPr>
          <p:spPr>
            <a:xfrm>
              <a:off x="10263271" y="1943888"/>
              <a:ext cx="1731205" cy="400110"/>
            </a:xfrm>
            <a:prstGeom prst="rect">
              <a:avLst/>
            </a:prstGeom>
            <a:noFill/>
          </p:spPr>
          <p:txBody>
            <a:bodyPr wrap="square" rtlCol="0">
              <a:spAutoFit/>
            </a:bodyPr>
            <a:lstStyle/>
            <a:p>
              <a:r>
                <a:rPr lang="en-US" sz="2000" dirty="0" smtClean="0">
                  <a:solidFill>
                    <a:schemeClr val="bg2">
                      <a:lumMod val="50000"/>
                    </a:schemeClr>
                  </a:solidFill>
                </a:rPr>
                <a:t>Sentinel-2 </a:t>
              </a:r>
              <a:endParaRPr lang="en-US" sz="2000" dirty="0">
                <a:solidFill>
                  <a:schemeClr val="bg2">
                    <a:lumMod val="50000"/>
                  </a:schemeClr>
                </a:solidFill>
              </a:endParaRPr>
            </a:p>
          </p:txBody>
        </p:sp>
        <p:cxnSp>
          <p:nvCxnSpPr>
            <p:cNvPr id="16" name="Straight Connector 15"/>
            <p:cNvCxnSpPr/>
            <p:nvPr/>
          </p:nvCxnSpPr>
          <p:spPr>
            <a:xfrm flipV="1">
              <a:off x="10076626" y="4206187"/>
              <a:ext cx="18288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261974" y="4480430"/>
              <a:ext cx="1254979" cy="400110"/>
            </a:xfrm>
            <a:prstGeom prst="rect">
              <a:avLst/>
            </a:prstGeom>
            <a:noFill/>
          </p:spPr>
          <p:txBody>
            <a:bodyPr wrap="square" rtlCol="0">
              <a:spAutoFit/>
            </a:bodyPr>
            <a:lstStyle/>
            <a:p>
              <a:r>
                <a:rPr lang="en-US" sz="2000" dirty="0" smtClean="0">
                  <a:solidFill>
                    <a:schemeClr val="bg2">
                      <a:lumMod val="50000"/>
                    </a:schemeClr>
                  </a:solidFill>
                </a:rPr>
                <a:t>1:1 Ratio</a:t>
              </a:r>
              <a:endParaRPr lang="en-US" sz="2000" dirty="0">
                <a:solidFill>
                  <a:schemeClr val="bg2">
                    <a:lumMod val="50000"/>
                  </a:schemeClr>
                </a:solidFill>
              </a:endParaRPr>
            </a:p>
          </p:txBody>
        </p:sp>
        <p:sp>
          <p:nvSpPr>
            <p:cNvPr id="18" name="TextBox 17"/>
            <p:cNvSpPr txBox="1"/>
            <p:nvPr/>
          </p:nvSpPr>
          <p:spPr>
            <a:xfrm>
              <a:off x="10280313" y="2494884"/>
              <a:ext cx="2552513" cy="400110"/>
            </a:xfrm>
            <a:prstGeom prst="rect">
              <a:avLst/>
            </a:prstGeom>
            <a:noFill/>
          </p:spPr>
          <p:txBody>
            <a:bodyPr wrap="square" rtlCol="0">
              <a:spAutoFit/>
            </a:bodyPr>
            <a:lstStyle/>
            <a:p>
              <a:r>
                <a:rPr lang="en-US" sz="2000" dirty="0" smtClean="0">
                  <a:solidFill>
                    <a:schemeClr val="bg2">
                      <a:lumMod val="50000"/>
                    </a:schemeClr>
                  </a:solidFill>
                </a:rPr>
                <a:t>Sentinel-2 Trend </a:t>
              </a:r>
              <a:endParaRPr lang="en-US" sz="2000" dirty="0">
                <a:solidFill>
                  <a:schemeClr val="bg2">
                    <a:lumMod val="50000"/>
                  </a:schemeClr>
                </a:solidFill>
              </a:endParaRPr>
            </a:p>
          </p:txBody>
        </p:sp>
        <p:sp>
          <p:nvSpPr>
            <p:cNvPr id="19" name="TextBox 18"/>
            <p:cNvSpPr txBox="1"/>
            <p:nvPr/>
          </p:nvSpPr>
          <p:spPr>
            <a:xfrm>
              <a:off x="10281417" y="3501789"/>
              <a:ext cx="2615268" cy="400110"/>
            </a:xfrm>
            <a:prstGeom prst="rect">
              <a:avLst/>
            </a:prstGeom>
            <a:noFill/>
          </p:spPr>
          <p:txBody>
            <a:bodyPr wrap="square" rtlCol="0">
              <a:spAutoFit/>
            </a:bodyPr>
            <a:lstStyle/>
            <a:p>
              <a:r>
                <a:rPr lang="en-US" sz="2000" dirty="0" smtClean="0">
                  <a:solidFill>
                    <a:schemeClr val="bg2">
                      <a:lumMod val="50000"/>
                    </a:schemeClr>
                  </a:solidFill>
                </a:rPr>
                <a:t>Landsat-8 Trend </a:t>
              </a:r>
              <a:endParaRPr lang="en-US" sz="2000" dirty="0">
                <a:solidFill>
                  <a:schemeClr val="bg2">
                    <a:lumMod val="50000"/>
                  </a:schemeClr>
                </a:solidFill>
              </a:endParaRPr>
            </a:p>
          </p:txBody>
        </p:sp>
      </p:grpSp>
    </p:spTree>
    <p:extLst>
      <p:ext uri="{BB962C8B-B14F-4D97-AF65-F5344CB8AC3E}">
        <p14:creationId xmlns:p14="http://schemas.microsoft.com/office/powerpoint/2010/main" val="8642433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 Situ </a:t>
            </a:r>
            <a:r>
              <a:rPr lang="en-US" dirty="0" smtClean="0"/>
              <a:t>Stations</a:t>
            </a:r>
            <a:endParaRPr lang="en-US" dirty="0"/>
          </a:p>
        </p:txBody>
      </p:sp>
      <p:grpSp>
        <p:nvGrpSpPr>
          <p:cNvPr id="23" name="Group 22"/>
          <p:cNvGrpSpPr/>
          <p:nvPr/>
        </p:nvGrpSpPr>
        <p:grpSpPr>
          <a:xfrm>
            <a:off x="3314700" y="971549"/>
            <a:ext cx="5537200" cy="5640199"/>
            <a:chOff x="3327400" y="844549"/>
            <a:chExt cx="5537200" cy="5640199"/>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567" t="6991" r="9910" b="29630"/>
            <a:stretch/>
          </p:blipFill>
          <p:spPr>
            <a:xfrm>
              <a:off x="3327400" y="844549"/>
              <a:ext cx="5537200" cy="564019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1811" t="70255" r="11347" b="21412"/>
            <a:stretch/>
          </p:blipFill>
          <p:spPr>
            <a:xfrm>
              <a:off x="3487957" y="5772850"/>
              <a:ext cx="1422401" cy="571501"/>
            </a:xfrm>
            <a:prstGeom prst="rect">
              <a:avLst/>
            </a:prstGeom>
            <a:ln>
              <a:solidFill>
                <a:schemeClr val="tx1">
                  <a:lumMod val="50000"/>
                  <a:lumOff val="50000"/>
                </a:schemeClr>
              </a:solidFill>
            </a:ln>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3660" t="71874" r="81068" b="20719"/>
            <a:stretch/>
          </p:blipFill>
          <p:spPr>
            <a:xfrm>
              <a:off x="8443547" y="1014754"/>
              <a:ext cx="295007" cy="536377"/>
            </a:xfrm>
            <a:prstGeom prst="rect">
              <a:avLst/>
            </a:prstGeom>
            <a:ln>
              <a:solidFill>
                <a:schemeClr val="tx1">
                  <a:lumMod val="50000"/>
                  <a:lumOff val="50000"/>
                </a:schemeClr>
              </a:solidFill>
            </a:ln>
          </p:spPr>
        </p:pic>
        <p:grpSp>
          <p:nvGrpSpPr>
            <p:cNvPr id="20" name="Group 19"/>
            <p:cNvGrpSpPr/>
            <p:nvPr/>
          </p:nvGrpSpPr>
          <p:grpSpPr>
            <a:xfrm>
              <a:off x="6470336" y="5806943"/>
              <a:ext cx="2394264" cy="537408"/>
              <a:chOff x="332132" y="2996168"/>
              <a:chExt cx="2394264" cy="537408"/>
            </a:xfrm>
          </p:grpSpPr>
          <p:sp>
            <p:nvSpPr>
              <p:cNvPr id="19" name="TextBox 18"/>
              <p:cNvSpPr txBox="1"/>
              <p:nvPr/>
            </p:nvSpPr>
            <p:spPr>
              <a:xfrm>
                <a:off x="342900" y="2996168"/>
                <a:ext cx="2266160" cy="534432"/>
              </a:xfrm>
              <a:prstGeom prst="rect">
                <a:avLst/>
              </a:prstGeom>
              <a:solidFill>
                <a:schemeClr val="bg1"/>
              </a:solidFill>
              <a:ln>
                <a:solidFill>
                  <a:schemeClr val="tx1">
                    <a:lumMod val="50000"/>
                    <a:lumOff val="50000"/>
                  </a:schemeClr>
                </a:solidFill>
              </a:ln>
            </p:spPr>
            <p:txBody>
              <a:bodyPr wrap="square" rtlCol="0">
                <a:spAutoFit/>
              </a:bodyPr>
              <a:lstStyle/>
              <a:p>
                <a:endParaRPr lang="en-US"/>
              </a:p>
            </p:txBody>
          </p:sp>
          <p:grpSp>
            <p:nvGrpSpPr>
              <p:cNvPr id="18" name="Group 17"/>
              <p:cNvGrpSpPr/>
              <p:nvPr/>
            </p:nvGrpSpPr>
            <p:grpSpPr>
              <a:xfrm>
                <a:off x="332132" y="2996168"/>
                <a:ext cx="2394264" cy="537408"/>
                <a:chOff x="725832" y="3466068"/>
                <a:chExt cx="2394264" cy="537408"/>
              </a:xfrm>
            </p:grpSpPr>
            <p:grpSp>
              <p:nvGrpSpPr>
                <p:cNvPr id="11" name="Group 10"/>
                <p:cNvGrpSpPr/>
                <p:nvPr/>
              </p:nvGrpSpPr>
              <p:grpSpPr>
                <a:xfrm>
                  <a:off x="725832" y="3466068"/>
                  <a:ext cx="2394264" cy="509033"/>
                  <a:chOff x="725832" y="3466068"/>
                  <a:chExt cx="2394264" cy="509033"/>
                </a:xfrm>
              </p:grpSpPr>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5759" t="76041" r="52242" b="21515"/>
                  <a:stretch/>
                </p:blipFill>
                <p:spPr>
                  <a:xfrm>
                    <a:off x="817263" y="3695700"/>
                    <a:ext cx="1943104" cy="279401"/>
                  </a:xfrm>
                  <a:prstGeom prst="rect">
                    <a:avLst/>
                  </a:prstGeom>
                </p:spPr>
              </p:pic>
              <p:sp>
                <p:nvSpPr>
                  <p:cNvPr id="7" name="TextBox 6"/>
                  <p:cNvSpPr txBox="1"/>
                  <p:nvPr/>
                </p:nvSpPr>
                <p:spPr>
                  <a:xfrm>
                    <a:off x="725832" y="3466068"/>
                    <a:ext cx="182862" cy="307777"/>
                  </a:xfrm>
                  <a:prstGeom prst="rect">
                    <a:avLst/>
                  </a:prstGeom>
                  <a:noFill/>
                </p:spPr>
                <p:txBody>
                  <a:bodyPr wrap="square" rtlCol="0">
                    <a:spAutoFit/>
                  </a:bodyPr>
                  <a:lstStyle/>
                  <a:p>
                    <a:r>
                      <a:rPr lang="en-US" sz="1400" smtClean="0"/>
                      <a:t>0</a:t>
                    </a:r>
                    <a:endParaRPr lang="en-US" sz="1400"/>
                  </a:p>
                </p:txBody>
              </p:sp>
              <p:sp>
                <p:nvSpPr>
                  <p:cNvPr id="12" name="TextBox 11"/>
                  <p:cNvSpPr txBox="1"/>
                  <p:nvPr/>
                </p:nvSpPr>
                <p:spPr>
                  <a:xfrm>
                    <a:off x="996648" y="3466068"/>
                    <a:ext cx="182862" cy="307777"/>
                  </a:xfrm>
                  <a:prstGeom prst="rect">
                    <a:avLst/>
                  </a:prstGeom>
                  <a:noFill/>
                </p:spPr>
                <p:txBody>
                  <a:bodyPr wrap="square" rtlCol="0">
                    <a:spAutoFit/>
                  </a:bodyPr>
                  <a:lstStyle/>
                  <a:p>
                    <a:r>
                      <a:rPr lang="en-US" sz="1400" dirty="0"/>
                      <a:t>5</a:t>
                    </a:r>
                  </a:p>
                </p:txBody>
              </p:sp>
              <p:sp>
                <p:nvSpPr>
                  <p:cNvPr id="13" name="TextBox 12"/>
                  <p:cNvSpPr txBox="1"/>
                  <p:nvPr/>
                </p:nvSpPr>
                <p:spPr>
                  <a:xfrm>
                    <a:off x="1147075" y="3466068"/>
                    <a:ext cx="454559" cy="307777"/>
                  </a:xfrm>
                  <a:prstGeom prst="rect">
                    <a:avLst/>
                  </a:prstGeom>
                  <a:noFill/>
                </p:spPr>
                <p:txBody>
                  <a:bodyPr wrap="square" rtlCol="0">
                    <a:spAutoFit/>
                  </a:bodyPr>
                  <a:lstStyle/>
                  <a:p>
                    <a:r>
                      <a:rPr lang="en-US" sz="1400" smtClean="0"/>
                      <a:t>10</a:t>
                    </a:r>
                    <a:endParaRPr lang="en-US" sz="1400"/>
                  </a:p>
                </p:txBody>
              </p:sp>
              <p:sp>
                <p:nvSpPr>
                  <p:cNvPr id="14" name="TextBox 13"/>
                  <p:cNvSpPr txBox="1"/>
                  <p:nvPr/>
                </p:nvSpPr>
                <p:spPr>
                  <a:xfrm>
                    <a:off x="1601634" y="3466068"/>
                    <a:ext cx="606503" cy="307777"/>
                  </a:xfrm>
                  <a:prstGeom prst="rect">
                    <a:avLst/>
                  </a:prstGeom>
                  <a:noFill/>
                </p:spPr>
                <p:txBody>
                  <a:bodyPr wrap="square" rtlCol="0">
                    <a:spAutoFit/>
                  </a:bodyPr>
                  <a:lstStyle/>
                  <a:p>
                    <a:r>
                      <a:rPr lang="en-US" sz="1400" dirty="0"/>
                      <a:t>2</a:t>
                    </a:r>
                    <a:r>
                      <a:rPr lang="en-US" sz="1400" dirty="0" smtClean="0"/>
                      <a:t>0</a:t>
                    </a:r>
                    <a:endParaRPr lang="en-US" sz="1400" dirty="0"/>
                  </a:p>
                </p:txBody>
              </p:sp>
              <p:sp>
                <p:nvSpPr>
                  <p:cNvPr id="15" name="TextBox 14"/>
                  <p:cNvSpPr txBox="1"/>
                  <p:nvPr/>
                </p:nvSpPr>
                <p:spPr>
                  <a:xfrm>
                    <a:off x="2072712" y="3466068"/>
                    <a:ext cx="606503" cy="307777"/>
                  </a:xfrm>
                  <a:prstGeom prst="rect">
                    <a:avLst/>
                  </a:prstGeom>
                  <a:noFill/>
                </p:spPr>
                <p:txBody>
                  <a:bodyPr wrap="square" rtlCol="0">
                    <a:spAutoFit/>
                  </a:bodyPr>
                  <a:lstStyle/>
                  <a:p>
                    <a:r>
                      <a:rPr lang="en-US" sz="1400" dirty="0" smtClean="0"/>
                      <a:t>30</a:t>
                    </a:r>
                    <a:endParaRPr lang="en-US" sz="1400" dirty="0"/>
                  </a:p>
                </p:txBody>
              </p:sp>
              <p:sp>
                <p:nvSpPr>
                  <p:cNvPr id="16" name="TextBox 15"/>
                  <p:cNvSpPr txBox="1"/>
                  <p:nvPr/>
                </p:nvSpPr>
                <p:spPr>
                  <a:xfrm>
                    <a:off x="2513593" y="3466068"/>
                    <a:ext cx="606503" cy="307777"/>
                  </a:xfrm>
                  <a:prstGeom prst="rect">
                    <a:avLst/>
                  </a:prstGeom>
                  <a:noFill/>
                </p:spPr>
                <p:txBody>
                  <a:bodyPr wrap="square" rtlCol="0">
                    <a:spAutoFit/>
                  </a:bodyPr>
                  <a:lstStyle/>
                  <a:p>
                    <a:r>
                      <a:rPr lang="en-US" sz="1400" dirty="0" smtClean="0"/>
                      <a:t>40</a:t>
                    </a:r>
                    <a:endParaRPr lang="en-US" sz="1400" dirty="0"/>
                  </a:p>
                </p:txBody>
              </p:sp>
            </p:grpSp>
            <p:sp>
              <p:nvSpPr>
                <p:cNvPr id="17" name="TextBox 16"/>
                <p:cNvSpPr txBox="1"/>
                <p:nvPr/>
              </p:nvSpPr>
              <p:spPr>
                <a:xfrm>
                  <a:off x="2640551" y="3695699"/>
                  <a:ext cx="479545" cy="307777"/>
                </a:xfrm>
                <a:prstGeom prst="rect">
                  <a:avLst/>
                </a:prstGeom>
                <a:noFill/>
              </p:spPr>
              <p:txBody>
                <a:bodyPr wrap="square" rtlCol="0">
                  <a:spAutoFit/>
                </a:bodyPr>
                <a:lstStyle/>
                <a:p>
                  <a:r>
                    <a:rPr lang="en-US" sz="1400" smtClean="0"/>
                    <a:t>Km</a:t>
                  </a:r>
                  <a:endParaRPr lang="en-US" sz="1400" dirty="0"/>
                </a:p>
              </p:txBody>
            </p:sp>
          </p:grpSp>
        </p:grpSp>
        <p:sp>
          <p:nvSpPr>
            <p:cNvPr id="22" name="TextBox 21"/>
            <p:cNvSpPr txBox="1"/>
            <p:nvPr/>
          </p:nvSpPr>
          <p:spPr>
            <a:xfrm>
              <a:off x="3747237" y="5812549"/>
              <a:ext cx="1160568" cy="261610"/>
            </a:xfrm>
            <a:prstGeom prst="rect">
              <a:avLst/>
            </a:prstGeom>
            <a:solidFill>
              <a:schemeClr val="bg1"/>
            </a:solidFill>
          </p:spPr>
          <p:txBody>
            <a:bodyPr wrap="square" rtlCol="0">
              <a:spAutoFit/>
            </a:bodyPr>
            <a:lstStyle/>
            <a:p>
              <a:r>
                <a:rPr lang="en-US" sz="1100" smtClean="0"/>
                <a:t>CDEC Stations</a:t>
              </a:r>
              <a:endParaRPr lang="en-US" sz="1100"/>
            </a:p>
          </p:txBody>
        </p:sp>
        <p:sp>
          <p:nvSpPr>
            <p:cNvPr id="24" name="TextBox 23"/>
            <p:cNvSpPr txBox="1"/>
            <p:nvPr/>
          </p:nvSpPr>
          <p:spPr>
            <a:xfrm>
              <a:off x="3761682" y="6059657"/>
              <a:ext cx="1147399" cy="261610"/>
            </a:xfrm>
            <a:prstGeom prst="rect">
              <a:avLst/>
            </a:prstGeom>
            <a:solidFill>
              <a:schemeClr val="bg1"/>
            </a:solidFill>
          </p:spPr>
          <p:txBody>
            <a:bodyPr wrap="square" rtlCol="0">
              <a:spAutoFit/>
            </a:bodyPr>
            <a:lstStyle/>
            <a:p>
              <a:r>
                <a:rPr lang="en-US" sz="1100" smtClean="0"/>
                <a:t>USGS Stations</a:t>
              </a:r>
              <a:endParaRPr lang="en-US" sz="1100" dirty="0"/>
            </a:p>
          </p:txBody>
        </p:sp>
      </p:grpSp>
    </p:spTree>
    <p:extLst>
      <p:ext uri="{BB962C8B-B14F-4D97-AF65-F5344CB8AC3E}">
        <p14:creationId xmlns:p14="http://schemas.microsoft.com/office/powerpoint/2010/main" val="7458708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AVIRIS vs </a:t>
            </a:r>
            <a:r>
              <a:rPr lang="en-US" i="1" dirty="0" smtClean="0"/>
              <a:t>In Situ </a:t>
            </a:r>
            <a:r>
              <a:rPr lang="en-US" dirty="0" smtClean="0"/>
              <a:t>Turbidity</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718120121"/>
              </p:ext>
            </p:extLst>
          </p:nvPr>
        </p:nvGraphicFramePr>
        <p:xfrm>
          <a:off x="0" y="604836"/>
          <a:ext cx="6130925" cy="60240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109469635"/>
              </p:ext>
            </p:extLst>
          </p:nvPr>
        </p:nvGraphicFramePr>
        <p:xfrm>
          <a:off x="5808129" y="490264"/>
          <a:ext cx="6028074" cy="625316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7607300" y="1927224"/>
            <a:ext cx="3124200" cy="707886"/>
          </a:xfrm>
          <a:prstGeom prst="rect">
            <a:avLst/>
          </a:prstGeom>
          <a:noFill/>
        </p:spPr>
        <p:txBody>
          <a:bodyPr wrap="square" rtlCol="0">
            <a:spAutoFit/>
          </a:bodyPr>
          <a:lstStyle/>
          <a:p>
            <a:pPr algn="ctr"/>
            <a:r>
              <a:rPr lang="en-US" sz="2000" dirty="0">
                <a:solidFill>
                  <a:schemeClr val="bg2">
                    <a:lumMod val="50000"/>
                  </a:schemeClr>
                </a:solidFill>
              </a:rPr>
              <a:t>y = 0.8487x + 7.804</a:t>
            </a:r>
            <a:br>
              <a:rPr lang="en-US" sz="2000" dirty="0">
                <a:solidFill>
                  <a:schemeClr val="bg2">
                    <a:lumMod val="50000"/>
                  </a:schemeClr>
                </a:solidFill>
              </a:rPr>
            </a:br>
            <a:r>
              <a:rPr lang="en-US" sz="2000" dirty="0">
                <a:solidFill>
                  <a:schemeClr val="bg2">
                    <a:lumMod val="50000"/>
                  </a:schemeClr>
                </a:solidFill>
              </a:rPr>
              <a:t>R² </a:t>
            </a:r>
            <a:r>
              <a:rPr lang="en-US" sz="2000">
                <a:solidFill>
                  <a:schemeClr val="bg2">
                    <a:lumMod val="50000"/>
                  </a:schemeClr>
                </a:solidFill>
              </a:rPr>
              <a:t>= </a:t>
            </a:r>
            <a:r>
              <a:rPr lang="en-US" sz="2000" smtClean="0">
                <a:solidFill>
                  <a:schemeClr val="bg2">
                    <a:lumMod val="50000"/>
                  </a:schemeClr>
                </a:solidFill>
              </a:rPr>
              <a:t>0.97351</a:t>
            </a:r>
            <a:endParaRPr lang="en-US" sz="2000" dirty="0">
              <a:solidFill>
                <a:schemeClr val="bg2">
                  <a:lumMod val="50000"/>
                </a:schemeClr>
              </a:solidFill>
            </a:endParaRPr>
          </a:p>
        </p:txBody>
      </p:sp>
      <p:sp>
        <p:nvSpPr>
          <p:cNvPr id="9" name="TextBox 8"/>
          <p:cNvSpPr txBox="1"/>
          <p:nvPr/>
        </p:nvSpPr>
        <p:spPr>
          <a:xfrm>
            <a:off x="1638898" y="1927815"/>
            <a:ext cx="3124200" cy="707886"/>
          </a:xfrm>
          <a:prstGeom prst="rect">
            <a:avLst/>
          </a:prstGeom>
          <a:noFill/>
        </p:spPr>
        <p:txBody>
          <a:bodyPr wrap="square" rtlCol="0">
            <a:spAutoFit/>
          </a:bodyPr>
          <a:lstStyle/>
          <a:p>
            <a:pPr algn="ctr">
              <a:defRPr sz="1500" b="0" i="0" u="none" strike="noStrike" kern="1200" baseline="0">
                <a:solidFill>
                  <a:prstClr val="black">
                    <a:lumMod val="65000"/>
                    <a:lumOff val="35000"/>
                  </a:prstClr>
                </a:solidFill>
                <a:latin typeface="+mn-lt"/>
                <a:ea typeface="+mn-ea"/>
                <a:cs typeface="+mn-cs"/>
              </a:defRPr>
            </a:pPr>
            <a:r>
              <a:rPr lang="en-US" sz="2000" dirty="0"/>
              <a:t>y = 0.5788x + 23.247</a:t>
            </a:r>
            <a:br>
              <a:rPr lang="en-US" sz="2000" dirty="0"/>
            </a:br>
            <a:r>
              <a:rPr lang="en-US" sz="2000" dirty="0"/>
              <a:t>R² = 0.39174</a:t>
            </a: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7340" t="23120" r="36803" b="39319"/>
          <a:stretch/>
        </p:blipFill>
        <p:spPr>
          <a:xfrm>
            <a:off x="6463432" y="1068935"/>
            <a:ext cx="527612" cy="132848"/>
          </a:xfrm>
          <a:prstGeom prst="rect">
            <a:avLst/>
          </a:prstGeom>
        </p:spPr>
      </p:pic>
      <p:sp>
        <p:nvSpPr>
          <p:cNvPr id="11" name="TextBox 10"/>
          <p:cNvSpPr txBox="1"/>
          <p:nvPr/>
        </p:nvSpPr>
        <p:spPr>
          <a:xfrm>
            <a:off x="6994815" y="965098"/>
            <a:ext cx="3147673" cy="400110"/>
          </a:xfrm>
          <a:prstGeom prst="rect">
            <a:avLst/>
          </a:prstGeom>
          <a:noFill/>
        </p:spPr>
        <p:txBody>
          <a:bodyPr wrap="square" rtlCol="0">
            <a:spAutoFit/>
          </a:bodyPr>
          <a:lstStyle/>
          <a:p>
            <a:r>
              <a:rPr lang="en-US" sz="2000" dirty="0" smtClean="0">
                <a:solidFill>
                  <a:schemeClr val="bg2">
                    <a:lumMod val="50000"/>
                  </a:schemeClr>
                </a:solidFill>
              </a:rPr>
              <a:t>Linear (AVIRIS vs. </a:t>
            </a:r>
            <a:r>
              <a:rPr lang="en-US" sz="2000" i="1" dirty="0" smtClean="0">
                <a:solidFill>
                  <a:schemeClr val="bg2">
                    <a:lumMod val="50000"/>
                  </a:schemeClr>
                </a:solidFill>
              </a:rPr>
              <a:t>In Situ</a:t>
            </a:r>
            <a:r>
              <a:rPr lang="en-US" sz="2000" dirty="0" smtClean="0">
                <a:solidFill>
                  <a:schemeClr val="bg2">
                    <a:lumMod val="50000"/>
                  </a:schemeClr>
                </a:solidFill>
              </a:rPr>
              <a:t>)</a:t>
            </a:r>
            <a:endParaRPr lang="en-US" sz="2000" dirty="0">
              <a:solidFill>
                <a:schemeClr val="bg2">
                  <a:lumMod val="50000"/>
                </a:schemeClr>
              </a:solidFill>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4416" y="1068563"/>
            <a:ext cx="596090" cy="182286"/>
          </a:xfrm>
          <a:prstGeom prst="rect">
            <a:avLst/>
          </a:prstGeom>
        </p:spPr>
      </p:pic>
      <p:sp>
        <p:nvSpPr>
          <p:cNvPr id="13" name="TextBox 12"/>
          <p:cNvSpPr txBox="1"/>
          <p:nvPr/>
        </p:nvSpPr>
        <p:spPr>
          <a:xfrm>
            <a:off x="3081755" y="959023"/>
            <a:ext cx="1157469" cy="400110"/>
          </a:xfrm>
          <a:prstGeom prst="rect">
            <a:avLst/>
          </a:prstGeom>
          <a:noFill/>
        </p:spPr>
        <p:txBody>
          <a:bodyPr wrap="square" rtlCol="0">
            <a:spAutoFit/>
          </a:bodyPr>
          <a:lstStyle/>
          <a:p>
            <a:r>
              <a:rPr lang="en-US" sz="2000" dirty="0" smtClean="0">
                <a:solidFill>
                  <a:schemeClr val="bg2">
                    <a:lumMod val="50000"/>
                  </a:schemeClr>
                </a:solidFill>
              </a:rPr>
              <a:t>12 FNU </a:t>
            </a:r>
            <a:endParaRPr lang="en-US" sz="2000" dirty="0">
              <a:solidFill>
                <a:schemeClr val="bg2">
                  <a:lumMod val="50000"/>
                </a:schemeClr>
              </a:solidFill>
            </a:endParaRPr>
          </a:p>
        </p:txBody>
      </p:sp>
      <p:cxnSp>
        <p:nvCxnSpPr>
          <p:cNvPr id="14" name="Straight Connector 13"/>
          <p:cNvCxnSpPr/>
          <p:nvPr/>
        </p:nvCxnSpPr>
        <p:spPr>
          <a:xfrm>
            <a:off x="2719855" y="1120632"/>
            <a:ext cx="3619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928623" y="959121"/>
            <a:ext cx="1353803" cy="400110"/>
          </a:xfrm>
          <a:prstGeom prst="rect">
            <a:avLst/>
          </a:prstGeom>
          <a:noFill/>
        </p:spPr>
        <p:txBody>
          <a:bodyPr wrap="square" rtlCol="0">
            <a:spAutoFit/>
          </a:bodyPr>
          <a:lstStyle/>
          <a:p>
            <a:r>
              <a:rPr lang="en-US" sz="2000" dirty="0" smtClean="0">
                <a:solidFill>
                  <a:schemeClr val="bg2">
                    <a:lumMod val="50000"/>
                  </a:schemeClr>
                </a:solidFill>
              </a:rPr>
              <a:t>1:1 Ratio</a:t>
            </a:r>
            <a:endParaRPr lang="en-US" sz="2000" dirty="0">
              <a:solidFill>
                <a:schemeClr val="bg2">
                  <a:lumMod val="50000"/>
                </a:schemeClr>
              </a:solidFill>
            </a:endParaRPr>
          </a:p>
        </p:txBody>
      </p:sp>
    </p:spTree>
    <p:extLst>
      <p:ext uri="{BB962C8B-B14F-4D97-AF65-F5344CB8AC3E}">
        <p14:creationId xmlns:p14="http://schemas.microsoft.com/office/powerpoint/2010/main" val="20243124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Comparison</a:t>
            </a:r>
            <a:endParaRPr lang="en-US" dirty="0"/>
          </a:p>
        </p:txBody>
      </p:sp>
      <p:sp>
        <p:nvSpPr>
          <p:cNvPr id="7" name="Title 1"/>
          <p:cNvSpPr txBox="1">
            <a:spLocks/>
          </p:cNvSpPr>
          <p:nvPr/>
        </p:nvSpPr>
        <p:spPr>
          <a:xfrm>
            <a:off x="3831706" y="6282704"/>
            <a:ext cx="2175851"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3289B4"/>
                </a:solidFill>
                <a:latin typeface="Century Gothic" panose="020B0502020202020204" pitchFamily="34" charset="0"/>
                <a:ea typeface="+mj-ea"/>
                <a:cs typeface="+mj-cs"/>
              </a:defRPr>
            </a:lvl1pPr>
          </a:lstStyle>
          <a:p>
            <a:r>
              <a:rPr lang="en-US" sz="3200" dirty="0" smtClean="0">
                <a:solidFill>
                  <a:schemeClr val="bg2">
                    <a:lumMod val="50000"/>
                  </a:schemeClr>
                </a:solidFill>
              </a:rPr>
              <a:t>Landsat 8</a:t>
            </a:r>
            <a:endParaRPr lang="en-US" sz="3200" dirty="0">
              <a:solidFill>
                <a:schemeClr val="bg2">
                  <a:lumMod val="50000"/>
                </a:schemeClr>
              </a:solidFill>
            </a:endParaRPr>
          </a:p>
        </p:txBody>
      </p:sp>
      <p:sp>
        <p:nvSpPr>
          <p:cNvPr id="8" name="Title 1"/>
          <p:cNvSpPr txBox="1">
            <a:spLocks/>
          </p:cNvSpPr>
          <p:nvPr/>
        </p:nvSpPr>
        <p:spPr>
          <a:xfrm>
            <a:off x="539419" y="6282704"/>
            <a:ext cx="2444310"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3289B4"/>
                </a:solidFill>
                <a:latin typeface="Century Gothic" panose="020B0502020202020204" pitchFamily="34" charset="0"/>
                <a:ea typeface="+mj-ea"/>
                <a:cs typeface="+mj-cs"/>
              </a:defRPr>
            </a:lvl1pPr>
          </a:lstStyle>
          <a:p>
            <a:r>
              <a:rPr lang="en-US" sz="3200" dirty="0" smtClean="0">
                <a:solidFill>
                  <a:schemeClr val="bg2">
                    <a:lumMod val="50000"/>
                  </a:schemeClr>
                </a:solidFill>
              </a:rPr>
              <a:t>AVIRIS-NG</a:t>
            </a:r>
            <a:endParaRPr lang="en-US" sz="3200" dirty="0">
              <a:solidFill>
                <a:schemeClr val="bg2">
                  <a:lumMod val="50000"/>
                </a:schemeClr>
              </a:solidFill>
            </a:endParaRPr>
          </a:p>
        </p:txBody>
      </p:sp>
      <p:grpSp>
        <p:nvGrpSpPr>
          <p:cNvPr id="102" name="Group 101"/>
          <p:cNvGrpSpPr/>
          <p:nvPr/>
        </p:nvGrpSpPr>
        <p:grpSpPr>
          <a:xfrm>
            <a:off x="3330779" y="1007034"/>
            <a:ext cx="3122961" cy="5235606"/>
            <a:chOff x="3330779" y="1007034"/>
            <a:chExt cx="3122961" cy="5235606"/>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4829" t="13313" r="26425" b="21994"/>
            <a:stretch/>
          </p:blipFill>
          <p:spPr>
            <a:xfrm>
              <a:off x="3330779" y="1007034"/>
              <a:ext cx="3046044" cy="5231621"/>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4155" y="5573485"/>
              <a:ext cx="472056" cy="665170"/>
            </a:xfrm>
            <a:prstGeom prst="rect">
              <a:avLst/>
            </a:prstGeom>
          </p:spPr>
        </p:pic>
        <p:grpSp>
          <p:nvGrpSpPr>
            <p:cNvPr id="58" name="Group 57"/>
            <p:cNvGrpSpPr/>
            <p:nvPr/>
          </p:nvGrpSpPr>
          <p:grpSpPr>
            <a:xfrm>
              <a:off x="5490365" y="1069690"/>
              <a:ext cx="935125" cy="464851"/>
              <a:chOff x="7486267" y="4943333"/>
              <a:chExt cx="935125" cy="464851"/>
            </a:xfrm>
          </p:grpSpPr>
          <p:sp>
            <p:nvSpPr>
              <p:cNvPr id="57" name="TextBox 56"/>
              <p:cNvSpPr txBox="1"/>
              <p:nvPr/>
            </p:nvSpPr>
            <p:spPr>
              <a:xfrm>
                <a:off x="7486267" y="4943333"/>
                <a:ext cx="828419" cy="456880"/>
              </a:xfrm>
              <a:prstGeom prst="rect">
                <a:avLst/>
              </a:prstGeom>
              <a:solidFill>
                <a:schemeClr val="bg1"/>
              </a:solidFill>
              <a:ln>
                <a:solidFill>
                  <a:schemeClr val="tx1"/>
                </a:solidFill>
              </a:ln>
            </p:spPr>
            <p:txBody>
              <a:bodyPr wrap="square" rtlCol="0">
                <a:spAutoFit/>
              </a:bodyPr>
              <a:lstStyle/>
              <a:p>
                <a:endParaRPr lang="en-US"/>
              </a:p>
            </p:txBody>
          </p:sp>
          <p:grpSp>
            <p:nvGrpSpPr>
              <p:cNvPr id="43" name="Group 42"/>
              <p:cNvGrpSpPr/>
              <p:nvPr/>
            </p:nvGrpSpPr>
            <p:grpSpPr>
              <a:xfrm>
                <a:off x="7592540" y="5073697"/>
                <a:ext cx="828852" cy="334487"/>
                <a:chOff x="9612106" y="1834624"/>
                <a:chExt cx="927729" cy="357486"/>
              </a:xfrm>
            </p:grpSpPr>
            <p:pic>
              <p:nvPicPr>
                <p:cNvPr id="46" name="Picture 2" descr="https://lh4.googleusercontent.com/EPkgQHCuR5Muiv7XnyJ2wmxbwmBnTttEed_4kdccxJD1P8-ISZwTzBc4mvbOcVr_lpxVnrg8p0fNIyMqE9AZ89P0fOh6NAqeQHLAbQwD6Y-UlIQvFOLb7tGlnsHJ-UqGMnQ1fTo4Ax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13" t="65707" r="70531" b="25366"/>
                <a:stretch/>
              </p:blipFill>
              <p:spPr bwMode="auto">
                <a:xfrm>
                  <a:off x="9612106" y="1885165"/>
                  <a:ext cx="302391" cy="269703"/>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9791709" y="1834624"/>
                  <a:ext cx="748126" cy="197365"/>
                </a:xfrm>
                <a:prstGeom prst="rect">
                  <a:avLst/>
                </a:prstGeom>
                <a:noFill/>
              </p:spPr>
              <p:txBody>
                <a:bodyPr wrap="square" rtlCol="0">
                  <a:spAutoFit/>
                </a:bodyPr>
                <a:lstStyle/>
                <a:p>
                  <a:r>
                    <a:rPr lang="en-US" sz="600" dirty="0" smtClean="0"/>
                    <a:t>High: 350</a:t>
                  </a:r>
                </a:p>
              </p:txBody>
            </p:sp>
            <p:sp>
              <p:nvSpPr>
                <p:cNvPr id="48" name="TextBox 47"/>
                <p:cNvSpPr txBox="1"/>
                <p:nvPr/>
              </p:nvSpPr>
              <p:spPr>
                <a:xfrm>
                  <a:off x="9791706" y="1994747"/>
                  <a:ext cx="554053" cy="197363"/>
                </a:xfrm>
                <a:prstGeom prst="rect">
                  <a:avLst/>
                </a:prstGeom>
                <a:noFill/>
              </p:spPr>
              <p:txBody>
                <a:bodyPr wrap="square" rtlCol="0">
                  <a:spAutoFit/>
                </a:bodyPr>
                <a:lstStyle/>
                <a:p>
                  <a:r>
                    <a:rPr lang="en-US" sz="600" dirty="0" smtClean="0"/>
                    <a:t>Low: 0</a:t>
                  </a:r>
                  <a:endParaRPr lang="en-US" sz="600" dirty="0"/>
                </a:p>
              </p:txBody>
            </p:sp>
          </p:grpSp>
          <p:sp>
            <p:nvSpPr>
              <p:cNvPr id="44" name="TextBox 43"/>
              <p:cNvSpPr txBox="1"/>
              <p:nvPr/>
            </p:nvSpPr>
            <p:spPr>
              <a:xfrm>
                <a:off x="7486267" y="4943333"/>
                <a:ext cx="828419" cy="200055"/>
              </a:xfrm>
              <a:prstGeom prst="rect">
                <a:avLst/>
              </a:prstGeom>
              <a:noFill/>
            </p:spPr>
            <p:txBody>
              <a:bodyPr wrap="square" rtlCol="0">
                <a:spAutoFit/>
              </a:bodyPr>
              <a:lstStyle/>
              <a:p>
                <a:r>
                  <a:rPr lang="en-US" sz="700" b="1" dirty="0" smtClean="0"/>
                  <a:t>Turbidity (FNU)</a:t>
                </a:r>
              </a:p>
            </p:txBody>
          </p:sp>
        </p:grpSp>
        <p:grpSp>
          <p:nvGrpSpPr>
            <p:cNvPr id="59" name="Group 58"/>
            <p:cNvGrpSpPr/>
            <p:nvPr/>
          </p:nvGrpSpPr>
          <p:grpSpPr>
            <a:xfrm>
              <a:off x="3797579" y="5926221"/>
              <a:ext cx="2656161" cy="316419"/>
              <a:chOff x="6537282" y="5713888"/>
              <a:chExt cx="2656161" cy="316419"/>
            </a:xfrm>
          </p:grpSpPr>
          <p:sp>
            <p:nvSpPr>
              <p:cNvPr id="24" name="TextBox 23"/>
              <p:cNvSpPr txBox="1"/>
              <p:nvPr/>
            </p:nvSpPr>
            <p:spPr>
              <a:xfrm>
                <a:off x="6613246" y="5752246"/>
                <a:ext cx="2466749" cy="230832"/>
              </a:xfrm>
              <a:prstGeom prst="rect">
                <a:avLst/>
              </a:prstGeom>
              <a:solidFill>
                <a:schemeClr val="bg1"/>
              </a:solidFill>
            </p:spPr>
            <p:txBody>
              <a:bodyPr wrap="square" rtlCol="0">
                <a:spAutoFit/>
              </a:bodyPr>
              <a:lstStyle/>
              <a:p>
                <a:r>
                  <a:rPr lang="en-US" sz="900" smtClean="0"/>
                  <a:t> </a:t>
                </a:r>
                <a:endParaRPr lang="en-US" sz="900"/>
              </a:p>
            </p:txBody>
          </p:sp>
          <p:pic>
            <p:nvPicPr>
              <p:cNvPr id="49" name="Picture 48"/>
              <p:cNvPicPr>
                <a:picLocks noChangeAspect="1"/>
              </p:cNvPicPr>
              <p:nvPr/>
            </p:nvPicPr>
            <p:blipFill rotWithShape="1">
              <a:blip r:embed="rId6" cstate="print">
                <a:extLst>
                  <a:ext uri="{28A0092B-C50C-407E-A947-70E740481C1C}">
                    <a14:useLocalDpi xmlns:a14="http://schemas.microsoft.com/office/drawing/2010/main" val="0"/>
                  </a:ext>
                </a:extLst>
              </a:blip>
              <a:srcRect l="48814" t="91651" r="14341" b="7362"/>
              <a:stretch/>
            </p:blipFill>
            <p:spPr>
              <a:xfrm>
                <a:off x="6613247" y="5855300"/>
                <a:ext cx="2230325" cy="77394"/>
              </a:xfrm>
              <a:prstGeom prst="rect">
                <a:avLst/>
              </a:prstGeom>
            </p:spPr>
          </p:pic>
          <p:sp>
            <p:nvSpPr>
              <p:cNvPr id="20" name="TextBox 19"/>
              <p:cNvSpPr txBox="1"/>
              <p:nvPr/>
            </p:nvSpPr>
            <p:spPr>
              <a:xfrm>
                <a:off x="6537282" y="5718734"/>
                <a:ext cx="202575" cy="210946"/>
              </a:xfrm>
              <a:prstGeom prst="rect">
                <a:avLst/>
              </a:prstGeom>
              <a:noFill/>
            </p:spPr>
            <p:txBody>
              <a:bodyPr wrap="square" rtlCol="0">
                <a:spAutoFit/>
              </a:bodyPr>
              <a:lstStyle/>
              <a:p>
                <a:r>
                  <a:rPr lang="en-US" sz="600" smtClean="0"/>
                  <a:t>0</a:t>
                </a:r>
              </a:p>
            </p:txBody>
          </p:sp>
          <p:sp>
            <p:nvSpPr>
              <p:cNvPr id="50" name="TextBox 49"/>
              <p:cNvSpPr txBox="1"/>
              <p:nvPr/>
            </p:nvSpPr>
            <p:spPr>
              <a:xfrm>
                <a:off x="6657118" y="5718734"/>
                <a:ext cx="396026" cy="210946"/>
              </a:xfrm>
              <a:prstGeom prst="rect">
                <a:avLst/>
              </a:prstGeom>
              <a:noFill/>
            </p:spPr>
            <p:txBody>
              <a:bodyPr wrap="square" rtlCol="0">
                <a:spAutoFit/>
              </a:bodyPr>
              <a:lstStyle/>
              <a:p>
                <a:r>
                  <a:rPr lang="en-US" sz="600" smtClean="0"/>
                  <a:t>0.25</a:t>
                </a:r>
              </a:p>
            </p:txBody>
          </p:sp>
          <p:sp>
            <p:nvSpPr>
              <p:cNvPr id="51" name="TextBox 50"/>
              <p:cNvSpPr txBox="1"/>
              <p:nvPr/>
            </p:nvSpPr>
            <p:spPr>
              <a:xfrm>
                <a:off x="6919905" y="5718734"/>
                <a:ext cx="331252" cy="210946"/>
              </a:xfrm>
              <a:prstGeom prst="rect">
                <a:avLst/>
              </a:prstGeom>
              <a:noFill/>
            </p:spPr>
            <p:txBody>
              <a:bodyPr wrap="square" rtlCol="0">
                <a:spAutoFit/>
              </a:bodyPr>
              <a:lstStyle/>
              <a:p>
                <a:r>
                  <a:rPr lang="en-US" sz="600" smtClean="0"/>
                  <a:t>0.5</a:t>
                </a:r>
              </a:p>
            </p:txBody>
          </p:sp>
          <p:sp>
            <p:nvSpPr>
              <p:cNvPr id="52" name="TextBox 51"/>
              <p:cNvSpPr txBox="1"/>
              <p:nvPr/>
            </p:nvSpPr>
            <p:spPr>
              <a:xfrm>
                <a:off x="7640780" y="5718734"/>
                <a:ext cx="202575" cy="210946"/>
              </a:xfrm>
              <a:prstGeom prst="rect">
                <a:avLst/>
              </a:prstGeom>
              <a:noFill/>
            </p:spPr>
            <p:txBody>
              <a:bodyPr wrap="square" rtlCol="0">
                <a:spAutoFit/>
              </a:bodyPr>
              <a:lstStyle/>
              <a:p>
                <a:r>
                  <a:rPr lang="en-US" sz="600"/>
                  <a:t>1</a:t>
                </a:r>
                <a:endParaRPr lang="en-US" sz="600" smtClean="0"/>
              </a:p>
            </p:txBody>
          </p:sp>
          <p:sp>
            <p:nvSpPr>
              <p:cNvPr id="53" name="TextBox 52"/>
              <p:cNvSpPr txBox="1"/>
              <p:nvPr/>
            </p:nvSpPr>
            <p:spPr>
              <a:xfrm>
                <a:off x="8161348" y="5713888"/>
                <a:ext cx="349645" cy="210946"/>
              </a:xfrm>
              <a:prstGeom prst="rect">
                <a:avLst/>
              </a:prstGeom>
              <a:noFill/>
            </p:spPr>
            <p:txBody>
              <a:bodyPr wrap="square" rtlCol="0">
                <a:spAutoFit/>
              </a:bodyPr>
              <a:lstStyle/>
              <a:p>
                <a:r>
                  <a:rPr lang="en-US" sz="600" smtClean="0"/>
                  <a:t>1.5</a:t>
                </a:r>
              </a:p>
            </p:txBody>
          </p:sp>
          <p:sp>
            <p:nvSpPr>
              <p:cNvPr id="54" name="TextBox 53"/>
              <p:cNvSpPr txBox="1"/>
              <p:nvPr/>
            </p:nvSpPr>
            <p:spPr>
              <a:xfrm>
                <a:off x="8738175" y="5721747"/>
                <a:ext cx="152660" cy="210946"/>
              </a:xfrm>
              <a:prstGeom prst="rect">
                <a:avLst/>
              </a:prstGeom>
              <a:noFill/>
            </p:spPr>
            <p:txBody>
              <a:bodyPr wrap="square" rtlCol="0">
                <a:spAutoFit/>
              </a:bodyPr>
              <a:lstStyle/>
              <a:p>
                <a:r>
                  <a:rPr lang="en-US" sz="600"/>
                  <a:t>2</a:t>
                </a:r>
                <a:endParaRPr lang="en-US" sz="600" smtClean="0"/>
              </a:p>
            </p:txBody>
          </p:sp>
          <p:sp>
            <p:nvSpPr>
              <p:cNvPr id="55" name="TextBox 54"/>
              <p:cNvSpPr txBox="1"/>
              <p:nvPr/>
            </p:nvSpPr>
            <p:spPr>
              <a:xfrm>
                <a:off x="8775704" y="5819361"/>
                <a:ext cx="417739" cy="210946"/>
              </a:xfrm>
              <a:prstGeom prst="rect">
                <a:avLst/>
              </a:prstGeom>
              <a:noFill/>
            </p:spPr>
            <p:txBody>
              <a:bodyPr wrap="square" rtlCol="0">
                <a:spAutoFit/>
              </a:bodyPr>
              <a:lstStyle/>
              <a:p>
                <a:r>
                  <a:rPr lang="en-US" sz="600" smtClean="0"/>
                  <a:t>Miles</a:t>
                </a:r>
              </a:p>
            </p:txBody>
          </p:sp>
        </p:grpSp>
      </p:grpSp>
      <p:graphicFrame>
        <p:nvGraphicFramePr>
          <p:cNvPr id="87" name="Chart 86"/>
          <p:cNvGraphicFramePr>
            <a:graphicFrameLocks/>
          </p:cNvGraphicFramePr>
          <p:nvPr>
            <p:extLst>
              <p:ext uri="{D42A27DB-BD31-4B8C-83A1-F6EECF244321}">
                <p14:modId xmlns:p14="http://schemas.microsoft.com/office/powerpoint/2010/main" val="1717785008"/>
              </p:ext>
            </p:extLst>
          </p:nvPr>
        </p:nvGraphicFramePr>
        <p:xfrm>
          <a:off x="6442509" y="1195792"/>
          <a:ext cx="5425025" cy="4975820"/>
        </p:xfrm>
        <a:graphic>
          <a:graphicData uri="http://schemas.openxmlformats.org/drawingml/2006/chart">
            <c:chart xmlns:c="http://schemas.openxmlformats.org/drawingml/2006/chart" xmlns:r="http://schemas.openxmlformats.org/officeDocument/2006/relationships" r:id="rId7"/>
          </a:graphicData>
        </a:graphic>
      </p:graphicFrame>
      <p:pic>
        <p:nvPicPr>
          <p:cNvPr id="78" name="Picture 7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31126" y="1035492"/>
            <a:ext cx="4630669" cy="159239"/>
          </a:xfrm>
          <a:prstGeom prst="rect">
            <a:avLst/>
          </a:prstGeom>
        </p:spPr>
      </p:pic>
      <p:sp>
        <p:nvSpPr>
          <p:cNvPr id="88" name="TextBox 87"/>
          <p:cNvSpPr txBox="1"/>
          <p:nvPr/>
        </p:nvSpPr>
        <p:spPr>
          <a:xfrm>
            <a:off x="8099383" y="6057266"/>
            <a:ext cx="3029849" cy="1015663"/>
          </a:xfrm>
          <a:prstGeom prst="rect">
            <a:avLst/>
          </a:prstGeom>
          <a:noFill/>
        </p:spPr>
        <p:txBody>
          <a:bodyPr wrap="square" rtlCol="0">
            <a:spAutoFit/>
          </a:bodyPr>
          <a:lstStyle/>
          <a:p>
            <a:pPr algn="ctr"/>
            <a:r>
              <a:rPr lang="en-US" sz="2000" dirty="0">
                <a:solidFill>
                  <a:schemeClr val="bg2">
                    <a:lumMod val="50000"/>
                  </a:schemeClr>
                </a:solidFill>
              </a:rPr>
              <a:t>y = 9.7395x - 0.775</a:t>
            </a:r>
            <a:br>
              <a:rPr lang="en-US" sz="2000" dirty="0">
                <a:solidFill>
                  <a:schemeClr val="bg2">
                    <a:lumMod val="50000"/>
                  </a:schemeClr>
                </a:solidFill>
              </a:rPr>
            </a:br>
            <a:r>
              <a:rPr lang="en-US" sz="2000" dirty="0">
                <a:solidFill>
                  <a:schemeClr val="bg2">
                    <a:lumMod val="50000"/>
                  </a:schemeClr>
                </a:solidFill>
              </a:rPr>
              <a:t>R² = 0.13779</a:t>
            </a:r>
          </a:p>
          <a:p>
            <a:endParaRPr lang="en-US" sz="2000" dirty="0">
              <a:solidFill>
                <a:schemeClr val="bg2">
                  <a:lumMod val="50000"/>
                </a:schemeClr>
              </a:solidFill>
            </a:endParaRPr>
          </a:p>
        </p:txBody>
      </p:sp>
      <p:grpSp>
        <p:nvGrpSpPr>
          <p:cNvPr id="90" name="Group 89"/>
          <p:cNvGrpSpPr/>
          <p:nvPr/>
        </p:nvGrpSpPr>
        <p:grpSpPr>
          <a:xfrm>
            <a:off x="220340" y="1007034"/>
            <a:ext cx="3072457" cy="5231621"/>
            <a:chOff x="220340" y="1007034"/>
            <a:chExt cx="3072457" cy="5231621"/>
          </a:xfrm>
        </p:grpSpPr>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l="25266" t="11745" r="25402" b="21768"/>
            <a:stretch/>
          </p:blipFill>
          <p:spPr>
            <a:xfrm>
              <a:off x="220341" y="1007034"/>
              <a:ext cx="2999535" cy="5231621"/>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340" y="5556389"/>
              <a:ext cx="472056" cy="665170"/>
            </a:xfrm>
            <a:prstGeom prst="rect">
              <a:avLst/>
            </a:prstGeom>
          </p:spPr>
        </p:pic>
        <p:grpSp>
          <p:nvGrpSpPr>
            <p:cNvPr id="79" name="Group 78"/>
            <p:cNvGrpSpPr/>
            <p:nvPr/>
          </p:nvGrpSpPr>
          <p:grpSpPr>
            <a:xfrm>
              <a:off x="2329967" y="1094704"/>
              <a:ext cx="935125" cy="464851"/>
              <a:chOff x="7486267" y="4943333"/>
              <a:chExt cx="935125" cy="464851"/>
            </a:xfrm>
          </p:grpSpPr>
          <p:sp>
            <p:nvSpPr>
              <p:cNvPr id="80" name="TextBox 79"/>
              <p:cNvSpPr txBox="1"/>
              <p:nvPr/>
            </p:nvSpPr>
            <p:spPr>
              <a:xfrm>
                <a:off x="7486267" y="4943333"/>
                <a:ext cx="828419" cy="456880"/>
              </a:xfrm>
              <a:prstGeom prst="rect">
                <a:avLst/>
              </a:prstGeom>
              <a:solidFill>
                <a:schemeClr val="bg1"/>
              </a:solidFill>
              <a:ln>
                <a:solidFill>
                  <a:schemeClr val="tx1"/>
                </a:solidFill>
              </a:ln>
            </p:spPr>
            <p:txBody>
              <a:bodyPr wrap="square" rtlCol="0">
                <a:spAutoFit/>
              </a:bodyPr>
              <a:lstStyle/>
              <a:p>
                <a:endParaRPr lang="en-US"/>
              </a:p>
            </p:txBody>
          </p:sp>
          <p:grpSp>
            <p:nvGrpSpPr>
              <p:cNvPr id="81" name="Group 80"/>
              <p:cNvGrpSpPr/>
              <p:nvPr/>
            </p:nvGrpSpPr>
            <p:grpSpPr>
              <a:xfrm>
                <a:off x="7592540" y="5073697"/>
                <a:ext cx="828852" cy="334487"/>
                <a:chOff x="9612106" y="1834624"/>
                <a:chExt cx="927729" cy="357486"/>
              </a:xfrm>
            </p:grpSpPr>
            <p:pic>
              <p:nvPicPr>
                <p:cNvPr id="83" name="Picture 2" descr="https://lh4.googleusercontent.com/EPkgQHCuR5Muiv7XnyJ2wmxbwmBnTttEed_4kdccxJD1P8-ISZwTzBc4mvbOcVr_lpxVnrg8p0fNIyMqE9AZ89P0fOh6NAqeQHLAbQwD6Y-UlIQvFOLb7tGlnsHJ-UqGMnQ1fTo4Ax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13" t="65707" r="70531" b="25366"/>
                <a:stretch/>
              </p:blipFill>
              <p:spPr bwMode="auto">
                <a:xfrm>
                  <a:off x="9612106" y="1885165"/>
                  <a:ext cx="302391" cy="269703"/>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9791709" y="1834624"/>
                  <a:ext cx="748126" cy="197365"/>
                </a:xfrm>
                <a:prstGeom prst="rect">
                  <a:avLst/>
                </a:prstGeom>
                <a:noFill/>
              </p:spPr>
              <p:txBody>
                <a:bodyPr wrap="square" rtlCol="0">
                  <a:spAutoFit/>
                </a:bodyPr>
                <a:lstStyle/>
                <a:p>
                  <a:r>
                    <a:rPr lang="en-US" sz="600" dirty="0" smtClean="0"/>
                    <a:t>High: 350</a:t>
                  </a:r>
                </a:p>
              </p:txBody>
            </p:sp>
            <p:sp>
              <p:nvSpPr>
                <p:cNvPr id="85" name="TextBox 84"/>
                <p:cNvSpPr txBox="1"/>
                <p:nvPr/>
              </p:nvSpPr>
              <p:spPr>
                <a:xfrm>
                  <a:off x="9791706" y="1994747"/>
                  <a:ext cx="554053" cy="197363"/>
                </a:xfrm>
                <a:prstGeom prst="rect">
                  <a:avLst/>
                </a:prstGeom>
                <a:noFill/>
              </p:spPr>
              <p:txBody>
                <a:bodyPr wrap="square" rtlCol="0">
                  <a:spAutoFit/>
                </a:bodyPr>
                <a:lstStyle/>
                <a:p>
                  <a:r>
                    <a:rPr lang="en-US" sz="600" dirty="0" smtClean="0"/>
                    <a:t>Low: 0</a:t>
                  </a:r>
                  <a:endParaRPr lang="en-US" sz="600" dirty="0"/>
                </a:p>
              </p:txBody>
            </p:sp>
          </p:grpSp>
          <p:sp>
            <p:nvSpPr>
              <p:cNvPr id="82" name="TextBox 81"/>
              <p:cNvSpPr txBox="1"/>
              <p:nvPr/>
            </p:nvSpPr>
            <p:spPr>
              <a:xfrm>
                <a:off x="7486267" y="4943333"/>
                <a:ext cx="828419" cy="200055"/>
              </a:xfrm>
              <a:prstGeom prst="rect">
                <a:avLst/>
              </a:prstGeom>
              <a:noFill/>
            </p:spPr>
            <p:txBody>
              <a:bodyPr wrap="square" rtlCol="0">
                <a:spAutoFit/>
              </a:bodyPr>
              <a:lstStyle/>
              <a:p>
                <a:r>
                  <a:rPr lang="en-US" sz="700" b="1" dirty="0" smtClean="0"/>
                  <a:t>Turbidity (FNU)</a:t>
                </a:r>
              </a:p>
            </p:txBody>
          </p:sp>
        </p:grpSp>
        <p:grpSp>
          <p:nvGrpSpPr>
            <p:cNvPr id="92" name="Group 91"/>
            <p:cNvGrpSpPr/>
            <p:nvPr/>
          </p:nvGrpSpPr>
          <p:grpSpPr>
            <a:xfrm>
              <a:off x="636636" y="5915854"/>
              <a:ext cx="2656161" cy="316419"/>
              <a:chOff x="6537282" y="5713888"/>
              <a:chExt cx="2656161" cy="316419"/>
            </a:xfrm>
          </p:grpSpPr>
          <p:sp>
            <p:nvSpPr>
              <p:cNvPr id="93" name="TextBox 92"/>
              <p:cNvSpPr txBox="1"/>
              <p:nvPr/>
            </p:nvSpPr>
            <p:spPr>
              <a:xfrm>
                <a:off x="6613246" y="5752246"/>
                <a:ext cx="2466749" cy="230832"/>
              </a:xfrm>
              <a:prstGeom prst="rect">
                <a:avLst/>
              </a:prstGeom>
              <a:solidFill>
                <a:schemeClr val="bg1"/>
              </a:solidFill>
            </p:spPr>
            <p:txBody>
              <a:bodyPr wrap="square" rtlCol="0">
                <a:spAutoFit/>
              </a:bodyPr>
              <a:lstStyle/>
              <a:p>
                <a:r>
                  <a:rPr lang="en-US" sz="900" smtClean="0"/>
                  <a:t> </a:t>
                </a:r>
                <a:endParaRPr lang="en-US" sz="900"/>
              </a:p>
            </p:txBody>
          </p:sp>
          <p:pic>
            <p:nvPicPr>
              <p:cNvPr id="94" name="Picture 93"/>
              <p:cNvPicPr>
                <a:picLocks noChangeAspect="1"/>
              </p:cNvPicPr>
              <p:nvPr/>
            </p:nvPicPr>
            <p:blipFill rotWithShape="1">
              <a:blip r:embed="rId6" cstate="print">
                <a:extLst>
                  <a:ext uri="{28A0092B-C50C-407E-A947-70E740481C1C}">
                    <a14:useLocalDpi xmlns:a14="http://schemas.microsoft.com/office/drawing/2010/main" val="0"/>
                  </a:ext>
                </a:extLst>
              </a:blip>
              <a:srcRect l="48814" t="91651" r="14341" b="7362"/>
              <a:stretch/>
            </p:blipFill>
            <p:spPr>
              <a:xfrm>
                <a:off x="6613247" y="5855300"/>
                <a:ext cx="2230325" cy="77394"/>
              </a:xfrm>
              <a:prstGeom prst="rect">
                <a:avLst/>
              </a:prstGeom>
            </p:spPr>
          </p:pic>
          <p:sp>
            <p:nvSpPr>
              <p:cNvPr id="95" name="TextBox 94"/>
              <p:cNvSpPr txBox="1"/>
              <p:nvPr/>
            </p:nvSpPr>
            <p:spPr>
              <a:xfrm>
                <a:off x="6537282" y="5718734"/>
                <a:ext cx="202575" cy="210946"/>
              </a:xfrm>
              <a:prstGeom prst="rect">
                <a:avLst/>
              </a:prstGeom>
              <a:noFill/>
            </p:spPr>
            <p:txBody>
              <a:bodyPr wrap="square" rtlCol="0">
                <a:spAutoFit/>
              </a:bodyPr>
              <a:lstStyle/>
              <a:p>
                <a:r>
                  <a:rPr lang="en-US" sz="600" smtClean="0"/>
                  <a:t>0</a:t>
                </a:r>
              </a:p>
            </p:txBody>
          </p:sp>
          <p:sp>
            <p:nvSpPr>
              <p:cNvPr id="96" name="TextBox 95"/>
              <p:cNvSpPr txBox="1"/>
              <p:nvPr/>
            </p:nvSpPr>
            <p:spPr>
              <a:xfrm>
                <a:off x="6657118" y="5718734"/>
                <a:ext cx="396026" cy="210946"/>
              </a:xfrm>
              <a:prstGeom prst="rect">
                <a:avLst/>
              </a:prstGeom>
              <a:noFill/>
            </p:spPr>
            <p:txBody>
              <a:bodyPr wrap="square" rtlCol="0">
                <a:spAutoFit/>
              </a:bodyPr>
              <a:lstStyle/>
              <a:p>
                <a:r>
                  <a:rPr lang="en-US" sz="600" smtClean="0"/>
                  <a:t>0.25</a:t>
                </a:r>
              </a:p>
            </p:txBody>
          </p:sp>
          <p:sp>
            <p:nvSpPr>
              <p:cNvPr id="97" name="TextBox 96"/>
              <p:cNvSpPr txBox="1"/>
              <p:nvPr/>
            </p:nvSpPr>
            <p:spPr>
              <a:xfrm>
                <a:off x="6919905" y="5718734"/>
                <a:ext cx="331252" cy="210946"/>
              </a:xfrm>
              <a:prstGeom prst="rect">
                <a:avLst/>
              </a:prstGeom>
              <a:noFill/>
            </p:spPr>
            <p:txBody>
              <a:bodyPr wrap="square" rtlCol="0">
                <a:spAutoFit/>
              </a:bodyPr>
              <a:lstStyle/>
              <a:p>
                <a:r>
                  <a:rPr lang="en-US" sz="600" smtClean="0"/>
                  <a:t>0.5</a:t>
                </a:r>
              </a:p>
            </p:txBody>
          </p:sp>
          <p:sp>
            <p:nvSpPr>
              <p:cNvPr id="98" name="TextBox 97"/>
              <p:cNvSpPr txBox="1"/>
              <p:nvPr/>
            </p:nvSpPr>
            <p:spPr>
              <a:xfrm>
                <a:off x="7640780" y="5718734"/>
                <a:ext cx="202575" cy="210946"/>
              </a:xfrm>
              <a:prstGeom prst="rect">
                <a:avLst/>
              </a:prstGeom>
              <a:noFill/>
            </p:spPr>
            <p:txBody>
              <a:bodyPr wrap="square" rtlCol="0">
                <a:spAutoFit/>
              </a:bodyPr>
              <a:lstStyle/>
              <a:p>
                <a:r>
                  <a:rPr lang="en-US" sz="600"/>
                  <a:t>1</a:t>
                </a:r>
                <a:endParaRPr lang="en-US" sz="600" smtClean="0"/>
              </a:p>
            </p:txBody>
          </p:sp>
          <p:sp>
            <p:nvSpPr>
              <p:cNvPr id="99" name="TextBox 98"/>
              <p:cNvSpPr txBox="1"/>
              <p:nvPr/>
            </p:nvSpPr>
            <p:spPr>
              <a:xfrm>
                <a:off x="8161348" y="5713888"/>
                <a:ext cx="349645" cy="210946"/>
              </a:xfrm>
              <a:prstGeom prst="rect">
                <a:avLst/>
              </a:prstGeom>
              <a:noFill/>
            </p:spPr>
            <p:txBody>
              <a:bodyPr wrap="square" rtlCol="0">
                <a:spAutoFit/>
              </a:bodyPr>
              <a:lstStyle/>
              <a:p>
                <a:r>
                  <a:rPr lang="en-US" sz="600" smtClean="0"/>
                  <a:t>1.5</a:t>
                </a:r>
              </a:p>
            </p:txBody>
          </p:sp>
          <p:sp>
            <p:nvSpPr>
              <p:cNvPr id="100" name="TextBox 99"/>
              <p:cNvSpPr txBox="1"/>
              <p:nvPr/>
            </p:nvSpPr>
            <p:spPr>
              <a:xfrm>
                <a:off x="8738175" y="5721747"/>
                <a:ext cx="152660" cy="210946"/>
              </a:xfrm>
              <a:prstGeom prst="rect">
                <a:avLst/>
              </a:prstGeom>
              <a:noFill/>
            </p:spPr>
            <p:txBody>
              <a:bodyPr wrap="square" rtlCol="0">
                <a:spAutoFit/>
              </a:bodyPr>
              <a:lstStyle/>
              <a:p>
                <a:r>
                  <a:rPr lang="en-US" sz="600"/>
                  <a:t>2</a:t>
                </a:r>
                <a:endParaRPr lang="en-US" sz="600" smtClean="0"/>
              </a:p>
            </p:txBody>
          </p:sp>
          <p:sp>
            <p:nvSpPr>
              <p:cNvPr id="101" name="TextBox 100"/>
              <p:cNvSpPr txBox="1"/>
              <p:nvPr/>
            </p:nvSpPr>
            <p:spPr>
              <a:xfrm>
                <a:off x="8775704" y="5819361"/>
                <a:ext cx="417739" cy="210946"/>
              </a:xfrm>
              <a:prstGeom prst="rect">
                <a:avLst/>
              </a:prstGeom>
              <a:noFill/>
            </p:spPr>
            <p:txBody>
              <a:bodyPr wrap="square" rtlCol="0">
                <a:spAutoFit/>
              </a:bodyPr>
              <a:lstStyle/>
              <a:p>
                <a:r>
                  <a:rPr lang="en-US" sz="600" smtClean="0"/>
                  <a:t>Miles</a:t>
                </a:r>
              </a:p>
            </p:txBody>
          </p:sp>
        </p:grpSp>
      </p:grpSp>
    </p:spTree>
    <p:extLst>
      <p:ext uri="{BB962C8B-B14F-4D97-AF65-F5344CB8AC3E}">
        <p14:creationId xmlns:p14="http://schemas.microsoft.com/office/powerpoint/2010/main" val="1492344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977" y="644332"/>
            <a:ext cx="10417174" cy="479425"/>
          </a:xfrm>
        </p:spPr>
        <p:txBody>
          <a:bodyPr/>
          <a:lstStyle/>
          <a:p>
            <a:r>
              <a:rPr lang="en-US" sz="4000" dirty="0" smtClean="0"/>
              <a:t>Potential Explanation for </a:t>
            </a:r>
            <a:r>
              <a:rPr lang="en-US" sz="4000" smtClean="0"/>
              <a:t>Value Disagreements</a:t>
            </a:r>
            <a:endParaRPr lang="en-US" sz="4000"/>
          </a:p>
        </p:txBody>
      </p:sp>
      <p:grpSp>
        <p:nvGrpSpPr>
          <p:cNvPr id="5" name="Group 4"/>
          <p:cNvGrpSpPr/>
          <p:nvPr/>
        </p:nvGrpSpPr>
        <p:grpSpPr>
          <a:xfrm>
            <a:off x="6379164" y="884044"/>
            <a:ext cx="5101636" cy="5821556"/>
            <a:chOff x="1371600" y="914400"/>
            <a:chExt cx="3358241" cy="3987069"/>
          </a:xfrm>
        </p:grpSpPr>
        <p:sp>
          <p:nvSpPr>
            <p:cNvPr id="6" name="TextBox 5"/>
            <p:cNvSpPr txBox="1"/>
            <p:nvPr/>
          </p:nvSpPr>
          <p:spPr>
            <a:xfrm>
              <a:off x="1371600" y="914400"/>
              <a:ext cx="3358241" cy="3987069"/>
            </a:xfrm>
            <a:prstGeom prst="rect">
              <a:avLst/>
            </a:prstGeom>
            <a:solidFill>
              <a:schemeClr val="bg1"/>
            </a:solidFill>
          </p:spPr>
          <p:txBody>
            <a:bodyPr wrap="square" rtlCol="0">
              <a:spAutoFit/>
            </a:bodyPr>
            <a:lstStyle/>
            <a:p>
              <a:endParaRPr lang="en-US"/>
            </a:p>
          </p:txBody>
        </p:sp>
        <p:grpSp>
          <p:nvGrpSpPr>
            <p:cNvPr id="7" name="Group 6"/>
            <p:cNvGrpSpPr/>
            <p:nvPr/>
          </p:nvGrpSpPr>
          <p:grpSpPr>
            <a:xfrm>
              <a:off x="1458727" y="1056738"/>
              <a:ext cx="3230315" cy="3708060"/>
              <a:chOff x="4108441" y="1180147"/>
              <a:chExt cx="3230315" cy="370806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586" y="1702710"/>
                <a:ext cx="2514600" cy="2778478"/>
              </a:xfrm>
              <a:prstGeom prst="rect">
                <a:avLst/>
              </a:prstGeom>
            </p:spPr>
          </p:pic>
          <p:sp>
            <p:nvSpPr>
              <p:cNvPr id="9" name="TextBox 8"/>
              <p:cNvSpPr txBox="1"/>
              <p:nvPr/>
            </p:nvSpPr>
            <p:spPr>
              <a:xfrm>
                <a:off x="4414846" y="1752928"/>
                <a:ext cx="516917" cy="172944"/>
              </a:xfrm>
              <a:prstGeom prst="rect">
                <a:avLst/>
              </a:prstGeom>
              <a:noFill/>
            </p:spPr>
            <p:txBody>
              <a:bodyPr wrap="square" rtlCol="0">
                <a:spAutoFit/>
              </a:bodyPr>
              <a:lstStyle/>
              <a:p>
                <a:r>
                  <a:rPr lang="en-US" sz="1000" smtClean="0">
                    <a:solidFill>
                      <a:schemeClr val="bg2">
                        <a:lumMod val="50000"/>
                      </a:schemeClr>
                    </a:solidFill>
                    <a:latin typeface="Century Gothic" charset="0"/>
                    <a:ea typeface="Century Gothic" charset="0"/>
                    <a:cs typeface="Century Gothic" charset="0"/>
                  </a:rPr>
                  <a:t>500</a:t>
                </a:r>
                <a:endParaRPr lang="en-US" sz="1000">
                  <a:solidFill>
                    <a:schemeClr val="bg2">
                      <a:lumMod val="50000"/>
                    </a:schemeClr>
                  </a:solidFill>
                  <a:latin typeface="Century Gothic" charset="0"/>
                  <a:ea typeface="Century Gothic" charset="0"/>
                  <a:cs typeface="Century Gothic" charset="0"/>
                </a:endParaRPr>
              </a:p>
            </p:txBody>
          </p:sp>
          <p:sp>
            <p:nvSpPr>
              <p:cNvPr id="10" name="TextBox 9"/>
              <p:cNvSpPr txBox="1"/>
              <p:nvPr/>
            </p:nvSpPr>
            <p:spPr>
              <a:xfrm>
                <a:off x="4423881" y="2225236"/>
                <a:ext cx="433410" cy="172944"/>
              </a:xfrm>
              <a:prstGeom prst="rect">
                <a:avLst/>
              </a:prstGeom>
              <a:noFill/>
            </p:spPr>
            <p:txBody>
              <a:bodyPr wrap="square" rtlCol="0">
                <a:spAutoFit/>
              </a:bodyPr>
              <a:lstStyle/>
              <a:p>
                <a:r>
                  <a:rPr lang="en-US" sz="1000" dirty="0">
                    <a:solidFill>
                      <a:schemeClr val="bg2">
                        <a:lumMod val="50000"/>
                      </a:schemeClr>
                    </a:solidFill>
                    <a:latin typeface="Century Gothic" charset="0"/>
                    <a:ea typeface="Century Gothic" charset="0"/>
                    <a:cs typeface="Century Gothic" charset="0"/>
                  </a:rPr>
                  <a:t>4</a:t>
                </a:r>
                <a:r>
                  <a:rPr lang="en-US" sz="1000" dirty="0" smtClean="0">
                    <a:solidFill>
                      <a:schemeClr val="bg2">
                        <a:lumMod val="50000"/>
                      </a:schemeClr>
                    </a:solidFill>
                    <a:latin typeface="Century Gothic" charset="0"/>
                    <a:ea typeface="Century Gothic" charset="0"/>
                    <a:cs typeface="Century Gothic" charset="0"/>
                  </a:rPr>
                  <a:t>00</a:t>
                </a:r>
                <a:endParaRPr lang="en-US" sz="1000" dirty="0">
                  <a:solidFill>
                    <a:schemeClr val="bg2">
                      <a:lumMod val="50000"/>
                    </a:schemeClr>
                  </a:solidFill>
                  <a:latin typeface="Century Gothic" charset="0"/>
                  <a:ea typeface="Century Gothic" charset="0"/>
                  <a:cs typeface="Century Gothic" charset="0"/>
                </a:endParaRPr>
              </a:p>
            </p:txBody>
          </p:sp>
          <p:sp>
            <p:nvSpPr>
              <p:cNvPr id="11" name="TextBox 10"/>
              <p:cNvSpPr txBox="1"/>
              <p:nvPr/>
            </p:nvSpPr>
            <p:spPr>
              <a:xfrm>
                <a:off x="4423881" y="2703172"/>
                <a:ext cx="436487" cy="172944"/>
              </a:xfrm>
              <a:prstGeom prst="rect">
                <a:avLst/>
              </a:prstGeom>
              <a:noFill/>
            </p:spPr>
            <p:txBody>
              <a:bodyPr wrap="square" rtlCol="0">
                <a:spAutoFit/>
              </a:bodyPr>
              <a:lstStyle/>
              <a:p>
                <a:r>
                  <a:rPr lang="en-US" sz="1000" dirty="0" smtClean="0">
                    <a:solidFill>
                      <a:schemeClr val="bg2">
                        <a:lumMod val="50000"/>
                      </a:schemeClr>
                    </a:solidFill>
                    <a:latin typeface="Century Gothic" charset="0"/>
                    <a:ea typeface="Century Gothic" charset="0"/>
                    <a:cs typeface="Century Gothic" charset="0"/>
                  </a:rPr>
                  <a:t>300</a:t>
                </a:r>
                <a:endParaRPr lang="en-US" sz="1000" dirty="0">
                  <a:solidFill>
                    <a:schemeClr val="bg2">
                      <a:lumMod val="50000"/>
                    </a:schemeClr>
                  </a:solidFill>
                  <a:latin typeface="Century Gothic" charset="0"/>
                  <a:ea typeface="Century Gothic" charset="0"/>
                  <a:cs typeface="Century Gothic" charset="0"/>
                </a:endParaRPr>
              </a:p>
            </p:txBody>
          </p:sp>
          <p:sp>
            <p:nvSpPr>
              <p:cNvPr id="12" name="TextBox 11"/>
              <p:cNvSpPr txBox="1"/>
              <p:nvPr/>
            </p:nvSpPr>
            <p:spPr>
              <a:xfrm>
                <a:off x="4428255" y="3192103"/>
                <a:ext cx="433410" cy="172944"/>
              </a:xfrm>
              <a:prstGeom prst="rect">
                <a:avLst/>
              </a:prstGeom>
              <a:noFill/>
            </p:spPr>
            <p:txBody>
              <a:bodyPr wrap="square" rtlCol="0">
                <a:spAutoFit/>
              </a:bodyPr>
              <a:lstStyle/>
              <a:p>
                <a:r>
                  <a:rPr lang="en-US" sz="1000" dirty="0">
                    <a:solidFill>
                      <a:schemeClr val="bg2">
                        <a:lumMod val="50000"/>
                      </a:schemeClr>
                    </a:solidFill>
                    <a:latin typeface="Century Gothic" charset="0"/>
                    <a:ea typeface="Century Gothic" charset="0"/>
                    <a:cs typeface="Century Gothic" charset="0"/>
                  </a:rPr>
                  <a:t>2</a:t>
                </a:r>
                <a:r>
                  <a:rPr lang="en-US" sz="1000" dirty="0" smtClean="0">
                    <a:solidFill>
                      <a:schemeClr val="bg2">
                        <a:lumMod val="50000"/>
                      </a:schemeClr>
                    </a:solidFill>
                    <a:latin typeface="Century Gothic" charset="0"/>
                    <a:ea typeface="Century Gothic" charset="0"/>
                    <a:cs typeface="Century Gothic" charset="0"/>
                  </a:rPr>
                  <a:t>00</a:t>
                </a:r>
                <a:endParaRPr lang="en-US" sz="1000" dirty="0">
                  <a:solidFill>
                    <a:schemeClr val="bg2">
                      <a:lumMod val="50000"/>
                    </a:schemeClr>
                  </a:solidFill>
                  <a:latin typeface="Century Gothic" charset="0"/>
                  <a:ea typeface="Century Gothic" charset="0"/>
                  <a:cs typeface="Century Gothic" charset="0"/>
                </a:endParaRPr>
              </a:p>
            </p:txBody>
          </p:sp>
          <p:sp>
            <p:nvSpPr>
              <p:cNvPr id="13" name="TextBox 12"/>
              <p:cNvSpPr txBox="1"/>
              <p:nvPr/>
            </p:nvSpPr>
            <p:spPr>
              <a:xfrm>
                <a:off x="4434949" y="3681034"/>
                <a:ext cx="433409" cy="172944"/>
              </a:xfrm>
              <a:prstGeom prst="rect">
                <a:avLst/>
              </a:prstGeom>
              <a:noFill/>
            </p:spPr>
            <p:txBody>
              <a:bodyPr wrap="square" rtlCol="0">
                <a:spAutoFit/>
              </a:bodyPr>
              <a:lstStyle/>
              <a:p>
                <a:r>
                  <a:rPr lang="en-US" sz="1000" dirty="0" smtClean="0">
                    <a:solidFill>
                      <a:schemeClr val="bg2">
                        <a:lumMod val="50000"/>
                      </a:schemeClr>
                    </a:solidFill>
                    <a:latin typeface="Century Gothic" charset="0"/>
                    <a:ea typeface="Century Gothic" charset="0"/>
                    <a:cs typeface="Century Gothic" charset="0"/>
                  </a:rPr>
                  <a:t>100</a:t>
                </a:r>
              </a:p>
            </p:txBody>
          </p:sp>
          <p:sp>
            <p:nvSpPr>
              <p:cNvPr id="14" name="TextBox 13"/>
              <p:cNvSpPr txBox="1"/>
              <p:nvPr/>
            </p:nvSpPr>
            <p:spPr>
              <a:xfrm>
                <a:off x="4723805" y="4398524"/>
                <a:ext cx="456574" cy="172944"/>
              </a:xfrm>
              <a:prstGeom prst="rect">
                <a:avLst/>
              </a:prstGeom>
              <a:noFill/>
            </p:spPr>
            <p:txBody>
              <a:bodyPr wrap="square" rtlCol="0">
                <a:spAutoFit/>
              </a:bodyPr>
              <a:lstStyle/>
              <a:p>
                <a:r>
                  <a:rPr lang="en-US" sz="1000" dirty="0" smtClean="0">
                    <a:solidFill>
                      <a:schemeClr val="bg2">
                        <a:lumMod val="50000"/>
                      </a:schemeClr>
                    </a:solidFill>
                    <a:latin typeface="Century Gothic" charset="0"/>
                    <a:ea typeface="Century Gothic" charset="0"/>
                    <a:cs typeface="Century Gothic" charset="0"/>
                  </a:rPr>
                  <a:t>0.00</a:t>
                </a:r>
                <a:endParaRPr lang="en-US" sz="1000" dirty="0">
                  <a:solidFill>
                    <a:schemeClr val="bg2">
                      <a:lumMod val="50000"/>
                    </a:schemeClr>
                  </a:solidFill>
                  <a:latin typeface="Century Gothic" charset="0"/>
                  <a:ea typeface="Century Gothic" charset="0"/>
                  <a:cs typeface="Century Gothic" charset="0"/>
                </a:endParaRPr>
              </a:p>
            </p:txBody>
          </p:sp>
          <p:sp>
            <p:nvSpPr>
              <p:cNvPr id="15" name="TextBox 14"/>
              <p:cNvSpPr txBox="1"/>
              <p:nvPr/>
            </p:nvSpPr>
            <p:spPr>
              <a:xfrm>
                <a:off x="5099611" y="4399282"/>
                <a:ext cx="483337" cy="172944"/>
              </a:xfrm>
              <a:prstGeom prst="rect">
                <a:avLst/>
              </a:prstGeom>
              <a:noFill/>
            </p:spPr>
            <p:txBody>
              <a:bodyPr wrap="square" rtlCol="0">
                <a:spAutoFit/>
              </a:bodyPr>
              <a:lstStyle/>
              <a:p>
                <a:r>
                  <a:rPr lang="en-US" sz="1000" dirty="0" smtClean="0">
                    <a:solidFill>
                      <a:schemeClr val="bg2">
                        <a:lumMod val="50000"/>
                      </a:schemeClr>
                    </a:solidFill>
                    <a:latin typeface="Century Gothic" charset="0"/>
                    <a:ea typeface="Century Gothic" charset="0"/>
                    <a:cs typeface="Century Gothic" charset="0"/>
                  </a:rPr>
                  <a:t>0.02</a:t>
                </a:r>
                <a:endParaRPr lang="en-US" sz="1000" dirty="0">
                  <a:solidFill>
                    <a:schemeClr val="bg2">
                      <a:lumMod val="50000"/>
                    </a:schemeClr>
                  </a:solidFill>
                  <a:latin typeface="Century Gothic" charset="0"/>
                  <a:ea typeface="Century Gothic" charset="0"/>
                  <a:cs typeface="Century Gothic" charset="0"/>
                </a:endParaRPr>
              </a:p>
            </p:txBody>
          </p:sp>
          <p:sp>
            <p:nvSpPr>
              <p:cNvPr id="16" name="TextBox 15"/>
              <p:cNvSpPr txBox="1"/>
              <p:nvPr/>
            </p:nvSpPr>
            <p:spPr>
              <a:xfrm>
                <a:off x="5548994" y="4398524"/>
                <a:ext cx="463811" cy="172944"/>
              </a:xfrm>
              <a:prstGeom prst="rect">
                <a:avLst/>
              </a:prstGeom>
              <a:noFill/>
            </p:spPr>
            <p:txBody>
              <a:bodyPr wrap="square" rtlCol="0">
                <a:spAutoFit/>
              </a:bodyPr>
              <a:lstStyle/>
              <a:p>
                <a:r>
                  <a:rPr lang="en-US" sz="1000" dirty="0" smtClean="0">
                    <a:solidFill>
                      <a:schemeClr val="bg2">
                        <a:lumMod val="50000"/>
                      </a:schemeClr>
                    </a:solidFill>
                    <a:latin typeface="Century Gothic" charset="0"/>
                    <a:ea typeface="Century Gothic" charset="0"/>
                    <a:cs typeface="Century Gothic" charset="0"/>
                  </a:rPr>
                  <a:t>0.04</a:t>
                </a:r>
                <a:endParaRPr lang="en-US" sz="1000" dirty="0">
                  <a:solidFill>
                    <a:schemeClr val="bg2">
                      <a:lumMod val="50000"/>
                    </a:schemeClr>
                  </a:solidFill>
                  <a:latin typeface="Century Gothic" charset="0"/>
                  <a:ea typeface="Century Gothic" charset="0"/>
                  <a:cs typeface="Century Gothic" charset="0"/>
                </a:endParaRPr>
              </a:p>
            </p:txBody>
          </p:sp>
          <p:sp>
            <p:nvSpPr>
              <p:cNvPr id="17" name="TextBox 16"/>
              <p:cNvSpPr txBox="1"/>
              <p:nvPr/>
            </p:nvSpPr>
            <p:spPr>
              <a:xfrm>
                <a:off x="5958753" y="4395606"/>
                <a:ext cx="448444" cy="172944"/>
              </a:xfrm>
              <a:prstGeom prst="rect">
                <a:avLst/>
              </a:prstGeom>
              <a:noFill/>
            </p:spPr>
            <p:txBody>
              <a:bodyPr wrap="square" rtlCol="0">
                <a:spAutoFit/>
              </a:bodyPr>
              <a:lstStyle/>
              <a:p>
                <a:r>
                  <a:rPr lang="en-US" sz="1000" dirty="0" smtClean="0">
                    <a:solidFill>
                      <a:schemeClr val="bg2">
                        <a:lumMod val="50000"/>
                      </a:schemeClr>
                    </a:solidFill>
                    <a:latin typeface="Century Gothic" charset="0"/>
                    <a:ea typeface="Century Gothic" charset="0"/>
                    <a:cs typeface="Century Gothic" charset="0"/>
                  </a:rPr>
                  <a:t>0.06</a:t>
                </a:r>
                <a:endParaRPr lang="en-US" sz="1000" dirty="0">
                  <a:solidFill>
                    <a:schemeClr val="bg2">
                      <a:lumMod val="50000"/>
                    </a:schemeClr>
                  </a:solidFill>
                  <a:latin typeface="Century Gothic" charset="0"/>
                  <a:ea typeface="Century Gothic" charset="0"/>
                  <a:cs typeface="Century Gothic" charset="0"/>
                </a:endParaRPr>
              </a:p>
            </p:txBody>
          </p:sp>
          <p:sp>
            <p:nvSpPr>
              <p:cNvPr id="18" name="TextBox 17"/>
              <p:cNvSpPr txBox="1"/>
              <p:nvPr/>
            </p:nvSpPr>
            <p:spPr>
              <a:xfrm>
                <a:off x="6370919" y="4398524"/>
                <a:ext cx="532773" cy="172944"/>
              </a:xfrm>
              <a:prstGeom prst="rect">
                <a:avLst/>
              </a:prstGeom>
              <a:noFill/>
            </p:spPr>
            <p:txBody>
              <a:bodyPr wrap="square" rtlCol="0">
                <a:spAutoFit/>
              </a:bodyPr>
              <a:lstStyle/>
              <a:p>
                <a:r>
                  <a:rPr lang="en-US" sz="1000" dirty="0" smtClean="0">
                    <a:solidFill>
                      <a:schemeClr val="bg2">
                        <a:lumMod val="50000"/>
                      </a:schemeClr>
                    </a:solidFill>
                    <a:latin typeface="Century Gothic" charset="0"/>
                    <a:ea typeface="Century Gothic" charset="0"/>
                    <a:cs typeface="Century Gothic" charset="0"/>
                  </a:rPr>
                  <a:t>0.08</a:t>
                </a:r>
                <a:endParaRPr lang="en-US" sz="1000" dirty="0">
                  <a:solidFill>
                    <a:schemeClr val="bg2">
                      <a:lumMod val="50000"/>
                    </a:schemeClr>
                  </a:solidFill>
                  <a:latin typeface="Century Gothic" charset="0"/>
                  <a:ea typeface="Century Gothic" charset="0"/>
                  <a:cs typeface="Century Gothic" charset="0"/>
                </a:endParaRPr>
              </a:p>
            </p:txBody>
          </p:sp>
          <p:sp>
            <p:nvSpPr>
              <p:cNvPr id="19" name="TextBox 18"/>
              <p:cNvSpPr txBox="1"/>
              <p:nvPr/>
            </p:nvSpPr>
            <p:spPr>
              <a:xfrm>
                <a:off x="6805983" y="4399208"/>
                <a:ext cx="532773" cy="172944"/>
              </a:xfrm>
              <a:prstGeom prst="rect">
                <a:avLst/>
              </a:prstGeom>
              <a:noFill/>
            </p:spPr>
            <p:txBody>
              <a:bodyPr wrap="square" rtlCol="0">
                <a:spAutoFit/>
              </a:bodyPr>
              <a:lstStyle/>
              <a:p>
                <a:r>
                  <a:rPr lang="en-US" sz="1000" dirty="0" smtClean="0">
                    <a:solidFill>
                      <a:schemeClr val="bg2">
                        <a:lumMod val="50000"/>
                      </a:schemeClr>
                    </a:solidFill>
                    <a:latin typeface="Century Gothic" charset="0"/>
                    <a:ea typeface="Century Gothic" charset="0"/>
                    <a:cs typeface="Century Gothic" charset="0"/>
                  </a:rPr>
                  <a:t>0.10</a:t>
                </a:r>
                <a:endParaRPr lang="en-US" sz="1000" dirty="0">
                  <a:solidFill>
                    <a:schemeClr val="bg2">
                      <a:lumMod val="50000"/>
                    </a:schemeClr>
                  </a:solidFill>
                  <a:latin typeface="Century Gothic" charset="0"/>
                  <a:ea typeface="Century Gothic" charset="0"/>
                  <a:cs typeface="Century Gothic" charset="0"/>
                </a:endParaRPr>
              </a:p>
            </p:txBody>
          </p:sp>
          <p:sp>
            <p:nvSpPr>
              <p:cNvPr id="20" name="TextBox 19"/>
              <p:cNvSpPr txBox="1"/>
              <p:nvPr/>
            </p:nvSpPr>
            <p:spPr>
              <a:xfrm>
                <a:off x="4532503" y="4155591"/>
                <a:ext cx="212141" cy="172944"/>
              </a:xfrm>
              <a:prstGeom prst="rect">
                <a:avLst/>
              </a:prstGeom>
              <a:noFill/>
            </p:spPr>
            <p:txBody>
              <a:bodyPr wrap="square" rtlCol="0">
                <a:spAutoFit/>
              </a:bodyPr>
              <a:lstStyle/>
              <a:p>
                <a:r>
                  <a:rPr lang="en-US" sz="1000" dirty="0" smtClean="0">
                    <a:solidFill>
                      <a:schemeClr val="bg2">
                        <a:lumMod val="50000"/>
                      </a:schemeClr>
                    </a:solidFill>
                    <a:latin typeface="Century Gothic" charset="0"/>
                    <a:ea typeface="Century Gothic" charset="0"/>
                    <a:cs typeface="Century Gothic" charset="0"/>
                  </a:rPr>
                  <a:t>0</a:t>
                </a:r>
              </a:p>
            </p:txBody>
          </p:sp>
          <p:sp>
            <p:nvSpPr>
              <p:cNvPr id="21" name="TextBox 20"/>
              <p:cNvSpPr txBox="1"/>
              <p:nvPr/>
            </p:nvSpPr>
            <p:spPr>
              <a:xfrm>
                <a:off x="6370919" y="2064178"/>
                <a:ext cx="667790" cy="151327"/>
              </a:xfrm>
              <a:prstGeom prst="rect">
                <a:avLst/>
              </a:prstGeom>
              <a:noFill/>
            </p:spPr>
            <p:txBody>
              <a:bodyPr wrap="square" rtlCol="0">
                <a:spAutoFit/>
              </a:bodyPr>
              <a:lstStyle/>
              <a:p>
                <a:r>
                  <a:rPr lang="en-US" sz="800" dirty="0" smtClean="0">
                    <a:solidFill>
                      <a:schemeClr val="bg2">
                        <a:lumMod val="50000"/>
                      </a:schemeClr>
                    </a:solidFill>
                    <a:latin typeface="Century Gothic" charset="0"/>
                    <a:ea typeface="Century Gothic" charset="0"/>
                    <a:cs typeface="Century Gothic" charset="0"/>
                  </a:rPr>
                  <a:t>AVIRIS-NG</a:t>
                </a:r>
                <a:endParaRPr lang="en-US" sz="800" dirty="0">
                  <a:solidFill>
                    <a:schemeClr val="bg2">
                      <a:lumMod val="50000"/>
                    </a:schemeClr>
                  </a:solidFill>
                  <a:latin typeface="Century Gothic" charset="0"/>
                  <a:ea typeface="Century Gothic" charset="0"/>
                  <a:cs typeface="Century Gothic" charset="0"/>
                </a:endParaRPr>
              </a:p>
            </p:txBody>
          </p:sp>
          <p:sp>
            <p:nvSpPr>
              <p:cNvPr id="22" name="TextBox 21"/>
              <p:cNvSpPr txBox="1"/>
              <p:nvPr/>
            </p:nvSpPr>
            <p:spPr>
              <a:xfrm>
                <a:off x="6386913" y="2222411"/>
                <a:ext cx="759880" cy="151327"/>
              </a:xfrm>
              <a:prstGeom prst="rect">
                <a:avLst/>
              </a:prstGeom>
              <a:noFill/>
            </p:spPr>
            <p:txBody>
              <a:bodyPr wrap="square" rtlCol="0">
                <a:spAutoFit/>
              </a:bodyPr>
              <a:lstStyle/>
              <a:p>
                <a:r>
                  <a:rPr lang="en-US" sz="800" dirty="0" smtClean="0">
                    <a:solidFill>
                      <a:schemeClr val="bg2">
                        <a:lumMod val="50000"/>
                      </a:schemeClr>
                    </a:solidFill>
                    <a:latin typeface="Century Gothic" charset="0"/>
                    <a:ea typeface="Century Gothic" charset="0"/>
                    <a:cs typeface="Century Gothic" charset="0"/>
                  </a:rPr>
                  <a:t>Landsat 8</a:t>
                </a:r>
              </a:p>
            </p:txBody>
          </p:sp>
          <p:sp>
            <p:nvSpPr>
              <p:cNvPr id="23" name="TextBox 22"/>
              <p:cNvSpPr txBox="1"/>
              <p:nvPr/>
            </p:nvSpPr>
            <p:spPr>
              <a:xfrm rot="16200000">
                <a:off x="3625954" y="2817703"/>
                <a:ext cx="1228354" cy="263379"/>
              </a:xfrm>
              <a:prstGeom prst="rect">
                <a:avLst/>
              </a:prstGeom>
              <a:noFill/>
            </p:spPr>
            <p:txBody>
              <a:bodyPr wrap="square" rtlCol="0">
                <a:spAutoFit/>
              </a:bodyPr>
              <a:lstStyle/>
              <a:p>
                <a:r>
                  <a:rPr lang="en-US" sz="2000" b="1" dirty="0" smtClean="0">
                    <a:solidFill>
                      <a:schemeClr val="bg2">
                        <a:lumMod val="50000"/>
                      </a:schemeClr>
                    </a:solidFill>
                    <a:latin typeface="Century Gothic" charset="0"/>
                    <a:ea typeface="Century Gothic" charset="0"/>
                    <a:cs typeface="Century Gothic" charset="0"/>
                  </a:rPr>
                  <a:t>Frequency</a:t>
                </a:r>
                <a:endParaRPr lang="en-US" sz="2000" b="1" dirty="0">
                  <a:solidFill>
                    <a:schemeClr val="bg2">
                      <a:lumMod val="50000"/>
                    </a:schemeClr>
                  </a:solidFill>
                  <a:latin typeface="Century Gothic" charset="0"/>
                  <a:ea typeface="Century Gothic" charset="0"/>
                  <a:cs typeface="Century Gothic" charset="0"/>
                </a:endParaRPr>
              </a:p>
            </p:txBody>
          </p:sp>
          <p:sp>
            <p:nvSpPr>
              <p:cNvPr id="24" name="TextBox 23"/>
              <p:cNvSpPr txBox="1"/>
              <p:nvPr/>
            </p:nvSpPr>
            <p:spPr>
              <a:xfrm>
                <a:off x="5438336" y="4614180"/>
                <a:ext cx="1285228" cy="274027"/>
              </a:xfrm>
              <a:prstGeom prst="rect">
                <a:avLst/>
              </a:prstGeom>
              <a:noFill/>
            </p:spPr>
            <p:txBody>
              <a:bodyPr wrap="square" rtlCol="0">
                <a:spAutoFit/>
              </a:bodyPr>
              <a:lstStyle/>
              <a:p>
                <a:r>
                  <a:rPr lang="en-US" sz="2000" b="1" dirty="0" smtClean="0">
                    <a:solidFill>
                      <a:schemeClr val="bg2">
                        <a:lumMod val="50000"/>
                      </a:schemeClr>
                    </a:solidFill>
                    <a:latin typeface="Century Gothic" charset="0"/>
                    <a:ea typeface="Century Gothic" charset="0"/>
                    <a:cs typeface="Century Gothic" charset="0"/>
                  </a:rPr>
                  <a:t>Reflectance</a:t>
                </a:r>
                <a:endParaRPr lang="en-US" sz="2000" b="1" dirty="0">
                  <a:solidFill>
                    <a:schemeClr val="bg2">
                      <a:lumMod val="50000"/>
                    </a:schemeClr>
                  </a:solidFill>
                  <a:latin typeface="Century Gothic" charset="0"/>
                  <a:ea typeface="Century Gothic" charset="0"/>
                  <a:cs typeface="Century Gothic" charset="0"/>
                </a:endParaRPr>
              </a:p>
            </p:txBody>
          </p:sp>
          <p:sp>
            <p:nvSpPr>
              <p:cNvPr id="25" name="TextBox 24"/>
              <p:cNvSpPr txBox="1"/>
              <p:nvPr/>
            </p:nvSpPr>
            <p:spPr>
              <a:xfrm>
                <a:off x="4479793" y="1180147"/>
                <a:ext cx="2667000" cy="590212"/>
              </a:xfrm>
              <a:prstGeom prst="rect">
                <a:avLst/>
              </a:prstGeom>
              <a:noFill/>
            </p:spPr>
            <p:txBody>
              <a:bodyPr wrap="square" rtlCol="0">
                <a:spAutoFit/>
              </a:bodyPr>
              <a:lstStyle/>
              <a:p>
                <a:pPr algn="ctr"/>
                <a:r>
                  <a:rPr lang="en-US" sz="2500" dirty="0" smtClean="0">
                    <a:solidFill>
                      <a:schemeClr val="bg2">
                        <a:lumMod val="50000"/>
                      </a:schemeClr>
                    </a:solidFill>
                    <a:latin typeface="Century Gothic" charset="0"/>
                    <a:ea typeface="Century Gothic" charset="0"/>
                    <a:cs typeface="Century Gothic" charset="0"/>
                  </a:rPr>
                  <a:t>Landsat 8 and AVIRIS-NG 655nm Reflectance</a:t>
                </a:r>
                <a:endParaRPr lang="en-US" sz="2500" dirty="0">
                  <a:solidFill>
                    <a:schemeClr val="bg2">
                      <a:lumMod val="50000"/>
                    </a:schemeClr>
                  </a:solidFill>
                  <a:latin typeface="Century Gothic" charset="0"/>
                  <a:ea typeface="Century Gothic" charset="0"/>
                  <a:cs typeface="Century Gothic" charset="0"/>
                </a:endParaRPr>
              </a:p>
            </p:txBody>
          </p:sp>
        </p:grpSp>
      </p:grpSp>
      <p:graphicFrame>
        <p:nvGraphicFramePr>
          <p:cNvPr id="26" name="Table 25"/>
          <p:cNvGraphicFramePr>
            <a:graphicFrameLocks noGrp="1"/>
          </p:cNvGraphicFramePr>
          <p:nvPr>
            <p:extLst>
              <p:ext uri="{D42A27DB-BD31-4B8C-83A1-F6EECF244321}">
                <p14:modId xmlns:p14="http://schemas.microsoft.com/office/powerpoint/2010/main" val="501888908"/>
              </p:ext>
            </p:extLst>
          </p:nvPr>
        </p:nvGraphicFramePr>
        <p:xfrm>
          <a:off x="384613" y="3198899"/>
          <a:ext cx="5821164" cy="1752600"/>
        </p:xfrm>
        <a:graphic>
          <a:graphicData uri="http://schemas.openxmlformats.org/drawingml/2006/table">
            <a:tbl>
              <a:tblPr/>
              <a:tblGrid>
                <a:gridCol w="1940388"/>
                <a:gridCol w="1940388"/>
                <a:gridCol w="1940388"/>
              </a:tblGrid>
              <a:tr h="345458">
                <a:tc>
                  <a:txBody>
                    <a:bodyPr/>
                    <a:lstStyle/>
                    <a:p>
                      <a:pPr algn="ctr" rtl="0" fontAlgn="t">
                        <a:spcBef>
                          <a:spcPts val="0"/>
                        </a:spcBef>
                        <a:spcAft>
                          <a:spcPts val="0"/>
                        </a:spcAft>
                      </a:pPr>
                      <a:r>
                        <a:rPr lang="en-US" sz="3000" b="0" i="1" u="none" strike="noStrike" dirty="0">
                          <a:solidFill>
                            <a:schemeClr val="bg2">
                              <a:lumMod val="50000"/>
                            </a:schemeClr>
                          </a:solidFill>
                          <a:effectLst/>
                          <a:latin typeface="Century Gothic" charset="0"/>
                        </a:rPr>
                        <a:t>Platform</a:t>
                      </a:r>
                      <a:endParaRPr lang="en-US" sz="3000" b="0" i="1" dirty="0">
                        <a:solidFill>
                          <a:schemeClr val="bg2">
                            <a:lumMod val="50000"/>
                          </a:schemeClr>
                        </a:solidFill>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3000" b="0" i="1" u="none" strike="noStrike" dirty="0">
                          <a:solidFill>
                            <a:schemeClr val="bg2">
                              <a:lumMod val="50000"/>
                            </a:schemeClr>
                          </a:solidFill>
                          <a:effectLst/>
                          <a:latin typeface="Century Gothic" charset="0"/>
                        </a:rPr>
                        <a:t>Mean</a:t>
                      </a:r>
                      <a:endParaRPr lang="en-US" sz="3000" b="0" i="1" dirty="0">
                        <a:solidFill>
                          <a:schemeClr val="bg2">
                            <a:lumMod val="50000"/>
                          </a:schemeClr>
                        </a:solidFill>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3000" b="0" i="1" u="none" strike="noStrike" dirty="0">
                          <a:solidFill>
                            <a:schemeClr val="bg2">
                              <a:lumMod val="50000"/>
                            </a:schemeClr>
                          </a:solidFill>
                          <a:effectLst/>
                          <a:latin typeface="Century Gothic" charset="0"/>
                        </a:rPr>
                        <a:t>Median</a:t>
                      </a:r>
                      <a:endParaRPr lang="en-US" sz="3000" b="0" i="1" dirty="0">
                        <a:solidFill>
                          <a:schemeClr val="bg2">
                            <a:lumMod val="50000"/>
                          </a:schemeClr>
                        </a:solidFill>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r>
              <a:tr h="345458">
                <a:tc>
                  <a:txBody>
                    <a:bodyPr/>
                    <a:lstStyle/>
                    <a:p>
                      <a:pPr algn="ctr" rtl="0" fontAlgn="t">
                        <a:spcBef>
                          <a:spcPts val="0"/>
                        </a:spcBef>
                        <a:spcAft>
                          <a:spcPts val="0"/>
                        </a:spcAft>
                      </a:pPr>
                      <a:r>
                        <a:rPr lang="en-US" sz="3000" b="0" i="0" u="none" strike="noStrike">
                          <a:solidFill>
                            <a:schemeClr val="bg2">
                              <a:lumMod val="50000"/>
                            </a:schemeClr>
                          </a:solidFill>
                          <a:effectLst/>
                          <a:latin typeface="Century Gothic" charset="0"/>
                        </a:rPr>
                        <a:t>AVIRIS</a:t>
                      </a:r>
                      <a:endParaRPr lang="en-US" sz="3000">
                        <a:solidFill>
                          <a:schemeClr val="bg2">
                            <a:lumMod val="50000"/>
                          </a:schemeClr>
                        </a:solidFill>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pt-BR" sz="3000" b="0" i="0" u="none" strike="noStrike" dirty="0">
                          <a:solidFill>
                            <a:schemeClr val="bg2">
                              <a:lumMod val="50000"/>
                            </a:schemeClr>
                          </a:solidFill>
                          <a:effectLst/>
                          <a:latin typeface="Century Gothic" charset="0"/>
                        </a:rPr>
                        <a:t>0.051</a:t>
                      </a:r>
                      <a:endParaRPr lang="pt-BR" sz="3000" dirty="0">
                        <a:solidFill>
                          <a:schemeClr val="bg2">
                            <a:lumMod val="50000"/>
                          </a:schemeClr>
                        </a:solidFill>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pt-BR" sz="3000" b="0" i="0" u="none" strike="noStrike">
                          <a:solidFill>
                            <a:schemeClr val="bg2">
                              <a:lumMod val="50000"/>
                            </a:schemeClr>
                          </a:solidFill>
                          <a:effectLst/>
                          <a:latin typeface="Century Gothic" charset="0"/>
                        </a:rPr>
                        <a:t>0.054</a:t>
                      </a:r>
                      <a:endParaRPr lang="pt-BR" sz="3000">
                        <a:solidFill>
                          <a:schemeClr val="bg2">
                            <a:lumMod val="50000"/>
                          </a:schemeClr>
                        </a:solidFill>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r>
              <a:tr h="345458">
                <a:tc>
                  <a:txBody>
                    <a:bodyPr/>
                    <a:lstStyle/>
                    <a:p>
                      <a:pPr algn="ctr" rtl="0" fontAlgn="t">
                        <a:spcBef>
                          <a:spcPts val="0"/>
                        </a:spcBef>
                        <a:spcAft>
                          <a:spcPts val="0"/>
                        </a:spcAft>
                      </a:pPr>
                      <a:r>
                        <a:rPr lang="en-US" sz="3000" b="0" i="0" u="none" strike="noStrike" dirty="0">
                          <a:solidFill>
                            <a:schemeClr val="bg2">
                              <a:lumMod val="50000"/>
                            </a:schemeClr>
                          </a:solidFill>
                          <a:effectLst/>
                          <a:latin typeface="Century Gothic" charset="0"/>
                        </a:rPr>
                        <a:t>Landsat 8</a:t>
                      </a:r>
                      <a:endParaRPr lang="en-US" sz="3000" dirty="0">
                        <a:solidFill>
                          <a:schemeClr val="bg2">
                            <a:lumMod val="50000"/>
                          </a:schemeClr>
                        </a:solidFill>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nb-NO" sz="3000" b="0" i="0" u="none" strike="noStrike" dirty="0">
                          <a:solidFill>
                            <a:schemeClr val="bg2">
                              <a:lumMod val="50000"/>
                            </a:schemeClr>
                          </a:solidFill>
                          <a:effectLst/>
                          <a:latin typeface="Century Gothic" charset="0"/>
                        </a:rPr>
                        <a:t>0.003</a:t>
                      </a:r>
                      <a:endParaRPr lang="nb-NO" sz="3000" dirty="0">
                        <a:solidFill>
                          <a:schemeClr val="bg2">
                            <a:lumMod val="50000"/>
                          </a:schemeClr>
                        </a:solidFill>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nb-NO" sz="3000" b="0" i="0" u="none" strike="noStrike" dirty="0">
                          <a:solidFill>
                            <a:schemeClr val="bg2">
                              <a:lumMod val="50000"/>
                            </a:schemeClr>
                          </a:solidFill>
                          <a:effectLst/>
                          <a:latin typeface="Century Gothic" charset="0"/>
                        </a:rPr>
                        <a:t>0.003</a:t>
                      </a:r>
                      <a:endParaRPr lang="nb-NO" sz="3000" dirty="0">
                        <a:solidFill>
                          <a:schemeClr val="bg2">
                            <a:lumMod val="50000"/>
                          </a:schemeClr>
                        </a:solidFill>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tcPr>
                </a:tc>
              </a:tr>
            </a:tbl>
          </a:graphicData>
        </a:graphic>
      </p:graphicFrame>
      <p:sp>
        <p:nvSpPr>
          <p:cNvPr id="28" name="TextBox 27"/>
          <p:cNvSpPr txBox="1"/>
          <p:nvPr/>
        </p:nvSpPr>
        <p:spPr>
          <a:xfrm>
            <a:off x="1863607" y="2054454"/>
            <a:ext cx="2856885" cy="1169551"/>
          </a:xfrm>
          <a:prstGeom prst="rect">
            <a:avLst/>
          </a:prstGeom>
          <a:noFill/>
        </p:spPr>
        <p:txBody>
          <a:bodyPr wrap="square" rtlCol="0">
            <a:spAutoFit/>
          </a:bodyPr>
          <a:lstStyle/>
          <a:p>
            <a:pPr algn="ctr"/>
            <a:r>
              <a:rPr lang="en-US" sz="3500" b="1" smtClean="0">
                <a:solidFill>
                  <a:schemeClr val="bg2">
                    <a:lumMod val="50000"/>
                  </a:schemeClr>
                </a:solidFill>
              </a:rPr>
              <a:t>Reflectance Inputs</a:t>
            </a:r>
            <a:endParaRPr lang="en-US" sz="3500" b="1">
              <a:solidFill>
                <a:schemeClr val="bg2">
                  <a:lumMod val="50000"/>
                </a:schemeClr>
              </a:solidFill>
            </a:endParaRPr>
          </a:p>
        </p:txBody>
      </p:sp>
    </p:spTree>
    <p:extLst>
      <p:ext uri="{BB962C8B-B14F-4D97-AF65-F5344CB8AC3E}">
        <p14:creationId xmlns:p14="http://schemas.microsoft.com/office/powerpoint/2010/main" val="1410525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01"/>
          <p:cNvSpPr txBox="1">
            <a:spLocks noGrp="1"/>
          </p:cNvSpPr>
          <p:nvPr>
            <p:ph type="title"/>
          </p:nvPr>
        </p:nvSpPr>
        <p:spPr>
          <a:xfrm>
            <a:off x="984885" y="380364"/>
            <a:ext cx="9413400" cy="479400"/>
          </a:xfrm>
          <a:prstGeom prst="rect">
            <a:avLst/>
          </a:prstGeom>
        </p:spPr>
        <p:txBody>
          <a:bodyPr wrap="square" lIns="91425" tIns="91425" rIns="91425" bIns="91425" anchor="ctr" anchorCtr="0">
            <a:noAutofit/>
          </a:bodyPr>
          <a:lstStyle/>
          <a:p>
            <a:pPr lvl="0">
              <a:spcBef>
                <a:spcPts val="0"/>
              </a:spcBef>
              <a:buNone/>
            </a:pPr>
            <a:r>
              <a:rPr lang="en-US"/>
              <a:t>Errors and Uncertainties</a:t>
            </a:r>
          </a:p>
        </p:txBody>
      </p:sp>
      <p:pic>
        <p:nvPicPr>
          <p:cNvPr id="8" name="Picture 7"/>
          <p:cNvPicPr>
            <a:picLocks noChangeAspect="1"/>
          </p:cNvPicPr>
          <p:nvPr/>
        </p:nvPicPr>
        <p:blipFill>
          <a:blip r:embed="rId3"/>
          <a:stretch>
            <a:fillRect/>
          </a:stretch>
        </p:blipFill>
        <p:spPr>
          <a:xfrm>
            <a:off x="490300" y="380364"/>
            <a:ext cx="4785018" cy="3239167"/>
          </a:xfrm>
          <a:prstGeom prst="rect">
            <a:avLst/>
          </a:prstGeom>
          <a:scene3d>
            <a:camera prst="orthographicFront">
              <a:rot lat="18299991" lon="0" rev="0"/>
            </a:camera>
            <a:lightRig rig="threePt" dir="t"/>
          </a:scene3d>
        </p:spPr>
      </p:pic>
      <p:pic>
        <p:nvPicPr>
          <p:cNvPr id="9" name="Picture 8"/>
          <p:cNvPicPr>
            <a:picLocks noChangeAspect="1"/>
          </p:cNvPicPr>
          <p:nvPr/>
        </p:nvPicPr>
        <p:blipFill>
          <a:blip r:embed="rId4"/>
          <a:stretch>
            <a:fillRect/>
          </a:stretch>
        </p:blipFill>
        <p:spPr>
          <a:xfrm>
            <a:off x="490300" y="3878965"/>
            <a:ext cx="5137153" cy="3380146"/>
          </a:xfrm>
          <a:prstGeom prst="rect">
            <a:avLst/>
          </a:prstGeom>
          <a:scene3d>
            <a:camera prst="orthographicFront">
              <a:rot lat="17999990" lon="0" rev="0"/>
            </a:camera>
            <a:lightRig rig="threePt" dir="t"/>
          </a:scene3d>
        </p:spPr>
      </p:pic>
      <p:pic>
        <p:nvPicPr>
          <p:cNvPr id="10" name="Picture 9"/>
          <p:cNvPicPr>
            <a:picLocks noChangeAspect="1"/>
          </p:cNvPicPr>
          <p:nvPr/>
        </p:nvPicPr>
        <p:blipFill>
          <a:blip r:embed="rId5"/>
          <a:stretch>
            <a:fillRect/>
          </a:stretch>
        </p:blipFill>
        <p:spPr>
          <a:xfrm>
            <a:off x="391008" y="2154046"/>
            <a:ext cx="5428522" cy="3361350"/>
          </a:xfrm>
          <a:prstGeom prst="rect">
            <a:avLst/>
          </a:prstGeom>
          <a:scene3d>
            <a:camera prst="orthographicFront">
              <a:rot lat="17699988" lon="0" rev="0"/>
            </a:camera>
            <a:lightRig rig="threePt" dir="t"/>
          </a:scene3d>
        </p:spPr>
      </p:pic>
      <p:sp>
        <p:nvSpPr>
          <p:cNvPr id="14" name="Down Arrow 13"/>
          <p:cNvSpPr/>
          <p:nvPr/>
        </p:nvSpPr>
        <p:spPr>
          <a:xfrm>
            <a:off x="2799367" y="2609673"/>
            <a:ext cx="519020" cy="747871"/>
          </a:xfrm>
          <a:prstGeom prst="downArrow">
            <a:avLst/>
          </a:prstGeom>
          <a:solidFill>
            <a:schemeClr val="bg2">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2806588" y="4269401"/>
            <a:ext cx="519020" cy="747871"/>
          </a:xfrm>
          <a:prstGeom prst="downArrow">
            <a:avLst/>
          </a:prstGeom>
          <a:solidFill>
            <a:schemeClr val="bg2">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5"/>
          <p:cNvSpPr txBox="1">
            <a:spLocks/>
          </p:cNvSpPr>
          <p:nvPr/>
        </p:nvSpPr>
        <p:spPr>
          <a:xfrm>
            <a:off x="6116852" y="1819785"/>
            <a:ext cx="5444527" cy="43182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marL="342900" indent="-342900">
              <a:spcBef>
                <a:spcPts val="0"/>
              </a:spcBef>
              <a:spcAft>
                <a:spcPts val="2400"/>
              </a:spcAft>
              <a:buClr>
                <a:srgbClr val="2680BE"/>
              </a:buClr>
              <a:buFont typeface="Webdings" panose="05030102010509060703" pitchFamily="18" charset="2"/>
              <a:buChar char="4"/>
            </a:pPr>
            <a:r>
              <a:rPr lang="en-US" sz="2300" dirty="0" smtClean="0">
                <a:solidFill>
                  <a:schemeClr val="bg2">
                    <a:lumMod val="50000"/>
                  </a:schemeClr>
                </a:solidFill>
                <a:latin typeface="Century Gothic" panose="020B0502020202020204" pitchFamily="34" charset="0"/>
              </a:rPr>
              <a:t>Only a </a:t>
            </a:r>
            <a:r>
              <a:rPr lang="en-US" sz="2300" b="1" dirty="0" smtClean="0">
                <a:solidFill>
                  <a:schemeClr val="bg2">
                    <a:lumMod val="50000"/>
                  </a:schemeClr>
                </a:solidFill>
                <a:latin typeface="Century Gothic" panose="020B0502020202020204" pitchFamily="34" charset="0"/>
              </a:rPr>
              <a:t>few matchups </a:t>
            </a:r>
            <a:r>
              <a:rPr lang="en-US" sz="2300" dirty="0" smtClean="0">
                <a:solidFill>
                  <a:schemeClr val="bg2">
                    <a:lumMod val="50000"/>
                  </a:schemeClr>
                </a:solidFill>
                <a:latin typeface="Century Gothic" panose="020B0502020202020204" pitchFamily="34" charset="0"/>
              </a:rPr>
              <a:t>temporally or spatially with multispectral data</a:t>
            </a:r>
          </a:p>
          <a:p>
            <a:pPr marL="342900" indent="-342900">
              <a:spcBef>
                <a:spcPts val="0"/>
              </a:spcBef>
              <a:spcAft>
                <a:spcPts val="2400"/>
              </a:spcAft>
              <a:buClr>
                <a:srgbClr val="2680BE"/>
              </a:buClr>
              <a:buFont typeface="Webdings" panose="05030102010509060703" pitchFamily="18" charset="2"/>
              <a:buChar char="4"/>
            </a:pPr>
            <a:r>
              <a:rPr lang="en-US" sz="2300" dirty="0" smtClean="0">
                <a:solidFill>
                  <a:schemeClr val="bg2">
                    <a:lumMod val="50000"/>
                  </a:schemeClr>
                </a:solidFill>
                <a:latin typeface="Century Gothic" panose="020B0502020202020204" pitchFamily="34" charset="0"/>
              </a:rPr>
              <a:t>Data did not match up </a:t>
            </a:r>
            <a:r>
              <a:rPr lang="en-US" sz="2300" b="1" dirty="0" smtClean="0">
                <a:solidFill>
                  <a:schemeClr val="bg2">
                    <a:lumMod val="50000"/>
                  </a:schemeClr>
                </a:solidFill>
                <a:latin typeface="Century Gothic" panose="020B0502020202020204" pitchFamily="34" charset="0"/>
              </a:rPr>
              <a:t>both</a:t>
            </a:r>
            <a:r>
              <a:rPr lang="en-US" sz="2300" dirty="0" smtClean="0">
                <a:solidFill>
                  <a:schemeClr val="bg2">
                    <a:lumMod val="50000"/>
                  </a:schemeClr>
                </a:solidFill>
                <a:latin typeface="Century Gothic" panose="020B0502020202020204" pitchFamily="34" charset="0"/>
              </a:rPr>
              <a:t> temporally and spatially</a:t>
            </a:r>
            <a:endParaRPr lang="en-US" sz="2300" dirty="0">
              <a:solidFill>
                <a:schemeClr val="bg2">
                  <a:lumMod val="50000"/>
                </a:schemeClr>
              </a:solidFill>
              <a:latin typeface="Century Gothic" panose="020B0502020202020204" pitchFamily="34" charset="0"/>
            </a:endParaRPr>
          </a:p>
          <a:p>
            <a:pPr marL="342900" indent="-342900">
              <a:spcBef>
                <a:spcPts val="0"/>
              </a:spcBef>
              <a:spcAft>
                <a:spcPts val="2400"/>
              </a:spcAft>
              <a:buClr>
                <a:srgbClr val="2680BE"/>
              </a:buClr>
              <a:buFont typeface="Webdings" panose="05030102010509060703" pitchFamily="18" charset="2"/>
              <a:buChar char="4"/>
            </a:pPr>
            <a:r>
              <a:rPr lang="en-US" sz="2300" dirty="0">
                <a:solidFill>
                  <a:schemeClr val="bg2">
                    <a:lumMod val="50000"/>
                  </a:schemeClr>
                </a:solidFill>
                <a:latin typeface="Century Gothic" panose="020B0502020202020204" pitchFamily="34" charset="0"/>
              </a:rPr>
              <a:t>Some flight data is not </a:t>
            </a:r>
            <a:r>
              <a:rPr lang="en-US" sz="2300" dirty="0" smtClean="0">
                <a:solidFill>
                  <a:schemeClr val="bg2">
                    <a:lumMod val="50000"/>
                  </a:schemeClr>
                </a:solidFill>
                <a:latin typeface="Century Gothic" panose="020B0502020202020204" pitchFamily="34" charset="0"/>
              </a:rPr>
              <a:t>properly </a:t>
            </a:r>
            <a:r>
              <a:rPr lang="en-US" sz="2300" b="1" dirty="0" err="1" smtClean="0">
                <a:solidFill>
                  <a:schemeClr val="bg2">
                    <a:lumMod val="50000"/>
                  </a:schemeClr>
                </a:solidFill>
                <a:latin typeface="Century Gothic" panose="020B0502020202020204" pitchFamily="34" charset="0"/>
              </a:rPr>
              <a:t>orthorectified</a:t>
            </a:r>
            <a:r>
              <a:rPr lang="en-US" sz="2300" dirty="0" smtClean="0">
                <a:solidFill>
                  <a:schemeClr val="bg2">
                    <a:lumMod val="50000"/>
                  </a:schemeClr>
                </a:solidFill>
                <a:latin typeface="Century Gothic" panose="020B0502020202020204" pitchFamily="34" charset="0"/>
              </a:rPr>
              <a:t> </a:t>
            </a:r>
          </a:p>
          <a:p>
            <a:pPr marL="342900" indent="-342900">
              <a:spcBef>
                <a:spcPts val="0"/>
              </a:spcBef>
              <a:spcAft>
                <a:spcPts val="2400"/>
              </a:spcAft>
              <a:buClr>
                <a:srgbClr val="2680BE"/>
              </a:buClr>
              <a:buFont typeface="Webdings" panose="05030102010509060703" pitchFamily="18" charset="2"/>
              <a:buChar char="4"/>
            </a:pPr>
            <a:r>
              <a:rPr lang="en-US" sz="2300" dirty="0" smtClean="0">
                <a:solidFill>
                  <a:schemeClr val="bg2">
                    <a:lumMod val="50000"/>
                  </a:schemeClr>
                </a:solidFill>
                <a:latin typeface="Century Gothic" panose="020B0502020202020204" pitchFamily="34" charset="0"/>
              </a:rPr>
              <a:t>Additional </a:t>
            </a:r>
            <a:r>
              <a:rPr lang="en-US" sz="2300" dirty="0">
                <a:solidFill>
                  <a:schemeClr val="bg2">
                    <a:lumMod val="50000"/>
                  </a:schemeClr>
                </a:solidFill>
                <a:latin typeface="Century Gothic" panose="020B0502020202020204" pitchFamily="34" charset="0"/>
              </a:rPr>
              <a:t>data collection can be used to </a:t>
            </a:r>
            <a:r>
              <a:rPr lang="en-US" sz="2300" b="1" dirty="0">
                <a:solidFill>
                  <a:schemeClr val="bg2">
                    <a:lumMod val="50000"/>
                  </a:schemeClr>
                </a:solidFill>
                <a:latin typeface="Century Gothic" panose="020B0502020202020204" pitchFamily="34" charset="0"/>
              </a:rPr>
              <a:t>fill any gaps </a:t>
            </a:r>
            <a:r>
              <a:rPr lang="en-US" sz="2300" dirty="0">
                <a:solidFill>
                  <a:schemeClr val="bg2">
                    <a:lumMod val="50000"/>
                  </a:schemeClr>
                </a:solidFill>
                <a:latin typeface="Century Gothic" panose="020B0502020202020204" pitchFamily="34" charset="0"/>
              </a:rPr>
              <a:t>in the </a:t>
            </a:r>
            <a:r>
              <a:rPr lang="en-US" sz="2300" dirty="0" smtClean="0">
                <a:solidFill>
                  <a:schemeClr val="bg2">
                    <a:lumMod val="50000"/>
                  </a:schemeClr>
                </a:solidFill>
                <a:latin typeface="Century Gothic" panose="020B0502020202020204" pitchFamily="34" charset="0"/>
              </a:rPr>
              <a:t>area</a:t>
            </a:r>
            <a:endParaRPr lang="en-US" sz="2300" dirty="0">
              <a:solidFill>
                <a:schemeClr val="bg2">
                  <a:lumMod val="50000"/>
                </a:schemeClr>
              </a:solidFill>
              <a:latin typeface="Century Gothic" panose="020B0502020202020204" pitchFamily="34" charset="0"/>
            </a:endParaRPr>
          </a:p>
        </p:txBody>
      </p:sp>
      <p:sp>
        <p:nvSpPr>
          <p:cNvPr id="17" name="Shape 116"/>
          <p:cNvSpPr txBox="1"/>
          <p:nvPr/>
        </p:nvSpPr>
        <p:spPr>
          <a:xfrm>
            <a:off x="110904" y="6335441"/>
            <a:ext cx="4461095" cy="406750"/>
          </a:xfrm>
          <a:prstGeom prst="rect">
            <a:avLst/>
          </a:prstGeom>
          <a:noFill/>
          <a:ln>
            <a:noFill/>
          </a:ln>
        </p:spPr>
        <p:txBody>
          <a:bodyPr wrap="square" lIns="91425" tIns="91425" rIns="91425" bIns="91425" anchor="t" anchorCtr="0">
            <a:noAutofit/>
          </a:bodyPr>
          <a:lstStyle/>
          <a:p>
            <a:pPr lvl="0" rtl="0">
              <a:spcBef>
                <a:spcPts val="0"/>
              </a:spcBef>
              <a:buNone/>
            </a:pPr>
            <a:r>
              <a:rPr lang="en-US" sz="2000" dirty="0">
                <a:solidFill>
                  <a:schemeClr val="accent3"/>
                </a:solidFill>
                <a:latin typeface="Century Gothic"/>
                <a:ea typeface="Century Gothic"/>
                <a:cs typeface="Century Gothic"/>
                <a:sym typeface="Century Gothic"/>
              </a:rPr>
              <a:t>Image: </a:t>
            </a:r>
            <a:r>
              <a:rPr lang="en-US" sz="2000" dirty="0" smtClean="0">
                <a:solidFill>
                  <a:schemeClr val="accent3"/>
                </a:solidFill>
                <a:latin typeface="Century Gothic"/>
                <a:ea typeface="Century Gothic"/>
                <a:cs typeface="Century Gothic"/>
                <a:sym typeface="Century Gothic"/>
              </a:rPr>
              <a:t>ESRI derived turbidity map</a:t>
            </a:r>
            <a:endParaRPr lang="en-US" sz="2000" dirty="0">
              <a:solidFill>
                <a:schemeClr val="accent3"/>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9271735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3"/>
          <p:cNvSpPr txBox="1">
            <a:spLocks noGrp="1"/>
          </p:cNvSpPr>
          <p:nvPr>
            <p:ph type="title"/>
          </p:nvPr>
        </p:nvSpPr>
        <p:spPr>
          <a:xfrm>
            <a:off x="1000125" y="365124"/>
            <a:ext cx="9413400" cy="479400"/>
          </a:xfrm>
          <a:prstGeom prst="rect">
            <a:avLst/>
          </a:prstGeom>
        </p:spPr>
        <p:txBody>
          <a:bodyPr wrap="square" lIns="91425" tIns="91425" rIns="91425" bIns="91425" anchor="ctr" anchorCtr="0">
            <a:noAutofit/>
          </a:bodyPr>
          <a:lstStyle/>
          <a:p>
            <a:pPr lvl="0">
              <a:spcBef>
                <a:spcPts val="0"/>
              </a:spcBef>
              <a:buNone/>
            </a:pPr>
            <a:r>
              <a:rPr lang="en-US" dirty="0"/>
              <a:t>Conclusions</a:t>
            </a:r>
          </a:p>
        </p:txBody>
      </p:sp>
      <p:sp>
        <p:nvSpPr>
          <p:cNvPr id="4" name="Text Placeholder 5"/>
          <p:cNvSpPr txBox="1">
            <a:spLocks/>
          </p:cNvSpPr>
          <p:nvPr/>
        </p:nvSpPr>
        <p:spPr>
          <a:xfrm>
            <a:off x="422822" y="1233417"/>
            <a:ext cx="6108699" cy="44107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marL="342900" indent="-342900">
              <a:spcBef>
                <a:spcPts val="0"/>
              </a:spcBef>
              <a:spcAft>
                <a:spcPts val="2400"/>
              </a:spcAft>
              <a:buClr>
                <a:srgbClr val="2680BE"/>
              </a:buClr>
              <a:buFont typeface="Webdings" panose="05030102010509060703" pitchFamily="18" charset="2"/>
              <a:buChar char="4"/>
            </a:pPr>
            <a:r>
              <a:rPr lang="en-US" sz="2500" dirty="0" smtClean="0">
                <a:solidFill>
                  <a:schemeClr val="bg2">
                    <a:lumMod val="50000"/>
                  </a:schemeClr>
                </a:solidFill>
              </a:rPr>
              <a:t>Hyperspectral and multispectral derived data can help fill </a:t>
            </a:r>
            <a:r>
              <a:rPr lang="en-US" sz="2500" i="1" dirty="0" smtClean="0">
                <a:solidFill>
                  <a:schemeClr val="bg2">
                    <a:lumMod val="50000"/>
                  </a:schemeClr>
                </a:solidFill>
              </a:rPr>
              <a:t>in situ</a:t>
            </a:r>
            <a:r>
              <a:rPr lang="en-US" sz="2500" dirty="0" smtClean="0">
                <a:solidFill>
                  <a:schemeClr val="bg2">
                    <a:lumMod val="50000"/>
                  </a:schemeClr>
                </a:solidFill>
              </a:rPr>
              <a:t> data gaps</a:t>
            </a:r>
            <a:endParaRPr lang="en-US" sz="2500" i="1" dirty="0" smtClean="0">
              <a:solidFill>
                <a:schemeClr val="bg2">
                  <a:lumMod val="50000"/>
                </a:schemeClr>
              </a:solidFill>
            </a:endParaRPr>
          </a:p>
          <a:p>
            <a:pPr marL="342900" indent="-342900">
              <a:spcBef>
                <a:spcPts val="0"/>
              </a:spcBef>
              <a:spcAft>
                <a:spcPts val="2400"/>
              </a:spcAft>
              <a:buClr>
                <a:srgbClr val="2680BE"/>
              </a:buClr>
              <a:buFont typeface="Webdings" panose="05030102010509060703" pitchFamily="18" charset="2"/>
              <a:buChar char="4"/>
            </a:pPr>
            <a:r>
              <a:rPr lang="en-US" sz="2500" dirty="0" smtClean="0">
                <a:solidFill>
                  <a:schemeClr val="bg2">
                    <a:lumMod val="50000"/>
                  </a:schemeClr>
                </a:solidFill>
              </a:rPr>
              <a:t>Tune global algorithm to locality of the Bay-Delta</a:t>
            </a:r>
          </a:p>
          <a:p>
            <a:pPr marL="342900" indent="-342900">
              <a:spcBef>
                <a:spcPts val="0"/>
              </a:spcBef>
              <a:spcAft>
                <a:spcPts val="2400"/>
              </a:spcAft>
              <a:buClr>
                <a:srgbClr val="2680BE"/>
              </a:buClr>
              <a:buFont typeface="Webdings" panose="05030102010509060703" pitchFamily="18" charset="2"/>
              <a:buChar char="4"/>
            </a:pPr>
            <a:r>
              <a:rPr lang="en-US" sz="2500" dirty="0" smtClean="0">
                <a:solidFill>
                  <a:schemeClr val="bg2">
                    <a:lumMod val="50000"/>
                  </a:schemeClr>
                </a:solidFill>
              </a:rPr>
              <a:t>Incorporate more station data from the bays</a:t>
            </a:r>
          </a:p>
          <a:p>
            <a:pPr marL="342900" indent="-342900">
              <a:spcBef>
                <a:spcPts val="0"/>
              </a:spcBef>
              <a:spcAft>
                <a:spcPts val="2400"/>
              </a:spcAft>
              <a:buClr>
                <a:srgbClr val="2680BE"/>
              </a:buClr>
              <a:buFont typeface="Webdings" panose="05030102010509060703" pitchFamily="18" charset="2"/>
              <a:buChar char="4"/>
            </a:pPr>
            <a:r>
              <a:rPr lang="en-US" sz="2500" dirty="0" smtClean="0">
                <a:solidFill>
                  <a:schemeClr val="bg2">
                    <a:lumMod val="50000"/>
                  </a:schemeClr>
                </a:solidFill>
              </a:rPr>
              <a:t>Apply atmospheric corrections to the algorithm to prevent skewed regressions</a:t>
            </a:r>
            <a:endParaRPr lang="en-US" sz="2500" dirty="0">
              <a:solidFill>
                <a:schemeClr val="bg2">
                  <a:lumMod val="50000"/>
                </a:schemeClr>
              </a:solidFill>
            </a:endParaRPr>
          </a:p>
        </p:txBody>
      </p:sp>
      <p:pic>
        <p:nvPicPr>
          <p:cNvPr id="3074" name="Picture 2" descr="89005be8-1449-4790-8b7a-b09668bc23ce@a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183"/>
          <a:stretch/>
        </p:blipFill>
        <p:spPr bwMode="auto">
          <a:xfrm rot="5400000">
            <a:off x="6327398" y="1192990"/>
            <a:ext cx="4899850" cy="449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116"/>
          <p:cNvSpPr txBox="1"/>
          <p:nvPr/>
        </p:nvSpPr>
        <p:spPr>
          <a:xfrm>
            <a:off x="8972807" y="6379779"/>
            <a:ext cx="3840832" cy="406750"/>
          </a:xfrm>
          <a:prstGeom prst="rect">
            <a:avLst/>
          </a:prstGeom>
          <a:noFill/>
          <a:ln>
            <a:noFill/>
          </a:ln>
        </p:spPr>
        <p:txBody>
          <a:bodyPr wrap="square" lIns="91425" tIns="91425" rIns="91425" bIns="91425" anchor="t" anchorCtr="0">
            <a:noAutofit/>
          </a:bodyPr>
          <a:lstStyle/>
          <a:p>
            <a:pPr lvl="0" rtl="0">
              <a:spcBef>
                <a:spcPts val="0"/>
              </a:spcBef>
              <a:buNone/>
            </a:pPr>
            <a:r>
              <a:rPr lang="en-US" sz="2000" dirty="0">
                <a:solidFill>
                  <a:schemeClr val="accent3"/>
                </a:solidFill>
                <a:latin typeface="Century Gothic"/>
                <a:ea typeface="Century Gothic"/>
                <a:cs typeface="Century Gothic"/>
                <a:sym typeface="Century Gothic"/>
              </a:rPr>
              <a:t>Image: </a:t>
            </a:r>
            <a:r>
              <a:rPr lang="en-US" sz="2000" dirty="0" smtClean="0">
                <a:solidFill>
                  <a:schemeClr val="accent3"/>
                </a:solidFill>
                <a:latin typeface="Century Gothic"/>
                <a:ea typeface="Century Gothic"/>
                <a:cs typeface="Century Gothic"/>
                <a:sym typeface="Century Gothic"/>
              </a:rPr>
              <a:t>Lael Wakamatsu</a:t>
            </a:r>
            <a:endParaRPr lang="en-US" sz="2000" dirty="0">
              <a:solidFill>
                <a:schemeClr val="accent3"/>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0214357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09"/>
          <p:cNvSpPr txBox="1">
            <a:spLocks noGrp="1"/>
          </p:cNvSpPr>
          <p:nvPr>
            <p:ph type="title"/>
          </p:nvPr>
        </p:nvSpPr>
        <p:spPr>
          <a:xfrm>
            <a:off x="1000125" y="365124"/>
            <a:ext cx="9413400" cy="479400"/>
          </a:xfrm>
          <a:prstGeom prst="rect">
            <a:avLst/>
          </a:prstGeom>
        </p:spPr>
        <p:txBody>
          <a:bodyPr wrap="square" lIns="91425" tIns="91425" rIns="91425" bIns="91425" anchor="ctr" anchorCtr="0">
            <a:noAutofit/>
          </a:bodyPr>
          <a:lstStyle/>
          <a:p>
            <a:pPr lvl="0">
              <a:spcBef>
                <a:spcPts val="0"/>
              </a:spcBef>
              <a:buNone/>
            </a:pPr>
            <a:r>
              <a:rPr lang="en-US" dirty="0"/>
              <a:t>Future Work</a:t>
            </a:r>
          </a:p>
        </p:txBody>
      </p:sp>
      <p:sp>
        <p:nvSpPr>
          <p:cNvPr id="3" name="Shape 211"/>
          <p:cNvSpPr txBox="1">
            <a:spLocks noGrp="1"/>
          </p:cNvSpPr>
          <p:nvPr>
            <p:ph type="body" idx="4294967295"/>
          </p:nvPr>
        </p:nvSpPr>
        <p:spPr>
          <a:xfrm>
            <a:off x="5911997" y="1110157"/>
            <a:ext cx="5387317" cy="1023459"/>
          </a:xfrm>
          <a:prstGeom prst="rect">
            <a:avLst/>
          </a:prstGeom>
        </p:spPr>
        <p:txBody>
          <a:bodyPr wrap="square" lIns="91425" tIns="91425" rIns="91425" bIns="91425" anchor="t" anchorCtr="0">
            <a:noAutofit/>
          </a:bodyPr>
          <a:lstStyle/>
          <a:p>
            <a:pPr lvl="0" algn="ctr">
              <a:spcBef>
                <a:spcPts val="0"/>
              </a:spcBef>
              <a:spcAft>
                <a:spcPts val="1800"/>
              </a:spcAft>
              <a:buNone/>
            </a:pPr>
            <a:r>
              <a:rPr lang="en-US" b="1" dirty="0">
                <a:solidFill>
                  <a:schemeClr val="bg2">
                    <a:lumMod val="50000"/>
                  </a:schemeClr>
                </a:solidFill>
              </a:rPr>
              <a:t>San Francisco Bay Delta Water Resources III </a:t>
            </a:r>
          </a:p>
          <a:p>
            <a:pPr marL="342900" lvl="0" indent="-342900">
              <a:spcBef>
                <a:spcPts val="0"/>
              </a:spcBef>
              <a:buFont typeface="Arial" panose="020B0604020202020204" pitchFamily="34" charset="0"/>
              <a:buChar char="•"/>
            </a:pPr>
            <a:endParaRPr lang="en-US" sz="2800" dirty="0">
              <a:solidFill>
                <a:schemeClr val="bg2">
                  <a:lumMod val="50000"/>
                </a:schemeClr>
              </a:solidFill>
            </a:endParaRPr>
          </a:p>
          <a:p>
            <a:pPr marL="0" lvl="0" indent="0">
              <a:spcBef>
                <a:spcPts val="0"/>
              </a:spcBef>
              <a:buNone/>
            </a:pPr>
            <a:endParaRPr lang="en-US" sz="2800" dirty="0">
              <a:solidFill>
                <a:schemeClr val="bg2">
                  <a:lumMod val="50000"/>
                </a:schemeClr>
              </a:solidFill>
            </a:endParaRPr>
          </a:p>
        </p:txBody>
      </p:sp>
      <p:grpSp>
        <p:nvGrpSpPr>
          <p:cNvPr id="23" name="Group 22"/>
          <p:cNvGrpSpPr/>
          <p:nvPr/>
        </p:nvGrpSpPr>
        <p:grpSpPr>
          <a:xfrm>
            <a:off x="589625" y="2015743"/>
            <a:ext cx="4439580" cy="3696585"/>
            <a:chOff x="782104" y="2099826"/>
            <a:chExt cx="3942300" cy="3282529"/>
          </a:xfrm>
        </p:grpSpPr>
        <p:cxnSp>
          <p:nvCxnSpPr>
            <p:cNvPr id="4" name="Connettore 2 4"/>
            <p:cNvCxnSpPr/>
            <p:nvPr/>
          </p:nvCxnSpPr>
          <p:spPr>
            <a:xfrm flipV="1">
              <a:off x="1321985" y="4953238"/>
              <a:ext cx="340241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 name="Connettore 2 6"/>
            <p:cNvCxnSpPr/>
            <p:nvPr/>
          </p:nvCxnSpPr>
          <p:spPr>
            <a:xfrm flipV="1">
              <a:off x="1321985" y="2326908"/>
              <a:ext cx="49619" cy="26263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Figura a mano libera 8"/>
            <p:cNvSpPr/>
            <p:nvPr/>
          </p:nvSpPr>
          <p:spPr>
            <a:xfrm>
              <a:off x="1421223" y="3616990"/>
              <a:ext cx="3044455" cy="1336247"/>
            </a:xfrm>
            <a:custGeom>
              <a:avLst/>
              <a:gdLst>
                <a:gd name="connsiteX0" fmla="*/ 0 w 3269847"/>
                <a:gd name="connsiteY0" fmla="*/ 1212133 h 1330245"/>
                <a:gd name="connsiteX1" fmla="*/ 903767 w 3269847"/>
                <a:gd name="connsiteY1" fmla="*/ 21 h 1330245"/>
                <a:gd name="connsiteX2" fmla="*/ 3019646 w 3269847"/>
                <a:gd name="connsiteY2" fmla="*/ 1180235 h 1330245"/>
                <a:gd name="connsiteX3" fmla="*/ 3147237 w 3269847"/>
                <a:gd name="connsiteY3" fmla="*/ 1275928 h 1330245"/>
              </a:gdLst>
              <a:ahLst/>
              <a:cxnLst>
                <a:cxn ang="0">
                  <a:pos x="connsiteX0" y="connsiteY0"/>
                </a:cxn>
                <a:cxn ang="0">
                  <a:pos x="connsiteX1" y="connsiteY1"/>
                </a:cxn>
                <a:cxn ang="0">
                  <a:pos x="connsiteX2" y="connsiteY2"/>
                </a:cxn>
                <a:cxn ang="0">
                  <a:pos x="connsiteX3" y="connsiteY3"/>
                </a:cxn>
              </a:cxnLst>
              <a:rect l="l" t="t" r="r" b="b"/>
              <a:pathLst>
                <a:path w="3269847" h="1330245">
                  <a:moveTo>
                    <a:pt x="0" y="1212133"/>
                  </a:moveTo>
                  <a:cubicBezTo>
                    <a:pt x="200246" y="608735"/>
                    <a:pt x="400493" y="5337"/>
                    <a:pt x="903767" y="21"/>
                  </a:cubicBezTo>
                  <a:cubicBezTo>
                    <a:pt x="1407041" y="-5295"/>
                    <a:pt x="2645734" y="967584"/>
                    <a:pt x="3019646" y="1180235"/>
                  </a:cubicBezTo>
                  <a:cubicBezTo>
                    <a:pt x="3393558" y="1392886"/>
                    <a:pt x="3270397" y="1334407"/>
                    <a:pt x="3147237" y="127592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igura a mano libera 10"/>
            <p:cNvSpPr/>
            <p:nvPr/>
          </p:nvSpPr>
          <p:spPr>
            <a:xfrm>
              <a:off x="1463757" y="3053468"/>
              <a:ext cx="3097617" cy="1928210"/>
            </a:xfrm>
            <a:custGeom>
              <a:avLst/>
              <a:gdLst>
                <a:gd name="connsiteX0" fmla="*/ 0 w 3525178"/>
                <a:gd name="connsiteY0" fmla="*/ 2243570 h 2534207"/>
                <a:gd name="connsiteX1" fmla="*/ 1329070 w 3525178"/>
                <a:gd name="connsiteY1" fmla="*/ 101 h 2534207"/>
                <a:gd name="connsiteX2" fmla="*/ 3338623 w 3525178"/>
                <a:gd name="connsiteY2" fmla="*/ 2317998 h 2534207"/>
                <a:gd name="connsiteX3" fmla="*/ 3317358 w 3525178"/>
                <a:gd name="connsiteY3" fmla="*/ 2296733 h 2534207"/>
              </a:gdLst>
              <a:ahLst/>
              <a:cxnLst>
                <a:cxn ang="0">
                  <a:pos x="connsiteX0" y="connsiteY0"/>
                </a:cxn>
                <a:cxn ang="0">
                  <a:pos x="connsiteX1" y="connsiteY1"/>
                </a:cxn>
                <a:cxn ang="0">
                  <a:pos x="connsiteX2" y="connsiteY2"/>
                </a:cxn>
                <a:cxn ang="0">
                  <a:pos x="connsiteX3" y="connsiteY3"/>
                </a:cxn>
              </a:cxnLst>
              <a:rect l="l" t="t" r="r" b="b"/>
              <a:pathLst>
                <a:path w="3525178" h="2534207">
                  <a:moveTo>
                    <a:pt x="0" y="2243570"/>
                  </a:moveTo>
                  <a:cubicBezTo>
                    <a:pt x="386316" y="1115633"/>
                    <a:pt x="772633" y="-12304"/>
                    <a:pt x="1329070" y="101"/>
                  </a:cubicBezTo>
                  <a:cubicBezTo>
                    <a:pt x="1885507" y="12506"/>
                    <a:pt x="3007242" y="1935226"/>
                    <a:pt x="3338623" y="2317998"/>
                  </a:cubicBezTo>
                  <a:cubicBezTo>
                    <a:pt x="3670004" y="2700770"/>
                    <a:pt x="3493681" y="2498751"/>
                    <a:pt x="3317358" y="22967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igura a mano libera 11"/>
            <p:cNvSpPr/>
            <p:nvPr/>
          </p:nvSpPr>
          <p:spPr>
            <a:xfrm>
              <a:off x="1364516" y="2234669"/>
              <a:ext cx="3196858" cy="2718569"/>
            </a:xfrm>
            <a:custGeom>
              <a:avLst/>
              <a:gdLst>
                <a:gd name="connsiteX0" fmla="*/ 0 w 3253562"/>
                <a:gd name="connsiteY0" fmla="*/ 2626331 h 2626331"/>
                <a:gd name="connsiteX1" fmla="*/ 1807535 w 3253562"/>
                <a:gd name="connsiteY1" fmla="*/ 89 h 2626331"/>
                <a:gd name="connsiteX2" fmla="*/ 3253562 w 3253562"/>
                <a:gd name="connsiteY2" fmla="*/ 2551903 h 2626331"/>
              </a:gdLst>
              <a:ahLst/>
              <a:cxnLst>
                <a:cxn ang="0">
                  <a:pos x="connsiteX0" y="connsiteY0"/>
                </a:cxn>
                <a:cxn ang="0">
                  <a:pos x="connsiteX1" y="connsiteY1"/>
                </a:cxn>
                <a:cxn ang="0">
                  <a:pos x="connsiteX2" y="connsiteY2"/>
                </a:cxn>
              </a:cxnLst>
              <a:rect l="l" t="t" r="r" b="b"/>
              <a:pathLst>
                <a:path w="3253562" h="2626331">
                  <a:moveTo>
                    <a:pt x="0" y="2626331"/>
                  </a:moveTo>
                  <a:cubicBezTo>
                    <a:pt x="632637" y="1319412"/>
                    <a:pt x="1265275" y="12494"/>
                    <a:pt x="1807535" y="89"/>
                  </a:cubicBezTo>
                  <a:cubicBezTo>
                    <a:pt x="2349795" y="-12316"/>
                    <a:pt x="2801678" y="1269793"/>
                    <a:pt x="3253562" y="25519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ttore 1 13"/>
            <p:cNvCxnSpPr/>
            <p:nvPr/>
          </p:nvCxnSpPr>
          <p:spPr>
            <a:xfrm>
              <a:off x="1747287" y="3606357"/>
              <a:ext cx="1063256" cy="212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1 15"/>
            <p:cNvCxnSpPr/>
            <p:nvPr/>
          </p:nvCxnSpPr>
          <p:spPr>
            <a:xfrm>
              <a:off x="2091073" y="3025029"/>
              <a:ext cx="1063256" cy="212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ttore 1 16"/>
            <p:cNvCxnSpPr/>
            <p:nvPr/>
          </p:nvCxnSpPr>
          <p:spPr>
            <a:xfrm>
              <a:off x="2658142" y="2209817"/>
              <a:ext cx="1063256" cy="21265"/>
            </a:xfrm>
            <a:prstGeom prst="line">
              <a:avLst/>
            </a:prstGeom>
          </p:spPr>
          <p:style>
            <a:lnRef idx="1">
              <a:schemeClr val="accent1"/>
            </a:lnRef>
            <a:fillRef idx="0">
              <a:schemeClr val="accent1"/>
            </a:fillRef>
            <a:effectRef idx="0">
              <a:schemeClr val="accent1"/>
            </a:effectRef>
            <a:fontRef idx="minor">
              <a:schemeClr val="tx1"/>
            </a:fontRef>
          </p:style>
        </p:cxnSp>
        <p:sp>
          <p:nvSpPr>
            <p:cNvPr id="12" name="CasellaDiTesto 18"/>
            <p:cNvSpPr txBox="1"/>
            <p:nvPr/>
          </p:nvSpPr>
          <p:spPr>
            <a:xfrm>
              <a:off x="2899150" y="3473174"/>
              <a:ext cx="585323" cy="245972"/>
            </a:xfrm>
            <a:prstGeom prst="rect">
              <a:avLst/>
            </a:prstGeom>
            <a:noFill/>
          </p:spPr>
          <p:txBody>
            <a:bodyPr wrap="none" rtlCol="0">
              <a:spAutoFit/>
            </a:bodyPr>
            <a:lstStyle/>
            <a:p>
              <a:r>
                <a:rPr lang="en-US" sz="1200" dirty="0" smtClean="0">
                  <a:solidFill>
                    <a:schemeClr val="bg2">
                      <a:lumMod val="50000"/>
                    </a:schemeClr>
                  </a:solidFill>
                </a:rPr>
                <a:t>5 mg/l</a:t>
              </a:r>
              <a:endParaRPr lang="en-US" sz="1200" dirty="0">
                <a:solidFill>
                  <a:schemeClr val="bg2">
                    <a:lumMod val="50000"/>
                  </a:schemeClr>
                </a:solidFill>
              </a:endParaRPr>
            </a:p>
          </p:txBody>
        </p:sp>
        <p:sp>
          <p:nvSpPr>
            <p:cNvPr id="13" name="CasellaDiTesto 20"/>
            <p:cNvSpPr txBox="1"/>
            <p:nvPr/>
          </p:nvSpPr>
          <p:spPr>
            <a:xfrm>
              <a:off x="3142567" y="2925275"/>
              <a:ext cx="660765" cy="245972"/>
            </a:xfrm>
            <a:prstGeom prst="rect">
              <a:avLst/>
            </a:prstGeom>
            <a:noFill/>
          </p:spPr>
          <p:txBody>
            <a:bodyPr wrap="none" rtlCol="0">
              <a:spAutoFit/>
            </a:bodyPr>
            <a:lstStyle/>
            <a:p>
              <a:r>
                <a:rPr lang="en-US" sz="1200" dirty="0" smtClean="0">
                  <a:solidFill>
                    <a:schemeClr val="bg2">
                      <a:lumMod val="50000"/>
                    </a:schemeClr>
                  </a:solidFill>
                </a:rPr>
                <a:t>15 mg/l</a:t>
              </a:r>
              <a:endParaRPr lang="en-US" sz="1200" dirty="0">
                <a:solidFill>
                  <a:schemeClr val="bg2">
                    <a:lumMod val="50000"/>
                  </a:schemeClr>
                </a:solidFill>
              </a:endParaRPr>
            </a:p>
          </p:txBody>
        </p:sp>
        <p:sp>
          <p:nvSpPr>
            <p:cNvPr id="14" name="CasellaDiTesto 21"/>
            <p:cNvSpPr txBox="1"/>
            <p:nvPr/>
          </p:nvSpPr>
          <p:spPr>
            <a:xfrm>
              <a:off x="3716436" y="2099826"/>
              <a:ext cx="660765" cy="245972"/>
            </a:xfrm>
            <a:prstGeom prst="rect">
              <a:avLst/>
            </a:prstGeom>
            <a:noFill/>
          </p:spPr>
          <p:txBody>
            <a:bodyPr wrap="none" rtlCol="0">
              <a:spAutoFit/>
            </a:bodyPr>
            <a:lstStyle/>
            <a:p>
              <a:r>
                <a:rPr lang="en-US" sz="1200" dirty="0" smtClean="0">
                  <a:solidFill>
                    <a:schemeClr val="bg2">
                      <a:lumMod val="50000"/>
                    </a:schemeClr>
                  </a:solidFill>
                </a:rPr>
                <a:t>30 mg/l</a:t>
              </a:r>
              <a:endParaRPr lang="en-US" sz="1200" dirty="0">
                <a:solidFill>
                  <a:schemeClr val="bg2">
                    <a:lumMod val="50000"/>
                  </a:schemeClr>
                </a:solidFill>
              </a:endParaRPr>
            </a:p>
          </p:txBody>
        </p:sp>
        <p:sp>
          <p:nvSpPr>
            <p:cNvPr id="15" name="CasellaDiTesto 23"/>
            <p:cNvSpPr txBox="1"/>
            <p:nvPr/>
          </p:nvSpPr>
          <p:spPr>
            <a:xfrm rot="16200000">
              <a:off x="90948" y="3338261"/>
              <a:ext cx="1737605" cy="355293"/>
            </a:xfrm>
            <a:prstGeom prst="rect">
              <a:avLst/>
            </a:prstGeom>
            <a:noFill/>
          </p:spPr>
          <p:txBody>
            <a:bodyPr wrap="square" rtlCol="0">
              <a:spAutoFit/>
            </a:bodyPr>
            <a:lstStyle/>
            <a:p>
              <a:r>
                <a:rPr lang="en-US" sz="2000" dirty="0">
                  <a:solidFill>
                    <a:schemeClr val="bg2">
                      <a:lumMod val="50000"/>
                    </a:schemeClr>
                  </a:solidFill>
                </a:rPr>
                <a:t>R</a:t>
              </a:r>
              <a:r>
                <a:rPr lang="en-US" sz="2000" smtClean="0">
                  <a:solidFill>
                    <a:schemeClr val="bg2">
                      <a:lumMod val="50000"/>
                    </a:schemeClr>
                  </a:solidFill>
                </a:rPr>
                <a:t>eflectance</a:t>
              </a:r>
              <a:endParaRPr lang="en-US" sz="2000" dirty="0">
                <a:solidFill>
                  <a:schemeClr val="bg2">
                    <a:lumMod val="50000"/>
                  </a:schemeClr>
                </a:solidFill>
              </a:endParaRPr>
            </a:p>
          </p:txBody>
        </p:sp>
        <p:sp>
          <p:nvSpPr>
            <p:cNvPr id="16" name="CasellaDiTesto 24"/>
            <p:cNvSpPr txBox="1"/>
            <p:nvPr/>
          </p:nvSpPr>
          <p:spPr>
            <a:xfrm>
              <a:off x="2278914" y="5027062"/>
              <a:ext cx="1772827" cy="355293"/>
            </a:xfrm>
            <a:prstGeom prst="rect">
              <a:avLst/>
            </a:prstGeom>
            <a:noFill/>
          </p:spPr>
          <p:txBody>
            <a:bodyPr wrap="square" rtlCol="0">
              <a:spAutoFit/>
            </a:bodyPr>
            <a:lstStyle/>
            <a:p>
              <a:r>
                <a:rPr lang="en-US" sz="2000" dirty="0">
                  <a:solidFill>
                    <a:schemeClr val="bg2">
                      <a:lumMod val="50000"/>
                    </a:schemeClr>
                  </a:solidFill>
                </a:rPr>
                <a:t>W</a:t>
              </a:r>
              <a:r>
                <a:rPr lang="en-US" sz="2000" dirty="0" smtClean="0">
                  <a:solidFill>
                    <a:schemeClr val="bg2">
                      <a:lumMod val="50000"/>
                    </a:schemeClr>
                  </a:solidFill>
                </a:rPr>
                <a:t>avelength</a:t>
              </a:r>
              <a:endParaRPr lang="en-US" sz="2000" dirty="0">
                <a:solidFill>
                  <a:schemeClr val="bg2">
                    <a:lumMod val="50000"/>
                  </a:schemeClr>
                </a:solidFill>
              </a:endParaRPr>
            </a:p>
          </p:txBody>
        </p:sp>
      </p:grpSp>
      <p:sp>
        <p:nvSpPr>
          <p:cNvPr id="17" name="Text Placeholder 5"/>
          <p:cNvSpPr txBox="1">
            <a:spLocks/>
          </p:cNvSpPr>
          <p:nvPr/>
        </p:nvSpPr>
        <p:spPr>
          <a:xfrm>
            <a:off x="5612868" y="2122477"/>
            <a:ext cx="5985574" cy="44338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marL="342900" indent="-342900">
              <a:spcBef>
                <a:spcPts val="0"/>
              </a:spcBef>
              <a:spcAft>
                <a:spcPts val="2400"/>
              </a:spcAft>
              <a:buClr>
                <a:srgbClr val="2680BE"/>
              </a:buClr>
              <a:buFont typeface="Webdings" panose="05030102010509060703" pitchFamily="18" charset="2"/>
              <a:buChar char="4"/>
            </a:pPr>
            <a:r>
              <a:rPr lang="en-US" sz="2300" dirty="0" smtClean="0">
                <a:solidFill>
                  <a:schemeClr val="bg2">
                    <a:lumMod val="50000"/>
                  </a:schemeClr>
                </a:solidFill>
              </a:rPr>
              <a:t>Iterate through </a:t>
            </a:r>
            <a:r>
              <a:rPr lang="en-US" sz="2300" dirty="0">
                <a:solidFill>
                  <a:schemeClr val="bg2">
                    <a:lumMod val="50000"/>
                  </a:schemeClr>
                </a:solidFill>
              </a:rPr>
              <a:t>all red and infrared bands </a:t>
            </a:r>
            <a:r>
              <a:rPr lang="en-US" sz="2300" dirty="0" smtClean="0">
                <a:solidFill>
                  <a:schemeClr val="bg2">
                    <a:lumMod val="50000"/>
                  </a:schemeClr>
                </a:solidFill>
              </a:rPr>
              <a:t>to determine algorithm input</a:t>
            </a:r>
            <a:endParaRPr lang="en-US" sz="2300" dirty="0">
              <a:solidFill>
                <a:schemeClr val="bg2">
                  <a:lumMod val="50000"/>
                </a:schemeClr>
              </a:solidFill>
            </a:endParaRPr>
          </a:p>
          <a:p>
            <a:pPr marL="342900" indent="-342900">
              <a:spcBef>
                <a:spcPts val="0"/>
              </a:spcBef>
              <a:spcAft>
                <a:spcPts val="2400"/>
              </a:spcAft>
              <a:buClr>
                <a:srgbClr val="2680BE"/>
              </a:buClr>
              <a:buFont typeface="Webdings" panose="05030102010509060703" pitchFamily="18" charset="2"/>
              <a:buChar char="4"/>
            </a:pPr>
            <a:r>
              <a:rPr lang="en-US" sz="2300" dirty="0">
                <a:solidFill>
                  <a:schemeClr val="bg2">
                    <a:lumMod val="50000"/>
                  </a:schemeClr>
                </a:solidFill>
              </a:rPr>
              <a:t>More spatial and temporal analysis with </a:t>
            </a:r>
            <a:r>
              <a:rPr lang="en-US" sz="2300" b="1" dirty="0">
                <a:solidFill>
                  <a:schemeClr val="bg2">
                    <a:lumMod val="50000"/>
                  </a:schemeClr>
                </a:solidFill>
              </a:rPr>
              <a:t>direct</a:t>
            </a:r>
            <a:r>
              <a:rPr lang="en-US" sz="2300" dirty="0">
                <a:solidFill>
                  <a:schemeClr val="bg2">
                    <a:lumMod val="50000"/>
                  </a:schemeClr>
                </a:solidFill>
              </a:rPr>
              <a:t> overlap of AVIRIS flights and Landsat-8 and Sentinel-2 data</a:t>
            </a:r>
          </a:p>
          <a:p>
            <a:pPr marL="342900" indent="-342900">
              <a:spcBef>
                <a:spcPts val="0"/>
              </a:spcBef>
              <a:spcAft>
                <a:spcPts val="2400"/>
              </a:spcAft>
              <a:buClr>
                <a:srgbClr val="2680BE"/>
              </a:buClr>
              <a:buFont typeface="Webdings" panose="05030102010509060703" pitchFamily="18" charset="2"/>
              <a:buChar char="4"/>
            </a:pPr>
            <a:r>
              <a:rPr lang="en-US" sz="2300" dirty="0">
                <a:solidFill>
                  <a:schemeClr val="bg2">
                    <a:lumMod val="50000"/>
                  </a:schemeClr>
                </a:solidFill>
              </a:rPr>
              <a:t>Evaluate the benefits of hyperspectral data vs multispectral for water quality </a:t>
            </a:r>
            <a:r>
              <a:rPr lang="en-US" sz="2300" dirty="0" smtClean="0">
                <a:solidFill>
                  <a:schemeClr val="bg2">
                    <a:lumMod val="50000"/>
                  </a:schemeClr>
                </a:solidFill>
              </a:rPr>
              <a:t>monitoring</a:t>
            </a:r>
            <a:endParaRPr lang="en-US" sz="2300" dirty="0">
              <a:solidFill>
                <a:schemeClr val="bg2">
                  <a:lumMod val="50000"/>
                </a:schemeClr>
              </a:solidFill>
            </a:endParaRPr>
          </a:p>
        </p:txBody>
      </p:sp>
    </p:spTree>
    <p:extLst>
      <p:ext uri="{BB962C8B-B14F-4D97-AF65-F5344CB8AC3E}">
        <p14:creationId xmlns:p14="http://schemas.microsoft.com/office/powerpoint/2010/main" val="1905339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1000125" y="377824"/>
            <a:ext cx="9413277" cy="479425"/>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rgbClr val="3289B4"/>
              </a:buClr>
              <a:buSzPct val="25000"/>
              <a:buFont typeface="Century Gothic"/>
              <a:buNone/>
            </a:pPr>
            <a:r>
              <a:rPr lang="en-US" b="0" i="0" u="none" strike="noStrike" cap="none">
                <a:solidFill>
                  <a:srgbClr val="3289B4"/>
                </a:solidFill>
                <a:latin typeface="Century Gothic"/>
                <a:ea typeface="Century Gothic"/>
                <a:cs typeface="Century Gothic"/>
                <a:sym typeface="Century Gothic"/>
              </a:rPr>
              <a:t>Acknowledgements</a:t>
            </a:r>
          </a:p>
        </p:txBody>
      </p:sp>
      <p:sp>
        <p:nvSpPr>
          <p:cNvPr id="5" name="Shape 217"/>
          <p:cNvSpPr txBox="1">
            <a:spLocks noGrp="1"/>
          </p:cNvSpPr>
          <p:nvPr>
            <p:ph type="body" idx="4294967295"/>
          </p:nvPr>
        </p:nvSpPr>
        <p:spPr>
          <a:xfrm>
            <a:off x="565485" y="1124344"/>
            <a:ext cx="11032958" cy="5400357"/>
          </a:xfrm>
          <a:prstGeom prst="rect">
            <a:avLst/>
          </a:prstGeom>
          <a:noFill/>
          <a:ln>
            <a:noFill/>
          </a:ln>
        </p:spPr>
        <p:txBody>
          <a:bodyPr wrap="square" lIns="91425" tIns="45700" rIns="91425" bIns="45700" anchor="t" anchorCtr="0">
            <a:noAutofit/>
          </a:bodyPr>
          <a:lstStyle/>
          <a:p>
            <a:pPr lvl="0" indent="0" rtl="0">
              <a:spcBef>
                <a:spcPts val="0"/>
              </a:spcBef>
              <a:buClr>
                <a:srgbClr val="757070"/>
              </a:buClr>
              <a:buSzPct val="25000"/>
              <a:buFont typeface="Arial"/>
              <a:buNone/>
            </a:pPr>
            <a:r>
              <a:rPr lang="en-US" sz="2400" dirty="0">
                <a:solidFill>
                  <a:schemeClr val="bg2">
                    <a:lumMod val="50000"/>
                  </a:schemeClr>
                </a:solidFill>
              </a:rPr>
              <a:t>Thank you to our science </a:t>
            </a:r>
            <a:r>
              <a:rPr lang="en-US" sz="2400" dirty="0" smtClean="0">
                <a:solidFill>
                  <a:schemeClr val="bg2">
                    <a:lumMod val="50000"/>
                  </a:schemeClr>
                </a:solidFill>
              </a:rPr>
              <a:t>advisors </a:t>
            </a:r>
            <a:r>
              <a:rPr lang="en-US" sz="2400" dirty="0">
                <a:solidFill>
                  <a:schemeClr val="bg2">
                    <a:lumMod val="50000"/>
                  </a:schemeClr>
                </a:solidFill>
              </a:rPr>
              <a:t>for their guidance and support throughout the </a:t>
            </a:r>
            <a:r>
              <a:rPr lang="en-US" sz="2400" dirty="0" smtClean="0">
                <a:solidFill>
                  <a:schemeClr val="bg2">
                    <a:lumMod val="50000"/>
                  </a:schemeClr>
                </a:solidFill>
              </a:rPr>
              <a:t>project:</a:t>
            </a:r>
            <a:endParaRPr lang="en-US" sz="2400" dirty="0">
              <a:solidFill>
                <a:schemeClr val="bg2">
                  <a:lumMod val="50000"/>
                </a:schemeClr>
              </a:solidFill>
            </a:endParaRPr>
          </a:p>
          <a:p>
            <a:pPr lvl="0" rtl="0">
              <a:spcBef>
                <a:spcPts val="0"/>
              </a:spcBef>
              <a:buClr>
                <a:srgbClr val="757070"/>
              </a:buClr>
              <a:buSzPct val="25000"/>
              <a:buFont typeface="Arial"/>
              <a:buNone/>
            </a:pPr>
            <a:endParaRPr lang="en-US" sz="2400" dirty="0" smtClean="0">
              <a:solidFill>
                <a:schemeClr val="bg2">
                  <a:lumMod val="50000"/>
                </a:schemeClr>
              </a:solidFill>
            </a:endParaRPr>
          </a:p>
          <a:p>
            <a:pPr lvl="0" rtl="0">
              <a:spcBef>
                <a:spcPts val="0"/>
              </a:spcBef>
              <a:buClr>
                <a:srgbClr val="757070"/>
              </a:buClr>
              <a:buSzPct val="25000"/>
              <a:buFont typeface="Arial"/>
              <a:buNone/>
            </a:pPr>
            <a:endParaRPr lang="en-US" sz="2400" dirty="0">
              <a:solidFill>
                <a:schemeClr val="bg2">
                  <a:lumMod val="50000"/>
                </a:schemeClr>
              </a:solidFill>
            </a:endParaRPr>
          </a:p>
          <a:p>
            <a:pPr lvl="0" rtl="0">
              <a:spcBef>
                <a:spcPts val="0"/>
              </a:spcBef>
              <a:buClr>
                <a:srgbClr val="757070"/>
              </a:buClr>
              <a:buSzPct val="25000"/>
              <a:buFont typeface="Arial"/>
              <a:buNone/>
            </a:pPr>
            <a:endParaRPr lang="en-US" sz="2400" dirty="0" smtClean="0">
              <a:solidFill>
                <a:schemeClr val="bg2">
                  <a:lumMod val="50000"/>
                </a:schemeClr>
              </a:solidFill>
            </a:endParaRPr>
          </a:p>
          <a:p>
            <a:pPr lvl="0" rtl="0">
              <a:spcBef>
                <a:spcPts val="0"/>
              </a:spcBef>
              <a:buClr>
                <a:srgbClr val="757070"/>
              </a:buClr>
              <a:buSzPct val="25000"/>
              <a:buFont typeface="Arial"/>
              <a:buNone/>
            </a:pPr>
            <a:endParaRPr sz="2400" dirty="0">
              <a:solidFill>
                <a:schemeClr val="bg2">
                  <a:lumMod val="50000"/>
                </a:schemeClr>
              </a:solidFill>
            </a:endParaRPr>
          </a:p>
          <a:p>
            <a:pPr lvl="0" indent="0" rtl="0">
              <a:spcBef>
                <a:spcPts val="0"/>
              </a:spcBef>
              <a:buClr>
                <a:srgbClr val="757070"/>
              </a:buClr>
              <a:buSzPct val="25000"/>
              <a:buFont typeface="Arial"/>
              <a:buNone/>
            </a:pPr>
            <a:endParaRPr lang="en-US" sz="2000" dirty="0" smtClean="0">
              <a:solidFill>
                <a:schemeClr val="bg2">
                  <a:lumMod val="50000"/>
                </a:schemeClr>
              </a:solidFill>
            </a:endParaRPr>
          </a:p>
          <a:p>
            <a:pPr lvl="0" indent="0" rtl="0">
              <a:spcBef>
                <a:spcPts val="0"/>
              </a:spcBef>
              <a:buClr>
                <a:srgbClr val="757070"/>
              </a:buClr>
              <a:buSzPct val="25000"/>
              <a:buFont typeface="Arial"/>
              <a:buNone/>
            </a:pPr>
            <a:r>
              <a:rPr lang="en-US" sz="2000" dirty="0" smtClean="0">
                <a:solidFill>
                  <a:schemeClr val="bg2">
                    <a:lumMod val="50000"/>
                  </a:schemeClr>
                </a:solidFill>
              </a:rPr>
              <a:t>Thank </a:t>
            </a:r>
            <a:r>
              <a:rPr lang="en-US" sz="2000" dirty="0">
                <a:solidFill>
                  <a:schemeClr val="bg2">
                    <a:lumMod val="50000"/>
                  </a:schemeClr>
                </a:solidFill>
              </a:rPr>
              <a:t>you to our project partners: Shawn Acuna, Russ Ryan, </a:t>
            </a:r>
            <a:r>
              <a:rPr lang="en-US" sz="2000" dirty="0" smtClean="0">
                <a:solidFill>
                  <a:schemeClr val="bg2">
                    <a:lumMod val="50000"/>
                  </a:schemeClr>
                </a:solidFill>
              </a:rPr>
              <a:t>and David </a:t>
            </a:r>
            <a:r>
              <a:rPr lang="en-US" sz="2000" dirty="0">
                <a:solidFill>
                  <a:schemeClr val="bg2">
                    <a:lumMod val="50000"/>
                  </a:schemeClr>
                </a:solidFill>
              </a:rPr>
              <a:t>Fullerton from the Metropolitan Water District, </a:t>
            </a:r>
            <a:r>
              <a:rPr lang="en-US" sz="2000" dirty="0" smtClean="0">
                <a:solidFill>
                  <a:schemeClr val="bg2">
                    <a:lumMod val="50000"/>
                  </a:schemeClr>
                </a:solidFill>
              </a:rPr>
              <a:t>and </a:t>
            </a:r>
            <a:r>
              <a:rPr lang="en-US" sz="2000" dirty="0" err="1" smtClean="0">
                <a:solidFill>
                  <a:schemeClr val="bg2">
                    <a:lumMod val="50000"/>
                  </a:schemeClr>
                </a:solidFill>
              </a:rPr>
              <a:t>Amye</a:t>
            </a:r>
            <a:r>
              <a:rPr lang="en-US" sz="2000" dirty="0" smtClean="0">
                <a:solidFill>
                  <a:schemeClr val="bg2">
                    <a:lumMod val="50000"/>
                  </a:schemeClr>
                </a:solidFill>
              </a:rPr>
              <a:t> </a:t>
            </a:r>
            <a:r>
              <a:rPr lang="en-US" sz="2000" dirty="0" err="1">
                <a:solidFill>
                  <a:schemeClr val="bg2">
                    <a:lumMod val="50000"/>
                  </a:schemeClr>
                </a:solidFill>
              </a:rPr>
              <a:t>Osti</a:t>
            </a:r>
            <a:r>
              <a:rPr lang="en-US" sz="2000" dirty="0">
                <a:solidFill>
                  <a:schemeClr val="bg2">
                    <a:lumMod val="50000"/>
                  </a:schemeClr>
                </a:solidFill>
              </a:rPr>
              <a:t> from </a:t>
            </a:r>
            <a:r>
              <a:rPr lang="en-US" sz="2000" dirty="0" smtClean="0">
                <a:solidFill>
                  <a:schemeClr val="bg2">
                    <a:lumMod val="50000"/>
                  </a:schemeClr>
                </a:solidFill>
              </a:rPr>
              <a:t>34North </a:t>
            </a:r>
            <a:r>
              <a:rPr lang="en-US" sz="2000" dirty="0">
                <a:solidFill>
                  <a:schemeClr val="bg2">
                    <a:lumMod val="50000"/>
                  </a:schemeClr>
                </a:solidFill>
              </a:rPr>
              <a:t>for their input and feedback.</a:t>
            </a:r>
          </a:p>
          <a:p>
            <a:pPr lvl="0" indent="0" rtl="0">
              <a:spcBef>
                <a:spcPts val="0"/>
              </a:spcBef>
              <a:buClr>
                <a:srgbClr val="757070"/>
              </a:buClr>
              <a:buSzPct val="25000"/>
              <a:buFont typeface="Arial"/>
              <a:buNone/>
            </a:pPr>
            <a:endParaRPr sz="2000" dirty="0">
              <a:solidFill>
                <a:schemeClr val="bg2">
                  <a:lumMod val="50000"/>
                </a:schemeClr>
              </a:solidFill>
            </a:endParaRPr>
          </a:p>
          <a:p>
            <a:pPr lvl="0" indent="0" rtl="0">
              <a:spcBef>
                <a:spcPts val="0"/>
              </a:spcBef>
              <a:buClr>
                <a:srgbClr val="757070"/>
              </a:buClr>
              <a:buSzPct val="25000"/>
              <a:buFont typeface="Arial"/>
              <a:buNone/>
            </a:pPr>
            <a:r>
              <a:rPr lang="en-US" sz="2000" dirty="0">
                <a:solidFill>
                  <a:schemeClr val="bg2">
                    <a:lumMod val="50000"/>
                  </a:schemeClr>
                </a:solidFill>
              </a:rPr>
              <a:t>And thank you to the DEVELOP team at JPL for the opportunity to work on this project and the constant support</a:t>
            </a:r>
            <a:r>
              <a:rPr lang="en-US" sz="2000" dirty="0" smtClean="0">
                <a:solidFill>
                  <a:schemeClr val="bg2">
                    <a:lumMod val="50000"/>
                  </a:schemeClr>
                </a:solidFill>
              </a:rPr>
              <a:t>.</a:t>
            </a:r>
          </a:p>
          <a:p>
            <a:pPr lvl="0" indent="0" rtl="0">
              <a:spcBef>
                <a:spcPts val="0"/>
              </a:spcBef>
              <a:buClr>
                <a:srgbClr val="757070"/>
              </a:buClr>
              <a:buSzPct val="25000"/>
              <a:buFont typeface="Arial"/>
              <a:buNone/>
            </a:pPr>
            <a:endParaRPr lang="en-US" sz="2000" dirty="0">
              <a:solidFill>
                <a:schemeClr val="bg2">
                  <a:lumMod val="50000"/>
                </a:schemeClr>
              </a:solidFill>
            </a:endParaRPr>
          </a:p>
          <a:p>
            <a:pPr lvl="0" indent="0" rtl="0">
              <a:spcBef>
                <a:spcPts val="0"/>
              </a:spcBef>
              <a:buClr>
                <a:srgbClr val="757070"/>
              </a:buClr>
              <a:buSzPct val="25000"/>
              <a:buFont typeface="Arial"/>
              <a:buNone/>
            </a:pPr>
            <a:r>
              <a:rPr lang="en-US" sz="2000" dirty="0" smtClean="0">
                <a:solidFill>
                  <a:schemeClr val="bg2">
                    <a:lumMod val="50000"/>
                  </a:schemeClr>
                </a:solidFill>
              </a:rPr>
              <a:t>Past contributors:</a:t>
            </a:r>
            <a:r>
              <a:rPr lang="en-US" sz="2000" dirty="0">
                <a:solidFill>
                  <a:schemeClr val="bg2">
                    <a:lumMod val="50000"/>
                  </a:schemeClr>
                </a:solidFill>
              </a:rPr>
              <a:t> </a:t>
            </a:r>
            <a:r>
              <a:rPr lang="en-US" sz="2000" dirty="0" smtClean="0">
                <a:solidFill>
                  <a:schemeClr val="bg2">
                    <a:lumMod val="50000"/>
                  </a:schemeClr>
                </a:solidFill>
              </a:rPr>
              <a:t>Leah Kucera and Molly </a:t>
            </a:r>
            <a:r>
              <a:rPr lang="en-US" sz="2000" dirty="0" err="1" smtClean="0">
                <a:solidFill>
                  <a:schemeClr val="bg2">
                    <a:lumMod val="50000"/>
                  </a:schemeClr>
                </a:solidFill>
              </a:rPr>
              <a:t>Spater</a:t>
            </a:r>
            <a:r>
              <a:rPr lang="en-US" sz="2000" dirty="0" smtClean="0">
                <a:solidFill>
                  <a:schemeClr val="bg2">
                    <a:lumMod val="50000"/>
                  </a:schemeClr>
                </a:solidFill>
              </a:rPr>
              <a:t>, San Francisco Bay Delta </a:t>
            </a:r>
            <a:r>
              <a:rPr lang="en-US" sz="2000" dirty="0" smtClean="0">
                <a:solidFill>
                  <a:schemeClr val="bg2">
                    <a:lumMod val="50000"/>
                  </a:schemeClr>
                </a:solidFill>
              </a:rPr>
              <a:t>I</a:t>
            </a:r>
          </a:p>
          <a:p>
            <a:pPr lvl="0" indent="0" rtl="0">
              <a:spcBef>
                <a:spcPts val="0"/>
              </a:spcBef>
              <a:buClr>
                <a:srgbClr val="757070"/>
              </a:buClr>
              <a:buSzPct val="25000"/>
              <a:buFont typeface="Arial"/>
              <a:buNone/>
            </a:pPr>
            <a:endParaRPr lang="en-US" sz="2000" dirty="0">
              <a:solidFill>
                <a:schemeClr val="bg2">
                  <a:lumMod val="50000"/>
                </a:schemeClr>
              </a:solidFill>
            </a:endParaRPr>
          </a:p>
          <a:p>
            <a:pPr lvl="0" indent="0" rtl="0">
              <a:spcBef>
                <a:spcPts val="0"/>
              </a:spcBef>
              <a:buClr>
                <a:srgbClr val="757070"/>
              </a:buClr>
              <a:buSzPct val="25000"/>
              <a:buFont typeface="Arial"/>
              <a:buNone/>
            </a:pPr>
            <a:r>
              <a:rPr lang="en-US" sz="2000" dirty="0" smtClean="0">
                <a:solidFill>
                  <a:schemeClr val="bg2">
                    <a:lumMod val="50000"/>
                  </a:schemeClr>
                </a:solidFill>
              </a:rPr>
              <a:t>This material contains modified Copernicus Sentinel </a:t>
            </a:r>
            <a:r>
              <a:rPr lang="en-US" sz="2000" smtClean="0">
                <a:solidFill>
                  <a:schemeClr val="bg2">
                    <a:lumMod val="50000"/>
                  </a:schemeClr>
                </a:solidFill>
              </a:rPr>
              <a:t>data (2015-2017</a:t>
            </a:r>
            <a:r>
              <a:rPr lang="en-US" sz="2000" dirty="0" smtClean="0">
                <a:solidFill>
                  <a:schemeClr val="bg2">
                    <a:lumMod val="50000"/>
                  </a:schemeClr>
                </a:solidFill>
              </a:rPr>
              <a:t>), processed by ESA.</a:t>
            </a:r>
            <a:endParaRPr lang="en-US" sz="2000" dirty="0" smtClean="0">
              <a:solidFill>
                <a:schemeClr val="bg2">
                  <a:lumMod val="50000"/>
                </a:schemeClr>
              </a:solidFill>
            </a:endParaRPr>
          </a:p>
        </p:txBody>
      </p:sp>
      <p:sp>
        <p:nvSpPr>
          <p:cNvPr id="6" name="Text Placeholder 5"/>
          <p:cNvSpPr txBox="1">
            <a:spLocks/>
          </p:cNvSpPr>
          <p:nvPr/>
        </p:nvSpPr>
        <p:spPr>
          <a:xfrm>
            <a:off x="1862543" y="2042190"/>
            <a:ext cx="2798956" cy="10952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marL="800100" lvl="1" indent="-342900">
              <a:spcBef>
                <a:spcPts val="0"/>
              </a:spcBef>
              <a:spcAft>
                <a:spcPts val="600"/>
              </a:spcAft>
              <a:buClr>
                <a:srgbClr val="2680BE"/>
              </a:buClr>
              <a:buFont typeface="Webdings" panose="05030102010509060703" pitchFamily="18" charset="2"/>
              <a:buChar char="4"/>
            </a:pPr>
            <a:r>
              <a:rPr lang="en-US" sz="2200" dirty="0" smtClean="0">
                <a:solidFill>
                  <a:schemeClr val="bg2">
                    <a:lumMod val="50000"/>
                  </a:schemeClr>
                </a:solidFill>
                <a:latin typeface="Century Gothic" panose="020B0502020202020204" pitchFamily="34" charset="0"/>
              </a:rPr>
              <a:t>Christine Lee</a:t>
            </a:r>
          </a:p>
          <a:p>
            <a:pPr marL="800100" lvl="1" indent="-342900">
              <a:spcBef>
                <a:spcPts val="0"/>
              </a:spcBef>
              <a:spcAft>
                <a:spcPts val="600"/>
              </a:spcAft>
              <a:buClr>
                <a:srgbClr val="2680BE"/>
              </a:buClr>
              <a:buFont typeface="Webdings" panose="05030102010509060703" pitchFamily="18" charset="2"/>
              <a:buChar char="4"/>
            </a:pPr>
            <a:r>
              <a:rPr lang="en-US" sz="2200" dirty="0" smtClean="0">
                <a:solidFill>
                  <a:schemeClr val="bg2">
                    <a:lumMod val="50000"/>
                  </a:schemeClr>
                </a:solidFill>
                <a:latin typeface="Century Gothic" panose="020B0502020202020204" pitchFamily="34" charset="0"/>
              </a:rPr>
              <a:t>Erin </a:t>
            </a:r>
            <a:r>
              <a:rPr lang="en-US" sz="2200" dirty="0" err="1" smtClean="0">
                <a:solidFill>
                  <a:schemeClr val="bg2">
                    <a:lumMod val="50000"/>
                  </a:schemeClr>
                </a:solidFill>
                <a:latin typeface="Century Gothic" panose="020B0502020202020204" pitchFamily="34" charset="0"/>
              </a:rPr>
              <a:t>Hestir</a:t>
            </a:r>
            <a:endParaRPr lang="en-US" sz="2200" dirty="0" smtClean="0">
              <a:solidFill>
                <a:schemeClr val="bg2">
                  <a:lumMod val="50000"/>
                </a:schemeClr>
              </a:solidFill>
              <a:latin typeface="Century Gothic" panose="020B0502020202020204" pitchFamily="34" charset="0"/>
            </a:endParaRPr>
          </a:p>
          <a:p>
            <a:pPr marL="800100" lvl="1" indent="-342900">
              <a:spcBef>
                <a:spcPts val="0"/>
              </a:spcBef>
              <a:spcAft>
                <a:spcPts val="600"/>
              </a:spcAft>
              <a:buClr>
                <a:srgbClr val="2680BE"/>
              </a:buClr>
              <a:buFont typeface="Webdings" panose="05030102010509060703" pitchFamily="18" charset="2"/>
              <a:buChar char="4"/>
            </a:pPr>
            <a:r>
              <a:rPr lang="en-US" sz="2200" dirty="0" smtClean="0">
                <a:solidFill>
                  <a:schemeClr val="bg2">
                    <a:lumMod val="50000"/>
                  </a:schemeClr>
                </a:solidFill>
                <a:latin typeface="Century Gothic" panose="020B0502020202020204" pitchFamily="34" charset="0"/>
              </a:rPr>
              <a:t>Glynn </a:t>
            </a:r>
            <a:r>
              <a:rPr lang="en-US" sz="2200" dirty="0" err="1" smtClean="0">
                <a:solidFill>
                  <a:schemeClr val="bg2">
                    <a:lumMod val="50000"/>
                  </a:schemeClr>
                </a:solidFill>
                <a:latin typeface="Century Gothic" panose="020B0502020202020204" pitchFamily="34" charset="0"/>
              </a:rPr>
              <a:t>Hulley</a:t>
            </a:r>
            <a:endParaRPr lang="en-US" sz="2200" dirty="0">
              <a:solidFill>
                <a:schemeClr val="bg2">
                  <a:lumMod val="50000"/>
                </a:schemeClr>
              </a:solidFill>
              <a:latin typeface="Century Gothic" panose="020B0502020202020204" pitchFamily="34" charset="0"/>
            </a:endParaRPr>
          </a:p>
          <a:p>
            <a:pPr lvl="1">
              <a:spcBef>
                <a:spcPts val="0"/>
              </a:spcBef>
              <a:spcAft>
                <a:spcPts val="600"/>
              </a:spcAft>
              <a:buClr>
                <a:srgbClr val="2680BE"/>
              </a:buClr>
            </a:pPr>
            <a:endParaRPr lang="en-US" sz="1800" dirty="0">
              <a:solidFill>
                <a:schemeClr val="bg2">
                  <a:lumMod val="50000"/>
                </a:schemeClr>
              </a:solidFill>
              <a:latin typeface="Century Gothic" panose="020B0502020202020204" pitchFamily="34" charset="0"/>
            </a:endParaRPr>
          </a:p>
        </p:txBody>
      </p:sp>
      <p:sp>
        <p:nvSpPr>
          <p:cNvPr id="7" name="Text Placeholder 5"/>
          <p:cNvSpPr txBox="1">
            <a:spLocks/>
          </p:cNvSpPr>
          <p:nvPr/>
        </p:nvSpPr>
        <p:spPr>
          <a:xfrm>
            <a:off x="4997248" y="2042190"/>
            <a:ext cx="4144627" cy="108935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marL="800100" lvl="1" indent="-342900">
              <a:spcBef>
                <a:spcPts val="0"/>
              </a:spcBef>
              <a:spcAft>
                <a:spcPts val="600"/>
              </a:spcAft>
              <a:buClr>
                <a:srgbClr val="2680BE"/>
              </a:buClr>
              <a:buFont typeface="Webdings" panose="05030102010509060703" pitchFamily="18" charset="2"/>
              <a:buChar char="4"/>
            </a:pPr>
            <a:r>
              <a:rPr lang="en-US" sz="2200" dirty="0" smtClean="0">
                <a:solidFill>
                  <a:schemeClr val="bg2">
                    <a:lumMod val="50000"/>
                  </a:schemeClr>
                </a:solidFill>
                <a:latin typeface="Century Gothic" panose="020B0502020202020204" pitchFamily="34" charset="0"/>
              </a:rPr>
              <a:t>Kerry </a:t>
            </a:r>
            <a:r>
              <a:rPr lang="en-US" sz="2200" dirty="0" err="1" smtClean="0">
                <a:solidFill>
                  <a:schemeClr val="bg2">
                    <a:lumMod val="50000"/>
                  </a:schemeClr>
                </a:solidFill>
                <a:latin typeface="Century Gothic" panose="020B0502020202020204" pitchFamily="34" charset="0"/>
              </a:rPr>
              <a:t>Cawse</a:t>
            </a:r>
            <a:r>
              <a:rPr lang="en-US" sz="2200" dirty="0" smtClean="0">
                <a:solidFill>
                  <a:schemeClr val="bg2">
                    <a:lumMod val="50000"/>
                  </a:schemeClr>
                </a:solidFill>
                <a:latin typeface="Century Gothic" panose="020B0502020202020204" pitchFamily="34" charset="0"/>
              </a:rPr>
              <a:t>-Nicholson</a:t>
            </a:r>
          </a:p>
          <a:p>
            <a:pPr marL="800100" lvl="1" indent="-342900">
              <a:spcBef>
                <a:spcPts val="0"/>
              </a:spcBef>
              <a:spcAft>
                <a:spcPts val="600"/>
              </a:spcAft>
              <a:buClr>
                <a:srgbClr val="2680BE"/>
              </a:buClr>
              <a:buFont typeface="Webdings" panose="05030102010509060703" pitchFamily="18" charset="2"/>
              <a:buChar char="4"/>
            </a:pPr>
            <a:r>
              <a:rPr lang="en-US" sz="2200" dirty="0" smtClean="0">
                <a:solidFill>
                  <a:schemeClr val="bg2">
                    <a:lumMod val="50000"/>
                  </a:schemeClr>
                </a:solidFill>
                <a:latin typeface="Century Gothic" panose="020B0502020202020204" pitchFamily="34" charset="0"/>
              </a:rPr>
              <a:t>David Thompson</a:t>
            </a:r>
          </a:p>
          <a:p>
            <a:pPr marL="800100" lvl="1" indent="-342900">
              <a:spcBef>
                <a:spcPts val="0"/>
              </a:spcBef>
              <a:spcAft>
                <a:spcPts val="600"/>
              </a:spcAft>
              <a:buClr>
                <a:srgbClr val="2680BE"/>
              </a:buClr>
              <a:buFont typeface="Webdings" panose="05030102010509060703" pitchFamily="18" charset="2"/>
              <a:buChar char="4"/>
            </a:pPr>
            <a:r>
              <a:rPr lang="en-US" sz="2200" dirty="0" smtClean="0">
                <a:solidFill>
                  <a:schemeClr val="bg2">
                    <a:lumMod val="50000"/>
                  </a:schemeClr>
                </a:solidFill>
                <a:latin typeface="Century Gothic" panose="020B0502020202020204" pitchFamily="34" charset="0"/>
              </a:rPr>
              <a:t>Michelle </a:t>
            </a:r>
            <a:r>
              <a:rPr lang="en-US" sz="2200" dirty="0" err="1" smtClean="0">
                <a:solidFill>
                  <a:schemeClr val="bg2">
                    <a:lumMod val="50000"/>
                  </a:schemeClr>
                </a:solidFill>
                <a:latin typeface="Century Gothic" panose="020B0502020202020204" pitchFamily="34" charset="0"/>
              </a:rPr>
              <a:t>Gierach</a:t>
            </a:r>
            <a:endParaRPr lang="en-US" sz="2200" dirty="0" smtClean="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9480817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6"/>
          <p:cNvSpPr txBox="1"/>
          <p:nvPr/>
        </p:nvSpPr>
        <p:spPr>
          <a:xfrm>
            <a:off x="49525" y="6368125"/>
            <a:ext cx="3574824" cy="198932"/>
          </a:xfrm>
          <a:prstGeom prst="rect">
            <a:avLst/>
          </a:prstGeom>
          <a:noFill/>
          <a:ln>
            <a:noFill/>
          </a:ln>
        </p:spPr>
        <p:txBody>
          <a:bodyPr wrap="square" lIns="91425" tIns="91425" rIns="91425" bIns="91425" anchor="t" anchorCtr="0">
            <a:noAutofit/>
          </a:bodyPr>
          <a:lstStyle/>
          <a:p>
            <a:pPr lvl="0" rtl="0">
              <a:spcBef>
                <a:spcPts val="0"/>
              </a:spcBef>
              <a:buNone/>
            </a:pPr>
            <a:r>
              <a:rPr lang="en-US" sz="2000" dirty="0">
                <a:solidFill>
                  <a:schemeClr val="accent3"/>
                </a:solidFill>
                <a:latin typeface="Century Gothic"/>
                <a:ea typeface="Century Gothic"/>
                <a:cs typeface="Century Gothic"/>
                <a:sym typeface="Century Gothic"/>
              </a:rPr>
              <a:t>Image: </a:t>
            </a:r>
            <a:r>
              <a:rPr lang="en-US" sz="2000" dirty="0" smtClean="0">
                <a:solidFill>
                  <a:schemeClr val="accent3"/>
                </a:solidFill>
                <a:latin typeface="Century Gothic"/>
                <a:ea typeface="Century Gothic"/>
                <a:cs typeface="Century Gothic"/>
                <a:sym typeface="Century Gothic"/>
              </a:rPr>
              <a:t>Wikimedia</a:t>
            </a:r>
            <a:endParaRPr lang="en-US" sz="2000" dirty="0">
              <a:solidFill>
                <a:schemeClr val="accent3"/>
              </a:solidFill>
              <a:latin typeface="Century Gothic"/>
              <a:ea typeface="Century Gothic"/>
              <a:cs typeface="Century Gothic"/>
              <a:sym typeface="Century Gothic"/>
            </a:endParaRPr>
          </a:p>
        </p:txBody>
      </p:sp>
      <p:sp>
        <p:nvSpPr>
          <p:cNvPr id="7" name="Text Placeholder 5"/>
          <p:cNvSpPr txBox="1">
            <a:spLocks/>
          </p:cNvSpPr>
          <p:nvPr/>
        </p:nvSpPr>
        <p:spPr>
          <a:xfrm>
            <a:off x="6820334" y="777289"/>
            <a:ext cx="5371666" cy="51934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spcBef>
                <a:spcPts val="0"/>
              </a:spcBef>
              <a:spcAft>
                <a:spcPts val="1500"/>
              </a:spcAft>
              <a:buClr>
                <a:srgbClr val="2680BE"/>
              </a:buClr>
            </a:pPr>
            <a:endParaRPr lang="en-US" sz="2500" dirty="0">
              <a:solidFill>
                <a:schemeClr val="bg1">
                  <a:lumMod val="50000"/>
                </a:schemeClr>
              </a:solidFill>
              <a:latin typeface="Century Gothic" charset="0"/>
              <a:ea typeface="Century Gothic" charset="0"/>
              <a:cs typeface="Century Gothic" charset="0"/>
            </a:endParaRPr>
          </a:p>
          <a:p>
            <a:pPr marL="342900" indent="-342900">
              <a:spcBef>
                <a:spcPts val="0"/>
              </a:spcBef>
              <a:spcAft>
                <a:spcPts val="1500"/>
              </a:spcAft>
              <a:buClr>
                <a:srgbClr val="2680BE"/>
              </a:buClr>
              <a:buFont typeface="Webdings" panose="05030102010509060703" pitchFamily="18" charset="2"/>
              <a:buChar char="4"/>
            </a:pPr>
            <a:r>
              <a:rPr lang="en-US" sz="2400" dirty="0">
                <a:solidFill>
                  <a:schemeClr val="bg2">
                    <a:lumMod val="50000"/>
                  </a:schemeClr>
                </a:solidFill>
                <a:latin typeface="Century Gothic" panose="020B0502020202020204" pitchFamily="34" charset="0"/>
              </a:rPr>
              <a:t>San Francisco Bay-Delta </a:t>
            </a:r>
          </a:p>
          <a:p>
            <a:pPr marL="342900" indent="-342900">
              <a:spcBef>
                <a:spcPts val="0"/>
              </a:spcBef>
              <a:spcAft>
                <a:spcPts val="1500"/>
              </a:spcAft>
              <a:buClr>
                <a:srgbClr val="2680BE"/>
              </a:buClr>
              <a:buFont typeface="Webdings" panose="05030102010509060703" pitchFamily="18" charset="2"/>
              <a:buChar char="4"/>
            </a:pPr>
            <a:r>
              <a:rPr lang="en-US" sz="2400" dirty="0">
                <a:solidFill>
                  <a:schemeClr val="bg2">
                    <a:lumMod val="50000"/>
                  </a:schemeClr>
                </a:solidFill>
                <a:latin typeface="Century Gothic" panose="020B0502020202020204" pitchFamily="34" charset="0"/>
                <a:ea typeface="Century Gothic" charset="0"/>
                <a:cs typeface="Century Gothic" charset="0"/>
              </a:rPr>
              <a:t>Community Concerns</a:t>
            </a:r>
          </a:p>
          <a:p>
            <a:pPr marL="342900" indent="-342900">
              <a:spcBef>
                <a:spcPts val="0"/>
              </a:spcBef>
              <a:spcAft>
                <a:spcPts val="1500"/>
              </a:spcAft>
              <a:buClr>
                <a:srgbClr val="2680BE"/>
              </a:buClr>
              <a:buFont typeface="Webdings" panose="05030102010509060703" pitchFamily="18" charset="2"/>
              <a:buChar char="4"/>
            </a:pPr>
            <a:r>
              <a:rPr lang="en-US" sz="2400" dirty="0">
                <a:solidFill>
                  <a:schemeClr val="bg2">
                    <a:lumMod val="50000"/>
                  </a:schemeClr>
                </a:solidFill>
                <a:latin typeface="Century Gothic" panose="020B0502020202020204" pitchFamily="34" charset="0"/>
                <a:ea typeface="Century Gothic" charset="0"/>
                <a:cs typeface="Century Gothic" charset="0"/>
              </a:rPr>
              <a:t>Partners</a:t>
            </a:r>
          </a:p>
          <a:p>
            <a:pPr marL="342900" indent="-342900">
              <a:spcBef>
                <a:spcPts val="0"/>
              </a:spcBef>
              <a:spcAft>
                <a:spcPts val="1500"/>
              </a:spcAft>
              <a:buClr>
                <a:srgbClr val="2680BE"/>
              </a:buClr>
              <a:buFont typeface="Webdings" panose="05030102010509060703" pitchFamily="18" charset="2"/>
              <a:buChar char="4"/>
            </a:pPr>
            <a:r>
              <a:rPr lang="en-US" sz="2400" dirty="0">
                <a:solidFill>
                  <a:schemeClr val="bg2">
                    <a:lumMod val="50000"/>
                  </a:schemeClr>
                </a:solidFill>
                <a:latin typeface="Century Gothic" panose="020B0502020202020204" pitchFamily="34" charset="0"/>
                <a:ea typeface="Century Gothic" charset="0"/>
                <a:cs typeface="Century Gothic" charset="0"/>
              </a:rPr>
              <a:t>Objectives</a:t>
            </a:r>
          </a:p>
          <a:p>
            <a:pPr marL="342900" indent="-342900">
              <a:spcBef>
                <a:spcPts val="0"/>
              </a:spcBef>
              <a:spcAft>
                <a:spcPts val="1500"/>
              </a:spcAft>
              <a:buClr>
                <a:srgbClr val="2680BE"/>
              </a:buClr>
              <a:buFont typeface="Webdings" panose="05030102010509060703" pitchFamily="18" charset="2"/>
              <a:buChar char="4"/>
            </a:pPr>
            <a:r>
              <a:rPr lang="en-US" sz="2400" dirty="0">
                <a:solidFill>
                  <a:schemeClr val="bg2">
                    <a:lumMod val="50000"/>
                  </a:schemeClr>
                </a:solidFill>
                <a:latin typeface="Century Gothic" panose="020B0502020202020204" pitchFamily="34" charset="0"/>
                <a:ea typeface="Century Gothic" charset="0"/>
                <a:cs typeface="Century Gothic" charset="0"/>
              </a:rPr>
              <a:t>Study Area and Period</a:t>
            </a:r>
          </a:p>
          <a:p>
            <a:pPr marL="342900" indent="-342900">
              <a:spcBef>
                <a:spcPts val="0"/>
              </a:spcBef>
              <a:spcAft>
                <a:spcPts val="1500"/>
              </a:spcAft>
              <a:buClr>
                <a:srgbClr val="2680BE"/>
              </a:buClr>
              <a:buFont typeface="Webdings" panose="05030102010509060703" pitchFamily="18" charset="2"/>
              <a:buChar char="4"/>
            </a:pPr>
            <a:r>
              <a:rPr lang="en-US" sz="2400" dirty="0">
                <a:solidFill>
                  <a:schemeClr val="bg2">
                    <a:lumMod val="50000"/>
                  </a:schemeClr>
                </a:solidFill>
                <a:latin typeface="Century Gothic" panose="020B0502020202020204" pitchFamily="34" charset="0"/>
                <a:ea typeface="Century Gothic" charset="0"/>
                <a:cs typeface="Century Gothic" charset="0"/>
              </a:rPr>
              <a:t>NASA Earth Observations</a:t>
            </a:r>
          </a:p>
          <a:p>
            <a:pPr marL="342900" indent="-342900">
              <a:spcBef>
                <a:spcPts val="0"/>
              </a:spcBef>
              <a:spcAft>
                <a:spcPts val="1500"/>
              </a:spcAft>
              <a:buClr>
                <a:srgbClr val="2680BE"/>
              </a:buClr>
              <a:buFont typeface="Webdings" panose="05030102010509060703" pitchFamily="18" charset="2"/>
              <a:buChar char="4"/>
            </a:pPr>
            <a:r>
              <a:rPr lang="en-US" sz="2400" dirty="0">
                <a:solidFill>
                  <a:schemeClr val="bg2">
                    <a:lumMod val="50000"/>
                  </a:schemeClr>
                </a:solidFill>
                <a:latin typeface="Century Gothic" panose="020B0502020202020204" pitchFamily="34" charset="0"/>
                <a:ea typeface="Century Gothic" charset="0"/>
                <a:cs typeface="Century Gothic" charset="0"/>
              </a:rPr>
              <a:t>Methodology</a:t>
            </a:r>
          </a:p>
          <a:p>
            <a:pPr marL="342900" indent="-342900">
              <a:spcBef>
                <a:spcPts val="0"/>
              </a:spcBef>
              <a:spcAft>
                <a:spcPts val="1500"/>
              </a:spcAft>
              <a:buClr>
                <a:srgbClr val="2680BE"/>
              </a:buClr>
              <a:buFont typeface="Webdings" panose="05030102010509060703" pitchFamily="18" charset="2"/>
              <a:buChar char="4"/>
            </a:pPr>
            <a:r>
              <a:rPr lang="en-US" sz="2400" dirty="0">
                <a:solidFill>
                  <a:schemeClr val="bg2">
                    <a:lumMod val="50000"/>
                  </a:schemeClr>
                </a:solidFill>
                <a:latin typeface="Century Gothic" panose="020B0502020202020204" pitchFamily="34" charset="0"/>
                <a:ea typeface="Century Gothic" charset="0"/>
                <a:cs typeface="Century Gothic" charset="0"/>
              </a:rPr>
              <a:t>Results</a:t>
            </a:r>
          </a:p>
          <a:p>
            <a:pPr marL="342900" indent="-342900">
              <a:spcBef>
                <a:spcPts val="0"/>
              </a:spcBef>
              <a:spcAft>
                <a:spcPts val="1500"/>
              </a:spcAft>
              <a:buClr>
                <a:srgbClr val="2680BE"/>
              </a:buClr>
              <a:buFont typeface="Webdings" panose="05030102010509060703" pitchFamily="18" charset="2"/>
              <a:buChar char="4"/>
            </a:pPr>
            <a:r>
              <a:rPr lang="en-US" sz="2400" dirty="0">
                <a:solidFill>
                  <a:schemeClr val="bg2">
                    <a:lumMod val="50000"/>
                  </a:schemeClr>
                </a:solidFill>
                <a:latin typeface="Century Gothic" panose="020B0502020202020204" pitchFamily="34" charset="0"/>
                <a:ea typeface="Century Gothic" charset="0"/>
                <a:cs typeface="Century Gothic" charset="0"/>
              </a:rPr>
              <a:t>Conclusions and Future Work</a:t>
            </a:r>
          </a:p>
        </p:txBody>
      </p:sp>
      <p:sp>
        <p:nvSpPr>
          <p:cNvPr id="8" name="Shape 112"/>
          <p:cNvSpPr txBox="1">
            <a:spLocks noGrp="1"/>
          </p:cNvSpPr>
          <p:nvPr>
            <p:ph type="title"/>
          </p:nvPr>
        </p:nvSpPr>
        <p:spPr>
          <a:xfrm>
            <a:off x="1000125" y="365124"/>
            <a:ext cx="9413400" cy="479400"/>
          </a:xfrm>
          <a:prstGeom prst="rect">
            <a:avLst/>
          </a:prstGeom>
        </p:spPr>
        <p:txBody>
          <a:bodyPr wrap="square" lIns="91425" tIns="91425" rIns="91425" bIns="91425" anchor="ctr" anchorCtr="0">
            <a:noAutofit/>
          </a:bodyPr>
          <a:lstStyle/>
          <a:p>
            <a:pPr lvl="0">
              <a:spcBef>
                <a:spcPts val="0"/>
              </a:spcBef>
              <a:buNone/>
            </a:pPr>
            <a:r>
              <a:rPr lang="en-US" dirty="0"/>
              <a:t>Overview</a:t>
            </a:r>
          </a:p>
        </p:txBody>
      </p:sp>
      <p:pic>
        <p:nvPicPr>
          <p:cNvPr id="2" name="Picture 1"/>
          <p:cNvPicPr>
            <a:picLocks noChangeAspect="1"/>
          </p:cNvPicPr>
          <p:nvPr/>
        </p:nvPicPr>
        <p:blipFill>
          <a:blip r:embed="rId3"/>
          <a:stretch>
            <a:fillRect/>
          </a:stretch>
        </p:blipFill>
        <p:spPr>
          <a:xfrm>
            <a:off x="267931" y="1544875"/>
            <a:ext cx="6552403" cy="4122898"/>
          </a:xfrm>
          <a:prstGeom prst="rect">
            <a:avLst/>
          </a:prstGeom>
        </p:spPr>
      </p:pic>
    </p:spTree>
    <p:extLst>
      <p:ext uri="{BB962C8B-B14F-4D97-AF65-F5344CB8AC3E}">
        <p14:creationId xmlns:p14="http://schemas.microsoft.com/office/powerpoint/2010/main" val="207736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16"/>
          <p:cNvSpPr txBox="1"/>
          <p:nvPr/>
        </p:nvSpPr>
        <p:spPr>
          <a:xfrm>
            <a:off x="49524" y="6368125"/>
            <a:ext cx="3840832" cy="406750"/>
          </a:xfrm>
          <a:prstGeom prst="rect">
            <a:avLst/>
          </a:prstGeom>
          <a:noFill/>
          <a:ln>
            <a:noFill/>
          </a:ln>
        </p:spPr>
        <p:txBody>
          <a:bodyPr wrap="square" lIns="91425" tIns="91425" rIns="91425" bIns="91425" anchor="t" anchorCtr="0">
            <a:noAutofit/>
          </a:bodyPr>
          <a:lstStyle/>
          <a:p>
            <a:pPr lvl="0" rtl="0">
              <a:spcBef>
                <a:spcPts val="0"/>
              </a:spcBef>
              <a:buNone/>
            </a:pPr>
            <a:r>
              <a:rPr lang="en-US" sz="2000" dirty="0">
                <a:solidFill>
                  <a:schemeClr val="accent3"/>
                </a:solidFill>
                <a:latin typeface="Century Gothic"/>
                <a:ea typeface="Century Gothic"/>
                <a:cs typeface="Century Gothic"/>
                <a:sym typeface="Century Gothic"/>
              </a:rPr>
              <a:t>Image: Google Earth</a:t>
            </a:r>
          </a:p>
        </p:txBody>
      </p:sp>
      <p:sp>
        <p:nvSpPr>
          <p:cNvPr id="6" name="Text Placeholder 5"/>
          <p:cNvSpPr txBox="1">
            <a:spLocks/>
          </p:cNvSpPr>
          <p:nvPr/>
        </p:nvSpPr>
        <p:spPr>
          <a:xfrm>
            <a:off x="799032" y="981262"/>
            <a:ext cx="5579997" cy="51934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spcBef>
                <a:spcPts val="0"/>
              </a:spcBef>
              <a:spcAft>
                <a:spcPts val="1500"/>
              </a:spcAft>
              <a:buClr>
                <a:srgbClr val="2680BE"/>
              </a:buClr>
            </a:pPr>
            <a:endParaRPr lang="en-US" sz="2500" dirty="0">
              <a:solidFill>
                <a:schemeClr val="tx2">
                  <a:lumMod val="50000"/>
                </a:schemeClr>
              </a:solidFill>
              <a:latin typeface="Century Gothic" charset="0"/>
              <a:ea typeface="Century Gothic" charset="0"/>
              <a:cs typeface="Century Gothic" charset="0"/>
            </a:endParaRPr>
          </a:p>
          <a:p>
            <a:pPr marL="342900" indent="-342900">
              <a:spcBef>
                <a:spcPts val="0"/>
              </a:spcBef>
              <a:spcAft>
                <a:spcPts val="1500"/>
              </a:spcAft>
              <a:buClr>
                <a:srgbClr val="2680BE"/>
              </a:buClr>
              <a:buFont typeface="Webdings" panose="05030102010509060703" pitchFamily="18" charset="2"/>
              <a:buChar char="4"/>
            </a:pPr>
            <a:r>
              <a:rPr lang="en-US" sz="2400" dirty="0">
                <a:solidFill>
                  <a:schemeClr val="bg2">
                    <a:lumMod val="50000"/>
                  </a:schemeClr>
                </a:solidFill>
                <a:latin typeface="Century Gothic" panose="020B0502020202020204" pitchFamily="34" charset="0"/>
              </a:rPr>
              <a:t>Pacific Ocean and freshwater rivers create </a:t>
            </a:r>
            <a:r>
              <a:rPr lang="en-US" sz="2400" dirty="0" smtClean="0">
                <a:solidFill>
                  <a:schemeClr val="bg2">
                    <a:lumMod val="50000"/>
                  </a:schemeClr>
                </a:solidFill>
                <a:latin typeface="Century Gothic" panose="020B0502020202020204" pitchFamily="34" charset="0"/>
              </a:rPr>
              <a:t>enormous estuaries</a:t>
            </a:r>
            <a:endParaRPr lang="en-US" sz="2400" dirty="0">
              <a:solidFill>
                <a:schemeClr val="bg2">
                  <a:lumMod val="50000"/>
                </a:schemeClr>
              </a:solidFill>
              <a:latin typeface="Century Gothic" panose="020B0502020202020204" pitchFamily="34" charset="0"/>
            </a:endParaRPr>
          </a:p>
          <a:p>
            <a:pPr marL="342900" indent="-342900">
              <a:spcBef>
                <a:spcPts val="0"/>
              </a:spcBef>
              <a:spcAft>
                <a:spcPts val="1500"/>
              </a:spcAft>
              <a:buClr>
                <a:srgbClr val="2680BE"/>
              </a:buClr>
              <a:buFont typeface="Webdings" panose="05030102010509060703" pitchFamily="18" charset="2"/>
              <a:buChar char="4"/>
            </a:pPr>
            <a:r>
              <a:rPr lang="en-US" sz="2400" dirty="0">
                <a:solidFill>
                  <a:schemeClr val="bg2">
                    <a:lumMod val="50000"/>
                  </a:schemeClr>
                </a:solidFill>
                <a:latin typeface="Century Gothic" panose="020B0502020202020204" pitchFamily="34" charset="0"/>
              </a:rPr>
              <a:t>Estuaries and wetlands establish a </a:t>
            </a:r>
            <a:r>
              <a:rPr lang="en-US" sz="2400" b="1" dirty="0">
                <a:solidFill>
                  <a:schemeClr val="bg2">
                    <a:lumMod val="50000"/>
                  </a:schemeClr>
                </a:solidFill>
                <a:latin typeface="Century Gothic" panose="020B0502020202020204" pitchFamily="34" charset="0"/>
              </a:rPr>
              <a:t>biodiversity </a:t>
            </a:r>
            <a:r>
              <a:rPr lang="en-US" sz="2400" b="1" dirty="0" smtClean="0">
                <a:solidFill>
                  <a:schemeClr val="bg2">
                    <a:lumMod val="50000"/>
                  </a:schemeClr>
                </a:solidFill>
                <a:latin typeface="Century Gothic" panose="020B0502020202020204" pitchFamily="34" charset="0"/>
              </a:rPr>
              <a:t>hotspot</a:t>
            </a:r>
          </a:p>
          <a:p>
            <a:pPr marL="342900" indent="-342900">
              <a:spcBef>
                <a:spcPts val="0"/>
              </a:spcBef>
              <a:spcAft>
                <a:spcPts val="1500"/>
              </a:spcAft>
              <a:buClr>
                <a:srgbClr val="2680BE"/>
              </a:buClr>
              <a:buFont typeface="Webdings" panose="05030102010509060703" pitchFamily="18" charset="2"/>
              <a:buChar char="4"/>
            </a:pPr>
            <a:r>
              <a:rPr lang="en-US" sz="2400" dirty="0" smtClean="0">
                <a:solidFill>
                  <a:schemeClr val="bg2">
                    <a:lumMod val="50000"/>
                  </a:schemeClr>
                </a:solidFill>
                <a:latin typeface="Century Gothic" panose="020B0502020202020204" pitchFamily="34" charset="0"/>
              </a:rPr>
              <a:t>Crucial </a:t>
            </a:r>
            <a:r>
              <a:rPr lang="en-US" sz="2400" dirty="0">
                <a:solidFill>
                  <a:schemeClr val="bg2">
                    <a:lumMod val="50000"/>
                  </a:schemeClr>
                </a:solidFill>
                <a:latin typeface="Century Gothic" panose="020B0502020202020204" pitchFamily="34" charset="0"/>
              </a:rPr>
              <a:t>wetlands for species</a:t>
            </a:r>
          </a:p>
          <a:p>
            <a:pPr marL="342900" indent="-342900">
              <a:spcBef>
                <a:spcPts val="0"/>
              </a:spcBef>
              <a:spcAft>
                <a:spcPts val="1500"/>
              </a:spcAft>
              <a:buClr>
                <a:srgbClr val="2680BE"/>
              </a:buClr>
              <a:buFont typeface="Webdings" panose="05030102010509060703" pitchFamily="18" charset="2"/>
              <a:buChar char="4"/>
            </a:pPr>
            <a:r>
              <a:rPr lang="en-US" sz="2400" dirty="0">
                <a:solidFill>
                  <a:schemeClr val="bg2">
                    <a:lumMod val="50000"/>
                  </a:schemeClr>
                </a:solidFill>
                <a:latin typeface="Century Gothic" panose="020B0502020202020204" pitchFamily="34" charset="0"/>
              </a:rPr>
              <a:t>Over 90 </a:t>
            </a:r>
            <a:r>
              <a:rPr lang="en-US" sz="2400" b="1" dirty="0">
                <a:solidFill>
                  <a:schemeClr val="bg2">
                    <a:lumMod val="50000"/>
                  </a:schemeClr>
                </a:solidFill>
                <a:latin typeface="Century Gothic" panose="020B0502020202020204" pitchFamily="34" charset="0"/>
              </a:rPr>
              <a:t>endangered </a:t>
            </a:r>
            <a:r>
              <a:rPr lang="en-US" sz="2400" dirty="0">
                <a:solidFill>
                  <a:schemeClr val="bg2">
                    <a:lumMod val="50000"/>
                  </a:schemeClr>
                </a:solidFill>
                <a:latin typeface="Century Gothic" panose="020B0502020202020204" pitchFamily="34" charset="0"/>
              </a:rPr>
              <a:t>plants</a:t>
            </a:r>
            <a:r>
              <a:rPr lang="en-US" sz="2400" b="1" dirty="0">
                <a:solidFill>
                  <a:schemeClr val="bg2">
                    <a:lumMod val="50000"/>
                  </a:schemeClr>
                </a:solidFill>
                <a:latin typeface="Century Gothic" panose="020B0502020202020204" pitchFamily="34" charset="0"/>
              </a:rPr>
              <a:t> </a:t>
            </a:r>
            <a:r>
              <a:rPr lang="en-US" sz="2400" dirty="0">
                <a:solidFill>
                  <a:schemeClr val="bg2">
                    <a:lumMod val="50000"/>
                  </a:schemeClr>
                </a:solidFill>
                <a:latin typeface="Century Gothic" panose="020B0502020202020204" pitchFamily="34" charset="0"/>
              </a:rPr>
              <a:t>and animal species</a:t>
            </a:r>
          </a:p>
          <a:p>
            <a:pPr marL="342900" indent="-342900">
              <a:spcBef>
                <a:spcPts val="0"/>
              </a:spcBef>
              <a:spcAft>
                <a:spcPts val="1500"/>
              </a:spcAft>
              <a:buClr>
                <a:srgbClr val="2680BE"/>
              </a:buClr>
              <a:buFont typeface="Webdings" panose="05030102010509060703" pitchFamily="18" charset="2"/>
              <a:buChar char="4"/>
            </a:pPr>
            <a:r>
              <a:rPr lang="en-US" sz="2400" dirty="0" smtClean="0">
                <a:solidFill>
                  <a:schemeClr val="bg2">
                    <a:lumMod val="50000"/>
                  </a:schemeClr>
                </a:solidFill>
                <a:latin typeface="Century Gothic" panose="020B0502020202020204" pitchFamily="34" charset="0"/>
              </a:rPr>
              <a:t>California </a:t>
            </a:r>
            <a:r>
              <a:rPr lang="en-US" sz="2400" dirty="0">
                <a:solidFill>
                  <a:schemeClr val="bg2">
                    <a:lumMod val="50000"/>
                  </a:schemeClr>
                </a:solidFill>
                <a:latin typeface="Century Gothic" panose="020B0502020202020204" pitchFamily="34" charset="0"/>
              </a:rPr>
              <a:t>working on </a:t>
            </a:r>
            <a:r>
              <a:rPr lang="en-US" sz="2400" b="1" dirty="0" smtClean="0">
                <a:solidFill>
                  <a:schemeClr val="bg2">
                    <a:lumMod val="50000"/>
                  </a:schemeClr>
                </a:solidFill>
                <a:latin typeface="Century Gothic" panose="020B0502020202020204" pitchFamily="34" charset="0"/>
              </a:rPr>
              <a:t>increased </a:t>
            </a:r>
            <a:r>
              <a:rPr lang="en-US" sz="2400" b="1" dirty="0">
                <a:solidFill>
                  <a:schemeClr val="bg2">
                    <a:lumMod val="50000"/>
                  </a:schemeClr>
                </a:solidFill>
                <a:latin typeface="Century Gothic" panose="020B0502020202020204" pitchFamily="34" charset="0"/>
              </a:rPr>
              <a:t>regulation</a:t>
            </a:r>
          </a:p>
        </p:txBody>
      </p:sp>
      <p:pic>
        <p:nvPicPr>
          <p:cNvPr id="7" name="Picture 6"/>
          <p:cNvPicPr>
            <a:picLocks noChangeAspect="1"/>
          </p:cNvPicPr>
          <p:nvPr/>
        </p:nvPicPr>
        <p:blipFill>
          <a:blip r:embed="rId3"/>
          <a:stretch>
            <a:fillRect/>
          </a:stretch>
        </p:blipFill>
        <p:spPr>
          <a:xfrm>
            <a:off x="6736416" y="1502989"/>
            <a:ext cx="4743450" cy="4524375"/>
          </a:xfrm>
          <a:prstGeom prst="rect">
            <a:avLst/>
          </a:prstGeom>
        </p:spPr>
      </p:pic>
      <p:sp>
        <p:nvSpPr>
          <p:cNvPr id="8" name="Shape 104"/>
          <p:cNvSpPr txBox="1">
            <a:spLocks noGrp="1"/>
          </p:cNvSpPr>
          <p:nvPr>
            <p:ph type="title"/>
          </p:nvPr>
        </p:nvSpPr>
        <p:spPr>
          <a:xfrm>
            <a:off x="1000125" y="365124"/>
            <a:ext cx="9413400" cy="479400"/>
          </a:xfrm>
          <a:prstGeom prst="rect">
            <a:avLst/>
          </a:prstGeom>
        </p:spPr>
        <p:txBody>
          <a:bodyPr wrap="square" lIns="91425" tIns="91425" rIns="91425" bIns="91425" anchor="ctr" anchorCtr="0">
            <a:noAutofit/>
          </a:bodyPr>
          <a:lstStyle/>
          <a:p>
            <a:pPr lvl="0" rtl="0">
              <a:spcBef>
                <a:spcPts val="0"/>
              </a:spcBef>
              <a:buNone/>
            </a:pPr>
            <a:r>
              <a:rPr lang="en-US" dirty="0"/>
              <a:t>The San Francisco Bay-Delta</a:t>
            </a:r>
          </a:p>
        </p:txBody>
      </p:sp>
    </p:spTree>
    <p:extLst>
      <p:ext uri="{BB962C8B-B14F-4D97-AF65-F5344CB8AC3E}">
        <p14:creationId xmlns:p14="http://schemas.microsoft.com/office/powerpoint/2010/main" val="19310661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38"/>
          <p:cNvSpPr txBox="1">
            <a:spLocks noGrp="1"/>
          </p:cNvSpPr>
          <p:nvPr>
            <p:ph type="title"/>
          </p:nvPr>
        </p:nvSpPr>
        <p:spPr>
          <a:xfrm>
            <a:off x="1000125" y="365124"/>
            <a:ext cx="9413400" cy="479400"/>
          </a:xfrm>
          <a:prstGeom prst="rect">
            <a:avLst/>
          </a:prstGeom>
        </p:spPr>
        <p:txBody>
          <a:bodyPr wrap="square" lIns="91425" tIns="91425" rIns="91425" bIns="91425" anchor="ctr" anchorCtr="0">
            <a:noAutofit/>
          </a:bodyPr>
          <a:lstStyle/>
          <a:p>
            <a:pPr lvl="0">
              <a:spcBef>
                <a:spcPts val="0"/>
              </a:spcBef>
              <a:buNone/>
            </a:pPr>
            <a:r>
              <a:rPr lang="en-US"/>
              <a:t>Community Concerns</a:t>
            </a:r>
          </a:p>
        </p:txBody>
      </p:sp>
      <p:pic>
        <p:nvPicPr>
          <p:cNvPr id="6" name="Shape 141"/>
          <p:cNvPicPr preferRelativeResize="0"/>
          <p:nvPr/>
        </p:nvPicPr>
        <p:blipFill>
          <a:blip r:embed="rId3">
            <a:alphaModFix/>
          </a:blip>
          <a:stretch>
            <a:fillRect/>
          </a:stretch>
        </p:blipFill>
        <p:spPr>
          <a:xfrm>
            <a:off x="629575" y="1780907"/>
            <a:ext cx="5243588" cy="3625073"/>
          </a:xfrm>
          <a:prstGeom prst="rect">
            <a:avLst/>
          </a:prstGeom>
          <a:noFill/>
          <a:ln>
            <a:noFill/>
          </a:ln>
        </p:spPr>
      </p:pic>
      <p:sp>
        <p:nvSpPr>
          <p:cNvPr id="7" name="Shape 142"/>
          <p:cNvSpPr txBox="1"/>
          <p:nvPr/>
        </p:nvSpPr>
        <p:spPr>
          <a:xfrm>
            <a:off x="0" y="6342363"/>
            <a:ext cx="2477544" cy="240211"/>
          </a:xfrm>
          <a:prstGeom prst="rect">
            <a:avLst/>
          </a:prstGeom>
          <a:noFill/>
          <a:ln>
            <a:noFill/>
          </a:ln>
        </p:spPr>
        <p:txBody>
          <a:bodyPr wrap="square" lIns="91425" tIns="91425" rIns="91425" bIns="91425" anchor="t" anchorCtr="0">
            <a:noAutofit/>
          </a:bodyPr>
          <a:lstStyle/>
          <a:p>
            <a:pPr lvl="0" rtl="0">
              <a:spcBef>
                <a:spcPts val="0"/>
              </a:spcBef>
              <a:buNone/>
            </a:pPr>
            <a:r>
              <a:rPr lang="en-US" sz="2000">
                <a:solidFill>
                  <a:schemeClr val="accent3"/>
                </a:solidFill>
                <a:latin typeface="Century Gothic"/>
                <a:ea typeface="Century Gothic"/>
                <a:cs typeface="Century Gothic"/>
                <a:sym typeface="Century Gothic"/>
              </a:rPr>
              <a:t>Image: Wikimedia</a:t>
            </a:r>
          </a:p>
        </p:txBody>
      </p:sp>
      <p:sp>
        <p:nvSpPr>
          <p:cNvPr id="8" name="Text Placeholder 5"/>
          <p:cNvSpPr txBox="1">
            <a:spLocks/>
          </p:cNvSpPr>
          <p:nvPr/>
        </p:nvSpPr>
        <p:spPr>
          <a:xfrm>
            <a:off x="6264471" y="730676"/>
            <a:ext cx="5371666" cy="41197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spcBef>
                <a:spcPts val="0"/>
              </a:spcBef>
              <a:spcAft>
                <a:spcPts val="1500"/>
              </a:spcAft>
              <a:buClr>
                <a:srgbClr val="2680BE"/>
              </a:buClr>
            </a:pPr>
            <a:endParaRPr lang="en-US" sz="2500" dirty="0">
              <a:solidFill>
                <a:schemeClr val="tx2">
                  <a:lumMod val="50000"/>
                </a:schemeClr>
              </a:solidFill>
              <a:latin typeface="Century Gothic" charset="0"/>
              <a:ea typeface="Century Gothic" charset="0"/>
              <a:cs typeface="Century Gothic" charset="0"/>
            </a:endParaRPr>
          </a:p>
          <a:p>
            <a:pPr>
              <a:spcBef>
                <a:spcPts val="0"/>
              </a:spcBef>
              <a:spcAft>
                <a:spcPts val="1500"/>
              </a:spcAft>
              <a:buClr>
                <a:srgbClr val="2680BE"/>
              </a:buClr>
            </a:pPr>
            <a:endParaRPr lang="en-US" sz="2400" dirty="0">
              <a:solidFill>
                <a:schemeClr val="bg2">
                  <a:lumMod val="50000"/>
                </a:schemeClr>
              </a:solidFill>
              <a:latin typeface="Century Gothic" panose="020B0502020202020204" pitchFamily="34" charset="0"/>
              <a:ea typeface="Century Gothic" charset="0"/>
              <a:cs typeface="Century Gothic" charset="0"/>
            </a:endParaRPr>
          </a:p>
          <a:p>
            <a:pPr marL="342900" indent="-342900">
              <a:spcBef>
                <a:spcPts val="0"/>
              </a:spcBef>
              <a:spcAft>
                <a:spcPts val="1500"/>
              </a:spcAft>
              <a:buClr>
                <a:srgbClr val="2680BE"/>
              </a:buClr>
              <a:buFont typeface="Webdings" panose="05030102010509060703" pitchFamily="18" charset="2"/>
              <a:buChar char="4"/>
            </a:pPr>
            <a:r>
              <a:rPr lang="en-US" sz="2400" dirty="0" smtClean="0">
                <a:solidFill>
                  <a:schemeClr val="bg2">
                    <a:lumMod val="50000"/>
                  </a:schemeClr>
                </a:solidFill>
                <a:latin typeface="Century Gothic" panose="020B0502020202020204" pitchFamily="34" charset="0"/>
                <a:ea typeface="Century Gothic" charset="0"/>
                <a:cs typeface="Century Gothic" charset="0"/>
              </a:rPr>
              <a:t>Delta </a:t>
            </a:r>
            <a:r>
              <a:rPr lang="en-US" sz="2400" dirty="0">
                <a:solidFill>
                  <a:schemeClr val="bg2">
                    <a:lumMod val="50000"/>
                  </a:schemeClr>
                </a:solidFill>
                <a:latin typeface="Century Gothic" panose="020B0502020202020204" pitchFamily="34" charset="0"/>
                <a:ea typeface="Century Gothic" charset="0"/>
                <a:cs typeface="Century Gothic" charset="0"/>
              </a:rPr>
              <a:t>smelt are an </a:t>
            </a:r>
            <a:r>
              <a:rPr lang="en-US" sz="2400" b="1" dirty="0">
                <a:solidFill>
                  <a:schemeClr val="bg2">
                    <a:lumMod val="50000"/>
                  </a:schemeClr>
                </a:solidFill>
                <a:latin typeface="Century Gothic" panose="020B0502020202020204" pitchFamily="34" charset="0"/>
                <a:ea typeface="Century Gothic" charset="0"/>
                <a:cs typeface="Century Gothic" charset="0"/>
              </a:rPr>
              <a:t>endangered </a:t>
            </a:r>
            <a:r>
              <a:rPr lang="en-US" sz="2400" dirty="0">
                <a:solidFill>
                  <a:schemeClr val="bg2">
                    <a:lumMod val="50000"/>
                  </a:schemeClr>
                </a:solidFill>
                <a:latin typeface="Century Gothic" panose="020B0502020202020204" pitchFamily="34" charset="0"/>
                <a:ea typeface="Century Gothic" charset="0"/>
                <a:cs typeface="Century Gothic" charset="0"/>
              </a:rPr>
              <a:t>and </a:t>
            </a:r>
            <a:r>
              <a:rPr lang="en-US" sz="2400" b="1" dirty="0">
                <a:solidFill>
                  <a:schemeClr val="bg2">
                    <a:lumMod val="50000"/>
                  </a:schemeClr>
                </a:solidFill>
                <a:latin typeface="Century Gothic" panose="020B0502020202020204" pitchFamily="34" charset="0"/>
                <a:ea typeface="Century Gothic" charset="0"/>
                <a:cs typeface="Century Gothic" charset="0"/>
              </a:rPr>
              <a:t>rare species </a:t>
            </a:r>
            <a:endParaRPr lang="en-US" sz="2400" b="1" dirty="0" smtClean="0">
              <a:solidFill>
                <a:schemeClr val="bg2">
                  <a:lumMod val="50000"/>
                </a:schemeClr>
              </a:solidFill>
              <a:latin typeface="Century Gothic" panose="020B0502020202020204" pitchFamily="34" charset="0"/>
              <a:ea typeface="Century Gothic" charset="0"/>
              <a:cs typeface="Century Gothic" charset="0"/>
            </a:endParaRPr>
          </a:p>
          <a:p>
            <a:pPr marL="342900" indent="-342900">
              <a:spcBef>
                <a:spcPts val="0"/>
              </a:spcBef>
              <a:spcAft>
                <a:spcPts val="1500"/>
              </a:spcAft>
              <a:buClr>
                <a:srgbClr val="2680BE"/>
              </a:buClr>
              <a:buFont typeface="Webdings" panose="05030102010509060703" pitchFamily="18" charset="2"/>
              <a:buChar char="4"/>
            </a:pPr>
            <a:r>
              <a:rPr lang="en-US" sz="2400" b="1" dirty="0" smtClean="0">
                <a:solidFill>
                  <a:schemeClr val="bg2">
                    <a:lumMod val="50000"/>
                  </a:schemeClr>
                </a:solidFill>
                <a:latin typeface="Century Gothic" panose="020B0502020202020204" pitchFamily="34" charset="0"/>
                <a:ea typeface="Century Gothic" charset="0"/>
                <a:cs typeface="Century Gothic" charset="0"/>
              </a:rPr>
              <a:t>Endemic</a:t>
            </a:r>
            <a:r>
              <a:rPr lang="en-US" sz="2400" dirty="0" smtClean="0">
                <a:solidFill>
                  <a:schemeClr val="bg2">
                    <a:lumMod val="50000"/>
                  </a:schemeClr>
                </a:solidFill>
                <a:latin typeface="Century Gothic" panose="020B0502020202020204" pitchFamily="34" charset="0"/>
                <a:ea typeface="Century Gothic" charset="0"/>
                <a:cs typeface="Century Gothic" charset="0"/>
              </a:rPr>
              <a:t> to the San Francisco Bay-Delta</a:t>
            </a:r>
            <a:endParaRPr lang="en-US" sz="2400" b="1" dirty="0">
              <a:solidFill>
                <a:schemeClr val="bg2">
                  <a:lumMod val="50000"/>
                </a:schemeClr>
              </a:solidFill>
              <a:latin typeface="Century Gothic" panose="020B0502020202020204" pitchFamily="34" charset="0"/>
              <a:ea typeface="Century Gothic" charset="0"/>
              <a:cs typeface="Century Gothic" charset="0"/>
            </a:endParaRPr>
          </a:p>
          <a:p>
            <a:pPr marL="342900" indent="-342900">
              <a:spcBef>
                <a:spcPts val="0"/>
              </a:spcBef>
              <a:spcAft>
                <a:spcPts val="1500"/>
              </a:spcAft>
              <a:buClr>
                <a:srgbClr val="2680BE"/>
              </a:buClr>
              <a:buFont typeface="Webdings" panose="05030102010509060703" pitchFamily="18" charset="2"/>
              <a:buChar char="4"/>
            </a:pPr>
            <a:r>
              <a:rPr lang="en-US" sz="2400" dirty="0">
                <a:solidFill>
                  <a:schemeClr val="bg2">
                    <a:lumMod val="50000"/>
                  </a:schemeClr>
                </a:solidFill>
                <a:latin typeface="Century Gothic" panose="020B0502020202020204" pitchFamily="34" charset="0"/>
                <a:ea typeface="Century Gothic" charset="0"/>
                <a:cs typeface="Century Gothic" charset="0"/>
              </a:rPr>
              <a:t>Turbidity changes need to be </a:t>
            </a:r>
            <a:r>
              <a:rPr lang="en-US" sz="2400" b="1" dirty="0">
                <a:solidFill>
                  <a:schemeClr val="bg2">
                    <a:lumMod val="50000"/>
                  </a:schemeClr>
                </a:solidFill>
                <a:latin typeface="Century Gothic" panose="020B0502020202020204" pitchFamily="34" charset="0"/>
                <a:ea typeface="Century Gothic" charset="0"/>
                <a:cs typeface="Century Gothic" charset="0"/>
              </a:rPr>
              <a:t>monitored</a:t>
            </a:r>
            <a:r>
              <a:rPr lang="en-US" sz="2400" dirty="0">
                <a:solidFill>
                  <a:schemeClr val="bg2">
                    <a:lumMod val="50000"/>
                  </a:schemeClr>
                </a:solidFill>
                <a:latin typeface="Century Gothic" panose="020B0502020202020204" pitchFamily="34" charset="0"/>
                <a:ea typeface="Century Gothic" charset="0"/>
                <a:cs typeface="Century Gothic" charset="0"/>
              </a:rPr>
              <a:t> to keep wildlife safe</a:t>
            </a:r>
          </a:p>
          <a:p>
            <a:pPr marL="342900" indent="-342900">
              <a:spcBef>
                <a:spcPts val="0"/>
              </a:spcBef>
              <a:spcAft>
                <a:spcPts val="1500"/>
              </a:spcAft>
              <a:buClr>
                <a:srgbClr val="2680BE"/>
              </a:buClr>
              <a:buFont typeface="Webdings" panose="05030102010509060703" pitchFamily="18" charset="2"/>
              <a:buChar char="4"/>
            </a:pPr>
            <a:r>
              <a:rPr lang="en-US" sz="2400" dirty="0">
                <a:solidFill>
                  <a:schemeClr val="bg2">
                    <a:lumMod val="50000"/>
                  </a:schemeClr>
                </a:solidFill>
                <a:latin typeface="Century Gothic" panose="020B0502020202020204" pitchFamily="34" charset="0"/>
                <a:ea typeface="Century Gothic" charset="0"/>
                <a:cs typeface="Century Gothic" charset="0"/>
              </a:rPr>
              <a:t>T</a:t>
            </a:r>
            <a:r>
              <a:rPr lang="en-US" sz="2400" dirty="0" smtClean="0">
                <a:solidFill>
                  <a:schemeClr val="bg2">
                    <a:lumMod val="50000"/>
                  </a:schemeClr>
                </a:solidFill>
                <a:latin typeface="Century Gothic" panose="020B0502020202020204" pitchFamily="34" charset="0"/>
                <a:ea typeface="Century Gothic" charset="0"/>
                <a:cs typeface="Century Gothic" charset="0"/>
              </a:rPr>
              <a:t>urbidity </a:t>
            </a:r>
            <a:r>
              <a:rPr lang="en-US" sz="2400" dirty="0">
                <a:solidFill>
                  <a:schemeClr val="bg2">
                    <a:lumMod val="50000"/>
                  </a:schemeClr>
                </a:solidFill>
                <a:latin typeface="Century Gothic" panose="020B0502020202020204" pitchFamily="34" charset="0"/>
                <a:ea typeface="Century Gothic" charset="0"/>
                <a:cs typeface="Century Gothic" charset="0"/>
              </a:rPr>
              <a:t>data are needed to </a:t>
            </a:r>
            <a:r>
              <a:rPr lang="en-US" sz="2400" b="1" dirty="0">
                <a:solidFill>
                  <a:schemeClr val="bg2">
                    <a:lumMod val="50000"/>
                  </a:schemeClr>
                </a:solidFill>
                <a:latin typeface="Century Gothic" panose="020B0502020202020204" pitchFamily="34" charset="0"/>
                <a:ea typeface="Century Gothic" charset="0"/>
                <a:cs typeface="Century Gothic" charset="0"/>
              </a:rPr>
              <a:t>validate</a:t>
            </a:r>
            <a:r>
              <a:rPr lang="en-US" sz="2400" dirty="0">
                <a:solidFill>
                  <a:schemeClr val="bg2">
                    <a:lumMod val="50000"/>
                  </a:schemeClr>
                </a:solidFill>
                <a:latin typeface="Century Gothic" panose="020B0502020202020204" pitchFamily="34" charset="0"/>
                <a:ea typeface="Century Gothic" charset="0"/>
                <a:cs typeface="Century Gothic" charset="0"/>
              </a:rPr>
              <a:t> and make comparisons against </a:t>
            </a:r>
            <a:r>
              <a:rPr lang="en-US" sz="2400" i="1" dirty="0">
                <a:solidFill>
                  <a:schemeClr val="bg2">
                    <a:lumMod val="50000"/>
                  </a:schemeClr>
                </a:solidFill>
                <a:latin typeface="Century Gothic" panose="020B0502020202020204" pitchFamily="34" charset="0"/>
                <a:ea typeface="Century Gothic" charset="0"/>
                <a:cs typeface="Century Gothic" charset="0"/>
              </a:rPr>
              <a:t>in situ </a:t>
            </a:r>
            <a:r>
              <a:rPr lang="en-US" sz="2400" dirty="0">
                <a:solidFill>
                  <a:schemeClr val="bg2">
                    <a:lumMod val="50000"/>
                  </a:schemeClr>
                </a:solidFill>
                <a:latin typeface="Century Gothic" panose="020B0502020202020204" pitchFamily="34" charset="0"/>
                <a:ea typeface="Century Gothic" charset="0"/>
                <a:cs typeface="Century Gothic" charset="0"/>
              </a:rPr>
              <a:t>data</a:t>
            </a:r>
          </a:p>
        </p:txBody>
      </p:sp>
    </p:spTree>
    <p:extLst>
      <p:ext uri="{BB962C8B-B14F-4D97-AF65-F5344CB8AC3E}">
        <p14:creationId xmlns:p14="http://schemas.microsoft.com/office/powerpoint/2010/main" val="7778008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53"/>
          <p:cNvSpPr txBox="1">
            <a:spLocks noGrp="1"/>
          </p:cNvSpPr>
          <p:nvPr>
            <p:ph type="body" idx="2"/>
          </p:nvPr>
        </p:nvSpPr>
        <p:spPr>
          <a:xfrm>
            <a:off x="710155" y="1464765"/>
            <a:ext cx="5057192" cy="803400"/>
          </a:xfrm>
          <a:prstGeom prst="rect">
            <a:avLst/>
          </a:prstGeom>
        </p:spPr>
        <p:txBody>
          <a:bodyPr wrap="square" lIns="91425" tIns="91425" rIns="91425" bIns="91425" anchor="b" anchorCtr="0">
            <a:noAutofit/>
          </a:bodyPr>
          <a:lstStyle/>
          <a:p>
            <a:pPr lvl="0" algn="ctr">
              <a:spcBef>
                <a:spcPts val="0"/>
              </a:spcBef>
              <a:buNone/>
            </a:pPr>
            <a:r>
              <a:rPr lang="en-US" sz="2600" b="1" dirty="0">
                <a:solidFill>
                  <a:srgbClr val="3289B4"/>
                </a:solidFill>
              </a:rPr>
              <a:t>The Metropolitan Water District of Southern California (MWD)</a:t>
            </a:r>
          </a:p>
        </p:txBody>
      </p:sp>
      <p:sp>
        <p:nvSpPr>
          <p:cNvPr id="3" name="Text Placeholder 5"/>
          <p:cNvSpPr txBox="1">
            <a:spLocks/>
          </p:cNvSpPr>
          <p:nvPr/>
        </p:nvSpPr>
        <p:spPr>
          <a:xfrm>
            <a:off x="869344" y="2671719"/>
            <a:ext cx="4943474" cy="26894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marL="342900" indent="-342900">
              <a:spcBef>
                <a:spcPts val="0"/>
              </a:spcBef>
              <a:spcAft>
                <a:spcPts val="1500"/>
              </a:spcAft>
              <a:buClr>
                <a:srgbClr val="2680BE"/>
              </a:buClr>
              <a:buFont typeface="Webdings" panose="05030102010509060703" pitchFamily="18" charset="2"/>
              <a:buChar char="4"/>
            </a:pPr>
            <a:r>
              <a:rPr lang="en-US" sz="2300" b="1" dirty="0">
                <a:solidFill>
                  <a:schemeClr val="bg2">
                    <a:lumMod val="50000"/>
                  </a:schemeClr>
                </a:solidFill>
                <a:latin typeface="Century Gothic" panose="020B0502020202020204" pitchFamily="34" charset="0"/>
              </a:rPr>
              <a:t>Largest distributor </a:t>
            </a:r>
            <a:r>
              <a:rPr lang="en-US" sz="2300" dirty="0">
                <a:solidFill>
                  <a:schemeClr val="bg2">
                    <a:lumMod val="50000"/>
                  </a:schemeClr>
                </a:solidFill>
                <a:latin typeface="Century Gothic" panose="020B0502020202020204" pitchFamily="34" charset="0"/>
              </a:rPr>
              <a:t>of treated drinking water in the United States</a:t>
            </a:r>
          </a:p>
          <a:p>
            <a:pPr marL="342900" indent="-342900">
              <a:spcBef>
                <a:spcPts val="0"/>
              </a:spcBef>
              <a:spcAft>
                <a:spcPts val="1500"/>
              </a:spcAft>
              <a:buClr>
                <a:srgbClr val="2680BE"/>
              </a:buClr>
              <a:buFont typeface="Webdings" panose="05030102010509060703" pitchFamily="18" charset="2"/>
              <a:buChar char="4"/>
            </a:pPr>
            <a:r>
              <a:rPr lang="en-US" sz="2300" dirty="0">
                <a:solidFill>
                  <a:schemeClr val="bg2">
                    <a:lumMod val="50000"/>
                  </a:schemeClr>
                </a:solidFill>
                <a:latin typeface="Century Gothic" panose="020B0502020202020204" pitchFamily="34" charset="0"/>
              </a:rPr>
              <a:t>Supplies water to nearly </a:t>
            </a:r>
            <a:r>
              <a:rPr lang="en-US" sz="2300" b="1" dirty="0">
                <a:solidFill>
                  <a:schemeClr val="bg2">
                    <a:lumMod val="50000"/>
                  </a:schemeClr>
                </a:solidFill>
                <a:latin typeface="Century Gothic" panose="020B0502020202020204" pitchFamily="34" charset="0"/>
              </a:rPr>
              <a:t>20 million</a:t>
            </a:r>
            <a:r>
              <a:rPr lang="en-US" sz="2300" dirty="0">
                <a:solidFill>
                  <a:schemeClr val="bg2">
                    <a:lumMod val="50000"/>
                  </a:schemeClr>
                </a:solidFill>
                <a:latin typeface="Century Gothic" panose="020B0502020202020204" pitchFamily="34" charset="0"/>
              </a:rPr>
              <a:t> California residents</a:t>
            </a:r>
          </a:p>
          <a:p>
            <a:pPr marL="342900" indent="-342900">
              <a:spcBef>
                <a:spcPts val="0"/>
              </a:spcBef>
              <a:spcAft>
                <a:spcPts val="1500"/>
              </a:spcAft>
              <a:buClr>
                <a:srgbClr val="2680BE"/>
              </a:buClr>
              <a:buFont typeface="Webdings" panose="05030102010509060703" pitchFamily="18" charset="2"/>
              <a:buChar char="4"/>
            </a:pPr>
            <a:r>
              <a:rPr lang="en-US" sz="2300" dirty="0">
                <a:solidFill>
                  <a:schemeClr val="bg2">
                    <a:lumMod val="50000"/>
                  </a:schemeClr>
                </a:solidFill>
                <a:latin typeface="Century Gothic" panose="020B0502020202020204" pitchFamily="34" charset="0"/>
              </a:rPr>
              <a:t>Balances water monitoring and management in the Bay-Delta to </a:t>
            </a:r>
            <a:r>
              <a:rPr lang="en-US" sz="2300" b="1" dirty="0">
                <a:solidFill>
                  <a:schemeClr val="bg2">
                    <a:lumMod val="50000"/>
                  </a:schemeClr>
                </a:solidFill>
                <a:latin typeface="Century Gothic" panose="020B0502020202020204" pitchFamily="34" charset="0"/>
              </a:rPr>
              <a:t>ensure safety </a:t>
            </a:r>
            <a:r>
              <a:rPr lang="en-US" sz="2300" dirty="0">
                <a:solidFill>
                  <a:schemeClr val="bg2">
                    <a:lumMod val="50000"/>
                  </a:schemeClr>
                </a:solidFill>
                <a:latin typeface="Century Gothic" panose="020B0502020202020204" pitchFamily="34" charset="0"/>
              </a:rPr>
              <a:t>of wildlife</a:t>
            </a:r>
          </a:p>
        </p:txBody>
      </p:sp>
      <p:sp>
        <p:nvSpPr>
          <p:cNvPr id="4" name="Shape 155"/>
          <p:cNvSpPr txBox="1">
            <a:spLocks/>
          </p:cNvSpPr>
          <p:nvPr/>
        </p:nvSpPr>
        <p:spPr>
          <a:xfrm>
            <a:off x="6859236" y="1613267"/>
            <a:ext cx="4143384" cy="435773"/>
          </a:xfrm>
          <a:prstGeom prst="rect">
            <a:avLst/>
          </a:prstGeom>
        </p:spPr>
        <p:txBody>
          <a:bodyPr wrap="square" lIns="91425" tIns="91425" rIns="91425" bIns="91425"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Font typeface="Arial" panose="020B0604020202020204" pitchFamily="34" charset="0"/>
              <a:buNone/>
            </a:pPr>
            <a:r>
              <a:rPr lang="en-US" sz="2600" b="1" dirty="0" smtClean="0">
                <a:solidFill>
                  <a:srgbClr val="3289B4"/>
                </a:solidFill>
              </a:rPr>
              <a:t>34 North : Bay-Delta Live</a:t>
            </a:r>
            <a:endParaRPr lang="en-US" sz="2600" b="1" dirty="0">
              <a:solidFill>
                <a:srgbClr val="3289B4"/>
              </a:solidFill>
            </a:endParaRPr>
          </a:p>
        </p:txBody>
      </p:sp>
      <p:sp>
        <p:nvSpPr>
          <p:cNvPr id="5" name="Text Placeholder 5"/>
          <p:cNvSpPr txBox="1">
            <a:spLocks/>
          </p:cNvSpPr>
          <p:nvPr/>
        </p:nvSpPr>
        <p:spPr>
          <a:xfrm>
            <a:off x="6628732" y="2680976"/>
            <a:ext cx="4604393" cy="26894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marL="342900" indent="-342900">
              <a:spcBef>
                <a:spcPts val="0"/>
              </a:spcBef>
              <a:spcAft>
                <a:spcPts val="1500"/>
              </a:spcAft>
              <a:buClr>
                <a:srgbClr val="2680BE"/>
              </a:buClr>
              <a:buFont typeface="Webdings" panose="05030102010509060703" pitchFamily="18" charset="2"/>
              <a:buChar char="4"/>
            </a:pPr>
            <a:r>
              <a:rPr lang="en-US" sz="2300" dirty="0" smtClean="0">
                <a:solidFill>
                  <a:schemeClr val="bg2">
                    <a:lumMod val="50000"/>
                  </a:schemeClr>
                </a:solidFill>
                <a:latin typeface="Century Gothic" panose="020B0502020202020204" pitchFamily="34" charset="0"/>
              </a:rPr>
              <a:t>Provide MWD with website, data analysis, and visualization support</a:t>
            </a:r>
          </a:p>
          <a:p>
            <a:pPr marL="342900" indent="-342900">
              <a:spcBef>
                <a:spcPts val="0"/>
              </a:spcBef>
              <a:spcAft>
                <a:spcPts val="1500"/>
              </a:spcAft>
              <a:buClr>
                <a:srgbClr val="2680BE"/>
              </a:buClr>
              <a:buFont typeface="Webdings" panose="05030102010509060703" pitchFamily="18" charset="2"/>
              <a:buChar char="4"/>
            </a:pPr>
            <a:r>
              <a:rPr lang="en-US" sz="2300" dirty="0" smtClean="0">
                <a:solidFill>
                  <a:schemeClr val="bg2">
                    <a:lumMod val="50000"/>
                  </a:schemeClr>
                </a:solidFill>
                <a:latin typeface="Century Gothic" panose="020B0502020202020204" pitchFamily="34" charset="0"/>
              </a:rPr>
              <a:t>Support </a:t>
            </a:r>
            <a:r>
              <a:rPr lang="en-US" sz="2300" b="1" dirty="0" smtClean="0">
                <a:solidFill>
                  <a:schemeClr val="bg2">
                    <a:lumMod val="50000"/>
                  </a:schemeClr>
                </a:solidFill>
                <a:latin typeface="Century Gothic" panose="020B0502020202020204" pitchFamily="34" charset="0"/>
              </a:rPr>
              <a:t>scientific </a:t>
            </a:r>
            <a:r>
              <a:rPr lang="en-US" sz="2300" b="1" dirty="0">
                <a:solidFill>
                  <a:schemeClr val="bg2">
                    <a:lumMod val="50000"/>
                  </a:schemeClr>
                </a:solidFill>
                <a:latin typeface="Century Gothic" panose="020B0502020202020204" pitchFamily="34" charset="0"/>
              </a:rPr>
              <a:t>research </a:t>
            </a:r>
            <a:r>
              <a:rPr lang="en-US" sz="2300" dirty="0">
                <a:solidFill>
                  <a:schemeClr val="bg2">
                    <a:lumMod val="50000"/>
                  </a:schemeClr>
                </a:solidFill>
                <a:latin typeface="Century Gothic" panose="020B0502020202020204" pitchFamily="34" charset="0"/>
              </a:rPr>
              <a:t>in the Sacramento-San Francisco Bay </a:t>
            </a:r>
            <a:r>
              <a:rPr lang="en-US" sz="2300" dirty="0" smtClean="0">
                <a:solidFill>
                  <a:schemeClr val="bg2">
                    <a:lumMod val="50000"/>
                  </a:schemeClr>
                </a:solidFill>
                <a:latin typeface="Century Gothic" panose="020B0502020202020204" pitchFamily="34" charset="0"/>
              </a:rPr>
              <a:t>Delta</a:t>
            </a:r>
          </a:p>
          <a:p>
            <a:pPr marL="342900" indent="-342900">
              <a:spcBef>
                <a:spcPts val="0"/>
              </a:spcBef>
              <a:spcAft>
                <a:spcPts val="1500"/>
              </a:spcAft>
              <a:buClr>
                <a:srgbClr val="2680BE"/>
              </a:buClr>
              <a:buFont typeface="Webdings" panose="05030102010509060703" pitchFamily="18" charset="2"/>
              <a:buChar char="4"/>
            </a:pPr>
            <a:r>
              <a:rPr lang="en-US" sz="2300" dirty="0" smtClean="0">
                <a:solidFill>
                  <a:schemeClr val="bg2">
                    <a:lumMod val="50000"/>
                  </a:schemeClr>
                </a:solidFill>
                <a:latin typeface="Century Gothic" panose="020B0502020202020204" pitchFamily="34" charset="0"/>
              </a:rPr>
              <a:t>Easily connects to the public with </a:t>
            </a:r>
            <a:r>
              <a:rPr lang="en-US" sz="2300" b="1" dirty="0" smtClean="0">
                <a:solidFill>
                  <a:schemeClr val="bg2">
                    <a:lumMod val="50000"/>
                  </a:schemeClr>
                </a:solidFill>
                <a:latin typeface="Century Gothic" panose="020B0502020202020204" pitchFamily="34" charset="0"/>
              </a:rPr>
              <a:t>visual information</a:t>
            </a:r>
            <a:endParaRPr lang="en-US" sz="2300" b="1" dirty="0">
              <a:solidFill>
                <a:schemeClr val="bg2">
                  <a:lumMod val="50000"/>
                </a:schemeClr>
              </a:solidFill>
              <a:latin typeface="Century Gothic" panose="020B0502020202020204" pitchFamily="34" charset="0"/>
            </a:endParaRPr>
          </a:p>
        </p:txBody>
      </p:sp>
      <p:sp>
        <p:nvSpPr>
          <p:cNvPr id="6" name="Shape 150"/>
          <p:cNvSpPr txBox="1">
            <a:spLocks noGrp="1"/>
          </p:cNvSpPr>
          <p:nvPr>
            <p:ph type="title"/>
          </p:nvPr>
        </p:nvSpPr>
        <p:spPr>
          <a:xfrm>
            <a:off x="1000125" y="365124"/>
            <a:ext cx="10233000" cy="479400"/>
          </a:xfrm>
          <a:prstGeom prst="rect">
            <a:avLst/>
          </a:prstGeom>
        </p:spPr>
        <p:txBody>
          <a:bodyPr wrap="square" lIns="91425" tIns="91425" rIns="91425" bIns="91425" anchor="ctr" anchorCtr="0">
            <a:noAutofit/>
          </a:bodyPr>
          <a:lstStyle/>
          <a:p>
            <a:pPr lvl="0">
              <a:spcBef>
                <a:spcPts val="0"/>
              </a:spcBef>
              <a:buNone/>
            </a:pPr>
            <a:r>
              <a:rPr lang="en-US" dirty="0"/>
              <a:t>Partners</a:t>
            </a:r>
          </a:p>
        </p:txBody>
      </p:sp>
      <p:cxnSp>
        <p:nvCxnSpPr>
          <p:cNvPr id="10" name="Straight Connector 9"/>
          <p:cNvCxnSpPr/>
          <p:nvPr/>
        </p:nvCxnSpPr>
        <p:spPr>
          <a:xfrm>
            <a:off x="710155" y="2368317"/>
            <a:ext cx="51026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628732" y="2361699"/>
            <a:ext cx="4604393" cy="66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965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smtClean="0"/>
              <a:t>Objectives</a:t>
            </a:r>
            <a:endParaRPr lang="en-US" dirty="0"/>
          </a:p>
        </p:txBody>
      </p:sp>
      <p:grpSp>
        <p:nvGrpSpPr>
          <p:cNvPr id="9" name="Group 8"/>
          <p:cNvGrpSpPr/>
          <p:nvPr/>
        </p:nvGrpSpPr>
        <p:grpSpPr>
          <a:xfrm>
            <a:off x="6136850" y="1629177"/>
            <a:ext cx="5096423" cy="4102128"/>
            <a:chOff x="2185324" y="899351"/>
            <a:chExt cx="4583759" cy="3689483"/>
          </a:xfrm>
        </p:grpSpPr>
        <p:cxnSp>
          <p:nvCxnSpPr>
            <p:cNvPr id="10" name="Straight Connector 9"/>
            <p:cNvCxnSpPr/>
            <p:nvPr/>
          </p:nvCxnSpPr>
          <p:spPr>
            <a:xfrm flipH="1">
              <a:off x="6262664" y="2252237"/>
              <a:ext cx="1" cy="670782"/>
            </a:xfrm>
            <a:prstGeom prst="line">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66204" y="4250280"/>
              <a:ext cx="1003801"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Turbidity</a:t>
              </a:r>
              <a:endParaRPr lang="en-US" sz="1600" dirty="0">
                <a:solidFill>
                  <a:schemeClr val="tx2">
                    <a:lumMod val="50000"/>
                  </a:schemeClr>
                </a:solidFill>
                <a:latin typeface="Century Gothic" panose="020B0502020202020204" pitchFamily="34" charset="0"/>
              </a:endParaRPr>
            </a:p>
          </p:txBody>
        </p:sp>
        <p:sp>
          <p:nvSpPr>
            <p:cNvPr id="12" name="TextBox 11"/>
            <p:cNvSpPr txBox="1"/>
            <p:nvPr/>
          </p:nvSpPr>
          <p:spPr>
            <a:xfrm>
              <a:off x="2571028" y="3988112"/>
              <a:ext cx="740908" cy="338554"/>
            </a:xfrm>
            <a:prstGeom prst="rect">
              <a:avLst/>
            </a:prstGeom>
            <a:noFill/>
          </p:spPr>
          <p:txBody>
            <a:bodyPr wrap="none" rtlCol="0">
              <a:spAutoFit/>
            </a:bodyPr>
            <a:lstStyle/>
            <a:p>
              <a:r>
                <a:rPr lang="en-US" sz="1600" dirty="0">
                  <a:solidFill>
                    <a:schemeClr val="tx2">
                      <a:lumMod val="50000"/>
                    </a:schemeClr>
                  </a:solidFill>
                  <a:latin typeface="Century Gothic" panose="020B0502020202020204" pitchFamily="34" charset="0"/>
                </a:rPr>
                <a:t>0 FNU</a:t>
              </a:r>
            </a:p>
          </p:txBody>
        </p:sp>
        <p:sp>
          <p:nvSpPr>
            <p:cNvPr id="13" name="TextBox 12"/>
            <p:cNvSpPr txBox="1"/>
            <p:nvPr/>
          </p:nvSpPr>
          <p:spPr>
            <a:xfrm>
              <a:off x="5780410" y="3961225"/>
              <a:ext cx="968535"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250 </a:t>
              </a:r>
              <a:r>
                <a:rPr lang="en-US" sz="1600" dirty="0">
                  <a:solidFill>
                    <a:schemeClr val="tx2">
                      <a:lumMod val="50000"/>
                    </a:schemeClr>
                  </a:solidFill>
                  <a:latin typeface="Century Gothic" panose="020B0502020202020204" pitchFamily="34" charset="0"/>
                </a:rPr>
                <a:t>FNU</a:t>
              </a:r>
            </a:p>
          </p:txBody>
        </p:sp>
        <p:cxnSp>
          <p:nvCxnSpPr>
            <p:cNvPr id="14" name="Straight Arrow Connector 13"/>
            <p:cNvCxnSpPr/>
            <p:nvPr/>
          </p:nvCxnSpPr>
          <p:spPr>
            <a:xfrm>
              <a:off x="3352280" y="4157389"/>
              <a:ext cx="237645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962161" y="2208884"/>
              <a:ext cx="12718" cy="714135"/>
            </a:xfrm>
            <a:prstGeom prst="line">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471445" y="899351"/>
              <a:ext cx="955711"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Satellite</a:t>
              </a:r>
              <a:endParaRPr lang="en-US" sz="1600" dirty="0">
                <a:solidFill>
                  <a:schemeClr val="tx2">
                    <a:lumMod val="50000"/>
                  </a:schemeClr>
                </a:solidFill>
                <a:latin typeface="Century Gothic" panose="020B0502020202020204" pitchFamily="34" charset="0"/>
              </a:endParaRPr>
            </a:p>
          </p:txBody>
        </p:sp>
        <p:sp>
          <p:nvSpPr>
            <p:cNvPr id="17" name="TextBox 16"/>
            <p:cNvSpPr txBox="1"/>
            <p:nvPr/>
          </p:nvSpPr>
          <p:spPr>
            <a:xfrm>
              <a:off x="5908450" y="902159"/>
              <a:ext cx="750526" cy="338554"/>
            </a:xfrm>
            <a:prstGeom prst="rect">
              <a:avLst/>
            </a:prstGeom>
            <a:noFill/>
          </p:spPr>
          <p:txBody>
            <a:bodyPr wrap="none" rtlCol="0">
              <a:spAutoFit/>
            </a:bodyPr>
            <a:lstStyle/>
            <a:p>
              <a:r>
                <a:rPr lang="en-US" sz="1600" i="1" dirty="0" smtClean="0">
                  <a:solidFill>
                    <a:schemeClr val="tx2">
                      <a:lumMod val="50000"/>
                    </a:schemeClr>
                  </a:solidFill>
                  <a:latin typeface="Century Gothic" panose="020B0502020202020204" pitchFamily="34" charset="0"/>
                </a:rPr>
                <a:t>In Situ</a:t>
              </a:r>
              <a:endParaRPr lang="en-US" sz="1600" i="1" dirty="0">
                <a:solidFill>
                  <a:schemeClr val="tx2">
                    <a:lumMod val="50000"/>
                  </a:schemeClr>
                </a:solidFill>
                <a:latin typeface="Century Gothic" panose="020B0502020202020204" pitchFamily="34" charset="0"/>
              </a:endParaRPr>
            </a:p>
          </p:txBody>
        </p:sp>
        <p:sp>
          <p:nvSpPr>
            <p:cNvPr id="18" name="TextBox 17"/>
            <p:cNvSpPr txBox="1"/>
            <p:nvPr/>
          </p:nvSpPr>
          <p:spPr>
            <a:xfrm>
              <a:off x="4281143" y="905562"/>
              <a:ext cx="822661"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Sensor</a:t>
              </a:r>
              <a:endParaRPr lang="en-US" sz="1600" dirty="0">
                <a:solidFill>
                  <a:schemeClr val="tx2">
                    <a:lumMod val="50000"/>
                  </a:schemeClr>
                </a:solidFill>
                <a:latin typeface="Century Gothic" panose="020B0502020202020204" pitchFamily="34" charset="0"/>
              </a:endParaRPr>
            </a:p>
          </p:txBody>
        </p:sp>
        <p:cxnSp>
          <p:nvCxnSpPr>
            <p:cNvPr id="19" name="Straight Connector 18"/>
            <p:cNvCxnSpPr/>
            <p:nvPr/>
          </p:nvCxnSpPr>
          <p:spPr>
            <a:xfrm flipH="1">
              <a:off x="4599694" y="2186390"/>
              <a:ext cx="12718" cy="714135"/>
            </a:xfrm>
            <a:prstGeom prst="line">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442882" y="2960472"/>
              <a:ext cx="1012838" cy="1042437"/>
              <a:chOff x="7862081" y="4409375"/>
              <a:chExt cx="1012838" cy="1042437"/>
            </a:xfrm>
          </p:grpSpPr>
          <p:sp>
            <p:nvSpPr>
              <p:cNvPr id="84" name="Oval 83"/>
              <p:cNvSpPr/>
              <p:nvPr/>
            </p:nvSpPr>
            <p:spPr>
              <a:xfrm>
                <a:off x="7902041" y="4492896"/>
                <a:ext cx="895350" cy="8953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5" name="Picture 84"/>
              <p:cNvPicPr>
                <a:picLocks noChangeAspect="1"/>
              </p:cNvPicPr>
              <p:nvPr/>
            </p:nvPicPr>
            <p:blipFill rotWithShape="1">
              <a:blip r:embed="rId3">
                <a:extLst>
                  <a:ext uri="{28A0092B-C50C-407E-A947-70E740481C1C}">
                    <a14:useLocalDpi xmlns:a14="http://schemas.microsoft.com/office/drawing/2010/main" val="0"/>
                  </a:ext>
                </a:extLst>
              </a:blip>
              <a:srcRect l="39511" t="35025" r="39263" b="35847"/>
              <a:stretch/>
            </p:blipFill>
            <p:spPr>
              <a:xfrm>
                <a:off x="7862081" y="4409375"/>
                <a:ext cx="1012838" cy="1042437"/>
              </a:xfrm>
              <a:prstGeom prst="rect">
                <a:avLst/>
              </a:prstGeom>
            </p:spPr>
          </p:pic>
        </p:grpSp>
        <p:grpSp>
          <p:nvGrpSpPr>
            <p:cNvPr id="21" name="Group 20"/>
            <p:cNvGrpSpPr/>
            <p:nvPr/>
          </p:nvGrpSpPr>
          <p:grpSpPr>
            <a:xfrm>
              <a:off x="3559847" y="2968440"/>
              <a:ext cx="1012838" cy="1042437"/>
              <a:chOff x="9350810" y="4729503"/>
              <a:chExt cx="1012838" cy="1042437"/>
            </a:xfrm>
          </p:grpSpPr>
          <p:sp>
            <p:nvSpPr>
              <p:cNvPr id="82" name="Oval 81"/>
              <p:cNvSpPr/>
              <p:nvPr/>
            </p:nvSpPr>
            <p:spPr>
              <a:xfrm>
                <a:off x="9403738" y="4818993"/>
                <a:ext cx="895350" cy="89535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3" name="Picture 82"/>
              <p:cNvPicPr>
                <a:picLocks noChangeAspect="1"/>
              </p:cNvPicPr>
              <p:nvPr/>
            </p:nvPicPr>
            <p:blipFill rotWithShape="1">
              <a:blip r:embed="rId3">
                <a:extLst>
                  <a:ext uri="{28A0092B-C50C-407E-A947-70E740481C1C}">
                    <a14:useLocalDpi xmlns:a14="http://schemas.microsoft.com/office/drawing/2010/main" val="0"/>
                  </a:ext>
                </a:extLst>
              </a:blip>
              <a:srcRect l="39511" t="35025" r="39263" b="35847"/>
              <a:stretch/>
            </p:blipFill>
            <p:spPr>
              <a:xfrm>
                <a:off x="9350810" y="4729503"/>
                <a:ext cx="1012838" cy="1042437"/>
              </a:xfrm>
              <a:prstGeom prst="rect">
                <a:avLst/>
              </a:prstGeom>
            </p:spPr>
          </p:pic>
        </p:grpSp>
        <p:grpSp>
          <p:nvGrpSpPr>
            <p:cNvPr id="22" name="Group 21"/>
            <p:cNvGrpSpPr/>
            <p:nvPr/>
          </p:nvGrpSpPr>
          <p:grpSpPr>
            <a:xfrm>
              <a:off x="5756245" y="2963845"/>
              <a:ext cx="1012838" cy="1042437"/>
              <a:chOff x="9562322" y="3599758"/>
              <a:chExt cx="1012838" cy="1042437"/>
            </a:xfrm>
          </p:grpSpPr>
          <p:sp>
            <p:nvSpPr>
              <p:cNvPr id="80" name="Oval 79"/>
              <p:cNvSpPr/>
              <p:nvPr/>
            </p:nvSpPr>
            <p:spPr>
              <a:xfrm>
                <a:off x="9613288" y="3682827"/>
                <a:ext cx="895350" cy="89535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1" name="Picture 80"/>
              <p:cNvPicPr>
                <a:picLocks noChangeAspect="1"/>
              </p:cNvPicPr>
              <p:nvPr/>
            </p:nvPicPr>
            <p:blipFill rotWithShape="1">
              <a:blip r:embed="rId3">
                <a:extLst>
                  <a:ext uri="{28A0092B-C50C-407E-A947-70E740481C1C}">
                    <a14:useLocalDpi xmlns:a14="http://schemas.microsoft.com/office/drawing/2010/main" val="0"/>
                  </a:ext>
                </a:extLst>
              </a:blip>
              <a:srcRect l="39511" t="35025" r="39263" b="35847"/>
              <a:stretch/>
            </p:blipFill>
            <p:spPr>
              <a:xfrm>
                <a:off x="9562322" y="3599758"/>
                <a:ext cx="1012838" cy="1042437"/>
              </a:xfrm>
              <a:prstGeom prst="rect">
                <a:avLst/>
              </a:prstGeom>
            </p:spPr>
          </p:pic>
        </p:grpSp>
        <p:grpSp>
          <p:nvGrpSpPr>
            <p:cNvPr id="23" name="Group 22"/>
            <p:cNvGrpSpPr/>
            <p:nvPr/>
          </p:nvGrpSpPr>
          <p:grpSpPr>
            <a:xfrm>
              <a:off x="4676885" y="2996825"/>
              <a:ext cx="1012838" cy="1042437"/>
              <a:chOff x="9531400" y="2267174"/>
              <a:chExt cx="1012838" cy="1042437"/>
            </a:xfrm>
          </p:grpSpPr>
          <p:sp>
            <p:nvSpPr>
              <p:cNvPr id="78" name="Oval 77"/>
              <p:cNvSpPr/>
              <p:nvPr/>
            </p:nvSpPr>
            <p:spPr>
              <a:xfrm>
                <a:off x="9578582" y="2350243"/>
                <a:ext cx="895350" cy="895350"/>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79" name="Picture 78"/>
              <p:cNvPicPr>
                <a:picLocks noChangeAspect="1"/>
              </p:cNvPicPr>
              <p:nvPr/>
            </p:nvPicPr>
            <p:blipFill rotWithShape="1">
              <a:blip r:embed="rId3">
                <a:extLst>
                  <a:ext uri="{28A0092B-C50C-407E-A947-70E740481C1C}">
                    <a14:useLocalDpi xmlns:a14="http://schemas.microsoft.com/office/drawing/2010/main" val="0"/>
                  </a:ext>
                </a:extLst>
              </a:blip>
              <a:srcRect l="39511" t="35025" r="39263" b="35847"/>
              <a:stretch/>
            </p:blipFill>
            <p:spPr>
              <a:xfrm>
                <a:off x="9531400" y="2267174"/>
                <a:ext cx="1012838" cy="1042437"/>
              </a:xfrm>
              <a:prstGeom prst="rect">
                <a:avLst/>
              </a:prstGeom>
            </p:spPr>
          </p:pic>
        </p:grpSp>
        <p:grpSp>
          <p:nvGrpSpPr>
            <p:cNvPr id="24" name="Group 23"/>
            <p:cNvGrpSpPr/>
            <p:nvPr/>
          </p:nvGrpSpPr>
          <p:grpSpPr>
            <a:xfrm rot="19714692">
              <a:off x="2185324" y="1502971"/>
              <a:ext cx="1652077" cy="535121"/>
              <a:chOff x="-4073" y="4938133"/>
              <a:chExt cx="3267699" cy="1058433"/>
            </a:xfrm>
          </p:grpSpPr>
          <p:sp>
            <p:nvSpPr>
              <p:cNvPr id="63" name="Rectangle 62"/>
              <p:cNvSpPr/>
              <p:nvPr/>
            </p:nvSpPr>
            <p:spPr>
              <a:xfrm>
                <a:off x="762000" y="5114925"/>
                <a:ext cx="504825" cy="647700"/>
              </a:xfrm>
              <a:prstGeom prst="rect">
                <a:avLst/>
              </a:prstGeom>
              <a:pattFill prst="plaid">
                <a:fgClr>
                  <a:schemeClr val="accent1">
                    <a:lumMod val="75000"/>
                  </a:schemeClr>
                </a:fgClr>
                <a:bgClr>
                  <a:schemeClr val="accent1">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284200" y="5114925"/>
                <a:ext cx="647700" cy="647700"/>
              </a:xfrm>
              <a:prstGeom prst="rect">
                <a:avLst/>
              </a:prstGeom>
              <a:pattFill prst="plaid">
                <a:fgClr>
                  <a:schemeClr val="accent1">
                    <a:lumMod val="75000"/>
                  </a:schemeClr>
                </a:fgClr>
                <a:bgClr>
                  <a:schemeClr val="accent1">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1949276" y="5114925"/>
                <a:ext cx="647700" cy="647700"/>
              </a:xfrm>
              <a:prstGeom prst="rect">
                <a:avLst/>
              </a:prstGeom>
              <a:pattFill prst="plaid">
                <a:fgClr>
                  <a:schemeClr val="accent1">
                    <a:lumMod val="75000"/>
                  </a:schemeClr>
                </a:fgClr>
                <a:bgClr>
                  <a:schemeClr val="accent1">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2615926" y="5114925"/>
                <a:ext cx="647700" cy="647700"/>
              </a:xfrm>
              <a:prstGeom prst="rect">
                <a:avLst/>
              </a:prstGeom>
              <a:pattFill prst="plaid">
                <a:fgClr>
                  <a:schemeClr val="accent1">
                    <a:lumMod val="75000"/>
                  </a:schemeClr>
                </a:fgClr>
                <a:bgClr>
                  <a:schemeClr val="accent1">
                    <a:lumMod val="5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2538660" y="5295900"/>
                <a:ext cx="144952" cy="571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2538660" y="5438775"/>
                <a:ext cx="144952" cy="571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2538660" y="5591175"/>
                <a:ext cx="144952" cy="571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876799" y="5295900"/>
                <a:ext cx="144952" cy="571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876799" y="5438775"/>
                <a:ext cx="144952" cy="571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1876799" y="5591175"/>
                <a:ext cx="144952" cy="571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1202249" y="5295900"/>
                <a:ext cx="144952" cy="571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1202249" y="5438775"/>
                <a:ext cx="144952" cy="571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1202249" y="5591175"/>
                <a:ext cx="144952" cy="571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ight Triangle 75"/>
              <p:cNvSpPr/>
              <p:nvPr/>
            </p:nvSpPr>
            <p:spPr>
              <a:xfrm rot="2354543">
                <a:off x="571745" y="5219552"/>
                <a:ext cx="351802" cy="438447"/>
              </a:xfrm>
              <a:prstGeom prst="rtTriangle">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p:cNvSpPr/>
              <p:nvPr/>
            </p:nvSpPr>
            <p:spPr>
              <a:xfrm rot="488761">
                <a:off x="-4073" y="4938133"/>
                <a:ext cx="465078" cy="1058433"/>
              </a:xfrm>
              <a:prstGeom prst="cube">
                <a:avLst/>
              </a:prstGeom>
              <a:gradFill>
                <a:gsLst>
                  <a:gs pos="0">
                    <a:schemeClr val="accent4">
                      <a:lumMod val="75000"/>
                    </a:schemeClr>
                  </a:gs>
                  <a:gs pos="74000">
                    <a:schemeClr val="bg2">
                      <a:lumMod val="50000"/>
                    </a:schemeClr>
                  </a:gs>
                  <a:gs pos="83000">
                    <a:schemeClr val="bg2">
                      <a:lumMod val="75000"/>
                    </a:schemeClr>
                  </a:gs>
                  <a:gs pos="100000">
                    <a:schemeClr val="bg1">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4092025" y="1259709"/>
              <a:ext cx="1390509" cy="777707"/>
              <a:chOff x="7246203" y="1714034"/>
              <a:chExt cx="1860692" cy="1040678"/>
            </a:xfrm>
          </p:grpSpPr>
          <p:grpSp>
            <p:nvGrpSpPr>
              <p:cNvPr id="50" name="Group 49"/>
              <p:cNvGrpSpPr/>
              <p:nvPr/>
            </p:nvGrpSpPr>
            <p:grpSpPr>
              <a:xfrm>
                <a:off x="7295119" y="1714034"/>
                <a:ext cx="1811776" cy="1040678"/>
                <a:chOff x="9457324" y="1438467"/>
                <a:chExt cx="1982200" cy="1138568"/>
              </a:xfrm>
            </p:grpSpPr>
            <p:sp>
              <p:nvSpPr>
                <p:cNvPr id="52" name="Diagonal Stripe 51"/>
                <p:cNvSpPr/>
                <p:nvPr/>
              </p:nvSpPr>
              <p:spPr>
                <a:xfrm rot="302733">
                  <a:off x="10163174" y="1795757"/>
                  <a:ext cx="1276350" cy="401132"/>
                </a:xfrm>
                <a:prstGeom prst="diagStrip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Right Triangle 52"/>
                <p:cNvSpPr/>
                <p:nvPr/>
              </p:nvSpPr>
              <p:spPr>
                <a:xfrm rot="20878979">
                  <a:off x="10095348" y="1438467"/>
                  <a:ext cx="242072" cy="472356"/>
                </a:xfrm>
                <a:prstGeom prst="r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Triangle 53"/>
                <p:cNvSpPr/>
                <p:nvPr/>
              </p:nvSpPr>
              <p:spPr>
                <a:xfrm rot="20768909" flipV="1">
                  <a:off x="10216411" y="2104679"/>
                  <a:ext cx="242072" cy="472356"/>
                </a:xfrm>
                <a:prstGeom prst="r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gonal Stripe 54"/>
                <p:cNvSpPr/>
                <p:nvPr/>
              </p:nvSpPr>
              <p:spPr>
                <a:xfrm rot="11919377">
                  <a:off x="9596612" y="1816642"/>
                  <a:ext cx="590664" cy="429692"/>
                </a:xfrm>
                <a:prstGeom prst="diagStrip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Right Triangle 55"/>
                <p:cNvSpPr/>
                <p:nvPr/>
              </p:nvSpPr>
              <p:spPr>
                <a:xfrm rot="20409533">
                  <a:off x="9457324" y="1605170"/>
                  <a:ext cx="288810" cy="520577"/>
                </a:xfrm>
                <a:prstGeom prst="r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rot="4588355" flipH="1">
                  <a:off x="10152734" y="2127641"/>
                  <a:ext cx="45719" cy="133257"/>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rot="4588355" flipH="1">
                  <a:off x="10171784" y="2203841"/>
                  <a:ext cx="45719" cy="133257"/>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4588355" flipH="1">
                  <a:off x="10095584" y="1813316"/>
                  <a:ext cx="45719" cy="133257"/>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4588355" flipH="1">
                  <a:off x="10086059" y="1746641"/>
                  <a:ext cx="45719" cy="133257"/>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ght Triangle 60"/>
                <p:cNvSpPr/>
                <p:nvPr/>
              </p:nvSpPr>
              <p:spPr>
                <a:xfrm rot="20957273">
                  <a:off x="10874753" y="1765355"/>
                  <a:ext cx="383797" cy="110218"/>
                </a:xfrm>
                <a:prstGeom prst="rtTriangle">
                  <a:avLst/>
                </a:prstGeom>
                <a:solidFill>
                  <a:schemeClr val="tx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p:cNvSpPr/>
                <p:nvPr/>
              </p:nvSpPr>
              <p:spPr>
                <a:xfrm rot="20011294">
                  <a:off x="9506942" y="1880189"/>
                  <a:ext cx="230254" cy="435536"/>
                </a:xfrm>
                <a:prstGeom prst="trapezoid">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rot="20421186">
                <a:off x="7246203" y="1906438"/>
                <a:ext cx="79580" cy="677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5920679" y="1281539"/>
              <a:ext cx="680058" cy="1494352"/>
              <a:chOff x="7308889" y="2145606"/>
              <a:chExt cx="1335628" cy="2934894"/>
            </a:xfrm>
          </p:grpSpPr>
          <p:sp>
            <p:nvSpPr>
              <p:cNvPr id="27" name="Can 26"/>
              <p:cNvSpPr/>
              <p:nvPr/>
            </p:nvSpPr>
            <p:spPr>
              <a:xfrm rot="10800000">
                <a:off x="7421837" y="4686480"/>
                <a:ext cx="124230" cy="39402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n 27"/>
              <p:cNvSpPr/>
              <p:nvPr/>
            </p:nvSpPr>
            <p:spPr>
              <a:xfrm rot="10800000">
                <a:off x="8474683" y="4671002"/>
                <a:ext cx="120352" cy="381719"/>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375411" y="3291760"/>
                <a:ext cx="1269106" cy="139472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29"/>
              <p:cNvSpPr/>
              <p:nvPr/>
            </p:nvSpPr>
            <p:spPr>
              <a:xfrm>
                <a:off x="7495764" y="2581172"/>
                <a:ext cx="74287" cy="716431"/>
              </a:xfrm>
              <a:prstGeom prst="can">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p:cNvSpPr/>
              <p:nvPr/>
            </p:nvSpPr>
            <p:spPr>
              <a:xfrm flipH="1">
                <a:off x="7308889" y="2800107"/>
                <a:ext cx="728566" cy="309538"/>
              </a:xfrm>
              <a:prstGeom prst="parallelogram">
                <a:avLst/>
              </a:prstGeom>
              <a:gradFill flip="none" rotWithShape="1">
                <a:gsLst>
                  <a:gs pos="0">
                    <a:schemeClr val="tx2">
                      <a:lumMod val="40000"/>
                      <a:lumOff val="60000"/>
                    </a:schemeClr>
                  </a:gs>
                  <a:gs pos="23000">
                    <a:schemeClr val="bg2">
                      <a:lumMod val="50000"/>
                    </a:schemeClr>
                  </a:gs>
                  <a:gs pos="69000">
                    <a:schemeClr val="accent1">
                      <a:lumMod val="75000"/>
                    </a:schemeClr>
                  </a:gs>
                  <a:gs pos="97000">
                    <a:schemeClr val="accent1">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7495764" y="2676292"/>
                <a:ext cx="413749"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894036" y="2238180"/>
                <a:ext cx="478689" cy="45358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02433" y="2605625"/>
                <a:ext cx="6081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764587" y="2528549"/>
                <a:ext cx="6081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908171" y="2372037"/>
                <a:ext cx="6081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854517" y="2456590"/>
                <a:ext cx="6081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986899" y="2300087"/>
                <a:ext cx="6081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068016" y="2207226"/>
                <a:ext cx="366995" cy="37484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992012" y="2277550"/>
                <a:ext cx="366995" cy="37484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912530" y="2377566"/>
                <a:ext cx="366995" cy="37484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146117" y="2145606"/>
                <a:ext cx="366995" cy="37484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836054" y="2454570"/>
                <a:ext cx="366995" cy="37484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7421840" y="3383422"/>
                <a:ext cx="1176246" cy="12310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an 44"/>
              <p:cNvSpPr/>
              <p:nvPr/>
            </p:nvSpPr>
            <p:spPr>
              <a:xfrm>
                <a:off x="8266169" y="3938137"/>
                <a:ext cx="183498" cy="685887"/>
              </a:xfrm>
              <a:prstGeom prst="can">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7507068" y="3567291"/>
                <a:ext cx="338119" cy="241589"/>
              </a:xfrm>
              <a:prstGeom prst="cube">
                <a:avLst/>
              </a:prstGeom>
              <a:gradFill>
                <a:gsLst>
                  <a:gs pos="0">
                    <a:schemeClr val="tx1"/>
                  </a:gs>
                  <a:gs pos="48000">
                    <a:schemeClr val="accent3">
                      <a:lumMod val="97000"/>
                      <a:lumOff val="3000"/>
                    </a:schemeClr>
                  </a:gs>
                  <a:gs pos="100000">
                    <a:schemeClr val="accent3">
                      <a:lumMod val="60000"/>
                      <a:lumOff val="40000"/>
                    </a:schemeClr>
                  </a:gs>
                </a:gsLst>
                <a:lin ang="16200000" scaled="1"/>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542560" y="4382945"/>
                <a:ext cx="302627" cy="2534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905688" y="3730350"/>
                <a:ext cx="112410" cy="742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a:off x="7421840" y="3822649"/>
                <a:ext cx="117319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6" name="Text Placeholder 5"/>
          <p:cNvSpPr txBox="1">
            <a:spLocks/>
          </p:cNvSpPr>
          <p:nvPr/>
        </p:nvSpPr>
        <p:spPr>
          <a:xfrm>
            <a:off x="765844" y="1428261"/>
            <a:ext cx="5300114" cy="45039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marL="342900" indent="-342900">
              <a:spcBef>
                <a:spcPts val="0"/>
              </a:spcBef>
              <a:spcAft>
                <a:spcPts val="1500"/>
              </a:spcAft>
              <a:buClr>
                <a:srgbClr val="2680BE"/>
              </a:buClr>
              <a:buFont typeface="Webdings" panose="05030102010509060703" pitchFamily="18" charset="2"/>
              <a:buChar char="4"/>
            </a:pPr>
            <a:r>
              <a:rPr lang="en-US" sz="2400" b="1" dirty="0" smtClean="0">
                <a:solidFill>
                  <a:schemeClr val="bg2">
                    <a:lumMod val="50000"/>
                  </a:schemeClr>
                </a:solidFill>
                <a:latin typeface="Century Gothic" panose="020B0502020202020204" pitchFamily="34" charset="0"/>
                <a:ea typeface="Century Gothic" charset="0"/>
                <a:cs typeface="Century Gothic" charset="0"/>
              </a:rPr>
              <a:t>Create </a:t>
            </a:r>
            <a:r>
              <a:rPr lang="en-US" sz="2400" dirty="0">
                <a:solidFill>
                  <a:schemeClr val="bg2">
                    <a:lumMod val="50000"/>
                  </a:schemeClr>
                </a:solidFill>
                <a:latin typeface="Century Gothic" panose="020B0502020202020204" pitchFamily="34" charset="0"/>
                <a:ea typeface="Century Gothic" charset="0"/>
                <a:cs typeface="Century Gothic" charset="0"/>
              </a:rPr>
              <a:t>surface </a:t>
            </a:r>
            <a:r>
              <a:rPr lang="en-US" sz="2400" dirty="0" smtClean="0">
                <a:solidFill>
                  <a:schemeClr val="bg2">
                    <a:lumMod val="50000"/>
                  </a:schemeClr>
                </a:solidFill>
                <a:latin typeface="Century Gothic" panose="020B0502020202020204" pitchFamily="34" charset="0"/>
                <a:ea typeface="Century Gothic" charset="0"/>
                <a:cs typeface="Century Gothic" charset="0"/>
              </a:rPr>
              <a:t>turbidity </a:t>
            </a:r>
            <a:r>
              <a:rPr lang="en-US" sz="2400" dirty="0">
                <a:solidFill>
                  <a:schemeClr val="bg2">
                    <a:lumMod val="50000"/>
                  </a:schemeClr>
                </a:solidFill>
                <a:latin typeface="Century Gothic" panose="020B0502020202020204" pitchFamily="34" charset="0"/>
                <a:ea typeface="Century Gothic" charset="0"/>
                <a:cs typeface="Century Gothic" charset="0"/>
              </a:rPr>
              <a:t>maps using hyperspectral </a:t>
            </a:r>
            <a:r>
              <a:rPr lang="en-US" sz="2400" dirty="0" smtClean="0">
                <a:solidFill>
                  <a:schemeClr val="bg2">
                    <a:lumMod val="50000"/>
                  </a:schemeClr>
                </a:solidFill>
                <a:latin typeface="Century Gothic" panose="020B0502020202020204" pitchFamily="34" charset="0"/>
                <a:ea typeface="Century Gothic" charset="0"/>
                <a:cs typeface="Century Gothic" charset="0"/>
              </a:rPr>
              <a:t>data</a:t>
            </a:r>
          </a:p>
          <a:p>
            <a:pPr marL="342900" indent="-342900">
              <a:spcBef>
                <a:spcPts val="0"/>
              </a:spcBef>
              <a:spcAft>
                <a:spcPts val="1500"/>
              </a:spcAft>
              <a:buClr>
                <a:srgbClr val="2680BE"/>
              </a:buClr>
              <a:buFont typeface="Webdings" panose="05030102010509060703" pitchFamily="18" charset="2"/>
              <a:buChar char="4"/>
            </a:pPr>
            <a:endParaRPr lang="en-US" sz="1000" dirty="0" smtClean="0">
              <a:solidFill>
                <a:schemeClr val="bg2">
                  <a:lumMod val="50000"/>
                </a:schemeClr>
              </a:solidFill>
              <a:latin typeface="Century Gothic" panose="020B0502020202020204" pitchFamily="34" charset="0"/>
              <a:ea typeface="Century Gothic" charset="0"/>
              <a:cs typeface="Century Gothic" charset="0"/>
            </a:endParaRPr>
          </a:p>
          <a:p>
            <a:pPr marL="342900" indent="-342900">
              <a:spcBef>
                <a:spcPts val="0"/>
              </a:spcBef>
              <a:spcAft>
                <a:spcPts val="1500"/>
              </a:spcAft>
              <a:buClr>
                <a:srgbClr val="2680BE"/>
              </a:buClr>
              <a:buFont typeface="Webdings" panose="05030102010509060703" pitchFamily="18" charset="2"/>
              <a:buChar char="4"/>
            </a:pPr>
            <a:r>
              <a:rPr lang="en-US" sz="2400" b="1" dirty="0" smtClean="0">
                <a:solidFill>
                  <a:schemeClr val="bg2">
                    <a:lumMod val="50000"/>
                  </a:schemeClr>
                </a:solidFill>
                <a:latin typeface="Century Gothic" panose="020B0502020202020204" pitchFamily="34" charset="0"/>
                <a:ea typeface="Century Gothic" charset="0"/>
                <a:cs typeface="Century Gothic" charset="0"/>
              </a:rPr>
              <a:t>Compare</a:t>
            </a:r>
            <a:r>
              <a:rPr lang="en-US" sz="2400" dirty="0" smtClean="0">
                <a:solidFill>
                  <a:schemeClr val="bg2">
                    <a:lumMod val="50000"/>
                  </a:schemeClr>
                </a:solidFill>
                <a:latin typeface="Century Gothic" panose="020B0502020202020204" pitchFamily="34" charset="0"/>
                <a:ea typeface="Century Gothic" charset="0"/>
                <a:cs typeface="Century Gothic" charset="0"/>
              </a:rPr>
              <a:t> hyperspectral airborne data from AVIRIS-NG to multispectral data from Sentinel-2, Sentinel-3, and Landsat 8</a:t>
            </a:r>
          </a:p>
          <a:p>
            <a:pPr marL="342900" indent="-342900">
              <a:spcBef>
                <a:spcPts val="0"/>
              </a:spcBef>
              <a:spcAft>
                <a:spcPts val="1500"/>
              </a:spcAft>
              <a:buClr>
                <a:srgbClr val="2680BE"/>
              </a:buClr>
              <a:buFont typeface="Webdings" panose="05030102010509060703" pitchFamily="18" charset="2"/>
              <a:buChar char="4"/>
            </a:pPr>
            <a:endParaRPr lang="en-US" sz="1000" dirty="0" smtClean="0">
              <a:solidFill>
                <a:schemeClr val="bg2">
                  <a:lumMod val="50000"/>
                </a:schemeClr>
              </a:solidFill>
              <a:latin typeface="Century Gothic" panose="020B0502020202020204" pitchFamily="34" charset="0"/>
              <a:ea typeface="Century Gothic" charset="0"/>
              <a:cs typeface="Century Gothic" charset="0"/>
            </a:endParaRPr>
          </a:p>
          <a:p>
            <a:pPr marL="342900" indent="-342900">
              <a:spcBef>
                <a:spcPts val="0"/>
              </a:spcBef>
              <a:spcAft>
                <a:spcPts val="1500"/>
              </a:spcAft>
              <a:buClr>
                <a:srgbClr val="2680BE"/>
              </a:buClr>
              <a:buFont typeface="Webdings" panose="05030102010509060703" pitchFamily="18" charset="2"/>
              <a:buChar char="4"/>
            </a:pPr>
            <a:r>
              <a:rPr lang="en-US" sz="2400" b="1" dirty="0" smtClean="0">
                <a:solidFill>
                  <a:schemeClr val="bg2">
                    <a:lumMod val="50000"/>
                  </a:schemeClr>
                </a:solidFill>
                <a:latin typeface="Century Gothic" panose="020B0502020202020204" pitchFamily="34" charset="0"/>
                <a:ea typeface="Century Gothic" charset="0"/>
                <a:cs typeface="Century Gothic" charset="0"/>
              </a:rPr>
              <a:t>Calculate</a:t>
            </a:r>
            <a:r>
              <a:rPr lang="en-US" sz="2400" dirty="0" smtClean="0">
                <a:solidFill>
                  <a:schemeClr val="bg2">
                    <a:lumMod val="50000"/>
                  </a:schemeClr>
                </a:solidFill>
                <a:latin typeface="Century Gothic" panose="020B0502020202020204" pitchFamily="34" charset="0"/>
                <a:ea typeface="Century Gothic" charset="0"/>
                <a:cs typeface="Century Gothic" charset="0"/>
              </a:rPr>
              <a:t> </a:t>
            </a:r>
            <a:r>
              <a:rPr lang="en-US" sz="2400" dirty="0">
                <a:solidFill>
                  <a:schemeClr val="bg2">
                    <a:lumMod val="50000"/>
                  </a:schemeClr>
                </a:solidFill>
                <a:latin typeface="Century Gothic" panose="020B0502020202020204" pitchFamily="34" charset="0"/>
                <a:ea typeface="Century Gothic" charset="0"/>
                <a:cs typeface="Century Gothic" charset="0"/>
              </a:rPr>
              <a:t>regression analyses of hyperspectral data and </a:t>
            </a:r>
            <a:r>
              <a:rPr lang="en-US" sz="2400" i="1" dirty="0">
                <a:solidFill>
                  <a:schemeClr val="bg2">
                    <a:lumMod val="50000"/>
                  </a:schemeClr>
                </a:solidFill>
                <a:latin typeface="Century Gothic" panose="020B0502020202020204" pitchFamily="34" charset="0"/>
                <a:ea typeface="Century Gothic" charset="0"/>
                <a:cs typeface="Century Gothic" charset="0"/>
              </a:rPr>
              <a:t>in situ </a:t>
            </a:r>
            <a:r>
              <a:rPr lang="en-US" sz="2400" dirty="0">
                <a:solidFill>
                  <a:schemeClr val="bg2">
                    <a:lumMod val="50000"/>
                  </a:schemeClr>
                </a:solidFill>
                <a:latin typeface="Century Gothic" panose="020B0502020202020204" pitchFamily="34" charset="0"/>
                <a:ea typeface="Century Gothic" charset="0"/>
                <a:cs typeface="Century Gothic" charset="0"/>
              </a:rPr>
              <a:t>data to analyze accuracy of airborne data in the Bay-Delta</a:t>
            </a:r>
          </a:p>
        </p:txBody>
      </p:sp>
    </p:spTree>
    <p:extLst>
      <p:ext uri="{BB962C8B-B14F-4D97-AF65-F5344CB8AC3E}">
        <p14:creationId xmlns:p14="http://schemas.microsoft.com/office/powerpoint/2010/main" val="33946583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1179" y="1178059"/>
            <a:ext cx="4119335" cy="5231455"/>
          </a:xfrm>
          <a:prstGeom prst="rect">
            <a:avLst/>
          </a:prstGeom>
        </p:spPr>
      </p:pic>
      <p:sp>
        <p:nvSpPr>
          <p:cNvPr id="2" name="Shape 122"/>
          <p:cNvSpPr txBox="1">
            <a:spLocks noGrp="1"/>
          </p:cNvSpPr>
          <p:nvPr>
            <p:ph type="title"/>
          </p:nvPr>
        </p:nvSpPr>
        <p:spPr>
          <a:xfrm>
            <a:off x="1000125" y="365124"/>
            <a:ext cx="9413400" cy="479400"/>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buClr>
                <a:srgbClr val="3289B4"/>
              </a:buClr>
              <a:buSzPct val="25000"/>
              <a:buFont typeface="Century Gothic"/>
              <a:buNone/>
            </a:pPr>
            <a:r>
              <a:rPr lang="en-US" dirty="0"/>
              <a:t>Study Area and Period</a:t>
            </a:r>
          </a:p>
        </p:txBody>
      </p:sp>
      <p:sp>
        <p:nvSpPr>
          <p:cNvPr id="3" name="Text Placeholder 5"/>
          <p:cNvSpPr txBox="1">
            <a:spLocks/>
          </p:cNvSpPr>
          <p:nvPr/>
        </p:nvSpPr>
        <p:spPr>
          <a:xfrm>
            <a:off x="911397" y="935945"/>
            <a:ext cx="5483489" cy="43381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a:spcBef>
                <a:spcPts val="0"/>
              </a:spcBef>
              <a:spcAft>
                <a:spcPts val="1500"/>
              </a:spcAft>
              <a:buClr>
                <a:srgbClr val="2680BE"/>
              </a:buClr>
            </a:pPr>
            <a:endParaRPr lang="en-US" sz="2500" dirty="0">
              <a:solidFill>
                <a:schemeClr val="tx2">
                  <a:lumMod val="50000"/>
                </a:schemeClr>
              </a:solidFill>
              <a:latin typeface="Century Gothic" charset="0"/>
              <a:ea typeface="Century Gothic" charset="0"/>
              <a:cs typeface="Century Gothic" charset="0"/>
            </a:endParaRPr>
          </a:p>
          <a:p>
            <a:pPr marL="342900" indent="-342900">
              <a:spcBef>
                <a:spcPts val="600"/>
              </a:spcBef>
              <a:spcAft>
                <a:spcPts val="1500"/>
              </a:spcAft>
              <a:buClr>
                <a:srgbClr val="2680BE"/>
              </a:buClr>
              <a:buFont typeface="Webdings" panose="05030102010509060703" pitchFamily="18" charset="2"/>
              <a:buChar char="4"/>
            </a:pPr>
            <a:r>
              <a:rPr lang="en-US" sz="2600" dirty="0">
                <a:solidFill>
                  <a:schemeClr val="bg2">
                    <a:lumMod val="50000"/>
                  </a:schemeClr>
                </a:solidFill>
                <a:latin typeface="Century Gothic" panose="020B0502020202020204" pitchFamily="34" charset="0"/>
              </a:rPr>
              <a:t>Area: </a:t>
            </a:r>
            <a:r>
              <a:rPr lang="en-US" sz="2600" b="1" dirty="0">
                <a:solidFill>
                  <a:schemeClr val="bg2">
                    <a:lumMod val="50000"/>
                  </a:schemeClr>
                </a:solidFill>
                <a:latin typeface="Century Gothic" panose="020B0502020202020204" pitchFamily="34" charset="0"/>
              </a:rPr>
              <a:t>San Francisco Bay-Delta </a:t>
            </a:r>
            <a:endParaRPr lang="en-US" sz="2200" dirty="0" smtClean="0">
              <a:solidFill>
                <a:schemeClr val="bg2">
                  <a:lumMod val="50000"/>
                </a:schemeClr>
              </a:solidFill>
              <a:latin typeface="Century Gothic" panose="020B0502020202020204" pitchFamily="34" charset="0"/>
            </a:endParaRPr>
          </a:p>
          <a:p>
            <a:pPr marL="800100" lvl="1" indent="-342900">
              <a:spcBef>
                <a:spcPts val="600"/>
              </a:spcBef>
              <a:spcAft>
                <a:spcPts val="600"/>
              </a:spcAft>
              <a:buClr>
                <a:srgbClr val="2680BE"/>
              </a:buClr>
              <a:buFont typeface="Webdings" panose="05030102010509060703" pitchFamily="18" charset="2"/>
              <a:buChar char="4"/>
            </a:pPr>
            <a:r>
              <a:rPr lang="en-US" sz="2200" dirty="0" smtClean="0">
                <a:solidFill>
                  <a:schemeClr val="bg2">
                    <a:lumMod val="50000"/>
                  </a:schemeClr>
                </a:solidFill>
                <a:latin typeface="Century Gothic" panose="020B0502020202020204" pitchFamily="34" charset="0"/>
              </a:rPr>
              <a:t>Tributaries </a:t>
            </a:r>
            <a:r>
              <a:rPr lang="en-US" sz="2200" dirty="0">
                <a:solidFill>
                  <a:schemeClr val="bg2">
                    <a:lumMod val="50000"/>
                  </a:schemeClr>
                </a:solidFill>
                <a:latin typeface="Century Gothic" panose="020B0502020202020204" pitchFamily="34" charset="0"/>
              </a:rPr>
              <a:t>of the Sacramento and San Joaquin Rivers</a:t>
            </a:r>
          </a:p>
          <a:p>
            <a:pPr marL="800100" lvl="1" indent="-342900">
              <a:spcBef>
                <a:spcPts val="600"/>
              </a:spcBef>
              <a:spcAft>
                <a:spcPts val="600"/>
              </a:spcAft>
              <a:buClr>
                <a:srgbClr val="2680BE"/>
              </a:buClr>
              <a:buFont typeface="Webdings" panose="05030102010509060703" pitchFamily="18" charset="2"/>
              <a:buChar char="4"/>
            </a:pPr>
            <a:r>
              <a:rPr lang="en-US" sz="2200" dirty="0">
                <a:solidFill>
                  <a:schemeClr val="bg2">
                    <a:lumMod val="50000"/>
                  </a:schemeClr>
                </a:solidFill>
                <a:latin typeface="Century Gothic" panose="020B0502020202020204" pitchFamily="34" charset="0"/>
              </a:rPr>
              <a:t>Suisun Bay</a:t>
            </a:r>
          </a:p>
          <a:p>
            <a:pPr marL="800100" lvl="1" indent="-342900">
              <a:spcBef>
                <a:spcPts val="600"/>
              </a:spcBef>
              <a:spcAft>
                <a:spcPts val="600"/>
              </a:spcAft>
              <a:buClr>
                <a:srgbClr val="2680BE"/>
              </a:buClr>
              <a:buFont typeface="Webdings" panose="05030102010509060703" pitchFamily="18" charset="2"/>
              <a:buChar char="4"/>
            </a:pPr>
            <a:r>
              <a:rPr lang="en-US" sz="2200" dirty="0">
                <a:solidFill>
                  <a:schemeClr val="bg2">
                    <a:lumMod val="50000"/>
                  </a:schemeClr>
                </a:solidFill>
                <a:latin typeface="Century Gothic" panose="020B0502020202020204" pitchFamily="34" charset="0"/>
              </a:rPr>
              <a:t>San Pablo Bay</a:t>
            </a:r>
          </a:p>
          <a:p>
            <a:pPr marL="800100" lvl="1" indent="-342900">
              <a:spcBef>
                <a:spcPts val="600"/>
              </a:spcBef>
              <a:spcAft>
                <a:spcPts val="600"/>
              </a:spcAft>
              <a:buClr>
                <a:srgbClr val="2680BE"/>
              </a:buClr>
              <a:buFont typeface="Webdings" panose="05030102010509060703" pitchFamily="18" charset="2"/>
              <a:buChar char="4"/>
            </a:pPr>
            <a:r>
              <a:rPr lang="en-US" sz="2200" dirty="0">
                <a:solidFill>
                  <a:schemeClr val="bg2">
                    <a:lumMod val="50000"/>
                  </a:schemeClr>
                </a:solidFill>
                <a:latin typeface="Century Gothic" panose="020B0502020202020204" pitchFamily="34" charset="0"/>
              </a:rPr>
              <a:t>Central Bay</a:t>
            </a:r>
          </a:p>
          <a:p>
            <a:pPr marL="800100" lvl="1" indent="-342900">
              <a:spcBef>
                <a:spcPts val="600"/>
              </a:spcBef>
              <a:spcAft>
                <a:spcPts val="600"/>
              </a:spcAft>
              <a:buClr>
                <a:srgbClr val="2680BE"/>
              </a:buClr>
              <a:buFont typeface="Webdings" panose="05030102010509060703" pitchFamily="18" charset="2"/>
              <a:buChar char="4"/>
            </a:pPr>
            <a:r>
              <a:rPr lang="en-US" sz="2200" dirty="0">
                <a:solidFill>
                  <a:schemeClr val="bg2">
                    <a:lumMod val="50000"/>
                  </a:schemeClr>
                </a:solidFill>
                <a:latin typeface="Century Gothic" panose="020B0502020202020204" pitchFamily="34" charset="0"/>
              </a:rPr>
              <a:t>South Bay</a:t>
            </a:r>
          </a:p>
          <a:p>
            <a:pPr lvl="1">
              <a:spcBef>
                <a:spcPts val="0"/>
              </a:spcBef>
              <a:spcAft>
                <a:spcPts val="600"/>
              </a:spcAft>
              <a:buClr>
                <a:srgbClr val="2680BE"/>
              </a:buClr>
            </a:pPr>
            <a:endParaRPr lang="en-US" sz="1800" dirty="0">
              <a:solidFill>
                <a:schemeClr val="bg2">
                  <a:lumMod val="50000"/>
                </a:schemeClr>
              </a:solidFill>
              <a:latin typeface="Century Gothic" panose="020B0502020202020204" pitchFamily="34" charset="0"/>
            </a:endParaRPr>
          </a:p>
          <a:p>
            <a:pPr marL="342900" indent="-342900">
              <a:spcBef>
                <a:spcPts val="0"/>
              </a:spcBef>
              <a:spcAft>
                <a:spcPts val="1500"/>
              </a:spcAft>
              <a:buClr>
                <a:srgbClr val="2680BE"/>
              </a:buClr>
              <a:buFont typeface="Webdings" panose="05030102010509060703" pitchFamily="18" charset="2"/>
              <a:buChar char="4"/>
            </a:pPr>
            <a:r>
              <a:rPr lang="en-US" sz="2500" dirty="0" smtClean="0">
                <a:solidFill>
                  <a:schemeClr val="bg2">
                    <a:lumMod val="50000"/>
                  </a:schemeClr>
                </a:solidFill>
                <a:latin typeface="Century Gothic" panose="020B0502020202020204" pitchFamily="34" charset="0"/>
                <a:ea typeface="Century Gothic" charset="0"/>
                <a:cs typeface="Century Gothic" charset="0"/>
              </a:rPr>
              <a:t>Period</a:t>
            </a:r>
            <a:r>
              <a:rPr lang="en-US" sz="2500" dirty="0">
                <a:solidFill>
                  <a:schemeClr val="bg2">
                    <a:lumMod val="50000"/>
                  </a:schemeClr>
                </a:solidFill>
                <a:latin typeface="Century Gothic" panose="020B0502020202020204" pitchFamily="34" charset="0"/>
                <a:ea typeface="Century Gothic" charset="0"/>
                <a:cs typeface="Century Gothic" charset="0"/>
              </a:rPr>
              <a:t>:</a:t>
            </a:r>
          </a:p>
          <a:p>
            <a:pPr marL="800100" lvl="1" indent="-342900">
              <a:spcBef>
                <a:spcPts val="0"/>
              </a:spcBef>
              <a:spcAft>
                <a:spcPts val="1500"/>
              </a:spcAft>
              <a:buClr>
                <a:srgbClr val="2680BE"/>
              </a:buClr>
              <a:buFont typeface="Webdings" panose="05030102010509060703" pitchFamily="18" charset="2"/>
              <a:buChar char="4"/>
            </a:pPr>
            <a:r>
              <a:rPr lang="en-US" sz="2200" b="1" dirty="0">
                <a:solidFill>
                  <a:schemeClr val="bg2">
                    <a:lumMod val="50000"/>
                  </a:schemeClr>
                </a:solidFill>
                <a:latin typeface="Century Gothic" panose="020B0502020202020204" pitchFamily="34" charset="0"/>
                <a:ea typeface="Century Gothic" charset="0"/>
                <a:cs typeface="Century Gothic" charset="0"/>
              </a:rPr>
              <a:t>April 2013 – August 2017</a:t>
            </a:r>
          </a:p>
        </p:txBody>
      </p:sp>
      <p:grpSp>
        <p:nvGrpSpPr>
          <p:cNvPr id="6" name="Group 5"/>
          <p:cNvGrpSpPr/>
          <p:nvPr/>
        </p:nvGrpSpPr>
        <p:grpSpPr>
          <a:xfrm>
            <a:off x="7206497" y="1532329"/>
            <a:ext cx="3017320" cy="2933298"/>
            <a:chOff x="8960640" y="10622080"/>
            <a:chExt cx="4111235" cy="4391935"/>
          </a:xfrm>
        </p:grpSpPr>
        <p:sp>
          <p:nvSpPr>
            <p:cNvPr id="8" name="TextBox 7"/>
            <p:cNvSpPr txBox="1"/>
            <p:nvPr/>
          </p:nvSpPr>
          <p:spPr>
            <a:xfrm>
              <a:off x="9788356" y="14431828"/>
              <a:ext cx="1063364" cy="410465"/>
            </a:xfrm>
            <a:prstGeom prst="rect">
              <a:avLst/>
            </a:prstGeom>
            <a:noFill/>
          </p:spPr>
          <p:txBody>
            <a:bodyPr wrap="square" rtlCol="0">
              <a:spAutoFit/>
            </a:bodyPr>
            <a:lstStyle/>
            <a:p>
              <a:pPr algn="ctr"/>
              <a:r>
                <a:rPr lang="en-US" sz="1000" b="1" dirty="0"/>
                <a:t>San Francisco</a:t>
              </a:r>
              <a:br>
                <a:rPr lang="en-US" sz="1000" b="1" dirty="0"/>
              </a:br>
              <a:r>
                <a:rPr lang="en-US" sz="1000" b="1" dirty="0"/>
                <a:t>Bay</a:t>
              </a:r>
            </a:p>
          </p:txBody>
        </p:sp>
        <p:sp>
          <p:nvSpPr>
            <p:cNvPr id="9" name="TextBox 8"/>
            <p:cNvSpPr txBox="1"/>
            <p:nvPr/>
          </p:nvSpPr>
          <p:spPr>
            <a:xfrm>
              <a:off x="9448989" y="13400791"/>
              <a:ext cx="1063364" cy="410465"/>
            </a:xfrm>
            <a:prstGeom prst="rect">
              <a:avLst/>
            </a:prstGeom>
            <a:noFill/>
          </p:spPr>
          <p:txBody>
            <a:bodyPr wrap="square" rtlCol="0">
              <a:spAutoFit/>
            </a:bodyPr>
            <a:lstStyle/>
            <a:p>
              <a:pPr algn="ctr"/>
              <a:r>
                <a:rPr lang="en-US" sz="1000" b="1" dirty="0"/>
                <a:t>San Pablo</a:t>
              </a:r>
              <a:br>
                <a:rPr lang="en-US" sz="1000" b="1" dirty="0"/>
              </a:br>
              <a:r>
                <a:rPr lang="en-US" sz="1000" b="1" dirty="0"/>
                <a:t>Bay</a:t>
              </a:r>
            </a:p>
          </p:txBody>
        </p:sp>
        <p:sp>
          <p:nvSpPr>
            <p:cNvPr id="10" name="TextBox 9"/>
            <p:cNvSpPr txBox="1"/>
            <p:nvPr/>
          </p:nvSpPr>
          <p:spPr>
            <a:xfrm>
              <a:off x="10372738" y="13400791"/>
              <a:ext cx="1063364" cy="246220"/>
            </a:xfrm>
            <a:prstGeom prst="rect">
              <a:avLst/>
            </a:prstGeom>
            <a:noFill/>
          </p:spPr>
          <p:txBody>
            <a:bodyPr wrap="square" rtlCol="0">
              <a:spAutoFit/>
            </a:bodyPr>
            <a:lstStyle/>
            <a:p>
              <a:pPr algn="ctr"/>
              <a:r>
                <a:rPr lang="en-US" sz="1000" b="1" dirty="0"/>
                <a:t>Suisun Bay</a:t>
              </a:r>
            </a:p>
          </p:txBody>
        </p:sp>
        <p:sp>
          <p:nvSpPr>
            <p:cNvPr id="11" name="TextBox 10"/>
            <p:cNvSpPr txBox="1"/>
            <p:nvPr/>
          </p:nvSpPr>
          <p:spPr>
            <a:xfrm>
              <a:off x="8960640" y="10622080"/>
              <a:ext cx="1742096" cy="430886"/>
            </a:xfrm>
            <a:prstGeom prst="rect">
              <a:avLst/>
            </a:prstGeom>
            <a:noFill/>
          </p:spPr>
          <p:txBody>
            <a:bodyPr wrap="square" rtlCol="0">
              <a:spAutoFit/>
            </a:bodyPr>
            <a:lstStyle/>
            <a:p>
              <a:pPr algn="ctr"/>
              <a:r>
                <a:rPr lang="en-US" sz="1200" b="1" dirty="0"/>
                <a:t>San Francisco</a:t>
              </a:r>
              <a:r>
                <a:rPr lang="en-US" sz="1000" b="1" dirty="0"/>
                <a:t/>
              </a:r>
              <a:br>
                <a:rPr lang="en-US" sz="1000" b="1" dirty="0"/>
              </a:br>
              <a:endParaRPr lang="en-US" sz="1000" b="1" dirty="0"/>
            </a:p>
          </p:txBody>
        </p:sp>
        <p:sp>
          <p:nvSpPr>
            <p:cNvPr id="12" name="TextBox 11"/>
            <p:cNvSpPr txBox="1"/>
            <p:nvPr/>
          </p:nvSpPr>
          <p:spPr>
            <a:xfrm>
              <a:off x="9109623" y="11253253"/>
              <a:ext cx="1742096" cy="430886"/>
            </a:xfrm>
            <a:prstGeom prst="rect">
              <a:avLst/>
            </a:prstGeom>
            <a:noFill/>
          </p:spPr>
          <p:txBody>
            <a:bodyPr wrap="square" rtlCol="0">
              <a:spAutoFit/>
            </a:bodyPr>
            <a:lstStyle/>
            <a:p>
              <a:pPr algn="ctr"/>
              <a:r>
                <a:rPr lang="en-US" sz="1200" b="1" dirty="0"/>
                <a:t>Los Angeles</a:t>
              </a:r>
              <a:r>
                <a:rPr lang="en-US" sz="1000" b="1" dirty="0"/>
                <a:t/>
              </a:r>
              <a:br>
                <a:rPr lang="en-US" sz="1000" b="1" dirty="0"/>
              </a:br>
              <a:endParaRPr lang="en-US" sz="1000" b="1" dirty="0"/>
            </a:p>
          </p:txBody>
        </p:sp>
        <p:sp>
          <p:nvSpPr>
            <p:cNvPr id="13" name="TextBox 12"/>
            <p:cNvSpPr txBox="1"/>
            <p:nvPr/>
          </p:nvSpPr>
          <p:spPr>
            <a:xfrm>
              <a:off x="11329779" y="14583129"/>
              <a:ext cx="1742096" cy="430886"/>
            </a:xfrm>
            <a:prstGeom prst="rect">
              <a:avLst/>
            </a:prstGeom>
            <a:noFill/>
          </p:spPr>
          <p:txBody>
            <a:bodyPr wrap="square" rtlCol="0">
              <a:spAutoFit/>
            </a:bodyPr>
            <a:lstStyle/>
            <a:p>
              <a:pPr algn="ctr"/>
              <a:r>
                <a:rPr lang="en-US" sz="1200" b="1" i="1" dirty="0">
                  <a:solidFill>
                    <a:schemeClr val="accent5">
                      <a:lumMod val="75000"/>
                    </a:schemeClr>
                  </a:solidFill>
                </a:rPr>
                <a:t>San Joaquin River</a:t>
              </a:r>
              <a:r>
                <a:rPr lang="en-US" sz="1000" b="1" dirty="0"/>
                <a:t/>
              </a:r>
              <a:br>
                <a:rPr lang="en-US" sz="1000" b="1" dirty="0"/>
              </a:br>
              <a:endParaRPr lang="en-US" sz="1000" b="1" dirty="0"/>
            </a:p>
          </p:txBody>
        </p:sp>
        <p:sp>
          <p:nvSpPr>
            <p:cNvPr id="14" name="TextBox 13"/>
            <p:cNvSpPr txBox="1"/>
            <p:nvPr/>
          </p:nvSpPr>
          <p:spPr>
            <a:xfrm>
              <a:off x="10714821" y="12171291"/>
              <a:ext cx="1742097" cy="430886"/>
            </a:xfrm>
            <a:prstGeom prst="rect">
              <a:avLst/>
            </a:prstGeom>
            <a:noFill/>
          </p:spPr>
          <p:txBody>
            <a:bodyPr wrap="square" rtlCol="0">
              <a:spAutoFit/>
            </a:bodyPr>
            <a:lstStyle/>
            <a:p>
              <a:pPr algn="ctr"/>
              <a:r>
                <a:rPr lang="en-US" sz="1200" b="1" i="1" dirty="0">
                  <a:solidFill>
                    <a:schemeClr val="accent5">
                      <a:lumMod val="75000"/>
                    </a:schemeClr>
                  </a:solidFill>
                </a:rPr>
                <a:t>Sacramento River</a:t>
              </a:r>
              <a:r>
                <a:rPr lang="en-US" sz="1000" b="1" dirty="0"/>
                <a:t/>
              </a:r>
              <a:br>
                <a:rPr lang="en-US" sz="1000" b="1" dirty="0"/>
              </a:br>
              <a:endParaRPr lang="en-US" sz="1000" b="1" dirty="0"/>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844" y="5164005"/>
            <a:ext cx="513968" cy="724227"/>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t="37339" b="41299"/>
          <a:stretch/>
        </p:blipFill>
        <p:spPr>
          <a:xfrm>
            <a:off x="6399244" y="5922836"/>
            <a:ext cx="4439518" cy="579423"/>
          </a:xfrm>
          <a:prstGeom prst="rect">
            <a:avLst/>
          </a:prstGeom>
        </p:spPr>
      </p:pic>
    </p:spTree>
    <p:extLst>
      <p:ext uri="{BB962C8B-B14F-4D97-AF65-F5344CB8AC3E}">
        <p14:creationId xmlns:p14="http://schemas.microsoft.com/office/powerpoint/2010/main" val="10243087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227490" y="1795089"/>
            <a:ext cx="1968630" cy="1907260"/>
          </a:xfrm>
          <a:prstGeom prst="ellipse">
            <a:avLst/>
          </a:prstGeom>
          <a:solidFill>
            <a:srgbClr val="2D4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7490" y="1993649"/>
            <a:ext cx="2195219" cy="1794148"/>
          </a:xfrm>
          <a:prstGeom prst="rect">
            <a:avLst/>
          </a:prstGeom>
        </p:spPr>
      </p:pic>
      <p:cxnSp>
        <p:nvCxnSpPr>
          <p:cNvPr id="4" name="Straight Connector 3"/>
          <p:cNvCxnSpPr/>
          <p:nvPr/>
        </p:nvCxnSpPr>
        <p:spPr>
          <a:xfrm>
            <a:off x="979359" y="5414236"/>
            <a:ext cx="10115550" cy="0"/>
          </a:xfrm>
          <a:prstGeom prst="line">
            <a:avLst/>
          </a:prstGeom>
          <a:ln w="57150">
            <a:solidFill>
              <a:schemeClr val="accent3">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254938" y="5185515"/>
            <a:ext cx="1" cy="457442"/>
          </a:xfrm>
          <a:prstGeom prst="line">
            <a:avLst/>
          </a:prstGeom>
          <a:ln w="38100">
            <a:solidFill>
              <a:schemeClr val="accent3">
                <a:lumMod val="75000"/>
              </a:schemeClr>
            </a:solidFill>
          </a:ln>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10814810" y="5185515"/>
            <a:ext cx="1" cy="457442"/>
          </a:xfrm>
          <a:prstGeom prst="line">
            <a:avLst/>
          </a:prstGeom>
          <a:ln w="38100">
            <a:solidFill>
              <a:schemeClr val="accent3">
                <a:lumMod val="75000"/>
              </a:schemeClr>
            </a:solidFill>
          </a:ln>
        </p:spPr>
        <p:style>
          <a:lnRef idx="1">
            <a:schemeClr val="dk1"/>
          </a:lnRef>
          <a:fillRef idx="0">
            <a:schemeClr val="dk1"/>
          </a:fillRef>
          <a:effectRef idx="0">
            <a:schemeClr val="dk1"/>
          </a:effectRef>
          <a:fontRef idx="minor">
            <a:schemeClr val="tx1"/>
          </a:fontRef>
        </p:style>
      </p:cxnSp>
      <p:sp>
        <p:nvSpPr>
          <p:cNvPr id="7" name="Title 1"/>
          <p:cNvSpPr txBox="1">
            <a:spLocks/>
          </p:cNvSpPr>
          <p:nvPr/>
        </p:nvSpPr>
        <p:spPr>
          <a:xfrm>
            <a:off x="747476" y="5642957"/>
            <a:ext cx="1014924" cy="721907"/>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2500" dirty="0">
                <a:solidFill>
                  <a:schemeClr val="bg1">
                    <a:lumMod val="50000"/>
                  </a:schemeClr>
                </a:solidFill>
              </a:rPr>
              <a:t>April </a:t>
            </a:r>
          </a:p>
          <a:p>
            <a:pPr algn="r"/>
            <a:r>
              <a:rPr lang="en-US" sz="2500" dirty="0">
                <a:solidFill>
                  <a:schemeClr val="bg1">
                    <a:lumMod val="50000"/>
                  </a:schemeClr>
                </a:solidFill>
              </a:rPr>
              <a:t>2013</a:t>
            </a:r>
          </a:p>
        </p:txBody>
      </p:sp>
      <p:sp>
        <p:nvSpPr>
          <p:cNvPr id="8" name="Title 1"/>
          <p:cNvSpPr txBox="1">
            <a:spLocks/>
          </p:cNvSpPr>
          <p:nvPr/>
        </p:nvSpPr>
        <p:spPr>
          <a:xfrm>
            <a:off x="10071591" y="5440293"/>
            <a:ext cx="1486438" cy="721907"/>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2500" dirty="0">
                <a:solidFill>
                  <a:schemeClr val="bg1">
                    <a:lumMod val="50000"/>
                  </a:schemeClr>
                </a:solidFill>
              </a:rPr>
              <a:t>Present</a:t>
            </a:r>
          </a:p>
        </p:txBody>
      </p:sp>
      <p:cxnSp>
        <p:nvCxnSpPr>
          <p:cNvPr id="9" name="Straight Connector 8"/>
          <p:cNvCxnSpPr/>
          <p:nvPr/>
        </p:nvCxnSpPr>
        <p:spPr>
          <a:xfrm>
            <a:off x="5320589" y="5184885"/>
            <a:ext cx="1" cy="457442"/>
          </a:xfrm>
          <a:prstGeom prst="line">
            <a:avLst/>
          </a:prstGeom>
          <a:ln w="38100">
            <a:solidFill>
              <a:schemeClr val="accent3">
                <a:lumMod val="75000"/>
              </a:schemeClr>
            </a:solidFill>
          </a:ln>
        </p:spPr>
        <p:style>
          <a:lnRef idx="1">
            <a:schemeClr val="dk1"/>
          </a:lnRef>
          <a:fillRef idx="0">
            <a:schemeClr val="dk1"/>
          </a:fillRef>
          <a:effectRef idx="0">
            <a:schemeClr val="dk1"/>
          </a:effectRef>
          <a:fontRef idx="minor">
            <a:schemeClr val="tx1"/>
          </a:fontRef>
        </p:style>
      </p:cxnSp>
      <p:sp>
        <p:nvSpPr>
          <p:cNvPr id="10" name="Title 1"/>
          <p:cNvSpPr txBox="1">
            <a:spLocks/>
          </p:cNvSpPr>
          <p:nvPr/>
        </p:nvSpPr>
        <p:spPr>
          <a:xfrm>
            <a:off x="4147288" y="5642326"/>
            <a:ext cx="2288735" cy="721907"/>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2500" dirty="0">
                <a:solidFill>
                  <a:schemeClr val="bg1">
                    <a:lumMod val="50000"/>
                  </a:schemeClr>
                </a:solidFill>
              </a:rPr>
              <a:t>September</a:t>
            </a:r>
          </a:p>
          <a:p>
            <a:r>
              <a:rPr lang="en-US" sz="2500" dirty="0">
                <a:solidFill>
                  <a:schemeClr val="bg1">
                    <a:lumMod val="50000"/>
                  </a:schemeClr>
                </a:solidFill>
              </a:rPr>
              <a:t>2015</a:t>
            </a:r>
          </a:p>
        </p:txBody>
      </p:sp>
      <p:cxnSp>
        <p:nvCxnSpPr>
          <p:cNvPr id="11" name="Straight Connector 10"/>
          <p:cNvCxnSpPr/>
          <p:nvPr/>
        </p:nvCxnSpPr>
        <p:spPr>
          <a:xfrm>
            <a:off x="1254938" y="5013929"/>
            <a:ext cx="9559872" cy="0"/>
          </a:xfrm>
          <a:prstGeom prst="line">
            <a:avLst/>
          </a:prstGeom>
          <a:ln w="57150">
            <a:solidFill>
              <a:srgbClr val="FC3E3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294350" y="4868764"/>
            <a:ext cx="5523525" cy="0"/>
          </a:xfrm>
          <a:prstGeom prst="line">
            <a:avLst/>
          </a:prstGeom>
          <a:ln w="57150">
            <a:solidFill>
              <a:srgbClr val="2D46FF"/>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1182119" y="4164763"/>
            <a:ext cx="2679808" cy="721907"/>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2500" dirty="0">
                <a:solidFill>
                  <a:schemeClr val="bg2">
                    <a:lumMod val="50000"/>
                  </a:schemeClr>
                </a:solidFill>
              </a:rPr>
              <a:t>Landsat 8 </a:t>
            </a:r>
          </a:p>
          <a:p>
            <a:pPr algn="l"/>
            <a:r>
              <a:rPr lang="en-US" sz="2500" dirty="0">
                <a:solidFill>
                  <a:schemeClr val="bg2">
                    <a:lumMod val="50000"/>
                  </a:schemeClr>
                </a:solidFill>
              </a:rPr>
              <a:t>OLI</a:t>
            </a:r>
          </a:p>
        </p:txBody>
      </p:sp>
      <p:sp>
        <p:nvSpPr>
          <p:cNvPr id="14" name="Title 1"/>
          <p:cNvSpPr txBox="1">
            <a:spLocks/>
          </p:cNvSpPr>
          <p:nvPr/>
        </p:nvSpPr>
        <p:spPr>
          <a:xfrm>
            <a:off x="5227490" y="3931069"/>
            <a:ext cx="2679808" cy="721907"/>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2500" dirty="0">
                <a:solidFill>
                  <a:schemeClr val="bg2">
                    <a:lumMod val="50000"/>
                  </a:schemeClr>
                </a:solidFill>
              </a:rPr>
              <a:t>Sentinel-2 </a:t>
            </a:r>
          </a:p>
          <a:p>
            <a:pPr algn="l"/>
            <a:r>
              <a:rPr lang="en-US" sz="2500" dirty="0">
                <a:solidFill>
                  <a:schemeClr val="bg2">
                    <a:lumMod val="50000"/>
                  </a:schemeClr>
                </a:solidFill>
              </a:rPr>
              <a:t>MSI</a:t>
            </a:r>
          </a:p>
        </p:txBody>
      </p:sp>
      <p:sp>
        <p:nvSpPr>
          <p:cNvPr id="15" name="Title 1"/>
          <p:cNvSpPr txBox="1">
            <a:spLocks/>
          </p:cNvSpPr>
          <p:nvPr/>
        </p:nvSpPr>
        <p:spPr>
          <a:xfrm>
            <a:off x="7782856" y="5610697"/>
            <a:ext cx="2288735" cy="721907"/>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2500" dirty="0">
                <a:solidFill>
                  <a:schemeClr val="bg1">
                    <a:lumMod val="50000"/>
                  </a:schemeClr>
                </a:solidFill>
              </a:rPr>
              <a:t>March</a:t>
            </a:r>
          </a:p>
          <a:p>
            <a:r>
              <a:rPr lang="en-US" sz="2500" dirty="0">
                <a:solidFill>
                  <a:schemeClr val="bg1">
                    <a:lumMod val="50000"/>
                  </a:schemeClr>
                </a:solidFill>
              </a:rPr>
              <a:t>2016</a:t>
            </a:r>
          </a:p>
        </p:txBody>
      </p:sp>
      <p:cxnSp>
        <p:nvCxnSpPr>
          <p:cNvPr id="16" name="Straight Connector 15"/>
          <p:cNvCxnSpPr/>
          <p:nvPr/>
        </p:nvCxnSpPr>
        <p:spPr>
          <a:xfrm>
            <a:off x="8927223" y="5188157"/>
            <a:ext cx="1" cy="457442"/>
          </a:xfrm>
          <a:prstGeom prst="line">
            <a:avLst/>
          </a:prstGeom>
          <a:ln w="38100">
            <a:solidFill>
              <a:schemeClr val="accent3">
                <a:lumMod val="75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8878848" y="4696831"/>
            <a:ext cx="193596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101872" y="2089814"/>
            <a:ext cx="1968630" cy="19072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91041">
            <a:off x="1425867" y="2019682"/>
            <a:ext cx="2519152" cy="1882959"/>
          </a:xfrm>
          <a:prstGeom prst="rect">
            <a:avLst/>
          </a:prstGeom>
          <a:noFill/>
        </p:spPr>
      </p:pic>
      <p:grpSp>
        <p:nvGrpSpPr>
          <p:cNvPr id="20" name="Group 19"/>
          <p:cNvGrpSpPr/>
          <p:nvPr/>
        </p:nvGrpSpPr>
        <p:grpSpPr>
          <a:xfrm>
            <a:off x="8276321" y="1611650"/>
            <a:ext cx="2990162" cy="1907260"/>
            <a:chOff x="8335414" y="1136184"/>
            <a:chExt cx="2990162" cy="1907260"/>
          </a:xfrm>
        </p:grpSpPr>
        <p:sp>
          <p:nvSpPr>
            <p:cNvPr id="21" name="Oval 20"/>
            <p:cNvSpPr/>
            <p:nvPr/>
          </p:nvSpPr>
          <p:spPr>
            <a:xfrm>
              <a:off x="8846180" y="1136184"/>
              <a:ext cx="1968630" cy="19072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2" name="Picture 10" descr="http://www.devpedia.developexchange.com/dp/images/3/38/25_Sentinel-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45328">
              <a:off x="8335414" y="1389382"/>
              <a:ext cx="2990162" cy="132507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itle 1"/>
          <p:cNvSpPr txBox="1">
            <a:spLocks/>
          </p:cNvSpPr>
          <p:nvPr/>
        </p:nvSpPr>
        <p:spPr>
          <a:xfrm>
            <a:off x="8816396" y="3807711"/>
            <a:ext cx="2679808" cy="721907"/>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2500" dirty="0">
                <a:solidFill>
                  <a:schemeClr val="bg2">
                    <a:lumMod val="50000"/>
                  </a:schemeClr>
                </a:solidFill>
              </a:rPr>
              <a:t>Sentinel-3 </a:t>
            </a:r>
          </a:p>
          <a:p>
            <a:pPr algn="l"/>
            <a:r>
              <a:rPr lang="en-US" sz="2500" dirty="0">
                <a:solidFill>
                  <a:schemeClr val="bg2">
                    <a:lumMod val="50000"/>
                  </a:schemeClr>
                </a:solidFill>
              </a:rPr>
              <a:t>OLCI</a:t>
            </a:r>
          </a:p>
        </p:txBody>
      </p:sp>
      <p:sp>
        <p:nvSpPr>
          <p:cNvPr id="24" name="Title 8"/>
          <p:cNvSpPr>
            <a:spLocks noGrp="1"/>
          </p:cNvSpPr>
          <p:nvPr>
            <p:ph type="title"/>
          </p:nvPr>
        </p:nvSpPr>
        <p:spPr>
          <a:xfrm>
            <a:off x="1000125" y="365124"/>
            <a:ext cx="10233148" cy="479425"/>
          </a:xfrm>
        </p:spPr>
        <p:txBody>
          <a:bodyPr/>
          <a:lstStyle/>
          <a:p>
            <a:r>
              <a:rPr lang="en-US" dirty="0"/>
              <a:t>Multi-Spectral Sensors</a:t>
            </a:r>
          </a:p>
        </p:txBody>
      </p:sp>
      <p:sp>
        <p:nvSpPr>
          <p:cNvPr id="41" name="Shape 170"/>
          <p:cNvSpPr txBox="1"/>
          <p:nvPr/>
        </p:nvSpPr>
        <p:spPr>
          <a:xfrm>
            <a:off x="10041009" y="6298650"/>
            <a:ext cx="2107800" cy="354000"/>
          </a:xfrm>
          <a:prstGeom prst="rect">
            <a:avLst/>
          </a:prstGeom>
          <a:noFill/>
          <a:ln>
            <a:noFill/>
          </a:ln>
        </p:spPr>
        <p:txBody>
          <a:bodyPr wrap="square" lIns="91425" tIns="91425" rIns="91425" bIns="91425" anchor="t" anchorCtr="0">
            <a:noAutofit/>
          </a:bodyPr>
          <a:lstStyle/>
          <a:p>
            <a:pPr lvl="0">
              <a:spcBef>
                <a:spcPts val="0"/>
              </a:spcBef>
              <a:buNone/>
            </a:pPr>
            <a:r>
              <a:rPr lang="en-US" sz="2000" dirty="0">
                <a:solidFill>
                  <a:schemeClr val="accent3"/>
                </a:solidFill>
                <a:latin typeface="Century Gothic"/>
                <a:ea typeface="Century Gothic"/>
                <a:cs typeface="Century Gothic"/>
                <a:sym typeface="Century Gothic"/>
              </a:rPr>
              <a:t>Images: </a:t>
            </a:r>
            <a:r>
              <a:rPr lang="en-US" sz="2000" dirty="0" smtClean="0">
                <a:solidFill>
                  <a:schemeClr val="accent3"/>
                </a:solidFill>
                <a:latin typeface="Century Gothic"/>
                <a:ea typeface="Century Gothic"/>
                <a:cs typeface="Century Gothic"/>
                <a:sym typeface="Century Gothic"/>
              </a:rPr>
              <a:t>NASA</a:t>
            </a:r>
            <a:endParaRPr lang="en-US" sz="2000" dirty="0">
              <a:solidFill>
                <a:schemeClr val="accent3"/>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55435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734841" y="1338674"/>
            <a:ext cx="2789742" cy="2225729"/>
            <a:chOff x="1589964" y="2106025"/>
            <a:chExt cx="2789742" cy="2225729"/>
          </a:xfrm>
        </p:grpSpPr>
        <p:sp>
          <p:nvSpPr>
            <p:cNvPr id="2" name="Oval 1"/>
            <p:cNvSpPr/>
            <p:nvPr/>
          </p:nvSpPr>
          <p:spPr>
            <a:xfrm>
              <a:off x="2000520" y="2327324"/>
              <a:ext cx="1968630" cy="1907260"/>
            </a:xfrm>
            <a:prstGeom prst="ellipse">
              <a:avLst/>
            </a:prstGeom>
            <a:solidFill>
              <a:srgbClr val="BB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9964" y="2106025"/>
              <a:ext cx="2789742" cy="2225729"/>
            </a:xfrm>
            <a:prstGeom prst="rect">
              <a:avLst/>
            </a:prstGeom>
          </p:spPr>
        </p:pic>
      </p:grpSp>
      <p:sp>
        <p:nvSpPr>
          <p:cNvPr id="3" name="Shape 165"/>
          <p:cNvSpPr txBox="1">
            <a:spLocks noGrp="1"/>
          </p:cNvSpPr>
          <p:nvPr>
            <p:ph type="body" idx="4294967295"/>
          </p:nvPr>
        </p:nvSpPr>
        <p:spPr>
          <a:xfrm>
            <a:off x="1985104" y="3607692"/>
            <a:ext cx="2023747" cy="549973"/>
          </a:xfrm>
          <a:prstGeom prst="rect">
            <a:avLst/>
          </a:prstGeom>
        </p:spPr>
        <p:txBody>
          <a:bodyPr wrap="square" lIns="91425" tIns="91425" rIns="91425" bIns="91425" anchor="t" anchorCtr="0">
            <a:noAutofit/>
          </a:bodyPr>
          <a:lstStyle/>
          <a:p>
            <a:pPr lvl="0" rtl="0">
              <a:spcBef>
                <a:spcPts val="0"/>
              </a:spcBef>
              <a:buNone/>
            </a:pPr>
            <a:r>
              <a:rPr lang="en-US" sz="2500" b="1" dirty="0">
                <a:solidFill>
                  <a:schemeClr val="bg1">
                    <a:lumMod val="50000"/>
                  </a:schemeClr>
                </a:solidFill>
              </a:rPr>
              <a:t>AVIRIS – NG</a:t>
            </a:r>
            <a:endParaRPr lang="en-US" sz="2500" dirty="0">
              <a:solidFill>
                <a:schemeClr val="bg1">
                  <a:lumMod val="50000"/>
                </a:schemeClr>
              </a:solidFill>
            </a:endParaRPr>
          </a:p>
        </p:txBody>
      </p:sp>
      <p:sp>
        <p:nvSpPr>
          <p:cNvPr id="4" name="Shape 170"/>
          <p:cNvSpPr txBox="1"/>
          <p:nvPr/>
        </p:nvSpPr>
        <p:spPr>
          <a:xfrm>
            <a:off x="10041009" y="6298650"/>
            <a:ext cx="2107800" cy="354000"/>
          </a:xfrm>
          <a:prstGeom prst="rect">
            <a:avLst/>
          </a:prstGeom>
          <a:noFill/>
          <a:ln>
            <a:noFill/>
          </a:ln>
        </p:spPr>
        <p:txBody>
          <a:bodyPr wrap="square" lIns="91425" tIns="91425" rIns="91425" bIns="91425" anchor="t" anchorCtr="0">
            <a:noAutofit/>
          </a:bodyPr>
          <a:lstStyle/>
          <a:p>
            <a:pPr lvl="0">
              <a:spcBef>
                <a:spcPts val="0"/>
              </a:spcBef>
              <a:buNone/>
            </a:pPr>
            <a:r>
              <a:rPr lang="en-US" sz="2000">
                <a:solidFill>
                  <a:schemeClr val="accent3"/>
                </a:solidFill>
                <a:latin typeface="Century Gothic"/>
                <a:ea typeface="Century Gothic"/>
                <a:cs typeface="Century Gothic"/>
                <a:sym typeface="Century Gothic"/>
              </a:rPr>
              <a:t>Images: NASA</a:t>
            </a:r>
          </a:p>
        </p:txBody>
      </p:sp>
      <p:cxnSp>
        <p:nvCxnSpPr>
          <p:cNvPr id="6" name="Straight Connector 5"/>
          <p:cNvCxnSpPr/>
          <p:nvPr/>
        </p:nvCxnSpPr>
        <p:spPr>
          <a:xfrm>
            <a:off x="940068" y="4646383"/>
            <a:ext cx="5137340" cy="21402"/>
          </a:xfrm>
          <a:prstGeom prst="line">
            <a:avLst/>
          </a:prstGeom>
          <a:ln w="57150">
            <a:solidFill>
              <a:schemeClr val="accent3">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54938" y="4469208"/>
            <a:ext cx="1" cy="457442"/>
          </a:xfrm>
          <a:prstGeom prst="line">
            <a:avLst/>
          </a:prstGeom>
          <a:ln w="38100">
            <a:solidFill>
              <a:schemeClr val="accent3">
                <a:lumMod val="75000"/>
              </a:schemeClr>
            </a:solidFill>
          </a:ln>
        </p:spPr>
        <p:style>
          <a:lnRef idx="1">
            <a:schemeClr val="dk1"/>
          </a:lnRef>
          <a:fillRef idx="0">
            <a:schemeClr val="dk1"/>
          </a:fillRef>
          <a:effectRef idx="0">
            <a:schemeClr val="dk1"/>
          </a:effectRef>
          <a:fontRef idx="minor">
            <a:schemeClr val="tx1"/>
          </a:fontRef>
        </p:style>
      </p:cxnSp>
      <p:sp>
        <p:nvSpPr>
          <p:cNvPr id="8" name="Title 1"/>
          <p:cNvSpPr txBox="1">
            <a:spLocks/>
          </p:cNvSpPr>
          <p:nvPr/>
        </p:nvSpPr>
        <p:spPr>
          <a:xfrm>
            <a:off x="747476" y="4990043"/>
            <a:ext cx="1014924" cy="721907"/>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2500" dirty="0">
                <a:solidFill>
                  <a:schemeClr val="bg1">
                    <a:lumMod val="50000"/>
                  </a:schemeClr>
                </a:solidFill>
              </a:rPr>
              <a:t>April </a:t>
            </a:r>
          </a:p>
          <a:p>
            <a:pPr algn="r"/>
            <a:r>
              <a:rPr lang="en-US" sz="2500" dirty="0">
                <a:solidFill>
                  <a:schemeClr val="bg1">
                    <a:lumMod val="50000"/>
                  </a:schemeClr>
                </a:solidFill>
              </a:rPr>
              <a:t>2013</a:t>
            </a:r>
          </a:p>
        </p:txBody>
      </p:sp>
      <p:cxnSp>
        <p:nvCxnSpPr>
          <p:cNvPr id="9" name="Straight Connector 8"/>
          <p:cNvCxnSpPr/>
          <p:nvPr/>
        </p:nvCxnSpPr>
        <p:spPr>
          <a:xfrm>
            <a:off x="1254938" y="4298497"/>
            <a:ext cx="4565406" cy="0"/>
          </a:xfrm>
          <a:prstGeom prst="line">
            <a:avLst/>
          </a:prstGeom>
          <a:ln w="57150">
            <a:solidFill>
              <a:srgbClr val="BB72C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61570" y="4469208"/>
            <a:ext cx="1" cy="457442"/>
          </a:xfrm>
          <a:prstGeom prst="line">
            <a:avLst/>
          </a:prstGeom>
          <a:ln w="38100">
            <a:solidFill>
              <a:schemeClr val="accent3">
                <a:lumMod val="75000"/>
              </a:schemeClr>
            </a:solidFill>
          </a:ln>
        </p:spPr>
        <p:style>
          <a:lnRef idx="1">
            <a:schemeClr val="dk1"/>
          </a:lnRef>
          <a:fillRef idx="0">
            <a:schemeClr val="dk1"/>
          </a:fillRef>
          <a:effectRef idx="0">
            <a:schemeClr val="dk1"/>
          </a:effectRef>
          <a:fontRef idx="minor">
            <a:schemeClr val="tx1"/>
          </a:fontRef>
        </p:style>
      </p:cxnSp>
      <p:sp>
        <p:nvSpPr>
          <p:cNvPr id="14" name="Title 1"/>
          <p:cNvSpPr txBox="1">
            <a:spLocks/>
          </p:cNvSpPr>
          <p:nvPr/>
        </p:nvSpPr>
        <p:spPr>
          <a:xfrm>
            <a:off x="2899190" y="4926650"/>
            <a:ext cx="1014924" cy="721907"/>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2500" dirty="0">
                <a:solidFill>
                  <a:schemeClr val="bg1">
                    <a:lumMod val="50000"/>
                  </a:schemeClr>
                </a:solidFill>
              </a:rPr>
              <a:t>April </a:t>
            </a:r>
          </a:p>
          <a:p>
            <a:pPr algn="r"/>
            <a:r>
              <a:rPr lang="en-US" sz="2500" dirty="0">
                <a:solidFill>
                  <a:schemeClr val="bg1">
                    <a:lumMod val="50000"/>
                  </a:schemeClr>
                </a:solidFill>
              </a:rPr>
              <a:t>2013</a:t>
            </a:r>
          </a:p>
        </p:txBody>
      </p:sp>
      <p:cxnSp>
        <p:nvCxnSpPr>
          <p:cNvPr id="16" name="Straight Connector 15"/>
          <p:cNvCxnSpPr/>
          <p:nvPr/>
        </p:nvCxnSpPr>
        <p:spPr>
          <a:xfrm>
            <a:off x="5861007" y="4469208"/>
            <a:ext cx="1" cy="457442"/>
          </a:xfrm>
          <a:prstGeom prst="line">
            <a:avLst/>
          </a:prstGeom>
          <a:ln w="38100">
            <a:solidFill>
              <a:schemeClr val="accent3">
                <a:lumMod val="75000"/>
              </a:schemeClr>
            </a:solidFill>
          </a:ln>
        </p:spPr>
        <p:style>
          <a:lnRef idx="1">
            <a:schemeClr val="dk1"/>
          </a:lnRef>
          <a:fillRef idx="0">
            <a:schemeClr val="dk1"/>
          </a:fillRef>
          <a:effectRef idx="0">
            <a:schemeClr val="dk1"/>
          </a:effectRef>
          <a:fontRef idx="minor">
            <a:schemeClr val="tx1"/>
          </a:fontRef>
        </p:style>
      </p:cxnSp>
      <p:sp>
        <p:nvSpPr>
          <p:cNvPr id="17" name="Title 1"/>
          <p:cNvSpPr txBox="1">
            <a:spLocks/>
          </p:cNvSpPr>
          <p:nvPr/>
        </p:nvSpPr>
        <p:spPr>
          <a:xfrm>
            <a:off x="5077125" y="4742871"/>
            <a:ext cx="1486438" cy="721907"/>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2500" dirty="0">
                <a:solidFill>
                  <a:schemeClr val="bg1">
                    <a:lumMod val="50000"/>
                  </a:schemeClr>
                </a:solidFill>
              </a:rPr>
              <a:t>Present</a:t>
            </a:r>
          </a:p>
        </p:txBody>
      </p:sp>
      <p:sp>
        <p:nvSpPr>
          <p:cNvPr id="18" name="Title 8"/>
          <p:cNvSpPr>
            <a:spLocks noGrp="1"/>
          </p:cNvSpPr>
          <p:nvPr>
            <p:ph type="title"/>
          </p:nvPr>
        </p:nvSpPr>
        <p:spPr>
          <a:xfrm>
            <a:off x="1000125" y="365124"/>
            <a:ext cx="10233148" cy="479425"/>
          </a:xfrm>
        </p:spPr>
        <p:txBody>
          <a:bodyPr/>
          <a:lstStyle/>
          <a:p>
            <a:pPr algn="ctr"/>
            <a:r>
              <a:rPr lang="en-US" dirty="0"/>
              <a:t>Hyperspectral </a:t>
            </a:r>
            <a:r>
              <a:rPr lang="en-US" dirty="0" smtClean="0"/>
              <a:t>Sensor</a:t>
            </a:r>
            <a:endParaRPr lang="en-US" dirty="0"/>
          </a:p>
        </p:txBody>
      </p:sp>
      <p:sp>
        <p:nvSpPr>
          <p:cNvPr id="21" name="Text Placeholder 5"/>
          <p:cNvSpPr txBox="1">
            <a:spLocks/>
          </p:cNvSpPr>
          <p:nvPr/>
        </p:nvSpPr>
        <p:spPr>
          <a:xfrm>
            <a:off x="7126499" y="1862214"/>
            <a:ext cx="4425023" cy="40409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marL="342900" indent="-342900">
              <a:spcBef>
                <a:spcPts val="0"/>
              </a:spcBef>
              <a:spcAft>
                <a:spcPts val="2400"/>
              </a:spcAft>
              <a:buClr>
                <a:srgbClr val="2680BE"/>
              </a:buClr>
              <a:buFont typeface="Webdings" panose="05030102010509060703" pitchFamily="18" charset="2"/>
              <a:buChar char="4"/>
            </a:pPr>
            <a:r>
              <a:rPr lang="en-US" sz="2500" dirty="0" smtClean="0">
                <a:solidFill>
                  <a:schemeClr val="bg2">
                    <a:lumMod val="50000"/>
                  </a:schemeClr>
                </a:solidFill>
                <a:latin typeface="Century Gothic" panose="020B0502020202020204" pitchFamily="34" charset="0"/>
              </a:rPr>
              <a:t>Launched in 2012</a:t>
            </a:r>
            <a:endParaRPr lang="en-US" sz="2500" dirty="0">
              <a:solidFill>
                <a:schemeClr val="bg2">
                  <a:lumMod val="50000"/>
                </a:schemeClr>
              </a:solidFill>
              <a:latin typeface="Century Gothic" panose="020B0502020202020204" pitchFamily="34" charset="0"/>
            </a:endParaRPr>
          </a:p>
          <a:p>
            <a:pPr marL="342900" indent="-342900">
              <a:spcBef>
                <a:spcPts val="0"/>
              </a:spcBef>
              <a:spcAft>
                <a:spcPts val="2400"/>
              </a:spcAft>
              <a:buClr>
                <a:srgbClr val="2680BE"/>
              </a:buClr>
              <a:buFont typeface="Webdings" panose="05030102010509060703" pitchFamily="18" charset="2"/>
              <a:buChar char="4"/>
            </a:pPr>
            <a:r>
              <a:rPr lang="en-US" sz="2500" dirty="0" smtClean="0">
                <a:solidFill>
                  <a:schemeClr val="bg2">
                    <a:lumMod val="50000"/>
                  </a:schemeClr>
                </a:solidFill>
                <a:latin typeface="Century Gothic" panose="020B0502020202020204" pitchFamily="34" charset="0"/>
              </a:rPr>
              <a:t>Measured by Twin Otter</a:t>
            </a:r>
            <a:endParaRPr lang="en-US" sz="2500" dirty="0">
              <a:solidFill>
                <a:schemeClr val="bg2">
                  <a:lumMod val="50000"/>
                </a:schemeClr>
              </a:solidFill>
              <a:latin typeface="Century Gothic" panose="020B0502020202020204" pitchFamily="34" charset="0"/>
            </a:endParaRPr>
          </a:p>
          <a:p>
            <a:pPr marL="342900" indent="-342900">
              <a:spcBef>
                <a:spcPts val="0"/>
              </a:spcBef>
              <a:spcAft>
                <a:spcPts val="2400"/>
              </a:spcAft>
              <a:buClr>
                <a:srgbClr val="2680BE"/>
              </a:buClr>
              <a:buFont typeface="Webdings" panose="05030102010509060703" pitchFamily="18" charset="2"/>
              <a:buChar char="4"/>
            </a:pPr>
            <a:r>
              <a:rPr lang="en-US" sz="2500" dirty="0" smtClean="0">
                <a:solidFill>
                  <a:schemeClr val="bg2">
                    <a:lumMod val="50000"/>
                  </a:schemeClr>
                </a:solidFill>
                <a:latin typeface="Century Gothic" panose="020B0502020202020204" pitchFamily="34" charset="0"/>
              </a:rPr>
              <a:t>0.3 – 4.0 m resolution</a:t>
            </a:r>
          </a:p>
          <a:p>
            <a:pPr marL="342900" indent="-342900">
              <a:spcBef>
                <a:spcPts val="0"/>
              </a:spcBef>
              <a:spcAft>
                <a:spcPts val="2400"/>
              </a:spcAft>
              <a:buClr>
                <a:srgbClr val="2680BE"/>
              </a:buClr>
              <a:buFont typeface="Webdings" panose="05030102010509060703" pitchFamily="18" charset="2"/>
              <a:buChar char="4"/>
            </a:pPr>
            <a:r>
              <a:rPr lang="en-US" sz="2500" dirty="0" smtClean="0">
                <a:solidFill>
                  <a:schemeClr val="bg2">
                    <a:lumMod val="50000"/>
                  </a:schemeClr>
                </a:solidFill>
                <a:latin typeface="Century Gothic" panose="020B0502020202020204" pitchFamily="34" charset="0"/>
              </a:rPr>
              <a:t>Wavelengths from 360 nm to 2510 nm</a:t>
            </a:r>
          </a:p>
          <a:p>
            <a:pPr marL="342900" indent="-342900">
              <a:spcBef>
                <a:spcPts val="0"/>
              </a:spcBef>
              <a:spcAft>
                <a:spcPts val="2400"/>
              </a:spcAft>
              <a:buClr>
                <a:srgbClr val="2680BE"/>
              </a:buClr>
              <a:buFont typeface="Webdings" panose="05030102010509060703" pitchFamily="18" charset="2"/>
              <a:buChar char="4"/>
            </a:pPr>
            <a:r>
              <a:rPr lang="en-US" sz="2500" dirty="0" smtClean="0">
                <a:solidFill>
                  <a:schemeClr val="bg2">
                    <a:lumMod val="50000"/>
                  </a:schemeClr>
                </a:solidFill>
                <a:latin typeface="Century Gothic" panose="020B0502020202020204" pitchFamily="34" charset="0"/>
              </a:rPr>
              <a:t>Over 300 bands</a:t>
            </a:r>
            <a:endParaRPr lang="en-US" sz="2500"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263890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5862</TotalTime>
  <Words>2627</Words>
  <Application>Microsoft Office PowerPoint</Application>
  <PresentationFormat>Widescreen</PresentationFormat>
  <Paragraphs>363</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Cambria Math</vt:lpstr>
      <vt:lpstr>Century Gothic</vt:lpstr>
      <vt:lpstr>Garamond</vt:lpstr>
      <vt:lpstr>Mangal</vt:lpstr>
      <vt:lpstr>Webdings</vt:lpstr>
      <vt:lpstr>Office Theme</vt:lpstr>
      <vt:lpstr>PowerPoint Presentation</vt:lpstr>
      <vt:lpstr>Overview</vt:lpstr>
      <vt:lpstr>The San Francisco Bay-Delta</vt:lpstr>
      <vt:lpstr>Community Concerns</vt:lpstr>
      <vt:lpstr>Partners</vt:lpstr>
      <vt:lpstr>Objectives</vt:lpstr>
      <vt:lpstr>Study Area and Period</vt:lpstr>
      <vt:lpstr>Multi-Spectral Sensors</vt:lpstr>
      <vt:lpstr>Hyperspectral Sensor</vt:lpstr>
      <vt:lpstr>Methodology</vt:lpstr>
      <vt:lpstr>Results – Term I</vt:lpstr>
      <vt:lpstr>In Situ Stations</vt:lpstr>
      <vt:lpstr>AVIRIS vs In Situ Turbidity</vt:lpstr>
      <vt:lpstr>Spatial Comparison</vt:lpstr>
      <vt:lpstr>Potential Explanation for Value Disagreements</vt:lpstr>
      <vt:lpstr>Errors and Uncertainties</vt:lpstr>
      <vt:lpstr>Conclusions</vt:lpstr>
      <vt:lpstr>Future Work</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236</cp:revision>
  <dcterms:created xsi:type="dcterms:W3CDTF">2017-05-15T13:42:39Z</dcterms:created>
  <dcterms:modified xsi:type="dcterms:W3CDTF">2017-11-22T17:45:00Z</dcterms:modified>
</cp:coreProperties>
</file>