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71"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9" clrIdx="0">
    <p:extLst/>
  </p:cmAuthor>
  <p:cmAuthor id="2" name="Emma Baghel" initials="EB" lastIdx="2" clrIdx="1"/>
  <p:cmAuthor id="3" name="Amanda Aragon" initials="AA" lastIdx="1" clrIdx="2"/>
  <p:cmAuthor id="4" name="Aubrey Hilte" initials="AH" lastIdx="2" clrIdx="3">
    <p:extLst/>
  </p:cmAuthor>
  <p:cmAuthor id="5" name="Avery, Ryan B. (LARC-E3)[SSAI DEVELOP]" initials="ARB(D" lastIdx="4" clrIdx="4">
    <p:extLst/>
  </p:cmAuthor>
  <p:cmAuthor id="6" name="Childs, Lauren M. (LARC-E3)[DEVELOP]" initials="LCG"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A9A"/>
    <a:srgbClr val="767171"/>
    <a:srgbClr val="00FA71"/>
    <a:srgbClr val="0192FF"/>
    <a:srgbClr val="0A187C"/>
    <a:srgbClr val="BDD7EE"/>
    <a:srgbClr val="8CB8E2"/>
    <a:srgbClr val="75AADB"/>
    <a:srgbClr val="94A3D3"/>
    <a:srgbClr val="73A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464" autoAdjust="0"/>
    <p:restoredTop sz="96433" autoAdjust="0"/>
  </p:normalViewPr>
  <p:slideViewPr>
    <p:cSldViewPr snapToGrid="0">
      <p:cViewPr>
        <p:scale>
          <a:sx n="50" d="100"/>
          <a:sy n="50" d="100"/>
        </p:scale>
        <p:origin x="-1692" y="-54"/>
      </p:cViewPr>
      <p:guideLst>
        <p:guide pos="540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42161C-5008-4AED-A5FB-B495539E38E5}" type="datetimeFigureOut">
              <a:rPr lang="en-US" smtClean="0"/>
              <a:t>11/16/2016</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F6159D-5288-49CF-806F-6DFC35732526}" type="slidenum">
              <a:rPr lang="en-US" smtClean="0"/>
              <a:t>‹#›</a:t>
            </a:fld>
            <a:endParaRPr lang="en-US" dirty="0"/>
          </a:p>
        </p:txBody>
      </p:sp>
    </p:spTree>
    <p:extLst>
      <p:ext uri="{BB962C8B-B14F-4D97-AF65-F5344CB8AC3E}">
        <p14:creationId xmlns:p14="http://schemas.microsoft.com/office/powerpoint/2010/main" val="139366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18" Type="http://schemas.openxmlformats.org/officeDocument/2006/relationships/image" Target="../media/image38.emf"/><Relationship Id="rId3" Type="http://schemas.microsoft.com/office/2007/relationships/hdphoto" Target="../media/hdphoto1.wdp"/><Relationship Id="rId21" Type="http://schemas.openxmlformats.org/officeDocument/2006/relationships/image" Target="../media/image41.emf"/><Relationship Id="rId7" Type="http://schemas.openxmlformats.org/officeDocument/2006/relationships/image" Target="../media/image27.png"/><Relationship Id="rId12" Type="http://schemas.openxmlformats.org/officeDocument/2006/relationships/image" Target="../media/image32.jpeg"/><Relationship Id="rId17" Type="http://schemas.openxmlformats.org/officeDocument/2006/relationships/image" Target="../media/image37.jpg"/><Relationship Id="rId2" Type="http://schemas.openxmlformats.org/officeDocument/2006/relationships/image" Target="../media/image23.png"/><Relationship Id="rId16" Type="http://schemas.openxmlformats.org/officeDocument/2006/relationships/image" Target="../media/image36.PNG"/><Relationship Id="rId20" Type="http://schemas.openxmlformats.org/officeDocument/2006/relationships/image" Target="../media/image40.jpeg"/><Relationship Id="rId1" Type="http://schemas.openxmlformats.org/officeDocument/2006/relationships/slideLayout" Target="../slideLayouts/slideLayout9.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PNG"/><Relationship Id="rId15" Type="http://schemas.openxmlformats.org/officeDocument/2006/relationships/image" Target="../media/image35.jpeg"/><Relationship Id="rId10" Type="http://schemas.openxmlformats.org/officeDocument/2006/relationships/image" Target="../media/image30.jpeg"/><Relationship Id="rId19" Type="http://schemas.openxmlformats.org/officeDocument/2006/relationships/image" Target="../media/image39.jpeg"/><Relationship Id="rId4" Type="http://schemas.openxmlformats.org/officeDocument/2006/relationships/image" Target="../media/image24.emf"/><Relationship Id="rId9" Type="http://schemas.openxmlformats.org/officeDocument/2006/relationships/image" Target="../media/image29.jpeg"/><Relationship Id="rId1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59" b="89215" l="5508" r="97754"/>
                    </a14:imgEffect>
                  </a14:imgLayer>
                </a14:imgProps>
              </a:ext>
              <a:ext uri="{28A0092B-C50C-407E-A947-70E740481C1C}">
                <a14:useLocalDpi xmlns:a14="http://schemas.microsoft.com/office/drawing/2010/main" val="0"/>
              </a:ext>
            </a:extLst>
          </a:blip>
          <a:srcRect l="5900" t="12801" r="5865" b="11916"/>
          <a:stretch/>
        </p:blipFill>
        <p:spPr>
          <a:xfrm>
            <a:off x="727769" y="21474622"/>
            <a:ext cx="6413595" cy="7149160"/>
          </a:xfrm>
          <a:prstGeom prst="rect">
            <a:avLst/>
          </a:prstGeom>
        </p:spPr>
      </p:pic>
      <p:pic>
        <p:nvPicPr>
          <p:cNvPr id="227" name="Picture 226"/>
          <p:cNvPicPr>
            <a:picLocks noChangeAspect="1"/>
          </p:cNvPicPr>
          <p:nvPr/>
        </p:nvPicPr>
        <p:blipFill rotWithShape="1">
          <a:blip r:embed="rId4"/>
          <a:srcRect l="5744" t="22374" r="22977" b="15279"/>
          <a:stretch/>
        </p:blipFill>
        <p:spPr>
          <a:xfrm>
            <a:off x="7067549" y="21107400"/>
            <a:ext cx="4778648" cy="5439290"/>
          </a:xfrm>
          <a:prstGeom prst="rect">
            <a:avLst/>
          </a:prstGeom>
        </p:spPr>
      </p:pic>
      <p:pic>
        <p:nvPicPr>
          <p:cNvPr id="117" name="Picture 1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7393" y="9485802"/>
            <a:ext cx="2472909" cy="2574946"/>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2193" y="29677411"/>
            <a:ext cx="1661986" cy="1681684"/>
          </a:xfrm>
          <a:prstGeom prst="rect">
            <a:avLst/>
          </a:prstGeom>
        </p:spPr>
      </p:pic>
      <p:sp>
        <p:nvSpPr>
          <p:cNvPr id="17" name="Text Placeholder 16"/>
          <p:cNvSpPr>
            <a:spLocks noGrp="1"/>
          </p:cNvSpPr>
          <p:nvPr>
            <p:ph type="body" sz="quarter" idx="11"/>
          </p:nvPr>
        </p:nvSpPr>
        <p:spPr>
          <a:xfrm>
            <a:off x="4009644" y="787400"/>
            <a:ext cx="19412712" cy="2603500"/>
          </a:xfrm>
        </p:spPr>
        <p:txBody>
          <a:bodyPr/>
          <a:lstStyle/>
          <a:p>
            <a:r>
              <a:rPr lang="en-US" dirty="0"/>
              <a:t>Identifying Key Urban Areas to Reduce Stormwater Runoff and Maximize Conservation Efforts                           in Metropolitan Atlanta</a:t>
            </a:r>
          </a:p>
        </p:txBody>
      </p:sp>
      <p:sp>
        <p:nvSpPr>
          <p:cNvPr id="5" name="Text Placeholder 4"/>
          <p:cNvSpPr>
            <a:spLocks noGrp="1"/>
          </p:cNvSpPr>
          <p:nvPr>
            <p:ph type="body" sz="quarter" idx="10"/>
          </p:nvPr>
        </p:nvSpPr>
        <p:spPr>
          <a:xfrm rot="16200000">
            <a:off x="11395220" y="18076757"/>
            <a:ext cx="28438686" cy="2314074"/>
          </a:xfrm>
        </p:spPr>
        <p:txBody>
          <a:bodyPr/>
          <a:lstStyle/>
          <a:p>
            <a:r>
              <a:rPr lang="en-US" b="1" dirty="0"/>
              <a:t>Atlanta</a:t>
            </a:r>
            <a:r>
              <a:rPr lang="en-US" dirty="0"/>
              <a:t> Water Resources III</a:t>
            </a:r>
          </a:p>
        </p:txBody>
      </p:sp>
      <p:sp>
        <p:nvSpPr>
          <p:cNvPr id="9" name="Text Placeholder 16"/>
          <p:cNvSpPr txBox="1">
            <a:spLocks/>
          </p:cNvSpPr>
          <p:nvPr/>
        </p:nvSpPr>
        <p:spPr>
          <a:xfrm>
            <a:off x="887232" y="31406353"/>
            <a:ext cx="2122382" cy="8721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1800" dirty="0">
                <a:solidFill>
                  <a:schemeClr val="tx1">
                    <a:lumMod val="75000"/>
                  </a:schemeClr>
                </a:solidFill>
              </a:rPr>
              <a:t>Christopher Cameron</a:t>
            </a:r>
          </a:p>
          <a:p>
            <a:pPr algn="ctr">
              <a:lnSpc>
                <a:spcPct val="100000"/>
              </a:lnSpc>
              <a:spcBef>
                <a:spcPts val="0"/>
              </a:spcBef>
            </a:pPr>
            <a:r>
              <a:rPr lang="en-US" sz="1800" dirty="0">
                <a:solidFill>
                  <a:schemeClr val="tx1">
                    <a:lumMod val="75000"/>
                  </a:schemeClr>
                </a:solidFill>
              </a:rPr>
              <a:t>Team Lead</a:t>
            </a:r>
          </a:p>
        </p:txBody>
      </p:sp>
      <p:sp>
        <p:nvSpPr>
          <p:cNvPr id="11" name="Text Placeholder 16"/>
          <p:cNvSpPr txBox="1">
            <a:spLocks/>
          </p:cNvSpPr>
          <p:nvPr/>
        </p:nvSpPr>
        <p:spPr>
          <a:xfrm>
            <a:off x="9086018" y="29384732"/>
            <a:ext cx="8537604" cy="54920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We would like to thank our science advisors, Dr. Rosanna </a:t>
            </a:r>
            <a:r>
              <a:rPr lang="en-US" dirty="0" err="1"/>
              <a:t>Rivero</a:t>
            </a:r>
            <a:r>
              <a:rPr lang="en-US" dirty="0"/>
              <a:t>, Dr. Adam </a:t>
            </a:r>
            <a:r>
              <a:rPr lang="en-US" dirty="0" err="1"/>
              <a:t>Milewski</a:t>
            </a:r>
            <a:r>
              <a:rPr lang="en-US" dirty="0"/>
              <a:t>, and Dr. Marguerite Madden, for their advice and guidance on this project. </a:t>
            </a:r>
          </a:p>
          <a:p>
            <a:r>
              <a:rPr lang="en-US" dirty="0"/>
              <a:t>We also would like to thank our partners at The Nature Conservancy, Sara Gottlieb, Myriam Dormer, and Whitney Palanci, for their support and involvement throughout the project.</a:t>
            </a:r>
          </a:p>
          <a:p>
            <a:r>
              <a:rPr lang="en-US" dirty="0">
                <a:solidFill>
                  <a:srgbClr val="767171"/>
                </a:solidFill>
              </a:rPr>
              <a:t>Previous team members Beatriz Avila, Wenjing Xu, Veronica Fay, Jason Reynolds, Jacob Spaulding, Mark Beatty, </a:t>
            </a:r>
            <a:r>
              <a:rPr lang="en-US" dirty="0" err="1">
                <a:solidFill>
                  <a:srgbClr val="767171"/>
                </a:solidFill>
              </a:rPr>
              <a:t>Manasi</a:t>
            </a:r>
            <a:r>
              <a:rPr lang="en-US" dirty="0">
                <a:solidFill>
                  <a:srgbClr val="767171"/>
                </a:solidFill>
              </a:rPr>
              <a:t> </a:t>
            </a:r>
            <a:r>
              <a:rPr lang="en-US" dirty="0" err="1">
                <a:solidFill>
                  <a:srgbClr val="767171"/>
                </a:solidFill>
              </a:rPr>
              <a:t>Parkhi</a:t>
            </a:r>
            <a:r>
              <a:rPr lang="en-US" dirty="0">
                <a:solidFill>
                  <a:srgbClr val="767171"/>
                </a:solidFill>
              </a:rPr>
              <a:t>, and Alex Smith.</a:t>
            </a:r>
            <a:endParaRPr lang="en-US" sz="2000" dirty="0">
              <a:solidFill>
                <a:srgbClr val="767171"/>
              </a:solidFill>
            </a:endParaRPr>
          </a:p>
          <a:p>
            <a:pPr lvl="0" defTabSz="914400">
              <a:lnSpc>
                <a:spcPct val="100000"/>
              </a:lnSpc>
              <a:spcBef>
                <a:spcPts val="600"/>
              </a:spcBef>
            </a:pPr>
            <a:r>
              <a:rPr lang="en-US" sz="1400" kern="0" dirty="0">
                <a:solidFill>
                  <a:srgbClr val="767171">
                    <a:lumMod val="75000"/>
                  </a:srgbClr>
                </a:solidFill>
                <a:latin typeface="Garamond" panose="02020404030301010803" pitchFamily="18" charset="0"/>
                <a:cs typeface="Arial"/>
                <a:sym typeface="A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p>
          <a:p>
            <a:endParaRPr lang="en-US" dirty="0"/>
          </a:p>
        </p:txBody>
      </p:sp>
      <p:sp>
        <p:nvSpPr>
          <p:cNvPr id="12" name="Text Placeholder 16"/>
          <p:cNvSpPr txBox="1">
            <a:spLocks/>
          </p:cNvSpPr>
          <p:nvPr/>
        </p:nvSpPr>
        <p:spPr>
          <a:xfrm>
            <a:off x="15577105" y="21908999"/>
            <a:ext cx="8229600" cy="638848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5AADB"/>
              </a:buClr>
            </a:pPr>
            <a:r>
              <a:rPr lang="en-US" dirty="0">
                <a:solidFill>
                  <a:schemeClr val="tx1">
                    <a:lumMod val="75000"/>
                  </a:schemeClr>
                </a:solidFill>
              </a:rPr>
              <a:t>NASA satellite data was successfully integrated into three water resource management goals in the MNGWPD.</a:t>
            </a:r>
          </a:p>
          <a:p>
            <a:pPr marL="347663" indent="-347663">
              <a:buClr>
                <a:srgbClr val="75AADB"/>
              </a:buClr>
            </a:pPr>
            <a:r>
              <a:rPr lang="en-US" dirty="0">
                <a:solidFill>
                  <a:schemeClr val="tx1">
                    <a:lumMod val="75000"/>
                  </a:schemeClr>
                </a:solidFill>
              </a:rPr>
              <a:t>The LUCIS suitability maps identified areas with high potential to affect local water resources in the MNGWPD by incorporating a variety of input datasets.</a:t>
            </a:r>
          </a:p>
          <a:p>
            <a:pPr marL="347663" indent="-347663">
              <a:buClr>
                <a:srgbClr val="75AADB"/>
              </a:buClr>
            </a:pPr>
            <a:r>
              <a:rPr lang="en-US" dirty="0">
                <a:solidFill>
                  <a:schemeClr val="tx1">
                    <a:lumMod val="75000"/>
                  </a:schemeClr>
                </a:solidFill>
              </a:rPr>
              <a:t>The SWAT model provided information about water quality parameters to be used in the LUCIS methodology.</a:t>
            </a:r>
          </a:p>
          <a:p>
            <a:pPr marL="347663" indent="-347663">
              <a:buClr>
                <a:srgbClr val="75AADB"/>
              </a:buClr>
            </a:pPr>
            <a:r>
              <a:rPr lang="en-US" dirty="0">
                <a:solidFill>
                  <a:schemeClr val="tx1">
                    <a:lumMod val="75000"/>
                  </a:schemeClr>
                </a:solidFill>
              </a:rPr>
              <a:t>This project has identified a smaller subset of places within the Atlanta region where The Nature Conservancy  and their local partners can target reforestation and urban conservation projects.</a:t>
            </a:r>
          </a:p>
          <a:p>
            <a:pPr marL="347663" indent="-347663">
              <a:buClr>
                <a:srgbClr val="75AADB"/>
              </a:buClr>
            </a:pPr>
            <a:r>
              <a:rPr lang="en-US" dirty="0">
                <a:solidFill>
                  <a:schemeClr val="tx1">
                    <a:lumMod val="75000"/>
                  </a:schemeClr>
                </a:solidFill>
              </a:rPr>
              <a:t>These results provided project partners with data to help create and promote strategies emphasizing </a:t>
            </a:r>
            <a:r>
              <a:rPr lang="en-US" dirty="0" err="1">
                <a:solidFill>
                  <a:schemeClr val="tx1">
                    <a:lumMod val="75000"/>
                  </a:schemeClr>
                </a:solidFill>
              </a:rPr>
              <a:t>stormwater</a:t>
            </a:r>
            <a:r>
              <a:rPr lang="en-US" dirty="0">
                <a:solidFill>
                  <a:schemeClr val="tx1">
                    <a:lumMod val="75000"/>
                  </a:schemeClr>
                </a:solidFill>
              </a:rPr>
              <a:t> management alternatives and greenspace protection. </a:t>
            </a:r>
          </a:p>
        </p:txBody>
      </p:sp>
      <p:sp>
        <p:nvSpPr>
          <p:cNvPr id="6" name="Text Placeholder 16"/>
          <p:cNvSpPr txBox="1">
            <a:spLocks/>
          </p:cNvSpPr>
          <p:nvPr/>
        </p:nvSpPr>
        <p:spPr>
          <a:xfrm>
            <a:off x="995601" y="5292958"/>
            <a:ext cx="13749100" cy="67677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t>Residents of metropolitan Atlanta pay among the highest rates in the nation for municipal water and sewer services due to massive, recent investments in infrastructure to manage </a:t>
            </a:r>
            <a:r>
              <a:rPr lang="en-US" dirty="0" err="1"/>
              <a:t>stormwater</a:t>
            </a:r>
            <a:r>
              <a:rPr lang="en-US" dirty="0"/>
              <a:t> runoff. As development continues at a rapid pace in Atlanta and its suburbs, expanding areas of impervious surface will continue to exacerbate this problem. Forested land is known to slow runoff during storms, allowing water to infiltrate, and the soil to absorb particles and contaminants before entering the surface water. Protecting existing green infrastructure and strategically planting more trees to intercept </a:t>
            </a:r>
            <a:r>
              <a:rPr lang="en-US" dirty="0" err="1"/>
              <a:t>stormwater</a:t>
            </a:r>
            <a:r>
              <a:rPr lang="en-US" dirty="0"/>
              <a:t> runoff will help reduce sediment and nutrient-laden </a:t>
            </a:r>
            <a:r>
              <a:rPr lang="en-US" dirty="0" err="1"/>
              <a:t>stormwater</a:t>
            </a:r>
            <a:r>
              <a:rPr lang="en-US" dirty="0"/>
              <a:t> runoff in local watersheds and, ultimately, limit the need for future city infrastructure. The DEVELOP team at the University of Georgia partnered with The Nature Conservancy to identify conservation targets in the Atlanta region to improve existing green infrastructure and locate additional areas suitable for expansion of reforestation efforts using NASA data from the Landsat 8 and Terra satellites. This was accomplished through a combined, watershed-scale assessment of metropolitan Atlanta using the Land-Use Conflict Identification Strategy (LUCIS) and Soil and Water Assessment Tool (SWAT) models. The LUCIS model was employed in this project to identify areas of land use prioritization as it relates to existing and future conservation areas in Atlanta. The SWAT model produced an analysis of </a:t>
            </a:r>
            <a:r>
              <a:rPr lang="en-US" dirty="0" err="1"/>
              <a:t>streamflow</a:t>
            </a:r>
            <a:r>
              <a:rPr lang="en-US" dirty="0"/>
              <a:t> and runoff within the study area. Together, these model results provided project partners with an integrated understanding of water resource issues in metropolitan Atlanta that emphasized land use scenarios.</a:t>
            </a:r>
          </a:p>
        </p:txBody>
      </p:sp>
      <p:sp>
        <p:nvSpPr>
          <p:cNvPr id="15" name="Text Placeholder 16"/>
          <p:cNvSpPr txBox="1">
            <a:spLocks/>
          </p:cNvSpPr>
          <p:nvPr/>
        </p:nvSpPr>
        <p:spPr>
          <a:xfrm>
            <a:off x="15577105" y="5411823"/>
            <a:ext cx="8196820" cy="28050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0"/>
              </a:spcBef>
              <a:buClr>
                <a:srgbClr val="75AADB"/>
              </a:buClr>
            </a:pPr>
            <a:r>
              <a:rPr lang="en-US" b="1" dirty="0">
                <a:solidFill>
                  <a:srgbClr val="75AADB"/>
                </a:solidFill>
              </a:rPr>
              <a:t>Locate</a:t>
            </a:r>
            <a:r>
              <a:rPr lang="en-US" b="1" dirty="0"/>
              <a:t> </a:t>
            </a:r>
            <a:r>
              <a:rPr lang="en-US" dirty="0"/>
              <a:t>areas within the Atlanta region for conservation and forested land protection efforts using the LUCIS model </a:t>
            </a:r>
          </a:p>
          <a:p>
            <a:pPr marL="347663" indent="-347663">
              <a:spcBef>
                <a:spcPts val="0"/>
              </a:spcBef>
              <a:buClr>
                <a:srgbClr val="75AADB"/>
              </a:buClr>
            </a:pPr>
            <a:endParaRPr lang="en-US" dirty="0"/>
          </a:p>
          <a:p>
            <a:pPr marL="347663" indent="-347663">
              <a:spcBef>
                <a:spcPts val="0"/>
              </a:spcBef>
              <a:buClr>
                <a:srgbClr val="75AADB"/>
              </a:buClr>
            </a:pPr>
            <a:r>
              <a:rPr lang="en-US" b="1" dirty="0">
                <a:solidFill>
                  <a:srgbClr val="75AADB"/>
                </a:solidFill>
              </a:rPr>
              <a:t>Analyze</a:t>
            </a:r>
            <a:r>
              <a:rPr lang="en-US" dirty="0">
                <a:solidFill>
                  <a:srgbClr val="75AADB"/>
                </a:solidFill>
              </a:rPr>
              <a:t> </a:t>
            </a:r>
            <a:r>
              <a:rPr lang="en-US" dirty="0"/>
              <a:t>watershed processes using the SWAT model</a:t>
            </a:r>
          </a:p>
          <a:p>
            <a:pPr marL="347663" indent="-347663">
              <a:spcBef>
                <a:spcPts val="0"/>
              </a:spcBef>
              <a:buClr>
                <a:srgbClr val="75AADB"/>
              </a:buClr>
            </a:pPr>
            <a:endParaRPr lang="en-US" b="1" dirty="0">
              <a:solidFill>
                <a:srgbClr val="75AADB"/>
              </a:solidFill>
            </a:endParaRPr>
          </a:p>
          <a:p>
            <a:pPr marL="347663" indent="-347663">
              <a:spcBef>
                <a:spcPts val="0"/>
              </a:spcBef>
              <a:buClr>
                <a:srgbClr val="75AADB"/>
              </a:buClr>
            </a:pPr>
            <a:r>
              <a:rPr lang="en-US" b="1" dirty="0">
                <a:solidFill>
                  <a:srgbClr val="75AADB"/>
                </a:solidFill>
              </a:rPr>
              <a:t>Identify </a:t>
            </a:r>
            <a:r>
              <a:rPr lang="en-US" dirty="0"/>
              <a:t>reforestation targets to help reduce harmful stormwater runoff in the Atlanta region</a:t>
            </a:r>
          </a:p>
          <a:p>
            <a:pPr marL="347663" indent="-347663">
              <a:spcBef>
                <a:spcPts val="0"/>
              </a:spcBef>
              <a:buClr>
                <a:srgbClr val="75AADB"/>
              </a:buClr>
            </a:pPr>
            <a:endParaRPr lang="en-US" dirty="0">
              <a:solidFill>
                <a:schemeClr val="tx1">
                  <a:lumMod val="75000"/>
                </a:schemeClr>
              </a:solidFill>
            </a:endParaRPr>
          </a:p>
        </p:txBody>
      </p:sp>
      <p:sp>
        <p:nvSpPr>
          <p:cNvPr id="16" name="TextBox 15"/>
          <p:cNvSpPr txBox="1"/>
          <p:nvPr/>
        </p:nvSpPr>
        <p:spPr>
          <a:xfrm>
            <a:off x="780215" y="4493747"/>
            <a:ext cx="11516347"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Abstract</a:t>
            </a:r>
          </a:p>
        </p:txBody>
      </p:sp>
      <p:sp>
        <p:nvSpPr>
          <p:cNvPr id="23" name="TextBox 22"/>
          <p:cNvSpPr txBox="1"/>
          <p:nvPr/>
        </p:nvSpPr>
        <p:spPr>
          <a:xfrm>
            <a:off x="15336475" y="4492094"/>
            <a:ext cx="8229600"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Objectives</a:t>
            </a:r>
          </a:p>
        </p:txBody>
      </p:sp>
      <p:sp>
        <p:nvSpPr>
          <p:cNvPr id="24" name="TextBox 23"/>
          <p:cNvSpPr txBox="1"/>
          <p:nvPr/>
        </p:nvSpPr>
        <p:spPr>
          <a:xfrm>
            <a:off x="780215" y="11881519"/>
            <a:ext cx="11407715"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Methodology</a:t>
            </a:r>
          </a:p>
        </p:txBody>
      </p:sp>
      <p:sp>
        <p:nvSpPr>
          <p:cNvPr id="25" name="TextBox 24"/>
          <p:cNvSpPr txBox="1"/>
          <p:nvPr/>
        </p:nvSpPr>
        <p:spPr>
          <a:xfrm>
            <a:off x="15336476" y="8607217"/>
            <a:ext cx="9150654"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Study Area</a:t>
            </a:r>
          </a:p>
        </p:txBody>
      </p:sp>
      <p:sp>
        <p:nvSpPr>
          <p:cNvPr id="26" name="TextBox 25"/>
          <p:cNvSpPr txBox="1"/>
          <p:nvPr/>
        </p:nvSpPr>
        <p:spPr>
          <a:xfrm>
            <a:off x="15336476" y="17173879"/>
            <a:ext cx="8229600"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Earth Observations</a:t>
            </a:r>
          </a:p>
        </p:txBody>
      </p:sp>
      <p:sp>
        <p:nvSpPr>
          <p:cNvPr id="27" name="TextBox 26"/>
          <p:cNvSpPr txBox="1"/>
          <p:nvPr/>
        </p:nvSpPr>
        <p:spPr>
          <a:xfrm>
            <a:off x="780215" y="21103671"/>
            <a:ext cx="13857837"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Results</a:t>
            </a:r>
          </a:p>
        </p:txBody>
      </p:sp>
      <p:sp>
        <p:nvSpPr>
          <p:cNvPr id="28" name="TextBox 27"/>
          <p:cNvSpPr txBox="1"/>
          <p:nvPr/>
        </p:nvSpPr>
        <p:spPr>
          <a:xfrm>
            <a:off x="15336476" y="21103671"/>
            <a:ext cx="8229600"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Conclusions</a:t>
            </a:r>
          </a:p>
        </p:txBody>
      </p:sp>
      <p:sp>
        <p:nvSpPr>
          <p:cNvPr id="29" name="TextBox 28"/>
          <p:cNvSpPr txBox="1"/>
          <p:nvPr/>
        </p:nvSpPr>
        <p:spPr>
          <a:xfrm>
            <a:off x="9087714" y="28431323"/>
            <a:ext cx="8229600"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Acknowledgements</a:t>
            </a:r>
          </a:p>
        </p:txBody>
      </p:sp>
      <p:sp>
        <p:nvSpPr>
          <p:cNvPr id="30" name="TextBox 29"/>
          <p:cNvSpPr txBox="1"/>
          <p:nvPr/>
        </p:nvSpPr>
        <p:spPr>
          <a:xfrm>
            <a:off x="17701266" y="28431323"/>
            <a:ext cx="6781788"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Project Partners</a:t>
            </a:r>
          </a:p>
        </p:txBody>
      </p:sp>
      <p:sp>
        <p:nvSpPr>
          <p:cNvPr id="31" name="TextBox 30"/>
          <p:cNvSpPr txBox="1"/>
          <p:nvPr/>
        </p:nvSpPr>
        <p:spPr>
          <a:xfrm>
            <a:off x="780215" y="28431323"/>
            <a:ext cx="4542503"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Team Members</a:t>
            </a:r>
          </a:p>
        </p:txBody>
      </p:sp>
      <p:sp>
        <p:nvSpPr>
          <p:cNvPr id="34" name="Text Placeholder 16"/>
          <p:cNvSpPr txBox="1">
            <a:spLocks/>
          </p:cNvSpPr>
          <p:nvPr/>
        </p:nvSpPr>
        <p:spPr>
          <a:xfrm>
            <a:off x="4330553" y="33754005"/>
            <a:ext cx="941304" cy="5063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1800" dirty="0" err="1">
                <a:solidFill>
                  <a:schemeClr val="tx1">
                    <a:lumMod val="75000"/>
                  </a:schemeClr>
                </a:solidFill>
              </a:rPr>
              <a:t>Doori</a:t>
            </a:r>
            <a:r>
              <a:rPr lang="en-US" sz="1800" dirty="0">
                <a:solidFill>
                  <a:schemeClr val="tx1">
                    <a:lumMod val="75000"/>
                  </a:schemeClr>
                </a:solidFill>
              </a:rPr>
              <a:t> Oh</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5633" y="29669269"/>
            <a:ext cx="1661986" cy="1681684"/>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0212" y="32123638"/>
            <a:ext cx="1661986" cy="1681684"/>
          </a:xfrm>
          <a:prstGeom prst="rect">
            <a:avLst/>
          </a:prstGeom>
        </p:spPr>
      </p:pic>
      <p:sp>
        <p:nvSpPr>
          <p:cNvPr id="38" name="TextBox 37"/>
          <p:cNvSpPr txBox="1"/>
          <p:nvPr/>
        </p:nvSpPr>
        <p:spPr>
          <a:xfrm>
            <a:off x="843099" y="34694241"/>
            <a:ext cx="18035451" cy="871515"/>
          </a:xfrm>
          <a:prstGeom prst="rect">
            <a:avLst/>
          </a:prstGeom>
          <a:noFill/>
        </p:spPr>
        <p:txBody>
          <a:bodyPr wrap="square" rtlCol="0">
            <a:noAutofit/>
          </a:bodyPr>
          <a:lstStyle/>
          <a:p>
            <a:r>
              <a:rPr lang="en-US" sz="4800" dirty="0">
                <a:solidFill>
                  <a:schemeClr val="bg1"/>
                </a:solidFill>
                <a:latin typeface="+mj-lt"/>
              </a:rPr>
              <a:t>The University of Georgia – Fall 2016</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2114" y="32117955"/>
            <a:ext cx="1661986" cy="1681684"/>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8915" y="29690051"/>
            <a:ext cx="1661986" cy="1681684"/>
          </a:xfrm>
          <a:prstGeom prst="rect">
            <a:avLst/>
          </a:prstGeom>
        </p:spPr>
      </p:pic>
      <p:sp>
        <p:nvSpPr>
          <p:cNvPr id="47" name="Text Placeholder 16"/>
          <p:cNvSpPr txBox="1">
            <a:spLocks/>
          </p:cNvSpPr>
          <p:nvPr/>
        </p:nvSpPr>
        <p:spPr>
          <a:xfrm>
            <a:off x="16920264" y="20390451"/>
            <a:ext cx="1828733" cy="34835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b="1" dirty="0"/>
              <a:t>Landsat 8</a:t>
            </a:r>
            <a:r>
              <a:rPr lang="en-US" sz="2000" dirty="0"/>
              <a:t>, OLI		</a:t>
            </a:r>
          </a:p>
        </p:txBody>
      </p:sp>
      <p:pic>
        <p:nvPicPr>
          <p:cNvPr id="48" name="Picture 47"/>
          <p:cNvPicPr>
            <a:picLocks noChangeAspect="1"/>
          </p:cNvPicPr>
          <p:nvPr/>
        </p:nvPicPr>
        <p:blipFill>
          <a:blip r:embed="rId7"/>
          <a:stretch>
            <a:fillRect/>
          </a:stretch>
        </p:blipFill>
        <p:spPr>
          <a:xfrm>
            <a:off x="16291206" y="18283212"/>
            <a:ext cx="2546268" cy="2076188"/>
          </a:xfrm>
          <a:prstGeom prst="rect">
            <a:avLst/>
          </a:prstGeom>
        </p:spPr>
      </p:pic>
      <p:pic>
        <p:nvPicPr>
          <p:cNvPr id="49" name="Picture 48"/>
          <p:cNvPicPr>
            <a:picLocks/>
          </p:cNvPicPr>
          <p:nvPr/>
        </p:nvPicPr>
        <p:blipFill>
          <a:blip r:embed="rId8"/>
          <a:stretch>
            <a:fillRect/>
          </a:stretch>
        </p:blipFill>
        <p:spPr>
          <a:xfrm>
            <a:off x="20243200" y="18283212"/>
            <a:ext cx="2548594" cy="2079116"/>
          </a:xfrm>
          <a:prstGeom prst="rect">
            <a:avLst/>
          </a:prstGeom>
        </p:spPr>
      </p:pic>
      <p:sp>
        <p:nvSpPr>
          <p:cNvPr id="50" name="Text Placeholder 16"/>
          <p:cNvSpPr txBox="1">
            <a:spLocks/>
          </p:cNvSpPr>
          <p:nvPr/>
        </p:nvSpPr>
        <p:spPr>
          <a:xfrm>
            <a:off x="20461873" y="20379116"/>
            <a:ext cx="1771173" cy="33979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b="1" dirty="0"/>
              <a:t>Terra</a:t>
            </a:r>
            <a:r>
              <a:rPr lang="en-US" sz="2000" dirty="0"/>
              <a:t>, ASTER		</a:t>
            </a:r>
          </a:p>
        </p:txBody>
      </p:sp>
      <p:sp>
        <p:nvSpPr>
          <p:cNvPr id="46" name="Text Placeholder 16"/>
          <p:cNvSpPr txBox="1">
            <a:spLocks/>
          </p:cNvSpPr>
          <p:nvPr/>
        </p:nvSpPr>
        <p:spPr>
          <a:xfrm>
            <a:off x="3119212" y="31399075"/>
            <a:ext cx="1427711" cy="48439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1800" dirty="0">
                <a:solidFill>
                  <a:schemeClr val="tx1">
                    <a:lumMod val="75000"/>
                  </a:schemeClr>
                </a:solidFill>
              </a:rPr>
              <a:t>Ike Sari Astuti</a:t>
            </a:r>
          </a:p>
        </p:txBody>
      </p:sp>
      <p:sp>
        <p:nvSpPr>
          <p:cNvPr id="51" name="Text Placeholder 16"/>
          <p:cNvSpPr txBox="1">
            <a:spLocks/>
          </p:cNvSpPr>
          <p:nvPr/>
        </p:nvSpPr>
        <p:spPr>
          <a:xfrm>
            <a:off x="5025110" y="31407789"/>
            <a:ext cx="1307621" cy="64954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1800" dirty="0" err="1">
                <a:solidFill>
                  <a:schemeClr val="tx1">
                    <a:lumMod val="75000"/>
                  </a:schemeClr>
                </a:solidFill>
              </a:rPr>
              <a:t>Alys</a:t>
            </a:r>
            <a:r>
              <a:rPr lang="en-US" sz="1800" dirty="0">
                <a:solidFill>
                  <a:schemeClr val="tx1">
                    <a:lumMod val="75000"/>
                  </a:schemeClr>
                </a:solidFill>
              </a:rPr>
              <a:t> </a:t>
            </a:r>
            <a:r>
              <a:rPr lang="en-US" sz="1800" dirty="0" err="1">
                <a:solidFill>
                  <a:schemeClr val="tx1">
                    <a:lumMod val="75000"/>
                  </a:schemeClr>
                </a:solidFill>
              </a:rPr>
              <a:t>Hannum</a:t>
            </a:r>
            <a:endParaRPr lang="en-US" sz="1800" dirty="0">
              <a:solidFill>
                <a:schemeClr val="tx1">
                  <a:lumMod val="75000"/>
                </a:schemeClr>
              </a:solidFill>
            </a:endParaRPr>
          </a:p>
        </p:txBody>
      </p:sp>
      <p:sp>
        <p:nvSpPr>
          <p:cNvPr id="52" name="Text Placeholder 16"/>
          <p:cNvSpPr txBox="1">
            <a:spLocks/>
          </p:cNvSpPr>
          <p:nvPr/>
        </p:nvSpPr>
        <p:spPr>
          <a:xfrm>
            <a:off x="6740585" y="31371735"/>
            <a:ext cx="1472721" cy="52108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1800" dirty="0">
                <a:solidFill>
                  <a:schemeClr val="tx1">
                    <a:lumMod val="75000"/>
                  </a:schemeClr>
                </a:solidFill>
              </a:rPr>
              <a:t>Amanda Aragon</a:t>
            </a:r>
          </a:p>
        </p:txBody>
      </p:sp>
      <p:sp>
        <p:nvSpPr>
          <p:cNvPr id="53" name="Text Placeholder 16"/>
          <p:cNvSpPr txBox="1">
            <a:spLocks/>
          </p:cNvSpPr>
          <p:nvPr/>
        </p:nvSpPr>
        <p:spPr>
          <a:xfrm>
            <a:off x="2091171" y="33799639"/>
            <a:ext cx="1822043" cy="10080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1800" dirty="0">
                <a:solidFill>
                  <a:schemeClr val="tx1">
                    <a:lumMod val="75000"/>
                  </a:schemeClr>
                </a:solidFill>
              </a:rPr>
              <a:t>Natalia </a:t>
            </a:r>
            <a:r>
              <a:rPr lang="en-US" sz="1800" dirty="0" err="1">
                <a:solidFill>
                  <a:schemeClr val="tx1">
                    <a:lumMod val="75000"/>
                  </a:schemeClr>
                </a:solidFill>
              </a:rPr>
              <a:t>Bhattacharjee</a:t>
            </a:r>
            <a:endParaRPr lang="en-US" sz="1800" dirty="0">
              <a:solidFill>
                <a:schemeClr val="tx1">
                  <a:lumMod val="75000"/>
                </a:schemeClr>
              </a:solidFill>
            </a:endParaRPr>
          </a:p>
        </p:txBody>
      </p:sp>
      <p:sp>
        <p:nvSpPr>
          <p:cNvPr id="54" name="Rectangle 53"/>
          <p:cNvSpPr/>
          <p:nvPr/>
        </p:nvSpPr>
        <p:spPr>
          <a:xfrm>
            <a:off x="11653103" y="21732598"/>
            <a:ext cx="3273182" cy="707886"/>
          </a:xfrm>
          <a:prstGeom prst="rect">
            <a:avLst/>
          </a:prstGeom>
        </p:spPr>
        <p:txBody>
          <a:bodyPr wrap="square">
            <a:spAutoFit/>
          </a:bodyPr>
          <a:lstStyle/>
          <a:p>
            <a:r>
              <a:rPr lang="en-US" sz="2000" b="1" dirty="0">
                <a:solidFill>
                  <a:schemeClr val="tx1">
                    <a:lumMod val="75000"/>
                  </a:schemeClr>
                </a:solidFill>
              </a:rPr>
              <a:t>Upper </a:t>
            </a:r>
            <a:r>
              <a:rPr lang="en-US" sz="2000" b="1" dirty="0" smtClean="0">
                <a:solidFill>
                  <a:schemeClr val="tx1">
                    <a:lumMod val="75000"/>
                  </a:schemeClr>
                </a:solidFill>
              </a:rPr>
              <a:t>Chattahoochee, SWAT Calibrated Flow 2013</a:t>
            </a:r>
            <a:endParaRPr lang="en-US" sz="2000" b="1" dirty="0">
              <a:solidFill>
                <a:schemeClr val="tx1">
                  <a:lumMod val="75000"/>
                </a:schemeClr>
              </a:solidFill>
            </a:endParaRPr>
          </a:p>
        </p:txBody>
      </p:sp>
      <p:grpSp>
        <p:nvGrpSpPr>
          <p:cNvPr id="20" name="Group 19"/>
          <p:cNvGrpSpPr/>
          <p:nvPr/>
        </p:nvGrpSpPr>
        <p:grpSpPr>
          <a:xfrm>
            <a:off x="1113463" y="12662354"/>
            <a:ext cx="13529916" cy="8398471"/>
            <a:chOff x="-14058901" y="13412119"/>
            <a:chExt cx="11621477" cy="6592674"/>
          </a:xfrm>
        </p:grpSpPr>
        <p:sp>
          <p:nvSpPr>
            <p:cNvPr id="123" name="Rectangle 122"/>
            <p:cNvSpPr/>
            <p:nvPr/>
          </p:nvSpPr>
          <p:spPr>
            <a:xfrm>
              <a:off x="-14058901" y="15703646"/>
              <a:ext cx="11621477" cy="4301147"/>
            </a:xfrm>
            <a:prstGeom prst="rect">
              <a:avLst/>
            </a:prstGeom>
            <a:solidFill>
              <a:srgbClr val="BDD7EE"/>
            </a:solid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4" name="Rounded Rectangle 123"/>
            <p:cNvSpPr/>
            <p:nvPr/>
          </p:nvSpPr>
          <p:spPr>
            <a:xfrm>
              <a:off x="-10021409" y="15944008"/>
              <a:ext cx="3472151" cy="1350906"/>
            </a:xfrm>
            <a:prstGeom prst="roundRect">
              <a:avLst/>
            </a:prstGeom>
            <a:solidFill>
              <a:sysClr val="window" lastClr="FFFFFF">
                <a:lumMod val="95000"/>
              </a:sysClr>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5" name="Rounded Rectangle 124"/>
            <p:cNvSpPr/>
            <p:nvPr/>
          </p:nvSpPr>
          <p:spPr>
            <a:xfrm>
              <a:off x="-13917591" y="15944008"/>
              <a:ext cx="3479604" cy="1350906"/>
            </a:xfrm>
            <a:prstGeom prst="roundRect">
              <a:avLst/>
            </a:prstGeom>
            <a:solidFill>
              <a:sysClr val="window" lastClr="FFFFFF">
                <a:lumMod val="95000"/>
              </a:sysClr>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6" name="Rectangle 125"/>
            <p:cNvSpPr/>
            <p:nvPr/>
          </p:nvSpPr>
          <p:spPr>
            <a:xfrm>
              <a:off x="-8131159" y="13412119"/>
              <a:ext cx="5689160" cy="2043813"/>
            </a:xfrm>
            <a:prstGeom prst="rect">
              <a:avLst/>
            </a:prstGeom>
            <a:solidFill>
              <a:srgbClr val="BDD7EE"/>
            </a:solidFill>
            <a:ln w="19050" cap="flat" cmpd="sng" algn="ctr">
              <a:solidFill>
                <a:srgbClr val="4472C4">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7" name="TextBox 126"/>
            <p:cNvSpPr txBox="1"/>
            <p:nvPr/>
          </p:nvSpPr>
          <p:spPr>
            <a:xfrm>
              <a:off x="-7844071" y="13414792"/>
              <a:ext cx="1864827" cy="8919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Soil &amp; Watershed Assessment Tool (SWAT) </a:t>
              </a:r>
              <a:endParaRPr kumimoji="0" lang="en-US" sz="2400" b="0" i="0" u="none" strike="noStrike" kern="0" cap="none" spc="0" normalizeH="0" baseline="0" noProof="0" dirty="0">
                <a:ln>
                  <a:noFill/>
                </a:ln>
                <a:solidFill>
                  <a:prstClr val="black"/>
                </a:solidFill>
                <a:effectLst/>
                <a:uLnTx/>
                <a:uFillTx/>
              </a:endParaRPr>
            </a:p>
          </p:txBody>
        </p:sp>
        <p:sp>
          <p:nvSpPr>
            <p:cNvPr id="128" name="TextBox 127"/>
            <p:cNvSpPr txBox="1"/>
            <p:nvPr/>
          </p:nvSpPr>
          <p:spPr>
            <a:xfrm>
              <a:off x="-5816668" y="18979639"/>
              <a:ext cx="3148563" cy="61751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Land Use Conflict Identification Strategy (LUCIS)</a:t>
              </a:r>
              <a:endParaRPr kumimoji="0" lang="en-US" sz="2400" b="0" i="0" u="none" strike="noStrike" kern="0" cap="none" spc="0" normalizeH="0" baseline="0" noProof="0" dirty="0">
                <a:ln>
                  <a:noFill/>
                </a:ln>
                <a:solidFill>
                  <a:prstClr val="black"/>
                </a:solidFill>
                <a:effectLst/>
                <a:uLnTx/>
                <a:uFillTx/>
              </a:endParaRPr>
            </a:p>
          </p:txBody>
        </p:sp>
        <p:sp>
          <p:nvSpPr>
            <p:cNvPr id="129" name="Rectangle 128"/>
            <p:cNvSpPr/>
            <p:nvPr/>
          </p:nvSpPr>
          <p:spPr>
            <a:xfrm>
              <a:off x="-14058901" y="13438229"/>
              <a:ext cx="5640200" cy="2015808"/>
            </a:xfrm>
            <a:prstGeom prst="rect">
              <a:avLst/>
            </a:prstGeom>
            <a:solidFill>
              <a:srgbClr val="BDD7EE"/>
            </a:solidFill>
            <a:ln w="28575" cap="flat" cmpd="sng" algn="ctr">
              <a:solidFill>
                <a:schemeClr val="accent1"/>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0" name="TextBox 129"/>
            <p:cNvSpPr txBox="1"/>
            <p:nvPr/>
          </p:nvSpPr>
          <p:spPr>
            <a:xfrm>
              <a:off x="-13861114" y="16025964"/>
              <a:ext cx="1514232"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Stormwater Infrastructure</a:t>
              </a:r>
            </a:p>
          </p:txBody>
        </p:sp>
        <p:sp>
          <p:nvSpPr>
            <p:cNvPr id="131" name="TextBox 130"/>
            <p:cNvSpPr txBox="1"/>
            <p:nvPr/>
          </p:nvSpPr>
          <p:spPr>
            <a:xfrm>
              <a:off x="-12045612" y="16660439"/>
              <a:ext cx="1240149"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Open Spaces</a:t>
              </a:r>
            </a:p>
          </p:txBody>
        </p:sp>
        <p:sp>
          <p:nvSpPr>
            <p:cNvPr id="132" name="TextBox 131"/>
            <p:cNvSpPr txBox="1"/>
            <p:nvPr/>
          </p:nvSpPr>
          <p:spPr>
            <a:xfrm>
              <a:off x="-12166848" y="16025964"/>
              <a:ext cx="1514232"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Proximity to Waterways</a:t>
              </a:r>
            </a:p>
          </p:txBody>
        </p:sp>
        <p:sp>
          <p:nvSpPr>
            <p:cNvPr id="133" name="TextBox 132"/>
            <p:cNvSpPr txBox="1"/>
            <p:nvPr/>
          </p:nvSpPr>
          <p:spPr>
            <a:xfrm>
              <a:off x="-13701878" y="16660439"/>
              <a:ext cx="1121794"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Pollution Sources</a:t>
              </a:r>
            </a:p>
          </p:txBody>
        </p:sp>
        <p:sp>
          <p:nvSpPr>
            <p:cNvPr id="134" name="TextBox 133"/>
            <p:cNvSpPr txBox="1"/>
            <p:nvPr/>
          </p:nvSpPr>
          <p:spPr>
            <a:xfrm>
              <a:off x="-14049480" y="14767113"/>
              <a:ext cx="868166" cy="70519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Input Data</a:t>
              </a:r>
              <a:endParaRPr kumimoji="0" lang="en-US" sz="2400" b="0" i="0" u="none" strike="noStrike" kern="0" cap="none" spc="0" normalizeH="0" baseline="0" noProof="0" dirty="0">
                <a:ln>
                  <a:noFill/>
                </a:ln>
                <a:solidFill>
                  <a:prstClr val="black"/>
                </a:solidFill>
                <a:effectLst/>
                <a:uLnTx/>
                <a:uFillTx/>
              </a:endParaRPr>
            </a:p>
          </p:txBody>
        </p:sp>
        <p:sp>
          <p:nvSpPr>
            <p:cNvPr id="135" name="Rounded Rectangle 134"/>
            <p:cNvSpPr/>
            <p:nvPr/>
          </p:nvSpPr>
          <p:spPr>
            <a:xfrm>
              <a:off x="-6129218" y="15944008"/>
              <a:ext cx="3482888" cy="1358294"/>
            </a:xfrm>
            <a:prstGeom prst="roundRect">
              <a:avLst/>
            </a:prstGeom>
            <a:solidFill>
              <a:sysClr val="window" lastClr="FFFFFF">
                <a:lumMod val="95000"/>
              </a:sysClr>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6" name="TextBox 135"/>
            <p:cNvSpPr txBox="1"/>
            <p:nvPr/>
          </p:nvSpPr>
          <p:spPr>
            <a:xfrm>
              <a:off x="-9952279" y="16343616"/>
              <a:ext cx="1514232" cy="3140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Canopy Cover </a:t>
              </a:r>
            </a:p>
          </p:txBody>
        </p:sp>
        <p:sp>
          <p:nvSpPr>
            <p:cNvPr id="137" name="TextBox 136"/>
            <p:cNvSpPr txBox="1"/>
            <p:nvPr/>
          </p:nvSpPr>
          <p:spPr>
            <a:xfrm>
              <a:off x="-9949261" y="16645769"/>
              <a:ext cx="1514232"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Proximity to Waterways</a:t>
              </a:r>
            </a:p>
          </p:txBody>
        </p:sp>
        <p:sp>
          <p:nvSpPr>
            <p:cNvPr id="138" name="TextBox 137"/>
            <p:cNvSpPr txBox="1"/>
            <p:nvPr/>
          </p:nvSpPr>
          <p:spPr>
            <a:xfrm>
              <a:off x="-9952280" y="16019145"/>
              <a:ext cx="1504707" cy="3140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Green Spaces</a:t>
              </a:r>
            </a:p>
          </p:txBody>
        </p:sp>
        <p:sp>
          <p:nvSpPr>
            <p:cNvPr id="139" name="TextBox 138"/>
            <p:cNvSpPr txBox="1"/>
            <p:nvPr/>
          </p:nvSpPr>
          <p:spPr>
            <a:xfrm>
              <a:off x="-8219567" y="16623834"/>
              <a:ext cx="1514232"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Associated Land Cover</a:t>
              </a:r>
            </a:p>
          </p:txBody>
        </p:sp>
        <p:sp>
          <p:nvSpPr>
            <p:cNvPr id="140" name="TextBox 139"/>
            <p:cNvSpPr txBox="1"/>
            <p:nvPr/>
          </p:nvSpPr>
          <p:spPr>
            <a:xfrm>
              <a:off x="-8184913" y="16052513"/>
              <a:ext cx="1514232"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Community Impact</a:t>
              </a:r>
            </a:p>
          </p:txBody>
        </p:sp>
        <p:sp>
          <p:nvSpPr>
            <p:cNvPr id="141" name="Rounded Rectangle 140"/>
            <p:cNvSpPr/>
            <p:nvPr/>
          </p:nvSpPr>
          <p:spPr>
            <a:xfrm>
              <a:off x="-13888719" y="17461508"/>
              <a:ext cx="3479604" cy="809971"/>
            </a:xfrm>
            <a:prstGeom prst="roundRect">
              <a:avLst/>
            </a:prstGeom>
            <a:solidFill>
              <a:srgbClr val="4472C4">
                <a:lumMod val="75000"/>
              </a:srgbClr>
            </a:solidFill>
            <a:ln w="12700" cap="flat" cmpd="sng" algn="ctr">
              <a:solidFill>
                <a:sysClr val="windowText" lastClr="000000"/>
              </a:solidFill>
              <a:prstDash val="solid"/>
              <a:miter lim="800000"/>
            </a:ln>
            <a:effectLst/>
          </p:spPr>
          <p:txBody>
            <a:bodyPr rtlCol="0" anchor="ctr"/>
            <a:lstStyle/>
            <a:p>
              <a:pPr algn="ctr" defTabSz="914400"/>
              <a:endParaRPr lang="en-US" sz="2400" kern="0" dirty="0">
                <a:solidFill>
                  <a:prstClr val="white"/>
                </a:solidFill>
                <a:latin typeface="Calibri" panose="020F0502020204030204"/>
              </a:endParaRPr>
            </a:p>
          </p:txBody>
        </p:sp>
        <p:sp>
          <p:nvSpPr>
            <p:cNvPr id="142" name="TextBox 141"/>
            <p:cNvSpPr txBox="1"/>
            <p:nvPr/>
          </p:nvSpPr>
          <p:spPr>
            <a:xfrm>
              <a:off x="-13872782" y="17591063"/>
              <a:ext cx="3479604"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uLnTx/>
                  <a:uFillTx/>
                </a:rPr>
                <a:t>Minimize Untreated Stormwater Flow from Impervious </a:t>
              </a:r>
              <a:r>
                <a:rPr kumimoji="0" lang="en-US" sz="2000" b="1" i="0" u="none" strike="noStrike" kern="0" cap="none" spc="0" normalizeH="0" baseline="0" noProof="0" dirty="0" smtClean="0">
                  <a:ln>
                    <a:noFill/>
                  </a:ln>
                  <a:solidFill>
                    <a:schemeClr val="bg1"/>
                  </a:solidFill>
                  <a:effectLst/>
                  <a:uLnTx/>
                  <a:uFillTx/>
                </a:rPr>
                <a:t>Surfaces</a:t>
              </a:r>
              <a:endParaRPr kumimoji="0" lang="en-US" sz="2000" b="0" i="0" u="none" strike="noStrike" kern="0" cap="none" spc="0" normalizeH="0" baseline="0" noProof="0" dirty="0">
                <a:ln>
                  <a:noFill/>
                </a:ln>
                <a:solidFill>
                  <a:schemeClr val="bg1"/>
                </a:solidFill>
                <a:effectLst/>
                <a:uLnTx/>
                <a:uFillTx/>
              </a:endParaRPr>
            </a:p>
          </p:txBody>
        </p:sp>
        <p:sp>
          <p:nvSpPr>
            <p:cNvPr id="143" name="Rounded Rectangle 142"/>
            <p:cNvSpPr/>
            <p:nvPr/>
          </p:nvSpPr>
          <p:spPr>
            <a:xfrm>
              <a:off x="-9989960" y="17461507"/>
              <a:ext cx="3472150" cy="809972"/>
            </a:xfrm>
            <a:prstGeom prst="roundRect">
              <a:avLst/>
            </a:prstGeom>
            <a:solidFill>
              <a:srgbClr val="4472C4">
                <a:lumMod val="75000"/>
              </a:srgbClr>
            </a:solidFill>
            <a:ln w="12700" cap="flat" cmpd="sng" algn="ctr">
              <a:solidFill>
                <a:sysClr val="windowText" lastClr="000000"/>
              </a:solidFill>
              <a:prstDash val="solid"/>
              <a:miter lim="800000"/>
            </a:ln>
            <a:effectLst/>
          </p:spPr>
          <p:txBody>
            <a:bodyPr rtlCol="0" anchor="ctr"/>
            <a:lstStyle/>
            <a:p>
              <a:pPr algn="ctr" defTabSz="914400"/>
              <a:endParaRPr lang="en-US" sz="2400" kern="0" dirty="0">
                <a:solidFill>
                  <a:prstClr val="white"/>
                </a:solidFill>
                <a:latin typeface="Calibri" panose="020F0502020204030204"/>
              </a:endParaRPr>
            </a:p>
          </p:txBody>
        </p:sp>
        <p:sp>
          <p:nvSpPr>
            <p:cNvPr id="144" name="Rounded Rectangle 143"/>
            <p:cNvSpPr/>
            <p:nvPr/>
          </p:nvSpPr>
          <p:spPr>
            <a:xfrm>
              <a:off x="-6099525" y="17459544"/>
              <a:ext cx="3481247" cy="811935"/>
            </a:xfrm>
            <a:prstGeom prst="roundRect">
              <a:avLst/>
            </a:prstGeom>
            <a:solidFill>
              <a:srgbClr val="4472C4">
                <a:lumMod val="75000"/>
              </a:srgbClr>
            </a:solidFill>
            <a:ln w="12700" cap="flat" cmpd="sng" algn="ctr">
              <a:solidFill>
                <a:sysClr val="windowText" lastClr="000000"/>
              </a:solidFill>
              <a:prstDash val="solid"/>
              <a:miter lim="800000"/>
            </a:ln>
            <a:effectLst/>
          </p:spPr>
          <p:txBody>
            <a:bodyPr rtlCol="0" anchor="ctr"/>
            <a:lstStyle/>
            <a:p>
              <a:pPr algn="ctr" defTabSz="914400"/>
              <a:endParaRPr lang="en-US" sz="2400" kern="0" dirty="0">
                <a:solidFill>
                  <a:prstClr val="white"/>
                </a:solidFill>
                <a:latin typeface="Calibri" panose="020F0502020204030204"/>
              </a:endParaRPr>
            </a:p>
          </p:txBody>
        </p:sp>
        <p:sp>
          <p:nvSpPr>
            <p:cNvPr id="145" name="Rounded Rectangle 144"/>
            <p:cNvSpPr/>
            <p:nvPr/>
          </p:nvSpPr>
          <p:spPr>
            <a:xfrm>
              <a:off x="-9238763" y="18615859"/>
              <a:ext cx="2007878" cy="437759"/>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6" name="Rounded Rectangle 145"/>
            <p:cNvSpPr/>
            <p:nvPr/>
          </p:nvSpPr>
          <p:spPr>
            <a:xfrm>
              <a:off x="-9258567" y="19325402"/>
              <a:ext cx="2027682" cy="577567"/>
            </a:xfrm>
            <a:prstGeom prst="roundRect">
              <a:avLst/>
            </a:prstGeom>
            <a:solidFill>
              <a:srgbClr val="4472C4">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7" name="TextBox 146"/>
            <p:cNvSpPr txBox="1"/>
            <p:nvPr/>
          </p:nvSpPr>
          <p:spPr>
            <a:xfrm>
              <a:off x="-6054407" y="17566546"/>
              <a:ext cx="3458999"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uLnTx/>
                  <a:uFillTx/>
                </a:rPr>
                <a:t>Identify Lands with a High </a:t>
              </a:r>
              <a:r>
                <a:rPr lang="en-US" sz="2000" b="1" kern="0" dirty="0">
                  <a:solidFill>
                    <a:schemeClr val="bg1"/>
                  </a:solidFill>
                </a:rPr>
                <a:t>P</a:t>
              </a:r>
              <a:r>
                <a:rPr kumimoji="0" lang="en-US" sz="2000" b="1" i="0" u="none" strike="noStrike" kern="0" cap="none" spc="0" normalizeH="0" baseline="0" noProof="0" dirty="0" err="1">
                  <a:ln>
                    <a:noFill/>
                  </a:ln>
                  <a:solidFill>
                    <a:schemeClr val="bg1"/>
                  </a:solidFill>
                  <a:effectLst/>
                  <a:uLnTx/>
                  <a:uFillTx/>
                </a:rPr>
                <a:t>otential</a:t>
              </a:r>
              <a:r>
                <a:rPr kumimoji="0" lang="en-US" sz="2000" b="1" i="0" u="none" strike="noStrike" kern="0" cap="none" spc="0" normalizeH="0" baseline="0" noProof="0" dirty="0">
                  <a:ln>
                    <a:noFill/>
                  </a:ln>
                  <a:solidFill>
                    <a:schemeClr val="bg1"/>
                  </a:solidFill>
                  <a:effectLst/>
                  <a:uLnTx/>
                  <a:uFillTx/>
                </a:rPr>
                <a:t> to Impact </a:t>
              </a:r>
              <a:r>
                <a:rPr lang="en-US" sz="2000" b="1" kern="0" dirty="0">
                  <a:solidFill>
                    <a:schemeClr val="bg1"/>
                  </a:solidFill>
                </a:rPr>
                <a:t>W</a:t>
              </a:r>
              <a:r>
                <a:rPr kumimoji="0" lang="en-US" sz="2000" b="1" i="0" u="none" strike="noStrike" kern="0" cap="none" spc="0" normalizeH="0" baseline="0" noProof="0" dirty="0" err="1">
                  <a:ln>
                    <a:noFill/>
                  </a:ln>
                  <a:solidFill>
                    <a:schemeClr val="bg1"/>
                  </a:solidFill>
                  <a:effectLst/>
                  <a:uLnTx/>
                  <a:uFillTx/>
                </a:rPr>
                <a:t>ater</a:t>
              </a:r>
              <a:r>
                <a:rPr kumimoji="0" lang="en-US" sz="2000" b="1" i="0" u="none" strike="noStrike" kern="0" cap="none" spc="0" normalizeH="0" baseline="0" noProof="0" dirty="0">
                  <a:ln>
                    <a:noFill/>
                  </a:ln>
                  <a:solidFill>
                    <a:schemeClr val="bg1"/>
                  </a:solidFill>
                  <a:effectLst/>
                  <a:uLnTx/>
                  <a:uFillTx/>
                </a:rPr>
                <a:t> </a:t>
              </a:r>
              <a:r>
                <a:rPr lang="en-US" sz="2000" b="1" kern="0" dirty="0">
                  <a:solidFill>
                    <a:schemeClr val="bg1"/>
                  </a:solidFill>
                </a:rPr>
                <a:t>Q</a:t>
              </a:r>
              <a:r>
                <a:rPr kumimoji="0" lang="en-US" sz="2000" b="1" i="0" u="none" strike="noStrike" kern="0" cap="none" spc="0" normalizeH="0" baseline="0" noProof="0" dirty="0" err="1">
                  <a:ln>
                    <a:noFill/>
                  </a:ln>
                  <a:solidFill>
                    <a:schemeClr val="bg1"/>
                  </a:solidFill>
                  <a:effectLst/>
                  <a:uLnTx/>
                  <a:uFillTx/>
                </a:rPr>
                <a:t>uality</a:t>
              </a:r>
              <a:endParaRPr kumimoji="0" lang="en-US" sz="2000" b="0" i="0" u="none" strike="noStrike" kern="0" cap="none" spc="0" normalizeH="0" baseline="0" noProof="0" dirty="0">
                <a:ln>
                  <a:noFill/>
                </a:ln>
                <a:solidFill>
                  <a:schemeClr val="bg1"/>
                </a:solidFill>
                <a:effectLst/>
                <a:uLnTx/>
                <a:uFillTx/>
              </a:endParaRPr>
            </a:p>
          </p:txBody>
        </p:sp>
        <p:sp>
          <p:nvSpPr>
            <p:cNvPr id="148" name="TextBox 147"/>
            <p:cNvSpPr txBox="1"/>
            <p:nvPr/>
          </p:nvSpPr>
          <p:spPr>
            <a:xfrm>
              <a:off x="-9891138" y="17450994"/>
              <a:ext cx="3241398" cy="797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uLnTx/>
                  <a:uFillTx/>
                </a:rPr>
                <a:t>Protect Existing </a:t>
              </a:r>
              <a:r>
                <a:rPr lang="en-US" sz="2000" b="1" kern="0" dirty="0">
                  <a:solidFill>
                    <a:schemeClr val="bg1"/>
                  </a:solidFill>
                </a:rPr>
                <a:t>G</a:t>
              </a:r>
              <a:r>
                <a:rPr kumimoji="0" lang="en-US" sz="2000" b="1" i="0" u="none" strike="noStrike" kern="0" cap="none" spc="0" normalizeH="0" baseline="0" noProof="0" dirty="0" err="1">
                  <a:ln>
                    <a:noFill/>
                  </a:ln>
                  <a:solidFill>
                    <a:schemeClr val="bg1"/>
                  </a:solidFill>
                  <a:effectLst/>
                  <a:uLnTx/>
                  <a:uFillTx/>
                </a:rPr>
                <a:t>reen</a:t>
              </a:r>
              <a:r>
                <a:rPr kumimoji="0" lang="en-US" sz="2000" b="1" i="0" u="none" strike="noStrike" kern="0" cap="none" spc="0" normalizeH="0" baseline="0" noProof="0" dirty="0">
                  <a:ln>
                    <a:noFill/>
                  </a:ln>
                  <a:solidFill>
                    <a:schemeClr val="bg1"/>
                  </a:solidFill>
                  <a:effectLst/>
                  <a:uLnTx/>
                  <a:uFillTx/>
                </a:rPr>
                <a:t> </a:t>
              </a:r>
              <a:r>
                <a:rPr lang="en-US" sz="2000" b="1" kern="0" dirty="0">
                  <a:solidFill>
                    <a:schemeClr val="bg1"/>
                  </a:solidFill>
                </a:rPr>
                <a:t>I</a:t>
              </a:r>
              <a:r>
                <a:rPr kumimoji="0" lang="en-US" sz="2000" b="1" i="0" u="none" strike="noStrike" kern="0" cap="none" spc="0" normalizeH="0" baseline="0" noProof="0" dirty="0" err="1">
                  <a:ln>
                    <a:noFill/>
                  </a:ln>
                  <a:solidFill>
                    <a:schemeClr val="bg1"/>
                  </a:solidFill>
                  <a:effectLst/>
                  <a:uLnTx/>
                  <a:uFillTx/>
                </a:rPr>
                <a:t>nfrastructure</a:t>
              </a:r>
              <a:r>
                <a:rPr kumimoji="0" lang="en-US" sz="2000" b="1" i="0" u="none" strike="noStrike" kern="0" cap="none" spc="0" normalizeH="0" baseline="0" noProof="0" dirty="0">
                  <a:ln>
                    <a:noFill/>
                  </a:ln>
                  <a:solidFill>
                    <a:schemeClr val="bg1"/>
                  </a:solidFill>
                  <a:effectLst/>
                  <a:uLnTx/>
                  <a:uFillTx/>
                </a:rPr>
                <a:t> and Identify </a:t>
              </a:r>
              <a:r>
                <a:rPr lang="en-US" sz="2000" b="1" kern="0" dirty="0">
                  <a:solidFill>
                    <a:schemeClr val="bg1"/>
                  </a:solidFill>
                </a:rPr>
                <a:t>O</a:t>
              </a:r>
              <a:r>
                <a:rPr kumimoji="0" lang="en-US" sz="2000" b="1" i="0" u="none" strike="noStrike" kern="0" cap="none" spc="0" normalizeH="0" baseline="0" noProof="0" dirty="0" err="1">
                  <a:ln>
                    <a:noFill/>
                  </a:ln>
                  <a:solidFill>
                    <a:schemeClr val="bg1"/>
                  </a:solidFill>
                  <a:effectLst/>
                  <a:uLnTx/>
                  <a:uFillTx/>
                </a:rPr>
                <a:t>pportunities</a:t>
              </a:r>
              <a:r>
                <a:rPr kumimoji="0" lang="en-US" sz="2000" b="1" i="0" u="none" strike="noStrike" kern="0" cap="none" spc="0" normalizeH="0" baseline="0" noProof="0" dirty="0">
                  <a:ln>
                    <a:noFill/>
                  </a:ln>
                  <a:solidFill>
                    <a:schemeClr val="bg1"/>
                  </a:solidFill>
                  <a:effectLst/>
                  <a:uLnTx/>
                  <a:uFillTx/>
                </a:rPr>
                <a:t> for Conservation</a:t>
              </a:r>
              <a:endParaRPr kumimoji="0" lang="en-US" sz="2000" b="0" i="0" u="none" strike="noStrike" kern="0" cap="none" spc="0" normalizeH="0" baseline="0" noProof="0" dirty="0">
                <a:ln>
                  <a:noFill/>
                </a:ln>
                <a:solidFill>
                  <a:schemeClr val="bg1"/>
                </a:solidFill>
                <a:effectLst/>
                <a:uLnTx/>
                <a:uFillTx/>
              </a:endParaRPr>
            </a:p>
          </p:txBody>
        </p:sp>
        <p:sp>
          <p:nvSpPr>
            <p:cNvPr id="149" name="TextBox 148"/>
            <p:cNvSpPr txBox="1"/>
            <p:nvPr/>
          </p:nvSpPr>
          <p:spPr>
            <a:xfrm>
              <a:off x="-9112271" y="19325402"/>
              <a:ext cx="1850861" cy="5260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rPr>
                <a:t>Land Use Prioritization</a:t>
              </a:r>
              <a:endParaRPr kumimoji="0" lang="en-US" sz="2000" b="0" i="0" u="none" strike="noStrike" kern="0" cap="none" spc="0" normalizeH="0" baseline="0" noProof="0" dirty="0">
                <a:ln>
                  <a:noFill/>
                </a:ln>
                <a:solidFill>
                  <a:prstClr val="white"/>
                </a:solidFill>
                <a:effectLst/>
                <a:uLnTx/>
                <a:uFillTx/>
              </a:endParaRPr>
            </a:p>
          </p:txBody>
        </p:sp>
        <p:sp>
          <p:nvSpPr>
            <p:cNvPr id="150" name="TextBox 149"/>
            <p:cNvSpPr txBox="1"/>
            <p:nvPr/>
          </p:nvSpPr>
          <p:spPr>
            <a:xfrm>
              <a:off x="-9181984" y="18685772"/>
              <a:ext cx="1894317" cy="297322"/>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Suitability Analysis</a:t>
              </a:r>
              <a:endParaRPr kumimoji="0" lang="en-US" sz="1800" b="0" i="0" u="none" strike="noStrike" kern="0" cap="none" spc="0" normalizeH="0" baseline="0" noProof="0" dirty="0">
                <a:ln>
                  <a:noFill/>
                </a:ln>
                <a:solidFill>
                  <a:prstClr val="black"/>
                </a:solidFill>
                <a:effectLst/>
                <a:uLnTx/>
                <a:uFillTx/>
              </a:endParaRPr>
            </a:p>
          </p:txBody>
        </p:sp>
        <p:sp>
          <p:nvSpPr>
            <p:cNvPr id="151" name="Rounded Rectangle 150"/>
            <p:cNvSpPr/>
            <p:nvPr/>
          </p:nvSpPr>
          <p:spPr>
            <a:xfrm>
              <a:off x="-5714063" y="13588521"/>
              <a:ext cx="1428283" cy="687214"/>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2" name="Rounded Rectangle 151"/>
            <p:cNvSpPr/>
            <p:nvPr/>
          </p:nvSpPr>
          <p:spPr>
            <a:xfrm>
              <a:off x="-4144172" y="13574884"/>
              <a:ext cx="1514769" cy="687214"/>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3" name="Rounded Rectangle 152"/>
            <p:cNvSpPr/>
            <p:nvPr/>
          </p:nvSpPr>
          <p:spPr>
            <a:xfrm>
              <a:off x="-5719276" y="14624522"/>
              <a:ext cx="1439450" cy="687214"/>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4" name="Rounded Rectangle 153"/>
            <p:cNvSpPr/>
            <p:nvPr/>
          </p:nvSpPr>
          <p:spPr>
            <a:xfrm>
              <a:off x="-4144172" y="14624522"/>
              <a:ext cx="1514769" cy="687214"/>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5" name="TextBox 154"/>
            <p:cNvSpPr txBox="1"/>
            <p:nvPr/>
          </p:nvSpPr>
          <p:spPr>
            <a:xfrm>
              <a:off x="-5614621" y="13604077"/>
              <a:ext cx="1171736" cy="70519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Soils &amp; Geology</a:t>
              </a:r>
              <a:endParaRPr kumimoji="0" lang="en-US" sz="2400" b="0" i="0" u="none" strike="noStrike" kern="0" cap="none" spc="0" normalizeH="0" baseline="0" noProof="0" dirty="0">
                <a:ln>
                  <a:noFill/>
                </a:ln>
                <a:solidFill>
                  <a:prstClr val="black"/>
                </a:solidFill>
                <a:effectLst/>
                <a:uLnTx/>
                <a:uFillTx/>
              </a:endParaRPr>
            </a:p>
          </p:txBody>
        </p:sp>
        <p:sp>
          <p:nvSpPr>
            <p:cNvPr id="156" name="TextBox 155"/>
            <p:cNvSpPr txBox="1"/>
            <p:nvPr/>
          </p:nvSpPr>
          <p:spPr>
            <a:xfrm>
              <a:off x="-4158036" y="13750902"/>
              <a:ext cx="1537052" cy="3624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Topography</a:t>
              </a:r>
              <a:endParaRPr kumimoji="0" lang="en-US" sz="2400" b="0" i="0" u="none" strike="noStrike" kern="0" cap="none" spc="0" normalizeH="0" baseline="0" noProof="0" dirty="0">
                <a:ln>
                  <a:noFill/>
                </a:ln>
                <a:solidFill>
                  <a:prstClr val="black"/>
                </a:solidFill>
                <a:effectLst/>
                <a:uLnTx/>
                <a:uFillTx/>
              </a:endParaRPr>
            </a:p>
          </p:txBody>
        </p:sp>
        <p:sp>
          <p:nvSpPr>
            <p:cNvPr id="157" name="TextBox 156"/>
            <p:cNvSpPr txBox="1"/>
            <p:nvPr/>
          </p:nvSpPr>
          <p:spPr>
            <a:xfrm>
              <a:off x="-5719276" y="14792052"/>
              <a:ext cx="1452335" cy="3624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Land Cover</a:t>
              </a:r>
              <a:endParaRPr kumimoji="0" lang="en-US" sz="2400" b="0" i="0" u="none" strike="noStrike" kern="0" cap="none" spc="0" normalizeH="0" baseline="0" noProof="0" dirty="0">
                <a:ln>
                  <a:noFill/>
                </a:ln>
                <a:solidFill>
                  <a:prstClr val="black"/>
                </a:solidFill>
                <a:effectLst/>
                <a:uLnTx/>
                <a:uFillTx/>
              </a:endParaRPr>
            </a:p>
          </p:txBody>
        </p:sp>
        <p:sp>
          <p:nvSpPr>
            <p:cNvPr id="158" name="TextBox 157"/>
            <p:cNvSpPr txBox="1"/>
            <p:nvPr/>
          </p:nvSpPr>
          <p:spPr>
            <a:xfrm>
              <a:off x="-3884946" y="14781503"/>
              <a:ext cx="1073525" cy="3624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Climate</a:t>
              </a:r>
              <a:endParaRPr kumimoji="0" lang="en-US" sz="2400" b="0" i="0" u="none" strike="noStrike" kern="0" cap="none" spc="0" normalizeH="0" baseline="0" noProof="0" dirty="0">
                <a:ln>
                  <a:noFill/>
                </a:ln>
                <a:solidFill>
                  <a:prstClr val="black"/>
                </a:solidFill>
                <a:effectLst/>
                <a:uLnTx/>
                <a:uFillTx/>
              </a:endParaRPr>
            </a:p>
          </p:txBody>
        </p:sp>
        <p:sp>
          <p:nvSpPr>
            <p:cNvPr id="159" name="Rounded Rectangle 158"/>
            <p:cNvSpPr/>
            <p:nvPr/>
          </p:nvSpPr>
          <p:spPr>
            <a:xfrm>
              <a:off x="-13890773" y="13519892"/>
              <a:ext cx="1905562" cy="381061"/>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0" name="TextBox 159"/>
            <p:cNvSpPr txBox="1"/>
            <p:nvPr/>
          </p:nvSpPr>
          <p:spPr>
            <a:xfrm>
              <a:off x="-13888719" y="13550478"/>
              <a:ext cx="1903508" cy="3140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Landsat 8 </a:t>
              </a:r>
              <a:r>
                <a:rPr kumimoji="0" lang="en-US" sz="2000" b="1" i="0" u="none" strike="noStrike" kern="0" cap="none" spc="0" normalizeH="0" baseline="0" noProof="0" dirty="0" smtClean="0">
                  <a:ln>
                    <a:noFill/>
                  </a:ln>
                  <a:solidFill>
                    <a:prstClr val="black"/>
                  </a:solidFill>
                  <a:effectLst/>
                  <a:uLnTx/>
                  <a:uFillTx/>
                </a:rPr>
                <a:t>Imagery</a:t>
              </a:r>
              <a:endParaRPr kumimoji="0" lang="en-US" sz="2000" b="0" i="0" u="none" strike="noStrike" kern="0" cap="none" spc="0" normalizeH="0" baseline="0" noProof="0" dirty="0">
                <a:ln>
                  <a:noFill/>
                </a:ln>
                <a:solidFill>
                  <a:prstClr val="black"/>
                </a:solidFill>
                <a:effectLst/>
                <a:uLnTx/>
                <a:uFillTx/>
              </a:endParaRPr>
            </a:p>
          </p:txBody>
        </p:sp>
        <p:sp>
          <p:nvSpPr>
            <p:cNvPr id="161" name="Rounded Rectangle 160"/>
            <p:cNvSpPr/>
            <p:nvPr/>
          </p:nvSpPr>
          <p:spPr>
            <a:xfrm>
              <a:off x="-13887193" y="14018121"/>
              <a:ext cx="2989134" cy="381061"/>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p:cNvSpPr txBox="1"/>
            <p:nvPr/>
          </p:nvSpPr>
          <p:spPr>
            <a:xfrm>
              <a:off x="-13903061" y="14056297"/>
              <a:ext cx="3072664" cy="3140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National Hydrography Dataset</a:t>
              </a:r>
              <a:endParaRPr kumimoji="0" lang="en-US" sz="2000" b="0" i="0" u="none" strike="noStrike" kern="0" cap="none" spc="0" normalizeH="0" baseline="0" noProof="0" dirty="0">
                <a:ln>
                  <a:noFill/>
                </a:ln>
                <a:solidFill>
                  <a:prstClr val="black"/>
                </a:solidFill>
                <a:effectLst/>
                <a:uLnTx/>
                <a:uFillTx/>
              </a:endParaRPr>
            </a:p>
          </p:txBody>
        </p:sp>
        <p:sp>
          <p:nvSpPr>
            <p:cNvPr id="163" name="Rounded Rectangle 162"/>
            <p:cNvSpPr/>
            <p:nvPr/>
          </p:nvSpPr>
          <p:spPr>
            <a:xfrm>
              <a:off x="-11443193" y="13515100"/>
              <a:ext cx="1192909" cy="374031"/>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4" name="TextBox 163"/>
            <p:cNvSpPr txBox="1"/>
            <p:nvPr/>
          </p:nvSpPr>
          <p:spPr>
            <a:xfrm>
              <a:off x="-11477581" y="13558209"/>
              <a:ext cx="1302785" cy="3140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U.S. Census</a:t>
              </a:r>
              <a:endParaRPr kumimoji="0" lang="en-US" sz="2000" b="0" i="0" u="none" strike="noStrike" kern="0" cap="none" spc="0" normalizeH="0" baseline="0" noProof="0" dirty="0">
                <a:ln>
                  <a:noFill/>
                </a:ln>
                <a:solidFill>
                  <a:prstClr val="black"/>
                </a:solidFill>
                <a:effectLst/>
                <a:uLnTx/>
                <a:uFillTx/>
              </a:endParaRPr>
            </a:p>
          </p:txBody>
        </p:sp>
        <p:sp>
          <p:nvSpPr>
            <p:cNvPr id="165" name="Rounded Rectangle 164"/>
            <p:cNvSpPr/>
            <p:nvPr/>
          </p:nvSpPr>
          <p:spPr>
            <a:xfrm>
              <a:off x="-11396666" y="14970562"/>
              <a:ext cx="2793866" cy="381061"/>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6" name="TextBox 165"/>
            <p:cNvSpPr txBox="1"/>
            <p:nvPr/>
          </p:nvSpPr>
          <p:spPr>
            <a:xfrm>
              <a:off x="-11431337" y="15003209"/>
              <a:ext cx="2925293" cy="3140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National Land Cover Dataset</a:t>
              </a:r>
              <a:endParaRPr kumimoji="0" lang="en-US" sz="2000" b="0" i="0" u="none" strike="noStrike" kern="0" cap="none" spc="0" normalizeH="0" baseline="0" noProof="0" dirty="0">
                <a:ln>
                  <a:noFill/>
                </a:ln>
                <a:solidFill>
                  <a:prstClr val="black"/>
                </a:solidFill>
                <a:effectLst/>
                <a:uLnTx/>
                <a:uFillTx/>
              </a:endParaRPr>
            </a:p>
          </p:txBody>
        </p:sp>
        <p:sp>
          <p:nvSpPr>
            <p:cNvPr id="167" name="Rounded Rectangle 166"/>
            <p:cNvSpPr/>
            <p:nvPr/>
          </p:nvSpPr>
          <p:spPr>
            <a:xfrm>
              <a:off x="-9989960" y="13512754"/>
              <a:ext cx="1384813" cy="381061"/>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8" name="TextBox 167"/>
            <p:cNvSpPr txBox="1"/>
            <p:nvPr/>
          </p:nvSpPr>
          <p:spPr>
            <a:xfrm>
              <a:off x="-10016039" y="13549296"/>
              <a:ext cx="1481199" cy="3140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ASTER DEM</a:t>
              </a:r>
              <a:endParaRPr kumimoji="0" lang="en-US" sz="2000" b="0" i="0" u="none" strike="noStrike" kern="0" cap="none" spc="0" normalizeH="0" baseline="0" noProof="0" dirty="0">
                <a:ln>
                  <a:noFill/>
                </a:ln>
                <a:solidFill>
                  <a:prstClr val="black"/>
                </a:solidFill>
                <a:effectLst/>
                <a:uLnTx/>
                <a:uFillTx/>
              </a:endParaRPr>
            </a:p>
          </p:txBody>
        </p:sp>
        <p:sp>
          <p:nvSpPr>
            <p:cNvPr id="169" name="Rounded Rectangle 168"/>
            <p:cNvSpPr/>
            <p:nvPr/>
          </p:nvSpPr>
          <p:spPr>
            <a:xfrm>
              <a:off x="-9726241" y="14506472"/>
              <a:ext cx="1121094" cy="355210"/>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0" name="TextBox 169"/>
            <p:cNvSpPr txBox="1"/>
            <p:nvPr/>
          </p:nvSpPr>
          <p:spPr>
            <a:xfrm>
              <a:off x="-9742050" y="14524586"/>
              <a:ext cx="1169119" cy="3140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gSSURGO</a:t>
              </a:r>
              <a:endParaRPr kumimoji="0" lang="en-US" sz="2000" b="0" i="0" u="none" strike="noStrike" kern="0" cap="none" spc="0" normalizeH="0" baseline="0" noProof="0" dirty="0">
                <a:ln>
                  <a:noFill/>
                </a:ln>
                <a:solidFill>
                  <a:prstClr val="black"/>
                </a:solidFill>
                <a:effectLst/>
                <a:uLnTx/>
                <a:uFillTx/>
              </a:endParaRPr>
            </a:p>
          </p:txBody>
        </p:sp>
        <p:sp>
          <p:nvSpPr>
            <p:cNvPr id="171" name="Rounded Rectangle 170"/>
            <p:cNvSpPr/>
            <p:nvPr/>
          </p:nvSpPr>
          <p:spPr>
            <a:xfrm>
              <a:off x="-10794170" y="14026149"/>
              <a:ext cx="2201162" cy="381061"/>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2" name="TextBox 171"/>
            <p:cNvSpPr txBox="1"/>
            <p:nvPr/>
          </p:nvSpPr>
          <p:spPr>
            <a:xfrm>
              <a:off x="-10765808" y="14067496"/>
              <a:ext cx="2099090" cy="3140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Global Weather Data</a:t>
              </a:r>
            </a:p>
          </p:txBody>
        </p:sp>
        <p:sp>
          <p:nvSpPr>
            <p:cNvPr id="173" name="Rounded Rectangle 172"/>
            <p:cNvSpPr/>
            <p:nvPr/>
          </p:nvSpPr>
          <p:spPr>
            <a:xfrm>
              <a:off x="-13308349" y="14492419"/>
              <a:ext cx="3417211" cy="383317"/>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4" name="TextBox 173"/>
            <p:cNvSpPr txBox="1"/>
            <p:nvPr/>
          </p:nvSpPr>
          <p:spPr>
            <a:xfrm>
              <a:off x="-13294988" y="14533629"/>
              <a:ext cx="3412974" cy="3140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USGS Streamflow &amp; Water Quality</a:t>
              </a:r>
              <a:endParaRPr kumimoji="0" lang="en-US" sz="2000" b="0" i="0" u="none" strike="noStrike" kern="0" cap="none" spc="0" normalizeH="0" baseline="0" noProof="0" dirty="0">
                <a:ln>
                  <a:noFill/>
                </a:ln>
                <a:solidFill>
                  <a:prstClr val="black"/>
                </a:solidFill>
                <a:effectLst/>
                <a:uLnTx/>
                <a:uFillTx/>
              </a:endParaRPr>
            </a:p>
          </p:txBody>
        </p:sp>
        <p:cxnSp>
          <p:nvCxnSpPr>
            <p:cNvPr id="175" name="Elbow Connector 174"/>
            <p:cNvCxnSpPr>
              <a:stCxn id="141" idx="2"/>
              <a:endCxn id="145" idx="1"/>
            </p:cNvCxnSpPr>
            <p:nvPr/>
          </p:nvCxnSpPr>
          <p:spPr>
            <a:xfrm rot="16200000" flipH="1">
              <a:off x="-10975470" y="17098032"/>
              <a:ext cx="563260" cy="2910154"/>
            </a:xfrm>
            <a:prstGeom prst="bentConnector2">
              <a:avLst/>
            </a:prstGeom>
            <a:noFill/>
            <a:ln w="38100" cap="flat" cmpd="sng" algn="ctr">
              <a:solidFill>
                <a:sysClr val="windowText" lastClr="000000"/>
              </a:solidFill>
              <a:prstDash val="solid"/>
              <a:miter lim="800000"/>
              <a:tailEnd type="triangle"/>
            </a:ln>
            <a:effectLst/>
          </p:spPr>
        </p:cxnSp>
        <p:cxnSp>
          <p:nvCxnSpPr>
            <p:cNvPr id="176" name="Elbow Connector 175"/>
            <p:cNvCxnSpPr>
              <a:stCxn id="144" idx="2"/>
              <a:endCxn id="145" idx="3"/>
            </p:cNvCxnSpPr>
            <p:nvPr/>
          </p:nvCxnSpPr>
          <p:spPr>
            <a:xfrm rot="5400000">
              <a:off x="-6076523" y="17117117"/>
              <a:ext cx="563260" cy="2871984"/>
            </a:xfrm>
            <a:prstGeom prst="bentConnector2">
              <a:avLst/>
            </a:prstGeom>
            <a:noFill/>
            <a:ln w="38100" cap="flat" cmpd="sng" algn="ctr">
              <a:solidFill>
                <a:sysClr val="windowText" lastClr="000000"/>
              </a:solidFill>
              <a:prstDash val="solid"/>
              <a:miter lim="800000"/>
              <a:tailEnd type="triangle"/>
            </a:ln>
            <a:effectLst/>
          </p:spPr>
        </p:cxnSp>
        <p:sp>
          <p:nvSpPr>
            <p:cNvPr id="177" name="TextBox 176"/>
            <p:cNvSpPr txBox="1"/>
            <p:nvPr/>
          </p:nvSpPr>
          <p:spPr>
            <a:xfrm>
              <a:off x="-4071135" y="16549195"/>
              <a:ext cx="1395613" cy="3140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prstClr val="black"/>
                  </a:solidFill>
                </a:rPr>
                <a:t>Surface Flow</a:t>
              </a:r>
              <a:endParaRPr kumimoji="0" lang="en-US" sz="2000" b="1" i="0" u="none" strike="noStrike" kern="0" cap="none" spc="0" normalizeH="0" baseline="0" noProof="0" dirty="0">
                <a:ln>
                  <a:noFill/>
                </a:ln>
                <a:solidFill>
                  <a:prstClr val="black"/>
                </a:solidFill>
                <a:effectLst/>
                <a:uLnTx/>
                <a:uFillTx/>
              </a:endParaRPr>
            </a:p>
          </p:txBody>
        </p:sp>
        <p:sp>
          <p:nvSpPr>
            <p:cNvPr id="178" name="TextBox 177"/>
            <p:cNvSpPr txBox="1"/>
            <p:nvPr/>
          </p:nvSpPr>
          <p:spPr>
            <a:xfrm>
              <a:off x="-6011735" y="16030310"/>
              <a:ext cx="1514232"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Soil Permeability</a:t>
              </a:r>
            </a:p>
          </p:txBody>
        </p:sp>
        <p:sp>
          <p:nvSpPr>
            <p:cNvPr id="179" name="TextBox 178"/>
            <p:cNvSpPr txBox="1"/>
            <p:nvPr/>
          </p:nvSpPr>
          <p:spPr>
            <a:xfrm>
              <a:off x="-3980757" y="16030310"/>
              <a:ext cx="1269277"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Proximity to Forests</a:t>
              </a:r>
            </a:p>
          </p:txBody>
        </p:sp>
        <p:sp>
          <p:nvSpPr>
            <p:cNvPr id="180" name="TextBox 179"/>
            <p:cNvSpPr txBox="1"/>
            <p:nvPr/>
          </p:nvSpPr>
          <p:spPr>
            <a:xfrm>
              <a:off x="-6008116" y="16580744"/>
              <a:ext cx="1514232"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Proximity to Waterways</a:t>
              </a:r>
            </a:p>
          </p:txBody>
        </p:sp>
        <p:sp>
          <p:nvSpPr>
            <p:cNvPr id="181" name="Striped Right Arrow 180"/>
            <p:cNvSpPr/>
            <p:nvPr/>
          </p:nvSpPr>
          <p:spPr>
            <a:xfrm rot="5400000">
              <a:off x="-12350852" y="17087735"/>
              <a:ext cx="346125" cy="587873"/>
            </a:xfrm>
            <a:prstGeom prst="stripedRightArrow">
              <a:avLst>
                <a:gd name="adj1" fmla="val 47030"/>
                <a:gd name="adj2" fmla="val 41488"/>
              </a:avLst>
            </a:prstGeom>
            <a:solidFill>
              <a:sysClr val="window" lastClr="FFFFFF">
                <a:lumMod val="50000"/>
              </a:sysClr>
            </a:solidFill>
            <a:ln w="254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2" name="Striped Right Arrow 181"/>
            <p:cNvSpPr/>
            <p:nvPr/>
          </p:nvSpPr>
          <p:spPr>
            <a:xfrm>
              <a:off x="-8545651" y="14041342"/>
              <a:ext cx="594975" cy="1041119"/>
            </a:xfrm>
            <a:prstGeom prst="stripedRightArrow">
              <a:avLst>
                <a:gd name="adj1" fmla="val 47030"/>
                <a:gd name="adj2" fmla="val 44729"/>
              </a:avLst>
            </a:prstGeom>
            <a:solidFill>
              <a:sysClr val="window" lastClr="FFFFFF">
                <a:lumMod val="50000"/>
              </a:sysClr>
            </a:solidFill>
            <a:ln w="25400" cap="flat" cmpd="sng" algn="ctr">
              <a:solidFill>
                <a:sysClr val="windowText" lastClr="000000">
                  <a:lumMod val="95000"/>
                  <a:lumOff val="5000"/>
                </a:sysClr>
              </a:solidFill>
              <a:prstDash val="solid"/>
              <a:miter lim="800000"/>
            </a:ln>
            <a:effectLst/>
          </p:spPr>
          <p:txBody>
            <a:bodyPr rtlCol="0" anchor="ctr"/>
            <a:lstStyle/>
            <a:p>
              <a:pPr algn="ctr" defTabSz="914400"/>
              <a:endParaRPr lang="en-US" sz="2400" kern="0" dirty="0">
                <a:solidFill>
                  <a:prstClr val="white"/>
                </a:solidFill>
                <a:latin typeface="Calibri" panose="020F0502020204030204"/>
              </a:endParaRPr>
            </a:p>
          </p:txBody>
        </p:sp>
        <p:sp>
          <p:nvSpPr>
            <p:cNvPr id="183" name="Striped Right Arrow 182"/>
            <p:cNvSpPr/>
            <p:nvPr/>
          </p:nvSpPr>
          <p:spPr>
            <a:xfrm rot="5400000">
              <a:off x="-6196707" y="15107280"/>
              <a:ext cx="467720" cy="881249"/>
            </a:xfrm>
            <a:prstGeom prst="stripedRightArrow">
              <a:avLst>
                <a:gd name="adj1" fmla="val 47030"/>
                <a:gd name="adj2" fmla="val 44729"/>
              </a:avLst>
            </a:prstGeom>
            <a:solidFill>
              <a:sysClr val="window" lastClr="FFFFFF">
                <a:lumMod val="50000"/>
              </a:sysClr>
            </a:solidFill>
            <a:ln w="25400" cap="flat" cmpd="sng" algn="ctr">
              <a:solidFill>
                <a:sysClr val="windowText" lastClr="000000">
                  <a:lumMod val="95000"/>
                  <a:lumOff val="5000"/>
                </a:sysClr>
              </a:solidFill>
              <a:prstDash val="solid"/>
              <a:miter lim="800000"/>
            </a:ln>
            <a:effectLst/>
          </p:spPr>
          <p:txBody>
            <a:bodyPr rtlCol="0" anchor="ctr"/>
            <a:lstStyle/>
            <a:p>
              <a:pPr algn="ctr" defTabSz="914400"/>
              <a:endParaRPr lang="en-US" sz="2400" kern="0" dirty="0">
                <a:solidFill>
                  <a:prstClr val="white"/>
                </a:solidFill>
                <a:latin typeface="Calibri" panose="020F0502020204030204"/>
              </a:endParaRPr>
            </a:p>
          </p:txBody>
        </p:sp>
        <p:sp>
          <p:nvSpPr>
            <p:cNvPr id="184" name="Striped Right Arrow 183"/>
            <p:cNvSpPr/>
            <p:nvPr/>
          </p:nvSpPr>
          <p:spPr>
            <a:xfrm rot="5400000">
              <a:off x="-12185861" y="15082570"/>
              <a:ext cx="467720" cy="881249"/>
            </a:xfrm>
            <a:prstGeom prst="stripedRightArrow">
              <a:avLst>
                <a:gd name="adj1" fmla="val 47030"/>
                <a:gd name="adj2" fmla="val 44729"/>
              </a:avLst>
            </a:prstGeom>
            <a:solidFill>
              <a:sysClr val="window" lastClr="FFFFFF">
                <a:lumMod val="50000"/>
              </a:sysClr>
            </a:solidFill>
            <a:ln w="25400" cap="flat" cmpd="sng" algn="ctr">
              <a:solidFill>
                <a:sysClr val="windowText" lastClr="000000">
                  <a:lumMod val="95000"/>
                  <a:lumOff val="5000"/>
                </a:sysClr>
              </a:solidFill>
              <a:prstDash val="solid"/>
              <a:miter lim="800000"/>
            </a:ln>
            <a:effectLst/>
          </p:spPr>
          <p:txBody>
            <a:bodyPr rtlCol="0" anchor="ctr"/>
            <a:lstStyle/>
            <a:p>
              <a:pPr algn="ctr" defTabSz="914400"/>
              <a:endParaRPr lang="en-US" sz="2400" kern="0" dirty="0">
                <a:solidFill>
                  <a:prstClr val="white"/>
                </a:solidFill>
                <a:latin typeface="Calibri" panose="020F0502020204030204"/>
              </a:endParaRPr>
            </a:p>
          </p:txBody>
        </p:sp>
        <p:sp>
          <p:nvSpPr>
            <p:cNvPr id="185" name="Striped Right Arrow 184"/>
            <p:cNvSpPr/>
            <p:nvPr/>
          </p:nvSpPr>
          <p:spPr>
            <a:xfrm rot="5400000">
              <a:off x="-8451210" y="17087735"/>
              <a:ext cx="346125" cy="587873"/>
            </a:xfrm>
            <a:prstGeom prst="stripedRightArrow">
              <a:avLst>
                <a:gd name="adj1" fmla="val 47030"/>
                <a:gd name="adj2" fmla="val 41488"/>
              </a:avLst>
            </a:prstGeom>
            <a:solidFill>
              <a:sysClr val="window" lastClr="FFFFFF">
                <a:lumMod val="50000"/>
              </a:sysClr>
            </a:solidFill>
            <a:ln w="254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6" name="Striped Right Arrow 185"/>
            <p:cNvSpPr/>
            <p:nvPr/>
          </p:nvSpPr>
          <p:spPr>
            <a:xfrm rot="5400000">
              <a:off x="-4496333" y="17044645"/>
              <a:ext cx="346125" cy="587873"/>
            </a:xfrm>
            <a:prstGeom prst="stripedRightArrow">
              <a:avLst>
                <a:gd name="adj1" fmla="val 47030"/>
                <a:gd name="adj2" fmla="val 41488"/>
              </a:avLst>
            </a:prstGeom>
            <a:solidFill>
              <a:sysClr val="window" lastClr="FFFFFF">
                <a:lumMod val="50000"/>
              </a:sysClr>
            </a:solidFill>
            <a:ln w="254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7" name="Straight Arrow Connector 186"/>
            <p:cNvCxnSpPr/>
            <p:nvPr/>
          </p:nvCxnSpPr>
          <p:spPr>
            <a:xfrm flipH="1">
              <a:off x="-8205385" y="18277912"/>
              <a:ext cx="1" cy="347472"/>
            </a:xfrm>
            <a:prstGeom prst="straightConnector1">
              <a:avLst/>
            </a:prstGeom>
            <a:noFill/>
            <a:ln w="38100" cap="flat" cmpd="sng" algn="ctr">
              <a:solidFill>
                <a:sysClr val="windowText" lastClr="000000"/>
              </a:solidFill>
              <a:prstDash val="solid"/>
              <a:miter lim="800000"/>
              <a:tailEnd type="triangle"/>
            </a:ln>
            <a:effectLst/>
          </p:spPr>
        </p:cxnSp>
        <p:cxnSp>
          <p:nvCxnSpPr>
            <p:cNvPr id="188" name="Straight Arrow Connector 187"/>
            <p:cNvCxnSpPr/>
            <p:nvPr/>
          </p:nvCxnSpPr>
          <p:spPr>
            <a:xfrm flipH="1">
              <a:off x="-8234824" y="19051181"/>
              <a:ext cx="1" cy="283464"/>
            </a:xfrm>
            <a:prstGeom prst="straightConnector1">
              <a:avLst/>
            </a:prstGeom>
            <a:noFill/>
            <a:ln w="38100" cap="flat" cmpd="sng" algn="ctr">
              <a:solidFill>
                <a:sysClr val="windowText" lastClr="000000"/>
              </a:solidFill>
              <a:prstDash val="solid"/>
              <a:miter lim="800000"/>
              <a:tailEnd type="triangle"/>
            </a:ln>
            <a:effectLst/>
          </p:spPr>
        </p:cxnSp>
      </p:grpSp>
      <p:pic>
        <p:nvPicPr>
          <p:cNvPr id="189" name="Picture 1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0660" y="29675969"/>
            <a:ext cx="1661986" cy="1681684"/>
          </a:xfrm>
          <a:prstGeom prst="rect">
            <a:avLst/>
          </a:prstGeom>
        </p:spPr>
      </p:pic>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r="6927"/>
          <a:stretch/>
        </p:blipFill>
        <p:spPr>
          <a:xfrm>
            <a:off x="17808884" y="29387373"/>
            <a:ext cx="5965516" cy="4807107"/>
          </a:xfrm>
          <a:prstGeom prst="rect">
            <a:avLst/>
          </a:prstGeom>
          <a:ln>
            <a:solidFill>
              <a:schemeClr val="tx1">
                <a:lumMod val="50000"/>
              </a:schemeClr>
            </a:solidFill>
          </a:ln>
        </p:spPr>
      </p:pic>
      <p:sp>
        <p:nvSpPr>
          <p:cNvPr id="3" name="TextBox 2"/>
          <p:cNvSpPr txBox="1"/>
          <p:nvPr/>
        </p:nvSpPr>
        <p:spPr>
          <a:xfrm>
            <a:off x="20318998" y="29669269"/>
            <a:ext cx="3742517" cy="461665"/>
          </a:xfrm>
          <a:prstGeom prst="rect">
            <a:avLst/>
          </a:prstGeom>
          <a:noFill/>
        </p:spPr>
        <p:txBody>
          <a:bodyPr wrap="square" rtlCol="0">
            <a:spAutoFit/>
          </a:bodyPr>
          <a:lstStyle/>
          <a:p>
            <a:r>
              <a:rPr lang="en-US" sz="2400" b="1" dirty="0">
                <a:solidFill>
                  <a:schemeClr val="bg1"/>
                </a:solidFill>
              </a:rPr>
              <a:t>The Nature Conservancy</a:t>
            </a:r>
          </a:p>
        </p:txBody>
      </p:sp>
      <p:pic>
        <p:nvPicPr>
          <p:cNvPr id="43" name="Picture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1587" y="29881304"/>
            <a:ext cx="1436298" cy="1334721"/>
          </a:xfrm>
          <a:prstGeom prst="ellipse">
            <a:avLst/>
          </a:prstGeom>
        </p:spPr>
      </p:pic>
      <p:pic>
        <p:nvPicPr>
          <p:cNvPr id="55" name="Picture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79989" y="32258535"/>
            <a:ext cx="1418545" cy="1395412"/>
          </a:xfrm>
          <a:prstGeom prst="ellipse">
            <a:avLst/>
          </a:prstGeom>
        </p:spPr>
      </p:pic>
      <p:pic>
        <p:nvPicPr>
          <p:cNvPr id="32" name="Picture 31"/>
          <p:cNvPicPr>
            <a:picLocks noChangeAspect="1"/>
          </p:cNvPicPr>
          <p:nvPr/>
        </p:nvPicPr>
        <p:blipFill rotWithShape="1">
          <a:blip r:embed="rId12" cstate="print">
            <a:extLst>
              <a:ext uri="{28A0092B-C50C-407E-A947-70E740481C1C}">
                <a14:useLocalDpi xmlns:a14="http://schemas.microsoft.com/office/drawing/2010/main" val="0"/>
              </a:ext>
            </a:extLst>
          </a:blip>
          <a:srcRect l="21614" t="42977" r="61753" b="35031"/>
          <a:stretch/>
        </p:blipFill>
        <p:spPr>
          <a:xfrm rot="5400000">
            <a:off x="1283064" y="29788196"/>
            <a:ext cx="1445017" cy="1432998"/>
          </a:xfrm>
          <a:prstGeom prst="ellipse">
            <a:avLst/>
          </a:prstGeom>
        </p:spPr>
      </p:pic>
      <p:pic>
        <p:nvPicPr>
          <p:cNvPr id="193" name="Picture 19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92615" y="29788521"/>
            <a:ext cx="1375875" cy="1436298"/>
          </a:xfrm>
          <a:prstGeom prst="ellipse">
            <a:avLst/>
          </a:prstGeom>
        </p:spPr>
      </p:pic>
      <p:pic>
        <p:nvPicPr>
          <p:cNvPr id="194" name="Picture 19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19703" y="32247115"/>
            <a:ext cx="1319158" cy="1436298"/>
          </a:xfrm>
          <a:prstGeom prst="ellipse">
            <a:avLst/>
          </a:prstGeom>
        </p:spPr>
      </p:pic>
      <p:pic>
        <p:nvPicPr>
          <p:cNvPr id="195" name="Picture 19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96897" y="29821256"/>
            <a:ext cx="1436298" cy="1425163"/>
          </a:xfrm>
          <a:prstGeom prst="ellipse">
            <a:avLst/>
          </a:prstGeom>
        </p:spPr>
      </p:pic>
      <p:pic>
        <p:nvPicPr>
          <p:cNvPr id="196" name="Picture 1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4520" y="32127078"/>
            <a:ext cx="1661986" cy="1681684"/>
          </a:xfrm>
          <a:prstGeom prst="rect">
            <a:avLst/>
          </a:prstGeom>
        </p:spPr>
      </p:pic>
      <p:sp>
        <p:nvSpPr>
          <p:cNvPr id="203" name="Text Placeholder 16"/>
          <p:cNvSpPr txBox="1">
            <a:spLocks/>
          </p:cNvSpPr>
          <p:nvPr/>
        </p:nvSpPr>
        <p:spPr>
          <a:xfrm>
            <a:off x="5946087" y="33859759"/>
            <a:ext cx="1472721" cy="52108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1800" dirty="0" err="1">
                <a:solidFill>
                  <a:schemeClr val="tx1">
                    <a:lumMod val="75000"/>
                  </a:schemeClr>
                </a:solidFill>
              </a:rPr>
              <a:t>Kamalakanta</a:t>
            </a:r>
            <a:r>
              <a:rPr lang="en-US" sz="1800" dirty="0">
                <a:solidFill>
                  <a:schemeClr val="tx1">
                    <a:lumMod val="75000"/>
                  </a:schemeClr>
                </a:solidFill>
              </a:rPr>
              <a:t> </a:t>
            </a:r>
            <a:r>
              <a:rPr lang="en-US" sz="1800" dirty="0" err="1">
                <a:solidFill>
                  <a:schemeClr val="tx1">
                    <a:lumMod val="75000"/>
                  </a:schemeClr>
                </a:solidFill>
              </a:rPr>
              <a:t>Sahoo</a:t>
            </a:r>
            <a:endParaRPr lang="en-US" sz="1800" dirty="0">
              <a:solidFill>
                <a:schemeClr val="tx1">
                  <a:lumMod val="75000"/>
                </a:schemeClr>
              </a:solidFill>
            </a:endParaRPr>
          </a:p>
        </p:txBody>
      </p:sp>
      <p:sp>
        <p:nvSpPr>
          <p:cNvPr id="121" name="TextBox 120"/>
          <p:cNvSpPr txBox="1"/>
          <p:nvPr/>
        </p:nvSpPr>
        <p:spPr>
          <a:xfrm>
            <a:off x="21528913" y="15960004"/>
            <a:ext cx="606471" cy="307777"/>
          </a:xfrm>
          <a:prstGeom prst="rect">
            <a:avLst/>
          </a:prstGeom>
          <a:noFill/>
        </p:spPr>
        <p:txBody>
          <a:bodyPr wrap="square" rtlCol="0">
            <a:spAutoFit/>
          </a:bodyPr>
          <a:lstStyle/>
          <a:p>
            <a:r>
              <a:rPr lang="en-US" sz="1400" dirty="0">
                <a:solidFill>
                  <a:srgbClr val="FFFF00"/>
                </a:solidFill>
              </a:rPr>
              <a:t>Flint</a:t>
            </a:r>
          </a:p>
        </p:txBody>
      </p:sp>
      <p:pic>
        <p:nvPicPr>
          <p:cNvPr id="198" name="Picture 197"/>
          <p:cNvPicPr>
            <a:picLocks noChangeAspect="1"/>
          </p:cNvPicPr>
          <p:nvPr/>
        </p:nvPicPr>
        <p:blipFill rotWithShape="1">
          <a:blip r:embed="rId16">
            <a:extLst>
              <a:ext uri="{28A0092B-C50C-407E-A947-70E740481C1C}">
                <a14:useLocalDpi xmlns:a14="http://schemas.microsoft.com/office/drawing/2010/main" val="0"/>
              </a:ext>
            </a:extLst>
          </a:blip>
          <a:srcRect l="10320" t="5917" r="7206" b="3877"/>
          <a:stretch/>
        </p:blipFill>
        <p:spPr>
          <a:xfrm>
            <a:off x="17834630" y="10042468"/>
            <a:ext cx="5939295" cy="6573589"/>
          </a:xfrm>
          <a:prstGeom prst="rect">
            <a:avLst/>
          </a:prstGeom>
        </p:spPr>
      </p:pic>
      <p:sp>
        <p:nvSpPr>
          <p:cNvPr id="199" name="TextBox 198"/>
          <p:cNvSpPr txBox="1"/>
          <p:nvPr/>
        </p:nvSpPr>
        <p:spPr>
          <a:xfrm>
            <a:off x="20519023" y="13799066"/>
            <a:ext cx="2090931" cy="523220"/>
          </a:xfrm>
          <a:prstGeom prst="rect">
            <a:avLst/>
          </a:prstGeom>
          <a:noFill/>
        </p:spPr>
        <p:txBody>
          <a:bodyPr wrap="square" rtlCol="0">
            <a:spAutoFit/>
          </a:bodyPr>
          <a:lstStyle/>
          <a:p>
            <a:r>
              <a:rPr lang="en-US" sz="2800" b="1" dirty="0">
                <a:solidFill>
                  <a:srgbClr val="FFFF00"/>
                </a:solidFill>
              </a:rPr>
              <a:t>Ocmulgee</a:t>
            </a:r>
          </a:p>
        </p:txBody>
      </p:sp>
      <p:sp>
        <p:nvSpPr>
          <p:cNvPr id="200" name="TextBox 199"/>
          <p:cNvSpPr txBox="1"/>
          <p:nvPr/>
        </p:nvSpPr>
        <p:spPr>
          <a:xfrm>
            <a:off x="18748997" y="11598000"/>
            <a:ext cx="1597545" cy="523220"/>
          </a:xfrm>
          <a:prstGeom prst="rect">
            <a:avLst/>
          </a:prstGeom>
          <a:noFill/>
        </p:spPr>
        <p:txBody>
          <a:bodyPr wrap="square" rtlCol="0">
            <a:spAutoFit/>
          </a:bodyPr>
          <a:lstStyle/>
          <a:p>
            <a:r>
              <a:rPr lang="en-US" sz="2800" b="1" dirty="0">
                <a:solidFill>
                  <a:srgbClr val="FFFF00"/>
                </a:solidFill>
              </a:rPr>
              <a:t>Etowah</a:t>
            </a:r>
          </a:p>
        </p:txBody>
      </p:sp>
      <p:sp>
        <p:nvSpPr>
          <p:cNvPr id="201" name="TextBox 200"/>
          <p:cNvSpPr txBox="1"/>
          <p:nvPr/>
        </p:nvSpPr>
        <p:spPr>
          <a:xfrm>
            <a:off x="19553452" y="15135240"/>
            <a:ext cx="1405357" cy="523220"/>
          </a:xfrm>
          <a:prstGeom prst="rect">
            <a:avLst/>
          </a:prstGeom>
          <a:noFill/>
        </p:spPr>
        <p:txBody>
          <a:bodyPr wrap="square" rtlCol="0">
            <a:spAutoFit/>
          </a:bodyPr>
          <a:lstStyle/>
          <a:p>
            <a:r>
              <a:rPr lang="en-US" sz="2800" b="1" dirty="0">
                <a:solidFill>
                  <a:srgbClr val="FFFF00"/>
                </a:solidFill>
              </a:rPr>
              <a:t>Flint</a:t>
            </a:r>
          </a:p>
        </p:txBody>
      </p:sp>
      <p:sp>
        <p:nvSpPr>
          <p:cNvPr id="202" name="TextBox 201"/>
          <p:cNvSpPr txBox="1"/>
          <p:nvPr/>
        </p:nvSpPr>
        <p:spPr>
          <a:xfrm rot="18900000">
            <a:off x="19814784" y="11498004"/>
            <a:ext cx="3319790" cy="954107"/>
          </a:xfrm>
          <a:prstGeom prst="rect">
            <a:avLst/>
          </a:prstGeom>
          <a:noFill/>
        </p:spPr>
        <p:txBody>
          <a:bodyPr wrap="square" rtlCol="0">
            <a:spAutoFit/>
          </a:bodyPr>
          <a:lstStyle/>
          <a:p>
            <a:r>
              <a:rPr lang="en-US" sz="2800" b="1" dirty="0">
                <a:solidFill>
                  <a:srgbClr val="FFFF00"/>
                </a:solidFill>
              </a:rPr>
              <a:t>Upper</a:t>
            </a:r>
            <a:r>
              <a:rPr lang="en-US" sz="1400" dirty="0">
                <a:solidFill>
                  <a:srgbClr val="FFFF00"/>
                </a:solidFill>
              </a:rPr>
              <a:t> </a:t>
            </a:r>
            <a:r>
              <a:rPr lang="en-US" sz="2800" b="1" dirty="0">
                <a:solidFill>
                  <a:srgbClr val="FFFF00"/>
                </a:solidFill>
              </a:rPr>
              <a:t>Chattahoochee</a:t>
            </a:r>
          </a:p>
        </p:txBody>
      </p:sp>
      <p:sp>
        <p:nvSpPr>
          <p:cNvPr id="204" name="TextBox 203"/>
          <p:cNvSpPr txBox="1"/>
          <p:nvPr/>
        </p:nvSpPr>
        <p:spPr>
          <a:xfrm rot="18900000">
            <a:off x="17938430" y="13931715"/>
            <a:ext cx="2555688" cy="954107"/>
          </a:xfrm>
          <a:prstGeom prst="rect">
            <a:avLst/>
          </a:prstGeom>
          <a:noFill/>
        </p:spPr>
        <p:txBody>
          <a:bodyPr wrap="square" rtlCol="0">
            <a:spAutoFit/>
          </a:bodyPr>
          <a:lstStyle/>
          <a:p>
            <a:pPr algn="r"/>
            <a:r>
              <a:rPr lang="en-US" sz="2800" b="1" dirty="0">
                <a:solidFill>
                  <a:srgbClr val="FFFF00"/>
                </a:solidFill>
              </a:rPr>
              <a:t>Middle </a:t>
            </a:r>
          </a:p>
          <a:p>
            <a:pPr algn="r"/>
            <a:r>
              <a:rPr lang="en-US" sz="2800" b="1" dirty="0">
                <a:solidFill>
                  <a:srgbClr val="FFFF00"/>
                </a:solidFill>
              </a:rPr>
              <a:t>Chattahoochee</a:t>
            </a:r>
          </a:p>
        </p:txBody>
      </p:sp>
      <p:cxnSp>
        <p:nvCxnSpPr>
          <p:cNvPr id="192" name="Straight Connector 191"/>
          <p:cNvCxnSpPr/>
          <p:nvPr/>
        </p:nvCxnSpPr>
        <p:spPr>
          <a:xfrm>
            <a:off x="15864581" y="10472385"/>
            <a:ext cx="2366269" cy="5487619"/>
          </a:xfrm>
          <a:prstGeom prst="line">
            <a:avLst/>
          </a:prstGeom>
          <a:ln>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6402117" y="9876179"/>
            <a:ext cx="6389677" cy="247247"/>
          </a:xfrm>
          <a:prstGeom prst="line">
            <a:avLst/>
          </a:prstGeom>
          <a:ln>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5" name="5-Point Star 204"/>
          <p:cNvSpPr/>
          <p:nvPr/>
        </p:nvSpPr>
        <p:spPr>
          <a:xfrm>
            <a:off x="15926190" y="10020403"/>
            <a:ext cx="256044" cy="206046"/>
          </a:xfrm>
          <a:prstGeom prst="star5">
            <a:avLst/>
          </a:prstGeom>
          <a:solidFill>
            <a:srgbClr val="FF0000"/>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a:off x="16035162" y="9485802"/>
            <a:ext cx="2023112" cy="523220"/>
          </a:xfrm>
          <a:prstGeom prst="rect">
            <a:avLst/>
          </a:prstGeom>
          <a:noFill/>
        </p:spPr>
        <p:txBody>
          <a:bodyPr wrap="square" rtlCol="0">
            <a:spAutoFit/>
          </a:bodyPr>
          <a:lstStyle/>
          <a:p>
            <a:r>
              <a:rPr lang="en-US" sz="2800" b="1" dirty="0">
                <a:solidFill>
                  <a:schemeClr val="tx1">
                    <a:lumMod val="75000"/>
                  </a:schemeClr>
                </a:solidFill>
              </a:rPr>
              <a:t>Atlanta</a:t>
            </a:r>
          </a:p>
        </p:txBody>
      </p:sp>
      <p:pic>
        <p:nvPicPr>
          <p:cNvPr id="4" name="Picture 3"/>
          <p:cNvPicPr>
            <a:picLocks noChangeAspect="1"/>
          </p:cNvPicPr>
          <p:nvPr/>
        </p:nvPicPr>
        <p:blipFill rotWithShape="1">
          <a:blip r:embed="rId17">
            <a:extLst>
              <a:ext uri="{28A0092B-C50C-407E-A947-70E740481C1C}">
                <a14:useLocalDpi xmlns:a14="http://schemas.microsoft.com/office/drawing/2010/main" val="0"/>
              </a:ext>
            </a:extLst>
          </a:blip>
          <a:srcRect l="38305" t="64696" r="11850" b="28105"/>
          <a:stretch/>
        </p:blipFill>
        <p:spPr>
          <a:xfrm>
            <a:off x="19215654" y="16459780"/>
            <a:ext cx="3874171" cy="724152"/>
          </a:xfrm>
          <a:prstGeom prst="rect">
            <a:avLst/>
          </a:prstGeom>
        </p:spPr>
      </p:pic>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708740" y="16418020"/>
            <a:ext cx="312436" cy="62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Picture 18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99336" y="32343001"/>
            <a:ext cx="1319158" cy="1319158"/>
          </a:xfrm>
          <a:prstGeom prst="ellipse">
            <a:avLst/>
          </a:prstGeom>
        </p:spPr>
      </p:pic>
      <p:pic>
        <p:nvPicPr>
          <p:cNvPr id="246"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39726" y="27316974"/>
            <a:ext cx="312436" cy="62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3" name="Straight Connector 212"/>
          <p:cNvCxnSpPr/>
          <p:nvPr/>
        </p:nvCxnSpPr>
        <p:spPr>
          <a:xfrm>
            <a:off x="4253964" y="23059421"/>
            <a:ext cx="4152139" cy="988408"/>
          </a:xfrm>
          <a:prstGeom prst="line">
            <a:avLst/>
          </a:prstGeom>
          <a:ln>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33" name="Table 232"/>
          <p:cNvGraphicFramePr>
            <a:graphicFrameLocks noGrp="1"/>
          </p:cNvGraphicFramePr>
          <p:nvPr>
            <p:extLst>
              <p:ext uri="{D42A27DB-BD31-4B8C-83A1-F6EECF244321}">
                <p14:modId xmlns:p14="http://schemas.microsoft.com/office/powerpoint/2010/main" val="2368818235"/>
              </p:ext>
            </p:extLst>
          </p:nvPr>
        </p:nvGraphicFramePr>
        <p:xfrm>
          <a:off x="6761744" y="24969128"/>
          <a:ext cx="7917720" cy="3462224"/>
        </p:xfrm>
        <a:graphic>
          <a:graphicData uri="http://schemas.openxmlformats.org/drawingml/2006/table">
            <a:tbl>
              <a:tblPr>
                <a:tableStyleId>{5C22544A-7EE6-4342-B048-85BDC9FD1C3A}</a:tableStyleId>
              </a:tblPr>
              <a:tblGrid>
                <a:gridCol w="3917438">
                  <a:extLst>
                    <a:ext uri="{9D8B030D-6E8A-4147-A177-3AD203B41FA5}">
                      <a16:colId xmlns="" xmlns:a16="http://schemas.microsoft.com/office/drawing/2014/main" val="3049313336"/>
                    </a:ext>
                  </a:extLst>
                </a:gridCol>
                <a:gridCol w="1090230">
                  <a:extLst>
                    <a:ext uri="{9D8B030D-6E8A-4147-A177-3AD203B41FA5}">
                      <a16:colId xmlns="" xmlns:a16="http://schemas.microsoft.com/office/drawing/2014/main" val="434592820"/>
                    </a:ext>
                  </a:extLst>
                </a:gridCol>
                <a:gridCol w="1034795">
                  <a:extLst>
                    <a:ext uri="{9D8B030D-6E8A-4147-A177-3AD203B41FA5}">
                      <a16:colId xmlns="" xmlns:a16="http://schemas.microsoft.com/office/drawing/2014/main" val="1496131784"/>
                    </a:ext>
                  </a:extLst>
                </a:gridCol>
                <a:gridCol w="942402">
                  <a:extLst>
                    <a:ext uri="{9D8B030D-6E8A-4147-A177-3AD203B41FA5}">
                      <a16:colId xmlns="" xmlns:a16="http://schemas.microsoft.com/office/drawing/2014/main" val="3411787342"/>
                    </a:ext>
                  </a:extLst>
                </a:gridCol>
                <a:gridCol w="932855">
                  <a:extLst>
                    <a:ext uri="{9D8B030D-6E8A-4147-A177-3AD203B41FA5}">
                      <a16:colId xmlns="" xmlns:a16="http://schemas.microsoft.com/office/drawing/2014/main" val="447485779"/>
                    </a:ext>
                  </a:extLst>
                </a:gridCol>
              </a:tblGrid>
              <a:tr h="438566">
                <a:tc rowSpan="2">
                  <a:txBody>
                    <a:bodyPr/>
                    <a:lstStyle/>
                    <a:p>
                      <a:pPr algn="ctr" fontAlgn="ctr"/>
                      <a:endParaRPr lang="en-US" sz="2700" b="1" i="1" u="none" strike="noStrike" dirty="0">
                        <a:solidFill>
                          <a:srgbClr val="000000"/>
                        </a:solidFill>
                        <a:effectLst/>
                        <a:latin typeface="Calibri" panose="020F0502020204030204" pitchFamily="34" charset="0"/>
                      </a:endParaRPr>
                    </a:p>
                  </a:txBody>
                  <a:tcPr marL="7868" marR="7868" marT="786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fontAlgn="b"/>
                      <a:r>
                        <a:rPr lang="en-US" sz="2700" b="1" i="0" u="none" strike="noStrike" dirty="0" smtClean="0">
                          <a:effectLst/>
                        </a:rPr>
                        <a:t>SWAT Calibration</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2700" b="1" i="0" u="none" strike="noStrike" dirty="0" smtClean="0">
                          <a:effectLst/>
                        </a:rPr>
                        <a:t>SWAT Validation</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 xmlns:a16="http://schemas.microsoft.com/office/drawing/2014/main" val="761615165"/>
                  </a:ext>
                </a:extLst>
              </a:tr>
              <a:tr h="438566">
                <a:tc vMerge="1">
                  <a:txBody>
                    <a:bodyPr/>
                    <a:lstStyle/>
                    <a:p>
                      <a:endParaRPr lang="en-US"/>
                    </a:p>
                  </a:txBody>
                  <a:tcPr/>
                </a:tc>
                <a:tc>
                  <a:txBody>
                    <a:bodyPr/>
                    <a:lstStyle/>
                    <a:p>
                      <a:pPr algn="ctr" fontAlgn="b"/>
                      <a:r>
                        <a:rPr lang="en-US" sz="2700" b="1" u="none" strike="noStrike" dirty="0">
                          <a:effectLst/>
                        </a:rPr>
                        <a:t>R</a:t>
                      </a:r>
                      <a:r>
                        <a:rPr lang="en-US" sz="2700" b="1" u="none" strike="noStrike" baseline="30000" dirty="0">
                          <a:effectLst/>
                        </a:rPr>
                        <a:t>2</a:t>
                      </a:r>
                      <a:endParaRPr lang="en-US" sz="2700" b="1" i="0" u="none" strike="noStrike" baseline="30000"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700" b="1" u="none" strike="noStrike" dirty="0">
                          <a:effectLst/>
                        </a:rPr>
                        <a:t>NS</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700" b="1" u="none" strike="noStrike" dirty="0">
                          <a:effectLst/>
                        </a:rPr>
                        <a:t>R</a:t>
                      </a:r>
                      <a:r>
                        <a:rPr lang="en-US" sz="2700" b="1" u="none" strike="noStrike" baseline="30000" dirty="0">
                          <a:effectLst/>
                        </a:rPr>
                        <a:t>2</a:t>
                      </a:r>
                      <a:endParaRPr lang="en-US" sz="2700" b="1" i="0" u="none" strike="noStrike" baseline="30000"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700" b="1" u="none" strike="noStrike" dirty="0">
                          <a:effectLst/>
                        </a:rPr>
                        <a:t>NS</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92058291"/>
                  </a:ext>
                </a:extLst>
              </a:tr>
              <a:tr h="438566">
                <a:tc>
                  <a:txBody>
                    <a:bodyPr/>
                    <a:lstStyle/>
                    <a:p>
                      <a:pPr algn="r" fontAlgn="b"/>
                      <a:r>
                        <a:rPr lang="en-US" sz="2700" b="1" u="none" strike="noStrike" dirty="0">
                          <a:effectLst/>
                        </a:rPr>
                        <a:t>Upper </a:t>
                      </a:r>
                      <a:r>
                        <a:rPr lang="en-US" sz="2700" b="1" u="none" strike="noStrike" dirty="0" err="1" smtClean="0">
                          <a:effectLst/>
                        </a:rPr>
                        <a:t>Chattahoochee</a:t>
                      </a:r>
                      <a:r>
                        <a:rPr lang="en-US" sz="2700" b="1" u="none" strike="noStrike" dirty="0" err="1" smtClean="0">
                          <a:solidFill>
                            <a:schemeClr val="bg1"/>
                          </a:solidFill>
                          <a:effectLst/>
                        </a:rPr>
                        <a:t>l</a:t>
                      </a:r>
                      <a:endParaRPr lang="en-US" sz="2700" b="1" i="0" u="none" strike="noStrike" dirty="0">
                        <a:solidFill>
                          <a:schemeClr val="bg1"/>
                        </a:solidFill>
                        <a:effectLst/>
                        <a:latin typeface="Calibri" panose="020F0502020204030204" pitchFamily="34" charset="0"/>
                      </a:endParaRPr>
                    </a:p>
                  </a:txBody>
                  <a:tcPr marL="7868" marR="7868" marT="7868"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2700" u="none" strike="noStrike" dirty="0">
                          <a:effectLst/>
                        </a:rPr>
                        <a:t>0.65</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2700" u="none" strike="noStrike" dirty="0">
                          <a:effectLst/>
                        </a:rPr>
                        <a:t>0.65</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2700" u="none" strike="noStrike" dirty="0">
                          <a:effectLst/>
                        </a:rPr>
                        <a:t>0.42</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2700" u="none" strike="noStrike" dirty="0">
                          <a:effectLst/>
                        </a:rPr>
                        <a:t>0.36</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 xmlns:a16="http://schemas.microsoft.com/office/drawing/2014/main" val="2309710519"/>
                  </a:ext>
                </a:extLst>
              </a:tr>
              <a:tr h="438566">
                <a:tc>
                  <a:txBody>
                    <a:bodyPr/>
                    <a:lstStyle/>
                    <a:p>
                      <a:pPr algn="r" fontAlgn="b"/>
                      <a:r>
                        <a:rPr lang="en-US" sz="2700" b="1" u="none" strike="noStrike" dirty="0">
                          <a:effectLst/>
                        </a:rPr>
                        <a:t>Middle </a:t>
                      </a:r>
                      <a:r>
                        <a:rPr lang="en-US" sz="2700" b="1" u="none" strike="noStrike" dirty="0" err="1" smtClean="0">
                          <a:effectLst/>
                        </a:rPr>
                        <a:t>Chattahoochee</a:t>
                      </a:r>
                      <a:r>
                        <a:rPr lang="en-US" sz="2700" b="1" u="none" strike="noStrike" dirty="0" err="1" smtClean="0">
                          <a:solidFill>
                            <a:schemeClr val="bg1"/>
                          </a:solidFill>
                          <a:effectLst/>
                        </a:rPr>
                        <a:t>l</a:t>
                      </a:r>
                      <a:endParaRPr lang="en-US" sz="2700" b="1" i="0" u="none" strike="noStrike" dirty="0">
                        <a:solidFill>
                          <a:schemeClr val="bg1"/>
                        </a:solidFill>
                        <a:effectLst/>
                        <a:latin typeface="Calibri" panose="020F0502020204030204" pitchFamily="34" charset="0"/>
                      </a:endParaRPr>
                    </a:p>
                  </a:txBody>
                  <a:tcPr marL="7868" marR="7868" marT="7868"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2700" u="none" strike="noStrike" dirty="0">
                          <a:effectLst/>
                        </a:rPr>
                        <a:t>0.63</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700" u="none" strike="noStrike" dirty="0">
                          <a:effectLst/>
                        </a:rPr>
                        <a:t>0.55</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700" u="none" strike="noStrike" dirty="0">
                          <a:effectLst/>
                        </a:rPr>
                        <a:t>0.67</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700" u="none" strike="noStrike" dirty="0">
                          <a:effectLst/>
                        </a:rPr>
                        <a:t>0.66</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44306069"/>
                  </a:ext>
                </a:extLst>
              </a:tr>
              <a:tr h="438566">
                <a:tc>
                  <a:txBody>
                    <a:bodyPr/>
                    <a:lstStyle/>
                    <a:p>
                      <a:pPr algn="r" fontAlgn="b"/>
                      <a:r>
                        <a:rPr lang="en-US" sz="2700" b="1" u="none" strike="noStrike" dirty="0">
                          <a:effectLst/>
                        </a:rPr>
                        <a:t>Upper </a:t>
                      </a:r>
                      <a:r>
                        <a:rPr lang="en-US" sz="2700" b="1" u="none" strike="noStrike" dirty="0" err="1" smtClean="0">
                          <a:effectLst/>
                        </a:rPr>
                        <a:t>Ocmulgee</a:t>
                      </a:r>
                      <a:r>
                        <a:rPr lang="en-US" sz="2700" b="1" u="none" strike="noStrike" dirty="0" err="1" smtClean="0">
                          <a:solidFill>
                            <a:schemeClr val="bg1"/>
                          </a:solidFill>
                          <a:effectLst/>
                        </a:rPr>
                        <a:t>l</a:t>
                      </a:r>
                      <a:endParaRPr lang="en-US" sz="2700" b="1" i="0" u="none" strike="noStrike" dirty="0">
                        <a:solidFill>
                          <a:schemeClr val="bg1"/>
                        </a:solidFill>
                        <a:effectLst/>
                        <a:latin typeface="Calibri" panose="020F0502020204030204" pitchFamily="34" charset="0"/>
                      </a:endParaRPr>
                    </a:p>
                  </a:txBody>
                  <a:tcPr marL="7868" marR="7868" marT="7868"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2700" u="none" strike="noStrike" dirty="0">
                          <a:effectLst/>
                        </a:rPr>
                        <a:t>0.77</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2700" u="none" strike="noStrike" dirty="0">
                          <a:effectLst/>
                        </a:rPr>
                        <a:t>0.77</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2700" u="none" strike="noStrike" dirty="0">
                          <a:effectLst/>
                        </a:rPr>
                        <a:t>0.61</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2700" u="none" strike="noStrike" dirty="0">
                          <a:effectLst/>
                        </a:rPr>
                        <a:t>0.61</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 xmlns:a16="http://schemas.microsoft.com/office/drawing/2014/main" val="3018645426"/>
                  </a:ext>
                </a:extLst>
              </a:tr>
              <a:tr h="438566">
                <a:tc>
                  <a:txBody>
                    <a:bodyPr/>
                    <a:lstStyle/>
                    <a:p>
                      <a:pPr algn="r" fontAlgn="b"/>
                      <a:r>
                        <a:rPr lang="en-US" sz="2700" b="1" u="none" strike="noStrike" dirty="0" err="1" smtClean="0">
                          <a:effectLst/>
                        </a:rPr>
                        <a:t>Flint</a:t>
                      </a:r>
                      <a:r>
                        <a:rPr lang="en-US" sz="2700" b="1" u="none" strike="noStrike" dirty="0" err="1" smtClean="0">
                          <a:solidFill>
                            <a:schemeClr val="bg1"/>
                          </a:solidFill>
                          <a:effectLst/>
                        </a:rPr>
                        <a:t>l</a:t>
                      </a:r>
                      <a:endParaRPr lang="en-US" sz="2700" b="1" i="1" u="none" strike="noStrike" dirty="0">
                        <a:solidFill>
                          <a:schemeClr val="bg1"/>
                        </a:solidFill>
                        <a:effectLst/>
                        <a:latin typeface="Calibri" panose="020F0502020204030204" pitchFamily="34" charset="0"/>
                      </a:endParaRPr>
                    </a:p>
                  </a:txBody>
                  <a:tcPr marL="7868" marR="7868" marT="7868"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2700" u="none" strike="noStrike" dirty="0">
                          <a:effectLst/>
                        </a:rPr>
                        <a:t>0.72</a:t>
                      </a:r>
                      <a:endParaRPr lang="en-US" sz="2700" b="0" i="1"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700" u="none" strike="noStrike" dirty="0">
                          <a:effectLst/>
                        </a:rPr>
                        <a:t>0.72</a:t>
                      </a:r>
                      <a:endParaRPr lang="en-US" sz="2700" b="0" i="1"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700" u="none" strike="noStrike" dirty="0" smtClean="0">
                          <a:effectLst/>
                        </a:rPr>
                        <a:t>0.60</a:t>
                      </a:r>
                      <a:endParaRPr lang="en-US" sz="2700" b="0" i="1"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700" u="none" strike="noStrike" dirty="0">
                          <a:effectLst/>
                        </a:rPr>
                        <a:t>0.57</a:t>
                      </a:r>
                      <a:endParaRPr lang="en-US" sz="2700" b="0" i="1"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86181985"/>
                  </a:ext>
                </a:extLst>
              </a:tr>
              <a:tr h="438566">
                <a:tc>
                  <a:txBody>
                    <a:bodyPr/>
                    <a:lstStyle/>
                    <a:p>
                      <a:pPr algn="r" fontAlgn="b"/>
                      <a:r>
                        <a:rPr lang="en-US" sz="2700" b="1" u="none" strike="noStrike" dirty="0" err="1" smtClean="0">
                          <a:effectLst/>
                        </a:rPr>
                        <a:t>Etowah</a:t>
                      </a:r>
                      <a:r>
                        <a:rPr lang="en-US" sz="2700" b="1" u="none" strike="noStrike" dirty="0" err="1" smtClean="0">
                          <a:solidFill>
                            <a:schemeClr val="bg1"/>
                          </a:solidFill>
                          <a:effectLst/>
                        </a:rPr>
                        <a:t>l</a:t>
                      </a:r>
                      <a:endParaRPr lang="en-US" sz="2700" b="1" i="0" u="none" strike="noStrike" dirty="0">
                        <a:solidFill>
                          <a:schemeClr val="bg1"/>
                        </a:solidFill>
                        <a:effectLst/>
                        <a:latin typeface="Calibri" panose="020F0502020204030204" pitchFamily="34" charset="0"/>
                      </a:endParaRPr>
                    </a:p>
                  </a:txBody>
                  <a:tcPr marL="7868" marR="7868" marT="7868"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2700" u="none" strike="noStrike" dirty="0">
                          <a:effectLst/>
                        </a:rPr>
                        <a:t>0.68</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2700" u="none" strike="noStrike" dirty="0">
                          <a:effectLst/>
                        </a:rPr>
                        <a:t>0.67</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2700" u="none" strike="noStrike" dirty="0">
                          <a:effectLst/>
                        </a:rPr>
                        <a:t>0.84</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2700" u="none" strike="noStrike" dirty="0">
                          <a:effectLst/>
                        </a:rPr>
                        <a:t>0.83</a:t>
                      </a:r>
                      <a:endParaRPr lang="en-US" sz="2700" b="1" i="0" u="none" strike="noStrike" dirty="0">
                        <a:solidFill>
                          <a:srgbClr val="000000"/>
                        </a:solidFill>
                        <a:effectLst/>
                        <a:latin typeface="Calibri" panose="020F0502020204030204" pitchFamily="34" charset="0"/>
                      </a:endParaRPr>
                    </a:p>
                  </a:txBody>
                  <a:tcPr marL="7868" marR="7868" marT="78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 xmlns:a16="http://schemas.microsoft.com/office/drawing/2014/main" val="746614077"/>
                  </a:ext>
                </a:extLst>
              </a:tr>
            </a:tbl>
          </a:graphicData>
        </a:graphic>
      </p:graphicFrame>
      <p:grpSp>
        <p:nvGrpSpPr>
          <p:cNvPr id="22" name="Group 21"/>
          <p:cNvGrpSpPr/>
          <p:nvPr/>
        </p:nvGrpSpPr>
        <p:grpSpPr>
          <a:xfrm>
            <a:off x="5954972" y="25644668"/>
            <a:ext cx="1726450" cy="2039102"/>
            <a:chOff x="5755414" y="25963124"/>
            <a:chExt cx="1726450" cy="2039102"/>
          </a:xfrm>
        </p:grpSpPr>
        <p:pic>
          <p:nvPicPr>
            <p:cNvPr id="18" name="Picture 17"/>
            <p:cNvPicPr>
              <a:picLocks noChangeAspect="1"/>
            </p:cNvPicPr>
            <p:nvPr/>
          </p:nvPicPr>
          <p:blipFill rotWithShape="1">
            <a:blip r:embed="rId20" cstate="print">
              <a:extLst>
                <a:ext uri="{28A0092B-C50C-407E-A947-70E740481C1C}">
                  <a14:useLocalDpi xmlns:a14="http://schemas.microsoft.com/office/drawing/2010/main" val="0"/>
                </a:ext>
              </a:extLst>
            </a:blip>
            <a:srcRect l="12727" t="79293" r="78602" b="4419"/>
            <a:stretch/>
          </p:blipFill>
          <p:spPr>
            <a:xfrm>
              <a:off x="5755414" y="26309567"/>
              <a:ext cx="520085" cy="1638300"/>
            </a:xfrm>
            <a:prstGeom prst="rect">
              <a:avLst/>
            </a:prstGeom>
          </p:spPr>
        </p:pic>
        <p:sp>
          <p:nvSpPr>
            <p:cNvPr id="207" name="Rectangle 206"/>
            <p:cNvSpPr/>
            <p:nvPr/>
          </p:nvSpPr>
          <p:spPr>
            <a:xfrm>
              <a:off x="5757362" y="25963124"/>
              <a:ext cx="1189344" cy="400110"/>
            </a:xfrm>
            <a:prstGeom prst="rect">
              <a:avLst/>
            </a:prstGeom>
          </p:spPr>
          <p:txBody>
            <a:bodyPr wrap="square">
              <a:spAutoFit/>
            </a:bodyPr>
            <a:lstStyle/>
            <a:p>
              <a:r>
                <a:rPr lang="en-US" sz="2000" b="1" dirty="0" smtClean="0">
                  <a:solidFill>
                    <a:schemeClr val="tx1">
                      <a:lumMod val="75000"/>
                    </a:schemeClr>
                  </a:solidFill>
                </a:rPr>
                <a:t>Priority</a:t>
              </a:r>
              <a:endParaRPr lang="en-US" sz="2000" b="1" dirty="0">
                <a:solidFill>
                  <a:schemeClr val="tx1">
                    <a:lumMod val="75000"/>
                  </a:schemeClr>
                </a:solidFill>
              </a:endParaRPr>
            </a:p>
          </p:txBody>
        </p:sp>
        <p:sp>
          <p:nvSpPr>
            <p:cNvPr id="208" name="Rectangle 207"/>
            <p:cNvSpPr/>
            <p:nvPr/>
          </p:nvSpPr>
          <p:spPr>
            <a:xfrm>
              <a:off x="6253729" y="26307404"/>
              <a:ext cx="1189344" cy="400110"/>
            </a:xfrm>
            <a:prstGeom prst="rect">
              <a:avLst/>
            </a:prstGeom>
          </p:spPr>
          <p:txBody>
            <a:bodyPr wrap="square">
              <a:spAutoFit/>
            </a:bodyPr>
            <a:lstStyle/>
            <a:p>
              <a:r>
                <a:rPr lang="en-US" sz="2000" dirty="0" smtClean="0">
                  <a:solidFill>
                    <a:schemeClr val="tx1">
                      <a:lumMod val="75000"/>
                    </a:schemeClr>
                  </a:solidFill>
                </a:rPr>
                <a:t>High</a:t>
              </a:r>
              <a:endParaRPr lang="en-US" sz="2000" dirty="0">
                <a:solidFill>
                  <a:schemeClr val="tx1">
                    <a:lumMod val="75000"/>
                  </a:schemeClr>
                </a:solidFill>
              </a:endParaRPr>
            </a:p>
          </p:txBody>
        </p:sp>
        <p:sp>
          <p:nvSpPr>
            <p:cNvPr id="209" name="Rectangle 208"/>
            <p:cNvSpPr/>
            <p:nvPr/>
          </p:nvSpPr>
          <p:spPr>
            <a:xfrm>
              <a:off x="6292520" y="27602116"/>
              <a:ext cx="1189344" cy="400110"/>
            </a:xfrm>
            <a:prstGeom prst="rect">
              <a:avLst/>
            </a:prstGeom>
          </p:spPr>
          <p:txBody>
            <a:bodyPr wrap="square">
              <a:spAutoFit/>
            </a:bodyPr>
            <a:lstStyle/>
            <a:p>
              <a:r>
                <a:rPr lang="en-US" sz="2000" dirty="0" smtClean="0">
                  <a:solidFill>
                    <a:schemeClr val="tx1">
                      <a:lumMod val="75000"/>
                    </a:schemeClr>
                  </a:solidFill>
                </a:rPr>
                <a:t>Low</a:t>
              </a:r>
              <a:endParaRPr lang="en-US" sz="2000" dirty="0">
                <a:solidFill>
                  <a:schemeClr val="tx1">
                    <a:lumMod val="75000"/>
                  </a:schemeClr>
                </a:solidFill>
              </a:endParaRPr>
            </a:p>
          </p:txBody>
        </p:sp>
      </p:grpSp>
      <p:pic>
        <p:nvPicPr>
          <p:cNvPr id="210" name="Picture 209"/>
          <p:cNvPicPr>
            <a:picLocks noChangeAspect="1"/>
          </p:cNvPicPr>
          <p:nvPr/>
        </p:nvPicPr>
        <p:blipFill rotWithShape="1">
          <a:blip r:embed="rId17">
            <a:extLst>
              <a:ext uri="{28A0092B-C50C-407E-A947-70E740481C1C}">
                <a14:useLocalDpi xmlns:a14="http://schemas.microsoft.com/office/drawing/2010/main" val="0"/>
              </a:ext>
            </a:extLst>
          </a:blip>
          <a:srcRect l="38305" t="64696" r="11850" b="28105"/>
          <a:stretch/>
        </p:blipFill>
        <p:spPr>
          <a:xfrm>
            <a:off x="3516960" y="27899629"/>
            <a:ext cx="3874171" cy="724152"/>
          </a:xfrm>
          <a:prstGeom prst="rect">
            <a:avLst/>
          </a:prstGeom>
        </p:spPr>
      </p:pic>
      <p:grpSp>
        <p:nvGrpSpPr>
          <p:cNvPr id="225" name="Group 224"/>
          <p:cNvGrpSpPr/>
          <p:nvPr/>
        </p:nvGrpSpPr>
        <p:grpSpPr>
          <a:xfrm>
            <a:off x="11836538" y="22682916"/>
            <a:ext cx="1861083" cy="2009922"/>
            <a:chOff x="12142110" y="23277594"/>
            <a:chExt cx="1610342" cy="1739128"/>
          </a:xfrm>
        </p:grpSpPr>
        <p:pic>
          <p:nvPicPr>
            <p:cNvPr id="254" name="Picture 253"/>
            <p:cNvPicPr>
              <a:picLocks noChangeAspect="1"/>
            </p:cNvPicPr>
            <p:nvPr/>
          </p:nvPicPr>
          <p:blipFill rotWithShape="1">
            <a:blip r:embed="rId21"/>
            <a:srcRect t="13628" r="58973"/>
            <a:stretch/>
          </p:blipFill>
          <p:spPr>
            <a:xfrm>
              <a:off x="12159225" y="23634348"/>
              <a:ext cx="427047" cy="1294376"/>
            </a:xfrm>
            <a:prstGeom prst="rect">
              <a:avLst/>
            </a:prstGeom>
          </p:spPr>
        </p:pic>
        <p:sp>
          <p:nvSpPr>
            <p:cNvPr id="214" name="Rectangle 213"/>
            <p:cNvSpPr/>
            <p:nvPr/>
          </p:nvSpPr>
          <p:spPr>
            <a:xfrm>
              <a:off x="12142110" y="23277594"/>
              <a:ext cx="1560659" cy="346204"/>
            </a:xfrm>
            <a:prstGeom prst="rect">
              <a:avLst/>
            </a:prstGeom>
          </p:spPr>
          <p:txBody>
            <a:bodyPr wrap="square">
              <a:spAutoFit/>
            </a:bodyPr>
            <a:lstStyle/>
            <a:p>
              <a:r>
                <a:rPr lang="en-US" sz="2000" b="1" dirty="0" smtClean="0">
                  <a:solidFill>
                    <a:schemeClr val="tx1">
                      <a:lumMod val="75000"/>
                    </a:schemeClr>
                  </a:solidFill>
                </a:rPr>
                <a:t>Flow (m</a:t>
              </a:r>
              <a:r>
                <a:rPr lang="en-US" sz="2000" b="1" baseline="30000" dirty="0" smtClean="0">
                  <a:solidFill>
                    <a:schemeClr val="tx1">
                      <a:lumMod val="75000"/>
                    </a:schemeClr>
                  </a:solidFill>
                </a:rPr>
                <a:t>3</a:t>
              </a:r>
              <a:r>
                <a:rPr lang="en-US" sz="2000" b="1" dirty="0" smtClean="0">
                  <a:solidFill>
                    <a:schemeClr val="tx1">
                      <a:lumMod val="75000"/>
                    </a:schemeClr>
                  </a:solidFill>
                </a:rPr>
                <a:t>/sec)</a:t>
              </a:r>
              <a:endParaRPr lang="en-US" sz="2000" b="1" dirty="0">
                <a:solidFill>
                  <a:schemeClr val="tx1">
                    <a:lumMod val="75000"/>
                  </a:schemeClr>
                </a:solidFill>
              </a:endParaRPr>
            </a:p>
          </p:txBody>
        </p:sp>
        <p:sp>
          <p:nvSpPr>
            <p:cNvPr id="215" name="Rectangle 214"/>
            <p:cNvSpPr/>
            <p:nvPr/>
          </p:nvSpPr>
          <p:spPr>
            <a:xfrm>
              <a:off x="12513425" y="23570965"/>
              <a:ext cx="1189344" cy="400110"/>
            </a:xfrm>
            <a:prstGeom prst="rect">
              <a:avLst/>
            </a:prstGeom>
          </p:spPr>
          <p:txBody>
            <a:bodyPr wrap="square">
              <a:spAutoFit/>
            </a:bodyPr>
            <a:lstStyle/>
            <a:p>
              <a:r>
                <a:rPr lang="en-US" sz="2000" dirty="0" smtClean="0">
                  <a:solidFill>
                    <a:schemeClr val="tx1">
                      <a:lumMod val="75000"/>
                    </a:schemeClr>
                  </a:solidFill>
                </a:rPr>
                <a:t>0 - 10</a:t>
              </a:r>
              <a:endParaRPr lang="en-US" sz="2000" dirty="0">
                <a:solidFill>
                  <a:schemeClr val="tx1">
                    <a:lumMod val="75000"/>
                  </a:schemeClr>
                </a:solidFill>
              </a:endParaRPr>
            </a:p>
          </p:txBody>
        </p:sp>
        <p:sp>
          <p:nvSpPr>
            <p:cNvPr id="216" name="Rectangle 215"/>
            <p:cNvSpPr/>
            <p:nvPr/>
          </p:nvSpPr>
          <p:spPr>
            <a:xfrm>
              <a:off x="12513425" y="23819022"/>
              <a:ext cx="1189344" cy="400110"/>
            </a:xfrm>
            <a:prstGeom prst="rect">
              <a:avLst/>
            </a:prstGeom>
          </p:spPr>
          <p:txBody>
            <a:bodyPr wrap="square">
              <a:spAutoFit/>
            </a:bodyPr>
            <a:lstStyle/>
            <a:p>
              <a:r>
                <a:rPr lang="en-US" sz="2000" dirty="0" smtClean="0">
                  <a:solidFill>
                    <a:schemeClr val="tx1">
                      <a:lumMod val="75000"/>
                    </a:schemeClr>
                  </a:solidFill>
                </a:rPr>
                <a:t>10 - 20</a:t>
              </a:r>
              <a:endParaRPr lang="en-US" sz="2000" dirty="0">
                <a:solidFill>
                  <a:schemeClr val="tx1">
                    <a:lumMod val="75000"/>
                  </a:schemeClr>
                </a:solidFill>
              </a:endParaRPr>
            </a:p>
          </p:txBody>
        </p:sp>
        <p:sp>
          <p:nvSpPr>
            <p:cNvPr id="217" name="Rectangle 216"/>
            <p:cNvSpPr/>
            <p:nvPr/>
          </p:nvSpPr>
          <p:spPr>
            <a:xfrm>
              <a:off x="12559579" y="24103159"/>
              <a:ext cx="1189344" cy="400110"/>
            </a:xfrm>
            <a:prstGeom prst="rect">
              <a:avLst/>
            </a:prstGeom>
          </p:spPr>
          <p:txBody>
            <a:bodyPr wrap="square">
              <a:spAutoFit/>
            </a:bodyPr>
            <a:lstStyle/>
            <a:p>
              <a:r>
                <a:rPr lang="en-US" sz="2000" dirty="0" smtClean="0">
                  <a:solidFill>
                    <a:schemeClr val="tx1">
                      <a:lumMod val="75000"/>
                    </a:schemeClr>
                  </a:solidFill>
                </a:rPr>
                <a:t>20 - 50</a:t>
              </a:r>
              <a:endParaRPr lang="en-US" sz="2000" dirty="0">
                <a:solidFill>
                  <a:schemeClr val="tx1">
                    <a:lumMod val="75000"/>
                  </a:schemeClr>
                </a:solidFill>
              </a:endParaRPr>
            </a:p>
          </p:txBody>
        </p:sp>
        <p:sp>
          <p:nvSpPr>
            <p:cNvPr id="218" name="Rectangle 217"/>
            <p:cNvSpPr/>
            <p:nvPr/>
          </p:nvSpPr>
          <p:spPr>
            <a:xfrm>
              <a:off x="12559579" y="24371493"/>
              <a:ext cx="1189344" cy="400110"/>
            </a:xfrm>
            <a:prstGeom prst="rect">
              <a:avLst/>
            </a:prstGeom>
          </p:spPr>
          <p:txBody>
            <a:bodyPr wrap="square">
              <a:spAutoFit/>
            </a:bodyPr>
            <a:lstStyle/>
            <a:p>
              <a:r>
                <a:rPr lang="en-US" sz="2000" dirty="0">
                  <a:solidFill>
                    <a:schemeClr val="tx1">
                      <a:lumMod val="75000"/>
                    </a:schemeClr>
                  </a:solidFill>
                </a:rPr>
                <a:t>5</a:t>
              </a:r>
              <a:r>
                <a:rPr lang="en-US" sz="2000" dirty="0" smtClean="0">
                  <a:solidFill>
                    <a:schemeClr val="tx1">
                      <a:lumMod val="75000"/>
                    </a:schemeClr>
                  </a:solidFill>
                </a:rPr>
                <a:t>0 - 100</a:t>
              </a:r>
              <a:endParaRPr lang="en-US" sz="2000" dirty="0">
                <a:solidFill>
                  <a:schemeClr val="tx1">
                    <a:lumMod val="75000"/>
                  </a:schemeClr>
                </a:solidFill>
              </a:endParaRPr>
            </a:p>
          </p:txBody>
        </p:sp>
        <p:sp>
          <p:nvSpPr>
            <p:cNvPr id="219" name="Rectangle 218"/>
            <p:cNvSpPr/>
            <p:nvPr/>
          </p:nvSpPr>
          <p:spPr>
            <a:xfrm>
              <a:off x="12563108" y="24616612"/>
              <a:ext cx="1189344" cy="400110"/>
            </a:xfrm>
            <a:prstGeom prst="rect">
              <a:avLst/>
            </a:prstGeom>
          </p:spPr>
          <p:txBody>
            <a:bodyPr wrap="square">
              <a:spAutoFit/>
            </a:bodyPr>
            <a:lstStyle/>
            <a:p>
              <a:r>
                <a:rPr lang="en-US" sz="2000" dirty="0" smtClean="0">
                  <a:solidFill>
                    <a:schemeClr val="tx1">
                      <a:lumMod val="75000"/>
                    </a:schemeClr>
                  </a:solidFill>
                </a:rPr>
                <a:t>100 - 150</a:t>
              </a:r>
              <a:endParaRPr lang="en-US" sz="2000" dirty="0">
                <a:solidFill>
                  <a:schemeClr val="tx1">
                    <a:lumMod val="75000"/>
                  </a:schemeClr>
                </a:solidFill>
              </a:endParaRPr>
            </a:p>
          </p:txBody>
        </p:sp>
      </p:grpSp>
      <p:sp>
        <p:nvSpPr>
          <p:cNvPr id="220" name="Rectangle 219"/>
          <p:cNvSpPr/>
          <p:nvPr/>
        </p:nvSpPr>
        <p:spPr>
          <a:xfrm>
            <a:off x="1240457" y="21809496"/>
            <a:ext cx="4091087" cy="400110"/>
          </a:xfrm>
          <a:prstGeom prst="rect">
            <a:avLst/>
          </a:prstGeom>
        </p:spPr>
        <p:txBody>
          <a:bodyPr wrap="square">
            <a:spAutoFit/>
          </a:bodyPr>
          <a:lstStyle/>
          <a:p>
            <a:pPr algn="ctr"/>
            <a:r>
              <a:rPr lang="en-US" sz="2000" b="1" dirty="0" smtClean="0">
                <a:solidFill>
                  <a:schemeClr val="tx1">
                    <a:lumMod val="75000"/>
                  </a:schemeClr>
                </a:solidFill>
              </a:rPr>
              <a:t>MNGWPD Land Use Prioritization</a:t>
            </a:r>
            <a:endParaRPr lang="en-US" sz="2000" b="1" dirty="0">
              <a:solidFill>
                <a:schemeClr val="tx1">
                  <a:lumMod val="75000"/>
                </a:schemeClr>
              </a:solidFill>
            </a:endParaRPr>
          </a:p>
        </p:txBody>
      </p:sp>
      <p:cxnSp>
        <p:nvCxnSpPr>
          <p:cNvPr id="221" name="Straight Connector 220"/>
          <p:cNvCxnSpPr/>
          <p:nvPr/>
        </p:nvCxnSpPr>
        <p:spPr>
          <a:xfrm>
            <a:off x="3083518" y="24442578"/>
            <a:ext cx="4216347" cy="753040"/>
          </a:xfrm>
          <a:prstGeom prst="line">
            <a:avLst/>
          </a:prstGeom>
          <a:ln>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12974590" y="17020789"/>
            <a:ext cx="1192531"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Slope</a:t>
            </a:r>
          </a:p>
        </p:txBody>
      </p:sp>
    </p:spTree>
    <p:extLst>
      <p:ext uri="{BB962C8B-B14F-4D97-AF65-F5344CB8AC3E}">
        <p14:creationId xmlns:p14="http://schemas.microsoft.com/office/powerpoint/2010/main" val="2801379281"/>
      </p:ext>
    </p:extLst>
  </p:cSld>
  <p:clrMapOvr>
    <a:masterClrMapping/>
  </p:clrMapOvr>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4471</TotalTime>
  <Words>762</Words>
  <Application>Microsoft Office PowerPoint</Application>
  <PresentationFormat>Custom</PresentationFormat>
  <Paragraphs>123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Aubrey Hilte</cp:lastModifiedBy>
  <cp:revision>326</cp:revision>
  <dcterms:created xsi:type="dcterms:W3CDTF">2015-06-02T14:58:58Z</dcterms:created>
  <dcterms:modified xsi:type="dcterms:W3CDTF">2016-11-16T19:00:31Z</dcterms:modified>
</cp:coreProperties>
</file>