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en, Nathan O. (LARC-E3)[SSAI DEVELOP]" initials="ONO(D" lastIdx="2" clrIdx="0">
    <p:extLst>
      <p:ext uri="{19B8F6BF-5375-455C-9EA6-DF929625EA0E}">
        <p15:presenceInfo xmlns:p15="http://schemas.microsoft.com/office/powerpoint/2012/main" userId="S-1-5-21-330711430-3775241029-4075259233-6292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/>
  </p:normalViewPr>
  <p:slideViewPr>
    <p:cSldViewPr snapToGrid="0">
      <p:cViewPr>
        <p:scale>
          <a:sx n="30" d="100"/>
          <a:sy n="30" d="100"/>
        </p:scale>
        <p:origin x="106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25T13:08:05.003" idx="1">
    <p:pos x="15731" y="7272"/>
    <p:text>You're going to want a better study area map. It's really hard to see these.</p:text>
    <p:extLst>
      <p:ext uri="{C676402C-5697-4E1C-873F-D02D1690AC5C}">
        <p15:threadingInfo xmlns:p15="http://schemas.microsoft.com/office/powerpoint/2012/main" timeZoneBias="300"/>
      </p:ext>
    </p:extLst>
  </p:cm>
  <p:cm authorId="1" dt="2015-02-25T13:14:04.991" idx="2">
    <p:pos x="16589" y="20388"/>
    <p:text>I don't think Dr. Robert Atkinson should be here. He's only helping with the video, right?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4840713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location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3" name="team member names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76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 userDrawn="1">
          <p15:clr>
            <a:srgbClr val="FBAE40"/>
          </p15:clr>
        </p15:guide>
        <p15:guide id="2" pos="86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1763130"/>
            <a:ext cx="8008620" cy="561046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0638418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4"/>
            <a:ext cx="8008620" cy="256238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0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1989341"/>
            <a:ext cx="8008620" cy="344365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0864628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1985713"/>
            <a:ext cx="8090417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0861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1985713"/>
            <a:ext cx="8025556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0861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conclusions text"/>
          <p:cNvSpPr>
            <a:spLocks noGrp="1"/>
          </p:cNvSpPr>
          <p:nvPr>
            <p:ph type="body" sz="quarter" idx="18"/>
          </p:nvPr>
        </p:nvSpPr>
        <p:spPr>
          <a:xfrm>
            <a:off x="18326100" y="27147012"/>
            <a:ext cx="8008620" cy="32948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conclusions"/>
          <p:cNvGrpSpPr/>
          <p:nvPr userDrawn="1"/>
        </p:nvGrpSpPr>
        <p:grpSpPr>
          <a:xfrm>
            <a:off x="18166364" y="260223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earth observations text"/>
          <p:cNvSpPr>
            <a:spLocks noGrp="1"/>
          </p:cNvSpPr>
          <p:nvPr>
            <p:ph type="body" sz="quarter" idx="16"/>
          </p:nvPr>
        </p:nvSpPr>
        <p:spPr>
          <a:xfrm>
            <a:off x="18326100" y="23527513"/>
            <a:ext cx="8008620" cy="20375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earth observat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8"/>
            <a:ext cx="16658272" cy="691822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study area text"/>
          <p:cNvSpPr>
            <a:spLocks noGrp="1"/>
          </p:cNvSpPr>
          <p:nvPr>
            <p:ph type="body" sz="quarter" idx="30"/>
          </p:nvPr>
        </p:nvSpPr>
        <p:spPr>
          <a:xfrm>
            <a:off x="18326100" y="14840713"/>
            <a:ext cx="8008620" cy="7104886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4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93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44380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33172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0060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18935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15945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14820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5945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4819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1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8061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26936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23946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22821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results text"/>
          <p:cNvSpPr>
            <a:spLocks noGrp="1"/>
          </p:cNvSpPr>
          <p:nvPr>
            <p:ph type="body" sz="quarter" idx="17"/>
          </p:nvPr>
        </p:nvSpPr>
        <p:spPr>
          <a:xfrm>
            <a:off x="1096328" y="23946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results"/>
          <p:cNvGrpSpPr/>
          <p:nvPr userDrawn="1"/>
        </p:nvGrpSpPr>
        <p:grpSpPr>
          <a:xfrm>
            <a:off x="914400" y="22820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methodology text"/>
          <p:cNvSpPr>
            <a:spLocks noGrp="1"/>
          </p:cNvSpPr>
          <p:nvPr>
            <p:ph type="body" sz="quarter" idx="20"/>
          </p:nvPr>
        </p:nvSpPr>
        <p:spPr>
          <a:xfrm>
            <a:off x="1096328" y="159036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methodology"/>
          <p:cNvGrpSpPr/>
          <p:nvPr userDrawn="1"/>
        </p:nvGrpSpPr>
        <p:grpSpPr>
          <a:xfrm>
            <a:off x="914400" y="147828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04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 background"/>
          <p:cNvSpPr/>
          <p:nvPr userDrawn="1"/>
        </p:nvSpPr>
        <p:spPr>
          <a:xfrm>
            <a:off x="457200" y="457200"/>
            <a:ext cx="26517600" cy="3566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>
            <a:off x="685800" y="6164825"/>
            <a:ext cx="26060400" cy="29730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app ico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14" y="3895979"/>
            <a:ext cx="1828804" cy="1828804"/>
          </a:xfrm>
          <a:prstGeom prst="rect">
            <a:avLst/>
          </a:prstGeom>
        </p:spPr>
      </p:pic>
      <p:pic>
        <p:nvPicPr>
          <p:cNvPr id="8" name="nasa logo" descr="BnW.psd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222" y="992441"/>
            <a:ext cx="2863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develop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04" y="695579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391140"/>
          </a:xfrm>
        </p:spPr>
        <p:txBody>
          <a:bodyPr/>
          <a:lstStyle/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Dr. Kenton Ross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 National Program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55000"/>
              <a:buNone/>
            </a:pPr>
            <a:endParaRPr lang="en-US" sz="2200" dirty="0" smtClean="0">
              <a:solidFill>
                <a:schemeClr val="dk1"/>
              </a:solidFill>
              <a:latin typeface="Century Gothic" pitchFamily="34" charset="0"/>
            </a:endParaRP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James Favors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 National Program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55000"/>
              <a:buNone/>
            </a:pPr>
            <a:endParaRPr lang="en-US" sz="2200" dirty="0" smtClean="0">
              <a:solidFill>
                <a:schemeClr val="dk1"/>
              </a:solidFill>
              <a:latin typeface="Century Gothic" pitchFamily="34" charset="0"/>
            </a:endParaRP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Dr. Robert Atkinson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Christopher Newport University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55000"/>
              <a:buNone/>
            </a:pPr>
            <a:endParaRPr lang="en-US" sz="2200" dirty="0">
              <a:solidFill>
                <a:schemeClr val="dk1"/>
              </a:solidFill>
              <a:latin typeface="Century Gothic" pitchFamily="34" charset="0"/>
            </a:endParaRP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Jeff Ely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 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Fall 2014 Great Lakes Climate I</a:t>
            </a:r>
          </a:p>
          <a:p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9677399" y="32311704"/>
            <a:ext cx="8090417" cy="310798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2200" b="1" dirty="0"/>
              <a:t>Great Lakes and St. Lawrence Cities Initiative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David </a:t>
            </a:r>
            <a:r>
              <a:rPr lang="en-US" sz="2200" dirty="0" err="1"/>
              <a:t>Ullrich</a:t>
            </a:r>
            <a:endParaRPr lang="en-US" sz="2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Executive Director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b="1" dirty="0"/>
              <a:t>Georgian Bay Forever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David </a:t>
            </a:r>
            <a:r>
              <a:rPr lang="en-US" sz="2200" dirty="0" err="1"/>
              <a:t>Sweetnam</a:t>
            </a:r>
            <a:endParaRPr lang="en-US" sz="2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Executive Director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b="1" dirty="0" smtClean="0"/>
              <a:t>Ontario </a:t>
            </a:r>
            <a:r>
              <a:rPr lang="en-US" sz="2200" b="1" dirty="0"/>
              <a:t>Ministry of Natural </a:t>
            </a:r>
            <a:r>
              <a:rPr lang="en-US" sz="2200" b="1" dirty="0" smtClean="0"/>
              <a:t>Resources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Mike Robertson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Imagery Project Manager</a:t>
            </a:r>
            <a:endParaRPr lang="en-US" sz="2200" dirty="0"/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8326100" y="7467456"/>
            <a:ext cx="8008620" cy="253288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Create historic and current land cover classification maps for Georgian Bay, ON and the southern portion of Lake Ontario including Rochester, NY 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Produce wetlands extent change maps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Generate time series of wetland extent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Emily Adams (Project Lead), </a:t>
            </a:r>
            <a:r>
              <a:rPr lang="en-US" dirty="0" err="1"/>
              <a:t>Idamis</a:t>
            </a:r>
            <a:r>
              <a:rPr lang="en-US" dirty="0"/>
              <a:t> Del Valle </a:t>
            </a:r>
            <a:r>
              <a:rPr lang="en-US" dirty="0" err="1"/>
              <a:t>Martínez</a:t>
            </a:r>
            <a:r>
              <a:rPr lang="en-US" dirty="0"/>
              <a:t>, Miriam Harris, </a:t>
            </a:r>
            <a:r>
              <a:rPr lang="en-US" dirty="0" smtClean="0"/>
              <a:t>Rodney Meyer, Stephen Zimmerman,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Monitoring the Impacts of Climate Change and Decreasing Water Levels on Wetlands in the Great Lakes Region of North America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Great Lakes climate ii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00" y="16847791"/>
            <a:ext cx="1687745" cy="16305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745" y="16515674"/>
            <a:ext cx="1794458" cy="1466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786" y="16867986"/>
            <a:ext cx="2159248" cy="1017245"/>
          </a:xfrm>
          <a:prstGeom prst="rect">
            <a:avLst/>
          </a:prstGeom>
        </p:spPr>
      </p:pic>
      <p:sp>
        <p:nvSpPr>
          <p:cNvPr id="19" name="Text Box 66"/>
          <p:cNvSpPr txBox="1">
            <a:spLocks noChangeArrowheads="1"/>
          </p:cNvSpPr>
          <p:nvPr/>
        </p:nvSpPr>
        <p:spPr bwMode="auto">
          <a:xfrm>
            <a:off x="17767816" y="16353631"/>
            <a:ext cx="2448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+mj-lt"/>
              </a:rPr>
              <a:t>Landsat </a:t>
            </a:r>
            <a:r>
              <a:rPr lang="en-US" altLang="en-US" b="1" dirty="0" smtClean="0">
                <a:latin typeface="+mj-lt"/>
              </a:rPr>
              <a:t>5</a:t>
            </a:r>
            <a:endParaRPr lang="en-US" altLang="en-US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77627" y="17963332"/>
            <a:ext cx="160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Landsat 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261676" y="17885793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OSTM/Jason-2</a:t>
            </a:r>
            <a:endParaRPr lang="en-US" sz="2400" b="1" dirty="0"/>
          </a:p>
        </p:txBody>
      </p:sp>
      <p:sp>
        <p:nvSpPr>
          <p:cNvPr id="90" name="Rounded Rectangle 89"/>
          <p:cNvSpPr/>
          <p:nvPr/>
        </p:nvSpPr>
        <p:spPr>
          <a:xfrm>
            <a:off x="1122472" y="15994625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6999747" y="16006462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12879477" y="16006462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16969" y="16089407"/>
            <a:ext cx="418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Acquisition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92802" y="16122798"/>
            <a:ext cx="41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Processing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871388" y="16111821"/>
            <a:ext cx="420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Analysis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122472" y="17103880"/>
            <a:ext cx="4172376" cy="16985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116969" y="17147724"/>
            <a:ext cx="4172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Land Cover for Georgian Bay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5 (July 1987)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8 (June 2013)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116969" y="20973050"/>
            <a:ext cx="4172376" cy="18417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6994244" y="17121320"/>
            <a:ext cx="4172376" cy="1097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6990726" y="18894404"/>
            <a:ext cx="4172376" cy="10992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7021079" y="20669497"/>
            <a:ext cx="4172376" cy="15544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12898399" y="17121321"/>
            <a:ext cx="4172376" cy="6493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12887129" y="20026512"/>
            <a:ext cx="4172376" cy="1350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2887129" y="22028142"/>
            <a:ext cx="4172376" cy="10207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093618" y="21073596"/>
            <a:ext cx="4203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Water Levels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TOPEX/Jason-1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OSTM/Jason-2</a:t>
            </a:r>
          </a:p>
          <a:p>
            <a:pPr algn="ctr"/>
            <a:r>
              <a:rPr lang="en-US" sz="2400" i="1" dirty="0" smtClean="0">
                <a:solidFill>
                  <a:srgbClr val="263577"/>
                </a:solidFill>
              </a:rPr>
              <a:t>In situ </a:t>
            </a:r>
            <a:r>
              <a:rPr lang="en-US" sz="2400" dirty="0" smtClean="0">
                <a:solidFill>
                  <a:srgbClr val="263577"/>
                </a:solidFill>
              </a:rPr>
              <a:t>water level gauges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24597" y="17214197"/>
            <a:ext cx="41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Top of Atmosphere Corrected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021079" y="19008590"/>
            <a:ext cx="41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Mosaicked Georgian Bay Landsat Scenes 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021079" y="20788773"/>
            <a:ext cx="4172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Study area defined by 10 km buffer around shoreline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903488" y="17205665"/>
            <a:ext cx="4172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Training Site selection</a:t>
            </a:r>
            <a:endParaRPr lang="en-US" sz="2600" b="1" dirty="0">
              <a:solidFill>
                <a:srgbClr val="263577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845871" y="20038000"/>
            <a:ext cx="41723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Random Forest Land Cover Classification Script (R)</a:t>
            </a:r>
            <a:endParaRPr lang="en-US" sz="2600" b="1" dirty="0">
              <a:solidFill>
                <a:srgbClr val="263577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2885244" y="22089181"/>
            <a:ext cx="4172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Validation and Accuracy Assessment</a:t>
            </a:r>
            <a:endParaRPr lang="en-US" sz="2600" b="1" dirty="0">
              <a:solidFill>
                <a:srgbClr val="263577"/>
              </a:solidFill>
            </a:endParaRPr>
          </a:p>
        </p:txBody>
      </p:sp>
      <p:sp>
        <p:nvSpPr>
          <p:cNvPr id="112" name="Right Arrow 111"/>
          <p:cNvSpPr/>
          <p:nvPr/>
        </p:nvSpPr>
        <p:spPr>
          <a:xfrm>
            <a:off x="5499612" y="16138253"/>
            <a:ext cx="1280160" cy="64008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>
            <a:off x="11389032" y="16148164"/>
            <a:ext cx="1280160" cy="64008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8785485" y="18299474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8790169" y="20079040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wn Arrow 115"/>
          <p:cNvSpPr/>
          <p:nvPr/>
        </p:nvSpPr>
        <p:spPr>
          <a:xfrm>
            <a:off x="14656715" y="21473108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Down Arrow 116"/>
          <p:cNvSpPr/>
          <p:nvPr/>
        </p:nvSpPr>
        <p:spPr>
          <a:xfrm>
            <a:off x="14628614" y="17844538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1127280" y="19028196"/>
            <a:ext cx="4172376" cy="1713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142457" y="19084768"/>
            <a:ext cx="4172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Land Cover for Southern Lake Ontario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5 (June 1987)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8 (June 2014)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12873973" y="18418226"/>
            <a:ext cx="4172376" cy="9738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2900285" y="18424574"/>
            <a:ext cx="4172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Incorporation of thermal bands and ASTER DEM </a:t>
            </a:r>
            <a:endParaRPr lang="en-US" sz="2600" b="1" dirty="0">
              <a:solidFill>
                <a:srgbClr val="263577"/>
              </a:solidFill>
            </a:endParaRPr>
          </a:p>
        </p:txBody>
      </p:sp>
      <p:sp>
        <p:nvSpPr>
          <p:cNvPr id="122" name="Down Arrow 121"/>
          <p:cNvSpPr/>
          <p:nvPr/>
        </p:nvSpPr>
        <p:spPr>
          <a:xfrm>
            <a:off x="14656714" y="19475406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598" y="17019076"/>
            <a:ext cx="1673683" cy="1259912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22633485" y="1648044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TERRA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18730" r="22009" b="24613"/>
          <a:stretch/>
        </p:blipFill>
        <p:spPr>
          <a:xfrm>
            <a:off x="19561636" y="11543924"/>
            <a:ext cx="5411923" cy="31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im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D96A"/>
      </a:accent1>
      <a:accent2>
        <a:srgbClr val="B09F4E"/>
      </a:accent2>
      <a:accent3>
        <a:srgbClr val="716632"/>
      </a:accent3>
      <a:accent4>
        <a:srgbClr val="384BA4"/>
      </a:accent4>
      <a:accent5>
        <a:srgbClr val="5F7AF4"/>
      </a:accent5>
      <a:accent6>
        <a:srgbClr val="BDC9F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241</Words>
  <Application>Microsoft Office PowerPoint</Application>
  <PresentationFormat>Custom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Owen, Nathan O. (LARC-E3)[SSAI DEVELOP]</cp:lastModifiedBy>
  <cp:revision>92</cp:revision>
  <dcterms:created xsi:type="dcterms:W3CDTF">2014-06-09T16:43:17Z</dcterms:created>
  <dcterms:modified xsi:type="dcterms:W3CDTF">2015-02-25T18:14:47Z</dcterms:modified>
</cp:coreProperties>
</file>