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5" r:id="rId2"/>
    <p:sldId id="287" r:id="rId3"/>
    <p:sldId id="292" r:id="rId4"/>
    <p:sldId id="288" r:id="rId5"/>
    <p:sldId id="289" r:id="rId6"/>
    <p:sldId id="294" r:id="rId7"/>
    <p:sldId id="291" r:id="rId8"/>
    <p:sldId id="295" r:id="rId9"/>
    <p:sldId id="290" r:id="rId10"/>
    <p:sldId id="296" r:id="rId11"/>
    <p:sldId id="293" r:id="rId12"/>
    <p:sldId id="300" r:id="rId13"/>
    <p:sldId id="298" r:id="rId14"/>
    <p:sldId id="27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94660"/>
  </p:normalViewPr>
  <p:slideViewPr>
    <p:cSldViewPr snapToGrid="0">
      <p:cViewPr varScale="1">
        <p:scale>
          <a:sx n="110" d="100"/>
          <a:sy n="110" d="100"/>
        </p:scale>
        <p:origin x="1452" y="108"/>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10/22/2015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Southeast</a:t>
            </a:r>
            <a:r>
              <a:rPr lang="en-US" baseline="0" dirty="0" smtClean="0"/>
              <a:t> Idaho Disasters project began during the Fall 2015 DEVELOP term. This project has focused on the expansion of juniper species across the Intermountain West and Great Basin. This accumulation of juniper has increased the severity and duration of wildfire. Wildfire has altered many of the ecosystems in this area, especially detrimental to the sage brush obligate species, the greater sage grouse (</a:t>
            </a:r>
            <a:r>
              <a:rPr lang="en-US" i="1" baseline="0" dirty="0" err="1" smtClean="0"/>
              <a:t>Centrocercus</a:t>
            </a:r>
            <a:r>
              <a:rPr lang="en-US" i="1" baseline="0" dirty="0" smtClean="0"/>
              <a:t> </a:t>
            </a:r>
            <a:r>
              <a:rPr lang="en-US" i="1" baseline="0" dirty="0" err="1" smtClean="0"/>
              <a:t>urophasianus</a:t>
            </a:r>
            <a:r>
              <a:rPr lang="en-US" baseline="0" dirty="0" smtClean="0"/>
              <a:t>).  With the expansion of the Wildland Urban Interface, (W.U.I.) more humans have been in directly affected </a:t>
            </a:r>
            <a:r>
              <a:rPr lang="en-US" baseline="0" dirty="0" smtClean="0"/>
              <a:t>by </a:t>
            </a:r>
            <a:r>
              <a:rPr lang="en-US" baseline="0" dirty="0" smtClean="0"/>
              <a:t>increasing </a:t>
            </a:r>
            <a:r>
              <a:rPr lang="en-US" baseline="0" dirty="0" smtClean="0"/>
              <a:t>outbreaks of </a:t>
            </a:r>
            <a:r>
              <a:rPr lang="en-US" baseline="0" dirty="0" smtClean="0"/>
              <a:t>wildfire. The Bureau of Land Management is eager to map existing stands of juniper, in order to manage these areas </a:t>
            </a:r>
            <a:r>
              <a:rPr lang="en-US" baseline="0" dirty="0" smtClean="0"/>
              <a:t>efficiently</a:t>
            </a:r>
            <a:r>
              <a:rPr lang="en-US" baseline="0" dirty="0" smtClean="0"/>
              <a:t>. They also want to classify areas based on juniper </a:t>
            </a:r>
            <a:r>
              <a:rPr lang="en-US" baseline="0" dirty="0" smtClean="0"/>
              <a:t>cover/acre defined </a:t>
            </a:r>
            <a:r>
              <a:rPr lang="en-US" baseline="0" dirty="0" smtClean="0"/>
              <a:t>as Phase I (&gt;15</a:t>
            </a:r>
            <a:r>
              <a:rPr lang="en-US" baseline="0" dirty="0" smtClean="0"/>
              <a:t>% juniper cover/acre), </a:t>
            </a:r>
            <a:r>
              <a:rPr lang="en-US" baseline="0" dirty="0" smtClean="0"/>
              <a:t>Phase II (15%-45</a:t>
            </a:r>
            <a:r>
              <a:rPr lang="en-US" baseline="0" dirty="0" smtClean="0"/>
              <a:t>% juniper cover/acre), and </a:t>
            </a:r>
            <a:r>
              <a:rPr lang="en-US" baseline="0" dirty="0" smtClean="0"/>
              <a:t>Phase III (&lt;45</a:t>
            </a:r>
            <a:r>
              <a:rPr lang="en-US" baseline="0" dirty="0" smtClean="0"/>
              <a:t>% juniper cover/acre).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2666010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an overall kappa coefficient of 75%</a:t>
            </a:r>
            <a:r>
              <a:rPr lang="en-US" baseline="0" dirty="0" smtClean="0"/>
              <a:t> we are able to identify juniper while leveraging 30 meter Landsat </a:t>
            </a:r>
            <a:r>
              <a:rPr lang="en-US" baseline="0" smtClean="0"/>
              <a:t>8 imagery.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5100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 – based image analysis (OBIA), is based on information from a set of similar pixels and classifies those</a:t>
            </a:r>
            <a:r>
              <a:rPr lang="en-US" baseline="0" dirty="0" smtClean="0"/>
              <a:t> pixels that share unique properties such as size, shape and texture. </a:t>
            </a:r>
            <a:r>
              <a:rPr lang="en-US" dirty="0" smtClean="0"/>
              <a:t> Bayesian</a:t>
            </a:r>
            <a:r>
              <a:rPr lang="en-US" baseline="0" dirty="0" smtClean="0"/>
              <a:t> statistics were applied to differentiate the vegetation classes.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1509255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an overall kappa coefficient of 75</a:t>
            </a:r>
            <a:r>
              <a:rPr lang="en-US" dirty="0" smtClean="0"/>
              <a:t>%</a:t>
            </a:r>
            <a:r>
              <a:rPr lang="en-US" baseline="0" dirty="0" smtClean="0"/>
              <a:t> we were able to distinguish juniper from the surrounding land cover using 0.5 NAIP imagery.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650821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021348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would like to thank the following people for their contributions to this project.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1826293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project focused on the area</a:t>
            </a:r>
            <a:r>
              <a:rPr lang="en-US" baseline="0" dirty="0" smtClean="0"/>
              <a:t> captured by Landsat WRS path 39 row 30 and WRS path 39 row 31 </a:t>
            </a:r>
            <a:r>
              <a:rPr lang="en-US" baseline="0" dirty="0" smtClean="0"/>
              <a:t>and is </a:t>
            </a:r>
            <a:r>
              <a:rPr lang="en-US" dirty="0" smtClean="0"/>
              <a:t>located </a:t>
            </a:r>
            <a:r>
              <a:rPr lang="en-US" dirty="0" smtClean="0"/>
              <a:t>in Southeast Idaho. This area is comprised of semi-arid, sagebrush steppe </a:t>
            </a:r>
            <a:r>
              <a:rPr lang="en-US" dirty="0" smtClean="0"/>
              <a:t>that</a:t>
            </a:r>
            <a:r>
              <a:rPr lang="en-US" baseline="0" dirty="0" smtClean="0"/>
              <a:t> contains many animal and plant species unique to this area</a:t>
            </a:r>
            <a:r>
              <a:rPr lang="en-US" dirty="0" smtClean="0"/>
              <a:t>. </a:t>
            </a:r>
            <a:r>
              <a:rPr lang="en-US" dirty="0" smtClean="0"/>
              <a:t>Along the Snake river, agricultural activity</a:t>
            </a:r>
            <a:r>
              <a:rPr lang="en-US" baseline="0" dirty="0" smtClean="0"/>
              <a:t> has dominated the economy and much of the population centers of Idaho are concentrated </a:t>
            </a:r>
            <a:r>
              <a:rPr lang="en-US" baseline="0" dirty="0" smtClean="0"/>
              <a:t>within the </a:t>
            </a:r>
            <a:r>
              <a:rPr lang="en-US" baseline="0" dirty="0" smtClean="0"/>
              <a:t>Snake </a:t>
            </a:r>
            <a:r>
              <a:rPr lang="en-US" baseline="0" dirty="0" smtClean="0"/>
              <a:t>River Plain.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408668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project focused</a:t>
            </a:r>
            <a:r>
              <a:rPr lang="en-US" baseline="0" dirty="0" smtClean="0"/>
              <a:t> on a variety of methods to detect juniper species. We compared results from Landsat 8, 0.5m National Agricultural Imagery Program, the US Forest Service’s Remote Sensing Applications Center data and Census data to determine WUI areas.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934665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objectives of this study are to determine</a:t>
            </a:r>
            <a:r>
              <a:rPr lang="en-US" baseline="0" dirty="0" smtClean="0"/>
              <a:t> how to detect areas that have abundant juniper stands, determine what classification to assign to these areas and overlay population data on these area to determine risk to human life and property.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136481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Charlotte fire was one of the most economically impacting wildfires that southeast Idaho had seen in decades.  Suppression expenditures and lost property resulting from this fire totaled 9.5 million dollars.  This fire destroyed 66 homes, 96 buildings in total and caused the evacuation of 5,688 people. The justification for mapping fire susceptibility is to identify communities-at-risk throughout the wildland urban interface and mitigate this risk. Wildfire disturbance can also alter entire ecosystems and further promote invasive species leading negative consequences for semi-arid ecosystem if not appropriately monitored and controlled.</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4183621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BLM wanted to evaluate</a:t>
            </a:r>
            <a:r>
              <a:rPr lang="en-US" baseline="0" dirty="0" smtClean="0"/>
              <a:t> this area that surrounds the Curlew National Grassland. The Curlew National Grassland provides critical habitat for </a:t>
            </a:r>
            <a:r>
              <a:rPr lang="en-US" i="1" baseline="0" dirty="0" smtClean="0"/>
              <a:t>C. </a:t>
            </a:r>
            <a:r>
              <a:rPr lang="en-US" i="1" baseline="0" dirty="0" err="1" smtClean="0"/>
              <a:t>urophasianus</a:t>
            </a:r>
            <a:r>
              <a:rPr lang="en-US" i="1" baseline="0" dirty="0" smtClean="0"/>
              <a:t> </a:t>
            </a:r>
            <a:r>
              <a:rPr lang="en-US" baseline="0" dirty="0" smtClean="0"/>
              <a:t>and is under direct threat from juniper encroachment and wildfire. The BLM wants to have information about areas that have phase I, II and III juniper stands so that they are better equipped to allocate funds and manage resources. </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891745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Four vegetation</a:t>
            </a:r>
            <a:r>
              <a:rPr lang="en-US" baseline="0" dirty="0" smtClean="0"/>
              <a:t> classes were selected; sagebrush/ herbaceous, bare ground, juniper, and mixed forest. Juniper mix included Western Juniper, Utah Juniper, and Pinyon-juniper because all of these grow within this region. Conifer, Douglas fur, and all other common woody trees are grouped into mixed forest.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3014343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 were standardized</a:t>
            </a:r>
            <a:r>
              <a:rPr lang="en-US" baseline="0" dirty="0" smtClean="0"/>
              <a:t> and atmospherically corrected using the C-Cost model prior to being put into the CTA. Due to the semiarid ecosystem this area has a lot of bare soil so a normalized differenced bare soil index (</a:t>
            </a:r>
            <a:r>
              <a:rPr lang="en-US" baseline="0" dirty="0" err="1" smtClean="0"/>
              <a:t>Baraldi</a:t>
            </a:r>
            <a:r>
              <a:rPr lang="en-US" baseline="0" dirty="0" smtClean="0"/>
              <a:t> et al., 2006) in </a:t>
            </a:r>
            <a:r>
              <a:rPr lang="en-US" baseline="0" dirty="0" err="1" smtClean="0"/>
              <a:t>addation</a:t>
            </a:r>
            <a:r>
              <a:rPr lang="en-US" baseline="0" dirty="0" smtClean="0"/>
              <a:t> to mSAVI2 and Tasseled cap modules.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3693074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Classification Tree</a:t>
            </a:r>
            <a:r>
              <a:rPr lang="en-US" baseline="0" dirty="0" smtClean="0"/>
              <a:t> Analysis was used to differentiate area with high concentrations of juniper. CTA utilizes known classes and constructs a decision tree based upon similar values of reflectance. This CTA compared spectral signatures form sagebrush, bare ground, juniper and mixed forest pixels.   These juniper areas that are detected are most likely Phase III juniper stands.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970674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10/22/2015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Southeast Idaho Disasters</a:t>
            </a:r>
            <a:endParaRPr lang="en-US" dirty="0"/>
          </a:p>
        </p:txBody>
      </p:sp>
      <p:sp>
        <p:nvSpPr>
          <p:cNvPr id="3" name="Text Placeholder 2"/>
          <p:cNvSpPr>
            <a:spLocks noGrp="1"/>
          </p:cNvSpPr>
          <p:nvPr>
            <p:ph type="body" sz="quarter" idx="11"/>
          </p:nvPr>
        </p:nvSpPr>
        <p:spPr>
          <a:xfrm>
            <a:off x="2664823" y="5401491"/>
            <a:ext cx="3927565" cy="369332"/>
          </a:xfrm>
        </p:spPr>
        <p:txBody>
          <a:bodyPr>
            <a:noAutofit/>
          </a:bodyPr>
          <a:lstStyle/>
          <a:p>
            <a:pPr algn="ctr"/>
            <a:r>
              <a:rPr lang="en-US" dirty="0" smtClean="0"/>
              <a:t>Zachary Simpson (Project Lead)</a:t>
            </a:r>
            <a:endParaRPr lang="en-US" dirty="0"/>
          </a:p>
        </p:txBody>
      </p:sp>
      <p:sp>
        <p:nvSpPr>
          <p:cNvPr id="4" name="Text Placeholder 3"/>
          <p:cNvSpPr>
            <a:spLocks noGrp="1"/>
          </p:cNvSpPr>
          <p:nvPr>
            <p:ph type="body" sz="quarter" idx="12"/>
          </p:nvPr>
        </p:nvSpPr>
        <p:spPr>
          <a:xfrm>
            <a:off x="2980944" y="5803827"/>
            <a:ext cx="3182112" cy="369332"/>
          </a:xfrm>
        </p:spPr>
        <p:txBody>
          <a:bodyPr/>
          <a:lstStyle/>
          <a:p>
            <a:pPr algn="ctr"/>
            <a:r>
              <a:rPr lang="en-US" dirty="0" smtClean="0"/>
              <a:t>Jenna Williams</a:t>
            </a:r>
            <a:endParaRPr lang="en-US" dirty="0"/>
          </a:p>
        </p:txBody>
      </p:sp>
      <p:sp>
        <p:nvSpPr>
          <p:cNvPr id="5" name="Text Placeholder 4"/>
          <p:cNvSpPr>
            <a:spLocks noGrp="1"/>
          </p:cNvSpPr>
          <p:nvPr>
            <p:ph type="body" sz="quarter" idx="13"/>
          </p:nvPr>
        </p:nvSpPr>
        <p:spPr>
          <a:xfrm>
            <a:off x="2980944" y="6206163"/>
            <a:ext cx="3182112" cy="369332"/>
          </a:xfrm>
        </p:spPr>
        <p:txBody>
          <a:bodyPr/>
          <a:lstStyle/>
          <a:p>
            <a:pPr algn="ctr"/>
            <a:r>
              <a:rPr lang="en-US" dirty="0" smtClean="0"/>
              <a:t>Sara Ramos</a:t>
            </a:r>
            <a:endParaRPr lang="en-US" dirty="0"/>
          </a:p>
        </p:txBody>
      </p:sp>
      <p:sp>
        <p:nvSpPr>
          <p:cNvPr id="9" name="Text Placeholder 8"/>
          <p:cNvSpPr>
            <a:spLocks noGrp="1"/>
          </p:cNvSpPr>
          <p:nvPr>
            <p:ph type="body" sz="quarter" idx="17"/>
          </p:nvPr>
        </p:nvSpPr>
        <p:spPr/>
        <p:txBody>
          <a:bodyPr>
            <a:normAutofit fontScale="77500" lnSpcReduction="20000"/>
          </a:bodyPr>
          <a:lstStyle/>
          <a:p>
            <a:r>
              <a:rPr lang="en-US" dirty="0" smtClean="0"/>
              <a:t>Juniper Encroachment and Management in the Western U.S. Relative to Catastrophic Wildfires</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18011" y="452846"/>
            <a:ext cx="5486400" cy="772886"/>
          </a:xfrm>
        </p:spPr>
        <p:txBody>
          <a:bodyPr/>
          <a:lstStyle/>
          <a:p>
            <a:r>
              <a:rPr lang="en-US" dirty="0" smtClean="0"/>
              <a:t>Classification Results</a:t>
            </a:r>
            <a:endParaRPr lang="en-US" dirty="0"/>
          </a:p>
        </p:txBody>
      </p:sp>
      <p:sp>
        <p:nvSpPr>
          <p:cNvPr id="5" name="Text Placeholder 4"/>
          <p:cNvSpPr>
            <a:spLocks noGrp="1"/>
          </p:cNvSpPr>
          <p:nvPr>
            <p:ph type="body" sz="quarter" idx="13"/>
          </p:nvPr>
        </p:nvSpPr>
        <p:spPr>
          <a:xfrm>
            <a:off x="5434148" y="6337534"/>
            <a:ext cx="3622553" cy="274320"/>
          </a:xfrm>
        </p:spPr>
        <p:txBody>
          <a:bodyPr>
            <a:noAutofit/>
          </a:bodyPr>
          <a:lstStyle/>
          <a:p>
            <a:r>
              <a:rPr lang="en-US" sz="2200" b="1" dirty="0" smtClean="0"/>
              <a:t>Kappa coefficient: 0.75</a:t>
            </a:r>
            <a:endParaRPr lang="en-US" sz="2200" b="1" dirty="0"/>
          </a:p>
        </p:txBody>
      </p:sp>
      <p:sp>
        <p:nvSpPr>
          <p:cNvPr id="6" name="TextBox 5"/>
          <p:cNvSpPr txBox="1"/>
          <p:nvPr/>
        </p:nvSpPr>
        <p:spPr>
          <a:xfrm>
            <a:off x="418011" y="1105989"/>
            <a:ext cx="3207929" cy="430887"/>
          </a:xfrm>
          <a:prstGeom prst="rect">
            <a:avLst/>
          </a:prstGeom>
          <a:noFill/>
        </p:spPr>
        <p:txBody>
          <a:bodyPr wrap="none" rtlCol="0">
            <a:spAutoFit/>
          </a:bodyPr>
          <a:lstStyle/>
          <a:p>
            <a:r>
              <a:rPr lang="en-US" sz="2200" b="1" i="1" dirty="0" smtClean="0"/>
              <a:t>Accuracy Assessment</a:t>
            </a:r>
            <a:endParaRPr lang="en-US" sz="2200" b="1" i="1" dirty="0"/>
          </a:p>
        </p:txBody>
      </p:sp>
      <p:graphicFrame>
        <p:nvGraphicFramePr>
          <p:cNvPr id="7" name="Table 6"/>
          <p:cNvGraphicFramePr>
            <a:graphicFrameLocks noGrp="1"/>
          </p:cNvGraphicFramePr>
          <p:nvPr>
            <p:extLst>
              <p:ext uri="{D42A27DB-BD31-4B8C-83A1-F6EECF244321}">
                <p14:modId xmlns:p14="http://schemas.microsoft.com/office/powerpoint/2010/main" val="118672511"/>
              </p:ext>
            </p:extLst>
          </p:nvPr>
        </p:nvGraphicFramePr>
        <p:xfrm>
          <a:off x="148046" y="1669559"/>
          <a:ext cx="8804153" cy="4552710"/>
        </p:xfrm>
        <a:graphic>
          <a:graphicData uri="http://schemas.openxmlformats.org/drawingml/2006/table">
            <a:tbl>
              <a:tblPr firstRow="1" bandRow="1">
                <a:tableStyleId>{5C22544A-7EE6-4342-B048-85BDC9FD1C3A}</a:tableStyleId>
              </a:tblPr>
              <a:tblGrid>
                <a:gridCol w="1832293"/>
                <a:gridCol w="1762443"/>
                <a:gridCol w="1202055"/>
                <a:gridCol w="1149668"/>
                <a:gridCol w="1010382"/>
                <a:gridCol w="836930"/>
                <a:gridCol w="1010382"/>
              </a:tblGrid>
              <a:tr h="380104">
                <a:tc gridSpan="7">
                  <a:txBody>
                    <a:bodyPr/>
                    <a:lstStyle/>
                    <a:p>
                      <a:pPr algn="ctr"/>
                      <a:r>
                        <a:rPr lang="en-US" sz="2200" dirty="0" smtClean="0"/>
                        <a:t>Error Matrix</a:t>
                      </a:r>
                      <a:r>
                        <a:rPr lang="en-US" sz="2200" baseline="0" dirty="0" smtClean="0"/>
                        <a:t> Analysis – CTA Results</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496285">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Sagebrush/</a:t>
                      </a:r>
                      <a:r>
                        <a:rPr lang="en-US" sz="2000" baseline="0" dirty="0" smtClean="0"/>
                        <a:t> </a:t>
                      </a:r>
                    </a:p>
                    <a:p>
                      <a:r>
                        <a:rPr lang="en-US" sz="2000" baseline="0" dirty="0" smtClean="0"/>
                        <a:t>Herbaceous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Bare</a:t>
                      </a:r>
                    </a:p>
                    <a:p>
                      <a:r>
                        <a:rPr lang="en-US" sz="2000" dirty="0" smtClean="0"/>
                        <a:t>Ground</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Juniper</a:t>
                      </a:r>
                    </a:p>
                    <a:p>
                      <a:r>
                        <a:rPr lang="en-US" sz="2000" dirty="0" smtClean="0"/>
                        <a:t>Mix</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Mixed Forest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Total</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err="1" smtClean="0"/>
                        <a:t>ErrorC</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27838">
                <a:tc>
                  <a:txBody>
                    <a:bodyPr/>
                    <a:lstStyle/>
                    <a:p>
                      <a:r>
                        <a:rPr lang="en-US" sz="2000" dirty="0" smtClean="0"/>
                        <a:t>Sagebrush/ </a:t>
                      </a:r>
                    </a:p>
                    <a:p>
                      <a:r>
                        <a:rPr lang="en-US" sz="2000" dirty="0" smtClean="0"/>
                        <a:t>Herbaceous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59</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6</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7</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72</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0.18</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12062">
                <a:tc>
                  <a:txBody>
                    <a:bodyPr/>
                    <a:lstStyle/>
                    <a:p>
                      <a:r>
                        <a:rPr lang="en-US" sz="2000" dirty="0" smtClean="0"/>
                        <a:t>Bare Ground</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4</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41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2</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6</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53</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0.22</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6285">
                <a:tc>
                  <a:txBody>
                    <a:bodyPr/>
                    <a:lstStyle/>
                    <a:p>
                      <a:r>
                        <a:rPr lang="en-US" sz="2000" dirty="0" smtClean="0"/>
                        <a:t>Juniper Mix</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5</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14</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62</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3</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84</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0.26</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6285">
                <a:tc>
                  <a:txBody>
                    <a:bodyPr/>
                    <a:lstStyle/>
                    <a:p>
                      <a:r>
                        <a:rPr lang="en-US" sz="2000" dirty="0" smtClean="0"/>
                        <a:t>Mixed Forest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8</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3</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106</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117</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0.09</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0104">
                <a:tc>
                  <a:txBody>
                    <a:bodyPr/>
                    <a:lstStyle/>
                    <a:p>
                      <a:r>
                        <a:rPr lang="en-US" sz="2000" dirty="0" smtClean="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68</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96</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74</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115</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326</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0104">
                <a:tc>
                  <a:txBody>
                    <a:bodyPr/>
                    <a:lstStyle/>
                    <a:p>
                      <a:r>
                        <a:rPr lang="en-US" sz="2000" dirty="0" err="1" smtClean="0"/>
                        <a:t>ErrorO</a:t>
                      </a:r>
                      <a:endParaRPr lang="en-US" sz="2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0.13</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0.40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0.16</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0.07</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0.17</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71262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339232" y="1810994"/>
            <a:ext cx="3189768" cy="4078862"/>
          </a:xfrm>
        </p:spPr>
        <p:txBody>
          <a:bodyPr>
            <a:normAutofit/>
          </a:bodyPr>
          <a:lstStyle/>
          <a:p>
            <a:r>
              <a:rPr lang="en-US" dirty="0" smtClean="0"/>
              <a:t>Object-Based Image Classification (OBIA) segments data based on similar characteristics prior to classification using Bayes’ theorem.</a:t>
            </a:r>
            <a:endParaRPr lang="en-US" dirty="0"/>
          </a:p>
        </p:txBody>
      </p:sp>
      <p:sp>
        <p:nvSpPr>
          <p:cNvPr id="3" name="Text Placeholder 2"/>
          <p:cNvSpPr>
            <a:spLocks noGrp="1"/>
          </p:cNvSpPr>
          <p:nvPr>
            <p:ph type="body" sz="quarter" idx="10"/>
          </p:nvPr>
        </p:nvSpPr>
        <p:spPr>
          <a:xfrm>
            <a:off x="274427" y="414402"/>
            <a:ext cx="3319378" cy="748937"/>
          </a:xfrm>
        </p:spPr>
        <p:txBody>
          <a:bodyPr>
            <a:normAutofit/>
          </a:bodyPr>
          <a:lstStyle/>
          <a:p>
            <a:r>
              <a:rPr lang="en-US" dirty="0" smtClean="0"/>
              <a:t>Methods</a:t>
            </a:r>
            <a:endParaRPr lang="en-US" sz="1600" dirty="0"/>
          </a:p>
        </p:txBody>
      </p:sp>
      <p:grpSp>
        <p:nvGrpSpPr>
          <p:cNvPr id="5" name="Group 4"/>
          <p:cNvGrpSpPr/>
          <p:nvPr/>
        </p:nvGrpSpPr>
        <p:grpSpPr>
          <a:xfrm>
            <a:off x="3593805" y="1472996"/>
            <a:ext cx="5441581" cy="4204858"/>
            <a:chOff x="-3202288" y="0"/>
            <a:chExt cx="8875059" cy="685800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2288" y="0"/>
              <a:ext cx="8875059" cy="6858000"/>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31777"/>
            <a:stretch/>
          </p:blipFill>
          <p:spPr>
            <a:xfrm>
              <a:off x="-382137" y="0"/>
              <a:ext cx="6054908" cy="6858000"/>
            </a:xfrm>
            <a:prstGeom prst="rect">
              <a:avLst/>
            </a:prstGeom>
          </p:spPr>
        </p:pic>
      </p:grpSp>
      <p:sp>
        <p:nvSpPr>
          <p:cNvPr id="6" name="TextBox 5"/>
          <p:cNvSpPr txBox="1"/>
          <p:nvPr/>
        </p:nvSpPr>
        <p:spPr>
          <a:xfrm>
            <a:off x="209006" y="1072886"/>
            <a:ext cx="4479111" cy="400110"/>
          </a:xfrm>
          <a:prstGeom prst="rect">
            <a:avLst/>
          </a:prstGeom>
          <a:noFill/>
        </p:spPr>
        <p:txBody>
          <a:bodyPr wrap="none" rtlCol="0">
            <a:spAutoFit/>
          </a:bodyPr>
          <a:lstStyle/>
          <a:p>
            <a:r>
              <a:rPr lang="en-US" sz="2000" i="1" dirty="0" smtClean="0"/>
              <a:t>Object-Based Image Classification</a:t>
            </a:r>
            <a:endParaRPr lang="en-US" sz="2000" i="1" dirty="0"/>
          </a:p>
        </p:txBody>
      </p:sp>
    </p:spTree>
    <p:extLst>
      <p:ext uri="{BB962C8B-B14F-4D97-AF65-F5344CB8AC3E}">
        <p14:creationId xmlns:p14="http://schemas.microsoft.com/office/powerpoint/2010/main" val="1852117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18011" y="452846"/>
            <a:ext cx="5486400" cy="772886"/>
          </a:xfrm>
        </p:spPr>
        <p:txBody>
          <a:bodyPr/>
          <a:lstStyle/>
          <a:p>
            <a:r>
              <a:rPr lang="en-US" dirty="0" smtClean="0"/>
              <a:t>Classification Results</a:t>
            </a:r>
            <a:endParaRPr lang="en-US" dirty="0"/>
          </a:p>
        </p:txBody>
      </p:sp>
      <p:sp>
        <p:nvSpPr>
          <p:cNvPr id="5" name="Text Placeholder 4"/>
          <p:cNvSpPr>
            <a:spLocks noGrp="1"/>
          </p:cNvSpPr>
          <p:nvPr>
            <p:ph type="body" sz="quarter" idx="13"/>
          </p:nvPr>
        </p:nvSpPr>
        <p:spPr>
          <a:xfrm>
            <a:off x="5434148" y="6337534"/>
            <a:ext cx="3622553" cy="274320"/>
          </a:xfrm>
        </p:spPr>
        <p:txBody>
          <a:bodyPr>
            <a:noAutofit/>
          </a:bodyPr>
          <a:lstStyle/>
          <a:p>
            <a:r>
              <a:rPr lang="en-US" sz="2200" b="1" dirty="0" smtClean="0"/>
              <a:t>Kappa coefficient: 0.72</a:t>
            </a:r>
            <a:endParaRPr lang="en-US" sz="2200" b="1" dirty="0"/>
          </a:p>
        </p:txBody>
      </p:sp>
      <p:sp>
        <p:nvSpPr>
          <p:cNvPr id="6" name="TextBox 5"/>
          <p:cNvSpPr txBox="1"/>
          <p:nvPr/>
        </p:nvSpPr>
        <p:spPr>
          <a:xfrm>
            <a:off x="418011" y="1105989"/>
            <a:ext cx="8473795" cy="430887"/>
          </a:xfrm>
          <a:prstGeom prst="rect">
            <a:avLst/>
          </a:prstGeom>
          <a:noFill/>
        </p:spPr>
        <p:txBody>
          <a:bodyPr wrap="none" rtlCol="0">
            <a:spAutoFit/>
          </a:bodyPr>
          <a:lstStyle/>
          <a:p>
            <a:r>
              <a:rPr lang="en-US" sz="2200" b="1" i="1" dirty="0" smtClean="0">
                <a:solidFill>
                  <a:srgbClr val="767171"/>
                </a:solidFill>
              </a:rPr>
              <a:t>Accuracy </a:t>
            </a:r>
            <a:r>
              <a:rPr lang="en-US" sz="2200" b="1" i="1" dirty="0" smtClean="0">
                <a:solidFill>
                  <a:srgbClr val="767171"/>
                </a:solidFill>
              </a:rPr>
              <a:t>Assessment for Object-Based Image Classification</a:t>
            </a:r>
            <a:endParaRPr lang="en-US" sz="2200" b="1" i="1" dirty="0">
              <a:solidFill>
                <a:srgbClr val="767171"/>
              </a:solidFill>
            </a:endParaRPr>
          </a:p>
        </p:txBody>
      </p:sp>
      <p:graphicFrame>
        <p:nvGraphicFramePr>
          <p:cNvPr id="7" name="Table 6"/>
          <p:cNvGraphicFramePr>
            <a:graphicFrameLocks noGrp="1"/>
          </p:cNvGraphicFramePr>
          <p:nvPr>
            <p:extLst/>
          </p:nvPr>
        </p:nvGraphicFramePr>
        <p:xfrm>
          <a:off x="148046" y="1669559"/>
          <a:ext cx="8804153" cy="4477989"/>
        </p:xfrm>
        <a:graphic>
          <a:graphicData uri="http://schemas.openxmlformats.org/drawingml/2006/table">
            <a:tbl>
              <a:tblPr firstRow="1" bandRow="1">
                <a:tableStyleId>{5C22544A-7EE6-4342-B048-85BDC9FD1C3A}</a:tableStyleId>
              </a:tblPr>
              <a:tblGrid>
                <a:gridCol w="1490246"/>
                <a:gridCol w="800108"/>
                <a:gridCol w="800100"/>
                <a:gridCol w="838200"/>
                <a:gridCol w="982980"/>
                <a:gridCol w="1104900"/>
                <a:gridCol w="1104900"/>
                <a:gridCol w="860952"/>
                <a:gridCol w="821767"/>
              </a:tblGrid>
              <a:tr h="380104">
                <a:tc gridSpan="9">
                  <a:txBody>
                    <a:bodyPr/>
                    <a:lstStyle/>
                    <a:p>
                      <a:pPr algn="ctr"/>
                      <a:r>
                        <a:rPr lang="en-US" sz="2200" dirty="0" smtClean="0"/>
                        <a:t>Error Matrix</a:t>
                      </a:r>
                      <a:r>
                        <a:rPr lang="en-US" sz="2200" baseline="0" dirty="0" smtClean="0"/>
                        <a:t> Analysis – CTA Results</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496285">
                <a:tc>
                  <a:txBody>
                    <a:bodyPr/>
                    <a:lstStyle/>
                    <a:p>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Juniper</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Bare</a:t>
                      </a:r>
                    </a:p>
                    <a:p>
                      <a:r>
                        <a:rPr lang="en-US" sz="1200" dirty="0" smtClean="0"/>
                        <a:t>Ground</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Shadow</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Sagebrush</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Herbaceous</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Mixed Forest</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Total</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err="1" smtClean="0"/>
                        <a:t>ErrorC</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7816">
                <a:tc>
                  <a:txBody>
                    <a:bodyPr/>
                    <a:lstStyle/>
                    <a:p>
                      <a:r>
                        <a:rPr lang="en-US" sz="1200" dirty="0" smtClean="0"/>
                        <a:t>Juniper</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48</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3</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1</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52</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0.07</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6240">
                <a:tc>
                  <a:txBody>
                    <a:bodyPr/>
                    <a:lstStyle/>
                    <a:p>
                      <a:r>
                        <a:rPr lang="en-US" sz="1200" dirty="0" smtClean="0"/>
                        <a:t>Bare Ground</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10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10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6285">
                <a:tc>
                  <a:txBody>
                    <a:bodyPr/>
                    <a:lstStyle/>
                    <a:p>
                      <a:r>
                        <a:rPr lang="en-US" sz="1200" dirty="0" smtClean="0"/>
                        <a:t>Shadow</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59</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59</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6285">
                <a:tc>
                  <a:txBody>
                    <a:bodyPr/>
                    <a:lstStyle/>
                    <a:p>
                      <a:r>
                        <a:rPr lang="en-US" sz="1200" dirty="0" smtClean="0"/>
                        <a:t>Sagebrush</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4</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9</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57</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18</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3</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91</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0.37</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6285">
                <a:tc>
                  <a:txBody>
                    <a:bodyPr/>
                    <a:lstStyle/>
                    <a:p>
                      <a:r>
                        <a:rPr lang="en-US" sz="1200" dirty="0" smtClean="0"/>
                        <a:t>Herbaceous</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41</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42</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83</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0.49</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61865">
                <a:tc>
                  <a:txBody>
                    <a:bodyPr/>
                    <a:lstStyle/>
                    <a:p>
                      <a:r>
                        <a:rPr lang="en-US" sz="1200" dirty="0" smtClean="0"/>
                        <a:t>Mixed Forest</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2</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1</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56</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59</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0.05</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0104">
                <a:tc>
                  <a:txBody>
                    <a:bodyPr/>
                    <a:lstStyle/>
                    <a:p>
                      <a:r>
                        <a:rPr lang="en-US" sz="1200" dirty="0" smtClean="0"/>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54</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60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60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60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60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60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354</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0104">
                <a:tc>
                  <a:txBody>
                    <a:bodyPr/>
                    <a:lstStyle/>
                    <a:p>
                      <a:r>
                        <a:rPr lang="en-US" sz="1200" dirty="0" err="1" smtClean="0"/>
                        <a:t>ErrorO</a:t>
                      </a:r>
                      <a:endParaRPr lang="en-US"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0.11</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0.83</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0.01</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0.05</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0.3</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0.06</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87917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20065" y="447674"/>
            <a:ext cx="3566160" cy="622935"/>
          </a:xfrm>
        </p:spPr>
        <p:txBody>
          <a:bodyPr>
            <a:normAutofit lnSpcReduction="10000"/>
          </a:bodyPr>
          <a:lstStyle/>
          <a:p>
            <a:r>
              <a:rPr lang="en-US" dirty="0" smtClean="0"/>
              <a:t>Conclusions</a:t>
            </a:r>
          </a:p>
        </p:txBody>
      </p:sp>
    </p:spTree>
    <p:extLst>
      <p:ext uri="{BB962C8B-B14F-4D97-AF65-F5344CB8AC3E}">
        <p14:creationId xmlns:p14="http://schemas.microsoft.com/office/powerpoint/2010/main" val="439678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Keith Weber (ISU)</a:t>
            </a:r>
          </a:p>
          <a:p>
            <a:endParaRPr lang="en-US" dirty="0"/>
          </a:p>
        </p:txBody>
      </p:sp>
      <p:sp>
        <p:nvSpPr>
          <p:cNvPr id="3" name="Text Placeholder 2"/>
          <p:cNvSpPr>
            <a:spLocks noGrp="1"/>
          </p:cNvSpPr>
          <p:nvPr>
            <p:ph type="body" sz="quarter" idx="11"/>
          </p:nvPr>
        </p:nvSpPr>
        <p:spPr>
          <a:xfrm>
            <a:off x="594359" y="3021192"/>
            <a:ext cx="8051583" cy="704088"/>
          </a:xfrm>
        </p:spPr>
        <p:txBody>
          <a:bodyPr>
            <a:normAutofit fontScale="92500" lnSpcReduction="10000"/>
          </a:bodyPr>
          <a:lstStyle/>
          <a:p>
            <a:r>
              <a:rPr lang="en-US" dirty="0"/>
              <a:t>Mike Kuyper (BLM)</a:t>
            </a:r>
          </a:p>
          <a:p>
            <a:r>
              <a:rPr lang="en-US" dirty="0"/>
              <a:t>Chris Burger (BLM)</a:t>
            </a:r>
          </a:p>
          <a:p>
            <a:endParaRPr lang="en-US" dirty="0"/>
          </a:p>
        </p:txBody>
      </p:sp>
      <p:sp>
        <p:nvSpPr>
          <p:cNvPr id="4" name="Text Placeholder 3"/>
          <p:cNvSpPr>
            <a:spLocks noGrp="1"/>
          </p:cNvSpPr>
          <p:nvPr>
            <p:ph type="body" sz="quarter" idx="12"/>
          </p:nvPr>
        </p:nvSpPr>
        <p:spPr/>
        <p:txBody>
          <a:bodyPr/>
          <a:lstStyle/>
          <a:p>
            <a:r>
              <a:rPr lang="en-US" dirty="0"/>
              <a:t>Ryan </a:t>
            </a:r>
            <a:r>
              <a:rPr lang="en-US" dirty="0" err="1"/>
              <a:t>Howerton</a:t>
            </a:r>
            <a:r>
              <a:rPr lang="en-US" dirty="0"/>
              <a:t> (ISU)</a:t>
            </a:r>
          </a:p>
          <a:p>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154963"/>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38658" y="2509935"/>
            <a:ext cx="3593592" cy="3858976"/>
          </a:xfrm>
        </p:spPr>
        <p:txBody>
          <a:bodyPr>
            <a:normAutofit/>
          </a:bodyPr>
          <a:lstStyle/>
          <a:p>
            <a:r>
              <a:rPr lang="en-US" sz="2200" dirty="0" smtClean="0">
                <a:solidFill>
                  <a:schemeClr val="accent1"/>
                </a:solidFill>
              </a:rPr>
              <a:t>Study Area</a:t>
            </a:r>
          </a:p>
          <a:p>
            <a:r>
              <a:rPr lang="en-US" dirty="0" smtClean="0"/>
              <a:t>Southeast Idaho</a:t>
            </a:r>
          </a:p>
          <a:p>
            <a:pPr marL="342900" indent="-342900">
              <a:buFont typeface="Arial" panose="020B0604020202020204" pitchFamily="34" charset="0"/>
              <a:buChar char="•"/>
            </a:pPr>
            <a:r>
              <a:rPr lang="en-US" dirty="0" smtClean="0"/>
              <a:t>WRS Path 39 Row 30</a:t>
            </a:r>
          </a:p>
          <a:p>
            <a:pPr marL="342900" indent="-342900">
              <a:buFont typeface="Arial" panose="020B0604020202020204" pitchFamily="34" charset="0"/>
              <a:buChar char="•"/>
            </a:pPr>
            <a:r>
              <a:rPr lang="en-US" dirty="0" smtClean="0"/>
              <a:t>WRS Path 29 Row 30</a:t>
            </a:r>
          </a:p>
          <a:p>
            <a:pPr marL="342900" indent="-342900">
              <a:buFont typeface="Arial" panose="020B0604020202020204" pitchFamily="34" charset="0"/>
              <a:buChar char="•"/>
            </a:pPr>
            <a:endParaRPr lang="en-US" dirty="0" smtClean="0"/>
          </a:p>
          <a:p>
            <a:r>
              <a:rPr lang="en-US" sz="2200" dirty="0" smtClean="0">
                <a:solidFill>
                  <a:schemeClr val="accent1"/>
                </a:solidFill>
              </a:rPr>
              <a:t>Study Period</a:t>
            </a:r>
          </a:p>
          <a:p>
            <a:r>
              <a:rPr lang="en-US" dirty="0" smtClean="0"/>
              <a:t>July 2014 to October 2015</a:t>
            </a:r>
          </a:p>
          <a:p>
            <a:endParaRPr lang="en-US" dirty="0" smtClean="0"/>
          </a:p>
        </p:txBody>
      </p:sp>
      <p:sp>
        <p:nvSpPr>
          <p:cNvPr id="3" name="Text Placeholder 2"/>
          <p:cNvSpPr>
            <a:spLocks noGrp="1"/>
          </p:cNvSpPr>
          <p:nvPr>
            <p:ph type="body" sz="quarter" idx="10"/>
          </p:nvPr>
        </p:nvSpPr>
        <p:spPr/>
        <p:txBody>
          <a:bodyPr/>
          <a:lstStyle/>
          <a:p>
            <a:r>
              <a:rPr lang="en-US" dirty="0" smtClean="0"/>
              <a:t>Project Overview</a:t>
            </a:r>
            <a:endParaRPr lang="en-US" dirty="0"/>
          </a:p>
        </p:txBody>
      </p:sp>
      <p:pic>
        <p:nvPicPr>
          <p:cNvPr id="6" name="Picture 5"/>
          <p:cNvPicPr>
            <a:picLocks noChangeAspect="1"/>
          </p:cNvPicPr>
          <p:nvPr/>
        </p:nvPicPr>
        <p:blipFill>
          <a:blip r:embed="rId3"/>
          <a:stretch>
            <a:fillRect/>
          </a:stretch>
        </p:blipFill>
        <p:spPr>
          <a:xfrm>
            <a:off x="4846855" y="2213552"/>
            <a:ext cx="3547910" cy="427861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9401" y="397076"/>
            <a:ext cx="1032624" cy="129557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9101" y="322427"/>
            <a:ext cx="2361896" cy="1444876"/>
          </a:xfrm>
          <a:prstGeom prst="rect">
            <a:avLst/>
          </a:prstGeom>
        </p:spPr>
      </p:pic>
    </p:spTree>
    <p:extLst>
      <p:ext uri="{BB962C8B-B14F-4D97-AF65-F5344CB8AC3E}">
        <p14:creationId xmlns:p14="http://schemas.microsoft.com/office/powerpoint/2010/main" val="3457023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45468" y="1595718"/>
            <a:ext cx="3593592" cy="3374136"/>
          </a:xfrm>
        </p:spPr>
        <p:txBody>
          <a:bodyPr/>
          <a:lstStyle/>
          <a:p>
            <a:r>
              <a:rPr lang="en-US" dirty="0" smtClean="0">
                <a:solidFill>
                  <a:schemeClr val="accent1"/>
                </a:solidFill>
              </a:rPr>
              <a:t>NASA Earth Observations</a:t>
            </a:r>
            <a:endParaRPr lang="en-US" dirty="0">
              <a:solidFill>
                <a:schemeClr val="accent1"/>
              </a:solidFill>
            </a:endParaRPr>
          </a:p>
          <a:p>
            <a:pPr marL="342900" indent="-342900">
              <a:buFont typeface="Arial" panose="020B0604020202020204" pitchFamily="34" charset="0"/>
              <a:buChar char="•"/>
            </a:pPr>
            <a:r>
              <a:rPr lang="en-US" dirty="0"/>
              <a:t>Landsat 8 (OLI</a:t>
            </a:r>
            <a:r>
              <a:rPr lang="en-US" dirty="0" smtClean="0"/>
              <a:t>)</a:t>
            </a:r>
          </a:p>
          <a:p>
            <a:pPr marL="342900" indent="-342900">
              <a:buFont typeface="Arial" panose="020B0604020202020204" pitchFamily="34" charset="0"/>
              <a:buChar char="•"/>
            </a:pPr>
            <a:endParaRPr lang="en-US" dirty="0"/>
          </a:p>
        </p:txBody>
      </p:sp>
      <p:sp>
        <p:nvSpPr>
          <p:cNvPr id="3" name="Text Placeholder 2"/>
          <p:cNvSpPr>
            <a:spLocks noGrp="1"/>
          </p:cNvSpPr>
          <p:nvPr>
            <p:ph type="body" sz="quarter" idx="10"/>
          </p:nvPr>
        </p:nvSpPr>
        <p:spPr>
          <a:xfrm>
            <a:off x="4691743" y="148631"/>
            <a:ext cx="5322243" cy="1325880"/>
          </a:xfrm>
        </p:spPr>
        <p:txBody>
          <a:bodyPr/>
          <a:lstStyle/>
          <a:p>
            <a:r>
              <a:rPr lang="en-US" dirty="0" smtClean="0"/>
              <a:t>Datasets Used</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7087"/>
            <a:ext cx="4572000" cy="6688182"/>
          </a:xfrm>
          <a:prstGeom prst="rect">
            <a:avLst/>
          </a:prstGeom>
        </p:spPr>
      </p:pic>
      <p:sp>
        <p:nvSpPr>
          <p:cNvPr id="5" name="Text Placeholder 4"/>
          <p:cNvSpPr>
            <a:spLocks noGrp="1"/>
          </p:cNvSpPr>
          <p:nvPr>
            <p:ph type="body" sz="quarter" idx="13"/>
          </p:nvPr>
        </p:nvSpPr>
        <p:spPr>
          <a:xfrm>
            <a:off x="3138171" y="6500949"/>
            <a:ext cx="1993392" cy="274320"/>
          </a:xfrm>
        </p:spPr>
        <p:txBody>
          <a:bodyPr/>
          <a:lstStyle/>
          <a:p>
            <a:r>
              <a:rPr lang="en-US" dirty="0" smtClean="0">
                <a:solidFill>
                  <a:schemeClr val="bg2"/>
                </a:solidFill>
              </a:rPr>
              <a:t>Credit: Ron </a:t>
            </a:r>
            <a:r>
              <a:rPr lang="en-US" dirty="0" err="1" smtClean="0">
                <a:solidFill>
                  <a:schemeClr val="bg2"/>
                </a:solidFill>
              </a:rPr>
              <a:t>Exler</a:t>
            </a:r>
            <a:endParaRPr lang="en-US" dirty="0">
              <a:solidFill>
                <a:schemeClr val="bg2"/>
              </a:solidFill>
            </a:endParaRPr>
          </a:p>
        </p:txBody>
      </p:sp>
      <p:sp>
        <p:nvSpPr>
          <p:cNvPr id="4" name="TextBox 3"/>
          <p:cNvSpPr txBox="1"/>
          <p:nvPr/>
        </p:nvSpPr>
        <p:spPr>
          <a:xfrm>
            <a:off x="5131563" y="2404282"/>
            <a:ext cx="2172390" cy="2031325"/>
          </a:xfrm>
          <a:prstGeom prst="rect">
            <a:avLst/>
          </a:prstGeom>
          <a:noFill/>
        </p:spPr>
        <p:txBody>
          <a:bodyPr wrap="none" rtlCol="0">
            <a:spAutoFit/>
          </a:bodyPr>
          <a:lstStyle/>
          <a:p>
            <a:r>
              <a:rPr lang="en-US" dirty="0"/>
              <a:t>Ancillary Datasets</a:t>
            </a:r>
          </a:p>
          <a:p>
            <a:pPr marL="285750" indent="-285750">
              <a:buFont typeface="Arial" panose="020B0604020202020204" pitchFamily="34" charset="0"/>
              <a:buChar char="•"/>
            </a:pPr>
            <a:r>
              <a:rPr lang="en-US" dirty="0"/>
              <a:t>NAIP Imagery</a:t>
            </a:r>
          </a:p>
          <a:p>
            <a:pPr marL="285750" indent="-285750">
              <a:buFont typeface="Arial" panose="020B0604020202020204" pitchFamily="34" charset="0"/>
              <a:buChar char="•"/>
            </a:pPr>
            <a:r>
              <a:rPr lang="en-US" dirty="0"/>
              <a:t>RSAC</a:t>
            </a:r>
          </a:p>
          <a:p>
            <a:pPr marL="285750" indent="-285750">
              <a:buFont typeface="Arial" panose="020B0604020202020204" pitchFamily="34" charset="0"/>
              <a:buChar char="•"/>
            </a:pPr>
            <a:r>
              <a:rPr lang="en-US" dirty="0"/>
              <a:t>Census 2010</a:t>
            </a:r>
          </a:p>
          <a:p>
            <a:endParaRPr lang="en-US" dirty="0"/>
          </a:p>
          <a:p>
            <a:endParaRPr lang="en-US" dirty="0"/>
          </a:p>
          <a:p>
            <a:endParaRPr lang="en-US" dirty="0"/>
          </a:p>
        </p:txBody>
      </p:sp>
      <p:sp>
        <p:nvSpPr>
          <p:cNvPr id="9" name="TextBox 8"/>
          <p:cNvSpPr txBox="1"/>
          <p:nvPr/>
        </p:nvSpPr>
        <p:spPr>
          <a:xfrm>
            <a:off x="5233851" y="6316283"/>
            <a:ext cx="3589444" cy="369332"/>
          </a:xfrm>
          <a:prstGeom prst="rect">
            <a:avLst/>
          </a:prstGeom>
          <a:noFill/>
        </p:spPr>
        <p:txBody>
          <a:bodyPr wrap="none" rtlCol="0">
            <a:spAutoFit/>
          </a:bodyPr>
          <a:lstStyle/>
          <a:p>
            <a:r>
              <a:rPr lang="en-US" dirty="0" smtClean="0"/>
              <a:t>NAIP 2013 0.5m Aerial Imagery</a:t>
            </a:r>
            <a:endParaRPr lang="en-US" dirty="0"/>
          </a:p>
        </p:txBody>
      </p:sp>
      <p:pic>
        <p:nvPicPr>
          <p:cNvPr id="7" name="Picture 6"/>
          <p:cNvPicPr>
            <a:picLocks noChangeAspect="1"/>
          </p:cNvPicPr>
          <p:nvPr/>
        </p:nvPicPr>
        <p:blipFill>
          <a:blip r:embed="rId4"/>
          <a:stretch>
            <a:fillRect/>
          </a:stretch>
        </p:blipFill>
        <p:spPr>
          <a:xfrm>
            <a:off x="5131563" y="3591935"/>
            <a:ext cx="2008178" cy="2724348"/>
          </a:xfrm>
          <a:prstGeom prst="rect">
            <a:avLst/>
          </a:prstGeom>
        </p:spPr>
      </p:pic>
    </p:spTree>
    <p:extLst>
      <p:ext uri="{BB962C8B-B14F-4D97-AF65-F5344CB8AC3E}">
        <p14:creationId xmlns:p14="http://schemas.microsoft.com/office/powerpoint/2010/main" val="59230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59908" y="1741932"/>
            <a:ext cx="3593592" cy="3374136"/>
          </a:xfrm>
        </p:spPr>
        <p:txBody>
          <a:bodyPr>
            <a:normAutofit lnSpcReduction="10000"/>
          </a:bodyPr>
          <a:lstStyle/>
          <a:p>
            <a:pPr marL="342900" indent="-342900">
              <a:buFont typeface="Arial" panose="020B0604020202020204" pitchFamily="34" charset="0"/>
              <a:buChar char="•"/>
            </a:pPr>
            <a:r>
              <a:rPr lang="en-US" dirty="0" smtClean="0"/>
              <a:t>Create a </a:t>
            </a:r>
            <a:r>
              <a:rPr lang="en-US" i="1" dirty="0" smtClean="0"/>
              <a:t>Juniper spp. </a:t>
            </a:r>
            <a:r>
              <a:rPr lang="en-US" dirty="0" smtClean="0"/>
              <a:t>distribution map to determine areas were there are high concentrations of juniper.</a:t>
            </a:r>
          </a:p>
          <a:p>
            <a:pPr marL="342900" indent="-342900">
              <a:buFont typeface="Arial" panose="020B0604020202020204" pitchFamily="34" charset="0"/>
              <a:buChar char="•"/>
            </a:pPr>
            <a:r>
              <a:rPr lang="en-US" dirty="0" smtClean="0"/>
              <a:t>Overlay populated areas to juniper distribution map to determine areas with high wildfire susceptibility.</a:t>
            </a:r>
          </a:p>
        </p:txBody>
      </p:sp>
      <p:sp>
        <p:nvSpPr>
          <p:cNvPr id="3" name="Text Placeholder 2"/>
          <p:cNvSpPr>
            <a:spLocks noGrp="1"/>
          </p:cNvSpPr>
          <p:nvPr>
            <p:ph type="body" sz="quarter" idx="10"/>
          </p:nvPr>
        </p:nvSpPr>
        <p:spPr>
          <a:xfrm>
            <a:off x="5568696" y="132080"/>
            <a:ext cx="3566160" cy="1325880"/>
          </a:xfrm>
        </p:spPr>
        <p:txBody>
          <a:bodyPr/>
          <a:lstStyle/>
          <a:p>
            <a:r>
              <a:rPr lang="en-US" dirty="0" smtClean="0"/>
              <a:t>Objectives</a:t>
            </a:r>
            <a:endParaRPr lang="en-US" dirty="0"/>
          </a:p>
        </p:txBody>
      </p:sp>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0" y="132079"/>
            <a:ext cx="4572000" cy="6651897"/>
          </a:xfrm>
          <a:prstGeom prst="rect">
            <a:avLst/>
          </a:prstGeom>
        </p:spPr>
      </p:pic>
      <p:sp>
        <p:nvSpPr>
          <p:cNvPr id="5" name="Text Placeholder 4"/>
          <p:cNvSpPr>
            <a:spLocks noGrp="1"/>
          </p:cNvSpPr>
          <p:nvPr>
            <p:ph type="body" sz="quarter" idx="13"/>
          </p:nvPr>
        </p:nvSpPr>
        <p:spPr>
          <a:xfrm>
            <a:off x="0" y="6583680"/>
            <a:ext cx="1993392" cy="274320"/>
          </a:xfrm>
        </p:spPr>
        <p:txBody>
          <a:bodyPr/>
          <a:lstStyle/>
          <a:p>
            <a:r>
              <a:rPr lang="en-US" dirty="0" smtClean="0">
                <a:solidFill>
                  <a:srgbClr val="FFFFFF"/>
                </a:solidFill>
              </a:rPr>
              <a:t>Credit: Chris Burger</a:t>
            </a:r>
            <a:endParaRPr lang="en-US" dirty="0">
              <a:solidFill>
                <a:srgbClr val="FFFFFF"/>
              </a:solidFill>
            </a:endParaRPr>
          </a:p>
        </p:txBody>
      </p:sp>
    </p:spTree>
    <p:extLst>
      <p:ext uri="{BB962C8B-B14F-4D97-AF65-F5344CB8AC3E}">
        <p14:creationId xmlns:p14="http://schemas.microsoft.com/office/powerpoint/2010/main" val="3533106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3497263"/>
            <a:ext cx="9144000" cy="642937"/>
          </a:xfrm>
        </p:spPr>
        <p:txBody>
          <a:bodyPr/>
          <a:lstStyle/>
          <a:p>
            <a:r>
              <a:rPr lang="en-US" dirty="0" smtClean="0"/>
              <a:t>Community Concerns</a:t>
            </a:r>
            <a:endParaRPr lang="en-US" dirty="0"/>
          </a:p>
        </p:txBody>
      </p:sp>
      <p:sp>
        <p:nvSpPr>
          <p:cNvPr id="5" name="Text Placeholder 4"/>
          <p:cNvSpPr>
            <a:spLocks noGrp="1"/>
          </p:cNvSpPr>
          <p:nvPr>
            <p:ph type="body" sz="quarter" idx="13"/>
          </p:nvPr>
        </p:nvSpPr>
        <p:spPr>
          <a:xfrm>
            <a:off x="7150608" y="3497263"/>
            <a:ext cx="1993392" cy="274320"/>
          </a:xfrm>
        </p:spPr>
        <p:txBody>
          <a:bodyPr/>
          <a:lstStyle/>
          <a:p>
            <a:r>
              <a:rPr lang="en-US" dirty="0" smtClean="0"/>
              <a:t>Credit: Dawn </a:t>
            </a:r>
            <a:r>
              <a:rPr lang="en-US" dirty="0" err="1" smtClean="0"/>
              <a:t>Kratz</a:t>
            </a:r>
            <a:endParaRPr lang="en-US" dirty="0"/>
          </a:p>
        </p:txBody>
      </p:sp>
      <p:pic>
        <p:nvPicPr>
          <p:cNvPr id="8" name="Picture Placeholder 7"/>
          <p:cNvPicPr>
            <a:picLocks noGrp="1" noChangeAspect="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1" y="104503"/>
            <a:ext cx="9144001" cy="3392760"/>
          </a:xfrm>
          <a:prstGeom prst="rect">
            <a:avLst/>
          </a:prstGeom>
        </p:spPr>
      </p:pic>
      <p:sp>
        <p:nvSpPr>
          <p:cNvPr id="9" name="TextBox 8"/>
          <p:cNvSpPr txBox="1"/>
          <p:nvPr/>
        </p:nvSpPr>
        <p:spPr>
          <a:xfrm>
            <a:off x="317500" y="4140200"/>
            <a:ext cx="8547100" cy="2010807"/>
          </a:xfrm>
          <a:prstGeom prst="rect">
            <a:avLst/>
          </a:prstGeom>
          <a:noFill/>
        </p:spPr>
        <p:txBody>
          <a:bodyPr wrap="square" rtlCol="0">
            <a:spAutoFit/>
          </a:bodyPr>
          <a:lstStyle/>
          <a:p>
            <a:pPr marL="342900" lvl="0" indent="-342900">
              <a:lnSpc>
                <a:spcPct val="90000"/>
              </a:lnSpc>
              <a:spcBef>
                <a:spcPts val="1000"/>
              </a:spcBef>
              <a:buFont typeface="Arial" panose="020B0604020202020204" pitchFamily="34" charset="0"/>
              <a:buChar char="•"/>
            </a:pPr>
            <a:r>
              <a:rPr lang="en-US" sz="2000" dirty="0">
                <a:solidFill>
                  <a:srgbClr val="767171"/>
                </a:solidFill>
              </a:rPr>
              <a:t>The 2012 Charlotte Fire cost Idaho $211 million dollars in fire suppression expenditures.</a:t>
            </a:r>
          </a:p>
          <a:p>
            <a:pPr marL="342900" lvl="0" indent="-342900">
              <a:lnSpc>
                <a:spcPct val="90000"/>
              </a:lnSpc>
              <a:spcBef>
                <a:spcPts val="1000"/>
              </a:spcBef>
              <a:buFont typeface="Arial" panose="020B0604020202020204" pitchFamily="34" charset="0"/>
              <a:buChar char="•"/>
            </a:pPr>
            <a:r>
              <a:rPr lang="en-US" sz="2000" dirty="0">
                <a:solidFill>
                  <a:srgbClr val="767171"/>
                </a:solidFill>
              </a:rPr>
              <a:t>In Idaho, j</a:t>
            </a:r>
            <a:r>
              <a:rPr lang="en-US" sz="2000" dirty="0" smtClean="0">
                <a:solidFill>
                  <a:srgbClr val="767171"/>
                </a:solidFill>
              </a:rPr>
              <a:t>uniper species </a:t>
            </a:r>
            <a:r>
              <a:rPr lang="en-US" sz="2000" dirty="0">
                <a:solidFill>
                  <a:srgbClr val="767171"/>
                </a:solidFill>
              </a:rPr>
              <a:t>have </a:t>
            </a:r>
            <a:r>
              <a:rPr lang="en-US" sz="2000" dirty="0" smtClean="0">
                <a:solidFill>
                  <a:srgbClr val="767171"/>
                </a:solidFill>
              </a:rPr>
              <a:t>extended beyond their native habitats and are increasing </a:t>
            </a:r>
            <a:r>
              <a:rPr lang="en-US" sz="2000" dirty="0">
                <a:solidFill>
                  <a:srgbClr val="767171"/>
                </a:solidFill>
              </a:rPr>
              <a:t>wildfire </a:t>
            </a:r>
            <a:r>
              <a:rPr lang="en-US" sz="2000" dirty="0" smtClean="0">
                <a:solidFill>
                  <a:srgbClr val="767171"/>
                </a:solidFill>
              </a:rPr>
              <a:t>severity and </a:t>
            </a:r>
            <a:r>
              <a:rPr lang="en-US" sz="2000" dirty="0">
                <a:solidFill>
                  <a:srgbClr val="767171"/>
                </a:solidFill>
              </a:rPr>
              <a:t>duration.</a:t>
            </a:r>
          </a:p>
          <a:p>
            <a:pPr marL="342900" lvl="0" indent="-342900">
              <a:lnSpc>
                <a:spcPct val="90000"/>
              </a:lnSpc>
              <a:spcBef>
                <a:spcPts val="1000"/>
              </a:spcBef>
              <a:buFont typeface="Arial" panose="020B0604020202020204" pitchFamily="34" charset="0"/>
              <a:buChar char="•"/>
            </a:pPr>
            <a:r>
              <a:rPr lang="en-US" sz="2000" dirty="0">
                <a:solidFill>
                  <a:srgbClr val="767171"/>
                </a:solidFill>
              </a:rPr>
              <a:t>Expanded wildfire regimes significantly alter semi-arid savanna ecosystems.</a:t>
            </a:r>
          </a:p>
        </p:txBody>
      </p:sp>
    </p:spTree>
    <p:extLst>
      <p:ext uri="{BB962C8B-B14F-4D97-AF65-F5344CB8AC3E}">
        <p14:creationId xmlns:p14="http://schemas.microsoft.com/office/powerpoint/2010/main" val="2305339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A focused </a:t>
            </a:r>
            <a:r>
              <a:rPr lang="en-US" dirty="0"/>
              <a:t>study area provided by the Bureau of Land Management </a:t>
            </a:r>
            <a:r>
              <a:rPr lang="en-US" dirty="0" smtClean="0"/>
              <a:t>was analyzed to </a:t>
            </a:r>
            <a:r>
              <a:rPr lang="en-US" dirty="0"/>
              <a:t>determine existing juniper stands. </a:t>
            </a:r>
          </a:p>
          <a:p>
            <a:r>
              <a:rPr lang="en-US" dirty="0"/>
              <a:t>This areas extends </a:t>
            </a:r>
            <a:r>
              <a:rPr lang="en-US" dirty="0" smtClean="0"/>
              <a:t>from American </a:t>
            </a:r>
            <a:r>
              <a:rPr lang="en-US" dirty="0"/>
              <a:t>Falls reservoir in the north</a:t>
            </a:r>
            <a:r>
              <a:rPr lang="en-US" dirty="0" smtClean="0"/>
              <a:t> to the </a:t>
            </a:r>
            <a:r>
              <a:rPr lang="en-US" dirty="0"/>
              <a:t>Curlew National Grassland in the </a:t>
            </a:r>
            <a:r>
              <a:rPr lang="en-US" dirty="0" smtClean="0"/>
              <a:t>south. </a:t>
            </a:r>
            <a:endParaRPr lang="en-US" dirty="0"/>
          </a:p>
          <a:p>
            <a:endParaRPr lang="en-US" dirty="0"/>
          </a:p>
        </p:txBody>
      </p:sp>
      <p:sp>
        <p:nvSpPr>
          <p:cNvPr id="3" name="Text Placeholder 2"/>
          <p:cNvSpPr>
            <a:spLocks noGrp="1"/>
          </p:cNvSpPr>
          <p:nvPr>
            <p:ph type="body" sz="quarter" idx="10"/>
          </p:nvPr>
        </p:nvSpPr>
        <p:spPr/>
        <p:txBody>
          <a:bodyPr/>
          <a:lstStyle/>
          <a:p>
            <a:r>
              <a:rPr lang="en-US" dirty="0"/>
              <a:t>Focused</a:t>
            </a:r>
          </a:p>
          <a:p>
            <a:r>
              <a:rPr lang="en-US" dirty="0" smtClean="0"/>
              <a:t>Study Area</a:t>
            </a:r>
            <a:endParaRPr lang="en-US" dirty="0"/>
          </a:p>
        </p:txBody>
      </p:sp>
      <p:sp>
        <p:nvSpPr>
          <p:cNvPr id="5" name="Text Placeholder 4"/>
          <p:cNvSpPr>
            <a:spLocks noGrp="1"/>
          </p:cNvSpPr>
          <p:nvPr>
            <p:ph type="body" sz="quarter" idx="13"/>
          </p:nvPr>
        </p:nvSpPr>
        <p:spPr>
          <a:xfrm>
            <a:off x="7788783" y="5583555"/>
            <a:ext cx="917067" cy="274320"/>
          </a:xfrm>
        </p:spPr>
        <p:txBody>
          <a:bodyPr/>
          <a:lstStyle/>
          <a:p>
            <a:r>
              <a:rPr lang="en-US" dirty="0" smtClean="0"/>
              <a:t>NAIP 2013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4601" y="1001194"/>
            <a:ext cx="4471249" cy="4503494"/>
          </a:xfrm>
          <a:prstGeom prst="rect">
            <a:avLst/>
          </a:prstGeom>
        </p:spPr>
      </p:pic>
    </p:spTree>
    <p:extLst>
      <p:ext uri="{BB962C8B-B14F-4D97-AF65-F5344CB8AC3E}">
        <p14:creationId xmlns:p14="http://schemas.microsoft.com/office/powerpoint/2010/main" val="3300811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31399" y="1441268"/>
            <a:ext cx="3593592" cy="3971843"/>
          </a:xfrm>
        </p:spPr>
        <p:txBody>
          <a:bodyPr>
            <a:normAutofit/>
          </a:bodyPr>
          <a:lstStyle/>
          <a:p>
            <a:r>
              <a:rPr lang="en-US" sz="2200" dirty="0" smtClean="0"/>
              <a:t>Classification points were created in using;</a:t>
            </a:r>
          </a:p>
          <a:p>
            <a:pPr marL="342900" indent="-342900">
              <a:buFont typeface="Arial" panose="020B0604020202020204" pitchFamily="34" charset="0"/>
              <a:buChar char="•"/>
            </a:pPr>
            <a:r>
              <a:rPr lang="en-US" dirty="0" smtClean="0"/>
              <a:t> 2013 NAIP imagery with a .5 meter resolution</a:t>
            </a:r>
          </a:p>
          <a:p>
            <a:pPr marL="342900" indent="-342900">
              <a:buFont typeface="Arial" panose="020B0604020202020204" pitchFamily="34" charset="0"/>
              <a:buChar char="•"/>
            </a:pPr>
            <a:r>
              <a:rPr lang="en-US" dirty="0" smtClean="0"/>
              <a:t>Remote Sensing Applications Center (RSAC) data was used identify known juniper dominant areas</a:t>
            </a:r>
            <a:endParaRPr lang="en-US" dirty="0"/>
          </a:p>
        </p:txBody>
      </p:sp>
      <p:sp>
        <p:nvSpPr>
          <p:cNvPr id="3" name="Text Placeholder 2"/>
          <p:cNvSpPr>
            <a:spLocks noGrp="1"/>
          </p:cNvSpPr>
          <p:nvPr>
            <p:ph type="body" sz="quarter" idx="10"/>
          </p:nvPr>
        </p:nvSpPr>
        <p:spPr>
          <a:xfrm>
            <a:off x="231399" y="438538"/>
            <a:ext cx="3566160" cy="669005"/>
          </a:xfrm>
        </p:spPr>
        <p:txBody>
          <a:bodyPr/>
          <a:lstStyle/>
          <a:p>
            <a:r>
              <a:rPr lang="en-US" dirty="0" smtClean="0"/>
              <a:t>Methods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5885" y="772094"/>
            <a:ext cx="4133731" cy="420943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9275" y="5123902"/>
            <a:ext cx="3000256" cy="1480518"/>
          </a:xfrm>
          <a:prstGeom prst="rect">
            <a:avLst/>
          </a:prstGeom>
        </p:spPr>
      </p:pic>
      <p:sp>
        <p:nvSpPr>
          <p:cNvPr id="7" name="TextBox 6"/>
          <p:cNvSpPr txBox="1"/>
          <p:nvPr/>
        </p:nvSpPr>
        <p:spPr>
          <a:xfrm>
            <a:off x="231399" y="965735"/>
            <a:ext cx="3398687" cy="400110"/>
          </a:xfrm>
          <a:prstGeom prst="rect">
            <a:avLst/>
          </a:prstGeom>
          <a:noFill/>
        </p:spPr>
        <p:txBody>
          <a:bodyPr wrap="none" rtlCol="0">
            <a:spAutoFit/>
          </a:bodyPr>
          <a:lstStyle/>
          <a:p>
            <a:r>
              <a:rPr lang="en-US" sz="2000" i="1" dirty="0" smtClean="0"/>
              <a:t>Classification site creation</a:t>
            </a:r>
            <a:endParaRPr lang="en-US" sz="2000" i="1" dirty="0"/>
          </a:p>
        </p:txBody>
      </p:sp>
      <p:graphicFrame>
        <p:nvGraphicFramePr>
          <p:cNvPr id="10" name="Table 9"/>
          <p:cNvGraphicFramePr>
            <a:graphicFrameLocks noGrp="1"/>
          </p:cNvGraphicFramePr>
          <p:nvPr>
            <p:extLst>
              <p:ext uri="{D42A27DB-BD31-4B8C-83A1-F6EECF244321}">
                <p14:modId xmlns:p14="http://schemas.microsoft.com/office/powerpoint/2010/main" val="4289320111"/>
              </p:ext>
            </p:extLst>
          </p:nvPr>
        </p:nvGraphicFramePr>
        <p:xfrm>
          <a:off x="231399" y="4544431"/>
          <a:ext cx="4333416" cy="2103120"/>
        </p:xfrm>
        <a:graphic>
          <a:graphicData uri="http://schemas.openxmlformats.org/drawingml/2006/table">
            <a:tbl>
              <a:tblPr firstRow="1" bandRow="1">
                <a:tableStyleId>{5C22544A-7EE6-4342-B048-85BDC9FD1C3A}</a:tableStyleId>
              </a:tblPr>
              <a:tblGrid>
                <a:gridCol w="2166708"/>
                <a:gridCol w="2166708"/>
              </a:tblGrid>
              <a:tr h="361122">
                <a:tc>
                  <a:txBody>
                    <a:bodyPr/>
                    <a:lstStyle/>
                    <a:p>
                      <a:r>
                        <a:rPr lang="en-US" dirty="0" smtClean="0"/>
                        <a:t>Vegetation Type</a:t>
                      </a:r>
                      <a:endParaRPr lang="en-US" dirty="0"/>
                    </a:p>
                  </a:txBody>
                  <a:tcPr/>
                </a:tc>
                <a:tc>
                  <a:txBody>
                    <a:bodyPr/>
                    <a:lstStyle/>
                    <a:p>
                      <a:r>
                        <a:rPr lang="en-US" dirty="0" smtClean="0"/>
                        <a:t>Number of points</a:t>
                      </a:r>
                      <a:endParaRPr lang="en-US" dirty="0"/>
                    </a:p>
                  </a:txBody>
                  <a:tcPr/>
                </a:tc>
              </a:tr>
              <a:tr h="631963">
                <a:tc>
                  <a:txBody>
                    <a:bodyPr/>
                    <a:lstStyle/>
                    <a:p>
                      <a:r>
                        <a:rPr lang="en-US" dirty="0" smtClean="0"/>
                        <a:t>Sagebrush/ Herbaceous</a:t>
                      </a:r>
                      <a:endParaRPr lang="en-US" dirty="0"/>
                    </a:p>
                  </a:txBody>
                  <a:tcPr/>
                </a:tc>
                <a:tc>
                  <a:txBody>
                    <a:bodyPr/>
                    <a:lstStyle/>
                    <a:p>
                      <a:pPr algn="l"/>
                      <a:r>
                        <a:rPr lang="en-US" dirty="0" smtClean="0"/>
                        <a:t>234</a:t>
                      </a:r>
                      <a:endParaRPr lang="en-US" dirty="0"/>
                    </a:p>
                  </a:txBody>
                  <a:tcPr/>
                </a:tc>
              </a:tr>
              <a:tr h="361122">
                <a:tc>
                  <a:txBody>
                    <a:bodyPr/>
                    <a:lstStyle/>
                    <a:p>
                      <a:r>
                        <a:rPr lang="en-US" dirty="0" smtClean="0"/>
                        <a:t>Bare ground</a:t>
                      </a:r>
                      <a:endParaRPr lang="en-US" dirty="0"/>
                    </a:p>
                  </a:txBody>
                  <a:tcPr/>
                </a:tc>
                <a:tc>
                  <a:txBody>
                    <a:bodyPr/>
                    <a:lstStyle/>
                    <a:p>
                      <a:pPr algn="l"/>
                      <a:r>
                        <a:rPr lang="en-US" dirty="0" smtClean="0"/>
                        <a:t>201</a:t>
                      </a:r>
                      <a:endParaRPr lang="en-US" dirty="0"/>
                    </a:p>
                  </a:txBody>
                  <a:tcPr/>
                </a:tc>
              </a:tr>
              <a:tr h="361122">
                <a:tc>
                  <a:txBody>
                    <a:bodyPr/>
                    <a:lstStyle/>
                    <a:p>
                      <a:r>
                        <a:rPr lang="en-US" dirty="0" smtClean="0"/>
                        <a:t>Juniper Mix</a:t>
                      </a:r>
                      <a:endParaRPr lang="en-US" dirty="0"/>
                    </a:p>
                  </a:txBody>
                  <a:tcPr/>
                </a:tc>
                <a:tc>
                  <a:txBody>
                    <a:bodyPr/>
                    <a:lstStyle/>
                    <a:p>
                      <a:pPr algn="l"/>
                      <a:r>
                        <a:rPr lang="en-US" dirty="0" smtClean="0"/>
                        <a:t>214</a:t>
                      </a:r>
                      <a:endParaRPr lang="en-US" dirty="0"/>
                    </a:p>
                  </a:txBody>
                  <a:tcPr/>
                </a:tc>
              </a:tr>
              <a:tr h="361122">
                <a:tc>
                  <a:txBody>
                    <a:bodyPr/>
                    <a:lstStyle/>
                    <a:p>
                      <a:r>
                        <a:rPr lang="en-US" dirty="0" smtClean="0"/>
                        <a:t>Mixed Forest</a:t>
                      </a:r>
                      <a:endParaRPr lang="en-US" dirty="0"/>
                    </a:p>
                  </a:txBody>
                  <a:tcPr/>
                </a:tc>
                <a:tc>
                  <a:txBody>
                    <a:bodyPr/>
                    <a:lstStyle/>
                    <a:p>
                      <a:pPr algn="l"/>
                      <a:r>
                        <a:rPr lang="en-US" dirty="0" smtClean="0"/>
                        <a:t>276</a:t>
                      </a:r>
                      <a:endParaRPr lang="en-US" dirty="0"/>
                    </a:p>
                  </a:txBody>
                  <a:tcPr/>
                </a:tc>
              </a:tr>
            </a:tbl>
          </a:graphicData>
        </a:graphic>
      </p:graphicFrame>
    </p:spTree>
    <p:extLst>
      <p:ext uri="{BB962C8B-B14F-4D97-AF65-F5344CB8AC3E}">
        <p14:creationId xmlns:p14="http://schemas.microsoft.com/office/powerpoint/2010/main" val="303235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3449" y="4540055"/>
            <a:ext cx="1170445" cy="705588"/>
          </a:xfrm>
          <a:prstGeom prst="rect">
            <a:avLst/>
          </a:prstGeom>
        </p:spPr>
      </p:pic>
      <p:sp>
        <p:nvSpPr>
          <p:cNvPr id="2" name="Text Placeholder 1"/>
          <p:cNvSpPr>
            <a:spLocks noGrp="1"/>
          </p:cNvSpPr>
          <p:nvPr>
            <p:ph type="body" sz="quarter" idx="11"/>
          </p:nvPr>
        </p:nvSpPr>
        <p:spPr>
          <a:xfrm>
            <a:off x="296843" y="1308223"/>
            <a:ext cx="8675707" cy="999363"/>
          </a:xfrm>
        </p:spPr>
        <p:txBody>
          <a:bodyPr>
            <a:normAutofit lnSpcReduction="10000"/>
          </a:bodyPr>
          <a:lstStyle/>
          <a:p>
            <a:pPr marL="342900" indent="-342900">
              <a:buFont typeface="Arial" panose="020B0604020202020204" pitchFamily="34" charset="0"/>
              <a:buChar char="•"/>
            </a:pPr>
            <a:r>
              <a:rPr lang="en-US" dirty="0" smtClean="0"/>
              <a:t>mSAVI2 and TCT were derived using IDRISI </a:t>
            </a:r>
            <a:r>
              <a:rPr lang="en-US" dirty="0" err="1" smtClean="0"/>
              <a:t>TerrSet</a:t>
            </a:r>
            <a:r>
              <a:rPr lang="en-US" dirty="0" smtClean="0"/>
              <a:t> </a:t>
            </a:r>
            <a:r>
              <a:rPr lang="en-US" dirty="0" err="1" smtClean="0"/>
              <a:t>VegIndex</a:t>
            </a:r>
            <a:r>
              <a:rPr lang="en-US" dirty="0" smtClean="0"/>
              <a:t> Modules</a:t>
            </a:r>
          </a:p>
          <a:p>
            <a:pPr marL="342900" indent="-342900">
              <a:buFont typeface="Arial" panose="020B0604020202020204" pitchFamily="34" charset="0"/>
              <a:buChar char="•"/>
            </a:pPr>
            <a:r>
              <a:rPr lang="en-US" dirty="0" smtClean="0"/>
              <a:t>NDBSI = (TM6 – TM5) / (TM6 + TM5 + 0.001) * </a:t>
            </a:r>
            <a:r>
              <a:rPr lang="en-US" dirty="0" err="1" smtClean="0"/>
              <a:t>Baraldi</a:t>
            </a:r>
            <a:r>
              <a:rPr lang="en-US" dirty="0" smtClean="0"/>
              <a:t> et al., 2006</a:t>
            </a:r>
            <a:endParaRPr lang="en-US" dirty="0"/>
          </a:p>
        </p:txBody>
      </p:sp>
      <p:sp>
        <p:nvSpPr>
          <p:cNvPr id="3" name="Text Placeholder 2"/>
          <p:cNvSpPr>
            <a:spLocks noGrp="1"/>
          </p:cNvSpPr>
          <p:nvPr>
            <p:ph type="body" sz="quarter" idx="10"/>
          </p:nvPr>
        </p:nvSpPr>
        <p:spPr>
          <a:xfrm>
            <a:off x="263758" y="230505"/>
            <a:ext cx="3566160" cy="655320"/>
          </a:xfrm>
        </p:spPr>
        <p:txBody>
          <a:bodyPr/>
          <a:lstStyle/>
          <a:p>
            <a:r>
              <a:rPr lang="en-US" dirty="0" smtClean="0"/>
              <a:t>Methods</a:t>
            </a:r>
            <a:endParaRPr lang="en-US" dirty="0"/>
          </a:p>
        </p:txBody>
      </p:sp>
      <p:sp>
        <p:nvSpPr>
          <p:cNvPr id="6" name="TextBox 5"/>
          <p:cNvSpPr txBox="1"/>
          <p:nvPr/>
        </p:nvSpPr>
        <p:spPr>
          <a:xfrm>
            <a:off x="263758" y="819150"/>
            <a:ext cx="2379177" cy="400110"/>
          </a:xfrm>
          <a:prstGeom prst="rect">
            <a:avLst/>
          </a:prstGeom>
          <a:noFill/>
        </p:spPr>
        <p:txBody>
          <a:bodyPr wrap="none" rtlCol="0">
            <a:spAutoFit/>
          </a:bodyPr>
          <a:lstStyle/>
          <a:p>
            <a:r>
              <a:rPr lang="en-US" sz="2000" i="1" dirty="0" smtClean="0"/>
              <a:t>Image Processing</a:t>
            </a:r>
            <a:endParaRPr lang="en-US" sz="2000" i="1" dirty="0"/>
          </a:p>
        </p:txBody>
      </p:sp>
      <p:graphicFrame>
        <p:nvGraphicFramePr>
          <p:cNvPr id="7" name="Table 6"/>
          <p:cNvGraphicFramePr>
            <a:graphicFrameLocks noGrp="1"/>
          </p:cNvGraphicFramePr>
          <p:nvPr>
            <p:extLst>
              <p:ext uri="{D42A27DB-BD31-4B8C-83A1-F6EECF244321}">
                <p14:modId xmlns:p14="http://schemas.microsoft.com/office/powerpoint/2010/main" val="258841471"/>
              </p:ext>
            </p:extLst>
          </p:nvPr>
        </p:nvGraphicFramePr>
        <p:xfrm>
          <a:off x="439483" y="2402323"/>
          <a:ext cx="8265033" cy="914400"/>
        </p:xfrm>
        <a:graphic>
          <a:graphicData uri="http://schemas.openxmlformats.org/drawingml/2006/table">
            <a:tbl>
              <a:tblPr firstRow="1" bandRow="1">
                <a:tableStyleId>{5C22544A-7EE6-4342-B048-85BDC9FD1C3A}</a:tableStyleId>
              </a:tblPr>
              <a:tblGrid>
                <a:gridCol w="2755011"/>
                <a:gridCol w="2755011"/>
                <a:gridCol w="2755011"/>
              </a:tblGrid>
              <a:tr h="470476">
                <a:tc>
                  <a:txBody>
                    <a:bodyPr/>
                    <a:lstStyle/>
                    <a:p>
                      <a:pPr algn="ctr"/>
                      <a:r>
                        <a:rPr lang="en-US" dirty="0" smtClean="0"/>
                        <a:t>Modified</a:t>
                      </a:r>
                      <a:r>
                        <a:rPr lang="en-US" baseline="0" dirty="0" smtClean="0"/>
                        <a:t> Soil-Adjusted Vegetation Index</a:t>
                      </a:r>
                      <a:endParaRPr lang="en-US" dirty="0"/>
                    </a:p>
                  </a:txBody>
                  <a:tcPr/>
                </a:tc>
                <a:tc>
                  <a:txBody>
                    <a:bodyPr/>
                    <a:lstStyle/>
                    <a:p>
                      <a:pPr algn="ctr"/>
                      <a:r>
                        <a:rPr lang="en-US" dirty="0" smtClean="0"/>
                        <a:t>Tasseled Cap Transformation</a:t>
                      </a:r>
                      <a:endParaRPr lang="en-US" dirty="0"/>
                    </a:p>
                  </a:txBody>
                  <a:tcPr/>
                </a:tc>
                <a:tc>
                  <a:txBody>
                    <a:bodyPr/>
                    <a:lstStyle/>
                    <a:p>
                      <a:pPr algn="ctr"/>
                      <a:r>
                        <a:rPr lang="en-US" dirty="0" smtClean="0"/>
                        <a:t>Normalized Differenced Bare Soil Index</a:t>
                      </a:r>
                      <a:endParaRPr lang="en-US" dirty="0"/>
                    </a:p>
                  </a:txBody>
                  <a:tcPr/>
                </a:tc>
              </a:tr>
            </a:tbl>
          </a:graphicData>
        </a:graphic>
      </p:graphicFrame>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7154" y="3451953"/>
            <a:ext cx="2305912" cy="208158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0822" y="5327948"/>
            <a:ext cx="1450643" cy="130492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0057" y="4318161"/>
            <a:ext cx="1453549" cy="1313468"/>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6121" y="3411460"/>
            <a:ext cx="1455020" cy="1313468"/>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106" y="3411460"/>
            <a:ext cx="2351342" cy="2122074"/>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7118" y="5631629"/>
            <a:ext cx="1381318" cy="685896"/>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76533" y="5527564"/>
            <a:ext cx="1390844" cy="85737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73448" y="3451953"/>
            <a:ext cx="1419423" cy="800212"/>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16316" y="5779776"/>
            <a:ext cx="1333686" cy="704948"/>
          </a:xfrm>
          <a:prstGeom prst="rect">
            <a:avLst/>
          </a:prstGeom>
        </p:spPr>
      </p:pic>
    </p:spTree>
    <p:extLst>
      <p:ext uri="{BB962C8B-B14F-4D97-AF65-F5344CB8AC3E}">
        <p14:creationId xmlns:p14="http://schemas.microsoft.com/office/powerpoint/2010/main" val="3399468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2077" y="2314520"/>
            <a:ext cx="3593592" cy="3374136"/>
          </a:xfrm>
        </p:spPr>
        <p:txBody>
          <a:bodyPr>
            <a:normAutofit/>
          </a:bodyPr>
          <a:lstStyle/>
          <a:p>
            <a:r>
              <a:rPr lang="en-US" dirty="0" smtClean="0"/>
              <a:t>Classification Tree Analysis was used to differentiate areas with high concentrations of juniper.</a:t>
            </a:r>
          </a:p>
          <a:p>
            <a:pPr marL="342900" indent="-342900">
              <a:buFont typeface="Arial" panose="020B0604020202020204" pitchFamily="34" charset="0"/>
              <a:buChar char="•"/>
            </a:pPr>
            <a:r>
              <a:rPr lang="en-US" dirty="0" smtClean="0"/>
              <a:t>Classification Points</a:t>
            </a:r>
          </a:p>
          <a:p>
            <a:pPr marL="342900" indent="-342900">
              <a:buFont typeface="Arial" panose="020B0604020202020204" pitchFamily="34" charset="0"/>
              <a:buChar char="•"/>
            </a:pPr>
            <a:r>
              <a:rPr lang="en-US" dirty="0" smtClean="0"/>
              <a:t>Normalized Differenced Bare Soil Index</a:t>
            </a:r>
          </a:p>
          <a:p>
            <a:pPr marL="342900" indent="-342900">
              <a:buFont typeface="Arial" panose="020B0604020202020204" pitchFamily="34" charset="0"/>
              <a:buChar char="•"/>
            </a:pPr>
            <a:r>
              <a:rPr lang="en-US" dirty="0" smtClean="0"/>
              <a:t>Modified Soil-Adjusted Vegetation Index </a:t>
            </a:r>
          </a:p>
          <a:p>
            <a:endParaRPr lang="en-US" dirty="0" smtClean="0"/>
          </a:p>
        </p:txBody>
      </p:sp>
      <p:sp>
        <p:nvSpPr>
          <p:cNvPr id="3" name="Text Placeholder 2"/>
          <p:cNvSpPr>
            <a:spLocks noGrp="1"/>
          </p:cNvSpPr>
          <p:nvPr>
            <p:ph type="body" sz="quarter" idx="10"/>
          </p:nvPr>
        </p:nvSpPr>
        <p:spPr>
          <a:xfrm>
            <a:off x="84261" y="1063616"/>
            <a:ext cx="3566160" cy="629285"/>
          </a:xfrm>
        </p:spPr>
        <p:txBody>
          <a:bodyPr>
            <a:normAutofit lnSpcReduction="10000"/>
          </a:bodyPr>
          <a:lstStyle/>
          <a:p>
            <a:r>
              <a:rPr lang="en-US" dirty="0" smtClean="0"/>
              <a:t>Methods</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5669" y="567283"/>
            <a:ext cx="5170861" cy="4673046"/>
          </a:xfrm>
          <a:prstGeom prst="rect">
            <a:avLst/>
          </a:prstGeom>
        </p:spPr>
      </p:pic>
      <p:sp>
        <p:nvSpPr>
          <p:cNvPr id="6" name="TextBox 5"/>
          <p:cNvSpPr txBox="1"/>
          <p:nvPr/>
        </p:nvSpPr>
        <p:spPr>
          <a:xfrm>
            <a:off x="4181475" y="5275422"/>
            <a:ext cx="3156633" cy="400110"/>
          </a:xfrm>
          <a:prstGeom prst="rect">
            <a:avLst/>
          </a:prstGeom>
          <a:noFill/>
        </p:spPr>
        <p:txBody>
          <a:bodyPr wrap="none" rtlCol="0">
            <a:spAutoFit/>
          </a:bodyPr>
          <a:lstStyle/>
          <a:p>
            <a:r>
              <a:rPr lang="en-US" sz="2000" dirty="0" smtClean="0"/>
              <a:t>Sagebrush Herbaceous </a:t>
            </a:r>
            <a:endParaRPr lang="en-US" sz="2000" dirty="0"/>
          </a:p>
        </p:txBody>
      </p:sp>
      <p:sp>
        <p:nvSpPr>
          <p:cNvPr id="10" name="TextBox 9"/>
          <p:cNvSpPr txBox="1"/>
          <p:nvPr/>
        </p:nvSpPr>
        <p:spPr>
          <a:xfrm>
            <a:off x="4181474" y="5614450"/>
            <a:ext cx="1779654" cy="400110"/>
          </a:xfrm>
          <a:prstGeom prst="rect">
            <a:avLst/>
          </a:prstGeom>
          <a:noFill/>
        </p:spPr>
        <p:txBody>
          <a:bodyPr wrap="none" rtlCol="0">
            <a:spAutoFit/>
          </a:bodyPr>
          <a:lstStyle/>
          <a:p>
            <a:r>
              <a:rPr lang="en-US" sz="2000" dirty="0" smtClean="0"/>
              <a:t>Bare Ground</a:t>
            </a:r>
            <a:endParaRPr lang="en-US" sz="2000" dirty="0"/>
          </a:p>
        </p:txBody>
      </p:sp>
      <p:sp>
        <p:nvSpPr>
          <p:cNvPr id="11" name="TextBox 10"/>
          <p:cNvSpPr txBox="1"/>
          <p:nvPr/>
        </p:nvSpPr>
        <p:spPr>
          <a:xfrm>
            <a:off x="4181474" y="5951278"/>
            <a:ext cx="1090363" cy="400110"/>
          </a:xfrm>
          <a:prstGeom prst="rect">
            <a:avLst/>
          </a:prstGeom>
          <a:noFill/>
        </p:spPr>
        <p:txBody>
          <a:bodyPr wrap="none" rtlCol="0">
            <a:spAutoFit/>
          </a:bodyPr>
          <a:lstStyle/>
          <a:p>
            <a:r>
              <a:rPr lang="en-US" sz="2000" dirty="0" smtClean="0"/>
              <a:t>Juniper</a:t>
            </a:r>
            <a:endParaRPr lang="en-US" sz="2000" dirty="0"/>
          </a:p>
        </p:txBody>
      </p:sp>
      <p:sp>
        <p:nvSpPr>
          <p:cNvPr id="14" name="TextBox 13"/>
          <p:cNvSpPr txBox="1"/>
          <p:nvPr/>
        </p:nvSpPr>
        <p:spPr>
          <a:xfrm>
            <a:off x="4181475" y="6301218"/>
            <a:ext cx="1731564" cy="400110"/>
          </a:xfrm>
          <a:prstGeom prst="rect">
            <a:avLst/>
          </a:prstGeom>
          <a:noFill/>
        </p:spPr>
        <p:txBody>
          <a:bodyPr wrap="none" rtlCol="0">
            <a:spAutoFit/>
          </a:bodyPr>
          <a:lstStyle/>
          <a:p>
            <a:r>
              <a:rPr lang="en-US" sz="2000" dirty="0" smtClean="0"/>
              <a:t>Mixed Forest</a:t>
            </a:r>
            <a:endParaRPr lang="en-US" sz="2000" dirty="0"/>
          </a:p>
        </p:txBody>
      </p:sp>
      <p:sp>
        <p:nvSpPr>
          <p:cNvPr id="4" name="TextBox 3"/>
          <p:cNvSpPr txBox="1"/>
          <p:nvPr/>
        </p:nvSpPr>
        <p:spPr>
          <a:xfrm>
            <a:off x="59013" y="1603548"/>
            <a:ext cx="3425938" cy="400110"/>
          </a:xfrm>
          <a:prstGeom prst="rect">
            <a:avLst/>
          </a:prstGeom>
          <a:noFill/>
        </p:spPr>
        <p:txBody>
          <a:bodyPr wrap="none" rtlCol="0">
            <a:spAutoFit/>
          </a:bodyPr>
          <a:lstStyle/>
          <a:p>
            <a:r>
              <a:rPr lang="en-US" sz="2000" i="1" dirty="0" smtClean="0"/>
              <a:t>Classification Tree Analysis</a:t>
            </a:r>
            <a:endParaRPr lang="en-US" sz="2000" i="1" dirty="0"/>
          </a:p>
        </p:txBody>
      </p:sp>
      <p:grpSp>
        <p:nvGrpSpPr>
          <p:cNvPr id="19" name="Group 18"/>
          <p:cNvGrpSpPr/>
          <p:nvPr/>
        </p:nvGrpSpPr>
        <p:grpSpPr>
          <a:xfrm>
            <a:off x="3650421" y="5336526"/>
            <a:ext cx="530143" cy="1348869"/>
            <a:chOff x="3650421" y="5336526"/>
            <a:chExt cx="530143" cy="1348869"/>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0421" y="5675014"/>
              <a:ext cx="514422" cy="276264"/>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5669" y="6037622"/>
              <a:ext cx="495369" cy="285790"/>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5669" y="6399605"/>
              <a:ext cx="504895" cy="285790"/>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0421" y="5336526"/>
              <a:ext cx="523948" cy="295316"/>
            </a:xfrm>
            <a:prstGeom prst="rect">
              <a:avLst/>
            </a:prstGeom>
          </p:spPr>
        </p:pic>
      </p:grpSp>
    </p:spTree>
    <p:extLst>
      <p:ext uri="{BB962C8B-B14F-4D97-AF65-F5344CB8AC3E}">
        <p14:creationId xmlns:p14="http://schemas.microsoft.com/office/powerpoint/2010/main" val="3304390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2519</TotalTime>
  <Words>1329</Words>
  <Application>Microsoft Office PowerPoint</Application>
  <PresentationFormat>On-screen Show (4:3)</PresentationFormat>
  <Paragraphs>243</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Helvetica Neue</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Zachary Simpson</cp:lastModifiedBy>
  <cp:revision>155</cp:revision>
  <dcterms:created xsi:type="dcterms:W3CDTF">2015-05-18T13:26:09Z</dcterms:created>
  <dcterms:modified xsi:type="dcterms:W3CDTF">2015-10-22T17:38:13Z</dcterms:modified>
</cp:coreProperties>
</file>