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5" r:id="rId4"/>
    <p:sldId id="281" r:id="rId5"/>
    <p:sldId id="282" r:id="rId6"/>
    <p:sldId id="283" r:id="rId7"/>
    <p:sldId id="284" r:id="rId8"/>
    <p:sldId id="285" r:id="rId9"/>
    <p:sldId id="276" r:id="rId10"/>
    <p:sldId id="279" r:id="rId11"/>
    <p:sldId id="290" r:id="rId12"/>
    <p:sldId id="288" r:id="rId13"/>
    <p:sldId id="287" r:id="rId14"/>
    <p:sldId id="289" r:id="rId15"/>
    <p:sldId id="291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6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  <p:cmAuthor id="2" name="Wozniak, Daniel A. (LARC-E3)[SSAI DEVELOP]" initials="WDA(D" lastIdx="3" clrIdx="1">
    <p:extLst>
      <p:ext uri="{19B8F6BF-5375-455C-9EA6-DF929625EA0E}">
        <p15:presenceInfo xmlns:p15="http://schemas.microsoft.com/office/powerpoint/2012/main" userId="S-1-5-21-330711430-3775241029-4075259233-653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27207"/>
    <a:srgbClr val="75AADB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4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75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9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9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93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33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01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17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97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84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759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0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3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36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35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629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96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803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48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11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03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162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95" y="5467376"/>
            <a:ext cx="1010529" cy="10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660135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5660135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5663183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2249424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2249424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6"/>
          </p:nvPr>
        </p:nvSpPr>
        <p:spPr>
          <a:xfrm>
            <a:off x="2249424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228600" y="51683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body" idx="7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8"/>
          </p:nvPr>
        </p:nvSpPr>
        <p:spPr>
          <a:xfrm>
            <a:off x="685800" y="1426463"/>
            <a:ext cx="7772400" cy="243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27" name="Shape 27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rgbClr val="767171"/>
                </a:buClr>
                <a:buFont typeface="Questrial"/>
                <a:buNone/>
              </a:pPr>
              <a:endParaRPr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153985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algn="ctr">
                <a:buClr>
                  <a:srgbClr val="767171"/>
                </a:buClr>
                <a:buFont typeface="Questrial"/>
                <a:buNone/>
              </a:pPr>
              <a:endParaRPr sz="80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endParaRPr>
            </a:p>
            <a:p>
              <a:pPr algn="ctr"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800" ker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  <a:rtl val="0"/>
                </a:rPr>
                <a:t>National Aeronautics and Space Administration</a:t>
              </a:r>
            </a:p>
          </p:txBody>
        </p:sp>
        <p:pic>
          <p:nvPicPr>
            <p:cNvPr id="29" name="Shape 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26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591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904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35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 kern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 kern="0">
                <a:solidFill>
                  <a:srgbClr val="7F7F7F"/>
                </a:solidFill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128348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62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92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142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FBFBF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743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 kern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 kern="0">
                <a:solidFill>
                  <a:srgbClr val="7F7F7F"/>
                </a:solidFill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29557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8/5/2015</a:t>
            </a:fld>
            <a:endParaRPr lang="en-US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BFBDBD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BFBDBD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1752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Colorado Water Resources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Tyler Rhodes(Team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Amy Phillips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Rebekke Muench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Romina Gotzmann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Jared Ryks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22" y="3858768"/>
            <a:ext cx="8679426" cy="1292876"/>
          </a:xfrm>
        </p:spPr>
        <p:txBody>
          <a:bodyPr>
            <a:noAutofit/>
          </a:bodyPr>
          <a:lstStyle/>
          <a:p>
            <a:r>
              <a:rPr lang="en-US" sz="2400" i="0" dirty="0" smtClean="0"/>
              <a:t>Utilizing NASA Earth Observations to Identify Locations for Sedimentation Mitigation in the Ralston Creek Watershed Following the September 2013 Colorado Floods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4125" y="222068"/>
            <a:ext cx="7010400" cy="901337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RUSLE 2014 Inverted 0-1 Scale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906" r="3002" b="40062"/>
          <a:stretch/>
        </p:blipFill>
        <p:spPr>
          <a:xfrm>
            <a:off x="1467392" y="1262743"/>
            <a:ext cx="6223866" cy="4963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5755" y="1262743"/>
            <a:ext cx="675503" cy="3223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8627" y="4415481"/>
            <a:ext cx="1367481" cy="20100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9589" y="4357816"/>
            <a:ext cx="428368" cy="4476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297"/>
          <p:cNvGrpSpPr/>
          <p:nvPr/>
        </p:nvGrpSpPr>
        <p:grpSpPr>
          <a:xfrm>
            <a:off x="719039" y="4581631"/>
            <a:ext cx="2453891" cy="1078426"/>
            <a:chOff x="456257" y="4785694"/>
            <a:chExt cx="2453891" cy="1078426"/>
          </a:xfrm>
        </p:grpSpPr>
        <p:sp>
          <p:nvSpPr>
            <p:cNvPr id="19" name="Shape 300"/>
            <p:cNvSpPr txBox="1"/>
            <p:nvPr/>
          </p:nvSpPr>
          <p:spPr>
            <a:xfrm>
              <a:off x="811343" y="5645840"/>
              <a:ext cx="721724" cy="2182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200" kern="0" dirty="0" smtClea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0-0.10</a:t>
              </a:r>
              <a:endParaRPr lang="en-US" sz="1200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grpSp>
          <p:nvGrpSpPr>
            <p:cNvPr id="12" name="Shape 302"/>
            <p:cNvGrpSpPr/>
            <p:nvPr/>
          </p:nvGrpSpPr>
          <p:grpSpPr>
            <a:xfrm>
              <a:off x="456257" y="5212691"/>
              <a:ext cx="1840186" cy="369332"/>
              <a:chOff x="200757" y="3460867"/>
              <a:chExt cx="1840186" cy="369332"/>
            </a:xfrm>
          </p:grpSpPr>
          <p:cxnSp>
            <p:nvCxnSpPr>
              <p:cNvPr id="16" name="Shape 303"/>
              <p:cNvCxnSpPr/>
              <p:nvPr/>
            </p:nvCxnSpPr>
            <p:spPr>
              <a:xfrm>
                <a:off x="200757" y="3645533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7" name="Shape 304"/>
              <p:cNvSpPr txBox="1"/>
              <p:nvPr/>
            </p:nvSpPr>
            <p:spPr>
              <a:xfrm>
                <a:off x="617156" y="3460867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13" name="Shape 305"/>
            <p:cNvGrpSpPr/>
            <p:nvPr/>
          </p:nvGrpSpPr>
          <p:grpSpPr>
            <a:xfrm>
              <a:off x="456257" y="4785694"/>
              <a:ext cx="2453891" cy="369332"/>
              <a:chOff x="-2290429" y="3453469"/>
              <a:chExt cx="2453891" cy="369332"/>
            </a:xfrm>
          </p:grpSpPr>
          <p:sp>
            <p:nvSpPr>
              <p:cNvPr id="14" name="Shape 306"/>
              <p:cNvSpPr/>
              <p:nvPr/>
            </p:nvSpPr>
            <p:spPr>
              <a:xfrm>
                <a:off x="-2290429" y="3468063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15" name="Shape 307"/>
              <p:cNvSpPr txBox="1"/>
              <p:nvPr/>
            </p:nvSpPr>
            <p:spPr>
              <a:xfrm>
                <a:off x="-1882291" y="3453469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  <p:sp>
        <p:nvSpPr>
          <p:cNvPr id="21" name="Shape 306"/>
          <p:cNvSpPr/>
          <p:nvPr/>
        </p:nvSpPr>
        <p:spPr>
          <a:xfrm>
            <a:off x="818792" y="5534502"/>
            <a:ext cx="216892" cy="9194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2" name="Shape 306"/>
          <p:cNvSpPr/>
          <p:nvPr/>
        </p:nvSpPr>
        <p:spPr>
          <a:xfrm>
            <a:off x="818792" y="5728147"/>
            <a:ext cx="216892" cy="919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" name="Shape 306"/>
          <p:cNvSpPr/>
          <p:nvPr/>
        </p:nvSpPr>
        <p:spPr>
          <a:xfrm>
            <a:off x="818792" y="5924996"/>
            <a:ext cx="216892" cy="9194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" name="Shape 306"/>
          <p:cNvSpPr/>
          <p:nvPr/>
        </p:nvSpPr>
        <p:spPr>
          <a:xfrm>
            <a:off x="818792" y="6145033"/>
            <a:ext cx="216892" cy="91941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" name="Shape 306"/>
          <p:cNvSpPr/>
          <p:nvPr/>
        </p:nvSpPr>
        <p:spPr>
          <a:xfrm>
            <a:off x="818792" y="6358940"/>
            <a:ext cx="216892" cy="91941"/>
          </a:xfrm>
          <a:prstGeom prst="rect">
            <a:avLst/>
          </a:prstGeom>
          <a:solidFill>
            <a:srgbClr val="027207"/>
          </a:solidFill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6" name="Shape 300"/>
          <p:cNvSpPr txBox="1"/>
          <p:nvPr/>
        </p:nvSpPr>
        <p:spPr>
          <a:xfrm>
            <a:off x="1075525" y="5642907"/>
            <a:ext cx="893318" cy="218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0.11-0.24</a:t>
            </a:r>
            <a:endParaRPr lang="en-US" sz="12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7" name="Shape 300"/>
          <p:cNvSpPr txBox="1"/>
          <p:nvPr/>
        </p:nvSpPr>
        <p:spPr>
          <a:xfrm>
            <a:off x="1074125" y="5844037"/>
            <a:ext cx="894718" cy="218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0.25-0.41</a:t>
            </a:r>
            <a:endParaRPr lang="en-US" sz="12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8" name="Shape 300"/>
          <p:cNvSpPr txBox="1"/>
          <p:nvPr/>
        </p:nvSpPr>
        <p:spPr>
          <a:xfrm>
            <a:off x="1072725" y="6048494"/>
            <a:ext cx="896118" cy="218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0.42-0.67</a:t>
            </a:r>
            <a:endParaRPr lang="en-US" sz="12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9" name="Shape 300"/>
          <p:cNvSpPr txBox="1"/>
          <p:nvPr/>
        </p:nvSpPr>
        <p:spPr>
          <a:xfrm>
            <a:off x="1076113" y="6267468"/>
            <a:ext cx="802114" cy="218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0.68-1.0</a:t>
            </a:r>
            <a:endParaRPr lang="en-US" sz="12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403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l="16489" t="13715" r="8798" b="14500"/>
          <a:stretch/>
        </p:blipFill>
        <p:spPr>
          <a:xfrm>
            <a:off x="938490" y="658222"/>
            <a:ext cx="7267019" cy="546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0" y="-4293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RUSLE 2014 </a:t>
            </a: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1-2 Scale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97" name="Shape 297"/>
          <p:cNvGrpSpPr/>
          <p:nvPr/>
        </p:nvGrpSpPr>
        <p:grpSpPr>
          <a:xfrm>
            <a:off x="1057020" y="6101146"/>
            <a:ext cx="7029957" cy="739285"/>
            <a:chOff x="1005845" y="6118714"/>
            <a:chExt cx="7029957" cy="739285"/>
          </a:xfrm>
        </p:grpSpPr>
        <p:grpSp>
          <p:nvGrpSpPr>
            <p:cNvPr id="298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99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303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04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305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306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979925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0" y="248255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2002-2014 Change</a:t>
            </a:r>
            <a:r>
              <a:rPr lang="en-US" sz="4000" b="1" i="0" u="none" strike="noStrike" cap="none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Risk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6730" r="11382" b="42922"/>
          <a:stretch/>
        </p:blipFill>
        <p:spPr>
          <a:xfrm>
            <a:off x="1441928" y="986599"/>
            <a:ext cx="6260143" cy="5264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9816" y="5362832"/>
            <a:ext cx="1968843" cy="106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299"/>
          <p:cNvSpPr/>
          <p:nvPr/>
        </p:nvSpPr>
        <p:spPr>
          <a:xfrm rot="10800000" flipH="1">
            <a:off x="777765" y="5601483"/>
            <a:ext cx="432891" cy="5853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7173" r="-4569"/>
            </a:stretch>
          </a:blipFill>
          <a:ln w="12700" cap="flat" cmpd="sng">
            <a:solidFill>
              <a:srgbClr val="557C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" name="Shape 300"/>
          <p:cNvSpPr txBox="1"/>
          <p:nvPr/>
        </p:nvSpPr>
        <p:spPr>
          <a:xfrm>
            <a:off x="1210654" y="5524841"/>
            <a:ext cx="19688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4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Increase to High Risk</a:t>
            </a:r>
            <a:endParaRPr lang="en-US" sz="14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" name="Shape 300"/>
          <p:cNvSpPr txBox="1"/>
          <p:nvPr/>
        </p:nvSpPr>
        <p:spPr>
          <a:xfrm>
            <a:off x="1210655" y="5984588"/>
            <a:ext cx="19688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400" kern="0" dirty="0" smtClea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Increase to Low Risk</a:t>
            </a:r>
            <a:endParaRPr lang="en-US" sz="1400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3618960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357362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Prediction </a:t>
            </a: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</a:t>
            </a: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2020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421394" y="5785164"/>
            <a:ext cx="1502876" cy="316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162175" y="6257925"/>
            <a:ext cx="2600324" cy="485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6753" r="11382" b="42834"/>
          <a:stretch/>
        </p:blipFill>
        <p:spPr>
          <a:xfrm>
            <a:off x="1611930" y="953586"/>
            <a:ext cx="6558798" cy="5528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7755" y="5250146"/>
            <a:ext cx="2216212" cy="547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0217" y="5523951"/>
            <a:ext cx="1624053" cy="104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99"/>
          <p:cNvSpPr/>
          <p:nvPr/>
        </p:nvSpPr>
        <p:spPr>
          <a:xfrm rot="10800000" flipH="1">
            <a:off x="945322" y="5354619"/>
            <a:ext cx="432891" cy="5853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7173" r="-4569"/>
            </a:stretch>
          </a:blipFill>
          <a:ln w="12700" cap="flat" cmpd="sng">
            <a:solidFill>
              <a:srgbClr val="557C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" name="Shape 300"/>
          <p:cNvSpPr txBox="1"/>
          <p:nvPr/>
        </p:nvSpPr>
        <p:spPr>
          <a:xfrm>
            <a:off x="1421394" y="5202383"/>
            <a:ext cx="10182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2 - High</a:t>
            </a:r>
          </a:p>
        </p:txBody>
      </p:sp>
      <p:sp>
        <p:nvSpPr>
          <p:cNvPr id="10" name="Shape 301"/>
          <p:cNvSpPr txBox="1"/>
          <p:nvPr/>
        </p:nvSpPr>
        <p:spPr>
          <a:xfrm>
            <a:off x="1421394" y="5763967"/>
            <a:ext cx="9685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1 - Low</a:t>
            </a:r>
          </a:p>
        </p:txBody>
      </p:sp>
    </p:spTree>
    <p:extLst>
      <p:ext uri="{BB962C8B-B14F-4D97-AF65-F5344CB8AC3E}">
        <p14:creationId xmlns:p14="http://schemas.microsoft.com/office/powerpoint/2010/main" val="17552748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357362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Prediction </a:t>
            </a: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2030</a:t>
            </a:r>
          </a:p>
        </p:txBody>
      </p:sp>
      <p:sp>
        <p:nvSpPr>
          <p:cNvPr id="346" name="Shape 346"/>
          <p:cNvSpPr/>
          <p:nvPr/>
        </p:nvSpPr>
        <p:spPr>
          <a:xfrm>
            <a:off x="1421394" y="5785164"/>
            <a:ext cx="1502876" cy="316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6476" r="11218" b="42603"/>
          <a:stretch/>
        </p:blipFill>
        <p:spPr>
          <a:xfrm>
            <a:off x="1510980" y="956369"/>
            <a:ext cx="6431237" cy="54638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518789" y="3904745"/>
            <a:ext cx="1897701" cy="326061"/>
          </a:xfrm>
          <a:custGeom>
            <a:avLst/>
            <a:gdLst>
              <a:gd name="connsiteX0" fmla="*/ 27957 w 1897701"/>
              <a:gd name="connsiteY0" fmla="*/ 0 h 263857"/>
              <a:gd name="connsiteX1" fmla="*/ 769486 w 1897701"/>
              <a:gd name="connsiteY1" fmla="*/ 45493 h 263857"/>
              <a:gd name="connsiteX2" fmla="*/ 869569 w 1897701"/>
              <a:gd name="connsiteY2" fmla="*/ 122830 h 263857"/>
              <a:gd name="connsiteX3" fmla="*/ 974202 w 1897701"/>
              <a:gd name="connsiteY3" fmla="*/ 68239 h 263857"/>
              <a:gd name="connsiteX4" fmla="*/ 1720280 w 1897701"/>
              <a:gd name="connsiteY4" fmla="*/ 40944 h 263857"/>
              <a:gd name="connsiteX5" fmla="*/ 1897701 w 1897701"/>
              <a:gd name="connsiteY5" fmla="*/ 263857 h 263857"/>
              <a:gd name="connsiteX6" fmla="*/ 662 w 1897701"/>
              <a:gd name="connsiteY6" fmla="*/ 213815 h 263857"/>
              <a:gd name="connsiteX7" fmla="*/ 27957 w 1897701"/>
              <a:gd name="connsiteY7" fmla="*/ 0 h 26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701" h="263857">
                <a:moveTo>
                  <a:pt x="27957" y="0"/>
                </a:moveTo>
                <a:lnTo>
                  <a:pt x="769486" y="45493"/>
                </a:lnTo>
                <a:lnTo>
                  <a:pt x="869569" y="122830"/>
                </a:lnTo>
                <a:lnTo>
                  <a:pt x="974202" y="68239"/>
                </a:lnTo>
                <a:lnTo>
                  <a:pt x="1720280" y="40944"/>
                </a:lnTo>
                <a:lnTo>
                  <a:pt x="1897701" y="263857"/>
                </a:lnTo>
                <a:lnTo>
                  <a:pt x="662" y="213815"/>
                </a:lnTo>
                <a:cubicBezTo>
                  <a:pt x="-855" y="144060"/>
                  <a:pt x="-2371" y="74305"/>
                  <a:pt x="27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0310" y="4198961"/>
            <a:ext cx="712522" cy="241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8789" y="5208896"/>
            <a:ext cx="1897701" cy="118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52800" y="5249389"/>
            <a:ext cx="277577" cy="332545"/>
          </a:xfrm>
          <a:custGeom>
            <a:avLst/>
            <a:gdLst>
              <a:gd name="connsiteX0" fmla="*/ 36394 w 277577"/>
              <a:gd name="connsiteY0" fmla="*/ 18647 h 332545"/>
              <a:gd name="connsiteX1" fmla="*/ 36394 w 277577"/>
              <a:gd name="connsiteY1" fmla="*/ 18647 h 332545"/>
              <a:gd name="connsiteX2" fmla="*/ 81887 w 277577"/>
              <a:gd name="connsiteY2" fmla="*/ 14098 h 332545"/>
              <a:gd name="connsiteX3" fmla="*/ 254758 w 277577"/>
              <a:gd name="connsiteY3" fmla="*/ 27745 h 332545"/>
              <a:gd name="connsiteX4" fmla="*/ 277504 w 277577"/>
              <a:gd name="connsiteY4" fmla="*/ 118730 h 332545"/>
              <a:gd name="connsiteX5" fmla="*/ 268406 w 277577"/>
              <a:gd name="connsiteY5" fmla="*/ 296151 h 332545"/>
              <a:gd name="connsiteX6" fmla="*/ 245660 w 277577"/>
              <a:gd name="connsiteY6" fmla="*/ 305250 h 332545"/>
              <a:gd name="connsiteX7" fmla="*/ 90985 w 277577"/>
              <a:gd name="connsiteY7" fmla="*/ 327996 h 332545"/>
              <a:gd name="connsiteX8" fmla="*/ 68239 w 277577"/>
              <a:gd name="connsiteY8" fmla="*/ 332545 h 332545"/>
              <a:gd name="connsiteX9" fmla="*/ 22746 w 277577"/>
              <a:gd name="connsiteY9" fmla="*/ 327996 h 332545"/>
              <a:gd name="connsiteX10" fmla="*/ 13648 w 277577"/>
              <a:gd name="connsiteY10" fmla="*/ 305250 h 332545"/>
              <a:gd name="connsiteX11" fmla="*/ 0 w 277577"/>
              <a:gd name="connsiteY11" fmla="*/ 273405 h 332545"/>
              <a:gd name="connsiteX12" fmla="*/ 4549 w 277577"/>
              <a:gd name="connsiteY12" fmla="*/ 18647 h 332545"/>
              <a:gd name="connsiteX13" fmla="*/ 13648 w 277577"/>
              <a:gd name="connsiteY13" fmla="*/ 450 h 332545"/>
              <a:gd name="connsiteX14" fmla="*/ 36394 w 277577"/>
              <a:gd name="connsiteY14" fmla="*/ 18647 h 33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577" h="332545">
                <a:moveTo>
                  <a:pt x="36394" y="18647"/>
                </a:moveTo>
                <a:lnTo>
                  <a:pt x="36394" y="18647"/>
                </a:lnTo>
                <a:cubicBezTo>
                  <a:pt x="51558" y="17131"/>
                  <a:pt x="66647" y="14098"/>
                  <a:pt x="81887" y="14098"/>
                </a:cubicBezTo>
                <a:cubicBezTo>
                  <a:pt x="239517" y="14098"/>
                  <a:pt x="197657" y="-10319"/>
                  <a:pt x="254758" y="27745"/>
                </a:cubicBezTo>
                <a:cubicBezTo>
                  <a:pt x="271034" y="68436"/>
                  <a:pt x="278403" y="74670"/>
                  <a:pt x="277504" y="118730"/>
                </a:cubicBezTo>
                <a:cubicBezTo>
                  <a:pt x="276296" y="177936"/>
                  <a:pt x="278372" y="237778"/>
                  <a:pt x="268406" y="296151"/>
                </a:cubicBezTo>
                <a:cubicBezTo>
                  <a:pt x="267032" y="304201"/>
                  <a:pt x="253512" y="303007"/>
                  <a:pt x="245660" y="305250"/>
                </a:cubicBezTo>
                <a:cubicBezTo>
                  <a:pt x="195472" y="319589"/>
                  <a:pt x="142302" y="321303"/>
                  <a:pt x="90985" y="327996"/>
                </a:cubicBezTo>
                <a:cubicBezTo>
                  <a:pt x="83318" y="328996"/>
                  <a:pt x="75821" y="331029"/>
                  <a:pt x="68239" y="332545"/>
                </a:cubicBezTo>
                <a:cubicBezTo>
                  <a:pt x="53075" y="331029"/>
                  <a:pt x="36377" y="334811"/>
                  <a:pt x="22746" y="327996"/>
                </a:cubicBezTo>
                <a:cubicBezTo>
                  <a:pt x="15442" y="324344"/>
                  <a:pt x="16515" y="312896"/>
                  <a:pt x="13648" y="305250"/>
                </a:cubicBezTo>
                <a:cubicBezTo>
                  <a:pt x="3608" y="278476"/>
                  <a:pt x="15976" y="305355"/>
                  <a:pt x="0" y="273405"/>
                </a:cubicBezTo>
                <a:cubicBezTo>
                  <a:pt x="1516" y="188486"/>
                  <a:pt x="308" y="103474"/>
                  <a:pt x="4549" y="18647"/>
                </a:cubicBezTo>
                <a:cubicBezTo>
                  <a:pt x="4888" y="11874"/>
                  <a:pt x="9886" y="6093"/>
                  <a:pt x="13648" y="450"/>
                </a:cubicBezTo>
                <a:cubicBezTo>
                  <a:pt x="16027" y="-3119"/>
                  <a:pt x="32603" y="15614"/>
                  <a:pt x="36394" y="18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4973" y="4198961"/>
            <a:ext cx="1845276" cy="1205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99"/>
          <p:cNvSpPr/>
          <p:nvPr/>
        </p:nvSpPr>
        <p:spPr>
          <a:xfrm rot="10800000" flipH="1">
            <a:off x="945322" y="5354619"/>
            <a:ext cx="432891" cy="5853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7173" r="-4569"/>
            </a:stretch>
          </a:blipFill>
          <a:ln w="12700" cap="flat" cmpd="sng">
            <a:solidFill>
              <a:srgbClr val="557C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1" name="Shape 300"/>
          <p:cNvSpPr txBox="1"/>
          <p:nvPr/>
        </p:nvSpPr>
        <p:spPr>
          <a:xfrm>
            <a:off x="1421394" y="5202383"/>
            <a:ext cx="10182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2 - High</a:t>
            </a:r>
          </a:p>
        </p:txBody>
      </p:sp>
      <p:sp>
        <p:nvSpPr>
          <p:cNvPr id="12" name="Shape 301"/>
          <p:cNvSpPr txBox="1"/>
          <p:nvPr/>
        </p:nvSpPr>
        <p:spPr>
          <a:xfrm>
            <a:off x="1421394" y="5763967"/>
            <a:ext cx="9685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1 - Low</a:t>
            </a:r>
          </a:p>
        </p:txBody>
      </p:sp>
    </p:spTree>
    <p:extLst>
      <p:ext uri="{BB962C8B-B14F-4D97-AF65-F5344CB8AC3E}">
        <p14:creationId xmlns:p14="http://schemas.microsoft.com/office/powerpoint/2010/main" val="391034951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36728" y="1750255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 = Rainfall and runoff factor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0749" y="3023115"/>
            <a:ext cx="4906074" cy="36759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862794" y="5002930"/>
            <a:ext cx="395786" cy="764274"/>
          </a:xfrm>
          <a:prstGeom prst="rect">
            <a:avLst/>
          </a:prstGeom>
          <a:gradFill>
            <a:gsLst>
              <a:gs pos="0">
                <a:srgbClr val="131F9E"/>
              </a:gs>
              <a:gs pos="100000">
                <a:srgbClr val="B6EDF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2060687" y="4633598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High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060687" y="5800793"/>
            <a:ext cx="63510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Low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928055" y="6329762"/>
            <a:ext cx="32159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PRISM Precipitation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3750793" y="2581221"/>
            <a:ext cx="1631087" cy="8710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8296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 = Soil erodibility factor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161410" y="2995560"/>
          <a:ext cx="3741850" cy="26109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70925"/>
                <a:gridCol w="1870925"/>
              </a:tblGrid>
              <a:tr h="3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Soil Type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K Factor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Water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Urban/Bedrock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Clay 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1.3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1.3</a:t>
                      </a:r>
                    </a:p>
                  </a:txBody>
                  <a:tcPr marL="91450" marR="91450" marT="45725" marB="45725"/>
                </a:tc>
              </a:tr>
              <a:tr h="41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Sandy 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1.7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Loamy Sand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l="13612" r="16161"/>
          <a:stretch/>
        </p:blipFill>
        <p:spPr>
          <a:xfrm>
            <a:off x="4572000" y="2674961"/>
            <a:ext cx="4125604" cy="366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4107976" y="5076967"/>
            <a:ext cx="261654" cy="245659"/>
          </a:xfrm>
          <a:prstGeom prst="rect">
            <a:avLst/>
          </a:prstGeom>
          <a:solidFill>
            <a:srgbClr val="F0EC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107976" y="5333214"/>
            <a:ext cx="261654" cy="245659"/>
          </a:xfrm>
          <a:prstGeom prst="rect">
            <a:avLst/>
          </a:prstGeom>
          <a:solidFill>
            <a:srgbClr val="BBAE7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107976" y="5589460"/>
            <a:ext cx="261654" cy="245659"/>
          </a:xfrm>
          <a:prstGeom prst="rect">
            <a:avLst/>
          </a:prstGeom>
          <a:solidFill>
            <a:srgbClr val="8F75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379037" y="5783382"/>
            <a:ext cx="15504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Loamy sand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384139" y="5299542"/>
            <a:ext cx="81624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Loam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384139" y="5527625"/>
            <a:ext cx="15151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Sandy loam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637912" y="6347194"/>
            <a:ext cx="35060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USDA Web Soil Survey</a:t>
            </a:r>
          </a:p>
        </p:txBody>
      </p:sp>
      <p:sp>
        <p:nvSpPr>
          <p:cNvPr id="244" name="Shape 244"/>
          <p:cNvSpPr/>
          <p:nvPr/>
        </p:nvSpPr>
        <p:spPr>
          <a:xfrm>
            <a:off x="4104585" y="5845219"/>
            <a:ext cx="261654" cy="245659"/>
          </a:xfrm>
          <a:prstGeom prst="rect">
            <a:avLst/>
          </a:prstGeom>
          <a:solidFill>
            <a:srgbClr val="6648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379037" y="5071871"/>
            <a:ext cx="158088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Water/ Rock</a:t>
            </a:r>
          </a:p>
        </p:txBody>
      </p:sp>
    </p:spTree>
    <p:extLst>
      <p:ext uri="{BB962C8B-B14F-4D97-AF65-F5344CB8AC3E}">
        <p14:creationId xmlns:p14="http://schemas.microsoft.com/office/powerpoint/2010/main" val="1241448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280" y="2674961"/>
            <a:ext cx="4952718" cy="383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LS = Length slope factor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0" y="4015919"/>
            <a:ext cx="5022375" cy="870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67171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As = catchment length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β = slope measure in degrees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Font typeface="Arial"/>
              <a:buNone/>
            </a:pPr>
            <a:endParaRPr sz="2000" kern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Font typeface="Arial"/>
              <a:buNone/>
            </a:pPr>
            <a:endParaRPr sz="2000" kern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79387" y="3104584"/>
            <a:ext cx="3136948" cy="7468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 </a:t>
            </a:r>
          </a:p>
        </p:txBody>
      </p:sp>
      <p:sp>
        <p:nvSpPr>
          <p:cNvPr id="256" name="Shape 256"/>
          <p:cNvSpPr/>
          <p:nvPr/>
        </p:nvSpPr>
        <p:spPr>
          <a:xfrm>
            <a:off x="4421875" y="5322626"/>
            <a:ext cx="354841" cy="655092"/>
          </a:xfrm>
          <a:prstGeom prst="rect">
            <a:avLst/>
          </a:prstGeom>
          <a:gradFill>
            <a:gsLst>
              <a:gs pos="0">
                <a:srgbClr val="3B3838"/>
              </a:gs>
              <a:gs pos="8000">
                <a:srgbClr val="3B3838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794883" y="5050651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High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776716" y="5814926"/>
            <a:ext cx="63510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Low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6735967" y="6327426"/>
            <a:ext cx="24080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FEMA LiDAR</a:t>
            </a:r>
          </a:p>
        </p:txBody>
      </p:sp>
    </p:spTree>
    <p:extLst>
      <p:ext uri="{BB962C8B-B14F-4D97-AF65-F5344CB8AC3E}">
        <p14:creationId xmlns:p14="http://schemas.microsoft.com/office/powerpoint/2010/main" val="1968771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10339" t="23283" r="13687" b="27656"/>
          <a:stretch/>
        </p:blipFill>
        <p:spPr>
          <a:xfrm>
            <a:off x="4421873" y="2619083"/>
            <a:ext cx="4026089" cy="336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 = Crop and land cover management factor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graphicFrame>
        <p:nvGraphicFramePr>
          <p:cNvPr id="268" name="Shape 268"/>
          <p:cNvGraphicFramePr/>
          <p:nvPr/>
        </p:nvGraphicFramePr>
        <p:xfrm>
          <a:off x="224864" y="3028449"/>
          <a:ext cx="3376975" cy="2800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51300"/>
                <a:gridCol w="1425675"/>
              </a:tblGrid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Land Cover Classification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 Factor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Water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Forest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1.1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Developed-Low Intensity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1.2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Shrub/ Grass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1.4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Bare Soil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269" name="Shape 269"/>
          <p:cNvGrpSpPr/>
          <p:nvPr/>
        </p:nvGrpSpPr>
        <p:grpSpPr>
          <a:xfrm>
            <a:off x="4053386" y="5025435"/>
            <a:ext cx="2771533" cy="1401464"/>
            <a:chOff x="3753135" y="5025435"/>
            <a:chExt cx="2771533" cy="1401464"/>
          </a:xfrm>
        </p:grpSpPr>
        <p:sp>
          <p:nvSpPr>
            <p:cNvPr id="270" name="Shape 270"/>
            <p:cNvSpPr/>
            <p:nvPr/>
          </p:nvSpPr>
          <p:spPr>
            <a:xfrm>
              <a:off x="3753135" y="5076967"/>
              <a:ext cx="259308" cy="204716"/>
            </a:xfrm>
            <a:prstGeom prst="rect">
              <a:avLst/>
            </a:prstGeom>
            <a:solidFill>
              <a:srgbClr val="D9D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012442" y="5025435"/>
              <a:ext cx="13019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 dirty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Bare Ground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3753135" y="5351330"/>
              <a:ext cx="259308" cy="204716"/>
            </a:xfrm>
            <a:prstGeom prst="rect">
              <a:avLst/>
            </a:prstGeom>
            <a:solidFill>
              <a:srgbClr val="3AC6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753135" y="5625694"/>
              <a:ext cx="259308" cy="2047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753135" y="5896992"/>
              <a:ext cx="259308" cy="204716"/>
            </a:xfrm>
            <a:prstGeom prst="rect">
              <a:avLst/>
            </a:prstGeom>
            <a:solidFill>
              <a:srgbClr val="2773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753135" y="6172053"/>
              <a:ext cx="259308" cy="204716"/>
            </a:xfrm>
            <a:prstGeom prst="rect">
              <a:avLst/>
            </a:prstGeom>
            <a:solidFill>
              <a:srgbClr val="01C5F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012442" y="5299800"/>
              <a:ext cx="15440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 dirty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Low vegetation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4012442" y="5589214"/>
              <a:ext cx="2512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 dirty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Low intensity development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4012442" y="5856962"/>
              <a:ext cx="6896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Forest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4012442" y="6119123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 dirty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Water</a:t>
              </a:r>
            </a:p>
          </p:txBody>
        </p:sp>
      </p:grpSp>
      <p:sp>
        <p:nvSpPr>
          <p:cNvPr id="280" name="Shape 280"/>
          <p:cNvSpPr txBox="1"/>
          <p:nvPr/>
        </p:nvSpPr>
        <p:spPr>
          <a:xfrm>
            <a:off x="7484571" y="5503019"/>
            <a:ext cx="1659429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NASA EOS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4-5 TM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7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8</a:t>
            </a:r>
          </a:p>
        </p:txBody>
      </p:sp>
    </p:spTree>
    <p:extLst>
      <p:ext uri="{BB962C8B-B14F-4D97-AF65-F5344CB8AC3E}">
        <p14:creationId xmlns:p14="http://schemas.microsoft.com/office/powerpoint/2010/main" val="29713711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930" y="2518023"/>
            <a:ext cx="4731133" cy="418246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 = Conservation practice factor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sp>
        <p:nvSpPr>
          <p:cNvPr id="289" name="Shape 289"/>
          <p:cNvSpPr/>
          <p:nvPr/>
        </p:nvSpPr>
        <p:spPr>
          <a:xfrm>
            <a:off x="3948546" y="6425967"/>
            <a:ext cx="45720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Credit: NASA</a:t>
            </a:r>
          </a:p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/>
            </a:r>
            <a:b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</a:br>
            <a:endParaRPr lang="en-US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946799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799" y="335653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2002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2858" r="16476" b="27174"/>
          <a:stretch/>
        </p:blipFill>
        <p:spPr>
          <a:xfrm>
            <a:off x="1458685" y="1097280"/>
            <a:ext cx="6226629" cy="4798424"/>
          </a:xfrm>
          <a:prstGeom prst="rect">
            <a:avLst/>
          </a:prstGeom>
        </p:spPr>
      </p:pic>
      <p:grpSp>
        <p:nvGrpSpPr>
          <p:cNvPr id="12" name="Shape 297"/>
          <p:cNvGrpSpPr/>
          <p:nvPr/>
        </p:nvGrpSpPr>
        <p:grpSpPr>
          <a:xfrm>
            <a:off x="194871" y="5996796"/>
            <a:ext cx="7029957" cy="739285"/>
            <a:chOff x="1005845" y="6118714"/>
            <a:chExt cx="7029957" cy="739285"/>
          </a:xfrm>
        </p:grpSpPr>
        <p:grpSp>
          <p:nvGrpSpPr>
            <p:cNvPr id="13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0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1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22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14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18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9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15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16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17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8645" y="260684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2010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hape 297"/>
          <p:cNvGrpSpPr/>
          <p:nvPr/>
        </p:nvGrpSpPr>
        <p:grpSpPr>
          <a:xfrm>
            <a:off x="917682" y="5944392"/>
            <a:ext cx="7029957" cy="739285"/>
            <a:chOff x="1005845" y="6118714"/>
            <a:chExt cx="7029957" cy="739285"/>
          </a:xfrm>
        </p:grpSpPr>
        <p:grpSp>
          <p:nvGrpSpPr>
            <p:cNvPr id="21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8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9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30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22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26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7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23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24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5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31" r="16285" b="27046"/>
          <a:stretch/>
        </p:blipFill>
        <p:spPr>
          <a:xfrm>
            <a:off x="1660051" y="1101372"/>
            <a:ext cx="6287588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540" r="2672" b="40317"/>
          <a:stretch/>
        </p:blipFill>
        <p:spPr>
          <a:xfrm>
            <a:off x="1110925" y="757522"/>
            <a:ext cx="6783977" cy="53277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2896" y="178525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0-1 Scale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2896" y="4779015"/>
            <a:ext cx="1606379" cy="1313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 297"/>
          <p:cNvGrpSpPr/>
          <p:nvPr/>
        </p:nvGrpSpPr>
        <p:grpSpPr>
          <a:xfrm>
            <a:off x="456809" y="4923541"/>
            <a:ext cx="2462152" cy="1683157"/>
            <a:chOff x="726205" y="5089185"/>
            <a:chExt cx="2462152" cy="1683157"/>
          </a:xfrm>
        </p:grpSpPr>
        <p:grpSp>
          <p:nvGrpSpPr>
            <p:cNvPr id="10" name="Shape 298"/>
            <p:cNvGrpSpPr/>
            <p:nvPr/>
          </p:nvGrpSpPr>
          <p:grpSpPr>
            <a:xfrm>
              <a:off x="730186" y="5954558"/>
              <a:ext cx="1423827" cy="817784"/>
              <a:chOff x="-4478909" y="4727892"/>
              <a:chExt cx="1423827" cy="817784"/>
            </a:xfrm>
          </p:grpSpPr>
          <p:sp>
            <p:nvSpPr>
              <p:cNvPr id="17" name="Shape 299"/>
              <p:cNvSpPr/>
              <p:nvPr/>
            </p:nvSpPr>
            <p:spPr>
              <a:xfrm rot="10800000" flipH="1">
                <a:off x="-4478909" y="4840554"/>
                <a:ext cx="432891" cy="5853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18" name="Shape 300"/>
              <p:cNvSpPr txBox="1"/>
              <p:nvPr/>
            </p:nvSpPr>
            <p:spPr>
              <a:xfrm>
                <a:off x="-4073308" y="4727892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 smtClea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</a:t>
                </a:r>
                <a:r>
                  <a:rPr lang="en-US" kern="0" dirty="0" smtClea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- </a:t>
                </a: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High</a:t>
                </a:r>
              </a:p>
            </p:txBody>
          </p:sp>
          <p:sp>
            <p:nvSpPr>
              <p:cNvPr id="19" name="Shape 301"/>
              <p:cNvSpPr txBox="1"/>
              <p:nvPr/>
            </p:nvSpPr>
            <p:spPr>
              <a:xfrm>
                <a:off x="-4048462" y="5176344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0</a:t>
                </a:r>
                <a:r>
                  <a:rPr lang="en-US" kern="0" dirty="0" smtClea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 </a:t>
                </a: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- Low</a:t>
                </a:r>
              </a:p>
            </p:txBody>
          </p:sp>
        </p:grpSp>
        <p:grpSp>
          <p:nvGrpSpPr>
            <p:cNvPr id="11" name="Shape 302"/>
            <p:cNvGrpSpPr/>
            <p:nvPr/>
          </p:nvGrpSpPr>
          <p:grpSpPr>
            <a:xfrm>
              <a:off x="726205" y="5519820"/>
              <a:ext cx="1858215" cy="369332"/>
              <a:chOff x="470705" y="3767996"/>
              <a:chExt cx="1858215" cy="369332"/>
            </a:xfrm>
          </p:grpSpPr>
          <p:cxnSp>
            <p:nvCxnSpPr>
              <p:cNvPr id="15" name="Shape 303"/>
              <p:cNvCxnSpPr/>
              <p:nvPr/>
            </p:nvCxnSpPr>
            <p:spPr>
              <a:xfrm>
                <a:off x="470705" y="3954713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6" name="Shape 304"/>
              <p:cNvSpPr txBox="1"/>
              <p:nvPr/>
            </p:nvSpPr>
            <p:spPr>
              <a:xfrm>
                <a:off x="905133" y="376799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12" name="Shape 305"/>
            <p:cNvGrpSpPr/>
            <p:nvPr/>
          </p:nvGrpSpPr>
          <p:grpSpPr>
            <a:xfrm>
              <a:off x="744234" y="5089185"/>
              <a:ext cx="2444123" cy="369332"/>
              <a:chOff x="-2002452" y="3756960"/>
              <a:chExt cx="2444123" cy="369332"/>
            </a:xfrm>
          </p:grpSpPr>
          <p:sp>
            <p:nvSpPr>
              <p:cNvPr id="13" name="Shape 306"/>
              <p:cNvSpPr/>
              <p:nvPr/>
            </p:nvSpPr>
            <p:spPr>
              <a:xfrm>
                <a:off x="-2002452" y="3784140"/>
                <a:ext cx="416399" cy="314972"/>
              </a:xfrm>
              <a:prstGeom prst="rect">
                <a:avLst/>
              </a:prstGeom>
              <a:solidFill>
                <a:srgbClr val="002060"/>
              </a:solidFill>
              <a:ln w="12700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14" name="Shape 307"/>
              <p:cNvSpPr txBox="1"/>
              <p:nvPr/>
            </p:nvSpPr>
            <p:spPr>
              <a:xfrm>
                <a:off x="-1604082" y="3756960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 dirty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7142205" y="757522"/>
            <a:ext cx="675503" cy="3223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3343</TotalTime>
  <Words>372</Words>
  <Application>Microsoft Office PowerPoint</Application>
  <PresentationFormat>On-screen Show (4:3)</PresentationFormat>
  <Paragraphs>123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Helvetica Neue</vt:lpstr>
      <vt:lpstr>Questrial</vt:lpstr>
      <vt:lpstr>Wingdings 2</vt:lpstr>
      <vt:lpstr>Office Theme</vt:lpstr>
      <vt:lpstr>HDOfficeLightV0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Gotzmann, Romina L. (LARC-E3)[SSAI DEVELOP]</cp:lastModifiedBy>
  <cp:revision>184</cp:revision>
  <dcterms:created xsi:type="dcterms:W3CDTF">2015-05-18T13:26:09Z</dcterms:created>
  <dcterms:modified xsi:type="dcterms:W3CDTF">2015-08-05T14:34:51Z</dcterms:modified>
</cp:coreProperties>
</file>