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6"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2" d="100"/>
          <a:sy n="22" d="100"/>
        </p:scale>
        <p:origin x="34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lvl="0">
              <a:spcBef>
                <a:spcPts val="0"/>
              </a:spcBef>
              <a:buClr>
                <a:schemeClr val="dk1"/>
              </a:buClr>
              <a:buSzPct val="25000"/>
            </a:pPr>
            <a:r>
              <a:rPr lang="en-US" dirty="0">
                <a:latin typeface="Century Gothic" panose="020B0502020202020204" pitchFamily="34" charset="0"/>
              </a:rPr>
              <a:t>NASA Goddard Space Flight </a:t>
            </a:r>
            <a:r>
              <a:rPr lang="en-US" dirty="0" smtClean="0">
                <a:latin typeface="Century Gothic" panose="020B0502020202020204" pitchFamily="34" charset="0"/>
              </a:rPr>
              <a:t>Center</a:t>
            </a:r>
            <a:endParaRPr lang="en-US" dirty="0">
              <a:latin typeface="Century Gothic" panose="020B0502020202020204" pitchFamily="34" charset="0"/>
            </a:endParaRPr>
          </a:p>
        </p:txBody>
      </p:sp>
      <p:sp>
        <p:nvSpPr>
          <p:cNvPr id="4" name="Text Placeholder 3"/>
          <p:cNvSpPr>
            <a:spLocks noGrp="1"/>
          </p:cNvSpPr>
          <p:nvPr>
            <p:ph type="body" sz="quarter" idx="11"/>
          </p:nvPr>
        </p:nvSpPr>
        <p:spPr/>
        <p:txBody>
          <a:bodyPr/>
          <a:lstStyle/>
          <a:p>
            <a:pPr lvl="0"/>
            <a:r>
              <a:rPr lang="en-US" dirty="0">
                <a:latin typeface="Century Gothic" panose="020B0502020202020204" pitchFamily="34" charset="0"/>
              </a:rPr>
              <a:t>Identifying Current Areas of Palm Oil Production and Modeling a Risk Map for Future Expansion in Central Kalimantan, Indonesia </a:t>
            </a:r>
          </a:p>
          <a:p>
            <a:endParaRPr lang="en-US" dirty="0"/>
          </a:p>
        </p:txBody>
      </p:sp>
      <p:sp>
        <p:nvSpPr>
          <p:cNvPr id="5" name="Text Placeholder 4"/>
          <p:cNvSpPr>
            <a:spLocks noGrp="1"/>
          </p:cNvSpPr>
          <p:nvPr>
            <p:ph type="body" sz="quarter" idx="10"/>
          </p:nvPr>
        </p:nvSpPr>
        <p:spPr/>
        <p:txBody>
          <a:bodyPr/>
          <a:lstStyle/>
          <a:p>
            <a:pPr lvl="0"/>
            <a:r>
              <a:rPr lang="en-US" dirty="0">
                <a:latin typeface="Century Gothic" panose="020B0502020202020204" pitchFamily="34" charset="0"/>
              </a:rPr>
              <a:t>Indonesia Agriculture</a:t>
            </a:r>
          </a:p>
          <a:p>
            <a:endParaRPr lang="en-US" dirty="0"/>
          </a:p>
        </p:txBody>
      </p:sp>
      <p:sp>
        <p:nvSpPr>
          <p:cNvPr id="10" name="Text Placeholder 16"/>
          <p:cNvSpPr txBox="1">
            <a:spLocks/>
          </p:cNvSpPr>
          <p:nvPr/>
        </p:nvSpPr>
        <p:spPr>
          <a:xfrm>
            <a:off x="9025272" y="32377042"/>
            <a:ext cx="8229600" cy="6724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World Wildlife Fund</a:t>
            </a:r>
          </a:p>
        </p:txBody>
      </p:sp>
      <p:sp>
        <p:nvSpPr>
          <p:cNvPr id="11" name="Text Placeholder 16"/>
          <p:cNvSpPr txBox="1">
            <a:spLocks/>
          </p:cNvSpPr>
          <p:nvPr/>
        </p:nvSpPr>
        <p:spPr>
          <a:xfrm>
            <a:off x="18381512" y="32375264"/>
            <a:ext cx="8229600" cy="28524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Dr. </a:t>
            </a:r>
            <a:r>
              <a:rPr lang="en-US" dirty="0" err="1">
                <a:solidFill>
                  <a:schemeClr val="dk1"/>
                </a:solidFill>
                <a:ea typeface="Garamond"/>
                <a:cs typeface="Garamond"/>
                <a:sym typeface="Garamond"/>
              </a:rPr>
              <a:t>Naikoa</a:t>
            </a:r>
            <a:r>
              <a:rPr lang="en-US" dirty="0">
                <a:solidFill>
                  <a:schemeClr val="dk1"/>
                </a:solidFill>
                <a:ea typeface="Garamond"/>
                <a:cs typeface="Garamond"/>
                <a:sym typeface="Garamond"/>
              </a:rPr>
              <a:t> Aguilar-</a:t>
            </a:r>
            <a:r>
              <a:rPr lang="en-US" dirty="0" err="1">
                <a:solidFill>
                  <a:schemeClr val="dk1"/>
                </a:solidFill>
                <a:ea typeface="Garamond"/>
                <a:cs typeface="Garamond"/>
                <a:sym typeface="Garamond"/>
              </a:rPr>
              <a:t>Amuchastegui</a:t>
            </a:r>
            <a:r>
              <a:rPr lang="en-US" dirty="0">
                <a:solidFill>
                  <a:schemeClr val="dk1"/>
                </a:solidFill>
                <a:ea typeface="Garamond"/>
                <a:cs typeface="Garamond"/>
                <a:sym typeface="Garamond"/>
              </a:rPr>
              <a:t>, WWF (Science Advisor)</a:t>
            </a:r>
          </a:p>
          <a:p>
            <a:pPr lvl="0">
              <a:buClr>
                <a:schemeClr val="dk1"/>
              </a:buClr>
              <a:buSzPct val="25000"/>
            </a:pPr>
            <a:r>
              <a:rPr lang="en-US" dirty="0">
                <a:solidFill>
                  <a:schemeClr val="dk1"/>
                </a:solidFill>
                <a:ea typeface="Garamond"/>
                <a:cs typeface="Garamond"/>
                <a:sym typeface="Garamond"/>
              </a:rPr>
              <a:t>Aakash Ahamed, USRA/GSFC (Science Advisor)</a:t>
            </a:r>
          </a:p>
          <a:p>
            <a:pPr lvl="0">
              <a:buClr>
                <a:schemeClr val="dk1"/>
              </a:buClr>
              <a:buSzPct val="25000"/>
            </a:pPr>
            <a:r>
              <a:rPr lang="en-US" dirty="0">
                <a:solidFill>
                  <a:schemeClr val="dk1"/>
                </a:solidFill>
                <a:ea typeface="Garamond"/>
                <a:cs typeface="Garamond"/>
                <a:sym typeface="Garamond"/>
              </a:rPr>
              <a:t>Sean McCartney, SSAI/GSFC (</a:t>
            </a:r>
            <a:r>
              <a:rPr lang="en-US" dirty="0" smtClean="0">
                <a:solidFill>
                  <a:schemeClr val="dk1"/>
                </a:solidFill>
                <a:ea typeface="Garamond"/>
                <a:cs typeface="Garamond"/>
                <a:sym typeface="Garamond"/>
              </a:rPr>
              <a:t>DEVELOP)</a:t>
            </a:r>
            <a:endParaRPr lang="en-US" dirty="0">
              <a:solidFill>
                <a:schemeClr val="dk1"/>
              </a:solidFill>
              <a:ea typeface="Garamond"/>
              <a:cs typeface="Garamond"/>
              <a:sym typeface="Garamond"/>
            </a:endParaRPr>
          </a:p>
          <a:p>
            <a:endParaRPr lang="en-US" dirty="0" smtClean="0"/>
          </a:p>
        </p:txBody>
      </p:sp>
      <p:sp>
        <p:nvSpPr>
          <p:cNvPr id="8" name="Text Placeholder 16"/>
          <p:cNvSpPr txBox="1">
            <a:spLocks/>
          </p:cNvSpPr>
          <p:nvPr/>
        </p:nvSpPr>
        <p:spPr>
          <a:xfrm>
            <a:off x="465625" y="21531212"/>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133667" y="22007135"/>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7998" y="6706405"/>
            <a:ext cx="8229600" cy="36919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514350" lvl="0">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Identify </a:t>
            </a:r>
            <a:r>
              <a:rPr lang="en-US" dirty="0">
                <a:solidFill>
                  <a:schemeClr val="dk1"/>
                </a:solidFill>
                <a:ea typeface="Garamond"/>
                <a:cs typeface="Garamond"/>
                <a:sym typeface="Garamond"/>
              </a:rPr>
              <a:t>current palm oil plantations in Central Kalimantan, </a:t>
            </a:r>
            <a:r>
              <a:rPr lang="en-US" dirty="0" smtClean="0">
                <a:solidFill>
                  <a:schemeClr val="dk1"/>
                </a:solidFill>
                <a:ea typeface="Garamond"/>
                <a:cs typeface="Garamond"/>
                <a:sym typeface="Garamond"/>
              </a:rPr>
              <a:t>Indonesia, </a:t>
            </a:r>
            <a:r>
              <a:rPr lang="en-US" dirty="0">
                <a:solidFill>
                  <a:schemeClr val="dk1"/>
                </a:solidFill>
                <a:ea typeface="Garamond"/>
                <a:cs typeface="Garamond"/>
                <a:sym typeface="Garamond"/>
              </a:rPr>
              <a:t>using </a:t>
            </a:r>
            <a:r>
              <a:rPr lang="en-US" dirty="0" err="1" smtClean="0">
                <a:solidFill>
                  <a:schemeClr val="dk1"/>
                </a:solidFill>
                <a:ea typeface="Garamond"/>
                <a:cs typeface="Garamond"/>
                <a:sym typeface="Garamond"/>
              </a:rPr>
              <a:t>MaxEnt</a:t>
            </a:r>
            <a:r>
              <a:rPr lang="en-US" dirty="0" smtClean="0">
                <a:solidFill>
                  <a:schemeClr val="dk1"/>
                </a:solidFill>
                <a:ea typeface="Garamond"/>
                <a:cs typeface="Garamond"/>
                <a:sym typeface="Garamond"/>
              </a:rPr>
              <a:t> </a:t>
            </a:r>
          </a:p>
          <a:p>
            <a:pPr marL="57150" lvl="0" indent="0">
              <a:spcBef>
                <a:spcPts val="0"/>
              </a:spcBef>
              <a:buSzPct val="100000"/>
              <a:buNone/>
            </a:pPr>
            <a:endParaRPr lang="en-US" dirty="0">
              <a:solidFill>
                <a:schemeClr val="dk1"/>
              </a:solidFill>
              <a:ea typeface="Garamond"/>
              <a:cs typeface="Garamond"/>
              <a:sym typeface="Garamond"/>
            </a:endParaRPr>
          </a:p>
          <a:p>
            <a:pPr marL="514350" lvl="0">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Generate </a:t>
            </a:r>
            <a:r>
              <a:rPr lang="en-US" dirty="0">
                <a:solidFill>
                  <a:schemeClr val="dk1"/>
                </a:solidFill>
                <a:ea typeface="Garamond"/>
                <a:cs typeface="Garamond"/>
                <a:sym typeface="Garamond"/>
              </a:rPr>
              <a:t>a risk assessment map of future palm oil plantations based on identified </a:t>
            </a:r>
            <a:r>
              <a:rPr lang="en-US" dirty="0" smtClean="0">
                <a:solidFill>
                  <a:schemeClr val="dk1"/>
                </a:solidFill>
                <a:ea typeface="Garamond"/>
                <a:cs typeface="Garamond"/>
                <a:sym typeface="Garamond"/>
              </a:rPr>
              <a:t>plantations</a:t>
            </a:r>
          </a:p>
          <a:p>
            <a:pPr marL="57150" lvl="0" indent="0">
              <a:spcBef>
                <a:spcPts val="0"/>
              </a:spcBef>
              <a:buSzPct val="100000"/>
              <a:buNone/>
            </a:pPr>
            <a:endParaRPr lang="en-US" dirty="0">
              <a:solidFill>
                <a:schemeClr val="dk1"/>
              </a:solidFill>
              <a:ea typeface="Garamond"/>
              <a:cs typeface="Garamond"/>
              <a:sym typeface="Garamond"/>
            </a:endParaRPr>
          </a:p>
          <a:p>
            <a:pPr marL="514350" lvl="0">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Enhance</a:t>
            </a:r>
            <a:r>
              <a:rPr lang="en-US" dirty="0">
                <a:solidFill>
                  <a:schemeClr val="dk1"/>
                </a:solidFill>
                <a:ea typeface="Garamond"/>
                <a:cs typeface="Garamond"/>
                <a:sym typeface="Garamond"/>
              </a:rPr>
              <a:t> World Wildlife Fund’s ability to combat deforestation using NASA Earth observations</a:t>
            </a:r>
          </a:p>
        </p:txBody>
      </p:sp>
      <p:sp>
        <p:nvSpPr>
          <p:cNvPr id="16" name="TextBox 15"/>
          <p:cNvSpPr txBox="1"/>
          <p:nvPr/>
        </p:nvSpPr>
        <p:spPr>
          <a:xfrm>
            <a:off x="611533" y="5468203"/>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110117" y="550676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457200" y="12517978"/>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174343" y="100035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976672" y="1684228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457201" y="2081129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110117" y="2120772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390021" y="3142287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915400" y="3142287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685800" y="286388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Kyle T. Peterson (Project Lead), Abigail Childs, Michael Riedman</a:t>
            </a:r>
          </a:p>
          <a:p>
            <a:pPr lvl="0">
              <a:buClr>
                <a:schemeClr val="dk1"/>
              </a:buClr>
              <a:buSzPct val="25000"/>
            </a:pPr>
            <a:r>
              <a:rPr lang="en-US" sz="2400" dirty="0">
                <a:solidFill>
                  <a:schemeClr val="dk1"/>
                </a:solidFill>
                <a:ea typeface="Garamond"/>
                <a:cs typeface="Garamond"/>
                <a:sym typeface="Garamond"/>
              </a:rPr>
              <a:t>DEVELOP National Program at NASA Goddard Space Flight Center</a:t>
            </a:r>
          </a:p>
          <a:p>
            <a:endParaRPr lang="en-US" sz="2400" dirty="0"/>
          </a:p>
        </p:txBody>
      </p:sp>
      <p:sp>
        <p:nvSpPr>
          <p:cNvPr id="34" name="Shape 42"/>
          <p:cNvSpPr txBox="1"/>
          <p:nvPr/>
        </p:nvSpPr>
        <p:spPr>
          <a:xfrm>
            <a:off x="20433603" y="18673666"/>
            <a:ext cx="1482422" cy="922602"/>
          </a:xfrm>
          <a:prstGeom prst="rect">
            <a:avLst/>
          </a:prstGeom>
          <a:noFill/>
          <a:ln>
            <a:noFill/>
          </a:ln>
        </p:spPr>
        <p:txBody>
          <a:bodyPr lIns="91425" tIns="91425" rIns="91425" bIns="91425" anchor="t" anchorCtr="0">
            <a:noAutofit/>
          </a:bodyPr>
          <a:lstStyle/>
          <a:p>
            <a:pPr lvl="0" algn="ctr">
              <a:spcBef>
                <a:spcPts val="0"/>
              </a:spcBef>
              <a:buNone/>
            </a:pPr>
            <a:r>
              <a:rPr lang="en-US" sz="2700" dirty="0"/>
              <a:t>Landsat 8 OLI</a:t>
            </a:r>
          </a:p>
        </p:txBody>
      </p:sp>
      <p:pic>
        <p:nvPicPr>
          <p:cNvPr id="35" name="Shape 43"/>
          <p:cNvPicPr preferRelativeResize="0"/>
          <p:nvPr/>
        </p:nvPicPr>
        <p:blipFill>
          <a:blip r:embed="rId2">
            <a:alphaModFix/>
          </a:blip>
          <a:stretch>
            <a:fillRect/>
          </a:stretch>
        </p:blipFill>
        <p:spPr>
          <a:xfrm>
            <a:off x="20793103" y="19757290"/>
            <a:ext cx="1298369" cy="1105000"/>
          </a:xfrm>
          <a:prstGeom prst="rect">
            <a:avLst/>
          </a:prstGeom>
          <a:noFill/>
          <a:ln>
            <a:noFill/>
          </a:ln>
        </p:spPr>
      </p:pic>
      <p:sp>
        <p:nvSpPr>
          <p:cNvPr id="36" name="Shape 44"/>
          <p:cNvSpPr txBox="1"/>
          <p:nvPr/>
        </p:nvSpPr>
        <p:spPr>
          <a:xfrm>
            <a:off x="20729150" y="20682030"/>
            <a:ext cx="1298386" cy="589575"/>
          </a:xfrm>
          <a:prstGeom prst="rect">
            <a:avLst/>
          </a:prstGeom>
          <a:noFill/>
          <a:ln>
            <a:noFill/>
          </a:ln>
        </p:spPr>
        <p:txBody>
          <a:bodyPr lIns="91425" tIns="91425" rIns="91425" bIns="91425" anchor="t" anchorCtr="0">
            <a:noAutofit/>
          </a:bodyPr>
          <a:lstStyle/>
          <a:p>
            <a:pPr lvl="0" rtl="0">
              <a:spcBef>
                <a:spcPts val="0"/>
              </a:spcBef>
              <a:buNone/>
            </a:pPr>
            <a:r>
              <a:rPr lang="en-US" sz="2700" dirty="0"/>
              <a:t>TRMM</a:t>
            </a:r>
          </a:p>
        </p:txBody>
      </p:sp>
      <p:pic>
        <p:nvPicPr>
          <p:cNvPr id="37" name="Shape 45"/>
          <p:cNvPicPr preferRelativeResize="0"/>
          <p:nvPr/>
        </p:nvPicPr>
        <p:blipFill>
          <a:blip r:embed="rId3">
            <a:alphaModFix/>
          </a:blip>
          <a:stretch>
            <a:fillRect/>
          </a:stretch>
        </p:blipFill>
        <p:spPr>
          <a:xfrm>
            <a:off x="23022263" y="19548491"/>
            <a:ext cx="1469650" cy="1104993"/>
          </a:xfrm>
          <a:prstGeom prst="rect">
            <a:avLst/>
          </a:prstGeom>
          <a:noFill/>
          <a:ln>
            <a:noFill/>
          </a:ln>
        </p:spPr>
      </p:pic>
      <p:sp>
        <p:nvSpPr>
          <p:cNvPr id="38" name="Shape 46"/>
          <p:cNvSpPr txBox="1"/>
          <p:nvPr/>
        </p:nvSpPr>
        <p:spPr>
          <a:xfrm>
            <a:off x="23224420" y="20603360"/>
            <a:ext cx="959073" cy="635762"/>
          </a:xfrm>
          <a:prstGeom prst="rect">
            <a:avLst/>
          </a:prstGeom>
          <a:noFill/>
          <a:ln>
            <a:noFill/>
          </a:ln>
        </p:spPr>
        <p:txBody>
          <a:bodyPr lIns="91425" tIns="91425" rIns="91425" bIns="91425" anchor="t" anchorCtr="0">
            <a:noAutofit/>
          </a:bodyPr>
          <a:lstStyle/>
          <a:p>
            <a:pPr lvl="0" rtl="0">
              <a:spcBef>
                <a:spcPts val="0"/>
              </a:spcBef>
              <a:buNone/>
            </a:pPr>
            <a:r>
              <a:rPr lang="en-US" sz="2700" dirty="0"/>
              <a:t>Terra</a:t>
            </a:r>
          </a:p>
        </p:txBody>
      </p:sp>
      <p:pic>
        <p:nvPicPr>
          <p:cNvPr id="39" name="Shape 47"/>
          <p:cNvPicPr preferRelativeResize="0"/>
          <p:nvPr/>
        </p:nvPicPr>
        <p:blipFill>
          <a:blip r:embed="rId4">
            <a:alphaModFix/>
          </a:blip>
          <a:stretch>
            <a:fillRect/>
          </a:stretch>
        </p:blipFill>
        <p:spPr>
          <a:xfrm>
            <a:off x="17950188" y="17784709"/>
            <a:ext cx="2002899" cy="1048638"/>
          </a:xfrm>
          <a:prstGeom prst="rect">
            <a:avLst/>
          </a:prstGeom>
          <a:noFill/>
          <a:ln>
            <a:noFill/>
          </a:ln>
        </p:spPr>
      </p:pic>
      <p:sp>
        <p:nvSpPr>
          <p:cNvPr id="40" name="Shape 48"/>
          <p:cNvSpPr txBox="1"/>
          <p:nvPr/>
        </p:nvSpPr>
        <p:spPr>
          <a:xfrm>
            <a:off x="18387259" y="18676034"/>
            <a:ext cx="1799700" cy="594300"/>
          </a:xfrm>
          <a:prstGeom prst="rect">
            <a:avLst/>
          </a:prstGeom>
          <a:noFill/>
          <a:ln>
            <a:noFill/>
          </a:ln>
        </p:spPr>
        <p:txBody>
          <a:bodyPr lIns="91425" tIns="91425" rIns="91425" bIns="91425" anchor="t" anchorCtr="0">
            <a:noAutofit/>
          </a:bodyPr>
          <a:lstStyle/>
          <a:p>
            <a:pPr lvl="0" rtl="0">
              <a:spcBef>
                <a:spcPts val="0"/>
              </a:spcBef>
              <a:buNone/>
            </a:pPr>
            <a:r>
              <a:rPr lang="en-US" sz="2700" dirty="0"/>
              <a:t>Aqua</a:t>
            </a:r>
          </a:p>
        </p:txBody>
      </p:sp>
      <p:pic>
        <p:nvPicPr>
          <p:cNvPr id="41" name="Shape 49"/>
          <p:cNvPicPr preferRelativeResize="0"/>
          <p:nvPr/>
        </p:nvPicPr>
        <p:blipFill>
          <a:blip r:embed="rId5">
            <a:alphaModFix/>
          </a:blip>
          <a:stretch>
            <a:fillRect/>
          </a:stretch>
        </p:blipFill>
        <p:spPr>
          <a:xfrm>
            <a:off x="18040964" y="19548491"/>
            <a:ext cx="1821349" cy="910674"/>
          </a:xfrm>
          <a:prstGeom prst="rect">
            <a:avLst/>
          </a:prstGeom>
          <a:noFill/>
          <a:ln>
            <a:noFill/>
          </a:ln>
        </p:spPr>
      </p:pic>
      <p:sp>
        <p:nvSpPr>
          <p:cNvPr id="42" name="Shape 50"/>
          <p:cNvSpPr txBox="1"/>
          <p:nvPr/>
        </p:nvSpPr>
        <p:spPr>
          <a:xfrm>
            <a:off x="18378750" y="20545166"/>
            <a:ext cx="1799700" cy="407100"/>
          </a:xfrm>
          <a:prstGeom prst="rect">
            <a:avLst/>
          </a:prstGeom>
          <a:noFill/>
          <a:ln>
            <a:noFill/>
          </a:ln>
        </p:spPr>
        <p:txBody>
          <a:bodyPr lIns="91425" tIns="91425" rIns="91425" bIns="91425" anchor="t" anchorCtr="0">
            <a:noAutofit/>
          </a:bodyPr>
          <a:lstStyle/>
          <a:p>
            <a:pPr lvl="0" rtl="0">
              <a:spcBef>
                <a:spcPts val="0"/>
              </a:spcBef>
              <a:buNone/>
            </a:pPr>
            <a:r>
              <a:rPr lang="en-US" sz="2700" dirty="0"/>
              <a:t>GPM</a:t>
            </a:r>
          </a:p>
        </p:txBody>
      </p:sp>
      <p:pic>
        <p:nvPicPr>
          <p:cNvPr id="43" name="Shape 51"/>
          <p:cNvPicPr preferRelativeResize="0"/>
          <p:nvPr/>
        </p:nvPicPr>
        <p:blipFill>
          <a:blip r:embed="rId6">
            <a:alphaModFix/>
          </a:blip>
          <a:stretch>
            <a:fillRect/>
          </a:stretch>
        </p:blipFill>
        <p:spPr>
          <a:xfrm>
            <a:off x="22616564" y="17618649"/>
            <a:ext cx="1100613" cy="1216149"/>
          </a:xfrm>
          <a:prstGeom prst="rect">
            <a:avLst/>
          </a:prstGeom>
          <a:noFill/>
          <a:ln>
            <a:noFill/>
          </a:ln>
        </p:spPr>
      </p:pic>
      <p:sp>
        <p:nvSpPr>
          <p:cNvPr id="44" name="Shape 52"/>
          <p:cNvSpPr txBox="1"/>
          <p:nvPr/>
        </p:nvSpPr>
        <p:spPr>
          <a:xfrm>
            <a:off x="22616564" y="18835527"/>
            <a:ext cx="1407293" cy="436935"/>
          </a:xfrm>
          <a:prstGeom prst="rect">
            <a:avLst/>
          </a:prstGeom>
          <a:noFill/>
          <a:ln>
            <a:noFill/>
          </a:ln>
        </p:spPr>
        <p:txBody>
          <a:bodyPr lIns="91425" tIns="91425" rIns="91425" bIns="91425" anchor="t" anchorCtr="0">
            <a:noAutofit/>
          </a:bodyPr>
          <a:lstStyle/>
          <a:p>
            <a:pPr lvl="0" rtl="0">
              <a:spcBef>
                <a:spcPts val="0"/>
              </a:spcBef>
              <a:buNone/>
            </a:pPr>
            <a:r>
              <a:rPr lang="en-US" sz="2700" dirty="0"/>
              <a:t>SRTM</a:t>
            </a:r>
          </a:p>
        </p:txBody>
      </p:sp>
      <p:pic>
        <p:nvPicPr>
          <p:cNvPr id="45" name="Shape 53"/>
          <p:cNvPicPr preferRelativeResize="0"/>
          <p:nvPr/>
        </p:nvPicPr>
        <p:blipFill>
          <a:blip r:embed="rId7">
            <a:alphaModFix/>
          </a:blip>
          <a:stretch>
            <a:fillRect/>
          </a:stretch>
        </p:blipFill>
        <p:spPr>
          <a:xfrm>
            <a:off x="20446375" y="17626871"/>
            <a:ext cx="1469650" cy="1199704"/>
          </a:xfrm>
          <a:prstGeom prst="rect">
            <a:avLst/>
          </a:prstGeom>
          <a:noFill/>
          <a:ln>
            <a:noFill/>
          </a:ln>
        </p:spPr>
      </p:pic>
      <p:sp>
        <p:nvSpPr>
          <p:cNvPr id="47" name="Shape 22"/>
          <p:cNvSpPr txBox="1"/>
          <p:nvPr/>
        </p:nvSpPr>
        <p:spPr>
          <a:xfrm>
            <a:off x="685800" y="34067755"/>
            <a:ext cx="6393426" cy="731245"/>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smtClean="0">
                <a:solidFill>
                  <a:schemeClr val="dk1"/>
                </a:solidFill>
                <a:latin typeface="Garamond"/>
                <a:ea typeface="Garamond"/>
                <a:cs typeface="Garamond"/>
                <a:sym typeface="Garamond"/>
              </a:rPr>
              <a:t>Left </a:t>
            </a:r>
            <a:r>
              <a:rPr lang="en-US" sz="2700" dirty="0">
                <a:solidFill>
                  <a:schemeClr val="dk1"/>
                </a:solidFill>
                <a:latin typeface="Garamond"/>
                <a:ea typeface="Garamond"/>
                <a:cs typeface="Garamond"/>
                <a:sym typeface="Garamond"/>
              </a:rPr>
              <a:t>to Right: Michael Riedman, Abigail Child, Kyle Peterson (Team Lead)</a:t>
            </a:r>
          </a:p>
        </p:txBody>
      </p:sp>
      <p:pic>
        <p:nvPicPr>
          <p:cNvPr id="48" name="Shape 54"/>
          <p:cNvPicPr preferRelativeResize="0"/>
          <p:nvPr/>
        </p:nvPicPr>
        <p:blipFill rotWithShape="1">
          <a:blip r:embed="rId8">
            <a:alphaModFix/>
          </a:blip>
          <a:srcRect l="2928" t="14332" r="12924"/>
          <a:stretch/>
        </p:blipFill>
        <p:spPr>
          <a:xfrm>
            <a:off x="742242" y="29396746"/>
            <a:ext cx="5997174" cy="4579325"/>
          </a:xfrm>
          <a:prstGeom prst="rect">
            <a:avLst/>
          </a:prstGeom>
          <a:noFill/>
          <a:ln>
            <a:noFill/>
          </a:ln>
        </p:spPr>
      </p:pic>
      <p:sp>
        <p:nvSpPr>
          <p:cNvPr id="49" name="Rectangle 48"/>
          <p:cNvSpPr/>
          <p:nvPr/>
        </p:nvSpPr>
        <p:spPr>
          <a:xfrm>
            <a:off x="2712330" y="16117527"/>
            <a:ext cx="1150190"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Slope</a:t>
            </a:r>
            <a:endParaRPr lang="en-US" sz="2000" dirty="0"/>
          </a:p>
        </p:txBody>
      </p:sp>
      <p:sp>
        <p:nvSpPr>
          <p:cNvPr id="50" name="Rectangle 49"/>
          <p:cNvSpPr/>
          <p:nvPr/>
        </p:nvSpPr>
        <p:spPr>
          <a:xfrm>
            <a:off x="2694576" y="15469690"/>
            <a:ext cx="116794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Elevation</a:t>
            </a:r>
            <a:endParaRPr lang="en-US" sz="2000" dirty="0"/>
          </a:p>
        </p:txBody>
      </p:sp>
      <p:sp>
        <p:nvSpPr>
          <p:cNvPr id="51" name="Rectangle 50"/>
          <p:cNvSpPr/>
          <p:nvPr/>
        </p:nvSpPr>
        <p:spPr>
          <a:xfrm>
            <a:off x="1453649" y="14130338"/>
            <a:ext cx="115307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dirty="0" smtClean="0"/>
              <a:t>Relative Humidity</a:t>
            </a:r>
            <a:endParaRPr lang="en-US" sz="1800" dirty="0"/>
          </a:p>
        </p:txBody>
      </p:sp>
      <p:sp>
        <p:nvSpPr>
          <p:cNvPr id="52" name="Rectangle 51"/>
          <p:cNvSpPr/>
          <p:nvPr/>
        </p:nvSpPr>
        <p:spPr>
          <a:xfrm>
            <a:off x="1453649" y="14793811"/>
            <a:ext cx="115307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Max Ave. Temp</a:t>
            </a:r>
            <a:endParaRPr lang="en-US" sz="2000" dirty="0"/>
          </a:p>
        </p:txBody>
      </p:sp>
      <p:sp>
        <p:nvSpPr>
          <p:cNvPr id="53" name="Rectangle 52"/>
          <p:cNvSpPr/>
          <p:nvPr/>
        </p:nvSpPr>
        <p:spPr>
          <a:xfrm>
            <a:off x="1453649" y="15469690"/>
            <a:ext cx="117211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Min Ave. Temp</a:t>
            </a:r>
            <a:endParaRPr lang="en-US" sz="2000" dirty="0"/>
          </a:p>
        </p:txBody>
      </p:sp>
      <p:sp>
        <p:nvSpPr>
          <p:cNvPr id="54" name="Rectangle 53"/>
          <p:cNvSpPr/>
          <p:nvPr/>
        </p:nvSpPr>
        <p:spPr>
          <a:xfrm>
            <a:off x="3467853" y="18487270"/>
            <a:ext cx="116763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Soil Type</a:t>
            </a:r>
            <a:endParaRPr lang="en-US" sz="2000" dirty="0"/>
          </a:p>
        </p:txBody>
      </p:sp>
      <p:sp>
        <p:nvSpPr>
          <p:cNvPr id="55" name="Rectangle 54"/>
          <p:cNvSpPr/>
          <p:nvPr/>
        </p:nvSpPr>
        <p:spPr>
          <a:xfrm>
            <a:off x="393111" y="19022973"/>
            <a:ext cx="1168057" cy="5296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Water</a:t>
            </a:r>
            <a:endParaRPr lang="en-US" sz="2000" dirty="0"/>
          </a:p>
        </p:txBody>
      </p:sp>
      <p:sp>
        <p:nvSpPr>
          <p:cNvPr id="56" name="Rectangle 55"/>
          <p:cNvSpPr/>
          <p:nvPr/>
        </p:nvSpPr>
        <p:spPr>
          <a:xfrm>
            <a:off x="1455370" y="16126827"/>
            <a:ext cx="118873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Precipitation</a:t>
            </a:r>
            <a:endParaRPr lang="en-US" sz="1600" dirty="0"/>
          </a:p>
        </p:txBody>
      </p:sp>
      <p:sp>
        <p:nvSpPr>
          <p:cNvPr id="57" name="Rectangle 56"/>
          <p:cNvSpPr/>
          <p:nvPr/>
        </p:nvSpPr>
        <p:spPr>
          <a:xfrm>
            <a:off x="406762" y="18428197"/>
            <a:ext cx="1127171"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Roads</a:t>
            </a:r>
            <a:endParaRPr lang="en-US" sz="2000" dirty="0"/>
          </a:p>
        </p:txBody>
      </p:sp>
      <p:sp>
        <p:nvSpPr>
          <p:cNvPr id="58" name="Rectangle 57"/>
          <p:cNvSpPr/>
          <p:nvPr/>
        </p:nvSpPr>
        <p:spPr>
          <a:xfrm>
            <a:off x="406762" y="17833421"/>
            <a:ext cx="1154406"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cities</a:t>
            </a:r>
            <a:endParaRPr lang="en-US" sz="2000" dirty="0"/>
          </a:p>
        </p:txBody>
      </p:sp>
      <p:sp>
        <p:nvSpPr>
          <p:cNvPr id="59" name="Rectangle 58"/>
          <p:cNvSpPr/>
          <p:nvPr/>
        </p:nvSpPr>
        <p:spPr>
          <a:xfrm>
            <a:off x="1962242" y="17268380"/>
            <a:ext cx="1271739"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Protected Areas</a:t>
            </a:r>
            <a:endParaRPr lang="en-US" sz="2000" dirty="0"/>
          </a:p>
        </p:txBody>
      </p:sp>
      <p:sp>
        <p:nvSpPr>
          <p:cNvPr id="60" name="Oval 59"/>
          <p:cNvSpPr/>
          <p:nvPr/>
        </p:nvSpPr>
        <p:spPr>
          <a:xfrm>
            <a:off x="4895081" y="14126341"/>
            <a:ext cx="2173027" cy="9554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schemeClr val="bg1"/>
                </a:solidFill>
              </a:rPr>
              <a:t>Known Palm Oil Plantations</a:t>
            </a:r>
            <a:endParaRPr lang="en-US" sz="2000" dirty="0">
              <a:solidFill>
                <a:schemeClr val="bg1"/>
              </a:solidFill>
            </a:endParaRPr>
          </a:p>
        </p:txBody>
      </p:sp>
      <p:sp>
        <p:nvSpPr>
          <p:cNvPr id="61" name="Rectangle 60"/>
          <p:cNvSpPr/>
          <p:nvPr/>
        </p:nvSpPr>
        <p:spPr>
          <a:xfrm>
            <a:off x="406762" y="17249363"/>
            <a:ext cx="1127171"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Mills</a:t>
            </a:r>
            <a:endParaRPr lang="en-US" sz="2000" dirty="0"/>
          </a:p>
        </p:txBody>
      </p:sp>
      <p:sp>
        <p:nvSpPr>
          <p:cNvPr id="62" name="Rectangle 61"/>
          <p:cNvSpPr/>
          <p:nvPr/>
        </p:nvSpPr>
        <p:spPr>
          <a:xfrm>
            <a:off x="3467853" y="19105897"/>
            <a:ext cx="116763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Palm Oil Concessions</a:t>
            </a:r>
            <a:endParaRPr lang="en-US" sz="1600" dirty="0"/>
          </a:p>
        </p:txBody>
      </p:sp>
      <p:sp>
        <p:nvSpPr>
          <p:cNvPr id="63" name="Flowchart: Alternate Process 62"/>
          <p:cNvSpPr/>
          <p:nvPr/>
        </p:nvSpPr>
        <p:spPr>
          <a:xfrm>
            <a:off x="7869256" y="15752493"/>
            <a:ext cx="1960544" cy="971189"/>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dirty="0" smtClean="0">
                <a:solidFill>
                  <a:schemeClr val="bg1"/>
                </a:solidFill>
              </a:rPr>
              <a:t>Maxent</a:t>
            </a:r>
            <a:endParaRPr lang="en-US" sz="3600" dirty="0">
              <a:solidFill>
                <a:schemeClr val="bg1"/>
              </a:solidFill>
            </a:endParaRPr>
          </a:p>
        </p:txBody>
      </p:sp>
      <p:sp>
        <p:nvSpPr>
          <p:cNvPr id="64" name="Right Brace 63"/>
          <p:cNvSpPr/>
          <p:nvPr/>
        </p:nvSpPr>
        <p:spPr>
          <a:xfrm>
            <a:off x="4480631" y="17132270"/>
            <a:ext cx="995245" cy="256265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Rectangle 64"/>
          <p:cNvSpPr/>
          <p:nvPr/>
        </p:nvSpPr>
        <p:spPr>
          <a:xfrm>
            <a:off x="1962243" y="19102083"/>
            <a:ext cx="1370160" cy="5475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Pre-existing plantations</a:t>
            </a:r>
            <a:endParaRPr lang="en-US" sz="1800" dirty="0"/>
          </a:p>
        </p:txBody>
      </p:sp>
      <p:sp>
        <p:nvSpPr>
          <p:cNvPr id="66" name="Rectangle 65"/>
          <p:cNvSpPr/>
          <p:nvPr/>
        </p:nvSpPr>
        <p:spPr>
          <a:xfrm>
            <a:off x="3467853" y="17855248"/>
            <a:ext cx="116763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Peat Lands</a:t>
            </a:r>
            <a:endParaRPr lang="en-US" sz="2000" dirty="0"/>
          </a:p>
        </p:txBody>
      </p:sp>
      <p:sp>
        <p:nvSpPr>
          <p:cNvPr id="67" name="Rectangle 66"/>
          <p:cNvSpPr/>
          <p:nvPr/>
        </p:nvSpPr>
        <p:spPr>
          <a:xfrm>
            <a:off x="3353370" y="17249362"/>
            <a:ext cx="1282115"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Population</a:t>
            </a:r>
            <a:endParaRPr lang="en-US" sz="2000" dirty="0"/>
          </a:p>
        </p:txBody>
      </p:sp>
      <p:sp>
        <p:nvSpPr>
          <p:cNvPr id="68" name="Rectangle 67"/>
          <p:cNvSpPr/>
          <p:nvPr/>
        </p:nvSpPr>
        <p:spPr>
          <a:xfrm>
            <a:off x="2711366" y="14812556"/>
            <a:ext cx="1151153"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NDVI</a:t>
            </a:r>
            <a:endParaRPr lang="en-US" sz="2000" dirty="0"/>
          </a:p>
        </p:txBody>
      </p:sp>
      <p:sp>
        <p:nvSpPr>
          <p:cNvPr id="69" name="Rectangle 68"/>
          <p:cNvSpPr/>
          <p:nvPr/>
        </p:nvSpPr>
        <p:spPr>
          <a:xfrm>
            <a:off x="2712329" y="14130338"/>
            <a:ext cx="1150189"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EVI</a:t>
            </a:r>
            <a:endParaRPr lang="en-US" sz="2000" dirty="0"/>
          </a:p>
        </p:txBody>
      </p:sp>
      <p:sp>
        <p:nvSpPr>
          <p:cNvPr id="70" name="Right Brace 69"/>
          <p:cNvSpPr/>
          <p:nvPr/>
        </p:nvSpPr>
        <p:spPr>
          <a:xfrm>
            <a:off x="1519517" y="17215058"/>
            <a:ext cx="442725" cy="23923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ectangle 70"/>
          <p:cNvSpPr/>
          <p:nvPr/>
        </p:nvSpPr>
        <p:spPr>
          <a:xfrm>
            <a:off x="1926861" y="18154672"/>
            <a:ext cx="144292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Accessibility</a:t>
            </a:r>
            <a:endParaRPr lang="en-US" sz="2000" dirty="0"/>
          </a:p>
        </p:txBody>
      </p:sp>
      <p:sp>
        <p:nvSpPr>
          <p:cNvPr id="72" name="TextBox 71"/>
          <p:cNvSpPr txBox="1"/>
          <p:nvPr/>
        </p:nvSpPr>
        <p:spPr>
          <a:xfrm>
            <a:off x="1316571" y="13299786"/>
            <a:ext cx="2818615" cy="923330"/>
          </a:xfrm>
          <a:prstGeom prst="rect">
            <a:avLst/>
          </a:prstGeom>
          <a:noFill/>
        </p:spPr>
        <p:txBody>
          <a:bodyPr wrap="square" rtlCol="0">
            <a:spAutoFit/>
          </a:bodyPr>
          <a:lstStyle/>
          <a:p>
            <a:pPr algn="ctr"/>
            <a:r>
              <a:rPr lang="en-US" sz="2700" dirty="0" smtClean="0"/>
              <a:t>NASA Earth Observations</a:t>
            </a:r>
            <a:endParaRPr lang="en-US" sz="2700" dirty="0"/>
          </a:p>
        </p:txBody>
      </p:sp>
      <p:sp>
        <p:nvSpPr>
          <p:cNvPr id="73" name="TextBox 72"/>
          <p:cNvSpPr txBox="1"/>
          <p:nvPr/>
        </p:nvSpPr>
        <p:spPr>
          <a:xfrm>
            <a:off x="1170868" y="16755184"/>
            <a:ext cx="2818615" cy="507831"/>
          </a:xfrm>
          <a:prstGeom prst="rect">
            <a:avLst/>
          </a:prstGeom>
          <a:noFill/>
        </p:spPr>
        <p:txBody>
          <a:bodyPr wrap="square" rtlCol="0">
            <a:spAutoFit/>
          </a:bodyPr>
          <a:lstStyle/>
          <a:p>
            <a:pPr algn="ctr"/>
            <a:r>
              <a:rPr lang="en-US" sz="2700" dirty="0" smtClean="0"/>
              <a:t>Ancillary Data</a:t>
            </a:r>
            <a:endParaRPr lang="en-US" sz="2700" dirty="0"/>
          </a:p>
        </p:txBody>
      </p:sp>
      <p:sp>
        <p:nvSpPr>
          <p:cNvPr id="74" name="Right Brace 73"/>
          <p:cNvSpPr/>
          <p:nvPr/>
        </p:nvSpPr>
        <p:spPr>
          <a:xfrm>
            <a:off x="3765680" y="14073860"/>
            <a:ext cx="995245" cy="265698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Oval 74"/>
          <p:cNvSpPr/>
          <p:nvPr/>
        </p:nvSpPr>
        <p:spPr>
          <a:xfrm>
            <a:off x="4680945" y="16186223"/>
            <a:ext cx="2392011" cy="895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Environmental Variables</a:t>
            </a:r>
            <a:endParaRPr lang="en-US" sz="2000" dirty="0"/>
          </a:p>
        </p:txBody>
      </p:sp>
      <p:cxnSp>
        <p:nvCxnSpPr>
          <p:cNvPr id="76" name="Straight Arrow Connector 75"/>
          <p:cNvCxnSpPr>
            <a:stCxn id="74" idx="1"/>
            <a:endCxn id="75" idx="0"/>
          </p:cNvCxnSpPr>
          <p:nvPr/>
        </p:nvCxnSpPr>
        <p:spPr>
          <a:xfrm>
            <a:off x="4760925" y="15402354"/>
            <a:ext cx="1116026" cy="7838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4" idx="1"/>
            <a:endCxn id="75" idx="4"/>
          </p:cNvCxnSpPr>
          <p:nvPr/>
        </p:nvCxnSpPr>
        <p:spPr>
          <a:xfrm flipV="1">
            <a:off x="5475876" y="17082141"/>
            <a:ext cx="401075" cy="1331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589102" y="13607827"/>
            <a:ext cx="2818615" cy="507831"/>
          </a:xfrm>
          <a:prstGeom prst="rect">
            <a:avLst/>
          </a:prstGeom>
          <a:noFill/>
        </p:spPr>
        <p:txBody>
          <a:bodyPr wrap="square" rtlCol="0">
            <a:spAutoFit/>
          </a:bodyPr>
          <a:lstStyle/>
          <a:p>
            <a:pPr algn="ctr"/>
            <a:r>
              <a:rPr lang="en-US" sz="2700" dirty="0" smtClean="0"/>
              <a:t>Training Data</a:t>
            </a:r>
            <a:endParaRPr lang="en-US" sz="2700" dirty="0"/>
          </a:p>
        </p:txBody>
      </p:sp>
      <p:cxnSp>
        <p:nvCxnSpPr>
          <p:cNvPr id="79" name="Straight Arrow Connector 78"/>
          <p:cNvCxnSpPr>
            <a:stCxn id="75" idx="6"/>
          </p:cNvCxnSpPr>
          <p:nvPr/>
        </p:nvCxnSpPr>
        <p:spPr>
          <a:xfrm flipV="1">
            <a:off x="7072956" y="16192835"/>
            <a:ext cx="792617" cy="4413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0" idx="4"/>
          </p:cNvCxnSpPr>
          <p:nvPr/>
        </p:nvCxnSpPr>
        <p:spPr>
          <a:xfrm>
            <a:off x="5981595" y="15081825"/>
            <a:ext cx="1883978" cy="11110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33667" y="11048464"/>
            <a:ext cx="7015794" cy="5421296"/>
          </a:xfrm>
          <a:prstGeom prst="rect">
            <a:avLst/>
          </a:prstGeom>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1564</TotalTime>
  <Words>285</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Peterson, Kyle T. (GSFC-6170)[DEVELOP]</cp:lastModifiedBy>
  <cp:revision>107</cp:revision>
  <dcterms:created xsi:type="dcterms:W3CDTF">2015-06-02T14:58:58Z</dcterms:created>
  <dcterms:modified xsi:type="dcterms:W3CDTF">2016-02-26T15:55:36Z</dcterms:modified>
</cp:coreProperties>
</file>