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9"/>
  </p:notesMasterIdLst>
  <p:sldIdLst>
    <p:sldId id="321" r:id="rId5"/>
    <p:sldId id="335" r:id="rId6"/>
    <p:sldId id="325" r:id="rId7"/>
    <p:sldId id="333" r:id="rId8"/>
    <p:sldId id="324" r:id="rId9"/>
    <p:sldId id="334" r:id="rId10"/>
    <p:sldId id="323" r:id="rId11"/>
    <p:sldId id="327" r:id="rId12"/>
    <p:sldId id="336" r:id="rId13"/>
    <p:sldId id="314" r:id="rId14"/>
    <p:sldId id="339" r:id="rId15"/>
    <p:sldId id="331" r:id="rId16"/>
    <p:sldId id="330"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0E9506-7DE8-EC9C-A28C-C44B92894F7D}" name="Rupa Kurinchi-Vendhan" initials="RK" userId="S::rupa.kurinchi@ssaihq.com::4d5269c3-25ff-4171-8558-a8bd8887f0c0" providerId="AD"/>
  <p188:author id="{85C25F39-2C7A-E2D2-4FFB-32119ECFB02A}" name="Adriana Le Compte" initials="ALC" userId="Adriana Le Compte" providerId="None"/>
  <p188:author id="{8D5F6F9A-228E-5C0E-78A5-731F285C7304}" name="Jarrett James" initials="JJ" userId="S::jarrett.james@ssaihq.com::f4c2b497-62f9-47b6-9621-4c4cf849e5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riana Le Compte" initials="AC" lastIdx="1" clrIdx="0">
    <p:extLst>
      <p:ext uri="{19B8F6BF-5375-455C-9EA6-DF929625EA0E}">
        <p15:presenceInfo xmlns:p15="http://schemas.microsoft.com/office/powerpoint/2012/main" userId="S::adriana.lecompte@ssaihq.com::9ca78715-16ca-42c8-8801-8544539c8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13D"/>
    <a:srgbClr val="E1C2F9"/>
    <a:srgbClr val="609623"/>
    <a:srgbClr val="8AACDB"/>
    <a:srgbClr val="96C9E0"/>
    <a:srgbClr val="54851C"/>
    <a:srgbClr val="7CBF30"/>
    <a:srgbClr val="66A478"/>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1FDEC-8C93-4B3A-8646-B5A2DEBE416C}" v="11" dt="2021-11-16T16:43:44.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12" autoAdjust="0"/>
  </p:normalViewPr>
  <p:slideViewPr>
    <p:cSldViewPr snapToGrid="0">
      <p:cViewPr varScale="1">
        <p:scale>
          <a:sx n="62" d="100"/>
          <a:sy n="62" d="100"/>
        </p:scale>
        <p:origin x="20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Le Compte" userId="9ca78715-16ca-42c8-8801-8544539c8678" providerId="ADAL" clId="{0D21FDEC-8C93-4B3A-8646-B5A2DEBE416C}"/>
    <pc:docChg chg="modSld">
      <pc:chgData name="Adriana Le Compte" userId="9ca78715-16ca-42c8-8801-8544539c8678" providerId="ADAL" clId="{0D21FDEC-8C93-4B3A-8646-B5A2DEBE416C}" dt="2021-11-16T16:43:44.562" v="10"/>
      <pc:docMkLst>
        <pc:docMk/>
      </pc:docMkLst>
      <pc:sldChg chg="modAnim">
        <pc:chgData name="Adriana Le Compte" userId="9ca78715-16ca-42c8-8801-8544539c8678" providerId="ADAL" clId="{0D21FDEC-8C93-4B3A-8646-B5A2DEBE416C}" dt="2021-11-16T16:43:44.562" v="10"/>
        <pc:sldMkLst>
          <pc:docMk/>
          <pc:sldMk cId="1311750334" sldId="323"/>
        </pc:sldMkLst>
      </pc:sldChg>
      <pc:sldChg chg="modAnim">
        <pc:chgData name="Adriana Le Compte" userId="9ca78715-16ca-42c8-8801-8544539c8678" providerId="ADAL" clId="{0D21FDEC-8C93-4B3A-8646-B5A2DEBE416C}" dt="2021-11-16T16:42:20.202" v="4"/>
        <pc:sldMkLst>
          <pc:docMk/>
          <pc:sldMk cId="3131061175" sldId="327"/>
        </pc:sldMkLst>
      </pc:sldChg>
      <pc:sldChg chg="modAnim">
        <pc:chgData name="Adriana Le Compte" userId="9ca78715-16ca-42c8-8801-8544539c8678" providerId="ADAL" clId="{0D21FDEC-8C93-4B3A-8646-B5A2DEBE416C}" dt="2021-11-16T16:42:30.433" v="8"/>
        <pc:sldMkLst>
          <pc:docMk/>
          <pc:sldMk cId="291263081" sldId="330"/>
        </pc:sldMkLst>
      </pc:sldChg>
      <pc:sldChg chg="modAnim">
        <pc:chgData name="Adriana Le Compte" userId="9ca78715-16ca-42c8-8801-8544539c8678" providerId="ADAL" clId="{0D21FDEC-8C93-4B3A-8646-B5A2DEBE416C}" dt="2021-11-16T16:37:28.505" v="2"/>
        <pc:sldMkLst>
          <pc:docMk/>
          <pc:sldMk cId="879442527" sldId="3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mages.unsplash.com/photo-1623473775552-61222e3c22ba?ixid=MnwxMjA3fDB8MHxwaG90by1wYWdlfHx8fGVufDB8fHx8&amp;ixlib=rb-1.2.1&amp;auto=format&amp;fit=crop&amp;w=2073&amp;q=8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oee.dc.gov/sites/default/files/styles/callout_interior_graphic/public/dc/sites/ddoe/agency_content/images/DOEE%20Horiz%20206x155.png?itok=qAvGs7aZ"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ower.larc.nasa.gov/doc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Ihttps:/ceres.larc.nasa.gov/data/" TargetMode="External"/><Relationship Id="rId4" Type="http://schemas.openxmlformats.org/officeDocument/2006/relationships/hyperlink" Target="https://gmao.gsfc.nasa.gov/reanalysis/MERRA-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everyone. We are Edward, Ashley, Jarrett, and Rupa and we're the Washington DC and Maryland Energy team for the Fall 2021 NASA DEVELOP term. We partnered with the Washington DC Department of Energy and Environment (DOEE) to create solar potential maps of surrounding county areas to inform decision makers in their pursuit to reach 100% renewable energy by 2050.</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on the left shows a portion of our final solar potential map of the study area. The rooftop segments displayed in bright colors have the highest solar potential, and those displayed with dark colors have the lowest potential. We observe from the building in the inset that flat roofs are assigned a potential of 0, and that we exclude north facing roofs (because Maryland lives in the northern hemisphere, south facing roofs yield higher potentials on average). Additionally, there are spikes in potential around the boundaries oof some houses due to the 90 degree angles at the edges.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188869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 a sample calculation of one region within our study area as a preliminary result, the average annual rooftop potential reveals that these towns and cities in Prince George's and Montgomery Counties, Maryland could provide roughly 1,703 buildings with 242 GWs of power. These results provide our partners with an understanding of how much solar potential is available in this area which can be used to determine the feasibility of expanding rooftop solar in Maryland to help meet the Sustainable DC 2.0 Plan. </a:t>
            </a:r>
          </a:p>
          <a:p>
            <a:endParaRPr lang="en-US" dirty="0">
              <a:cs typeface="Calibri"/>
            </a:endParaRPr>
          </a:p>
          <a:p>
            <a:r>
              <a:rPr lang="en-US" dirty="0">
                <a:cs typeface="Calibri"/>
              </a:rPr>
              <a:t>Icon credits: PowerPoint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9422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error that propagate through our potential calculations result from the uncertainties in the data that we use. For instance, the LiDAR data and building footprint data has a lack of spatial precision which make it difficult to confirm whether or not the data is located in the correct place geographically. The LiDAR data may also have inaccuracies in the elevation data on the order of centimeters. Additionally, the NASA POWER data may have had uncertainties that originated from physical calculations, such as those for cloud statistics. The team was also limited in terms of computational resources. To account for long runtimes and restricted functionality, the team decided to narrow the scope of our study area.</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26264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future, we hope to extend this work to our entire study area, where the PEPCO feeder lines overlap Prince George's and Montgomery counties in Maryland. Including grayspaces, or places with unused land, in additional to rooftops in our study will offer additional optimal places for solar panel installation. Additionally, assigning potential to each roof segment by running zonal statistics and obtaining a sum of the potential that can be generated for a given area may better inform the DOEE of where it is best to install solar panels. </a:t>
            </a:r>
            <a:r>
              <a:rPr lang="en-US" dirty="0"/>
              <a:t>Combining our solar potential maps with socioeconomic distribution data may also highlight income variability and ensure equitable solar panel distributions across our study area.</a:t>
            </a:r>
            <a:endParaRPr lang="en-US" dirty="0">
              <a:cs typeface="Calibri"/>
            </a:endParaRPr>
          </a:p>
          <a:p>
            <a:endParaRPr lang="en-US" dirty="0">
              <a:cs typeface="Calibri"/>
            </a:endParaRPr>
          </a:p>
          <a:p>
            <a:r>
              <a:rPr lang="en-US" dirty="0">
                <a:cs typeface="Calibri"/>
              </a:rPr>
              <a:t>Icon Credits: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65835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gratefully acknowledge Dr. Kenton Ross (NASA Langley Research Center) and Dr. Paul Stackhouse (NASA Langley Research Center) for their contributions to this work as science advisors, Thomas Bartholomew (Branch Chief of the Washington DC DOEE) for his role as a partner, and Adriana LeCompte (DEVELOP LaRC Fellow) for her coordination between the team and the DEVELOP program.</a:t>
            </a:r>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 of focus for this project takes place in Prince George's and Montgomery County, Maryland. These two counties directly border Washington DC and in a handful of select cities, they are connected to the same power feeders as the District. The map above displays the straight boundaries that divide DC and Maryland with Montgomery County towards the top and Prince George's County more towards the bottom. The orange lines highlight the power feeder lines themselves as they spread into DC and the Maryland towns while the green section displays the area in which we mapped out the total solar potential for rooftops. Existing solar potential maps for the area, namely from Mapdwell, do not have data that extends to these areas. Thus, we want to create solar potential maps for the highlighted blue region.</a:t>
            </a:r>
          </a:p>
          <a:p>
            <a:endParaRPr lang="en-US" dirty="0"/>
          </a:p>
          <a:p>
            <a:r>
              <a:rPr lang="en-US" dirty="0"/>
              <a:t>As for the study period of this project. Our data covers information from 2015-2021 with our LiDAR data from 2018, NASA POWER Data from 2015-2021, and building footprints in 2018.</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79402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we partnered with the Washington DC Department of Energy and Environment (DOEE) to generate a solar potential map for the surrounding Maryland counties and further their goals set by the Sustainable DC 2.0 Plan. In the District, the DOEE is responsible for policy decisions that concern renewable energy and environmental issues. To incentivize the use of renewable energy—more specifically, solar power — for residents in DC, they implemented solar energy credits. </a:t>
            </a:r>
          </a:p>
          <a:p>
            <a:endParaRPr lang="en-US" dirty="0"/>
          </a:p>
          <a:p>
            <a:r>
              <a:rPr lang="en-US" dirty="0"/>
              <a:t>------------------------------Image Information Below ------------------------------</a:t>
            </a:r>
            <a:endParaRPr lang="en-US" dirty="0">
              <a:cs typeface="Calibri"/>
            </a:endParaRPr>
          </a:p>
          <a:p>
            <a:r>
              <a:rPr lang="en-US" dirty="0"/>
              <a:t>•Image Credit: Andra C. Taylor Jr.</a:t>
            </a:r>
            <a:endParaRPr lang="en-US" dirty="0">
              <a:cs typeface="Calibri"/>
            </a:endParaRPr>
          </a:p>
          <a:p>
            <a:r>
              <a:rPr lang="en-US" dirty="0"/>
              <a:t>•Image Source: </a:t>
            </a:r>
            <a:r>
              <a:rPr lang="en-US" dirty="0">
                <a:hlinkClick r:id="rId3"/>
              </a:rPr>
              <a:t>photo-1623473775552-61222e3c22ba</a:t>
            </a:r>
            <a:endParaRPr lang="en-US" dirty="0">
              <a:hlinkClick r:id="rId4"/>
            </a:endParaRPr>
          </a:p>
          <a:p>
            <a:endParaRPr lang="en-US" dirty="0">
              <a:cs typeface="Calibri"/>
              <a:hlinkClick r:id="rId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64779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in Maryland and Washington D.C. have been transitioning to solar primarily for the cost savings as solar energy is cheaper than its nonrenewable counterparts and the cost of solar panels has decreased over the past ten years. Switching to solar also contributes to a growing solar job market in the Maryland-D.C. area, with solar panel installation and development jobs taking up the biggest share in the solar industry. Maryland and Washington D.C. experienced their highest numbers of residents employed by the solar industry in 2016 and 2017, respectively. Since then, the number of solar jobs has slowly trended downward in both regions, but they are expected to increase overall due to bolstered renewable energy policy. </a:t>
            </a:r>
          </a:p>
          <a:p>
            <a:endParaRPr lang="en-US" dirty="0">
              <a:cs typeface="Calibri"/>
            </a:endParaRPr>
          </a:p>
          <a:p>
            <a:r>
              <a:rPr lang="en-US" dirty="0"/>
              <a:t>In both Washington D.C. and Maryland, community solar programs make solar energy more widely accessible by allowing residents to subscribe to the energy produced by an offsite solar array. Through community solar programs, residents living in neighborhoods with little sunlight, homes with dilapidated roofs, or rental units can transition to solar energy as their main electricity source. </a:t>
            </a:r>
            <a:endParaRPr lang="en-US" dirty="0">
              <a:cs typeface="Calibri"/>
            </a:endParaRPr>
          </a:p>
          <a:p>
            <a:endParaRPr lang="en-US" dirty="0"/>
          </a:p>
          <a:p>
            <a:r>
              <a:rPr lang="en-US" dirty="0"/>
              <a:t>The main policy currently in play in the District is the CEDC Omnibus Act of 2018, a codification of the Sustainable D.C. 2.0 Plan’s energy initiatives. The CEDC Act outlines the District's renewable energy portfolio standard (RPS) which states that </a:t>
            </a:r>
            <a:r>
              <a:rPr lang="en-US" b="1" dirty="0"/>
              <a:t>100% of electricity generated or consumed in-state must come from renewable resources by 2032, and 10% of that electricity must come from solar energy by 2041</a:t>
            </a:r>
            <a:r>
              <a:rPr lang="en-US" dirty="0"/>
              <a:t>. Although D.C. residents generate their own solar energy, some of their electric grid is fed by renewable energy generators in the Maryland communities surrounding D.C. </a:t>
            </a:r>
            <a:endParaRPr lang="en-US" dirty="0">
              <a:cs typeface="Calibri"/>
            </a:endParaRPr>
          </a:p>
          <a:p>
            <a:endParaRPr lang="en-US" dirty="0">
              <a:cs typeface="Calibri"/>
            </a:endParaRPr>
          </a:p>
          <a:p>
            <a:r>
              <a:rPr lang="en-US" dirty="0"/>
              <a:t>------------------------------ Citations Below ------------------------------</a:t>
            </a:r>
            <a:endParaRPr lang="en-US" dirty="0">
              <a:cs typeface="Calibri"/>
            </a:endParaRPr>
          </a:p>
          <a:p>
            <a:r>
              <a:rPr lang="en-US" dirty="0">
                <a:cs typeface="Calibri"/>
              </a:rPr>
              <a:t>Icon Credits: PowerPoint</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408957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To outline our objectives for the project, we aimed to</a:t>
            </a:r>
          </a:p>
          <a:p>
            <a:pPr marL="171450" indent="-171450">
              <a:lnSpc>
                <a:spcPct val="90000"/>
              </a:lnSpc>
              <a:spcBef>
                <a:spcPts val="1000"/>
              </a:spcBef>
              <a:buFont typeface="Arial"/>
              <a:buChar char="•"/>
            </a:pPr>
            <a:r>
              <a:rPr lang="en-US" dirty="0"/>
              <a:t>Evaluate solar energy potential for Prince George’s and Montgomery counties in Maryland which overlap the PEPCO feeder lines using LiDAR and NASA POWER data. </a:t>
            </a:r>
            <a:endParaRPr lang="en-US" dirty="0">
              <a:cs typeface="Calibri"/>
            </a:endParaRPr>
          </a:p>
          <a:p>
            <a:pPr marL="171450" indent="-171450">
              <a:lnSpc>
                <a:spcPct val="90000"/>
              </a:lnSpc>
              <a:spcBef>
                <a:spcPts val="1000"/>
              </a:spcBef>
              <a:buFont typeface="Arial"/>
              <a:buChar char="•"/>
            </a:pPr>
            <a:r>
              <a:rPr lang="en-US" dirty="0"/>
              <a:t>Estimate total rooftop solar potential. </a:t>
            </a:r>
            <a:endParaRPr lang="en-US" dirty="0">
              <a:cs typeface="Calibri"/>
            </a:endParaRPr>
          </a:p>
          <a:p>
            <a:pPr marL="171450" indent="-171450">
              <a:lnSpc>
                <a:spcPct val="90000"/>
              </a:lnSpc>
              <a:spcBef>
                <a:spcPts val="1000"/>
              </a:spcBef>
              <a:buFont typeface="Arial"/>
              <a:buChar char="•"/>
            </a:pPr>
            <a:r>
              <a:rPr lang="en-US" dirty="0"/>
              <a:t>And provide a documentation of our methodology to our partners to extend this to other parts of our study area or to other regions entirely.</a:t>
            </a:r>
            <a:endParaRPr lang="en-US" dirty="0">
              <a:cs typeface="Calibri"/>
            </a:endParaRPr>
          </a:p>
          <a:p>
            <a:pPr marL="171450" indent="-171450">
              <a:lnSpc>
                <a:spcPct val="90000"/>
              </a:lnSpc>
              <a:spcBef>
                <a:spcPts val="1000"/>
              </a:spcBef>
              <a:buFont typeface="Arial"/>
              <a:buChar char="•"/>
            </a:pPr>
            <a:endParaRPr lang="en-US" dirty="0">
              <a:cs typeface="Calibri"/>
            </a:endParaRPr>
          </a:p>
          <a:p>
            <a:r>
              <a:rPr lang="en-US" dirty="0">
                <a:cs typeface="Calibri"/>
              </a:rPr>
              <a:t>Icon Credit: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074546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Observation data used by our team was obtained from advisors at NASA Prediction of Worldwide Energy Resources AKA (NASA POWER), their services provided meteorological and climatological data over a 30 year period. We focused our attention on the information this resource provided for solar irradiation for tilted surfaces, albedo, and solar geometry which allowed us to create solar potential maps that factored in cloud scattering and atmospheric factors in to our final solar potential map. NASA POWER draws from a multitude of datasets, satellites and sensors these earth observations resources include: MERRA-2, GEOS, GEWEX SRB, and CERES FLASHFlux.</a:t>
            </a:r>
          </a:p>
          <a:p>
            <a:endParaRPr lang="en-US" dirty="0">
              <a:cs typeface="Calibri"/>
            </a:endParaRPr>
          </a:p>
          <a:p>
            <a:r>
              <a:rPr lang="en-US" dirty="0">
                <a:cs typeface="Calibri"/>
              </a:rPr>
              <a:t>Image Credits:</a:t>
            </a:r>
          </a:p>
          <a:p>
            <a:r>
              <a:rPr lang="en-US" dirty="0">
                <a:cs typeface="Calibri"/>
              </a:rPr>
              <a:t>NASA POWER Logo: </a:t>
            </a:r>
          </a:p>
          <a:p>
            <a:r>
              <a:rPr lang="en-US" dirty="0">
                <a:cs typeface="Calibri"/>
              </a:rPr>
              <a:t>Image Credit: NASA</a:t>
            </a:r>
          </a:p>
          <a:p>
            <a:r>
              <a:rPr lang="en-US" dirty="0">
                <a:cs typeface="Calibri"/>
              </a:rPr>
              <a:t>Image Source: </a:t>
            </a:r>
            <a:r>
              <a:rPr lang="en-US" dirty="0">
                <a:cs typeface="Calibri"/>
                <a:hlinkClick r:id="rId3"/>
              </a:rPr>
              <a:t>https</a:t>
            </a:r>
            <a:r>
              <a:rPr lang="en-US" dirty="0">
                <a:hlinkClick r:id="rId3"/>
              </a:rPr>
              <a:t>://power.larc.nasa.gov/docs/</a:t>
            </a:r>
            <a:endParaRPr lang="en-US" dirty="0">
              <a:cs typeface="Calibri"/>
            </a:endParaRPr>
          </a:p>
          <a:p>
            <a:endParaRPr lang="en-US" dirty="0">
              <a:cs typeface="Calibri"/>
            </a:endParaRPr>
          </a:p>
          <a:p>
            <a:r>
              <a:rPr lang="en-US" dirty="0">
                <a:cs typeface="Calibri"/>
              </a:rPr>
              <a:t>MERRA-2 Logo: </a:t>
            </a:r>
            <a:endParaRPr lang="en-US" u="sng" dirty="0"/>
          </a:p>
          <a:p>
            <a:r>
              <a:rPr lang="en-US" dirty="0">
                <a:cs typeface="Calibri"/>
              </a:rPr>
              <a:t>Image Credit: NASA</a:t>
            </a:r>
            <a:endParaRPr lang="en-US" dirty="0"/>
          </a:p>
          <a:p>
            <a:r>
              <a:rPr lang="en-US" dirty="0">
                <a:cs typeface="Calibri"/>
              </a:rPr>
              <a:t>Image Source:</a:t>
            </a:r>
            <a:r>
              <a:rPr lang="en-US" dirty="0"/>
              <a:t> </a:t>
            </a:r>
            <a:r>
              <a:rPr lang="en-US" u="sng" dirty="0">
                <a:hlinkClick r:id="rId4"/>
              </a:rPr>
              <a:t>https://gmao.gsfc.nasa.gov/reanalysis/MERRA-2/</a:t>
            </a:r>
            <a:endParaRPr lang="en-US" u="sng" dirty="0">
              <a:cs typeface="Calibri"/>
            </a:endParaRPr>
          </a:p>
          <a:p>
            <a:endParaRPr lang="en-US" u="sng" dirty="0">
              <a:cs typeface="Calibri"/>
            </a:endParaRPr>
          </a:p>
          <a:p>
            <a:r>
              <a:rPr lang="en-US" dirty="0">
                <a:cs typeface="Calibri"/>
              </a:rPr>
              <a:t>CERES Logo:</a:t>
            </a:r>
            <a:r>
              <a:rPr lang="en-US" dirty="0"/>
              <a:t> </a:t>
            </a:r>
            <a:endParaRPr lang="en-US" dirty="0">
              <a:cs typeface="Calibri"/>
            </a:endParaRPr>
          </a:p>
          <a:p>
            <a:r>
              <a:rPr lang="en-US" dirty="0">
                <a:cs typeface="Calibri"/>
              </a:rPr>
              <a:t>Image Credit: NASA</a:t>
            </a:r>
            <a:endParaRPr lang="en-US" dirty="0"/>
          </a:p>
          <a:p>
            <a:r>
              <a:rPr lang="en-US" dirty="0">
                <a:cs typeface="Calibri"/>
              </a:rPr>
              <a:t>Image Source:</a:t>
            </a:r>
            <a:r>
              <a:rPr lang="en-US" dirty="0"/>
              <a:t> </a:t>
            </a:r>
            <a:r>
              <a:rPr lang="en-US" u="sng" dirty="0">
                <a:hlinkClick r:id="rId5"/>
              </a:rPr>
              <a:t>https://ceres.larc.nasa.gov/data/</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90285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collected LiDAR and building footprint data from Maryland’s Mapping and GIS Data Portal, which enabled us to generate Digital Surface Models, or DSMs, and calculate the aspect and slope of the building footprint. </a:t>
            </a:r>
            <a:r>
              <a:rPr lang="en-US" dirty="0">
                <a:cs typeface="Calibri"/>
              </a:rPr>
              <a:t>We also obtained solar irradiance data from LaRC's POWER Project for 1990 to 2019 from the </a:t>
            </a:r>
            <a:r>
              <a:rPr lang="en-US" dirty="0"/>
              <a:t>30-year Meteorological and Solar Monthly &amp; Annual Climatologies dataset.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42171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Using the LiDAR point cloud data, we created DSMs from LAS files using the LAS Dataset to Raster Tool. We then clipped our DSMs to the building footprint dataset, and used slope and aspect calculation tools to demonstrate the directions at which each building roof points. Using these aspect and slope rasters as inputs, we created polygons of each roof footprint in the study area and assigned the values to the pixels based on the angle of the roof and the azimuth (position) of the sun throughout the year. Joining the slope and aspect together in one vector layer before dissolving the pixels based on the angle allowed us to assign the average daily energy per pixel in our building footprint layer using NASA POWER data. We then took this output and applied our NASA POWER data to generate solar potential maps by roof segment.</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337945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left to right, this image shows the data processing steps taken that resulted in the solar irradiance per building footprint. With building footprints being used to clip aspect and slope of the DSM to the structures that were the focus of our project. The raster layer was converted to polygons which were dissolved allowed the team to focus on specific slope angles. Each pixel in our building footprint layer was then assigned a solar irradiance value based on the slope and aspect it contained. This allowed the team to calculate the average daily energy potential per pixel through averaging the incoming solar irradiance for a 24 hour window for each month of a year.</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688058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9EB1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9EB13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B0502020202020204" pitchFamily="34" charset="0"/>
              </a:rPr>
              <a:t>ACKNOWLEDGEMENTS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C99C82-4E0A-4185-9DFA-248A52012D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82" r="38756"/>
          <a:stretch/>
        </p:blipFill>
        <p:spPr>
          <a:xfrm>
            <a:off x="0" y="0"/>
            <a:ext cx="5634183"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9EB13D"/>
                </a:solidFill>
                <a:latin typeface="Century Gothic" panose="020B0502020202020204" pitchFamily="34" charset="0"/>
              </a:rPr>
              <a:t>| </a:t>
            </a:r>
            <a:r>
              <a:rPr lang="en-US" sz="1600" spc="100" baseline="0" dirty="0">
                <a:solidFill>
                  <a:srgbClr val="9EB13D"/>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9EB1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16" r:id="rId2"/>
    <p:sldLayoutId id="2147483718" r:id="rId3"/>
    <p:sldLayoutId id="2147483730" r:id="rId4"/>
    <p:sldLayoutId id="2147483731" r:id="rId5"/>
    <p:sldLayoutId id="2147483732" r:id="rId6"/>
    <p:sldLayoutId id="2147483733" r:id="rId7"/>
    <p:sldLayoutId id="2147483734" r:id="rId8"/>
    <p:sldLayoutId id="2147483735" r:id="rId9"/>
    <p:sldLayoutId id="2147483722" r:id="rId10"/>
    <p:sldLayoutId id="2147483723" r:id="rId11"/>
    <p:sldLayoutId id="2147483717" r:id="rId12"/>
    <p:sldLayoutId id="2147483719" r:id="rId13"/>
    <p:sldLayoutId id="2147483721" r:id="rId14"/>
    <p:sldLayoutId id="214748372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2197" y="5741015"/>
            <a:ext cx="1972015" cy="338554"/>
          </a:xfrm>
          <a:prstGeom prst="rect">
            <a:avLst/>
          </a:prstGeom>
        </p:spPr>
        <p:txBody>
          <a:bodyPr wrap="none" lIns="91440" tIns="45720" rIns="91440" bIns="45720" anchor="t">
            <a:spAutoFit/>
          </a:bodyPr>
          <a:lstStyle/>
          <a:p>
            <a:r>
              <a:rPr lang="en-US" sz="1600" dirty="0">
                <a:solidFill>
                  <a:srgbClr val="9EB13D"/>
                </a:solidFill>
                <a:latin typeface="Century Gothic"/>
              </a:rPr>
              <a:t>Virginia – Langley</a:t>
            </a:r>
          </a:p>
        </p:txBody>
      </p:sp>
      <p:sp>
        <p:nvSpPr>
          <p:cNvPr id="3" name="Title 1"/>
          <p:cNvSpPr txBox="1">
            <a:spLocks/>
          </p:cNvSpPr>
          <p:nvPr/>
        </p:nvSpPr>
        <p:spPr>
          <a:xfrm>
            <a:off x="6102086" y="1743813"/>
            <a:ext cx="4890496" cy="1429048"/>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9EB13D"/>
                </a:solidFill>
                <a:latin typeface="Century Gothic"/>
              </a:rPr>
              <a:t>WASHINGTON DC &amp; MARYLAND</a:t>
            </a:r>
            <a:endParaRPr lang="en-US" sz="3700" spc="0" baseline="0" dirty="0">
              <a:solidFill>
                <a:srgbClr val="9EB13D"/>
              </a:solidFill>
            </a:endParaRPr>
          </a:p>
          <a:p>
            <a:pPr algn="l"/>
            <a:r>
              <a:rPr lang="en-US" sz="2800" b="0" spc="0" dirty="0">
                <a:solidFill>
                  <a:srgbClr val="9EB13D"/>
                </a:solidFill>
              </a:rPr>
              <a:t>Energy</a:t>
            </a:r>
            <a:endParaRPr lang="en-US" sz="2800" b="0" spc="0" baseline="0" dirty="0">
              <a:solidFill>
                <a:srgbClr val="9EB13D"/>
              </a:solidFill>
            </a:endParaRPr>
          </a:p>
        </p:txBody>
      </p:sp>
      <p:sp>
        <p:nvSpPr>
          <p:cNvPr id="4" name="Subtitle 2"/>
          <p:cNvSpPr txBox="1">
            <a:spLocks/>
          </p:cNvSpPr>
          <p:nvPr/>
        </p:nvSpPr>
        <p:spPr>
          <a:xfrm>
            <a:off x="6102086" y="3266990"/>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Estimating Solar Potential Using NASA POWER Data to Inform Renewable Energy Policy for Washington DC</a:t>
            </a:r>
            <a:endParaRPr lang="en-US" sz="2800" dirty="0">
              <a:solidFill>
                <a:schemeClr val="tx1">
                  <a:lumMod val="75000"/>
                  <a:lumOff val="25000"/>
                </a:schemeClr>
              </a:solidFill>
            </a:endParaRPr>
          </a:p>
        </p:txBody>
      </p:sp>
      <p:sp>
        <p:nvSpPr>
          <p:cNvPr id="5" name="TextBox 4"/>
          <p:cNvSpPr txBox="1"/>
          <p:nvPr/>
        </p:nvSpPr>
        <p:spPr>
          <a:xfrm>
            <a:off x="6102086" y="4718922"/>
            <a:ext cx="4520380"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Edward Cronin, Ashley Fernando, Jarrett James, and Rupa Kurinchi-Vendhan</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21E11C-5D02-4015-A2CA-FB763F9AAC84}"/>
              </a:ext>
            </a:extLst>
          </p:cNvPr>
          <p:cNvSpPr/>
          <p:nvPr/>
        </p:nvSpPr>
        <p:spPr>
          <a:xfrm>
            <a:off x="9182996" y="2380253"/>
            <a:ext cx="2437504" cy="234546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95300" y="347756"/>
            <a:ext cx="9714175" cy="419100"/>
          </a:xfrm>
          <a:prstGeom prst="rect">
            <a:avLst/>
          </a:prstGeom>
        </p:spPr>
        <p:txBody>
          <a:bodyPr wrap="square" lIns="91440" tIns="45720" rIns="91440" bIns="45720" anchor="ctr">
            <a:noAutofit/>
          </a:bodyPr>
          <a:lstStyle/>
          <a:p>
            <a:r>
              <a:rPr lang="en-US" sz="4000" b="1" dirty="0">
                <a:solidFill>
                  <a:srgbClr val="9EB13D"/>
                </a:solidFill>
                <a:latin typeface="Century Gothic" panose="020F0302020204030204"/>
              </a:rPr>
              <a:t>RESULTS</a:t>
            </a:r>
          </a:p>
        </p:txBody>
      </p:sp>
      <p:grpSp>
        <p:nvGrpSpPr>
          <p:cNvPr id="5" name="Group 4">
            <a:extLst>
              <a:ext uri="{FF2B5EF4-FFF2-40B4-BE49-F238E27FC236}">
                <a16:creationId xmlns:a16="http://schemas.microsoft.com/office/drawing/2014/main" id="{ECF1C5C5-5B17-41D0-BBF5-78F9BE863697}"/>
              </a:ext>
            </a:extLst>
          </p:cNvPr>
          <p:cNvGrpSpPr/>
          <p:nvPr/>
        </p:nvGrpSpPr>
        <p:grpSpPr>
          <a:xfrm>
            <a:off x="9322138" y="2732080"/>
            <a:ext cx="2149459" cy="274320"/>
            <a:chOff x="9322138" y="2708780"/>
            <a:chExt cx="2149459" cy="274320"/>
          </a:xfrm>
        </p:grpSpPr>
        <p:sp>
          <p:nvSpPr>
            <p:cNvPr id="8" name="Rectangle 7">
              <a:extLst>
                <a:ext uri="{FF2B5EF4-FFF2-40B4-BE49-F238E27FC236}">
                  <a16:creationId xmlns:a16="http://schemas.microsoft.com/office/drawing/2014/main" id="{67AED435-BD7C-4750-9E8C-4896E07431E3}"/>
                </a:ext>
              </a:extLst>
            </p:cNvPr>
            <p:cNvSpPr/>
            <p:nvPr/>
          </p:nvSpPr>
          <p:spPr>
            <a:xfrm>
              <a:off x="9322138" y="2777360"/>
              <a:ext cx="365760" cy="137160"/>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A70C8B-3C17-40E6-8526-332C090A0FDB}"/>
                </a:ext>
              </a:extLst>
            </p:cNvPr>
            <p:cNvSpPr/>
            <p:nvPr/>
          </p:nvSpPr>
          <p:spPr>
            <a:xfrm>
              <a:off x="9734237" y="2708780"/>
              <a:ext cx="173736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lumMod val="75000"/>
                      <a:lumOff val="25000"/>
                    </a:schemeClr>
                  </a:solidFill>
                  <a:latin typeface="Century Gothic"/>
                  <a:cs typeface="Calibri"/>
                </a:rPr>
                <a:t>4834 – 7160 kW</a:t>
              </a:r>
              <a:endParaRPr lang="en-US" sz="3600" dirty="0">
                <a:solidFill>
                  <a:schemeClr val="tx1">
                    <a:lumMod val="75000"/>
                    <a:lumOff val="25000"/>
                  </a:schemeClr>
                </a:solidFill>
              </a:endParaRPr>
            </a:p>
          </p:txBody>
        </p:sp>
      </p:grpSp>
      <p:grpSp>
        <p:nvGrpSpPr>
          <p:cNvPr id="15" name="Group 14">
            <a:extLst>
              <a:ext uri="{FF2B5EF4-FFF2-40B4-BE49-F238E27FC236}">
                <a16:creationId xmlns:a16="http://schemas.microsoft.com/office/drawing/2014/main" id="{87076B6A-7037-49BF-AFA0-49525CE4E5B5}"/>
              </a:ext>
            </a:extLst>
          </p:cNvPr>
          <p:cNvGrpSpPr/>
          <p:nvPr/>
        </p:nvGrpSpPr>
        <p:grpSpPr>
          <a:xfrm>
            <a:off x="9322138" y="3008709"/>
            <a:ext cx="2149459" cy="274320"/>
            <a:chOff x="9322138" y="2997216"/>
            <a:chExt cx="2149459" cy="274320"/>
          </a:xfrm>
        </p:grpSpPr>
        <p:sp>
          <p:nvSpPr>
            <p:cNvPr id="9" name="Rectangle 8">
              <a:extLst>
                <a:ext uri="{FF2B5EF4-FFF2-40B4-BE49-F238E27FC236}">
                  <a16:creationId xmlns:a16="http://schemas.microsoft.com/office/drawing/2014/main" id="{F95D2864-2326-4893-BA0E-5F2F9B481118}"/>
                </a:ext>
              </a:extLst>
            </p:cNvPr>
            <p:cNvSpPr/>
            <p:nvPr/>
          </p:nvSpPr>
          <p:spPr>
            <a:xfrm>
              <a:off x="9322138" y="3065796"/>
              <a:ext cx="365760" cy="137160"/>
            </a:xfrm>
            <a:prstGeom prst="rect">
              <a:avLst/>
            </a:prstGeom>
            <a:solidFill>
              <a:schemeClr val="accent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8DF623-23D6-424F-A36A-46D1051753B3}"/>
                </a:ext>
              </a:extLst>
            </p:cNvPr>
            <p:cNvSpPr/>
            <p:nvPr/>
          </p:nvSpPr>
          <p:spPr>
            <a:xfrm>
              <a:off x="9734237" y="2997216"/>
              <a:ext cx="173736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lumMod val="75000"/>
                      <a:lumOff val="25000"/>
                    </a:schemeClr>
                  </a:solidFill>
                  <a:latin typeface="Century Gothic"/>
                  <a:cs typeface="Calibri"/>
                </a:rPr>
                <a:t>7160 – 13286 kW</a:t>
              </a:r>
              <a:endParaRPr lang="en-US" sz="3600" dirty="0">
                <a:solidFill>
                  <a:schemeClr val="tx1">
                    <a:lumMod val="75000"/>
                    <a:lumOff val="25000"/>
                  </a:schemeClr>
                </a:solidFill>
              </a:endParaRPr>
            </a:p>
          </p:txBody>
        </p:sp>
      </p:grpSp>
      <p:sp>
        <p:nvSpPr>
          <p:cNvPr id="16" name="Rectangle 15">
            <a:extLst>
              <a:ext uri="{FF2B5EF4-FFF2-40B4-BE49-F238E27FC236}">
                <a16:creationId xmlns:a16="http://schemas.microsoft.com/office/drawing/2014/main" id="{4B40D6C8-8A5E-4AD7-8AAA-8151E5C387F3}"/>
              </a:ext>
            </a:extLst>
          </p:cNvPr>
          <p:cNvSpPr/>
          <p:nvPr/>
        </p:nvSpPr>
        <p:spPr>
          <a:xfrm>
            <a:off x="9265503" y="3864599"/>
            <a:ext cx="219456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i="1" dirty="0">
                <a:solidFill>
                  <a:schemeClr val="tx1">
                    <a:lumMod val="75000"/>
                    <a:lumOff val="25000"/>
                  </a:schemeClr>
                </a:solidFill>
                <a:latin typeface="Century Gothic"/>
                <a:cs typeface="Arial"/>
              </a:rPr>
              <a:t>Data</a:t>
            </a:r>
            <a:r>
              <a:rPr lang="en-US" sz="1100" dirty="0">
                <a:solidFill>
                  <a:schemeClr val="tx1">
                    <a:lumMod val="75000"/>
                    <a:lumOff val="25000"/>
                  </a:schemeClr>
                </a:solidFill>
                <a:latin typeface="Century Gothic"/>
                <a:cs typeface="Arial"/>
              </a:rPr>
              <a:t>: NASA POWER, Maryland iMap Data Catalog, Maryland Statewide LiDAR Download Tool</a:t>
            </a:r>
          </a:p>
        </p:txBody>
      </p:sp>
      <p:grpSp>
        <p:nvGrpSpPr>
          <p:cNvPr id="18" name="Group 17">
            <a:extLst>
              <a:ext uri="{FF2B5EF4-FFF2-40B4-BE49-F238E27FC236}">
                <a16:creationId xmlns:a16="http://schemas.microsoft.com/office/drawing/2014/main" id="{5B235E3A-942A-4D1D-BC88-DDC8F4972406}"/>
              </a:ext>
            </a:extLst>
          </p:cNvPr>
          <p:cNvGrpSpPr/>
          <p:nvPr/>
        </p:nvGrpSpPr>
        <p:grpSpPr>
          <a:xfrm>
            <a:off x="9322138" y="3561967"/>
            <a:ext cx="2149175" cy="274320"/>
            <a:chOff x="9322138" y="3561967"/>
            <a:chExt cx="2149175" cy="274320"/>
          </a:xfrm>
        </p:grpSpPr>
        <p:sp>
          <p:nvSpPr>
            <p:cNvPr id="10" name="Rectangle 9">
              <a:extLst>
                <a:ext uri="{FF2B5EF4-FFF2-40B4-BE49-F238E27FC236}">
                  <a16:creationId xmlns:a16="http://schemas.microsoft.com/office/drawing/2014/main" id="{7FDD64DB-F318-4137-AE75-5C3A968E95F8}"/>
                </a:ext>
              </a:extLst>
            </p:cNvPr>
            <p:cNvSpPr/>
            <p:nvPr/>
          </p:nvSpPr>
          <p:spPr>
            <a:xfrm>
              <a:off x="9322138" y="3630547"/>
              <a:ext cx="365760" cy="137160"/>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C833C6-7836-4172-BDC1-7B17C8BEC09E}"/>
                </a:ext>
              </a:extLst>
            </p:cNvPr>
            <p:cNvSpPr/>
            <p:nvPr/>
          </p:nvSpPr>
          <p:spPr>
            <a:xfrm>
              <a:off x="9733953" y="3561967"/>
              <a:ext cx="173736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lumMod val="75000"/>
                      <a:lumOff val="25000"/>
                    </a:schemeClr>
                  </a:solidFill>
                  <a:latin typeface="Century Gothic"/>
                  <a:cs typeface="Arial"/>
                </a:rPr>
                <a:t>22113 – 53168 kW</a:t>
              </a:r>
            </a:p>
          </p:txBody>
        </p:sp>
      </p:grpSp>
      <p:grpSp>
        <p:nvGrpSpPr>
          <p:cNvPr id="17" name="Group 16">
            <a:extLst>
              <a:ext uri="{FF2B5EF4-FFF2-40B4-BE49-F238E27FC236}">
                <a16:creationId xmlns:a16="http://schemas.microsoft.com/office/drawing/2014/main" id="{99B1F6E7-616A-437A-BD8E-32E2AC502C2B}"/>
              </a:ext>
            </a:extLst>
          </p:cNvPr>
          <p:cNvGrpSpPr/>
          <p:nvPr/>
        </p:nvGrpSpPr>
        <p:grpSpPr>
          <a:xfrm>
            <a:off x="9322138" y="3285338"/>
            <a:ext cx="2135852" cy="274320"/>
            <a:chOff x="9322138" y="3297651"/>
            <a:chExt cx="2135852" cy="274320"/>
          </a:xfrm>
        </p:grpSpPr>
        <p:sp>
          <p:nvSpPr>
            <p:cNvPr id="14" name="Rectangle 13">
              <a:extLst>
                <a:ext uri="{FF2B5EF4-FFF2-40B4-BE49-F238E27FC236}">
                  <a16:creationId xmlns:a16="http://schemas.microsoft.com/office/drawing/2014/main" id="{E76FC65E-B810-41ED-81D8-E9FE22710EA3}"/>
                </a:ext>
              </a:extLst>
            </p:cNvPr>
            <p:cNvSpPr/>
            <p:nvPr/>
          </p:nvSpPr>
          <p:spPr>
            <a:xfrm>
              <a:off x="9720630" y="3297651"/>
              <a:ext cx="173736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lumMod val="75000"/>
                      <a:lumOff val="25000"/>
                    </a:schemeClr>
                  </a:solidFill>
                  <a:latin typeface="Century Gothic"/>
                  <a:cs typeface="Calibri"/>
                </a:rPr>
                <a:t>13286 – 22113 kW</a:t>
              </a:r>
              <a:endParaRPr lang="en-US" sz="3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9BA2438B-CD7F-4889-B481-129D61A848A8}"/>
                </a:ext>
              </a:extLst>
            </p:cNvPr>
            <p:cNvSpPr/>
            <p:nvPr/>
          </p:nvSpPr>
          <p:spPr>
            <a:xfrm>
              <a:off x="9322138" y="3366231"/>
              <a:ext cx="365760" cy="137160"/>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3EADF672-4216-412D-872B-37C1FF8B97D8}"/>
              </a:ext>
            </a:extLst>
          </p:cNvPr>
          <p:cNvGrpSpPr/>
          <p:nvPr/>
        </p:nvGrpSpPr>
        <p:grpSpPr>
          <a:xfrm>
            <a:off x="9322138" y="2455451"/>
            <a:ext cx="2138254" cy="274320"/>
            <a:chOff x="9322138" y="2455451"/>
            <a:chExt cx="2138254" cy="274320"/>
          </a:xfrm>
        </p:grpSpPr>
        <p:sp>
          <p:nvSpPr>
            <p:cNvPr id="11" name="Rectangle 10">
              <a:extLst>
                <a:ext uri="{FF2B5EF4-FFF2-40B4-BE49-F238E27FC236}">
                  <a16:creationId xmlns:a16="http://schemas.microsoft.com/office/drawing/2014/main" id="{BF8A9161-9B20-4C51-B6F4-DB2BC267DFEC}"/>
                </a:ext>
              </a:extLst>
            </p:cNvPr>
            <p:cNvSpPr/>
            <p:nvPr/>
          </p:nvSpPr>
          <p:spPr>
            <a:xfrm>
              <a:off x="9723032" y="2455451"/>
              <a:ext cx="173736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lumMod val="75000"/>
                      <a:lumOff val="25000"/>
                    </a:schemeClr>
                  </a:solidFill>
                  <a:latin typeface="Century Gothic"/>
                  <a:cs typeface="Calibri"/>
                </a:rPr>
                <a:t>3987 – 4834 kW</a:t>
              </a:r>
              <a:endParaRPr lang="en-US" sz="3600" dirty="0">
                <a:solidFill>
                  <a:schemeClr val="tx1">
                    <a:lumMod val="75000"/>
                    <a:lumOff val="25000"/>
                  </a:schemeClr>
                </a:solidFill>
              </a:endParaRPr>
            </a:p>
          </p:txBody>
        </p:sp>
        <p:sp>
          <p:nvSpPr>
            <p:cNvPr id="27" name="Rectangle 26">
              <a:extLst>
                <a:ext uri="{FF2B5EF4-FFF2-40B4-BE49-F238E27FC236}">
                  <a16:creationId xmlns:a16="http://schemas.microsoft.com/office/drawing/2014/main" id="{3D2BBC22-2FA1-4D21-9D1F-82587060F46A}"/>
                </a:ext>
              </a:extLst>
            </p:cNvPr>
            <p:cNvSpPr/>
            <p:nvPr/>
          </p:nvSpPr>
          <p:spPr>
            <a:xfrm>
              <a:off x="9322138" y="2524031"/>
              <a:ext cx="365760" cy="137160"/>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6">
            <a:extLst>
              <a:ext uri="{FF2B5EF4-FFF2-40B4-BE49-F238E27FC236}">
                <a16:creationId xmlns:a16="http://schemas.microsoft.com/office/drawing/2014/main" id="{46FE5FAD-D38B-428B-9F12-6D3DB654307A}"/>
              </a:ext>
            </a:extLst>
          </p:cNvPr>
          <p:cNvPicPr>
            <a:picLocks noChangeAspect="1"/>
          </p:cNvPicPr>
          <p:nvPr/>
        </p:nvPicPr>
        <p:blipFill>
          <a:blip r:embed="rId3"/>
          <a:stretch>
            <a:fillRect/>
          </a:stretch>
        </p:blipFill>
        <p:spPr>
          <a:xfrm>
            <a:off x="2209241" y="879714"/>
            <a:ext cx="6717665" cy="5235432"/>
          </a:xfrm>
          <a:prstGeom prst="rect">
            <a:avLst/>
          </a:prstGeom>
        </p:spPr>
      </p:pic>
      <p:sp>
        <p:nvSpPr>
          <p:cNvPr id="7" name="Rectangle 6">
            <a:extLst>
              <a:ext uri="{FF2B5EF4-FFF2-40B4-BE49-F238E27FC236}">
                <a16:creationId xmlns:a16="http://schemas.microsoft.com/office/drawing/2014/main" id="{0B54FE3A-0341-4836-B8FB-A3090C1CAE1D}"/>
              </a:ext>
            </a:extLst>
          </p:cNvPr>
          <p:cNvSpPr/>
          <p:nvPr/>
        </p:nvSpPr>
        <p:spPr>
          <a:xfrm>
            <a:off x="6934201" y="3341912"/>
            <a:ext cx="2079170" cy="228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latin typeface="Century Gothic"/>
                <a:cs typeface="Calibri"/>
              </a:rPr>
              <a:t>0.01  0.03  0.05              0.1 km</a:t>
            </a:r>
            <a:endParaRPr lang="en-US" sz="1000" dirty="0">
              <a:latin typeface="Century Gothic"/>
            </a:endParaRPr>
          </a:p>
        </p:txBody>
      </p:sp>
    </p:spTree>
    <p:extLst>
      <p:ext uri="{BB962C8B-B14F-4D97-AF65-F5344CB8AC3E}">
        <p14:creationId xmlns:p14="http://schemas.microsoft.com/office/powerpoint/2010/main" val="58300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9D1DD17-30D6-4F0B-A6DA-0EAE8563A54A}"/>
              </a:ext>
            </a:extLst>
          </p:cNvPr>
          <p:cNvSpPr txBox="1"/>
          <p:nvPr/>
        </p:nvSpPr>
        <p:spPr>
          <a:xfrm>
            <a:off x="492868" y="314527"/>
            <a:ext cx="36835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9EB13D"/>
                </a:solidFill>
                <a:latin typeface="Century Gothic"/>
                <a:ea typeface="+mn-lt"/>
                <a:cs typeface="+mn-lt"/>
              </a:rPr>
              <a:t>CONCLUSION</a:t>
            </a:r>
            <a:endParaRPr lang="en-US" b="1" dirty="0">
              <a:latin typeface="Century Gothic"/>
              <a:ea typeface="+mn-lt"/>
              <a:cs typeface="+mn-lt"/>
            </a:endParaRPr>
          </a:p>
        </p:txBody>
      </p:sp>
      <p:pic>
        <p:nvPicPr>
          <p:cNvPr id="11" name="Graphic 11" descr="Solar Panels outline">
            <a:extLst>
              <a:ext uri="{FF2B5EF4-FFF2-40B4-BE49-F238E27FC236}">
                <a16:creationId xmlns:a16="http://schemas.microsoft.com/office/drawing/2014/main" id="{303CA8A8-9FE7-4EBF-8F65-6288F47B6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019" y="4482649"/>
            <a:ext cx="1822314" cy="1838526"/>
          </a:xfrm>
          <a:prstGeom prst="rect">
            <a:avLst/>
          </a:prstGeom>
        </p:spPr>
      </p:pic>
      <p:pic>
        <p:nvPicPr>
          <p:cNvPr id="12" name="Graphic 12" descr="House outline">
            <a:extLst>
              <a:ext uri="{FF2B5EF4-FFF2-40B4-BE49-F238E27FC236}">
                <a16:creationId xmlns:a16="http://schemas.microsoft.com/office/drawing/2014/main" id="{1AA8E472-5931-4D84-BDFB-DB883A1943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09743" y="4424487"/>
            <a:ext cx="1870953" cy="1887165"/>
          </a:xfrm>
          <a:prstGeom prst="rect">
            <a:avLst/>
          </a:prstGeom>
        </p:spPr>
      </p:pic>
      <p:pic>
        <p:nvPicPr>
          <p:cNvPr id="3" name="Graphic 3" descr="Electric Tower outline">
            <a:extLst>
              <a:ext uri="{FF2B5EF4-FFF2-40B4-BE49-F238E27FC236}">
                <a16:creationId xmlns:a16="http://schemas.microsoft.com/office/drawing/2014/main" id="{F4123EBE-923E-4F6D-B597-05D96047D5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9705" y="4817902"/>
            <a:ext cx="1388533" cy="1388533"/>
          </a:xfrm>
          <a:prstGeom prst="rect">
            <a:avLst/>
          </a:prstGeom>
        </p:spPr>
      </p:pic>
      <p:pic>
        <p:nvPicPr>
          <p:cNvPr id="13" name="Graphic 3" descr="Electric Tower outline">
            <a:extLst>
              <a:ext uri="{FF2B5EF4-FFF2-40B4-BE49-F238E27FC236}">
                <a16:creationId xmlns:a16="http://schemas.microsoft.com/office/drawing/2014/main" id="{5583F1B4-6FC1-47BB-8D50-352977F16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2487" y="4801704"/>
            <a:ext cx="1388533" cy="1388533"/>
          </a:xfrm>
          <a:prstGeom prst="rect">
            <a:avLst/>
          </a:prstGeom>
        </p:spPr>
      </p:pic>
      <p:pic>
        <p:nvPicPr>
          <p:cNvPr id="14" name="Graphic 3" descr="Electric Tower outline">
            <a:extLst>
              <a:ext uri="{FF2B5EF4-FFF2-40B4-BE49-F238E27FC236}">
                <a16:creationId xmlns:a16="http://schemas.microsoft.com/office/drawing/2014/main" id="{3104B010-53FC-4D04-8CFA-4293123ECD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4226" y="4801704"/>
            <a:ext cx="1388533" cy="1388533"/>
          </a:xfrm>
          <a:prstGeom prst="rect">
            <a:avLst/>
          </a:prstGeom>
        </p:spPr>
      </p:pic>
      <p:pic>
        <p:nvPicPr>
          <p:cNvPr id="15" name="Graphic 3" descr="Electric Tower outline">
            <a:extLst>
              <a:ext uri="{FF2B5EF4-FFF2-40B4-BE49-F238E27FC236}">
                <a16:creationId xmlns:a16="http://schemas.microsoft.com/office/drawing/2014/main" id="{AEA6D6F5-57D9-4605-9160-0866F477DF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80626" y="4801704"/>
            <a:ext cx="1388533" cy="1388533"/>
          </a:xfrm>
          <a:prstGeom prst="rect">
            <a:avLst/>
          </a:prstGeom>
        </p:spPr>
      </p:pic>
      <p:cxnSp>
        <p:nvCxnSpPr>
          <p:cNvPr id="5" name="Straight Arrow Connector 4">
            <a:extLst>
              <a:ext uri="{FF2B5EF4-FFF2-40B4-BE49-F238E27FC236}">
                <a16:creationId xmlns:a16="http://schemas.microsoft.com/office/drawing/2014/main" id="{811F7AE8-55C7-4433-93D6-03ECC2558B05}"/>
              </a:ext>
            </a:extLst>
          </p:cNvPr>
          <p:cNvCxnSpPr/>
          <p:nvPr/>
        </p:nvCxnSpPr>
        <p:spPr>
          <a:xfrm>
            <a:off x="2010696" y="5364600"/>
            <a:ext cx="1280674" cy="2208"/>
          </a:xfrm>
          <a:prstGeom prst="straightConnector1">
            <a:avLst/>
          </a:prstGeom>
          <a:ln w="57150">
            <a:solidFill>
              <a:srgbClr val="9EB13D"/>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407E43-2AC1-4CC5-94DE-85E3089A83E5}"/>
              </a:ext>
            </a:extLst>
          </p:cNvPr>
          <p:cNvCxnSpPr>
            <a:cxnSpLocks/>
          </p:cNvCxnSpPr>
          <p:nvPr/>
        </p:nvCxnSpPr>
        <p:spPr>
          <a:xfrm>
            <a:off x="8758629" y="5364600"/>
            <a:ext cx="1280674" cy="2208"/>
          </a:xfrm>
          <a:prstGeom prst="straightConnector1">
            <a:avLst/>
          </a:prstGeom>
          <a:ln w="57150">
            <a:solidFill>
              <a:srgbClr val="9EB13D"/>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9EDC01-2B1A-4D48-A4CB-DC60B5080833}"/>
              </a:ext>
            </a:extLst>
          </p:cNvPr>
          <p:cNvCxnSpPr>
            <a:cxnSpLocks/>
          </p:cNvCxnSpPr>
          <p:nvPr/>
        </p:nvCxnSpPr>
        <p:spPr>
          <a:xfrm>
            <a:off x="3687095" y="5364599"/>
            <a:ext cx="1280674" cy="2208"/>
          </a:xfrm>
          <a:prstGeom prst="straightConnector1">
            <a:avLst/>
          </a:prstGeom>
          <a:ln w="57150">
            <a:solidFill>
              <a:srgbClr val="9EB13D"/>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1ECCB8-769F-46B4-A7CA-DFCDB791B6E0}"/>
              </a:ext>
            </a:extLst>
          </p:cNvPr>
          <p:cNvCxnSpPr>
            <a:cxnSpLocks/>
          </p:cNvCxnSpPr>
          <p:nvPr/>
        </p:nvCxnSpPr>
        <p:spPr>
          <a:xfrm>
            <a:off x="5405828" y="5364599"/>
            <a:ext cx="1280674" cy="2208"/>
          </a:xfrm>
          <a:prstGeom prst="straightConnector1">
            <a:avLst/>
          </a:prstGeom>
          <a:ln w="57150">
            <a:solidFill>
              <a:srgbClr val="9EB13D"/>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C521874-ECE6-46AA-8985-1635EB245978}"/>
              </a:ext>
            </a:extLst>
          </p:cNvPr>
          <p:cNvCxnSpPr>
            <a:cxnSpLocks/>
          </p:cNvCxnSpPr>
          <p:nvPr/>
        </p:nvCxnSpPr>
        <p:spPr>
          <a:xfrm>
            <a:off x="7073762" y="5364600"/>
            <a:ext cx="1280674" cy="2208"/>
          </a:xfrm>
          <a:prstGeom prst="straightConnector1">
            <a:avLst/>
          </a:prstGeom>
          <a:ln w="57150">
            <a:solidFill>
              <a:srgbClr val="9EB13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F8DC1C-111E-4B68-A701-631893757235}"/>
              </a:ext>
            </a:extLst>
          </p:cNvPr>
          <p:cNvSpPr txBox="1"/>
          <p:nvPr/>
        </p:nvSpPr>
        <p:spPr>
          <a:xfrm>
            <a:off x="2492472" y="1220162"/>
            <a:ext cx="7120466"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solidFill>
                  <a:schemeClr val="tx1">
                    <a:lumMod val="75000"/>
                    <a:lumOff val="25000"/>
                  </a:schemeClr>
                </a:solidFill>
                <a:latin typeface="Century Gothic"/>
                <a:ea typeface="+mn-lt"/>
                <a:cs typeface="+mn-lt"/>
              </a:rPr>
              <a:t> </a:t>
            </a:r>
            <a:r>
              <a:rPr lang="en-US" sz="3200" dirty="0">
                <a:solidFill>
                  <a:schemeClr val="tx1">
                    <a:lumMod val="75000"/>
                    <a:lumOff val="25000"/>
                  </a:schemeClr>
                </a:solidFill>
                <a:latin typeface="Century Gothic"/>
                <a:ea typeface="+mn-lt"/>
                <a:cs typeface="+mn-lt"/>
              </a:rPr>
              <a:t>Roughly</a:t>
            </a:r>
            <a:endParaRPr lang="en-US" sz="3200" dirty="0">
              <a:solidFill>
                <a:schemeClr val="tx1">
                  <a:lumMod val="75000"/>
                  <a:lumOff val="25000"/>
                </a:schemeClr>
              </a:solidFill>
              <a:latin typeface="Century Gothic"/>
            </a:endParaRPr>
          </a:p>
          <a:p>
            <a:pPr algn="ctr"/>
            <a:r>
              <a:rPr lang="en-US" sz="4400" b="1" dirty="0">
                <a:solidFill>
                  <a:srgbClr val="9EB13D"/>
                </a:solidFill>
                <a:latin typeface="Century Gothic"/>
              </a:rPr>
              <a:t> </a:t>
            </a:r>
            <a:r>
              <a:rPr lang="en-US" sz="4400" b="1" dirty="0">
                <a:solidFill>
                  <a:srgbClr val="9EB13D"/>
                </a:solidFill>
                <a:latin typeface="Century Gothic"/>
                <a:ea typeface="+mn-lt"/>
                <a:cs typeface="+mn-lt"/>
              </a:rPr>
              <a:t>242</a:t>
            </a:r>
            <a:r>
              <a:rPr lang="en-US" sz="4400" dirty="0">
                <a:solidFill>
                  <a:srgbClr val="9EB13D"/>
                </a:solidFill>
                <a:latin typeface="Century Gothic"/>
                <a:ea typeface="+mn-lt"/>
                <a:cs typeface="+mn-lt"/>
              </a:rPr>
              <a:t> </a:t>
            </a:r>
            <a:r>
              <a:rPr lang="en-US" sz="4400" b="1" dirty="0">
                <a:solidFill>
                  <a:srgbClr val="9EB13D"/>
                </a:solidFill>
                <a:latin typeface="Century Gothic"/>
                <a:cs typeface="Calibri"/>
              </a:rPr>
              <a:t>G</a:t>
            </a:r>
            <a:r>
              <a:rPr lang="en-US" sz="4400" b="1" dirty="0">
                <a:solidFill>
                  <a:srgbClr val="9EB13D"/>
                </a:solidFill>
                <a:latin typeface="Century Gothic"/>
              </a:rPr>
              <a:t>W</a:t>
            </a:r>
            <a:r>
              <a:rPr lang="en-US" sz="4400" dirty="0">
                <a:latin typeface="Century Gothic"/>
              </a:rPr>
              <a:t> </a:t>
            </a:r>
            <a:endParaRPr lang="en-US" sz="4400" dirty="0">
              <a:latin typeface="Calibri"/>
              <a:cs typeface="Calibri"/>
            </a:endParaRPr>
          </a:p>
          <a:p>
            <a:pPr algn="ctr"/>
            <a:r>
              <a:rPr lang="en-US" sz="3200" dirty="0">
                <a:solidFill>
                  <a:schemeClr val="tx1">
                    <a:lumMod val="75000"/>
                    <a:lumOff val="25000"/>
                  </a:schemeClr>
                </a:solidFill>
                <a:latin typeface="Century Gothic"/>
              </a:rPr>
              <a:t>would supply nearly</a:t>
            </a:r>
            <a:endParaRPr lang="en-US" sz="3200" dirty="0">
              <a:solidFill>
                <a:schemeClr val="tx1">
                  <a:lumMod val="75000"/>
                  <a:lumOff val="25000"/>
                </a:schemeClr>
              </a:solidFill>
              <a:latin typeface="Calibri" panose="020F0502020204030204"/>
              <a:cs typeface="Calibri"/>
            </a:endParaRPr>
          </a:p>
          <a:p>
            <a:pPr algn="ctr"/>
            <a:r>
              <a:rPr lang="en-US" sz="4400" b="1" dirty="0">
                <a:latin typeface="Century Gothic"/>
              </a:rPr>
              <a:t> </a:t>
            </a:r>
            <a:r>
              <a:rPr lang="en-US" sz="4400" b="1" dirty="0">
                <a:solidFill>
                  <a:srgbClr val="9EB13D"/>
                </a:solidFill>
                <a:latin typeface="Century Gothic"/>
              </a:rPr>
              <a:t>1,703 buildings</a:t>
            </a:r>
            <a:endParaRPr lang="en-US" sz="4400" b="1" dirty="0">
              <a:solidFill>
                <a:srgbClr val="9EB13D"/>
              </a:solidFill>
              <a:latin typeface="Calibri" panose="020F0502020204030204"/>
              <a:cs typeface="Calibri"/>
            </a:endParaRPr>
          </a:p>
          <a:p>
            <a:pPr algn="ctr"/>
            <a:r>
              <a:rPr lang="en-US" sz="3200" dirty="0">
                <a:solidFill>
                  <a:schemeClr val="tx1">
                    <a:lumMod val="75000"/>
                    <a:lumOff val="25000"/>
                  </a:schemeClr>
                </a:solidFill>
                <a:latin typeface="Century Gothic"/>
              </a:rPr>
              <a:t>with power each year. </a:t>
            </a:r>
            <a:endParaRPr lang="en-US" sz="3200" dirty="0">
              <a:solidFill>
                <a:schemeClr val="tx1">
                  <a:lumMod val="75000"/>
                  <a:lumOff val="25000"/>
                </a:schemeClr>
              </a:solidFill>
              <a:cs typeface="Calibri"/>
            </a:endParaRPr>
          </a:p>
          <a:p>
            <a:pPr algn="l"/>
            <a:endParaRPr lang="en-US" sz="3200" dirty="0">
              <a:cs typeface="Calibri"/>
            </a:endParaRPr>
          </a:p>
        </p:txBody>
      </p:sp>
    </p:spTree>
    <p:extLst>
      <p:ext uri="{BB962C8B-B14F-4D97-AF65-F5344CB8AC3E}">
        <p14:creationId xmlns:p14="http://schemas.microsoft.com/office/powerpoint/2010/main" val="100477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LIMITATIONS</a:t>
            </a:r>
            <a:endParaRPr lang="en-US" dirty="0"/>
          </a:p>
        </p:txBody>
      </p:sp>
      <p:sp>
        <p:nvSpPr>
          <p:cNvPr id="15" name="Flowchart: Alternate Process 14">
            <a:extLst>
              <a:ext uri="{FF2B5EF4-FFF2-40B4-BE49-F238E27FC236}">
                <a16:creationId xmlns:a16="http://schemas.microsoft.com/office/drawing/2014/main" id="{A042C5FE-9F8B-4417-A41B-ACE7E4A9B94F}"/>
              </a:ext>
            </a:extLst>
          </p:cNvPr>
          <p:cNvSpPr/>
          <p:nvPr/>
        </p:nvSpPr>
        <p:spPr>
          <a:xfrm>
            <a:off x="588933" y="4912783"/>
            <a:ext cx="11016711" cy="678050"/>
          </a:xfrm>
          <a:prstGeom prst="flowChartAlternateProces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latin typeface="Century Gothic"/>
                <a:ea typeface="+mn-lt"/>
                <a:cs typeface="+mn-lt"/>
              </a:rPr>
              <a:t>Computational Limits</a:t>
            </a:r>
          </a:p>
        </p:txBody>
      </p:sp>
      <p:sp>
        <p:nvSpPr>
          <p:cNvPr id="17" name="TextBox 16">
            <a:extLst>
              <a:ext uri="{FF2B5EF4-FFF2-40B4-BE49-F238E27FC236}">
                <a16:creationId xmlns:a16="http://schemas.microsoft.com/office/drawing/2014/main" id="{3EF3EED5-00AE-4E7D-85AD-489611195F84}"/>
              </a:ext>
            </a:extLst>
          </p:cNvPr>
          <p:cNvSpPr txBox="1"/>
          <p:nvPr/>
        </p:nvSpPr>
        <p:spPr>
          <a:xfrm>
            <a:off x="592326" y="3517628"/>
            <a:ext cx="110154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latin typeface="Century Gothic"/>
              <a:cs typeface="Calibri"/>
            </a:endParaRPr>
          </a:p>
        </p:txBody>
      </p:sp>
      <p:grpSp>
        <p:nvGrpSpPr>
          <p:cNvPr id="3" name="Group 2">
            <a:extLst>
              <a:ext uri="{FF2B5EF4-FFF2-40B4-BE49-F238E27FC236}">
                <a16:creationId xmlns:a16="http://schemas.microsoft.com/office/drawing/2014/main" id="{C26A9F88-F5FF-415C-81EA-8E5734CA8FF0}"/>
              </a:ext>
            </a:extLst>
          </p:cNvPr>
          <p:cNvGrpSpPr/>
          <p:nvPr/>
        </p:nvGrpSpPr>
        <p:grpSpPr>
          <a:xfrm>
            <a:off x="580997" y="1256420"/>
            <a:ext cx="11024649" cy="1895986"/>
            <a:chOff x="580997" y="1256420"/>
            <a:chExt cx="11024649" cy="1895986"/>
          </a:xfrm>
        </p:grpSpPr>
        <p:sp>
          <p:nvSpPr>
            <p:cNvPr id="11" name="Flowchart: Alternate Process 10">
              <a:extLst>
                <a:ext uri="{FF2B5EF4-FFF2-40B4-BE49-F238E27FC236}">
                  <a16:creationId xmlns:a16="http://schemas.microsoft.com/office/drawing/2014/main" id="{529DD2A5-463C-4541-82EF-4119D8A5093E}"/>
                </a:ext>
              </a:extLst>
            </p:cNvPr>
            <p:cNvSpPr/>
            <p:nvPr/>
          </p:nvSpPr>
          <p:spPr>
            <a:xfrm>
              <a:off x="588935" y="1256422"/>
              <a:ext cx="11016711" cy="67805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latin typeface="Century Gothic"/>
                  <a:cs typeface="Calibri"/>
                </a:rPr>
                <a:t>30-year</a:t>
              </a:r>
              <a:r>
                <a:rPr lang="en-US" sz="2100" dirty="0">
                  <a:latin typeface="Century Gothic"/>
                  <a:ea typeface="+mn-lt"/>
                  <a:cs typeface="+mn-lt"/>
                </a:rPr>
                <a:t> Meteorological and Solar Monthly &amp; Annual Climatologies – NASA POWER</a:t>
              </a:r>
            </a:p>
          </p:txBody>
        </p:sp>
        <p:sp>
          <p:nvSpPr>
            <p:cNvPr id="13" name="Flowchart: Alternate Process 12">
              <a:extLst>
                <a:ext uri="{FF2B5EF4-FFF2-40B4-BE49-F238E27FC236}">
                  <a16:creationId xmlns:a16="http://schemas.microsoft.com/office/drawing/2014/main" id="{65DBF1C4-3461-4E06-9D53-A04BBD1A9DC5}"/>
                </a:ext>
              </a:extLst>
            </p:cNvPr>
            <p:cNvSpPr/>
            <p:nvPr/>
          </p:nvSpPr>
          <p:spPr>
            <a:xfrm>
              <a:off x="580997" y="2474356"/>
              <a:ext cx="11016711" cy="678050"/>
            </a:xfrm>
            <a:prstGeom prst="flowChartAlternate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latin typeface="Century Gothic"/>
                  <a:cs typeface="Calibri"/>
                </a:rPr>
                <a:t>Lack of Spatial Precision of Building Footprint Data</a:t>
              </a:r>
            </a:p>
          </p:txBody>
        </p:sp>
        <p:sp>
          <p:nvSpPr>
            <p:cNvPr id="19" name="Flowchart: Alternate Process 18">
              <a:extLst>
                <a:ext uri="{FF2B5EF4-FFF2-40B4-BE49-F238E27FC236}">
                  <a16:creationId xmlns:a16="http://schemas.microsoft.com/office/drawing/2014/main" id="{D9B9703F-05AA-4EA3-9642-FE3CF698738A}"/>
                </a:ext>
              </a:extLst>
            </p:cNvPr>
            <p:cNvSpPr/>
            <p:nvPr/>
          </p:nvSpPr>
          <p:spPr>
            <a:xfrm>
              <a:off x="588932" y="1256420"/>
              <a:ext cx="11016711" cy="678050"/>
            </a:xfrm>
            <a:prstGeom prst="flowChartAlternateProcess">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latin typeface="Century Gothic"/>
                  <a:ea typeface="+mn-lt"/>
                  <a:cs typeface="+mn-lt"/>
                </a:rPr>
                <a:t>Lack of Spatial Precision and Inaccuracies in LiDAR Data</a:t>
              </a:r>
              <a:endParaRPr lang="en-US" dirty="0">
                <a:cs typeface="Calibri"/>
              </a:endParaRPr>
            </a:p>
          </p:txBody>
        </p:sp>
      </p:grpSp>
      <p:sp>
        <p:nvSpPr>
          <p:cNvPr id="21" name="Flowchart: Alternate Process 20">
            <a:extLst>
              <a:ext uri="{FF2B5EF4-FFF2-40B4-BE49-F238E27FC236}">
                <a16:creationId xmlns:a16="http://schemas.microsoft.com/office/drawing/2014/main" id="{7B574B12-350B-4549-A2B8-2B218800CA44}"/>
              </a:ext>
            </a:extLst>
          </p:cNvPr>
          <p:cNvSpPr/>
          <p:nvPr/>
        </p:nvSpPr>
        <p:spPr>
          <a:xfrm>
            <a:off x="580997" y="3698345"/>
            <a:ext cx="11016711" cy="678050"/>
          </a:xfrm>
          <a:prstGeom prst="flowChartAlternateProcess">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solidFill>
                  <a:schemeClr val="bg1"/>
                </a:solidFill>
                <a:latin typeface="Century Gothic"/>
                <a:cs typeface="Calibri"/>
              </a:rPr>
              <a:t>Physical Uncertainties in NASA POWER DATA</a:t>
            </a:r>
            <a:endParaRPr lang="en-US" dirty="0">
              <a:solidFill>
                <a:schemeClr val="bg1"/>
              </a:solidFill>
            </a:endParaRPr>
          </a:p>
        </p:txBody>
      </p:sp>
      <p:sp>
        <p:nvSpPr>
          <p:cNvPr id="22" name="TextBox 21">
            <a:extLst>
              <a:ext uri="{FF2B5EF4-FFF2-40B4-BE49-F238E27FC236}">
                <a16:creationId xmlns:a16="http://schemas.microsoft.com/office/drawing/2014/main" id="{A5FBB608-0759-4BF4-94EC-C9456DF4D521}"/>
              </a:ext>
            </a:extLst>
          </p:cNvPr>
          <p:cNvSpPr txBox="1"/>
          <p:nvPr/>
        </p:nvSpPr>
        <p:spPr>
          <a:xfrm>
            <a:off x="592326" y="3514131"/>
            <a:ext cx="1101541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latin typeface="Century Gothic"/>
              <a:cs typeface="Calibri"/>
            </a:endParaRPr>
          </a:p>
        </p:txBody>
      </p:sp>
    </p:spTree>
    <p:extLst>
      <p:ext uri="{BB962C8B-B14F-4D97-AF65-F5344CB8AC3E}">
        <p14:creationId xmlns:p14="http://schemas.microsoft.com/office/powerpoint/2010/main" val="879442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9EB13D"/>
                </a:solidFill>
                <a:latin typeface="Century Gothic" panose="020F0302020204030204"/>
              </a:rPr>
              <a:t>FUTURE WORK</a:t>
            </a:r>
            <a:endParaRPr lang="en-US" dirty="0"/>
          </a:p>
        </p:txBody>
      </p:sp>
      <p:grpSp>
        <p:nvGrpSpPr>
          <p:cNvPr id="7" name="Group 6">
            <a:extLst>
              <a:ext uri="{FF2B5EF4-FFF2-40B4-BE49-F238E27FC236}">
                <a16:creationId xmlns:a16="http://schemas.microsoft.com/office/drawing/2014/main" id="{6DDB014B-AB98-42C6-ADDD-1A6DE5D2E974}"/>
              </a:ext>
            </a:extLst>
          </p:cNvPr>
          <p:cNvGrpSpPr/>
          <p:nvPr/>
        </p:nvGrpSpPr>
        <p:grpSpPr>
          <a:xfrm>
            <a:off x="812800" y="1138238"/>
            <a:ext cx="9722535" cy="912812"/>
            <a:chOff x="812800" y="1138238"/>
            <a:chExt cx="9722535" cy="912812"/>
          </a:xfrm>
        </p:grpSpPr>
        <p:sp>
          <p:nvSpPr>
            <p:cNvPr id="3" name="Text Placeholder 5"/>
            <p:cNvSpPr txBox="1">
              <a:spLocks/>
            </p:cNvSpPr>
            <p:nvPr/>
          </p:nvSpPr>
          <p:spPr>
            <a:xfrm>
              <a:off x="1849900" y="1332102"/>
              <a:ext cx="8685435"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dirty="0">
                  <a:solidFill>
                    <a:schemeClr val="tx1">
                      <a:lumMod val="75000"/>
                      <a:lumOff val="25000"/>
                    </a:schemeClr>
                  </a:solidFill>
                  <a:latin typeface="Century Gothic" panose="020F0302020204030204"/>
                </a:rPr>
                <a:t>Apply our methodology to the </a:t>
              </a:r>
              <a:r>
                <a:rPr lang="en-US" b="1" dirty="0">
                  <a:solidFill>
                    <a:srgbClr val="9EB13D"/>
                  </a:solidFill>
                  <a:latin typeface="Century Gothic" panose="020F0302020204030204"/>
                </a:rPr>
                <a:t>entire study area</a:t>
              </a:r>
              <a:endParaRPr lang="en-US" b="1" dirty="0">
                <a:solidFill>
                  <a:srgbClr val="9EB13D"/>
                </a:solidFill>
                <a:cs typeface="Calibri"/>
              </a:endParaRPr>
            </a:p>
          </p:txBody>
        </p:sp>
        <p:sp>
          <p:nvSpPr>
            <p:cNvPr id="20" name="Oval 19">
              <a:extLst>
                <a:ext uri="{FF2B5EF4-FFF2-40B4-BE49-F238E27FC236}">
                  <a16:creationId xmlns:a16="http://schemas.microsoft.com/office/drawing/2014/main" id="{9DB08166-4EE5-4F1F-9F2F-C82BA256E555}"/>
                </a:ext>
              </a:extLst>
            </p:cNvPr>
            <p:cNvSpPr/>
            <p:nvPr/>
          </p:nvSpPr>
          <p:spPr>
            <a:xfrm>
              <a:off x="812800" y="1138238"/>
              <a:ext cx="912812" cy="9128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200" dirty="0">
                <a:solidFill>
                  <a:srgbClr val="9EB13D"/>
                </a:solidFill>
                <a:latin typeface="Century Gothic"/>
                <a:cs typeface="Calibri"/>
              </a:endParaRPr>
            </a:p>
          </p:txBody>
        </p:sp>
        <p:pic>
          <p:nvPicPr>
            <p:cNvPr id="30" name="Graphic 30" descr="Maximize with solid fill">
              <a:extLst>
                <a:ext uri="{FF2B5EF4-FFF2-40B4-BE49-F238E27FC236}">
                  <a16:creationId xmlns:a16="http://schemas.microsoft.com/office/drawing/2014/main" id="{FDE27392-7C82-4F21-9B37-9E385F4BC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237" y="1312863"/>
              <a:ext cx="517525" cy="549275"/>
            </a:xfrm>
            <a:prstGeom prst="rect">
              <a:avLst/>
            </a:prstGeom>
          </p:spPr>
        </p:pic>
      </p:grpSp>
      <p:grpSp>
        <p:nvGrpSpPr>
          <p:cNvPr id="8" name="Group 7">
            <a:extLst>
              <a:ext uri="{FF2B5EF4-FFF2-40B4-BE49-F238E27FC236}">
                <a16:creationId xmlns:a16="http://schemas.microsoft.com/office/drawing/2014/main" id="{25C8CAED-BE4F-4A4C-BC2A-593A43BA42F9}"/>
              </a:ext>
            </a:extLst>
          </p:cNvPr>
          <p:cNvGrpSpPr/>
          <p:nvPr/>
        </p:nvGrpSpPr>
        <p:grpSpPr>
          <a:xfrm>
            <a:off x="812800" y="2371849"/>
            <a:ext cx="8317596" cy="912812"/>
            <a:chOff x="812800" y="2371849"/>
            <a:chExt cx="8317596" cy="912812"/>
          </a:xfrm>
        </p:grpSpPr>
        <p:sp>
          <p:nvSpPr>
            <p:cNvPr id="21" name="Text Placeholder 5">
              <a:extLst>
                <a:ext uri="{FF2B5EF4-FFF2-40B4-BE49-F238E27FC236}">
                  <a16:creationId xmlns:a16="http://schemas.microsoft.com/office/drawing/2014/main" id="{7FE3C9D5-1A77-498D-8312-7F17F2738C5A}"/>
                </a:ext>
              </a:extLst>
            </p:cNvPr>
            <p:cNvSpPr txBox="1">
              <a:spLocks/>
            </p:cNvSpPr>
            <p:nvPr/>
          </p:nvSpPr>
          <p:spPr>
            <a:xfrm>
              <a:off x="1849899" y="2565713"/>
              <a:ext cx="7280497"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EB13D"/>
                </a:buClr>
                <a:buNone/>
              </a:pPr>
              <a:r>
                <a:rPr lang="en-US" dirty="0">
                  <a:solidFill>
                    <a:schemeClr val="tx1">
                      <a:lumMod val="75000"/>
                      <a:lumOff val="25000"/>
                    </a:schemeClr>
                  </a:solidFill>
                  <a:latin typeface="Century Gothic"/>
                </a:rPr>
                <a:t>Comprehensive analysis of </a:t>
              </a:r>
              <a:r>
                <a:rPr lang="en-US" b="1" dirty="0">
                  <a:solidFill>
                    <a:srgbClr val="9EB13D"/>
                  </a:solidFill>
                  <a:latin typeface="Century Gothic"/>
                </a:rPr>
                <a:t>grayspace</a:t>
              </a:r>
            </a:p>
          </p:txBody>
        </p:sp>
        <p:sp>
          <p:nvSpPr>
            <p:cNvPr id="22" name="Oval 21">
              <a:extLst>
                <a:ext uri="{FF2B5EF4-FFF2-40B4-BE49-F238E27FC236}">
                  <a16:creationId xmlns:a16="http://schemas.microsoft.com/office/drawing/2014/main" id="{ACE7DC22-5DBB-4FDD-A4E3-937DA1101FB6}"/>
                </a:ext>
              </a:extLst>
            </p:cNvPr>
            <p:cNvSpPr/>
            <p:nvPr/>
          </p:nvSpPr>
          <p:spPr>
            <a:xfrm>
              <a:off x="812800" y="2371849"/>
              <a:ext cx="912812" cy="9128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200" dirty="0">
                <a:solidFill>
                  <a:srgbClr val="9EB13D"/>
                </a:solidFill>
                <a:latin typeface="Century Gothic"/>
                <a:cs typeface="Calibri"/>
              </a:endParaRPr>
            </a:p>
          </p:txBody>
        </p:sp>
        <p:pic>
          <p:nvPicPr>
            <p:cNvPr id="4" name="Graphic 4" descr="Agriculture with solid fill">
              <a:extLst>
                <a:ext uri="{FF2B5EF4-FFF2-40B4-BE49-F238E27FC236}">
                  <a16:creationId xmlns:a16="http://schemas.microsoft.com/office/drawing/2014/main" id="{9D5D0EBF-F2D9-4768-AFE3-F360AA0F89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174" y="2519541"/>
              <a:ext cx="612775" cy="612775"/>
            </a:xfrm>
            <a:prstGeom prst="rect">
              <a:avLst/>
            </a:prstGeom>
          </p:spPr>
        </p:pic>
      </p:grpSp>
      <p:grpSp>
        <p:nvGrpSpPr>
          <p:cNvPr id="9" name="Group 8">
            <a:extLst>
              <a:ext uri="{FF2B5EF4-FFF2-40B4-BE49-F238E27FC236}">
                <a16:creationId xmlns:a16="http://schemas.microsoft.com/office/drawing/2014/main" id="{1F779181-0436-48CE-B859-3D4E63CE360F}"/>
              </a:ext>
            </a:extLst>
          </p:cNvPr>
          <p:cNvGrpSpPr/>
          <p:nvPr/>
        </p:nvGrpSpPr>
        <p:grpSpPr>
          <a:xfrm>
            <a:off x="829924" y="3675205"/>
            <a:ext cx="9722535" cy="912812"/>
            <a:chOff x="829924" y="3675205"/>
            <a:chExt cx="9722535" cy="912812"/>
          </a:xfrm>
        </p:grpSpPr>
        <p:sp>
          <p:nvSpPr>
            <p:cNvPr id="23" name="Text Placeholder 5">
              <a:extLst>
                <a:ext uri="{FF2B5EF4-FFF2-40B4-BE49-F238E27FC236}">
                  <a16:creationId xmlns:a16="http://schemas.microsoft.com/office/drawing/2014/main" id="{5C044A65-F2E0-479E-AF97-43DAA39DB2A9}"/>
                </a:ext>
              </a:extLst>
            </p:cNvPr>
            <p:cNvSpPr txBox="1">
              <a:spLocks/>
            </p:cNvSpPr>
            <p:nvPr/>
          </p:nvSpPr>
          <p:spPr>
            <a:xfrm>
              <a:off x="1867024" y="3869069"/>
              <a:ext cx="8685435"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dirty="0">
                  <a:solidFill>
                    <a:schemeClr val="tx1">
                      <a:lumMod val="75000"/>
                      <a:lumOff val="25000"/>
                    </a:schemeClr>
                  </a:solidFill>
                  <a:latin typeface="Century Gothic"/>
                </a:rPr>
                <a:t>Assign potential to each </a:t>
              </a:r>
              <a:r>
                <a:rPr lang="en-US" b="1" dirty="0">
                  <a:solidFill>
                    <a:srgbClr val="9EB13D"/>
                  </a:solidFill>
                  <a:latin typeface="Century Gothic"/>
                </a:rPr>
                <a:t>roof segment</a:t>
              </a:r>
            </a:p>
          </p:txBody>
        </p:sp>
        <p:sp>
          <p:nvSpPr>
            <p:cNvPr id="24" name="Oval 23">
              <a:extLst>
                <a:ext uri="{FF2B5EF4-FFF2-40B4-BE49-F238E27FC236}">
                  <a16:creationId xmlns:a16="http://schemas.microsoft.com/office/drawing/2014/main" id="{119A5787-2844-491F-B05C-A288F6BDEE82}"/>
                </a:ext>
              </a:extLst>
            </p:cNvPr>
            <p:cNvSpPr/>
            <p:nvPr/>
          </p:nvSpPr>
          <p:spPr>
            <a:xfrm>
              <a:off x="829924" y="3675205"/>
              <a:ext cx="912812" cy="9128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200" dirty="0">
                <a:solidFill>
                  <a:srgbClr val="9EB13D"/>
                </a:solidFill>
                <a:latin typeface="Century Gothic"/>
                <a:cs typeface="Calibri"/>
              </a:endParaRPr>
            </a:p>
          </p:txBody>
        </p:sp>
        <p:pic>
          <p:nvPicPr>
            <p:cNvPr id="5" name="Graphic 5" descr="Neighborhood with solid fill">
              <a:extLst>
                <a:ext uri="{FF2B5EF4-FFF2-40B4-BE49-F238E27FC236}">
                  <a16:creationId xmlns:a16="http://schemas.microsoft.com/office/drawing/2014/main" id="{816B97D9-F0F8-4DEF-B21B-E96AE3FBC7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6935" y="3785171"/>
              <a:ext cx="691794" cy="691794"/>
            </a:xfrm>
            <a:prstGeom prst="rect">
              <a:avLst/>
            </a:prstGeom>
          </p:spPr>
        </p:pic>
      </p:grpSp>
      <p:grpSp>
        <p:nvGrpSpPr>
          <p:cNvPr id="10" name="Group 9">
            <a:extLst>
              <a:ext uri="{FF2B5EF4-FFF2-40B4-BE49-F238E27FC236}">
                <a16:creationId xmlns:a16="http://schemas.microsoft.com/office/drawing/2014/main" id="{8C798F00-EB13-4704-AD4C-67DC95678889}"/>
              </a:ext>
            </a:extLst>
          </p:cNvPr>
          <p:cNvGrpSpPr/>
          <p:nvPr/>
        </p:nvGrpSpPr>
        <p:grpSpPr>
          <a:xfrm>
            <a:off x="829923" y="4993186"/>
            <a:ext cx="10024161" cy="912812"/>
            <a:chOff x="829923" y="4993186"/>
            <a:chExt cx="10024161" cy="912812"/>
          </a:xfrm>
        </p:grpSpPr>
        <p:sp>
          <p:nvSpPr>
            <p:cNvPr id="25" name="Text Placeholder 5">
              <a:extLst>
                <a:ext uri="{FF2B5EF4-FFF2-40B4-BE49-F238E27FC236}">
                  <a16:creationId xmlns:a16="http://schemas.microsoft.com/office/drawing/2014/main" id="{3EFED6C6-5987-4254-970A-F6FA2426577B}"/>
                </a:ext>
              </a:extLst>
            </p:cNvPr>
            <p:cNvSpPr txBox="1">
              <a:spLocks/>
            </p:cNvSpPr>
            <p:nvPr/>
          </p:nvSpPr>
          <p:spPr>
            <a:xfrm>
              <a:off x="1914649" y="5187050"/>
              <a:ext cx="8939435"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dirty="0">
                  <a:solidFill>
                    <a:schemeClr val="tx1">
                      <a:lumMod val="75000"/>
                      <a:lumOff val="25000"/>
                    </a:schemeClr>
                  </a:solidFill>
                  <a:latin typeface="Century Gothic"/>
                </a:rPr>
                <a:t>Model the </a:t>
              </a:r>
              <a:r>
                <a:rPr lang="en-US" b="1" dirty="0">
                  <a:solidFill>
                    <a:srgbClr val="9EB13D"/>
                  </a:solidFill>
                  <a:latin typeface="Century Gothic"/>
                </a:rPr>
                <a:t>socioeconomic distribution</a:t>
              </a:r>
            </a:p>
          </p:txBody>
        </p:sp>
        <p:sp>
          <p:nvSpPr>
            <p:cNvPr id="26" name="Oval 25">
              <a:extLst>
                <a:ext uri="{FF2B5EF4-FFF2-40B4-BE49-F238E27FC236}">
                  <a16:creationId xmlns:a16="http://schemas.microsoft.com/office/drawing/2014/main" id="{388F1347-72D0-48ED-9E02-B6963D170AB6}"/>
                </a:ext>
              </a:extLst>
            </p:cNvPr>
            <p:cNvSpPr/>
            <p:nvPr/>
          </p:nvSpPr>
          <p:spPr>
            <a:xfrm>
              <a:off x="829923" y="4993186"/>
              <a:ext cx="912812" cy="9128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9EB13D"/>
                </a:solidFill>
                <a:cs typeface="Calibri"/>
              </a:endParaRPr>
            </a:p>
          </p:txBody>
        </p:sp>
        <p:pic>
          <p:nvPicPr>
            <p:cNvPr id="6" name="Graphic 6" descr="Management with solid fill">
              <a:extLst>
                <a:ext uri="{FF2B5EF4-FFF2-40B4-BE49-F238E27FC236}">
                  <a16:creationId xmlns:a16="http://schemas.microsoft.com/office/drawing/2014/main" id="{96B52124-8B60-4EA7-8F04-E966873697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6935" y="5069440"/>
              <a:ext cx="760288" cy="760288"/>
            </a:xfrm>
            <a:prstGeom prst="rect">
              <a:avLst/>
            </a:prstGeom>
          </p:spPr>
        </p:pic>
      </p:grpSp>
    </p:spTree>
    <p:extLst>
      <p:ext uri="{BB962C8B-B14F-4D97-AF65-F5344CB8AC3E}">
        <p14:creationId xmlns:p14="http://schemas.microsoft.com/office/powerpoint/2010/main" val="291263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0764580" cy="42152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EB13D"/>
              </a:buClr>
              <a:defRPr/>
            </a:pPr>
            <a:r>
              <a:rPr lang="en-US" sz="2400" dirty="0">
                <a:latin typeface="Century Gothic"/>
              </a:rPr>
              <a:t>We gratefully acknowledge </a:t>
            </a:r>
            <a:r>
              <a:rPr lang="en-US" sz="2400" b="1" dirty="0">
                <a:latin typeface="Century Gothic"/>
              </a:rPr>
              <a:t>Dr. Kenton Ross (NASA Langley Research Center) </a:t>
            </a:r>
            <a:r>
              <a:rPr lang="en-US" sz="2400" dirty="0">
                <a:latin typeface="Century Gothic"/>
              </a:rPr>
              <a:t>and </a:t>
            </a:r>
            <a:r>
              <a:rPr lang="en-US" sz="2400" b="1" dirty="0">
                <a:latin typeface="Century Gothic"/>
              </a:rPr>
              <a:t>Dr. Paul Stackhouse (NASA Langley Research Center) </a:t>
            </a:r>
            <a:r>
              <a:rPr lang="en-US" sz="2400" dirty="0">
                <a:latin typeface="Century Gothic"/>
              </a:rPr>
              <a:t>for their contributions to this work as science advisors, </a:t>
            </a:r>
            <a:r>
              <a:rPr lang="en-US" sz="2400" b="1" dirty="0">
                <a:latin typeface="Century Gothic"/>
              </a:rPr>
              <a:t>Thomas Bartholomew (Branch Chief of the Washington DC DOEE) </a:t>
            </a:r>
            <a:r>
              <a:rPr lang="en-US" sz="2400" dirty="0">
                <a:latin typeface="Century Gothic"/>
              </a:rPr>
              <a:t>for his role as a partner, and </a:t>
            </a:r>
            <a:r>
              <a:rPr lang="en-US" sz="2400" b="1" dirty="0">
                <a:latin typeface="Century Gothic"/>
              </a:rPr>
              <a:t>Adriana LeCompte  (DEVELOP LaRC Fellow) </a:t>
            </a:r>
            <a:r>
              <a:rPr lang="en-US" sz="2400" dirty="0">
                <a:latin typeface="Century Gothic"/>
              </a:rPr>
              <a:t>for her coordination between the team and the DEVELOP program.</a:t>
            </a:r>
            <a:endParaRPr lang="en-US" sz="2400" b="1" dirty="0"/>
          </a:p>
          <a:p>
            <a:pPr marR="0" lvl="0" algn="l" defTabSz="914400">
              <a:lnSpc>
                <a:spcPct val="100000"/>
              </a:lnSpc>
              <a:spcBef>
                <a:spcPts val="0"/>
              </a:spcBef>
              <a:spcAft>
                <a:spcPts val="600"/>
              </a:spcAft>
              <a:buSzTx/>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Map&#10;&#10;Description automatically generated">
            <a:extLst>
              <a:ext uri="{FF2B5EF4-FFF2-40B4-BE49-F238E27FC236}">
                <a16:creationId xmlns:a16="http://schemas.microsoft.com/office/drawing/2014/main" id="{C6B59BF6-EEF6-438D-862F-393FC2695149}"/>
              </a:ext>
            </a:extLst>
          </p:cNvPr>
          <p:cNvPicPr>
            <a:picLocks noChangeAspect="1"/>
          </p:cNvPicPr>
          <p:nvPr/>
        </p:nvPicPr>
        <p:blipFill>
          <a:blip r:embed="rId3"/>
          <a:stretch>
            <a:fillRect/>
          </a:stretch>
        </p:blipFill>
        <p:spPr>
          <a:xfrm>
            <a:off x="580491" y="944379"/>
            <a:ext cx="5423043" cy="4969242"/>
          </a:xfrm>
          <a:prstGeom prst="rect">
            <a:avLst/>
          </a:prstGeom>
        </p:spPr>
      </p:pic>
      <p:sp>
        <p:nvSpPr>
          <p:cNvPr id="5" name="Title 1">
            <a:extLst>
              <a:ext uri="{FF2B5EF4-FFF2-40B4-BE49-F238E27FC236}">
                <a16:creationId xmlns:a16="http://schemas.microsoft.com/office/drawing/2014/main" id="{97990D3F-461A-4B60-B57A-5F326A027287}"/>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STUDY AREA &amp; PERIOD</a:t>
            </a:r>
            <a:endParaRPr lang="en-US" dirty="0"/>
          </a:p>
        </p:txBody>
      </p:sp>
      <p:pic>
        <p:nvPicPr>
          <p:cNvPr id="7" name="Picture 10">
            <a:extLst>
              <a:ext uri="{FF2B5EF4-FFF2-40B4-BE49-F238E27FC236}">
                <a16:creationId xmlns:a16="http://schemas.microsoft.com/office/drawing/2014/main" id="{613B9E0B-0497-49EB-8CA2-6BF92CF13EB6}"/>
              </a:ext>
            </a:extLst>
          </p:cNvPr>
          <p:cNvPicPr>
            <a:picLocks noChangeAspect="1"/>
          </p:cNvPicPr>
          <p:nvPr/>
        </p:nvPicPr>
        <p:blipFill>
          <a:blip r:embed="rId4"/>
          <a:stretch>
            <a:fillRect/>
          </a:stretch>
        </p:blipFill>
        <p:spPr>
          <a:xfrm>
            <a:off x="777690" y="1134475"/>
            <a:ext cx="180975" cy="368300"/>
          </a:xfrm>
          <a:prstGeom prst="rect">
            <a:avLst/>
          </a:prstGeom>
        </p:spPr>
      </p:pic>
      <p:sp>
        <p:nvSpPr>
          <p:cNvPr id="9" name="Rectangle 8">
            <a:extLst>
              <a:ext uri="{FF2B5EF4-FFF2-40B4-BE49-F238E27FC236}">
                <a16:creationId xmlns:a16="http://schemas.microsoft.com/office/drawing/2014/main" id="{C80C64A9-FE95-4F47-AD6B-205439ADA07A}"/>
              </a:ext>
            </a:extLst>
          </p:cNvPr>
          <p:cNvSpPr/>
          <p:nvPr/>
        </p:nvSpPr>
        <p:spPr>
          <a:xfrm>
            <a:off x="778632" y="5198692"/>
            <a:ext cx="2079538" cy="48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solidFill>
                  <a:schemeClr val="tx1"/>
                </a:solidFill>
                <a:latin typeface="Century Gothic"/>
                <a:cs typeface="Arial"/>
              </a:rPr>
              <a:t>Credits: Pepco Holdings and Pepco, U.S. Census Bureau 2018</a:t>
            </a:r>
            <a:endParaRPr lang="en-US" sz="1000" dirty="0">
              <a:solidFill>
                <a:schemeClr val="tx1"/>
              </a:solidFill>
            </a:endParaRPr>
          </a:p>
        </p:txBody>
      </p:sp>
      <p:grpSp>
        <p:nvGrpSpPr>
          <p:cNvPr id="26" name="Group 25">
            <a:extLst>
              <a:ext uri="{FF2B5EF4-FFF2-40B4-BE49-F238E27FC236}">
                <a16:creationId xmlns:a16="http://schemas.microsoft.com/office/drawing/2014/main" id="{B6ED44E9-0C15-4D5E-868E-7E5F64B24C8F}"/>
              </a:ext>
            </a:extLst>
          </p:cNvPr>
          <p:cNvGrpSpPr/>
          <p:nvPr/>
        </p:nvGrpSpPr>
        <p:grpSpPr>
          <a:xfrm>
            <a:off x="803862" y="3617668"/>
            <a:ext cx="2072346" cy="1065858"/>
            <a:chOff x="803862" y="3617668"/>
            <a:chExt cx="2072346" cy="1065858"/>
          </a:xfrm>
        </p:grpSpPr>
        <p:sp>
          <p:nvSpPr>
            <p:cNvPr id="11" name="Rectangle 10">
              <a:extLst>
                <a:ext uri="{FF2B5EF4-FFF2-40B4-BE49-F238E27FC236}">
                  <a16:creationId xmlns:a16="http://schemas.microsoft.com/office/drawing/2014/main" id="{DAFFC263-02E8-42B4-8E6F-AA1EAA692AAF}"/>
                </a:ext>
              </a:extLst>
            </p:cNvPr>
            <p:cNvSpPr/>
            <p:nvPr/>
          </p:nvSpPr>
          <p:spPr>
            <a:xfrm>
              <a:off x="803862" y="3617668"/>
              <a:ext cx="2072346" cy="1065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6AF5A504-0153-476A-87AA-AC7BC828716C}"/>
                </a:ext>
              </a:extLst>
            </p:cNvPr>
            <p:cNvCxnSpPr>
              <a:cxnSpLocks/>
            </p:cNvCxnSpPr>
            <p:nvPr/>
          </p:nvCxnSpPr>
          <p:spPr>
            <a:xfrm>
              <a:off x="902081" y="3737846"/>
              <a:ext cx="382631" cy="0"/>
            </a:xfrm>
            <a:prstGeom prst="straightConnector1">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47CFB3B-C723-4450-B763-D6E4FF5EDA15}"/>
                </a:ext>
              </a:extLst>
            </p:cNvPr>
            <p:cNvSpPr/>
            <p:nvPr/>
          </p:nvSpPr>
          <p:spPr>
            <a:xfrm>
              <a:off x="902082" y="4023666"/>
              <a:ext cx="362662" cy="115229"/>
            </a:xfrm>
            <a:prstGeom prst="rect">
              <a:avLst/>
            </a:prstGeom>
            <a:solidFill>
              <a:srgbClr val="BEFF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8248F66-8071-4F9C-839E-72E63938F85D}"/>
                </a:ext>
              </a:extLst>
            </p:cNvPr>
            <p:cNvSpPr/>
            <p:nvPr/>
          </p:nvSpPr>
          <p:spPr>
            <a:xfrm>
              <a:off x="902081" y="4239717"/>
              <a:ext cx="354027" cy="115229"/>
            </a:xfrm>
            <a:prstGeom prst="rect">
              <a:avLst/>
            </a:prstGeom>
            <a:solidFill>
              <a:srgbClr val="BED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6FAC299-9795-47B2-990C-B53462C53897}"/>
                </a:ext>
              </a:extLst>
            </p:cNvPr>
            <p:cNvSpPr/>
            <p:nvPr/>
          </p:nvSpPr>
          <p:spPr>
            <a:xfrm>
              <a:off x="902081" y="4441368"/>
              <a:ext cx="354027" cy="115229"/>
            </a:xfrm>
            <a:prstGeom prst="rect">
              <a:avLst/>
            </a:prstGeom>
            <a:solidFill>
              <a:srgbClr val="9EBB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4D192B-87CE-476A-B4F3-049EF935AAD7}"/>
                </a:ext>
              </a:extLst>
            </p:cNvPr>
            <p:cNvSpPr/>
            <p:nvPr/>
          </p:nvSpPr>
          <p:spPr>
            <a:xfrm>
              <a:off x="1325183" y="3728392"/>
              <a:ext cx="1519724" cy="15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900" dirty="0">
                  <a:solidFill>
                    <a:srgbClr val="3F3F3F"/>
                  </a:solidFill>
                  <a:latin typeface="Century Gothic"/>
                  <a:cs typeface="Calibri"/>
                </a:rPr>
                <a:t>Cross-Border Electricity Feeders</a:t>
              </a:r>
              <a:endParaRPr lang="en-US" sz="900" dirty="0">
                <a:solidFill>
                  <a:srgbClr val="3F3F3F"/>
                </a:solidFill>
                <a:latin typeface="Century Gothic"/>
              </a:endParaRPr>
            </a:p>
          </p:txBody>
        </p:sp>
        <p:sp>
          <p:nvSpPr>
            <p:cNvPr id="18" name="Rectangle 17">
              <a:extLst>
                <a:ext uri="{FF2B5EF4-FFF2-40B4-BE49-F238E27FC236}">
                  <a16:creationId xmlns:a16="http://schemas.microsoft.com/office/drawing/2014/main" id="{1EF06D2C-1AF1-4173-9071-1B94F4F87FB0}"/>
                </a:ext>
              </a:extLst>
            </p:cNvPr>
            <p:cNvSpPr/>
            <p:nvPr/>
          </p:nvSpPr>
          <p:spPr>
            <a:xfrm>
              <a:off x="1325182" y="3987654"/>
              <a:ext cx="1062079" cy="194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900" dirty="0">
                  <a:solidFill>
                    <a:srgbClr val="3F3F3F"/>
                  </a:solidFill>
                  <a:latin typeface="Century Gothic"/>
                  <a:cs typeface="Calibri"/>
                </a:rPr>
                <a:t>Study Area</a:t>
              </a:r>
              <a:endParaRPr lang="en-US" sz="900" dirty="0">
                <a:solidFill>
                  <a:srgbClr val="3F3F3F"/>
                </a:solidFill>
                <a:latin typeface="Century Gothic"/>
              </a:endParaRPr>
            </a:p>
          </p:txBody>
        </p:sp>
        <p:sp>
          <p:nvSpPr>
            <p:cNvPr id="19" name="Rectangle 18">
              <a:extLst>
                <a:ext uri="{FF2B5EF4-FFF2-40B4-BE49-F238E27FC236}">
                  <a16:creationId xmlns:a16="http://schemas.microsoft.com/office/drawing/2014/main" id="{9C31BD30-84F7-4949-9855-50C53F529D4D}"/>
                </a:ext>
              </a:extLst>
            </p:cNvPr>
            <p:cNvSpPr/>
            <p:nvPr/>
          </p:nvSpPr>
          <p:spPr>
            <a:xfrm>
              <a:off x="1325182" y="4203708"/>
              <a:ext cx="1511087" cy="194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900" dirty="0">
                  <a:solidFill>
                    <a:srgbClr val="3F3F3F"/>
                  </a:solidFill>
                  <a:latin typeface="Century Gothic"/>
                  <a:cs typeface="Calibri"/>
                </a:rPr>
                <a:t>Washington D.C.</a:t>
              </a:r>
              <a:endParaRPr lang="en-US" sz="900" dirty="0">
                <a:solidFill>
                  <a:srgbClr val="3F3F3F"/>
                </a:solidFill>
                <a:latin typeface="Century Gothic"/>
              </a:endParaRPr>
            </a:p>
          </p:txBody>
        </p:sp>
        <p:sp>
          <p:nvSpPr>
            <p:cNvPr id="20" name="Rectangle 19">
              <a:extLst>
                <a:ext uri="{FF2B5EF4-FFF2-40B4-BE49-F238E27FC236}">
                  <a16:creationId xmlns:a16="http://schemas.microsoft.com/office/drawing/2014/main" id="{8522D451-BE01-45C0-A667-50D7ED0393D8}"/>
                </a:ext>
              </a:extLst>
            </p:cNvPr>
            <p:cNvSpPr/>
            <p:nvPr/>
          </p:nvSpPr>
          <p:spPr>
            <a:xfrm>
              <a:off x="1325182" y="4448567"/>
              <a:ext cx="1053444" cy="108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900" dirty="0">
                  <a:solidFill>
                    <a:srgbClr val="3F3F3F"/>
                  </a:solidFill>
                  <a:latin typeface="Century Gothic"/>
                  <a:cs typeface="Calibri"/>
                </a:rPr>
                <a:t>Maryland</a:t>
              </a:r>
              <a:endParaRPr lang="en-US" sz="900" dirty="0">
                <a:solidFill>
                  <a:srgbClr val="3F3F3F"/>
                </a:solidFill>
                <a:latin typeface="Century Gothic"/>
              </a:endParaRPr>
            </a:p>
          </p:txBody>
        </p:sp>
      </p:grpSp>
      <p:sp>
        <p:nvSpPr>
          <p:cNvPr id="25" name="Text Placeholder 3">
            <a:extLst>
              <a:ext uri="{FF2B5EF4-FFF2-40B4-BE49-F238E27FC236}">
                <a16:creationId xmlns:a16="http://schemas.microsoft.com/office/drawing/2014/main" id="{1B94E456-3764-4257-AC71-9F73D348D7F4}"/>
              </a:ext>
            </a:extLst>
          </p:cNvPr>
          <p:cNvSpPr txBox="1">
            <a:spLocks/>
          </p:cNvSpPr>
          <p:nvPr/>
        </p:nvSpPr>
        <p:spPr>
          <a:xfrm>
            <a:off x="6246289" y="932114"/>
            <a:ext cx="5523069" cy="489364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9EB13D"/>
              </a:buClr>
              <a:buNone/>
            </a:pPr>
            <a:r>
              <a:rPr lang="en-US" sz="2400" b="1" dirty="0">
                <a:solidFill>
                  <a:srgbClr val="9EB13D"/>
                </a:solidFill>
                <a:latin typeface="Century Gothic" panose="020F0302020204030204"/>
              </a:rPr>
              <a:t>Study Area:</a:t>
            </a:r>
            <a:endParaRPr lang="en-US" sz="2400" dirty="0">
              <a:ea typeface="+mn-lt"/>
              <a:cs typeface="+mn-lt"/>
            </a:endParaRP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Prince George's and Montgomery Counties, Maryland </a:t>
            </a:r>
            <a:endParaRPr lang="en-US" sz="2000" dirty="0">
              <a:solidFill>
                <a:schemeClr val="tx1">
                  <a:lumMod val="75000"/>
                  <a:lumOff val="25000"/>
                </a:schemeClr>
              </a:solidFill>
              <a:ea typeface="+mn-lt"/>
              <a:cs typeface="+mn-lt"/>
            </a:endParaRPr>
          </a:p>
          <a:p>
            <a:pPr>
              <a:lnSpc>
                <a:spcPct val="100000"/>
              </a:lnSpc>
              <a:spcBef>
                <a:spcPts val="600"/>
              </a:spcBef>
              <a:spcAft>
                <a:spcPts val="600"/>
              </a:spcAft>
              <a:buClr>
                <a:srgbClr val="9EB13D"/>
              </a:buClr>
            </a:pPr>
            <a:r>
              <a:rPr lang="en-US" sz="2000" dirty="0">
                <a:solidFill>
                  <a:schemeClr val="tx1">
                    <a:lumMod val="75000"/>
                    <a:lumOff val="25000"/>
                  </a:schemeClr>
                </a:solidFill>
                <a:latin typeface="Century Gothic" panose="020F0302020204030204"/>
              </a:rPr>
              <a:t>Focus on select cities on the Maryland and Washington DC border</a:t>
            </a:r>
            <a:endParaRPr lang="en-US" sz="2400" dirty="0">
              <a:solidFill>
                <a:schemeClr val="tx1">
                  <a:lumMod val="75000"/>
                  <a:lumOff val="25000"/>
                </a:schemeClr>
              </a:solidFill>
              <a:latin typeface="Century Gothic" panose="020F0302020204030204"/>
              <a:cs typeface="Calibri"/>
            </a:endParaRPr>
          </a:p>
          <a:p>
            <a:pPr marL="0" indent="0">
              <a:lnSpc>
                <a:spcPct val="150000"/>
              </a:lnSpc>
              <a:spcBef>
                <a:spcPts val="0"/>
              </a:spcBef>
              <a:spcAft>
                <a:spcPts val="600"/>
              </a:spcAft>
              <a:buClr>
                <a:srgbClr val="9EB13D"/>
              </a:buClr>
              <a:buNone/>
            </a:pPr>
            <a:r>
              <a:rPr lang="en-US" sz="2400" b="1" dirty="0">
                <a:solidFill>
                  <a:srgbClr val="9EB13D"/>
                </a:solidFill>
                <a:latin typeface="Century Gothic"/>
                <a:cs typeface="Calibri"/>
              </a:rPr>
              <a:t>Study Period:</a:t>
            </a:r>
            <a:endParaRPr lang="en-US" sz="2400" dirty="0">
              <a:solidFill>
                <a:srgbClr val="9EB13D"/>
              </a:solidFill>
              <a:latin typeface="Century Gothic"/>
              <a:cs typeface="Calibri"/>
            </a:endParaRPr>
          </a:p>
          <a:p>
            <a:pPr>
              <a:lnSpc>
                <a:spcPct val="100000"/>
              </a:lnSpc>
              <a:spcBef>
                <a:spcPts val="600"/>
              </a:spcBef>
              <a:buClr>
                <a:srgbClr val="9EB13D"/>
              </a:buClr>
            </a:pPr>
            <a:r>
              <a:rPr lang="en-US" sz="2000" dirty="0">
                <a:solidFill>
                  <a:schemeClr val="tx1">
                    <a:lumMod val="75000"/>
                    <a:lumOff val="25000"/>
                  </a:schemeClr>
                </a:solidFill>
                <a:latin typeface="Century Gothic"/>
                <a:cs typeface="Calibri"/>
              </a:rPr>
              <a:t>LiDAR (2018)</a:t>
            </a:r>
          </a:p>
          <a:p>
            <a:pPr>
              <a:lnSpc>
                <a:spcPct val="100000"/>
              </a:lnSpc>
              <a:spcBef>
                <a:spcPts val="600"/>
              </a:spcBef>
              <a:buClr>
                <a:srgbClr val="9EB13D"/>
              </a:buClr>
            </a:pPr>
            <a:r>
              <a:rPr lang="en-US" sz="2000" dirty="0">
                <a:solidFill>
                  <a:schemeClr val="tx1">
                    <a:lumMod val="75000"/>
                    <a:lumOff val="25000"/>
                  </a:schemeClr>
                </a:solidFill>
                <a:latin typeface="Century Gothic"/>
                <a:cs typeface="Calibri"/>
              </a:rPr>
              <a:t>NASA POWER (2015-2021) </a:t>
            </a:r>
            <a:endParaRPr lang="en-US" sz="2000" dirty="0">
              <a:solidFill>
                <a:schemeClr val="tx1">
                  <a:lumMod val="75000"/>
                  <a:lumOff val="25000"/>
                </a:schemeClr>
              </a:solidFill>
              <a:ea typeface="+mn-lt"/>
              <a:cs typeface="+mn-lt"/>
            </a:endParaRPr>
          </a:p>
          <a:p>
            <a:pPr>
              <a:lnSpc>
                <a:spcPct val="100000"/>
              </a:lnSpc>
              <a:spcBef>
                <a:spcPts val="600"/>
              </a:spcBef>
              <a:buClr>
                <a:srgbClr val="9EB13D"/>
              </a:buClr>
            </a:pPr>
            <a:r>
              <a:rPr lang="en-US" sz="2000" dirty="0">
                <a:solidFill>
                  <a:schemeClr val="tx1">
                    <a:lumMod val="75000"/>
                    <a:lumOff val="25000"/>
                  </a:schemeClr>
                </a:solidFill>
                <a:latin typeface="Century Gothic"/>
                <a:ea typeface="+mn-lt"/>
                <a:cs typeface="+mn-lt"/>
              </a:rPr>
              <a:t>Building Footprints (2018) </a:t>
            </a:r>
          </a:p>
          <a:p>
            <a:pPr marL="0" indent="0">
              <a:lnSpc>
                <a:spcPct val="100000"/>
              </a:lnSpc>
              <a:spcBef>
                <a:spcPts val="0"/>
              </a:spcBef>
              <a:buClr>
                <a:srgbClr val="9EB13D"/>
              </a:buClr>
              <a:buNone/>
            </a:pPr>
            <a:endParaRPr lang="en-US" sz="2000" dirty="0">
              <a:latin typeface="Century Gothic"/>
              <a:ea typeface="+mn-lt"/>
              <a:cs typeface="+mn-lt"/>
            </a:endParaRPr>
          </a:p>
          <a:p>
            <a:pPr marL="0" indent="0">
              <a:lnSpc>
                <a:spcPct val="100000"/>
              </a:lnSpc>
              <a:spcBef>
                <a:spcPts val="0"/>
              </a:spcBef>
              <a:spcAft>
                <a:spcPts val="600"/>
              </a:spcAft>
              <a:buClr>
                <a:srgbClr val="9EB13D"/>
              </a:buClr>
              <a:buNone/>
            </a:pPr>
            <a:endParaRPr lang="en-US" sz="2000" dirty="0">
              <a:latin typeface="Century Gothic"/>
              <a:cs typeface="Calibri"/>
            </a:endParaRPr>
          </a:p>
        </p:txBody>
      </p:sp>
      <p:sp>
        <p:nvSpPr>
          <p:cNvPr id="10" name="Rectangle 9">
            <a:extLst>
              <a:ext uri="{FF2B5EF4-FFF2-40B4-BE49-F238E27FC236}">
                <a16:creationId xmlns:a16="http://schemas.microsoft.com/office/drawing/2014/main" id="{7C9B06AD-16C2-4C64-A149-2D2F63157289}"/>
              </a:ext>
            </a:extLst>
          </p:cNvPr>
          <p:cNvSpPr/>
          <p:nvPr/>
        </p:nvSpPr>
        <p:spPr>
          <a:xfrm rot="-10800000" flipV="1">
            <a:off x="807269" y="4681483"/>
            <a:ext cx="2080515" cy="162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3F3F3F"/>
                </a:solidFill>
                <a:latin typeface="Century Gothic"/>
                <a:cs typeface="Calibri"/>
              </a:rPr>
              <a:t>  0       2.45       4.9             9.8 km</a:t>
            </a:r>
          </a:p>
        </p:txBody>
      </p:sp>
    </p:spTree>
    <p:extLst>
      <p:ext uri="{BB962C8B-B14F-4D97-AF65-F5344CB8AC3E}">
        <p14:creationId xmlns:p14="http://schemas.microsoft.com/office/powerpoint/2010/main" val="2032488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PARTNERS</a:t>
            </a:r>
            <a:endParaRPr lang="en-US" dirty="0"/>
          </a:p>
        </p:txBody>
      </p:sp>
      <p:sp>
        <p:nvSpPr>
          <p:cNvPr id="3" name="Text Placeholder 3"/>
          <p:cNvSpPr txBox="1">
            <a:spLocks/>
          </p:cNvSpPr>
          <p:nvPr/>
        </p:nvSpPr>
        <p:spPr>
          <a:xfrm>
            <a:off x="722670" y="1248999"/>
            <a:ext cx="10746794"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9EB13D"/>
              </a:buClr>
              <a:buNone/>
            </a:pPr>
            <a:r>
              <a:rPr lang="en-US" sz="2400" dirty="0">
                <a:solidFill>
                  <a:schemeClr val="tx1">
                    <a:lumMod val="75000"/>
                    <a:lumOff val="25000"/>
                  </a:schemeClr>
                </a:solidFill>
                <a:latin typeface="Century Gothic" panose="020F0302020204030204"/>
              </a:rPr>
              <a:t>Washington DC Department of Energy and Environment (DOEE)</a:t>
            </a:r>
          </a:p>
        </p:txBody>
      </p:sp>
      <p:sp>
        <p:nvSpPr>
          <p:cNvPr id="6" name="TextBox 5">
            <a:extLst>
              <a:ext uri="{FF2B5EF4-FFF2-40B4-BE49-F238E27FC236}">
                <a16:creationId xmlns:a16="http://schemas.microsoft.com/office/drawing/2014/main" id="{46323DD9-3A71-42D0-ACE0-91E3F4B78BC0}"/>
              </a:ext>
            </a:extLst>
          </p:cNvPr>
          <p:cNvSpPr txBox="1"/>
          <p:nvPr/>
        </p:nvSpPr>
        <p:spPr>
          <a:xfrm>
            <a:off x="4385868" y="5789799"/>
            <a:ext cx="342039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solidFill>
                  <a:schemeClr val="tx1">
                    <a:lumMod val="75000"/>
                    <a:lumOff val="25000"/>
                  </a:schemeClr>
                </a:solidFill>
                <a:latin typeface="Century Gothic"/>
              </a:rPr>
              <a:t>Image Credit: DC DOEE</a:t>
            </a:r>
          </a:p>
        </p:txBody>
      </p:sp>
      <p:pic>
        <p:nvPicPr>
          <p:cNvPr id="5" name="Picture 6">
            <a:extLst>
              <a:ext uri="{FF2B5EF4-FFF2-40B4-BE49-F238E27FC236}">
                <a16:creationId xmlns:a16="http://schemas.microsoft.com/office/drawing/2014/main" id="{CB795EF5-773D-4466-A45B-4696D510414F}"/>
              </a:ext>
            </a:extLst>
          </p:cNvPr>
          <p:cNvPicPr>
            <a:picLocks noChangeAspect="1"/>
          </p:cNvPicPr>
          <p:nvPr/>
        </p:nvPicPr>
        <p:blipFill>
          <a:blip r:embed="rId3"/>
          <a:stretch>
            <a:fillRect/>
          </a:stretch>
        </p:blipFill>
        <p:spPr>
          <a:xfrm>
            <a:off x="3174637" y="1919327"/>
            <a:ext cx="5842861" cy="3890300"/>
          </a:xfrm>
          <a:prstGeom prst="rect">
            <a:avLst/>
          </a:prstGeom>
        </p:spPr>
      </p:pic>
    </p:spTree>
    <p:extLst>
      <p:ext uri="{BB962C8B-B14F-4D97-AF65-F5344CB8AC3E}">
        <p14:creationId xmlns:p14="http://schemas.microsoft.com/office/powerpoint/2010/main" val="543890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BE32330-2B13-49B1-B3E9-815947B2F9BD}"/>
              </a:ext>
            </a:extLst>
          </p:cNvPr>
          <p:cNvSpPr/>
          <p:nvPr/>
        </p:nvSpPr>
        <p:spPr>
          <a:xfrm>
            <a:off x="7400817" y="1456266"/>
            <a:ext cx="3381375" cy="46672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20C071E5-2B4D-4BD8-9600-44AE8083CFF6}"/>
              </a:ext>
            </a:extLst>
          </p:cNvPr>
          <p:cNvSpPr/>
          <p:nvPr/>
        </p:nvSpPr>
        <p:spPr>
          <a:xfrm>
            <a:off x="3892255" y="1456266"/>
            <a:ext cx="3381375" cy="46672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46E4B339-FAD6-450D-BB3A-E969A13E0F43}"/>
              </a:ext>
            </a:extLst>
          </p:cNvPr>
          <p:cNvSpPr/>
          <p:nvPr/>
        </p:nvSpPr>
        <p:spPr>
          <a:xfrm>
            <a:off x="383694" y="1456267"/>
            <a:ext cx="3381375" cy="46672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8C0C160-D289-4BE9-A3D3-16B7711CBA0B}"/>
              </a:ext>
            </a:extLst>
          </p:cNvPr>
          <p:cNvSpPr/>
          <p:nvPr/>
        </p:nvSpPr>
        <p:spPr>
          <a:xfrm>
            <a:off x="8408351" y="1657243"/>
            <a:ext cx="1357312" cy="13573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400" dirty="0">
              <a:latin typeface="Century Gothic"/>
              <a:cs typeface="Calibri"/>
            </a:endParaRPr>
          </a:p>
        </p:txBody>
      </p:sp>
      <p:sp>
        <p:nvSpPr>
          <p:cNvPr id="9" name="Oval 8">
            <a:extLst>
              <a:ext uri="{FF2B5EF4-FFF2-40B4-BE49-F238E27FC236}">
                <a16:creationId xmlns:a16="http://schemas.microsoft.com/office/drawing/2014/main" id="{8290EE1A-7EEB-4EBE-A51F-4C4D02904E0D}"/>
              </a:ext>
            </a:extLst>
          </p:cNvPr>
          <p:cNvSpPr/>
          <p:nvPr/>
        </p:nvSpPr>
        <p:spPr>
          <a:xfrm>
            <a:off x="4904286" y="1631843"/>
            <a:ext cx="1357312" cy="13573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400" dirty="0">
              <a:latin typeface="Century Gothic"/>
              <a:cs typeface="Calibri"/>
            </a:endParaRPr>
          </a:p>
        </p:txBody>
      </p:sp>
      <p:sp>
        <p:nvSpPr>
          <p:cNvPr id="12" name="Oval 11">
            <a:extLst>
              <a:ext uri="{FF2B5EF4-FFF2-40B4-BE49-F238E27FC236}">
                <a16:creationId xmlns:a16="http://schemas.microsoft.com/office/drawing/2014/main" id="{4FB4C9FA-1384-4B4E-9781-33E91A3DC235}"/>
              </a:ext>
            </a:extLst>
          </p:cNvPr>
          <p:cNvSpPr/>
          <p:nvPr/>
        </p:nvSpPr>
        <p:spPr>
          <a:xfrm>
            <a:off x="1380644" y="1649835"/>
            <a:ext cx="1357312" cy="13573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400" dirty="0">
              <a:latin typeface="Century Gothic"/>
              <a:cs typeface="Calibri"/>
            </a:endParaRPr>
          </a:p>
        </p:txBody>
      </p:sp>
      <p:pic>
        <p:nvPicPr>
          <p:cNvPr id="22" name="Graphic 22" descr="Gavel outline">
            <a:extLst>
              <a:ext uri="{FF2B5EF4-FFF2-40B4-BE49-F238E27FC236}">
                <a16:creationId xmlns:a16="http://schemas.microsoft.com/office/drawing/2014/main" id="{976398B1-28F8-408B-A4D4-05115227CA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2086" y="1880317"/>
            <a:ext cx="914400" cy="914400"/>
          </a:xfrm>
          <a:prstGeom prst="rect">
            <a:avLst/>
          </a:prstGeom>
        </p:spPr>
      </p:pic>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9EB13D"/>
                </a:solidFill>
                <a:latin typeface="Century Gothic" panose="020F0302020204030204"/>
              </a:rPr>
              <a:t>COMMUNITY CONCERNS</a:t>
            </a:r>
          </a:p>
        </p:txBody>
      </p:sp>
      <p:sp>
        <p:nvSpPr>
          <p:cNvPr id="14" name="TextBox 13">
            <a:extLst>
              <a:ext uri="{FF2B5EF4-FFF2-40B4-BE49-F238E27FC236}">
                <a16:creationId xmlns:a16="http://schemas.microsoft.com/office/drawing/2014/main" id="{78D9D3BD-220F-4C7E-8489-3D21C89EBEDD}"/>
              </a:ext>
            </a:extLst>
          </p:cNvPr>
          <p:cNvSpPr txBox="1"/>
          <p:nvPr/>
        </p:nvSpPr>
        <p:spPr>
          <a:xfrm>
            <a:off x="725844" y="309754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3F3F3F"/>
                </a:solidFill>
                <a:latin typeface="Century Gothic"/>
              </a:rPr>
              <a:t>ECONOMIC</a:t>
            </a:r>
          </a:p>
        </p:txBody>
      </p:sp>
      <p:sp>
        <p:nvSpPr>
          <p:cNvPr id="15" name="TextBox 14">
            <a:extLst>
              <a:ext uri="{FF2B5EF4-FFF2-40B4-BE49-F238E27FC236}">
                <a16:creationId xmlns:a16="http://schemas.microsoft.com/office/drawing/2014/main" id="{A5F6B7B2-653C-42D1-A0F0-05930D9106B1}"/>
              </a:ext>
            </a:extLst>
          </p:cNvPr>
          <p:cNvSpPr txBox="1"/>
          <p:nvPr/>
        </p:nvSpPr>
        <p:spPr>
          <a:xfrm>
            <a:off x="7700675" y="309268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3F3F3F"/>
                </a:solidFill>
                <a:latin typeface="Century Gothic"/>
                <a:cs typeface="Calibri"/>
              </a:rPr>
              <a:t>POLITICAL</a:t>
            </a:r>
            <a:endParaRPr lang="en-US" sz="2800" b="1" dirty="0">
              <a:solidFill>
                <a:srgbClr val="3F3F3F"/>
              </a:solidFill>
              <a:latin typeface="Century Gothic"/>
            </a:endParaRPr>
          </a:p>
        </p:txBody>
      </p:sp>
      <p:sp>
        <p:nvSpPr>
          <p:cNvPr id="16" name="TextBox 15">
            <a:extLst>
              <a:ext uri="{FF2B5EF4-FFF2-40B4-BE49-F238E27FC236}">
                <a16:creationId xmlns:a16="http://schemas.microsoft.com/office/drawing/2014/main" id="{684378D2-7EE5-462F-A128-6849E19EC5C1}"/>
              </a:ext>
            </a:extLst>
          </p:cNvPr>
          <p:cNvSpPr txBox="1"/>
          <p:nvPr/>
        </p:nvSpPr>
        <p:spPr>
          <a:xfrm>
            <a:off x="4211342" y="309559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3F3F3F"/>
                </a:solidFill>
                <a:latin typeface="Century Gothic"/>
              </a:rPr>
              <a:t>SOCIAL</a:t>
            </a:r>
          </a:p>
        </p:txBody>
      </p:sp>
      <p:sp>
        <p:nvSpPr>
          <p:cNvPr id="18" name="TextBox 1">
            <a:extLst>
              <a:ext uri="{FF2B5EF4-FFF2-40B4-BE49-F238E27FC236}">
                <a16:creationId xmlns:a16="http://schemas.microsoft.com/office/drawing/2014/main" id="{4BA5042A-FB18-4A8D-B1EB-B5D7CB445756}"/>
              </a:ext>
            </a:extLst>
          </p:cNvPr>
          <p:cNvSpPr txBox="1"/>
          <p:nvPr/>
        </p:nvSpPr>
        <p:spPr>
          <a:xfrm>
            <a:off x="741731" y="3697823"/>
            <a:ext cx="2743200"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3F3F3F"/>
                </a:solidFill>
                <a:latin typeface="Century Gothic"/>
                <a:cs typeface="Calibri"/>
              </a:rPr>
              <a:t>Solar is cost-efficient and contributes to a growing job market</a:t>
            </a:r>
          </a:p>
        </p:txBody>
      </p:sp>
      <p:sp>
        <p:nvSpPr>
          <p:cNvPr id="19" name="TextBox 1">
            <a:extLst>
              <a:ext uri="{FF2B5EF4-FFF2-40B4-BE49-F238E27FC236}">
                <a16:creationId xmlns:a16="http://schemas.microsoft.com/office/drawing/2014/main" id="{4BA5042A-FB18-4A8D-B1EB-B5D7CB445756}"/>
              </a:ext>
            </a:extLst>
          </p:cNvPr>
          <p:cNvSpPr txBox="1"/>
          <p:nvPr/>
        </p:nvSpPr>
        <p:spPr>
          <a:xfrm>
            <a:off x="7717050" y="3760363"/>
            <a:ext cx="2743200"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3F3F3F"/>
                </a:solidFill>
                <a:latin typeface="Century Gothic"/>
                <a:cs typeface="Calibri"/>
              </a:rPr>
              <a:t>The 2018 CEDC Omnibus Act is moving D.C. to 100% renewable energy by 2032</a:t>
            </a:r>
          </a:p>
        </p:txBody>
      </p:sp>
      <p:sp>
        <p:nvSpPr>
          <p:cNvPr id="20" name="TextBox 1">
            <a:extLst>
              <a:ext uri="{FF2B5EF4-FFF2-40B4-BE49-F238E27FC236}">
                <a16:creationId xmlns:a16="http://schemas.microsoft.com/office/drawing/2014/main" id="{4BA5042A-FB18-4A8D-B1EB-B5D7CB445756}"/>
              </a:ext>
            </a:extLst>
          </p:cNvPr>
          <p:cNvSpPr txBox="1"/>
          <p:nvPr/>
        </p:nvSpPr>
        <p:spPr>
          <a:xfrm>
            <a:off x="4211342" y="3758901"/>
            <a:ext cx="2743200" cy="156966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3F3F3F"/>
                </a:solidFill>
                <a:latin typeface="Century Gothic"/>
              </a:rPr>
              <a:t>Community solar programs make solar accessible to all</a:t>
            </a:r>
          </a:p>
        </p:txBody>
      </p:sp>
      <p:pic>
        <p:nvPicPr>
          <p:cNvPr id="21" name="Graphic 21" descr="Business Growth outline">
            <a:extLst>
              <a:ext uri="{FF2B5EF4-FFF2-40B4-BE49-F238E27FC236}">
                <a16:creationId xmlns:a16="http://schemas.microsoft.com/office/drawing/2014/main" id="{F2D51E66-CB84-4B76-887C-DAD8210494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7930" y="1871327"/>
            <a:ext cx="914400" cy="914400"/>
          </a:xfrm>
          <a:prstGeom prst="rect">
            <a:avLst/>
          </a:prstGeom>
        </p:spPr>
      </p:pic>
      <p:pic>
        <p:nvPicPr>
          <p:cNvPr id="23" name="Graphic 23" descr="Suburban scene outline">
            <a:extLst>
              <a:ext uri="{FF2B5EF4-FFF2-40B4-BE49-F238E27FC236}">
                <a16:creationId xmlns:a16="http://schemas.microsoft.com/office/drawing/2014/main" id="{F1840A56-7F9C-4A2D-8762-AF0A66FE74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5742" y="1882587"/>
            <a:ext cx="914400" cy="914400"/>
          </a:xfrm>
          <a:prstGeom prst="rect">
            <a:avLst/>
          </a:prstGeom>
        </p:spPr>
      </p:pic>
    </p:spTree>
    <p:extLst>
      <p:ext uri="{BB962C8B-B14F-4D97-AF65-F5344CB8AC3E}">
        <p14:creationId xmlns:p14="http://schemas.microsoft.com/office/powerpoint/2010/main" val="373734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7A15699-A566-464E-897A-570C28443800}"/>
              </a:ext>
            </a:extLst>
          </p:cNvPr>
          <p:cNvSpPr/>
          <p:nvPr/>
        </p:nvSpPr>
        <p:spPr>
          <a:xfrm>
            <a:off x="7926916" y="1180041"/>
            <a:ext cx="3381375" cy="46672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1A9A80D4-E73D-4382-AB2E-01E701D614A4}"/>
              </a:ext>
            </a:extLst>
          </p:cNvPr>
          <p:cNvSpPr/>
          <p:nvPr/>
        </p:nvSpPr>
        <p:spPr>
          <a:xfrm>
            <a:off x="4364566" y="1180041"/>
            <a:ext cx="3381375" cy="46672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5C5AFD79-3A64-4761-B684-938CA10B126A}"/>
              </a:ext>
            </a:extLst>
          </p:cNvPr>
          <p:cNvSpPr/>
          <p:nvPr/>
        </p:nvSpPr>
        <p:spPr>
          <a:xfrm>
            <a:off x="802217" y="1180042"/>
            <a:ext cx="3381375" cy="46672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OBJECTIVES</a:t>
            </a:r>
            <a:endParaRPr lang="en-US" dirty="0"/>
          </a:p>
        </p:txBody>
      </p:sp>
      <p:sp>
        <p:nvSpPr>
          <p:cNvPr id="79" name="Oval 78">
            <a:extLst>
              <a:ext uri="{FF2B5EF4-FFF2-40B4-BE49-F238E27FC236}">
                <a16:creationId xmlns:a16="http://schemas.microsoft.com/office/drawing/2014/main" id="{0D2B6B71-4105-4925-AE5E-2F27E8891AED}"/>
              </a:ext>
            </a:extLst>
          </p:cNvPr>
          <p:cNvSpPr/>
          <p:nvPr/>
        </p:nvSpPr>
        <p:spPr>
          <a:xfrm>
            <a:off x="8933392" y="1484842"/>
            <a:ext cx="1357312" cy="13573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400" dirty="0">
              <a:latin typeface="Century Gothic"/>
              <a:cs typeface="Calibri"/>
            </a:endParaRPr>
          </a:p>
        </p:txBody>
      </p:sp>
      <p:sp>
        <p:nvSpPr>
          <p:cNvPr id="80" name="TextBox 79">
            <a:extLst>
              <a:ext uri="{FF2B5EF4-FFF2-40B4-BE49-F238E27FC236}">
                <a16:creationId xmlns:a16="http://schemas.microsoft.com/office/drawing/2014/main" id="{CD319B97-1260-4E8A-ACE6-BE11D1140BAB}"/>
              </a:ext>
            </a:extLst>
          </p:cNvPr>
          <p:cNvSpPr txBox="1"/>
          <p:nvPr/>
        </p:nvSpPr>
        <p:spPr>
          <a:xfrm>
            <a:off x="8241242" y="3126317"/>
            <a:ext cx="2743200" cy="181588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PROVIDE</a:t>
            </a:r>
            <a:endParaRPr lang="en-US" dirty="0">
              <a:solidFill>
                <a:schemeClr val="tx1">
                  <a:lumMod val="75000"/>
                  <a:lumOff val="25000"/>
                </a:schemeClr>
              </a:solidFill>
              <a:latin typeface="Calibri" panose="020F0502020204030204"/>
              <a:cs typeface="Calibri" panose="020F0502020204030204"/>
            </a:endParaRPr>
          </a:p>
          <a:p>
            <a:pPr algn="ctr"/>
            <a:r>
              <a:rPr lang="en-US" sz="2800" dirty="0">
                <a:solidFill>
                  <a:schemeClr val="tx1">
                    <a:lumMod val="75000"/>
                    <a:lumOff val="25000"/>
                  </a:schemeClr>
                </a:solidFill>
                <a:latin typeface="Century Gothic"/>
                <a:cs typeface="Calibri" panose="020F0502020204030204"/>
              </a:rPr>
              <a:t>Documented Methodology for the DOEE</a:t>
            </a:r>
            <a:endParaRPr lang="en-US" dirty="0">
              <a:solidFill>
                <a:schemeClr val="tx1">
                  <a:lumMod val="75000"/>
                  <a:lumOff val="25000"/>
                </a:schemeClr>
              </a:solidFill>
              <a:latin typeface="Calibri" panose="020F0502020204030204"/>
              <a:cs typeface="Calibri" panose="020F0502020204030204"/>
            </a:endParaRPr>
          </a:p>
        </p:txBody>
      </p:sp>
      <p:sp>
        <p:nvSpPr>
          <p:cNvPr id="88" name="Oval 87">
            <a:extLst>
              <a:ext uri="{FF2B5EF4-FFF2-40B4-BE49-F238E27FC236}">
                <a16:creationId xmlns:a16="http://schemas.microsoft.com/office/drawing/2014/main" id="{8F1D2B4A-D208-48B1-8A37-8C32D5D4AC60}"/>
              </a:ext>
            </a:extLst>
          </p:cNvPr>
          <p:cNvSpPr/>
          <p:nvPr/>
        </p:nvSpPr>
        <p:spPr>
          <a:xfrm>
            <a:off x="5371042" y="1478492"/>
            <a:ext cx="1357312" cy="13573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400" dirty="0">
              <a:latin typeface="Century Gothic"/>
              <a:cs typeface="Calibri"/>
            </a:endParaRPr>
          </a:p>
        </p:txBody>
      </p:sp>
      <p:sp>
        <p:nvSpPr>
          <p:cNvPr id="90" name="TextBox 89">
            <a:extLst>
              <a:ext uri="{FF2B5EF4-FFF2-40B4-BE49-F238E27FC236}">
                <a16:creationId xmlns:a16="http://schemas.microsoft.com/office/drawing/2014/main" id="{19ED45CD-15D9-43CF-A3F2-F3CD1D1D7EC6}"/>
              </a:ext>
            </a:extLst>
          </p:cNvPr>
          <p:cNvSpPr txBox="1"/>
          <p:nvPr/>
        </p:nvSpPr>
        <p:spPr>
          <a:xfrm>
            <a:off x="4678892" y="3123142"/>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ESTIMATE</a:t>
            </a:r>
            <a:endParaRPr lang="en-US" dirty="0">
              <a:solidFill>
                <a:schemeClr val="tx1">
                  <a:lumMod val="75000"/>
                  <a:lumOff val="25000"/>
                </a:schemeClr>
              </a:solidFill>
            </a:endParaRPr>
          </a:p>
          <a:p>
            <a:pPr algn="ctr"/>
            <a:r>
              <a:rPr lang="en-US" sz="2800" dirty="0">
                <a:solidFill>
                  <a:schemeClr val="tx1">
                    <a:lumMod val="75000"/>
                    <a:lumOff val="25000"/>
                  </a:schemeClr>
                </a:solidFill>
                <a:latin typeface="Century Gothic"/>
              </a:rPr>
              <a:t>Annual</a:t>
            </a:r>
          </a:p>
          <a:p>
            <a:pPr algn="ctr"/>
            <a:r>
              <a:rPr lang="en-US" sz="2800" dirty="0">
                <a:solidFill>
                  <a:schemeClr val="tx1">
                    <a:lumMod val="75000"/>
                    <a:lumOff val="25000"/>
                  </a:schemeClr>
                </a:solidFill>
                <a:latin typeface="Century Gothic"/>
              </a:rPr>
              <a:t>Rooftop Solar Potential for Study Area</a:t>
            </a:r>
            <a:endParaRPr lang="en-US" dirty="0">
              <a:solidFill>
                <a:schemeClr val="tx1">
                  <a:lumMod val="75000"/>
                  <a:lumOff val="25000"/>
                </a:schemeClr>
              </a:solidFill>
            </a:endParaRPr>
          </a:p>
        </p:txBody>
      </p:sp>
      <p:sp>
        <p:nvSpPr>
          <p:cNvPr id="94" name="Oval 93">
            <a:extLst>
              <a:ext uri="{FF2B5EF4-FFF2-40B4-BE49-F238E27FC236}">
                <a16:creationId xmlns:a16="http://schemas.microsoft.com/office/drawing/2014/main" id="{16AB34D9-2421-4E34-BC34-04FB0F5C6FD4}"/>
              </a:ext>
            </a:extLst>
          </p:cNvPr>
          <p:cNvSpPr/>
          <p:nvPr/>
        </p:nvSpPr>
        <p:spPr>
          <a:xfrm>
            <a:off x="1815042" y="1478492"/>
            <a:ext cx="1357312" cy="1357312"/>
          </a:xfrm>
          <a:prstGeom prst="ellipse">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400" dirty="0">
              <a:latin typeface="Century Gothic"/>
              <a:cs typeface="Calibri"/>
            </a:endParaRPr>
          </a:p>
        </p:txBody>
      </p:sp>
      <p:sp>
        <p:nvSpPr>
          <p:cNvPr id="96" name="TextBox 95">
            <a:extLst>
              <a:ext uri="{FF2B5EF4-FFF2-40B4-BE49-F238E27FC236}">
                <a16:creationId xmlns:a16="http://schemas.microsoft.com/office/drawing/2014/main" id="{31A26995-56C2-47D2-9E8E-6F290757FF66}"/>
              </a:ext>
            </a:extLst>
          </p:cNvPr>
          <p:cNvSpPr txBox="1"/>
          <p:nvPr/>
        </p:nvSpPr>
        <p:spPr>
          <a:xfrm>
            <a:off x="1043517" y="3119967"/>
            <a:ext cx="301307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EVALUATE</a:t>
            </a:r>
            <a:endParaRPr lang="en-US" sz="2800" dirty="0">
              <a:solidFill>
                <a:schemeClr val="tx1">
                  <a:lumMod val="75000"/>
                  <a:lumOff val="25000"/>
                </a:schemeClr>
              </a:solidFill>
              <a:latin typeface="Calibri"/>
              <a:cs typeface="Calibri"/>
            </a:endParaRPr>
          </a:p>
          <a:p>
            <a:pPr algn="ctr"/>
            <a:r>
              <a:rPr lang="en-US" sz="2800" dirty="0">
                <a:solidFill>
                  <a:schemeClr val="tx1">
                    <a:lumMod val="75000"/>
                    <a:lumOff val="25000"/>
                  </a:schemeClr>
                </a:solidFill>
                <a:latin typeface="Century Gothic"/>
              </a:rPr>
              <a:t>Solar Potential for the Study Area</a:t>
            </a:r>
            <a:endParaRPr lang="en-US" sz="2800" dirty="0">
              <a:solidFill>
                <a:schemeClr val="tx1">
                  <a:lumMod val="75000"/>
                  <a:lumOff val="25000"/>
                </a:schemeClr>
              </a:solidFill>
              <a:latin typeface="Century Gothic"/>
              <a:cs typeface="Calibri"/>
            </a:endParaRPr>
          </a:p>
        </p:txBody>
      </p:sp>
      <p:pic>
        <p:nvPicPr>
          <p:cNvPr id="12" name="Graphic 7" descr="Calculator outline">
            <a:extLst>
              <a:ext uri="{FF2B5EF4-FFF2-40B4-BE49-F238E27FC236}">
                <a16:creationId xmlns:a16="http://schemas.microsoft.com/office/drawing/2014/main" id="{8C7FDF34-7999-4EE8-8730-37B4232B7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1166" y="1700247"/>
            <a:ext cx="914400" cy="914400"/>
          </a:xfrm>
          <a:prstGeom prst="rect">
            <a:avLst/>
          </a:prstGeom>
        </p:spPr>
      </p:pic>
      <p:pic>
        <p:nvPicPr>
          <p:cNvPr id="13" name="Graphic 4" descr="Globe outline">
            <a:extLst>
              <a:ext uri="{FF2B5EF4-FFF2-40B4-BE49-F238E27FC236}">
                <a16:creationId xmlns:a16="http://schemas.microsoft.com/office/drawing/2014/main" id="{9B209A00-A1A6-4500-AFF3-122D371799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9075" y="1697716"/>
            <a:ext cx="914400" cy="914400"/>
          </a:xfrm>
          <a:prstGeom prst="rect">
            <a:avLst/>
          </a:prstGeom>
        </p:spPr>
      </p:pic>
      <p:pic>
        <p:nvPicPr>
          <p:cNvPr id="4" name="Graphic 4" descr="Newspaper outline">
            <a:extLst>
              <a:ext uri="{FF2B5EF4-FFF2-40B4-BE49-F238E27FC236}">
                <a16:creationId xmlns:a16="http://schemas.microsoft.com/office/drawing/2014/main" id="{552A5CE1-1F2D-41F7-A028-69F94D76F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57284" y="1703260"/>
            <a:ext cx="914400" cy="914400"/>
          </a:xfrm>
          <a:prstGeom prst="rect">
            <a:avLst/>
          </a:prstGeom>
        </p:spPr>
      </p:pic>
    </p:spTree>
    <p:extLst>
      <p:ext uri="{BB962C8B-B14F-4D97-AF65-F5344CB8AC3E}">
        <p14:creationId xmlns:p14="http://schemas.microsoft.com/office/powerpoint/2010/main" val="211177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4F25000-2995-46E6-80FD-B2C9A8F6CAA5}"/>
              </a:ext>
            </a:extLst>
          </p:cNvPr>
          <p:cNvSpPr/>
          <p:nvPr/>
        </p:nvSpPr>
        <p:spPr>
          <a:xfrm>
            <a:off x="6067424" y="3027362"/>
            <a:ext cx="3873500" cy="3738562"/>
          </a:xfrm>
          <a:prstGeom prst="ellipse">
            <a:avLst/>
          </a:prstGeom>
          <a:solidFill>
            <a:srgbClr val="8AACD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FABFBC8-AA8B-46D7-8343-1421D7654DA5}"/>
              </a:ext>
            </a:extLst>
          </p:cNvPr>
          <p:cNvSpPr/>
          <p:nvPr/>
        </p:nvSpPr>
        <p:spPr>
          <a:xfrm>
            <a:off x="6067425" y="1217613"/>
            <a:ext cx="3873500" cy="3738562"/>
          </a:xfrm>
          <a:prstGeom prst="ellipse">
            <a:avLst/>
          </a:prstGeom>
          <a:solidFill>
            <a:srgbClr val="8AACD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DE9D6CE-32CE-42F4-9A54-64BCD8B08785}"/>
              </a:ext>
            </a:extLst>
          </p:cNvPr>
          <p:cNvSpPr/>
          <p:nvPr/>
        </p:nvSpPr>
        <p:spPr>
          <a:xfrm>
            <a:off x="757238" y="1233487"/>
            <a:ext cx="5691187" cy="5468937"/>
          </a:xfrm>
          <a:prstGeom prst="ellipse">
            <a:avLst/>
          </a:prstGeom>
          <a:solidFill>
            <a:srgbClr val="8AACD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D53F876-0819-4BC7-8D2C-EDB58B57E659}"/>
              </a:ext>
            </a:extLst>
          </p:cNvPr>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9EB13D"/>
                </a:solidFill>
                <a:latin typeface="Century Gothic" panose="020F0302020204030204"/>
              </a:rPr>
              <a:t>NASA EARTH OBSERVATIONS</a:t>
            </a:r>
          </a:p>
        </p:txBody>
      </p:sp>
      <p:pic>
        <p:nvPicPr>
          <p:cNvPr id="4" name="Picture 4" descr="Icon&#10;&#10;Description automatically generated">
            <a:extLst>
              <a:ext uri="{FF2B5EF4-FFF2-40B4-BE49-F238E27FC236}">
                <a16:creationId xmlns:a16="http://schemas.microsoft.com/office/drawing/2014/main" id="{10BA4BAF-8BC0-432C-9C15-9393DFA86405}"/>
              </a:ext>
            </a:extLst>
          </p:cNvPr>
          <p:cNvPicPr>
            <a:picLocks noChangeAspect="1"/>
          </p:cNvPicPr>
          <p:nvPr/>
        </p:nvPicPr>
        <p:blipFill>
          <a:blip r:embed="rId3"/>
          <a:stretch>
            <a:fillRect/>
          </a:stretch>
        </p:blipFill>
        <p:spPr>
          <a:xfrm>
            <a:off x="1404864" y="1653381"/>
            <a:ext cx="4398361" cy="4431921"/>
          </a:xfrm>
          <a:prstGeom prst="rect">
            <a:avLst/>
          </a:prstGeom>
        </p:spPr>
      </p:pic>
      <p:sp>
        <p:nvSpPr>
          <p:cNvPr id="6" name="TextBox 1">
            <a:extLst>
              <a:ext uri="{FF2B5EF4-FFF2-40B4-BE49-F238E27FC236}">
                <a16:creationId xmlns:a16="http://schemas.microsoft.com/office/drawing/2014/main" id="{D3E5191B-A9E5-4270-8BAF-9E438798452D}"/>
              </a:ext>
            </a:extLst>
          </p:cNvPr>
          <p:cNvSpPr txBox="1"/>
          <p:nvPr/>
        </p:nvSpPr>
        <p:spPr>
          <a:xfrm>
            <a:off x="209974" y="760603"/>
            <a:ext cx="1056987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tx1">
                    <a:lumMod val="75000"/>
                    <a:lumOff val="25000"/>
                  </a:schemeClr>
                </a:solidFill>
                <a:latin typeface="Century Gothic"/>
                <a:ea typeface="+mn-lt"/>
                <a:cs typeface="+mn-lt"/>
              </a:rPr>
              <a:t>NASA Prediction of Worldwide Energy Resources (POWER)</a:t>
            </a:r>
            <a:endParaRPr lang="en-US" sz="2400" dirty="0">
              <a:solidFill>
                <a:schemeClr val="tx1">
                  <a:lumMod val="75000"/>
                  <a:lumOff val="25000"/>
                </a:schemeClr>
              </a:solidFill>
              <a:latin typeface="Century Gothic"/>
            </a:endParaRPr>
          </a:p>
        </p:txBody>
      </p:sp>
      <p:pic>
        <p:nvPicPr>
          <p:cNvPr id="7" name="Picture 7">
            <a:extLst>
              <a:ext uri="{FF2B5EF4-FFF2-40B4-BE49-F238E27FC236}">
                <a16:creationId xmlns:a16="http://schemas.microsoft.com/office/drawing/2014/main" id="{9CF4DA67-65BC-4ADB-8D3E-D860DA468D95}"/>
              </a:ext>
            </a:extLst>
          </p:cNvPr>
          <p:cNvPicPr>
            <a:picLocks noChangeAspect="1"/>
          </p:cNvPicPr>
          <p:nvPr/>
        </p:nvPicPr>
        <p:blipFill>
          <a:blip r:embed="rId4"/>
          <a:stretch>
            <a:fillRect/>
          </a:stretch>
        </p:blipFill>
        <p:spPr>
          <a:xfrm>
            <a:off x="6307660" y="1714220"/>
            <a:ext cx="3390181" cy="2055719"/>
          </a:xfrm>
          <a:prstGeom prst="rect">
            <a:avLst/>
          </a:prstGeom>
        </p:spPr>
      </p:pic>
      <p:pic>
        <p:nvPicPr>
          <p:cNvPr id="8" name="Picture 8" descr="Logo&#10;&#10;Description automatically generated">
            <a:extLst>
              <a:ext uri="{FF2B5EF4-FFF2-40B4-BE49-F238E27FC236}">
                <a16:creationId xmlns:a16="http://schemas.microsoft.com/office/drawing/2014/main" id="{79FF8D4C-DD2B-4759-B8BC-A7A080C3B451}"/>
              </a:ext>
            </a:extLst>
          </p:cNvPr>
          <p:cNvPicPr>
            <a:picLocks noChangeAspect="1"/>
          </p:cNvPicPr>
          <p:nvPr/>
        </p:nvPicPr>
        <p:blipFill>
          <a:blip r:embed="rId5"/>
          <a:stretch>
            <a:fillRect/>
          </a:stretch>
        </p:blipFill>
        <p:spPr>
          <a:xfrm>
            <a:off x="6931084" y="4161586"/>
            <a:ext cx="2147617" cy="2133240"/>
          </a:xfrm>
          <a:prstGeom prst="rect">
            <a:avLst/>
          </a:prstGeom>
        </p:spPr>
      </p:pic>
      <p:sp>
        <p:nvSpPr>
          <p:cNvPr id="10" name="TextBox 9">
            <a:extLst>
              <a:ext uri="{FF2B5EF4-FFF2-40B4-BE49-F238E27FC236}">
                <a16:creationId xmlns:a16="http://schemas.microsoft.com/office/drawing/2014/main" id="{DF2475BD-C6B7-40A9-B055-1626F57B45A4}"/>
              </a:ext>
            </a:extLst>
          </p:cNvPr>
          <p:cNvSpPr txBox="1"/>
          <p:nvPr/>
        </p:nvSpPr>
        <p:spPr>
          <a:xfrm>
            <a:off x="9526589" y="6630464"/>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Image Credits: NASA</a:t>
            </a:r>
          </a:p>
        </p:txBody>
      </p:sp>
    </p:spTree>
    <p:extLst>
      <p:ext uri="{BB962C8B-B14F-4D97-AF65-F5344CB8AC3E}">
        <p14:creationId xmlns:p14="http://schemas.microsoft.com/office/powerpoint/2010/main" val="220615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Box 281">
            <a:extLst>
              <a:ext uri="{FF2B5EF4-FFF2-40B4-BE49-F238E27FC236}">
                <a16:creationId xmlns:a16="http://schemas.microsoft.com/office/drawing/2014/main" id="{C2B5E3B9-9B71-40F7-8DFD-5962FCC2F17C}"/>
              </a:ext>
            </a:extLst>
          </p:cNvPr>
          <p:cNvSpPr txBox="1"/>
          <p:nvPr/>
        </p:nvSpPr>
        <p:spPr>
          <a:xfrm>
            <a:off x="592327" y="1974257"/>
            <a:ext cx="110154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Solar irradiance data to determine the solar potential for tilted surfaces</a:t>
            </a:r>
            <a:endParaRPr lang="en-US" sz="2000" dirty="0">
              <a:solidFill>
                <a:schemeClr val="tx1">
                  <a:lumMod val="75000"/>
                  <a:lumOff val="25000"/>
                </a:schemeClr>
              </a:solidFill>
              <a:latin typeface="Century Gothic"/>
            </a:endParaRPr>
          </a:p>
        </p:txBody>
      </p:sp>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rgbClr val="9EB13D"/>
              </a:solidFill>
              <a:latin typeface="Century Gothic" panose="020F0302020204030204"/>
            </a:endParaRPr>
          </a:p>
        </p:txBody>
      </p:sp>
      <p:sp>
        <p:nvSpPr>
          <p:cNvPr id="8" name="Rectangle 7">
            <a:extLst>
              <a:ext uri="{FF2B5EF4-FFF2-40B4-BE49-F238E27FC236}">
                <a16:creationId xmlns:a16="http://schemas.microsoft.com/office/drawing/2014/main" id="{647CA811-ED27-45C9-B48F-4042C53C0F12}"/>
              </a:ext>
            </a:extLst>
          </p:cNvPr>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9EB13D"/>
                </a:solidFill>
                <a:latin typeface="Century Gothic" panose="020F0302020204030204"/>
              </a:rPr>
              <a:t>DATA ACQUISITION</a:t>
            </a:r>
            <a:endParaRPr lang="en-US" dirty="0"/>
          </a:p>
        </p:txBody>
      </p:sp>
      <p:sp>
        <p:nvSpPr>
          <p:cNvPr id="279" name="Flowchart: Alternate Process 278">
            <a:extLst>
              <a:ext uri="{FF2B5EF4-FFF2-40B4-BE49-F238E27FC236}">
                <a16:creationId xmlns:a16="http://schemas.microsoft.com/office/drawing/2014/main" id="{C6AA73C9-14A6-4A62-9F2B-6209D1F40005}"/>
              </a:ext>
            </a:extLst>
          </p:cNvPr>
          <p:cNvSpPr/>
          <p:nvPr/>
        </p:nvSpPr>
        <p:spPr>
          <a:xfrm>
            <a:off x="588935" y="1256422"/>
            <a:ext cx="11016711" cy="67805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latin typeface="Century Gothic"/>
                <a:cs typeface="Calibri"/>
              </a:rPr>
              <a:t>30-year</a:t>
            </a:r>
            <a:r>
              <a:rPr lang="en-US" sz="2100" dirty="0">
                <a:latin typeface="Century Gothic"/>
                <a:ea typeface="+mn-lt"/>
                <a:cs typeface="+mn-lt"/>
              </a:rPr>
              <a:t> Meteorological and Solar Monthly &amp; Annual Climatologies – NASA POWER</a:t>
            </a:r>
          </a:p>
        </p:txBody>
      </p:sp>
      <p:grpSp>
        <p:nvGrpSpPr>
          <p:cNvPr id="3" name="Group 2">
            <a:extLst>
              <a:ext uri="{FF2B5EF4-FFF2-40B4-BE49-F238E27FC236}">
                <a16:creationId xmlns:a16="http://schemas.microsoft.com/office/drawing/2014/main" id="{5515F3E5-E79C-45DD-B361-4659A47ED0F2}"/>
              </a:ext>
            </a:extLst>
          </p:cNvPr>
          <p:cNvGrpSpPr/>
          <p:nvPr/>
        </p:nvGrpSpPr>
        <p:grpSpPr>
          <a:xfrm>
            <a:off x="588934" y="2883742"/>
            <a:ext cx="11018810" cy="1117945"/>
            <a:chOff x="588934" y="2799793"/>
            <a:chExt cx="11018810" cy="1117945"/>
          </a:xfrm>
        </p:grpSpPr>
        <p:sp>
          <p:nvSpPr>
            <p:cNvPr id="280" name="Flowchart: Alternate Process 279">
              <a:extLst>
                <a:ext uri="{FF2B5EF4-FFF2-40B4-BE49-F238E27FC236}">
                  <a16:creationId xmlns:a16="http://schemas.microsoft.com/office/drawing/2014/main" id="{5B4DE009-372D-4534-AB70-7DF6A4B971FE}"/>
                </a:ext>
              </a:extLst>
            </p:cNvPr>
            <p:cNvSpPr/>
            <p:nvPr/>
          </p:nvSpPr>
          <p:spPr>
            <a:xfrm>
              <a:off x="588934" y="2799793"/>
              <a:ext cx="11016711" cy="678050"/>
            </a:xfrm>
            <a:prstGeom prst="flowChartAlternate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latin typeface="Century Gothic"/>
                  <a:ea typeface="+mn-lt"/>
                  <a:cs typeface="+mn-lt"/>
                </a:rPr>
                <a:t>Building Footprints – Maryland GIS Data Catalog</a:t>
              </a:r>
              <a:endParaRPr lang="en-US" sz="2100" dirty="0">
                <a:latin typeface="Century Gothic"/>
                <a:cs typeface="Calibri"/>
              </a:endParaRPr>
            </a:p>
          </p:txBody>
        </p:sp>
        <p:sp>
          <p:nvSpPr>
            <p:cNvPr id="283" name="TextBox 282">
              <a:extLst>
                <a:ext uri="{FF2B5EF4-FFF2-40B4-BE49-F238E27FC236}">
                  <a16:creationId xmlns:a16="http://schemas.microsoft.com/office/drawing/2014/main" id="{F66B6F1C-A9FC-4642-98B7-4EB544661D49}"/>
                </a:ext>
              </a:extLst>
            </p:cNvPr>
            <p:cNvSpPr txBox="1"/>
            <p:nvPr/>
          </p:nvSpPr>
          <p:spPr>
            <a:xfrm>
              <a:off x="592326" y="3517628"/>
              <a:ext cx="110154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Creating roof segmentation shapefiles</a:t>
              </a:r>
              <a:endParaRPr lang="en-US" sz="2000" dirty="0">
                <a:solidFill>
                  <a:schemeClr val="tx1">
                    <a:lumMod val="75000"/>
                    <a:lumOff val="25000"/>
                  </a:schemeClr>
                </a:solidFill>
              </a:endParaRPr>
            </a:p>
          </p:txBody>
        </p:sp>
      </p:grpSp>
      <p:sp>
        <p:nvSpPr>
          <p:cNvPr id="10" name="Flowchart: Alternate Process 9">
            <a:extLst>
              <a:ext uri="{FF2B5EF4-FFF2-40B4-BE49-F238E27FC236}">
                <a16:creationId xmlns:a16="http://schemas.microsoft.com/office/drawing/2014/main" id="{C9E3267F-471C-4EE3-86F0-EA667E023FE4}"/>
              </a:ext>
            </a:extLst>
          </p:cNvPr>
          <p:cNvSpPr/>
          <p:nvPr/>
        </p:nvSpPr>
        <p:spPr>
          <a:xfrm>
            <a:off x="588932" y="1256420"/>
            <a:ext cx="11016711" cy="678050"/>
          </a:xfrm>
          <a:prstGeom prst="flowChartAlternateProcess">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latin typeface="Century Gothic"/>
                <a:ea typeface="+mn-lt"/>
                <a:cs typeface="+mn-lt"/>
              </a:rPr>
              <a:t>LiDAR 2018 – Maryland GIS Data Catalog</a:t>
            </a:r>
          </a:p>
        </p:txBody>
      </p:sp>
      <p:grpSp>
        <p:nvGrpSpPr>
          <p:cNvPr id="4" name="Group 3">
            <a:extLst>
              <a:ext uri="{FF2B5EF4-FFF2-40B4-BE49-F238E27FC236}">
                <a16:creationId xmlns:a16="http://schemas.microsoft.com/office/drawing/2014/main" id="{32E4A7FB-60EE-48E0-8A7B-2E577C71B814}"/>
              </a:ext>
            </a:extLst>
          </p:cNvPr>
          <p:cNvGrpSpPr/>
          <p:nvPr/>
        </p:nvGrpSpPr>
        <p:grpSpPr>
          <a:xfrm>
            <a:off x="588933" y="4420658"/>
            <a:ext cx="11018811" cy="1117945"/>
            <a:chOff x="588933" y="4420658"/>
            <a:chExt cx="11018811" cy="1117945"/>
          </a:xfrm>
        </p:grpSpPr>
        <p:sp>
          <p:nvSpPr>
            <p:cNvPr id="13" name="TextBox 12">
              <a:extLst>
                <a:ext uri="{FF2B5EF4-FFF2-40B4-BE49-F238E27FC236}">
                  <a16:creationId xmlns:a16="http://schemas.microsoft.com/office/drawing/2014/main" id="{B3BD6781-BA12-4609-9E67-5A2BA7CF50AE}"/>
                </a:ext>
              </a:extLst>
            </p:cNvPr>
            <p:cNvSpPr txBox="1"/>
            <p:nvPr/>
          </p:nvSpPr>
          <p:spPr>
            <a:xfrm>
              <a:off x="592326" y="5138493"/>
              <a:ext cx="110154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Solar irradiance data to determine the solar potential for tilted surfaces</a:t>
              </a:r>
              <a:endParaRPr lang="en-US" sz="2000" dirty="0">
                <a:solidFill>
                  <a:schemeClr val="tx1">
                    <a:lumMod val="75000"/>
                    <a:lumOff val="25000"/>
                  </a:schemeClr>
                </a:solidFill>
                <a:latin typeface="Century Gothic"/>
              </a:endParaRPr>
            </a:p>
          </p:txBody>
        </p:sp>
        <p:sp>
          <p:nvSpPr>
            <p:cNvPr id="281" name="Flowchart: Alternate Process 280">
              <a:extLst>
                <a:ext uri="{FF2B5EF4-FFF2-40B4-BE49-F238E27FC236}">
                  <a16:creationId xmlns:a16="http://schemas.microsoft.com/office/drawing/2014/main" id="{9AEAE996-898C-42B0-9340-A232A7810DCF}"/>
                </a:ext>
              </a:extLst>
            </p:cNvPr>
            <p:cNvSpPr/>
            <p:nvPr/>
          </p:nvSpPr>
          <p:spPr>
            <a:xfrm>
              <a:off x="588933" y="4420658"/>
              <a:ext cx="11016711" cy="678050"/>
            </a:xfrm>
            <a:prstGeom prst="flowChartAlternateProcess">
              <a:avLst/>
            </a:prstGeom>
            <a:solidFill>
              <a:srgbClr val="9EB13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latin typeface="Century Gothic"/>
                  <a:ea typeface="+mn-lt"/>
                  <a:cs typeface="+mn-lt"/>
                </a:rPr>
                <a:t>LiDAR 2018 – Maryland GIS Data Catalog</a:t>
              </a:r>
            </a:p>
          </p:txBody>
        </p:sp>
        <p:sp>
          <p:nvSpPr>
            <p:cNvPr id="12" name="Flowchart: Alternate Process 11">
              <a:extLst>
                <a:ext uri="{FF2B5EF4-FFF2-40B4-BE49-F238E27FC236}">
                  <a16:creationId xmlns:a16="http://schemas.microsoft.com/office/drawing/2014/main" id="{480EA5B8-2E5B-448C-BEB8-C0B131042A3B}"/>
                </a:ext>
              </a:extLst>
            </p:cNvPr>
            <p:cNvSpPr/>
            <p:nvPr/>
          </p:nvSpPr>
          <p:spPr>
            <a:xfrm>
              <a:off x="588934" y="4420658"/>
              <a:ext cx="11016711" cy="678050"/>
            </a:xfrm>
            <a:prstGeom prst="flowChartAlternateProcess">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latin typeface="Century Gothic"/>
                  <a:cs typeface="Calibri"/>
                </a:rPr>
                <a:t>30-year</a:t>
              </a:r>
              <a:r>
                <a:rPr lang="en-US" sz="2100" dirty="0">
                  <a:latin typeface="Century Gothic"/>
                  <a:ea typeface="+mn-lt"/>
                  <a:cs typeface="+mn-lt"/>
                </a:rPr>
                <a:t> Meteorological and Solar Monthly &amp; Annual Climatologies – NASA POWER</a:t>
              </a:r>
            </a:p>
          </p:txBody>
        </p:sp>
      </p:grpSp>
    </p:spTree>
    <p:extLst>
      <p:ext uri="{BB962C8B-B14F-4D97-AF65-F5344CB8AC3E}">
        <p14:creationId xmlns:p14="http://schemas.microsoft.com/office/powerpoint/2010/main" val="1311750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rgbClr val="9EB13D"/>
              </a:solidFill>
              <a:latin typeface="Century Gothic" panose="020F0302020204030204"/>
            </a:endParaRPr>
          </a:p>
        </p:txBody>
      </p:sp>
      <p:sp>
        <p:nvSpPr>
          <p:cNvPr id="8" name="Rectangle 7">
            <a:extLst>
              <a:ext uri="{FF2B5EF4-FFF2-40B4-BE49-F238E27FC236}">
                <a16:creationId xmlns:a16="http://schemas.microsoft.com/office/drawing/2014/main" id="{647CA811-ED27-45C9-B48F-4042C53C0F12}"/>
              </a:ext>
            </a:extLst>
          </p:cNvPr>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9EB13D"/>
                </a:solidFill>
                <a:latin typeface="Century Gothic" panose="020F0302020204030204"/>
              </a:rPr>
              <a:t>DATA PROCESSING</a:t>
            </a:r>
            <a:endParaRPr lang="en-US" dirty="0"/>
          </a:p>
        </p:txBody>
      </p:sp>
      <p:sp>
        <p:nvSpPr>
          <p:cNvPr id="11" name="Arrow: Chevron 10">
            <a:extLst>
              <a:ext uri="{FF2B5EF4-FFF2-40B4-BE49-F238E27FC236}">
                <a16:creationId xmlns:a16="http://schemas.microsoft.com/office/drawing/2014/main" id="{320FE285-40E9-4B77-A43E-3A1D34245E3E}"/>
              </a:ext>
            </a:extLst>
          </p:cNvPr>
          <p:cNvSpPr/>
          <p:nvPr/>
        </p:nvSpPr>
        <p:spPr>
          <a:xfrm>
            <a:off x="763202" y="2625069"/>
            <a:ext cx="3881886" cy="1667773"/>
          </a:xfrm>
          <a:prstGeom prst="chevron">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Century Gothic"/>
                <a:cs typeface="Calibri"/>
              </a:rPr>
              <a:t>Generated DSMs</a:t>
            </a:r>
          </a:p>
        </p:txBody>
      </p:sp>
      <p:sp>
        <p:nvSpPr>
          <p:cNvPr id="12" name="Arrow: Chevron 11">
            <a:extLst>
              <a:ext uri="{FF2B5EF4-FFF2-40B4-BE49-F238E27FC236}">
                <a16:creationId xmlns:a16="http://schemas.microsoft.com/office/drawing/2014/main" id="{26FF3C37-C51D-40DA-93DC-0BBD0F47F4B0}"/>
              </a:ext>
            </a:extLst>
          </p:cNvPr>
          <p:cNvSpPr/>
          <p:nvPr/>
        </p:nvSpPr>
        <p:spPr>
          <a:xfrm>
            <a:off x="4185013" y="2610691"/>
            <a:ext cx="4025659" cy="1667773"/>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Century Gothic"/>
                <a:cs typeface="Calibri"/>
              </a:rPr>
              <a:t>Solar Irradiation by Building Footprint</a:t>
            </a:r>
          </a:p>
        </p:txBody>
      </p:sp>
      <p:sp>
        <p:nvSpPr>
          <p:cNvPr id="13" name="Arrow: Chevron 12">
            <a:extLst>
              <a:ext uri="{FF2B5EF4-FFF2-40B4-BE49-F238E27FC236}">
                <a16:creationId xmlns:a16="http://schemas.microsoft.com/office/drawing/2014/main" id="{C19839D5-CC33-4C01-BC29-0152F7167901}"/>
              </a:ext>
            </a:extLst>
          </p:cNvPr>
          <p:cNvSpPr/>
          <p:nvPr/>
        </p:nvSpPr>
        <p:spPr>
          <a:xfrm>
            <a:off x="7779352" y="2625069"/>
            <a:ext cx="3881886" cy="1667773"/>
          </a:xfrm>
          <a:prstGeom prst="chevron">
            <a:avLst/>
          </a:prstGeom>
          <a:solidFill>
            <a:srgbClr val="8AACD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a:solidFill>
                  <a:schemeClr val="bg1"/>
                </a:solidFill>
                <a:latin typeface="Century Gothic"/>
                <a:cs typeface="Calibri"/>
              </a:rPr>
              <a:t>Mapped Solar Potential</a:t>
            </a:r>
            <a:endParaRPr lang="en-US" dirty="0"/>
          </a:p>
        </p:txBody>
      </p:sp>
    </p:spTree>
    <p:extLst>
      <p:ext uri="{BB962C8B-B14F-4D97-AF65-F5344CB8AC3E}">
        <p14:creationId xmlns:p14="http://schemas.microsoft.com/office/powerpoint/2010/main" val="313106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128355-90DF-44DD-9499-C08C2C83DAED}"/>
              </a:ext>
            </a:extLst>
          </p:cNvPr>
          <p:cNvGrpSpPr/>
          <p:nvPr/>
        </p:nvGrpSpPr>
        <p:grpSpPr>
          <a:xfrm>
            <a:off x="2323391" y="1729395"/>
            <a:ext cx="6412524" cy="4848693"/>
            <a:chOff x="2570894" y="387158"/>
            <a:chExt cx="7537152" cy="5785463"/>
          </a:xfrm>
        </p:grpSpPr>
        <p:pic>
          <p:nvPicPr>
            <p:cNvPr id="2" name="Picture 2" descr="A picture containing shape&#10;&#10;Description automatically generated">
              <a:extLst>
                <a:ext uri="{FF2B5EF4-FFF2-40B4-BE49-F238E27FC236}">
                  <a16:creationId xmlns:a16="http://schemas.microsoft.com/office/drawing/2014/main" id="{98E18768-9D8A-4103-9628-EA7721179646}"/>
                </a:ext>
              </a:extLst>
            </p:cNvPr>
            <p:cNvPicPr>
              <a:picLocks noChangeAspect="1"/>
            </p:cNvPicPr>
            <p:nvPr/>
          </p:nvPicPr>
          <p:blipFill>
            <a:blip r:embed="rId3"/>
            <a:stretch>
              <a:fillRect/>
            </a:stretch>
          </p:blipFill>
          <p:spPr>
            <a:xfrm>
              <a:off x="2570894" y="387158"/>
              <a:ext cx="7283128" cy="5782015"/>
            </a:xfrm>
            <a:prstGeom prst="rect">
              <a:avLst/>
            </a:prstGeom>
            <a:ln w="28575">
              <a:solidFill>
                <a:schemeClr val="tx1"/>
              </a:solidFill>
            </a:ln>
          </p:spPr>
        </p:pic>
        <p:pic>
          <p:nvPicPr>
            <p:cNvPr id="3" name="Picture 4" descr="A picture containing text&#10;&#10;Description automatically generated">
              <a:extLst>
                <a:ext uri="{FF2B5EF4-FFF2-40B4-BE49-F238E27FC236}">
                  <a16:creationId xmlns:a16="http://schemas.microsoft.com/office/drawing/2014/main" id="{7F32B2E2-289F-4F81-8248-AB5E13BEA244}"/>
                </a:ext>
              </a:extLst>
            </p:cNvPr>
            <p:cNvPicPr>
              <a:picLocks noChangeAspect="1"/>
            </p:cNvPicPr>
            <p:nvPr/>
          </p:nvPicPr>
          <p:blipFill rotWithShape="1">
            <a:blip r:embed="rId4"/>
            <a:srcRect l="26291" r="46259" b="-204"/>
            <a:stretch/>
          </p:blipFill>
          <p:spPr>
            <a:xfrm>
              <a:off x="4427769" y="387159"/>
              <a:ext cx="2024527" cy="5785458"/>
            </a:xfrm>
            <a:prstGeom prst="rect">
              <a:avLst/>
            </a:prstGeom>
            <a:ln w="28575">
              <a:solidFill>
                <a:schemeClr val="tx1"/>
              </a:solidFill>
            </a:ln>
          </p:spPr>
        </p:pic>
        <p:pic>
          <p:nvPicPr>
            <p:cNvPr id="5" name="Picture 5" descr="A picture containing text&#10;&#10;Description automatically generated">
              <a:extLst>
                <a:ext uri="{FF2B5EF4-FFF2-40B4-BE49-F238E27FC236}">
                  <a16:creationId xmlns:a16="http://schemas.microsoft.com/office/drawing/2014/main" id="{15E8FD40-AC47-49B2-B114-55C57960AE07}"/>
                </a:ext>
              </a:extLst>
            </p:cNvPr>
            <p:cNvPicPr>
              <a:picLocks noChangeAspect="1"/>
            </p:cNvPicPr>
            <p:nvPr/>
          </p:nvPicPr>
          <p:blipFill rotWithShape="1">
            <a:blip r:embed="rId5"/>
            <a:srcRect l="26249" t="50186" r="46341" b="-297"/>
            <a:stretch/>
          </p:blipFill>
          <p:spPr>
            <a:xfrm>
              <a:off x="4422418" y="3278906"/>
              <a:ext cx="2019198" cy="2888987"/>
            </a:xfrm>
            <a:prstGeom prst="rect">
              <a:avLst/>
            </a:prstGeom>
            <a:ln w="28575">
              <a:solidFill>
                <a:schemeClr val="tx1"/>
              </a:solidFill>
            </a:ln>
          </p:spPr>
        </p:pic>
        <p:pic>
          <p:nvPicPr>
            <p:cNvPr id="6" name="Picture 6" descr="A picture containing text, fabric&#10;&#10;Description automatically generated">
              <a:extLst>
                <a:ext uri="{FF2B5EF4-FFF2-40B4-BE49-F238E27FC236}">
                  <a16:creationId xmlns:a16="http://schemas.microsoft.com/office/drawing/2014/main" id="{229C1607-5093-4BAE-9D5F-C29266017527}"/>
                </a:ext>
              </a:extLst>
            </p:cNvPr>
            <p:cNvPicPr>
              <a:picLocks noChangeAspect="1"/>
            </p:cNvPicPr>
            <p:nvPr/>
          </p:nvPicPr>
          <p:blipFill rotWithShape="1">
            <a:blip r:embed="rId6"/>
            <a:srcRect l="53658" t="298" r="21429" b="-651"/>
            <a:stretch/>
          </p:blipFill>
          <p:spPr>
            <a:xfrm>
              <a:off x="6460126" y="395721"/>
              <a:ext cx="1835235" cy="5776900"/>
            </a:xfrm>
            <a:prstGeom prst="rect">
              <a:avLst/>
            </a:prstGeom>
            <a:ln w="28575">
              <a:solidFill>
                <a:schemeClr val="tx1"/>
              </a:solidFill>
            </a:ln>
          </p:spPr>
        </p:pic>
        <p:pic>
          <p:nvPicPr>
            <p:cNvPr id="9" name="Picture 9">
              <a:extLst>
                <a:ext uri="{FF2B5EF4-FFF2-40B4-BE49-F238E27FC236}">
                  <a16:creationId xmlns:a16="http://schemas.microsoft.com/office/drawing/2014/main" id="{3BA6BD27-B253-42D0-92EA-51E7D3D796EB}"/>
                </a:ext>
              </a:extLst>
            </p:cNvPr>
            <p:cNvPicPr>
              <a:picLocks noChangeAspect="1"/>
            </p:cNvPicPr>
            <p:nvPr/>
          </p:nvPicPr>
          <p:blipFill rotWithShape="1">
            <a:blip r:embed="rId7"/>
            <a:srcRect l="78879" t="60" r="-64" b="83"/>
            <a:stretch/>
          </p:blipFill>
          <p:spPr>
            <a:xfrm>
              <a:off x="8296275" y="392242"/>
              <a:ext cx="1811771" cy="5771425"/>
            </a:xfrm>
            <a:prstGeom prst="rect">
              <a:avLst/>
            </a:prstGeom>
            <a:ln w="28575">
              <a:solidFill>
                <a:schemeClr val="tx1"/>
              </a:solidFill>
            </a:ln>
          </p:spPr>
        </p:pic>
      </p:grpSp>
      <p:sp>
        <p:nvSpPr>
          <p:cNvPr id="8" name="Arrow: Chevron 7">
            <a:extLst>
              <a:ext uri="{FF2B5EF4-FFF2-40B4-BE49-F238E27FC236}">
                <a16:creationId xmlns:a16="http://schemas.microsoft.com/office/drawing/2014/main" id="{6F137D88-6813-4EEB-8E2C-133B181FC0ED}"/>
              </a:ext>
            </a:extLst>
          </p:cNvPr>
          <p:cNvSpPr/>
          <p:nvPr/>
        </p:nvSpPr>
        <p:spPr>
          <a:xfrm>
            <a:off x="2222431" y="938790"/>
            <a:ext cx="1614879" cy="642087"/>
          </a:xfrm>
          <a:prstGeom prst="chevron">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a:rPr>
              <a:t>DSMs</a:t>
            </a:r>
          </a:p>
        </p:txBody>
      </p:sp>
      <p:sp>
        <p:nvSpPr>
          <p:cNvPr id="11" name="Arrow: Chevron 10">
            <a:extLst>
              <a:ext uri="{FF2B5EF4-FFF2-40B4-BE49-F238E27FC236}">
                <a16:creationId xmlns:a16="http://schemas.microsoft.com/office/drawing/2014/main" id="{A805E6E5-E8F5-4A0E-9E2B-99A7C581026C}"/>
              </a:ext>
            </a:extLst>
          </p:cNvPr>
          <p:cNvSpPr/>
          <p:nvPr/>
        </p:nvSpPr>
        <p:spPr>
          <a:xfrm>
            <a:off x="3579413" y="942422"/>
            <a:ext cx="2076271" cy="634437"/>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rPr>
              <a:t>Slope &amp;</a:t>
            </a:r>
            <a:endParaRPr lang="en-US" dirty="0">
              <a:solidFill>
                <a:schemeClr val="bg1"/>
              </a:solidFill>
            </a:endParaRPr>
          </a:p>
          <a:p>
            <a:pPr algn="ctr"/>
            <a:r>
              <a:rPr lang="en-US" dirty="0">
                <a:solidFill>
                  <a:schemeClr val="bg1"/>
                </a:solidFill>
                <a:latin typeface="Century Gothic"/>
              </a:rPr>
              <a:t>Aspect</a:t>
            </a:r>
            <a:endParaRPr lang="en-US" dirty="0">
              <a:solidFill>
                <a:schemeClr val="bg1"/>
              </a:solidFill>
            </a:endParaRPr>
          </a:p>
        </p:txBody>
      </p:sp>
      <p:sp>
        <p:nvSpPr>
          <p:cNvPr id="12" name="Arrow: Chevron 11">
            <a:extLst>
              <a:ext uri="{FF2B5EF4-FFF2-40B4-BE49-F238E27FC236}">
                <a16:creationId xmlns:a16="http://schemas.microsoft.com/office/drawing/2014/main" id="{99B9E6C6-2605-4917-8DF2-5686D6C30209}"/>
              </a:ext>
            </a:extLst>
          </p:cNvPr>
          <p:cNvSpPr/>
          <p:nvPr/>
        </p:nvSpPr>
        <p:spPr>
          <a:xfrm>
            <a:off x="5403396" y="945975"/>
            <a:ext cx="1887520" cy="630884"/>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rPr>
              <a:t>Dissolve</a:t>
            </a:r>
            <a:endParaRPr lang="en-US" dirty="0">
              <a:solidFill>
                <a:schemeClr val="bg1"/>
              </a:solidFill>
            </a:endParaRPr>
          </a:p>
        </p:txBody>
      </p:sp>
      <p:sp>
        <p:nvSpPr>
          <p:cNvPr id="13" name="Arrow: Chevron 12">
            <a:extLst>
              <a:ext uri="{FF2B5EF4-FFF2-40B4-BE49-F238E27FC236}">
                <a16:creationId xmlns:a16="http://schemas.microsoft.com/office/drawing/2014/main" id="{86C70011-98FE-42E6-A12B-E48A13F1989C}"/>
              </a:ext>
            </a:extLst>
          </p:cNvPr>
          <p:cNvSpPr/>
          <p:nvPr/>
        </p:nvSpPr>
        <p:spPr>
          <a:xfrm>
            <a:off x="7035985" y="945974"/>
            <a:ext cx="1936456" cy="630884"/>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rPr>
              <a:t>Potential</a:t>
            </a:r>
          </a:p>
        </p:txBody>
      </p:sp>
      <p:sp>
        <p:nvSpPr>
          <p:cNvPr id="16" name="Rectangle 15">
            <a:extLst>
              <a:ext uri="{FF2B5EF4-FFF2-40B4-BE49-F238E27FC236}">
                <a16:creationId xmlns:a16="http://schemas.microsoft.com/office/drawing/2014/main" id="{050E9C78-F85F-46EE-A953-CF6440378D54}"/>
              </a:ext>
            </a:extLst>
          </p:cNvPr>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9EB13D"/>
                </a:solidFill>
                <a:latin typeface="Century Gothic" panose="020F0302020204030204"/>
              </a:rPr>
              <a:t>DATA PROCESSING</a:t>
            </a:r>
            <a:endParaRPr lang="en-US" dirty="0"/>
          </a:p>
        </p:txBody>
      </p:sp>
    </p:spTree>
    <p:extLst>
      <p:ext uri="{BB962C8B-B14F-4D97-AF65-F5344CB8AC3E}">
        <p14:creationId xmlns:p14="http://schemas.microsoft.com/office/powerpoint/2010/main" val="3085678754"/>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 except external users</DisplayName>
        <AccountId>9</AccountId>
        <AccountType/>
      </UserInfo>
      <UserInfo>
        <DisplayName>Edward Cronin</DisplayName>
        <AccountId>364</AccountId>
        <AccountType/>
      </UserInfo>
      <UserInfo>
        <DisplayName>Adriana Le Compte</DisplayName>
        <AccountId>47</AccountId>
        <AccountType/>
      </UserInfo>
      <UserInfo>
        <DisplayName>Brandy Nisbet-Wilcox</DisplayName>
        <AccountId>150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027A2-DA37-4008-BF81-231E0B291835}">
  <ds:schemaRefs>
    <ds:schemaRef ds:uri="be62cf21-107c-46f9-8b49-2794bb6ce1a0"/>
    <ds:schemaRef ds:uri="dd25769e-3cc6-46ad-b23f-94e8f35c9f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customXml/itemProps2.xml><?xml version="1.0" encoding="utf-8"?>
<ds:datastoreItem xmlns:ds="http://schemas.openxmlformats.org/officeDocument/2006/customXml" ds:itemID="{65ABDFB0-0ABD-4670-BDA3-13071E502FF5}">
  <ds:schemaRefs>
    <ds:schemaRef ds:uri="http://schemas.microsoft.com/sharepoint/v3/contenttype/forms"/>
  </ds:schemaRefs>
</ds:datastoreItem>
</file>

<file path=customXml/itemProps3.xml><?xml version="1.0" encoding="utf-8"?>
<ds:datastoreItem xmlns:ds="http://schemas.openxmlformats.org/officeDocument/2006/customXml" ds:itemID="{A006F8CD-933A-43F0-A349-58EF58E6D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TotalTime>
  <Words>2291</Words>
  <Application>Microsoft Office PowerPoint</Application>
  <PresentationFormat>Widescreen</PresentationFormat>
  <Paragraphs>150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Century Gothic</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9</cp:revision>
  <dcterms:created xsi:type="dcterms:W3CDTF">2019-11-12T17:46:59Z</dcterms:created>
  <dcterms:modified xsi:type="dcterms:W3CDTF">2022-01-24T16:34:11Z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