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0" r:id="rId3"/>
  </p:sldMasterIdLst>
  <p:notesMasterIdLst>
    <p:notesMasterId r:id="rId15"/>
  </p:notesMasterIdLst>
  <p:sldIdLst>
    <p:sldId id="256" r:id="rId4"/>
    <p:sldId id="257" r:id="rId5"/>
    <p:sldId id="258" r:id="rId6"/>
    <p:sldId id="260" r:id="rId7"/>
    <p:sldId id="272" r:id="rId8"/>
    <p:sldId id="273" r:id="rId9"/>
    <p:sldId id="263" r:id="rId10"/>
    <p:sldId id="264" r:id="rId11"/>
    <p:sldId id="270" r:id="rId12"/>
    <p:sldId id="271" r:id="rId13"/>
    <p:sldId id="267" r:id="rId14"/>
  </p:sldIdLst>
  <p:sldSz cx="9144000" cy="6858000" type="screen4x3"/>
  <p:notesSz cx="6858000" cy="9144000"/>
  <p:embeddedFontLst>
    <p:embeddedFont>
      <p:font typeface="Helvetica Neue" panose="020B0604020202020204" charset="0"/>
      <p:regular r:id="rId16"/>
      <p:bold r:id="rId17"/>
      <p:italic r:id="rId18"/>
      <p:boldItalic r:id="rId19"/>
    </p:embeddedFont>
    <p:embeddedFont>
      <p:font typeface="Questrial" panose="020B0604020202020204" charset="0"/>
      <p:regular r:id="rId20"/>
    </p:embeddedFont>
    <p:embeddedFont>
      <p:font typeface="Webdings" panose="05030102010509060703" pitchFamily="18" charset="2"/>
      <p:regular r:id="rId21"/>
    </p:embeddedFon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Georgia" panose="02040502050405020303"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25" autoAdjust="0"/>
  </p:normalViewPr>
  <p:slideViewPr>
    <p:cSldViewPr snapToGrid="0">
      <p:cViewPr varScale="1">
        <p:scale>
          <a:sx n="72" d="100"/>
          <a:sy n="72" d="100"/>
        </p:scale>
        <p:origin x="27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Don't forget speaker notes
-Adams, Emily C. (LARC-E3)[SSAI DEVELOP]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4445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Notes: A continuation of a project performed during the summer of 2015</a:t>
            </a:r>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2082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This is a second term project, and a third term is planned to be carried out in Maricopa county during the summer.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Possible objectives for that third term include improving the heat maps by incorporating a cloud cover mask and using OPeNDAP to create near real-time products.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first term of Arizona Health &amp; Air Quality performed several statistical analyses, which we were unable to incorporate into our script due to time constraints. However, a third term would be able to automate these analyses.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Maricopa County Department of Public Health maintains heat relief centers throughout Maricopa County. In addition, they have survey data on AC use in different communities. While the current term had access to that data, we did not have time to fully incorporate it into LaSTMoV. A third term could use this data to create vulnerability maps to help decision makers locate areas in need of assistance.</a:t>
            </a:r>
          </a:p>
        </p:txBody>
      </p:sp>
      <p:sp>
        <p:nvSpPr>
          <p:cNvPr id="322" name="Shape 322"/>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10</a:t>
            </a:fld>
            <a:endParaRPr lang="en-US" sz="1200">
              <a:latin typeface="Calibri"/>
              <a:ea typeface="Calibri"/>
              <a:cs typeface="Calibri"/>
              <a:sym typeface="Calibri"/>
            </a:endParaRPr>
          </a:p>
        </p:txBody>
      </p:sp>
    </p:spTree>
    <p:extLst>
      <p:ext uri="{BB962C8B-B14F-4D97-AF65-F5344CB8AC3E}">
        <p14:creationId xmlns:p14="http://schemas.microsoft.com/office/powerpoint/2010/main" val="385141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33" name="Shape 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9910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Notes: Study area covers Maricopa County, Arizona which contains a variety of different landscapes and surfaces, from the densely populated city of Phoenix in the center to the barren desert in the south.  Area also contains significant amounts of agriculture and mountainous regions. </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Urban Heat Island effect</a:t>
            </a:r>
          </a:p>
        </p:txBody>
      </p:sp>
      <p:sp>
        <p:nvSpPr>
          <p:cNvPr id="190" name="Shape 19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7227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dirty="0"/>
              <a:t>Image Credit: https://en.wikipedia.org/wiki/Sunnyslope_Mountain#/</a:t>
            </a:r>
            <a:r>
              <a:rPr lang="en-US" dirty="0" smtClean="0"/>
              <a:t>media/File:PhoenixDowntown.jpg</a:t>
            </a:r>
          </a:p>
          <a:p>
            <a:pPr lvl="0"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DEVELOP</a:t>
            </a:r>
            <a:r>
              <a:rPr lang="en-US" sz="1200" b="0" i="0" u="none" strike="noStrike" cap="none" baseline="0" dirty="0" smtClean="0">
                <a:solidFill>
                  <a:schemeClr val="dk1"/>
                </a:solidFill>
                <a:latin typeface="Calibri"/>
                <a:ea typeface="Calibri"/>
                <a:cs typeface="Calibri"/>
                <a:sym typeface="Calibri"/>
              </a:rPr>
              <a:t> was specifically contacted by Maricopa county GOV to determine the most effective way to monitor the problem.</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58158"/>
              </a:buClr>
              <a:buSzPct val="25000"/>
              <a:buFont typeface="Questrial"/>
              <a:buNone/>
              <a:tabLst/>
              <a:defRPr/>
            </a:pPr>
            <a:r>
              <a:rPr kumimoji="0" lang="en-US" sz="1200" b="0" i="0" u="none" strike="noStrike" kern="1200" cap="none" spc="0" normalizeH="0" baseline="0" noProof="0" dirty="0" smtClean="0">
                <a:ln>
                  <a:noFill/>
                </a:ln>
                <a:solidFill>
                  <a:srgbClr val="158158"/>
                </a:solidFill>
                <a:effectLst/>
                <a:uLnTx/>
                <a:uFillTx/>
                <a:latin typeface="Questrial"/>
                <a:ea typeface="Questrial"/>
                <a:cs typeface="Questrial"/>
                <a:sym typeface="Questrial"/>
              </a:rPr>
              <a:t>Varying demographics factors play into how susceptible an individual is to extreme heat events (defined by days over 104°F).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Notes</a:t>
            </a:r>
            <a:r>
              <a:rPr lang="en-US" sz="1200" b="0" i="0" u="none" strike="noStrike" cap="none" dirty="0">
                <a:solidFill>
                  <a:schemeClr val="dk1"/>
                </a:solidFill>
                <a:latin typeface="Calibri"/>
                <a:ea typeface="Calibri"/>
                <a:cs typeface="Calibri"/>
                <a:sym typeface="Calibri"/>
              </a:rPr>
              <a:t>: Maricopa County experiences (ambient) temperatures at or above </a:t>
            </a:r>
            <a:r>
              <a:rPr lang="en-US" sz="1200" b="0" i="0" u="none" strike="noStrike" cap="none" dirty="0">
                <a:solidFill>
                  <a:schemeClr val="dk2"/>
                </a:solidFill>
                <a:latin typeface="Questrial"/>
                <a:ea typeface="Questrial"/>
                <a:cs typeface="Questrial"/>
                <a:sym typeface="Questrial"/>
              </a:rPr>
              <a:t>104°F approximately 73 days per year, which occasionally lead to heat related illnesses and death. Rapid urban growth amplifies the Urban Heat Island (UHI) effect in which various factors cause the temperatures of urban areas to be significantly higher than the surrounding rural areas</a:t>
            </a:r>
            <a:r>
              <a:rPr lang="en-US" sz="1200" b="0" i="0" u="none" strike="noStrike" cap="none" dirty="0" smtClean="0">
                <a:solidFill>
                  <a:schemeClr val="dk2"/>
                </a:solidFill>
                <a:latin typeface="Questrial"/>
                <a:ea typeface="Questrial"/>
                <a:cs typeface="Questrial"/>
                <a:sym typeface="Questrial"/>
              </a:rPr>
              <a:t>.</a:t>
            </a:r>
            <a:r>
              <a:rPr lang="en-US" sz="1200" b="0" i="0" u="none" strike="noStrike" cap="none" baseline="0" dirty="0" smtClean="0">
                <a:solidFill>
                  <a:schemeClr val="dk2"/>
                </a:solidFill>
                <a:latin typeface="Questrial"/>
                <a:ea typeface="Questrial"/>
                <a:cs typeface="Questrial"/>
                <a:sym typeface="Questrial"/>
              </a:rPr>
              <a:t> Maricopa county has an estimated population of 4.1 million people, estimate as of </a:t>
            </a:r>
            <a:r>
              <a:rPr lang="en-US" sz="1200" b="0" i="0" u="none" strike="noStrike" cap="none" baseline="0" dirty="0" err="1" smtClean="0">
                <a:solidFill>
                  <a:schemeClr val="dk2"/>
                </a:solidFill>
                <a:latin typeface="Questrial"/>
                <a:ea typeface="Questrial"/>
                <a:cs typeface="Questrial"/>
                <a:sym typeface="Questrial"/>
              </a:rPr>
              <a:t>july</a:t>
            </a:r>
            <a:r>
              <a:rPr lang="en-US" sz="1200" b="0" i="0" u="none" strike="noStrike" cap="none" baseline="0" dirty="0" smtClean="0">
                <a:solidFill>
                  <a:schemeClr val="dk2"/>
                </a:solidFill>
                <a:latin typeface="Questrial"/>
                <a:ea typeface="Questrial"/>
                <a:cs typeface="Questrial"/>
                <a:sym typeface="Questrial"/>
              </a:rPr>
              <a:t> 1, 2015. Which is roughly 4 times larger than the pima county </a:t>
            </a:r>
            <a:r>
              <a:rPr lang="en-US" sz="1200" b="0" i="0" u="none" strike="noStrike" cap="none" baseline="0" dirty="0" err="1" smtClean="0">
                <a:solidFill>
                  <a:schemeClr val="dk2"/>
                </a:solidFill>
                <a:latin typeface="Questrial"/>
                <a:ea typeface="Questrial"/>
                <a:cs typeface="Questrial"/>
                <a:sym typeface="Questrial"/>
              </a:rPr>
              <a:t>az</a:t>
            </a:r>
            <a:r>
              <a:rPr lang="en-US" sz="1200" b="0" i="0" u="none" strike="noStrike" cap="none" baseline="0" dirty="0" smtClean="0">
                <a:solidFill>
                  <a:schemeClr val="dk2"/>
                </a:solidFill>
                <a:latin typeface="Questrial"/>
                <a:ea typeface="Questrial"/>
                <a:cs typeface="Questrial"/>
                <a:sym typeface="Questrial"/>
              </a:rPr>
              <a:t>, the second largest county in the state.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2"/>
                </a:solidFill>
                <a:latin typeface="Questrial"/>
                <a:ea typeface="Questrial"/>
                <a:cs typeface="Questrial"/>
                <a:sym typeface="Questrial"/>
              </a:rPr>
              <a:t>	-&gt; caused by a combination of higher carbon emissions and, at night, by the existence of impermeable surfaces which retain heat better than natural landscapes.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2"/>
              </a:solidFill>
              <a:latin typeface="Questrial"/>
              <a:ea typeface="Questrial"/>
              <a:cs typeface="Questrial"/>
              <a:sym typeface="Questrial"/>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2"/>
              </a:solidFill>
              <a:latin typeface="Questrial"/>
              <a:ea typeface="Questrial"/>
              <a:cs typeface="Questrial"/>
              <a:sym typeface="Questrial"/>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06" name="Shape 20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2555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Notes: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Primary objective is to </a:t>
            </a:r>
            <a:r>
              <a:rPr lang="en-US" dirty="0"/>
              <a:t>CREATE </a:t>
            </a:r>
            <a:r>
              <a:rPr lang="en-US" sz="1200" b="0" i="0" u="none" strike="noStrike" cap="none" dirty="0">
                <a:solidFill>
                  <a:schemeClr val="dk1"/>
                </a:solidFill>
                <a:latin typeface="Calibri"/>
                <a:ea typeface="Calibri"/>
                <a:cs typeface="Calibri"/>
                <a:sym typeface="Calibri"/>
              </a:rPr>
              <a:t>a Python tool nam</a:t>
            </a:r>
            <a:r>
              <a:rPr lang="en-US" dirty="0"/>
              <a:t>ed “Land Surface Temperature MODIS Visualization” </a:t>
            </a:r>
            <a:r>
              <a:rPr lang="en-US" sz="1200" b="0" i="0" u="none" strike="noStrike" cap="none" dirty="0">
                <a:solidFill>
                  <a:schemeClr val="dk1"/>
                </a:solidFill>
                <a:latin typeface="Calibri"/>
                <a:ea typeface="Calibri"/>
                <a:cs typeface="Calibri"/>
                <a:sym typeface="Calibri"/>
              </a:rPr>
              <a:t>that will </a:t>
            </a:r>
            <a:r>
              <a:rPr lang="en-US" dirty="0"/>
              <a:t>AUTOMATE the creation of heat severity maps in Maricopa County, Arizona</a:t>
            </a:r>
            <a:r>
              <a:rPr lang="en-US" sz="1200" b="0" i="0" u="none" strike="noStrike" cap="none" dirty="0">
                <a:solidFill>
                  <a:schemeClr val="dk1"/>
                </a:solidFill>
                <a:latin typeface="Calibri"/>
                <a:ea typeface="Calibri"/>
                <a:cs typeface="Calibri"/>
                <a:sym typeface="Calibri"/>
              </a:rPr>
              <a:t>. This should greatly decrease the amount of heat related illnesses in Maricopa County. </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Access to near real-time data was an initial objective, but proved unviable at this time, given the current developmental state of </a:t>
            </a:r>
            <a:r>
              <a:rPr lang="en-US" dirty="0" err="1"/>
              <a:t>OPeNDAP</a:t>
            </a:r>
            <a:r>
              <a:rPr lang="en-US" dirty="0"/>
              <a:t>.</a:t>
            </a:r>
          </a:p>
          <a:p>
            <a:pPr marL="0" marR="0" lvl="0" indent="0" algn="l" rtl="0">
              <a:spcBef>
                <a:spcPts val="0"/>
              </a:spcBef>
              <a:buClr>
                <a:schemeClr val="dk1"/>
              </a:buClr>
              <a:buSzPct val="25000"/>
              <a:buFont typeface="Calibri"/>
              <a:buNone/>
            </a:pPr>
            <a:endParaRPr dirty="0"/>
          </a:p>
        </p:txBody>
      </p:sp>
      <p:sp>
        <p:nvSpPr>
          <p:cNvPr id="225" name="Shape 22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41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Aqua satellite </a:t>
            </a:r>
            <a:r>
              <a:rPr lang="en-US"/>
              <a:t>was</a:t>
            </a:r>
            <a:r>
              <a:rPr lang="en-US" sz="1200" b="0" i="0" u="none" strike="noStrike" cap="none">
                <a:solidFill>
                  <a:schemeClr val="dk1"/>
                </a:solidFill>
                <a:latin typeface="Calibri"/>
                <a:ea typeface="Calibri"/>
                <a:cs typeface="Calibri"/>
                <a:sym typeface="Calibri"/>
              </a:rPr>
              <a:t> utilized to collect land surface temperature data </a:t>
            </a:r>
            <a:r>
              <a:rPr lang="en-US"/>
              <a:t>during the months of April to October for 2006-2015.</a:t>
            </a:r>
          </a:p>
          <a:p>
            <a:pPr lvl="0" rtl="0">
              <a:spcBef>
                <a:spcPts val="0"/>
              </a:spcBef>
              <a:buClr>
                <a:schemeClr val="dk1"/>
              </a:buClr>
              <a:buSzPct val="25000"/>
              <a:buFont typeface="Calibri"/>
              <a:buNone/>
            </a:pPr>
            <a:r>
              <a:rPr lang="en-US"/>
              <a:t>Since we were only interested in days over 104 F, in situ air temperature data were taken from the Phoenix airport to locate those days.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Image Source: http://www.eldoradocountyweather.com/current/climate/phoenixclimate.html</a:t>
            </a:r>
          </a:p>
          <a:p>
            <a:pPr lvl="0" rtl="0">
              <a:spcBef>
                <a:spcPts val="0"/>
              </a:spcBef>
              <a:buClr>
                <a:schemeClr val="dk1"/>
              </a:buClr>
              <a:buSzPct val="25000"/>
              <a:buFont typeface="Calibri"/>
              <a:buNone/>
            </a:pPr>
            <a:endParaRP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a:buClr>
                <a:srgbClr val="000000"/>
              </a:buClr>
              <a:buSzPct val="25000"/>
              <a:buFont typeface="Calibri"/>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Calibri"/>
                <a:buNone/>
              </a:pPr>
              <a:t>5</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98194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a:t>LaSTMoV allows our end users to select their own study period, and it has the ability to compare months from multiple years.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LaSTMoV automatically downloads the in situ data from MesoWest API, uses that data to compile a list of days over 104 F, and delete MODIS data for days not over 104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Once the script has a list of good days, the MODIS files for those days are converted to tiff format, clipped to Maricopa county, and converted from decimal number to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script then calls a subsetted R script that will create a table of the percent cloud cover by census tract, and calculate the grand monthly average and standard deviation for each month.</a:t>
            </a:r>
          </a:p>
        </p:txBody>
      </p:sp>
      <p:sp>
        <p:nvSpPr>
          <p:cNvPr id="253" name="Shape 25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buClr>
                <a:srgbClr val="000000"/>
              </a:buClr>
              <a:buSzPct val="25000"/>
              <a:buFont typeface="Calibri"/>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Calibri"/>
                <a:buNone/>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86418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From the original  HDF </a:t>
            </a:r>
            <a:r>
              <a:rPr lang="en-US" dirty="0" smtClean="0"/>
              <a:t>file </a:t>
            </a:r>
            <a:r>
              <a:rPr lang="en-US" dirty="0"/>
              <a:t>we needed to select the relevant layers to observe LST. These </a:t>
            </a:r>
            <a:r>
              <a:rPr lang="en-US" dirty="0" smtClean="0"/>
              <a:t>images</a:t>
            </a:r>
            <a:r>
              <a:rPr lang="en-US" baseline="0" dirty="0" smtClean="0"/>
              <a:t> you see on your left were </a:t>
            </a:r>
            <a:r>
              <a:rPr lang="en-US" dirty="0" smtClean="0"/>
              <a:t>pulled and clipped using the</a:t>
            </a:r>
            <a:r>
              <a:rPr lang="en-US" baseline="0" dirty="0" smtClean="0"/>
              <a:t> python tool last </a:t>
            </a:r>
            <a:r>
              <a:rPr lang="en-US" baseline="0" dirty="0" err="1" smtClean="0"/>
              <a:t>mov</a:t>
            </a:r>
            <a:r>
              <a:rPr lang="en-US" baseline="0" dirty="0" smtClean="0"/>
              <a:t> </a:t>
            </a:r>
            <a:r>
              <a:rPr lang="en-US" dirty="0" smtClean="0"/>
              <a:t>that </a:t>
            </a:r>
            <a:r>
              <a:rPr lang="en-US" dirty="0"/>
              <a:t>specifically grab </a:t>
            </a:r>
            <a:r>
              <a:rPr lang="en-US" dirty="0" smtClean="0"/>
              <a:t>layers for</a:t>
            </a:r>
            <a:r>
              <a:rPr lang="en-US" baseline="0" dirty="0" smtClean="0"/>
              <a:t> </a:t>
            </a:r>
            <a:r>
              <a:rPr lang="en-US" dirty="0" err="1" smtClean="0"/>
              <a:t>lst</a:t>
            </a:r>
            <a:r>
              <a:rPr lang="en-US" dirty="0" smtClean="0"/>
              <a:t> day </a:t>
            </a:r>
            <a:r>
              <a:rPr lang="en-US" dirty="0"/>
              <a:t>and </a:t>
            </a:r>
            <a:r>
              <a:rPr lang="en-US" dirty="0" err="1" smtClean="0"/>
              <a:t>lst</a:t>
            </a:r>
            <a:r>
              <a:rPr lang="en-US" dirty="0" smtClean="0"/>
              <a:t> </a:t>
            </a:r>
            <a:r>
              <a:rPr lang="en-US" dirty="0"/>
              <a:t>night </a:t>
            </a:r>
            <a:r>
              <a:rPr lang="en-US" dirty="0" smtClean="0"/>
              <a:t>at 1Km resolution. The</a:t>
            </a:r>
            <a:r>
              <a:rPr lang="en-US" baseline="0" dirty="0" smtClean="0"/>
              <a:t> maps above give</a:t>
            </a:r>
            <a:r>
              <a:rPr lang="en-US" dirty="0" smtClean="0"/>
              <a:t> a </a:t>
            </a:r>
            <a:r>
              <a:rPr lang="en-US" dirty="0"/>
              <a:t>good </a:t>
            </a:r>
            <a:r>
              <a:rPr lang="en-US" dirty="0" smtClean="0"/>
              <a:t>visualization </a:t>
            </a:r>
            <a:r>
              <a:rPr lang="en-US" dirty="0"/>
              <a:t>of the heat intensity that the desert southwest </a:t>
            </a:r>
            <a:r>
              <a:rPr lang="en-US" dirty="0" smtClean="0"/>
              <a:t>experiences. </a:t>
            </a:r>
          </a:p>
          <a:p>
            <a:pPr lvl="0" rtl="0">
              <a:spcBef>
                <a:spcPts val="0"/>
              </a:spcBef>
              <a:buNone/>
            </a:pPr>
            <a:endParaRPr lang="en-US" dirty="0" smtClean="0"/>
          </a:p>
          <a:p>
            <a:pPr lvl="0" rtl="0">
              <a:spcBef>
                <a:spcPts val="0"/>
              </a:spcBef>
              <a:buNone/>
            </a:pPr>
            <a:r>
              <a:rPr lang="en-US" dirty="0" smtClean="0"/>
              <a:t>The census</a:t>
            </a:r>
            <a:r>
              <a:rPr lang="en-US" baseline="0" dirty="0" smtClean="0"/>
              <a:t> tract maps were then generated in R by attaching the mean temps per tract in a dbf file. </a:t>
            </a:r>
            <a:endParaRPr lang="en-US" dirty="0" smtClean="0"/>
          </a:p>
          <a:p>
            <a:pPr lvl="0" rtl="0">
              <a:spcBef>
                <a:spcPts val="0"/>
              </a:spcBef>
              <a:buNone/>
            </a:pPr>
            <a:r>
              <a:rPr lang="en-US" dirty="0" smtClean="0"/>
              <a:t>These</a:t>
            </a:r>
            <a:r>
              <a:rPr lang="en-US" baseline="0" dirty="0" smtClean="0"/>
              <a:t> images were pulled a few days before the hottest day of 2015. The hottest day and the days leading up had &gt;50% cloud cover. </a:t>
            </a:r>
          </a:p>
          <a:p>
            <a:pPr lvl="0" rtl="0">
              <a:spcBef>
                <a:spcPts val="0"/>
              </a:spcBef>
              <a:buNone/>
            </a:pPr>
            <a:r>
              <a:rPr lang="en-US" baseline="0" dirty="0" smtClean="0"/>
              <a:t> </a:t>
            </a:r>
            <a:endParaRPr lang="en-US" dirty="0" smtClean="0">
              <a:solidFill>
                <a:srgbClr val="333333"/>
              </a:solidFill>
            </a:endParaRPr>
          </a:p>
          <a:p>
            <a:pPr lvl="0" rtl="0">
              <a:spcBef>
                <a:spcPts val="0"/>
              </a:spcBef>
              <a:buNone/>
            </a:pPr>
            <a:r>
              <a:rPr lang="en-US" dirty="0" smtClean="0">
                <a:solidFill>
                  <a:srgbClr val="333333"/>
                </a:solidFill>
              </a:rPr>
              <a:t>Why did we use census tracts?</a:t>
            </a:r>
          </a:p>
          <a:p>
            <a:pPr lvl="0" rtl="0">
              <a:spcBef>
                <a:spcPts val="0"/>
              </a:spcBef>
              <a:buNone/>
            </a:pPr>
            <a:r>
              <a:rPr lang="en-US" dirty="0" smtClean="0">
                <a:solidFill>
                  <a:srgbClr val="333333"/>
                </a:solidFill>
              </a:rPr>
              <a:t>Census </a:t>
            </a:r>
            <a:r>
              <a:rPr lang="en-US" dirty="0">
                <a:solidFill>
                  <a:srgbClr val="333333"/>
                </a:solidFill>
              </a:rPr>
              <a:t>tracts generally have a population size between 1,200 and 8,000 people, with an optimum size of 4,000 people.</a:t>
            </a:r>
          </a:p>
          <a:p>
            <a:pPr lvl="0" rtl="0">
              <a:spcBef>
                <a:spcPts val="0"/>
              </a:spcBef>
              <a:buNone/>
            </a:pPr>
            <a:endParaRPr dirty="0">
              <a:solidFill>
                <a:srgbClr val="333333"/>
              </a:solidFill>
            </a:endParaRPr>
          </a:p>
          <a:p>
            <a:pPr lvl="0" rtl="0">
              <a:spcBef>
                <a:spcPts val="0"/>
              </a:spcBef>
              <a:buNone/>
            </a:pPr>
            <a:r>
              <a:rPr lang="en-US" dirty="0">
                <a:solidFill>
                  <a:srgbClr val="333333"/>
                </a:solidFill>
              </a:rPr>
              <a:t>A census tract usually </a:t>
            </a:r>
            <a:r>
              <a:rPr lang="en-US" dirty="0" smtClean="0">
                <a:solidFill>
                  <a:srgbClr val="333333"/>
                </a:solidFill>
              </a:rPr>
              <a:t>cover </a:t>
            </a:r>
            <a:r>
              <a:rPr lang="en-US" dirty="0">
                <a:solidFill>
                  <a:srgbClr val="333333"/>
                </a:solidFill>
              </a:rPr>
              <a:t>a contiguous area; however, the spatial size of census tracts varies widely depending on the density of settlement.</a:t>
            </a:r>
          </a:p>
          <a:p>
            <a:pPr lvl="0" rtl="0">
              <a:spcBef>
                <a:spcPts val="0"/>
              </a:spcBef>
              <a:buNone/>
            </a:pPr>
            <a:endParaRPr dirty="0">
              <a:solidFill>
                <a:srgbClr val="333333"/>
              </a:solidFill>
            </a:endParaRPr>
          </a:p>
          <a:p>
            <a:pPr lvl="0" rtl="0">
              <a:spcBef>
                <a:spcPts val="0"/>
              </a:spcBef>
              <a:buNone/>
            </a:pPr>
            <a:r>
              <a:rPr lang="en-US" dirty="0">
                <a:solidFill>
                  <a:srgbClr val="333333"/>
                </a:solidFill>
              </a:rPr>
              <a:t>the boundaries are maintained over longer periods of time which allows for easier statistical comparisons between census years. </a:t>
            </a:r>
          </a:p>
          <a:p>
            <a:pPr lvl="0" rtl="0">
              <a:spcBef>
                <a:spcPts val="0"/>
              </a:spcBef>
              <a:buNone/>
            </a:pPr>
            <a:endParaRPr sz="950" dirty="0">
              <a:solidFill>
                <a:srgbClr val="333333"/>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sz="1000" dirty="0" smtClean="0"/>
              <a:t>Other layers that could be of potential use to future terms are the Quality Assurance (QA) Day (1) and Night (5) layers . These can be used to identify cloud cover and cloud shadow during the monsoon season. </a:t>
            </a:r>
          </a:p>
          <a:p>
            <a:pPr lvl="0" rtl="0">
              <a:spcBef>
                <a:spcPts val="0"/>
              </a:spcBef>
              <a:buNone/>
            </a:pPr>
            <a:endParaRPr sz="950" dirty="0">
              <a:solidFill>
                <a:srgbClr val="333333"/>
              </a:solidFill>
              <a:latin typeface="Arial"/>
              <a:ea typeface="Arial"/>
              <a:cs typeface="Arial"/>
              <a:sym typeface="Arial"/>
            </a:endParaRPr>
          </a:p>
        </p:txBody>
      </p:sp>
      <p:sp>
        <p:nvSpPr>
          <p:cNvPr id="283" name="Shape 28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extLst>
      <p:ext uri="{BB962C8B-B14F-4D97-AF65-F5344CB8AC3E}">
        <p14:creationId xmlns:p14="http://schemas.microsoft.com/office/powerpoint/2010/main" val="88456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We are trying to determine the spatial cohesion</a:t>
            </a:r>
            <a:r>
              <a:rPr lang="en-US" sz="1200" b="0" i="0" u="none" strike="noStrike" kern="1200" cap="none" baseline="0" dirty="0" smtClean="0">
                <a:solidFill>
                  <a:schemeClr val="dk1"/>
                </a:solidFill>
                <a:effectLst/>
                <a:latin typeface="Calibri"/>
                <a:ea typeface="Calibri"/>
                <a:cs typeface="Calibri"/>
                <a:sym typeface="Calibri"/>
              </a:rPr>
              <a:t> of land surface temperature across Maricopa county</a:t>
            </a:r>
          </a:p>
          <a:p>
            <a:pPr lvl="0" rtl="0">
              <a:spcBef>
                <a:spcPts val="0"/>
              </a:spcBef>
              <a:buNone/>
            </a:pPr>
            <a:endParaRPr lang="en-US" sz="1200" b="0" i="0" u="none" strike="noStrike" kern="1200" cap="none" baseline="0" dirty="0" smtClean="0">
              <a:solidFill>
                <a:schemeClr val="dk1"/>
              </a:solidFill>
              <a:effectLst/>
              <a:latin typeface="Calibri"/>
              <a:ea typeface="Calibri"/>
              <a:cs typeface="Calibri"/>
              <a:sym typeface="Calibri"/>
            </a:endParaRPr>
          </a:p>
          <a:p>
            <a:pPr lvl="0" rtl="0">
              <a:spcBef>
                <a:spcPts val="0"/>
              </a:spcBef>
              <a:buNone/>
            </a:pPr>
            <a:r>
              <a:rPr lang="en-US" sz="1200" b="0" i="0" u="none" strike="noStrike" kern="1200" cap="none" baseline="0" dirty="0" smtClean="0">
                <a:solidFill>
                  <a:schemeClr val="dk1"/>
                </a:solidFill>
                <a:effectLst/>
                <a:latin typeface="Calibri"/>
                <a:ea typeface="Calibri"/>
                <a:cs typeface="Calibri"/>
                <a:sym typeface="Calibri"/>
              </a:rPr>
              <a:t>To do this we implored the use of the </a:t>
            </a:r>
            <a:r>
              <a:rPr lang="en-US" sz="1200" b="0" i="0" u="none" strike="noStrike" kern="1200" cap="none" baseline="0" dirty="0" err="1" smtClean="0">
                <a:solidFill>
                  <a:schemeClr val="dk1"/>
                </a:solidFill>
                <a:effectLst/>
                <a:latin typeface="Calibri"/>
                <a:ea typeface="Calibri"/>
                <a:cs typeface="Calibri"/>
                <a:sym typeface="Calibri"/>
              </a:rPr>
              <a:t>semivariogram</a:t>
            </a:r>
            <a:r>
              <a:rPr lang="en-US" sz="1200" b="0" i="0" u="none" strike="noStrike" kern="1200" cap="none" baseline="0" dirty="0" smtClean="0">
                <a:solidFill>
                  <a:schemeClr val="dk1"/>
                </a:solidFill>
                <a:effectLst/>
                <a:latin typeface="Calibri"/>
                <a:ea typeface="Calibri"/>
                <a:cs typeface="Calibri"/>
                <a:sym typeface="Calibri"/>
              </a:rPr>
              <a:t> function in </a:t>
            </a:r>
            <a:r>
              <a:rPr lang="en-US" sz="1200" b="0" i="0" u="none" strike="noStrike" kern="1200" cap="none" baseline="0" dirty="0" err="1" smtClean="0">
                <a:solidFill>
                  <a:schemeClr val="dk1"/>
                </a:solidFill>
                <a:effectLst/>
                <a:latin typeface="Calibri"/>
                <a:ea typeface="Calibri"/>
                <a:cs typeface="Calibri"/>
                <a:sym typeface="Calibri"/>
              </a:rPr>
              <a:t>Arcmap</a:t>
            </a:r>
            <a:r>
              <a:rPr lang="en-US" sz="1200" b="0" i="0" u="none" strike="noStrike" kern="1200" cap="none" baseline="0" dirty="0" smtClean="0">
                <a:solidFill>
                  <a:schemeClr val="dk1"/>
                </a:solidFill>
                <a:effectLst/>
                <a:latin typeface="Calibri"/>
                <a:ea typeface="Calibri"/>
                <a:cs typeface="Calibri"/>
                <a:sym typeface="Calibri"/>
              </a:rPr>
              <a:t>. The function was applied to the same day and night as shown in the images from the previous slide.</a:t>
            </a:r>
            <a:endParaRPr lang="en-US" sz="1200" b="0" i="0" u="none" strike="noStrike" kern="1200" cap="none" dirty="0" smtClean="0">
              <a:solidFill>
                <a:schemeClr val="dk1"/>
              </a:solidFill>
              <a:effectLst/>
              <a:latin typeface="Calibri"/>
              <a:ea typeface="Calibri"/>
              <a:cs typeface="Calibri"/>
              <a:sym typeface="Calibri"/>
            </a:endParaRPr>
          </a:p>
          <a:p>
            <a:pPr lvl="0" rtl="0">
              <a:spcBef>
                <a:spcPts val="0"/>
              </a:spcBef>
              <a:buNone/>
            </a:pPr>
            <a:endParaRPr lang="en-US" sz="1200" b="0" i="0" u="none" strike="noStrike" kern="1200" cap="none" dirty="0" smtClean="0">
              <a:solidFill>
                <a:schemeClr val="dk1"/>
              </a:solidFill>
              <a:effectLst/>
              <a:latin typeface="Calibri"/>
              <a:ea typeface="Calibri"/>
              <a:cs typeface="Calibri"/>
              <a:sym typeface="Calibri"/>
            </a:endParaRPr>
          </a:p>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The </a:t>
            </a:r>
            <a:r>
              <a:rPr lang="en-US" sz="1200" b="0" i="0" u="none" strike="noStrike" kern="1200" cap="none" dirty="0" err="1" smtClean="0">
                <a:solidFill>
                  <a:schemeClr val="dk1"/>
                </a:solidFill>
                <a:effectLst/>
                <a:latin typeface="Calibri"/>
                <a:ea typeface="Calibri"/>
                <a:cs typeface="Calibri"/>
                <a:sym typeface="Calibri"/>
              </a:rPr>
              <a:t>semivariogram</a:t>
            </a:r>
            <a:r>
              <a:rPr lang="en-US" sz="1200" b="0" i="0" u="none" strike="noStrike" kern="1200" cap="none" dirty="0" smtClean="0">
                <a:solidFill>
                  <a:schemeClr val="dk1"/>
                </a:solidFill>
                <a:effectLst/>
                <a:latin typeface="Calibri"/>
                <a:ea typeface="Calibri"/>
                <a:cs typeface="Calibri"/>
                <a:sym typeface="Calibri"/>
              </a:rPr>
              <a:t> function </a:t>
            </a:r>
            <a:r>
              <a:rPr lang="en-US" sz="1200" b="0" i="0" u="none" strike="noStrike" kern="1200" cap="none" dirty="0" err="1" smtClean="0">
                <a:solidFill>
                  <a:schemeClr val="dk1"/>
                </a:solidFill>
                <a:effectLst/>
                <a:latin typeface="Calibri"/>
                <a:ea typeface="Calibri"/>
                <a:cs typeface="Calibri"/>
                <a:sym typeface="Calibri"/>
              </a:rPr>
              <a:t>quantifys</a:t>
            </a:r>
            <a:r>
              <a:rPr lang="en-US" sz="1200" b="0" i="0" u="none" strike="noStrike" kern="1200" cap="none" dirty="0" smtClean="0">
                <a:solidFill>
                  <a:schemeClr val="dk1"/>
                </a:solidFill>
                <a:effectLst/>
                <a:latin typeface="Calibri"/>
                <a:ea typeface="Calibri"/>
                <a:cs typeface="Calibri"/>
                <a:sym typeface="Calibri"/>
              </a:rPr>
              <a:t> the assumption that things nearby tend to be more similar than things that are farther apart. </a:t>
            </a:r>
          </a:p>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This</a:t>
            </a:r>
            <a:r>
              <a:rPr lang="en-US" sz="1200" b="0" i="0" u="none" strike="noStrike" kern="1200" cap="none" baseline="0" dirty="0" smtClean="0">
                <a:solidFill>
                  <a:schemeClr val="dk1"/>
                </a:solidFill>
                <a:effectLst/>
                <a:latin typeface="Calibri"/>
                <a:ea typeface="Calibri"/>
                <a:cs typeface="Calibri"/>
                <a:sym typeface="Calibri"/>
              </a:rPr>
              <a:t> leads to the </a:t>
            </a:r>
            <a:r>
              <a:rPr lang="en-US" sz="1200" b="0" i="0" u="none" strike="noStrike" kern="1200" cap="none" dirty="0" smtClean="0">
                <a:solidFill>
                  <a:schemeClr val="dk1"/>
                </a:solidFill>
                <a:effectLst/>
                <a:latin typeface="Calibri"/>
                <a:ea typeface="Calibri"/>
                <a:cs typeface="Calibri"/>
                <a:sym typeface="Calibri"/>
              </a:rPr>
              <a:t>strength of statistical correlation as a function of distance.</a:t>
            </a:r>
          </a:p>
          <a:p>
            <a:pPr lvl="0" rtl="0">
              <a:spcBef>
                <a:spcPts val="0"/>
              </a:spcBef>
              <a:buNone/>
            </a:pPr>
            <a:r>
              <a:rPr lang="en-US" sz="1200" b="0" i="0" u="none" strike="noStrike" kern="1200" cap="none" dirty="0" err="1" smtClean="0">
                <a:solidFill>
                  <a:schemeClr val="dk1"/>
                </a:solidFill>
                <a:effectLst/>
                <a:latin typeface="Calibri"/>
                <a:ea typeface="Calibri"/>
                <a:cs typeface="Calibri"/>
                <a:sym typeface="Calibri"/>
              </a:rPr>
              <a:t>semivariograms</a:t>
            </a:r>
            <a:r>
              <a:rPr lang="en-US" sz="1200" b="0" i="0" u="none" strike="noStrike" kern="1200" cap="none" dirty="0" smtClean="0">
                <a:solidFill>
                  <a:schemeClr val="dk1"/>
                </a:solidFill>
                <a:effectLst/>
                <a:latin typeface="Calibri"/>
                <a:ea typeface="Calibri"/>
                <a:cs typeface="Calibri"/>
                <a:sym typeface="Calibri"/>
              </a:rPr>
              <a:t> can be thought of as a dissimilarity function. </a:t>
            </a:r>
          </a:p>
          <a:p>
            <a:pPr lvl="0" rtl="0">
              <a:spcBef>
                <a:spcPts val="0"/>
              </a:spcBef>
              <a:buNone/>
            </a:pPr>
            <a:endParaRPr lang="en-US" sz="950" dirty="0" smtClean="0">
              <a:solidFill>
                <a:srgbClr val="333333"/>
              </a:solidFill>
              <a:highlight>
                <a:srgbClr val="FFFFFF"/>
              </a:highlight>
              <a:latin typeface="Arial"/>
              <a:ea typeface="Arial"/>
              <a:cs typeface="Arial"/>
              <a:sym typeface="Arial"/>
            </a:endParaRPr>
          </a:p>
          <a:p>
            <a:pPr lvl="0" rtl="0">
              <a:spcBef>
                <a:spcPts val="0"/>
              </a:spcBef>
              <a:buNone/>
            </a:pPr>
            <a:r>
              <a:rPr lang="en-US" sz="950" dirty="0" smtClean="0">
                <a:solidFill>
                  <a:srgbClr val="333333"/>
                </a:solidFill>
                <a:highlight>
                  <a:srgbClr val="FFFFFF"/>
                </a:highlight>
                <a:latin typeface="Arial"/>
                <a:ea typeface="Arial"/>
                <a:cs typeface="Arial"/>
                <a:sym typeface="Arial"/>
              </a:rPr>
              <a:t>In </a:t>
            </a:r>
            <a:r>
              <a:rPr lang="en-US" sz="950" dirty="0">
                <a:solidFill>
                  <a:srgbClr val="333333"/>
                </a:solidFill>
                <a:highlight>
                  <a:srgbClr val="FFFFFF"/>
                </a:highlight>
                <a:latin typeface="Arial"/>
                <a:ea typeface="Arial"/>
                <a:cs typeface="Arial"/>
                <a:sym typeface="Arial"/>
              </a:rPr>
              <a:t>the above </a:t>
            </a:r>
            <a:r>
              <a:rPr lang="en-US" sz="950" dirty="0" err="1">
                <a:solidFill>
                  <a:srgbClr val="333333"/>
                </a:solidFill>
                <a:highlight>
                  <a:srgbClr val="FFFFFF"/>
                </a:highlight>
                <a:latin typeface="Arial"/>
                <a:ea typeface="Arial"/>
                <a:cs typeface="Arial"/>
                <a:sym typeface="Arial"/>
              </a:rPr>
              <a:t>semivariograms</a:t>
            </a:r>
            <a:r>
              <a:rPr lang="en-US" sz="950" dirty="0">
                <a:solidFill>
                  <a:srgbClr val="333333"/>
                </a:solidFill>
                <a:highlight>
                  <a:srgbClr val="FFFFFF"/>
                </a:highlight>
                <a:latin typeface="Arial"/>
                <a:ea typeface="Arial"/>
                <a:cs typeface="Arial"/>
                <a:sym typeface="Arial"/>
              </a:rPr>
              <a:t> we can see that during the daytime the range is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46.41 Km whereas nighttime is poorly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7.17 Km.  The spatial map for the </a:t>
            </a:r>
            <a:r>
              <a:rPr lang="en-US" sz="950" dirty="0" err="1">
                <a:solidFill>
                  <a:srgbClr val="333333"/>
                </a:solidFill>
                <a:highlight>
                  <a:srgbClr val="FFFFFF"/>
                </a:highlight>
                <a:latin typeface="Arial"/>
                <a:ea typeface="Arial"/>
                <a:cs typeface="Arial"/>
                <a:sym typeface="Arial"/>
              </a:rPr>
              <a:t>semivariogram</a:t>
            </a:r>
            <a:r>
              <a:rPr lang="en-US" sz="950" dirty="0">
                <a:solidFill>
                  <a:srgbClr val="333333"/>
                </a:solidFill>
                <a:highlight>
                  <a:srgbClr val="FFFFFF"/>
                </a:highlight>
                <a:latin typeface="Arial"/>
                <a:ea typeface="Arial"/>
                <a:cs typeface="Arial"/>
                <a:sym typeface="Arial"/>
              </a:rPr>
              <a:t> is generally cohesive for the daytime but, the night time is only spatially cohesive from the south west to the north east. </a:t>
            </a:r>
          </a:p>
          <a:p>
            <a:pPr lvl="0" rtl="0">
              <a:spcBef>
                <a:spcPts val="0"/>
              </a:spcBef>
              <a:buNone/>
            </a:pPr>
            <a:endParaRPr sz="950" dirty="0">
              <a:solidFill>
                <a:srgbClr val="333333"/>
              </a:solidFill>
              <a:highlight>
                <a:srgbClr val="FFFFFF"/>
              </a:highlight>
              <a:latin typeface="Arial"/>
              <a:ea typeface="Arial"/>
              <a:cs typeface="Arial"/>
              <a:sym typeface="Arial"/>
            </a:endParaRPr>
          </a:p>
          <a:p>
            <a:pPr lvl="0">
              <a:spcBef>
                <a:spcPts val="0"/>
              </a:spcBef>
              <a:buNone/>
            </a:pPr>
            <a:endParaRPr dirty="0"/>
          </a:p>
        </p:txBody>
      </p:sp>
      <p:sp>
        <p:nvSpPr>
          <p:cNvPr id="303" name="Shape 30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19732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While a table is created displaying the percent cloud cover by census tract, there is not cloud cover filter for the LST maps, and all statistics are performed regardless of cloud cover.</a:t>
            </a:r>
          </a:p>
          <a:p>
            <a:pPr marL="0" marR="0" lvl="0" indent="0" algn="l" rtl="0">
              <a:spcBef>
                <a:spcPts val="0"/>
              </a:spcBef>
              <a:buClr>
                <a:schemeClr val="dk1"/>
              </a:buClr>
              <a:buSzPct val="25000"/>
              <a:buFont typeface="Calibri"/>
              <a:buNone/>
            </a:pPr>
            <a:r>
              <a:rPr lang="en-US"/>
              <a:t>The table allows the user to quantitatively examine the validity of a given map based on cloud cover.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team set out to create near real-time data, but due to issues that arose with OPeNDAP, this was infeasible.</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Image Source: http://www.greatbigcanvas.com/view/clouds-over-a-landscape-south-mountain-park-phoenix-maricopa-county-arizona,112396/</a:t>
            </a:r>
          </a:p>
        </p:txBody>
      </p:sp>
      <p:sp>
        <p:nvSpPr>
          <p:cNvPr id="313" name="Shape 31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9</a:t>
            </a:fld>
            <a:endParaRPr lang="en-US" sz="1200">
              <a:latin typeface="Calibri"/>
              <a:ea typeface="Calibri"/>
              <a:cs typeface="Calibri"/>
              <a:sym typeface="Calibri"/>
            </a:endParaRPr>
          </a:p>
        </p:txBody>
      </p:sp>
    </p:spTree>
    <p:extLst>
      <p:ext uri="{BB962C8B-B14F-4D97-AF65-F5344CB8AC3E}">
        <p14:creationId xmlns:p14="http://schemas.microsoft.com/office/powerpoint/2010/main" val="3346100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7" name="Shape 17"/>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8" name="Shape 18"/>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9" name="Shape 19"/>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1" name="Shape 21"/>
          <p:cNvGrpSpPr/>
          <p:nvPr/>
        </p:nvGrpSpPr>
        <p:grpSpPr>
          <a:xfrm>
            <a:off x="0" y="-44450"/>
            <a:ext cx="9144000" cy="1077899"/>
            <a:chOff x="0" y="-44450"/>
            <a:chExt cx="9144000" cy="1077899"/>
          </a:xfrm>
        </p:grpSpPr>
        <p:sp>
          <p:nvSpPr>
            <p:cNvPr id="22" name="Shape 22"/>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3" name="Shape 23"/>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4" name="Shape 24"/>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25" name="Shape 25"/>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3" name="Shape 9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4" name="Shape 94"/>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5" name="Shape 9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00" name="Shape 100"/>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01" name="Shape 101"/>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02" name="Shape 102"/>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3" name="Shape 103"/>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104" name="Shape 104"/>
          <p:cNvGrpSpPr/>
          <p:nvPr/>
        </p:nvGrpSpPr>
        <p:grpSpPr>
          <a:xfrm>
            <a:off x="0" y="-44450"/>
            <a:ext cx="9144000" cy="1077899"/>
            <a:chOff x="0" y="-44450"/>
            <a:chExt cx="9144000" cy="1077899"/>
          </a:xfrm>
        </p:grpSpPr>
        <p:sp>
          <p:nvSpPr>
            <p:cNvPr id="105" name="Shape 105"/>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767171"/>
                </a:buClr>
                <a:buFont typeface="Questrial"/>
                <a:buNone/>
              </a:pPr>
              <a:endParaRPr sz="1800" b="0" i="0" u="none" strike="noStrike" cap="none">
                <a:solidFill>
                  <a:srgbClr val="767171"/>
                </a:solidFill>
                <a:latin typeface="Questrial"/>
                <a:ea typeface="Questrial"/>
                <a:cs typeface="Questrial"/>
                <a:sym typeface="Questrial"/>
              </a:endParaRPr>
            </a:p>
          </p:txBody>
        </p:sp>
        <p:sp>
          <p:nvSpPr>
            <p:cNvPr id="106" name="Shape 106"/>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rgbClr val="767171"/>
                </a:buClr>
                <a:buFont typeface="Questrial"/>
                <a:buNone/>
              </a:pPr>
              <a:endParaRPr sz="800" b="1" i="0" u="none" strike="noStrike" cap="none">
                <a:solidFill>
                  <a:srgbClr val="FFFFFF"/>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a:solidFill>
                    <a:srgbClr val="FFFFFF"/>
                  </a:solidFill>
                  <a:latin typeface="Helvetica Neue"/>
                  <a:ea typeface="Helvetica Neue"/>
                  <a:cs typeface="Helvetica Neue"/>
                  <a:sym typeface="Helvetica Neue"/>
                </a:rPr>
                <a:t>National Aeronautics and Space Administration</a:t>
              </a:r>
            </a:p>
          </p:txBody>
        </p:sp>
        <p:pic>
          <p:nvPicPr>
            <p:cNvPr id="107" name="Shape 107"/>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108" name="Shape 108"/>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9"/>
        <p:cNvGrpSpPr/>
        <p:nvPr/>
      </p:nvGrpSpPr>
      <p:grpSpPr>
        <a:xfrm>
          <a:off x="0" y="0"/>
          <a:ext cx="0" cy="0"/>
          <a:chOff x="0" y="0"/>
          <a:chExt cx="0" cy="0"/>
        </a:xfrm>
      </p:grpSpPr>
      <p:sp>
        <p:nvSpPr>
          <p:cNvPr id="110" name="Shape 11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1" name="Shape 11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2" name="Shape 112"/>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3" name="Shape 113"/>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4" name="Shape 114"/>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5" name="Shape 115"/>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16"/>
        <p:cNvGrpSpPr/>
        <p:nvPr/>
      </p:nvGrpSpPr>
      <p:grpSpPr>
        <a:xfrm>
          <a:off x="0" y="0"/>
          <a:ext cx="0" cy="0"/>
          <a:chOff x="0" y="0"/>
          <a:chExt cx="0" cy="0"/>
        </a:xfrm>
      </p:grpSpPr>
      <p:sp>
        <p:nvSpPr>
          <p:cNvPr id="117" name="Shape 11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8" name="Shape 11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9" name="Shape 119"/>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0" name="Shape 120"/>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1" name="Shape 121"/>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2" name="Shape 122"/>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23"/>
        <p:cNvGrpSpPr/>
        <p:nvPr/>
      </p:nvGrpSpPr>
      <p:grpSpPr>
        <a:xfrm>
          <a:off x="0" y="0"/>
          <a:ext cx="0" cy="0"/>
          <a:chOff x="0" y="0"/>
          <a:chExt cx="0" cy="0"/>
        </a:xfrm>
      </p:grpSpPr>
      <p:sp>
        <p:nvSpPr>
          <p:cNvPr id="124" name="Shape 12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5" name="Shape 12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6" name="Shape 126"/>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7" name="Shape 127"/>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8" name="Shape 12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9" name="Shape 129"/>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30"/>
        <p:cNvGrpSpPr/>
        <p:nvPr/>
      </p:nvGrpSpPr>
      <p:grpSpPr>
        <a:xfrm>
          <a:off x="0" y="0"/>
          <a:ext cx="0" cy="0"/>
          <a:chOff x="0" y="0"/>
          <a:chExt cx="0" cy="0"/>
        </a:xfrm>
      </p:grpSpPr>
      <p:sp>
        <p:nvSpPr>
          <p:cNvPr id="131" name="Shape 1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2" name="Shape 1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3" name="Shape 1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4" name="Shape 134"/>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5" name="Shape 135"/>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6" name="Shape 136"/>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7" name="Shape 1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8" name="Shape 1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9" name="Shape 1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40"/>
        <p:cNvGrpSpPr/>
        <p:nvPr/>
      </p:nvGrpSpPr>
      <p:grpSpPr>
        <a:xfrm>
          <a:off x="0" y="0"/>
          <a:ext cx="0" cy="0"/>
          <a:chOff x="0" y="0"/>
          <a:chExt cx="0" cy="0"/>
        </a:xfrm>
      </p:grpSpPr>
      <p:sp>
        <p:nvSpPr>
          <p:cNvPr id="141" name="Shape 1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2" name="Shape 1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3" name="Shape 143"/>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44" name="Shape 144"/>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5" name="Shape 145"/>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6" name="Shape 146"/>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7" name="Shape 147"/>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48" name="Shape 148"/>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49"/>
        <p:cNvGrpSpPr/>
        <p:nvPr/>
      </p:nvGrpSpPr>
      <p:grpSpPr>
        <a:xfrm>
          <a:off x="0" y="0"/>
          <a:ext cx="0" cy="0"/>
          <a:chOff x="0" y="0"/>
          <a:chExt cx="0" cy="0"/>
        </a:xfrm>
      </p:grpSpPr>
      <p:sp>
        <p:nvSpPr>
          <p:cNvPr id="150" name="Shape 1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1" name="Shape 1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2" name="Shape 152"/>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53" name="Shape 153"/>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4" name="Shape 154"/>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5" name="Shape 155"/>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6" name="Shape 156"/>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57" name="Shape 157"/>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58"/>
        <p:cNvGrpSpPr/>
        <p:nvPr/>
      </p:nvGrpSpPr>
      <p:grpSpPr>
        <a:xfrm>
          <a:off x="0" y="0"/>
          <a:ext cx="0" cy="0"/>
          <a:chOff x="0" y="0"/>
          <a:chExt cx="0" cy="0"/>
        </a:xfrm>
      </p:grpSpPr>
      <p:sp>
        <p:nvSpPr>
          <p:cNvPr id="159" name="Shape 15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0" name="Shape 16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1" name="Shape 161"/>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2" name="Shape 162"/>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3" name="Shape 163"/>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4" name="Shape 164"/>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7" name="Shape 167"/>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8" name="Shape 168"/>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9" name="Shape 169"/>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0" name="Shape 170"/>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1" name="Shape 171"/>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6"/>
        <p:cNvGrpSpPr/>
        <p:nvPr/>
      </p:nvGrpSpPr>
      <p:grpSpPr>
        <a:xfrm>
          <a:off x="0" y="0"/>
          <a:ext cx="0" cy="0"/>
          <a:chOff x="0" y="0"/>
          <a:chExt cx="0" cy="0"/>
        </a:xfrm>
      </p:grpSpPr>
      <p:sp>
        <p:nvSpPr>
          <p:cNvPr id="27" name="Shape 2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8" name="Shape 2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9" name="Shape 29"/>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72"/>
        <p:cNvGrpSpPr/>
        <p:nvPr/>
      </p:nvGrpSpPr>
      <p:grpSpPr>
        <a:xfrm>
          <a:off x="0" y="0"/>
          <a:ext cx="0" cy="0"/>
          <a:chOff x="0" y="0"/>
          <a:chExt cx="0" cy="0"/>
        </a:xfrm>
      </p:grpSpPr>
      <p:sp>
        <p:nvSpPr>
          <p:cNvPr id="173" name="Shape 17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4" name="Shape 17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5" name="Shape 175"/>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6" name="Shape 176"/>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3" name="Shape 43"/>
          <p:cNvSpPr txBox="1">
            <a:spLocks noGrp="1"/>
          </p:cNvSpPr>
          <p:nvPr>
            <p:ph type="body" idx="1"/>
          </p:nvPr>
        </p:nvSpPr>
        <p:spPr>
          <a:xfrm>
            <a:off x="576074"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4"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91361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56909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68" name="Shape 6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69" name="Shape 6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140126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75" name="Shape 7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76" name="Shape 7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235242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82" name="Shape 8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83" name="Shape 8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9808" y="779406"/>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13514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3"/>
        <p:cNvGrpSpPr/>
        <p:nvPr/>
      </p:nvGrpSpPr>
      <p:grpSpPr>
        <a:xfrm>
          <a:off x="0" y="0"/>
          <a:ext cx="0" cy="0"/>
          <a:chOff x="0" y="0"/>
          <a:chExt cx="0" cy="0"/>
        </a:xfrm>
      </p:grpSpPr>
      <p:sp>
        <p:nvSpPr>
          <p:cNvPr id="34" name="Shape 3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5" name="Shape 3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6" name="Shape 36"/>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9" name="Shape 5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0" name="Shape 60"/>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61" name="Shape 6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65" name="Shape 6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8" name="Shape 6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9" name="Shape 6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5" name="Shape 7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6" name="Shape 7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2" name="Shape 8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3" name="Shape 8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7" name="Shape 87"/>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8" name="Shape 8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5"/>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189"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377"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566"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754"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5943"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131"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32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509"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5"/>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189"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377"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566"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754"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5943"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131"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32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509"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5"/>
            <a:ext cx="2057400" cy="365125"/>
          </a:xfrm>
          <a:prstGeom prst="rect">
            <a:avLst/>
          </a:prstGeom>
          <a:noFill/>
          <a:ln>
            <a:noFill/>
          </a:ln>
        </p:spPr>
        <p:txBody>
          <a:bodyPr lIns="91425" tIns="45700" rIns="91425" bIns="45700" anchor="ctr" anchorCtr="0">
            <a:noAutofit/>
          </a:bodyPr>
          <a:lstStyle/>
          <a:p>
            <a:pPr algn="r">
              <a:buClr>
                <a:srgbClr val="A6A3A3"/>
              </a:buClr>
              <a:buSzPct val="25000"/>
              <a:buFont typeface="Questrial"/>
              <a:buNone/>
            </a:pPr>
            <a:fld id="{00000000-1234-1234-1234-123412341234}" type="slidenum">
              <a:rPr lang="en-US" sz="1200">
                <a:solidFill>
                  <a:srgbClr val="A6A3A3"/>
                </a:solidFill>
                <a:latin typeface="Questrial"/>
                <a:ea typeface="Questrial"/>
                <a:cs typeface="Questrial"/>
                <a:sym typeface="Questrial"/>
              </a:rPr>
              <a:pPr algn="r">
                <a:buClr>
                  <a:srgbClr val="A6A3A3"/>
                </a:buClr>
                <a:buSzPct val="25000"/>
                <a:buFont typeface="Questrial"/>
                <a:buNone/>
              </a:pPr>
              <a:t>‹#›</a:t>
            </a:fld>
            <a:endParaRPr lang="en-US" sz="1200">
              <a:solidFill>
                <a:srgbClr val="A6A3A3"/>
              </a:solidFill>
              <a:latin typeface="Questrial"/>
              <a:ea typeface="Questrial"/>
              <a:cs typeface="Questrial"/>
              <a:sym typeface="Questrial"/>
            </a:endParaRPr>
          </a:p>
        </p:txBody>
      </p:sp>
    </p:spTree>
    <p:extLst>
      <p:ext uri="{BB962C8B-B14F-4D97-AF65-F5344CB8AC3E}">
        <p14:creationId xmlns:p14="http://schemas.microsoft.com/office/powerpoint/2010/main" val="4201251203"/>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2"/>
          </p:nvPr>
        </p:nvSpPr>
        <p:spPr>
          <a:xfrm>
            <a:off x="1094933" y="1097643"/>
            <a:ext cx="7820467" cy="903292"/>
          </a:xfrm>
          <a:prstGeom prst="rect">
            <a:avLst/>
          </a:prstGeom>
          <a:noFill/>
          <a:ln>
            <a:noFill/>
          </a:ln>
        </p:spPr>
        <p:txBody>
          <a:bodyPr lIns="91425" tIns="45700" rIns="91425" bIns="45700" anchor="ctr" anchorCtr="0">
            <a:noAutofit/>
          </a:bodyPr>
          <a:lstStyle/>
          <a:p>
            <a:pPr marL="0" marR="0" lvl="0" indent="0"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Arizona Health &amp; Air Quality II</a:t>
            </a:r>
          </a:p>
        </p:txBody>
      </p:sp>
      <p:sp>
        <p:nvSpPr>
          <p:cNvPr id="182" name="Shape 182"/>
          <p:cNvSpPr txBox="1">
            <a:spLocks noGrp="1"/>
          </p:cNvSpPr>
          <p:nvPr>
            <p:ph type="body" idx="1"/>
          </p:nvPr>
        </p:nvSpPr>
        <p:spPr>
          <a:xfrm>
            <a:off x="325662" y="2000935"/>
            <a:ext cx="8679900" cy="7407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dk1"/>
              </a:buClr>
              <a:buSzPct val="25000"/>
              <a:buFont typeface="Arial"/>
              <a:buNone/>
            </a:pPr>
            <a:r>
              <a:rPr lang="en-US" sz="2400" b="0" i="1" u="none" strike="noStrike" cap="none" dirty="0">
                <a:solidFill>
                  <a:schemeClr val="dk1"/>
                </a:solidFill>
                <a:latin typeface="Century Gothic" panose="020B0502020202020204" pitchFamily="34" charset="0"/>
                <a:sym typeface="Questrial"/>
              </a:rPr>
              <a:t>Enhancing Extreme Heat Intervention and Prevention Activities in Maricopa County Arizona  with NASA Earth Observations</a:t>
            </a:r>
          </a:p>
        </p:txBody>
      </p:sp>
      <p:sp>
        <p:nvSpPr>
          <p:cNvPr id="183" name="Shape 183"/>
          <p:cNvSpPr txBox="1"/>
          <p:nvPr/>
        </p:nvSpPr>
        <p:spPr>
          <a:xfrm>
            <a:off x="228597" y="3512448"/>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dirty="0" smtClean="0">
                <a:solidFill>
                  <a:schemeClr val="dk1"/>
                </a:solidFill>
                <a:latin typeface="Century Gothic" panose="020B0502020202020204" pitchFamily="34" charset="0"/>
                <a:ea typeface="Questrial"/>
                <a:cs typeface="Questrial"/>
                <a:sym typeface="Questrial"/>
              </a:rPr>
              <a:t>Daniel </a:t>
            </a:r>
            <a:r>
              <a:rPr lang="en-US" sz="1600" b="0" i="0" u="none" strike="noStrike" cap="none" dirty="0">
                <a:solidFill>
                  <a:schemeClr val="dk1"/>
                </a:solidFill>
                <a:latin typeface="Century Gothic" panose="020B0502020202020204" pitchFamily="34" charset="0"/>
                <a:ea typeface="Questrial"/>
                <a:cs typeface="Questrial"/>
                <a:sym typeface="Questrial"/>
              </a:rPr>
              <a:t>Finnell (Project Lead)</a:t>
            </a:r>
          </a:p>
        </p:txBody>
      </p:sp>
      <p:sp>
        <p:nvSpPr>
          <p:cNvPr id="184" name="Shape 184"/>
          <p:cNvSpPr txBox="1"/>
          <p:nvPr/>
        </p:nvSpPr>
        <p:spPr>
          <a:xfrm>
            <a:off x="228600" y="3901635"/>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Richard Muench</a:t>
            </a:r>
          </a:p>
        </p:txBody>
      </p:sp>
      <p:sp>
        <p:nvSpPr>
          <p:cNvPr id="185" name="Shape 185"/>
          <p:cNvSpPr txBox="1"/>
          <p:nvPr/>
        </p:nvSpPr>
        <p:spPr>
          <a:xfrm>
            <a:off x="4665612" y="3514210"/>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Teresa Fenn</a:t>
            </a:r>
          </a:p>
        </p:txBody>
      </p:sp>
      <p:sp>
        <p:nvSpPr>
          <p:cNvPr id="186" name="Shape 186"/>
          <p:cNvSpPr txBox="1"/>
          <p:nvPr/>
        </p:nvSpPr>
        <p:spPr>
          <a:xfrm>
            <a:off x="4665612" y="3901635"/>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Ashley Brodie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body" idx="2"/>
          </p:nvPr>
        </p:nvSpPr>
        <p:spPr>
          <a:xfrm>
            <a:off x="2768708" y="326116"/>
            <a:ext cx="3177539"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dirty="0"/>
              <a:t>Future Work</a:t>
            </a:r>
          </a:p>
        </p:txBody>
      </p:sp>
      <p:sp>
        <p:nvSpPr>
          <p:cNvPr id="325" name="Shape 325"/>
          <p:cNvSpPr txBox="1">
            <a:spLocks noGrp="1"/>
          </p:cNvSpPr>
          <p:nvPr>
            <p:ph type="body" idx="1"/>
          </p:nvPr>
        </p:nvSpPr>
        <p:spPr>
          <a:xfrm>
            <a:off x="717993" y="1173155"/>
            <a:ext cx="6970343" cy="1320326"/>
          </a:xfrm>
          <a:prstGeom prst="rect">
            <a:avLst/>
          </a:prstGeom>
          <a:noFill/>
          <a:ln>
            <a:noFill/>
          </a:ln>
        </p:spPr>
        <p:txBody>
          <a:bodyPr lIns="91425" tIns="45700" rIns="91425" bIns="45700" numCol="2" anchor="t" anchorCtr="0">
            <a:noAutofit/>
          </a:bodyPr>
          <a:lstStyle/>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Mask </a:t>
            </a:r>
            <a:r>
              <a:rPr lang="en-US" dirty="0">
                <a:solidFill>
                  <a:schemeClr val="tx1">
                    <a:lumMod val="50000"/>
                  </a:schemeClr>
                </a:solidFill>
              </a:rPr>
              <a:t>for cloud </a:t>
            </a:r>
            <a:r>
              <a:rPr lang="en-US" dirty="0" smtClean="0">
                <a:solidFill>
                  <a:schemeClr val="tx1">
                    <a:lumMod val="50000"/>
                  </a:schemeClr>
                </a:solidFill>
              </a:rPr>
              <a:t>cover</a:t>
            </a:r>
          </a:p>
          <a:p>
            <a:pPr marL="342900" lvl="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Incorporate </a:t>
            </a:r>
            <a:r>
              <a:rPr lang="en-US" dirty="0" err="1" smtClean="0">
                <a:solidFill>
                  <a:schemeClr val="tx1">
                    <a:lumMod val="50000"/>
                  </a:schemeClr>
                </a:solidFill>
              </a:rPr>
              <a:t>OPeNDAP</a:t>
            </a: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Automate term 1 statistics</a:t>
            </a:r>
          </a:p>
          <a:p>
            <a:pPr marL="342900" lvl="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a:solidFill>
                  <a:schemeClr val="tx1">
                    <a:lumMod val="50000"/>
                  </a:schemeClr>
                </a:solidFill>
              </a:rPr>
              <a:t>Incorporate heat relief centers and survey results</a:t>
            </a:r>
          </a:p>
          <a:p>
            <a:pPr marL="342900" lvl="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lvl="0" rtl="0">
              <a:spcBef>
                <a:spcPts val="0"/>
              </a:spcBef>
              <a:buNone/>
            </a:pPr>
            <a:endParaRPr dirty="0"/>
          </a:p>
          <a:p>
            <a:pPr lvl="0" rtl="0">
              <a:spcBef>
                <a:spcPts val="0"/>
              </a:spcBef>
              <a:buNone/>
            </a:pPr>
            <a:endParaRPr dirty="0"/>
          </a:p>
          <a:p>
            <a:pPr lvl="0" rtl="0">
              <a:spcBef>
                <a:spcPts val="0"/>
              </a:spcBef>
              <a:buNone/>
            </a:pPr>
            <a:endParaRPr dirty="0"/>
          </a:p>
        </p:txBody>
      </p:sp>
      <p:pic>
        <p:nvPicPr>
          <p:cNvPr id="326" name="Shape 326"/>
          <p:cNvPicPr preferRelativeResize="0"/>
          <p:nvPr/>
        </p:nvPicPr>
        <p:blipFill rotWithShape="1">
          <a:blip r:embed="rId3">
            <a:alphaModFix/>
          </a:blip>
          <a:srcRect l="4468" t="5371" r="3203" b="3892"/>
          <a:stretch/>
        </p:blipFill>
        <p:spPr>
          <a:xfrm>
            <a:off x="1316736" y="2493481"/>
            <a:ext cx="6271016" cy="3958661"/>
          </a:xfrm>
          <a:prstGeom prst="rect">
            <a:avLst/>
          </a:prstGeom>
          <a:noFill/>
          <a:ln>
            <a:noFill/>
          </a:ln>
        </p:spPr>
      </p:pic>
      <p:sp>
        <p:nvSpPr>
          <p:cNvPr id="327" name="Shape 327"/>
          <p:cNvSpPr txBox="1"/>
          <p:nvPr/>
        </p:nvSpPr>
        <p:spPr>
          <a:xfrm>
            <a:off x="2134177" y="6452142"/>
            <a:ext cx="4446600" cy="379700"/>
          </a:xfrm>
          <a:prstGeom prst="rect">
            <a:avLst/>
          </a:prstGeom>
          <a:noFill/>
          <a:ln>
            <a:noFill/>
          </a:ln>
        </p:spPr>
        <p:txBody>
          <a:bodyPr lIns="91425" tIns="91425" rIns="91425" bIns="91425" anchor="t" anchorCtr="0">
            <a:noAutofit/>
          </a:bodyPr>
          <a:lstStyle/>
          <a:p>
            <a:r>
              <a:rPr lang="en-US" dirty="0">
                <a:solidFill>
                  <a:srgbClr val="767171">
                    <a:lumMod val="50000"/>
                  </a:srgbClr>
                </a:solidFill>
              </a:rPr>
              <a:t>Term 1 Results incorporating AC survey results</a:t>
            </a:r>
          </a:p>
        </p:txBody>
      </p:sp>
    </p:spTree>
    <p:extLst>
      <p:ext uri="{BB962C8B-B14F-4D97-AF65-F5344CB8AC3E}">
        <p14:creationId xmlns:p14="http://schemas.microsoft.com/office/powerpoint/2010/main" val="1853911984"/>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571200" y="1421120"/>
            <a:ext cx="8051700" cy="9846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smtClean="0">
                <a:solidFill>
                  <a:schemeClr val="dk1"/>
                </a:solidFill>
                <a:latin typeface="Century Gothic" panose="020B0502020202020204" pitchFamily="34" charset="0"/>
                <a:sym typeface="Questrial"/>
              </a:rPr>
              <a:t>Dave </a:t>
            </a:r>
            <a:r>
              <a:rPr lang="en-US" sz="1800" b="0" i="0" u="none" strike="noStrike" cap="none" dirty="0">
                <a:solidFill>
                  <a:schemeClr val="dk1"/>
                </a:solidFill>
                <a:latin typeface="Century Gothic" panose="020B0502020202020204" pitchFamily="34" charset="0"/>
                <a:sym typeface="Questrial"/>
              </a:rPr>
              <a:t>Hondula (Arizona State University) </a:t>
            </a:r>
          </a:p>
          <a:p>
            <a:pPr marL="457200" indent="-342900">
              <a:lnSpc>
                <a:spcPct val="100000"/>
              </a:lnSpc>
              <a:spcBef>
                <a:spcPts val="0"/>
              </a:spcBef>
              <a:buClr>
                <a:schemeClr val="accent1"/>
              </a:buClr>
              <a:buFont typeface="Webdings" panose="05030102010509060703" pitchFamily="18" charset="2"/>
              <a:buChar char="4"/>
            </a:pPr>
            <a:r>
              <a:rPr lang="en-US" sz="1800" dirty="0">
                <a:latin typeface="Century Gothic" panose="020B0502020202020204" pitchFamily="34" charset="0"/>
              </a:rPr>
              <a:t>Lance Watkins (Arizona State University</a:t>
            </a:r>
            <a:r>
              <a:rPr lang="en-US" sz="1800" dirty="0" smtClean="0">
                <a:latin typeface="Century Gothic" panose="020B0502020202020204" pitchFamily="34" charset="0"/>
              </a:rPr>
              <a:t>)</a:t>
            </a:r>
            <a:endParaRPr lang="en-US" sz="1800" b="0" i="0" u="none" strike="noStrike" cap="none" dirty="0" smtClean="0">
              <a:solidFill>
                <a:schemeClr val="dk1"/>
              </a:solidFill>
              <a:latin typeface="Century Gothic" panose="020B0502020202020204" pitchFamily="34" charset="0"/>
              <a:sym typeface="Questrial"/>
            </a:endParaRP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smtClean="0">
                <a:solidFill>
                  <a:schemeClr val="dk1"/>
                </a:solidFill>
                <a:latin typeface="Century Gothic" panose="020B0502020202020204" pitchFamily="34" charset="0"/>
                <a:sym typeface="Questrial"/>
              </a:rPr>
              <a:t>Dr</a:t>
            </a:r>
            <a:r>
              <a:rPr lang="en-US" sz="1800" b="0" i="0" u="none" strike="noStrike" cap="none" dirty="0">
                <a:solidFill>
                  <a:schemeClr val="dk1"/>
                </a:solidFill>
                <a:latin typeface="Century Gothic" panose="020B0502020202020204" pitchFamily="34" charset="0"/>
                <a:sym typeface="Questrial"/>
              </a:rPr>
              <a:t>. Kenton Ross (NASA DEVELOP National Program) </a:t>
            </a:r>
          </a:p>
        </p:txBody>
      </p:sp>
      <p:sp>
        <p:nvSpPr>
          <p:cNvPr id="336" name="Shape 336"/>
          <p:cNvSpPr txBox="1">
            <a:spLocks noGrp="1"/>
          </p:cNvSpPr>
          <p:nvPr>
            <p:ph type="body" idx="2"/>
          </p:nvPr>
        </p:nvSpPr>
        <p:spPr>
          <a:xfrm>
            <a:off x="594357" y="3005526"/>
            <a:ext cx="3872745" cy="7041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sym typeface="Questrial"/>
              </a:rPr>
              <a:t>Arizona Department of Health Services (ADHS</a:t>
            </a:r>
            <a:r>
              <a:rPr lang="en-US" sz="1800" b="0" i="0" u="none" strike="noStrike" cap="none" dirty="0" smtClean="0">
                <a:solidFill>
                  <a:schemeClr val="dk1"/>
                </a:solidFill>
                <a:latin typeface="Century Gothic" panose="020B0502020202020204" pitchFamily="34" charset="0"/>
                <a:sym typeface="Questrial"/>
              </a:rPr>
              <a:t>)</a:t>
            </a: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dirty="0" smtClean="0">
                <a:latin typeface="Century Gothic" panose="020B0502020202020204" pitchFamily="34" charset="0"/>
              </a:rPr>
              <a:t>Maricopa County Department of Public Health</a:t>
            </a:r>
            <a:endParaRPr lang="en-US" sz="1800" b="0" i="0" u="none" strike="noStrike" cap="none" dirty="0">
              <a:solidFill>
                <a:schemeClr val="dk1"/>
              </a:solidFill>
              <a:latin typeface="Century Gothic" panose="020B0502020202020204" pitchFamily="34" charset="0"/>
              <a:sym typeface="Questrial"/>
            </a:endParaRP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sym typeface="Questrial"/>
              </a:rPr>
              <a:t>Phoenix Heat Relief Network</a:t>
            </a:r>
          </a:p>
        </p:txBody>
      </p:sp>
      <p:sp>
        <p:nvSpPr>
          <p:cNvPr id="337" name="Shape 337"/>
          <p:cNvSpPr txBox="1">
            <a:spLocks noGrp="1"/>
          </p:cNvSpPr>
          <p:nvPr>
            <p:ph type="body" idx="3"/>
          </p:nvPr>
        </p:nvSpPr>
        <p:spPr>
          <a:xfrm>
            <a:off x="571200" y="4839579"/>
            <a:ext cx="8051582"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dirty="0">
                <a:latin typeface="Century Gothic" panose="020B0502020202020204" pitchFamily="34" charset="0"/>
              </a:rPr>
              <a:t>Arizona Health and Air Quality I team: </a:t>
            </a:r>
            <a:r>
              <a:rPr lang="en-US" sz="1400" dirty="0">
                <a:latin typeface="Century Gothic" panose="020B0502020202020204" pitchFamily="34" charset="0"/>
                <a:ea typeface="Georgia"/>
                <a:cs typeface="Georgia"/>
                <a:sym typeface="Georgia"/>
              </a:rPr>
              <a:t>Rocky Garcia, Amy Stuyvesant, Emma </a:t>
            </a:r>
            <a:r>
              <a:rPr lang="en-US" sz="1400" dirty="0" err="1">
                <a:latin typeface="Century Gothic" panose="020B0502020202020204" pitchFamily="34" charset="0"/>
                <a:ea typeface="Georgia"/>
                <a:cs typeface="Georgia"/>
                <a:sym typeface="Georgia"/>
              </a:rPr>
              <a:t>Baghel</a:t>
            </a:r>
            <a:r>
              <a:rPr lang="en-US" sz="1400" dirty="0">
                <a:latin typeface="Century Gothic" panose="020B0502020202020204" pitchFamily="34" charset="0"/>
                <a:ea typeface="Georgia"/>
                <a:cs typeface="Georgia"/>
                <a:sym typeface="Georgia"/>
              </a:rPr>
              <a:t>, </a:t>
            </a:r>
            <a:r>
              <a:rPr lang="en-US" sz="1400" dirty="0" err="1">
                <a:latin typeface="Century Gothic" panose="020B0502020202020204" pitchFamily="34" charset="0"/>
                <a:ea typeface="Georgia"/>
                <a:cs typeface="Georgia"/>
                <a:sym typeface="Georgia"/>
              </a:rPr>
              <a:t>Geordi</a:t>
            </a:r>
            <a:r>
              <a:rPr lang="en-US" sz="1400" dirty="0">
                <a:latin typeface="Century Gothic" panose="020B0502020202020204" pitchFamily="34" charset="0"/>
                <a:ea typeface="Georgia"/>
                <a:cs typeface="Georgia"/>
                <a:sym typeface="Georgia"/>
              </a:rPr>
              <a:t> </a:t>
            </a:r>
            <a:r>
              <a:rPr lang="en-US" sz="1400" dirty="0" err="1">
                <a:latin typeface="Century Gothic" panose="020B0502020202020204" pitchFamily="34" charset="0"/>
                <a:ea typeface="Georgia"/>
                <a:cs typeface="Georgia"/>
                <a:sym typeface="Georgia"/>
              </a:rPr>
              <a:t>Alm</a:t>
            </a:r>
            <a:r>
              <a:rPr lang="en-US" sz="1400" dirty="0">
                <a:latin typeface="Century Gothic" panose="020B0502020202020204" pitchFamily="34" charset="0"/>
                <a:ea typeface="Georgia"/>
                <a:cs typeface="Georgia"/>
                <a:sym typeface="Georgia"/>
              </a:rPr>
              <a:t>, April </a:t>
            </a:r>
            <a:r>
              <a:rPr lang="en-US" sz="1400" dirty="0" err="1">
                <a:latin typeface="Century Gothic" panose="020B0502020202020204" pitchFamily="34" charset="0"/>
                <a:ea typeface="Georgia"/>
                <a:cs typeface="Georgia"/>
                <a:sym typeface="Georgia"/>
              </a:rPr>
              <a:t>Rascon</a:t>
            </a:r>
            <a:r>
              <a:rPr lang="en-US" sz="1400" dirty="0">
                <a:latin typeface="Century Gothic" panose="020B0502020202020204" pitchFamily="34" charset="0"/>
                <a:ea typeface="Georgia"/>
                <a:cs typeface="Georgia"/>
                <a:sym typeface="Georgia"/>
              </a:rPr>
              <a:t>, Bernardo </a:t>
            </a:r>
            <a:r>
              <a:rPr lang="en-US" sz="1400" dirty="0" err="1">
                <a:latin typeface="Century Gothic" panose="020B0502020202020204" pitchFamily="34" charset="0"/>
                <a:ea typeface="Georgia"/>
                <a:cs typeface="Georgia"/>
                <a:sym typeface="Georgia"/>
              </a:rPr>
              <a:t>Gracia</a:t>
            </a:r>
            <a:endParaRPr lang="en-US" sz="1400" dirty="0">
              <a:latin typeface="Century Gothic" panose="020B0502020202020204" pitchFamily="34" charset="0"/>
              <a:ea typeface="Georgia"/>
              <a:cs typeface="Georgia"/>
              <a:sym typeface="Georgia"/>
            </a:endParaRPr>
          </a:p>
          <a:p>
            <a:pPr marL="0" marR="0" lvl="0" indent="0" algn="l" rtl="0">
              <a:lnSpc>
                <a:spcPct val="90000"/>
              </a:lnSpc>
              <a:spcBef>
                <a:spcPts val="0"/>
              </a:spcBef>
              <a:spcAft>
                <a:spcPts val="0"/>
              </a:spcAft>
              <a:buClr>
                <a:schemeClr val="dk1"/>
              </a:buClr>
              <a:buSzPct val="25000"/>
              <a:buFont typeface="Arial"/>
              <a:buNone/>
            </a:pPr>
            <a:endParaRPr dirty="0">
              <a:latin typeface="Century Gothic" panose="020B0502020202020204" pitchFamily="34" charset="0"/>
            </a:endParaRPr>
          </a:p>
        </p:txBody>
      </p:sp>
      <p:sp>
        <p:nvSpPr>
          <p:cNvPr id="338" name="Shape 338"/>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Advisors</a:t>
            </a:r>
          </a:p>
        </p:txBody>
      </p:sp>
      <p:sp>
        <p:nvSpPr>
          <p:cNvPr id="339" name="Shape 339"/>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Partners</a:t>
            </a:r>
          </a:p>
        </p:txBody>
      </p:sp>
      <p:sp>
        <p:nvSpPr>
          <p:cNvPr id="340" name="Shape 340"/>
          <p:cNvSpPr txBox="1"/>
          <p:nvPr/>
        </p:nvSpPr>
        <p:spPr>
          <a:xfrm>
            <a:off x="571200" y="4386580"/>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Others</a:t>
            </a:r>
          </a:p>
        </p:txBody>
      </p:sp>
      <p:sp>
        <p:nvSpPr>
          <p:cNvPr id="341" name="Shape 341"/>
          <p:cNvSpPr txBox="1"/>
          <p:nvPr/>
        </p:nvSpPr>
        <p:spPr>
          <a:xfrm>
            <a:off x="4467104" y="3005526"/>
            <a:ext cx="3961280" cy="1157099"/>
          </a:xfrm>
          <a:prstGeom prst="rect">
            <a:avLst/>
          </a:prstGeom>
          <a:noFill/>
          <a:ln>
            <a:noFill/>
          </a:ln>
        </p:spPr>
        <p:txBody>
          <a:bodyPr lIns="91425" tIns="91425" rIns="91425" bIns="91425" anchor="ctr"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ea typeface="Questrial"/>
                <a:cs typeface="Questrial"/>
                <a:sym typeface="Questrial"/>
              </a:rPr>
              <a:t>National Weather Service Phoenix Forecast Office</a:t>
            </a: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ea typeface="Questrial"/>
                <a:cs typeface="Questrial"/>
                <a:sym typeface="Questrial"/>
              </a:rPr>
              <a:t>Center for Policy Informatics (CPI) at Arizona State University</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2"/>
          </p:nvPr>
        </p:nvSpPr>
        <p:spPr>
          <a:xfrm>
            <a:off x="2788951" y="186604"/>
            <a:ext cx="3566099" cy="1326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Study Area</a:t>
            </a:r>
          </a:p>
          <a:p>
            <a:pPr marL="0" marR="0" lvl="0" indent="0" algn="ctr" rtl="0">
              <a:lnSpc>
                <a:spcPct val="90000"/>
              </a:lnSpc>
              <a:spcBef>
                <a:spcPts val="0"/>
              </a:spcBef>
              <a:spcAft>
                <a:spcPts val="0"/>
              </a:spcAft>
              <a:buClr>
                <a:schemeClr val="accent1"/>
              </a:buClr>
              <a:buSzPct val="25000"/>
              <a:buFont typeface="Arial"/>
              <a:buNone/>
            </a:pPr>
            <a:r>
              <a:rPr lang="en-US" sz="3000" b="1" i="0" u="none" strike="noStrike" cap="none" dirty="0">
                <a:solidFill>
                  <a:schemeClr val="accent1"/>
                </a:solidFill>
                <a:latin typeface="Century Gothic" panose="020B0502020202020204" pitchFamily="34" charset="0"/>
                <a:sym typeface="Questrial"/>
              </a:rPr>
              <a:t>Maricopa Co, AZ</a:t>
            </a:r>
          </a:p>
        </p:txBody>
      </p:sp>
      <p:pic>
        <p:nvPicPr>
          <p:cNvPr id="193" name="Shape 193"/>
          <p:cNvPicPr preferRelativeResize="0"/>
          <p:nvPr/>
        </p:nvPicPr>
        <p:blipFill rotWithShape="1">
          <a:blip r:embed="rId3">
            <a:alphaModFix/>
          </a:blip>
          <a:srcRect l="8996" t="6761" r="8541" b="38751"/>
          <a:stretch/>
        </p:blipFill>
        <p:spPr>
          <a:xfrm>
            <a:off x="654887" y="1640925"/>
            <a:ext cx="5609475" cy="4796650"/>
          </a:xfrm>
          <a:prstGeom prst="rect">
            <a:avLst/>
          </a:prstGeom>
          <a:noFill/>
          <a:ln>
            <a:noFill/>
          </a:ln>
        </p:spPr>
      </p:pic>
      <p:pic>
        <p:nvPicPr>
          <p:cNvPr id="194" name="Shape 194"/>
          <p:cNvPicPr preferRelativeResize="0"/>
          <p:nvPr/>
        </p:nvPicPr>
        <p:blipFill rotWithShape="1">
          <a:blip r:embed="rId4">
            <a:alphaModFix/>
          </a:blip>
          <a:srcRect/>
          <a:stretch/>
        </p:blipFill>
        <p:spPr>
          <a:xfrm>
            <a:off x="6528025" y="1512600"/>
            <a:ext cx="1967100" cy="1310100"/>
          </a:xfrm>
          <a:prstGeom prst="rect">
            <a:avLst/>
          </a:prstGeom>
          <a:noFill/>
          <a:ln>
            <a:noFill/>
          </a:ln>
        </p:spPr>
      </p:pic>
      <p:pic>
        <p:nvPicPr>
          <p:cNvPr id="195" name="Shape 195"/>
          <p:cNvPicPr preferRelativeResize="0"/>
          <p:nvPr/>
        </p:nvPicPr>
        <p:blipFill rotWithShape="1">
          <a:blip r:embed="rId5">
            <a:alphaModFix/>
          </a:blip>
          <a:srcRect/>
          <a:stretch/>
        </p:blipFill>
        <p:spPr>
          <a:xfrm>
            <a:off x="6528025" y="3319987"/>
            <a:ext cx="1967100" cy="1310100"/>
          </a:xfrm>
          <a:prstGeom prst="rect">
            <a:avLst/>
          </a:prstGeom>
          <a:noFill/>
          <a:ln>
            <a:noFill/>
          </a:ln>
        </p:spPr>
      </p:pic>
      <p:pic>
        <p:nvPicPr>
          <p:cNvPr id="196" name="Shape 196"/>
          <p:cNvPicPr preferRelativeResize="0"/>
          <p:nvPr/>
        </p:nvPicPr>
        <p:blipFill rotWithShape="1">
          <a:blip r:embed="rId6">
            <a:alphaModFix/>
          </a:blip>
          <a:srcRect/>
          <a:stretch/>
        </p:blipFill>
        <p:spPr>
          <a:xfrm>
            <a:off x="6528012" y="5127400"/>
            <a:ext cx="1967100" cy="1310100"/>
          </a:xfrm>
          <a:prstGeom prst="rect">
            <a:avLst/>
          </a:prstGeom>
          <a:noFill/>
          <a:ln>
            <a:noFill/>
          </a:ln>
        </p:spPr>
      </p:pic>
      <p:sp>
        <p:nvSpPr>
          <p:cNvPr id="197" name="Shape 197"/>
          <p:cNvSpPr txBox="1"/>
          <p:nvPr/>
        </p:nvSpPr>
        <p:spPr>
          <a:xfrm>
            <a:off x="6528023" y="6522719"/>
            <a:ext cx="261597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Century Gothic" panose="020B0502020202020204" pitchFamily="34" charset="0"/>
                <a:sym typeface="Arial"/>
              </a:rPr>
              <a:t>Image Credit: </a:t>
            </a:r>
            <a:r>
              <a:rPr lang="en-US" sz="1400" b="0" i="0" u="none" strike="noStrike" cap="none" dirty="0" err="1">
                <a:solidFill>
                  <a:srgbClr val="000000"/>
                </a:solidFill>
                <a:latin typeface="Century Gothic" panose="020B0502020202020204" pitchFamily="34" charset="0"/>
                <a:sym typeface="Arial"/>
              </a:rPr>
              <a:t>Geordi</a:t>
            </a:r>
            <a:r>
              <a:rPr lang="en-US" sz="1400" b="0" i="0" u="none" strike="noStrike" cap="none" dirty="0">
                <a:solidFill>
                  <a:srgbClr val="000000"/>
                </a:solidFill>
                <a:latin typeface="Century Gothic" panose="020B0502020202020204" pitchFamily="34" charset="0"/>
                <a:sym typeface="Arial"/>
              </a:rPr>
              <a:t> </a:t>
            </a:r>
            <a:r>
              <a:rPr lang="en-US" sz="1400" b="0" i="0" u="none" strike="noStrike" cap="none" dirty="0" err="1">
                <a:solidFill>
                  <a:srgbClr val="000000"/>
                </a:solidFill>
                <a:latin typeface="Century Gothic" panose="020B0502020202020204" pitchFamily="34" charset="0"/>
                <a:sym typeface="Arial"/>
              </a:rPr>
              <a:t>Alm</a:t>
            </a:r>
            <a:endParaRPr lang="en-US" sz="1400" b="0" i="0" u="none" strike="noStrike" cap="none" dirty="0">
              <a:solidFill>
                <a:srgbClr val="000000"/>
              </a:solidFill>
              <a:latin typeface="Century Gothic" panose="020B0502020202020204" pitchFamily="34" charset="0"/>
              <a:sym typeface="Arial"/>
            </a:endParaRPr>
          </a:p>
        </p:txBody>
      </p:sp>
      <p:pic>
        <p:nvPicPr>
          <p:cNvPr id="198" name="Shape 198"/>
          <p:cNvPicPr preferRelativeResize="0"/>
          <p:nvPr/>
        </p:nvPicPr>
        <p:blipFill>
          <a:blip r:embed="rId7">
            <a:alphaModFix/>
          </a:blip>
          <a:stretch>
            <a:fillRect/>
          </a:stretch>
        </p:blipFill>
        <p:spPr>
          <a:xfrm>
            <a:off x="442824" y="1512600"/>
            <a:ext cx="5821524" cy="4977973"/>
          </a:xfrm>
          <a:prstGeom prst="rect">
            <a:avLst/>
          </a:prstGeom>
          <a:noFill/>
          <a:ln>
            <a:noFill/>
          </a:ln>
        </p:spPr>
      </p:pic>
      <p:pic>
        <p:nvPicPr>
          <p:cNvPr id="199" name="Shape 199"/>
          <p:cNvPicPr preferRelativeResize="0"/>
          <p:nvPr/>
        </p:nvPicPr>
        <p:blipFill>
          <a:blip r:embed="rId8">
            <a:alphaModFix/>
          </a:blip>
          <a:stretch>
            <a:fillRect/>
          </a:stretch>
        </p:blipFill>
        <p:spPr>
          <a:xfrm>
            <a:off x="3648375" y="3936674"/>
            <a:ext cx="2615974" cy="2586050"/>
          </a:xfrm>
          <a:prstGeom prst="rect">
            <a:avLst/>
          </a:prstGeom>
          <a:noFill/>
          <a:ln>
            <a:noFill/>
          </a:ln>
        </p:spPr>
      </p:pic>
      <p:sp>
        <p:nvSpPr>
          <p:cNvPr id="200" name="Shape 200"/>
          <p:cNvSpPr txBox="1"/>
          <p:nvPr/>
        </p:nvSpPr>
        <p:spPr>
          <a:xfrm>
            <a:off x="600400" y="4081675"/>
            <a:ext cx="2752500" cy="938100"/>
          </a:xfrm>
          <a:prstGeom prst="rect">
            <a:avLst/>
          </a:prstGeom>
          <a:noFill/>
          <a:ln>
            <a:noFill/>
          </a:ln>
        </p:spPr>
        <p:txBody>
          <a:bodyPr lIns="91425" tIns="91425" rIns="91425" bIns="91425" anchor="t" anchorCtr="0">
            <a:noAutofit/>
          </a:bodyPr>
          <a:lstStyle/>
          <a:p>
            <a:pPr lvl="0">
              <a:spcBef>
                <a:spcPts val="0"/>
              </a:spcBef>
              <a:buNone/>
            </a:pPr>
            <a:r>
              <a:rPr lang="en-US" sz="2400" dirty="0">
                <a:latin typeface="Century Gothic" panose="020B0502020202020204" pitchFamily="34" charset="0"/>
                <a:ea typeface="Questrial"/>
                <a:cs typeface="Questrial"/>
                <a:sym typeface="Questrial"/>
              </a:rPr>
              <a:t>Maricopa County</a:t>
            </a:r>
          </a:p>
        </p:txBody>
      </p:sp>
      <p:sp>
        <p:nvSpPr>
          <p:cNvPr id="201" name="Shape 201"/>
          <p:cNvSpPr/>
          <p:nvPr/>
        </p:nvSpPr>
        <p:spPr>
          <a:xfrm>
            <a:off x="3352800" y="3127525"/>
            <a:ext cx="295500" cy="2529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2" name="Shape 202"/>
          <p:cNvSpPr txBox="1"/>
          <p:nvPr/>
        </p:nvSpPr>
        <p:spPr>
          <a:xfrm>
            <a:off x="2402600" y="3072650"/>
            <a:ext cx="1126500" cy="307800"/>
          </a:xfrm>
          <a:prstGeom prst="rect">
            <a:avLst/>
          </a:prstGeom>
          <a:noFill/>
          <a:ln>
            <a:noFill/>
          </a:ln>
        </p:spPr>
        <p:txBody>
          <a:bodyPr lIns="91425" tIns="91425" rIns="91425" bIns="91425" anchor="t" anchorCtr="0">
            <a:noAutofit/>
          </a:bodyPr>
          <a:lstStyle/>
          <a:p>
            <a:pPr lvl="0">
              <a:spcBef>
                <a:spcPts val="0"/>
              </a:spcBef>
              <a:buNone/>
            </a:pPr>
            <a:r>
              <a:rPr lang="en-US" sz="1800" dirty="0">
                <a:latin typeface="Century Gothic" panose="020B0502020202020204" pitchFamily="34" charset="0"/>
                <a:ea typeface="Questrial"/>
                <a:cs typeface="Questrial"/>
                <a:sym typeface="Questrial"/>
              </a:rPr>
              <a:t>Phoenix</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484625" y="1246975"/>
            <a:ext cx="8293500" cy="1928100"/>
          </a:xfrm>
          <a:prstGeom prst="rect">
            <a:avLst/>
          </a:prstGeom>
          <a:noFill/>
          <a:ln>
            <a:noFill/>
          </a:ln>
        </p:spPr>
        <p:txBody>
          <a:bodyPr lIns="91425" tIns="45700" rIns="91425" bIns="45700" anchor="t" anchorCtr="0">
            <a:noAutofit/>
          </a:bodyPr>
          <a:lstStyle/>
          <a:p>
            <a:pPr marL="393700" lvl="8" indent="-342900">
              <a:spcBef>
                <a:spcPts val="0"/>
              </a:spcBef>
              <a:buClr>
                <a:schemeClr val="accent1"/>
              </a:buClr>
              <a:buFont typeface="Webdings" panose="05030102010509060703" pitchFamily="18" charset="2"/>
              <a:buChar char="4"/>
            </a:pPr>
            <a:r>
              <a:rPr lang="en-US" sz="2100" dirty="0">
                <a:solidFill>
                  <a:schemeClr val="dk2"/>
                </a:solidFill>
                <a:latin typeface="Century Gothic" panose="020B0502020202020204" pitchFamily="34" charset="0"/>
              </a:rPr>
              <a:t>Urban Heat Island (UHI</a:t>
            </a:r>
            <a:r>
              <a:rPr lang="en-US" sz="2100" dirty="0" smtClean="0">
                <a:solidFill>
                  <a:schemeClr val="dk2"/>
                </a:solidFill>
                <a:latin typeface="Century Gothic" panose="020B0502020202020204" pitchFamily="34" charset="0"/>
              </a:rPr>
              <a:t>)</a:t>
            </a:r>
          </a:p>
          <a:p>
            <a:pPr marL="393700" indent="-342900">
              <a:spcBef>
                <a:spcPts val="0"/>
              </a:spcBef>
              <a:buClr>
                <a:schemeClr val="accent1"/>
              </a:buClr>
              <a:buFont typeface="Webdings" panose="05030102010509060703" pitchFamily="18" charset="2"/>
              <a:buChar char="4"/>
            </a:pPr>
            <a:r>
              <a:rPr lang="en-US" sz="2100" dirty="0" smtClean="0">
                <a:solidFill>
                  <a:schemeClr val="dk2"/>
                </a:solidFill>
                <a:latin typeface="Century Gothic" panose="020B0502020202020204" pitchFamily="34" charset="0"/>
              </a:rPr>
              <a:t>More vulnerable </a:t>
            </a:r>
            <a:r>
              <a:rPr lang="en-US" sz="2100" dirty="0">
                <a:solidFill>
                  <a:schemeClr val="dk2"/>
                </a:solidFill>
                <a:latin typeface="Century Gothic" panose="020B0502020202020204" pitchFamily="34" charset="0"/>
              </a:rPr>
              <a:t>populations </a:t>
            </a:r>
            <a:r>
              <a:rPr lang="en-US" sz="2100" dirty="0" smtClean="0">
                <a:solidFill>
                  <a:schemeClr val="dk2"/>
                </a:solidFill>
                <a:latin typeface="Century Gothic" panose="020B0502020202020204" pitchFamily="34" charset="0"/>
              </a:rPr>
              <a:t>include </a:t>
            </a:r>
            <a:r>
              <a:rPr lang="en-US" sz="2100" dirty="0">
                <a:solidFill>
                  <a:schemeClr val="dk2"/>
                </a:solidFill>
                <a:latin typeface="Century Gothic" panose="020B0502020202020204" pitchFamily="34" charset="0"/>
              </a:rPr>
              <a:t>elderly, poor, homeless, and  socially </a:t>
            </a:r>
            <a:r>
              <a:rPr lang="en-US" sz="2100" dirty="0" smtClean="0">
                <a:solidFill>
                  <a:schemeClr val="dk2"/>
                </a:solidFill>
                <a:latin typeface="Century Gothic" panose="020B0502020202020204" pitchFamily="34" charset="0"/>
              </a:rPr>
              <a:t>isolated</a:t>
            </a:r>
          </a:p>
          <a:p>
            <a:pPr marL="393700" indent="-342900">
              <a:spcBef>
                <a:spcPts val="0"/>
              </a:spcBef>
              <a:buClr>
                <a:schemeClr val="accent1"/>
              </a:buClr>
              <a:buFont typeface="Webdings" panose="05030102010509060703" pitchFamily="18" charset="2"/>
              <a:buChar char="4"/>
            </a:pPr>
            <a:r>
              <a:rPr lang="en-US" sz="2100" b="0" i="0" u="none" strike="noStrike" cap="none" dirty="0" smtClean="0">
                <a:solidFill>
                  <a:schemeClr val="dk2"/>
                </a:solidFill>
                <a:latin typeface="Century Gothic" panose="020B0502020202020204" pitchFamily="34" charset="0"/>
                <a:sym typeface="Questrial"/>
              </a:rPr>
              <a:t>1,050 </a:t>
            </a:r>
            <a:r>
              <a:rPr lang="en-US" sz="2100" dirty="0" smtClean="0">
                <a:solidFill>
                  <a:schemeClr val="dk2"/>
                </a:solidFill>
                <a:latin typeface="Century Gothic" panose="020B0502020202020204" pitchFamily="34" charset="0"/>
              </a:rPr>
              <a:t>d</a:t>
            </a:r>
            <a:r>
              <a:rPr lang="en-US" sz="2100" b="0" i="0" u="none" strike="noStrike" cap="none" dirty="0" smtClean="0">
                <a:solidFill>
                  <a:schemeClr val="dk2"/>
                </a:solidFill>
                <a:latin typeface="Century Gothic" panose="020B0502020202020204" pitchFamily="34" charset="0"/>
                <a:sym typeface="Questrial"/>
              </a:rPr>
              <a:t>eaths </a:t>
            </a:r>
            <a:r>
              <a:rPr lang="en-US" sz="2100" b="0" i="0" u="none" strike="noStrike" cap="none" dirty="0" smtClean="0">
                <a:solidFill>
                  <a:schemeClr val="dk2"/>
                </a:solidFill>
                <a:latin typeface="Century Gothic" panose="020B0502020202020204" pitchFamily="34" charset="0"/>
                <a:sym typeface="Questrial"/>
              </a:rPr>
              <a:t>due to </a:t>
            </a:r>
            <a:r>
              <a:rPr lang="en-US" sz="2100" dirty="0">
                <a:solidFill>
                  <a:schemeClr val="dk2"/>
                </a:solidFill>
                <a:latin typeface="Century Gothic" panose="020B0502020202020204" pitchFamily="34" charset="0"/>
              </a:rPr>
              <a:t>e</a:t>
            </a:r>
            <a:r>
              <a:rPr lang="en-US" sz="2100" b="0" i="0" u="none" strike="noStrike" cap="none" dirty="0" smtClean="0">
                <a:solidFill>
                  <a:schemeClr val="dk2"/>
                </a:solidFill>
                <a:latin typeface="Century Gothic" panose="020B0502020202020204" pitchFamily="34" charset="0"/>
                <a:sym typeface="Questrial"/>
              </a:rPr>
              <a:t>xtreme </a:t>
            </a:r>
            <a:r>
              <a:rPr lang="en-US" sz="2100" b="0" i="0" u="none" strike="noStrike" cap="none" dirty="0" smtClean="0">
                <a:solidFill>
                  <a:schemeClr val="dk2"/>
                </a:solidFill>
                <a:latin typeface="Century Gothic" panose="020B0502020202020204" pitchFamily="34" charset="0"/>
                <a:sym typeface="Questrial"/>
              </a:rPr>
              <a:t>heat over a 7 year period</a:t>
            </a:r>
            <a:endParaRPr lang="en-US" sz="2100" b="0" i="0" u="none" strike="noStrike" cap="none" dirty="0">
              <a:solidFill>
                <a:schemeClr val="dk2"/>
              </a:solidFill>
              <a:latin typeface="Century Gothic" panose="020B0502020202020204" pitchFamily="34" charset="0"/>
              <a:sym typeface="Questrial"/>
            </a:endParaRPr>
          </a:p>
          <a:p>
            <a:pPr marL="393700" marR="0" lvl="0" indent="-342900" algn="l" rtl="0">
              <a:lnSpc>
                <a:spcPct val="90000"/>
              </a:lnSpc>
              <a:spcBef>
                <a:spcPts val="1000"/>
              </a:spcBef>
              <a:spcAft>
                <a:spcPts val="0"/>
              </a:spcAft>
              <a:buClr>
                <a:schemeClr val="accent1"/>
              </a:buClr>
              <a:buSzPct val="100000"/>
              <a:buFont typeface="Webdings" panose="05030102010509060703" pitchFamily="18" charset="2"/>
              <a:buChar char="4"/>
            </a:pPr>
            <a:r>
              <a:rPr lang="en-US" sz="2100" b="0" i="0" u="none" strike="noStrike" cap="none" dirty="0">
                <a:solidFill>
                  <a:schemeClr val="dk2"/>
                </a:solidFill>
                <a:latin typeface="Century Gothic" panose="020B0502020202020204" pitchFamily="34" charset="0"/>
                <a:sym typeface="Questrial"/>
              </a:rPr>
              <a:t>Suburban and Urban growth</a:t>
            </a:r>
          </a:p>
          <a:p>
            <a:pPr marL="393700" lvl="8" indent="-342900">
              <a:spcBef>
                <a:spcPts val="1000"/>
              </a:spcBef>
              <a:buClr>
                <a:schemeClr val="accent1"/>
              </a:buClr>
              <a:buFont typeface="Webdings" panose="05030102010509060703" pitchFamily="18" charset="2"/>
              <a:buChar char="4"/>
            </a:pPr>
            <a:r>
              <a:rPr lang="en-US" sz="2100" b="0" i="0" u="none" strike="noStrike" cap="none" dirty="0" smtClean="0">
                <a:solidFill>
                  <a:schemeClr val="dk2"/>
                </a:solidFill>
                <a:latin typeface="Century Gothic" panose="020B0502020202020204" pitchFamily="34" charset="0"/>
                <a:sym typeface="Questrial"/>
              </a:rPr>
              <a:t>Temperatures exceed the NWS  “Danger Zone” of 104°F</a:t>
            </a:r>
            <a:endParaRPr lang="en-US" sz="2100" b="0" i="0" u="none" strike="noStrike" cap="none" dirty="0">
              <a:solidFill>
                <a:schemeClr val="dk2"/>
              </a:solidFill>
              <a:latin typeface="Century Gothic" panose="020B0502020202020204" pitchFamily="34" charset="0"/>
              <a:sym typeface="Questrial"/>
            </a:endParaRPr>
          </a:p>
          <a:p>
            <a:pPr marL="0" marR="0" lvl="0" indent="0" algn="l" rtl="0">
              <a:lnSpc>
                <a:spcPct val="90000"/>
              </a:lnSpc>
              <a:spcBef>
                <a:spcPts val="0"/>
              </a:spcBef>
              <a:spcAft>
                <a:spcPts val="0"/>
              </a:spcAft>
              <a:buClr>
                <a:schemeClr val="accent1"/>
              </a:buClr>
              <a:buSzPct val="25000"/>
              <a:buFont typeface="Arial"/>
              <a:buNone/>
            </a:pPr>
            <a:endParaRPr sz="2000" b="0" i="0" u="none" strike="noStrike" cap="none" dirty="0">
              <a:solidFill>
                <a:schemeClr val="dk1"/>
              </a:solidFill>
              <a:latin typeface="Century Gothic" panose="020B0502020202020204" pitchFamily="34" charset="0"/>
              <a:sym typeface="Questrial"/>
            </a:endParaRPr>
          </a:p>
        </p:txBody>
      </p:sp>
      <p:sp>
        <p:nvSpPr>
          <p:cNvPr id="209" name="Shape 209"/>
          <p:cNvSpPr txBox="1">
            <a:spLocks noGrp="1"/>
          </p:cNvSpPr>
          <p:nvPr>
            <p:ph type="body" idx="2"/>
          </p:nvPr>
        </p:nvSpPr>
        <p:spPr>
          <a:xfrm>
            <a:off x="484631" y="426720"/>
            <a:ext cx="7982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Background</a:t>
            </a:r>
          </a:p>
        </p:txBody>
      </p:sp>
      <p:sp>
        <p:nvSpPr>
          <p:cNvPr id="210" name="Shape 210"/>
          <p:cNvSpPr txBox="1">
            <a:spLocks noGrp="1"/>
          </p:cNvSpPr>
          <p:nvPr>
            <p:ph type="body" idx="4"/>
          </p:nvPr>
        </p:nvSpPr>
        <p:spPr>
          <a:xfrm>
            <a:off x="5151119" y="3566160"/>
            <a:ext cx="3334511"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Monet</a:t>
            </a:r>
          </a:p>
        </p:txBody>
      </p:sp>
      <p:pic>
        <p:nvPicPr>
          <p:cNvPr id="211" name="Shape 211"/>
          <p:cNvPicPr preferRelativeResize="0">
            <a:picLocks noGrp="1"/>
          </p:cNvPicPr>
          <p:nvPr>
            <p:ph type="pic" idx="3"/>
          </p:nvPr>
        </p:nvPicPr>
        <p:blipFill rotWithShape="1">
          <a:blip r:embed="rId3">
            <a:alphaModFix/>
          </a:blip>
          <a:srcRect t="25921" b="25921"/>
          <a:stretch/>
        </p:blipFill>
        <p:spPr>
          <a:xfrm>
            <a:off x="0" y="3429000"/>
            <a:ext cx="9144000" cy="3429000"/>
          </a:xfrm>
          <a:prstGeom prst="rect">
            <a:avLst/>
          </a:prstGeom>
          <a:noFill/>
          <a:ln>
            <a:noFill/>
          </a:ln>
        </p:spPr>
      </p:pic>
      <p:sp>
        <p:nvSpPr>
          <p:cNvPr id="212" name="Shape 212"/>
          <p:cNvSpPr txBox="1"/>
          <p:nvPr/>
        </p:nvSpPr>
        <p:spPr>
          <a:xfrm>
            <a:off x="6818374" y="149868"/>
            <a:ext cx="25603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Arial"/>
              <a:buNone/>
            </a:pPr>
            <a:r>
              <a:rPr lang="en-US" sz="1400" b="0" i="0" u="none" strike="noStrike" cap="none" dirty="0">
                <a:solidFill>
                  <a:srgbClr val="7F7F7F"/>
                </a:solidFill>
                <a:latin typeface="Century Gothic" panose="020B0502020202020204" pitchFamily="34" charset="0"/>
                <a:sym typeface="Arial"/>
              </a:rPr>
              <a:t>Image Credit: </a:t>
            </a:r>
            <a:r>
              <a:rPr lang="en-US" sz="1400" b="0" i="0" u="none" strike="noStrike" cap="none" dirty="0" err="1">
                <a:solidFill>
                  <a:srgbClr val="7F7F7F"/>
                </a:solidFill>
                <a:latin typeface="Century Gothic" panose="020B0502020202020204" pitchFamily="34" charset="0"/>
                <a:sym typeface="Arial"/>
              </a:rPr>
              <a:t>Dgustafson</a:t>
            </a:r>
            <a:endParaRPr lang="en-US" sz="1400" b="0" i="0" u="none" strike="noStrike" cap="none" dirty="0">
              <a:solidFill>
                <a:srgbClr val="7F7F7F"/>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Century Gothic" panose="020B0502020202020204" pitchFamily="34" charset="0"/>
              <a:sym typeface="Aria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0" y="1431897"/>
            <a:ext cx="3593592" cy="3374134"/>
          </a:xfrm>
          <a:prstGeom prst="rect">
            <a:avLst/>
          </a:prstGeom>
          <a:noFill/>
          <a:ln>
            <a:noFill/>
          </a:ln>
        </p:spPr>
        <p:txBody>
          <a:bodyPr lIns="91425" tIns="45700" rIns="91425" bIns="45700" anchor="t" anchorCtr="0">
            <a:noAutofit/>
          </a:bodyPr>
          <a:lstStyle/>
          <a:p>
            <a:pPr marL="444500" lvl="0" indent="-342900" rtl="0">
              <a:spcBef>
                <a:spcPts val="0"/>
              </a:spcBef>
              <a:buClr>
                <a:schemeClr val="accent1"/>
              </a:buClr>
              <a:buSzPct val="100000"/>
              <a:buFont typeface="Webdings" panose="05030102010509060703" pitchFamily="18" charset="2"/>
              <a:buChar char="4"/>
            </a:pPr>
            <a:r>
              <a:rPr lang="en-US" b="1" dirty="0">
                <a:latin typeface="Century Gothic" panose="020B0502020202020204" pitchFamily="34" charset="0"/>
              </a:rPr>
              <a:t>Create</a:t>
            </a:r>
            <a:r>
              <a:rPr lang="en-US" dirty="0">
                <a:latin typeface="Century Gothic" panose="020B0502020202020204" pitchFamily="34" charset="0"/>
              </a:rPr>
              <a:t> a tool to monitor heat severity</a:t>
            </a:r>
          </a:p>
          <a:p>
            <a:pPr marL="342900" lvl="0" indent="-342900" rtl="0">
              <a:spcBef>
                <a:spcPts val="0"/>
              </a:spcBef>
              <a:buClr>
                <a:schemeClr val="accent1"/>
              </a:buClr>
              <a:buFont typeface="Webdings" panose="05030102010509060703" pitchFamily="18" charset="2"/>
              <a:buChar char="4"/>
            </a:pPr>
            <a:endParaRPr b="1" dirty="0">
              <a:latin typeface="Century Gothic" panose="020B0502020202020204" pitchFamily="34" charset="0"/>
            </a:endParaRPr>
          </a:p>
          <a:p>
            <a:pPr marL="4445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b="1" dirty="0">
                <a:latin typeface="Century Gothic" panose="020B0502020202020204" pitchFamily="34" charset="0"/>
              </a:rPr>
              <a:t>Automate</a:t>
            </a:r>
            <a:r>
              <a:rPr lang="en-US" b="1" i="1" dirty="0">
                <a:latin typeface="Century Gothic" panose="020B0502020202020204" pitchFamily="34" charset="0"/>
              </a:rPr>
              <a:t> </a:t>
            </a:r>
            <a:r>
              <a:rPr lang="en-US" dirty="0">
                <a:latin typeface="Century Gothic" panose="020B0502020202020204" pitchFamily="34" charset="0"/>
              </a:rPr>
              <a:t>the creation of heat severity maps in Maricopa County, Arizona.</a:t>
            </a:r>
          </a:p>
          <a:p>
            <a:pPr marL="342900" marR="0" lvl="0" indent="-342900" algn="l" rtl="0">
              <a:lnSpc>
                <a:spcPct val="90000"/>
              </a:lnSpc>
              <a:spcBef>
                <a:spcPts val="0"/>
              </a:spcBef>
              <a:spcAft>
                <a:spcPts val="0"/>
              </a:spcAft>
              <a:buClr>
                <a:schemeClr val="accent1"/>
              </a:buClr>
              <a:buFont typeface="Webdings" panose="05030102010509060703" pitchFamily="18" charset="2"/>
              <a:buChar char="4"/>
            </a:pPr>
            <a:endParaRPr dirty="0">
              <a:latin typeface="Century Gothic" panose="020B0502020202020204" pitchFamily="34" charset="0"/>
            </a:endParaRPr>
          </a:p>
          <a:p>
            <a:pPr marL="4445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b="1" dirty="0">
                <a:latin typeface="Century Gothic" panose="020B0502020202020204" pitchFamily="34" charset="0"/>
              </a:rPr>
              <a:t>Obtain</a:t>
            </a:r>
            <a:r>
              <a:rPr lang="en-US" dirty="0">
                <a:latin typeface="Century Gothic" panose="020B0502020202020204" pitchFamily="34" charset="0"/>
              </a:rPr>
              <a:t> access to near real-time data via </a:t>
            </a:r>
            <a:r>
              <a:rPr lang="en-US" dirty="0" err="1">
                <a:latin typeface="Century Gothic" panose="020B0502020202020204" pitchFamily="34" charset="0"/>
              </a:rPr>
              <a:t>OPeNDAP</a:t>
            </a:r>
            <a:endParaRPr lang="en-US" dirty="0">
              <a:latin typeface="Century Gothic" panose="020B0502020202020204" pitchFamily="34" charset="0"/>
            </a:endParaRPr>
          </a:p>
          <a:p>
            <a:pPr marL="342900" lvl="0" indent="-342900" rtl="0">
              <a:spcBef>
                <a:spcPts val="0"/>
              </a:spcBef>
              <a:buClr>
                <a:schemeClr val="accent1"/>
              </a:buClr>
              <a:buFont typeface="Webdings" panose="05030102010509060703" pitchFamily="18" charset="2"/>
              <a:buChar char="4"/>
            </a:pPr>
            <a:endParaRPr dirty="0">
              <a:latin typeface="Century Gothic" panose="020B0502020202020204" pitchFamily="34" charset="0"/>
            </a:endParaRPr>
          </a:p>
          <a:p>
            <a:pPr lvl="0" rtl="0">
              <a:spcBef>
                <a:spcPts val="0"/>
              </a:spcBef>
              <a:buNone/>
            </a:pPr>
            <a:endParaRPr dirty="0">
              <a:latin typeface="Century Gothic" panose="020B0502020202020204" pitchFamily="34" charset="0"/>
            </a:endParaRPr>
          </a:p>
        </p:txBody>
      </p:sp>
      <p:sp>
        <p:nvSpPr>
          <p:cNvPr id="228" name="Shape 228"/>
          <p:cNvSpPr txBox="1">
            <a:spLocks noGrp="1"/>
          </p:cNvSpPr>
          <p:nvPr>
            <p:ph type="body" idx="2"/>
          </p:nvPr>
        </p:nvSpPr>
        <p:spPr>
          <a:xfrm>
            <a:off x="0" y="106017"/>
            <a:ext cx="3566158"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Objectives </a:t>
            </a:r>
          </a:p>
        </p:txBody>
      </p:sp>
      <p:sp>
        <p:nvSpPr>
          <p:cNvPr id="231" name="Shape 231"/>
          <p:cNvSpPr txBox="1"/>
          <p:nvPr/>
        </p:nvSpPr>
        <p:spPr>
          <a:xfrm>
            <a:off x="139336" y="6479176"/>
            <a:ext cx="255161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Century Gothic" panose="020B0502020202020204" pitchFamily="34" charset="0"/>
                <a:sym typeface="Arial"/>
              </a:rPr>
              <a:t>Image Credit: </a:t>
            </a:r>
            <a:r>
              <a:rPr lang="en-US" sz="1400" b="0" i="0" u="none" strike="noStrike" cap="none" dirty="0" err="1">
                <a:solidFill>
                  <a:srgbClr val="000000"/>
                </a:solidFill>
                <a:latin typeface="Century Gothic" panose="020B0502020202020204" pitchFamily="34" charset="0"/>
                <a:sym typeface="Arial"/>
              </a:rPr>
              <a:t>Geordi</a:t>
            </a:r>
            <a:r>
              <a:rPr lang="en-US" sz="1400" b="0" i="0" u="none" strike="noStrike" cap="none" dirty="0">
                <a:solidFill>
                  <a:srgbClr val="000000"/>
                </a:solidFill>
                <a:latin typeface="Century Gothic" panose="020B0502020202020204" pitchFamily="34" charset="0"/>
                <a:sym typeface="Arial"/>
              </a:rPr>
              <a:t> </a:t>
            </a:r>
            <a:r>
              <a:rPr lang="en-US" sz="1400" b="0" i="0" u="none" strike="noStrike" cap="none" dirty="0" err="1">
                <a:solidFill>
                  <a:srgbClr val="000000"/>
                </a:solidFill>
                <a:latin typeface="Century Gothic" panose="020B0502020202020204" pitchFamily="34" charset="0"/>
                <a:sym typeface="Arial"/>
              </a:rPr>
              <a:t>Alm</a:t>
            </a:r>
            <a:endParaRPr lang="en-US" sz="1400" b="0" i="0" u="none" strike="noStrike" cap="none" dirty="0">
              <a:solidFill>
                <a:srgbClr val="000000"/>
              </a:solidFill>
              <a:latin typeface="Century Gothic" panose="020B0502020202020204" pitchFamily="34" charset="0"/>
              <a:sym typeface="Arial"/>
            </a:endParaRPr>
          </a:p>
        </p:txBody>
      </p:sp>
      <p:pic>
        <p:nvPicPr>
          <p:cNvPr id="8" name="Picture Placeholder 7"/>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47877" r="-5"/>
          <a:stretch/>
        </p:blipFill>
        <p:spPr>
          <a:xfrm>
            <a:off x="3790121" y="0"/>
            <a:ext cx="5367131" cy="6858000"/>
          </a:xfr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2"/>
          </p:nvPr>
        </p:nvSpPr>
        <p:spPr>
          <a:xfrm>
            <a:off x="212592" y="465506"/>
            <a:ext cx="4975475" cy="704088"/>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Century Gothic" panose="020B0502020202020204" pitchFamily="34" charset="0"/>
              </a:rPr>
              <a:t>Earth Observations</a:t>
            </a:r>
          </a:p>
        </p:txBody>
      </p:sp>
      <p:pic>
        <p:nvPicPr>
          <p:cNvPr id="229" name="Shape 229"/>
          <p:cNvPicPr preferRelativeResize="0"/>
          <p:nvPr/>
        </p:nvPicPr>
        <p:blipFill rotWithShape="1">
          <a:blip r:embed="rId3">
            <a:alphaModFix/>
          </a:blip>
          <a:srcRect/>
          <a:stretch/>
        </p:blipFill>
        <p:spPr>
          <a:xfrm>
            <a:off x="946009" y="1118022"/>
            <a:ext cx="3172910" cy="1591784"/>
          </a:xfrm>
          <a:prstGeom prst="rect">
            <a:avLst/>
          </a:prstGeom>
          <a:noFill/>
          <a:ln>
            <a:noFill/>
          </a:ln>
        </p:spPr>
      </p:pic>
      <p:sp>
        <p:nvSpPr>
          <p:cNvPr id="230" name="Shape 230"/>
          <p:cNvSpPr txBox="1"/>
          <p:nvPr/>
        </p:nvSpPr>
        <p:spPr>
          <a:xfrm>
            <a:off x="2700329" y="2155841"/>
            <a:ext cx="1838944" cy="307777"/>
          </a:xfrm>
          <a:prstGeom prst="rect">
            <a:avLst/>
          </a:prstGeom>
          <a:noFill/>
          <a:ln>
            <a:noFill/>
          </a:ln>
        </p:spPr>
        <p:txBody>
          <a:bodyPr lIns="91425" tIns="45700" rIns="91425" bIns="45700" anchor="t" anchorCtr="0">
            <a:noAutofit/>
          </a:bodyPr>
          <a:lstStyle/>
          <a:p>
            <a:pPr algn="ctr">
              <a:buClr>
                <a:srgbClr val="000000"/>
              </a:buClr>
              <a:buSzPct val="25000"/>
              <a:buFont typeface="Arial"/>
              <a:buNone/>
            </a:pPr>
            <a:r>
              <a:rPr lang="en-US" dirty="0">
                <a:latin typeface="Century Gothic" panose="020B0502020202020204" pitchFamily="34" charset="0"/>
                <a:ea typeface="+mn-ea"/>
              </a:rPr>
              <a:t>Aqua MODIS</a:t>
            </a:r>
          </a:p>
        </p:txBody>
      </p:sp>
      <p:sp>
        <p:nvSpPr>
          <p:cNvPr id="236" name="Shape 236"/>
          <p:cNvSpPr txBox="1">
            <a:spLocks noGrp="1"/>
          </p:cNvSpPr>
          <p:nvPr>
            <p:ph type="body" idx="2"/>
          </p:nvPr>
        </p:nvSpPr>
        <p:spPr>
          <a:xfrm>
            <a:off x="278757" y="2779014"/>
            <a:ext cx="2483109" cy="704100"/>
          </a:xfrm>
          <a:prstGeom prst="rect">
            <a:avLst/>
          </a:prstGeom>
          <a:noFill/>
          <a:ln>
            <a:noFill/>
          </a:ln>
        </p:spPr>
        <p:txBody>
          <a:bodyPr lIns="91425" tIns="45700" rIns="91425" bIns="45700" anchor="t" anchorCtr="0">
            <a:noAutofit/>
          </a:bodyPr>
          <a:lstStyle/>
          <a:p>
            <a:pPr>
              <a:spcBef>
                <a:spcPts val="0"/>
              </a:spcBef>
              <a:buSzPct val="25000"/>
            </a:pPr>
            <a:r>
              <a:rPr lang="en-US" i="1" dirty="0">
                <a:latin typeface="Century Gothic" panose="020B0502020202020204" pitchFamily="34" charset="0"/>
              </a:rPr>
              <a:t>In situ</a:t>
            </a:r>
          </a:p>
        </p:txBody>
      </p:sp>
      <p:grpSp>
        <p:nvGrpSpPr>
          <p:cNvPr id="7" name="Group 6"/>
          <p:cNvGrpSpPr/>
          <p:nvPr/>
        </p:nvGrpSpPr>
        <p:grpSpPr>
          <a:xfrm>
            <a:off x="7187186" y="585218"/>
            <a:ext cx="1393483" cy="5712995"/>
            <a:chOff x="7275170" y="982955"/>
            <a:chExt cx="1393483" cy="5712995"/>
          </a:xfrm>
        </p:grpSpPr>
        <p:sp>
          <p:nvSpPr>
            <p:cNvPr id="238" name="Shape 238"/>
            <p:cNvSpPr/>
            <p:nvPr/>
          </p:nvSpPr>
          <p:spPr>
            <a:xfrm>
              <a:off x="7275202" y="5302450"/>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39" name="Shape 239"/>
            <p:cNvSpPr/>
            <p:nvPr/>
          </p:nvSpPr>
          <p:spPr>
            <a:xfrm rot="5400000">
              <a:off x="7321448" y="534935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0" name="Shape 240"/>
            <p:cNvSpPr txBox="1"/>
            <p:nvPr/>
          </p:nvSpPr>
          <p:spPr>
            <a:xfrm>
              <a:off x="7382950" y="5535175"/>
              <a:ext cx="11757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Statistical Analysis</a:t>
              </a:r>
            </a:p>
          </p:txBody>
        </p:sp>
        <p:grpSp>
          <p:nvGrpSpPr>
            <p:cNvPr id="6" name="Group 5"/>
            <p:cNvGrpSpPr/>
            <p:nvPr/>
          </p:nvGrpSpPr>
          <p:grpSpPr>
            <a:xfrm>
              <a:off x="7275370" y="3856742"/>
              <a:ext cx="1393283" cy="1393283"/>
              <a:chOff x="7275370" y="3856742"/>
              <a:chExt cx="1393283" cy="1393283"/>
            </a:xfrm>
          </p:grpSpPr>
          <p:sp>
            <p:nvSpPr>
              <p:cNvPr id="241" name="Shape 241"/>
              <p:cNvSpPr/>
              <p:nvPr/>
            </p:nvSpPr>
            <p:spPr>
              <a:xfrm rot="8100000">
                <a:off x="7275370" y="3856742"/>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dirty="0">
                  <a:latin typeface="Century Gothic" panose="020B0502020202020204" pitchFamily="34" charset="0"/>
                  <a:ea typeface="+mn-ea"/>
                </a:endParaRPr>
              </a:p>
            </p:txBody>
          </p:sp>
          <p:sp>
            <p:nvSpPr>
              <p:cNvPr id="242" name="Shape 242"/>
              <p:cNvSpPr/>
              <p:nvPr/>
            </p:nvSpPr>
            <p:spPr>
              <a:xfrm rot="5400000">
                <a:off x="7321448" y="390947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3" name="Shape 243"/>
              <p:cNvSpPr txBox="1"/>
              <p:nvPr/>
            </p:nvSpPr>
            <p:spPr>
              <a:xfrm>
                <a:off x="7321625" y="4095275"/>
                <a:ext cx="13005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Geodatabase</a:t>
                </a:r>
                <a:r>
                  <a:rPr lang="en-US" b="1" dirty="0">
                    <a:latin typeface="Century Gothic" panose="020B0502020202020204" pitchFamily="34" charset="0"/>
                    <a:ea typeface="Questrial"/>
                    <a:cs typeface="Questrial"/>
                    <a:sym typeface="Questrial"/>
                  </a:rPr>
                  <a:t> </a:t>
                </a:r>
              </a:p>
            </p:txBody>
          </p:sp>
        </p:grpSp>
        <p:grpSp>
          <p:nvGrpSpPr>
            <p:cNvPr id="5" name="Group 4"/>
            <p:cNvGrpSpPr/>
            <p:nvPr/>
          </p:nvGrpSpPr>
          <p:grpSpPr>
            <a:xfrm>
              <a:off x="7275170" y="2433449"/>
              <a:ext cx="1393283" cy="1393283"/>
              <a:chOff x="7275170" y="2433449"/>
              <a:chExt cx="1393283" cy="1393283"/>
            </a:xfrm>
          </p:grpSpPr>
          <p:sp>
            <p:nvSpPr>
              <p:cNvPr id="244" name="Shape 244"/>
              <p:cNvSpPr/>
              <p:nvPr/>
            </p:nvSpPr>
            <p:spPr>
              <a:xfrm rot="8100000">
                <a:off x="7275170" y="2433449"/>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5" name="Shape 245"/>
              <p:cNvSpPr/>
              <p:nvPr/>
            </p:nvSpPr>
            <p:spPr>
              <a:xfrm rot="5400000">
                <a:off x="7321448" y="2469591"/>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dirty="0">
                  <a:latin typeface="Century Gothic" panose="020B0502020202020204" pitchFamily="34" charset="0"/>
                  <a:ea typeface="+mn-ea"/>
                </a:endParaRPr>
              </a:p>
            </p:txBody>
          </p:sp>
          <p:sp>
            <p:nvSpPr>
              <p:cNvPr id="246" name="Shape 246"/>
              <p:cNvSpPr txBox="1"/>
              <p:nvPr/>
            </p:nvSpPr>
            <p:spPr>
              <a:xfrm>
                <a:off x="7507336" y="2655401"/>
                <a:ext cx="9291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dirty="0"/>
                  <a:t>Python/R</a:t>
                </a:r>
              </a:p>
              <a:p>
                <a:pPr algn="ctr">
                  <a:lnSpc>
                    <a:spcPct val="90000"/>
                  </a:lnSpc>
                  <a:spcBef>
                    <a:spcPts val="351"/>
                  </a:spcBef>
                  <a:buClr>
                    <a:srgbClr val="000000"/>
                  </a:buClr>
                </a:pPr>
                <a:r>
                  <a:rPr lang="en-US" dirty="0"/>
                  <a:t>Subset </a:t>
                </a:r>
              </a:p>
            </p:txBody>
          </p:sp>
        </p:grpSp>
        <p:grpSp>
          <p:nvGrpSpPr>
            <p:cNvPr id="2" name="Group 1"/>
            <p:cNvGrpSpPr/>
            <p:nvPr/>
          </p:nvGrpSpPr>
          <p:grpSpPr>
            <a:xfrm>
              <a:off x="7275370" y="982955"/>
              <a:ext cx="1393283" cy="1393283"/>
              <a:chOff x="7275370" y="982955"/>
              <a:chExt cx="1393283" cy="1393283"/>
            </a:xfrm>
          </p:grpSpPr>
          <p:sp>
            <p:nvSpPr>
              <p:cNvPr id="247" name="Shape 247"/>
              <p:cNvSpPr/>
              <p:nvPr/>
            </p:nvSpPr>
            <p:spPr>
              <a:xfrm rot="8100000">
                <a:off x="7275370" y="98295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latin typeface="Century Gothic" panose="020B0502020202020204" pitchFamily="34" charset="0"/>
                  <a:ea typeface="+mn-ea"/>
                </a:endParaRPr>
              </a:p>
            </p:txBody>
          </p:sp>
          <p:sp>
            <p:nvSpPr>
              <p:cNvPr id="248" name="Shape 248"/>
              <p:cNvSpPr/>
              <p:nvPr/>
            </p:nvSpPr>
            <p:spPr>
              <a:xfrm rot="5400000">
                <a:off x="7321448" y="1029709"/>
                <a:ext cx="1300799"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endParaRPr>
                  <a:latin typeface="Century Gothic" panose="020B0502020202020204" pitchFamily="34" charset="0"/>
                  <a:ea typeface="+mn-ea"/>
                </a:endParaRPr>
              </a:p>
            </p:txBody>
          </p:sp>
          <p:sp>
            <p:nvSpPr>
              <p:cNvPr id="249" name="Shape 249"/>
              <p:cNvSpPr txBox="1"/>
              <p:nvPr/>
            </p:nvSpPr>
            <p:spPr>
              <a:xfrm>
                <a:off x="7338650" y="1201639"/>
                <a:ext cx="1283448"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Data</a:t>
                </a:r>
              </a:p>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Acquisition</a:t>
                </a:r>
                <a:endParaRPr lang="en-US" sz="1200" b="1" dirty="0">
                  <a:solidFill>
                    <a:srgbClr val="767171">
                      <a:lumMod val="50000"/>
                    </a:srgbClr>
                  </a:solidFill>
                  <a:latin typeface="Century Gothic" panose="020B0502020202020204" pitchFamily="34" charset="0"/>
                  <a:ea typeface="+mn-ea"/>
                </a:endParaRPr>
              </a:p>
            </p:txBody>
          </p:sp>
        </p:grpSp>
      </p:grpSp>
      <p:sp>
        <p:nvSpPr>
          <p:cNvPr id="17" name="Rectangle 16"/>
          <p:cNvSpPr/>
          <p:nvPr/>
        </p:nvSpPr>
        <p:spPr>
          <a:xfrm>
            <a:off x="4652432" y="1294844"/>
            <a:ext cx="2415925" cy="1692771"/>
          </a:xfrm>
          <a:prstGeom prst="rect">
            <a:avLst/>
          </a:prstGeom>
        </p:spPr>
        <p:txBody>
          <a:bodyPr wrap="square">
            <a:spAutoFit/>
          </a:bodyPr>
          <a:lstStyle/>
          <a:p>
            <a:pPr algn="ctr">
              <a:lnSpc>
                <a:spcPct val="150000"/>
              </a:lnSpc>
              <a:spcBef>
                <a:spcPts val="200"/>
              </a:spcBef>
              <a:buClr>
                <a:srgbClr val="BE5341"/>
              </a:buClr>
            </a:pPr>
            <a:r>
              <a:rPr lang="en-US" sz="2400" b="1" dirty="0">
                <a:solidFill>
                  <a:srgbClr val="BE5341"/>
                </a:solidFill>
                <a:latin typeface="Century Gothic" panose="020B0502020202020204" pitchFamily="34" charset="0"/>
                <a:ea typeface="+mn-ea"/>
              </a:rPr>
              <a:t>Study Period:</a:t>
            </a:r>
            <a:endParaRPr lang="en-US" sz="2400" dirty="0">
              <a:solidFill>
                <a:srgbClr val="BE5341"/>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sz="1800" b="1" dirty="0">
                <a:latin typeface="Century Gothic" panose="020B0502020202020204" pitchFamily="34" charset="0"/>
                <a:ea typeface="+mn-ea"/>
              </a:rPr>
              <a:t>2006 – 2015</a:t>
            </a:r>
          </a:p>
          <a:p>
            <a:pPr lvl="7">
              <a:spcBef>
                <a:spcPts val="200"/>
              </a:spcBef>
              <a:buClr>
                <a:srgbClr val="BE5341"/>
              </a:buClr>
            </a:pPr>
            <a:endParaRPr lang="en-US" sz="1800" b="1" dirty="0">
              <a:latin typeface="Century Gothic" panose="020B0502020202020204" pitchFamily="34" charset="0"/>
              <a:ea typeface="+mn-ea"/>
            </a:endParaRPr>
          </a:p>
          <a:p>
            <a:pPr marL="342891" lvl="7" indent="-342891">
              <a:spcBef>
                <a:spcPts val="200"/>
              </a:spcBef>
              <a:buClr>
                <a:srgbClr val="BE5341"/>
              </a:buClr>
              <a:buFont typeface="Webdings" panose="05030102010509060703" pitchFamily="18" charset="2"/>
              <a:buChar char="4"/>
            </a:pPr>
            <a:r>
              <a:rPr lang="en-US" sz="1800" b="1" dirty="0">
                <a:latin typeface="Century Gothic" panose="020B0502020202020204" pitchFamily="34" charset="0"/>
                <a:ea typeface="+mn-ea"/>
              </a:rPr>
              <a:t>April – October</a:t>
            </a:r>
          </a:p>
        </p:txBody>
      </p:sp>
      <p:grpSp>
        <p:nvGrpSpPr>
          <p:cNvPr id="16" name="Group 15"/>
          <p:cNvGrpSpPr/>
          <p:nvPr/>
        </p:nvGrpSpPr>
        <p:grpSpPr>
          <a:xfrm>
            <a:off x="539843" y="3269021"/>
            <a:ext cx="6479882" cy="2919851"/>
            <a:chOff x="1283487" y="3677512"/>
            <a:chExt cx="6479883" cy="2919850"/>
          </a:xfrm>
        </p:grpSpPr>
        <p:grpSp>
          <p:nvGrpSpPr>
            <p:cNvPr id="8" name="Group 7"/>
            <p:cNvGrpSpPr/>
            <p:nvPr/>
          </p:nvGrpSpPr>
          <p:grpSpPr>
            <a:xfrm>
              <a:off x="1283487" y="3677512"/>
              <a:ext cx="5000600" cy="2919850"/>
              <a:chOff x="1533712" y="3769802"/>
              <a:chExt cx="5000600" cy="2919850"/>
            </a:xfrm>
          </p:grpSpPr>
          <p:grpSp>
            <p:nvGrpSpPr>
              <p:cNvPr id="3" name="Group 2"/>
              <p:cNvGrpSpPr/>
              <p:nvPr/>
            </p:nvGrpSpPr>
            <p:grpSpPr>
              <a:xfrm>
                <a:off x="2087737" y="3769802"/>
                <a:ext cx="4446575" cy="2919850"/>
                <a:chOff x="2702835" y="3728827"/>
                <a:chExt cx="4446575" cy="2919850"/>
              </a:xfrm>
            </p:grpSpPr>
            <p:pic>
              <p:nvPicPr>
                <p:cNvPr id="231" name="Shape 231"/>
                <p:cNvPicPr preferRelativeResize="0"/>
                <p:nvPr/>
              </p:nvPicPr>
              <p:blipFill>
                <a:blip r:embed="rId4">
                  <a:alphaModFix/>
                </a:blip>
                <a:stretch>
                  <a:fillRect/>
                </a:stretch>
              </p:blipFill>
              <p:spPr>
                <a:xfrm>
                  <a:off x="2702835" y="3728827"/>
                  <a:ext cx="4446575" cy="2919850"/>
                </a:xfrm>
                <a:prstGeom prst="rect">
                  <a:avLst/>
                </a:prstGeom>
                <a:noFill/>
                <a:ln>
                  <a:noFill/>
                </a:ln>
              </p:spPr>
            </p:pic>
            <p:cxnSp>
              <p:nvCxnSpPr>
                <p:cNvPr id="232" name="Shape 232"/>
                <p:cNvCxnSpPr/>
                <p:nvPr/>
              </p:nvCxnSpPr>
              <p:spPr>
                <a:xfrm rot="10800000" flipH="1">
                  <a:off x="4179352" y="4090902"/>
                  <a:ext cx="22200" cy="2178000"/>
                </a:xfrm>
                <a:prstGeom prst="straightConnector1">
                  <a:avLst/>
                </a:prstGeom>
                <a:noFill/>
                <a:ln w="28575" cap="flat" cmpd="sng">
                  <a:solidFill>
                    <a:schemeClr val="dk2"/>
                  </a:solidFill>
                  <a:prstDash val="solid"/>
                  <a:round/>
                  <a:headEnd type="none" w="lg" len="lg"/>
                  <a:tailEnd type="none" w="lg" len="lg"/>
                </a:ln>
              </p:spPr>
            </p:cxnSp>
            <p:cxnSp>
              <p:nvCxnSpPr>
                <p:cNvPr id="233" name="Shape 233"/>
                <p:cNvCxnSpPr/>
                <p:nvPr/>
              </p:nvCxnSpPr>
              <p:spPr>
                <a:xfrm rot="10800000">
                  <a:off x="6357377" y="4113252"/>
                  <a:ext cx="0" cy="2178000"/>
                </a:xfrm>
                <a:prstGeom prst="straightConnector1">
                  <a:avLst/>
                </a:prstGeom>
                <a:noFill/>
                <a:ln w="28575" cap="flat" cmpd="sng">
                  <a:solidFill>
                    <a:schemeClr val="dk2"/>
                  </a:solidFill>
                  <a:prstDash val="solid"/>
                  <a:round/>
                  <a:headEnd type="none" w="lg" len="lg"/>
                  <a:tailEnd type="none" w="lg" len="lg"/>
                </a:ln>
              </p:spPr>
            </p:cxnSp>
            <p:cxnSp>
              <p:nvCxnSpPr>
                <p:cNvPr id="234" name="Shape 234"/>
                <p:cNvCxnSpPr/>
                <p:nvPr/>
              </p:nvCxnSpPr>
              <p:spPr>
                <a:xfrm>
                  <a:off x="3084752" y="4314277"/>
                  <a:ext cx="4009800" cy="22200"/>
                </a:xfrm>
                <a:prstGeom prst="straightConnector1">
                  <a:avLst/>
                </a:prstGeom>
                <a:noFill/>
                <a:ln w="19050" cap="flat" cmpd="sng">
                  <a:solidFill>
                    <a:srgbClr val="CC0000"/>
                  </a:solidFill>
                  <a:prstDash val="dash"/>
                  <a:round/>
                  <a:headEnd type="none" w="lg" len="lg"/>
                  <a:tailEnd type="none" w="lg" len="lg"/>
                </a:ln>
              </p:spPr>
            </p:cxnSp>
            <p:sp>
              <p:nvSpPr>
                <p:cNvPr id="235" name="Shape 235"/>
                <p:cNvSpPr txBox="1"/>
                <p:nvPr/>
              </p:nvSpPr>
              <p:spPr>
                <a:xfrm>
                  <a:off x="3039725" y="4001640"/>
                  <a:ext cx="759685" cy="223225"/>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algn="ctr"/>
                  <a:r>
                    <a:rPr lang="en-US" b="1" dirty="0">
                      <a:solidFill>
                        <a:srgbClr val="CC0000"/>
                      </a:solidFill>
                      <a:latin typeface="Century Gothic" panose="020B0502020202020204" pitchFamily="34" charset="0"/>
                      <a:ea typeface="+mn-ea"/>
                    </a:rPr>
                    <a:t>104 °F</a:t>
                  </a:r>
                </a:p>
              </p:txBody>
            </p:sp>
          </p:grpSp>
          <p:sp>
            <p:nvSpPr>
              <p:cNvPr id="4" name="TextBox 3"/>
              <p:cNvSpPr txBox="1"/>
              <p:nvPr/>
            </p:nvSpPr>
            <p:spPr>
              <a:xfrm rot="16200000">
                <a:off x="984043" y="5042178"/>
                <a:ext cx="1622558" cy="523220"/>
              </a:xfrm>
              <a:prstGeom prst="rect">
                <a:avLst/>
              </a:prstGeom>
              <a:noFill/>
            </p:spPr>
            <p:txBody>
              <a:bodyPr wrap="none" rtlCol="0">
                <a:spAutoFit/>
              </a:bodyPr>
              <a:lstStyle/>
              <a:p>
                <a:pPr algn="ctr"/>
                <a:r>
                  <a:rPr lang="en-US" b="1" kern="1200" dirty="0">
                    <a:solidFill>
                      <a:srgbClr val="767171">
                        <a:lumMod val="50000"/>
                      </a:srgbClr>
                    </a:solidFill>
                    <a:latin typeface="Century Gothic" panose="020B0502020202020204" pitchFamily="34" charset="0"/>
                    <a:ea typeface="+mn-ea"/>
                    <a:cs typeface="+mn-cs"/>
                  </a:rPr>
                  <a:t>Average</a:t>
                </a:r>
              </a:p>
              <a:p>
                <a:pPr algn="ctr"/>
                <a:r>
                  <a:rPr lang="en-US" b="1" kern="1200" dirty="0">
                    <a:solidFill>
                      <a:srgbClr val="767171">
                        <a:lumMod val="50000"/>
                      </a:srgbClr>
                    </a:solidFill>
                    <a:latin typeface="Century Gothic" panose="020B0502020202020204" pitchFamily="34" charset="0"/>
                    <a:ea typeface="+mn-ea"/>
                    <a:cs typeface="+mn-cs"/>
                  </a:rPr>
                  <a:t> Air Temperature</a:t>
                </a:r>
              </a:p>
            </p:txBody>
          </p:sp>
        </p:grpSp>
        <p:grpSp>
          <p:nvGrpSpPr>
            <p:cNvPr id="14" name="Group 13"/>
            <p:cNvGrpSpPr/>
            <p:nvPr/>
          </p:nvGrpSpPr>
          <p:grpSpPr>
            <a:xfrm>
              <a:off x="6284087" y="4539162"/>
              <a:ext cx="1479283" cy="1051948"/>
              <a:chOff x="6284087" y="4285162"/>
              <a:chExt cx="1479283" cy="1051948"/>
            </a:xfrm>
          </p:grpSpPr>
          <p:cxnSp>
            <p:nvCxnSpPr>
              <p:cNvPr id="10" name="Straight Connector 9"/>
              <p:cNvCxnSpPr/>
              <p:nvPr/>
            </p:nvCxnSpPr>
            <p:spPr>
              <a:xfrm>
                <a:off x="6400800" y="4516016"/>
                <a:ext cx="317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00800" y="5049416"/>
                <a:ext cx="31724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72394" y="4303707"/>
                <a:ext cx="990976" cy="430887"/>
              </a:xfrm>
              <a:prstGeom prst="rect">
                <a:avLst/>
              </a:prstGeom>
              <a:noFill/>
            </p:spPr>
            <p:txBody>
              <a:bodyPr wrap="none" rtlCol="0">
                <a:spAutoFit/>
              </a:bodyPr>
              <a:lstStyle/>
              <a:p>
                <a:pPr algn="ctr"/>
                <a:r>
                  <a:rPr lang="en-US" sz="1100" kern="1200" dirty="0">
                    <a:solidFill>
                      <a:srgbClr val="767171">
                        <a:lumMod val="50000"/>
                      </a:srgbClr>
                    </a:solidFill>
                    <a:ea typeface="+mn-ea"/>
                    <a:cs typeface="+mn-cs"/>
                  </a:rPr>
                  <a:t>Maximum</a:t>
                </a:r>
              </a:p>
              <a:p>
                <a:pPr algn="ctr"/>
                <a:r>
                  <a:rPr lang="en-US" sz="1100" kern="1200" dirty="0">
                    <a:solidFill>
                      <a:srgbClr val="767171">
                        <a:lumMod val="50000"/>
                      </a:srgbClr>
                    </a:solidFill>
                    <a:ea typeface="+mn-ea"/>
                    <a:cs typeface="+mn-cs"/>
                  </a:rPr>
                  <a:t>Temperature</a:t>
                </a:r>
              </a:p>
            </p:txBody>
          </p:sp>
          <p:sp>
            <p:nvSpPr>
              <p:cNvPr id="35" name="TextBox 34"/>
              <p:cNvSpPr txBox="1"/>
              <p:nvPr/>
            </p:nvSpPr>
            <p:spPr>
              <a:xfrm>
                <a:off x="6773880" y="4830519"/>
                <a:ext cx="984135" cy="430887"/>
              </a:xfrm>
              <a:prstGeom prst="rect">
                <a:avLst/>
              </a:prstGeom>
              <a:noFill/>
            </p:spPr>
            <p:txBody>
              <a:bodyPr wrap="square" rtlCol="0">
                <a:spAutoFit/>
              </a:bodyPr>
              <a:lstStyle/>
              <a:p>
                <a:pPr algn="ctr"/>
                <a:r>
                  <a:rPr lang="en-US" sz="1100" kern="1200" dirty="0">
                    <a:solidFill>
                      <a:srgbClr val="767171">
                        <a:lumMod val="50000"/>
                      </a:srgbClr>
                    </a:solidFill>
                    <a:ea typeface="+mn-ea"/>
                    <a:cs typeface="+mn-cs"/>
                  </a:rPr>
                  <a:t>Minimum Temperature</a:t>
                </a:r>
              </a:p>
            </p:txBody>
          </p:sp>
          <p:sp>
            <p:nvSpPr>
              <p:cNvPr id="12" name="Oval 11"/>
              <p:cNvSpPr/>
              <p:nvPr/>
            </p:nvSpPr>
            <p:spPr>
              <a:xfrm>
                <a:off x="6537960" y="4489704"/>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sp>
            <p:nvSpPr>
              <p:cNvPr id="37" name="Oval 36"/>
              <p:cNvSpPr/>
              <p:nvPr/>
            </p:nvSpPr>
            <p:spPr>
              <a:xfrm>
                <a:off x="6537960" y="502310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sp>
            <p:nvSpPr>
              <p:cNvPr id="13" name="Rectangle 12"/>
              <p:cNvSpPr/>
              <p:nvPr/>
            </p:nvSpPr>
            <p:spPr>
              <a:xfrm>
                <a:off x="6284087" y="4285162"/>
                <a:ext cx="1427457" cy="1051948"/>
              </a:xfrm>
              <a:prstGeom prst="rect">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grpSp>
      </p:grpSp>
    </p:spTree>
    <p:extLst>
      <p:ext uri="{BB962C8B-B14F-4D97-AF65-F5344CB8AC3E}">
        <p14:creationId xmlns:p14="http://schemas.microsoft.com/office/powerpoint/2010/main" val="1716983152"/>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body" idx="2"/>
          </p:nvPr>
        </p:nvSpPr>
        <p:spPr>
          <a:xfrm>
            <a:off x="295657" y="500918"/>
            <a:ext cx="7982700" cy="704100"/>
          </a:xfrm>
          <a:prstGeom prst="rect">
            <a:avLst/>
          </a:prstGeom>
          <a:noFill/>
          <a:ln>
            <a:noFill/>
          </a:ln>
        </p:spPr>
        <p:txBody>
          <a:bodyPr lIns="91425" tIns="45700" rIns="91425" bIns="45700" anchor="t" anchorCtr="0">
            <a:noAutofit/>
          </a:bodyPr>
          <a:lstStyle/>
          <a:p>
            <a:pPr>
              <a:spcBef>
                <a:spcPts val="0"/>
              </a:spcBef>
              <a:buSzPct val="25000"/>
            </a:pPr>
            <a:r>
              <a:rPr lang="en-US" dirty="0">
                <a:latin typeface="Century Gothic" panose="020B0502020202020204" pitchFamily="34" charset="0"/>
              </a:rPr>
              <a:t>Methods: </a:t>
            </a:r>
            <a:r>
              <a:rPr lang="en-US" dirty="0" err="1">
                <a:latin typeface="Century Gothic" panose="020B0502020202020204" pitchFamily="34" charset="0"/>
              </a:rPr>
              <a:t>LaSTMoV</a:t>
            </a:r>
            <a:endParaRPr lang="en-US" dirty="0">
              <a:latin typeface="Century Gothic" panose="020B0502020202020204" pitchFamily="34" charset="0"/>
            </a:endParaRPr>
          </a:p>
        </p:txBody>
      </p:sp>
      <p:grpSp>
        <p:nvGrpSpPr>
          <p:cNvPr id="3" name="Group 2"/>
          <p:cNvGrpSpPr/>
          <p:nvPr/>
        </p:nvGrpSpPr>
        <p:grpSpPr>
          <a:xfrm>
            <a:off x="7188958" y="583933"/>
            <a:ext cx="1393483" cy="5712995"/>
            <a:chOff x="7188956" y="583930"/>
            <a:chExt cx="1393483" cy="5712995"/>
          </a:xfrm>
        </p:grpSpPr>
        <p:sp>
          <p:nvSpPr>
            <p:cNvPr id="266" name="Shape 266"/>
            <p:cNvSpPr/>
            <p:nvPr/>
          </p:nvSpPr>
          <p:spPr>
            <a:xfrm rot="8100000">
              <a:off x="7189156" y="583930"/>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7" name="Shape 257"/>
            <p:cNvSpPr/>
            <p:nvPr/>
          </p:nvSpPr>
          <p:spPr>
            <a:xfrm>
              <a:off x="7188988" y="4903425"/>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8" name="Shape 258"/>
            <p:cNvSpPr/>
            <p:nvPr/>
          </p:nvSpPr>
          <p:spPr>
            <a:xfrm rot="5400000">
              <a:off x="7235234" y="4950327"/>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9" name="Shape 259"/>
            <p:cNvSpPr txBox="1"/>
            <p:nvPr/>
          </p:nvSpPr>
          <p:spPr>
            <a:xfrm>
              <a:off x="7296736" y="5136150"/>
              <a:ext cx="11757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Statistical Analysis</a:t>
              </a:r>
            </a:p>
          </p:txBody>
        </p:sp>
        <p:sp>
          <p:nvSpPr>
            <p:cNvPr id="260" name="Shape 260"/>
            <p:cNvSpPr/>
            <p:nvPr/>
          </p:nvSpPr>
          <p:spPr>
            <a:xfrm rot="8100000">
              <a:off x="7189156" y="3457717"/>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1" name="Shape 261"/>
            <p:cNvSpPr/>
            <p:nvPr/>
          </p:nvSpPr>
          <p:spPr>
            <a:xfrm rot="5400000">
              <a:off x="7235234" y="3510447"/>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2" name="Shape 262"/>
            <p:cNvSpPr txBox="1"/>
            <p:nvPr/>
          </p:nvSpPr>
          <p:spPr>
            <a:xfrm>
              <a:off x="7235411" y="3696250"/>
              <a:ext cx="13005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Geodatabase </a:t>
              </a:r>
            </a:p>
          </p:txBody>
        </p:sp>
        <p:sp>
          <p:nvSpPr>
            <p:cNvPr id="263" name="Shape 263"/>
            <p:cNvSpPr/>
            <p:nvPr/>
          </p:nvSpPr>
          <p:spPr>
            <a:xfrm rot="8100000">
              <a:off x="7188956" y="2034424"/>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4" name="Shape 264"/>
            <p:cNvSpPr/>
            <p:nvPr/>
          </p:nvSpPr>
          <p:spPr>
            <a:xfrm rot="5400000">
              <a:off x="7235234" y="2070566"/>
              <a:ext cx="1300800"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5" name="Shape 265"/>
            <p:cNvSpPr txBox="1"/>
            <p:nvPr/>
          </p:nvSpPr>
          <p:spPr>
            <a:xfrm>
              <a:off x="7357843" y="2298876"/>
              <a:ext cx="1053486"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Python/R</a:t>
              </a:r>
              <a:endParaRPr lang="en-US" sz="1800" b="1" dirty="0">
                <a:solidFill>
                  <a:srgbClr val="767171">
                    <a:lumMod val="50000"/>
                  </a:srgbClr>
                </a:solidFill>
                <a:latin typeface="Century Gothic" panose="020B0502020202020204" pitchFamily="34" charset="0"/>
                <a:ea typeface="+mn-ea"/>
              </a:endParaRPr>
            </a:p>
            <a:p>
              <a:pPr algn="ctr">
                <a:lnSpc>
                  <a:spcPct val="90000"/>
                </a:lnSpc>
                <a:spcBef>
                  <a:spcPts val="351"/>
                </a:spcBef>
                <a:buClr>
                  <a:srgbClr val="000000"/>
                </a:buClr>
              </a:pPr>
              <a:r>
                <a:rPr lang="en-US" sz="1600" b="1" dirty="0">
                  <a:solidFill>
                    <a:srgbClr val="767171">
                      <a:lumMod val="50000"/>
                    </a:srgbClr>
                  </a:solidFill>
                  <a:latin typeface="Century Gothic" panose="020B0502020202020204" pitchFamily="34" charset="0"/>
                  <a:ea typeface="+mn-ea"/>
                </a:rPr>
                <a:t>Subset</a:t>
              </a:r>
              <a:r>
                <a:rPr lang="en-US" sz="1800" b="1" dirty="0">
                  <a:solidFill>
                    <a:srgbClr val="767171">
                      <a:lumMod val="50000"/>
                    </a:srgbClr>
                  </a:solidFill>
                  <a:latin typeface="Century Gothic" panose="020B0502020202020204" pitchFamily="34" charset="0"/>
                  <a:ea typeface="+mn-ea"/>
                </a:rPr>
                <a:t> </a:t>
              </a:r>
            </a:p>
          </p:txBody>
        </p:sp>
        <p:sp>
          <p:nvSpPr>
            <p:cNvPr id="267" name="Shape 267"/>
            <p:cNvSpPr/>
            <p:nvPr/>
          </p:nvSpPr>
          <p:spPr>
            <a:xfrm rot="5400000">
              <a:off x="7235235" y="630685"/>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8" name="Shape 268"/>
            <p:cNvSpPr txBox="1"/>
            <p:nvPr/>
          </p:nvSpPr>
          <p:spPr>
            <a:xfrm>
              <a:off x="7362193" y="816171"/>
              <a:ext cx="1115038"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dirty="0">
                  <a:latin typeface="Century Gothic" panose="020B0502020202020204" pitchFamily="34" charset="0"/>
                  <a:ea typeface="+mn-ea"/>
                </a:rPr>
                <a:t>Data</a:t>
              </a:r>
            </a:p>
            <a:p>
              <a:pPr algn="ctr">
                <a:lnSpc>
                  <a:spcPct val="90000"/>
                </a:lnSpc>
                <a:buClr>
                  <a:srgbClr val="000000"/>
                </a:buClr>
                <a:buFont typeface="Arial"/>
                <a:buNone/>
              </a:pPr>
              <a:r>
                <a:rPr lang="en-US" dirty="0">
                  <a:latin typeface="Century Gothic" panose="020B0502020202020204" pitchFamily="34" charset="0"/>
                  <a:ea typeface="+mn-ea"/>
                </a:rPr>
                <a:t>Acquisition</a:t>
              </a:r>
            </a:p>
          </p:txBody>
        </p:sp>
      </p:grpSp>
      <p:sp>
        <p:nvSpPr>
          <p:cNvPr id="269" name="Shape 269"/>
          <p:cNvSpPr txBox="1"/>
          <p:nvPr/>
        </p:nvSpPr>
        <p:spPr>
          <a:xfrm>
            <a:off x="608694" y="1151836"/>
            <a:ext cx="7148400" cy="559035"/>
          </a:xfrm>
          <a:prstGeom prst="rect">
            <a:avLst/>
          </a:prstGeom>
          <a:noFill/>
          <a:ln>
            <a:noFill/>
          </a:ln>
        </p:spPr>
        <p:txBody>
          <a:bodyPr lIns="91425" tIns="91425" rIns="91425" bIns="91425" anchor="t" anchorCtr="0">
            <a:noAutofit/>
          </a:bodyPr>
          <a:lstStyle/>
          <a:p>
            <a:r>
              <a:rPr lang="en-US" sz="2000" b="1" u="sng" dirty="0">
                <a:solidFill>
                  <a:srgbClr val="BE5341"/>
                </a:solidFill>
                <a:latin typeface="Century Gothic" panose="020B0502020202020204" pitchFamily="34" charset="0"/>
                <a:ea typeface="+mn-ea"/>
              </a:rPr>
              <a:t>La</a:t>
            </a:r>
            <a:r>
              <a:rPr lang="en-US" sz="2000" u="sng" dirty="0">
                <a:solidFill>
                  <a:srgbClr val="767171">
                    <a:lumMod val="50000"/>
                  </a:srgbClr>
                </a:solidFill>
                <a:latin typeface="Century Gothic" panose="020B0502020202020204" pitchFamily="34" charset="0"/>
                <a:ea typeface="+mn-ea"/>
              </a:rPr>
              <a:t>nd </a:t>
            </a:r>
            <a:r>
              <a:rPr lang="en-US" sz="2000" b="1" u="sng" dirty="0">
                <a:solidFill>
                  <a:srgbClr val="BE5341"/>
                </a:solidFill>
                <a:latin typeface="Century Gothic" panose="020B0502020202020204" pitchFamily="34" charset="0"/>
                <a:ea typeface="+mn-ea"/>
              </a:rPr>
              <a:t>S</a:t>
            </a:r>
            <a:r>
              <a:rPr lang="en-US" sz="2000" u="sng" dirty="0">
                <a:solidFill>
                  <a:srgbClr val="767171">
                    <a:lumMod val="50000"/>
                  </a:srgbClr>
                </a:solidFill>
                <a:latin typeface="Century Gothic" panose="020B0502020202020204" pitchFamily="34" charset="0"/>
                <a:ea typeface="+mn-ea"/>
              </a:rPr>
              <a:t>urface </a:t>
            </a:r>
            <a:r>
              <a:rPr lang="en-US" sz="2000" b="1" u="sng" dirty="0">
                <a:solidFill>
                  <a:srgbClr val="BE5341"/>
                </a:solidFill>
                <a:latin typeface="Century Gothic" panose="020B0502020202020204" pitchFamily="34" charset="0"/>
                <a:ea typeface="+mn-ea"/>
              </a:rPr>
              <a:t>T</a:t>
            </a:r>
            <a:r>
              <a:rPr lang="en-US" sz="2000" u="sng" dirty="0">
                <a:solidFill>
                  <a:srgbClr val="767171">
                    <a:lumMod val="50000"/>
                  </a:srgbClr>
                </a:solidFill>
                <a:latin typeface="Century Gothic" panose="020B0502020202020204" pitchFamily="34" charset="0"/>
                <a:ea typeface="+mn-ea"/>
              </a:rPr>
              <a:t>emperature </a:t>
            </a:r>
            <a:r>
              <a:rPr lang="en-US" sz="2000" b="1" u="sng" dirty="0">
                <a:solidFill>
                  <a:srgbClr val="BE5341"/>
                </a:solidFill>
                <a:latin typeface="Century Gothic" panose="020B0502020202020204" pitchFamily="34" charset="0"/>
                <a:ea typeface="+mn-ea"/>
              </a:rPr>
              <a:t>MO</a:t>
            </a:r>
            <a:r>
              <a:rPr lang="en-US" sz="2000" u="sng" dirty="0">
                <a:solidFill>
                  <a:srgbClr val="767171">
                    <a:lumMod val="50000"/>
                  </a:srgbClr>
                </a:solidFill>
                <a:latin typeface="Century Gothic" panose="020B0502020202020204" pitchFamily="34" charset="0"/>
                <a:ea typeface="+mn-ea"/>
              </a:rPr>
              <a:t>DIS </a:t>
            </a:r>
            <a:r>
              <a:rPr lang="en-US" sz="2000" b="1" u="sng" dirty="0">
                <a:solidFill>
                  <a:srgbClr val="BE5341"/>
                </a:solidFill>
                <a:latin typeface="Century Gothic" panose="020B0502020202020204" pitchFamily="34" charset="0"/>
                <a:ea typeface="+mn-ea"/>
              </a:rPr>
              <a:t>V</a:t>
            </a:r>
            <a:r>
              <a:rPr lang="en-US" sz="2000" u="sng" dirty="0">
                <a:solidFill>
                  <a:srgbClr val="767171">
                    <a:lumMod val="50000"/>
                  </a:srgbClr>
                </a:solidFill>
                <a:latin typeface="Century Gothic" panose="020B0502020202020204" pitchFamily="34" charset="0"/>
                <a:ea typeface="+mn-ea"/>
              </a:rPr>
              <a:t>isualization</a:t>
            </a:r>
          </a:p>
        </p:txBody>
      </p:sp>
      <p:sp>
        <p:nvSpPr>
          <p:cNvPr id="270" name="Shape 270"/>
          <p:cNvSpPr txBox="1"/>
          <p:nvPr/>
        </p:nvSpPr>
        <p:spPr>
          <a:xfrm>
            <a:off x="1323594" y="2155882"/>
            <a:ext cx="6433500" cy="3845865"/>
          </a:xfrm>
          <a:prstGeom prst="rect">
            <a:avLst/>
          </a:prstGeom>
          <a:noFill/>
          <a:ln>
            <a:noFill/>
          </a:ln>
        </p:spPr>
        <p:txBody>
          <a:bodyPr lIns="91425" tIns="91425" rIns="91425" bIns="91425" anchor="t" anchorCtr="0">
            <a:noAutofit/>
          </a:bodyPr>
          <a:lstStyle/>
          <a:p>
            <a:r>
              <a:rPr lang="en-US" b="1" dirty="0">
                <a:solidFill>
                  <a:srgbClr val="767171">
                    <a:lumMod val="50000"/>
                  </a:srgbClr>
                </a:solidFill>
                <a:latin typeface="Century Gothic" panose="020B0502020202020204" pitchFamily="34" charset="0"/>
                <a:ea typeface="+mn-ea"/>
              </a:rPr>
              <a:t>Input:</a:t>
            </a:r>
            <a:r>
              <a:rPr lang="en-US" dirty="0">
                <a:solidFill>
                  <a:srgbClr val="767171">
                    <a:lumMod val="50000"/>
                  </a:srgbClr>
                </a:solidFill>
                <a:latin typeface="Century Gothic" panose="020B0502020202020204" pitchFamily="34" charset="0"/>
                <a:ea typeface="+mn-ea"/>
              </a:rPr>
              <a:t> 	MODIS HDF files for study period</a:t>
            </a:r>
          </a:p>
          <a:p>
            <a:r>
              <a:rPr lang="en-US" dirty="0">
                <a:solidFill>
                  <a:srgbClr val="767171">
                    <a:lumMod val="50000"/>
                  </a:srgbClr>
                </a:solidFill>
                <a:latin typeface="Century Gothic" panose="020B0502020202020204" pitchFamily="34" charset="0"/>
                <a:ea typeface="+mn-ea"/>
              </a:rPr>
              <a:t>	</a:t>
            </a:r>
            <a:r>
              <a:rPr lang="en-US" dirty="0" err="1">
                <a:solidFill>
                  <a:srgbClr val="767171">
                    <a:lumMod val="50000"/>
                  </a:srgbClr>
                </a:solidFill>
                <a:latin typeface="Century Gothic" panose="020B0502020202020204" pitchFamily="34" charset="0"/>
                <a:ea typeface="+mn-ea"/>
              </a:rPr>
              <a:t>Shapefile</a:t>
            </a:r>
            <a:r>
              <a:rPr lang="en-US" dirty="0">
                <a:solidFill>
                  <a:srgbClr val="767171">
                    <a:lumMod val="50000"/>
                  </a:srgbClr>
                </a:solidFill>
                <a:latin typeface="Century Gothic" panose="020B0502020202020204" pitchFamily="34" charset="0"/>
                <a:ea typeface="+mn-ea"/>
              </a:rPr>
              <a:t> of census tracts</a:t>
            </a:r>
          </a:p>
          <a:p>
            <a:r>
              <a:rPr lang="en-US" dirty="0">
                <a:solidFill>
                  <a:srgbClr val="767171">
                    <a:lumMod val="50000"/>
                  </a:srgbClr>
                </a:solidFill>
                <a:latin typeface="Century Gothic" panose="020B0502020202020204" pitchFamily="34" charset="0"/>
                <a:ea typeface="+mn-ea"/>
              </a:rPr>
              <a:t>	 Study period</a:t>
            </a:r>
          </a:p>
          <a:p>
            <a:endParaRPr lang="en-US" b="1" i="1" dirty="0">
              <a:solidFill>
                <a:srgbClr val="767171">
                  <a:lumMod val="50000"/>
                </a:srgbClr>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b="1" i="1" dirty="0">
                <a:solidFill>
                  <a:srgbClr val="767171">
                    <a:lumMod val="50000"/>
                  </a:srgbClr>
                </a:solidFill>
                <a:latin typeface="Century Gothic" panose="020B0502020202020204" pitchFamily="34" charset="0"/>
                <a:ea typeface="+mn-ea"/>
              </a:rPr>
              <a:t>In situ </a:t>
            </a:r>
            <a:r>
              <a:rPr lang="en-US" b="1" dirty="0">
                <a:solidFill>
                  <a:srgbClr val="767171">
                    <a:lumMod val="50000"/>
                  </a:srgbClr>
                </a:solidFill>
                <a:latin typeface="Century Gothic" panose="020B0502020202020204" pitchFamily="34" charset="0"/>
                <a:ea typeface="+mn-ea"/>
              </a:rPr>
              <a:t>air temperature data</a:t>
            </a:r>
          </a:p>
          <a:p>
            <a:r>
              <a:rPr lang="en-US" dirty="0">
                <a:solidFill>
                  <a:srgbClr val="767171">
                    <a:lumMod val="50000"/>
                  </a:srgbClr>
                </a:solidFill>
                <a:latin typeface="Century Gothic" panose="020B0502020202020204" pitchFamily="34" charset="0"/>
                <a:ea typeface="+mn-ea"/>
              </a:rPr>
              <a:t>	Find days over 104 F</a:t>
            </a:r>
          </a:p>
          <a:p>
            <a:r>
              <a:rPr lang="en-US" dirty="0">
                <a:solidFill>
                  <a:srgbClr val="767171">
                    <a:lumMod val="50000"/>
                  </a:srgbClr>
                </a:solidFill>
                <a:latin typeface="Century Gothic" panose="020B0502020202020204" pitchFamily="34" charset="0"/>
                <a:ea typeface="+mn-ea"/>
              </a:rPr>
              <a:t>	Delete MODIS files for days under 104 F</a:t>
            </a:r>
          </a:p>
          <a:p>
            <a:pPr marL="342891" lvl="7" indent="-342891">
              <a:lnSpc>
                <a:spcPct val="150000"/>
              </a:lnSpc>
              <a:spcBef>
                <a:spcPts val="200"/>
              </a:spcBef>
              <a:buClr>
                <a:srgbClr val="BE5341"/>
              </a:buClr>
              <a:buFont typeface="Webdings" panose="05030102010509060703" pitchFamily="18" charset="2"/>
              <a:buChar char="4"/>
            </a:pPr>
            <a:r>
              <a:rPr lang="en-US" b="1" dirty="0">
                <a:solidFill>
                  <a:srgbClr val="767171">
                    <a:lumMod val="50000"/>
                  </a:srgbClr>
                </a:solidFill>
                <a:latin typeface="Century Gothic" panose="020B0502020202020204" pitchFamily="34" charset="0"/>
                <a:ea typeface="+mn-ea"/>
              </a:rPr>
              <a:t>MODIS Processing</a:t>
            </a:r>
          </a:p>
          <a:p>
            <a:pPr marL="685783" lvl="1"/>
            <a:r>
              <a:rPr lang="en-US" dirty="0">
                <a:solidFill>
                  <a:srgbClr val="767171">
                    <a:lumMod val="50000"/>
                  </a:srgbClr>
                </a:solidFill>
                <a:latin typeface="Century Gothic" panose="020B0502020202020204" pitchFamily="34" charset="0"/>
                <a:ea typeface="+mn-ea"/>
              </a:rPr>
              <a:t>	Convert to tiff</a:t>
            </a:r>
          </a:p>
          <a:p>
            <a:pPr marL="685783" lvl="1"/>
            <a:r>
              <a:rPr lang="en-US" dirty="0">
                <a:solidFill>
                  <a:srgbClr val="767171">
                    <a:lumMod val="50000"/>
                  </a:srgbClr>
                </a:solidFill>
                <a:latin typeface="Century Gothic" panose="020B0502020202020204" pitchFamily="34" charset="0"/>
                <a:ea typeface="+mn-ea"/>
              </a:rPr>
              <a:t>	Clip</a:t>
            </a:r>
          </a:p>
          <a:p>
            <a:pPr marL="685783" lvl="1"/>
            <a:r>
              <a:rPr lang="en-US" dirty="0">
                <a:solidFill>
                  <a:srgbClr val="767171">
                    <a:lumMod val="50000"/>
                  </a:srgbClr>
                </a:solidFill>
                <a:latin typeface="Century Gothic" panose="020B0502020202020204" pitchFamily="34" charset="0"/>
                <a:ea typeface="+mn-ea"/>
              </a:rPr>
              <a:t>	Convert to F</a:t>
            </a:r>
            <a:endParaRPr dirty="0">
              <a:solidFill>
                <a:srgbClr val="767171">
                  <a:lumMod val="50000"/>
                </a:srgbClr>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b="1" dirty="0">
                <a:solidFill>
                  <a:srgbClr val="767171">
                    <a:lumMod val="50000"/>
                  </a:srgbClr>
                </a:solidFill>
                <a:latin typeface="Century Gothic" panose="020B0502020202020204" pitchFamily="34" charset="0"/>
                <a:ea typeface="+mn-ea"/>
              </a:rPr>
              <a:t>R subset</a:t>
            </a:r>
          </a:p>
          <a:p>
            <a:pPr marL="685783" lvl="1"/>
            <a:r>
              <a:rPr lang="en-US" dirty="0">
                <a:solidFill>
                  <a:srgbClr val="767171">
                    <a:lumMod val="50000"/>
                  </a:srgbClr>
                </a:solidFill>
                <a:latin typeface="Century Gothic" panose="020B0502020202020204" pitchFamily="34" charset="0"/>
                <a:ea typeface="+mn-ea"/>
              </a:rPr>
              <a:t>	Associate Census Tracts with Temperature Values</a:t>
            </a:r>
          </a:p>
          <a:p>
            <a:pPr marL="685783" lvl="1"/>
            <a:r>
              <a:rPr lang="en-US" dirty="0">
                <a:solidFill>
                  <a:srgbClr val="767171">
                    <a:lumMod val="50000"/>
                  </a:srgbClr>
                </a:solidFill>
                <a:latin typeface="Century Gothic" panose="020B0502020202020204" pitchFamily="34" charset="0"/>
                <a:ea typeface="+mn-ea"/>
              </a:rPr>
              <a:t>	Table of percent cloud cover </a:t>
            </a:r>
          </a:p>
        </p:txBody>
      </p:sp>
      <p:sp>
        <p:nvSpPr>
          <p:cNvPr id="2" name="TextBox 1"/>
          <p:cNvSpPr txBox="1"/>
          <p:nvPr/>
        </p:nvSpPr>
        <p:spPr>
          <a:xfrm>
            <a:off x="1329216" y="1705056"/>
            <a:ext cx="3833101" cy="338554"/>
          </a:xfrm>
          <a:prstGeom prst="rect">
            <a:avLst/>
          </a:prstGeom>
          <a:noFill/>
        </p:spPr>
        <p:txBody>
          <a:bodyPr wrap="none" rtlCol="0">
            <a:spAutoFit/>
          </a:bodyPr>
          <a:lstStyle/>
          <a:p>
            <a:r>
              <a:rPr lang="en-US" sz="1600" b="1" dirty="0">
                <a:solidFill>
                  <a:srgbClr val="767171">
                    <a:lumMod val="50000"/>
                  </a:srgbClr>
                </a:solidFill>
                <a:latin typeface="Century Gothic" panose="020B0502020202020204" pitchFamily="34" charset="0"/>
                <a:ea typeface="+mn-ea"/>
              </a:rPr>
              <a:t>Compiled Python Script with R subset</a:t>
            </a:r>
          </a:p>
        </p:txBody>
      </p:sp>
    </p:spTree>
    <p:extLst>
      <p:ext uri="{BB962C8B-B14F-4D97-AF65-F5344CB8AC3E}">
        <p14:creationId xmlns:p14="http://schemas.microsoft.com/office/powerpoint/2010/main" val="3738664503"/>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5" name="Shape 285"/>
          <p:cNvGrpSpPr/>
          <p:nvPr/>
        </p:nvGrpSpPr>
        <p:grpSpPr>
          <a:xfrm rot="5400000">
            <a:off x="4971123" y="2432363"/>
            <a:ext cx="6001553" cy="1970600"/>
            <a:chOff x="47264" y="1046786"/>
            <a:chExt cx="6001553" cy="1970600"/>
          </a:xfrm>
        </p:grpSpPr>
        <p:sp>
          <p:nvSpPr>
            <p:cNvPr id="286" name="Shape 286"/>
            <p:cNvSpPr/>
            <p:nvPr/>
          </p:nvSpPr>
          <p:spPr>
            <a:xfrm rot="-5400000">
              <a:off x="4655467" y="1335446"/>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7" name="Shape 287"/>
            <p:cNvSpPr/>
            <p:nvPr/>
          </p:nvSpPr>
          <p:spPr>
            <a:xfrm>
              <a:off x="4702069"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txBox="1"/>
            <p:nvPr/>
          </p:nvSpPr>
          <p:spPr>
            <a:xfrm rot="-5400000">
              <a:off x="4764592" y="1568798"/>
              <a:ext cx="11757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dirty="0" smtClean="0">
                  <a:solidFill>
                    <a:schemeClr val="bg2">
                      <a:lumMod val="50000"/>
                    </a:schemeClr>
                  </a:solidFill>
                  <a:latin typeface="Questrial"/>
                  <a:ea typeface="Questrial"/>
                  <a:cs typeface="Questrial"/>
                  <a:sym typeface="Questrial"/>
                </a:rPr>
                <a:t>Statistical Analysis</a:t>
              </a:r>
            </a:p>
          </p:txBody>
        </p:sp>
        <p:sp>
          <p:nvSpPr>
            <p:cNvPr id="289" name="Shape 289"/>
            <p:cNvSpPr/>
            <p:nvPr/>
          </p:nvSpPr>
          <p:spPr>
            <a:xfrm rot="2700000">
              <a:off x="3209609" y="133534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90" name="Shape 290"/>
            <p:cNvSpPr/>
            <p:nvPr/>
          </p:nvSpPr>
          <p:spPr>
            <a:xfrm>
              <a:off x="3262189" y="1381900"/>
              <a:ext cx="1300800" cy="1300500"/>
            </a:xfrm>
            <a:prstGeom prst="ellipse">
              <a:avLst/>
            </a:prstGeom>
            <a:solidFill>
              <a:schemeClr val="lt1">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1" name="Shape 291"/>
            <p:cNvSpPr txBox="1"/>
            <p:nvPr/>
          </p:nvSpPr>
          <p:spPr>
            <a:xfrm rot="-5400000">
              <a:off x="3262292" y="1567723"/>
              <a:ext cx="13005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b="1" i="0" u="none" strike="noStrike" cap="none" dirty="0">
                  <a:solidFill>
                    <a:schemeClr val="bg2">
                      <a:lumMod val="50000"/>
                    </a:schemeClr>
                  </a:solidFill>
                  <a:latin typeface="Questrial"/>
                  <a:ea typeface="Questrial"/>
                  <a:cs typeface="Questrial"/>
                  <a:sym typeface="Questrial"/>
                </a:rPr>
                <a:t>Geodatabase </a:t>
              </a:r>
            </a:p>
          </p:txBody>
        </p:sp>
        <p:sp>
          <p:nvSpPr>
            <p:cNvPr id="292" name="Shape 292"/>
            <p:cNvSpPr/>
            <p:nvPr/>
          </p:nvSpPr>
          <p:spPr>
            <a:xfrm rot="2700000">
              <a:off x="1786316" y="13355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3" name="Shape 293"/>
            <p:cNvSpPr/>
            <p:nvPr/>
          </p:nvSpPr>
          <p:spPr>
            <a:xfrm>
              <a:off x="1822308"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4" name="Shape 294"/>
            <p:cNvSpPr txBox="1"/>
            <p:nvPr/>
          </p:nvSpPr>
          <p:spPr>
            <a:xfrm rot="-5400000">
              <a:off x="2008118"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Arial"/>
                  <a:ea typeface="Arial"/>
                  <a:cs typeface="Arial"/>
                  <a:sym typeface="Arial"/>
                </a:rPr>
                <a:t>Python/R</a:t>
              </a:r>
            </a:p>
            <a:p>
              <a:pPr marL="0" marR="0" lvl="0" indent="0" algn="ctr" rtl="0">
                <a:lnSpc>
                  <a:spcPct val="90000"/>
                </a:lnSpc>
                <a:spcBef>
                  <a:spcPts val="350"/>
                </a:spcBef>
                <a:spcAft>
                  <a:spcPts val="0"/>
                </a:spcAft>
                <a:buClr>
                  <a:srgbClr val="000000"/>
                </a:buClr>
                <a:buFont typeface="Arial"/>
                <a:buNone/>
              </a:pPr>
              <a:r>
                <a:rPr lang="en-US" i="0" u="none" strike="noStrike" cap="none" dirty="0">
                  <a:solidFill>
                    <a:schemeClr val="bg2">
                      <a:lumMod val="50000"/>
                    </a:schemeClr>
                  </a:solidFill>
                  <a:latin typeface="Arial"/>
                  <a:ea typeface="Arial"/>
                  <a:cs typeface="Arial"/>
                  <a:sym typeface="Arial"/>
                </a:rPr>
                <a:t>Subset </a:t>
              </a:r>
            </a:p>
          </p:txBody>
        </p:sp>
        <p:sp>
          <p:nvSpPr>
            <p:cNvPr id="295" name="Shape 295"/>
            <p:cNvSpPr/>
            <p:nvPr/>
          </p:nvSpPr>
          <p:spPr>
            <a:xfrm rot="2700000">
              <a:off x="335822" y="13353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6" name="Shape 296"/>
            <p:cNvSpPr/>
            <p:nvPr/>
          </p:nvSpPr>
          <p:spPr>
            <a:xfrm>
              <a:off x="382427" y="1381900"/>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7" name="Shape 297"/>
            <p:cNvSpPr txBox="1"/>
            <p:nvPr/>
          </p:nvSpPr>
          <p:spPr>
            <a:xfrm rot="-5400000">
              <a:off x="568237"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Arial"/>
                  <a:ea typeface="Arial"/>
                  <a:cs typeface="Arial"/>
                  <a:sym typeface="Arial"/>
                </a:rPr>
                <a:t>Satellite Data</a:t>
              </a:r>
            </a:p>
          </p:txBody>
        </p:sp>
      </p:grpSp>
      <p:sp>
        <p:nvSpPr>
          <p:cNvPr id="298" name="Shape 298"/>
          <p:cNvSpPr txBox="1"/>
          <p:nvPr/>
        </p:nvSpPr>
        <p:spPr>
          <a:xfrm>
            <a:off x="329975" y="5984050"/>
            <a:ext cx="5948400" cy="596100"/>
          </a:xfrm>
          <a:prstGeom prst="rect">
            <a:avLst/>
          </a:prstGeom>
          <a:noFill/>
          <a:ln>
            <a:noFill/>
          </a:ln>
        </p:spPr>
        <p:txBody>
          <a:bodyPr lIns="91425" tIns="91425" rIns="91425" bIns="91425" anchor="t" anchorCtr="0">
            <a:noAutofit/>
          </a:bodyPr>
          <a:lstStyle/>
          <a:p>
            <a:pPr lvl="0" rtl="0">
              <a:spcBef>
                <a:spcPts val="0"/>
              </a:spcBef>
              <a:buNone/>
            </a:pPr>
            <a:r>
              <a:rPr lang="en-US" sz="1100" dirty="0"/>
              <a:t>Left: Aqua MODIS Version 5 daily Land Surface temperature at 1 Km resolution</a:t>
            </a:r>
          </a:p>
          <a:p>
            <a:pPr lvl="0" rtl="0">
              <a:spcBef>
                <a:spcPts val="0"/>
              </a:spcBef>
              <a:buNone/>
            </a:pPr>
            <a:r>
              <a:rPr lang="en-US" sz="1100" dirty="0"/>
              <a:t>Right: Mean temperatures by Census tract </a:t>
            </a:r>
          </a:p>
          <a:p>
            <a:pPr lvl="0" rtl="0">
              <a:spcBef>
                <a:spcPts val="0"/>
              </a:spcBef>
              <a:buNone/>
            </a:pPr>
            <a:r>
              <a:rPr lang="en-US" sz="1100" dirty="0"/>
              <a:t>Top: Daytime Layer of August 3, </a:t>
            </a:r>
            <a:r>
              <a:rPr lang="en-US" sz="1100" dirty="0" smtClean="0"/>
              <a:t>2015 Bottom</a:t>
            </a:r>
            <a:r>
              <a:rPr lang="en-US" sz="1100" dirty="0"/>
              <a:t>: Nighttime Layer of August 3, 2015</a:t>
            </a:r>
          </a:p>
        </p:txBody>
      </p:sp>
      <p:pic>
        <p:nvPicPr>
          <p:cNvPr id="299" name="Shape 299"/>
          <p:cNvPicPr preferRelativeResize="0"/>
          <p:nvPr/>
        </p:nvPicPr>
        <p:blipFill>
          <a:blip r:embed="rId3">
            <a:alphaModFix/>
          </a:blip>
          <a:stretch>
            <a:fillRect/>
          </a:stretch>
        </p:blipFill>
        <p:spPr>
          <a:xfrm>
            <a:off x="329975" y="851277"/>
            <a:ext cx="6656625" cy="5132773"/>
          </a:xfrm>
          <a:prstGeom prst="rect">
            <a:avLst/>
          </a:prstGeom>
          <a:noFill/>
          <a:ln>
            <a:noFill/>
          </a:ln>
        </p:spPr>
      </p:pic>
      <p:sp>
        <p:nvSpPr>
          <p:cNvPr id="3" name="TextBox 2"/>
          <p:cNvSpPr txBox="1"/>
          <p:nvPr/>
        </p:nvSpPr>
        <p:spPr>
          <a:xfrm>
            <a:off x="329975" y="121920"/>
            <a:ext cx="6656625" cy="729357"/>
          </a:xfrm>
          <a:prstGeom prst="rect">
            <a:avLst/>
          </a:prstGeom>
          <a:noFill/>
        </p:spPr>
        <p:txBody>
          <a:bodyPr wrap="square" rtlCol="0">
            <a:spAutoFit/>
          </a:bodyPr>
          <a:lstStyle/>
          <a:p>
            <a:r>
              <a:rPr lang="en-US" sz="4000" b="1" dirty="0" smtClean="0">
                <a:solidFill>
                  <a:schemeClr val="accent1"/>
                </a:solidFill>
              </a:rPr>
              <a:t>Outputs</a:t>
            </a:r>
            <a:endParaRPr lang="en-US" sz="4000" b="1" dirty="0">
              <a:solidFill>
                <a:schemeClr val="accent1"/>
              </a:solidFil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body" idx="2"/>
          </p:nvPr>
        </p:nvSpPr>
        <p:spPr>
          <a:xfrm>
            <a:off x="548649" y="229851"/>
            <a:ext cx="4001625" cy="819000"/>
          </a:xfrm>
          <a:prstGeom prst="rect">
            <a:avLst/>
          </a:prstGeom>
        </p:spPr>
        <p:txBody>
          <a:bodyPr lIns="91425" tIns="91425" rIns="91425" bIns="91425" anchor="t" anchorCtr="0">
            <a:noAutofit/>
          </a:bodyPr>
          <a:lstStyle/>
          <a:p>
            <a:pPr lvl="0">
              <a:spcBef>
                <a:spcPts val="0"/>
              </a:spcBef>
              <a:buNone/>
            </a:pPr>
            <a:r>
              <a:rPr lang="en-US" dirty="0" err="1"/>
              <a:t>Semivariograms</a:t>
            </a:r>
            <a:r>
              <a:rPr lang="en-US" dirty="0"/>
              <a:t> </a:t>
            </a:r>
          </a:p>
        </p:txBody>
      </p:sp>
      <p:pic>
        <p:nvPicPr>
          <p:cNvPr id="306" name="Shape 306"/>
          <p:cNvPicPr preferRelativeResize="0"/>
          <p:nvPr/>
        </p:nvPicPr>
        <p:blipFill>
          <a:blip r:embed="rId3">
            <a:alphaModFix/>
          </a:blip>
          <a:stretch>
            <a:fillRect/>
          </a:stretch>
        </p:blipFill>
        <p:spPr>
          <a:xfrm>
            <a:off x="137833" y="1763697"/>
            <a:ext cx="4412441" cy="3364896"/>
          </a:xfrm>
          <a:prstGeom prst="rect">
            <a:avLst/>
          </a:prstGeom>
          <a:noFill/>
          <a:ln>
            <a:noFill/>
          </a:ln>
        </p:spPr>
      </p:pic>
      <p:pic>
        <p:nvPicPr>
          <p:cNvPr id="308" name="Shape 308"/>
          <p:cNvPicPr preferRelativeResize="0"/>
          <p:nvPr/>
        </p:nvPicPr>
        <p:blipFill>
          <a:blip r:embed="rId4">
            <a:alphaModFix/>
          </a:blip>
          <a:stretch>
            <a:fillRect/>
          </a:stretch>
        </p:blipFill>
        <p:spPr>
          <a:xfrm>
            <a:off x="4646100" y="1763697"/>
            <a:ext cx="4497900" cy="3364896"/>
          </a:xfrm>
          <a:prstGeom prst="rect">
            <a:avLst/>
          </a:prstGeom>
          <a:noFill/>
          <a:ln>
            <a:noFill/>
          </a:ln>
        </p:spPr>
      </p:pic>
      <p:sp>
        <p:nvSpPr>
          <p:cNvPr id="310" name="Shape 310"/>
          <p:cNvSpPr txBox="1"/>
          <p:nvPr/>
        </p:nvSpPr>
        <p:spPr>
          <a:xfrm>
            <a:off x="310111" y="1541697"/>
            <a:ext cx="3322500" cy="222000"/>
          </a:xfrm>
          <a:prstGeom prst="rect">
            <a:avLst/>
          </a:prstGeom>
          <a:noFill/>
          <a:ln>
            <a:noFill/>
          </a:ln>
        </p:spPr>
        <p:txBody>
          <a:bodyPr lIns="91425" tIns="91425" rIns="91425" bIns="91425" anchor="t" anchorCtr="0">
            <a:noAutofit/>
          </a:bodyPr>
          <a:lstStyle/>
          <a:p>
            <a:pPr lvl="0">
              <a:spcBef>
                <a:spcPts val="0"/>
              </a:spcBef>
              <a:buNone/>
            </a:pPr>
            <a:r>
              <a:rPr lang="en-US"/>
              <a:t>August 3, 2015 Daytime </a:t>
            </a:r>
          </a:p>
        </p:txBody>
      </p:sp>
      <p:sp>
        <p:nvSpPr>
          <p:cNvPr id="311" name="Shape 311"/>
          <p:cNvSpPr txBox="1"/>
          <p:nvPr/>
        </p:nvSpPr>
        <p:spPr>
          <a:xfrm>
            <a:off x="4646100" y="1541697"/>
            <a:ext cx="3322500" cy="222000"/>
          </a:xfrm>
          <a:prstGeom prst="rect">
            <a:avLst/>
          </a:prstGeom>
          <a:noFill/>
          <a:ln>
            <a:noFill/>
          </a:ln>
        </p:spPr>
        <p:txBody>
          <a:bodyPr lIns="91425" tIns="91425" rIns="91425" bIns="91425" anchor="t" anchorCtr="0">
            <a:noAutofit/>
          </a:bodyPr>
          <a:lstStyle/>
          <a:p>
            <a:pPr lvl="0" rtl="0">
              <a:spcBef>
                <a:spcPts val="0"/>
              </a:spcBef>
              <a:buNone/>
            </a:pPr>
            <a:r>
              <a:rPr lang="en-US" dirty="0"/>
              <a:t>August 3, 2015 Nighttime </a:t>
            </a:r>
          </a:p>
        </p:txBody>
      </p:sp>
      <p:sp>
        <p:nvSpPr>
          <p:cNvPr id="312" name="Shape 312"/>
          <p:cNvSpPr txBox="1"/>
          <p:nvPr/>
        </p:nvSpPr>
        <p:spPr>
          <a:xfrm>
            <a:off x="1408800" y="5360836"/>
            <a:ext cx="6474600" cy="454800"/>
          </a:xfrm>
          <a:prstGeom prst="rect">
            <a:avLst/>
          </a:prstGeom>
          <a:noFill/>
          <a:ln>
            <a:noFill/>
          </a:ln>
        </p:spPr>
        <p:txBody>
          <a:bodyPr lIns="91425" tIns="91425" rIns="91425" bIns="91425" anchor="t" anchorCtr="0">
            <a:noAutofit/>
          </a:bodyPr>
          <a:lstStyle/>
          <a:p>
            <a:pPr lvl="0">
              <a:spcBef>
                <a:spcPts val="0"/>
              </a:spcBef>
              <a:buNone/>
            </a:pPr>
            <a:r>
              <a:rPr lang="en-US" sz="1600" dirty="0">
                <a:solidFill>
                  <a:schemeClr val="dk1"/>
                </a:solidFill>
              </a:rPr>
              <a:t>There is weaker spatial correlation during the night due to the UHI effect and geographic relief </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body" idx="2"/>
          </p:nvPr>
        </p:nvSpPr>
        <p:spPr>
          <a:xfrm>
            <a:off x="580645" y="583930"/>
            <a:ext cx="7982700"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a:t>Errors and Uncertainties</a:t>
            </a:r>
          </a:p>
        </p:txBody>
      </p:sp>
      <p:sp>
        <p:nvSpPr>
          <p:cNvPr id="316" name="Shape 316"/>
          <p:cNvSpPr txBox="1">
            <a:spLocks noGrp="1"/>
          </p:cNvSpPr>
          <p:nvPr>
            <p:ph type="body" idx="1"/>
          </p:nvPr>
        </p:nvSpPr>
        <p:spPr>
          <a:xfrm>
            <a:off x="580650" y="1631950"/>
            <a:ext cx="6409500" cy="4834200"/>
          </a:xfrm>
          <a:prstGeom prst="rect">
            <a:avLst/>
          </a:prstGeom>
          <a:noFill/>
          <a:ln>
            <a:noFill/>
          </a:ln>
        </p:spPr>
        <p:txBody>
          <a:bodyPr lIns="91425" tIns="45700" rIns="91425" bIns="45700" anchor="t" anchorCtr="0">
            <a:noAutofit/>
          </a:bodyPr>
          <a:lstStyle/>
          <a:p>
            <a:pPr marL="342900" indent="-342900">
              <a:spcBef>
                <a:spcPts val="200"/>
              </a:spcBef>
              <a:buClr>
                <a:schemeClr val="accent1"/>
              </a:buClr>
              <a:buFont typeface="Webdings" panose="05030102010509060703" pitchFamily="18" charset="2"/>
              <a:buChar char="4"/>
            </a:pPr>
            <a:r>
              <a:rPr lang="en-US" b="1" dirty="0">
                <a:solidFill>
                  <a:schemeClr val="bg2"/>
                </a:solidFill>
              </a:rPr>
              <a:t>Cloud </a:t>
            </a:r>
            <a:r>
              <a:rPr lang="en-US" b="1" dirty="0" smtClean="0">
                <a:solidFill>
                  <a:schemeClr val="bg2"/>
                </a:solidFill>
              </a:rPr>
              <a:t>cover</a:t>
            </a:r>
          </a:p>
          <a:p>
            <a:pPr marL="342900" indent="-342900">
              <a:spcBef>
                <a:spcPts val="200"/>
              </a:spcBef>
              <a:buClr>
                <a:schemeClr val="accent1"/>
              </a:buClr>
              <a:buFont typeface="Webdings" panose="05030102010509060703" pitchFamily="18" charset="2"/>
              <a:buChar char="4"/>
            </a:pPr>
            <a:endParaRPr lang="en-US" b="1" dirty="0" smtClean="0">
              <a:solidFill>
                <a:schemeClr val="bg2"/>
              </a:solidFill>
            </a:endParaRPr>
          </a:p>
          <a:p>
            <a:pPr marL="342900" indent="-342900">
              <a:spcBef>
                <a:spcPts val="200"/>
              </a:spcBef>
              <a:buClr>
                <a:schemeClr val="accent1"/>
              </a:buClr>
              <a:buFont typeface="Webdings" panose="05030102010509060703" pitchFamily="18" charset="2"/>
              <a:buChar char="4"/>
            </a:pPr>
            <a:r>
              <a:rPr lang="en-US" b="1" dirty="0" smtClean="0">
                <a:solidFill>
                  <a:schemeClr val="bg2"/>
                </a:solidFill>
              </a:rPr>
              <a:t>Near </a:t>
            </a:r>
            <a:r>
              <a:rPr lang="en-US" b="1" dirty="0">
                <a:solidFill>
                  <a:schemeClr val="bg2"/>
                </a:solidFill>
              </a:rPr>
              <a:t>real-time data </a:t>
            </a:r>
            <a:r>
              <a:rPr lang="en-US" b="1" dirty="0" smtClean="0">
                <a:solidFill>
                  <a:schemeClr val="bg2"/>
                </a:solidFill>
              </a:rPr>
              <a:t>unavailable</a:t>
            </a:r>
          </a:p>
          <a:p>
            <a:pPr marL="101600" marR="0" lvl="0" algn="l" rtl="0">
              <a:lnSpc>
                <a:spcPct val="90000"/>
              </a:lnSpc>
              <a:spcBef>
                <a:spcPts val="0"/>
              </a:spcBef>
              <a:spcAft>
                <a:spcPts val="0"/>
              </a:spcAft>
              <a:buClr>
                <a:schemeClr val="dk1"/>
              </a:buClr>
              <a:buSzPct val="100000"/>
            </a:pPr>
            <a:endParaRPr lang="en-US" b="1" dirty="0">
              <a:solidFill>
                <a:schemeClr val="tx1">
                  <a:lumMod val="50000"/>
                </a:schemeClr>
              </a:solidFill>
            </a:endParaRPr>
          </a:p>
          <a:p>
            <a:pPr lvl="0" rtl="0">
              <a:spcBef>
                <a:spcPts val="0"/>
              </a:spcBef>
              <a:buNone/>
            </a:pPr>
            <a:endParaRPr dirty="0"/>
          </a:p>
          <a:p>
            <a:pPr lvl="0" rtl="0">
              <a:spcBef>
                <a:spcPts val="0"/>
              </a:spcBef>
              <a:buNone/>
            </a:pPr>
            <a:endParaRPr dirty="0"/>
          </a:p>
          <a:p>
            <a:pPr lvl="0" rtl="0">
              <a:spcBef>
                <a:spcPts val="0"/>
              </a:spcBef>
              <a:buNone/>
            </a:pPr>
            <a:endParaRPr dirty="0"/>
          </a:p>
        </p:txBody>
      </p:sp>
      <p:sp>
        <p:nvSpPr>
          <p:cNvPr id="318" name="Shape 318"/>
          <p:cNvSpPr txBox="1"/>
          <p:nvPr/>
        </p:nvSpPr>
        <p:spPr>
          <a:xfrm>
            <a:off x="6040500" y="6374500"/>
            <a:ext cx="3103500" cy="396900"/>
          </a:xfrm>
          <a:prstGeom prst="rect">
            <a:avLst/>
          </a:prstGeom>
          <a:noFill/>
          <a:ln>
            <a:noFill/>
          </a:ln>
        </p:spPr>
        <p:txBody>
          <a:bodyPr lIns="91425" tIns="91425" rIns="91425" bIns="91425" anchor="t" anchorCtr="0">
            <a:noAutofit/>
          </a:bodyPr>
          <a:lstStyle/>
          <a:p>
            <a:r>
              <a:rPr lang="en-US" dirty="0"/>
              <a:t>Image Credit: LASZLO ILYES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1335"/>
            <a:ext cx="9144000" cy="2864815"/>
          </a:xfrm>
          <a:prstGeom prst="rect">
            <a:avLst/>
          </a:prstGeom>
        </p:spPr>
      </p:pic>
    </p:spTree>
    <p:extLst>
      <p:ext uri="{BB962C8B-B14F-4D97-AF65-F5344CB8AC3E}">
        <p14:creationId xmlns:p14="http://schemas.microsoft.com/office/powerpoint/2010/main" val="3748876924"/>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1651</TotalTime>
  <Words>1419</Words>
  <Application>Microsoft Office PowerPoint</Application>
  <PresentationFormat>On-screen Show (4:3)</PresentationFormat>
  <Paragraphs>196</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Helvetica Neue</vt:lpstr>
      <vt:lpstr>Questrial</vt:lpstr>
      <vt:lpstr>Arial</vt:lpstr>
      <vt:lpstr>Webdings</vt:lpstr>
      <vt:lpstr>Calibri</vt:lpstr>
      <vt:lpstr>Century Gothic</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Finnell, Daniel R. (LARC-E3)[SSAI DEVELOP]</cp:lastModifiedBy>
  <cp:revision>23</cp:revision>
  <dcterms:modified xsi:type="dcterms:W3CDTF">2016-04-01T13:44:47Z</dcterms:modified>
</cp:coreProperties>
</file>