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0" r:id="rId1"/>
  </p:sldMasterIdLst>
  <p:notesMasterIdLst>
    <p:notesMasterId r:id="rId12"/>
  </p:notesMasterIdLst>
  <p:sldIdLst>
    <p:sldId id="256" r:id="rId2"/>
    <p:sldId id="260" r:id="rId3"/>
    <p:sldId id="257" r:id="rId4"/>
    <p:sldId id="259" r:id="rId5"/>
    <p:sldId id="266" r:id="rId6"/>
    <p:sldId id="262" r:id="rId7"/>
    <p:sldId id="263" r:id="rId8"/>
    <p:sldId id="264" r:id="rId9"/>
    <p:sldId id="265" r:id="rId10"/>
    <p:sldId id="25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9" autoAdjust="0"/>
    <p:restoredTop sz="89413" autoAdjust="0"/>
  </p:normalViewPr>
  <p:slideViewPr>
    <p:cSldViewPr snapToGrid="0" showGuides="1">
      <p:cViewPr varScale="1">
        <p:scale>
          <a:sx n="91" d="100"/>
          <a:sy n="91" d="100"/>
        </p:scale>
        <p:origin x="-149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73D555-6BE2-414E-86EE-6C23EC7142EC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B2511-AF1B-4A2D-98A7-2FD8F29EB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45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40%</a:t>
            </a:r>
            <a:r>
              <a:rPr lang="en-US" baseline="0" dirty="0" smtClean="0"/>
              <a:t> of CA population resides in LA</a:t>
            </a:r>
          </a:p>
          <a:p>
            <a:r>
              <a:rPr lang="en-US" baseline="0" dirty="0" smtClean="0"/>
              <a:t>Methane is 21 times more global warming potential than CO2 </a:t>
            </a:r>
          </a:p>
          <a:p>
            <a:r>
              <a:rPr lang="en-US" baseline="0" dirty="0" smtClean="0"/>
              <a:t>A better understanding of methane is needed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B2511-AF1B-4A2D-98A7-2FD8F29EB8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96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</a:t>
            </a:r>
            <a:r>
              <a:rPr lang="en-US" baseline="0" dirty="0" smtClean="0"/>
              <a:t> research presents a bottom-up approach to mapping methane distribution for the LA megacity</a:t>
            </a:r>
          </a:p>
          <a:p>
            <a:r>
              <a:rPr lang="en-US" dirty="0" err="1" smtClean="0"/>
              <a:t>HyTES</a:t>
            </a:r>
            <a:r>
              <a:rPr lang="en-US" baseline="0" dirty="0" smtClean="0"/>
              <a:t> </a:t>
            </a:r>
            <a:r>
              <a:rPr lang="en-US" baseline="0" dirty="0" smtClean="0"/>
              <a:t>= hyperspectral thermal emissions spectrometer (on a plane)</a:t>
            </a:r>
          </a:p>
          <a:p>
            <a:r>
              <a:rPr lang="en-US" baseline="0" dirty="0" smtClean="0"/>
              <a:t>CLARS= California Laboratory for Atmospheric Remote Sensing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B2511-AF1B-4A2D-98A7-2FD8F29EB8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65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B2511-AF1B-4A2D-98A7-2FD8F29EB8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70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Landfill data gathered</a:t>
            </a:r>
            <a:r>
              <a:rPr lang="en-US" baseline="0" dirty="0" smtClean="0"/>
              <a:t> from the California Department of Resources, Recycle, and Recovery, </a:t>
            </a:r>
            <a:r>
              <a:rPr lang="en-US" dirty="0" smtClean="0"/>
              <a:t>84 landfills in </a:t>
            </a:r>
            <a:r>
              <a:rPr lang="en-US" dirty="0" err="1" smtClean="0"/>
              <a:t>SoCAB</a:t>
            </a:r>
            <a:r>
              <a:rPr lang="en-US" dirty="0" smtClean="0"/>
              <a:t>, 21 active,</a:t>
            </a:r>
            <a:r>
              <a:rPr lang="en-US" baseline="0" dirty="0" smtClean="0"/>
              <a:t> 59 closed, 1 closing, 3 </a:t>
            </a:r>
            <a:r>
              <a:rPr lang="en-US" baseline="0" dirty="0" smtClean="0"/>
              <a:t>inactive, landfill emissions data is calculated using </a:t>
            </a:r>
          </a:p>
          <a:p>
            <a:r>
              <a:rPr lang="en-US" baseline="0" dirty="0" smtClean="0"/>
              <a:t>Landfill with the highest output was the Puente Hills Landfill in Los Angeles County at 922,333 CO2 Equivalent emissions in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B2511-AF1B-4A2D-98A7-2FD8F29EB8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83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Oil</a:t>
            </a:r>
            <a:r>
              <a:rPr lang="en-US" baseline="0" dirty="0" smtClean="0"/>
              <a:t> Wells: 28915; 5585 active, 23330 plugged and abandoned;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California Department of Conservation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Division of Oil, Gas, and Geothermal Resources</a:t>
            </a:r>
          </a:p>
          <a:p>
            <a:r>
              <a:rPr lang="en-US" baseline="0" dirty="0" smtClean="0"/>
              <a:t>NG Pipelines: 1067; storage distribution, and transmission; National Pipeline Mapping System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B2511-AF1B-4A2D-98A7-2FD8F29EB8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62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158 dairies</a:t>
            </a:r>
            <a:r>
              <a:rPr lang="en-US" baseline="0" dirty="0" smtClean="0"/>
              <a:t> in Chino/Ontario Area</a:t>
            </a:r>
          </a:p>
          <a:p>
            <a:r>
              <a:rPr lang="en-US" dirty="0" smtClean="0"/>
              <a:t>122 Riverside</a:t>
            </a:r>
            <a:r>
              <a:rPr lang="en-US" baseline="0" dirty="0" smtClean="0"/>
              <a:t> Dairies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B2511-AF1B-4A2D-98A7-2FD8F29EB8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30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when you overlay al</a:t>
            </a:r>
            <a:r>
              <a:rPr lang="en-US" baseline="0" dirty="0" smtClean="0"/>
              <a:t>l three types of sectors together, here’s what it looks like! The range from most emissive which is red to least emissive which is blue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B2511-AF1B-4A2D-98A7-2FD8F29EB8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487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6D63-DF1B-4AC8-B7E8-289922EC2B87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04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6D63-DF1B-4AC8-B7E8-289922EC2B87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03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6D63-DF1B-4AC8-B7E8-289922EC2B87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59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6D63-DF1B-4AC8-B7E8-289922EC2B87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44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6D63-DF1B-4AC8-B7E8-289922EC2B87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42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6D63-DF1B-4AC8-B7E8-289922EC2B87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30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6D63-DF1B-4AC8-B7E8-289922EC2B87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94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6D63-DF1B-4AC8-B7E8-289922EC2B87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18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6D63-DF1B-4AC8-B7E8-289922EC2B87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35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6D63-DF1B-4AC8-B7E8-289922EC2B87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93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6D63-DF1B-4AC8-B7E8-289922EC2B87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25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76D63-DF1B-4AC8-B7E8-289922EC2B87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3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load.wikimedia.org/wikipedia/commons/7/7c/Los_Angeles_Pollut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0"/>
          <a:stretch/>
        </p:blipFill>
        <p:spPr bwMode="auto">
          <a:xfrm>
            <a:off x="-32657" y="0"/>
            <a:ext cx="12224656" cy="68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8" y="95249"/>
            <a:ext cx="11134725" cy="1433513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</a:rPr>
              <a:t>Los Angeles Health &amp; Air Quality</a:t>
            </a:r>
            <a:br>
              <a:rPr lang="en-US" sz="66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Identifying </a:t>
            </a:r>
            <a:r>
              <a:rPr lang="en-US" sz="2800" b="1" dirty="0">
                <a:solidFill>
                  <a:schemeClr val="bg1"/>
                </a:solidFill>
              </a:rPr>
              <a:t>U</a:t>
            </a:r>
            <a:r>
              <a:rPr lang="en-US" sz="2800" b="1" dirty="0" smtClean="0">
                <a:solidFill>
                  <a:schemeClr val="bg1"/>
                </a:solidFill>
              </a:rPr>
              <a:t>rban </a:t>
            </a:r>
            <a:r>
              <a:rPr lang="en-US" sz="2800" b="1" dirty="0">
                <a:solidFill>
                  <a:schemeClr val="bg1"/>
                </a:solidFill>
              </a:rPr>
              <a:t>E</a:t>
            </a:r>
            <a:r>
              <a:rPr lang="en-US" sz="2800" b="1" dirty="0" smtClean="0">
                <a:solidFill>
                  <a:schemeClr val="bg1"/>
                </a:solidFill>
              </a:rPr>
              <a:t>mission Patterns in the Los Angeles </a:t>
            </a:r>
            <a:r>
              <a:rPr lang="en-US" sz="2800" b="1" dirty="0">
                <a:solidFill>
                  <a:schemeClr val="bg1"/>
                </a:solidFill>
              </a:rPr>
              <a:t>M</a:t>
            </a:r>
            <a:r>
              <a:rPr lang="en-US" sz="2800" b="1" dirty="0" smtClean="0">
                <a:solidFill>
                  <a:schemeClr val="bg1"/>
                </a:solidFill>
              </a:rPr>
              <a:t>egacity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9050" y="5478463"/>
            <a:ext cx="4572000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NASA DEVELOP Showcase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Washington, D.C. 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July, 30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2015</a:t>
            </a:r>
          </a:p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66674" y="6665048"/>
            <a:ext cx="23336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Photo by DAVID ILIFF. License: CC-BY-SA 3.0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353300" y="5478463"/>
            <a:ext cx="48387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chemeClr val="bg1"/>
                </a:solidFill>
              </a:rPr>
              <a:t>Talha Rafiq (Project Lead)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Isis Frausto-Vicencio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Valerie Carranza</a:t>
            </a:r>
          </a:p>
          <a:p>
            <a:pPr algn="r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34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.ytimg.com/vi/P5_GlAOCHyE/maxres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" r="24863" b="36372"/>
          <a:stretch/>
        </p:blipFill>
        <p:spPr bwMode="auto">
          <a:xfrm>
            <a:off x="-98473" y="0"/>
            <a:ext cx="122904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Future Research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Comparison of this bottom-up method to top-down NASA Earth Observations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In-situ </a:t>
            </a:r>
            <a:r>
              <a:rPr lang="en-US" dirty="0">
                <a:solidFill>
                  <a:schemeClr val="bg1"/>
                </a:solidFill>
              </a:rPr>
              <a:t>network</a:t>
            </a:r>
          </a:p>
          <a:p>
            <a:r>
              <a:rPr lang="en-US" dirty="0">
                <a:solidFill>
                  <a:schemeClr val="bg1"/>
                </a:solidFill>
              </a:rPr>
              <a:t>OCO-2</a:t>
            </a:r>
          </a:p>
          <a:p>
            <a:r>
              <a:rPr lang="en-US" dirty="0">
                <a:solidFill>
                  <a:schemeClr val="bg1"/>
                </a:solidFill>
              </a:rPr>
              <a:t>TCCON</a:t>
            </a:r>
          </a:p>
          <a:p>
            <a:r>
              <a:rPr lang="en-US" dirty="0">
                <a:solidFill>
                  <a:schemeClr val="bg1"/>
                </a:solidFill>
              </a:rPr>
              <a:t>JAXA GOSAT</a:t>
            </a:r>
          </a:p>
        </p:txBody>
      </p:sp>
    </p:spTree>
    <p:extLst>
      <p:ext uri="{BB962C8B-B14F-4D97-AF65-F5344CB8AC3E}">
        <p14:creationId xmlns:p14="http://schemas.microsoft.com/office/powerpoint/2010/main" val="16125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upload.wikimedia.org/wikipedia/commons/7/7c/Los_Angeles_Pollut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0"/>
          <a:stretch/>
        </p:blipFill>
        <p:spPr bwMode="auto">
          <a:xfrm>
            <a:off x="-32657" y="0"/>
            <a:ext cx="12224656" cy="68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rafiqtal\Documents\Rafiq\Documents\Term Project\Maps\SoCA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t="5882" r="4350" b="5593"/>
          <a:stretch/>
        </p:blipFill>
        <p:spPr bwMode="auto">
          <a:xfrm>
            <a:off x="224190" y="1324963"/>
            <a:ext cx="6763648" cy="50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NASA Trio Use w White Bkg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837" y="-93931"/>
            <a:ext cx="3347200" cy="198145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 t="12661" r="73680" b="80598"/>
          <a:stretch/>
        </p:blipFill>
        <p:spPr bwMode="auto">
          <a:xfrm>
            <a:off x="9085449" y="639951"/>
            <a:ext cx="2905571" cy="51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54866" y="360727"/>
            <a:ext cx="6082268" cy="1103459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Megacities Carbon Project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116378" y="1321402"/>
            <a:ext cx="4993991" cy="5319689"/>
            <a:chOff x="7116378" y="1321402"/>
            <a:chExt cx="4993991" cy="5319689"/>
          </a:xfrm>
        </p:grpSpPr>
        <p:sp>
          <p:nvSpPr>
            <p:cNvPr id="7" name="Text Placeholder 4"/>
            <p:cNvSpPr txBox="1">
              <a:spLocks/>
            </p:cNvSpPr>
            <p:nvPr/>
          </p:nvSpPr>
          <p:spPr>
            <a:xfrm>
              <a:off x="8689984" y="6419933"/>
              <a:ext cx="1848250" cy="221158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800" dirty="0" smtClean="0">
                  <a:solidFill>
                    <a:schemeClr val="bg1"/>
                  </a:solidFill>
                </a:rPr>
                <a:t>Photo by JPL Megacities Carbon Project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pic>
          <p:nvPicPr>
            <p:cNvPr id="4" name="Picture 2" descr="https://megacities.jpl.nasa.gov/portal/static/img/carousel/larev2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25" r="6421" b="263"/>
            <a:stretch/>
          </p:blipFill>
          <p:spPr bwMode="auto">
            <a:xfrm>
              <a:off x="7116378" y="1321402"/>
              <a:ext cx="4993991" cy="5074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2539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upload.wikimedia.org/wikipedia/commons/7/7c/Los_Angeles_Pollut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0"/>
          <a:stretch/>
        </p:blipFill>
        <p:spPr bwMode="auto">
          <a:xfrm>
            <a:off x="-32657" y="0"/>
            <a:ext cx="12224656" cy="68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Objectives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6324600" y="4632959"/>
            <a:ext cx="4087906" cy="1021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 smtClean="0">
                <a:solidFill>
                  <a:schemeClr val="bg1"/>
                </a:solidFill>
              </a:rPr>
              <a:t>Compare our bottom-up method with top-down NASA Earth observations: </a:t>
            </a:r>
            <a:r>
              <a:rPr lang="en-US" sz="2400" dirty="0" err="1" smtClean="0">
                <a:solidFill>
                  <a:schemeClr val="bg1"/>
                </a:solidFill>
              </a:rPr>
              <a:t>HyTES</a:t>
            </a:r>
            <a:r>
              <a:rPr lang="en-US" sz="2400" dirty="0" smtClean="0">
                <a:solidFill>
                  <a:schemeClr val="bg1"/>
                </a:solidFill>
              </a:rPr>
              <a:t> and CLARS</a:t>
            </a:r>
          </a:p>
          <a:p>
            <a:endParaRPr lang="en-US" dirty="0"/>
          </a:p>
        </p:txBody>
      </p:sp>
      <p:sp>
        <p:nvSpPr>
          <p:cNvPr id="7" name="Text Placeholder 5"/>
          <p:cNvSpPr txBox="1">
            <a:spLocks/>
          </p:cNvSpPr>
          <p:nvPr/>
        </p:nvSpPr>
        <p:spPr>
          <a:xfrm>
            <a:off x="1362892" y="2115312"/>
            <a:ext cx="3566160" cy="7680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Research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Text Placeholder 6"/>
          <p:cNvSpPr txBox="1">
            <a:spLocks/>
          </p:cNvSpPr>
          <p:nvPr/>
        </p:nvSpPr>
        <p:spPr>
          <a:xfrm>
            <a:off x="6324600" y="2147314"/>
            <a:ext cx="4087906" cy="840847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Obtain and formulate emission factors for the top CH</a:t>
            </a:r>
            <a:r>
              <a:rPr lang="en-US" sz="4000" baseline="-25000" dirty="0" smtClean="0">
                <a:solidFill>
                  <a:schemeClr val="bg1"/>
                </a:solidFill>
              </a:rPr>
              <a:t>4</a:t>
            </a:r>
            <a:r>
              <a:rPr lang="en-US" sz="4000" dirty="0" smtClean="0">
                <a:solidFill>
                  <a:schemeClr val="bg1"/>
                </a:solidFill>
              </a:rPr>
              <a:t> producing sectors</a:t>
            </a:r>
          </a:p>
          <a:p>
            <a:endParaRPr lang="en-US" dirty="0"/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1362892" y="4691351"/>
            <a:ext cx="3566160" cy="7680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Compare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Text Placeholder 8"/>
          <p:cNvSpPr txBox="1">
            <a:spLocks/>
          </p:cNvSpPr>
          <p:nvPr/>
        </p:nvSpPr>
        <p:spPr>
          <a:xfrm>
            <a:off x="1362892" y="3392905"/>
            <a:ext cx="3566160" cy="7680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Develop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Text Placeholder 9"/>
          <p:cNvSpPr txBox="1">
            <a:spLocks/>
          </p:cNvSpPr>
          <p:nvPr/>
        </p:nvSpPr>
        <p:spPr>
          <a:xfrm>
            <a:off x="6324600" y="3318829"/>
            <a:ext cx="4087906" cy="95137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Develop a raster-based spatial representation of CH</a:t>
            </a:r>
            <a:r>
              <a:rPr lang="en-US" sz="2400" baseline="-25000" dirty="0" smtClean="0">
                <a:solidFill>
                  <a:schemeClr val="bg1"/>
                </a:solidFill>
              </a:rPr>
              <a:t>4</a:t>
            </a:r>
            <a:r>
              <a:rPr lang="en-US" sz="2400" dirty="0" smtClean="0">
                <a:solidFill>
                  <a:schemeClr val="bg1"/>
                </a:solidFill>
              </a:rPr>
              <a:t> emissions in the </a:t>
            </a:r>
            <a:r>
              <a:rPr lang="en-US" sz="2400" dirty="0" err="1" smtClean="0">
                <a:solidFill>
                  <a:schemeClr val="bg1"/>
                </a:solidFill>
              </a:rPr>
              <a:t>SoCAB</a:t>
            </a:r>
            <a:r>
              <a:rPr lang="en-US" sz="2400" dirty="0" smtClean="0">
                <a:solidFill>
                  <a:schemeClr val="bg1"/>
                </a:solidFill>
              </a:rPr>
              <a:t> region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72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upload.wikimedia.org/wikipedia/commons/7/7c/Los_Angeles_Pollut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0"/>
          <a:stretch/>
        </p:blipFill>
        <p:spPr bwMode="auto">
          <a:xfrm>
            <a:off x="-32657" y="0"/>
            <a:ext cx="12224656" cy="68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Methodology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576072" y="1418540"/>
            <a:ext cx="5415654" cy="4862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Data Collection of Methane Sectors</a:t>
            </a:r>
          </a:p>
          <a:p>
            <a:pPr marL="457200" indent="-457200" algn="l">
              <a:buFont typeface="+mj-lt"/>
              <a:buAutoNum type="arabicPeriod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Process &amp; Validate</a:t>
            </a:r>
          </a:p>
          <a:p>
            <a:pPr marL="457200" indent="-457200" algn="l">
              <a:buFont typeface="+mj-lt"/>
              <a:buAutoNum type="arabicPeriod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Research &amp; Rank of CH</a:t>
            </a:r>
            <a:r>
              <a:rPr lang="en-US" sz="2400" baseline="-25000" dirty="0" smtClean="0">
                <a:solidFill>
                  <a:schemeClr val="bg1"/>
                </a:solidFill>
              </a:rPr>
              <a:t>4</a:t>
            </a:r>
            <a:r>
              <a:rPr lang="en-US" sz="2400" dirty="0" smtClean="0">
                <a:solidFill>
                  <a:schemeClr val="bg1"/>
                </a:solidFill>
              </a:rPr>
              <a:t> Emission Sectors using studies from California AIR Resources Board (CARB)</a:t>
            </a:r>
          </a:p>
          <a:p>
            <a:pPr marL="457200" indent="-457200" algn="l">
              <a:buFont typeface="+mj-lt"/>
              <a:buAutoNum type="arabicPeriod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Convert all data into 3km by 3km grid cell raster visualization</a:t>
            </a:r>
          </a:p>
          <a:p>
            <a:pPr marL="457200" indent="-457200" algn="l">
              <a:buFont typeface="+mj-lt"/>
              <a:buAutoNum type="arabicPeriod"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31956"/>
              </p:ext>
            </p:extLst>
          </p:nvPr>
        </p:nvGraphicFramePr>
        <p:xfrm>
          <a:off x="7298852" y="1332324"/>
          <a:ext cx="4231042" cy="3713245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669046"/>
                <a:gridCol w="2039955"/>
                <a:gridCol w="1522041"/>
              </a:tblGrid>
              <a:tr h="92765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Rank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Source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SoCAB Total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b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(Gg </a:t>
                      </a:r>
                      <a:r>
                        <a:rPr lang="en-US" sz="1600" kern="1200" dirty="0" smtClean="0">
                          <a:solidFill>
                            <a:schemeClr val="bg1"/>
                          </a:solidFill>
                          <a:effectLst/>
                        </a:rPr>
                        <a:t>CH</a:t>
                      </a:r>
                      <a:r>
                        <a:rPr lang="en-US" sz="1600" kern="1200" baseline="-25000" dirty="0" smtClean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/year)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67728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Landfills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171.3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59032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Oil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&amp;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Natural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Gas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87.4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59032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Livestock-Dairy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77.3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92765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Wastewater Treatment Plants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56.3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258029" y="893705"/>
            <a:ext cx="4271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CARB 2012 </a:t>
            </a:r>
            <a:r>
              <a:rPr lang="en-US" sz="2000" dirty="0">
                <a:solidFill>
                  <a:schemeClr val="bg1"/>
                </a:solidFill>
              </a:rPr>
              <a:t>| </a:t>
            </a:r>
            <a:r>
              <a:rPr lang="en-US" sz="2000" dirty="0" err="1" smtClean="0">
                <a:solidFill>
                  <a:schemeClr val="bg1"/>
                </a:solidFill>
              </a:rPr>
              <a:t>SoCAB</a:t>
            </a:r>
            <a:r>
              <a:rPr lang="en-US" sz="2000" dirty="0" smtClean="0">
                <a:solidFill>
                  <a:schemeClr val="bg1"/>
                </a:solidFill>
              </a:rPr>
              <a:t> (projected)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11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upload.wikimedia.org/wikipedia/commons/7/7c/Los_Angeles_Pollut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0"/>
          <a:stretch/>
        </p:blipFill>
        <p:spPr bwMode="auto">
          <a:xfrm>
            <a:off x="-32657" y="0"/>
            <a:ext cx="12224656" cy="68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 r="53680" b="9444"/>
          <a:stretch/>
        </p:blipFill>
        <p:spPr bwMode="auto">
          <a:xfrm>
            <a:off x="2545674" y="1325880"/>
            <a:ext cx="7100652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" t="5731" r="4359" b="5731"/>
          <a:stretch/>
        </p:blipFill>
        <p:spPr>
          <a:xfrm>
            <a:off x="8127922" y="1958174"/>
            <a:ext cx="3920909" cy="29416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" t="5849" r="4360" b="5730"/>
          <a:stretch/>
        </p:blipFill>
        <p:spPr>
          <a:xfrm>
            <a:off x="4150833" y="1958174"/>
            <a:ext cx="3922204" cy="29416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" t="5614" r="4359" b="5731"/>
          <a:stretch/>
        </p:blipFill>
        <p:spPr>
          <a:xfrm>
            <a:off x="147324" y="1958174"/>
            <a:ext cx="3924492" cy="29416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030" y="1322910"/>
            <a:ext cx="7115583" cy="4202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" t="5614" r="4359" b="5731"/>
          <a:stretch/>
        </p:blipFill>
        <p:spPr>
          <a:xfrm>
            <a:off x="4147100" y="1958174"/>
            <a:ext cx="3924070" cy="294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" t="5849" r="4359" b="5730"/>
          <a:stretch/>
        </p:blipFill>
        <p:spPr>
          <a:xfrm>
            <a:off x="8126055" y="1958174"/>
            <a:ext cx="3922776" cy="29443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" t="5731" r="4359" b="5731"/>
          <a:stretch/>
        </p:blipFill>
        <p:spPr>
          <a:xfrm>
            <a:off x="126859" y="1948369"/>
            <a:ext cx="3924528" cy="29443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" r="50074" b="4597"/>
          <a:stretch/>
        </p:blipFill>
        <p:spPr>
          <a:xfrm>
            <a:off x="2545674" y="1338091"/>
            <a:ext cx="7136939" cy="4204309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Methodology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48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upload.wikimedia.org/wikipedia/commons/7/7c/Los_Angeles_Pollut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0"/>
          <a:stretch/>
        </p:blipFill>
        <p:spPr bwMode="auto">
          <a:xfrm>
            <a:off x="-32657" y="0"/>
            <a:ext cx="12224656" cy="68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rafiqtal\Documents\Rafiq\Documents\Term Project\Maps\GRID Landfills Methane Emissions Map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5882" r="4545" b="5882"/>
          <a:stretch/>
        </p:blipFill>
        <p:spPr bwMode="auto">
          <a:xfrm>
            <a:off x="1793748" y="202311"/>
            <a:ext cx="8604504" cy="645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9902" y="264955"/>
            <a:ext cx="1103341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4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1</a:t>
            </a:r>
            <a:endParaRPr lang="en-US" sz="54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accent4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109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upload.wikimedia.org/wikipedia/commons/7/7c/Los_Angeles_Pollut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0"/>
          <a:stretch/>
        </p:blipFill>
        <p:spPr bwMode="auto">
          <a:xfrm>
            <a:off x="-32657" y="0"/>
            <a:ext cx="12224656" cy="68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C:\Users\rafiqtal\Documents\Rafiq\Documents\Term Project\Maps\GRID NG and Oil Wells Methane Emissions Map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5882" r="4545" b="5882"/>
          <a:stretch/>
        </p:blipFill>
        <p:spPr bwMode="auto">
          <a:xfrm>
            <a:off x="1793748" y="200782"/>
            <a:ext cx="8606544" cy="645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9902" y="264955"/>
            <a:ext cx="1103341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4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2</a:t>
            </a:r>
            <a:endParaRPr lang="en-US" sz="54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accent4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497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upload.wikimedia.org/wikipedia/commons/7/7c/Los_Angeles_Pollut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0"/>
          <a:stretch/>
        </p:blipFill>
        <p:spPr bwMode="auto">
          <a:xfrm>
            <a:off x="-32657" y="0"/>
            <a:ext cx="12224656" cy="68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C:\Users\rafiqtal\Documents\Rafiq\Documents\Term Project\Maps\GRID Livestock Dairies Methane Emissions Map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5882" r="4545" b="5882"/>
          <a:stretch/>
        </p:blipFill>
        <p:spPr bwMode="auto">
          <a:xfrm>
            <a:off x="1794675" y="200782"/>
            <a:ext cx="8602651" cy="645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9902" y="264955"/>
            <a:ext cx="1103341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4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3</a:t>
            </a:r>
            <a:endParaRPr lang="en-US" sz="54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accent4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966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upload.wikimedia.org/wikipedia/commons/7/7c/Los_Angeles_Pollut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0"/>
          <a:stretch/>
        </p:blipFill>
        <p:spPr bwMode="auto">
          <a:xfrm>
            <a:off x="-32657" y="0"/>
            <a:ext cx="12224656" cy="68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rafiqtal\Documents\Rafiq\Documents\Term Project\Maps\GRID All Datasets Methane Emissions Map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5882" r="4546" b="5882"/>
          <a:stretch/>
        </p:blipFill>
        <p:spPr bwMode="auto">
          <a:xfrm>
            <a:off x="1794675" y="200782"/>
            <a:ext cx="8602651" cy="645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63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</TotalTime>
  <Words>378</Words>
  <Application>Microsoft Office PowerPoint</Application>
  <PresentationFormat>Custom</PresentationFormat>
  <Paragraphs>76</Paragraphs>
  <Slides>10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Los Angeles Health &amp; Air Quality Identifying Urban Emission Patterns in the Los Angeles Megacity</vt:lpstr>
      <vt:lpstr>Megacities Carbon Project</vt:lpstr>
      <vt:lpstr>Objectives</vt:lpstr>
      <vt:lpstr>Methodology</vt:lpstr>
      <vt:lpstr>Methodology</vt:lpstr>
      <vt:lpstr>PowerPoint Presentation</vt:lpstr>
      <vt:lpstr>PowerPoint Presentation</vt:lpstr>
      <vt:lpstr>PowerPoint Presentation</vt:lpstr>
      <vt:lpstr>PowerPoint Presentation</vt:lpstr>
      <vt:lpstr>Future Research</vt:lpstr>
    </vt:vector>
  </TitlesOfParts>
  <Company>JPL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Frausto-Vicencio, Isis (329L-Affiliate)</dc:creator>
  <cp:lastModifiedBy>Rafiq, Talha</cp:lastModifiedBy>
  <cp:revision>32</cp:revision>
  <dcterms:created xsi:type="dcterms:W3CDTF">2015-07-23T22:32:17Z</dcterms:created>
  <dcterms:modified xsi:type="dcterms:W3CDTF">2015-07-28T17:14:39Z</dcterms:modified>
</cp:coreProperties>
</file>