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en, Nathan O. (LARC-E3)[SSAI DEVELOP]" initials="ONO(D" lastIdx="2" clrIdx="0">
    <p:extLst/>
  </p:cmAuthor>
  <p:cmAuthor id="2" name="Emily  Adams" initials="" lastIdx="2" clrIdx="1"/>
  <p:cmAuthor id="3" name="peter hawman" initials="ph" lastIdx="2" clrIdx="2">
    <p:extLst>
      <p:ext uri="{19B8F6BF-5375-455C-9EA6-DF929625EA0E}">
        <p15:presenceInfo xmlns:p15="http://schemas.microsoft.com/office/powerpoint/2012/main" userId="52dc934910af067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5" autoAdjust="0"/>
    <p:restoredTop sz="94660"/>
  </p:normalViewPr>
  <p:slideViewPr>
    <p:cSldViewPr snapToGrid="0">
      <p:cViewPr>
        <p:scale>
          <a:sx n="40" d="100"/>
          <a:sy n="40" d="100"/>
        </p:scale>
        <p:origin x="-446" y="-4795"/>
      </p:cViewPr>
      <p:guideLst>
        <p:guide orient="horz" pos="1152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2-25T13:08:05.003" idx="1">
    <p:pos x="15731" y="7272"/>
    <p:text>You're going to want a better study area map. It's really hard to see these.</p:text>
    <p:extLst>
      <p:ext uri="{C676402C-5697-4E1C-873F-D02D1690AC5C}">
        <p15:threadingInfo xmlns:p15="http://schemas.microsoft.com/office/powerpoint/2012/main" timeZoneBias="300"/>
      </p:ext>
    </p:extLst>
  </p:cm>
  <p:cm authorId="1" dt="2015-02-25T13:14:04.991" idx="2">
    <p:pos x="16589" y="20388"/>
    <p:text>I don't think Dr. Robert Atkinson should be here. He's only helping with the video, right?</p:text>
    <p:extLst>
      <p:ext uri="{C676402C-5697-4E1C-873F-D02D1690AC5C}">
        <p15:threadingInfo xmlns:p15="http://schemas.microsoft.com/office/powerpoint/2012/main" timeZoneBias="300"/>
      </p:ext>
    </p:extLst>
  </p:cm>
  <p:cm authorId="2" dt="2015-02-26T13:48:16.518" idx="2">
    <p:pos x="15923" y="7464"/>
    <p:text>Working on it</p:text>
  </p:cm>
  <p:cm authorId="3" dt="2015-02-27T21:37:05.048" idx="1">
    <p:pos x="4282" y="9442"/>
    <p:text>Nice methodology!</p:text>
    <p:extLst>
      <p:ext uri="{C676402C-5697-4E1C-873F-D02D1690AC5C}">
        <p15:threadingInfo xmlns:p15="http://schemas.microsoft.com/office/powerpoint/2012/main" timeZoneBias="300"/>
      </p:ext>
    </p:extLst>
  </p:cm>
  <p:cm authorId="3" dt="2015-02-27T21:37:27.967" idx="2">
    <p:pos x="2506" y="14362"/>
    <p:text>Might look a little neater if you spaced these boxes a bit so the bottom one lines up with the bottom box under the Data Analysis section.</p:text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0842713"/>
            <a:ext cx="8008620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29718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0842713"/>
            <a:ext cx="8090417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29718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0842713"/>
            <a:ext cx="8025556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29718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conclusions text"/>
          <p:cNvSpPr>
            <a:spLocks noGrp="1"/>
          </p:cNvSpPr>
          <p:nvPr>
            <p:ph type="body" sz="quarter" idx="19"/>
          </p:nvPr>
        </p:nvSpPr>
        <p:spPr>
          <a:xfrm>
            <a:off x="18326100" y="23527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2" name="conclusions"/>
          <p:cNvGrpSpPr/>
          <p:nvPr userDrawn="1"/>
        </p:nvGrpSpPr>
        <p:grpSpPr>
          <a:xfrm>
            <a:off x="18166364" y="22402800"/>
            <a:ext cx="8351235" cy="914400"/>
            <a:chOff x="914400" y="6400800"/>
            <a:chExt cx="16459201" cy="914400"/>
          </a:xfrm>
        </p:grpSpPr>
        <p:sp>
          <p:nvSpPr>
            <p:cNvPr id="4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3523677"/>
            <a:ext cx="16658272" cy="57371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2402800"/>
            <a:ext cx="1703485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Results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earth observations text"/>
          <p:cNvSpPr>
            <a:spLocks noGrp="1"/>
          </p:cNvSpPr>
          <p:nvPr>
            <p:ph type="body" sz="quarter" idx="18"/>
          </p:nvPr>
        </p:nvSpPr>
        <p:spPr>
          <a:xfrm>
            <a:off x="18326100" y="18955512"/>
            <a:ext cx="8008620" cy="29900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earth observations"/>
          <p:cNvGrpSpPr/>
          <p:nvPr userDrawn="1"/>
        </p:nvGrpSpPr>
        <p:grpSpPr>
          <a:xfrm>
            <a:off x="18166364" y="17830800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study area text"/>
          <p:cNvSpPr>
            <a:spLocks noGrp="1"/>
          </p:cNvSpPr>
          <p:nvPr>
            <p:ph type="body" sz="quarter" idx="16"/>
          </p:nvPr>
        </p:nvSpPr>
        <p:spPr>
          <a:xfrm>
            <a:off x="18326100" y="14840713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study area"/>
          <p:cNvGrpSpPr/>
          <p:nvPr userDrawn="1"/>
        </p:nvGrpSpPr>
        <p:grpSpPr>
          <a:xfrm>
            <a:off x="18166364" y="13716000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4836876"/>
            <a:ext cx="16658272" cy="71087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3716000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objectives text"/>
          <p:cNvSpPr>
            <a:spLocks noGrp="1"/>
          </p:cNvSpPr>
          <p:nvPr>
            <p:ph type="body" sz="quarter" idx="15"/>
          </p:nvPr>
        </p:nvSpPr>
        <p:spPr>
          <a:xfrm>
            <a:off x="18326100" y="7525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objectives"/>
          <p:cNvGrpSpPr/>
          <p:nvPr userDrawn="1"/>
        </p:nvGrpSpPr>
        <p:grpSpPr>
          <a:xfrm>
            <a:off x="18166364" y="6400800"/>
            <a:ext cx="8351235" cy="914400"/>
            <a:chOff x="914400" y="6400800"/>
            <a:chExt cx="16459201" cy="914400"/>
          </a:xfrm>
        </p:grpSpPr>
        <p:sp>
          <p:nvSpPr>
            <p:cNvPr id="20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5751870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Abstract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location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3" name="team member names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tx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762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20" userDrawn="1">
          <p15:clr>
            <a:srgbClr val="FBAE40"/>
          </p15:clr>
        </p15:guide>
        <p15:guide id="2" pos="86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Ver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0842713"/>
            <a:ext cx="8008620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29718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0842713"/>
            <a:ext cx="8090417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29718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0842713"/>
            <a:ext cx="8025556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29718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conclusions text"/>
          <p:cNvSpPr>
            <a:spLocks noGrp="1"/>
          </p:cNvSpPr>
          <p:nvPr>
            <p:ph type="body" sz="quarter" idx="19"/>
          </p:nvPr>
        </p:nvSpPr>
        <p:spPr>
          <a:xfrm>
            <a:off x="18326100" y="23527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2" name="conclusions"/>
          <p:cNvGrpSpPr/>
          <p:nvPr userDrawn="1"/>
        </p:nvGrpSpPr>
        <p:grpSpPr>
          <a:xfrm>
            <a:off x="18166364" y="22402800"/>
            <a:ext cx="8351235" cy="914400"/>
            <a:chOff x="914400" y="6400800"/>
            <a:chExt cx="16459201" cy="914400"/>
          </a:xfrm>
        </p:grpSpPr>
        <p:sp>
          <p:nvSpPr>
            <p:cNvPr id="4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3523677"/>
            <a:ext cx="16658272" cy="57371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2402800"/>
            <a:ext cx="1703485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Results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earth observations text"/>
          <p:cNvSpPr>
            <a:spLocks noGrp="1"/>
          </p:cNvSpPr>
          <p:nvPr>
            <p:ph type="body" sz="quarter" idx="18"/>
          </p:nvPr>
        </p:nvSpPr>
        <p:spPr>
          <a:xfrm>
            <a:off x="18326100" y="18955512"/>
            <a:ext cx="8008620" cy="29900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earth observations"/>
          <p:cNvGrpSpPr/>
          <p:nvPr userDrawn="1"/>
        </p:nvGrpSpPr>
        <p:grpSpPr>
          <a:xfrm>
            <a:off x="18166364" y="17830800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study area text"/>
          <p:cNvSpPr>
            <a:spLocks noGrp="1"/>
          </p:cNvSpPr>
          <p:nvPr>
            <p:ph type="body" sz="quarter" idx="16"/>
          </p:nvPr>
        </p:nvSpPr>
        <p:spPr>
          <a:xfrm>
            <a:off x="18326100" y="11763130"/>
            <a:ext cx="8008620" cy="561046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study area"/>
          <p:cNvGrpSpPr/>
          <p:nvPr userDrawn="1"/>
        </p:nvGrpSpPr>
        <p:grpSpPr>
          <a:xfrm>
            <a:off x="18166364" y="10638418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4836876"/>
            <a:ext cx="16658272" cy="71087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3716000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objectives text"/>
          <p:cNvSpPr>
            <a:spLocks noGrp="1"/>
          </p:cNvSpPr>
          <p:nvPr>
            <p:ph type="body" sz="quarter" idx="15"/>
          </p:nvPr>
        </p:nvSpPr>
        <p:spPr>
          <a:xfrm>
            <a:off x="18326100" y="7525514"/>
            <a:ext cx="8008620" cy="2562384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objectives"/>
          <p:cNvGrpSpPr/>
          <p:nvPr userDrawn="1"/>
        </p:nvGrpSpPr>
        <p:grpSpPr>
          <a:xfrm>
            <a:off x="18166364" y="6400800"/>
            <a:ext cx="8351235" cy="914400"/>
            <a:chOff x="914400" y="6400800"/>
            <a:chExt cx="16459201" cy="914400"/>
          </a:xfrm>
        </p:grpSpPr>
        <p:sp>
          <p:nvSpPr>
            <p:cNvPr id="20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5751870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Abstract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9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0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tx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69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Ver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1989341"/>
            <a:ext cx="8008620" cy="344365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30864628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1985713"/>
            <a:ext cx="8090417" cy="3447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30861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1985713"/>
            <a:ext cx="8025556" cy="3447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30861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conclusions text"/>
          <p:cNvSpPr>
            <a:spLocks noGrp="1"/>
          </p:cNvSpPr>
          <p:nvPr>
            <p:ph type="body" sz="quarter" idx="18"/>
          </p:nvPr>
        </p:nvSpPr>
        <p:spPr>
          <a:xfrm>
            <a:off x="18326100" y="27147012"/>
            <a:ext cx="8008620" cy="32948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conclusions"/>
          <p:cNvGrpSpPr/>
          <p:nvPr userDrawn="1"/>
        </p:nvGrpSpPr>
        <p:grpSpPr>
          <a:xfrm>
            <a:off x="18166364" y="26022300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earth observations text"/>
          <p:cNvSpPr>
            <a:spLocks noGrp="1"/>
          </p:cNvSpPr>
          <p:nvPr>
            <p:ph type="body" sz="quarter" idx="16"/>
          </p:nvPr>
        </p:nvSpPr>
        <p:spPr>
          <a:xfrm>
            <a:off x="18326100" y="23527513"/>
            <a:ext cx="8008620" cy="20375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earth observations"/>
          <p:cNvGrpSpPr/>
          <p:nvPr userDrawn="1"/>
        </p:nvGrpSpPr>
        <p:grpSpPr>
          <a:xfrm>
            <a:off x="18166364" y="22402800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3523678"/>
            <a:ext cx="16658272" cy="6918224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2402800"/>
            <a:ext cx="1703485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Results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9" name="study area text"/>
          <p:cNvSpPr>
            <a:spLocks noGrp="1"/>
          </p:cNvSpPr>
          <p:nvPr>
            <p:ph type="body" sz="quarter" idx="30"/>
          </p:nvPr>
        </p:nvSpPr>
        <p:spPr>
          <a:xfrm>
            <a:off x="18326100" y="14840713"/>
            <a:ext cx="8008620" cy="7104886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0" name="study area"/>
          <p:cNvGrpSpPr/>
          <p:nvPr userDrawn="1"/>
        </p:nvGrpSpPr>
        <p:grpSpPr>
          <a:xfrm>
            <a:off x="18166364" y="13716000"/>
            <a:ext cx="8351235" cy="914400"/>
            <a:chOff x="914400" y="6400800"/>
            <a:chExt cx="16459201" cy="914400"/>
          </a:xfrm>
        </p:grpSpPr>
        <p:sp>
          <p:nvSpPr>
            <p:cNvPr id="5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4836876"/>
            <a:ext cx="16658272" cy="71087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3716000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objectives text"/>
          <p:cNvSpPr>
            <a:spLocks noGrp="1"/>
          </p:cNvSpPr>
          <p:nvPr>
            <p:ph type="body" sz="quarter" idx="15"/>
          </p:nvPr>
        </p:nvSpPr>
        <p:spPr>
          <a:xfrm>
            <a:off x="18326100" y="7525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objectives"/>
          <p:cNvGrpSpPr/>
          <p:nvPr userDrawn="1"/>
        </p:nvGrpSpPr>
        <p:grpSpPr>
          <a:xfrm>
            <a:off x="18166364" y="6400800"/>
            <a:ext cx="8351235" cy="914400"/>
            <a:chOff x="914400" y="6400800"/>
            <a:chExt cx="16459201" cy="914400"/>
          </a:xfrm>
        </p:grpSpPr>
        <p:sp>
          <p:nvSpPr>
            <p:cNvPr id="20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5751870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Abstract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53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4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tx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393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s-focu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2366713"/>
            <a:ext cx="8008620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31242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2366713"/>
            <a:ext cx="8090417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31242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2366713"/>
            <a:ext cx="8025556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31242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4438077"/>
            <a:ext cx="25238392" cy="64229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3317200"/>
            <a:ext cx="2560053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Results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9" name="conclusions text"/>
          <p:cNvSpPr>
            <a:spLocks noGrp="1"/>
          </p:cNvSpPr>
          <p:nvPr>
            <p:ph type="body" sz="quarter" idx="30"/>
          </p:nvPr>
        </p:nvSpPr>
        <p:spPr>
          <a:xfrm>
            <a:off x="18326100" y="20060413"/>
            <a:ext cx="8008620" cy="28376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0" name="conclusions"/>
          <p:cNvGrpSpPr/>
          <p:nvPr userDrawn="1"/>
        </p:nvGrpSpPr>
        <p:grpSpPr>
          <a:xfrm>
            <a:off x="18166364" y="18935701"/>
            <a:ext cx="8351235" cy="914400"/>
            <a:chOff x="914400" y="6400800"/>
            <a:chExt cx="16459201" cy="914400"/>
          </a:xfrm>
        </p:grpSpPr>
        <p:sp>
          <p:nvSpPr>
            <p:cNvPr id="5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53" name="earth observations text"/>
          <p:cNvSpPr>
            <a:spLocks noGrp="1"/>
          </p:cNvSpPr>
          <p:nvPr>
            <p:ph type="body" sz="quarter" idx="31"/>
          </p:nvPr>
        </p:nvSpPr>
        <p:spPr>
          <a:xfrm>
            <a:off x="18326100" y="159456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4" name="earth observations"/>
          <p:cNvGrpSpPr/>
          <p:nvPr userDrawn="1"/>
        </p:nvGrpSpPr>
        <p:grpSpPr>
          <a:xfrm>
            <a:off x="18166364" y="14820901"/>
            <a:ext cx="8351235" cy="914400"/>
            <a:chOff x="914400" y="6400800"/>
            <a:chExt cx="16459201" cy="914400"/>
          </a:xfrm>
        </p:grpSpPr>
        <p:sp>
          <p:nvSpPr>
            <p:cNvPr id="55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5945612"/>
            <a:ext cx="16658272" cy="69524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4819862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study area text"/>
          <p:cNvSpPr>
            <a:spLocks noGrp="1"/>
          </p:cNvSpPr>
          <p:nvPr>
            <p:ph type="body" sz="quarter" idx="18"/>
          </p:nvPr>
        </p:nvSpPr>
        <p:spPr>
          <a:xfrm>
            <a:off x="18326100" y="11640313"/>
            <a:ext cx="8008620" cy="27614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study area"/>
          <p:cNvGrpSpPr/>
          <p:nvPr userDrawn="1"/>
        </p:nvGrpSpPr>
        <p:grpSpPr>
          <a:xfrm>
            <a:off x="18166364" y="10515601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objectives text"/>
          <p:cNvSpPr>
            <a:spLocks noGrp="1"/>
          </p:cNvSpPr>
          <p:nvPr>
            <p:ph type="body" sz="quarter" idx="16"/>
          </p:nvPr>
        </p:nvSpPr>
        <p:spPr>
          <a:xfrm>
            <a:off x="18326100" y="75255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objectives"/>
          <p:cNvGrpSpPr/>
          <p:nvPr userDrawn="1"/>
        </p:nvGrpSpPr>
        <p:grpSpPr>
          <a:xfrm>
            <a:off x="18166364" y="6400801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6880122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Abstract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57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8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tx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6180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hodology-focu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2366713"/>
            <a:ext cx="8008620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31242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2366713"/>
            <a:ext cx="8090417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31242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2366713"/>
            <a:ext cx="8025556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31242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9" name="conclusions text"/>
          <p:cNvSpPr>
            <a:spLocks noGrp="1"/>
          </p:cNvSpPr>
          <p:nvPr>
            <p:ph type="body" sz="quarter" idx="30"/>
          </p:nvPr>
        </p:nvSpPr>
        <p:spPr>
          <a:xfrm>
            <a:off x="18326100" y="28061413"/>
            <a:ext cx="8008620" cy="28376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0" name="conclusions"/>
          <p:cNvGrpSpPr/>
          <p:nvPr userDrawn="1"/>
        </p:nvGrpSpPr>
        <p:grpSpPr>
          <a:xfrm>
            <a:off x="18166364" y="26936701"/>
            <a:ext cx="8351235" cy="914400"/>
            <a:chOff x="914400" y="6400800"/>
            <a:chExt cx="16459201" cy="914400"/>
          </a:xfrm>
        </p:grpSpPr>
        <p:sp>
          <p:nvSpPr>
            <p:cNvPr id="5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53" name="earth observations text"/>
          <p:cNvSpPr>
            <a:spLocks noGrp="1"/>
          </p:cNvSpPr>
          <p:nvPr>
            <p:ph type="body" sz="quarter" idx="31"/>
          </p:nvPr>
        </p:nvSpPr>
        <p:spPr>
          <a:xfrm>
            <a:off x="18326100" y="239466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4" name="earth observations"/>
          <p:cNvGrpSpPr/>
          <p:nvPr userDrawn="1"/>
        </p:nvGrpSpPr>
        <p:grpSpPr>
          <a:xfrm>
            <a:off x="18166364" y="22821901"/>
            <a:ext cx="8351235" cy="914400"/>
            <a:chOff x="914400" y="6400800"/>
            <a:chExt cx="16459201" cy="914400"/>
          </a:xfrm>
        </p:grpSpPr>
        <p:sp>
          <p:nvSpPr>
            <p:cNvPr id="55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results text"/>
          <p:cNvSpPr>
            <a:spLocks noGrp="1"/>
          </p:cNvSpPr>
          <p:nvPr>
            <p:ph type="body" sz="quarter" idx="17"/>
          </p:nvPr>
        </p:nvSpPr>
        <p:spPr>
          <a:xfrm>
            <a:off x="1096328" y="23946612"/>
            <a:ext cx="16658272" cy="69524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results"/>
          <p:cNvGrpSpPr/>
          <p:nvPr userDrawn="1"/>
        </p:nvGrpSpPr>
        <p:grpSpPr>
          <a:xfrm>
            <a:off x="914400" y="22820862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Results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methodology text"/>
          <p:cNvSpPr>
            <a:spLocks noGrp="1"/>
          </p:cNvSpPr>
          <p:nvPr>
            <p:ph type="body" sz="quarter" idx="20"/>
          </p:nvPr>
        </p:nvSpPr>
        <p:spPr>
          <a:xfrm>
            <a:off x="1096328" y="15903677"/>
            <a:ext cx="25238392" cy="64229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methodology"/>
          <p:cNvGrpSpPr/>
          <p:nvPr userDrawn="1"/>
        </p:nvGrpSpPr>
        <p:grpSpPr>
          <a:xfrm>
            <a:off x="914400" y="14782800"/>
            <a:ext cx="2560053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study area text"/>
          <p:cNvSpPr>
            <a:spLocks noGrp="1"/>
          </p:cNvSpPr>
          <p:nvPr>
            <p:ph type="body" sz="quarter" idx="18"/>
          </p:nvPr>
        </p:nvSpPr>
        <p:spPr>
          <a:xfrm>
            <a:off x="18326100" y="11640313"/>
            <a:ext cx="8008620" cy="27614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study area"/>
          <p:cNvGrpSpPr/>
          <p:nvPr userDrawn="1"/>
        </p:nvGrpSpPr>
        <p:grpSpPr>
          <a:xfrm>
            <a:off x="18166364" y="10515601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objectives text"/>
          <p:cNvSpPr>
            <a:spLocks noGrp="1"/>
          </p:cNvSpPr>
          <p:nvPr>
            <p:ph type="body" sz="quarter" idx="16"/>
          </p:nvPr>
        </p:nvSpPr>
        <p:spPr>
          <a:xfrm>
            <a:off x="18326100" y="75255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objectives"/>
          <p:cNvGrpSpPr/>
          <p:nvPr userDrawn="1"/>
        </p:nvGrpSpPr>
        <p:grpSpPr>
          <a:xfrm>
            <a:off x="18166364" y="6400801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6880122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Abstract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57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8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tx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9042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lor background"/>
          <p:cNvSpPr/>
          <p:nvPr userDrawn="1"/>
        </p:nvSpPr>
        <p:spPr>
          <a:xfrm>
            <a:off x="457200" y="457200"/>
            <a:ext cx="26517600" cy="3566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white background"/>
          <p:cNvSpPr/>
          <p:nvPr userDrawn="1"/>
        </p:nvSpPr>
        <p:spPr>
          <a:xfrm>
            <a:off x="685800" y="6164825"/>
            <a:ext cx="26060400" cy="297303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app icon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14" y="3895979"/>
            <a:ext cx="1828804" cy="1828804"/>
          </a:xfrm>
          <a:prstGeom prst="rect">
            <a:avLst/>
          </a:prstGeom>
        </p:spPr>
      </p:pic>
      <p:pic>
        <p:nvPicPr>
          <p:cNvPr id="8" name="nasa logo" descr="BnW.psd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5222" y="992441"/>
            <a:ext cx="28638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develop logo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04" y="695579"/>
            <a:ext cx="2667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73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3" r:id="rId3"/>
    <p:sldLayoutId id="2147483662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6"/>
          </p:nvPr>
        </p:nvSpPr>
        <p:spPr>
          <a:xfrm>
            <a:off x="18326100" y="32366713"/>
            <a:ext cx="8008620" cy="3391140"/>
          </a:xfrm>
        </p:spPr>
        <p:txBody>
          <a:bodyPr/>
          <a:lstStyle/>
          <a:p>
            <a:pPr marL="0" lvl="0" indent="0" algn="ctr">
              <a:lnSpc>
                <a:spcPct val="50000"/>
              </a:lnSpc>
              <a:spcBef>
                <a:spcPts val="600"/>
              </a:spcBef>
              <a:spcAft>
                <a:spcPts val="400"/>
              </a:spcAft>
              <a:buClr>
                <a:srgbClr val="000000"/>
              </a:buClr>
              <a:buSzPct val="55000"/>
              <a:buNone/>
            </a:pPr>
            <a:r>
              <a:rPr lang="en-US" sz="2200" b="1" dirty="0" smtClean="0">
                <a:solidFill>
                  <a:schemeClr val="dk1"/>
                </a:solidFill>
                <a:latin typeface="Century Gothic" pitchFamily="34" charset="0"/>
              </a:rPr>
              <a:t>Dr. Kenton Ross</a:t>
            </a:r>
          </a:p>
          <a:p>
            <a:pPr marL="0" lvl="0" indent="0" algn="ctr">
              <a:lnSpc>
                <a:spcPct val="50000"/>
              </a:lnSpc>
              <a:spcBef>
                <a:spcPts val="600"/>
              </a:spcBef>
              <a:spcAft>
                <a:spcPts val="400"/>
              </a:spcAft>
              <a:buClr>
                <a:srgbClr val="000000"/>
              </a:buClr>
              <a:buSzPct val="55000"/>
              <a:buNone/>
            </a:pPr>
            <a:r>
              <a:rPr lang="en-US" sz="2200" dirty="0" smtClean="0">
                <a:solidFill>
                  <a:schemeClr val="dk1"/>
                </a:solidFill>
                <a:latin typeface="Century Gothic" pitchFamily="34" charset="0"/>
              </a:rPr>
              <a:t>NASA DEVELOP National Program</a:t>
            </a:r>
          </a:p>
          <a:p>
            <a:pPr marL="0" lvl="0" indent="0" algn="ctr">
              <a:lnSpc>
                <a:spcPct val="50000"/>
              </a:lnSpc>
              <a:spcBef>
                <a:spcPts val="600"/>
              </a:spcBef>
              <a:buClr>
                <a:srgbClr val="000000"/>
              </a:buClr>
              <a:buSzPct val="55000"/>
              <a:buNone/>
            </a:pPr>
            <a:endParaRPr lang="en-US" sz="2200" dirty="0" smtClean="0">
              <a:solidFill>
                <a:schemeClr val="dk1"/>
              </a:solidFill>
              <a:latin typeface="Century Gothic" pitchFamily="34" charset="0"/>
            </a:endParaRPr>
          </a:p>
          <a:p>
            <a:pPr marL="0" lvl="0" indent="0" algn="ctr">
              <a:lnSpc>
                <a:spcPct val="50000"/>
              </a:lnSpc>
              <a:spcBef>
                <a:spcPts val="600"/>
              </a:spcBef>
              <a:spcAft>
                <a:spcPts val="400"/>
              </a:spcAft>
              <a:buClr>
                <a:srgbClr val="000000"/>
              </a:buClr>
              <a:buSzPct val="55000"/>
              <a:buNone/>
            </a:pPr>
            <a:r>
              <a:rPr lang="en-US" sz="2200" b="1" dirty="0" smtClean="0">
                <a:solidFill>
                  <a:schemeClr val="dk1"/>
                </a:solidFill>
                <a:latin typeface="Century Gothic" pitchFamily="34" charset="0"/>
              </a:rPr>
              <a:t>James Favors</a:t>
            </a:r>
          </a:p>
          <a:p>
            <a:pPr marL="0" lvl="0" indent="0" algn="ctr">
              <a:lnSpc>
                <a:spcPct val="50000"/>
              </a:lnSpc>
              <a:spcBef>
                <a:spcPts val="600"/>
              </a:spcBef>
              <a:spcAft>
                <a:spcPts val="400"/>
              </a:spcAft>
              <a:buClr>
                <a:srgbClr val="000000"/>
              </a:buClr>
              <a:buSzPct val="55000"/>
              <a:buNone/>
            </a:pPr>
            <a:r>
              <a:rPr lang="en-US" sz="2200" dirty="0" smtClean="0">
                <a:solidFill>
                  <a:schemeClr val="dk1"/>
                </a:solidFill>
                <a:latin typeface="Century Gothic" pitchFamily="34" charset="0"/>
              </a:rPr>
              <a:t>NASA DEVELOP National Program</a:t>
            </a:r>
          </a:p>
          <a:p>
            <a:pPr marL="0" lvl="0" indent="0" algn="ctr">
              <a:lnSpc>
                <a:spcPct val="50000"/>
              </a:lnSpc>
              <a:spcBef>
                <a:spcPts val="600"/>
              </a:spcBef>
              <a:buClr>
                <a:srgbClr val="000000"/>
              </a:buClr>
              <a:buSzPct val="55000"/>
              <a:buNone/>
            </a:pPr>
            <a:endParaRPr lang="en-US" sz="2200" dirty="0">
              <a:solidFill>
                <a:schemeClr val="dk1"/>
              </a:solidFill>
              <a:latin typeface="Century Gothic" pitchFamily="34" charset="0"/>
            </a:endParaRPr>
          </a:p>
          <a:p>
            <a:pPr marL="0" lvl="0" indent="0" algn="ctr">
              <a:lnSpc>
                <a:spcPct val="50000"/>
              </a:lnSpc>
              <a:spcBef>
                <a:spcPts val="600"/>
              </a:spcBef>
              <a:spcAft>
                <a:spcPts val="400"/>
              </a:spcAft>
              <a:buClr>
                <a:srgbClr val="000000"/>
              </a:buClr>
              <a:buSzPct val="55000"/>
              <a:buNone/>
            </a:pPr>
            <a:r>
              <a:rPr lang="en-US" sz="2200" b="1" dirty="0" smtClean="0">
                <a:solidFill>
                  <a:schemeClr val="dk1"/>
                </a:solidFill>
                <a:latin typeface="Century Gothic" pitchFamily="34" charset="0"/>
              </a:rPr>
              <a:t>Jeff Ely</a:t>
            </a:r>
          </a:p>
          <a:p>
            <a:pPr marL="0" lvl="0" indent="0" algn="ctr">
              <a:lnSpc>
                <a:spcPct val="50000"/>
              </a:lnSpc>
              <a:spcBef>
                <a:spcPts val="600"/>
              </a:spcBef>
              <a:spcAft>
                <a:spcPts val="400"/>
              </a:spcAft>
              <a:buClr>
                <a:srgbClr val="000000"/>
              </a:buClr>
              <a:buSzPct val="55000"/>
              <a:buNone/>
            </a:pPr>
            <a:r>
              <a:rPr lang="en-US" sz="2200" dirty="0" smtClean="0">
                <a:solidFill>
                  <a:schemeClr val="dk1"/>
                </a:solidFill>
                <a:latin typeface="Century Gothic" pitchFamily="34" charset="0"/>
              </a:rPr>
              <a:t>NASA DEVELOP</a:t>
            </a:r>
          </a:p>
          <a:p>
            <a:pPr marL="0" lvl="0" indent="0" algn="ctr">
              <a:lnSpc>
                <a:spcPct val="50000"/>
              </a:lnSpc>
              <a:spcBef>
                <a:spcPts val="600"/>
              </a:spcBef>
              <a:buClr>
                <a:srgbClr val="000000"/>
              </a:buClr>
              <a:buSzPct val="55000"/>
              <a:buNone/>
            </a:pPr>
            <a:r>
              <a:rPr lang="en-US" sz="2200" dirty="0" smtClean="0">
                <a:solidFill>
                  <a:schemeClr val="dk1"/>
                </a:solidFill>
                <a:latin typeface="Century Gothic" pitchFamily="34" charset="0"/>
              </a:rPr>
              <a:t> </a:t>
            </a:r>
          </a:p>
          <a:p>
            <a:pPr marL="0" lvl="0" indent="0" algn="ctr">
              <a:lnSpc>
                <a:spcPct val="50000"/>
              </a:lnSpc>
              <a:spcBef>
                <a:spcPts val="600"/>
              </a:spcBef>
              <a:buClr>
                <a:srgbClr val="000000"/>
              </a:buClr>
              <a:buSzPct val="55000"/>
              <a:buNone/>
            </a:pPr>
            <a:r>
              <a:rPr lang="en-US" sz="2200" b="1" dirty="0" smtClean="0">
                <a:solidFill>
                  <a:schemeClr val="dk1"/>
                </a:solidFill>
                <a:latin typeface="Century Gothic" pitchFamily="34" charset="0"/>
              </a:rPr>
              <a:t>Fall 2014 Great Lakes Climate I</a:t>
            </a:r>
          </a:p>
          <a:p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9677399" y="32311704"/>
            <a:ext cx="8090417" cy="3107989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sz="2200" b="1" dirty="0"/>
              <a:t>Great Lakes and St. Lawrence Cities Initiative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David </a:t>
            </a:r>
            <a:r>
              <a:rPr lang="en-US" sz="2200" dirty="0" err="1"/>
              <a:t>Ullrich</a:t>
            </a:r>
            <a:endParaRPr lang="en-US" sz="22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Executive Director</a:t>
            </a: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200" b="1" dirty="0"/>
              <a:t>Georgian Bay Forever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David </a:t>
            </a:r>
            <a:r>
              <a:rPr lang="en-US" sz="2200" dirty="0" err="1"/>
              <a:t>Sweetnam</a:t>
            </a:r>
            <a:endParaRPr lang="en-US" sz="22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Executive Director</a:t>
            </a: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200" b="1" dirty="0" smtClean="0"/>
              <a:t>Ontario </a:t>
            </a:r>
            <a:r>
              <a:rPr lang="en-US" sz="2200" b="1" dirty="0"/>
              <a:t>Ministry of Natural </a:t>
            </a:r>
            <a:r>
              <a:rPr lang="en-US" sz="2200" b="1" dirty="0" smtClean="0"/>
              <a:t>Resources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/>
              <a:t>Mike Robertson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/>
              <a:t>Imagery Project Manager</a:t>
            </a:r>
            <a:endParaRPr lang="en-US" sz="2200" dirty="0"/>
          </a:p>
          <a:p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8326100" y="7467456"/>
            <a:ext cx="8008620" cy="2532888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 smtClean="0"/>
              <a:t>Create historic and current land cover classification maps for Georgian Bay, ON and the southern portion of Lake Ontario including Rochester, NY 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Produce wetlands extent change maps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Generate time series of wetland extent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NASA Langley Research Center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Emily Adams (Project Lead), </a:t>
            </a:r>
            <a:r>
              <a:rPr lang="en-US" dirty="0" err="1"/>
              <a:t>Idamis</a:t>
            </a:r>
            <a:r>
              <a:rPr lang="en-US" dirty="0"/>
              <a:t> Del Valle </a:t>
            </a:r>
            <a:r>
              <a:rPr lang="en-US" dirty="0" err="1"/>
              <a:t>Martínez</a:t>
            </a:r>
            <a:r>
              <a:rPr lang="en-US" dirty="0"/>
              <a:t>, Miriam Harris, </a:t>
            </a:r>
            <a:r>
              <a:rPr lang="en-US" dirty="0" smtClean="0"/>
              <a:t>Rodney Meyer, Stephen Zimmerman, 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Monitoring the Impacts of Climate Change and Decreasing Water Levels on Wetlands in the Great Lakes Region of North America</a:t>
            </a:r>
          </a:p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Great Lakes climate ii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100" y="16847791"/>
            <a:ext cx="1687745" cy="16305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2745" y="16515674"/>
            <a:ext cx="1794458" cy="14666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786" y="16867986"/>
            <a:ext cx="2159248" cy="1017245"/>
          </a:xfrm>
          <a:prstGeom prst="rect">
            <a:avLst/>
          </a:prstGeom>
        </p:spPr>
      </p:pic>
      <p:sp>
        <p:nvSpPr>
          <p:cNvPr id="19" name="Text Box 66"/>
          <p:cNvSpPr txBox="1">
            <a:spLocks noChangeArrowheads="1"/>
          </p:cNvSpPr>
          <p:nvPr/>
        </p:nvSpPr>
        <p:spPr bwMode="auto">
          <a:xfrm>
            <a:off x="17767816" y="16353631"/>
            <a:ext cx="24486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latin typeface="+mj-lt"/>
              </a:rPr>
              <a:t>Landsat </a:t>
            </a:r>
            <a:r>
              <a:rPr lang="en-US" altLang="en-US" b="1" dirty="0" smtClean="0">
                <a:latin typeface="+mj-lt"/>
              </a:rPr>
              <a:t>5</a:t>
            </a:r>
            <a:endParaRPr lang="en-US" altLang="en-US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277627" y="17963332"/>
            <a:ext cx="1601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Landsat 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261676" y="17885793"/>
            <a:ext cx="2321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OSTM/Jason-2</a:t>
            </a:r>
            <a:endParaRPr lang="en-US" sz="2400" b="1" dirty="0"/>
          </a:p>
        </p:txBody>
      </p:sp>
      <p:sp>
        <p:nvSpPr>
          <p:cNvPr id="90" name="Rounded Rectangle 89"/>
          <p:cNvSpPr/>
          <p:nvPr/>
        </p:nvSpPr>
        <p:spPr>
          <a:xfrm>
            <a:off x="1122472" y="15994625"/>
            <a:ext cx="4166873" cy="898960"/>
          </a:xfrm>
          <a:prstGeom prst="roundRect">
            <a:avLst/>
          </a:prstGeom>
          <a:solidFill>
            <a:srgbClr val="384BA4"/>
          </a:solidFill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6999747" y="16006462"/>
            <a:ext cx="4166873" cy="898960"/>
          </a:xfrm>
          <a:prstGeom prst="roundRect">
            <a:avLst/>
          </a:prstGeom>
          <a:solidFill>
            <a:srgbClr val="384BA4"/>
          </a:solidFill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>
            <a:off x="12879477" y="16006462"/>
            <a:ext cx="4166873" cy="898960"/>
          </a:xfrm>
          <a:prstGeom prst="roundRect">
            <a:avLst/>
          </a:prstGeom>
          <a:solidFill>
            <a:srgbClr val="384BA4"/>
          </a:solidFill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1116969" y="16089407"/>
            <a:ext cx="4180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Data Acquisition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992802" y="16122798"/>
            <a:ext cx="417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Data Processing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2871388" y="16111821"/>
            <a:ext cx="4202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Data Analysis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1122472" y="17103880"/>
            <a:ext cx="4172376" cy="169851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1116969" y="17147724"/>
            <a:ext cx="41723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263577"/>
                </a:solidFill>
              </a:rPr>
              <a:t>Land Cover for Georgian Bay</a:t>
            </a:r>
          </a:p>
          <a:p>
            <a:pPr algn="ctr"/>
            <a:r>
              <a:rPr lang="en-US" sz="2400" dirty="0" smtClean="0">
                <a:solidFill>
                  <a:srgbClr val="263577"/>
                </a:solidFill>
              </a:rPr>
              <a:t>Landsat 5 (July 1987)</a:t>
            </a:r>
          </a:p>
          <a:p>
            <a:pPr algn="ctr"/>
            <a:r>
              <a:rPr lang="en-US" sz="2400" dirty="0" smtClean="0">
                <a:solidFill>
                  <a:srgbClr val="263577"/>
                </a:solidFill>
              </a:rPr>
              <a:t>Landsat 8 (June 2013)</a:t>
            </a:r>
            <a:endParaRPr lang="en-US" sz="2400" dirty="0">
              <a:solidFill>
                <a:srgbClr val="263577"/>
              </a:solidFill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1116969" y="20973050"/>
            <a:ext cx="4172376" cy="18417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6994244" y="17121320"/>
            <a:ext cx="4172376" cy="10972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6990726" y="18894404"/>
            <a:ext cx="4172376" cy="10992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7021079" y="20669497"/>
            <a:ext cx="4172376" cy="15544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>
            <a:off x="12898399" y="17121321"/>
            <a:ext cx="4172376" cy="6493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ounded Rectangle 102"/>
          <p:cNvSpPr/>
          <p:nvPr/>
        </p:nvSpPr>
        <p:spPr>
          <a:xfrm>
            <a:off x="12887129" y="20026512"/>
            <a:ext cx="4172376" cy="13502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2887129" y="22028142"/>
            <a:ext cx="4172376" cy="10207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1093618" y="21073596"/>
            <a:ext cx="42033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263577"/>
                </a:solidFill>
              </a:rPr>
              <a:t>Water Levels</a:t>
            </a:r>
          </a:p>
          <a:p>
            <a:pPr algn="ctr"/>
            <a:r>
              <a:rPr lang="en-US" sz="2400" dirty="0" smtClean="0">
                <a:solidFill>
                  <a:srgbClr val="263577"/>
                </a:solidFill>
              </a:rPr>
              <a:t>TOPEX/Jason-1</a:t>
            </a:r>
          </a:p>
          <a:p>
            <a:pPr algn="ctr"/>
            <a:r>
              <a:rPr lang="en-US" sz="2400" dirty="0" smtClean="0">
                <a:solidFill>
                  <a:srgbClr val="263577"/>
                </a:solidFill>
              </a:rPr>
              <a:t>OSTM/Jason-2</a:t>
            </a:r>
          </a:p>
          <a:p>
            <a:pPr algn="ctr"/>
            <a:r>
              <a:rPr lang="en-US" sz="2400" i="1" dirty="0" smtClean="0">
                <a:solidFill>
                  <a:srgbClr val="263577"/>
                </a:solidFill>
              </a:rPr>
              <a:t>In situ </a:t>
            </a:r>
            <a:r>
              <a:rPr lang="en-US" sz="2400" dirty="0" smtClean="0">
                <a:solidFill>
                  <a:srgbClr val="263577"/>
                </a:solidFill>
              </a:rPr>
              <a:t>water level gauges</a:t>
            </a:r>
            <a:endParaRPr lang="en-US" sz="2400" dirty="0">
              <a:solidFill>
                <a:srgbClr val="263577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024597" y="17214197"/>
            <a:ext cx="4172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63577"/>
                </a:solidFill>
              </a:rPr>
              <a:t>Top of Atmosphere Corrected</a:t>
            </a:r>
            <a:endParaRPr lang="en-US" sz="2800" b="1" dirty="0">
              <a:solidFill>
                <a:srgbClr val="263577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021079" y="19008590"/>
            <a:ext cx="4172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63577"/>
                </a:solidFill>
              </a:rPr>
              <a:t>Mosaicked Georgian Bay Landsat Scenes </a:t>
            </a:r>
            <a:endParaRPr lang="en-US" sz="2800" b="1" dirty="0">
              <a:solidFill>
                <a:srgbClr val="263577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021079" y="20788773"/>
            <a:ext cx="4172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63577"/>
                </a:solidFill>
              </a:rPr>
              <a:t>Study area defined by 10 km buffer around shoreline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2903488" y="17205665"/>
            <a:ext cx="41723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263577"/>
                </a:solidFill>
              </a:rPr>
              <a:t>Training Site selection</a:t>
            </a:r>
            <a:endParaRPr lang="en-US" sz="2600" b="1" dirty="0">
              <a:solidFill>
                <a:srgbClr val="263577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2845871" y="20038000"/>
            <a:ext cx="41723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263577"/>
                </a:solidFill>
              </a:rPr>
              <a:t>Random Forest Land Cover Classification Script (R)</a:t>
            </a:r>
            <a:endParaRPr lang="en-US" sz="2600" b="1" dirty="0">
              <a:solidFill>
                <a:srgbClr val="263577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2885244" y="22089181"/>
            <a:ext cx="41723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263577"/>
                </a:solidFill>
              </a:rPr>
              <a:t>Validation and Accuracy Assessment</a:t>
            </a:r>
            <a:endParaRPr lang="en-US" sz="2600" b="1" dirty="0">
              <a:solidFill>
                <a:srgbClr val="263577"/>
              </a:solidFill>
            </a:endParaRPr>
          </a:p>
        </p:txBody>
      </p:sp>
      <p:sp>
        <p:nvSpPr>
          <p:cNvPr id="112" name="Right Arrow 111"/>
          <p:cNvSpPr/>
          <p:nvPr/>
        </p:nvSpPr>
        <p:spPr>
          <a:xfrm>
            <a:off x="5499612" y="16138253"/>
            <a:ext cx="1280160" cy="640080"/>
          </a:xfrm>
          <a:prstGeom prst="right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ight Arrow 112"/>
          <p:cNvSpPr/>
          <p:nvPr/>
        </p:nvSpPr>
        <p:spPr>
          <a:xfrm>
            <a:off x="11389032" y="16148164"/>
            <a:ext cx="1280160" cy="640080"/>
          </a:xfrm>
          <a:prstGeom prst="right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Down Arrow 113"/>
          <p:cNvSpPr/>
          <p:nvPr/>
        </p:nvSpPr>
        <p:spPr>
          <a:xfrm>
            <a:off x="8785485" y="18299474"/>
            <a:ext cx="606891" cy="502920"/>
          </a:xfrm>
          <a:prstGeom prst="down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Down Arrow 114"/>
          <p:cNvSpPr/>
          <p:nvPr/>
        </p:nvSpPr>
        <p:spPr>
          <a:xfrm>
            <a:off x="8790169" y="20079040"/>
            <a:ext cx="606891" cy="502920"/>
          </a:xfrm>
          <a:prstGeom prst="down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Down Arrow 115"/>
          <p:cNvSpPr/>
          <p:nvPr/>
        </p:nvSpPr>
        <p:spPr>
          <a:xfrm>
            <a:off x="14656715" y="21473108"/>
            <a:ext cx="606891" cy="502920"/>
          </a:xfrm>
          <a:prstGeom prst="down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Down Arrow 116"/>
          <p:cNvSpPr/>
          <p:nvPr/>
        </p:nvSpPr>
        <p:spPr>
          <a:xfrm>
            <a:off x="14628614" y="17844538"/>
            <a:ext cx="606891" cy="502920"/>
          </a:xfrm>
          <a:prstGeom prst="down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ounded Rectangle 117"/>
          <p:cNvSpPr/>
          <p:nvPr/>
        </p:nvSpPr>
        <p:spPr>
          <a:xfrm>
            <a:off x="1127280" y="19028196"/>
            <a:ext cx="4172376" cy="17133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1142457" y="19084768"/>
            <a:ext cx="41723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263577"/>
                </a:solidFill>
              </a:rPr>
              <a:t>Land Cover for Southern Lake Ontario</a:t>
            </a:r>
          </a:p>
          <a:p>
            <a:pPr algn="ctr"/>
            <a:r>
              <a:rPr lang="en-US" sz="2400" dirty="0" smtClean="0">
                <a:solidFill>
                  <a:srgbClr val="263577"/>
                </a:solidFill>
              </a:rPr>
              <a:t>Landsat 5 (June 1987)</a:t>
            </a:r>
          </a:p>
          <a:p>
            <a:pPr algn="ctr"/>
            <a:r>
              <a:rPr lang="en-US" sz="2400" dirty="0" smtClean="0">
                <a:solidFill>
                  <a:srgbClr val="263577"/>
                </a:solidFill>
              </a:rPr>
              <a:t>Landsat 8 (June 2014)</a:t>
            </a:r>
            <a:endParaRPr lang="en-US" sz="2400" dirty="0">
              <a:solidFill>
                <a:srgbClr val="263577"/>
              </a:solidFill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12873973" y="18418226"/>
            <a:ext cx="4172376" cy="9738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12900285" y="18424574"/>
            <a:ext cx="41723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263577"/>
                </a:solidFill>
              </a:rPr>
              <a:t>Incorporation of thermal bands and ASTER DEM </a:t>
            </a:r>
            <a:endParaRPr lang="en-US" sz="2600" b="1" dirty="0">
              <a:solidFill>
                <a:srgbClr val="263577"/>
              </a:solidFill>
            </a:endParaRPr>
          </a:p>
        </p:txBody>
      </p:sp>
      <p:sp>
        <p:nvSpPr>
          <p:cNvPr id="122" name="Down Arrow 121"/>
          <p:cNvSpPr/>
          <p:nvPr/>
        </p:nvSpPr>
        <p:spPr>
          <a:xfrm>
            <a:off x="14656714" y="19475406"/>
            <a:ext cx="606891" cy="502920"/>
          </a:xfrm>
          <a:prstGeom prst="down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" name="Picture 1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7598" y="17019076"/>
            <a:ext cx="1673683" cy="1259912"/>
          </a:xfrm>
          <a:prstGeom prst="rect">
            <a:avLst/>
          </a:prstGeom>
        </p:spPr>
      </p:pic>
      <p:sp>
        <p:nvSpPr>
          <p:cNvPr id="124" name="TextBox 123"/>
          <p:cNvSpPr txBox="1"/>
          <p:nvPr/>
        </p:nvSpPr>
        <p:spPr>
          <a:xfrm>
            <a:off x="22633485" y="16480442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TERRA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" t="18730" r="22009" b="24613"/>
          <a:stretch/>
        </p:blipFill>
        <p:spPr>
          <a:xfrm>
            <a:off x="19561636" y="11543924"/>
            <a:ext cx="5411923" cy="312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1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lima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D96A"/>
      </a:accent1>
      <a:accent2>
        <a:srgbClr val="B09F4E"/>
      </a:accent2>
      <a:accent3>
        <a:srgbClr val="716632"/>
      </a:accent3>
      <a:accent4>
        <a:srgbClr val="384BA4"/>
      </a:accent4>
      <a:accent5>
        <a:srgbClr val="5F7AF4"/>
      </a:accent5>
      <a:accent6>
        <a:srgbClr val="BDC9FF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907</TotalTime>
  <Words>234</Words>
  <Application>Microsoft Office PowerPoint</Application>
  <PresentationFormat>Custom</PresentationFormat>
  <Paragraphs>50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Webdings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peter hawman</cp:lastModifiedBy>
  <cp:revision>95</cp:revision>
  <dcterms:created xsi:type="dcterms:W3CDTF">2014-06-09T16:43:17Z</dcterms:created>
  <dcterms:modified xsi:type="dcterms:W3CDTF">2015-02-28T02:38:49Z</dcterms:modified>
</cp:coreProperties>
</file>