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294" autoAdjust="0"/>
  </p:normalViewPr>
  <p:slideViewPr>
    <p:cSldViewPr snapToGrid="0" showGuides="1">
      <p:cViewPr varScale="1">
        <p:scale>
          <a:sx n="76" d="100"/>
          <a:sy n="76" d="100"/>
        </p:scale>
        <p:origin x="1950"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75A70-FC1E-43C3-B6F2-FE1161B0EAFD}"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5D646-608F-4D50-AD70-94A70CB0D8AD}" type="slidenum">
              <a:rPr lang="en-US" smtClean="0"/>
              <a:t>‹#›</a:t>
            </a:fld>
            <a:endParaRPr lang="en-US"/>
          </a:p>
        </p:txBody>
      </p:sp>
    </p:spTree>
    <p:extLst>
      <p:ext uri="{BB962C8B-B14F-4D97-AF65-F5344CB8AC3E}">
        <p14:creationId xmlns:p14="http://schemas.microsoft.com/office/powerpoint/2010/main" val="16184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1</a:t>
            </a:fld>
            <a:endParaRPr lang="en-US"/>
          </a:p>
        </p:txBody>
      </p:sp>
    </p:spTree>
    <p:extLst>
      <p:ext uri="{BB962C8B-B14F-4D97-AF65-F5344CB8AC3E}">
        <p14:creationId xmlns:p14="http://schemas.microsoft.com/office/powerpoint/2010/main" val="2181107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10</a:t>
            </a:fld>
            <a:endParaRPr lang="en-US"/>
          </a:p>
        </p:txBody>
      </p:sp>
    </p:spTree>
    <p:extLst>
      <p:ext uri="{BB962C8B-B14F-4D97-AF65-F5344CB8AC3E}">
        <p14:creationId xmlns:p14="http://schemas.microsoft.com/office/powerpoint/2010/main" val="279155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11</a:t>
            </a:fld>
            <a:endParaRPr lang="en-US"/>
          </a:p>
        </p:txBody>
      </p:sp>
    </p:spTree>
    <p:extLst>
      <p:ext uri="{BB962C8B-B14F-4D97-AF65-F5344CB8AC3E}">
        <p14:creationId xmlns:p14="http://schemas.microsoft.com/office/powerpoint/2010/main" val="4268531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12</a:t>
            </a:fld>
            <a:endParaRPr lang="en-US"/>
          </a:p>
        </p:txBody>
      </p:sp>
    </p:spTree>
    <p:extLst>
      <p:ext uri="{BB962C8B-B14F-4D97-AF65-F5344CB8AC3E}">
        <p14:creationId xmlns:p14="http://schemas.microsoft.com/office/powerpoint/2010/main" val="189123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2</a:t>
            </a:fld>
            <a:endParaRPr lang="en-US"/>
          </a:p>
        </p:txBody>
      </p:sp>
    </p:spTree>
    <p:extLst>
      <p:ext uri="{BB962C8B-B14F-4D97-AF65-F5344CB8AC3E}">
        <p14:creationId xmlns:p14="http://schemas.microsoft.com/office/powerpoint/2010/main" val="384606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3</a:t>
            </a:fld>
            <a:endParaRPr lang="en-US"/>
          </a:p>
        </p:txBody>
      </p:sp>
    </p:spTree>
    <p:extLst>
      <p:ext uri="{BB962C8B-B14F-4D97-AF65-F5344CB8AC3E}">
        <p14:creationId xmlns:p14="http://schemas.microsoft.com/office/powerpoint/2010/main" val="269032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4</a:t>
            </a:fld>
            <a:endParaRPr lang="en-US"/>
          </a:p>
        </p:txBody>
      </p:sp>
    </p:spTree>
    <p:extLst>
      <p:ext uri="{BB962C8B-B14F-4D97-AF65-F5344CB8AC3E}">
        <p14:creationId xmlns:p14="http://schemas.microsoft.com/office/powerpoint/2010/main" val="399001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5</a:t>
            </a:fld>
            <a:endParaRPr lang="en-US"/>
          </a:p>
        </p:txBody>
      </p:sp>
    </p:spTree>
    <p:extLst>
      <p:ext uri="{BB962C8B-B14F-4D97-AF65-F5344CB8AC3E}">
        <p14:creationId xmlns:p14="http://schemas.microsoft.com/office/powerpoint/2010/main" val="379638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6</a:t>
            </a:fld>
            <a:endParaRPr lang="en-US"/>
          </a:p>
        </p:txBody>
      </p:sp>
    </p:spTree>
    <p:extLst>
      <p:ext uri="{BB962C8B-B14F-4D97-AF65-F5344CB8AC3E}">
        <p14:creationId xmlns:p14="http://schemas.microsoft.com/office/powerpoint/2010/main" val="4033172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7</a:t>
            </a:fld>
            <a:endParaRPr lang="en-US"/>
          </a:p>
        </p:txBody>
      </p:sp>
    </p:spTree>
    <p:extLst>
      <p:ext uri="{BB962C8B-B14F-4D97-AF65-F5344CB8AC3E}">
        <p14:creationId xmlns:p14="http://schemas.microsoft.com/office/powerpoint/2010/main" val="70367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8</a:t>
            </a:fld>
            <a:endParaRPr lang="en-US"/>
          </a:p>
        </p:txBody>
      </p:sp>
    </p:spTree>
    <p:extLst>
      <p:ext uri="{BB962C8B-B14F-4D97-AF65-F5344CB8AC3E}">
        <p14:creationId xmlns:p14="http://schemas.microsoft.com/office/powerpoint/2010/main" val="340532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CC5D646-608F-4D50-AD70-94A70CB0D8AD}" type="slidenum">
              <a:rPr lang="en-US" smtClean="0"/>
              <a:t>9</a:t>
            </a:fld>
            <a:endParaRPr lang="en-US"/>
          </a:p>
        </p:txBody>
      </p:sp>
    </p:spTree>
    <p:extLst>
      <p:ext uri="{BB962C8B-B14F-4D97-AF65-F5344CB8AC3E}">
        <p14:creationId xmlns:p14="http://schemas.microsoft.com/office/powerpoint/2010/main" val="56593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5372B3"/>
                </a:solidFill>
              </a:defRPr>
            </a:lvl1pPr>
          </a:lstStyle>
          <a:p>
            <a:r>
              <a:rPr lang="en-US" dirty="0"/>
              <a:t>STUDY AREA</a:t>
            </a:r>
            <a:br>
              <a:rPr lang="en-US" dirty="0"/>
            </a:br>
            <a:r>
              <a:rPr lang="en-US" dirty="0"/>
              <a:t>CLIMATE</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5372B3"/>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5372B3"/>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5372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537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5372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5372B3"/>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5372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5372B3"/>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AB94F48-FCCF-4E37-0A54-49ED64B9A791}"/>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a:extLst>
              <a:ext uri="{FF2B5EF4-FFF2-40B4-BE49-F238E27FC236}">
                <a16:creationId xmlns:a16="http://schemas.microsoft.com/office/drawing/2014/main" id="{4C75E758-9A38-7B82-D8B1-BDBB863C7FF7}"/>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5372B3"/>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grpSp>
        <p:nvGrpSpPr>
          <p:cNvPr id="55" name="Group 54">
            <a:extLst>
              <a:ext uri="{FF2B5EF4-FFF2-40B4-BE49-F238E27FC236}">
                <a16:creationId xmlns:a16="http://schemas.microsoft.com/office/drawing/2014/main" id="{EB44D936-1F59-E0FE-1737-7F5E4CBA0B8C}"/>
              </a:ext>
            </a:extLst>
          </p:cNvPr>
          <p:cNvGrpSpPr/>
          <p:nvPr/>
        </p:nvGrpSpPr>
        <p:grpSpPr>
          <a:xfrm>
            <a:off x="1133299" y="1110846"/>
            <a:ext cx="6082509" cy="5417473"/>
            <a:chOff x="7116133" y="1539918"/>
            <a:chExt cx="4853370" cy="4671095"/>
          </a:xfrm>
        </p:grpSpPr>
        <p:pic>
          <p:nvPicPr>
            <p:cNvPr id="56" name="Picture 55">
              <a:extLst>
                <a:ext uri="{FF2B5EF4-FFF2-40B4-BE49-F238E27FC236}">
                  <a16:creationId xmlns:a16="http://schemas.microsoft.com/office/drawing/2014/main" id="{876AAE52-F8E8-C54F-A1B8-2444DB76CD06}"/>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57" name="Rectangle 56">
              <a:extLst>
                <a:ext uri="{FF2B5EF4-FFF2-40B4-BE49-F238E27FC236}">
                  <a16:creationId xmlns:a16="http://schemas.microsoft.com/office/drawing/2014/main" id="{56538E5B-42BE-245F-62B4-6E70AE0ECA97}"/>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DEE0CE89-3EA0-C875-373A-63840E871DEE}"/>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59" name="TextBox 58">
            <a:extLst>
              <a:ext uri="{FF2B5EF4-FFF2-40B4-BE49-F238E27FC236}">
                <a16:creationId xmlns:a16="http://schemas.microsoft.com/office/drawing/2014/main" id="{3E70E663-24D5-E4B6-7B32-98A5F56E2B7E}"/>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60" name="TextBox 59">
            <a:extLst>
              <a:ext uri="{FF2B5EF4-FFF2-40B4-BE49-F238E27FC236}">
                <a16:creationId xmlns:a16="http://schemas.microsoft.com/office/drawing/2014/main" id="{4CFBAE86-74E8-F869-19AD-A5A2A0CA6F14}"/>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61" name="TextBox 60">
            <a:extLst>
              <a:ext uri="{FF2B5EF4-FFF2-40B4-BE49-F238E27FC236}">
                <a16:creationId xmlns:a16="http://schemas.microsoft.com/office/drawing/2014/main" id="{78962F81-EAE4-FB5B-17F3-E1051FBCFC3E}"/>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62" name="TextBox 61">
            <a:extLst>
              <a:ext uri="{FF2B5EF4-FFF2-40B4-BE49-F238E27FC236}">
                <a16:creationId xmlns:a16="http://schemas.microsoft.com/office/drawing/2014/main" id="{339E35CD-A760-C488-1FBD-0BA1B52C3F58}"/>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63" name="TextBox 62">
            <a:extLst>
              <a:ext uri="{FF2B5EF4-FFF2-40B4-BE49-F238E27FC236}">
                <a16:creationId xmlns:a16="http://schemas.microsoft.com/office/drawing/2014/main" id="{86B4BE56-FB68-775D-2BB5-34417C98C2CE}"/>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64" name="TextBox 63">
            <a:extLst>
              <a:ext uri="{FF2B5EF4-FFF2-40B4-BE49-F238E27FC236}">
                <a16:creationId xmlns:a16="http://schemas.microsoft.com/office/drawing/2014/main" id="{9EECF84E-A680-C88D-446C-D931EDB3D167}"/>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65" name="Rectangle 64">
            <a:extLst>
              <a:ext uri="{FF2B5EF4-FFF2-40B4-BE49-F238E27FC236}">
                <a16:creationId xmlns:a16="http://schemas.microsoft.com/office/drawing/2014/main" id="{CB51CDC9-D430-060C-126F-6ECEF19B82ED}"/>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62DA56D-260F-494C-F8C8-4FD6C989FA2B}"/>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89422C97-AE93-9F20-A9F7-D50EC1E95DA0}"/>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68" name="TextBox 67">
            <a:extLst>
              <a:ext uri="{FF2B5EF4-FFF2-40B4-BE49-F238E27FC236}">
                <a16:creationId xmlns:a16="http://schemas.microsoft.com/office/drawing/2014/main" id="{06F1265E-68D8-52DC-AFF9-224046903B25}"/>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69" name="Group 68">
            <a:extLst>
              <a:ext uri="{FF2B5EF4-FFF2-40B4-BE49-F238E27FC236}">
                <a16:creationId xmlns:a16="http://schemas.microsoft.com/office/drawing/2014/main" id="{5BC1C932-EB96-445C-4074-309F6C230DA5}"/>
              </a:ext>
            </a:extLst>
          </p:cNvPr>
          <p:cNvGrpSpPr/>
          <p:nvPr/>
        </p:nvGrpSpPr>
        <p:grpSpPr>
          <a:xfrm>
            <a:off x="1419899" y="5298294"/>
            <a:ext cx="143194" cy="127313"/>
            <a:chOff x="7976513" y="6490952"/>
            <a:chExt cx="114258" cy="109773"/>
          </a:xfrm>
        </p:grpSpPr>
        <p:sp>
          <p:nvSpPr>
            <p:cNvPr id="70" name="Oval 69">
              <a:extLst>
                <a:ext uri="{FF2B5EF4-FFF2-40B4-BE49-F238E27FC236}">
                  <a16:creationId xmlns:a16="http://schemas.microsoft.com/office/drawing/2014/main" id="{179EAC62-27BC-A86D-EF82-C1B0A3B2F98F}"/>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800CFFD-21B3-E184-5553-CF89147B7ED2}"/>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5519BF17-5178-00EE-1639-1175351D3383}"/>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73" name="Group 72">
            <a:extLst>
              <a:ext uri="{FF2B5EF4-FFF2-40B4-BE49-F238E27FC236}">
                <a16:creationId xmlns:a16="http://schemas.microsoft.com/office/drawing/2014/main" id="{C0E8C195-DD5B-53CC-BB29-DE481C4AA2E8}"/>
              </a:ext>
            </a:extLst>
          </p:cNvPr>
          <p:cNvGrpSpPr/>
          <p:nvPr/>
        </p:nvGrpSpPr>
        <p:grpSpPr>
          <a:xfrm>
            <a:off x="1750144" y="3089004"/>
            <a:ext cx="336952" cy="819201"/>
            <a:chOff x="1051110" y="2993872"/>
            <a:chExt cx="268861" cy="706338"/>
          </a:xfrm>
        </p:grpSpPr>
        <p:sp>
          <p:nvSpPr>
            <p:cNvPr id="74" name="Freeform 24">
              <a:extLst>
                <a:ext uri="{FF2B5EF4-FFF2-40B4-BE49-F238E27FC236}">
                  <a16:creationId xmlns:a16="http://schemas.microsoft.com/office/drawing/2014/main" id="{266F88BE-50E1-BB20-5D97-672E79BE1D2E}"/>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99AFB620-D456-0AC7-97CE-B27FD079E119}"/>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76" name="Group 75">
            <a:extLst>
              <a:ext uri="{FF2B5EF4-FFF2-40B4-BE49-F238E27FC236}">
                <a16:creationId xmlns:a16="http://schemas.microsoft.com/office/drawing/2014/main" id="{1A3CA02A-3F0F-B42C-3790-CAA3A76E366B}"/>
              </a:ext>
            </a:extLst>
          </p:cNvPr>
          <p:cNvGrpSpPr/>
          <p:nvPr/>
        </p:nvGrpSpPr>
        <p:grpSpPr>
          <a:xfrm>
            <a:off x="1226263" y="4098886"/>
            <a:ext cx="2006285" cy="336798"/>
            <a:chOff x="7236696" y="4951760"/>
            <a:chExt cx="1600860" cy="290395"/>
          </a:xfrm>
        </p:grpSpPr>
        <p:grpSp>
          <p:nvGrpSpPr>
            <p:cNvPr id="77" name="Group 76">
              <a:extLst>
                <a:ext uri="{FF2B5EF4-FFF2-40B4-BE49-F238E27FC236}">
                  <a16:creationId xmlns:a16="http://schemas.microsoft.com/office/drawing/2014/main" id="{1BB1A374-9655-A610-A24E-CAED9947763A}"/>
                </a:ext>
              </a:extLst>
            </p:cNvPr>
            <p:cNvGrpSpPr>
              <a:grpSpLocks noChangeAspect="1"/>
            </p:cNvGrpSpPr>
            <p:nvPr/>
          </p:nvGrpSpPr>
          <p:grpSpPr>
            <a:xfrm>
              <a:off x="7320852" y="5130046"/>
              <a:ext cx="1067055" cy="54912"/>
              <a:chOff x="7185908" y="6911390"/>
              <a:chExt cx="1067055" cy="54912"/>
            </a:xfrm>
          </p:grpSpPr>
          <p:sp>
            <p:nvSpPr>
              <p:cNvPr id="85" name="Rectangle 84">
                <a:extLst>
                  <a:ext uri="{FF2B5EF4-FFF2-40B4-BE49-F238E27FC236}">
                    <a16:creationId xmlns:a16="http://schemas.microsoft.com/office/drawing/2014/main" id="{4CE96A50-F329-FFA5-3861-EC6C9A468AC1}"/>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0181951-8D45-9056-0A36-988569C65DEE}"/>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71E1D21-6EFF-CB49-5C02-5FB5EE5BBF9E}"/>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1305816-D1BF-88B2-5D66-9D05B2A54C15}"/>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F3BE65C-672E-E470-6C6D-43E3AF4A935C}"/>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B244D1E-A2AC-053B-DB91-B973271BCDE2}"/>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6CC03C6-E801-6623-6319-C8C16B3B9C05}"/>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CEE1DA9-187E-1596-8FF2-5DC7310BD639}"/>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79" name="TextBox 78">
              <a:extLst>
                <a:ext uri="{FF2B5EF4-FFF2-40B4-BE49-F238E27FC236}">
                  <a16:creationId xmlns:a16="http://schemas.microsoft.com/office/drawing/2014/main" id="{A3494174-77D6-1314-0368-055D91221681}"/>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80" name="TextBox 79">
              <a:extLst>
                <a:ext uri="{FF2B5EF4-FFF2-40B4-BE49-F238E27FC236}">
                  <a16:creationId xmlns:a16="http://schemas.microsoft.com/office/drawing/2014/main" id="{AAF3192F-C8EC-0AE5-080A-6E40B5772558}"/>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81" name="TextBox 80">
              <a:extLst>
                <a:ext uri="{FF2B5EF4-FFF2-40B4-BE49-F238E27FC236}">
                  <a16:creationId xmlns:a16="http://schemas.microsoft.com/office/drawing/2014/main" id="{66BDB4F5-066D-628A-8132-D420F41C48F2}"/>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82" name="TextBox 81">
              <a:extLst>
                <a:ext uri="{FF2B5EF4-FFF2-40B4-BE49-F238E27FC236}">
                  <a16:creationId xmlns:a16="http://schemas.microsoft.com/office/drawing/2014/main" id="{80629F69-75CF-0D15-8475-7A53B05DAB22}"/>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83" name="TextBox 82">
              <a:extLst>
                <a:ext uri="{FF2B5EF4-FFF2-40B4-BE49-F238E27FC236}">
                  <a16:creationId xmlns:a16="http://schemas.microsoft.com/office/drawing/2014/main" id="{2CB052E3-1B17-F237-147B-0DBAB57F0AEB}"/>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84" name="TextBox 83">
              <a:extLst>
                <a:ext uri="{FF2B5EF4-FFF2-40B4-BE49-F238E27FC236}">
                  <a16:creationId xmlns:a16="http://schemas.microsoft.com/office/drawing/2014/main" id="{ABC92177-D31C-6675-ED1F-AC77AD1FF183}"/>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92" name="TextBox 91">
            <a:extLst>
              <a:ext uri="{FF2B5EF4-FFF2-40B4-BE49-F238E27FC236}">
                <a16:creationId xmlns:a16="http://schemas.microsoft.com/office/drawing/2014/main" id="{10A97EAC-78FF-21B0-07D7-34AFCDB52EF5}"/>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
        <p:nvSpPr>
          <p:cNvPr id="2" name="Text Placeholder 2">
            <a:extLst>
              <a:ext uri="{FF2B5EF4-FFF2-40B4-BE49-F238E27FC236}">
                <a16:creationId xmlns:a16="http://schemas.microsoft.com/office/drawing/2014/main" id="{2BD79759-32A6-0E08-14BE-308C9D1626F6}"/>
              </a:ext>
            </a:extLst>
          </p:cNvPr>
          <p:cNvSpPr txBox="1">
            <a:spLocks/>
          </p:cNvSpPr>
          <p:nvPr/>
        </p:nvSpPr>
        <p:spPr>
          <a:xfrm>
            <a:off x="506896" y="1161143"/>
            <a:ext cx="10189679" cy="48777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List advisors, partners, and others who have contributed in any way to the project.</a:t>
            </a:r>
          </a:p>
          <a:p>
            <a:pPr marL="457200" indent="-457200">
              <a:buFont typeface="Arial" panose="020B0604020202020204" pitchFamily="34" charset="0"/>
              <a:buChar char="•"/>
            </a:pPr>
            <a:r>
              <a:rPr lang="en-US" dirty="0"/>
              <a:t>If your project is a multi-term one, acknowledge past contributors.</a:t>
            </a:r>
          </a:p>
          <a:p>
            <a:pPr marL="457200" indent="-457200">
              <a:buFont typeface="Arial" panose="020B0604020202020204" pitchFamily="34" charset="0"/>
              <a:buChar char="•"/>
            </a:pPr>
            <a:r>
              <a:rPr lang="en-US" dirty="0"/>
              <a:t>If you used ESA data, you need to include the following disclaimer: </a:t>
            </a:r>
            <a:r>
              <a:rPr lang="en-US" sz="2000" dirty="0"/>
              <a:t>“</a:t>
            </a:r>
            <a:r>
              <a:rPr lang="en-US" sz="2000" i="1" dirty="0"/>
              <a:t>This material contains modified Copernicus Sentinel data (insert year), processed by ESA.” </a:t>
            </a:r>
          </a:p>
          <a:p>
            <a:pPr marL="457200" indent="-457200">
              <a:buFont typeface="Arial" panose="020B0604020202020204" pitchFamily="34" charset="0"/>
              <a:buChar char="•"/>
            </a:pPr>
            <a:r>
              <a:rPr lang="en-US" dirty="0"/>
              <a:t>If you used Planet/Maxar data, you need to include the following disclaimer: </a:t>
            </a:r>
            <a:r>
              <a:rPr lang="en-US" sz="200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a:t>
            </a:r>
            <a:r>
              <a:rPr lang="en-US" sz="2000" i="1" dirty="0" err="1">
                <a:solidFill>
                  <a:srgbClr val="3F3F3F"/>
                </a:solidFill>
                <a:latin typeface="Century Gothic"/>
              </a:rPr>
              <a:t>CSDA</a:t>
            </a:r>
            <a:r>
              <a:rPr lang="en-US" sz="2000" i="1" dirty="0">
                <a:solidFill>
                  <a:srgbClr val="3F3F3F"/>
                </a:solidFill>
                <a:latin typeface="Century Gothic"/>
              </a:rPr>
              <a:t>)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dirty="0">
              <a:highlight>
                <a:srgbClr val="00FFFF"/>
              </a:highlight>
            </a:endParaRPr>
          </a:p>
          <a:p>
            <a:pPr marL="457200" indent="-457200">
              <a:buClr>
                <a:srgbClr val="D2672B"/>
              </a:buClr>
              <a:buFont typeface="Arial" panose="020B0604020202020204" pitchFamily="34" charset="0"/>
              <a:buChar char="•"/>
            </a:pPr>
            <a:endParaRPr lang="en-US" dirty="0">
              <a:highlight>
                <a:srgbClr val="00FFFF"/>
              </a:highlight>
            </a:endParaRPr>
          </a:p>
          <a:p>
            <a:endParaRPr lang="en-US" dirty="0"/>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
        <p:nvSpPr>
          <p:cNvPr id="6" name="Text Placeholder 7">
            <a:extLst>
              <a:ext uri="{FF2B5EF4-FFF2-40B4-BE49-F238E27FC236}">
                <a16:creationId xmlns:a16="http://schemas.microsoft.com/office/drawing/2014/main" id="{6DFCF3CB-638C-8E8B-7968-7B0729A2354C}"/>
              </a:ext>
            </a:extLst>
          </p:cNvPr>
          <p:cNvSpPr txBox="1">
            <a:spLocks/>
          </p:cNvSpPr>
          <p:nvPr/>
        </p:nvSpPr>
        <p:spPr>
          <a:xfrm>
            <a:off x="216684" y="1392637"/>
            <a:ext cx="5108575" cy="5197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dirty="0"/>
              <a:t>Study Area</a:t>
            </a:r>
          </a:p>
          <a:p>
            <a:pPr marL="457200" indent="-457200">
              <a:buFont typeface="Arial" panose="020B0604020202020204" pitchFamily="34" charset="0"/>
              <a:buChar char="•"/>
            </a:pPr>
            <a:r>
              <a:rPr lang="en-US" sz="2000" dirty="0"/>
              <a:t>Study Period</a:t>
            </a:r>
          </a:p>
          <a:p>
            <a:pPr marL="457200" indent="-457200">
              <a:buFont typeface="Arial" panose="020B0604020202020204" pitchFamily="34" charset="0"/>
              <a:buChar char="•"/>
            </a:pPr>
            <a:r>
              <a:rPr lang="en-US" sz="2000" dirty="0"/>
              <a:t>Objectives</a:t>
            </a:r>
          </a:p>
          <a:p>
            <a:pPr marL="457200" indent="-457200">
              <a:buFont typeface="Arial" panose="020B0604020202020204" pitchFamily="34" charset="0"/>
              <a:buChar char="•"/>
            </a:pPr>
            <a:r>
              <a:rPr lang="en-US" sz="2000" dirty="0"/>
              <a:t>Partners</a:t>
            </a:r>
          </a:p>
          <a:p>
            <a:pPr marL="457200" indent="-457200">
              <a:buFont typeface="Arial" panose="020B0604020202020204" pitchFamily="34" charset="0"/>
              <a:buChar char="•"/>
            </a:pPr>
            <a:r>
              <a:rPr lang="en-US" sz="2000" dirty="0"/>
              <a:t>Community Concerns</a:t>
            </a:r>
          </a:p>
          <a:p>
            <a:pPr marL="457200" indent="-457200">
              <a:buFont typeface="Arial" panose="020B0604020202020204" pitchFamily="34" charset="0"/>
              <a:buChar char="•"/>
            </a:pPr>
            <a:r>
              <a:rPr lang="en-US" sz="2000" dirty="0"/>
              <a:t>Earth Observations</a:t>
            </a:r>
          </a:p>
          <a:p>
            <a:pPr marL="457200" indent="-457200">
              <a:buFont typeface="Arial" panose="020B0604020202020204" pitchFamily="34" charset="0"/>
              <a:buChar char="•"/>
            </a:pPr>
            <a:r>
              <a:rPr lang="en-US" sz="2000" dirty="0"/>
              <a:t>Methodology</a:t>
            </a:r>
          </a:p>
          <a:p>
            <a:pPr marL="457200" indent="-457200">
              <a:buFont typeface="Arial" panose="020B0604020202020204" pitchFamily="34" charset="0"/>
              <a:buChar char="•"/>
            </a:pPr>
            <a:r>
              <a:rPr lang="en-US" sz="2000" dirty="0"/>
              <a:t>Results</a:t>
            </a:r>
          </a:p>
          <a:p>
            <a:pPr marL="457200" indent="-457200">
              <a:buFont typeface="Arial" panose="020B0604020202020204" pitchFamily="34" charset="0"/>
              <a:buChar char="•"/>
            </a:pPr>
            <a:r>
              <a:rPr lang="en-US" sz="2000" dirty="0"/>
              <a:t>Errors &amp; Uncertainties</a:t>
            </a:r>
          </a:p>
          <a:p>
            <a:pPr marL="457200" indent="-457200">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Font typeface="Arial" panose="020B0604020202020204" pitchFamily="34" charset="0"/>
              <a:buChar char="•"/>
            </a:pPr>
            <a:r>
              <a:rPr lang="en-US" sz="2000" dirty="0"/>
              <a:t>Conclusions</a:t>
            </a:r>
            <a:endParaRPr lang="en-US" sz="2000" dirty="0">
              <a:highlight>
                <a:srgbClr val="00FFFF"/>
              </a:highlight>
            </a:endParaRPr>
          </a:p>
          <a:p>
            <a:pPr marL="457200" indent="-457200">
              <a:buFont typeface="Arial" panose="020B0604020202020204" pitchFamily="34" charset="0"/>
              <a:buChar char="•"/>
            </a:pPr>
            <a:r>
              <a:rPr lang="en-US" sz="2000" dirty="0"/>
              <a:t>Acknowledgements</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Font typeface="Arial" panose="020B0604020202020204" pitchFamily="34" charset="0"/>
              <a:buChar char="•"/>
            </a:pPr>
            <a:r>
              <a:rPr lang="en-US" sz="1800" dirty="0"/>
              <a:t>Try to use a consistent font size between slides.</a:t>
            </a:r>
          </a:p>
          <a:p>
            <a:pPr marL="285750" indent="-285750">
              <a:spcAft>
                <a:spcPts val="500"/>
              </a:spcAft>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5372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5372B3"/>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5372B3"/>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5372B3"/>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5372B3"/>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5372B3"/>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5372B3"/>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5372B3"/>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5372B3"/>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5372B3"/>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19315</TotalTime>
  <Words>1630</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63</cp:revision>
  <dcterms:created xsi:type="dcterms:W3CDTF">2023-10-31T16:04:03Z</dcterms:created>
  <dcterms:modified xsi:type="dcterms:W3CDTF">2024-05-28T14:47:04Z</dcterms:modified>
</cp:coreProperties>
</file>