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87"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0D983-E6E8-4EF7-DD9B-C026DD84F20F}" name="Byles, Robert C. (LARC-E3)[SSAI DEVELOP]" initials="BRC(ED" userId="S::rcbyles@ndc.nasa.gov::f2fd4499-2563-4908-9210-b44e2282d021" providerId="AD"/>
  <p188:author id="{9B671DC4-F867-8520-73EF-EAFB98317814}" name="Hunter, Shanise Y. (LARC-E3)[SSAI DEVELOP]" initials="HSY(ED" userId="S::syhunter@ndc.nasa.gov::4313d2d7-74c6-49cc-8409-3769577baa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EB3"/>
    <a:srgbClr val="D2672B"/>
    <a:srgbClr val="9DB23F"/>
    <a:srgbClr val="236F99"/>
    <a:srgbClr val="BA3A50"/>
    <a:srgbClr val="8A5A9A"/>
    <a:srgbClr val="8A8480"/>
    <a:srgbClr val="895999"/>
    <a:srgbClr val="C13E2D"/>
    <a:srgbClr val="67A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32" autoAdjust="0"/>
    <p:restoredTop sz="94660"/>
  </p:normalViewPr>
  <p:slideViewPr>
    <p:cSldViewPr snapToGrid="0">
      <p:cViewPr varScale="1">
        <p:scale>
          <a:sx n="12" d="100"/>
          <a:sy n="12" d="100"/>
        </p:scale>
        <p:origin x="2644" y="124"/>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3/23/2023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1"/>
            </a:xfrm>
            <a:prstGeom prst="rect">
              <a:avLst/>
            </a:prstGeom>
          </p:spPr>
        </p:pic>
      </p:grpSp>
      <p:sp>
        <p:nvSpPr>
          <p:cNvPr id="155" name="Rectangle 154"/>
          <p:cNvSpPr/>
          <p:nvPr userDrawn="1"/>
        </p:nvSpPr>
        <p:spPr>
          <a:xfrm>
            <a:off x="893617" y="35575165"/>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Spring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3/23/2023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C11C903-CB20-46A1-AD63-C9DE45F367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76504" y="29305559"/>
            <a:ext cx="2103120" cy="2103120"/>
          </a:xfrm>
          <a:prstGeom prst="rect">
            <a:avLst/>
          </a:prstGeom>
        </p:spPr>
      </p:pic>
      <p:sp>
        <p:nvSpPr>
          <p:cNvPr id="3" name="Text Placeholder 16">
            <a:extLst>
              <a:ext uri="{FF2B5EF4-FFF2-40B4-BE49-F238E27FC236}">
                <a16:creationId xmlns:a16="http://schemas.microsoft.com/office/drawing/2014/main" id="{8353B17E-BEAC-4777-B5FD-917CF1A655F0}"/>
              </a:ext>
            </a:extLst>
          </p:cNvPr>
          <p:cNvSpPr txBox="1">
            <a:spLocks/>
          </p:cNvSpPr>
          <p:nvPr/>
        </p:nvSpPr>
        <p:spPr>
          <a:xfrm>
            <a:off x="928002" y="5408069"/>
            <a:ext cx="12201345" cy="3374049"/>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latin typeface="Garamond"/>
                <a:ea typeface="+mn-lt"/>
                <a:cs typeface="+mn-lt"/>
              </a:rPr>
              <a:t>Wetland ecosystems are annually or seasonally wet transition zones between land and water. They provide a range of ecosystem services such as water filtration, flood mitigation, and carbon sequestration, as well as hosting biodiversity hotspots. Although they fulfill fundamental physical and natural processes, wetland extent and health are threatened by anthropogenic influences related to urbanization, population increase, pollution, and climate change. Recognizing the need to quantitatively monitor changes in these recently threatened ecosystems in a timely and cost-effective way, we developed a Google Earth Engine (GEE) Python API tool for automated wetland extent mapping using optical and radar satellite sensors that can be applied globally. The tool will significantly improve wetland change analysis and monitoring as the optical and SAR data proves high resolution (5-10 m) imagery, and SAR data is</a:t>
            </a:r>
            <a:r>
              <a:rPr lang="en-US" u="sng" dirty="0">
                <a:solidFill>
                  <a:schemeClr val="tx1">
                    <a:lumMod val="75000"/>
                    <a:lumOff val="25000"/>
                  </a:schemeClr>
                </a:solidFill>
                <a:latin typeface="Garamond"/>
                <a:ea typeface="+mn-lt"/>
                <a:cs typeface="+mn-lt"/>
              </a:rPr>
              <a:t> </a:t>
            </a:r>
            <a:r>
              <a:rPr lang="en-US" dirty="0">
                <a:solidFill>
                  <a:schemeClr val="tx1">
                    <a:lumMod val="75000"/>
                    <a:lumOff val="25000"/>
                  </a:schemeClr>
                </a:solidFill>
                <a:latin typeface="Garamond"/>
                <a:ea typeface="+mn-lt"/>
                <a:cs typeface="+mn-lt"/>
              </a:rPr>
              <a:t>unaffected by cloud cover and light availability (day vs. night), which are common limitations for other remotely sensed sensors. The tool utilizes Copernicus Sentinel-1 C-band and NISAR L-band synthetic aperture radar (SAR) imagery. During image preprocessing, we applied a MODIS snow mask product to mask global snow coverage, which would affect land classification sensitivity. Calibration and validation were conducted through a historical change and sensitivity analysis of the Sudd watershed located in central Sudan. The tool was the first of its kind, as it enables NISAR data processing through an open-source GEE repository, further expanding and improving the utility of NASA Earth observations and contributing to NASA Open Science initiatives. We anticipate the tool will be used by researchers and practitioners interested in wetland monitoring and management.</a:t>
            </a:r>
            <a:r>
              <a:rPr lang="en-US" dirty="0">
                <a:solidFill>
                  <a:schemeClr val="tx1">
                    <a:lumMod val="75000"/>
                    <a:lumOff val="25000"/>
                  </a:schemeClr>
                </a:solidFill>
                <a:latin typeface="Garamond"/>
              </a:rPr>
              <a:t>.</a:t>
            </a:r>
          </a:p>
        </p:txBody>
      </p:sp>
      <p:sp>
        <p:nvSpPr>
          <p:cNvPr id="4" name="TextBox 3">
            <a:extLst>
              <a:ext uri="{FF2B5EF4-FFF2-40B4-BE49-F238E27FC236}">
                <a16:creationId xmlns:a16="http://schemas.microsoft.com/office/drawing/2014/main" id="{EC35A283-A676-49A3-A707-F589E3A162C5}"/>
              </a:ext>
            </a:extLst>
          </p:cNvPr>
          <p:cNvSpPr txBox="1"/>
          <p:nvPr/>
        </p:nvSpPr>
        <p:spPr>
          <a:xfrm>
            <a:off x="928002" y="4516339"/>
            <a:ext cx="11516347"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Abstract</a:t>
            </a:r>
          </a:p>
        </p:txBody>
      </p:sp>
      <p:sp>
        <p:nvSpPr>
          <p:cNvPr id="5" name="Text Placeholder 16">
            <a:extLst>
              <a:ext uri="{FF2B5EF4-FFF2-40B4-BE49-F238E27FC236}">
                <a16:creationId xmlns:a16="http://schemas.microsoft.com/office/drawing/2014/main" id="{441A8BC0-08B4-42A9-93ED-386BB78433B6}"/>
              </a:ext>
            </a:extLst>
          </p:cNvPr>
          <p:cNvSpPr txBox="1">
            <a:spLocks/>
          </p:cNvSpPr>
          <p:nvPr/>
        </p:nvSpPr>
        <p:spPr>
          <a:xfrm>
            <a:off x="849800" y="14491993"/>
            <a:ext cx="12243161" cy="284232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20B0604020202020204" pitchFamily="34" charset="0"/>
              <a:buChar char="•"/>
            </a:pPr>
            <a:r>
              <a:rPr lang="en-US" b="1" dirty="0">
                <a:solidFill>
                  <a:srgbClr val="56ADB2"/>
                </a:solidFill>
                <a:latin typeface="Garamond"/>
              </a:rPr>
              <a:t>Develop</a:t>
            </a:r>
            <a:r>
              <a:rPr lang="en-US" dirty="0">
                <a:solidFill>
                  <a:srgbClr val="56ADB2"/>
                </a:solidFill>
                <a:latin typeface="Garamond"/>
              </a:rPr>
              <a:t> </a:t>
            </a:r>
            <a:r>
              <a:rPr lang="en-US" dirty="0">
                <a:solidFill>
                  <a:schemeClr val="tx1">
                    <a:lumMod val="75000"/>
                    <a:lumOff val="25000"/>
                  </a:schemeClr>
                </a:solidFill>
                <a:latin typeface="Garamond"/>
              </a:rPr>
              <a:t>a tool to quantify wetland extent on a global scale using Google Earth Engine in the Python API</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Create </a:t>
            </a:r>
            <a:r>
              <a:rPr lang="en-US" dirty="0">
                <a:solidFill>
                  <a:schemeClr val="tx1">
                    <a:lumMod val="75000"/>
                    <a:lumOff val="25000"/>
                  </a:schemeClr>
                </a:solidFill>
                <a:latin typeface="Garamond"/>
              </a:rPr>
              <a:t>user-friendly interface for visualizing and analyzing wetland extent</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Improve </a:t>
            </a:r>
            <a:r>
              <a:rPr lang="en-US" dirty="0">
                <a:solidFill>
                  <a:schemeClr val="tx1">
                    <a:lumMod val="75000"/>
                    <a:lumOff val="25000"/>
                  </a:schemeClr>
                </a:solidFill>
                <a:latin typeface="Garamond"/>
              </a:rPr>
              <a:t>remote sensing applications for water resources using optical and SAR sensors</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Establish</a:t>
            </a:r>
            <a:r>
              <a:rPr lang="en-US" dirty="0">
                <a:solidFill>
                  <a:schemeClr val="tx1">
                    <a:lumMod val="75000"/>
                    <a:lumOff val="25000"/>
                  </a:schemeClr>
                </a:solidFill>
                <a:latin typeface="Garamond"/>
              </a:rPr>
              <a:t> a methodology that can easily integrate NISAR products upon launch</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628FF5CD-44E3-4F70-98D7-FB9866D0B867}"/>
              </a:ext>
            </a:extLst>
          </p:cNvPr>
          <p:cNvSpPr txBox="1"/>
          <p:nvPr/>
        </p:nvSpPr>
        <p:spPr>
          <a:xfrm>
            <a:off x="915773" y="13659296"/>
            <a:ext cx="8568969"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Objectives</a:t>
            </a:r>
          </a:p>
        </p:txBody>
      </p:sp>
      <p:sp>
        <p:nvSpPr>
          <p:cNvPr id="8" name="TextBox 7">
            <a:extLst>
              <a:ext uri="{FF2B5EF4-FFF2-40B4-BE49-F238E27FC236}">
                <a16:creationId xmlns:a16="http://schemas.microsoft.com/office/drawing/2014/main" id="{AE64C662-E84C-4464-A9D3-F87F2FCD3F4D}"/>
              </a:ext>
            </a:extLst>
          </p:cNvPr>
          <p:cNvSpPr txBox="1"/>
          <p:nvPr/>
        </p:nvSpPr>
        <p:spPr>
          <a:xfrm>
            <a:off x="931962" y="17344603"/>
            <a:ext cx="11407715" cy="769441"/>
          </a:xfrm>
          <a:prstGeom prst="rect">
            <a:avLst/>
          </a:prstGeom>
          <a:noFill/>
        </p:spPr>
        <p:txBody>
          <a:bodyPr wrap="square" lIns="91440" tIns="45720" rIns="91440" bIns="45720" rtlCol="0" anchor="t">
            <a:spAutoFit/>
          </a:bodyPr>
          <a:lstStyle/>
          <a:p>
            <a:r>
              <a:rPr lang="en-US" sz="4400" b="1">
                <a:solidFill>
                  <a:srgbClr val="4DAEB3"/>
                </a:solidFill>
                <a:latin typeface="Century Gothic"/>
              </a:rPr>
              <a:t>Methodology</a:t>
            </a:r>
          </a:p>
        </p:txBody>
      </p:sp>
      <p:sp>
        <p:nvSpPr>
          <p:cNvPr id="12" name="TextBox 11">
            <a:extLst>
              <a:ext uri="{FF2B5EF4-FFF2-40B4-BE49-F238E27FC236}">
                <a16:creationId xmlns:a16="http://schemas.microsoft.com/office/drawing/2014/main" id="{33F4D466-4A79-481A-98C6-7C7FBA7B0DBE}"/>
              </a:ext>
            </a:extLst>
          </p:cNvPr>
          <p:cNvSpPr txBox="1"/>
          <p:nvPr/>
        </p:nvSpPr>
        <p:spPr>
          <a:xfrm>
            <a:off x="840343" y="23418244"/>
            <a:ext cx="9835317"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Earth Observations</a:t>
            </a:r>
          </a:p>
        </p:txBody>
      </p:sp>
      <p:sp>
        <p:nvSpPr>
          <p:cNvPr id="14" name="TextBox 13">
            <a:extLst>
              <a:ext uri="{FF2B5EF4-FFF2-40B4-BE49-F238E27FC236}">
                <a16:creationId xmlns:a16="http://schemas.microsoft.com/office/drawing/2014/main" id="{550ED0EC-7A29-4F6B-871B-767E3E9DD887}"/>
              </a:ext>
            </a:extLst>
          </p:cNvPr>
          <p:cNvSpPr txBox="1"/>
          <p:nvPr/>
        </p:nvSpPr>
        <p:spPr>
          <a:xfrm>
            <a:off x="14606879" y="14719752"/>
            <a:ext cx="9628011"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Results</a:t>
            </a:r>
          </a:p>
        </p:txBody>
      </p:sp>
      <p:sp>
        <p:nvSpPr>
          <p:cNvPr id="15" name="Text Placeholder 16">
            <a:extLst>
              <a:ext uri="{FF2B5EF4-FFF2-40B4-BE49-F238E27FC236}">
                <a16:creationId xmlns:a16="http://schemas.microsoft.com/office/drawing/2014/main" id="{1ACF33C4-9966-42E8-BE79-279931E46A56}"/>
              </a:ext>
            </a:extLst>
          </p:cNvPr>
          <p:cNvSpPr txBox="1">
            <a:spLocks/>
          </p:cNvSpPr>
          <p:nvPr/>
        </p:nvSpPr>
        <p:spPr>
          <a:xfrm>
            <a:off x="14596333" y="29099161"/>
            <a:ext cx="12142159" cy="328583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4DAEB3"/>
              </a:buClr>
              <a:buFont typeface="Arial" panose="020B0604020202020204" pitchFamily="34" charset="0"/>
              <a:buChar char="•"/>
            </a:pPr>
            <a:r>
              <a:rPr lang="en-US" dirty="0">
                <a:solidFill>
                  <a:schemeClr val="tx1">
                    <a:lumMod val="75000"/>
                    <a:lumOff val="25000"/>
                  </a:schemeClr>
                </a:solidFill>
                <a:latin typeface="Garamond"/>
              </a:rPr>
              <a:t>Developed a user-friendly tool for regional wetland inundation assessment</a:t>
            </a:r>
          </a:p>
          <a:p>
            <a:pPr>
              <a:buClr>
                <a:srgbClr val="4DAEB3"/>
              </a:buClr>
              <a:buFont typeface="Arial" panose="020B0604020202020204" pitchFamily="34" charset="0"/>
              <a:buChar char="•"/>
            </a:pPr>
            <a:r>
              <a:rPr lang="en-US" dirty="0">
                <a:solidFill>
                  <a:schemeClr val="tx1">
                    <a:lumMod val="75000"/>
                    <a:lumOff val="25000"/>
                  </a:schemeClr>
                </a:solidFill>
                <a:latin typeface="Garamond"/>
              </a:rPr>
              <a:t>Contributed to a dense time series used for detecting wetlands, a particularly important application during rainy seasons</a:t>
            </a:r>
          </a:p>
          <a:p>
            <a:pPr>
              <a:buClr>
                <a:srgbClr val="4DAEB3"/>
              </a:buClr>
              <a:buFont typeface="Arial" panose="020B0604020202020204" pitchFamily="34" charset="0"/>
              <a:buChar char="•"/>
            </a:pPr>
            <a:r>
              <a:rPr lang="en-US" dirty="0">
                <a:solidFill>
                  <a:schemeClr val="tx1">
                    <a:lumMod val="75000"/>
                    <a:lumOff val="25000"/>
                  </a:schemeClr>
                </a:solidFill>
                <a:latin typeface="Garamond"/>
              </a:rPr>
              <a:t>The WET 3.0 tool will implement and utilize future NISAR data with current Sentinel-1 data</a:t>
            </a:r>
          </a:p>
          <a:p>
            <a:pPr>
              <a:buClr>
                <a:srgbClr val="4DAEB3"/>
              </a:buClr>
              <a:buFont typeface="Arial" panose="020B0604020202020204" pitchFamily="34" charset="0"/>
              <a:buChar char="•"/>
            </a:pPr>
            <a:r>
              <a:rPr lang="en-US" dirty="0">
                <a:solidFill>
                  <a:schemeClr val="tx1">
                    <a:lumMod val="75000"/>
                    <a:lumOff val="25000"/>
                  </a:schemeClr>
                </a:solidFill>
                <a:latin typeface="Garamond"/>
              </a:rPr>
              <a:t>Promoting the use of the Python API will allow users to eventually move off of Google Earth Engine and use other open-source platforms through the use of Python</a:t>
            </a:r>
          </a:p>
        </p:txBody>
      </p:sp>
      <p:sp>
        <p:nvSpPr>
          <p:cNvPr id="16" name="TextBox 15">
            <a:extLst>
              <a:ext uri="{FF2B5EF4-FFF2-40B4-BE49-F238E27FC236}">
                <a16:creationId xmlns:a16="http://schemas.microsoft.com/office/drawing/2014/main" id="{06211B9C-B5E1-473A-AA21-08641CE07DE4}"/>
              </a:ext>
            </a:extLst>
          </p:cNvPr>
          <p:cNvSpPr txBox="1"/>
          <p:nvPr/>
        </p:nvSpPr>
        <p:spPr>
          <a:xfrm>
            <a:off x="14577164" y="28261339"/>
            <a:ext cx="10089070"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Conclusions</a:t>
            </a:r>
          </a:p>
        </p:txBody>
      </p:sp>
      <p:sp>
        <p:nvSpPr>
          <p:cNvPr id="17" name="Text Placeholder 16">
            <a:extLst>
              <a:ext uri="{FF2B5EF4-FFF2-40B4-BE49-F238E27FC236}">
                <a16:creationId xmlns:a16="http://schemas.microsoft.com/office/drawing/2014/main" id="{ADB221E4-9AAF-4C0D-8EB4-ADAA3034A1AE}"/>
              </a:ext>
            </a:extLst>
          </p:cNvPr>
          <p:cNvSpPr txBox="1">
            <a:spLocks/>
          </p:cNvSpPr>
          <p:nvPr/>
        </p:nvSpPr>
        <p:spPr>
          <a:xfrm>
            <a:off x="14648791" y="31779534"/>
            <a:ext cx="11889446" cy="2292777"/>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solidFill>
                <a:schemeClr val="tx1">
                  <a:lumMod val="75000"/>
                </a:schemeClr>
              </a:solidFill>
              <a:latin typeface="Garamond"/>
            </a:endParaRPr>
          </a:p>
          <a:p>
            <a:endParaRPr lang="en-US" dirty="0"/>
          </a:p>
        </p:txBody>
      </p:sp>
      <p:sp>
        <p:nvSpPr>
          <p:cNvPr id="18" name="TextBox 17">
            <a:extLst>
              <a:ext uri="{FF2B5EF4-FFF2-40B4-BE49-F238E27FC236}">
                <a16:creationId xmlns:a16="http://schemas.microsoft.com/office/drawing/2014/main" id="{95BA3477-7431-4429-8087-A9977FE0A73B}"/>
              </a:ext>
            </a:extLst>
          </p:cNvPr>
          <p:cNvSpPr txBox="1"/>
          <p:nvPr/>
        </p:nvSpPr>
        <p:spPr>
          <a:xfrm>
            <a:off x="14668820" y="32426030"/>
            <a:ext cx="8926668"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Acknowledgements</a:t>
            </a:r>
          </a:p>
        </p:txBody>
      </p:sp>
      <p:sp>
        <p:nvSpPr>
          <p:cNvPr id="21" name="TextBox 20">
            <a:extLst>
              <a:ext uri="{FF2B5EF4-FFF2-40B4-BE49-F238E27FC236}">
                <a16:creationId xmlns:a16="http://schemas.microsoft.com/office/drawing/2014/main" id="{4572975B-11C1-491F-AE0F-18A223171E7B}"/>
              </a:ext>
            </a:extLst>
          </p:cNvPr>
          <p:cNvSpPr txBox="1"/>
          <p:nvPr/>
        </p:nvSpPr>
        <p:spPr>
          <a:xfrm>
            <a:off x="936787" y="28244715"/>
            <a:ext cx="4542503"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Team Members</a:t>
            </a:r>
          </a:p>
        </p:txBody>
      </p:sp>
      <p:sp>
        <p:nvSpPr>
          <p:cNvPr id="23" name="Text Placeholder 16">
            <a:extLst>
              <a:ext uri="{FF2B5EF4-FFF2-40B4-BE49-F238E27FC236}">
                <a16:creationId xmlns:a16="http://schemas.microsoft.com/office/drawing/2014/main" id="{A68AA469-B99C-497C-BC17-7B5F437FC624}"/>
              </a:ext>
            </a:extLst>
          </p:cNvPr>
          <p:cNvSpPr txBox="1">
            <a:spLocks/>
          </p:cNvSpPr>
          <p:nvPr/>
        </p:nvSpPr>
        <p:spPr>
          <a:xfrm>
            <a:off x="722815" y="31533576"/>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latin typeface="Garamond"/>
              </a:rPr>
              <a:t>Lori Berberian</a:t>
            </a:r>
          </a:p>
          <a:p>
            <a:pPr algn="ctr">
              <a:lnSpc>
                <a:spcPct val="100000"/>
              </a:lnSpc>
              <a:spcBef>
                <a:spcPts val="0"/>
              </a:spcBef>
            </a:pPr>
            <a:r>
              <a:rPr lang="en-US" dirty="0">
                <a:solidFill>
                  <a:schemeClr val="tx1">
                    <a:lumMod val="75000"/>
                  </a:schemeClr>
                </a:solidFill>
                <a:latin typeface="Garamond"/>
              </a:rPr>
              <a:t>(Project Lead)</a:t>
            </a:r>
          </a:p>
        </p:txBody>
      </p:sp>
      <p:sp>
        <p:nvSpPr>
          <p:cNvPr id="24" name="Text Placeholder 16">
            <a:extLst>
              <a:ext uri="{FF2B5EF4-FFF2-40B4-BE49-F238E27FC236}">
                <a16:creationId xmlns:a16="http://schemas.microsoft.com/office/drawing/2014/main" id="{824282AE-1F18-446C-9FD3-4C2A21C33FE3}"/>
              </a:ext>
            </a:extLst>
          </p:cNvPr>
          <p:cNvSpPr txBox="1">
            <a:spLocks/>
          </p:cNvSpPr>
          <p:nvPr/>
        </p:nvSpPr>
        <p:spPr>
          <a:xfrm>
            <a:off x="3684034" y="31533575"/>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latin typeface="Garamond"/>
              </a:rPr>
              <a:t>Kaely</a:t>
            </a:r>
            <a:r>
              <a:rPr lang="en-US" dirty="0">
                <a:solidFill>
                  <a:schemeClr val="tx1">
                    <a:lumMod val="75000"/>
                    <a:lumOff val="25000"/>
                  </a:schemeClr>
                </a:solidFill>
                <a:latin typeface="Garamond"/>
              </a:rPr>
              <a:t> Harris</a:t>
            </a:r>
            <a:endParaRPr lang="en-US" dirty="0">
              <a:solidFill>
                <a:schemeClr val="tx1">
                  <a:lumMod val="75000"/>
                  <a:lumOff val="25000"/>
                </a:schemeClr>
              </a:solidFill>
              <a:latin typeface="Garamond" panose="02020404030301010803" pitchFamily="18" charset="0"/>
            </a:endParaRPr>
          </a:p>
        </p:txBody>
      </p:sp>
      <p:sp>
        <p:nvSpPr>
          <p:cNvPr id="25" name="Text Placeholder 16">
            <a:extLst>
              <a:ext uri="{FF2B5EF4-FFF2-40B4-BE49-F238E27FC236}">
                <a16:creationId xmlns:a16="http://schemas.microsoft.com/office/drawing/2014/main" id="{AED740FD-B23F-487A-82EF-CCB44DE2386E}"/>
              </a:ext>
            </a:extLst>
          </p:cNvPr>
          <p:cNvSpPr txBox="1">
            <a:spLocks/>
          </p:cNvSpPr>
          <p:nvPr/>
        </p:nvSpPr>
        <p:spPr>
          <a:xfrm>
            <a:off x="6515932" y="31533576"/>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Mitch Porter</a:t>
            </a:r>
            <a:endParaRPr lang="en-US" dirty="0">
              <a:solidFill>
                <a:schemeClr val="tx1">
                  <a:lumMod val="75000"/>
                  <a:lumOff val="25000"/>
                </a:schemeClr>
              </a:solidFill>
              <a:latin typeface="Garamond" panose="02020404030301010803" pitchFamily="18" charset="0"/>
            </a:endParaRPr>
          </a:p>
        </p:txBody>
      </p:sp>
      <p:sp>
        <p:nvSpPr>
          <p:cNvPr id="26" name="Text Placeholder 16">
            <a:extLst>
              <a:ext uri="{FF2B5EF4-FFF2-40B4-BE49-F238E27FC236}">
                <a16:creationId xmlns:a16="http://schemas.microsoft.com/office/drawing/2014/main" id="{BE2524D8-B3F3-427F-A3C7-14EE8D8729F4}"/>
              </a:ext>
            </a:extLst>
          </p:cNvPr>
          <p:cNvSpPr txBox="1">
            <a:spLocks/>
          </p:cNvSpPr>
          <p:nvPr/>
        </p:nvSpPr>
        <p:spPr>
          <a:xfrm>
            <a:off x="9517360" y="31542088"/>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Emma Waugh</a:t>
            </a:r>
            <a:endParaRPr lang="en-US" dirty="0">
              <a:solidFill>
                <a:schemeClr val="tx1">
                  <a:lumMod val="75000"/>
                  <a:lumOff val="25000"/>
                </a:schemeClr>
              </a:solidFill>
              <a:latin typeface="Garamond" panose="02020404030301010803" pitchFamily="18" charset="0"/>
            </a:endParaRPr>
          </a:p>
        </p:txBody>
      </p:sp>
      <p:pic>
        <p:nvPicPr>
          <p:cNvPr id="30" name="Picture 29">
            <a:extLst>
              <a:ext uri="{FF2B5EF4-FFF2-40B4-BE49-F238E27FC236}">
                <a16:creationId xmlns:a16="http://schemas.microsoft.com/office/drawing/2014/main" id="{4164137D-326D-44F6-BC42-E91FECDB80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98402" y="29281808"/>
            <a:ext cx="2103120" cy="2103120"/>
          </a:xfrm>
          <a:prstGeom prst="rect">
            <a:avLst/>
          </a:prstGeom>
        </p:spPr>
      </p:pic>
      <p:pic>
        <p:nvPicPr>
          <p:cNvPr id="31" name="Picture 30">
            <a:extLst>
              <a:ext uri="{FF2B5EF4-FFF2-40B4-BE49-F238E27FC236}">
                <a16:creationId xmlns:a16="http://schemas.microsoft.com/office/drawing/2014/main" id="{A1356962-9F65-4D79-B547-16EAEB1EFD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0855" y="29258057"/>
            <a:ext cx="2103120" cy="2103120"/>
          </a:xfrm>
          <a:prstGeom prst="rect">
            <a:avLst/>
          </a:prstGeom>
        </p:spPr>
      </p:pic>
      <p:pic>
        <p:nvPicPr>
          <p:cNvPr id="33" name="Picture 32">
            <a:extLst>
              <a:ext uri="{FF2B5EF4-FFF2-40B4-BE49-F238E27FC236}">
                <a16:creationId xmlns:a16="http://schemas.microsoft.com/office/drawing/2014/main" id="{F72217DC-4B9E-4BE9-BEFA-DFFEFB827D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9470" y="29281808"/>
            <a:ext cx="2103120" cy="2103120"/>
          </a:xfrm>
          <a:prstGeom prst="rect">
            <a:avLst/>
          </a:prstGeom>
        </p:spPr>
      </p:pic>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6935450" y="34900208"/>
            <a:ext cx="5890364" cy="627419"/>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dirty="0">
                <a:solidFill>
                  <a:schemeClr val="bg1"/>
                </a:solidFill>
              </a:rPr>
              <a:t>California – JPL</a:t>
            </a:r>
          </a:p>
        </p:txBody>
      </p:sp>
      <p:sp>
        <p:nvSpPr>
          <p:cNvPr id="38" name="Text Placeholder 1">
            <a:extLst>
              <a:ext uri="{FF2B5EF4-FFF2-40B4-BE49-F238E27FC236}">
                <a16:creationId xmlns:a16="http://schemas.microsoft.com/office/drawing/2014/main" id="{25B855BB-5DCD-4018-AEB6-3A1741EC918D}"/>
              </a:ext>
            </a:extLst>
          </p:cNvPr>
          <p:cNvSpPr txBox="1">
            <a:spLocks/>
          </p:cNvSpPr>
          <p:nvPr/>
        </p:nvSpPr>
        <p:spPr>
          <a:xfrm>
            <a:off x="3429000" y="712788"/>
            <a:ext cx="19145250" cy="1290637"/>
          </a:xfrm>
          <a:prstGeom prst="rect">
            <a:avLst/>
          </a:prstGeom>
        </p:spPr>
        <p:txBody>
          <a:bodyPr vert="horz" lIns="91440" tIns="45720" rIns="91440" bIns="45720" rtlCol="0" anchor="t">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None/>
              <a:defRPr/>
            </a:pPr>
            <a:r>
              <a:rPr lang="en-US" sz="7200" b="1" dirty="0">
                <a:solidFill>
                  <a:srgbClr val="4DAEB3"/>
                </a:solidFill>
                <a:latin typeface="Century Gothic" panose="020F0302020204030204"/>
              </a:rPr>
              <a:t>WET </a:t>
            </a:r>
            <a:r>
              <a:rPr lang="en-US" sz="7200" dirty="0">
                <a:solidFill>
                  <a:srgbClr val="4DAEB3"/>
                </a:solidFill>
                <a:latin typeface="Century Gothic" panose="020F0302020204030204"/>
              </a:rPr>
              <a:t>Water Resources</a:t>
            </a:r>
            <a:endParaRPr lang="en-US" sz="7500" dirty="0">
              <a:solidFill>
                <a:srgbClr val="4DAEB3"/>
              </a:solidFill>
              <a:latin typeface="Century Gothic" panose="020F0302020204030204"/>
            </a:endParaRPr>
          </a:p>
        </p:txBody>
      </p:sp>
      <p:sp>
        <p:nvSpPr>
          <p:cNvPr id="39" name="Text Placeholder 1">
            <a:extLst>
              <a:ext uri="{FF2B5EF4-FFF2-40B4-BE49-F238E27FC236}">
                <a16:creationId xmlns:a16="http://schemas.microsoft.com/office/drawing/2014/main" id="{A8FDEB7F-83BE-468A-A8D9-BB9485219044}"/>
              </a:ext>
            </a:extLst>
          </p:cNvPr>
          <p:cNvSpPr txBox="1">
            <a:spLocks/>
          </p:cNvSpPr>
          <p:nvPr/>
        </p:nvSpPr>
        <p:spPr>
          <a:xfrm>
            <a:off x="3412673" y="1855322"/>
            <a:ext cx="20408486" cy="1307415"/>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000" dirty="0">
                <a:solidFill>
                  <a:srgbClr val="4DAEB3"/>
                </a:solidFill>
              </a:rPr>
              <a:t>A Google Earth Engine Python API Tool to Automate Wetland Extent Mapping Using Radar Satellite Sensors for Wetland Management and Monitoring</a:t>
            </a:r>
          </a:p>
        </p:txBody>
      </p:sp>
      <p:grpSp>
        <p:nvGrpSpPr>
          <p:cNvPr id="55" name="Group 54">
            <a:extLst>
              <a:ext uri="{FF2B5EF4-FFF2-40B4-BE49-F238E27FC236}">
                <a16:creationId xmlns:a16="http://schemas.microsoft.com/office/drawing/2014/main" id="{70CC7528-44DF-AE2E-AAAF-D69C67F3F95E}"/>
              </a:ext>
            </a:extLst>
          </p:cNvPr>
          <p:cNvGrpSpPr/>
          <p:nvPr/>
        </p:nvGrpSpPr>
        <p:grpSpPr>
          <a:xfrm>
            <a:off x="14499734" y="5964722"/>
            <a:ext cx="9064588" cy="7087833"/>
            <a:chOff x="264459" y="1596353"/>
            <a:chExt cx="6432151" cy="5026506"/>
          </a:xfrm>
        </p:grpSpPr>
        <p:pic>
          <p:nvPicPr>
            <p:cNvPr id="56" name="Picture 55" descr="Map&#10;&#10;Description automatically generated">
              <a:extLst>
                <a:ext uri="{FF2B5EF4-FFF2-40B4-BE49-F238E27FC236}">
                  <a16:creationId xmlns:a16="http://schemas.microsoft.com/office/drawing/2014/main" id="{9326DC9E-15B9-C789-6C3C-2249E6F01C85}"/>
                </a:ext>
              </a:extLst>
            </p:cNvPr>
            <p:cNvPicPr>
              <a:picLocks noChangeAspect="1"/>
            </p:cNvPicPr>
            <p:nvPr/>
          </p:nvPicPr>
          <p:blipFill rotWithShape="1">
            <a:blip r:embed="rId3"/>
            <a:srcRect r="9292" b="-106"/>
            <a:stretch/>
          </p:blipFill>
          <p:spPr>
            <a:xfrm>
              <a:off x="264459" y="1596353"/>
              <a:ext cx="6432151" cy="5026506"/>
            </a:xfrm>
            <a:prstGeom prst="rect">
              <a:avLst/>
            </a:prstGeom>
          </p:spPr>
        </p:pic>
        <p:sp>
          <p:nvSpPr>
            <p:cNvPr id="57" name="TextBox 3">
              <a:extLst>
                <a:ext uri="{FF2B5EF4-FFF2-40B4-BE49-F238E27FC236}">
                  <a16:creationId xmlns:a16="http://schemas.microsoft.com/office/drawing/2014/main" id="{EA5AE716-9B18-DC65-A6DE-A47134D7CC94}"/>
                </a:ext>
              </a:extLst>
            </p:cNvPr>
            <p:cNvSpPr txBox="1"/>
            <p:nvPr/>
          </p:nvSpPr>
          <p:spPr>
            <a:xfrm>
              <a:off x="1626912" y="4242921"/>
              <a:ext cx="3039967" cy="2837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lumMod val="75000"/>
                      <a:lumOff val="25000"/>
                    </a:schemeClr>
                  </a:solidFill>
                  <a:latin typeface="Century Gothic"/>
                  <a:ea typeface="+mn-lt"/>
                  <a:cs typeface="+mn-lt"/>
                </a:rPr>
                <a:t>South Sudan</a:t>
              </a:r>
              <a:endParaRPr lang="en-US" sz="2000" b="1" dirty="0">
                <a:solidFill>
                  <a:schemeClr val="tx1">
                    <a:lumMod val="75000"/>
                    <a:lumOff val="25000"/>
                  </a:schemeClr>
                </a:solidFill>
                <a:latin typeface="Century Gothic"/>
                <a:cs typeface="Calibri"/>
              </a:endParaRPr>
            </a:p>
          </p:txBody>
        </p:sp>
        <p:sp>
          <p:nvSpPr>
            <p:cNvPr id="58" name="TextBox 4">
              <a:extLst>
                <a:ext uri="{FF2B5EF4-FFF2-40B4-BE49-F238E27FC236}">
                  <a16:creationId xmlns:a16="http://schemas.microsoft.com/office/drawing/2014/main" id="{B7143826-5B3D-5008-4525-041BBB62B413}"/>
                </a:ext>
              </a:extLst>
            </p:cNvPr>
            <p:cNvSpPr txBox="1"/>
            <p:nvPr/>
          </p:nvSpPr>
          <p:spPr>
            <a:xfrm>
              <a:off x="4036238" y="2319359"/>
              <a:ext cx="126263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4DAEB3"/>
                  </a:solidFill>
                  <a:latin typeface="Century Gothic"/>
                  <a:cs typeface="Calibri"/>
                </a:rPr>
                <a:t>White Nile River</a:t>
              </a:r>
              <a:endParaRPr lang="en-US" sz="1400" b="1">
                <a:solidFill>
                  <a:srgbClr val="4DAEB3"/>
                </a:solidFill>
                <a:latin typeface="Century Gothic"/>
              </a:endParaRPr>
            </a:p>
          </p:txBody>
        </p:sp>
        <p:sp>
          <p:nvSpPr>
            <p:cNvPr id="59" name="TextBox 5">
              <a:extLst>
                <a:ext uri="{FF2B5EF4-FFF2-40B4-BE49-F238E27FC236}">
                  <a16:creationId xmlns:a16="http://schemas.microsoft.com/office/drawing/2014/main" id="{E83B7B3A-C642-DE89-9403-938E36F44E41}"/>
                </a:ext>
              </a:extLst>
            </p:cNvPr>
            <p:cNvSpPr txBox="1"/>
            <p:nvPr/>
          </p:nvSpPr>
          <p:spPr>
            <a:xfrm>
              <a:off x="3341551" y="4380948"/>
              <a:ext cx="150087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6B944A"/>
                  </a:solidFill>
                  <a:latin typeface="Century Gothic"/>
                  <a:cs typeface="Calibri"/>
                </a:rPr>
                <a:t>Sudd Wetland</a:t>
              </a:r>
            </a:p>
          </p:txBody>
        </p:sp>
        <p:sp>
          <p:nvSpPr>
            <p:cNvPr id="60" name="TextBox 6">
              <a:extLst>
                <a:ext uri="{FF2B5EF4-FFF2-40B4-BE49-F238E27FC236}">
                  <a16:creationId xmlns:a16="http://schemas.microsoft.com/office/drawing/2014/main" id="{574675A6-5498-D9CC-657F-46CE8B3A48E5}"/>
                </a:ext>
              </a:extLst>
            </p:cNvPr>
            <p:cNvSpPr txBox="1"/>
            <p:nvPr/>
          </p:nvSpPr>
          <p:spPr>
            <a:xfrm>
              <a:off x="2370666" y="6059714"/>
              <a:ext cx="287866" cy="1800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solidFill>
                    <a:schemeClr val="tx1">
                      <a:lumMod val="75000"/>
                      <a:lumOff val="25000"/>
                    </a:schemeClr>
                  </a:solidFill>
                  <a:latin typeface="Century Gothic"/>
                  <a:ea typeface="+mn-lt"/>
                  <a:cs typeface="+mn-lt"/>
                </a:rPr>
                <a:t>0</a:t>
              </a:r>
            </a:p>
          </p:txBody>
        </p:sp>
        <p:sp>
          <p:nvSpPr>
            <p:cNvPr id="61" name="TextBox 7">
              <a:extLst>
                <a:ext uri="{FF2B5EF4-FFF2-40B4-BE49-F238E27FC236}">
                  <a16:creationId xmlns:a16="http://schemas.microsoft.com/office/drawing/2014/main" id="{79B81315-A24E-C8D0-01E6-E690E9F6D3F5}"/>
                </a:ext>
              </a:extLst>
            </p:cNvPr>
            <p:cNvSpPr txBox="1"/>
            <p:nvPr/>
          </p:nvSpPr>
          <p:spPr>
            <a:xfrm>
              <a:off x="2733523" y="6059713"/>
              <a:ext cx="408818" cy="1800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solidFill>
                    <a:schemeClr val="tx1">
                      <a:lumMod val="75000"/>
                      <a:lumOff val="25000"/>
                    </a:schemeClr>
                  </a:solidFill>
                  <a:latin typeface="Century Gothic"/>
                  <a:ea typeface="+mn-lt"/>
                  <a:cs typeface="+mn-lt"/>
                </a:rPr>
                <a:t>100</a:t>
              </a:r>
            </a:p>
          </p:txBody>
        </p:sp>
        <p:sp>
          <p:nvSpPr>
            <p:cNvPr id="62" name="TextBox 8">
              <a:extLst>
                <a:ext uri="{FF2B5EF4-FFF2-40B4-BE49-F238E27FC236}">
                  <a16:creationId xmlns:a16="http://schemas.microsoft.com/office/drawing/2014/main" id="{CEBB30AA-7C1C-54C1-5FA3-FAAD8F93D5FF}"/>
                </a:ext>
              </a:extLst>
            </p:cNvPr>
            <p:cNvSpPr txBox="1"/>
            <p:nvPr/>
          </p:nvSpPr>
          <p:spPr>
            <a:xfrm>
              <a:off x="3132665" y="6059713"/>
              <a:ext cx="674913" cy="1800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a:ea typeface="+mn-lt"/>
                  <a:cs typeface="+mn-lt"/>
                </a:rPr>
                <a:t>200 km</a:t>
              </a:r>
            </a:p>
          </p:txBody>
        </p:sp>
      </p:grpSp>
      <p:cxnSp>
        <p:nvCxnSpPr>
          <p:cNvPr id="79" name="Straight Arrow Connector 78">
            <a:extLst>
              <a:ext uri="{FF2B5EF4-FFF2-40B4-BE49-F238E27FC236}">
                <a16:creationId xmlns:a16="http://schemas.microsoft.com/office/drawing/2014/main" id="{C45A1718-7EF8-5769-81F1-1176D5E905A2}"/>
              </a:ext>
            </a:extLst>
          </p:cNvPr>
          <p:cNvCxnSpPr>
            <a:cxnSpLocks/>
          </p:cNvCxnSpPr>
          <p:nvPr/>
        </p:nvCxnSpPr>
        <p:spPr>
          <a:xfrm flipV="1">
            <a:off x="7861479" y="19346972"/>
            <a:ext cx="2821310" cy="4764"/>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D549D7D-65B4-C114-96BD-CEBBBCAB0FAA}"/>
              </a:ext>
            </a:extLst>
          </p:cNvPr>
          <p:cNvCxnSpPr>
            <a:cxnSpLocks/>
          </p:cNvCxnSpPr>
          <p:nvPr/>
        </p:nvCxnSpPr>
        <p:spPr>
          <a:xfrm flipV="1">
            <a:off x="10197424" y="22110119"/>
            <a:ext cx="487678" cy="4156"/>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308BD52-C9C4-B551-680B-6368AEC9F752}"/>
              </a:ext>
            </a:extLst>
          </p:cNvPr>
          <p:cNvSpPr/>
          <p:nvPr/>
        </p:nvSpPr>
        <p:spPr>
          <a:xfrm>
            <a:off x="1022014" y="18451872"/>
            <a:ext cx="2197804" cy="386138"/>
          </a:xfrm>
          <a:prstGeom prst="rect">
            <a:avLst/>
          </a:prstGeom>
          <a:solidFill>
            <a:srgbClr val="4DAEB3">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Century Gothic"/>
              </a:rPr>
              <a:t>INPUT</a:t>
            </a:r>
          </a:p>
        </p:txBody>
      </p:sp>
      <p:sp>
        <p:nvSpPr>
          <p:cNvPr id="82" name="Rectangle 81">
            <a:extLst>
              <a:ext uri="{FF2B5EF4-FFF2-40B4-BE49-F238E27FC236}">
                <a16:creationId xmlns:a16="http://schemas.microsoft.com/office/drawing/2014/main" id="{408BC870-24FA-9704-5C0B-ABB5C103786E}"/>
              </a:ext>
            </a:extLst>
          </p:cNvPr>
          <p:cNvSpPr/>
          <p:nvPr/>
        </p:nvSpPr>
        <p:spPr>
          <a:xfrm>
            <a:off x="3418241" y="18451872"/>
            <a:ext cx="2197560" cy="386138"/>
          </a:xfrm>
          <a:prstGeom prst="rect">
            <a:avLst/>
          </a:prstGeom>
          <a:solidFill>
            <a:srgbClr val="4DAEB3">
              <a:alpha val="2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Century Gothic"/>
              </a:rPr>
              <a:t>PROCESSING</a:t>
            </a:r>
          </a:p>
        </p:txBody>
      </p:sp>
      <p:sp>
        <p:nvSpPr>
          <p:cNvPr id="83" name="Rectangle 82">
            <a:extLst>
              <a:ext uri="{FF2B5EF4-FFF2-40B4-BE49-F238E27FC236}">
                <a16:creationId xmlns:a16="http://schemas.microsoft.com/office/drawing/2014/main" id="{B1D19DEF-B945-17A6-7AEA-783114D38B35}"/>
              </a:ext>
            </a:extLst>
          </p:cNvPr>
          <p:cNvSpPr/>
          <p:nvPr/>
        </p:nvSpPr>
        <p:spPr>
          <a:xfrm>
            <a:off x="8181939" y="18465674"/>
            <a:ext cx="2175844" cy="387056"/>
          </a:xfrm>
          <a:prstGeom prst="rect">
            <a:avLst/>
          </a:prstGeom>
          <a:solidFill>
            <a:srgbClr val="4DAEB3">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Century Gothic"/>
              </a:rPr>
              <a:t>CLASSIFICATION</a:t>
            </a:r>
          </a:p>
        </p:txBody>
      </p:sp>
      <p:sp>
        <p:nvSpPr>
          <p:cNvPr id="84" name="Rectangle 83">
            <a:extLst>
              <a:ext uri="{FF2B5EF4-FFF2-40B4-BE49-F238E27FC236}">
                <a16:creationId xmlns:a16="http://schemas.microsoft.com/office/drawing/2014/main" id="{34DC4B65-964C-899E-13C1-25419C5C87DE}"/>
              </a:ext>
            </a:extLst>
          </p:cNvPr>
          <p:cNvSpPr/>
          <p:nvPr/>
        </p:nvSpPr>
        <p:spPr>
          <a:xfrm>
            <a:off x="10530240" y="18452396"/>
            <a:ext cx="2197803" cy="385613"/>
          </a:xfrm>
          <a:prstGeom prst="rect">
            <a:avLst/>
          </a:prstGeom>
          <a:solidFill>
            <a:srgbClr val="4DAEB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Century Gothic"/>
              </a:rPr>
              <a:t>OUTPUT</a:t>
            </a:r>
          </a:p>
        </p:txBody>
      </p:sp>
      <p:sp>
        <p:nvSpPr>
          <p:cNvPr id="85" name="Rectangle 84">
            <a:extLst>
              <a:ext uri="{FF2B5EF4-FFF2-40B4-BE49-F238E27FC236}">
                <a16:creationId xmlns:a16="http://schemas.microsoft.com/office/drawing/2014/main" id="{38C0AEA8-662C-B969-34D5-FDB3BA7622CE}"/>
              </a:ext>
            </a:extLst>
          </p:cNvPr>
          <p:cNvSpPr/>
          <p:nvPr/>
        </p:nvSpPr>
        <p:spPr>
          <a:xfrm>
            <a:off x="5814466" y="18452398"/>
            <a:ext cx="2197558" cy="386138"/>
          </a:xfrm>
          <a:prstGeom prst="rect">
            <a:avLst/>
          </a:prstGeom>
          <a:solidFill>
            <a:srgbClr val="4DAEB3">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lumMod val="75000"/>
                    <a:lumOff val="25000"/>
                  </a:schemeClr>
                </a:solidFill>
                <a:latin typeface="Century Gothic"/>
              </a:rPr>
              <a:t>ANALYSIS</a:t>
            </a:r>
            <a:endParaRPr lang="en-US" dirty="0">
              <a:solidFill>
                <a:schemeClr val="tx1">
                  <a:lumMod val="75000"/>
                  <a:lumOff val="25000"/>
                </a:schemeClr>
              </a:solidFill>
            </a:endParaRPr>
          </a:p>
        </p:txBody>
      </p:sp>
      <p:cxnSp>
        <p:nvCxnSpPr>
          <p:cNvPr id="86" name="Straight Arrow Connector 85">
            <a:extLst>
              <a:ext uri="{FF2B5EF4-FFF2-40B4-BE49-F238E27FC236}">
                <a16:creationId xmlns:a16="http://schemas.microsoft.com/office/drawing/2014/main" id="{9DBC7888-6A6B-EC80-6FB6-9FEF44EE7243}"/>
              </a:ext>
            </a:extLst>
          </p:cNvPr>
          <p:cNvCxnSpPr>
            <a:cxnSpLocks/>
          </p:cNvCxnSpPr>
          <p:nvPr/>
        </p:nvCxnSpPr>
        <p:spPr>
          <a:xfrm>
            <a:off x="3052339" y="19314336"/>
            <a:ext cx="533577" cy="1891"/>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BBC625F6-C567-4B30-53DF-CEC979A77816}"/>
              </a:ext>
            </a:extLst>
          </p:cNvPr>
          <p:cNvCxnSpPr/>
          <p:nvPr/>
        </p:nvCxnSpPr>
        <p:spPr>
          <a:xfrm flipV="1">
            <a:off x="5434038" y="19660208"/>
            <a:ext cx="552609" cy="2308140"/>
          </a:xfrm>
          <a:prstGeom prst="bentConnector3">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DBB6595-02D8-2894-4651-E068A8019A82}"/>
              </a:ext>
            </a:extLst>
          </p:cNvPr>
          <p:cNvCxnSpPr>
            <a:cxnSpLocks/>
          </p:cNvCxnSpPr>
          <p:nvPr/>
        </p:nvCxnSpPr>
        <p:spPr>
          <a:xfrm>
            <a:off x="9265453" y="21507058"/>
            <a:ext cx="3119" cy="291568"/>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C640A8-666A-A901-F3B6-1976E52B4D3C}"/>
              </a:ext>
            </a:extLst>
          </p:cNvPr>
          <p:cNvCxnSpPr>
            <a:cxnSpLocks/>
          </p:cNvCxnSpPr>
          <p:nvPr/>
        </p:nvCxnSpPr>
        <p:spPr>
          <a:xfrm>
            <a:off x="4480861" y="19829499"/>
            <a:ext cx="3119" cy="291568"/>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676F505F-0903-667C-FCFB-595292856441}"/>
              </a:ext>
            </a:extLst>
          </p:cNvPr>
          <p:cNvCxnSpPr>
            <a:cxnSpLocks/>
          </p:cNvCxnSpPr>
          <p:nvPr/>
        </p:nvCxnSpPr>
        <p:spPr>
          <a:xfrm flipV="1">
            <a:off x="3058448" y="19536375"/>
            <a:ext cx="544560" cy="609510"/>
          </a:xfrm>
          <a:prstGeom prst="bentConnector3">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5641FE5E-B4D9-7B3B-D458-9E5EE9EA5BE8}"/>
              </a:ext>
            </a:extLst>
          </p:cNvPr>
          <p:cNvCxnSpPr>
            <a:cxnSpLocks/>
          </p:cNvCxnSpPr>
          <p:nvPr/>
        </p:nvCxnSpPr>
        <p:spPr>
          <a:xfrm flipV="1">
            <a:off x="3049690" y="20359269"/>
            <a:ext cx="548104" cy="540691"/>
          </a:xfrm>
          <a:prstGeom prst="bentConnector3">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34">
            <a:extLst>
              <a:ext uri="{FF2B5EF4-FFF2-40B4-BE49-F238E27FC236}">
                <a16:creationId xmlns:a16="http://schemas.microsoft.com/office/drawing/2014/main" id="{88AF571A-D8AC-67DD-BD73-7B346F2581CE}"/>
              </a:ext>
            </a:extLst>
          </p:cNvPr>
          <p:cNvSpPr txBox="1"/>
          <p:nvPr/>
        </p:nvSpPr>
        <p:spPr>
          <a:xfrm>
            <a:off x="1217442" y="19077854"/>
            <a:ext cx="1802190" cy="707886"/>
          </a:xfrm>
          <a:prstGeom prst="rect">
            <a:avLst/>
          </a:prstGeom>
          <a:noFill/>
          <a:ln w="57150">
            <a:solidFill>
              <a:srgbClr val="4DAEB3">
                <a:alpha val="2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Sentinel-1 C-SAR</a:t>
            </a:r>
          </a:p>
        </p:txBody>
      </p:sp>
      <p:sp>
        <p:nvSpPr>
          <p:cNvPr id="93" name="TextBox 34">
            <a:extLst>
              <a:ext uri="{FF2B5EF4-FFF2-40B4-BE49-F238E27FC236}">
                <a16:creationId xmlns:a16="http://schemas.microsoft.com/office/drawing/2014/main" id="{C50AC87A-3F5F-BF43-92E9-02FD52A0CFD1}"/>
              </a:ext>
            </a:extLst>
          </p:cNvPr>
          <p:cNvSpPr txBox="1"/>
          <p:nvPr/>
        </p:nvSpPr>
        <p:spPr>
          <a:xfrm>
            <a:off x="1211393" y="19975597"/>
            <a:ext cx="1802190" cy="400110"/>
          </a:xfrm>
          <a:prstGeom prst="rect">
            <a:avLst/>
          </a:prstGeom>
          <a:noFill/>
          <a:ln w="57150">
            <a:solidFill>
              <a:srgbClr val="4DAEB3">
                <a:alpha val="2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NISAR*</a:t>
            </a:r>
          </a:p>
        </p:txBody>
      </p:sp>
      <p:sp>
        <p:nvSpPr>
          <p:cNvPr id="94" name="TextBox 34">
            <a:extLst>
              <a:ext uri="{FF2B5EF4-FFF2-40B4-BE49-F238E27FC236}">
                <a16:creationId xmlns:a16="http://schemas.microsoft.com/office/drawing/2014/main" id="{BD330186-E90F-548D-4E94-ACD30E2C0F5E}"/>
              </a:ext>
            </a:extLst>
          </p:cNvPr>
          <p:cNvSpPr txBox="1"/>
          <p:nvPr/>
        </p:nvSpPr>
        <p:spPr>
          <a:xfrm>
            <a:off x="1217442" y="20658977"/>
            <a:ext cx="1802190" cy="400110"/>
          </a:xfrm>
          <a:prstGeom prst="rect">
            <a:avLst/>
          </a:prstGeom>
          <a:noFill/>
          <a:ln w="57150">
            <a:solidFill>
              <a:srgbClr val="4DAEB3">
                <a:alpha val="2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Terra MODIS</a:t>
            </a:r>
            <a:endParaRPr lang="en-US" sz="2000" b="1" dirty="0">
              <a:solidFill>
                <a:schemeClr val="tx1">
                  <a:lumMod val="75000"/>
                  <a:lumOff val="25000"/>
                </a:schemeClr>
              </a:solidFill>
              <a:latin typeface="Century Gothic"/>
            </a:endParaRPr>
          </a:p>
        </p:txBody>
      </p:sp>
      <p:sp>
        <p:nvSpPr>
          <p:cNvPr id="95" name="TextBox 34">
            <a:extLst>
              <a:ext uri="{FF2B5EF4-FFF2-40B4-BE49-F238E27FC236}">
                <a16:creationId xmlns:a16="http://schemas.microsoft.com/office/drawing/2014/main" id="{9B878AF9-2FA7-705F-1B7E-2FC5547B5E77}"/>
              </a:ext>
            </a:extLst>
          </p:cNvPr>
          <p:cNvSpPr txBox="1"/>
          <p:nvPr/>
        </p:nvSpPr>
        <p:spPr>
          <a:xfrm>
            <a:off x="1169061" y="21859925"/>
            <a:ext cx="1802190" cy="1015663"/>
          </a:xfrm>
          <a:prstGeom prst="rect">
            <a:avLst/>
          </a:prstGeom>
          <a:noFill/>
          <a:ln w="57150">
            <a:solidFill>
              <a:srgbClr val="4DAEB3">
                <a:alpha val="2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VIIRS data from Downs et al. 2023</a:t>
            </a:r>
          </a:p>
        </p:txBody>
      </p:sp>
      <p:sp>
        <p:nvSpPr>
          <p:cNvPr id="96" name="TextBox 34">
            <a:extLst>
              <a:ext uri="{FF2B5EF4-FFF2-40B4-BE49-F238E27FC236}">
                <a16:creationId xmlns:a16="http://schemas.microsoft.com/office/drawing/2014/main" id="{B28A3E5D-5B62-93F4-241B-7813959C461C}"/>
              </a:ext>
            </a:extLst>
          </p:cNvPr>
          <p:cNvSpPr txBox="1"/>
          <p:nvPr/>
        </p:nvSpPr>
        <p:spPr>
          <a:xfrm>
            <a:off x="3612300" y="19077854"/>
            <a:ext cx="1802190" cy="707886"/>
          </a:xfrm>
          <a:prstGeom prst="rect">
            <a:avLst/>
          </a:prstGeom>
          <a:noFill/>
          <a:ln w="57150">
            <a:solidFill>
              <a:srgbClr val="4DAEB3">
                <a:alpha val="4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filter by date and ROI</a:t>
            </a:r>
            <a:endParaRPr lang="en-US" sz="2000" dirty="0">
              <a:solidFill>
                <a:schemeClr val="tx1">
                  <a:lumMod val="75000"/>
                  <a:lumOff val="25000"/>
                </a:schemeClr>
              </a:solidFill>
              <a:latin typeface="Century Gothic"/>
            </a:endParaRPr>
          </a:p>
        </p:txBody>
      </p:sp>
      <p:sp>
        <p:nvSpPr>
          <p:cNvPr id="97" name="TextBox 34">
            <a:extLst>
              <a:ext uri="{FF2B5EF4-FFF2-40B4-BE49-F238E27FC236}">
                <a16:creationId xmlns:a16="http://schemas.microsoft.com/office/drawing/2014/main" id="{4B8EE9C9-3C19-7455-E373-E2E88DE1D181}"/>
              </a:ext>
            </a:extLst>
          </p:cNvPr>
          <p:cNvSpPr txBox="1"/>
          <p:nvPr/>
        </p:nvSpPr>
        <p:spPr>
          <a:xfrm>
            <a:off x="3612298" y="20144929"/>
            <a:ext cx="1802190" cy="400110"/>
          </a:xfrm>
          <a:prstGeom prst="rect">
            <a:avLst/>
          </a:prstGeom>
          <a:noFill/>
          <a:ln w="57150">
            <a:solidFill>
              <a:srgbClr val="4DAEB3">
                <a:alpha val="4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snow mask</a:t>
            </a:r>
            <a:endParaRPr lang="en-US" sz="2000" dirty="0">
              <a:solidFill>
                <a:schemeClr val="tx1">
                  <a:lumMod val="75000"/>
                  <a:lumOff val="25000"/>
                </a:schemeClr>
              </a:solidFill>
              <a:latin typeface="Century Gothic"/>
            </a:endParaRPr>
          </a:p>
        </p:txBody>
      </p:sp>
      <p:sp>
        <p:nvSpPr>
          <p:cNvPr id="98" name="TextBox 34">
            <a:extLst>
              <a:ext uri="{FF2B5EF4-FFF2-40B4-BE49-F238E27FC236}">
                <a16:creationId xmlns:a16="http://schemas.microsoft.com/office/drawing/2014/main" id="{81A81CB2-313E-EB46-B2B4-D431F63EBED6}"/>
              </a:ext>
            </a:extLst>
          </p:cNvPr>
          <p:cNvSpPr txBox="1"/>
          <p:nvPr/>
        </p:nvSpPr>
        <p:spPr>
          <a:xfrm>
            <a:off x="3629230" y="20910558"/>
            <a:ext cx="1802190" cy="400110"/>
          </a:xfrm>
          <a:prstGeom prst="rect">
            <a:avLst/>
          </a:prstGeom>
          <a:noFill/>
          <a:ln w="57150">
            <a:solidFill>
              <a:srgbClr val="4DAEB3">
                <a:alpha val="4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de-speckle </a:t>
            </a:r>
          </a:p>
        </p:txBody>
      </p:sp>
      <p:sp>
        <p:nvSpPr>
          <p:cNvPr id="99" name="TextBox 34">
            <a:extLst>
              <a:ext uri="{FF2B5EF4-FFF2-40B4-BE49-F238E27FC236}">
                <a16:creationId xmlns:a16="http://schemas.microsoft.com/office/drawing/2014/main" id="{937DE8DB-2F06-1B0A-C901-7B92C064CBAB}"/>
              </a:ext>
            </a:extLst>
          </p:cNvPr>
          <p:cNvSpPr txBox="1"/>
          <p:nvPr/>
        </p:nvSpPr>
        <p:spPr>
          <a:xfrm>
            <a:off x="3612298" y="21652929"/>
            <a:ext cx="1802190" cy="707886"/>
          </a:xfrm>
          <a:prstGeom prst="rect">
            <a:avLst/>
          </a:prstGeom>
          <a:noFill/>
          <a:ln w="57150">
            <a:solidFill>
              <a:srgbClr val="4DAEB3">
                <a:alpha val="4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calculate VV/VH ratio</a:t>
            </a:r>
            <a:endParaRPr lang="en-US" sz="2000" dirty="0">
              <a:solidFill>
                <a:schemeClr val="tx1">
                  <a:lumMod val="75000"/>
                  <a:lumOff val="25000"/>
                </a:schemeClr>
              </a:solidFill>
              <a:latin typeface="Century Gothic"/>
            </a:endParaRPr>
          </a:p>
        </p:txBody>
      </p:sp>
      <p:sp>
        <p:nvSpPr>
          <p:cNvPr id="100" name="TextBox 34">
            <a:extLst>
              <a:ext uri="{FF2B5EF4-FFF2-40B4-BE49-F238E27FC236}">
                <a16:creationId xmlns:a16="http://schemas.microsoft.com/office/drawing/2014/main" id="{F1BF8DBC-D0A5-45A7-838B-AA3A9FAF2CFE}"/>
              </a:ext>
            </a:extLst>
          </p:cNvPr>
          <p:cNvSpPr txBox="1"/>
          <p:nvPr/>
        </p:nvSpPr>
        <p:spPr>
          <a:xfrm>
            <a:off x="6007156" y="19127165"/>
            <a:ext cx="1802190" cy="1015663"/>
          </a:xfrm>
          <a:prstGeom prst="rect">
            <a:avLst/>
          </a:prstGeom>
          <a:noFill/>
          <a:ln w="57150">
            <a:solidFill>
              <a:srgbClr val="4DAEB3">
                <a:alpha val="6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calculate mean pixel values</a:t>
            </a:r>
            <a:endParaRPr lang="en-US" sz="2000" dirty="0">
              <a:solidFill>
                <a:schemeClr val="tx1">
                  <a:lumMod val="75000"/>
                  <a:lumOff val="25000"/>
                </a:schemeClr>
              </a:solidFill>
              <a:latin typeface="Century Gothic"/>
            </a:endParaRPr>
          </a:p>
        </p:txBody>
      </p:sp>
      <p:sp>
        <p:nvSpPr>
          <p:cNvPr id="101" name="TextBox 34">
            <a:extLst>
              <a:ext uri="{FF2B5EF4-FFF2-40B4-BE49-F238E27FC236}">
                <a16:creationId xmlns:a16="http://schemas.microsoft.com/office/drawing/2014/main" id="{C469E685-1875-8156-CEE1-376306C323E6}"/>
              </a:ext>
            </a:extLst>
          </p:cNvPr>
          <p:cNvSpPr txBox="1"/>
          <p:nvPr/>
        </p:nvSpPr>
        <p:spPr>
          <a:xfrm>
            <a:off x="8365724" y="20731270"/>
            <a:ext cx="1802190" cy="707886"/>
          </a:xfrm>
          <a:prstGeom prst="rect">
            <a:avLst/>
          </a:prstGeom>
          <a:noFill/>
          <a:ln w="57150">
            <a:solidFill>
              <a:srgbClr val="4DAEB3">
                <a:alpha val="8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classify study area</a:t>
            </a:r>
            <a:endParaRPr lang="en-US" sz="2000" dirty="0">
              <a:solidFill>
                <a:schemeClr val="tx1">
                  <a:lumMod val="75000"/>
                  <a:lumOff val="25000"/>
                </a:schemeClr>
              </a:solidFill>
              <a:latin typeface="Century Gothic"/>
            </a:endParaRPr>
          </a:p>
        </p:txBody>
      </p:sp>
      <p:sp>
        <p:nvSpPr>
          <p:cNvPr id="102" name="TextBox 34">
            <a:extLst>
              <a:ext uri="{FF2B5EF4-FFF2-40B4-BE49-F238E27FC236}">
                <a16:creationId xmlns:a16="http://schemas.microsoft.com/office/drawing/2014/main" id="{64565CE4-3E07-198D-7B6A-F279B8C9ACD8}"/>
              </a:ext>
            </a:extLst>
          </p:cNvPr>
          <p:cNvSpPr txBox="1"/>
          <p:nvPr/>
        </p:nvSpPr>
        <p:spPr>
          <a:xfrm>
            <a:off x="8402009" y="21844031"/>
            <a:ext cx="1802190" cy="707886"/>
          </a:xfrm>
          <a:prstGeom prst="rect">
            <a:avLst/>
          </a:prstGeom>
          <a:noFill/>
          <a:ln w="57150">
            <a:solidFill>
              <a:srgbClr val="4DAEB3">
                <a:alpha val="80000"/>
              </a:srgb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accuracy assessment</a:t>
            </a:r>
            <a:endParaRPr lang="en-US" sz="2000" dirty="0">
              <a:solidFill>
                <a:schemeClr val="tx1">
                  <a:lumMod val="75000"/>
                  <a:lumOff val="25000"/>
                </a:schemeClr>
              </a:solidFill>
              <a:latin typeface="Century Gothic"/>
            </a:endParaRPr>
          </a:p>
        </p:txBody>
      </p:sp>
      <p:sp>
        <p:nvSpPr>
          <p:cNvPr id="103" name="TextBox 34">
            <a:extLst>
              <a:ext uri="{FF2B5EF4-FFF2-40B4-BE49-F238E27FC236}">
                <a16:creationId xmlns:a16="http://schemas.microsoft.com/office/drawing/2014/main" id="{F607AAB1-35CB-AFD1-C3EF-BE2B5278B01F}"/>
              </a:ext>
            </a:extLst>
          </p:cNvPr>
          <p:cNvSpPr txBox="1"/>
          <p:nvPr/>
        </p:nvSpPr>
        <p:spPr>
          <a:xfrm>
            <a:off x="10724295" y="19071804"/>
            <a:ext cx="1802190" cy="707886"/>
          </a:xfrm>
          <a:prstGeom prst="rect">
            <a:avLst/>
          </a:prstGeom>
          <a:noFill/>
          <a:ln w="57150">
            <a:solidFill>
              <a:srgbClr val="4DAEB3"/>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departure from mean</a:t>
            </a:r>
            <a:endParaRPr lang="en-US" b="1" dirty="0">
              <a:solidFill>
                <a:schemeClr val="tx1">
                  <a:lumMod val="75000"/>
                  <a:lumOff val="25000"/>
                </a:schemeClr>
              </a:solidFill>
            </a:endParaRPr>
          </a:p>
        </p:txBody>
      </p:sp>
      <p:sp>
        <p:nvSpPr>
          <p:cNvPr id="104" name="TextBox 34">
            <a:extLst>
              <a:ext uri="{FF2B5EF4-FFF2-40B4-BE49-F238E27FC236}">
                <a16:creationId xmlns:a16="http://schemas.microsoft.com/office/drawing/2014/main" id="{18B38B4C-19A0-F042-00CC-4E66412062A3}"/>
              </a:ext>
            </a:extLst>
          </p:cNvPr>
          <p:cNvSpPr txBox="1"/>
          <p:nvPr/>
        </p:nvSpPr>
        <p:spPr>
          <a:xfrm>
            <a:off x="10733970" y="21642041"/>
            <a:ext cx="1802190" cy="707886"/>
          </a:xfrm>
          <a:prstGeom prst="rect">
            <a:avLst/>
          </a:prstGeom>
          <a:noFill/>
          <a:ln w="57150">
            <a:solidFill>
              <a:srgbClr val="4DAEB3"/>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lumMod val="75000"/>
                    <a:lumOff val="25000"/>
                  </a:schemeClr>
                </a:solidFill>
                <a:latin typeface="Century Gothic"/>
                <a:cs typeface="Calibri" panose="020F0502020204030204"/>
              </a:rPr>
              <a:t>final classification</a:t>
            </a:r>
            <a:endParaRPr lang="en-US" b="1" dirty="0">
              <a:solidFill>
                <a:schemeClr val="tx1">
                  <a:lumMod val="75000"/>
                  <a:lumOff val="25000"/>
                </a:schemeClr>
              </a:solidFill>
              <a:ea typeface="Calibri"/>
              <a:cs typeface="Calibri"/>
            </a:endParaRPr>
          </a:p>
        </p:txBody>
      </p:sp>
      <p:cxnSp>
        <p:nvCxnSpPr>
          <p:cNvPr id="107" name="Straight Arrow Connector 106">
            <a:extLst>
              <a:ext uri="{FF2B5EF4-FFF2-40B4-BE49-F238E27FC236}">
                <a16:creationId xmlns:a16="http://schemas.microsoft.com/office/drawing/2014/main" id="{D0994B05-22DF-E436-9F88-5F389E6170FC}"/>
              </a:ext>
            </a:extLst>
          </p:cNvPr>
          <p:cNvCxnSpPr>
            <a:cxnSpLocks/>
          </p:cNvCxnSpPr>
          <p:nvPr/>
        </p:nvCxnSpPr>
        <p:spPr>
          <a:xfrm>
            <a:off x="4480860" y="20585452"/>
            <a:ext cx="3119" cy="291568"/>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3506ACF-036D-C759-9899-F62D3F193508}"/>
              </a:ext>
            </a:extLst>
          </p:cNvPr>
          <p:cNvCxnSpPr>
            <a:cxnSpLocks/>
          </p:cNvCxnSpPr>
          <p:nvPr/>
        </p:nvCxnSpPr>
        <p:spPr>
          <a:xfrm>
            <a:off x="4480860" y="21351081"/>
            <a:ext cx="3119" cy="291568"/>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34">
            <a:extLst>
              <a:ext uri="{FF2B5EF4-FFF2-40B4-BE49-F238E27FC236}">
                <a16:creationId xmlns:a16="http://schemas.microsoft.com/office/drawing/2014/main" id="{812AF95B-028A-691D-34F7-892606EC6044}"/>
              </a:ext>
            </a:extLst>
          </p:cNvPr>
          <p:cNvSpPr txBox="1"/>
          <p:nvPr/>
        </p:nvSpPr>
        <p:spPr>
          <a:xfrm>
            <a:off x="8365724" y="19616089"/>
            <a:ext cx="1802190" cy="707886"/>
          </a:xfrm>
          <a:prstGeom prst="rect">
            <a:avLst/>
          </a:prstGeom>
          <a:noFill/>
          <a:ln w="57150">
            <a:solidFill>
              <a:srgbClr val="4DAEB3"/>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5000"/>
                    <a:lumOff val="25000"/>
                  </a:schemeClr>
                </a:solidFill>
                <a:latin typeface="Century Gothic"/>
                <a:cs typeface="Calibri" panose="020F0502020204030204"/>
              </a:rPr>
              <a:t>inundation thresholds</a:t>
            </a:r>
            <a:endParaRPr lang="en-US" dirty="0">
              <a:solidFill>
                <a:schemeClr val="tx1">
                  <a:lumMod val="75000"/>
                  <a:lumOff val="25000"/>
                </a:schemeClr>
              </a:solidFill>
            </a:endParaRPr>
          </a:p>
        </p:txBody>
      </p:sp>
      <p:cxnSp>
        <p:nvCxnSpPr>
          <p:cNvPr id="110" name="Connector: Elbow 109">
            <a:extLst>
              <a:ext uri="{FF2B5EF4-FFF2-40B4-BE49-F238E27FC236}">
                <a16:creationId xmlns:a16="http://schemas.microsoft.com/office/drawing/2014/main" id="{167783D9-7A5F-425B-6BEE-EC04F5D3FA24}"/>
              </a:ext>
            </a:extLst>
          </p:cNvPr>
          <p:cNvCxnSpPr>
            <a:cxnSpLocks/>
          </p:cNvCxnSpPr>
          <p:nvPr/>
        </p:nvCxnSpPr>
        <p:spPr>
          <a:xfrm>
            <a:off x="7872436" y="19646064"/>
            <a:ext cx="501809" cy="1407516"/>
          </a:xfrm>
          <a:prstGeom prst="bentConnector3">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745921-118C-22A6-0417-D346721610D6}"/>
              </a:ext>
            </a:extLst>
          </p:cNvPr>
          <p:cNvCxnSpPr>
            <a:cxnSpLocks/>
          </p:cNvCxnSpPr>
          <p:nvPr/>
        </p:nvCxnSpPr>
        <p:spPr>
          <a:xfrm>
            <a:off x="9236424" y="20374944"/>
            <a:ext cx="3119" cy="291568"/>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A3695CD-A7F0-946E-9D17-DC332A7A7AB6}"/>
              </a:ext>
            </a:extLst>
          </p:cNvPr>
          <p:cNvCxnSpPr>
            <a:cxnSpLocks/>
          </p:cNvCxnSpPr>
          <p:nvPr/>
        </p:nvCxnSpPr>
        <p:spPr>
          <a:xfrm flipV="1">
            <a:off x="3022110" y="22475184"/>
            <a:ext cx="5334572" cy="4764"/>
          </a:xfrm>
          <a:prstGeom prst="straightConnector1">
            <a:avLst/>
          </a:prstGeom>
          <a:ln w="28575">
            <a:solidFill>
              <a:srgbClr val="000000">
                <a:alpha val="7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6">
            <a:extLst>
              <a:ext uri="{FF2B5EF4-FFF2-40B4-BE49-F238E27FC236}">
                <a16:creationId xmlns:a16="http://schemas.microsoft.com/office/drawing/2014/main" id="{FBEDD0C6-E358-682F-FED5-ABC73FBDF7A4}"/>
              </a:ext>
            </a:extLst>
          </p:cNvPr>
          <p:cNvPicPr>
            <a:picLocks noChangeAspect="1"/>
          </p:cNvPicPr>
          <p:nvPr/>
        </p:nvPicPr>
        <p:blipFill>
          <a:blip r:embed="rId4"/>
          <a:stretch>
            <a:fillRect/>
          </a:stretch>
        </p:blipFill>
        <p:spPr>
          <a:xfrm>
            <a:off x="9803280" y="23628816"/>
            <a:ext cx="1841920" cy="3094613"/>
          </a:xfrm>
          <a:prstGeom prst="rect">
            <a:avLst/>
          </a:prstGeom>
        </p:spPr>
      </p:pic>
      <p:pic>
        <p:nvPicPr>
          <p:cNvPr id="7" name="Picture 33" descr="A picture containing transport, satellite&#10;&#10;Description automatically generated">
            <a:extLst>
              <a:ext uri="{FF2B5EF4-FFF2-40B4-BE49-F238E27FC236}">
                <a16:creationId xmlns:a16="http://schemas.microsoft.com/office/drawing/2014/main" id="{D2E3F0C2-4B75-1468-A63B-A17EAA1CBE0A}"/>
              </a:ext>
            </a:extLst>
          </p:cNvPr>
          <p:cNvPicPr>
            <a:picLocks noChangeAspect="1"/>
          </p:cNvPicPr>
          <p:nvPr/>
        </p:nvPicPr>
        <p:blipFill>
          <a:blip r:embed="rId5"/>
          <a:stretch>
            <a:fillRect/>
          </a:stretch>
        </p:blipFill>
        <p:spPr>
          <a:xfrm>
            <a:off x="6205701" y="23388093"/>
            <a:ext cx="2626741" cy="2121690"/>
          </a:xfrm>
          <a:prstGeom prst="rect">
            <a:avLst/>
          </a:prstGeom>
        </p:spPr>
      </p:pic>
      <p:pic>
        <p:nvPicPr>
          <p:cNvPr id="34" name="Picture 35">
            <a:extLst>
              <a:ext uri="{FF2B5EF4-FFF2-40B4-BE49-F238E27FC236}">
                <a16:creationId xmlns:a16="http://schemas.microsoft.com/office/drawing/2014/main" id="{F6D237F1-EDB7-9557-DB99-9DE184AFC77B}"/>
              </a:ext>
            </a:extLst>
          </p:cNvPr>
          <p:cNvPicPr>
            <a:picLocks noChangeAspect="1"/>
          </p:cNvPicPr>
          <p:nvPr/>
        </p:nvPicPr>
        <p:blipFill>
          <a:blip r:embed="rId6"/>
          <a:stretch>
            <a:fillRect/>
          </a:stretch>
        </p:blipFill>
        <p:spPr>
          <a:xfrm>
            <a:off x="3461268" y="24569595"/>
            <a:ext cx="2459136" cy="1914774"/>
          </a:xfrm>
          <a:prstGeom prst="rect">
            <a:avLst/>
          </a:prstGeom>
        </p:spPr>
      </p:pic>
      <p:pic>
        <p:nvPicPr>
          <p:cNvPr id="36" name="Picture 36" descr="A picture containing transport, satellite&#10;&#10;Description automatically generated">
            <a:extLst>
              <a:ext uri="{FF2B5EF4-FFF2-40B4-BE49-F238E27FC236}">
                <a16:creationId xmlns:a16="http://schemas.microsoft.com/office/drawing/2014/main" id="{D03344CF-0E7F-E227-FA31-9FB516ABC5F5}"/>
              </a:ext>
            </a:extLst>
          </p:cNvPr>
          <p:cNvPicPr>
            <a:picLocks noChangeAspect="1"/>
          </p:cNvPicPr>
          <p:nvPr/>
        </p:nvPicPr>
        <p:blipFill>
          <a:blip r:embed="rId7"/>
          <a:stretch>
            <a:fillRect/>
          </a:stretch>
        </p:blipFill>
        <p:spPr>
          <a:xfrm>
            <a:off x="937013" y="24578281"/>
            <a:ext cx="2399039" cy="1808143"/>
          </a:xfrm>
          <a:prstGeom prst="rect">
            <a:avLst/>
          </a:prstGeom>
        </p:spPr>
      </p:pic>
      <p:sp>
        <p:nvSpPr>
          <p:cNvPr id="11" name="TextBox 1">
            <a:extLst>
              <a:ext uri="{FF2B5EF4-FFF2-40B4-BE49-F238E27FC236}">
                <a16:creationId xmlns:a16="http://schemas.microsoft.com/office/drawing/2014/main" id="{39A0D48D-BC56-6958-A00D-7663E7F96256}"/>
              </a:ext>
            </a:extLst>
          </p:cNvPr>
          <p:cNvSpPr txBox="1"/>
          <p:nvPr/>
        </p:nvSpPr>
        <p:spPr>
          <a:xfrm>
            <a:off x="6793210" y="25026466"/>
            <a:ext cx="263656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4DAEB3"/>
                </a:solidFill>
                <a:latin typeface="Century Gothic"/>
              </a:rPr>
              <a:t>Sentinel-1 C-SAR</a:t>
            </a:r>
            <a:r>
              <a:rPr lang="en-US" sz="2000">
                <a:solidFill>
                  <a:srgbClr val="4DAEB3"/>
                </a:solidFill>
                <a:latin typeface="Century Gothic"/>
              </a:rPr>
              <a:t>​</a:t>
            </a:r>
          </a:p>
        </p:txBody>
      </p:sp>
      <p:sp>
        <p:nvSpPr>
          <p:cNvPr id="37" name="TextBox 2">
            <a:extLst>
              <a:ext uri="{FF2B5EF4-FFF2-40B4-BE49-F238E27FC236}">
                <a16:creationId xmlns:a16="http://schemas.microsoft.com/office/drawing/2014/main" id="{98CDE3D3-1448-29A4-633F-F022D6374EE8}"/>
              </a:ext>
            </a:extLst>
          </p:cNvPr>
          <p:cNvSpPr txBox="1"/>
          <p:nvPr/>
        </p:nvSpPr>
        <p:spPr>
          <a:xfrm>
            <a:off x="703003" y="26608821"/>
            <a:ext cx="263656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4DAEB3"/>
                </a:solidFill>
                <a:latin typeface="Century Gothic"/>
              </a:rPr>
              <a:t>Terra MODIS</a:t>
            </a:r>
            <a:endParaRPr lang="en-US" sz="2000"/>
          </a:p>
        </p:txBody>
      </p:sp>
      <p:sp>
        <p:nvSpPr>
          <p:cNvPr id="40" name="TextBox 3">
            <a:extLst>
              <a:ext uri="{FF2B5EF4-FFF2-40B4-BE49-F238E27FC236}">
                <a16:creationId xmlns:a16="http://schemas.microsoft.com/office/drawing/2014/main" id="{8404AEE2-96F4-E028-EB52-2425E63B7520}"/>
              </a:ext>
            </a:extLst>
          </p:cNvPr>
          <p:cNvSpPr txBox="1"/>
          <p:nvPr/>
        </p:nvSpPr>
        <p:spPr>
          <a:xfrm>
            <a:off x="9558886" y="27000079"/>
            <a:ext cx="1938090"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4DAEB3"/>
                </a:solidFill>
                <a:latin typeface="Century Gothic"/>
              </a:rPr>
              <a:t>NISAR (set to launch in 2024)</a:t>
            </a:r>
            <a:endParaRPr lang="en-US" sz="2000"/>
          </a:p>
        </p:txBody>
      </p:sp>
      <p:sp>
        <p:nvSpPr>
          <p:cNvPr id="41" name="TextBox 4">
            <a:extLst>
              <a:ext uri="{FF2B5EF4-FFF2-40B4-BE49-F238E27FC236}">
                <a16:creationId xmlns:a16="http://schemas.microsoft.com/office/drawing/2014/main" id="{7E1E842E-F842-9E41-6359-D36AD26896DF}"/>
              </a:ext>
            </a:extLst>
          </p:cNvPr>
          <p:cNvSpPr txBox="1"/>
          <p:nvPr/>
        </p:nvSpPr>
        <p:spPr>
          <a:xfrm>
            <a:off x="3863367" y="26629885"/>
            <a:ext cx="170318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4DAEB3"/>
                </a:solidFill>
                <a:latin typeface="Century Gothic"/>
              </a:rPr>
              <a:t>Sentinel-2</a:t>
            </a:r>
          </a:p>
        </p:txBody>
      </p:sp>
      <p:pic>
        <p:nvPicPr>
          <p:cNvPr id="19" name="Picture 19">
            <a:extLst>
              <a:ext uri="{FF2B5EF4-FFF2-40B4-BE49-F238E27FC236}">
                <a16:creationId xmlns:a16="http://schemas.microsoft.com/office/drawing/2014/main" id="{1D464702-3F1C-AB03-4A83-C8B03AB7A6AF}"/>
              </a:ext>
            </a:extLst>
          </p:cNvPr>
          <p:cNvPicPr>
            <a:picLocks noChangeAspect="1"/>
          </p:cNvPicPr>
          <p:nvPr/>
        </p:nvPicPr>
        <p:blipFill>
          <a:blip r:embed="rId8"/>
          <a:stretch>
            <a:fillRect/>
          </a:stretch>
        </p:blipFill>
        <p:spPr>
          <a:xfrm>
            <a:off x="7182840" y="29486913"/>
            <a:ext cx="1756136" cy="1736966"/>
          </a:xfrm>
          <a:prstGeom prst="rect">
            <a:avLst/>
          </a:prstGeom>
        </p:spPr>
      </p:pic>
      <p:sp>
        <p:nvSpPr>
          <p:cNvPr id="20" name="Text Placeholder 16">
            <a:extLst>
              <a:ext uri="{FF2B5EF4-FFF2-40B4-BE49-F238E27FC236}">
                <a16:creationId xmlns:a16="http://schemas.microsoft.com/office/drawing/2014/main" id="{F686F157-C25F-7F91-E8CB-1C80DEB8CFE2}"/>
              </a:ext>
            </a:extLst>
          </p:cNvPr>
          <p:cNvSpPr txBox="1">
            <a:spLocks/>
          </p:cNvSpPr>
          <p:nvPr/>
        </p:nvSpPr>
        <p:spPr>
          <a:xfrm>
            <a:off x="14662669" y="33138309"/>
            <a:ext cx="11880339" cy="1493819"/>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buClr>
                <a:srgbClr val="5B9BD5"/>
              </a:buClr>
            </a:pPr>
            <a:r>
              <a:rPr lang="en-US" dirty="0">
                <a:solidFill>
                  <a:schemeClr val="tx1">
                    <a:lumMod val="75000"/>
                    <a:lumOff val="25000"/>
                  </a:schemeClr>
                </a:solidFill>
                <a:latin typeface="Garamond"/>
              </a:rPr>
              <a:t>The team would like to show our gratitude to Bruce Chapman, Ben Holt, and Michael </a:t>
            </a:r>
            <a:r>
              <a:rPr lang="en-US" dirty="0" err="1">
                <a:solidFill>
                  <a:schemeClr val="tx1">
                    <a:lumMod val="75000"/>
                    <a:lumOff val="25000"/>
                  </a:schemeClr>
                </a:solidFill>
                <a:latin typeface="Garamond"/>
              </a:rPr>
              <a:t>Pazmino</a:t>
            </a:r>
            <a:r>
              <a:rPr lang="en-US" dirty="0">
                <a:solidFill>
                  <a:schemeClr val="tx1">
                    <a:lumMod val="75000"/>
                    <a:lumOff val="25000"/>
                  </a:schemeClr>
                </a:solidFill>
                <a:latin typeface="Garamond"/>
              </a:rPr>
              <a:t> at (NASA Jet Propulsion Laboratory)</a:t>
            </a:r>
            <a:r>
              <a:rPr lang="en-US" dirty="0">
                <a:solidFill>
                  <a:schemeClr val="tx1">
                    <a:lumMod val="75000"/>
                    <a:lumOff val="25000"/>
                  </a:schemeClr>
                </a:solidFill>
                <a:latin typeface="Garamond"/>
                <a:ea typeface="+mn-lt"/>
                <a:cs typeface="+mn-lt"/>
              </a:rPr>
              <a:t> for their contributions to this technology and innovation project.</a:t>
            </a:r>
            <a:r>
              <a:rPr lang="en-US" dirty="0">
                <a:solidFill>
                  <a:schemeClr val="tx1">
                    <a:lumMod val="75000"/>
                    <a:lumOff val="25000"/>
                  </a:schemeClr>
                </a:solidFill>
                <a:latin typeface="Garamond"/>
              </a:rPr>
              <a:t> We would also like to recognize the Wetlands Water Resources 2.0 team, and Brandi Downs et al. (2023). This material contains modified Copernicus Sentinel data processed by ESA, Dynamic World V1 data produced by Google in partnership with National Geographic Society and the World Resources Institute, and MODIS Terra data </a:t>
            </a:r>
            <a:r>
              <a:rPr lang="en-US" dirty="0">
                <a:solidFill>
                  <a:schemeClr val="tx1">
                    <a:lumMod val="75000"/>
                    <a:lumOff val="25000"/>
                  </a:schemeClr>
                </a:solidFill>
                <a:latin typeface="Garamond"/>
                <a:ea typeface="+mn-lt"/>
                <a:cs typeface="+mn-lt"/>
              </a:rPr>
              <a:t>processed by NASA National Snow and Ice Data Center</a:t>
            </a:r>
            <a:endParaRPr lang="en-US" dirty="0">
              <a:solidFill>
                <a:schemeClr val="tx1">
                  <a:lumMod val="75000"/>
                  <a:lumOff val="25000"/>
                </a:schemeClr>
              </a:solidFill>
            </a:endParaRPr>
          </a:p>
        </p:txBody>
      </p:sp>
      <p:pic>
        <p:nvPicPr>
          <p:cNvPr id="53" name="Picture 53" descr="A picture containing nature, plant&#10;&#10;Description automatically generated">
            <a:extLst>
              <a:ext uri="{FF2B5EF4-FFF2-40B4-BE49-F238E27FC236}">
                <a16:creationId xmlns:a16="http://schemas.microsoft.com/office/drawing/2014/main" id="{23A0E706-EFA9-4F06-BE03-21C222B6693E}"/>
              </a:ext>
            </a:extLst>
          </p:cNvPr>
          <p:cNvPicPr>
            <a:picLocks noChangeAspect="1"/>
          </p:cNvPicPr>
          <p:nvPr/>
        </p:nvPicPr>
        <p:blipFill>
          <a:blip r:embed="rId9"/>
          <a:stretch>
            <a:fillRect/>
          </a:stretch>
        </p:blipFill>
        <p:spPr>
          <a:xfrm rot="5400000">
            <a:off x="22060650" y="5897334"/>
            <a:ext cx="5697257" cy="3292686"/>
          </a:xfrm>
          <a:prstGeom prst="rect">
            <a:avLst/>
          </a:prstGeom>
        </p:spPr>
      </p:pic>
      <p:sp>
        <p:nvSpPr>
          <p:cNvPr id="54" name="TextBox 1">
            <a:extLst>
              <a:ext uri="{FF2B5EF4-FFF2-40B4-BE49-F238E27FC236}">
                <a16:creationId xmlns:a16="http://schemas.microsoft.com/office/drawing/2014/main" id="{7C6C2C2D-CB49-95ED-E9D1-0B1B46EB54D1}"/>
              </a:ext>
            </a:extLst>
          </p:cNvPr>
          <p:cNvSpPr txBox="1"/>
          <p:nvPr/>
        </p:nvSpPr>
        <p:spPr>
          <a:xfrm>
            <a:off x="23139154" y="10381856"/>
            <a:ext cx="339795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lumMod val="75000"/>
                    <a:lumOff val="25000"/>
                  </a:schemeClr>
                </a:solidFill>
                <a:latin typeface="Century Gothic"/>
              </a:rPr>
              <a:t>Satellite image of the Sudd Wetland in October 2018</a:t>
            </a:r>
          </a:p>
        </p:txBody>
      </p:sp>
      <p:sp>
        <p:nvSpPr>
          <p:cNvPr id="10" name="TextBox 9">
            <a:extLst>
              <a:ext uri="{FF2B5EF4-FFF2-40B4-BE49-F238E27FC236}">
                <a16:creationId xmlns:a16="http://schemas.microsoft.com/office/drawing/2014/main" id="{15FCC3A4-FB24-49AF-8ACE-A3B9138D4CE0}"/>
              </a:ext>
            </a:extLst>
          </p:cNvPr>
          <p:cNvSpPr txBox="1"/>
          <p:nvPr/>
        </p:nvSpPr>
        <p:spPr>
          <a:xfrm>
            <a:off x="14605026" y="4691949"/>
            <a:ext cx="8229600" cy="1446550"/>
          </a:xfrm>
          <a:prstGeom prst="rect">
            <a:avLst/>
          </a:prstGeom>
          <a:noFill/>
        </p:spPr>
        <p:txBody>
          <a:bodyPr wrap="square" lIns="91440" tIns="45720" rIns="91440" bIns="45720" rtlCol="0" anchor="t">
            <a:spAutoFit/>
          </a:bodyPr>
          <a:lstStyle/>
          <a:p>
            <a:r>
              <a:rPr lang="en-US" sz="4400" b="1">
                <a:solidFill>
                  <a:srgbClr val="4DAEB3"/>
                </a:solidFill>
                <a:latin typeface="Century Gothic"/>
              </a:rPr>
              <a:t>Study Area</a:t>
            </a:r>
          </a:p>
          <a:p>
            <a:r>
              <a:rPr lang="en-US" sz="4400">
                <a:solidFill>
                  <a:srgbClr val="4DAEB3"/>
                </a:solidFill>
                <a:latin typeface="Century Gothic"/>
              </a:rPr>
              <a:t>Sudd Wetland, South Sudan</a:t>
            </a:r>
            <a:endParaRPr lang="en-US"/>
          </a:p>
        </p:txBody>
      </p:sp>
      <p:sp>
        <p:nvSpPr>
          <p:cNvPr id="43" name="Text Placeholder 16">
            <a:extLst>
              <a:ext uri="{FF2B5EF4-FFF2-40B4-BE49-F238E27FC236}">
                <a16:creationId xmlns:a16="http://schemas.microsoft.com/office/drawing/2014/main" id="{2959D574-E87F-3C0D-40F0-5633D565C5CB}"/>
              </a:ext>
            </a:extLst>
          </p:cNvPr>
          <p:cNvSpPr txBox="1">
            <a:spLocks/>
          </p:cNvSpPr>
          <p:nvPr/>
        </p:nvSpPr>
        <p:spPr>
          <a:xfrm>
            <a:off x="14601950" y="13022506"/>
            <a:ext cx="11835161" cy="129002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Test</a:t>
            </a:r>
            <a:r>
              <a:rPr lang="en-US" dirty="0">
                <a:latin typeface="Garamond"/>
              </a:rPr>
              <a:t> </a:t>
            </a:r>
            <a:r>
              <a:rPr lang="en-US" dirty="0">
                <a:solidFill>
                  <a:schemeClr val="tx1">
                    <a:lumMod val="75000"/>
                    <a:lumOff val="25000"/>
                  </a:schemeClr>
                </a:solidFill>
                <a:latin typeface="Garamond"/>
              </a:rPr>
              <a:t>the precision and accuracy of our tool against Downs et al. 2023, a wetlands classification study conducted across South Sudan.</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Understand </a:t>
            </a:r>
            <a:r>
              <a:rPr lang="en-US" dirty="0">
                <a:solidFill>
                  <a:schemeClr val="tx1">
                    <a:lumMod val="75000"/>
                    <a:lumOff val="25000"/>
                  </a:schemeClr>
                </a:solidFill>
                <a:latin typeface="Garamond"/>
              </a:rPr>
              <a:t>a regionally important freshwater environment</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DAEB3"/>
              </a:buClr>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p:txBody>
      </p:sp>
      <p:pic>
        <p:nvPicPr>
          <p:cNvPr id="9" name="Picture 43">
            <a:extLst>
              <a:ext uri="{FF2B5EF4-FFF2-40B4-BE49-F238E27FC236}">
                <a16:creationId xmlns:a16="http://schemas.microsoft.com/office/drawing/2014/main" id="{DF07636C-2A2E-FFB3-786E-5DBD3E0367F4}"/>
              </a:ext>
            </a:extLst>
          </p:cNvPr>
          <p:cNvPicPr>
            <a:picLocks noChangeAspect="1"/>
          </p:cNvPicPr>
          <p:nvPr/>
        </p:nvPicPr>
        <p:blipFill rotWithShape="1">
          <a:blip r:embed="rId10"/>
          <a:srcRect l="49141" t="30253" r="32223" b="48468"/>
          <a:stretch/>
        </p:blipFill>
        <p:spPr>
          <a:xfrm>
            <a:off x="10146083" y="29432913"/>
            <a:ext cx="1732203" cy="1796159"/>
          </a:xfrm>
          <a:prstGeom prst="ellipse">
            <a:avLst/>
          </a:prstGeom>
        </p:spPr>
      </p:pic>
      <p:grpSp>
        <p:nvGrpSpPr>
          <p:cNvPr id="44" name="Group 43">
            <a:extLst>
              <a:ext uri="{FF2B5EF4-FFF2-40B4-BE49-F238E27FC236}">
                <a16:creationId xmlns:a16="http://schemas.microsoft.com/office/drawing/2014/main" id="{B8BC4E07-3AFE-9163-D615-92904473AA9E}"/>
              </a:ext>
            </a:extLst>
          </p:cNvPr>
          <p:cNvGrpSpPr/>
          <p:nvPr/>
        </p:nvGrpSpPr>
        <p:grpSpPr>
          <a:xfrm>
            <a:off x="14233583" y="16872776"/>
            <a:ext cx="6736248" cy="3943875"/>
            <a:chOff x="270989" y="1118292"/>
            <a:chExt cx="5911947" cy="3464630"/>
          </a:xfrm>
        </p:grpSpPr>
        <p:pic>
          <p:nvPicPr>
            <p:cNvPr id="50" name="Picture 49" descr="Chart, histogram&#10;&#10;Description automatically generated">
              <a:extLst>
                <a:ext uri="{FF2B5EF4-FFF2-40B4-BE49-F238E27FC236}">
                  <a16:creationId xmlns:a16="http://schemas.microsoft.com/office/drawing/2014/main" id="{4A848AA2-8EDA-9891-CB3F-BDCC9C8886CD}"/>
                </a:ext>
              </a:extLst>
            </p:cNvPr>
            <p:cNvPicPr>
              <a:picLocks noChangeAspect="1"/>
            </p:cNvPicPr>
            <p:nvPr/>
          </p:nvPicPr>
          <p:blipFill rotWithShape="1">
            <a:blip r:embed="rId11"/>
            <a:srcRect l="10198" t="11019" r="-626" b="18295"/>
            <a:stretch/>
          </p:blipFill>
          <p:spPr>
            <a:xfrm>
              <a:off x="599958" y="1118292"/>
              <a:ext cx="5582978" cy="3193774"/>
            </a:xfrm>
            <a:prstGeom prst="rect">
              <a:avLst/>
            </a:prstGeom>
          </p:spPr>
        </p:pic>
        <p:sp>
          <p:nvSpPr>
            <p:cNvPr id="51" name="TextBox 3">
              <a:extLst>
                <a:ext uri="{FF2B5EF4-FFF2-40B4-BE49-F238E27FC236}">
                  <a16:creationId xmlns:a16="http://schemas.microsoft.com/office/drawing/2014/main" id="{96B875B2-6923-6B26-E81A-80285A7CC69C}"/>
                </a:ext>
              </a:extLst>
            </p:cNvPr>
            <p:cNvSpPr txBox="1"/>
            <p:nvPr/>
          </p:nvSpPr>
          <p:spPr>
            <a:xfrm>
              <a:off x="1166519" y="1693911"/>
              <a:ext cx="366888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404040"/>
                  </a:solidFill>
                  <a:latin typeface="Century Gothic"/>
                  <a:cs typeface="Calibri"/>
                </a:rPr>
                <a:t>VV Pixel Values</a:t>
              </a:r>
              <a:endParaRPr lang="en-US" sz="2400" dirty="0">
                <a:solidFill>
                  <a:srgbClr val="404040"/>
                </a:solidFill>
                <a:latin typeface="Century Gothic"/>
              </a:endParaRPr>
            </a:p>
          </p:txBody>
        </p:sp>
        <p:sp>
          <p:nvSpPr>
            <p:cNvPr id="52" name="TextBox 4">
              <a:extLst>
                <a:ext uri="{FF2B5EF4-FFF2-40B4-BE49-F238E27FC236}">
                  <a16:creationId xmlns:a16="http://schemas.microsoft.com/office/drawing/2014/main" id="{B30EE83B-88E0-88E5-9F99-FFA8968746DF}"/>
                </a:ext>
              </a:extLst>
            </p:cNvPr>
            <p:cNvSpPr txBox="1"/>
            <p:nvPr/>
          </p:nvSpPr>
          <p:spPr>
            <a:xfrm rot="-5400000">
              <a:off x="-1063038" y="2539999"/>
              <a:ext cx="300660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85000"/>
                      <a:lumOff val="15000"/>
                    </a:schemeClr>
                  </a:solidFill>
                  <a:latin typeface="Century Gothic"/>
                </a:rPr>
                <a:t>0   2000        6000        10000</a:t>
              </a:r>
              <a:endParaRPr lang="en-US" sz="1600" dirty="0">
                <a:solidFill>
                  <a:schemeClr val="tx1">
                    <a:lumMod val="85000"/>
                    <a:lumOff val="15000"/>
                  </a:schemeClr>
                </a:solidFill>
                <a:cs typeface="Calibri"/>
              </a:endParaRPr>
            </a:p>
          </p:txBody>
        </p:sp>
        <p:sp>
          <p:nvSpPr>
            <p:cNvPr id="63" name="TextBox 5">
              <a:extLst>
                <a:ext uri="{FF2B5EF4-FFF2-40B4-BE49-F238E27FC236}">
                  <a16:creationId xmlns:a16="http://schemas.microsoft.com/office/drawing/2014/main" id="{822B4504-C9BD-CEE0-2C0B-B98CEFE1F0A6}"/>
                </a:ext>
              </a:extLst>
            </p:cNvPr>
            <p:cNvSpPr txBox="1"/>
            <p:nvPr/>
          </p:nvSpPr>
          <p:spPr>
            <a:xfrm>
              <a:off x="771408" y="4242739"/>
              <a:ext cx="5048014" cy="3401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85000"/>
                      <a:lumOff val="15000"/>
                    </a:schemeClr>
                  </a:solidFill>
                  <a:latin typeface="Century Gothic"/>
                </a:rPr>
                <a:t>0             0.2           0.4            0.6           0.8           1.0 </a:t>
              </a:r>
              <a:endParaRPr lang="en-US" sz="1600" dirty="0">
                <a:solidFill>
                  <a:schemeClr val="tx1">
                    <a:lumMod val="85000"/>
                    <a:lumOff val="15000"/>
                  </a:schemeClr>
                </a:solidFill>
                <a:cs typeface="Calibri"/>
              </a:endParaRPr>
            </a:p>
          </p:txBody>
        </p:sp>
      </p:grpSp>
      <p:grpSp>
        <p:nvGrpSpPr>
          <p:cNvPr id="45" name="Group 44">
            <a:extLst>
              <a:ext uri="{FF2B5EF4-FFF2-40B4-BE49-F238E27FC236}">
                <a16:creationId xmlns:a16="http://schemas.microsoft.com/office/drawing/2014/main" id="{30FE43DB-C39B-6EEA-49F2-6849F81875C5}"/>
              </a:ext>
            </a:extLst>
          </p:cNvPr>
          <p:cNvGrpSpPr/>
          <p:nvPr/>
        </p:nvGrpSpPr>
        <p:grpSpPr>
          <a:xfrm>
            <a:off x="20429386" y="16834941"/>
            <a:ext cx="6713793" cy="3942246"/>
            <a:chOff x="6018915" y="1118292"/>
            <a:chExt cx="5889492" cy="3463001"/>
          </a:xfrm>
        </p:grpSpPr>
        <p:pic>
          <p:nvPicPr>
            <p:cNvPr id="46" name="Picture 45" descr="Chart, histogram&#10;&#10;Description automatically generated">
              <a:extLst>
                <a:ext uri="{FF2B5EF4-FFF2-40B4-BE49-F238E27FC236}">
                  <a16:creationId xmlns:a16="http://schemas.microsoft.com/office/drawing/2014/main" id="{2BAF028F-9351-A5DA-AAF3-365F27F65927}"/>
                </a:ext>
              </a:extLst>
            </p:cNvPr>
            <p:cNvPicPr>
              <a:picLocks noChangeAspect="1"/>
            </p:cNvPicPr>
            <p:nvPr/>
          </p:nvPicPr>
          <p:blipFill rotWithShape="1">
            <a:blip r:embed="rId12"/>
            <a:srcRect l="9908" t="10811" r="-305" b="18607"/>
            <a:stretch/>
          </p:blipFill>
          <p:spPr>
            <a:xfrm>
              <a:off x="6327422" y="1118292"/>
              <a:ext cx="5580985" cy="3188399"/>
            </a:xfrm>
            <a:prstGeom prst="rect">
              <a:avLst/>
            </a:prstGeom>
          </p:spPr>
        </p:pic>
        <p:sp>
          <p:nvSpPr>
            <p:cNvPr id="47" name="TextBox 8">
              <a:extLst>
                <a:ext uri="{FF2B5EF4-FFF2-40B4-BE49-F238E27FC236}">
                  <a16:creationId xmlns:a16="http://schemas.microsoft.com/office/drawing/2014/main" id="{474DA0A6-F22E-A384-A90F-3B664ECBD317}"/>
                </a:ext>
              </a:extLst>
            </p:cNvPr>
            <p:cNvSpPr txBox="1"/>
            <p:nvPr/>
          </p:nvSpPr>
          <p:spPr>
            <a:xfrm>
              <a:off x="7087775" y="1761256"/>
              <a:ext cx="366888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404040"/>
                  </a:solidFill>
                  <a:latin typeface="Century Gothic"/>
                  <a:cs typeface="Calibri"/>
                </a:rPr>
                <a:t>VH Pixel Values</a:t>
              </a:r>
              <a:endParaRPr lang="en-US" sz="2400" dirty="0">
                <a:solidFill>
                  <a:srgbClr val="404040"/>
                </a:solidFill>
                <a:latin typeface="Century Gothic"/>
              </a:endParaRPr>
            </a:p>
          </p:txBody>
        </p:sp>
        <p:sp>
          <p:nvSpPr>
            <p:cNvPr id="48" name="TextBox 9">
              <a:extLst>
                <a:ext uri="{FF2B5EF4-FFF2-40B4-BE49-F238E27FC236}">
                  <a16:creationId xmlns:a16="http://schemas.microsoft.com/office/drawing/2014/main" id="{987EF874-E85D-AFA3-F0AE-5BE82BEABC38}"/>
                </a:ext>
              </a:extLst>
            </p:cNvPr>
            <p:cNvSpPr txBox="1"/>
            <p:nvPr/>
          </p:nvSpPr>
          <p:spPr>
            <a:xfrm rot="-5400000">
              <a:off x="4816592" y="2699925"/>
              <a:ext cx="274320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Century Gothic"/>
                </a:rPr>
                <a:t>0   2000  4000  6000  8000</a:t>
              </a:r>
              <a:endParaRPr lang="en-US" sz="1600">
                <a:solidFill>
                  <a:schemeClr val="tx1">
                    <a:lumMod val="85000"/>
                    <a:lumOff val="15000"/>
                  </a:schemeClr>
                </a:solidFill>
                <a:cs typeface="Calibri"/>
              </a:endParaRPr>
            </a:p>
          </p:txBody>
        </p:sp>
        <p:sp>
          <p:nvSpPr>
            <p:cNvPr id="49" name="TextBox 10">
              <a:extLst>
                <a:ext uri="{FF2B5EF4-FFF2-40B4-BE49-F238E27FC236}">
                  <a16:creationId xmlns:a16="http://schemas.microsoft.com/office/drawing/2014/main" id="{126E431C-16BE-D6DF-C0B0-358C4F7D9F96}"/>
                </a:ext>
              </a:extLst>
            </p:cNvPr>
            <p:cNvSpPr txBox="1"/>
            <p:nvPr/>
          </p:nvSpPr>
          <p:spPr>
            <a:xfrm>
              <a:off x="6547555" y="4242739"/>
              <a:ext cx="504801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Century Gothic"/>
                </a:rPr>
                <a:t>0           0.02          0.04         0.06          0.08         0.10</a:t>
              </a:r>
              <a:endParaRPr lang="en-US" sz="1600">
                <a:solidFill>
                  <a:schemeClr val="tx1">
                    <a:lumMod val="85000"/>
                    <a:lumOff val="15000"/>
                  </a:schemeClr>
                </a:solidFill>
                <a:latin typeface="Century Gothic"/>
                <a:cs typeface="Calibri"/>
              </a:endParaRPr>
            </a:p>
          </p:txBody>
        </p:sp>
      </p:grpSp>
      <p:grpSp>
        <p:nvGrpSpPr>
          <p:cNvPr id="64" name="Group 63">
            <a:extLst>
              <a:ext uri="{FF2B5EF4-FFF2-40B4-BE49-F238E27FC236}">
                <a16:creationId xmlns:a16="http://schemas.microsoft.com/office/drawing/2014/main" id="{5DAC50BD-9180-274B-9A3C-6B9059076FF8}"/>
              </a:ext>
            </a:extLst>
          </p:cNvPr>
          <p:cNvGrpSpPr/>
          <p:nvPr/>
        </p:nvGrpSpPr>
        <p:grpSpPr>
          <a:xfrm>
            <a:off x="17886144" y="18504691"/>
            <a:ext cx="1937926" cy="1236553"/>
            <a:chOff x="4026370" y="1928519"/>
            <a:chExt cx="1937926" cy="1236553"/>
          </a:xfrm>
        </p:grpSpPr>
        <p:sp>
          <p:nvSpPr>
            <p:cNvPr id="65" name="TextBox 2">
              <a:extLst>
                <a:ext uri="{FF2B5EF4-FFF2-40B4-BE49-F238E27FC236}">
                  <a16:creationId xmlns:a16="http://schemas.microsoft.com/office/drawing/2014/main" id="{2A76002E-1E57-F928-837F-33E0C0EA9EBA}"/>
                </a:ext>
              </a:extLst>
            </p:cNvPr>
            <p:cNvSpPr txBox="1"/>
            <p:nvPr/>
          </p:nvSpPr>
          <p:spPr>
            <a:xfrm>
              <a:off x="4120445" y="1928519"/>
              <a:ext cx="114770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404040"/>
                  </a:solidFill>
                  <a:latin typeface="Century Gothic"/>
                  <a:cs typeface="Calibri"/>
                </a:rPr>
                <a:t>open water</a:t>
              </a:r>
            </a:p>
          </p:txBody>
        </p:sp>
        <p:sp>
          <p:nvSpPr>
            <p:cNvPr id="66" name="TextBox 3">
              <a:extLst>
                <a:ext uri="{FF2B5EF4-FFF2-40B4-BE49-F238E27FC236}">
                  <a16:creationId xmlns:a16="http://schemas.microsoft.com/office/drawing/2014/main" id="{051FDECC-3C68-C4E0-C039-B6106D6C6479}"/>
                </a:ext>
              </a:extLst>
            </p:cNvPr>
            <p:cNvSpPr txBox="1"/>
            <p:nvPr/>
          </p:nvSpPr>
          <p:spPr>
            <a:xfrm>
              <a:off x="4129852" y="2662297"/>
              <a:ext cx="1138296"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404040"/>
                  </a:solidFill>
                  <a:latin typeface="Century Gothic"/>
                  <a:cs typeface="Calibri"/>
                </a:rPr>
                <a:t>trees</a:t>
              </a:r>
              <a:endParaRPr lang="en-US" dirty="0"/>
            </a:p>
          </p:txBody>
        </p:sp>
        <p:sp>
          <p:nvSpPr>
            <p:cNvPr id="67" name="TextBox 4">
              <a:extLst>
                <a:ext uri="{FF2B5EF4-FFF2-40B4-BE49-F238E27FC236}">
                  <a16:creationId xmlns:a16="http://schemas.microsoft.com/office/drawing/2014/main" id="{049273D2-1892-0FF2-2D3D-11561A305CCF}"/>
                </a:ext>
              </a:extLst>
            </p:cNvPr>
            <p:cNvSpPr txBox="1"/>
            <p:nvPr/>
          </p:nvSpPr>
          <p:spPr>
            <a:xfrm>
              <a:off x="4120445" y="2408296"/>
              <a:ext cx="114770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404040"/>
                  </a:solidFill>
                  <a:latin typeface="Century Gothic"/>
                  <a:cs typeface="Calibri"/>
                </a:rPr>
                <a:t>grass</a:t>
              </a:r>
              <a:endParaRPr lang="en-US"/>
            </a:p>
          </p:txBody>
        </p:sp>
        <p:sp>
          <p:nvSpPr>
            <p:cNvPr id="68" name="TextBox 5">
              <a:extLst>
                <a:ext uri="{FF2B5EF4-FFF2-40B4-BE49-F238E27FC236}">
                  <a16:creationId xmlns:a16="http://schemas.microsoft.com/office/drawing/2014/main" id="{0F3028AD-9C6A-89A3-B66D-AFB6C3D64435}"/>
                </a:ext>
              </a:extLst>
            </p:cNvPr>
            <p:cNvSpPr txBox="1"/>
            <p:nvPr/>
          </p:nvSpPr>
          <p:spPr>
            <a:xfrm>
              <a:off x="4120443" y="2888073"/>
              <a:ext cx="145814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404040"/>
                  </a:solidFill>
                  <a:latin typeface="Century Gothic"/>
                  <a:cs typeface="Calibri"/>
                </a:rPr>
                <a:t>shrub &amp; scrub</a:t>
              </a:r>
              <a:endParaRPr lang="en-US"/>
            </a:p>
          </p:txBody>
        </p:sp>
        <p:sp>
          <p:nvSpPr>
            <p:cNvPr id="69" name="Rectangle 68">
              <a:extLst>
                <a:ext uri="{FF2B5EF4-FFF2-40B4-BE49-F238E27FC236}">
                  <a16:creationId xmlns:a16="http://schemas.microsoft.com/office/drawing/2014/main" id="{BB770B8C-E63F-AAAE-4177-58841225FD84}"/>
                </a:ext>
              </a:extLst>
            </p:cNvPr>
            <p:cNvSpPr/>
            <p:nvPr/>
          </p:nvSpPr>
          <p:spPr>
            <a:xfrm>
              <a:off x="4026371" y="2041409"/>
              <a:ext cx="112888" cy="112888"/>
            </a:xfrm>
            <a:prstGeom prst="rect">
              <a:avLst/>
            </a:prstGeom>
            <a:solidFill>
              <a:srgbClr val="00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69">
              <a:extLst>
                <a:ext uri="{FF2B5EF4-FFF2-40B4-BE49-F238E27FC236}">
                  <a16:creationId xmlns:a16="http://schemas.microsoft.com/office/drawing/2014/main" id="{AE93645B-EBCF-4888-3A25-1BED26E48CE9}"/>
                </a:ext>
              </a:extLst>
            </p:cNvPr>
            <p:cNvSpPr/>
            <p:nvPr/>
          </p:nvSpPr>
          <p:spPr>
            <a:xfrm>
              <a:off x="4026371" y="2276594"/>
              <a:ext cx="112888" cy="112888"/>
            </a:xfrm>
            <a:prstGeom prst="rect">
              <a:avLst/>
            </a:prstGeom>
            <a:solidFill>
              <a:srgbClr val="AD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id="{2BFE1CE6-19D5-F2B7-1060-C3CBE27D2FDA}"/>
                </a:ext>
              </a:extLst>
            </p:cNvPr>
            <p:cNvSpPr/>
            <p:nvPr/>
          </p:nvSpPr>
          <p:spPr>
            <a:xfrm>
              <a:off x="4026371" y="2521186"/>
              <a:ext cx="112888" cy="112888"/>
            </a:xfrm>
            <a:prstGeom prst="rect">
              <a:avLst/>
            </a:prstGeom>
            <a:solidFill>
              <a:srgbClr val="90E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a:extLst>
                <a:ext uri="{FF2B5EF4-FFF2-40B4-BE49-F238E27FC236}">
                  <a16:creationId xmlns:a16="http://schemas.microsoft.com/office/drawing/2014/main" id="{CC357450-BDA0-1197-0C6C-90A4B45DB39D}"/>
                </a:ext>
              </a:extLst>
            </p:cNvPr>
            <p:cNvSpPr/>
            <p:nvPr/>
          </p:nvSpPr>
          <p:spPr>
            <a:xfrm>
              <a:off x="4026371" y="2756371"/>
              <a:ext cx="112888" cy="112888"/>
            </a:xfrm>
            <a:prstGeom prst="rect">
              <a:avLst/>
            </a:prstGeom>
            <a:solidFill>
              <a:srgbClr val="013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2EB26D1-8947-CC5F-A88D-B7D5237873FC}"/>
                </a:ext>
              </a:extLst>
            </p:cNvPr>
            <p:cNvSpPr/>
            <p:nvPr/>
          </p:nvSpPr>
          <p:spPr>
            <a:xfrm>
              <a:off x="4026370" y="3000963"/>
              <a:ext cx="112888" cy="112888"/>
            </a:xfrm>
            <a:prstGeom prst="rect">
              <a:avLst/>
            </a:prstGeom>
            <a:solidFill>
              <a:srgbClr val="D2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TextBox 11">
              <a:extLst>
                <a:ext uri="{FF2B5EF4-FFF2-40B4-BE49-F238E27FC236}">
                  <a16:creationId xmlns:a16="http://schemas.microsoft.com/office/drawing/2014/main" id="{01B69C63-0941-C8C9-5C1F-7FE50F326EA6}"/>
                </a:ext>
              </a:extLst>
            </p:cNvPr>
            <p:cNvSpPr txBox="1"/>
            <p:nvPr/>
          </p:nvSpPr>
          <p:spPr>
            <a:xfrm>
              <a:off x="4120445" y="2182520"/>
              <a:ext cx="184385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404040"/>
                  </a:solidFill>
                  <a:latin typeface="Century Gothic"/>
                  <a:cs typeface="Calibri"/>
                </a:rPr>
                <a:t>inundated vegetation</a:t>
              </a:r>
              <a:endParaRPr lang="en-US"/>
            </a:p>
          </p:txBody>
        </p:sp>
      </p:grpSp>
      <p:sp>
        <p:nvSpPr>
          <p:cNvPr id="105" name="TextBox 104">
            <a:extLst>
              <a:ext uri="{FF2B5EF4-FFF2-40B4-BE49-F238E27FC236}">
                <a16:creationId xmlns:a16="http://schemas.microsoft.com/office/drawing/2014/main" id="{AF35042D-7E00-EEE6-DF50-0DCC6129C696}"/>
              </a:ext>
            </a:extLst>
          </p:cNvPr>
          <p:cNvSpPr txBox="1"/>
          <p:nvPr/>
        </p:nvSpPr>
        <p:spPr>
          <a:xfrm>
            <a:off x="14338063" y="15557966"/>
            <a:ext cx="1246260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dirty="0">
                <a:solidFill>
                  <a:schemeClr val="tx1">
                    <a:lumMod val="75000"/>
                    <a:lumOff val="25000"/>
                  </a:schemeClr>
                </a:solidFill>
                <a:latin typeface="Garamond"/>
              </a:rPr>
              <a:t>We obtained thresholding values for land classification by drawing training polygons based on known land cover from the Dynamic World land cover product and plotting histograms of each land cover type. Backscatter threshold values selected by histogram analysis are approximately an order of magnitude difference for VV and VH bands.</a:t>
            </a:r>
          </a:p>
        </p:txBody>
      </p:sp>
      <p:pic>
        <p:nvPicPr>
          <p:cNvPr id="106" name="Picture 105">
            <a:extLst>
              <a:ext uri="{FF2B5EF4-FFF2-40B4-BE49-F238E27FC236}">
                <a16:creationId xmlns:a16="http://schemas.microsoft.com/office/drawing/2014/main" id="{37EE4AAE-ECB7-21FC-7887-67F44744A624}"/>
              </a:ext>
            </a:extLst>
          </p:cNvPr>
          <p:cNvPicPr>
            <a:picLocks noChangeAspect="1"/>
          </p:cNvPicPr>
          <p:nvPr/>
        </p:nvPicPr>
        <p:blipFill>
          <a:blip r:embed="rId13"/>
          <a:stretch>
            <a:fillRect/>
          </a:stretch>
        </p:blipFill>
        <p:spPr>
          <a:xfrm>
            <a:off x="14482062" y="22303398"/>
            <a:ext cx="8986281" cy="2925870"/>
          </a:xfrm>
          <a:prstGeom prst="rect">
            <a:avLst/>
          </a:prstGeom>
        </p:spPr>
      </p:pic>
      <p:pic>
        <p:nvPicPr>
          <p:cNvPr id="112" name="Picture 111" descr="A picture containing text, old&#10;&#10;Description automatically generated">
            <a:extLst>
              <a:ext uri="{FF2B5EF4-FFF2-40B4-BE49-F238E27FC236}">
                <a16:creationId xmlns:a16="http://schemas.microsoft.com/office/drawing/2014/main" id="{9D76CD89-B2B0-C2A6-C679-D330CE9EDA5E}"/>
              </a:ext>
            </a:extLst>
          </p:cNvPr>
          <p:cNvPicPr>
            <a:picLocks noChangeAspect="1"/>
          </p:cNvPicPr>
          <p:nvPr/>
        </p:nvPicPr>
        <p:blipFill>
          <a:blip r:embed="rId14"/>
          <a:stretch>
            <a:fillRect/>
          </a:stretch>
        </p:blipFill>
        <p:spPr>
          <a:xfrm>
            <a:off x="14498911" y="25301611"/>
            <a:ext cx="8952583" cy="2901075"/>
          </a:xfrm>
          <a:prstGeom prst="rect">
            <a:avLst/>
          </a:prstGeom>
        </p:spPr>
      </p:pic>
      <p:grpSp>
        <p:nvGrpSpPr>
          <p:cNvPr id="114" name="Group 113">
            <a:extLst>
              <a:ext uri="{FF2B5EF4-FFF2-40B4-BE49-F238E27FC236}">
                <a16:creationId xmlns:a16="http://schemas.microsoft.com/office/drawing/2014/main" id="{D6366091-18A1-CDA7-A4F7-0176A003AA03}"/>
              </a:ext>
            </a:extLst>
          </p:cNvPr>
          <p:cNvGrpSpPr/>
          <p:nvPr/>
        </p:nvGrpSpPr>
        <p:grpSpPr>
          <a:xfrm>
            <a:off x="23611298" y="23112404"/>
            <a:ext cx="1937926" cy="780966"/>
            <a:chOff x="8658846" y="1753137"/>
            <a:chExt cx="1937926" cy="780966"/>
          </a:xfrm>
        </p:grpSpPr>
        <p:sp>
          <p:nvSpPr>
            <p:cNvPr id="124" name="TextBox 4">
              <a:extLst>
                <a:ext uri="{FF2B5EF4-FFF2-40B4-BE49-F238E27FC236}">
                  <a16:creationId xmlns:a16="http://schemas.microsoft.com/office/drawing/2014/main" id="{3BF180A6-F532-5813-DDD3-2368490D4553}"/>
                </a:ext>
              </a:extLst>
            </p:cNvPr>
            <p:cNvSpPr txBox="1"/>
            <p:nvPr/>
          </p:nvSpPr>
          <p:spPr>
            <a:xfrm>
              <a:off x="8752921" y="1753137"/>
              <a:ext cx="114770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Century Gothic"/>
                  <a:cs typeface="Calibri"/>
                </a:rPr>
                <a:t>open water</a:t>
              </a:r>
            </a:p>
          </p:txBody>
        </p:sp>
        <p:sp>
          <p:nvSpPr>
            <p:cNvPr id="125" name="TextBox 5">
              <a:extLst>
                <a:ext uri="{FF2B5EF4-FFF2-40B4-BE49-F238E27FC236}">
                  <a16:creationId xmlns:a16="http://schemas.microsoft.com/office/drawing/2014/main" id="{6BC13139-3CE5-11E6-3F31-0A2B5125C386}"/>
                </a:ext>
              </a:extLst>
            </p:cNvPr>
            <p:cNvSpPr txBox="1"/>
            <p:nvPr/>
          </p:nvSpPr>
          <p:spPr>
            <a:xfrm>
              <a:off x="8752921" y="2257104"/>
              <a:ext cx="114770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Century Gothic"/>
                  <a:cs typeface="Calibri"/>
                </a:rPr>
                <a:t>no water</a:t>
              </a:r>
              <a:endParaRPr lang="en-US" dirty="0">
                <a:solidFill>
                  <a:schemeClr val="tx1">
                    <a:lumMod val="75000"/>
                    <a:lumOff val="25000"/>
                  </a:schemeClr>
                </a:solidFill>
              </a:endParaRPr>
            </a:p>
          </p:txBody>
        </p:sp>
        <p:sp>
          <p:nvSpPr>
            <p:cNvPr id="126" name="Rectangle 125">
              <a:extLst>
                <a:ext uri="{FF2B5EF4-FFF2-40B4-BE49-F238E27FC236}">
                  <a16:creationId xmlns:a16="http://schemas.microsoft.com/office/drawing/2014/main" id="{D703A059-0D2B-58DF-88FD-6295D1EFD524}"/>
                </a:ext>
              </a:extLst>
            </p:cNvPr>
            <p:cNvSpPr/>
            <p:nvPr/>
          </p:nvSpPr>
          <p:spPr>
            <a:xfrm>
              <a:off x="8658847" y="1866027"/>
              <a:ext cx="112888" cy="112888"/>
            </a:xfrm>
            <a:prstGeom prst="rect">
              <a:avLst/>
            </a:prstGeom>
            <a:solidFill>
              <a:srgbClr val="00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Rectangle 126">
              <a:extLst>
                <a:ext uri="{FF2B5EF4-FFF2-40B4-BE49-F238E27FC236}">
                  <a16:creationId xmlns:a16="http://schemas.microsoft.com/office/drawing/2014/main" id="{623CE517-CB4D-BFA9-9746-31453F3CACD3}"/>
                </a:ext>
              </a:extLst>
            </p:cNvPr>
            <p:cNvSpPr/>
            <p:nvPr/>
          </p:nvSpPr>
          <p:spPr>
            <a:xfrm>
              <a:off x="8658847" y="2101212"/>
              <a:ext cx="112888" cy="112888"/>
            </a:xfrm>
            <a:prstGeom prst="rect">
              <a:avLst/>
            </a:prstGeom>
            <a:solidFill>
              <a:srgbClr val="AD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Rectangle 127">
              <a:extLst>
                <a:ext uri="{FF2B5EF4-FFF2-40B4-BE49-F238E27FC236}">
                  <a16:creationId xmlns:a16="http://schemas.microsoft.com/office/drawing/2014/main" id="{41481828-5FB7-EE44-C477-4617108ED064}"/>
                </a:ext>
              </a:extLst>
            </p:cNvPr>
            <p:cNvSpPr/>
            <p:nvPr/>
          </p:nvSpPr>
          <p:spPr>
            <a:xfrm>
              <a:off x="8658846" y="2365961"/>
              <a:ext cx="112888" cy="112888"/>
            </a:xfrm>
            <a:prstGeom prst="rect">
              <a:avLst/>
            </a:prstGeom>
            <a:solidFill>
              <a:srgbClr val="D2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TextBox 9">
              <a:extLst>
                <a:ext uri="{FF2B5EF4-FFF2-40B4-BE49-F238E27FC236}">
                  <a16:creationId xmlns:a16="http://schemas.microsoft.com/office/drawing/2014/main" id="{C19725F3-2A98-2AB1-AB52-DDE7CF83DE96}"/>
                </a:ext>
              </a:extLst>
            </p:cNvPr>
            <p:cNvSpPr txBox="1"/>
            <p:nvPr/>
          </p:nvSpPr>
          <p:spPr>
            <a:xfrm>
              <a:off x="8752921" y="2007138"/>
              <a:ext cx="184385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Century Gothic"/>
                  <a:cs typeface="Calibri"/>
                </a:rPr>
                <a:t>inundated vegetation</a:t>
              </a:r>
              <a:endParaRPr lang="en-US" dirty="0">
                <a:solidFill>
                  <a:schemeClr val="tx1">
                    <a:lumMod val="75000"/>
                    <a:lumOff val="25000"/>
                  </a:schemeClr>
                </a:solidFill>
              </a:endParaRPr>
            </a:p>
          </p:txBody>
        </p:sp>
      </p:grpSp>
      <p:sp>
        <p:nvSpPr>
          <p:cNvPr id="115" name="TextBox 10">
            <a:extLst>
              <a:ext uri="{FF2B5EF4-FFF2-40B4-BE49-F238E27FC236}">
                <a16:creationId xmlns:a16="http://schemas.microsoft.com/office/drawing/2014/main" id="{E4E66EC0-2FE3-A051-453B-046EA0E2C499}"/>
              </a:ext>
            </a:extLst>
          </p:cNvPr>
          <p:cNvSpPr txBox="1"/>
          <p:nvPr/>
        </p:nvSpPr>
        <p:spPr>
          <a:xfrm>
            <a:off x="23477725" y="2274138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Classified Image</a:t>
            </a:r>
          </a:p>
        </p:txBody>
      </p:sp>
      <p:sp>
        <p:nvSpPr>
          <p:cNvPr id="116" name="TextBox 11">
            <a:extLst>
              <a:ext uri="{FF2B5EF4-FFF2-40B4-BE49-F238E27FC236}">
                <a16:creationId xmlns:a16="http://schemas.microsoft.com/office/drawing/2014/main" id="{7D8EDD84-98AF-C72B-739A-A6B0E54679C5}"/>
              </a:ext>
            </a:extLst>
          </p:cNvPr>
          <p:cNvSpPr txBox="1"/>
          <p:nvPr/>
        </p:nvSpPr>
        <p:spPr>
          <a:xfrm>
            <a:off x="23478798" y="25299758"/>
            <a:ext cx="328185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Sentinel-1 C-SAR VV Image</a:t>
            </a:r>
            <a:endParaRPr lang="en-US" dirty="0">
              <a:solidFill>
                <a:schemeClr val="tx1">
                  <a:lumMod val="75000"/>
                  <a:lumOff val="25000"/>
                </a:schemeClr>
              </a:solidFill>
              <a:cs typeface="Calibri"/>
            </a:endParaRPr>
          </a:p>
        </p:txBody>
      </p:sp>
      <p:sp>
        <p:nvSpPr>
          <p:cNvPr id="117" name="TextBox 12">
            <a:extLst>
              <a:ext uri="{FF2B5EF4-FFF2-40B4-BE49-F238E27FC236}">
                <a16:creationId xmlns:a16="http://schemas.microsoft.com/office/drawing/2014/main" id="{742C6BC9-3A89-73C9-0EEA-91C160B1C558}"/>
              </a:ext>
            </a:extLst>
          </p:cNvPr>
          <p:cNvSpPr txBox="1"/>
          <p:nvPr/>
        </p:nvSpPr>
        <p:spPr>
          <a:xfrm>
            <a:off x="23477723" y="22306808"/>
            <a:ext cx="27432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Century Gothic"/>
              </a:rPr>
              <a:t>October 16, 2021</a:t>
            </a:r>
            <a:endParaRPr lang="en-US" dirty="0">
              <a:solidFill>
                <a:schemeClr val="tx1">
                  <a:lumMod val="75000"/>
                  <a:lumOff val="25000"/>
                </a:schemeClr>
              </a:solidFill>
            </a:endParaRPr>
          </a:p>
        </p:txBody>
      </p:sp>
      <p:grpSp>
        <p:nvGrpSpPr>
          <p:cNvPr id="118" name="Group 117">
            <a:extLst>
              <a:ext uri="{FF2B5EF4-FFF2-40B4-BE49-F238E27FC236}">
                <a16:creationId xmlns:a16="http://schemas.microsoft.com/office/drawing/2014/main" id="{F9AE39AC-19E2-6B20-EE3F-0A1BDA9852BE}"/>
              </a:ext>
            </a:extLst>
          </p:cNvPr>
          <p:cNvGrpSpPr/>
          <p:nvPr/>
        </p:nvGrpSpPr>
        <p:grpSpPr>
          <a:xfrm>
            <a:off x="23609523" y="25658972"/>
            <a:ext cx="2035549" cy="1144854"/>
            <a:chOff x="8561222" y="3686271"/>
            <a:chExt cx="2035549" cy="1144854"/>
          </a:xfrm>
        </p:grpSpPr>
        <p:sp>
          <p:nvSpPr>
            <p:cNvPr id="119" name="TextBox 14">
              <a:extLst>
                <a:ext uri="{FF2B5EF4-FFF2-40B4-BE49-F238E27FC236}">
                  <a16:creationId xmlns:a16="http://schemas.microsoft.com/office/drawing/2014/main" id="{F3F2392C-71BC-455A-6AA1-1CAAC34DA506}"/>
                </a:ext>
              </a:extLst>
            </p:cNvPr>
            <p:cNvSpPr txBox="1"/>
            <p:nvPr/>
          </p:nvSpPr>
          <p:spPr>
            <a:xfrm>
              <a:off x="8561222" y="3686271"/>
              <a:ext cx="176423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cs typeface="Calibri"/>
                </a:rPr>
                <a:t>Backscatter</a:t>
              </a:r>
              <a:endParaRPr lang="en-US" dirty="0">
                <a:solidFill>
                  <a:schemeClr val="tx1">
                    <a:lumMod val="75000"/>
                    <a:lumOff val="25000"/>
                  </a:schemeClr>
                </a:solidFill>
                <a:cs typeface="Calibri"/>
              </a:endParaRPr>
            </a:p>
          </p:txBody>
        </p:sp>
        <p:sp>
          <p:nvSpPr>
            <p:cNvPr id="120" name="TextBox 15">
              <a:extLst>
                <a:ext uri="{FF2B5EF4-FFF2-40B4-BE49-F238E27FC236}">
                  <a16:creationId xmlns:a16="http://schemas.microsoft.com/office/drawing/2014/main" id="{5078D740-7341-8B18-3658-CC04EF9B0857}"/>
                </a:ext>
              </a:extLst>
            </p:cNvPr>
            <p:cNvSpPr txBox="1"/>
            <p:nvPr/>
          </p:nvSpPr>
          <p:spPr>
            <a:xfrm>
              <a:off x="8752920" y="4554126"/>
              <a:ext cx="114770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Century Gothic"/>
                  <a:cs typeface="Calibri"/>
                </a:rPr>
                <a:t>0.5</a:t>
              </a:r>
              <a:endParaRPr lang="en-US" dirty="0">
                <a:solidFill>
                  <a:schemeClr val="tx1">
                    <a:lumMod val="75000"/>
                    <a:lumOff val="25000"/>
                  </a:schemeClr>
                </a:solidFill>
              </a:endParaRPr>
            </a:p>
          </p:txBody>
        </p:sp>
        <p:sp>
          <p:nvSpPr>
            <p:cNvPr id="121" name="Rectangle 120">
              <a:extLst>
                <a:ext uri="{FF2B5EF4-FFF2-40B4-BE49-F238E27FC236}">
                  <a16:creationId xmlns:a16="http://schemas.microsoft.com/office/drawing/2014/main" id="{1E9D39BF-2147-4748-9531-2B726882A646}"/>
                </a:ext>
              </a:extLst>
            </p:cNvPr>
            <p:cNvSpPr/>
            <p:nvPr/>
          </p:nvSpPr>
          <p:spPr>
            <a:xfrm>
              <a:off x="8658846" y="4372834"/>
              <a:ext cx="112888" cy="1128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Rectangle 121">
              <a:extLst>
                <a:ext uri="{FF2B5EF4-FFF2-40B4-BE49-F238E27FC236}">
                  <a16:creationId xmlns:a16="http://schemas.microsoft.com/office/drawing/2014/main" id="{055F15AF-C157-A22F-72A3-41E476C70CD1}"/>
                </a:ext>
              </a:extLst>
            </p:cNvPr>
            <p:cNvSpPr/>
            <p:nvPr/>
          </p:nvSpPr>
          <p:spPr>
            <a:xfrm>
              <a:off x="8658845" y="4637583"/>
              <a:ext cx="112888" cy="112888"/>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TextBox 18">
              <a:extLst>
                <a:ext uri="{FF2B5EF4-FFF2-40B4-BE49-F238E27FC236}">
                  <a16:creationId xmlns:a16="http://schemas.microsoft.com/office/drawing/2014/main" id="{0B3D64C0-DD77-BD18-180D-FDB3A5D26356}"/>
                </a:ext>
              </a:extLst>
            </p:cNvPr>
            <p:cNvSpPr txBox="1"/>
            <p:nvPr/>
          </p:nvSpPr>
          <p:spPr>
            <a:xfrm>
              <a:off x="8752920" y="4278760"/>
              <a:ext cx="184385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Century Gothic"/>
                  <a:cs typeface="Calibri"/>
                </a:rPr>
                <a:t>0</a:t>
              </a:r>
              <a:endParaRPr lang="en-US"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B6AB1326-4EE5-275B-6A80-21DEA6523C27}"/>
              </a:ext>
            </a:extLst>
          </p:cNvPr>
          <p:cNvSpPr txBox="1"/>
          <p:nvPr/>
        </p:nvSpPr>
        <p:spPr>
          <a:xfrm>
            <a:off x="14433908" y="20871799"/>
            <a:ext cx="12500632"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dirty="0">
                <a:solidFill>
                  <a:schemeClr val="tx1">
                    <a:lumMod val="75000"/>
                    <a:lumOff val="25000"/>
                  </a:schemeClr>
                </a:solidFill>
                <a:latin typeface="Garamond"/>
              </a:rPr>
              <a:t>VV threshold values are dark water &lt; 0.01 &lt; inundated vegetation &lt; 0.11 &lt; no water. VH threshold values are dark water &lt; 0.0015 &lt; inundated vegetation &lt; 0.011 &lt; no water. The threshold values were applied to classify wetland inundation extent from Sentinel-1 imagery. </a:t>
            </a:r>
          </a:p>
        </p:txBody>
      </p:sp>
      <p:pic>
        <p:nvPicPr>
          <p:cNvPr id="22" name="Picture 21" descr="A picture containing light, satellite&#10;&#10;Description automatically generated">
            <a:extLst>
              <a:ext uri="{FF2B5EF4-FFF2-40B4-BE49-F238E27FC236}">
                <a16:creationId xmlns:a16="http://schemas.microsoft.com/office/drawing/2014/main" id="{F13AC880-5C2C-B651-7E8B-1E3BE1DF5027}"/>
              </a:ext>
            </a:extLst>
          </p:cNvPr>
          <p:cNvPicPr>
            <a:picLocks noChangeAspect="1"/>
          </p:cNvPicPr>
          <p:nvPr/>
        </p:nvPicPr>
        <p:blipFill>
          <a:blip r:embed="rId15"/>
          <a:stretch>
            <a:fillRect/>
          </a:stretch>
        </p:blipFill>
        <p:spPr>
          <a:xfrm>
            <a:off x="6147101" y="25638396"/>
            <a:ext cx="3099275" cy="1903844"/>
          </a:xfrm>
          <a:prstGeom prst="rect">
            <a:avLst/>
          </a:prstGeom>
        </p:spPr>
      </p:pic>
      <p:sp>
        <p:nvSpPr>
          <p:cNvPr id="75" name="TextBox 2">
            <a:extLst>
              <a:ext uri="{FF2B5EF4-FFF2-40B4-BE49-F238E27FC236}">
                <a16:creationId xmlns:a16="http://schemas.microsoft.com/office/drawing/2014/main" id="{60E732AE-062F-3543-666E-2AEBC1133903}"/>
              </a:ext>
            </a:extLst>
          </p:cNvPr>
          <p:cNvSpPr txBox="1"/>
          <p:nvPr/>
        </p:nvSpPr>
        <p:spPr>
          <a:xfrm>
            <a:off x="7030139" y="27653985"/>
            <a:ext cx="20180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4DAEB3"/>
                </a:solidFill>
                <a:latin typeface="Century Gothic"/>
              </a:rPr>
              <a:t>Suomi-NPP VIIRS</a:t>
            </a:r>
          </a:p>
        </p:txBody>
      </p:sp>
      <p:pic>
        <p:nvPicPr>
          <p:cNvPr id="134" name="Picture 43">
            <a:extLst>
              <a:ext uri="{FF2B5EF4-FFF2-40B4-BE49-F238E27FC236}">
                <a16:creationId xmlns:a16="http://schemas.microsoft.com/office/drawing/2014/main" id="{01DEB237-759E-4ABA-A317-1B1ABE6DC97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8134" t="15154" r="15063" b="8042"/>
          <a:stretch/>
        </p:blipFill>
        <p:spPr>
          <a:xfrm>
            <a:off x="4240531" y="29462345"/>
            <a:ext cx="1794510" cy="1791085"/>
          </a:xfrm>
          <a:prstGeom prst="ellipse">
            <a:avLst/>
          </a:prstGeom>
        </p:spPr>
      </p:pic>
      <p:pic>
        <p:nvPicPr>
          <p:cNvPr id="135" name="Picture 43">
            <a:extLst>
              <a:ext uri="{FF2B5EF4-FFF2-40B4-BE49-F238E27FC236}">
                <a16:creationId xmlns:a16="http://schemas.microsoft.com/office/drawing/2014/main" id="{B10CCD4A-05CB-4958-89E6-660A1E3937C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9054" t="8566" r="20787" b="6347"/>
          <a:stretch/>
        </p:blipFill>
        <p:spPr>
          <a:xfrm>
            <a:off x="1306830" y="29421719"/>
            <a:ext cx="1740188" cy="1762415"/>
          </a:xfrm>
          <a:prstGeom prst="ellipse">
            <a:avLst/>
          </a:prstGeom>
        </p:spPr>
      </p:pic>
    </p:spTree>
    <p:extLst>
      <p:ext uri="{BB962C8B-B14F-4D97-AF65-F5344CB8AC3E}">
        <p14:creationId xmlns:p14="http://schemas.microsoft.com/office/powerpoint/2010/main" val="2181180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Michael Pazmino</DisplayName>
        <AccountId>1236</AccountId>
        <AccountType/>
      </UserInfo>
    </SharedWithUsers>
    <MediaLengthInSeconds xmlns="21e6a8e8-1dff-48a6-ab9b-8d556c6946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df78d0b-135a-4de7-9166-7c181cd87fb4"/>
    <ds:schemaRef ds:uri="21e6a8e8-1dff-48a6-ab9b-8d556c6946c0"/>
    <ds:schemaRef ds:uri="http://purl.org/dc/dcmitype/"/>
  </ds:schemaRefs>
</ds:datastoreItem>
</file>

<file path=customXml/itemProps3.xml><?xml version="1.0" encoding="utf-8"?>
<ds:datastoreItem xmlns:ds="http://schemas.openxmlformats.org/officeDocument/2006/customXml" ds:itemID="{1D8893EE-E9B4-48B1-945B-C15FFECC1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TotalTime>
  <Words>836</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6</cp:revision>
  <dcterms:created xsi:type="dcterms:W3CDTF">2019-02-05T16:32:03Z</dcterms:created>
  <dcterms:modified xsi:type="dcterms:W3CDTF">2023-03-23T15:05:01Z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