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441" autoAdjust="0"/>
    <p:restoredTop sz="94660"/>
  </p:normalViewPr>
  <p:slideViewPr>
    <p:cSldViewPr snapToGrid="0">
      <p:cViewPr>
        <p:scale>
          <a:sx n="66" d="100"/>
          <a:sy n="66" d="100"/>
        </p:scale>
        <p:origin x="-240" y="-4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0141750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112" name="Shape 11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8255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US" sz="14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16" name="Shape 15"/>
          <p:cNvPicPr preferRelativeResize="0"/>
          <p:nvPr/>
        </p:nvPicPr>
        <p:blipFill rotWithShape="1">
          <a:blip r:embed="rId3">
            <a:alphaModFix/>
          </a:blip>
          <a:srcRect l="5236" t="10501" r="4167" b="5414"/>
          <a:stretch/>
        </p:blipFill>
        <p:spPr>
          <a:xfrm>
            <a:off x="19548752" y="22138447"/>
            <a:ext cx="5649257" cy="4115210"/>
          </a:xfrm>
          <a:prstGeom prst="rect">
            <a:avLst/>
          </a:prstGeom>
          <a:noFill/>
          <a:ln w="9525" cap="flat" cmpd="sng">
            <a:solidFill>
              <a:schemeClr val="dk2"/>
            </a:solidFill>
            <a:prstDash val="solid"/>
            <a:round/>
            <a:headEnd type="none" w="med" len="med"/>
            <a:tailEnd type="none" w="med" len="med"/>
          </a:ln>
        </p:spPr>
      </p:pic>
      <p:pic>
        <p:nvPicPr>
          <p:cNvPr id="113" name="Shape 16"/>
          <p:cNvPicPr preferRelativeResize="0"/>
          <p:nvPr/>
        </p:nvPicPr>
        <p:blipFill rotWithShape="1">
          <a:blip r:embed="rId4">
            <a:alphaModFix/>
          </a:blip>
          <a:srcRect l="5236" t="11450" r="5093" b="5334"/>
          <a:stretch/>
        </p:blipFill>
        <p:spPr>
          <a:xfrm>
            <a:off x="19548752" y="17767812"/>
            <a:ext cx="5649257" cy="4218579"/>
          </a:xfrm>
          <a:prstGeom prst="rect">
            <a:avLst/>
          </a:prstGeom>
          <a:noFill/>
          <a:ln w="9525" cap="flat" cmpd="sng">
            <a:solidFill>
              <a:schemeClr val="dk2"/>
            </a:solidFill>
            <a:prstDash val="solid"/>
            <a:round/>
            <a:headEnd type="none" w="med" len="med"/>
            <a:tailEnd type="none" w="med" len="med"/>
          </a:ln>
        </p:spPr>
      </p:pic>
      <p:pic>
        <p:nvPicPr>
          <p:cNvPr id="16" name="Shape 16"/>
          <p:cNvPicPr preferRelativeResize="0"/>
          <p:nvPr/>
        </p:nvPicPr>
        <p:blipFill rotWithShape="1">
          <a:blip r:embed="rId5">
            <a:alphaModFix/>
          </a:blip>
          <a:srcRect/>
          <a:stretch/>
        </p:blipFill>
        <p:spPr>
          <a:xfrm>
            <a:off x="14114350" y="19282538"/>
            <a:ext cx="3884375" cy="3133899"/>
          </a:xfrm>
          <a:prstGeom prst="rect">
            <a:avLst/>
          </a:prstGeom>
          <a:noFill/>
          <a:ln>
            <a:noFill/>
          </a:ln>
        </p:spPr>
      </p:pic>
      <p:pic>
        <p:nvPicPr>
          <p:cNvPr id="17" name="Shape 17"/>
          <p:cNvPicPr preferRelativeResize="0"/>
          <p:nvPr/>
        </p:nvPicPr>
        <p:blipFill rotWithShape="1">
          <a:blip r:embed="rId6">
            <a:alphaModFix/>
          </a:blip>
          <a:srcRect/>
          <a:stretch/>
        </p:blipFill>
        <p:spPr>
          <a:xfrm>
            <a:off x="13949450" y="15916738"/>
            <a:ext cx="4057650" cy="3019424"/>
          </a:xfrm>
          <a:prstGeom prst="rect">
            <a:avLst/>
          </a:prstGeom>
          <a:noFill/>
          <a:ln>
            <a:noFill/>
          </a:ln>
        </p:spPr>
      </p:pic>
      <p:pic>
        <p:nvPicPr>
          <p:cNvPr id="18" name="Shape 18"/>
          <p:cNvPicPr preferRelativeResize="0"/>
          <p:nvPr/>
        </p:nvPicPr>
        <p:blipFill rotWithShape="1">
          <a:blip r:embed="rId7">
            <a:alphaModFix/>
          </a:blip>
          <a:srcRect/>
          <a:stretch/>
        </p:blipFill>
        <p:spPr>
          <a:xfrm>
            <a:off x="9932875" y="15937800"/>
            <a:ext cx="4057650" cy="2981325"/>
          </a:xfrm>
          <a:prstGeom prst="rect">
            <a:avLst/>
          </a:prstGeom>
          <a:noFill/>
          <a:ln>
            <a:noFill/>
          </a:ln>
        </p:spPr>
      </p:pic>
      <p:pic>
        <p:nvPicPr>
          <p:cNvPr id="19" name="Shape 19"/>
          <p:cNvPicPr preferRelativeResize="0"/>
          <p:nvPr/>
        </p:nvPicPr>
        <p:blipFill rotWithShape="1">
          <a:blip r:embed="rId8">
            <a:alphaModFix/>
          </a:blip>
          <a:srcRect/>
          <a:stretch/>
        </p:blipFill>
        <p:spPr>
          <a:xfrm>
            <a:off x="9915250" y="22396550"/>
            <a:ext cx="4133849" cy="3019424"/>
          </a:xfrm>
          <a:prstGeom prst="rect">
            <a:avLst/>
          </a:prstGeom>
          <a:noFill/>
          <a:ln>
            <a:noFill/>
          </a:ln>
        </p:spPr>
      </p:pic>
      <p:pic>
        <p:nvPicPr>
          <p:cNvPr id="20" name="Shape 20"/>
          <p:cNvPicPr preferRelativeResize="0"/>
          <p:nvPr/>
        </p:nvPicPr>
        <p:blipFill rotWithShape="1">
          <a:blip r:embed="rId9">
            <a:alphaModFix/>
          </a:blip>
          <a:srcRect l="755" r="1088"/>
          <a:stretch/>
        </p:blipFill>
        <p:spPr>
          <a:xfrm>
            <a:off x="17974450" y="11457278"/>
            <a:ext cx="8822580" cy="2178300"/>
          </a:xfrm>
          <a:prstGeom prst="rect">
            <a:avLst/>
          </a:prstGeom>
          <a:noFill/>
          <a:ln>
            <a:noFill/>
          </a:ln>
        </p:spPr>
      </p:pic>
      <p:pic>
        <p:nvPicPr>
          <p:cNvPr id="21" name="Shape 21"/>
          <p:cNvPicPr preferRelativeResize="0"/>
          <p:nvPr/>
        </p:nvPicPr>
        <p:blipFill rotWithShape="1">
          <a:blip r:embed="rId10">
            <a:alphaModFix/>
          </a:blip>
          <a:srcRect/>
          <a:stretch/>
        </p:blipFill>
        <p:spPr>
          <a:xfrm>
            <a:off x="2070029" y="23287970"/>
            <a:ext cx="7253971" cy="5204397"/>
          </a:xfrm>
          <a:prstGeom prst="rect">
            <a:avLst/>
          </a:prstGeom>
          <a:noFill/>
          <a:ln>
            <a:noFill/>
          </a:ln>
        </p:spPr>
      </p:pic>
      <p:pic>
        <p:nvPicPr>
          <p:cNvPr id="22" name="Shape 22"/>
          <p:cNvPicPr preferRelativeResize="0"/>
          <p:nvPr/>
        </p:nvPicPr>
        <p:blipFill rotWithShape="1">
          <a:blip r:embed="rId11">
            <a:alphaModFix/>
          </a:blip>
          <a:srcRect l="21618" t="4887" r="20107" b="18371"/>
          <a:stretch/>
        </p:blipFill>
        <p:spPr>
          <a:xfrm rot="5400000">
            <a:off x="-70814" y="18803649"/>
            <a:ext cx="5335199" cy="3651300"/>
          </a:xfrm>
          <a:prstGeom prst="rect">
            <a:avLst/>
          </a:prstGeom>
          <a:noFill/>
          <a:ln>
            <a:noFill/>
          </a:ln>
        </p:spPr>
      </p:pic>
      <p:sp>
        <p:nvSpPr>
          <p:cNvPr id="23" name="Shape 23"/>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baseline="0" dirty="0">
                <a:solidFill>
                  <a:schemeClr val="dk1"/>
                </a:solidFill>
                <a:latin typeface="Century Gothic" panose="020B0502020202020204" pitchFamily="34" charset="0"/>
                <a:ea typeface="Questrial"/>
                <a:cs typeface="Questrial"/>
                <a:sym typeface="Questrial"/>
                <a:rtl val="0"/>
              </a:rPr>
              <a:t>NASA Langley Research Center</a:t>
            </a:r>
          </a:p>
        </p:txBody>
      </p:sp>
      <p:sp>
        <p:nvSpPr>
          <p:cNvPr id="24" name="Shape 24"/>
          <p:cNvSpPr txBox="1">
            <a:spLocks noGrp="1"/>
          </p:cNvSpPr>
          <p:nvPr>
            <p:ph type="body" idx="2"/>
          </p:nvPr>
        </p:nvSpPr>
        <p:spPr>
          <a:xfrm>
            <a:off x="3603673" y="2176272"/>
            <a:ext cx="20285625"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Century Gothic" panose="020B0502020202020204" pitchFamily="34" charset="0"/>
                <a:ea typeface="Questrial"/>
                <a:cs typeface="Questrial"/>
                <a:sym typeface="Questrial"/>
                <a:rtl val="0"/>
              </a:rPr>
              <a:t>Enhancing extreme heat intervention and preparedness activities in Maricopa County, AZ</a:t>
            </a:r>
          </a:p>
        </p:txBody>
      </p:sp>
      <p:sp>
        <p:nvSpPr>
          <p:cNvPr id="25" name="Shape 25"/>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400" b="1" i="0" u="none" strike="noStrike" cap="none" baseline="0" dirty="0">
                <a:solidFill>
                  <a:schemeClr val="accent1"/>
                </a:solidFill>
                <a:latin typeface="Century Gothic" panose="020B0502020202020204" pitchFamily="34" charset="0"/>
                <a:ea typeface="Questrial"/>
                <a:cs typeface="Questrial"/>
                <a:sym typeface="Questrial"/>
                <a:rtl val="0"/>
              </a:rPr>
              <a:t> Arizona Health &amp; Air Quality</a:t>
            </a:r>
          </a:p>
        </p:txBody>
      </p:sp>
      <p:sp>
        <p:nvSpPr>
          <p:cNvPr id="26" name="Shape 26"/>
          <p:cNvSpPr txBox="1"/>
          <p:nvPr/>
        </p:nvSpPr>
        <p:spPr>
          <a:xfrm>
            <a:off x="-10617021" y="29443768"/>
            <a:ext cx="6540000" cy="57605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27" name="Shape 27"/>
          <p:cNvSpPr txBox="1"/>
          <p:nvPr/>
        </p:nvSpPr>
        <p:spPr>
          <a:xfrm>
            <a:off x="9479650" y="31654712"/>
            <a:ext cx="8229600" cy="3553798"/>
          </a:xfrm>
          <a:prstGeom prst="rect">
            <a:avLst/>
          </a:prstGeom>
          <a:noFill/>
          <a:ln>
            <a:noFill/>
          </a:ln>
        </p:spPr>
        <p:txBody>
          <a:bodyPr lIns="91425" tIns="45700" rIns="91425" bIns="45700" anchor="t" anchorCtr="0">
            <a:noAutofit/>
          </a:bodyPr>
          <a:lstStyle/>
          <a:p>
            <a:pPr marL="347662" marR="0" lvl="0" indent="-347662" algn="l" rtl="0">
              <a:lnSpc>
                <a:spcPct val="100000"/>
              </a:lnSpc>
              <a:spcBef>
                <a:spcPts val="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Arizona Department of Health Services </a:t>
            </a:r>
          </a:p>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ADHS</a:t>
            </a:r>
            <a:r>
              <a:rPr lang="en-US" sz="2800" b="0" i="0" u="none" strike="noStrike" cap="none" baseline="0" dirty="0">
                <a:solidFill>
                  <a:schemeClr val="dk1"/>
                </a:solidFill>
                <a:latin typeface="Garamond"/>
                <a:ea typeface="Garamond"/>
                <a:cs typeface="Garamond"/>
                <a:sym typeface="Garamond"/>
                <a:rtl val="0"/>
              </a:rPr>
              <a:t>)</a:t>
            </a:r>
          </a:p>
          <a:p>
            <a:pPr marL="347662" marR="0" lvl="0" indent="-347662" algn="l" rtl="0">
              <a:lnSpc>
                <a:spcPct val="10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Environmental Remote Sensing and Informatics Lab</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ERSL</a:t>
            </a:r>
            <a:r>
              <a:rPr lang="en-US" sz="2800" b="0" i="0" u="none" strike="noStrike" cap="none" baseline="0" dirty="0">
                <a:solidFill>
                  <a:schemeClr val="dk1"/>
                </a:solidFill>
                <a:latin typeface="Garamond"/>
                <a:ea typeface="Garamond"/>
                <a:cs typeface="Garamond"/>
                <a:sym typeface="Garamond"/>
                <a:rtl val="0"/>
              </a:rPr>
              <a:t>) </a:t>
            </a:r>
          </a:p>
          <a:p>
            <a:pPr marL="347662" marR="0" lvl="0" indent="-347662" algn="l" rtl="0">
              <a:lnSpc>
                <a:spcPct val="10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Center for Policy Informatics</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CPI</a:t>
            </a:r>
            <a:r>
              <a:rPr lang="en-US" sz="2800" b="0" i="0" u="none" strike="noStrike" cap="none" baseline="0" dirty="0">
                <a:solidFill>
                  <a:schemeClr val="dk1"/>
                </a:solidFill>
                <a:latin typeface="Garamond"/>
                <a:ea typeface="Garamond"/>
                <a:cs typeface="Garamond"/>
                <a:sym typeface="Garamond"/>
                <a:rtl val="0"/>
              </a:rPr>
              <a:t>) </a:t>
            </a:r>
          </a:p>
          <a:p>
            <a:pPr marL="0" marR="0" lvl="0" indent="0" algn="l" rtl="0">
              <a:lnSpc>
                <a:spcPct val="100000"/>
              </a:lnSpc>
              <a:spcBef>
                <a:spcPts val="0"/>
              </a:spcBef>
              <a:spcAft>
                <a:spcPts val="0"/>
              </a:spcAft>
              <a:buClr>
                <a:schemeClr val="dk1"/>
              </a:buClr>
              <a:buFont typeface="Arial"/>
              <a:buNone/>
            </a:pPr>
            <a:endParaRPr sz="2800" b="0" i="0" u="none" strike="noStrike" cap="none" baseline="0" dirty="0">
              <a:solidFill>
                <a:schemeClr val="dk1"/>
              </a:solidFill>
              <a:latin typeface="Garamond"/>
              <a:ea typeface="Garamond"/>
              <a:cs typeface="Garamond"/>
              <a:sym typeface="Garamond"/>
              <a:rtl val="0"/>
            </a:endParaRPr>
          </a:p>
        </p:txBody>
      </p:sp>
      <p:sp>
        <p:nvSpPr>
          <p:cNvPr id="28" name="Shape 28"/>
          <p:cNvSpPr txBox="1"/>
          <p:nvPr/>
        </p:nvSpPr>
        <p:spPr>
          <a:xfrm>
            <a:off x="18165025" y="31654712"/>
            <a:ext cx="8549400" cy="3407098"/>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16665"/>
              <a:buFont typeface="Questrial"/>
              <a:buChar char="►"/>
            </a:pPr>
            <a:r>
              <a:rPr lang="en-US" sz="2400" b="1" i="0" u="none" strike="noStrike" cap="none" baseline="0" dirty="0">
                <a:solidFill>
                  <a:schemeClr val="dk1"/>
                </a:solidFill>
                <a:latin typeface="Garamond"/>
                <a:ea typeface="Garamond"/>
                <a:cs typeface="Garamond"/>
                <a:sym typeface="Garamond"/>
                <a:rtl val="0"/>
              </a:rPr>
              <a:t>Dr. David Hondula</a:t>
            </a:r>
            <a:r>
              <a:rPr lang="en-US" sz="2400" b="0" i="0" u="none" strike="noStrike" cap="none" baseline="0" dirty="0">
                <a:solidFill>
                  <a:schemeClr val="dk1"/>
                </a:solidFill>
                <a:latin typeface="Garamond"/>
                <a:ea typeface="Garamond"/>
                <a:cs typeface="Garamond"/>
                <a:sym typeface="Garamond"/>
                <a:rtl val="0"/>
              </a:rPr>
              <a:t> (ASU Geographic Science - Urban Planning) for his heavy involvement and guidance on this project and to </a:t>
            </a:r>
            <a:r>
              <a:rPr lang="en-US" sz="2400" b="1" i="0" u="none" strike="noStrike" cap="none" baseline="0" dirty="0">
                <a:solidFill>
                  <a:schemeClr val="dk1"/>
                </a:solidFill>
                <a:latin typeface="Garamond"/>
                <a:ea typeface="Garamond"/>
                <a:cs typeface="Garamond"/>
                <a:sym typeface="Garamond"/>
                <a:rtl val="0"/>
              </a:rPr>
              <a:t>Dr. Kenton Ross</a:t>
            </a:r>
            <a:r>
              <a:rPr lang="en-US" sz="2400" b="0" i="0" u="none" strike="noStrike" cap="none" baseline="0" dirty="0">
                <a:solidFill>
                  <a:schemeClr val="dk1"/>
                </a:solidFill>
                <a:latin typeface="Garamond"/>
                <a:ea typeface="Garamond"/>
                <a:cs typeface="Garamond"/>
                <a:sym typeface="Garamond"/>
                <a:rtl val="0"/>
              </a:rPr>
              <a:t> (NASA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providing practical direction. </a:t>
            </a:r>
          </a:p>
          <a:p>
            <a:pPr marL="457200" marR="0" lvl="0" indent="-457200" algn="l" rtl="0">
              <a:lnSpc>
                <a:spcPct val="100000"/>
              </a:lnSpc>
              <a:spcBef>
                <a:spcPts val="1800"/>
              </a:spcBef>
              <a:spcAft>
                <a:spcPts val="0"/>
              </a:spcAft>
              <a:buClr>
                <a:schemeClr val="accent1"/>
              </a:buClr>
              <a:buSzPct val="116665"/>
              <a:buFont typeface="Questrial"/>
              <a:buChar char="►"/>
            </a:pPr>
            <a:r>
              <a:rPr lang="en-US" sz="2400" b="1" i="0" u="none" strike="noStrike" cap="none" baseline="0" dirty="0">
                <a:solidFill>
                  <a:schemeClr val="dk1"/>
                </a:solidFill>
                <a:latin typeface="Garamond"/>
                <a:ea typeface="Garamond"/>
                <a:cs typeface="Garamond"/>
                <a:sym typeface="Garamond"/>
                <a:rtl val="0"/>
              </a:rPr>
              <a:t>Emily Adams</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Center Lead), </a:t>
            </a:r>
            <a:r>
              <a:rPr lang="en-US" sz="2400" b="1" i="0" u="none" strike="noStrike" cap="none" baseline="0" dirty="0">
                <a:solidFill>
                  <a:schemeClr val="dk1"/>
                </a:solidFill>
                <a:latin typeface="Garamond"/>
                <a:ea typeface="Garamond"/>
                <a:cs typeface="Garamond"/>
                <a:sym typeface="Garamond"/>
                <a:rtl val="0"/>
              </a:rPr>
              <a:t>Dan Wozniak</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 Assistant Center Lead) and </a:t>
            </a:r>
            <a:r>
              <a:rPr lang="en-US" sz="2400" b="1" i="0" u="none" strike="noStrike" cap="none" baseline="0" dirty="0">
                <a:solidFill>
                  <a:schemeClr val="dk1"/>
                </a:solidFill>
                <a:latin typeface="Garamond"/>
                <a:ea typeface="Garamond"/>
                <a:cs typeface="Garamond"/>
                <a:sym typeface="Garamond"/>
                <a:rtl val="0"/>
              </a:rPr>
              <a:t>Jeff Ely</a:t>
            </a:r>
            <a:r>
              <a:rPr lang="en-US" sz="2400" b="0" i="0" u="none" strike="noStrike" cap="none" baseline="0" dirty="0">
                <a:solidFill>
                  <a:schemeClr val="dk1"/>
                </a:solidFill>
                <a:latin typeface="Garamond"/>
                <a:ea typeface="Garamond"/>
                <a:cs typeface="Garamond"/>
                <a:sym typeface="Garamond"/>
                <a:rtl val="0"/>
              </a:rPr>
              <a:t> (SSAI </a:t>
            </a:r>
            <a:r>
              <a:rPr lang="en-US" sz="2400" b="0" i="0" u="none" strike="noStrike" cap="none" baseline="0" dirty="0" err="1">
                <a:solidFill>
                  <a:schemeClr val="dk1"/>
                </a:solidFill>
                <a:latin typeface="Garamond"/>
                <a:ea typeface="Garamond"/>
                <a:cs typeface="Garamond"/>
                <a:sym typeface="Garamond"/>
                <a:rtl val="0"/>
              </a:rPr>
              <a:t>Geoinformation</a:t>
            </a:r>
            <a:r>
              <a:rPr lang="en-US" sz="2400" b="0" i="0" u="none" strike="noStrike" cap="none" baseline="0" dirty="0">
                <a:solidFill>
                  <a:schemeClr val="dk1"/>
                </a:solidFill>
                <a:latin typeface="Garamond"/>
                <a:ea typeface="Garamond"/>
                <a:cs typeface="Garamond"/>
                <a:sym typeface="Garamond"/>
                <a:rtl val="0"/>
              </a:rPr>
              <a:t> Scientist).</a:t>
            </a:r>
          </a:p>
          <a:p>
            <a:pPr marL="347662" marR="0" lvl="0" indent="-347662" algn="l" rtl="0">
              <a:lnSpc>
                <a:spcPct val="100000"/>
              </a:lnSpc>
              <a:spcBef>
                <a:spcPts val="1800"/>
              </a:spcBef>
              <a:spcAft>
                <a:spcPts val="0"/>
              </a:spcAft>
              <a:buClr>
                <a:schemeClr val="accent1"/>
              </a:buClr>
              <a:buSzPct val="116665"/>
              <a:buFont typeface="Questrial"/>
              <a:buChar char="►"/>
            </a:pPr>
            <a:r>
              <a:rPr lang="en-US" sz="2400" b="0" i="0" u="none" strike="noStrike" cap="none" baseline="0" dirty="0">
                <a:solidFill>
                  <a:schemeClr val="dk1"/>
                </a:solidFill>
                <a:latin typeface="Garamond"/>
                <a:ea typeface="Garamond"/>
                <a:cs typeface="Garamond"/>
                <a:sym typeface="Garamond"/>
                <a:rtl val="0"/>
              </a:rPr>
              <a:t>Fellow DEVELOP participant </a:t>
            </a:r>
            <a:r>
              <a:rPr lang="en-US" sz="2400" b="1" i="0" u="none" strike="noStrike" cap="none" baseline="0" dirty="0">
                <a:solidFill>
                  <a:schemeClr val="dk1"/>
                </a:solidFill>
                <a:latin typeface="Garamond"/>
                <a:ea typeface="Garamond"/>
                <a:cs typeface="Garamond"/>
                <a:sym typeface="Garamond"/>
                <a:rtl val="0"/>
              </a:rPr>
              <a:t>Grant Mercer</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err="1">
                <a:solidFill>
                  <a:schemeClr val="dk1"/>
                </a:solidFill>
                <a:latin typeface="Garamond"/>
                <a:ea typeface="Garamond"/>
                <a:cs typeface="Garamond"/>
                <a:sym typeface="Garamond"/>
                <a:rtl val="0"/>
              </a:rPr>
              <a:t>LaRC</a:t>
            </a:r>
            <a:r>
              <a:rPr lang="en-US" sz="2400" b="0" i="0" u="none" strike="noStrike" cap="none" baseline="0" dirty="0">
                <a:solidFill>
                  <a:schemeClr val="dk1"/>
                </a:solidFill>
                <a:latin typeface="Garamond"/>
                <a:ea typeface="Garamond"/>
                <a:cs typeface="Garamond"/>
                <a:sym typeface="Garamond"/>
                <a:rtl val="0"/>
              </a:rPr>
              <a:t>).</a:t>
            </a:r>
          </a:p>
          <a:p>
            <a:pPr marL="0" marR="0" lvl="0" indent="0" algn="l" rtl="0">
              <a:lnSpc>
                <a:spcPct val="100000"/>
              </a:lnSpc>
              <a:spcBef>
                <a:spcPts val="1800"/>
              </a:spcBef>
              <a:spcAft>
                <a:spcPts val="0"/>
              </a:spcAft>
              <a:buClr>
                <a:schemeClr val="dk1"/>
              </a:buClr>
              <a:buFont typeface="Arial"/>
              <a:buNone/>
            </a:pPr>
            <a:endParaRPr sz="2400" b="0" i="0" u="none" strike="noStrike" cap="none" baseline="0" dirty="0">
              <a:solidFill>
                <a:schemeClr val="dk1"/>
              </a:solidFill>
              <a:latin typeface="Garamond"/>
              <a:ea typeface="Garamond"/>
              <a:cs typeface="Garamond"/>
              <a:sym typeface="Garamond"/>
              <a:rtl val="0"/>
            </a:endParaRPr>
          </a:p>
        </p:txBody>
      </p:sp>
      <p:sp>
        <p:nvSpPr>
          <p:cNvPr id="29" name="Shape 29"/>
          <p:cNvSpPr txBox="1"/>
          <p:nvPr/>
        </p:nvSpPr>
        <p:spPr>
          <a:xfrm>
            <a:off x="18196550" y="29009986"/>
            <a:ext cx="8549400" cy="1668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800" b="0" i="0" u="none" strike="noStrike" cap="none" baseline="0" dirty="0">
                <a:solidFill>
                  <a:schemeClr val="accent1"/>
                </a:solidFill>
                <a:latin typeface="Garamond"/>
                <a:ea typeface="Garamond"/>
                <a:cs typeface="Garamond"/>
                <a:sym typeface="Garamond"/>
                <a:rtl val="0"/>
              </a:rPr>
              <a:t>2. </a:t>
            </a:r>
            <a:r>
              <a:rPr lang="en-US" sz="2800" b="0" i="0" u="none" strike="noStrike" cap="none" baseline="0" dirty="0" smtClean="0">
                <a:solidFill>
                  <a:schemeClr val="dk1"/>
                </a:solidFill>
                <a:latin typeface="Garamond"/>
                <a:ea typeface="Garamond"/>
                <a:cs typeface="Garamond"/>
                <a:sym typeface="Garamond"/>
                <a:rtl val="0"/>
              </a:rPr>
              <a:t>There are three regions that consistently show up as the</a:t>
            </a:r>
            <a:r>
              <a:rPr lang="en-US" sz="2800" b="0" i="0" u="none" strike="noStrike" cap="none" dirty="0" smtClean="0">
                <a:solidFill>
                  <a:schemeClr val="dk1"/>
                </a:solidFill>
                <a:latin typeface="Garamond"/>
                <a:ea typeface="Garamond"/>
                <a:cs typeface="Garamond"/>
                <a:sym typeface="Garamond"/>
                <a:rtl val="0"/>
              </a:rPr>
              <a:t> hottest tracts throughout the season where people are also not using A/C</a:t>
            </a:r>
            <a:r>
              <a:rPr lang="en-US" sz="2800" b="0" i="0" u="none" strike="noStrike" cap="none" baseline="0" dirty="0" smtClean="0">
                <a:solidFill>
                  <a:schemeClr val="dk1"/>
                </a:solidFill>
                <a:latin typeface="Garamond"/>
                <a:ea typeface="Garamond"/>
                <a:cs typeface="Garamond"/>
                <a:sym typeface="Garamond"/>
                <a:rtl val="0"/>
              </a:rPr>
              <a:t>.</a:t>
            </a:r>
            <a:endParaRPr lang="en-US" sz="2800" b="0" i="0" u="none" strike="noStrike" cap="none" baseline="0" dirty="0">
              <a:solidFill>
                <a:schemeClr val="dk1"/>
              </a:solidFill>
              <a:latin typeface="Garamond"/>
              <a:ea typeface="Garamond"/>
              <a:cs typeface="Garamond"/>
              <a:sym typeface="Garamond"/>
              <a:rtl val="0"/>
            </a:endParaRP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tl val="0"/>
              </a:rPr>
              <a:t>Relief efforts should shift </a:t>
            </a:r>
            <a:r>
              <a:rPr lang="en-US" sz="2800" b="0" i="0" u="none" strike="noStrike" cap="none" baseline="0" dirty="0" smtClean="0">
                <a:solidFill>
                  <a:schemeClr val="dk1"/>
                </a:solidFill>
                <a:latin typeface="Garamond"/>
                <a:ea typeface="Garamond"/>
                <a:cs typeface="Garamond"/>
                <a:sym typeface="Garamond"/>
                <a:rtl val="0"/>
              </a:rPr>
              <a:t>correspondingly to effectively</a:t>
            </a:r>
            <a:r>
              <a:rPr lang="en-US" sz="2800" b="0" i="0" u="none" strike="noStrike" cap="none" dirty="0" smtClean="0">
                <a:solidFill>
                  <a:schemeClr val="dk1"/>
                </a:solidFill>
                <a:latin typeface="Garamond"/>
                <a:ea typeface="Garamond"/>
                <a:cs typeface="Garamond"/>
                <a:sym typeface="Garamond"/>
                <a:rtl val="0"/>
              </a:rPr>
              <a:t> reach these regions</a:t>
            </a:r>
            <a:r>
              <a:rPr lang="en-US" sz="2800" b="0" i="0" u="none" strike="noStrike" cap="none" baseline="0" dirty="0" smtClean="0">
                <a:solidFill>
                  <a:schemeClr val="dk1"/>
                </a:solidFill>
                <a:latin typeface="Garamond"/>
                <a:ea typeface="Garamond"/>
                <a:cs typeface="Garamond"/>
                <a:sym typeface="Garamond"/>
                <a:rtl val="0"/>
              </a:rPr>
              <a:t>.</a:t>
            </a:r>
            <a:endParaRPr lang="en-US" sz="2800" b="0" i="0" u="none" strike="noStrike" cap="none" baseline="0" dirty="0">
              <a:solidFill>
                <a:schemeClr val="dk1"/>
              </a:solidFill>
              <a:latin typeface="Garamond"/>
              <a:ea typeface="Garamond"/>
              <a:cs typeface="Garamond"/>
              <a:sym typeface="Garamond"/>
              <a:rtl val="0"/>
            </a:endParaRPr>
          </a:p>
        </p:txBody>
      </p:sp>
      <p:sp>
        <p:nvSpPr>
          <p:cNvPr id="30" name="Shape 30"/>
          <p:cNvSpPr txBox="1"/>
          <p:nvPr/>
        </p:nvSpPr>
        <p:spPr>
          <a:xfrm>
            <a:off x="4341912" y="17347412"/>
            <a:ext cx="5289000" cy="6585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a:solidFill>
                  <a:schemeClr val="accent1"/>
                </a:solidFill>
                <a:latin typeface="Garamond"/>
                <a:ea typeface="Garamond"/>
                <a:cs typeface="Garamond"/>
                <a:sym typeface="Garamond"/>
                <a:rtl val="0"/>
              </a:rPr>
              <a:t>Preparing Surface Temperature Data</a:t>
            </a:r>
          </a:p>
        </p:txBody>
      </p:sp>
      <p:sp>
        <p:nvSpPr>
          <p:cNvPr id="31" name="Shape 31"/>
          <p:cNvSpPr txBox="1"/>
          <p:nvPr/>
        </p:nvSpPr>
        <p:spPr>
          <a:xfrm>
            <a:off x="1004603" y="6419921"/>
            <a:ext cx="8229600" cy="102437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0" i="0" u="none" strike="noStrike" cap="none" baseline="0" dirty="0">
                <a:solidFill>
                  <a:schemeClr val="dk1"/>
                </a:solidFill>
                <a:latin typeface="Garamond"/>
                <a:ea typeface="Garamond"/>
                <a:cs typeface="Garamond"/>
                <a:sym typeface="Garamond"/>
                <a:rtl val="0"/>
              </a:rPr>
              <a:t>Extreme heat causes more human fatalities in the United States than any other natural disaster, elevating the concern of heat-related mortality. Maricopa County, Arizona is specifically known for its high heat index and is the leading </a:t>
            </a:r>
            <a:r>
              <a:rPr lang="en-US" sz="2400" b="0" i="0" u="none" strike="noStrike" cap="none" baseline="0" dirty="0" err="1">
                <a:solidFill>
                  <a:schemeClr val="dk1"/>
                </a:solidFill>
                <a:latin typeface="Garamond"/>
                <a:ea typeface="Garamond"/>
                <a:cs typeface="Garamond"/>
                <a:sym typeface="Garamond"/>
                <a:rtl val="0"/>
              </a:rPr>
              <a:t>megapolitan</a:t>
            </a:r>
            <a:r>
              <a:rPr lang="en-US" sz="2400" b="0" i="0" u="none" strike="noStrike" cap="none" baseline="0" dirty="0">
                <a:solidFill>
                  <a:schemeClr val="dk1"/>
                </a:solidFill>
                <a:latin typeface="Garamond"/>
                <a:ea typeface="Garamond"/>
                <a:cs typeface="Garamond"/>
                <a:sym typeface="Garamond"/>
                <a:rtl val="0"/>
              </a:rPr>
              <a:t> area in the U.S. for population growth and urbanization. As Phoenix expands, the increase in urban strictures raises nighttime temperatures and induces a positive feedback loop, creating an urban heat island (UHI) effect. Individuals at higher risk are unequally distributed, leaving the poor, homeless, non-native English speakers, elderly, and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NASA Earth observation technology from Landsat 8, Aqua (MODIS), and Terra (ASTER) satellites (sensors) the daily spatial and temperature variability within the UHI was quantified over the summer seasons of 2005 – 2014. A series of One-way Analysis of Variance revealed significant differences between daily surface temperature averages of the hottest 30% of census tracts within a single season. Visual analyses displayed shifts of where and how consistently the top 30% occur. These results provided detailed information regarding nuances within the UHI effect and will allow pertinent recommendations regarding the health department’s adaptive capacity. They also hold essential components for future policy regarding appropriate locations for cooling centers and efficient warning systems.</a:t>
            </a:r>
          </a:p>
        </p:txBody>
      </p:sp>
      <p:sp>
        <p:nvSpPr>
          <p:cNvPr id="32" name="Shape 32"/>
          <p:cNvSpPr txBox="1"/>
          <p:nvPr/>
        </p:nvSpPr>
        <p:spPr>
          <a:xfrm>
            <a:off x="9479588" y="6388066"/>
            <a:ext cx="8467798" cy="5760598"/>
          </a:xfrm>
          <a:prstGeom prst="rect">
            <a:avLst/>
          </a:prstGeom>
          <a:noFill/>
          <a:ln>
            <a:noFill/>
          </a:ln>
        </p:spPr>
        <p:txBody>
          <a:bodyPr lIns="91425" tIns="45700" rIns="91425" bIns="45700" anchor="t" anchorCtr="0">
            <a:noAutofit/>
          </a:bodyPr>
          <a:lstStyle/>
          <a:p>
            <a:pPr marL="347662" marR="0" lvl="0" indent="-347662" algn="l" rtl="0">
              <a:lnSpc>
                <a:spcPct val="90000"/>
              </a:lnSpc>
              <a:spcBef>
                <a:spcPts val="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Create a climatology map of Maricopa County, Arizona to detect extreme heat anomalies on various scales (i.e. daily, monthly, seasonal) and the consistency among such events (where, how, and why variations between extreme heat events occur)</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Determine current use and frequent users of relief resources in order to establish how this correlates with current socioeconomic vulnerability assumptions</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Analyze these anomalies and survey results to determine where, when, and how relief efforts should intervene</a:t>
            </a:r>
          </a:p>
        </p:txBody>
      </p:sp>
      <p:sp>
        <p:nvSpPr>
          <p:cNvPr id="33" name="Shape 33"/>
          <p:cNvSpPr txBox="1"/>
          <p:nvPr/>
        </p:nvSpPr>
        <p:spPr>
          <a:xfrm>
            <a:off x="617525" y="5510850"/>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Abstract</a:t>
            </a:r>
          </a:p>
        </p:txBody>
      </p:sp>
      <p:sp>
        <p:nvSpPr>
          <p:cNvPr id="34" name="Shape 34"/>
          <p:cNvSpPr txBox="1"/>
          <p:nvPr/>
        </p:nvSpPr>
        <p:spPr>
          <a:xfrm>
            <a:off x="9277575" y="5510850"/>
            <a:ext cx="8549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Objectives</a:t>
            </a:r>
          </a:p>
        </p:txBody>
      </p:sp>
      <p:sp>
        <p:nvSpPr>
          <p:cNvPr id="35" name="Shape 35"/>
          <p:cNvSpPr txBox="1"/>
          <p:nvPr/>
        </p:nvSpPr>
        <p:spPr>
          <a:xfrm>
            <a:off x="607937" y="16438587"/>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Methodology</a:t>
            </a:r>
          </a:p>
        </p:txBody>
      </p:sp>
      <p:sp>
        <p:nvSpPr>
          <p:cNvPr id="36" name="Shape 36"/>
          <p:cNvSpPr txBox="1"/>
          <p:nvPr/>
        </p:nvSpPr>
        <p:spPr>
          <a:xfrm>
            <a:off x="17937700" y="5510850"/>
            <a:ext cx="8808598"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Study Area</a:t>
            </a:r>
          </a:p>
        </p:txBody>
      </p:sp>
      <p:sp>
        <p:nvSpPr>
          <p:cNvPr id="37" name="Shape 37"/>
          <p:cNvSpPr txBox="1"/>
          <p:nvPr/>
        </p:nvSpPr>
        <p:spPr>
          <a:xfrm>
            <a:off x="9234203" y="10750590"/>
            <a:ext cx="8549400"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Earth Observations</a:t>
            </a:r>
          </a:p>
        </p:txBody>
      </p:sp>
      <p:sp>
        <p:nvSpPr>
          <p:cNvPr id="38" name="Shape 38"/>
          <p:cNvSpPr txBox="1"/>
          <p:nvPr/>
        </p:nvSpPr>
        <p:spPr>
          <a:xfrm>
            <a:off x="9272836" y="28307475"/>
            <a:ext cx="17468400" cy="842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Conclusions</a:t>
            </a:r>
          </a:p>
        </p:txBody>
      </p:sp>
      <p:sp>
        <p:nvSpPr>
          <p:cNvPr id="39" name="Shape 39"/>
          <p:cNvSpPr txBox="1"/>
          <p:nvPr/>
        </p:nvSpPr>
        <p:spPr>
          <a:xfrm>
            <a:off x="17937700" y="30978487"/>
            <a:ext cx="8397299"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Acknowledgements</a:t>
            </a:r>
          </a:p>
        </p:txBody>
      </p:sp>
      <p:sp>
        <p:nvSpPr>
          <p:cNvPr id="40" name="Shape 40"/>
          <p:cNvSpPr txBox="1"/>
          <p:nvPr/>
        </p:nvSpPr>
        <p:spPr>
          <a:xfrm>
            <a:off x="9277550" y="30978500"/>
            <a:ext cx="8645700" cy="896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Project Partners</a:t>
            </a:r>
          </a:p>
        </p:txBody>
      </p:sp>
      <p:sp>
        <p:nvSpPr>
          <p:cNvPr id="41" name="Shape 41"/>
          <p:cNvSpPr txBox="1"/>
          <p:nvPr/>
        </p:nvSpPr>
        <p:spPr>
          <a:xfrm>
            <a:off x="612400" y="28097450"/>
            <a:ext cx="8664899" cy="658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Team Members</a:t>
            </a:r>
          </a:p>
        </p:txBody>
      </p:sp>
      <p:sp>
        <p:nvSpPr>
          <p:cNvPr id="42" name="Shape 42"/>
          <p:cNvSpPr txBox="1"/>
          <p:nvPr/>
        </p:nvSpPr>
        <p:spPr>
          <a:xfrm>
            <a:off x="914400" y="4148882"/>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Garamond" panose="02020404030301010803" pitchFamily="18" charset="0"/>
                <a:ea typeface="Questrial"/>
                <a:cs typeface="Questrial"/>
                <a:sym typeface="Questrial"/>
                <a:rtl val="0"/>
              </a:rPr>
              <a:t>Amy Stuyvesant (Project Lead),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Geordi</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Alm</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Rocky Garcia, Emma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Baghel</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April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Rascon</a:t>
            </a:r>
            <a:r>
              <a:rPr lang="en-US" sz="3200" b="0" i="0" u="none" strike="noStrike" cap="none" baseline="0" dirty="0">
                <a:solidFill>
                  <a:schemeClr val="dk1"/>
                </a:solidFill>
                <a:latin typeface="Garamond" panose="02020404030301010803" pitchFamily="18" charset="0"/>
                <a:ea typeface="Questrial"/>
                <a:cs typeface="Questrial"/>
                <a:sym typeface="Questrial"/>
                <a:rtl val="0"/>
              </a:rPr>
              <a:t>, Bernardo </a:t>
            </a:r>
            <a:r>
              <a:rPr lang="en-US" sz="3200" b="0" i="0" u="none" strike="noStrike" cap="none" baseline="0" dirty="0" err="1">
                <a:solidFill>
                  <a:schemeClr val="dk1"/>
                </a:solidFill>
                <a:latin typeface="Garamond" panose="02020404030301010803" pitchFamily="18" charset="0"/>
                <a:ea typeface="Questrial"/>
                <a:cs typeface="Questrial"/>
                <a:sym typeface="Questrial"/>
                <a:rtl val="0"/>
              </a:rPr>
              <a:t>Gracia</a:t>
            </a:r>
            <a:endParaRPr lang="en-US" sz="3200" b="0" i="0" u="none" strike="noStrike" cap="none" baseline="0" dirty="0">
              <a:solidFill>
                <a:schemeClr val="dk1"/>
              </a:solidFill>
              <a:latin typeface="Garamond" panose="02020404030301010803" pitchFamily="18" charset="0"/>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Garamond" panose="02020404030301010803" pitchFamily="18" charset="0"/>
                <a:ea typeface="Questrial"/>
                <a:cs typeface="Questrial"/>
                <a:sym typeface="Questrial"/>
                <a:rtl val="0"/>
              </a:rPr>
              <a:t>NASA DEVELOP National Program at NASA Langley Research Center</a:t>
            </a:r>
          </a:p>
        </p:txBody>
      </p:sp>
      <p:sp>
        <p:nvSpPr>
          <p:cNvPr id="43" name="Shape 43"/>
          <p:cNvSpPr/>
          <p:nvPr/>
        </p:nvSpPr>
        <p:spPr>
          <a:xfrm>
            <a:off x="1746722" y="18417836"/>
            <a:ext cx="1757948"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Surface Temperature Averages</a:t>
            </a:r>
          </a:p>
        </p:txBody>
      </p:sp>
      <p:sp>
        <p:nvSpPr>
          <p:cNvPr id="44" name="Shape 44"/>
          <p:cNvSpPr/>
          <p:nvPr/>
        </p:nvSpPr>
        <p:spPr>
          <a:xfrm>
            <a:off x="728468" y="20066325"/>
            <a:ext cx="1880455"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Spatial Consistency Analysis</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45" name="Shape 45"/>
          <p:cNvSpPr/>
          <p:nvPr/>
        </p:nvSpPr>
        <p:spPr>
          <a:xfrm>
            <a:off x="2566255" y="19983638"/>
            <a:ext cx="1936306" cy="1263298"/>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Average Comparisons</a:t>
            </a:r>
          </a:p>
        </p:txBody>
      </p:sp>
      <p:sp>
        <p:nvSpPr>
          <p:cNvPr id="46" name="Shape 46"/>
          <p:cNvSpPr/>
          <p:nvPr/>
        </p:nvSpPr>
        <p:spPr>
          <a:xfrm>
            <a:off x="1792761" y="2168495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Garamond" panose="02020404030301010803" pitchFamily="18" charset="0"/>
                <a:ea typeface="Questrial"/>
                <a:cs typeface="Questrial"/>
                <a:sym typeface="Questrial"/>
                <a:rtl val="0"/>
              </a:rPr>
              <a:t>Nuances within Urban Heat </a:t>
            </a: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Island</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47" name="Shape 47"/>
          <p:cNvSpPr txBox="1"/>
          <p:nvPr/>
        </p:nvSpPr>
        <p:spPr>
          <a:xfrm>
            <a:off x="954262" y="17059900"/>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1</a:t>
            </a:r>
          </a:p>
        </p:txBody>
      </p:sp>
      <p:sp>
        <p:nvSpPr>
          <p:cNvPr id="48" name="Shape 48"/>
          <p:cNvSpPr txBox="1"/>
          <p:nvPr/>
        </p:nvSpPr>
        <p:spPr>
          <a:xfrm>
            <a:off x="1432987" y="17237137"/>
            <a:ext cx="4234498"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Processing</a:t>
            </a:r>
          </a:p>
        </p:txBody>
      </p:sp>
      <p:pic>
        <p:nvPicPr>
          <p:cNvPr id="49" name="Shape 49"/>
          <p:cNvPicPr preferRelativeResize="0"/>
          <p:nvPr/>
        </p:nvPicPr>
        <p:blipFill rotWithShape="1">
          <a:blip r:embed="rId12">
            <a:alphaModFix/>
          </a:blip>
          <a:srcRect l="82414" t="4387" r="7309" b="69321"/>
          <a:stretch/>
        </p:blipFill>
        <p:spPr>
          <a:xfrm>
            <a:off x="7611339" y="29225668"/>
            <a:ext cx="800700" cy="1138500"/>
          </a:xfrm>
          <a:prstGeom prst="rect">
            <a:avLst/>
          </a:prstGeom>
          <a:noFill/>
          <a:ln w="19050" cap="flat" cmpd="sng">
            <a:solidFill>
              <a:schemeClr val="dk1"/>
            </a:solidFill>
            <a:prstDash val="solid"/>
            <a:round/>
            <a:headEnd type="none" w="med" len="med"/>
            <a:tailEnd type="none" w="med" len="med"/>
          </a:ln>
        </p:spPr>
      </p:pic>
      <p:pic>
        <p:nvPicPr>
          <p:cNvPr id="50" name="Shape 50"/>
          <p:cNvPicPr preferRelativeResize="0"/>
          <p:nvPr/>
        </p:nvPicPr>
        <p:blipFill rotWithShape="1">
          <a:blip r:embed="rId13">
            <a:alphaModFix/>
          </a:blip>
          <a:srcRect t="6505" b="32913"/>
          <a:stretch/>
        </p:blipFill>
        <p:spPr>
          <a:xfrm>
            <a:off x="763225" y="28884975"/>
            <a:ext cx="6138600" cy="5335199"/>
          </a:xfrm>
          <a:prstGeom prst="rect">
            <a:avLst/>
          </a:prstGeom>
          <a:noFill/>
          <a:ln w="19050" cap="flat" cmpd="sng">
            <a:solidFill>
              <a:schemeClr val="dk1"/>
            </a:solidFill>
            <a:prstDash val="solid"/>
            <a:round/>
            <a:headEnd type="none" w="med" len="med"/>
            <a:tailEnd type="none" w="med" len="med"/>
          </a:ln>
        </p:spPr>
      </p:pic>
      <p:sp>
        <p:nvSpPr>
          <p:cNvPr id="51" name="Shape 51"/>
          <p:cNvSpPr txBox="1"/>
          <p:nvPr/>
        </p:nvSpPr>
        <p:spPr>
          <a:xfrm>
            <a:off x="763350" y="34268675"/>
            <a:ext cx="6138600" cy="4745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Garamond" panose="02020404030301010803" pitchFamily="18" charset="0"/>
                <a:ea typeface="Questrial"/>
                <a:cs typeface="Questrial"/>
                <a:sym typeface="Questrial"/>
                <a:rtl val="0"/>
              </a:rPr>
              <a:t>Rocky Garcia, Amy Stuyvesant, Emma </a:t>
            </a:r>
            <a:r>
              <a:rPr lang="en-US" sz="2400" b="0" i="0" u="none" strike="noStrike" cap="none" baseline="0" dirty="0" err="1">
                <a:solidFill>
                  <a:schemeClr val="dk1"/>
                </a:solidFill>
                <a:latin typeface="Garamond" panose="02020404030301010803" pitchFamily="18" charset="0"/>
                <a:ea typeface="Questrial"/>
                <a:cs typeface="Questrial"/>
                <a:sym typeface="Questrial"/>
                <a:rtl val="0"/>
              </a:rPr>
              <a:t>Baghel</a:t>
            </a:r>
            <a:endParaRPr lang="en-US" sz="2400" b="0" i="0" u="none" strike="noStrike" cap="none" baseline="0" dirty="0">
              <a:solidFill>
                <a:schemeClr val="dk1"/>
              </a:solidFill>
              <a:latin typeface="Garamond" panose="02020404030301010803" pitchFamily="18" charset="0"/>
              <a:ea typeface="Questrial"/>
              <a:cs typeface="Questrial"/>
              <a:sym typeface="Questrial"/>
              <a:rtl val="0"/>
            </a:endParaRPr>
          </a:p>
        </p:txBody>
      </p:sp>
      <p:pic>
        <p:nvPicPr>
          <p:cNvPr id="52" name="Shape 52"/>
          <p:cNvPicPr preferRelativeResize="0"/>
          <p:nvPr/>
        </p:nvPicPr>
        <p:blipFill rotWithShape="1">
          <a:blip r:embed="rId12">
            <a:alphaModFix/>
          </a:blip>
          <a:srcRect l="82416" t="36629" r="7307" b="37081"/>
          <a:stretch/>
        </p:blipFill>
        <p:spPr>
          <a:xfrm>
            <a:off x="7622324" y="30945212"/>
            <a:ext cx="800700" cy="1138500"/>
          </a:xfrm>
          <a:prstGeom prst="rect">
            <a:avLst/>
          </a:prstGeom>
          <a:noFill/>
          <a:ln w="19050" cap="flat" cmpd="sng">
            <a:solidFill>
              <a:schemeClr val="dk1"/>
            </a:solidFill>
            <a:prstDash val="solid"/>
            <a:round/>
            <a:headEnd type="none" w="med" len="med"/>
            <a:tailEnd type="none" w="med" len="med"/>
          </a:ln>
        </p:spPr>
      </p:pic>
      <p:pic>
        <p:nvPicPr>
          <p:cNvPr id="53" name="Shape 53"/>
          <p:cNvPicPr preferRelativeResize="0"/>
          <p:nvPr/>
        </p:nvPicPr>
        <p:blipFill rotWithShape="1">
          <a:blip r:embed="rId12">
            <a:alphaModFix/>
          </a:blip>
          <a:srcRect l="82415" t="68549" r="7309" b="5159"/>
          <a:stretch/>
        </p:blipFill>
        <p:spPr>
          <a:xfrm>
            <a:off x="7659303" y="32762728"/>
            <a:ext cx="800700" cy="1138500"/>
          </a:xfrm>
          <a:prstGeom prst="rect">
            <a:avLst/>
          </a:prstGeom>
          <a:noFill/>
          <a:ln w="19050" cap="flat" cmpd="sng">
            <a:solidFill>
              <a:schemeClr val="dk1"/>
            </a:solidFill>
            <a:prstDash val="solid"/>
            <a:round/>
            <a:headEnd type="none" w="med" len="med"/>
            <a:tailEnd type="none" w="med" len="med"/>
          </a:ln>
        </p:spPr>
      </p:pic>
      <p:sp>
        <p:nvSpPr>
          <p:cNvPr id="54" name="Shape 54"/>
          <p:cNvSpPr txBox="1"/>
          <p:nvPr/>
        </p:nvSpPr>
        <p:spPr>
          <a:xfrm>
            <a:off x="6943400" y="30331087"/>
            <a:ext cx="2309700" cy="5930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Geordi</a:t>
            </a:r>
            <a:r>
              <a:rPr lang="en-US" sz="2200" b="0" i="0" u="none" strike="noStrike" cap="none" baseline="0" dirty="0">
                <a:solidFill>
                  <a:schemeClr val="dk1"/>
                </a:solidFill>
                <a:latin typeface="Garamond" panose="02020404030301010803" pitchFamily="18" charset="0"/>
                <a:ea typeface="Questrial"/>
                <a:cs typeface="Questrial"/>
                <a:sym typeface="Questrial"/>
                <a:rtl val="0"/>
              </a:rPr>
              <a:t>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Alm</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sp>
        <p:nvSpPr>
          <p:cNvPr id="55" name="Shape 55"/>
          <p:cNvSpPr txBox="1"/>
          <p:nvPr/>
        </p:nvSpPr>
        <p:spPr>
          <a:xfrm>
            <a:off x="6928175" y="32091600"/>
            <a:ext cx="2309700" cy="4424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Garamond" panose="02020404030301010803" pitchFamily="18" charset="0"/>
                <a:ea typeface="Questrial"/>
                <a:cs typeface="Questrial"/>
                <a:sym typeface="Questrial"/>
                <a:rtl val="0"/>
              </a:rPr>
              <a:t>April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Rascon</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sp>
        <p:nvSpPr>
          <p:cNvPr id="56" name="Shape 56"/>
          <p:cNvSpPr txBox="1"/>
          <p:nvPr/>
        </p:nvSpPr>
        <p:spPr>
          <a:xfrm>
            <a:off x="6880275" y="33908168"/>
            <a:ext cx="2369700" cy="4424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Garamond" panose="02020404030301010803" pitchFamily="18" charset="0"/>
                <a:ea typeface="Questrial"/>
                <a:cs typeface="Questrial"/>
                <a:sym typeface="Questrial"/>
                <a:rtl val="0"/>
              </a:rPr>
              <a:t>Bernardo </a:t>
            </a:r>
            <a:r>
              <a:rPr lang="en-US" sz="2200" b="0" i="0" u="none" strike="noStrike" cap="none" baseline="0" dirty="0" err="1">
                <a:solidFill>
                  <a:schemeClr val="dk1"/>
                </a:solidFill>
                <a:latin typeface="Garamond" panose="02020404030301010803" pitchFamily="18" charset="0"/>
                <a:ea typeface="Questrial"/>
                <a:cs typeface="Questrial"/>
                <a:sym typeface="Questrial"/>
                <a:rtl val="0"/>
              </a:rPr>
              <a:t>Gracia</a:t>
            </a:r>
            <a:endParaRPr lang="en-US" sz="2200" b="0" i="0" u="none" strike="noStrike" cap="none" baseline="0" dirty="0">
              <a:solidFill>
                <a:schemeClr val="dk1"/>
              </a:solidFill>
              <a:latin typeface="Garamond" panose="02020404030301010803" pitchFamily="18" charset="0"/>
              <a:ea typeface="Questrial"/>
              <a:cs typeface="Questrial"/>
              <a:sym typeface="Questrial"/>
              <a:rtl val="0"/>
            </a:endParaRPr>
          </a:p>
        </p:txBody>
      </p:sp>
      <p:pic>
        <p:nvPicPr>
          <p:cNvPr id="57" name="Shape 57"/>
          <p:cNvPicPr preferRelativeResize="0"/>
          <p:nvPr/>
        </p:nvPicPr>
        <p:blipFill rotWithShape="1">
          <a:blip r:embed="rId14">
            <a:alphaModFix/>
          </a:blip>
          <a:srcRect/>
          <a:stretch/>
        </p:blipFill>
        <p:spPr>
          <a:xfrm>
            <a:off x="6504062" y="33842243"/>
            <a:ext cx="376200" cy="359700"/>
          </a:xfrm>
          <a:prstGeom prst="rect">
            <a:avLst/>
          </a:prstGeom>
          <a:noFill/>
          <a:ln>
            <a:noFill/>
          </a:ln>
        </p:spPr>
      </p:pic>
      <p:sp>
        <p:nvSpPr>
          <p:cNvPr id="58" name="Shape 58"/>
          <p:cNvSpPr txBox="1"/>
          <p:nvPr/>
        </p:nvSpPr>
        <p:spPr>
          <a:xfrm>
            <a:off x="4167348" y="17875637"/>
            <a:ext cx="4984498" cy="594300"/>
          </a:xfrm>
          <a:prstGeom prst="rect">
            <a:avLst/>
          </a:prstGeom>
          <a:noFill/>
          <a:ln>
            <a:noFill/>
          </a:ln>
        </p:spPr>
        <p:txBody>
          <a:bodyPr lIns="91425" tIns="45700" rIns="91425" bIns="45700" anchor="t" anchorCtr="0">
            <a:noAutofit/>
          </a:bodyPr>
          <a:lstStyle/>
          <a:p>
            <a:pPr marL="8048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Python, ENVI, Matlab</a:t>
            </a:r>
          </a:p>
        </p:txBody>
      </p:sp>
      <p:sp>
        <p:nvSpPr>
          <p:cNvPr id="59" name="Shape 59"/>
          <p:cNvSpPr txBox="1"/>
          <p:nvPr/>
        </p:nvSpPr>
        <p:spPr>
          <a:xfrm>
            <a:off x="3600612" y="18282462"/>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2</a:t>
            </a:r>
          </a:p>
        </p:txBody>
      </p:sp>
      <p:sp>
        <p:nvSpPr>
          <p:cNvPr id="60" name="Shape 60"/>
          <p:cNvSpPr txBox="1"/>
          <p:nvPr/>
        </p:nvSpPr>
        <p:spPr>
          <a:xfrm>
            <a:off x="4158812" y="18459712"/>
            <a:ext cx="4059299"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Data Analysis</a:t>
            </a:r>
          </a:p>
        </p:txBody>
      </p:sp>
      <p:sp>
        <p:nvSpPr>
          <p:cNvPr id="61" name="Shape 61"/>
          <p:cNvSpPr/>
          <p:nvPr/>
        </p:nvSpPr>
        <p:spPr>
          <a:xfrm>
            <a:off x="4086989" y="25212798"/>
            <a:ext cx="1433099" cy="1335642"/>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Census Bureau Income Data</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2" name="Shape 62"/>
          <p:cNvSpPr/>
          <p:nvPr/>
        </p:nvSpPr>
        <p:spPr>
          <a:xfrm>
            <a:off x="5687848" y="24583397"/>
            <a:ext cx="1449000" cy="769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Map Responses</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3" name="Shape 63"/>
          <p:cNvSpPr/>
          <p:nvPr/>
        </p:nvSpPr>
        <p:spPr>
          <a:xfrm>
            <a:off x="5663408" y="26129959"/>
            <a:ext cx="1584899" cy="9510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chemeClr val="lt1"/>
                </a:solidFill>
                <a:latin typeface="Garamond" panose="02020404030301010803" pitchFamily="18" charset="0"/>
                <a:ea typeface="Questrial"/>
                <a:cs typeface="Questrial"/>
                <a:sym typeface="Questrial"/>
                <a:rtl val="0"/>
              </a:rPr>
              <a:t>Binary Logistic Regression</a:t>
            </a:r>
          </a:p>
        </p:txBody>
      </p:sp>
      <p:sp>
        <p:nvSpPr>
          <p:cNvPr id="64" name="Shape 64"/>
          <p:cNvSpPr/>
          <p:nvPr/>
        </p:nvSpPr>
        <p:spPr>
          <a:xfrm>
            <a:off x="7324931" y="26757084"/>
            <a:ext cx="1457370" cy="1511354"/>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dirty="0" smtClean="0">
                <a:solidFill>
                  <a:srgbClr val="FFFFFF"/>
                </a:solidFill>
                <a:latin typeface="Garamond" panose="02020404030301010803" pitchFamily="18" charset="0"/>
                <a:ea typeface="Questrial"/>
                <a:cs typeface="Questrial"/>
                <a:sym typeface="Questrial"/>
              </a:rPr>
              <a:t>Likelihood of not using A/C</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65" name="Shape 65"/>
          <p:cNvSpPr/>
          <p:nvPr/>
        </p:nvSpPr>
        <p:spPr>
          <a:xfrm>
            <a:off x="2457599" y="24445763"/>
            <a:ext cx="1468791" cy="125487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900" b="1" i="0" u="none" strike="noStrike" cap="none" baseline="0" dirty="0">
                <a:solidFill>
                  <a:srgbClr val="FFFFFF"/>
                </a:solidFill>
                <a:latin typeface="Garamond" panose="02020404030301010803" pitchFamily="18" charset="0"/>
                <a:ea typeface="Questrial"/>
                <a:cs typeface="Questrial"/>
                <a:sym typeface="Questrial"/>
                <a:rtl val="0"/>
              </a:rPr>
              <a:t>Community Health &amp; Emergency Response Survey</a:t>
            </a:r>
          </a:p>
        </p:txBody>
      </p:sp>
      <p:sp>
        <p:nvSpPr>
          <p:cNvPr id="66" name="Shape 66"/>
          <p:cNvSpPr txBox="1"/>
          <p:nvPr/>
        </p:nvSpPr>
        <p:spPr>
          <a:xfrm>
            <a:off x="4934139" y="20914025"/>
            <a:ext cx="4234498" cy="20138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1" i="0" u="none" strike="noStrike" cap="none" baseline="0" dirty="0">
                <a:solidFill>
                  <a:schemeClr val="accent1"/>
                </a:solidFill>
                <a:latin typeface="Garamond"/>
                <a:ea typeface="Garamond"/>
                <a:cs typeface="Garamond"/>
                <a:sym typeface="Garamond"/>
                <a:rtl val="0"/>
              </a:rPr>
              <a:t>RStudio</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smtClean="0">
                <a:solidFill>
                  <a:schemeClr val="dk1"/>
                </a:solidFill>
                <a:latin typeface="Garamond"/>
                <a:ea typeface="Garamond"/>
                <a:cs typeface="Garamond"/>
                <a:sym typeface="Garamond"/>
                <a:rtl val="0"/>
              </a:rPr>
              <a:t>Compare</a:t>
            </a:r>
            <a:r>
              <a:rPr lang="en-US" sz="2400" b="0" i="0" u="none" strike="noStrike" cap="none" dirty="0" smtClean="0">
                <a:solidFill>
                  <a:schemeClr val="dk1"/>
                </a:solidFill>
                <a:latin typeface="Garamond"/>
                <a:ea typeface="Garamond"/>
                <a:cs typeface="Garamond"/>
                <a:sym typeface="Garamond"/>
                <a:rtl val="0"/>
              </a:rPr>
              <a:t> daily hottest 30% tracts </a:t>
            </a:r>
            <a:r>
              <a:rPr lang="en-US" sz="2400" b="0" i="0" u="none" strike="noStrike" cap="none" baseline="0" dirty="0" smtClean="0">
                <a:solidFill>
                  <a:schemeClr val="dk1"/>
                </a:solidFill>
                <a:latin typeface="Garamond"/>
                <a:ea typeface="Garamond"/>
                <a:cs typeface="Garamond"/>
                <a:sym typeface="Garamond"/>
                <a:rtl val="0"/>
              </a:rPr>
              <a:t>1</a:t>
            </a:r>
            <a:r>
              <a:rPr lang="en-US" sz="2400" b="0" i="0" u="none" strike="noStrike" cap="none" baseline="0" dirty="0">
                <a:solidFill>
                  <a:schemeClr val="dk1"/>
                </a:solidFill>
                <a:latin typeface="Garamond"/>
                <a:ea typeface="Garamond"/>
                <a:cs typeface="Garamond"/>
                <a:sym typeface="Garamond"/>
                <a:rtl val="0"/>
              </a:rPr>
              <a:t>) </a:t>
            </a:r>
            <a:r>
              <a:rPr lang="en-US" sz="2400" b="0" i="0" u="none" strike="noStrike" cap="none" baseline="0" dirty="0" smtClean="0">
                <a:solidFill>
                  <a:schemeClr val="dk1"/>
                </a:solidFill>
                <a:latin typeface="Garamond"/>
                <a:ea typeface="Garamond"/>
                <a:cs typeface="Garamond"/>
                <a:sym typeface="Garamond"/>
                <a:rtl val="0"/>
              </a:rPr>
              <a:t>spatially (where)</a:t>
            </a:r>
            <a:r>
              <a:rPr lang="en-US" sz="2400" b="0" i="0" u="none" strike="noStrike" cap="none" dirty="0" smtClean="0">
                <a:solidFill>
                  <a:schemeClr val="dk1"/>
                </a:solidFill>
                <a:latin typeface="Garamond"/>
                <a:ea typeface="Garamond"/>
                <a:cs typeface="Garamond"/>
                <a:sym typeface="Garamond"/>
                <a:rtl val="0"/>
              </a:rPr>
              <a:t> </a:t>
            </a:r>
            <a:r>
              <a:rPr lang="en-US" sz="2400" b="0" i="0" u="none" strike="noStrike" cap="none" baseline="0" dirty="0" smtClean="0">
                <a:solidFill>
                  <a:schemeClr val="dk1"/>
                </a:solidFill>
                <a:latin typeface="Garamond"/>
                <a:ea typeface="Garamond"/>
                <a:cs typeface="Garamond"/>
                <a:sym typeface="Garamond"/>
                <a:rtl val="0"/>
              </a:rPr>
              <a:t>and </a:t>
            </a:r>
            <a:r>
              <a:rPr lang="en-US" sz="2400" b="0" i="0" u="none" strike="noStrike" cap="none" baseline="0" dirty="0">
                <a:solidFill>
                  <a:schemeClr val="dk1"/>
                </a:solidFill>
                <a:latin typeface="Garamond"/>
                <a:ea typeface="Garamond"/>
                <a:cs typeface="Garamond"/>
                <a:sym typeface="Garamond"/>
                <a:rtl val="0"/>
              </a:rPr>
              <a:t>2) </a:t>
            </a:r>
            <a:r>
              <a:rPr lang="en-US" sz="2400" b="0" i="0" u="none" strike="noStrike" cap="none" baseline="0" dirty="0" smtClean="0">
                <a:solidFill>
                  <a:schemeClr val="dk1"/>
                </a:solidFill>
                <a:latin typeface="Garamond"/>
                <a:ea typeface="Garamond"/>
                <a:cs typeface="Garamond"/>
                <a:sym typeface="Garamond"/>
                <a:rtl val="0"/>
              </a:rPr>
              <a:t>temperature intensity (how)</a:t>
            </a:r>
            <a:endParaRPr lang="en-US" sz="2400" b="0" i="0" u="none" strike="noStrike" cap="none" baseline="0" dirty="0">
              <a:solidFill>
                <a:schemeClr val="dk1"/>
              </a:solidFill>
              <a:latin typeface="Garamond"/>
              <a:ea typeface="Garamond"/>
              <a:cs typeface="Garamond"/>
              <a:sym typeface="Garamond"/>
              <a:rtl val="0"/>
            </a:endParaRPr>
          </a:p>
        </p:txBody>
      </p:sp>
      <p:sp>
        <p:nvSpPr>
          <p:cNvPr id="67" name="Shape 67"/>
          <p:cNvSpPr txBox="1"/>
          <p:nvPr/>
        </p:nvSpPr>
        <p:spPr>
          <a:xfrm>
            <a:off x="954275" y="23029400"/>
            <a:ext cx="10458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a:solidFill>
                  <a:schemeClr val="accent1"/>
                </a:solidFill>
                <a:latin typeface="Questrial"/>
                <a:ea typeface="Questrial"/>
                <a:cs typeface="Questrial"/>
                <a:sym typeface="Questrial"/>
                <a:rtl val="0"/>
              </a:rPr>
              <a:t>3</a:t>
            </a:r>
          </a:p>
        </p:txBody>
      </p:sp>
      <p:sp>
        <p:nvSpPr>
          <p:cNvPr id="68" name="Shape 68"/>
          <p:cNvSpPr txBox="1"/>
          <p:nvPr/>
        </p:nvSpPr>
        <p:spPr>
          <a:xfrm>
            <a:off x="1482300" y="23206650"/>
            <a:ext cx="4920300"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400" b="1" i="0" u="none" strike="noStrike" cap="none" baseline="0" dirty="0">
                <a:solidFill>
                  <a:schemeClr val="accent1"/>
                </a:solidFill>
                <a:latin typeface="Garamond" panose="02020404030301010803" pitchFamily="18" charset="0"/>
                <a:ea typeface="Questrial"/>
                <a:cs typeface="Questrial"/>
                <a:sym typeface="Questrial"/>
                <a:rtl val="0"/>
              </a:rPr>
              <a:t>Survey Analysis</a:t>
            </a:r>
          </a:p>
        </p:txBody>
      </p:sp>
      <p:sp>
        <p:nvSpPr>
          <p:cNvPr id="69" name="Shape 69"/>
          <p:cNvSpPr/>
          <p:nvPr/>
        </p:nvSpPr>
        <p:spPr>
          <a:xfrm>
            <a:off x="7236801" y="23524658"/>
            <a:ext cx="1584899" cy="13482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smtClean="0">
                <a:solidFill>
                  <a:srgbClr val="FFFFFF"/>
                </a:solidFill>
                <a:latin typeface="Garamond" panose="02020404030301010803" pitchFamily="18" charset="0"/>
                <a:ea typeface="Questrial"/>
                <a:cs typeface="Questrial"/>
                <a:sym typeface="Questrial"/>
                <a:rtl val="0"/>
              </a:rPr>
              <a:t>Where are individuals</a:t>
            </a:r>
            <a:r>
              <a:rPr lang="en-US" sz="2000" b="1" i="0" u="none" strike="noStrike" cap="none" dirty="0" smtClean="0">
                <a:solidFill>
                  <a:srgbClr val="FFFFFF"/>
                </a:solidFill>
                <a:latin typeface="Garamond" panose="02020404030301010803" pitchFamily="18" charset="0"/>
                <a:ea typeface="Questrial"/>
                <a:cs typeface="Questrial"/>
                <a:sym typeface="Questrial"/>
                <a:rtl val="0"/>
              </a:rPr>
              <a:t> not using A/C?</a:t>
            </a:r>
            <a:endParaRPr lang="en-US" sz="2000" b="1" i="0" u="none" strike="noStrike" cap="none" baseline="0" dirty="0">
              <a:solidFill>
                <a:srgbClr val="FFFFFF"/>
              </a:solidFill>
              <a:latin typeface="Garamond" panose="02020404030301010803" pitchFamily="18" charset="0"/>
              <a:ea typeface="Questrial"/>
              <a:cs typeface="Questrial"/>
              <a:sym typeface="Questrial"/>
              <a:rtl val="0"/>
            </a:endParaRPr>
          </a:p>
        </p:txBody>
      </p:sp>
      <p:sp>
        <p:nvSpPr>
          <p:cNvPr id="70" name="Shape 70"/>
          <p:cNvSpPr txBox="1"/>
          <p:nvPr/>
        </p:nvSpPr>
        <p:spPr>
          <a:xfrm>
            <a:off x="18097737" y="16871954"/>
            <a:ext cx="8817539" cy="88015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CC4125"/>
              </a:buClr>
              <a:buSzPct val="25000"/>
              <a:buFont typeface="Garamond"/>
              <a:buNone/>
            </a:pPr>
            <a:r>
              <a:rPr lang="en-US" sz="2700" b="1" i="0" u="none" strike="noStrike" cap="none" baseline="0" dirty="0">
                <a:solidFill>
                  <a:schemeClr val="accent1"/>
                </a:solidFill>
                <a:latin typeface="Garamond"/>
                <a:ea typeface="Garamond"/>
                <a:cs typeface="Garamond"/>
                <a:sym typeface="Garamond"/>
                <a:rtl val="0"/>
              </a:rPr>
              <a:t>Hotspots for Neighborhood Vulnerability to Extreme Heat </a:t>
            </a:r>
            <a:r>
              <a:rPr lang="en-US" sz="2700" b="1" i="0" u="none" strike="noStrike" cap="none" baseline="0" dirty="0" smtClean="0">
                <a:solidFill>
                  <a:schemeClr val="accent1"/>
                </a:solidFill>
                <a:latin typeface="Garamond"/>
                <a:ea typeface="Garamond"/>
                <a:cs typeface="Garamond"/>
                <a:sym typeface="Garamond"/>
                <a:rtl val="0"/>
              </a:rPr>
              <a:t>for a Single</a:t>
            </a:r>
            <a:r>
              <a:rPr lang="en-US" sz="2700" b="1" i="0" u="none" strike="noStrike" cap="none" dirty="0" smtClean="0">
                <a:solidFill>
                  <a:schemeClr val="accent1"/>
                </a:solidFill>
                <a:latin typeface="Garamond"/>
                <a:ea typeface="Garamond"/>
                <a:cs typeface="Garamond"/>
                <a:sym typeface="Garamond"/>
                <a:rtl val="0"/>
              </a:rPr>
              <a:t> Season (2012) and for All Seasons (2005 – 2014)</a:t>
            </a:r>
            <a:endParaRPr lang="en-US" sz="2700" b="1" i="0" u="none" strike="noStrike" cap="none" baseline="0" dirty="0">
              <a:solidFill>
                <a:schemeClr val="accent1"/>
              </a:solidFill>
              <a:latin typeface="Garamond"/>
              <a:ea typeface="Garamond"/>
              <a:cs typeface="Garamond"/>
              <a:sym typeface="Garamond"/>
              <a:rtl val="0"/>
            </a:endParaRPr>
          </a:p>
        </p:txBody>
      </p:sp>
      <p:sp>
        <p:nvSpPr>
          <p:cNvPr id="71" name="Shape 71"/>
          <p:cNvSpPr txBox="1"/>
          <p:nvPr/>
        </p:nvSpPr>
        <p:spPr>
          <a:xfrm>
            <a:off x="9260996" y="13868845"/>
            <a:ext cx="17468400" cy="84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tl val="0"/>
              </a:rPr>
              <a:t>Results</a:t>
            </a:r>
          </a:p>
        </p:txBody>
      </p:sp>
      <p:sp>
        <p:nvSpPr>
          <p:cNvPr id="72" name="Shape 72"/>
          <p:cNvSpPr txBox="1"/>
          <p:nvPr/>
        </p:nvSpPr>
        <p:spPr>
          <a:xfrm>
            <a:off x="12261431" y="13302624"/>
            <a:ext cx="1989899" cy="514651"/>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Landsat 8</a:t>
            </a:r>
          </a:p>
        </p:txBody>
      </p:sp>
      <p:sp>
        <p:nvSpPr>
          <p:cNvPr id="73" name="Shape 73"/>
          <p:cNvSpPr txBox="1"/>
          <p:nvPr/>
        </p:nvSpPr>
        <p:spPr>
          <a:xfrm>
            <a:off x="9308466" y="13291566"/>
            <a:ext cx="2685600" cy="5486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Aqua MODIS</a:t>
            </a:r>
          </a:p>
        </p:txBody>
      </p:sp>
      <p:sp>
        <p:nvSpPr>
          <p:cNvPr id="74" name="Shape 74"/>
          <p:cNvSpPr txBox="1"/>
          <p:nvPr/>
        </p:nvSpPr>
        <p:spPr>
          <a:xfrm>
            <a:off x="14622375" y="13322825"/>
            <a:ext cx="2655899" cy="582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Terra ASTER</a:t>
            </a:r>
          </a:p>
        </p:txBody>
      </p:sp>
      <p:pic>
        <p:nvPicPr>
          <p:cNvPr id="75" name="Shape 75"/>
          <p:cNvPicPr preferRelativeResize="0"/>
          <p:nvPr/>
        </p:nvPicPr>
        <p:blipFill rotWithShape="1">
          <a:blip r:embed="rId15">
            <a:alphaModFix/>
          </a:blip>
          <a:srcRect/>
          <a:stretch/>
        </p:blipFill>
        <p:spPr>
          <a:xfrm>
            <a:off x="12319651" y="11636092"/>
            <a:ext cx="1989899" cy="1411499"/>
          </a:xfrm>
          <a:prstGeom prst="rect">
            <a:avLst/>
          </a:prstGeom>
          <a:noFill/>
          <a:ln>
            <a:noFill/>
          </a:ln>
        </p:spPr>
      </p:pic>
      <p:pic>
        <p:nvPicPr>
          <p:cNvPr id="76" name="Shape 76"/>
          <p:cNvPicPr preferRelativeResize="0"/>
          <p:nvPr/>
        </p:nvPicPr>
        <p:blipFill rotWithShape="1">
          <a:blip r:embed="rId16">
            <a:alphaModFix/>
          </a:blip>
          <a:srcRect/>
          <a:stretch/>
        </p:blipFill>
        <p:spPr>
          <a:xfrm rot="-796371">
            <a:off x="9470581" y="11823209"/>
            <a:ext cx="2495767" cy="1038098"/>
          </a:xfrm>
          <a:prstGeom prst="rect">
            <a:avLst/>
          </a:prstGeom>
          <a:noFill/>
          <a:ln>
            <a:noFill/>
          </a:ln>
        </p:spPr>
      </p:pic>
      <p:pic>
        <p:nvPicPr>
          <p:cNvPr id="77" name="Shape 77"/>
          <p:cNvPicPr preferRelativeResize="0"/>
          <p:nvPr/>
        </p:nvPicPr>
        <p:blipFill rotWithShape="1">
          <a:blip r:embed="rId17">
            <a:alphaModFix/>
          </a:blip>
          <a:srcRect/>
          <a:stretch/>
        </p:blipFill>
        <p:spPr>
          <a:xfrm rot="-1802209">
            <a:off x="14537165" y="11561843"/>
            <a:ext cx="2293047" cy="1331071"/>
          </a:xfrm>
          <a:prstGeom prst="rect">
            <a:avLst/>
          </a:prstGeom>
          <a:noFill/>
          <a:ln>
            <a:noFill/>
          </a:ln>
        </p:spPr>
      </p:pic>
      <p:sp>
        <p:nvSpPr>
          <p:cNvPr id="78" name="Shape 78"/>
          <p:cNvSpPr txBox="1"/>
          <p:nvPr/>
        </p:nvSpPr>
        <p:spPr>
          <a:xfrm>
            <a:off x="4488262" y="19197000"/>
            <a:ext cx="4794299" cy="145289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a:solidFill>
                  <a:schemeClr val="accent1"/>
                </a:solidFill>
                <a:latin typeface="Garamond"/>
                <a:ea typeface="Garamond"/>
                <a:cs typeface="Garamond"/>
                <a:sym typeface="Garamond"/>
                <a:rtl val="0"/>
              </a:rPr>
              <a:t>Filter Images</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Dates chosen from               MesoWest weather data </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a:solidFill>
                  <a:schemeClr val="dk1"/>
                </a:solidFill>
                <a:latin typeface="Garamond"/>
                <a:ea typeface="Garamond"/>
                <a:cs typeface="Garamond"/>
                <a:sym typeface="Garamond"/>
                <a:rtl val="0"/>
              </a:rPr>
              <a:t>Air Temperature Threshold: 104°F</a:t>
            </a:r>
          </a:p>
        </p:txBody>
      </p:sp>
      <p:sp>
        <p:nvSpPr>
          <p:cNvPr id="79" name="Shape 79"/>
          <p:cNvSpPr txBox="1"/>
          <p:nvPr/>
        </p:nvSpPr>
        <p:spPr>
          <a:xfrm rot="-5400000">
            <a:off x="5260346" y="19533598"/>
            <a:ext cx="8702100" cy="700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Average Surface Temperature (°C)</a:t>
            </a:r>
          </a:p>
        </p:txBody>
      </p:sp>
      <p:sp>
        <p:nvSpPr>
          <p:cNvPr id="80" name="Shape 80"/>
          <p:cNvSpPr txBox="1"/>
          <p:nvPr/>
        </p:nvSpPr>
        <p:spPr>
          <a:xfrm>
            <a:off x="9384747" y="14531680"/>
            <a:ext cx="8664899" cy="594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accent1"/>
              </a:buClr>
              <a:buSzPct val="25000"/>
              <a:buFont typeface="Garamond"/>
              <a:buNone/>
            </a:pPr>
            <a:r>
              <a:rPr lang="en-US" sz="2700" b="1" i="0" u="none" strike="noStrike" cap="none" baseline="0" dirty="0" smtClean="0">
                <a:solidFill>
                  <a:schemeClr val="accent1"/>
                </a:solidFill>
                <a:latin typeface="Garamond"/>
                <a:ea typeface="Garamond"/>
                <a:cs typeface="Garamond"/>
                <a:sym typeface="Garamond"/>
                <a:rtl val="0"/>
              </a:rPr>
              <a:t>Daily Average </a:t>
            </a:r>
            <a:r>
              <a:rPr lang="en-US" sz="2700" b="1" i="0" u="none" strike="noStrike" cap="none" baseline="0" dirty="0">
                <a:solidFill>
                  <a:schemeClr val="accent1"/>
                </a:solidFill>
                <a:latin typeface="Garamond"/>
                <a:ea typeface="Garamond"/>
                <a:cs typeface="Garamond"/>
                <a:sym typeface="Garamond"/>
                <a:rtl val="0"/>
              </a:rPr>
              <a:t>Surface Temperature </a:t>
            </a:r>
            <a:r>
              <a:rPr lang="en-US" sz="2700" b="1" i="0" u="none" strike="noStrike" cap="none" baseline="0" dirty="0" smtClean="0">
                <a:solidFill>
                  <a:schemeClr val="accent1"/>
                </a:solidFill>
                <a:latin typeface="Garamond"/>
                <a:ea typeface="Garamond"/>
                <a:cs typeface="Garamond"/>
                <a:sym typeface="Garamond"/>
                <a:rtl val="0"/>
              </a:rPr>
              <a:t> </a:t>
            </a:r>
          </a:p>
          <a:p>
            <a:pPr marL="0" marR="0" lvl="0" indent="0" algn="ctr" rtl="0">
              <a:lnSpc>
                <a:spcPct val="100000"/>
              </a:lnSpc>
              <a:spcBef>
                <a:spcPts val="0"/>
              </a:spcBef>
              <a:spcAft>
                <a:spcPts val="0"/>
              </a:spcAft>
              <a:buClr>
                <a:schemeClr val="accent1"/>
              </a:buClr>
              <a:buSzPct val="25000"/>
              <a:buFont typeface="Garamond"/>
              <a:buNone/>
            </a:pPr>
            <a:r>
              <a:rPr lang="en-US" sz="2700" b="1" i="0" u="none" strike="noStrike" cap="none" baseline="0" dirty="0" smtClean="0">
                <a:solidFill>
                  <a:schemeClr val="accent1"/>
                </a:solidFill>
                <a:latin typeface="Garamond"/>
                <a:ea typeface="Garamond"/>
                <a:cs typeface="Garamond"/>
                <a:sym typeface="Garamond"/>
                <a:rtl val="0"/>
              </a:rPr>
              <a:t>in </a:t>
            </a:r>
            <a:r>
              <a:rPr lang="en-US" sz="2700" b="1" i="0" u="none" strike="noStrike" cap="none" baseline="0" dirty="0">
                <a:solidFill>
                  <a:schemeClr val="accent1"/>
                </a:solidFill>
                <a:latin typeface="Garamond"/>
                <a:ea typeface="Garamond"/>
                <a:cs typeface="Garamond"/>
                <a:sym typeface="Garamond"/>
                <a:rtl val="0"/>
              </a:rPr>
              <a:t>Maricopa County, 2012</a:t>
            </a:r>
          </a:p>
        </p:txBody>
      </p:sp>
      <p:sp>
        <p:nvSpPr>
          <p:cNvPr id="81" name="Shape 81"/>
          <p:cNvSpPr txBox="1"/>
          <p:nvPr/>
        </p:nvSpPr>
        <p:spPr>
          <a:xfrm>
            <a:off x="9349229" y="26254539"/>
            <a:ext cx="8549400" cy="2013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1</a:t>
            </a:r>
            <a:r>
              <a:rPr lang="en-US" sz="2400" b="0" i="0" u="none" strike="noStrike" cap="none" baseline="0" dirty="0">
                <a:solidFill>
                  <a:schemeClr val="dk1"/>
                </a:solidFill>
                <a:latin typeface="Garamond"/>
                <a:ea typeface="Garamond"/>
                <a:cs typeface="Garamond"/>
                <a:sym typeface="Garamond"/>
                <a:rtl val="0"/>
              </a:rPr>
              <a:t>: Comparison of average surface temperature of the top 30% hottest census tracts versus the rest of the tracts. Daily variation is inconsistent throughout the summer and nightly variation is low in the early season, increases in the mid season, and very slowly cools down in the late season, not following daily cooling trends.</a:t>
            </a:r>
          </a:p>
        </p:txBody>
      </p:sp>
      <p:sp>
        <p:nvSpPr>
          <p:cNvPr id="82" name="Shape 82"/>
          <p:cNvSpPr txBox="1"/>
          <p:nvPr/>
        </p:nvSpPr>
        <p:spPr>
          <a:xfrm>
            <a:off x="18272600" y="26245057"/>
            <a:ext cx="8397299" cy="192728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2:</a:t>
            </a:r>
            <a:r>
              <a:rPr lang="en-US" sz="2400" b="0" i="0" u="none" strike="noStrike" cap="none" baseline="0" dirty="0">
                <a:solidFill>
                  <a:schemeClr val="dk1"/>
                </a:solidFill>
                <a:latin typeface="Garamond"/>
                <a:ea typeface="Garamond"/>
                <a:cs typeface="Garamond"/>
                <a:sym typeface="Garamond"/>
                <a:rtl val="0"/>
              </a:rPr>
              <a:t> Consistency of daily top 30% hottest census tracts for summer season in 2012 (top) and for entire study period (bottom) with survey response of no A/C use </a:t>
            </a:r>
            <a:r>
              <a:rPr lang="en-US" sz="2400" b="0" i="0" u="none" strike="noStrike" cap="none" baseline="0" dirty="0" smtClean="0">
                <a:solidFill>
                  <a:schemeClr val="dk1"/>
                </a:solidFill>
                <a:latin typeface="Garamond"/>
                <a:ea typeface="Garamond"/>
                <a:cs typeface="Garamond"/>
                <a:sym typeface="Garamond"/>
                <a:rtl val="0"/>
              </a:rPr>
              <a:t>in </a:t>
            </a:r>
            <a:r>
              <a:rPr lang="en-US" sz="2400" b="0" i="0" u="none" strike="noStrike" cap="none" baseline="0" dirty="0">
                <a:solidFill>
                  <a:schemeClr val="dk1"/>
                </a:solidFill>
                <a:latin typeface="Garamond"/>
                <a:ea typeface="Garamond"/>
                <a:cs typeface="Garamond"/>
                <a:sym typeface="Garamond"/>
                <a:rtl val="0"/>
              </a:rPr>
              <a:t>Phoenix, Arizona (May - Sept.). Note: Green circles indicate regions of overa</a:t>
            </a:r>
            <a:r>
              <a:rPr lang="en-US" sz="2400" dirty="0">
                <a:solidFill>
                  <a:schemeClr val="dk1"/>
                </a:solidFill>
                <a:latin typeface="Garamond"/>
                <a:ea typeface="Garamond"/>
                <a:cs typeface="Garamond"/>
                <a:sym typeface="Garamond"/>
                <a:rtl val="0"/>
              </a:rPr>
              <a:t>ll</a:t>
            </a:r>
            <a:r>
              <a:rPr lang="en-US" sz="2400" b="0" i="0" u="none" strike="noStrike" cap="none" baseline="0" dirty="0">
                <a:solidFill>
                  <a:schemeClr val="dk1"/>
                </a:solidFill>
                <a:latin typeface="Garamond"/>
                <a:ea typeface="Garamond"/>
                <a:cs typeface="Garamond"/>
                <a:sym typeface="Garamond"/>
                <a:rtl val="0"/>
              </a:rPr>
              <a:t> highest incidence throughout entire season.</a:t>
            </a:r>
          </a:p>
        </p:txBody>
      </p:sp>
      <p:pic>
        <p:nvPicPr>
          <p:cNvPr id="83" name="Shape 83"/>
          <p:cNvPicPr preferRelativeResize="0"/>
          <p:nvPr/>
        </p:nvPicPr>
        <p:blipFill rotWithShape="1">
          <a:blip r:embed="rId18">
            <a:alphaModFix/>
          </a:blip>
          <a:srcRect b="4662"/>
          <a:stretch/>
        </p:blipFill>
        <p:spPr>
          <a:xfrm>
            <a:off x="18754675" y="11785825"/>
            <a:ext cx="2051699" cy="1516799"/>
          </a:xfrm>
          <a:prstGeom prst="rect">
            <a:avLst/>
          </a:prstGeom>
          <a:noFill/>
          <a:ln w="9525" cap="flat" cmpd="sng">
            <a:solidFill>
              <a:srgbClr val="000000">
                <a:alpha val="0"/>
              </a:srgbClr>
            </a:solidFill>
            <a:prstDash val="solid"/>
            <a:round/>
            <a:headEnd type="none" w="med" len="med"/>
            <a:tailEnd type="none" w="med" len="med"/>
          </a:ln>
        </p:spPr>
      </p:pic>
      <p:pic>
        <p:nvPicPr>
          <p:cNvPr id="84" name="Shape 84"/>
          <p:cNvPicPr preferRelativeResize="0"/>
          <p:nvPr/>
        </p:nvPicPr>
        <p:blipFill rotWithShape="1">
          <a:blip r:embed="rId19">
            <a:alphaModFix/>
          </a:blip>
          <a:srcRect b="2912"/>
          <a:stretch/>
        </p:blipFill>
        <p:spPr>
          <a:xfrm>
            <a:off x="21313875" y="11785825"/>
            <a:ext cx="2051699" cy="1516799"/>
          </a:xfrm>
          <a:prstGeom prst="rect">
            <a:avLst/>
          </a:prstGeom>
          <a:noFill/>
          <a:ln w="9525" cap="flat" cmpd="sng">
            <a:solidFill>
              <a:srgbClr val="000000">
                <a:alpha val="0"/>
              </a:srgbClr>
            </a:solidFill>
            <a:prstDash val="solid"/>
            <a:round/>
            <a:headEnd type="none" w="med" len="med"/>
            <a:tailEnd type="none" w="med" len="med"/>
          </a:ln>
        </p:spPr>
      </p:pic>
      <p:pic>
        <p:nvPicPr>
          <p:cNvPr id="85" name="Shape 85"/>
          <p:cNvPicPr preferRelativeResize="0"/>
          <p:nvPr/>
        </p:nvPicPr>
        <p:blipFill rotWithShape="1">
          <a:blip r:embed="rId20">
            <a:alphaModFix/>
          </a:blip>
          <a:srcRect t="5580"/>
          <a:stretch/>
        </p:blipFill>
        <p:spPr>
          <a:xfrm>
            <a:off x="23889300" y="11785825"/>
            <a:ext cx="2069100" cy="1516799"/>
          </a:xfrm>
          <a:prstGeom prst="rect">
            <a:avLst/>
          </a:prstGeom>
          <a:noFill/>
          <a:ln w="9525" cap="flat" cmpd="sng">
            <a:solidFill>
              <a:srgbClr val="000000">
                <a:alpha val="0"/>
              </a:srgbClr>
            </a:solidFill>
            <a:prstDash val="solid"/>
            <a:round/>
            <a:headEnd type="none" w="med" len="med"/>
            <a:tailEnd type="none" w="med" len="med"/>
          </a:ln>
        </p:spPr>
      </p:pic>
      <p:pic>
        <p:nvPicPr>
          <p:cNvPr id="86" name="Shape 86"/>
          <p:cNvPicPr preferRelativeResize="0"/>
          <p:nvPr/>
        </p:nvPicPr>
        <p:blipFill rotWithShape="1">
          <a:blip r:embed="rId21">
            <a:alphaModFix/>
          </a:blip>
          <a:srcRect/>
          <a:stretch/>
        </p:blipFill>
        <p:spPr>
          <a:xfrm>
            <a:off x="11052219" y="25557832"/>
            <a:ext cx="2124074" cy="619125"/>
          </a:xfrm>
          <a:prstGeom prst="rect">
            <a:avLst/>
          </a:prstGeom>
          <a:noFill/>
          <a:ln>
            <a:noFill/>
          </a:ln>
        </p:spPr>
      </p:pic>
      <p:pic>
        <p:nvPicPr>
          <p:cNvPr id="87" name="Shape 87"/>
          <p:cNvPicPr preferRelativeResize="0"/>
          <p:nvPr/>
        </p:nvPicPr>
        <p:blipFill rotWithShape="1">
          <a:blip r:embed="rId22">
            <a:alphaModFix/>
          </a:blip>
          <a:srcRect/>
          <a:stretch/>
        </p:blipFill>
        <p:spPr>
          <a:xfrm>
            <a:off x="18406189" y="6897818"/>
            <a:ext cx="6616187" cy="4550855"/>
          </a:xfrm>
          <a:prstGeom prst="rect">
            <a:avLst/>
          </a:prstGeom>
          <a:noFill/>
          <a:ln>
            <a:noFill/>
          </a:ln>
        </p:spPr>
      </p:pic>
      <p:sp>
        <p:nvSpPr>
          <p:cNvPr id="88" name="Shape 88"/>
          <p:cNvSpPr txBox="1"/>
          <p:nvPr/>
        </p:nvSpPr>
        <p:spPr>
          <a:xfrm>
            <a:off x="23526650" y="9586595"/>
            <a:ext cx="1296000" cy="44249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lt1"/>
                </a:solidFill>
                <a:latin typeface="Garamond"/>
                <a:ea typeface="Garamond"/>
                <a:cs typeface="Garamond"/>
                <a:sym typeface="Garamond"/>
                <a:rtl val="0"/>
              </a:rPr>
              <a:t>Arizona</a:t>
            </a:r>
          </a:p>
        </p:txBody>
      </p:sp>
      <p:sp>
        <p:nvSpPr>
          <p:cNvPr id="89" name="Shape 89"/>
          <p:cNvSpPr txBox="1"/>
          <p:nvPr/>
        </p:nvSpPr>
        <p:spPr>
          <a:xfrm>
            <a:off x="18450295" y="6288891"/>
            <a:ext cx="6540000" cy="951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tl val="0"/>
              </a:rPr>
              <a:t>Maricopa County, Arizona</a:t>
            </a:r>
            <a:r>
              <a:rPr lang="en-US" sz="1400" b="1" i="0" u="none" strike="noStrike" cap="none" baseline="0" dirty="0">
                <a:solidFill>
                  <a:schemeClr val="accent1"/>
                </a:solidFill>
                <a:latin typeface="Arial"/>
                <a:ea typeface="Arial"/>
                <a:cs typeface="Arial"/>
                <a:sym typeface="Arial"/>
                <a:rtl val="0"/>
              </a:rPr>
              <a:t>        </a:t>
            </a:r>
            <a:r>
              <a:rPr lang="en-US" sz="1400" b="0" i="0" u="none" strike="noStrike" cap="none" baseline="0" dirty="0">
                <a:solidFill>
                  <a:schemeClr val="accent1"/>
                </a:solidFill>
                <a:latin typeface="Arial"/>
                <a:ea typeface="Arial"/>
                <a:cs typeface="Arial"/>
                <a:sym typeface="Arial"/>
                <a:rtl val="0"/>
              </a:rPr>
              <a:t>                             </a:t>
            </a:r>
          </a:p>
          <a:p>
            <a:pPr marL="0" marR="0" lvl="0" indent="0" algn="ctr" rtl="0">
              <a:lnSpc>
                <a:spcPct val="90000"/>
              </a:lnSpc>
              <a:spcBef>
                <a:spcPts val="0"/>
              </a:spcBef>
              <a:spcAft>
                <a:spcPts val="0"/>
              </a:spcAft>
              <a:buClr>
                <a:schemeClr val="dk1"/>
              </a:buClr>
              <a:buFont typeface="Arial"/>
              <a:buNone/>
            </a:pPr>
            <a:endParaRPr sz="1400" b="0" i="0" u="none" strike="noStrike" cap="none" baseline="0" dirty="0">
              <a:solidFill>
                <a:schemeClr val="accent1"/>
              </a:solidFill>
              <a:latin typeface="Arial"/>
              <a:ea typeface="Arial"/>
              <a:cs typeface="Arial"/>
              <a:sym typeface="Arial"/>
              <a:rtl val="0"/>
            </a:endParaRPr>
          </a:p>
        </p:txBody>
      </p:sp>
      <p:sp>
        <p:nvSpPr>
          <p:cNvPr id="90" name="Shape 90"/>
          <p:cNvSpPr txBox="1"/>
          <p:nvPr/>
        </p:nvSpPr>
        <p:spPr>
          <a:xfrm>
            <a:off x="22293400" y="6105475"/>
            <a:ext cx="4452900" cy="1348200"/>
          </a:xfrm>
          <a:prstGeom prst="rect">
            <a:avLst/>
          </a:prstGeom>
          <a:noFill/>
          <a:ln>
            <a:noFill/>
          </a:ln>
        </p:spPr>
        <p:txBody>
          <a:bodyPr lIns="91425" tIns="45700" rIns="91425" bIns="45700" anchor="t" anchorCtr="0">
            <a:noAutofit/>
          </a:bodyPr>
          <a:lstStyle/>
          <a:p>
            <a:pPr marL="0" marR="0" lvl="0" indent="45720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accent1"/>
                </a:solidFill>
                <a:latin typeface="Garamond"/>
                <a:ea typeface="Garamond"/>
                <a:cs typeface="Garamond"/>
                <a:sym typeface="Garamond"/>
                <a:rtl val="0"/>
              </a:rPr>
              <a:t>Study Period:   </a:t>
            </a:r>
            <a:r>
              <a:rPr lang="en-US" sz="2700" b="0" i="0" u="none" strike="noStrike" cap="none" baseline="0" dirty="0">
                <a:solidFill>
                  <a:srgbClr val="000000"/>
                </a:solidFill>
                <a:latin typeface="Arial"/>
                <a:ea typeface="Arial"/>
                <a:cs typeface="Arial"/>
                <a:sym typeface="Arial"/>
                <a:rtl val="0"/>
              </a:rPr>
              <a:t>                         </a:t>
            </a:r>
          </a:p>
          <a:p>
            <a:pPr marL="0" marR="0" lvl="0" indent="457200" algn="r" rtl="0">
              <a:lnSpc>
                <a:spcPct val="90000"/>
              </a:lnSpc>
              <a:spcBef>
                <a:spcPts val="0"/>
              </a:spcBef>
              <a:spcAft>
                <a:spcPts val="0"/>
              </a:spcAft>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tl val="0"/>
              </a:rPr>
              <a:t>      </a:t>
            </a:r>
            <a:r>
              <a:rPr lang="en-US" sz="2700" b="0" i="0" u="none" strike="noStrike" cap="none" baseline="0" dirty="0">
                <a:solidFill>
                  <a:schemeClr val="dk1"/>
                </a:solidFill>
                <a:latin typeface="Garamond"/>
                <a:ea typeface="Garamond"/>
                <a:cs typeface="Garamond"/>
                <a:sym typeface="Garamond"/>
                <a:rtl val="0"/>
              </a:rPr>
              <a:t>May -	Sept.</a:t>
            </a:r>
          </a:p>
          <a:p>
            <a:pPr marL="0" marR="0" lvl="0" indent="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tl val="0"/>
              </a:rPr>
              <a:t>2005-2014</a:t>
            </a:r>
          </a:p>
        </p:txBody>
      </p:sp>
      <p:pic>
        <p:nvPicPr>
          <p:cNvPr id="91" name="Shape 91"/>
          <p:cNvPicPr preferRelativeResize="0"/>
          <p:nvPr/>
        </p:nvPicPr>
        <p:blipFill rotWithShape="1">
          <a:blip r:embed="rId23">
            <a:alphaModFix/>
          </a:blip>
          <a:srcRect/>
          <a:stretch/>
        </p:blipFill>
        <p:spPr>
          <a:xfrm>
            <a:off x="9932875" y="19292238"/>
            <a:ext cx="4181475" cy="3124199"/>
          </a:xfrm>
          <a:prstGeom prst="rect">
            <a:avLst/>
          </a:prstGeom>
          <a:noFill/>
          <a:ln>
            <a:noFill/>
          </a:ln>
        </p:spPr>
      </p:pic>
      <p:sp>
        <p:nvSpPr>
          <p:cNvPr id="92" name="Shape 92"/>
          <p:cNvSpPr txBox="1"/>
          <p:nvPr/>
        </p:nvSpPr>
        <p:spPr>
          <a:xfrm>
            <a:off x="10341475" y="22573913"/>
            <a:ext cx="34925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Daily End Season</a:t>
            </a:r>
          </a:p>
        </p:txBody>
      </p:sp>
      <p:sp>
        <p:nvSpPr>
          <p:cNvPr id="93" name="Shape 93"/>
          <p:cNvSpPr txBox="1"/>
          <p:nvPr/>
        </p:nvSpPr>
        <p:spPr>
          <a:xfrm>
            <a:off x="10414233" y="15604010"/>
            <a:ext cx="3603298"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Daily Early Season</a:t>
            </a:r>
          </a:p>
        </p:txBody>
      </p:sp>
      <p:sp>
        <p:nvSpPr>
          <p:cNvPr id="94" name="Shape 94"/>
          <p:cNvSpPr txBox="1"/>
          <p:nvPr/>
        </p:nvSpPr>
        <p:spPr>
          <a:xfrm>
            <a:off x="10382925" y="19090913"/>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Daily Mid-Season</a:t>
            </a:r>
          </a:p>
        </p:txBody>
      </p:sp>
      <p:sp>
        <p:nvSpPr>
          <p:cNvPr id="95" name="Shape 95"/>
          <p:cNvSpPr txBox="1"/>
          <p:nvPr/>
        </p:nvSpPr>
        <p:spPr>
          <a:xfrm>
            <a:off x="9479588" y="29044752"/>
            <a:ext cx="8294099" cy="200674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800" b="0" i="0" u="none" strike="noStrike" cap="none" baseline="0" dirty="0">
                <a:solidFill>
                  <a:schemeClr val="accent1"/>
                </a:solidFill>
                <a:latin typeface="Garamond"/>
                <a:ea typeface="Garamond"/>
                <a:cs typeface="Garamond"/>
                <a:sym typeface="Garamond"/>
                <a:rtl val="0"/>
              </a:rPr>
              <a:t>1. </a:t>
            </a:r>
            <a:r>
              <a:rPr lang="en-US" sz="2800" b="0" i="0" u="none" strike="noStrike" cap="none" baseline="0" dirty="0">
                <a:solidFill>
                  <a:schemeClr val="dk1"/>
                </a:solidFill>
                <a:latin typeface="Garamond"/>
                <a:ea typeface="Garamond"/>
                <a:cs typeface="Garamond"/>
                <a:sym typeface="Garamond"/>
                <a:rtl val="0"/>
              </a:rPr>
              <a:t>Average </a:t>
            </a:r>
            <a:r>
              <a:rPr lang="en-US" sz="2800" b="0" i="0" u="none" strike="noStrike" cap="none" baseline="0" dirty="0" smtClean="0">
                <a:solidFill>
                  <a:schemeClr val="dk1"/>
                </a:solidFill>
                <a:latin typeface="Garamond"/>
                <a:ea typeface="Garamond"/>
                <a:cs typeface="Garamond"/>
                <a:sym typeface="Garamond"/>
                <a:rtl val="0"/>
              </a:rPr>
              <a:t>temperature</a:t>
            </a:r>
            <a:r>
              <a:rPr lang="en-US" sz="2800" b="0" i="0" u="none" strike="noStrike" cap="none" dirty="0" smtClean="0">
                <a:solidFill>
                  <a:schemeClr val="dk1"/>
                </a:solidFill>
                <a:latin typeface="Garamond"/>
                <a:ea typeface="Garamond"/>
                <a:cs typeface="Garamond"/>
                <a:sym typeface="Garamond"/>
                <a:rtl val="0"/>
              </a:rPr>
              <a:t> </a:t>
            </a:r>
            <a:r>
              <a:rPr lang="en-US" sz="2800" b="0" i="0" u="none" strike="noStrike" cap="none" baseline="0" dirty="0" smtClean="0">
                <a:solidFill>
                  <a:schemeClr val="dk1"/>
                </a:solidFill>
                <a:latin typeface="Garamond"/>
                <a:ea typeface="Garamond"/>
                <a:cs typeface="Garamond"/>
                <a:sym typeface="Garamond"/>
                <a:rtl val="0"/>
              </a:rPr>
              <a:t>values </a:t>
            </a:r>
            <a:r>
              <a:rPr lang="en-US" sz="2800" b="0" i="0" u="none" strike="noStrike" cap="none" baseline="0" dirty="0">
                <a:solidFill>
                  <a:schemeClr val="dk1"/>
                </a:solidFill>
                <a:latin typeface="Garamond"/>
                <a:ea typeface="Garamond"/>
                <a:cs typeface="Garamond"/>
                <a:sym typeface="Garamond"/>
                <a:rtl val="0"/>
              </a:rPr>
              <a:t>within a month </a:t>
            </a:r>
            <a:r>
              <a:rPr lang="en-US" sz="2800" b="0" i="0" u="none" strike="noStrike" cap="none" baseline="0" dirty="0" smtClean="0">
                <a:solidFill>
                  <a:schemeClr val="dk1"/>
                </a:solidFill>
                <a:latin typeface="Garamond"/>
                <a:ea typeface="Garamond"/>
                <a:cs typeface="Garamond"/>
                <a:sym typeface="Garamond"/>
                <a:rtl val="0"/>
              </a:rPr>
              <a:t>and </a:t>
            </a:r>
            <a:r>
              <a:rPr lang="en-US" sz="2800" b="0" i="0" u="none" strike="noStrike" cap="none" baseline="0" dirty="0">
                <a:solidFill>
                  <a:schemeClr val="dk1"/>
                </a:solidFill>
                <a:latin typeface="Garamond"/>
                <a:ea typeface="Garamond"/>
                <a:cs typeface="Garamond"/>
                <a:sym typeface="Garamond"/>
                <a:rtl val="0"/>
              </a:rPr>
              <a:t>between </a:t>
            </a:r>
            <a:r>
              <a:rPr lang="en-US" sz="2800" b="0" i="0" u="none" strike="noStrike" cap="none" baseline="0" dirty="0" smtClean="0">
                <a:solidFill>
                  <a:schemeClr val="dk1"/>
                </a:solidFill>
                <a:latin typeface="Garamond"/>
                <a:ea typeface="Garamond"/>
                <a:cs typeface="Garamond"/>
                <a:sym typeface="Garamond"/>
                <a:rtl val="0"/>
              </a:rPr>
              <a:t>months </a:t>
            </a:r>
            <a:r>
              <a:rPr lang="en-US" sz="2800" b="0" i="0" u="none" strike="noStrike" cap="none" baseline="0" dirty="0">
                <a:solidFill>
                  <a:schemeClr val="dk1"/>
                </a:solidFill>
                <a:latin typeface="Garamond"/>
                <a:ea typeface="Garamond"/>
                <a:cs typeface="Garamond"/>
                <a:sym typeface="Garamond"/>
                <a:rtl val="0"/>
              </a:rPr>
              <a:t>throughout the years does significantly vary.</a:t>
            </a: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tl val="0"/>
              </a:rPr>
              <a:t>Relief efforts should intensify for a daily variable early season and nightly lag into the late season.</a:t>
            </a:r>
          </a:p>
        </p:txBody>
      </p:sp>
      <p:pic>
        <p:nvPicPr>
          <p:cNvPr id="96" name="Shape 96"/>
          <p:cNvPicPr preferRelativeResize="0"/>
          <p:nvPr/>
        </p:nvPicPr>
        <p:blipFill rotWithShape="1">
          <a:blip r:embed="rId24">
            <a:alphaModFix/>
          </a:blip>
          <a:srcRect/>
          <a:stretch/>
        </p:blipFill>
        <p:spPr>
          <a:xfrm>
            <a:off x="13894850" y="22402525"/>
            <a:ext cx="4057649" cy="3019424"/>
          </a:xfrm>
          <a:prstGeom prst="rect">
            <a:avLst/>
          </a:prstGeom>
          <a:noFill/>
          <a:ln>
            <a:noFill/>
          </a:ln>
        </p:spPr>
      </p:pic>
      <p:sp>
        <p:nvSpPr>
          <p:cNvPr id="97" name="Shape 97"/>
          <p:cNvSpPr txBox="1"/>
          <p:nvPr/>
        </p:nvSpPr>
        <p:spPr>
          <a:xfrm>
            <a:off x="14543900" y="15950632"/>
            <a:ext cx="33353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Nightly Early Season</a:t>
            </a:r>
          </a:p>
        </p:txBody>
      </p:sp>
      <p:sp>
        <p:nvSpPr>
          <p:cNvPr id="98" name="Shape 98"/>
          <p:cNvSpPr txBox="1"/>
          <p:nvPr/>
        </p:nvSpPr>
        <p:spPr>
          <a:xfrm>
            <a:off x="14362350" y="22574750"/>
            <a:ext cx="3603298"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a:solidFill>
                  <a:schemeClr val="dk1"/>
                </a:solidFill>
                <a:latin typeface="Garamond"/>
                <a:ea typeface="Garamond"/>
                <a:cs typeface="Garamond"/>
                <a:sym typeface="Garamond"/>
                <a:rtl val="0"/>
              </a:rPr>
              <a:t>Nightly End Season</a:t>
            </a:r>
          </a:p>
        </p:txBody>
      </p:sp>
      <p:sp>
        <p:nvSpPr>
          <p:cNvPr id="99" name="Shape 99"/>
          <p:cNvSpPr txBox="1"/>
          <p:nvPr/>
        </p:nvSpPr>
        <p:spPr>
          <a:xfrm>
            <a:off x="14385950" y="19098288"/>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Nightly Mid-Season</a:t>
            </a:r>
          </a:p>
        </p:txBody>
      </p:sp>
      <p:pic>
        <p:nvPicPr>
          <p:cNvPr id="100" name="Shape 100"/>
          <p:cNvPicPr preferRelativeResize="0"/>
          <p:nvPr/>
        </p:nvPicPr>
        <p:blipFill rotWithShape="1">
          <a:blip r:embed="rId25">
            <a:alphaModFix/>
          </a:blip>
          <a:srcRect/>
          <a:stretch/>
        </p:blipFill>
        <p:spPr>
          <a:xfrm>
            <a:off x="15193794" y="25592995"/>
            <a:ext cx="1869000" cy="622999"/>
          </a:xfrm>
          <a:prstGeom prst="rect">
            <a:avLst/>
          </a:prstGeom>
          <a:noFill/>
          <a:ln>
            <a:noFill/>
          </a:ln>
        </p:spPr>
      </p:pic>
      <p:sp>
        <p:nvSpPr>
          <p:cNvPr id="103" name="Shape 103"/>
          <p:cNvSpPr/>
          <p:nvPr/>
        </p:nvSpPr>
        <p:spPr>
          <a:xfrm>
            <a:off x="20522625" y="19450433"/>
            <a:ext cx="1630816" cy="1009571"/>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4" name="Shape 104"/>
          <p:cNvSpPr/>
          <p:nvPr/>
        </p:nvSpPr>
        <p:spPr>
          <a:xfrm rot="2854645">
            <a:off x="22537003" y="18529975"/>
            <a:ext cx="1071815" cy="869412"/>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5" name="Shape 105"/>
          <p:cNvSpPr/>
          <p:nvPr/>
        </p:nvSpPr>
        <p:spPr>
          <a:xfrm>
            <a:off x="21316184" y="18717290"/>
            <a:ext cx="1249799" cy="4298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06" name="Shape 106"/>
          <p:cNvSpPr txBox="1"/>
          <p:nvPr/>
        </p:nvSpPr>
        <p:spPr>
          <a:xfrm>
            <a:off x="19115314" y="13548457"/>
            <a:ext cx="8319070" cy="530633"/>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Downtown </a:t>
            </a:r>
            <a:r>
              <a:rPr lang="en-US" sz="2400" b="1" i="0" u="none" strike="noStrike" cap="none" baseline="0" dirty="0" smtClean="0">
                <a:solidFill>
                  <a:schemeClr val="dk1"/>
                </a:solidFill>
                <a:latin typeface="Garamond"/>
                <a:ea typeface="Garamond"/>
                <a:cs typeface="Garamond"/>
                <a:sym typeface="Garamond"/>
                <a:rtl val="0"/>
              </a:rPr>
              <a:t>Phoenix: </a:t>
            </a:r>
            <a:r>
              <a:rPr lang="en-US" sz="2400" b="1" i="0" u="none" strike="noStrike" cap="none" baseline="0" dirty="0">
                <a:solidFill>
                  <a:schemeClr val="dk1"/>
                </a:solidFill>
                <a:latin typeface="Garamond"/>
                <a:ea typeface="Garamond"/>
                <a:cs typeface="Garamond"/>
                <a:sym typeface="Garamond"/>
                <a:rtl val="0"/>
              </a:rPr>
              <a:t>Photos by </a:t>
            </a:r>
            <a:r>
              <a:rPr lang="en-US" sz="2400" b="1" i="0" u="none" strike="noStrike" cap="none" baseline="0" dirty="0" err="1">
                <a:solidFill>
                  <a:schemeClr val="dk1"/>
                </a:solidFill>
                <a:latin typeface="Garamond"/>
                <a:ea typeface="Garamond"/>
                <a:cs typeface="Garamond"/>
                <a:sym typeface="Garamond"/>
                <a:rtl val="0"/>
              </a:rPr>
              <a:t>Geordi</a:t>
            </a:r>
            <a:r>
              <a:rPr lang="en-US" sz="2400" b="1" i="0" u="none" strike="noStrike" cap="none" baseline="0" dirty="0">
                <a:solidFill>
                  <a:schemeClr val="dk1"/>
                </a:solidFill>
                <a:latin typeface="Garamond"/>
                <a:ea typeface="Garamond"/>
                <a:cs typeface="Garamond"/>
                <a:sym typeface="Garamond"/>
                <a:rtl val="0"/>
              </a:rPr>
              <a:t> </a:t>
            </a:r>
            <a:r>
              <a:rPr lang="en-US" sz="2400" b="1" i="0" u="none" strike="noStrike" cap="none" baseline="0" dirty="0" err="1">
                <a:solidFill>
                  <a:schemeClr val="dk1"/>
                </a:solidFill>
                <a:latin typeface="Garamond"/>
                <a:ea typeface="Garamond"/>
                <a:cs typeface="Garamond"/>
                <a:sym typeface="Garamond"/>
                <a:rtl val="0"/>
              </a:rPr>
              <a:t>Alm</a:t>
            </a:r>
            <a:r>
              <a:rPr lang="en-US" sz="2400" b="1" i="0" u="none" strike="noStrike" cap="none" baseline="0" dirty="0">
                <a:solidFill>
                  <a:schemeClr val="dk1"/>
                </a:solidFill>
                <a:latin typeface="Garamond"/>
                <a:ea typeface="Garamond"/>
                <a:cs typeface="Garamond"/>
                <a:sym typeface="Garamond"/>
                <a:rtl val="0"/>
              </a:rPr>
              <a:t>.</a:t>
            </a:r>
          </a:p>
        </p:txBody>
      </p:sp>
      <p:sp>
        <p:nvSpPr>
          <p:cNvPr id="107" name="Shape 107"/>
          <p:cNvSpPr/>
          <p:nvPr/>
        </p:nvSpPr>
        <p:spPr>
          <a:xfrm>
            <a:off x="20352550" y="23429154"/>
            <a:ext cx="1741931" cy="973710"/>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08" name="Shape 108"/>
          <p:cNvSpPr/>
          <p:nvPr/>
        </p:nvSpPr>
        <p:spPr>
          <a:xfrm rot="137738">
            <a:off x="21244976" y="22699446"/>
            <a:ext cx="1129855" cy="469633"/>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09" name="Shape 109"/>
          <p:cNvSpPr/>
          <p:nvPr/>
        </p:nvSpPr>
        <p:spPr>
          <a:xfrm rot="2854680">
            <a:off x="22413579" y="22632515"/>
            <a:ext cx="1229063" cy="727358"/>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endParaRPr>
          </a:p>
        </p:txBody>
      </p:sp>
      <p:sp>
        <p:nvSpPr>
          <p:cNvPr id="110" name="Shape 99"/>
          <p:cNvSpPr txBox="1"/>
          <p:nvPr/>
        </p:nvSpPr>
        <p:spPr>
          <a:xfrm>
            <a:off x="19505052" y="17737301"/>
            <a:ext cx="100290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smtClean="0">
                <a:solidFill>
                  <a:schemeClr val="bg1"/>
                </a:solidFill>
                <a:latin typeface="Garamond"/>
                <a:ea typeface="Garamond"/>
                <a:cs typeface="Garamond"/>
                <a:sym typeface="Garamond"/>
                <a:rtl val="0"/>
              </a:rPr>
              <a:t>2012</a:t>
            </a:r>
            <a:endParaRPr lang="en-US" sz="2800" b="0" i="0" u="none" strike="noStrike" cap="none" baseline="0" dirty="0">
              <a:solidFill>
                <a:schemeClr val="bg1"/>
              </a:solidFill>
              <a:latin typeface="Garamond"/>
              <a:ea typeface="Garamond"/>
              <a:cs typeface="Garamond"/>
              <a:sym typeface="Garamond"/>
              <a:rtl val="0"/>
            </a:endParaRPr>
          </a:p>
        </p:txBody>
      </p:sp>
      <p:sp>
        <p:nvSpPr>
          <p:cNvPr id="111" name="Shape 99"/>
          <p:cNvSpPr txBox="1"/>
          <p:nvPr/>
        </p:nvSpPr>
        <p:spPr>
          <a:xfrm>
            <a:off x="19478798" y="22121521"/>
            <a:ext cx="1991557"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smtClean="0">
                <a:solidFill>
                  <a:schemeClr val="bg1"/>
                </a:solidFill>
                <a:latin typeface="Garamond"/>
                <a:ea typeface="Garamond"/>
                <a:cs typeface="Garamond"/>
                <a:sym typeface="Garamond"/>
                <a:rtl val="0"/>
              </a:rPr>
              <a:t>2005 - 2014</a:t>
            </a:r>
            <a:endParaRPr lang="en-US" sz="2800" b="0" i="0" u="none" strike="noStrike" cap="none" baseline="0" dirty="0">
              <a:solidFill>
                <a:schemeClr val="bg1"/>
              </a:solidFill>
              <a:latin typeface="Garamond"/>
              <a:ea typeface="Garamond"/>
              <a:cs typeface="Garamond"/>
              <a:sym typeface="Garamond"/>
              <a:rtl val="0"/>
            </a:endParaRPr>
          </a:p>
        </p:txBody>
      </p:sp>
      <p:sp>
        <p:nvSpPr>
          <p:cNvPr id="112" name="Shape 81"/>
          <p:cNvSpPr txBox="1"/>
          <p:nvPr/>
        </p:nvSpPr>
        <p:spPr>
          <a:xfrm>
            <a:off x="18165025" y="14706552"/>
            <a:ext cx="8280529" cy="66432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1600" b="1" i="0" u="none" strike="noStrike" cap="none" baseline="0" dirty="0" smtClean="0">
                <a:solidFill>
                  <a:schemeClr val="dk1"/>
                </a:solidFill>
                <a:latin typeface="Garamond"/>
                <a:ea typeface="Garamond"/>
                <a:cs typeface="Garamond"/>
                <a:sym typeface="Garamond"/>
                <a:rtl val="0"/>
              </a:rPr>
              <a:t>Table 1</a:t>
            </a:r>
            <a:r>
              <a:rPr lang="en-US" sz="1600" b="0" i="0" u="none" strike="noStrike" cap="none" baseline="0" dirty="0">
                <a:solidFill>
                  <a:schemeClr val="dk1"/>
                </a:solidFill>
                <a:latin typeface="Garamond"/>
                <a:ea typeface="Garamond"/>
                <a:cs typeface="Garamond"/>
                <a:sym typeface="Garamond"/>
                <a:rtl val="0"/>
              </a:rPr>
              <a:t>: </a:t>
            </a:r>
            <a:r>
              <a:rPr lang="en-US" sz="1600" b="0" i="0" u="none" strike="noStrike" cap="none" baseline="0" dirty="0" smtClean="0">
                <a:solidFill>
                  <a:schemeClr val="dk1"/>
                </a:solidFill>
                <a:latin typeface="Garamond"/>
                <a:ea typeface="Garamond"/>
                <a:cs typeface="Garamond"/>
                <a:sym typeface="Garamond"/>
                <a:rtl val="0"/>
              </a:rPr>
              <a:t>Binary logistic</a:t>
            </a:r>
            <a:r>
              <a:rPr lang="en-US" sz="1600" b="0" i="0" u="none" strike="noStrike" cap="none" dirty="0" smtClean="0">
                <a:solidFill>
                  <a:schemeClr val="dk1"/>
                </a:solidFill>
                <a:latin typeface="Garamond"/>
                <a:ea typeface="Garamond"/>
                <a:cs typeface="Garamond"/>
                <a:sym typeface="Garamond"/>
                <a:rtl val="0"/>
              </a:rPr>
              <a:t> regression for census bureau income and survey response of having a </a:t>
            </a:r>
            <a:r>
              <a:rPr lang="en-US" sz="1600" b="0" i="0" u="none" strike="noStrike" cap="none" dirty="0" smtClean="0">
                <a:solidFill>
                  <a:schemeClr val="dk1"/>
                </a:solidFill>
                <a:latin typeface="Garamond"/>
                <a:ea typeface="Garamond"/>
                <a:cs typeface="Garamond"/>
                <a:sym typeface="Garamond"/>
                <a:rtl val="0"/>
              </a:rPr>
              <a:t>non-</a:t>
            </a:r>
            <a:r>
              <a:rPr lang="en-US" sz="1600" dirty="0">
                <a:solidFill>
                  <a:schemeClr val="dk1"/>
                </a:solidFill>
                <a:latin typeface="Garamond"/>
                <a:ea typeface="Garamond"/>
                <a:cs typeface="Garamond"/>
                <a:sym typeface="Garamond"/>
                <a:rtl val="0"/>
              </a:rPr>
              <a:t>E</a:t>
            </a:r>
            <a:r>
              <a:rPr lang="en-US" sz="1600" b="0" i="0" u="none" strike="noStrike" cap="none" dirty="0" smtClean="0">
                <a:solidFill>
                  <a:schemeClr val="dk1"/>
                </a:solidFill>
                <a:latin typeface="Garamond"/>
                <a:ea typeface="Garamond"/>
                <a:cs typeface="Garamond"/>
                <a:sym typeface="Garamond"/>
                <a:rtl val="0"/>
              </a:rPr>
              <a:t>nglish </a:t>
            </a:r>
            <a:r>
              <a:rPr lang="en-US" sz="1600" b="0" i="0" u="none" strike="noStrike" cap="none" dirty="0" smtClean="0">
                <a:solidFill>
                  <a:schemeClr val="dk1"/>
                </a:solidFill>
                <a:latin typeface="Garamond"/>
                <a:ea typeface="Garamond"/>
                <a:cs typeface="Garamond"/>
                <a:sym typeface="Garamond"/>
                <a:rtl val="0"/>
              </a:rPr>
              <a:t>speaker in the household on likelihood of answering that something prevents individual from using A/C.</a:t>
            </a:r>
            <a:endParaRPr lang="en-US" sz="1600" b="0" i="0" u="none" strike="noStrike" cap="none" baseline="0" dirty="0">
              <a:solidFill>
                <a:schemeClr val="dk1"/>
              </a:solidFill>
              <a:latin typeface="Garamond"/>
              <a:ea typeface="Garamond"/>
              <a:cs typeface="Garamond"/>
              <a:sym typeface="Garamond"/>
              <a:rtl val="0"/>
            </a:endParaRPr>
          </a:p>
        </p:txBody>
      </p:sp>
      <p:graphicFrame>
        <p:nvGraphicFramePr>
          <p:cNvPr id="3" name="Table 2"/>
          <p:cNvGraphicFramePr>
            <a:graphicFrameLocks noGrp="1"/>
          </p:cNvGraphicFramePr>
          <p:nvPr>
            <p:extLst>
              <p:ext uri="{D42A27DB-BD31-4B8C-83A1-F6EECF244321}">
                <p14:modId xmlns:p14="http://schemas.microsoft.com/office/powerpoint/2010/main" val="1250858818"/>
              </p:ext>
            </p:extLst>
          </p:nvPr>
        </p:nvGraphicFramePr>
        <p:xfrm>
          <a:off x="19300460" y="15509574"/>
          <a:ext cx="6009658" cy="1320165"/>
        </p:xfrm>
        <a:graphic>
          <a:graphicData uri="http://schemas.openxmlformats.org/drawingml/2006/table">
            <a:tbl>
              <a:tblPr/>
              <a:tblGrid>
                <a:gridCol w="2045227"/>
                <a:gridCol w="1199052"/>
                <a:gridCol w="979406"/>
                <a:gridCol w="921793"/>
                <a:gridCol w="864180"/>
              </a:tblGrid>
              <a:tr h="0">
                <a:tc>
                  <a:txBody>
                    <a:bodyPr/>
                    <a:lstStyle/>
                    <a:p>
                      <a:pPr algn="ctr" fontAlgn="b"/>
                      <a:r>
                        <a:rPr lang="en-US" sz="1600" b="1" i="0" u="none" strike="noStrike" dirty="0">
                          <a:solidFill>
                            <a:srgbClr val="000000"/>
                          </a:solidFill>
                          <a:effectLst/>
                          <a:latin typeface="Garamond" panose="02020404030301010803" pitchFamily="18" charset="0"/>
                        </a:rPr>
                        <a:t>Term</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Coefficient</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St. Error</a:t>
                      </a:r>
                    </a:p>
                  </a:txBody>
                  <a:tcPr marL="9525" marR="9525" marT="9525" marB="0" anchor="b">
                    <a:lnL>
                      <a:noFill/>
                    </a:lnL>
                    <a:lnR>
                      <a:noFill/>
                    </a:lnR>
                    <a:lnT>
                      <a:noFill/>
                    </a:lnT>
                    <a:lnB>
                      <a:noFill/>
                    </a:lnB>
                    <a:solidFill>
                      <a:srgbClr val="A9D08E"/>
                    </a:solidFill>
                  </a:tcPr>
                </a:tc>
                <a:tc>
                  <a:txBody>
                    <a:bodyPr/>
                    <a:lstStyle/>
                    <a:p>
                      <a:pPr algn="ctr" fontAlgn="b"/>
                      <a:r>
                        <a:rPr lang="en-US" sz="1600" b="1" i="0" u="none" strike="noStrike">
                          <a:solidFill>
                            <a:srgbClr val="000000"/>
                          </a:solidFill>
                          <a:effectLst/>
                          <a:latin typeface="Garamond" panose="02020404030301010803" pitchFamily="18" charset="0"/>
                        </a:rPr>
                        <a:t>Z-Value</a:t>
                      </a:r>
                    </a:p>
                  </a:txBody>
                  <a:tcPr marL="9525" marR="9525" marT="9525" marB="0" anchor="b">
                    <a:lnL>
                      <a:noFill/>
                    </a:lnL>
                    <a:lnR>
                      <a:noFill/>
                    </a:lnR>
                    <a:lnT>
                      <a:noFill/>
                    </a:lnT>
                    <a:lnB>
                      <a:noFill/>
                    </a:lnB>
                    <a:solidFill>
                      <a:srgbClr val="A9D08E"/>
                    </a:solidFill>
                  </a:tcPr>
                </a:tc>
                <a:tc>
                  <a:txBody>
                    <a:bodyPr/>
                    <a:lstStyle/>
                    <a:p>
                      <a:pPr algn="ctr" fontAlgn="b"/>
                      <a:r>
                        <a:rPr lang="en-US" sz="1600" b="1" i="1" u="none" strike="noStrike">
                          <a:solidFill>
                            <a:srgbClr val="000000"/>
                          </a:solidFill>
                          <a:effectLst/>
                          <a:latin typeface="Garamond" panose="02020404030301010803" pitchFamily="18" charset="0"/>
                        </a:rPr>
                        <a:t>p</a:t>
                      </a:r>
                      <a:r>
                        <a:rPr lang="en-US" sz="1600" b="1" i="0" u="none" strike="noStrike">
                          <a:solidFill>
                            <a:srgbClr val="000000"/>
                          </a:solidFill>
                          <a:effectLst/>
                          <a:latin typeface="Garamond" panose="02020404030301010803" pitchFamily="18" charset="0"/>
                        </a:rPr>
                        <a:t>-value</a:t>
                      </a:r>
                      <a:endParaRPr lang="en-US" sz="1600" b="1" i="1" u="none" strike="noStrike">
                        <a:solidFill>
                          <a:srgbClr val="000000"/>
                        </a:solidFill>
                        <a:effectLst/>
                        <a:latin typeface="Garamond" panose="02020404030301010803" pitchFamily="18" charset="0"/>
                      </a:endParaRPr>
                    </a:p>
                  </a:txBody>
                  <a:tcPr marL="9525" marR="9525" marT="9525" marB="0" anchor="b">
                    <a:lnL>
                      <a:noFill/>
                    </a:lnL>
                    <a:lnR>
                      <a:noFill/>
                    </a:lnR>
                    <a:lnT>
                      <a:noFill/>
                    </a:lnT>
                    <a:lnB>
                      <a:noFill/>
                    </a:lnB>
                    <a:solidFill>
                      <a:srgbClr val="A9D08E"/>
                    </a:solidFill>
                  </a:tcPr>
                </a:tc>
              </a:tr>
              <a:tr h="266700">
                <a:tc>
                  <a:txBody>
                    <a:bodyPr/>
                    <a:lstStyle/>
                    <a:p>
                      <a:pPr algn="ctr" fontAlgn="b"/>
                      <a:r>
                        <a:rPr lang="en-US" sz="1600" b="1" i="0" u="none" strike="noStrike">
                          <a:solidFill>
                            <a:srgbClr val="000000"/>
                          </a:solidFill>
                          <a:effectLst/>
                          <a:latin typeface="Garamond" panose="02020404030301010803" pitchFamily="18" charset="0"/>
                        </a:rPr>
                        <a:t>Intercept</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1.84</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0.432</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1.415</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0.157</a:t>
                      </a:r>
                    </a:p>
                  </a:txBody>
                  <a:tcPr marL="9525" marR="9525" marT="9525" marB="0" anchor="b">
                    <a:lnL>
                      <a:noFill/>
                    </a:lnL>
                    <a:lnR>
                      <a:noFill/>
                    </a:lnR>
                    <a:lnT>
                      <a:noFill/>
                    </a:lnT>
                    <a:lnB>
                      <a:noFill/>
                    </a:lnB>
                  </a:tcPr>
                </a:tc>
              </a:tr>
              <a:tr h="266700">
                <a:tc>
                  <a:txBody>
                    <a:bodyPr/>
                    <a:lstStyle/>
                    <a:p>
                      <a:pPr algn="ctr" fontAlgn="b"/>
                      <a:r>
                        <a:rPr lang="en-US" sz="1600" b="1" i="0" u="none" strike="noStrike">
                          <a:solidFill>
                            <a:srgbClr val="000000"/>
                          </a:solidFill>
                          <a:effectLst/>
                          <a:latin typeface="Garamond" panose="02020404030301010803" pitchFamily="18" charset="0"/>
                        </a:rPr>
                        <a:t>Income</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1.00</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5.33E-06</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1.236</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0.2164</a:t>
                      </a:r>
                    </a:p>
                  </a:txBody>
                  <a:tcPr marL="9525" marR="9525" marT="9525" marB="0" anchor="b">
                    <a:lnL>
                      <a:noFill/>
                    </a:lnL>
                    <a:lnR>
                      <a:noFill/>
                    </a:lnR>
                    <a:lnT>
                      <a:noFill/>
                    </a:lnT>
                    <a:lnB>
                      <a:noFill/>
                    </a:lnB>
                  </a:tcPr>
                </a:tc>
              </a:tr>
              <a:tr h="266700">
                <a:tc>
                  <a:txBody>
                    <a:bodyPr/>
                    <a:lstStyle/>
                    <a:p>
                      <a:pPr algn="ctr" fontAlgn="b"/>
                      <a:r>
                        <a:rPr lang="en-US" sz="1600" b="1" i="0" u="none" strike="noStrike">
                          <a:solidFill>
                            <a:srgbClr val="000000"/>
                          </a:solidFill>
                          <a:effectLst/>
                          <a:latin typeface="Garamond" panose="02020404030301010803" pitchFamily="18" charset="0"/>
                        </a:rPr>
                        <a:t>Non-English (Yes)</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dirty="0" smtClean="0">
                          <a:solidFill>
                            <a:srgbClr val="000000"/>
                          </a:solidFill>
                          <a:effectLst/>
                          <a:latin typeface="Garamond" panose="02020404030301010803" pitchFamily="18" charset="0"/>
                        </a:rPr>
                        <a:t>0.369</a:t>
                      </a:r>
                      <a:endParaRPr lang="en-US" sz="1600" b="0" i="0" u="none" strike="noStrike" dirty="0">
                        <a:solidFill>
                          <a:srgbClr val="000000"/>
                        </a:solidFill>
                        <a:effectLst/>
                        <a:latin typeface="Garamond" panose="02020404030301010803" pitchFamily="18" charset="0"/>
                      </a:endParaRP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0.3561</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-2.798</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0.005 **</a:t>
                      </a:r>
                    </a:p>
                  </a:txBody>
                  <a:tcPr marL="9525" marR="9525" marT="9525" marB="0" anchor="b">
                    <a:lnL>
                      <a:noFill/>
                    </a:lnL>
                    <a:lnR>
                      <a:noFill/>
                    </a:lnR>
                    <a:lnT>
                      <a:noFill/>
                    </a:lnT>
                    <a:lnB>
                      <a:noFill/>
                    </a:lnB>
                  </a:tcPr>
                </a:tc>
              </a:tr>
              <a:tr h="266700">
                <a:tc>
                  <a:txBody>
                    <a:bodyPr/>
                    <a:lstStyle/>
                    <a:p>
                      <a:pPr algn="ctr" fontAlgn="b"/>
                      <a:r>
                        <a:rPr lang="en-US" sz="1600" b="1" i="0" u="none" strike="noStrike" dirty="0">
                          <a:solidFill>
                            <a:srgbClr val="000000"/>
                          </a:solidFill>
                          <a:effectLst/>
                          <a:latin typeface="Garamond" panose="02020404030301010803" pitchFamily="18" charset="0"/>
                        </a:rPr>
                        <a:t>Percent Non-White</a:t>
                      </a:r>
                    </a:p>
                  </a:txBody>
                  <a:tcPr marL="9525" marR="9525" marT="9525" marB="0" anchor="b">
                    <a:lnL>
                      <a:noFill/>
                    </a:lnL>
                    <a:lnR>
                      <a:noFill/>
                    </a:lnR>
                    <a:lnT>
                      <a:noFill/>
                    </a:lnT>
                    <a:lnB>
                      <a:noFill/>
                    </a:lnB>
                    <a:solidFill>
                      <a:srgbClr val="A9D08E"/>
                    </a:solidFill>
                  </a:tcPr>
                </a:tc>
                <a:tc>
                  <a:txBody>
                    <a:bodyPr/>
                    <a:lstStyle/>
                    <a:p>
                      <a:pPr algn="ctr" fontAlgn="b"/>
                      <a:r>
                        <a:rPr lang="en-US" sz="1600" b="0" i="0" u="none" strike="noStrike">
                          <a:solidFill>
                            <a:srgbClr val="000000"/>
                          </a:solidFill>
                          <a:effectLst/>
                          <a:latin typeface="Garamond" panose="02020404030301010803" pitchFamily="18" charset="0"/>
                        </a:rPr>
                        <a:t>0.997</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0.00717</a:t>
                      </a:r>
                    </a:p>
                  </a:txBody>
                  <a:tcPr marL="9525" marR="9525" marT="9525" marB="0" anchor="b">
                    <a:lnL>
                      <a:noFill/>
                    </a:lnL>
                    <a:lnR>
                      <a:noFill/>
                    </a:lnR>
                    <a:lnT>
                      <a:noFill/>
                    </a:lnT>
                    <a:lnB>
                      <a:noFill/>
                    </a:lnB>
                  </a:tcPr>
                </a:tc>
                <a:tc>
                  <a:txBody>
                    <a:bodyPr/>
                    <a:lstStyle/>
                    <a:p>
                      <a:pPr algn="ctr" fontAlgn="b"/>
                      <a:r>
                        <a:rPr lang="en-US" sz="1600" b="0" i="0" u="none" strike="noStrike">
                          <a:solidFill>
                            <a:srgbClr val="000000"/>
                          </a:solidFill>
                          <a:effectLst/>
                          <a:latin typeface="Garamond" panose="02020404030301010803" pitchFamily="18" charset="0"/>
                        </a:rPr>
                        <a:t>-0.34</a:t>
                      </a:r>
                    </a:p>
                  </a:txBody>
                  <a:tcPr marL="9525" marR="9525" marT="9525" marB="0" anchor="b">
                    <a:lnL>
                      <a:noFill/>
                    </a:lnL>
                    <a:lnR>
                      <a:noFill/>
                    </a:lnR>
                    <a:lnT>
                      <a:noFill/>
                    </a:lnT>
                    <a:lnB>
                      <a:noFill/>
                    </a:lnB>
                  </a:tcPr>
                </a:tc>
                <a:tc>
                  <a:txBody>
                    <a:bodyPr/>
                    <a:lstStyle/>
                    <a:p>
                      <a:pPr algn="ctr" fontAlgn="b"/>
                      <a:r>
                        <a:rPr lang="en-US" sz="1600" b="0" i="0" u="none" strike="noStrike" dirty="0">
                          <a:solidFill>
                            <a:srgbClr val="000000"/>
                          </a:solidFill>
                          <a:effectLst/>
                          <a:latin typeface="Garamond" panose="02020404030301010803" pitchFamily="18" charset="0"/>
                        </a:rPr>
                        <a:t>0.7339</a:t>
                      </a:r>
                    </a:p>
                  </a:txBody>
                  <a:tcPr marL="9525" marR="9525" marT="9525" marB="0" anchor="b">
                    <a:lnL>
                      <a:noFill/>
                    </a:lnL>
                    <a:lnR>
                      <a:noFill/>
                    </a:lnR>
                    <a:lnT>
                      <a:noFill/>
                    </a:lnT>
                    <a:lnB>
                      <a:noFill/>
                    </a:lnB>
                  </a:tcPr>
                </a:tc>
              </a:tr>
            </a:tbl>
          </a:graphicData>
        </a:graphic>
      </p:graphicFrame>
      <p:pic>
        <p:nvPicPr>
          <p:cNvPr id="114" name="Shape 113"/>
          <p:cNvPicPr preferRelativeResize="0"/>
          <p:nvPr/>
        </p:nvPicPr>
        <p:blipFill rotWithShape="1">
          <a:blip r:embed="rId26">
            <a:alphaModFix/>
          </a:blip>
          <a:srcRect l="32397" t="70390" r="50460" b="11547"/>
          <a:stretch/>
        </p:blipFill>
        <p:spPr>
          <a:xfrm>
            <a:off x="20911025" y="20856548"/>
            <a:ext cx="1382375" cy="1125600"/>
          </a:xfrm>
          <a:prstGeom prst="rect">
            <a:avLst/>
          </a:prstGeom>
          <a:noFill/>
          <a:ln>
            <a:noFill/>
          </a:ln>
        </p:spPr>
      </p:pic>
      <p:pic>
        <p:nvPicPr>
          <p:cNvPr id="115" name="Shape 112"/>
          <p:cNvPicPr preferRelativeResize="0"/>
          <p:nvPr/>
        </p:nvPicPr>
        <p:blipFill rotWithShape="1">
          <a:blip r:embed="rId26">
            <a:alphaModFix/>
          </a:blip>
          <a:srcRect l="15809" t="70389" r="73304" b="10095"/>
          <a:stretch/>
        </p:blipFill>
        <p:spPr>
          <a:xfrm>
            <a:off x="20012025" y="20912073"/>
            <a:ext cx="794349" cy="1068984"/>
          </a:xfrm>
          <a:prstGeom prst="rect">
            <a:avLst/>
          </a:prstGeom>
          <a:noFill/>
          <a:ln>
            <a:noFill/>
          </a:ln>
        </p:spPr>
      </p:pic>
      <p:pic>
        <p:nvPicPr>
          <p:cNvPr id="117" name="Shape 110"/>
          <p:cNvPicPr preferRelativeResize="0"/>
          <p:nvPr/>
        </p:nvPicPr>
        <p:blipFill>
          <a:blip r:embed="rId27">
            <a:alphaModFix/>
          </a:blip>
          <a:stretch>
            <a:fillRect/>
          </a:stretch>
        </p:blipFill>
        <p:spPr>
          <a:xfrm>
            <a:off x="20806514" y="25190870"/>
            <a:ext cx="1193558" cy="1019536"/>
          </a:xfrm>
          <a:prstGeom prst="rect">
            <a:avLst/>
          </a:prstGeom>
          <a:noFill/>
          <a:ln>
            <a:noFill/>
          </a:ln>
        </p:spPr>
      </p:pic>
      <p:pic>
        <p:nvPicPr>
          <p:cNvPr id="118" name="Shape 111"/>
          <p:cNvPicPr preferRelativeResize="0"/>
          <p:nvPr/>
        </p:nvPicPr>
        <p:blipFill>
          <a:blip r:embed="rId28">
            <a:alphaModFix/>
          </a:blip>
          <a:stretch>
            <a:fillRect/>
          </a:stretch>
        </p:blipFill>
        <p:spPr>
          <a:xfrm>
            <a:off x="19833637" y="25190870"/>
            <a:ext cx="878469" cy="101351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973</Words>
  <Application>Microsoft Office PowerPoint</Application>
  <PresentationFormat>Custom</PresentationFormat>
  <Paragraphs>108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11</cp:revision>
  <dcterms:modified xsi:type="dcterms:W3CDTF">2015-08-05T15:07:37Z</dcterms:modified>
</cp:coreProperties>
</file>