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75" r:id="rId2"/>
    <p:sldId id="298" r:id="rId3"/>
    <p:sldId id="286" r:id="rId4"/>
    <p:sldId id="278" r:id="rId5"/>
    <p:sldId id="279" r:id="rId6"/>
    <p:sldId id="293" r:id="rId7"/>
    <p:sldId id="291" r:id="rId8"/>
    <p:sldId id="307" r:id="rId9"/>
    <p:sldId id="308" r:id="rId10"/>
    <p:sldId id="301" r:id="rId11"/>
    <p:sldId id="305" r:id="rId12"/>
    <p:sldId id="312" r:id="rId13"/>
    <p:sldId id="310" r:id="rId14"/>
    <p:sldId id="311" r:id="rId15"/>
    <p:sldId id="297" r:id="rId16"/>
    <p:sldId id="295" r:id="rId17"/>
    <p:sldId id="28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Emily C. (LARC-E3)[SSAI DEVELOP]" initials="AEC(D" lastIdx="10" clrIdx="0">
    <p:extLst>
      <p:ext uri="{19B8F6BF-5375-455C-9EA6-DF929625EA0E}">
        <p15:presenceInfo xmlns:p15="http://schemas.microsoft.com/office/powerpoint/2012/main" userId="S-1-5-21-330711430-3775241029-4075259233-641894" providerId="AD"/>
      </p:ext>
    </p:extLst>
  </p:cmAuthor>
  <p:cmAuthor id="2" name="Wozniak, Daniel A. (LARC-E3)[SSAI DEVELOP]" initials="WDA(D" lastIdx="5" clrIdx="1">
    <p:extLst>
      <p:ext uri="{19B8F6BF-5375-455C-9EA6-DF929625EA0E}">
        <p15:presenceInfo xmlns:p15="http://schemas.microsoft.com/office/powerpoint/2012/main" userId="S-1-5-21-330711430-3775241029-4075259233-653906" providerId="AD"/>
      </p:ext>
    </p:extLst>
  </p:cmAuthor>
  <p:cmAuthor id="3" name="peter hawman" initials="ph" lastIdx="9" clrIdx="2">
    <p:extLst>
      <p:ext uri="{19B8F6BF-5375-455C-9EA6-DF929625EA0E}">
        <p15:presenceInfo xmlns:p15="http://schemas.microsoft.com/office/powerpoint/2012/main" userId="52dc934910af067e" providerId="Windows Live"/>
      </p:ext>
    </p:extLst>
  </p:cmAuthor>
  <p:cmAuthor id="4" name="Orne, Tiffani N. (LARC-E3)[SSAI DEVELOP]" initials="OTN(D" lastIdx="8" clrIdx="3">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04386"/>
    <a:srgbClr val="003366"/>
    <a:srgbClr val="336699"/>
    <a:srgbClr val="FFFFFF"/>
    <a:srgbClr val="E9A149"/>
    <a:srgbClr val="F4901A"/>
    <a:srgbClr val="FFFFF5"/>
    <a:srgbClr val="FFFFF3"/>
    <a:srgbClr val="DC7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71" autoAdjust="0"/>
    <p:restoredTop sz="85040" autoAdjust="0"/>
  </p:normalViewPr>
  <p:slideViewPr>
    <p:cSldViewPr snapToGrid="0">
      <p:cViewPr varScale="1">
        <p:scale>
          <a:sx n="99" d="100"/>
          <a:sy n="99" d="100"/>
        </p:scale>
        <p:origin x="2460" y="72"/>
      </p:cViewPr>
      <p:guideLst>
        <p:guide orient="horz" pos="2136"/>
        <p:guide pos="2880"/>
      </p:guideLst>
    </p:cSldViewPr>
  </p:slideViewPr>
  <p:notesTextViewPr>
    <p:cViewPr>
      <p:scale>
        <a:sx n="100" d="100"/>
        <a:sy n="100" d="100"/>
      </p:scale>
      <p:origin x="0" y="0"/>
    </p:cViewPr>
  </p:notesTextViewPr>
  <p:sorterViewPr>
    <p:cViewPr varScale="1">
      <p:scale>
        <a:sx n="100" d="100"/>
        <a:sy n="100" d="100"/>
      </p:scale>
      <p:origin x="0" y="-468"/>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081CCD-F7C2-45A5-980D-2F846B34AC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82ADC3E-172C-4AAB-9A95-B26A29762CD5}">
      <dgm:prSet phldrT="[Text]"/>
      <dgm:spPr/>
      <dgm:t>
        <a:bodyPr/>
        <a:lstStyle/>
        <a:p>
          <a:r>
            <a:rPr lang="en-US" dirty="0" smtClean="0"/>
            <a:t>Data Repositories</a:t>
          </a:r>
          <a:endParaRPr lang="en-US" dirty="0"/>
        </a:p>
      </dgm:t>
    </dgm:pt>
    <dgm:pt modelId="{C70C93D2-5F4D-4ED9-84FA-F81BDD241CD2}" type="parTrans" cxnId="{E1326C9C-353C-4F10-80D2-82C1D247E84E}">
      <dgm:prSet/>
      <dgm:spPr/>
      <dgm:t>
        <a:bodyPr/>
        <a:lstStyle/>
        <a:p>
          <a:endParaRPr lang="en-US"/>
        </a:p>
      </dgm:t>
    </dgm:pt>
    <dgm:pt modelId="{1683391E-FE0B-4F4F-8562-5216FEDAAEBF}" type="sibTrans" cxnId="{E1326C9C-353C-4F10-80D2-82C1D247E84E}">
      <dgm:prSet/>
      <dgm:spPr/>
      <dgm:t>
        <a:bodyPr/>
        <a:lstStyle/>
        <a:p>
          <a:endParaRPr lang="en-US"/>
        </a:p>
      </dgm:t>
    </dgm:pt>
    <dgm:pt modelId="{C163B93F-F84E-4643-84C9-004178511C80}">
      <dgm:prSet phldrT="[Text]"/>
      <dgm:spPr>
        <a:solidFill>
          <a:schemeClr val="tx1">
            <a:alpha val="90000"/>
          </a:schemeClr>
        </a:solidFill>
      </dgm:spPr>
      <dgm:t>
        <a:bodyPr/>
        <a:lstStyle/>
        <a:p>
          <a:r>
            <a:rPr lang="en-US" b="1" dirty="0" smtClean="0">
              <a:solidFill>
                <a:schemeClr val="bg1"/>
              </a:solidFill>
            </a:rPr>
            <a:t>Amazon Web Server</a:t>
          </a:r>
          <a:endParaRPr lang="en-US" b="1" dirty="0">
            <a:solidFill>
              <a:schemeClr val="bg1"/>
            </a:solidFill>
          </a:endParaRPr>
        </a:p>
      </dgm:t>
    </dgm:pt>
    <dgm:pt modelId="{EC6BF426-8128-426D-AD9B-122D88CE1F07}" type="parTrans" cxnId="{F3387428-7DAE-4B82-BE73-8983D6E4C474}">
      <dgm:prSet/>
      <dgm:spPr/>
      <dgm:t>
        <a:bodyPr/>
        <a:lstStyle/>
        <a:p>
          <a:endParaRPr lang="en-US"/>
        </a:p>
      </dgm:t>
    </dgm:pt>
    <dgm:pt modelId="{5936A12A-75BF-4C6D-923E-1A6CEAD6B22E}" type="sibTrans" cxnId="{F3387428-7DAE-4B82-BE73-8983D6E4C474}">
      <dgm:prSet/>
      <dgm:spPr/>
      <dgm:t>
        <a:bodyPr/>
        <a:lstStyle/>
        <a:p>
          <a:endParaRPr lang="en-US"/>
        </a:p>
      </dgm:t>
    </dgm:pt>
    <dgm:pt modelId="{4370F389-8AE9-4560-8B2C-6A73744748B5}">
      <dgm:prSet phldrT="[Text]"/>
      <dgm:spPr>
        <a:solidFill>
          <a:schemeClr val="tx1">
            <a:alpha val="90000"/>
          </a:schemeClr>
        </a:solidFill>
      </dgm:spPr>
      <dgm:t>
        <a:bodyPr/>
        <a:lstStyle/>
        <a:p>
          <a:r>
            <a:rPr lang="en-US" b="1" dirty="0" smtClean="0">
              <a:solidFill>
                <a:schemeClr val="bg1"/>
              </a:solidFill>
            </a:rPr>
            <a:t>USGS</a:t>
          </a:r>
          <a:endParaRPr lang="en-US" b="1" dirty="0">
            <a:solidFill>
              <a:schemeClr val="bg1"/>
            </a:solidFill>
          </a:endParaRPr>
        </a:p>
      </dgm:t>
    </dgm:pt>
    <dgm:pt modelId="{50045CFC-312F-4A6D-8A73-5BA4999A3B8F}" type="parTrans" cxnId="{A883AD08-C820-4966-A080-0D1AD6C00D32}">
      <dgm:prSet/>
      <dgm:spPr/>
      <dgm:t>
        <a:bodyPr/>
        <a:lstStyle/>
        <a:p>
          <a:endParaRPr lang="en-US"/>
        </a:p>
      </dgm:t>
    </dgm:pt>
    <dgm:pt modelId="{107AD667-3332-4C91-B157-578D9E36EC1A}" type="sibTrans" cxnId="{A883AD08-C820-4966-A080-0D1AD6C00D32}">
      <dgm:prSet/>
      <dgm:spPr/>
      <dgm:t>
        <a:bodyPr/>
        <a:lstStyle/>
        <a:p>
          <a:endParaRPr lang="en-US"/>
        </a:p>
      </dgm:t>
    </dgm:pt>
    <dgm:pt modelId="{018C2316-D4A4-4574-975E-F0E8E0EDE677}">
      <dgm:prSet phldrT="[Text]"/>
      <dgm:spPr/>
      <dgm:t>
        <a:bodyPr/>
        <a:lstStyle/>
        <a:p>
          <a:r>
            <a:rPr lang="en-US" dirty="0" smtClean="0"/>
            <a:t>Software</a:t>
          </a:r>
          <a:endParaRPr lang="en-US" dirty="0"/>
        </a:p>
      </dgm:t>
    </dgm:pt>
    <dgm:pt modelId="{49DF7E97-73E6-4960-9991-77F76591FBA5}" type="parTrans" cxnId="{CEB8FB60-9600-4104-AA76-5A099CE4C80B}">
      <dgm:prSet/>
      <dgm:spPr/>
      <dgm:t>
        <a:bodyPr/>
        <a:lstStyle/>
        <a:p>
          <a:endParaRPr lang="en-US"/>
        </a:p>
      </dgm:t>
    </dgm:pt>
    <dgm:pt modelId="{FBC83DC3-566E-4EE9-8FAA-FB4EA07E9FF2}" type="sibTrans" cxnId="{CEB8FB60-9600-4104-AA76-5A099CE4C80B}">
      <dgm:prSet/>
      <dgm:spPr/>
      <dgm:t>
        <a:bodyPr/>
        <a:lstStyle/>
        <a:p>
          <a:endParaRPr lang="en-US"/>
        </a:p>
      </dgm:t>
    </dgm:pt>
    <dgm:pt modelId="{D5274B3B-F7BF-4FAC-99F3-CBB4909B0ACA}">
      <dgm:prSet phldrT="[Text]"/>
      <dgm:spPr/>
      <dgm:t>
        <a:bodyPr/>
        <a:lstStyle/>
        <a:p>
          <a:r>
            <a:rPr lang="en-US" dirty="0" smtClean="0"/>
            <a:t>Python 2.7</a:t>
          </a:r>
          <a:endParaRPr lang="en-US" dirty="0"/>
        </a:p>
      </dgm:t>
    </dgm:pt>
    <dgm:pt modelId="{2D35FC91-A054-40D6-99A0-3F4B256E86CF}" type="parTrans" cxnId="{FB095AC1-3573-40B8-A952-3CA9A5E4BE98}">
      <dgm:prSet/>
      <dgm:spPr/>
      <dgm:t>
        <a:bodyPr/>
        <a:lstStyle/>
        <a:p>
          <a:endParaRPr lang="en-US"/>
        </a:p>
      </dgm:t>
    </dgm:pt>
    <dgm:pt modelId="{6940C4FB-1BC9-4D2E-A598-834F82DD708B}" type="sibTrans" cxnId="{FB095AC1-3573-40B8-A952-3CA9A5E4BE98}">
      <dgm:prSet/>
      <dgm:spPr/>
      <dgm:t>
        <a:bodyPr/>
        <a:lstStyle/>
        <a:p>
          <a:endParaRPr lang="en-US"/>
        </a:p>
      </dgm:t>
    </dgm:pt>
    <dgm:pt modelId="{BE2C3EAA-DD24-4FC3-95EF-8F5D3CB84B83}">
      <dgm:prSet phldrT="[Text]"/>
      <dgm:spPr/>
      <dgm:t>
        <a:bodyPr/>
        <a:lstStyle/>
        <a:p>
          <a:r>
            <a:rPr lang="en-US" dirty="0" smtClean="0"/>
            <a:t>Product</a:t>
          </a:r>
          <a:endParaRPr lang="en-US" dirty="0"/>
        </a:p>
      </dgm:t>
    </dgm:pt>
    <dgm:pt modelId="{151372C0-3D9F-41E4-A4C1-6EF410B71802}" type="parTrans" cxnId="{57850451-C955-40F6-A681-FE22A35D8081}">
      <dgm:prSet/>
      <dgm:spPr/>
      <dgm:t>
        <a:bodyPr/>
        <a:lstStyle/>
        <a:p>
          <a:endParaRPr lang="en-US"/>
        </a:p>
      </dgm:t>
    </dgm:pt>
    <dgm:pt modelId="{2B226ACB-6B5A-45CE-808F-C0F11C7EC111}" type="sibTrans" cxnId="{57850451-C955-40F6-A681-FE22A35D8081}">
      <dgm:prSet/>
      <dgm:spPr/>
      <dgm:t>
        <a:bodyPr/>
        <a:lstStyle/>
        <a:p>
          <a:endParaRPr lang="en-US"/>
        </a:p>
      </dgm:t>
    </dgm:pt>
    <dgm:pt modelId="{F0D4E607-68DE-448F-8542-1C1CDC1D38BD}">
      <dgm:prSet phldrT="[Text]"/>
      <dgm:spPr/>
      <dgm:t>
        <a:bodyPr/>
        <a:lstStyle/>
        <a:p>
          <a:r>
            <a:rPr lang="en-US" dirty="0" smtClean="0"/>
            <a:t>Graphical User Interface</a:t>
          </a:r>
          <a:endParaRPr lang="en-US" dirty="0"/>
        </a:p>
      </dgm:t>
    </dgm:pt>
    <dgm:pt modelId="{C28C7C82-7F1E-44D1-946C-1BBBB6615C55}" type="parTrans" cxnId="{FDDAEFB8-F06A-48CE-AFB1-799C4566A010}">
      <dgm:prSet/>
      <dgm:spPr/>
      <dgm:t>
        <a:bodyPr/>
        <a:lstStyle/>
        <a:p>
          <a:endParaRPr lang="en-US"/>
        </a:p>
      </dgm:t>
    </dgm:pt>
    <dgm:pt modelId="{3F398FF6-E074-411F-BB14-D0BAC475607A}" type="sibTrans" cxnId="{FDDAEFB8-F06A-48CE-AFB1-799C4566A010}">
      <dgm:prSet/>
      <dgm:spPr/>
      <dgm:t>
        <a:bodyPr/>
        <a:lstStyle/>
        <a:p>
          <a:endParaRPr lang="en-US"/>
        </a:p>
      </dgm:t>
    </dgm:pt>
    <dgm:pt modelId="{D8A73AA9-6AE3-4351-8617-E0F9A32E8F96}">
      <dgm:prSet phldrT="[Text]"/>
      <dgm:spPr>
        <a:solidFill>
          <a:schemeClr val="tx1">
            <a:alpha val="90000"/>
          </a:schemeClr>
        </a:solidFill>
      </dgm:spPr>
      <dgm:t>
        <a:bodyPr/>
        <a:lstStyle/>
        <a:p>
          <a:r>
            <a:rPr lang="en-US" b="1" dirty="0" smtClean="0">
              <a:solidFill>
                <a:schemeClr val="bg1"/>
              </a:solidFill>
            </a:rPr>
            <a:t>Sentinel-1 Scientific </a:t>
          </a:r>
          <a:r>
            <a:rPr lang="en-US" b="1" dirty="0" err="1" smtClean="0">
              <a:solidFill>
                <a:schemeClr val="bg1"/>
              </a:solidFill>
            </a:rPr>
            <a:t>Datahub</a:t>
          </a:r>
          <a:endParaRPr lang="en-US" b="1" dirty="0">
            <a:solidFill>
              <a:schemeClr val="bg1"/>
            </a:solidFill>
          </a:endParaRPr>
        </a:p>
      </dgm:t>
    </dgm:pt>
    <dgm:pt modelId="{35BCE208-188E-4989-8627-DBCE32B1F7C9}" type="parTrans" cxnId="{BA340971-B1EA-46C6-8508-3126185F05E9}">
      <dgm:prSet/>
      <dgm:spPr/>
      <dgm:t>
        <a:bodyPr/>
        <a:lstStyle/>
        <a:p>
          <a:endParaRPr lang="en-US"/>
        </a:p>
      </dgm:t>
    </dgm:pt>
    <dgm:pt modelId="{7B25FC42-3C4B-4AA2-A6B2-F1C6D2D84203}" type="sibTrans" cxnId="{BA340971-B1EA-46C6-8508-3126185F05E9}">
      <dgm:prSet/>
      <dgm:spPr/>
      <dgm:t>
        <a:bodyPr/>
        <a:lstStyle/>
        <a:p>
          <a:endParaRPr lang="en-US"/>
        </a:p>
      </dgm:t>
    </dgm:pt>
    <dgm:pt modelId="{C4601F85-031C-4DD0-B5E4-926CEDC6D4F6}">
      <dgm:prSet phldrT="[Text]"/>
      <dgm:spPr>
        <a:solidFill>
          <a:schemeClr val="tx1">
            <a:alpha val="90000"/>
          </a:schemeClr>
        </a:solidFill>
      </dgm:spPr>
      <dgm:t>
        <a:bodyPr/>
        <a:lstStyle/>
        <a:p>
          <a:r>
            <a:rPr lang="en-US" b="1" dirty="0" smtClean="0">
              <a:solidFill>
                <a:schemeClr val="bg1"/>
              </a:solidFill>
            </a:rPr>
            <a:t>NSIDC</a:t>
          </a:r>
          <a:endParaRPr lang="en-US" b="1" dirty="0">
            <a:solidFill>
              <a:schemeClr val="bg1"/>
            </a:solidFill>
          </a:endParaRPr>
        </a:p>
      </dgm:t>
    </dgm:pt>
    <dgm:pt modelId="{8AB9FFEB-940F-4307-8D29-CC20CA141893}" type="parTrans" cxnId="{53EC8B06-C2B0-4DE7-92C6-0FDC99609CA0}">
      <dgm:prSet/>
      <dgm:spPr/>
      <dgm:t>
        <a:bodyPr/>
        <a:lstStyle/>
        <a:p>
          <a:endParaRPr lang="en-US"/>
        </a:p>
      </dgm:t>
    </dgm:pt>
    <dgm:pt modelId="{1B6C17D3-B035-4FA0-9358-8D9AC842213F}" type="sibTrans" cxnId="{53EC8B06-C2B0-4DE7-92C6-0FDC99609CA0}">
      <dgm:prSet/>
      <dgm:spPr/>
      <dgm:t>
        <a:bodyPr/>
        <a:lstStyle/>
        <a:p>
          <a:endParaRPr lang="en-US"/>
        </a:p>
      </dgm:t>
    </dgm:pt>
    <dgm:pt modelId="{419E61C9-C548-4190-ACAA-EB5AFB4F7D38}" type="pres">
      <dgm:prSet presAssocID="{03081CCD-F7C2-45A5-980D-2F846B34ACDA}" presName="linearFlow" presStyleCnt="0">
        <dgm:presLayoutVars>
          <dgm:dir/>
          <dgm:animLvl val="lvl"/>
          <dgm:resizeHandles val="exact"/>
        </dgm:presLayoutVars>
      </dgm:prSet>
      <dgm:spPr/>
      <dgm:t>
        <a:bodyPr/>
        <a:lstStyle/>
        <a:p>
          <a:endParaRPr lang="en-US"/>
        </a:p>
      </dgm:t>
    </dgm:pt>
    <dgm:pt modelId="{D3D576E8-FBCC-49E5-A1E4-DEE1A6F74A44}" type="pres">
      <dgm:prSet presAssocID="{382ADC3E-172C-4AAB-9A95-B26A29762CD5}" presName="composite" presStyleCnt="0"/>
      <dgm:spPr/>
    </dgm:pt>
    <dgm:pt modelId="{E77CF765-FD00-44D3-AB4E-A50A4EE1E281}" type="pres">
      <dgm:prSet presAssocID="{382ADC3E-172C-4AAB-9A95-B26A29762CD5}" presName="parentText" presStyleLbl="alignNode1" presStyleIdx="0" presStyleCnt="3">
        <dgm:presLayoutVars>
          <dgm:chMax val="1"/>
          <dgm:bulletEnabled val="1"/>
        </dgm:presLayoutVars>
      </dgm:prSet>
      <dgm:spPr/>
      <dgm:t>
        <a:bodyPr/>
        <a:lstStyle/>
        <a:p>
          <a:endParaRPr lang="en-US"/>
        </a:p>
      </dgm:t>
    </dgm:pt>
    <dgm:pt modelId="{FC9C15EB-690B-43E7-B3C2-A84D7C88CA79}" type="pres">
      <dgm:prSet presAssocID="{382ADC3E-172C-4AAB-9A95-B26A29762CD5}" presName="descendantText" presStyleLbl="alignAcc1" presStyleIdx="0" presStyleCnt="3">
        <dgm:presLayoutVars>
          <dgm:bulletEnabled val="1"/>
        </dgm:presLayoutVars>
      </dgm:prSet>
      <dgm:spPr/>
      <dgm:t>
        <a:bodyPr/>
        <a:lstStyle/>
        <a:p>
          <a:endParaRPr lang="en-US"/>
        </a:p>
      </dgm:t>
    </dgm:pt>
    <dgm:pt modelId="{0EF5F2CC-0DB9-46F4-B40B-891F9646A312}" type="pres">
      <dgm:prSet presAssocID="{1683391E-FE0B-4F4F-8562-5216FEDAAEBF}" presName="sp" presStyleCnt="0"/>
      <dgm:spPr/>
    </dgm:pt>
    <dgm:pt modelId="{12362648-91E6-4A91-8B7E-1CAFD9D50676}" type="pres">
      <dgm:prSet presAssocID="{018C2316-D4A4-4574-975E-F0E8E0EDE677}" presName="composite" presStyleCnt="0"/>
      <dgm:spPr/>
    </dgm:pt>
    <dgm:pt modelId="{F7C46BA8-2661-47BA-B227-F03B19CBE02C}" type="pres">
      <dgm:prSet presAssocID="{018C2316-D4A4-4574-975E-F0E8E0EDE677}" presName="parentText" presStyleLbl="alignNode1" presStyleIdx="1" presStyleCnt="3">
        <dgm:presLayoutVars>
          <dgm:chMax val="1"/>
          <dgm:bulletEnabled val="1"/>
        </dgm:presLayoutVars>
      </dgm:prSet>
      <dgm:spPr/>
      <dgm:t>
        <a:bodyPr/>
        <a:lstStyle/>
        <a:p>
          <a:endParaRPr lang="en-US"/>
        </a:p>
      </dgm:t>
    </dgm:pt>
    <dgm:pt modelId="{B8439F22-5B83-437D-8971-0A18E79D319F}" type="pres">
      <dgm:prSet presAssocID="{018C2316-D4A4-4574-975E-F0E8E0EDE677}" presName="descendantText" presStyleLbl="alignAcc1" presStyleIdx="1" presStyleCnt="3">
        <dgm:presLayoutVars>
          <dgm:bulletEnabled val="1"/>
        </dgm:presLayoutVars>
      </dgm:prSet>
      <dgm:spPr/>
      <dgm:t>
        <a:bodyPr/>
        <a:lstStyle/>
        <a:p>
          <a:endParaRPr lang="en-US"/>
        </a:p>
      </dgm:t>
    </dgm:pt>
    <dgm:pt modelId="{DCEAA8A2-D396-4F90-8595-E79541E3E520}" type="pres">
      <dgm:prSet presAssocID="{FBC83DC3-566E-4EE9-8FAA-FB4EA07E9FF2}" presName="sp" presStyleCnt="0"/>
      <dgm:spPr/>
    </dgm:pt>
    <dgm:pt modelId="{753E1AC0-A9EF-4A24-915F-F6E89E51E993}" type="pres">
      <dgm:prSet presAssocID="{BE2C3EAA-DD24-4FC3-95EF-8F5D3CB84B83}" presName="composite" presStyleCnt="0"/>
      <dgm:spPr/>
    </dgm:pt>
    <dgm:pt modelId="{3BC26156-2EE2-4019-8A06-C38152E64E67}" type="pres">
      <dgm:prSet presAssocID="{BE2C3EAA-DD24-4FC3-95EF-8F5D3CB84B83}" presName="parentText" presStyleLbl="alignNode1" presStyleIdx="2" presStyleCnt="3">
        <dgm:presLayoutVars>
          <dgm:chMax val="1"/>
          <dgm:bulletEnabled val="1"/>
        </dgm:presLayoutVars>
      </dgm:prSet>
      <dgm:spPr/>
      <dgm:t>
        <a:bodyPr/>
        <a:lstStyle/>
        <a:p>
          <a:endParaRPr lang="en-US"/>
        </a:p>
      </dgm:t>
    </dgm:pt>
    <dgm:pt modelId="{E256F734-3ABD-46DE-8950-2FAD8530B831}" type="pres">
      <dgm:prSet presAssocID="{BE2C3EAA-DD24-4FC3-95EF-8F5D3CB84B83}" presName="descendantText" presStyleLbl="alignAcc1" presStyleIdx="2" presStyleCnt="3">
        <dgm:presLayoutVars>
          <dgm:bulletEnabled val="1"/>
        </dgm:presLayoutVars>
      </dgm:prSet>
      <dgm:spPr/>
      <dgm:t>
        <a:bodyPr/>
        <a:lstStyle/>
        <a:p>
          <a:endParaRPr lang="en-US"/>
        </a:p>
      </dgm:t>
    </dgm:pt>
  </dgm:ptLst>
  <dgm:cxnLst>
    <dgm:cxn modelId="{A883AD08-C820-4966-A080-0D1AD6C00D32}" srcId="{382ADC3E-172C-4AAB-9A95-B26A29762CD5}" destId="{4370F389-8AE9-4560-8B2C-6A73744748B5}" srcOrd="2" destOrd="0" parTransId="{50045CFC-312F-4A6D-8A73-5BA4999A3B8F}" sibTransId="{107AD667-3332-4C91-B157-578D9E36EC1A}"/>
    <dgm:cxn modelId="{53EC8B06-C2B0-4DE7-92C6-0FDC99609CA0}" srcId="{382ADC3E-172C-4AAB-9A95-B26A29762CD5}" destId="{C4601F85-031C-4DD0-B5E4-926CEDC6D4F6}" srcOrd="3" destOrd="0" parTransId="{8AB9FFEB-940F-4307-8D29-CC20CA141893}" sibTransId="{1B6C17D3-B035-4FA0-9358-8D9AC842213F}"/>
    <dgm:cxn modelId="{8985607B-8DB9-461B-8897-6A286C0B70F5}" type="presOf" srcId="{382ADC3E-172C-4AAB-9A95-B26A29762CD5}" destId="{E77CF765-FD00-44D3-AB4E-A50A4EE1E281}" srcOrd="0" destOrd="0" presId="urn:microsoft.com/office/officeart/2005/8/layout/chevron2"/>
    <dgm:cxn modelId="{CEB8FB60-9600-4104-AA76-5A099CE4C80B}" srcId="{03081CCD-F7C2-45A5-980D-2F846B34ACDA}" destId="{018C2316-D4A4-4574-975E-F0E8E0EDE677}" srcOrd="1" destOrd="0" parTransId="{49DF7E97-73E6-4960-9991-77F76591FBA5}" sibTransId="{FBC83DC3-566E-4EE9-8FAA-FB4EA07E9FF2}"/>
    <dgm:cxn modelId="{FDDAEFB8-F06A-48CE-AFB1-799C4566A010}" srcId="{BE2C3EAA-DD24-4FC3-95EF-8F5D3CB84B83}" destId="{F0D4E607-68DE-448F-8542-1C1CDC1D38BD}" srcOrd="0" destOrd="0" parTransId="{C28C7C82-7F1E-44D1-946C-1BBBB6615C55}" sibTransId="{3F398FF6-E074-411F-BB14-D0BAC475607A}"/>
    <dgm:cxn modelId="{E1326C9C-353C-4F10-80D2-82C1D247E84E}" srcId="{03081CCD-F7C2-45A5-980D-2F846B34ACDA}" destId="{382ADC3E-172C-4AAB-9A95-B26A29762CD5}" srcOrd="0" destOrd="0" parTransId="{C70C93D2-5F4D-4ED9-84FA-F81BDD241CD2}" sibTransId="{1683391E-FE0B-4F4F-8562-5216FEDAAEBF}"/>
    <dgm:cxn modelId="{EF625D85-C38E-4F70-9FB7-C076436612BD}" type="presOf" srcId="{BE2C3EAA-DD24-4FC3-95EF-8F5D3CB84B83}" destId="{3BC26156-2EE2-4019-8A06-C38152E64E67}" srcOrd="0" destOrd="0" presId="urn:microsoft.com/office/officeart/2005/8/layout/chevron2"/>
    <dgm:cxn modelId="{FB095AC1-3573-40B8-A952-3CA9A5E4BE98}" srcId="{018C2316-D4A4-4574-975E-F0E8E0EDE677}" destId="{D5274B3B-F7BF-4FAC-99F3-CBB4909B0ACA}" srcOrd="0" destOrd="0" parTransId="{2D35FC91-A054-40D6-99A0-3F4B256E86CF}" sibTransId="{6940C4FB-1BC9-4D2E-A598-834F82DD708B}"/>
    <dgm:cxn modelId="{BA340971-B1EA-46C6-8508-3126185F05E9}" srcId="{382ADC3E-172C-4AAB-9A95-B26A29762CD5}" destId="{D8A73AA9-6AE3-4351-8617-E0F9A32E8F96}" srcOrd="1" destOrd="0" parTransId="{35BCE208-188E-4989-8627-DBCE32B1F7C9}" sibTransId="{7B25FC42-3C4B-4AA2-A6B2-F1C6D2D84203}"/>
    <dgm:cxn modelId="{1EEC0106-7FD2-4C09-8727-03C19526113C}" type="presOf" srcId="{D5274B3B-F7BF-4FAC-99F3-CBB4909B0ACA}" destId="{B8439F22-5B83-437D-8971-0A18E79D319F}" srcOrd="0" destOrd="0" presId="urn:microsoft.com/office/officeart/2005/8/layout/chevron2"/>
    <dgm:cxn modelId="{F3387428-7DAE-4B82-BE73-8983D6E4C474}" srcId="{382ADC3E-172C-4AAB-9A95-B26A29762CD5}" destId="{C163B93F-F84E-4643-84C9-004178511C80}" srcOrd="0" destOrd="0" parTransId="{EC6BF426-8128-426D-AD9B-122D88CE1F07}" sibTransId="{5936A12A-75BF-4C6D-923E-1A6CEAD6B22E}"/>
    <dgm:cxn modelId="{3638573E-5469-47E8-A1C8-DD8868ACCC7F}" type="presOf" srcId="{03081CCD-F7C2-45A5-980D-2F846B34ACDA}" destId="{419E61C9-C548-4190-ACAA-EB5AFB4F7D38}" srcOrd="0" destOrd="0" presId="urn:microsoft.com/office/officeart/2005/8/layout/chevron2"/>
    <dgm:cxn modelId="{06A04730-B079-4072-ACDA-26C857F90FB5}" type="presOf" srcId="{018C2316-D4A4-4574-975E-F0E8E0EDE677}" destId="{F7C46BA8-2661-47BA-B227-F03B19CBE02C}" srcOrd="0" destOrd="0" presId="urn:microsoft.com/office/officeart/2005/8/layout/chevron2"/>
    <dgm:cxn modelId="{8C9B2887-DCB9-456A-87E4-201750372583}" type="presOf" srcId="{D8A73AA9-6AE3-4351-8617-E0F9A32E8F96}" destId="{FC9C15EB-690B-43E7-B3C2-A84D7C88CA79}" srcOrd="0" destOrd="1" presId="urn:microsoft.com/office/officeart/2005/8/layout/chevron2"/>
    <dgm:cxn modelId="{83AA3F09-6BD6-482E-8414-EDF3E2D69B48}" type="presOf" srcId="{4370F389-8AE9-4560-8B2C-6A73744748B5}" destId="{FC9C15EB-690B-43E7-B3C2-A84D7C88CA79}" srcOrd="0" destOrd="2" presId="urn:microsoft.com/office/officeart/2005/8/layout/chevron2"/>
    <dgm:cxn modelId="{D7210226-4B3C-4127-85C9-1B955482EA23}" type="presOf" srcId="{C163B93F-F84E-4643-84C9-004178511C80}" destId="{FC9C15EB-690B-43E7-B3C2-A84D7C88CA79}" srcOrd="0" destOrd="0" presId="urn:microsoft.com/office/officeart/2005/8/layout/chevron2"/>
    <dgm:cxn modelId="{57850451-C955-40F6-A681-FE22A35D8081}" srcId="{03081CCD-F7C2-45A5-980D-2F846B34ACDA}" destId="{BE2C3EAA-DD24-4FC3-95EF-8F5D3CB84B83}" srcOrd="2" destOrd="0" parTransId="{151372C0-3D9F-41E4-A4C1-6EF410B71802}" sibTransId="{2B226ACB-6B5A-45CE-808F-C0F11C7EC111}"/>
    <dgm:cxn modelId="{96850574-4541-445F-9720-240C1E4AE163}" type="presOf" srcId="{F0D4E607-68DE-448F-8542-1C1CDC1D38BD}" destId="{E256F734-3ABD-46DE-8950-2FAD8530B831}" srcOrd="0" destOrd="0" presId="urn:microsoft.com/office/officeart/2005/8/layout/chevron2"/>
    <dgm:cxn modelId="{66C9C15E-B68A-4237-937C-54B8E335904C}" type="presOf" srcId="{C4601F85-031C-4DD0-B5E4-926CEDC6D4F6}" destId="{FC9C15EB-690B-43E7-B3C2-A84D7C88CA79}" srcOrd="0" destOrd="3" presId="urn:microsoft.com/office/officeart/2005/8/layout/chevron2"/>
    <dgm:cxn modelId="{6A70C359-1EDD-41BD-BB21-E3DD08763C18}" type="presParOf" srcId="{419E61C9-C548-4190-ACAA-EB5AFB4F7D38}" destId="{D3D576E8-FBCC-49E5-A1E4-DEE1A6F74A44}" srcOrd="0" destOrd="0" presId="urn:microsoft.com/office/officeart/2005/8/layout/chevron2"/>
    <dgm:cxn modelId="{AA5B7B42-2470-4680-BB63-A16A1243F39A}" type="presParOf" srcId="{D3D576E8-FBCC-49E5-A1E4-DEE1A6F74A44}" destId="{E77CF765-FD00-44D3-AB4E-A50A4EE1E281}" srcOrd="0" destOrd="0" presId="urn:microsoft.com/office/officeart/2005/8/layout/chevron2"/>
    <dgm:cxn modelId="{F9970960-C5BC-4A8A-98F1-58B6ECA943E2}" type="presParOf" srcId="{D3D576E8-FBCC-49E5-A1E4-DEE1A6F74A44}" destId="{FC9C15EB-690B-43E7-B3C2-A84D7C88CA79}" srcOrd="1" destOrd="0" presId="urn:microsoft.com/office/officeart/2005/8/layout/chevron2"/>
    <dgm:cxn modelId="{ADCE3626-AC11-4878-B949-336D0DBC417F}" type="presParOf" srcId="{419E61C9-C548-4190-ACAA-EB5AFB4F7D38}" destId="{0EF5F2CC-0DB9-46F4-B40B-891F9646A312}" srcOrd="1" destOrd="0" presId="urn:microsoft.com/office/officeart/2005/8/layout/chevron2"/>
    <dgm:cxn modelId="{3740F4D0-6107-46D6-B4BC-F75FBADEAD7D}" type="presParOf" srcId="{419E61C9-C548-4190-ACAA-EB5AFB4F7D38}" destId="{12362648-91E6-4A91-8B7E-1CAFD9D50676}" srcOrd="2" destOrd="0" presId="urn:microsoft.com/office/officeart/2005/8/layout/chevron2"/>
    <dgm:cxn modelId="{29E78215-835F-4E4B-9EA0-FB90D2A58486}" type="presParOf" srcId="{12362648-91E6-4A91-8B7E-1CAFD9D50676}" destId="{F7C46BA8-2661-47BA-B227-F03B19CBE02C}" srcOrd="0" destOrd="0" presId="urn:microsoft.com/office/officeart/2005/8/layout/chevron2"/>
    <dgm:cxn modelId="{27D9FABA-C097-47B3-8EA3-34C3CE77C66A}" type="presParOf" srcId="{12362648-91E6-4A91-8B7E-1CAFD9D50676}" destId="{B8439F22-5B83-437D-8971-0A18E79D319F}" srcOrd="1" destOrd="0" presId="urn:microsoft.com/office/officeart/2005/8/layout/chevron2"/>
    <dgm:cxn modelId="{491A39DE-2AFC-4F61-B24B-680A2786C709}" type="presParOf" srcId="{419E61C9-C548-4190-ACAA-EB5AFB4F7D38}" destId="{DCEAA8A2-D396-4F90-8595-E79541E3E520}" srcOrd="3" destOrd="0" presId="urn:microsoft.com/office/officeart/2005/8/layout/chevron2"/>
    <dgm:cxn modelId="{793DE0F7-617D-4205-AD61-050823FE1264}" type="presParOf" srcId="{419E61C9-C548-4190-ACAA-EB5AFB4F7D38}" destId="{753E1AC0-A9EF-4A24-915F-F6E89E51E993}" srcOrd="4" destOrd="0" presId="urn:microsoft.com/office/officeart/2005/8/layout/chevron2"/>
    <dgm:cxn modelId="{3A719892-BE89-4A7A-A8A3-D6114331B209}" type="presParOf" srcId="{753E1AC0-A9EF-4A24-915F-F6E89E51E993}" destId="{3BC26156-2EE2-4019-8A06-C38152E64E67}" srcOrd="0" destOrd="0" presId="urn:microsoft.com/office/officeart/2005/8/layout/chevron2"/>
    <dgm:cxn modelId="{2E98AB38-9A8A-48C7-90B6-49496C5CCDC7}" type="presParOf" srcId="{753E1AC0-A9EF-4A24-915F-F6E89E51E993}" destId="{E256F734-3ABD-46DE-8950-2FAD8530B8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081CCD-F7C2-45A5-980D-2F846B34AC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82ADC3E-172C-4AAB-9A95-B26A29762CD5}">
      <dgm:prSet phldrT="[Text]"/>
      <dgm:spPr/>
      <dgm:t>
        <a:bodyPr/>
        <a:lstStyle/>
        <a:p>
          <a:r>
            <a:rPr lang="en-US" dirty="0" smtClean="0"/>
            <a:t>Data Repositories</a:t>
          </a:r>
          <a:endParaRPr lang="en-US" dirty="0"/>
        </a:p>
      </dgm:t>
    </dgm:pt>
    <dgm:pt modelId="{C70C93D2-5F4D-4ED9-84FA-F81BDD241CD2}" type="parTrans" cxnId="{E1326C9C-353C-4F10-80D2-82C1D247E84E}">
      <dgm:prSet/>
      <dgm:spPr/>
      <dgm:t>
        <a:bodyPr/>
        <a:lstStyle/>
        <a:p>
          <a:endParaRPr lang="en-US"/>
        </a:p>
      </dgm:t>
    </dgm:pt>
    <dgm:pt modelId="{1683391E-FE0B-4F4F-8562-5216FEDAAEBF}" type="sibTrans" cxnId="{E1326C9C-353C-4F10-80D2-82C1D247E84E}">
      <dgm:prSet/>
      <dgm:spPr/>
      <dgm:t>
        <a:bodyPr/>
        <a:lstStyle/>
        <a:p>
          <a:endParaRPr lang="en-US"/>
        </a:p>
      </dgm:t>
    </dgm:pt>
    <dgm:pt modelId="{C163B93F-F84E-4643-84C9-004178511C80}">
      <dgm:prSet phldrT="[Text]"/>
      <dgm:spPr>
        <a:noFill/>
      </dgm:spPr>
      <dgm:t>
        <a:bodyPr/>
        <a:lstStyle/>
        <a:p>
          <a:r>
            <a:rPr lang="en-US" b="0" dirty="0" smtClean="0">
              <a:solidFill>
                <a:schemeClr val="tx1"/>
              </a:solidFill>
            </a:rPr>
            <a:t>Amazon Web Server</a:t>
          </a:r>
          <a:endParaRPr lang="en-US" b="0" dirty="0">
            <a:solidFill>
              <a:schemeClr val="tx1"/>
            </a:solidFill>
          </a:endParaRPr>
        </a:p>
      </dgm:t>
    </dgm:pt>
    <dgm:pt modelId="{EC6BF426-8128-426D-AD9B-122D88CE1F07}" type="parTrans" cxnId="{F3387428-7DAE-4B82-BE73-8983D6E4C474}">
      <dgm:prSet/>
      <dgm:spPr/>
      <dgm:t>
        <a:bodyPr/>
        <a:lstStyle/>
        <a:p>
          <a:endParaRPr lang="en-US"/>
        </a:p>
      </dgm:t>
    </dgm:pt>
    <dgm:pt modelId="{5936A12A-75BF-4C6D-923E-1A6CEAD6B22E}" type="sibTrans" cxnId="{F3387428-7DAE-4B82-BE73-8983D6E4C474}">
      <dgm:prSet/>
      <dgm:spPr/>
      <dgm:t>
        <a:bodyPr/>
        <a:lstStyle/>
        <a:p>
          <a:endParaRPr lang="en-US"/>
        </a:p>
      </dgm:t>
    </dgm:pt>
    <dgm:pt modelId="{018C2316-D4A4-4574-975E-F0E8E0EDE677}">
      <dgm:prSet phldrT="[Text]"/>
      <dgm:spPr/>
      <dgm:t>
        <a:bodyPr/>
        <a:lstStyle/>
        <a:p>
          <a:r>
            <a:rPr lang="en-US" dirty="0" smtClean="0"/>
            <a:t>Software</a:t>
          </a:r>
          <a:endParaRPr lang="en-US" dirty="0"/>
        </a:p>
      </dgm:t>
    </dgm:pt>
    <dgm:pt modelId="{49DF7E97-73E6-4960-9991-77F76591FBA5}" type="parTrans" cxnId="{CEB8FB60-9600-4104-AA76-5A099CE4C80B}">
      <dgm:prSet/>
      <dgm:spPr/>
      <dgm:t>
        <a:bodyPr/>
        <a:lstStyle/>
        <a:p>
          <a:endParaRPr lang="en-US"/>
        </a:p>
      </dgm:t>
    </dgm:pt>
    <dgm:pt modelId="{FBC83DC3-566E-4EE9-8FAA-FB4EA07E9FF2}" type="sibTrans" cxnId="{CEB8FB60-9600-4104-AA76-5A099CE4C80B}">
      <dgm:prSet/>
      <dgm:spPr/>
      <dgm:t>
        <a:bodyPr/>
        <a:lstStyle/>
        <a:p>
          <a:endParaRPr lang="en-US"/>
        </a:p>
      </dgm:t>
    </dgm:pt>
    <dgm:pt modelId="{D5274B3B-F7BF-4FAC-99F3-CBB4909B0ACA}">
      <dgm:prSet phldrT="[Text]"/>
      <dgm:spPr>
        <a:solidFill>
          <a:schemeClr val="tx1">
            <a:alpha val="90000"/>
          </a:schemeClr>
        </a:solidFill>
      </dgm:spPr>
      <dgm:t>
        <a:bodyPr/>
        <a:lstStyle/>
        <a:p>
          <a:r>
            <a:rPr lang="en-US" b="1" dirty="0" smtClean="0">
              <a:solidFill>
                <a:schemeClr val="bg1"/>
              </a:solidFill>
            </a:rPr>
            <a:t>Python 2.7</a:t>
          </a:r>
          <a:endParaRPr lang="en-US" b="1" dirty="0">
            <a:solidFill>
              <a:schemeClr val="bg1"/>
            </a:solidFill>
          </a:endParaRPr>
        </a:p>
      </dgm:t>
    </dgm:pt>
    <dgm:pt modelId="{2D35FC91-A054-40D6-99A0-3F4B256E86CF}" type="parTrans" cxnId="{FB095AC1-3573-40B8-A952-3CA9A5E4BE98}">
      <dgm:prSet/>
      <dgm:spPr/>
      <dgm:t>
        <a:bodyPr/>
        <a:lstStyle/>
        <a:p>
          <a:endParaRPr lang="en-US"/>
        </a:p>
      </dgm:t>
    </dgm:pt>
    <dgm:pt modelId="{6940C4FB-1BC9-4D2E-A598-834F82DD708B}" type="sibTrans" cxnId="{FB095AC1-3573-40B8-A952-3CA9A5E4BE98}">
      <dgm:prSet/>
      <dgm:spPr/>
      <dgm:t>
        <a:bodyPr/>
        <a:lstStyle/>
        <a:p>
          <a:endParaRPr lang="en-US"/>
        </a:p>
      </dgm:t>
    </dgm:pt>
    <dgm:pt modelId="{BE2C3EAA-DD24-4FC3-95EF-8F5D3CB84B83}">
      <dgm:prSet phldrT="[Text]"/>
      <dgm:spPr/>
      <dgm:t>
        <a:bodyPr/>
        <a:lstStyle/>
        <a:p>
          <a:r>
            <a:rPr lang="en-US" dirty="0" smtClean="0"/>
            <a:t>Product</a:t>
          </a:r>
          <a:endParaRPr lang="en-US" dirty="0"/>
        </a:p>
      </dgm:t>
    </dgm:pt>
    <dgm:pt modelId="{151372C0-3D9F-41E4-A4C1-6EF410B71802}" type="parTrans" cxnId="{57850451-C955-40F6-A681-FE22A35D8081}">
      <dgm:prSet/>
      <dgm:spPr/>
      <dgm:t>
        <a:bodyPr/>
        <a:lstStyle/>
        <a:p>
          <a:endParaRPr lang="en-US"/>
        </a:p>
      </dgm:t>
    </dgm:pt>
    <dgm:pt modelId="{2B226ACB-6B5A-45CE-808F-C0F11C7EC111}" type="sibTrans" cxnId="{57850451-C955-40F6-A681-FE22A35D8081}">
      <dgm:prSet/>
      <dgm:spPr/>
      <dgm:t>
        <a:bodyPr/>
        <a:lstStyle/>
        <a:p>
          <a:endParaRPr lang="en-US"/>
        </a:p>
      </dgm:t>
    </dgm:pt>
    <dgm:pt modelId="{F0D4E607-68DE-448F-8542-1C1CDC1D38BD}">
      <dgm:prSet phldrT="[Text]"/>
      <dgm:spPr/>
      <dgm:t>
        <a:bodyPr/>
        <a:lstStyle/>
        <a:p>
          <a:r>
            <a:rPr lang="en-US" dirty="0" smtClean="0"/>
            <a:t>Graphical User Interface</a:t>
          </a:r>
          <a:endParaRPr lang="en-US" dirty="0"/>
        </a:p>
      </dgm:t>
    </dgm:pt>
    <dgm:pt modelId="{C28C7C82-7F1E-44D1-946C-1BBBB6615C55}" type="parTrans" cxnId="{FDDAEFB8-F06A-48CE-AFB1-799C4566A010}">
      <dgm:prSet/>
      <dgm:spPr/>
      <dgm:t>
        <a:bodyPr/>
        <a:lstStyle/>
        <a:p>
          <a:endParaRPr lang="en-US"/>
        </a:p>
      </dgm:t>
    </dgm:pt>
    <dgm:pt modelId="{3F398FF6-E074-411F-BB14-D0BAC475607A}" type="sibTrans" cxnId="{FDDAEFB8-F06A-48CE-AFB1-799C4566A010}">
      <dgm:prSet/>
      <dgm:spPr/>
      <dgm:t>
        <a:bodyPr/>
        <a:lstStyle/>
        <a:p>
          <a:endParaRPr lang="en-US"/>
        </a:p>
      </dgm:t>
    </dgm:pt>
    <dgm:pt modelId="{30A987AC-76DF-48F4-B0C9-6541E2CD74EA}">
      <dgm:prSet/>
      <dgm:spPr/>
      <dgm:t>
        <a:bodyPr/>
        <a:lstStyle/>
        <a:p>
          <a:r>
            <a:rPr lang="en-US" b="0" dirty="0" smtClean="0">
              <a:solidFill>
                <a:schemeClr val="tx1"/>
              </a:solidFill>
            </a:rPr>
            <a:t>Sentinel-1 Scientific </a:t>
          </a:r>
          <a:r>
            <a:rPr lang="en-US" b="0" dirty="0" err="1" smtClean="0">
              <a:solidFill>
                <a:schemeClr val="tx1"/>
              </a:solidFill>
            </a:rPr>
            <a:t>Datahub</a:t>
          </a:r>
          <a:endParaRPr lang="en-US" b="0" dirty="0">
            <a:solidFill>
              <a:schemeClr val="tx1"/>
            </a:solidFill>
          </a:endParaRPr>
        </a:p>
      </dgm:t>
    </dgm:pt>
    <dgm:pt modelId="{E95FCCDD-B31F-428E-91DA-48473E7922C4}" type="parTrans" cxnId="{49AECF73-41E2-4DC4-A88E-52C276C0B272}">
      <dgm:prSet/>
      <dgm:spPr/>
      <dgm:t>
        <a:bodyPr/>
        <a:lstStyle/>
        <a:p>
          <a:endParaRPr lang="en-US"/>
        </a:p>
      </dgm:t>
    </dgm:pt>
    <dgm:pt modelId="{C2B680D3-4394-4B1B-9F07-CCEE563199C7}" type="sibTrans" cxnId="{49AECF73-41E2-4DC4-A88E-52C276C0B272}">
      <dgm:prSet/>
      <dgm:spPr/>
      <dgm:t>
        <a:bodyPr/>
        <a:lstStyle/>
        <a:p>
          <a:endParaRPr lang="en-US"/>
        </a:p>
      </dgm:t>
    </dgm:pt>
    <dgm:pt modelId="{7A991AB3-76EF-4174-8B70-8734F2928233}">
      <dgm:prSet/>
      <dgm:spPr/>
      <dgm:t>
        <a:bodyPr/>
        <a:lstStyle/>
        <a:p>
          <a:r>
            <a:rPr lang="en-US" b="0" dirty="0" smtClean="0">
              <a:solidFill>
                <a:schemeClr val="tx1"/>
              </a:solidFill>
            </a:rPr>
            <a:t>USGS</a:t>
          </a:r>
          <a:endParaRPr lang="en-US" b="0" dirty="0">
            <a:solidFill>
              <a:schemeClr val="tx1"/>
            </a:solidFill>
          </a:endParaRPr>
        </a:p>
      </dgm:t>
    </dgm:pt>
    <dgm:pt modelId="{A781E27E-85BC-4159-894D-3E0278D3BE80}" type="parTrans" cxnId="{2F589AF7-C076-446C-A8FC-36809787925A}">
      <dgm:prSet/>
      <dgm:spPr/>
      <dgm:t>
        <a:bodyPr/>
        <a:lstStyle/>
        <a:p>
          <a:endParaRPr lang="en-US"/>
        </a:p>
      </dgm:t>
    </dgm:pt>
    <dgm:pt modelId="{E0C54759-088D-49F1-8745-8CCEE0BBB9C0}" type="sibTrans" cxnId="{2F589AF7-C076-446C-A8FC-36809787925A}">
      <dgm:prSet/>
      <dgm:spPr/>
      <dgm:t>
        <a:bodyPr/>
        <a:lstStyle/>
        <a:p>
          <a:endParaRPr lang="en-US"/>
        </a:p>
      </dgm:t>
    </dgm:pt>
    <dgm:pt modelId="{BA4CE8FC-1809-4DBF-8F38-FD41A5D4F425}">
      <dgm:prSet/>
      <dgm:spPr/>
      <dgm:t>
        <a:bodyPr/>
        <a:lstStyle/>
        <a:p>
          <a:r>
            <a:rPr lang="en-US" b="0" dirty="0" smtClean="0">
              <a:solidFill>
                <a:schemeClr val="tx1"/>
              </a:solidFill>
            </a:rPr>
            <a:t>NSIDC</a:t>
          </a:r>
          <a:endParaRPr lang="en-US" b="0" dirty="0">
            <a:solidFill>
              <a:schemeClr val="tx1"/>
            </a:solidFill>
          </a:endParaRPr>
        </a:p>
      </dgm:t>
    </dgm:pt>
    <dgm:pt modelId="{F7682314-B303-4E04-B64C-2F1B4A7028BC}" type="parTrans" cxnId="{F4C5FD69-FFD9-4283-AF51-13CB44CB6FB0}">
      <dgm:prSet/>
      <dgm:spPr/>
      <dgm:t>
        <a:bodyPr/>
        <a:lstStyle/>
        <a:p>
          <a:endParaRPr lang="en-US"/>
        </a:p>
      </dgm:t>
    </dgm:pt>
    <dgm:pt modelId="{074F18AF-081B-48AB-BAA5-A7179B7FA553}" type="sibTrans" cxnId="{F4C5FD69-FFD9-4283-AF51-13CB44CB6FB0}">
      <dgm:prSet/>
      <dgm:spPr/>
      <dgm:t>
        <a:bodyPr/>
        <a:lstStyle/>
        <a:p>
          <a:endParaRPr lang="en-US"/>
        </a:p>
      </dgm:t>
    </dgm:pt>
    <dgm:pt modelId="{419E61C9-C548-4190-ACAA-EB5AFB4F7D38}" type="pres">
      <dgm:prSet presAssocID="{03081CCD-F7C2-45A5-980D-2F846B34ACDA}" presName="linearFlow" presStyleCnt="0">
        <dgm:presLayoutVars>
          <dgm:dir/>
          <dgm:animLvl val="lvl"/>
          <dgm:resizeHandles val="exact"/>
        </dgm:presLayoutVars>
      </dgm:prSet>
      <dgm:spPr/>
      <dgm:t>
        <a:bodyPr/>
        <a:lstStyle/>
        <a:p>
          <a:endParaRPr lang="en-US"/>
        </a:p>
      </dgm:t>
    </dgm:pt>
    <dgm:pt modelId="{D3D576E8-FBCC-49E5-A1E4-DEE1A6F74A44}" type="pres">
      <dgm:prSet presAssocID="{382ADC3E-172C-4AAB-9A95-B26A29762CD5}" presName="composite" presStyleCnt="0"/>
      <dgm:spPr/>
    </dgm:pt>
    <dgm:pt modelId="{E77CF765-FD00-44D3-AB4E-A50A4EE1E281}" type="pres">
      <dgm:prSet presAssocID="{382ADC3E-172C-4AAB-9A95-B26A29762CD5}" presName="parentText" presStyleLbl="alignNode1" presStyleIdx="0" presStyleCnt="3">
        <dgm:presLayoutVars>
          <dgm:chMax val="1"/>
          <dgm:bulletEnabled val="1"/>
        </dgm:presLayoutVars>
      </dgm:prSet>
      <dgm:spPr/>
      <dgm:t>
        <a:bodyPr/>
        <a:lstStyle/>
        <a:p>
          <a:endParaRPr lang="en-US"/>
        </a:p>
      </dgm:t>
    </dgm:pt>
    <dgm:pt modelId="{FC9C15EB-690B-43E7-B3C2-A84D7C88CA79}" type="pres">
      <dgm:prSet presAssocID="{382ADC3E-172C-4AAB-9A95-B26A29762CD5}" presName="descendantText" presStyleLbl="alignAcc1" presStyleIdx="0" presStyleCnt="3">
        <dgm:presLayoutVars>
          <dgm:bulletEnabled val="1"/>
        </dgm:presLayoutVars>
      </dgm:prSet>
      <dgm:spPr/>
      <dgm:t>
        <a:bodyPr/>
        <a:lstStyle/>
        <a:p>
          <a:endParaRPr lang="en-US"/>
        </a:p>
      </dgm:t>
    </dgm:pt>
    <dgm:pt modelId="{0EF5F2CC-0DB9-46F4-B40B-891F9646A312}" type="pres">
      <dgm:prSet presAssocID="{1683391E-FE0B-4F4F-8562-5216FEDAAEBF}" presName="sp" presStyleCnt="0"/>
      <dgm:spPr/>
    </dgm:pt>
    <dgm:pt modelId="{12362648-91E6-4A91-8B7E-1CAFD9D50676}" type="pres">
      <dgm:prSet presAssocID="{018C2316-D4A4-4574-975E-F0E8E0EDE677}" presName="composite" presStyleCnt="0"/>
      <dgm:spPr/>
    </dgm:pt>
    <dgm:pt modelId="{F7C46BA8-2661-47BA-B227-F03B19CBE02C}" type="pres">
      <dgm:prSet presAssocID="{018C2316-D4A4-4574-975E-F0E8E0EDE677}" presName="parentText" presStyleLbl="alignNode1" presStyleIdx="1" presStyleCnt="3">
        <dgm:presLayoutVars>
          <dgm:chMax val="1"/>
          <dgm:bulletEnabled val="1"/>
        </dgm:presLayoutVars>
      </dgm:prSet>
      <dgm:spPr/>
      <dgm:t>
        <a:bodyPr/>
        <a:lstStyle/>
        <a:p>
          <a:endParaRPr lang="en-US"/>
        </a:p>
      </dgm:t>
    </dgm:pt>
    <dgm:pt modelId="{B8439F22-5B83-437D-8971-0A18E79D319F}" type="pres">
      <dgm:prSet presAssocID="{018C2316-D4A4-4574-975E-F0E8E0EDE677}" presName="descendantText" presStyleLbl="alignAcc1" presStyleIdx="1" presStyleCnt="3">
        <dgm:presLayoutVars>
          <dgm:bulletEnabled val="1"/>
        </dgm:presLayoutVars>
      </dgm:prSet>
      <dgm:spPr/>
      <dgm:t>
        <a:bodyPr/>
        <a:lstStyle/>
        <a:p>
          <a:endParaRPr lang="en-US"/>
        </a:p>
      </dgm:t>
    </dgm:pt>
    <dgm:pt modelId="{DCEAA8A2-D396-4F90-8595-E79541E3E520}" type="pres">
      <dgm:prSet presAssocID="{FBC83DC3-566E-4EE9-8FAA-FB4EA07E9FF2}" presName="sp" presStyleCnt="0"/>
      <dgm:spPr/>
    </dgm:pt>
    <dgm:pt modelId="{753E1AC0-A9EF-4A24-915F-F6E89E51E993}" type="pres">
      <dgm:prSet presAssocID="{BE2C3EAA-DD24-4FC3-95EF-8F5D3CB84B83}" presName="composite" presStyleCnt="0"/>
      <dgm:spPr/>
    </dgm:pt>
    <dgm:pt modelId="{3BC26156-2EE2-4019-8A06-C38152E64E67}" type="pres">
      <dgm:prSet presAssocID="{BE2C3EAA-DD24-4FC3-95EF-8F5D3CB84B83}" presName="parentText" presStyleLbl="alignNode1" presStyleIdx="2" presStyleCnt="3">
        <dgm:presLayoutVars>
          <dgm:chMax val="1"/>
          <dgm:bulletEnabled val="1"/>
        </dgm:presLayoutVars>
      </dgm:prSet>
      <dgm:spPr/>
      <dgm:t>
        <a:bodyPr/>
        <a:lstStyle/>
        <a:p>
          <a:endParaRPr lang="en-US"/>
        </a:p>
      </dgm:t>
    </dgm:pt>
    <dgm:pt modelId="{E256F734-3ABD-46DE-8950-2FAD8530B831}" type="pres">
      <dgm:prSet presAssocID="{BE2C3EAA-DD24-4FC3-95EF-8F5D3CB84B83}" presName="descendantText" presStyleLbl="alignAcc1" presStyleIdx="2" presStyleCnt="3">
        <dgm:presLayoutVars>
          <dgm:bulletEnabled val="1"/>
        </dgm:presLayoutVars>
      </dgm:prSet>
      <dgm:spPr/>
      <dgm:t>
        <a:bodyPr/>
        <a:lstStyle/>
        <a:p>
          <a:endParaRPr lang="en-US"/>
        </a:p>
      </dgm:t>
    </dgm:pt>
  </dgm:ptLst>
  <dgm:cxnLst>
    <dgm:cxn modelId="{BAA47092-DC39-4677-AE51-1964F1DC4468}" type="presOf" srcId="{C163B93F-F84E-4643-84C9-004178511C80}" destId="{FC9C15EB-690B-43E7-B3C2-A84D7C88CA79}" srcOrd="0" destOrd="0" presId="urn:microsoft.com/office/officeart/2005/8/layout/chevron2"/>
    <dgm:cxn modelId="{FDDAEFB8-F06A-48CE-AFB1-799C4566A010}" srcId="{BE2C3EAA-DD24-4FC3-95EF-8F5D3CB84B83}" destId="{F0D4E607-68DE-448F-8542-1C1CDC1D38BD}" srcOrd="0" destOrd="0" parTransId="{C28C7C82-7F1E-44D1-946C-1BBBB6615C55}" sibTransId="{3F398FF6-E074-411F-BB14-D0BAC475607A}"/>
    <dgm:cxn modelId="{E1326C9C-353C-4F10-80D2-82C1D247E84E}" srcId="{03081CCD-F7C2-45A5-980D-2F846B34ACDA}" destId="{382ADC3E-172C-4AAB-9A95-B26A29762CD5}" srcOrd="0" destOrd="0" parTransId="{C70C93D2-5F4D-4ED9-84FA-F81BDD241CD2}" sibTransId="{1683391E-FE0B-4F4F-8562-5216FEDAAEBF}"/>
    <dgm:cxn modelId="{929D8BA2-91BA-40C9-863E-0AABC99DB791}" type="presOf" srcId="{382ADC3E-172C-4AAB-9A95-B26A29762CD5}" destId="{E77CF765-FD00-44D3-AB4E-A50A4EE1E281}" srcOrd="0" destOrd="0" presId="urn:microsoft.com/office/officeart/2005/8/layout/chevron2"/>
    <dgm:cxn modelId="{F3387428-7DAE-4B82-BE73-8983D6E4C474}" srcId="{382ADC3E-172C-4AAB-9A95-B26A29762CD5}" destId="{C163B93F-F84E-4643-84C9-004178511C80}" srcOrd="0" destOrd="0" parTransId="{EC6BF426-8128-426D-AD9B-122D88CE1F07}" sibTransId="{5936A12A-75BF-4C6D-923E-1A6CEAD6B22E}"/>
    <dgm:cxn modelId="{321626CC-46BC-4F39-B161-482505385B1D}" type="presOf" srcId="{BA4CE8FC-1809-4DBF-8F38-FD41A5D4F425}" destId="{FC9C15EB-690B-43E7-B3C2-A84D7C88CA79}" srcOrd="0" destOrd="3" presId="urn:microsoft.com/office/officeart/2005/8/layout/chevron2"/>
    <dgm:cxn modelId="{57850451-C955-40F6-A681-FE22A35D8081}" srcId="{03081CCD-F7C2-45A5-980D-2F846B34ACDA}" destId="{BE2C3EAA-DD24-4FC3-95EF-8F5D3CB84B83}" srcOrd="2" destOrd="0" parTransId="{151372C0-3D9F-41E4-A4C1-6EF410B71802}" sibTransId="{2B226ACB-6B5A-45CE-808F-C0F11C7EC111}"/>
    <dgm:cxn modelId="{96659344-8A3C-4BB1-99A3-32C962B5D4A5}" type="presOf" srcId="{F0D4E607-68DE-448F-8542-1C1CDC1D38BD}" destId="{E256F734-3ABD-46DE-8950-2FAD8530B831}" srcOrd="0" destOrd="0" presId="urn:microsoft.com/office/officeart/2005/8/layout/chevron2"/>
    <dgm:cxn modelId="{286AE9AD-FCD7-48F9-9D77-CBFD34EF06AE}" type="presOf" srcId="{018C2316-D4A4-4574-975E-F0E8E0EDE677}" destId="{F7C46BA8-2661-47BA-B227-F03B19CBE02C}" srcOrd="0" destOrd="0" presId="urn:microsoft.com/office/officeart/2005/8/layout/chevron2"/>
    <dgm:cxn modelId="{FF813E13-9362-4C1D-8B77-DC6B07EF496B}" type="presOf" srcId="{D5274B3B-F7BF-4FAC-99F3-CBB4909B0ACA}" destId="{B8439F22-5B83-437D-8971-0A18E79D319F}" srcOrd="0" destOrd="0" presId="urn:microsoft.com/office/officeart/2005/8/layout/chevron2"/>
    <dgm:cxn modelId="{2F589AF7-C076-446C-A8FC-36809787925A}" srcId="{382ADC3E-172C-4AAB-9A95-B26A29762CD5}" destId="{7A991AB3-76EF-4174-8B70-8734F2928233}" srcOrd="2" destOrd="0" parTransId="{A781E27E-85BC-4159-894D-3E0278D3BE80}" sibTransId="{E0C54759-088D-49F1-8745-8CCEE0BBB9C0}"/>
    <dgm:cxn modelId="{0B1022DD-668D-4B78-9D2D-1E6C021A4115}" type="presOf" srcId="{BE2C3EAA-DD24-4FC3-95EF-8F5D3CB84B83}" destId="{3BC26156-2EE2-4019-8A06-C38152E64E67}" srcOrd="0" destOrd="0" presId="urn:microsoft.com/office/officeart/2005/8/layout/chevron2"/>
    <dgm:cxn modelId="{FB095AC1-3573-40B8-A952-3CA9A5E4BE98}" srcId="{018C2316-D4A4-4574-975E-F0E8E0EDE677}" destId="{D5274B3B-F7BF-4FAC-99F3-CBB4909B0ACA}" srcOrd="0" destOrd="0" parTransId="{2D35FC91-A054-40D6-99A0-3F4B256E86CF}" sibTransId="{6940C4FB-1BC9-4D2E-A598-834F82DD708B}"/>
    <dgm:cxn modelId="{05D47653-6DC7-46E3-906A-0B1629D028E8}" type="presOf" srcId="{30A987AC-76DF-48F4-B0C9-6541E2CD74EA}" destId="{FC9C15EB-690B-43E7-B3C2-A84D7C88CA79}" srcOrd="0" destOrd="1" presId="urn:microsoft.com/office/officeart/2005/8/layout/chevron2"/>
    <dgm:cxn modelId="{3ECFE2BE-6CB7-424D-A86D-814658B954C4}" type="presOf" srcId="{03081CCD-F7C2-45A5-980D-2F846B34ACDA}" destId="{419E61C9-C548-4190-ACAA-EB5AFB4F7D38}" srcOrd="0" destOrd="0" presId="urn:microsoft.com/office/officeart/2005/8/layout/chevron2"/>
    <dgm:cxn modelId="{49AECF73-41E2-4DC4-A88E-52C276C0B272}" srcId="{382ADC3E-172C-4AAB-9A95-B26A29762CD5}" destId="{30A987AC-76DF-48F4-B0C9-6541E2CD74EA}" srcOrd="1" destOrd="0" parTransId="{E95FCCDD-B31F-428E-91DA-48473E7922C4}" sibTransId="{C2B680D3-4394-4B1B-9F07-CCEE563199C7}"/>
    <dgm:cxn modelId="{7A4DB8BD-C561-4E02-B660-A4C33F23AD92}" type="presOf" srcId="{7A991AB3-76EF-4174-8B70-8734F2928233}" destId="{FC9C15EB-690B-43E7-B3C2-A84D7C88CA79}" srcOrd="0" destOrd="2" presId="urn:microsoft.com/office/officeart/2005/8/layout/chevron2"/>
    <dgm:cxn modelId="{CEB8FB60-9600-4104-AA76-5A099CE4C80B}" srcId="{03081CCD-F7C2-45A5-980D-2F846B34ACDA}" destId="{018C2316-D4A4-4574-975E-F0E8E0EDE677}" srcOrd="1" destOrd="0" parTransId="{49DF7E97-73E6-4960-9991-77F76591FBA5}" sibTransId="{FBC83DC3-566E-4EE9-8FAA-FB4EA07E9FF2}"/>
    <dgm:cxn modelId="{F4C5FD69-FFD9-4283-AF51-13CB44CB6FB0}" srcId="{382ADC3E-172C-4AAB-9A95-B26A29762CD5}" destId="{BA4CE8FC-1809-4DBF-8F38-FD41A5D4F425}" srcOrd="3" destOrd="0" parTransId="{F7682314-B303-4E04-B64C-2F1B4A7028BC}" sibTransId="{074F18AF-081B-48AB-BAA5-A7179B7FA553}"/>
    <dgm:cxn modelId="{C4546FFF-379A-4103-8455-569D138C5527}" type="presParOf" srcId="{419E61C9-C548-4190-ACAA-EB5AFB4F7D38}" destId="{D3D576E8-FBCC-49E5-A1E4-DEE1A6F74A44}" srcOrd="0" destOrd="0" presId="urn:microsoft.com/office/officeart/2005/8/layout/chevron2"/>
    <dgm:cxn modelId="{4789274E-A071-4046-9918-2F05557061DF}" type="presParOf" srcId="{D3D576E8-FBCC-49E5-A1E4-DEE1A6F74A44}" destId="{E77CF765-FD00-44D3-AB4E-A50A4EE1E281}" srcOrd="0" destOrd="0" presId="urn:microsoft.com/office/officeart/2005/8/layout/chevron2"/>
    <dgm:cxn modelId="{5C0F34E5-63D5-4BB0-A153-08B4E4984A9D}" type="presParOf" srcId="{D3D576E8-FBCC-49E5-A1E4-DEE1A6F74A44}" destId="{FC9C15EB-690B-43E7-B3C2-A84D7C88CA79}" srcOrd="1" destOrd="0" presId="urn:microsoft.com/office/officeart/2005/8/layout/chevron2"/>
    <dgm:cxn modelId="{05B75DC2-335D-48F6-8EFB-D5CDEBB7B6D1}" type="presParOf" srcId="{419E61C9-C548-4190-ACAA-EB5AFB4F7D38}" destId="{0EF5F2CC-0DB9-46F4-B40B-891F9646A312}" srcOrd="1" destOrd="0" presId="urn:microsoft.com/office/officeart/2005/8/layout/chevron2"/>
    <dgm:cxn modelId="{1F219426-E3A2-4840-82EF-DADE607E1446}" type="presParOf" srcId="{419E61C9-C548-4190-ACAA-EB5AFB4F7D38}" destId="{12362648-91E6-4A91-8B7E-1CAFD9D50676}" srcOrd="2" destOrd="0" presId="urn:microsoft.com/office/officeart/2005/8/layout/chevron2"/>
    <dgm:cxn modelId="{FD51B72B-35EA-4573-9930-6EBE7687483A}" type="presParOf" srcId="{12362648-91E6-4A91-8B7E-1CAFD9D50676}" destId="{F7C46BA8-2661-47BA-B227-F03B19CBE02C}" srcOrd="0" destOrd="0" presId="urn:microsoft.com/office/officeart/2005/8/layout/chevron2"/>
    <dgm:cxn modelId="{01980387-BCBC-4734-BAE3-ECF7FD81E8C6}" type="presParOf" srcId="{12362648-91E6-4A91-8B7E-1CAFD9D50676}" destId="{B8439F22-5B83-437D-8971-0A18E79D319F}" srcOrd="1" destOrd="0" presId="urn:microsoft.com/office/officeart/2005/8/layout/chevron2"/>
    <dgm:cxn modelId="{58CDF7C7-7444-404E-ACBC-AF7F58948F82}" type="presParOf" srcId="{419E61C9-C548-4190-ACAA-EB5AFB4F7D38}" destId="{DCEAA8A2-D396-4F90-8595-E79541E3E520}" srcOrd="3" destOrd="0" presId="urn:microsoft.com/office/officeart/2005/8/layout/chevron2"/>
    <dgm:cxn modelId="{26B2A349-618D-45FB-9DA2-A80C0F84EC4B}" type="presParOf" srcId="{419E61C9-C548-4190-ACAA-EB5AFB4F7D38}" destId="{753E1AC0-A9EF-4A24-915F-F6E89E51E993}" srcOrd="4" destOrd="0" presId="urn:microsoft.com/office/officeart/2005/8/layout/chevron2"/>
    <dgm:cxn modelId="{BCF79DDD-ACAA-455B-A49C-6CA1AF3FEC4B}" type="presParOf" srcId="{753E1AC0-A9EF-4A24-915F-F6E89E51E993}" destId="{3BC26156-2EE2-4019-8A06-C38152E64E67}" srcOrd="0" destOrd="0" presId="urn:microsoft.com/office/officeart/2005/8/layout/chevron2"/>
    <dgm:cxn modelId="{E549610D-C908-4E35-93B6-40421C98C5ED}" type="presParOf" srcId="{753E1AC0-A9EF-4A24-915F-F6E89E51E993}" destId="{E256F734-3ABD-46DE-8950-2FAD8530B8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081CCD-F7C2-45A5-980D-2F846B34AC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82ADC3E-172C-4AAB-9A95-B26A29762CD5}">
      <dgm:prSet phldrT="[Text]"/>
      <dgm:spPr/>
      <dgm:t>
        <a:bodyPr/>
        <a:lstStyle/>
        <a:p>
          <a:r>
            <a:rPr lang="en-US" dirty="0" smtClean="0"/>
            <a:t>Data Repositories</a:t>
          </a:r>
          <a:endParaRPr lang="en-US" dirty="0"/>
        </a:p>
      </dgm:t>
    </dgm:pt>
    <dgm:pt modelId="{C70C93D2-5F4D-4ED9-84FA-F81BDD241CD2}" type="parTrans" cxnId="{E1326C9C-353C-4F10-80D2-82C1D247E84E}">
      <dgm:prSet/>
      <dgm:spPr/>
      <dgm:t>
        <a:bodyPr/>
        <a:lstStyle/>
        <a:p>
          <a:endParaRPr lang="en-US"/>
        </a:p>
      </dgm:t>
    </dgm:pt>
    <dgm:pt modelId="{1683391E-FE0B-4F4F-8562-5216FEDAAEBF}" type="sibTrans" cxnId="{E1326C9C-353C-4F10-80D2-82C1D247E84E}">
      <dgm:prSet/>
      <dgm:spPr/>
      <dgm:t>
        <a:bodyPr/>
        <a:lstStyle/>
        <a:p>
          <a:endParaRPr lang="en-US"/>
        </a:p>
      </dgm:t>
    </dgm:pt>
    <dgm:pt modelId="{C163B93F-F84E-4643-84C9-004178511C80}">
      <dgm:prSet phldrT="[Text]"/>
      <dgm:spPr>
        <a:noFill/>
      </dgm:spPr>
      <dgm:t>
        <a:bodyPr/>
        <a:lstStyle/>
        <a:p>
          <a:r>
            <a:rPr lang="en-US" b="0" dirty="0" smtClean="0">
              <a:solidFill>
                <a:schemeClr val="tx1"/>
              </a:solidFill>
            </a:rPr>
            <a:t>Amazon Web Server</a:t>
          </a:r>
          <a:endParaRPr lang="en-US" b="0" dirty="0">
            <a:solidFill>
              <a:schemeClr val="tx1"/>
            </a:solidFill>
          </a:endParaRPr>
        </a:p>
      </dgm:t>
    </dgm:pt>
    <dgm:pt modelId="{EC6BF426-8128-426D-AD9B-122D88CE1F07}" type="parTrans" cxnId="{F3387428-7DAE-4B82-BE73-8983D6E4C474}">
      <dgm:prSet/>
      <dgm:spPr/>
      <dgm:t>
        <a:bodyPr/>
        <a:lstStyle/>
        <a:p>
          <a:endParaRPr lang="en-US"/>
        </a:p>
      </dgm:t>
    </dgm:pt>
    <dgm:pt modelId="{5936A12A-75BF-4C6D-923E-1A6CEAD6B22E}" type="sibTrans" cxnId="{F3387428-7DAE-4B82-BE73-8983D6E4C474}">
      <dgm:prSet/>
      <dgm:spPr/>
      <dgm:t>
        <a:bodyPr/>
        <a:lstStyle/>
        <a:p>
          <a:endParaRPr lang="en-US"/>
        </a:p>
      </dgm:t>
    </dgm:pt>
    <dgm:pt modelId="{018C2316-D4A4-4574-975E-F0E8E0EDE677}">
      <dgm:prSet phldrT="[Text]"/>
      <dgm:spPr/>
      <dgm:t>
        <a:bodyPr/>
        <a:lstStyle/>
        <a:p>
          <a:r>
            <a:rPr lang="en-US" dirty="0" smtClean="0"/>
            <a:t>Software</a:t>
          </a:r>
          <a:endParaRPr lang="en-US" dirty="0"/>
        </a:p>
      </dgm:t>
    </dgm:pt>
    <dgm:pt modelId="{49DF7E97-73E6-4960-9991-77F76591FBA5}" type="parTrans" cxnId="{CEB8FB60-9600-4104-AA76-5A099CE4C80B}">
      <dgm:prSet/>
      <dgm:spPr/>
      <dgm:t>
        <a:bodyPr/>
        <a:lstStyle/>
        <a:p>
          <a:endParaRPr lang="en-US"/>
        </a:p>
      </dgm:t>
    </dgm:pt>
    <dgm:pt modelId="{FBC83DC3-566E-4EE9-8FAA-FB4EA07E9FF2}" type="sibTrans" cxnId="{CEB8FB60-9600-4104-AA76-5A099CE4C80B}">
      <dgm:prSet/>
      <dgm:spPr/>
      <dgm:t>
        <a:bodyPr/>
        <a:lstStyle/>
        <a:p>
          <a:endParaRPr lang="en-US"/>
        </a:p>
      </dgm:t>
    </dgm:pt>
    <dgm:pt modelId="{D5274B3B-F7BF-4FAC-99F3-CBB4909B0ACA}">
      <dgm:prSet phldrT="[Text]"/>
      <dgm:spPr/>
      <dgm:t>
        <a:bodyPr/>
        <a:lstStyle/>
        <a:p>
          <a:r>
            <a:rPr lang="en-US" dirty="0" smtClean="0"/>
            <a:t>Python 2.7</a:t>
          </a:r>
          <a:endParaRPr lang="en-US" dirty="0"/>
        </a:p>
      </dgm:t>
    </dgm:pt>
    <dgm:pt modelId="{2D35FC91-A054-40D6-99A0-3F4B256E86CF}" type="parTrans" cxnId="{FB095AC1-3573-40B8-A952-3CA9A5E4BE98}">
      <dgm:prSet/>
      <dgm:spPr/>
      <dgm:t>
        <a:bodyPr/>
        <a:lstStyle/>
        <a:p>
          <a:endParaRPr lang="en-US"/>
        </a:p>
      </dgm:t>
    </dgm:pt>
    <dgm:pt modelId="{6940C4FB-1BC9-4D2E-A598-834F82DD708B}" type="sibTrans" cxnId="{FB095AC1-3573-40B8-A952-3CA9A5E4BE98}">
      <dgm:prSet/>
      <dgm:spPr/>
      <dgm:t>
        <a:bodyPr/>
        <a:lstStyle/>
        <a:p>
          <a:endParaRPr lang="en-US"/>
        </a:p>
      </dgm:t>
    </dgm:pt>
    <dgm:pt modelId="{BE2C3EAA-DD24-4FC3-95EF-8F5D3CB84B83}">
      <dgm:prSet phldrT="[Text]"/>
      <dgm:spPr/>
      <dgm:t>
        <a:bodyPr/>
        <a:lstStyle/>
        <a:p>
          <a:r>
            <a:rPr lang="en-US" dirty="0" smtClean="0"/>
            <a:t>Product</a:t>
          </a:r>
          <a:endParaRPr lang="en-US" dirty="0"/>
        </a:p>
      </dgm:t>
    </dgm:pt>
    <dgm:pt modelId="{151372C0-3D9F-41E4-A4C1-6EF410B71802}" type="parTrans" cxnId="{57850451-C955-40F6-A681-FE22A35D8081}">
      <dgm:prSet/>
      <dgm:spPr/>
      <dgm:t>
        <a:bodyPr/>
        <a:lstStyle/>
        <a:p>
          <a:endParaRPr lang="en-US"/>
        </a:p>
      </dgm:t>
    </dgm:pt>
    <dgm:pt modelId="{2B226ACB-6B5A-45CE-808F-C0F11C7EC111}" type="sibTrans" cxnId="{57850451-C955-40F6-A681-FE22A35D8081}">
      <dgm:prSet/>
      <dgm:spPr/>
      <dgm:t>
        <a:bodyPr/>
        <a:lstStyle/>
        <a:p>
          <a:endParaRPr lang="en-US"/>
        </a:p>
      </dgm:t>
    </dgm:pt>
    <dgm:pt modelId="{F0D4E607-68DE-448F-8542-1C1CDC1D38BD}">
      <dgm:prSet phldrT="[Text]"/>
      <dgm:spPr>
        <a:solidFill>
          <a:schemeClr val="tx1">
            <a:alpha val="90000"/>
          </a:schemeClr>
        </a:solidFill>
      </dgm:spPr>
      <dgm:t>
        <a:bodyPr/>
        <a:lstStyle/>
        <a:p>
          <a:r>
            <a:rPr lang="en-US" b="1" dirty="0" smtClean="0">
              <a:solidFill>
                <a:schemeClr val="bg1"/>
              </a:solidFill>
            </a:rPr>
            <a:t>Graphical User Interface</a:t>
          </a:r>
          <a:endParaRPr lang="en-US" b="1" dirty="0">
            <a:solidFill>
              <a:schemeClr val="bg1"/>
            </a:solidFill>
          </a:endParaRPr>
        </a:p>
      </dgm:t>
    </dgm:pt>
    <dgm:pt modelId="{C28C7C82-7F1E-44D1-946C-1BBBB6615C55}" type="parTrans" cxnId="{FDDAEFB8-F06A-48CE-AFB1-799C4566A010}">
      <dgm:prSet/>
      <dgm:spPr/>
      <dgm:t>
        <a:bodyPr/>
        <a:lstStyle/>
        <a:p>
          <a:endParaRPr lang="en-US"/>
        </a:p>
      </dgm:t>
    </dgm:pt>
    <dgm:pt modelId="{3F398FF6-E074-411F-BB14-D0BAC475607A}" type="sibTrans" cxnId="{FDDAEFB8-F06A-48CE-AFB1-799C4566A010}">
      <dgm:prSet/>
      <dgm:spPr/>
      <dgm:t>
        <a:bodyPr/>
        <a:lstStyle/>
        <a:p>
          <a:endParaRPr lang="en-US"/>
        </a:p>
      </dgm:t>
    </dgm:pt>
    <dgm:pt modelId="{09D0235F-7796-4566-AF26-4B48C224A1BA}">
      <dgm:prSet/>
      <dgm:spPr/>
      <dgm:t>
        <a:bodyPr/>
        <a:lstStyle/>
        <a:p>
          <a:r>
            <a:rPr lang="en-US" b="0" smtClean="0">
              <a:solidFill>
                <a:schemeClr val="tx1"/>
              </a:solidFill>
            </a:rPr>
            <a:t>Sentinel-1 Scientific Datahub</a:t>
          </a:r>
          <a:endParaRPr lang="en-US" b="0" dirty="0">
            <a:solidFill>
              <a:schemeClr val="tx1"/>
            </a:solidFill>
          </a:endParaRPr>
        </a:p>
      </dgm:t>
    </dgm:pt>
    <dgm:pt modelId="{684E5B22-9397-4AE4-92E9-455DDF119604}" type="parTrans" cxnId="{B2C49E3D-6ED3-4047-8F7A-D17A4AB296A4}">
      <dgm:prSet/>
      <dgm:spPr/>
      <dgm:t>
        <a:bodyPr/>
        <a:lstStyle/>
        <a:p>
          <a:endParaRPr lang="en-US"/>
        </a:p>
      </dgm:t>
    </dgm:pt>
    <dgm:pt modelId="{489DC851-A1A0-492F-BBCB-82160D75078F}" type="sibTrans" cxnId="{B2C49E3D-6ED3-4047-8F7A-D17A4AB296A4}">
      <dgm:prSet/>
      <dgm:spPr/>
      <dgm:t>
        <a:bodyPr/>
        <a:lstStyle/>
        <a:p>
          <a:endParaRPr lang="en-US"/>
        </a:p>
      </dgm:t>
    </dgm:pt>
    <dgm:pt modelId="{FBA43926-1A4B-4734-AC46-76C1D263974D}">
      <dgm:prSet/>
      <dgm:spPr/>
      <dgm:t>
        <a:bodyPr/>
        <a:lstStyle/>
        <a:p>
          <a:r>
            <a:rPr lang="en-US" b="0" smtClean="0">
              <a:solidFill>
                <a:schemeClr val="tx1"/>
              </a:solidFill>
            </a:rPr>
            <a:t>USGS</a:t>
          </a:r>
          <a:endParaRPr lang="en-US" b="0" dirty="0">
            <a:solidFill>
              <a:schemeClr val="tx1"/>
            </a:solidFill>
          </a:endParaRPr>
        </a:p>
      </dgm:t>
    </dgm:pt>
    <dgm:pt modelId="{80F92A5B-E2D3-475D-BBBA-0FCCC5A9EC54}" type="parTrans" cxnId="{C00760A9-90AE-4405-9920-75ABDF705130}">
      <dgm:prSet/>
      <dgm:spPr/>
      <dgm:t>
        <a:bodyPr/>
        <a:lstStyle/>
        <a:p>
          <a:endParaRPr lang="en-US"/>
        </a:p>
      </dgm:t>
    </dgm:pt>
    <dgm:pt modelId="{83D5B359-5670-40E4-94BF-5B737E48D92B}" type="sibTrans" cxnId="{C00760A9-90AE-4405-9920-75ABDF705130}">
      <dgm:prSet/>
      <dgm:spPr/>
      <dgm:t>
        <a:bodyPr/>
        <a:lstStyle/>
        <a:p>
          <a:endParaRPr lang="en-US"/>
        </a:p>
      </dgm:t>
    </dgm:pt>
    <dgm:pt modelId="{12D097F0-1789-4018-90EE-F64C64FB5950}">
      <dgm:prSet/>
      <dgm:spPr/>
      <dgm:t>
        <a:bodyPr/>
        <a:lstStyle/>
        <a:p>
          <a:r>
            <a:rPr lang="en-US" b="0" dirty="0" smtClean="0">
              <a:solidFill>
                <a:schemeClr val="tx1"/>
              </a:solidFill>
            </a:rPr>
            <a:t>NSIDC</a:t>
          </a:r>
          <a:endParaRPr lang="en-US" b="0" dirty="0">
            <a:solidFill>
              <a:schemeClr val="tx1"/>
            </a:solidFill>
          </a:endParaRPr>
        </a:p>
      </dgm:t>
    </dgm:pt>
    <dgm:pt modelId="{12BD4A3D-E435-46CB-9E1E-77F4B573033F}" type="parTrans" cxnId="{E69BCA13-8DE2-484B-9E3D-4E3BA7C45D30}">
      <dgm:prSet/>
      <dgm:spPr/>
      <dgm:t>
        <a:bodyPr/>
        <a:lstStyle/>
        <a:p>
          <a:endParaRPr lang="en-US"/>
        </a:p>
      </dgm:t>
    </dgm:pt>
    <dgm:pt modelId="{E6F5C50A-EBCC-4B19-B6F5-1304F99FB4EC}" type="sibTrans" cxnId="{E69BCA13-8DE2-484B-9E3D-4E3BA7C45D30}">
      <dgm:prSet/>
      <dgm:spPr/>
      <dgm:t>
        <a:bodyPr/>
        <a:lstStyle/>
        <a:p>
          <a:endParaRPr lang="en-US"/>
        </a:p>
      </dgm:t>
    </dgm:pt>
    <dgm:pt modelId="{419E61C9-C548-4190-ACAA-EB5AFB4F7D38}" type="pres">
      <dgm:prSet presAssocID="{03081CCD-F7C2-45A5-980D-2F846B34ACDA}" presName="linearFlow" presStyleCnt="0">
        <dgm:presLayoutVars>
          <dgm:dir/>
          <dgm:animLvl val="lvl"/>
          <dgm:resizeHandles val="exact"/>
        </dgm:presLayoutVars>
      </dgm:prSet>
      <dgm:spPr/>
      <dgm:t>
        <a:bodyPr/>
        <a:lstStyle/>
        <a:p>
          <a:endParaRPr lang="en-US"/>
        </a:p>
      </dgm:t>
    </dgm:pt>
    <dgm:pt modelId="{D3D576E8-FBCC-49E5-A1E4-DEE1A6F74A44}" type="pres">
      <dgm:prSet presAssocID="{382ADC3E-172C-4AAB-9A95-B26A29762CD5}" presName="composite" presStyleCnt="0"/>
      <dgm:spPr/>
    </dgm:pt>
    <dgm:pt modelId="{E77CF765-FD00-44D3-AB4E-A50A4EE1E281}" type="pres">
      <dgm:prSet presAssocID="{382ADC3E-172C-4AAB-9A95-B26A29762CD5}" presName="parentText" presStyleLbl="alignNode1" presStyleIdx="0" presStyleCnt="3">
        <dgm:presLayoutVars>
          <dgm:chMax val="1"/>
          <dgm:bulletEnabled val="1"/>
        </dgm:presLayoutVars>
      </dgm:prSet>
      <dgm:spPr/>
      <dgm:t>
        <a:bodyPr/>
        <a:lstStyle/>
        <a:p>
          <a:endParaRPr lang="en-US"/>
        </a:p>
      </dgm:t>
    </dgm:pt>
    <dgm:pt modelId="{FC9C15EB-690B-43E7-B3C2-A84D7C88CA79}" type="pres">
      <dgm:prSet presAssocID="{382ADC3E-172C-4AAB-9A95-B26A29762CD5}" presName="descendantText" presStyleLbl="alignAcc1" presStyleIdx="0" presStyleCnt="3" custLinFactNeighborY="0">
        <dgm:presLayoutVars>
          <dgm:bulletEnabled val="1"/>
        </dgm:presLayoutVars>
      </dgm:prSet>
      <dgm:spPr/>
      <dgm:t>
        <a:bodyPr/>
        <a:lstStyle/>
        <a:p>
          <a:endParaRPr lang="en-US"/>
        </a:p>
      </dgm:t>
    </dgm:pt>
    <dgm:pt modelId="{0EF5F2CC-0DB9-46F4-B40B-891F9646A312}" type="pres">
      <dgm:prSet presAssocID="{1683391E-FE0B-4F4F-8562-5216FEDAAEBF}" presName="sp" presStyleCnt="0"/>
      <dgm:spPr/>
    </dgm:pt>
    <dgm:pt modelId="{12362648-91E6-4A91-8B7E-1CAFD9D50676}" type="pres">
      <dgm:prSet presAssocID="{018C2316-D4A4-4574-975E-F0E8E0EDE677}" presName="composite" presStyleCnt="0"/>
      <dgm:spPr/>
    </dgm:pt>
    <dgm:pt modelId="{F7C46BA8-2661-47BA-B227-F03B19CBE02C}" type="pres">
      <dgm:prSet presAssocID="{018C2316-D4A4-4574-975E-F0E8E0EDE677}" presName="parentText" presStyleLbl="alignNode1" presStyleIdx="1" presStyleCnt="3">
        <dgm:presLayoutVars>
          <dgm:chMax val="1"/>
          <dgm:bulletEnabled val="1"/>
        </dgm:presLayoutVars>
      </dgm:prSet>
      <dgm:spPr/>
      <dgm:t>
        <a:bodyPr/>
        <a:lstStyle/>
        <a:p>
          <a:endParaRPr lang="en-US"/>
        </a:p>
      </dgm:t>
    </dgm:pt>
    <dgm:pt modelId="{B8439F22-5B83-437D-8971-0A18E79D319F}" type="pres">
      <dgm:prSet presAssocID="{018C2316-D4A4-4574-975E-F0E8E0EDE677}" presName="descendantText" presStyleLbl="alignAcc1" presStyleIdx="1" presStyleCnt="3">
        <dgm:presLayoutVars>
          <dgm:bulletEnabled val="1"/>
        </dgm:presLayoutVars>
      </dgm:prSet>
      <dgm:spPr/>
      <dgm:t>
        <a:bodyPr/>
        <a:lstStyle/>
        <a:p>
          <a:endParaRPr lang="en-US"/>
        </a:p>
      </dgm:t>
    </dgm:pt>
    <dgm:pt modelId="{DCEAA8A2-D396-4F90-8595-E79541E3E520}" type="pres">
      <dgm:prSet presAssocID="{FBC83DC3-566E-4EE9-8FAA-FB4EA07E9FF2}" presName="sp" presStyleCnt="0"/>
      <dgm:spPr/>
    </dgm:pt>
    <dgm:pt modelId="{753E1AC0-A9EF-4A24-915F-F6E89E51E993}" type="pres">
      <dgm:prSet presAssocID="{BE2C3EAA-DD24-4FC3-95EF-8F5D3CB84B83}" presName="composite" presStyleCnt="0"/>
      <dgm:spPr/>
    </dgm:pt>
    <dgm:pt modelId="{3BC26156-2EE2-4019-8A06-C38152E64E67}" type="pres">
      <dgm:prSet presAssocID="{BE2C3EAA-DD24-4FC3-95EF-8F5D3CB84B83}" presName="parentText" presStyleLbl="alignNode1" presStyleIdx="2" presStyleCnt="3">
        <dgm:presLayoutVars>
          <dgm:chMax val="1"/>
          <dgm:bulletEnabled val="1"/>
        </dgm:presLayoutVars>
      </dgm:prSet>
      <dgm:spPr/>
      <dgm:t>
        <a:bodyPr/>
        <a:lstStyle/>
        <a:p>
          <a:endParaRPr lang="en-US"/>
        </a:p>
      </dgm:t>
    </dgm:pt>
    <dgm:pt modelId="{E256F734-3ABD-46DE-8950-2FAD8530B831}" type="pres">
      <dgm:prSet presAssocID="{BE2C3EAA-DD24-4FC3-95EF-8F5D3CB84B83}" presName="descendantText" presStyleLbl="alignAcc1" presStyleIdx="2" presStyleCnt="3">
        <dgm:presLayoutVars>
          <dgm:bulletEnabled val="1"/>
        </dgm:presLayoutVars>
      </dgm:prSet>
      <dgm:spPr/>
      <dgm:t>
        <a:bodyPr/>
        <a:lstStyle/>
        <a:p>
          <a:endParaRPr lang="en-US"/>
        </a:p>
      </dgm:t>
    </dgm:pt>
  </dgm:ptLst>
  <dgm:cxnLst>
    <dgm:cxn modelId="{B2C49E3D-6ED3-4047-8F7A-D17A4AB296A4}" srcId="{382ADC3E-172C-4AAB-9A95-B26A29762CD5}" destId="{09D0235F-7796-4566-AF26-4B48C224A1BA}" srcOrd="1" destOrd="0" parTransId="{684E5B22-9397-4AE4-92E9-455DDF119604}" sibTransId="{489DC851-A1A0-492F-BBCB-82160D75078F}"/>
    <dgm:cxn modelId="{15093622-69B3-4E0D-B4C1-12CD701D3F67}" type="presOf" srcId="{F0D4E607-68DE-448F-8542-1C1CDC1D38BD}" destId="{E256F734-3ABD-46DE-8950-2FAD8530B831}" srcOrd="0" destOrd="0" presId="urn:microsoft.com/office/officeart/2005/8/layout/chevron2"/>
    <dgm:cxn modelId="{B67F7117-7C01-4589-87A4-2D98998B4B02}" type="presOf" srcId="{018C2316-D4A4-4574-975E-F0E8E0EDE677}" destId="{F7C46BA8-2661-47BA-B227-F03B19CBE02C}" srcOrd="0" destOrd="0" presId="urn:microsoft.com/office/officeart/2005/8/layout/chevron2"/>
    <dgm:cxn modelId="{808EB057-7796-4C28-BB6E-CF33F084F634}" type="presOf" srcId="{09D0235F-7796-4566-AF26-4B48C224A1BA}" destId="{FC9C15EB-690B-43E7-B3C2-A84D7C88CA79}" srcOrd="0" destOrd="1" presId="urn:microsoft.com/office/officeart/2005/8/layout/chevron2"/>
    <dgm:cxn modelId="{CEB8FB60-9600-4104-AA76-5A099CE4C80B}" srcId="{03081CCD-F7C2-45A5-980D-2F846B34ACDA}" destId="{018C2316-D4A4-4574-975E-F0E8E0EDE677}" srcOrd="1" destOrd="0" parTransId="{49DF7E97-73E6-4960-9991-77F76591FBA5}" sibTransId="{FBC83DC3-566E-4EE9-8FAA-FB4EA07E9FF2}"/>
    <dgm:cxn modelId="{FDDAEFB8-F06A-48CE-AFB1-799C4566A010}" srcId="{BE2C3EAA-DD24-4FC3-95EF-8F5D3CB84B83}" destId="{F0D4E607-68DE-448F-8542-1C1CDC1D38BD}" srcOrd="0" destOrd="0" parTransId="{C28C7C82-7F1E-44D1-946C-1BBBB6615C55}" sibTransId="{3F398FF6-E074-411F-BB14-D0BAC475607A}"/>
    <dgm:cxn modelId="{E1326C9C-353C-4F10-80D2-82C1D247E84E}" srcId="{03081CCD-F7C2-45A5-980D-2F846B34ACDA}" destId="{382ADC3E-172C-4AAB-9A95-B26A29762CD5}" srcOrd="0" destOrd="0" parTransId="{C70C93D2-5F4D-4ED9-84FA-F81BDD241CD2}" sibTransId="{1683391E-FE0B-4F4F-8562-5216FEDAAEBF}"/>
    <dgm:cxn modelId="{C00760A9-90AE-4405-9920-75ABDF705130}" srcId="{382ADC3E-172C-4AAB-9A95-B26A29762CD5}" destId="{FBA43926-1A4B-4734-AC46-76C1D263974D}" srcOrd="2" destOrd="0" parTransId="{80F92A5B-E2D3-475D-BBBA-0FCCC5A9EC54}" sibTransId="{83D5B359-5670-40E4-94BF-5B737E48D92B}"/>
    <dgm:cxn modelId="{FB095AC1-3573-40B8-A952-3CA9A5E4BE98}" srcId="{018C2316-D4A4-4574-975E-F0E8E0EDE677}" destId="{D5274B3B-F7BF-4FAC-99F3-CBB4909B0ACA}" srcOrd="0" destOrd="0" parTransId="{2D35FC91-A054-40D6-99A0-3F4B256E86CF}" sibTransId="{6940C4FB-1BC9-4D2E-A598-834F82DD708B}"/>
    <dgm:cxn modelId="{78D52951-AB88-40D5-90B2-4E6986C13BFE}" type="presOf" srcId="{BE2C3EAA-DD24-4FC3-95EF-8F5D3CB84B83}" destId="{3BC26156-2EE2-4019-8A06-C38152E64E67}" srcOrd="0" destOrd="0" presId="urn:microsoft.com/office/officeart/2005/8/layout/chevron2"/>
    <dgm:cxn modelId="{25072D79-AFE6-4D9B-8EB9-FA3DEE695A13}" type="presOf" srcId="{FBA43926-1A4B-4734-AC46-76C1D263974D}" destId="{FC9C15EB-690B-43E7-B3C2-A84D7C88CA79}" srcOrd="0" destOrd="2" presId="urn:microsoft.com/office/officeart/2005/8/layout/chevron2"/>
    <dgm:cxn modelId="{F3387428-7DAE-4B82-BE73-8983D6E4C474}" srcId="{382ADC3E-172C-4AAB-9A95-B26A29762CD5}" destId="{C163B93F-F84E-4643-84C9-004178511C80}" srcOrd="0" destOrd="0" parTransId="{EC6BF426-8128-426D-AD9B-122D88CE1F07}" sibTransId="{5936A12A-75BF-4C6D-923E-1A6CEAD6B22E}"/>
    <dgm:cxn modelId="{D802BB8E-FCED-4F44-B323-A51A7FFC5152}" type="presOf" srcId="{382ADC3E-172C-4AAB-9A95-B26A29762CD5}" destId="{E77CF765-FD00-44D3-AB4E-A50A4EE1E281}" srcOrd="0" destOrd="0" presId="urn:microsoft.com/office/officeart/2005/8/layout/chevron2"/>
    <dgm:cxn modelId="{E69BCA13-8DE2-484B-9E3D-4E3BA7C45D30}" srcId="{382ADC3E-172C-4AAB-9A95-B26A29762CD5}" destId="{12D097F0-1789-4018-90EE-F64C64FB5950}" srcOrd="3" destOrd="0" parTransId="{12BD4A3D-E435-46CB-9E1E-77F4B573033F}" sibTransId="{E6F5C50A-EBCC-4B19-B6F5-1304F99FB4EC}"/>
    <dgm:cxn modelId="{90F7B62A-CF90-4DB7-8723-77E7D02B26C9}" type="presOf" srcId="{03081CCD-F7C2-45A5-980D-2F846B34ACDA}" destId="{419E61C9-C548-4190-ACAA-EB5AFB4F7D38}" srcOrd="0" destOrd="0" presId="urn:microsoft.com/office/officeart/2005/8/layout/chevron2"/>
    <dgm:cxn modelId="{5FBBA041-CCA3-4D56-89F6-B2AD8728C928}" type="presOf" srcId="{12D097F0-1789-4018-90EE-F64C64FB5950}" destId="{FC9C15EB-690B-43E7-B3C2-A84D7C88CA79}" srcOrd="0" destOrd="3" presId="urn:microsoft.com/office/officeart/2005/8/layout/chevron2"/>
    <dgm:cxn modelId="{57850451-C955-40F6-A681-FE22A35D8081}" srcId="{03081CCD-F7C2-45A5-980D-2F846B34ACDA}" destId="{BE2C3EAA-DD24-4FC3-95EF-8F5D3CB84B83}" srcOrd="2" destOrd="0" parTransId="{151372C0-3D9F-41E4-A4C1-6EF410B71802}" sibTransId="{2B226ACB-6B5A-45CE-808F-C0F11C7EC111}"/>
    <dgm:cxn modelId="{4C6EB50B-ACCC-4F49-AE0B-BFF992A87DE0}" type="presOf" srcId="{C163B93F-F84E-4643-84C9-004178511C80}" destId="{FC9C15EB-690B-43E7-B3C2-A84D7C88CA79}" srcOrd="0" destOrd="0" presId="urn:microsoft.com/office/officeart/2005/8/layout/chevron2"/>
    <dgm:cxn modelId="{E3748D28-66A2-4336-A10A-058FF60D4D3D}" type="presOf" srcId="{D5274B3B-F7BF-4FAC-99F3-CBB4909B0ACA}" destId="{B8439F22-5B83-437D-8971-0A18E79D319F}" srcOrd="0" destOrd="0" presId="urn:microsoft.com/office/officeart/2005/8/layout/chevron2"/>
    <dgm:cxn modelId="{EE11334F-B766-4D8C-9496-233D56A7E764}" type="presParOf" srcId="{419E61C9-C548-4190-ACAA-EB5AFB4F7D38}" destId="{D3D576E8-FBCC-49E5-A1E4-DEE1A6F74A44}" srcOrd="0" destOrd="0" presId="urn:microsoft.com/office/officeart/2005/8/layout/chevron2"/>
    <dgm:cxn modelId="{4D9DC3DF-5DA2-4C01-A355-70BD683C0E55}" type="presParOf" srcId="{D3D576E8-FBCC-49E5-A1E4-DEE1A6F74A44}" destId="{E77CF765-FD00-44D3-AB4E-A50A4EE1E281}" srcOrd="0" destOrd="0" presId="urn:microsoft.com/office/officeart/2005/8/layout/chevron2"/>
    <dgm:cxn modelId="{323DED4B-6CAD-4FCD-9DAA-12A98B98920F}" type="presParOf" srcId="{D3D576E8-FBCC-49E5-A1E4-DEE1A6F74A44}" destId="{FC9C15EB-690B-43E7-B3C2-A84D7C88CA79}" srcOrd="1" destOrd="0" presId="urn:microsoft.com/office/officeart/2005/8/layout/chevron2"/>
    <dgm:cxn modelId="{2E556936-BD92-4E09-A46A-6E6603CED78B}" type="presParOf" srcId="{419E61C9-C548-4190-ACAA-EB5AFB4F7D38}" destId="{0EF5F2CC-0DB9-46F4-B40B-891F9646A312}" srcOrd="1" destOrd="0" presId="urn:microsoft.com/office/officeart/2005/8/layout/chevron2"/>
    <dgm:cxn modelId="{EE64651C-7030-4920-A92D-05E6042224D3}" type="presParOf" srcId="{419E61C9-C548-4190-ACAA-EB5AFB4F7D38}" destId="{12362648-91E6-4A91-8B7E-1CAFD9D50676}" srcOrd="2" destOrd="0" presId="urn:microsoft.com/office/officeart/2005/8/layout/chevron2"/>
    <dgm:cxn modelId="{38D0AEAA-0323-4EAE-A60C-7C3819CF7D45}" type="presParOf" srcId="{12362648-91E6-4A91-8B7E-1CAFD9D50676}" destId="{F7C46BA8-2661-47BA-B227-F03B19CBE02C}" srcOrd="0" destOrd="0" presId="urn:microsoft.com/office/officeart/2005/8/layout/chevron2"/>
    <dgm:cxn modelId="{18E12846-AE0E-4C1C-8B57-12FB464ED7F0}" type="presParOf" srcId="{12362648-91E6-4A91-8B7E-1CAFD9D50676}" destId="{B8439F22-5B83-437D-8971-0A18E79D319F}" srcOrd="1" destOrd="0" presId="urn:microsoft.com/office/officeart/2005/8/layout/chevron2"/>
    <dgm:cxn modelId="{94D0BD8C-4839-4B8C-97C1-7487CEC8043E}" type="presParOf" srcId="{419E61C9-C548-4190-ACAA-EB5AFB4F7D38}" destId="{DCEAA8A2-D396-4F90-8595-E79541E3E520}" srcOrd="3" destOrd="0" presId="urn:microsoft.com/office/officeart/2005/8/layout/chevron2"/>
    <dgm:cxn modelId="{E990F812-D84C-4F11-85A3-410D64A64903}" type="presParOf" srcId="{419E61C9-C548-4190-ACAA-EB5AFB4F7D38}" destId="{753E1AC0-A9EF-4A24-915F-F6E89E51E993}" srcOrd="4" destOrd="0" presId="urn:microsoft.com/office/officeart/2005/8/layout/chevron2"/>
    <dgm:cxn modelId="{A9534E37-BC1F-48E9-ACCF-75C14D2CB1BB}" type="presParOf" srcId="{753E1AC0-A9EF-4A24-915F-F6E89E51E993}" destId="{3BC26156-2EE2-4019-8A06-C38152E64E67}" srcOrd="0" destOrd="0" presId="urn:microsoft.com/office/officeart/2005/8/layout/chevron2"/>
    <dgm:cxn modelId="{3608C143-1207-48DA-A3CE-BC9F625F5376}" type="presParOf" srcId="{753E1AC0-A9EF-4A24-915F-F6E89E51E993}" destId="{E256F734-3ABD-46DE-8950-2FAD8530B8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a:solidFill>
          <a:schemeClr val="tx2"/>
        </a:solidFill>
      </dgm:spPr>
      <dgm:t>
        <a:bodyPr/>
        <a:lstStyle/>
        <a:p>
          <a:endParaRPr lang="en-US" b="1" dirty="0">
            <a:solidFill>
              <a:schemeClr val="bg1"/>
            </a:solidFill>
          </a:endParaRPr>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a:solidFill>
          <a:schemeClr val="tx2">
            <a:alpha val="90000"/>
          </a:schemeClr>
        </a:solidFill>
      </dgm:spPr>
      <dgm:t>
        <a:bodyPr/>
        <a:lstStyle/>
        <a:p>
          <a:endParaRPr lang="en-US" b="1" dirty="0">
            <a:solidFill>
              <a:schemeClr val="bg1"/>
            </a:solidFill>
          </a:endParaRPr>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a:solidFill>
          <a:schemeClr val="tx2">
            <a:alpha val="90000"/>
          </a:schemeClr>
        </a:solidFill>
      </dgm:spPr>
      <dgm:t>
        <a:bodyPr/>
        <a:lstStyle/>
        <a:p>
          <a:endParaRPr lang="en-US" b="1" dirty="0">
            <a:solidFill>
              <a:schemeClr val="bg1"/>
            </a:solidFill>
          </a:endParaRPr>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a:solidFill>
          <a:schemeClr val="tx2"/>
        </a:solidFill>
      </dgm:spPr>
      <dgm:t>
        <a:bodyPr/>
        <a:lstStyle/>
        <a:p>
          <a:endParaRPr lang="en-US" b="1" dirty="0">
            <a:solidFill>
              <a:schemeClr val="bg1"/>
            </a:solidFill>
          </a:endParaRPr>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a:solidFill>
          <a:schemeClr val="tx2">
            <a:alpha val="90000"/>
          </a:schemeClr>
        </a:solidFill>
      </dgm:spPr>
      <dgm:t>
        <a:bodyPr/>
        <a:lstStyle/>
        <a:p>
          <a:endParaRPr lang="en-US" b="1" dirty="0">
            <a:solidFill>
              <a:schemeClr val="bg1"/>
            </a:solidFill>
          </a:endParaRPr>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050B8B5D-44B5-4F7A-84A3-B51680160BFE}" type="presOf" srcId="{384AFC63-0B10-4F7C-825D-C0D3D5F4A93F}" destId="{B2768BB6-03B7-4E1E-8B55-52B19701A72E}" srcOrd="0" destOrd="0" presId="urn:microsoft.com/office/officeart/2005/8/layout/chevron2"/>
    <dgm:cxn modelId="{E7ECCB68-2D64-4E42-A41B-40622B01D9F6}" type="presOf" srcId="{3DEC2FF2-B3B2-482F-B2E0-991DFA64CB28}" destId="{302E1BEE-CFBA-4CA9-AC2B-B0D3B5C7D6E5}" srcOrd="0" destOrd="0" presId="urn:microsoft.com/office/officeart/2005/8/layout/chevron2"/>
    <dgm:cxn modelId="{514648AB-F0A3-4BBC-8241-1046286DC12B}" srcId="{C5ACA74F-2580-498D-899C-79A9AF72A1ED}" destId="{900CD1F6-6698-4E05-BF3C-EDEC814846A0}" srcOrd="1" destOrd="0" parTransId="{70613A00-08BC-4068-8CBA-EE6B350F802C}" sibTransId="{603B3A88-2D46-4FF3-A5D9-7741C5FF8CA2}"/>
    <dgm:cxn modelId="{D0C37200-92B5-480D-9592-8DE04DB256F6}" srcId="{C5ACA74F-2580-498D-899C-79A9AF72A1ED}" destId="{051B79BF-A99E-4D04-8BF0-3D84D8E9161B}" srcOrd="0" destOrd="0" parTransId="{4FA1E3F3-CA00-42DD-ADF2-970A22A7D250}" sibTransId="{B6C5BE35-D3FE-4C35-835A-B40004BE379D}"/>
    <dgm:cxn modelId="{FB4F780D-24B2-4BED-829C-507805537339}" srcId="{EDD56B0A-4FF6-45C7-BA59-F7152D58EB7A}" destId="{356E1541-17F6-4806-9789-79D60B693DC6}" srcOrd="0" destOrd="0" parTransId="{9BB5832A-D7EF-4B09-A4B5-B5CF363FF48E}" sibTransId="{CF5AD506-0E3E-4490-B052-C7C51467B6EE}"/>
    <dgm:cxn modelId="{A61B02EC-9628-41C2-8C7D-0A4C5EE09FAE}" type="presOf" srcId="{EDD56B0A-4FF6-45C7-BA59-F7152D58EB7A}" destId="{77D15F2B-AC98-491C-A592-4F7A067B9E96}" srcOrd="0" destOrd="0" presId="urn:microsoft.com/office/officeart/2005/8/layout/chevron2"/>
    <dgm:cxn modelId="{F31B87CF-8C40-4FD0-BA4F-A68BE88AEBBD}" type="presOf" srcId="{356E1541-17F6-4806-9789-79D60B693DC6}" destId="{5A18B46A-B040-4721-A195-89EF6136273A}" srcOrd="0" destOrd="0" presId="urn:microsoft.com/office/officeart/2005/8/layout/chevron2"/>
    <dgm:cxn modelId="{BC6BF803-32B2-4AE6-9D34-906FFC2C07D9}" type="presOf" srcId="{051B79BF-A99E-4D04-8BF0-3D84D8E9161B}" destId="{DA5004BD-B111-44E4-85C4-085420C63C01}" srcOrd="0" destOrd="0" presId="urn:microsoft.com/office/officeart/2005/8/layout/chevron2"/>
    <dgm:cxn modelId="{1B459362-F415-4FD8-8D35-FB3118497AF5}" srcId="{C5ACA74F-2580-498D-899C-79A9AF72A1ED}" destId="{9DF9EDBE-35CA-41AB-A619-514FA8925E33}" srcOrd="4" destOrd="0" parTransId="{C7FE2441-8DB6-4DE1-8109-B143E766EA4A}" sibTransId="{007A36CE-2036-420B-95FD-B9BA2D66A9DF}"/>
    <dgm:cxn modelId="{DCE1D5E2-1EDB-4DC2-9135-C3D8B31A345A}" type="presOf" srcId="{8BD02B66-794E-4CC3-8569-F446151ED6A8}" destId="{A2B3027A-5BA9-4076-A710-F327612A6F05}" srcOrd="0" destOrd="0" presId="urn:microsoft.com/office/officeart/2005/8/layout/chevron2"/>
    <dgm:cxn modelId="{CAB0D80C-C0A9-4664-8846-8BA2603BB714}" srcId="{C5ACA74F-2580-498D-899C-79A9AF72A1ED}" destId="{EDD56B0A-4FF6-45C7-BA59-F7152D58EB7A}" srcOrd="2" destOrd="0" parTransId="{AD49E893-07D8-4DF3-98C3-8D610FF28ECA}" sibTransId="{9509A9F0-461A-42F4-A599-DE80F9A2D9C7}"/>
    <dgm:cxn modelId="{99D4200F-3712-4921-A9E6-3E520A833AA0}" type="presOf" srcId="{9DF9EDBE-35CA-41AB-A619-514FA8925E33}" destId="{3EE03CD6-E958-4AB9-8F07-7EC5E4F9869A}" srcOrd="0" destOrd="0" presId="urn:microsoft.com/office/officeart/2005/8/layout/chevron2"/>
    <dgm:cxn modelId="{2C14E3A6-7E41-4E9A-887B-ADF26906942D}" srcId="{8BD02B66-794E-4CC3-8569-F446151ED6A8}" destId="{384AFC63-0B10-4F7C-825D-C0D3D5F4A93F}" srcOrd="0" destOrd="0" parTransId="{5D000568-9AAA-4385-98C1-8A25C261D0EB}" sibTransId="{8E3D830D-8728-4C92-936E-A90F365E9051}"/>
    <dgm:cxn modelId="{9143725F-E93B-4B73-BA71-E9C34CE0E770}" srcId="{9DF9EDBE-35CA-41AB-A619-514FA8925E33}" destId="{801A4CD2-487F-4B16-BAA2-9022BF183136}" srcOrd="0" destOrd="0" parTransId="{4A9F3678-7358-4BB5-AA2A-B2A33C8F5297}" sibTransId="{58AD1255-9CBA-4098-8B29-6A60516A50D3}"/>
    <dgm:cxn modelId="{45D9D057-5280-4CAD-B336-B79950D6263A}" type="presOf" srcId="{801A4CD2-487F-4B16-BAA2-9022BF183136}" destId="{B810A706-143F-467F-BD6F-A58876676897}"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CCF8A108-9367-4AB0-BD66-1CB2BDB0C18B}" type="presOf" srcId="{900CD1F6-6698-4E05-BF3C-EDEC814846A0}" destId="{81C71B26-44E2-4B7F-86FF-E08CB17FB4E9}" srcOrd="0" destOrd="0" presId="urn:microsoft.com/office/officeart/2005/8/layout/chevron2"/>
    <dgm:cxn modelId="{CE8ECE7F-2172-4CB5-95FC-022CCD50D964}" srcId="{051B79BF-A99E-4D04-8BF0-3D84D8E9161B}" destId="{D0BE6933-C829-427B-B00D-C1F8B842327E}" srcOrd="0" destOrd="0" parTransId="{550044A6-D1C3-4D2C-B994-343D3AAE4238}" sibTransId="{8AEA75D4-7B63-4387-ABB4-7820FD0CF1B1}"/>
    <dgm:cxn modelId="{0CE2F8A8-831E-4C6F-97FD-A233AADA170B}" srcId="{C5ACA74F-2580-498D-899C-79A9AF72A1ED}" destId="{8BD02B66-794E-4CC3-8569-F446151ED6A8}" srcOrd="3" destOrd="0" parTransId="{D59E2C0A-0928-46E8-9C7C-FC2899A84063}" sibTransId="{716425FD-6361-45D8-A6E6-4FAF4B09E220}"/>
    <dgm:cxn modelId="{F82FA5F6-3DDE-44B1-8011-550700769C6D}" type="presOf" srcId="{C5ACA74F-2580-498D-899C-79A9AF72A1ED}" destId="{C617447B-43AF-4F0E-8FE7-676972D2353D}" srcOrd="0" destOrd="0" presId="urn:microsoft.com/office/officeart/2005/8/layout/chevron2"/>
    <dgm:cxn modelId="{1A5897FE-FED4-473F-AD0D-3A6DD3070FDC}" type="presOf" srcId="{D0BE6933-C829-427B-B00D-C1F8B842327E}" destId="{CE5AA20D-91C5-4B11-ADF3-53F99F155805}" srcOrd="0" destOrd="0" presId="urn:microsoft.com/office/officeart/2005/8/layout/chevron2"/>
    <dgm:cxn modelId="{9E8424F1-1EDF-4DC9-B29A-DB43752398F0}" type="presParOf" srcId="{C617447B-43AF-4F0E-8FE7-676972D2353D}" destId="{0380FDB7-D6E9-4838-8E4E-E00AA4B65FB1}" srcOrd="0" destOrd="0" presId="urn:microsoft.com/office/officeart/2005/8/layout/chevron2"/>
    <dgm:cxn modelId="{5EC0E86B-31D2-406E-80F1-E1C454119782}" type="presParOf" srcId="{0380FDB7-D6E9-4838-8E4E-E00AA4B65FB1}" destId="{DA5004BD-B111-44E4-85C4-085420C63C01}" srcOrd="0" destOrd="0" presId="urn:microsoft.com/office/officeart/2005/8/layout/chevron2"/>
    <dgm:cxn modelId="{3A3A34DB-0758-4652-8FFA-AB36B7FD2889}" type="presParOf" srcId="{0380FDB7-D6E9-4838-8E4E-E00AA4B65FB1}" destId="{CE5AA20D-91C5-4B11-ADF3-53F99F155805}" srcOrd="1" destOrd="0" presId="urn:microsoft.com/office/officeart/2005/8/layout/chevron2"/>
    <dgm:cxn modelId="{6D0C3CA9-EFA5-4AE4-96A8-72D9CE7ED9E4}" type="presParOf" srcId="{C617447B-43AF-4F0E-8FE7-676972D2353D}" destId="{8E13ABBE-DD7A-4F26-BE5A-69F5BD8CB24C}" srcOrd="1" destOrd="0" presId="urn:microsoft.com/office/officeart/2005/8/layout/chevron2"/>
    <dgm:cxn modelId="{C307D56C-47C3-478F-AB27-1EC30C562971}" type="presParOf" srcId="{C617447B-43AF-4F0E-8FE7-676972D2353D}" destId="{55F22D44-2B81-4D12-9F3F-1DA61002BC49}" srcOrd="2" destOrd="0" presId="urn:microsoft.com/office/officeart/2005/8/layout/chevron2"/>
    <dgm:cxn modelId="{DFC1EAC6-E49B-4EE2-8D6F-1F30AE43369C}" type="presParOf" srcId="{55F22D44-2B81-4D12-9F3F-1DA61002BC49}" destId="{81C71B26-44E2-4B7F-86FF-E08CB17FB4E9}" srcOrd="0" destOrd="0" presId="urn:microsoft.com/office/officeart/2005/8/layout/chevron2"/>
    <dgm:cxn modelId="{32358AFE-3C36-4C03-961B-889CA1090E75}" type="presParOf" srcId="{55F22D44-2B81-4D12-9F3F-1DA61002BC49}" destId="{302E1BEE-CFBA-4CA9-AC2B-B0D3B5C7D6E5}" srcOrd="1" destOrd="0" presId="urn:microsoft.com/office/officeart/2005/8/layout/chevron2"/>
    <dgm:cxn modelId="{9ECDE438-E202-4CDA-9801-9C20F582B389}" type="presParOf" srcId="{C617447B-43AF-4F0E-8FE7-676972D2353D}" destId="{B45078EF-3BB8-4E6F-960B-B982F15AED18}" srcOrd="3" destOrd="0" presId="urn:microsoft.com/office/officeart/2005/8/layout/chevron2"/>
    <dgm:cxn modelId="{3F9EDBA6-E998-431A-96DE-A97F14F9E1AF}" type="presParOf" srcId="{C617447B-43AF-4F0E-8FE7-676972D2353D}" destId="{ADF3DD06-C464-4272-8BF5-47D8A6FCD244}" srcOrd="4" destOrd="0" presId="urn:microsoft.com/office/officeart/2005/8/layout/chevron2"/>
    <dgm:cxn modelId="{C1675B1D-DCA8-4280-988A-63B3E7160F34}" type="presParOf" srcId="{ADF3DD06-C464-4272-8BF5-47D8A6FCD244}" destId="{77D15F2B-AC98-491C-A592-4F7A067B9E96}" srcOrd="0" destOrd="0" presId="urn:microsoft.com/office/officeart/2005/8/layout/chevron2"/>
    <dgm:cxn modelId="{841F13C4-3525-4BA4-8BC4-165DDA9C0154}" type="presParOf" srcId="{ADF3DD06-C464-4272-8BF5-47D8A6FCD244}" destId="{5A18B46A-B040-4721-A195-89EF6136273A}" srcOrd="1" destOrd="0" presId="urn:microsoft.com/office/officeart/2005/8/layout/chevron2"/>
    <dgm:cxn modelId="{D5BAED6D-8370-4E58-95EA-0A16504DF64B}" type="presParOf" srcId="{C617447B-43AF-4F0E-8FE7-676972D2353D}" destId="{1EB3FD65-C416-4C59-A889-AC6125AF49EF}" srcOrd="5" destOrd="0" presId="urn:microsoft.com/office/officeart/2005/8/layout/chevron2"/>
    <dgm:cxn modelId="{62BC542C-1AE8-488D-B50A-AA20BBD519F8}" type="presParOf" srcId="{C617447B-43AF-4F0E-8FE7-676972D2353D}" destId="{87D6B535-2E60-484F-927D-56A45C5ACFCE}" srcOrd="6" destOrd="0" presId="urn:microsoft.com/office/officeart/2005/8/layout/chevron2"/>
    <dgm:cxn modelId="{2B76137D-8D78-4842-B723-5043DEB3278A}" type="presParOf" srcId="{87D6B535-2E60-484F-927D-56A45C5ACFCE}" destId="{A2B3027A-5BA9-4076-A710-F327612A6F05}" srcOrd="0" destOrd="0" presId="urn:microsoft.com/office/officeart/2005/8/layout/chevron2"/>
    <dgm:cxn modelId="{72C3B08B-4DB3-44D6-95CE-790670DFAA1F}" type="presParOf" srcId="{87D6B535-2E60-484F-927D-56A45C5ACFCE}" destId="{B2768BB6-03B7-4E1E-8B55-52B19701A72E}" srcOrd="1" destOrd="0" presId="urn:microsoft.com/office/officeart/2005/8/layout/chevron2"/>
    <dgm:cxn modelId="{716FB51E-9FB4-4223-8846-7FC5D5EA78F1}" type="presParOf" srcId="{C617447B-43AF-4F0E-8FE7-676972D2353D}" destId="{3339FAC8-1A24-441A-83D2-FC54262D0AA2}" srcOrd="7" destOrd="0" presId="urn:microsoft.com/office/officeart/2005/8/layout/chevron2"/>
    <dgm:cxn modelId="{4BB77FE5-F5BC-40BB-A931-22E6067B79D4}" type="presParOf" srcId="{C617447B-43AF-4F0E-8FE7-676972D2353D}" destId="{C115FBFC-7DA0-4E07-B957-369A2A410A71}" srcOrd="8" destOrd="0" presId="urn:microsoft.com/office/officeart/2005/8/layout/chevron2"/>
    <dgm:cxn modelId="{4CA2305A-2115-4540-9675-2FB724B26BD2}" type="presParOf" srcId="{C115FBFC-7DA0-4E07-B957-369A2A410A71}" destId="{3EE03CD6-E958-4AB9-8F07-7EC5E4F9869A}" srcOrd="0" destOrd="0" presId="urn:microsoft.com/office/officeart/2005/8/layout/chevron2"/>
    <dgm:cxn modelId="{85874776-3690-4556-912E-B5D413D77A03}"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F765-FD00-44D3-AB4E-A50A4EE1E281}">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Data Repositories</a:t>
          </a:r>
          <a:endParaRPr lang="en-US" sz="1400" kern="1200" dirty="0"/>
        </a:p>
      </dsp:txBody>
      <dsp:txXfrm rot="-5400000">
        <a:off x="1" y="520688"/>
        <a:ext cx="1039018" cy="445294"/>
      </dsp:txXfrm>
    </dsp:sp>
    <dsp:sp modelId="{FC9C15EB-690B-43E7-B3C2-A84D7C88CA79}">
      <dsp:nvSpPr>
        <dsp:cNvPr id="0" name=""/>
        <dsp:cNvSpPr/>
      </dsp:nvSpPr>
      <dsp:spPr>
        <a:xfrm rot="5400000">
          <a:off x="2152129" y="-1111930"/>
          <a:ext cx="964803" cy="3191024"/>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1" kern="1200" dirty="0" smtClean="0">
              <a:solidFill>
                <a:schemeClr val="bg1"/>
              </a:solidFill>
            </a:rPr>
            <a:t>Amazon Web Server</a:t>
          </a:r>
          <a:endParaRPr lang="en-US" sz="1300" b="1" kern="1200" dirty="0">
            <a:solidFill>
              <a:schemeClr val="bg1"/>
            </a:solidFill>
          </a:endParaRPr>
        </a:p>
        <a:p>
          <a:pPr marL="114300" lvl="1" indent="-114300" algn="l" defTabSz="577850">
            <a:lnSpc>
              <a:spcPct val="90000"/>
            </a:lnSpc>
            <a:spcBef>
              <a:spcPct val="0"/>
            </a:spcBef>
            <a:spcAft>
              <a:spcPct val="15000"/>
            </a:spcAft>
            <a:buChar char="••"/>
          </a:pPr>
          <a:r>
            <a:rPr lang="en-US" sz="1300" b="1" kern="1200" dirty="0" smtClean="0">
              <a:solidFill>
                <a:schemeClr val="bg1"/>
              </a:solidFill>
            </a:rPr>
            <a:t>Sentinel-1 Scientific </a:t>
          </a:r>
          <a:r>
            <a:rPr lang="en-US" sz="1300" b="1" kern="1200" dirty="0" err="1" smtClean="0">
              <a:solidFill>
                <a:schemeClr val="bg1"/>
              </a:solidFill>
            </a:rPr>
            <a:t>Datahub</a:t>
          </a:r>
          <a:endParaRPr lang="en-US" sz="1300" b="1" kern="1200" dirty="0">
            <a:solidFill>
              <a:schemeClr val="bg1"/>
            </a:solidFill>
          </a:endParaRPr>
        </a:p>
        <a:p>
          <a:pPr marL="114300" lvl="1" indent="-114300" algn="l" defTabSz="577850">
            <a:lnSpc>
              <a:spcPct val="90000"/>
            </a:lnSpc>
            <a:spcBef>
              <a:spcPct val="0"/>
            </a:spcBef>
            <a:spcAft>
              <a:spcPct val="15000"/>
            </a:spcAft>
            <a:buChar char="••"/>
          </a:pPr>
          <a:r>
            <a:rPr lang="en-US" sz="1300" b="1" kern="1200" dirty="0" smtClean="0">
              <a:solidFill>
                <a:schemeClr val="bg1"/>
              </a:solidFill>
            </a:rPr>
            <a:t>USGS</a:t>
          </a:r>
          <a:endParaRPr lang="en-US" sz="1300" b="1" kern="1200" dirty="0">
            <a:solidFill>
              <a:schemeClr val="bg1"/>
            </a:solidFill>
          </a:endParaRPr>
        </a:p>
        <a:p>
          <a:pPr marL="114300" lvl="1" indent="-114300" algn="l" defTabSz="577850">
            <a:lnSpc>
              <a:spcPct val="90000"/>
            </a:lnSpc>
            <a:spcBef>
              <a:spcPct val="0"/>
            </a:spcBef>
            <a:spcAft>
              <a:spcPct val="15000"/>
            </a:spcAft>
            <a:buChar char="••"/>
          </a:pPr>
          <a:r>
            <a:rPr lang="en-US" sz="1300" b="1" kern="1200" dirty="0" smtClean="0">
              <a:solidFill>
                <a:schemeClr val="bg1"/>
              </a:solidFill>
            </a:rPr>
            <a:t>NSIDC</a:t>
          </a:r>
          <a:endParaRPr lang="en-US" sz="1300" b="1" kern="1200" dirty="0">
            <a:solidFill>
              <a:schemeClr val="bg1"/>
            </a:solidFill>
          </a:endParaRPr>
        </a:p>
      </dsp:txBody>
      <dsp:txXfrm rot="-5400000">
        <a:off x="1039019" y="48278"/>
        <a:ext cx="3143926" cy="870607"/>
      </dsp:txXfrm>
    </dsp:sp>
    <dsp:sp modelId="{F7C46BA8-2661-47BA-B227-F03B19CBE02C}">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a:t>
          </a:r>
          <a:endParaRPr lang="en-US" sz="1400" kern="1200" dirty="0"/>
        </a:p>
      </dsp:txBody>
      <dsp:txXfrm rot="-5400000">
        <a:off x="1" y="1809352"/>
        <a:ext cx="1039018" cy="445294"/>
      </dsp:txXfrm>
    </dsp:sp>
    <dsp:sp modelId="{B8439F22-5B83-437D-8971-0A18E79D319F}">
      <dsp:nvSpPr>
        <dsp:cNvPr id="0" name=""/>
        <dsp:cNvSpPr/>
      </dsp:nvSpPr>
      <dsp:spPr>
        <a:xfrm rot="5400000">
          <a:off x="2152129" y="176733"/>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Python 2.7</a:t>
          </a:r>
          <a:endParaRPr lang="en-US" sz="1300" kern="1200" dirty="0"/>
        </a:p>
      </dsp:txBody>
      <dsp:txXfrm rot="-5400000">
        <a:off x="1039019" y="1336941"/>
        <a:ext cx="3143926" cy="870607"/>
      </dsp:txXfrm>
    </dsp:sp>
    <dsp:sp modelId="{3BC26156-2EE2-4019-8A06-C38152E64E67}">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Product</a:t>
          </a:r>
          <a:endParaRPr lang="en-US" sz="1400" kern="1200" dirty="0"/>
        </a:p>
      </dsp:txBody>
      <dsp:txXfrm rot="-5400000">
        <a:off x="1" y="3098016"/>
        <a:ext cx="1039018" cy="445294"/>
      </dsp:txXfrm>
    </dsp:sp>
    <dsp:sp modelId="{E256F734-3ABD-46DE-8950-2FAD8530B831}">
      <dsp:nvSpPr>
        <dsp:cNvPr id="0" name=""/>
        <dsp:cNvSpPr/>
      </dsp:nvSpPr>
      <dsp:spPr>
        <a:xfrm rot="5400000">
          <a:off x="2152129" y="1465396"/>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Graphical User Interface</a:t>
          </a:r>
          <a:endParaRPr lang="en-US" sz="1300" kern="1200" dirty="0"/>
        </a:p>
      </dsp:txBody>
      <dsp:txXfrm rot="-5400000">
        <a:off x="1039019" y="2625604"/>
        <a:ext cx="3143926"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F765-FD00-44D3-AB4E-A50A4EE1E281}">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Data Repositories</a:t>
          </a:r>
          <a:endParaRPr lang="en-US" sz="1400" kern="1200" dirty="0"/>
        </a:p>
      </dsp:txBody>
      <dsp:txXfrm rot="-5400000">
        <a:off x="1" y="520688"/>
        <a:ext cx="1039018" cy="445294"/>
      </dsp:txXfrm>
    </dsp:sp>
    <dsp:sp modelId="{FC9C15EB-690B-43E7-B3C2-A84D7C88CA79}">
      <dsp:nvSpPr>
        <dsp:cNvPr id="0" name=""/>
        <dsp:cNvSpPr/>
      </dsp:nvSpPr>
      <dsp:spPr>
        <a:xfrm rot="5400000">
          <a:off x="2152129" y="-1111930"/>
          <a:ext cx="964803" cy="3191024"/>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0" kern="1200" dirty="0" smtClean="0">
              <a:solidFill>
                <a:schemeClr val="tx1"/>
              </a:solidFill>
            </a:rPr>
            <a:t>Amazon Web Server</a:t>
          </a:r>
          <a:endParaRPr lang="en-US" sz="1300" b="0" kern="1200" dirty="0">
            <a:solidFill>
              <a:schemeClr val="tx1"/>
            </a:solidFill>
          </a:endParaRPr>
        </a:p>
        <a:p>
          <a:pPr marL="114300" lvl="1" indent="-114300" algn="l" defTabSz="577850">
            <a:lnSpc>
              <a:spcPct val="90000"/>
            </a:lnSpc>
            <a:spcBef>
              <a:spcPct val="0"/>
            </a:spcBef>
            <a:spcAft>
              <a:spcPct val="15000"/>
            </a:spcAft>
            <a:buChar char="••"/>
          </a:pPr>
          <a:r>
            <a:rPr lang="en-US" sz="1300" b="0" kern="1200" dirty="0" smtClean="0">
              <a:solidFill>
                <a:schemeClr val="tx1"/>
              </a:solidFill>
            </a:rPr>
            <a:t>Sentinel-1 Scientific </a:t>
          </a:r>
          <a:r>
            <a:rPr lang="en-US" sz="1300" b="0" kern="1200" dirty="0" err="1" smtClean="0">
              <a:solidFill>
                <a:schemeClr val="tx1"/>
              </a:solidFill>
            </a:rPr>
            <a:t>Datahub</a:t>
          </a:r>
          <a:endParaRPr lang="en-US" sz="1300" b="0" kern="1200" dirty="0">
            <a:solidFill>
              <a:schemeClr val="tx1"/>
            </a:solidFill>
          </a:endParaRPr>
        </a:p>
        <a:p>
          <a:pPr marL="114300" lvl="1" indent="-114300" algn="l" defTabSz="577850">
            <a:lnSpc>
              <a:spcPct val="90000"/>
            </a:lnSpc>
            <a:spcBef>
              <a:spcPct val="0"/>
            </a:spcBef>
            <a:spcAft>
              <a:spcPct val="15000"/>
            </a:spcAft>
            <a:buChar char="••"/>
          </a:pPr>
          <a:r>
            <a:rPr lang="en-US" sz="1300" b="0" kern="1200" dirty="0" smtClean="0">
              <a:solidFill>
                <a:schemeClr val="tx1"/>
              </a:solidFill>
            </a:rPr>
            <a:t>USGS</a:t>
          </a:r>
          <a:endParaRPr lang="en-US" sz="1300" b="0" kern="1200" dirty="0">
            <a:solidFill>
              <a:schemeClr val="tx1"/>
            </a:solidFill>
          </a:endParaRPr>
        </a:p>
        <a:p>
          <a:pPr marL="114300" lvl="1" indent="-114300" algn="l" defTabSz="577850">
            <a:lnSpc>
              <a:spcPct val="90000"/>
            </a:lnSpc>
            <a:spcBef>
              <a:spcPct val="0"/>
            </a:spcBef>
            <a:spcAft>
              <a:spcPct val="15000"/>
            </a:spcAft>
            <a:buChar char="••"/>
          </a:pPr>
          <a:r>
            <a:rPr lang="en-US" sz="1300" b="0" kern="1200" dirty="0" smtClean="0">
              <a:solidFill>
                <a:schemeClr val="tx1"/>
              </a:solidFill>
            </a:rPr>
            <a:t>NSIDC</a:t>
          </a:r>
          <a:endParaRPr lang="en-US" sz="1300" b="0" kern="1200" dirty="0">
            <a:solidFill>
              <a:schemeClr val="tx1"/>
            </a:solidFill>
          </a:endParaRPr>
        </a:p>
      </dsp:txBody>
      <dsp:txXfrm rot="-5400000">
        <a:off x="1039019" y="48278"/>
        <a:ext cx="3143926" cy="870607"/>
      </dsp:txXfrm>
    </dsp:sp>
    <dsp:sp modelId="{F7C46BA8-2661-47BA-B227-F03B19CBE02C}">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a:t>
          </a:r>
          <a:endParaRPr lang="en-US" sz="1400" kern="1200" dirty="0"/>
        </a:p>
      </dsp:txBody>
      <dsp:txXfrm rot="-5400000">
        <a:off x="1" y="1809352"/>
        <a:ext cx="1039018" cy="445294"/>
      </dsp:txXfrm>
    </dsp:sp>
    <dsp:sp modelId="{B8439F22-5B83-437D-8971-0A18E79D319F}">
      <dsp:nvSpPr>
        <dsp:cNvPr id="0" name=""/>
        <dsp:cNvSpPr/>
      </dsp:nvSpPr>
      <dsp:spPr>
        <a:xfrm rot="5400000">
          <a:off x="2152129" y="176733"/>
          <a:ext cx="964803" cy="3191024"/>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1" kern="1200" dirty="0" smtClean="0">
              <a:solidFill>
                <a:schemeClr val="bg1"/>
              </a:solidFill>
            </a:rPr>
            <a:t>Python 2.7</a:t>
          </a:r>
          <a:endParaRPr lang="en-US" sz="1300" b="1" kern="1200" dirty="0">
            <a:solidFill>
              <a:schemeClr val="bg1"/>
            </a:solidFill>
          </a:endParaRPr>
        </a:p>
      </dsp:txBody>
      <dsp:txXfrm rot="-5400000">
        <a:off x="1039019" y="1336941"/>
        <a:ext cx="3143926" cy="870607"/>
      </dsp:txXfrm>
    </dsp:sp>
    <dsp:sp modelId="{3BC26156-2EE2-4019-8A06-C38152E64E67}">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Product</a:t>
          </a:r>
          <a:endParaRPr lang="en-US" sz="1400" kern="1200" dirty="0"/>
        </a:p>
      </dsp:txBody>
      <dsp:txXfrm rot="-5400000">
        <a:off x="1" y="3098016"/>
        <a:ext cx="1039018" cy="445294"/>
      </dsp:txXfrm>
    </dsp:sp>
    <dsp:sp modelId="{E256F734-3ABD-46DE-8950-2FAD8530B831}">
      <dsp:nvSpPr>
        <dsp:cNvPr id="0" name=""/>
        <dsp:cNvSpPr/>
      </dsp:nvSpPr>
      <dsp:spPr>
        <a:xfrm rot="5400000">
          <a:off x="2152129" y="1465396"/>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Graphical User Interface</a:t>
          </a:r>
          <a:endParaRPr lang="en-US" sz="1300" kern="1200" dirty="0"/>
        </a:p>
      </dsp:txBody>
      <dsp:txXfrm rot="-5400000">
        <a:off x="1039019" y="2625604"/>
        <a:ext cx="3143926" cy="8706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F765-FD00-44D3-AB4E-A50A4EE1E281}">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Data Repositories</a:t>
          </a:r>
          <a:endParaRPr lang="en-US" sz="1400" kern="1200" dirty="0"/>
        </a:p>
      </dsp:txBody>
      <dsp:txXfrm rot="-5400000">
        <a:off x="1" y="520688"/>
        <a:ext cx="1039018" cy="445294"/>
      </dsp:txXfrm>
    </dsp:sp>
    <dsp:sp modelId="{FC9C15EB-690B-43E7-B3C2-A84D7C88CA79}">
      <dsp:nvSpPr>
        <dsp:cNvPr id="0" name=""/>
        <dsp:cNvSpPr/>
      </dsp:nvSpPr>
      <dsp:spPr>
        <a:xfrm rot="5400000">
          <a:off x="2152129" y="-1111930"/>
          <a:ext cx="964803" cy="3191024"/>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0" kern="1200" dirty="0" smtClean="0">
              <a:solidFill>
                <a:schemeClr val="tx1"/>
              </a:solidFill>
            </a:rPr>
            <a:t>Amazon Web Server</a:t>
          </a:r>
          <a:endParaRPr lang="en-US" sz="1300" b="0" kern="1200" dirty="0">
            <a:solidFill>
              <a:schemeClr val="tx1"/>
            </a:solidFill>
          </a:endParaRPr>
        </a:p>
        <a:p>
          <a:pPr marL="114300" lvl="1" indent="-114300" algn="l" defTabSz="577850">
            <a:lnSpc>
              <a:spcPct val="90000"/>
            </a:lnSpc>
            <a:spcBef>
              <a:spcPct val="0"/>
            </a:spcBef>
            <a:spcAft>
              <a:spcPct val="15000"/>
            </a:spcAft>
            <a:buChar char="••"/>
          </a:pPr>
          <a:r>
            <a:rPr lang="en-US" sz="1300" b="0" kern="1200" smtClean="0">
              <a:solidFill>
                <a:schemeClr val="tx1"/>
              </a:solidFill>
            </a:rPr>
            <a:t>Sentinel-1 Scientific Datahub</a:t>
          </a:r>
          <a:endParaRPr lang="en-US" sz="1300" b="0" kern="1200" dirty="0">
            <a:solidFill>
              <a:schemeClr val="tx1"/>
            </a:solidFill>
          </a:endParaRPr>
        </a:p>
        <a:p>
          <a:pPr marL="114300" lvl="1" indent="-114300" algn="l" defTabSz="577850">
            <a:lnSpc>
              <a:spcPct val="90000"/>
            </a:lnSpc>
            <a:spcBef>
              <a:spcPct val="0"/>
            </a:spcBef>
            <a:spcAft>
              <a:spcPct val="15000"/>
            </a:spcAft>
            <a:buChar char="••"/>
          </a:pPr>
          <a:r>
            <a:rPr lang="en-US" sz="1300" b="0" kern="1200" smtClean="0">
              <a:solidFill>
                <a:schemeClr val="tx1"/>
              </a:solidFill>
            </a:rPr>
            <a:t>USGS</a:t>
          </a:r>
          <a:endParaRPr lang="en-US" sz="1300" b="0" kern="1200" dirty="0">
            <a:solidFill>
              <a:schemeClr val="tx1"/>
            </a:solidFill>
          </a:endParaRPr>
        </a:p>
        <a:p>
          <a:pPr marL="114300" lvl="1" indent="-114300" algn="l" defTabSz="577850">
            <a:lnSpc>
              <a:spcPct val="90000"/>
            </a:lnSpc>
            <a:spcBef>
              <a:spcPct val="0"/>
            </a:spcBef>
            <a:spcAft>
              <a:spcPct val="15000"/>
            </a:spcAft>
            <a:buChar char="••"/>
          </a:pPr>
          <a:r>
            <a:rPr lang="en-US" sz="1300" b="0" kern="1200" dirty="0" smtClean="0">
              <a:solidFill>
                <a:schemeClr val="tx1"/>
              </a:solidFill>
            </a:rPr>
            <a:t>NSIDC</a:t>
          </a:r>
          <a:endParaRPr lang="en-US" sz="1300" b="0" kern="1200" dirty="0">
            <a:solidFill>
              <a:schemeClr val="tx1"/>
            </a:solidFill>
          </a:endParaRPr>
        </a:p>
      </dsp:txBody>
      <dsp:txXfrm rot="-5400000">
        <a:off x="1039019" y="48278"/>
        <a:ext cx="3143926" cy="870607"/>
      </dsp:txXfrm>
    </dsp:sp>
    <dsp:sp modelId="{F7C46BA8-2661-47BA-B227-F03B19CBE02C}">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a:t>
          </a:r>
          <a:endParaRPr lang="en-US" sz="1400" kern="1200" dirty="0"/>
        </a:p>
      </dsp:txBody>
      <dsp:txXfrm rot="-5400000">
        <a:off x="1" y="1809352"/>
        <a:ext cx="1039018" cy="445294"/>
      </dsp:txXfrm>
    </dsp:sp>
    <dsp:sp modelId="{B8439F22-5B83-437D-8971-0A18E79D319F}">
      <dsp:nvSpPr>
        <dsp:cNvPr id="0" name=""/>
        <dsp:cNvSpPr/>
      </dsp:nvSpPr>
      <dsp:spPr>
        <a:xfrm rot="5400000">
          <a:off x="2152129" y="176733"/>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Python 2.7</a:t>
          </a:r>
          <a:endParaRPr lang="en-US" sz="1300" kern="1200" dirty="0"/>
        </a:p>
      </dsp:txBody>
      <dsp:txXfrm rot="-5400000">
        <a:off x="1039019" y="1336941"/>
        <a:ext cx="3143926" cy="870607"/>
      </dsp:txXfrm>
    </dsp:sp>
    <dsp:sp modelId="{3BC26156-2EE2-4019-8A06-C38152E64E67}">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Product</a:t>
          </a:r>
          <a:endParaRPr lang="en-US" sz="1400" kern="1200" dirty="0"/>
        </a:p>
      </dsp:txBody>
      <dsp:txXfrm rot="-5400000">
        <a:off x="1" y="3098016"/>
        <a:ext cx="1039018" cy="445294"/>
      </dsp:txXfrm>
    </dsp:sp>
    <dsp:sp modelId="{E256F734-3ABD-46DE-8950-2FAD8530B831}">
      <dsp:nvSpPr>
        <dsp:cNvPr id="0" name=""/>
        <dsp:cNvSpPr/>
      </dsp:nvSpPr>
      <dsp:spPr>
        <a:xfrm rot="5400000">
          <a:off x="2152129" y="1465396"/>
          <a:ext cx="964803" cy="3191024"/>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1" kern="1200" dirty="0" smtClean="0">
              <a:solidFill>
                <a:schemeClr val="bg1"/>
              </a:solidFill>
            </a:rPr>
            <a:t>Graphical User Interface</a:t>
          </a:r>
          <a:endParaRPr lang="en-US" sz="1300" b="1" kern="1200" dirty="0">
            <a:solidFill>
              <a:schemeClr val="bg1"/>
            </a:solidFill>
          </a:endParaRPr>
        </a:p>
      </dsp:txBody>
      <dsp:txXfrm rot="-5400000">
        <a:off x="1039019" y="2625604"/>
        <a:ext cx="3143926" cy="8706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endParaRPr lang="en-US" sz="2600" b="1" kern="1200" dirty="0">
            <a:solidFill>
              <a:schemeClr val="bg1"/>
            </a:solidFill>
          </a:endParaRPr>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endParaRPr lang="en-US" sz="2600" b="1" kern="1200" dirty="0">
            <a:solidFill>
              <a:schemeClr val="bg1"/>
            </a:solidFill>
          </a:endParaRPr>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solidFill>
          <a:schemeClr val="tx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endParaRPr lang="en-US" sz="2600" b="1" kern="1200" dirty="0">
            <a:solidFill>
              <a:schemeClr val="bg1"/>
            </a:solidFill>
          </a:endParaRPr>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solidFill>
          <a:schemeClr val="tx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endParaRPr lang="en-US" sz="2600" b="1" kern="1200" dirty="0">
            <a:solidFill>
              <a:schemeClr val="bg1"/>
            </a:solidFill>
          </a:endParaRPr>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tx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endParaRPr lang="en-US" sz="2600" b="1" kern="1200" dirty="0">
            <a:solidFill>
              <a:schemeClr val="bg1"/>
            </a:solidFill>
          </a:endParaRPr>
        </a:p>
      </dsp:txBody>
      <dsp:txXfrm rot="-5400000">
        <a:off x="475554" y="2237039"/>
        <a:ext cx="3050964" cy="39847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6A8E69-9A6C-48FB-B5C7-2A5A2982929F}" type="datetimeFigureOut">
              <a:rPr lang="en-US" smtClean="0"/>
              <a:t>8/4/2015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462E87-BE61-4863-9551-505D2AAD2FC6}" type="slidenum">
              <a:rPr lang="en-US" smtClean="0"/>
              <a:t>‹#›</a:t>
            </a:fld>
            <a:endParaRPr lang="en-US"/>
          </a:p>
        </p:txBody>
      </p:sp>
    </p:spTree>
    <p:extLst>
      <p:ext uri="{BB962C8B-B14F-4D97-AF65-F5344CB8AC3E}">
        <p14:creationId xmlns:p14="http://schemas.microsoft.com/office/powerpoint/2010/main" val="302177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8/4/2015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dirty="0"/>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Alaska Disasters Team at Langley Research Center partnered with the US Coast Guard to utilize NASA Earth Observing Systems to improve their strategic oil spill response planning.</a:t>
            </a:r>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dirty="0"/>
          </a:p>
        </p:txBody>
      </p:sp>
    </p:spTree>
    <p:extLst>
      <p:ext uri="{BB962C8B-B14F-4D97-AF65-F5344CB8AC3E}">
        <p14:creationId xmlns:p14="http://schemas.microsoft.com/office/powerpoint/2010/main" val="421512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figures from the report, like the one shown on the slide, we first manually graphed its location.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131740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XY</a:t>
            </a:r>
            <a:r>
              <a:rPr lang="en-US" baseline="0" dirty="0" smtClean="0"/>
              <a:t> dataset </a:t>
            </a:r>
            <a:r>
              <a:rPr lang="en-US" dirty="0" smtClean="0"/>
              <a:t>was imported into ArcGIS, where all</a:t>
            </a:r>
            <a:r>
              <a:rPr lang="en-US" baseline="0" dirty="0" smtClean="0"/>
              <a:t> the individual points were plotted and projected to compile a final map.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1191958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49195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dirty="0"/>
          </a:p>
        </p:txBody>
      </p:sp>
    </p:spTree>
    <p:extLst>
      <p:ext uri="{BB962C8B-B14F-4D97-AF65-F5344CB8AC3E}">
        <p14:creationId xmlns:p14="http://schemas.microsoft.com/office/powerpoint/2010/main" val="2957843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dirty="0"/>
          </a:p>
        </p:txBody>
      </p:sp>
    </p:spTree>
    <p:extLst>
      <p:ext uri="{BB962C8B-B14F-4D97-AF65-F5344CB8AC3E}">
        <p14:creationId xmlns:p14="http://schemas.microsoft.com/office/powerpoint/2010/main" val="1844080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team provided the USCG with the ability to access a robust complement of geographic and spectral data for use</a:t>
            </a:r>
            <a:r>
              <a:rPr lang="en-US" baseline="0" dirty="0" smtClean="0"/>
              <a:t> in strategic oil spill response planning.</a:t>
            </a:r>
          </a:p>
          <a:p>
            <a:endParaRPr lang="en-US" baseline="0" dirty="0" smtClean="0"/>
          </a:p>
          <a:p>
            <a:r>
              <a:rPr lang="en-US" baseline="0" dirty="0" smtClean="0"/>
              <a:t> Additionally, the product’s implantation in Arctic ERMA allows for emergency response teams to access a fast visualization tool in order to accelerate response time.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Creative Commons, </a:t>
            </a:r>
            <a:r>
              <a:rPr lang="en-US" sz="1200" b="0" i="0" kern="1200" dirty="0" smtClean="0">
                <a:solidFill>
                  <a:schemeClr val="tx1"/>
                </a:solidFill>
                <a:effectLst/>
                <a:latin typeface="+mn-lt"/>
                <a:ea typeface="+mn-ea"/>
                <a:cs typeface="+mn-cs"/>
              </a:rPr>
              <a:t>Photo Credit: Patrick Kelley, U.S. Coast Guard: </a:t>
            </a:r>
            <a:r>
              <a:rPr lang="en-US" dirty="0" smtClean="0"/>
              <a:t>https://www.flickr.com/photos/usgeologicalsurvey/4371016246/in/album-72157623467470824/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dirty="0"/>
          </a:p>
        </p:txBody>
      </p:sp>
    </p:spTree>
    <p:extLst>
      <p:ext uri="{BB962C8B-B14F-4D97-AF65-F5344CB8AC3E}">
        <p14:creationId xmlns:p14="http://schemas.microsoft.com/office/powerpoint/2010/main" val="3593743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Future work for the project could</a:t>
            </a:r>
            <a:r>
              <a:rPr lang="en-US" baseline="0" dirty="0" smtClean="0"/>
              <a:t> incorporate optical and radar parameters into the GUI code to project and refine the data in a format that facilitates improved oil detection.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Creative</a:t>
            </a:r>
            <a:r>
              <a:rPr lang="en-US" baseline="0" dirty="0" smtClean="0"/>
              <a:t> Commons, </a:t>
            </a:r>
            <a:r>
              <a:rPr lang="en-US" sz="1200" b="0" i="0" kern="1200" dirty="0" smtClean="0">
                <a:solidFill>
                  <a:schemeClr val="tx1"/>
                </a:solidFill>
                <a:effectLst/>
                <a:latin typeface="+mn-lt"/>
                <a:ea typeface="+mn-ea"/>
                <a:cs typeface="+mn-cs"/>
              </a:rPr>
              <a:t>Photo Credit: Patrick Kelley, U.S. Coast Guard: </a:t>
            </a:r>
            <a:r>
              <a:rPr lang="en-US" dirty="0" smtClean="0"/>
              <a:t>https://www.flickr.com/photos/usgeologicalsurvey/4370261777/in/album-72157623467470824/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dirty="0"/>
          </a:p>
        </p:txBody>
      </p:sp>
    </p:spTree>
    <p:extLst>
      <p:ext uri="{BB962C8B-B14F-4D97-AF65-F5344CB8AC3E}">
        <p14:creationId xmlns:p14="http://schemas.microsoft.com/office/powerpoint/2010/main" val="2022781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thank</a:t>
            </a:r>
            <a:r>
              <a:rPr lang="en-US" baseline="0" dirty="0" smtClean="0"/>
              <a:t> Dr. Kenton Ross, our advisor for all his help and expertise with the Alaska Disasters project.</a:t>
            </a:r>
          </a:p>
          <a:p>
            <a:endParaRPr lang="en-US" baseline="0" dirty="0" smtClean="0"/>
          </a:p>
          <a:p>
            <a:r>
              <a:rPr lang="en-US" baseline="0" dirty="0" smtClean="0"/>
              <a:t>Additionally we would like to thank Petty Officer Justin Hoffer, our partner with the USCG for his information and communications with the project and its implementation. </a:t>
            </a:r>
          </a:p>
          <a:p>
            <a:endParaRPr lang="en-US" baseline="0" dirty="0" smtClean="0"/>
          </a:p>
          <a:p>
            <a:r>
              <a:rPr lang="en-US" baseline="0" dirty="0" smtClean="0"/>
              <a:t>We’d also like to thank Dr. Amy </a:t>
            </a:r>
            <a:r>
              <a:rPr lang="en-US" baseline="0" dirty="0" err="1" smtClean="0"/>
              <a:t>Merten</a:t>
            </a:r>
            <a:r>
              <a:rPr lang="en-US" baseline="0" dirty="0" smtClean="0"/>
              <a:t> and Zachary Winters-</a:t>
            </a:r>
            <a:r>
              <a:rPr lang="en-US" baseline="0" dirty="0" err="1" smtClean="0"/>
              <a:t>Staszak</a:t>
            </a:r>
            <a:r>
              <a:rPr lang="en-US" baseline="0" dirty="0" smtClean="0"/>
              <a:t> of the NOAA Office of Response and Restoration for their work in integrating the data map into ERMA, and Jeff Ely of the NASA DEVELOP Program for his help with the python script. </a:t>
            </a:r>
          </a:p>
          <a:p>
            <a:endParaRPr lang="en-US" baseline="0" dirty="0" smtClean="0"/>
          </a:p>
          <a:p>
            <a:r>
              <a:rPr lang="en-US" sz="1200" b="0" i="0" kern="1200" dirty="0" smtClean="0">
                <a:solidFill>
                  <a:schemeClr val="tx1"/>
                </a:solidFill>
                <a:effectLst/>
                <a:latin typeface="+mn-lt"/>
                <a:ea typeface="+mn-ea"/>
                <a:cs typeface="+mn-cs"/>
              </a:rPr>
              <a:t>Creativ</a:t>
            </a:r>
            <a:r>
              <a:rPr lang="en-US" sz="1200" b="0" i="0" kern="1200" baseline="0" dirty="0" smtClean="0">
                <a:solidFill>
                  <a:schemeClr val="tx1"/>
                </a:solidFill>
                <a:effectLst/>
                <a:latin typeface="+mn-lt"/>
                <a:ea typeface="+mn-ea"/>
                <a:cs typeface="+mn-cs"/>
              </a:rPr>
              <a:t>e Commons, Public Domain, </a:t>
            </a:r>
            <a:r>
              <a:rPr lang="en-US" sz="1200" b="0" i="0" kern="1200" dirty="0" smtClean="0">
                <a:solidFill>
                  <a:schemeClr val="tx1"/>
                </a:solidFill>
                <a:effectLst/>
                <a:latin typeface="+mn-lt"/>
                <a:ea typeface="+mn-ea"/>
                <a:cs typeface="+mn-cs"/>
              </a:rPr>
              <a:t>Photo Credit: Patrick Kelley, U.S. Coast Guard</a:t>
            </a:r>
          </a:p>
          <a:p>
            <a:r>
              <a:rPr lang="en-US" dirty="0" smtClean="0"/>
              <a:t>https://www.flickr.com/photos/usgeologicalsurvey/4371016084/in/album-72157623467470824/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dirty="0"/>
          </a:p>
        </p:txBody>
      </p:sp>
    </p:spTree>
    <p:extLst>
      <p:ext uri="{BB962C8B-B14F-4D97-AF65-F5344CB8AC3E}">
        <p14:creationId xmlns:p14="http://schemas.microsoft.com/office/powerpoint/2010/main" val="2060944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increased activity, comes an increase in maritime risk, especially  the risk of oil spill as shipping traffic surges.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Creative</a:t>
            </a:r>
            <a:r>
              <a:rPr lang="en-US" baseline="0" dirty="0" smtClean="0"/>
              <a:t> Commons, </a:t>
            </a:r>
            <a:r>
              <a:rPr lang="en-US" sz="1200" b="0" i="0" kern="1200" dirty="0" smtClean="0">
                <a:solidFill>
                  <a:schemeClr val="tx1"/>
                </a:solidFill>
                <a:effectLst/>
                <a:latin typeface="+mn-lt"/>
                <a:ea typeface="+mn-ea"/>
                <a:cs typeface="+mn-cs"/>
              </a:rPr>
              <a:t>Photo Credit: Patrick Kelley, U.S. Coast Guard, </a:t>
            </a:r>
            <a:r>
              <a:rPr lang="en-US" baseline="0" dirty="0" smtClean="0"/>
              <a:t>https://www.flickr.com/photos/usgeologicalsurvey/4370266187/in/album-72157623467470824/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dirty="0"/>
          </a:p>
        </p:txBody>
      </p:sp>
    </p:spTree>
    <p:extLst>
      <p:ext uri="{BB962C8B-B14F-4D97-AF65-F5344CB8AC3E}">
        <p14:creationId xmlns:p14="http://schemas.microsoft.com/office/powerpoint/2010/main" val="1546687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challenges </a:t>
            </a:r>
            <a:r>
              <a:rPr lang="en-US" baseline="0" dirty="0" smtClean="0"/>
              <a:t>make oil spill response operations difficult and dangerous:</a:t>
            </a:r>
          </a:p>
          <a:p>
            <a:endParaRPr lang="en-US" dirty="0" smtClean="0"/>
          </a:p>
          <a:p>
            <a:r>
              <a:rPr lang="en-US" dirty="0" smtClean="0"/>
              <a:t>1. Weather: C</a:t>
            </a:r>
            <a:r>
              <a:rPr lang="en-US" baseline="0" dirty="0" smtClean="0"/>
              <a:t>louds and fog reduce visibility and extreme weather hinders operations</a:t>
            </a:r>
          </a:p>
          <a:p>
            <a:r>
              <a:rPr lang="en-US" baseline="0" dirty="0" smtClean="0"/>
              <a:t>2. Sea Ice: Blocks passages, damages vessels</a:t>
            </a:r>
          </a:p>
          <a:p>
            <a:r>
              <a:rPr lang="en-US" baseline="0" dirty="0" smtClean="0"/>
              <a:t>3. Periods of extended darkness: Several months of darkness, Nov-Feb</a:t>
            </a:r>
          </a:p>
          <a:p>
            <a:r>
              <a:rPr lang="en-US" baseline="0" dirty="0" smtClean="0"/>
              <a:t>4. Lack of Infrastructure: Remote location and undeveloped towns lack support infrastructure for emergency incidents</a:t>
            </a:r>
          </a:p>
          <a:p>
            <a:r>
              <a:rPr lang="en-US" baseline="0" dirty="0" smtClean="0"/>
              <a:t>5. Freezing Temperatures: Freezing temperatures can cause wear to machinery and be dangerous to response personnel</a:t>
            </a:r>
          </a:p>
          <a:p>
            <a:endParaRPr lang="en-US" baseline="0" dirty="0" smtClean="0"/>
          </a:p>
          <a:p>
            <a:r>
              <a:rPr lang="en-US" baseline="0" dirty="0" smtClean="0"/>
              <a:t>Oil persists longer in freezing environments, making environmental impacts more severe.</a:t>
            </a:r>
          </a:p>
          <a:p>
            <a:endParaRPr lang="en-US" dirty="0" smtClean="0"/>
          </a:p>
          <a:p>
            <a:r>
              <a:rPr lang="en-US" dirty="0" smtClean="0"/>
              <a:t>Environmental impacts from</a:t>
            </a:r>
            <a:r>
              <a:rPr lang="en-US" baseline="0" dirty="0" smtClean="0"/>
              <a:t> an oil spill are more severe in the arctic due to its fragile ecosystem and harsh environmental conditions. </a:t>
            </a:r>
          </a:p>
          <a:p>
            <a:endParaRPr lang="en-US" baseline="0" dirty="0" smtClean="0"/>
          </a:p>
          <a:p>
            <a:r>
              <a:rPr lang="en-US" baseline="0" dirty="0" smtClean="0"/>
              <a:t>Oil behavior and fate in freezing environments is poorly understood. Oil spreads on and under ice; is absorbed in snow;  is contained on and in ice; and spreads over ice-infested water.</a:t>
            </a:r>
          </a:p>
          <a:p>
            <a:endParaRPr lang="en-US" baseline="0" dirty="0" smtClean="0"/>
          </a:p>
          <a:p>
            <a:r>
              <a:rPr lang="en-US" dirty="0" smtClean="0"/>
              <a:t>Last, oil spills shut down valuable shipping lanes which can have a</a:t>
            </a:r>
            <a:r>
              <a:rPr lang="en-US" baseline="0" dirty="0" smtClean="0"/>
              <a:t>n economic impact on the Arctic Nations’ industry.</a:t>
            </a:r>
          </a:p>
          <a:p>
            <a:endParaRPr lang="en-US" dirty="0" smtClean="0"/>
          </a:p>
          <a:p>
            <a:r>
              <a:rPr lang="en-US" dirty="0" smtClean="0"/>
              <a:t>Creative</a:t>
            </a:r>
            <a:r>
              <a:rPr lang="en-US" baseline="0" dirty="0" smtClean="0"/>
              <a:t> Commons, Public Domain, </a:t>
            </a:r>
            <a:r>
              <a:rPr lang="en-US" sz="1200" b="0" i="0" kern="1200" dirty="0" smtClean="0">
                <a:solidFill>
                  <a:schemeClr val="tx1"/>
                </a:solidFill>
                <a:effectLst/>
                <a:latin typeface="+mn-lt"/>
                <a:ea typeface="+mn-ea"/>
                <a:cs typeface="+mn-cs"/>
              </a:rPr>
              <a:t>Photo Credit: Patrick Kelley, U.S. Coast Guard,</a:t>
            </a:r>
          </a:p>
          <a:p>
            <a:r>
              <a:rPr lang="en-US" dirty="0" smtClean="0"/>
              <a:t>https://www.flickr.com/photos/usgeologicalsurvey/4370266339/in/album-72157623467470824/</a:t>
            </a:r>
          </a:p>
          <a:p>
            <a:r>
              <a:rPr lang="en-US" dirty="0" smtClean="0"/>
              <a:t>https://www.flickr.com/photos/usgeologicalsurvey/4370264559/in/album-72157623467470824/</a:t>
            </a:r>
          </a:p>
          <a:p>
            <a:r>
              <a:rPr lang="en-US" dirty="0" smtClean="0"/>
              <a:t>https://www.flickr.com/photos/usgeologicalsurvey/4371011748/in/album-72157623467470824/</a:t>
            </a:r>
          </a:p>
          <a:p>
            <a:r>
              <a:rPr lang="en-US" dirty="0" smtClean="0"/>
              <a:t>https://www.flickr.com/photos/usgeologicalsurvey/4371011032/in/album-72157623467470824/</a:t>
            </a:r>
          </a:p>
          <a:p>
            <a:r>
              <a:rPr lang="en-US" dirty="0" smtClean="0"/>
              <a:t>https://www.flickr.com/photos/usgeologicalsurvey/4370262379/in/album-72157623467470824/</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1991947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USCG is the</a:t>
            </a:r>
            <a:r>
              <a:rPr lang="en-US" baseline="0" dirty="0" smtClean="0"/>
              <a:t> lead</a:t>
            </a:r>
            <a:r>
              <a:rPr lang="en-US" dirty="0" smtClean="0"/>
              <a:t> response</a:t>
            </a:r>
            <a:r>
              <a:rPr lang="en-US" baseline="0" dirty="0" smtClean="0"/>
              <a:t> agency for oil spills in US coastal waters. They currently utilize the Arctic ERMA to </a:t>
            </a:r>
            <a:r>
              <a:rPr lang="en-US" sz="1200" b="0" i="0" kern="1200" dirty="0" smtClean="0">
                <a:solidFill>
                  <a:schemeClr val="tx1"/>
                </a:solidFill>
                <a:effectLst/>
                <a:latin typeface="+mn-lt"/>
                <a:ea typeface="+mn-ea"/>
                <a:cs typeface="+mn-cs"/>
              </a:rPr>
              <a:t>visualize maritime situations and improve communication and coordination among their responders.</a:t>
            </a:r>
            <a:endParaRPr lang="en-US" baseline="0" dirty="0" smtClean="0"/>
          </a:p>
          <a:p>
            <a:endParaRPr lang="en-US" baseline="0" dirty="0" smtClean="0"/>
          </a:p>
          <a:p>
            <a:r>
              <a:rPr lang="en-US" baseline="0" dirty="0" smtClean="0"/>
              <a:t>The Alaska Disasters partnered with the USCG Office of Marine Environmental Response Policy and the National Oceanic and Atmospheric Administration, Spatial Data Branch, to investigate how NASA EOS and ESA EO can assist their strategic oil spill response planning.</a:t>
            </a:r>
          </a:p>
          <a:p>
            <a:endParaRPr lang="en-US" dirty="0" smtClean="0"/>
          </a:p>
          <a:p>
            <a:r>
              <a:rPr lang="en-US" dirty="0" smtClean="0"/>
              <a:t>Creative Commons, </a:t>
            </a:r>
            <a:r>
              <a:rPr lang="en-US" sz="1200" b="0" i="0" kern="1200" dirty="0" smtClean="0">
                <a:solidFill>
                  <a:schemeClr val="tx1"/>
                </a:solidFill>
                <a:effectLst/>
                <a:latin typeface="+mn-lt"/>
                <a:ea typeface="+mn-ea"/>
                <a:cs typeface="+mn-cs"/>
              </a:rPr>
              <a:t>U.S. Coast Guard photo by Petty Officer 1st Class Matthew Belson: </a:t>
            </a:r>
            <a:r>
              <a:rPr lang="en-US" dirty="0" smtClean="0"/>
              <a:t>https://www.flickr.com/photos/deepwaterhorizonresponse/4761356357/in/photolist-8fKcmZ-4yHSa2-p9pHKY-7X8Vjm-7Xjc7n-nCt5Lv-89mZXd-mpzivv-8w7yf8-uiFpB-r4sDBV-7WKZ5c-8oYDza-8p2Prd-87qSui-8bpe5b-8b1giF-8hwyTM-oRWkyF-nqYgBo-9CMP7A-8cXCAC-837X5D-4nxvGE-q78jK7-7KWbHw-s2J49o-8GiZN8-8GiZGv-6at2Tn-8vDqxr-7ZAW7N-9CJSeT-a4fVye-8tKcMh-82jBH1-8v95Ah-83VbB2-7ZVsXY-oX9Jzp-kam7jw-83uu44-mnJmKF-43xt2N-9d7wjz-rLMVK9-bMonWB-89JJea-8dj1VA-8zo4cR</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dirty="0"/>
          </a:p>
        </p:txBody>
      </p:sp>
    </p:spTree>
    <p:extLst>
      <p:ext uri="{BB962C8B-B14F-4D97-AF65-F5344CB8AC3E}">
        <p14:creationId xmlns:p14="http://schemas.microsoft.com/office/powerpoint/2010/main" val="976543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 of this study was to:</a:t>
            </a:r>
          </a:p>
          <a:p>
            <a:endParaRPr lang="en-US" dirty="0" smtClean="0"/>
          </a:p>
          <a:p>
            <a:pPr marL="228600" indent="-228600">
              <a:buAutoNum type="arabicPeriod"/>
            </a:pPr>
            <a:r>
              <a:rPr lang="en-US" baseline="0" dirty="0" smtClean="0"/>
              <a:t>Identify: M</a:t>
            </a:r>
            <a:r>
              <a:rPr lang="en-US" dirty="0" smtClean="0"/>
              <a:t>ap known natural oil seeps in order to give the USCG the ability to monitor and account for background pollution and to rule</a:t>
            </a:r>
            <a:r>
              <a:rPr lang="en-US" baseline="0" dirty="0" smtClean="0"/>
              <a:t> out anthropogenic sources. </a:t>
            </a:r>
          </a:p>
          <a:p>
            <a:pPr marL="228600" indent="-228600">
              <a:buAutoNum type="arabicPeriod"/>
            </a:pPr>
            <a:r>
              <a:rPr lang="en-US" baseline="0" dirty="0" smtClean="0"/>
              <a:t>Create: </a:t>
            </a:r>
            <a:r>
              <a:rPr lang="en-US" dirty="0" smtClean="0"/>
              <a:t>Python-based</a:t>
            </a:r>
            <a:r>
              <a:rPr lang="en-US" baseline="0" dirty="0" smtClean="0"/>
              <a:t> tool </a:t>
            </a:r>
            <a:r>
              <a:rPr lang="en-US" dirty="0" smtClean="0"/>
              <a:t>to retrieve imagery data in order to quickly visualize optical and radar information to detect, map, and monitor oil spills and natural oil seeps within the coastal area of Alaska. </a:t>
            </a:r>
          </a:p>
          <a:p>
            <a:pPr marL="228600" indent="-228600">
              <a:buAutoNum type="arabicPeriod"/>
            </a:pPr>
            <a:r>
              <a:rPr lang="en-US" dirty="0" smtClean="0"/>
              <a:t>Inject: Upload oil</a:t>
            </a:r>
            <a:r>
              <a:rPr lang="en-US" baseline="0" dirty="0" smtClean="0"/>
              <a:t> seeps dataset </a:t>
            </a:r>
            <a:r>
              <a:rPr lang="en-US" dirty="0" smtClean="0"/>
              <a:t>into the Arctic Emergency Response Management Application (ERMA)</a:t>
            </a:r>
            <a:r>
              <a:rPr lang="en-US" baseline="0" dirty="0" smtClean="0"/>
              <a:t> </a:t>
            </a:r>
            <a:r>
              <a:rPr lang="en-US" dirty="0" smtClean="0"/>
              <a:t>to improve USCG communication and coordination efforts.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dirty="0"/>
          </a:p>
        </p:txBody>
      </p:sp>
    </p:spTree>
    <p:extLst>
      <p:ext uri="{BB962C8B-B14F-4D97-AF65-F5344CB8AC3E}">
        <p14:creationId xmlns:p14="http://schemas.microsoft.com/office/powerpoint/2010/main" val="143707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Remotely sensing the presence of oil in an ice-infested region requires a mix of sensors, both passive and active, operating across the electromagnetic spectrum. </a:t>
            </a:r>
          </a:p>
          <a:p>
            <a:endParaRPr lang="en-US" baseline="0" dirty="0" smtClean="0"/>
          </a:p>
          <a:p>
            <a:r>
              <a:rPr lang="en-US" baseline="0" dirty="0" smtClean="0"/>
              <a:t>The ideal combination of sensors will overcome individual sensor limitations. </a:t>
            </a:r>
          </a:p>
          <a:p>
            <a:endParaRPr lang="en-US" baseline="0" dirty="0" smtClean="0"/>
          </a:p>
          <a:p>
            <a:r>
              <a:rPr lang="en-US" baseline="0" dirty="0" smtClean="0"/>
              <a:t>With this in mind, our team leveraged the European Space Agency’s Earth Observation system, Sentinel-1, for its all-weather capabilities using synthetic aperture radar, combined with Landsat 8 for its high spatial resolution and MODIS-Aqua and MODIS-Terra for its high temporal resolution. </a:t>
            </a:r>
          </a:p>
          <a:p>
            <a:endParaRPr lang="en-US" baseline="0" dirty="0" smtClean="0"/>
          </a:p>
          <a:p>
            <a:r>
              <a:rPr lang="en-US" baseline="0" dirty="0" smtClean="0"/>
              <a:t>Analyzed together, these sensors provide the most accurate visualization of an Arctic oil spill incident.</a:t>
            </a:r>
          </a:p>
          <a:p>
            <a:endParaRPr lang="en-US" baseline="0" dirty="0" smtClean="0"/>
          </a:p>
          <a:p>
            <a:r>
              <a:rPr lang="en-US" baseline="0" dirty="0" smtClean="0"/>
              <a:t>All-weather = Sentinel-1 (SAR)</a:t>
            </a:r>
          </a:p>
          <a:p>
            <a:r>
              <a:rPr lang="en-US" baseline="0" dirty="0" smtClean="0"/>
              <a:t>High Spatial = Landsat-8 OLI/TIRS</a:t>
            </a:r>
          </a:p>
          <a:p>
            <a:r>
              <a:rPr lang="en-US" baseline="0" dirty="0" smtClean="0"/>
              <a:t>High Temporal = Aqua/Terra MODIS</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dirty="0"/>
          </a:p>
        </p:txBody>
      </p:sp>
    </p:spTree>
    <p:extLst>
      <p:ext uri="{BB962C8B-B14F-4D97-AF65-F5344CB8AC3E}">
        <p14:creationId xmlns:p14="http://schemas.microsoft.com/office/powerpoint/2010/main" val="215902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component</a:t>
            </a:r>
            <a:r>
              <a:rPr lang="en-US" baseline="0" dirty="0" smtClean="0"/>
              <a:t> of our project is a Python-based tool used to expedite the process of downloading spectral data from multiple repositories. This tool retrieves imagery on-demand for the user, all that is required is a </a:t>
            </a:r>
            <a:r>
              <a:rPr lang="en-US" baseline="0" dirty="0" err="1" smtClean="0"/>
              <a:t>lat</a:t>
            </a:r>
            <a:r>
              <a:rPr lang="en-US" baseline="0" dirty="0" smtClean="0"/>
              <a:t>/long and date range.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dirty="0"/>
          </a:p>
        </p:txBody>
      </p:sp>
    </p:spTree>
    <p:extLst>
      <p:ext uri="{BB962C8B-B14F-4D97-AF65-F5344CB8AC3E}">
        <p14:creationId xmlns:p14="http://schemas.microsoft.com/office/powerpoint/2010/main" val="246853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component</a:t>
            </a:r>
            <a:r>
              <a:rPr lang="en-US" baseline="0" dirty="0" smtClean="0"/>
              <a:t> of our project is a Python-based tool used to expedite the process of downloading spectral data from multiple repositories. This tool retrieves imagery on-demand for the user, all that is required is a </a:t>
            </a:r>
            <a:r>
              <a:rPr lang="en-US" baseline="0" dirty="0" err="1" smtClean="0"/>
              <a:t>lat</a:t>
            </a:r>
            <a:r>
              <a:rPr lang="en-US" baseline="0" dirty="0" smtClean="0"/>
              <a:t>/long and date range.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dirty="0"/>
          </a:p>
        </p:txBody>
      </p:sp>
    </p:spTree>
    <p:extLst>
      <p:ext uri="{BB962C8B-B14F-4D97-AF65-F5344CB8AC3E}">
        <p14:creationId xmlns:p14="http://schemas.microsoft.com/office/powerpoint/2010/main" val="3623622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component</a:t>
            </a:r>
            <a:r>
              <a:rPr lang="en-US" baseline="0" dirty="0" smtClean="0"/>
              <a:t> of our project is a Python-based tool used to expedite the process of downloading spectral data from multiple repositories. This tool retrieves imagery on-demand for the user, all that is required is a </a:t>
            </a:r>
            <a:r>
              <a:rPr lang="en-US" baseline="0" dirty="0" err="1" smtClean="0"/>
              <a:t>lat</a:t>
            </a:r>
            <a:r>
              <a:rPr lang="en-US" baseline="0" dirty="0" smtClean="0"/>
              <a:t>/long and date range.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87812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8/4/2015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dirty="0"/>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image" Target="../media/image23.png"/><Relationship Id="rId5" Type="http://schemas.openxmlformats.org/officeDocument/2006/relationships/diagramQuickStyle" Target="../diagrams/quickStyle4.xml"/><Relationship Id="rId10" Type="http://schemas.openxmlformats.org/officeDocument/2006/relationships/image" Target="../media/image22.png"/><Relationship Id="rId4" Type="http://schemas.openxmlformats.org/officeDocument/2006/relationships/diagramLayout" Target="../diagrams/layout4.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7.jpeg"/><Relationship Id="rId5" Type="http://schemas.openxmlformats.org/officeDocument/2006/relationships/diagramQuickStyle" Target="../diagrams/quickStyle1.xml"/><Relationship Id="rId10" Type="http://schemas.openxmlformats.org/officeDocument/2006/relationships/image" Target="../media/image16.jpg"/><Relationship Id="rId4" Type="http://schemas.openxmlformats.org/officeDocument/2006/relationships/diagramLayout" Target="../diagrams/layout1.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426464"/>
            <a:ext cx="9144000" cy="2432304"/>
          </a:xfrm>
        </p:spPr>
        <p:txBody>
          <a:bodyPr>
            <a:normAutofit/>
          </a:bodyPr>
          <a:lstStyle/>
          <a:p>
            <a:r>
              <a:rPr lang="en-US" dirty="0" smtClean="0"/>
              <a:t>Alaska Disasters</a:t>
            </a:r>
            <a:endParaRPr lang="en-US" dirty="0"/>
          </a:p>
        </p:txBody>
      </p:sp>
      <p:sp>
        <p:nvSpPr>
          <p:cNvPr id="3" name="Text Placeholder 2"/>
          <p:cNvSpPr>
            <a:spLocks noGrp="1"/>
          </p:cNvSpPr>
          <p:nvPr>
            <p:ph type="body" sz="quarter" idx="11"/>
          </p:nvPr>
        </p:nvSpPr>
        <p:spPr/>
        <p:txBody>
          <a:bodyPr/>
          <a:lstStyle/>
          <a:p>
            <a:r>
              <a:rPr lang="en-US" dirty="0" smtClean="0"/>
              <a:t>Will Manion (Project Lead)</a:t>
            </a:r>
            <a:endParaRPr lang="en-US" dirty="0"/>
          </a:p>
        </p:txBody>
      </p:sp>
      <p:sp>
        <p:nvSpPr>
          <p:cNvPr id="4" name="Text Placeholder 3"/>
          <p:cNvSpPr>
            <a:spLocks noGrp="1"/>
          </p:cNvSpPr>
          <p:nvPr>
            <p:ph type="body" sz="quarter" idx="12"/>
          </p:nvPr>
        </p:nvSpPr>
        <p:spPr/>
        <p:txBody>
          <a:bodyPr/>
          <a:lstStyle/>
          <a:p>
            <a:r>
              <a:rPr lang="en-US" dirty="0" smtClean="0"/>
              <a:t>Jordan Vaa</a:t>
            </a:r>
            <a:endParaRPr lang="en-US" dirty="0"/>
          </a:p>
        </p:txBody>
      </p:sp>
      <p:sp>
        <p:nvSpPr>
          <p:cNvPr id="5" name="Text Placeholder 4"/>
          <p:cNvSpPr>
            <a:spLocks noGrp="1"/>
          </p:cNvSpPr>
          <p:nvPr>
            <p:ph type="body" sz="quarter" idx="13"/>
          </p:nvPr>
        </p:nvSpPr>
        <p:spPr/>
        <p:txBody>
          <a:bodyPr/>
          <a:lstStyle/>
          <a:p>
            <a:r>
              <a:rPr lang="en-US" dirty="0" smtClean="0"/>
              <a:t>Katelyn Quinn</a:t>
            </a:r>
            <a:endParaRPr lang="en-US" dirty="0"/>
          </a:p>
        </p:txBody>
      </p:sp>
      <p:sp>
        <p:nvSpPr>
          <p:cNvPr id="6" name="Text Placeholder 5"/>
          <p:cNvSpPr>
            <a:spLocks noGrp="1"/>
          </p:cNvSpPr>
          <p:nvPr>
            <p:ph type="body" sz="quarter" idx="14"/>
          </p:nvPr>
        </p:nvSpPr>
        <p:spPr/>
        <p:txBody>
          <a:bodyPr/>
          <a:lstStyle/>
          <a:p>
            <a:r>
              <a:rPr lang="en-US" dirty="0" smtClean="0"/>
              <a:t>Amy Ferguson</a:t>
            </a:r>
            <a:endParaRPr lang="en-US" dirty="0"/>
          </a:p>
        </p:txBody>
      </p:sp>
      <p:sp>
        <p:nvSpPr>
          <p:cNvPr id="7" name="Text Placeholder 6"/>
          <p:cNvSpPr>
            <a:spLocks noGrp="1"/>
          </p:cNvSpPr>
          <p:nvPr>
            <p:ph type="body" sz="quarter" idx="15"/>
          </p:nvPr>
        </p:nvSpPr>
        <p:spPr/>
        <p:txBody>
          <a:bodyPr/>
          <a:lstStyle/>
          <a:p>
            <a:r>
              <a:rPr lang="en-US" dirty="0" smtClean="0"/>
              <a:t>Kristen Noviello</a:t>
            </a:r>
            <a:endParaRPr lang="en-US" dirty="0"/>
          </a:p>
        </p:txBody>
      </p:sp>
      <p:sp>
        <p:nvSpPr>
          <p:cNvPr id="8" name="Text Placeholder 7"/>
          <p:cNvSpPr>
            <a:spLocks noGrp="1"/>
          </p:cNvSpPr>
          <p:nvPr>
            <p:ph type="body" sz="quarter" idx="16"/>
          </p:nvPr>
        </p:nvSpPr>
        <p:spPr/>
        <p:txBody>
          <a:bodyPr/>
          <a:lstStyle/>
          <a:p>
            <a:r>
              <a:rPr lang="en-US" dirty="0" smtClean="0"/>
              <a:t>Nicole MacDonald</a:t>
            </a:r>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dirty="0"/>
              <a:t>Utilizing NASA Earth Observations to Identify Oil </a:t>
            </a:r>
            <a:r>
              <a:rPr lang="en-US" dirty="0" smtClean="0"/>
              <a:t>Spills and </a:t>
            </a:r>
            <a:r>
              <a:rPr lang="en-US" smtClean="0"/>
              <a:t>Natural Oil Seeps </a:t>
            </a:r>
            <a:r>
              <a:rPr lang="en-US" dirty="0"/>
              <a:t>o</a:t>
            </a:r>
            <a:r>
              <a:rPr lang="en-US" dirty="0" smtClean="0"/>
              <a:t>ff </a:t>
            </a:r>
            <a:r>
              <a:rPr lang="en-US" dirty="0"/>
              <a:t>the Northern Shore of Alaska</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p:cNvGraphicFramePr/>
          <p:nvPr>
            <p:extLst>
              <p:ext uri="{D42A27DB-BD31-4B8C-83A1-F6EECF244321}">
                <p14:modId xmlns:p14="http://schemas.microsoft.com/office/powerpoint/2010/main" val="277196605"/>
              </p:ext>
            </p:extLst>
          </p:nvPr>
        </p:nvGraphicFramePr>
        <p:xfrm>
          <a:off x="343890" y="2302280"/>
          <a:ext cx="3548075" cy="2895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877606" y="668595"/>
            <a:ext cx="1426994" cy="215444"/>
          </a:xfrm>
          <a:prstGeom prst="rect">
            <a:avLst/>
          </a:prstGeom>
          <a:noFill/>
        </p:spPr>
        <p:txBody>
          <a:bodyPr wrap="none" rtlCol="0">
            <a:spAutoFit/>
          </a:bodyPr>
          <a:lstStyle/>
          <a:p>
            <a:pPr algn="r"/>
            <a:r>
              <a:rPr lang="en-US" sz="800" kern="0" dirty="0" smtClean="0">
                <a:latin typeface="Century Gothic" panose="020B0502020202020204" pitchFamily="34" charset="0"/>
                <a:cs typeface="Arial"/>
                <a:sym typeface="Arial"/>
                <a:rtl val="0"/>
              </a:rPr>
              <a:t>Becker and </a:t>
            </a:r>
            <a:r>
              <a:rPr lang="en-US" sz="800" kern="0" dirty="0" err="1" smtClean="0">
                <a:latin typeface="Century Gothic" panose="020B0502020202020204" pitchFamily="34" charset="0"/>
                <a:cs typeface="Arial"/>
                <a:sym typeface="Arial"/>
                <a:rtl val="0"/>
              </a:rPr>
              <a:t>Manen</a:t>
            </a:r>
            <a:r>
              <a:rPr lang="en-US" sz="800" kern="0" dirty="0" smtClean="0">
                <a:latin typeface="Century Gothic" panose="020B0502020202020204" pitchFamily="34" charset="0"/>
                <a:cs typeface="Arial"/>
                <a:sym typeface="Arial"/>
                <a:rtl val="0"/>
              </a:rPr>
              <a:t>, 1988</a:t>
            </a:r>
            <a:endParaRPr lang="en-US" sz="800" kern="0" dirty="0">
              <a:latin typeface="Century Gothic" panose="020B0502020202020204" pitchFamily="34" charset="0"/>
              <a:cs typeface="Arial"/>
              <a:sym typeface="Arial"/>
              <a:rtl val="0"/>
            </a:endParaRPr>
          </a:p>
        </p:txBody>
      </p:sp>
      <p:sp>
        <p:nvSpPr>
          <p:cNvPr id="7" name="Text Placeholder 2"/>
          <p:cNvSpPr>
            <a:spLocks noGrp="1"/>
          </p:cNvSpPr>
          <p:nvPr>
            <p:ph type="body" sz="quarter" idx="10"/>
          </p:nvPr>
        </p:nvSpPr>
        <p:spPr>
          <a:xfrm>
            <a:off x="0" y="152385"/>
            <a:ext cx="5601904" cy="1338603"/>
          </a:xfrm>
        </p:spPr>
        <p:txBody>
          <a:bodyPr>
            <a:normAutofit/>
          </a:bodyPr>
          <a:lstStyle/>
          <a:p>
            <a:r>
              <a:rPr lang="en-US" dirty="0" smtClean="0"/>
              <a:t>Methodology</a:t>
            </a:r>
          </a:p>
          <a:p>
            <a:r>
              <a:rPr lang="en-US" sz="2400" b="0" dirty="0" smtClean="0">
                <a:solidFill>
                  <a:schemeClr val="tx1"/>
                </a:solidFill>
              </a:rPr>
              <a:t>Identify Natural Oil Seeps</a:t>
            </a:r>
            <a:endParaRPr lang="en-US" sz="2400" b="0" dirty="0">
              <a:solidFill>
                <a:schemeClr val="tx1"/>
              </a:solidFill>
            </a:endParaRPr>
          </a:p>
        </p:txBody>
      </p:sp>
      <p:sp>
        <p:nvSpPr>
          <p:cNvPr id="2" name="Down Arrow 1"/>
          <p:cNvSpPr/>
          <p:nvPr/>
        </p:nvSpPr>
        <p:spPr>
          <a:xfrm>
            <a:off x="5986914" y="1727372"/>
            <a:ext cx="673768" cy="4241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5986914" y="3212919"/>
            <a:ext cx="673768" cy="4241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6014844" y="4693766"/>
            <a:ext cx="673768" cy="4241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994787" y="678220"/>
            <a:ext cx="7910422" cy="2024950"/>
            <a:chOff x="994787" y="678220"/>
            <a:chExt cx="7910422" cy="2024950"/>
          </a:xfrm>
        </p:grpSpPr>
        <p:pic>
          <p:nvPicPr>
            <p:cNvPr id="11" name="Picture 10"/>
            <p:cNvPicPr>
              <a:picLocks noChangeAspect="1"/>
            </p:cNvPicPr>
            <p:nvPr/>
          </p:nvPicPr>
          <p:blipFill rotWithShape="1">
            <a:blip r:embed="rId8"/>
            <a:srcRect t="25150" b="58031"/>
            <a:stretch/>
          </p:blipFill>
          <p:spPr>
            <a:xfrm>
              <a:off x="4060268" y="678220"/>
              <a:ext cx="4844941" cy="1039528"/>
            </a:xfrm>
            <a:prstGeom prst="rect">
              <a:avLst/>
            </a:prstGeom>
            <a:solidFill>
              <a:schemeClr val="tx2"/>
            </a:solidFill>
            <a:ln>
              <a:solidFill>
                <a:schemeClr val="tx1"/>
              </a:solidFill>
            </a:ln>
          </p:spPr>
        </p:pic>
        <p:sp>
          <p:nvSpPr>
            <p:cNvPr id="29" name="TextBox 28"/>
            <p:cNvSpPr txBox="1"/>
            <p:nvPr/>
          </p:nvSpPr>
          <p:spPr>
            <a:xfrm>
              <a:off x="994787" y="2349227"/>
              <a:ext cx="2924198" cy="353943"/>
            </a:xfrm>
            <a:prstGeom prst="rect">
              <a:avLst/>
            </a:prstGeom>
            <a:noFill/>
          </p:spPr>
          <p:txBody>
            <a:bodyPr wrap="none" rtlCol="0">
              <a:spAutoFit/>
            </a:bodyPr>
            <a:lstStyle/>
            <a:p>
              <a:r>
                <a:rPr lang="en-US" sz="1700" b="1" dirty="0" smtClean="0">
                  <a:solidFill>
                    <a:schemeClr val="bg1"/>
                  </a:solidFill>
                </a:rPr>
                <a:t>Becker and </a:t>
              </a:r>
              <a:r>
                <a:rPr lang="en-US" sz="1700" b="1" dirty="0" err="1" smtClean="0">
                  <a:solidFill>
                    <a:schemeClr val="bg1"/>
                  </a:solidFill>
                </a:rPr>
                <a:t>Manen</a:t>
              </a:r>
              <a:r>
                <a:rPr lang="en-US" sz="1700" b="1" dirty="0" smtClean="0">
                  <a:solidFill>
                    <a:schemeClr val="bg1"/>
                  </a:solidFill>
                </a:rPr>
                <a:t> (1988)</a:t>
              </a:r>
              <a:endParaRPr lang="en-US" sz="1700" b="1" dirty="0">
                <a:solidFill>
                  <a:schemeClr val="bg1"/>
                </a:solidFill>
              </a:endParaRPr>
            </a:p>
          </p:txBody>
        </p:sp>
      </p:grpSp>
      <p:grpSp>
        <p:nvGrpSpPr>
          <p:cNvPr id="36" name="Group 35"/>
          <p:cNvGrpSpPr/>
          <p:nvPr/>
        </p:nvGrpSpPr>
        <p:grpSpPr>
          <a:xfrm>
            <a:off x="1387522" y="2172830"/>
            <a:ext cx="7513248" cy="1045292"/>
            <a:chOff x="1387522" y="2172830"/>
            <a:chExt cx="7513248" cy="1045292"/>
          </a:xfrm>
        </p:grpSpPr>
        <p:pic>
          <p:nvPicPr>
            <p:cNvPr id="8" name="Picture 7"/>
            <p:cNvPicPr>
              <a:picLocks noChangeAspect="1"/>
            </p:cNvPicPr>
            <p:nvPr/>
          </p:nvPicPr>
          <p:blipFill rotWithShape="1">
            <a:blip r:embed="rId9"/>
            <a:srcRect l="-65" t="38381" r="157" b="45605"/>
            <a:stretch/>
          </p:blipFill>
          <p:spPr>
            <a:xfrm>
              <a:off x="4057422" y="2172830"/>
              <a:ext cx="4843348" cy="1029903"/>
            </a:xfrm>
            <a:prstGeom prst="rect">
              <a:avLst/>
            </a:prstGeom>
            <a:ln>
              <a:solidFill>
                <a:schemeClr val="tx1"/>
              </a:solidFill>
            </a:ln>
          </p:spPr>
        </p:pic>
        <p:sp>
          <p:nvSpPr>
            <p:cNvPr id="31" name="TextBox 30"/>
            <p:cNvSpPr txBox="1"/>
            <p:nvPr/>
          </p:nvSpPr>
          <p:spPr>
            <a:xfrm>
              <a:off x="1387522" y="2864179"/>
              <a:ext cx="1624164" cy="353943"/>
            </a:xfrm>
            <a:prstGeom prst="rect">
              <a:avLst/>
            </a:prstGeom>
            <a:noFill/>
          </p:spPr>
          <p:txBody>
            <a:bodyPr wrap="none" rtlCol="0">
              <a:spAutoFit/>
            </a:bodyPr>
            <a:lstStyle/>
            <a:p>
              <a:pPr algn="ctr"/>
              <a:r>
                <a:rPr lang="en-US" sz="1700" b="1" dirty="0" smtClean="0">
                  <a:solidFill>
                    <a:schemeClr val="bg1"/>
                  </a:solidFill>
                </a:rPr>
                <a:t>Google Maps</a:t>
              </a:r>
              <a:endParaRPr lang="en-US" sz="1700" b="1" dirty="0">
                <a:solidFill>
                  <a:schemeClr val="bg1"/>
                </a:solidFill>
              </a:endParaRPr>
            </a:p>
          </p:txBody>
        </p:sp>
      </p:grpSp>
      <p:grpSp>
        <p:nvGrpSpPr>
          <p:cNvPr id="37" name="Group 36"/>
          <p:cNvGrpSpPr/>
          <p:nvPr/>
        </p:nvGrpSpPr>
        <p:grpSpPr>
          <a:xfrm>
            <a:off x="1415575" y="3448461"/>
            <a:ext cx="7489634" cy="1238051"/>
            <a:chOff x="1415575" y="3448461"/>
            <a:chExt cx="7489634" cy="1238051"/>
          </a:xfrm>
        </p:grpSpPr>
        <p:pic>
          <p:nvPicPr>
            <p:cNvPr id="9" name="Picture 8"/>
            <p:cNvPicPr>
              <a:picLocks noChangeAspect="1"/>
            </p:cNvPicPr>
            <p:nvPr/>
          </p:nvPicPr>
          <p:blipFill rotWithShape="1">
            <a:blip r:embed="rId10"/>
            <a:srcRect t="34447" r="13403" b="49149"/>
            <a:stretch/>
          </p:blipFill>
          <p:spPr>
            <a:xfrm>
              <a:off x="4057422" y="3656609"/>
              <a:ext cx="4847787" cy="1029903"/>
            </a:xfrm>
            <a:prstGeom prst="rect">
              <a:avLst/>
            </a:prstGeom>
            <a:ln>
              <a:solidFill>
                <a:schemeClr val="accent1"/>
              </a:solidFill>
            </a:ln>
          </p:spPr>
        </p:pic>
        <p:sp>
          <p:nvSpPr>
            <p:cNvPr id="32" name="TextBox 31"/>
            <p:cNvSpPr txBox="1"/>
            <p:nvPr/>
          </p:nvSpPr>
          <p:spPr>
            <a:xfrm>
              <a:off x="1415575" y="3448461"/>
              <a:ext cx="1568058" cy="353943"/>
            </a:xfrm>
            <a:prstGeom prst="rect">
              <a:avLst/>
            </a:prstGeom>
            <a:noFill/>
          </p:spPr>
          <p:txBody>
            <a:bodyPr wrap="none" rtlCol="0">
              <a:spAutoFit/>
            </a:bodyPr>
            <a:lstStyle/>
            <a:p>
              <a:pPr algn="ctr"/>
              <a:r>
                <a:rPr lang="en-US" sz="1700" b="1" dirty="0" smtClean="0">
                  <a:solidFill>
                    <a:schemeClr val="bg1"/>
                  </a:solidFill>
                </a:rPr>
                <a:t>Google Earth</a:t>
              </a:r>
              <a:endParaRPr lang="en-US" sz="1700" b="1" dirty="0">
                <a:solidFill>
                  <a:schemeClr val="bg1"/>
                </a:solidFill>
              </a:endParaRPr>
            </a:p>
          </p:txBody>
        </p:sp>
      </p:grpSp>
      <p:grpSp>
        <p:nvGrpSpPr>
          <p:cNvPr id="38" name="Group 37"/>
          <p:cNvGrpSpPr/>
          <p:nvPr/>
        </p:nvGrpSpPr>
        <p:grpSpPr>
          <a:xfrm>
            <a:off x="1604730" y="4022378"/>
            <a:ext cx="7295792" cy="2232167"/>
            <a:chOff x="1604730" y="4022378"/>
            <a:chExt cx="7295792" cy="2232167"/>
          </a:xfrm>
        </p:grpSpPr>
        <p:pic>
          <p:nvPicPr>
            <p:cNvPr id="10" name="Picture 9"/>
            <p:cNvPicPr>
              <a:picLocks noChangeAspect="1"/>
            </p:cNvPicPr>
            <p:nvPr/>
          </p:nvPicPr>
          <p:blipFill rotWithShape="1">
            <a:blip r:embed="rId11"/>
            <a:srcRect l="1992" t="29426" r="67" b="53519"/>
            <a:stretch/>
          </p:blipFill>
          <p:spPr>
            <a:xfrm>
              <a:off x="4057422" y="5138015"/>
              <a:ext cx="4843100" cy="1116530"/>
            </a:xfrm>
            <a:prstGeom prst="rect">
              <a:avLst/>
            </a:prstGeom>
            <a:ln>
              <a:solidFill>
                <a:schemeClr val="accent1"/>
              </a:solidFill>
            </a:ln>
          </p:spPr>
        </p:pic>
        <p:sp>
          <p:nvSpPr>
            <p:cNvPr id="33" name="TextBox 32"/>
            <p:cNvSpPr txBox="1"/>
            <p:nvPr/>
          </p:nvSpPr>
          <p:spPr>
            <a:xfrm>
              <a:off x="1604730" y="4022378"/>
              <a:ext cx="1189749" cy="353943"/>
            </a:xfrm>
            <a:prstGeom prst="rect">
              <a:avLst/>
            </a:prstGeom>
            <a:noFill/>
          </p:spPr>
          <p:txBody>
            <a:bodyPr wrap="none" rtlCol="0">
              <a:spAutoFit/>
            </a:bodyPr>
            <a:lstStyle/>
            <a:p>
              <a:pPr algn="ctr"/>
              <a:r>
                <a:rPr lang="en-US" sz="1700" b="1" dirty="0" smtClean="0">
                  <a:solidFill>
                    <a:schemeClr val="bg1"/>
                  </a:solidFill>
                </a:rPr>
                <a:t>Landsat 8</a:t>
              </a:r>
              <a:endParaRPr lang="en-US" sz="1700" b="1" dirty="0">
                <a:solidFill>
                  <a:schemeClr val="bg1"/>
                </a:solidFill>
              </a:endParaRPr>
            </a:p>
          </p:txBody>
        </p:sp>
      </p:grpSp>
      <p:sp>
        <p:nvSpPr>
          <p:cNvPr id="34" name="TextBox 33"/>
          <p:cNvSpPr txBox="1"/>
          <p:nvPr/>
        </p:nvSpPr>
        <p:spPr>
          <a:xfrm>
            <a:off x="1743389" y="4590445"/>
            <a:ext cx="912429" cy="353943"/>
          </a:xfrm>
          <a:prstGeom prst="rect">
            <a:avLst/>
          </a:prstGeom>
          <a:noFill/>
        </p:spPr>
        <p:txBody>
          <a:bodyPr wrap="none" rtlCol="0">
            <a:spAutoFit/>
          </a:bodyPr>
          <a:lstStyle/>
          <a:p>
            <a:pPr algn="ctr"/>
            <a:r>
              <a:rPr lang="en-US" sz="1700" b="1" dirty="0" smtClean="0">
                <a:solidFill>
                  <a:schemeClr val="bg1"/>
                </a:solidFill>
              </a:rPr>
              <a:t>ArcGIS</a:t>
            </a:r>
            <a:endParaRPr lang="en-US" sz="1700" b="1" dirty="0">
              <a:solidFill>
                <a:schemeClr val="bg1"/>
              </a:solidFill>
            </a:endParaRPr>
          </a:p>
        </p:txBody>
      </p:sp>
    </p:spTree>
    <p:extLst>
      <p:ext uri="{BB962C8B-B14F-4D97-AF65-F5344CB8AC3E}">
        <p14:creationId xmlns:p14="http://schemas.microsoft.com/office/powerpoint/2010/main" val="53876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6"/>
                                        </p:tgtEl>
                                      </p:cBhvr>
                                    </p:animEffect>
                                    <p:animScale>
                                      <p:cBhvr>
                                        <p:cTn id="12" dur="250" autoRev="1" fill="hold"/>
                                        <p:tgtEl>
                                          <p:spTgt spid="3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7"/>
                                        </p:tgtEl>
                                      </p:cBhvr>
                                    </p:animEffect>
                                    <p:animScale>
                                      <p:cBhvr>
                                        <p:cTn id="17" dur="250" autoRev="1" fill="hold"/>
                                        <p:tgtEl>
                                          <p:spTgt spid="3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38"/>
                                        </p:tgtEl>
                                      </p:cBhvr>
                                    </p:animEffect>
                                    <p:animScale>
                                      <p:cBhvr>
                                        <p:cTn id="22" dur="250" autoRev="1" fill="hold"/>
                                        <p:tgtEl>
                                          <p:spTgt spid="38"/>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34"/>
                                        </p:tgtEl>
                                      </p:cBhvr>
                                    </p:animEffect>
                                    <p:animScale>
                                      <p:cBhvr>
                                        <p:cTn id="27"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p:cNvSpPr>
            <a:spLocks noGrp="1"/>
          </p:cNvSpPr>
          <p:nvPr>
            <p:ph type="body" sz="quarter" idx="10"/>
          </p:nvPr>
        </p:nvSpPr>
        <p:spPr>
          <a:xfrm>
            <a:off x="0" y="152385"/>
            <a:ext cx="5601904" cy="1338603"/>
          </a:xfrm>
        </p:spPr>
        <p:txBody>
          <a:bodyPr>
            <a:normAutofit/>
          </a:bodyPr>
          <a:lstStyle/>
          <a:p>
            <a:r>
              <a:rPr lang="en-US" dirty="0" smtClean="0"/>
              <a:t>Methodology</a:t>
            </a:r>
          </a:p>
          <a:p>
            <a:r>
              <a:rPr lang="en-US" sz="2400" b="0" dirty="0" smtClean="0">
                <a:solidFill>
                  <a:schemeClr val="tx1"/>
                </a:solidFill>
              </a:rPr>
              <a:t>Identify Natural Oil Seeps</a:t>
            </a:r>
            <a:endParaRPr lang="en-US" sz="2400" b="0" dirty="0">
              <a:solidFill>
                <a:schemeClr val="tx1"/>
              </a:solidFill>
            </a:endParaRPr>
          </a:p>
        </p:txBody>
      </p:sp>
      <p:grpSp>
        <p:nvGrpSpPr>
          <p:cNvPr id="13" name="Group 12"/>
          <p:cNvGrpSpPr/>
          <p:nvPr/>
        </p:nvGrpSpPr>
        <p:grpSpPr>
          <a:xfrm>
            <a:off x="308601" y="1590313"/>
            <a:ext cx="8526797" cy="4908588"/>
            <a:chOff x="336881" y="1646377"/>
            <a:chExt cx="8526797" cy="4908588"/>
          </a:xfrm>
        </p:grpSpPr>
        <p:grpSp>
          <p:nvGrpSpPr>
            <p:cNvPr id="14" name="Group 13"/>
            <p:cNvGrpSpPr/>
            <p:nvPr/>
          </p:nvGrpSpPr>
          <p:grpSpPr>
            <a:xfrm>
              <a:off x="336881" y="1646377"/>
              <a:ext cx="8526797" cy="4899140"/>
              <a:chOff x="343890" y="1605379"/>
              <a:chExt cx="8526797" cy="4899140"/>
            </a:xfrm>
          </p:grpSpPr>
          <p:pic>
            <p:nvPicPr>
              <p:cNvPr id="16" name="Picture 15"/>
              <p:cNvPicPr>
                <a:picLocks noChangeAspect="1"/>
              </p:cNvPicPr>
              <p:nvPr/>
            </p:nvPicPr>
            <p:blipFill>
              <a:blip r:embed="rId3"/>
              <a:stretch>
                <a:fillRect/>
              </a:stretch>
            </p:blipFill>
            <p:spPr>
              <a:xfrm>
                <a:off x="343890" y="1605379"/>
                <a:ext cx="8526797" cy="3400254"/>
              </a:xfrm>
              <a:prstGeom prst="rect">
                <a:avLst/>
              </a:prstGeom>
            </p:spPr>
          </p:pic>
          <p:pic>
            <p:nvPicPr>
              <p:cNvPr id="17" name="Picture 16"/>
              <p:cNvPicPr>
                <a:picLocks noChangeAspect="1"/>
              </p:cNvPicPr>
              <p:nvPr/>
            </p:nvPicPr>
            <p:blipFill rotWithShape="1">
              <a:blip r:embed="rId4"/>
              <a:srcRect l="1295" t="1747" b="1"/>
              <a:stretch/>
            </p:blipFill>
            <p:spPr>
              <a:xfrm>
                <a:off x="395926" y="5147035"/>
                <a:ext cx="2182682" cy="1357484"/>
              </a:xfrm>
              <a:prstGeom prst="rect">
                <a:avLst/>
              </a:prstGeom>
              <a:ln>
                <a:solidFill>
                  <a:schemeClr val="accent1"/>
                </a:solidFill>
              </a:ln>
            </p:spPr>
          </p:pic>
          <p:pic>
            <p:nvPicPr>
              <p:cNvPr id="18" name="Picture 17"/>
              <p:cNvPicPr>
                <a:picLocks noChangeAspect="1"/>
              </p:cNvPicPr>
              <p:nvPr/>
            </p:nvPicPr>
            <p:blipFill>
              <a:blip r:embed="rId5"/>
              <a:stretch>
                <a:fillRect/>
              </a:stretch>
            </p:blipFill>
            <p:spPr>
              <a:xfrm>
                <a:off x="2765469" y="5105765"/>
                <a:ext cx="3669621" cy="1241693"/>
              </a:xfrm>
              <a:prstGeom prst="rect">
                <a:avLst/>
              </a:prstGeom>
            </p:spPr>
          </p:pic>
          <p:pic>
            <p:nvPicPr>
              <p:cNvPr id="19" name="Picture 18"/>
              <p:cNvPicPr>
                <a:picLocks noChangeAspect="1"/>
              </p:cNvPicPr>
              <p:nvPr/>
            </p:nvPicPr>
            <p:blipFill>
              <a:blip r:embed="rId6"/>
              <a:stretch>
                <a:fillRect/>
              </a:stretch>
            </p:blipFill>
            <p:spPr>
              <a:xfrm>
                <a:off x="3134151" y="3167404"/>
                <a:ext cx="1191690" cy="1457227"/>
              </a:xfrm>
              <a:prstGeom prst="rect">
                <a:avLst/>
              </a:prstGeom>
            </p:spPr>
          </p:pic>
        </p:grpSp>
        <p:pic>
          <p:nvPicPr>
            <p:cNvPr id="15" name="Picture 14"/>
            <p:cNvPicPr>
              <a:picLocks noChangeAspect="1"/>
            </p:cNvPicPr>
            <p:nvPr/>
          </p:nvPicPr>
          <p:blipFill>
            <a:blip r:embed="rId7"/>
            <a:stretch>
              <a:fillRect/>
            </a:stretch>
          </p:blipFill>
          <p:spPr>
            <a:xfrm>
              <a:off x="388917" y="5188033"/>
              <a:ext cx="2182682" cy="1366932"/>
            </a:xfrm>
            <a:prstGeom prst="rect">
              <a:avLst/>
            </a:prstGeom>
          </p:spPr>
        </p:pic>
      </p:grpSp>
    </p:spTree>
    <p:extLst>
      <p:ext uri="{BB962C8B-B14F-4D97-AF65-F5344CB8AC3E}">
        <p14:creationId xmlns:p14="http://schemas.microsoft.com/office/powerpoint/2010/main" val="32885031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96" t="16383" r="837" b="10868"/>
          <a:stretch/>
        </p:blipFill>
        <p:spPr>
          <a:xfrm>
            <a:off x="-1" y="3429000"/>
            <a:ext cx="9175243" cy="3429000"/>
          </a:xfrm>
          <a:prstGeom prst="rect">
            <a:avLst/>
          </a:prstGeom>
          <a:ln>
            <a:solidFill>
              <a:schemeClr val="accent1"/>
            </a:solidFill>
          </a:ln>
        </p:spPr>
      </p:pic>
      <p:sp>
        <p:nvSpPr>
          <p:cNvPr id="11" name="Text Placeholder 2"/>
          <p:cNvSpPr>
            <a:spLocks noGrp="1"/>
          </p:cNvSpPr>
          <p:nvPr>
            <p:ph type="body" sz="quarter" idx="10"/>
          </p:nvPr>
        </p:nvSpPr>
        <p:spPr>
          <a:xfrm>
            <a:off x="0" y="152385"/>
            <a:ext cx="7921592" cy="1338603"/>
          </a:xfrm>
        </p:spPr>
        <p:txBody>
          <a:bodyPr>
            <a:normAutofit/>
          </a:bodyPr>
          <a:lstStyle/>
          <a:p>
            <a:r>
              <a:rPr lang="en-US" dirty="0" smtClean="0"/>
              <a:t>Methodology</a:t>
            </a:r>
          </a:p>
          <a:p>
            <a:r>
              <a:rPr lang="en-US" sz="2400" b="0" dirty="0" smtClean="0">
                <a:solidFill>
                  <a:schemeClr val="tx1"/>
                </a:solidFill>
              </a:rPr>
              <a:t>Inject Natural Oil Seeps Dataset</a:t>
            </a:r>
            <a:endParaRPr lang="en-US" sz="2400" b="0" dirty="0">
              <a:solidFill>
                <a:schemeClr val="tx1"/>
              </a:solidFill>
            </a:endParaRPr>
          </a:p>
        </p:txBody>
      </p:sp>
      <p:sp>
        <p:nvSpPr>
          <p:cNvPr id="12" name="Text Placeholder 2"/>
          <p:cNvSpPr txBox="1">
            <a:spLocks/>
          </p:cNvSpPr>
          <p:nvPr/>
        </p:nvSpPr>
        <p:spPr>
          <a:xfrm>
            <a:off x="620067" y="1356527"/>
            <a:ext cx="8420237" cy="26283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buFont typeface="Arial" panose="020B0604020202020204" pitchFamily="34" charset="0"/>
              <a:buChar char="•"/>
            </a:pPr>
            <a:endParaRPr lang="en-US" sz="800" dirty="0"/>
          </a:p>
          <a:p>
            <a:pPr marL="347663" indent="-347663">
              <a:buClr>
                <a:schemeClr val="accent1"/>
              </a:buClr>
              <a:buFont typeface="Century Gothic" panose="020B0502020202020204" pitchFamily="34" charset="0"/>
              <a:buChar char="►"/>
            </a:pPr>
            <a:r>
              <a:rPr lang="en-US" sz="2400" b="1" dirty="0" smtClean="0"/>
              <a:t>Public</a:t>
            </a:r>
            <a:r>
              <a:rPr lang="en-US" sz="2400" dirty="0" smtClean="0"/>
              <a:t>, web-based GIS tool </a:t>
            </a:r>
            <a:r>
              <a:rPr lang="en-US" sz="2400" dirty="0"/>
              <a:t> </a:t>
            </a:r>
            <a:endParaRPr lang="en-US" sz="2400" dirty="0" smtClean="0"/>
          </a:p>
          <a:p>
            <a:pPr marL="347663" indent="-347663">
              <a:buClr>
                <a:schemeClr val="accent1"/>
              </a:buClr>
              <a:buFont typeface="Century Gothic" panose="020B0502020202020204" pitchFamily="34" charset="0"/>
              <a:buChar char="►"/>
            </a:pPr>
            <a:endParaRPr lang="en-US" sz="200" dirty="0" smtClean="0"/>
          </a:p>
          <a:p>
            <a:pPr marL="347663" indent="-347663">
              <a:buClr>
                <a:schemeClr val="accent1"/>
              </a:buClr>
              <a:buFont typeface="Century Gothic" panose="020B0502020202020204" pitchFamily="34" charset="0"/>
              <a:buChar char="►"/>
            </a:pPr>
            <a:r>
              <a:rPr lang="en-US" sz="2400" b="1" dirty="0" smtClean="0"/>
              <a:t>Integrates</a:t>
            </a:r>
            <a:r>
              <a:rPr lang="en-US" sz="2400" dirty="0" smtClean="0"/>
              <a:t> </a:t>
            </a:r>
            <a:r>
              <a:rPr lang="en-US" sz="2400" dirty="0"/>
              <a:t>and </a:t>
            </a:r>
            <a:r>
              <a:rPr lang="en-US" sz="2400" b="1" dirty="0" smtClean="0"/>
              <a:t>synthesizes</a:t>
            </a:r>
            <a:r>
              <a:rPr lang="en-US" sz="2400" dirty="0" smtClean="0"/>
              <a:t> datasets </a:t>
            </a:r>
          </a:p>
          <a:p>
            <a:pPr marL="347663" indent="-347663">
              <a:buClr>
                <a:schemeClr val="accent1"/>
              </a:buClr>
              <a:buFont typeface="Century Gothic" panose="020B0502020202020204" pitchFamily="34" charset="0"/>
              <a:buChar char="►"/>
            </a:pPr>
            <a:endParaRPr lang="en-US" sz="200" dirty="0" smtClean="0"/>
          </a:p>
          <a:p>
            <a:pPr marL="347663" indent="-347663">
              <a:buClr>
                <a:schemeClr val="accent1"/>
              </a:buClr>
              <a:buFont typeface="Century Gothic" panose="020B0502020202020204" pitchFamily="34" charset="0"/>
              <a:buChar char="►"/>
            </a:pPr>
            <a:r>
              <a:rPr lang="en-US" sz="2400" dirty="0" smtClean="0"/>
              <a:t>Fast </a:t>
            </a:r>
            <a:r>
              <a:rPr lang="en-US" sz="2400" b="1" dirty="0" smtClean="0"/>
              <a:t>visualization </a:t>
            </a:r>
            <a:r>
              <a:rPr lang="en-US" sz="2400" dirty="0" smtClean="0"/>
              <a:t>and improved </a:t>
            </a:r>
            <a:r>
              <a:rPr lang="en-US" sz="2400" b="1" dirty="0" smtClean="0"/>
              <a:t>communication</a:t>
            </a:r>
            <a:endParaRPr lang="en-US" sz="2400" b="1" dirty="0"/>
          </a:p>
        </p:txBody>
      </p:sp>
    </p:spTree>
    <p:extLst>
      <p:ext uri="{BB962C8B-B14F-4D97-AF65-F5344CB8AC3E}">
        <p14:creationId xmlns:p14="http://schemas.microsoft.com/office/powerpoint/2010/main" val="2330571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54" r="494"/>
          <a:stretch/>
        </p:blipFill>
        <p:spPr>
          <a:xfrm>
            <a:off x="495300" y="1620152"/>
            <a:ext cx="2576513" cy="2836345"/>
          </a:xfrm>
          <a:prstGeom prst="rect">
            <a:avLst/>
          </a:prstGeom>
          <a:ln>
            <a:solidFill>
              <a:schemeClr val="accent1"/>
            </a:solidFill>
          </a:ln>
        </p:spPr>
      </p:pic>
      <p:pic>
        <p:nvPicPr>
          <p:cNvPr id="6" name="Picture 5"/>
          <p:cNvPicPr>
            <a:picLocks noChangeAspect="1"/>
          </p:cNvPicPr>
          <p:nvPr/>
        </p:nvPicPr>
        <p:blipFill rotWithShape="1">
          <a:blip r:embed="rId4"/>
          <a:srcRect l="563" r="911"/>
          <a:stretch/>
        </p:blipFill>
        <p:spPr>
          <a:xfrm>
            <a:off x="3376613" y="1620152"/>
            <a:ext cx="2500312" cy="2866541"/>
          </a:xfrm>
          <a:prstGeom prst="rect">
            <a:avLst/>
          </a:prstGeom>
          <a:ln>
            <a:solidFill>
              <a:schemeClr val="accent1"/>
            </a:solidFill>
          </a:ln>
        </p:spPr>
      </p:pic>
      <p:pic>
        <p:nvPicPr>
          <p:cNvPr id="7" name="Picture 6"/>
          <p:cNvPicPr>
            <a:picLocks noChangeAspect="1"/>
          </p:cNvPicPr>
          <p:nvPr/>
        </p:nvPicPr>
        <p:blipFill rotWithShape="1">
          <a:blip r:embed="rId5"/>
          <a:srcRect l="740" r="702"/>
          <a:stretch/>
        </p:blipFill>
        <p:spPr>
          <a:xfrm>
            <a:off x="6129339" y="1620152"/>
            <a:ext cx="2528886" cy="2866541"/>
          </a:xfrm>
          <a:prstGeom prst="rect">
            <a:avLst/>
          </a:prstGeom>
          <a:ln>
            <a:solidFill>
              <a:schemeClr val="accent1"/>
            </a:solidFill>
          </a:ln>
        </p:spPr>
      </p:pic>
      <p:sp>
        <p:nvSpPr>
          <p:cNvPr id="9" name="Text Placeholder 1"/>
          <p:cNvSpPr>
            <a:spLocks noGrp="1"/>
          </p:cNvSpPr>
          <p:nvPr>
            <p:ph type="body" sz="quarter" idx="11"/>
          </p:nvPr>
        </p:nvSpPr>
        <p:spPr>
          <a:xfrm>
            <a:off x="-1" y="4772967"/>
            <a:ext cx="9144000" cy="2673380"/>
          </a:xfrm>
        </p:spPr>
        <p:txBody>
          <a:bodyPr>
            <a:normAutofit/>
          </a:bodyPr>
          <a:lstStyle/>
          <a:p>
            <a:pPr algn="ctr"/>
            <a:r>
              <a:rPr lang="en-US" sz="2800" dirty="0" smtClean="0"/>
              <a:t>Spectral </a:t>
            </a:r>
            <a:r>
              <a:rPr lang="en-US" sz="2800" b="1" dirty="0" smtClean="0"/>
              <a:t>band combinations </a:t>
            </a:r>
            <a:r>
              <a:rPr lang="en-US" sz="2800" dirty="0" smtClean="0"/>
              <a:t>and </a:t>
            </a:r>
            <a:r>
              <a:rPr lang="en-US" sz="2800" b="1" dirty="0" smtClean="0"/>
              <a:t>image enhancement techniques</a:t>
            </a:r>
            <a:r>
              <a:rPr lang="en-US" sz="2800" dirty="0" smtClean="0"/>
              <a:t> applied</a:t>
            </a:r>
          </a:p>
          <a:p>
            <a:pPr algn="ctr"/>
            <a:r>
              <a:rPr lang="en-US" sz="2800" dirty="0" smtClean="0"/>
              <a:t> </a:t>
            </a:r>
          </a:p>
          <a:p>
            <a:pPr algn="ctr"/>
            <a:endParaRPr lang="en-US" dirty="0" smtClean="0"/>
          </a:p>
        </p:txBody>
      </p:sp>
      <p:pic>
        <p:nvPicPr>
          <p:cNvPr id="8" name="Picture 7"/>
          <p:cNvPicPr>
            <a:picLocks noChangeAspect="1"/>
          </p:cNvPicPr>
          <p:nvPr/>
        </p:nvPicPr>
        <p:blipFill>
          <a:blip r:embed="rId6"/>
          <a:stretch>
            <a:fillRect/>
          </a:stretch>
        </p:blipFill>
        <p:spPr>
          <a:xfrm>
            <a:off x="7922343" y="6140666"/>
            <a:ext cx="1057275" cy="409575"/>
          </a:xfrm>
          <a:prstGeom prst="rect">
            <a:avLst/>
          </a:prstGeom>
        </p:spPr>
      </p:pic>
      <p:sp>
        <p:nvSpPr>
          <p:cNvPr id="10" name="Text Placeholder 2"/>
          <p:cNvSpPr>
            <a:spLocks noGrp="1"/>
          </p:cNvSpPr>
          <p:nvPr>
            <p:ph type="body" sz="quarter" idx="10"/>
          </p:nvPr>
        </p:nvSpPr>
        <p:spPr>
          <a:xfrm>
            <a:off x="0" y="152385"/>
            <a:ext cx="5601904" cy="1338603"/>
          </a:xfrm>
        </p:spPr>
        <p:txBody>
          <a:bodyPr>
            <a:normAutofit/>
          </a:bodyPr>
          <a:lstStyle/>
          <a:p>
            <a:r>
              <a:rPr lang="en-US" dirty="0" smtClean="0"/>
              <a:t>Methodology</a:t>
            </a:r>
          </a:p>
          <a:p>
            <a:r>
              <a:rPr lang="en-US" sz="2400" b="0" dirty="0" smtClean="0">
                <a:solidFill>
                  <a:schemeClr val="tx1"/>
                </a:solidFill>
              </a:rPr>
              <a:t>Confirm Natural Oil Seeps</a:t>
            </a:r>
            <a:endParaRPr lang="en-US" sz="2400" b="0" dirty="0">
              <a:solidFill>
                <a:schemeClr val="tx1"/>
              </a:solidFill>
            </a:endParaRPr>
          </a:p>
        </p:txBody>
      </p:sp>
      <p:sp>
        <p:nvSpPr>
          <p:cNvPr id="4" name="Rectangle 3"/>
          <p:cNvSpPr/>
          <p:nvPr/>
        </p:nvSpPr>
        <p:spPr>
          <a:xfrm>
            <a:off x="1038225" y="4329859"/>
            <a:ext cx="1223963" cy="123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7"/>
          <a:srcRect l="54190" t="-10676" r="3344" b="-11003"/>
          <a:stretch/>
        </p:blipFill>
        <p:spPr>
          <a:xfrm>
            <a:off x="1012031" y="4313029"/>
            <a:ext cx="771525" cy="140656"/>
          </a:xfrm>
          <a:prstGeom prst="rect">
            <a:avLst/>
          </a:prstGeom>
        </p:spPr>
      </p:pic>
    </p:spTree>
    <p:extLst>
      <p:ext uri="{BB962C8B-B14F-4D97-AF65-F5344CB8AC3E}">
        <p14:creationId xmlns:p14="http://schemas.microsoft.com/office/powerpoint/2010/main" val="14198753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a:spLocks noGrp="1"/>
          </p:cNvSpPr>
          <p:nvPr>
            <p:ph type="body" sz="quarter" idx="11"/>
          </p:nvPr>
        </p:nvSpPr>
        <p:spPr>
          <a:xfrm>
            <a:off x="0" y="5257711"/>
            <a:ext cx="9144000" cy="2862404"/>
          </a:xfrm>
        </p:spPr>
        <p:txBody>
          <a:bodyPr>
            <a:normAutofit/>
          </a:bodyPr>
          <a:lstStyle/>
          <a:p>
            <a:pPr algn="ctr"/>
            <a:r>
              <a:rPr lang="en-US" sz="2800" dirty="0" smtClean="0"/>
              <a:t>Calibrated radiance data</a:t>
            </a:r>
            <a:r>
              <a:rPr lang="en-US" sz="2800" b="1" dirty="0" smtClean="0"/>
              <a:t> </a:t>
            </a:r>
            <a:r>
              <a:rPr lang="en-US" sz="2800" dirty="0" smtClean="0"/>
              <a:t>analyzed </a:t>
            </a:r>
          </a:p>
          <a:p>
            <a:pPr algn="ctr"/>
            <a:r>
              <a:rPr lang="en-US" sz="2800" dirty="0" smtClean="0"/>
              <a:t>for </a:t>
            </a:r>
            <a:r>
              <a:rPr lang="en-US" sz="2800" b="1" dirty="0" smtClean="0"/>
              <a:t>sun glint </a:t>
            </a:r>
            <a:r>
              <a:rPr lang="en-US" sz="2800" dirty="0" smtClean="0"/>
              <a:t>phenomenon</a:t>
            </a:r>
            <a:endParaRPr lang="en-US" dirty="0" smtClean="0"/>
          </a:p>
        </p:txBody>
      </p:sp>
      <p:pic>
        <p:nvPicPr>
          <p:cNvPr id="2" name="Picture 1"/>
          <p:cNvPicPr>
            <a:picLocks noChangeAspect="1"/>
          </p:cNvPicPr>
          <p:nvPr/>
        </p:nvPicPr>
        <p:blipFill>
          <a:blip r:embed="rId3"/>
          <a:stretch>
            <a:fillRect/>
          </a:stretch>
        </p:blipFill>
        <p:spPr>
          <a:xfrm>
            <a:off x="933952" y="1587073"/>
            <a:ext cx="3477676" cy="3594498"/>
          </a:xfrm>
          <a:prstGeom prst="rect">
            <a:avLst/>
          </a:prstGeom>
          <a:ln>
            <a:solidFill>
              <a:schemeClr val="accent1"/>
            </a:solidFill>
          </a:ln>
        </p:spPr>
      </p:pic>
      <p:pic>
        <p:nvPicPr>
          <p:cNvPr id="4" name="Picture 3"/>
          <p:cNvPicPr>
            <a:picLocks noChangeAspect="1"/>
          </p:cNvPicPr>
          <p:nvPr/>
        </p:nvPicPr>
        <p:blipFill rotWithShape="1">
          <a:blip r:embed="rId4"/>
          <a:srcRect r="579"/>
          <a:stretch/>
        </p:blipFill>
        <p:spPr>
          <a:xfrm>
            <a:off x="4975735" y="1587073"/>
            <a:ext cx="3187190" cy="3606466"/>
          </a:xfrm>
          <a:prstGeom prst="rect">
            <a:avLst/>
          </a:prstGeom>
          <a:ln>
            <a:solidFill>
              <a:schemeClr val="accent1"/>
            </a:solidFill>
          </a:ln>
        </p:spPr>
      </p:pic>
      <p:pic>
        <p:nvPicPr>
          <p:cNvPr id="5" name="Picture 4"/>
          <p:cNvPicPr>
            <a:picLocks noChangeAspect="1"/>
          </p:cNvPicPr>
          <p:nvPr/>
        </p:nvPicPr>
        <p:blipFill>
          <a:blip r:embed="rId5"/>
          <a:stretch>
            <a:fillRect/>
          </a:stretch>
        </p:blipFill>
        <p:spPr>
          <a:xfrm>
            <a:off x="7946356" y="6140667"/>
            <a:ext cx="1047750" cy="409575"/>
          </a:xfrm>
          <a:prstGeom prst="rect">
            <a:avLst/>
          </a:prstGeom>
        </p:spPr>
      </p:pic>
      <p:sp>
        <p:nvSpPr>
          <p:cNvPr id="8" name="Text Placeholder 2"/>
          <p:cNvSpPr>
            <a:spLocks noGrp="1"/>
          </p:cNvSpPr>
          <p:nvPr>
            <p:ph type="body" sz="quarter" idx="10"/>
          </p:nvPr>
        </p:nvSpPr>
        <p:spPr>
          <a:xfrm>
            <a:off x="0" y="152385"/>
            <a:ext cx="5601904" cy="1338603"/>
          </a:xfrm>
        </p:spPr>
        <p:txBody>
          <a:bodyPr>
            <a:normAutofit/>
          </a:bodyPr>
          <a:lstStyle/>
          <a:p>
            <a:r>
              <a:rPr lang="en-US" dirty="0" smtClean="0"/>
              <a:t>Methodology</a:t>
            </a:r>
          </a:p>
          <a:p>
            <a:r>
              <a:rPr lang="en-US" sz="2400" b="0" dirty="0" smtClean="0">
                <a:solidFill>
                  <a:schemeClr val="tx1"/>
                </a:solidFill>
              </a:rPr>
              <a:t>Confirm Natural Oil Seeps</a:t>
            </a:r>
            <a:endParaRPr lang="en-US" sz="2400" b="0" dirty="0">
              <a:solidFill>
                <a:schemeClr val="tx1"/>
              </a:solidFill>
            </a:endParaRPr>
          </a:p>
        </p:txBody>
      </p:sp>
    </p:spTree>
    <p:extLst>
      <p:ext uri="{BB962C8B-B14F-4D97-AF65-F5344CB8AC3E}">
        <p14:creationId xmlns:p14="http://schemas.microsoft.com/office/powerpoint/2010/main" val="1861740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44373"/>
          <a:stretch/>
        </p:blipFill>
        <p:spPr>
          <a:xfrm>
            <a:off x="-1" y="3739086"/>
            <a:ext cx="9144000" cy="3378153"/>
          </a:xfrm>
          <a:prstGeom prst="rect">
            <a:avLst/>
          </a:prstGeom>
          <a:ln>
            <a:solidFill>
              <a:schemeClr val="accent1"/>
            </a:solidFill>
          </a:ln>
        </p:spPr>
      </p:pic>
      <p:sp>
        <p:nvSpPr>
          <p:cNvPr id="8" name="TextBox 7"/>
          <p:cNvSpPr txBox="1"/>
          <p:nvPr/>
        </p:nvSpPr>
        <p:spPr>
          <a:xfrm>
            <a:off x="7043078" y="6501420"/>
            <a:ext cx="2127506" cy="276999"/>
          </a:xfrm>
          <a:prstGeom prst="rect">
            <a:avLst/>
          </a:prstGeom>
          <a:noFill/>
        </p:spPr>
        <p:txBody>
          <a:bodyPr wrap="none" rtlCol="0">
            <a:spAutoFit/>
          </a:bodyPr>
          <a:lstStyle/>
          <a:p>
            <a:pPr algn="r"/>
            <a:r>
              <a:rPr lang="en-US" sz="1200" kern="0" dirty="0">
                <a:solidFill>
                  <a:schemeClr val="tx1">
                    <a:lumMod val="50000"/>
                  </a:schemeClr>
                </a:solidFill>
                <a:latin typeface="Century Gothic" panose="020B0502020202020204" pitchFamily="34" charset="0"/>
                <a:cs typeface="Arial"/>
                <a:sym typeface="Arial"/>
                <a:rtl val="0"/>
              </a:rPr>
              <a:t>Image Credit: </a:t>
            </a:r>
            <a:r>
              <a:rPr lang="en-US" sz="1200" kern="0" dirty="0" smtClean="0">
                <a:solidFill>
                  <a:schemeClr val="tx1">
                    <a:lumMod val="50000"/>
                  </a:schemeClr>
                </a:solidFill>
                <a:latin typeface="Century Gothic" panose="020B0502020202020204" pitchFamily="34" charset="0"/>
                <a:cs typeface="Arial"/>
                <a:sym typeface="Arial"/>
                <a:rtl val="0"/>
              </a:rPr>
              <a:t>USCG, 2009</a:t>
            </a:r>
            <a:endParaRPr lang="en-US" sz="1200" kern="0" dirty="0">
              <a:solidFill>
                <a:schemeClr val="tx1">
                  <a:lumMod val="50000"/>
                </a:schemeClr>
              </a:solidFill>
              <a:latin typeface="Century Gothic" panose="020B0502020202020204" pitchFamily="34" charset="0"/>
              <a:cs typeface="Arial"/>
              <a:sym typeface="Arial"/>
              <a:rtl val="0"/>
            </a:endParaRPr>
          </a:p>
        </p:txBody>
      </p:sp>
      <p:sp>
        <p:nvSpPr>
          <p:cNvPr id="3" name="Text Placeholder 2"/>
          <p:cNvSpPr>
            <a:spLocks noGrp="1"/>
          </p:cNvSpPr>
          <p:nvPr>
            <p:ph type="body" sz="quarter" idx="10"/>
          </p:nvPr>
        </p:nvSpPr>
        <p:spPr>
          <a:xfrm>
            <a:off x="-1" y="187597"/>
            <a:ext cx="4600281" cy="1325880"/>
          </a:xfrm>
        </p:spPr>
        <p:txBody>
          <a:bodyPr/>
          <a:lstStyle/>
          <a:p>
            <a:r>
              <a:rPr lang="en-US" dirty="0" smtClean="0"/>
              <a:t>Results</a:t>
            </a:r>
          </a:p>
          <a:p>
            <a:endParaRPr lang="en-US" dirty="0"/>
          </a:p>
        </p:txBody>
      </p:sp>
      <p:sp>
        <p:nvSpPr>
          <p:cNvPr id="6" name="Text Placeholder 2"/>
          <p:cNvSpPr txBox="1">
            <a:spLocks/>
          </p:cNvSpPr>
          <p:nvPr/>
        </p:nvSpPr>
        <p:spPr>
          <a:xfrm>
            <a:off x="620067" y="981777"/>
            <a:ext cx="8420237" cy="30030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buClr>
                <a:schemeClr val="accent1"/>
              </a:buClr>
              <a:buFont typeface="Century Gothic" panose="020B0502020202020204" pitchFamily="34" charset="0"/>
              <a:buChar char="►"/>
            </a:pPr>
            <a:r>
              <a:rPr lang="en-US" sz="2400" b="1" dirty="0"/>
              <a:t>Rapid </a:t>
            </a:r>
            <a:r>
              <a:rPr lang="en-US" sz="2400" b="1" dirty="0" smtClean="0"/>
              <a:t>acquisition</a:t>
            </a:r>
            <a:r>
              <a:rPr lang="en-US" sz="2400" dirty="0" smtClean="0"/>
              <a:t> </a:t>
            </a:r>
            <a:r>
              <a:rPr lang="en-US" sz="2400" dirty="0"/>
              <a:t>capability for improved strategic and operational coordination efforts</a:t>
            </a:r>
          </a:p>
          <a:p>
            <a:pPr marL="347663" indent="-347663">
              <a:buClr>
                <a:schemeClr val="accent1"/>
              </a:buClr>
              <a:buFont typeface="Century Gothic" panose="020B0502020202020204" pitchFamily="34" charset="0"/>
              <a:buChar char="►"/>
            </a:pPr>
            <a:endParaRPr lang="en-US" sz="800" b="1" dirty="0" smtClean="0"/>
          </a:p>
          <a:p>
            <a:pPr marL="347663" indent="-347663">
              <a:buClr>
                <a:schemeClr val="accent1"/>
              </a:buClr>
              <a:buFont typeface="Century Gothic" panose="020B0502020202020204" pitchFamily="34" charset="0"/>
              <a:buChar char="►"/>
            </a:pPr>
            <a:r>
              <a:rPr lang="en-US" sz="2400" b="1" dirty="0" smtClean="0"/>
              <a:t>Robust complement</a:t>
            </a:r>
            <a:r>
              <a:rPr lang="en-US" sz="2400" dirty="0" smtClean="0"/>
              <a:t> of geographic and spectral </a:t>
            </a:r>
            <a:r>
              <a:rPr lang="en-US" sz="2400" dirty="0"/>
              <a:t>data for USCG strategic oil </a:t>
            </a:r>
            <a:r>
              <a:rPr lang="en-US" sz="2400" dirty="0" smtClean="0"/>
              <a:t>spill response planning</a:t>
            </a:r>
          </a:p>
          <a:p>
            <a:pPr>
              <a:buClr>
                <a:schemeClr val="accent1"/>
              </a:buClr>
            </a:pPr>
            <a:endParaRPr lang="en-US" sz="800" dirty="0" smtClean="0"/>
          </a:p>
          <a:p>
            <a:pPr marL="347663" indent="-347663">
              <a:buClr>
                <a:schemeClr val="accent1"/>
              </a:buClr>
              <a:buFont typeface="Century Gothic" panose="020B0502020202020204" pitchFamily="34" charset="0"/>
              <a:buChar char="►"/>
            </a:pPr>
            <a:r>
              <a:rPr lang="en-US" sz="2400" b="1" dirty="0" smtClean="0"/>
              <a:t>Negative result </a:t>
            </a:r>
            <a:r>
              <a:rPr lang="en-US" sz="2400" dirty="0" smtClean="0"/>
              <a:t>in attempt to confirm oil seeps</a:t>
            </a:r>
            <a:endParaRPr lang="en-US" sz="2400" dirty="0"/>
          </a:p>
          <a:p>
            <a:pPr marL="347663" indent="-347663">
              <a:buFont typeface="Arial" panose="020B0604020202020204" pitchFamily="34" charset="0"/>
              <a:buChar char="•"/>
            </a:pPr>
            <a:endParaRPr lang="en-US" sz="2400" dirty="0"/>
          </a:p>
        </p:txBody>
      </p:sp>
      <p:sp>
        <p:nvSpPr>
          <p:cNvPr id="9" name="bottom color"/>
          <p:cNvSpPr/>
          <p:nvPr/>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51171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553201" cy="1325880"/>
          </a:xfrm>
        </p:spPr>
        <p:txBody>
          <a:bodyPr/>
          <a:lstStyle/>
          <a:p>
            <a:r>
              <a:rPr lang="en-US" dirty="0" smtClean="0"/>
              <a:t>Future Work</a:t>
            </a:r>
          </a:p>
          <a:p>
            <a:endParaRPr lang="en-US" dirty="0"/>
          </a:p>
        </p:txBody>
      </p:sp>
      <p:sp>
        <p:nvSpPr>
          <p:cNvPr id="6" name="Text Placeholder 2"/>
          <p:cNvSpPr txBox="1">
            <a:spLocks/>
          </p:cNvSpPr>
          <p:nvPr/>
        </p:nvSpPr>
        <p:spPr>
          <a:xfrm>
            <a:off x="0" y="1593410"/>
            <a:ext cx="4523192" cy="51785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buClr>
                <a:schemeClr val="accent1"/>
              </a:buClr>
              <a:buFont typeface="Century Gothic" panose="020B0502020202020204" pitchFamily="34" charset="0"/>
              <a:buChar char="►"/>
            </a:pPr>
            <a:r>
              <a:rPr lang="en-US" sz="3200" b="1" dirty="0" smtClean="0"/>
              <a:t>AVIRIS</a:t>
            </a:r>
            <a:r>
              <a:rPr lang="en-US" sz="3200" dirty="0" smtClean="0"/>
              <a:t> and </a:t>
            </a:r>
            <a:r>
              <a:rPr lang="en-US" sz="3200" b="1" dirty="0" smtClean="0"/>
              <a:t>NISAR</a:t>
            </a:r>
          </a:p>
          <a:p>
            <a:pPr marL="347663" indent="-347663">
              <a:buClr>
                <a:schemeClr val="accent1"/>
              </a:buClr>
              <a:buFont typeface="Century Gothic" panose="020B0502020202020204" pitchFamily="34" charset="0"/>
              <a:buChar char="►"/>
            </a:pPr>
            <a:endParaRPr lang="en-US" sz="1000" b="1" dirty="0"/>
          </a:p>
          <a:p>
            <a:pPr marL="347663" indent="-347663">
              <a:buClr>
                <a:schemeClr val="accent1"/>
              </a:buClr>
              <a:buFont typeface="Century Gothic" panose="020B0502020202020204" pitchFamily="34" charset="0"/>
              <a:buChar char="►"/>
            </a:pPr>
            <a:r>
              <a:rPr lang="en-US" sz="3200" dirty="0" smtClean="0"/>
              <a:t>Introduce</a:t>
            </a:r>
            <a:r>
              <a:rPr lang="en-US" sz="3200" b="1" dirty="0" smtClean="0"/>
              <a:t> search parameters </a:t>
            </a:r>
            <a:r>
              <a:rPr lang="en-US" sz="3200" dirty="0" smtClean="0"/>
              <a:t>to GUI</a:t>
            </a:r>
          </a:p>
          <a:p>
            <a:pPr>
              <a:buClr>
                <a:schemeClr val="accent1"/>
              </a:buClr>
            </a:pPr>
            <a:endParaRPr lang="en-US" sz="1000" dirty="0" smtClean="0"/>
          </a:p>
          <a:p>
            <a:pPr marL="347663" indent="-347663">
              <a:buClr>
                <a:schemeClr val="accent1"/>
              </a:buClr>
              <a:buFont typeface="Century Gothic" panose="020B0502020202020204" pitchFamily="34" charset="0"/>
              <a:buChar char="►"/>
            </a:pPr>
            <a:r>
              <a:rPr lang="en-US" sz="3200" dirty="0" smtClean="0"/>
              <a:t>Incorporate </a:t>
            </a:r>
            <a:r>
              <a:rPr lang="en-US" sz="3200" b="1" smtClean="0"/>
              <a:t>image </a:t>
            </a:r>
            <a:r>
              <a:rPr lang="en-US" sz="3200" b="1" smtClean="0"/>
              <a:t>processing</a:t>
            </a:r>
            <a:endParaRPr lang="en-US" sz="3200" b="1" dirty="0" smtClean="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07" t="1787" r="-207" b="-1787"/>
          <a:stretch/>
        </p:blipFill>
        <p:spPr>
          <a:xfrm>
            <a:off x="4523192" y="0"/>
            <a:ext cx="4630856" cy="6972300"/>
          </a:xfrm>
          <a:prstGeom prst="rect">
            <a:avLst/>
          </a:prstGeom>
        </p:spPr>
      </p:pic>
      <p:sp>
        <p:nvSpPr>
          <p:cNvPr id="12" name="TextBox 11"/>
          <p:cNvSpPr txBox="1"/>
          <p:nvPr/>
        </p:nvSpPr>
        <p:spPr>
          <a:xfrm>
            <a:off x="7540009" y="6501420"/>
            <a:ext cx="1630575"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USCG, 2009</a:t>
            </a:r>
            <a:endParaRPr lang="en-US" sz="1200" kern="0" dirty="0">
              <a:solidFill>
                <a:schemeClr val="bg1"/>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16241140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5019" b="44216"/>
          <a:stretch/>
        </p:blipFill>
        <p:spPr>
          <a:xfrm>
            <a:off x="1" y="4339550"/>
            <a:ext cx="9144000" cy="2518450"/>
          </a:xfrm>
          <a:prstGeom prst="rect">
            <a:avLst/>
          </a:prstGeom>
          <a:ln>
            <a:solidFill>
              <a:schemeClr val="accent1"/>
            </a:solidFill>
          </a:ln>
        </p:spPr>
      </p:pic>
      <p:sp>
        <p:nvSpPr>
          <p:cNvPr id="2" name="Text Placeholder 1"/>
          <p:cNvSpPr>
            <a:spLocks noGrp="1"/>
          </p:cNvSpPr>
          <p:nvPr>
            <p:ph type="body" sz="quarter" idx="11"/>
          </p:nvPr>
        </p:nvSpPr>
        <p:spPr>
          <a:xfrm>
            <a:off x="2460396" y="1020278"/>
            <a:ext cx="6683605" cy="3330341"/>
          </a:xfrm>
        </p:spPr>
        <p:txBody>
          <a:bodyPr>
            <a:normAutofit lnSpcReduction="10000"/>
          </a:bodyPr>
          <a:lstStyle/>
          <a:p>
            <a:r>
              <a:rPr lang="en-US" sz="1900" b="1" dirty="0" smtClean="0"/>
              <a:t>Dr</a:t>
            </a:r>
            <a:r>
              <a:rPr lang="en-US" sz="1900" b="1" dirty="0"/>
              <a:t>. Kenton </a:t>
            </a:r>
            <a:r>
              <a:rPr lang="en-US" sz="1900" b="1" dirty="0" smtClean="0"/>
              <a:t>Ross, </a:t>
            </a:r>
            <a:r>
              <a:rPr lang="en-US" sz="1900" dirty="0" smtClean="0"/>
              <a:t>NASA DEVELOP National Program</a:t>
            </a:r>
            <a:endParaRPr lang="en-US" sz="1900" dirty="0"/>
          </a:p>
          <a:p>
            <a:endParaRPr lang="en-US" sz="1600" dirty="0" smtClean="0"/>
          </a:p>
          <a:p>
            <a:r>
              <a:rPr lang="en-US" sz="1900" b="1" dirty="0" smtClean="0"/>
              <a:t>MST1 Justin Hoffer, </a:t>
            </a:r>
            <a:r>
              <a:rPr lang="en-US" sz="1900" dirty="0" smtClean="0"/>
              <a:t>United States Coast Guard		Office of Marine Environmental Response Policy</a:t>
            </a:r>
            <a:endParaRPr lang="en-US" sz="1900" b="1" dirty="0" smtClean="0"/>
          </a:p>
          <a:p>
            <a:r>
              <a:rPr lang="en-US" sz="1900" b="1" dirty="0" smtClean="0"/>
              <a:t>Dr</a:t>
            </a:r>
            <a:r>
              <a:rPr lang="en-US" sz="1900" b="1" dirty="0"/>
              <a:t>. Amy </a:t>
            </a:r>
            <a:r>
              <a:rPr lang="en-US" sz="1900" b="1" dirty="0" smtClean="0"/>
              <a:t>Merten, </a:t>
            </a:r>
            <a:r>
              <a:rPr lang="en-US" sz="1900" dirty="0" smtClean="0"/>
              <a:t>NOAA					Office of Response and Restoration</a:t>
            </a:r>
          </a:p>
          <a:p>
            <a:r>
              <a:rPr lang="en-US" sz="1900" b="1" dirty="0" smtClean="0"/>
              <a:t>Zachary Winters-</a:t>
            </a:r>
            <a:r>
              <a:rPr lang="en-US" sz="1900" b="1" dirty="0" err="1" smtClean="0"/>
              <a:t>Staszak</a:t>
            </a:r>
            <a:r>
              <a:rPr lang="en-US" sz="1900" dirty="0" smtClean="0"/>
              <a:t>, NOAA</a:t>
            </a:r>
          </a:p>
          <a:p>
            <a:r>
              <a:rPr lang="en-US" sz="1900" dirty="0"/>
              <a:t>	</a:t>
            </a:r>
            <a:r>
              <a:rPr lang="en-US" sz="1900" dirty="0" smtClean="0"/>
              <a:t>Office </a:t>
            </a:r>
            <a:r>
              <a:rPr lang="en-US" sz="1900" dirty="0"/>
              <a:t>of Response and Restoration</a:t>
            </a:r>
          </a:p>
          <a:p>
            <a:endParaRPr lang="en-US" sz="1200" b="1" dirty="0" smtClean="0"/>
          </a:p>
          <a:p>
            <a:r>
              <a:rPr lang="en-US" sz="1900" b="1" dirty="0" smtClean="0"/>
              <a:t>Jeff Ely,</a:t>
            </a:r>
            <a:r>
              <a:rPr lang="en-US" sz="1900" dirty="0" smtClean="0"/>
              <a:t> NASA DEVELOP National Program</a:t>
            </a:r>
          </a:p>
          <a:p>
            <a:endParaRPr lang="en-US" sz="1900" dirty="0"/>
          </a:p>
        </p:txBody>
      </p:sp>
      <p:sp>
        <p:nvSpPr>
          <p:cNvPr id="3" name="Text Placeholder 2"/>
          <p:cNvSpPr>
            <a:spLocks noGrp="1"/>
          </p:cNvSpPr>
          <p:nvPr>
            <p:ph type="body" sz="quarter" idx="14"/>
          </p:nvPr>
        </p:nvSpPr>
        <p:spPr>
          <a:xfrm>
            <a:off x="0" y="184721"/>
            <a:ext cx="7982712" cy="704088"/>
          </a:xfrm>
        </p:spPr>
        <p:txBody>
          <a:bodyPr/>
          <a:lstStyle/>
          <a:p>
            <a:r>
              <a:rPr lang="en-US" dirty="0" smtClean="0"/>
              <a:t>Acknowledgements</a:t>
            </a:r>
            <a:endParaRPr lang="en-US" dirty="0"/>
          </a:p>
        </p:txBody>
      </p:sp>
      <p:sp>
        <p:nvSpPr>
          <p:cNvPr id="9" name="TextBox 8"/>
          <p:cNvSpPr txBox="1"/>
          <p:nvPr/>
        </p:nvSpPr>
        <p:spPr>
          <a:xfrm>
            <a:off x="0" y="6537794"/>
            <a:ext cx="1630575"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USCG, 2009</a:t>
            </a:r>
            <a:endParaRPr lang="en-US" sz="1200" kern="0" dirty="0">
              <a:solidFill>
                <a:schemeClr val="bg1"/>
              </a:solidFill>
              <a:latin typeface="Century Gothic" panose="020B0502020202020204" pitchFamily="34" charset="0"/>
              <a:cs typeface="Arial"/>
              <a:sym typeface="Arial"/>
              <a:rtl val="0"/>
            </a:endParaRPr>
          </a:p>
        </p:txBody>
      </p:sp>
      <p:sp>
        <p:nvSpPr>
          <p:cNvPr id="11" name="TextBox 10"/>
          <p:cNvSpPr txBox="1"/>
          <p:nvPr/>
        </p:nvSpPr>
        <p:spPr>
          <a:xfrm>
            <a:off x="-48124" y="3714003"/>
            <a:ext cx="2460394" cy="523220"/>
          </a:xfrm>
          <a:prstGeom prst="rect">
            <a:avLst/>
          </a:prstGeom>
          <a:noFill/>
        </p:spPr>
        <p:txBody>
          <a:bodyPr wrap="square" rtlCol="0">
            <a:spAutoFit/>
          </a:bodyPr>
          <a:lstStyle/>
          <a:p>
            <a:pPr algn="r"/>
            <a:r>
              <a:rPr lang="en-US" sz="2800" b="1" dirty="0" smtClean="0">
                <a:latin typeface="Century Gothic" panose="020B0502020202020204" pitchFamily="34" charset="0"/>
              </a:rPr>
              <a:t>Others</a:t>
            </a:r>
            <a:endParaRPr lang="en-US" sz="2800" dirty="0" smtClean="0">
              <a:latin typeface="Century Gothic" panose="020B0502020202020204" pitchFamily="34" charset="0"/>
            </a:endParaRPr>
          </a:p>
        </p:txBody>
      </p:sp>
      <p:sp>
        <p:nvSpPr>
          <p:cNvPr id="12" name="TextBox 11"/>
          <p:cNvSpPr txBox="1"/>
          <p:nvPr/>
        </p:nvSpPr>
        <p:spPr>
          <a:xfrm>
            <a:off x="-24878" y="912808"/>
            <a:ext cx="2446769" cy="523220"/>
          </a:xfrm>
          <a:prstGeom prst="rect">
            <a:avLst/>
          </a:prstGeom>
          <a:noFill/>
        </p:spPr>
        <p:txBody>
          <a:bodyPr wrap="square" rtlCol="0">
            <a:spAutoFit/>
          </a:bodyPr>
          <a:lstStyle/>
          <a:p>
            <a:pPr algn="r"/>
            <a:r>
              <a:rPr lang="en-US" sz="2800" b="1" dirty="0" smtClean="0">
                <a:latin typeface="Century Gothic" panose="020B0502020202020204" pitchFamily="34" charset="0"/>
              </a:rPr>
              <a:t>Advisors</a:t>
            </a:r>
            <a:endParaRPr lang="en-US" sz="2800" dirty="0" smtClean="0">
              <a:latin typeface="Century Gothic" panose="020B0502020202020204" pitchFamily="34" charset="0"/>
            </a:endParaRPr>
          </a:p>
        </p:txBody>
      </p:sp>
      <p:sp>
        <p:nvSpPr>
          <p:cNvPr id="13" name="TextBox 12"/>
          <p:cNvSpPr txBox="1"/>
          <p:nvPr/>
        </p:nvSpPr>
        <p:spPr>
          <a:xfrm>
            <a:off x="-48124" y="1536532"/>
            <a:ext cx="2460395" cy="523220"/>
          </a:xfrm>
          <a:prstGeom prst="rect">
            <a:avLst/>
          </a:prstGeom>
          <a:noFill/>
        </p:spPr>
        <p:txBody>
          <a:bodyPr wrap="square" rtlCol="0">
            <a:spAutoFit/>
          </a:bodyPr>
          <a:lstStyle/>
          <a:p>
            <a:pPr algn="r"/>
            <a:r>
              <a:rPr lang="en-US" sz="2800" b="1" dirty="0" smtClean="0">
                <a:latin typeface="Century Gothic" panose="020B0502020202020204" pitchFamily="34" charset="0"/>
              </a:rPr>
              <a:t>Partners</a:t>
            </a:r>
            <a:endParaRPr lang="en-US" sz="2800" dirty="0" smtClean="0">
              <a:latin typeface="Century Gothic" panose="020B0502020202020204" pitchFamily="34" charset="0"/>
            </a:endParaRPr>
          </a:p>
        </p:txBody>
      </p:sp>
      <p:sp>
        <p:nvSpPr>
          <p:cNvPr id="5" name="TextBox 4"/>
          <p:cNvSpPr txBox="1"/>
          <p:nvPr/>
        </p:nvSpPr>
        <p:spPr>
          <a:xfrm>
            <a:off x="1220724" y="4377731"/>
            <a:ext cx="6702552" cy="215444"/>
          </a:xfrm>
          <a:prstGeom prst="rect">
            <a:avLst/>
          </a:prstGeom>
          <a:noFill/>
        </p:spPr>
        <p:txBody>
          <a:bodyPr wrap="square" rtlCol="0">
            <a:spAutoFit/>
          </a:bodyPr>
          <a:lstStyle/>
          <a:p>
            <a:r>
              <a:rPr lang="en-US" sz="800" i="1" dirty="0" smtClean="0">
                <a:solidFill>
                  <a:srgbClr val="333333"/>
                </a:solidFill>
              </a:rPr>
              <a:t>This material is based upon work supported by NASA through contract NNL11AA00B and cooperative agreement NNX14AB60A</a:t>
            </a:r>
            <a:endParaRPr lang="en-US" sz="800" i="1" dirty="0">
              <a:solidFill>
                <a:srgbClr val="333333"/>
              </a:solidFill>
            </a:endParaRPr>
          </a:p>
        </p:txBody>
      </p:sp>
      <p:sp>
        <p:nvSpPr>
          <p:cNvPr id="10" name="bottom color"/>
          <p:cNvSpPr/>
          <p:nvPr/>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3520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2654" y="0"/>
            <a:ext cx="4661346" cy="6858000"/>
          </a:xfrm>
          <a:prstGeom prst="rect">
            <a:avLst/>
          </a:prstGeom>
          <a:ln>
            <a:solidFill>
              <a:schemeClr val="accent1"/>
            </a:solidFill>
          </a:ln>
        </p:spPr>
      </p:pic>
      <p:sp>
        <p:nvSpPr>
          <p:cNvPr id="2" name="Text Placeholder 1"/>
          <p:cNvSpPr>
            <a:spLocks noGrp="1"/>
          </p:cNvSpPr>
          <p:nvPr>
            <p:ph type="body" sz="quarter" idx="11"/>
          </p:nvPr>
        </p:nvSpPr>
        <p:spPr>
          <a:xfrm>
            <a:off x="0" y="2006942"/>
            <a:ext cx="4652387" cy="4220308"/>
          </a:xfrm>
        </p:spPr>
        <p:txBody>
          <a:bodyPr>
            <a:normAutofit/>
          </a:bodyPr>
          <a:lstStyle/>
          <a:p>
            <a:pPr marL="457200" indent="-457200">
              <a:buClr>
                <a:schemeClr val="accent1"/>
              </a:buClr>
              <a:buFont typeface="Century Gothic" panose="020B0502020202020204" pitchFamily="34" charset="0"/>
              <a:buChar char="►"/>
            </a:pPr>
            <a:r>
              <a:rPr lang="en-US" sz="2800" dirty="0" smtClean="0"/>
              <a:t>Arctic sea </a:t>
            </a:r>
            <a:r>
              <a:rPr lang="en-US" sz="2800" b="1" dirty="0" smtClean="0"/>
              <a:t>ice</a:t>
            </a:r>
            <a:r>
              <a:rPr lang="en-US" sz="2800" dirty="0" smtClean="0"/>
              <a:t> is </a:t>
            </a:r>
            <a:r>
              <a:rPr lang="en-US" sz="2800" b="1" dirty="0" smtClean="0"/>
              <a:t>decreasing</a:t>
            </a:r>
          </a:p>
          <a:p>
            <a:pPr marL="457200" indent="-457200">
              <a:buClr>
                <a:schemeClr val="accent1"/>
              </a:buClr>
              <a:buFont typeface="Century Gothic" panose="020B0502020202020204" pitchFamily="34" charset="0"/>
              <a:buChar char="►"/>
            </a:pPr>
            <a:endParaRPr lang="en-US" sz="2800" dirty="0" smtClean="0"/>
          </a:p>
          <a:p>
            <a:pPr marL="457200" indent="-457200">
              <a:buClr>
                <a:schemeClr val="accent1"/>
              </a:buClr>
              <a:buFont typeface="Century Gothic" panose="020B0502020202020204" pitchFamily="34" charset="0"/>
              <a:buChar char="►"/>
            </a:pPr>
            <a:r>
              <a:rPr lang="en-US" sz="2800" dirty="0" smtClean="0"/>
              <a:t>Maritime </a:t>
            </a:r>
            <a:r>
              <a:rPr lang="en-US" sz="2800" b="1" dirty="0" smtClean="0"/>
              <a:t>activity</a:t>
            </a:r>
            <a:r>
              <a:rPr lang="en-US" sz="2800" dirty="0" smtClean="0"/>
              <a:t> is </a:t>
            </a:r>
            <a:r>
              <a:rPr lang="en-US" sz="2800" b="1" dirty="0" smtClean="0"/>
              <a:t>increasing</a:t>
            </a:r>
          </a:p>
          <a:p>
            <a:pPr marL="457200" indent="-457200">
              <a:buClr>
                <a:schemeClr val="accent1"/>
              </a:buClr>
              <a:buFont typeface="Century Gothic" panose="020B0502020202020204" pitchFamily="34" charset="0"/>
              <a:buChar char="►"/>
            </a:pPr>
            <a:endParaRPr lang="en-US" sz="2800" dirty="0" smtClean="0"/>
          </a:p>
          <a:p>
            <a:pPr marL="457200" indent="-457200">
              <a:buClr>
                <a:schemeClr val="accent1"/>
              </a:buClr>
              <a:buFont typeface="Century Gothic" panose="020B0502020202020204" pitchFamily="34" charset="0"/>
              <a:buChar char="►"/>
            </a:pPr>
            <a:r>
              <a:rPr lang="en-US" sz="2800" dirty="0"/>
              <a:t>Oil spill </a:t>
            </a:r>
            <a:r>
              <a:rPr lang="en-US" sz="2800" b="1" dirty="0"/>
              <a:t>risk </a:t>
            </a:r>
            <a:r>
              <a:rPr lang="en-US" sz="2800" b="1" dirty="0" smtClean="0"/>
              <a:t>increasing</a:t>
            </a:r>
            <a:endParaRPr lang="en-US" sz="2400" dirty="0"/>
          </a:p>
        </p:txBody>
      </p:sp>
      <p:sp>
        <p:nvSpPr>
          <p:cNvPr id="3" name="Text Placeholder 2"/>
          <p:cNvSpPr>
            <a:spLocks noGrp="1"/>
          </p:cNvSpPr>
          <p:nvPr>
            <p:ph type="body" sz="quarter" idx="10"/>
          </p:nvPr>
        </p:nvSpPr>
        <p:spPr>
          <a:xfrm>
            <a:off x="0" y="130126"/>
            <a:ext cx="9144000" cy="1337338"/>
          </a:xfrm>
        </p:spPr>
        <p:txBody>
          <a:bodyPr>
            <a:noAutofit/>
          </a:bodyPr>
          <a:lstStyle/>
          <a:p>
            <a:r>
              <a:rPr lang="en-US" dirty="0" smtClean="0"/>
              <a:t>Background </a:t>
            </a:r>
          </a:p>
          <a:p>
            <a:r>
              <a:rPr lang="en-US" dirty="0" smtClean="0"/>
              <a:t>Information</a:t>
            </a:r>
            <a:endParaRPr lang="en-US" dirty="0"/>
          </a:p>
        </p:txBody>
      </p:sp>
      <p:sp>
        <p:nvSpPr>
          <p:cNvPr id="14" name="TextBox 13"/>
          <p:cNvSpPr txBox="1"/>
          <p:nvPr/>
        </p:nvSpPr>
        <p:spPr>
          <a:xfrm>
            <a:off x="7513425" y="6460224"/>
            <a:ext cx="1630575"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USCG, 2009</a:t>
            </a:r>
            <a:endParaRPr lang="en-US" sz="1200" kern="0" dirty="0">
              <a:solidFill>
                <a:schemeClr val="bg1"/>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2889081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1"/>
          </p:nvPr>
        </p:nvSpPr>
        <p:spPr>
          <a:xfrm>
            <a:off x="4836468" y="1395167"/>
            <a:ext cx="4307531" cy="5376824"/>
          </a:xfrm>
        </p:spPr>
        <p:txBody>
          <a:bodyPr>
            <a:normAutofit/>
          </a:bodyPr>
          <a:lstStyle/>
          <a:p>
            <a:pPr marL="457200" indent="-457200">
              <a:buClr>
                <a:schemeClr val="accent1"/>
              </a:buClr>
              <a:buFont typeface="Century Gothic" panose="020B0502020202020204" pitchFamily="34" charset="0"/>
              <a:buChar char="►"/>
            </a:pPr>
            <a:r>
              <a:rPr lang="en-US" sz="2400" dirty="0"/>
              <a:t>Oil spill </a:t>
            </a:r>
            <a:r>
              <a:rPr lang="en-US" sz="2400" b="1" dirty="0"/>
              <a:t>clean up is difficult </a:t>
            </a:r>
            <a:r>
              <a:rPr lang="en-US" sz="2400" dirty="0"/>
              <a:t>in harsh Arctic environment</a:t>
            </a:r>
          </a:p>
          <a:p>
            <a:pPr marL="171450" indent="-171450">
              <a:buClr>
                <a:schemeClr val="accent1"/>
              </a:buClr>
              <a:buFont typeface="Century Gothic" panose="020B0502020202020204" pitchFamily="34" charset="0"/>
              <a:buChar char="►"/>
            </a:pPr>
            <a:endParaRPr lang="en-US" sz="1200" dirty="0" smtClean="0"/>
          </a:p>
          <a:p>
            <a:pPr marL="457200" indent="-457200">
              <a:buClr>
                <a:schemeClr val="accent1"/>
              </a:buClr>
              <a:buFont typeface="Century Gothic" panose="020B0502020202020204" pitchFamily="34" charset="0"/>
              <a:buChar char="►"/>
            </a:pPr>
            <a:r>
              <a:rPr lang="en-US" sz="2400" dirty="0"/>
              <a:t>Oil behavior is </a:t>
            </a:r>
            <a:r>
              <a:rPr lang="en-US" sz="2400" b="1" dirty="0"/>
              <a:t>poorly understood</a:t>
            </a:r>
            <a:r>
              <a:rPr lang="en-US" sz="2400" dirty="0"/>
              <a:t> in freezing </a:t>
            </a:r>
            <a:r>
              <a:rPr lang="en-US" sz="2400" dirty="0" smtClean="0"/>
              <a:t>environments</a:t>
            </a:r>
          </a:p>
          <a:p>
            <a:pPr marL="457200" indent="-457200">
              <a:buClr>
                <a:schemeClr val="accent1"/>
              </a:buClr>
              <a:buFont typeface="Century Gothic" panose="020B0502020202020204" pitchFamily="34" charset="0"/>
              <a:buChar char="►"/>
            </a:pPr>
            <a:endParaRPr lang="en-US" sz="2400" dirty="0"/>
          </a:p>
          <a:p>
            <a:pPr marL="457200" indent="-457200">
              <a:buClr>
                <a:schemeClr val="accent1"/>
              </a:buClr>
              <a:buFont typeface="Century Gothic" panose="020B0502020202020204" pitchFamily="34" charset="0"/>
              <a:buChar char="►"/>
            </a:pPr>
            <a:r>
              <a:rPr lang="en-US" sz="2400" dirty="0"/>
              <a:t>Environmental impact is </a:t>
            </a:r>
            <a:r>
              <a:rPr lang="en-US" sz="2400" b="1" dirty="0"/>
              <a:t>more severe </a:t>
            </a:r>
            <a:r>
              <a:rPr lang="en-US" sz="2400" dirty="0"/>
              <a:t>in </a:t>
            </a:r>
            <a:r>
              <a:rPr lang="en-US" sz="2400" dirty="0" smtClean="0"/>
              <a:t>Arctic</a:t>
            </a:r>
            <a:endParaRPr lang="en-US" sz="2400" dirty="0"/>
          </a:p>
          <a:p>
            <a:pPr marL="285750" indent="-285750">
              <a:buClr>
                <a:schemeClr val="accent1"/>
              </a:buClr>
              <a:buFont typeface="Century Gothic" panose="020B0502020202020204" pitchFamily="34" charset="0"/>
              <a:buChar char="►"/>
            </a:pPr>
            <a:endParaRPr lang="en-US" sz="1600" dirty="0" smtClean="0"/>
          </a:p>
          <a:p>
            <a:pPr marL="457200" indent="-457200">
              <a:buClr>
                <a:schemeClr val="accent1"/>
              </a:buClr>
              <a:buFont typeface="Century Gothic" panose="020B0502020202020204" pitchFamily="34" charset="0"/>
              <a:buChar char="►"/>
            </a:pPr>
            <a:r>
              <a:rPr lang="en-US" sz="2400" dirty="0" smtClean="0"/>
              <a:t>Oil spills </a:t>
            </a:r>
            <a:r>
              <a:rPr lang="en-US" sz="2400" b="1" dirty="0" smtClean="0"/>
              <a:t>shut down </a:t>
            </a:r>
            <a:r>
              <a:rPr lang="en-US" sz="2400" dirty="0" smtClean="0"/>
              <a:t>valuable shipping channels</a:t>
            </a:r>
          </a:p>
          <a:p>
            <a:pPr marL="457200" indent="-457200">
              <a:buFont typeface="Wingdings" panose="05000000000000000000" pitchFamily="2" charset="2"/>
              <a:buChar char="Ø"/>
            </a:pPr>
            <a:endParaRPr lang="en-US" sz="2400" dirty="0"/>
          </a:p>
        </p:txBody>
      </p:sp>
      <p:sp>
        <p:nvSpPr>
          <p:cNvPr id="8" name="Text Placeholder 2"/>
          <p:cNvSpPr>
            <a:spLocks noGrp="1"/>
          </p:cNvSpPr>
          <p:nvPr>
            <p:ph type="body" sz="quarter" idx="10"/>
          </p:nvPr>
        </p:nvSpPr>
        <p:spPr>
          <a:xfrm>
            <a:off x="1" y="188537"/>
            <a:ext cx="9144000" cy="666388"/>
          </a:xfrm>
        </p:spPr>
        <p:txBody>
          <a:bodyPr>
            <a:noAutofit/>
          </a:bodyPr>
          <a:lstStyle/>
          <a:p>
            <a:r>
              <a:rPr lang="en-US" dirty="0" smtClean="0"/>
              <a:t>Community Concerns</a:t>
            </a:r>
            <a:endParaRPr lang="en-US" dirty="0"/>
          </a:p>
        </p:txBody>
      </p:sp>
      <p:grpSp>
        <p:nvGrpSpPr>
          <p:cNvPr id="2" name="Group 1"/>
          <p:cNvGrpSpPr/>
          <p:nvPr/>
        </p:nvGrpSpPr>
        <p:grpSpPr>
          <a:xfrm>
            <a:off x="284586" y="1084263"/>
            <a:ext cx="3883904" cy="5273665"/>
            <a:chOff x="284586" y="1084263"/>
            <a:chExt cx="3883904" cy="527366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586" y="3778764"/>
              <a:ext cx="3883904" cy="2579164"/>
            </a:xfrm>
            <a:prstGeom prst="rect">
              <a:avLst/>
            </a:prstGeom>
            <a:solidFill>
              <a:schemeClr val="accent2"/>
            </a:solidFill>
            <a:ln>
              <a:solidFill>
                <a:schemeClr val="accent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586" y="1084263"/>
              <a:ext cx="3883904" cy="2579609"/>
            </a:xfrm>
            <a:prstGeom prst="rect">
              <a:avLst/>
            </a:prstGeom>
            <a:solidFill>
              <a:schemeClr val="accent2"/>
            </a:solidFill>
            <a:ln>
              <a:solidFill>
                <a:schemeClr val="accent1"/>
              </a:solidFill>
            </a:ln>
          </p:spPr>
        </p:pic>
      </p:grpSp>
      <p:sp>
        <p:nvSpPr>
          <p:cNvPr id="12" name="TextBox 11"/>
          <p:cNvSpPr txBox="1"/>
          <p:nvPr/>
        </p:nvSpPr>
        <p:spPr>
          <a:xfrm>
            <a:off x="94576" y="6472821"/>
            <a:ext cx="1595309" cy="276999"/>
          </a:xfrm>
          <a:prstGeom prst="rect">
            <a:avLst/>
          </a:prstGeom>
          <a:noFill/>
        </p:spPr>
        <p:txBody>
          <a:bodyPr wrap="none" rtlCol="0">
            <a:spAutoFit/>
          </a:bodyPr>
          <a:lstStyle/>
          <a:p>
            <a:pPr algn="r"/>
            <a:r>
              <a:rPr lang="en-US" sz="1200" kern="0" dirty="0" smtClean="0">
                <a:latin typeface="Century Gothic" panose="020B0502020202020204" pitchFamily="34" charset="0"/>
                <a:cs typeface="Arial"/>
                <a:sym typeface="Arial"/>
                <a:rtl val="0"/>
              </a:rPr>
              <a:t>Credit: USCG, 2009</a:t>
            </a:r>
            <a:endParaRPr lang="en-US" sz="1200" kern="0" dirty="0">
              <a:latin typeface="Century Gothic" panose="020B0502020202020204" pitchFamily="34" charset="0"/>
              <a:cs typeface="Arial"/>
              <a:sym typeface="Arial"/>
              <a:rtl val="0"/>
            </a:endParaRPr>
          </a:p>
        </p:txBody>
      </p:sp>
      <p:grpSp>
        <p:nvGrpSpPr>
          <p:cNvPr id="5" name="Group 4"/>
          <p:cNvGrpSpPr/>
          <p:nvPr/>
        </p:nvGrpSpPr>
        <p:grpSpPr>
          <a:xfrm>
            <a:off x="284585" y="1086434"/>
            <a:ext cx="3887779" cy="5271494"/>
            <a:chOff x="284585" y="1086434"/>
            <a:chExt cx="3887779" cy="5271494"/>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586" y="1086434"/>
              <a:ext cx="3883904" cy="2579608"/>
            </a:xfrm>
            <a:prstGeom prst="rect">
              <a:avLst/>
            </a:prstGeom>
            <a:ln>
              <a:solidFill>
                <a:schemeClr val="accent1"/>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585" y="3776594"/>
              <a:ext cx="3887779" cy="2581334"/>
            </a:xfrm>
            <a:prstGeom prst="rect">
              <a:avLst/>
            </a:prstGeom>
            <a:solidFill>
              <a:schemeClr val="accent2"/>
            </a:solidFill>
            <a:ln>
              <a:solidFill>
                <a:schemeClr val="accent1"/>
              </a:solidFill>
            </a:ln>
          </p:spPr>
        </p:pic>
      </p:grpSp>
    </p:spTree>
    <p:extLst>
      <p:ext uri="{BB962C8B-B14F-4D97-AF65-F5344CB8AC3E}">
        <p14:creationId xmlns:p14="http://schemas.microsoft.com/office/powerpoint/2010/main" val="95281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10" presetClass="entr" presetSubtype="0" fill="hold" nodeType="afterEffect">
                                  <p:stCondLst>
                                    <p:cond delay="5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1090471"/>
            <a:ext cx="9144000" cy="2862404"/>
          </a:xfrm>
        </p:spPr>
        <p:txBody>
          <a:bodyPr>
            <a:normAutofit/>
          </a:bodyPr>
          <a:lstStyle/>
          <a:p>
            <a:r>
              <a:rPr lang="en-US" sz="2800" b="1" dirty="0" smtClean="0"/>
              <a:t>United States Coast Guard</a:t>
            </a:r>
            <a:r>
              <a:rPr lang="en-US" sz="2800" dirty="0" smtClean="0"/>
              <a:t> is the lead agency for oil spill response in US coastal waters</a:t>
            </a:r>
          </a:p>
          <a:p>
            <a:endParaRPr lang="en-US" sz="600" dirty="0" smtClean="0"/>
          </a:p>
          <a:p>
            <a:r>
              <a:rPr lang="en-US" sz="2800" b="1" dirty="0" smtClean="0"/>
              <a:t>NOAA</a:t>
            </a:r>
            <a:r>
              <a:rPr lang="en-US" sz="2800" dirty="0" smtClean="0"/>
              <a:t> manages the Arctic Environmental Response Management Application - </a:t>
            </a:r>
            <a:r>
              <a:rPr lang="en-US" sz="2800" b="1" dirty="0" smtClean="0"/>
              <a:t>Arctic ERMA</a:t>
            </a:r>
          </a:p>
          <a:p>
            <a:pPr algn="ctr"/>
            <a:endParaRPr lang="en-US" sz="2800" dirty="0"/>
          </a:p>
          <a:p>
            <a:pPr algn="ctr"/>
            <a:endParaRPr lang="en-US" sz="2800" dirty="0" smtClean="0"/>
          </a:p>
          <a:p>
            <a:pPr algn="ctr"/>
            <a:endParaRPr lang="en-US" dirty="0" smtClean="0"/>
          </a:p>
        </p:txBody>
      </p:sp>
      <p:sp>
        <p:nvSpPr>
          <p:cNvPr id="3" name="Text Placeholder 2"/>
          <p:cNvSpPr>
            <a:spLocks noGrp="1"/>
          </p:cNvSpPr>
          <p:nvPr>
            <p:ph type="body" sz="quarter" idx="10"/>
          </p:nvPr>
        </p:nvSpPr>
        <p:spPr>
          <a:xfrm>
            <a:off x="0" y="189135"/>
            <a:ext cx="9144000" cy="677640"/>
          </a:xfrm>
        </p:spPr>
        <p:txBody>
          <a:bodyPr/>
          <a:lstStyle/>
          <a:p>
            <a:r>
              <a:rPr lang="en-US" dirty="0" smtClean="0"/>
              <a:t>Project Partners</a:t>
            </a:r>
            <a:endParaRPr lang="en-US" dirty="0"/>
          </a:p>
        </p:txBody>
      </p:sp>
      <p:pic>
        <p:nvPicPr>
          <p:cNvPr id="6" name="Picture 5"/>
          <p:cNvPicPr>
            <a:picLocks noChangeAspect="1"/>
          </p:cNvPicPr>
          <p:nvPr/>
        </p:nvPicPr>
        <p:blipFill>
          <a:blip r:embed="rId3"/>
          <a:stretch>
            <a:fillRect/>
          </a:stretch>
        </p:blipFill>
        <p:spPr>
          <a:xfrm>
            <a:off x="15315130" y="8106030"/>
            <a:ext cx="7922248" cy="424357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83" t="14469" r="8072" b="22508"/>
          <a:stretch/>
        </p:blipFill>
        <p:spPr>
          <a:xfrm>
            <a:off x="1" y="3124201"/>
            <a:ext cx="9143999" cy="3733800"/>
          </a:xfrm>
          <a:prstGeom prst="rect">
            <a:avLst/>
          </a:prstGeom>
          <a:solidFill>
            <a:schemeClr val="accent2"/>
          </a:solidFill>
          <a:ln>
            <a:solidFill>
              <a:schemeClr val="accent1"/>
            </a:solidFill>
          </a:ln>
        </p:spPr>
      </p:pic>
      <p:sp>
        <p:nvSpPr>
          <p:cNvPr id="14" name="TextBox 13"/>
          <p:cNvSpPr txBox="1"/>
          <p:nvPr/>
        </p:nvSpPr>
        <p:spPr>
          <a:xfrm>
            <a:off x="7513425" y="6456789"/>
            <a:ext cx="1630575"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USCG, 2010</a:t>
            </a:r>
            <a:endParaRPr lang="en-US" sz="1200" kern="0" dirty="0">
              <a:solidFill>
                <a:schemeClr val="bg1"/>
              </a:solidFill>
              <a:latin typeface="Century Gothic" panose="020B0502020202020204" pitchFamily="34" charset="0"/>
              <a:cs typeface="Arial"/>
              <a:sym typeface="Arial"/>
              <a:rtl val="0"/>
            </a:endParaRPr>
          </a:p>
        </p:txBody>
      </p:sp>
      <p:sp>
        <p:nvSpPr>
          <p:cNvPr id="7" name="bottom color"/>
          <p:cNvSpPr/>
          <p:nvPr/>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4600281" cy="1325880"/>
          </a:xfrm>
        </p:spPr>
        <p:txBody>
          <a:bodyPr/>
          <a:lstStyle/>
          <a:p>
            <a:r>
              <a:rPr lang="en-US" dirty="0" smtClean="0"/>
              <a:t>Objectives</a:t>
            </a:r>
          </a:p>
          <a:p>
            <a:endParaRPr lang="en-US" dirty="0"/>
          </a:p>
        </p:txBody>
      </p:sp>
      <p:sp>
        <p:nvSpPr>
          <p:cNvPr id="4" name="Rectangle 3"/>
          <p:cNvSpPr/>
          <p:nvPr/>
        </p:nvSpPr>
        <p:spPr>
          <a:xfrm>
            <a:off x="4062954" y="1695538"/>
            <a:ext cx="4689160" cy="3508653"/>
          </a:xfrm>
          <a:prstGeom prst="rect">
            <a:avLst/>
          </a:prstGeom>
        </p:spPr>
        <p:txBody>
          <a:bodyPr wrap="square">
            <a:spAutoFit/>
          </a:bodyPr>
          <a:lstStyle/>
          <a:p>
            <a:pPr marL="342900" indent="-342900">
              <a:buClr>
                <a:schemeClr val="accent1"/>
              </a:buClr>
              <a:buFont typeface="Century Gothic" panose="020B0502020202020204" pitchFamily="34" charset="0"/>
              <a:buChar char="►"/>
            </a:pPr>
            <a:r>
              <a:rPr lang="en-US" sz="2400" b="1" dirty="0"/>
              <a:t>Create</a:t>
            </a:r>
            <a:r>
              <a:rPr lang="en-US" sz="2400" dirty="0"/>
              <a:t> a tool to facilitate fast visualization of an oil spill incident</a:t>
            </a:r>
          </a:p>
          <a:p>
            <a:pPr marL="342900" indent="-342900">
              <a:buClr>
                <a:schemeClr val="accent1"/>
              </a:buClr>
              <a:buFont typeface="Century Gothic" panose="020B0502020202020204" pitchFamily="34" charset="0"/>
              <a:buChar char="►"/>
            </a:pPr>
            <a:endParaRPr lang="en-US" sz="2400" b="1" dirty="0" smtClean="0"/>
          </a:p>
          <a:p>
            <a:pPr marL="342900" indent="-342900">
              <a:buClr>
                <a:schemeClr val="accent1"/>
              </a:buClr>
              <a:buFont typeface="Century Gothic" panose="020B0502020202020204" pitchFamily="34" charset="0"/>
              <a:buChar char="►"/>
            </a:pPr>
            <a:r>
              <a:rPr lang="en-US" sz="2400" b="1" dirty="0" smtClean="0"/>
              <a:t>Identify</a:t>
            </a:r>
            <a:r>
              <a:rPr lang="en-US" sz="2400" dirty="0" smtClean="0"/>
              <a:t> natural </a:t>
            </a:r>
            <a:r>
              <a:rPr lang="en-US" sz="2400" dirty="0"/>
              <a:t>oil </a:t>
            </a:r>
            <a:r>
              <a:rPr lang="en-US" sz="2400" dirty="0" smtClean="0"/>
              <a:t>seeps across coastal Alaska</a:t>
            </a:r>
          </a:p>
          <a:p>
            <a:pPr marL="342900" indent="-342900">
              <a:buClr>
                <a:schemeClr val="accent1"/>
              </a:buClr>
              <a:buFont typeface="Century Gothic" panose="020B0502020202020204" pitchFamily="34" charset="0"/>
              <a:buChar char="►"/>
            </a:pPr>
            <a:endParaRPr lang="en-US" sz="1400" dirty="0" smtClean="0"/>
          </a:p>
          <a:p>
            <a:pPr marL="342900" indent="-342900">
              <a:buClr>
                <a:schemeClr val="accent1"/>
              </a:buClr>
              <a:buFont typeface="Century Gothic" panose="020B0502020202020204" pitchFamily="34" charset="0"/>
              <a:buChar char="►"/>
            </a:pPr>
            <a:endParaRPr lang="en-US" sz="1600" dirty="0" smtClean="0"/>
          </a:p>
          <a:p>
            <a:pPr marL="342900" indent="-342900">
              <a:buClr>
                <a:schemeClr val="accent1"/>
              </a:buClr>
              <a:buFont typeface="Century Gothic" panose="020B0502020202020204" pitchFamily="34" charset="0"/>
              <a:buChar char="►"/>
            </a:pPr>
            <a:r>
              <a:rPr lang="en-US" sz="2400" b="1" dirty="0"/>
              <a:t>Inject </a:t>
            </a:r>
            <a:r>
              <a:rPr lang="en-US" sz="2400" dirty="0"/>
              <a:t>spatial dataset into Arctic </a:t>
            </a:r>
            <a:r>
              <a:rPr lang="en-US" sz="2400" dirty="0" smtClean="0"/>
              <a:t>ERMA</a:t>
            </a:r>
            <a:endParaRPr lang="en-US" sz="2400" dirty="0"/>
          </a:p>
        </p:txBody>
      </p:sp>
      <p:sp>
        <p:nvSpPr>
          <p:cNvPr id="13" name="Text Placeholder 2"/>
          <p:cNvSpPr>
            <a:spLocks noGrp="1"/>
          </p:cNvSpPr>
          <p:nvPr>
            <p:ph type="body" sz="quarter" idx="10"/>
          </p:nvPr>
        </p:nvSpPr>
        <p:spPr>
          <a:xfrm>
            <a:off x="1050557" y="1580559"/>
            <a:ext cx="2209830" cy="769228"/>
          </a:xfrm>
        </p:spPr>
        <p:txBody>
          <a:bodyPr>
            <a:noAutofit/>
          </a:bodyPr>
          <a:lstStyle/>
          <a:p>
            <a:r>
              <a:rPr lang="en-US" sz="4400" dirty="0" smtClean="0"/>
              <a:t>Create</a:t>
            </a:r>
            <a:endParaRPr lang="en-US" sz="4400" dirty="0"/>
          </a:p>
        </p:txBody>
      </p:sp>
      <p:sp>
        <p:nvSpPr>
          <p:cNvPr id="16" name="Text Placeholder 2"/>
          <p:cNvSpPr>
            <a:spLocks noGrp="1"/>
          </p:cNvSpPr>
          <p:nvPr>
            <p:ph type="body" sz="quarter" idx="10"/>
          </p:nvPr>
        </p:nvSpPr>
        <p:spPr>
          <a:xfrm>
            <a:off x="1125592" y="4311994"/>
            <a:ext cx="2059758" cy="769228"/>
          </a:xfrm>
        </p:spPr>
        <p:txBody>
          <a:bodyPr>
            <a:normAutofit/>
          </a:bodyPr>
          <a:lstStyle/>
          <a:p>
            <a:r>
              <a:rPr lang="en-US" sz="4400" dirty="0" smtClean="0"/>
              <a:t>Inject</a:t>
            </a:r>
            <a:endParaRPr lang="en-US" sz="4400" dirty="0"/>
          </a:p>
        </p:txBody>
      </p:sp>
      <p:sp>
        <p:nvSpPr>
          <p:cNvPr id="17" name="Text Placeholder 2"/>
          <p:cNvSpPr>
            <a:spLocks noGrp="1"/>
          </p:cNvSpPr>
          <p:nvPr>
            <p:ph type="body" sz="quarter" idx="10"/>
          </p:nvPr>
        </p:nvSpPr>
        <p:spPr>
          <a:xfrm>
            <a:off x="1042416" y="3049968"/>
            <a:ext cx="2226111" cy="769228"/>
          </a:xfrm>
        </p:spPr>
        <p:txBody>
          <a:bodyPr>
            <a:normAutofit/>
          </a:bodyPr>
          <a:lstStyle/>
          <a:p>
            <a:r>
              <a:rPr lang="en-US" sz="4400" dirty="0" smtClean="0"/>
              <a:t>Identify</a:t>
            </a:r>
            <a:endParaRPr lang="en-US" sz="4400" dirty="0"/>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87203"/>
            <a:ext cx="6191251" cy="1325880"/>
          </a:xfrm>
        </p:spPr>
        <p:txBody>
          <a:bodyPr/>
          <a:lstStyle/>
          <a:p>
            <a:r>
              <a:rPr lang="en-US" dirty="0" smtClean="0"/>
              <a:t>Earth Observing Systems</a:t>
            </a:r>
          </a:p>
          <a:p>
            <a:endParaRPr lang="en-US" dirty="0"/>
          </a:p>
        </p:txBody>
      </p:sp>
      <p:sp>
        <p:nvSpPr>
          <p:cNvPr id="6" name="Text Placeholder 2"/>
          <p:cNvSpPr txBox="1">
            <a:spLocks/>
          </p:cNvSpPr>
          <p:nvPr/>
        </p:nvSpPr>
        <p:spPr>
          <a:xfrm>
            <a:off x="4553893" y="1095376"/>
            <a:ext cx="4590107" cy="56766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smtClean="0"/>
              <a:t>Remote sensing in the Arctic </a:t>
            </a:r>
            <a:r>
              <a:rPr lang="en-US" sz="2400" b="1" dirty="0" smtClean="0"/>
              <a:t>requires a combination</a:t>
            </a:r>
            <a:r>
              <a:rPr lang="en-US" sz="2400" dirty="0" smtClean="0"/>
              <a:t>          of sensors to overcome individual limitations</a:t>
            </a:r>
          </a:p>
          <a:p>
            <a:endParaRPr lang="en-US" sz="2400" dirty="0" smtClean="0"/>
          </a:p>
          <a:p>
            <a:pPr algn="ctr"/>
            <a:r>
              <a:rPr lang="en-US" sz="2400" b="1" dirty="0" smtClean="0"/>
              <a:t>All-weather</a:t>
            </a:r>
          </a:p>
          <a:p>
            <a:pPr algn="ctr"/>
            <a:endParaRPr lang="en-US" sz="2400" b="1" dirty="0" smtClean="0"/>
          </a:p>
          <a:p>
            <a:pPr algn="ctr"/>
            <a:r>
              <a:rPr lang="en-US" sz="2400" b="1" dirty="0" smtClean="0"/>
              <a:t>High Spatial Resolution</a:t>
            </a:r>
          </a:p>
          <a:p>
            <a:pPr algn="ctr"/>
            <a:endParaRPr lang="en-US" sz="2400" b="1" dirty="0" smtClean="0"/>
          </a:p>
          <a:p>
            <a:pPr algn="ctr"/>
            <a:r>
              <a:rPr lang="en-US" sz="2400" b="1" dirty="0" smtClean="0"/>
              <a:t>High Temporal Resolution</a:t>
            </a:r>
          </a:p>
          <a:p>
            <a:pPr marL="457200" indent="-457200">
              <a:buFont typeface="Arial" panose="020B0604020202020204" pitchFamily="34" charset="0"/>
              <a:buChar char="•"/>
            </a:pPr>
            <a:endParaRPr lang="en-US" sz="2400" dirty="0" smtClean="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12710" b="13052"/>
          <a:stretch/>
        </p:blipFill>
        <p:spPr>
          <a:xfrm>
            <a:off x="1955297" y="4199533"/>
            <a:ext cx="2700428" cy="2044369"/>
          </a:xfrm>
          <a:prstGeom prst="rect">
            <a:avLst/>
          </a:prstGeom>
          <a:ln>
            <a:no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058" y="2852038"/>
            <a:ext cx="2512845" cy="1342465"/>
          </a:xfrm>
          <a:prstGeom prst="rect">
            <a:avLst/>
          </a:prstGeom>
          <a:ln>
            <a:noFill/>
          </a:ln>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009" y="4321649"/>
            <a:ext cx="1915845" cy="1596758"/>
          </a:xfrm>
          <a:prstGeom prst="rect">
            <a:avLst/>
          </a:prstGeom>
          <a:ln>
            <a:noFill/>
          </a:ln>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778" y="1195158"/>
            <a:ext cx="1960168" cy="1504730"/>
          </a:xfrm>
          <a:prstGeom prst="rect">
            <a:avLst/>
          </a:prstGeom>
          <a:ln>
            <a:noFill/>
          </a:ln>
        </p:spPr>
      </p:pic>
      <p:sp>
        <p:nvSpPr>
          <p:cNvPr id="20" name="TextBox 19"/>
          <p:cNvSpPr txBox="1"/>
          <p:nvPr/>
        </p:nvSpPr>
        <p:spPr>
          <a:xfrm>
            <a:off x="138920" y="2704201"/>
            <a:ext cx="1770036"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Aqua MODIS</a:t>
            </a:r>
            <a:endParaRPr lang="en-US" sz="2000" b="1" kern="0" dirty="0">
              <a:solidFill>
                <a:schemeClr val="tx1">
                  <a:lumMod val="60000"/>
                  <a:lumOff val="40000"/>
                </a:schemeClr>
              </a:solidFill>
              <a:latin typeface="Century Gothic" panose="020B0502020202020204" pitchFamily="34" charset="0"/>
              <a:cs typeface="Arial"/>
              <a:sym typeface="Arial"/>
              <a:rtl val="0"/>
            </a:endParaRPr>
          </a:p>
        </p:txBody>
      </p:sp>
      <p:sp>
        <p:nvSpPr>
          <p:cNvPr id="21" name="TextBox 20"/>
          <p:cNvSpPr txBox="1"/>
          <p:nvPr/>
        </p:nvSpPr>
        <p:spPr>
          <a:xfrm>
            <a:off x="2652166" y="3794764"/>
            <a:ext cx="1694695"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Terra MODIS</a:t>
            </a:r>
            <a:endParaRPr lang="en-US" sz="2000" b="1" kern="0" dirty="0">
              <a:solidFill>
                <a:schemeClr val="tx1">
                  <a:lumMod val="60000"/>
                  <a:lumOff val="40000"/>
                </a:schemeClr>
              </a:solidFill>
              <a:latin typeface="Century Gothic" panose="020B0502020202020204" pitchFamily="34" charset="0"/>
              <a:cs typeface="Arial"/>
              <a:sym typeface="Arial"/>
              <a:rtl val="0"/>
            </a:endParaRPr>
          </a:p>
        </p:txBody>
      </p:sp>
      <p:sp>
        <p:nvSpPr>
          <p:cNvPr id="22" name="TextBox 21"/>
          <p:cNvSpPr txBox="1"/>
          <p:nvPr/>
        </p:nvSpPr>
        <p:spPr>
          <a:xfrm>
            <a:off x="2989987" y="5398076"/>
            <a:ext cx="1402948"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Sentinel-1</a:t>
            </a:r>
            <a:endParaRPr lang="en-US" sz="2000" b="1" kern="0" dirty="0">
              <a:solidFill>
                <a:schemeClr val="tx1">
                  <a:lumMod val="60000"/>
                  <a:lumOff val="40000"/>
                </a:schemeClr>
              </a:solidFill>
              <a:latin typeface="Century Gothic" panose="020B0502020202020204" pitchFamily="34" charset="0"/>
              <a:cs typeface="Arial"/>
              <a:sym typeface="Arial"/>
              <a:rtl val="0"/>
            </a:endParaRPr>
          </a:p>
        </p:txBody>
      </p:sp>
      <p:sp>
        <p:nvSpPr>
          <p:cNvPr id="23" name="TextBox 22"/>
          <p:cNvSpPr txBox="1"/>
          <p:nvPr/>
        </p:nvSpPr>
        <p:spPr>
          <a:xfrm>
            <a:off x="363333" y="5918407"/>
            <a:ext cx="1385316"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Landsat 8</a:t>
            </a:r>
          </a:p>
        </p:txBody>
      </p:sp>
    </p:spTree>
    <p:extLst>
      <p:ext uri="{BB962C8B-B14F-4D97-AF65-F5344CB8AC3E}">
        <p14:creationId xmlns:p14="http://schemas.microsoft.com/office/powerpoint/2010/main" val="232016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8"/>
                                        </p:tgtEl>
                                      </p:cBhvr>
                                    </p:animEffect>
                                    <p:animScale>
                                      <p:cBhvr>
                                        <p:cTn id="12" dur="250" autoRev="1" fill="hold"/>
                                        <p:tgtEl>
                                          <p:spTgt spid="1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9"/>
                                        </p:tgtEl>
                                      </p:cBhvr>
                                    </p:animEffect>
                                    <p:animScale>
                                      <p:cBhvr>
                                        <p:cTn id="17" dur="250" autoRev="1" fill="hold"/>
                                        <p:tgtEl>
                                          <p:spTgt spid="19"/>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17"/>
                                        </p:tgtEl>
                                      </p:cBhvr>
                                    </p:animEffect>
                                    <p:animScale>
                                      <p:cBhvr>
                                        <p:cTn id="20"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Imagery Retrieval Tool</a:t>
            </a:r>
            <a:endParaRPr lang="en-US" b="0" dirty="0"/>
          </a:p>
        </p:txBody>
      </p:sp>
      <p:graphicFrame>
        <p:nvGraphicFramePr>
          <p:cNvPr id="4" name="Diagram 3"/>
          <p:cNvGraphicFramePr/>
          <p:nvPr>
            <p:extLst>
              <p:ext uri="{D42A27DB-BD31-4B8C-83A1-F6EECF244321}">
                <p14:modId xmlns:p14="http://schemas.microsoft.com/office/powerpoint/2010/main" val="2503471292"/>
              </p:ext>
            </p:extLst>
          </p:nvPr>
        </p:nvGraphicFramePr>
        <p:xfrm>
          <a:off x="323850" y="1939925"/>
          <a:ext cx="423004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4585435" y="1445011"/>
            <a:ext cx="2322067" cy="2268848"/>
            <a:chOff x="4409949" y="692944"/>
            <a:chExt cx="4572000" cy="5472112"/>
          </a:xfrm>
        </p:grpSpPr>
        <p:grpSp>
          <p:nvGrpSpPr>
            <p:cNvPr id="41" name="Group 40"/>
            <p:cNvGrpSpPr/>
            <p:nvPr/>
          </p:nvGrpSpPr>
          <p:grpSpPr>
            <a:xfrm>
              <a:off x="4409949" y="692944"/>
              <a:ext cx="4572000" cy="5472112"/>
              <a:chOff x="2752828" y="1217906"/>
              <a:chExt cx="4572000" cy="5472112"/>
            </a:xfrm>
          </p:grpSpPr>
          <p:pic>
            <p:nvPicPr>
              <p:cNvPr id="9" name="Picture 8"/>
              <p:cNvPicPr>
                <a:picLocks noChangeAspect="1"/>
              </p:cNvPicPr>
              <p:nvPr/>
            </p:nvPicPr>
            <p:blipFill>
              <a:blip r:embed="rId8"/>
              <a:stretch>
                <a:fillRect/>
              </a:stretch>
            </p:blipFill>
            <p:spPr>
              <a:xfrm>
                <a:off x="3337583" y="1217906"/>
                <a:ext cx="3982911" cy="5472112"/>
              </a:xfrm>
              <a:prstGeom prst="rect">
                <a:avLst/>
              </a:prstGeom>
              <a:ln>
                <a:solidFill>
                  <a:schemeClr val="accent1"/>
                </a:solidFill>
              </a:ln>
            </p:spPr>
          </p:pic>
          <p:sp>
            <p:nvSpPr>
              <p:cNvPr id="19" name="Rectangle 18"/>
              <p:cNvSpPr/>
              <p:nvPr/>
            </p:nvSpPr>
            <p:spPr>
              <a:xfrm>
                <a:off x="2752828" y="1253517"/>
                <a:ext cx="4572000" cy="965004"/>
              </a:xfrm>
              <a:prstGeom prst="rect">
                <a:avLst/>
              </a:prstGeom>
            </p:spPr>
            <p:txBody>
              <a:bodyPr>
                <a:spAutoFit/>
              </a:bodyPr>
              <a:lstStyle/>
              <a:p>
                <a:pPr lvl="0" algn="r"/>
                <a:r>
                  <a:rPr lang="en-US" sz="2000" b="1" kern="0" dirty="0" smtClean="0">
                    <a:solidFill>
                      <a:srgbClr val="FFFFFF"/>
                    </a:solidFill>
                    <a:latin typeface="Century Gothic" panose="020B0502020202020204" pitchFamily="34" charset="0"/>
                    <a:cs typeface="Arial"/>
                    <a:sym typeface="Arial"/>
                    <a:rtl val="0"/>
                  </a:rPr>
                  <a:t>Sentinel-1</a:t>
                </a:r>
                <a:endParaRPr lang="en-US" sz="2000" b="1" kern="0" dirty="0">
                  <a:solidFill>
                    <a:srgbClr val="FFFFFF"/>
                  </a:solidFill>
                  <a:latin typeface="Century Gothic" panose="020B0502020202020204" pitchFamily="34" charset="0"/>
                  <a:cs typeface="Arial"/>
                  <a:sym typeface="Arial"/>
                  <a:rtl val="0"/>
                </a:endParaRPr>
              </a:p>
            </p:txBody>
          </p:sp>
        </p:grpSp>
        <p:sp>
          <p:nvSpPr>
            <p:cNvPr id="26" name="Oval 25"/>
            <p:cNvSpPr/>
            <p:nvPr/>
          </p:nvSpPr>
          <p:spPr>
            <a:xfrm>
              <a:off x="6828746" y="2506728"/>
              <a:ext cx="157413" cy="153629"/>
            </a:xfrm>
            <a:prstGeom prst="ellipse">
              <a:avLst/>
            </a:prstGeom>
            <a:solidFill>
              <a:srgbClr val="FF0000"/>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782592" y="1445011"/>
            <a:ext cx="2252644" cy="2277264"/>
            <a:chOff x="4435859" y="677392"/>
            <a:chExt cx="4571999" cy="5503215"/>
          </a:xfrm>
        </p:grpSpPr>
        <p:grpSp>
          <p:nvGrpSpPr>
            <p:cNvPr id="28" name="Group 27"/>
            <p:cNvGrpSpPr/>
            <p:nvPr/>
          </p:nvGrpSpPr>
          <p:grpSpPr>
            <a:xfrm>
              <a:off x="4435859" y="677392"/>
              <a:ext cx="4571999" cy="5503215"/>
              <a:chOff x="844066" y="1413715"/>
              <a:chExt cx="4571999" cy="5503215"/>
            </a:xfrm>
          </p:grpSpPr>
          <p:pic>
            <p:nvPicPr>
              <p:cNvPr id="24" name="Picture 23"/>
              <p:cNvPicPr>
                <a:picLocks noChangeAspect="1"/>
              </p:cNvPicPr>
              <p:nvPr/>
            </p:nvPicPr>
            <p:blipFill rotWithShape="1">
              <a:blip r:embed="rId9"/>
              <a:srcRect t="1671" r="8076" b="13286"/>
              <a:stretch/>
            </p:blipFill>
            <p:spPr>
              <a:xfrm>
                <a:off x="1399137" y="1413715"/>
                <a:ext cx="4016928" cy="5503215"/>
              </a:xfrm>
              <a:prstGeom prst="rect">
                <a:avLst/>
              </a:prstGeom>
              <a:ln>
                <a:solidFill>
                  <a:schemeClr val="accent1"/>
                </a:solidFill>
              </a:ln>
            </p:spPr>
          </p:pic>
          <p:sp>
            <p:nvSpPr>
              <p:cNvPr id="22" name="Rectangle 21"/>
              <p:cNvSpPr/>
              <p:nvPr/>
            </p:nvSpPr>
            <p:spPr>
              <a:xfrm>
                <a:off x="844066" y="1449396"/>
                <a:ext cx="4571999" cy="966902"/>
              </a:xfrm>
              <a:prstGeom prst="rect">
                <a:avLst/>
              </a:prstGeom>
            </p:spPr>
            <p:txBody>
              <a:bodyPr>
                <a:spAutoFit/>
              </a:bodyPr>
              <a:lstStyle/>
              <a:p>
                <a:pPr lvl="0" algn="r"/>
                <a:r>
                  <a:rPr lang="en-US" sz="2000" b="1" kern="0" dirty="0" smtClean="0">
                    <a:solidFill>
                      <a:srgbClr val="FFFFFF"/>
                    </a:solidFill>
                    <a:latin typeface="Century Gothic" panose="020B0502020202020204" pitchFamily="34" charset="0"/>
                    <a:cs typeface="Arial"/>
                    <a:sym typeface="Arial"/>
                    <a:rtl val="0"/>
                  </a:rPr>
                  <a:t>Landsat 8</a:t>
                </a:r>
                <a:endParaRPr lang="en-US" sz="800" kern="0" dirty="0">
                  <a:solidFill>
                    <a:srgbClr val="FFFFFF"/>
                  </a:solidFill>
                  <a:latin typeface="Century Gothic" panose="020B0502020202020204" pitchFamily="34" charset="0"/>
                  <a:cs typeface="Arial"/>
                  <a:sym typeface="Arial"/>
                  <a:rtl val="0"/>
                </a:endParaRPr>
              </a:p>
            </p:txBody>
          </p:sp>
        </p:grpSp>
        <p:sp>
          <p:nvSpPr>
            <p:cNvPr id="29" name="Oval 28"/>
            <p:cNvSpPr/>
            <p:nvPr/>
          </p:nvSpPr>
          <p:spPr>
            <a:xfrm>
              <a:off x="6907452" y="3547295"/>
              <a:ext cx="157413" cy="153629"/>
            </a:xfrm>
            <a:prstGeom prst="ellipse">
              <a:avLst/>
            </a:prstGeom>
            <a:solidFill>
              <a:srgbClr val="FF0000"/>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731947" y="3928936"/>
            <a:ext cx="2303289" cy="2288558"/>
            <a:chOff x="4426814" y="646218"/>
            <a:chExt cx="4572000" cy="5565561"/>
          </a:xfrm>
        </p:grpSpPr>
        <p:grpSp>
          <p:nvGrpSpPr>
            <p:cNvPr id="38" name="Group 37"/>
            <p:cNvGrpSpPr/>
            <p:nvPr/>
          </p:nvGrpSpPr>
          <p:grpSpPr>
            <a:xfrm>
              <a:off x="4426814" y="646218"/>
              <a:ext cx="4572000" cy="5565561"/>
              <a:chOff x="-1126960" y="2132348"/>
              <a:chExt cx="4572000" cy="5565561"/>
            </a:xfrm>
          </p:grpSpPr>
          <p:grpSp>
            <p:nvGrpSpPr>
              <p:cNvPr id="37" name="Group 36"/>
              <p:cNvGrpSpPr/>
              <p:nvPr/>
            </p:nvGrpSpPr>
            <p:grpSpPr>
              <a:xfrm>
                <a:off x="-559069" y="2155836"/>
                <a:ext cx="4004109" cy="5542073"/>
                <a:chOff x="863093" y="2819358"/>
                <a:chExt cx="4004109" cy="5542073"/>
              </a:xfrm>
            </p:grpSpPr>
            <p:pic>
              <p:nvPicPr>
                <p:cNvPr id="34" name="Picture 33"/>
                <p:cNvPicPr>
                  <a:picLocks noChangeAspect="1"/>
                </p:cNvPicPr>
                <p:nvPr/>
              </p:nvPicPr>
              <p:blipFill rotWithShape="1">
                <a:blip r:embed="rId10" cstate="print">
                  <a:extLst>
                    <a:ext uri="{28A0092B-C50C-407E-A947-70E740481C1C}">
                      <a14:useLocalDpi xmlns:a14="http://schemas.microsoft.com/office/drawing/2010/main" val="0"/>
                    </a:ext>
                  </a:extLst>
                </a:blip>
                <a:srcRect t="25821" b="20737"/>
                <a:stretch/>
              </p:blipFill>
              <p:spPr>
                <a:xfrm rot="16200000">
                  <a:off x="94111" y="3588340"/>
                  <a:ext cx="5542073" cy="4004109"/>
                </a:xfrm>
                <a:prstGeom prst="rect">
                  <a:avLst/>
                </a:prstGeom>
                <a:ln>
                  <a:solidFill>
                    <a:schemeClr val="accent1"/>
                  </a:solidFill>
                </a:ln>
              </p:spPr>
            </p:pic>
            <p:sp>
              <p:nvSpPr>
                <p:cNvPr id="36" name="Oval 35"/>
                <p:cNvSpPr/>
                <p:nvPr/>
              </p:nvSpPr>
              <p:spPr>
                <a:xfrm>
                  <a:off x="2018634" y="5343701"/>
                  <a:ext cx="5727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1126960" y="2132348"/>
                <a:ext cx="4572000" cy="973030"/>
              </a:xfrm>
              <a:prstGeom prst="rect">
                <a:avLst/>
              </a:prstGeom>
            </p:spPr>
            <p:txBody>
              <a:bodyPr>
                <a:spAutoFit/>
              </a:bodyPr>
              <a:lstStyle/>
              <a:p>
                <a:pPr lvl="0" algn="r"/>
                <a:r>
                  <a:rPr lang="en-US" sz="2000" b="1" kern="0" dirty="0" smtClean="0">
                    <a:solidFill>
                      <a:srgbClr val="333333"/>
                    </a:solidFill>
                    <a:latin typeface="Century Gothic" panose="020B0502020202020204" pitchFamily="34" charset="0"/>
                    <a:cs typeface="Arial"/>
                    <a:sym typeface="Arial"/>
                    <a:rtl val="0"/>
                  </a:rPr>
                  <a:t>Terra MODIS</a:t>
                </a:r>
              </a:p>
            </p:txBody>
          </p:sp>
        </p:grpSp>
        <p:sp>
          <p:nvSpPr>
            <p:cNvPr id="30" name="Oval 29"/>
            <p:cNvSpPr/>
            <p:nvPr/>
          </p:nvSpPr>
          <p:spPr>
            <a:xfrm>
              <a:off x="6128809" y="3140093"/>
              <a:ext cx="157413" cy="153629"/>
            </a:xfrm>
            <a:prstGeom prst="ellipse">
              <a:avLst/>
            </a:prstGeom>
            <a:solidFill>
              <a:srgbClr val="FF0000"/>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875451" y="3928936"/>
            <a:ext cx="2035894" cy="2288558"/>
            <a:chOff x="5004451" y="677392"/>
            <a:chExt cx="4012425" cy="5499315"/>
          </a:xfrm>
        </p:grpSpPr>
        <p:grpSp>
          <p:nvGrpSpPr>
            <p:cNvPr id="39" name="Group 38"/>
            <p:cNvGrpSpPr/>
            <p:nvPr/>
          </p:nvGrpSpPr>
          <p:grpSpPr>
            <a:xfrm>
              <a:off x="5004451" y="677392"/>
              <a:ext cx="4012425" cy="5499315"/>
              <a:chOff x="-318840" y="365099"/>
              <a:chExt cx="4012425" cy="5499315"/>
            </a:xfrm>
          </p:grpSpPr>
          <p:grpSp>
            <p:nvGrpSpPr>
              <p:cNvPr id="20" name="Group 19"/>
              <p:cNvGrpSpPr/>
              <p:nvPr/>
            </p:nvGrpSpPr>
            <p:grpSpPr>
              <a:xfrm>
                <a:off x="-318840" y="365099"/>
                <a:ext cx="4012425" cy="5499315"/>
                <a:chOff x="4976170" y="1823853"/>
                <a:chExt cx="4012425" cy="5499315"/>
              </a:xfrm>
            </p:grpSpPr>
            <p:pic>
              <p:nvPicPr>
                <p:cNvPr id="2" name="Picture 1"/>
                <p:cNvPicPr>
                  <a:picLocks noChangeAspect="1"/>
                </p:cNvPicPr>
                <p:nvPr/>
              </p:nvPicPr>
              <p:blipFill rotWithShape="1">
                <a:blip r:embed="rId11" cstate="print">
                  <a:extLst>
                    <a:ext uri="{28A0092B-C50C-407E-A947-70E740481C1C}">
                      <a14:useLocalDpi xmlns:a14="http://schemas.microsoft.com/office/drawing/2010/main" val="0"/>
                    </a:ext>
                  </a:extLst>
                </a:blip>
                <a:srcRect l="1116" t="23959" r="2801" b="19669"/>
                <a:stretch/>
              </p:blipFill>
              <p:spPr>
                <a:xfrm rot="16200000">
                  <a:off x="4231412" y="2573558"/>
                  <a:ext cx="5494368" cy="4004851"/>
                </a:xfrm>
                <a:prstGeom prst="rect">
                  <a:avLst/>
                </a:prstGeom>
                <a:ln>
                  <a:solidFill>
                    <a:schemeClr val="accent1"/>
                  </a:solidFill>
                </a:ln>
              </p:spPr>
            </p:pic>
            <p:sp>
              <p:nvSpPr>
                <p:cNvPr id="31" name="Rectangle 30"/>
                <p:cNvSpPr/>
                <p:nvPr/>
              </p:nvSpPr>
              <p:spPr>
                <a:xfrm>
                  <a:off x="5080914" y="1823853"/>
                  <a:ext cx="3907681" cy="961449"/>
                </a:xfrm>
                <a:prstGeom prst="rect">
                  <a:avLst/>
                </a:prstGeom>
              </p:spPr>
              <p:txBody>
                <a:bodyPr wrap="square">
                  <a:spAutoFit/>
                </a:bodyPr>
                <a:lstStyle/>
                <a:p>
                  <a:pPr lvl="0" algn="r"/>
                  <a:r>
                    <a:rPr lang="en-US" sz="2000" b="1" kern="0" dirty="0" smtClean="0">
                      <a:solidFill>
                        <a:srgbClr val="333333"/>
                      </a:solidFill>
                      <a:latin typeface="Century Gothic" panose="020B0502020202020204" pitchFamily="34" charset="0"/>
                      <a:cs typeface="Arial"/>
                      <a:sym typeface="Arial"/>
                      <a:rtl val="0"/>
                    </a:rPr>
                    <a:t>Aqua MODIS</a:t>
                  </a:r>
                </a:p>
              </p:txBody>
            </p:sp>
          </p:grpSp>
          <p:sp>
            <p:nvSpPr>
              <p:cNvPr id="32" name="Oval 31"/>
              <p:cNvSpPr/>
              <p:nvPr/>
            </p:nvSpPr>
            <p:spPr>
              <a:xfrm>
                <a:off x="1654951" y="2689101"/>
                <a:ext cx="5727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p:cNvSpPr/>
            <p:nvPr/>
          </p:nvSpPr>
          <p:spPr>
            <a:xfrm>
              <a:off x="6928170" y="2959849"/>
              <a:ext cx="157413" cy="153629"/>
            </a:xfrm>
            <a:prstGeom prst="ellipse">
              <a:avLst/>
            </a:prstGeom>
            <a:solidFill>
              <a:srgbClr val="FF0000"/>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309469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Imagery Retrieval Tool</a:t>
            </a:r>
            <a:endParaRPr lang="en-US" b="0" dirty="0"/>
          </a:p>
        </p:txBody>
      </p:sp>
      <p:graphicFrame>
        <p:nvGraphicFramePr>
          <p:cNvPr id="4" name="Diagram 3"/>
          <p:cNvGraphicFramePr/>
          <p:nvPr>
            <p:extLst>
              <p:ext uri="{D42A27DB-BD31-4B8C-83A1-F6EECF244321}">
                <p14:modId xmlns:p14="http://schemas.microsoft.com/office/powerpoint/2010/main" val="937576825"/>
              </p:ext>
            </p:extLst>
          </p:nvPr>
        </p:nvGraphicFramePr>
        <p:xfrm>
          <a:off x="323850" y="1939925"/>
          <a:ext cx="423004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5005136" y="2284926"/>
            <a:ext cx="3869356" cy="2560392"/>
          </a:xfrm>
          <a:prstGeom prst="rect">
            <a:avLst/>
          </a:prstGeom>
          <a:ln>
            <a:solidFill>
              <a:schemeClr val="accent1"/>
            </a:solidFill>
          </a:ln>
        </p:spPr>
      </p:pic>
      <p:sp>
        <p:nvSpPr>
          <p:cNvPr id="6" name="TextBox 5"/>
          <p:cNvSpPr txBox="1"/>
          <p:nvPr/>
        </p:nvSpPr>
        <p:spPr>
          <a:xfrm>
            <a:off x="7008275" y="4568319"/>
            <a:ext cx="1866217"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Ferguson, 2015</a:t>
            </a:r>
            <a:endParaRPr lang="en-US" sz="1200" kern="0" dirty="0">
              <a:solidFill>
                <a:schemeClr val="bg1"/>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1112748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Imagery Retrieval Tool</a:t>
            </a:r>
            <a:endParaRPr lang="en-US" b="0" dirty="0"/>
          </a:p>
        </p:txBody>
      </p:sp>
      <p:graphicFrame>
        <p:nvGraphicFramePr>
          <p:cNvPr id="4" name="Diagram 3"/>
          <p:cNvGraphicFramePr/>
          <p:nvPr>
            <p:extLst>
              <p:ext uri="{D42A27DB-BD31-4B8C-83A1-F6EECF244321}">
                <p14:modId xmlns:p14="http://schemas.microsoft.com/office/powerpoint/2010/main" val="3493638029"/>
              </p:ext>
            </p:extLst>
          </p:nvPr>
        </p:nvGraphicFramePr>
        <p:xfrm>
          <a:off x="323850" y="1939925"/>
          <a:ext cx="423004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4849271" y="2183128"/>
            <a:ext cx="3750757" cy="2727113"/>
          </a:xfrm>
          <a:prstGeom prst="rect">
            <a:avLst/>
          </a:prstGeom>
        </p:spPr>
      </p:pic>
    </p:spTree>
    <p:extLst>
      <p:ext uri="{BB962C8B-B14F-4D97-AF65-F5344CB8AC3E}">
        <p14:creationId xmlns:p14="http://schemas.microsoft.com/office/powerpoint/2010/main" val="37217625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6542</TotalTime>
  <Words>1447</Words>
  <Application>Microsoft Office PowerPoint</Application>
  <PresentationFormat>On-screen Show (4:3)</PresentationFormat>
  <Paragraphs>235</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Century Gothic</vt:lpstr>
      <vt:lpstr>Helvetica Neue</vt:lpstr>
      <vt:lpstr>Questrial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Manion, William G. (LARC-E3)[DEVELOP]</cp:lastModifiedBy>
  <cp:revision>424</cp:revision>
  <dcterms:created xsi:type="dcterms:W3CDTF">2015-05-18T13:26:09Z</dcterms:created>
  <dcterms:modified xsi:type="dcterms:W3CDTF">2015-08-04T14:32:54Z</dcterms:modified>
</cp:coreProperties>
</file>