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Gwen J (329D-Affiliate)" initials="MGJ("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5987" autoAdjust="0"/>
  </p:normalViewPr>
  <p:slideViewPr>
    <p:cSldViewPr snapToGrid="0">
      <p:cViewPr>
        <p:scale>
          <a:sx n="20" d="100"/>
          <a:sy n="20" d="100"/>
        </p:scale>
        <p:origin x="-2534" y="-5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a:t>
            </a:r>
            <a:endParaRPr lang="en-US" dirty="0"/>
          </a:p>
        </p:txBody>
      </p:sp>
      <p:sp>
        <p:nvSpPr>
          <p:cNvPr id="4" name="Text Placeholder 3"/>
          <p:cNvSpPr>
            <a:spLocks noGrp="1"/>
          </p:cNvSpPr>
          <p:nvPr>
            <p:ph type="body" sz="quarter" idx="11"/>
          </p:nvPr>
        </p:nvSpPr>
        <p:spPr/>
        <p:txBody>
          <a:bodyPr/>
          <a:lstStyle/>
          <a:p>
            <a:r>
              <a:rPr lang="en-US" dirty="0" smtClean="0"/>
              <a:t>Identifying Urban Emission Patterns in the Los Angeles Megacity</a:t>
            </a:r>
            <a:endParaRPr lang="en-US" dirty="0"/>
          </a:p>
        </p:txBody>
      </p:sp>
      <p:sp>
        <p:nvSpPr>
          <p:cNvPr id="5" name="Text Placeholder 4"/>
          <p:cNvSpPr>
            <a:spLocks noGrp="1"/>
          </p:cNvSpPr>
          <p:nvPr>
            <p:ph type="body" sz="quarter" idx="10"/>
          </p:nvPr>
        </p:nvSpPr>
        <p:spPr/>
        <p:txBody>
          <a:bodyPr/>
          <a:lstStyle/>
          <a:p>
            <a:r>
              <a:rPr lang="en-US" dirty="0" smtClean="0"/>
              <a:t>Los Angeles Health &amp; Air Quality</a:t>
            </a:r>
            <a:endParaRPr lang="en-US" dirty="0"/>
          </a:p>
        </p:txBody>
      </p:sp>
      <p:sp>
        <p:nvSpPr>
          <p:cNvPr id="9" name="Text Placeholder 16"/>
          <p:cNvSpPr txBox="1">
            <a:spLocks/>
          </p:cNvSpPr>
          <p:nvPr/>
        </p:nvSpPr>
        <p:spPr>
          <a:xfrm>
            <a:off x="914400" y="33985563"/>
            <a:ext cx="8229600" cy="939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LA Health &amp; Air Quality Team (from left): Valerie Carranza, Isis Frausto-Vicencio, and Talha Rafiq (Project Lead)</a:t>
            </a:r>
            <a:endParaRPr lang="en-US" dirty="0" smtClean="0"/>
          </a:p>
        </p:txBody>
      </p:sp>
      <p:sp>
        <p:nvSpPr>
          <p:cNvPr id="11" name="Text Placeholder 16"/>
          <p:cNvSpPr txBox="1">
            <a:spLocks/>
          </p:cNvSpPr>
          <p:nvPr/>
        </p:nvSpPr>
        <p:spPr>
          <a:xfrm>
            <a:off x="18288000" y="32644443"/>
            <a:ext cx="8229600" cy="22805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want to thank our NASA JPL Climate &amp; Science Advisors Francesca Hopkins, Kristal Verhulst, &amp; Preeti Rao,  for their time and support. </a:t>
            </a:r>
            <a:r>
              <a:rPr lang="en-US" dirty="0" smtClean="0"/>
              <a:t>We also want to thank the DEVELOP National Program  especially Benjamin Holt  and Gwen Miller for giving us this valuable opportunity to learn and research at NASA JPL.</a:t>
            </a:r>
            <a:endParaRPr lang="en-US" dirty="0" smtClean="0"/>
          </a:p>
        </p:txBody>
      </p:sp>
      <p:sp>
        <p:nvSpPr>
          <p:cNvPr id="12" name="Text Placeholder 16"/>
          <p:cNvSpPr txBox="1">
            <a:spLocks/>
          </p:cNvSpPr>
          <p:nvPr/>
        </p:nvSpPr>
        <p:spPr>
          <a:xfrm>
            <a:off x="10048873" y="28865133"/>
            <a:ext cx="16373440" cy="31186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IN PROGRESS.</a:t>
            </a:r>
          </a:p>
        </p:txBody>
      </p:sp>
      <p:sp>
        <p:nvSpPr>
          <p:cNvPr id="6" name="Text Placeholder 16"/>
          <p:cNvSpPr txBox="1">
            <a:spLocks/>
          </p:cNvSpPr>
          <p:nvPr/>
        </p:nvSpPr>
        <p:spPr>
          <a:xfrm>
            <a:off x="914400" y="5938610"/>
            <a:ext cx="8229600" cy="91336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Combining greenhouse gas (GHG) datasets with GIS spatial modeling is a viable method for analyzing the distribution of GHG emissions. Understanding the spatial dynamics of GHG emissions is important for global climate modeling and forecasting, especially as it relates to predicting the effects of global warming and the development of state and federal policies. </a:t>
            </a:r>
            <a:endParaRPr lang="en-US" dirty="0" smtClean="0"/>
          </a:p>
          <a:p>
            <a:pPr algn="just"/>
            <a:r>
              <a:rPr lang="en-US" dirty="0" smtClean="0"/>
              <a:t>Our </a:t>
            </a:r>
            <a:r>
              <a:rPr lang="en-US" dirty="0"/>
              <a:t>research presents a spatial model of methane (CH</a:t>
            </a:r>
            <a:r>
              <a:rPr lang="en-US" baseline="-25000" dirty="0"/>
              <a:t>4</a:t>
            </a:r>
            <a:r>
              <a:rPr lang="en-US" dirty="0"/>
              <a:t>) emissions in the Southern California Air Basin. Point sources of CH</a:t>
            </a:r>
            <a:r>
              <a:rPr lang="en-US" baseline="-25000" dirty="0"/>
              <a:t>4</a:t>
            </a:r>
            <a:r>
              <a:rPr lang="en-US" dirty="0"/>
              <a:t> emissions are established through the development of a geospatial database.  We estimated CH</a:t>
            </a:r>
            <a:r>
              <a:rPr lang="en-US" baseline="-25000" dirty="0"/>
              <a:t>4</a:t>
            </a:r>
            <a:r>
              <a:rPr lang="en-US" dirty="0"/>
              <a:t> emission factors using a combination of the GHG inventory developed by the California Air Resources Board (CARB) and other statistical methods derived from previous GHG studies to tabulate these spatial datasets in order to create a raster-based visualization of CH</a:t>
            </a:r>
            <a:r>
              <a:rPr lang="en-US" baseline="-25000" dirty="0"/>
              <a:t>4</a:t>
            </a:r>
            <a:r>
              <a:rPr lang="en-US" dirty="0"/>
              <a:t> emissions. </a:t>
            </a:r>
            <a:endParaRPr lang="en-US" dirty="0" smtClean="0"/>
          </a:p>
          <a:p>
            <a:pPr algn="just"/>
            <a:r>
              <a:rPr lang="en-US" dirty="0" smtClean="0"/>
              <a:t>Our </a:t>
            </a:r>
            <a:r>
              <a:rPr lang="en-US" dirty="0"/>
              <a:t>spatial map of CH</a:t>
            </a:r>
            <a:r>
              <a:rPr lang="en-US" baseline="-25000" dirty="0"/>
              <a:t>4</a:t>
            </a:r>
            <a:r>
              <a:rPr lang="en-US" dirty="0"/>
              <a:t> emissions illustrates the potential of spatial modeling for accurately depicting GHG emissions in a megacity, such as greater Los Angeles. This data provides a baseline against which measurements collected by NASA Jet Propulsion Laboratory’s Climate </a:t>
            </a:r>
            <a:r>
              <a:rPr lang="en-US" dirty="0" smtClean="0"/>
              <a:t>&amp; Science </a:t>
            </a:r>
            <a:r>
              <a:rPr lang="en-US" dirty="0"/>
              <a:t>Department, chiefly the Megacities Carbon Project, can be evaluated.  </a:t>
            </a:r>
          </a:p>
        </p:txBody>
      </p:sp>
      <p:sp>
        <p:nvSpPr>
          <p:cNvPr id="15" name="Text Placeholder 16"/>
          <p:cNvSpPr txBox="1">
            <a:spLocks/>
          </p:cNvSpPr>
          <p:nvPr/>
        </p:nvSpPr>
        <p:spPr>
          <a:xfrm>
            <a:off x="19183350" y="5976229"/>
            <a:ext cx="7334250" cy="61652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Collect, process, standardize, and validate </a:t>
            </a:r>
            <a:r>
              <a:rPr lang="en-US" dirty="0"/>
              <a:t>d</a:t>
            </a:r>
            <a:r>
              <a:rPr lang="en-US" dirty="0" smtClean="0"/>
              <a:t>ifferent </a:t>
            </a:r>
            <a:r>
              <a:rPr lang="en-US" dirty="0"/>
              <a:t>sources of GIS spatial layers that symbolize CH</a:t>
            </a:r>
            <a:r>
              <a:rPr lang="en-US" baseline="-25000" dirty="0"/>
              <a:t>4</a:t>
            </a:r>
            <a:r>
              <a:rPr lang="en-US" dirty="0" smtClean="0"/>
              <a:t> </a:t>
            </a:r>
            <a:r>
              <a:rPr lang="en-US" dirty="0"/>
              <a:t>emission </a:t>
            </a:r>
            <a:r>
              <a:rPr lang="en-US" dirty="0" smtClean="0"/>
              <a:t>sectors</a:t>
            </a:r>
          </a:p>
          <a:p>
            <a:r>
              <a:rPr lang="en-US" dirty="0" smtClean="0"/>
              <a:t>Review and rank </a:t>
            </a:r>
            <a:r>
              <a:rPr lang="en-US" dirty="0"/>
              <a:t>CH</a:t>
            </a:r>
            <a:r>
              <a:rPr lang="en-US" baseline="-25000" dirty="0"/>
              <a:t>4</a:t>
            </a:r>
            <a:r>
              <a:rPr lang="en-US" dirty="0" smtClean="0"/>
              <a:t> emission sectors to determine significance</a:t>
            </a:r>
          </a:p>
          <a:p>
            <a:r>
              <a:rPr lang="en-US" dirty="0" smtClean="0"/>
              <a:t>Use the </a:t>
            </a:r>
            <a:r>
              <a:rPr lang="en-US" dirty="0"/>
              <a:t>expertise from the JPL climate &amp; science advisors and CARB </a:t>
            </a:r>
            <a:r>
              <a:rPr lang="en-US" dirty="0" smtClean="0"/>
              <a:t>partners to formulate estimated emission factors for the top 4 CH</a:t>
            </a:r>
            <a:r>
              <a:rPr lang="en-US" baseline="-25000" dirty="0" smtClean="0"/>
              <a:t>4</a:t>
            </a:r>
            <a:r>
              <a:rPr lang="en-US" dirty="0" smtClean="0"/>
              <a:t> producing sectors </a:t>
            </a:r>
          </a:p>
          <a:p>
            <a:r>
              <a:rPr lang="en-US" dirty="0"/>
              <a:t>Develop a raster-based spatial representation of CH</a:t>
            </a:r>
            <a:r>
              <a:rPr lang="en-US" baseline="-25000" dirty="0"/>
              <a:t>4</a:t>
            </a:r>
            <a:r>
              <a:rPr lang="en-US" dirty="0"/>
              <a:t> emissions in the SoCAB region</a:t>
            </a:r>
          </a:p>
          <a:p>
            <a:r>
              <a:rPr lang="en-US" dirty="0"/>
              <a:t>Evaluate results </a:t>
            </a:r>
            <a:r>
              <a:rPr lang="en-US" dirty="0" smtClean="0"/>
              <a:t>with CLARS, </a:t>
            </a:r>
            <a:r>
              <a:rPr lang="en-US" i="1" dirty="0" smtClean="0"/>
              <a:t>in Situ </a:t>
            </a:r>
            <a:r>
              <a:rPr lang="en-US" dirty="0" smtClean="0"/>
              <a:t>measurements, </a:t>
            </a:r>
            <a:r>
              <a:rPr lang="en-US" dirty="0" smtClean="0"/>
              <a:t>and TCCON maps </a:t>
            </a:r>
            <a:endParaRPr lang="en-US" dirty="0"/>
          </a:p>
        </p:txBody>
      </p:sp>
      <p:sp>
        <p:nvSpPr>
          <p:cNvPr id="16" name="TextBox 15"/>
          <p:cNvSpPr txBox="1"/>
          <p:nvPr/>
        </p:nvSpPr>
        <p:spPr>
          <a:xfrm>
            <a:off x="914401" y="5053509"/>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914401" y="14941549"/>
            <a:ext cx="17386406"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Methodology (IN PROGRESS)</a:t>
            </a:r>
          </a:p>
        </p:txBody>
      </p:sp>
      <p:sp>
        <p:nvSpPr>
          <p:cNvPr id="26" name="TextBox 25"/>
          <p:cNvSpPr txBox="1"/>
          <p:nvPr/>
        </p:nvSpPr>
        <p:spPr>
          <a:xfrm>
            <a:off x="10058399" y="12179230"/>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8707100" y="12193559"/>
            <a:ext cx="8220073"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Results (IN PROGRESS)</a:t>
            </a:r>
          </a:p>
        </p:txBody>
      </p:sp>
      <p:sp>
        <p:nvSpPr>
          <p:cNvPr id="28" name="TextBox 27"/>
          <p:cNvSpPr txBox="1"/>
          <p:nvPr/>
        </p:nvSpPr>
        <p:spPr>
          <a:xfrm>
            <a:off x="10084017" y="28039360"/>
            <a:ext cx="16433583"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Conclusions (IN PROGRESS)</a:t>
            </a:r>
            <a:endParaRPr lang="en-US" sz="4400" b="1" dirty="0" smtClean="0">
              <a:solidFill>
                <a:schemeClr val="accent1"/>
              </a:solidFill>
              <a:latin typeface="Century Gothic" panose="020B0502020202020204" pitchFamily="34" charset="0"/>
            </a:endParaRPr>
          </a:p>
        </p:txBody>
      </p:sp>
      <p:sp>
        <p:nvSpPr>
          <p:cNvPr id="29" name="TextBox 28"/>
          <p:cNvSpPr txBox="1"/>
          <p:nvPr/>
        </p:nvSpPr>
        <p:spPr>
          <a:xfrm>
            <a:off x="18288000" y="31958401"/>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958401"/>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021401"/>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Talha Rafiq (Project Lead), Isis Frausto-Vicencio, Valerie Carranza</a:t>
            </a:r>
          </a:p>
          <a:p>
            <a:r>
              <a:rPr lang="en-US" sz="2400" dirty="0" smtClean="0"/>
              <a:t>NASA DEVELOP National Program</a:t>
            </a:r>
            <a:endParaRPr lang="en-US" sz="2400" dirty="0"/>
          </a:p>
        </p:txBody>
      </p:sp>
      <p:sp>
        <p:nvSpPr>
          <p:cNvPr id="33" name="TextBox 32"/>
          <p:cNvSpPr txBox="1"/>
          <p:nvPr/>
        </p:nvSpPr>
        <p:spPr>
          <a:xfrm>
            <a:off x="19183350" y="5142947"/>
            <a:ext cx="733425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Objectives</a:t>
            </a:r>
          </a:p>
        </p:txBody>
      </p:sp>
      <p:sp>
        <p:nvSpPr>
          <p:cNvPr id="34" name="TextBox 33"/>
          <p:cNvSpPr txBox="1"/>
          <p:nvPr/>
        </p:nvSpPr>
        <p:spPr>
          <a:xfrm>
            <a:off x="10048874" y="5090698"/>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Study Area</a:t>
            </a:r>
          </a:p>
        </p:txBody>
      </p:sp>
      <p:pic>
        <p:nvPicPr>
          <p:cNvPr id="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4016" y="17718147"/>
            <a:ext cx="8194457" cy="485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descr="C:\Users\rafiqtal\Documents\Rafiq\Documents\Term Project\Maps\Methane Source Emitters_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30" t="5431" r="4507" b="5934"/>
          <a:stretch/>
        </p:blipFill>
        <p:spPr bwMode="auto">
          <a:xfrm>
            <a:off x="20475718" y="13053129"/>
            <a:ext cx="4682833" cy="35376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rafiqtal\Documents\Rafiq\Documents\Term Project\Maps\Methane source emitters map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86" t="5941" r="4803" b="5902"/>
          <a:stretch/>
        </p:blipFill>
        <p:spPr bwMode="auto">
          <a:xfrm>
            <a:off x="20475719" y="16944787"/>
            <a:ext cx="4682833" cy="352058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sers\rafiqtal\Documents\Rafiq\Documents\Term Project\Maps\Methane source emitters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88" t="5429" r="4390" b="5935"/>
          <a:stretch/>
        </p:blipFill>
        <p:spPr bwMode="auto">
          <a:xfrm>
            <a:off x="20475715" y="20682624"/>
            <a:ext cx="4682833" cy="35121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750" r="50000" b="4000"/>
          <a:stretch/>
        </p:blipFill>
        <p:spPr bwMode="auto">
          <a:xfrm>
            <a:off x="914401" y="17707834"/>
            <a:ext cx="8229599" cy="485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rafiqtal\Documents\Rafiq\Documents\Term Project\Maps\Study are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545" t="5810" r="4545" b="5955"/>
          <a:stretch/>
        </p:blipFill>
        <p:spPr bwMode="auto">
          <a:xfrm>
            <a:off x="10084017" y="6021949"/>
            <a:ext cx="8159313" cy="61194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fiqtal\Downloads\IMG_2794.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rcRect l="2483" b="6968"/>
          <a:stretch/>
        </p:blipFill>
        <p:spPr bwMode="auto">
          <a:xfrm rot="10800000">
            <a:off x="1571643" y="28841852"/>
            <a:ext cx="7108826" cy="508634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19114" y="15263671"/>
            <a:ext cx="1314485" cy="2708434"/>
          </a:xfrm>
          <a:prstGeom prst="rect">
            <a:avLst/>
          </a:prstGeom>
          <a:noFill/>
        </p:spPr>
        <p:txBody>
          <a:bodyPr wrap="square" lIns="91440" tIns="45720" rIns="91440" bIns="45720">
            <a:spAutoFit/>
          </a:bodyPr>
          <a:lstStyle/>
          <a:p>
            <a:pPr algn="ctr"/>
            <a:r>
              <a:rPr lang="en-US" sz="17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6" name="Rectangle 35"/>
          <p:cNvSpPr/>
          <p:nvPr/>
        </p:nvSpPr>
        <p:spPr>
          <a:xfrm>
            <a:off x="9391631" y="15237714"/>
            <a:ext cx="1314485" cy="2708434"/>
          </a:xfrm>
          <a:prstGeom prst="rect">
            <a:avLst/>
          </a:prstGeom>
          <a:noFill/>
        </p:spPr>
        <p:txBody>
          <a:bodyPr wrap="square" lIns="91440" tIns="45720" rIns="91440" bIns="45720">
            <a:spAutoFit/>
          </a:bodyPr>
          <a:lstStyle/>
          <a:p>
            <a:pPr algn="ctr"/>
            <a:r>
              <a:rPr lang="en-US"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0" name="Rectangle 39"/>
          <p:cNvSpPr/>
          <p:nvPr/>
        </p:nvSpPr>
        <p:spPr>
          <a:xfrm>
            <a:off x="914401" y="22058400"/>
            <a:ext cx="1314485" cy="2708434"/>
          </a:xfrm>
          <a:prstGeom prst="rect">
            <a:avLst/>
          </a:prstGeom>
          <a:noFill/>
        </p:spPr>
        <p:txBody>
          <a:bodyPr wrap="square" lIns="91440" tIns="45720" rIns="91440" bIns="45720">
            <a:spAutoFit/>
          </a:bodyPr>
          <a:lstStyle/>
          <a:p>
            <a:pPr algn="ctr"/>
            <a:r>
              <a:rPr lang="en-US" sz="17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1" name="Rectangle 40"/>
          <p:cNvSpPr/>
          <p:nvPr/>
        </p:nvSpPr>
        <p:spPr>
          <a:xfrm>
            <a:off x="9426774" y="22136434"/>
            <a:ext cx="1314485" cy="2708434"/>
          </a:xfrm>
          <a:prstGeom prst="rect">
            <a:avLst/>
          </a:prstGeom>
          <a:noFill/>
        </p:spPr>
        <p:txBody>
          <a:bodyPr wrap="square" lIns="91440" tIns="45720" rIns="91440" bIns="45720">
            <a:spAutoFit/>
          </a:bodyPr>
          <a:lstStyle/>
          <a:p>
            <a:pPr algn="ctr"/>
            <a:r>
              <a:rPr lang="en-US"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2" name="Text Placeholder 16"/>
          <p:cNvSpPr txBox="1">
            <a:spLocks/>
          </p:cNvSpPr>
          <p:nvPr/>
        </p:nvSpPr>
        <p:spPr>
          <a:xfrm>
            <a:off x="10084017" y="12948672"/>
            <a:ext cx="8159313" cy="173887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NASA JPL Mt. Wilson Observatory – California Laboratory for Atmospheric Remote Sensing (CLARS)</a:t>
            </a:r>
          </a:p>
          <a:p>
            <a:r>
              <a:rPr lang="en-US" dirty="0"/>
              <a:t>California Institute of Technology Total Carbon Column Observing Network (TCCON) </a:t>
            </a:r>
          </a:p>
        </p:txBody>
      </p:sp>
      <p:sp>
        <p:nvSpPr>
          <p:cNvPr id="43" name="Text Placeholder 16"/>
          <p:cNvSpPr txBox="1">
            <a:spLocks/>
          </p:cNvSpPr>
          <p:nvPr/>
        </p:nvSpPr>
        <p:spPr>
          <a:xfrm>
            <a:off x="10048873" y="33032642"/>
            <a:ext cx="7350127" cy="173887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a:t>California Air Resources Board (CARB) </a:t>
            </a:r>
          </a:p>
          <a:p>
            <a:r>
              <a:rPr lang="en-US" sz="3200" dirty="0"/>
              <a:t>NASA JPL Megacities Carbon Project </a:t>
            </a:r>
          </a:p>
        </p:txBody>
      </p:sp>
      <p:sp>
        <p:nvSpPr>
          <p:cNvPr id="18" name="Rectangle 17"/>
          <p:cNvSpPr/>
          <p:nvPr/>
        </p:nvSpPr>
        <p:spPr>
          <a:xfrm>
            <a:off x="2133599" y="15740725"/>
            <a:ext cx="7010401"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GIS data collection of </a:t>
            </a:r>
            <a:r>
              <a:rPr lang="en-US" sz="5400" b="1" dirty="0"/>
              <a:t>CH</a:t>
            </a:r>
            <a:r>
              <a:rPr lang="en-US" sz="5400" b="1" baseline="-25000" dirty="0"/>
              <a:t>4</a:t>
            </a:r>
            <a:r>
              <a:rPr lang="en-US" sz="5400" b="1" dirty="0" smtClean="0">
                <a:ln w="50800"/>
                <a:solidFill>
                  <a:schemeClr val="tx2"/>
                </a:solidFill>
              </a:rPr>
              <a:t> Emission Sectors</a:t>
            </a:r>
            <a:endParaRPr lang="en-US" sz="5400" b="1" dirty="0">
              <a:ln w="50800"/>
              <a:solidFill>
                <a:schemeClr val="tx2"/>
              </a:solidFill>
            </a:endParaRPr>
          </a:p>
        </p:txBody>
      </p:sp>
      <p:sp>
        <p:nvSpPr>
          <p:cNvPr id="47" name="Rectangle 46"/>
          <p:cNvSpPr/>
          <p:nvPr/>
        </p:nvSpPr>
        <p:spPr>
          <a:xfrm>
            <a:off x="10741259" y="15714768"/>
            <a:ext cx="7494333"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Data Processing &amp; Validation of GIS Layers</a:t>
            </a:r>
            <a:endParaRPr lang="en-US" sz="5400" b="1" dirty="0">
              <a:ln w="50800"/>
              <a:solidFill>
                <a:schemeClr val="tx2"/>
              </a:solidFill>
            </a:endParaRPr>
          </a:p>
        </p:txBody>
      </p:sp>
      <p:sp>
        <p:nvSpPr>
          <p:cNvPr id="48" name="Rectangle 47"/>
          <p:cNvSpPr/>
          <p:nvPr/>
        </p:nvSpPr>
        <p:spPr>
          <a:xfrm>
            <a:off x="2228886" y="22623303"/>
            <a:ext cx="6915114"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Research &amp; Rank of </a:t>
            </a:r>
            <a:r>
              <a:rPr lang="en-US" sz="5400" b="1" dirty="0"/>
              <a:t>CH</a:t>
            </a:r>
            <a:r>
              <a:rPr lang="en-US" sz="5400" b="1" baseline="-25000" dirty="0"/>
              <a:t>4</a:t>
            </a:r>
            <a:r>
              <a:rPr lang="en-US" sz="5400" dirty="0"/>
              <a:t> </a:t>
            </a:r>
            <a:r>
              <a:rPr lang="en-US" sz="5400" b="1" dirty="0" smtClean="0">
                <a:ln w="50800"/>
                <a:solidFill>
                  <a:schemeClr val="tx2"/>
                </a:solidFill>
              </a:rPr>
              <a:t>Emission Sectors</a:t>
            </a:r>
            <a:endParaRPr lang="en-US" sz="5400" b="1" dirty="0">
              <a:ln w="50800"/>
              <a:solidFill>
                <a:schemeClr val="tx2"/>
              </a:solidFill>
            </a:endParaRPr>
          </a:p>
        </p:txBody>
      </p:sp>
      <p:sp>
        <p:nvSpPr>
          <p:cNvPr id="49" name="Rectangle 48"/>
          <p:cNvSpPr/>
          <p:nvPr/>
        </p:nvSpPr>
        <p:spPr>
          <a:xfrm>
            <a:off x="10706117" y="22656908"/>
            <a:ext cx="7681876"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Formulate </a:t>
            </a:r>
            <a:r>
              <a:rPr lang="en-US" sz="5400" b="1" dirty="0" smtClean="0"/>
              <a:t>CH</a:t>
            </a:r>
            <a:r>
              <a:rPr lang="en-US" sz="5400" b="1" baseline="-25000" dirty="0" smtClean="0"/>
              <a:t>4</a:t>
            </a:r>
            <a:r>
              <a:rPr lang="en-US" sz="5400" b="1" dirty="0">
                <a:ln w="50800"/>
                <a:solidFill>
                  <a:schemeClr val="tx2"/>
                </a:solidFill>
              </a:rPr>
              <a:t> </a:t>
            </a:r>
            <a:r>
              <a:rPr lang="en-US" sz="5400" b="1" dirty="0" smtClean="0">
                <a:ln w="50800"/>
                <a:solidFill>
                  <a:schemeClr val="tx2"/>
                </a:solidFill>
              </a:rPr>
              <a:t>Emission Factors for Sectors</a:t>
            </a:r>
            <a:endParaRPr lang="en-US" sz="5400" b="1" dirty="0">
              <a:ln w="50800"/>
              <a:solidFill>
                <a:schemeClr val="tx2"/>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3902482018"/>
              </p:ext>
            </p:extLst>
          </p:nvPr>
        </p:nvGraphicFramePr>
        <p:xfrm>
          <a:off x="5428620" y="25126947"/>
          <a:ext cx="3715380" cy="2876553"/>
        </p:xfrm>
        <a:graphic>
          <a:graphicData uri="http://schemas.openxmlformats.org/drawingml/2006/table">
            <a:tbl>
              <a:tblPr firstRow="1" bandRow="1">
                <a:tableStyleId>{9D7B26C5-4107-4FEC-AEDC-1716B250A1EF}</a:tableStyleId>
              </a:tblPr>
              <a:tblGrid>
                <a:gridCol w="665301"/>
                <a:gridCol w="1381957"/>
                <a:gridCol w="1668122"/>
              </a:tblGrid>
              <a:tr h="670386">
                <a:tc>
                  <a:txBody>
                    <a:bodyPr/>
                    <a:lstStyle/>
                    <a:p>
                      <a:pPr algn="ctr"/>
                      <a:r>
                        <a:rPr lang="en-US" sz="1200" dirty="0" smtClean="0"/>
                        <a:t>Rank</a:t>
                      </a:r>
                      <a:endParaRPr lang="en-US" sz="1200" dirty="0"/>
                    </a:p>
                  </a:txBody>
                  <a:tcPr/>
                </a:tc>
                <a:tc>
                  <a:txBody>
                    <a:bodyPr/>
                    <a:lstStyle/>
                    <a:p>
                      <a:pPr algn="ctr"/>
                      <a:r>
                        <a:rPr lang="en-US" sz="1200" dirty="0" smtClean="0"/>
                        <a:t>Source</a:t>
                      </a:r>
                      <a:endParaRPr lang="en-US" sz="1200" dirty="0"/>
                    </a:p>
                  </a:txBody>
                  <a:tcPr/>
                </a:tc>
                <a:tc>
                  <a:txBody>
                    <a:bodyPr/>
                    <a:lstStyle/>
                    <a:p>
                      <a:pPr algn="ctr"/>
                      <a:r>
                        <a:rPr lang="en-US" sz="1200" dirty="0" smtClean="0"/>
                        <a:t>SoCAB total</a:t>
                      </a:r>
                      <a:r>
                        <a:rPr lang="en-US" sz="1200" baseline="0" dirty="0" smtClean="0"/>
                        <a:t> </a:t>
                      </a:r>
                      <a:br>
                        <a:rPr lang="en-US" sz="1200" baseline="0" dirty="0" smtClean="0"/>
                      </a:br>
                      <a:r>
                        <a:rPr lang="en-US" sz="1200" baseline="0" dirty="0" smtClean="0"/>
                        <a:t>(Gg </a:t>
                      </a:r>
                      <a:r>
                        <a:rPr lang="en-US" sz="1200" kern="1200" dirty="0" smtClean="0">
                          <a:effectLst/>
                        </a:rPr>
                        <a:t>CH</a:t>
                      </a:r>
                      <a:r>
                        <a:rPr lang="en-US" sz="1200" kern="1200" baseline="-25000" dirty="0" smtClean="0">
                          <a:effectLst/>
                        </a:rPr>
                        <a:t>4</a:t>
                      </a:r>
                      <a:r>
                        <a:rPr lang="en-US" sz="1200" baseline="0" dirty="0" smtClean="0"/>
                        <a:t>/year)</a:t>
                      </a:r>
                      <a:endParaRPr lang="en-US" sz="1200" dirty="0"/>
                    </a:p>
                  </a:txBody>
                  <a:tcPr/>
                </a:tc>
              </a:tr>
              <a:tr h="434012">
                <a:tc>
                  <a:txBody>
                    <a:bodyPr/>
                    <a:lstStyle/>
                    <a:p>
                      <a:pPr algn="ctr"/>
                      <a:r>
                        <a:rPr lang="en-US" sz="1200" b="1" dirty="0" smtClean="0"/>
                        <a:t>1</a:t>
                      </a:r>
                    </a:p>
                  </a:txBody>
                  <a:tcPr/>
                </a:tc>
                <a:tc>
                  <a:txBody>
                    <a:bodyPr/>
                    <a:lstStyle/>
                    <a:p>
                      <a:pPr algn="ctr"/>
                      <a:r>
                        <a:rPr lang="en-US" sz="1200" b="1" dirty="0" smtClean="0"/>
                        <a:t>Landfills</a:t>
                      </a:r>
                      <a:endParaRPr lang="en-US" sz="1200" b="1" dirty="0"/>
                    </a:p>
                  </a:txBody>
                  <a:tcPr/>
                </a:tc>
                <a:tc>
                  <a:txBody>
                    <a:bodyPr/>
                    <a:lstStyle/>
                    <a:p>
                      <a:pPr algn="ctr"/>
                      <a:r>
                        <a:rPr lang="en-US" sz="1200" b="1" dirty="0" smtClean="0"/>
                        <a:t>171.3</a:t>
                      </a:r>
                      <a:endParaRPr lang="en-US" sz="1200" b="1" dirty="0"/>
                    </a:p>
                  </a:txBody>
                  <a:tcPr/>
                </a:tc>
              </a:tr>
              <a:tr h="447101">
                <a:tc>
                  <a:txBody>
                    <a:bodyPr/>
                    <a:lstStyle/>
                    <a:p>
                      <a:pPr algn="ctr"/>
                      <a:r>
                        <a:rPr lang="en-US" sz="1200" b="1" dirty="0" smtClean="0"/>
                        <a:t>2</a:t>
                      </a:r>
                      <a:endParaRPr lang="en-US" sz="1200" b="1" dirty="0"/>
                    </a:p>
                  </a:txBody>
                  <a:tcPr/>
                </a:tc>
                <a:tc>
                  <a:txBody>
                    <a:bodyPr/>
                    <a:lstStyle/>
                    <a:p>
                      <a:pPr algn="ctr"/>
                      <a:r>
                        <a:rPr lang="en-US" sz="1200" b="1" dirty="0" smtClean="0"/>
                        <a:t>Natural</a:t>
                      </a:r>
                      <a:r>
                        <a:rPr lang="en-US" sz="1200" b="1" baseline="0" dirty="0" smtClean="0"/>
                        <a:t> Gas</a:t>
                      </a:r>
                      <a:endParaRPr lang="en-US" sz="1200" b="1" dirty="0"/>
                    </a:p>
                  </a:txBody>
                  <a:tcPr/>
                </a:tc>
                <a:tc>
                  <a:txBody>
                    <a:bodyPr/>
                    <a:lstStyle/>
                    <a:p>
                      <a:pPr algn="ctr"/>
                      <a:r>
                        <a:rPr lang="en-US" sz="1200" b="1" dirty="0" smtClean="0"/>
                        <a:t>87.4</a:t>
                      </a:r>
                      <a:endParaRPr lang="en-US" sz="1200" b="1" dirty="0"/>
                    </a:p>
                  </a:txBody>
                  <a:tcPr/>
                </a:tc>
              </a:tr>
              <a:tr h="473313">
                <a:tc>
                  <a:txBody>
                    <a:bodyPr/>
                    <a:lstStyle/>
                    <a:p>
                      <a:pPr algn="ctr"/>
                      <a:r>
                        <a:rPr lang="en-US" sz="1200" b="1" dirty="0" smtClean="0"/>
                        <a:t>3</a:t>
                      </a:r>
                      <a:endParaRPr lang="en-US" sz="1200" b="1" dirty="0"/>
                    </a:p>
                  </a:txBody>
                  <a:tcPr/>
                </a:tc>
                <a:tc>
                  <a:txBody>
                    <a:bodyPr/>
                    <a:lstStyle/>
                    <a:p>
                      <a:pPr algn="ctr"/>
                      <a:r>
                        <a:rPr lang="en-US" sz="1200" b="1" dirty="0" smtClean="0"/>
                        <a:t>Wastewater Treatment Plants</a:t>
                      </a:r>
                      <a:endParaRPr lang="en-US" sz="1200" b="1" dirty="0"/>
                    </a:p>
                  </a:txBody>
                  <a:tcPr/>
                </a:tc>
                <a:tc>
                  <a:txBody>
                    <a:bodyPr/>
                    <a:lstStyle/>
                    <a:p>
                      <a:pPr algn="ctr"/>
                      <a:r>
                        <a:rPr lang="en-US" sz="1200" b="1" dirty="0" smtClean="0"/>
                        <a:t>56.3</a:t>
                      </a:r>
                      <a:endParaRPr lang="en-US" sz="1200" b="1" dirty="0"/>
                    </a:p>
                  </a:txBody>
                  <a:tcPr/>
                </a:tc>
              </a:tr>
              <a:tr h="480209">
                <a:tc>
                  <a:txBody>
                    <a:bodyPr/>
                    <a:lstStyle/>
                    <a:p>
                      <a:pPr algn="ctr"/>
                      <a:r>
                        <a:rPr lang="en-US" sz="1200" b="1" dirty="0" smtClean="0"/>
                        <a:t>4</a:t>
                      </a:r>
                      <a:endParaRPr lang="en-US" sz="1200" b="1" dirty="0"/>
                    </a:p>
                  </a:txBody>
                  <a:tcPr/>
                </a:tc>
                <a:tc>
                  <a:txBody>
                    <a:bodyPr/>
                    <a:lstStyle/>
                    <a:p>
                      <a:pPr algn="ctr"/>
                      <a:r>
                        <a:rPr lang="en-US" sz="1200" b="1" dirty="0" smtClean="0"/>
                        <a:t>Livestock-Dairy</a:t>
                      </a:r>
                      <a:endParaRPr lang="en-US" sz="1200" b="1" dirty="0"/>
                    </a:p>
                  </a:txBody>
                  <a:tcPr/>
                </a:tc>
                <a:tc>
                  <a:txBody>
                    <a:bodyPr/>
                    <a:lstStyle/>
                    <a:p>
                      <a:pPr algn="ctr"/>
                      <a:r>
                        <a:rPr lang="en-US" sz="1200" b="1" dirty="0" smtClean="0"/>
                        <a:t>77.3</a:t>
                      </a:r>
                      <a:endParaRPr lang="en-US" sz="1200" b="1" dirty="0"/>
                    </a:p>
                  </a:txBody>
                  <a:tcPr/>
                </a:tc>
              </a:tr>
              <a:tr h="371532">
                <a:tc>
                  <a:txBody>
                    <a:bodyPr/>
                    <a:lstStyle/>
                    <a:p>
                      <a:pPr algn="ctr"/>
                      <a:r>
                        <a:rPr lang="en-US" sz="1200" b="1" dirty="0" smtClean="0"/>
                        <a:t>5</a:t>
                      </a:r>
                      <a:endParaRPr lang="en-US" sz="1200" b="1" dirty="0"/>
                    </a:p>
                  </a:txBody>
                  <a:tcPr/>
                </a:tc>
                <a:tc>
                  <a:txBody>
                    <a:bodyPr/>
                    <a:lstStyle/>
                    <a:p>
                      <a:pPr algn="ctr"/>
                      <a:r>
                        <a:rPr lang="en-US" sz="1200" b="1" dirty="0" smtClean="0"/>
                        <a:t>Petroleum</a:t>
                      </a:r>
                      <a:endParaRPr lang="en-US" sz="1200" b="1" dirty="0"/>
                    </a:p>
                  </a:txBody>
                  <a:tcPr/>
                </a:tc>
                <a:tc>
                  <a:txBody>
                    <a:bodyPr/>
                    <a:lstStyle/>
                    <a:p>
                      <a:pPr algn="ctr"/>
                      <a:r>
                        <a:rPr lang="en-US" sz="1200" b="1" dirty="0" smtClean="0"/>
                        <a:t>7.9</a:t>
                      </a:r>
                      <a:endParaRPr lang="en-US" sz="1200" b="1" dirty="0"/>
                    </a:p>
                  </a:txBody>
                  <a:tcP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506019316"/>
              </p:ext>
            </p:extLst>
          </p:nvPr>
        </p:nvGraphicFramePr>
        <p:xfrm>
          <a:off x="1334080" y="25126949"/>
          <a:ext cx="3485570" cy="2891421"/>
        </p:xfrm>
        <a:graphic>
          <a:graphicData uri="http://schemas.openxmlformats.org/drawingml/2006/table">
            <a:tbl>
              <a:tblPr firstRow="1" bandRow="1">
                <a:tableStyleId>{9D7B26C5-4107-4FEC-AEDC-1716B250A1EF}</a:tableStyleId>
              </a:tblPr>
              <a:tblGrid>
                <a:gridCol w="639833"/>
                <a:gridCol w="1328011"/>
                <a:gridCol w="1517726"/>
              </a:tblGrid>
              <a:tr h="614902">
                <a:tc>
                  <a:txBody>
                    <a:bodyPr/>
                    <a:lstStyle/>
                    <a:p>
                      <a:pPr algn="ctr"/>
                      <a:r>
                        <a:rPr lang="en-US" sz="1200" dirty="0" smtClean="0"/>
                        <a:t>Rank</a:t>
                      </a:r>
                      <a:endParaRPr lang="en-US" sz="1200" b="1" dirty="0"/>
                    </a:p>
                  </a:txBody>
                  <a:tcPr/>
                </a:tc>
                <a:tc>
                  <a:txBody>
                    <a:bodyPr/>
                    <a:lstStyle/>
                    <a:p>
                      <a:pPr algn="ctr"/>
                      <a:r>
                        <a:rPr lang="en-US" sz="1200" dirty="0" smtClean="0"/>
                        <a:t>Source</a:t>
                      </a:r>
                      <a:endParaRPr lang="en-US" sz="1200" b="1" dirty="0"/>
                    </a:p>
                  </a:txBody>
                  <a:tcPr/>
                </a:tc>
                <a:tc>
                  <a:txBody>
                    <a:bodyPr/>
                    <a:lstStyle/>
                    <a:p>
                      <a:pPr algn="ctr"/>
                      <a:r>
                        <a:rPr lang="en-US" sz="1200" dirty="0" smtClean="0"/>
                        <a:t>Statewide</a:t>
                      </a:r>
                      <a:r>
                        <a:rPr lang="en-US" sz="1200" baseline="0" dirty="0" smtClean="0"/>
                        <a:t> Total</a:t>
                      </a:r>
                      <a:br>
                        <a:rPr lang="en-US" sz="1200" baseline="0" dirty="0" smtClean="0"/>
                      </a:br>
                      <a:r>
                        <a:rPr lang="en-US" sz="1200" baseline="0" dirty="0" smtClean="0"/>
                        <a:t>(Gg </a:t>
                      </a:r>
                      <a:r>
                        <a:rPr lang="en-US" sz="1200" kern="1200" dirty="0" smtClean="0">
                          <a:effectLst/>
                        </a:rPr>
                        <a:t>CH</a:t>
                      </a:r>
                      <a:r>
                        <a:rPr lang="en-US" sz="1200" kern="1200" baseline="-25000" dirty="0" smtClean="0">
                          <a:effectLst/>
                        </a:rPr>
                        <a:t>4</a:t>
                      </a:r>
                      <a:r>
                        <a:rPr lang="en-US" sz="1200" kern="1200" baseline="0" dirty="0" smtClean="0">
                          <a:effectLst/>
                        </a:rPr>
                        <a:t>/</a:t>
                      </a:r>
                      <a:r>
                        <a:rPr lang="en-US" sz="1200" kern="1200" dirty="0" smtClean="0">
                          <a:effectLst/>
                        </a:rPr>
                        <a:t>year)</a:t>
                      </a:r>
                      <a:endParaRPr lang="en-US" sz="1200" b="1" dirty="0"/>
                    </a:p>
                  </a:txBody>
                  <a:tcPr/>
                </a:tc>
              </a:tr>
              <a:tr h="443587">
                <a:tc>
                  <a:txBody>
                    <a:bodyPr/>
                    <a:lstStyle/>
                    <a:p>
                      <a:pPr algn="ctr" rtl="0" fontAlgn="ctr"/>
                      <a:r>
                        <a:rPr lang="en-US" sz="1200" b="1" u="none" strike="noStrike" dirty="0">
                          <a:effectLst/>
                        </a:rPr>
                        <a:t>1</a:t>
                      </a:r>
                      <a:endParaRPr lang="en-US" sz="1200" b="1" i="0" u="none" strike="noStrike" dirty="0">
                        <a:solidFill>
                          <a:schemeClr val="tx1"/>
                        </a:solidFill>
                        <a:effectLst/>
                        <a:latin typeface="Century Gothic"/>
                      </a:endParaRPr>
                    </a:p>
                  </a:txBody>
                  <a:tcPr marL="7620" marR="7620" marT="7620" marB="0" anchor="ctr"/>
                </a:tc>
                <a:tc>
                  <a:txBody>
                    <a:bodyPr/>
                    <a:lstStyle/>
                    <a:p>
                      <a:pPr algn="ctr" rtl="0" fontAlgn="ctr"/>
                      <a:r>
                        <a:rPr lang="en-US" sz="1200" b="1" u="none" strike="noStrike" dirty="0" smtClean="0">
                          <a:effectLst/>
                        </a:rPr>
                        <a:t>Livestock-Dairy</a:t>
                      </a:r>
                      <a:endParaRPr lang="en-US" sz="1200" b="1" i="0" u="none" strike="noStrike" dirty="0">
                        <a:solidFill>
                          <a:schemeClr val="tx1"/>
                        </a:solidFill>
                        <a:effectLst/>
                        <a:latin typeface="Century Gothic"/>
                      </a:endParaRPr>
                    </a:p>
                  </a:txBody>
                  <a:tcPr marL="7620" marR="7620" marT="7620" marB="0" anchor="ctr"/>
                </a:tc>
                <a:tc>
                  <a:txBody>
                    <a:bodyPr/>
                    <a:lstStyle/>
                    <a:p>
                      <a:pPr algn="ctr" rtl="0" fontAlgn="ctr"/>
                      <a:r>
                        <a:rPr lang="en-US" sz="1200" b="1" u="none" strike="noStrike" dirty="0" smtClean="0">
                          <a:effectLst/>
                        </a:rPr>
                        <a:t>73,175</a:t>
                      </a:r>
                      <a:endParaRPr lang="en-US" sz="1200" b="1" i="0" u="none" strike="noStrike" dirty="0">
                        <a:solidFill>
                          <a:schemeClr val="tx1"/>
                        </a:solidFill>
                        <a:effectLst/>
                        <a:latin typeface="Century Gothic"/>
                      </a:endParaRPr>
                    </a:p>
                  </a:txBody>
                  <a:tcPr marL="7620" marR="7620" marT="7620" marB="0" anchor="ctr"/>
                </a:tc>
              </a:tr>
              <a:tr h="443587">
                <a:tc>
                  <a:txBody>
                    <a:bodyPr/>
                    <a:lstStyle/>
                    <a:p>
                      <a:pPr algn="ctr" rtl="0" fontAlgn="ctr"/>
                      <a:r>
                        <a:rPr lang="en-US" sz="1200" b="1" u="none" strike="noStrike">
                          <a:effectLst/>
                        </a:rPr>
                        <a:t>2</a:t>
                      </a:r>
                      <a:endParaRPr lang="en-US" sz="1200" b="1" i="0" u="none" strike="noStrike">
                        <a:solidFill>
                          <a:srgbClr val="767171"/>
                        </a:solidFill>
                        <a:effectLst/>
                        <a:latin typeface="Century Gothic"/>
                      </a:endParaRPr>
                    </a:p>
                  </a:txBody>
                  <a:tcPr marL="7620" marR="7620" marT="7620" marB="0" anchor="ctr"/>
                </a:tc>
                <a:tc>
                  <a:txBody>
                    <a:bodyPr/>
                    <a:lstStyle/>
                    <a:p>
                      <a:pPr algn="ctr" rtl="0" fontAlgn="ctr"/>
                      <a:r>
                        <a:rPr lang="en-US" sz="1200" b="1" u="none" strike="noStrike" dirty="0" smtClean="0">
                          <a:effectLst/>
                        </a:rPr>
                        <a:t>Landfills</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dirty="0" smtClean="0">
                          <a:effectLst/>
                        </a:rPr>
                        <a:t>7,973</a:t>
                      </a:r>
                      <a:endParaRPr lang="en-US" sz="1200" b="1" i="0" u="none" strike="noStrike" dirty="0">
                        <a:solidFill>
                          <a:srgbClr val="767171"/>
                        </a:solidFill>
                        <a:effectLst/>
                        <a:latin typeface="Century Gothic"/>
                      </a:endParaRPr>
                    </a:p>
                  </a:txBody>
                  <a:tcPr marL="7620" marR="7620" marT="7620" marB="0" anchor="ctr"/>
                </a:tc>
              </a:tr>
              <a:tr h="443587">
                <a:tc>
                  <a:txBody>
                    <a:bodyPr/>
                    <a:lstStyle/>
                    <a:p>
                      <a:pPr algn="ctr" rtl="0" fontAlgn="ctr"/>
                      <a:r>
                        <a:rPr lang="en-US" sz="1200" b="1" u="none" strike="noStrike">
                          <a:effectLst/>
                        </a:rPr>
                        <a:t>3</a:t>
                      </a:r>
                      <a:endParaRPr lang="en-US" sz="1200" b="1" i="0" u="none" strike="noStrike">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Natural </a:t>
                      </a:r>
                      <a:r>
                        <a:rPr lang="en-US" sz="1200" b="1" u="none" strike="noStrike" dirty="0" smtClean="0">
                          <a:effectLst/>
                        </a:rPr>
                        <a:t>Gas</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2,354</a:t>
                      </a:r>
                      <a:endParaRPr lang="en-US" sz="1200" b="1" i="0" u="none" strike="noStrike" dirty="0">
                        <a:solidFill>
                          <a:srgbClr val="767171"/>
                        </a:solidFill>
                        <a:effectLst/>
                        <a:latin typeface="Century Gothic"/>
                      </a:endParaRPr>
                    </a:p>
                  </a:txBody>
                  <a:tcPr marL="7620" marR="7620" marT="7620" marB="0" anchor="ctr"/>
                </a:tc>
              </a:tr>
              <a:tr h="502171">
                <a:tc>
                  <a:txBody>
                    <a:bodyPr/>
                    <a:lstStyle/>
                    <a:p>
                      <a:pPr algn="ctr" rtl="0" fontAlgn="ctr"/>
                      <a:r>
                        <a:rPr lang="en-US" sz="1200" b="1" u="none" strike="noStrike" dirty="0">
                          <a:effectLst/>
                        </a:rPr>
                        <a:t>4</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a:effectLst/>
                        </a:rPr>
                        <a:t>Wastewater Treatment Plants</a:t>
                      </a:r>
                      <a:endParaRPr lang="en-US" sz="1200" b="1" i="0" u="none" strike="noStrike">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1,665</a:t>
                      </a:r>
                      <a:endParaRPr lang="en-US" sz="1200" b="1" i="0" u="none" strike="noStrike" dirty="0">
                        <a:solidFill>
                          <a:srgbClr val="767171"/>
                        </a:solidFill>
                        <a:effectLst/>
                        <a:latin typeface="Century Gothic"/>
                      </a:endParaRPr>
                    </a:p>
                  </a:txBody>
                  <a:tcPr marL="7620" marR="7620" marT="7620" marB="0" anchor="ctr"/>
                </a:tc>
              </a:tr>
              <a:tr h="443587">
                <a:tc>
                  <a:txBody>
                    <a:bodyPr/>
                    <a:lstStyle/>
                    <a:p>
                      <a:pPr algn="ctr" rtl="0" fontAlgn="ctr"/>
                      <a:r>
                        <a:rPr lang="en-US" sz="1200" b="1" u="none" strike="noStrike" dirty="0">
                          <a:effectLst/>
                        </a:rPr>
                        <a:t>5</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Oil wells</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1,037</a:t>
                      </a:r>
                      <a:endParaRPr lang="en-US" sz="1200" b="1" i="0" u="none" strike="noStrike" dirty="0">
                        <a:solidFill>
                          <a:srgbClr val="767171"/>
                        </a:solidFill>
                        <a:effectLst/>
                        <a:latin typeface="Century Gothic"/>
                      </a:endParaRPr>
                    </a:p>
                  </a:txBody>
                  <a:tcPr marL="7620" marR="7620" marT="7620" marB="0" anchor="ctr"/>
                </a:tc>
              </a:tr>
            </a:tbl>
          </a:graphicData>
        </a:graphic>
      </p:graphicFrame>
      <p:sp>
        <p:nvSpPr>
          <p:cNvPr id="52" name="TextBox 51"/>
          <p:cNvSpPr txBox="1"/>
          <p:nvPr/>
        </p:nvSpPr>
        <p:spPr>
          <a:xfrm>
            <a:off x="5347963" y="24419279"/>
            <a:ext cx="4043668" cy="523220"/>
          </a:xfrm>
          <a:prstGeom prst="rect">
            <a:avLst/>
          </a:prstGeom>
          <a:noFill/>
        </p:spPr>
        <p:txBody>
          <a:bodyPr wrap="square" rtlCol="0">
            <a:spAutoFit/>
          </a:bodyPr>
          <a:lstStyle/>
          <a:p>
            <a:r>
              <a:rPr lang="en-US" sz="2800" dirty="0" smtClean="0"/>
              <a:t>CALGEM 2012</a:t>
            </a:r>
            <a:r>
              <a:rPr lang="en-US" sz="2800" dirty="0"/>
              <a:t> </a:t>
            </a:r>
            <a:r>
              <a:rPr lang="en-US" sz="2800" dirty="0" smtClean="0"/>
              <a:t>| SoCAB </a:t>
            </a:r>
            <a:endParaRPr lang="en-US" sz="2800" dirty="0"/>
          </a:p>
        </p:txBody>
      </p:sp>
      <p:sp>
        <p:nvSpPr>
          <p:cNvPr id="53" name="TextBox 52"/>
          <p:cNvSpPr txBox="1"/>
          <p:nvPr/>
        </p:nvSpPr>
        <p:spPr>
          <a:xfrm>
            <a:off x="1208573" y="24419279"/>
            <a:ext cx="4139390" cy="523220"/>
          </a:xfrm>
          <a:prstGeom prst="rect">
            <a:avLst/>
          </a:prstGeom>
          <a:noFill/>
        </p:spPr>
        <p:txBody>
          <a:bodyPr wrap="square" rtlCol="0">
            <a:spAutoFit/>
          </a:bodyPr>
          <a:lstStyle/>
          <a:p>
            <a:r>
              <a:rPr lang="en-US" sz="2800" dirty="0" smtClean="0"/>
              <a:t>CARB 2012</a:t>
            </a:r>
            <a:r>
              <a:rPr lang="en-US" sz="2800" dirty="0"/>
              <a:t> </a:t>
            </a:r>
            <a:r>
              <a:rPr lang="en-US" sz="2800" dirty="0" smtClean="0"/>
              <a:t>| Statewide </a:t>
            </a:r>
            <a:endParaRPr lang="en-US" sz="28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1839</TotalTime>
  <Words>539</Words>
  <Application>Microsoft Office PowerPoint</Application>
  <PresentationFormat>Custom</PresentationFormat>
  <Paragraphs>76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Rafiq, Talha</cp:lastModifiedBy>
  <cp:revision>121</cp:revision>
  <dcterms:created xsi:type="dcterms:W3CDTF">2015-06-02T14:58:58Z</dcterms:created>
  <dcterms:modified xsi:type="dcterms:W3CDTF">2015-07-02T22:10:18Z</dcterms:modified>
</cp:coreProperties>
</file>