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4" r:id="rId2"/>
    <p:sldId id="286" r:id="rId3"/>
    <p:sldId id="284" r:id="rId4"/>
    <p:sldId id="285" r:id="rId5"/>
    <p:sldId id="257" r:id="rId6"/>
    <p:sldId id="288" r:id="rId7"/>
    <p:sldId id="289" r:id="rId8"/>
    <p:sldId id="292" r:id="rId9"/>
    <p:sldId id="290" r:id="rId10"/>
    <p:sldId id="29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7">
          <p15:clr>
            <a:srgbClr val="A4A3A4"/>
          </p15:clr>
        </p15:guide>
        <p15:guide id="2" pos="2704">
          <p15:clr>
            <a:srgbClr val="A4A3A4"/>
          </p15:clr>
        </p15:guide>
        <p15:guide id="3" pos="2872">
          <p15:clr>
            <a:srgbClr val="A4A3A4"/>
          </p15:clr>
        </p15:guide>
        <p15:guide id="4" orient="horz" pos="440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B482A"/>
    <a:srgbClr val="EE9A1E"/>
    <a:srgbClr val="F5C47B"/>
    <a:srgbClr val="F1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457" autoAdjust="0"/>
  </p:normalViewPr>
  <p:slideViewPr>
    <p:cSldViewPr snapToGrid="0" snapToObjects="1">
      <p:cViewPr>
        <p:scale>
          <a:sx n="90" d="100"/>
          <a:sy n="90" d="100"/>
        </p:scale>
        <p:origin x="-2160" y="12"/>
      </p:cViewPr>
      <p:guideLst>
        <p:guide orient="horz" pos="67"/>
        <p:guide orient="horz" pos="440"/>
        <p:guide pos="2704"/>
        <p:guide pos="2872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9818BF-AAD0-4855-B6DA-7C3C509FAD6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691D29-AB07-411C-84F0-FCEBE8647802}">
      <dgm:prSet phldrT="[Text]"/>
      <dgm:spPr>
        <a:noFill/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Create a SWAT (Soil and Water Assessment Tool) model to simulate and assess the local hydrological processes of the </a:t>
          </a:r>
          <a:r>
            <a:rPr lang="en-US" dirty="0" err="1" smtClean="0">
              <a:solidFill>
                <a:schemeClr val="bg1"/>
              </a:solidFill>
            </a:rPr>
            <a:t>Arenal-Tempisque</a:t>
          </a:r>
          <a:r>
            <a:rPr lang="en-US" dirty="0" smtClean="0">
              <a:solidFill>
                <a:schemeClr val="bg1"/>
              </a:solidFill>
            </a:rPr>
            <a:t> Watershed</a:t>
          </a:r>
          <a:endParaRPr lang="en-US" dirty="0"/>
        </a:p>
      </dgm:t>
    </dgm:pt>
    <dgm:pt modelId="{BC97416D-E12E-4889-B22B-BC3012685202}" type="parTrans" cxnId="{E0DE17A6-7691-4769-BD64-D5D42871C8D4}">
      <dgm:prSet/>
      <dgm:spPr/>
      <dgm:t>
        <a:bodyPr/>
        <a:lstStyle/>
        <a:p>
          <a:endParaRPr lang="en-US"/>
        </a:p>
      </dgm:t>
    </dgm:pt>
    <dgm:pt modelId="{30C5F613-D304-4E9E-9C09-6A31B38FD548}" type="sibTrans" cxnId="{E0DE17A6-7691-4769-BD64-D5D42871C8D4}">
      <dgm:prSet/>
      <dgm:spPr/>
      <dgm:t>
        <a:bodyPr/>
        <a:lstStyle/>
        <a:p>
          <a:endParaRPr lang="en-US"/>
        </a:p>
      </dgm:t>
    </dgm:pt>
    <dgm:pt modelId="{679E7D37-99CD-45FE-BFEF-B82E6688B7D7}">
      <dgm:prSet phldrT="[Text]"/>
      <dgm:spPr>
        <a:noFill/>
      </dgm:spPr>
      <dgm:t>
        <a:bodyPr/>
        <a:lstStyle/>
        <a:p>
          <a:pPr rtl="0"/>
          <a:r>
            <a:rPr lang="en-US" dirty="0" smtClean="0"/>
            <a:t>Utilize Mod 16 data from Terra's MODIS sensor to supplement SWAT's evapotranspiration values</a:t>
          </a:r>
          <a:endParaRPr lang="en-US" dirty="0"/>
        </a:p>
      </dgm:t>
    </dgm:pt>
    <dgm:pt modelId="{59B815BC-60FE-49DF-AFD2-95EDC2F4B083}" type="parTrans" cxnId="{3946635D-48A5-4449-A520-C1703BB3A075}">
      <dgm:prSet/>
      <dgm:spPr/>
      <dgm:t>
        <a:bodyPr/>
        <a:lstStyle/>
        <a:p>
          <a:endParaRPr lang="en-US"/>
        </a:p>
      </dgm:t>
    </dgm:pt>
    <dgm:pt modelId="{4D9235BE-2369-473E-883F-05C84BA042AC}" type="sibTrans" cxnId="{3946635D-48A5-4449-A520-C1703BB3A075}">
      <dgm:prSet/>
      <dgm:spPr/>
      <dgm:t>
        <a:bodyPr/>
        <a:lstStyle/>
        <a:p>
          <a:endParaRPr lang="en-US"/>
        </a:p>
      </dgm:t>
    </dgm:pt>
    <dgm:pt modelId="{38BC4544-159E-47F2-8AA5-CAE97E53644E}">
      <dgm:prSet phldrT="[Text]"/>
      <dgm:spPr>
        <a:noFill/>
      </dgm:spPr>
      <dgm:t>
        <a:bodyPr/>
        <a:lstStyle/>
        <a:p>
          <a:pPr rtl="0"/>
          <a:r>
            <a:rPr lang="en-US" b="0" dirty="0" smtClean="0">
              <a:solidFill>
                <a:schemeClr val="bg1"/>
              </a:solidFill>
            </a:rPr>
            <a:t>Develop  tutorials for SWAT</a:t>
          </a:r>
          <a:r>
            <a:rPr lang="en-US" b="0" baseline="0" dirty="0" smtClean="0">
              <a:solidFill>
                <a:schemeClr val="bg1"/>
              </a:solidFill>
            </a:rPr>
            <a:t> and SWAT-CUP modeling software so </a:t>
          </a:r>
          <a:r>
            <a:rPr lang="en-US" b="0" dirty="0" smtClean="0">
              <a:solidFill>
                <a:schemeClr val="bg1"/>
              </a:solidFill>
            </a:rPr>
            <a:t>project partners will be able to replicate our methodology, </a:t>
          </a:r>
          <a:r>
            <a:rPr lang="en-US" b="0" baseline="0" dirty="0" smtClean="0">
              <a:solidFill>
                <a:schemeClr val="bg1"/>
              </a:solidFill>
            </a:rPr>
            <a:t> and calibrate and validate their model’s results. </a:t>
          </a:r>
          <a:endParaRPr lang="en-US" dirty="0"/>
        </a:p>
      </dgm:t>
    </dgm:pt>
    <dgm:pt modelId="{554BB0F0-2F37-4F36-992D-5E7452E7D296}" type="parTrans" cxnId="{69EA2AB0-D9F6-4137-AC62-58DDF87ABB0B}">
      <dgm:prSet/>
      <dgm:spPr/>
      <dgm:t>
        <a:bodyPr/>
        <a:lstStyle/>
        <a:p>
          <a:endParaRPr lang="en-US"/>
        </a:p>
      </dgm:t>
    </dgm:pt>
    <dgm:pt modelId="{02684652-C30E-4D47-8494-5BE728746444}" type="sibTrans" cxnId="{69EA2AB0-D9F6-4137-AC62-58DDF87ABB0B}">
      <dgm:prSet/>
      <dgm:spPr/>
      <dgm:t>
        <a:bodyPr/>
        <a:lstStyle/>
        <a:p>
          <a:endParaRPr lang="en-US"/>
        </a:p>
      </dgm:t>
    </dgm:pt>
    <dgm:pt modelId="{966E288F-C4A8-4A3A-93FB-1E7BF3ACD4E6}" type="pres">
      <dgm:prSet presAssocID="{7B9818BF-AAD0-4855-B6DA-7C3C509FAD6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A0B36-AE35-4A38-A3A3-863D22C74384}" type="pres">
      <dgm:prSet presAssocID="{55691D29-AB07-411C-84F0-FCEBE8647802}" presName="composite" presStyleCnt="0"/>
      <dgm:spPr/>
    </dgm:pt>
    <dgm:pt modelId="{23CC6155-E014-4B43-B5C4-13BE8C9654E4}" type="pres">
      <dgm:prSet presAssocID="{55691D29-AB07-411C-84F0-FCEBE8647802}" presName="imgShp" presStyleLbl="fgImgPlace1" presStyleIdx="0" presStyleCnt="3"/>
      <dgm:spPr>
        <a:blipFill>
          <a:blip xmlns:r="http://schemas.openxmlformats.org/officeDocument/2006/relationships" r:embed="rId1"/>
          <a:tile tx="0" ty="0" sx="100000" sy="100000" flip="none" algn="tl"/>
        </a:blipFill>
      </dgm:spPr>
    </dgm:pt>
    <dgm:pt modelId="{B3B2564B-0545-4A13-AD1B-DE8FDA653025}" type="pres">
      <dgm:prSet presAssocID="{55691D29-AB07-411C-84F0-FCEBE864780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8863A1-3821-4737-93DB-9E58A35A4B58}" type="pres">
      <dgm:prSet presAssocID="{30C5F613-D304-4E9E-9C09-6A31B38FD548}" presName="spacing" presStyleCnt="0"/>
      <dgm:spPr/>
    </dgm:pt>
    <dgm:pt modelId="{B09A7CF7-B32A-49AC-A9A9-5D91AC54D77D}" type="pres">
      <dgm:prSet presAssocID="{679E7D37-99CD-45FE-BFEF-B82E6688B7D7}" presName="composite" presStyleCnt="0"/>
      <dgm:spPr/>
    </dgm:pt>
    <dgm:pt modelId="{29D40E95-50E0-4682-B1F7-1A32B9D9A0BC}" type="pres">
      <dgm:prSet presAssocID="{679E7D37-99CD-45FE-BFEF-B82E6688B7D7}" presName="imgShp" presStyleLbl="fgImgPlace1" presStyleIdx="1" presStyleCnt="3"/>
      <dgm:spPr>
        <a:blipFill>
          <a:blip xmlns:r="http://schemas.openxmlformats.org/officeDocument/2006/relationships" r:embed="rId1"/>
          <a:tile tx="0" ty="0" sx="100000" sy="100000" flip="none" algn="tl"/>
        </a:blipFill>
      </dgm:spPr>
    </dgm:pt>
    <dgm:pt modelId="{81726ED6-92C4-4E5F-AB92-4F60AAFEBC18}" type="pres">
      <dgm:prSet presAssocID="{679E7D37-99CD-45FE-BFEF-B82E6688B7D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8DF7E-4A69-4E03-915B-59E9DC8728EA}" type="pres">
      <dgm:prSet presAssocID="{4D9235BE-2369-473E-883F-05C84BA042AC}" presName="spacing" presStyleCnt="0"/>
      <dgm:spPr/>
    </dgm:pt>
    <dgm:pt modelId="{641739B3-BDA4-434F-997A-CB76CF9316D5}" type="pres">
      <dgm:prSet presAssocID="{38BC4544-159E-47F2-8AA5-CAE97E53644E}" presName="composite" presStyleCnt="0"/>
      <dgm:spPr/>
    </dgm:pt>
    <dgm:pt modelId="{1F7864DC-E7C4-44F2-9EF1-380AA44AC156}" type="pres">
      <dgm:prSet presAssocID="{38BC4544-159E-47F2-8AA5-CAE97E53644E}" presName="imgShp" presStyleLbl="fgImgPlace1" presStyleIdx="2" presStyleCnt="3"/>
      <dgm:spPr>
        <a:blipFill>
          <a:blip xmlns:r="http://schemas.openxmlformats.org/officeDocument/2006/relationships" r:embed="rId1"/>
          <a:tile tx="0" ty="0" sx="100000" sy="100000" flip="none" algn="tl"/>
        </a:blipFill>
      </dgm:spPr>
    </dgm:pt>
    <dgm:pt modelId="{93BBFB7E-C3A6-479E-9804-EE27D182C5EA}" type="pres">
      <dgm:prSet presAssocID="{38BC4544-159E-47F2-8AA5-CAE97E53644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F06B86-6813-42B5-A984-B523A6115A97}" type="presOf" srcId="{679E7D37-99CD-45FE-BFEF-B82E6688B7D7}" destId="{81726ED6-92C4-4E5F-AB92-4F60AAFEBC18}" srcOrd="0" destOrd="0" presId="urn:microsoft.com/office/officeart/2005/8/layout/vList3"/>
    <dgm:cxn modelId="{8470583C-EB3F-4374-A919-922146B6F894}" type="presOf" srcId="{7B9818BF-AAD0-4855-B6DA-7C3C509FAD69}" destId="{966E288F-C4A8-4A3A-93FB-1E7BF3ACD4E6}" srcOrd="0" destOrd="0" presId="urn:microsoft.com/office/officeart/2005/8/layout/vList3"/>
    <dgm:cxn modelId="{69EA2AB0-D9F6-4137-AC62-58DDF87ABB0B}" srcId="{7B9818BF-AAD0-4855-B6DA-7C3C509FAD69}" destId="{38BC4544-159E-47F2-8AA5-CAE97E53644E}" srcOrd="2" destOrd="0" parTransId="{554BB0F0-2F37-4F36-992D-5E7452E7D296}" sibTransId="{02684652-C30E-4D47-8494-5BE728746444}"/>
    <dgm:cxn modelId="{3946635D-48A5-4449-A520-C1703BB3A075}" srcId="{7B9818BF-AAD0-4855-B6DA-7C3C509FAD69}" destId="{679E7D37-99CD-45FE-BFEF-B82E6688B7D7}" srcOrd="1" destOrd="0" parTransId="{59B815BC-60FE-49DF-AFD2-95EDC2F4B083}" sibTransId="{4D9235BE-2369-473E-883F-05C84BA042AC}"/>
    <dgm:cxn modelId="{24509D5A-70FE-4B5A-B02C-BCEB717D522B}" type="presOf" srcId="{38BC4544-159E-47F2-8AA5-CAE97E53644E}" destId="{93BBFB7E-C3A6-479E-9804-EE27D182C5EA}" srcOrd="0" destOrd="0" presId="urn:microsoft.com/office/officeart/2005/8/layout/vList3"/>
    <dgm:cxn modelId="{EC00821D-03B3-4724-978D-553E3192E96B}" type="presOf" srcId="{55691D29-AB07-411C-84F0-FCEBE8647802}" destId="{B3B2564B-0545-4A13-AD1B-DE8FDA653025}" srcOrd="0" destOrd="0" presId="urn:microsoft.com/office/officeart/2005/8/layout/vList3"/>
    <dgm:cxn modelId="{E0DE17A6-7691-4769-BD64-D5D42871C8D4}" srcId="{7B9818BF-AAD0-4855-B6DA-7C3C509FAD69}" destId="{55691D29-AB07-411C-84F0-FCEBE8647802}" srcOrd="0" destOrd="0" parTransId="{BC97416D-E12E-4889-B22B-BC3012685202}" sibTransId="{30C5F613-D304-4E9E-9C09-6A31B38FD548}"/>
    <dgm:cxn modelId="{10EC116E-D3D9-49D0-A019-70E63D293FFB}" type="presParOf" srcId="{966E288F-C4A8-4A3A-93FB-1E7BF3ACD4E6}" destId="{B89A0B36-AE35-4A38-A3A3-863D22C74384}" srcOrd="0" destOrd="0" presId="urn:microsoft.com/office/officeart/2005/8/layout/vList3"/>
    <dgm:cxn modelId="{F8309371-22E6-4817-8C7C-BCFB583770C2}" type="presParOf" srcId="{B89A0B36-AE35-4A38-A3A3-863D22C74384}" destId="{23CC6155-E014-4B43-B5C4-13BE8C9654E4}" srcOrd="0" destOrd="0" presId="urn:microsoft.com/office/officeart/2005/8/layout/vList3"/>
    <dgm:cxn modelId="{E421A13E-F374-4DDC-9B6D-32F8859965AA}" type="presParOf" srcId="{B89A0B36-AE35-4A38-A3A3-863D22C74384}" destId="{B3B2564B-0545-4A13-AD1B-DE8FDA653025}" srcOrd="1" destOrd="0" presId="urn:microsoft.com/office/officeart/2005/8/layout/vList3"/>
    <dgm:cxn modelId="{8763D88C-9444-4A22-BF12-7E296D0BC905}" type="presParOf" srcId="{966E288F-C4A8-4A3A-93FB-1E7BF3ACD4E6}" destId="{138863A1-3821-4737-93DB-9E58A35A4B58}" srcOrd="1" destOrd="0" presId="urn:microsoft.com/office/officeart/2005/8/layout/vList3"/>
    <dgm:cxn modelId="{09F7E0F6-F30C-4018-9C07-CA5CCE88B7CE}" type="presParOf" srcId="{966E288F-C4A8-4A3A-93FB-1E7BF3ACD4E6}" destId="{B09A7CF7-B32A-49AC-A9A9-5D91AC54D77D}" srcOrd="2" destOrd="0" presId="urn:microsoft.com/office/officeart/2005/8/layout/vList3"/>
    <dgm:cxn modelId="{0C62E723-E594-460F-86E7-61A164F26701}" type="presParOf" srcId="{B09A7CF7-B32A-49AC-A9A9-5D91AC54D77D}" destId="{29D40E95-50E0-4682-B1F7-1A32B9D9A0BC}" srcOrd="0" destOrd="0" presId="urn:microsoft.com/office/officeart/2005/8/layout/vList3"/>
    <dgm:cxn modelId="{B0B5153B-AFBF-45F1-B189-C6B8C153715F}" type="presParOf" srcId="{B09A7CF7-B32A-49AC-A9A9-5D91AC54D77D}" destId="{81726ED6-92C4-4E5F-AB92-4F60AAFEBC18}" srcOrd="1" destOrd="0" presId="urn:microsoft.com/office/officeart/2005/8/layout/vList3"/>
    <dgm:cxn modelId="{F5EE69F5-9BCF-4639-A2C7-AD5AEADDA3DF}" type="presParOf" srcId="{966E288F-C4A8-4A3A-93FB-1E7BF3ACD4E6}" destId="{FFD8DF7E-4A69-4E03-915B-59E9DC8728EA}" srcOrd="3" destOrd="0" presId="urn:microsoft.com/office/officeart/2005/8/layout/vList3"/>
    <dgm:cxn modelId="{96A3F6DF-1DB4-4D57-BEF0-FC8A343AB31C}" type="presParOf" srcId="{966E288F-C4A8-4A3A-93FB-1E7BF3ACD4E6}" destId="{641739B3-BDA4-434F-997A-CB76CF9316D5}" srcOrd="4" destOrd="0" presId="urn:microsoft.com/office/officeart/2005/8/layout/vList3"/>
    <dgm:cxn modelId="{A4577A06-EA65-484C-99D8-A83160B45513}" type="presParOf" srcId="{641739B3-BDA4-434F-997A-CB76CF9316D5}" destId="{1F7864DC-E7C4-44F2-9EF1-380AA44AC156}" srcOrd="0" destOrd="0" presId="urn:microsoft.com/office/officeart/2005/8/layout/vList3"/>
    <dgm:cxn modelId="{B8A97DD4-DAF9-4B07-BC27-429C4F12071D}" type="presParOf" srcId="{641739B3-BDA4-434F-997A-CB76CF9316D5}" destId="{93BBFB7E-C3A6-479E-9804-EE27D182C5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2564B-0545-4A13-AD1B-DE8FDA653025}">
      <dsp:nvSpPr>
        <dsp:cNvPr id="0" name=""/>
        <dsp:cNvSpPr/>
      </dsp:nvSpPr>
      <dsp:spPr>
        <a:xfrm rot="10800000">
          <a:off x="1922194" y="1388"/>
          <a:ext cx="6510770" cy="112905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81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bg1"/>
              </a:solidFill>
            </a:rPr>
            <a:t>Create a SWAT (Soil and Water Assessment Tool) model to simulate and assess the local hydrological processes of the </a:t>
          </a:r>
          <a:r>
            <a:rPr lang="en-US" sz="1700" kern="1200" dirty="0" err="1" smtClean="0">
              <a:solidFill>
                <a:schemeClr val="bg1"/>
              </a:solidFill>
            </a:rPr>
            <a:t>Arenal-Tempisque</a:t>
          </a:r>
          <a:r>
            <a:rPr lang="en-US" sz="1700" kern="1200" dirty="0" smtClean="0">
              <a:solidFill>
                <a:schemeClr val="bg1"/>
              </a:solidFill>
            </a:rPr>
            <a:t> Watershed</a:t>
          </a:r>
          <a:endParaRPr lang="en-US" sz="1700" kern="1200" dirty="0"/>
        </a:p>
      </dsp:txBody>
      <dsp:txXfrm rot="10800000">
        <a:off x="2204457" y="1388"/>
        <a:ext cx="6228507" cy="1129053"/>
      </dsp:txXfrm>
    </dsp:sp>
    <dsp:sp modelId="{23CC6155-E014-4B43-B5C4-13BE8C9654E4}">
      <dsp:nvSpPr>
        <dsp:cNvPr id="0" name=""/>
        <dsp:cNvSpPr/>
      </dsp:nvSpPr>
      <dsp:spPr>
        <a:xfrm>
          <a:off x="1357667" y="1388"/>
          <a:ext cx="1129053" cy="1129053"/>
        </a:xfrm>
        <a:prstGeom prst="ellipse">
          <a:avLst/>
        </a:prstGeom>
        <a:blipFill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26ED6-92C4-4E5F-AB92-4F60AAFEBC18}">
      <dsp:nvSpPr>
        <dsp:cNvPr id="0" name=""/>
        <dsp:cNvSpPr/>
      </dsp:nvSpPr>
      <dsp:spPr>
        <a:xfrm rot="10800000">
          <a:off x="1922194" y="1467473"/>
          <a:ext cx="6510770" cy="112905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81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Utilize Mod 16 data from Terra's MODIS sensor to supplement SWAT's evapotranspiration values</a:t>
          </a:r>
          <a:endParaRPr lang="en-US" sz="1700" kern="1200" dirty="0"/>
        </a:p>
      </dsp:txBody>
      <dsp:txXfrm rot="10800000">
        <a:off x="2204457" y="1467473"/>
        <a:ext cx="6228507" cy="1129053"/>
      </dsp:txXfrm>
    </dsp:sp>
    <dsp:sp modelId="{29D40E95-50E0-4682-B1F7-1A32B9D9A0BC}">
      <dsp:nvSpPr>
        <dsp:cNvPr id="0" name=""/>
        <dsp:cNvSpPr/>
      </dsp:nvSpPr>
      <dsp:spPr>
        <a:xfrm>
          <a:off x="1357667" y="1467473"/>
          <a:ext cx="1129053" cy="1129053"/>
        </a:xfrm>
        <a:prstGeom prst="ellipse">
          <a:avLst/>
        </a:prstGeom>
        <a:blipFill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BFB7E-C3A6-479E-9804-EE27D182C5EA}">
      <dsp:nvSpPr>
        <dsp:cNvPr id="0" name=""/>
        <dsp:cNvSpPr/>
      </dsp:nvSpPr>
      <dsp:spPr>
        <a:xfrm rot="10800000">
          <a:off x="1922194" y="2933558"/>
          <a:ext cx="6510770" cy="112905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81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>
              <a:solidFill>
                <a:schemeClr val="bg1"/>
              </a:solidFill>
            </a:rPr>
            <a:t>Develop  tutorials for SWAT</a:t>
          </a:r>
          <a:r>
            <a:rPr lang="en-US" sz="1700" b="0" kern="1200" baseline="0" dirty="0" smtClean="0">
              <a:solidFill>
                <a:schemeClr val="bg1"/>
              </a:solidFill>
            </a:rPr>
            <a:t> and SWAT-CUP modeling software so </a:t>
          </a:r>
          <a:r>
            <a:rPr lang="en-US" sz="1700" b="0" kern="1200" dirty="0" smtClean="0">
              <a:solidFill>
                <a:schemeClr val="bg1"/>
              </a:solidFill>
            </a:rPr>
            <a:t>project partners will be able to replicate our methodology, </a:t>
          </a:r>
          <a:r>
            <a:rPr lang="en-US" sz="1700" b="0" kern="1200" baseline="0" dirty="0" smtClean="0">
              <a:solidFill>
                <a:schemeClr val="bg1"/>
              </a:solidFill>
            </a:rPr>
            <a:t> and calibrate and validate their model’s results. </a:t>
          </a:r>
          <a:endParaRPr lang="en-US" sz="1700" kern="1200" dirty="0"/>
        </a:p>
      </dsp:txBody>
      <dsp:txXfrm rot="10800000">
        <a:off x="2204457" y="2933558"/>
        <a:ext cx="6228507" cy="1129053"/>
      </dsp:txXfrm>
    </dsp:sp>
    <dsp:sp modelId="{1F7864DC-E7C4-44F2-9EF1-380AA44AC156}">
      <dsp:nvSpPr>
        <dsp:cNvPr id="0" name=""/>
        <dsp:cNvSpPr/>
      </dsp:nvSpPr>
      <dsp:spPr>
        <a:xfrm>
          <a:off x="1357667" y="2933558"/>
          <a:ext cx="1129053" cy="1129053"/>
        </a:xfrm>
        <a:prstGeom prst="ellipse">
          <a:avLst/>
        </a:prstGeom>
        <a:blipFill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DCA8B-1678-AD4F-8A69-137846F95F11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6DAF1-6739-FC4E-90E6-9A77698F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0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US" sz="12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Arenal-Tempisque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 Watershed</a:t>
            </a:r>
            <a:r>
              <a:rPr lang="en-US" sz="1200" baseline="0" dirty="0" smtClean="0">
                <a:latin typeface="Century Gothic"/>
                <a:ea typeface="Century Gothic"/>
                <a:cs typeface="Century Gothic"/>
                <a:sym typeface="Century Gothic"/>
              </a:rPr>
              <a:t> is located 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in the Guanacaste province</a:t>
            </a:r>
            <a:r>
              <a:rPr lang="en-US" sz="1200" baseline="0" dirty="0" smtClean="0"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Costa 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Rica</a:t>
            </a:r>
            <a:r>
              <a:rPr lang="en-US" sz="1200" baseline="0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200" baseline="0" dirty="0" smtClean="0">
                <a:latin typeface="Century Gothic"/>
                <a:ea typeface="Century Gothic"/>
                <a:cs typeface="Century Gothic"/>
                <a:sym typeface="Century Gothic"/>
              </a:rPr>
              <a:t>and is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 geographically located in the northwest region of the</a:t>
            </a:r>
            <a:r>
              <a:rPr lang="en-US" sz="1200" baseline="0" dirty="0" smtClean="0">
                <a:latin typeface="Century Gothic"/>
                <a:ea typeface="Century Gothic"/>
                <a:cs typeface="Century Gothic"/>
                <a:sym typeface="Century Gothic"/>
              </a:rPr>
              <a:t> country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, situated between the Pacific Coast, the Gulf of Nicoya, and Lake </a:t>
            </a:r>
            <a:r>
              <a:rPr lang="en-US" sz="12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Arenal</a:t>
            </a: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 smtClean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This watershed contains</a:t>
            </a:r>
            <a:r>
              <a:rPr lang="en-US" sz="1200" baseline="0" dirty="0" smtClean="0">
                <a:latin typeface="Century Gothic"/>
                <a:ea typeface="Century Gothic"/>
                <a:cs typeface="Century Gothic"/>
                <a:sym typeface="Century Gothic"/>
              </a:rPr>
              <a:t> the largest irrigation district in the country. Its irrigation infrastructure, extending over 2800 Ha, has enabled this otherwise dry province to sustain its production of rice, sugarcane, and farm-raised Tilapia -making this region one of Costa Rica’s most economically productive. 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3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 dirty="0" smtClean="0">
                <a:latin typeface="Century Gothic"/>
                <a:ea typeface="Century Gothic"/>
                <a:cs typeface="Century Gothic"/>
                <a:sym typeface="Century Gothic"/>
              </a:rPr>
              <a:t>If there is time : </a:t>
            </a:r>
            <a:r>
              <a:rPr lang="en-US" dirty="0" smtClean="0">
                <a:solidFill>
                  <a:schemeClr val="bg1"/>
                </a:solidFill>
              </a:rPr>
              <a:t>A need for a more efficient water management plan is becoming apparent.</a:t>
            </a:r>
            <a:endParaRPr lang="en-US" sz="1200" dirty="0" smtClean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2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Thus</a:t>
            </a:r>
            <a:r>
              <a:rPr lang="en-US" baseline="0" dirty="0" smtClean="0"/>
              <a:t> to</a:t>
            </a:r>
            <a:r>
              <a:rPr lang="en-US" dirty="0" smtClean="0"/>
              <a:t> address the issue of</a:t>
            </a:r>
            <a:r>
              <a:rPr lang="en-US" baseline="0" dirty="0" smtClean="0"/>
              <a:t> drought and the growing demand for water, the Costa Rica team established the following objectives. To…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tutorials will allow project partners to continuously update their water budget, allowing them to make</a:t>
            </a:r>
            <a:r>
              <a:rPr lang="en-US" baseline="0" dirty="0" smtClean="0"/>
              <a:t> a more efficient water management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0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were able to achieve these</a:t>
            </a:r>
            <a:r>
              <a:rPr lang="en-US" baseline="0" dirty="0" smtClean="0"/>
              <a:t> objectives through collaboration efforts with NASA DEVELOP’s project partners (SENARA, UGA Costa Rica, and the Costa Rican Embassy to the United States) </a:t>
            </a:r>
            <a:r>
              <a:rPr lang="en-US" baseline="0" dirty="0" smtClean="0"/>
              <a:t>and </a:t>
            </a:r>
            <a:r>
              <a:rPr lang="en-US" baseline="0" dirty="0" smtClean="0"/>
              <a:t>from datasets derived from NASA Earth observations. Terra’s ASTER sensor provided the Digital </a:t>
            </a:r>
            <a:r>
              <a:rPr lang="en-US" baseline="0" dirty="0" smtClean="0"/>
              <a:t>Elevations Models </a:t>
            </a:r>
            <a:r>
              <a:rPr lang="en-US" baseline="0" dirty="0" smtClean="0"/>
              <a:t>for SWAT, while Terra’s MODIS sensor supplied MOD 16 supplementary evapotranspiration datasets. Landsat OLI images were also used to help digitalize land cover datasets for our SWAT model. </a:t>
            </a:r>
            <a:endParaRPr lang="en-US" dirty="0" smtClean="0"/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SWAT was chosen because it is</a:t>
            </a:r>
            <a:r>
              <a:rPr lang="en-US" baseline="0" dirty="0" smtClean="0"/>
              <a:t> public domain,</a:t>
            </a:r>
            <a:r>
              <a:rPr lang="en-US" dirty="0" smtClean="0"/>
              <a:t> and it only required these four</a:t>
            </a:r>
            <a:r>
              <a:rPr lang="en-US" baseline="0" dirty="0" smtClean="0"/>
              <a:t> datasets (</a:t>
            </a:r>
            <a:r>
              <a:rPr lang="en-US" baseline="0" dirty="0" smtClean="0"/>
              <a:t>point to them) </a:t>
            </a:r>
            <a:r>
              <a:rPr lang="en-US" baseline="0" dirty="0" smtClean="0"/>
              <a:t>to simulate the watershed’s hydrological processes.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SWAT-CUP was used to calibrate and validate the model. It required SWAT’s hydrological outputs and </a:t>
            </a:r>
            <a:r>
              <a:rPr lang="en-US" i="1" baseline="0" dirty="0" smtClean="0"/>
              <a:t>in situ</a:t>
            </a:r>
            <a:r>
              <a:rPr lang="en-US" baseline="0" dirty="0" smtClean="0"/>
              <a:t> stream discharge data for the watershed. Calibration requires adjustment of the model’s parameters to ensure that your generated SWAT outputs are feasible for your area. 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 16 data was processed in Model Builder to achieve monthly evapotranspiration readings, offering a more current measurements for the study area.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Use screen shot of swat check/ 95ppu graph 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image shows the final product of the SWAT-Model.  It shows the water balance ratios of the watershed’s simulated hydrologic processes. Once calibrated and validated this information can be used to update a region’s water budget.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second image shows the result of </a:t>
            </a:r>
            <a:r>
              <a:rPr lang="en-US" baseline="0" dirty="0" smtClean="0"/>
              <a:t>500 calibration </a:t>
            </a:r>
            <a:r>
              <a:rPr lang="en-US" baseline="0" dirty="0" smtClean="0"/>
              <a:t>simulations in SWAT-CUP.  SWAT-CUP picks the simulation that best correlates the observed and simulated stream discharge data and displays the result as a 95 PPU graph. Ideally both trend lines should fall within the green swath, indicating that the observed and simulated values </a:t>
            </a:r>
            <a:r>
              <a:rPr lang="en-US" baseline="0" dirty="0" smtClean="0"/>
              <a:t>fall within a 95% accuracy. 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55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0" dirty="0" smtClean="0"/>
              <a:t>However do to limited </a:t>
            </a:r>
            <a:r>
              <a:rPr lang="en-US" i="1" baseline="0" dirty="0" smtClean="0"/>
              <a:t>in situ</a:t>
            </a:r>
            <a:r>
              <a:rPr lang="en-US" baseline="0" dirty="0" smtClean="0"/>
              <a:t> stream data, we were unable to get the observed trend line to fall within the 95ppu swath or to better correlate with the simulated trend line.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Possible factors that hindered the calibration process included the location of our stream gauge and the </a:t>
            </a:r>
            <a:r>
              <a:rPr lang="en-US" i="0" baseline="0" dirty="0" smtClean="0"/>
              <a:t>limited years of recorded </a:t>
            </a:r>
            <a:r>
              <a:rPr lang="en-US" i="1" baseline="0" dirty="0" smtClean="0"/>
              <a:t>in situ</a:t>
            </a:r>
            <a:r>
              <a:rPr lang="en-US" baseline="0" dirty="0" smtClean="0"/>
              <a:t> data.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For the final image, we compared evapotranspiration data compiled from MOD 16 and simulated from SWAT.  A general trend can be observed, but the magnitudes of the peaks and dips between SWAT and MOD16 differ. We attribute this discrepancy to the lack of calibration data for SWAT-CUP  and the low resolution of MODIS.  </a:t>
            </a:r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80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6DAF1-6739-FC4E-90E6-9A77698F0B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1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9878C-532E-874E-A04B-A88CB62E5505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8C10A-05E9-154F-878D-0F547ED3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1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1963" r="5513" b="11402"/>
          <a:stretch/>
        </p:blipFill>
        <p:spPr>
          <a:xfrm>
            <a:off x="0" y="1"/>
            <a:ext cx="9144000" cy="6874872"/>
          </a:xfrm>
          <a:prstGeom prst="rect">
            <a:avLst/>
          </a:prstGeom>
        </p:spPr>
      </p:pic>
      <p:sp>
        <p:nvSpPr>
          <p:cNvPr id="8" name="Subtitle 1"/>
          <p:cNvSpPr>
            <a:spLocks noGrp="1"/>
          </p:cNvSpPr>
          <p:nvPr>
            <p:ph type="subTitle" idx="1"/>
          </p:nvPr>
        </p:nvSpPr>
        <p:spPr>
          <a:xfrm>
            <a:off x="323849" y="2984763"/>
            <a:ext cx="8734425" cy="2170112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7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Utilizing NASA Earth Observations to </a:t>
            </a:r>
            <a:endParaRPr lang="en-US" sz="7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lvl="0"/>
            <a:r>
              <a:rPr lang="en-US" sz="7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Develop </a:t>
            </a:r>
            <a:r>
              <a:rPr lang="en-US" sz="7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 Comprehensive Water </a:t>
            </a:r>
            <a:endParaRPr lang="en-US" sz="7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lvl="0"/>
            <a:r>
              <a:rPr lang="en-US" sz="7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Budget </a:t>
            </a:r>
            <a:r>
              <a:rPr lang="en-US" sz="7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for the </a:t>
            </a:r>
            <a:r>
              <a:rPr lang="en-US" sz="7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Arenal-Tempisque</a:t>
            </a:r>
            <a:r>
              <a:rPr lang="en-US" sz="7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</a:p>
          <a:p>
            <a:pPr lvl="0"/>
            <a:r>
              <a:rPr lang="en-US" sz="7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Watershed of </a:t>
            </a:r>
            <a:r>
              <a:rPr lang="en-US" sz="7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Costa Rica</a:t>
            </a:r>
          </a:p>
          <a:p>
            <a:endParaRPr lang="en-US" b="1" i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ctrTitle"/>
          </p:nvPr>
        </p:nvSpPr>
        <p:spPr>
          <a:xfrm>
            <a:off x="323849" y="933789"/>
            <a:ext cx="8469773" cy="1630763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5000" dirty="0" smtClean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Costa Rica Water Resources II</a:t>
            </a:r>
            <a:endParaRPr lang="en-US" sz="5000" dirty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NASA 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86" y="5222724"/>
            <a:ext cx="1350236" cy="1559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9" y="5595325"/>
            <a:ext cx="844619" cy="8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68037"/>
            <a:ext cx="7170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Acknowledgments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1478" y="1001656"/>
            <a:ext cx="36746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Costa Rica Water Resources Team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Steve Padgett-Vasquez</a:t>
            </a:r>
          </a:p>
          <a:p>
            <a:r>
              <a:rPr lang="en-US" dirty="0">
                <a:solidFill>
                  <a:schemeClr val="bg1"/>
                </a:solidFill>
              </a:rPr>
              <a:t>Caren </a:t>
            </a:r>
            <a:r>
              <a:rPr lang="en-US" dirty="0" err="1">
                <a:solidFill>
                  <a:schemeClr val="bg1"/>
                </a:solidFill>
              </a:rPr>
              <a:t>Remillard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Eduardo Rendon</a:t>
            </a:r>
          </a:p>
          <a:p>
            <a:r>
              <a:rPr lang="en-US" dirty="0">
                <a:solidFill>
                  <a:schemeClr val="bg1"/>
                </a:solidFill>
              </a:rPr>
              <a:t>Kamala </a:t>
            </a:r>
            <a:r>
              <a:rPr lang="en-US" dirty="0" err="1">
                <a:solidFill>
                  <a:schemeClr val="bg1"/>
                </a:solidFill>
              </a:rPr>
              <a:t>Kanta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Sahoo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Xuan </a:t>
            </a:r>
            <a:r>
              <a:rPr lang="en-US" dirty="0" smtClean="0">
                <a:solidFill>
                  <a:schemeClr val="bg1"/>
                </a:solidFill>
              </a:rPr>
              <a:t>Zhang</a:t>
            </a:r>
          </a:p>
          <a:p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Science </a:t>
            </a:r>
            <a:r>
              <a:rPr lang="en-US" u="sng" dirty="0" smtClean="0">
                <a:solidFill>
                  <a:schemeClr val="bg1"/>
                </a:solidFill>
              </a:rPr>
              <a:t>Advisor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Dr</a:t>
            </a:r>
            <a:r>
              <a:rPr lang="en-US" dirty="0" smtClean="0">
                <a:solidFill>
                  <a:schemeClr val="bg1"/>
                </a:solidFill>
              </a:rPr>
              <a:t>. Adam </a:t>
            </a:r>
            <a:r>
              <a:rPr lang="en-US" dirty="0" err="1" smtClean="0">
                <a:solidFill>
                  <a:schemeClr val="bg1"/>
                </a:solidFill>
              </a:rPr>
              <a:t>Milewski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Dr. Kenton Ross</a:t>
            </a:r>
          </a:p>
          <a:p>
            <a:r>
              <a:rPr lang="en-US" dirty="0">
                <a:solidFill>
                  <a:schemeClr val="bg1"/>
                </a:solidFill>
              </a:rPr>
              <a:t>Dr. Marguerite Madden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4751" y="1002653"/>
            <a:ext cx="33328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Other</a:t>
            </a:r>
            <a:r>
              <a:rPr lang="en-US" u="sng" dirty="0" smtClean="0">
                <a:solidFill>
                  <a:schemeClr val="bg1"/>
                </a:solidFill>
              </a:rPr>
              <a:t> </a:t>
            </a:r>
            <a:r>
              <a:rPr lang="en-US" u="sng" dirty="0" smtClean="0">
                <a:solidFill>
                  <a:schemeClr val="bg1"/>
                </a:solidFill>
              </a:rPr>
              <a:t>Contributors</a:t>
            </a:r>
            <a:endParaRPr lang="en-US" u="sng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Rachel Will</a:t>
            </a:r>
          </a:p>
          <a:p>
            <a:r>
              <a:rPr lang="en-US" dirty="0">
                <a:solidFill>
                  <a:schemeClr val="bg1"/>
                </a:solidFill>
              </a:rPr>
              <a:t>Benjamin Page</a:t>
            </a:r>
          </a:p>
          <a:p>
            <a:r>
              <a:rPr lang="en-US" dirty="0">
                <a:solidFill>
                  <a:schemeClr val="bg1"/>
                </a:solidFill>
              </a:rPr>
              <a:t>Grant Bloomer</a:t>
            </a:r>
          </a:p>
          <a:p>
            <a:r>
              <a:rPr lang="en-US" dirty="0">
                <a:solidFill>
                  <a:schemeClr val="bg1"/>
                </a:solidFill>
              </a:rPr>
              <a:t>Sarah </a:t>
            </a:r>
            <a:r>
              <a:rPr lang="en-US" dirty="0" smtClean="0">
                <a:solidFill>
                  <a:schemeClr val="bg1"/>
                </a:solidFill>
              </a:rPr>
              <a:t>Medley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Wondwosen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Seyoum</a:t>
            </a:r>
            <a:endParaRPr lang="en-US" dirty="0">
              <a:solidFill>
                <a:schemeClr val="bg1"/>
              </a:solidFill>
            </a:endParaRPr>
          </a:p>
          <a:p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Project </a:t>
            </a:r>
            <a:r>
              <a:rPr lang="en-US" u="sng" dirty="0">
                <a:solidFill>
                  <a:schemeClr val="bg1"/>
                </a:solidFill>
              </a:rPr>
              <a:t>Partners</a:t>
            </a:r>
          </a:p>
          <a:p>
            <a:r>
              <a:rPr lang="en-US" dirty="0">
                <a:solidFill>
                  <a:schemeClr val="bg1"/>
                </a:solidFill>
              </a:rPr>
              <a:t>Javier </a:t>
            </a:r>
            <a:r>
              <a:rPr lang="en-US" dirty="0" err="1">
                <a:solidFill>
                  <a:schemeClr val="bg1"/>
                </a:solidFill>
              </a:rPr>
              <a:t>Artiñano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Guzmán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Dr. Quint Newcomer</a:t>
            </a:r>
          </a:p>
          <a:p>
            <a:r>
              <a:rPr lang="en-US" dirty="0">
                <a:solidFill>
                  <a:schemeClr val="bg1"/>
                </a:solidFill>
              </a:rPr>
              <a:t>HE Ambassador Roman </a:t>
            </a:r>
            <a:r>
              <a:rPr lang="en-US" dirty="0" err="1">
                <a:solidFill>
                  <a:schemeClr val="bg1"/>
                </a:solidFill>
              </a:rPr>
              <a:t>Macaya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Alejandra Solano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2" b="6373"/>
          <a:stretch/>
        </p:blipFill>
        <p:spPr>
          <a:xfrm>
            <a:off x="2189397" y="4405023"/>
            <a:ext cx="4639883" cy="20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0">
        <p14:rippl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vfay3\Downloads\StudyAre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6207" r="2926" b="5991"/>
          <a:stretch/>
        </p:blipFill>
        <p:spPr bwMode="auto">
          <a:xfrm>
            <a:off x="939633" y="1127143"/>
            <a:ext cx="7054344" cy="52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49360" y="68037"/>
            <a:ext cx="8794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Study Area &amp; Background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85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68037"/>
            <a:ext cx="61820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Community Concerns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434" y="1104468"/>
            <a:ext cx="8481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sym typeface="Century Gothic"/>
              </a:rPr>
              <a:t>The </a:t>
            </a:r>
            <a:r>
              <a:rPr lang="en-US" dirty="0" err="1" smtClean="0">
                <a:solidFill>
                  <a:schemeClr val="bg1"/>
                </a:solidFill>
                <a:sym typeface="Century Gothic"/>
              </a:rPr>
              <a:t>Arenal-Tempisque</a:t>
            </a:r>
            <a:r>
              <a:rPr lang="en-US" dirty="0" smtClean="0">
                <a:solidFill>
                  <a:schemeClr val="bg1"/>
                </a:solidFill>
                <a:sym typeface="Century Gothic"/>
              </a:rPr>
              <a:t> </a:t>
            </a:r>
            <a:r>
              <a:rPr lang="en-US" dirty="0">
                <a:solidFill>
                  <a:schemeClr val="bg1"/>
                </a:solidFill>
                <a:sym typeface="Century Gothic"/>
              </a:rPr>
              <a:t>Watershed has experienced continual drought </a:t>
            </a:r>
            <a:r>
              <a:rPr lang="en-US" dirty="0" smtClean="0">
                <a:solidFill>
                  <a:schemeClr val="bg1"/>
                </a:solidFill>
                <a:sym typeface="Century Gothic"/>
              </a:rPr>
              <a:t>for </a:t>
            </a:r>
            <a:r>
              <a:rPr lang="en-US" dirty="0">
                <a:solidFill>
                  <a:schemeClr val="bg1"/>
                </a:solidFill>
                <a:sym typeface="Century Gothic"/>
              </a:rPr>
              <a:t>the last three years, complicating the water management </a:t>
            </a:r>
            <a:r>
              <a:rPr lang="en-US" dirty="0" smtClean="0">
                <a:solidFill>
                  <a:schemeClr val="bg1"/>
                </a:solidFill>
                <a:sym typeface="Century Gothic"/>
              </a:rPr>
              <a:t>of </a:t>
            </a:r>
            <a:r>
              <a:rPr lang="en-US" dirty="0">
                <a:solidFill>
                  <a:schemeClr val="bg1"/>
                </a:solidFill>
                <a:sym typeface="Century Gothic"/>
              </a:rPr>
              <a:t>agricultural practices, as well as negatively affecting the public’s consumption rate of water.  </a:t>
            </a:r>
            <a:endParaRPr lang="en-US" dirty="0" smtClean="0">
              <a:solidFill>
                <a:schemeClr val="bg1"/>
              </a:solidFill>
              <a:sym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sym typeface="Century Gothic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 smtClean="0">
                <a:solidFill>
                  <a:schemeClr val="bg1"/>
                </a:solidFill>
              </a:rPr>
              <a:t>region’s </a:t>
            </a:r>
            <a:r>
              <a:rPr lang="en-US" dirty="0">
                <a:solidFill>
                  <a:schemeClr val="bg1"/>
                </a:solidFill>
              </a:rPr>
              <a:t>water policies impact the 1,125 agricultural families that rely on  </a:t>
            </a:r>
            <a:r>
              <a:rPr lang="en-US" dirty="0" smtClean="0">
                <a:solidFill>
                  <a:schemeClr val="bg1"/>
                </a:solidFill>
              </a:rPr>
              <a:t>irrigation, </a:t>
            </a:r>
            <a:r>
              <a:rPr lang="en-US" dirty="0">
                <a:solidFill>
                  <a:schemeClr val="bg1"/>
                </a:solidFill>
              </a:rPr>
              <a:t>as well as </a:t>
            </a:r>
            <a:r>
              <a:rPr lang="en-US" dirty="0" smtClean="0">
                <a:solidFill>
                  <a:schemeClr val="bg1"/>
                </a:solidFill>
              </a:rPr>
              <a:t>the production of a quarter of Costa Rica’s total hydroelectricity.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 rapid urbanization continues,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demand of available water resources </a:t>
            </a: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all uses </a:t>
            </a:r>
            <a:r>
              <a:rPr lang="en-US" dirty="0" smtClean="0">
                <a:solidFill>
                  <a:schemeClr val="bg1"/>
                </a:solidFill>
              </a:rPr>
              <a:t>is expected to increase by 20% by 2020.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81" y="4119581"/>
            <a:ext cx="1644219" cy="2192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6223"/>
          <a:stretch/>
        </p:blipFill>
        <p:spPr>
          <a:xfrm>
            <a:off x="3614473" y="4358288"/>
            <a:ext cx="2709413" cy="19535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5431" y="6333775"/>
            <a:ext cx="1707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Photos by: Caren </a:t>
            </a:r>
            <a:r>
              <a:rPr lang="en-US" sz="1000" dirty="0" err="1" smtClean="0">
                <a:solidFill>
                  <a:schemeClr val="bg1"/>
                </a:solidFill>
              </a:rPr>
              <a:t>Remillard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5" y="4358290"/>
            <a:ext cx="2604779" cy="19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6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0">
        <p:fade/>
      </p:transition>
    </mc:Choice>
    <mc:Fallback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68037"/>
            <a:ext cx="61820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Objectives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05159"/>
              </p:ext>
            </p:extLst>
          </p:nvPr>
        </p:nvGraphicFramePr>
        <p:xfrm>
          <a:off x="-526991" y="1397000"/>
          <a:ext cx="97906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20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0">
        <p14:rippl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3810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353787"/>
            <a:ext cx="80897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Project Partners &amp; NASA Earth Observations 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568" y="1682609"/>
            <a:ext cx="6281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Costa Rica’s National Service of Underground Water, Irrigation, and Drainage (</a:t>
            </a:r>
            <a:r>
              <a:rPr lang="en-US" dirty="0" smtClean="0">
                <a:solidFill>
                  <a:schemeClr val="bg1"/>
                </a:solidFill>
              </a:rPr>
              <a:t>SENARA)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University of Georgia Costa </a:t>
            </a:r>
            <a:r>
              <a:rPr lang="en-US" dirty="0" smtClean="0">
                <a:solidFill>
                  <a:schemeClr val="bg1"/>
                </a:solidFill>
              </a:rPr>
              <a:t>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Costa </a:t>
            </a:r>
            <a:r>
              <a:rPr lang="en-US" dirty="0">
                <a:solidFill>
                  <a:schemeClr val="bg1"/>
                </a:solidFill>
              </a:rPr>
              <a:t>Rican Embassy to the United </a:t>
            </a:r>
            <a:r>
              <a:rPr lang="en-US" dirty="0" smtClean="0">
                <a:solidFill>
                  <a:schemeClr val="bg1"/>
                </a:solidFill>
              </a:rPr>
              <a:t>States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768" y="4052104"/>
            <a:ext cx="2261812" cy="246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428" y="3970257"/>
            <a:ext cx="220694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8487"/>
      </p:ext>
    </p:extLst>
  </p:cSld>
  <p:clrMapOvr>
    <a:masterClrMapping/>
  </p:clrMapOvr>
  <p:transition spd="slow" advClick="0" advTm="3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68037"/>
            <a:ext cx="7170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Methodology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318" y="1427018"/>
            <a:ext cx="8170951" cy="44275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8" y="1660358"/>
            <a:ext cx="8170951" cy="41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5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14872"/>
            <a:ext cx="7170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Results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 descr="C:\Users\vfay3\Downloads\swat_che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13514" r="33412" b="4810"/>
          <a:stretch/>
        </p:blipFill>
        <p:spPr bwMode="auto">
          <a:xfrm>
            <a:off x="513892" y="930189"/>
            <a:ext cx="3485959" cy="31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7322" y="4250817"/>
            <a:ext cx="7450314" cy="2299447"/>
            <a:chOff x="-325619" y="47633"/>
            <a:chExt cx="8184974" cy="2808277"/>
          </a:xfrm>
        </p:grpSpPr>
        <p:grpSp>
          <p:nvGrpSpPr>
            <p:cNvPr id="10" name="Group 9"/>
            <p:cNvGrpSpPr/>
            <p:nvPr/>
          </p:nvGrpSpPr>
          <p:grpSpPr>
            <a:xfrm>
              <a:off x="-500" y="47633"/>
              <a:ext cx="7859855" cy="2583180"/>
              <a:chOff x="-5208" y="48409"/>
              <a:chExt cx="7987907" cy="2625264"/>
            </a:xfrm>
          </p:grpSpPr>
          <p:pic>
            <p:nvPicPr>
              <p:cNvPr id="13" name="Picture 1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" t="26280" r="2557" b="8132"/>
              <a:stretch/>
            </p:blipFill>
            <p:spPr bwMode="auto">
              <a:xfrm>
                <a:off x="-5208" y="48409"/>
                <a:ext cx="7987906" cy="2625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899" y="48409"/>
                <a:ext cx="10668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1" name="TextBox 226"/>
            <p:cNvSpPr txBox="1"/>
            <p:nvPr/>
          </p:nvSpPr>
          <p:spPr>
            <a:xfrm>
              <a:off x="2732434" y="2530791"/>
              <a:ext cx="3141595" cy="325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 dirty="0">
                  <a:solidFill>
                    <a:schemeClr val="bg1"/>
                  </a:solidFill>
                  <a:effectLst/>
                  <a:latin typeface="Century Gothic (Headings)"/>
                  <a:ea typeface="Times New Roman"/>
                  <a:cs typeface="Times New Roman"/>
                </a:rPr>
                <a:t>Number of Observed Months</a:t>
              </a:r>
              <a:endParaRPr lang="en-US" sz="1200" dirty="0">
                <a:solidFill>
                  <a:schemeClr val="bg1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TextBox 229"/>
            <p:cNvSpPr txBox="1"/>
            <p:nvPr/>
          </p:nvSpPr>
          <p:spPr>
            <a:xfrm rot="16200000">
              <a:off x="-528847" y="1132609"/>
              <a:ext cx="731575" cy="3251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 dirty="0" err="1">
                  <a:solidFill>
                    <a:schemeClr val="bg1"/>
                  </a:solidFill>
                  <a:effectLst/>
                  <a:latin typeface="Century Gothic (Headings)"/>
                  <a:ea typeface="Times New Roman"/>
                  <a:cs typeface="Times New Roman"/>
                </a:rPr>
                <a:t>cms</a:t>
              </a:r>
              <a:endParaRPr lang="en-US" sz="1200" dirty="0">
                <a:solidFill>
                  <a:schemeClr val="bg1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215687"/>
              </p:ext>
            </p:extLst>
          </p:nvPr>
        </p:nvGraphicFramePr>
        <p:xfrm>
          <a:off x="4513681" y="1071732"/>
          <a:ext cx="3588328" cy="292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5727"/>
                <a:gridCol w="502601"/>
              </a:tblGrid>
              <a:tr h="409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SWAT Water </a:t>
                      </a:r>
                      <a:r>
                        <a:rPr lang="en-US" sz="1100" dirty="0">
                          <a:effectLst/>
                        </a:rPr>
                        <a:t>Balance Ratios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>
                          <a:effectLst/>
                        </a:rPr>
                        <a:t>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009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Streamflow/ Precipitation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>
                          <a:effectLst/>
                        </a:rPr>
                        <a:t>91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009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>
                          <a:effectLst/>
                        </a:rPr>
                        <a:t>Base Flow/ Total Flow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55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009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Surface Runoff/ Total Flow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45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40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Percolation /Precipitation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376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>
                          <a:effectLst/>
                        </a:rPr>
                        <a:t>Deep Recharge/ Precipitation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376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>
                          <a:effectLst/>
                        </a:rPr>
                        <a:t>ET/ Precipitation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276725" algn="l"/>
                        </a:tabLs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8834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30000">
        <p15:prstTrans prst="fallOver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9360" y="68037"/>
            <a:ext cx="7170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Results Continued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3074" name="Picture 2" descr="C:\Users\vfay3\Downloads\Sub-basin map f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r="5008" b="1922"/>
          <a:stretch/>
        </p:blipFill>
        <p:spPr bwMode="auto">
          <a:xfrm>
            <a:off x="352119" y="1094079"/>
            <a:ext cx="3518912" cy="28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vfay3\Downloads\Map_ET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1763" r="1037" b="5901"/>
          <a:stretch/>
        </p:blipFill>
        <p:spPr bwMode="auto">
          <a:xfrm>
            <a:off x="1467292" y="4221127"/>
            <a:ext cx="7336464" cy="2243470"/>
          </a:xfrm>
          <a:prstGeom prst="rect">
            <a:avLst/>
          </a:prstGeom>
          <a:noFill/>
          <a:extLst/>
        </p:spPr>
      </p:pic>
      <p:pic>
        <p:nvPicPr>
          <p:cNvPr id="8" name="Picture 7" descr="C:\Users\vfay3\Downloads\Export Graphic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9" b="31446"/>
          <a:stretch/>
        </p:blipFill>
        <p:spPr bwMode="auto">
          <a:xfrm>
            <a:off x="4178598" y="2207465"/>
            <a:ext cx="4549406" cy="1317232"/>
          </a:xfrm>
          <a:prstGeom prst="rect">
            <a:avLst/>
          </a:prstGeom>
          <a:noFill/>
          <a:extLst/>
        </p:spPr>
      </p:pic>
      <p:sp>
        <p:nvSpPr>
          <p:cNvPr id="3" name="Plus 2"/>
          <p:cNvSpPr/>
          <p:nvPr/>
        </p:nvSpPr>
        <p:spPr>
          <a:xfrm flipV="1">
            <a:off x="3859618" y="2616212"/>
            <a:ext cx="297714" cy="32961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171539" y="3688422"/>
            <a:ext cx="627322" cy="4370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23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30000">
        <p15:prstTrans prst="pageCurlDouble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7845" y="6600825"/>
            <a:ext cx="2836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http://www.nybg.org/images/science/Scientist_at_work_1.jpg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5134" y="6188069"/>
            <a:ext cx="158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smtClean="0">
                <a:solidFill>
                  <a:srgbClr val="FFFFFF"/>
                </a:solidFill>
              </a:rPr>
              <a:t>drawnbydawn.com/test/wpcontent/gallery/logos/proyecto_titi_foundation.jpg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1962" r="5514" b="11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360" y="68037"/>
            <a:ext cx="7170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360" y="1304036"/>
            <a:ext cx="83847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Although there were factors that prevented </a:t>
            </a:r>
            <a:r>
              <a:rPr lang="en-US" dirty="0" smtClean="0">
                <a:solidFill>
                  <a:schemeClr val="bg1"/>
                </a:solidFill>
              </a:rPr>
              <a:t>us </a:t>
            </a:r>
            <a:r>
              <a:rPr lang="en-US" dirty="0">
                <a:solidFill>
                  <a:schemeClr val="bg1"/>
                </a:solidFill>
              </a:rPr>
              <a:t>from calibrating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entire watershed in </a:t>
            </a:r>
            <a:r>
              <a:rPr lang="en-US" dirty="0" smtClean="0">
                <a:solidFill>
                  <a:schemeClr val="bg1"/>
                </a:solidFill>
              </a:rPr>
              <a:t>SWAT-CUP, </a:t>
            </a:r>
            <a:r>
              <a:rPr lang="en-US" dirty="0">
                <a:solidFill>
                  <a:schemeClr val="bg1"/>
                </a:solidFill>
              </a:rPr>
              <a:t>the team was able to simulate </a:t>
            </a:r>
            <a:r>
              <a:rPr lang="en-US" dirty="0" smtClean="0">
                <a:solidFill>
                  <a:schemeClr val="bg1"/>
                </a:solidFill>
              </a:rPr>
              <a:t>the hydrological </a:t>
            </a:r>
            <a:r>
              <a:rPr lang="en-US" dirty="0">
                <a:solidFill>
                  <a:schemeClr val="bg1"/>
                </a:solidFill>
              </a:rPr>
              <a:t>processes of the </a:t>
            </a:r>
            <a:r>
              <a:rPr lang="en-US" dirty="0" err="1" smtClean="0">
                <a:solidFill>
                  <a:schemeClr val="bg1"/>
                </a:solidFill>
              </a:rPr>
              <a:t>Arenal</a:t>
            </a:r>
            <a:r>
              <a:rPr lang="en-US" dirty="0" err="1" smtClean="0">
                <a:solidFill>
                  <a:schemeClr val="bg1"/>
                </a:solidFill>
              </a:rPr>
              <a:t>-Tempisque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atershed in </a:t>
            </a:r>
            <a:r>
              <a:rPr lang="en-US" dirty="0" smtClean="0">
                <a:solidFill>
                  <a:schemeClr val="bg1"/>
                </a:solidFill>
              </a:rPr>
              <a:t>SWAT. 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However, </a:t>
            </a:r>
            <a:r>
              <a:rPr lang="en-US" dirty="0" smtClean="0">
                <a:solidFill>
                  <a:schemeClr val="bg1"/>
                </a:solidFill>
              </a:rPr>
              <a:t>the tutorials </a:t>
            </a:r>
            <a:r>
              <a:rPr lang="en-US" dirty="0" smtClean="0">
                <a:solidFill>
                  <a:schemeClr val="bg1"/>
                </a:solidFill>
              </a:rPr>
              <a:t>created </a:t>
            </a:r>
            <a:r>
              <a:rPr lang="en-US" dirty="0">
                <a:solidFill>
                  <a:schemeClr val="bg1"/>
                </a:solidFill>
              </a:rPr>
              <a:t>for SWAT and SWAT-CUP will allow project partners, who have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access to more current datasets, to replicate our </a:t>
            </a:r>
            <a:r>
              <a:rPr lang="en-US" dirty="0" smtClean="0">
                <a:solidFill>
                  <a:schemeClr val="bg1"/>
                </a:solidFill>
              </a:rPr>
              <a:t>methodology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calibrate </a:t>
            </a:r>
            <a:r>
              <a:rPr lang="en-US" dirty="0">
                <a:solidFill>
                  <a:schemeClr val="bg1"/>
                </a:solidFill>
              </a:rPr>
              <a:t>and validate their model’s </a:t>
            </a:r>
            <a:r>
              <a:rPr lang="en-US" dirty="0" smtClean="0">
                <a:solidFill>
                  <a:schemeClr val="bg1"/>
                </a:solidFill>
              </a:rPr>
              <a:t>findings for the entire watershed. With the addition of Mod 16 evapotranspiration data, partners will be able to  </a:t>
            </a:r>
            <a:r>
              <a:rPr lang="en-US" dirty="0">
                <a:solidFill>
                  <a:schemeClr val="bg1"/>
                </a:solidFill>
              </a:rPr>
              <a:t>update the region’s water budget for future water management policies. 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31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30000">
        <p15:prstTrans prst="peelOff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</TotalTime>
  <Words>1035</Words>
  <Application>Microsoft Office PowerPoint</Application>
  <PresentationFormat>On-screen Show (4:3)</PresentationFormat>
  <Paragraphs>128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Costa Rica Water Resources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Colombia Ecological Forecasting</dc:title>
  <dc:creator>Peter Hawman</dc:creator>
  <cp:lastModifiedBy>Veronica Toshiko Fay</cp:lastModifiedBy>
  <cp:revision>247</cp:revision>
  <dcterms:created xsi:type="dcterms:W3CDTF">2014-07-22T00:55:12Z</dcterms:created>
  <dcterms:modified xsi:type="dcterms:W3CDTF">2015-07-22T23:25:51Z</dcterms:modified>
</cp:coreProperties>
</file>