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0" r:id="rId3"/>
    <p:sldId id="271" r:id="rId4"/>
    <p:sldId id="272" r:id="rId5"/>
    <p:sldId id="273" r:id="rId6"/>
    <p:sldId id="259" r:id="rId7"/>
    <p:sldId id="268" r:id="rId8"/>
    <p:sldId id="262" r:id="rId9"/>
    <p:sldId id="263" r:id="rId10"/>
    <p:sldId id="264" r:id="rId11"/>
    <p:sldId id="265" r:id="rId12"/>
    <p:sldId id="266" r:id="rId13"/>
    <p:sldId id="267" r:id="rId14"/>
    <p:sldId id="280" r:id="rId15"/>
    <p:sldId id="274" r:id="rId16"/>
    <p:sldId id="281" r:id="rId17"/>
    <p:sldId id="283" r:id="rId18"/>
    <p:sldId id="282" r:id="rId19"/>
    <p:sldId id="260" r:id="rId20"/>
    <p:sldId id="261" r:id="rId21"/>
    <p:sldId id="28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childs" initials="LMC" lastIdx="5" clrIdx="0"/>
  <p:cmAuthor id="1" name="behring" initials="mp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72" autoAdjust="0"/>
    <p:restoredTop sz="94660"/>
  </p:normalViewPr>
  <p:slideViewPr>
    <p:cSldViewPr>
      <p:cViewPr>
        <p:scale>
          <a:sx n="90" d="100"/>
          <a:sy n="90" d="100"/>
        </p:scale>
        <p:origin x="-21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hring\Desktop\DEVELOP%20Summer%202010\Final%20Deliverables\Tick%20Drag%20MA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otX val="30"/>
      <c:perspective val="10"/>
    </c:view3D>
    <c:floor>
      <c:spPr>
        <a:ln>
          <a:solidFill>
            <a:schemeClr val="tx1"/>
          </a:solidFill>
        </a:ln>
      </c:spPr>
    </c:floor>
    <c:plotArea>
      <c:layout>
        <c:manualLayout>
          <c:layoutTarget val="inner"/>
          <c:xMode val="edge"/>
          <c:yMode val="edge"/>
          <c:x val="6.7896118248377074E-2"/>
          <c:y val="4.1465993221435744E-2"/>
          <c:w val="0.81138397174037458"/>
          <c:h val="0.62336766727688464"/>
        </c:manualLayout>
      </c:layout>
      <c:bar3DChart>
        <c:barDir val="col"/>
        <c:grouping val="standard"/>
        <c:ser>
          <c:idx val="0"/>
          <c:order val="0"/>
          <c:tx>
            <c:strRef>
              <c:f>Sheet4!$E$4</c:f>
              <c:strCache>
                <c:ptCount val="1"/>
                <c:pt idx="0">
                  <c:v>&lt; 0.00</c:v>
                </c:pt>
              </c:strCache>
            </c:strRef>
          </c:tx>
          <c:spPr>
            <a:solidFill>
              <a:schemeClr val="tx1">
                <a:lumMod val="50000"/>
                <a:lumOff val="50000"/>
              </a:schemeClr>
            </a:solidFill>
          </c:spPr>
          <c:cat>
            <c:strRef>
              <c:f>Sheet4!$F$3:$Q$3</c:f>
              <c:strCache>
                <c:ptCount val="12"/>
                <c:pt idx="0">
                  <c:v>Plot 8 (283 ticks)</c:v>
                </c:pt>
                <c:pt idx="1">
                  <c:v>Plot 4 (204 ticks)</c:v>
                </c:pt>
                <c:pt idx="2">
                  <c:v>Plot 5 (197 ticks)</c:v>
                </c:pt>
                <c:pt idx="3">
                  <c:v>Plot 2 (126 ticks)</c:v>
                </c:pt>
                <c:pt idx="4">
                  <c:v>Plot 9 (91 ticks)</c:v>
                </c:pt>
                <c:pt idx="5">
                  <c:v>Plot 1 (88 ticks)</c:v>
                </c:pt>
                <c:pt idx="6">
                  <c:v>Plot 6 (51 ticks)</c:v>
                </c:pt>
                <c:pt idx="7">
                  <c:v>Plot 7 (33 ticks)</c:v>
                </c:pt>
                <c:pt idx="8">
                  <c:v>Plot 3 (16 ticks)</c:v>
                </c:pt>
                <c:pt idx="9">
                  <c:v>Plot 10 (11 ticks)</c:v>
                </c:pt>
                <c:pt idx="10">
                  <c:v>Plot 11 (6 ticks)</c:v>
                </c:pt>
                <c:pt idx="11">
                  <c:v>Plot 12 (6 ticks)</c:v>
                </c:pt>
              </c:strCache>
            </c:strRef>
          </c:cat>
          <c:val>
            <c:numRef>
              <c:f>Sheet4!$F$4:$Q$4</c:f>
              <c:numCache>
                <c:formatCode>General</c:formatCode>
                <c:ptCount val="12"/>
                <c:pt idx="0">
                  <c:v>6.9136803689999499E-2</c:v>
                </c:pt>
                <c:pt idx="1">
                  <c:v>0.24176103183872458</c:v>
                </c:pt>
                <c:pt idx="2">
                  <c:v>0.46980980175103182</c:v>
                </c:pt>
                <c:pt idx="3">
                  <c:v>0.42007359983868547</c:v>
                </c:pt>
                <c:pt idx="4">
                  <c:v>0.1545633481819125</c:v>
                </c:pt>
                <c:pt idx="5">
                  <c:v>0.45807855736345776</c:v>
                </c:pt>
                <c:pt idx="6">
                  <c:v>0.18963588283157048</c:v>
                </c:pt>
                <c:pt idx="7">
                  <c:v>5.8223717752625727E-2</c:v>
                </c:pt>
                <c:pt idx="8">
                  <c:v>0.12428491874651962</c:v>
                </c:pt>
                <c:pt idx="9">
                  <c:v>0</c:v>
                </c:pt>
                <c:pt idx="10">
                  <c:v>0</c:v>
                </c:pt>
                <c:pt idx="11">
                  <c:v>0</c:v>
                </c:pt>
              </c:numCache>
            </c:numRef>
          </c:val>
        </c:ser>
        <c:ser>
          <c:idx val="1"/>
          <c:order val="1"/>
          <c:tx>
            <c:strRef>
              <c:f>Sheet4!$E$5</c:f>
              <c:strCache>
                <c:ptCount val="1"/>
                <c:pt idx="0">
                  <c:v>0.00-0.09</c:v>
                </c:pt>
              </c:strCache>
            </c:strRef>
          </c:tx>
          <c:spPr>
            <a:solidFill>
              <a:schemeClr val="bg1">
                <a:lumMod val="85000"/>
              </a:schemeClr>
            </a:solidFill>
          </c:spPr>
          <c:cat>
            <c:strRef>
              <c:f>Sheet4!$F$3:$Q$3</c:f>
              <c:strCache>
                <c:ptCount val="12"/>
                <c:pt idx="0">
                  <c:v>Plot 8 (283 ticks)</c:v>
                </c:pt>
                <c:pt idx="1">
                  <c:v>Plot 4 (204 ticks)</c:v>
                </c:pt>
                <c:pt idx="2">
                  <c:v>Plot 5 (197 ticks)</c:v>
                </c:pt>
                <c:pt idx="3">
                  <c:v>Plot 2 (126 ticks)</c:v>
                </c:pt>
                <c:pt idx="4">
                  <c:v>Plot 9 (91 ticks)</c:v>
                </c:pt>
                <c:pt idx="5">
                  <c:v>Plot 1 (88 ticks)</c:v>
                </c:pt>
                <c:pt idx="6">
                  <c:v>Plot 6 (51 ticks)</c:v>
                </c:pt>
                <c:pt idx="7">
                  <c:v>Plot 7 (33 ticks)</c:v>
                </c:pt>
                <c:pt idx="8">
                  <c:v>Plot 3 (16 ticks)</c:v>
                </c:pt>
                <c:pt idx="9">
                  <c:v>Plot 10 (11 ticks)</c:v>
                </c:pt>
                <c:pt idx="10">
                  <c:v>Plot 11 (6 ticks)</c:v>
                </c:pt>
                <c:pt idx="11">
                  <c:v>Plot 12 (6 ticks)</c:v>
                </c:pt>
              </c:strCache>
            </c:strRef>
          </c:cat>
          <c:val>
            <c:numRef>
              <c:f>Sheet4!$F$5:$Q$5</c:f>
              <c:numCache>
                <c:formatCode>General</c:formatCode>
                <c:ptCount val="12"/>
                <c:pt idx="0">
                  <c:v>1.8399310659435363E-2</c:v>
                </c:pt>
                <c:pt idx="1">
                  <c:v>8.7848474077083266E-2</c:v>
                </c:pt>
                <c:pt idx="2">
                  <c:v>0.10475998792392074</c:v>
                </c:pt>
                <c:pt idx="3">
                  <c:v>6.6592730755658663E-2</c:v>
                </c:pt>
                <c:pt idx="4">
                  <c:v>6.1794260851548849E-2</c:v>
                </c:pt>
                <c:pt idx="5">
                  <c:v>8.0578298269250809E-2</c:v>
                </c:pt>
                <c:pt idx="6">
                  <c:v>4.332790886899919E-2</c:v>
                </c:pt>
                <c:pt idx="7">
                  <c:v>2.4778219639033365E-2</c:v>
                </c:pt>
                <c:pt idx="8">
                  <c:v>3.4627651495975319E-2</c:v>
                </c:pt>
                <c:pt idx="9">
                  <c:v>0</c:v>
                </c:pt>
                <c:pt idx="10">
                  <c:v>1.0568164662070364E-3</c:v>
                </c:pt>
                <c:pt idx="11">
                  <c:v>0</c:v>
                </c:pt>
              </c:numCache>
            </c:numRef>
          </c:val>
        </c:ser>
        <c:ser>
          <c:idx val="2"/>
          <c:order val="2"/>
          <c:tx>
            <c:strRef>
              <c:f>Sheet4!$E$6</c:f>
              <c:strCache>
                <c:ptCount val="1"/>
                <c:pt idx="0">
                  <c:v>0.10-0.19</c:v>
                </c:pt>
              </c:strCache>
            </c:strRef>
          </c:tx>
          <c:spPr>
            <a:solidFill>
              <a:srgbClr val="FF0000"/>
            </a:solidFill>
          </c:spPr>
          <c:cat>
            <c:strRef>
              <c:f>Sheet4!$F$3:$Q$3</c:f>
              <c:strCache>
                <c:ptCount val="12"/>
                <c:pt idx="0">
                  <c:v>Plot 8 (283 ticks)</c:v>
                </c:pt>
                <c:pt idx="1">
                  <c:v>Plot 4 (204 ticks)</c:v>
                </c:pt>
                <c:pt idx="2">
                  <c:v>Plot 5 (197 ticks)</c:v>
                </c:pt>
                <c:pt idx="3">
                  <c:v>Plot 2 (126 ticks)</c:v>
                </c:pt>
                <c:pt idx="4">
                  <c:v>Plot 9 (91 ticks)</c:v>
                </c:pt>
                <c:pt idx="5">
                  <c:v>Plot 1 (88 ticks)</c:v>
                </c:pt>
                <c:pt idx="6">
                  <c:v>Plot 6 (51 ticks)</c:v>
                </c:pt>
                <c:pt idx="7">
                  <c:v>Plot 7 (33 ticks)</c:v>
                </c:pt>
                <c:pt idx="8">
                  <c:v>Plot 3 (16 ticks)</c:v>
                </c:pt>
                <c:pt idx="9">
                  <c:v>Plot 10 (11 ticks)</c:v>
                </c:pt>
                <c:pt idx="10">
                  <c:v>Plot 11 (6 ticks)</c:v>
                </c:pt>
                <c:pt idx="11">
                  <c:v>Plot 12 (6 ticks)</c:v>
                </c:pt>
              </c:strCache>
            </c:strRef>
          </c:cat>
          <c:val>
            <c:numRef>
              <c:f>Sheet4!$F$6:$Q$6</c:f>
              <c:numCache>
                <c:formatCode>General</c:formatCode>
                <c:ptCount val="12"/>
                <c:pt idx="0">
                  <c:v>2.2657002382279936E-2</c:v>
                </c:pt>
                <c:pt idx="1">
                  <c:v>5.4232468389783205E-2</c:v>
                </c:pt>
                <c:pt idx="2">
                  <c:v>0.10043272617490197</c:v>
                </c:pt>
                <c:pt idx="3">
                  <c:v>8.4841457881736165E-2</c:v>
                </c:pt>
                <c:pt idx="4">
                  <c:v>5.2988708173624784E-2</c:v>
                </c:pt>
                <c:pt idx="5">
                  <c:v>8.2806508446471208E-2</c:v>
                </c:pt>
                <c:pt idx="6">
                  <c:v>4.7650528885272582E-2</c:v>
                </c:pt>
                <c:pt idx="7">
                  <c:v>1.6161925155501185E-2</c:v>
                </c:pt>
                <c:pt idx="8">
                  <c:v>4.3233939148483815E-2</c:v>
                </c:pt>
                <c:pt idx="9">
                  <c:v>0</c:v>
                </c:pt>
                <c:pt idx="10">
                  <c:v>1.0568164662070364E-3</c:v>
                </c:pt>
                <c:pt idx="11">
                  <c:v>2.1274490401741565E-3</c:v>
                </c:pt>
              </c:numCache>
            </c:numRef>
          </c:val>
        </c:ser>
        <c:ser>
          <c:idx val="3"/>
          <c:order val="3"/>
          <c:tx>
            <c:strRef>
              <c:f>Sheet4!$E$7</c:f>
              <c:strCache>
                <c:ptCount val="1"/>
                <c:pt idx="0">
                  <c:v>0.20-0.29</c:v>
                </c:pt>
              </c:strCache>
            </c:strRef>
          </c:tx>
          <c:spPr>
            <a:solidFill>
              <a:srgbClr val="FFC000"/>
            </a:solidFill>
          </c:spPr>
          <c:cat>
            <c:strRef>
              <c:f>Sheet4!$F$3:$Q$3</c:f>
              <c:strCache>
                <c:ptCount val="12"/>
                <c:pt idx="0">
                  <c:v>Plot 8 (283 ticks)</c:v>
                </c:pt>
                <c:pt idx="1">
                  <c:v>Plot 4 (204 ticks)</c:v>
                </c:pt>
                <c:pt idx="2">
                  <c:v>Plot 5 (197 ticks)</c:v>
                </c:pt>
                <c:pt idx="3">
                  <c:v>Plot 2 (126 ticks)</c:v>
                </c:pt>
                <c:pt idx="4">
                  <c:v>Plot 9 (91 ticks)</c:v>
                </c:pt>
                <c:pt idx="5">
                  <c:v>Plot 1 (88 ticks)</c:v>
                </c:pt>
                <c:pt idx="6">
                  <c:v>Plot 6 (51 ticks)</c:v>
                </c:pt>
                <c:pt idx="7">
                  <c:v>Plot 7 (33 ticks)</c:v>
                </c:pt>
                <c:pt idx="8">
                  <c:v>Plot 3 (16 ticks)</c:v>
                </c:pt>
                <c:pt idx="9">
                  <c:v>Plot 10 (11 ticks)</c:v>
                </c:pt>
                <c:pt idx="10">
                  <c:v>Plot 11 (6 ticks)</c:v>
                </c:pt>
                <c:pt idx="11">
                  <c:v>Plot 12 (6 ticks)</c:v>
                </c:pt>
              </c:strCache>
            </c:strRef>
          </c:cat>
          <c:val>
            <c:numRef>
              <c:f>Sheet4!$F$7:$Q$7</c:f>
              <c:numCache>
                <c:formatCode>General</c:formatCode>
                <c:ptCount val="12"/>
                <c:pt idx="0">
                  <c:v>2.8029803842059931E-2</c:v>
                </c:pt>
                <c:pt idx="1">
                  <c:v>7.2716193571319837E-2</c:v>
                </c:pt>
                <c:pt idx="2">
                  <c:v>0.1123075374861629</c:v>
                </c:pt>
                <c:pt idx="3">
                  <c:v>8.2673791399909241E-2</c:v>
                </c:pt>
                <c:pt idx="4">
                  <c:v>2.4292965917331402E-2</c:v>
                </c:pt>
                <c:pt idx="5">
                  <c:v>8.9387501295471045E-2</c:v>
                </c:pt>
                <c:pt idx="6">
                  <c:v>5.6346623270952002E-2</c:v>
                </c:pt>
                <c:pt idx="7">
                  <c:v>3.5586825736718675E-2</c:v>
                </c:pt>
                <c:pt idx="8">
                  <c:v>9.1884776995899461E-2</c:v>
                </c:pt>
                <c:pt idx="9">
                  <c:v>3.2457804853690221E-3</c:v>
                </c:pt>
                <c:pt idx="10">
                  <c:v>1.0769463036585986E-2</c:v>
                </c:pt>
                <c:pt idx="11">
                  <c:v>3.1664357807243259E-3</c:v>
                </c:pt>
              </c:numCache>
            </c:numRef>
          </c:val>
        </c:ser>
        <c:ser>
          <c:idx val="4"/>
          <c:order val="4"/>
          <c:tx>
            <c:strRef>
              <c:f>Sheet4!$E$8</c:f>
              <c:strCache>
                <c:ptCount val="1"/>
                <c:pt idx="0">
                  <c:v>0.30-0.39</c:v>
                </c:pt>
              </c:strCache>
            </c:strRef>
          </c:tx>
          <c:spPr>
            <a:solidFill>
              <a:srgbClr val="FFFF00"/>
            </a:solidFill>
          </c:spPr>
          <c:cat>
            <c:strRef>
              <c:f>Sheet4!$F$3:$Q$3</c:f>
              <c:strCache>
                <c:ptCount val="12"/>
                <c:pt idx="0">
                  <c:v>Plot 8 (283 ticks)</c:v>
                </c:pt>
                <c:pt idx="1">
                  <c:v>Plot 4 (204 ticks)</c:v>
                </c:pt>
                <c:pt idx="2">
                  <c:v>Plot 5 (197 ticks)</c:v>
                </c:pt>
                <c:pt idx="3">
                  <c:v>Plot 2 (126 ticks)</c:v>
                </c:pt>
                <c:pt idx="4">
                  <c:v>Plot 9 (91 ticks)</c:v>
                </c:pt>
                <c:pt idx="5">
                  <c:v>Plot 1 (88 ticks)</c:v>
                </c:pt>
                <c:pt idx="6">
                  <c:v>Plot 6 (51 ticks)</c:v>
                </c:pt>
                <c:pt idx="7">
                  <c:v>Plot 7 (33 ticks)</c:v>
                </c:pt>
                <c:pt idx="8">
                  <c:v>Plot 3 (16 ticks)</c:v>
                </c:pt>
                <c:pt idx="9">
                  <c:v>Plot 10 (11 ticks)</c:v>
                </c:pt>
                <c:pt idx="10">
                  <c:v>Plot 11 (6 ticks)</c:v>
                </c:pt>
                <c:pt idx="11">
                  <c:v>Plot 12 (6 ticks)</c:v>
                </c:pt>
              </c:strCache>
            </c:strRef>
          </c:cat>
          <c:val>
            <c:numRef>
              <c:f>Sheet4!$F$8:$Q$8</c:f>
              <c:numCache>
                <c:formatCode>General</c:formatCode>
                <c:ptCount val="12"/>
                <c:pt idx="0">
                  <c:v>5.6110294490344201E-2</c:v>
                </c:pt>
                <c:pt idx="1">
                  <c:v>7.9165185598943824E-2</c:v>
                </c:pt>
                <c:pt idx="2">
                  <c:v>3.9951695682801693E-2</c:v>
                </c:pt>
                <c:pt idx="3">
                  <c:v>9.3411302112214628E-2</c:v>
                </c:pt>
                <c:pt idx="4">
                  <c:v>4.4183155495700815E-2</c:v>
                </c:pt>
                <c:pt idx="5">
                  <c:v>6.0679863198258875E-2</c:v>
                </c:pt>
                <c:pt idx="6">
                  <c:v>9.7487794955248133E-2</c:v>
                </c:pt>
                <c:pt idx="7">
                  <c:v>2.3707555827470195E-2</c:v>
                </c:pt>
                <c:pt idx="8">
                  <c:v>6.9204677770465295E-2</c:v>
                </c:pt>
                <c:pt idx="9">
                  <c:v>0</c:v>
                </c:pt>
                <c:pt idx="10">
                  <c:v>1.0719138442957084E-2</c:v>
                </c:pt>
                <c:pt idx="11">
                  <c:v>7.3718583019988203E-3</c:v>
                </c:pt>
              </c:numCache>
            </c:numRef>
          </c:val>
        </c:ser>
        <c:ser>
          <c:idx val="5"/>
          <c:order val="5"/>
          <c:tx>
            <c:strRef>
              <c:f>Sheet4!$E$9</c:f>
              <c:strCache>
                <c:ptCount val="1"/>
                <c:pt idx="0">
                  <c:v>0.40-0.49</c:v>
                </c:pt>
              </c:strCache>
            </c:strRef>
          </c:tx>
          <c:spPr>
            <a:solidFill>
              <a:srgbClr val="2CEE0C"/>
            </a:solidFill>
          </c:spPr>
          <c:cat>
            <c:strRef>
              <c:f>Sheet4!$F$3:$Q$3</c:f>
              <c:strCache>
                <c:ptCount val="12"/>
                <c:pt idx="0">
                  <c:v>Plot 8 (283 ticks)</c:v>
                </c:pt>
                <c:pt idx="1">
                  <c:v>Plot 4 (204 ticks)</c:v>
                </c:pt>
                <c:pt idx="2">
                  <c:v>Plot 5 (197 ticks)</c:v>
                </c:pt>
                <c:pt idx="3">
                  <c:v>Plot 2 (126 ticks)</c:v>
                </c:pt>
                <c:pt idx="4">
                  <c:v>Plot 9 (91 ticks)</c:v>
                </c:pt>
                <c:pt idx="5">
                  <c:v>Plot 1 (88 ticks)</c:v>
                </c:pt>
                <c:pt idx="6">
                  <c:v>Plot 6 (51 ticks)</c:v>
                </c:pt>
                <c:pt idx="7">
                  <c:v>Plot 7 (33 ticks)</c:v>
                </c:pt>
                <c:pt idx="8">
                  <c:v>Plot 3 (16 ticks)</c:v>
                </c:pt>
                <c:pt idx="9">
                  <c:v>Plot 10 (11 ticks)</c:v>
                </c:pt>
                <c:pt idx="10">
                  <c:v>Plot 11 (6 ticks)</c:v>
                </c:pt>
                <c:pt idx="11">
                  <c:v>Plot 12 (6 ticks)</c:v>
                </c:pt>
              </c:strCache>
            </c:strRef>
          </c:cat>
          <c:val>
            <c:numRef>
              <c:f>Sheet4!$F$9:$Q$9</c:f>
              <c:numCache>
                <c:formatCode>General</c:formatCode>
                <c:ptCount val="12"/>
                <c:pt idx="0">
                  <c:v>1.9413046783922146E-2</c:v>
                </c:pt>
                <c:pt idx="1">
                  <c:v>9.0031991062814246E-2</c:v>
                </c:pt>
                <c:pt idx="2">
                  <c:v>5.0719533058267131E-2</c:v>
                </c:pt>
                <c:pt idx="3">
                  <c:v>5.9081514341886417E-2</c:v>
                </c:pt>
                <c:pt idx="4">
                  <c:v>2.2013881694809934E-2</c:v>
                </c:pt>
                <c:pt idx="5">
                  <c:v>5.5187066017203891E-2</c:v>
                </c:pt>
                <c:pt idx="6">
                  <c:v>0.1018612693246542</c:v>
                </c:pt>
                <c:pt idx="7">
                  <c:v>1.9373916590190679E-2</c:v>
                </c:pt>
                <c:pt idx="8">
                  <c:v>6.0547764896471477E-2</c:v>
                </c:pt>
                <c:pt idx="9">
                  <c:v>0</c:v>
                </c:pt>
                <c:pt idx="10">
                  <c:v>1.7261335614714934E-2</c:v>
                </c:pt>
                <c:pt idx="11">
                  <c:v>3.1664357807243259E-3</c:v>
                </c:pt>
              </c:numCache>
            </c:numRef>
          </c:val>
        </c:ser>
        <c:ser>
          <c:idx val="6"/>
          <c:order val="6"/>
          <c:tx>
            <c:strRef>
              <c:f>Sheet4!$E$10</c:f>
              <c:strCache>
                <c:ptCount val="1"/>
                <c:pt idx="0">
                  <c:v>0.50-0.59</c:v>
                </c:pt>
              </c:strCache>
            </c:strRef>
          </c:tx>
          <c:spPr>
            <a:solidFill>
              <a:srgbClr val="35733F"/>
            </a:solidFill>
          </c:spPr>
          <c:cat>
            <c:strRef>
              <c:f>Sheet4!$F$3:$Q$3</c:f>
              <c:strCache>
                <c:ptCount val="12"/>
                <c:pt idx="0">
                  <c:v>Plot 8 (283 ticks)</c:v>
                </c:pt>
                <c:pt idx="1">
                  <c:v>Plot 4 (204 ticks)</c:v>
                </c:pt>
                <c:pt idx="2">
                  <c:v>Plot 5 (197 ticks)</c:v>
                </c:pt>
                <c:pt idx="3">
                  <c:v>Plot 2 (126 ticks)</c:v>
                </c:pt>
                <c:pt idx="4">
                  <c:v>Plot 9 (91 ticks)</c:v>
                </c:pt>
                <c:pt idx="5">
                  <c:v>Plot 1 (88 ticks)</c:v>
                </c:pt>
                <c:pt idx="6">
                  <c:v>Plot 6 (51 ticks)</c:v>
                </c:pt>
                <c:pt idx="7">
                  <c:v>Plot 7 (33 ticks)</c:v>
                </c:pt>
                <c:pt idx="8">
                  <c:v>Plot 3 (16 ticks)</c:v>
                </c:pt>
                <c:pt idx="9">
                  <c:v>Plot 10 (11 ticks)</c:v>
                </c:pt>
                <c:pt idx="10">
                  <c:v>Plot 11 (6 ticks)</c:v>
                </c:pt>
                <c:pt idx="11">
                  <c:v>Plot 12 (6 ticks)</c:v>
                </c:pt>
              </c:strCache>
            </c:strRef>
          </c:cat>
          <c:val>
            <c:numRef>
              <c:f>Sheet4!$F$10:$Q$10</c:f>
              <c:numCache>
                <c:formatCode>General</c:formatCode>
                <c:ptCount val="12"/>
                <c:pt idx="0">
                  <c:v>2.9195600385219751E-2</c:v>
                </c:pt>
                <c:pt idx="1">
                  <c:v>5.7482354135987457E-2</c:v>
                </c:pt>
                <c:pt idx="2">
                  <c:v>2.4806279561235815E-2</c:v>
                </c:pt>
                <c:pt idx="3">
                  <c:v>6.7651358572364748E-2</c:v>
                </c:pt>
                <c:pt idx="4">
                  <c:v>3.5377602817776896E-2</c:v>
                </c:pt>
                <c:pt idx="5">
                  <c:v>5.8555290703699851E-2</c:v>
                </c:pt>
                <c:pt idx="6">
                  <c:v>7.8010577705451611E-2</c:v>
                </c:pt>
                <c:pt idx="7">
                  <c:v>2.156622820434384E-2</c:v>
                </c:pt>
                <c:pt idx="8">
                  <c:v>3.3513896623297748E-2</c:v>
                </c:pt>
                <c:pt idx="9">
                  <c:v>1.0985718565864385E-3</c:v>
                </c:pt>
                <c:pt idx="10">
                  <c:v>1.1826279502793025E-2</c:v>
                </c:pt>
                <c:pt idx="11">
                  <c:v>6.2833960023748374E-3</c:v>
                </c:pt>
              </c:numCache>
            </c:numRef>
          </c:val>
        </c:ser>
        <c:ser>
          <c:idx val="7"/>
          <c:order val="7"/>
          <c:tx>
            <c:strRef>
              <c:f>Sheet4!$E$11</c:f>
              <c:strCache>
                <c:ptCount val="1"/>
                <c:pt idx="0">
                  <c:v>&gt; 0.60</c:v>
                </c:pt>
              </c:strCache>
            </c:strRef>
          </c:tx>
          <c:spPr>
            <a:solidFill>
              <a:srgbClr val="27532D"/>
            </a:solidFill>
          </c:spPr>
          <c:cat>
            <c:strRef>
              <c:f>Sheet4!$F$3:$Q$3</c:f>
              <c:strCache>
                <c:ptCount val="12"/>
                <c:pt idx="0">
                  <c:v>Plot 8 (283 ticks)</c:v>
                </c:pt>
                <c:pt idx="1">
                  <c:v>Plot 4 (204 ticks)</c:v>
                </c:pt>
                <c:pt idx="2">
                  <c:v>Plot 5 (197 ticks)</c:v>
                </c:pt>
                <c:pt idx="3">
                  <c:v>Plot 2 (126 ticks)</c:v>
                </c:pt>
                <c:pt idx="4">
                  <c:v>Plot 9 (91 ticks)</c:v>
                </c:pt>
                <c:pt idx="5">
                  <c:v>Plot 1 (88 ticks)</c:v>
                </c:pt>
                <c:pt idx="6">
                  <c:v>Plot 6 (51 ticks)</c:v>
                </c:pt>
                <c:pt idx="7">
                  <c:v>Plot 7 (33 ticks)</c:v>
                </c:pt>
                <c:pt idx="8">
                  <c:v>Plot 3 (16 ticks)</c:v>
                </c:pt>
                <c:pt idx="9">
                  <c:v>Plot 10 (11 ticks)</c:v>
                </c:pt>
                <c:pt idx="10">
                  <c:v>Plot 11 (6 ticks)</c:v>
                </c:pt>
                <c:pt idx="11">
                  <c:v>Plot 12 (6 ticks)</c:v>
                </c:pt>
              </c:strCache>
            </c:strRef>
          </c:cat>
          <c:val>
            <c:numRef>
              <c:f>Sheet4!$F$11:$Q$11</c:f>
              <c:numCache>
                <c:formatCode>General</c:formatCode>
                <c:ptCount val="12"/>
                <c:pt idx="0">
                  <c:v>0.75705813776673925</c:v>
                </c:pt>
                <c:pt idx="1">
                  <c:v>0.31676230132534444</c:v>
                </c:pt>
                <c:pt idx="2">
                  <c:v>9.7212438361678671E-2</c:v>
                </c:pt>
                <c:pt idx="3">
                  <c:v>0.12567424509754491</c:v>
                </c:pt>
                <c:pt idx="4">
                  <c:v>0.60478607686729513</c:v>
                </c:pt>
                <c:pt idx="5">
                  <c:v>0.11472691470618729</c:v>
                </c:pt>
                <c:pt idx="6">
                  <c:v>0.38567941415785217</c:v>
                </c:pt>
                <c:pt idx="7">
                  <c:v>0.80060161109411698</c:v>
                </c:pt>
                <c:pt idx="8">
                  <c:v>0.5427023743228877</c:v>
                </c:pt>
                <c:pt idx="9">
                  <c:v>0.99565564765804493</c:v>
                </c:pt>
                <c:pt idx="10">
                  <c:v>0.94731015047053491</c:v>
                </c:pt>
                <c:pt idx="11">
                  <c:v>0.97788442509400353</c:v>
                </c:pt>
              </c:numCache>
            </c:numRef>
          </c:val>
        </c:ser>
        <c:shape val="box"/>
        <c:axId val="54331264"/>
        <c:axId val="54332800"/>
        <c:axId val="52555776"/>
      </c:bar3DChart>
      <c:catAx>
        <c:axId val="54331264"/>
        <c:scaling>
          <c:orientation val="minMax"/>
        </c:scaling>
        <c:axPos val="b"/>
        <c:tickLblPos val="nextTo"/>
        <c:txPr>
          <a:bodyPr rot="-5400000" vert="horz"/>
          <a:lstStyle/>
          <a:p>
            <a:pPr>
              <a:defRPr b="0"/>
            </a:pPr>
            <a:endParaRPr lang="en-US"/>
          </a:p>
        </c:txPr>
        <c:crossAx val="54332800"/>
        <c:crosses val="autoZero"/>
        <c:auto val="1"/>
        <c:lblAlgn val="ctr"/>
        <c:lblOffset val="100"/>
      </c:catAx>
      <c:valAx>
        <c:axId val="54332800"/>
        <c:scaling>
          <c:orientation val="minMax"/>
        </c:scaling>
        <c:axPos val="l"/>
        <c:majorGridlines/>
        <c:numFmt formatCode="0%" sourceLinked="0"/>
        <c:tickLblPos val="nextTo"/>
        <c:crossAx val="54331264"/>
        <c:crosses val="autoZero"/>
        <c:crossBetween val="between"/>
      </c:valAx>
      <c:serAx>
        <c:axId val="52555776"/>
        <c:scaling>
          <c:orientation val="minMax"/>
        </c:scaling>
        <c:axPos val="b"/>
        <c:tickLblPos val="nextTo"/>
        <c:crossAx val="54332800"/>
        <c:crosses val="autoZero"/>
      </c:ser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583444-54C8-48A1-AAA9-0614730BD283}" type="datetimeFigureOut">
              <a:rPr lang="en-US" smtClean="0"/>
              <a:pPr/>
              <a:t>8/3/2010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F9302-511F-4D37-A608-44F0AB4A6C9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BF73B3-8ACC-4DA1-9854-5AB2FBE42B38}" type="slidenum">
              <a:rPr lang="en-US"/>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E9B502-C357-47CD-8062-B6CADDC750C3}" type="slidenum">
              <a:rPr lang="en-US"/>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8E7C67-37BA-4FC3-91C3-F2BF4E10E756}" type="slidenum">
              <a:rPr lang="en-US"/>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8E7C67-37BA-4FC3-91C3-F2BF4E10E756}" type="slidenum">
              <a:rPr lang="en-US"/>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www</a:t>
            </a:r>
          </a:p>
        </p:txBody>
      </p:sp>
      <p:pic>
        <p:nvPicPr>
          <p:cNvPr id="5" name="Picture 7" descr="bm5.jpg"/>
          <p:cNvPicPr>
            <a:picLocks noChangeAspect="1"/>
          </p:cNvPicPr>
          <p:nvPr userDrawn="1"/>
        </p:nvPicPr>
        <p:blipFill>
          <a:blip r:embed="rId2" cstate="print"/>
          <a:srcRect/>
          <a:stretch>
            <a:fillRect/>
          </a:stretch>
        </p:blipFill>
        <p:spPr bwMode="auto">
          <a:xfrm>
            <a:off x="0" y="857250"/>
            <a:ext cx="9144000" cy="5143500"/>
          </a:xfrm>
          <a:prstGeom prst="rect">
            <a:avLst/>
          </a:prstGeom>
          <a:noFill/>
          <a:ln w="9525">
            <a:noFill/>
            <a:miter lim="800000"/>
            <a:headEnd/>
            <a:tailEnd/>
          </a:ln>
        </p:spPr>
      </p:pic>
      <p:sp>
        <p:nvSpPr>
          <p:cNvPr id="6" name="TextBox 5"/>
          <p:cNvSpPr txBox="1"/>
          <p:nvPr userDrawn="1"/>
        </p:nvSpPr>
        <p:spPr>
          <a:xfrm>
            <a:off x="76200" y="76200"/>
            <a:ext cx="6096000" cy="261938"/>
          </a:xfrm>
          <a:prstGeom prst="rect">
            <a:avLst/>
          </a:prstGeom>
          <a:noFill/>
        </p:spPr>
        <p:txBody>
          <a:bodyPr>
            <a:spAutoFit/>
          </a:bodyPr>
          <a:lstStyle/>
          <a:p>
            <a:pPr fontAlgn="auto">
              <a:spcBef>
                <a:spcPts val="0"/>
              </a:spcBef>
              <a:spcAft>
                <a:spcPts val="0"/>
              </a:spcAft>
              <a:defRPr/>
            </a:pPr>
            <a:r>
              <a:rPr lang="en-US" sz="1050" dirty="0">
                <a:solidFill>
                  <a:schemeClr val="bg1"/>
                </a:solidFill>
                <a:latin typeface="+mn-lt"/>
              </a:rPr>
              <a:t>National Aeronautics and Space Administration</a:t>
            </a:r>
          </a:p>
        </p:txBody>
      </p:sp>
      <p:sp>
        <p:nvSpPr>
          <p:cNvPr id="7" name="TextBox 6"/>
          <p:cNvSpPr txBox="1"/>
          <p:nvPr userDrawn="1"/>
        </p:nvSpPr>
        <p:spPr>
          <a:xfrm>
            <a:off x="228600" y="6477000"/>
            <a:ext cx="2209800" cy="276225"/>
          </a:xfrm>
          <a:prstGeom prst="rect">
            <a:avLst/>
          </a:prstGeom>
          <a:noFill/>
        </p:spPr>
        <p:txBody>
          <a:bodyPr>
            <a:spAutoFit/>
          </a:bodyPr>
          <a:lstStyle/>
          <a:p>
            <a:pPr fontAlgn="auto">
              <a:spcBef>
                <a:spcPts val="0"/>
              </a:spcBef>
              <a:spcAft>
                <a:spcPts val="0"/>
              </a:spcAft>
              <a:defRPr/>
            </a:pPr>
            <a:r>
              <a:rPr lang="en-US" sz="1200" dirty="0">
                <a:solidFill>
                  <a:schemeClr val="bg1"/>
                </a:solidFill>
                <a:latin typeface="+mn-lt"/>
              </a:rPr>
              <a:t>www.nasa.gov</a:t>
            </a:r>
          </a:p>
        </p:txBody>
      </p:sp>
      <p:sp>
        <p:nvSpPr>
          <p:cNvPr id="8" name="TextBox 7"/>
          <p:cNvSpPr txBox="1"/>
          <p:nvPr userDrawn="1"/>
        </p:nvSpPr>
        <p:spPr>
          <a:xfrm>
            <a:off x="6858000" y="6477000"/>
            <a:ext cx="2209800" cy="276225"/>
          </a:xfrm>
          <a:prstGeom prst="rect">
            <a:avLst/>
          </a:prstGeom>
          <a:noFill/>
        </p:spPr>
        <p:txBody>
          <a:bodyPr>
            <a:spAutoFit/>
          </a:bodyPr>
          <a:lstStyle/>
          <a:p>
            <a:pPr fontAlgn="auto">
              <a:spcBef>
                <a:spcPts val="0"/>
              </a:spcBef>
              <a:spcAft>
                <a:spcPts val="0"/>
              </a:spcAft>
              <a:defRPr/>
            </a:pPr>
            <a:r>
              <a:rPr lang="en-US" sz="1200" dirty="0">
                <a:solidFill>
                  <a:schemeClr val="bg1"/>
                </a:solidFill>
                <a:latin typeface="+mn-lt"/>
              </a:rPr>
              <a:t>http://develop.larc.nasa.gov</a:t>
            </a:r>
          </a:p>
        </p:txBody>
      </p:sp>
      <p:pic>
        <p:nvPicPr>
          <p:cNvPr id="9" name="Picture 17" descr="outline.psd"/>
          <p:cNvPicPr>
            <a:picLocks noChangeAspect="1"/>
          </p:cNvPicPr>
          <p:nvPr userDrawn="1"/>
        </p:nvPicPr>
        <p:blipFill>
          <a:blip r:embed="rId3" cstate="print"/>
          <a:srcRect l="11134" t="21292" r="5408" b="22737"/>
          <a:stretch>
            <a:fillRect/>
          </a:stretch>
        </p:blipFill>
        <p:spPr bwMode="auto">
          <a:xfrm>
            <a:off x="7924800" y="152400"/>
            <a:ext cx="1143000" cy="885825"/>
          </a:xfrm>
          <a:prstGeom prst="rect">
            <a:avLst/>
          </a:prstGeom>
          <a:noFill/>
          <a:ln w="9525">
            <a:noFill/>
            <a:miter lim="800000"/>
            <a:headEnd/>
            <a:tailEnd/>
          </a:ln>
        </p:spPr>
      </p:pic>
      <p:sp>
        <p:nvSpPr>
          <p:cNvPr id="2" name="Title 1"/>
          <p:cNvSpPr>
            <a:spLocks noGrp="1"/>
          </p:cNvSpPr>
          <p:nvPr>
            <p:ph type="ctrTitle"/>
          </p:nvPr>
        </p:nvSpPr>
        <p:spPr>
          <a:xfrm>
            <a:off x="685800" y="1447800"/>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Date Placeholder 3"/>
          <p:cNvSpPr>
            <a:spLocks noGrp="1"/>
          </p:cNvSpPr>
          <p:nvPr>
            <p:ph type="dt" sz="half" idx="10"/>
          </p:nvPr>
        </p:nvSpPr>
        <p:spPr>
          <a:xfrm>
            <a:off x="457200" y="6019800"/>
            <a:ext cx="2133600" cy="365125"/>
          </a:xfrm>
        </p:spPr>
        <p:txBody>
          <a:bodyPr/>
          <a:lstStyle>
            <a:lvl1pPr>
              <a:defRPr/>
            </a:lvl1pPr>
          </a:lstStyle>
          <a:p>
            <a:pPr>
              <a:defRPr/>
            </a:pPr>
            <a:fld id="{223D660C-A9A6-4DE3-A793-1C5EC8E459EC}" type="datetimeFigureOut">
              <a:rPr lang="en-US"/>
              <a:pPr>
                <a:defRPr/>
              </a:pPr>
              <a:t>8/3/2010</a:t>
            </a:fld>
            <a:endParaRPr lang="en-US" dirty="0"/>
          </a:p>
        </p:txBody>
      </p:sp>
      <p:sp>
        <p:nvSpPr>
          <p:cNvPr id="11" name="Footer Placeholder 4"/>
          <p:cNvSpPr>
            <a:spLocks noGrp="1"/>
          </p:cNvSpPr>
          <p:nvPr>
            <p:ph type="ftr" sz="quarter" idx="11"/>
          </p:nvPr>
        </p:nvSpPr>
        <p:spPr>
          <a:xfrm>
            <a:off x="3124200" y="6019800"/>
            <a:ext cx="2895600" cy="365125"/>
          </a:xfrm>
        </p:spPr>
        <p:txBody>
          <a:bodyPr/>
          <a:lstStyle>
            <a:lvl1pPr>
              <a:defRPr/>
            </a:lvl1pPr>
          </a:lstStyle>
          <a:p>
            <a:pPr>
              <a:defRPr/>
            </a:pPr>
            <a:endParaRPr lang="en-US" dirty="0"/>
          </a:p>
        </p:txBody>
      </p:sp>
      <p:sp>
        <p:nvSpPr>
          <p:cNvPr id="12" name="Slide Number Placeholder 5"/>
          <p:cNvSpPr>
            <a:spLocks noGrp="1"/>
          </p:cNvSpPr>
          <p:nvPr>
            <p:ph type="sldNum" sz="quarter" idx="12"/>
          </p:nvPr>
        </p:nvSpPr>
        <p:spPr>
          <a:xfrm>
            <a:off x="6553200" y="6019800"/>
            <a:ext cx="2133600" cy="365125"/>
          </a:xfrm>
        </p:spPr>
        <p:txBody>
          <a:bodyPr/>
          <a:lstStyle>
            <a:lvl1pPr>
              <a:defRPr/>
            </a:lvl1pPr>
          </a:lstStyle>
          <a:p>
            <a:pPr>
              <a:defRPr/>
            </a:pPr>
            <a:fld id="{64E6CE13-602F-49C6-9C7D-CB8BEFD9380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bm6.JPG"/>
          <p:cNvPicPr>
            <a:picLocks noChangeAspect="1"/>
          </p:cNvPicPr>
          <p:nvPr userDrawn="1"/>
        </p:nvPicPr>
        <p:blipFill>
          <a:blip r:embed="rId2" cstate="print">
            <a:lum bright="80000" contrast="-70000"/>
          </a:blip>
          <a:srcRect/>
          <a:stretch>
            <a:fillRect/>
          </a:stretch>
        </p:blipFill>
        <p:spPr bwMode="auto">
          <a:xfrm>
            <a:off x="0" y="1057275"/>
            <a:ext cx="9144000" cy="5876925"/>
          </a:xfrm>
          <a:prstGeom prst="rect">
            <a:avLst/>
          </a:prstGeom>
          <a:noFill/>
          <a:ln w="9525">
            <a:noFill/>
            <a:miter lim="800000"/>
            <a:headEnd/>
            <a:tailEnd/>
          </a:ln>
        </p:spPr>
      </p:pic>
      <p:sp>
        <p:nvSpPr>
          <p:cNvPr id="5" name="Rectangle 4"/>
          <p:cNvSpPr/>
          <p:nvPr userDrawn="1"/>
        </p:nvSpPr>
        <p:spPr>
          <a:xfrm>
            <a:off x="0" y="0"/>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7" descr="outline.psd"/>
          <p:cNvPicPr>
            <a:picLocks noChangeAspect="1"/>
          </p:cNvPicPr>
          <p:nvPr userDrawn="1"/>
        </p:nvPicPr>
        <p:blipFill>
          <a:blip r:embed="rId3" cstate="print"/>
          <a:srcRect l="11134" t="21292" r="5408" b="22737"/>
          <a:stretch>
            <a:fillRect/>
          </a:stretch>
        </p:blipFill>
        <p:spPr bwMode="auto">
          <a:xfrm>
            <a:off x="8001000" y="228600"/>
            <a:ext cx="984250" cy="762000"/>
          </a:xfrm>
          <a:prstGeom prst="rect">
            <a:avLst/>
          </a:prstGeom>
          <a:noFill/>
          <a:ln w="9525">
            <a:noFill/>
            <a:miter lim="800000"/>
            <a:headEnd/>
            <a:tailEnd/>
          </a:ln>
        </p:spPr>
      </p:pic>
      <p:sp>
        <p:nvSpPr>
          <p:cNvPr id="2" name="Title 1"/>
          <p:cNvSpPr>
            <a:spLocks noGrp="1"/>
          </p:cNvSpPr>
          <p:nvPr>
            <p:ph type="title"/>
          </p:nvPr>
        </p:nvSpPr>
        <p:spPr>
          <a:xfrm>
            <a:off x="152400" y="274638"/>
            <a:ext cx="8229600" cy="639762"/>
          </a:xfrm>
        </p:spPr>
        <p:txBody>
          <a:bodyPr>
            <a:noAutofit/>
          </a:bodyPr>
          <a:lstStyle>
            <a:lvl1pPr algn="l">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251C4C-75F3-47C6-A989-50DA0C900CB1}" type="datetimeFigureOut">
              <a:rPr lang="en-US"/>
              <a:pPr>
                <a:defRPr/>
              </a:pPr>
              <a:t>8/3/2010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5DDC874-9442-4AF0-8BCD-E5E75CCF2E4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bm6.JPG"/>
          <p:cNvPicPr>
            <a:picLocks noChangeAspect="1"/>
          </p:cNvPicPr>
          <p:nvPr userDrawn="1"/>
        </p:nvPicPr>
        <p:blipFill>
          <a:blip r:embed="rId2" cstate="print">
            <a:lum bright="80000" contrast="-70000"/>
          </a:blip>
          <a:srcRect/>
          <a:stretch>
            <a:fillRect/>
          </a:stretch>
        </p:blipFill>
        <p:spPr bwMode="auto">
          <a:xfrm>
            <a:off x="0" y="523875"/>
            <a:ext cx="9144000" cy="5876925"/>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66DFF1-4077-4FEB-ADDD-23A05E1713BF}" type="datetimeFigureOut">
              <a:rPr lang="en-US"/>
              <a:pPr>
                <a:defRPr/>
              </a:pPr>
              <a:t>8/3/2010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D251FD-BA08-4219-B9AB-E6DD806FB6E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bm6.JPG"/>
          <p:cNvPicPr>
            <a:picLocks noChangeAspect="1"/>
          </p:cNvPicPr>
          <p:nvPr userDrawn="1"/>
        </p:nvPicPr>
        <p:blipFill>
          <a:blip r:embed="rId2" cstate="print">
            <a:lum bright="80000" contrast="-70000"/>
          </a:blip>
          <a:srcRect/>
          <a:stretch>
            <a:fillRect/>
          </a:stretch>
        </p:blipFill>
        <p:spPr bwMode="auto">
          <a:xfrm>
            <a:off x="0" y="1057275"/>
            <a:ext cx="9144000" cy="5800725"/>
          </a:xfrm>
          <a:prstGeom prst="rect">
            <a:avLst/>
          </a:prstGeom>
          <a:noFill/>
          <a:ln w="9525">
            <a:noFill/>
            <a:miter lim="800000"/>
            <a:headEnd/>
            <a:tailEnd/>
          </a:ln>
        </p:spPr>
      </p:pic>
      <p:sp>
        <p:nvSpPr>
          <p:cNvPr id="5" name="Rectangle 4"/>
          <p:cNvSpPr/>
          <p:nvPr userDrawn="1"/>
        </p:nvSpPr>
        <p:spPr>
          <a:xfrm>
            <a:off x="0" y="0"/>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7" descr="outline.psd"/>
          <p:cNvPicPr>
            <a:picLocks noChangeAspect="1"/>
          </p:cNvPicPr>
          <p:nvPr userDrawn="1"/>
        </p:nvPicPr>
        <p:blipFill>
          <a:blip r:embed="rId3" cstate="print"/>
          <a:srcRect l="11134" t="21292" r="5408" b="22737"/>
          <a:stretch>
            <a:fillRect/>
          </a:stretch>
        </p:blipFill>
        <p:spPr bwMode="auto">
          <a:xfrm>
            <a:off x="8001000" y="228600"/>
            <a:ext cx="984250" cy="762000"/>
          </a:xfrm>
          <a:prstGeom prst="rect">
            <a:avLst/>
          </a:prstGeom>
          <a:noFill/>
          <a:ln w="9525">
            <a:noFill/>
            <a:miter lim="800000"/>
            <a:headEnd/>
            <a:tailEnd/>
          </a:ln>
        </p:spPr>
      </p:pic>
      <p:sp>
        <p:nvSpPr>
          <p:cNvPr id="2" name="Title 1"/>
          <p:cNvSpPr>
            <a:spLocks noGrp="1"/>
          </p:cNvSpPr>
          <p:nvPr>
            <p:ph type="title"/>
          </p:nvPr>
        </p:nvSpPr>
        <p:spPr>
          <a:xfrm>
            <a:off x="152400" y="228600"/>
            <a:ext cx="8229600" cy="762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47800"/>
            <a:ext cx="8382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bm6.JPG"/>
          <p:cNvPicPr>
            <a:picLocks noChangeAspect="1"/>
          </p:cNvPicPr>
          <p:nvPr userDrawn="1"/>
        </p:nvPicPr>
        <p:blipFill>
          <a:blip r:embed="rId2" cstate="print">
            <a:lum bright="80000" contrast="-70000"/>
          </a:blip>
          <a:srcRect/>
          <a:stretch>
            <a:fillRect/>
          </a:stretch>
        </p:blipFill>
        <p:spPr bwMode="auto">
          <a:xfrm>
            <a:off x="0" y="1057275"/>
            <a:ext cx="9144000" cy="5876925"/>
          </a:xfrm>
          <a:prstGeom prst="rect">
            <a:avLst/>
          </a:prstGeom>
          <a:noFill/>
          <a:ln w="9525">
            <a:noFill/>
            <a:miter lim="800000"/>
            <a:headEnd/>
            <a:tailEnd/>
          </a:ln>
        </p:spPr>
      </p:pic>
      <p:sp>
        <p:nvSpPr>
          <p:cNvPr id="5" name="Rectangle 4"/>
          <p:cNvSpPr/>
          <p:nvPr userDrawn="1"/>
        </p:nvSpPr>
        <p:spPr>
          <a:xfrm>
            <a:off x="0" y="0"/>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txBox="1">
            <a:spLocks/>
          </p:cNvSpPr>
          <p:nvPr userDrawn="1"/>
        </p:nvSpPr>
        <p:spPr>
          <a:xfrm>
            <a:off x="152400" y="228600"/>
            <a:ext cx="8229600" cy="762000"/>
          </a:xfrm>
          <a:prstGeom prst="rect">
            <a:avLst/>
          </a:prstGeom>
        </p:spPr>
        <p:txBody>
          <a:bodyPr anchor="ctr">
            <a:normAutofit/>
          </a:bodyPr>
          <a:lstStyle>
            <a:lvl1pPr algn="l">
              <a:defRPr sz="4000">
                <a:solidFill>
                  <a:schemeClr val="bg1"/>
                </a:solidFill>
              </a:defRPr>
            </a:lvl1pPr>
          </a:lstStyle>
          <a:p>
            <a:pPr fontAlgn="auto">
              <a:spcAft>
                <a:spcPts val="0"/>
              </a:spcAft>
              <a:defRPr/>
            </a:pPr>
            <a:r>
              <a:rPr lang="en-US" sz="3600" dirty="0" smtClean="0">
                <a:latin typeface="+mj-lt"/>
                <a:ea typeface="+mj-ea"/>
                <a:cs typeface="+mj-cs"/>
              </a:rPr>
              <a:t>Click to edit Master title style</a:t>
            </a:r>
          </a:p>
        </p:txBody>
      </p:sp>
      <p:pic>
        <p:nvPicPr>
          <p:cNvPr id="7" name="Picture 17" descr="outline.psd"/>
          <p:cNvPicPr>
            <a:picLocks noChangeAspect="1"/>
          </p:cNvPicPr>
          <p:nvPr userDrawn="1"/>
        </p:nvPicPr>
        <p:blipFill>
          <a:blip r:embed="rId3" cstate="print"/>
          <a:srcRect l="11134" t="21292" r="5408" b="22737"/>
          <a:stretch>
            <a:fillRect/>
          </a:stretch>
        </p:blipFill>
        <p:spPr bwMode="auto">
          <a:xfrm>
            <a:off x="8001000" y="228600"/>
            <a:ext cx="984250" cy="762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208087"/>
          </a:xfrm>
        </p:spPr>
        <p:txBody>
          <a:bodyPr anchor="b"/>
          <a:lstStyle>
            <a:lvl1pPr marL="0" indent="0">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bm6.JPG"/>
          <p:cNvPicPr>
            <a:picLocks noChangeAspect="1"/>
          </p:cNvPicPr>
          <p:nvPr userDrawn="1"/>
        </p:nvPicPr>
        <p:blipFill>
          <a:blip r:embed="rId2" cstate="print">
            <a:lum bright="80000" contrast="-70000"/>
          </a:blip>
          <a:srcRect/>
          <a:stretch>
            <a:fillRect/>
          </a:stretch>
        </p:blipFill>
        <p:spPr bwMode="auto">
          <a:xfrm>
            <a:off x="0" y="1057275"/>
            <a:ext cx="9144000" cy="5876925"/>
          </a:xfrm>
          <a:prstGeom prst="rect">
            <a:avLst/>
          </a:prstGeom>
          <a:noFill/>
          <a:ln w="9525">
            <a:noFill/>
            <a:miter lim="800000"/>
            <a:headEnd/>
            <a:tailEnd/>
          </a:ln>
        </p:spPr>
      </p:pic>
      <p:sp>
        <p:nvSpPr>
          <p:cNvPr id="6" name="Rectangle 5"/>
          <p:cNvSpPr/>
          <p:nvPr userDrawn="1"/>
        </p:nvSpPr>
        <p:spPr>
          <a:xfrm>
            <a:off x="0" y="0"/>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7" descr="outline.psd"/>
          <p:cNvPicPr>
            <a:picLocks noChangeAspect="1"/>
          </p:cNvPicPr>
          <p:nvPr userDrawn="1"/>
        </p:nvPicPr>
        <p:blipFill>
          <a:blip r:embed="rId3" cstate="print"/>
          <a:srcRect l="11134" t="21292" r="5408" b="22737"/>
          <a:stretch>
            <a:fillRect/>
          </a:stretch>
        </p:blipFill>
        <p:spPr bwMode="auto">
          <a:xfrm>
            <a:off x="8001000" y="228600"/>
            <a:ext cx="984250" cy="762000"/>
          </a:xfrm>
          <a:prstGeom prst="rect">
            <a:avLst/>
          </a:prstGeom>
          <a:noFill/>
          <a:ln w="9525">
            <a:noFill/>
            <a:miter lim="800000"/>
            <a:headEnd/>
            <a:tailEnd/>
          </a:ln>
        </p:spPr>
      </p:pic>
      <p:sp>
        <p:nvSpPr>
          <p:cNvPr id="2" name="Title 1"/>
          <p:cNvSpPr>
            <a:spLocks noGrp="1"/>
          </p:cNvSpPr>
          <p:nvPr>
            <p:ph type="title"/>
          </p:nvPr>
        </p:nvSpPr>
        <p:spPr>
          <a:xfrm>
            <a:off x="152400" y="274638"/>
            <a:ext cx="8229600" cy="639762"/>
          </a:xfrm>
        </p:spPr>
        <p:txBody>
          <a:bodyPr>
            <a:no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bm6.JPG"/>
          <p:cNvPicPr>
            <a:picLocks noChangeAspect="1"/>
          </p:cNvPicPr>
          <p:nvPr userDrawn="1"/>
        </p:nvPicPr>
        <p:blipFill>
          <a:blip r:embed="rId2" cstate="print">
            <a:lum bright="80000" contrast="-70000"/>
          </a:blip>
          <a:srcRect/>
          <a:stretch>
            <a:fillRect/>
          </a:stretch>
        </p:blipFill>
        <p:spPr bwMode="auto">
          <a:xfrm>
            <a:off x="0" y="1057275"/>
            <a:ext cx="9144000" cy="5876925"/>
          </a:xfrm>
          <a:prstGeom prst="rect">
            <a:avLst/>
          </a:prstGeom>
          <a:noFill/>
          <a:ln w="9525">
            <a:noFill/>
            <a:miter lim="800000"/>
            <a:headEnd/>
            <a:tailEnd/>
          </a:ln>
        </p:spPr>
      </p:pic>
      <p:sp>
        <p:nvSpPr>
          <p:cNvPr id="8" name="Rectangle 7"/>
          <p:cNvSpPr/>
          <p:nvPr userDrawn="1"/>
        </p:nvSpPr>
        <p:spPr>
          <a:xfrm>
            <a:off x="0" y="0"/>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7" descr="outline.psd"/>
          <p:cNvPicPr>
            <a:picLocks noChangeAspect="1"/>
          </p:cNvPicPr>
          <p:nvPr userDrawn="1"/>
        </p:nvPicPr>
        <p:blipFill>
          <a:blip r:embed="rId3" cstate="print"/>
          <a:srcRect l="11134" t="21292" r="5408" b="22737"/>
          <a:stretch>
            <a:fillRect/>
          </a:stretch>
        </p:blipFill>
        <p:spPr bwMode="auto">
          <a:xfrm>
            <a:off x="8001000" y="228600"/>
            <a:ext cx="984250" cy="762000"/>
          </a:xfrm>
          <a:prstGeom prst="rect">
            <a:avLst/>
          </a:prstGeom>
          <a:noFill/>
          <a:ln w="9525">
            <a:noFill/>
            <a:miter lim="800000"/>
            <a:headEnd/>
            <a:tailEnd/>
          </a:ln>
        </p:spPr>
      </p:pic>
      <p:sp>
        <p:nvSpPr>
          <p:cNvPr id="2" name="Title 1"/>
          <p:cNvSpPr>
            <a:spLocks noGrp="1"/>
          </p:cNvSpPr>
          <p:nvPr>
            <p:ph type="title"/>
          </p:nvPr>
        </p:nvSpPr>
        <p:spPr>
          <a:xfrm>
            <a:off x="152400" y="274638"/>
            <a:ext cx="8229600" cy="639762"/>
          </a:xfrm>
        </p:spPr>
        <p:txBody>
          <a:bodyPr>
            <a:no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52228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4040188" cy="4495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52228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57400"/>
            <a:ext cx="4041775" cy="4495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bm6.JPG"/>
          <p:cNvPicPr>
            <a:picLocks noChangeAspect="1"/>
          </p:cNvPicPr>
          <p:nvPr userDrawn="1"/>
        </p:nvPicPr>
        <p:blipFill>
          <a:blip r:embed="rId2" cstate="print">
            <a:lum bright="80000" contrast="-70000"/>
          </a:blip>
          <a:srcRect/>
          <a:stretch>
            <a:fillRect/>
          </a:stretch>
        </p:blipFill>
        <p:spPr bwMode="auto">
          <a:xfrm>
            <a:off x="0" y="1057275"/>
            <a:ext cx="9144000" cy="5876925"/>
          </a:xfrm>
          <a:prstGeom prst="rect">
            <a:avLst/>
          </a:prstGeom>
          <a:noFill/>
          <a:ln w="9525">
            <a:noFill/>
            <a:miter lim="800000"/>
            <a:headEnd/>
            <a:tailEnd/>
          </a:ln>
        </p:spPr>
      </p:pic>
      <p:sp>
        <p:nvSpPr>
          <p:cNvPr id="4" name="Rectangle 3"/>
          <p:cNvSpPr/>
          <p:nvPr userDrawn="1"/>
        </p:nvSpPr>
        <p:spPr>
          <a:xfrm>
            <a:off x="0" y="0"/>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outline.psd"/>
          <p:cNvPicPr>
            <a:picLocks noChangeAspect="1"/>
          </p:cNvPicPr>
          <p:nvPr userDrawn="1"/>
        </p:nvPicPr>
        <p:blipFill>
          <a:blip r:embed="rId3" cstate="print"/>
          <a:srcRect l="11134" t="21292" r="5408" b="22737"/>
          <a:stretch>
            <a:fillRect/>
          </a:stretch>
        </p:blipFill>
        <p:spPr bwMode="auto">
          <a:xfrm>
            <a:off x="8001000" y="228600"/>
            <a:ext cx="984250" cy="762000"/>
          </a:xfrm>
          <a:prstGeom prst="rect">
            <a:avLst/>
          </a:prstGeom>
          <a:noFill/>
          <a:ln w="9525">
            <a:noFill/>
            <a:miter lim="800000"/>
            <a:headEnd/>
            <a:tailEnd/>
          </a:ln>
        </p:spPr>
      </p:pic>
      <p:sp>
        <p:nvSpPr>
          <p:cNvPr id="2" name="Title 1"/>
          <p:cNvSpPr>
            <a:spLocks noGrp="1"/>
          </p:cNvSpPr>
          <p:nvPr>
            <p:ph type="title"/>
          </p:nvPr>
        </p:nvSpPr>
        <p:spPr>
          <a:xfrm>
            <a:off x="152400" y="274638"/>
            <a:ext cx="8229600" cy="639762"/>
          </a:xfrm>
        </p:spPr>
        <p:txBody>
          <a:bodyPr>
            <a:noAutofit/>
          </a:bodyPr>
          <a:lstStyle>
            <a:lvl1pPr algn="l">
              <a:defRPr sz="36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descr="bm6.JPG"/>
          <p:cNvPicPr>
            <a:picLocks noChangeAspect="1"/>
          </p:cNvPicPr>
          <p:nvPr userDrawn="1"/>
        </p:nvPicPr>
        <p:blipFill>
          <a:blip r:embed="rId2" cstate="print">
            <a:lum bright="80000" contrast="-70000"/>
          </a:blip>
          <a:srcRect/>
          <a:stretch>
            <a:fillRect/>
          </a:stretch>
        </p:blipFill>
        <p:spPr bwMode="auto">
          <a:xfrm>
            <a:off x="0" y="1057275"/>
            <a:ext cx="9144000" cy="5876925"/>
          </a:xfrm>
          <a:prstGeom prst="rect">
            <a:avLst/>
          </a:prstGeom>
          <a:noFill/>
          <a:ln w="9525">
            <a:noFill/>
            <a:miter lim="800000"/>
            <a:headEnd/>
            <a:tailEnd/>
          </a:ln>
        </p:spPr>
      </p:pic>
      <p:sp>
        <p:nvSpPr>
          <p:cNvPr id="3" name="Rectangle 2"/>
          <p:cNvSpPr/>
          <p:nvPr userDrawn="1"/>
        </p:nvSpPr>
        <p:spPr>
          <a:xfrm>
            <a:off x="0" y="0"/>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7" descr="outline.psd"/>
          <p:cNvPicPr>
            <a:picLocks noChangeAspect="1"/>
          </p:cNvPicPr>
          <p:nvPr userDrawn="1"/>
        </p:nvPicPr>
        <p:blipFill>
          <a:blip r:embed="rId3" cstate="print"/>
          <a:srcRect l="11134" t="21292" r="5408" b="22737"/>
          <a:stretch>
            <a:fillRect/>
          </a:stretch>
        </p:blipFill>
        <p:spPr bwMode="auto">
          <a:xfrm>
            <a:off x="8001000" y="228600"/>
            <a:ext cx="984250" cy="7620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bm6.JPG"/>
          <p:cNvPicPr>
            <a:picLocks noChangeAspect="1"/>
          </p:cNvPicPr>
          <p:nvPr userDrawn="1"/>
        </p:nvPicPr>
        <p:blipFill>
          <a:blip r:embed="rId2" cstate="print">
            <a:lum bright="80000" contrast="-70000"/>
          </a:blip>
          <a:srcRect/>
          <a:stretch>
            <a:fillRect/>
          </a:stretch>
        </p:blipFill>
        <p:spPr bwMode="auto">
          <a:xfrm>
            <a:off x="0" y="1057275"/>
            <a:ext cx="9144000" cy="5876925"/>
          </a:xfrm>
          <a:prstGeom prst="rect">
            <a:avLst/>
          </a:prstGeom>
          <a:noFill/>
          <a:ln w="9525">
            <a:noFill/>
            <a:miter lim="800000"/>
            <a:headEnd/>
            <a:tailEnd/>
          </a:ln>
        </p:spPr>
      </p:pic>
      <p:sp>
        <p:nvSpPr>
          <p:cNvPr id="6" name="Rectangle 5"/>
          <p:cNvSpPr/>
          <p:nvPr userDrawn="1"/>
        </p:nvSpPr>
        <p:spPr>
          <a:xfrm>
            <a:off x="0" y="0"/>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7" descr="outline.psd"/>
          <p:cNvPicPr>
            <a:picLocks noChangeAspect="1"/>
          </p:cNvPicPr>
          <p:nvPr userDrawn="1"/>
        </p:nvPicPr>
        <p:blipFill>
          <a:blip r:embed="rId3" cstate="print"/>
          <a:srcRect l="11134" t="21292" r="5408" b="22737"/>
          <a:stretch>
            <a:fillRect/>
          </a:stretch>
        </p:blipFill>
        <p:spPr bwMode="auto">
          <a:xfrm>
            <a:off x="8001000" y="228600"/>
            <a:ext cx="984250" cy="762000"/>
          </a:xfrm>
          <a:prstGeom prst="rect">
            <a:avLst/>
          </a:prstGeom>
          <a:noFill/>
          <a:ln w="9525">
            <a:noFill/>
            <a:miter lim="800000"/>
            <a:headEnd/>
            <a:tailEnd/>
          </a:ln>
        </p:spPr>
      </p:pic>
      <p:sp>
        <p:nvSpPr>
          <p:cNvPr id="2" name="Title 1"/>
          <p:cNvSpPr>
            <a:spLocks noGrp="1"/>
          </p:cNvSpPr>
          <p:nvPr>
            <p:ph type="title"/>
          </p:nvPr>
        </p:nvSpPr>
        <p:spPr>
          <a:xfrm>
            <a:off x="457200" y="1200150"/>
            <a:ext cx="3008313" cy="9334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200"/>
            <a:ext cx="51117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33600"/>
            <a:ext cx="3008313" cy="441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bm6.JPG"/>
          <p:cNvPicPr>
            <a:picLocks noChangeAspect="1"/>
          </p:cNvPicPr>
          <p:nvPr userDrawn="1"/>
        </p:nvPicPr>
        <p:blipFill>
          <a:blip r:embed="rId2" cstate="print">
            <a:lum bright="80000" contrast="-70000"/>
          </a:blip>
          <a:srcRect/>
          <a:stretch>
            <a:fillRect/>
          </a:stretch>
        </p:blipFill>
        <p:spPr bwMode="auto">
          <a:xfrm>
            <a:off x="0" y="1057275"/>
            <a:ext cx="9144000" cy="5876925"/>
          </a:xfrm>
          <a:prstGeom prst="rect">
            <a:avLst/>
          </a:prstGeom>
          <a:noFill/>
          <a:ln w="9525">
            <a:noFill/>
            <a:miter lim="800000"/>
            <a:headEnd/>
            <a:tailEnd/>
          </a:ln>
        </p:spPr>
      </p:pic>
      <p:sp>
        <p:nvSpPr>
          <p:cNvPr id="6" name="Rectangle 5"/>
          <p:cNvSpPr/>
          <p:nvPr userDrawn="1"/>
        </p:nvSpPr>
        <p:spPr>
          <a:xfrm>
            <a:off x="0" y="0"/>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7" descr="outline.psd"/>
          <p:cNvPicPr>
            <a:picLocks noChangeAspect="1"/>
          </p:cNvPicPr>
          <p:nvPr userDrawn="1"/>
        </p:nvPicPr>
        <p:blipFill>
          <a:blip r:embed="rId3" cstate="print"/>
          <a:srcRect l="11134" t="21292" r="5408" b="22737"/>
          <a:stretch>
            <a:fillRect/>
          </a:stretch>
        </p:blipFill>
        <p:spPr bwMode="auto">
          <a:xfrm>
            <a:off x="8001000" y="228600"/>
            <a:ext cx="984250" cy="762000"/>
          </a:xfrm>
          <a:prstGeom prst="rect">
            <a:avLst/>
          </a:prstGeom>
          <a:noFill/>
          <a:ln w="9525">
            <a:noFill/>
            <a:miter lim="800000"/>
            <a:headEnd/>
            <a:tailEnd/>
          </a:ln>
        </p:spPr>
      </p:pic>
      <p:sp>
        <p:nvSpPr>
          <p:cNvPr id="2" name="Title 1"/>
          <p:cNvSpPr>
            <a:spLocks noGrp="1"/>
          </p:cNvSpPr>
          <p:nvPr>
            <p:ph type="title"/>
          </p:nvPr>
        </p:nvSpPr>
        <p:spPr>
          <a:xfrm>
            <a:off x="1792288" y="1295400"/>
            <a:ext cx="5486400" cy="457200"/>
          </a:xfrm>
        </p:spPr>
        <p:txBody>
          <a:bodyPr anchor="b"/>
          <a:lstStyle>
            <a:lvl1pPr algn="ctr">
              <a:defRPr sz="2000" b="1">
                <a:solidFill>
                  <a:srgbClr val="00206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066800" y="1978025"/>
            <a:ext cx="7086600" cy="3889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304800" y="5976938"/>
            <a:ext cx="8534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F646E91-B498-44D0-8854-85D6EFD52D26}" type="datetimeFigureOut">
              <a:rPr lang="en-US"/>
              <a:pPr>
                <a:defRPr/>
              </a:pPr>
              <a:t>8/3/2010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CAD3EDF-FB04-440B-9197-269531363B8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17.emf"/><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25.emf"/><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17.emf"/><Relationship Id="rId2" Type="http://schemas.openxmlformats.org/officeDocument/2006/relationships/image" Target="../media/image26.emf"/><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17.emf"/><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33.emf"/><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7.emf"/><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37.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5.xml"/><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17.emf"/><Relationship Id="rId2" Type="http://schemas.openxmlformats.org/officeDocument/2006/relationships/image" Target="../media/image18.emf"/><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069975"/>
          </a:xfrm>
        </p:spPr>
        <p:txBody>
          <a:bodyPr rtlCol="0">
            <a:normAutofit fontScale="90000"/>
          </a:bodyPr>
          <a:lstStyle/>
          <a:p>
            <a:pPr eaLnBrk="1" fontAlgn="auto" hangingPunct="1">
              <a:spcAft>
                <a:spcPts val="0"/>
              </a:spcAft>
              <a:defRPr/>
            </a:pPr>
            <a:r>
              <a:rPr lang="en-US" sz="3600" dirty="0" smtClean="0"/>
              <a:t>NASA Applied Sciences’ </a:t>
            </a:r>
            <a:br>
              <a:rPr lang="en-US" sz="3600" dirty="0" smtClean="0"/>
            </a:br>
            <a:r>
              <a:rPr lang="en-US" dirty="0" smtClean="0"/>
              <a:t>DEVELOP National Program</a:t>
            </a:r>
          </a:p>
        </p:txBody>
      </p:sp>
      <p:sp>
        <p:nvSpPr>
          <p:cNvPr id="13315" name="Subtitle 2"/>
          <p:cNvSpPr>
            <a:spLocks noGrp="1"/>
          </p:cNvSpPr>
          <p:nvPr>
            <p:ph type="subTitle" idx="1"/>
          </p:nvPr>
        </p:nvSpPr>
        <p:spPr>
          <a:xfrm>
            <a:off x="1371600" y="4495800"/>
            <a:ext cx="6400800" cy="2209800"/>
          </a:xfrm>
        </p:spPr>
        <p:txBody>
          <a:bodyPr/>
          <a:lstStyle/>
          <a:p>
            <a:pPr eaLnBrk="1" hangingPunct="1"/>
            <a:r>
              <a:rPr lang="en-US" dirty="0" smtClean="0"/>
              <a:t>Summer 2010</a:t>
            </a:r>
          </a:p>
          <a:p>
            <a:pPr eaLnBrk="1" hangingPunct="1"/>
            <a:r>
              <a:rPr lang="en-US" sz="3600" dirty="0" smtClean="0"/>
              <a:t>Marshall</a:t>
            </a:r>
          </a:p>
          <a:p>
            <a:pPr eaLnBrk="1" hangingPunct="1"/>
            <a:r>
              <a:rPr lang="en-US" sz="2000" dirty="0" smtClean="0"/>
              <a:t>UAB</a:t>
            </a:r>
          </a:p>
          <a:p>
            <a:pPr eaLnBrk="1" hangingPunct="1"/>
            <a:r>
              <a:rPr lang="en-US" sz="2000" dirty="0" smtClean="0"/>
              <a:t>7/15/2010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2"/>
          <p:cNvSpPr>
            <a:spLocks noGrp="1"/>
          </p:cNvSpPr>
          <p:nvPr>
            <p:ph type="body" idx="1"/>
          </p:nvPr>
        </p:nvSpPr>
        <p:spPr>
          <a:xfrm>
            <a:off x="457200" y="1219200"/>
            <a:ext cx="4040188" cy="522288"/>
          </a:xfrm>
        </p:spPr>
        <p:txBody>
          <a:bodyPr/>
          <a:lstStyle/>
          <a:p>
            <a:pPr algn="ctr" eaLnBrk="1" hangingPunct="1"/>
            <a:r>
              <a:rPr lang="en-US" dirty="0" smtClean="0">
                <a:solidFill>
                  <a:srgbClr val="002060"/>
                </a:solidFill>
              </a:rPr>
              <a:t>Plot 5</a:t>
            </a:r>
          </a:p>
        </p:txBody>
      </p:sp>
      <p:sp>
        <p:nvSpPr>
          <p:cNvPr id="17413" name="Text Placeholder 4"/>
          <p:cNvSpPr>
            <a:spLocks noGrp="1"/>
          </p:cNvSpPr>
          <p:nvPr>
            <p:ph type="body" sz="quarter" idx="3"/>
          </p:nvPr>
        </p:nvSpPr>
        <p:spPr>
          <a:xfrm>
            <a:off x="4645025" y="1219200"/>
            <a:ext cx="4041775" cy="522288"/>
          </a:xfrm>
        </p:spPr>
        <p:txBody>
          <a:bodyPr/>
          <a:lstStyle/>
          <a:p>
            <a:pPr algn="ctr" eaLnBrk="1" hangingPunct="1"/>
            <a:r>
              <a:rPr lang="en-US" dirty="0" smtClean="0">
                <a:solidFill>
                  <a:srgbClr val="002060"/>
                </a:solidFill>
              </a:rPr>
              <a:t>Plot 6</a:t>
            </a:r>
          </a:p>
        </p:txBody>
      </p:sp>
      <p:pic>
        <p:nvPicPr>
          <p:cNvPr id="10" name="Picture 6" descr="Point5"/>
          <p:cNvPicPr>
            <a:picLocks noChangeAspect="1" noChangeArrowheads="1"/>
          </p:cNvPicPr>
          <p:nvPr/>
        </p:nvPicPr>
        <p:blipFill>
          <a:blip r:embed="rId2" cstate="print"/>
          <a:srcRect/>
          <a:stretch>
            <a:fillRect/>
          </a:stretch>
        </p:blipFill>
        <p:spPr bwMode="auto">
          <a:xfrm>
            <a:off x="990600" y="1828800"/>
            <a:ext cx="2590800" cy="275466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57201" y="4724400"/>
            <a:ext cx="3733799" cy="1361053"/>
          </a:xfrm>
          <a:prstGeom prst="rect">
            <a:avLst/>
          </a:prstGeom>
          <a:noFill/>
          <a:ln w="9525">
            <a:noFill/>
            <a:miter lim="800000"/>
            <a:headEnd/>
            <a:tailEnd/>
          </a:ln>
          <a:effectLst/>
        </p:spPr>
      </p:pic>
      <p:pic>
        <p:nvPicPr>
          <p:cNvPr id="12" name="Picture 7" descr="Point6"/>
          <p:cNvPicPr>
            <a:picLocks noChangeAspect="1" noChangeArrowheads="1"/>
          </p:cNvPicPr>
          <p:nvPr/>
        </p:nvPicPr>
        <p:blipFill>
          <a:blip r:embed="rId4" cstate="print"/>
          <a:srcRect/>
          <a:stretch>
            <a:fillRect/>
          </a:stretch>
        </p:blipFill>
        <p:spPr bwMode="auto">
          <a:xfrm>
            <a:off x="5486400" y="1828800"/>
            <a:ext cx="2514600" cy="2785718"/>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4876800" y="4734946"/>
            <a:ext cx="3733800" cy="1361054"/>
          </a:xfrm>
          <a:prstGeom prst="rect">
            <a:avLst/>
          </a:prstGeom>
          <a:noFill/>
          <a:ln w="9525">
            <a:noFill/>
            <a:miter lim="800000"/>
            <a:headEnd/>
            <a:tailEnd/>
          </a:ln>
          <a:effectLst/>
        </p:spPr>
      </p:pic>
      <p:pic>
        <p:nvPicPr>
          <p:cNvPr id="15" name="Picture 4"/>
          <p:cNvPicPr>
            <a:picLocks noChangeAspect="1" noChangeArrowheads="1"/>
          </p:cNvPicPr>
          <p:nvPr/>
        </p:nvPicPr>
        <p:blipFill>
          <a:blip r:embed="rId6" cstate="print"/>
          <a:srcRect/>
          <a:stretch>
            <a:fillRect/>
          </a:stretch>
        </p:blipFill>
        <p:spPr bwMode="auto">
          <a:xfrm>
            <a:off x="3886200" y="3429000"/>
            <a:ext cx="1452561" cy="955830"/>
          </a:xfrm>
          <a:prstGeom prst="rect">
            <a:avLst/>
          </a:prstGeom>
          <a:noFill/>
          <a:ln w="9525">
            <a:noFill/>
            <a:miter lim="800000"/>
            <a:headEnd/>
            <a:tailEnd/>
          </a:ln>
          <a:effectLst/>
        </p:spPr>
      </p:pic>
      <p:sp>
        <p:nvSpPr>
          <p:cNvPr id="13" name="Title 1"/>
          <p:cNvSpPr>
            <a:spLocks noGrp="1"/>
          </p:cNvSpPr>
          <p:nvPr>
            <p:ph type="title"/>
          </p:nvPr>
        </p:nvSpPr>
        <p:spPr>
          <a:xfrm>
            <a:off x="152400" y="274638"/>
            <a:ext cx="8229600" cy="639762"/>
          </a:xfrm>
        </p:spPr>
        <p:txBody>
          <a:bodyPr/>
          <a:lstStyle/>
          <a:p>
            <a:pPr eaLnBrk="1" hangingPunct="1"/>
            <a:r>
              <a:rPr lang="en-US" dirty="0" smtClean="0"/>
              <a:t>Results – Tick density by plot/week</a:t>
            </a:r>
          </a:p>
        </p:txBody>
      </p:sp>
      <p:pic>
        <p:nvPicPr>
          <p:cNvPr id="14" name="Picture 2"/>
          <p:cNvPicPr>
            <a:picLocks noChangeAspect="1" noChangeArrowheads="1"/>
          </p:cNvPicPr>
          <p:nvPr/>
        </p:nvPicPr>
        <p:blipFill>
          <a:blip r:embed="rId7" cstate="print"/>
          <a:srcRect/>
          <a:stretch>
            <a:fillRect/>
          </a:stretch>
        </p:blipFill>
        <p:spPr bwMode="auto">
          <a:xfrm>
            <a:off x="128116" y="2590800"/>
            <a:ext cx="862484" cy="1524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2"/>
          <p:cNvSpPr>
            <a:spLocks noGrp="1"/>
          </p:cNvSpPr>
          <p:nvPr>
            <p:ph type="body" idx="1"/>
          </p:nvPr>
        </p:nvSpPr>
        <p:spPr>
          <a:xfrm>
            <a:off x="457200" y="1219200"/>
            <a:ext cx="4040188" cy="522288"/>
          </a:xfrm>
        </p:spPr>
        <p:txBody>
          <a:bodyPr/>
          <a:lstStyle/>
          <a:p>
            <a:pPr algn="ctr" eaLnBrk="1" hangingPunct="1"/>
            <a:r>
              <a:rPr lang="en-US" dirty="0" smtClean="0">
                <a:solidFill>
                  <a:srgbClr val="002060"/>
                </a:solidFill>
              </a:rPr>
              <a:t>Plot 7</a:t>
            </a:r>
          </a:p>
        </p:txBody>
      </p:sp>
      <p:sp>
        <p:nvSpPr>
          <p:cNvPr id="17413" name="Text Placeholder 4"/>
          <p:cNvSpPr>
            <a:spLocks noGrp="1"/>
          </p:cNvSpPr>
          <p:nvPr>
            <p:ph type="body" sz="quarter" idx="3"/>
          </p:nvPr>
        </p:nvSpPr>
        <p:spPr>
          <a:xfrm>
            <a:off x="4645025" y="1219200"/>
            <a:ext cx="4041775" cy="522288"/>
          </a:xfrm>
        </p:spPr>
        <p:txBody>
          <a:bodyPr/>
          <a:lstStyle/>
          <a:p>
            <a:pPr algn="ctr" eaLnBrk="1" hangingPunct="1"/>
            <a:r>
              <a:rPr lang="en-US" dirty="0" smtClean="0">
                <a:solidFill>
                  <a:srgbClr val="002060"/>
                </a:solidFill>
              </a:rPr>
              <a:t>Plot 8</a:t>
            </a:r>
          </a:p>
        </p:txBody>
      </p:sp>
      <p:pic>
        <p:nvPicPr>
          <p:cNvPr id="22530" name="Picture 2"/>
          <p:cNvPicPr>
            <a:picLocks noChangeAspect="1" noChangeArrowheads="1"/>
          </p:cNvPicPr>
          <p:nvPr/>
        </p:nvPicPr>
        <p:blipFill>
          <a:blip r:embed="rId2" cstate="print"/>
          <a:srcRect/>
          <a:stretch>
            <a:fillRect/>
          </a:stretch>
        </p:blipFill>
        <p:spPr bwMode="auto">
          <a:xfrm>
            <a:off x="381000" y="4724400"/>
            <a:ext cx="3809999" cy="138883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cstate="print"/>
          <a:srcRect/>
          <a:stretch>
            <a:fillRect/>
          </a:stretch>
        </p:blipFill>
        <p:spPr bwMode="auto">
          <a:xfrm>
            <a:off x="4724400" y="4724400"/>
            <a:ext cx="3886199" cy="1416607"/>
          </a:xfrm>
          <a:prstGeom prst="rect">
            <a:avLst/>
          </a:prstGeom>
          <a:noFill/>
          <a:ln w="9525">
            <a:noFill/>
            <a:miter lim="800000"/>
            <a:headEnd/>
            <a:tailEnd/>
          </a:ln>
          <a:effectLst/>
        </p:spPr>
      </p:pic>
      <p:pic>
        <p:nvPicPr>
          <p:cNvPr id="11" name="Picture 8" descr="Point7"/>
          <p:cNvPicPr>
            <a:picLocks noChangeAspect="1" noChangeArrowheads="1"/>
          </p:cNvPicPr>
          <p:nvPr/>
        </p:nvPicPr>
        <p:blipFill>
          <a:blip r:embed="rId4" cstate="print"/>
          <a:srcRect/>
          <a:stretch>
            <a:fillRect/>
          </a:stretch>
        </p:blipFill>
        <p:spPr bwMode="auto">
          <a:xfrm>
            <a:off x="1066800" y="1828800"/>
            <a:ext cx="2438400" cy="2752759"/>
          </a:xfrm>
          <a:prstGeom prst="rect">
            <a:avLst/>
          </a:prstGeom>
          <a:noFill/>
          <a:ln w="9525">
            <a:noFill/>
            <a:miter lim="800000"/>
            <a:headEnd/>
            <a:tailEnd/>
          </a:ln>
        </p:spPr>
      </p:pic>
      <p:pic>
        <p:nvPicPr>
          <p:cNvPr id="13" name="Picture 9" descr="Point8"/>
          <p:cNvPicPr>
            <a:picLocks noChangeAspect="1" noChangeArrowheads="1"/>
          </p:cNvPicPr>
          <p:nvPr/>
        </p:nvPicPr>
        <p:blipFill>
          <a:blip r:embed="rId5" cstate="print"/>
          <a:srcRect/>
          <a:stretch>
            <a:fillRect/>
          </a:stretch>
        </p:blipFill>
        <p:spPr bwMode="auto">
          <a:xfrm>
            <a:off x="5410200" y="1828800"/>
            <a:ext cx="2590800" cy="2778727"/>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3957639" y="3429000"/>
            <a:ext cx="1452561" cy="955830"/>
          </a:xfrm>
          <a:prstGeom prst="rect">
            <a:avLst/>
          </a:prstGeom>
          <a:noFill/>
          <a:ln w="9525">
            <a:noFill/>
            <a:miter lim="800000"/>
            <a:headEnd/>
            <a:tailEnd/>
          </a:ln>
          <a:effectLst/>
        </p:spPr>
      </p:pic>
      <p:sp>
        <p:nvSpPr>
          <p:cNvPr id="12" name="Title 1"/>
          <p:cNvSpPr>
            <a:spLocks noGrp="1"/>
          </p:cNvSpPr>
          <p:nvPr>
            <p:ph type="title"/>
          </p:nvPr>
        </p:nvSpPr>
        <p:spPr>
          <a:xfrm>
            <a:off x="152400" y="274638"/>
            <a:ext cx="8229600" cy="639762"/>
          </a:xfrm>
        </p:spPr>
        <p:txBody>
          <a:bodyPr/>
          <a:lstStyle/>
          <a:p>
            <a:pPr eaLnBrk="1" hangingPunct="1"/>
            <a:r>
              <a:rPr lang="en-US" dirty="0" smtClean="0"/>
              <a:t>Results – Tick density by plot/week</a:t>
            </a:r>
          </a:p>
        </p:txBody>
      </p:sp>
      <p:pic>
        <p:nvPicPr>
          <p:cNvPr id="15" name="Picture 2"/>
          <p:cNvPicPr>
            <a:picLocks noChangeAspect="1" noChangeArrowheads="1"/>
          </p:cNvPicPr>
          <p:nvPr/>
        </p:nvPicPr>
        <p:blipFill>
          <a:blip r:embed="rId7" cstate="print"/>
          <a:srcRect/>
          <a:stretch>
            <a:fillRect/>
          </a:stretch>
        </p:blipFill>
        <p:spPr bwMode="auto">
          <a:xfrm>
            <a:off x="128116" y="2590800"/>
            <a:ext cx="862484" cy="1524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2"/>
          <p:cNvSpPr>
            <a:spLocks noGrp="1"/>
          </p:cNvSpPr>
          <p:nvPr>
            <p:ph type="body" idx="1"/>
          </p:nvPr>
        </p:nvSpPr>
        <p:spPr>
          <a:xfrm>
            <a:off x="457200" y="1219200"/>
            <a:ext cx="4040188" cy="522288"/>
          </a:xfrm>
        </p:spPr>
        <p:txBody>
          <a:bodyPr/>
          <a:lstStyle/>
          <a:p>
            <a:pPr algn="ctr" eaLnBrk="1" hangingPunct="1"/>
            <a:r>
              <a:rPr lang="en-US" dirty="0" smtClean="0">
                <a:solidFill>
                  <a:srgbClr val="002060"/>
                </a:solidFill>
              </a:rPr>
              <a:t>Plot 9</a:t>
            </a:r>
          </a:p>
        </p:txBody>
      </p:sp>
      <p:sp>
        <p:nvSpPr>
          <p:cNvPr id="17413" name="Text Placeholder 4"/>
          <p:cNvSpPr>
            <a:spLocks noGrp="1"/>
          </p:cNvSpPr>
          <p:nvPr>
            <p:ph type="body" sz="quarter" idx="3"/>
          </p:nvPr>
        </p:nvSpPr>
        <p:spPr>
          <a:xfrm>
            <a:off x="4645025" y="1219200"/>
            <a:ext cx="4041775" cy="522288"/>
          </a:xfrm>
        </p:spPr>
        <p:txBody>
          <a:bodyPr/>
          <a:lstStyle/>
          <a:p>
            <a:pPr algn="ctr" eaLnBrk="1" hangingPunct="1"/>
            <a:r>
              <a:rPr lang="en-US" dirty="0" smtClean="0">
                <a:solidFill>
                  <a:srgbClr val="002060"/>
                </a:solidFill>
              </a:rPr>
              <a:t>Plot 10</a:t>
            </a:r>
          </a:p>
        </p:txBody>
      </p:sp>
      <p:pic>
        <p:nvPicPr>
          <p:cNvPr id="9" name="Picture 10" descr="Point9"/>
          <p:cNvPicPr>
            <a:picLocks noChangeAspect="1" noChangeArrowheads="1"/>
          </p:cNvPicPr>
          <p:nvPr/>
        </p:nvPicPr>
        <p:blipFill>
          <a:blip r:embed="rId2" cstate="print"/>
          <a:srcRect/>
          <a:stretch>
            <a:fillRect/>
          </a:stretch>
        </p:blipFill>
        <p:spPr bwMode="auto">
          <a:xfrm>
            <a:off x="1066800" y="1828800"/>
            <a:ext cx="2548133" cy="2777914"/>
          </a:xfrm>
          <a:prstGeom prst="rect">
            <a:avLst/>
          </a:prstGeom>
          <a:noFill/>
          <a:ln w="9525">
            <a:noFill/>
            <a:miter lim="800000"/>
            <a:headEnd/>
            <a:tailEnd/>
          </a:ln>
        </p:spPr>
      </p:pic>
      <p:pic>
        <p:nvPicPr>
          <p:cNvPr id="23554" name="Picture 2"/>
          <p:cNvPicPr>
            <a:picLocks noChangeAspect="1" noChangeArrowheads="1"/>
          </p:cNvPicPr>
          <p:nvPr/>
        </p:nvPicPr>
        <p:blipFill>
          <a:blip r:embed="rId3" cstate="print"/>
          <a:srcRect/>
          <a:stretch>
            <a:fillRect/>
          </a:stretch>
        </p:blipFill>
        <p:spPr bwMode="auto">
          <a:xfrm>
            <a:off x="381000" y="4724400"/>
            <a:ext cx="3962399" cy="1444383"/>
          </a:xfrm>
          <a:prstGeom prst="rect">
            <a:avLst/>
          </a:prstGeom>
          <a:noFill/>
          <a:ln w="9525">
            <a:noFill/>
            <a:miter lim="800000"/>
            <a:headEnd/>
            <a:tailEnd/>
          </a:ln>
          <a:effectLst/>
        </p:spPr>
      </p:pic>
      <p:pic>
        <p:nvPicPr>
          <p:cNvPr id="12" name="Picture 11" descr="Point10"/>
          <p:cNvPicPr>
            <a:picLocks noChangeAspect="1" noChangeArrowheads="1"/>
          </p:cNvPicPr>
          <p:nvPr/>
        </p:nvPicPr>
        <p:blipFill>
          <a:blip r:embed="rId4" cstate="print"/>
          <a:srcRect/>
          <a:stretch>
            <a:fillRect/>
          </a:stretch>
        </p:blipFill>
        <p:spPr bwMode="auto">
          <a:xfrm>
            <a:off x="5562600" y="1828800"/>
            <a:ext cx="2438400" cy="2783028"/>
          </a:xfrm>
          <a:prstGeom prst="rect">
            <a:avLst/>
          </a:prstGeom>
          <a:noFill/>
          <a:ln w="9525">
            <a:noFill/>
            <a:miter lim="800000"/>
            <a:headEnd/>
            <a:tailEnd/>
          </a:ln>
        </p:spPr>
      </p:pic>
      <p:pic>
        <p:nvPicPr>
          <p:cNvPr id="23555" name="Picture 3"/>
          <p:cNvPicPr>
            <a:picLocks noChangeAspect="1" noChangeArrowheads="1"/>
          </p:cNvPicPr>
          <p:nvPr/>
        </p:nvPicPr>
        <p:blipFill>
          <a:blip r:embed="rId5" cstate="print"/>
          <a:srcRect/>
          <a:stretch>
            <a:fillRect/>
          </a:stretch>
        </p:blipFill>
        <p:spPr bwMode="auto">
          <a:xfrm>
            <a:off x="4715029" y="4724400"/>
            <a:ext cx="3971771" cy="1447799"/>
          </a:xfrm>
          <a:prstGeom prst="rect">
            <a:avLst/>
          </a:prstGeom>
          <a:noFill/>
          <a:ln w="9525">
            <a:noFill/>
            <a:miter lim="800000"/>
            <a:headEnd/>
            <a:tailEnd/>
          </a:ln>
          <a:effectLst/>
        </p:spPr>
      </p:pic>
      <p:pic>
        <p:nvPicPr>
          <p:cNvPr id="14" name="Picture 4"/>
          <p:cNvPicPr>
            <a:picLocks noChangeAspect="1" noChangeArrowheads="1"/>
          </p:cNvPicPr>
          <p:nvPr/>
        </p:nvPicPr>
        <p:blipFill>
          <a:blip r:embed="rId6" cstate="print"/>
          <a:srcRect/>
          <a:stretch>
            <a:fillRect/>
          </a:stretch>
        </p:blipFill>
        <p:spPr bwMode="auto">
          <a:xfrm>
            <a:off x="3957639" y="3429000"/>
            <a:ext cx="1452561" cy="955830"/>
          </a:xfrm>
          <a:prstGeom prst="rect">
            <a:avLst/>
          </a:prstGeom>
          <a:noFill/>
          <a:ln w="9525">
            <a:noFill/>
            <a:miter lim="800000"/>
            <a:headEnd/>
            <a:tailEnd/>
          </a:ln>
          <a:effectLst/>
        </p:spPr>
      </p:pic>
      <p:sp>
        <p:nvSpPr>
          <p:cNvPr id="11" name="Title 1"/>
          <p:cNvSpPr>
            <a:spLocks noGrp="1"/>
          </p:cNvSpPr>
          <p:nvPr>
            <p:ph type="title"/>
          </p:nvPr>
        </p:nvSpPr>
        <p:spPr>
          <a:xfrm>
            <a:off x="152400" y="274638"/>
            <a:ext cx="8229600" cy="639762"/>
          </a:xfrm>
        </p:spPr>
        <p:txBody>
          <a:bodyPr/>
          <a:lstStyle/>
          <a:p>
            <a:pPr eaLnBrk="1" hangingPunct="1"/>
            <a:r>
              <a:rPr lang="en-US" dirty="0" smtClean="0"/>
              <a:t>Results – Tick density by plot/week</a:t>
            </a:r>
          </a:p>
        </p:txBody>
      </p:sp>
      <p:pic>
        <p:nvPicPr>
          <p:cNvPr id="13" name="Picture 2"/>
          <p:cNvPicPr>
            <a:picLocks noChangeAspect="1" noChangeArrowheads="1"/>
          </p:cNvPicPr>
          <p:nvPr/>
        </p:nvPicPr>
        <p:blipFill>
          <a:blip r:embed="rId7" cstate="print"/>
          <a:srcRect/>
          <a:stretch>
            <a:fillRect/>
          </a:stretch>
        </p:blipFill>
        <p:spPr bwMode="auto">
          <a:xfrm>
            <a:off x="128116" y="2590800"/>
            <a:ext cx="862484" cy="1524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2"/>
          <p:cNvSpPr>
            <a:spLocks noGrp="1"/>
          </p:cNvSpPr>
          <p:nvPr>
            <p:ph type="body" idx="1"/>
          </p:nvPr>
        </p:nvSpPr>
        <p:spPr>
          <a:xfrm>
            <a:off x="457200" y="1219200"/>
            <a:ext cx="4040188" cy="522288"/>
          </a:xfrm>
        </p:spPr>
        <p:txBody>
          <a:bodyPr/>
          <a:lstStyle/>
          <a:p>
            <a:pPr algn="ctr" eaLnBrk="1" hangingPunct="1"/>
            <a:r>
              <a:rPr lang="en-US" dirty="0" smtClean="0">
                <a:solidFill>
                  <a:srgbClr val="002060"/>
                </a:solidFill>
              </a:rPr>
              <a:t>Plot 11</a:t>
            </a:r>
          </a:p>
        </p:txBody>
      </p:sp>
      <p:sp>
        <p:nvSpPr>
          <p:cNvPr id="17413" name="Text Placeholder 4"/>
          <p:cNvSpPr>
            <a:spLocks noGrp="1"/>
          </p:cNvSpPr>
          <p:nvPr>
            <p:ph type="body" sz="quarter" idx="3"/>
          </p:nvPr>
        </p:nvSpPr>
        <p:spPr>
          <a:xfrm>
            <a:off x="4645025" y="1219200"/>
            <a:ext cx="4041775" cy="522288"/>
          </a:xfrm>
        </p:spPr>
        <p:txBody>
          <a:bodyPr/>
          <a:lstStyle/>
          <a:p>
            <a:pPr algn="ctr" eaLnBrk="1" hangingPunct="1"/>
            <a:r>
              <a:rPr lang="en-US" dirty="0" smtClean="0">
                <a:solidFill>
                  <a:srgbClr val="002060"/>
                </a:solidFill>
              </a:rPr>
              <a:t>Plot 12</a:t>
            </a:r>
          </a:p>
        </p:txBody>
      </p:sp>
      <p:pic>
        <p:nvPicPr>
          <p:cNvPr id="10" name="Picture 12" descr="Point11"/>
          <p:cNvPicPr>
            <a:picLocks noChangeAspect="1" noChangeArrowheads="1"/>
          </p:cNvPicPr>
          <p:nvPr/>
        </p:nvPicPr>
        <p:blipFill>
          <a:blip r:embed="rId2" cstate="print"/>
          <a:srcRect/>
          <a:stretch>
            <a:fillRect/>
          </a:stretch>
        </p:blipFill>
        <p:spPr bwMode="auto">
          <a:xfrm>
            <a:off x="1185667" y="1828800"/>
            <a:ext cx="2548133" cy="2791401"/>
          </a:xfrm>
          <a:prstGeom prst="rect">
            <a:avLst/>
          </a:prstGeom>
          <a:noFill/>
          <a:ln w="9525">
            <a:noFill/>
            <a:miter lim="800000"/>
            <a:headEnd/>
            <a:tailEnd/>
          </a:ln>
        </p:spPr>
      </p:pic>
      <p:pic>
        <p:nvPicPr>
          <p:cNvPr id="11" name="Picture 13" descr="Point12"/>
          <p:cNvPicPr>
            <a:picLocks noChangeAspect="1" noChangeArrowheads="1"/>
          </p:cNvPicPr>
          <p:nvPr/>
        </p:nvPicPr>
        <p:blipFill>
          <a:blip r:embed="rId3" cstate="print"/>
          <a:srcRect/>
          <a:stretch>
            <a:fillRect/>
          </a:stretch>
        </p:blipFill>
        <p:spPr bwMode="auto">
          <a:xfrm>
            <a:off x="5486400" y="1828800"/>
            <a:ext cx="2514600" cy="2767974"/>
          </a:xfrm>
          <a:prstGeom prst="rect">
            <a:avLst/>
          </a:prstGeom>
          <a:noFill/>
          <a:ln w="9525">
            <a:noFill/>
            <a:miter lim="800000"/>
            <a:headEnd/>
            <a:tailEnd/>
          </a:ln>
        </p:spPr>
      </p:pic>
      <p:pic>
        <p:nvPicPr>
          <p:cNvPr id="24578" name="Picture 2"/>
          <p:cNvPicPr>
            <a:picLocks noChangeAspect="1" noChangeArrowheads="1"/>
          </p:cNvPicPr>
          <p:nvPr/>
        </p:nvPicPr>
        <p:blipFill>
          <a:blip r:embed="rId4" cstate="print"/>
          <a:srcRect/>
          <a:stretch>
            <a:fillRect/>
          </a:stretch>
        </p:blipFill>
        <p:spPr bwMode="auto">
          <a:xfrm>
            <a:off x="457201" y="4724400"/>
            <a:ext cx="3886199" cy="1454484"/>
          </a:xfrm>
          <a:prstGeom prst="rect">
            <a:avLst/>
          </a:prstGeom>
          <a:noFill/>
          <a:ln w="9525">
            <a:noFill/>
            <a:miter lim="800000"/>
            <a:headEnd/>
            <a:tailEnd/>
          </a:ln>
          <a:effectLst/>
        </p:spPr>
      </p:pic>
      <p:pic>
        <p:nvPicPr>
          <p:cNvPr id="24579" name="Picture 3"/>
          <p:cNvPicPr>
            <a:picLocks noChangeAspect="1" noChangeArrowheads="1"/>
          </p:cNvPicPr>
          <p:nvPr/>
        </p:nvPicPr>
        <p:blipFill>
          <a:blip r:embed="rId5" cstate="print"/>
          <a:srcRect/>
          <a:stretch>
            <a:fillRect/>
          </a:stretch>
        </p:blipFill>
        <p:spPr bwMode="auto">
          <a:xfrm>
            <a:off x="4818459" y="4724400"/>
            <a:ext cx="3868341" cy="1447800"/>
          </a:xfrm>
          <a:prstGeom prst="rect">
            <a:avLst/>
          </a:prstGeom>
          <a:noFill/>
          <a:ln w="9525">
            <a:noFill/>
            <a:miter lim="800000"/>
            <a:headEnd/>
            <a:tailEnd/>
          </a:ln>
          <a:effectLst/>
        </p:spPr>
      </p:pic>
      <p:pic>
        <p:nvPicPr>
          <p:cNvPr id="13" name="Picture 4"/>
          <p:cNvPicPr>
            <a:picLocks noChangeAspect="1" noChangeArrowheads="1"/>
          </p:cNvPicPr>
          <p:nvPr/>
        </p:nvPicPr>
        <p:blipFill>
          <a:blip r:embed="rId6" cstate="print"/>
          <a:srcRect/>
          <a:stretch>
            <a:fillRect/>
          </a:stretch>
        </p:blipFill>
        <p:spPr bwMode="auto">
          <a:xfrm>
            <a:off x="3957639" y="3429000"/>
            <a:ext cx="1452561" cy="955830"/>
          </a:xfrm>
          <a:prstGeom prst="rect">
            <a:avLst/>
          </a:prstGeom>
          <a:noFill/>
          <a:ln w="9525">
            <a:noFill/>
            <a:miter lim="800000"/>
            <a:headEnd/>
            <a:tailEnd/>
          </a:ln>
          <a:effectLst/>
        </p:spPr>
      </p:pic>
      <p:sp>
        <p:nvSpPr>
          <p:cNvPr id="14" name="Title 1"/>
          <p:cNvSpPr>
            <a:spLocks noGrp="1"/>
          </p:cNvSpPr>
          <p:nvPr>
            <p:ph type="title"/>
          </p:nvPr>
        </p:nvSpPr>
        <p:spPr>
          <a:xfrm>
            <a:off x="152400" y="274638"/>
            <a:ext cx="8229600" cy="639762"/>
          </a:xfrm>
        </p:spPr>
        <p:txBody>
          <a:bodyPr/>
          <a:lstStyle/>
          <a:p>
            <a:pPr eaLnBrk="1" hangingPunct="1"/>
            <a:r>
              <a:rPr lang="en-US" dirty="0" smtClean="0"/>
              <a:t>Results – Tick density by plot/week</a:t>
            </a:r>
          </a:p>
        </p:txBody>
      </p:sp>
      <p:pic>
        <p:nvPicPr>
          <p:cNvPr id="15" name="Picture 2"/>
          <p:cNvPicPr>
            <a:picLocks noChangeAspect="1" noChangeArrowheads="1"/>
          </p:cNvPicPr>
          <p:nvPr/>
        </p:nvPicPr>
        <p:blipFill>
          <a:blip r:embed="rId7" cstate="print"/>
          <a:srcRect/>
          <a:stretch>
            <a:fillRect/>
          </a:stretch>
        </p:blipFill>
        <p:spPr bwMode="auto">
          <a:xfrm>
            <a:off x="128116" y="2590800"/>
            <a:ext cx="862484" cy="1524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Results – % NDVI by class</a:t>
            </a:r>
          </a:p>
        </p:txBody>
      </p:sp>
      <p:pic>
        <p:nvPicPr>
          <p:cNvPr id="6" name="Picture 6" descr="bm6.JPG"/>
          <p:cNvPicPr>
            <a:picLocks noChangeAspect="1"/>
          </p:cNvPicPr>
          <p:nvPr/>
        </p:nvPicPr>
        <p:blipFill>
          <a:blip r:embed="rId2" cstate="print">
            <a:lum bright="80000" contrast="-70000"/>
          </a:blip>
          <a:srcRect/>
          <a:stretch>
            <a:fillRect/>
          </a:stretch>
        </p:blipFill>
        <p:spPr bwMode="auto">
          <a:xfrm>
            <a:off x="0" y="1057275"/>
            <a:ext cx="9144000" cy="5800725"/>
          </a:xfrm>
          <a:prstGeom prst="rect">
            <a:avLst/>
          </a:prstGeom>
          <a:noFill/>
          <a:ln w="9525">
            <a:solidFill>
              <a:schemeClr val="tx1"/>
            </a:solidFill>
            <a:miter lim="800000"/>
            <a:headEnd/>
            <a:tailEnd/>
          </a:ln>
        </p:spPr>
      </p:pic>
      <p:sp>
        <p:nvSpPr>
          <p:cNvPr id="7" name="Rectangle 6"/>
          <p:cNvSpPr/>
          <p:nvPr/>
        </p:nvSpPr>
        <p:spPr>
          <a:xfrm>
            <a:off x="0" y="0"/>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dirty="0"/>
          </a:p>
        </p:txBody>
      </p:sp>
      <p:pic>
        <p:nvPicPr>
          <p:cNvPr id="8" name="Picture 17" descr="outline.psd"/>
          <p:cNvPicPr>
            <a:picLocks noChangeAspect="1"/>
          </p:cNvPicPr>
          <p:nvPr/>
        </p:nvPicPr>
        <p:blipFill>
          <a:blip r:embed="rId3" cstate="print"/>
          <a:srcRect l="11134" t="21292" r="5408" b="22737"/>
          <a:stretch>
            <a:fillRect/>
          </a:stretch>
        </p:blipFill>
        <p:spPr bwMode="auto">
          <a:xfrm>
            <a:off x="8001000" y="228600"/>
            <a:ext cx="984250" cy="762000"/>
          </a:xfrm>
          <a:prstGeom prst="rect">
            <a:avLst/>
          </a:prstGeom>
          <a:noFill/>
          <a:ln w="9525">
            <a:noFill/>
            <a:miter lim="800000"/>
            <a:headEnd/>
            <a:tailEnd/>
          </a:ln>
        </p:spPr>
      </p:pic>
      <p:sp>
        <p:nvSpPr>
          <p:cNvPr id="9" name="Title 1"/>
          <p:cNvSpPr txBox="1">
            <a:spLocks/>
          </p:cNvSpPr>
          <p:nvPr/>
        </p:nvSpPr>
        <p:spPr>
          <a:xfrm>
            <a:off x="0" y="0"/>
            <a:ext cx="8382000" cy="1066800"/>
          </a:xfrm>
          <a:prstGeom prst="rect">
            <a:avLst/>
          </a:prstGeom>
          <a:ln>
            <a:solidFill>
              <a:schemeClr val="tx1"/>
            </a:solidFill>
          </a:ln>
        </p:spPr>
        <p:txBody>
          <a:bodyPr anchor="ctr"/>
          <a:lstStyle/>
          <a:p>
            <a:r>
              <a:rPr lang="en-US" sz="3600" dirty="0" smtClean="0">
                <a:solidFill>
                  <a:schemeClr val="bg1"/>
                </a:solidFill>
                <a:latin typeface="+mn-lt"/>
              </a:rPr>
              <a:t>Results - 500 </a:t>
            </a:r>
            <a:r>
              <a:rPr lang="en-US" sz="3600" dirty="0">
                <a:solidFill>
                  <a:schemeClr val="bg1"/>
                </a:solidFill>
                <a:latin typeface="+mn-lt"/>
              </a:rPr>
              <a:t>m diameter NDVI plots  </a:t>
            </a:r>
          </a:p>
        </p:txBody>
      </p:sp>
      <p:pic>
        <p:nvPicPr>
          <p:cNvPr id="10" name="Content Placeholder 9" descr="321Aster_with_class_plots.jpg"/>
          <p:cNvPicPr>
            <a:picLocks noGrp="1" noChangeAspect="1"/>
          </p:cNvPicPr>
          <p:nvPr>
            <p:ph sz="half" idx="1"/>
          </p:nvPr>
        </p:nvPicPr>
        <p:blipFill>
          <a:blip r:embed="rId4" cstate="print"/>
          <a:srcRect/>
          <a:stretch>
            <a:fillRect/>
          </a:stretch>
        </p:blipFill>
        <p:spPr>
          <a:xfrm>
            <a:off x="914400" y="1612900"/>
            <a:ext cx="7307263" cy="5016500"/>
          </a:xfrm>
          <a:ln>
            <a:noFill/>
          </a:ln>
        </p:spPr>
      </p:pic>
      <p:sp>
        <p:nvSpPr>
          <p:cNvPr id="11" name="TextBox 29"/>
          <p:cNvSpPr txBox="1">
            <a:spLocks noChangeArrowheads="1"/>
          </p:cNvSpPr>
          <p:nvPr/>
        </p:nvSpPr>
        <p:spPr bwMode="auto">
          <a:xfrm>
            <a:off x="3657600" y="3733800"/>
            <a:ext cx="460375" cy="230188"/>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1</a:t>
            </a:r>
          </a:p>
        </p:txBody>
      </p:sp>
      <p:sp>
        <p:nvSpPr>
          <p:cNvPr id="12" name="TextBox 30"/>
          <p:cNvSpPr txBox="1">
            <a:spLocks noChangeArrowheads="1"/>
          </p:cNvSpPr>
          <p:nvPr/>
        </p:nvSpPr>
        <p:spPr bwMode="auto">
          <a:xfrm>
            <a:off x="3962400" y="4572000"/>
            <a:ext cx="460375" cy="230188"/>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3</a:t>
            </a:r>
          </a:p>
        </p:txBody>
      </p:sp>
      <p:sp>
        <p:nvSpPr>
          <p:cNvPr id="13" name="TextBox 31"/>
          <p:cNvSpPr txBox="1">
            <a:spLocks noChangeArrowheads="1"/>
          </p:cNvSpPr>
          <p:nvPr/>
        </p:nvSpPr>
        <p:spPr bwMode="auto">
          <a:xfrm>
            <a:off x="3505200" y="4495800"/>
            <a:ext cx="460375" cy="230188"/>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4</a:t>
            </a:r>
          </a:p>
        </p:txBody>
      </p:sp>
      <p:sp>
        <p:nvSpPr>
          <p:cNvPr id="14" name="TextBox 32"/>
          <p:cNvSpPr txBox="1">
            <a:spLocks noChangeArrowheads="1"/>
          </p:cNvSpPr>
          <p:nvPr/>
        </p:nvSpPr>
        <p:spPr bwMode="auto">
          <a:xfrm>
            <a:off x="2828925" y="4876800"/>
            <a:ext cx="460375" cy="230188"/>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5</a:t>
            </a:r>
          </a:p>
        </p:txBody>
      </p:sp>
      <p:sp>
        <p:nvSpPr>
          <p:cNvPr id="15" name="TextBox 33"/>
          <p:cNvSpPr txBox="1">
            <a:spLocks noChangeArrowheads="1"/>
          </p:cNvSpPr>
          <p:nvPr/>
        </p:nvSpPr>
        <p:spPr bwMode="auto">
          <a:xfrm>
            <a:off x="1838325" y="4691063"/>
            <a:ext cx="460375" cy="231775"/>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7</a:t>
            </a:r>
          </a:p>
        </p:txBody>
      </p:sp>
      <p:sp>
        <p:nvSpPr>
          <p:cNvPr id="16" name="TextBox 34"/>
          <p:cNvSpPr txBox="1">
            <a:spLocks noChangeArrowheads="1"/>
          </p:cNvSpPr>
          <p:nvPr/>
        </p:nvSpPr>
        <p:spPr bwMode="auto">
          <a:xfrm>
            <a:off x="1828800" y="3929063"/>
            <a:ext cx="460375" cy="231775"/>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8</a:t>
            </a:r>
          </a:p>
        </p:txBody>
      </p:sp>
      <p:sp>
        <p:nvSpPr>
          <p:cNvPr id="17" name="TextBox 35"/>
          <p:cNvSpPr txBox="1">
            <a:spLocks noChangeArrowheads="1"/>
          </p:cNvSpPr>
          <p:nvPr/>
        </p:nvSpPr>
        <p:spPr bwMode="auto">
          <a:xfrm>
            <a:off x="1304925" y="4419600"/>
            <a:ext cx="460375" cy="230188"/>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9</a:t>
            </a:r>
          </a:p>
        </p:txBody>
      </p:sp>
      <p:sp>
        <p:nvSpPr>
          <p:cNvPr id="18" name="TextBox 36"/>
          <p:cNvSpPr txBox="1">
            <a:spLocks noChangeArrowheads="1"/>
          </p:cNvSpPr>
          <p:nvPr/>
        </p:nvSpPr>
        <p:spPr bwMode="auto">
          <a:xfrm>
            <a:off x="2905125" y="4081463"/>
            <a:ext cx="460375" cy="231775"/>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2</a:t>
            </a:r>
          </a:p>
        </p:txBody>
      </p:sp>
      <p:sp>
        <p:nvSpPr>
          <p:cNvPr id="19" name="TextBox 37"/>
          <p:cNvSpPr txBox="1">
            <a:spLocks noChangeArrowheads="1"/>
          </p:cNvSpPr>
          <p:nvPr/>
        </p:nvSpPr>
        <p:spPr bwMode="auto">
          <a:xfrm>
            <a:off x="2971800" y="3276600"/>
            <a:ext cx="460375" cy="230188"/>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6</a:t>
            </a:r>
          </a:p>
        </p:txBody>
      </p:sp>
      <p:sp>
        <p:nvSpPr>
          <p:cNvPr id="20" name="TextBox 38"/>
          <p:cNvSpPr txBox="1">
            <a:spLocks noChangeArrowheads="1"/>
          </p:cNvSpPr>
          <p:nvPr/>
        </p:nvSpPr>
        <p:spPr bwMode="auto">
          <a:xfrm>
            <a:off x="7391400" y="2895600"/>
            <a:ext cx="517525" cy="230188"/>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10</a:t>
            </a:r>
          </a:p>
        </p:txBody>
      </p:sp>
      <p:sp>
        <p:nvSpPr>
          <p:cNvPr id="21" name="TextBox 39"/>
          <p:cNvSpPr txBox="1">
            <a:spLocks noChangeArrowheads="1"/>
          </p:cNvSpPr>
          <p:nvPr/>
        </p:nvSpPr>
        <p:spPr bwMode="auto">
          <a:xfrm>
            <a:off x="7086600" y="3810000"/>
            <a:ext cx="517525" cy="230188"/>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11</a:t>
            </a:r>
          </a:p>
        </p:txBody>
      </p:sp>
      <p:sp>
        <p:nvSpPr>
          <p:cNvPr id="22" name="TextBox 40"/>
          <p:cNvSpPr txBox="1">
            <a:spLocks noChangeArrowheads="1"/>
          </p:cNvSpPr>
          <p:nvPr/>
        </p:nvSpPr>
        <p:spPr bwMode="auto">
          <a:xfrm>
            <a:off x="7086600" y="4724400"/>
            <a:ext cx="517525" cy="230188"/>
          </a:xfrm>
          <a:prstGeom prst="rect">
            <a:avLst/>
          </a:prstGeom>
          <a:noFill/>
          <a:ln w="9525">
            <a:noFill/>
            <a:miter lim="800000"/>
            <a:headEnd/>
            <a:tailEnd/>
          </a:ln>
        </p:spPr>
        <p:txBody>
          <a:bodyPr wrap="none">
            <a:spAutoFit/>
          </a:bodyPr>
          <a:lstStyle/>
          <a:p>
            <a:pPr algn="ctr"/>
            <a:r>
              <a:rPr lang="en-US" sz="900" b="1" dirty="0">
                <a:solidFill>
                  <a:schemeClr val="bg1"/>
                </a:solidFill>
                <a:latin typeface="Calibri" pitchFamily="34" charset="0"/>
              </a:rPr>
              <a:t>Plot 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Results – % NDVI class: plot detail</a:t>
            </a:r>
          </a:p>
        </p:txBody>
      </p:sp>
      <p:pic>
        <p:nvPicPr>
          <p:cNvPr id="13" name="Content Placeholder 16" descr="PLots w class.bmp"/>
          <p:cNvPicPr>
            <a:picLocks noGrp="1" noChangeAspect="1"/>
          </p:cNvPicPr>
          <p:nvPr>
            <p:ph sz="half" idx="1"/>
          </p:nvPr>
        </p:nvPicPr>
        <p:blipFill>
          <a:blip r:embed="rId2" cstate="print"/>
          <a:srcRect/>
          <a:stretch>
            <a:fillRect/>
          </a:stretch>
        </p:blipFill>
        <p:spPr>
          <a:xfrm>
            <a:off x="609600" y="2362200"/>
            <a:ext cx="6858000" cy="2590800"/>
          </a:xfrm>
          <a:ln w="38100">
            <a:solidFill>
              <a:schemeClr val="tx1"/>
            </a:solidFill>
          </a:ln>
        </p:spPr>
      </p:pic>
      <p:pic>
        <p:nvPicPr>
          <p:cNvPr id="14" name="Picture 4"/>
          <p:cNvPicPr>
            <a:picLocks noChangeAspect="1" noChangeArrowheads="1"/>
          </p:cNvPicPr>
          <p:nvPr/>
        </p:nvPicPr>
        <p:blipFill>
          <a:blip r:embed="rId3" cstate="print"/>
          <a:srcRect/>
          <a:stretch>
            <a:fillRect/>
          </a:stretch>
        </p:blipFill>
        <p:spPr bwMode="auto">
          <a:xfrm>
            <a:off x="7494588" y="2362200"/>
            <a:ext cx="1116012" cy="2590800"/>
          </a:xfrm>
          <a:prstGeom prst="rect">
            <a:avLst/>
          </a:prstGeom>
          <a:noFill/>
          <a:ln w="38100">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a:spLocks noChangeArrowheads="1"/>
          </p:cNvSpPr>
          <p:nvPr/>
        </p:nvSpPr>
        <p:spPr bwMode="auto">
          <a:xfrm>
            <a:off x="381000" y="5649913"/>
            <a:ext cx="5773632" cy="369332"/>
          </a:xfrm>
          <a:prstGeom prst="rect">
            <a:avLst/>
          </a:prstGeom>
          <a:noFill/>
          <a:ln w="9525">
            <a:noFill/>
            <a:miter lim="800000"/>
            <a:headEnd/>
            <a:tailEnd/>
          </a:ln>
        </p:spPr>
        <p:txBody>
          <a:bodyPr wrap="none">
            <a:spAutoFit/>
          </a:bodyPr>
          <a:lstStyle/>
          <a:p>
            <a:r>
              <a:rPr lang="en-US" i="1" u="sng" dirty="0">
                <a:latin typeface="Calibri" pitchFamily="34" charset="0"/>
              </a:rPr>
              <a:t>Figure </a:t>
            </a:r>
            <a:r>
              <a:rPr lang="en-US" i="1" u="sng" dirty="0" smtClean="0">
                <a:latin typeface="Calibri" pitchFamily="34" charset="0"/>
              </a:rPr>
              <a:t>1b: </a:t>
            </a:r>
            <a:r>
              <a:rPr lang="en-US" i="1" u="sng" dirty="0">
                <a:latin typeface="Calibri" pitchFamily="34" charset="0"/>
              </a:rPr>
              <a:t>NDVI class proportion by </a:t>
            </a:r>
            <a:r>
              <a:rPr lang="en-US" i="1" u="sng" dirty="0" smtClean="0">
                <a:latin typeface="Calibri" pitchFamily="34" charset="0"/>
              </a:rPr>
              <a:t>plot sorted by </a:t>
            </a:r>
            <a:r>
              <a:rPr lang="en-US" i="1" u="sng" dirty="0">
                <a:latin typeface="Calibri" pitchFamily="34" charset="0"/>
              </a:rPr>
              <a:t>tick count</a:t>
            </a:r>
          </a:p>
        </p:txBody>
      </p:sp>
      <p:graphicFrame>
        <p:nvGraphicFramePr>
          <p:cNvPr id="8" name="Content Placeholder 8"/>
          <p:cNvGraphicFramePr>
            <a:graphicFrameLocks noGrp="1"/>
          </p:cNvGraphicFramePr>
          <p:nvPr>
            <p:ph sz="half" idx="1"/>
          </p:nvPr>
        </p:nvGraphicFramePr>
        <p:xfrm>
          <a:off x="0" y="1219200"/>
          <a:ext cx="91440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p:txBody>
          <a:bodyPr/>
          <a:lstStyle/>
          <a:p>
            <a:pPr eaLnBrk="1" hangingPunct="1"/>
            <a:r>
              <a:rPr lang="en-US" dirty="0" smtClean="0"/>
              <a:t>Results – % NDVI class analysis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eaLnBrk="1" hangingPunct="1"/>
            <a:r>
              <a:rPr lang="en-US" dirty="0" smtClean="0"/>
              <a:t>Results – Image variables by tick count</a:t>
            </a:r>
          </a:p>
        </p:txBody>
      </p:sp>
      <p:sp>
        <p:nvSpPr>
          <p:cNvPr id="10" name="TextBox 11"/>
          <p:cNvSpPr txBox="1">
            <a:spLocks noChangeArrowheads="1"/>
          </p:cNvSpPr>
          <p:nvPr/>
        </p:nvSpPr>
        <p:spPr bwMode="auto">
          <a:xfrm>
            <a:off x="2822575" y="3505200"/>
            <a:ext cx="301625" cy="369888"/>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9</a:t>
            </a:r>
          </a:p>
        </p:txBody>
      </p:sp>
      <p:sp>
        <p:nvSpPr>
          <p:cNvPr id="11" name="TextBox 13"/>
          <p:cNvSpPr txBox="1">
            <a:spLocks noChangeArrowheads="1"/>
          </p:cNvSpPr>
          <p:nvPr/>
        </p:nvSpPr>
        <p:spPr bwMode="auto">
          <a:xfrm>
            <a:off x="5410200" y="3668713"/>
            <a:ext cx="301625" cy="369887"/>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8</a:t>
            </a:r>
          </a:p>
        </p:txBody>
      </p:sp>
      <p:graphicFrame>
        <p:nvGraphicFramePr>
          <p:cNvPr id="12" name="Table 11"/>
          <p:cNvGraphicFramePr>
            <a:graphicFrameLocks noGrp="1"/>
          </p:cNvGraphicFramePr>
          <p:nvPr/>
        </p:nvGraphicFramePr>
        <p:xfrm>
          <a:off x="914401" y="4876800"/>
          <a:ext cx="3200400" cy="1600200"/>
        </p:xfrm>
        <a:graphic>
          <a:graphicData uri="http://schemas.openxmlformats.org/drawingml/2006/table">
            <a:tbl>
              <a:tblPr/>
              <a:tblGrid>
                <a:gridCol w="504498"/>
                <a:gridCol w="2112579"/>
                <a:gridCol w="583323"/>
              </a:tblGrid>
              <a:tr h="139390">
                <a:tc gridSpan="3">
                  <a:txBody>
                    <a:bodyPr/>
                    <a:lstStyle/>
                    <a:p>
                      <a:pPr algn="ctr" fontAlgn="b"/>
                      <a:r>
                        <a:rPr lang="en-US" sz="1200" b="1" i="0" u="sng" strike="noStrike" dirty="0">
                          <a:solidFill>
                            <a:srgbClr val="FFFFFF"/>
                          </a:solidFill>
                          <a:latin typeface="Times New Roman" pitchFamily="18" charset="0"/>
                          <a:cs typeface="Times New Roman" pitchFamily="18" charset="0"/>
                        </a:rPr>
                        <a:t>Plot 9</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r>
              <a:tr h="139390">
                <a:tc rowSpan="2">
                  <a:txBody>
                    <a:bodyPr/>
                    <a:lstStyle/>
                    <a:p>
                      <a:pPr algn="ctr" fontAlgn="ctr"/>
                      <a:r>
                        <a:rPr lang="en-US" sz="1100" b="1" i="1" u="none" strike="noStrike" dirty="0">
                          <a:solidFill>
                            <a:srgbClr val="FFFFFF"/>
                          </a:solidFill>
                          <a:latin typeface="Times New Roman" pitchFamily="18" charset="0"/>
                          <a:cs typeface="Times New Roman" pitchFamily="18" charset="0"/>
                        </a:rPr>
                        <a:t>General</a:t>
                      </a:r>
                    </a:p>
                  </a:txBody>
                  <a:tcPr marL="9525" marR="9525" marT="9525" marB="0" anchor="ctr">
                    <a:lnL>
                      <a:noFill/>
                    </a:lnL>
                    <a:lnR>
                      <a:noFill/>
                    </a:lnR>
                    <a:lnT>
                      <a:noFill/>
                    </a:lnT>
                    <a:lnB>
                      <a:noFill/>
                    </a:lnB>
                    <a:noFill/>
                  </a:tcPr>
                </a:tc>
                <a:tc>
                  <a:txBody>
                    <a:bodyPr/>
                    <a:lstStyle/>
                    <a:p>
                      <a:pPr algn="ctr" fontAlgn="ctr"/>
                      <a:r>
                        <a:rPr lang="en-US" sz="1100" b="0" i="0" u="none" strike="noStrike" dirty="0">
                          <a:solidFill>
                            <a:srgbClr val="FFFFFF"/>
                          </a:solidFill>
                          <a:latin typeface="Times New Roman" pitchFamily="18" charset="0"/>
                          <a:cs typeface="Times New Roman" pitchFamily="18" charset="0"/>
                        </a:rPr>
                        <a:t>Mean plot digital number</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170.3</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ctr"/>
                      <a:r>
                        <a:rPr lang="en-US" sz="1100" b="0" i="0" u="none" strike="noStrike" dirty="0">
                          <a:solidFill>
                            <a:srgbClr val="FFFFFF"/>
                          </a:solidFill>
                          <a:latin typeface="Times New Roman" pitchFamily="18" charset="0"/>
                          <a:cs typeface="Times New Roman" pitchFamily="18" charset="0"/>
                        </a:rPr>
                        <a:t>% NDVI by class</a:t>
                      </a:r>
                    </a:p>
                  </a:txBody>
                  <a:tcPr marL="9525" marR="9525" marT="9525" marB="0" anchor="ctr">
                    <a:lnL>
                      <a:noFill/>
                    </a:lnL>
                    <a:lnR>
                      <a:noFill/>
                    </a:lnR>
                    <a:lnT>
                      <a:noFill/>
                    </a:lnT>
                    <a:lnB>
                      <a:noFill/>
                    </a:lnB>
                  </a:tcPr>
                </a:tc>
                <a:tc>
                  <a:txBody>
                    <a:bodyPr/>
                    <a:lstStyle/>
                    <a:p>
                      <a:pPr algn="ctr" fontAlgn="b"/>
                      <a:r>
                        <a:rPr lang="en-US" sz="1100" b="0" i="0" u="none" strike="noStrike" dirty="0" smtClean="0">
                          <a:solidFill>
                            <a:srgbClr val="FFFFFF"/>
                          </a:solidFill>
                          <a:latin typeface="Times New Roman" pitchFamily="18" charset="0"/>
                          <a:cs typeface="Times New Roman" pitchFamily="18" charset="0"/>
                        </a:rPr>
                        <a:t>above</a:t>
                      </a:r>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r>
              <a:tr h="139390">
                <a:tc>
                  <a:txBody>
                    <a:bodyPr/>
                    <a:lstStyle/>
                    <a:p>
                      <a:pPr algn="ctr" fontAlgn="ctr"/>
                      <a:endParaRPr lang="en-US" sz="1100" b="1" i="1"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ctr"/>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b"/>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r>
              <a:tr h="167268">
                <a:tc rowSpan="4">
                  <a:txBody>
                    <a:bodyPr/>
                    <a:lstStyle/>
                    <a:p>
                      <a:pPr algn="ctr" fontAlgn="ctr"/>
                      <a:r>
                        <a:rPr lang="en-US" sz="1100" b="1" i="1" u="none" strike="noStrike" dirty="0">
                          <a:solidFill>
                            <a:srgbClr val="FFFFFF"/>
                          </a:solidFill>
                          <a:latin typeface="Times New Roman" pitchFamily="18" charset="0"/>
                          <a:cs typeface="Times New Roman" pitchFamily="18" charset="0"/>
                        </a:rPr>
                        <a:t>Edge</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Patch area (meters</a:t>
                      </a:r>
                      <a:r>
                        <a:rPr lang="en-US" sz="1100" b="0" i="0" u="none" strike="noStrike" baseline="30000" dirty="0">
                          <a:solidFill>
                            <a:srgbClr val="FFFFFF"/>
                          </a:solidFill>
                          <a:latin typeface="Times New Roman" pitchFamily="18" charset="0"/>
                          <a:cs typeface="Times New Roman" pitchFamily="18" charset="0"/>
                        </a:rPr>
                        <a:t>2</a:t>
                      </a:r>
                      <a:r>
                        <a:rPr lang="en-US" sz="1100" b="0" i="0" u="none" strike="noStrike" dirty="0">
                          <a:solidFill>
                            <a:srgbClr val="FFFFFF"/>
                          </a:solidFill>
                          <a:latin typeface="Times New Roman" pitchFamily="18" charset="0"/>
                          <a:cs typeface="Times New Roman" pitchFamily="18" charset="0"/>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91382.3</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Distance to nearest edge from centroid (m)</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1.6</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Edge length (m)</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854.9</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Edge </a:t>
                      </a:r>
                      <a:r>
                        <a:rPr lang="en-US" sz="1100" b="0" i="0" u="none" strike="noStrike" dirty="0" smtClean="0">
                          <a:solidFill>
                            <a:srgbClr val="FFFFFF"/>
                          </a:solidFill>
                          <a:latin typeface="Times New Roman" pitchFamily="18" charset="0"/>
                          <a:cs typeface="Times New Roman" pitchFamily="18" charset="0"/>
                        </a:rPr>
                        <a:t>length/Patch </a:t>
                      </a:r>
                      <a:r>
                        <a:rPr lang="en-US" sz="1100" b="0" i="0" u="none" strike="noStrike" dirty="0">
                          <a:solidFill>
                            <a:srgbClr val="FFFFFF"/>
                          </a:solidFill>
                          <a:latin typeface="Times New Roman" pitchFamily="18" charset="0"/>
                          <a:cs typeface="Times New Roman" pitchFamily="18" charset="0"/>
                        </a:rPr>
                        <a:t>area ratio</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0.00002</a:t>
                      </a:r>
                    </a:p>
                  </a:txBody>
                  <a:tcPr marL="9525" marR="9525" marT="9525" marB="0" anchor="ctr">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4419600" y="4876800"/>
          <a:ext cx="3200400" cy="1600200"/>
        </p:xfrm>
        <a:graphic>
          <a:graphicData uri="http://schemas.openxmlformats.org/drawingml/2006/table">
            <a:tbl>
              <a:tblPr/>
              <a:tblGrid>
                <a:gridCol w="495945"/>
                <a:gridCol w="2154264"/>
                <a:gridCol w="550191"/>
              </a:tblGrid>
              <a:tr h="139390">
                <a:tc gridSpan="3">
                  <a:txBody>
                    <a:bodyPr/>
                    <a:lstStyle/>
                    <a:p>
                      <a:pPr algn="ctr" fontAlgn="b"/>
                      <a:r>
                        <a:rPr lang="en-US" sz="1200" b="1" i="0" u="sng" strike="noStrike" dirty="0">
                          <a:solidFill>
                            <a:srgbClr val="FFFFFF"/>
                          </a:solidFill>
                          <a:latin typeface="Times New Roman" pitchFamily="18" charset="0"/>
                          <a:cs typeface="Times New Roman" pitchFamily="18" charset="0"/>
                        </a:rPr>
                        <a:t>Plot 8</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r>
              <a:tr h="139390">
                <a:tc rowSpan="2">
                  <a:txBody>
                    <a:bodyPr/>
                    <a:lstStyle/>
                    <a:p>
                      <a:pPr algn="ctr" fontAlgn="ctr"/>
                      <a:r>
                        <a:rPr lang="en-US" sz="1100" b="1" i="1" u="none" strike="noStrike" dirty="0">
                          <a:solidFill>
                            <a:srgbClr val="FFFFFF"/>
                          </a:solidFill>
                          <a:latin typeface="Times New Roman" pitchFamily="18" charset="0"/>
                          <a:cs typeface="Times New Roman" pitchFamily="18" charset="0"/>
                        </a:rPr>
                        <a:t>General</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FFFFFF"/>
                          </a:solidFill>
                          <a:latin typeface="Times New Roman" pitchFamily="18" charset="0"/>
                          <a:cs typeface="Times New Roman" pitchFamily="18" charset="0"/>
                        </a:rPr>
                        <a:t>Mean plot digital number</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155.4</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ctr"/>
                      <a:r>
                        <a:rPr lang="en-US" sz="1100" b="0" i="0" u="none" strike="noStrike" dirty="0">
                          <a:solidFill>
                            <a:srgbClr val="FFFFFF"/>
                          </a:solidFill>
                          <a:latin typeface="Times New Roman" pitchFamily="18" charset="0"/>
                          <a:cs typeface="Times New Roman" pitchFamily="18" charset="0"/>
                        </a:rPr>
                        <a:t>% NDVI by class</a:t>
                      </a:r>
                    </a:p>
                  </a:txBody>
                  <a:tcPr marL="9525" marR="9525" marT="9525" marB="0" anchor="ctr">
                    <a:lnL>
                      <a:noFill/>
                    </a:lnL>
                    <a:lnR>
                      <a:noFill/>
                    </a:lnR>
                    <a:lnT>
                      <a:noFill/>
                    </a:lnT>
                    <a:lnB>
                      <a:noFill/>
                    </a:lnB>
                  </a:tcPr>
                </a:tc>
                <a:tc>
                  <a:txBody>
                    <a:bodyPr/>
                    <a:lstStyle/>
                    <a:p>
                      <a:pPr algn="ctr" fontAlgn="b"/>
                      <a:r>
                        <a:rPr lang="en-US" sz="1100" b="0" i="0" u="none" strike="noStrike" dirty="0" smtClean="0">
                          <a:solidFill>
                            <a:srgbClr val="FFFFFF"/>
                          </a:solidFill>
                          <a:latin typeface="Times New Roman" pitchFamily="18" charset="0"/>
                          <a:cs typeface="Times New Roman" pitchFamily="18" charset="0"/>
                        </a:rPr>
                        <a:t>above</a:t>
                      </a:r>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r>
              <a:tr h="139390">
                <a:tc>
                  <a:txBody>
                    <a:bodyPr/>
                    <a:lstStyle/>
                    <a:p>
                      <a:pPr algn="ctr" fontAlgn="ctr"/>
                      <a:endParaRPr lang="en-US" sz="1100" b="1" i="1"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ctr"/>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b"/>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r>
              <a:tr h="167268">
                <a:tc rowSpan="4">
                  <a:txBody>
                    <a:bodyPr/>
                    <a:lstStyle/>
                    <a:p>
                      <a:pPr algn="ctr" fontAlgn="ctr"/>
                      <a:r>
                        <a:rPr lang="en-US" sz="1100" b="1" i="1" u="none" strike="noStrike" dirty="0">
                          <a:solidFill>
                            <a:srgbClr val="FFFFFF"/>
                          </a:solidFill>
                          <a:latin typeface="Times New Roman" pitchFamily="18" charset="0"/>
                          <a:cs typeface="Times New Roman" pitchFamily="18" charset="0"/>
                        </a:rPr>
                        <a:t>Edge</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Patch area  (meters</a:t>
                      </a:r>
                      <a:r>
                        <a:rPr lang="en-US" sz="1100" b="0" i="0" u="none" strike="noStrike" baseline="30000" dirty="0">
                          <a:solidFill>
                            <a:srgbClr val="FFFFFF"/>
                          </a:solidFill>
                          <a:latin typeface="Times New Roman" pitchFamily="18" charset="0"/>
                          <a:cs typeface="Times New Roman" pitchFamily="18" charset="0"/>
                        </a:rPr>
                        <a:t>2</a:t>
                      </a:r>
                      <a:r>
                        <a:rPr lang="en-US" sz="1100" b="0" i="0" u="none" strike="noStrike" dirty="0">
                          <a:solidFill>
                            <a:srgbClr val="FFFFFF"/>
                          </a:solidFill>
                          <a:latin typeface="Times New Roman" pitchFamily="18" charset="0"/>
                          <a:cs typeface="Times New Roman" pitchFamily="18" charset="0"/>
                        </a:rPr>
                        <a:t>)</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63711.5</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Distance to nearest edge from centroid (m)</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46.2</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Edge length (m)</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1217.2</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Edge </a:t>
                      </a:r>
                      <a:r>
                        <a:rPr lang="en-US" sz="1100" b="0" i="0" u="none" strike="noStrike" dirty="0" smtClean="0">
                          <a:solidFill>
                            <a:srgbClr val="FFFFFF"/>
                          </a:solidFill>
                          <a:latin typeface="Times New Roman" pitchFamily="18" charset="0"/>
                          <a:cs typeface="Times New Roman" pitchFamily="18" charset="0"/>
                        </a:rPr>
                        <a:t>length/Patch area ratio</a:t>
                      </a:r>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0.01910</a:t>
                      </a:r>
                    </a:p>
                  </a:txBody>
                  <a:tcPr marL="9525" marR="9525" marT="9525" marB="0" anchor="ctr">
                    <a:lnL>
                      <a:noFill/>
                    </a:lnL>
                    <a:lnR>
                      <a:noFill/>
                    </a:lnR>
                    <a:lnT>
                      <a:noFill/>
                    </a:lnT>
                    <a:lnB>
                      <a:noFill/>
                    </a:lnB>
                  </a:tcPr>
                </a:tc>
              </a:tr>
            </a:tbl>
          </a:graphicData>
        </a:graphic>
      </p:graphicFrame>
      <p:pic>
        <p:nvPicPr>
          <p:cNvPr id="17" name="Picture 2"/>
          <p:cNvPicPr>
            <a:picLocks noChangeAspect="1" noChangeArrowheads="1"/>
          </p:cNvPicPr>
          <p:nvPr/>
        </p:nvPicPr>
        <p:blipFill>
          <a:blip r:embed="rId2" cstate="print"/>
          <a:srcRect/>
          <a:stretch>
            <a:fillRect/>
          </a:stretch>
        </p:blipFill>
        <p:spPr bwMode="auto">
          <a:xfrm>
            <a:off x="1447800" y="1447800"/>
            <a:ext cx="6096000" cy="3864864"/>
          </a:xfrm>
          <a:prstGeom prst="rect">
            <a:avLst/>
          </a:prstGeom>
          <a:noFill/>
          <a:ln w="9525">
            <a:solidFill>
              <a:schemeClr val="tx1"/>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eaLnBrk="1" hangingPunct="1"/>
            <a:r>
              <a:rPr lang="en-US" dirty="0" smtClean="0"/>
              <a:t>Results – Integrated image variables</a:t>
            </a:r>
          </a:p>
        </p:txBody>
      </p:sp>
      <p:pic>
        <p:nvPicPr>
          <p:cNvPr id="6" name="Content Placeholder 9" descr="Class_Plots_8_and_9_over_321Aster.jpg"/>
          <p:cNvPicPr>
            <a:picLocks noGrp="1" noChangeAspect="1"/>
          </p:cNvPicPr>
          <p:nvPr>
            <p:ph sz="half" idx="1"/>
          </p:nvPr>
        </p:nvPicPr>
        <p:blipFill>
          <a:blip r:embed="rId2" cstate="print"/>
          <a:srcRect/>
          <a:stretch>
            <a:fillRect/>
          </a:stretch>
        </p:blipFill>
        <p:spPr>
          <a:xfrm>
            <a:off x="914400" y="1606550"/>
            <a:ext cx="7315200" cy="5022850"/>
          </a:xfrm>
          <a:ln>
            <a:solidFill>
              <a:schemeClr val="tx1"/>
            </a:solidFill>
          </a:ln>
        </p:spPr>
      </p:pic>
      <p:sp>
        <p:nvSpPr>
          <p:cNvPr id="10" name="TextBox 11"/>
          <p:cNvSpPr txBox="1">
            <a:spLocks noChangeArrowheads="1"/>
          </p:cNvSpPr>
          <p:nvPr/>
        </p:nvSpPr>
        <p:spPr bwMode="auto">
          <a:xfrm>
            <a:off x="2822575" y="3505200"/>
            <a:ext cx="301625" cy="369888"/>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9</a:t>
            </a:r>
          </a:p>
        </p:txBody>
      </p:sp>
      <p:sp>
        <p:nvSpPr>
          <p:cNvPr id="11" name="TextBox 13"/>
          <p:cNvSpPr txBox="1">
            <a:spLocks noChangeArrowheads="1"/>
          </p:cNvSpPr>
          <p:nvPr/>
        </p:nvSpPr>
        <p:spPr bwMode="auto">
          <a:xfrm>
            <a:off x="5410200" y="3668713"/>
            <a:ext cx="301625" cy="369887"/>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8</a:t>
            </a:r>
          </a:p>
        </p:txBody>
      </p:sp>
      <p:graphicFrame>
        <p:nvGraphicFramePr>
          <p:cNvPr id="12" name="Table 11"/>
          <p:cNvGraphicFramePr>
            <a:graphicFrameLocks noGrp="1"/>
          </p:cNvGraphicFramePr>
          <p:nvPr/>
        </p:nvGraphicFramePr>
        <p:xfrm>
          <a:off x="914401" y="4876800"/>
          <a:ext cx="3200400" cy="1600200"/>
        </p:xfrm>
        <a:graphic>
          <a:graphicData uri="http://schemas.openxmlformats.org/drawingml/2006/table">
            <a:tbl>
              <a:tblPr/>
              <a:tblGrid>
                <a:gridCol w="504498"/>
                <a:gridCol w="2112579"/>
                <a:gridCol w="583323"/>
              </a:tblGrid>
              <a:tr h="139390">
                <a:tc gridSpan="3">
                  <a:txBody>
                    <a:bodyPr/>
                    <a:lstStyle/>
                    <a:p>
                      <a:pPr algn="ctr" fontAlgn="b"/>
                      <a:r>
                        <a:rPr lang="en-US" sz="1200" b="1" i="0" u="sng" strike="noStrike" dirty="0">
                          <a:solidFill>
                            <a:srgbClr val="FFFFFF"/>
                          </a:solidFill>
                          <a:latin typeface="Times New Roman" pitchFamily="18" charset="0"/>
                          <a:cs typeface="Times New Roman" pitchFamily="18" charset="0"/>
                        </a:rPr>
                        <a:t>Plot 9</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r>
              <a:tr h="139390">
                <a:tc rowSpan="2">
                  <a:txBody>
                    <a:bodyPr/>
                    <a:lstStyle/>
                    <a:p>
                      <a:pPr algn="ctr" fontAlgn="ctr"/>
                      <a:r>
                        <a:rPr lang="en-US" sz="1100" b="1" i="1" u="none" strike="noStrike" dirty="0">
                          <a:solidFill>
                            <a:srgbClr val="FFFFFF"/>
                          </a:solidFill>
                          <a:latin typeface="Times New Roman" pitchFamily="18" charset="0"/>
                          <a:cs typeface="Times New Roman" pitchFamily="18" charset="0"/>
                        </a:rPr>
                        <a:t>General</a:t>
                      </a:r>
                    </a:p>
                  </a:txBody>
                  <a:tcPr marL="9525" marR="9525" marT="9525" marB="0" anchor="ctr">
                    <a:lnL>
                      <a:noFill/>
                    </a:lnL>
                    <a:lnR>
                      <a:noFill/>
                    </a:lnR>
                    <a:lnT>
                      <a:noFill/>
                    </a:lnT>
                    <a:lnB>
                      <a:noFill/>
                    </a:lnB>
                    <a:noFill/>
                  </a:tcPr>
                </a:tc>
                <a:tc>
                  <a:txBody>
                    <a:bodyPr/>
                    <a:lstStyle/>
                    <a:p>
                      <a:pPr algn="ctr" fontAlgn="ctr"/>
                      <a:r>
                        <a:rPr lang="en-US" sz="1100" b="0" i="0" u="none" strike="noStrike" dirty="0">
                          <a:solidFill>
                            <a:srgbClr val="FFFFFF"/>
                          </a:solidFill>
                          <a:latin typeface="Times New Roman" pitchFamily="18" charset="0"/>
                          <a:cs typeface="Times New Roman" pitchFamily="18" charset="0"/>
                        </a:rPr>
                        <a:t>Mean plot digital number</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170.3</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ctr"/>
                      <a:r>
                        <a:rPr lang="en-US" sz="1100" b="0" i="0" u="none" strike="noStrike" dirty="0">
                          <a:solidFill>
                            <a:srgbClr val="FFFFFF"/>
                          </a:solidFill>
                          <a:latin typeface="Times New Roman" pitchFamily="18" charset="0"/>
                          <a:cs typeface="Times New Roman" pitchFamily="18" charset="0"/>
                        </a:rPr>
                        <a:t>% NDVI by class</a:t>
                      </a:r>
                    </a:p>
                  </a:txBody>
                  <a:tcPr marL="9525" marR="9525" marT="9525" marB="0" anchor="ctr">
                    <a:lnL>
                      <a:noFill/>
                    </a:lnL>
                    <a:lnR>
                      <a:noFill/>
                    </a:lnR>
                    <a:lnT>
                      <a:noFill/>
                    </a:lnT>
                    <a:lnB>
                      <a:noFill/>
                    </a:lnB>
                  </a:tcPr>
                </a:tc>
                <a:tc>
                  <a:txBody>
                    <a:bodyPr/>
                    <a:lstStyle/>
                    <a:p>
                      <a:pPr algn="ctr" fontAlgn="b"/>
                      <a:r>
                        <a:rPr lang="en-US" sz="1100" b="0" i="0" u="none" strike="noStrike" dirty="0" smtClean="0">
                          <a:solidFill>
                            <a:srgbClr val="FFFFFF"/>
                          </a:solidFill>
                          <a:latin typeface="Times New Roman" pitchFamily="18" charset="0"/>
                          <a:cs typeface="Times New Roman" pitchFamily="18" charset="0"/>
                        </a:rPr>
                        <a:t>above</a:t>
                      </a:r>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r>
              <a:tr h="139390">
                <a:tc>
                  <a:txBody>
                    <a:bodyPr/>
                    <a:lstStyle/>
                    <a:p>
                      <a:pPr algn="ctr" fontAlgn="ctr"/>
                      <a:endParaRPr lang="en-US" sz="1100" b="1" i="1"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ctr"/>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b"/>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r>
              <a:tr h="167268">
                <a:tc rowSpan="4">
                  <a:txBody>
                    <a:bodyPr/>
                    <a:lstStyle/>
                    <a:p>
                      <a:pPr algn="ctr" fontAlgn="ctr"/>
                      <a:r>
                        <a:rPr lang="en-US" sz="1100" b="1" i="1" u="none" strike="noStrike" dirty="0">
                          <a:solidFill>
                            <a:srgbClr val="FFFFFF"/>
                          </a:solidFill>
                          <a:latin typeface="Times New Roman" pitchFamily="18" charset="0"/>
                          <a:cs typeface="Times New Roman" pitchFamily="18" charset="0"/>
                        </a:rPr>
                        <a:t>Edge</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Patch area (meters</a:t>
                      </a:r>
                      <a:r>
                        <a:rPr lang="en-US" sz="1100" b="0" i="0" u="none" strike="noStrike" baseline="30000" dirty="0">
                          <a:solidFill>
                            <a:srgbClr val="FFFFFF"/>
                          </a:solidFill>
                          <a:latin typeface="Times New Roman" pitchFamily="18" charset="0"/>
                          <a:cs typeface="Times New Roman" pitchFamily="18" charset="0"/>
                        </a:rPr>
                        <a:t>2</a:t>
                      </a:r>
                      <a:r>
                        <a:rPr lang="en-US" sz="1100" b="0" i="0" u="none" strike="noStrike" dirty="0">
                          <a:solidFill>
                            <a:srgbClr val="FFFFFF"/>
                          </a:solidFill>
                          <a:latin typeface="Times New Roman" pitchFamily="18" charset="0"/>
                          <a:cs typeface="Times New Roman" pitchFamily="18" charset="0"/>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91382.3</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Distance to nearest edge from centroid (m)</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1.6</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Edge length (m)</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854.9</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Edge </a:t>
                      </a:r>
                      <a:r>
                        <a:rPr lang="en-US" sz="1100" b="0" i="0" u="none" strike="noStrike" dirty="0" smtClean="0">
                          <a:solidFill>
                            <a:srgbClr val="FFFFFF"/>
                          </a:solidFill>
                          <a:latin typeface="Times New Roman" pitchFamily="18" charset="0"/>
                          <a:cs typeface="Times New Roman" pitchFamily="18" charset="0"/>
                        </a:rPr>
                        <a:t>length/Patch </a:t>
                      </a:r>
                      <a:r>
                        <a:rPr lang="en-US" sz="1100" b="0" i="0" u="none" strike="noStrike" dirty="0">
                          <a:solidFill>
                            <a:srgbClr val="FFFFFF"/>
                          </a:solidFill>
                          <a:latin typeface="Times New Roman" pitchFamily="18" charset="0"/>
                          <a:cs typeface="Times New Roman" pitchFamily="18" charset="0"/>
                        </a:rPr>
                        <a:t>area ratio</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0.00002</a:t>
                      </a:r>
                    </a:p>
                  </a:txBody>
                  <a:tcPr marL="9525" marR="9525" marT="9525" marB="0" anchor="ctr">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4419600" y="4876800"/>
          <a:ext cx="3200400" cy="1600200"/>
        </p:xfrm>
        <a:graphic>
          <a:graphicData uri="http://schemas.openxmlformats.org/drawingml/2006/table">
            <a:tbl>
              <a:tblPr/>
              <a:tblGrid>
                <a:gridCol w="495945"/>
                <a:gridCol w="2154264"/>
                <a:gridCol w="550191"/>
              </a:tblGrid>
              <a:tr h="139390">
                <a:tc gridSpan="3">
                  <a:txBody>
                    <a:bodyPr/>
                    <a:lstStyle/>
                    <a:p>
                      <a:pPr algn="ctr" fontAlgn="b"/>
                      <a:r>
                        <a:rPr lang="en-US" sz="1200" b="1" i="0" u="sng" strike="noStrike" dirty="0">
                          <a:solidFill>
                            <a:srgbClr val="FFFFFF"/>
                          </a:solidFill>
                          <a:latin typeface="Times New Roman" pitchFamily="18" charset="0"/>
                          <a:cs typeface="Times New Roman" pitchFamily="18" charset="0"/>
                        </a:rPr>
                        <a:t>Plot 8</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r>
              <a:tr h="139390">
                <a:tc rowSpan="2">
                  <a:txBody>
                    <a:bodyPr/>
                    <a:lstStyle/>
                    <a:p>
                      <a:pPr algn="ctr" fontAlgn="ctr"/>
                      <a:r>
                        <a:rPr lang="en-US" sz="1100" b="1" i="1" u="none" strike="noStrike" dirty="0">
                          <a:solidFill>
                            <a:srgbClr val="FFFFFF"/>
                          </a:solidFill>
                          <a:latin typeface="Times New Roman" pitchFamily="18" charset="0"/>
                          <a:cs typeface="Times New Roman" pitchFamily="18" charset="0"/>
                        </a:rPr>
                        <a:t>General</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FFFFFF"/>
                          </a:solidFill>
                          <a:latin typeface="Times New Roman" pitchFamily="18" charset="0"/>
                          <a:cs typeface="Times New Roman" pitchFamily="18" charset="0"/>
                        </a:rPr>
                        <a:t>Mean plot digital number</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155.4</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ctr"/>
                      <a:r>
                        <a:rPr lang="en-US" sz="1100" b="0" i="0" u="none" strike="noStrike" dirty="0">
                          <a:solidFill>
                            <a:srgbClr val="FFFFFF"/>
                          </a:solidFill>
                          <a:latin typeface="Times New Roman" pitchFamily="18" charset="0"/>
                          <a:cs typeface="Times New Roman" pitchFamily="18" charset="0"/>
                        </a:rPr>
                        <a:t>% NDVI by class</a:t>
                      </a:r>
                    </a:p>
                  </a:txBody>
                  <a:tcPr marL="9525" marR="9525" marT="9525" marB="0" anchor="ctr">
                    <a:lnL>
                      <a:noFill/>
                    </a:lnL>
                    <a:lnR>
                      <a:noFill/>
                    </a:lnR>
                    <a:lnT>
                      <a:noFill/>
                    </a:lnT>
                    <a:lnB>
                      <a:noFill/>
                    </a:lnB>
                  </a:tcPr>
                </a:tc>
                <a:tc>
                  <a:txBody>
                    <a:bodyPr/>
                    <a:lstStyle/>
                    <a:p>
                      <a:pPr algn="ctr" fontAlgn="b"/>
                      <a:r>
                        <a:rPr lang="en-US" sz="1100" b="0" i="0" u="none" strike="noStrike" dirty="0" smtClean="0">
                          <a:solidFill>
                            <a:srgbClr val="FFFFFF"/>
                          </a:solidFill>
                          <a:latin typeface="Times New Roman" pitchFamily="18" charset="0"/>
                          <a:cs typeface="Times New Roman" pitchFamily="18" charset="0"/>
                        </a:rPr>
                        <a:t>above</a:t>
                      </a:r>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r>
              <a:tr h="139390">
                <a:tc>
                  <a:txBody>
                    <a:bodyPr/>
                    <a:lstStyle/>
                    <a:p>
                      <a:pPr algn="ctr" fontAlgn="ctr"/>
                      <a:endParaRPr lang="en-US" sz="1100" b="1" i="1"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ctr"/>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b"/>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r>
              <a:tr h="167268">
                <a:tc rowSpan="4">
                  <a:txBody>
                    <a:bodyPr/>
                    <a:lstStyle/>
                    <a:p>
                      <a:pPr algn="ctr" fontAlgn="ctr"/>
                      <a:r>
                        <a:rPr lang="en-US" sz="1100" b="1" i="1" u="none" strike="noStrike" dirty="0">
                          <a:solidFill>
                            <a:srgbClr val="FFFFFF"/>
                          </a:solidFill>
                          <a:latin typeface="Times New Roman" pitchFamily="18" charset="0"/>
                          <a:cs typeface="Times New Roman" pitchFamily="18" charset="0"/>
                        </a:rPr>
                        <a:t>Edge</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Patch area  (meters</a:t>
                      </a:r>
                      <a:r>
                        <a:rPr lang="en-US" sz="1100" b="0" i="0" u="none" strike="noStrike" baseline="30000" dirty="0">
                          <a:solidFill>
                            <a:srgbClr val="FFFFFF"/>
                          </a:solidFill>
                          <a:latin typeface="Times New Roman" pitchFamily="18" charset="0"/>
                          <a:cs typeface="Times New Roman" pitchFamily="18" charset="0"/>
                        </a:rPr>
                        <a:t>2</a:t>
                      </a:r>
                      <a:r>
                        <a:rPr lang="en-US" sz="1100" b="0" i="0" u="none" strike="noStrike" dirty="0">
                          <a:solidFill>
                            <a:srgbClr val="FFFFFF"/>
                          </a:solidFill>
                          <a:latin typeface="Times New Roman" pitchFamily="18" charset="0"/>
                          <a:cs typeface="Times New Roman" pitchFamily="18" charset="0"/>
                        </a:rPr>
                        <a:t>)</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63711.5</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Distance to nearest edge from centroid (m)</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46.2</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Edge length (m)</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1217.2</a:t>
                      </a:r>
                    </a:p>
                  </a:txBody>
                  <a:tcPr marL="9525" marR="9525" marT="9525" marB="0" anchor="ctr">
                    <a:lnL>
                      <a:noFill/>
                    </a:lnL>
                    <a:lnR>
                      <a:noFill/>
                    </a:lnR>
                    <a:lnT>
                      <a:noFill/>
                    </a:lnT>
                    <a:lnB>
                      <a:noFill/>
                    </a:lnB>
                  </a:tcPr>
                </a:tc>
              </a:tr>
              <a:tr h="139390">
                <a:tc vMerge="1">
                  <a:txBody>
                    <a:bodyPr/>
                    <a:lstStyle/>
                    <a:p>
                      <a:endParaRPr lang="en-US"/>
                    </a:p>
                  </a:txBody>
                  <a:tcPr/>
                </a:tc>
                <a:tc>
                  <a:txBody>
                    <a:bodyPr/>
                    <a:lstStyle/>
                    <a:p>
                      <a:pPr algn="ctr" fontAlgn="b"/>
                      <a:r>
                        <a:rPr lang="en-US" sz="1100" b="0" i="0" u="none" strike="noStrike" dirty="0">
                          <a:solidFill>
                            <a:srgbClr val="FFFFFF"/>
                          </a:solidFill>
                          <a:latin typeface="Times New Roman" pitchFamily="18" charset="0"/>
                          <a:cs typeface="Times New Roman" pitchFamily="18" charset="0"/>
                        </a:rPr>
                        <a:t>Edge </a:t>
                      </a:r>
                      <a:r>
                        <a:rPr lang="en-US" sz="1100" b="0" i="0" u="none" strike="noStrike" dirty="0" smtClean="0">
                          <a:solidFill>
                            <a:srgbClr val="FFFFFF"/>
                          </a:solidFill>
                          <a:latin typeface="Times New Roman" pitchFamily="18" charset="0"/>
                          <a:cs typeface="Times New Roman" pitchFamily="18" charset="0"/>
                        </a:rPr>
                        <a:t>length/Patch area ratio</a:t>
                      </a:r>
                      <a:endParaRPr lang="en-US" sz="1100" b="0" i="0" u="none" strike="noStrike" dirty="0">
                        <a:solidFill>
                          <a:srgbClr val="FFFFFF"/>
                        </a:solidFill>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FFFFFF"/>
                          </a:solidFill>
                          <a:latin typeface="Times New Roman" pitchFamily="18" charset="0"/>
                          <a:cs typeface="Times New Roman" pitchFamily="18" charset="0"/>
                        </a:rPr>
                        <a:t>0.01910</a:t>
                      </a:r>
                    </a:p>
                  </a:txBody>
                  <a:tcPr marL="9525" marR="9525" marT="9525" marB="0" anchor="ctr">
                    <a:lnL>
                      <a:noFill/>
                    </a:lnL>
                    <a:lnR>
                      <a:noFill/>
                    </a:lnR>
                    <a:lnT>
                      <a:noFill/>
                    </a:lnT>
                    <a:lnB>
                      <a:noFill/>
                    </a:lnB>
                  </a:tcPr>
                </a:tc>
              </a:tr>
            </a:tbl>
          </a:graphicData>
        </a:graphic>
      </p:graphicFrame>
      <p:pic>
        <p:nvPicPr>
          <p:cNvPr id="14" name="Picture 7"/>
          <p:cNvPicPr>
            <a:picLocks noChangeAspect="1" noChangeArrowheads="1"/>
          </p:cNvPicPr>
          <p:nvPr/>
        </p:nvPicPr>
        <p:blipFill>
          <a:blip r:embed="rId3" cstate="print"/>
          <a:srcRect/>
          <a:stretch>
            <a:fillRect/>
          </a:stretch>
        </p:blipFill>
        <p:spPr bwMode="auto">
          <a:xfrm>
            <a:off x="6705600" y="2743201"/>
            <a:ext cx="831376" cy="1295399"/>
          </a:xfrm>
          <a:prstGeom prst="rect">
            <a:avLst/>
          </a:prstGeom>
          <a:noFill/>
          <a:ln w="9525">
            <a:noFill/>
            <a:miter lim="800000"/>
            <a:headEnd/>
            <a:tailEnd/>
          </a:ln>
          <a:effectLst/>
        </p:spPr>
      </p:pic>
      <p:pic>
        <p:nvPicPr>
          <p:cNvPr id="15" name="Picture 8"/>
          <p:cNvPicPr>
            <a:picLocks noChangeAspect="1" noChangeArrowheads="1"/>
          </p:cNvPicPr>
          <p:nvPr/>
        </p:nvPicPr>
        <p:blipFill>
          <a:blip r:embed="rId4" cstate="print"/>
          <a:srcRect/>
          <a:stretch>
            <a:fillRect/>
          </a:stretch>
        </p:blipFill>
        <p:spPr bwMode="auto">
          <a:xfrm>
            <a:off x="990600" y="2667000"/>
            <a:ext cx="831376" cy="133406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t>Conclusions</a:t>
            </a:r>
          </a:p>
        </p:txBody>
      </p:sp>
      <p:sp>
        <p:nvSpPr>
          <p:cNvPr id="18435" name="Content Placeholder 2"/>
          <p:cNvSpPr>
            <a:spLocks noGrp="1"/>
          </p:cNvSpPr>
          <p:nvPr>
            <p:ph idx="1"/>
          </p:nvPr>
        </p:nvSpPr>
        <p:spPr/>
        <p:txBody>
          <a:bodyPr/>
          <a:lstStyle/>
          <a:p>
            <a:pPr marL="273050" indent="-273050" algn="just">
              <a:spcBef>
                <a:spcPct val="50000"/>
              </a:spcBef>
            </a:pPr>
            <a:r>
              <a:rPr lang="en-US" sz="2200" dirty="0" smtClean="0">
                <a:solidFill>
                  <a:srgbClr val="000000"/>
                </a:solidFill>
                <a:latin typeface="Helvetica" pitchFamily="-109" charset="0"/>
                <a:cs typeface="Helvetica" pitchFamily="-109" charset="0"/>
              </a:rPr>
              <a:t>Risk Perception survey created and awaiting IRB approval</a:t>
            </a:r>
          </a:p>
          <a:p>
            <a:pPr marL="273050" indent="-273050" algn="just">
              <a:spcBef>
                <a:spcPct val="50000"/>
              </a:spcBef>
            </a:pPr>
            <a:r>
              <a:rPr lang="en-US" sz="2200" dirty="0" smtClean="0">
                <a:solidFill>
                  <a:srgbClr val="000000"/>
                </a:solidFill>
                <a:latin typeface="Helvetica" pitchFamily="-109" charset="0"/>
                <a:cs typeface="Helvetica" pitchFamily="-109" charset="0"/>
              </a:rPr>
              <a:t>Satellite remote sensing can identify environmental factors associated with likely tick habitats</a:t>
            </a:r>
          </a:p>
          <a:p>
            <a:pPr marL="273050" indent="-273050" algn="just">
              <a:spcBef>
                <a:spcPct val="50000"/>
              </a:spcBef>
            </a:pPr>
            <a:r>
              <a:rPr lang="en-US" sz="2200" dirty="0" smtClean="0">
                <a:solidFill>
                  <a:srgbClr val="000000"/>
                </a:solidFill>
                <a:latin typeface="Helvetica" pitchFamily="-109" charset="0"/>
                <a:cs typeface="Helvetica" pitchFamily="-109" charset="0"/>
              </a:rPr>
              <a:t>Tick density inversely associated with plots where &gt; 90% of area contains NDVI values over 0.60</a:t>
            </a:r>
          </a:p>
          <a:p>
            <a:pPr marL="273050" indent="-273050" algn="just">
              <a:spcBef>
                <a:spcPct val="50000"/>
              </a:spcBef>
            </a:pPr>
            <a:r>
              <a:rPr lang="en-US" sz="2200" dirty="0" smtClean="0">
                <a:latin typeface="Helvetica" pitchFamily="34" charset="0"/>
                <a:cs typeface="Helvetica" pitchFamily="34" charset="0"/>
              </a:rPr>
              <a:t>Potential trends exist between variables related to edge length, patch area, distance to edge, and ratio of area to edge length with tick density</a:t>
            </a:r>
          </a:p>
          <a:p>
            <a:pPr marL="273050" indent="-273050" algn="just">
              <a:spcBef>
                <a:spcPct val="50000"/>
              </a:spcBef>
            </a:pPr>
            <a:r>
              <a:rPr lang="en-US" sz="2200" dirty="0" smtClean="0">
                <a:latin typeface="Helvetica" pitchFamily="34" charset="0"/>
                <a:cs typeface="Helvetica" pitchFamily="34" charset="0"/>
              </a:rPr>
              <a:t>Statistical analysis will help to identify degree of correlation between tick abundance and predictor variables</a:t>
            </a:r>
          </a:p>
          <a:p>
            <a:pPr marL="273050" indent="-273050" algn="just">
              <a:spcBef>
                <a:spcPct val="50000"/>
              </a:spcBef>
            </a:pPr>
            <a:r>
              <a:rPr lang="en-US" sz="2200" dirty="0" smtClean="0">
                <a:latin typeface="Helvetica" pitchFamily="34" charset="0"/>
                <a:cs typeface="Helvetica" pitchFamily="34" charset="0"/>
              </a:rPr>
              <a:t>Effects of forest fragmentation and terrestrial island biogeography to be explored in relation to tick habitat suitability</a:t>
            </a:r>
          </a:p>
          <a:p>
            <a:pPr eaLnBrk="1" hangingPunct="1"/>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715000" y="1447800"/>
            <a:ext cx="2971800" cy="32766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3" name="Title 1"/>
          <p:cNvSpPr>
            <a:spLocks noGrp="1"/>
          </p:cNvSpPr>
          <p:nvPr>
            <p:ph type="title"/>
          </p:nvPr>
        </p:nvSpPr>
        <p:spPr/>
        <p:txBody>
          <a:bodyPr/>
          <a:lstStyle/>
          <a:p>
            <a:pPr eaLnBrk="1" hangingPunct="1"/>
            <a:r>
              <a:rPr lang="en-US" dirty="0" smtClean="0"/>
              <a:t>Project Methodology</a:t>
            </a:r>
          </a:p>
        </p:txBody>
      </p:sp>
      <p:sp>
        <p:nvSpPr>
          <p:cNvPr id="18434" name="Content Placeholder 2"/>
          <p:cNvSpPr>
            <a:spLocks noGrp="1"/>
          </p:cNvSpPr>
          <p:nvPr>
            <p:ph idx="1"/>
          </p:nvPr>
        </p:nvSpPr>
        <p:spPr>
          <a:xfrm>
            <a:off x="381000" y="1295400"/>
            <a:ext cx="5181600" cy="3581400"/>
          </a:xfrm>
        </p:spPr>
        <p:txBody>
          <a:bodyPr/>
          <a:lstStyle/>
          <a:p>
            <a:pPr eaLnBrk="1" hangingPunct="1">
              <a:spcBef>
                <a:spcPct val="0"/>
              </a:spcBef>
              <a:buFont typeface="Arial" charset="0"/>
              <a:buNone/>
            </a:pPr>
            <a:r>
              <a:rPr lang="en-US" sz="2000" b="1" dirty="0" smtClean="0"/>
              <a:t>Community Concerns</a:t>
            </a:r>
          </a:p>
          <a:p>
            <a:r>
              <a:rPr lang="en-US" sz="1600" dirty="0" smtClean="0"/>
              <a:t>Currently, many state officials and physicians do not recognize the presence of Lyme disease and STARI in Alabama. </a:t>
            </a:r>
          </a:p>
          <a:p>
            <a:r>
              <a:rPr lang="en-US" sz="1600" dirty="0" smtClean="0"/>
              <a:t>The general public is not aware of the basic measures to prevent Lyme disease and other TBIs.</a:t>
            </a:r>
          </a:p>
          <a:p>
            <a:r>
              <a:rPr lang="en-US" sz="1600" dirty="0" smtClean="0"/>
              <a:t>Students will collaborate with community stakeholders to increase awareness of TBIs and disseminate preventative messages. </a:t>
            </a:r>
          </a:p>
          <a:p>
            <a:r>
              <a:rPr lang="en-US" sz="1600" dirty="0" smtClean="0"/>
              <a:t>Identifying risk groups and tailoring specific prevention messages is an underutilized approach in the state.</a:t>
            </a:r>
          </a:p>
          <a:p>
            <a:pPr eaLnBrk="1" hangingPunct="1">
              <a:buFont typeface="Arial" charset="0"/>
              <a:buNone/>
            </a:pPr>
            <a:endParaRPr lang="en-US" sz="1800" b="1" dirty="0" smtClean="0"/>
          </a:p>
        </p:txBody>
      </p:sp>
      <p:grpSp>
        <p:nvGrpSpPr>
          <p:cNvPr id="4" name="Group 5"/>
          <p:cNvGrpSpPr>
            <a:grpSpLocks/>
          </p:cNvGrpSpPr>
          <p:nvPr/>
        </p:nvGrpSpPr>
        <p:grpSpPr bwMode="auto">
          <a:xfrm>
            <a:off x="5867400" y="1600200"/>
            <a:ext cx="2667000" cy="1133475"/>
            <a:chOff x="4342" y="223"/>
            <a:chExt cx="1702" cy="809"/>
          </a:xfrm>
        </p:grpSpPr>
        <p:sp>
          <p:nvSpPr>
            <p:cNvPr id="5" name="Text Box 5"/>
            <p:cNvSpPr txBox="1">
              <a:spLocks noChangeArrowheads="1"/>
            </p:cNvSpPr>
            <p:nvPr/>
          </p:nvSpPr>
          <p:spPr bwMode="auto">
            <a:xfrm>
              <a:off x="4342" y="223"/>
              <a:ext cx="1702" cy="809"/>
            </a:xfrm>
            <a:prstGeom prst="rect">
              <a:avLst/>
            </a:prstGeom>
            <a:solidFill>
              <a:schemeClr val="bg1"/>
            </a:solidFill>
            <a:ln w="19050">
              <a:solidFill>
                <a:srgbClr val="000000"/>
              </a:solidFill>
              <a:miter lim="800000"/>
              <a:headEnd/>
              <a:tailEnd/>
            </a:ln>
          </p:spPr>
          <p:txBody>
            <a:bodyPr lIns="91429" tIns="45714" rIns="91429" bIns="45714">
              <a:spAutoFit/>
            </a:bodyPr>
            <a:lstStyle/>
            <a:p>
              <a:pPr algn="ctr"/>
              <a:r>
                <a:rPr lang="en-US" sz="1600" b="1" dirty="0">
                  <a:solidFill>
                    <a:srgbClr val="000000"/>
                  </a:solidFill>
                  <a:latin typeface="Calibri" pitchFamily="34" charset="0"/>
                </a:rPr>
                <a:t>Science Advisor</a:t>
              </a:r>
            </a:p>
            <a:p>
              <a:pPr algn="ctr">
                <a:spcBef>
                  <a:spcPct val="50000"/>
                </a:spcBef>
              </a:pPr>
              <a:r>
                <a:rPr lang="en-US" altLang="ko-KR" sz="1600" dirty="0">
                  <a:solidFill>
                    <a:srgbClr val="000000"/>
                  </a:solidFill>
                  <a:latin typeface="Calibri" pitchFamily="34" charset="0"/>
                  <a:ea typeface="Gulim" pitchFamily="34" charset="-127"/>
                </a:rPr>
                <a:t>Jeffrey C. Luvall, Ph.D.</a:t>
              </a:r>
            </a:p>
            <a:p>
              <a:pPr algn="ctr">
                <a:spcBef>
                  <a:spcPts val="600"/>
                </a:spcBef>
              </a:pPr>
              <a:r>
                <a:rPr lang="en-US" altLang="ko-KR" sz="1200" dirty="0">
                  <a:solidFill>
                    <a:srgbClr val="000000"/>
                  </a:solidFill>
                  <a:latin typeface="Calibri" pitchFamily="34" charset="0"/>
                  <a:ea typeface="Gulim" pitchFamily="34" charset="-127"/>
                </a:rPr>
                <a:t>NASA Marshall Space Flight Center</a:t>
              </a:r>
            </a:p>
            <a:p>
              <a:pPr algn="ctr"/>
              <a:endParaRPr lang="en-US" sz="1000" b="1" dirty="0">
                <a:solidFill>
                  <a:srgbClr val="000000"/>
                </a:solidFill>
                <a:latin typeface="Verdana" pitchFamily="34" charset="0"/>
              </a:endParaRPr>
            </a:p>
          </p:txBody>
        </p:sp>
        <p:sp>
          <p:nvSpPr>
            <p:cNvPr id="6" name="Line 6"/>
            <p:cNvSpPr>
              <a:spLocks noChangeShapeType="1"/>
            </p:cNvSpPr>
            <p:nvPr/>
          </p:nvSpPr>
          <p:spPr bwMode="auto">
            <a:xfrm>
              <a:off x="4648" y="442"/>
              <a:ext cx="1114" cy="0"/>
            </a:xfrm>
            <a:prstGeom prst="line">
              <a:avLst/>
            </a:prstGeom>
            <a:noFill/>
            <a:ln w="12700">
              <a:solidFill>
                <a:srgbClr val="000000"/>
              </a:solidFill>
              <a:round/>
              <a:headEnd/>
              <a:tailEnd/>
            </a:ln>
          </p:spPr>
          <p:txBody>
            <a:bodyPr lIns="91429" tIns="45714" rIns="91429" bIns="45714">
              <a:spAutoFit/>
            </a:bodyPr>
            <a:lstStyle/>
            <a:p>
              <a:endParaRPr lang="en-US" dirty="0"/>
            </a:p>
          </p:txBody>
        </p:sp>
      </p:grpSp>
      <p:sp>
        <p:nvSpPr>
          <p:cNvPr id="15" name="TextBox 83"/>
          <p:cNvSpPr txBox="1">
            <a:spLocks noChangeArrowheads="1"/>
          </p:cNvSpPr>
          <p:nvPr/>
        </p:nvSpPr>
        <p:spPr bwMode="auto">
          <a:xfrm>
            <a:off x="5867400" y="4242628"/>
            <a:ext cx="1219200" cy="26161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1pPr>
            <a:lvl2pPr marL="639763" indent="-182563"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2pPr>
            <a:lvl3pPr marL="1279525" indent="-365125"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3pPr>
            <a:lvl4pPr marL="1919288" indent="-547688"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4pPr>
            <a:lvl5pPr marL="2559050" indent="-730250"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5pPr>
            <a:lvl6pPr marL="2286000" algn="l" defTabSz="914400" rtl="0" eaLnBrk="1" latinLnBrk="0" hangingPunct="1">
              <a:defRPr sz="3400" kern="1200">
                <a:solidFill>
                  <a:schemeClr val="tx1"/>
                </a:solidFill>
                <a:latin typeface="Times" pitchFamily="-109" charset="0"/>
                <a:ea typeface="ＭＳ Ｐゴシック" pitchFamily="-109" charset="-128"/>
                <a:cs typeface="+mn-cs"/>
              </a:defRPr>
            </a:lvl6pPr>
            <a:lvl7pPr marL="2743200" algn="l" defTabSz="914400" rtl="0" eaLnBrk="1" latinLnBrk="0" hangingPunct="1">
              <a:defRPr sz="3400" kern="1200">
                <a:solidFill>
                  <a:schemeClr val="tx1"/>
                </a:solidFill>
                <a:latin typeface="Times" pitchFamily="-109" charset="0"/>
                <a:ea typeface="ＭＳ Ｐゴシック" pitchFamily="-109" charset="-128"/>
                <a:cs typeface="+mn-cs"/>
              </a:defRPr>
            </a:lvl7pPr>
            <a:lvl8pPr marL="3200400" algn="l" defTabSz="914400" rtl="0" eaLnBrk="1" latinLnBrk="0" hangingPunct="1">
              <a:defRPr sz="3400" kern="1200">
                <a:solidFill>
                  <a:schemeClr val="tx1"/>
                </a:solidFill>
                <a:latin typeface="Times" pitchFamily="-109" charset="0"/>
                <a:ea typeface="ＭＳ Ｐゴシック" pitchFamily="-109" charset="-128"/>
                <a:cs typeface="+mn-cs"/>
              </a:defRPr>
            </a:lvl8pPr>
            <a:lvl9pPr marL="3657600" algn="l" defTabSz="914400" rtl="0" eaLnBrk="1" latinLnBrk="0" hangingPunct="1">
              <a:defRPr sz="3400" kern="1200">
                <a:solidFill>
                  <a:schemeClr val="tx1"/>
                </a:solidFill>
                <a:latin typeface="Times" pitchFamily="-109" charset="0"/>
                <a:ea typeface="ＭＳ Ｐゴシック" pitchFamily="-109" charset="-128"/>
                <a:cs typeface="+mn-cs"/>
              </a:defRPr>
            </a:lvl9pPr>
          </a:lstStyle>
          <a:p>
            <a:pPr algn="ctr"/>
            <a:r>
              <a:rPr lang="en-US" sz="1100" b="1" dirty="0">
                <a:latin typeface="Arial" charset="0"/>
                <a:cs typeface="Arial" charset="0"/>
              </a:rPr>
              <a:t>Public Health</a:t>
            </a:r>
          </a:p>
        </p:txBody>
      </p:sp>
      <p:pic>
        <p:nvPicPr>
          <p:cNvPr id="16" name="Picture 15" descr="Public Health.JPG"/>
          <p:cNvPicPr>
            <a:picLocks noChangeAspect="1"/>
          </p:cNvPicPr>
          <p:nvPr/>
        </p:nvPicPr>
        <p:blipFill>
          <a:blip r:embed="rId3" cstate="print"/>
          <a:stretch>
            <a:fillRect/>
          </a:stretch>
        </p:blipFill>
        <p:spPr>
          <a:xfrm>
            <a:off x="5943600" y="3433314"/>
            <a:ext cx="1079978" cy="674986"/>
          </a:xfrm>
          <a:prstGeom prst="rect">
            <a:avLst/>
          </a:prstGeom>
        </p:spPr>
      </p:pic>
      <p:pic>
        <p:nvPicPr>
          <p:cNvPr id="17" name="Picture 16" descr="C:\Users\Eztiv\Downloads\EcoForecasting.JPG"/>
          <p:cNvPicPr>
            <a:picLocks noChangeAspect="1" noChangeArrowheads="1"/>
          </p:cNvPicPr>
          <p:nvPr/>
        </p:nvPicPr>
        <p:blipFill>
          <a:blip r:embed="rId4" cstate="print"/>
          <a:srcRect/>
          <a:stretch>
            <a:fillRect/>
          </a:stretch>
        </p:blipFill>
        <p:spPr bwMode="auto">
          <a:xfrm>
            <a:off x="7696200" y="3429000"/>
            <a:ext cx="780886" cy="683614"/>
          </a:xfrm>
          <a:prstGeom prst="rect">
            <a:avLst/>
          </a:prstGeom>
          <a:noFill/>
        </p:spPr>
      </p:pic>
      <p:sp>
        <p:nvSpPr>
          <p:cNvPr id="18" name="TextBox 83"/>
          <p:cNvSpPr txBox="1">
            <a:spLocks noChangeArrowheads="1"/>
          </p:cNvSpPr>
          <p:nvPr/>
        </p:nvSpPr>
        <p:spPr bwMode="auto">
          <a:xfrm>
            <a:off x="7467600" y="4157990"/>
            <a:ext cx="1219200" cy="43088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1pPr>
            <a:lvl2pPr marL="639763" indent="-182563"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2pPr>
            <a:lvl3pPr marL="1279525" indent="-365125"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3pPr>
            <a:lvl4pPr marL="1919288" indent="-547688"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4pPr>
            <a:lvl5pPr marL="2559050" indent="-730250"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5pPr>
            <a:lvl6pPr marL="2286000" algn="l" defTabSz="914400" rtl="0" eaLnBrk="1" latinLnBrk="0" hangingPunct="1">
              <a:defRPr sz="3400" kern="1200">
                <a:solidFill>
                  <a:schemeClr val="tx1"/>
                </a:solidFill>
                <a:latin typeface="Times" pitchFamily="-109" charset="0"/>
                <a:ea typeface="ＭＳ Ｐゴシック" pitchFamily="-109" charset="-128"/>
                <a:cs typeface="+mn-cs"/>
              </a:defRPr>
            </a:lvl6pPr>
            <a:lvl7pPr marL="2743200" algn="l" defTabSz="914400" rtl="0" eaLnBrk="1" latinLnBrk="0" hangingPunct="1">
              <a:defRPr sz="3400" kern="1200">
                <a:solidFill>
                  <a:schemeClr val="tx1"/>
                </a:solidFill>
                <a:latin typeface="Times" pitchFamily="-109" charset="0"/>
                <a:ea typeface="ＭＳ Ｐゴシック" pitchFamily="-109" charset="-128"/>
                <a:cs typeface="+mn-cs"/>
              </a:defRPr>
            </a:lvl7pPr>
            <a:lvl8pPr marL="3200400" algn="l" defTabSz="914400" rtl="0" eaLnBrk="1" latinLnBrk="0" hangingPunct="1">
              <a:defRPr sz="3400" kern="1200">
                <a:solidFill>
                  <a:schemeClr val="tx1"/>
                </a:solidFill>
                <a:latin typeface="Times" pitchFamily="-109" charset="0"/>
                <a:ea typeface="ＭＳ Ｐゴシック" pitchFamily="-109" charset="-128"/>
                <a:cs typeface="+mn-cs"/>
              </a:defRPr>
            </a:lvl8pPr>
            <a:lvl9pPr marL="3657600" algn="l" defTabSz="914400" rtl="0" eaLnBrk="1" latinLnBrk="0" hangingPunct="1">
              <a:defRPr sz="3400" kern="1200">
                <a:solidFill>
                  <a:schemeClr val="tx1"/>
                </a:solidFill>
                <a:latin typeface="Times" pitchFamily="-109" charset="0"/>
                <a:ea typeface="ＭＳ Ｐゴシック" pitchFamily="-109" charset="-128"/>
                <a:cs typeface="+mn-cs"/>
              </a:defRPr>
            </a:lvl9pPr>
          </a:lstStyle>
          <a:p>
            <a:pPr algn="ctr"/>
            <a:r>
              <a:rPr lang="en-US" sz="1100" b="1" dirty="0" smtClean="0">
                <a:latin typeface="Arial" charset="0"/>
                <a:cs typeface="Arial" charset="0"/>
              </a:rPr>
              <a:t>Ecological </a:t>
            </a:r>
          </a:p>
          <a:p>
            <a:pPr algn="ctr"/>
            <a:r>
              <a:rPr lang="en-US" sz="1100" b="1" dirty="0" smtClean="0">
                <a:latin typeface="Arial" charset="0"/>
                <a:cs typeface="Arial" charset="0"/>
              </a:rPr>
              <a:t>Forecasting</a:t>
            </a:r>
            <a:endParaRPr lang="en-US" sz="1100" b="1" dirty="0">
              <a:latin typeface="Arial" charset="0"/>
              <a:cs typeface="Arial" charset="0"/>
            </a:endParaRPr>
          </a:p>
        </p:txBody>
      </p:sp>
      <p:sp>
        <p:nvSpPr>
          <p:cNvPr id="19" name="Rectangle 18"/>
          <p:cNvSpPr/>
          <p:nvPr/>
        </p:nvSpPr>
        <p:spPr>
          <a:xfrm>
            <a:off x="5867400" y="2895600"/>
            <a:ext cx="2667000" cy="304800"/>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NATIONAL  APPLICATION AREAS</a:t>
            </a:r>
            <a:endParaRPr lang="en-US" sz="1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Transition to Partner</a:t>
            </a:r>
          </a:p>
        </p:txBody>
      </p:sp>
      <p:sp>
        <p:nvSpPr>
          <p:cNvPr id="19459" name="Text Placeholder 2"/>
          <p:cNvSpPr>
            <a:spLocks noGrp="1"/>
          </p:cNvSpPr>
          <p:nvPr>
            <p:ph type="body" idx="1"/>
          </p:nvPr>
        </p:nvSpPr>
        <p:spPr>
          <a:xfrm>
            <a:off x="457200" y="2438400"/>
            <a:ext cx="4040188" cy="522288"/>
          </a:xfrm>
        </p:spPr>
        <p:txBody>
          <a:bodyPr/>
          <a:lstStyle/>
          <a:p>
            <a:pPr algn="ctr" eaLnBrk="1" hangingPunct="1"/>
            <a:r>
              <a:rPr lang="en-US" u="sng" dirty="0" smtClean="0">
                <a:solidFill>
                  <a:srgbClr val="002060"/>
                </a:solidFill>
              </a:rPr>
              <a:t>Benefits to Partner</a:t>
            </a:r>
          </a:p>
        </p:txBody>
      </p:sp>
      <p:sp>
        <p:nvSpPr>
          <p:cNvPr id="19460" name="Content Placeholder 3"/>
          <p:cNvSpPr>
            <a:spLocks noGrp="1"/>
          </p:cNvSpPr>
          <p:nvPr>
            <p:ph sz="half" idx="2"/>
          </p:nvPr>
        </p:nvSpPr>
        <p:spPr>
          <a:xfrm>
            <a:off x="457200" y="3124200"/>
            <a:ext cx="4040188" cy="3657600"/>
          </a:xfrm>
        </p:spPr>
        <p:txBody>
          <a:bodyPr/>
          <a:lstStyle/>
          <a:p>
            <a:pPr eaLnBrk="1" hangingPunct="1"/>
            <a:r>
              <a:rPr lang="en-US" dirty="0" smtClean="0"/>
              <a:t>Camp Coleman</a:t>
            </a:r>
          </a:p>
          <a:p>
            <a:pPr lvl="1" eaLnBrk="1" hangingPunct="1"/>
            <a:r>
              <a:rPr lang="en-US" dirty="0" smtClean="0"/>
              <a:t>5 presentations on prevention and treatment </a:t>
            </a:r>
          </a:p>
          <a:p>
            <a:pPr lvl="1" eaLnBrk="1" hangingPunct="1"/>
            <a:r>
              <a:rPr lang="en-US" dirty="0" smtClean="0"/>
              <a:t>Reached approx 30-50 campers each session</a:t>
            </a:r>
          </a:p>
          <a:p>
            <a:pPr lvl="1" eaLnBrk="1" hangingPunct="1"/>
            <a:r>
              <a:rPr lang="en-US" dirty="0" smtClean="0"/>
              <a:t>Groundwork in building future campaigns at Camp Coleman and other Girl Scout sites</a:t>
            </a:r>
          </a:p>
        </p:txBody>
      </p:sp>
      <p:sp>
        <p:nvSpPr>
          <p:cNvPr id="19461" name="Text Placeholder 4"/>
          <p:cNvSpPr>
            <a:spLocks noGrp="1"/>
          </p:cNvSpPr>
          <p:nvPr>
            <p:ph type="body" sz="quarter" idx="3"/>
          </p:nvPr>
        </p:nvSpPr>
        <p:spPr>
          <a:xfrm>
            <a:off x="4645025" y="2438400"/>
            <a:ext cx="4041775" cy="522288"/>
          </a:xfrm>
        </p:spPr>
        <p:txBody>
          <a:bodyPr/>
          <a:lstStyle/>
          <a:p>
            <a:pPr algn="ctr" eaLnBrk="1" hangingPunct="1"/>
            <a:r>
              <a:rPr lang="en-US" u="sng" dirty="0" smtClean="0">
                <a:solidFill>
                  <a:srgbClr val="002060"/>
                </a:solidFill>
              </a:rPr>
              <a:t>Project Transition Plan</a:t>
            </a:r>
          </a:p>
        </p:txBody>
      </p:sp>
      <p:sp>
        <p:nvSpPr>
          <p:cNvPr id="19462" name="Content Placeholder 5"/>
          <p:cNvSpPr>
            <a:spLocks noGrp="1"/>
          </p:cNvSpPr>
          <p:nvPr>
            <p:ph sz="quarter" idx="4"/>
          </p:nvPr>
        </p:nvSpPr>
        <p:spPr>
          <a:xfrm>
            <a:off x="4645025" y="3124200"/>
            <a:ext cx="4041775" cy="3657600"/>
          </a:xfrm>
        </p:spPr>
        <p:txBody>
          <a:bodyPr/>
          <a:lstStyle/>
          <a:p>
            <a:pPr eaLnBrk="1" hangingPunct="1"/>
            <a:r>
              <a:rPr lang="en-US" dirty="0" smtClean="0"/>
              <a:t>Best practices document </a:t>
            </a:r>
          </a:p>
          <a:p>
            <a:pPr lvl="1" eaLnBrk="1" hangingPunct="1"/>
            <a:r>
              <a:rPr lang="en-US" dirty="0" smtClean="0"/>
              <a:t>Document can be used as a guide for continued outreach at Camp Coleman or as a basis for new effort by Birmingham Lyme</a:t>
            </a:r>
          </a:p>
        </p:txBody>
      </p:sp>
      <p:sp>
        <p:nvSpPr>
          <p:cNvPr id="19463" name="TextBox 6"/>
          <p:cNvSpPr txBox="1">
            <a:spLocks noChangeArrowheads="1"/>
          </p:cNvSpPr>
          <p:nvPr/>
        </p:nvSpPr>
        <p:spPr bwMode="auto">
          <a:xfrm>
            <a:off x="457200" y="1295400"/>
            <a:ext cx="8229600" cy="923925"/>
          </a:xfrm>
          <a:prstGeom prst="rect">
            <a:avLst/>
          </a:prstGeom>
          <a:noFill/>
          <a:ln w="9525">
            <a:noFill/>
            <a:miter lim="800000"/>
            <a:headEnd/>
            <a:tailEnd/>
          </a:ln>
        </p:spPr>
        <p:txBody>
          <a:bodyPr>
            <a:spAutoFit/>
          </a:bodyPr>
          <a:lstStyle/>
          <a:p>
            <a:r>
              <a:rPr lang="en-US" b="1" u="sng" dirty="0">
                <a:solidFill>
                  <a:srgbClr val="002060"/>
                </a:solidFill>
              </a:rPr>
              <a:t>Partner(s):</a:t>
            </a:r>
          </a:p>
          <a:p>
            <a:r>
              <a:rPr lang="en-US" dirty="0">
                <a:solidFill>
                  <a:srgbClr val="002060"/>
                </a:solidFill>
              </a:rPr>
              <a:t>	</a:t>
            </a:r>
            <a:r>
              <a:rPr lang="en-US" dirty="0" smtClean="0"/>
              <a:t>Birmingham Lyme</a:t>
            </a:r>
            <a:endParaRPr lang="en-US" dirty="0"/>
          </a:p>
          <a:p>
            <a:r>
              <a:rPr lang="en-US" dirty="0"/>
              <a:t>	</a:t>
            </a:r>
            <a:r>
              <a:rPr lang="en-US" dirty="0" smtClean="0"/>
              <a:t>Camp Coleman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Transition to Partner – Best Practices</a:t>
            </a:r>
          </a:p>
        </p:txBody>
      </p:sp>
      <p:pic>
        <p:nvPicPr>
          <p:cNvPr id="12" name="Picture 11" descr="Best pract1.bmp"/>
          <p:cNvPicPr>
            <a:picLocks noChangeAspect="1"/>
          </p:cNvPicPr>
          <p:nvPr/>
        </p:nvPicPr>
        <p:blipFill>
          <a:blip r:embed="rId2" cstate="print"/>
          <a:stretch>
            <a:fillRect/>
          </a:stretch>
        </p:blipFill>
        <p:spPr>
          <a:xfrm>
            <a:off x="800628" y="1986304"/>
            <a:ext cx="2898656" cy="3728696"/>
          </a:xfrm>
          <a:prstGeom prst="rect">
            <a:avLst/>
          </a:prstGeom>
        </p:spPr>
      </p:pic>
      <p:pic>
        <p:nvPicPr>
          <p:cNvPr id="13" name="Picture 12" descr="Best pract 2.bmp"/>
          <p:cNvPicPr>
            <a:picLocks noChangeAspect="1"/>
          </p:cNvPicPr>
          <p:nvPr/>
        </p:nvPicPr>
        <p:blipFill>
          <a:blip r:embed="rId3" cstate="print"/>
          <a:stretch>
            <a:fillRect/>
          </a:stretch>
        </p:blipFill>
        <p:spPr>
          <a:xfrm>
            <a:off x="4153428" y="3129304"/>
            <a:ext cx="3695172" cy="2396869"/>
          </a:xfrm>
          <a:prstGeom prst="rect">
            <a:avLst/>
          </a:prstGeom>
        </p:spPr>
      </p:pic>
      <p:sp>
        <p:nvSpPr>
          <p:cNvPr id="14" name="Rectangle 13"/>
          <p:cNvSpPr/>
          <p:nvPr/>
        </p:nvSpPr>
        <p:spPr>
          <a:xfrm>
            <a:off x="1295400" y="6096000"/>
            <a:ext cx="7086600" cy="457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Outreach Transition Best Practices Document - Content</a:t>
            </a:r>
            <a:endParaRPr lang="en-US" dirty="0">
              <a:solidFill>
                <a:schemeClr val="tx1"/>
              </a:solidFill>
            </a:endParaRPr>
          </a:p>
        </p:txBody>
      </p:sp>
      <p:sp>
        <p:nvSpPr>
          <p:cNvPr id="6" name="Rectangle 5"/>
          <p:cNvSpPr/>
          <p:nvPr/>
        </p:nvSpPr>
        <p:spPr>
          <a:xfrm>
            <a:off x="762000" y="1371600"/>
            <a:ext cx="7239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Example of best practices document made for Birmingham Lyme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Project Methodology</a:t>
            </a:r>
          </a:p>
        </p:txBody>
      </p:sp>
      <p:sp>
        <p:nvSpPr>
          <p:cNvPr id="3" name="Content Placeholder 2"/>
          <p:cNvSpPr>
            <a:spLocks noGrp="1"/>
          </p:cNvSpPr>
          <p:nvPr>
            <p:ph idx="1"/>
          </p:nvPr>
        </p:nvSpPr>
        <p:spPr>
          <a:xfrm>
            <a:off x="381000" y="1295400"/>
            <a:ext cx="8382000" cy="5257800"/>
          </a:xfrm>
        </p:spPr>
        <p:txBody>
          <a:bodyPr/>
          <a:lstStyle/>
          <a:p>
            <a:pPr eaLnBrk="1" hangingPunct="1">
              <a:spcBef>
                <a:spcPct val="0"/>
              </a:spcBef>
              <a:buFont typeface="Arial" charset="0"/>
              <a:buNone/>
            </a:pPr>
            <a:r>
              <a:rPr lang="en-US" sz="2000" b="1" dirty="0" smtClean="0"/>
              <a:t>Partners</a:t>
            </a:r>
          </a:p>
          <a:p>
            <a:r>
              <a:rPr lang="en-US" sz="1800" dirty="0" smtClean="0"/>
              <a:t>Dr. Robert Carter (Jacksonville State University)</a:t>
            </a:r>
          </a:p>
          <a:p>
            <a:r>
              <a:rPr lang="en-US" sz="1800" dirty="0" smtClean="0"/>
              <a:t>Birmingham Lyme</a:t>
            </a:r>
          </a:p>
          <a:p>
            <a:r>
              <a:rPr lang="en-US" sz="1800" dirty="0" smtClean="0"/>
              <a:t>Camp Coleman</a:t>
            </a:r>
          </a:p>
          <a:p>
            <a:r>
              <a:rPr lang="en-US" sz="1800" dirty="0" smtClean="0"/>
              <a:t>University of Alabama at Birmingham Outdoor Pursuits </a:t>
            </a:r>
          </a:p>
          <a:p>
            <a:r>
              <a:rPr lang="en-US" sz="1800" dirty="0" smtClean="0"/>
              <a:t>Dr. Leslie McClure (University of Alabama at Birmingham School of Public Health, Biostatistics department)</a:t>
            </a:r>
          </a:p>
          <a:p>
            <a:endParaRPr lang="en-US" sz="1400" b="1" dirty="0" smtClean="0"/>
          </a:p>
          <a:p>
            <a:pPr eaLnBrk="1" hangingPunct="1">
              <a:buFont typeface="Arial" charset="0"/>
              <a:buNone/>
            </a:pPr>
            <a:r>
              <a:rPr lang="en-US" sz="2000" b="1" dirty="0" smtClean="0"/>
              <a:t>Study Area &amp; Period</a:t>
            </a:r>
          </a:p>
          <a:p>
            <a:pPr eaLnBrk="1" hangingPunct="1"/>
            <a:r>
              <a:rPr lang="en-US" sz="1600" dirty="0" smtClean="0"/>
              <a:t>Talladega National Forest, Fort McClellan, and Birmingham, Alabama</a:t>
            </a:r>
          </a:p>
          <a:p>
            <a:pPr eaLnBrk="1" hangingPunct="1"/>
            <a:r>
              <a:rPr lang="en-US" sz="1600" dirty="0" smtClean="0"/>
              <a:t>4 terms, Summer 2009-2010</a:t>
            </a:r>
          </a:p>
          <a:p>
            <a:pPr eaLnBrk="1" hangingPunct="1">
              <a:buFont typeface="Arial" charset="0"/>
              <a:buNone/>
            </a:pPr>
            <a:endParaRPr lang="en-US" sz="1400" b="1" dirty="0" smtClean="0"/>
          </a:p>
          <a:p>
            <a:pPr eaLnBrk="1" hangingPunct="1">
              <a:buFont typeface="Arial" charset="0"/>
              <a:buNone/>
            </a:pPr>
            <a:r>
              <a:rPr lang="en-US" sz="2000" b="1" dirty="0" smtClean="0"/>
              <a:t>Satellites Utilized</a:t>
            </a:r>
          </a:p>
          <a:p>
            <a:pPr eaLnBrk="1" hangingPunct="1"/>
            <a:r>
              <a:rPr lang="en-US" sz="1600" dirty="0" smtClean="0"/>
              <a:t>Landsat TM</a:t>
            </a:r>
          </a:p>
          <a:p>
            <a:pPr eaLnBrk="1" hangingPunct="1"/>
            <a:r>
              <a:rPr lang="en-US" sz="1600" dirty="0" smtClean="0"/>
              <a:t>ASTER (Terra)</a:t>
            </a:r>
          </a:p>
          <a:p>
            <a:pPr eaLnBrk="1" hangingPunct="1"/>
            <a:r>
              <a:rPr lang="en-US" sz="1600" dirty="0" smtClean="0"/>
              <a:t>QuickBird</a:t>
            </a:r>
            <a:endParaRPr lang="en-US" sz="18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Project Methodology </a:t>
            </a:r>
          </a:p>
        </p:txBody>
      </p:sp>
      <p:sp>
        <p:nvSpPr>
          <p:cNvPr id="22530" name="Content Placeholder 2"/>
          <p:cNvSpPr>
            <a:spLocks noGrp="1"/>
          </p:cNvSpPr>
          <p:nvPr>
            <p:ph idx="1"/>
          </p:nvPr>
        </p:nvSpPr>
        <p:spPr>
          <a:xfrm>
            <a:off x="381000" y="1295400"/>
            <a:ext cx="8382000" cy="5257800"/>
          </a:xfrm>
        </p:spPr>
        <p:txBody>
          <a:bodyPr/>
          <a:lstStyle/>
          <a:p>
            <a:pPr eaLnBrk="1" hangingPunct="1">
              <a:buFont typeface="Arial" charset="0"/>
              <a:buNone/>
            </a:pPr>
            <a:r>
              <a:rPr lang="en-US" sz="2000" b="1" dirty="0" smtClean="0"/>
              <a:t>Image analysis –</a:t>
            </a:r>
          </a:p>
          <a:p>
            <a:pPr eaLnBrk="1" hangingPunct="1">
              <a:buFont typeface="+mj-lt"/>
              <a:buAutoNum type="arabicPeriod"/>
            </a:pPr>
            <a:r>
              <a:rPr lang="en-US" sz="1600" dirty="0" smtClean="0"/>
              <a:t>ASTER imagery obtained for Fort McClellan </a:t>
            </a:r>
          </a:p>
          <a:p>
            <a:pPr eaLnBrk="1" hangingPunct="1">
              <a:buFont typeface="+mj-lt"/>
              <a:buAutoNum type="arabicPeriod"/>
            </a:pPr>
            <a:r>
              <a:rPr lang="en-US" sz="1600" dirty="0" smtClean="0"/>
              <a:t>Coordinates for 12 tick drag plots charted on image</a:t>
            </a:r>
          </a:p>
          <a:p>
            <a:pPr eaLnBrk="1" hangingPunct="1">
              <a:buFont typeface="+mj-lt"/>
              <a:buAutoNum type="arabicPeriod"/>
            </a:pPr>
            <a:r>
              <a:rPr lang="en-US" sz="1600" dirty="0" smtClean="0"/>
              <a:t>ArcGIS shape files created for each plot</a:t>
            </a:r>
          </a:p>
          <a:p>
            <a:pPr eaLnBrk="1" hangingPunct="1">
              <a:buFont typeface="+mj-lt"/>
              <a:buAutoNum type="arabicPeriod"/>
            </a:pPr>
            <a:r>
              <a:rPr lang="en-US" sz="1600" dirty="0" smtClean="0"/>
              <a:t>Plots approximately 500 meters in diameter </a:t>
            </a:r>
          </a:p>
          <a:p>
            <a:pPr eaLnBrk="1" hangingPunct="1">
              <a:buFont typeface="+mj-lt"/>
              <a:buAutoNum type="arabicPeriod"/>
            </a:pPr>
            <a:r>
              <a:rPr lang="en-US" sz="1600" dirty="0" smtClean="0"/>
              <a:t>Shape files used to subset plots on ASTER imagery for analysis </a:t>
            </a:r>
          </a:p>
          <a:p>
            <a:pPr eaLnBrk="1" hangingPunct="1">
              <a:buFont typeface="+mj-lt"/>
              <a:buAutoNum type="arabicPeriod"/>
            </a:pPr>
            <a:r>
              <a:rPr lang="en-US" sz="1600" dirty="0" smtClean="0"/>
              <a:t>Plots chosen to represent different types of vegetative biomass and varying degrees of edge effect </a:t>
            </a:r>
          </a:p>
          <a:p>
            <a:pPr eaLnBrk="1" hangingPunct="1">
              <a:buFont typeface="+mj-lt"/>
              <a:buAutoNum type="arabicPeriod"/>
            </a:pPr>
            <a:r>
              <a:rPr lang="en-US" sz="1600" dirty="0" smtClean="0"/>
              <a:t>Unsupervised NDVI classification applied to image </a:t>
            </a:r>
          </a:p>
          <a:p>
            <a:pPr eaLnBrk="1" hangingPunct="1"/>
            <a:endParaRPr lang="en-US" sz="1800" b="1" dirty="0" smtClean="0"/>
          </a:p>
          <a:p>
            <a:pPr eaLnBrk="1" hangingPunct="1">
              <a:buFont typeface="Arial" charset="0"/>
              <a:buNone/>
            </a:pPr>
            <a:endParaRPr lang="en-US" sz="1800" b="1" dirty="0" smtClean="0"/>
          </a:p>
          <a:p>
            <a:pPr eaLnBrk="1" hangingPunct="1">
              <a:buFont typeface="Arial" charset="0"/>
              <a:buNone/>
            </a:pPr>
            <a:endParaRPr lang="en-US" sz="1800" b="1" dirty="0" smtClean="0"/>
          </a:p>
          <a:p>
            <a:pPr eaLnBrk="1" hangingPunct="1">
              <a:buFont typeface="Arial" charset="0"/>
              <a:buNone/>
            </a:pPr>
            <a:endParaRPr lang="en-US" sz="1800" b="1" dirty="0" smtClean="0"/>
          </a:p>
          <a:p>
            <a:pPr eaLnBrk="1" hangingPunct="1">
              <a:buFont typeface="Arial" charset="0"/>
              <a:buNone/>
            </a:pPr>
            <a:r>
              <a:rPr lang="en-US" sz="1800" b="1" dirty="0" smtClean="0"/>
              <a:t>	</a:t>
            </a:r>
          </a:p>
          <a:p>
            <a:pPr eaLnBrk="1" hangingPunct="1">
              <a:buFont typeface="Arial" charset="0"/>
              <a:buNone/>
            </a:pPr>
            <a:r>
              <a:rPr lang="en-US" sz="1800" b="1" dirty="0" smtClean="0"/>
              <a:t>	</a:t>
            </a:r>
          </a:p>
        </p:txBody>
      </p:sp>
      <p:pic>
        <p:nvPicPr>
          <p:cNvPr id="5" name="Picture 2" descr="Point1"/>
          <p:cNvPicPr>
            <a:picLocks noChangeAspect="1" noChangeArrowheads="1"/>
          </p:cNvPicPr>
          <p:nvPr/>
        </p:nvPicPr>
        <p:blipFill>
          <a:blip r:embed="rId3" cstate="print"/>
          <a:srcRect/>
          <a:stretch>
            <a:fillRect/>
          </a:stretch>
        </p:blipFill>
        <p:spPr bwMode="auto">
          <a:xfrm>
            <a:off x="4241142" y="4343401"/>
            <a:ext cx="1775652" cy="1759892"/>
          </a:xfrm>
          <a:prstGeom prst="rect">
            <a:avLst/>
          </a:prstGeom>
          <a:noFill/>
          <a:ln w="9525">
            <a:solidFill>
              <a:schemeClr val="tx1"/>
            </a:solidFill>
            <a:miter lim="800000"/>
            <a:headEnd/>
            <a:tailEnd/>
          </a:ln>
        </p:spPr>
      </p:pic>
      <p:pic>
        <p:nvPicPr>
          <p:cNvPr id="7" name="Picture 6"/>
          <p:cNvPicPr/>
          <p:nvPr/>
        </p:nvPicPr>
        <p:blipFill>
          <a:blip r:embed="rId4" cstate="print"/>
          <a:srcRect/>
          <a:stretch>
            <a:fillRect/>
          </a:stretch>
        </p:blipFill>
        <p:spPr bwMode="auto">
          <a:xfrm>
            <a:off x="6781800" y="4343400"/>
            <a:ext cx="1752600" cy="1752600"/>
          </a:xfrm>
          <a:prstGeom prst="rect">
            <a:avLst/>
          </a:prstGeom>
          <a:noFill/>
          <a:ln w="9525">
            <a:solidFill>
              <a:schemeClr val="tx1"/>
            </a:solidFill>
            <a:miter lim="800000"/>
            <a:headEnd/>
            <a:tailEnd/>
          </a:ln>
        </p:spPr>
      </p:pic>
      <p:sp>
        <p:nvSpPr>
          <p:cNvPr id="10" name="Rectangle 9"/>
          <p:cNvSpPr/>
          <p:nvPr/>
        </p:nvSpPr>
        <p:spPr>
          <a:xfrm>
            <a:off x="6781800" y="4038600"/>
            <a:ext cx="1752600" cy="2696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Plot 1 (NDVI)</a:t>
            </a:r>
            <a:endParaRPr lang="en-US" sz="1600" b="1" dirty="0"/>
          </a:p>
        </p:txBody>
      </p:sp>
      <p:sp>
        <p:nvSpPr>
          <p:cNvPr id="8" name="Rectangle 7"/>
          <p:cNvSpPr/>
          <p:nvPr/>
        </p:nvSpPr>
        <p:spPr>
          <a:xfrm>
            <a:off x="4241141" y="4038600"/>
            <a:ext cx="1752600" cy="2696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Plot 1 (ASTER)</a:t>
            </a:r>
            <a:endParaRPr lang="en-US" sz="1600" b="1" dirty="0"/>
          </a:p>
        </p:txBody>
      </p:sp>
      <p:pic>
        <p:nvPicPr>
          <p:cNvPr id="11" name="Picture 10" descr="Overall with plots.bmp"/>
          <p:cNvPicPr>
            <a:picLocks noChangeAspect="1"/>
          </p:cNvPicPr>
          <p:nvPr/>
        </p:nvPicPr>
        <p:blipFill>
          <a:blip r:embed="rId5" cstate="print"/>
          <a:stretch>
            <a:fillRect/>
          </a:stretch>
        </p:blipFill>
        <p:spPr>
          <a:xfrm>
            <a:off x="175846" y="4353213"/>
            <a:ext cx="3100754" cy="1743919"/>
          </a:xfrm>
          <a:prstGeom prst="rect">
            <a:avLst/>
          </a:prstGeom>
          <a:ln>
            <a:solidFill>
              <a:schemeClr val="tx1"/>
            </a:solidFill>
          </a:ln>
        </p:spPr>
      </p:pic>
      <p:sp>
        <p:nvSpPr>
          <p:cNvPr id="12" name="Rectangle 11"/>
          <p:cNvSpPr/>
          <p:nvPr/>
        </p:nvSpPr>
        <p:spPr>
          <a:xfrm>
            <a:off x="175846" y="4038600"/>
            <a:ext cx="3100754" cy="2696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Overall ASTER image</a:t>
            </a:r>
            <a:endParaRPr lang="en-US" sz="1600" b="1" dirty="0"/>
          </a:p>
        </p:txBody>
      </p:sp>
      <p:sp>
        <p:nvSpPr>
          <p:cNvPr id="13" name="Oval 12"/>
          <p:cNvSpPr/>
          <p:nvPr/>
        </p:nvSpPr>
        <p:spPr>
          <a:xfrm>
            <a:off x="175846" y="6210300"/>
            <a:ext cx="3100754" cy="5334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Steps 1-4</a:t>
            </a:r>
            <a:endParaRPr lang="en-US" i="1" dirty="0">
              <a:solidFill>
                <a:schemeClr val="tx1"/>
              </a:solidFill>
            </a:endParaRPr>
          </a:p>
        </p:txBody>
      </p:sp>
      <p:sp>
        <p:nvSpPr>
          <p:cNvPr id="15" name="Oval 14"/>
          <p:cNvSpPr/>
          <p:nvPr/>
        </p:nvSpPr>
        <p:spPr>
          <a:xfrm>
            <a:off x="4191000" y="6210300"/>
            <a:ext cx="1828800" cy="5334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Steps 5-6</a:t>
            </a:r>
            <a:endParaRPr lang="en-US" i="1" dirty="0">
              <a:solidFill>
                <a:schemeClr val="tx1"/>
              </a:solidFill>
            </a:endParaRPr>
          </a:p>
        </p:txBody>
      </p:sp>
      <p:sp>
        <p:nvSpPr>
          <p:cNvPr id="16" name="Oval 15"/>
          <p:cNvSpPr/>
          <p:nvPr/>
        </p:nvSpPr>
        <p:spPr>
          <a:xfrm>
            <a:off x="6781800" y="6210300"/>
            <a:ext cx="1828800" cy="5334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Step 7</a:t>
            </a:r>
            <a:endParaRPr lang="en-US" i="1" dirty="0">
              <a:solidFill>
                <a:schemeClr val="tx1"/>
              </a:solidFill>
            </a:endParaRPr>
          </a:p>
        </p:txBody>
      </p:sp>
      <p:sp>
        <p:nvSpPr>
          <p:cNvPr id="18" name="Right Arrow 17"/>
          <p:cNvSpPr/>
          <p:nvPr/>
        </p:nvSpPr>
        <p:spPr>
          <a:xfrm>
            <a:off x="3352800" y="4654550"/>
            <a:ext cx="808121" cy="920751"/>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6096000" y="4648200"/>
            <a:ext cx="609600" cy="920751"/>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Project Methodology </a:t>
            </a:r>
          </a:p>
        </p:txBody>
      </p:sp>
      <p:sp>
        <p:nvSpPr>
          <p:cNvPr id="22530" name="Content Placeholder 2"/>
          <p:cNvSpPr>
            <a:spLocks noGrp="1"/>
          </p:cNvSpPr>
          <p:nvPr>
            <p:ph idx="1"/>
          </p:nvPr>
        </p:nvSpPr>
        <p:spPr>
          <a:xfrm>
            <a:off x="381000" y="1295400"/>
            <a:ext cx="8382000" cy="5257800"/>
          </a:xfrm>
        </p:spPr>
        <p:txBody>
          <a:bodyPr/>
          <a:lstStyle/>
          <a:p>
            <a:pPr eaLnBrk="1" hangingPunct="1">
              <a:buNone/>
            </a:pPr>
            <a:r>
              <a:rPr lang="en-US" sz="2000" b="1" dirty="0" smtClean="0"/>
              <a:t>Edge effect </a:t>
            </a:r>
            <a:r>
              <a:rPr lang="en-US" sz="2000" dirty="0" smtClean="0"/>
              <a:t>– </a:t>
            </a:r>
          </a:p>
          <a:p>
            <a:pPr indent="6350" eaLnBrk="1" hangingPunct="1">
              <a:buNone/>
            </a:pPr>
            <a:r>
              <a:rPr lang="en-US" sz="1600" dirty="0" smtClean="0"/>
              <a:t>Best described as the concentration of ticks along edges of forests and ecotones (convergence of two different habitats). Ecological boundaries are crossed frequently by host vertebrates to perpetuate tick life cycle.  Human population risk is predicated on length and proximity of exposure to these areas. </a:t>
            </a:r>
          </a:p>
          <a:p>
            <a:pPr eaLnBrk="1" hangingPunct="1">
              <a:buNone/>
            </a:pPr>
            <a:endParaRPr lang="en-US" sz="1600" dirty="0" smtClean="0"/>
          </a:p>
          <a:p>
            <a:pPr eaLnBrk="1" hangingPunct="1">
              <a:buNone/>
            </a:pPr>
            <a:r>
              <a:rPr lang="en-US" sz="2000" b="1" dirty="0" smtClean="0"/>
              <a:t>Objective – </a:t>
            </a:r>
          </a:p>
          <a:p>
            <a:pPr marL="0" lvl="1" indent="0" eaLnBrk="1" hangingPunct="1">
              <a:spcBef>
                <a:spcPts val="0"/>
              </a:spcBef>
              <a:buNone/>
            </a:pPr>
            <a:r>
              <a:rPr lang="en-US" sz="1600" dirty="0" smtClean="0">
                <a:solidFill>
                  <a:srgbClr val="000000"/>
                </a:solidFill>
                <a:cs typeface="Helvetica" pitchFamily="-109" charset="0"/>
              </a:rPr>
              <a:t>Test the hypothesis that edge effect is associated with tick population dynamics using the</a:t>
            </a:r>
          </a:p>
          <a:p>
            <a:pPr marL="0" lvl="1" indent="0" eaLnBrk="1" hangingPunct="1">
              <a:spcBef>
                <a:spcPts val="0"/>
              </a:spcBef>
              <a:buNone/>
            </a:pPr>
            <a:r>
              <a:rPr lang="en-US" sz="1600" dirty="0" smtClean="0">
                <a:solidFill>
                  <a:srgbClr val="000000"/>
                </a:solidFill>
                <a:cs typeface="Helvetica" pitchFamily="-109" charset="0"/>
              </a:rPr>
              <a:t>following remote sensing variables:</a:t>
            </a:r>
          </a:p>
          <a:p>
            <a:pPr eaLnBrk="1" hangingPunct="1">
              <a:buNone/>
            </a:pPr>
            <a:endParaRPr lang="en-US" sz="2000" b="1" dirty="0" smtClean="0"/>
          </a:p>
          <a:p>
            <a:pPr eaLnBrk="1" hangingPunct="1">
              <a:buFont typeface="Arial" charset="0"/>
              <a:buNone/>
            </a:pPr>
            <a:r>
              <a:rPr lang="en-US" sz="1600" dirty="0" smtClean="0"/>
              <a:t>	</a:t>
            </a:r>
          </a:p>
        </p:txBody>
      </p:sp>
      <p:sp>
        <p:nvSpPr>
          <p:cNvPr id="6" name="TextBox 8"/>
          <p:cNvSpPr txBox="1">
            <a:spLocks noChangeArrowheads="1"/>
          </p:cNvSpPr>
          <p:nvPr/>
        </p:nvSpPr>
        <p:spPr bwMode="auto">
          <a:xfrm>
            <a:off x="533400" y="5088523"/>
            <a:ext cx="3407544" cy="338554"/>
          </a:xfrm>
          <a:prstGeom prst="rect">
            <a:avLst/>
          </a:prstGeom>
          <a:solidFill>
            <a:schemeClr val="accent2">
              <a:lumMod val="40000"/>
              <a:lumOff val="60000"/>
            </a:schemeClr>
          </a:solidFill>
          <a:ln w="9525">
            <a:solidFill>
              <a:schemeClr val="tx1"/>
            </a:solidFill>
            <a:miter lim="800000"/>
            <a:headEnd/>
            <a:tailEnd/>
          </a:ln>
        </p:spPr>
        <p:txBody>
          <a:bodyPr wrap="square">
            <a:spAutoFit/>
          </a:bodyPr>
          <a:lstStyle>
            <a:defPPr>
              <a:defRPr lang="en-US"/>
            </a:defPPr>
            <a:lvl1pPr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1pPr>
            <a:lvl2pPr marL="639763" indent="-182563"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2pPr>
            <a:lvl3pPr marL="1279525" indent="-365125"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3pPr>
            <a:lvl4pPr marL="1919288" indent="-547688"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4pPr>
            <a:lvl5pPr marL="2559050" indent="-730250" algn="l" rtl="0" fontAlgn="base">
              <a:spcBef>
                <a:spcPct val="0"/>
              </a:spcBef>
              <a:spcAft>
                <a:spcPct val="0"/>
              </a:spcAft>
              <a:defRPr sz="3400" kern="1200">
                <a:solidFill>
                  <a:schemeClr val="tx1"/>
                </a:solidFill>
                <a:latin typeface="Times" pitchFamily="-109" charset="0"/>
                <a:ea typeface="ＭＳ Ｐゴシック" pitchFamily="-109" charset="-128"/>
                <a:cs typeface="+mn-cs"/>
              </a:defRPr>
            </a:lvl5pPr>
            <a:lvl6pPr marL="2286000" algn="l" defTabSz="914400" rtl="0" eaLnBrk="1" latinLnBrk="0" hangingPunct="1">
              <a:defRPr sz="3400" kern="1200">
                <a:solidFill>
                  <a:schemeClr val="tx1"/>
                </a:solidFill>
                <a:latin typeface="Times" pitchFamily="-109" charset="0"/>
                <a:ea typeface="ＭＳ Ｐゴシック" pitchFamily="-109" charset="-128"/>
                <a:cs typeface="+mn-cs"/>
              </a:defRPr>
            </a:lvl6pPr>
            <a:lvl7pPr marL="2743200" algn="l" defTabSz="914400" rtl="0" eaLnBrk="1" latinLnBrk="0" hangingPunct="1">
              <a:defRPr sz="3400" kern="1200">
                <a:solidFill>
                  <a:schemeClr val="tx1"/>
                </a:solidFill>
                <a:latin typeface="Times" pitchFamily="-109" charset="0"/>
                <a:ea typeface="ＭＳ Ｐゴシック" pitchFamily="-109" charset="-128"/>
                <a:cs typeface="+mn-cs"/>
              </a:defRPr>
            </a:lvl7pPr>
            <a:lvl8pPr marL="3200400" algn="l" defTabSz="914400" rtl="0" eaLnBrk="1" latinLnBrk="0" hangingPunct="1">
              <a:defRPr sz="3400" kern="1200">
                <a:solidFill>
                  <a:schemeClr val="tx1"/>
                </a:solidFill>
                <a:latin typeface="Times" pitchFamily="-109" charset="0"/>
                <a:ea typeface="ＭＳ Ｐゴシック" pitchFamily="-109" charset="-128"/>
                <a:cs typeface="+mn-cs"/>
              </a:defRPr>
            </a:lvl8pPr>
            <a:lvl9pPr marL="3657600" algn="l" defTabSz="914400" rtl="0" eaLnBrk="1" latinLnBrk="0" hangingPunct="1">
              <a:defRPr sz="3400" kern="1200">
                <a:solidFill>
                  <a:schemeClr val="tx1"/>
                </a:solidFill>
                <a:latin typeface="Times" pitchFamily="-109" charset="0"/>
                <a:ea typeface="ＭＳ Ｐゴシック" pitchFamily="-109" charset="-128"/>
                <a:cs typeface="+mn-cs"/>
              </a:defRPr>
            </a:lvl9pPr>
          </a:lstStyle>
          <a:p>
            <a:r>
              <a:rPr lang="en-US" sz="1600" b="1" dirty="0">
                <a:latin typeface="Times New Roman" pitchFamily="18" charset="0"/>
                <a:cs typeface="Times New Roman" pitchFamily="18" charset="0"/>
              </a:rPr>
              <a:t>Response variable = Tick </a:t>
            </a:r>
            <a:r>
              <a:rPr lang="en-US" sz="1600" b="1" dirty="0" smtClean="0">
                <a:latin typeface="Times New Roman" pitchFamily="18" charset="0"/>
                <a:cs typeface="Times New Roman" pitchFamily="18" charset="0"/>
              </a:rPr>
              <a:t>Density</a:t>
            </a:r>
            <a:endParaRPr lang="en-US" sz="1600" b="1" dirty="0">
              <a:latin typeface="Times New Roman" pitchFamily="18" charset="0"/>
              <a:cs typeface="Times New Roman" pitchFamily="18" charset="0"/>
            </a:endParaRPr>
          </a:p>
        </p:txBody>
      </p:sp>
      <p:pic>
        <p:nvPicPr>
          <p:cNvPr id="7" name="Picture 6"/>
          <p:cNvPicPr>
            <a:picLocks noChangeAspect="1" noChangeArrowheads="1"/>
          </p:cNvPicPr>
          <p:nvPr/>
        </p:nvPicPr>
        <p:blipFill>
          <a:blip r:embed="rId3" cstate="print"/>
          <a:srcRect/>
          <a:stretch>
            <a:fillRect/>
          </a:stretch>
        </p:blipFill>
        <p:spPr bwMode="auto">
          <a:xfrm>
            <a:off x="4475462" y="4114800"/>
            <a:ext cx="4287538" cy="2286000"/>
          </a:xfrm>
          <a:prstGeom prst="rect">
            <a:avLst/>
          </a:prstGeom>
          <a:solidFill>
            <a:schemeClr val="accent2">
              <a:lumMod val="20000"/>
              <a:lumOff val="80000"/>
            </a:schemeClr>
          </a:solid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Results</a:t>
            </a:r>
          </a:p>
        </p:txBody>
      </p:sp>
      <p:sp>
        <p:nvSpPr>
          <p:cNvPr id="16387" name="Text Placeholder 2"/>
          <p:cNvSpPr>
            <a:spLocks noGrp="1"/>
          </p:cNvSpPr>
          <p:nvPr>
            <p:ph type="body" idx="1"/>
          </p:nvPr>
        </p:nvSpPr>
        <p:spPr>
          <a:xfrm>
            <a:off x="609600" y="1447800"/>
            <a:ext cx="7772400" cy="522288"/>
          </a:xfrm>
        </p:spPr>
        <p:txBody>
          <a:bodyPr/>
          <a:lstStyle/>
          <a:p>
            <a:pPr eaLnBrk="1" hangingPunct="1"/>
            <a:r>
              <a:rPr lang="en-US" dirty="0" smtClean="0"/>
              <a:t>Overall Study Site – </a:t>
            </a:r>
            <a:r>
              <a:rPr lang="en-US" sz="1400" dirty="0" smtClean="0"/>
              <a:t>12 plots were chosen at Fort McClellan based on varying degrees of vegetation. Plots are shown in yellow above on a 321 RGB ASTER image. </a:t>
            </a:r>
            <a:endParaRPr lang="en-US" sz="1400" dirty="0" smtClean="0">
              <a:solidFill>
                <a:srgbClr val="002060"/>
              </a:solidFill>
            </a:endParaRPr>
          </a:p>
        </p:txBody>
      </p:sp>
      <p:pic>
        <p:nvPicPr>
          <p:cNvPr id="9" name="Content Placeholder 8" descr="Overall.png"/>
          <p:cNvPicPr>
            <a:picLocks noGrp="1" noChangeAspect="1"/>
          </p:cNvPicPr>
          <p:nvPr>
            <p:ph sz="half" idx="2"/>
          </p:nvPr>
        </p:nvPicPr>
        <p:blipFill>
          <a:blip r:embed="rId2" cstate="print"/>
          <a:stretch>
            <a:fillRect/>
          </a:stretch>
        </p:blipFill>
        <p:spPr>
          <a:xfrm>
            <a:off x="857704" y="2200533"/>
            <a:ext cx="7276191" cy="4133334"/>
          </a:xfrm>
        </p:spPr>
      </p:pic>
      <p:sp>
        <p:nvSpPr>
          <p:cNvPr id="12" name="Right Arrow 11"/>
          <p:cNvSpPr/>
          <p:nvPr/>
        </p:nvSpPr>
        <p:spPr>
          <a:xfrm rot="21434061">
            <a:off x="3030632" y="4234435"/>
            <a:ext cx="5512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1</a:t>
            </a:r>
            <a:endParaRPr lang="en-US" sz="800" b="1" dirty="0"/>
          </a:p>
        </p:txBody>
      </p:sp>
      <p:sp>
        <p:nvSpPr>
          <p:cNvPr id="13" name="Right Arrow 12"/>
          <p:cNvSpPr/>
          <p:nvPr/>
        </p:nvSpPr>
        <p:spPr>
          <a:xfrm rot="21437505">
            <a:off x="2274599" y="4127685"/>
            <a:ext cx="5512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2</a:t>
            </a:r>
            <a:endParaRPr lang="en-US" sz="800" b="1" dirty="0"/>
          </a:p>
        </p:txBody>
      </p:sp>
      <p:sp>
        <p:nvSpPr>
          <p:cNvPr id="15" name="Right Arrow 14"/>
          <p:cNvSpPr/>
          <p:nvPr/>
        </p:nvSpPr>
        <p:spPr>
          <a:xfrm rot="17751288">
            <a:off x="3461457" y="4907739"/>
            <a:ext cx="5512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3</a:t>
            </a:r>
            <a:endParaRPr lang="en-US" sz="800" b="1" dirty="0"/>
          </a:p>
        </p:txBody>
      </p:sp>
      <p:sp>
        <p:nvSpPr>
          <p:cNvPr id="16" name="Right Arrow 15"/>
          <p:cNvSpPr/>
          <p:nvPr/>
        </p:nvSpPr>
        <p:spPr>
          <a:xfrm rot="17851644">
            <a:off x="3086018" y="4831916"/>
            <a:ext cx="5512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4</a:t>
            </a:r>
            <a:endParaRPr lang="en-US" sz="800" b="1" dirty="0"/>
          </a:p>
        </p:txBody>
      </p:sp>
      <p:sp>
        <p:nvSpPr>
          <p:cNvPr id="17" name="Right Arrow 16"/>
          <p:cNvSpPr/>
          <p:nvPr/>
        </p:nvSpPr>
        <p:spPr>
          <a:xfrm rot="20440106">
            <a:off x="2318809" y="4961044"/>
            <a:ext cx="5512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5</a:t>
            </a:r>
            <a:endParaRPr lang="en-US" sz="800" b="1" dirty="0"/>
          </a:p>
        </p:txBody>
      </p:sp>
      <p:sp>
        <p:nvSpPr>
          <p:cNvPr id="19" name="Right Arrow 18"/>
          <p:cNvSpPr/>
          <p:nvPr/>
        </p:nvSpPr>
        <p:spPr>
          <a:xfrm>
            <a:off x="2362200" y="3810000"/>
            <a:ext cx="5512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6</a:t>
            </a:r>
            <a:endParaRPr lang="en-US" sz="800" b="1" dirty="0"/>
          </a:p>
        </p:txBody>
      </p:sp>
      <p:sp>
        <p:nvSpPr>
          <p:cNvPr id="20" name="Right Arrow 19"/>
          <p:cNvSpPr/>
          <p:nvPr/>
        </p:nvSpPr>
        <p:spPr>
          <a:xfrm rot="19513940">
            <a:off x="1408388" y="4822263"/>
            <a:ext cx="5512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7</a:t>
            </a:r>
            <a:endParaRPr lang="en-US" sz="800" b="1" dirty="0"/>
          </a:p>
        </p:txBody>
      </p:sp>
      <p:sp>
        <p:nvSpPr>
          <p:cNvPr id="21" name="Right Arrow 20"/>
          <p:cNvSpPr/>
          <p:nvPr/>
        </p:nvSpPr>
        <p:spPr>
          <a:xfrm>
            <a:off x="838200" y="4419600"/>
            <a:ext cx="5512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9</a:t>
            </a:r>
            <a:endParaRPr lang="en-US" sz="800" b="1" dirty="0"/>
          </a:p>
        </p:txBody>
      </p:sp>
      <p:sp>
        <p:nvSpPr>
          <p:cNvPr id="22" name="Right Arrow 21"/>
          <p:cNvSpPr/>
          <p:nvPr/>
        </p:nvSpPr>
        <p:spPr>
          <a:xfrm rot="2402612">
            <a:off x="1338525" y="4175557"/>
            <a:ext cx="5512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8</a:t>
            </a:r>
            <a:endParaRPr lang="en-US" sz="800" b="1" dirty="0"/>
          </a:p>
        </p:txBody>
      </p:sp>
      <p:sp>
        <p:nvSpPr>
          <p:cNvPr id="23" name="Right Arrow 22"/>
          <p:cNvSpPr/>
          <p:nvPr/>
        </p:nvSpPr>
        <p:spPr>
          <a:xfrm>
            <a:off x="6477000" y="2952190"/>
            <a:ext cx="6274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10</a:t>
            </a:r>
            <a:endParaRPr lang="en-US" sz="800" b="1" dirty="0"/>
          </a:p>
        </p:txBody>
      </p:sp>
      <p:sp>
        <p:nvSpPr>
          <p:cNvPr id="25" name="Right Arrow 24"/>
          <p:cNvSpPr/>
          <p:nvPr/>
        </p:nvSpPr>
        <p:spPr>
          <a:xfrm>
            <a:off x="6172200" y="3733800"/>
            <a:ext cx="6274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11</a:t>
            </a:r>
            <a:endParaRPr lang="en-US" sz="800" b="1" dirty="0"/>
          </a:p>
        </p:txBody>
      </p:sp>
      <p:sp>
        <p:nvSpPr>
          <p:cNvPr id="26" name="Right Arrow 25"/>
          <p:cNvSpPr/>
          <p:nvPr/>
        </p:nvSpPr>
        <p:spPr>
          <a:xfrm>
            <a:off x="6248400" y="5181600"/>
            <a:ext cx="627447" cy="24821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Plot 12</a:t>
            </a:r>
            <a:endParaRPr lang="en-US" sz="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Results – Table 1</a:t>
            </a:r>
          </a:p>
        </p:txBody>
      </p:sp>
      <p:sp>
        <p:nvSpPr>
          <p:cNvPr id="16387" name="Text Placeholder 2"/>
          <p:cNvSpPr>
            <a:spLocks noGrp="1"/>
          </p:cNvSpPr>
          <p:nvPr>
            <p:ph type="body" idx="1"/>
          </p:nvPr>
        </p:nvSpPr>
        <p:spPr>
          <a:xfrm>
            <a:off x="609600" y="1447800"/>
            <a:ext cx="7772400" cy="522288"/>
          </a:xfrm>
        </p:spPr>
        <p:txBody>
          <a:bodyPr/>
          <a:lstStyle/>
          <a:p>
            <a:pPr eaLnBrk="1" hangingPunct="1"/>
            <a:r>
              <a:rPr lang="en-US" sz="1400" dirty="0" smtClean="0"/>
              <a:t>Overall tick density by plot and species</a:t>
            </a:r>
            <a:endParaRPr lang="en-US" sz="1400" dirty="0" smtClean="0">
              <a:solidFill>
                <a:srgbClr val="002060"/>
              </a:solidFill>
            </a:endParaRPr>
          </a:p>
        </p:txBody>
      </p:sp>
      <p:pic>
        <p:nvPicPr>
          <p:cNvPr id="25602" name="Picture 2"/>
          <p:cNvPicPr>
            <a:picLocks noGrp="1" noChangeAspect="1" noChangeArrowheads="1"/>
          </p:cNvPicPr>
          <p:nvPr>
            <p:ph sz="half" idx="2"/>
          </p:nvPr>
        </p:nvPicPr>
        <p:blipFill>
          <a:blip r:embed="rId2" cstate="print"/>
          <a:srcRect/>
          <a:stretch>
            <a:fillRect/>
          </a:stretch>
        </p:blipFill>
        <p:spPr bwMode="auto">
          <a:xfrm>
            <a:off x="1828800" y="2285999"/>
            <a:ext cx="5257800" cy="3349235"/>
          </a:xfrm>
          <a:prstGeom prst="rect">
            <a:avLst/>
          </a:prstGeom>
          <a:noFill/>
          <a:ln w="9525">
            <a:solidFill>
              <a:schemeClr val="tx1"/>
            </a:solidFill>
            <a:miter lim="800000"/>
            <a:headEnd/>
            <a:tailEnd/>
          </a:ln>
          <a:effectLst/>
        </p:spPr>
      </p:pic>
      <p:sp>
        <p:nvSpPr>
          <p:cNvPr id="5" name="Rectangle 4"/>
          <p:cNvSpPr/>
          <p:nvPr/>
        </p:nvSpPr>
        <p:spPr>
          <a:xfrm>
            <a:off x="381000" y="5791200"/>
            <a:ext cx="8229600" cy="914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t>General Conclusions</a:t>
            </a:r>
          </a:p>
          <a:p>
            <a:pPr marL="228600" indent="-228600">
              <a:buAutoNum type="arabicParenR"/>
            </a:pPr>
            <a:r>
              <a:rPr lang="en-US" sz="1200" b="1" u="sng" dirty="0" smtClean="0"/>
              <a:t>Difference by species </a:t>
            </a:r>
            <a:r>
              <a:rPr lang="en-US" sz="1200" b="1" dirty="0" smtClean="0"/>
              <a:t>- </a:t>
            </a:r>
            <a:r>
              <a:rPr lang="en-US" sz="1200" b="1" i="1" dirty="0" smtClean="0"/>
              <a:t>Abylomma Americanum </a:t>
            </a:r>
            <a:r>
              <a:rPr lang="en-US" sz="1200" b="1" dirty="0" smtClean="0"/>
              <a:t>made up 98.5% of all ticks counted</a:t>
            </a:r>
          </a:p>
          <a:p>
            <a:pPr marL="228600" indent="-228600">
              <a:buAutoNum type="arabicParenR"/>
            </a:pPr>
            <a:r>
              <a:rPr lang="en-US" sz="1200" b="1" u="sng" dirty="0" smtClean="0"/>
              <a:t>Difference by stage of development </a:t>
            </a:r>
            <a:r>
              <a:rPr lang="en-US" sz="1200" b="1" dirty="0" smtClean="0"/>
              <a:t>-  Nymphal ticks represented 86.5% of the total ticks sampled</a:t>
            </a:r>
          </a:p>
          <a:p>
            <a:pPr marL="228600" indent="-228600">
              <a:buAutoNum type="arabicParenR"/>
            </a:pPr>
            <a:r>
              <a:rPr lang="en-US" sz="1200" b="1" u="sng" dirty="0" smtClean="0"/>
              <a:t>Difference by plot</a:t>
            </a:r>
            <a:r>
              <a:rPr lang="en-US" sz="1200" b="1" dirty="0" smtClean="0"/>
              <a:t> – Tick counts ranged by plot from 283 (25% of total) to 6 ( &gt;%1 of total) </a:t>
            </a:r>
          </a:p>
          <a:p>
            <a:endParaRPr lang="en-US" sz="1200" b="1" dirty="0" smtClean="0"/>
          </a:p>
          <a:p>
            <a:endParaRPr lang="en-US"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Results – Tick density by plot/week</a:t>
            </a:r>
          </a:p>
        </p:txBody>
      </p:sp>
      <p:sp>
        <p:nvSpPr>
          <p:cNvPr id="17411" name="Text Placeholder 2"/>
          <p:cNvSpPr>
            <a:spLocks noGrp="1"/>
          </p:cNvSpPr>
          <p:nvPr>
            <p:ph type="body" idx="1"/>
          </p:nvPr>
        </p:nvSpPr>
        <p:spPr>
          <a:xfrm>
            <a:off x="457200" y="1219200"/>
            <a:ext cx="4040188" cy="522288"/>
          </a:xfrm>
        </p:spPr>
        <p:txBody>
          <a:bodyPr/>
          <a:lstStyle/>
          <a:p>
            <a:pPr algn="ctr" eaLnBrk="1" hangingPunct="1"/>
            <a:r>
              <a:rPr lang="en-US" dirty="0" smtClean="0">
                <a:solidFill>
                  <a:srgbClr val="002060"/>
                </a:solidFill>
              </a:rPr>
              <a:t>Plot 1</a:t>
            </a:r>
          </a:p>
        </p:txBody>
      </p:sp>
      <p:sp>
        <p:nvSpPr>
          <p:cNvPr id="17413" name="Text Placeholder 4"/>
          <p:cNvSpPr>
            <a:spLocks noGrp="1"/>
          </p:cNvSpPr>
          <p:nvPr>
            <p:ph type="body" sz="quarter" idx="3"/>
          </p:nvPr>
        </p:nvSpPr>
        <p:spPr>
          <a:xfrm>
            <a:off x="4645025" y="1219200"/>
            <a:ext cx="4041775" cy="522288"/>
          </a:xfrm>
        </p:spPr>
        <p:txBody>
          <a:bodyPr/>
          <a:lstStyle/>
          <a:p>
            <a:pPr algn="ctr" eaLnBrk="1" hangingPunct="1"/>
            <a:r>
              <a:rPr lang="en-US" dirty="0" smtClean="0">
                <a:solidFill>
                  <a:srgbClr val="002060"/>
                </a:solidFill>
              </a:rPr>
              <a:t>Plot 2</a:t>
            </a:r>
          </a:p>
        </p:txBody>
      </p:sp>
      <p:pic>
        <p:nvPicPr>
          <p:cNvPr id="7" name="Picture 2" descr="Point1"/>
          <p:cNvPicPr>
            <a:picLocks noGrp="1" noChangeAspect="1" noChangeArrowheads="1"/>
          </p:cNvPicPr>
          <p:nvPr>
            <p:ph sz="half" idx="2"/>
          </p:nvPr>
        </p:nvPicPr>
        <p:blipFill>
          <a:blip r:embed="rId2" cstate="print"/>
          <a:srcRect/>
          <a:stretch>
            <a:fillRect/>
          </a:stretch>
        </p:blipFill>
        <p:spPr bwMode="auto">
          <a:xfrm>
            <a:off x="1066800" y="1828800"/>
            <a:ext cx="2702079" cy="278522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28601" y="4724401"/>
            <a:ext cx="4180810" cy="1523999"/>
          </a:xfrm>
          <a:prstGeom prst="rect">
            <a:avLst/>
          </a:prstGeom>
          <a:noFill/>
          <a:ln w="9525">
            <a:noFill/>
            <a:miter lim="800000"/>
            <a:headEnd/>
            <a:tailEnd/>
          </a:ln>
          <a:effectLst/>
        </p:spPr>
      </p:pic>
      <p:pic>
        <p:nvPicPr>
          <p:cNvPr id="9" name="Picture 3" descr="Point2"/>
          <p:cNvPicPr>
            <a:picLocks noChangeAspect="1" noChangeArrowheads="1"/>
          </p:cNvPicPr>
          <p:nvPr/>
        </p:nvPicPr>
        <p:blipFill>
          <a:blip r:embed="rId4" cstate="print"/>
          <a:srcRect/>
          <a:stretch>
            <a:fillRect/>
          </a:stretch>
        </p:blipFill>
        <p:spPr bwMode="auto">
          <a:xfrm>
            <a:off x="5544295" y="1828800"/>
            <a:ext cx="2532905" cy="28194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876799" y="4724400"/>
            <a:ext cx="4180813" cy="1524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3957639" y="3429000"/>
            <a:ext cx="1452561" cy="955830"/>
          </a:xfrm>
          <a:prstGeom prst="rect">
            <a:avLst/>
          </a:prstGeom>
          <a:noFill/>
          <a:ln w="9525">
            <a:noFill/>
            <a:miter lim="800000"/>
            <a:headEnd/>
            <a:tailEnd/>
          </a:ln>
          <a:effectLst/>
        </p:spPr>
      </p:pic>
      <p:pic>
        <p:nvPicPr>
          <p:cNvPr id="2" name="Picture 2"/>
          <p:cNvPicPr>
            <a:picLocks noChangeAspect="1" noChangeArrowheads="1"/>
          </p:cNvPicPr>
          <p:nvPr/>
        </p:nvPicPr>
        <p:blipFill>
          <a:blip r:embed="rId7" cstate="print"/>
          <a:srcRect/>
          <a:stretch>
            <a:fillRect/>
          </a:stretch>
        </p:blipFill>
        <p:spPr bwMode="auto">
          <a:xfrm>
            <a:off x="128116" y="2590800"/>
            <a:ext cx="862484" cy="1524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2"/>
          <p:cNvSpPr>
            <a:spLocks noGrp="1"/>
          </p:cNvSpPr>
          <p:nvPr>
            <p:ph type="body" idx="1"/>
          </p:nvPr>
        </p:nvSpPr>
        <p:spPr>
          <a:xfrm>
            <a:off x="457200" y="1219200"/>
            <a:ext cx="4040188" cy="522288"/>
          </a:xfrm>
        </p:spPr>
        <p:txBody>
          <a:bodyPr/>
          <a:lstStyle/>
          <a:p>
            <a:pPr algn="ctr" eaLnBrk="1" hangingPunct="1"/>
            <a:r>
              <a:rPr lang="en-US" dirty="0" smtClean="0">
                <a:solidFill>
                  <a:srgbClr val="002060"/>
                </a:solidFill>
              </a:rPr>
              <a:t>Plot 3</a:t>
            </a:r>
          </a:p>
        </p:txBody>
      </p:sp>
      <p:sp>
        <p:nvSpPr>
          <p:cNvPr id="17413" name="Text Placeholder 4"/>
          <p:cNvSpPr>
            <a:spLocks noGrp="1"/>
          </p:cNvSpPr>
          <p:nvPr>
            <p:ph type="body" sz="quarter" idx="3"/>
          </p:nvPr>
        </p:nvSpPr>
        <p:spPr>
          <a:xfrm>
            <a:off x="4645025" y="1219200"/>
            <a:ext cx="4041775" cy="522288"/>
          </a:xfrm>
        </p:spPr>
        <p:txBody>
          <a:bodyPr/>
          <a:lstStyle/>
          <a:p>
            <a:pPr algn="ctr" eaLnBrk="1" hangingPunct="1"/>
            <a:r>
              <a:rPr lang="en-US" dirty="0" smtClean="0">
                <a:solidFill>
                  <a:srgbClr val="002060"/>
                </a:solidFill>
              </a:rPr>
              <a:t>Plot 4</a:t>
            </a:r>
          </a:p>
        </p:txBody>
      </p:sp>
      <p:pic>
        <p:nvPicPr>
          <p:cNvPr id="2050" name="Picture 2"/>
          <p:cNvPicPr>
            <a:picLocks noChangeAspect="1" noChangeArrowheads="1"/>
          </p:cNvPicPr>
          <p:nvPr/>
        </p:nvPicPr>
        <p:blipFill>
          <a:blip r:embed="rId2" cstate="print"/>
          <a:srcRect/>
          <a:stretch>
            <a:fillRect/>
          </a:stretch>
        </p:blipFill>
        <p:spPr bwMode="auto">
          <a:xfrm>
            <a:off x="457200" y="4724400"/>
            <a:ext cx="3809999" cy="138883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876801" y="4724400"/>
            <a:ext cx="3809999" cy="1388830"/>
          </a:xfrm>
          <a:prstGeom prst="rect">
            <a:avLst/>
          </a:prstGeom>
          <a:noFill/>
          <a:ln w="9525">
            <a:noFill/>
            <a:miter lim="800000"/>
            <a:headEnd/>
            <a:tailEnd/>
          </a:ln>
          <a:effectLst/>
        </p:spPr>
      </p:pic>
      <p:pic>
        <p:nvPicPr>
          <p:cNvPr id="12" name="Picture 4" descr="Point3"/>
          <p:cNvPicPr>
            <a:picLocks noChangeAspect="1" noChangeArrowheads="1"/>
          </p:cNvPicPr>
          <p:nvPr/>
        </p:nvPicPr>
        <p:blipFill>
          <a:blip r:embed="rId4" cstate="print"/>
          <a:srcRect/>
          <a:stretch>
            <a:fillRect/>
          </a:stretch>
        </p:blipFill>
        <p:spPr bwMode="auto">
          <a:xfrm>
            <a:off x="1066800" y="1828800"/>
            <a:ext cx="2514600" cy="2807107"/>
          </a:xfrm>
          <a:prstGeom prst="rect">
            <a:avLst/>
          </a:prstGeom>
          <a:noFill/>
          <a:ln w="9525">
            <a:noFill/>
            <a:miter lim="800000"/>
            <a:headEnd/>
            <a:tailEnd/>
          </a:ln>
        </p:spPr>
      </p:pic>
      <p:pic>
        <p:nvPicPr>
          <p:cNvPr id="13" name="Picture 5" descr="Point4"/>
          <p:cNvPicPr>
            <a:picLocks noChangeAspect="1" noChangeArrowheads="1"/>
          </p:cNvPicPr>
          <p:nvPr/>
        </p:nvPicPr>
        <p:blipFill>
          <a:blip r:embed="rId5" cstate="print"/>
          <a:srcRect/>
          <a:stretch>
            <a:fillRect/>
          </a:stretch>
        </p:blipFill>
        <p:spPr bwMode="auto">
          <a:xfrm>
            <a:off x="5557530" y="1828801"/>
            <a:ext cx="2595870" cy="2819766"/>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3886200" y="3429000"/>
            <a:ext cx="1452561" cy="955830"/>
          </a:xfrm>
          <a:prstGeom prst="rect">
            <a:avLst/>
          </a:prstGeom>
          <a:noFill/>
          <a:ln w="9525">
            <a:noFill/>
            <a:miter lim="800000"/>
            <a:headEnd/>
            <a:tailEnd/>
          </a:ln>
          <a:effectLst/>
        </p:spPr>
      </p:pic>
      <p:sp>
        <p:nvSpPr>
          <p:cNvPr id="15" name="Title 1"/>
          <p:cNvSpPr>
            <a:spLocks noGrp="1"/>
          </p:cNvSpPr>
          <p:nvPr>
            <p:ph type="title"/>
          </p:nvPr>
        </p:nvSpPr>
        <p:spPr>
          <a:xfrm>
            <a:off x="152400" y="274638"/>
            <a:ext cx="8229600" cy="639762"/>
          </a:xfrm>
        </p:spPr>
        <p:txBody>
          <a:bodyPr/>
          <a:lstStyle/>
          <a:p>
            <a:pPr eaLnBrk="1" hangingPunct="1"/>
            <a:r>
              <a:rPr lang="en-US" dirty="0" smtClean="0"/>
              <a:t>Results – Tick density by plot/week</a:t>
            </a:r>
          </a:p>
        </p:txBody>
      </p:sp>
      <p:pic>
        <p:nvPicPr>
          <p:cNvPr id="16" name="Picture 2"/>
          <p:cNvPicPr>
            <a:picLocks noChangeAspect="1" noChangeArrowheads="1"/>
          </p:cNvPicPr>
          <p:nvPr/>
        </p:nvPicPr>
        <p:blipFill>
          <a:blip r:embed="rId7" cstate="print"/>
          <a:srcRect/>
          <a:stretch>
            <a:fillRect/>
          </a:stretch>
        </p:blipFill>
        <p:spPr bwMode="auto">
          <a:xfrm>
            <a:off x="128116" y="2590800"/>
            <a:ext cx="862484" cy="1524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952</Words>
  <Application>Microsoft Office PowerPoint</Application>
  <PresentationFormat>On-screen Show (4:3)</PresentationFormat>
  <Paragraphs>212</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NASA Applied Sciences’  DEVELOP National Program</vt:lpstr>
      <vt:lpstr>Project Methodology</vt:lpstr>
      <vt:lpstr>Project Methodology</vt:lpstr>
      <vt:lpstr>Project Methodology </vt:lpstr>
      <vt:lpstr>Project Methodology </vt:lpstr>
      <vt:lpstr>Results</vt:lpstr>
      <vt:lpstr>Results – Table 1</vt:lpstr>
      <vt:lpstr>Results – Tick density by plot/week</vt:lpstr>
      <vt:lpstr>Results – Tick density by plot/week</vt:lpstr>
      <vt:lpstr>Results – Tick density by plot/week</vt:lpstr>
      <vt:lpstr>Results – Tick density by plot/week</vt:lpstr>
      <vt:lpstr>Results – Tick density by plot/week</vt:lpstr>
      <vt:lpstr>Results – Tick density by plot/week</vt:lpstr>
      <vt:lpstr>Results – % NDVI by class</vt:lpstr>
      <vt:lpstr>Results – % NDVI class: plot detail</vt:lpstr>
      <vt:lpstr>Results – % NDVI class analysis</vt:lpstr>
      <vt:lpstr>Results – Image variables by tick count</vt:lpstr>
      <vt:lpstr>Results – Integrated image variables</vt:lpstr>
      <vt:lpstr>Conclusions</vt:lpstr>
      <vt:lpstr>Transition to Partner</vt:lpstr>
      <vt:lpstr>Transition to Partner – Best Practices</vt:lpstr>
    </vt:vector>
  </TitlesOfParts>
  <Company>NASA/ODIN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Applied Sciences’  DEVELOP National Program</dc:title>
  <dc:creator>lmchilds</dc:creator>
  <cp:lastModifiedBy>behring</cp:lastModifiedBy>
  <cp:revision>64</cp:revision>
  <dcterms:created xsi:type="dcterms:W3CDTF">2010-06-10T21:49:07Z</dcterms:created>
  <dcterms:modified xsi:type="dcterms:W3CDTF">2010-08-03T21:52:02Z</dcterms:modified>
</cp:coreProperties>
</file>