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embeddedFontLst>
    <p:embeddedFont>
      <p:font typeface="Questrial" panose="020B0604020202020204" charset="0"/>
      <p:regular r:id="rId17"/>
    </p:embeddedFont>
    <p:embeddedFont>
      <p:font typeface="Webdings" panose="05030102010509060703" pitchFamily="18" charset="2"/>
      <p:regular r:id="rId18"/>
    </p:embeddedFont>
    <p:embeddedFont>
      <p:font typeface="Garamond" panose="02020404030301010803" pitchFamily="18" charset="0"/>
      <p:regular r:id="rId19"/>
      <p:bold r:id="rId20"/>
      <p:italic r:id="rId21"/>
    </p:embeddedFont>
    <p:embeddedFont>
      <p:font typeface="Roboto Mono"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rooke" initials="MB" lastIdx="7" clrIdx="0">
    <p:extLst>
      <p:ext uri="{19B8F6BF-5375-455C-9EA6-DF929625EA0E}">
        <p15:presenceInfo xmlns:p15="http://schemas.microsoft.com/office/powerpoint/2012/main" userId="70a59ccf0d5753fb" providerId="Windows Live"/>
      </p:ext>
    </p:extLst>
  </p:cmAuthor>
  <p:cmAuthor id="2" name="Arya, Vishal (LARC)[DEVELOP]" initials="AV(" lastIdx="16" clrIdx="1">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267" autoAdjust="0"/>
  </p:normalViewPr>
  <p:slideViewPr>
    <p:cSldViewPr snapToGrid="0">
      <p:cViewPr varScale="1">
        <p:scale>
          <a:sx n="84" d="100"/>
          <a:sy n="84" d="100"/>
        </p:scale>
        <p:origin x="16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7T12:53:28.768" idx="1">
    <p:pos x="5276" y="123"/>
    <p:text>I changed font to century gothic for the title.</p:text>
    <p:extLst>
      <p:ext uri="{C676402C-5697-4E1C-873F-D02D1690AC5C}">
        <p15:threadingInfo xmlns:p15="http://schemas.microsoft.com/office/powerpoint/2012/main" timeZoneBias="300"/>
      </p:ext>
    </p:extLst>
  </p:cm>
  <p:cm authorId="2" dt="2016-03-07T12:54:09.157" idx="2">
    <p:pos x="69" y="3879"/>
    <p:text>credit does not need to follow min font size of 20 rule. Please make this font smaller</p:text>
    <p:extLst>
      <p:ext uri="{C676402C-5697-4E1C-873F-D02D1690AC5C}">
        <p15:threadingInfo xmlns:p15="http://schemas.microsoft.com/office/powerpoint/2012/main" timeZoneBias="300"/>
      </p:ext>
    </p:extLst>
  </p:cm>
  <p:cm authorId="2" dt="2016-03-07T12:54:55.050" idx="3">
    <p:pos x="2084" y="640"/>
    <p:text>Feel free to highlight keywords for added emphasis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07T12:58:51.155" idx="6">
    <p:pos x="2826" y="2519"/>
    <p:text>Aqua is not in all caps. Please revise.</p:text>
    <p:extLst>
      <p:ext uri="{C676402C-5697-4E1C-873F-D02D1690AC5C}">
        <p15:threadingInfo xmlns:p15="http://schemas.microsoft.com/office/powerpoint/2012/main" timeZoneBias="300"/>
      </p:ext>
    </p:extLst>
  </p:cm>
  <p:cm authorId="2" dt="2016-03-07T12:59:44.495" idx="7">
    <p:pos x="601" y="3228"/>
    <p:text>Why is TRMM not shown here? Please revise. 
Also, consider changing MERRA to the same font color as the previous two. I assume you've chosen a different color for it because it is not a satellite but it is a datasource as are the satellites.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6-03-07T13:01:59.371" idx="8">
    <p:pos x="1016" y="509"/>
    <p:text>Upon first glance, this methods section seems a bit confusing. Perhaps try to reorganize some of the information to make this more easily understandable.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6-03-07T13:03:15.915" idx="9">
    <p:pos x="3994" y="1567"/>
    <p:text>Please revise Aqua</p:text>
    <p:extLst>
      <p:ext uri="{C676402C-5697-4E1C-873F-D02D1690AC5C}">
        <p15:threadingInfo xmlns:p15="http://schemas.microsoft.com/office/powerpoint/2012/main" timeZoneBias="300"/>
      </p:ext>
    </p:extLst>
  </p:cm>
  <p:cm authorId="2" dt="2016-03-07T13:03:39.752" idx="10">
    <p:pos x="2573" y="2304"/>
    <p:text>The font color is a bit too light. Please make it darker</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6-03-07T13:05:35.347" idx="11">
    <p:pos x="737" y="1052"/>
    <p:text>please increase font size of image title</p:text>
    <p:extLst mod="1">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6-03-07T13:07:01.075" idx="12">
    <p:pos x="2776" y="1559"/>
    <p:text>Please reformat image as required</p:text>
    <p:extLst>
      <p:ext uri="{C676402C-5697-4E1C-873F-D02D1690AC5C}">
        <p15:threadingInfo xmlns:p15="http://schemas.microsoft.com/office/powerpoint/2012/main" timeZoneBias="300"/>
      </p:ext>
    </p:extLst>
  </p:cm>
  <p:cm authorId="2" dt="2016-03-07T13:07:14.084" idx="13">
    <p:pos x="1574" y="952"/>
    <p:text>Please revise Aqua</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16-03-07T13:07:48.250" idx="14">
    <p:pos x="3218" y="430"/>
    <p:text>Consider making the title plural: Errors &amp; Uncertainties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06762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Image_resolution#/media/File:Resolution_illustration.p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publicdomainvectors.org/photos/thunder-and-lighting.pn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static/uploads/photo/2014/03/24/17/15/clock-295201_960_720.pn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upload.wikimedia.org/wikipedia/commons/d/de/Harry_Potter_Lightning.gif" TargetMode="External"/><Relationship Id="rId4" Type="http://schemas.openxmlformats.org/officeDocument/2006/relationships/hyperlink" Target="https://pixabay.com/static/uploads/photo/2015/10/21/10/27/calendar-999172_960_720.jp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pload.wikimedia.org/wikipedia/commons/d/de/Harry_Potter_Lightning.gi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ublicdomainvectors.org/photos/Wind.p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publicdomainvectors.org/photos/thunderstorm.p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lic.kr/p/dRgakQ"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ommons.wikimedia.org/wiki/File:Earth_with_server.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ferjflores/2433548959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95" name="Shape 1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52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a:t>resolution</a:t>
            </a:r>
          </a:p>
          <a:p>
            <a:pPr lvl="0" rtl="0">
              <a:spcBef>
                <a:spcPts val="0"/>
              </a:spcBef>
              <a:buNone/>
            </a:pPr>
            <a:r>
              <a:rPr lang="en-US" dirty="0"/>
              <a:t>assuming overshooting tops direct thunderstorm indicator (grab statistic from paper)</a:t>
            </a:r>
          </a:p>
          <a:p>
            <a:pPr lvl="0" rtl="0">
              <a:spcBef>
                <a:spcPts val="0"/>
              </a:spcBef>
              <a:buNone/>
            </a:pPr>
            <a:r>
              <a:rPr lang="en-US" dirty="0" err="1"/>
              <a:t>Bedka</a:t>
            </a:r>
            <a:r>
              <a:rPr lang="en-US" dirty="0"/>
              <a:t> 2011: an OT was found near 47% of the confirmed European Severe Weather Database events.</a:t>
            </a:r>
          </a:p>
          <a:p>
            <a:pPr lvl="0" rtl="0">
              <a:spcBef>
                <a:spcPts val="0"/>
              </a:spcBef>
              <a:buNone/>
            </a:pPr>
            <a:r>
              <a:rPr lang="en-US" dirty="0"/>
              <a:t>are we looking at the correct variables (put in future work)</a:t>
            </a:r>
          </a:p>
          <a:p>
            <a:pPr lvl="0" rtl="0">
              <a:spcBef>
                <a:spcPts val="0"/>
              </a:spcBef>
              <a:buNone/>
            </a:pPr>
            <a:r>
              <a:rPr lang="en-US" dirty="0"/>
              <a:t>small sample size</a:t>
            </a:r>
          </a:p>
          <a:p>
            <a:pPr lvl="0" rtl="0">
              <a:spcBef>
                <a:spcPts val="0"/>
              </a:spcBef>
              <a:buNone/>
            </a:pPr>
            <a:endParaRPr dirty="0"/>
          </a:p>
          <a:p>
            <a:pPr lvl="0" rtl="0">
              <a:spcBef>
                <a:spcPts val="0"/>
              </a:spcBef>
              <a:buNone/>
            </a:pPr>
            <a:r>
              <a:rPr lang="en-US" dirty="0"/>
              <a:t>OT(</a:t>
            </a:r>
            <a:r>
              <a:rPr lang="en-US" dirty="0" err="1"/>
              <a:t>ish</a:t>
            </a:r>
            <a:r>
              <a:rPr lang="en-US" dirty="0"/>
              <a:t>) cloud → http://publicdomainvectors.org/photos/clouds_2.png</a:t>
            </a:r>
          </a:p>
          <a:p>
            <a:pPr lvl="0" rtl="0">
              <a:spcBef>
                <a:spcPts val="0"/>
              </a:spcBef>
              <a:buNone/>
            </a:pPr>
            <a:r>
              <a:rPr lang="en-US" dirty="0"/>
              <a:t>resolution </a:t>
            </a:r>
            <a:r>
              <a:rPr lang="en-US" u="sng" dirty="0">
                <a:solidFill>
                  <a:schemeClr val="hlink"/>
                </a:solidFill>
                <a:hlinkClick r:id="rId3"/>
              </a:rPr>
              <a:t>https://en.wikipedia.org/wiki/Image_resolution#/media/File:Resolution_illustration.png</a:t>
            </a:r>
          </a:p>
          <a:p>
            <a:pPr lvl="0" rtl="0">
              <a:spcBef>
                <a:spcPts val="0"/>
              </a:spcBef>
              <a:buNone/>
            </a:pPr>
            <a:endParaRPr dirty="0"/>
          </a:p>
          <a:p>
            <a:pPr lvl="0" rtl="0">
              <a:spcBef>
                <a:spcPts val="0"/>
              </a:spcBef>
              <a:buNone/>
            </a:pPr>
            <a:r>
              <a:rPr lang="en-US" dirty="0"/>
              <a:t>Lightning cloud → </a:t>
            </a:r>
            <a:r>
              <a:rPr lang="en-US" u="sng" dirty="0">
                <a:solidFill>
                  <a:schemeClr val="hlink"/>
                </a:solidFill>
                <a:hlinkClick r:id="rId4"/>
              </a:rPr>
              <a:t>http://publicdomainvectors.org/photos/thunder-and-lighting.png</a:t>
            </a:r>
          </a:p>
          <a:p>
            <a:pPr lvl="0" rtl="0">
              <a:spcBef>
                <a:spcPts val="0"/>
              </a:spcBef>
              <a:buNone/>
            </a:pPr>
            <a:endParaRPr dirty="0"/>
          </a:p>
          <a:p>
            <a:pPr lvl="0" rtl="0">
              <a:spcBef>
                <a:spcPts val="0"/>
              </a:spcBef>
              <a:buNone/>
            </a:pPr>
            <a:endParaRPr dirty="0"/>
          </a:p>
        </p:txBody>
      </p:sp>
      <p:sp>
        <p:nvSpPr>
          <p:cNvPr id="317" name="Shape 3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6327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To eliminate errors caused by averaging information</a:t>
            </a:r>
          </a:p>
          <a:p>
            <a:pPr lvl="0" rtl="0">
              <a:spcBef>
                <a:spcPts val="0"/>
              </a:spcBef>
              <a:buNone/>
            </a:pPr>
            <a:r>
              <a:rPr lang="en-US"/>
              <a:t>hourly averages across all study days </a:t>
            </a:r>
          </a:p>
          <a:p>
            <a:pPr lvl="0" rtl="0">
              <a:spcBef>
                <a:spcPts val="0"/>
              </a:spcBef>
              <a:buNone/>
            </a:pPr>
            <a:r>
              <a:rPr lang="en-US"/>
              <a:t>99 percentile days based on morning OTs</a:t>
            </a:r>
          </a:p>
          <a:p>
            <a:pPr lvl="0" rtl="0">
              <a:spcBef>
                <a:spcPts val="0"/>
              </a:spcBef>
              <a:buNone/>
            </a:pPr>
            <a:r>
              <a:rPr lang="en-US"/>
              <a:t>statistical analysis of OT location and climatic variables</a:t>
            </a:r>
          </a:p>
          <a:p>
            <a:pPr lvl="0" rtl="0">
              <a:spcBef>
                <a:spcPts val="0"/>
              </a:spcBef>
              <a:buNone/>
            </a:pPr>
            <a:endParaRPr/>
          </a:p>
          <a:p>
            <a:pPr lvl="0" rtl="0">
              <a:spcBef>
                <a:spcPts val="0"/>
              </a:spcBef>
              <a:buNone/>
            </a:pPr>
            <a:r>
              <a:rPr lang="en-US"/>
              <a:t>Image Credits</a:t>
            </a:r>
          </a:p>
          <a:p>
            <a:pPr lvl="0" rtl="0">
              <a:spcBef>
                <a:spcPts val="0"/>
              </a:spcBef>
              <a:buNone/>
            </a:pPr>
            <a:r>
              <a:rPr lang="en-US"/>
              <a:t>clock </a:t>
            </a:r>
            <a:r>
              <a:rPr lang="en-US" u="sng">
                <a:solidFill>
                  <a:schemeClr val="hlink"/>
                </a:solidFill>
                <a:hlinkClick r:id="rId3"/>
              </a:rPr>
              <a:t>https://pixabay.com/static/uploads/photo/2014/03/24/17/15/clock-295201_960_720.png</a:t>
            </a:r>
          </a:p>
          <a:p>
            <a:pPr lvl="0" rtl="0">
              <a:spcBef>
                <a:spcPts val="0"/>
              </a:spcBef>
              <a:buNone/>
            </a:pPr>
            <a:r>
              <a:rPr lang="en-US"/>
              <a:t>calendar </a:t>
            </a:r>
            <a:r>
              <a:rPr lang="en-US" u="sng">
                <a:solidFill>
                  <a:schemeClr val="hlink"/>
                </a:solidFill>
                <a:hlinkClick r:id="rId4"/>
              </a:rPr>
              <a:t>https://pixabay.com/static/uploads/photo/2015/10/21/10/27/calendar-999172_960_720.jpg</a:t>
            </a:r>
          </a:p>
          <a:p>
            <a:pPr lvl="0" rtl="0">
              <a:spcBef>
                <a:spcPts val="0"/>
              </a:spcBef>
              <a:buNone/>
            </a:pPr>
            <a:r>
              <a:rPr lang="en-US"/>
              <a:t>lightning </a:t>
            </a:r>
            <a:r>
              <a:rPr lang="en-US" u="sng">
                <a:solidFill>
                  <a:schemeClr val="hlink"/>
                </a:solidFill>
                <a:hlinkClick r:id="rId5"/>
              </a:rPr>
              <a:t>https://upload.wikimedia.org/wikipedia/commons/d/de/Harry_Potter_Lightning.gif</a:t>
            </a:r>
          </a:p>
          <a:p>
            <a:pPr lvl="0" rtl="0">
              <a:spcBef>
                <a:spcPts val="0"/>
              </a:spcBef>
              <a:buNone/>
            </a:pPr>
            <a:endParaRPr/>
          </a:p>
        </p:txBody>
      </p:sp>
      <p:sp>
        <p:nvSpPr>
          <p:cNvPr id="350" name="Shape 3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23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Adding more weather variables will help create a more robust weather forecasting model.</a:t>
            </a:r>
          </a:p>
          <a:p>
            <a:pPr lvl="0" rtl="0">
              <a:spcBef>
                <a:spcPts val="0"/>
              </a:spcBef>
              <a:buNone/>
            </a:pPr>
            <a:r>
              <a:rPr lang="en-US"/>
              <a:t>Comparing overshooting top detections to lightning data will help validate the use f OTs as storm predictors, and provide a wider temporal study range, past the availability of the hazardous storm event database.</a:t>
            </a:r>
          </a:p>
          <a:p>
            <a:pPr lvl="0" rtl="0">
              <a:spcBef>
                <a:spcPts val="0"/>
              </a:spcBef>
              <a:buNone/>
            </a:pPr>
            <a:endParaRPr/>
          </a:p>
          <a:p>
            <a:pPr lvl="0" rtl="0">
              <a:spcBef>
                <a:spcPts val="0"/>
              </a:spcBef>
              <a:buNone/>
            </a:pPr>
            <a:r>
              <a:rPr lang="en-US"/>
              <a:t>Image Credits:</a:t>
            </a:r>
          </a:p>
          <a:p>
            <a:pPr lvl="0" rtl="0">
              <a:spcBef>
                <a:spcPts val="0"/>
              </a:spcBef>
              <a:buNone/>
            </a:pPr>
            <a:r>
              <a:rPr lang="en-US"/>
              <a:t>thermometer https://pixabay.com/static/uploads/photo/2013/07/12/18/15/thermometer-153138_960_720.png </a:t>
            </a:r>
          </a:p>
          <a:p>
            <a:pPr lvl="0" rtl="0">
              <a:spcBef>
                <a:spcPts val="0"/>
              </a:spcBef>
              <a:buNone/>
            </a:pPr>
            <a:r>
              <a:rPr lang="en-US"/>
              <a:t>dropplets https://pixabay.com/static/uploads/photo/2013/07/12/14/49/drops-148870_960_720.png</a:t>
            </a:r>
          </a:p>
          <a:p>
            <a:pPr lvl="0" rtl="0">
              <a:spcBef>
                <a:spcPts val="0"/>
              </a:spcBef>
              <a:buNone/>
            </a:pPr>
            <a:r>
              <a:rPr lang="en-US"/>
              <a:t>turbine http://publicdomainvectors.org/photos/erlandh_Wind_Turbine.png</a:t>
            </a:r>
          </a:p>
          <a:p>
            <a:pPr lvl="0">
              <a:spcBef>
                <a:spcPts val="0"/>
              </a:spcBef>
              <a:buNone/>
            </a:pPr>
            <a:r>
              <a:rPr lang="en-US"/>
              <a:t>lightning </a:t>
            </a:r>
            <a:r>
              <a:rPr lang="en-US" u="sng">
                <a:solidFill>
                  <a:schemeClr val="accent1"/>
                </a:solidFill>
                <a:hlinkClick r:id="rId3"/>
              </a:rPr>
              <a:t>https://upload.wikimedia.org/wikipedia/commons/d/de/Harry_Potter_Lightning.gif</a:t>
            </a:r>
          </a:p>
        </p:txBody>
      </p:sp>
      <p:sp>
        <p:nvSpPr>
          <p:cNvPr id="365" name="Shape 36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104980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a:t>We would like to acknowledge the help and support of all the wonderful people who have contributed to this project. </a:t>
            </a:r>
          </a:p>
        </p:txBody>
      </p:sp>
      <p:sp>
        <p:nvSpPr>
          <p:cNvPr id="378" name="Shape 3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60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457200" lvl="0" indent="-317500" rtl="0">
              <a:lnSpc>
                <a:spcPct val="115000"/>
              </a:lnSpc>
              <a:spcBef>
                <a:spcPts val="0"/>
              </a:spcBef>
              <a:buSzPct val="100000"/>
              <a:buFont typeface="Arial"/>
              <a:buChar char="●"/>
            </a:pPr>
            <a:r>
              <a:rPr lang="en-US" sz="1400" dirty="0">
                <a:solidFill>
                  <a:srgbClr val="000000"/>
                </a:solidFill>
                <a:latin typeface="Arial"/>
                <a:ea typeface="Arial"/>
                <a:cs typeface="Arial"/>
                <a:sym typeface="Arial"/>
              </a:rPr>
              <a:t>Storms along the African Great Lakes can bring torrential rainfall, lightning, hail, and/or high winds, producing hazards that pose a major threat to the local infrastructure and population. </a:t>
            </a:r>
          </a:p>
          <a:p>
            <a:pPr marL="457200" lvl="0" indent="-317500" rtl="0">
              <a:lnSpc>
                <a:spcPct val="115000"/>
              </a:lnSpc>
              <a:spcBef>
                <a:spcPts val="0"/>
              </a:spcBef>
              <a:buSzPct val="100000"/>
              <a:buFont typeface="Arial"/>
              <a:buChar char="●"/>
            </a:pPr>
            <a:r>
              <a:rPr lang="en-US" sz="1400" dirty="0">
                <a:solidFill>
                  <a:srgbClr val="000000"/>
                </a:solidFill>
                <a:latin typeface="Arial"/>
                <a:ea typeface="Arial"/>
                <a:cs typeface="Arial"/>
                <a:sym typeface="Arial"/>
              </a:rPr>
              <a:t>Most of the victims are fishermen who depend on the lakes for their livelihood.</a:t>
            </a:r>
          </a:p>
          <a:p>
            <a:pPr marL="457200" lvl="0" indent="-317500" rtl="0">
              <a:lnSpc>
                <a:spcPct val="115000"/>
              </a:lnSpc>
              <a:spcBef>
                <a:spcPts val="0"/>
              </a:spcBef>
              <a:buSzPct val="100000"/>
              <a:buFont typeface="Arial"/>
              <a:buChar char="●"/>
            </a:pPr>
            <a:r>
              <a:rPr lang="en-US" sz="1400" dirty="0">
                <a:solidFill>
                  <a:srgbClr val="000000"/>
                </a:solidFill>
                <a:latin typeface="Arial"/>
                <a:ea typeface="Arial"/>
                <a:cs typeface="Arial"/>
                <a:sym typeface="Arial"/>
              </a:rPr>
              <a:t>The affected areas have the highest population density in all of Africa due to the vital economic opportunities of fishing, tourism, and agriculture that the lakes provide</a:t>
            </a:r>
          </a:p>
          <a:p>
            <a:pPr marL="457200" lvl="0" indent="-317500" rtl="0">
              <a:lnSpc>
                <a:spcPct val="115000"/>
              </a:lnSpc>
              <a:spcBef>
                <a:spcPts val="0"/>
              </a:spcBef>
              <a:buSzPct val="100000"/>
              <a:buFont typeface="Arial"/>
              <a:buChar char="●"/>
            </a:pPr>
            <a:r>
              <a:rPr lang="en-US" sz="1400" dirty="0">
                <a:solidFill>
                  <a:srgbClr val="000000"/>
                </a:solidFill>
                <a:latin typeface="Arial"/>
                <a:ea typeface="Arial"/>
                <a:cs typeface="Arial"/>
                <a:sym typeface="Arial"/>
              </a:rPr>
              <a:t>No early warning system is in place to inform the public of storm events. This prevents fisherman and others from being able to adequately prepare for the dangers associated with the storms.</a:t>
            </a:r>
          </a:p>
          <a:p>
            <a:pPr marL="457200" lvl="0" indent="-317500" rtl="0">
              <a:lnSpc>
                <a:spcPct val="115000"/>
              </a:lnSpc>
              <a:spcBef>
                <a:spcPts val="0"/>
              </a:spcBef>
              <a:buClr>
                <a:srgbClr val="000000"/>
              </a:buClr>
              <a:buSzPct val="100000"/>
              <a:buFont typeface="Arial"/>
              <a:buChar char="●"/>
            </a:pPr>
            <a:endParaRPr sz="1400" dirty="0">
              <a:solidFill>
                <a:srgbClr val="000000"/>
              </a:solidFill>
              <a:latin typeface="Arial"/>
              <a:ea typeface="Arial"/>
              <a:cs typeface="Arial"/>
              <a:sym typeface="Arial"/>
            </a:endParaRP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Construction of fishing boats poor and warning systems not comprehensive.</a:t>
            </a:r>
          </a:p>
          <a:p>
            <a:pPr marL="171450" lvl="0" indent="-171450" rtl="0">
              <a:spcBef>
                <a:spcPts val="0"/>
              </a:spcBef>
              <a:buClr>
                <a:schemeClr val="dk1"/>
              </a:buClr>
              <a:buSzPct val="100000"/>
              <a:buFont typeface="Arial"/>
              <a:buChar char="•"/>
            </a:pPr>
            <a:r>
              <a:rPr lang="en-US" dirty="0"/>
              <a:t>Weather is intense, storms arise suddenly… Are often not part of larger storm systems that can be forecasted. </a:t>
            </a:r>
            <a:endParaRPr lang="en-US" dirty="0" smtClean="0"/>
          </a:p>
          <a:p>
            <a:pPr marL="171450" lvl="0" indent="-171450" rtl="0">
              <a:spcBef>
                <a:spcPts val="0"/>
              </a:spcBef>
              <a:buClr>
                <a:schemeClr val="dk1"/>
              </a:buClr>
              <a:buSzPct val="100000"/>
              <a:buFont typeface="Arial"/>
              <a:buChar char="•"/>
            </a:pPr>
            <a:endParaRPr lang="en-US" dirty="0"/>
          </a:p>
          <a:p>
            <a:pPr marL="171450" marR="0" lvl="0" indent="-171450" algn="l" rtl="0">
              <a:spcBef>
                <a:spcPts val="0"/>
              </a:spcBef>
              <a:buClr>
                <a:schemeClr val="dk1"/>
              </a:buClr>
              <a:buSzPct val="100000"/>
              <a:buFont typeface="Arial"/>
              <a:buChar char="•"/>
            </a:pPr>
            <a:r>
              <a:rPr lang="en-US" dirty="0">
                <a:latin typeface="Questrial"/>
                <a:ea typeface="Questrial"/>
                <a:cs typeface="Questrial"/>
                <a:sym typeface="Questrial"/>
              </a:rPr>
              <a:t>Image Credit (left): </a:t>
            </a:r>
            <a:r>
              <a:rPr lang="en-US" sz="1200" b="0" i="0" u="none" strike="noStrike" kern="1200" cap="none" dirty="0" smtClean="0">
                <a:solidFill>
                  <a:schemeClr val="dk1"/>
                </a:solidFill>
                <a:effectLst/>
                <a:latin typeface="Calibri"/>
                <a:ea typeface="Calibri"/>
                <a:cs typeface="Calibri"/>
                <a:sym typeface="Calibri"/>
              </a:rPr>
              <a:t>Author (Role of Author). (Year image was created). Title of work [Type of work], Retrieved from URL (address of website) </a:t>
            </a:r>
          </a:p>
          <a:p>
            <a:pPr marL="171450" marR="0" lvl="0" indent="-171450" algn="l" rtl="0">
              <a:spcBef>
                <a:spcPts val="0"/>
              </a:spcBef>
              <a:buClr>
                <a:schemeClr val="dk1"/>
              </a:buClr>
              <a:buSzPct val="100000"/>
              <a:buFont typeface="Arial"/>
              <a:buChar char="•"/>
            </a:pPr>
            <a:r>
              <a:rPr lang="en-US" sz="1200" b="0" i="0" u="none" strike="noStrike" kern="1200" cap="none" dirty="0" err="1" smtClean="0">
                <a:solidFill>
                  <a:schemeClr val="dk1"/>
                </a:solidFill>
                <a:effectLst/>
                <a:latin typeface="Calibri"/>
                <a:ea typeface="Calibri"/>
                <a:cs typeface="Calibri"/>
                <a:sym typeface="Calibri"/>
              </a:rPr>
              <a:t>Sarahemcc</a:t>
            </a:r>
            <a:r>
              <a:rPr lang="en-US" sz="1200" b="0" i="0" u="none" strike="noStrike" kern="1200" cap="none" dirty="0" smtClean="0">
                <a:solidFill>
                  <a:schemeClr val="dk1"/>
                </a:solidFill>
                <a:effectLst/>
                <a:latin typeface="Calibri"/>
                <a:ea typeface="Calibri"/>
                <a:cs typeface="Calibri"/>
                <a:sym typeface="Calibri"/>
              </a:rPr>
              <a:t>. (2006).  [Type of work], Retrieved from URL (address of website</a:t>
            </a:r>
          </a:p>
          <a:p>
            <a:pPr marL="171450" marR="0" lvl="0" indent="-171450" algn="l" rtl="0">
              <a:spcBef>
                <a:spcPts val="0"/>
              </a:spcBef>
              <a:buClr>
                <a:schemeClr val="dk1"/>
              </a:buClr>
              <a:buSzPct val="100000"/>
              <a:buFont typeface="Arial"/>
              <a:buChar char="•"/>
            </a:pPr>
            <a:r>
              <a:rPr lang="en-US" dirty="0" smtClean="0">
                <a:latin typeface="Questrial"/>
                <a:ea typeface="Questrial"/>
                <a:cs typeface="Questrial"/>
                <a:sym typeface="Questrial"/>
              </a:rPr>
              <a:t>https</a:t>
            </a:r>
            <a:r>
              <a:rPr lang="en-US" dirty="0">
                <a:latin typeface="Questrial"/>
                <a:ea typeface="Questrial"/>
                <a:cs typeface="Questrial"/>
                <a:sym typeface="Questrial"/>
              </a:rPr>
              <a:t>://upload.wikimedia.org/wikipedia/commons/e/e8/Ugandan_fishing_boats.jpg</a:t>
            </a:r>
            <a:r>
              <a:rPr lang="en-US" sz="1200" b="0" i="0" u="none" strike="noStrike" cap="none" dirty="0">
                <a:solidFill>
                  <a:schemeClr val="dk1"/>
                </a:solidFill>
                <a:latin typeface="Calibri"/>
                <a:ea typeface="Calibri"/>
                <a:cs typeface="Calibri"/>
                <a:sym typeface="Calibri"/>
              </a:rPr>
              <a:t> </a:t>
            </a:r>
          </a:p>
          <a:p>
            <a:pPr marL="171450" marR="0" lvl="0" indent="-171450" algn="l" rtl="0">
              <a:spcBef>
                <a:spcPts val="0"/>
              </a:spcBef>
              <a:buClr>
                <a:schemeClr val="dk1"/>
              </a:buClr>
              <a:buSzPct val="100000"/>
              <a:buFont typeface="Arial"/>
              <a:buChar char="•"/>
            </a:pPr>
            <a:r>
              <a:rPr lang="en-US" dirty="0">
                <a:latin typeface="Questrial"/>
                <a:ea typeface="Questrial"/>
                <a:cs typeface="Questrial"/>
                <a:sym typeface="Questrial"/>
              </a:rPr>
              <a:t>Image Credit (right): https://pixabay.com/static/uploads/photo/2014/05/26/13/40/lake-victoria-354533_640.jpg</a:t>
            </a:r>
          </a:p>
          <a:p>
            <a:pPr marL="171450" marR="0" lvl="0" indent="-171450" algn="l" rtl="0">
              <a:spcBef>
                <a:spcPts val="0"/>
              </a:spcBef>
              <a:buClr>
                <a:schemeClr val="dk1"/>
              </a:buClr>
              <a:buSzPct val="100000"/>
              <a:buFont typeface="Arial"/>
              <a:buChar char="•"/>
            </a:pPr>
            <a:endParaRPr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451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a:t>Our project focused on the largest of the African Great Lakes in terms of surface area: Lake Victoria. The weather over this lake is of paramount importance to our project partner, the Kenya Meteorological Department.</a:t>
            </a:r>
          </a:p>
          <a:p>
            <a:pPr marL="171450" marR="0" lvl="0" indent="-171450" algn="l" rtl="0">
              <a:spcBef>
                <a:spcPts val="0"/>
              </a:spcBef>
              <a:buClr>
                <a:schemeClr val="dk1"/>
              </a:buClr>
              <a:buSzPct val="100000"/>
              <a:buFont typeface="Arial"/>
              <a:buChar char="•"/>
            </a:pPr>
            <a:r>
              <a:rPr lang="en-US"/>
              <a:t>Our temporal study area was based on availability of data in the Hazardous Storm Event Database, created from overshooting top detections, which we will explain in more detail shortly. </a:t>
            </a:r>
          </a:p>
        </p:txBody>
      </p:sp>
      <p:sp>
        <p:nvSpPr>
          <p:cNvPr id="220" name="Shape 220"/>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964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lnSpc>
                <a:spcPct val="115000"/>
              </a:lnSpc>
              <a:spcBef>
                <a:spcPts val="0"/>
              </a:spcBef>
              <a:buNone/>
            </a:pPr>
            <a:r>
              <a:rPr lang="en-US" sz="1000">
                <a:solidFill>
                  <a:srgbClr val="000000"/>
                </a:solidFill>
                <a:latin typeface="Arial"/>
                <a:ea typeface="Arial"/>
                <a:cs typeface="Arial"/>
                <a:sym typeface="Arial"/>
              </a:rPr>
              <a:t>The objective of this project was to contribute to research at NASA Langley Research Center’s Climate Science Branch with regards to storm development over the African Great Lakes—focusing on Lake Victoria. Measurements of certain environmental aspects were compiled from MERRA products and TRMM satellite data at intensity levels chosen to highlight extreme storm activity from typical weather. These parameters were then compared to detect indicators that can be used in forecasting efforts.</a:t>
            </a:r>
          </a:p>
          <a:p>
            <a:pPr lvl="0" rtl="0">
              <a:spcBef>
                <a:spcPts val="0"/>
              </a:spcBef>
              <a:buNone/>
            </a:pPr>
            <a:endParaRPr/>
          </a:p>
          <a:p>
            <a:pPr lvl="0" rtl="0">
              <a:spcBef>
                <a:spcPts val="0"/>
              </a:spcBef>
              <a:buNone/>
            </a:pPr>
            <a:r>
              <a:rPr lang="en-US"/>
              <a:t>thermometer https://pixabay.com/static/uploads/photo/2013/07/12/18/15/thermometer-153138_960_720.png </a:t>
            </a:r>
          </a:p>
          <a:p>
            <a:pPr lvl="0" rtl="0">
              <a:spcBef>
                <a:spcPts val="0"/>
              </a:spcBef>
              <a:buNone/>
            </a:pPr>
            <a:r>
              <a:rPr lang="en-US"/>
              <a:t>wind </a:t>
            </a:r>
            <a:r>
              <a:rPr lang="en-US" u="sng">
                <a:solidFill>
                  <a:schemeClr val="hlink"/>
                </a:solidFill>
                <a:hlinkClick r:id="rId3"/>
              </a:rPr>
              <a:t>http://publicdomainvectors.org/photos/Wind.png</a:t>
            </a:r>
          </a:p>
          <a:p>
            <a:pPr lvl="0" rtl="0">
              <a:spcBef>
                <a:spcPts val="0"/>
              </a:spcBef>
              <a:buNone/>
            </a:pPr>
            <a:r>
              <a:rPr lang="en-US"/>
              <a:t>dropplets https://pixabay.com/static/uploads/photo/2013/07/12/14/49/drops-148870_960_720.png</a:t>
            </a:r>
          </a:p>
          <a:p>
            <a:pPr lvl="0" rtl="0">
              <a:spcBef>
                <a:spcPts val="0"/>
              </a:spcBef>
              <a:buNone/>
            </a:pPr>
            <a:r>
              <a:rPr lang="en-US"/>
              <a:t>thunder </a:t>
            </a:r>
            <a:r>
              <a:rPr lang="en-US" u="sng">
                <a:solidFill>
                  <a:schemeClr val="hlink"/>
                </a:solidFill>
                <a:hlinkClick r:id="rId4"/>
              </a:rPr>
              <a:t>http://publicdomainvectors.org/photos/thunderstorm.png</a:t>
            </a:r>
          </a:p>
          <a:p>
            <a:pPr lvl="0" rtl="0">
              <a:spcBef>
                <a:spcPts val="0"/>
              </a:spcBef>
              <a:buNone/>
            </a:pPr>
            <a:r>
              <a:rPr lang="en-US"/>
              <a:t>turbine http://publicdomainvectors.org/photos/erlandh_Wind_Turbine.png</a:t>
            </a:r>
          </a:p>
        </p:txBody>
      </p:sp>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27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TRMM: Tropical Rainfall Measuring Mission</a:t>
            </a:r>
          </a:p>
          <a:p>
            <a:pPr lvl="0" rtl="0">
              <a:spcBef>
                <a:spcPts val="0"/>
              </a:spcBef>
              <a:buNone/>
            </a:pPr>
            <a:endParaRPr/>
          </a:p>
          <a:p>
            <a:pPr lvl="0" rtl="0">
              <a:spcBef>
                <a:spcPts val="0"/>
              </a:spcBef>
              <a:buNone/>
            </a:pPr>
            <a:r>
              <a:rPr lang="en-US"/>
              <a:t>SEVIRI sensor on the Meteosat satellite → provided data for HSED (which provided our OT data)</a:t>
            </a:r>
          </a:p>
          <a:p>
            <a:pPr lvl="0" rtl="0">
              <a:spcBef>
                <a:spcPts val="0"/>
              </a:spcBef>
              <a:buNone/>
            </a:pPr>
            <a:r>
              <a:rPr lang="en-US"/>
              <a:t>AIRS sensor on Aqua satellite → provided data for skew-T plots</a:t>
            </a:r>
          </a:p>
          <a:p>
            <a:pPr lvl="0" rtl="0">
              <a:spcBef>
                <a:spcPts val="0"/>
              </a:spcBef>
              <a:buNone/>
            </a:pPr>
            <a:r>
              <a:rPr lang="en-US"/>
              <a:t>LIS sensor on TRMM → provided lightning data</a:t>
            </a:r>
          </a:p>
          <a:p>
            <a:pPr lvl="0" rtl="0">
              <a:spcBef>
                <a:spcPts val="0"/>
              </a:spcBef>
              <a:buNone/>
            </a:pPr>
            <a:r>
              <a:rPr lang="en-US"/>
              <a:t>MERRA → data for climatic variables</a:t>
            </a:r>
          </a:p>
        </p:txBody>
      </p:sp>
      <p:sp>
        <p:nvSpPr>
          <p:cNvPr id="254" name="Shape 2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78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dirty="0"/>
              <a:t>Image Credit: </a:t>
            </a:r>
            <a:r>
              <a:rPr lang="en-US" u="sng" dirty="0">
                <a:solidFill>
                  <a:schemeClr val="hlink"/>
                </a:solidFill>
                <a:hlinkClick r:id="rId3"/>
              </a:rPr>
              <a:t>https://flic.kr/p/dRgakQ</a:t>
            </a:r>
          </a:p>
          <a:p>
            <a:pPr lvl="0" rtl="0">
              <a:spcBef>
                <a:spcPts val="0"/>
              </a:spcBef>
              <a:buNone/>
            </a:pPr>
            <a:r>
              <a:rPr lang="en-US" u="sng" dirty="0">
                <a:solidFill>
                  <a:schemeClr val="hlink"/>
                </a:solidFill>
                <a:hlinkClick r:id="rId4"/>
              </a:rPr>
              <a:t>https://commons.wikimedia.org/wiki/File%3AEarth_with_server.jpg</a:t>
            </a:r>
          </a:p>
          <a:p>
            <a:pPr lvl="0" rtl="0">
              <a:spcBef>
                <a:spcPts val="0"/>
              </a:spcBef>
              <a:buNone/>
            </a:pPr>
            <a:endParaRPr dirty="0"/>
          </a:p>
          <a:p>
            <a:pPr lvl="0" rtl="0">
              <a:spcBef>
                <a:spcPts val="0"/>
              </a:spcBef>
              <a:buNone/>
            </a:pPr>
            <a:r>
              <a:rPr lang="en-US" dirty="0"/>
              <a:t>This project used the hazardous storm event database, which is a collection of overshooting top data derived from the SEVIRI sensors on board the </a:t>
            </a:r>
            <a:r>
              <a:rPr lang="en-US" dirty="0" err="1"/>
              <a:t>Meteosat</a:t>
            </a:r>
            <a:r>
              <a:rPr lang="en-US" dirty="0"/>
              <a:t> 8 and 9 satellites, to choose out study dates.</a:t>
            </a:r>
          </a:p>
          <a:p>
            <a:pPr lvl="0" rtl="0">
              <a:spcBef>
                <a:spcPts val="0"/>
              </a:spcBef>
              <a:buNone/>
            </a:pPr>
            <a:r>
              <a:rPr lang="en-US" dirty="0"/>
              <a:t>Overshooting tops are known to occur in abundance during thunderstorm events, so 30 days were selected in which overshooting top activity was most intense over the study area to serve as our severe weather study dates. </a:t>
            </a:r>
          </a:p>
          <a:p>
            <a:pPr lvl="0" rtl="0">
              <a:spcBef>
                <a:spcPts val="0"/>
              </a:spcBef>
              <a:buNone/>
            </a:pPr>
            <a:r>
              <a:rPr lang="en-US" dirty="0"/>
              <a:t>30 days were also selected from days of average overshooting top activity to serve as our control group, or “normal” weather dates</a:t>
            </a:r>
          </a:p>
          <a:p>
            <a:pPr lvl="0" rtl="0">
              <a:spcBef>
                <a:spcPts val="0"/>
              </a:spcBef>
              <a:buNone/>
            </a:pPr>
            <a:endParaRPr dirty="0"/>
          </a:p>
        </p:txBody>
      </p:sp>
      <p:sp>
        <p:nvSpPr>
          <p:cNvPr id="267" name="Shape 2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55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sz="1050">
                <a:solidFill>
                  <a:srgbClr val="000000"/>
                </a:solidFill>
                <a:highlight>
                  <a:srgbClr val="FFFFFF"/>
                </a:highlight>
              </a:rPr>
              <a:t>Image Credit: </a:t>
            </a:r>
            <a:r>
              <a:rPr lang="en-US" sz="1050" u="sng">
                <a:solidFill>
                  <a:schemeClr val="hlink"/>
                </a:solidFill>
                <a:highlight>
                  <a:srgbClr val="FFFFFF"/>
                </a:highlight>
                <a:hlinkClick r:id="rId3"/>
              </a:rPr>
              <a:t>https://www.flickr.com/photos/ferjflores/24335489591</a:t>
            </a:r>
          </a:p>
          <a:p>
            <a:pPr lvl="0" rtl="0">
              <a:spcBef>
                <a:spcPts val="0"/>
              </a:spcBef>
              <a:buNone/>
            </a:pPr>
            <a:r>
              <a:rPr lang="en-US" sz="1050">
                <a:solidFill>
                  <a:srgbClr val="000000"/>
                </a:solidFill>
                <a:highlight>
                  <a:srgbClr val="FFFFFF"/>
                </a:highlight>
              </a:rPr>
              <a:t>Thunderstorms typically develop over the land surrounding Lake Victoria during the day and over the Lake itself during the night.  12:00 UTC is typically when the storms are first developing over land and 00:00 UTC is the time when night storms are present. Therefore, data from MERRA and the AIRS sensor was analyzed at these hours.</a:t>
            </a:r>
          </a:p>
          <a:p>
            <a:pPr lvl="0" rtl="0">
              <a:spcBef>
                <a:spcPts val="0"/>
              </a:spcBef>
              <a:buNone/>
            </a:pPr>
            <a:endParaRPr sz="1050">
              <a:solidFill>
                <a:srgbClr val="000000"/>
              </a:solidFill>
              <a:highlight>
                <a:srgbClr val="FFFFFF"/>
              </a:highlight>
            </a:endParaRPr>
          </a:p>
          <a:p>
            <a:pPr lvl="0" rtl="0">
              <a:spcBef>
                <a:spcPts val="0"/>
              </a:spcBef>
              <a:buNone/>
            </a:pPr>
            <a:r>
              <a:rPr lang="en-US" sz="1050">
                <a:solidFill>
                  <a:srgbClr val="000000"/>
                </a:solidFill>
                <a:highlight>
                  <a:srgbClr val="FFFFFF"/>
                </a:highlight>
              </a:rPr>
              <a:t>Weather variables such as temperature, humidity, and wind speed were collected from MERRA and used to generate 30 day average value maps of each variable at 0:00 and 12:00 for both the 99th and 50th percentiles. </a:t>
            </a:r>
          </a:p>
          <a:p>
            <a:pPr lvl="0" rtl="0">
              <a:spcBef>
                <a:spcPts val="0"/>
              </a:spcBef>
              <a:buNone/>
            </a:pPr>
            <a:r>
              <a:rPr lang="en-US" sz="1050">
                <a:solidFill>
                  <a:srgbClr val="000000"/>
                </a:solidFill>
                <a:highlight>
                  <a:srgbClr val="FFFFFF"/>
                </a:highlight>
              </a:rPr>
              <a:t>We also generated daily 0:00 and 12:00 maps for each variable, and hourly maps for select days to analyze how the climatic variables change over the course of a day.</a:t>
            </a:r>
          </a:p>
          <a:p>
            <a:pPr lvl="0" rtl="0">
              <a:spcBef>
                <a:spcPts val="0"/>
              </a:spcBef>
              <a:buNone/>
            </a:pPr>
            <a:endParaRPr sz="1050">
              <a:solidFill>
                <a:srgbClr val="000000"/>
              </a:solidFill>
              <a:highlight>
                <a:srgbClr val="FFFFFF"/>
              </a:highlight>
            </a:endParaRPr>
          </a:p>
          <a:p>
            <a:pPr lvl="0" rtl="0">
              <a:spcBef>
                <a:spcPts val="0"/>
              </a:spcBef>
              <a:buNone/>
            </a:pPr>
            <a:r>
              <a:rPr lang="en-US"/>
              <a:t>Skew-T Log-P plots were created using AIRS sensor data, from the Aqua satellite. These plots are powerful tools for weather forecasting efforts and are traditionally created using weather balloons. </a:t>
            </a:r>
          </a:p>
          <a:p>
            <a:pPr lvl="0" rtl="0">
              <a:spcBef>
                <a:spcPts val="0"/>
              </a:spcBef>
              <a:buNone/>
            </a:pPr>
            <a:endParaRPr/>
          </a:p>
        </p:txBody>
      </p:sp>
      <p:sp>
        <p:nvSpPr>
          <p:cNvPr id="288" name="Shape 2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42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endParaRPr dirty="0"/>
          </a:p>
        </p:txBody>
      </p:sp>
      <p:sp>
        <p:nvSpPr>
          <p:cNvPr id="300" name="Shape 3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69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rtl="0">
              <a:spcBef>
                <a:spcPts val="0"/>
              </a:spcBef>
              <a:buNone/>
            </a:pPr>
            <a:r>
              <a:rPr lang="en-US"/>
              <a:t>These are two Skew-T plots generated from AIRS data.</a:t>
            </a:r>
          </a:p>
          <a:p>
            <a:pPr lvl="0" rtl="0">
              <a:spcBef>
                <a:spcPts val="0"/>
              </a:spcBef>
              <a:buNone/>
            </a:pPr>
            <a:r>
              <a:rPr lang="en-US"/>
              <a:t>Both of these plots were generated from days within the 99th percentile: the severe storm days.</a:t>
            </a:r>
          </a:p>
          <a:p>
            <a:pPr lvl="0" rtl="0">
              <a:spcBef>
                <a:spcPts val="0"/>
              </a:spcBef>
              <a:buNone/>
            </a:pPr>
            <a:r>
              <a:rPr lang="en-US"/>
              <a:t>While a large amount of information in present on these plots, one major typical indicator of a severe storm is a large CAPE value, which is represented by the fuschia area between the red and fuschia lines.</a:t>
            </a:r>
          </a:p>
          <a:p>
            <a:pPr lvl="0" rtl="0">
              <a:spcBef>
                <a:spcPts val="0"/>
              </a:spcBef>
              <a:buNone/>
            </a:pPr>
            <a:r>
              <a:rPr lang="en-US"/>
              <a:t>The plot on the left was generated over land, about 100 km from Lake Victoria. The plot on the right was generated directly over Lake Victoria. </a:t>
            </a:r>
          </a:p>
          <a:p>
            <a:pPr lvl="0" rtl="0">
              <a:spcBef>
                <a:spcPts val="0"/>
              </a:spcBef>
              <a:buNone/>
            </a:pPr>
            <a:r>
              <a:rPr lang="en-US"/>
              <a:t>As you can see, the CAPE area is relatively small on the plot over the lake, while it is high, as expected, on the plot over land. Plots from other days show a similar trend. This suggests that one of the major drivers of typical storm events is not present for the storms which occur over Lake Victoria. </a:t>
            </a:r>
          </a:p>
        </p:txBody>
      </p:sp>
      <p:sp>
        <p:nvSpPr>
          <p:cNvPr id="308" name="Shape 3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988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t="55698" b="3292"/>
          <a:stretch/>
        </p:blipFill>
        <p:spPr>
          <a:xfrm>
            <a:off x="4675" y="4612942"/>
            <a:ext cx="9144000" cy="2245057"/>
          </a:xfrm>
          <a:prstGeom prst="rect">
            <a:avLst/>
          </a:prstGeom>
          <a:noFill/>
          <a:ln>
            <a:noFill/>
          </a:ln>
        </p:spPr>
      </p:pic>
      <p:pic>
        <p:nvPicPr>
          <p:cNvPr id="17" name="Shape 17"/>
          <p:cNvPicPr preferRelativeResize="0"/>
          <p:nvPr/>
        </p:nvPicPr>
        <p:blipFill rotWithShape="1">
          <a:blip r:embed="rId3">
            <a:alphaModFix/>
          </a:blip>
          <a:srcRect/>
          <a:stretch/>
        </p:blipFill>
        <p:spPr>
          <a:xfrm>
            <a:off x="309475" y="1370900"/>
            <a:ext cx="914400" cy="914400"/>
          </a:xfrm>
          <a:prstGeom prst="rect">
            <a:avLst/>
          </a:prstGeom>
          <a:noFill/>
          <a:ln>
            <a:noFill/>
          </a:ln>
        </p:spPr>
      </p:pic>
      <p:cxnSp>
        <p:nvCxnSpPr>
          <p:cNvPr id="18" name="Shape 18"/>
          <p:cNvCxnSpPr/>
          <p:nvPr/>
        </p:nvCxnSpPr>
        <p:spPr>
          <a:xfrm>
            <a:off x="228600" y="3136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19" name="Shape 19"/>
          <p:cNvSpPr txBox="1">
            <a:spLocks noGrp="1"/>
          </p:cNvSpPr>
          <p:nvPr>
            <p:ph type="body" idx="1"/>
          </p:nvPr>
        </p:nvSpPr>
        <p:spPr>
          <a:xfrm>
            <a:off x="228600" y="2352891"/>
            <a:ext cx="8613646" cy="74066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2"/>
          </p:nvPr>
        </p:nvSpPr>
        <p:spPr>
          <a:xfrm>
            <a:off x="1223874" y="1389078"/>
            <a:ext cx="7618372" cy="896223"/>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21" name="Shape 21"/>
          <p:cNvGrpSpPr/>
          <p:nvPr/>
        </p:nvGrpSpPr>
        <p:grpSpPr>
          <a:xfrm>
            <a:off x="0" y="-44450"/>
            <a:ext cx="9144000" cy="1077912"/>
            <a:chOff x="0" y="-44450"/>
            <a:chExt cx="9144000" cy="1077912"/>
          </a:xfrm>
        </p:grpSpPr>
        <p:sp>
          <p:nvSpPr>
            <p:cNvPr id="22" name="Shape 22"/>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23" name="Shape 23"/>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24" name="Shape 24"/>
            <p:cNvPicPr preferRelativeResize="0"/>
            <p:nvPr/>
          </p:nvPicPr>
          <p:blipFill rotWithShape="1">
            <a:blip r:embed="rId4">
              <a:alphaModFix/>
            </a:blip>
            <a:srcRect/>
            <a:stretch/>
          </p:blipFill>
          <p:spPr>
            <a:xfrm>
              <a:off x="8124825" y="-44450"/>
              <a:ext cx="935037" cy="1077912"/>
            </a:xfrm>
            <a:prstGeom prst="rect">
              <a:avLst/>
            </a:prstGeom>
            <a:noFill/>
            <a:ln>
              <a:noFill/>
            </a:ln>
          </p:spPr>
        </p:pic>
      </p:grpSp>
      <p:sp>
        <p:nvSpPr>
          <p:cNvPr id="25" name="Shape 25"/>
          <p:cNvSpPr/>
          <p:nvPr/>
        </p:nvSpPr>
        <p:spPr>
          <a:xfrm>
            <a:off x="0" y="6731000"/>
            <a:ext cx="9144000" cy="127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89"/>
        <p:cNvGrpSpPr/>
        <p:nvPr/>
      </p:nvGrpSpPr>
      <p:grpSpPr>
        <a:xfrm>
          <a:off x="0" y="0"/>
          <a:ext cx="0" cy="0"/>
          <a:chOff x="0" y="0"/>
          <a:chExt cx="0" cy="0"/>
        </a:xfrm>
      </p:grpSpPr>
      <p:sp>
        <p:nvSpPr>
          <p:cNvPr id="90" name="Shape 9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1" name="Shape 91"/>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2" name="Shape 92"/>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3" name="Shape 93"/>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5" name="Shape 95"/>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6"/>
        <p:cNvGrpSpPr/>
        <p:nvPr/>
      </p:nvGrpSpPr>
      <p:grpSpPr>
        <a:xfrm>
          <a:off x="0" y="0"/>
          <a:ext cx="0" cy="0"/>
          <a:chOff x="0" y="0"/>
          <a:chExt cx="0" cy="0"/>
        </a:xfrm>
      </p:grpSpPr>
      <p:sp>
        <p:nvSpPr>
          <p:cNvPr id="97" name="Shape 9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8" name="Shape 9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9" name="Shape 99"/>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0" name="Shape 100"/>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2">
            <a:alphaModFix/>
          </a:blip>
          <a:srcRect t="55700" b="3289"/>
          <a:stretch/>
        </p:blipFill>
        <p:spPr>
          <a:xfrm>
            <a:off x="4675" y="4612942"/>
            <a:ext cx="9144000" cy="2245200"/>
          </a:xfrm>
          <a:prstGeom prst="rect">
            <a:avLst/>
          </a:prstGeom>
          <a:noFill/>
          <a:ln>
            <a:noFill/>
          </a:ln>
        </p:spPr>
      </p:pic>
      <p:pic>
        <p:nvPicPr>
          <p:cNvPr id="109" name="Shape 109"/>
          <p:cNvPicPr preferRelativeResize="0"/>
          <p:nvPr/>
        </p:nvPicPr>
        <p:blipFill rotWithShape="1">
          <a:blip r:embed="rId3">
            <a:alphaModFix/>
          </a:blip>
          <a:srcRect/>
          <a:stretch/>
        </p:blipFill>
        <p:spPr>
          <a:xfrm>
            <a:off x="309475" y="1370900"/>
            <a:ext cx="914400" cy="914399"/>
          </a:xfrm>
          <a:prstGeom prst="rect">
            <a:avLst/>
          </a:prstGeom>
          <a:noFill/>
          <a:ln>
            <a:noFill/>
          </a:ln>
        </p:spPr>
      </p:pic>
      <p:cxnSp>
        <p:nvCxnSpPr>
          <p:cNvPr id="110" name="Shape 110"/>
          <p:cNvCxnSpPr/>
          <p:nvPr/>
        </p:nvCxnSpPr>
        <p:spPr>
          <a:xfrm>
            <a:off x="228600" y="3136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111" name="Shape 111"/>
          <p:cNvSpPr txBox="1">
            <a:spLocks noGrp="1"/>
          </p:cNvSpPr>
          <p:nvPr>
            <p:ph type="body" idx="1"/>
          </p:nvPr>
        </p:nvSpPr>
        <p:spPr>
          <a:xfrm>
            <a:off x="228600" y="2352891"/>
            <a:ext cx="8613600" cy="740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12" name="Shape 112"/>
          <p:cNvSpPr txBox="1">
            <a:spLocks noGrp="1"/>
          </p:cNvSpPr>
          <p:nvPr>
            <p:ph type="body" idx="2"/>
          </p:nvPr>
        </p:nvSpPr>
        <p:spPr>
          <a:xfrm>
            <a:off x="1223874" y="1389078"/>
            <a:ext cx="7618500" cy="896099"/>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113" name="Shape 113"/>
          <p:cNvGrpSpPr/>
          <p:nvPr/>
        </p:nvGrpSpPr>
        <p:grpSpPr>
          <a:xfrm>
            <a:off x="0" y="-44450"/>
            <a:ext cx="9144000" cy="1077900"/>
            <a:chOff x="0" y="-44450"/>
            <a:chExt cx="9144000" cy="1077900"/>
          </a:xfrm>
        </p:grpSpPr>
        <p:sp>
          <p:nvSpPr>
            <p:cNvPr id="114" name="Shape 114"/>
            <p:cNvSpPr txBox="1"/>
            <p:nvPr/>
          </p:nvSpPr>
          <p:spPr>
            <a:xfrm>
              <a:off x="0" y="0"/>
              <a:ext cx="9144000" cy="978000"/>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115" name="Shape 115"/>
            <p:cNvSpPr txBox="1"/>
            <p:nvPr/>
          </p:nvSpPr>
          <p:spPr>
            <a:xfrm>
              <a:off x="153985" y="260350"/>
              <a:ext cx="2331900" cy="338100"/>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116" name="Shape 116"/>
            <p:cNvPicPr preferRelativeResize="0"/>
            <p:nvPr/>
          </p:nvPicPr>
          <p:blipFill rotWithShape="1">
            <a:blip r:embed="rId4">
              <a:alphaModFix/>
            </a:blip>
            <a:srcRect/>
            <a:stretch/>
          </p:blipFill>
          <p:spPr>
            <a:xfrm>
              <a:off x="8124825" y="-44450"/>
              <a:ext cx="935100" cy="1077900"/>
            </a:xfrm>
            <a:prstGeom prst="rect">
              <a:avLst/>
            </a:prstGeom>
            <a:noFill/>
            <a:ln>
              <a:noFill/>
            </a:ln>
          </p:spPr>
        </p:pic>
      </p:grpSp>
      <p:sp>
        <p:nvSpPr>
          <p:cNvPr id="117" name="Shape 117"/>
          <p:cNvSpPr/>
          <p:nvPr/>
        </p:nvSpPr>
        <p:spPr>
          <a:xfrm>
            <a:off x="0" y="6731000"/>
            <a:ext cx="9144000" cy="1269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118"/>
        <p:cNvGrpSpPr/>
        <p:nvPr/>
      </p:nvGrpSpPr>
      <p:grpSpPr>
        <a:xfrm>
          <a:off x="0" y="0"/>
          <a:ext cx="0" cy="0"/>
          <a:chOff x="0" y="0"/>
          <a:chExt cx="0" cy="0"/>
        </a:xfrm>
      </p:grpSpPr>
      <p:sp>
        <p:nvSpPr>
          <p:cNvPr id="119" name="Shape 119"/>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20" name="Shape 120"/>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21" name="Shape 121"/>
          <p:cNvSpPr txBox="1">
            <a:spLocks noGrp="1"/>
          </p:cNvSpPr>
          <p:nvPr>
            <p:ph type="body" idx="1"/>
          </p:nvPr>
        </p:nvSpPr>
        <p:spPr>
          <a:xfrm>
            <a:off x="521208" y="2130551"/>
            <a:ext cx="3593700" cy="337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2" name="Shape 122"/>
          <p:cNvSpPr txBox="1">
            <a:spLocks noGrp="1"/>
          </p:cNvSpPr>
          <p:nvPr>
            <p:ph type="body" idx="2"/>
          </p:nvPr>
        </p:nvSpPr>
        <p:spPr>
          <a:xfrm>
            <a:off x="548639" y="640079"/>
            <a:ext cx="3566100" cy="13260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3" name="Shape 123"/>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4" name="Shape 124"/>
          <p:cNvSpPr txBox="1">
            <a:spLocks noGrp="1"/>
          </p:cNvSpPr>
          <p:nvPr>
            <p:ph type="body" idx="4"/>
          </p:nvPr>
        </p:nvSpPr>
        <p:spPr>
          <a:xfrm>
            <a:off x="4572000" y="6583679"/>
            <a:ext cx="1993500" cy="2742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125"/>
        <p:cNvGrpSpPr/>
        <p:nvPr/>
      </p:nvGrpSpPr>
      <p:grpSpPr>
        <a:xfrm>
          <a:off x="0" y="0"/>
          <a:ext cx="0" cy="0"/>
          <a:chOff x="0" y="0"/>
          <a:chExt cx="0" cy="0"/>
        </a:xfrm>
      </p:grpSpPr>
      <p:sp>
        <p:nvSpPr>
          <p:cNvPr id="126" name="Shape 126"/>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27" name="Shape 127"/>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28" name="Shape 128"/>
          <p:cNvSpPr txBox="1">
            <a:spLocks noGrp="1"/>
          </p:cNvSpPr>
          <p:nvPr>
            <p:ph type="body" idx="1"/>
          </p:nvPr>
        </p:nvSpPr>
        <p:spPr>
          <a:xfrm>
            <a:off x="5102351" y="2130551"/>
            <a:ext cx="3593700" cy="337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9" name="Shape 129"/>
          <p:cNvSpPr txBox="1">
            <a:spLocks noGrp="1"/>
          </p:cNvSpPr>
          <p:nvPr>
            <p:ph type="body" idx="2"/>
          </p:nvPr>
        </p:nvSpPr>
        <p:spPr>
          <a:xfrm>
            <a:off x="5102351" y="640079"/>
            <a:ext cx="3566100" cy="13260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0" name="Shape 130"/>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1" name="Shape 131"/>
          <p:cNvSpPr txBox="1">
            <a:spLocks noGrp="1"/>
          </p:cNvSpPr>
          <p:nvPr>
            <p:ph type="body" idx="4"/>
          </p:nvPr>
        </p:nvSpPr>
        <p:spPr>
          <a:xfrm>
            <a:off x="2578608" y="6583679"/>
            <a:ext cx="19935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132"/>
        <p:cNvGrpSpPr/>
        <p:nvPr/>
      </p:nvGrpSpPr>
      <p:grpSpPr>
        <a:xfrm>
          <a:off x="0" y="0"/>
          <a:ext cx="0" cy="0"/>
          <a:chOff x="0" y="0"/>
          <a:chExt cx="0" cy="0"/>
        </a:xfrm>
      </p:grpSpPr>
      <p:sp>
        <p:nvSpPr>
          <p:cNvPr id="133" name="Shape 133"/>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34" name="Shape 134"/>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35" name="Shape 135"/>
          <p:cNvSpPr txBox="1">
            <a:spLocks noGrp="1"/>
          </p:cNvSpPr>
          <p:nvPr>
            <p:ph type="body" idx="1"/>
          </p:nvPr>
        </p:nvSpPr>
        <p:spPr>
          <a:xfrm>
            <a:off x="576072" y="4814316"/>
            <a:ext cx="7982700" cy="14448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6" name="Shape 136"/>
          <p:cNvSpPr txBox="1">
            <a:spLocks noGrp="1"/>
          </p:cNvSpPr>
          <p:nvPr>
            <p:ph type="body" idx="2"/>
          </p:nvPr>
        </p:nvSpPr>
        <p:spPr>
          <a:xfrm>
            <a:off x="576072" y="3954780"/>
            <a:ext cx="7982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7" name="Shape 137"/>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38" name="Shape 138"/>
          <p:cNvSpPr txBox="1">
            <a:spLocks noGrp="1"/>
          </p:cNvSpPr>
          <p:nvPr>
            <p:ph type="body" idx="4"/>
          </p:nvPr>
        </p:nvSpPr>
        <p:spPr>
          <a:xfrm>
            <a:off x="6190487" y="3429000"/>
            <a:ext cx="22950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139"/>
        <p:cNvGrpSpPr/>
        <p:nvPr/>
      </p:nvGrpSpPr>
      <p:grpSpPr>
        <a:xfrm>
          <a:off x="0" y="0"/>
          <a:ext cx="0" cy="0"/>
          <a:chOff x="0" y="0"/>
          <a:chExt cx="0" cy="0"/>
        </a:xfrm>
      </p:grpSpPr>
      <p:sp>
        <p:nvSpPr>
          <p:cNvPr id="140" name="Shape 140"/>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41" name="Shape 141"/>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42" name="Shape 142"/>
          <p:cNvSpPr txBox="1">
            <a:spLocks noGrp="1"/>
          </p:cNvSpPr>
          <p:nvPr>
            <p:ph type="body" idx="1"/>
          </p:nvPr>
        </p:nvSpPr>
        <p:spPr>
          <a:xfrm>
            <a:off x="4572000" y="4709160"/>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3" name="Shape 143"/>
          <p:cNvSpPr txBox="1">
            <a:spLocks noGrp="1"/>
          </p:cNvSpPr>
          <p:nvPr>
            <p:ph type="body" idx="2"/>
          </p:nvPr>
        </p:nvSpPr>
        <p:spPr>
          <a:xfrm>
            <a:off x="320039" y="548639"/>
            <a:ext cx="8503800" cy="923400"/>
          </a:xfrm>
          <a:prstGeom prst="rect">
            <a:avLst/>
          </a:prstGeom>
          <a:noFill/>
          <a:ln>
            <a:noFill/>
          </a:ln>
        </p:spPr>
        <p:txBody>
          <a:bodyPr lIns="91425" tIns="91425" rIns="91425" bIns="91425" anchor="b" anchorCtr="0"/>
          <a:lstStyle>
            <a:lvl1pPr marL="0" marR="0" lvl="0" indent="0" algn="ctr" rtl="0">
              <a:lnSpc>
                <a:spcPct val="90000"/>
              </a:lnSpc>
              <a:spcBef>
                <a:spcPts val="1000"/>
              </a:spcBef>
              <a:buClr>
                <a:srgbClr val="BFBFBF"/>
              </a:buClr>
              <a:buFont typeface="Arial"/>
              <a:buNone/>
              <a:defRPr sz="5400" b="1" i="0" u="none" strike="noStrike" cap="none">
                <a:solidFill>
                  <a:srgbClr val="BFBFBF"/>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4" name="Shape 144"/>
          <p:cNvSpPr txBox="1">
            <a:spLocks noGrp="1"/>
          </p:cNvSpPr>
          <p:nvPr>
            <p:ph type="body" idx="3"/>
          </p:nvPr>
        </p:nvSpPr>
        <p:spPr>
          <a:xfrm>
            <a:off x="594360" y="2115311"/>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5" name="Shape 145"/>
          <p:cNvSpPr txBox="1">
            <a:spLocks noGrp="1"/>
          </p:cNvSpPr>
          <p:nvPr>
            <p:ph type="body" idx="4"/>
          </p:nvPr>
        </p:nvSpPr>
        <p:spPr>
          <a:xfrm>
            <a:off x="4572000" y="2103119"/>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6" name="Shape 146"/>
          <p:cNvSpPr txBox="1">
            <a:spLocks noGrp="1"/>
          </p:cNvSpPr>
          <p:nvPr>
            <p:ph type="body" idx="5"/>
          </p:nvPr>
        </p:nvSpPr>
        <p:spPr>
          <a:xfrm>
            <a:off x="594360" y="4721351"/>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7" name="Shape 147"/>
          <p:cNvSpPr txBox="1">
            <a:spLocks noGrp="1"/>
          </p:cNvSpPr>
          <p:nvPr>
            <p:ph type="body" idx="6"/>
          </p:nvPr>
        </p:nvSpPr>
        <p:spPr>
          <a:xfrm>
            <a:off x="594360" y="3418332"/>
            <a:ext cx="3566100" cy="768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48" name="Shape 148"/>
          <p:cNvSpPr txBox="1">
            <a:spLocks noGrp="1"/>
          </p:cNvSpPr>
          <p:nvPr>
            <p:ph type="body" idx="7"/>
          </p:nvPr>
        </p:nvSpPr>
        <p:spPr>
          <a:xfrm>
            <a:off x="4572000" y="3406139"/>
            <a:ext cx="39501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149"/>
        <p:cNvGrpSpPr/>
        <p:nvPr/>
      </p:nvGrpSpPr>
      <p:grpSpPr>
        <a:xfrm>
          <a:off x="0" y="0"/>
          <a:ext cx="0" cy="0"/>
          <a:chOff x="0" y="0"/>
          <a:chExt cx="0" cy="0"/>
        </a:xfrm>
      </p:grpSpPr>
      <p:sp>
        <p:nvSpPr>
          <p:cNvPr id="150" name="Shape 150"/>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1" name="Shape 151"/>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2" name="Shape 152"/>
          <p:cNvSpPr txBox="1">
            <a:spLocks noGrp="1"/>
          </p:cNvSpPr>
          <p:nvPr>
            <p:ph type="body" idx="1"/>
          </p:nvPr>
        </p:nvSpPr>
        <p:spPr>
          <a:xfrm>
            <a:off x="576072" y="1438655"/>
            <a:ext cx="7982700" cy="14448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3" name="Shape 153"/>
          <p:cNvSpPr txBox="1">
            <a:spLocks noGrp="1"/>
          </p:cNvSpPr>
          <p:nvPr>
            <p:ph type="body" idx="2"/>
          </p:nvPr>
        </p:nvSpPr>
        <p:spPr>
          <a:xfrm>
            <a:off x="576072" y="579120"/>
            <a:ext cx="7982700" cy="70409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4" name="Shape 154"/>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55" name="Shape 155"/>
          <p:cNvSpPr txBox="1">
            <a:spLocks noGrp="1"/>
          </p:cNvSpPr>
          <p:nvPr>
            <p:ph type="body" idx="4"/>
          </p:nvPr>
        </p:nvSpPr>
        <p:spPr>
          <a:xfrm>
            <a:off x="6190487" y="3154680"/>
            <a:ext cx="2295000" cy="27419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156"/>
        <p:cNvGrpSpPr/>
        <p:nvPr/>
      </p:nvGrpSpPr>
      <p:grpSpPr>
        <a:xfrm>
          <a:off x="0" y="0"/>
          <a:ext cx="0" cy="0"/>
          <a:chOff x="0" y="0"/>
          <a:chExt cx="0" cy="0"/>
        </a:xfrm>
      </p:grpSpPr>
      <p:sp>
        <p:nvSpPr>
          <p:cNvPr id="157" name="Shape 157"/>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8" name="Shape 158"/>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59" name="Shape 159"/>
          <p:cNvSpPr/>
          <p:nvPr/>
        </p:nvSpPr>
        <p:spPr>
          <a:xfrm>
            <a:off x="0" y="6579439"/>
            <a:ext cx="9144000" cy="246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i="1">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160" name="Shape 160"/>
          <p:cNvSpPr txBox="1"/>
          <p:nvPr/>
        </p:nvSpPr>
        <p:spPr>
          <a:xfrm>
            <a:off x="320040" y="242134"/>
            <a:ext cx="8503800" cy="7080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a:solidFill>
                  <a:srgbClr val="BFBFBF"/>
                </a:solidFill>
                <a:latin typeface="Questrial"/>
                <a:ea typeface="Questrial"/>
                <a:cs typeface="Questrial"/>
                <a:sym typeface="Questrial"/>
              </a:rPr>
              <a:t>Acknowledgements</a:t>
            </a:r>
          </a:p>
        </p:txBody>
      </p:sp>
      <p:sp>
        <p:nvSpPr>
          <p:cNvPr id="161" name="Shape 161"/>
          <p:cNvSpPr txBox="1">
            <a:spLocks noGrp="1"/>
          </p:cNvSpPr>
          <p:nvPr>
            <p:ph type="body" idx="1"/>
          </p:nvPr>
        </p:nvSpPr>
        <p:spPr>
          <a:xfrm>
            <a:off x="3511296" y="1220919"/>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2" name="Shape 162"/>
          <p:cNvSpPr txBox="1">
            <a:spLocks noGrp="1"/>
          </p:cNvSpPr>
          <p:nvPr>
            <p:ph type="body" idx="2"/>
          </p:nvPr>
        </p:nvSpPr>
        <p:spPr>
          <a:xfrm>
            <a:off x="3511296" y="2369944"/>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3" name="Shape 163"/>
          <p:cNvSpPr txBox="1">
            <a:spLocks noGrp="1"/>
          </p:cNvSpPr>
          <p:nvPr>
            <p:ph type="body" idx="3"/>
          </p:nvPr>
        </p:nvSpPr>
        <p:spPr>
          <a:xfrm>
            <a:off x="3511296" y="4118716"/>
            <a:ext cx="51114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64" name="Shape 164"/>
          <p:cNvSpPr/>
          <p:nvPr/>
        </p:nvSpPr>
        <p:spPr>
          <a:xfrm>
            <a:off x="369281" y="6087110"/>
            <a:ext cx="8273700" cy="461700"/>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165"/>
        <p:cNvGrpSpPr/>
        <p:nvPr/>
      </p:nvGrpSpPr>
      <p:grpSpPr>
        <a:xfrm>
          <a:off x="0" y="0"/>
          <a:ext cx="0" cy="0"/>
          <a:chOff x="0" y="0"/>
          <a:chExt cx="0" cy="0"/>
        </a:xfrm>
      </p:grpSpPr>
      <p:sp>
        <p:nvSpPr>
          <p:cNvPr id="166" name="Shape 166"/>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7" name="Shape 167"/>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68" name="Shape 168"/>
          <p:cNvSpPr txBox="1"/>
          <p:nvPr/>
        </p:nvSpPr>
        <p:spPr>
          <a:xfrm>
            <a:off x="320040" y="242134"/>
            <a:ext cx="8503800" cy="70800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a:solidFill>
                  <a:srgbClr val="BFBFBF"/>
                </a:solidFill>
                <a:latin typeface="Questrial"/>
                <a:ea typeface="Questrial"/>
                <a:cs typeface="Questrial"/>
                <a:sym typeface="Questrial"/>
              </a:rPr>
              <a:t>Acknowledgements</a:t>
            </a:r>
          </a:p>
        </p:txBody>
      </p:sp>
      <p:sp>
        <p:nvSpPr>
          <p:cNvPr id="169" name="Shape 169"/>
          <p:cNvSpPr txBox="1">
            <a:spLocks noGrp="1"/>
          </p:cNvSpPr>
          <p:nvPr>
            <p:ph type="body" idx="1"/>
          </p:nvPr>
        </p:nvSpPr>
        <p:spPr>
          <a:xfrm>
            <a:off x="571208" y="1421133"/>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0" name="Shape 170"/>
          <p:cNvSpPr txBox="1">
            <a:spLocks noGrp="1"/>
          </p:cNvSpPr>
          <p:nvPr>
            <p:ph type="body" idx="2"/>
          </p:nvPr>
        </p:nvSpPr>
        <p:spPr>
          <a:xfrm>
            <a:off x="571206" y="3011686"/>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1" name="Shape 171"/>
          <p:cNvSpPr txBox="1">
            <a:spLocks noGrp="1"/>
          </p:cNvSpPr>
          <p:nvPr>
            <p:ph type="body" idx="3"/>
          </p:nvPr>
        </p:nvSpPr>
        <p:spPr>
          <a:xfrm>
            <a:off x="571208" y="4628567"/>
            <a:ext cx="8051700" cy="7041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2" name="Shape 172"/>
          <p:cNvSpPr/>
          <p:nvPr/>
        </p:nvSpPr>
        <p:spPr>
          <a:xfrm>
            <a:off x="0" y="6579439"/>
            <a:ext cx="9144000" cy="246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i="1">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173" name="Shape 173"/>
          <p:cNvSpPr/>
          <p:nvPr/>
        </p:nvSpPr>
        <p:spPr>
          <a:xfrm>
            <a:off x="369281" y="6087110"/>
            <a:ext cx="8273700" cy="461700"/>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26"/>
        <p:cNvGrpSpPr/>
        <p:nvPr/>
      </p:nvGrpSpPr>
      <p:grpSpPr>
        <a:xfrm>
          <a:off x="0" y="0"/>
          <a:ext cx="0" cy="0"/>
          <a:chOff x="0" y="0"/>
          <a:chExt cx="0" cy="0"/>
        </a:xfrm>
      </p:grpSpPr>
      <p:sp>
        <p:nvSpPr>
          <p:cNvPr id="27" name="Shape 2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8" name="Shape 2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9" name="Shape 29"/>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1" name="Shape 31"/>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2" name="Shape 32"/>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174"/>
        <p:cNvGrpSpPr/>
        <p:nvPr/>
      </p:nvGrpSpPr>
      <p:grpSpPr>
        <a:xfrm>
          <a:off x="0" y="0"/>
          <a:ext cx="0" cy="0"/>
          <a:chOff x="0" y="0"/>
          <a:chExt cx="0" cy="0"/>
        </a:xfrm>
      </p:grpSpPr>
      <p:sp>
        <p:nvSpPr>
          <p:cNvPr id="175" name="Shape 175"/>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76" name="Shape 176"/>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77" name="Shape 177"/>
          <p:cNvSpPr txBox="1">
            <a:spLocks noGrp="1"/>
          </p:cNvSpPr>
          <p:nvPr>
            <p:ph type="body" idx="1"/>
          </p:nvPr>
        </p:nvSpPr>
        <p:spPr>
          <a:xfrm>
            <a:off x="4581144" y="4123944"/>
            <a:ext cx="3977700" cy="1627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8" name="Shape 178"/>
          <p:cNvSpPr txBox="1">
            <a:spLocks noGrp="1"/>
          </p:cNvSpPr>
          <p:nvPr>
            <p:ph type="body" idx="2"/>
          </p:nvPr>
        </p:nvSpPr>
        <p:spPr>
          <a:xfrm>
            <a:off x="740664" y="4049485"/>
            <a:ext cx="3108900" cy="1830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79" name="Shape 179"/>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0" name="Shape 180"/>
          <p:cNvSpPr txBox="1">
            <a:spLocks noGrp="1"/>
          </p:cNvSpPr>
          <p:nvPr>
            <p:ph type="body" idx="4"/>
          </p:nvPr>
        </p:nvSpPr>
        <p:spPr>
          <a:xfrm>
            <a:off x="6190487" y="3429000"/>
            <a:ext cx="2295000" cy="274200"/>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181"/>
        <p:cNvGrpSpPr/>
        <p:nvPr/>
      </p:nvGrpSpPr>
      <p:grpSpPr>
        <a:xfrm>
          <a:off x="0" y="0"/>
          <a:ext cx="0" cy="0"/>
          <a:chOff x="0" y="0"/>
          <a:chExt cx="0" cy="0"/>
        </a:xfrm>
      </p:grpSpPr>
      <p:sp>
        <p:nvSpPr>
          <p:cNvPr id="182" name="Shape 182"/>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83" name="Shape 183"/>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84" name="Shape 184"/>
          <p:cNvSpPr txBox="1">
            <a:spLocks noGrp="1"/>
          </p:cNvSpPr>
          <p:nvPr>
            <p:ph type="body" idx="1"/>
          </p:nvPr>
        </p:nvSpPr>
        <p:spPr>
          <a:xfrm>
            <a:off x="4581144" y="750018"/>
            <a:ext cx="3977700" cy="1627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5" name="Shape 185"/>
          <p:cNvSpPr txBox="1">
            <a:spLocks noGrp="1"/>
          </p:cNvSpPr>
          <p:nvPr>
            <p:ph type="body" idx="2"/>
          </p:nvPr>
        </p:nvSpPr>
        <p:spPr>
          <a:xfrm>
            <a:off x="740664" y="675560"/>
            <a:ext cx="3108900" cy="1830000"/>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6" name="Shape 186"/>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87" name="Shape 187"/>
          <p:cNvSpPr txBox="1">
            <a:spLocks noGrp="1"/>
          </p:cNvSpPr>
          <p:nvPr>
            <p:ph type="body" idx="4"/>
          </p:nvPr>
        </p:nvSpPr>
        <p:spPr>
          <a:xfrm>
            <a:off x="6190487" y="3154680"/>
            <a:ext cx="2295000" cy="27419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88"/>
        <p:cNvGrpSpPr/>
        <p:nvPr/>
      </p:nvGrpSpPr>
      <p:grpSpPr>
        <a:xfrm>
          <a:off x="0" y="0"/>
          <a:ext cx="0" cy="0"/>
          <a:chOff x="0" y="0"/>
          <a:chExt cx="0" cy="0"/>
        </a:xfrm>
      </p:grpSpPr>
      <p:sp>
        <p:nvSpPr>
          <p:cNvPr id="189" name="Shape 189"/>
          <p:cNvSpPr/>
          <p:nvPr/>
        </p:nvSpPr>
        <p:spPr>
          <a:xfrm>
            <a:off x="0" y="0"/>
            <a:ext cx="9144000" cy="1179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90" name="Shape 190"/>
          <p:cNvSpPr/>
          <p:nvPr/>
        </p:nvSpPr>
        <p:spPr>
          <a:xfrm>
            <a:off x="0" y="6784847"/>
            <a:ext cx="9144000" cy="7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Questrial"/>
              <a:ea typeface="Questrial"/>
              <a:cs typeface="Questrial"/>
              <a:sym typeface="Questrial"/>
            </a:endParaRPr>
          </a:p>
        </p:txBody>
      </p:sp>
      <p:sp>
        <p:nvSpPr>
          <p:cNvPr id="191" name="Shape 191"/>
          <p:cNvSpPr txBox="1">
            <a:spLocks noGrp="1"/>
          </p:cNvSpPr>
          <p:nvPr>
            <p:ph type="body" idx="1"/>
          </p:nvPr>
        </p:nvSpPr>
        <p:spPr>
          <a:xfrm>
            <a:off x="749808" y="2255519"/>
            <a:ext cx="7653600" cy="37065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92" name="Shape 192"/>
          <p:cNvSpPr txBox="1">
            <a:spLocks noGrp="1"/>
          </p:cNvSpPr>
          <p:nvPr>
            <p:ph type="body" idx="2"/>
          </p:nvPr>
        </p:nvSpPr>
        <p:spPr>
          <a:xfrm>
            <a:off x="749808" y="779402"/>
            <a:ext cx="7653600" cy="12894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3"/>
        <p:cNvGrpSpPr/>
        <p:nvPr/>
      </p:nvGrpSpPr>
      <p:grpSpPr>
        <a:xfrm>
          <a:off x="0" y="0"/>
          <a:ext cx="0" cy="0"/>
          <a:chOff x="0" y="0"/>
          <a:chExt cx="0" cy="0"/>
        </a:xfrm>
      </p:grpSpPr>
      <p:sp>
        <p:nvSpPr>
          <p:cNvPr id="34" name="Shape 3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5" name="Shape 3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6" name="Shape 36"/>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7" name="Shape 37"/>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9" name="Shape 39"/>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0"/>
        <p:cNvGrpSpPr/>
        <p:nvPr/>
      </p:nvGrpSpPr>
      <p:grpSpPr>
        <a:xfrm>
          <a:off x="0" y="0"/>
          <a:ext cx="0" cy="0"/>
          <a:chOff x="0" y="0"/>
          <a:chExt cx="0" cy="0"/>
        </a:xfrm>
      </p:grpSpPr>
      <p:sp>
        <p:nvSpPr>
          <p:cNvPr id="41" name="Shape 4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2" name="Shape 4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3" name="Shape 43"/>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5" name="Shape 45"/>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49" name="Shape 4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0" name="Shape 50"/>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marR="0" lvl="0" indent="0" algn="ctr" rtl="0">
              <a:lnSpc>
                <a:spcPct val="90000"/>
              </a:lnSpc>
              <a:spcBef>
                <a:spcPts val="1000"/>
              </a:spcBef>
              <a:buClr>
                <a:srgbClr val="BFBFBF"/>
              </a:buClr>
              <a:buFont typeface="Arial"/>
              <a:buNone/>
              <a:defRPr sz="5400" b="1" i="0" u="none" strike="noStrike" cap="none">
                <a:solidFill>
                  <a:srgbClr val="BFBFBF"/>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44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57"/>
        <p:cNvGrpSpPr/>
        <p:nvPr/>
      </p:nvGrpSpPr>
      <p:grpSpPr>
        <a:xfrm>
          <a:off x="0" y="0"/>
          <a:ext cx="0" cy="0"/>
          <a:chOff x="0" y="0"/>
          <a:chExt cx="0" cy="0"/>
        </a:xfrm>
      </p:grpSpPr>
      <p:sp>
        <p:nvSpPr>
          <p:cNvPr id="58" name="Shape 5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59" name="Shape 5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0" name="Shape 60"/>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2" name="Shape 62"/>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4"/>
        <p:cNvGrpSpPr/>
        <p:nvPr/>
      </p:nvGrpSpPr>
      <p:grpSpPr>
        <a:xfrm>
          <a:off x="0" y="0"/>
          <a:ext cx="0" cy="0"/>
          <a:chOff x="0" y="0"/>
          <a:chExt cx="0" cy="0"/>
        </a:xfrm>
      </p:grpSpPr>
      <p:sp>
        <p:nvSpPr>
          <p:cNvPr id="65" name="Shape 6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6" name="Shape 6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67" name="Shape 67"/>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68" name="Shape 68"/>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69" name="Shape 69"/>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3"/>
        <p:cNvGrpSpPr/>
        <p:nvPr/>
      </p:nvGrpSpPr>
      <p:grpSpPr>
        <a:xfrm>
          <a:off x="0" y="0"/>
          <a:ext cx="0" cy="0"/>
          <a:chOff x="0" y="0"/>
          <a:chExt cx="0" cy="0"/>
        </a:xfrm>
      </p:grpSpPr>
      <p:sp>
        <p:nvSpPr>
          <p:cNvPr id="74" name="Shape 7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5" name="Shape 7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6" name="Shape 76"/>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77" name="Shape 77"/>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0" name="Shape 80"/>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1" name="Shape 81"/>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2"/>
        <p:cNvGrpSpPr/>
        <p:nvPr/>
      </p:nvGrpSpPr>
      <p:grpSpPr>
        <a:xfrm>
          <a:off x="0" y="0"/>
          <a:ext cx="0" cy="0"/>
          <a:chOff x="0" y="0"/>
          <a:chExt cx="0" cy="0"/>
        </a:xfrm>
      </p:grpSpPr>
      <p:sp>
        <p:nvSpPr>
          <p:cNvPr id="83" name="Shape 83"/>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4" name="Shape 84"/>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5" name="Shape 85"/>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6" name="Shape 86"/>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7" name="Shape 87"/>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3" name="Shape 103"/>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5" name="Shape 105"/>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06" name="Shape 10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comments" Target="../comments/commen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omments" Target="../comments/commen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comments" Target="../comments/comment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omments" Target="../comments/comment5.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comments" Target="../comments/comment6.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2"/>
          </p:nvPr>
        </p:nvSpPr>
        <p:spPr>
          <a:xfrm>
            <a:off x="1257300" y="1389075"/>
            <a:ext cx="7729537" cy="896100"/>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chemeClr val="accent1"/>
              </a:buClr>
              <a:buSzPct val="25000"/>
              <a:buFont typeface="Arial"/>
              <a:buNone/>
            </a:pPr>
            <a:r>
              <a:rPr lang="en-US" sz="4000" dirty="0">
                <a:latin typeface="Century Gothic" panose="020B0502020202020204" pitchFamily="34" charset="0"/>
              </a:rPr>
              <a:t>African Great Lakes Weather II</a:t>
            </a:r>
          </a:p>
        </p:txBody>
      </p:sp>
      <p:sp>
        <p:nvSpPr>
          <p:cNvPr id="198" name="Shape 198"/>
          <p:cNvSpPr txBox="1">
            <a:spLocks noGrp="1"/>
          </p:cNvSpPr>
          <p:nvPr>
            <p:ph type="body" idx="1"/>
          </p:nvPr>
        </p:nvSpPr>
        <p:spPr>
          <a:xfrm>
            <a:off x="265175" y="2202816"/>
            <a:ext cx="8613600" cy="740700"/>
          </a:xfrm>
          <a:prstGeom prst="rect">
            <a:avLst/>
          </a:prstGeom>
          <a:noFill/>
          <a:ln>
            <a:noFill/>
          </a:ln>
        </p:spPr>
        <p:txBody>
          <a:bodyPr lIns="91425" tIns="45700" rIns="91425" bIns="45700" anchor="t" anchorCtr="0">
            <a:noAutofit/>
          </a:bodyPr>
          <a:lstStyle/>
          <a:p>
            <a:pPr marL="0" marR="0" lvl="0" indent="-69850" algn="ctr" rtl="0">
              <a:lnSpc>
                <a:spcPct val="90000"/>
              </a:lnSpc>
              <a:spcBef>
                <a:spcPts val="0"/>
              </a:spcBef>
              <a:buClr>
                <a:srgbClr val="000000"/>
              </a:buClr>
              <a:buSzPct val="55000"/>
              <a:buFont typeface="Arial"/>
              <a:buNone/>
            </a:pPr>
            <a:r>
              <a:rPr lang="en-US" sz="2000" dirty="0">
                <a:latin typeface="Century Gothic" panose="020B0502020202020204" pitchFamily="34" charset="0"/>
              </a:rPr>
              <a:t>Utilizing NASA Earth Observations to Identify Indicators to </a:t>
            </a:r>
          </a:p>
          <a:p>
            <a:pPr marL="0" marR="0" lvl="0" indent="-69850" algn="ctr" rtl="0">
              <a:lnSpc>
                <a:spcPct val="90000"/>
              </a:lnSpc>
              <a:spcBef>
                <a:spcPts val="0"/>
              </a:spcBef>
              <a:buClr>
                <a:srgbClr val="000000"/>
              </a:buClr>
              <a:buSzPct val="55000"/>
              <a:buFont typeface="Arial"/>
              <a:buNone/>
            </a:pPr>
            <a:r>
              <a:rPr lang="en-US" sz="2000" dirty="0">
                <a:latin typeface="Century Gothic" panose="020B0502020202020204" pitchFamily="34" charset="0"/>
              </a:rPr>
              <a:t>Help Predict Deadly Storms over African Great Lakes</a:t>
            </a:r>
          </a:p>
          <a:p>
            <a:pPr marL="0" marR="0" lvl="0" indent="0" algn="ctr" rtl="0">
              <a:lnSpc>
                <a:spcPct val="90000"/>
              </a:lnSpc>
              <a:spcBef>
                <a:spcPts val="0"/>
              </a:spcBef>
              <a:buClr>
                <a:schemeClr val="dk1"/>
              </a:buClr>
              <a:buSzPct val="25000"/>
              <a:buFont typeface="Arial"/>
              <a:buNone/>
            </a:pPr>
            <a:endParaRPr dirty="0"/>
          </a:p>
        </p:txBody>
      </p:sp>
      <p:sp>
        <p:nvSpPr>
          <p:cNvPr id="199" name="Shape 199"/>
          <p:cNvSpPr txBox="1"/>
          <p:nvPr/>
        </p:nvSpPr>
        <p:spPr>
          <a:xfrm>
            <a:off x="-222951" y="3229274"/>
            <a:ext cx="3386138" cy="302863"/>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Annabel White</a:t>
            </a:r>
            <a:r>
              <a:rPr lang="en-US" sz="1600" b="0" i="0" u="none" strike="noStrike" cap="none" dirty="0">
                <a:solidFill>
                  <a:schemeClr val="dk1"/>
                </a:solidFill>
                <a:latin typeface="Century Gothic" panose="020B0502020202020204" pitchFamily="34" charset="0"/>
                <a:ea typeface="Questrial"/>
                <a:cs typeface="Questrial"/>
                <a:sym typeface="Questrial"/>
              </a:rPr>
              <a:t> (Project Lead)</a:t>
            </a:r>
          </a:p>
        </p:txBody>
      </p:sp>
      <p:sp>
        <p:nvSpPr>
          <p:cNvPr id="200" name="Shape 200"/>
          <p:cNvSpPr txBox="1"/>
          <p:nvPr/>
        </p:nvSpPr>
        <p:spPr>
          <a:xfrm>
            <a:off x="3163187" y="3223625"/>
            <a:ext cx="2817600" cy="323100"/>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Jakub </a:t>
            </a:r>
            <a:r>
              <a:rPr lang="en-US" sz="1600" dirty="0" err="1">
                <a:solidFill>
                  <a:schemeClr val="dk1"/>
                </a:solidFill>
                <a:latin typeface="Century Gothic" panose="020B0502020202020204" pitchFamily="34" charset="0"/>
                <a:ea typeface="Questrial"/>
                <a:cs typeface="Questrial"/>
                <a:sym typeface="Questrial"/>
              </a:rPr>
              <a:t>Blach</a:t>
            </a:r>
            <a:endParaRPr lang="en-US" sz="1600" dirty="0">
              <a:solidFill>
                <a:schemeClr val="dk1"/>
              </a:solidFill>
              <a:latin typeface="Century Gothic" panose="020B0502020202020204" pitchFamily="34" charset="0"/>
              <a:ea typeface="Questrial"/>
              <a:cs typeface="Questrial"/>
              <a:sym typeface="Questrial"/>
            </a:endParaRPr>
          </a:p>
        </p:txBody>
      </p:sp>
      <p:sp>
        <p:nvSpPr>
          <p:cNvPr id="201" name="Shape 201"/>
          <p:cNvSpPr txBox="1"/>
          <p:nvPr/>
        </p:nvSpPr>
        <p:spPr>
          <a:xfrm>
            <a:off x="3163200" y="3647625"/>
            <a:ext cx="2817600" cy="323100"/>
          </a:xfrm>
          <a:prstGeom prst="rect">
            <a:avLst/>
          </a:prstGeom>
          <a:noFill/>
          <a:ln>
            <a:noFill/>
          </a:ln>
        </p:spPr>
        <p:txBody>
          <a:bodyPr lIns="91425" tIns="45700" rIns="91425" bIns="45700" anchor="t" anchorCtr="0">
            <a:noAutofit/>
          </a:bodyPr>
          <a:lstStyle/>
          <a:p>
            <a:pPr marL="0" marR="0" lvl="0" indent="0"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Michael Brooke</a:t>
            </a:r>
          </a:p>
        </p:txBody>
      </p:sp>
      <p:sp>
        <p:nvSpPr>
          <p:cNvPr id="202" name="Shape 202"/>
          <p:cNvSpPr txBox="1"/>
          <p:nvPr/>
        </p:nvSpPr>
        <p:spPr>
          <a:xfrm>
            <a:off x="5944229" y="3209037"/>
            <a:ext cx="2817599"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Kathy Dooley</a:t>
            </a:r>
          </a:p>
        </p:txBody>
      </p:sp>
      <p:sp>
        <p:nvSpPr>
          <p:cNvPr id="203" name="Shape 203"/>
          <p:cNvSpPr txBox="1"/>
          <p:nvPr/>
        </p:nvSpPr>
        <p:spPr>
          <a:xfrm>
            <a:off x="5944229" y="3647625"/>
            <a:ext cx="2817600"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err="1">
                <a:solidFill>
                  <a:schemeClr val="dk1"/>
                </a:solidFill>
                <a:latin typeface="Century Gothic" panose="020B0502020202020204" pitchFamily="34" charset="0"/>
                <a:ea typeface="Questrial"/>
                <a:cs typeface="Questrial"/>
                <a:sym typeface="Questrial"/>
              </a:rPr>
              <a:t>Rajkishan</a:t>
            </a:r>
            <a:r>
              <a:rPr lang="en-US" sz="1600" dirty="0">
                <a:solidFill>
                  <a:schemeClr val="dk1"/>
                </a:solidFill>
                <a:latin typeface="Century Gothic" panose="020B0502020202020204" pitchFamily="34" charset="0"/>
                <a:ea typeface="Questrial"/>
                <a:cs typeface="Questrial"/>
                <a:sym typeface="Questrial"/>
              </a:rPr>
              <a:t> </a:t>
            </a:r>
            <a:r>
              <a:rPr lang="en-US" sz="1600" dirty="0" err="1">
                <a:solidFill>
                  <a:schemeClr val="dk1"/>
                </a:solidFill>
                <a:latin typeface="Century Gothic" panose="020B0502020202020204" pitchFamily="34" charset="0"/>
                <a:ea typeface="Questrial"/>
                <a:cs typeface="Questrial"/>
                <a:sym typeface="Questrial"/>
              </a:rPr>
              <a:t>Rajappan</a:t>
            </a:r>
            <a:endParaRPr lang="en-US" sz="1600" dirty="0">
              <a:solidFill>
                <a:schemeClr val="dk1"/>
              </a:solidFill>
              <a:latin typeface="Century Gothic" panose="020B0502020202020204" pitchFamily="34" charset="0"/>
              <a:ea typeface="Questrial"/>
              <a:cs typeface="Questrial"/>
              <a:sym typeface="Questrial"/>
            </a:endParaRPr>
          </a:p>
        </p:txBody>
      </p:sp>
      <p:sp>
        <p:nvSpPr>
          <p:cNvPr id="204" name="Shape 204"/>
          <p:cNvSpPr txBox="1"/>
          <p:nvPr/>
        </p:nvSpPr>
        <p:spPr>
          <a:xfrm>
            <a:off x="3163204" y="4086187"/>
            <a:ext cx="2817600"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Megan </a:t>
            </a:r>
            <a:r>
              <a:rPr lang="en-US" sz="1600" dirty="0" err="1">
                <a:solidFill>
                  <a:schemeClr val="dk1"/>
                </a:solidFill>
                <a:latin typeface="Century Gothic" panose="020B0502020202020204" pitchFamily="34" charset="0"/>
                <a:ea typeface="Questrial"/>
                <a:cs typeface="Questrial"/>
                <a:sym typeface="Questrial"/>
              </a:rPr>
              <a:t>Buzanowicz</a:t>
            </a:r>
            <a:endParaRPr lang="en-US" sz="1600" dirty="0">
              <a:solidFill>
                <a:schemeClr val="dk1"/>
              </a:solidFill>
              <a:latin typeface="Century Gothic" panose="020B0502020202020204" pitchFamily="34" charset="0"/>
              <a:ea typeface="Questrial"/>
              <a:cs typeface="Questrial"/>
              <a:sym typeface="Questrial"/>
            </a:endParaRPr>
          </a:p>
        </p:txBody>
      </p:sp>
      <p:sp>
        <p:nvSpPr>
          <p:cNvPr id="205" name="Shape 205"/>
          <p:cNvSpPr txBox="1"/>
          <p:nvPr/>
        </p:nvSpPr>
        <p:spPr>
          <a:xfrm>
            <a:off x="5944237" y="4086210"/>
            <a:ext cx="4249799" cy="323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dirty="0">
                <a:solidFill>
                  <a:schemeClr val="dk1"/>
                </a:solidFill>
                <a:latin typeface="Century Gothic" panose="020B0502020202020204" pitchFamily="34" charset="0"/>
                <a:ea typeface="Questrial"/>
                <a:cs typeface="Questrial"/>
                <a:sym typeface="Questrial"/>
              </a:rPr>
              <a:t>Ryan </a:t>
            </a:r>
            <a:r>
              <a:rPr lang="en-US" sz="1600" dirty="0" err="1">
                <a:solidFill>
                  <a:schemeClr val="dk1"/>
                </a:solidFill>
                <a:latin typeface="Century Gothic" panose="020B0502020202020204" pitchFamily="34" charset="0"/>
                <a:ea typeface="Questrial"/>
                <a:cs typeface="Questrial"/>
                <a:sym typeface="Questrial"/>
              </a:rPr>
              <a:t>Umberger</a:t>
            </a:r>
            <a:endParaRPr lang="en-US" sz="1600" dirty="0">
              <a:solidFill>
                <a:schemeClr val="dk1"/>
              </a:solidFill>
              <a:latin typeface="Century Gothic" panose="020B0502020202020204" pitchFamily="34" charset="0"/>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Error &amp; Uncertainty</a:t>
            </a:r>
          </a:p>
        </p:txBody>
      </p:sp>
      <p:pic>
        <p:nvPicPr>
          <p:cNvPr id="320" name="Shape 320"/>
          <p:cNvPicPr preferRelativeResize="0"/>
          <p:nvPr/>
        </p:nvPicPr>
        <p:blipFill rotWithShape="1">
          <a:blip r:embed="rId3">
            <a:alphaModFix/>
          </a:blip>
          <a:srcRect t="12103"/>
          <a:stretch/>
        </p:blipFill>
        <p:spPr>
          <a:xfrm>
            <a:off x="709425" y="5646448"/>
            <a:ext cx="7505700" cy="1113475"/>
          </a:xfrm>
          <a:prstGeom prst="rect">
            <a:avLst/>
          </a:prstGeom>
          <a:noFill/>
          <a:ln>
            <a:noFill/>
          </a:ln>
        </p:spPr>
      </p:pic>
      <p:sp>
        <p:nvSpPr>
          <p:cNvPr id="321" name="Shape 321"/>
          <p:cNvSpPr/>
          <p:nvPr/>
        </p:nvSpPr>
        <p:spPr>
          <a:xfrm>
            <a:off x="4427100" y="4067750"/>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2" name="Shape 322"/>
          <p:cNvSpPr/>
          <p:nvPr/>
        </p:nvSpPr>
        <p:spPr>
          <a:xfrm>
            <a:off x="6022050" y="4094275"/>
            <a:ext cx="301800" cy="274200"/>
          </a:xfrm>
          <a:prstGeom prst="ellipse">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3" name="Shape 323"/>
          <p:cNvSpPr/>
          <p:nvPr/>
        </p:nvSpPr>
        <p:spPr>
          <a:xfrm>
            <a:off x="4978425" y="4219425"/>
            <a:ext cx="301800" cy="274200"/>
          </a:xfrm>
          <a:prstGeom prst="ellipse">
            <a:avLst/>
          </a:prstGeom>
          <a:solidFill>
            <a:schemeClr val="dk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4" name="Shape 324"/>
          <p:cNvSpPr/>
          <p:nvPr/>
        </p:nvSpPr>
        <p:spPr>
          <a:xfrm>
            <a:off x="5352975" y="3868900"/>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5" name="Shape 325"/>
          <p:cNvSpPr/>
          <p:nvPr/>
        </p:nvSpPr>
        <p:spPr>
          <a:xfrm>
            <a:off x="4761637" y="3920250"/>
            <a:ext cx="301800" cy="274200"/>
          </a:xfrm>
          <a:prstGeom prst="ellipse">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6" name="Shape 326"/>
          <p:cNvSpPr/>
          <p:nvPr/>
        </p:nvSpPr>
        <p:spPr>
          <a:xfrm>
            <a:off x="4962825" y="4783337"/>
            <a:ext cx="301800" cy="274200"/>
          </a:xfrm>
          <a:prstGeom prst="ellipse">
            <a:avLst/>
          </a:prstGeom>
          <a:solidFill>
            <a:schemeClr val="dk1"/>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7" name="Shape 327"/>
          <p:cNvSpPr/>
          <p:nvPr/>
        </p:nvSpPr>
        <p:spPr>
          <a:xfrm>
            <a:off x="4427100" y="4517275"/>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8" name="Shape 328"/>
          <p:cNvSpPr/>
          <p:nvPr/>
        </p:nvSpPr>
        <p:spPr>
          <a:xfrm>
            <a:off x="6267400" y="4517275"/>
            <a:ext cx="301800" cy="274200"/>
          </a:xfrm>
          <a:prstGeom prst="ellipse">
            <a:avLst/>
          </a:prstGeom>
          <a:solidFill>
            <a:srgbClr val="94A3D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29" name="Shape 329"/>
          <p:cNvSpPr/>
          <p:nvPr/>
        </p:nvSpPr>
        <p:spPr>
          <a:xfrm>
            <a:off x="5882975" y="4352262"/>
            <a:ext cx="301800" cy="274200"/>
          </a:xfrm>
          <a:prstGeom prst="ellipse">
            <a:avLst/>
          </a:prstGeom>
          <a:solidFill>
            <a:srgbClr val="BFBFB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0" name="Shape 330"/>
          <p:cNvSpPr/>
          <p:nvPr/>
        </p:nvSpPr>
        <p:spPr>
          <a:xfrm>
            <a:off x="5352975" y="4326112"/>
            <a:ext cx="301800" cy="274200"/>
          </a:xfrm>
          <a:prstGeom prst="ellipse">
            <a:avLst/>
          </a:prstGeom>
          <a:solidFill>
            <a:srgbClr val="94A3D4"/>
          </a:solidFill>
          <a:ln w="9525" cap="flat" cmpd="sng">
            <a:solidFill>
              <a:srgbClr val="D9EAD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1" name="Shape 331"/>
          <p:cNvSpPr txBox="1">
            <a:spLocks noGrp="1"/>
          </p:cNvSpPr>
          <p:nvPr>
            <p:ph type="body" idx="5"/>
          </p:nvPr>
        </p:nvSpPr>
        <p:spPr>
          <a:xfrm>
            <a:off x="709425" y="5134950"/>
            <a:ext cx="36270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Resolution</a:t>
            </a:r>
          </a:p>
        </p:txBody>
      </p:sp>
      <p:sp>
        <p:nvSpPr>
          <p:cNvPr id="332" name="Shape 332"/>
          <p:cNvSpPr/>
          <p:nvPr/>
        </p:nvSpPr>
        <p:spPr>
          <a:xfrm>
            <a:off x="6651825" y="4517275"/>
            <a:ext cx="301800" cy="274200"/>
          </a:xfrm>
          <a:prstGeom prst="ellipse">
            <a:avLst/>
          </a:prstGeom>
          <a:solidFill>
            <a:srgbClr val="A5A5A5"/>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3" name="Shape 333"/>
          <p:cNvSpPr/>
          <p:nvPr/>
        </p:nvSpPr>
        <p:spPr>
          <a:xfrm>
            <a:off x="5498537" y="4437362"/>
            <a:ext cx="301800" cy="274200"/>
          </a:xfrm>
          <a:prstGeom prst="ellipse">
            <a:avLst/>
          </a:prstGeom>
          <a:solidFill>
            <a:srgbClr val="A5A5A5"/>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4" name="Shape 334"/>
          <p:cNvSpPr/>
          <p:nvPr/>
        </p:nvSpPr>
        <p:spPr>
          <a:xfrm>
            <a:off x="6455625" y="4094262"/>
            <a:ext cx="301800" cy="274200"/>
          </a:xfrm>
          <a:prstGeom prst="ellipse">
            <a:avLst/>
          </a:prstGeom>
          <a:solidFill>
            <a:srgbClr val="A6A3A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5" name="Shape 335"/>
          <p:cNvSpPr/>
          <p:nvPr/>
        </p:nvSpPr>
        <p:spPr>
          <a:xfrm>
            <a:off x="957900" y="4387912"/>
            <a:ext cx="301800" cy="274200"/>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6" name="Shape 336"/>
          <p:cNvSpPr/>
          <p:nvPr/>
        </p:nvSpPr>
        <p:spPr>
          <a:xfrm>
            <a:off x="1442500" y="4235487"/>
            <a:ext cx="301800" cy="274200"/>
          </a:xfrm>
          <a:prstGeom prst="ellipse">
            <a:avLst/>
          </a:prstGeom>
          <a:solidFill>
            <a:srgbClr val="94A3D4"/>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7" name="Shape 337"/>
          <p:cNvSpPr/>
          <p:nvPr/>
        </p:nvSpPr>
        <p:spPr>
          <a:xfrm>
            <a:off x="1866175" y="4067737"/>
            <a:ext cx="301800" cy="274200"/>
          </a:xfrm>
          <a:prstGeom prst="ellipse">
            <a:avLst/>
          </a:prstGeom>
          <a:solidFill>
            <a:srgbClr val="99999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8" name="Shape 338"/>
          <p:cNvSpPr/>
          <p:nvPr/>
        </p:nvSpPr>
        <p:spPr>
          <a:xfrm>
            <a:off x="1564375" y="4692712"/>
            <a:ext cx="301800" cy="274200"/>
          </a:xfrm>
          <a:prstGeom prst="ellipse">
            <a:avLst/>
          </a:prstGeom>
          <a:solidFill>
            <a:schemeClr val="accent1"/>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39" name="Shape 339"/>
          <p:cNvSpPr/>
          <p:nvPr/>
        </p:nvSpPr>
        <p:spPr>
          <a:xfrm>
            <a:off x="1018825" y="4235487"/>
            <a:ext cx="301800" cy="274200"/>
          </a:xfrm>
          <a:prstGeom prst="ellipse">
            <a:avLst/>
          </a:prstGeom>
          <a:solidFill>
            <a:srgbClr val="666666"/>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sp>
        <p:nvSpPr>
          <p:cNvPr id="340" name="Shape 340"/>
          <p:cNvSpPr txBox="1">
            <a:spLocks noGrp="1"/>
          </p:cNvSpPr>
          <p:nvPr>
            <p:ph type="body" idx="5"/>
          </p:nvPr>
        </p:nvSpPr>
        <p:spPr>
          <a:xfrm>
            <a:off x="2982512" y="4154875"/>
            <a:ext cx="8205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b="0">
                <a:latin typeface="Century Gothic" panose="020B0502020202020204" pitchFamily="34" charset="0"/>
              </a:rPr>
              <a:t>vs</a:t>
            </a:r>
          </a:p>
        </p:txBody>
      </p:sp>
      <p:sp>
        <p:nvSpPr>
          <p:cNvPr id="341" name="Shape 341"/>
          <p:cNvSpPr txBox="1">
            <a:spLocks noGrp="1"/>
          </p:cNvSpPr>
          <p:nvPr>
            <p:ph type="body" idx="5"/>
          </p:nvPr>
        </p:nvSpPr>
        <p:spPr>
          <a:xfrm>
            <a:off x="709425" y="3249775"/>
            <a:ext cx="36270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a:latin typeface="Century Gothic" panose="020B0502020202020204" pitchFamily="34" charset="0"/>
              </a:rPr>
              <a:t>Sample Size</a:t>
            </a:r>
          </a:p>
        </p:txBody>
      </p:sp>
      <p:sp>
        <p:nvSpPr>
          <p:cNvPr id="342" name="Shape 342"/>
          <p:cNvSpPr txBox="1">
            <a:spLocks noGrp="1"/>
          </p:cNvSpPr>
          <p:nvPr>
            <p:ph type="body" idx="5"/>
          </p:nvPr>
        </p:nvSpPr>
        <p:spPr>
          <a:xfrm>
            <a:off x="709425" y="1325725"/>
            <a:ext cx="4643700" cy="511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OTs as Storm Indicators</a:t>
            </a:r>
          </a:p>
        </p:txBody>
      </p:sp>
      <p:pic>
        <p:nvPicPr>
          <p:cNvPr id="343" name="Shape 343"/>
          <p:cNvPicPr preferRelativeResize="0"/>
          <p:nvPr/>
        </p:nvPicPr>
        <p:blipFill rotWithShape="1">
          <a:blip r:embed="rId4">
            <a:alphaModFix/>
          </a:blip>
          <a:srcRect l="50692" t="63444"/>
          <a:stretch/>
        </p:blipFill>
        <p:spPr>
          <a:xfrm>
            <a:off x="1353751" y="1827877"/>
            <a:ext cx="1522754" cy="1067245"/>
          </a:xfrm>
          <a:prstGeom prst="rect">
            <a:avLst/>
          </a:prstGeom>
          <a:noFill/>
          <a:ln>
            <a:noFill/>
          </a:ln>
        </p:spPr>
      </p:pic>
      <p:sp>
        <p:nvSpPr>
          <p:cNvPr id="344" name="Shape 344"/>
          <p:cNvSpPr/>
          <p:nvPr/>
        </p:nvSpPr>
        <p:spPr>
          <a:xfrm>
            <a:off x="3620581" y="2054577"/>
            <a:ext cx="1835700" cy="618750"/>
          </a:xfrm>
          <a:prstGeom prst="rightArrow">
            <a:avLst>
              <a:gd name="adj1" fmla="val 50000"/>
              <a:gd name="adj2" fmla="val 50000"/>
            </a:avLst>
          </a:prstGeom>
          <a:solidFill>
            <a:schemeClr val="accent1"/>
          </a:solidFill>
          <a:ln w="9525" cap="flat" cmpd="sng">
            <a:solidFill>
              <a:schemeClr val="bg1">
                <a:lumMod val="50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Century Gothic" panose="020B0502020202020204" pitchFamily="34" charset="0"/>
            </a:endParaRPr>
          </a:p>
        </p:txBody>
      </p:sp>
      <p:pic>
        <p:nvPicPr>
          <p:cNvPr id="345" name="Shape 345"/>
          <p:cNvPicPr preferRelativeResize="0"/>
          <p:nvPr/>
        </p:nvPicPr>
        <p:blipFill>
          <a:blip r:embed="rId5">
            <a:alphaModFix/>
          </a:blip>
          <a:stretch>
            <a:fillRect/>
          </a:stretch>
        </p:blipFill>
        <p:spPr>
          <a:xfrm>
            <a:off x="5964100" y="1715962"/>
            <a:ext cx="1835547" cy="1616300"/>
          </a:xfrm>
          <a:prstGeom prst="rect">
            <a:avLst/>
          </a:prstGeom>
          <a:noFill/>
          <a:ln>
            <a:noFill/>
          </a:ln>
        </p:spPr>
      </p:pic>
      <p:sp>
        <p:nvSpPr>
          <p:cNvPr id="346" name="Shape 346"/>
          <p:cNvSpPr txBox="1"/>
          <p:nvPr/>
        </p:nvSpPr>
        <p:spPr>
          <a:xfrm>
            <a:off x="7127700" y="2788075"/>
            <a:ext cx="1940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entury Gothic" panose="020B0502020202020204" pitchFamily="34" charset="0"/>
                <a:ea typeface="Questrial"/>
                <a:cs typeface="Questrial"/>
                <a:sym typeface="Questrial"/>
              </a:rPr>
              <a:t>Image Credits: Public Domain Vectors</a:t>
            </a:r>
          </a:p>
        </p:txBody>
      </p:sp>
      <p:sp>
        <p:nvSpPr>
          <p:cNvPr id="347" name="Shape 347"/>
          <p:cNvSpPr txBox="1"/>
          <p:nvPr/>
        </p:nvSpPr>
        <p:spPr>
          <a:xfrm>
            <a:off x="7127700" y="6567750"/>
            <a:ext cx="27819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entury Gothic" panose="020B0502020202020204" pitchFamily="34" charset="0"/>
                <a:ea typeface="Questrial"/>
                <a:cs typeface="Questrial"/>
                <a:sym typeface="Questrial"/>
              </a:rPr>
              <a:t>Image Credit: Wikipedia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Shape 352"/>
          <p:cNvPicPr preferRelativeResize="0"/>
          <p:nvPr/>
        </p:nvPicPr>
        <p:blipFill>
          <a:blip r:embed="rId3">
            <a:alphaModFix/>
          </a:blip>
          <a:stretch>
            <a:fillRect/>
          </a:stretch>
        </p:blipFill>
        <p:spPr>
          <a:xfrm>
            <a:off x="644450" y="1384423"/>
            <a:ext cx="1470650" cy="1470650"/>
          </a:xfrm>
          <a:prstGeom prst="rect">
            <a:avLst/>
          </a:prstGeom>
          <a:noFill/>
          <a:ln>
            <a:noFill/>
          </a:ln>
        </p:spPr>
      </p:pic>
      <p:pic>
        <p:nvPicPr>
          <p:cNvPr id="353" name="Shape 353"/>
          <p:cNvPicPr preferRelativeResize="0"/>
          <p:nvPr/>
        </p:nvPicPr>
        <p:blipFill>
          <a:blip r:embed="rId4">
            <a:alphaModFix/>
          </a:blip>
          <a:stretch>
            <a:fillRect/>
          </a:stretch>
        </p:blipFill>
        <p:spPr>
          <a:xfrm>
            <a:off x="265649" y="5008849"/>
            <a:ext cx="2228255" cy="1470651"/>
          </a:xfrm>
          <a:prstGeom prst="rect">
            <a:avLst/>
          </a:prstGeom>
          <a:noFill/>
          <a:ln>
            <a:noFill/>
          </a:ln>
        </p:spPr>
      </p:pic>
      <p:sp>
        <p:nvSpPr>
          <p:cNvPr id="354" name="Shape 354"/>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a:latin typeface="Century Gothic" panose="020B0502020202020204" pitchFamily="34" charset="0"/>
              </a:rPr>
              <a:t>Future Work</a:t>
            </a:r>
          </a:p>
        </p:txBody>
      </p:sp>
      <p:pic>
        <p:nvPicPr>
          <p:cNvPr id="355" name="Shape 355"/>
          <p:cNvPicPr preferRelativeResize="0"/>
          <p:nvPr/>
        </p:nvPicPr>
        <p:blipFill>
          <a:blip r:embed="rId5">
            <a:alphaModFix/>
          </a:blip>
          <a:stretch>
            <a:fillRect/>
          </a:stretch>
        </p:blipFill>
        <p:spPr>
          <a:xfrm>
            <a:off x="494649" y="3053350"/>
            <a:ext cx="2023149" cy="1645925"/>
          </a:xfrm>
          <a:prstGeom prst="rect">
            <a:avLst/>
          </a:prstGeom>
          <a:noFill/>
          <a:ln>
            <a:noFill/>
          </a:ln>
        </p:spPr>
      </p:pic>
      <p:sp>
        <p:nvSpPr>
          <p:cNvPr id="356" name="Shape 356"/>
          <p:cNvSpPr txBox="1">
            <a:spLocks noGrp="1"/>
          </p:cNvSpPr>
          <p:nvPr>
            <p:ph type="body" idx="3"/>
          </p:nvPr>
        </p:nvSpPr>
        <p:spPr>
          <a:xfrm>
            <a:off x="2441600" y="1548250"/>
            <a:ext cx="71478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Hourly averages across all study </a:t>
            </a:r>
          </a:p>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dates</a:t>
            </a:r>
          </a:p>
        </p:txBody>
      </p:sp>
      <p:sp>
        <p:nvSpPr>
          <p:cNvPr id="357" name="Shape 357"/>
          <p:cNvSpPr txBox="1">
            <a:spLocks noGrp="1"/>
          </p:cNvSpPr>
          <p:nvPr>
            <p:ph type="body" idx="3"/>
          </p:nvPr>
        </p:nvSpPr>
        <p:spPr>
          <a:xfrm>
            <a:off x="2441594" y="3044987"/>
            <a:ext cx="66018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Study date percentiles based on morning OT occurrences</a:t>
            </a:r>
          </a:p>
        </p:txBody>
      </p:sp>
      <p:sp>
        <p:nvSpPr>
          <p:cNvPr id="358" name="Shape 358"/>
          <p:cNvSpPr txBox="1">
            <a:spLocks noGrp="1"/>
          </p:cNvSpPr>
          <p:nvPr>
            <p:ph type="body" idx="3"/>
          </p:nvPr>
        </p:nvSpPr>
        <p:spPr>
          <a:xfrm>
            <a:off x="2441594" y="5008850"/>
            <a:ext cx="66018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Statistical correlations between OT and variable data</a:t>
            </a:r>
          </a:p>
        </p:txBody>
      </p:sp>
      <p:sp>
        <p:nvSpPr>
          <p:cNvPr id="359" name="Shape 359"/>
          <p:cNvSpPr txBox="1"/>
          <p:nvPr/>
        </p:nvSpPr>
        <p:spPr>
          <a:xfrm>
            <a:off x="409725" y="2767437"/>
            <a:ext cx="1940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entury Gothic" panose="020B0502020202020204" pitchFamily="34" charset="0"/>
                <a:ea typeface="Questrial"/>
                <a:cs typeface="Questrial"/>
                <a:sym typeface="Questrial"/>
              </a:rPr>
              <a:t>Image Credit: PIxabay</a:t>
            </a:r>
          </a:p>
        </p:txBody>
      </p:sp>
      <p:sp>
        <p:nvSpPr>
          <p:cNvPr id="360" name="Shape 360"/>
          <p:cNvSpPr txBox="1"/>
          <p:nvPr/>
        </p:nvSpPr>
        <p:spPr>
          <a:xfrm>
            <a:off x="536175" y="4524537"/>
            <a:ext cx="1940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entury Gothic" panose="020B0502020202020204" pitchFamily="34" charset="0"/>
                <a:ea typeface="Questrial"/>
                <a:cs typeface="Questrial"/>
                <a:sym typeface="Questrial"/>
              </a:rPr>
              <a:t>Image Credit: </a:t>
            </a:r>
            <a:r>
              <a:rPr lang="en-US" sz="1200" dirty="0" err="1">
                <a:solidFill>
                  <a:schemeClr val="dk1"/>
                </a:solidFill>
                <a:latin typeface="Century Gothic" panose="020B0502020202020204" pitchFamily="34" charset="0"/>
                <a:ea typeface="Questrial"/>
                <a:cs typeface="Questrial"/>
                <a:sym typeface="Questrial"/>
              </a:rPr>
              <a:t>PIxabay</a:t>
            </a:r>
            <a:endParaRPr lang="en-US" sz="1200" dirty="0">
              <a:solidFill>
                <a:schemeClr val="dk1"/>
              </a:solidFill>
              <a:latin typeface="Century Gothic" panose="020B0502020202020204" pitchFamily="34" charset="0"/>
              <a:ea typeface="Questrial"/>
              <a:cs typeface="Questrial"/>
              <a:sym typeface="Questrial"/>
            </a:endParaRPr>
          </a:p>
        </p:txBody>
      </p:sp>
      <p:sp>
        <p:nvSpPr>
          <p:cNvPr id="361" name="Shape 361"/>
          <p:cNvSpPr txBox="1"/>
          <p:nvPr/>
        </p:nvSpPr>
        <p:spPr>
          <a:xfrm>
            <a:off x="536174" y="6502087"/>
            <a:ext cx="2389905"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entury Gothic" panose="020B0502020202020204" pitchFamily="34" charset="0"/>
                <a:ea typeface="Questrial"/>
                <a:cs typeface="Questrial"/>
                <a:sym typeface="Questrial"/>
              </a:rPr>
              <a:t>Image Credit: Wikimedia</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a:latin typeface="Century Gothic" panose="020B0502020202020204" pitchFamily="34" charset="0"/>
              </a:rPr>
              <a:t>Future Work</a:t>
            </a:r>
          </a:p>
        </p:txBody>
      </p:sp>
      <p:pic>
        <p:nvPicPr>
          <p:cNvPr id="368" name="Shape 368"/>
          <p:cNvPicPr preferRelativeResize="0"/>
          <p:nvPr/>
        </p:nvPicPr>
        <p:blipFill>
          <a:blip r:embed="rId3">
            <a:alphaModFix/>
          </a:blip>
          <a:stretch>
            <a:fillRect/>
          </a:stretch>
        </p:blipFill>
        <p:spPr>
          <a:xfrm>
            <a:off x="625343" y="2617144"/>
            <a:ext cx="1662119" cy="1205024"/>
          </a:xfrm>
          <a:prstGeom prst="rect">
            <a:avLst/>
          </a:prstGeom>
          <a:noFill/>
          <a:ln>
            <a:noFill/>
          </a:ln>
        </p:spPr>
      </p:pic>
      <p:pic>
        <p:nvPicPr>
          <p:cNvPr id="369" name="Shape 369"/>
          <p:cNvPicPr preferRelativeResize="0"/>
          <p:nvPr/>
        </p:nvPicPr>
        <p:blipFill>
          <a:blip r:embed="rId4">
            <a:alphaModFix/>
          </a:blip>
          <a:stretch>
            <a:fillRect/>
          </a:stretch>
        </p:blipFill>
        <p:spPr>
          <a:xfrm>
            <a:off x="1470690" y="1809959"/>
            <a:ext cx="909275" cy="1702774"/>
          </a:xfrm>
          <a:prstGeom prst="rect">
            <a:avLst/>
          </a:prstGeom>
          <a:noFill/>
          <a:ln>
            <a:noFill/>
          </a:ln>
        </p:spPr>
      </p:pic>
      <p:pic>
        <p:nvPicPr>
          <p:cNvPr id="370" name="Shape 370"/>
          <p:cNvPicPr preferRelativeResize="0"/>
          <p:nvPr/>
        </p:nvPicPr>
        <p:blipFill>
          <a:blip r:embed="rId5">
            <a:alphaModFix/>
          </a:blip>
          <a:stretch>
            <a:fillRect/>
          </a:stretch>
        </p:blipFill>
        <p:spPr>
          <a:xfrm flipH="1">
            <a:off x="625343" y="1637472"/>
            <a:ext cx="731050" cy="1462125"/>
          </a:xfrm>
          <a:prstGeom prst="rect">
            <a:avLst/>
          </a:prstGeom>
          <a:noFill/>
          <a:ln>
            <a:noFill/>
          </a:ln>
        </p:spPr>
      </p:pic>
      <p:sp>
        <p:nvSpPr>
          <p:cNvPr id="371" name="Shape 371"/>
          <p:cNvSpPr txBox="1">
            <a:spLocks noGrp="1"/>
          </p:cNvSpPr>
          <p:nvPr>
            <p:ph type="body" idx="3"/>
          </p:nvPr>
        </p:nvSpPr>
        <p:spPr>
          <a:xfrm>
            <a:off x="2615655" y="1930261"/>
            <a:ext cx="6191652" cy="80719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Include additional climatic variables</a:t>
            </a:r>
          </a:p>
        </p:txBody>
      </p:sp>
      <p:pic>
        <p:nvPicPr>
          <p:cNvPr id="372" name="Shape 372"/>
          <p:cNvPicPr preferRelativeResize="0"/>
          <p:nvPr/>
        </p:nvPicPr>
        <p:blipFill>
          <a:blip r:embed="rId6">
            <a:alphaModFix/>
          </a:blip>
          <a:stretch>
            <a:fillRect/>
          </a:stretch>
        </p:blipFill>
        <p:spPr>
          <a:xfrm>
            <a:off x="865536" y="4453122"/>
            <a:ext cx="1182760" cy="1702775"/>
          </a:xfrm>
          <a:prstGeom prst="rect">
            <a:avLst/>
          </a:prstGeom>
          <a:noFill/>
          <a:ln>
            <a:noFill/>
          </a:ln>
        </p:spPr>
      </p:pic>
      <p:sp>
        <p:nvSpPr>
          <p:cNvPr id="373" name="Shape 373"/>
          <p:cNvSpPr txBox="1">
            <a:spLocks noGrp="1"/>
          </p:cNvSpPr>
          <p:nvPr>
            <p:ph type="body" idx="3"/>
          </p:nvPr>
        </p:nvSpPr>
        <p:spPr>
          <a:xfrm>
            <a:off x="2615654" y="4738975"/>
            <a:ext cx="4615745" cy="56553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3000" dirty="0">
                <a:latin typeface="Century Gothic" panose="020B0502020202020204" pitchFamily="34" charset="0"/>
              </a:rPr>
              <a:t>Compare OT detections with lightning data</a:t>
            </a:r>
          </a:p>
        </p:txBody>
      </p:sp>
      <p:sp>
        <p:nvSpPr>
          <p:cNvPr id="374" name="Shape 374"/>
          <p:cNvSpPr txBox="1"/>
          <p:nvPr/>
        </p:nvSpPr>
        <p:spPr>
          <a:xfrm>
            <a:off x="347362" y="3625211"/>
            <a:ext cx="19401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entury Gothic" panose="020B0502020202020204" pitchFamily="34" charset="0"/>
                <a:ea typeface="Questrial"/>
                <a:cs typeface="Questrial"/>
                <a:sym typeface="Questrial"/>
              </a:rPr>
              <a:t>Image Credit: </a:t>
            </a:r>
            <a:r>
              <a:rPr lang="en-US" sz="1200" dirty="0" err="1">
                <a:solidFill>
                  <a:schemeClr val="dk1"/>
                </a:solidFill>
                <a:latin typeface="Century Gothic" panose="020B0502020202020204" pitchFamily="34" charset="0"/>
                <a:ea typeface="Questrial"/>
                <a:cs typeface="Questrial"/>
                <a:sym typeface="Questrial"/>
              </a:rPr>
              <a:t>PIxabay</a:t>
            </a:r>
            <a:endParaRPr lang="en-US" sz="1200" dirty="0">
              <a:solidFill>
                <a:schemeClr val="dk1"/>
              </a:solidFill>
              <a:latin typeface="Century Gothic" panose="020B0502020202020204" pitchFamily="34" charset="0"/>
              <a:ea typeface="Questrial"/>
              <a:cs typeface="Questrial"/>
              <a:sym typeface="Questrial"/>
            </a:endParaRPr>
          </a:p>
          <a:p>
            <a:pPr marL="0" marR="0" lvl="0" indent="0" algn="l" rtl="0">
              <a:spcBef>
                <a:spcPts val="0"/>
              </a:spcBef>
              <a:buSzPct val="25000"/>
              <a:buNone/>
            </a:pPr>
            <a:r>
              <a:rPr lang="en-US" sz="1200" dirty="0">
                <a:solidFill>
                  <a:schemeClr val="dk1"/>
                </a:solidFill>
                <a:latin typeface="Century Gothic" panose="020B0502020202020204" pitchFamily="34" charset="0"/>
                <a:ea typeface="Questrial"/>
                <a:cs typeface="Questrial"/>
                <a:sym typeface="Questrial"/>
              </a:rPr>
              <a:t>Public Domain Vectors</a:t>
            </a:r>
          </a:p>
        </p:txBody>
      </p:sp>
      <p:sp>
        <p:nvSpPr>
          <p:cNvPr id="375" name="Shape 375"/>
          <p:cNvSpPr txBox="1"/>
          <p:nvPr/>
        </p:nvSpPr>
        <p:spPr>
          <a:xfrm>
            <a:off x="651700" y="6401793"/>
            <a:ext cx="2615655" cy="41626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dirty="0">
                <a:solidFill>
                  <a:schemeClr val="dk1"/>
                </a:solidFill>
                <a:latin typeface="Century Gothic" panose="020B0502020202020204" pitchFamily="34" charset="0"/>
                <a:ea typeface="Questrial"/>
                <a:cs typeface="Questrial"/>
                <a:sym typeface="Questrial"/>
              </a:rPr>
              <a:t>Image Credit: Wikimedia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571200" y="1463420"/>
            <a:ext cx="8051700" cy="11265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Dr. Kenton Ross, NASA DEVELOP National Program</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Kristopher </a:t>
            </a:r>
            <a:r>
              <a:rPr lang="en-US" sz="1800" dirty="0" err="1">
                <a:solidFill>
                  <a:schemeClr val="bg1">
                    <a:lumMod val="50000"/>
                  </a:schemeClr>
                </a:solidFill>
                <a:latin typeface="Century Gothic" panose="020B0502020202020204" pitchFamily="34" charset="0"/>
              </a:rPr>
              <a:t>Bedka</a:t>
            </a:r>
            <a:r>
              <a:rPr lang="en-US" sz="1800" dirty="0">
                <a:solidFill>
                  <a:schemeClr val="bg1">
                    <a:lumMod val="50000"/>
                  </a:schemeClr>
                </a:solidFill>
                <a:latin typeface="Century Gothic" panose="020B0502020202020204" pitchFamily="34" charset="0"/>
              </a:rPr>
              <a:t>, NASA Applied Sciences Climate Science Branch </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Dr. DeWayne Cecil, Global Science &amp; Technology, National Centers for Environmental Information (NECI)</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Robert </a:t>
            </a:r>
            <a:r>
              <a:rPr lang="en-US" sz="1800" dirty="0" err="1">
                <a:solidFill>
                  <a:schemeClr val="bg1">
                    <a:lumMod val="50000"/>
                  </a:schemeClr>
                </a:solidFill>
                <a:latin typeface="Century Gothic" panose="020B0502020202020204" pitchFamily="34" charset="0"/>
              </a:rPr>
              <a:t>VanGundy</a:t>
            </a:r>
            <a:r>
              <a:rPr lang="en-US" sz="1800" dirty="0">
                <a:solidFill>
                  <a:schemeClr val="bg1">
                    <a:lumMod val="50000"/>
                  </a:schemeClr>
                </a:solidFill>
                <a:latin typeface="Century Gothic" panose="020B0502020202020204" pitchFamily="34" charset="0"/>
              </a:rPr>
              <a:t>, University of Virginia’s College at Wise </a:t>
            </a:r>
          </a:p>
          <a:p>
            <a:pPr lvl="0" algn="ctr" rtl="0">
              <a:lnSpc>
                <a:spcPct val="100000"/>
              </a:lnSpc>
              <a:spcBef>
                <a:spcPts val="0"/>
              </a:spcBef>
              <a:buClr>
                <a:srgbClr val="000000"/>
              </a:buClr>
              <a:buSzPct val="110000"/>
              <a:buFont typeface="Arial"/>
              <a:buNone/>
            </a:pPr>
            <a:endParaRPr sz="1000" dirty="0">
              <a:solidFill>
                <a:srgbClr val="000000"/>
              </a:solidFill>
              <a:latin typeface="Century Gothic" panose="020B0502020202020204" pitchFamily="34" charset="0"/>
            </a:endParaRPr>
          </a:p>
        </p:txBody>
      </p:sp>
      <p:sp>
        <p:nvSpPr>
          <p:cNvPr id="381" name="Shape 381"/>
          <p:cNvSpPr txBox="1">
            <a:spLocks noGrp="1"/>
          </p:cNvSpPr>
          <p:nvPr>
            <p:ph type="body" idx="2"/>
          </p:nvPr>
        </p:nvSpPr>
        <p:spPr>
          <a:xfrm>
            <a:off x="571200" y="3480974"/>
            <a:ext cx="8051700" cy="523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1800" dirty="0">
                <a:latin typeface="Century Gothic" panose="020B0502020202020204" pitchFamily="34" charset="0"/>
              </a:rPr>
              <a:t>Kenya Meteorological Department</a:t>
            </a:r>
          </a:p>
        </p:txBody>
      </p:sp>
      <p:sp>
        <p:nvSpPr>
          <p:cNvPr id="382" name="Shape 382"/>
          <p:cNvSpPr txBox="1">
            <a:spLocks noGrp="1"/>
          </p:cNvSpPr>
          <p:nvPr>
            <p:ph type="body" idx="3"/>
          </p:nvPr>
        </p:nvSpPr>
        <p:spPr>
          <a:xfrm>
            <a:off x="571200" y="4372014"/>
            <a:ext cx="8051700" cy="1981800"/>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William Wilson, Past contributor</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Grant Bloomer, Past contributor </a:t>
            </a:r>
          </a:p>
          <a:p>
            <a:pPr lvl="0" rtl="0">
              <a:lnSpc>
                <a:spcPct val="100000"/>
              </a:lnSpc>
              <a:spcBef>
                <a:spcPts val="0"/>
              </a:spcBef>
              <a:buClr>
                <a:srgbClr val="000000"/>
              </a:buClr>
              <a:buSzPct val="61111"/>
              <a:buFont typeface="Arial"/>
              <a:buNone/>
            </a:pPr>
            <a:r>
              <a:rPr lang="en-US" sz="1800" dirty="0">
                <a:solidFill>
                  <a:schemeClr val="bg1">
                    <a:lumMod val="50000"/>
                  </a:schemeClr>
                </a:solidFill>
                <a:latin typeface="Century Gothic" panose="020B0502020202020204" pitchFamily="34" charset="0"/>
              </a:rPr>
              <a:t>Juan Antonio </a:t>
            </a:r>
            <a:r>
              <a:rPr lang="en-US" sz="1800" dirty="0" err="1">
                <a:solidFill>
                  <a:schemeClr val="bg1">
                    <a:lumMod val="50000"/>
                  </a:schemeClr>
                </a:solidFill>
                <a:latin typeface="Century Gothic" panose="020B0502020202020204" pitchFamily="34" charset="0"/>
              </a:rPr>
              <a:t>Chacón</a:t>
            </a:r>
            <a:r>
              <a:rPr lang="en-US" sz="1800" dirty="0">
                <a:solidFill>
                  <a:schemeClr val="bg1">
                    <a:lumMod val="50000"/>
                  </a:schemeClr>
                </a:solidFill>
                <a:latin typeface="Century Gothic" panose="020B0502020202020204" pitchFamily="34" charset="0"/>
              </a:rPr>
              <a:t> Castro, Past contributor</a:t>
            </a:r>
          </a:p>
          <a:p>
            <a:pPr lvl="0" rtl="0">
              <a:lnSpc>
                <a:spcPct val="100000"/>
              </a:lnSpc>
              <a:spcBef>
                <a:spcPts val="0"/>
              </a:spcBef>
              <a:buNone/>
            </a:pPr>
            <a:r>
              <a:rPr lang="en-US" sz="1800" dirty="0">
                <a:solidFill>
                  <a:schemeClr val="bg1">
                    <a:lumMod val="50000"/>
                  </a:schemeClr>
                </a:solidFill>
                <a:latin typeface="Century Gothic" panose="020B0502020202020204" pitchFamily="34" charset="0"/>
              </a:rPr>
              <a:t>Steve Licata, Jet Propulsion Laboratory, </a:t>
            </a:r>
            <a:r>
              <a:rPr lang="en-US" sz="1800" dirty="0">
                <a:solidFill>
                  <a:schemeClr val="bg1">
                    <a:lumMod val="50000"/>
                  </a:schemeClr>
                </a:solidFill>
                <a:highlight>
                  <a:srgbClr val="FFFFFF"/>
                </a:highlight>
                <a:latin typeface="Century Gothic" panose="020B0502020202020204" pitchFamily="34" charset="0"/>
              </a:rPr>
              <a:t>Atmospheric Infrared Sounder Project</a:t>
            </a:r>
          </a:p>
          <a:p>
            <a:pPr lvl="0" rtl="0">
              <a:lnSpc>
                <a:spcPct val="100000"/>
              </a:lnSpc>
              <a:spcBef>
                <a:spcPts val="0"/>
              </a:spcBef>
              <a:buNone/>
            </a:pPr>
            <a:r>
              <a:rPr lang="en-US" sz="1800" dirty="0">
                <a:solidFill>
                  <a:schemeClr val="bg1">
                    <a:lumMod val="50000"/>
                  </a:schemeClr>
                </a:solidFill>
                <a:latin typeface="Century Gothic" panose="020B0502020202020204" pitchFamily="34" charset="0"/>
              </a:rPr>
              <a:t>April Huff, NASA DEVELOP/Wise County Clerk of Court’s Office</a:t>
            </a:r>
          </a:p>
          <a:p>
            <a:pPr marL="0" marR="0" lvl="0" indent="0" algn="l" rtl="0">
              <a:lnSpc>
                <a:spcPct val="90000"/>
              </a:lnSpc>
              <a:spcBef>
                <a:spcPts val="0"/>
              </a:spcBef>
              <a:buClr>
                <a:schemeClr val="dk1"/>
              </a:buClr>
              <a:buSzPct val="25000"/>
              <a:buFont typeface="Arial"/>
              <a:buNone/>
            </a:pPr>
            <a:endParaRPr dirty="0">
              <a:latin typeface="Century Gothic" panose="020B0502020202020204" pitchFamily="34" charset="0"/>
            </a:endParaRPr>
          </a:p>
        </p:txBody>
      </p:sp>
      <p:sp>
        <p:nvSpPr>
          <p:cNvPr id="383" name="Shape 383"/>
          <p:cNvSpPr txBox="1"/>
          <p:nvPr/>
        </p:nvSpPr>
        <p:spPr>
          <a:xfrm>
            <a:off x="594358" y="940212"/>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Century Gothic" panose="020B0502020202020204" pitchFamily="34" charset="0"/>
                <a:ea typeface="Questrial"/>
                <a:cs typeface="Questrial"/>
                <a:sym typeface="Questrial"/>
              </a:rPr>
              <a:t>Advisors</a:t>
            </a:r>
          </a:p>
        </p:txBody>
      </p:sp>
      <p:sp>
        <p:nvSpPr>
          <p:cNvPr id="384" name="Shape 384"/>
          <p:cNvSpPr txBox="1"/>
          <p:nvPr/>
        </p:nvSpPr>
        <p:spPr>
          <a:xfrm>
            <a:off x="594371" y="2957763"/>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accent1"/>
                </a:solidFill>
                <a:latin typeface="Century Gothic" panose="020B0502020202020204" pitchFamily="34" charset="0"/>
                <a:ea typeface="Questrial"/>
                <a:cs typeface="Questrial"/>
                <a:sym typeface="Questrial"/>
              </a:rPr>
              <a:t>Partners</a:t>
            </a:r>
          </a:p>
        </p:txBody>
      </p:sp>
      <p:sp>
        <p:nvSpPr>
          <p:cNvPr id="385" name="Shape 385"/>
          <p:cNvSpPr txBox="1"/>
          <p:nvPr/>
        </p:nvSpPr>
        <p:spPr>
          <a:xfrm>
            <a:off x="594371" y="3848812"/>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accent1"/>
                </a:solidFill>
                <a:latin typeface="Century Gothic" panose="020B0502020202020204" pitchFamily="34" charset="0"/>
                <a:ea typeface="Questrial"/>
                <a:cs typeface="Questrial"/>
                <a:sym typeface="Questrial"/>
              </a:rPr>
              <a:t>Others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2"/>
          </p:nvPr>
        </p:nvSpPr>
        <p:spPr>
          <a:xfrm>
            <a:off x="559493" y="314634"/>
            <a:ext cx="8025000" cy="674400"/>
          </a:xfrm>
          <a:prstGeom prst="rect">
            <a:avLst/>
          </a:prstGeom>
          <a:noFill/>
          <a:ln>
            <a:noFill/>
          </a:ln>
        </p:spPr>
        <p:txBody>
          <a:bodyPr lIns="91425" tIns="45700" rIns="91425" bIns="45700" anchor="b" anchorCtr="0">
            <a:noAutofit/>
          </a:bodyPr>
          <a:lstStyle/>
          <a:p>
            <a:pPr lvl="0" algn="ctr" rtl="0">
              <a:spcBef>
                <a:spcPts val="0"/>
              </a:spcBef>
              <a:buClr>
                <a:srgbClr val="BFBFBF"/>
              </a:buClr>
              <a:buSzPct val="25000"/>
              <a:buFont typeface="Arial"/>
              <a:buNone/>
            </a:pPr>
            <a:r>
              <a:rPr lang="en-US" sz="5400" dirty="0">
                <a:solidFill>
                  <a:srgbClr val="BFBFBF"/>
                </a:solidFill>
                <a:latin typeface="Century Gothic" panose="020B0502020202020204" pitchFamily="34" charset="0"/>
              </a:rPr>
              <a:t>Community Concerns</a:t>
            </a:r>
          </a:p>
        </p:txBody>
      </p:sp>
      <p:sp>
        <p:nvSpPr>
          <p:cNvPr id="212" name="Shape 212"/>
          <p:cNvSpPr txBox="1"/>
          <p:nvPr/>
        </p:nvSpPr>
        <p:spPr>
          <a:xfrm>
            <a:off x="227693" y="989034"/>
            <a:ext cx="8688600" cy="2350800"/>
          </a:xfrm>
          <a:prstGeom prst="rect">
            <a:avLst/>
          </a:prstGeom>
          <a:noFill/>
          <a:ln>
            <a:noFill/>
          </a:ln>
        </p:spPr>
        <p:txBody>
          <a:bodyPr lIns="91425" tIns="45700" rIns="91425" bIns="45700" anchor="t" anchorCtr="0">
            <a:noAutofit/>
          </a:bodyPr>
          <a:lstStyle/>
          <a:p>
            <a:pPr marL="342900"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a:ea typeface="+mn-ea"/>
                <a:cs typeface="+mn-cs"/>
              </a:rPr>
              <a:t>Deadly storms</a:t>
            </a:r>
          </a:p>
          <a:p>
            <a:pPr marL="8001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a:ea typeface="+mn-ea"/>
                <a:cs typeface="+mn-cs"/>
              </a:rPr>
              <a:t>No early warning system </a:t>
            </a:r>
          </a:p>
          <a:p>
            <a:pPr marL="8001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a:ea typeface="+mn-ea"/>
                <a:cs typeface="+mn-cs"/>
              </a:rPr>
              <a:t>Frequent casualties </a:t>
            </a:r>
          </a:p>
          <a:p>
            <a:pPr marL="3429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a:ea typeface="+mn-ea"/>
                <a:cs typeface="+mn-cs"/>
              </a:rPr>
              <a:t>The affected areas have the highest population density in all of Africa</a:t>
            </a:r>
          </a:p>
          <a:p>
            <a:pPr marL="800100" lvl="1" indent="-342900">
              <a:lnSpc>
                <a:spcPct val="90000"/>
              </a:lnSpc>
              <a:spcBef>
                <a:spcPts val="200"/>
              </a:spcBef>
              <a:buClr>
                <a:srgbClr val="94A3D4"/>
              </a:buClr>
              <a:buFont typeface="Webdings" panose="05030102010509060703" pitchFamily="18" charset="2"/>
              <a:buChar char="4"/>
            </a:pPr>
            <a:r>
              <a:rPr lang="en-US" sz="2000" kern="1200" dirty="0">
                <a:solidFill>
                  <a:srgbClr val="767171"/>
                </a:solidFill>
                <a:latin typeface="Century Gothic"/>
                <a:ea typeface="+mn-ea"/>
                <a:cs typeface="+mn-cs"/>
              </a:rPr>
              <a:t>30 million </a:t>
            </a:r>
            <a:r>
              <a:rPr lang="en-US" sz="2000" kern="1200" dirty="0" smtClean="0">
                <a:solidFill>
                  <a:srgbClr val="767171"/>
                </a:solidFill>
                <a:latin typeface="Century Gothic"/>
                <a:ea typeface="+mn-ea"/>
                <a:cs typeface="+mn-cs"/>
              </a:rPr>
              <a:t>people</a:t>
            </a:r>
          </a:p>
          <a:p>
            <a:pPr marL="800100" lvl="1" indent="-342900">
              <a:lnSpc>
                <a:spcPct val="90000"/>
              </a:lnSpc>
              <a:spcBef>
                <a:spcPts val="200"/>
              </a:spcBef>
              <a:buClr>
                <a:srgbClr val="94A3D4"/>
              </a:buClr>
              <a:buFont typeface="Webdings" panose="05030102010509060703" pitchFamily="18" charset="2"/>
              <a:buChar char="4"/>
            </a:pPr>
            <a:r>
              <a:rPr lang="en-US" sz="2000" kern="1200" dirty="0" smtClean="0">
                <a:solidFill>
                  <a:srgbClr val="767171"/>
                </a:solidFill>
                <a:latin typeface="Century Gothic"/>
                <a:ea typeface="+mn-ea"/>
                <a:cs typeface="+mn-cs"/>
              </a:rPr>
              <a:t>200,000 fishermen</a:t>
            </a:r>
            <a:endParaRPr lang="en-US" sz="2000" kern="1200" dirty="0">
              <a:solidFill>
                <a:srgbClr val="767171"/>
              </a:solidFill>
              <a:latin typeface="Century Gothic"/>
              <a:ea typeface="+mn-ea"/>
              <a:cs typeface="+mn-cs"/>
            </a:endParaRPr>
          </a:p>
          <a:p>
            <a:pPr marL="457200" lvl="0" indent="-355600" rtl="0">
              <a:lnSpc>
                <a:spcPct val="115000"/>
              </a:lnSpc>
              <a:spcBef>
                <a:spcPts val="0"/>
              </a:spcBef>
              <a:buSzPct val="100000"/>
            </a:pPr>
            <a:endParaRPr lang="en-US" sz="2000" dirty="0" smtClean="0"/>
          </a:p>
          <a:p>
            <a:pPr marL="457200" lvl="0" indent="-355600" rtl="0">
              <a:lnSpc>
                <a:spcPct val="115000"/>
              </a:lnSpc>
              <a:spcBef>
                <a:spcPts val="0"/>
              </a:spcBef>
              <a:buSzPct val="100000"/>
            </a:pPr>
            <a:endParaRPr lang="en-US" sz="1400" dirty="0">
              <a:solidFill>
                <a:schemeClr val="dk1"/>
              </a:solidFill>
              <a:latin typeface="Questrial"/>
              <a:ea typeface="Questrial"/>
              <a:cs typeface="Questrial"/>
              <a:sym typeface="Questrial"/>
            </a:endParaRPr>
          </a:p>
        </p:txBody>
      </p:sp>
      <p:pic>
        <p:nvPicPr>
          <p:cNvPr id="213" name="Shape 213"/>
          <p:cNvPicPr preferRelativeResize="0"/>
          <p:nvPr/>
        </p:nvPicPr>
        <p:blipFill rotWithShape="1">
          <a:blip r:embed="rId3">
            <a:alphaModFix/>
          </a:blip>
          <a:srcRect/>
          <a:stretch/>
        </p:blipFill>
        <p:spPr>
          <a:xfrm>
            <a:off x="408274" y="3237825"/>
            <a:ext cx="4118700" cy="3089100"/>
          </a:xfrm>
          <a:prstGeom prst="rect">
            <a:avLst/>
          </a:prstGeom>
          <a:noFill/>
          <a:ln>
            <a:noFill/>
          </a:ln>
        </p:spPr>
      </p:pic>
      <p:pic>
        <p:nvPicPr>
          <p:cNvPr id="214" name="Shape 214"/>
          <p:cNvPicPr preferRelativeResize="0"/>
          <p:nvPr/>
        </p:nvPicPr>
        <p:blipFill rotWithShape="1">
          <a:blip r:embed="rId4">
            <a:alphaModFix/>
          </a:blip>
          <a:srcRect/>
          <a:stretch/>
        </p:blipFill>
        <p:spPr>
          <a:xfrm>
            <a:off x="4858924" y="3218225"/>
            <a:ext cx="4012800" cy="3089100"/>
          </a:xfrm>
          <a:prstGeom prst="rect">
            <a:avLst/>
          </a:prstGeom>
          <a:noFill/>
          <a:ln>
            <a:noFill/>
          </a:ln>
        </p:spPr>
      </p:pic>
      <p:sp>
        <p:nvSpPr>
          <p:cNvPr id="215" name="Shape 215"/>
          <p:cNvSpPr txBox="1"/>
          <p:nvPr/>
        </p:nvSpPr>
        <p:spPr>
          <a:xfrm>
            <a:off x="4805971" y="6307335"/>
            <a:ext cx="41187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a:solidFill>
                  <a:schemeClr val="dk1"/>
                </a:solidFill>
                <a:latin typeface="Questrial"/>
                <a:ea typeface="Questrial"/>
                <a:cs typeface="Questrial"/>
                <a:sym typeface="Questrial"/>
              </a:rPr>
              <a:t>Image Credit: </a:t>
            </a:r>
            <a:r>
              <a:rPr lang="en-US" sz="2000" dirty="0" err="1">
                <a:solidFill>
                  <a:schemeClr val="dk1"/>
                </a:solidFill>
                <a:latin typeface="Questrial"/>
                <a:ea typeface="Questrial"/>
                <a:cs typeface="Questrial"/>
                <a:sym typeface="Questrial"/>
              </a:rPr>
              <a:t>Pixabay</a:t>
            </a:r>
            <a:endParaRPr lang="en-US" sz="2000" dirty="0">
              <a:solidFill>
                <a:schemeClr val="dk1"/>
              </a:solidFill>
              <a:latin typeface="Questrial"/>
              <a:ea typeface="Questrial"/>
              <a:cs typeface="Questrial"/>
              <a:sym typeface="Questrial"/>
            </a:endParaRPr>
          </a:p>
        </p:txBody>
      </p:sp>
      <p:sp>
        <p:nvSpPr>
          <p:cNvPr id="216" name="Shape 216"/>
          <p:cNvSpPr txBox="1"/>
          <p:nvPr/>
        </p:nvSpPr>
        <p:spPr>
          <a:xfrm>
            <a:off x="316318" y="6307328"/>
            <a:ext cx="43026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a:solidFill>
                  <a:schemeClr val="dk1"/>
                </a:solidFill>
                <a:latin typeface="Questrial"/>
                <a:ea typeface="Questrial"/>
                <a:cs typeface="Questrial"/>
                <a:sym typeface="Questrial"/>
              </a:rPr>
              <a:t>Image Credit: Wikimedia Commons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a:stretch/>
        </p:blipFill>
        <p:spPr>
          <a:xfrm>
            <a:off x="320060" y="1472050"/>
            <a:ext cx="2390700" cy="2428800"/>
          </a:xfrm>
          <a:prstGeom prst="rect">
            <a:avLst/>
          </a:prstGeom>
          <a:noFill/>
          <a:ln>
            <a:noFill/>
          </a:ln>
        </p:spPr>
      </p:pic>
      <p:cxnSp>
        <p:nvCxnSpPr>
          <p:cNvPr id="223" name="Shape 223"/>
          <p:cNvCxnSpPr/>
          <p:nvPr/>
        </p:nvCxnSpPr>
        <p:spPr>
          <a:xfrm>
            <a:off x="1940759" y="2832250"/>
            <a:ext cx="1620600" cy="3221400"/>
          </a:xfrm>
          <a:prstGeom prst="straightConnector1">
            <a:avLst/>
          </a:prstGeom>
          <a:noFill/>
          <a:ln w="28575" cap="flat" cmpd="sng">
            <a:solidFill>
              <a:srgbClr val="7F7F7F"/>
            </a:solidFill>
            <a:prstDash val="solid"/>
            <a:round/>
            <a:headEnd type="none" w="med" len="med"/>
            <a:tailEnd type="none" w="med" len="med"/>
          </a:ln>
        </p:spPr>
      </p:cxnSp>
      <p:cxnSp>
        <p:nvCxnSpPr>
          <p:cNvPr id="224" name="Shape 224"/>
          <p:cNvCxnSpPr/>
          <p:nvPr/>
        </p:nvCxnSpPr>
        <p:spPr>
          <a:xfrm rot="10800000" flipH="1">
            <a:off x="1930759" y="2012049"/>
            <a:ext cx="1620600" cy="590100"/>
          </a:xfrm>
          <a:prstGeom prst="straightConnector1">
            <a:avLst/>
          </a:prstGeom>
          <a:noFill/>
          <a:ln w="28575" cap="flat" cmpd="sng">
            <a:solidFill>
              <a:srgbClr val="7F7F7F"/>
            </a:solidFill>
            <a:prstDash val="solid"/>
            <a:round/>
            <a:headEnd type="none" w="med" len="med"/>
            <a:tailEnd type="none" w="med" len="med"/>
          </a:ln>
        </p:spPr>
      </p:cxnSp>
      <p:sp>
        <p:nvSpPr>
          <p:cNvPr id="225" name="Shape 225"/>
          <p:cNvSpPr txBox="1"/>
          <p:nvPr/>
        </p:nvSpPr>
        <p:spPr>
          <a:xfrm>
            <a:off x="3751535" y="2832250"/>
            <a:ext cx="1490700" cy="5943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3000" b="0" i="0" u="none" strike="noStrike" cap="none">
                <a:solidFill>
                  <a:schemeClr val="dk1"/>
                </a:solidFill>
                <a:latin typeface="Garamond"/>
                <a:ea typeface="Garamond"/>
                <a:cs typeface="Garamond"/>
                <a:sym typeface="Garamond"/>
              </a:rPr>
              <a:t>Uganda</a:t>
            </a:r>
          </a:p>
        </p:txBody>
      </p:sp>
      <p:sp>
        <p:nvSpPr>
          <p:cNvPr id="226" name="Shape 226"/>
          <p:cNvSpPr txBox="1"/>
          <p:nvPr/>
        </p:nvSpPr>
        <p:spPr>
          <a:xfrm>
            <a:off x="6842935" y="3406785"/>
            <a:ext cx="1490700" cy="7695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3000" b="0" i="0" u="none" strike="noStrike" cap="none">
                <a:solidFill>
                  <a:schemeClr val="dk1"/>
                </a:solidFill>
                <a:latin typeface="Garamond"/>
                <a:ea typeface="Garamond"/>
                <a:cs typeface="Garamond"/>
                <a:sym typeface="Garamond"/>
              </a:rPr>
              <a:t>Kenya</a:t>
            </a:r>
          </a:p>
        </p:txBody>
      </p:sp>
      <p:sp>
        <p:nvSpPr>
          <p:cNvPr id="227" name="Shape 227"/>
          <p:cNvSpPr txBox="1"/>
          <p:nvPr/>
        </p:nvSpPr>
        <p:spPr>
          <a:xfrm>
            <a:off x="4716960" y="4977725"/>
            <a:ext cx="1888200" cy="9510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buClr>
                <a:schemeClr val="dk1"/>
              </a:buClr>
              <a:buSzPct val="25000"/>
              <a:buFont typeface="Garamond"/>
              <a:buNone/>
            </a:pPr>
            <a:r>
              <a:rPr lang="en-US" sz="3000" b="0" i="0" u="none" strike="noStrike" cap="none">
                <a:solidFill>
                  <a:schemeClr val="dk1"/>
                </a:solidFill>
                <a:latin typeface="Garamond"/>
                <a:ea typeface="Garamond"/>
                <a:cs typeface="Garamond"/>
                <a:sym typeface="Garamond"/>
              </a:rPr>
              <a:t>Tanzania</a:t>
            </a:r>
          </a:p>
        </p:txBody>
      </p:sp>
      <p:sp>
        <p:nvSpPr>
          <p:cNvPr id="228" name="Shape 228"/>
          <p:cNvSpPr txBox="1"/>
          <p:nvPr/>
        </p:nvSpPr>
        <p:spPr>
          <a:xfrm>
            <a:off x="4341821" y="3817387"/>
            <a:ext cx="1620600" cy="7695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Garamond"/>
              <a:buNone/>
            </a:pPr>
            <a:r>
              <a:rPr lang="en-US" sz="3000" b="1" i="0" u="none" strike="noStrike" cap="none">
                <a:solidFill>
                  <a:schemeClr val="dk1"/>
                </a:solidFill>
                <a:latin typeface="Garamond"/>
                <a:ea typeface="Garamond"/>
                <a:cs typeface="Garamond"/>
                <a:sym typeface="Garamond"/>
              </a:rPr>
              <a:t>Lake</a:t>
            </a:r>
          </a:p>
          <a:p>
            <a:pPr marL="0" marR="0" lvl="0" indent="0" algn="l" rtl="0">
              <a:lnSpc>
                <a:spcPct val="115000"/>
              </a:lnSpc>
              <a:spcBef>
                <a:spcPts val="0"/>
              </a:spcBef>
              <a:buClr>
                <a:schemeClr val="dk1"/>
              </a:buClr>
              <a:buSzPct val="25000"/>
              <a:buFont typeface="Garamond"/>
              <a:buNone/>
            </a:pPr>
            <a:r>
              <a:rPr lang="en-US" sz="3000" b="1" i="0" u="none" strike="noStrike" cap="none">
                <a:solidFill>
                  <a:schemeClr val="dk1"/>
                </a:solidFill>
                <a:latin typeface="Garamond"/>
                <a:ea typeface="Garamond"/>
                <a:cs typeface="Garamond"/>
                <a:sym typeface="Garamond"/>
              </a:rPr>
              <a:t>Victoria</a:t>
            </a:r>
          </a:p>
        </p:txBody>
      </p:sp>
      <p:cxnSp>
        <p:nvCxnSpPr>
          <p:cNvPr id="229" name="Shape 229"/>
          <p:cNvCxnSpPr/>
          <p:nvPr/>
        </p:nvCxnSpPr>
        <p:spPr>
          <a:xfrm>
            <a:off x="2220884" y="2832250"/>
            <a:ext cx="6322800" cy="3211500"/>
          </a:xfrm>
          <a:prstGeom prst="straightConnector1">
            <a:avLst/>
          </a:prstGeom>
          <a:noFill/>
          <a:ln w="28575" cap="flat" cmpd="sng">
            <a:solidFill>
              <a:srgbClr val="7F7F7F"/>
            </a:solidFill>
            <a:prstDash val="solid"/>
            <a:round/>
            <a:headEnd type="none" w="med" len="med"/>
            <a:tailEnd type="none" w="med" len="med"/>
          </a:ln>
        </p:spPr>
      </p:cxnSp>
      <p:cxnSp>
        <p:nvCxnSpPr>
          <p:cNvPr id="230" name="Shape 230"/>
          <p:cNvCxnSpPr/>
          <p:nvPr/>
        </p:nvCxnSpPr>
        <p:spPr>
          <a:xfrm rot="10800000" flipH="1">
            <a:off x="2220884" y="2021774"/>
            <a:ext cx="6322800" cy="590400"/>
          </a:xfrm>
          <a:prstGeom prst="straightConnector1">
            <a:avLst/>
          </a:prstGeom>
          <a:noFill/>
          <a:ln w="28575" cap="flat" cmpd="sng">
            <a:solidFill>
              <a:schemeClr val="dk2"/>
            </a:solidFill>
            <a:prstDash val="solid"/>
            <a:round/>
            <a:headEnd type="none" w="med" len="med"/>
            <a:tailEnd type="none" w="med" len="med"/>
          </a:ln>
        </p:spPr>
      </p:cxnSp>
      <p:pic>
        <p:nvPicPr>
          <p:cNvPr id="231" name="Shape 231"/>
          <p:cNvPicPr preferRelativeResize="0"/>
          <p:nvPr/>
        </p:nvPicPr>
        <p:blipFill rotWithShape="1">
          <a:blip r:embed="rId4">
            <a:alphaModFix/>
          </a:blip>
          <a:srcRect/>
          <a:stretch/>
        </p:blipFill>
        <p:spPr>
          <a:xfrm>
            <a:off x="3548510" y="2000350"/>
            <a:ext cx="5001000" cy="4047300"/>
          </a:xfrm>
          <a:prstGeom prst="rect">
            <a:avLst/>
          </a:prstGeom>
          <a:noFill/>
          <a:ln>
            <a:noFill/>
          </a:ln>
        </p:spPr>
      </p:pic>
      <p:sp>
        <p:nvSpPr>
          <p:cNvPr id="232" name="Shape 232"/>
          <p:cNvSpPr txBox="1"/>
          <p:nvPr/>
        </p:nvSpPr>
        <p:spPr>
          <a:xfrm>
            <a:off x="3813121" y="2602150"/>
            <a:ext cx="13389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dirty="0">
                <a:solidFill>
                  <a:srgbClr val="7F7F7F"/>
                </a:solidFill>
                <a:latin typeface="Garamond"/>
                <a:ea typeface="Garamond"/>
                <a:cs typeface="Garamond"/>
                <a:sym typeface="Garamond"/>
              </a:rPr>
              <a:t>Uganda</a:t>
            </a:r>
          </a:p>
        </p:txBody>
      </p:sp>
      <p:sp>
        <p:nvSpPr>
          <p:cNvPr id="233" name="Shape 233"/>
          <p:cNvSpPr txBox="1"/>
          <p:nvPr/>
        </p:nvSpPr>
        <p:spPr>
          <a:xfrm>
            <a:off x="6511383" y="3195717"/>
            <a:ext cx="1338899"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rgbClr val="7F7F7F"/>
                </a:solidFill>
                <a:latin typeface="Garamond"/>
                <a:ea typeface="Garamond"/>
                <a:cs typeface="Garamond"/>
                <a:sym typeface="Garamond"/>
              </a:rPr>
              <a:t>Kenya</a:t>
            </a:r>
          </a:p>
        </p:txBody>
      </p:sp>
      <p:sp>
        <p:nvSpPr>
          <p:cNvPr id="234" name="Shape 234"/>
          <p:cNvSpPr txBox="1"/>
          <p:nvPr/>
        </p:nvSpPr>
        <p:spPr>
          <a:xfrm>
            <a:off x="5634110" y="5131210"/>
            <a:ext cx="1584000" cy="461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a:solidFill>
                  <a:srgbClr val="7F7F7F"/>
                </a:solidFill>
                <a:latin typeface="Garamond"/>
                <a:ea typeface="Garamond"/>
                <a:cs typeface="Garamond"/>
                <a:sym typeface="Garamond"/>
              </a:rPr>
              <a:t>Tanzania</a:t>
            </a:r>
          </a:p>
        </p:txBody>
      </p:sp>
      <p:sp>
        <p:nvSpPr>
          <p:cNvPr id="235" name="Shape 235"/>
          <p:cNvSpPr txBox="1"/>
          <p:nvPr/>
        </p:nvSpPr>
        <p:spPr>
          <a:xfrm>
            <a:off x="4434860" y="3792335"/>
            <a:ext cx="1338900" cy="831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dirty="0">
                <a:solidFill>
                  <a:srgbClr val="7F7F7F"/>
                </a:solidFill>
                <a:latin typeface="Garamond"/>
                <a:ea typeface="Garamond"/>
                <a:cs typeface="Garamond"/>
                <a:sym typeface="Garamond"/>
              </a:rPr>
              <a:t>Lake Victoria</a:t>
            </a:r>
          </a:p>
        </p:txBody>
      </p:sp>
      <p:sp>
        <p:nvSpPr>
          <p:cNvPr id="236" name="Shape 236"/>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dirty="0">
                <a:solidFill>
                  <a:srgbClr val="BFBFBF"/>
                </a:solidFill>
              </a:rPr>
              <a:t>Study Area</a:t>
            </a:r>
          </a:p>
        </p:txBody>
      </p:sp>
      <p:sp>
        <p:nvSpPr>
          <p:cNvPr id="237" name="Shape 237"/>
          <p:cNvSpPr txBox="1"/>
          <p:nvPr/>
        </p:nvSpPr>
        <p:spPr>
          <a:xfrm>
            <a:off x="498450" y="6118925"/>
            <a:ext cx="8045100" cy="461700"/>
          </a:xfrm>
          <a:prstGeom prst="rect">
            <a:avLst/>
          </a:prstGeom>
          <a:noFill/>
          <a:ln>
            <a:noFill/>
          </a:ln>
        </p:spPr>
        <p:txBody>
          <a:bodyPr lIns="91425" tIns="91425" rIns="91425" bIns="91425" anchor="t" anchorCtr="0">
            <a:noAutofit/>
          </a:bodyPr>
          <a:lstStyle/>
          <a:p>
            <a:pPr marL="457200" lvl="1" algn="ctr">
              <a:lnSpc>
                <a:spcPct val="90000"/>
              </a:lnSpc>
              <a:spcBef>
                <a:spcPts val="200"/>
              </a:spcBef>
              <a:buClr>
                <a:srgbClr val="94A3D4"/>
              </a:buClr>
            </a:pPr>
            <a:r>
              <a:rPr lang="en-US" sz="2000" kern="1200" dirty="0">
                <a:solidFill>
                  <a:srgbClr val="767171"/>
                </a:solidFill>
                <a:latin typeface="Century Gothic"/>
                <a:ea typeface="+mn-ea"/>
                <a:cs typeface="+mn-cs"/>
              </a:rPr>
              <a:t>Date Range: March 2005 – November 2013</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2"/>
          </p:nvPr>
        </p:nvSpPr>
        <p:spPr>
          <a:xfrm>
            <a:off x="320039" y="167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Objectives</a:t>
            </a:r>
          </a:p>
        </p:txBody>
      </p:sp>
      <p:pic>
        <p:nvPicPr>
          <p:cNvPr id="243" name="Shape 243"/>
          <p:cNvPicPr preferRelativeResize="0"/>
          <p:nvPr/>
        </p:nvPicPr>
        <p:blipFill>
          <a:blip r:embed="rId3">
            <a:alphaModFix/>
          </a:blip>
          <a:stretch>
            <a:fillRect/>
          </a:stretch>
        </p:blipFill>
        <p:spPr>
          <a:xfrm flipH="1">
            <a:off x="1233507" y="2290159"/>
            <a:ext cx="731050" cy="1462125"/>
          </a:xfrm>
          <a:prstGeom prst="rect">
            <a:avLst/>
          </a:prstGeom>
          <a:noFill/>
          <a:ln>
            <a:noFill/>
          </a:ln>
        </p:spPr>
      </p:pic>
      <p:pic>
        <p:nvPicPr>
          <p:cNvPr id="244" name="Shape 244"/>
          <p:cNvPicPr preferRelativeResize="0"/>
          <p:nvPr/>
        </p:nvPicPr>
        <p:blipFill>
          <a:blip r:embed="rId4">
            <a:alphaModFix/>
          </a:blip>
          <a:stretch>
            <a:fillRect/>
          </a:stretch>
        </p:blipFill>
        <p:spPr>
          <a:xfrm>
            <a:off x="348588" y="3308058"/>
            <a:ext cx="2326850" cy="1686963"/>
          </a:xfrm>
          <a:prstGeom prst="rect">
            <a:avLst/>
          </a:prstGeom>
          <a:noFill/>
          <a:ln>
            <a:noFill/>
          </a:ln>
        </p:spPr>
      </p:pic>
      <p:sp>
        <p:nvSpPr>
          <p:cNvPr id="245" name="Shape 245"/>
          <p:cNvSpPr txBox="1"/>
          <p:nvPr/>
        </p:nvSpPr>
        <p:spPr>
          <a:xfrm rot="597190">
            <a:off x="2143189" y="4247683"/>
            <a:ext cx="1289609" cy="2179269"/>
          </a:xfrm>
          <a:prstGeom prst="rect">
            <a:avLst/>
          </a:prstGeom>
          <a:noFill/>
          <a:ln>
            <a:noFill/>
          </a:ln>
        </p:spPr>
        <p:txBody>
          <a:bodyPr lIns="91425" tIns="91425" rIns="91425" bIns="91425" anchor="t" anchorCtr="0">
            <a:noAutofit/>
          </a:bodyPr>
          <a:lstStyle/>
          <a:p>
            <a:pPr lvl="0">
              <a:spcBef>
                <a:spcPts val="0"/>
              </a:spcBef>
              <a:buNone/>
            </a:pPr>
            <a:r>
              <a:rPr lang="en-US" sz="12500" dirty="0">
                <a:solidFill>
                  <a:srgbClr val="3C78D8"/>
                </a:solidFill>
                <a:latin typeface="Roboto Mono"/>
                <a:ea typeface="Roboto Mono"/>
                <a:cs typeface="Roboto Mono"/>
                <a:sym typeface="Roboto Mono"/>
              </a:rPr>
              <a:t>?</a:t>
            </a:r>
          </a:p>
        </p:txBody>
      </p:sp>
      <p:sp>
        <p:nvSpPr>
          <p:cNvPr id="246" name="Shape 246"/>
          <p:cNvSpPr/>
          <p:nvPr/>
        </p:nvSpPr>
        <p:spPr>
          <a:xfrm>
            <a:off x="3253600" y="3411900"/>
            <a:ext cx="2179500" cy="1312200"/>
          </a:xfrm>
          <a:prstGeom prst="rightArrow">
            <a:avLst>
              <a:gd name="adj1" fmla="val 50000"/>
              <a:gd name="adj2" fmla="val 50000"/>
            </a:avLst>
          </a:prstGeom>
          <a:solidFill>
            <a:schemeClr val="accent1"/>
          </a:solidFill>
          <a:ln w="28575" cap="flat" cmpd="sng">
            <a:solidFill>
              <a:schemeClr val="bg1">
                <a:lumMod val="65000"/>
              </a:scheme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b="1"/>
          </a:p>
        </p:txBody>
      </p:sp>
      <p:pic>
        <p:nvPicPr>
          <p:cNvPr id="247" name="Shape 247"/>
          <p:cNvPicPr preferRelativeResize="0"/>
          <p:nvPr/>
        </p:nvPicPr>
        <p:blipFill>
          <a:blip r:embed="rId5">
            <a:alphaModFix/>
          </a:blip>
          <a:stretch>
            <a:fillRect/>
          </a:stretch>
        </p:blipFill>
        <p:spPr>
          <a:xfrm>
            <a:off x="5921750" y="2820099"/>
            <a:ext cx="2902100" cy="2495799"/>
          </a:xfrm>
          <a:prstGeom prst="rect">
            <a:avLst/>
          </a:prstGeom>
          <a:noFill/>
          <a:ln>
            <a:noFill/>
          </a:ln>
        </p:spPr>
      </p:pic>
      <p:pic>
        <p:nvPicPr>
          <p:cNvPr id="248" name="Shape 248"/>
          <p:cNvPicPr preferRelativeResize="0"/>
          <p:nvPr/>
        </p:nvPicPr>
        <p:blipFill>
          <a:blip r:embed="rId6">
            <a:alphaModFix/>
          </a:blip>
          <a:stretch>
            <a:fillRect/>
          </a:stretch>
        </p:blipFill>
        <p:spPr>
          <a:xfrm>
            <a:off x="348588" y="3861253"/>
            <a:ext cx="1332761" cy="2495800"/>
          </a:xfrm>
          <a:prstGeom prst="rect">
            <a:avLst/>
          </a:prstGeom>
          <a:noFill/>
          <a:ln>
            <a:noFill/>
          </a:ln>
        </p:spPr>
      </p:pic>
      <p:sp>
        <p:nvSpPr>
          <p:cNvPr id="249" name="Shape 249"/>
          <p:cNvSpPr txBox="1">
            <a:spLocks noGrp="1"/>
          </p:cNvSpPr>
          <p:nvPr>
            <p:ph type="body" idx="3"/>
          </p:nvPr>
        </p:nvSpPr>
        <p:spPr>
          <a:xfrm>
            <a:off x="68175" y="938650"/>
            <a:ext cx="90759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Understanding which climatic variables</a:t>
            </a:r>
          </a:p>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precede thunderstorms</a:t>
            </a:r>
          </a:p>
        </p:txBody>
      </p:sp>
      <p:sp>
        <p:nvSpPr>
          <p:cNvPr id="250" name="Shape 250"/>
          <p:cNvSpPr txBox="1"/>
          <p:nvPr/>
        </p:nvSpPr>
        <p:spPr>
          <a:xfrm>
            <a:off x="3611430" y="6418161"/>
            <a:ext cx="6013209" cy="8445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dirty="0">
                <a:solidFill>
                  <a:schemeClr val="dk1"/>
                </a:solidFill>
                <a:latin typeface="Questrial"/>
                <a:ea typeface="Questrial"/>
                <a:cs typeface="Questrial"/>
                <a:sym typeface="Questrial"/>
              </a:rPr>
              <a:t>Image </a:t>
            </a:r>
            <a:r>
              <a:rPr lang="en-US" sz="2000" dirty="0" smtClean="0">
                <a:solidFill>
                  <a:schemeClr val="dk1"/>
                </a:solidFill>
                <a:latin typeface="Questrial"/>
                <a:ea typeface="Questrial"/>
                <a:cs typeface="Questrial"/>
                <a:sym typeface="Questrial"/>
              </a:rPr>
              <a:t>Credits: </a:t>
            </a:r>
            <a:r>
              <a:rPr lang="en-US" sz="2000" dirty="0" err="1" smtClean="0">
                <a:solidFill>
                  <a:schemeClr val="dk1"/>
                </a:solidFill>
                <a:latin typeface="Questrial"/>
                <a:ea typeface="Questrial"/>
                <a:cs typeface="Questrial"/>
                <a:sym typeface="Questrial"/>
              </a:rPr>
              <a:t>Pixabay</a:t>
            </a:r>
            <a:r>
              <a:rPr lang="en-US" sz="1200" dirty="0">
                <a:solidFill>
                  <a:schemeClr val="dk1"/>
                </a:solidFill>
                <a:latin typeface="Questrial"/>
                <a:ea typeface="Questrial"/>
                <a:cs typeface="Questrial"/>
                <a:sym typeface="Questrial"/>
              </a:rPr>
              <a:t> </a:t>
            </a:r>
            <a:r>
              <a:rPr lang="en-US" sz="1200" dirty="0" smtClean="0">
                <a:solidFill>
                  <a:schemeClr val="dk1"/>
                </a:solidFill>
                <a:latin typeface="Questrial"/>
                <a:ea typeface="Questrial"/>
                <a:cs typeface="Questrial"/>
                <a:sym typeface="Questrial"/>
              </a:rPr>
              <a:t> </a:t>
            </a:r>
            <a:r>
              <a:rPr lang="en-US" sz="2000" dirty="0" smtClean="0">
                <a:solidFill>
                  <a:schemeClr val="dk1"/>
                </a:solidFill>
                <a:latin typeface="Questrial"/>
                <a:ea typeface="Questrial"/>
                <a:cs typeface="Questrial"/>
                <a:sym typeface="Questrial"/>
              </a:rPr>
              <a:t>&amp;</a:t>
            </a:r>
            <a:r>
              <a:rPr lang="en-US" sz="1200" dirty="0" smtClean="0">
                <a:solidFill>
                  <a:schemeClr val="dk1"/>
                </a:solidFill>
                <a:latin typeface="Questrial"/>
                <a:ea typeface="Questrial"/>
                <a:cs typeface="Questrial"/>
                <a:sym typeface="Questrial"/>
              </a:rPr>
              <a:t> </a:t>
            </a:r>
            <a:r>
              <a:rPr lang="en-US" sz="2000" dirty="0" smtClean="0">
                <a:solidFill>
                  <a:schemeClr val="dk1"/>
                </a:solidFill>
                <a:latin typeface="Questrial"/>
                <a:ea typeface="Questrial"/>
                <a:cs typeface="Questrial"/>
                <a:sym typeface="Questrial"/>
              </a:rPr>
              <a:t>Public </a:t>
            </a:r>
            <a:r>
              <a:rPr lang="en-US" sz="2000" dirty="0">
                <a:solidFill>
                  <a:schemeClr val="dk1"/>
                </a:solidFill>
                <a:latin typeface="Questrial"/>
                <a:ea typeface="Questrial"/>
                <a:cs typeface="Questrial"/>
                <a:sym typeface="Questrial"/>
              </a:rPr>
              <a:t>Domain Vectors</a:t>
            </a: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a:p>
            <a:pPr marL="0" marR="0" lvl="0" indent="0" algn="l" rtl="0">
              <a:spcBef>
                <a:spcPts val="0"/>
              </a:spcBef>
              <a:buSzPct val="25000"/>
              <a:buNone/>
            </a:pPr>
            <a:r>
              <a:rPr lang="en-US" sz="1200" dirty="0">
                <a:solidFill>
                  <a:schemeClr val="dk1"/>
                </a:solidFill>
                <a:latin typeface="Questrial"/>
                <a:ea typeface="Questrial"/>
                <a:cs typeface="Questrial"/>
                <a:sym typeface="Questrial"/>
              </a:rPr>
              <a:t>		</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Sensors &amp; Data Used</a:t>
            </a:r>
          </a:p>
        </p:txBody>
      </p:sp>
      <p:sp>
        <p:nvSpPr>
          <p:cNvPr id="257" name="Shape 257"/>
          <p:cNvSpPr txBox="1">
            <a:spLocks noGrp="1"/>
          </p:cNvSpPr>
          <p:nvPr>
            <p:ph type="body" idx="3"/>
          </p:nvPr>
        </p:nvSpPr>
        <p:spPr>
          <a:xfrm>
            <a:off x="632869" y="2003550"/>
            <a:ext cx="3950100" cy="76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dirty="0" err="1">
                <a:latin typeface="Century Gothic" panose="020B0502020202020204" pitchFamily="34" charset="0"/>
              </a:rPr>
              <a:t>Meteosat</a:t>
            </a:r>
            <a:r>
              <a:rPr lang="en-US" dirty="0">
                <a:latin typeface="Century Gothic" panose="020B0502020202020204" pitchFamily="34" charset="0"/>
              </a:rPr>
              <a:t> </a:t>
            </a:r>
          </a:p>
          <a:p>
            <a:pPr marL="0" marR="0" lvl="0" indent="0" algn="r" rtl="0">
              <a:lnSpc>
                <a:spcPct val="90000"/>
              </a:lnSpc>
              <a:spcBef>
                <a:spcPts val="0"/>
              </a:spcBef>
              <a:buClr>
                <a:schemeClr val="accent1"/>
              </a:buClr>
              <a:buSzPct val="25000"/>
              <a:buFont typeface="Arial"/>
              <a:buNone/>
            </a:pPr>
            <a:r>
              <a:rPr lang="en-US" dirty="0">
                <a:latin typeface="Century Gothic" panose="020B0502020202020204" pitchFamily="34" charset="0"/>
              </a:rPr>
              <a:t>8 &amp; 9</a:t>
            </a:r>
          </a:p>
        </p:txBody>
      </p:sp>
      <p:sp>
        <p:nvSpPr>
          <p:cNvPr id="258" name="Shape 258"/>
          <p:cNvSpPr txBox="1">
            <a:spLocks noGrp="1"/>
          </p:cNvSpPr>
          <p:nvPr>
            <p:ph type="body" idx="4"/>
          </p:nvPr>
        </p:nvSpPr>
        <p:spPr>
          <a:xfrm>
            <a:off x="4772775" y="2003540"/>
            <a:ext cx="3950100" cy="76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b="1" dirty="0">
                <a:latin typeface="Century Gothic" panose="020B0502020202020204" pitchFamily="34" charset="0"/>
              </a:rPr>
              <a:t>SEVIRI</a:t>
            </a:r>
          </a:p>
          <a:p>
            <a:pPr marL="0" marR="0" lvl="0" indent="0" algn="l" rtl="0">
              <a:lnSpc>
                <a:spcPct val="100000"/>
              </a:lnSpc>
              <a:spcBef>
                <a:spcPts val="0"/>
              </a:spcBef>
              <a:buClr>
                <a:schemeClr val="dk1"/>
              </a:buClr>
              <a:buSzPct val="25000"/>
              <a:buFont typeface="Arial"/>
              <a:buNone/>
            </a:pPr>
            <a:r>
              <a:rPr lang="en-US" dirty="0">
                <a:latin typeface="Century Gothic" panose="020B0502020202020204" pitchFamily="34" charset="0"/>
              </a:rPr>
              <a:t>Spinning Enhanced Visible and </a:t>
            </a:r>
            <a:r>
              <a:rPr lang="en-US" dirty="0" err="1">
                <a:latin typeface="Century Gothic" panose="020B0502020202020204" pitchFamily="34" charset="0"/>
              </a:rPr>
              <a:t>InfraRed</a:t>
            </a:r>
            <a:r>
              <a:rPr lang="en-US" dirty="0">
                <a:latin typeface="Century Gothic" panose="020B0502020202020204" pitchFamily="34" charset="0"/>
              </a:rPr>
              <a:t> Imager</a:t>
            </a:r>
          </a:p>
        </p:txBody>
      </p:sp>
      <p:sp>
        <p:nvSpPr>
          <p:cNvPr id="259" name="Shape 259"/>
          <p:cNvSpPr txBox="1">
            <a:spLocks noGrp="1"/>
          </p:cNvSpPr>
          <p:nvPr>
            <p:ph type="body" idx="5"/>
          </p:nvPr>
        </p:nvSpPr>
        <p:spPr>
          <a:xfrm>
            <a:off x="2342559" y="3967457"/>
            <a:ext cx="2240400" cy="76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dirty="0">
                <a:latin typeface="Century Gothic" panose="020B0502020202020204" pitchFamily="34" charset="0"/>
              </a:rPr>
              <a:t>AQUA</a:t>
            </a:r>
          </a:p>
        </p:txBody>
      </p:sp>
      <p:sp>
        <p:nvSpPr>
          <p:cNvPr id="260" name="Shape 260"/>
          <p:cNvSpPr txBox="1">
            <a:spLocks noGrp="1"/>
          </p:cNvSpPr>
          <p:nvPr>
            <p:ph type="body" idx="5"/>
          </p:nvPr>
        </p:nvSpPr>
        <p:spPr>
          <a:xfrm>
            <a:off x="2259909" y="5232957"/>
            <a:ext cx="2240400" cy="768000"/>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accent1"/>
              </a:buClr>
              <a:buSzPct val="25000"/>
              <a:buFont typeface="Arial"/>
              <a:buNone/>
            </a:pPr>
            <a:r>
              <a:rPr lang="en-US" dirty="0">
                <a:solidFill>
                  <a:schemeClr val="dk1"/>
                </a:solidFill>
                <a:latin typeface="Century Gothic" panose="020B0502020202020204" pitchFamily="34" charset="0"/>
              </a:rPr>
              <a:t>MERRA</a:t>
            </a:r>
          </a:p>
        </p:txBody>
      </p:sp>
      <p:sp>
        <p:nvSpPr>
          <p:cNvPr id="261" name="Shape 261"/>
          <p:cNvSpPr txBox="1">
            <a:spLocks noGrp="1"/>
          </p:cNvSpPr>
          <p:nvPr>
            <p:ph type="body" idx="4"/>
          </p:nvPr>
        </p:nvSpPr>
        <p:spPr>
          <a:xfrm>
            <a:off x="4772775" y="3967452"/>
            <a:ext cx="3950100" cy="76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Arial"/>
              <a:buNone/>
            </a:pPr>
            <a:r>
              <a:rPr lang="en-US" b="1" dirty="0">
                <a:latin typeface="Century Gothic" panose="020B0502020202020204" pitchFamily="34" charset="0"/>
              </a:rPr>
              <a:t>AIRS</a:t>
            </a:r>
          </a:p>
          <a:p>
            <a:pPr marL="0" marR="0" lvl="0" indent="0" algn="l" rtl="0">
              <a:lnSpc>
                <a:spcPct val="100000"/>
              </a:lnSpc>
              <a:spcBef>
                <a:spcPts val="0"/>
              </a:spcBef>
              <a:buClr>
                <a:schemeClr val="dk1"/>
              </a:buClr>
              <a:buSzPct val="25000"/>
              <a:buFont typeface="Arial"/>
              <a:buNone/>
            </a:pPr>
            <a:r>
              <a:rPr lang="en-US" dirty="0">
                <a:latin typeface="Century Gothic" panose="020B0502020202020204" pitchFamily="34" charset="0"/>
              </a:rPr>
              <a:t>Atmospheric Infrared Sounder</a:t>
            </a:r>
          </a:p>
        </p:txBody>
      </p:sp>
      <p:sp>
        <p:nvSpPr>
          <p:cNvPr id="262" name="Shape 262"/>
          <p:cNvSpPr txBox="1">
            <a:spLocks noGrp="1"/>
          </p:cNvSpPr>
          <p:nvPr>
            <p:ph type="body" idx="4"/>
          </p:nvPr>
        </p:nvSpPr>
        <p:spPr>
          <a:xfrm>
            <a:off x="4772775" y="5356502"/>
            <a:ext cx="3950100" cy="768000"/>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buClr>
                <a:schemeClr val="dk1"/>
              </a:buClr>
              <a:buSzPct val="25000"/>
              <a:buFont typeface="Arial"/>
              <a:buNone/>
            </a:pPr>
            <a:r>
              <a:rPr lang="en-US" dirty="0">
                <a:latin typeface="Century Gothic" panose="020B0502020202020204" pitchFamily="34" charset="0"/>
              </a:rPr>
              <a:t>Modern-Era Retrospective Analysis for Research and Applications</a:t>
            </a:r>
          </a:p>
        </p:txBody>
      </p:sp>
      <p:pic>
        <p:nvPicPr>
          <p:cNvPr id="263" name="Shape 263"/>
          <p:cNvPicPr preferRelativeResize="0"/>
          <p:nvPr/>
        </p:nvPicPr>
        <p:blipFill>
          <a:blip r:embed="rId3">
            <a:alphaModFix/>
          </a:blip>
          <a:stretch>
            <a:fillRect/>
          </a:stretch>
        </p:blipFill>
        <p:spPr>
          <a:xfrm>
            <a:off x="201705" y="1725808"/>
            <a:ext cx="1292019" cy="1323464"/>
          </a:xfrm>
          <a:prstGeom prst="rect">
            <a:avLst/>
          </a:prstGeom>
          <a:noFill/>
          <a:ln>
            <a:noFill/>
          </a:ln>
        </p:spPr>
      </p:pic>
      <p:pic>
        <p:nvPicPr>
          <p:cNvPr id="264" name="Shape 264"/>
          <p:cNvPicPr preferRelativeResize="0"/>
          <p:nvPr/>
        </p:nvPicPr>
        <p:blipFill>
          <a:blip r:embed="rId4">
            <a:alphaModFix/>
          </a:blip>
          <a:stretch>
            <a:fillRect/>
          </a:stretch>
        </p:blipFill>
        <p:spPr>
          <a:xfrm>
            <a:off x="386680" y="3609715"/>
            <a:ext cx="1643060" cy="105057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M</a:t>
            </a:r>
            <a:r>
              <a:rPr lang="en-US" dirty="0">
                <a:latin typeface="Century Gothic" panose="020B0502020202020204" pitchFamily="34" charset="0"/>
              </a:rPr>
              <a:t>ethodology</a:t>
            </a:r>
          </a:p>
        </p:txBody>
      </p:sp>
      <p:sp>
        <p:nvSpPr>
          <p:cNvPr id="270" name="Shape 270"/>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Selecting Study Dates</a:t>
            </a:r>
          </a:p>
        </p:txBody>
      </p:sp>
      <p:pic>
        <p:nvPicPr>
          <p:cNvPr id="271" name="Shape 271"/>
          <p:cNvPicPr preferRelativeResize="0"/>
          <p:nvPr/>
        </p:nvPicPr>
        <p:blipFill>
          <a:blip r:embed="rId3">
            <a:alphaModFix/>
          </a:blip>
          <a:stretch>
            <a:fillRect/>
          </a:stretch>
        </p:blipFill>
        <p:spPr>
          <a:xfrm rot="472947">
            <a:off x="-161282" y="1819698"/>
            <a:ext cx="1444653" cy="1462057"/>
          </a:xfrm>
          <a:prstGeom prst="rect">
            <a:avLst/>
          </a:prstGeom>
          <a:noFill/>
          <a:ln>
            <a:noFill/>
          </a:ln>
        </p:spPr>
      </p:pic>
      <p:pic>
        <p:nvPicPr>
          <p:cNvPr id="272" name="Shape 272"/>
          <p:cNvPicPr preferRelativeResize="0"/>
          <p:nvPr/>
        </p:nvPicPr>
        <p:blipFill rotWithShape="1">
          <a:blip r:embed="rId4">
            <a:alphaModFix/>
          </a:blip>
          <a:srcRect l="9540" r="34242" b="47698"/>
          <a:stretch/>
        </p:blipFill>
        <p:spPr>
          <a:xfrm>
            <a:off x="844775" y="4161429"/>
            <a:ext cx="2703664" cy="2017304"/>
          </a:xfrm>
          <a:prstGeom prst="rect">
            <a:avLst/>
          </a:prstGeom>
          <a:noFill/>
          <a:ln>
            <a:noFill/>
          </a:ln>
        </p:spPr>
      </p:pic>
      <p:sp>
        <p:nvSpPr>
          <p:cNvPr id="273" name="Shape 273"/>
          <p:cNvSpPr txBox="1"/>
          <p:nvPr/>
        </p:nvSpPr>
        <p:spPr>
          <a:xfrm>
            <a:off x="0" y="6238240"/>
            <a:ext cx="3840480" cy="661853"/>
          </a:xfrm>
          <a:prstGeom prst="rect">
            <a:avLst/>
          </a:prstGeom>
          <a:noFill/>
          <a:ln>
            <a:noFill/>
          </a:ln>
        </p:spPr>
        <p:txBody>
          <a:bodyPr lIns="91425" tIns="91425" rIns="91425" bIns="91425" anchor="t" anchorCtr="0">
            <a:noAutofit/>
          </a:bodyPr>
          <a:lstStyle/>
          <a:p>
            <a:pPr lvl="0">
              <a:spcBef>
                <a:spcPts val="0"/>
              </a:spcBef>
              <a:buNone/>
            </a:pPr>
            <a:r>
              <a:rPr lang="en-US" sz="2000" dirty="0">
                <a:solidFill>
                  <a:schemeClr val="tx2">
                    <a:lumMod val="50000"/>
                  </a:schemeClr>
                </a:solidFill>
                <a:latin typeface="Century Gothic" panose="020B0502020202020204" pitchFamily="34" charset="0"/>
              </a:rPr>
              <a:t>Image Credit: NASA GSFC</a:t>
            </a:r>
          </a:p>
        </p:txBody>
      </p:sp>
      <p:sp>
        <p:nvSpPr>
          <p:cNvPr id="274" name="Shape 274"/>
          <p:cNvSpPr/>
          <p:nvPr/>
        </p:nvSpPr>
        <p:spPr>
          <a:xfrm>
            <a:off x="3254501" y="2091026"/>
            <a:ext cx="2364462" cy="2223429"/>
          </a:xfrm>
          <a:prstGeom prst="rightArrow">
            <a:avLst>
              <a:gd name="adj1" fmla="val 50000"/>
              <a:gd name="adj2" fmla="val 50000"/>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txBox="1">
            <a:spLocks noGrp="1"/>
          </p:cNvSpPr>
          <p:nvPr>
            <p:ph type="body" idx="4"/>
          </p:nvPr>
        </p:nvSpPr>
        <p:spPr>
          <a:xfrm>
            <a:off x="3238911" y="2759824"/>
            <a:ext cx="2395641" cy="1068345"/>
          </a:xfrm>
          <a:prstGeom prst="rect">
            <a:avLst/>
          </a:prstGeom>
          <a:noFill/>
          <a:ln>
            <a:noFill/>
          </a:ln>
        </p:spPr>
        <p:txBody>
          <a:bodyPr lIns="91425" tIns="45700" rIns="91425" bIns="45700" anchor="t" anchorCtr="0">
            <a:noAutofit/>
          </a:bodyPr>
          <a:lstStyle/>
          <a:p>
            <a:pPr marL="0" marR="0" lvl="0" indent="0" rtl="0">
              <a:lnSpc>
                <a:spcPct val="115000"/>
              </a:lnSpc>
              <a:spcBef>
                <a:spcPts val="0"/>
              </a:spcBef>
              <a:buClr>
                <a:schemeClr val="dk1"/>
              </a:buClr>
              <a:buSzPct val="25000"/>
              <a:buFont typeface="Arial"/>
              <a:buNone/>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OT Detection </a:t>
            </a:r>
          </a:p>
          <a:p>
            <a:pPr marL="0" marR="0" lvl="0" indent="0" rtl="0">
              <a:lnSpc>
                <a:spcPct val="115000"/>
              </a:lnSpc>
              <a:spcBef>
                <a:spcPts val="0"/>
              </a:spcBef>
              <a:buClr>
                <a:schemeClr val="dk1"/>
              </a:buClr>
              <a:buSzPct val="25000"/>
              <a:buFont typeface="Arial"/>
              <a:buNone/>
            </a:pP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Algorithm</a:t>
            </a:r>
          </a:p>
        </p:txBody>
      </p:sp>
      <p:sp>
        <p:nvSpPr>
          <p:cNvPr id="276" name="Shape 276"/>
          <p:cNvSpPr/>
          <p:nvPr/>
        </p:nvSpPr>
        <p:spPr>
          <a:xfrm rot="-7960117">
            <a:off x="5732998" y="4004236"/>
            <a:ext cx="2216280" cy="2288534"/>
          </a:xfrm>
          <a:prstGeom prst="leftUpArrow">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txBox="1"/>
          <p:nvPr/>
        </p:nvSpPr>
        <p:spPr>
          <a:xfrm>
            <a:off x="4512911" y="5503950"/>
            <a:ext cx="2024187" cy="677890"/>
          </a:xfrm>
          <a:prstGeom prst="rect">
            <a:avLst/>
          </a:prstGeom>
          <a:noFill/>
          <a:ln>
            <a:noFill/>
          </a:ln>
        </p:spPr>
        <p:txBody>
          <a:bodyPr lIns="91425" tIns="91425" rIns="91425" bIns="91425" anchor="t" anchorCtr="0">
            <a:noAutofit/>
          </a:bodyPr>
          <a:lstStyle/>
          <a:p>
            <a:pPr lvl="0" algn="ctr">
              <a:spcBef>
                <a:spcPts val="0"/>
              </a:spcBef>
              <a:buNone/>
            </a:pPr>
            <a:r>
              <a:rPr lang="en-US" sz="2400" dirty="0">
                <a:solidFill>
                  <a:schemeClr val="bg1">
                    <a:lumMod val="50000"/>
                  </a:schemeClr>
                </a:solidFill>
                <a:latin typeface="Century Gothic" panose="020B0502020202020204" pitchFamily="34" charset="0"/>
              </a:rPr>
              <a:t>99th Percentile</a:t>
            </a:r>
          </a:p>
        </p:txBody>
      </p:sp>
      <p:sp>
        <p:nvSpPr>
          <p:cNvPr id="278" name="Shape 278"/>
          <p:cNvSpPr txBox="1"/>
          <p:nvPr/>
        </p:nvSpPr>
        <p:spPr>
          <a:xfrm>
            <a:off x="6965703" y="5447550"/>
            <a:ext cx="2345815" cy="790690"/>
          </a:xfrm>
          <a:prstGeom prst="rect">
            <a:avLst/>
          </a:prstGeom>
          <a:noFill/>
          <a:ln>
            <a:noFill/>
          </a:ln>
        </p:spPr>
        <p:txBody>
          <a:bodyPr lIns="91425" tIns="91425" rIns="91425" bIns="91425" anchor="t" anchorCtr="0">
            <a:noAutofit/>
          </a:bodyPr>
          <a:lstStyle/>
          <a:p>
            <a:pPr lvl="0" algn="ctr">
              <a:spcBef>
                <a:spcPts val="0"/>
              </a:spcBef>
              <a:buNone/>
            </a:pPr>
            <a:r>
              <a:rPr lang="en-US" sz="2400" dirty="0">
                <a:solidFill>
                  <a:schemeClr val="bg1">
                    <a:lumMod val="50000"/>
                  </a:schemeClr>
                </a:solidFill>
                <a:latin typeface="Century Gothic" panose="020B0502020202020204" pitchFamily="34" charset="0"/>
              </a:rPr>
              <a:t>50th Percentile</a:t>
            </a:r>
          </a:p>
        </p:txBody>
      </p:sp>
      <p:sp>
        <p:nvSpPr>
          <p:cNvPr id="279" name="Shape 279"/>
          <p:cNvSpPr txBox="1"/>
          <p:nvPr/>
        </p:nvSpPr>
        <p:spPr>
          <a:xfrm>
            <a:off x="2795000" y="1867875"/>
            <a:ext cx="7853400" cy="916200"/>
          </a:xfrm>
          <a:prstGeom prst="rect">
            <a:avLst/>
          </a:prstGeom>
          <a:noFill/>
          <a:ln>
            <a:noFill/>
          </a:ln>
        </p:spPr>
        <p:txBody>
          <a:bodyPr lIns="91425" tIns="91425" rIns="91425" bIns="91425" anchor="t" anchorCtr="0">
            <a:noAutofit/>
          </a:bodyPr>
          <a:lstStyle/>
          <a:p>
            <a:pPr lvl="0">
              <a:spcBef>
                <a:spcPts val="0"/>
              </a:spcBef>
              <a:buNone/>
            </a:pPr>
            <a:endParaRPr/>
          </a:p>
        </p:txBody>
      </p:sp>
      <p:cxnSp>
        <p:nvCxnSpPr>
          <p:cNvPr id="280" name="Shape 280"/>
          <p:cNvCxnSpPr/>
          <p:nvPr/>
        </p:nvCxnSpPr>
        <p:spPr>
          <a:xfrm>
            <a:off x="765077" y="3027826"/>
            <a:ext cx="79698" cy="3195915"/>
          </a:xfrm>
          <a:prstGeom prst="straightConnector1">
            <a:avLst/>
          </a:prstGeom>
          <a:noFill/>
          <a:ln w="57150" cap="flat" cmpd="sng">
            <a:solidFill>
              <a:srgbClr val="FF0000"/>
            </a:solidFill>
            <a:prstDash val="dashDot"/>
            <a:round/>
            <a:headEnd type="none" w="lg" len="lg"/>
            <a:tailEnd type="none" w="lg" len="lg"/>
          </a:ln>
          <a:effectLst>
            <a:innerShdw blurRad="114300">
              <a:prstClr val="black"/>
            </a:innerShdw>
          </a:effectLst>
        </p:spPr>
      </p:cxnSp>
      <p:cxnSp>
        <p:nvCxnSpPr>
          <p:cNvPr id="281" name="Shape 281"/>
          <p:cNvCxnSpPr>
            <a:endCxn id="273" idx="0"/>
          </p:cNvCxnSpPr>
          <p:nvPr/>
        </p:nvCxnSpPr>
        <p:spPr>
          <a:xfrm>
            <a:off x="765077" y="3026056"/>
            <a:ext cx="1155163" cy="3212184"/>
          </a:xfrm>
          <a:prstGeom prst="straightConnector1">
            <a:avLst/>
          </a:prstGeom>
          <a:noFill/>
          <a:ln w="57150" cap="flat" cmpd="sng">
            <a:solidFill>
              <a:srgbClr val="FF0000"/>
            </a:solidFill>
            <a:prstDash val="dashDot"/>
            <a:round/>
            <a:headEnd type="none" w="lg" len="lg"/>
            <a:tailEnd type="none" w="lg" len="lg"/>
          </a:ln>
          <a:effectLst>
            <a:innerShdw blurRad="114300">
              <a:prstClr val="black"/>
            </a:innerShdw>
          </a:effectLst>
        </p:spPr>
      </p:cxnSp>
      <p:cxnSp>
        <p:nvCxnSpPr>
          <p:cNvPr id="282" name="Shape 282"/>
          <p:cNvCxnSpPr/>
          <p:nvPr/>
        </p:nvCxnSpPr>
        <p:spPr>
          <a:xfrm>
            <a:off x="844775" y="3101576"/>
            <a:ext cx="2095254" cy="3062658"/>
          </a:xfrm>
          <a:prstGeom prst="straightConnector1">
            <a:avLst/>
          </a:prstGeom>
          <a:noFill/>
          <a:ln w="57150" cap="flat" cmpd="sng">
            <a:solidFill>
              <a:srgbClr val="FF0000"/>
            </a:solidFill>
            <a:prstDash val="dashDot"/>
            <a:round/>
            <a:headEnd type="none" w="lg" len="lg"/>
            <a:tailEnd type="none" w="lg" len="lg"/>
          </a:ln>
          <a:effectLst>
            <a:innerShdw blurRad="114300">
              <a:prstClr val="black"/>
            </a:innerShdw>
          </a:effectLst>
        </p:spPr>
      </p:cxnSp>
      <p:cxnSp>
        <p:nvCxnSpPr>
          <p:cNvPr id="283" name="Shape 283"/>
          <p:cNvCxnSpPr/>
          <p:nvPr/>
        </p:nvCxnSpPr>
        <p:spPr>
          <a:xfrm>
            <a:off x="829186" y="3101576"/>
            <a:ext cx="2734843" cy="2269232"/>
          </a:xfrm>
          <a:prstGeom prst="straightConnector1">
            <a:avLst/>
          </a:prstGeom>
          <a:noFill/>
          <a:ln w="57150" cap="flat" cmpd="sng">
            <a:solidFill>
              <a:srgbClr val="FF0000"/>
            </a:solidFill>
            <a:prstDash val="dashDot"/>
            <a:round/>
            <a:headEnd type="none" w="lg" len="lg"/>
            <a:tailEnd type="none" w="lg" len="lg"/>
          </a:ln>
          <a:effectLst>
            <a:innerShdw blurRad="114300">
              <a:prstClr val="black"/>
            </a:innerShdw>
          </a:effectLst>
        </p:spPr>
      </p:cxnSp>
      <p:cxnSp>
        <p:nvCxnSpPr>
          <p:cNvPr id="284" name="Shape 284"/>
          <p:cNvCxnSpPr/>
          <p:nvPr/>
        </p:nvCxnSpPr>
        <p:spPr>
          <a:xfrm>
            <a:off x="765077" y="3026056"/>
            <a:ext cx="2783362" cy="1135373"/>
          </a:xfrm>
          <a:prstGeom prst="straightConnector1">
            <a:avLst/>
          </a:prstGeom>
          <a:noFill/>
          <a:ln w="57150" cap="flat" cmpd="sng">
            <a:solidFill>
              <a:srgbClr val="FF0000"/>
            </a:solidFill>
            <a:prstDash val="dashDot"/>
            <a:round/>
            <a:headEnd type="none" w="lg" len="lg"/>
            <a:tailEnd type="none" w="lg" len="lg"/>
          </a:ln>
          <a:effectLst>
            <a:innerShdw blurRad="114300">
              <a:prstClr val="black"/>
            </a:innerShdw>
          </a:effectLst>
        </p:spPr>
      </p:cxnSp>
      <p:pic>
        <p:nvPicPr>
          <p:cNvPr id="285" name="Shape 285"/>
          <p:cNvPicPr preferRelativeResize="0"/>
          <p:nvPr/>
        </p:nvPicPr>
        <p:blipFill rotWithShape="1">
          <a:blip r:embed="rId5">
            <a:alphaModFix/>
          </a:blip>
          <a:srcRect t="10504" b="17209"/>
          <a:stretch/>
        </p:blipFill>
        <p:spPr>
          <a:xfrm>
            <a:off x="5691532" y="2568089"/>
            <a:ext cx="2821718" cy="152663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5400" b="1" i="0" u="none" strike="noStrike" cap="none" dirty="0">
                <a:solidFill>
                  <a:srgbClr val="BFBFBF"/>
                </a:solidFill>
                <a:latin typeface="Century Gothic" panose="020B0502020202020204" pitchFamily="34" charset="0"/>
                <a:sym typeface="Questrial"/>
              </a:rPr>
              <a:t>M</a:t>
            </a:r>
            <a:r>
              <a:rPr lang="en-US" dirty="0">
                <a:latin typeface="Century Gothic" panose="020B0502020202020204" pitchFamily="34" charset="0"/>
              </a:rPr>
              <a:t>ethodology</a:t>
            </a:r>
          </a:p>
        </p:txBody>
      </p:sp>
      <p:sp>
        <p:nvSpPr>
          <p:cNvPr id="291" name="Shape 291"/>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Analyzing Storm Indicators</a:t>
            </a:r>
          </a:p>
        </p:txBody>
      </p:sp>
      <p:sp>
        <p:nvSpPr>
          <p:cNvPr id="292" name="Shape 292"/>
          <p:cNvSpPr txBox="1"/>
          <p:nvPr/>
        </p:nvSpPr>
        <p:spPr>
          <a:xfrm>
            <a:off x="661500" y="2400300"/>
            <a:ext cx="1967400" cy="923400"/>
          </a:xfrm>
          <a:prstGeom prst="rect">
            <a:avLst/>
          </a:prstGeom>
          <a:noFill/>
          <a:ln>
            <a:noFill/>
          </a:ln>
        </p:spPr>
        <p:txBody>
          <a:bodyPr lIns="91425" tIns="91425" rIns="91425" bIns="91425" anchor="t" anchorCtr="0">
            <a:noAutofit/>
          </a:bodyPr>
          <a:lstStyle/>
          <a:p>
            <a:pPr lvl="0">
              <a:spcBef>
                <a:spcPts val="0"/>
              </a:spcBef>
              <a:buNone/>
            </a:pPr>
            <a:r>
              <a:rPr lang="en-US" sz="3600" b="1" dirty="0">
                <a:solidFill>
                  <a:schemeClr val="dk1"/>
                </a:solidFill>
                <a:latin typeface="Century Gothic" panose="020B0502020202020204" pitchFamily="34" charset="0"/>
              </a:rPr>
              <a:t>MERRA</a:t>
            </a:r>
          </a:p>
        </p:txBody>
      </p:sp>
      <p:sp>
        <p:nvSpPr>
          <p:cNvPr id="293" name="Shape 293"/>
          <p:cNvSpPr txBox="1"/>
          <p:nvPr/>
        </p:nvSpPr>
        <p:spPr>
          <a:xfrm>
            <a:off x="661500" y="3086100"/>
            <a:ext cx="4239600" cy="3314700"/>
          </a:xfrm>
          <a:prstGeom prst="rect">
            <a:avLst/>
          </a:prstGeom>
          <a:noFill/>
          <a:ln>
            <a:noFill/>
          </a:ln>
        </p:spPr>
        <p:txBody>
          <a:bodyPr lIns="91425" tIns="91425" rIns="91425" bIns="91425" anchor="t" anchorCtr="0">
            <a:noAutofit/>
          </a:bodyPr>
          <a:lstStyle/>
          <a:p>
            <a:pPr lvl="0" rtl="0">
              <a:spcBef>
                <a:spcPts val="0"/>
              </a:spcBef>
              <a:buNone/>
            </a:pPr>
            <a:r>
              <a:rPr lang="en-US" sz="3000" dirty="0">
                <a:solidFill>
                  <a:srgbClr val="94A3D4"/>
                </a:solidFill>
                <a:latin typeface="Century Gothic" panose="020B0502020202020204" pitchFamily="34" charset="0"/>
              </a:rPr>
              <a:t>Weather Maps</a:t>
            </a:r>
          </a:p>
          <a:p>
            <a:pPr lvl="0" rtl="0">
              <a:spcBef>
                <a:spcPts val="0"/>
              </a:spcBef>
              <a:buNone/>
            </a:pPr>
            <a:r>
              <a:rPr lang="en-US" sz="2000" dirty="0">
                <a:solidFill>
                  <a:srgbClr val="BFBFBF"/>
                </a:solidFill>
                <a:latin typeface="Century Gothic" panose="020B0502020202020204" pitchFamily="34" charset="0"/>
              </a:rPr>
              <a:t>Temperature at 500 </a:t>
            </a:r>
            <a:r>
              <a:rPr lang="en-US" sz="2000" dirty="0" err="1">
                <a:solidFill>
                  <a:srgbClr val="BFBFBF"/>
                </a:solidFill>
                <a:latin typeface="Century Gothic" panose="020B0502020202020204" pitchFamily="34" charset="0"/>
              </a:rPr>
              <a:t>mb</a:t>
            </a:r>
            <a:endParaRPr lang="en-US" sz="2000" dirty="0">
              <a:solidFill>
                <a:srgbClr val="BFBFBF"/>
              </a:solidFill>
              <a:latin typeface="Century Gothic" panose="020B0502020202020204" pitchFamily="34" charset="0"/>
            </a:endParaRPr>
          </a:p>
          <a:p>
            <a:pPr lvl="0" rtl="0">
              <a:spcBef>
                <a:spcPts val="0"/>
              </a:spcBef>
              <a:buNone/>
            </a:pPr>
            <a:r>
              <a:rPr lang="en-US" sz="2000" dirty="0">
                <a:solidFill>
                  <a:srgbClr val="BFBFBF"/>
                </a:solidFill>
                <a:latin typeface="Century Gothic" panose="020B0502020202020204" pitchFamily="34" charset="0"/>
              </a:rPr>
              <a:t>Geopotential Height at 500 </a:t>
            </a:r>
            <a:r>
              <a:rPr lang="en-US" sz="2000" dirty="0" err="1">
                <a:solidFill>
                  <a:srgbClr val="BFBFBF"/>
                </a:solidFill>
                <a:latin typeface="Century Gothic" panose="020B0502020202020204" pitchFamily="34" charset="0"/>
              </a:rPr>
              <a:t>mb</a:t>
            </a:r>
            <a:endParaRPr lang="en-US" sz="2000" dirty="0">
              <a:solidFill>
                <a:srgbClr val="BFBFBF"/>
              </a:solidFill>
              <a:latin typeface="Century Gothic" panose="020B0502020202020204" pitchFamily="34" charset="0"/>
            </a:endParaRPr>
          </a:p>
          <a:p>
            <a:pPr lvl="0" rtl="0">
              <a:spcBef>
                <a:spcPts val="0"/>
              </a:spcBef>
              <a:buNone/>
            </a:pPr>
            <a:r>
              <a:rPr lang="en-US" sz="2000" dirty="0">
                <a:solidFill>
                  <a:srgbClr val="BFBFBF"/>
                </a:solidFill>
                <a:latin typeface="Century Gothic" panose="020B0502020202020204" pitchFamily="34" charset="0"/>
              </a:rPr>
              <a:t>Wind Speed at 700 </a:t>
            </a:r>
            <a:r>
              <a:rPr lang="en-US" sz="2000" dirty="0" err="1">
                <a:solidFill>
                  <a:srgbClr val="BFBFBF"/>
                </a:solidFill>
                <a:latin typeface="Century Gothic" panose="020B0502020202020204" pitchFamily="34" charset="0"/>
              </a:rPr>
              <a:t>mb</a:t>
            </a:r>
            <a:endParaRPr lang="en-US" sz="2000" dirty="0">
              <a:solidFill>
                <a:srgbClr val="BFBFBF"/>
              </a:solidFill>
              <a:latin typeface="Century Gothic" panose="020B0502020202020204" pitchFamily="34" charset="0"/>
            </a:endParaRPr>
          </a:p>
          <a:p>
            <a:pPr lvl="0" rtl="0">
              <a:spcBef>
                <a:spcPts val="0"/>
              </a:spcBef>
              <a:buNone/>
            </a:pPr>
            <a:r>
              <a:rPr lang="en-US" sz="2000" dirty="0">
                <a:solidFill>
                  <a:srgbClr val="BFBFBF"/>
                </a:solidFill>
                <a:latin typeface="Century Gothic" panose="020B0502020202020204" pitchFamily="34" charset="0"/>
              </a:rPr>
              <a:t>Temperature at 700 </a:t>
            </a:r>
            <a:r>
              <a:rPr lang="en-US" sz="2000" dirty="0" err="1">
                <a:solidFill>
                  <a:srgbClr val="BFBFBF"/>
                </a:solidFill>
                <a:latin typeface="Century Gothic" panose="020B0502020202020204" pitchFamily="34" charset="0"/>
              </a:rPr>
              <a:t>mb</a:t>
            </a:r>
            <a:endParaRPr lang="en-US" sz="2000" dirty="0">
              <a:solidFill>
                <a:srgbClr val="BFBFBF"/>
              </a:solidFill>
              <a:latin typeface="Century Gothic" panose="020B0502020202020204" pitchFamily="34" charset="0"/>
            </a:endParaRPr>
          </a:p>
          <a:p>
            <a:pPr lvl="0" rtl="0">
              <a:spcBef>
                <a:spcPts val="0"/>
              </a:spcBef>
              <a:buNone/>
            </a:pPr>
            <a:r>
              <a:rPr lang="en-US" sz="2000" dirty="0">
                <a:solidFill>
                  <a:srgbClr val="BFBFBF"/>
                </a:solidFill>
                <a:latin typeface="Century Gothic" panose="020B0502020202020204" pitchFamily="34" charset="0"/>
              </a:rPr>
              <a:t>Surface wind</a:t>
            </a:r>
          </a:p>
          <a:p>
            <a:pPr lvl="0" rtl="0">
              <a:spcBef>
                <a:spcPts val="0"/>
              </a:spcBef>
              <a:buNone/>
            </a:pPr>
            <a:r>
              <a:rPr lang="en-US" sz="2000" dirty="0">
                <a:solidFill>
                  <a:srgbClr val="BFBFBF"/>
                </a:solidFill>
                <a:latin typeface="Century Gothic" panose="020B0502020202020204" pitchFamily="34" charset="0"/>
              </a:rPr>
              <a:t>Surface temperature </a:t>
            </a:r>
          </a:p>
          <a:p>
            <a:pPr lvl="0">
              <a:spcBef>
                <a:spcPts val="0"/>
              </a:spcBef>
              <a:buNone/>
            </a:pPr>
            <a:r>
              <a:rPr lang="en-US" sz="2000" dirty="0">
                <a:solidFill>
                  <a:srgbClr val="BFBFBF"/>
                </a:solidFill>
                <a:latin typeface="Century Gothic" panose="020B0502020202020204" pitchFamily="34" charset="0"/>
              </a:rPr>
              <a:t>Vertical Pressure Velocity at ?? </a:t>
            </a:r>
          </a:p>
        </p:txBody>
      </p:sp>
      <p:sp>
        <p:nvSpPr>
          <p:cNvPr id="294" name="Shape 294"/>
          <p:cNvSpPr txBox="1"/>
          <p:nvPr/>
        </p:nvSpPr>
        <p:spPr>
          <a:xfrm>
            <a:off x="4901100" y="2400300"/>
            <a:ext cx="3086100" cy="1206300"/>
          </a:xfrm>
          <a:prstGeom prst="rect">
            <a:avLst/>
          </a:prstGeom>
          <a:noFill/>
          <a:ln>
            <a:noFill/>
          </a:ln>
        </p:spPr>
        <p:txBody>
          <a:bodyPr lIns="91425" tIns="91425" rIns="91425" bIns="91425" anchor="t" anchorCtr="0">
            <a:noAutofit/>
          </a:bodyPr>
          <a:lstStyle/>
          <a:p>
            <a:pPr lvl="0">
              <a:spcBef>
                <a:spcPts val="0"/>
              </a:spcBef>
              <a:buNone/>
            </a:pPr>
            <a:r>
              <a:rPr lang="en-US" sz="3600" b="1" dirty="0">
                <a:solidFill>
                  <a:schemeClr val="dk1"/>
                </a:solidFill>
                <a:latin typeface="Century Gothic" panose="020B0502020202020204" pitchFamily="34" charset="0"/>
              </a:rPr>
              <a:t>AQUA - AIRS</a:t>
            </a:r>
          </a:p>
        </p:txBody>
      </p:sp>
      <p:sp>
        <p:nvSpPr>
          <p:cNvPr id="295" name="Shape 295"/>
          <p:cNvSpPr txBox="1"/>
          <p:nvPr/>
        </p:nvSpPr>
        <p:spPr>
          <a:xfrm>
            <a:off x="4901100" y="3086100"/>
            <a:ext cx="4419900" cy="3314700"/>
          </a:xfrm>
          <a:prstGeom prst="rect">
            <a:avLst/>
          </a:prstGeom>
          <a:noFill/>
          <a:ln>
            <a:noFill/>
          </a:ln>
        </p:spPr>
        <p:txBody>
          <a:bodyPr lIns="91425" tIns="91425" rIns="91425" bIns="91425" anchor="t" anchorCtr="0">
            <a:noAutofit/>
          </a:bodyPr>
          <a:lstStyle/>
          <a:p>
            <a:pPr lvl="0" rtl="0">
              <a:spcBef>
                <a:spcPts val="0"/>
              </a:spcBef>
              <a:buNone/>
            </a:pPr>
            <a:r>
              <a:rPr lang="en-US" sz="3000" dirty="0">
                <a:solidFill>
                  <a:srgbClr val="94A3D4"/>
                </a:solidFill>
                <a:latin typeface="Century Gothic" panose="020B0502020202020204" pitchFamily="34" charset="0"/>
              </a:rPr>
              <a:t>Skew-T Log-P Plots</a:t>
            </a:r>
          </a:p>
        </p:txBody>
      </p:sp>
      <p:pic>
        <p:nvPicPr>
          <p:cNvPr id="296" name="Shape 296"/>
          <p:cNvPicPr preferRelativeResize="0"/>
          <p:nvPr/>
        </p:nvPicPr>
        <p:blipFill rotWithShape="1">
          <a:blip r:embed="rId3">
            <a:alphaModFix/>
          </a:blip>
          <a:srcRect l="4906"/>
          <a:stretch/>
        </p:blipFill>
        <p:spPr>
          <a:xfrm>
            <a:off x="4901088" y="3648450"/>
            <a:ext cx="3922750" cy="2752350"/>
          </a:xfrm>
          <a:prstGeom prst="rect">
            <a:avLst/>
          </a:prstGeom>
          <a:noFill/>
          <a:ln>
            <a:noFill/>
          </a:ln>
        </p:spPr>
      </p:pic>
      <p:sp>
        <p:nvSpPr>
          <p:cNvPr id="297" name="Shape 297"/>
          <p:cNvSpPr txBox="1"/>
          <p:nvPr/>
        </p:nvSpPr>
        <p:spPr>
          <a:xfrm>
            <a:off x="4901088" y="6400800"/>
            <a:ext cx="4141739" cy="417471"/>
          </a:xfrm>
          <a:prstGeom prst="rect">
            <a:avLst/>
          </a:prstGeom>
          <a:noFill/>
          <a:ln>
            <a:noFill/>
          </a:ln>
        </p:spPr>
        <p:txBody>
          <a:bodyPr lIns="91425" tIns="91425" rIns="91425" bIns="91425" anchor="t" anchorCtr="0">
            <a:noAutofit/>
          </a:bodyPr>
          <a:lstStyle/>
          <a:p>
            <a:pPr lvl="0">
              <a:spcBef>
                <a:spcPts val="0"/>
              </a:spcBef>
              <a:buNone/>
            </a:pPr>
            <a:r>
              <a:rPr lang="en-US" sz="2000" dirty="0">
                <a:solidFill>
                  <a:schemeClr val="bg1">
                    <a:lumMod val="50000"/>
                  </a:schemeClr>
                </a:solidFill>
                <a:latin typeface="Century Gothic" panose="020B0502020202020204" pitchFamily="34" charset="0"/>
              </a:rPr>
              <a:t>Image Credit: Fernando Flores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03" name="Shape 303"/>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MERRA Variables</a:t>
            </a:r>
          </a:p>
        </p:txBody>
      </p:sp>
      <p:pic>
        <p:nvPicPr>
          <p:cNvPr id="304" name="Shape 304"/>
          <p:cNvPicPr preferRelativeResize="0"/>
          <p:nvPr/>
        </p:nvPicPr>
        <p:blipFill rotWithShape="1">
          <a:blip r:embed="rId3">
            <a:alphaModFix/>
          </a:blip>
          <a:srcRect l="11963" t="10593" r="17500" b="14606"/>
          <a:stretch/>
        </p:blipFill>
        <p:spPr>
          <a:xfrm>
            <a:off x="752475" y="2504414"/>
            <a:ext cx="3257550" cy="2590800"/>
          </a:xfrm>
          <a:prstGeom prst="rect">
            <a:avLst/>
          </a:prstGeom>
          <a:noFill/>
          <a:ln>
            <a:noFill/>
          </a:ln>
        </p:spPr>
      </p:pic>
      <p:pic>
        <p:nvPicPr>
          <p:cNvPr id="305" name="Shape 305"/>
          <p:cNvPicPr preferRelativeResize="0"/>
          <p:nvPr/>
        </p:nvPicPr>
        <p:blipFill rotWithShape="1">
          <a:blip r:embed="rId4">
            <a:alphaModFix/>
          </a:blip>
          <a:srcRect l="11988" t="10761" r="17099" b="14029"/>
          <a:stretch/>
        </p:blipFill>
        <p:spPr>
          <a:xfrm>
            <a:off x="5108551" y="2488563"/>
            <a:ext cx="3274828" cy="2604976"/>
          </a:xfrm>
          <a:prstGeom prst="rect">
            <a:avLst/>
          </a:prstGeom>
          <a:noFill/>
          <a:ln>
            <a:noFill/>
          </a:ln>
        </p:spPr>
      </p:pic>
      <p:pic>
        <p:nvPicPr>
          <p:cNvPr id="6" name="Shape 304"/>
          <p:cNvPicPr preferRelativeResize="0"/>
          <p:nvPr/>
        </p:nvPicPr>
        <p:blipFill rotWithShape="1">
          <a:blip r:embed="rId3">
            <a:alphaModFix/>
          </a:blip>
          <a:srcRect l="84531" t="10902" r="12183" b="14024"/>
          <a:stretch/>
        </p:blipFill>
        <p:spPr>
          <a:xfrm>
            <a:off x="4239447" y="2361041"/>
            <a:ext cx="323025" cy="3523316"/>
          </a:xfrm>
          <a:prstGeom prst="rect">
            <a:avLst/>
          </a:prstGeom>
          <a:noFill/>
          <a:ln>
            <a:noFill/>
          </a:ln>
        </p:spPr>
      </p:pic>
      <p:sp>
        <p:nvSpPr>
          <p:cNvPr id="2" name="TextBox 1"/>
          <p:cNvSpPr txBox="1"/>
          <p:nvPr/>
        </p:nvSpPr>
        <p:spPr>
          <a:xfrm>
            <a:off x="295275" y="2837789"/>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8" name="TextBox 7"/>
          <p:cNvSpPr txBox="1"/>
          <p:nvPr/>
        </p:nvSpPr>
        <p:spPr>
          <a:xfrm>
            <a:off x="457200" y="3377208"/>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9" name="TextBox 8"/>
          <p:cNvSpPr txBox="1"/>
          <p:nvPr/>
        </p:nvSpPr>
        <p:spPr>
          <a:xfrm>
            <a:off x="285749" y="2361041"/>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10" name="TextBox 9"/>
          <p:cNvSpPr txBox="1"/>
          <p:nvPr/>
        </p:nvSpPr>
        <p:spPr>
          <a:xfrm>
            <a:off x="300037" y="3897657"/>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11" name="TextBox 10"/>
          <p:cNvSpPr txBox="1"/>
          <p:nvPr/>
        </p:nvSpPr>
        <p:spPr>
          <a:xfrm>
            <a:off x="309563" y="4415511"/>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2" name="TextBox 11"/>
          <p:cNvSpPr txBox="1"/>
          <p:nvPr/>
        </p:nvSpPr>
        <p:spPr>
          <a:xfrm>
            <a:off x="285748" y="4857093"/>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13" name="TextBox 12"/>
          <p:cNvSpPr txBox="1"/>
          <p:nvPr/>
        </p:nvSpPr>
        <p:spPr>
          <a:xfrm rot="16200000">
            <a:off x="-865535" y="3459557"/>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14" name="TextBox 13"/>
          <p:cNvSpPr txBox="1"/>
          <p:nvPr/>
        </p:nvSpPr>
        <p:spPr>
          <a:xfrm>
            <a:off x="285748" y="1945543"/>
            <a:ext cx="4276724" cy="523220"/>
          </a:xfrm>
          <a:prstGeom prst="rect">
            <a:avLst/>
          </a:prstGeom>
          <a:noFill/>
        </p:spPr>
        <p:txBody>
          <a:bodyPr wrap="square" rtlCol="0">
            <a:spAutoFit/>
          </a:bodyPr>
          <a:lstStyle/>
          <a:p>
            <a:pPr algn="ctr"/>
            <a:r>
              <a:rPr lang="en-US" dirty="0" smtClean="0">
                <a:solidFill>
                  <a:schemeClr val="tx2">
                    <a:lumMod val="50000"/>
                  </a:schemeClr>
                </a:solidFill>
                <a:latin typeface="Century Gothic" panose="020B0502020202020204" pitchFamily="34" charset="0"/>
              </a:rPr>
              <a:t>99</a:t>
            </a:r>
            <a:r>
              <a:rPr lang="en-US" baseline="30000" dirty="0" smtClean="0">
                <a:solidFill>
                  <a:schemeClr val="tx2">
                    <a:lumMod val="50000"/>
                  </a:schemeClr>
                </a:solidFill>
                <a:latin typeface="Century Gothic" panose="020B0502020202020204" pitchFamily="34" charset="0"/>
              </a:rPr>
              <a:t>th</a:t>
            </a:r>
            <a:r>
              <a:rPr lang="en-US" dirty="0" smtClean="0">
                <a:solidFill>
                  <a:schemeClr val="tx2">
                    <a:lumMod val="50000"/>
                  </a:schemeClr>
                </a:solidFill>
                <a:latin typeface="Century Gothic" panose="020B0502020202020204" pitchFamily="34" charset="0"/>
              </a:rPr>
              <a:t> Percentile Ave Vertical Pressure Velocity (Pa/s) at 500 </a:t>
            </a:r>
            <a:r>
              <a:rPr lang="en-US" dirty="0" err="1" smtClean="0">
                <a:solidFill>
                  <a:schemeClr val="tx2">
                    <a:lumMod val="50000"/>
                  </a:schemeClr>
                </a:solidFill>
                <a:latin typeface="Century Gothic" panose="020B0502020202020204" pitchFamily="34" charset="0"/>
              </a:rPr>
              <a:t>mb</a:t>
            </a:r>
            <a:r>
              <a:rPr lang="en-US" dirty="0" smtClean="0">
                <a:solidFill>
                  <a:schemeClr val="tx2">
                    <a:lumMod val="50000"/>
                  </a:schemeClr>
                </a:solidFill>
                <a:latin typeface="Century Gothic" panose="020B0502020202020204" pitchFamily="34" charset="0"/>
              </a:rPr>
              <a:t> at 0:00 UTC</a:t>
            </a:r>
            <a:endParaRPr lang="en-US" dirty="0">
              <a:solidFill>
                <a:schemeClr val="tx2">
                  <a:lumMod val="50000"/>
                </a:schemeClr>
              </a:solidFill>
              <a:latin typeface="Century Gothic" panose="020B0502020202020204" pitchFamily="34" charset="0"/>
            </a:endParaRPr>
          </a:p>
        </p:txBody>
      </p:sp>
      <p:sp>
        <p:nvSpPr>
          <p:cNvPr id="15" name="TextBox 14"/>
          <p:cNvSpPr txBox="1"/>
          <p:nvPr/>
        </p:nvSpPr>
        <p:spPr>
          <a:xfrm>
            <a:off x="876297" y="5054945"/>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16" name="TextBox 15"/>
          <p:cNvSpPr txBox="1"/>
          <p:nvPr/>
        </p:nvSpPr>
        <p:spPr>
          <a:xfrm>
            <a:off x="1926219" y="5054945"/>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17" name="TextBox 16"/>
          <p:cNvSpPr txBox="1"/>
          <p:nvPr/>
        </p:nvSpPr>
        <p:spPr>
          <a:xfrm>
            <a:off x="2976141" y="5054945"/>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18" name="TextBox 17"/>
          <p:cNvSpPr txBox="1"/>
          <p:nvPr/>
        </p:nvSpPr>
        <p:spPr>
          <a:xfrm>
            <a:off x="1180376" y="5260532"/>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19" name="TextBox 18"/>
          <p:cNvSpPr txBox="1"/>
          <p:nvPr/>
        </p:nvSpPr>
        <p:spPr>
          <a:xfrm>
            <a:off x="4607603" y="1959779"/>
            <a:ext cx="4276724" cy="523220"/>
          </a:xfrm>
          <a:prstGeom prst="rect">
            <a:avLst/>
          </a:prstGeom>
          <a:noFill/>
        </p:spPr>
        <p:txBody>
          <a:bodyPr wrap="square" rtlCol="0">
            <a:spAutoFit/>
          </a:bodyPr>
          <a:lstStyle/>
          <a:p>
            <a:pPr algn="ctr"/>
            <a:r>
              <a:rPr lang="en-US" dirty="0" smtClean="0">
                <a:solidFill>
                  <a:schemeClr val="tx2">
                    <a:lumMod val="50000"/>
                  </a:schemeClr>
                </a:solidFill>
                <a:latin typeface="Century Gothic" panose="020B0502020202020204" pitchFamily="34" charset="0"/>
              </a:rPr>
              <a:t>50</a:t>
            </a:r>
            <a:r>
              <a:rPr lang="en-US" baseline="30000" dirty="0" smtClean="0">
                <a:solidFill>
                  <a:schemeClr val="tx2">
                    <a:lumMod val="50000"/>
                  </a:schemeClr>
                </a:solidFill>
                <a:latin typeface="Century Gothic" panose="020B0502020202020204" pitchFamily="34" charset="0"/>
              </a:rPr>
              <a:t>th</a:t>
            </a:r>
            <a:r>
              <a:rPr lang="en-US" dirty="0" smtClean="0">
                <a:solidFill>
                  <a:schemeClr val="tx2">
                    <a:lumMod val="50000"/>
                  </a:schemeClr>
                </a:solidFill>
                <a:latin typeface="Century Gothic" panose="020B0502020202020204" pitchFamily="34" charset="0"/>
              </a:rPr>
              <a:t> Percentile Ave Vertical Pressure Velocity (Pa/s) at 500 </a:t>
            </a:r>
            <a:r>
              <a:rPr lang="en-US" dirty="0" err="1" smtClean="0">
                <a:solidFill>
                  <a:schemeClr val="tx2">
                    <a:lumMod val="50000"/>
                  </a:schemeClr>
                </a:solidFill>
                <a:latin typeface="Century Gothic" panose="020B0502020202020204" pitchFamily="34" charset="0"/>
              </a:rPr>
              <a:t>mb</a:t>
            </a:r>
            <a:r>
              <a:rPr lang="en-US" dirty="0" smtClean="0">
                <a:solidFill>
                  <a:schemeClr val="tx2">
                    <a:lumMod val="50000"/>
                  </a:schemeClr>
                </a:solidFill>
                <a:latin typeface="Century Gothic" panose="020B0502020202020204" pitchFamily="34" charset="0"/>
              </a:rPr>
              <a:t> at 0:00 UTC</a:t>
            </a:r>
            <a:endParaRPr lang="en-US" dirty="0">
              <a:solidFill>
                <a:schemeClr val="tx2">
                  <a:lumMod val="50000"/>
                </a:schemeClr>
              </a:solidFill>
              <a:latin typeface="Century Gothic" panose="020B0502020202020204" pitchFamily="34" charset="0"/>
            </a:endParaRPr>
          </a:p>
        </p:txBody>
      </p:sp>
      <p:sp>
        <p:nvSpPr>
          <p:cNvPr id="20" name="TextBox 19"/>
          <p:cNvSpPr txBox="1"/>
          <p:nvPr/>
        </p:nvSpPr>
        <p:spPr>
          <a:xfrm>
            <a:off x="8305171" y="2841331"/>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1°N</a:t>
            </a:r>
            <a:endParaRPr lang="en-US" dirty="0">
              <a:solidFill>
                <a:schemeClr val="tx2">
                  <a:lumMod val="50000"/>
                </a:schemeClr>
              </a:solidFill>
              <a:latin typeface="Century Gothic" panose="020B0502020202020204" pitchFamily="34" charset="0"/>
            </a:endParaRPr>
          </a:p>
        </p:txBody>
      </p:sp>
      <p:sp>
        <p:nvSpPr>
          <p:cNvPr id="21" name="TextBox 20"/>
          <p:cNvSpPr txBox="1"/>
          <p:nvPr/>
        </p:nvSpPr>
        <p:spPr>
          <a:xfrm>
            <a:off x="8339501" y="338075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22" name="TextBox 21"/>
          <p:cNvSpPr txBox="1"/>
          <p:nvPr/>
        </p:nvSpPr>
        <p:spPr>
          <a:xfrm>
            <a:off x="8295645" y="2364583"/>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°N</a:t>
            </a:r>
            <a:endParaRPr lang="en-US" dirty="0">
              <a:solidFill>
                <a:schemeClr val="tx2">
                  <a:lumMod val="50000"/>
                </a:schemeClr>
              </a:solidFill>
              <a:latin typeface="Century Gothic" panose="020B0502020202020204" pitchFamily="34" charset="0"/>
            </a:endParaRPr>
          </a:p>
        </p:txBody>
      </p:sp>
      <p:sp>
        <p:nvSpPr>
          <p:cNvPr id="23" name="TextBox 22"/>
          <p:cNvSpPr txBox="1"/>
          <p:nvPr/>
        </p:nvSpPr>
        <p:spPr>
          <a:xfrm>
            <a:off x="8309933" y="3901199"/>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1°S</a:t>
            </a:r>
            <a:endParaRPr lang="en-US" dirty="0">
              <a:solidFill>
                <a:schemeClr val="tx2">
                  <a:lumMod val="50000"/>
                </a:schemeClr>
              </a:solidFill>
              <a:latin typeface="Century Gothic" panose="020B0502020202020204" pitchFamily="34" charset="0"/>
            </a:endParaRPr>
          </a:p>
        </p:txBody>
      </p:sp>
      <p:sp>
        <p:nvSpPr>
          <p:cNvPr id="24" name="TextBox 23"/>
          <p:cNvSpPr txBox="1"/>
          <p:nvPr/>
        </p:nvSpPr>
        <p:spPr>
          <a:xfrm>
            <a:off x="8319459" y="4419053"/>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2</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5" name="TextBox 24"/>
          <p:cNvSpPr txBox="1"/>
          <p:nvPr/>
        </p:nvSpPr>
        <p:spPr>
          <a:xfrm>
            <a:off x="8295644" y="4860635"/>
            <a:ext cx="590549" cy="307777"/>
          </a:xfrm>
          <a:prstGeom prst="rect">
            <a:avLst/>
          </a:prstGeom>
          <a:noFill/>
        </p:spPr>
        <p:txBody>
          <a:bodyPr wrap="square" rtlCol="0">
            <a:spAutoFit/>
          </a:bodyPr>
          <a:lstStyle/>
          <a:p>
            <a:r>
              <a:rPr lang="en-US" dirty="0">
                <a:solidFill>
                  <a:schemeClr val="tx2">
                    <a:lumMod val="50000"/>
                  </a:schemeClr>
                </a:solidFill>
                <a:latin typeface="Century Gothic" panose="020B0502020202020204" pitchFamily="34" charset="0"/>
              </a:rPr>
              <a:t>3</a:t>
            </a:r>
            <a:r>
              <a:rPr lang="en-US" dirty="0" smtClean="0">
                <a:solidFill>
                  <a:schemeClr val="tx2">
                    <a:lumMod val="50000"/>
                  </a:schemeClr>
                </a:solidFill>
                <a:latin typeface="Century Gothic" panose="020B0502020202020204" pitchFamily="34" charset="0"/>
              </a:rPr>
              <a:t>°S</a:t>
            </a:r>
            <a:endParaRPr lang="en-US" dirty="0">
              <a:solidFill>
                <a:schemeClr val="tx2">
                  <a:lumMod val="50000"/>
                </a:schemeClr>
              </a:solidFill>
              <a:latin typeface="Century Gothic" panose="020B0502020202020204" pitchFamily="34" charset="0"/>
            </a:endParaRPr>
          </a:p>
        </p:txBody>
      </p:sp>
      <p:sp>
        <p:nvSpPr>
          <p:cNvPr id="26" name="TextBox 25"/>
          <p:cNvSpPr txBox="1"/>
          <p:nvPr/>
        </p:nvSpPr>
        <p:spPr>
          <a:xfrm rot="16200000">
            <a:off x="7769389" y="3423248"/>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Latitude (degrees)</a:t>
            </a:r>
            <a:endParaRPr lang="en-US" dirty="0">
              <a:solidFill>
                <a:schemeClr val="tx2">
                  <a:lumMod val="50000"/>
                </a:schemeClr>
              </a:solidFill>
              <a:latin typeface="Century Gothic" panose="020B0502020202020204" pitchFamily="34" charset="0"/>
            </a:endParaRPr>
          </a:p>
        </p:txBody>
      </p:sp>
      <p:sp>
        <p:nvSpPr>
          <p:cNvPr id="27" name="TextBox 26"/>
          <p:cNvSpPr txBox="1"/>
          <p:nvPr/>
        </p:nvSpPr>
        <p:spPr>
          <a:xfrm>
            <a:off x="5271107" y="507975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32°E</a:t>
            </a:r>
            <a:endParaRPr lang="en-US" dirty="0">
              <a:solidFill>
                <a:schemeClr val="tx2">
                  <a:lumMod val="50000"/>
                </a:schemeClr>
              </a:solidFill>
              <a:latin typeface="Century Gothic" panose="020B0502020202020204" pitchFamily="34" charset="0"/>
            </a:endParaRPr>
          </a:p>
        </p:txBody>
      </p:sp>
      <p:sp>
        <p:nvSpPr>
          <p:cNvPr id="28" name="TextBox 27"/>
          <p:cNvSpPr txBox="1"/>
          <p:nvPr/>
        </p:nvSpPr>
        <p:spPr>
          <a:xfrm>
            <a:off x="6321029" y="507975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34°E</a:t>
            </a:r>
            <a:endParaRPr lang="en-US" dirty="0">
              <a:solidFill>
                <a:schemeClr val="tx2">
                  <a:lumMod val="50000"/>
                </a:schemeClr>
              </a:solidFill>
              <a:latin typeface="Century Gothic" panose="020B0502020202020204" pitchFamily="34" charset="0"/>
            </a:endParaRPr>
          </a:p>
        </p:txBody>
      </p:sp>
      <p:sp>
        <p:nvSpPr>
          <p:cNvPr id="29" name="TextBox 28"/>
          <p:cNvSpPr txBox="1"/>
          <p:nvPr/>
        </p:nvSpPr>
        <p:spPr>
          <a:xfrm>
            <a:off x="7370951" y="5079753"/>
            <a:ext cx="65577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36°E</a:t>
            </a:r>
            <a:endParaRPr lang="en-US" dirty="0">
              <a:solidFill>
                <a:schemeClr val="tx2">
                  <a:lumMod val="50000"/>
                </a:schemeClr>
              </a:solidFill>
              <a:latin typeface="Century Gothic" panose="020B0502020202020204" pitchFamily="34" charset="0"/>
            </a:endParaRPr>
          </a:p>
        </p:txBody>
      </p:sp>
      <p:sp>
        <p:nvSpPr>
          <p:cNvPr id="30" name="TextBox 29"/>
          <p:cNvSpPr txBox="1"/>
          <p:nvPr/>
        </p:nvSpPr>
        <p:spPr>
          <a:xfrm>
            <a:off x="5575186" y="5285340"/>
            <a:ext cx="2281238"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Longitude (degrees)</a:t>
            </a:r>
            <a:endParaRPr lang="en-US" dirty="0">
              <a:solidFill>
                <a:schemeClr val="tx2">
                  <a:lumMod val="50000"/>
                </a:schemeClr>
              </a:solidFill>
              <a:latin typeface="Century Gothic" panose="020B0502020202020204" pitchFamily="34" charset="0"/>
            </a:endParaRPr>
          </a:p>
        </p:txBody>
      </p:sp>
      <p:sp>
        <p:nvSpPr>
          <p:cNvPr id="42" name="TextBox 41"/>
          <p:cNvSpPr txBox="1"/>
          <p:nvPr/>
        </p:nvSpPr>
        <p:spPr>
          <a:xfrm>
            <a:off x="4543728" y="2626329"/>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a:t>
            </a:r>
            <a:endParaRPr lang="en-US" dirty="0">
              <a:solidFill>
                <a:schemeClr val="tx2">
                  <a:lumMod val="50000"/>
                </a:schemeClr>
              </a:solidFill>
              <a:latin typeface="Century Gothic" panose="020B0502020202020204" pitchFamily="34" charset="0"/>
            </a:endParaRPr>
          </a:p>
        </p:txBody>
      </p:sp>
      <p:sp>
        <p:nvSpPr>
          <p:cNvPr id="43" name="TextBox 42"/>
          <p:cNvSpPr txBox="1"/>
          <p:nvPr/>
        </p:nvSpPr>
        <p:spPr>
          <a:xfrm>
            <a:off x="4518002" y="3097053"/>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-0.1</a:t>
            </a:r>
            <a:endParaRPr lang="en-US" dirty="0">
              <a:solidFill>
                <a:schemeClr val="tx2">
                  <a:lumMod val="50000"/>
                </a:schemeClr>
              </a:solidFill>
              <a:latin typeface="Century Gothic" panose="020B0502020202020204" pitchFamily="34" charset="0"/>
            </a:endParaRPr>
          </a:p>
        </p:txBody>
      </p:sp>
      <p:sp>
        <p:nvSpPr>
          <p:cNvPr id="44" name="TextBox 43"/>
          <p:cNvSpPr txBox="1"/>
          <p:nvPr/>
        </p:nvSpPr>
        <p:spPr>
          <a:xfrm>
            <a:off x="4518002" y="3598884"/>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-0.2</a:t>
            </a:r>
            <a:endParaRPr lang="en-US" dirty="0">
              <a:solidFill>
                <a:schemeClr val="tx2">
                  <a:lumMod val="50000"/>
                </a:schemeClr>
              </a:solidFill>
              <a:latin typeface="Century Gothic" panose="020B0502020202020204" pitchFamily="34" charset="0"/>
            </a:endParaRPr>
          </a:p>
        </p:txBody>
      </p:sp>
      <p:sp>
        <p:nvSpPr>
          <p:cNvPr id="45" name="TextBox 44"/>
          <p:cNvSpPr txBox="1"/>
          <p:nvPr/>
        </p:nvSpPr>
        <p:spPr>
          <a:xfrm>
            <a:off x="4530512" y="4085900"/>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-0.3</a:t>
            </a:r>
            <a:endParaRPr lang="en-US" dirty="0">
              <a:solidFill>
                <a:schemeClr val="tx2">
                  <a:lumMod val="50000"/>
                </a:schemeClr>
              </a:solidFill>
              <a:latin typeface="Century Gothic" panose="020B0502020202020204" pitchFamily="34" charset="0"/>
            </a:endParaRPr>
          </a:p>
        </p:txBody>
      </p:sp>
      <p:sp>
        <p:nvSpPr>
          <p:cNvPr id="46" name="TextBox 45"/>
          <p:cNvSpPr txBox="1"/>
          <p:nvPr/>
        </p:nvSpPr>
        <p:spPr>
          <a:xfrm>
            <a:off x="4510973" y="4569399"/>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-0.4</a:t>
            </a:r>
          </a:p>
        </p:txBody>
      </p:sp>
      <p:sp>
        <p:nvSpPr>
          <p:cNvPr id="47" name="TextBox 46"/>
          <p:cNvSpPr txBox="1"/>
          <p:nvPr/>
        </p:nvSpPr>
        <p:spPr>
          <a:xfrm>
            <a:off x="4536111" y="5072989"/>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-0.5</a:t>
            </a:r>
          </a:p>
        </p:txBody>
      </p:sp>
      <p:sp>
        <p:nvSpPr>
          <p:cNvPr id="48" name="TextBox 47"/>
          <p:cNvSpPr txBox="1"/>
          <p:nvPr/>
        </p:nvSpPr>
        <p:spPr>
          <a:xfrm>
            <a:off x="4518002" y="5658053"/>
            <a:ext cx="590549" cy="307777"/>
          </a:xfrm>
          <a:prstGeom prst="rect">
            <a:avLst/>
          </a:prstGeom>
          <a:noFill/>
        </p:spPr>
        <p:txBody>
          <a:bodyPr wrap="square" rtlCol="0">
            <a:spAutoFit/>
          </a:bodyPr>
          <a:lstStyle/>
          <a:p>
            <a:r>
              <a:rPr lang="en-US" dirty="0" smtClean="0">
                <a:solidFill>
                  <a:schemeClr val="tx2">
                    <a:lumMod val="50000"/>
                  </a:schemeClr>
                </a:solidFill>
                <a:latin typeface="Century Gothic" panose="020B0502020202020204" pitchFamily="34" charset="0"/>
              </a:rPr>
              <a:t>-0.6</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body" idx="2"/>
          </p:nvPr>
        </p:nvSpPr>
        <p:spPr>
          <a:xfrm>
            <a:off x="320039" y="548639"/>
            <a:ext cx="8503800" cy="923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latin typeface="Century Gothic" panose="020B0502020202020204" pitchFamily="34" charset="0"/>
              </a:rPr>
              <a:t>Results &amp; Conclusions</a:t>
            </a:r>
          </a:p>
        </p:txBody>
      </p:sp>
      <p:sp>
        <p:nvSpPr>
          <p:cNvPr id="311" name="Shape 311"/>
          <p:cNvSpPr txBox="1">
            <a:spLocks noGrp="1"/>
          </p:cNvSpPr>
          <p:nvPr>
            <p:ph type="body" idx="3"/>
          </p:nvPr>
        </p:nvSpPr>
        <p:spPr>
          <a:xfrm>
            <a:off x="1271094" y="1472050"/>
            <a:ext cx="6601800" cy="76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3600" dirty="0">
                <a:latin typeface="Century Gothic" panose="020B0502020202020204" pitchFamily="34" charset="0"/>
              </a:rPr>
              <a:t>AQUA - AIRS Skew-T Plots</a:t>
            </a:r>
          </a:p>
        </p:txBody>
      </p:sp>
      <p:pic>
        <p:nvPicPr>
          <p:cNvPr id="312" name="Shape 312"/>
          <p:cNvPicPr preferRelativeResize="0"/>
          <p:nvPr/>
        </p:nvPicPr>
        <p:blipFill>
          <a:blip r:embed="rId3">
            <a:alphaModFix/>
          </a:blip>
          <a:stretch>
            <a:fillRect/>
          </a:stretch>
        </p:blipFill>
        <p:spPr>
          <a:xfrm>
            <a:off x="643350" y="1472050"/>
            <a:ext cx="938749" cy="491800"/>
          </a:xfrm>
          <a:prstGeom prst="rect">
            <a:avLst/>
          </a:prstGeom>
          <a:noFill/>
          <a:ln>
            <a:noFill/>
          </a:ln>
        </p:spPr>
      </p:pic>
      <p:pic>
        <p:nvPicPr>
          <p:cNvPr id="313" name="Shape 313"/>
          <p:cNvPicPr preferRelativeResize="0"/>
          <p:nvPr/>
        </p:nvPicPr>
        <p:blipFill rotWithShape="1">
          <a:blip r:embed="rId4">
            <a:alphaModFix/>
          </a:blip>
          <a:srcRect r="13262" b="2987"/>
          <a:stretch/>
        </p:blipFill>
        <p:spPr>
          <a:xfrm>
            <a:off x="4623099" y="2497287"/>
            <a:ext cx="3972150" cy="3544199"/>
          </a:xfrm>
          <a:prstGeom prst="rect">
            <a:avLst/>
          </a:prstGeom>
          <a:noFill/>
          <a:ln>
            <a:noFill/>
          </a:ln>
        </p:spPr>
      </p:pic>
      <p:pic>
        <p:nvPicPr>
          <p:cNvPr id="314" name="Shape 314"/>
          <p:cNvPicPr preferRelativeResize="0"/>
          <p:nvPr/>
        </p:nvPicPr>
        <p:blipFill rotWithShape="1">
          <a:blip r:embed="rId5">
            <a:alphaModFix/>
          </a:blip>
          <a:srcRect l="2702" t="1254" r="13115"/>
          <a:stretch/>
        </p:blipFill>
        <p:spPr>
          <a:xfrm>
            <a:off x="434350" y="2475599"/>
            <a:ext cx="3972149" cy="358756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1487</Words>
  <Application>Microsoft Office PowerPoint</Application>
  <PresentationFormat>On-screen Show (4:3)</PresentationFormat>
  <Paragraphs>215</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vt:lpstr>
      <vt:lpstr>Questrial</vt:lpstr>
      <vt:lpstr>Webdings</vt:lpstr>
      <vt:lpstr>Garamond</vt:lpstr>
      <vt:lpstr>Roboto Mono</vt:lpstr>
      <vt:lpstr>Calibri</vt:lpstr>
      <vt:lpstr>Helvetica Neue</vt:lpstr>
      <vt:lpstr>Century Gothic</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DEVELOP-13</dc:creator>
  <cp:lastModifiedBy>Fenn, Teresa E. (LARC-E3)[SSAI DEVELOP]</cp:lastModifiedBy>
  <cp:revision>20</cp:revision>
  <dcterms:modified xsi:type="dcterms:W3CDTF">2016-03-09T20:42:52Z</dcterms:modified>
</cp:coreProperties>
</file>