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baggett" initials="Sb" lastIdx="10" clrIdx="0"/>
  <p:cmAuthor id="1" name="Emma Baghel" initials="EB" lastIdx="1" clrIdx="1"/>
  <p:cmAuthor id="2" name="Arya, Vishal (LARC)[DEVELOP]" initials="AV(" lastIdx="15" clrIdx="2">
    <p:extLst/>
  </p:cmAuthor>
  <p:cmAuthor id="3" name="Daryl-Ann Winstead" initials="DW"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37" d="100"/>
          <a:sy n="37" d="100"/>
        </p:scale>
        <p:origin x="-618" y="416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482D9-661F-4865-96C9-D5B75B7B887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0DD0197A-3B68-45A6-A5E6-EB47903F1800}">
      <dgm:prSet phldrT="[Text]" custT="1"/>
      <dgm:spPr/>
      <dgm:t>
        <a:bodyPr/>
        <a:lstStyle/>
        <a:p>
          <a:pPr algn="ctr"/>
          <a:r>
            <a:rPr lang="en-US" sz="4400" b="1" dirty="0" smtClean="0"/>
            <a:t>Create Script</a:t>
          </a:r>
          <a:endParaRPr lang="en-US" sz="6200" b="1" dirty="0"/>
        </a:p>
      </dgm:t>
    </dgm:pt>
    <dgm:pt modelId="{77A277DA-8DAC-4DCE-AEAF-7C164E40D180}" type="parTrans" cxnId="{5344E7AC-30F4-4C31-8CEF-5561D0F1AA3C}">
      <dgm:prSet/>
      <dgm:spPr/>
      <dgm:t>
        <a:bodyPr/>
        <a:lstStyle/>
        <a:p>
          <a:endParaRPr lang="en-US"/>
        </a:p>
      </dgm:t>
    </dgm:pt>
    <dgm:pt modelId="{B4DE79EE-1FDF-4E19-9187-3C4C64A4D7E5}" type="sibTrans" cxnId="{5344E7AC-30F4-4C31-8CEF-5561D0F1AA3C}">
      <dgm:prSet/>
      <dgm:spPr/>
      <dgm:t>
        <a:bodyPr/>
        <a:lstStyle/>
        <a:p>
          <a:endParaRPr lang="en-US"/>
        </a:p>
      </dgm:t>
    </dgm:pt>
    <dgm:pt modelId="{AE65C447-F575-4005-B005-A7F978A70D66}">
      <dgm:prSet phldrT="[Text]" custT="1"/>
      <dgm:spPr/>
      <dgm:t>
        <a:bodyPr anchor="ctr"/>
        <a:lstStyle/>
        <a:p>
          <a:pPr algn="ctr"/>
          <a:r>
            <a:rPr lang="en-US" sz="3000" i="0" dirty="0" smtClean="0"/>
            <a:t>Automate data download and hyacinth detection for Landsat 8</a:t>
          </a:r>
          <a:endParaRPr lang="en-US" sz="3000" i="0" dirty="0"/>
        </a:p>
      </dgm:t>
    </dgm:pt>
    <dgm:pt modelId="{07A11E1A-B521-4970-BAEC-32C0AC0D9BBB}" type="parTrans" cxnId="{D40EBFA4-2050-4827-B1A4-9C0A69C76D3A}">
      <dgm:prSet/>
      <dgm:spPr/>
      <dgm:t>
        <a:bodyPr/>
        <a:lstStyle/>
        <a:p>
          <a:endParaRPr lang="en-US"/>
        </a:p>
      </dgm:t>
    </dgm:pt>
    <dgm:pt modelId="{CD1D4B55-C942-4617-9BEE-44A2E3C89871}" type="sibTrans" cxnId="{D40EBFA4-2050-4827-B1A4-9C0A69C76D3A}">
      <dgm:prSet/>
      <dgm:spPr/>
      <dgm:t>
        <a:bodyPr/>
        <a:lstStyle/>
        <a:p>
          <a:endParaRPr lang="en-US"/>
        </a:p>
      </dgm:t>
    </dgm:pt>
    <dgm:pt modelId="{8246FC01-2F97-4C1B-BC9C-81DF4B43B2AC}">
      <dgm:prSet phldrT="[Text]" custT="1"/>
      <dgm:spPr/>
      <dgm:t>
        <a:bodyPr/>
        <a:lstStyle/>
        <a:p>
          <a:pPr algn="ctr"/>
          <a:r>
            <a:rPr lang="en-US" sz="4400" b="1" dirty="0" smtClean="0"/>
            <a:t>Analyze Data</a:t>
          </a:r>
          <a:endParaRPr lang="en-US" sz="4400" b="1" dirty="0"/>
        </a:p>
      </dgm:t>
    </dgm:pt>
    <dgm:pt modelId="{D68F35ED-62CF-4F1B-A8B5-2CE46B31CEF9}" type="parTrans" cxnId="{C4ACCCB0-575E-4A9F-84A8-71EEE47A6E2F}">
      <dgm:prSet/>
      <dgm:spPr/>
      <dgm:t>
        <a:bodyPr/>
        <a:lstStyle/>
        <a:p>
          <a:endParaRPr lang="en-US"/>
        </a:p>
      </dgm:t>
    </dgm:pt>
    <dgm:pt modelId="{C7D068C6-D4B3-452E-B7F9-6292D8B0651B}" type="sibTrans" cxnId="{C4ACCCB0-575E-4A9F-84A8-71EEE47A6E2F}">
      <dgm:prSet/>
      <dgm:spPr/>
      <dgm:t>
        <a:bodyPr/>
        <a:lstStyle/>
        <a:p>
          <a:endParaRPr lang="en-US"/>
        </a:p>
      </dgm:t>
    </dgm:pt>
    <dgm:pt modelId="{5C05D76F-A219-4880-86EE-45F19E90F6D8}">
      <dgm:prSet phldrT="[Text]" custT="1"/>
      <dgm:spPr/>
      <dgm:t>
        <a:bodyPr anchor="ctr"/>
        <a:lstStyle/>
        <a:p>
          <a:pPr algn="ctr"/>
          <a:r>
            <a:rPr lang="en-US" sz="3000" dirty="0" smtClean="0"/>
            <a:t>Assess accuracy of algorithm with Landsat 8 output</a:t>
          </a:r>
          <a:endParaRPr lang="en-US" sz="3000" dirty="0"/>
        </a:p>
      </dgm:t>
    </dgm:pt>
    <dgm:pt modelId="{BCDD0427-2D81-401C-824E-375D386D6878}" type="parTrans" cxnId="{16F9C83D-A60F-4A3B-824F-90B9345CE8A9}">
      <dgm:prSet/>
      <dgm:spPr/>
      <dgm:t>
        <a:bodyPr/>
        <a:lstStyle/>
        <a:p>
          <a:endParaRPr lang="en-US"/>
        </a:p>
      </dgm:t>
    </dgm:pt>
    <dgm:pt modelId="{DB552B48-16D7-49CE-962C-28C59D0645CC}" type="sibTrans" cxnId="{16F9C83D-A60F-4A3B-824F-90B9345CE8A9}">
      <dgm:prSet/>
      <dgm:spPr/>
      <dgm:t>
        <a:bodyPr/>
        <a:lstStyle/>
        <a:p>
          <a:endParaRPr lang="en-US"/>
        </a:p>
      </dgm:t>
    </dgm:pt>
    <dgm:pt modelId="{DA1F578E-DA56-4A8A-9DE3-72F9E73920F7}">
      <dgm:prSet phldrT="[Text]" custT="1"/>
      <dgm:spPr/>
      <dgm:t>
        <a:bodyPr anchor="ctr"/>
        <a:lstStyle/>
        <a:p>
          <a:pPr algn="ctr"/>
          <a:r>
            <a:rPr lang="en-US" sz="3000" i="0" dirty="0" smtClean="0"/>
            <a:t>Automate hyacinth detection for Sentinel-2</a:t>
          </a:r>
          <a:r>
            <a:rPr lang="en-US" sz="3000" dirty="0" smtClean="0"/>
            <a:t>	</a:t>
          </a:r>
          <a:endParaRPr lang="en-US" sz="3000" dirty="0"/>
        </a:p>
      </dgm:t>
    </dgm:pt>
    <dgm:pt modelId="{9FEBD1E8-EFA7-49DB-B4EA-A62D140C5DBA}" type="parTrans" cxnId="{9FDE73EA-7165-4CDE-9B20-A2ECD86F356C}">
      <dgm:prSet/>
      <dgm:spPr/>
      <dgm:t>
        <a:bodyPr/>
        <a:lstStyle/>
        <a:p>
          <a:endParaRPr lang="en-US"/>
        </a:p>
      </dgm:t>
    </dgm:pt>
    <dgm:pt modelId="{87B95414-05C7-4043-AADE-A67EEF4C8133}" type="sibTrans" cxnId="{9FDE73EA-7165-4CDE-9B20-A2ECD86F356C}">
      <dgm:prSet/>
      <dgm:spPr/>
      <dgm:t>
        <a:bodyPr/>
        <a:lstStyle/>
        <a:p>
          <a:endParaRPr lang="en-US"/>
        </a:p>
      </dgm:t>
    </dgm:pt>
    <dgm:pt modelId="{96E1953F-C216-4D14-9D7B-39A5AEFA86F1}">
      <dgm:prSet phldrT="[Text]" custT="1"/>
      <dgm:spPr/>
      <dgm:t>
        <a:bodyPr anchor="ctr"/>
        <a:lstStyle/>
        <a:p>
          <a:pPr algn="ctr"/>
          <a:r>
            <a:rPr lang="en-US" sz="3000" dirty="0" smtClean="0"/>
            <a:t>Assess accuracy of algorithm with Sentinel-2 output</a:t>
          </a:r>
          <a:endParaRPr lang="en-US" sz="3000" dirty="0"/>
        </a:p>
      </dgm:t>
    </dgm:pt>
    <dgm:pt modelId="{FDE61065-E3F3-41B1-9484-05585D868EFC}" type="parTrans" cxnId="{047EDE61-B13E-4C47-94BB-BEFFF9E700E5}">
      <dgm:prSet/>
      <dgm:spPr/>
      <dgm:t>
        <a:bodyPr/>
        <a:lstStyle/>
        <a:p>
          <a:endParaRPr lang="en-US"/>
        </a:p>
      </dgm:t>
    </dgm:pt>
    <dgm:pt modelId="{A05AABB0-8633-4741-8E58-9C101B11D71E}" type="sibTrans" cxnId="{047EDE61-B13E-4C47-94BB-BEFFF9E700E5}">
      <dgm:prSet/>
      <dgm:spPr/>
      <dgm:t>
        <a:bodyPr/>
        <a:lstStyle/>
        <a:p>
          <a:endParaRPr lang="en-US"/>
        </a:p>
      </dgm:t>
    </dgm:pt>
    <dgm:pt modelId="{9E4A239E-3FB3-409E-BBE1-C9D6D8EB615A}">
      <dgm:prSet custT="1"/>
      <dgm:spPr/>
      <dgm:t>
        <a:bodyPr/>
        <a:lstStyle/>
        <a:p>
          <a:r>
            <a:rPr lang="en-US" sz="3000" dirty="0" smtClean="0"/>
            <a:t>Automate hyacinth detection for Landsat 8 Surface Reflectance</a:t>
          </a:r>
          <a:endParaRPr lang="en-US" sz="3000" dirty="0"/>
        </a:p>
      </dgm:t>
    </dgm:pt>
    <dgm:pt modelId="{E2782966-4ED6-444C-B544-9B7535599754}" type="parTrans" cxnId="{23EA52C8-F2E3-469E-9FEC-ECC1E4DC1674}">
      <dgm:prSet/>
      <dgm:spPr/>
      <dgm:t>
        <a:bodyPr/>
        <a:lstStyle/>
        <a:p>
          <a:endParaRPr lang="en-US"/>
        </a:p>
      </dgm:t>
    </dgm:pt>
    <dgm:pt modelId="{8816825B-815D-4C5C-87FE-95EE60D45DAB}" type="sibTrans" cxnId="{23EA52C8-F2E3-469E-9FEC-ECC1E4DC1674}">
      <dgm:prSet/>
      <dgm:spPr/>
      <dgm:t>
        <a:bodyPr/>
        <a:lstStyle/>
        <a:p>
          <a:endParaRPr lang="en-US"/>
        </a:p>
      </dgm:t>
    </dgm:pt>
    <dgm:pt modelId="{D33E8D81-EF1A-4141-AB7A-D7B306A4ADEC}" type="pres">
      <dgm:prSet presAssocID="{722482D9-661F-4865-96C9-D5B75B7B8870}" presName="diagram" presStyleCnt="0">
        <dgm:presLayoutVars>
          <dgm:chPref val="1"/>
          <dgm:dir/>
          <dgm:animOne val="branch"/>
          <dgm:animLvl val="lvl"/>
          <dgm:resizeHandles/>
        </dgm:presLayoutVars>
      </dgm:prSet>
      <dgm:spPr/>
      <dgm:t>
        <a:bodyPr/>
        <a:lstStyle/>
        <a:p>
          <a:endParaRPr lang="en-US"/>
        </a:p>
      </dgm:t>
    </dgm:pt>
    <dgm:pt modelId="{42C3C958-7610-40C9-9478-3E1DAE8CF59E}" type="pres">
      <dgm:prSet presAssocID="{0DD0197A-3B68-45A6-A5E6-EB47903F1800}" presName="root" presStyleCnt="0"/>
      <dgm:spPr/>
    </dgm:pt>
    <dgm:pt modelId="{687A9BA6-042C-469F-8E14-84A9E05B75F5}" type="pres">
      <dgm:prSet presAssocID="{0DD0197A-3B68-45A6-A5E6-EB47903F1800}" presName="rootComposite" presStyleCnt="0"/>
      <dgm:spPr/>
    </dgm:pt>
    <dgm:pt modelId="{7400D23C-FF59-4B62-B97A-85E9B7EDB377}" type="pres">
      <dgm:prSet presAssocID="{0DD0197A-3B68-45A6-A5E6-EB47903F1800}" presName="rootText" presStyleLbl="node1" presStyleIdx="0" presStyleCnt="2"/>
      <dgm:spPr/>
      <dgm:t>
        <a:bodyPr/>
        <a:lstStyle/>
        <a:p>
          <a:endParaRPr lang="en-US"/>
        </a:p>
      </dgm:t>
    </dgm:pt>
    <dgm:pt modelId="{2BEB196A-ED02-414C-BD3D-ECB1E8CEF0EE}" type="pres">
      <dgm:prSet presAssocID="{0DD0197A-3B68-45A6-A5E6-EB47903F1800}" presName="rootConnector" presStyleLbl="node1" presStyleIdx="0" presStyleCnt="2"/>
      <dgm:spPr/>
      <dgm:t>
        <a:bodyPr/>
        <a:lstStyle/>
        <a:p>
          <a:endParaRPr lang="en-US"/>
        </a:p>
      </dgm:t>
    </dgm:pt>
    <dgm:pt modelId="{16C5B540-73DE-4ADF-81E0-EE4A35D19698}" type="pres">
      <dgm:prSet presAssocID="{0DD0197A-3B68-45A6-A5E6-EB47903F1800}" presName="childShape" presStyleCnt="0"/>
      <dgm:spPr/>
    </dgm:pt>
    <dgm:pt modelId="{932307B1-8BBD-4FC8-892E-A7D15E2B1574}" type="pres">
      <dgm:prSet presAssocID="{07A11E1A-B521-4970-BAEC-32C0AC0D9BBB}" presName="Name13" presStyleLbl="parChTrans1D2" presStyleIdx="0" presStyleCnt="5"/>
      <dgm:spPr/>
      <dgm:t>
        <a:bodyPr/>
        <a:lstStyle/>
        <a:p>
          <a:endParaRPr lang="en-US"/>
        </a:p>
      </dgm:t>
    </dgm:pt>
    <dgm:pt modelId="{2219FF35-0175-44D9-827D-461D27CB4B75}" type="pres">
      <dgm:prSet presAssocID="{AE65C447-F575-4005-B005-A7F978A70D66}" presName="childText" presStyleLbl="bgAcc1" presStyleIdx="0" presStyleCnt="5">
        <dgm:presLayoutVars>
          <dgm:bulletEnabled val="1"/>
        </dgm:presLayoutVars>
      </dgm:prSet>
      <dgm:spPr/>
      <dgm:t>
        <a:bodyPr/>
        <a:lstStyle/>
        <a:p>
          <a:endParaRPr lang="en-US"/>
        </a:p>
      </dgm:t>
    </dgm:pt>
    <dgm:pt modelId="{78839DBA-6441-495F-9454-7E03E78EAA16}" type="pres">
      <dgm:prSet presAssocID="{9FEBD1E8-EFA7-49DB-B4EA-A62D140C5DBA}" presName="Name13" presStyleLbl="parChTrans1D2" presStyleIdx="1" presStyleCnt="5"/>
      <dgm:spPr/>
      <dgm:t>
        <a:bodyPr/>
        <a:lstStyle/>
        <a:p>
          <a:endParaRPr lang="en-US"/>
        </a:p>
      </dgm:t>
    </dgm:pt>
    <dgm:pt modelId="{0E747CD9-12F6-46E5-9F1B-8DC756DD9820}" type="pres">
      <dgm:prSet presAssocID="{DA1F578E-DA56-4A8A-9DE3-72F9E73920F7}" presName="childText" presStyleLbl="bgAcc1" presStyleIdx="1" presStyleCnt="5">
        <dgm:presLayoutVars>
          <dgm:bulletEnabled val="1"/>
        </dgm:presLayoutVars>
      </dgm:prSet>
      <dgm:spPr/>
      <dgm:t>
        <a:bodyPr/>
        <a:lstStyle/>
        <a:p>
          <a:endParaRPr lang="en-US"/>
        </a:p>
      </dgm:t>
    </dgm:pt>
    <dgm:pt modelId="{50BE3F3D-2A9F-43DE-9EAB-9859E9A9B23C}" type="pres">
      <dgm:prSet presAssocID="{E2782966-4ED6-444C-B544-9B7535599754}" presName="Name13" presStyleLbl="parChTrans1D2" presStyleIdx="2" presStyleCnt="5"/>
      <dgm:spPr/>
      <dgm:t>
        <a:bodyPr/>
        <a:lstStyle/>
        <a:p>
          <a:endParaRPr lang="en-US"/>
        </a:p>
      </dgm:t>
    </dgm:pt>
    <dgm:pt modelId="{E4AC36E6-CC7D-46A4-8582-5F9FDC39CD12}" type="pres">
      <dgm:prSet presAssocID="{9E4A239E-3FB3-409E-BBE1-C9D6D8EB615A}" presName="childText" presStyleLbl="bgAcc1" presStyleIdx="2" presStyleCnt="5">
        <dgm:presLayoutVars>
          <dgm:bulletEnabled val="1"/>
        </dgm:presLayoutVars>
      </dgm:prSet>
      <dgm:spPr/>
      <dgm:t>
        <a:bodyPr/>
        <a:lstStyle/>
        <a:p>
          <a:endParaRPr lang="en-US"/>
        </a:p>
      </dgm:t>
    </dgm:pt>
    <dgm:pt modelId="{6BBA8EC3-DDAC-4D41-862E-668CF93838F7}" type="pres">
      <dgm:prSet presAssocID="{8246FC01-2F97-4C1B-BC9C-81DF4B43B2AC}" presName="root" presStyleCnt="0"/>
      <dgm:spPr/>
    </dgm:pt>
    <dgm:pt modelId="{016F1C0C-B410-41F3-9124-17585320F5DA}" type="pres">
      <dgm:prSet presAssocID="{8246FC01-2F97-4C1B-BC9C-81DF4B43B2AC}" presName="rootComposite" presStyleCnt="0"/>
      <dgm:spPr/>
    </dgm:pt>
    <dgm:pt modelId="{92BBCA5F-6DF8-4F30-9174-6E228D6B3811}" type="pres">
      <dgm:prSet presAssocID="{8246FC01-2F97-4C1B-BC9C-81DF4B43B2AC}" presName="rootText" presStyleLbl="node1" presStyleIdx="1" presStyleCnt="2"/>
      <dgm:spPr/>
      <dgm:t>
        <a:bodyPr/>
        <a:lstStyle/>
        <a:p>
          <a:endParaRPr lang="en-US"/>
        </a:p>
      </dgm:t>
    </dgm:pt>
    <dgm:pt modelId="{A99C4E53-D130-4B5B-9338-7E27A3A3D031}" type="pres">
      <dgm:prSet presAssocID="{8246FC01-2F97-4C1B-BC9C-81DF4B43B2AC}" presName="rootConnector" presStyleLbl="node1" presStyleIdx="1" presStyleCnt="2"/>
      <dgm:spPr/>
      <dgm:t>
        <a:bodyPr/>
        <a:lstStyle/>
        <a:p>
          <a:endParaRPr lang="en-US"/>
        </a:p>
      </dgm:t>
    </dgm:pt>
    <dgm:pt modelId="{06270CFE-11C3-4B05-A506-801AC70993EB}" type="pres">
      <dgm:prSet presAssocID="{8246FC01-2F97-4C1B-BC9C-81DF4B43B2AC}" presName="childShape" presStyleCnt="0"/>
      <dgm:spPr/>
    </dgm:pt>
    <dgm:pt modelId="{28201273-73DE-49B9-AD44-9EC3C4E6FD5C}" type="pres">
      <dgm:prSet presAssocID="{BCDD0427-2D81-401C-824E-375D386D6878}" presName="Name13" presStyleLbl="parChTrans1D2" presStyleIdx="3" presStyleCnt="5"/>
      <dgm:spPr/>
      <dgm:t>
        <a:bodyPr/>
        <a:lstStyle/>
        <a:p>
          <a:endParaRPr lang="en-US"/>
        </a:p>
      </dgm:t>
    </dgm:pt>
    <dgm:pt modelId="{D4DC8AA5-3CE3-4442-BBA2-A4A52DAD092C}" type="pres">
      <dgm:prSet presAssocID="{5C05D76F-A219-4880-86EE-45F19E90F6D8}" presName="childText" presStyleLbl="bgAcc1" presStyleIdx="3" presStyleCnt="5">
        <dgm:presLayoutVars>
          <dgm:bulletEnabled val="1"/>
        </dgm:presLayoutVars>
      </dgm:prSet>
      <dgm:spPr/>
      <dgm:t>
        <a:bodyPr/>
        <a:lstStyle/>
        <a:p>
          <a:endParaRPr lang="en-US"/>
        </a:p>
      </dgm:t>
    </dgm:pt>
    <dgm:pt modelId="{9A73C8ED-7184-4980-B775-806F8B59E9D1}" type="pres">
      <dgm:prSet presAssocID="{FDE61065-E3F3-41B1-9484-05585D868EFC}" presName="Name13" presStyleLbl="parChTrans1D2" presStyleIdx="4" presStyleCnt="5"/>
      <dgm:spPr/>
      <dgm:t>
        <a:bodyPr/>
        <a:lstStyle/>
        <a:p>
          <a:endParaRPr lang="en-US"/>
        </a:p>
      </dgm:t>
    </dgm:pt>
    <dgm:pt modelId="{1CDB328F-7ED0-4DCF-B33F-33F88EBF995F}" type="pres">
      <dgm:prSet presAssocID="{96E1953F-C216-4D14-9D7B-39A5AEFA86F1}" presName="childText" presStyleLbl="bgAcc1" presStyleIdx="4" presStyleCnt="5">
        <dgm:presLayoutVars>
          <dgm:bulletEnabled val="1"/>
        </dgm:presLayoutVars>
      </dgm:prSet>
      <dgm:spPr/>
      <dgm:t>
        <a:bodyPr/>
        <a:lstStyle/>
        <a:p>
          <a:endParaRPr lang="en-US"/>
        </a:p>
      </dgm:t>
    </dgm:pt>
  </dgm:ptLst>
  <dgm:cxnLst>
    <dgm:cxn modelId="{A088F8F4-C95E-4AF9-BBD0-509052DC12D0}" type="presOf" srcId="{0DD0197A-3B68-45A6-A5E6-EB47903F1800}" destId="{7400D23C-FF59-4B62-B97A-85E9B7EDB377}" srcOrd="0" destOrd="0" presId="urn:microsoft.com/office/officeart/2005/8/layout/hierarchy3"/>
    <dgm:cxn modelId="{02726E53-B5E6-4E47-BFED-4F005391A8FC}" type="presOf" srcId="{0DD0197A-3B68-45A6-A5E6-EB47903F1800}" destId="{2BEB196A-ED02-414C-BD3D-ECB1E8CEF0EE}" srcOrd="1" destOrd="0" presId="urn:microsoft.com/office/officeart/2005/8/layout/hierarchy3"/>
    <dgm:cxn modelId="{23EA52C8-F2E3-469E-9FEC-ECC1E4DC1674}" srcId="{0DD0197A-3B68-45A6-A5E6-EB47903F1800}" destId="{9E4A239E-3FB3-409E-BBE1-C9D6D8EB615A}" srcOrd="2" destOrd="0" parTransId="{E2782966-4ED6-444C-B544-9B7535599754}" sibTransId="{8816825B-815D-4C5C-87FE-95EE60D45DAB}"/>
    <dgm:cxn modelId="{D996E156-D9DB-4586-B31A-7590AF0030F7}" type="presOf" srcId="{DA1F578E-DA56-4A8A-9DE3-72F9E73920F7}" destId="{0E747CD9-12F6-46E5-9F1B-8DC756DD9820}" srcOrd="0" destOrd="0" presId="urn:microsoft.com/office/officeart/2005/8/layout/hierarchy3"/>
    <dgm:cxn modelId="{C4ACCCB0-575E-4A9F-84A8-71EEE47A6E2F}" srcId="{722482D9-661F-4865-96C9-D5B75B7B8870}" destId="{8246FC01-2F97-4C1B-BC9C-81DF4B43B2AC}" srcOrd="1" destOrd="0" parTransId="{D68F35ED-62CF-4F1B-A8B5-2CE46B31CEF9}" sibTransId="{C7D068C6-D4B3-452E-B7F9-6292D8B0651B}"/>
    <dgm:cxn modelId="{5344E7AC-30F4-4C31-8CEF-5561D0F1AA3C}" srcId="{722482D9-661F-4865-96C9-D5B75B7B8870}" destId="{0DD0197A-3B68-45A6-A5E6-EB47903F1800}" srcOrd="0" destOrd="0" parTransId="{77A277DA-8DAC-4DCE-AEAF-7C164E40D180}" sibTransId="{B4DE79EE-1FDF-4E19-9187-3C4C64A4D7E5}"/>
    <dgm:cxn modelId="{9FDE73EA-7165-4CDE-9B20-A2ECD86F356C}" srcId="{0DD0197A-3B68-45A6-A5E6-EB47903F1800}" destId="{DA1F578E-DA56-4A8A-9DE3-72F9E73920F7}" srcOrd="1" destOrd="0" parTransId="{9FEBD1E8-EFA7-49DB-B4EA-A62D140C5DBA}" sibTransId="{87B95414-05C7-4043-AADE-A67EEF4C8133}"/>
    <dgm:cxn modelId="{16F9C83D-A60F-4A3B-824F-90B9345CE8A9}" srcId="{8246FC01-2F97-4C1B-BC9C-81DF4B43B2AC}" destId="{5C05D76F-A219-4880-86EE-45F19E90F6D8}" srcOrd="0" destOrd="0" parTransId="{BCDD0427-2D81-401C-824E-375D386D6878}" sibTransId="{DB552B48-16D7-49CE-962C-28C59D0645CC}"/>
    <dgm:cxn modelId="{869E9F51-BB61-4841-AB8F-B8746A3DF590}" type="presOf" srcId="{96E1953F-C216-4D14-9D7B-39A5AEFA86F1}" destId="{1CDB328F-7ED0-4DCF-B33F-33F88EBF995F}" srcOrd="0" destOrd="0" presId="urn:microsoft.com/office/officeart/2005/8/layout/hierarchy3"/>
    <dgm:cxn modelId="{7F5C2F41-FF7A-47F3-81FA-75C1FC776E68}" type="presOf" srcId="{07A11E1A-B521-4970-BAEC-32C0AC0D9BBB}" destId="{932307B1-8BBD-4FC8-892E-A7D15E2B1574}" srcOrd="0" destOrd="0" presId="urn:microsoft.com/office/officeart/2005/8/layout/hierarchy3"/>
    <dgm:cxn modelId="{CA40DB85-AC99-4BC6-87C0-8B573AFC2CDA}" type="presOf" srcId="{9E4A239E-3FB3-409E-BBE1-C9D6D8EB615A}" destId="{E4AC36E6-CC7D-46A4-8582-5F9FDC39CD12}" srcOrd="0" destOrd="0" presId="urn:microsoft.com/office/officeart/2005/8/layout/hierarchy3"/>
    <dgm:cxn modelId="{A33D1D37-53FA-4E63-88DF-B41A71315C47}" type="presOf" srcId="{BCDD0427-2D81-401C-824E-375D386D6878}" destId="{28201273-73DE-49B9-AD44-9EC3C4E6FD5C}" srcOrd="0" destOrd="0" presId="urn:microsoft.com/office/officeart/2005/8/layout/hierarchy3"/>
    <dgm:cxn modelId="{E3C48CCE-F410-47BD-820E-8B419203D2AD}" type="presOf" srcId="{8246FC01-2F97-4C1B-BC9C-81DF4B43B2AC}" destId="{A99C4E53-D130-4B5B-9338-7E27A3A3D031}" srcOrd="1" destOrd="0" presId="urn:microsoft.com/office/officeart/2005/8/layout/hierarchy3"/>
    <dgm:cxn modelId="{CBD902B3-3EE5-4A24-8F60-7551E32F8B36}" type="presOf" srcId="{AE65C447-F575-4005-B005-A7F978A70D66}" destId="{2219FF35-0175-44D9-827D-461D27CB4B75}" srcOrd="0" destOrd="0" presId="urn:microsoft.com/office/officeart/2005/8/layout/hierarchy3"/>
    <dgm:cxn modelId="{8488110A-8250-4AD6-B8D1-2F05096AF741}" type="presOf" srcId="{5C05D76F-A219-4880-86EE-45F19E90F6D8}" destId="{D4DC8AA5-3CE3-4442-BBA2-A4A52DAD092C}" srcOrd="0" destOrd="0" presId="urn:microsoft.com/office/officeart/2005/8/layout/hierarchy3"/>
    <dgm:cxn modelId="{1F9083B0-9A64-4A34-A6AB-90EE612D0111}" type="presOf" srcId="{E2782966-4ED6-444C-B544-9B7535599754}" destId="{50BE3F3D-2A9F-43DE-9EAB-9859E9A9B23C}" srcOrd="0" destOrd="0" presId="urn:microsoft.com/office/officeart/2005/8/layout/hierarchy3"/>
    <dgm:cxn modelId="{C1BFCF40-4D52-44AE-9397-B7BD2113B67C}" type="presOf" srcId="{9FEBD1E8-EFA7-49DB-B4EA-A62D140C5DBA}" destId="{78839DBA-6441-495F-9454-7E03E78EAA16}" srcOrd="0" destOrd="0" presId="urn:microsoft.com/office/officeart/2005/8/layout/hierarchy3"/>
    <dgm:cxn modelId="{E44D8AE8-7BB0-4362-B50C-FABEBE56BD59}" type="presOf" srcId="{722482D9-661F-4865-96C9-D5B75B7B8870}" destId="{D33E8D81-EF1A-4141-AB7A-D7B306A4ADEC}" srcOrd="0" destOrd="0" presId="urn:microsoft.com/office/officeart/2005/8/layout/hierarchy3"/>
    <dgm:cxn modelId="{D40EBFA4-2050-4827-B1A4-9C0A69C76D3A}" srcId="{0DD0197A-3B68-45A6-A5E6-EB47903F1800}" destId="{AE65C447-F575-4005-B005-A7F978A70D66}" srcOrd="0" destOrd="0" parTransId="{07A11E1A-B521-4970-BAEC-32C0AC0D9BBB}" sibTransId="{CD1D4B55-C942-4617-9BEE-44A2E3C89871}"/>
    <dgm:cxn modelId="{047EDE61-B13E-4C47-94BB-BEFFF9E700E5}" srcId="{8246FC01-2F97-4C1B-BC9C-81DF4B43B2AC}" destId="{96E1953F-C216-4D14-9D7B-39A5AEFA86F1}" srcOrd="1" destOrd="0" parTransId="{FDE61065-E3F3-41B1-9484-05585D868EFC}" sibTransId="{A05AABB0-8633-4741-8E58-9C101B11D71E}"/>
    <dgm:cxn modelId="{0859AA02-2CB7-4A13-8A18-F004FA5A9513}" type="presOf" srcId="{8246FC01-2F97-4C1B-BC9C-81DF4B43B2AC}" destId="{92BBCA5F-6DF8-4F30-9174-6E228D6B3811}" srcOrd="0" destOrd="0" presId="urn:microsoft.com/office/officeart/2005/8/layout/hierarchy3"/>
    <dgm:cxn modelId="{0CF78410-5B7D-49B7-8DB2-B5C2416A084E}" type="presOf" srcId="{FDE61065-E3F3-41B1-9484-05585D868EFC}" destId="{9A73C8ED-7184-4980-B775-806F8B59E9D1}" srcOrd="0" destOrd="0" presId="urn:microsoft.com/office/officeart/2005/8/layout/hierarchy3"/>
    <dgm:cxn modelId="{CD3E05EE-3685-4AE4-8606-A5CECB6FE2FF}" type="presParOf" srcId="{D33E8D81-EF1A-4141-AB7A-D7B306A4ADEC}" destId="{42C3C958-7610-40C9-9478-3E1DAE8CF59E}" srcOrd="0" destOrd="0" presId="urn:microsoft.com/office/officeart/2005/8/layout/hierarchy3"/>
    <dgm:cxn modelId="{1E363AC6-B07D-4A3B-9246-1C42303A871A}" type="presParOf" srcId="{42C3C958-7610-40C9-9478-3E1DAE8CF59E}" destId="{687A9BA6-042C-469F-8E14-84A9E05B75F5}" srcOrd="0" destOrd="0" presId="urn:microsoft.com/office/officeart/2005/8/layout/hierarchy3"/>
    <dgm:cxn modelId="{05D7DC53-0425-4348-B4BB-7CE7F77D7945}" type="presParOf" srcId="{687A9BA6-042C-469F-8E14-84A9E05B75F5}" destId="{7400D23C-FF59-4B62-B97A-85E9B7EDB377}" srcOrd="0" destOrd="0" presId="urn:microsoft.com/office/officeart/2005/8/layout/hierarchy3"/>
    <dgm:cxn modelId="{3615546D-FDC9-4F51-B3B7-AF5D0452CDE4}" type="presParOf" srcId="{687A9BA6-042C-469F-8E14-84A9E05B75F5}" destId="{2BEB196A-ED02-414C-BD3D-ECB1E8CEF0EE}" srcOrd="1" destOrd="0" presId="urn:microsoft.com/office/officeart/2005/8/layout/hierarchy3"/>
    <dgm:cxn modelId="{4C1B6EB7-D379-4EB8-8B1F-467190931E6E}" type="presParOf" srcId="{42C3C958-7610-40C9-9478-3E1DAE8CF59E}" destId="{16C5B540-73DE-4ADF-81E0-EE4A35D19698}" srcOrd="1" destOrd="0" presId="urn:microsoft.com/office/officeart/2005/8/layout/hierarchy3"/>
    <dgm:cxn modelId="{4F792DB1-4205-4F7C-B5DC-715FF15442A6}" type="presParOf" srcId="{16C5B540-73DE-4ADF-81E0-EE4A35D19698}" destId="{932307B1-8BBD-4FC8-892E-A7D15E2B1574}" srcOrd="0" destOrd="0" presId="urn:microsoft.com/office/officeart/2005/8/layout/hierarchy3"/>
    <dgm:cxn modelId="{920E00D3-8A47-4230-B2FE-EC01F4B467F3}" type="presParOf" srcId="{16C5B540-73DE-4ADF-81E0-EE4A35D19698}" destId="{2219FF35-0175-44D9-827D-461D27CB4B75}" srcOrd="1" destOrd="0" presId="urn:microsoft.com/office/officeart/2005/8/layout/hierarchy3"/>
    <dgm:cxn modelId="{70B3935E-CE8B-4A70-9512-F602D78C1EA9}" type="presParOf" srcId="{16C5B540-73DE-4ADF-81E0-EE4A35D19698}" destId="{78839DBA-6441-495F-9454-7E03E78EAA16}" srcOrd="2" destOrd="0" presId="urn:microsoft.com/office/officeart/2005/8/layout/hierarchy3"/>
    <dgm:cxn modelId="{9C5CC8A0-F237-4F49-B3FD-D15333ABC91B}" type="presParOf" srcId="{16C5B540-73DE-4ADF-81E0-EE4A35D19698}" destId="{0E747CD9-12F6-46E5-9F1B-8DC756DD9820}" srcOrd="3" destOrd="0" presId="urn:microsoft.com/office/officeart/2005/8/layout/hierarchy3"/>
    <dgm:cxn modelId="{2C98943F-C2E0-4972-BDBF-FF67AAD20725}" type="presParOf" srcId="{16C5B540-73DE-4ADF-81E0-EE4A35D19698}" destId="{50BE3F3D-2A9F-43DE-9EAB-9859E9A9B23C}" srcOrd="4" destOrd="0" presId="urn:microsoft.com/office/officeart/2005/8/layout/hierarchy3"/>
    <dgm:cxn modelId="{69DC533A-54CD-4837-BCB5-9D60B25A6403}" type="presParOf" srcId="{16C5B540-73DE-4ADF-81E0-EE4A35D19698}" destId="{E4AC36E6-CC7D-46A4-8582-5F9FDC39CD12}" srcOrd="5" destOrd="0" presId="urn:microsoft.com/office/officeart/2005/8/layout/hierarchy3"/>
    <dgm:cxn modelId="{547AA0BA-1740-4E56-BF05-2EE5DDB21FA4}" type="presParOf" srcId="{D33E8D81-EF1A-4141-AB7A-D7B306A4ADEC}" destId="{6BBA8EC3-DDAC-4D41-862E-668CF93838F7}" srcOrd="1" destOrd="0" presId="urn:microsoft.com/office/officeart/2005/8/layout/hierarchy3"/>
    <dgm:cxn modelId="{EE4ADBE1-463A-4CB8-834D-D06676C1F169}" type="presParOf" srcId="{6BBA8EC3-DDAC-4D41-862E-668CF93838F7}" destId="{016F1C0C-B410-41F3-9124-17585320F5DA}" srcOrd="0" destOrd="0" presId="urn:microsoft.com/office/officeart/2005/8/layout/hierarchy3"/>
    <dgm:cxn modelId="{67361599-A70A-40E3-8370-1CBDEDBE6C74}" type="presParOf" srcId="{016F1C0C-B410-41F3-9124-17585320F5DA}" destId="{92BBCA5F-6DF8-4F30-9174-6E228D6B3811}" srcOrd="0" destOrd="0" presId="urn:microsoft.com/office/officeart/2005/8/layout/hierarchy3"/>
    <dgm:cxn modelId="{5107153A-FD39-4262-B66B-DF0721B7AF12}" type="presParOf" srcId="{016F1C0C-B410-41F3-9124-17585320F5DA}" destId="{A99C4E53-D130-4B5B-9338-7E27A3A3D031}" srcOrd="1" destOrd="0" presId="urn:microsoft.com/office/officeart/2005/8/layout/hierarchy3"/>
    <dgm:cxn modelId="{B5D05EFC-3F82-4DF5-B25F-D6BFC931940D}" type="presParOf" srcId="{6BBA8EC3-DDAC-4D41-862E-668CF93838F7}" destId="{06270CFE-11C3-4B05-A506-801AC70993EB}" srcOrd="1" destOrd="0" presId="urn:microsoft.com/office/officeart/2005/8/layout/hierarchy3"/>
    <dgm:cxn modelId="{EF77F93D-6B27-4A32-BCF5-85EC04264742}" type="presParOf" srcId="{06270CFE-11C3-4B05-A506-801AC70993EB}" destId="{28201273-73DE-49B9-AD44-9EC3C4E6FD5C}" srcOrd="0" destOrd="0" presId="urn:microsoft.com/office/officeart/2005/8/layout/hierarchy3"/>
    <dgm:cxn modelId="{0849ACD5-E520-44E7-AB06-22931E0D3813}" type="presParOf" srcId="{06270CFE-11C3-4B05-A506-801AC70993EB}" destId="{D4DC8AA5-3CE3-4442-BBA2-A4A52DAD092C}" srcOrd="1" destOrd="0" presId="urn:microsoft.com/office/officeart/2005/8/layout/hierarchy3"/>
    <dgm:cxn modelId="{3EA07F58-7AA9-4242-86AF-F0A9EAB7D8E4}" type="presParOf" srcId="{06270CFE-11C3-4B05-A506-801AC70993EB}" destId="{9A73C8ED-7184-4980-B775-806F8B59E9D1}" srcOrd="2" destOrd="0" presId="urn:microsoft.com/office/officeart/2005/8/layout/hierarchy3"/>
    <dgm:cxn modelId="{D877EBD1-87B8-4E00-89FB-E8BE2B596E4B}" type="presParOf" srcId="{06270CFE-11C3-4B05-A506-801AC70993EB}" destId="{1CDB328F-7ED0-4DCF-B33F-33F88EBF995F}"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0D23C-FF59-4B62-B97A-85E9B7EDB377}">
      <dsp:nvSpPr>
        <dsp:cNvPr id="0" name=""/>
        <dsp:cNvSpPr/>
      </dsp:nvSpPr>
      <dsp:spPr>
        <a:xfrm>
          <a:off x="2998188" y="7894"/>
          <a:ext cx="3765618" cy="1882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US" sz="4400" b="1" kern="1200" dirty="0" smtClean="0"/>
            <a:t>Create Script</a:t>
          </a:r>
          <a:endParaRPr lang="en-US" sz="6200" b="1" kern="1200" dirty="0"/>
        </a:p>
      </dsp:txBody>
      <dsp:txXfrm>
        <a:off x="3053334" y="63040"/>
        <a:ext cx="3655326" cy="1772517"/>
      </dsp:txXfrm>
    </dsp:sp>
    <dsp:sp modelId="{932307B1-8BBD-4FC8-892E-A7D15E2B1574}">
      <dsp:nvSpPr>
        <dsp:cNvPr id="0" name=""/>
        <dsp:cNvSpPr/>
      </dsp:nvSpPr>
      <dsp:spPr>
        <a:xfrm>
          <a:off x="3374749" y="1890703"/>
          <a:ext cx="376561" cy="1412106"/>
        </a:xfrm>
        <a:custGeom>
          <a:avLst/>
          <a:gdLst/>
          <a:ahLst/>
          <a:cxnLst/>
          <a:rect l="0" t="0" r="0" b="0"/>
          <a:pathLst>
            <a:path>
              <a:moveTo>
                <a:pt x="0" y="0"/>
              </a:moveTo>
              <a:lnTo>
                <a:pt x="0" y="1412106"/>
              </a:lnTo>
              <a:lnTo>
                <a:pt x="376561" y="14121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19FF35-0175-44D9-827D-461D27CB4B75}">
      <dsp:nvSpPr>
        <dsp:cNvPr id="0" name=""/>
        <dsp:cNvSpPr/>
      </dsp:nvSpPr>
      <dsp:spPr>
        <a:xfrm>
          <a:off x="3751311" y="2361405"/>
          <a:ext cx="3012494" cy="18828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i="0" kern="1200" dirty="0" smtClean="0"/>
            <a:t>Automate data download and hyacinth detection for Landsat 8</a:t>
          </a:r>
          <a:endParaRPr lang="en-US" sz="3000" i="0" kern="1200" dirty="0"/>
        </a:p>
      </dsp:txBody>
      <dsp:txXfrm>
        <a:off x="3806457" y="2416551"/>
        <a:ext cx="2902202" cy="1772517"/>
      </dsp:txXfrm>
    </dsp:sp>
    <dsp:sp modelId="{78839DBA-6441-495F-9454-7E03E78EAA16}">
      <dsp:nvSpPr>
        <dsp:cNvPr id="0" name=""/>
        <dsp:cNvSpPr/>
      </dsp:nvSpPr>
      <dsp:spPr>
        <a:xfrm>
          <a:off x="3374749" y="1890703"/>
          <a:ext cx="376561" cy="3765618"/>
        </a:xfrm>
        <a:custGeom>
          <a:avLst/>
          <a:gdLst/>
          <a:ahLst/>
          <a:cxnLst/>
          <a:rect l="0" t="0" r="0" b="0"/>
          <a:pathLst>
            <a:path>
              <a:moveTo>
                <a:pt x="0" y="0"/>
              </a:moveTo>
              <a:lnTo>
                <a:pt x="0" y="3765618"/>
              </a:lnTo>
              <a:lnTo>
                <a:pt x="376561" y="37656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747CD9-12F6-46E5-9F1B-8DC756DD9820}">
      <dsp:nvSpPr>
        <dsp:cNvPr id="0" name=""/>
        <dsp:cNvSpPr/>
      </dsp:nvSpPr>
      <dsp:spPr>
        <a:xfrm>
          <a:off x="3751311" y="4714917"/>
          <a:ext cx="3012494" cy="18828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i="0" kern="1200" dirty="0" smtClean="0"/>
            <a:t>Automate hyacinth detection for Sentinel-2</a:t>
          </a:r>
          <a:r>
            <a:rPr lang="en-US" sz="3000" kern="1200" dirty="0" smtClean="0"/>
            <a:t>	</a:t>
          </a:r>
          <a:endParaRPr lang="en-US" sz="3000" kern="1200" dirty="0"/>
        </a:p>
      </dsp:txBody>
      <dsp:txXfrm>
        <a:off x="3806457" y="4770063"/>
        <a:ext cx="2902202" cy="1772517"/>
      </dsp:txXfrm>
    </dsp:sp>
    <dsp:sp modelId="{50BE3F3D-2A9F-43DE-9EAB-9859E9A9B23C}">
      <dsp:nvSpPr>
        <dsp:cNvPr id="0" name=""/>
        <dsp:cNvSpPr/>
      </dsp:nvSpPr>
      <dsp:spPr>
        <a:xfrm>
          <a:off x="3374749" y="1890703"/>
          <a:ext cx="376561" cy="6119129"/>
        </a:xfrm>
        <a:custGeom>
          <a:avLst/>
          <a:gdLst/>
          <a:ahLst/>
          <a:cxnLst/>
          <a:rect l="0" t="0" r="0" b="0"/>
          <a:pathLst>
            <a:path>
              <a:moveTo>
                <a:pt x="0" y="0"/>
              </a:moveTo>
              <a:lnTo>
                <a:pt x="0" y="6119129"/>
              </a:lnTo>
              <a:lnTo>
                <a:pt x="376561" y="61191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AC36E6-CC7D-46A4-8582-5F9FDC39CD12}">
      <dsp:nvSpPr>
        <dsp:cNvPr id="0" name=""/>
        <dsp:cNvSpPr/>
      </dsp:nvSpPr>
      <dsp:spPr>
        <a:xfrm>
          <a:off x="3751311" y="7068428"/>
          <a:ext cx="3012494" cy="18828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smtClean="0"/>
            <a:t>Automate hyacinth detection for Landsat 8 Surface Reflectance</a:t>
          </a:r>
          <a:endParaRPr lang="en-US" sz="3000" kern="1200" dirty="0"/>
        </a:p>
      </dsp:txBody>
      <dsp:txXfrm>
        <a:off x="3806457" y="7123574"/>
        <a:ext cx="2902202" cy="1772517"/>
      </dsp:txXfrm>
    </dsp:sp>
    <dsp:sp modelId="{92BBCA5F-6DF8-4F30-9174-6E228D6B3811}">
      <dsp:nvSpPr>
        <dsp:cNvPr id="0" name=""/>
        <dsp:cNvSpPr/>
      </dsp:nvSpPr>
      <dsp:spPr>
        <a:xfrm>
          <a:off x="7705210" y="7894"/>
          <a:ext cx="3765618" cy="18828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US" sz="4400" b="1" kern="1200" dirty="0" smtClean="0"/>
            <a:t>Analyze Data</a:t>
          </a:r>
          <a:endParaRPr lang="en-US" sz="4400" b="1" kern="1200" dirty="0"/>
        </a:p>
      </dsp:txBody>
      <dsp:txXfrm>
        <a:off x="7760356" y="63040"/>
        <a:ext cx="3655326" cy="1772517"/>
      </dsp:txXfrm>
    </dsp:sp>
    <dsp:sp modelId="{28201273-73DE-49B9-AD44-9EC3C4E6FD5C}">
      <dsp:nvSpPr>
        <dsp:cNvPr id="0" name=""/>
        <dsp:cNvSpPr/>
      </dsp:nvSpPr>
      <dsp:spPr>
        <a:xfrm>
          <a:off x="8081772" y="1890703"/>
          <a:ext cx="376561" cy="1412106"/>
        </a:xfrm>
        <a:custGeom>
          <a:avLst/>
          <a:gdLst/>
          <a:ahLst/>
          <a:cxnLst/>
          <a:rect l="0" t="0" r="0" b="0"/>
          <a:pathLst>
            <a:path>
              <a:moveTo>
                <a:pt x="0" y="0"/>
              </a:moveTo>
              <a:lnTo>
                <a:pt x="0" y="1412106"/>
              </a:lnTo>
              <a:lnTo>
                <a:pt x="376561" y="14121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C8AA5-3CE3-4442-BBA2-A4A52DAD092C}">
      <dsp:nvSpPr>
        <dsp:cNvPr id="0" name=""/>
        <dsp:cNvSpPr/>
      </dsp:nvSpPr>
      <dsp:spPr>
        <a:xfrm>
          <a:off x="8458334" y="2361405"/>
          <a:ext cx="3012494" cy="18828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smtClean="0"/>
            <a:t>Assess accuracy of algorithm with Landsat 8 output</a:t>
          </a:r>
          <a:endParaRPr lang="en-US" sz="3000" kern="1200" dirty="0"/>
        </a:p>
      </dsp:txBody>
      <dsp:txXfrm>
        <a:off x="8513480" y="2416551"/>
        <a:ext cx="2902202" cy="1772517"/>
      </dsp:txXfrm>
    </dsp:sp>
    <dsp:sp modelId="{9A73C8ED-7184-4980-B775-806F8B59E9D1}">
      <dsp:nvSpPr>
        <dsp:cNvPr id="0" name=""/>
        <dsp:cNvSpPr/>
      </dsp:nvSpPr>
      <dsp:spPr>
        <a:xfrm>
          <a:off x="8081772" y="1890703"/>
          <a:ext cx="376561" cy="3765618"/>
        </a:xfrm>
        <a:custGeom>
          <a:avLst/>
          <a:gdLst/>
          <a:ahLst/>
          <a:cxnLst/>
          <a:rect l="0" t="0" r="0" b="0"/>
          <a:pathLst>
            <a:path>
              <a:moveTo>
                <a:pt x="0" y="0"/>
              </a:moveTo>
              <a:lnTo>
                <a:pt x="0" y="3765618"/>
              </a:lnTo>
              <a:lnTo>
                <a:pt x="376561" y="37656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DB328F-7ED0-4DCF-B33F-33F88EBF995F}">
      <dsp:nvSpPr>
        <dsp:cNvPr id="0" name=""/>
        <dsp:cNvSpPr/>
      </dsp:nvSpPr>
      <dsp:spPr>
        <a:xfrm>
          <a:off x="8458334" y="4714917"/>
          <a:ext cx="3012494" cy="18828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smtClean="0"/>
            <a:t>Assess accuracy of algorithm with Sentinel-2 output</a:t>
          </a:r>
          <a:endParaRPr lang="en-US" sz="3000" kern="1200" dirty="0"/>
        </a:p>
      </dsp:txBody>
      <dsp:txXfrm>
        <a:off x="8513480" y="4770063"/>
        <a:ext cx="2902202" cy="17725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a:t>
            </a:r>
            <a:r>
              <a:rPr lang="en-US" sz="1400" i="1" baseline="0" smtClean="0">
                <a:solidFill>
                  <a:schemeClr val="bg2">
                    <a:lumMod val="50000"/>
                  </a:schemeClr>
                </a:solidFill>
                <a:latin typeface="Arial" panose="020B0604020202020204" pitchFamily="34" charset="0"/>
                <a:ea typeface="Questrial"/>
                <a:cs typeface="Arial" panose="020B0604020202020204" pitchFamily="34" charset="0"/>
                <a:sym typeface="Questrial"/>
              </a:rPr>
              <a:t>Space Administration or partner organizations.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7.emf"/><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l="37362" r="25135"/>
          <a:stretch/>
        </p:blipFill>
        <p:spPr>
          <a:xfrm>
            <a:off x="11579702" y="10485066"/>
            <a:ext cx="3506387" cy="4792742"/>
          </a:xfrm>
          <a:prstGeom prst="rect">
            <a:avLst/>
          </a:prstGeom>
        </p:spPr>
      </p:pic>
      <p:graphicFrame>
        <p:nvGraphicFramePr>
          <p:cNvPr id="17" name="Diagram 16"/>
          <p:cNvGraphicFramePr/>
          <p:nvPr>
            <p:extLst>
              <p:ext uri="{D42A27DB-BD31-4B8C-83A1-F6EECF244321}">
                <p14:modId xmlns:p14="http://schemas.microsoft.com/office/powerpoint/2010/main" val="3685304370"/>
              </p:ext>
            </p:extLst>
          </p:nvPr>
        </p:nvGraphicFramePr>
        <p:xfrm>
          <a:off x="14994983" y="6433268"/>
          <a:ext cx="14469017" cy="8959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3"/>
          </p:nvPr>
        </p:nvSpPr>
        <p:spPr/>
        <p:txBody>
          <a:bodyPr/>
          <a:lstStyle/>
          <a:p>
            <a:r>
              <a:rPr lang="en-US" dirty="0" smtClean="0"/>
              <a:t>NASA Marshall Space Flight Center</a:t>
            </a:r>
            <a:endParaRPr lang="en-US" dirty="0"/>
          </a:p>
        </p:txBody>
      </p:sp>
      <p:sp>
        <p:nvSpPr>
          <p:cNvPr id="4" name="Text Placeholder 3"/>
          <p:cNvSpPr>
            <a:spLocks noGrp="1"/>
          </p:cNvSpPr>
          <p:nvPr>
            <p:ph type="body" sz="quarter" idx="11"/>
          </p:nvPr>
        </p:nvSpPr>
        <p:spPr/>
        <p:txBody>
          <a:bodyPr/>
          <a:lstStyle/>
          <a:p>
            <a:r>
              <a:rPr lang="en-US" dirty="0"/>
              <a:t>Developing an </a:t>
            </a:r>
            <a:r>
              <a:rPr lang="en-US" dirty="0" smtClean="0"/>
              <a:t>Automated</a:t>
            </a:r>
            <a:r>
              <a:rPr lang="en-US" dirty="0"/>
              <a:t>,</a:t>
            </a:r>
            <a:r>
              <a:rPr lang="en-US" dirty="0" smtClean="0"/>
              <a:t> Near Real-Time </a:t>
            </a:r>
            <a:r>
              <a:rPr lang="en-US" dirty="0"/>
              <a:t>S</a:t>
            </a:r>
            <a:r>
              <a:rPr lang="en-US" dirty="0" smtClean="0"/>
              <a:t>ystem to </a:t>
            </a:r>
            <a:r>
              <a:rPr lang="en-US" dirty="0"/>
              <a:t>M</a:t>
            </a:r>
            <a:r>
              <a:rPr lang="en-US" dirty="0" smtClean="0"/>
              <a:t>onitor </a:t>
            </a:r>
            <a:r>
              <a:rPr lang="en-US" i="1" dirty="0"/>
              <a:t>Eichhornia Crassipes</a:t>
            </a:r>
            <a:r>
              <a:rPr lang="en-US" dirty="0"/>
              <a:t> over the Winam Gulf in Lake Victoria</a:t>
            </a:r>
          </a:p>
        </p:txBody>
      </p:sp>
      <p:sp>
        <p:nvSpPr>
          <p:cNvPr id="5" name="Text Placeholder 4"/>
          <p:cNvSpPr>
            <a:spLocks noGrp="1"/>
          </p:cNvSpPr>
          <p:nvPr>
            <p:ph type="body" sz="quarter" idx="10"/>
          </p:nvPr>
        </p:nvSpPr>
        <p:spPr/>
        <p:txBody>
          <a:bodyPr/>
          <a:lstStyle/>
          <a:p>
            <a:r>
              <a:rPr lang="en-US" dirty="0" smtClean="0"/>
              <a:t>Lake Victoria Water Resources II</a:t>
            </a:r>
            <a:endParaRPr lang="en-US" dirty="0"/>
          </a:p>
        </p:txBody>
      </p:sp>
      <p:sp>
        <p:nvSpPr>
          <p:cNvPr id="9" name="Text Placeholder 16"/>
          <p:cNvSpPr txBox="1">
            <a:spLocks/>
          </p:cNvSpPr>
          <p:nvPr/>
        </p:nvSpPr>
        <p:spPr>
          <a:xfrm>
            <a:off x="914399" y="33232724"/>
            <a:ext cx="7454754" cy="14001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000" dirty="0" smtClean="0"/>
              <a:t>From left to right: Christina Fischer</a:t>
            </a:r>
            <a:r>
              <a:rPr lang="en-US" sz="3000" dirty="0"/>
              <a:t>, Jeanné </a:t>
            </a:r>
            <a:r>
              <a:rPr lang="en-US" sz="3000" dirty="0" smtClean="0"/>
              <a:t>le Roux ( Project Lead), Dwight Tigner, Daryl Ann Winstead, Sara Amirazodi</a:t>
            </a:r>
          </a:p>
        </p:txBody>
      </p:sp>
      <p:sp>
        <p:nvSpPr>
          <p:cNvPr id="11" name="Text Placeholder 16"/>
          <p:cNvSpPr txBox="1">
            <a:spLocks/>
          </p:cNvSpPr>
          <p:nvPr/>
        </p:nvSpPr>
        <p:spPr>
          <a:xfrm>
            <a:off x="18252914" y="29967778"/>
            <a:ext cx="8229600" cy="451901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buFont typeface="Arial" panose="020B0604020202020204" pitchFamily="34" charset="0"/>
              <a:buChar char="•"/>
            </a:pPr>
            <a:endParaRPr lang="en-US" sz="2800" dirty="0"/>
          </a:p>
        </p:txBody>
      </p:sp>
      <p:sp>
        <p:nvSpPr>
          <p:cNvPr id="12" name="Text Placeholder 16"/>
          <p:cNvSpPr txBox="1">
            <a:spLocks/>
          </p:cNvSpPr>
          <p:nvPr/>
        </p:nvSpPr>
        <p:spPr>
          <a:xfrm>
            <a:off x="8785151" y="20466692"/>
            <a:ext cx="8651717"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endParaRPr lang="en-US" dirty="0" smtClean="0"/>
          </a:p>
        </p:txBody>
      </p:sp>
      <p:sp>
        <p:nvSpPr>
          <p:cNvPr id="15" name="Text Placeholder 16"/>
          <p:cNvSpPr txBox="1">
            <a:spLocks/>
          </p:cNvSpPr>
          <p:nvPr/>
        </p:nvSpPr>
        <p:spPr>
          <a:xfrm>
            <a:off x="8651786" y="6346219"/>
            <a:ext cx="8229600" cy="307664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000" b="1" dirty="0" smtClean="0">
                <a:solidFill>
                  <a:schemeClr val="accent1"/>
                </a:solidFill>
              </a:rPr>
              <a:t>Develop</a:t>
            </a:r>
            <a:r>
              <a:rPr lang="en-US" sz="3000" dirty="0" smtClean="0">
                <a:solidFill>
                  <a:schemeClr val="accent1"/>
                </a:solidFill>
              </a:rPr>
              <a:t> </a:t>
            </a:r>
            <a:r>
              <a:rPr lang="en-US" sz="3000" dirty="0" smtClean="0"/>
              <a:t>the Surface </a:t>
            </a:r>
            <a:r>
              <a:rPr lang="en-US" sz="3000" dirty="0"/>
              <a:t>Aquatic Vegetation Detection Tool (SAVDT)</a:t>
            </a:r>
            <a:r>
              <a:rPr lang="en-US" sz="3000" dirty="0" smtClean="0"/>
              <a:t> to automate data download and hyacinth detection over the Winam Gulf.</a:t>
            </a:r>
            <a:endParaRPr lang="en-US" sz="3000" dirty="0"/>
          </a:p>
          <a:p>
            <a:pPr marL="347663" indent="-347663"/>
            <a:r>
              <a:rPr lang="en-US" sz="3000" b="1" dirty="0" smtClean="0">
                <a:solidFill>
                  <a:schemeClr val="accent1"/>
                </a:solidFill>
              </a:rPr>
              <a:t>Assess</a:t>
            </a:r>
            <a:r>
              <a:rPr lang="en-US" sz="3000" dirty="0" smtClean="0">
                <a:solidFill>
                  <a:schemeClr val="accent1"/>
                </a:solidFill>
              </a:rPr>
              <a:t> </a:t>
            </a:r>
            <a:r>
              <a:rPr lang="en-US" sz="3000" dirty="0" smtClean="0"/>
              <a:t>the accuracy of the </a:t>
            </a:r>
            <a:r>
              <a:rPr lang="en-US" sz="3000" dirty="0"/>
              <a:t>Surface Aquatic Vegetation Detection Tool (SAVDT</a:t>
            </a:r>
            <a:r>
              <a:rPr lang="en-US" sz="3000" dirty="0" smtClean="0"/>
              <a:t>).</a:t>
            </a:r>
            <a:endParaRPr lang="en-US" sz="3000" dirty="0"/>
          </a:p>
        </p:txBody>
      </p:sp>
      <p:sp>
        <p:nvSpPr>
          <p:cNvPr id="16" name="TextBox 15"/>
          <p:cNvSpPr txBox="1"/>
          <p:nvPr/>
        </p:nvSpPr>
        <p:spPr>
          <a:xfrm>
            <a:off x="914397" y="5473969"/>
            <a:ext cx="819458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8651784" y="547396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17830796" y="5473966"/>
            <a:ext cx="865171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8651784" y="9143462"/>
            <a:ext cx="8096235"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8651784" y="15839304"/>
            <a:ext cx="829628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8" name="TextBox 27"/>
          <p:cNvSpPr txBox="1"/>
          <p:nvPr/>
        </p:nvSpPr>
        <p:spPr>
          <a:xfrm>
            <a:off x="17830796" y="15817625"/>
            <a:ext cx="835343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830796" y="28361483"/>
            <a:ext cx="8686805"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8785151" y="2836148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8361484"/>
            <a:ext cx="764344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Jeanné </a:t>
            </a:r>
            <a:r>
              <a:rPr lang="en-US" dirty="0" smtClean="0"/>
              <a:t>le Roux (Project Lead), Daryl Ann Winstead, Christina Fischer, Sara Amirazodi, Dwight Tigner</a:t>
            </a:r>
          </a:p>
          <a:p>
            <a:r>
              <a:rPr lang="en-US" dirty="0" smtClean="0"/>
              <a:t>DEVELOP National Program at NASA Marshall Space Flight Center</a:t>
            </a:r>
            <a:endParaRPr lang="en-US" dirty="0"/>
          </a:p>
        </p:txBody>
      </p:sp>
      <p:pic>
        <p:nvPicPr>
          <p:cNvPr id="1026" name="Picture 2" descr="C:\Users\dwinstea\Downloads\IMG_075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129" t="11281" r="9731" b="37355"/>
          <a:stretch/>
        </p:blipFill>
        <p:spPr bwMode="auto">
          <a:xfrm>
            <a:off x="896957" y="29330951"/>
            <a:ext cx="7472196" cy="35044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50370" y="16921071"/>
            <a:ext cx="2593394" cy="2119577"/>
          </a:xfrm>
          <a:prstGeom prst="rect">
            <a:avLst/>
          </a:prstGeom>
        </p:spPr>
      </p:pic>
      <p:sp>
        <p:nvSpPr>
          <p:cNvPr id="45" name="TextBox 44"/>
          <p:cNvSpPr txBox="1"/>
          <p:nvPr/>
        </p:nvSpPr>
        <p:spPr>
          <a:xfrm>
            <a:off x="11421950" y="17726943"/>
            <a:ext cx="3661580" cy="553998"/>
          </a:xfrm>
          <a:prstGeom prst="rect">
            <a:avLst/>
          </a:prstGeom>
          <a:noFill/>
        </p:spPr>
        <p:txBody>
          <a:bodyPr wrap="none" rtlCol="0">
            <a:spAutoFit/>
          </a:bodyPr>
          <a:lstStyle/>
          <a:p>
            <a:r>
              <a:rPr lang="en-US" sz="3000" dirty="0" smtClean="0"/>
              <a:t>Landsat 8 OLI &amp; TIRS</a:t>
            </a:r>
          </a:p>
        </p:txBody>
      </p:sp>
      <p:sp>
        <p:nvSpPr>
          <p:cNvPr id="27" name="TextBox 26"/>
          <p:cNvSpPr txBox="1"/>
          <p:nvPr/>
        </p:nvSpPr>
        <p:spPr>
          <a:xfrm>
            <a:off x="8651784" y="19697250"/>
            <a:ext cx="8686803"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42" name="Text Placeholder 16"/>
          <p:cNvSpPr txBox="1">
            <a:spLocks/>
          </p:cNvSpPr>
          <p:nvPr/>
        </p:nvSpPr>
        <p:spPr>
          <a:xfrm>
            <a:off x="8850370" y="29705453"/>
            <a:ext cx="8477267" cy="449077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000" b="1" dirty="0" smtClean="0"/>
              <a:t>Africa Flores</a:t>
            </a:r>
            <a:r>
              <a:rPr lang="en-US" sz="3000" dirty="0" smtClean="0"/>
              <a:t>, </a:t>
            </a:r>
            <a:r>
              <a:rPr lang="en-US" sz="3000" dirty="0"/>
              <a:t>NASA SERVIR Coordination Office at MSFC</a:t>
            </a:r>
          </a:p>
          <a:p>
            <a:r>
              <a:rPr lang="en-US" sz="3000" b="1" dirty="0"/>
              <a:t>Dr. Robinson </a:t>
            </a:r>
            <a:r>
              <a:rPr lang="en-US" sz="3000" b="1" dirty="0" err="1"/>
              <a:t>Mugo</a:t>
            </a:r>
            <a:r>
              <a:rPr lang="en-US" sz="3000" dirty="0"/>
              <a:t>, SERVIR - Eastern and Southern Africa Hub</a:t>
            </a:r>
          </a:p>
          <a:p>
            <a:r>
              <a:rPr lang="en-US" sz="3000" b="1" dirty="0"/>
              <a:t>James </a:t>
            </a:r>
            <a:r>
              <a:rPr lang="en-US" sz="3000" b="1" dirty="0" err="1"/>
              <a:t>Wanjohi</a:t>
            </a:r>
            <a:r>
              <a:rPr lang="en-US" sz="3000" b="1" dirty="0"/>
              <a:t> </a:t>
            </a:r>
            <a:r>
              <a:rPr lang="en-US" sz="3000" b="1" dirty="0" err="1"/>
              <a:t>Nyaga</a:t>
            </a:r>
            <a:r>
              <a:rPr lang="en-US" sz="3000" dirty="0"/>
              <a:t>, Regional Centre for Mapping of Resources for Development (RCMRD)</a:t>
            </a:r>
          </a:p>
          <a:p>
            <a:r>
              <a:rPr lang="en-US" sz="3000" b="1" dirty="0" smtClean="0"/>
              <a:t>Dr. </a:t>
            </a:r>
            <a:r>
              <a:rPr lang="en-US" sz="3000" b="1" dirty="0" err="1" smtClean="0"/>
              <a:t>Anthody</a:t>
            </a:r>
            <a:r>
              <a:rPr lang="en-US" sz="3000" b="1" dirty="0" smtClean="0"/>
              <a:t> </a:t>
            </a:r>
            <a:r>
              <a:rPr lang="en-US" sz="3000" b="1" dirty="0" err="1" smtClean="0"/>
              <a:t>Gidudu</a:t>
            </a:r>
            <a:r>
              <a:rPr lang="en-US" sz="3000" dirty="0" smtClean="0"/>
              <a:t>, Makerere </a:t>
            </a:r>
            <a:r>
              <a:rPr lang="en-US" sz="3000" dirty="0"/>
              <a:t>University Department of Geomatics and Land </a:t>
            </a:r>
            <a:r>
              <a:rPr lang="en-US" sz="3000" dirty="0" smtClean="0"/>
              <a:t>Management</a:t>
            </a:r>
            <a:endParaRPr lang="en-US" sz="3000" dirty="0"/>
          </a:p>
        </p:txBody>
      </p:sp>
      <p:sp>
        <p:nvSpPr>
          <p:cNvPr id="43" name="Text Placeholder 16"/>
          <p:cNvSpPr txBox="1">
            <a:spLocks/>
          </p:cNvSpPr>
          <p:nvPr/>
        </p:nvSpPr>
        <p:spPr>
          <a:xfrm>
            <a:off x="17830796" y="29444253"/>
            <a:ext cx="8762513" cy="501317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buNone/>
            </a:pPr>
            <a:r>
              <a:rPr lang="en-US" sz="3000" dirty="0" smtClean="0"/>
              <a:t>We would like to thank our science advisor, </a:t>
            </a:r>
            <a:r>
              <a:rPr lang="en-US" sz="3000" b="1" dirty="0" smtClean="0"/>
              <a:t>Dr. Jeffrey </a:t>
            </a:r>
            <a:r>
              <a:rPr lang="en-US" sz="3000" b="1" dirty="0" err="1" smtClean="0"/>
              <a:t>Luvall</a:t>
            </a:r>
            <a:r>
              <a:rPr lang="en-US" sz="3000" b="1" dirty="0" smtClean="0"/>
              <a:t> </a:t>
            </a:r>
            <a:r>
              <a:rPr lang="en-US" sz="3000" dirty="0" smtClean="0"/>
              <a:t>with NSSTC, our science mentor, </a:t>
            </a:r>
            <a:r>
              <a:rPr lang="en-US" sz="3000" b="1" dirty="0" smtClean="0"/>
              <a:t> Dr. Robert Griffin </a:t>
            </a:r>
            <a:r>
              <a:rPr lang="en-US" sz="3000" dirty="0" smtClean="0"/>
              <a:t>with UAH, </a:t>
            </a:r>
            <a:r>
              <a:rPr lang="en-US" sz="3000" b="1" dirty="0" smtClean="0"/>
              <a:t>Dan Irwin </a:t>
            </a:r>
            <a:r>
              <a:rPr lang="en-US" sz="3000" dirty="0" smtClean="0"/>
              <a:t>with SERVIR, </a:t>
            </a:r>
            <a:r>
              <a:rPr lang="en-US" sz="3000" b="1" dirty="0" smtClean="0"/>
              <a:t>Timothy Klug </a:t>
            </a:r>
            <a:r>
              <a:rPr lang="en-US" sz="3000" dirty="0" smtClean="0"/>
              <a:t>with UAH, and our Center Lead, </a:t>
            </a:r>
            <a:r>
              <a:rPr lang="en-US" sz="3000" b="1" dirty="0" smtClean="0"/>
              <a:t>Leigh Sinclair </a:t>
            </a:r>
            <a:r>
              <a:rPr lang="en-US" sz="3000" dirty="0"/>
              <a:t> </a:t>
            </a:r>
            <a:r>
              <a:rPr lang="en-US" sz="3000" dirty="0" smtClean="0"/>
              <a:t>with DEVELOP.</a:t>
            </a:r>
          </a:p>
          <a:p>
            <a:pPr marL="0" indent="0">
              <a:lnSpc>
                <a:spcPct val="100000"/>
              </a:lnSpc>
              <a:buNone/>
            </a:pPr>
            <a:r>
              <a:rPr lang="en-US" sz="3000" dirty="0" smtClean="0"/>
              <a:t>We would also like to thank a past contributor to the project, </a:t>
            </a:r>
            <a:r>
              <a:rPr lang="en-US" sz="3000" b="1" dirty="0" smtClean="0"/>
              <a:t>Austin </a:t>
            </a:r>
            <a:r>
              <a:rPr lang="en-US" sz="3000" b="1" dirty="0" err="1" smtClean="0"/>
              <a:t>Vacek</a:t>
            </a:r>
            <a:r>
              <a:rPr lang="en-US" sz="3000" b="1" dirty="0"/>
              <a:t> </a:t>
            </a:r>
            <a:r>
              <a:rPr lang="en-US" sz="3000" dirty="0" smtClean="0"/>
              <a:t>with UAH.</a:t>
            </a:r>
          </a:p>
          <a:p>
            <a:pPr marL="0" indent="0">
              <a:lnSpc>
                <a:spcPct val="100000"/>
              </a:lnSpc>
              <a:buNone/>
            </a:pPr>
            <a:r>
              <a:rPr lang="en-US" sz="3000" dirty="0" smtClean="0"/>
              <a:t>Furthermore, we would like to thank </a:t>
            </a:r>
            <a:r>
              <a:rPr lang="en-US" sz="3000" b="1" dirty="0" smtClean="0"/>
              <a:t>Dr. </a:t>
            </a:r>
            <a:r>
              <a:rPr lang="en-US" sz="3000" b="1" dirty="0" err="1" smtClean="0"/>
              <a:t>Jospeh</a:t>
            </a:r>
            <a:r>
              <a:rPr lang="en-US" sz="3000" b="1" dirty="0" smtClean="0"/>
              <a:t> Ortiz </a:t>
            </a:r>
            <a:r>
              <a:rPr lang="en-US" sz="3000" dirty="0" smtClean="0"/>
              <a:t>and </a:t>
            </a:r>
            <a:r>
              <a:rPr lang="en-US" sz="3000" b="1" dirty="0" err="1" smtClean="0"/>
              <a:t>Dulci</a:t>
            </a:r>
            <a:r>
              <a:rPr lang="en-US" sz="3000" b="1" dirty="0" smtClean="0"/>
              <a:t> </a:t>
            </a:r>
            <a:r>
              <a:rPr lang="en-US" sz="3000" b="1" dirty="0" err="1" smtClean="0"/>
              <a:t>Avouris</a:t>
            </a:r>
            <a:r>
              <a:rPr lang="en-US" sz="3000" b="1" dirty="0" smtClean="0"/>
              <a:t> </a:t>
            </a:r>
            <a:r>
              <a:rPr lang="en-US" sz="3000" dirty="0" smtClean="0"/>
              <a:t>with Kent State University.</a:t>
            </a:r>
            <a:r>
              <a:rPr lang="en-US" sz="3000" b="1" dirty="0" smtClean="0"/>
              <a:t> </a:t>
            </a:r>
            <a:endParaRPr lang="en-US" sz="3000" dirty="0" smtClean="0"/>
          </a:p>
        </p:txBody>
      </p:sp>
      <p:sp>
        <p:nvSpPr>
          <p:cNvPr id="3" name="Rectangle 2"/>
          <p:cNvSpPr/>
          <p:nvPr/>
        </p:nvSpPr>
        <p:spPr>
          <a:xfrm>
            <a:off x="896957" y="6346219"/>
            <a:ext cx="7104044" cy="22252245"/>
          </a:xfrm>
          <a:prstGeom prst="rect">
            <a:avLst/>
          </a:prstGeom>
        </p:spPr>
        <p:txBody>
          <a:bodyPr wrap="square">
            <a:spAutoFit/>
          </a:bodyPr>
          <a:lstStyle/>
          <a:p>
            <a:pPr algn="just"/>
            <a:r>
              <a:rPr lang="en-US" sz="3000" dirty="0"/>
              <a:t>Lake Victoria has a surface area of 68,800 square km, making it the largest lake in Africa. The lake is surrounded by Kenya, Tanzania, and Uganda and is home to more than 30 million people. These people rely on the lake for all aspects of their lives including fishing, agriculture, and industrial applications. However, the increasing population has negatively impacted water quality due to sewage, as well as agricultural and industrial run off. Furthermore, the introduction of </a:t>
            </a:r>
            <a:r>
              <a:rPr lang="en-US" sz="3000" dirty="0" err="1"/>
              <a:t>Eichhornia</a:t>
            </a:r>
            <a:r>
              <a:rPr lang="en-US" sz="3000" dirty="0"/>
              <a:t> </a:t>
            </a:r>
            <a:r>
              <a:rPr lang="en-US" sz="3000" dirty="0" err="1"/>
              <a:t>crassipes</a:t>
            </a:r>
            <a:r>
              <a:rPr lang="en-US" sz="3000" dirty="0"/>
              <a:t>, or water hyacinth, has been detrimental to local communities by blocking fishing access and providing breeding grounds for diseases carried by mosquitoes and snails. Ongoing efforts between the NASA SERVIR Coordination Office at Marshall Space Flight Center, the SERVIR-Eastern and Southern Africa Hub, the Regional Centre for Mapping of Resources for Development (RCMRD), and the </a:t>
            </a:r>
            <a:r>
              <a:rPr lang="en-US" sz="3000" dirty="0" err="1"/>
              <a:t>Makerere</a:t>
            </a:r>
            <a:r>
              <a:rPr lang="en-US" sz="3000" dirty="0"/>
              <a:t> University Department of </a:t>
            </a:r>
            <a:r>
              <a:rPr lang="en-US" sz="3000" dirty="0" err="1"/>
              <a:t>Geomatics</a:t>
            </a:r>
            <a:r>
              <a:rPr lang="en-US" sz="3000" dirty="0"/>
              <a:t> and Land Management have been assessing and monitoring water quality parameters, such as chlorophyll concentration, temperature, and turbidity, for Lake Victoria using the Moderate Resolution Imaging Spectrometer (MODIS) sensor on the Aqua satellite. This project sought to include the use of Sentinel-2 Multispectral Imager (MSI), as well as the Operational Land Imager (OLI) sensor on Landsat 8, to assess water hyacinth presence in addition to current monitoring activities. This study focused on the </a:t>
            </a:r>
            <a:r>
              <a:rPr lang="en-US" sz="3000" dirty="0" err="1"/>
              <a:t>Winam</a:t>
            </a:r>
            <a:r>
              <a:rPr lang="en-US" sz="3000" dirty="0"/>
              <a:t> Gulf region of Lake Victoria in Kenya since this area experiences abundant water hyacinth activity and has been identified by RCMRD as an area of focus. As a continuation of the Lake Victoria Water Resources project from Fall 2015, this project used data previously collected to create an automated model to detect water hyacinth. This model employed Python scripting to continuously download and process new Landsat 8 images and automate the methodology for Sentinel-2 images. These end products will be utilized by partner organizations in their water hyacinth monitoring efforts.</a:t>
            </a:r>
          </a:p>
        </p:txBody>
      </p:sp>
      <p:sp>
        <p:nvSpPr>
          <p:cNvPr id="40" name="Text Placeholder 16"/>
          <p:cNvSpPr txBox="1">
            <a:spLocks/>
          </p:cNvSpPr>
          <p:nvPr/>
        </p:nvSpPr>
        <p:spPr>
          <a:xfrm>
            <a:off x="17830798" y="16705115"/>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000" b="1" dirty="0" smtClean="0"/>
              <a:t>Automated</a:t>
            </a:r>
            <a:r>
              <a:rPr lang="en-US" sz="3000" dirty="0" smtClean="0"/>
              <a:t> script allows for almost </a:t>
            </a:r>
            <a:r>
              <a:rPr lang="en-US" sz="3000" b="1" dirty="0" smtClean="0"/>
              <a:t>real-time</a:t>
            </a:r>
            <a:r>
              <a:rPr lang="en-US" sz="3000" dirty="0" smtClean="0"/>
              <a:t> water hyacinth monitoring</a:t>
            </a:r>
          </a:p>
          <a:p>
            <a:pPr marL="347663" indent="-347663"/>
            <a:r>
              <a:rPr lang="en-US" sz="3000" dirty="0" smtClean="0"/>
              <a:t>The inclusion of </a:t>
            </a:r>
            <a:r>
              <a:rPr lang="en-US" sz="3000" b="1" dirty="0" smtClean="0"/>
              <a:t>Sentinel-2</a:t>
            </a:r>
            <a:r>
              <a:rPr lang="en-US" sz="3000" dirty="0" smtClean="0"/>
              <a:t> increased temporal resolution of the </a:t>
            </a:r>
            <a:r>
              <a:rPr lang="en-US" sz="3000" dirty="0" smtClean="0"/>
              <a:t>model</a:t>
            </a:r>
          </a:p>
          <a:p>
            <a:pPr marL="347663" indent="-347663"/>
            <a:r>
              <a:rPr lang="en-US" sz="3000" dirty="0" smtClean="0"/>
              <a:t>The Landsat MNDWI output extracts water hyacinth and other </a:t>
            </a:r>
            <a:r>
              <a:rPr lang="en-US" sz="3000" dirty="0" err="1" smtClean="0"/>
              <a:t>macrophytes</a:t>
            </a:r>
            <a:r>
              <a:rPr lang="en-US" sz="3000" dirty="0" smtClean="0"/>
              <a:t> </a:t>
            </a:r>
            <a:r>
              <a:rPr lang="en-US" sz="3000" smtClean="0"/>
              <a:t>with 87% </a:t>
            </a:r>
            <a:r>
              <a:rPr lang="en-US" sz="3000" dirty="0" smtClean="0"/>
              <a:t>accuracy</a:t>
            </a:r>
            <a:endParaRPr lang="en-US" sz="3000" dirty="0" smtClean="0"/>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r="62361"/>
          <a:stretch/>
        </p:blipFill>
        <p:spPr>
          <a:xfrm>
            <a:off x="8177778" y="10485229"/>
            <a:ext cx="3517462" cy="4790390"/>
          </a:xfrm>
          <a:prstGeom prst="rect">
            <a:avLst/>
          </a:prstGeom>
        </p:spPr>
      </p:pic>
      <p:sp>
        <p:nvSpPr>
          <p:cNvPr id="46" name="TextBox 45"/>
          <p:cNvSpPr txBox="1"/>
          <p:nvPr/>
        </p:nvSpPr>
        <p:spPr>
          <a:xfrm>
            <a:off x="12075643" y="11424464"/>
            <a:ext cx="919542" cy="369332"/>
          </a:xfrm>
          <a:prstGeom prst="rect">
            <a:avLst/>
          </a:prstGeom>
          <a:noFill/>
        </p:spPr>
        <p:txBody>
          <a:bodyPr wrap="square" rtlCol="0">
            <a:spAutoFit/>
          </a:bodyPr>
          <a:lstStyle/>
          <a:p>
            <a:pPr defTabSz="914400"/>
            <a:r>
              <a:rPr lang="en-US" sz="1800" dirty="0" smtClean="0">
                <a:solidFill>
                  <a:srgbClr val="000000"/>
                </a:solidFill>
              </a:rPr>
              <a:t>Uganda</a:t>
            </a:r>
          </a:p>
        </p:txBody>
      </p:sp>
      <p:sp>
        <p:nvSpPr>
          <p:cNvPr id="47" name="TextBox 46"/>
          <p:cNvSpPr txBox="1"/>
          <p:nvPr/>
        </p:nvSpPr>
        <p:spPr>
          <a:xfrm>
            <a:off x="13480855" y="11419549"/>
            <a:ext cx="790958" cy="369332"/>
          </a:xfrm>
          <a:prstGeom prst="rect">
            <a:avLst/>
          </a:prstGeom>
          <a:noFill/>
        </p:spPr>
        <p:txBody>
          <a:bodyPr wrap="square" rtlCol="0">
            <a:spAutoFit/>
          </a:bodyPr>
          <a:lstStyle/>
          <a:p>
            <a:pPr defTabSz="914400"/>
            <a:r>
              <a:rPr lang="en-US" sz="1800" dirty="0" smtClean="0">
                <a:solidFill>
                  <a:srgbClr val="000000"/>
                </a:solidFill>
              </a:rPr>
              <a:t>Kenya</a:t>
            </a:r>
          </a:p>
        </p:txBody>
      </p:sp>
      <p:sp>
        <p:nvSpPr>
          <p:cNvPr id="57" name="TextBox 56"/>
          <p:cNvSpPr txBox="1"/>
          <p:nvPr/>
        </p:nvSpPr>
        <p:spPr>
          <a:xfrm>
            <a:off x="12502900" y="13256873"/>
            <a:ext cx="1135303" cy="369332"/>
          </a:xfrm>
          <a:prstGeom prst="rect">
            <a:avLst/>
          </a:prstGeom>
          <a:noFill/>
        </p:spPr>
        <p:txBody>
          <a:bodyPr wrap="square" rtlCol="0">
            <a:spAutoFit/>
          </a:bodyPr>
          <a:lstStyle/>
          <a:p>
            <a:pPr defTabSz="914400"/>
            <a:r>
              <a:rPr lang="en-US" sz="1800" dirty="0" smtClean="0">
                <a:solidFill>
                  <a:srgbClr val="000000"/>
                </a:solidFill>
              </a:rPr>
              <a:t>Tanzania</a:t>
            </a:r>
          </a:p>
        </p:txBody>
      </p:sp>
      <p:sp>
        <p:nvSpPr>
          <p:cNvPr id="58" name="TextBox 57"/>
          <p:cNvSpPr txBox="1"/>
          <p:nvPr/>
        </p:nvSpPr>
        <p:spPr>
          <a:xfrm>
            <a:off x="12058312" y="11969942"/>
            <a:ext cx="1001897" cy="646331"/>
          </a:xfrm>
          <a:prstGeom prst="rect">
            <a:avLst/>
          </a:prstGeom>
          <a:noFill/>
        </p:spPr>
        <p:txBody>
          <a:bodyPr wrap="square" rtlCol="0">
            <a:spAutoFit/>
          </a:bodyPr>
          <a:lstStyle/>
          <a:p>
            <a:pPr algn="ctr" defTabSz="914400"/>
            <a:r>
              <a:rPr lang="en-US" sz="1800" i="1" dirty="0" smtClean="0">
                <a:solidFill>
                  <a:srgbClr val="FFFFFF"/>
                </a:solidFill>
              </a:rPr>
              <a:t>Lake</a:t>
            </a:r>
          </a:p>
          <a:p>
            <a:pPr algn="ctr" defTabSz="914400"/>
            <a:r>
              <a:rPr lang="en-US" sz="1800" i="1" dirty="0" smtClean="0">
                <a:solidFill>
                  <a:srgbClr val="FFFFFF"/>
                </a:solidFill>
              </a:rPr>
              <a:t>Victoria</a:t>
            </a:r>
          </a:p>
        </p:txBody>
      </p:sp>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44129" y="11834869"/>
            <a:ext cx="327373" cy="320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38650" y="27349738"/>
            <a:ext cx="1041106" cy="51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TextBox 62"/>
          <p:cNvSpPr txBox="1"/>
          <p:nvPr/>
        </p:nvSpPr>
        <p:spPr>
          <a:xfrm>
            <a:off x="20790953" y="27312669"/>
            <a:ext cx="4355847" cy="553998"/>
          </a:xfrm>
          <a:prstGeom prst="rect">
            <a:avLst/>
          </a:prstGeom>
          <a:noFill/>
        </p:spPr>
        <p:txBody>
          <a:bodyPr wrap="square" rtlCol="0">
            <a:spAutoFit/>
          </a:bodyPr>
          <a:lstStyle/>
          <a:p>
            <a:pPr defTabSz="914400"/>
            <a:r>
              <a:rPr lang="en-US" sz="3000" b="1" dirty="0">
                <a:solidFill>
                  <a:schemeClr val="tx2"/>
                </a:solidFill>
              </a:rPr>
              <a:t>Non-Water Features</a:t>
            </a:r>
          </a:p>
        </p:txBody>
      </p:sp>
      <p:sp>
        <p:nvSpPr>
          <p:cNvPr id="65" name="TextBox 64"/>
          <p:cNvSpPr txBox="1"/>
          <p:nvPr/>
        </p:nvSpPr>
        <p:spPr>
          <a:xfrm>
            <a:off x="16857121" y="20691367"/>
            <a:ext cx="1723745" cy="413721"/>
          </a:xfrm>
          <a:prstGeom prst="rect">
            <a:avLst/>
          </a:prstGeom>
          <a:noFill/>
        </p:spPr>
        <p:txBody>
          <a:bodyPr wrap="square" rtlCol="0">
            <a:spAutoFit/>
          </a:bodyPr>
          <a:lstStyle/>
          <a:p>
            <a:pPr defTabSz="914400"/>
            <a:r>
              <a:rPr lang="en-US" sz="1800" dirty="0" smtClean="0">
                <a:solidFill>
                  <a:srgbClr val="FFFFFF"/>
                </a:solidFill>
                <a:latin typeface="Century Gothic"/>
              </a:rPr>
              <a:t>MNDWI &lt; 0</a:t>
            </a:r>
            <a:endParaRPr lang="en-US" sz="1800" dirty="0">
              <a:solidFill>
                <a:srgbClr val="FFFFFF"/>
              </a:solidFill>
              <a:latin typeface="Century Gothic"/>
            </a:endParaRPr>
          </a:p>
        </p:txBody>
      </p:sp>
      <p:sp>
        <p:nvSpPr>
          <p:cNvPr id="66" name="TextBox 65"/>
          <p:cNvSpPr txBox="1"/>
          <p:nvPr/>
        </p:nvSpPr>
        <p:spPr>
          <a:xfrm>
            <a:off x="16755571" y="21056898"/>
            <a:ext cx="2888330" cy="724012"/>
          </a:xfrm>
          <a:prstGeom prst="rect">
            <a:avLst/>
          </a:prstGeom>
          <a:noFill/>
        </p:spPr>
        <p:txBody>
          <a:bodyPr wrap="square" rtlCol="0">
            <a:spAutoFit/>
          </a:bodyPr>
          <a:lstStyle/>
          <a:p>
            <a:pPr defTabSz="914400"/>
            <a:r>
              <a:rPr lang="en-US" sz="1800" dirty="0" smtClean="0">
                <a:solidFill>
                  <a:srgbClr val="FFFFFF"/>
                </a:solidFill>
                <a:latin typeface="Century Gothic"/>
              </a:rPr>
              <a:t>Image: Sentinel-2</a:t>
            </a:r>
          </a:p>
          <a:p>
            <a:pPr defTabSz="914400"/>
            <a:r>
              <a:rPr lang="en-US" sz="1800" dirty="0" smtClean="0">
                <a:solidFill>
                  <a:srgbClr val="FFFFFF"/>
                </a:solidFill>
                <a:latin typeface="Century Gothic"/>
              </a:rPr>
              <a:t>December 19, 2015</a:t>
            </a:r>
            <a:endParaRPr lang="en-US" sz="1800" dirty="0">
              <a:solidFill>
                <a:srgbClr val="FFFFFF"/>
              </a:solidFill>
              <a:latin typeface="Century Gothic"/>
            </a:endParaRPr>
          </a:p>
        </p:txBody>
      </p:sp>
      <p:pic>
        <p:nvPicPr>
          <p:cNvPr id="6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01336" y="21123168"/>
            <a:ext cx="8282778" cy="599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ectangle 66"/>
          <p:cNvSpPr/>
          <p:nvPr/>
        </p:nvSpPr>
        <p:spPr>
          <a:xfrm>
            <a:off x="22596954" y="23912144"/>
            <a:ext cx="675060" cy="807641"/>
          </a:xfrm>
          <a:prstGeom prst="rect">
            <a:avLst/>
          </a:prstGeom>
          <a:noFill/>
          <a:ln w="254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entury Gothic"/>
              <a:ea typeface="+mn-ea"/>
              <a:cs typeface="+mn-cs"/>
            </a:endParaRPr>
          </a:p>
        </p:txBody>
      </p:sp>
      <p:pic>
        <p:nvPicPr>
          <p:cNvPr id="6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452576" y="21694156"/>
            <a:ext cx="742202" cy="84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9" name="Straight Connector 68"/>
          <p:cNvCxnSpPr>
            <a:stCxn id="68" idx="3"/>
          </p:cNvCxnSpPr>
          <p:nvPr/>
        </p:nvCxnSpPr>
        <p:spPr>
          <a:xfrm>
            <a:off x="23194778" y="22114619"/>
            <a:ext cx="1133811" cy="58020"/>
          </a:xfrm>
          <a:prstGeom prst="line">
            <a:avLst/>
          </a:prstGeom>
          <a:noFill/>
          <a:ln w="25400" cap="flat" cmpd="sng" algn="ctr">
            <a:solidFill>
              <a:srgbClr val="FF0000"/>
            </a:solidFill>
            <a:prstDash val="solid"/>
            <a:miter lim="800000"/>
          </a:ln>
          <a:effectLst/>
        </p:spPr>
      </p:cxnSp>
      <p:cxnSp>
        <p:nvCxnSpPr>
          <p:cNvPr id="70" name="Straight Connector 69"/>
          <p:cNvCxnSpPr>
            <a:stCxn id="67" idx="3"/>
          </p:cNvCxnSpPr>
          <p:nvPr/>
        </p:nvCxnSpPr>
        <p:spPr>
          <a:xfrm>
            <a:off x="23272015" y="24315965"/>
            <a:ext cx="1011775" cy="669473"/>
          </a:xfrm>
          <a:prstGeom prst="line">
            <a:avLst/>
          </a:prstGeom>
          <a:noFill/>
          <a:ln w="25400" cap="flat" cmpd="sng" algn="ctr">
            <a:solidFill>
              <a:srgbClr val="FF0000"/>
            </a:solidFill>
            <a:prstDash val="solid"/>
            <a:miter lim="800000"/>
          </a:ln>
          <a:effectLst/>
        </p:spPr>
      </p:cxn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35647" y="21126826"/>
            <a:ext cx="8698587" cy="5902131"/>
          </a:xfrm>
          <a:prstGeom prst="rect">
            <a:avLst/>
          </a:prstGeom>
        </p:spPr>
      </p:pic>
      <p:sp>
        <p:nvSpPr>
          <p:cNvPr id="53" name="Rectangle 52"/>
          <p:cNvSpPr/>
          <p:nvPr/>
        </p:nvSpPr>
        <p:spPr>
          <a:xfrm>
            <a:off x="13084942" y="23941990"/>
            <a:ext cx="740289" cy="89812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09993" y="21608525"/>
            <a:ext cx="768627" cy="9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 name="Straight Connector 54"/>
          <p:cNvCxnSpPr>
            <a:stCxn id="53" idx="3"/>
          </p:cNvCxnSpPr>
          <p:nvPr/>
        </p:nvCxnSpPr>
        <p:spPr>
          <a:xfrm>
            <a:off x="13825231" y="24391054"/>
            <a:ext cx="1279511" cy="7917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4" idx="3"/>
          </p:cNvCxnSpPr>
          <p:nvPr/>
        </p:nvCxnSpPr>
        <p:spPr>
          <a:xfrm>
            <a:off x="13678620" y="22076095"/>
            <a:ext cx="1426122" cy="436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7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67310" y="27336007"/>
            <a:ext cx="1041106" cy="51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Box 71"/>
          <p:cNvSpPr txBox="1"/>
          <p:nvPr/>
        </p:nvSpPr>
        <p:spPr>
          <a:xfrm>
            <a:off x="11419613" y="27298938"/>
            <a:ext cx="4355847" cy="553998"/>
          </a:xfrm>
          <a:prstGeom prst="rect">
            <a:avLst/>
          </a:prstGeom>
          <a:noFill/>
        </p:spPr>
        <p:txBody>
          <a:bodyPr wrap="square" rtlCol="0">
            <a:spAutoFit/>
          </a:bodyPr>
          <a:lstStyle/>
          <a:p>
            <a:pPr defTabSz="914400"/>
            <a:r>
              <a:rPr lang="en-US" sz="3000" b="1" dirty="0" smtClean="0">
                <a:solidFill>
                  <a:schemeClr val="tx2"/>
                </a:solidFill>
              </a:rPr>
              <a:t>Non-Water Features</a:t>
            </a:r>
            <a:endParaRPr lang="en-US" sz="3000" b="1" dirty="0">
              <a:solidFill>
                <a:schemeClr val="tx2"/>
              </a:solidFill>
            </a:endParaRPr>
          </a:p>
        </p:txBody>
      </p:sp>
      <p:sp>
        <p:nvSpPr>
          <p:cNvPr id="10" name="TextBox 9"/>
          <p:cNvSpPr txBox="1"/>
          <p:nvPr/>
        </p:nvSpPr>
        <p:spPr>
          <a:xfrm>
            <a:off x="8785151" y="20569170"/>
            <a:ext cx="7344318" cy="553998"/>
          </a:xfrm>
          <a:prstGeom prst="rect">
            <a:avLst/>
          </a:prstGeom>
          <a:noFill/>
        </p:spPr>
        <p:txBody>
          <a:bodyPr wrap="none" rtlCol="0">
            <a:spAutoFit/>
          </a:bodyPr>
          <a:lstStyle/>
          <a:p>
            <a:r>
              <a:rPr lang="en-US" sz="3000" b="1" dirty="0" smtClean="0"/>
              <a:t>MNDWI &lt; 0, Landsat 8 November 29, 2015 </a:t>
            </a:r>
            <a:endParaRPr lang="en-US" sz="3000" b="1" dirty="0"/>
          </a:p>
        </p:txBody>
      </p:sp>
      <p:sp>
        <p:nvSpPr>
          <p:cNvPr id="73" name="TextBox 72"/>
          <p:cNvSpPr txBox="1"/>
          <p:nvPr/>
        </p:nvSpPr>
        <p:spPr>
          <a:xfrm>
            <a:off x="18378384" y="20570428"/>
            <a:ext cx="7315849" cy="553998"/>
          </a:xfrm>
          <a:prstGeom prst="rect">
            <a:avLst/>
          </a:prstGeom>
          <a:noFill/>
        </p:spPr>
        <p:txBody>
          <a:bodyPr wrap="none" rtlCol="0">
            <a:spAutoFit/>
          </a:bodyPr>
          <a:lstStyle/>
          <a:p>
            <a:r>
              <a:rPr lang="en-US" sz="3000" b="1" dirty="0" smtClean="0"/>
              <a:t>MNDWI &lt; 0, Sentinel-2 December 19, 2015 </a:t>
            </a:r>
            <a:endParaRPr lang="en-US" sz="3000" b="1" dirty="0"/>
          </a:p>
        </p:txBody>
      </p:sp>
      <p:pic>
        <p:nvPicPr>
          <p:cNvPr id="38" name="Picture 37"/>
          <p:cNvPicPr>
            <a:picLocks noChangeAspect="1"/>
          </p:cNvPicPr>
          <p:nvPr/>
        </p:nvPicPr>
        <p:blipFill rotWithShape="1">
          <a:blip r:embed="rId2" cstate="print">
            <a:extLst>
              <a:ext uri="{28A0092B-C50C-407E-A947-70E740481C1C}">
                <a14:useLocalDpi xmlns:a14="http://schemas.microsoft.com/office/drawing/2010/main" val="0"/>
              </a:ext>
            </a:extLst>
          </a:blip>
          <a:srcRect l="75071"/>
          <a:stretch/>
        </p:blipFill>
        <p:spPr>
          <a:xfrm>
            <a:off x="14996772" y="10485066"/>
            <a:ext cx="2330866" cy="4792742"/>
          </a:xfrm>
          <a:prstGeom prst="rect">
            <a:avLst/>
          </a:prstGeom>
        </p:spPr>
      </p:pic>
      <p:cxnSp>
        <p:nvCxnSpPr>
          <p:cNvPr id="60" name="Straight Connector 59"/>
          <p:cNvCxnSpPr/>
          <p:nvPr/>
        </p:nvCxnSpPr>
        <p:spPr>
          <a:xfrm flipV="1">
            <a:off x="10659206" y="11284699"/>
            <a:ext cx="1395598" cy="2009999"/>
          </a:xfrm>
          <a:prstGeom prst="line">
            <a:avLst/>
          </a:prstGeom>
          <a:noFill/>
          <a:ln w="25400" cap="flat" cmpd="sng" algn="ctr">
            <a:solidFill>
              <a:srgbClr val="000000"/>
            </a:solidFill>
            <a:prstDash val="solid"/>
            <a:miter lim="800000"/>
          </a:ln>
          <a:effectLst/>
        </p:spPr>
      </p:cxnSp>
      <p:cxnSp>
        <p:nvCxnSpPr>
          <p:cNvPr id="61" name="Straight Connector 60"/>
          <p:cNvCxnSpPr/>
          <p:nvPr/>
        </p:nvCxnSpPr>
        <p:spPr>
          <a:xfrm>
            <a:off x="10659206" y="13294688"/>
            <a:ext cx="1619305" cy="995082"/>
          </a:xfrm>
          <a:prstGeom prst="line">
            <a:avLst/>
          </a:prstGeom>
          <a:noFill/>
          <a:ln w="25400" cap="flat" cmpd="sng" algn="ctr">
            <a:solidFill>
              <a:srgbClr val="000000"/>
            </a:solidFill>
            <a:prstDash val="solid"/>
            <a:miter lim="800000"/>
          </a:ln>
          <a:effectLst/>
        </p:spPr>
      </p:cxnSp>
      <p:cxnSp>
        <p:nvCxnSpPr>
          <p:cNvPr id="59" name="Straight Arrow Connector 58"/>
          <p:cNvCxnSpPr/>
          <p:nvPr/>
        </p:nvCxnSpPr>
        <p:spPr>
          <a:xfrm flipV="1">
            <a:off x="13170562" y="12010289"/>
            <a:ext cx="1915527" cy="1"/>
          </a:xfrm>
          <a:prstGeom prst="straightConnector1">
            <a:avLst/>
          </a:prstGeom>
          <a:noFill/>
          <a:ln w="31750" cap="flat" cmpd="sng" algn="ctr">
            <a:solidFill>
              <a:srgbClr val="000000"/>
            </a:solidFill>
            <a:prstDash val="solid"/>
            <a:miter lim="800000"/>
            <a:tailEnd type="arrow"/>
          </a:ln>
          <a:effectLst/>
        </p:spPr>
      </p:cxnSp>
      <p:sp>
        <p:nvSpPr>
          <p:cNvPr id="7" name="TextBox 6"/>
          <p:cNvSpPr txBox="1"/>
          <p:nvPr/>
        </p:nvSpPr>
        <p:spPr>
          <a:xfrm>
            <a:off x="15242087" y="13645778"/>
            <a:ext cx="1840235" cy="830997"/>
          </a:xfrm>
          <a:prstGeom prst="rect">
            <a:avLst/>
          </a:prstGeom>
          <a:noFill/>
        </p:spPr>
        <p:txBody>
          <a:bodyPr wrap="square" rtlCol="0">
            <a:spAutoFit/>
          </a:bodyPr>
          <a:lstStyle/>
          <a:p>
            <a:r>
              <a:rPr lang="en-US" sz="2400" dirty="0" err="1" smtClean="0"/>
              <a:t>Winam</a:t>
            </a:r>
            <a:r>
              <a:rPr lang="en-US" sz="2400" dirty="0" smtClean="0"/>
              <a:t> Gulf, </a:t>
            </a:r>
          </a:p>
          <a:p>
            <a:r>
              <a:rPr lang="en-US" sz="2400" dirty="0" smtClean="0"/>
              <a:t>Kenya</a:t>
            </a:r>
            <a:endParaRPr lang="en-US" sz="24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1952</TotalTime>
  <Words>723</Words>
  <Application>Microsoft Office PowerPoint</Application>
  <PresentationFormat>Custom</PresentationFormat>
  <Paragraphs>51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Daryl-Ann Winstead</cp:lastModifiedBy>
  <cp:revision>189</cp:revision>
  <dcterms:created xsi:type="dcterms:W3CDTF">2015-06-02T14:58:58Z</dcterms:created>
  <dcterms:modified xsi:type="dcterms:W3CDTF">2016-04-02T02:25:02Z</dcterms:modified>
</cp:coreProperties>
</file>