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1" r:id="rId15"/>
    <p:sldId id="269" r:id="rId16"/>
    <p:sldId id="270" r:id="rId17"/>
    <p:sldId id="272" r:id="rId18"/>
    <p:sldId id="273" r:id="rId19"/>
    <p:sldId id="274" r:id="rId20"/>
    <p:sldId id="275" r:id="rId21"/>
    <p:sldId id="276" r:id="rId22"/>
    <p:sldId id="277" r:id="rId23"/>
    <p:sldId id="278" r:id="rId24"/>
    <p:sldId id="279" r:id="rId25"/>
  </p:sldIdLst>
  <p:sldSz cx="9144000" cy="6858000" type="screen4x3"/>
  <p:notesSz cx="6858000" cy="9144000"/>
  <p:embeddedFontLst>
    <p:embeddedFont>
      <p:font typeface="Helvetica Neue" panose="020B0604020202020204" charset="0"/>
      <p:regular r:id="rId27"/>
      <p:bold r:id="rId28"/>
      <p:italic r:id="rId29"/>
      <p:boldItalic r:id="rId30"/>
    </p:embeddedFont>
    <p:embeddedFont>
      <p:font typeface="Century Gothic" panose="020B0502020202020204" pitchFamily="34" charset="0"/>
      <p:regular r:id="rId31"/>
      <p:bold r:id="rId32"/>
      <p:italic r:id="rId33"/>
      <p:boldItalic r:id="rId34"/>
    </p:embeddedFont>
    <p:embeddedFont>
      <p:font typeface="Questrial" panose="020B0604020202020204" charset="0"/>
      <p:regular r:id="rId35"/>
    </p:embeddedFont>
    <p:embeddedFont>
      <p:font typeface="Calibri" panose="020F0502020204030204" pitchFamily="34" charset="0"/>
      <p:regular r:id="rId36"/>
      <p:bold r:id="rId37"/>
      <p:italic r:id="rId38"/>
      <p:boldItalic r:id="rId39"/>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164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chemeClr val="dk1"/>
              </a:buClr>
              <a:buFont typeface="Calibri"/>
              <a:buNone/>
              <a:defRPr sz="1200" b="0" i="0" u="none" strike="noStrike" cap="none" baseline="0">
                <a:solidFill>
                  <a:schemeClr val="dk1"/>
                </a:solidFill>
                <a:latin typeface="Calibri"/>
                <a:ea typeface="Calibri"/>
                <a:cs typeface="Calibri"/>
                <a:sym typeface="Calibri"/>
                <a:rtl val="0"/>
              </a:defRPr>
            </a:lvl1pPr>
            <a:lvl2pPr marL="457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2pPr>
            <a:lvl3pPr marL="914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3pPr>
            <a:lvl4pPr marL="1371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4pPr>
            <a:lvl5pPr marL="18288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5pPr>
            <a:lvl6pPr marL="22860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6pPr>
            <a:lvl7pPr marL="2743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7pPr>
            <a:lvl8pPr marL="3200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8pPr>
            <a:lvl9pPr marL="3657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buClr>
                <a:schemeClr val="dk1"/>
              </a:buClr>
              <a:buFont typeface="Calibri"/>
              <a:buNone/>
              <a:defRPr sz="1200" b="0" i="0" u="none" strike="noStrike" cap="none" baseline="0">
                <a:solidFill>
                  <a:schemeClr val="dk1"/>
                </a:solidFill>
                <a:latin typeface="Calibri"/>
                <a:ea typeface="Calibri"/>
                <a:cs typeface="Calibri"/>
                <a:sym typeface="Calibri"/>
                <a:rtl val="0"/>
              </a:defRPr>
            </a:lvl1pPr>
            <a:lvl2pPr marL="457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2pPr>
            <a:lvl3pPr marL="914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3pPr>
            <a:lvl4pPr marL="1371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4pPr>
            <a:lvl5pPr marL="18288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5pPr>
            <a:lvl6pPr marL="22860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6pPr>
            <a:lvl7pPr marL="2743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7pPr>
            <a:lvl8pPr marL="3200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8pPr>
            <a:lvl9pPr marL="3657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9pPr>
          </a:lstStyle>
          <a:p>
            <a:endParaRPr/>
          </a:p>
        </p:txBody>
      </p:sp>
      <p:sp>
        <p:nvSpPr>
          <p:cNvPr id="4" name="Shape 4"/>
          <p:cNvSpPr>
            <a:spLocks noGrp="1" noRot="1" noChangeAspect="1"/>
          </p:cNvSpPr>
          <p:nvPr>
            <p:ph type="sldImg" idx="3"/>
          </p:nvPr>
        </p:nvSpPr>
        <p:spPr>
          <a:xfrm>
            <a:off x="1371600" y="1143000"/>
            <a:ext cx="4114800"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200" b="0" i="0" u="none" strike="noStrike" cap="none" baseline="0">
                <a:solidFill>
                  <a:schemeClr val="dk1"/>
                </a:solidFill>
                <a:latin typeface="Calibri"/>
                <a:ea typeface="Calibri"/>
                <a:cs typeface="Calibri"/>
                <a:sym typeface="Calibri"/>
              </a:defRPr>
            </a:lvl2pPr>
            <a:lvl3pPr marL="914400" marR="0" indent="0" algn="l" rtl="0">
              <a:spcBef>
                <a:spcPts val="0"/>
              </a:spcBef>
              <a:defRPr sz="1200" b="0" i="0" u="none" strike="noStrike" cap="none" baseline="0">
                <a:solidFill>
                  <a:schemeClr val="dk1"/>
                </a:solidFill>
                <a:latin typeface="Calibri"/>
                <a:ea typeface="Calibri"/>
                <a:cs typeface="Calibri"/>
                <a:sym typeface="Calibri"/>
              </a:defRPr>
            </a:lvl3pPr>
            <a:lvl4pPr marL="1371600" marR="0" indent="0" algn="l" rtl="0">
              <a:spcBef>
                <a:spcPts val="0"/>
              </a:spcBef>
              <a:defRPr sz="1200" b="0" i="0" u="none" strike="noStrike" cap="none" baseline="0">
                <a:solidFill>
                  <a:schemeClr val="dk1"/>
                </a:solidFill>
                <a:latin typeface="Calibri"/>
                <a:ea typeface="Calibri"/>
                <a:cs typeface="Calibri"/>
                <a:sym typeface="Calibri"/>
              </a:defRPr>
            </a:lvl4pPr>
            <a:lvl5pPr marL="1828800" marR="0" indent="0" algn="l" rtl="0">
              <a:spcBef>
                <a:spcPts val="0"/>
              </a:spcBef>
              <a:defRPr sz="1200" b="0" i="0" u="none" strike="noStrike" cap="none" baseline="0">
                <a:solidFill>
                  <a:schemeClr val="dk1"/>
                </a:solidFill>
                <a:latin typeface="Calibri"/>
                <a:ea typeface="Calibri"/>
                <a:cs typeface="Calibri"/>
                <a:sym typeface="Calibri"/>
              </a:defRPr>
            </a:lvl5pPr>
            <a:lvl6pPr marL="2286000" marR="0" indent="0" algn="l" rtl="0">
              <a:spcBef>
                <a:spcPts val="0"/>
              </a:spcBef>
              <a:defRPr sz="1200" b="0" i="0" u="none" strike="noStrike" cap="none" baseline="0">
                <a:solidFill>
                  <a:schemeClr val="dk1"/>
                </a:solidFill>
                <a:latin typeface="Calibri"/>
                <a:ea typeface="Calibri"/>
                <a:cs typeface="Calibri"/>
                <a:sym typeface="Calibri"/>
              </a:defRPr>
            </a:lvl6pPr>
            <a:lvl7pPr marL="2743200" marR="0" indent="0" algn="l" rtl="0">
              <a:spcBef>
                <a:spcPts val="0"/>
              </a:spcBef>
              <a:defRPr sz="1200" b="0" i="0" u="none" strike="noStrike" cap="none" baseline="0">
                <a:solidFill>
                  <a:schemeClr val="dk1"/>
                </a:solidFill>
                <a:latin typeface="Calibri"/>
                <a:ea typeface="Calibri"/>
                <a:cs typeface="Calibri"/>
                <a:sym typeface="Calibri"/>
              </a:defRPr>
            </a:lvl7pPr>
            <a:lvl8pPr marL="3200400" marR="0" indent="0" algn="l" rtl="0">
              <a:spcBef>
                <a:spcPts val="0"/>
              </a:spcBef>
              <a:defRPr sz="1200" b="0" i="0" u="none" strike="noStrike" cap="none" baseline="0">
                <a:solidFill>
                  <a:schemeClr val="dk1"/>
                </a:solidFill>
                <a:latin typeface="Calibri"/>
                <a:ea typeface="Calibri"/>
                <a:cs typeface="Calibri"/>
                <a:sym typeface="Calibri"/>
              </a:defRPr>
            </a:lvl8pPr>
            <a:lvl9pPr marL="3657600" marR="0" indent="0" algn="l" rtl="0">
              <a:spcBef>
                <a:spcPts val="0"/>
              </a:spcBef>
              <a:defRPr sz="1200" b="0" i="0" u="none" strike="noStrike" cap="none" baseline="0">
                <a:solidFill>
                  <a:schemeClr val="dk1"/>
                </a:solidFill>
                <a:latin typeface="Calibri"/>
                <a:ea typeface="Calibri"/>
                <a:cs typeface="Calibri"/>
                <a:sym typeface="Calibri"/>
              </a:defRPr>
            </a:lvl9pPr>
          </a:lstStyle>
          <a:p>
            <a:endParaRPr/>
          </a:p>
        </p:txBody>
      </p:sp>
      <p:sp>
        <p:nvSpPr>
          <p:cNvPr id="6" name="Shape 6"/>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chemeClr val="dk1"/>
              </a:buClr>
              <a:buFont typeface="Calibri"/>
              <a:buNone/>
              <a:defRPr sz="1200" b="0" i="0" u="none" strike="noStrike" cap="none" baseline="0">
                <a:solidFill>
                  <a:schemeClr val="dk1"/>
                </a:solidFill>
                <a:latin typeface="Calibri"/>
                <a:ea typeface="Calibri"/>
                <a:cs typeface="Calibri"/>
                <a:sym typeface="Calibri"/>
                <a:rtl val="0"/>
              </a:defRPr>
            </a:lvl1pPr>
            <a:lvl2pPr marL="457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2pPr>
            <a:lvl3pPr marL="914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3pPr>
            <a:lvl4pPr marL="1371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4pPr>
            <a:lvl5pPr marL="18288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5pPr>
            <a:lvl6pPr marL="22860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6pPr>
            <a:lvl7pPr marL="2743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7pPr>
            <a:lvl8pPr marL="3200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8pPr>
            <a:lvl9pPr marL="3657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9pPr>
          </a:lstStyle>
          <a:p>
            <a:endParaRPr/>
          </a:p>
        </p:txBody>
      </p:sp>
      <p:sp>
        <p:nvSpPr>
          <p:cNvPr id="7" name="Shape 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74167671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baseline="0">
              <a:solidFill>
                <a:schemeClr val="dk1"/>
              </a:solidFill>
              <a:latin typeface="Calibri"/>
              <a:ea typeface="Calibri"/>
              <a:cs typeface="Calibri"/>
              <a:sym typeface="Calibri"/>
            </a:endParaRPr>
          </a:p>
        </p:txBody>
      </p:sp>
      <p:sp>
        <p:nvSpPr>
          <p:cNvPr id="113" name="Shape 1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71641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a:t>LLAMA uses a four-step scoring process to detect water in each image. Each method generates a rescaled score for each pixel, where the most water-like pixels are scored low. Pixels that fall below a certain threshold on each step are classified as water.</a:t>
            </a:r>
          </a:p>
          <a:p>
            <a:pPr marL="0" marR="0" lvl="0" indent="0" algn="l" rtl="0">
              <a:spcBef>
                <a:spcPts val="0"/>
              </a:spcBef>
              <a:buClr>
                <a:schemeClr val="dk1"/>
              </a:buClr>
              <a:buFont typeface="Calibri"/>
              <a:buNone/>
            </a:pPr>
            <a:endParaRPr/>
          </a:p>
          <a:p>
            <a:pPr marL="0" marR="0" lvl="0" indent="0" algn="l" rtl="0">
              <a:spcBef>
                <a:spcPts val="0"/>
              </a:spcBef>
              <a:buClr>
                <a:schemeClr val="dk1"/>
              </a:buClr>
              <a:buSzPct val="25000"/>
              <a:buFont typeface="Calibri"/>
              <a:buNone/>
            </a:pPr>
            <a:r>
              <a:rPr lang="en-US"/>
              <a:t>The first step using the Modified Normalized Difference Water Index, or MNDWI. This index uses the formula shown here to rescale pixels between the values of -1 and 1, where water has the highest values. We then invert these values so water has a low value.</a:t>
            </a:r>
          </a:p>
          <a:p>
            <a:pPr marL="0" marR="0" lvl="0" indent="0" algn="l" rtl="0">
              <a:spcBef>
                <a:spcPts val="0"/>
              </a:spcBef>
              <a:buClr>
                <a:schemeClr val="dk1"/>
              </a:buClr>
              <a:buFont typeface="Calibri"/>
              <a:buNone/>
            </a:pPr>
            <a:endParaRPr/>
          </a:p>
          <a:p>
            <a:pPr marL="0" marR="0" lvl="0" indent="0" algn="l" rtl="0">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mention that same index is used for snow mapping and thats why we need the remaining steps. MNDWI is from Xu, 2006. He says water can be anything above 0 and the MNDWI gives a lower value to vegetated and urban environments. </a:t>
            </a:r>
          </a:p>
        </p:txBody>
      </p:sp>
      <p:sp>
        <p:nvSpPr>
          <p:cNvPr id="201" name="Shape 2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00020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a:t>The next step looks at the darkness of pixels. Water is relatively dark, spectrally-speaking, so our code sums all the pixels across the near-infrared, and both short-wave infrared bands, and rescales them so the darkest pixels are more-likely to be classified as water.</a:t>
            </a:r>
          </a:p>
        </p:txBody>
      </p:sp>
      <p:sp>
        <p:nvSpPr>
          <p:cNvPr id="209" name="Shape 20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93543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a:t>The third step looks at the “blueness” of pixels in the image. LLAMA uses a z-score to find pixels where the mean values of the non-blue bands are significantly lower than the value of the blue band. These z-scores are then rescaled so that the bluest pixels are more likely to be classified as water.</a:t>
            </a:r>
          </a:p>
        </p:txBody>
      </p:sp>
      <p:sp>
        <p:nvSpPr>
          <p:cNvPr id="217" name="Shape 21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44409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a:t>Finally, LLAMA uses the thermal band of LANDSAT to find pixels that are above freezing. This ensures that any snow that is found in the MNDWI step will be not be mis-classified as liquid water.</a:t>
            </a:r>
          </a:p>
        </p:txBody>
      </p:sp>
      <p:sp>
        <p:nvSpPr>
          <p:cNvPr id="227" name="Shape 2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50669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457200" lvl="0" indent="-171450" rtl="0">
              <a:lnSpc>
                <a:spcPct val="90000"/>
              </a:lnSpc>
              <a:spcBef>
                <a:spcPts val="0"/>
              </a:spcBef>
              <a:buClr>
                <a:schemeClr val="dk1"/>
              </a:buClr>
              <a:buSzPct val="100000"/>
              <a:buChar char="➢"/>
            </a:pPr>
            <a:r>
              <a:rPr lang="en-US" sz="1100">
                <a:solidFill>
                  <a:srgbClr val="585454"/>
                </a:solidFill>
                <a:latin typeface="Questrial"/>
                <a:ea typeface="Questrial"/>
                <a:cs typeface="Questrial"/>
                <a:sym typeface="Questrial"/>
              </a:rPr>
              <a:t>LLAMA calculates a series of additional indices to provide users with more water information</a:t>
            </a:r>
          </a:p>
          <a:p>
            <a:pPr marL="457200" lvl="0" indent="-171450" rtl="0">
              <a:lnSpc>
                <a:spcPct val="90000"/>
              </a:lnSpc>
              <a:spcBef>
                <a:spcPts val="0"/>
              </a:spcBef>
              <a:buClr>
                <a:srgbClr val="585454"/>
              </a:buClr>
              <a:buSzPct val="100000"/>
              <a:buFont typeface="Questrial"/>
              <a:buChar char="➢"/>
            </a:pPr>
            <a:r>
              <a:rPr lang="en-US" sz="1100">
                <a:solidFill>
                  <a:srgbClr val="585454"/>
                </a:solidFill>
                <a:latin typeface="Questrial"/>
                <a:ea typeface="Questrial"/>
                <a:cs typeface="Questrial"/>
                <a:sym typeface="Questrial"/>
              </a:rPr>
              <a:t>The tool can calculate both a floating algal index and a turbidity index. </a:t>
            </a:r>
          </a:p>
          <a:p>
            <a:pPr marL="457200" lvl="0" indent="-171450" rtl="0">
              <a:lnSpc>
                <a:spcPct val="90000"/>
              </a:lnSpc>
              <a:spcBef>
                <a:spcPts val="0"/>
              </a:spcBef>
              <a:buClr>
                <a:srgbClr val="585454"/>
              </a:buClr>
              <a:buSzPct val="100000"/>
              <a:buFont typeface="Questrial"/>
              <a:buChar char="➢"/>
            </a:pPr>
            <a:r>
              <a:rPr lang="en-US" sz="1100">
                <a:solidFill>
                  <a:srgbClr val="585454"/>
                </a:solidFill>
                <a:latin typeface="Questrial"/>
                <a:ea typeface="Questrial"/>
                <a:cs typeface="Questrial"/>
                <a:sym typeface="Questrial"/>
              </a:rPr>
              <a:t>Through LLAMA, both indices can be displayed on rasters and downloaded for further manipulation in other geoinformatics software. </a:t>
            </a:r>
          </a:p>
        </p:txBody>
      </p:sp>
      <p:sp>
        <p:nvSpPr>
          <p:cNvPr id="254" name="Shape 25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69109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a:t>Using this final result, we’re able to count the number of pixels classified as water, and then convert the pixel count to lake area.</a:t>
            </a:r>
          </a:p>
        </p:txBody>
      </p:sp>
      <p:sp>
        <p:nvSpPr>
          <p:cNvPr id="234" name="Shape 23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05809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457200" lvl="0" indent="-171450" rtl="0">
              <a:lnSpc>
                <a:spcPct val="90000"/>
              </a:lnSpc>
              <a:spcBef>
                <a:spcPts val="0"/>
              </a:spcBef>
              <a:buClr>
                <a:schemeClr val="dk1"/>
              </a:buClr>
              <a:buSzPct val="100000"/>
              <a:buChar char="➢"/>
            </a:pPr>
            <a:r>
              <a:rPr lang="en-US" sz="1100">
                <a:solidFill>
                  <a:srgbClr val="585454"/>
                </a:solidFill>
                <a:latin typeface="Questrial"/>
                <a:ea typeface="Questrial"/>
                <a:cs typeface="Questrial"/>
                <a:sym typeface="Questrial"/>
              </a:rPr>
              <a:t>LLAMA calculates a series of additional indices to provide users with more water information</a:t>
            </a:r>
          </a:p>
          <a:p>
            <a:pPr marL="457200" lvl="0" indent="-171450" rtl="0">
              <a:lnSpc>
                <a:spcPct val="90000"/>
              </a:lnSpc>
              <a:spcBef>
                <a:spcPts val="0"/>
              </a:spcBef>
              <a:buClr>
                <a:srgbClr val="585454"/>
              </a:buClr>
              <a:buSzPct val="100000"/>
              <a:buFont typeface="Questrial"/>
              <a:buChar char="➢"/>
            </a:pPr>
            <a:r>
              <a:rPr lang="en-US" sz="1100">
                <a:solidFill>
                  <a:srgbClr val="585454"/>
                </a:solidFill>
                <a:latin typeface="Questrial"/>
                <a:ea typeface="Questrial"/>
                <a:cs typeface="Questrial"/>
                <a:sym typeface="Questrial"/>
              </a:rPr>
              <a:t>The tool can calculate both a floating algal index and a turbidity index. </a:t>
            </a:r>
          </a:p>
          <a:p>
            <a:pPr marL="457200" lvl="0" indent="-171450" rtl="0">
              <a:lnSpc>
                <a:spcPct val="90000"/>
              </a:lnSpc>
              <a:spcBef>
                <a:spcPts val="0"/>
              </a:spcBef>
              <a:buClr>
                <a:srgbClr val="585454"/>
              </a:buClr>
              <a:buSzPct val="100000"/>
              <a:buFont typeface="Questrial"/>
              <a:buChar char="➢"/>
            </a:pPr>
            <a:r>
              <a:rPr lang="en-US" sz="1100">
                <a:solidFill>
                  <a:srgbClr val="585454"/>
                </a:solidFill>
                <a:latin typeface="Questrial"/>
                <a:ea typeface="Questrial"/>
                <a:cs typeface="Questrial"/>
                <a:sym typeface="Questrial"/>
              </a:rPr>
              <a:t>Through LLAMA, both indices can be displayed on rasters and downloaded for further manipulation in other geoinformatics software. </a:t>
            </a:r>
          </a:p>
        </p:txBody>
      </p:sp>
      <p:sp>
        <p:nvSpPr>
          <p:cNvPr id="246" name="Shape 24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25116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4" name="Shape 26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a:t>This is the initial result from lake tahoe. r value is showing the correlation between the lake area that our tool is measuring, shown in blue, and a usgs gauge station height, shown in orange. </a:t>
            </a:r>
          </a:p>
        </p:txBody>
      </p:sp>
      <p:sp>
        <p:nvSpPr>
          <p:cNvPr id="265" name="Shape 26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17</a:t>
            </a:fld>
            <a:endParaRPr lang="en-US" sz="1400" b="0" i="0" u="none" strike="noStrike" cap="none" baseline="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1368332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8" name="Shape 278"/>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a:t>While the lake measurements have a very high correlation, they don’t show a perfect match to the gauge station data. For tahoe the tool is still very effective at monitoring trends over time, making it especially useful for monitoring drought. </a:t>
            </a:r>
          </a:p>
        </p:txBody>
      </p:sp>
      <p:sp>
        <p:nvSpPr>
          <p:cNvPr id="279" name="Shape 279"/>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Pr>
              <a:t>18</a:t>
            </a:fld>
            <a:endParaRPr lang="en-US" sz="14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1816971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9" name="Shape 28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a:t>For the Salton Sea the measurements are almost perfectly correlated, suggesting that LLAMA is not only useful for monitoring trends over time, but taking direct measurements of the lake. </a:t>
            </a:r>
          </a:p>
        </p:txBody>
      </p:sp>
      <p:sp>
        <p:nvSpPr>
          <p:cNvPr id="290" name="Shape 29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Pr>
              <a:t>19</a:t>
            </a:fld>
            <a:endParaRPr lang="en-US" sz="14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3144046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lvl="0" rtl="0">
              <a:lnSpc>
                <a:spcPct val="115000"/>
              </a:lnSpc>
              <a:spcBef>
                <a:spcPts val="0"/>
              </a:spcBef>
              <a:buClr>
                <a:srgbClr val="000000"/>
              </a:buClr>
              <a:buSzPct val="100000"/>
              <a:buFont typeface="Arial"/>
              <a:buNone/>
            </a:pPr>
            <a:r>
              <a:rPr lang="en-US" sz="1100">
                <a:solidFill>
                  <a:srgbClr val="000000"/>
                </a:solidFill>
                <a:latin typeface="Arial"/>
                <a:ea typeface="Arial"/>
                <a:cs typeface="Arial"/>
                <a:sym typeface="Arial"/>
              </a:rPr>
              <a:t>The Lake Tahoe Basin Management Unit, which is part of the USDA Forest Service, was the primary end user for this project. The Lake Tahoe Basin Management Unit is not only responsible for Lake Tahoe, but it is also responsible for other relatively small water bodies in the region, including Fallen Leaf Lake. However, their current methods for monitoring lake levels are inconsistent and rather time-consuming. Both the USGS and the UC Davis Tahoe Environmental Research Center have gauge stations in place, but the data can be very limited. For instance, the gauge station near Tahoe City is the only one that monitors lake height. This pattern is common throughout the gauge stations, where data for one variable may only be available for the north end of the lake and vice versa for the south end. The Lake Tahoe Basin Management Unit, therefore, is interested in a more efficient method that will monitor the lake as a whole and that will take measurements consistently.</a:t>
            </a:r>
          </a:p>
          <a:p>
            <a:pPr marL="0" marR="0" lvl="0" indent="0" algn="l" rtl="0">
              <a:spcBef>
                <a:spcPts val="0"/>
              </a:spcBef>
              <a:buClr>
                <a:schemeClr val="dk1"/>
              </a:buClr>
              <a:buFont typeface="Calibri"/>
              <a:buNone/>
            </a:pPr>
            <a:endParaRPr/>
          </a:p>
        </p:txBody>
      </p:sp>
      <p:sp>
        <p:nvSpPr>
          <p:cNvPr id="121" name="Shape 12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2</a:t>
            </a:fld>
            <a:endParaRPr lang="en-US" sz="1400" b="0" i="0" u="none" strike="noStrike" cap="none" baseline="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66687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1" name="Shape 301"/>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a:t>Mono Lake showed similar results to the Salton Sea. A near perfect correlation means that LLAMA can be used to take measurements of lake level</a:t>
            </a:r>
          </a:p>
        </p:txBody>
      </p:sp>
      <p:sp>
        <p:nvSpPr>
          <p:cNvPr id="302" name="Shape 302"/>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Pr>
              <a:t>20</a:t>
            </a:fld>
            <a:endParaRPr lang="en-US" sz="14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1891490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a:t>Ideal conditions such as in the Salton Sea and Mono Lake allow for almost direct measurements of lake level. However in lakes such as tahoe (shown here) trends can still be monitored in lake level over time. Also Google Earth Engine comes with a variety of advantages that makes cloud based computing a very useful and reliable tool for geospatial analysis. </a:t>
            </a:r>
          </a:p>
        </p:txBody>
      </p:sp>
      <p:sp>
        <p:nvSpPr>
          <p:cNvPr id="310" name="Shape 31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21</a:t>
            </a:fld>
            <a:endParaRPr lang="en-US" sz="1400" b="0" i="0" u="none" strike="noStrike" cap="none" baseline="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2516103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a:t>The limited resolution of Landsat data can make changes  at the the fringes of a lake difficult to detect. The image at the bottom of the slide shows the previous image of tahoe zoomed in on the southern shelf. You can begin to see the limited resolution of the Landsat imagery. This also limits the size of the water body that the tool can measure. Smaller water bodies will not be measured with as much accuracy.  Lake tahoe falls in the middle of a landsat tile but for lakes that fall on the boarder of two or more tiles LLAMA will not be able to calculate a measurement. This will be explained further on the next slide. </a:t>
            </a:r>
          </a:p>
        </p:txBody>
      </p:sp>
      <p:sp>
        <p:nvSpPr>
          <p:cNvPr id="317" name="Shape 31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59093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a:t>Shown here is a crudely drawn diagram showing a possible position of a water body over some landsat tiles. This isn’t actually representative of the placement of lake tahoe in landsat tiles. If a lake were to fall in a similar position LLAMA wouldn’t be able to measure it. There are a number of ways to overcome this problem that should be implemented in LLAMA in the future. we should also like to see a more in depth user interface as well as an auto detect lake function. Neither of which could be completed in the amount of time this project was given. </a:t>
            </a:r>
          </a:p>
        </p:txBody>
      </p:sp>
      <p:sp>
        <p:nvSpPr>
          <p:cNvPr id="332" name="Shape 3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75693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baseline="0">
              <a:solidFill>
                <a:schemeClr val="dk1"/>
              </a:solidFill>
              <a:latin typeface="Calibri"/>
              <a:ea typeface="Calibri"/>
              <a:cs typeface="Calibri"/>
              <a:sym typeface="Calibri"/>
            </a:endParaRPr>
          </a:p>
        </p:txBody>
      </p:sp>
      <p:sp>
        <p:nvSpPr>
          <p:cNvPr id="342" name="Shape 34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97255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8" name="Shape 128"/>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lvl="0" rtl="0">
              <a:lnSpc>
                <a:spcPct val="115000"/>
              </a:lnSpc>
              <a:spcBef>
                <a:spcPts val="0"/>
              </a:spcBef>
              <a:buClr>
                <a:srgbClr val="000000"/>
              </a:buClr>
              <a:buSzPct val="100000"/>
              <a:buFont typeface="Arial"/>
              <a:buNone/>
            </a:pPr>
            <a:r>
              <a:rPr lang="en-US" sz="1100">
                <a:solidFill>
                  <a:srgbClr val="000000"/>
                </a:solidFill>
                <a:latin typeface="Arial"/>
                <a:ea typeface="Arial"/>
                <a:cs typeface="Arial"/>
                <a:sym typeface="Arial"/>
              </a:rPr>
              <a:t>There are several reasons why the Lake Tahoe Basin Management Unit wants to measure Lake Tahoe regularly. One of the most critical reasons is that the state of California is currently facing one of the most severe droughts on record. In fact, due to harsh drought conditions, Governor Jerry Brown declared earlier this year that California is in a state of emergency. Lake Tahoe’s decreasing water levels, therefore, are important to monitor as local residents, economies, and ecological factors rely on this body of water. Residents depend on this lake for drinking water, and many residents are able to find employment because of Tahoe’s large tourism industry. Nearly 3 million tourists visit Lake Tahoe each year, which is comparable to the Grand Canyon and Yellowstone National Park which attract approximately 3.2 million and 2.7 million tourists, respectively. Lastly, there are a number of endangered species along Tahoe’s shorelines, including the Tahoe Yellow Cress, that are becoming more vulnerable as water levels decrease.</a:t>
            </a:r>
          </a:p>
          <a:p>
            <a:pPr marL="0" marR="0" lvl="0" indent="0" algn="l" rtl="0">
              <a:spcBef>
                <a:spcPts val="0"/>
              </a:spcBef>
              <a:buClr>
                <a:schemeClr val="dk1"/>
              </a:buClr>
              <a:buFont typeface="Calibri"/>
              <a:buNone/>
            </a:pPr>
            <a:endParaRPr/>
          </a:p>
        </p:txBody>
      </p:sp>
      <p:sp>
        <p:nvSpPr>
          <p:cNvPr id="129" name="Shape 129"/>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3</a:t>
            </a:fld>
            <a:endParaRPr lang="en-US" sz="1400" b="0" i="0" u="none" strike="noStrike" cap="none" baseline="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4012093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lvl="0" rtl="0">
              <a:lnSpc>
                <a:spcPct val="115000"/>
              </a:lnSpc>
              <a:spcBef>
                <a:spcPts val="0"/>
              </a:spcBef>
              <a:buClr>
                <a:srgbClr val="000000"/>
              </a:buClr>
              <a:buSzPct val="100000"/>
              <a:buFont typeface="Arial"/>
              <a:buNone/>
            </a:pPr>
            <a:r>
              <a:rPr lang="en-US" sz="1100">
                <a:solidFill>
                  <a:srgbClr val="000000"/>
                </a:solidFill>
                <a:latin typeface="Arial"/>
                <a:ea typeface="Arial"/>
                <a:cs typeface="Arial"/>
                <a:sym typeface="Arial"/>
              </a:rPr>
              <a:t>Our goal was to modify Dr. Brian Coltin’s code which monitored Mono Lake's water level, and apply it to Lake Tahoe. We also wanted to add the option of monitoring the lake’s turbidity and algae. Overall, our ultimate goal was to provide near real-time data regarding the turbidity, algae, and water levels for any lake or body of water.</a:t>
            </a:r>
          </a:p>
        </p:txBody>
      </p:sp>
      <p:sp>
        <p:nvSpPr>
          <p:cNvPr id="137" name="Shape 13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4</a:t>
            </a:fld>
            <a:endParaRPr lang="en-US" sz="1400" b="0" i="0" u="none" strike="noStrike" cap="none" baseline="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1407684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lvl="0" rtl="0">
              <a:lnSpc>
                <a:spcPct val="115000"/>
              </a:lnSpc>
              <a:spcBef>
                <a:spcPts val="0"/>
              </a:spcBef>
              <a:buClr>
                <a:srgbClr val="000000"/>
              </a:buClr>
              <a:buSzPct val="100000"/>
              <a:buFont typeface="Arial"/>
              <a:buNone/>
            </a:pPr>
            <a:r>
              <a:rPr lang="en-US" sz="1100">
                <a:solidFill>
                  <a:srgbClr val="000000"/>
                </a:solidFill>
                <a:latin typeface="Arial"/>
                <a:ea typeface="Arial"/>
                <a:cs typeface="Arial"/>
                <a:sym typeface="Arial"/>
              </a:rPr>
              <a:t>As mentioned previously, we wanted to ensure that our tool works specifically for Lake Tahoe so that we could give it to the Lake Tahoe Basin Management Unit. However, our goal was to create a tool that could be applied to any body of water.</a:t>
            </a:r>
          </a:p>
          <a:p>
            <a:pPr marL="0" marR="0" lvl="0" indent="0" algn="l" rtl="0">
              <a:spcBef>
                <a:spcPts val="0"/>
              </a:spcBef>
              <a:buClr>
                <a:schemeClr val="dk1"/>
              </a:buClr>
              <a:buFont typeface="Calibri"/>
              <a:buNone/>
            </a:pPr>
            <a:endParaRPr sz="1100">
              <a:latin typeface="Arial"/>
              <a:ea typeface="Arial"/>
              <a:cs typeface="Arial"/>
              <a:sym typeface="Arial"/>
            </a:endParaRPr>
          </a:p>
        </p:txBody>
      </p:sp>
      <p:sp>
        <p:nvSpPr>
          <p:cNvPr id="145" name="Shape 14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76769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lvl="0" rtl="0">
              <a:lnSpc>
                <a:spcPct val="115000"/>
              </a:lnSpc>
              <a:spcBef>
                <a:spcPts val="0"/>
              </a:spcBef>
              <a:buClr>
                <a:srgbClr val="000000"/>
              </a:buClr>
              <a:buSzPct val="100000"/>
              <a:buFont typeface="Arial"/>
              <a:buNone/>
            </a:pPr>
            <a:r>
              <a:rPr lang="en-US" sz="1100">
                <a:solidFill>
                  <a:srgbClr val="000000"/>
                </a:solidFill>
                <a:latin typeface="Arial"/>
                <a:ea typeface="Arial"/>
                <a:cs typeface="Arial"/>
                <a:sym typeface="Arial"/>
              </a:rPr>
              <a:t>Similar to Dr. Coltin, we used Landsat imagery. However, we also added Landsat 8, which has the OLI sensor, or Operational Land Imager. Because of our choice in using Landsat, the data range from 1984 to the present, with the exception of 2012. We could have included Landsat 7 to account for 2012, but because of Landsat 7’s malfunction we decided it was best to leave it out.</a:t>
            </a:r>
          </a:p>
          <a:p>
            <a:pPr marL="0" marR="0" lvl="0" indent="0" algn="l" rtl="0">
              <a:spcBef>
                <a:spcPts val="0"/>
              </a:spcBef>
              <a:buClr>
                <a:schemeClr val="dk1"/>
              </a:buClr>
              <a:buFont typeface="Calibri"/>
              <a:buNone/>
            </a:pPr>
            <a:endParaRPr sz="1100">
              <a:latin typeface="Arial"/>
              <a:ea typeface="Arial"/>
              <a:cs typeface="Arial"/>
              <a:sym typeface="Arial"/>
            </a:endParaRPr>
          </a:p>
        </p:txBody>
      </p:sp>
      <p:sp>
        <p:nvSpPr>
          <p:cNvPr id="155" name="Shape 15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6</a:t>
            </a:fld>
            <a:endParaRPr lang="en-US" sz="1400" b="0" i="0" u="none" strike="noStrike" cap="none" baseline="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3892102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endParaRPr/>
          </a:p>
        </p:txBody>
      </p:sp>
      <p:sp>
        <p:nvSpPr>
          <p:cNvPr id="163" name="Shape 163"/>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7</a:t>
            </a:fld>
            <a:endParaRPr lang="en-US"/>
          </a:p>
        </p:txBody>
      </p:sp>
    </p:spTree>
    <p:extLst>
      <p:ext uri="{BB962C8B-B14F-4D97-AF65-F5344CB8AC3E}">
        <p14:creationId xmlns:p14="http://schemas.microsoft.com/office/powerpoint/2010/main" val="4004228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a:t>Basic 4 step overview of how LLAMA works:</a:t>
            </a:r>
          </a:p>
          <a:p>
            <a:pPr marL="0" marR="0" lvl="0" indent="0" algn="l" rtl="0">
              <a:spcBef>
                <a:spcPts val="0"/>
              </a:spcBef>
              <a:buClr>
                <a:schemeClr val="dk1"/>
              </a:buClr>
              <a:buSzPct val="25000"/>
              <a:buFont typeface="Calibri"/>
              <a:buNone/>
            </a:pPr>
            <a:r>
              <a:rPr lang="en-US"/>
              <a:t>First locates the water body using a geodatabase</a:t>
            </a:r>
          </a:p>
          <a:p>
            <a:pPr marL="0" marR="0" lvl="0" indent="0" algn="l" rtl="0">
              <a:spcBef>
                <a:spcPts val="0"/>
              </a:spcBef>
              <a:buClr>
                <a:schemeClr val="dk1"/>
              </a:buClr>
              <a:buSzPct val="25000"/>
              <a:buFont typeface="Calibri"/>
              <a:buNone/>
            </a:pPr>
            <a:r>
              <a:rPr lang="en-US"/>
              <a:t>Detects water using a four step pixel scoring method</a:t>
            </a:r>
          </a:p>
          <a:p>
            <a:pPr marL="0" marR="0" lvl="0" indent="0" algn="l" rtl="0">
              <a:spcBef>
                <a:spcPts val="0"/>
              </a:spcBef>
              <a:buClr>
                <a:schemeClr val="dk1"/>
              </a:buClr>
              <a:buSzPct val="25000"/>
              <a:buFont typeface="Calibri"/>
              <a:buNone/>
            </a:pPr>
            <a:r>
              <a:rPr lang="en-US"/>
              <a:t>calculates various water quality rasters, such as algal content and turbidity</a:t>
            </a:r>
          </a:p>
          <a:p>
            <a:pPr marL="0" marR="0" lvl="0" indent="0" algn="l" rtl="0">
              <a:spcBef>
                <a:spcPts val="0"/>
              </a:spcBef>
              <a:buClr>
                <a:schemeClr val="dk1"/>
              </a:buClr>
              <a:buSzPct val="25000"/>
              <a:buFont typeface="Calibri"/>
              <a:buNone/>
            </a:pPr>
            <a:r>
              <a:rPr lang="en-US"/>
              <a:t>cleans-up data using statistical methodology and creates data visualizations for easy-viewing and output </a:t>
            </a:r>
          </a:p>
        </p:txBody>
      </p:sp>
      <p:sp>
        <p:nvSpPr>
          <p:cNvPr id="180" name="Shape 18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17071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a:t>Lake data is stored in what is called a Google Fusion Table. This is similar to a Google Sheet, except it can be directly queried and filtered from the cloud through Earth Engine code. Similar to a Sheet, new data can be added from anywhere as time goes on. This allows users and developers to add more and more Lake data as time goes on.</a:t>
            </a:r>
          </a:p>
          <a:p>
            <a:pPr marL="0" marR="0" lvl="0" indent="0" algn="l" rtl="0">
              <a:spcBef>
                <a:spcPts val="0"/>
              </a:spcBef>
              <a:buClr>
                <a:schemeClr val="dk1"/>
              </a:buClr>
              <a:buFont typeface="Calibri"/>
              <a:buNone/>
            </a:pPr>
            <a:endParaRPr/>
          </a:p>
          <a:p>
            <a:pPr marL="0" marR="0" lvl="0" indent="0" algn="l" rtl="0">
              <a:spcBef>
                <a:spcPts val="0"/>
              </a:spcBef>
              <a:buClr>
                <a:schemeClr val="dk1"/>
              </a:buClr>
              <a:buSzPct val="25000"/>
              <a:buFont typeface="Calibri"/>
              <a:buNone/>
            </a:pPr>
            <a:r>
              <a:rPr lang="en-US"/>
              <a:t>Our fusion table currently contains KML polygons and other metadata for over 3700 lakes around the world, and can be regularly updated. A tutorial will be released along with LLAMA, in order to make this process hassle-free.</a:t>
            </a:r>
          </a:p>
        </p:txBody>
      </p:sp>
      <p:sp>
        <p:nvSpPr>
          <p:cNvPr id="188" name="Shape 18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26839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6"/>
            <a:ext cx="9144000" cy="73150"/>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pic>
        <p:nvPicPr>
          <p:cNvPr id="16" name="Shape 16"/>
          <p:cNvPicPr preferRelativeResize="0"/>
          <p:nvPr/>
        </p:nvPicPr>
        <p:blipFill rotWithShape="1">
          <a:blip r:embed="rId2">
            <a:alphaModFix/>
          </a:blip>
          <a:srcRect/>
          <a:stretch/>
        </p:blipFill>
        <p:spPr>
          <a:xfrm>
            <a:off x="363094" y="5467376"/>
            <a:ext cx="1010529" cy="1010529"/>
          </a:xfrm>
          <a:prstGeom prst="rect">
            <a:avLst/>
          </a:prstGeom>
          <a:noFill/>
          <a:ln>
            <a:noFill/>
          </a:ln>
        </p:spPr>
      </p:pic>
      <p:sp>
        <p:nvSpPr>
          <p:cNvPr id="17" name="Shape 17"/>
          <p:cNvSpPr txBox="1">
            <a:spLocks noGrp="1"/>
          </p:cNvSpPr>
          <p:nvPr>
            <p:ph type="body" idx="1"/>
          </p:nvPr>
        </p:nvSpPr>
        <p:spPr>
          <a:xfrm>
            <a:off x="5660135" y="615391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18" name="Shape 18"/>
          <p:cNvSpPr txBox="1">
            <a:spLocks noGrp="1"/>
          </p:cNvSpPr>
          <p:nvPr>
            <p:ph type="body" idx="2"/>
          </p:nvPr>
        </p:nvSpPr>
        <p:spPr>
          <a:xfrm>
            <a:off x="5660135" y="5751576"/>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19" name="Shape 19"/>
          <p:cNvSpPr txBox="1">
            <a:spLocks noGrp="1"/>
          </p:cNvSpPr>
          <p:nvPr>
            <p:ph type="body" idx="3"/>
          </p:nvPr>
        </p:nvSpPr>
        <p:spPr>
          <a:xfrm>
            <a:off x="5663182" y="535838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0" name="Shape 20"/>
          <p:cNvSpPr txBox="1">
            <a:spLocks noGrp="1"/>
          </p:cNvSpPr>
          <p:nvPr>
            <p:ph type="body" idx="4"/>
          </p:nvPr>
        </p:nvSpPr>
        <p:spPr>
          <a:xfrm>
            <a:off x="2249424" y="615391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1" name="Shape 21"/>
          <p:cNvSpPr txBox="1">
            <a:spLocks noGrp="1"/>
          </p:cNvSpPr>
          <p:nvPr>
            <p:ph type="body" idx="5"/>
          </p:nvPr>
        </p:nvSpPr>
        <p:spPr>
          <a:xfrm>
            <a:off x="2249424" y="5751576"/>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2" name="Shape 22"/>
          <p:cNvSpPr txBox="1">
            <a:spLocks noGrp="1"/>
          </p:cNvSpPr>
          <p:nvPr>
            <p:ph type="body" idx="6"/>
          </p:nvPr>
        </p:nvSpPr>
        <p:spPr>
          <a:xfrm>
            <a:off x="2249424" y="535838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Questrial"/>
              <a:buNone/>
              <a:defRPr sz="2800" i="1"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5" name="Shape 25"/>
          <p:cNvSpPr txBox="1">
            <a:spLocks noGrp="1"/>
          </p:cNvSpPr>
          <p:nvPr>
            <p:ph type="body" idx="8"/>
          </p:nvPr>
        </p:nvSpPr>
        <p:spPr>
          <a:xfrm>
            <a:off x="685800" y="1426462"/>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Questrial"/>
              <a:buNone/>
              <a:defRPr sz="80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baseline="0">
                <a:solidFill>
                  <a:schemeClr val="dk1"/>
                </a:solidFill>
                <a:latin typeface="Questrial"/>
                <a:ea typeface="Questrial"/>
                <a:cs typeface="Questrial"/>
                <a:sym typeface="Questrial"/>
                <a:rtl val="0"/>
              </a:endParaRPr>
            </a:p>
          </p:txBody>
        </p:sp>
        <p:sp>
          <p:nvSpPr>
            <p:cNvPr id="28" name="Shape 28"/>
            <p:cNvSpPr txBox="1"/>
            <p:nvPr/>
          </p:nvSpPr>
          <p:spPr>
            <a:xfrm>
              <a:off x="153984"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a:solidFill>
                  <a:schemeClr val="lt1"/>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a:solidFill>
                    <a:schemeClr val="lt1"/>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93"/>
        <p:cNvGrpSpPr/>
        <p:nvPr/>
      </p:nvGrpSpPr>
      <p:grpSpPr>
        <a:xfrm>
          <a:off x="0" y="0"/>
          <a:ext cx="0" cy="0"/>
          <a:chOff x="0" y="0"/>
          <a:chExt cx="0" cy="0"/>
        </a:xfrm>
      </p:grpSpPr>
      <p:sp>
        <p:nvSpPr>
          <p:cNvPr id="94" name="Shape 9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95" name="Shape 95"/>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96" name="Shape 96"/>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97" name="Shape 97"/>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6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98" name="Shape 98"/>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rtl val="0"/>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9pPr>
          </a:lstStyle>
          <a:p>
            <a:endParaRPr/>
          </a:p>
        </p:txBody>
      </p:sp>
      <p:sp>
        <p:nvSpPr>
          <p:cNvPr id="99" name="Shape 99"/>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100"/>
        <p:cNvGrpSpPr/>
        <p:nvPr/>
      </p:nvGrpSpPr>
      <p:grpSpPr>
        <a:xfrm>
          <a:off x="0" y="0"/>
          <a:ext cx="0" cy="0"/>
          <a:chOff x="0" y="0"/>
          <a:chExt cx="0" cy="0"/>
        </a:xfrm>
      </p:grpSpPr>
      <p:sp>
        <p:nvSpPr>
          <p:cNvPr id="101" name="Shape 10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102" name="Shape 10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103" name="Shape 103"/>
          <p:cNvSpPr txBox="1">
            <a:spLocks noGrp="1"/>
          </p:cNvSpPr>
          <p:nvPr>
            <p:ph type="body" idx="1"/>
          </p:nvPr>
        </p:nvSpPr>
        <p:spPr>
          <a:xfrm>
            <a:off x="749808" y="2255518"/>
            <a:ext cx="7653528" cy="3706366"/>
          </a:xfrm>
          <a:prstGeom prst="rect">
            <a:avLst/>
          </a:prstGeom>
          <a:noFill/>
          <a:ln>
            <a:noFill/>
          </a:ln>
        </p:spPr>
        <p:txBody>
          <a:bodyPr lIns="91425" tIns="91425" rIns="91425" bIns="91425" anchor="t" anchorCtr="0"/>
          <a:lstStyle>
            <a:lvl1pPr marL="0" indent="0" algn="ctr" rtl="0">
              <a:spcBef>
                <a:spcPts val="0"/>
              </a:spcBef>
              <a:buFont typeface="Questrial"/>
              <a:buNone/>
              <a:defRPr sz="6000" b="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104" name="Shape 104"/>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sz="96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32" name="Shape 3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33" name="Shape 33"/>
          <p:cNvSpPr txBox="1">
            <a:spLocks noGrp="1"/>
          </p:cNvSpPr>
          <p:nvPr>
            <p:ph type="body" idx="1"/>
          </p:nvPr>
        </p:nvSpPr>
        <p:spPr>
          <a:xfrm>
            <a:off x="521208" y="2130550"/>
            <a:ext cx="3593592" cy="3374134"/>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34" name="Shape 34"/>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sz="40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35" name="Shape 35"/>
          <p:cNvSpPr>
            <a:spLocks noGrp="1"/>
          </p:cNvSpPr>
          <p:nvPr>
            <p:ph type="pic" idx="3"/>
          </p:nvPr>
        </p:nvSpPr>
        <p:spPr>
          <a:xfrm>
            <a:off x="4572000" y="0"/>
            <a:ext cx="4572000" cy="6858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rtl val="0"/>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9pPr>
          </a:lstStyle>
          <a:p>
            <a:endParaRPr/>
          </a:p>
        </p:txBody>
      </p:sp>
      <p:sp>
        <p:nvSpPr>
          <p:cNvPr id="36" name="Shape 36"/>
          <p:cNvSpPr txBox="1">
            <a:spLocks noGrp="1"/>
          </p:cNvSpPr>
          <p:nvPr>
            <p:ph type="body" idx="4"/>
          </p:nvPr>
        </p:nvSpPr>
        <p:spPr>
          <a:xfrm>
            <a:off x="4572000" y="6583678"/>
            <a:ext cx="1993390" cy="274318"/>
          </a:xfrm>
          <a:prstGeom prst="rect">
            <a:avLst/>
          </a:prstGeom>
          <a:noFill/>
          <a:ln>
            <a:noFill/>
          </a:ln>
        </p:spPr>
        <p:txBody>
          <a:bodyPr lIns="91425" tIns="91425" rIns="91425" bIns="91425" anchor="t" anchorCtr="0"/>
          <a:lstStyle>
            <a:lvl1pPr marL="0" indent="0" rtl="0">
              <a:spcBef>
                <a:spcPts val="0"/>
              </a:spcBef>
              <a:buFont typeface="Questrial"/>
              <a:buNone/>
              <a:defRPr sz="12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37"/>
        <p:cNvGrpSpPr/>
        <p:nvPr/>
      </p:nvGrpSpPr>
      <p:grpSpPr>
        <a:xfrm>
          <a:off x="0" y="0"/>
          <a:ext cx="0" cy="0"/>
          <a:chOff x="0" y="0"/>
          <a:chExt cx="0" cy="0"/>
        </a:xfrm>
      </p:grpSpPr>
      <p:sp>
        <p:nvSpPr>
          <p:cNvPr id="38" name="Shape 3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39" name="Shape 3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0" name="Shape 40"/>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1" name="Shape 41"/>
          <p:cNvSpPr txBox="1">
            <a:spLocks noGrp="1"/>
          </p:cNvSpPr>
          <p:nvPr>
            <p:ph type="body" idx="2"/>
          </p:nvPr>
        </p:nvSpPr>
        <p:spPr>
          <a:xfrm>
            <a:off x="320038"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Questrial"/>
              <a:buNone/>
              <a:defRPr sz="5400" b="1" baseline="0">
                <a:solidFill>
                  <a:srgbClr val="BFBFBF"/>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2" name="Shape 42"/>
          <p:cNvSpPr txBox="1">
            <a:spLocks noGrp="1"/>
          </p:cNvSpPr>
          <p:nvPr>
            <p:ph type="body" idx="3"/>
          </p:nvPr>
        </p:nvSpPr>
        <p:spPr>
          <a:xfrm>
            <a:off x="594360" y="2115310"/>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44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3" name="Shape 43"/>
          <p:cNvSpPr txBox="1">
            <a:spLocks noGrp="1"/>
          </p:cNvSpPr>
          <p:nvPr>
            <p:ph type="body" idx="4"/>
          </p:nvPr>
        </p:nvSpPr>
        <p:spPr>
          <a:xfrm>
            <a:off x="4572000" y="2103118"/>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4" name="Shape 44"/>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44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5" name="Shape 45"/>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44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6" name="Shape 46"/>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47"/>
        <p:cNvGrpSpPr/>
        <p:nvPr/>
      </p:nvGrpSpPr>
      <p:grpSpPr>
        <a:xfrm>
          <a:off x="0" y="0"/>
          <a:ext cx="0" cy="0"/>
          <a:chOff x="0" y="0"/>
          <a:chExt cx="0" cy="0"/>
        </a:xfrm>
      </p:grpSpPr>
      <p:sp>
        <p:nvSpPr>
          <p:cNvPr id="48" name="Shape 4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9" name="Shape 4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0" name="Shape 50"/>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a:solidFill>
                  <a:srgbClr val="BFBFBF"/>
                </a:solidFill>
                <a:latin typeface="Questrial"/>
                <a:ea typeface="Questrial"/>
                <a:cs typeface="Questrial"/>
                <a:sym typeface="Questrial"/>
                <a:rtl val="0"/>
              </a:rPr>
              <a:t>Acknowledgements</a:t>
            </a:r>
          </a:p>
        </p:txBody>
      </p:sp>
      <p:sp>
        <p:nvSpPr>
          <p:cNvPr id="51" name="Shape 51"/>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2" name="Shape 52"/>
          <p:cNvSpPr txBox="1">
            <a:spLocks noGrp="1"/>
          </p:cNvSpPr>
          <p:nvPr>
            <p:ph type="body" idx="2"/>
          </p:nvPr>
        </p:nvSpPr>
        <p:spPr>
          <a:xfrm>
            <a:off x="571206" y="3011685"/>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3" name="Shape 53"/>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4" name="Shape 54"/>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a:solidFill>
                  <a:srgbClr val="7F7F7F"/>
                </a:solidFill>
                <a:latin typeface="Arial"/>
                <a:ea typeface="Arial"/>
                <a:cs typeface="Arial"/>
                <a:sym typeface="Arial"/>
                <a:rtl val="0"/>
              </a:rPr>
              <a:t>This material is based upon work supported by NASA through contract NNL11AA00B and cooperative agreement NNX14AB60A.</a:t>
            </a:r>
          </a:p>
        </p:txBody>
      </p:sp>
      <p:sp>
        <p:nvSpPr>
          <p:cNvPr id="55" name="Shape 55"/>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lnSpc>
                <a:spcPct val="100000"/>
              </a:lnSpc>
              <a:spcBef>
                <a:spcPts val="0"/>
              </a:spcBef>
              <a:spcAft>
                <a:spcPts val="0"/>
              </a:spcAft>
              <a:buClr>
                <a:schemeClr val="dk1"/>
              </a:buClr>
              <a:buSzPct val="25000"/>
              <a:buFont typeface="Questrial"/>
              <a:buNone/>
            </a:pPr>
            <a:r>
              <a:rPr lang="en-US" sz="1200" b="1" i="0" u="none" strike="noStrike" cap="none" baseline="0">
                <a:solidFill>
                  <a:schemeClr val="dk1"/>
                </a:solidFill>
                <a:latin typeface="Questrial"/>
                <a:ea typeface="Questrial"/>
                <a:cs typeface="Questrial"/>
                <a:sym typeface="Questrial"/>
                <a:rtl val="0"/>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56"/>
        <p:cNvGrpSpPr/>
        <p:nvPr/>
      </p:nvGrpSpPr>
      <p:grpSpPr>
        <a:xfrm>
          <a:off x="0" y="0"/>
          <a:ext cx="0" cy="0"/>
          <a:chOff x="0" y="0"/>
          <a:chExt cx="0" cy="0"/>
        </a:xfrm>
      </p:grpSpPr>
      <p:sp>
        <p:nvSpPr>
          <p:cNvPr id="57" name="Shape 5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8" name="Shape 5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9" name="Shape 59"/>
          <p:cNvSpPr txBox="1">
            <a:spLocks noGrp="1"/>
          </p:cNvSpPr>
          <p:nvPr>
            <p:ph type="body" idx="1"/>
          </p:nvPr>
        </p:nvSpPr>
        <p:spPr>
          <a:xfrm>
            <a:off x="5102351" y="2130550"/>
            <a:ext cx="3593592" cy="3374134"/>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0" name="Shape 60"/>
          <p:cNvSpPr txBox="1">
            <a:spLocks noGrp="1"/>
          </p:cNvSpPr>
          <p:nvPr>
            <p:ph type="body" idx="2"/>
          </p:nvPr>
        </p:nvSpPr>
        <p:spPr>
          <a:xfrm>
            <a:off x="5102351"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sz="40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1" name="Shape 61"/>
          <p:cNvSpPr>
            <a:spLocks noGrp="1"/>
          </p:cNvSpPr>
          <p:nvPr>
            <p:ph type="pic" idx="3"/>
          </p:nvPr>
        </p:nvSpPr>
        <p:spPr>
          <a:xfrm>
            <a:off x="0" y="0"/>
            <a:ext cx="4572000" cy="6858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rtl val="0"/>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9pPr>
          </a:lstStyle>
          <a:p>
            <a:endParaRPr/>
          </a:p>
        </p:txBody>
      </p:sp>
      <p:sp>
        <p:nvSpPr>
          <p:cNvPr id="62" name="Shape 62"/>
          <p:cNvSpPr txBox="1">
            <a:spLocks noGrp="1"/>
          </p:cNvSpPr>
          <p:nvPr>
            <p:ph type="body" idx="4"/>
          </p:nvPr>
        </p:nvSpPr>
        <p:spPr>
          <a:xfrm>
            <a:off x="2578608" y="6583678"/>
            <a:ext cx="1993390" cy="274318"/>
          </a:xfrm>
          <a:prstGeom prst="rect">
            <a:avLst/>
          </a:prstGeom>
          <a:noFill/>
          <a:ln>
            <a:noFill/>
          </a:ln>
        </p:spPr>
        <p:txBody>
          <a:bodyPr lIns="91425" tIns="91425" rIns="91425" bIns="91425" anchor="t" anchorCtr="0"/>
          <a:lstStyle>
            <a:lvl1pPr marL="0" indent="0" algn="r" rtl="0">
              <a:spcBef>
                <a:spcPts val="0"/>
              </a:spcBef>
              <a:buFont typeface="Questrial"/>
              <a:buNone/>
              <a:defRPr sz="12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63"/>
        <p:cNvGrpSpPr/>
        <p:nvPr/>
      </p:nvGrpSpPr>
      <p:grpSpPr>
        <a:xfrm>
          <a:off x="0" y="0"/>
          <a:ext cx="0" cy="0"/>
          <a:chOff x="0" y="0"/>
          <a:chExt cx="0" cy="0"/>
        </a:xfrm>
      </p:grpSpPr>
      <p:sp>
        <p:nvSpPr>
          <p:cNvPr id="64" name="Shape 6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65" name="Shape 65"/>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66" name="Shape 66"/>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7" name="Shape 67"/>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sz="4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8" name="Shape 68"/>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rtl val="0"/>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9pPr>
          </a:lstStyle>
          <a:p>
            <a:endParaRPr/>
          </a:p>
        </p:txBody>
      </p:sp>
      <p:sp>
        <p:nvSpPr>
          <p:cNvPr id="69" name="Shape 69"/>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70"/>
        <p:cNvGrpSpPr/>
        <p:nvPr/>
      </p:nvGrpSpPr>
      <p:grpSpPr>
        <a:xfrm>
          <a:off x="0" y="0"/>
          <a:ext cx="0" cy="0"/>
          <a:chOff x="0" y="0"/>
          <a:chExt cx="0" cy="0"/>
        </a:xfrm>
      </p:grpSpPr>
      <p:sp>
        <p:nvSpPr>
          <p:cNvPr id="71" name="Shape 7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2" name="Shape 7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3" name="Shape 73"/>
          <p:cNvSpPr txBox="1">
            <a:spLocks noGrp="1"/>
          </p:cNvSpPr>
          <p:nvPr>
            <p:ph type="body" idx="1"/>
          </p:nvPr>
        </p:nvSpPr>
        <p:spPr>
          <a:xfrm>
            <a:off x="576072" y="1438654"/>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4" name="Shape 74"/>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sz="4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5" name="Shape 75"/>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rtl val="0"/>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9pPr>
          </a:lstStyle>
          <a:p>
            <a:endParaRPr/>
          </a:p>
        </p:txBody>
      </p:sp>
      <p:sp>
        <p:nvSpPr>
          <p:cNvPr id="76" name="Shape 76"/>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77"/>
        <p:cNvGrpSpPr/>
        <p:nvPr/>
      </p:nvGrpSpPr>
      <p:grpSpPr>
        <a:xfrm>
          <a:off x="0" y="0"/>
          <a:ext cx="0" cy="0"/>
          <a:chOff x="0" y="0"/>
          <a:chExt cx="0" cy="0"/>
        </a:xfrm>
      </p:grpSpPr>
      <p:sp>
        <p:nvSpPr>
          <p:cNvPr id="78" name="Shape 7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9" name="Shape 7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80" name="Shape 80"/>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a:solidFill>
                  <a:srgbClr val="BFBFBF"/>
                </a:solidFill>
                <a:latin typeface="Questrial"/>
                <a:ea typeface="Questrial"/>
                <a:cs typeface="Questrial"/>
                <a:sym typeface="Questrial"/>
                <a:rtl val="0"/>
              </a:rPr>
              <a:t>Acknowledgements</a:t>
            </a:r>
          </a:p>
        </p:txBody>
      </p:sp>
      <p:sp>
        <p:nvSpPr>
          <p:cNvPr id="81" name="Shape 81"/>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82" name="Shape 82"/>
          <p:cNvSpPr txBox="1">
            <a:spLocks noGrp="1"/>
          </p:cNvSpPr>
          <p:nvPr>
            <p:ph type="body" idx="2"/>
          </p:nvPr>
        </p:nvSpPr>
        <p:spPr>
          <a:xfrm>
            <a:off x="3511296" y="2369943"/>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83" name="Shape 83"/>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84" name="Shape 84"/>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a:solidFill>
                  <a:srgbClr val="7F7F7F"/>
                </a:solidFill>
                <a:latin typeface="Arial"/>
                <a:ea typeface="Arial"/>
                <a:cs typeface="Arial"/>
                <a:sym typeface="Arial"/>
                <a:rtl val="0"/>
              </a:rPr>
              <a:t>This material is based upon work supported by NASA through contract NNL11AA00B and cooperative agreement NNX14AB60A.</a:t>
            </a:r>
          </a:p>
        </p:txBody>
      </p:sp>
      <p:sp>
        <p:nvSpPr>
          <p:cNvPr id="85" name="Shape 85"/>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lnSpc>
                <a:spcPct val="100000"/>
              </a:lnSpc>
              <a:spcBef>
                <a:spcPts val="0"/>
              </a:spcBef>
              <a:spcAft>
                <a:spcPts val="0"/>
              </a:spcAft>
              <a:buClr>
                <a:schemeClr val="dk1"/>
              </a:buClr>
              <a:buSzPct val="25000"/>
              <a:buFont typeface="Questrial"/>
              <a:buNone/>
            </a:pPr>
            <a:r>
              <a:rPr lang="en-US" sz="1200" b="1" i="0" u="none" strike="noStrike" cap="none" baseline="0">
                <a:solidFill>
                  <a:schemeClr val="dk1"/>
                </a:solidFill>
                <a:latin typeface="Questrial"/>
                <a:ea typeface="Questrial"/>
                <a:cs typeface="Questrial"/>
                <a:sym typeface="Questrial"/>
                <a:rtl val="0"/>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6"/>
        <p:cNvGrpSpPr/>
        <p:nvPr/>
      </p:nvGrpSpPr>
      <p:grpSpPr>
        <a:xfrm>
          <a:off x="0" y="0"/>
          <a:ext cx="0" cy="0"/>
          <a:chOff x="0" y="0"/>
          <a:chExt cx="0" cy="0"/>
        </a:xfrm>
      </p:grpSpPr>
      <p:sp>
        <p:nvSpPr>
          <p:cNvPr id="87" name="Shape 8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88" name="Shape 8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89" name="Shape 89"/>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90" name="Shape 90"/>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6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91" name="Shape 91"/>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rtl val="0"/>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9pPr>
          </a:lstStyle>
          <a:p>
            <a:endParaRPr/>
          </a:p>
        </p:txBody>
      </p:sp>
      <p:sp>
        <p:nvSpPr>
          <p:cNvPr id="92" name="Shape 92"/>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sz="4400" b="0" i="0" u="none" strike="noStrike" cap="none" baseline="0">
                <a:solidFill>
                  <a:schemeClr val="dk1"/>
                </a:solidFill>
                <a:latin typeface="Questrial"/>
                <a:ea typeface="Questrial"/>
                <a:cs typeface="Questrial"/>
                <a:sym typeface="Questrial"/>
                <a:rtl val="0"/>
              </a:defRPr>
            </a:lvl1pPr>
            <a:lvl2pPr marL="0" marR="0" indent="0" algn="l" rtl="0">
              <a:spcBef>
                <a:spcPts val="0"/>
              </a:spcBef>
              <a:defRPr sz="1800" b="0" i="0" u="none" strike="noStrike" cap="none" baseline="0"/>
            </a:lvl2pPr>
            <a:lvl3pPr marL="0" marR="0" indent="0" algn="l" rtl="0">
              <a:spcBef>
                <a:spcPts val="0"/>
              </a:spcBef>
              <a:defRPr sz="1800" b="0" i="0" u="none" strike="noStrike" cap="none" baseline="0"/>
            </a:lvl3pPr>
            <a:lvl4pPr marL="0" marR="0" indent="0" algn="l" rtl="0">
              <a:spcBef>
                <a:spcPts val="0"/>
              </a:spcBef>
              <a:defRPr sz="1800" b="0" i="0" u="none" strike="noStrike" cap="none" baseline="0"/>
            </a:lvl4pPr>
            <a:lvl5pPr marL="0" marR="0" indent="0" algn="l" rtl="0">
              <a:spcBef>
                <a:spcPts val="0"/>
              </a:spcBef>
              <a:defRPr sz="1800" b="0" i="0" u="none" strike="noStrike" cap="none" baseline="0"/>
            </a:lvl5pPr>
            <a:lvl6pPr marL="0" marR="0" indent="0" algn="l" rtl="0">
              <a:spcBef>
                <a:spcPts val="0"/>
              </a:spcBef>
              <a:defRPr sz="1800" b="0" i="0" u="none" strike="noStrike" cap="none" baseline="0"/>
            </a:lvl6pPr>
            <a:lvl7pPr marL="0" marR="0" indent="0" algn="l" rtl="0">
              <a:spcBef>
                <a:spcPts val="0"/>
              </a:spcBef>
              <a:defRPr sz="1800" b="0" i="0" u="none" strike="noStrike" cap="none" baseline="0"/>
            </a:lvl7pPr>
            <a:lvl8pPr marL="0" marR="0" indent="0" algn="l" rtl="0">
              <a:spcBef>
                <a:spcPts val="0"/>
              </a:spcBef>
              <a:defRPr sz="1800" b="0" i="0" u="none" strike="noStrike" cap="none" baseline="0"/>
            </a:lvl8pPr>
            <a:lvl9pPr marL="0" marR="0" indent="0" algn="l" rtl="0">
              <a:spcBef>
                <a:spcPts val="0"/>
              </a:spcBef>
              <a:defRPr sz="1800" b="0" i="0" u="none" strike="noStrike" cap="none" baseline="0"/>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127000" algn="l" rtl="0">
              <a:lnSpc>
                <a:spcPct val="90000"/>
              </a:lnSpc>
              <a:spcBef>
                <a:spcPts val="1000"/>
              </a:spcBef>
              <a:spcAft>
                <a:spcPts val="0"/>
              </a:spcAft>
              <a:buClr>
                <a:schemeClr val="dk1"/>
              </a:buClr>
              <a:buFont typeface="Arial"/>
              <a:buChar char="•"/>
              <a:defRPr sz="2800" b="0" i="0" u="none" strike="noStrike" cap="none" baseline="0">
                <a:solidFill>
                  <a:schemeClr val="dk1"/>
                </a:solidFill>
                <a:latin typeface="Questrial"/>
                <a:ea typeface="Questrial"/>
                <a:cs typeface="Questrial"/>
                <a:sym typeface="Questrial"/>
                <a:rtl val="0"/>
              </a:defRPr>
            </a:lvl1pPr>
            <a:lvl2pPr marL="685800" marR="0" indent="76200" algn="l" rtl="0">
              <a:lnSpc>
                <a:spcPct val="90000"/>
              </a:lnSpc>
              <a:spcBef>
                <a:spcPts val="500"/>
              </a:spcBef>
              <a:spcAft>
                <a:spcPts val="0"/>
              </a:spcAft>
              <a:buClr>
                <a:schemeClr val="dk1"/>
              </a:buClr>
              <a:buFont typeface="Arial"/>
              <a:buChar char="•"/>
              <a:defRPr sz="2400" b="0" i="0" u="none" strike="noStrike" cap="none" baseline="0">
                <a:solidFill>
                  <a:schemeClr val="dk1"/>
                </a:solidFill>
                <a:latin typeface="Questrial"/>
                <a:ea typeface="Questrial"/>
                <a:cs typeface="Questrial"/>
                <a:sym typeface="Questrial"/>
                <a:rtl val="0"/>
              </a:defRPr>
            </a:lvl2pPr>
            <a:lvl3pPr marL="1143000" marR="0" indent="25400" algn="l" rtl="0">
              <a:lnSpc>
                <a:spcPct val="90000"/>
              </a:lnSpc>
              <a:spcBef>
                <a:spcPts val="500"/>
              </a:spcBef>
              <a:spcAft>
                <a:spcPts val="0"/>
              </a:spcAft>
              <a:buClr>
                <a:schemeClr val="dk1"/>
              </a:buClr>
              <a:buFont typeface="Arial"/>
              <a:buChar char="•"/>
              <a:defRPr sz="2000" b="0" i="0" u="none" strike="noStrike" cap="none" baseline="0">
                <a:solidFill>
                  <a:schemeClr val="dk1"/>
                </a:solidFill>
                <a:latin typeface="Questrial"/>
                <a:ea typeface="Questrial"/>
                <a:cs typeface="Questrial"/>
                <a:sym typeface="Questrial"/>
                <a:rtl val="0"/>
              </a:defRPr>
            </a:lvl3pPr>
            <a:lvl4pPr marL="1600200" marR="0" indent="0" algn="l" rtl="0">
              <a:lnSpc>
                <a:spcPct val="90000"/>
              </a:lnSpc>
              <a:spcBef>
                <a:spcPts val="50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rtl val="0"/>
              </a:defRPr>
            </a:lvl4pPr>
            <a:lvl5pPr marL="2057400" marR="0" indent="0" algn="l" rtl="0">
              <a:lnSpc>
                <a:spcPct val="90000"/>
              </a:lnSpc>
              <a:spcBef>
                <a:spcPts val="50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rtl val="0"/>
              </a:defRPr>
            </a:lvl5pPr>
            <a:lvl6pPr marL="2514600" marR="0" indent="0" algn="l" rtl="0">
              <a:lnSpc>
                <a:spcPct val="90000"/>
              </a:lnSpc>
              <a:spcBef>
                <a:spcPts val="50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rtl val="0"/>
              </a:defRPr>
            </a:lvl6pPr>
            <a:lvl7pPr marL="2971800" marR="0" indent="0" algn="l" rtl="0">
              <a:lnSpc>
                <a:spcPct val="90000"/>
              </a:lnSpc>
              <a:spcBef>
                <a:spcPts val="50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rtl val="0"/>
              </a:defRPr>
            </a:lvl7pPr>
            <a:lvl8pPr marL="3429000" marR="0" indent="0" algn="l" rtl="0">
              <a:lnSpc>
                <a:spcPct val="90000"/>
              </a:lnSpc>
              <a:spcBef>
                <a:spcPts val="50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rtl val="0"/>
              </a:defRPr>
            </a:lvl8pPr>
            <a:lvl9pPr marL="3886200" marR="0" indent="0" algn="l" rtl="0">
              <a:lnSpc>
                <a:spcPct val="90000"/>
              </a:lnSpc>
              <a:spcBef>
                <a:spcPts val="50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rtl val="0"/>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A6A3A3"/>
              </a:buClr>
              <a:buFont typeface="Questrial"/>
              <a:buNone/>
              <a:defRPr sz="1200" b="0" i="0" u="none" strike="noStrike" cap="none" baseline="0">
                <a:solidFill>
                  <a:srgbClr val="A6A3A3"/>
                </a:solidFill>
                <a:latin typeface="Questrial"/>
                <a:ea typeface="Questrial"/>
                <a:cs typeface="Questrial"/>
                <a:sym typeface="Questrial"/>
                <a:rtl val="0"/>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9pPr>
          </a:lstStyle>
          <a:p>
            <a:endParaRPr/>
          </a:p>
        </p:txBody>
      </p:sp>
      <p:sp>
        <p:nvSpPr>
          <p:cNvPr id="12" name="Shape 12"/>
          <p:cNvSpPr txBox="1">
            <a:spLocks noGrp="1"/>
          </p:cNvSpPr>
          <p:nvPr>
            <p:ph type="ftr" idx="11"/>
          </p:nvPr>
        </p:nvSpPr>
        <p:spPr>
          <a:xfrm>
            <a:off x="3028950" y="6356351"/>
            <a:ext cx="3086098"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A6A3A3"/>
              </a:buClr>
              <a:buFont typeface="Questrial"/>
              <a:buNone/>
              <a:defRPr sz="1200" b="0" i="0" u="none" strike="noStrike" cap="none" baseline="0">
                <a:solidFill>
                  <a:srgbClr val="A6A3A3"/>
                </a:solidFill>
                <a:latin typeface="Questrial"/>
                <a:ea typeface="Questrial"/>
                <a:cs typeface="Questrial"/>
                <a:sym typeface="Questrial"/>
                <a:rtl val="0"/>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rtl val="0"/>
              </a:defRPr>
            </a:lvl9pPr>
          </a:lstStyle>
          <a:p>
            <a:endParaRPr/>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6A3A3"/>
              </a:buClr>
              <a:buSzPct val="25000"/>
              <a:buFont typeface="Questrial"/>
              <a:buNone/>
            </a:pPr>
            <a:fld id="{00000000-1234-1234-1234-123412341234}" type="slidenum">
              <a:rPr lang="en-US" sz="1200" b="0" i="0" u="none" strike="noStrike" cap="none" baseline="0">
                <a:solidFill>
                  <a:srgbClr val="A6A3A3"/>
                </a:solidFill>
                <a:latin typeface="Questrial"/>
                <a:ea typeface="Questrial"/>
                <a:cs typeface="Questrial"/>
                <a:sym typeface="Questrial"/>
                <a:rtl val="0"/>
              </a:rPr>
              <a:t>‹#›</a:t>
            </a:fld>
            <a:endParaRPr lang="en-US" sz="1200" b="0" i="0" u="none" strike="noStrike" cap="none" baseline="0">
              <a:solidFill>
                <a:srgbClr val="A6A3A3"/>
              </a:solidFill>
              <a:latin typeface="Questrial"/>
              <a:ea typeface="Questrial"/>
              <a:cs typeface="Questrial"/>
              <a:sym typeface="Questrial"/>
              <a:rtl val="0"/>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685800" y="1426462"/>
            <a:ext cx="7772400" cy="2432304"/>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7400" b="1" i="0" u="none" strike="noStrike" cap="none" baseline="0" dirty="0">
                <a:solidFill>
                  <a:schemeClr val="accent1"/>
                </a:solidFill>
                <a:latin typeface="Century Gothic" panose="020B0502020202020204" pitchFamily="34" charset="0"/>
                <a:sym typeface="Questrial"/>
                <a:rtl val="0"/>
              </a:rPr>
              <a:t>Lake Tahoe Water Resources</a:t>
            </a:r>
          </a:p>
        </p:txBody>
      </p:sp>
      <p:sp>
        <p:nvSpPr>
          <p:cNvPr id="107" name="Shape 107"/>
          <p:cNvSpPr txBox="1">
            <a:spLocks noGrp="1"/>
          </p:cNvSpPr>
          <p:nvPr>
            <p:ph type="body" idx="2"/>
          </p:nvPr>
        </p:nvSpPr>
        <p:spPr>
          <a:xfrm>
            <a:off x="0" y="5358382"/>
            <a:ext cx="9144000" cy="36933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A5A5A5"/>
              </a:buClr>
              <a:buSzPct val="25000"/>
              <a:buFont typeface="Arial"/>
              <a:buNone/>
            </a:pPr>
            <a:r>
              <a:rPr lang="en-US" sz="1800" b="0" i="0" u="none" strike="noStrike" cap="none" baseline="0" dirty="0">
                <a:solidFill>
                  <a:schemeClr val="bg1">
                    <a:lumMod val="50000"/>
                  </a:schemeClr>
                </a:solidFill>
                <a:latin typeface="Century Gothic" panose="020B0502020202020204" pitchFamily="34" charset="0"/>
                <a:sym typeface="Questrial"/>
                <a:rtl val="0"/>
              </a:rPr>
              <a:t>Nolan Cate (Project Lead)</a:t>
            </a:r>
          </a:p>
        </p:txBody>
      </p:sp>
      <p:sp>
        <p:nvSpPr>
          <p:cNvPr id="108" name="Shape 108"/>
          <p:cNvSpPr txBox="1">
            <a:spLocks noGrp="1"/>
          </p:cNvSpPr>
          <p:nvPr>
            <p:ph type="body" idx="3"/>
          </p:nvPr>
        </p:nvSpPr>
        <p:spPr>
          <a:xfrm>
            <a:off x="0" y="5751576"/>
            <a:ext cx="9144000" cy="36933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A5A5A5"/>
              </a:buClr>
              <a:buSzPct val="25000"/>
              <a:buFont typeface="Arial"/>
              <a:buNone/>
            </a:pPr>
            <a:r>
              <a:rPr lang="en-US" sz="1800" b="0" i="0" u="none" strike="noStrike" cap="none" baseline="0" dirty="0">
                <a:solidFill>
                  <a:schemeClr val="bg1">
                    <a:lumMod val="50000"/>
                  </a:schemeClr>
                </a:solidFill>
                <a:latin typeface="Century Gothic" panose="020B0502020202020204" pitchFamily="34" charset="0"/>
                <a:sym typeface="Questrial"/>
                <a:rtl val="0"/>
              </a:rPr>
              <a:t>Anton </a:t>
            </a:r>
            <a:r>
              <a:rPr lang="en-US" sz="1800" b="0" i="0" u="none" strike="noStrike" cap="none" baseline="0" dirty="0" err="1">
                <a:solidFill>
                  <a:schemeClr val="bg1">
                    <a:lumMod val="50000"/>
                  </a:schemeClr>
                </a:solidFill>
                <a:latin typeface="Century Gothic" panose="020B0502020202020204" pitchFamily="34" charset="0"/>
                <a:sym typeface="Questrial"/>
                <a:rtl val="0"/>
              </a:rPr>
              <a:t>Surunis</a:t>
            </a:r>
            <a:endParaRPr lang="en-US" sz="1800" b="0" i="0" u="none" strike="noStrike" cap="none" baseline="0" dirty="0">
              <a:solidFill>
                <a:schemeClr val="bg1">
                  <a:lumMod val="50000"/>
                </a:schemeClr>
              </a:solidFill>
              <a:latin typeface="Century Gothic" panose="020B0502020202020204" pitchFamily="34" charset="0"/>
              <a:sym typeface="Questrial"/>
              <a:rtl val="0"/>
            </a:endParaRPr>
          </a:p>
        </p:txBody>
      </p:sp>
      <p:sp>
        <p:nvSpPr>
          <p:cNvPr id="109" name="Shape 109"/>
          <p:cNvSpPr txBox="1">
            <a:spLocks noGrp="1"/>
          </p:cNvSpPr>
          <p:nvPr>
            <p:ph type="body" idx="4"/>
          </p:nvPr>
        </p:nvSpPr>
        <p:spPr>
          <a:xfrm>
            <a:off x="0" y="6153912"/>
            <a:ext cx="9144000" cy="36933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A5A5A5"/>
              </a:buClr>
              <a:buSzPct val="25000"/>
              <a:buFont typeface="Arial"/>
              <a:buNone/>
            </a:pPr>
            <a:r>
              <a:rPr lang="en-US" sz="1800" b="0" i="0" u="none" strike="noStrike" cap="none" baseline="0" dirty="0">
                <a:solidFill>
                  <a:schemeClr val="bg1">
                    <a:lumMod val="50000"/>
                  </a:schemeClr>
                </a:solidFill>
                <a:latin typeface="Century Gothic" panose="020B0502020202020204" pitchFamily="34" charset="0"/>
                <a:sym typeface="Questrial"/>
                <a:rtl val="0"/>
              </a:rPr>
              <a:t>Chelsea </a:t>
            </a:r>
            <a:r>
              <a:rPr lang="en-US" sz="1800" b="0" i="0" u="none" strike="noStrike" cap="none" baseline="0" dirty="0" err="1">
                <a:solidFill>
                  <a:schemeClr val="bg1">
                    <a:lumMod val="50000"/>
                  </a:schemeClr>
                </a:solidFill>
                <a:latin typeface="Century Gothic" panose="020B0502020202020204" pitchFamily="34" charset="0"/>
                <a:sym typeface="Questrial"/>
                <a:rtl val="0"/>
              </a:rPr>
              <a:t>Ackroyd</a:t>
            </a:r>
            <a:endParaRPr lang="en-US" sz="1800" b="0" i="0" u="none" strike="noStrike" cap="none" baseline="0" dirty="0">
              <a:solidFill>
                <a:schemeClr val="bg1">
                  <a:lumMod val="50000"/>
                </a:schemeClr>
              </a:solidFill>
              <a:latin typeface="Century Gothic" panose="020B0502020202020204" pitchFamily="34" charset="0"/>
              <a:sym typeface="Questrial"/>
              <a:rtl val="0"/>
            </a:endParaRPr>
          </a:p>
        </p:txBody>
      </p:sp>
      <p:sp>
        <p:nvSpPr>
          <p:cNvPr id="110" name="Shape 110"/>
          <p:cNvSpPr txBox="1">
            <a:spLocks noGrp="1"/>
          </p:cNvSpPr>
          <p:nvPr>
            <p:ph type="body" idx="5"/>
          </p:nvPr>
        </p:nvSpPr>
        <p:spPr>
          <a:xfrm>
            <a:off x="1143000" y="4032503"/>
            <a:ext cx="6858000" cy="740663"/>
          </a:xfrm>
          <a:prstGeom prst="rect">
            <a:avLst/>
          </a:prstGeom>
          <a:noFill/>
          <a:ln>
            <a:noFill/>
          </a:ln>
        </p:spPr>
        <p:txBody>
          <a:bodyPr lIns="91425" tIns="45700" rIns="91425" bIns="45700" anchor="t" anchorCtr="0">
            <a:noAutofit/>
          </a:bodyPr>
          <a:lstStyle/>
          <a:p>
            <a:pPr marL="0" marR="0" lvl="0" indent="0" algn="ctr" rtl="0">
              <a:lnSpc>
                <a:spcPct val="70000"/>
              </a:lnSpc>
              <a:spcBef>
                <a:spcPts val="0"/>
              </a:spcBef>
              <a:spcAft>
                <a:spcPts val="0"/>
              </a:spcAft>
              <a:buClr>
                <a:schemeClr val="dk1"/>
              </a:buClr>
              <a:buSzPct val="25000"/>
              <a:buFont typeface="Arial"/>
              <a:buNone/>
            </a:pPr>
            <a:r>
              <a:rPr lang="en-US" sz="2000" b="0" i="1" u="none" strike="noStrike" cap="none" baseline="0" dirty="0">
                <a:solidFill>
                  <a:schemeClr val="dk1"/>
                </a:solidFill>
                <a:latin typeface="Century Gothic" panose="020B0502020202020204" pitchFamily="34" charset="0"/>
                <a:sym typeface="Questrial"/>
                <a:rtl val="0"/>
              </a:rPr>
              <a:t>Creating a Global Continuous Lake Level Monitoring Algorithm using Landsat Imagery</a:t>
            </a:r>
          </a:p>
          <a:p>
            <a:pPr marL="0" marR="0" lvl="0" indent="0" algn="ctr" rtl="0">
              <a:lnSpc>
                <a:spcPct val="70000"/>
              </a:lnSpc>
              <a:spcBef>
                <a:spcPts val="1000"/>
              </a:spcBef>
              <a:spcAft>
                <a:spcPts val="0"/>
              </a:spcAft>
              <a:buClr>
                <a:schemeClr val="dk1"/>
              </a:buClr>
              <a:buFont typeface="Arial"/>
              <a:buNone/>
            </a:pPr>
            <a:endParaRPr sz="1960" b="0" i="1" u="none" strike="noStrike" cap="none" baseline="0" dirty="0">
              <a:solidFill>
                <a:schemeClr val="dk1"/>
              </a:solidFill>
              <a:latin typeface="Questrial"/>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580420" y="494532"/>
            <a:ext cx="8316937" cy="1326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smtClean="0">
                <a:solidFill>
                  <a:schemeClr val="accent1"/>
                </a:solidFill>
                <a:latin typeface="Century Gothic" panose="020B0502020202020204" pitchFamily="34" charset="0"/>
                <a:sym typeface="Questrial"/>
                <a:rtl val="0"/>
              </a:rPr>
              <a:t>Methodology: 4-step Detection</a:t>
            </a:r>
            <a:endParaRPr lang="en-US" sz="4000" b="1" i="0" u="none" strike="noStrike" cap="none" baseline="0" dirty="0">
              <a:solidFill>
                <a:schemeClr val="accent1"/>
              </a:solidFill>
              <a:latin typeface="Century Gothic" panose="020B0502020202020204" pitchFamily="34" charset="0"/>
              <a:sym typeface="Questrial"/>
              <a:rtl val="0"/>
            </a:endParaRPr>
          </a:p>
          <a:p>
            <a:pPr marL="0" marR="0" lvl="0" indent="0" algn="l" rtl="0">
              <a:lnSpc>
                <a:spcPct val="90000"/>
              </a:lnSpc>
              <a:spcBef>
                <a:spcPts val="0"/>
              </a:spcBef>
              <a:spcAft>
                <a:spcPts val="0"/>
              </a:spcAft>
              <a:buClr>
                <a:schemeClr val="accent1"/>
              </a:buClr>
              <a:buSzPct val="25000"/>
              <a:buFont typeface="Arial"/>
              <a:buNone/>
            </a:pPr>
            <a:r>
              <a:rPr lang="en-US" sz="2000" b="0" i="0" u="none" strike="noStrike" cap="none" baseline="0" dirty="0">
                <a:solidFill>
                  <a:schemeClr val="dk1"/>
                </a:solidFill>
                <a:latin typeface="Century Gothic" panose="020B0502020202020204" pitchFamily="34" charset="0"/>
                <a:sym typeface="Questrial"/>
                <a:rtl val="0"/>
              </a:rPr>
              <a:t>	</a:t>
            </a:r>
          </a:p>
        </p:txBody>
      </p:sp>
      <p:sp>
        <p:nvSpPr>
          <p:cNvPr id="191" name="Shape 191"/>
          <p:cNvSpPr txBox="1">
            <a:spLocks noGrp="1"/>
          </p:cNvSpPr>
          <p:nvPr>
            <p:ph type="body" idx="2"/>
          </p:nvPr>
        </p:nvSpPr>
        <p:spPr>
          <a:xfrm>
            <a:off x="335398" y="2571347"/>
            <a:ext cx="3593700" cy="4482599"/>
          </a:xfrm>
          <a:prstGeom prst="rect">
            <a:avLst/>
          </a:prstGeom>
          <a:noFill/>
          <a:ln>
            <a:noFill/>
          </a:ln>
        </p:spPr>
        <p:txBody>
          <a:bodyPr lIns="91425" tIns="91425" rIns="91425" bIns="91425" anchor="t" anchorCtr="0">
            <a:noAutofit/>
          </a:bodyPr>
          <a:lstStyle/>
          <a:p>
            <a:pPr marL="457200" marR="0" lvl="0" indent="-228600" algn="l" rtl="0">
              <a:lnSpc>
                <a:spcPct val="90000"/>
              </a:lnSpc>
              <a:spcBef>
                <a:spcPts val="0"/>
              </a:spcBef>
              <a:spcAft>
                <a:spcPts val="0"/>
              </a:spcAft>
              <a:buClr>
                <a:schemeClr val="dk1"/>
              </a:buClr>
              <a:buSzPct val="100000"/>
              <a:buFont typeface="Arial"/>
              <a:buChar char="➢"/>
            </a:pPr>
            <a:r>
              <a:rPr lang="en-US" sz="2000" b="0" i="0" u="none" strike="noStrike" cap="none" baseline="0" dirty="0">
                <a:solidFill>
                  <a:srgbClr val="585454"/>
                </a:solidFill>
                <a:latin typeface="Century Gothic" panose="020B0502020202020204" pitchFamily="34" charset="0"/>
                <a:sym typeface="Questrial"/>
                <a:rtl val="0"/>
              </a:rPr>
              <a:t>Assigns pixel values between </a:t>
            </a:r>
            <a:r>
              <a:rPr lang="en-US" sz="2000" i="0" u="none" strike="noStrike" cap="none" baseline="0" dirty="0">
                <a:solidFill>
                  <a:srgbClr val="585454"/>
                </a:solidFill>
                <a:latin typeface="Century Gothic" panose="020B0502020202020204" pitchFamily="34" charset="0"/>
                <a:sym typeface="Questrial"/>
                <a:rtl val="0"/>
              </a:rPr>
              <a:t>-1 and 1</a:t>
            </a:r>
          </a:p>
          <a:p>
            <a:pPr marL="457200" marR="0" lvl="0" indent="-228600" algn="l" rtl="0">
              <a:lnSpc>
                <a:spcPct val="90000"/>
              </a:lnSpc>
              <a:spcBef>
                <a:spcPts val="1000"/>
              </a:spcBef>
              <a:spcAft>
                <a:spcPts val="0"/>
              </a:spcAft>
              <a:buClr>
                <a:schemeClr val="dk1"/>
              </a:buClr>
              <a:buSzPct val="100000"/>
              <a:buFont typeface="Arial"/>
              <a:buChar char="➢"/>
            </a:pPr>
            <a:r>
              <a:rPr lang="en-US" sz="2000" i="0" u="none" strike="noStrike" cap="none" baseline="0" dirty="0">
                <a:solidFill>
                  <a:srgbClr val="585454"/>
                </a:solidFill>
                <a:latin typeface="Century Gothic" panose="020B0502020202020204" pitchFamily="34" charset="0"/>
                <a:sym typeface="Questrial"/>
                <a:rtl val="0"/>
              </a:rPr>
              <a:t>Water </a:t>
            </a:r>
            <a:r>
              <a:rPr lang="en-US" sz="2000" b="0" i="0" u="none" strike="noStrike" cap="none" baseline="0" dirty="0" smtClean="0">
                <a:solidFill>
                  <a:srgbClr val="585454"/>
                </a:solidFill>
                <a:latin typeface="Century Gothic" panose="020B0502020202020204" pitchFamily="34" charset="0"/>
                <a:sym typeface="Questrial"/>
                <a:rtl val="0"/>
              </a:rPr>
              <a:t>is </a:t>
            </a:r>
            <a:r>
              <a:rPr lang="en-US" sz="2000" i="0" u="none" strike="noStrike" cap="none" baseline="0" dirty="0" smtClean="0">
                <a:solidFill>
                  <a:srgbClr val="585454"/>
                </a:solidFill>
                <a:latin typeface="Century Gothic" panose="020B0502020202020204" pitchFamily="34" charset="0"/>
                <a:sym typeface="Questrial"/>
                <a:rtl val="0"/>
              </a:rPr>
              <a:t>closer</a:t>
            </a:r>
            <a:r>
              <a:rPr lang="en-US" sz="2000" i="0" u="none" strike="noStrike" cap="none" dirty="0" smtClean="0">
                <a:solidFill>
                  <a:srgbClr val="585454"/>
                </a:solidFill>
                <a:latin typeface="Century Gothic" panose="020B0502020202020204" pitchFamily="34" charset="0"/>
                <a:sym typeface="Questrial"/>
                <a:rtl val="0"/>
              </a:rPr>
              <a:t> to 1</a:t>
            </a:r>
            <a:endParaRPr lang="en-US" sz="2000" i="0" u="none" strike="noStrike" cap="none" baseline="0" dirty="0">
              <a:solidFill>
                <a:srgbClr val="585454"/>
              </a:solidFill>
              <a:latin typeface="Century Gothic" panose="020B0502020202020204" pitchFamily="34" charset="0"/>
              <a:sym typeface="Questrial"/>
              <a:rtl val="0"/>
            </a:endParaRPr>
          </a:p>
          <a:p>
            <a:pPr marL="457200" marR="0" lvl="0" indent="-228600" algn="l" rtl="0">
              <a:lnSpc>
                <a:spcPct val="90000"/>
              </a:lnSpc>
              <a:spcBef>
                <a:spcPts val="1000"/>
              </a:spcBef>
              <a:spcAft>
                <a:spcPts val="1000"/>
              </a:spcAft>
              <a:buClr>
                <a:schemeClr val="dk1"/>
              </a:buClr>
              <a:buSzPct val="100000"/>
              <a:buFont typeface="Arial"/>
              <a:buChar char="➢"/>
            </a:pPr>
            <a:r>
              <a:rPr lang="en-US" sz="2000" i="0" u="none" strike="noStrike" cap="none" baseline="0" dirty="0">
                <a:solidFill>
                  <a:srgbClr val="585454"/>
                </a:solidFill>
                <a:latin typeface="Century Gothic" panose="020B0502020202020204" pitchFamily="34" charset="0"/>
                <a:sym typeface="Questrial"/>
                <a:rtl val="0"/>
              </a:rPr>
              <a:t>Snow</a:t>
            </a:r>
            <a:r>
              <a:rPr lang="en-US" sz="2000" b="0" i="0" u="none" strike="noStrike" cap="none" baseline="0" dirty="0">
                <a:solidFill>
                  <a:srgbClr val="585454"/>
                </a:solidFill>
                <a:latin typeface="Century Gothic" panose="020B0502020202020204" pitchFamily="34" charset="0"/>
                <a:sym typeface="Questrial"/>
                <a:rtl val="0"/>
              </a:rPr>
              <a:t> is also assigned a high value</a:t>
            </a:r>
          </a:p>
        </p:txBody>
      </p:sp>
      <p:sp>
        <p:nvSpPr>
          <p:cNvPr id="192" name="Shape 192"/>
          <p:cNvSpPr txBox="1">
            <a:spLocks noGrp="1"/>
          </p:cNvSpPr>
          <p:nvPr>
            <p:ph type="body" idx="3"/>
          </p:nvPr>
        </p:nvSpPr>
        <p:spPr>
          <a:xfrm>
            <a:off x="488914" y="1334754"/>
            <a:ext cx="10821900" cy="1151399"/>
          </a:xfrm>
          <a:prstGeom prst="rect">
            <a:avLst/>
          </a:prstGeom>
          <a:noFill/>
          <a:ln>
            <a:noFill/>
          </a:ln>
        </p:spPr>
        <p:txBody>
          <a:bodyPr lIns="91425" tIns="91425" rIns="91425" bIns="91425" anchor="t" anchorCtr="0">
            <a:noAutofit/>
          </a:bodyPr>
          <a:lstStyle/>
          <a:p>
            <a:pPr marL="0" marR="0" lvl="0" indent="457200" algn="l" rtl="0">
              <a:lnSpc>
                <a:spcPct val="90000"/>
              </a:lnSpc>
              <a:spcBef>
                <a:spcPts val="0"/>
              </a:spcBef>
              <a:spcAft>
                <a:spcPts val="0"/>
              </a:spcAft>
              <a:buClr>
                <a:schemeClr val="dk1"/>
              </a:buClr>
              <a:buSzPct val="25000"/>
              <a:buFont typeface="Questrial"/>
              <a:buNone/>
            </a:pPr>
            <a:r>
              <a:rPr lang="en-US" sz="2400" b="0" i="0" u="sng" strike="noStrike" cap="none" baseline="0" dirty="0" smtClean="0">
                <a:solidFill>
                  <a:schemeClr val="tx1"/>
                </a:solidFill>
                <a:latin typeface="Century Gothic" panose="020B0502020202020204" pitchFamily="34" charset="0"/>
                <a:sym typeface="Questrial"/>
                <a:rtl val="0"/>
              </a:rPr>
              <a:t>Step </a:t>
            </a:r>
            <a:r>
              <a:rPr lang="en-US" sz="2400" b="0" i="0" u="sng" strike="noStrike" cap="none" baseline="0" dirty="0">
                <a:solidFill>
                  <a:schemeClr val="tx1"/>
                </a:solidFill>
                <a:latin typeface="Century Gothic" panose="020B0502020202020204" pitchFamily="34" charset="0"/>
                <a:sym typeface="Questrial"/>
                <a:rtl val="0"/>
              </a:rPr>
              <a:t>1 </a:t>
            </a:r>
            <a:r>
              <a:rPr lang="en-US" sz="2400" b="0" i="0" u="none" strike="noStrike" cap="none" baseline="0" dirty="0">
                <a:solidFill>
                  <a:schemeClr val="tx1"/>
                </a:solidFill>
                <a:latin typeface="Century Gothic" panose="020B0502020202020204" pitchFamily="34" charset="0"/>
                <a:sym typeface="Questrial"/>
                <a:rtl val="0"/>
              </a:rPr>
              <a:t>- </a:t>
            </a:r>
            <a:r>
              <a:rPr lang="en-US" sz="2400" b="1" i="0" u="none" strike="noStrike" cap="none" baseline="0" dirty="0">
                <a:solidFill>
                  <a:schemeClr val="tx1"/>
                </a:solidFill>
                <a:latin typeface="Century Gothic" panose="020B0502020202020204" pitchFamily="34" charset="0"/>
                <a:sym typeface="Questrial"/>
                <a:rtl val="0"/>
              </a:rPr>
              <a:t>M</a:t>
            </a:r>
            <a:r>
              <a:rPr lang="en-US" sz="2400" dirty="0">
                <a:solidFill>
                  <a:schemeClr val="tx1"/>
                </a:solidFill>
                <a:latin typeface="Century Gothic" panose="020B0502020202020204" pitchFamily="34" charset="0"/>
                <a:rtl val="0"/>
              </a:rPr>
              <a:t>odified</a:t>
            </a:r>
            <a:r>
              <a:rPr lang="en-US" sz="2400" b="1" dirty="0">
                <a:solidFill>
                  <a:schemeClr val="tx1"/>
                </a:solidFill>
                <a:latin typeface="Century Gothic" panose="020B0502020202020204" pitchFamily="34" charset="0"/>
                <a:rtl val="0"/>
              </a:rPr>
              <a:t> N</a:t>
            </a:r>
            <a:r>
              <a:rPr lang="en-US" sz="2400" dirty="0">
                <a:solidFill>
                  <a:schemeClr val="tx1"/>
                </a:solidFill>
                <a:latin typeface="Century Gothic" panose="020B0502020202020204" pitchFamily="34" charset="0"/>
                <a:rtl val="0"/>
              </a:rPr>
              <a:t>ormalized</a:t>
            </a:r>
            <a:r>
              <a:rPr lang="en-US" sz="2400" b="1" dirty="0">
                <a:solidFill>
                  <a:schemeClr val="tx1"/>
                </a:solidFill>
                <a:latin typeface="Century Gothic" panose="020B0502020202020204" pitchFamily="34" charset="0"/>
                <a:rtl val="0"/>
              </a:rPr>
              <a:t> D</a:t>
            </a:r>
            <a:r>
              <a:rPr lang="en-US" sz="2400" dirty="0">
                <a:solidFill>
                  <a:schemeClr val="tx1"/>
                </a:solidFill>
                <a:latin typeface="Century Gothic" panose="020B0502020202020204" pitchFamily="34" charset="0"/>
                <a:rtl val="0"/>
              </a:rPr>
              <a:t>ifference</a:t>
            </a:r>
            <a:r>
              <a:rPr lang="en-US" sz="2400" b="1" dirty="0">
                <a:solidFill>
                  <a:schemeClr val="tx1"/>
                </a:solidFill>
                <a:latin typeface="Century Gothic" panose="020B0502020202020204" pitchFamily="34" charset="0"/>
                <a:rtl val="0"/>
              </a:rPr>
              <a:t> W</a:t>
            </a:r>
            <a:r>
              <a:rPr lang="en-US" sz="2400" dirty="0">
                <a:solidFill>
                  <a:schemeClr val="tx1"/>
                </a:solidFill>
                <a:latin typeface="Century Gothic" panose="020B0502020202020204" pitchFamily="34" charset="0"/>
                <a:rtl val="0"/>
              </a:rPr>
              <a:t>ater</a:t>
            </a:r>
            <a:r>
              <a:rPr lang="en-US" sz="2400" b="1" dirty="0">
                <a:solidFill>
                  <a:schemeClr val="tx1"/>
                </a:solidFill>
                <a:latin typeface="Century Gothic" panose="020B0502020202020204" pitchFamily="34" charset="0"/>
                <a:rtl val="0"/>
              </a:rPr>
              <a:t> I</a:t>
            </a:r>
            <a:r>
              <a:rPr lang="en-US" sz="2400" dirty="0">
                <a:solidFill>
                  <a:schemeClr val="tx1"/>
                </a:solidFill>
                <a:latin typeface="Century Gothic" panose="020B0502020202020204" pitchFamily="34" charset="0"/>
                <a:rtl val="0"/>
              </a:rPr>
              <a:t>ndex</a:t>
            </a:r>
            <a:r>
              <a:rPr lang="en-US" sz="2400" b="1" dirty="0">
                <a:solidFill>
                  <a:schemeClr val="tx1"/>
                </a:solidFill>
                <a:latin typeface="Century Gothic" panose="020B0502020202020204" pitchFamily="34" charset="0"/>
                <a:rtl val="0"/>
              </a:rPr>
              <a:t> </a:t>
            </a:r>
            <a:br>
              <a:rPr lang="en-US" sz="2400" b="1" dirty="0">
                <a:solidFill>
                  <a:schemeClr val="tx1"/>
                </a:solidFill>
                <a:latin typeface="Century Gothic" panose="020B0502020202020204" pitchFamily="34" charset="0"/>
                <a:rtl val="0"/>
              </a:rPr>
            </a:br>
            <a:r>
              <a:rPr lang="en-US" sz="2400" b="1" dirty="0">
                <a:solidFill>
                  <a:schemeClr val="tx1"/>
                </a:solidFill>
                <a:latin typeface="Century Gothic" panose="020B0502020202020204" pitchFamily="34" charset="0"/>
                <a:rtl val="0"/>
              </a:rPr>
              <a:t>			   (MNDWI)</a:t>
            </a:r>
          </a:p>
        </p:txBody>
      </p:sp>
      <p:grpSp>
        <p:nvGrpSpPr>
          <p:cNvPr id="193" name="Shape 193"/>
          <p:cNvGrpSpPr/>
          <p:nvPr/>
        </p:nvGrpSpPr>
        <p:grpSpPr>
          <a:xfrm>
            <a:off x="798536" y="4726006"/>
            <a:ext cx="2885773" cy="891310"/>
            <a:chOff x="5330280" y="5795616"/>
            <a:chExt cx="2788726" cy="825899"/>
          </a:xfrm>
        </p:grpSpPr>
        <p:grpSp>
          <p:nvGrpSpPr>
            <p:cNvPr id="194" name="Shape 194"/>
            <p:cNvGrpSpPr/>
            <p:nvPr/>
          </p:nvGrpSpPr>
          <p:grpSpPr>
            <a:xfrm>
              <a:off x="5421879" y="5875899"/>
              <a:ext cx="2697126" cy="646199"/>
              <a:chOff x="5712108" y="4780889"/>
              <a:chExt cx="2697126" cy="646199"/>
            </a:xfrm>
          </p:grpSpPr>
          <p:sp>
            <p:nvSpPr>
              <p:cNvPr id="195" name="Shape 195"/>
              <p:cNvSpPr txBox="1"/>
              <p:nvPr/>
            </p:nvSpPr>
            <p:spPr>
              <a:xfrm>
                <a:off x="6658135" y="4780889"/>
                <a:ext cx="1751100" cy="6461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3B3838"/>
                  </a:buClr>
                  <a:buSzPct val="25000"/>
                  <a:buFont typeface="Questrial"/>
                  <a:buNone/>
                </a:pPr>
                <a:r>
                  <a:rPr lang="en-US" sz="1800" b="1" i="0" u="sng" strike="noStrike" cap="none" baseline="0">
                    <a:solidFill>
                      <a:srgbClr val="3B3838"/>
                    </a:solidFill>
                    <a:latin typeface="Questrial"/>
                    <a:ea typeface="Questrial"/>
                    <a:cs typeface="Questrial"/>
                    <a:sym typeface="Questrial"/>
                    <a:rtl val="0"/>
                  </a:rPr>
                  <a:t>Green - SWIR</a:t>
                </a:r>
              </a:p>
              <a:p>
                <a:pPr marL="0" marR="0" lvl="0" indent="0" algn="l" rtl="0">
                  <a:lnSpc>
                    <a:spcPct val="100000"/>
                  </a:lnSpc>
                  <a:spcBef>
                    <a:spcPts val="0"/>
                  </a:spcBef>
                  <a:spcAft>
                    <a:spcPts val="0"/>
                  </a:spcAft>
                  <a:buClr>
                    <a:srgbClr val="3B3838"/>
                  </a:buClr>
                  <a:buSzPct val="25000"/>
                  <a:buFont typeface="Questrial"/>
                  <a:buNone/>
                </a:pPr>
                <a:r>
                  <a:rPr lang="en-US" sz="1800" b="1" i="0" u="none" strike="noStrike" cap="none" baseline="0">
                    <a:solidFill>
                      <a:srgbClr val="3B3838"/>
                    </a:solidFill>
                    <a:latin typeface="Questrial"/>
                    <a:ea typeface="Questrial"/>
                    <a:cs typeface="Questrial"/>
                    <a:sym typeface="Questrial"/>
                    <a:rtl val="0"/>
                  </a:rPr>
                  <a:t>Green + SWIR</a:t>
                </a:r>
              </a:p>
            </p:txBody>
          </p:sp>
          <p:sp>
            <p:nvSpPr>
              <p:cNvPr id="196" name="Shape 196"/>
              <p:cNvSpPr txBox="1"/>
              <p:nvPr/>
            </p:nvSpPr>
            <p:spPr>
              <a:xfrm>
                <a:off x="5712108" y="4928917"/>
                <a:ext cx="1172698" cy="3692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3B3838"/>
                  </a:buClr>
                  <a:buSzPct val="25000"/>
                  <a:buFont typeface="Questrial"/>
                  <a:buNone/>
                </a:pPr>
                <a:r>
                  <a:rPr lang="en-US" sz="1800" b="1" i="0" u="none" strike="noStrike" cap="none" baseline="0">
                    <a:solidFill>
                      <a:srgbClr val="3B3838"/>
                    </a:solidFill>
                    <a:latin typeface="Questrial"/>
                    <a:ea typeface="Questrial"/>
                    <a:cs typeface="Questrial"/>
                    <a:sym typeface="Questrial"/>
                    <a:rtl val="0"/>
                  </a:rPr>
                  <a:t>MNDWI= </a:t>
                </a:r>
              </a:p>
            </p:txBody>
          </p:sp>
        </p:grpSp>
        <p:sp>
          <p:nvSpPr>
            <p:cNvPr id="197" name="Shape 197"/>
            <p:cNvSpPr/>
            <p:nvPr/>
          </p:nvSpPr>
          <p:spPr>
            <a:xfrm>
              <a:off x="5330280" y="5795616"/>
              <a:ext cx="2719499" cy="825899"/>
            </a:xfrm>
            <a:prstGeom prst="rect">
              <a:avLst/>
            </a:prstGeom>
            <a:noFill/>
            <a:ln w="28575" cap="flat" cmpd="sng">
              <a:solidFill>
                <a:srgbClr val="3B3838"/>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Questrial"/>
                <a:ea typeface="Questrial"/>
                <a:cs typeface="Questrial"/>
                <a:sym typeface="Questrial"/>
                <a:rtl val="0"/>
              </a:endParaRPr>
            </a:p>
          </p:txBody>
        </p:sp>
      </p:grpSp>
      <p:pic>
        <p:nvPicPr>
          <p:cNvPr id="198" name="Shape 198"/>
          <p:cNvPicPr preferRelativeResize="0"/>
          <p:nvPr/>
        </p:nvPicPr>
        <p:blipFill>
          <a:blip r:embed="rId3">
            <a:alphaModFix/>
          </a:blip>
          <a:stretch>
            <a:fillRect/>
          </a:stretch>
        </p:blipFill>
        <p:spPr>
          <a:xfrm>
            <a:off x="4142350" y="2663375"/>
            <a:ext cx="4723226" cy="3106349"/>
          </a:xfrm>
          <a:prstGeom prst="rect">
            <a:avLst/>
          </a:prstGeom>
          <a:noFill/>
          <a:ln>
            <a:noFill/>
          </a:ln>
        </p:spPr>
      </p:pic>
      <p:grpSp>
        <p:nvGrpSpPr>
          <p:cNvPr id="59" name="Group 58"/>
          <p:cNvGrpSpPr/>
          <p:nvPr/>
        </p:nvGrpSpPr>
        <p:grpSpPr>
          <a:xfrm>
            <a:off x="540781" y="6046542"/>
            <a:ext cx="8135232" cy="459382"/>
            <a:chOff x="894270" y="6049254"/>
            <a:chExt cx="8135232" cy="459382"/>
          </a:xfrm>
        </p:grpSpPr>
        <p:grpSp>
          <p:nvGrpSpPr>
            <p:cNvPr id="60" name="Group 59"/>
            <p:cNvGrpSpPr/>
            <p:nvPr/>
          </p:nvGrpSpPr>
          <p:grpSpPr>
            <a:xfrm>
              <a:off x="894270" y="6049254"/>
              <a:ext cx="8135232" cy="459382"/>
              <a:chOff x="894270" y="6049254"/>
              <a:chExt cx="8135232" cy="459382"/>
            </a:xfrm>
          </p:grpSpPr>
          <p:grpSp>
            <p:nvGrpSpPr>
              <p:cNvPr id="63" name="Group 62"/>
              <p:cNvGrpSpPr/>
              <p:nvPr/>
            </p:nvGrpSpPr>
            <p:grpSpPr>
              <a:xfrm>
                <a:off x="894270" y="6051200"/>
                <a:ext cx="1117218" cy="446887"/>
                <a:chOff x="111" y="769477"/>
                <a:chExt cx="1117218" cy="446887"/>
              </a:xfrm>
            </p:grpSpPr>
            <p:sp>
              <p:nvSpPr>
                <p:cNvPr id="82" name="Pentagon 81"/>
                <p:cNvSpPr/>
                <p:nvPr/>
              </p:nvSpPr>
              <p:spPr>
                <a:xfrm>
                  <a:off x="111" y="769477"/>
                  <a:ext cx="1117218" cy="446887"/>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3" name="Pentagon 4"/>
                <p:cNvSpPr/>
                <p:nvPr/>
              </p:nvSpPr>
              <p:spPr>
                <a:xfrm>
                  <a:off x="111" y="769477"/>
                  <a:ext cx="1005496"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t>Locate Water Body</a:t>
                  </a:r>
                  <a:endParaRPr lang="en-US" sz="1100" kern="1200" dirty="0"/>
                </a:p>
              </p:txBody>
            </p:sp>
          </p:grpSp>
          <p:grpSp>
            <p:nvGrpSpPr>
              <p:cNvPr id="64" name="Group 63"/>
              <p:cNvGrpSpPr/>
              <p:nvPr/>
            </p:nvGrpSpPr>
            <p:grpSpPr>
              <a:xfrm>
                <a:off x="1788045" y="6051200"/>
                <a:ext cx="1117218" cy="446887"/>
                <a:chOff x="893886" y="769477"/>
                <a:chExt cx="1117218" cy="446887"/>
              </a:xfrm>
            </p:grpSpPr>
            <p:sp>
              <p:nvSpPr>
                <p:cNvPr id="80" name="Chevron 79"/>
                <p:cNvSpPr/>
                <p:nvPr/>
              </p:nvSpPr>
              <p:spPr>
                <a:xfrm>
                  <a:off x="893886" y="769477"/>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1" name="Chevron 6"/>
                <p:cNvSpPr/>
                <p:nvPr/>
              </p:nvSpPr>
              <p:spPr>
                <a:xfrm>
                  <a:off x="1117330" y="76947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Detect Water</a:t>
                  </a:r>
                  <a:endParaRPr lang="en-US" sz="1100" kern="1200" dirty="0">
                    <a:solidFill>
                      <a:schemeClr val="bg1"/>
                    </a:solidFill>
                  </a:endParaRPr>
                </a:p>
              </p:txBody>
            </p:sp>
          </p:grpSp>
          <p:grpSp>
            <p:nvGrpSpPr>
              <p:cNvPr id="65" name="Group 64"/>
              <p:cNvGrpSpPr/>
              <p:nvPr/>
            </p:nvGrpSpPr>
            <p:grpSpPr>
              <a:xfrm>
                <a:off x="2681820" y="6051200"/>
                <a:ext cx="1108217" cy="446887"/>
                <a:chOff x="1787661" y="769477"/>
                <a:chExt cx="1117218" cy="446887"/>
              </a:xfrm>
              <a:solidFill>
                <a:schemeClr val="bg1">
                  <a:lumMod val="65000"/>
                </a:schemeClr>
              </a:solidFill>
            </p:grpSpPr>
            <p:sp>
              <p:nvSpPr>
                <p:cNvPr id="78" name="Chevron 77"/>
                <p:cNvSpPr/>
                <p:nvPr/>
              </p:nvSpPr>
              <p:spPr>
                <a:xfrm>
                  <a:off x="1787661" y="769477"/>
                  <a:ext cx="1117218" cy="446887"/>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9" name="Chevron 8"/>
                <p:cNvSpPr/>
                <p:nvPr/>
              </p:nvSpPr>
              <p:spPr>
                <a:xfrm>
                  <a:off x="2060901" y="890883"/>
                  <a:ext cx="670331" cy="22517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1</a:t>
                  </a:r>
                  <a:endParaRPr lang="en-US" sz="1100" kern="1200" dirty="0">
                    <a:solidFill>
                      <a:schemeClr val="bg1"/>
                    </a:solidFill>
                  </a:endParaRPr>
                </a:p>
              </p:txBody>
            </p:sp>
          </p:grpSp>
          <p:sp>
            <p:nvSpPr>
              <p:cNvPr id="66" name="Chevron 65"/>
              <p:cNvSpPr/>
              <p:nvPr/>
            </p:nvSpPr>
            <p:spPr>
              <a:xfrm>
                <a:off x="3575595" y="6051200"/>
                <a:ext cx="1117218" cy="446887"/>
              </a:xfrm>
              <a:prstGeom prst="chevron">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7" name="Chevron 66"/>
              <p:cNvSpPr/>
              <p:nvPr/>
            </p:nvSpPr>
            <p:spPr>
              <a:xfrm>
                <a:off x="4460369" y="6051200"/>
                <a:ext cx="1117218" cy="446887"/>
              </a:xfrm>
              <a:prstGeom prst="chevron">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8" name="Chevron 67"/>
              <p:cNvSpPr/>
              <p:nvPr/>
            </p:nvSpPr>
            <p:spPr>
              <a:xfrm>
                <a:off x="5341255" y="6051199"/>
                <a:ext cx="1117218" cy="446887"/>
              </a:xfrm>
              <a:prstGeom prst="chevron">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9" name="Chevron 8"/>
              <p:cNvSpPr/>
              <p:nvPr/>
            </p:nvSpPr>
            <p:spPr>
              <a:xfrm>
                <a:off x="3826191" y="6172606"/>
                <a:ext cx="670331" cy="225174"/>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2</a:t>
                </a:r>
                <a:endParaRPr lang="en-US" sz="1100" kern="1200" dirty="0">
                  <a:solidFill>
                    <a:schemeClr val="bg1"/>
                  </a:solidFill>
                </a:endParaRPr>
              </a:p>
            </p:txBody>
          </p:sp>
          <p:sp>
            <p:nvSpPr>
              <p:cNvPr id="70" name="Chevron 8"/>
              <p:cNvSpPr/>
              <p:nvPr/>
            </p:nvSpPr>
            <p:spPr>
              <a:xfrm>
                <a:off x="4738889" y="6172606"/>
                <a:ext cx="670331" cy="225174"/>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3</a:t>
                </a:r>
                <a:endParaRPr lang="en-US" sz="1100" kern="1200" dirty="0">
                  <a:solidFill>
                    <a:schemeClr val="bg1"/>
                  </a:solidFill>
                </a:endParaRPr>
              </a:p>
            </p:txBody>
          </p:sp>
          <p:sp>
            <p:nvSpPr>
              <p:cNvPr id="71" name="Chevron 8"/>
              <p:cNvSpPr/>
              <p:nvPr/>
            </p:nvSpPr>
            <p:spPr>
              <a:xfrm>
                <a:off x="5613503" y="6172606"/>
                <a:ext cx="670331" cy="225174"/>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4</a:t>
                </a:r>
                <a:endParaRPr lang="en-US" sz="1100" kern="1200" dirty="0">
                  <a:solidFill>
                    <a:schemeClr val="bg1"/>
                  </a:solidFill>
                </a:endParaRPr>
              </a:p>
            </p:txBody>
          </p:sp>
          <p:grpSp>
            <p:nvGrpSpPr>
              <p:cNvPr id="72" name="Group 71"/>
              <p:cNvGrpSpPr/>
              <p:nvPr/>
            </p:nvGrpSpPr>
            <p:grpSpPr>
              <a:xfrm>
                <a:off x="7031398" y="6051199"/>
                <a:ext cx="1117218" cy="446887"/>
                <a:chOff x="1686366" y="769477"/>
                <a:chExt cx="1117218" cy="446887"/>
              </a:xfrm>
            </p:grpSpPr>
            <p:sp>
              <p:nvSpPr>
                <p:cNvPr id="76" name="Chevron 75"/>
                <p:cNvSpPr/>
                <p:nvPr/>
              </p:nvSpPr>
              <p:spPr>
                <a:xfrm>
                  <a:off x="1686366" y="769477"/>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7" name="Chevron 6"/>
                <p:cNvSpPr/>
                <p:nvPr/>
              </p:nvSpPr>
              <p:spPr>
                <a:xfrm>
                  <a:off x="1960610" y="76947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Turbidity + Algae</a:t>
                  </a:r>
                  <a:endParaRPr lang="en-US" sz="1100" kern="1200" dirty="0">
                    <a:solidFill>
                      <a:schemeClr val="bg1"/>
                    </a:solidFill>
                  </a:endParaRPr>
                </a:p>
              </p:txBody>
            </p:sp>
          </p:grpSp>
          <p:grpSp>
            <p:nvGrpSpPr>
              <p:cNvPr id="73" name="Group 72"/>
              <p:cNvGrpSpPr/>
              <p:nvPr/>
            </p:nvGrpSpPr>
            <p:grpSpPr>
              <a:xfrm>
                <a:off x="7912284" y="6049254"/>
                <a:ext cx="1117218" cy="459382"/>
                <a:chOff x="2414852" y="615132"/>
                <a:chExt cx="1117218" cy="459382"/>
              </a:xfrm>
            </p:grpSpPr>
            <p:sp>
              <p:nvSpPr>
                <p:cNvPr id="74" name="Chevron 73"/>
                <p:cNvSpPr/>
                <p:nvPr/>
              </p:nvSpPr>
              <p:spPr>
                <a:xfrm>
                  <a:off x="2414852" y="615132"/>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5" name="Chevron 6"/>
                <p:cNvSpPr/>
                <p:nvPr/>
              </p:nvSpPr>
              <p:spPr>
                <a:xfrm>
                  <a:off x="2656297" y="62762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Statistics</a:t>
                  </a:r>
                  <a:endParaRPr lang="en-US" sz="1100" kern="1200" dirty="0">
                    <a:solidFill>
                      <a:schemeClr val="bg1"/>
                    </a:solidFill>
                  </a:endParaRPr>
                </a:p>
              </p:txBody>
            </p:sp>
          </p:grpSp>
        </p:grpSp>
        <p:sp>
          <p:nvSpPr>
            <p:cNvPr id="61" name="Chevron 60"/>
            <p:cNvSpPr/>
            <p:nvPr/>
          </p:nvSpPr>
          <p:spPr>
            <a:xfrm>
              <a:off x="6226029" y="6051198"/>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2" name="Chevron 6"/>
            <p:cNvSpPr/>
            <p:nvPr/>
          </p:nvSpPr>
          <p:spPr>
            <a:xfrm>
              <a:off x="6470945" y="605119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090" kern="1200" dirty="0" smtClean="0">
                  <a:solidFill>
                    <a:schemeClr val="bg1"/>
                  </a:solidFill>
                </a:rPr>
                <a:t>Water Threshold</a:t>
              </a:r>
              <a:endParaRPr lang="en-US" sz="1090" kern="1200" dirty="0">
                <a:solidFill>
                  <a:schemeClr val="bg1"/>
                </a:solidFill>
              </a:endParaRPr>
            </a:p>
          </p:txBody>
        </p:sp>
      </p:grpSp>
      <p:sp>
        <p:nvSpPr>
          <p:cNvPr id="84" name="Pentagon 83"/>
          <p:cNvSpPr/>
          <p:nvPr/>
        </p:nvSpPr>
        <p:spPr>
          <a:xfrm>
            <a:off x="2429971" y="6060379"/>
            <a:ext cx="1002174" cy="446887"/>
          </a:xfrm>
          <a:prstGeom prst="homePlate">
            <a:avLst/>
          </a:prstGeom>
          <a:noFill/>
          <a:ln w="508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4" name="Shape 204"/>
          <p:cNvSpPr txBox="1">
            <a:spLocks noGrp="1"/>
          </p:cNvSpPr>
          <p:nvPr>
            <p:ph type="body" idx="2"/>
          </p:nvPr>
        </p:nvSpPr>
        <p:spPr>
          <a:xfrm>
            <a:off x="0" y="2078723"/>
            <a:ext cx="3826191" cy="3707445"/>
          </a:xfrm>
          <a:prstGeom prst="rect">
            <a:avLst/>
          </a:prstGeom>
          <a:noFill/>
          <a:ln>
            <a:noFill/>
          </a:ln>
        </p:spPr>
        <p:txBody>
          <a:bodyPr lIns="91425" tIns="91425" rIns="91425" bIns="91425" anchor="t" anchorCtr="0">
            <a:noAutofit/>
          </a:bodyPr>
          <a:lstStyle/>
          <a:p>
            <a:pPr marL="228600" marR="0" lvl="0" indent="-50800" algn="l" rtl="0">
              <a:lnSpc>
                <a:spcPct val="90000"/>
              </a:lnSpc>
              <a:spcBef>
                <a:spcPts val="0"/>
              </a:spcBef>
              <a:spcAft>
                <a:spcPts val="0"/>
              </a:spcAft>
              <a:buClr>
                <a:schemeClr val="dk1"/>
              </a:buClr>
              <a:buFont typeface="Arial"/>
              <a:buNone/>
            </a:pPr>
            <a:endParaRPr sz="2800" b="0" i="0" u="none" strike="noStrike" cap="none" baseline="0" dirty="0">
              <a:solidFill>
                <a:schemeClr val="dk1"/>
              </a:solidFill>
              <a:latin typeface="Century Gothic" panose="020B0502020202020204" pitchFamily="34" charset="0"/>
              <a:sym typeface="Questrial"/>
              <a:rtl val="0"/>
            </a:endParaRPr>
          </a:p>
          <a:p>
            <a:pPr marL="457200" marR="0" lvl="0" indent="-228600" algn="l" rtl="0">
              <a:lnSpc>
                <a:spcPct val="90000"/>
              </a:lnSpc>
              <a:spcBef>
                <a:spcPts val="1000"/>
              </a:spcBef>
              <a:spcAft>
                <a:spcPts val="0"/>
              </a:spcAft>
              <a:buClr>
                <a:schemeClr val="dk1"/>
              </a:buClr>
              <a:buSzPct val="100000"/>
              <a:buFont typeface="Arial"/>
              <a:buChar char="➢"/>
            </a:pPr>
            <a:r>
              <a:rPr lang="en-US" sz="2000" b="0" i="0" u="none" strike="noStrike" cap="none" baseline="0" dirty="0">
                <a:solidFill>
                  <a:srgbClr val="3B3838"/>
                </a:solidFill>
                <a:latin typeface="Century Gothic" panose="020B0502020202020204" pitchFamily="34" charset="0"/>
                <a:sym typeface="Questrial"/>
                <a:rtl val="0"/>
              </a:rPr>
              <a:t>Water is </a:t>
            </a:r>
            <a:r>
              <a:rPr lang="en-US" sz="2000" i="0" u="none" strike="noStrike" cap="none" baseline="0" dirty="0">
                <a:solidFill>
                  <a:srgbClr val="3B3838"/>
                </a:solidFill>
                <a:latin typeface="Century Gothic" panose="020B0502020202020204" pitchFamily="34" charset="0"/>
                <a:sym typeface="Questrial"/>
                <a:rtl val="0"/>
              </a:rPr>
              <a:t>spectrally dark </a:t>
            </a:r>
          </a:p>
          <a:p>
            <a:pPr marL="457200" marR="0" lvl="0" indent="-228600" algn="l" rtl="0">
              <a:lnSpc>
                <a:spcPct val="90000"/>
              </a:lnSpc>
              <a:spcBef>
                <a:spcPts val="1000"/>
              </a:spcBef>
              <a:spcAft>
                <a:spcPts val="0"/>
              </a:spcAft>
              <a:buClr>
                <a:schemeClr val="dk1"/>
              </a:buClr>
              <a:buSzPct val="100000"/>
              <a:buFont typeface="Arial"/>
              <a:buChar char="➢"/>
            </a:pPr>
            <a:r>
              <a:rPr lang="en-US" sz="2000" b="0" dirty="0">
                <a:solidFill>
                  <a:srgbClr val="3B3838"/>
                </a:solidFill>
                <a:latin typeface="Century Gothic" panose="020B0502020202020204" pitchFamily="34" charset="0"/>
              </a:rPr>
              <a:t>LLAMA</a:t>
            </a:r>
            <a:r>
              <a:rPr lang="en-US" sz="2000" b="0" i="0" u="none" strike="noStrike" cap="none" baseline="0" dirty="0">
                <a:solidFill>
                  <a:srgbClr val="3B3838"/>
                </a:solidFill>
                <a:latin typeface="Century Gothic" panose="020B0502020202020204" pitchFamily="34" charset="0"/>
                <a:sym typeface="Questrial"/>
                <a:rtl val="0"/>
              </a:rPr>
              <a:t> looks for pixels that are relatively dark in Landsat </a:t>
            </a:r>
            <a:r>
              <a:rPr lang="en-US" sz="2000" dirty="0">
                <a:solidFill>
                  <a:srgbClr val="3B3838"/>
                </a:solidFill>
                <a:latin typeface="Century Gothic" panose="020B0502020202020204" pitchFamily="34" charset="0"/>
                <a:rtl val="0"/>
              </a:rPr>
              <a:t>infrared</a:t>
            </a:r>
            <a:r>
              <a:rPr lang="en-US" sz="2000" i="0" u="none" strike="noStrike" cap="none" baseline="0" dirty="0">
                <a:solidFill>
                  <a:srgbClr val="3B3838"/>
                </a:solidFill>
                <a:latin typeface="Century Gothic" panose="020B0502020202020204" pitchFamily="34" charset="0"/>
                <a:sym typeface="Questrial"/>
                <a:rtl val="0"/>
              </a:rPr>
              <a:t> bands </a:t>
            </a:r>
          </a:p>
          <a:p>
            <a:pPr marL="457200" marR="0" lvl="0" indent="-228600" algn="l" rtl="0">
              <a:lnSpc>
                <a:spcPct val="90000"/>
              </a:lnSpc>
              <a:spcBef>
                <a:spcPts val="1000"/>
              </a:spcBef>
              <a:spcAft>
                <a:spcPts val="1000"/>
              </a:spcAft>
              <a:buClr>
                <a:schemeClr val="dk1"/>
              </a:buClr>
              <a:buSzPct val="100000"/>
              <a:buFont typeface="Arial"/>
              <a:buChar char="➢"/>
            </a:pPr>
            <a:r>
              <a:rPr lang="en-US" sz="2000" b="0" i="0" u="none" strike="noStrike" cap="none" baseline="0" dirty="0">
                <a:solidFill>
                  <a:srgbClr val="3B3838"/>
                </a:solidFill>
                <a:latin typeface="Century Gothic" panose="020B0502020202020204" pitchFamily="34" charset="0"/>
                <a:sym typeface="Questrial"/>
                <a:rtl val="0"/>
              </a:rPr>
              <a:t>Darker objects are more likely to be </a:t>
            </a:r>
            <a:r>
              <a:rPr lang="en-US" sz="2000" i="0" u="none" strike="noStrike" cap="none" baseline="0" dirty="0">
                <a:solidFill>
                  <a:srgbClr val="3B3838"/>
                </a:solidFill>
                <a:latin typeface="Century Gothic" panose="020B0502020202020204" pitchFamily="34" charset="0"/>
                <a:sym typeface="Questrial"/>
                <a:rtl val="0"/>
              </a:rPr>
              <a:t>classified as water</a:t>
            </a:r>
          </a:p>
        </p:txBody>
      </p:sp>
      <p:sp>
        <p:nvSpPr>
          <p:cNvPr id="205" name="Shape 205"/>
          <p:cNvSpPr txBox="1">
            <a:spLocks noGrp="1"/>
          </p:cNvSpPr>
          <p:nvPr>
            <p:ph type="body" idx="3"/>
          </p:nvPr>
        </p:nvSpPr>
        <p:spPr>
          <a:xfrm>
            <a:off x="548650" y="1317050"/>
            <a:ext cx="5469598" cy="1151399"/>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2400" b="0" i="0" u="sng" strike="noStrike" cap="none" baseline="0" dirty="0" smtClean="0">
                <a:solidFill>
                  <a:schemeClr val="dk1"/>
                </a:solidFill>
                <a:latin typeface="Century Gothic" panose="020B0502020202020204" pitchFamily="34" charset="0"/>
                <a:sym typeface="Questrial"/>
                <a:rtl val="0"/>
              </a:rPr>
              <a:t>Step </a:t>
            </a:r>
            <a:r>
              <a:rPr lang="en-US" sz="2400" b="0" i="0" u="sng" strike="noStrike" cap="none" baseline="0" dirty="0">
                <a:solidFill>
                  <a:schemeClr val="dk1"/>
                </a:solidFill>
                <a:latin typeface="Century Gothic" panose="020B0502020202020204" pitchFamily="34" charset="0"/>
                <a:sym typeface="Questrial"/>
                <a:rtl val="0"/>
              </a:rPr>
              <a:t>2</a:t>
            </a:r>
            <a:r>
              <a:rPr lang="en-US" sz="2400" b="0" i="0" u="none" strike="noStrike" cap="none" baseline="0" dirty="0">
                <a:solidFill>
                  <a:schemeClr val="dk1"/>
                </a:solidFill>
                <a:latin typeface="Century Gothic" panose="020B0502020202020204" pitchFamily="34" charset="0"/>
                <a:sym typeface="Questrial"/>
                <a:rtl val="0"/>
              </a:rPr>
              <a:t> - </a:t>
            </a:r>
            <a:r>
              <a:rPr lang="en-US" sz="2400" b="1" i="0" u="none" strike="noStrike" cap="none" baseline="0" dirty="0">
                <a:solidFill>
                  <a:schemeClr val="dk1"/>
                </a:solidFill>
                <a:latin typeface="Century Gothic" panose="020B0502020202020204" pitchFamily="34" charset="0"/>
                <a:sym typeface="Questrial"/>
                <a:rtl val="0"/>
              </a:rPr>
              <a:t>Dark Objects</a:t>
            </a:r>
          </a:p>
        </p:txBody>
      </p:sp>
      <p:pic>
        <p:nvPicPr>
          <p:cNvPr id="206" name="Shape 206"/>
          <p:cNvPicPr preferRelativeResize="0"/>
          <p:nvPr/>
        </p:nvPicPr>
        <p:blipFill>
          <a:blip r:embed="rId3">
            <a:alphaModFix/>
          </a:blip>
          <a:stretch>
            <a:fillRect/>
          </a:stretch>
        </p:blipFill>
        <p:spPr>
          <a:xfrm>
            <a:off x="4139875" y="2408012"/>
            <a:ext cx="4723224" cy="3113124"/>
          </a:xfrm>
          <a:prstGeom prst="rect">
            <a:avLst/>
          </a:prstGeom>
          <a:noFill/>
          <a:ln>
            <a:noFill/>
          </a:ln>
        </p:spPr>
      </p:pic>
      <p:sp>
        <p:nvSpPr>
          <p:cNvPr id="28" name="Shape 190"/>
          <p:cNvSpPr txBox="1">
            <a:spLocks noGrp="1"/>
          </p:cNvSpPr>
          <p:nvPr>
            <p:ph type="body" idx="1"/>
          </p:nvPr>
        </p:nvSpPr>
        <p:spPr>
          <a:xfrm>
            <a:off x="580420" y="507656"/>
            <a:ext cx="8316937" cy="1326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smtClean="0">
                <a:solidFill>
                  <a:schemeClr val="accent1"/>
                </a:solidFill>
                <a:latin typeface="Century Gothic" panose="020B0502020202020204" pitchFamily="34" charset="0"/>
                <a:sym typeface="Questrial"/>
                <a:rtl val="0"/>
              </a:rPr>
              <a:t>Methodology: 4-step Detection</a:t>
            </a:r>
            <a:endParaRPr lang="en-US" sz="4000" b="1" i="0" u="none" strike="noStrike" cap="none" baseline="0" dirty="0">
              <a:solidFill>
                <a:schemeClr val="accent1"/>
              </a:solidFill>
              <a:latin typeface="Century Gothic" panose="020B0502020202020204" pitchFamily="34" charset="0"/>
              <a:sym typeface="Questrial"/>
              <a:rtl val="0"/>
            </a:endParaRPr>
          </a:p>
          <a:p>
            <a:pPr marL="0" marR="0" lvl="0" indent="0" algn="l" rtl="0">
              <a:lnSpc>
                <a:spcPct val="90000"/>
              </a:lnSpc>
              <a:spcBef>
                <a:spcPts val="0"/>
              </a:spcBef>
              <a:spcAft>
                <a:spcPts val="0"/>
              </a:spcAft>
              <a:buClr>
                <a:schemeClr val="accent1"/>
              </a:buClr>
              <a:buSzPct val="25000"/>
              <a:buFont typeface="Arial"/>
              <a:buNone/>
            </a:pPr>
            <a:r>
              <a:rPr lang="en-US" sz="2000" b="0" i="0" u="none" strike="noStrike" cap="none" baseline="0" dirty="0">
                <a:solidFill>
                  <a:schemeClr val="dk1"/>
                </a:solidFill>
                <a:latin typeface="Century Gothic" panose="020B0502020202020204" pitchFamily="34" charset="0"/>
                <a:sym typeface="Questrial"/>
                <a:rtl val="0"/>
              </a:rPr>
              <a:t>	</a:t>
            </a:r>
          </a:p>
        </p:txBody>
      </p:sp>
      <p:grpSp>
        <p:nvGrpSpPr>
          <p:cNvPr id="32" name="Group 31"/>
          <p:cNvGrpSpPr/>
          <p:nvPr/>
        </p:nvGrpSpPr>
        <p:grpSpPr>
          <a:xfrm>
            <a:off x="540781" y="6046542"/>
            <a:ext cx="8135232" cy="459382"/>
            <a:chOff x="894270" y="6049254"/>
            <a:chExt cx="8135232" cy="459382"/>
          </a:xfrm>
        </p:grpSpPr>
        <p:grpSp>
          <p:nvGrpSpPr>
            <p:cNvPr id="33" name="Group 32"/>
            <p:cNvGrpSpPr/>
            <p:nvPr/>
          </p:nvGrpSpPr>
          <p:grpSpPr>
            <a:xfrm>
              <a:off x="894270" y="6049254"/>
              <a:ext cx="8135232" cy="459382"/>
              <a:chOff x="894270" y="6049254"/>
              <a:chExt cx="8135232" cy="459382"/>
            </a:xfrm>
          </p:grpSpPr>
          <p:grpSp>
            <p:nvGrpSpPr>
              <p:cNvPr id="36" name="Group 35"/>
              <p:cNvGrpSpPr/>
              <p:nvPr/>
            </p:nvGrpSpPr>
            <p:grpSpPr>
              <a:xfrm>
                <a:off x="894270" y="6051200"/>
                <a:ext cx="1117218" cy="446887"/>
                <a:chOff x="111" y="769477"/>
                <a:chExt cx="1117218" cy="446887"/>
              </a:xfrm>
            </p:grpSpPr>
            <p:sp>
              <p:nvSpPr>
                <p:cNvPr id="55" name="Pentagon 54"/>
                <p:cNvSpPr/>
                <p:nvPr/>
              </p:nvSpPr>
              <p:spPr>
                <a:xfrm>
                  <a:off x="111" y="769477"/>
                  <a:ext cx="1117218" cy="446887"/>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6" name="Pentagon 4"/>
                <p:cNvSpPr/>
                <p:nvPr/>
              </p:nvSpPr>
              <p:spPr>
                <a:xfrm>
                  <a:off x="111" y="769477"/>
                  <a:ext cx="1005496"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t>Locate Water Body</a:t>
                  </a:r>
                  <a:endParaRPr lang="en-US" sz="1100" kern="1200" dirty="0"/>
                </a:p>
              </p:txBody>
            </p:sp>
          </p:grpSp>
          <p:grpSp>
            <p:nvGrpSpPr>
              <p:cNvPr id="37" name="Group 36"/>
              <p:cNvGrpSpPr/>
              <p:nvPr/>
            </p:nvGrpSpPr>
            <p:grpSpPr>
              <a:xfrm>
                <a:off x="1788045" y="6051200"/>
                <a:ext cx="1117218" cy="446887"/>
                <a:chOff x="893886" y="769477"/>
                <a:chExt cx="1117218" cy="446887"/>
              </a:xfrm>
            </p:grpSpPr>
            <p:sp>
              <p:nvSpPr>
                <p:cNvPr id="53" name="Chevron 52"/>
                <p:cNvSpPr/>
                <p:nvPr/>
              </p:nvSpPr>
              <p:spPr>
                <a:xfrm>
                  <a:off x="893886" y="769477"/>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4" name="Chevron 6"/>
                <p:cNvSpPr/>
                <p:nvPr/>
              </p:nvSpPr>
              <p:spPr>
                <a:xfrm>
                  <a:off x="1117330" y="76947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Detect Water</a:t>
                  </a:r>
                  <a:endParaRPr lang="en-US" sz="1100" kern="1200" dirty="0">
                    <a:solidFill>
                      <a:schemeClr val="bg1"/>
                    </a:solidFill>
                  </a:endParaRPr>
                </a:p>
              </p:txBody>
            </p:sp>
          </p:grpSp>
          <p:grpSp>
            <p:nvGrpSpPr>
              <p:cNvPr id="38" name="Group 37"/>
              <p:cNvGrpSpPr/>
              <p:nvPr/>
            </p:nvGrpSpPr>
            <p:grpSpPr>
              <a:xfrm>
                <a:off x="2681820" y="6051200"/>
                <a:ext cx="1108217" cy="446887"/>
                <a:chOff x="1787661" y="769477"/>
                <a:chExt cx="1117218" cy="446887"/>
              </a:xfrm>
              <a:solidFill>
                <a:schemeClr val="bg1">
                  <a:lumMod val="65000"/>
                </a:schemeClr>
              </a:solidFill>
            </p:grpSpPr>
            <p:sp>
              <p:nvSpPr>
                <p:cNvPr id="51" name="Chevron 50"/>
                <p:cNvSpPr/>
                <p:nvPr/>
              </p:nvSpPr>
              <p:spPr>
                <a:xfrm>
                  <a:off x="1787661" y="769477"/>
                  <a:ext cx="1117218" cy="446887"/>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2" name="Chevron 8"/>
                <p:cNvSpPr/>
                <p:nvPr/>
              </p:nvSpPr>
              <p:spPr>
                <a:xfrm>
                  <a:off x="2060901" y="890883"/>
                  <a:ext cx="670331" cy="22517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1</a:t>
                  </a:r>
                  <a:endParaRPr lang="en-US" sz="1100" kern="1200" dirty="0">
                    <a:solidFill>
                      <a:schemeClr val="bg1"/>
                    </a:solidFill>
                  </a:endParaRPr>
                </a:p>
              </p:txBody>
            </p:sp>
          </p:grpSp>
          <p:sp>
            <p:nvSpPr>
              <p:cNvPr id="39" name="Chevron 38"/>
              <p:cNvSpPr/>
              <p:nvPr/>
            </p:nvSpPr>
            <p:spPr>
              <a:xfrm>
                <a:off x="3575595" y="6051200"/>
                <a:ext cx="1117218" cy="446887"/>
              </a:xfrm>
              <a:prstGeom prst="chevron">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Chevron 39"/>
              <p:cNvSpPr/>
              <p:nvPr/>
            </p:nvSpPr>
            <p:spPr>
              <a:xfrm>
                <a:off x="4460369" y="6051200"/>
                <a:ext cx="1117218" cy="446887"/>
              </a:xfrm>
              <a:prstGeom prst="chevron">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Chevron 40"/>
              <p:cNvSpPr/>
              <p:nvPr/>
            </p:nvSpPr>
            <p:spPr>
              <a:xfrm>
                <a:off x="5341255" y="6051199"/>
                <a:ext cx="1117218" cy="446887"/>
              </a:xfrm>
              <a:prstGeom prst="chevron">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Chevron 8"/>
              <p:cNvSpPr/>
              <p:nvPr/>
            </p:nvSpPr>
            <p:spPr>
              <a:xfrm>
                <a:off x="3826191" y="6172606"/>
                <a:ext cx="670331" cy="225174"/>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2</a:t>
                </a:r>
                <a:endParaRPr lang="en-US" sz="1100" kern="1200" dirty="0">
                  <a:solidFill>
                    <a:schemeClr val="bg1"/>
                  </a:solidFill>
                </a:endParaRPr>
              </a:p>
            </p:txBody>
          </p:sp>
          <p:sp>
            <p:nvSpPr>
              <p:cNvPr id="43" name="Chevron 8"/>
              <p:cNvSpPr/>
              <p:nvPr/>
            </p:nvSpPr>
            <p:spPr>
              <a:xfrm>
                <a:off x="4738889" y="6172606"/>
                <a:ext cx="670331" cy="225174"/>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3</a:t>
                </a:r>
                <a:endParaRPr lang="en-US" sz="1100" kern="1200" dirty="0">
                  <a:solidFill>
                    <a:schemeClr val="bg1"/>
                  </a:solidFill>
                </a:endParaRPr>
              </a:p>
            </p:txBody>
          </p:sp>
          <p:sp>
            <p:nvSpPr>
              <p:cNvPr id="44" name="Chevron 8"/>
              <p:cNvSpPr/>
              <p:nvPr/>
            </p:nvSpPr>
            <p:spPr>
              <a:xfrm>
                <a:off x="5613503" y="6172606"/>
                <a:ext cx="670331" cy="225174"/>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4</a:t>
                </a:r>
                <a:endParaRPr lang="en-US" sz="1100" kern="1200" dirty="0">
                  <a:solidFill>
                    <a:schemeClr val="bg1"/>
                  </a:solidFill>
                </a:endParaRPr>
              </a:p>
            </p:txBody>
          </p:sp>
          <p:grpSp>
            <p:nvGrpSpPr>
              <p:cNvPr id="45" name="Group 44"/>
              <p:cNvGrpSpPr/>
              <p:nvPr/>
            </p:nvGrpSpPr>
            <p:grpSpPr>
              <a:xfrm>
                <a:off x="7031398" y="6051199"/>
                <a:ext cx="1117218" cy="446887"/>
                <a:chOff x="1686366" y="769477"/>
                <a:chExt cx="1117218" cy="446887"/>
              </a:xfrm>
            </p:grpSpPr>
            <p:sp>
              <p:nvSpPr>
                <p:cNvPr id="49" name="Chevron 48"/>
                <p:cNvSpPr/>
                <p:nvPr/>
              </p:nvSpPr>
              <p:spPr>
                <a:xfrm>
                  <a:off x="1686366" y="769477"/>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0" name="Chevron 6"/>
                <p:cNvSpPr/>
                <p:nvPr/>
              </p:nvSpPr>
              <p:spPr>
                <a:xfrm>
                  <a:off x="1960610" y="76947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Turbidity + Algae</a:t>
                  </a:r>
                  <a:endParaRPr lang="en-US" sz="1100" kern="1200" dirty="0">
                    <a:solidFill>
                      <a:schemeClr val="bg1"/>
                    </a:solidFill>
                  </a:endParaRPr>
                </a:p>
              </p:txBody>
            </p:sp>
          </p:grpSp>
          <p:grpSp>
            <p:nvGrpSpPr>
              <p:cNvPr id="46" name="Group 45"/>
              <p:cNvGrpSpPr/>
              <p:nvPr/>
            </p:nvGrpSpPr>
            <p:grpSpPr>
              <a:xfrm>
                <a:off x="7912284" y="6049254"/>
                <a:ext cx="1117218" cy="459382"/>
                <a:chOff x="2414852" y="615132"/>
                <a:chExt cx="1117218" cy="459382"/>
              </a:xfrm>
            </p:grpSpPr>
            <p:sp>
              <p:nvSpPr>
                <p:cNvPr id="47" name="Chevron 46"/>
                <p:cNvSpPr/>
                <p:nvPr/>
              </p:nvSpPr>
              <p:spPr>
                <a:xfrm>
                  <a:off x="2414852" y="615132"/>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8" name="Chevron 6"/>
                <p:cNvSpPr/>
                <p:nvPr/>
              </p:nvSpPr>
              <p:spPr>
                <a:xfrm>
                  <a:off x="2656297" y="62762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Statistics</a:t>
                  </a:r>
                  <a:endParaRPr lang="en-US" sz="1100" kern="1200" dirty="0">
                    <a:solidFill>
                      <a:schemeClr val="bg1"/>
                    </a:solidFill>
                  </a:endParaRPr>
                </a:p>
              </p:txBody>
            </p:sp>
          </p:grpSp>
        </p:grpSp>
        <p:sp>
          <p:nvSpPr>
            <p:cNvPr id="34" name="Chevron 33"/>
            <p:cNvSpPr/>
            <p:nvPr/>
          </p:nvSpPr>
          <p:spPr>
            <a:xfrm>
              <a:off x="6226029" y="6051198"/>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Chevron 6"/>
            <p:cNvSpPr/>
            <p:nvPr/>
          </p:nvSpPr>
          <p:spPr>
            <a:xfrm>
              <a:off x="6470945" y="605119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090" kern="1200" dirty="0" smtClean="0">
                  <a:solidFill>
                    <a:schemeClr val="bg1"/>
                  </a:solidFill>
                </a:rPr>
                <a:t>Water Threshold</a:t>
              </a:r>
              <a:endParaRPr lang="en-US" sz="1090" kern="1200" dirty="0">
                <a:solidFill>
                  <a:schemeClr val="bg1"/>
                </a:solidFill>
              </a:endParaRPr>
            </a:p>
          </p:txBody>
        </p:sp>
      </p:grpSp>
      <p:sp>
        <p:nvSpPr>
          <p:cNvPr id="57" name="Pentagon 56"/>
          <p:cNvSpPr/>
          <p:nvPr/>
        </p:nvSpPr>
        <p:spPr>
          <a:xfrm>
            <a:off x="3332250" y="6060379"/>
            <a:ext cx="1002174" cy="446887"/>
          </a:xfrm>
          <a:prstGeom prst="homePlate">
            <a:avLst/>
          </a:prstGeom>
          <a:noFill/>
          <a:ln w="508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2" name="Shape 212"/>
          <p:cNvSpPr txBox="1">
            <a:spLocks noGrp="1"/>
          </p:cNvSpPr>
          <p:nvPr>
            <p:ph type="body" idx="2"/>
          </p:nvPr>
        </p:nvSpPr>
        <p:spPr>
          <a:xfrm>
            <a:off x="145754" y="2571499"/>
            <a:ext cx="3593700" cy="4482598"/>
          </a:xfrm>
          <a:prstGeom prst="rect">
            <a:avLst/>
          </a:prstGeom>
          <a:noFill/>
          <a:ln>
            <a:noFill/>
          </a:ln>
        </p:spPr>
        <p:txBody>
          <a:bodyPr lIns="91425" tIns="91425" rIns="91425" bIns="91425" anchor="t" anchorCtr="0">
            <a:noAutofit/>
          </a:bodyPr>
          <a:lstStyle/>
          <a:p>
            <a:pPr marL="457200" marR="0" lvl="0" indent="-228600" algn="l" rtl="0">
              <a:lnSpc>
                <a:spcPct val="90000"/>
              </a:lnSpc>
              <a:spcBef>
                <a:spcPts val="0"/>
              </a:spcBef>
              <a:spcAft>
                <a:spcPts val="1000"/>
              </a:spcAft>
              <a:buClr>
                <a:schemeClr val="dk1"/>
              </a:buClr>
              <a:buSzPct val="100000"/>
              <a:buFont typeface="Arial"/>
              <a:buChar char="➢"/>
            </a:pPr>
            <a:r>
              <a:rPr lang="en-US" sz="2000" b="0" dirty="0">
                <a:solidFill>
                  <a:srgbClr val="585454"/>
                </a:solidFill>
                <a:latin typeface="Century Gothic" panose="020B0502020202020204" pitchFamily="34" charset="0"/>
              </a:rPr>
              <a:t>LLAMA</a:t>
            </a:r>
            <a:r>
              <a:rPr lang="en-US" sz="2000" b="0" i="0" u="none" strike="noStrike" cap="none" baseline="0" dirty="0">
                <a:solidFill>
                  <a:srgbClr val="585454"/>
                </a:solidFill>
                <a:latin typeface="Century Gothic" panose="020B0502020202020204" pitchFamily="34" charset="0"/>
                <a:sym typeface="Questrial"/>
                <a:rtl val="0"/>
              </a:rPr>
              <a:t> is more likely to accept a pixel as water if its reflectance is </a:t>
            </a:r>
            <a:r>
              <a:rPr lang="en-US" sz="2000" i="0" u="none" strike="noStrike" cap="none" baseline="0" dirty="0">
                <a:solidFill>
                  <a:srgbClr val="585454"/>
                </a:solidFill>
                <a:latin typeface="Century Gothic" panose="020B0502020202020204" pitchFamily="34" charset="0"/>
                <a:sym typeface="Questrial"/>
                <a:rtl val="0"/>
              </a:rPr>
              <a:t>higher in the blue </a:t>
            </a:r>
            <a:r>
              <a:rPr lang="en-US" sz="2000" b="0" i="0" u="none" strike="noStrike" cap="none" baseline="0" dirty="0">
                <a:solidFill>
                  <a:srgbClr val="585454"/>
                </a:solidFill>
                <a:latin typeface="Century Gothic" panose="020B0502020202020204" pitchFamily="34" charset="0"/>
                <a:sym typeface="Questrial"/>
                <a:rtl val="0"/>
              </a:rPr>
              <a:t>than in other visible bands</a:t>
            </a:r>
          </a:p>
        </p:txBody>
      </p:sp>
      <p:sp>
        <p:nvSpPr>
          <p:cNvPr id="213" name="Shape 213"/>
          <p:cNvSpPr txBox="1">
            <a:spLocks noGrp="1"/>
          </p:cNvSpPr>
          <p:nvPr>
            <p:ph type="body" idx="3"/>
          </p:nvPr>
        </p:nvSpPr>
        <p:spPr>
          <a:xfrm>
            <a:off x="548649" y="1317050"/>
            <a:ext cx="7698367" cy="1151399"/>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2400" b="0" i="0" u="sng" strike="noStrike" cap="none" baseline="0" dirty="0" smtClean="0">
                <a:solidFill>
                  <a:schemeClr val="dk1"/>
                </a:solidFill>
                <a:latin typeface="Century Gothic" panose="020B0502020202020204" pitchFamily="34" charset="0"/>
                <a:sym typeface="Questrial"/>
                <a:rtl val="0"/>
              </a:rPr>
              <a:t>Step 3</a:t>
            </a:r>
            <a:r>
              <a:rPr lang="en-US" sz="2400" b="0" i="0" u="none" strike="noStrike" cap="none" baseline="0" dirty="0" smtClean="0">
                <a:solidFill>
                  <a:schemeClr val="dk1"/>
                </a:solidFill>
                <a:latin typeface="Century Gothic" panose="020B0502020202020204" pitchFamily="34" charset="0"/>
                <a:sym typeface="Questrial"/>
                <a:rtl val="0"/>
              </a:rPr>
              <a:t> </a:t>
            </a:r>
            <a:r>
              <a:rPr lang="en-US" sz="2400" b="0" i="0" u="none" strike="noStrike" cap="none" baseline="0" dirty="0">
                <a:solidFill>
                  <a:schemeClr val="dk1"/>
                </a:solidFill>
                <a:latin typeface="Century Gothic" panose="020B0502020202020204" pitchFamily="34" charset="0"/>
                <a:sym typeface="Questrial"/>
                <a:rtl val="0"/>
              </a:rPr>
              <a:t>- </a:t>
            </a:r>
            <a:r>
              <a:rPr lang="en-US" sz="2400" b="1" i="0" u="none" strike="noStrike" cap="none" baseline="0" dirty="0">
                <a:solidFill>
                  <a:schemeClr val="dk1"/>
                </a:solidFill>
                <a:latin typeface="Century Gothic" panose="020B0502020202020204" pitchFamily="34" charset="0"/>
                <a:sym typeface="Questrial"/>
                <a:rtl val="0"/>
              </a:rPr>
              <a:t>Blue Band Reflectance</a:t>
            </a:r>
          </a:p>
        </p:txBody>
      </p:sp>
      <p:pic>
        <p:nvPicPr>
          <p:cNvPr id="214" name="Shape 214"/>
          <p:cNvPicPr preferRelativeResize="0"/>
          <p:nvPr/>
        </p:nvPicPr>
        <p:blipFill>
          <a:blip r:embed="rId3">
            <a:alphaModFix/>
          </a:blip>
          <a:stretch>
            <a:fillRect/>
          </a:stretch>
        </p:blipFill>
        <p:spPr>
          <a:xfrm>
            <a:off x="4063675" y="2331800"/>
            <a:ext cx="4723226" cy="3113123"/>
          </a:xfrm>
          <a:prstGeom prst="rect">
            <a:avLst/>
          </a:prstGeom>
          <a:noFill/>
          <a:ln>
            <a:noFill/>
          </a:ln>
        </p:spPr>
      </p:pic>
      <p:sp>
        <p:nvSpPr>
          <p:cNvPr id="29" name="Shape 190"/>
          <p:cNvSpPr txBox="1">
            <a:spLocks noGrp="1"/>
          </p:cNvSpPr>
          <p:nvPr>
            <p:ph type="body" idx="1"/>
          </p:nvPr>
        </p:nvSpPr>
        <p:spPr>
          <a:xfrm>
            <a:off x="580420" y="507656"/>
            <a:ext cx="8316937" cy="1326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smtClean="0">
                <a:solidFill>
                  <a:schemeClr val="accent1"/>
                </a:solidFill>
                <a:latin typeface="Century Gothic" panose="020B0502020202020204" pitchFamily="34" charset="0"/>
                <a:sym typeface="Questrial"/>
                <a:rtl val="0"/>
              </a:rPr>
              <a:t>Methodology: 4-step Detection</a:t>
            </a:r>
            <a:endParaRPr lang="en-US" sz="4000" b="1" i="0" u="none" strike="noStrike" cap="none" baseline="0" dirty="0">
              <a:solidFill>
                <a:schemeClr val="accent1"/>
              </a:solidFill>
              <a:latin typeface="Century Gothic" panose="020B0502020202020204" pitchFamily="34" charset="0"/>
              <a:sym typeface="Questrial"/>
              <a:rtl val="0"/>
            </a:endParaRPr>
          </a:p>
          <a:p>
            <a:pPr marL="0" marR="0" lvl="0" indent="0" algn="l" rtl="0">
              <a:lnSpc>
                <a:spcPct val="90000"/>
              </a:lnSpc>
              <a:spcBef>
                <a:spcPts val="0"/>
              </a:spcBef>
              <a:spcAft>
                <a:spcPts val="0"/>
              </a:spcAft>
              <a:buClr>
                <a:schemeClr val="accent1"/>
              </a:buClr>
              <a:buSzPct val="25000"/>
              <a:buFont typeface="Arial"/>
              <a:buNone/>
            </a:pPr>
            <a:r>
              <a:rPr lang="en-US" sz="2000" b="0" i="0" u="none" strike="noStrike" cap="none" baseline="0" dirty="0">
                <a:solidFill>
                  <a:schemeClr val="dk1"/>
                </a:solidFill>
                <a:latin typeface="Century Gothic" panose="020B0502020202020204" pitchFamily="34" charset="0"/>
                <a:sym typeface="Questrial"/>
                <a:rtl val="0"/>
              </a:rPr>
              <a:t>	</a:t>
            </a:r>
          </a:p>
        </p:txBody>
      </p:sp>
      <p:grpSp>
        <p:nvGrpSpPr>
          <p:cNvPr id="31" name="Group 30"/>
          <p:cNvGrpSpPr/>
          <p:nvPr/>
        </p:nvGrpSpPr>
        <p:grpSpPr>
          <a:xfrm>
            <a:off x="540781" y="6046542"/>
            <a:ext cx="8135232" cy="459382"/>
            <a:chOff x="894270" y="6049254"/>
            <a:chExt cx="8135232" cy="459382"/>
          </a:xfrm>
        </p:grpSpPr>
        <p:grpSp>
          <p:nvGrpSpPr>
            <p:cNvPr id="32" name="Group 31"/>
            <p:cNvGrpSpPr/>
            <p:nvPr/>
          </p:nvGrpSpPr>
          <p:grpSpPr>
            <a:xfrm>
              <a:off x="894270" y="6049254"/>
              <a:ext cx="8135232" cy="459382"/>
              <a:chOff x="894270" y="6049254"/>
              <a:chExt cx="8135232" cy="459382"/>
            </a:xfrm>
          </p:grpSpPr>
          <p:grpSp>
            <p:nvGrpSpPr>
              <p:cNvPr id="35" name="Group 34"/>
              <p:cNvGrpSpPr/>
              <p:nvPr/>
            </p:nvGrpSpPr>
            <p:grpSpPr>
              <a:xfrm>
                <a:off x="894270" y="6051200"/>
                <a:ext cx="1117218" cy="446887"/>
                <a:chOff x="111" y="769477"/>
                <a:chExt cx="1117218" cy="446887"/>
              </a:xfrm>
            </p:grpSpPr>
            <p:sp>
              <p:nvSpPr>
                <p:cNvPr id="54" name="Pentagon 53"/>
                <p:cNvSpPr/>
                <p:nvPr/>
              </p:nvSpPr>
              <p:spPr>
                <a:xfrm>
                  <a:off x="111" y="769477"/>
                  <a:ext cx="1117218" cy="446887"/>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5" name="Pentagon 4"/>
                <p:cNvSpPr/>
                <p:nvPr/>
              </p:nvSpPr>
              <p:spPr>
                <a:xfrm>
                  <a:off x="111" y="769477"/>
                  <a:ext cx="1005496"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t>Locate Water Body</a:t>
                  </a:r>
                  <a:endParaRPr lang="en-US" sz="1100" kern="1200" dirty="0"/>
                </a:p>
              </p:txBody>
            </p:sp>
          </p:grpSp>
          <p:grpSp>
            <p:nvGrpSpPr>
              <p:cNvPr id="36" name="Group 35"/>
              <p:cNvGrpSpPr/>
              <p:nvPr/>
            </p:nvGrpSpPr>
            <p:grpSpPr>
              <a:xfrm>
                <a:off x="1788045" y="6051200"/>
                <a:ext cx="1117218" cy="446887"/>
                <a:chOff x="893886" y="769477"/>
                <a:chExt cx="1117218" cy="446887"/>
              </a:xfrm>
            </p:grpSpPr>
            <p:sp>
              <p:nvSpPr>
                <p:cNvPr id="52" name="Chevron 51"/>
                <p:cNvSpPr/>
                <p:nvPr/>
              </p:nvSpPr>
              <p:spPr>
                <a:xfrm>
                  <a:off x="893886" y="769477"/>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Chevron 6"/>
                <p:cNvSpPr/>
                <p:nvPr/>
              </p:nvSpPr>
              <p:spPr>
                <a:xfrm>
                  <a:off x="1117330" y="76947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Detect Water</a:t>
                  </a:r>
                  <a:endParaRPr lang="en-US" sz="1100" kern="1200" dirty="0">
                    <a:solidFill>
                      <a:schemeClr val="bg1"/>
                    </a:solidFill>
                  </a:endParaRPr>
                </a:p>
              </p:txBody>
            </p:sp>
          </p:grpSp>
          <p:grpSp>
            <p:nvGrpSpPr>
              <p:cNvPr id="37" name="Group 36"/>
              <p:cNvGrpSpPr/>
              <p:nvPr/>
            </p:nvGrpSpPr>
            <p:grpSpPr>
              <a:xfrm>
                <a:off x="2681820" y="6051200"/>
                <a:ext cx="1108217" cy="446887"/>
                <a:chOff x="1787661" y="769477"/>
                <a:chExt cx="1117218" cy="446887"/>
              </a:xfrm>
              <a:solidFill>
                <a:schemeClr val="bg1">
                  <a:lumMod val="65000"/>
                </a:schemeClr>
              </a:solidFill>
            </p:grpSpPr>
            <p:sp>
              <p:nvSpPr>
                <p:cNvPr id="50" name="Chevron 49"/>
                <p:cNvSpPr/>
                <p:nvPr/>
              </p:nvSpPr>
              <p:spPr>
                <a:xfrm>
                  <a:off x="1787661" y="769477"/>
                  <a:ext cx="1117218" cy="446887"/>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Chevron 8"/>
                <p:cNvSpPr/>
                <p:nvPr/>
              </p:nvSpPr>
              <p:spPr>
                <a:xfrm>
                  <a:off x="2060901" y="890883"/>
                  <a:ext cx="670331" cy="22517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1</a:t>
                  </a:r>
                  <a:endParaRPr lang="en-US" sz="1100" kern="1200" dirty="0">
                    <a:solidFill>
                      <a:schemeClr val="bg1"/>
                    </a:solidFill>
                  </a:endParaRPr>
                </a:p>
              </p:txBody>
            </p:sp>
          </p:grpSp>
          <p:sp>
            <p:nvSpPr>
              <p:cNvPr id="38" name="Chevron 37"/>
              <p:cNvSpPr/>
              <p:nvPr/>
            </p:nvSpPr>
            <p:spPr>
              <a:xfrm>
                <a:off x="3575595" y="6051200"/>
                <a:ext cx="1117218" cy="446887"/>
              </a:xfrm>
              <a:prstGeom prst="chevron">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Chevron 38"/>
              <p:cNvSpPr/>
              <p:nvPr/>
            </p:nvSpPr>
            <p:spPr>
              <a:xfrm>
                <a:off x="4460369" y="6051200"/>
                <a:ext cx="1117218" cy="446887"/>
              </a:xfrm>
              <a:prstGeom prst="chevron">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Chevron 39"/>
              <p:cNvSpPr/>
              <p:nvPr/>
            </p:nvSpPr>
            <p:spPr>
              <a:xfrm>
                <a:off x="5341255" y="6051199"/>
                <a:ext cx="1117218" cy="446887"/>
              </a:xfrm>
              <a:prstGeom prst="chevron">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Chevron 8"/>
              <p:cNvSpPr/>
              <p:nvPr/>
            </p:nvSpPr>
            <p:spPr>
              <a:xfrm>
                <a:off x="3826191" y="6172606"/>
                <a:ext cx="670331" cy="225174"/>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2</a:t>
                </a:r>
                <a:endParaRPr lang="en-US" sz="1100" kern="1200" dirty="0">
                  <a:solidFill>
                    <a:schemeClr val="bg1"/>
                  </a:solidFill>
                </a:endParaRPr>
              </a:p>
            </p:txBody>
          </p:sp>
          <p:sp>
            <p:nvSpPr>
              <p:cNvPr id="42" name="Chevron 8"/>
              <p:cNvSpPr/>
              <p:nvPr/>
            </p:nvSpPr>
            <p:spPr>
              <a:xfrm>
                <a:off x="4738889" y="6172606"/>
                <a:ext cx="670331" cy="225174"/>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3</a:t>
                </a:r>
                <a:endParaRPr lang="en-US" sz="1100" kern="1200" dirty="0">
                  <a:solidFill>
                    <a:schemeClr val="bg1"/>
                  </a:solidFill>
                </a:endParaRPr>
              </a:p>
            </p:txBody>
          </p:sp>
          <p:sp>
            <p:nvSpPr>
              <p:cNvPr id="43" name="Chevron 8"/>
              <p:cNvSpPr/>
              <p:nvPr/>
            </p:nvSpPr>
            <p:spPr>
              <a:xfrm>
                <a:off x="5613503" y="6172606"/>
                <a:ext cx="670331" cy="225174"/>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4</a:t>
                </a:r>
                <a:endParaRPr lang="en-US" sz="1100" kern="1200" dirty="0">
                  <a:solidFill>
                    <a:schemeClr val="bg1"/>
                  </a:solidFill>
                </a:endParaRPr>
              </a:p>
            </p:txBody>
          </p:sp>
          <p:grpSp>
            <p:nvGrpSpPr>
              <p:cNvPr id="44" name="Group 43"/>
              <p:cNvGrpSpPr/>
              <p:nvPr/>
            </p:nvGrpSpPr>
            <p:grpSpPr>
              <a:xfrm>
                <a:off x="7031398" y="6051199"/>
                <a:ext cx="1117218" cy="446887"/>
                <a:chOff x="1686366" y="769477"/>
                <a:chExt cx="1117218" cy="446887"/>
              </a:xfrm>
            </p:grpSpPr>
            <p:sp>
              <p:nvSpPr>
                <p:cNvPr id="48" name="Chevron 47"/>
                <p:cNvSpPr/>
                <p:nvPr/>
              </p:nvSpPr>
              <p:spPr>
                <a:xfrm>
                  <a:off x="1686366" y="769477"/>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Chevron 6"/>
                <p:cNvSpPr/>
                <p:nvPr/>
              </p:nvSpPr>
              <p:spPr>
                <a:xfrm>
                  <a:off x="1960610" y="76947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Turbidity + Algae</a:t>
                  </a:r>
                  <a:endParaRPr lang="en-US" sz="1100" kern="1200" dirty="0">
                    <a:solidFill>
                      <a:schemeClr val="bg1"/>
                    </a:solidFill>
                  </a:endParaRPr>
                </a:p>
              </p:txBody>
            </p:sp>
          </p:grpSp>
          <p:grpSp>
            <p:nvGrpSpPr>
              <p:cNvPr id="45" name="Group 44"/>
              <p:cNvGrpSpPr/>
              <p:nvPr/>
            </p:nvGrpSpPr>
            <p:grpSpPr>
              <a:xfrm>
                <a:off x="7912284" y="6049254"/>
                <a:ext cx="1117218" cy="459382"/>
                <a:chOff x="2414852" y="615132"/>
                <a:chExt cx="1117218" cy="459382"/>
              </a:xfrm>
            </p:grpSpPr>
            <p:sp>
              <p:nvSpPr>
                <p:cNvPr id="46" name="Chevron 45"/>
                <p:cNvSpPr/>
                <p:nvPr/>
              </p:nvSpPr>
              <p:spPr>
                <a:xfrm>
                  <a:off x="2414852" y="615132"/>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Chevron 6"/>
                <p:cNvSpPr/>
                <p:nvPr/>
              </p:nvSpPr>
              <p:spPr>
                <a:xfrm>
                  <a:off x="2656297" y="62762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Statistics</a:t>
                  </a:r>
                  <a:endParaRPr lang="en-US" sz="1100" kern="1200" dirty="0">
                    <a:solidFill>
                      <a:schemeClr val="bg1"/>
                    </a:solidFill>
                  </a:endParaRPr>
                </a:p>
              </p:txBody>
            </p:sp>
          </p:grpSp>
        </p:grpSp>
        <p:sp>
          <p:nvSpPr>
            <p:cNvPr id="33" name="Chevron 32"/>
            <p:cNvSpPr/>
            <p:nvPr/>
          </p:nvSpPr>
          <p:spPr>
            <a:xfrm>
              <a:off x="6226029" y="6051198"/>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Chevron 6"/>
            <p:cNvSpPr/>
            <p:nvPr/>
          </p:nvSpPr>
          <p:spPr>
            <a:xfrm>
              <a:off x="6470945" y="605119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090" kern="1200" dirty="0" smtClean="0">
                  <a:solidFill>
                    <a:schemeClr val="bg1"/>
                  </a:solidFill>
                </a:rPr>
                <a:t>Water Threshold</a:t>
              </a:r>
              <a:endParaRPr lang="en-US" sz="1090" kern="1200" dirty="0">
                <a:solidFill>
                  <a:schemeClr val="bg1"/>
                </a:solidFill>
              </a:endParaRPr>
            </a:p>
          </p:txBody>
        </p:sp>
      </p:grpSp>
      <p:sp>
        <p:nvSpPr>
          <p:cNvPr id="56" name="Pentagon 55"/>
          <p:cNvSpPr/>
          <p:nvPr/>
        </p:nvSpPr>
        <p:spPr>
          <a:xfrm>
            <a:off x="4210377" y="6062714"/>
            <a:ext cx="1002174" cy="446887"/>
          </a:xfrm>
          <a:prstGeom prst="homePlate">
            <a:avLst/>
          </a:prstGeom>
          <a:noFill/>
          <a:ln w="508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20" name="Shape 220"/>
          <p:cNvSpPr txBox="1">
            <a:spLocks noGrp="1"/>
          </p:cNvSpPr>
          <p:nvPr>
            <p:ph type="body" idx="2"/>
          </p:nvPr>
        </p:nvSpPr>
        <p:spPr>
          <a:xfrm>
            <a:off x="214167" y="2480549"/>
            <a:ext cx="3593700" cy="4482598"/>
          </a:xfrm>
          <a:prstGeom prst="rect">
            <a:avLst/>
          </a:prstGeom>
          <a:noFill/>
          <a:ln>
            <a:noFill/>
          </a:ln>
        </p:spPr>
        <p:txBody>
          <a:bodyPr lIns="91425" tIns="91425" rIns="91425" bIns="91425" anchor="t" anchorCtr="0">
            <a:noAutofit/>
          </a:bodyPr>
          <a:lstStyle/>
          <a:p>
            <a:pPr marL="457200" marR="0" lvl="0" indent="-228600" algn="l" rtl="0">
              <a:lnSpc>
                <a:spcPct val="90000"/>
              </a:lnSpc>
              <a:spcBef>
                <a:spcPts val="0"/>
              </a:spcBef>
              <a:spcAft>
                <a:spcPts val="0"/>
              </a:spcAft>
              <a:buClr>
                <a:schemeClr val="dk1"/>
              </a:buClr>
              <a:buSzPct val="100000"/>
              <a:buFont typeface="Arial"/>
              <a:buChar char="➢"/>
            </a:pPr>
            <a:r>
              <a:rPr lang="en-US" sz="2000" b="0" dirty="0">
                <a:solidFill>
                  <a:srgbClr val="585454"/>
                </a:solidFill>
                <a:latin typeface="Century Gothic" panose="020B0502020202020204" pitchFamily="34" charset="0"/>
              </a:rPr>
              <a:t>LLAMA</a:t>
            </a:r>
            <a:r>
              <a:rPr lang="en-US" sz="2000" b="0" i="0" u="none" strike="noStrike" cap="none" baseline="0" dirty="0">
                <a:solidFill>
                  <a:srgbClr val="585454"/>
                </a:solidFill>
                <a:latin typeface="Century Gothic" panose="020B0502020202020204" pitchFamily="34" charset="0"/>
                <a:sym typeface="Questrial"/>
                <a:rtl val="0"/>
              </a:rPr>
              <a:t> examines the </a:t>
            </a:r>
            <a:r>
              <a:rPr lang="en-US" sz="2000" i="0" u="none" strike="noStrike" cap="none" baseline="0" dirty="0">
                <a:solidFill>
                  <a:srgbClr val="585454"/>
                </a:solidFill>
                <a:latin typeface="Century Gothic" panose="020B0502020202020204" pitchFamily="34" charset="0"/>
                <a:sym typeface="Questrial"/>
                <a:rtl val="0"/>
              </a:rPr>
              <a:t>thermal bands </a:t>
            </a:r>
            <a:r>
              <a:rPr lang="en-US" sz="2000" b="0" i="0" u="none" strike="noStrike" cap="none" baseline="0" dirty="0">
                <a:solidFill>
                  <a:srgbClr val="585454"/>
                </a:solidFill>
                <a:latin typeface="Century Gothic" panose="020B0502020202020204" pitchFamily="34" charset="0"/>
                <a:sym typeface="Questrial"/>
                <a:rtl val="0"/>
              </a:rPr>
              <a:t>of the Landsat instruments</a:t>
            </a:r>
          </a:p>
          <a:p>
            <a:pPr marL="457200" marR="0" lvl="0" indent="-228600" algn="l" rtl="0">
              <a:lnSpc>
                <a:spcPct val="90000"/>
              </a:lnSpc>
              <a:spcBef>
                <a:spcPts val="1000"/>
              </a:spcBef>
              <a:spcAft>
                <a:spcPts val="1000"/>
              </a:spcAft>
              <a:buClr>
                <a:schemeClr val="dk1"/>
              </a:buClr>
              <a:buSzPct val="100000"/>
              <a:buFont typeface="Arial"/>
              <a:buChar char="➢"/>
            </a:pPr>
            <a:r>
              <a:rPr lang="en-US" sz="2000" b="0" dirty="0">
                <a:solidFill>
                  <a:srgbClr val="585454"/>
                </a:solidFill>
                <a:latin typeface="Century Gothic" panose="020B0502020202020204" pitchFamily="34" charset="0"/>
              </a:rPr>
              <a:t>Verifies</a:t>
            </a:r>
            <a:r>
              <a:rPr lang="en-US" sz="2000" b="0" i="0" u="none" strike="noStrike" cap="none" baseline="0" dirty="0">
                <a:solidFill>
                  <a:srgbClr val="585454"/>
                </a:solidFill>
                <a:latin typeface="Century Gothic" panose="020B0502020202020204" pitchFamily="34" charset="0"/>
                <a:sym typeface="Questrial"/>
                <a:rtl val="0"/>
              </a:rPr>
              <a:t> if pixel is </a:t>
            </a:r>
            <a:r>
              <a:rPr lang="en-US" sz="2000" i="0" u="none" strike="noStrike" cap="none" baseline="0" dirty="0">
                <a:solidFill>
                  <a:srgbClr val="585454"/>
                </a:solidFill>
                <a:latin typeface="Century Gothic" panose="020B0502020202020204" pitchFamily="34" charset="0"/>
                <a:sym typeface="Questrial"/>
                <a:rtl val="0"/>
              </a:rPr>
              <a:t>above freezing </a:t>
            </a:r>
            <a:r>
              <a:rPr lang="en-US" sz="2000" b="0" i="0" u="none" strike="noStrike" cap="none" baseline="0" dirty="0">
                <a:solidFill>
                  <a:srgbClr val="585454"/>
                </a:solidFill>
                <a:latin typeface="Century Gothic" panose="020B0502020202020204" pitchFamily="34" charset="0"/>
                <a:sym typeface="Questrial"/>
                <a:rtl val="0"/>
              </a:rPr>
              <a:t>(2</a:t>
            </a:r>
            <a:r>
              <a:rPr lang="en-US" sz="2000" b="0" dirty="0">
                <a:solidFill>
                  <a:srgbClr val="585454"/>
                </a:solidFill>
                <a:latin typeface="Century Gothic" panose="020B0502020202020204" pitchFamily="34" charset="0"/>
                <a:rtl val="0"/>
              </a:rPr>
              <a:t>73 K)</a:t>
            </a:r>
          </a:p>
        </p:txBody>
      </p:sp>
      <p:sp>
        <p:nvSpPr>
          <p:cNvPr id="221" name="Shape 221"/>
          <p:cNvSpPr txBox="1">
            <a:spLocks noGrp="1"/>
          </p:cNvSpPr>
          <p:nvPr>
            <p:ph type="body" idx="3"/>
          </p:nvPr>
        </p:nvSpPr>
        <p:spPr>
          <a:xfrm>
            <a:off x="548650" y="1317050"/>
            <a:ext cx="5469598" cy="1151399"/>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2400" b="0" i="0" u="sng" strike="noStrike" cap="none" baseline="0" dirty="0" smtClean="0">
                <a:solidFill>
                  <a:schemeClr val="dk1"/>
                </a:solidFill>
                <a:latin typeface="Century Gothic" panose="020B0502020202020204" pitchFamily="34" charset="0"/>
                <a:sym typeface="Questrial"/>
                <a:rtl val="0"/>
              </a:rPr>
              <a:t>Step </a:t>
            </a:r>
            <a:r>
              <a:rPr lang="en-US" sz="2400" b="0" i="0" u="sng" strike="noStrike" cap="none" baseline="0" dirty="0">
                <a:solidFill>
                  <a:schemeClr val="dk1"/>
                </a:solidFill>
                <a:latin typeface="Century Gothic" panose="020B0502020202020204" pitchFamily="34" charset="0"/>
                <a:sym typeface="Questrial"/>
                <a:rtl val="0"/>
              </a:rPr>
              <a:t>4</a:t>
            </a:r>
            <a:r>
              <a:rPr lang="en-US" sz="2400" b="0" i="0" u="none" strike="noStrike" cap="none" baseline="0" dirty="0">
                <a:solidFill>
                  <a:schemeClr val="dk1"/>
                </a:solidFill>
                <a:latin typeface="Century Gothic" panose="020B0502020202020204" pitchFamily="34" charset="0"/>
                <a:sym typeface="Questrial"/>
                <a:rtl val="0"/>
              </a:rPr>
              <a:t> - </a:t>
            </a:r>
            <a:r>
              <a:rPr lang="en-US" sz="2400" b="1" i="0" u="none" strike="noStrike" cap="none" baseline="0" dirty="0">
                <a:solidFill>
                  <a:schemeClr val="dk1"/>
                </a:solidFill>
                <a:latin typeface="Century Gothic" panose="020B0502020202020204" pitchFamily="34" charset="0"/>
                <a:sym typeface="Questrial"/>
                <a:rtl val="0"/>
              </a:rPr>
              <a:t>Temperature Band</a:t>
            </a:r>
          </a:p>
        </p:txBody>
      </p:sp>
      <p:pic>
        <p:nvPicPr>
          <p:cNvPr id="222" name="Shape 222"/>
          <p:cNvPicPr preferRelativeResize="0"/>
          <p:nvPr/>
        </p:nvPicPr>
        <p:blipFill>
          <a:blip r:embed="rId3">
            <a:alphaModFix/>
          </a:blip>
          <a:stretch>
            <a:fillRect/>
          </a:stretch>
        </p:blipFill>
        <p:spPr>
          <a:xfrm>
            <a:off x="4063675" y="2298100"/>
            <a:ext cx="4723225" cy="3113124"/>
          </a:xfrm>
          <a:prstGeom prst="rect">
            <a:avLst/>
          </a:prstGeom>
          <a:noFill/>
          <a:ln>
            <a:noFill/>
          </a:ln>
        </p:spPr>
      </p:pic>
      <p:sp>
        <p:nvSpPr>
          <p:cNvPr id="223" name="Shape 223"/>
          <p:cNvSpPr/>
          <p:nvPr/>
        </p:nvSpPr>
        <p:spPr>
          <a:xfrm>
            <a:off x="4999300" y="4477400"/>
            <a:ext cx="1355100" cy="842400"/>
          </a:xfrm>
          <a:prstGeom prst="rect">
            <a:avLst/>
          </a:prstGeom>
          <a:noFill/>
          <a:ln w="19050" cap="flat" cmpd="sng">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24" name="Shape 224"/>
          <p:cNvSpPr/>
          <p:nvPr/>
        </p:nvSpPr>
        <p:spPr>
          <a:xfrm rot="5400000">
            <a:off x="4480024" y="2642899"/>
            <a:ext cx="1355100" cy="842400"/>
          </a:xfrm>
          <a:prstGeom prst="rect">
            <a:avLst/>
          </a:prstGeom>
          <a:noFill/>
          <a:ln w="19050" cap="flat" cmpd="sng">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nvGrpSpPr>
          <p:cNvPr id="31" name="Group 30"/>
          <p:cNvGrpSpPr/>
          <p:nvPr/>
        </p:nvGrpSpPr>
        <p:grpSpPr>
          <a:xfrm>
            <a:off x="540781" y="6046542"/>
            <a:ext cx="8135232" cy="459382"/>
            <a:chOff x="894270" y="6049254"/>
            <a:chExt cx="8135232" cy="459382"/>
          </a:xfrm>
        </p:grpSpPr>
        <p:grpSp>
          <p:nvGrpSpPr>
            <p:cNvPr id="32" name="Group 31"/>
            <p:cNvGrpSpPr/>
            <p:nvPr/>
          </p:nvGrpSpPr>
          <p:grpSpPr>
            <a:xfrm>
              <a:off x="894270" y="6049254"/>
              <a:ext cx="8135232" cy="459382"/>
              <a:chOff x="894270" y="6049254"/>
              <a:chExt cx="8135232" cy="459382"/>
            </a:xfrm>
          </p:grpSpPr>
          <p:grpSp>
            <p:nvGrpSpPr>
              <p:cNvPr id="35" name="Group 34"/>
              <p:cNvGrpSpPr/>
              <p:nvPr/>
            </p:nvGrpSpPr>
            <p:grpSpPr>
              <a:xfrm>
                <a:off x="894270" y="6051200"/>
                <a:ext cx="1117218" cy="446887"/>
                <a:chOff x="111" y="769477"/>
                <a:chExt cx="1117218" cy="446887"/>
              </a:xfrm>
            </p:grpSpPr>
            <p:sp>
              <p:nvSpPr>
                <p:cNvPr id="54" name="Pentagon 53"/>
                <p:cNvSpPr/>
                <p:nvPr/>
              </p:nvSpPr>
              <p:spPr>
                <a:xfrm>
                  <a:off x="111" y="769477"/>
                  <a:ext cx="1117218" cy="446887"/>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5" name="Pentagon 4"/>
                <p:cNvSpPr/>
                <p:nvPr/>
              </p:nvSpPr>
              <p:spPr>
                <a:xfrm>
                  <a:off x="111" y="769477"/>
                  <a:ext cx="1005496"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t>Locate Water Body</a:t>
                  </a:r>
                  <a:endParaRPr lang="en-US" sz="1100" kern="1200" dirty="0"/>
                </a:p>
              </p:txBody>
            </p:sp>
          </p:grpSp>
          <p:grpSp>
            <p:nvGrpSpPr>
              <p:cNvPr id="36" name="Group 35"/>
              <p:cNvGrpSpPr/>
              <p:nvPr/>
            </p:nvGrpSpPr>
            <p:grpSpPr>
              <a:xfrm>
                <a:off x="1788045" y="6051200"/>
                <a:ext cx="1117218" cy="446887"/>
                <a:chOff x="893886" y="769477"/>
                <a:chExt cx="1117218" cy="446887"/>
              </a:xfrm>
            </p:grpSpPr>
            <p:sp>
              <p:nvSpPr>
                <p:cNvPr id="52" name="Chevron 51"/>
                <p:cNvSpPr/>
                <p:nvPr/>
              </p:nvSpPr>
              <p:spPr>
                <a:xfrm>
                  <a:off x="893886" y="769477"/>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Chevron 6"/>
                <p:cNvSpPr/>
                <p:nvPr/>
              </p:nvSpPr>
              <p:spPr>
                <a:xfrm>
                  <a:off x="1117330" y="76947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Detect Water</a:t>
                  </a:r>
                  <a:endParaRPr lang="en-US" sz="1100" kern="1200" dirty="0">
                    <a:solidFill>
                      <a:schemeClr val="bg1"/>
                    </a:solidFill>
                  </a:endParaRPr>
                </a:p>
              </p:txBody>
            </p:sp>
          </p:grpSp>
          <p:grpSp>
            <p:nvGrpSpPr>
              <p:cNvPr id="37" name="Group 36"/>
              <p:cNvGrpSpPr/>
              <p:nvPr/>
            </p:nvGrpSpPr>
            <p:grpSpPr>
              <a:xfrm>
                <a:off x="2681820" y="6051200"/>
                <a:ext cx="1108217" cy="446887"/>
                <a:chOff x="1787661" y="769477"/>
                <a:chExt cx="1117218" cy="446887"/>
              </a:xfrm>
              <a:solidFill>
                <a:schemeClr val="bg1">
                  <a:lumMod val="65000"/>
                </a:schemeClr>
              </a:solidFill>
            </p:grpSpPr>
            <p:sp>
              <p:nvSpPr>
                <p:cNvPr id="50" name="Chevron 49"/>
                <p:cNvSpPr/>
                <p:nvPr/>
              </p:nvSpPr>
              <p:spPr>
                <a:xfrm>
                  <a:off x="1787661" y="769477"/>
                  <a:ext cx="1117218" cy="446887"/>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Chevron 8"/>
                <p:cNvSpPr/>
                <p:nvPr/>
              </p:nvSpPr>
              <p:spPr>
                <a:xfrm>
                  <a:off x="2060901" y="890883"/>
                  <a:ext cx="670331" cy="22517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1</a:t>
                  </a:r>
                  <a:endParaRPr lang="en-US" sz="1100" kern="1200" dirty="0">
                    <a:solidFill>
                      <a:schemeClr val="bg1"/>
                    </a:solidFill>
                  </a:endParaRPr>
                </a:p>
              </p:txBody>
            </p:sp>
          </p:grpSp>
          <p:sp>
            <p:nvSpPr>
              <p:cNvPr id="38" name="Chevron 37"/>
              <p:cNvSpPr/>
              <p:nvPr/>
            </p:nvSpPr>
            <p:spPr>
              <a:xfrm>
                <a:off x="3575595" y="6051200"/>
                <a:ext cx="1117218" cy="446887"/>
              </a:xfrm>
              <a:prstGeom prst="chevron">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Chevron 38"/>
              <p:cNvSpPr/>
              <p:nvPr/>
            </p:nvSpPr>
            <p:spPr>
              <a:xfrm>
                <a:off x="4460369" y="6051200"/>
                <a:ext cx="1117218" cy="446887"/>
              </a:xfrm>
              <a:prstGeom prst="chevron">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Chevron 39"/>
              <p:cNvSpPr/>
              <p:nvPr/>
            </p:nvSpPr>
            <p:spPr>
              <a:xfrm>
                <a:off x="5341255" y="6051199"/>
                <a:ext cx="1117218" cy="446887"/>
              </a:xfrm>
              <a:prstGeom prst="chevron">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Chevron 8"/>
              <p:cNvSpPr/>
              <p:nvPr/>
            </p:nvSpPr>
            <p:spPr>
              <a:xfrm>
                <a:off x="3826191" y="6172606"/>
                <a:ext cx="670331" cy="225174"/>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2</a:t>
                </a:r>
                <a:endParaRPr lang="en-US" sz="1100" kern="1200" dirty="0">
                  <a:solidFill>
                    <a:schemeClr val="bg1"/>
                  </a:solidFill>
                </a:endParaRPr>
              </a:p>
            </p:txBody>
          </p:sp>
          <p:sp>
            <p:nvSpPr>
              <p:cNvPr id="42" name="Chevron 8"/>
              <p:cNvSpPr/>
              <p:nvPr/>
            </p:nvSpPr>
            <p:spPr>
              <a:xfrm>
                <a:off x="4738889" y="6172606"/>
                <a:ext cx="670331" cy="225174"/>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3</a:t>
                </a:r>
                <a:endParaRPr lang="en-US" sz="1100" kern="1200" dirty="0">
                  <a:solidFill>
                    <a:schemeClr val="bg1"/>
                  </a:solidFill>
                </a:endParaRPr>
              </a:p>
            </p:txBody>
          </p:sp>
          <p:sp>
            <p:nvSpPr>
              <p:cNvPr id="43" name="Chevron 8"/>
              <p:cNvSpPr/>
              <p:nvPr/>
            </p:nvSpPr>
            <p:spPr>
              <a:xfrm>
                <a:off x="5613503" y="6172606"/>
                <a:ext cx="670331" cy="225174"/>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4</a:t>
                </a:r>
                <a:endParaRPr lang="en-US" sz="1100" kern="1200" dirty="0">
                  <a:solidFill>
                    <a:schemeClr val="bg1"/>
                  </a:solidFill>
                </a:endParaRPr>
              </a:p>
            </p:txBody>
          </p:sp>
          <p:grpSp>
            <p:nvGrpSpPr>
              <p:cNvPr id="44" name="Group 43"/>
              <p:cNvGrpSpPr/>
              <p:nvPr/>
            </p:nvGrpSpPr>
            <p:grpSpPr>
              <a:xfrm>
                <a:off x="7031398" y="6051199"/>
                <a:ext cx="1117218" cy="446887"/>
                <a:chOff x="1686366" y="769477"/>
                <a:chExt cx="1117218" cy="446887"/>
              </a:xfrm>
            </p:grpSpPr>
            <p:sp>
              <p:nvSpPr>
                <p:cNvPr id="48" name="Chevron 47"/>
                <p:cNvSpPr/>
                <p:nvPr/>
              </p:nvSpPr>
              <p:spPr>
                <a:xfrm>
                  <a:off x="1686366" y="769477"/>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Chevron 6"/>
                <p:cNvSpPr/>
                <p:nvPr/>
              </p:nvSpPr>
              <p:spPr>
                <a:xfrm>
                  <a:off x="1960610" y="76947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Turbidity + Algae</a:t>
                  </a:r>
                  <a:endParaRPr lang="en-US" sz="1100" kern="1200" dirty="0">
                    <a:solidFill>
                      <a:schemeClr val="bg1"/>
                    </a:solidFill>
                  </a:endParaRPr>
                </a:p>
              </p:txBody>
            </p:sp>
          </p:grpSp>
          <p:grpSp>
            <p:nvGrpSpPr>
              <p:cNvPr id="45" name="Group 44"/>
              <p:cNvGrpSpPr/>
              <p:nvPr/>
            </p:nvGrpSpPr>
            <p:grpSpPr>
              <a:xfrm>
                <a:off x="7912284" y="6049254"/>
                <a:ext cx="1117218" cy="459382"/>
                <a:chOff x="2414852" y="615132"/>
                <a:chExt cx="1117218" cy="459382"/>
              </a:xfrm>
            </p:grpSpPr>
            <p:sp>
              <p:nvSpPr>
                <p:cNvPr id="46" name="Chevron 45"/>
                <p:cNvSpPr/>
                <p:nvPr/>
              </p:nvSpPr>
              <p:spPr>
                <a:xfrm>
                  <a:off x="2414852" y="615132"/>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Chevron 6"/>
                <p:cNvSpPr/>
                <p:nvPr/>
              </p:nvSpPr>
              <p:spPr>
                <a:xfrm>
                  <a:off x="2656297" y="62762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Statistics</a:t>
                  </a:r>
                  <a:endParaRPr lang="en-US" sz="1100" kern="1200" dirty="0">
                    <a:solidFill>
                      <a:schemeClr val="bg1"/>
                    </a:solidFill>
                  </a:endParaRPr>
                </a:p>
              </p:txBody>
            </p:sp>
          </p:grpSp>
        </p:grpSp>
        <p:sp>
          <p:nvSpPr>
            <p:cNvPr id="33" name="Chevron 32"/>
            <p:cNvSpPr/>
            <p:nvPr/>
          </p:nvSpPr>
          <p:spPr>
            <a:xfrm>
              <a:off x="6226029" y="6051198"/>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Chevron 6"/>
            <p:cNvSpPr/>
            <p:nvPr/>
          </p:nvSpPr>
          <p:spPr>
            <a:xfrm>
              <a:off x="6470945" y="605119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090" kern="1200" dirty="0" smtClean="0">
                  <a:solidFill>
                    <a:schemeClr val="bg1"/>
                  </a:solidFill>
                </a:rPr>
                <a:t>Water Threshold</a:t>
              </a:r>
              <a:endParaRPr lang="en-US" sz="1090" kern="1200" dirty="0">
                <a:solidFill>
                  <a:schemeClr val="bg1"/>
                </a:solidFill>
              </a:endParaRPr>
            </a:p>
          </p:txBody>
        </p:sp>
      </p:grpSp>
      <p:sp>
        <p:nvSpPr>
          <p:cNvPr id="56" name="Pentagon 55"/>
          <p:cNvSpPr/>
          <p:nvPr/>
        </p:nvSpPr>
        <p:spPr>
          <a:xfrm>
            <a:off x="5101807" y="6059037"/>
            <a:ext cx="1002174" cy="446887"/>
          </a:xfrm>
          <a:prstGeom prst="homePlate">
            <a:avLst/>
          </a:prstGeom>
          <a:noFill/>
          <a:ln w="508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Shape 190"/>
          <p:cNvSpPr txBox="1">
            <a:spLocks noGrp="1"/>
          </p:cNvSpPr>
          <p:nvPr>
            <p:ph type="body" idx="1"/>
          </p:nvPr>
        </p:nvSpPr>
        <p:spPr>
          <a:xfrm>
            <a:off x="580420" y="507656"/>
            <a:ext cx="8316937" cy="1326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smtClean="0">
                <a:solidFill>
                  <a:schemeClr val="accent1"/>
                </a:solidFill>
                <a:latin typeface="Century Gothic" panose="020B0502020202020204" pitchFamily="34" charset="0"/>
                <a:sym typeface="Questrial"/>
                <a:rtl val="0"/>
              </a:rPr>
              <a:t>Methodology: 4-step Detection</a:t>
            </a:r>
            <a:endParaRPr lang="en-US" sz="4000" b="1" i="0" u="none" strike="noStrike" cap="none" baseline="0" dirty="0">
              <a:solidFill>
                <a:schemeClr val="accent1"/>
              </a:solidFill>
              <a:latin typeface="Century Gothic" panose="020B0502020202020204" pitchFamily="34" charset="0"/>
              <a:sym typeface="Questrial"/>
              <a:rtl val="0"/>
            </a:endParaRPr>
          </a:p>
          <a:p>
            <a:pPr marL="0" marR="0" lvl="0" indent="0" algn="l" rtl="0">
              <a:lnSpc>
                <a:spcPct val="90000"/>
              </a:lnSpc>
              <a:spcBef>
                <a:spcPts val="0"/>
              </a:spcBef>
              <a:spcAft>
                <a:spcPts val="0"/>
              </a:spcAft>
              <a:buClr>
                <a:schemeClr val="accent1"/>
              </a:buClr>
              <a:buSzPct val="25000"/>
              <a:buFont typeface="Arial"/>
              <a:buNone/>
            </a:pPr>
            <a:r>
              <a:rPr lang="en-US" sz="2000" b="0" i="0" u="none" strike="noStrike" cap="none" baseline="0" dirty="0">
                <a:solidFill>
                  <a:schemeClr val="dk1"/>
                </a:solidFill>
                <a:latin typeface="Century Gothic" panose="020B0502020202020204" pitchFamily="34" charset="0"/>
                <a:sym typeface="Questrial"/>
                <a:rtl val="0"/>
              </a:rPr>
              <a:t>	</a:t>
            </a:r>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body" idx="1"/>
          </p:nvPr>
        </p:nvSpPr>
        <p:spPr>
          <a:xfrm>
            <a:off x="548639" y="640079"/>
            <a:ext cx="7921932" cy="1326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smtClean="0">
                <a:solidFill>
                  <a:schemeClr val="accent1"/>
                </a:solidFill>
                <a:latin typeface="Century Gothic" panose="020B0502020202020204" pitchFamily="34" charset="0"/>
                <a:sym typeface="Questrial"/>
              </a:rPr>
              <a:t>Methodology: Water Threshold</a:t>
            </a:r>
            <a:endParaRPr lang="en-US" sz="4000" b="1" i="0" u="none" strike="noStrike" cap="none" baseline="0" dirty="0">
              <a:solidFill>
                <a:schemeClr val="accent1"/>
              </a:solidFill>
              <a:latin typeface="Century Gothic" panose="020B0502020202020204" pitchFamily="34" charset="0"/>
              <a:sym typeface="Questrial"/>
            </a:endParaRPr>
          </a:p>
          <a:p>
            <a:pPr marL="0" marR="0" lvl="0" indent="0" algn="l" rtl="0">
              <a:lnSpc>
                <a:spcPct val="90000"/>
              </a:lnSpc>
              <a:spcBef>
                <a:spcPts val="0"/>
              </a:spcBef>
              <a:spcAft>
                <a:spcPts val="0"/>
              </a:spcAft>
              <a:buClr>
                <a:schemeClr val="accent1"/>
              </a:buClr>
              <a:buSzPct val="25000"/>
              <a:buFont typeface="Arial"/>
              <a:buNone/>
            </a:pPr>
            <a:r>
              <a:rPr lang="en-US" sz="2000" b="0" i="0" u="none" strike="noStrike" cap="none" baseline="0" dirty="0">
                <a:solidFill>
                  <a:schemeClr val="dk1"/>
                </a:solidFill>
                <a:latin typeface="Century Gothic" panose="020B0502020202020204" pitchFamily="34" charset="0"/>
                <a:sym typeface="Questrial"/>
              </a:rPr>
              <a:t>	</a:t>
            </a:r>
          </a:p>
        </p:txBody>
      </p:sp>
      <p:sp>
        <p:nvSpPr>
          <p:cNvPr id="249" name="Shape 249"/>
          <p:cNvSpPr txBox="1">
            <a:spLocks noGrp="1"/>
          </p:cNvSpPr>
          <p:nvPr>
            <p:ph type="body" idx="2"/>
          </p:nvPr>
        </p:nvSpPr>
        <p:spPr>
          <a:xfrm>
            <a:off x="785765" y="2185885"/>
            <a:ext cx="7869599" cy="4482599"/>
          </a:xfrm>
          <a:prstGeom prst="rect">
            <a:avLst/>
          </a:prstGeom>
          <a:noFill/>
          <a:ln>
            <a:noFill/>
          </a:ln>
        </p:spPr>
        <p:txBody>
          <a:bodyPr lIns="91425" tIns="91425" rIns="91425" bIns="91425" anchor="t" anchorCtr="0">
            <a:noAutofit/>
          </a:bodyPr>
          <a:lstStyle/>
          <a:p>
            <a:pPr rtl="0">
              <a:spcBef>
                <a:spcPts val="0"/>
              </a:spcBef>
              <a:buNone/>
            </a:pPr>
            <a:r>
              <a:rPr lang="en-US" sz="2000" b="0" dirty="0">
                <a:solidFill>
                  <a:schemeClr val="dk1"/>
                </a:solidFill>
                <a:latin typeface="Century Gothic" panose="020B0502020202020204" pitchFamily="34" charset="0"/>
              </a:rPr>
              <a:t>➢</a:t>
            </a:r>
            <a:r>
              <a:rPr lang="en-US" sz="2000" b="0" dirty="0">
                <a:solidFill>
                  <a:srgbClr val="585454"/>
                </a:solidFill>
                <a:latin typeface="Century Gothic" panose="020B0502020202020204" pitchFamily="34" charset="0"/>
              </a:rPr>
              <a:t>Water threshold fluctuates </a:t>
            </a:r>
            <a:r>
              <a:rPr lang="en-US" sz="2000" dirty="0">
                <a:solidFill>
                  <a:srgbClr val="585454"/>
                </a:solidFill>
                <a:latin typeface="Century Gothic" panose="020B0502020202020204" pitchFamily="34" charset="0"/>
              </a:rPr>
              <a:t>inversely with sun angle</a:t>
            </a:r>
          </a:p>
          <a:p>
            <a:pPr lvl="0" rtl="0">
              <a:spcBef>
                <a:spcPts val="0"/>
              </a:spcBef>
              <a:buNone/>
            </a:pPr>
            <a:endParaRPr sz="2000" b="0" dirty="0">
              <a:solidFill>
                <a:srgbClr val="585454"/>
              </a:solidFill>
              <a:latin typeface="Century Gothic" panose="020B0502020202020204" pitchFamily="34" charset="0"/>
            </a:endParaRPr>
          </a:p>
          <a:p>
            <a:pPr lvl="0" rtl="0">
              <a:spcBef>
                <a:spcPts val="0"/>
              </a:spcBef>
              <a:buNone/>
            </a:pPr>
            <a:r>
              <a:rPr lang="en-US" sz="2000" b="0" dirty="0">
                <a:solidFill>
                  <a:schemeClr val="dk1"/>
                </a:solidFill>
                <a:latin typeface="Century Gothic" panose="020B0502020202020204" pitchFamily="34" charset="0"/>
              </a:rPr>
              <a:t>➢</a:t>
            </a:r>
            <a:r>
              <a:rPr lang="en-US" sz="2000" b="0" dirty="0">
                <a:solidFill>
                  <a:srgbClr val="585454"/>
                </a:solidFill>
                <a:latin typeface="Century Gothic" panose="020B0502020202020204" pitchFamily="34" charset="0"/>
              </a:rPr>
              <a:t>Compensates for </a:t>
            </a:r>
            <a:r>
              <a:rPr lang="en-US" sz="2000" dirty="0">
                <a:solidFill>
                  <a:srgbClr val="585454"/>
                </a:solidFill>
                <a:latin typeface="Century Gothic" panose="020B0502020202020204" pitchFamily="34" charset="0"/>
              </a:rPr>
              <a:t>snowy winter </a:t>
            </a:r>
            <a:r>
              <a:rPr lang="en-US" sz="2000" b="0" dirty="0">
                <a:solidFill>
                  <a:srgbClr val="585454"/>
                </a:solidFill>
                <a:latin typeface="Century Gothic" panose="020B0502020202020204" pitchFamily="34" charset="0"/>
              </a:rPr>
              <a:t>and </a:t>
            </a:r>
            <a:r>
              <a:rPr lang="en-US" sz="2000" dirty="0">
                <a:solidFill>
                  <a:srgbClr val="585454"/>
                </a:solidFill>
                <a:latin typeface="Century Gothic" panose="020B0502020202020204" pitchFamily="34" charset="0"/>
              </a:rPr>
              <a:t>hazy summer </a:t>
            </a:r>
            <a:r>
              <a:rPr lang="en-US" sz="2000" b="0" dirty="0">
                <a:solidFill>
                  <a:srgbClr val="585454"/>
                </a:solidFill>
                <a:latin typeface="Century Gothic" panose="020B0502020202020204" pitchFamily="34" charset="0"/>
              </a:rPr>
              <a:t>images</a:t>
            </a:r>
          </a:p>
          <a:p>
            <a:pPr marR="0" lvl="0" algn="l" rtl="0">
              <a:lnSpc>
                <a:spcPct val="90000"/>
              </a:lnSpc>
              <a:spcBef>
                <a:spcPts val="0"/>
              </a:spcBef>
              <a:spcAft>
                <a:spcPts val="0"/>
              </a:spcAft>
              <a:buNone/>
            </a:pPr>
            <a:endParaRPr sz="2000" b="0" dirty="0">
              <a:solidFill>
                <a:srgbClr val="585454"/>
              </a:solidFill>
              <a:latin typeface="Century Gothic" panose="020B0502020202020204" pitchFamily="34" charset="0"/>
            </a:endParaRPr>
          </a:p>
        </p:txBody>
      </p:sp>
      <p:sp>
        <p:nvSpPr>
          <p:cNvPr id="251" name="Shape 251"/>
          <p:cNvSpPr txBox="1"/>
          <p:nvPr/>
        </p:nvSpPr>
        <p:spPr>
          <a:xfrm>
            <a:off x="1503227" y="3940174"/>
            <a:ext cx="6291900" cy="648899"/>
          </a:xfrm>
          <a:prstGeom prst="rect">
            <a:avLst/>
          </a:prstGeom>
          <a:no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a:spcBef>
                <a:spcPts val="0"/>
              </a:spcBef>
              <a:buNone/>
            </a:pPr>
            <a:r>
              <a:rPr lang="en-US" sz="2400" i="1" dirty="0">
                <a:latin typeface="Times New Roman" panose="02020603050405020304" pitchFamily="18" charset="0"/>
                <a:ea typeface="Times New Roman"/>
                <a:cs typeface="Times New Roman" panose="02020603050405020304" pitchFamily="18" charset="0"/>
                <a:sym typeface="Times New Roman"/>
              </a:rPr>
              <a:t>Water Threshold = 0.6/54*(64-sun angle) + 0.05</a:t>
            </a:r>
          </a:p>
        </p:txBody>
      </p:sp>
      <p:grpSp>
        <p:nvGrpSpPr>
          <p:cNvPr id="31" name="Group 30"/>
          <p:cNvGrpSpPr/>
          <p:nvPr/>
        </p:nvGrpSpPr>
        <p:grpSpPr>
          <a:xfrm>
            <a:off x="540781" y="6046542"/>
            <a:ext cx="8135232" cy="459382"/>
            <a:chOff x="894270" y="6049254"/>
            <a:chExt cx="8135232" cy="459382"/>
          </a:xfrm>
        </p:grpSpPr>
        <p:grpSp>
          <p:nvGrpSpPr>
            <p:cNvPr id="32" name="Group 31"/>
            <p:cNvGrpSpPr/>
            <p:nvPr/>
          </p:nvGrpSpPr>
          <p:grpSpPr>
            <a:xfrm>
              <a:off x="894270" y="6049254"/>
              <a:ext cx="8135232" cy="459382"/>
              <a:chOff x="894270" y="6049254"/>
              <a:chExt cx="8135232" cy="459382"/>
            </a:xfrm>
          </p:grpSpPr>
          <p:grpSp>
            <p:nvGrpSpPr>
              <p:cNvPr id="35" name="Group 34"/>
              <p:cNvGrpSpPr/>
              <p:nvPr/>
            </p:nvGrpSpPr>
            <p:grpSpPr>
              <a:xfrm>
                <a:off x="894270" y="6051200"/>
                <a:ext cx="1117218" cy="446887"/>
                <a:chOff x="111" y="769477"/>
                <a:chExt cx="1117218" cy="446887"/>
              </a:xfrm>
            </p:grpSpPr>
            <p:sp>
              <p:nvSpPr>
                <p:cNvPr id="54" name="Pentagon 53"/>
                <p:cNvSpPr/>
                <p:nvPr/>
              </p:nvSpPr>
              <p:spPr>
                <a:xfrm>
                  <a:off x="111" y="769477"/>
                  <a:ext cx="1117218" cy="446887"/>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5" name="Pentagon 4"/>
                <p:cNvSpPr/>
                <p:nvPr/>
              </p:nvSpPr>
              <p:spPr>
                <a:xfrm>
                  <a:off x="111" y="769477"/>
                  <a:ext cx="1005496"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t>Locate Water Body</a:t>
                  </a:r>
                  <a:endParaRPr lang="en-US" sz="1100" kern="1200" dirty="0"/>
                </a:p>
              </p:txBody>
            </p:sp>
          </p:grpSp>
          <p:grpSp>
            <p:nvGrpSpPr>
              <p:cNvPr id="36" name="Group 35"/>
              <p:cNvGrpSpPr/>
              <p:nvPr/>
            </p:nvGrpSpPr>
            <p:grpSpPr>
              <a:xfrm>
                <a:off x="1788045" y="6051200"/>
                <a:ext cx="1117218" cy="446887"/>
                <a:chOff x="893886" y="769477"/>
                <a:chExt cx="1117218" cy="446887"/>
              </a:xfrm>
            </p:grpSpPr>
            <p:sp>
              <p:nvSpPr>
                <p:cNvPr id="52" name="Chevron 51"/>
                <p:cNvSpPr/>
                <p:nvPr/>
              </p:nvSpPr>
              <p:spPr>
                <a:xfrm>
                  <a:off x="893886" y="769477"/>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Chevron 6"/>
                <p:cNvSpPr/>
                <p:nvPr/>
              </p:nvSpPr>
              <p:spPr>
                <a:xfrm>
                  <a:off x="1117330" y="76947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Detect Water</a:t>
                  </a:r>
                  <a:endParaRPr lang="en-US" sz="1100" kern="1200" dirty="0">
                    <a:solidFill>
                      <a:schemeClr val="bg1"/>
                    </a:solidFill>
                  </a:endParaRPr>
                </a:p>
              </p:txBody>
            </p:sp>
          </p:grpSp>
          <p:grpSp>
            <p:nvGrpSpPr>
              <p:cNvPr id="37" name="Group 36"/>
              <p:cNvGrpSpPr/>
              <p:nvPr/>
            </p:nvGrpSpPr>
            <p:grpSpPr>
              <a:xfrm>
                <a:off x="2681820" y="6051200"/>
                <a:ext cx="1108217" cy="446887"/>
                <a:chOff x="1787661" y="769477"/>
                <a:chExt cx="1117218" cy="446887"/>
              </a:xfrm>
              <a:solidFill>
                <a:schemeClr val="bg1">
                  <a:lumMod val="65000"/>
                </a:schemeClr>
              </a:solidFill>
            </p:grpSpPr>
            <p:sp>
              <p:nvSpPr>
                <p:cNvPr id="50" name="Chevron 49"/>
                <p:cNvSpPr/>
                <p:nvPr/>
              </p:nvSpPr>
              <p:spPr>
                <a:xfrm>
                  <a:off x="1787661" y="769477"/>
                  <a:ext cx="1117218" cy="446887"/>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Chevron 8"/>
                <p:cNvSpPr/>
                <p:nvPr/>
              </p:nvSpPr>
              <p:spPr>
                <a:xfrm>
                  <a:off x="2060901" y="890883"/>
                  <a:ext cx="670331" cy="22517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1</a:t>
                  </a:r>
                  <a:endParaRPr lang="en-US" sz="1100" kern="1200" dirty="0">
                    <a:solidFill>
                      <a:schemeClr val="bg1"/>
                    </a:solidFill>
                  </a:endParaRPr>
                </a:p>
              </p:txBody>
            </p:sp>
          </p:grpSp>
          <p:sp>
            <p:nvSpPr>
              <p:cNvPr id="38" name="Chevron 37"/>
              <p:cNvSpPr/>
              <p:nvPr/>
            </p:nvSpPr>
            <p:spPr>
              <a:xfrm>
                <a:off x="3575595" y="6051200"/>
                <a:ext cx="1117218" cy="446887"/>
              </a:xfrm>
              <a:prstGeom prst="chevron">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Chevron 38"/>
              <p:cNvSpPr/>
              <p:nvPr/>
            </p:nvSpPr>
            <p:spPr>
              <a:xfrm>
                <a:off x="4460369" y="6051200"/>
                <a:ext cx="1117218" cy="446887"/>
              </a:xfrm>
              <a:prstGeom prst="chevron">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Chevron 39"/>
              <p:cNvSpPr/>
              <p:nvPr/>
            </p:nvSpPr>
            <p:spPr>
              <a:xfrm>
                <a:off x="5341255" y="6051199"/>
                <a:ext cx="1117218" cy="446887"/>
              </a:xfrm>
              <a:prstGeom prst="chevron">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Chevron 8"/>
              <p:cNvSpPr/>
              <p:nvPr/>
            </p:nvSpPr>
            <p:spPr>
              <a:xfrm>
                <a:off x="3826191" y="6172606"/>
                <a:ext cx="670331" cy="225174"/>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2</a:t>
                </a:r>
                <a:endParaRPr lang="en-US" sz="1100" kern="1200" dirty="0">
                  <a:solidFill>
                    <a:schemeClr val="bg1"/>
                  </a:solidFill>
                </a:endParaRPr>
              </a:p>
            </p:txBody>
          </p:sp>
          <p:sp>
            <p:nvSpPr>
              <p:cNvPr id="42" name="Chevron 8"/>
              <p:cNvSpPr/>
              <p:nvPr/>
            </p:nvSpPr>
            <p:spPr>
              <a:xfrm>
                <a:off x="4738889" y="6172606"/>
                <a:ext cx="670331" cy="225174"/>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3</a:t>
                </a:r>
                <a:endParaRPr lang="en-US" sz="1100" kern="1200" dirty="0">
                  <a:solidFill>
                    <a:schemeClr val="bg1"/>
                  </a:solidFill>
                </a:endParaRPr>
              </a:p>
            </p:txBody>
          </p:sp>
          <p:sp>
            <p:nvSpPr>
              <p:cNvPr id="43" name="Chevron 8"/>
              <p:cNvSpPr/>
              <p:nvPr/>
            </p:nvSpPr>
            <p:spPr>
              <a:xfrm>
                <a:off x="5613503" y="6172606"/>
                <a:ext cx="670331" cy="225174"/>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4</a:t>
                </a:r>
                <a:endParaRPr lang="en-US" sz="1100" kern="1200" dirty="0">
                  <a:solidFill>
                    <a:schemeClr val="bg1"/>
                  </a:solidFill>
                </a:endParaRPr>
              </a:p>
            </p:txBody>
          </p:sp>
          <p:grpSp>
            <p:nvGrpSpPr>
              <p:cNvPr id="44" name="Group 43"/>
              <p:cNvGrpSpPr/>
              <p:nvPr/>
            </p:nvGrpSpPr>
            <p:grpSpPr>
              <a:xfrm>
                <a:off x="7031398" y="6051199"/>
                <a:ext cx="1117218" cy="446887"/>
                <a:chOff x="1686366" y="769477"/>
                <a:chExt cx="1117218" cy="446887"/>
              </a:xfrm>
            </p:grpSpPr>
            <p:sp>
              <p:nvSpPr>
                <p:cNvPr id="48" name="Chevron 47"/>
                <p:cNvSpPr/>
                <p:nvPr/>
              </p:nvSpPr>
              <p:spPr>
                <a:xfrm>
                  <a:off x="1686366" y="769477"/>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Chevron 6"/>
                <p:cNvSpPr/>
                <p:nvPr/>
              </p:nvSpPr>
              <p:spPr>
                <a:xfrm>
                  <a:off x="1960610" y="76947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Turbidity + Algae</a:t>
                  </a:r>
                  <a:endParaRPr lang="en-US" sz="1100" kern="1200" dirty="0">
                    <a:solidFill>
                      <a:schemeClr val="bg1"/>
                    </a:solidFill>
                  </a:endParaRPr>
                </a:p>
              </p:txBody>
            </p:sp>
          </p:grpSp>
          <p:grpSp>
            <p:nvGrpSpPr>
              <p:cNvPr id="45" name="Group 44"/>
              <p:cNvGrpSpPr/>
              <p:nvPr/>
            </p:nvGrpSpPr>
            <p:grpSpPr>
              <a:xfrm>
                <a:off x="7912284" y="6049254"/>
                <a:ext cx="1117218" cy="459382"/>
                <a:chOff x="2414852" y="615132"/>
                <a:chExt cx="1117218" cy="459382"/>
              </a:xfrm>
            </p:grpSpPr>
            <p:sp>
              <p:nvSpPr>
                <p:cNvPr id="46" name="Chevron 45"/>
                <p:cNvSpPr/>
                <p:nvPr/>
              </p:nvSpPr>
              <p:spPr>
                <a:xfrm>
                  <a:off x="2414852" y="615132"/>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Chevron 6"/>
                <p:cNvSpPr/>
                <p:nvPr/>
              </p:nvSpPr>
              <p:spPr>
                <a:xfrm>
                  <a:off x="2656297" y="62762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Statistics</a:t>
                  </a:r>
                  <a:endParaRPr lang="en-US" sz="1100" kern="1200" dirty="0">
                    <a:solidFill>
                      <a:schemeClr val="bg1"/>
                    </a:solidFill>
                  </a:endParaRPr>
                </a:p>
              </p:txBody>
            </p:sp>
          </p:grpSp>
        </p:grpSp>
        <p:sp>
          <p:nvSpPr>
            <p:cNvPr id="33" name="Chevron 32"/>
            <p:cNvSpPr/>
            <p:nvPr/>
          </p:nvSpPr>
          <p:spPr>
            <a:xfrm>
              <a:off x="6226029" y="6051198"/>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Chevron 6"/>
            <p:cNvSpPr/>
            <p:nvPr/>
          </p:nvSpPr>
          <p:spPr>
            <a:xfrm>
              <a:off x="6470945" y="605119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090" kern="1200" dirty="0" smtClean="0">
                  <a:solidFill>
                    <a:schemeClr val="bg1"/>
                  </a:solidFill>
                </a:rPr>
                <a:t>Water Threshold</a:t>
              </a:r>
              <a:endParaRPr lang="en-US" sz="1090" kern="1200" dirty="0">
                <a:solidFill>
                  <a:schemeClr val="bg1"/>
                </a:solidFill>
              </a:endParaRPr>
            </a:p>
          </p:txBody>
        </p:sp>
      </p:grpSp>
      <p:sp>
        <p:nvSpPr>
          <p:cNvPr id="58" name="Pentagon 57"/>
          <p:cNvSpPr/>
          <p:nvPr/>
        </p:nvSpPr>
        <p:spPr>
          <a:xfrm>
            <a:off x="5985727" y="6059037"/>
            <a:ext cx="1002174" cy="446887"/>
          </a:xfrm>
          <a:prstGeom prst="homePlate">
            <a:avLst/>
          </a:prstGeom>
          <a:noFill/>
          <a:ln w="508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548639" y="640079"/>
            <a:ext cx="3566099" cy="1326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Century Gothic" panose="020B0502020202020204" pitchFamily="34" charset="0"/>
                <a:sym typeface="Questrial"/>
              </a:rPr>
              <a:t>Methodology</a:t>
            </a:r>
          </a:p>
          <a:p>
            <a:pPr marL="0" marR="0" lvl="0" indent="0" algn="l" rtl="0">
              <a:lnSpc>
                <a:spcPct val="90000"/>
              </a:lnSpc>
              <a:spcBef>
                <a:spcPts val="0"/>
              </a:spcBef>
              <a:spcAft>
                <a:spcPts val="0"/>
              </a:spcAft>
              <a:buClr>
                <a:schemeClr val="accent1"/>
              </a:buClr>
              <a:buSzPct val="25000"/>
              <a:buFont typeface="Arial"/>
              <a:buNone/>
            </a:pPr>
            <a:r>
              <a:rPr lang="en-US" sz="2000" b="0" i="0" u="none" strike="noStrike" cap="none" baseline="0" dirty="0">
                <a:solidFill>
                  <a:schemeClr val="dk1"/>
                </a:solidFill>
                <a:latin typeface="Century Gothic" panose="020B0502020202020204" pitchFamily="34" charset="0"/>
                <a:sym typeface="Questrial"/>
              </a:rPr>
              <a:t>	</a:t>
            </a:r>
          </a:p>
        </p:txBody>
      </p:sp>
      <p:sp>
        <p:nvSpPr>
          <p:cNvPr id="230" name="Shape 230"/>
          <p:cNvSpPr txBox="1">
            <a:spLocks noGrp="1"/>
          </p:cNvSpPr>
          <p:nvPr>
            <p:ph type="body" idx="2"/>
          </p:nvPr>
        </p:nvSpPr>
        <p:spPr>
          <a:xfrm>
            <a:off x="548650" y="1276410"/>
            <a:ext cx="5469599" cy="1151399"/>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2400" dirty="0">
                <a:solidFill>
                  <a:schemeClr val="tx1"/>
                </a:solidFill>
                <a:latin typeface="Century Gothic" panose="020B0502020202020204" pitchFamily="34" charset="0"/>
              </a:rPr>
              <a:t>Complete measurement</a:t>
            </a:r>
          </a:p>
        </p:txBody>
      </p:sp>
      <p:pic>
        <p:nvPicPr>
          <p:cNvPr id="231" name="Shape 231"/>
          <p:cNvPicPr preferRelativeResize="0"/>
          <p:nvPr/>
        </p:nvPicPr>
        <p:blipFill>
          <a:blip r:embed="rId3">
            <a:alphaModFix/>
          </a:blip>
          <a:stretch>
            <a:fillRect/>
          </a:stretch>
        </p:blipFill>
        <p:spPr>
          <a:xfrm>
            <a:off x="873888" y="1816100"/>
            <a:ext cx="7336349" cy="4806200"/>
          </a:xfrm>
          <a:prstGeom prst="rect">
            <a:avLst/>
          </a:prstGeom>
          <a:noFill/>
          <a:ln>
            <a:solidFill>
              <a:schemeClr val="tx1">
                <a:lumMod val="50000"/>
              </a:schemeClr>
            </a:solidFill>
          </a:ln>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body" idx="1"/>
          </p:nvPr>
        </p:nvSpPr>
        <p:spPr>
          <a:xfrm>
            <a:off x="548639" y="640079"/>
            <a:ext cx="8328061" cy="1326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smtClean="0">
                <a:solidFill>
                  <a:schemeClr val="accent1"/>
                </a:solidFill>
                <a:latin typeface="Century Gothic" panose="020B0502020202020204" pitchFamily="34" charset="0"/>
                <a:sym typeface="Questrial"/>
                <a:rtl val="0"/>
              </a:rPr>
              <a:t>Methodology: Turbidity</a:t>
            </a:r>
            <a:r>
              <a:rPr lang="en-US" sz="4000" b="1" i="0" u="none" strike="noStrike" cap="none" dirty="0" smtClean="0">
                <a:solidFill>
                  <a:schemeClr val="accent1"/>
                </a:solidFill>
                <a:latin typeface="Century Gothic" panose="020B0502020202020204" pitchFamily="34" charset="0"/>
                <a:sym typeface="Questrial"/>
                <a:rtl val="0"/>
              </a:rPr>
              <a:t> &amp; Algae</a:t>
            </a:r>
            <a:endParaRPr lang="en-US" sz="4000" b="1" i="0" u="none" strike="noStrike" cap="none" baseline="0" dirty="0">
              <a:solidFill>
                <a:schemeClr val="accent1"/>
              </a:solidFill>
              <a:latin typeface="Century Gothic" panose="020B0502020202020204" pitchFamily="34" charset="0"/>
              <a:sym typeface="Questrial"/>
              <a:rtl val="0"/>
            </a:endParaRPr>
          </a:p>
          <a:p>
            <a:pPr marL="0" marR="0" lvl="0" indent="0" algn="l" rtl="0">
              <a:lnSpc>
                <a:spcPct val="90000"/>
              </a:lnSpc>
              <a:spcBef>
                <a:spcPts val="0"/>
              </a:spcBef>
              <a:spcAft>
                <a:spcPts val="0"/>
              </a:spcAft>
              <a:buClr>
                <a:schemeClr val="accent1"/>
              </a:buClr>
              <a:buSzPct val="25000"/>
              <a:buFont typeface="Arial"/>
              <a:buNone/>
            </a:pPr>
            <a:r>
              <a:rPr lang="en-US" sz="2000" b="0" i="0" u="none" strike="noStrike" cap="none" baseline="0" dirty="0">
                <a:solidFill>
                  <a:schemeClr val="dk1"/>
                </a:solidFill>
                <a:latin typeface="Century Gothic" panose="020B0502020202020204" pitchFamily="34" charset="0"/>
                <a:sym typeface="Questrial"/>
                <a:rtl val="0"/>
              </a:rPr>
              <a:t>	</a:t>
            </a:r>
          </a:p>
        </p:txBody>
      </p:sp>
      <p:sp>
        <p:nvSpPr>
          <p:cNvPr id="237" name="Shape 237"/>
          <p:cNvSpPr txBox="1">
            <a:spLocks noGrp="1"/>
          </p:cNvSpPr>
          <p:nvPr>
            <p:ph type="body" idx="2"/>
          </p:nvPr>
        </p:nvSpPr>
        <p:spPr>
          <a:xfrm>
            <a:off x="712458" y="2029085"/>
            <a:ext cx="4314296" cy="2199600"/>
          </a:xfrm>
          <a:prstGeom prst="rect">
            <a:avLst/>
          </a:prstGeom>
          <a:noFill/>
          <a:ln>
            <a:noFill/>
          </a:ln>
        </p:spPr>
        <p:txBody>
          <a:bodyPr lIns="91425" tIns="91425" rIns="91425" bIns="91425" anchor="t" anchorCtr="0">
            <a:noAutofit/>
          </a:bodyPr>
          <a:lstStyle/>
          <a:p>
            <a:pPr marL="457200" marR="0" lvl="0" indent="-228600" algn="l" rtl="0">
              <a:lnSpc>
                <a:spcPct val="90000"/>
              </a:lnSpc>
              <a:spcBef>
                <a:spcPts val="0"/>
              </a:spcBef>
              <a:spcAft>
                <a:spcPts val="0"/>
              </a:spcAft>
              <a:buClr>
                <a:schemeClr val="dk1"/>
              </a:buClr>
              <a:buSzPct val="100000"/>
              <a:buFont typeface="Arial"/>
              <a:buChar char="➢"/>
            </a:pPr>
            <a:r>
              <a:rPr lang="en-US" sz="2000" b="0" dirty="0">
                <a:solidFill>
                  <a:srgbClr val="585454"/>
                </a:solidFill>
                <a:latin typeface="Century Gothic" panose="020B0502020202020204" pitchFamily="34" charset="0"/>
              </a:rPr>
              <a:t>Floating Algae </a:t>
            </a:r>
            <a:r>
              <a:rPr lang="en-US" sz="2000" b="0" dirty="0" smtClean="0">
                <a:solidFill>
                  <a:srgbClr val="585454"/>
                </a:solidFill>
                <a:latin typeface="Century Gothic" panose="020B0502020202020204" pitchFamily="34" charset="0"/>
              </a:rPr>
              <a:t>Index (</a:t>
            </a:r>
            <a:r>
              <a:rPr lang="en-US" sz="2000" dirty="0" smtClean="0">
                <a:solidFill>
                  <a:srgbClr val="585454"/>
                </a:solidFill>
                <a:latin typeface="Century Gothic" panose="020B0502020202020204" pitchFamily="34" charset="0"/>
              </a:rPr>
              <a:t>FAI</a:t>
            </a:r>
            <a:r>
              <a:rPr lang="en-US" sz="2000" b="0" dirty="0" smtClean="0">
                <a:solidFill>
                  <a:srgbClr val="585454"/>
                </a:solidFill>
                <a:latin typeface="Century Gothic" panose="020B0502020202020204" pitchFamily="34" charset="0"/>
              </a:rPr>
              <a:t>)</a:t>
            </a:r>
            <a:r>
              <a:rPr lang="en-US" sz="2000" b="0" dirty="0">
                <a:solidFill>
                  <a:srgbClr val="585454"/>
                </a:solidFill>
                <a:latin typeface="Century Gothic" panose="020B0502020202020204" pitchFamily="34" charset="0"/>
              </a:rPr>
              <a:t/>
            </a:r>
            <a:br>
              <a:rPr lang="en-US" sz="2000" b="0" dirty="0">
                <a:solidFill>
                  <a:srgbClr val="585454"/>
                </a:solidFill>
                <a:latin typeface="Century Gothic" panose="020B0502020202020204" pitchFamily="34" charset="0"/>
              </a:rPr>
            </a:br>
            <a:endParaRPr lang="en-US" sz="2000" b="0" dirty="0">
              <a:solidFill>
                <a:srgbClr val="585454"/>
              </a:solidFill>
              <a:latin typeface="Century Gothic" panose="020B0502020202020204" pitchFamily="34" charset="0"/>
            </a:endParaRPr>
          </a:p>
          <a:p>
            <a:pPr marR="0" algn="l" rtl="0">
              <a:lnSpc>
                <a:spcPct val="90000"/>
              </a:lnSpc>
              <a:spcBef>
                <a:spcPts val="0"/>
              </a:spcBef>
              <a:spcAft>
                <a:spcPts val="0"/>
              </a:spcAft>
              <a:buNone/>
            </a:pPr>
            <a:endParaRPr sz="2000" b="0" dirty="0">
              <a:solidFill>
                <a:srgbClr val="585454"/>
              </a:solidFill>
              <a:latin typeface="Century Gothic" panose="020B0502020202020204" pitchFamily="34" charset="0"/>
            </a:endParaRPr>
          </a:p>
          <a:p>
            <a:pPr marR="0" lvl="0" algn="l" rtl="0">
              <a:lnSpc>
                <a:spcPct val="90000"/>
              </a:lnSpc>
              <a:spcBef>
                <a:spcPts val="0"/>
              </a:spcBef>
              <a:spcAft>
                <a:spcPts val="0"/>
              </a:spcAft>
              <a:buNone/>
            </a:pPr>
            <a:endParaRPr sz="2000" b="0" dirty="0">
              <a:solidFill>
                <a:srgbClr val="585454"/>
              </a:solidFill>
              <a:latin typeface="Century Gothic" panose="020B0502020202020204" pitchFamily="34" charset="0"/>
            </a:endParaRPr>
          </a:p>
          <a:p>
            <a:pPr marL="457200" marR="0" lvl="0" indent="-228600" algn="l" rtl="0">
              <a:lnSpc>
                <a:spcPct val="90000"/>
              </a:lnSpc>
              <a:spcBef>
                <a:spcPts val="0"/>
              </a:spcBef>
              <a:spcAft>
                <a:spcPts val="0"/>
              </a:spcAft>
              <a:buClr>
                <a:schemeClr val="dk1"/>
              </a:buClr>
              <a:buSzPct val="100000"/>
              <a:buFont typeface="Arial"/>
              <a:buChar char="➢"/>
            </a:pPr>
            <a:endParaRPr lang="en-US" sz="2000" b="0" dirty="0" smtClean="0">
              <a:solidFill>
                <a:srgbClr val="585454"/>
              </a:solidFill>
              <a:latin typeface="Century Gothic" panose="020B0502020202020204" pitchFamily="34" charset="0"/>
            </a:endParaRPr>
          </a:p>
          <a:p>
            <a:pPr marL="457200" marR="0" lvl="0" indent="-228600" algn="l" rtl="0">
              <a:lnSpc>
                <a:spcPct val="90000"/>
              </a:lnSpc>
              <a:spcBef>
                <a:spcPts val="0"/>
              </a:spcBef>
              <a:spcAft>
                <a:spcPts val="0"/>
              </a:spcAft>
              <a:buClr>
                <a:schemeClr val="dk1"/>
              </a:buClr>
              <a:buSzPct val="100000"/>
              <a:buFont typeface="Arial"/>
              <a:buChar char="➢"/>
            </a:pPr>
            <a:endParaRPr lang="en-US" sz="2000" b="0" dirty="0" smtClean="0">
              <a:solidFill>
                <a:srgbClr val="585454"/>
              </a:solidFill>
              <a:latin typeface="Century Gothic" panose="020B0502020202020204" pitchFamily="34" charset="0"/>
            </a:endParaRPr>
          </a:p>
          <a:p>
            <a:pPr marL="457200" marR="0" lvl="0" indent="-228600" algn="l" rtl="0">
              <a:lnSpc>
                <a:spcPct val="90000"/>
              </a:lnSpc>
              <a:spcBef>
                <a:spcPts val="0"/>
              </a:spcBef>
              <a:spcAft>
                <a:spcPts val="0"/>
              </a:spcAft>
              <a:buClr>
                <a:schemeClr val="dk1"/>
              </a:buClr>
              <a:buSzPct val="100000"/>
              <a:buFont typeface="Arial"/>
              <a:buChar char="➢"/>
            </a:pPr>
            <a:r>
              <a:rPr lang="en-US" sz="2000" b="0" dirty="0" smtClean="0">
                <a:solidFill>
                  <a:srgbClr val="585454"/>
                </a:solidFill>
                <a:latin typeface="Century Gothic" panose="020B0502020202020204" pitchFamily="34" charset="0"/>
              </a:rPr>
              <a:t>Normalized </a:t>
            </a:r>
            <a:r>
              <a:rPr lang="en-US" sz="2000" b="0" dirty="0">
                <a:solidFill>
                  <a:srgbClr val="585454"/>
                </a:solidFill>
                <a:latin typeface="Century Gothic" panose="020B0502020202020204" pitchFamily="34" charset="0"/>
              </a:rPr>
              <a:t>Difference Turbidity </a:t>
            </a:r>
            <a:r>
              <a:rPr lang="en-US" sz="2000" b="0" dirty="0" smtClean="0">
                <a:solidFill>
                  <a:srgbClr val="585454"/>
                </a:solidFill>
                <a:latin typeface="Century Gothic" panose="020B0502020202020204" pitchFamily="34" charset="0"/>
              </a:rPr>
              <a:t>Index (</a:t>
            </a:r>
            <a:r>
              <a:rPr lang="en-US" sz="2000" dirty="0" smtClean="0">
                <a:solidFill>
                  <a:srgbClr val="585454"/>
                </a:solidFill>
                <a:latin typeface="Century Gothic" panose="020B0502020202020204" pitchFamily="34" charset="0"/>
              </a:rPr>
              <a:t>NDTI</a:t>
            </a:r>
            <a:r>
              <a:rPr lang="en-US" sz="2000" b="0" dirty="0" smtClean="0">
                <a:solidFill>
                  <a:srgbClr val="585454"/>
                </a:solidFill>
                <a:latin typeface="Century Gothic" panose="020B0502020202020204" pitchFamily="34" charset="0"/>
              </a:rPr>
              <a:t>)</a:t>
            </a:r>
            <a:endParaRPr lang="en-US" sz="2000" b="0" dirty="0">
              <a:solidFill>
                <a:srgbClr val="585454"/>
              </a:solidFill>
              <a:latin typeface="Century Gothic" panose="020B0502020202020204" pitchFamily="34" charset="0"/>
            </a:endParaRPr>
          </a:p>
        </p:txBody>
      </p:sp>
      <p:sp>
        <p:nvSpPr>
          <p:cNvPr id="238" name="Shape 238"/>
          <p:cNvSpPr txBox="1">
            <a:spLocks noGrp="1"/>
          </p:cNvSpPr>
          <p:nvPr>
            <p:ph type="body" idx="3"/>
          </p:nvPr>
        </p:nvSpPr>
        <p:spPr>
          <a:xfrm>
            <a:off x="548650" y="1317050"/>
            <a:ext cx="5469598" cy="1151399"/>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2400" b="0" i="0" u="none" strike="noStrike" cap="none" baseline="0" dirty="0">
                <a:solidFill>
                  <a:schemeClr val="dk1"/>
                </a:solidFill>
                <a:latin typeface="Century Gothic" panose="020B0502020202020204" pitchFamily="34" charset="0"/>
                <a:sym typeface="Questrial"/>
                <a:rtl val="0"/>
              </a:rPr>
              <a:t>Additional </a:t>
            </a:r>
            <a:r>
              <a:rPr lang="en-US" sz="2400" b="0" i="0" u="none" strike="noStrike" cap="none" baseline="0" dirty="0" smtClean="0">
                <a:solidFill>
                  <a:schemeClr val="dk1"/>
                </a:solidFill>
                <a:latin typeface="Century Gothic" panose="020B0502020202020204" pitchFamily="34" charset="0"/>
                <a:sym typeface="Questrial"/>
                <a:rtl val="0"/>
              </a:rPr>
              <a:t>Indices: </a:t>
            </a:r>
            <a:endParaRPr lang="en-US" sz="2400" b="0" i="0" u="none" strike="noStrike" cap="none" baseline="0" dirty="0">
              <a:solidFill>
                <a:schemeClr val="dk1"/>
              </a:solidFill>
              <a:latin typeface="Century Gothic" panose="020B0502020202020204" pitchFamily="34" charset="0"/>
              <a:sym typeface="Questrial"/>
              <a:rtl val="0"/>
            </a:endParaRPr>
          </a:p>
        </p:txBody>
      </p:sp>
      <p:pic>
        <p:nvPicPr>
          <p:cNvPr id="239" name="Shape 239"/>
          <p:cNvPicPr preferRelativeResize="0"/>
          <p:nvPr/>
        </p:nvPicPr>
        <p:blipFill>
          <a:blip r:embed="rId3">
            <a:alphaModFix/>
          </a:blip>
          <a:stretch>
            <a:fillRect/>
          </a:stretch>
        </p:blipFill>
        <p:spPr>
          <a:xfrm>
            <a:off x="5313727" y="1511137"/>
            <a:ext cx="3276000" cy="4184861"/>
          </a:xfrm>
          <a:prstGeom prst="rect">
            <a:avLst/>
          </a:prstGeom>
          <a:noFill/>
          <a:ln>
            <a:solidFill>
              <a:schemeClr val="tx1">
                <a:lumMod val="50000"/>
              </a:schemeClr>
            </a:solidFill>
          </a:ln>
        </p:spPr>
      </p:pic>
      <p:pic>
        <p:nvPicPr>
          <p:cNvPr id="240" name="Shape 240"/>
          <p:cNvPicPr preferRelativeResize="0"/>
          <p:nvPr/>
        </p:nvPicPr>
        <p:blipFill>
          <a:blip r:embed="rId4">
            <a:alphaModFix/>
          </a:blip>
          <a:stretch>
            <a:fillRect/>
          </a:stretch>
        </p:blipFill>
        <p:spPr>
          <a:xfrm>
            <a:off x="-4266637" y="1966075"/>
            <a:ext cx="4086225" cy="381000"/>
          </a:xfrm>
          <a:prstGeom prst="rect">
            <a:avLst/>
          </a:prstGeom>
          <a:noFill/>
          <a:ln>
            <a:noFill/>
          </a:ln>
        </p:spPr>
      </p:pic>
      <p:sp>
        <p:nvSpPr>
          <p:cNvPr id="241" name="Shape 241"/>
          <p:cNvSpPr txBox="1"/>
          <p:nvPr/>
        </p:nvSpPr>
        <p:spPr>
          <a:xfrm>
            <a:off x="230006" y="2632507"/>
            <a:ext cx="4858330" cy="616500"/>
          </a:xfrm>
          <a:prstGeom prst="rect">
            <a:avLst/>
          </a:prstGeom>
          <a:no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rtl="0">
              <a:spcBef>
                <a:spcPts val="0"/>
              </a:spcBef>
              <a:buNone/>
            </a:pPr>
            <a:r>
              <a:rPr lang="en-US" sz="2000" i="1" dirty="0">
                <a:latin typeface="Times New Roman" panose="02020603050405020304" pitchFamily="18" charset="0"/>
                <a:ea typeface="Times New Roman"/>
                <a:cs typeface="Times New Roman" panose="02020603050405020304" pitchFamily="18" charset="0"/>
                <a:sym typeface="Times New Roman"/>
              </a:rPr>
              <a:t>NIR-(red+((SWIR-red)*(</a:t>
            </a:r>
            <a:r>
              <a:rPr lang="en-US" sz="2000" i="1" dirty="0" err="1">
                <a:latin typeface="Times New Roman" panose="02020603050405020304" pitchFamily="18" charset="0"/>
                <a:ea typeface="Times New Roman"/>
                <a:cs typeface="Times New Roman" panose="02020603050405020304" pitchFamily="18" charset="0"/>
                <a:sym typeface="Times New Roman"/>
              </a:rPr>
              <a:t>λ</a:t>
            </a:r>
            <a:r>
              <a:rPr lang="en-US" sz="2000" i="1" baseline="-25000" dirty="0" err="1">
                <a:latin typeface="Times New Roman" panose="02020603050405020304" pitchFamily="18" charset="0"/>
                <a:ea typeface="Times New Roman"/>
                <a:cs typeface="Times New Roman" panose="02020603050405020304" pitchFamily="18" charset="0"/>
                <a:sym typeface="Times New Roman"/>
              </a:rPr>
              <a:t>NIR</a:t>
            </a:r>
            <a:r>
              <a:rPr lang="en-US" sz="2000" i="1" dirty="0" err="1">
                <a:latin typeface="Times New Roman" panose="02020603050405020304" pitchFamily="18" charset="0"/>
                <a:ea typeface="Times New Roman"/>
                <a:cs typeface="Times New Roman" panose="02020603050405020304" pitchFamily="18" charset="0"/>
                <a:sym typeface="Times New Roman"/>
              </a:rPr>
              <a:t>-λ</a:t>
            </a:r>
            <a:r>
              <a:rPr lang="en-US" sz="2000" i="1" baseline="-25000" dirty="0" err="1">
                <a:latin typeface="Times New Roman" panose="02020603050405020304" pitchFamily="18" charset="0"/>
                <a:ea typeface="Times New Roman"/>
                <a:cs typeface="Times New Roman" panose="02020603050405020304" pitchFamily="18" charset="0"/>
                <a:sym typeface="Times New Roman"/>
              </a:rPr>
              <a:t>Red</a:t>
            </a:r>
            <a:r>
              <a:rPr lang="en-US" sz="2000" i="1" baseline="-25000" dirty="0">
                <a:latin typeface="Times New Roman" panose="02020603050405020304" pitchFamily="18" charset="0"/>
                <a:ea typeface="Times New Roman"/>
                <a:cs typeface="Times New Roman" panose="02020603050405020304" pitchFamily="18" charset="0"/>
                <a:sym typeface="Times New Roman"/>
              </a:rPr>
              <a:t> </a:t>
            </a:r>
            <a:r>
              <a:rPr lang="en-US" sz="2000" i="1" dirty="0">
                <a:latin typeface="Times New Roman" panose="02020603050405020304" pitchFamily="18" charset="0"/>
                <a:ea typeface="Times New Roman"/>
                <a:cs typeface="Times New Roman" panose="02020603050405020304" pitchFamily="18" charset="0"/>
                <a:sym typeface="Times New Roman"/>
              </a:rPr>
              <a:t>)/</a:t>
            </a:r>
            <a:r>
              <a:rPr lang="en-US" sz="2000" i="1" dirty="0" err="1">
                <a:latin typeface="Times New Roman" panose="02020603050405020304" pitchFamily="18" charset="0"/>
                <a:ea typeface="Times New Roman"/>
                <a:cs typeface="Times New Roman" panose="02020603050405020304" pitchFamily="18" charset="0"/>
                <a:sym typeface="Times New Roman"/>
              </a:rPr>
              <a:t>λ</a:t>
            </a:r>
            <a:r>
              <a:rPr lang="en-US" sz="2000" i="1" baseline="-25000" dirty="0" err="1">
                <a:latin typeface="Times New Roman" panose="02020603050405020304" pitchFamily="18" charset="0"/>
                <a:ea typeface="Times New Roman"/>
                <a:cs typeface="Times New Roman" panose="02020603050405020304" pitchFamily="18" charset="0"/>
                <a:sym typeface="Times New Roman"/>
              </a:rPr>
              <a:t>SWIR</a:t>
            </a:r>
            <a:r>
              <a:rPr lang="en-US" sz="2000" i="1" dirty="0" err="1">
                <a:latin typeface="Times New Roman" panose="02020603050405020304" pitchFamily="18" charset="0"/>
                <a:ea typeface="Times New Roman"/>
                <a:cs typeface="Times New Roman" panose="02020603050405020304" pitchFamily="18" charset="0"/>
                <a:sym typeface="Times New Roman"/>
              </a:rPr>
              <a:t>-λ</a:t>
            </a:r>
            <a:r>
              <a:rPr lang="en-US" sz="2000" i="1" baseline="-25000" dirty="0" err="1">
                <a:latin typeface="Times New Roman" panose="02020603050405020304" pitchFamily="18" charset="0"/>
                <a:ea typeface="Times New Roman"/>
                <a:cs typeface="Times New Roman" panose="02020603050405020304" pitchFamily="18" charset="0"/>
                <a:sym typeface="Times New Roman"/>
              </a:rPr>
              <a:t>Red</a:t>
            </a:r>
            <a:r>
              <a:rPr lang="en-US" sz="2000" i="1" baseline="-25000" dirty="0">
                <a:latin typeface="Times New Roman" panose="02020603050405020304" pitchFamily="18" charset="0"/>
                <a:ea typeface="Times New Roman"/>
                <a:cs typeface="Times New Roman" panose="02020603050405020304" pitchFamily="18" charset="0"/>
                <a:sym typeface="Times New Roman"/>
              </a:rPr>
              <a:t> </a:t>
            </a:r>
            <a:r>
              <a:rPr lang="en-US" sz="2000" i="1" dirty="0">
                <a:latin typeface="Times New Roman" panose="02020603050405020304" pitchFamily="18" charset="0"/>
                <a:ea typeface="Times New Roman"/>
                <a:cs typeface="Times New Roman" panose="02020603050405020304" pitchFamily="18" charset="0"/>
                <a:sym typeface="Times New Roman"/>
              </a:rPr>
              <a:t>)</a:t>
            </a:r>
          </a:p>
          <a:p>
            <a:pPr lvl="0" rtl="0">
              <a:spcBef>
                <a:spcPts val="0"/>
              </a:spcBef>
              <a:buNone/>
            </a:pPr>
            <a:endParaRPr sz="2400" i="1" baseline="-25000" dirty="0">
              <a:latin typeface="Times New Roman" panose="02020603050405020304" pitchFamily="18" charset="0"/>
              <a:ea typeface="Times New Roman"/>
              <a:cs typeface="Times New Roman" panose="02020603050405020304" pitchFamily="18" charset="0"/>
              <a:sym typeface="Times New Roman"/>
            </a:endParaRPr>
          </a:p>
        </p:txBody>
      </p:sp>
      <p:sp>
        <p:nvSpPr>
          <p:cNvPr id="242" name="Shape 242"/>
          <p:cNvSpPr txBox="1"/>
          <p:nvPr/>
        </p:nvSpPr>
        <p:spPr>
          <a:xfrm>
            <a:off x="1567520" y="4528625"/>
            <a:ext cx="2063700" cy="880491"/>
          </a:xfrm>
          <a:prstGeom prst="rect">
            <a:avLst/>
          </a:prstGeom>
          <a:no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algn="ctr" rtl="0">
              <a:lnSpc>
                <a:spcPct val="115000"/>
              </a:lnSpc>
              <a:spcBef>
                <a:spcPts val="0"/>
              </a:spcBef>
              <a:buNone/>
            </a:pPr>
            <a:r>
              <a:rPr lang="en-US" sz="2000" i="1" dirty="0">
                <a:latin typeface="Times New Roman" panose="02020603050405020304" pitchFamily="18" charset="0"/>
                <a:ea typeface="Times New Roman"/>
                <a:cs typeface="Times New Roman" panose="02020603050405020304" pitchFamily="18" charset="0"/>
                <a:sym typeface="Times New Roman"/>
              </a:rPr>
              <a:t>Red-Green</a:t>
            </a:r>
          </a:p>
          <a:p>
            <a:pPr lvl="0" algn="ctr" rtl="0">
              <a:lnSpc>
                <a:spcPct val="115000"/>
              </a:lnSpc>
              <a:spcBef>
                <a:spcPts val="0"/>
              </a:spcBef>
              <a:buNone/>
            </a:pPr>
            <a:r>
              <a:rPr lang="en-US" sz="2000" i="1" dirty="0" err="1">
                <a:latin typeface="Times New Roman" panose="02020603050405020304" pitchFamily="18" charset="0"/>
                <a:ea typeface="Times New Roman"/>
                <a:cs typeface="Times New Roman" panose="02020603050405020304" pitchFamily="18" charset="0"/>
                <a:sym typeface="Times New Roman"/>
              </a:rPr>
              <a:t>Red+Green</a:t>
            </a:r>
            <a:endParaRPr lang="en-US" sz="2000" i="1" dirty="0">
              <a:latin typeface="Times New Roman" panose="02020603050405020304" pitchFamily="18" charset="0"/>
              <a:ea typeface="Times New Roman"/>
              <a:cs typeface="Times New Roman" panose="02020603050405020304" pitchFamily="18" charset="0"/>
              <a:sym typeface="Times New Roman"/>
            </a:endParaRPr>
          </a:p>
          <a:p>
            <a:pPr lvl="0" rtl="0">
              <a:spcBef>
                <a:spcPts val="0"/>
              </a:spcBef>
              <a:buNone/>
            </a:pPr>
            <a:endParaRPr sz="2400" i="1" baseline="-25000" dirty="0">
              <a:latin typeface="Times New Roman" panose="02020603050405020304" pitchFamily="18" charset="0"/>
              <a:ea typeface="Times New Roman"/>
              <a:cs typeface="Times New Roman" panose="02020603050405020304" pitchFamily="18" charset="0"/>
              <a:sym typeface="Times New Roman"/>
            </a:endParaRPr>
          </a:p>
        </p:txBody>
      </p:sp>
      <p:cxnSp>
        <p:nvCxnSpPr>
          <p:cNvPr id="243" name="Shape 243"/>
          <p:cNvCxnSpPr/>
          <p:nvPr/>
        </p:nvCxnSpPr>
        <p:spPr>
          <a:xfrm>
            <a:off x="1852671" y="4966206"/>
            <a:ext cx="1447200" cy="0"/>
          </a:xfrm>
          <a:prstGeom prst="straightConnector1">
            <a:avLst/>
          </a:prstGeom>
          <a:noFill/>
          <a:ln w="9525" cap="flat" cmpd="sng">
            <a:solidFill>
              <a:srgbClr val="000000"/>
            </a:solidFill>
            <a:prstDash val="solid"/>
            <a:round/>
            <a:headEnd type="none" w="lg" len="lg"/>
            <a:tailEnd type="none" w="lg" len="lg"/>
          </a:ln>
        </p:spPr>
      </p:cxnSp>
      <p:grpSp>
        <p:nvGrpSpPr>
          <p:cNvPr id="32" name="Group 31"/>
          <p:cNvGrpSpPr/>
          <p:nvPr/>
        </p:nvGrpSpPr>
        <p:grpSpPr>
          <a:xfrm>
            <a:off x="540781" y="6046542"/>
            <a:ext cx="8135232" cy="459382"/>
            <a:chOff x="894270" y="6049254"/>
            <a:chExt cx="8135232" cy="459382"/>
          </a:xfrm>
        </p:grpSpPr>
        <p:grpSp>
          <p:nvGrpSpPr>
            <p:cNvPr id="33" name="Group 32"/>
            <p:cNvGrpSpPr/>
            <p:nvPr/>
          </p:nvGrpSpPr>
          <p:grpSpPr>
            <a:xfrm>
              <a:off x="894270" y="6049254"/>
              <a:ext cx="8135232" cy="459382"/>
              <a:chOff x="894270" y="6049254"/>
              <a:chExt cx="8135232" cy="459382"/>
            </a:xfrm>
          </p:grpSpPr>
          <p:grpSp>
            <p:nvGrpSpPr>
              <p:cNvPr id="36" name="Group 35"/>
              <p:cNvGrpSpPr/>
              <p:nvPr/>
            </p:nvGrpSpPr>
            <p:grpSpPr>
              <a:xfrm>
                <a:off x="894270" y="6051200"/>
                <a:ext cx="1117218" cy="446887"/>
                <a:chOff x="111" y="769477"/>
                <a:chExt cx="1117218" cy="446887"/>
              </a:xfrm>
            </p:grpSpPr>
            <p:sp>
              <p:nvSpPr>
                <p:cNvPr id="55" name="Pentagon 54"/>
                <p:cNvSpPr/>
                <p:nvPr/>
              </p:nvSpPr>
              <p:spPr>
                <a:xfrm>
                  <a:off x="111" y="769477"/>
                  <a:ext cx="1117218" cy="446887"/>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6" name="Pentagon 4"/>
                <p:cNvSpPr/>
                <p:nvPr/>
              </p:nvSpPr>
              <p:spPr>
                <a:xfrm>
                  <a:off x="111" y="769477"/>
                  <a:ext cx="1005496"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t>Locate Water Body</a:t>
                  </a:r>
                  <a:endParaRPr lang="en-US" sz="1100" kern="1200" dirty="0"/>
                </a:p>
              </p:txBody>
            </p:sp>
          </p:grpSp>
          <p:grpSp>
            <p:nvGrpSpPr>
              <p:cNvPr id="37" name="Group 36"/>
              <p:cNvGrpSpPr/>
              <p:nvPr/>
            </p:nvGrpSpPr>
            <p:grpSpPr>
              <a:xfrm>
                <a:off x="1788045" y="6051200"/>
                <a:ext cx="1117218" cy="446887"/>
                <a:chOff x="893886" y="769477"/>
                <a:chExt cx="1117218" cy="446887"/>
              </a:xfrm>
            </p:grpSpPr>
            <p:sp>
              <p:nvSpPr>
                <p:cNvPr id="53" name="Chevron 52"/>
                <p:cNvSpPr/>
                <p:nvPr/>
              </p:nvSpPr>
              <p:spPr>
                <a:xfrm>
                  <a:off x="893886" y="769477"/>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4" name="Chevron 6"/>
                <p:cNvSpPr/>
                <p:nvPr/>
              </p:nvSpPr>
              <p:spPr>
                <a:xfrm>
                  <a:off x="1117330" y="76947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Detect Water</a:t>
                  </a:r>
                  <a:endParaRPr lang="en-US" sz="1100" kern="1200" dirty="0">
                    <a:solidFill>
                      <a:schemeClr val="bg1"/>
                    </a:solidFill>
                  </a:endParaRPr>
                </a:p>
              </p:txBody>
            </p:sp>
          </p:grpSp>
          <p:grpSp>
            <p:nvGrpSpPr>
              <p:cNvPr id="38" name="Group 37"/>
              <p:cNvGrpSpPr/>
              <p:nvPr/>
            </p:nvGrpSpPr>
            <p:grpSpPr>
              <a:xfrm>
                <a:off x="2681820" y="6051200"/>
                <a:ext cx="1108217" cy="446887"/>
                <a:chOff x="1787661" y="769477"/>
                <a:chExt cx="1117218" cy="446887"/>
              </a:xfrm>
              <a:solidFill>
                <a:schemeClr val="bg1">
                  <a:lumMod val="65000"/>
                </a:schemeClr>
              </a:solidFill>
            </p:grpSpPr>
            <p:sp>
              <p:nvSpPr>
                <p:cNvPr id="51" name="Chevron 50"/>
                <p:cNvSpPr/>
                <p:nvPr/>
              </p:nvSpPr>
              <p:spPr>
                <a:xfrm>
                  <a:off x="1787661" y="769477"/>
                  <a:ext cx="1117218" cy="446887"/>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2" name="Chevron 8"/>
                <p:cNvSpPr/>
                <p:nvPr/>
              </p:nvSpPr>
              <p:spPr>
                <a:xfrm>
                  <a:off x="2060901" y="890883"/>
                  <a:ext cx="670331" cy="22517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1</a:t>
                  </a:r>
                  <a:endParaRPr lang="en-US" sz="1100" kern="1200" dirty="0">
                    <a:solidFill>
                      <a:schemeClr val="bg1"/>
                    </a:solidFill>
                  </a:endParaRPr>
                </a:p>
              </p:txBody>
            </p:sp>
          </p:grpSp>
          <p:sp>
            <p:nvSpPr>
              <p:cNvPr id="39" name="Chevron 38"/>
              <p:cNvSpPr/>
              <p:nvPr/>
            </p:nvSpPr>
            <p:spPr>
              <a:xfrm>
                <a:off x="3575595" y="6051200"/>
                <a:ext cx="1117218" cy="446887"/>
              </a:xfrm>
              <a:prstGeom prst="chevron">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Chevron 39"/>
              <p:cNvSpPr/>
              <p:nvPr/>
            </p:nvSpPr>
            <p:spPr>
              <a:xfrm>
                <a:off x="4460369" y="6051200"/>
                <a:ext cx="1117218" cy="446887"/>
              </a:xfrm>
              <a:prstGeom prst="chevron">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Chevron 40"/>
              <p:cNvSpPr/>
              <p:nvPr/>
            </p:nvSpPr>
            <p:spPr>
              <a:xfrm>
                <a:off x="5341255" y="6051199"/>
                <a:ext cx="1117218" cy="446887"/>
              </a:xfrm>
              <a:prstGeom prst="chevron">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Chevron 8"/>
              <p:cNvSpPr/>
              <p:nvPr/>
            </p:nvSpPr>
            <p:spPr>
              <a:xfrm>
                <a:off x="3826191" y="6172606"/>
                <a:ext cx="670331" cy="225174"/>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2</a:t>
                </a:r>
                <a:endParaRPr lang="en-US" sz="1100" kern="1200" dirty="0">
                  <a:solidFill>
                    <a:schemeClr val="bg1"/>
                  </a:solidFill>
                </a:endParaRPr>
              </a:p>
            </p:txBody>
          </p:sp>
          <p:sp>
            <p:nvSpPr>
              <p:cNvPr id="43" name="Chevron 8"/>
              <p:cNvSpPr/>
              <p:nvPr/>
            </p:nvSpPr>
            <p:spPr>
              <a:xfrm>
                <a:off x="4738889" y="6172606"/>
                <a:ext cx="670331" cy="225174"/>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3</a:t>
                </a:r>
                <a:endParaRPr lang="en-US" sz="1100" kern="1200" dirty="0">
                  <a:solidFill>
                    <a:schemeClr val="bg1"/>
                  </a:solidFill>
                </a:endParaRPr>
              </a:p>
            </p:txBody>
          </p:sp>
          <p:sp>
            <p:nvSpPr>
              <p:cNvPr id="44" name="Chevron 8"/>
              <p:cNvSpPr/>
              <p:nvPr/>
            </p:nvSpPr>
            <p:spPr>
              <a:xfrm>
                <a:off x="5613503" y="6172606"/>
                <a:ext cx="670331" cy="225174"/>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4</a:t>
                </a:r>
                <a:endParaRPr lang="en-US" sz="1100" kern="1200" dirty="0">
                  <a:solidFill>
                    <a:schemeClr val="bg1"/>
                  </a:solidFill>
                </a:endParaRPr>
              </a:p>
            </p:txBody>
          </p:sp>
          <p:grpSp>
            <p:nvGrpSpPr>
              <p:cNvPr id="45" name="Group 44"/>
              <p:cNvGrpSpPr/>
              <p:nvPr/>
            </p:nvGrpSpPr>
            <p:grpSpPr>
              <a:xfrm>
                <a:off x="7031398" y="6051199"/>
                <a:ext cx="1117218" cy="446887"/>
                <a:chOff x="1686366" y="769477"/>
                <a:chExt cx="1117218" cy="446887"/>
              </a:xfrm>
            </p:grpSpPr>
            <p:sp>
              <p:nvSpPr>
                <p:cNvPr id="49" name="Chevron 48"/>
                <p:cNvSpPr/>
                <p:nvPr/>
              </p:nvSpPr>
              <p:spPr>
                <a:xfrm>
                  <a:off x="1686366" y="769477"/>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0" name="Chevron 6"/>
                <p:cNvSpPr/>
                <p:nvPr/>
              </p:nvSpPr>
              <p:spPr>
                <a:xfrm>
                  <a:off x="1960610" y="76947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Turbidity + Algae</a:t>
                  </a:r>
                  <a:endParaRPr lang="en-US" sz="1100" kern="1200" dirty="0">
                    <a:solidFill>
                      <a:schemeClr val="bg1"/>
                    </a:solidFill>
                  </a:endParaRPr>
                </a:p>
              </p:txBody>
            </p:sp>
          </p:grpSp>
          <p:grpSp>
            <p:nvGrpSpPr>
              <p:cNvPr id="46" name="Group 45"/>
              <p:cNvGrpSpPr/>
              <p:nvPr/>
            </p:nvGrpSpPr>
            <p:grpSpPr>
              <a:xfrm>
                <a:off x="7912284" y="6049254"/>
                <a:ext cx="1117218" cy="459382"/>
                <a:chOff x="2414852" y="615132"/>
                <a:chExt cx="1117218" cy="459382"/>
              </a:xfrm>
            </p:grpSpPr>
            <p:sp>
              <p:nvSpPr>
                <p:cNvPr id="47" name="Chevron 46"/>
                <p:cNvSpPr/>
                <p:nvPr/>
              </p:nvSpPr>
              <p:spPr>
                <a:xfrm>
                  <a:off x="2414852" y="615132"/>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8" name="Chevron 6"/>
                <p:cNvSpPr/>
                <p:nvPr/>
              </p:nvSpPr>
              <p:spPr>
                <a:xfrm>
                  <a:off x="2656297" y="62762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Statistics</a:t>
                  </a:r>
                  <a:endParaRPr lang="en-US" sz="1100" kern="1200" dirty="0">
                    <a:solidFill>
                      <a:schemeClr val="bg1"/>
                    </a:solidFill>
                  </a:endParaRPr>
                </a:p>
              </p:txBody>
            </p:sp>
          </p:grpSp>
        </p:grpSp>
        <p:sp>
          <p:nvSpPr>
            <p:cNvPr id="34" name="Chevron 33"/>
            <p:cNvSpPr/>
            <p:nvPr/>
          </p:nvSpPr>
          <p:spPr>
            <a:xfrm>
              <a:off x="6226029" y="6051198"/>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Chevron 6"/>
            <p:cNvSpPr/>
            <p:nvPr/>
          </p:nvSpPr>
          <p:spPr>
            <a:xfrm>
              <a:off x="6470945" y="605119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090" kern="1200" dirty="0" smtClean="0">
                  <a:solidFill>
                    <a:schemeClr val="bg1"/>
                  </a:solidFill>
                </a:rPr>
                <a:t>Water Threshold</a:t>
              </a:r>
              <a:endParaRPr lang="en-US" sz="1090" kern="1200" dirty="0">
                <a:solidFill>
                  <a:schemeClr val="bg1"/>
                </a:solidFill>
              </a:endParaRPr>
            </a:p>
          </p:txBody>
        </p:sp>
      </p:grpSp>
      <p:sp>
        <p:nvSpPr>
          <p:cNvPr id="57" name="Pentagon 56"/>
          <p:cNvSpPr/>
          <p:nvPr/>
        </p:nvSpPr>
        <p:spPr>
          <a:xfrm>
            <a:off x="6906465" y="6046542"/>
            <a:ext cx="846696" cy="446887"/>
          </a:xfrm>
          <a:prstGeom prst="homePlate">
            <a:avLst/>
          </a:prstGeom>
          <a:noFill/>
          <a:ln w="508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4086263" y="6182775"/>
            <a:ext cx="815400" cy="5229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1800">
                <a:solidFill>
                  <a:schemeClr val="tx1"/>
                </a:solidFill>
                <a:latin typeface="Century Gothic" panose="020B0502020202020204" pitchFamily="34" charset="0"/>
              </a:rPr>
              <a:t>Date</a:t>
            </a:r>
          </a:p>
        </p:txBody>
      </p:sp>
      <p:sp>
        <p:nvSpPr>
          <p:cNvPr id="258" name="Shape 258"/>
          <p:cNvSpPr txBox="1">
            <a:spLocks noGrp="1"/>
          </p:cNvSpPr>
          <p:nvPr>
            <p:ph type="body" idx="3"/>
          </p:nvPr>
        </p:nvSpPr>
        <p:spPr>
          <a:xfrm rot="-5400000">
            <a:off x="-1123100" y="3396149"/>
            <a:ext cx="3125400" cy="5229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1800" b="0" dirty="0">
                <a:solidFill>
                  <a:schemeClr val="tx1"/>
                </a:solidFill>
                <a:latin typeface="Century Gothic" panose="020B0502020202020204" pitchFamily="34" charset="0"/>
              </a:rPr>
              <a:t>Lake Area (pixels)</a:t>
            </a:r>
          </a:p>
        </p:txBody>
      </p:sp>
      <p:sp>
        <p:nvSpPr>
          <p:cNvPr id="259" name="Shape 259"/>
          <p:cNvSpPr txBox="1">
            <a:spLocks noGrp="1"/>
          </p:cNvSpPr>
          <p:nvPr>
            <p:ph type="body" idx="4"/>
          </p:nvPr>
        </p:nvSpPr>
        <p:spPr>
          <a:xfrm rot="-5400000">
            <a:off x="7051874" y="3319949"/>
            <a:ext cx="3125400" cy="5229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1800">
                <a:solidFill>
                  <a:schemeClr val="tx1"/>
                </a:solidFill>
                <a:latin typeface="Century Gothic" panose="020B0502020202020204" pitchFamily="34" charset="0"/>
              </a:rPr>
              <a:t>Gauge Height (ft)</a:t>
            </a:r>
          </a:p>
        </p:txBody>
      </p:sp>
      <p:pic>
        <p:nvPicPr>
          <p:cNvPr id="261" name="Shape 261"/>
          <p:cNvPicPr preferRelativeResize="0"/>
          <p:nvPr/>
        </p:nvPicPr>
        <p:blipFill rotWithShape="1">
          <a:blip r:embed="rId3">
            <a:alphaModFix/>
          </a:blip>
          <a:srcRect t="4030"/>
          <a:stretch/>
        </p:blipFill>
        <p:spPr>
          <a:xfrm>
            <a:off x="701050" y="1911050"/>
            <a:ext cx="7566998" cy="4179699"/>
          </a:xfrm>
          <a:prstGeom prst="rect">
            <a:avLst/>
          </a:prstGeom>
          <a:noFill/>
          <a:ln>
            <a:noFill/>
          </a:ln>
        </p:spPr>
      </p:pic>
      <p:sp>
        <p:nvSpPr>
          <p:cNvPr id="12" name="Shape 269"/>
          <p:cNvSpPr txBox="1">
            <a:spLocks noGrp="1"/>
          </p:cNvSpPr>
          <p:nvPr>
            <p:ph type="body" idx="2"/>
          </p:nvPr>
        </p:nvSpPr>
        <p:spPr>
          <a:xfrm>
            <a:off x="530273" y="-123963"/>
            <a:ext cx="5222241" cy="13260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dirty="0" smtClean="0">
                <a:solidFill>
                  <a:schemeClr val="accent1"/>
                </a:solidFill>
                <a:latin typeface="Century Gothic" panose="020B0502020202020204" pitchFamily="34" charset="0"/>
                <a:sym typeface="Questrial"/>
              </a:rPr>
              <a:t>Results: Lake Tahoe</a:t>
            </a:r>
            <a:endParaRPr lang="en-US" sz="4000" b="1" i="0" u="none" strike="noStrike" cap="none" baseline="0" dirty="0">
              <a:solidFill>
                <a:schemeClr val="accent1"/>
              </a:solidFill>
              <a:latin typeface="Century Gothic" panose="020B0502020202020204" pitchFamily="34" charset="0"/>
              <a:sym typeface="Questrial"/>
            </a:endParaRPr>
          </a:p>
        </p:txBody>
      </p:sp>
      <p:sp>
        <p:nvSpPr>
          <p:cNvPr id="13" name="Shape 272"/>
          <p:cNvSpPr txBox="1">
            <a:spLocks/>
          </p:cNvSpPr>
          <p:nvPr/>
        </p:nvSpPr>
        <p:spPr>
          <a:xfrm>
            <a:off x="530273" y="1202037"/>
            <a:ext cx="5469599" cy="1151399"/>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nSpc>
                <a:spcPct val="90000"/>
              </a:lnSpc>
              <a:buClr>
                <a:schemeClr val="dk1"/>
              </a:buClr>
              <a:buSzPct val="25000"/>
              <a:buFont typeface="Questrial"/>
              <a:buNone/>
            </a:pPr>
            <a:r>
              <a:rPr lang="en-US" sz="2800" smtClean="0">
                <a:latin typeface="Century Gothic" panose="020B0502020202020204" pitchFamily="34" charset="0"/>
              </a:rPr>
              <a:t>r=0.814</a:t>
            </a:r>
            <a:endParaRPr lang="en-US" sz="2800" dirty="0">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Shape 267"/>
          <p:cNvPicPr preferRelativeResize="0"/>
          <p:nvPr/>
        </p:nvPicPr>
        <p:blipFill rotWithShape="1">
          <a:blip r:embed="rId3">
            <a:alphaModFix/>
          </a:blip>
          <a:srcRect t="4030"/>
          <a:stretch/>
        </p:blipFill>
        <p:spPr>
          <a:xfrm>
            <a:off x="701050" y="1911050"/>
            <a:ext cx="7566998" cy="4179699"/>
          </a:xfrm>
          <a:prstGeom prst="rect">
            <a:avLst/>
          </a:prstGeom>
          <a:noFill/>
          <a:ln>
            <a:noFill/>
          </a:ln>
        </p:spPr>
      </p:pic>
      <p:sp>
        <p:nvSpPr>
          <p:cNvPr id="268" name="Shape 268"/>
          <p:cNvSpPr txBox="1">
            <a:spLocks noGrp="1"/>
          </p:cNvSpPr>
          <p:nvPr>
            <p:ph type="body" idx="1"/>
          </p:nvPr>
        </p:nvSpPr>
        <p:spPr>
          <a:xfrm>
            <a:off x="4086263" y="6182775"/>
            <a:ext cx="815400" cy="5229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1800">
                <a:solidFill>
                  <a:schemeClr val="tx1"/>
                </a:solidFill>
                <a:latin typeface="Century Gothic" panose="020B0502020202020204" pitchFamily="34" charset="0"/>
              </a:rPr>
              <a:t>Date</a:t>
            </a:r>
          </a:p>
        </p:txBody>
      </p:sp>
      <p:sp>
        <p:nvSpPr>
          <p:cNvPr id="269" name="Shape 269"/>
          <p:cNvSpPr txBox="1">
            <a:spLocks noGrp="1"/>
          </p:cNvSpPr>
          <p:nvPr>
            <p:ph type="body" idx="2"/>
          </p:nvPr>
        </p:nvSpPr>
        <p:spPr>
          <a:xfrm>
            <a:off x="530273" y="-123963"/>
            <a:ext cx="5222241" cy="13260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dirty="0" smtClean="0">
                <a:solidFill>
                  <a:schemeClr val="accent1"/>
                </a:solidFill>
                <a:latin typeface="Century Gothic" panose="020B0502020202020204" pitchFamily="34" charset="0"/>
                <a:sym typeface="Questrial"/>
              </a:rPr>
              <a:t>Results: Lake Tahoe</a:t>
            </a:r>
            <a:endParaRPr lang="en-US" sz="4000" b="1" i="0" u="none" strike="noStrike" cap="none" baseline="0" dirty="0">
              <a:solidFill>
                <a:schemeClr val="accent1"/>
              </a:solidFill>
              <a:latin typeface="Century Gothic" panose="020B0502020202020204" pitchFamily="34" charset="0"/>
              <a:sym typeface="Questrial"/>
            </a:endParaRPr>
          </a:p>
        </p:txBody>
      </p:sp>
      <p:sp>
        <p:nvSpPr>
          <p:cNvPr id="270" name="Shape 270"/>
          <p:cNvSpPr txBox="1">
            <a:spLocks noGrp="1"/>
          </p:cNvSpPr>
          <p:nvPr>
            <p:ph type="body" idx="3"/>
          </p:nvPr>
        </p:nvSpPr>
        <p:spPr>
          <a:xfrm rot="-5400000">
            <a:off x="-1123100" y="3396149"/>
            <a:ext cx="3125400" cy="5229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1800" b="0" dirty="0" smtClean="0">
                <a:solidFill>
                  <a:schemeClr val="tx1"/>
                </a:solidFill>
                <a:latin typeface="Century Gothic" panose="020B0502020202020204" pitchFamily="34" charset="0"/>
              </a:rPr>
              <a:t>Lake </a:t>
            </a:r>
            <a:r>
              <a:rPr lang="en-US" sz="1800" b="0" dirty="0">
                <a:solidFill>
                  <a:schemeClr val="tx1"/>
                </a:solidFill>
                <a:latin typeface="Century Gothic" panose="020B0502020202020204" pitchFamily="34" charset="0"/>
              </a:rPr>
              <a:t>Area (pixels)</a:t>
            </a:r>
          </a:p>
        </p:txBody>
      </p:sp>
      <p:sp>
        <p:nvSpPr>
          <p:cNvPr id="271" name="Shape 271"/>
          <p:cNvSpPr txBox="1">
            <a:spLocks noGrp="1"/>
          </p:cNvSpPr>
          <p:nvPr>
            <p:ph type="body" idx="4"/>
          </p:nvPr>
        </p:nvSpPr>
        <p:spPr>
          <a:xfrm rot="-5400000">
            <a:off x="7051874" y="3319949"/>
            <a:ext cx="3125400" cy="5229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1800">
                <a:solidFill>
                  <a:schemeClr val="tx1"/>
                </a:solidFill>
                <a:latin typeface="Century Gothic" panose="020B0502020202020204" pitchFamily="34" charset="0"/>
              </a:rPr>
              <a:t>Gauge Height (ft)</a:t>
            </a:r>
          </a:p>
        </p:txBody>
      </p:sp>
      <p:sp>
        <p:nvSpPr>
          <p:cNvPr id="272" name="Shape 272"/>
          <p:cNvSpPr txBox="1">
            <a:spLocks noGrp="1"/>
          </p:cNvSpPr>
          <p:nvPr>
            <p:ph type="body" idx="5"/>
          </p:nvPr>
        </p:nvSpPr>
        <p:spPr>
          <a:xfrm>
            <a:off x="530273" y="1202037"/>
            <a:ext cx="5469599" cy="1151399"/>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2800" dirty="0" smtClean="0">
                <a:latin typeface="Century Gothic" panose="020B0502020202020204" pitchFamily="34" charset="0"/>
              </a:rPr>
              <a:t>r=0.814</a:t>
            </a:r>
            <a:endParaRPr lang="en-US" sz="2800" dirty="0">
              <a:latin typeface="Century Gothic" panose="020B0502020202020204" pitchFamily="34" charset="0"/>
            </a:endParaRPr>
          </a:p>
        </p:txBody>
      </p:sp>
      <p:sp>
        <p:nvSpPr>
          <p:cNvPr id="273" name="Shape 273"/>
          <p:cNvSpPr/>
          <p:nvPr/>
        </p:nvSpPr>
        <p:spPr>
          <a:xfrm>
            <a:off x="2669725" y="5649475"/>
            <a:ext cx="522900" cy="932700"/>
          </a:xfrm>
          <a:prstGeom prst="upArrow">
            <a:avLst>
              <a:gd name="adj1" fmla="val 50000"/>
              <a:gd name="adj2" fmla="val 50000"/>
            </a:avLst>
          </a:prstGeom>
          <a:solidFill>
            <a:srgbClr val="FF0000"/>
          </a:solidFill>
          <a:ln>
            <a:noFill/>
          </a:ln>
        </p:spPr>
        <p:txBody>
          <a:bodyPr lIns="91425" tIns="91425" rIns="91425" bIns="91425" anchor="ctr" anchorCtr="0">
            <a:noAutofit/>
          </a:bodyPr>
          <a:lstStyle/>
          <a:p>
            <a:pPr>
              <a:spcBef>
                <a:spcPts val="0"/>
              </a:spcBef>
              <a:buNone/>
            </a:pPr>
            <a:endParaRPr>
              <a:latin typeface="Century Gothic" panose="020B0502020202020204" pitchFamily="34" charset="0"/>
            </a:endParaRPr>
          </a:p>
        </p:txBody>
      </p:sp>
      <p:sp>
        <p:nvSpPr>
          <p:cNvPr id="274" name="Shape 274"/>
          <p:cNvSpPr/>
          <p:nvPr/>
        </p:nvSpPr>
        <p:spPr>
          <a:xfrm rot="10800000">
            <a:off x="5121274" y="1860499"/>
            <a:ext cx="522900" cy="932700"/>
          </a:xfrm>
          <a:prstGeom prst="upArrow">
            <a:avLst>
              <a:gd name="adj1" fmla="val 50000"/>
              <a:gd name="adj2" fmla="val 50000"/>
            </a:avLst>
          </a:prstGeom>
          <a:solidFill>
            <a:srgbClr val="FF0000"/>
          </a:solidFill>
          <a:ln>
            <a:noFill/>
          </a:ln>
        </p:spPr>
        <p:txBody>
          <a:bodyPr lIns="91425" tIns="91425" rIns="91425" bIns="91425" anchor="ctr" anchorCtr="0">
            <a:noAutofit/>
          </a:bodyPr>
          <a:lstStyle/>
          <a:p>
            <a:pPr lvl="0" rtl="0">
              <a:spcBef>
                <a:spcPts val="0"/>
              </a:spcBef>
              <a:buNone/>
            </a:pPr>
            <a:endParaRPr>
              <a:latin typeface="Century Gothic" panose="020B0502020202020204" pitchFamily="34" charset="0"/>
            </a:endParaRPr>
          </a:p>
        </p:txBody>
      </p:sp>
      <p:sp>
        <p:nvSpPr>
          <p:cNvPr id="275" name="Shape 275"/>
          <p:cNvSpPr/>
          <p:nvPr/>
        </p:nvSpPr>
        <p:spPr>
          <a:xfrm rot="10800000">
            <a:off x="6487599" y="1860499"/>
            <a:ext cx="522900" cy="932700"/>
          </a:xfrm>
          <a:prstGeom prst="upArrow">
            <a:avLst>
              <a:gd name="adj1" fmla="val 50000"/>
              <a:gd name="adj2" fmla="val 50000"/>
            </a:avLst>
          </a:prstGeom>
          <a:solidFill>
            <a:srgbClr val="FF0000"/>
          </a:solidFill>
          <a:ln>
            <a:noFill/>
          </a:ln>
        </p:spPr>
        <p:txBody>
          <a:bodyPr lIns="91425" tIns="91425" rIns="91425" bIns="91425" anchor="ctr" anchorCtr="0">
            <a:noAutofit/>
          </a:bodyPr>
          <a:lstStyle/>
          <a:p>
            <a:pPr lvl="0" rtl="0">
              <a:spcBef>
                <a:spcPts val="0"/>
              </a:spcBef>
              <a:buNone/>
            </a:pPr>
            <a:endParaRPr>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4086263" y="6182775"/>
            <a:ext cx="815400" cy="5229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1800">
                <a:solidFill>
                  <a:schemeClr val="tx1"/>
                </a:solidFill>
                <a:latin typeface="Century Gothic" panose="020B0502020202020204" pitchFamily="34" charset="0"/>
              </a:rPr>
              <a:t>Date</a:t>
            </a:r>
          </a:p>
        </p:txBody>
      </p:sp>
      <p:sp>
        <p:nvSpPr>
          <p:cNvPr id="283" name="Shape 283"/>
          <p:cNvSpPr txBox="1">
            <a:spLocks noGrp="1"/>
          </p:cNvSpPr>
          <p:nvPr>
            <p:ph type="body" idx="3"/>
          </p:nvPr>
        </p:nvSpPr>
        <p:spPr>
          <a:xfrm rot="-5400000">
            <a:off x="-1123100" y="3396149"/>
            <a:ext cx="3125400" cy="5229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1800" b="0" dirty="0">
                <a:solidFill>
                  <a:schemeClr val="tx1"/>
                </a:solidFill>
                <a:latin typeface="Century Gothic" panose="020B0502020202020204" pitchFamily="34" charset="0"/>
              </a:rPr>
              <a:t>Lake Area (pixels)</a:t>
            </a:r>
          </a:p>
        </p:txBody>
      </p:sp>
      <p:sp>
        <p:nvSpPr>
          <p:cNvPr id="284" name="Shape 284"/>
          <p:cNvSpPr txBox="1">
            <a:spLocks noGrp="1"/>
          </p:cNvSpPr>
          <p:nvPr>
            <p:ph type="body" idx="4"/>
          </p:nvPr>
        </p:nvSpPr>
        <p:spPr>
          <a:xfrm rot="-5400000">
            <a:off x="7051874" y="3319949"/>
            <a:ext cx="3125400" cy="5229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1800">
                <a:solidFill>
                  <a:schemeClr val="tx1"/>
                </a:solidFill>
                <a:latin typeface="Century Gothic" panose="020B0502020202020204" pitchFamily="34" charset="0"/>
              </a:rPr>
              <a:t>Gauge Height (ft)</a:t>
            </a:r>
          </a:p>
        </p:txBody>
      </p:sp>
      <p:pic>
        <p:nvPicPr>
          <p:cNvPr id="286" name="Shape 286"/>
          <p:cNvPicPr preferRelativeResize="0"/>
          <p:nvPr/>
        </p:nvPicPr>
        <p:blipFill rotWithShape="1">
          <a:blip r:embed="rId3">
            <a:alphaModFix/>
          </a:blip>
          <a:srcRect t="5329"/>
          <a:stretch/>
        </p:blipFill>
        <p:spPr>
          <a:xfrm>
            <a:off x="609049" y="1861037"/>
            <a:ext cx="7783909" cy="4350588"/>
          </a:xfrm>
          <a:prstGeom prst="rect">
            <a:avLst/>
          </a:prstGeom>
          <a:noFill/>
          <a:ln>
            <a:noFill/>
          </a:ln>
        </p:spPr>
      </p:pic>
      <p:sp>
        <p:nvSpPr>
          <p:cNvPr id="13" name="Shape 269"/>
          <p:cNvSpPr txBox="1">
            <a:spLocks noGrp="1"/>
          </p:cNvSpPr>
          <p:nvPr>
            <p:ph type="body" idx="2"/>
          </p:nvPr>
        </p:nvSpPr>
        <p:spPr>
          <a:xfrm>
            <a:off x="530273" y="-123963"/>
            <a:ext cx="5222241" cy="13260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dirty="0" smtClean="0">
                <a:solidFill>
                  <a:schemeClr val="accent1"/>
                </a:solidFill>
                <a:latin typeface="Century Gothic" panose="020B0502020202020204" pitchFamily="34" charset="0"/>
                <a:sym typeface="Questrial"/>
              </a:rPr>
              <a:t>Results: Salton Sea</a:t>
            </a:r>
            <a:endParaRPr lang="en-US" sz="4000" b="1" i="0" u="none" strike="noStrike" cap="none" baseline="0" dirty="0">
              <a:solidFill>
                <a:schemeClr val="accent1"/>
              </a:solidFill>
              <a:latin typeface="Century Gothic" panose="020B0502020202020204" pitchFamily="34" charset="0"/>
              <a:sym typeface="Questrial"/>
            </a:endParaRPr>
          </a:p>
        </p:txBody>
      </p:sp>
      <p:sp>
        <p:nvSpPr>
          <p:cNvPr id="14" name="Shape 272"/>
          <p:cNvSpPr txBox="1">
            <a:spLocks/>
          </p:cNvSpPr>
          <p:nvPr/>
        </p:nvSpPr>
        <p:spPr>
          <a:xfrm>
            <a:off x="530273" y="1202037"/>
            <a:ext cx="5469599" cy="1151399"/>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nSpc>
                <a:spcPct val="90000"/>
              </a:lnSpc>
              <a:buClr>
                <a:schemeClr val="dk1"/>
              </a:buClr>
              <a:buSzPct val="25000"/>
              <a:buFont typeface="Questrial"/>
              <a:buNone/>
            </a:pPr>
            <a:r>
              <a:rPr lang="en-US" sz="2800" dirty="0" smtClean="0">
                <a:latin typeface="Century Gothic" panose="020B0502020202020204" pitchFamily="34" charset="0"/>
              </a:rPr>
              <a:t>r=0.992</a:t>
            </a:r>
            <a:endParaRPr lang="en-US" sz="2800" dirty="0">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110441" y="1753375"/>
            <a:ext cx="3593700" cy="4223698"/>
          </a:xfrm>
          <a:prstGeom prst="rect">
            <a:avLst/>
          </a:prstGeom>
          <a:noFill/>
          <a:ln>
            <a:noFill/>
          </a:ln>
        </p:spPr>
        <p:txBody>
          <a:bodyPr lIns="91425" tIns="91425" rIns="91425" bIns="91425" anchor="t" anchorCtr="0">
            <a:noAutofit/>
          </a:bodyPr>
          <a:lstStyle/>
          <a:p>
            <a:pPr marL="457200" marR="0" lvl="0" indent="-228600" algn="l" rtl="0">
              <a:lnSpc>
                <a:spcPct val="90000"/>
              </a:lnSpc>
              <a:spcBef>
                <a:spcPts val="0"/>
              </a:spcBef>
              <a:spcAft>
                <a:spcPts val="0"/>
              </a:spcAft>
              <a:buClr>
                <a:schemeClr val="dk1"/>
              </a:buClr>
              <a:buSzPct val="100000"/>
              <a:buFont typeface="Questrial"/>
              <a:buChar char="➢"/>
            </a:pPr>
            <a:r>
              <a:rPr lang="en-US" sz="2000" b="0" i="0" u="none" strike="noStrike" cap="none" baseline="0" dirty="0">
                <a:solidFill>
                  <a:schemeClr val="dk1"/>
                </a:solidFill>
                <a:latin typeface="Century Gothic" panose="020B0502020202020204" pitchFamily="34" charset="0"/>
                <a:sym typeface="Questrial"/>
                <a:rtl val="0"/>
              </a:rPr>
              <a:t>The Lake Tahoe Basin Management Unit (LTBMU) </a:t>
            </a:r>
            <a:r>
              <a:rPr lang="en-US" sz="2000" b="1" i="0" u="none" strike="noStrike" cap="none" baseline="0" dirty="0">
                <a:solidFill>
                  <a:schemeClr val="dk1"/>
                </a:solidFill>
                <a:latin typeface="Century Gothic" panose="020B0502020202020204" pitchFamily="34" charset="0"/>
                <a:sym typeface="Questrial"/>
                <a:rtl val="0"/>
              </a:rPr>
              <a:t>rarely</a:t>
            </a:r>
            <a:r>
              <a:rPr lang="en-US" sz="2000" b="0" i="0" u="none" strike="noStrike" cap="none" baseline="0" dirty="0">
                <a:solidFill>
                  <a:schemeClr val="dk1"/>
                </a:solidFill>
                <a:latin typeface="Century Gothic" panose="020B0502020202020204" pitchFamily="34" charset="0"/>
                <a:sym typeface="Questrial"/>
                <a:rtl val="0"/>
              </a:rPr>
              <a:t> takes lake level </a:t>
            </a:r>
            <a:r>
              <a:rPr lang="en-US" sz="2000" b="0" i="0" u="none" strike="noStrike" cap="none" baseline="0" dirty="0" smtClean="0">
                <a:solidFill>
                  <a:schemeClr val="dk1"/>
                </a:solidFill>
                <a:latin typeface="Century Gothic" panose="020B0502020202020204" pitchFamily="34" charset="0"/>
                <a:sym typeface="Questrial"/>
                <a:rtl val="0"/>
              </a:rPr>
              <a:t>measurements</a:t>
            </a:r>
          </a:p>
          <a:p>
            <a:pPr marL="457200" marR="0" lvl="0" indent="-228600" algn="l" rtl="0">
              <a:lnSpc>
                <a:spcPct val="90000"/>
              </a:lnSpc>
              <a:spcBef>
                <a:spcPts val="0"/>
              </a:spcBef>
              <a:spcAft>
                <a:spcPts val="0"/>
              </a:spcAft>
              <a:buClr>
                <a:schemeClr val="dk1"/>
              </a:buClr>
              <a:buSzPct val="100000"/>
              <a:buFont typeface="Questrial"/>
              <a:buChar char="➢"/>
            </a:pPr>
            <a:endParaRPr lang="en-US" sz="2000" b="0" i="0" u="none" strike="noStrike" cap="none" baseline="0" dirty="0">
              <a:solidFill>
                <a:schemeClr val="dk1"/>
              </a:solidFill>
              <a:latin typeface="Century Gothic" panose="020B0502020202020204" pitchFamily="34" charset="0"/>
              <a:sym typeface="Questrial"/>
              <a:rtl val="0"/>
            </a:endParaRPr>
          </a:p>
          <a:p>
            <a:pPr marL="457200" marR="0" lvl="0" indent="-228600" algn="l" rtl="0">
              <a:lnSpc>
                <a:spcPct val="90000"/>
              </a:lnSpc>
              <a:spcBef>
                <a:spcPts val="1000"/>
              </a:spcBef>
              <a:spcAft>
                <a:spcPts val="0"/>
              </a:spcAft>
              <a:buClr>
                <a:schemeClr val="dk1"/>
              </a:buClr>
              <a:buSzPct val="100000"/>
              <a:buFont typeface="Questrial"/>
              <a:buChar char="➢"/>
            </a:pPr>
            <a:r>
              <a:rPr lang="en-US" sz="2000" b="0" i="0" u="none" strike="noStrike" cap="none" baseline="0" dirty="0">
                <a:solidFill>
                  <a:schemeClr val="dk1"/>
                </a:solidFill>
                <a:latin typeface="Century Gothic" panose="020B0502020202020204" pitchFamily="34" charset="0"/>
                <a:sym typeface="Questrial"/>
                <a:rtl val="0"/>
              </a:rPr>
              <a:t>Lake level is measured by </a:t>
            </a:r>
            <a:r>
              <a:rPr lang="en-US" sz="2000" b="1" i="0" u="none" strike="noStrike" cap="none" baseline="0" dirty="0" smtClean="0">
                <a:solidFill>
                  <a:schemeClr val="dk1"/>
                </a:solidFill>
                <a:latin typeface="Century Gothic" panose="020B0502020202020204" pitchFamily="34" charset="0"/>
                <a:sym typeface="Questrial"/>
                <a:rtl val="0"/>
              </a:rPr>
              <a:t>time-intensive</a:t>
            </a:r>
            <a:r>
              <a:rPr lang="en-US" sz="2000" b="0" i="0" u="none" strike="noStrike" cap="none" baseline="0" dirty="0" smtClean="0">
                <a:solidFill>
                  <a:schemeClr val="dk1"/>
                </a:solidFill>
                <a:latin typeface="Century Gothic" panose="020B0502020202020204" pitchFamily="34" charset="0"/>
                <a:sym typeface="Questrial"/>
                <a:rtl val="0"/>
              </a:rPr>
              <a:t> fieldwork</a:t>
            </a:r>
            <a:endParaRPr lang="en-US" sz="2000" b="0" i="0" u="none" strike="noStrike" cap="none" baseline="0" dirty="0">
              <a:solidFill>
                <a:schemeClr val="dk1"/>
              </a:solidFill>
              <a:latin typeface="Century Gothic" panose="020B0502020202020204" pitchFamily="34" charset="0"/>
              <a:sym typeface="Questrial"/>
              <a:rtl val="0"/>
            </a:endParaRPr>
          </a:p>
          <a:p>
            <a:pPr marL="0" marR="0" lvl="0" indent="0" algn="l" rtl="0">
              <a:lnSpc>
                <a:spcPct val="90000"/>
              </a:lnSpc>
              <a:spcBef>
                <a:spcPts val="1000"/>
              </a:spcBef>
              <a:spcAft>
                <a:spcPts val="0"/>
              </a:spcAft>
              <a:buClr>
                <a:schemeClr val="dk1"/>
              </a:buClr>
              <a:buFont typeface="Questrial"/>
              <a:buNone/>
            </a:pPr>
            <a:endParaRPr sz="2000" b="0" i="0" u="none" strike="noStrike" cap="none" baseline="0" dirty="0">
              <a:solidFill>
                <a:schemeClr val="dk1"/>
              </a:solidFill>
              <a:latin typeface="Century Gothic" panose="020B0502020202020204" pitchFamily="34" charset="0"/>
              <a:sym typeface="Questrial"/>
              <a:rtl val="0"/>
            </a:endParaRPr>
          </a:p>
          <a:p>
            <a:pPr marL="0" marR="0" lvl="0" indent="0" algn="l" rtl="0">
              <a:lnSpc>
                <a:spcPct val="90000"/>
              </a:lnSpc>
              <a:spcBef>
                <a:spcPts val="0"/>
              </a:spcBef>
              <a:spcAft>
                <a:spcPts val="0"/>
              </a:spcAft>
              <a:buClr>
                <a:schemeClr val="dk1"/>
              </a:buClr>
              <a:buFont typeface="Questrial"/>
              <a:buNone/>
            </a:pPr>
            <a:endParaRPr sz="2000" b="0" i="0" u="none" strike="noStrike" cap="none" baseline="0" dirty="0">
              <a:solidFill>
                <a:schemeClr val="dk1"/>
              </a:solidFill>
              <a:latin typeface="Century Gothic" panose="020B0502020202020204" pitchFamily="34" charset="0"/>
              <a:sym typeface="Questrial"/>
              <a:rtl val="0"/>
            </a:endParaRPr>
          </a:p>
        </p:txBody>
      </p:sp>
      <p:sp>
        <p:nvSpPr>
          <p:cNvPr id="116" name="Shape 116"/>
          <p:cNvSpPr txBox="1">
            <a:spLocks noGrp="1"/>
          </p:cNvSpPr>
          <p:nvPr>
            <p:ph type="body" idx="2"/>
          </p:nvPr>
        </p:nvSpPr>
        <p:spPr>
          <a:xfrm>
            <a:off x="296201" y="640079"/>
            <a:ext cx="3566099" cy="1326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panose="020B0502020202020204" pitchFamily="34" charset="0"/>
                <a:sym typeface="Questrial"/>
                <a:rtl val="0"/>
              </a:rPr>
              <a:t>Background</a:t>
            </a:r>
          </a:p>
        </p:txBody>
      </p:sp>
      <p:pic>
        <p:nvPicPr>
          <p:cNvPr id="117" name="Shape 117"/>
          <p:cNvPicPr preferRelativeResize="0"/>
          <p:nvPr/>
        </p:nvPicPr>
        <p:blipFill rotWithShape="1">
          <a:blip r:embed="rId3">
            <a:alphaModFix/>
          </a:blip>
          <a:srcRect r="21371"/>
          <a:stretch/>
        </p:blipFill>
        <p:spPr>
          <a:xfrm>
            <a:off x="4548097" y="77850"/>
            <a:ext cx="7041300" cy="67164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body" idx="1"/>
          </p:nvPr>
        </p:nvSpPr>
        <p:spPr>
          <a:xfrm>
            <a:off x="4164288" y="6038250"/>
            <a:ext cx="815400" cy="5229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1800">
                <a:solidFill>
                  <a:schemeClr val="tx1"/>
                </a:solidFill>
                <a:latin typeface="Century Gothic" panose="020B0502020202020204" pitchFamily="34" charset="0"/>
              </a:rPr>
              <a:t>Date</a:t>
            </a:r>
          </a:p>
        </p:txBody>
      </p:sp>
      <p:sp>
        <p:nvSpPr>
          <p:cNvPr id="294" name="Shape 294"/>
          <p:cNvSpPr txBox="1">
            <a:spLocks noGrp="1"/>
          </p:cNvSpPr>
          <p:nvPr>
            <p:ph type="body" idx="3"/>
          </p:nvPr>
        </p:nvSpPr>
        <p:spPr>
          <a:xfrm rot="-5400000">
            <a:off x="-1123100" y="3396149"/>
            <a:ext cx="3125400" cy="5229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1800" b="0" dirty="0">
                <a:solidFill>
                  <a:schemeClr val="tx1"/>
                </a:solidFill>
                <a:latin typeface="Century Gothic" panose="020B0502020202020204" pitchFamily="34" charset="0"/>
              </a:rPr>
              <a:t>Lake Area (pixels)</a:t>
            </a:r>
          </a:p>
        </p:txBody>
      </p:sp>
      <p:sp>
        <p:nvSpPr>
          <p:cNvPr id="295" name="Shape 295"/>
          <p:cNvSpPr txBox="1">
            <a:spLocks noGrp="1"/>
          </p:cNvSpPr>
          <p:nvPr>
            <p:ph type="body" idx="4"/>
          </p:nvPr>
        </p:nvSpPr>
        <p:spPr>
          <a:xfrm rot="-5400000">
            <a:off x="7051874" y="3319949"/>
            <a:ext cx="3125400" cy="5229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1800">
                <a:solidFill>
                  <a:schemeClr val="tx1"/>
                </a:solidFill>
                <a:latin typeface="Century Gothic" panose="020B0502020202020204" pitchFamily="34" charset="0"/>
              </a:rPr>
              <a:t>Gauge Height (ft)</a:t>
            </a:r>
          </a:p>
        </p:txBody>
      </p:sp>
      <p:pic>
        <p:nvPicPr>
          <p:cNvPr id="297" name="Shape 297"/>
          <p:cNvPicPr preferRelativeResize="0"/>
          <p:nvPr/>
        </p:nvPicPr>
        <p:blipFill rotWithShape="1">
          <a:blip r:embed="rId3">
            <a:alphaModFix/>
          </a:blip>
          <a:srcRect t="4816"/>
          <a:stretch/>
        </p:blipFill>
        <p:spPr>
          <a:xfrm>
            <a:off x="655500" y="2131125"/>
            <a:ext cx="7676949" cy="3731175"/>
          </a:xfrm>
          <a:prstGeom prst="rect">
            <a:avLst/>
          </a:prstGeom>
          <a:noFill/>
          <a:ln>
            <a:noFill/>
          </a:ln>
        </p:spPr>
      </p:pic>
      <p:pic>
        <p:nvPicPr>
          <p:cNvPr id="298" name="Shape 298"/>
          <p:cNvPicPr preferRelativeResize="0"/>
          <p:nvPr/>
        </p:nvPicPr>
        <p:blipFill rotWithShape="1">
          <a:blip r:embed="rId4">
            <a:alphaModFix/>
          </a:blip>
          <a:srcRect t="1816"/>
          <a:stretch/>
        </p:blipFill>
        <p:spPr>
          <a:xfrm>
            <a:off x="670700" y="1843125"/>
            <a:ext cx="7543974" cy="4282600"/>
          </a:xfrm>
          <a:prstGeom prst="rect">
            <a:avLst/>
          </a:prstGeom>
          <a:noFill/>
          <a:ln>
            <a:noFill/>
          </a:ln>
        </p:spPr>
      </p:pic>
      <p:sp>
        <p:nvSpPr>
          <p:cNvPr id="12" name="Shape 269"/>
          <p:cNvSpPr txBox="1">
            <a:spLocks noGrp="1"/>
          </p:cNvSpPr>
          <p:nvPr>
            <p:ph type="body" idx="2"/>
          </p:nvPr>
        </p:nvSpPr>
        <p:spPr>
          <a:xfrm>
            <a:off x="530273" y="-123963"/>
            <a:ext cx="5222241" cy="13260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dirty="0" smtClean="0">
                <a:solidFill>
                  <a:schemeClr val="accent1"/>
                </a:solidFill>
                <a:latin typeface="Century Gothic" panose="020B0502020202020204" pitchFamily="34" charset="0"/>
                <a:sym typeface="Questrial"/>
              </a:rPr>
              <a:t>Results: Mono Lake</a:t>
            </a:r>
            <a:endParaRPr lang="en-US" sz="4000" b="1" i="0" u="none" strike="noStrike" cap="none" baseline="0" dirty="0">
              <a:solidFill>
                <a:schemeClr val="accent1"/>
              </a:solidFill>
              <a:latin typeface="Century Gothic" panose="020B0502020202020204" pitchFamily="34" charset="0"/>
              <a:sym typeface="Questrial"/>
            </a:endParaRPr>
          </a:p>
        </p:txBody>
      </p:sp>
      <p:sp>
        <p:nvSpPr>
          <p:cNvPr id="13" name="Shape 272"/>
          <p:cNvSpPr txBox="1">
            <a:spLocks/>
          </p:cNvSpPr>
          <p:nvPr/>
        </p:nvSpPr>
        <p:spPr>
          <a:xfrm>
            <a:off x="530273" y="1202037"/>
            <a:ext cx="5469599" cy="1151399"/>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nSpc>
                <a:spcPct val="90000"/>
              </a:lnSpc>
              <a:buClr>
                <a:schemeClr val="dk1"/>
              </a:buClr>
              <a:buSzPct val="25000"/>
              <a:buFont typeface="Questrial"/>
              <a:buNone/>
            </a:pPr>
            <a:r>
              <a:rPr lang="en-US" sz="2800" dirty="0" smtClean="0">
                <a:latin typeface="Century Gothic" panose="020B0502020202020204" pitchFamily="34" charset="0"/>
              </a:rPr>
              <a:t>r=0.970</a:t>
            </a:r>
            <a:endParaRPr lang="en-US" sz="2800" dirty="0">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a:spLocks noGrp="1"/>
          </p:cNvSpPr>
          <p:nvPr>
            <p:ph type="body" idx="1"/>
          </p:nvPr>
        </p:nvSpPr>
        <p:spPr>
          <a:xfrm>
            <a:off x="548639" y="30479"/>
            <a:ext cx="3566099" cy="13260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a:solidFill>
                  <a:schemeClr val="accent1"/>
                </a:solidFill>
                <a:latin typeface="Century Gothic" panose="020B0502020202020204" pitchFamily="34" charset="0"/>
                <a:sym typeface="Questrial"/>
                <a:rtl val="0"/>
              </a:rPr>
              <a:t>Conclusions</a:t>
            </a:r>
          </a:p>
        </p:txBody>
      </p:sp>
      <p:sp>
        <p:nvSpPr>
          <p:cNvPr id="305" name="Shape 305"/>
          <p:cNvSpPr txBox="1">
            <a:spLocks noGrp="1"/>
          </p:cNvSpPr>
          <p:nvPr>
            <p:ph type="body" idx="2"/>
          </p:nvPr>
        </p:nvSpPr>
        <p:spPr>
          <a:xfrm>
            <a:off x="242524" y="1712536"/>
            <a:ext cx="4458299" cy="41219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2000"/>
              </a:spcAft>
              <a:buClr>
                <a:schemeClr val="dk1"/>
              </a:buClr>
              <a:buSzPct val="100000"/>
              <a:buFont typeface="Questrial"/>
              <a:buChar char="➢"/>
            </a:pPr>
            <a:r>
              <a:rPr lang="en-US" sz="2400" dirty="0">
                <a:solidFill>
                  <a:schemeClr val="tx1"/>
                </a:solidFill>
                <a:latin typeface="Century Gothic" panose="020B0502020202020204" pitchFamily="34" charset="0"/>
              </a:rPr>
              <a:t>Ideal conditions </a:t>
            </a:r>
            <a:r>
              <a:rPr lang="en-US" sz="2400" b="0" dirty="0">
                <a:solidFill>
                  <a:schemeClr val="tx1"/>
                </a:solidFill>
                <a:latin typeface="Century Gothic" panose="020B0502020202020204" pitchFamily="34" charset="0"/>
              </a:rPr>
              <a:t>allow for direct measurements</a:t>
            </a:r>
          </a:p>
          <a:p>
            <a:pPr marL="457200" marR="0" lvl="0" indent="-228600" algn="l" rtl="0">
              <a:lnSpc>
                <a:spcPct val="100000"/>
              </a:lnSpc>
              <a:spcBef>
                <a:spcPts val="0"/>
              </a:spcBef>
              <a:spcAft>
                <a:spcPts val="2000"/>
              </a:spcAft>
              <a:buClr>
                <a:schemeClr val="dk1"/>
              </a:buClr>
              <a:buSzPct val="100000"/>
              <a:buFont typeface="Questrial"/>
              <a:buChar char="➢"/>
            </a:pPr>
            <a:r>
              <a:rPr lang="en-US" sz="2400" b="0" dirty="0">
                <a:solidFill>
                  <a:schemeClr val="tx1"/>
                </a:solidFill>
                <a:latin typeface="Century Gothic" panose="020B0502020202020204" pitchFamily="34" charset="0"/>
              </a:rPr>
              <a:t>LLAMA may be used to </a:t>
            </a:r>
            <a:r>
              <a:rPr lang="en-US" sz="2400" dirty="0">
                <a:solidFill>
                  <a:schemeClr val="tx1"/>
                </a:solidFill>
                <a:latin typeface="Century Gothic" panose="020B0502020202020204" pitchFamily="34" charset="0"/>
              </a:rPr>
              <a:t>monitor </a:t>
            </a:r>
            <a:r>
              <a:rPr lang="en-US" sz="2400" b="0" dirty="0">
                <a:solidFill>
                  <a:schemeClr val="tx1"/>
                </a:solidFill>
                <a:latin typeface="Century Gothic" panose="020B0502020202020204" pitchFamily="34" charset="0"/>
              </a:rPr>
              <a:t>the</a:t>
            </a:r>
            <a:r>
              <a:rPr lang="en-US" sz="2400" dirty="0">
                <a:solidFill>
                  <a:schemeClr val="tx1"/>
                </a:solidFill>
                <a:latin typeface="Century Gothic" panose="020B0502020202020204" pitchFamily="34" charset="0"/>
              </a:rPr>
              <a:t> trends </a:t>
            </a:r>
            <a:r>
              <a:rPr lang="en-US" sz="2400" b="0" dirty="0">
                <a:solidFill>
                  <a:schemeClr val="tx1"/>
                </a:solidFill>
                <a:latin typeface="Century Gothic" panose="020B0502020202020204" pitchFamily="34" charset="0"/>
              </a:rPr>
              <a:t>of lake level over time.</a:t>
            </a:r>
          </a:p>
          <a:p>
            <a:pPr marL="457200" marR="0" lvl="0" indent="-228600" algn="l" rtl="0">
              <a:lnSpc>
                <a:spcPct val="100000"/>
              </a:lnSpc>
              <a:spcBef>
                <a:spcPts val="0"/>
              </a:spcBef>
              <a:spcAft>
                <a:spcPts val="2000"/>
              </a:spcAft>
              <a:buClr>
                <a:schemeClr val="dk1"/>
              </a:buClr>
              <a:buSzPct val="100000"/>
              <a:buFont typeface="Questrial"/>
              <a:buChar char="➢"/>
            </a:pPr>
            <a:r>
              <a:rPr lang="en-US" sz="2400" dirty="0" smtClean="0">
                <a:solidFill>
                  <a:schemeClr val="tx1"/>
                </a:solidFill>
                <a:latin typeface="Century Gothic" panose="020B0502020202020204" pitchFamily="34" charset="0"/>
              </a:rPr>
              <a:t>Cloud-based </a:t>
            </a:r>
            <a:r>
              <a:rPr lang="en-US" sz="2400" dirty="0">
                <a:solidFill>
                  <a:schemeClr val="tx1"/>
                </a:solidFill>
                <a:latin typeface="Century Gothic" panose="020B0502020202020204" pitchFamily="34" charset="0"/>
              </a:rPr>
              <a:t>computing </a:t>
            </a:r>
            <a:r>
              <a:rPr lang="en-US" sz="2400" b="0" dirty="0">
                <a:solidFill>
                  <a:schemeClr val="tx1"/>
                </a:solidFill>
                <a:latin typeface="Century Gothic" panose="020B0502020202020204" pitchFamily="34" charset="0"/>
              </a:rPr>
              <a:t>is a promising tool for the future of remote sensing and resource management  </a:t>
            </a:r>
          </a:p>
        </p:txBody>
      </p:sp>
      <p:pic>
        <p:nvPicPr>
          <p:cNvPr id="306" name="Shape 306"/>
          <p:cNvPicPr preferRelativeResize="0"/>
          <p:nvPr/>
        </p:nvPicPr>
        <p:blipFill rotWithShape="1">
          <a:blip r:embed="rId3">
            <a:alphaModFix/>
          </a:blip>
          <a:srcRect l="17887" r="24594"/>
          <a:stretch/>
        </p:blipFill>
        <p:spPr>
          <a:xfrm>
            <a:off x="5051275" y="312675"/>
            <a:ext cx="3462101" cy="6195848"/>
          </a:xfrm>
          <a:prstGeom prst="rect">
            <a:avLst/>
          </a:prstGeom>
          <a:noFill/>
          <a:ln>
            <a:solidFill>
              <a:schemeClr val="tx1">
                <a:lumMod val="50000"/>
              </a:schemeClr>
            </a:solidFill>
          </a:ln>
        </p:spPr>
      </p:pic>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body" idx="1"/>
          </p:nvPr>
        </p:nvSpPr>
        <p:spPr>
          <a:xfrm>
            <a:off x="548639" y="640079"/>
            <a:ext cx="3566099" cy="1326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a:solidFill>
                  <a:schemeClr val="accent1"/>
                </a:solidFill>
                <a:latin typeface="Century Gothic" panose="020B0502020202020204" pitchFamily="34" charset="0"/>
              </a:rPr>
              <a:t>Limitations</a:t>
            </a:r>
          </a:p>
          <a:p>
            <a:pPr marL="0" marR="0" lvl="0" indent="0" algn="l" rtl="0">
              <a:lnSpc>
                <a:spcPct val="90000"/>
              </a:lnSpc>
              <a:spcBef>
                <a:spcPts val="0"/>
              </a:spcBef>
              <a:spcAft>
                <a:spcPts val="0"/>
              </a:spcAft>
              <a:buClr>
                <a:schemeClr val="accent1"/>
              </a:buClr>
              <a:buSzPct val="25000"/>
              <a:buFont typeface="Arial"/>
              <a:buNone/>
            </a:pPr>
            <a:r>
              <a:rPr lang="en-US" sz="2000" b="0" i="0" u="none" strike="noStrike" cap="none" baseline="0">
                <a:solidFill>
                  <a:schemeClr val="dk1"/>
                </a:solidFill>
                <a:latin typeface="Century Gothic" panose="020B0502020202020204" pitchFamily="34" charset="0"/>
                <a:sym typeface="Questrial"/>
              </a:rPr>
              <a:t>	</a:t>
            </a:r>
          </a:p>
        </p:txBody>
      </p:sp>
      <p:sp>
        <p:nvSpPr>
          <p:cNvPr id="313" name="Shape 313"/>
          <p:cNvSpPr txBox="1">
            <a:spLocks noGrp="1"/>
          </p:cNvSpPr>
          <p:nvPr>
            <p:ph type="body" idx="2"/>
          </p:nvPr>
        </p:nvSpPr>
        <p:spPr>
          <a:xfrm>
            <a:off x="534850" y="1498950"/>
            <a:ext cx="8186699" cy="4482599"/>
          </a:xfrm>
          <a:prstGeom prst="rect">
            <a:avLst/>
          </a:prstGeom>
          <a:noFill/>
          <a:ln>
            <a:noFill/>
          </a:ln>
        </p:spPr>
        <p:txBody>
          <a:bodyPr lIns="91425" tIns="91425" rIns="91425" bIns="91425" anchor="t" anchorCtr="0">
            <a:noAutofit/>
          </a:bodyPr>
          <a:lstStyle/>
          <a:p>
            <a:pPr marL="457200" marR="0" lvl="0" indent="-254000" algn="l" rtl="0">
              <a:lnSpc>
                <a:spcPct val="100000"/>
              </a:lnSpc>
              <a:spcBef>
                <a:spcPts val="0"/>
              </a:spcBef>
              <a:spcAft>
                <a:spcPts val="2000"/>
              </a:spcAft>
              <a:buClr>
                <a:schemeClr val="dk1"/>
              </a:buClr>
              <a:buSzPct val="100000"/>
              <a:buFont typeface="Arial"/>
              <a:buChar char="➢"/>
            </a:pPr>
            <a:r>
              <a:rPr lang="en-US" sz="2400" dirty="0">
                <a:solidFill>
                  <a:srgbClr val="585454"/>
                </a:solidFill>
                <a:latin typeface="Century Gothic" panose="020B0502020202020204" pitchFamily="34" charset="0"/>
              </a:rPr>
              <a:t>Spatial resolution </a:t>
            </a:r>
            <a:r>
              <a:rPr lang="en-US" sz="2400" b="0" dirty="0">
                <a:solidFill>
                  <a:srgbClr val="585454"/>
                </a:solidFill>
                <a:latin typeface="Century Gothic" panose="020B0502020202020204" pitchFamily="34" charset="0"/>
              </a:rPr>
              <a:t>of Landsat Sensors</a:t>
            </a:r>
          </a:p>
          <a:p>
            <a:pPr marL="457200" marR="0" lvl="0" indent="-254000" algn="l" rtl="0">
              <a:lnSpc>
                <a:spcPct val="100000"/>
              </a:lnSpc>
              <a:spcBef>
                <a:spcPts val="0"/>
              </a:spcBef>
              <a:spcAft>
                <a:spcPts val="2000"/>
              </a:spcAft>
              <a:buClr>
                <a:srgbClr val="585454"/>
              </a:buClr>
              <a:buSzPct val="100000"/>
              <a:buFont typeface="Arial"/>
              <a:buChar char="➢"/>
            </a:pPr>
            <a:r>
              <a:rPr lang="en-US" sz="2400" dirty="0">
                <a:solidFill>
                  <a:srgbClr val="585454"/>
                </a:solidFill>
                <a:latin typeface="Century Gothic" panose="020B0502020202020204" pitchFamily="34" charset="0"/>
              </a:rPr>
              <a:t>Temporal resolution </a:t>
            </a:r>
            <a:r>
              <a:rPr lang="en-US" sz="2400" b="0" dirty="0">
                <a:solidFill>
                  <a:srgbClr val="585454"/>
                </a:solidFill>
                <a:latin typeface="Century Gothic" panose="020B0502020202020204" pitchFamily="34" charset="0"/>
              </a:rPr>
              <a:t>of Landsat Satellites</a:t>
            </a:r>
          </a:p>
          <a:p>
            <a:pPr marL="457200" marR="0" lvl="0" indent="-254000" algn="l" rtl="0">
              <a:lnSpc>
                <a:spcPct val="100000"/>
              </a:lnSpc>
              <a:spcBef>
                <a:spcPts val="0"/>
              </a:spcBef>
              <a:spcAft>
                <a:spcPts val="2000"/>
              </a:spcAft>
              <a:buClr>
                <a:srgbClr val="585454"/>
              </a:buClr>
              <a:buSzPct val="100000"/>
              <a:buFont typeface="Arial"/>
              <a:buChar char="➢"/>
            </a:pPr>
            <a:r>
              <a:rPr lang="en-US" sz="2400" b="0" dirty="0">
                <a:solidFill>
                  <a:srgbClr val="585454"/>
                </a:solidFill>
                <a:latin typeface="Century Gothic" panose="020B0502020202020204" pitchFamily="34" charset="0"/>
              </a:rPr>
              <a:t>Lakes that are positioned on </a:t>
            </a:r>
            <a:r>
              <a:rPr lang="en-US" sz="2400" dirty="0">
                <a:solidFill>
                  <a:srgbClr val="585454"/>
                </a:solidFill>
                <a:latin typeface="Century Gothic" panose="020B0502020202020204" pitchFamily="34" charset="0"/>
              </a:rPr>
              <a:t>multiple Landsat tiles </a:t>
            </a:r>
            <a:r>
              <a:rPr lang="en-US" sz="2400" b="0" dirty="0">
                <a:solidFill>
                  <a:srgbClr val="585454"/>
                </a:solidFill>
                <a:latin typeface="Century Gothic" panose="020B0502020202020204" pitchFamily="34" charset="0"/>
              </a:rPr>
              <a:t>cannot be measured</a:t>
            </a:r>
          </a:p>
          <a:p>
            <a:pPr marR="0" lvl="0" algn="l" rtl="0">
              <a:lnSpc>
                <a:spcPct val="90000"/>
              </a:lnSpc>
              <a:spcBef>
                <a:spcPts val="0"/>
              </a:spcBef>
              <a:spcAft>
                <a:spcPts val="0"/>
              </a:spcAft>
              <a:buNone/>
            </a:pPr>
            <a:endParaRPr sz="2000" b="0" dirty="0">
              <a:solidFill>
                <a:srgbClr val="585454"/>
              </a:solidFill>
              <a:latin typeface="Century Gothic" panose="020B0502020202020204" pitchFamily="34" charset="0"/>
            </a:endParaRPr>
          </a:p>
        </p:txBody>
      </p:sp>
      <p:pic>
        <p:nvPicPr>
          <p:cNvPr id="314" name="Shape 314"/>
          <p:cNvPicPr preferRelativeResize="0"/>
          <p:nvPr/>
        </p:nvPicPr>
        <p:blipFill rotWithShape="1">
          <a:blip r:embed="rId3">
            <a:alphaModFix/>
          </a:blip>
          <a:srcRect l="42688" t="65360" r="39450" b="26275"/>
          <a:stretch/>
        </p:blipFill>
        <p:spPr>
          <a:xfrm>
            <a:off x="1522975" y="3802625"/>
            <a:ext cx="5789025" cy="2790523"/>
          </a:xfrm>
          <a:prstGeom prst="rect">
            <a:avLst/>
          </a:prstGeom>
          <a:noFill/>
          <a:ln>
            <a:solidFill>
              <a:schemeClr val="tx1">
                <a:lumMod val="50000"/>
              </a:schemeClr>
            </a:solidFill>
          </a:ln>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Shape 319"/>
          <p:cNvPicPr preferRelativeResize="0"/>
          <p:nvPr/>
        </p:nvPicPr>
        <p:blipFill rotWithShape="1">
          <a:blip r:embed="rId3">
            <a:alphaModFix amt="30000"/>
          </a:blip>
          <a:srcRect l="22916" t="22587" r="24595" b="20010"/>
          <a:stretch/>
        </p:blipFill>
        <p:spPr>
          <a:xfrm>
            <a:off x="5259400" y="2467300"/>
            <a:ext cx="3159400" cy="3556699"/>
          </a:xfrm>
          <a:prstGeom prst="rect">
            <a:avLst/>
          </a:prstGeom>
          <a:noFill/>
          <a:ln>
            <a:noFill/>
          </a:ln>
        </p:spPr>
      </p:pic>
      <p:sp>
        <p:nvSpPr>
          <p:cNvPr id="320" name="Shape 320"/>
          <p:cNvSpPr txBox="1">
            <a:spLocks noGrp="1"/>
          </p:cNvSpPr>
          <p:nvPr>
            <p:ph type="body" idx="1"/>
          </p:nvPr>
        </p:nvSpPr>
        <p:spPr>
          <a:xfrm>
            <a:off x="548639" y="640079"/>
            <a:ext cx="3566099" cy="1326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a:solidFill>
                  <a:schemeClr val="accent1"/>
                </a:solidFill>
                <a:latin typeface="Century Gothic" panose="020B0502020202020204" pitchFamily="34" charset="0"/>
              </a:rPr>
              <a:t>Future Work</a:t>
            </a:r>
          </a:p>
          <a:p>
            <a:pPr marL="0" marR="0" lvl="0" indent="0" algn="l" rtl="0">
              <a:lnSpc>
                <a:spcPct val="90000"/>
              </a:lnSpc>
              <a:spcBef>
                <a:spcPts val="0"/>
              </a:spcBef>
              <a:spcAft>
                <a:spcPts val="0"/>
              </a:spcAft>
              <a:buClr>
                <a:schemeClr val="accent1"/>
              </a:buClr>
              <a:buSzPct val="25000"/>
              <a:buFont typeface="Arial"/>
              <a:buNone/>
            </a:pPr>
            <a:r>
              <a:rPr lang="en-US" sz="2000" b="0" i="0" u="none" strike="noStrike" cap="none" baseline="0">
                <a:solidFill>
                  <a:schemeClr val="dk1"/>
                </a:solidFill>
                <a:latin typeface="Century Gothic" panose="020B0502020202020204" pitchFamily="34" charset="0"/>
                <a:sym typeface="Questrial"/>
              </a:rPr>
              <a:t>	</a:t>
            </a:r>
          </a:p>
        </p:txBody>
      </p:sp>
      <p:sp>
        <p:nvSpPr>
          <p:cNvPr id="321" name="Shape 321"/>
          <p:cNvSpPr txBox="1">
            <a:spLocks noGrp="1"/>
          </p:cNvSpPr>
          <p:nvPr>
            <p:ph type="body" idx="2"/>
          </p:nvPr>
        </p:nvSpPr>
        <p:spPr>
          <a:xfrm>
            <a:off x="508723" y="1498950"/>
            <a:ext cx="4715352" cy="4482599"/>
          </a:xfrm>
          <a:prstGeom prst="rect">
            <a:avLst/>
          </a:prstGeom>
          <a:noFill/>
          <a:ln>
            <a:noFill/>
          </a:ln>
        </p:spPr>
        <p:txBody>
          <a:bodyPr lIns="91425" tIns="91425" rIns="91425" bIns="91425" anchor="t" anchorCtr="0">
            <a:noAutofit/>
          </a:bodyPr>
          <a:lstStyle/>
          <a:p>
            <a:pPr marL="457200" marR="0" lvl="0" indent="-254000" algn="l" rtl="0">
              <a:lnSpc>
                <a:spcPct val="100000"/>
              </a:lnSpc>
              <a:spcBef>
                <a:spcPts val="0"/>
              </a:spcBef>
              <a:spcAft>
                <a:spcPts val="2000"/>
              </a:spcAft>
              <a:buClr>
                <a:schemeClr val="dk1"/>
              </a:buClr>
              <a:buSzPct val="100000"/>
              <a:buFont typeface="Arial"/>
              <a:buChar char="➢"/>
            </a:pPr>
            <a:r>
              <a:rPr lang="en-US" sz="2400" b="0" dirty="0">
                <a:solidFill>
                  <a:srgbClr val="585454"/>
                </a:solidFill>
                <a:latin typeface="Century Gothic" panose="020B0502020202020204" pitchFamily="34" charset="0"/>
              </a:rPr>
              <a:t>Fix split-image problem</a:t>
            </a:r>
          </a:p>
          <a:p>
            <a:pPr marL="457200" marR="0" lvl="0" indent="-254000" algn="l" rtl="0">
              <a:lnSpc>
                <a:spcPct val="100000"/>
              </a:lnSpc>
              <a:spcBef>
                <a:spcPts val="0"/>
              </a:spcBef>
              <a:spcAft>
                <a:spcPts val="2000"/>
              </a:spcAft>
              <a:buClr>
                <a:schemeClr val="dk1"/>
              </a:buClr>
              <a:buSzPct val="100000"/>
              <a:buFont typeface="Arial"/>
              <a:buChar char="➢"/>
            </a:pPr>
            <a:r>
              <a:rPr lang="en-US" sz="2400" b="0" dirty="0">
                <a:solidFill>
                  <a:srgbClr val="585454"/>
                </a:solidFill>
                <a:latin typeface="Century Gothic" panose="020B0502020202020204" pitchFamily="34" charset="0"/>
              </a:rPr>
              <a:t>More in-depth UI</a:t>
            </a:r>
          </a:p>
          <a:p>
            <a:pPr marL="457200" marR="0" lvl="0" indent="-254000" algn="l" rtl="0">
              <a:lnSpc>
                <a:spcPct val="100000"/>
              </a:lnSpc>
              <a:spcBef>
                <a:spcPts val="0"/>
              </a:spcBef>
              <a:spcAft>
                <a:spcPts val="2000"/>
              </a:spcAft>
              <a:buClr>
                <a:srgbClr val="585454"/>
              </a:buClr>
              <a:buSzPct val="100000"/>
              <a:buFont typeface="Arial"/>
              <a:buChar char="➢"/>
            </a:pPr>
            <a:r>
              <a:rPr lang="en-US" sz="2400" b="0" dirty="0">
                <a:solidFill>
                  <a:srgbClr val="585454"/>
                </a:solidFill>
                <a:latin typeface="Century Gothic" panose="020B0502020202020204" pitchFamily="34" charset="0"/>
              </a:rPr>
              <a:t>“Auto-detect” lake function</a:t>
            </a:r>
          </a:p>
          <a:p>
            <a:pPr marR="0" lvl="0" algn="l" rtl="0">
              <a:lnSpc>
                <a:spcPct val="90000"/>
              </a:lnSpc>
              <a:spcBef>
                <a:spcPts val="0"/>
              </a:spcBef>
              <a:spcAft>
                <a:spcPts val="0"/>
              </a:spcAft>
              <a:buNone/>
            </a:pPr>
            <a:endParaRPr sz="2000" b="0" dirty="0">
              <a:solidFill>
                <a:srgbClr val="585454"/>
              </a:solidFill>
              <a:latin typeface="Century Gothic" panose="020B0502020202020204" pitchFamily="34" charset="0"/>
            </a:endParaRPr>
          </a:p>
        </p:txBody>
      </p:sp>
      <p:sp>
        <p:nvSpPr>
          <p:cNvPr id="322" name="Shape 322"/>
          <p:cNvSpPr/>
          <p:nvPr/>
        </p:nvSpPr>
        <p:spPr>
          <a:xfrm>
            <a:off x="4826775" y="3971325"/>
            <a:ext cx="2260800" cy="2260800"/>
          </a:xfrm>
          <a:prstGeom prst="rect">
            <a:avLst/>
          </a:prstGeom>
          <a:noFill/>
          <a:ln w="28575" cap="flat" cmpd="sng">
            <a:solidFill>
              <a:srgbClr val="4A86E8"/>
            </a:solidFill>
            <a:prstDash val="solid"/>
            <a:round/>
            <a:headEnd type="none" w="med" len="med"/>
            <a:tailEnd type="none" w="med" len="med"/>
          </a:ln>
        </p:spPr>
        <p:txBody>
          <a:bodyPr lIns="91425" tIns="91425" rIns="91425" bIns="91425" anchor="ctr" anchorCtr="0">
            <a:noAutofit/>
          </a:bodyPr>
          <a:lstStyle/>
          <a:p>
            <a:pPr>
              <a:spcBef>
                <a:spcPts val="0"/>
              </a:spcBef>
              <a:buNone/>
            </a:pPr>
            <a:endParaRPr>
              <a:latin typeface="Century Gothic" panose="020B0502020202020204" pitchFamily="34" charset="0"/>
            </a:endParaRPr>
          </a:p>
        </p:txBody>
      </p:sp>
      <p:sp>
        <p:nvSpPr>
          <p:cNvPr id="323" name="Shape 323"/>
          <p:cNvSpPr/>
          <p:nvPr/>
        </p:nvSpPr>
        <p:spPr>
          <a:xfrm>
            <a:off x="4826775" y="2126750"/>
            <a:ext cx="2260800" cy="2260800"/>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latin typeface="Century Gothic" panose="020B0502020202020204" pitchFamily="34" charset="0"/>
            </a:endParaRPr>
          </a:p>
        </p:txBody>
      </p:sp>
      <p:sp>
        <p:nvSpPr>
          <p:cNvPr id="324" name="Shape 324"/>
          <p:cNvSpPr/>
          <p:nvPr/>
        </p:nvSpPr>
        <p:spPr>
          <a:xfrm>
            <a:off x="6690275" y="2467300"/>
            <a:ext cx="2260800" cy="2260800"/>
          </a:xfrm>
          <a:prstGeom prst="rect">
            <a:avLst/>
          </a:prstGeom>
          <a:noFill/>
          <a:ln w="28575" cap="flat" cmpd="sng">
            <a:solidFill>
              <a:srgbClr val="E69138"/>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latin typeface="Century Gothic" panose="020B0502020202020204" pitchFamily="34" charset="0"/>
            </a:endParaRPr>
          </a:p>
        </p:txBody>
      </p:sp>
      <p:sp>
        <p:nvSpPr>
          <p:cNvPr id="325" name="Shape 325"/>
          <p:cNvSpPr/>
          <p:nvPr/>
        </p:nvSpPr>
        <p:spPr>
          <a:xfrm>
            <a:off x="6690275" y="4387550"/>
            <a:ext cx="2260800" cy="2260800"/>
          </a:xfrm>
          <a:prstGeom prst="rect">
            <a:avLst/>
          </a:prstGeom>
          <a:noFill/>
          <a:ln w="28575" cap="flat" cmpd="sng">
            <a:solidFill>
              <a:srgbClr val="6AA84F"/>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latin typeface="Century Gothic" panose="020B0502020202020204" pitchFamily="34" charset="0"/>
            </a:endParaRPr>
          </a:p>
        </p:txBody>
      </p:sp>
      <p:sp>
        <p:nvSpPr>
          <p:cNvPr id="326" name="Shape 326"/>
          <p:cNvSpPr txBox="1"/>
          <p:nvPr/>
        </p:nvSpPr>
        <p:spPr>
          <a:xfrm>
            <a:off x="5777475" y="2856700"/>
            <a:ext cx="359400" cy="501299"/>
          </a:xfrm>
          <a:prstGeom prst="rect">
            <a:avLst/>
          </a:prstGeom>
          <a:noFill/>
          <a:ln>
            <a:noFill/>
          </a:ln>
        </p:spPr>
        <p:txBody>
          <a:bodyPr lIns="91425" tIns="91425" rIns="91425" bIns="91425" anchor="t" anchorCtr="0">
            <a:noAutofit/>
          </a:bodyPr>
          <a:lstStyle/>
          <a:p>
            <a:pPr>
              <a:spcBef>
                <a:spcPts val="0"/>
              </a:spcBef>
              <a:buNone/>
            </a:pPr>
            <a:r>
              <a:rPr lang="en-US" sz="2400">
                <a:latin typeface="Century Gothic" panose="020B0502020202020204" pitchFamily="34" charset="0"/>
              </a:rPr>
              <a:t>1</a:t>
            </a:r>
          </a:p>
        </p:txBody>
      </p:sp>
      <p:sp>
        <p:nvSpPr>
          <p:cNvPr id="327" name="Shape 327"/>
          <p:cNvSpPr txBox="1"/>
          <p:nvPr/>
        </p:nvSpPr>
        <p:spPr>
          <a:xfrm>
            <a:off x="5777475" y="4937750"/>
            <a:ext cx="359400" cy="501299"/>
          </a:xfrm>
          <a:prstGeom prst="rect">
            <a:avLst/>
          </a:prstGeom>
          <a:noFill/>
          <a:ln>
            <a:noFill/>
          </a:ln>
        </p:spPr>
        <p:txBody>
          <a:bodyPr lIns="91425" tIns="91425" rIns="91425" bIns="91425" anchor="t" anchorCtr="0">
            <a:noAutofit/>
          </a:bodyPr>
          <a:lstStyle/>
          <a:p>
            <a:pPr lvl="0" rtl="0">
              <a:spcBef>
                <a:spcPts val="0"/>
              </a:spcBef>
              <a:buNone/>
            </a:pPr>
            <a:r>
              <a:rPr lang="en-US" sz="2400">
                <a:latin typeface="Century Gothic" panose="020B0502020202020204" pitchFamily="34" charset="0"/>
              </a:rPr>
              <a:t>2</a:t>
            </a:r>
          </a:p>
        </p:txBody>
      </p:sp>
      <p:sp>
        <p:nvSpPr>
          <p:cNvPr id="328" name="Shape 328"/>
          <p:cNvSpPr txBox="1"/>
          <p:nvPr/>
        </p:nvSpPr>
        <p:spPr>
          <a:xfrm>
            <a:off x="7640975" y="3225625"/>
            <a:ext cx="359400" cy="501299"/>
          </a:xfrm>
          <a:prstGeom prst="rect">
            <a:avLst/>
          </a:prstGeom>
          <a:noFill/>
          <a:ln>
            <a:noFill/>
          </a:ln>
        </p:spPr>
        <p:txBody>
          <a:bodyPr lIns="91425" tIns="91425" rIns="91425" bIns="91425" anchor="t" anchorCtr="0">
            <a:noAutofit/>
          </a:bodyPr>
          <a:lstStyle/>
          <a:p>
            <a:pPr lvl="0" rtl="0">
              <a:spcBef>
                <a:spcPts val="0"/>
              </a:spcBef>
              <a:buNone/>
            </a:pPr>
            <a:r>
              <a:rPr lang="en-US" sz="2400">
                <a:latin typeface="Century Gothic" panose="020B0502020202020204" pitchFamily="34" charset="0"/>
              </a:rPr>
              <a:t>3</a:t>
            </a:r>
          </a:p>
        </p:txBody>
      </p:sp>
      <p:sp>
        <p:nvSpPr>
          <p:cNvPr id="329" name="Shape 329"/>
          <p:cNvSpPr txBox="1"/>
          <p:nvPr/>
        </p:nvSpPr>
        <p:spPr>
          <a:xfrm>
            <a:off x="7640975" y="5439050"/>
            <a:ext cx="359400" cy="501299"/>
          </a:xfrm>
          <a:prstGeom prst="rect">
            <a:avLst/>
          </a:prstGeom>
          <a:noFill/>
          <a:ln>
            <a:noFill/>
          </a:ln>
        </p:spPr>
        <p:txBody>
          <a:bodyPr lIns="91425" tIns="91425" rIns="91425" bIns="91425" anchor="t" anchorCtr="0">
            <a:noAutofit/>
          </a:bodyPr>
          <a:lstStyle/>
          <a:p>
            <a:pPr lvl="0" rtl="0">
              <a:spcBef>
                <a:spcPts val="0"/>
              </a:spcBef>
              <a:buNone/>
            </a:pPr>
            <a:r>
              <a:rPr lang="en-US" sz="2400">
                <a:latin typeface="Century Gothic" panose="020B0502020202020204" pitchFamily="34" charset="0"/>
              </a:rPr>
              <a:t>4</a:t>
            </a:r>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571200" y="1421118"/>
            <a:ext cx="8051700" cy="12561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2000" b="0" i="0" u="none" strike="noStrike" cap="none" baseline="0" dirty="0">
                <a:solidFill>
                  <a:schemeClr val="dk1"/>
                </a:solidFill>
                <a:latin typeface="Century Gothic" panose="020B0502020202020204" pitchFamily="34" charset="0"/>
                <a:sym typeface="Questrial"/>
                <a:rtl val="0"/>
              </a:rPr>
              <a:t>Dr. Brian Coltin (NASA Ames Research Center)</a:t>
            </a:r>
          </a:p>
          <a:p>
            <a:pPr marL="0" marR="0" lvl="0" indent="0" algn="l" rtl="0">
              <a:lnSpc>
                <a:spcPct val="90000"/>
              </a:lnSpc>
              <a:spcBef>
                <a:spcPts val="0"/>
              </a:spcBef>
              <a:spcAft>
                <a:spcPts val="0"/>
              </a:spcAft>
              <a:buClr>
                <a:srgbClr val="000000"/>
              </a:buClr>
              <a:buSzPct val="25000"/>
              <a:buFont typeface="Arial"/>
              <a:buNone/>
            </a:pPr>
            <a:r>
              <a:rPr lang="en-US" sz="2000" b="0" i="0" u="none" strike="noStrike" cap="none" baseline="0" dirty="0">
                <a:solidFill>
                  <a:schemeClr val="dk1"/>
                </a:solidFill>
                <a:latin typeface="Century Gothic" panose="020B0502020202020204" pitchFamily="34" charset="0"/>
                <a:sym typeface="Questrial"/>
                <a:rtl val="0"/>
              </a:rPr>
              <a:t>Dr. Juan Torres-P</a:t>
            </a:r>
            <a:r>
              <a:rPr lang="en-US" dirty="0">
                <a:highlight>
                  <a:srgbClr val="FFFFFF"/>
                </a:highlight>
                <a:latin typeface="Century Gothic" panose="020B0502020202020204" pitchFamily="34" charset="0"/>
                <a:rtl val="0"/>
              </a:rPr>
              <a:t>é</a:t>
            </a:r>
            <a:r>
              <a:rPr lang="en-US" sz="2000" b="0" i="0" u="none" strike="noStrike" cap="none" baseline="0" dirty="0">
                <a:solidFill>
                  <a:schemeClr val="dk1"/>
                </a:solidFill>
                <a:latin typeface="Century Gothic" panose="020B0502020202020204" pitchFamily="34" charset="0"/>
                <a:sym typeface="Questrial"/>
                <a:rtl val="0"/>
              </a:rPr>
              <a:t>rez (Bay Area Environmental Research Institute</a:t>
            </a:r>
            <a:r>
              <a:rPr lang="en-US" sz="2000" b="0" i="0" u="none" strike="noStrike" cap="none" baseline="0" dirty="0" smtClean="0">
                <a:solidFill>
                  <a:schemeClr val="dk1"/>
                </a:solidFill>
                <a:latin typeface="Century Gothic" panose="020B0502020202020204" pitchFamily="34" charset="0"/>
                <a:sym typeface="Questrial"/>
                <a:rtl val="0"/>
              </a:rPr>
              <a:t>)</a:t>
            </a:r>
          </a:p>
          <a:p>
            <a:pPr marL="0" marR="0" lvl="0" indent="0" algn="l" rtl="0">
              <a:lnSpc>
                <a:spcPct val="90000"/>
              </a:lnSpc>
              <a:spcBef>
                <a:spcPts val="0"/>
              </a:spcBef>
              <a:spcAft>
                <a:spcPts val="0"/>
              </a:spcAft>
              <a:buClr>
                <a:srgbClr val="000000"/>
              </a:buClr>
              <a:buSzPct val="25000"/>
              <a:buFont typeface="Arial"/>
              <a:buNone/>
            </a:pPr>
            <a:r>
              <a:rPr lang="en-US" dirty="0" smtClean="0">
                <a:latin typeface="Century Gothic" panose="020B0502020202020204" pitchFamily="34" charset="0"/>
              </a:rPr>
              <a:t>Emily “Chippie” Kislik (NASA DEVELOP)</a:t>
            </a:r>
          </a:p>
          <a:p>
            <a:pPr marL="0" marR="0" lvl="0" indent="0" algn="l" rtl="0">
              <a:lnSpc>
                <a:spcPct val="90000"/>
              </a:lnSpc>
              <a:spcBef>
                <a:spcPts val="0"/>
              </a:spcBef>
              <a:spcAft>
                <a:spcPts val="0"/>
              </a:spcAft>
              <a:buClr>
                <a:srgbClr val="000000"/>
              </a:buClr>
              <a:buSzPct val="25000"/>
              <a:buFont typeface="Arial"/>
              <a:buNone/>
            </a:pPr>
            <a:r>
              <a:rPr lang="en-US" sz="2000" b="0" i="0" u="none" strike="noStrike" cap="none" baseline="0" dirty="0" smtClean="0">
                <a:solidFill>
                  <a:schemeClr val="dk1"/>
                </a:solidFill>
                <a:latin typeface="Century Gothic" panose="020B0502020202020204" pitchFamily="34" charset="0"/>
                <a:sym typeface="Questrial"/>
                <a:rtl val="0"/>
              </a:rPr>
              <a:t>Victoria Ly (NASA DEVELOP)</a:t>
            </a:r>
            <a:endParaRPr lang="en-US" sz="2000" b="0" i="0" u="none" strike="noStrike" cap="none" baseline="0" dirty="0">
              <a:solidFill>
                <a:schemeClr val="dk1"/>
              </a:solidFill>
              <a:latin typeface="Century Gothic" panose="020B0502020202020204" pitchFamily="34" charset="0"/>
              <a:sym typeface="Questrial"/>
              <a:rtl val="0"/>
            </a:endParaRPr>
          </a:p>
          <a:p>
            <a:pPr marL="0" marR="0" lvl="0" indent="0" algn="l" rtl="0">
              <a:lnSpc>
                <a:spcPct val="90000"/>
              </a:lnSpc>
              <a:spcBef>
                <a:spcPts val="0"/>
              </a:spcBef>
              <a:spcAft>
                <a:spcPts val="0"/>
              </a:spcAft>
              <a:buClr>
                <a:srgbClr val="000000"/>
              </a:buClr>
              <a:buFont typeface="Arial"/>
              <a:buNone/>
            </a:pPr>
            <a:endParaRPr dirty="0">
              <a:latin typeface="Century Gothic" panose="020B0502020202020204" pitchFamily="34" charset="0"/>
            </a:endParaRPr>
          </a:p>
          <a:p>
            <a:pPr marL="0" marR="0" lvl="0" indent="0" algn="l" rtl="0">
              <a:lnSpc>
                <a:spcPct val="90000"/>
              </a:lnSpc>
              <a:spcBef>
                <a:spcPts val="0"/>
              </a:spcBef>
              <a:spcAft>
                <a:spcPts val="0"/>
              </a:spcAft>
              <a:buClr>
                <a:schemeClr val="dk1"/>
              </a:buClr>
              <a:buFont typeface="Arial"/>
              <a:buNone/>
            </a:pPr>
            <a:endParaRPr sz="2000" b="0" i="0" u="none" strike="noStrike" cap="none" baseline="0" dirty="0">
              <a:solidFill>
                <a:schemeClr val="dk1"/>
              </a:solidFill>
              <a:latin typeface="Century Gothic" panose="020B0502020202020204" pitchFamily="34" charset="0"/>
              <a:sym typeface="Questrial"/>
              <a:rtl val="0"/>
            </a:endParaRPr>
          </a:p>
          <a:p>
            <a:pPr marL="0" marR="0" lvl="0" indent="0" algn="l" rtl="0">
              <a:lnSpc>
                <a:spcPct val="90000"/>
              </a:lnSpc>
              <a:spcBef>
                <a:spcPts val="0"/>
              </a:spcBef>
              <a:spcAft>
                <a:spcPts val="0"/>
              </a:spcAft>
              <a:buClr>
                <a:schemeClr val="dk1"/>
              </a:buClr>
              <a:buFont typeface="Arial"/>
              <a:buNone/>
            </a:pPr>
            <a:endParaRPr sz="2000" b="0" i="0" u="none" strike="noStrike" cap="none" baseline="0" dirty="0">
              <a:solidFill>
                <a:schemeClr val="dk1"/>
              </a:solidFill>
              <a:latin typeface="Century Gothic" panose="020B0502020202020204" pitchFamily="34" charset="0"/>
              <a:sym typeface="Questrial"/>
              <a:rtl val="0"/>
            </a:endParaRPr>
          </a:p>
        </p:txBody>
      </p:sp>
      <p:sp>
        <p:nvSpPr>
          <p:cNvPr id="335" name="Shape 335"/>
          <p:cNvSpPr txBox="1">
            <a:spLocks noGrp="1"/>
          </p:cNvSpPr>
          <p:nvPr>
            <p:ph type="body" idx="2"/>
          </p:nvPr>
        </p:nvSpPr>
        <p:spPr>
          <a:xfrm>
            <a:off x="594358" y="3409595"/>
            <a:ext cx="8430599" cy="7040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dirty="0">
                <a:latin typeface="Century Gothic" panose="020B0502020202020204" pitchFamily="34" charset="0"/>
              </a:rPr>
              <a:t>Dr. </a:t>
            </a:r>
            <a:r>
              <a:rPr lang="en-US" sz="2000" b="0" i="0" u="none" strike="noStrike" cap="none" baseline="0" dirty="0">
                <a:solidFill>
                  <a:schemeClr val="dk1"/>
                </a:solidFill>
                <a:latin typeface="Century Gothic" panose="020B0502020202020204" pitchFamily="34" charset="0"/>
                <a:sym typeface="Questrial"/>
                <a:rtl val="0"/>
              </a:rPr>
              <a:t>Joey Keely (Lake Tahoe Basin Management Unit, USDA Forest Service)</a:t>
            </a:r>
          </a:p>
          <a:p>
            <a:pPr marL="0" marR="0" lvl="0" indent="0" algn="l" rtl="0">
              <a:lnSpc>
                <a:spcPct val="90000"/>
              </a:lnSpc>
              <a:spcBef>
                <a:spcPts val="0"/>
              </a:spcBef>
              <a:spcAft>
                <a:spcPts val="0"/>
              </a:spcAft>
              <a:buClr>
                <a:schemeClr val="dk1"/>
              </a:buClr>
              <a:buFont typeface="Arial"/>
              <a:buNone/>
            </a:pPr>
            <a:endParaRPr sz="2000" b="0" i="0" u="none" strike="noStrike" cap="none" baseline="0" dirty="0">
              <a:solidFill>
                <a:schemeClr val="dk1"/>
              </a:solidFill>
              <a:latin typeface="Century Gothic" panose="020B0502020202020204" pitchFamily="34" charset="0"/>
              <a:sym typeface="Questrial"/>
              <a:rtl val="0"/>
            </a:endParaRPr>
          </a:p>
        </p:txBody>
      </p:sp>
      <p:sp>
        <p:nvSpPr>
          <p:cNvPr id="336" name="Shape 336"/>
          <p:cNvSpPr txBox="1"/>
          <p:nvPr/>
        </p:nvSpPr>
        <p:spPr>
          <a:xfrm>
            <a:off x="594358" y="940212"/>
            <a:ext cx="25778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baseline="0">
                <a:solidFill>
                  <a:schemeClr val="accent1"/>
                </a:solidFill>
                <a:latin typeface="Century Gothic" panose="020B0502020202020204" pitchFamily="34" charset="0"/>
                <a:ea typeface="Questrial"/>
                <a:cs typeface="Questrial"/>
                <a:sym typeface="Questrial"/>
                <a:rtl val="0"/>
              </a:rPr>
              <a:t>Advisors</a:t>
            </a:r>
          </a:p>
        </p:txBody>
      </p:sp>
      <p:sp>
        <p:nvSpPr>
          <p:cNvPr id="337" name="Shape 337"/>
          <p:cNvSpPr txBox="1"/>
          <p:nvPr/>
        </p:nvSpPr>
        <p:spPr>
          <a:xfrm>
            <a:off x="594366" y="2977807"/>
            <a:ext cx="2577900" cy="523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baseline="0" dirty="0">
                <a:solidFill>
                  <a:schemeClr val="accent1"/>
                </a:solidFill>
                <a:latin typeface="Century Gothic" panose="020B0502020202020204" pitchFamily="34" charset="0"/>
                <a:ea typeface="Questrial"/>
                <a:cs typeface="Questrial"/>
                <a:sym typeface="Questrial"/>
                <a:rtl val="0"/>
              </a:rPr>
              <a:t>Partners</a:t>
            </a:r>
          </a:p>
        </p:txBody>
      </p:sp>
      <p:pic>
        <p:nvPicPr>
          <p:cNvPr id="338" name="Shape 338"/>
          <p:cNvPicPr preferRelativeResize="0"/>
          <p:nvPr/>
        </p:nvPicPr>
        <p:blipFill rotWithShape="1">
          <a:blip r:embed="rId3">
            <a:alphaModFix/>
          </a:blip>
          <a:srcRect/>
          <a:stretch/>
        </p:blipFill>
        <p:spPr>
          <a:xfrm>
            <a:off x="2741392" y="4297262"/>
            <a:ext cx="1294200" cy="1498800"/>
          </a:xfrm>
          <a:prstGeom prst="rect">
            <a:avLst/>
          </a:prstGeom>
          <a:noFill/>
          <a:ln>
            <a:noFill/>
          </a:ln>
        </p:spPr>
      </p:pic>
      <p:pic>
        <p:nvPicPr>
          <p:cNvPr id="339" name="Shape 339"/>
          <p:cNvPicPr preferRelativeResize="0"/>
          <p:nvPr/>
        </p:nvPicPr>
        <p:blipFill>
          <a:blip r:embed="rId4">
            <a:alphaModFix/>
          </a:blip>
          <a:stretch>
            <a:fillRect/>
          </a:stretch>
        </p:blipFill>
        <p:spPr>
          <a:xfrm>
            <a:off x="4737442" y="4259338"/>
            <a:ext cx="1766764" cy="14605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4266001" y="653350"/>
            <a:ext cx="5446960" cy="14652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4000" b="1" i="0" u="none" strike="noStrike" cap="none" baseline="0" dirty="0">
                <a:solidFill>
                  <a:schemeClr val="accent1"/>
                </a:solidFill>
                <a:latin typeface="Century Gothic" panose="020B0502020202020204" pitchFamily="34" charset="0"/>
                <a:sym typeface="Questrial"/>
                <a:rtl val="0"/>
              </a:rPr>
              <a:t>Community </a:t>
            </a:r>
            <a:r>
              <a:rPr lang="en-US" sz="4000" b="1" i="0" u="none" strike="noStrike" cap="none" baseline="0" dirty="0" smtClean="0">
                <a:solidFill>
                  <a:schemeClr val="accent1"/>
                </a:solidFill>
                <a:latin typeface="Century Gothic" panose="020B0502020202020204" pitchFamily="34" charset="0"/>
                <a:sym typeface="Questrial"/>
                <a:rtl val="0"/>
              </a:rPr>
              <a:t>Concerns</a:t>
            </a:r>
            <a:endParaRPr lang="en-US" sz="4000" b="1" i="0" u="none" strike="noStrike" cap="none" baseline="0" dirty="0">
              <a:solidFill>
                <a:schemeClr val="accent1"/>
              </a:solidFill>
              <a:latin typeface="Century Gothic" panose="020B0502020202020204" pitchFamily="34" charset="0"/>
              <a:sym typeface="Questrial"/>
              <a:rtl val="0"/>
            </a:endParaRPr>
          </a:p>
        </p:txBody>
      </p:sp>
      <p:sp>
        <p:nvSpPr>
          <p:cNvPr id="124" name="Shape 124"/>
          <p:cNvSpPr txBox="1">
            <a:spLocks noGrp="1"/>
          </p:cNvSpPr>
          <p:nvPr>
            <p:ph type="body" idx="2"/>
          </p:nvPr>
        </p:nvSpPr>
        <p:spPr>
          <a:xfrm>
            <a:off x="4266001" y="2276220"/>
            <a:ext cx="4496999" cy="4830300"/>
          </a:xfrm>
          <a:prstGeom prst="rect">
            <a:avLst/>
          </a:prstGeom>
          <a:noFill/>
          <a:ln>
            <a:noFill/>
          </a:ln>
        </p:spPr>
        <p:txBody>
          <a:bodyPr lIns="91425" tIns="91425" rIns="91425" bIns="91425" anchor="t" anchorCtr="0">
            <a:noAutofit/>
          </a:bodyPr>
          <a:lstStyle/>
          <a:p>
            <a:pPr marL="457200" marR="0" lvl="0" indent="-355600" algn="l" rtl="0">
              <a:lnSpc>
                <a:spcPct val="115000"/>
              </a:lnSpc>
              <a:spcBef>
                <a:spcPts val="0"/>
              </a:spcBef>
              <a:spcAft>
                <a:spcPts val="0"/>
              </a:spcAft>
              <a:buClr>
                <a:srgbClr val="666666"/>
              </a:buClr>
              <a:buSzPct val="100000"/>
              <a:buFont typeface="Arial"/>
              <a:buChar char="➢"/>
            </a:pPr>
            <a:r>
              <a:rPr lang="en-US" sz="2000" dirty="0">
                <a:solidFill>
                  <a:srgbClr val="666666"/>
                </a:solidFill>
                <a:latin typeface="Century Gothic" panose="020B0502020202020204" pitchFamily="34" charset="0"/>
              </a:rPr>
              <a:t>Drought:</a:t>
            </a:r>
            <a:r>
              <a:rPr lang="en-US" sz="2000" b="0" dirty="0">
                <a:solidFill>
                  <a:srgbClr val="666666"/>
                </a:solidFill>
                <a:latin typeface="Century Gothic" panose="020B0502020202020204" pitchFamily="34" charset="0"/>
              </a:rPr>
              <a:t> 2015 CA State of Emergency</a:t>
            </a:r>
          </a:p>
          <a:p>
            <a:pPr marL="457200" lvl="0" indent="-355600" rtl="0">
              <a:lnSpc>
                <a:spcPct val="115000"/>
              </a:lnSpc>
              <a:spcBef>
                <a:spcPts val="1000"/>
              </a:spcBef>
              <a:buClr>
                <a:srgbClr val="666666"/>
              </a:buClr>
              <a:buSzPct val="100000"/>
              <a:buFont typeface="Arial"/>
              <a:buChar char="➢"/>
            </a:pPr>
            <a:r>
              <a:rPr lang="en-US" sz="2000" dirty="0">
                <a:solidFill>
                  <a:srgbClr val="666666"/>
                </a:solidFill>
                <a:latin typeface="Century Gothic" panose="020B0502020202020204" pitchFamily="34" charset="0"/>
              </a:rPr>
              <a:t>Economic importance: </a:t>
            </a:r>
            <a:r>
              <a:rPr lang="en-US" sz="2000" b="0" dirty="0">
                <a:solidFill>
                  <a:srgbClr val="666666"/>
                </a:solidFill>
                <a:latin typeface="Century Gothic" panose="020B0502020202020204" pitchFamily="34" charset="0"/>
              </a:rPr>
              <a:t>3 million tourists per year</a:t>
            </a:r>
          </a:p>
          <a:p>
            <a:pPr marL="457200" marR="0" lvl="0" indent="-355600" algn="l" rtl="0">
              <a:lnSpc>
                <a:spcPct val="115000"/>
              </a:lnSpc>
              <a:spcBef>
                <a:spcPts val="1000"/>
              </a:spcBef>
              <a:spcAft>
                <a:spcPts val="0"/>
              </a:spcAft>
              <a:buClr>
                <a:srgbClr val="666666"/>
              </a:buClr>
              <a:buSzPct val="100000"/>
              <a:buFont typeface="Arial"/>
              <a:buChar char="➢"/>
            </a:pPr>
            <a:r>
              <a:rPr lang="en-US" sz="2000" dirty="0">
                <a:solidFill>
                  <a:srgbClr val="666666"/>
                </a:solidFill>
                <a:latin typeface="Century Gothic" panose="020B0502020202020204" pitchFamily="34" charset="0"/>
              </a:rPr>
              <a:t>Endangered species at risk: </a:t>
            </a:r>
            <a:r>
              <a:rPr lang="en-US" sz="2000" b="0" dirty="0">
                <a:solidFill>
                  <a:srgbClr val="666666"/>
                </a:solidFill>
                <a:latin typeface="Century Gothic" panose="020B0502020202020204" pitchFamily="34" charset="0"/>
              </a:rPr>
              <a:t>Tahoe Yellow Cress</a:t>
            </a:r>
          </a:p>
          <a:p>
            <a:pPr marR="0" lvl="0" algn="l" rtl="0">
              <a:lnSpc>
                <a:spcPct val="115000"/>
              </a:lnSpc>
              <a:spcBef>
                <a:spcPts val="1000"/>
              </a:spcBef>
              <a:spcAft>
                <a:spcPts val="0"/>
              </a:spcAft>
              <a:buNone/>
            </a:pPr>
            <a:endParaRPr sz="2000" dirty="0">
              <a:latin typeface="Century Gothic" panose="020B0502020202020204" pitchFamily="34" charset="0"/>
            </a:endParaRPr>
          </a:p>
          <a:p>
            <a:pPr marL="228600" marR="0" lvl="0" indent="-50800" algn="l" rtl="0">
              <a:lnSpc>
                <a:spcPct val="90000"/>
              </a:lnSpc>
              <a:spcBef>
                <a:spcPts val="1000"/>
              </a:spcBef>
              <a:spcAft>
                <a:spcPts val="0"/>
              </a:spcAft>
              <a:buClr>
                <a:schemeClr val="dk1"/>
              </a:buClr>
              <a:buFont typeface="Arial"/>
              <a:buNone/>
            </a:pPr>
            <a:endParaRPr sz="1800" b="0" i="0" u="none" strike="noStrike" cap="none" baseline="0" dirty="0">
              <a:solidFill>
                <a:schemeClr val="dk1"/>
              </a:solidFill>
              <a:latin typeface="Century Gothic" panose="020B0502020202020204" pitchFamily="34" charset="0"/>
              <a:sym typeface="Questrial"/>
              <a:rtl val="0"/>
            </a:endParaRPr>
          </a:p>
        </p:txBody>
      </p:sp>
      <p:pic>
        <p:nvPicPr>
          <p:cNvPr id="125" name="Shape 125"/>
          <p:cNvPicPr preferRelativeResize="0"/>
          <p:nvPr/>
        </p:nvPicPr>
        <p:blipFill rotWithShape="1">
          <a:blip r:embed="rId3">
            <a:alphaModFix/>
          </a:blip>
          <a:srcRect/>
          <a:stretch/>
        </p:blipFill>
        <p:spPr>
          <a:xfrm>
            <a:off x="-242149" y="0"/>
            <a:ext cx="4052100" cy="71883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399274" y="1825749"/>
            <a:ext cx="3593700" cy="4121999"/>
          </a:xfrm>
          <a:prstGeom prst="rect">
            <a:avLst/>
          </a:prstGeom>
          <a:noFill/>
          <a:ln>
            <a:noFill/>
          </a:ln>
        </p:spPr>
        <p:txBody>
          <a:bodyPr lIns="91425" tIns="91425" rIns="91425" bIns="91425" anchor="t" anchorCtr="0">
            <a:noAutofit/>
          </a:bodyPr>
          <a:lstStyle/>
          <a:p>
            <a:pPr marL="457200" marR="0" lvl="0" indent="-228600" algn="l" rtl="0">
              <a:lnSpc>
                <a:spcPct val="90000"/>
              </a:lnSpc>
              <a:spcBef>
                <a:spcPts val="0"/>
              </a:spcBef>
              <a:spcAft>
                <a:spcPts val="0"/>
              </a:spcAft>
              <a:buClr>
                <a:schemeClr val="dk1"/>
              </a:buClr>
              <a:buSzPct val="100000"/>
              <a:buFont typeface="Questrial"/>
              <a:buChar char="➢"/>
            </a:pPr>
            <a:r>
              <a:rPr lang="en-US" sz="2000" b="1" i="0" u="none" strike="noStrike" cap="none" baseline="0" dirty="0">
                <a:solidFill>
                  <a:schemeClr val="dk1"/>
                </a:solidFill>
                <a:latin typeface="Century Gothic" panose="020B0502020202020204" pitchFamily="34" charset="0"/>
                <a:sym typeface="Questrial"/>
                <a:rtl val="0"/>
              </a:rPr>
              <a:t>Create a tool </a:t>
            </a:r>
            <a:r>
              <a:rPr lang="en-US" sz="2000" b="0" i="0" u="none" strike="noStrike" cap="none" baseline="0" dirty="0">
                <a:solidFill>
                  <a:schemeClr val="dk1"/>
                </a:solidFill>
                <a:latin typeface="Century Gothic" panose="020B0502020202020204" pitchFamily="34" charset="0"/>
                <a:sym typeface="Questrial"/>
                <a:rtl val="0"/>
              </a:rPr>
              <a:t>that </a:t>
            </a:r>
            <a:r>
              <a:rPr lang="en-US" dirty="0">
                <a:latin typeface="Century Gothic" panose="020B0502020202020204" pitchFamily="34" charset="0"/>
                <a:rtl val="0"/>
              </a:rPr>
              <a:t>continually </a:t>
            </a:r>
            <a:r>
              <a:rPr lang="en-US" sz="2000" b="0" i="0" u="none" strike="noStrike" cap="none" baseline="0" dirty="0">
                <a:solidFill>
                  <a:schemeClr val="dk1"/>
                </a:solidFill>
                <a:latin typeface="Century Gothic" panose="020B0502020202020204" pitchFamily="34" charset="0"/>
                <a:sym typeface="Questrial"/>
                <a:rtl val="0"/>
              </a:rPr>
              <a:t>monitors the level of Lake Tahoe and surrounding lakes</a:t>
            </a:r>
          </a:p>
          <a:p>
            <a:pPr marL="457200" marR="0" lvl="0" indent="-228600" algn="l" rtl="0">
              <a:lnSpc>
                <a:spcPct val="90000"/>
              </a:lnSpc>
              <a:spcBef>
                <a:spcPts val="1000"/>
              </a:spcBef>
              <a:spcAft>
                <a:spcPts val="0"/>
              </a:spcAft>
              <a:buClr>
                <a:schemeClr val="dk1"/>
              </a:buClr>
              <a:buSzPct val="100000"/>
              <a:buFont typeface="Questrial"/>
              <a:buChar char="➢"/>
            </a:pPr>
            <a:r>
              <a:rPr lang="en-US" sz="2000" b="1" i="0" u="none" strike="noStrike" cap="none" baseline="0" dirty="0">
                <a:solidFill>
                  <a:schemeClr val="dk1"/>
                </a:solidFill>
                <a:latin typeface="Century Gothic" panose="020B0502020202020204" pitchFamily="34" charset="0"/>
                <a:sym typeface="Questrial"/>
                <a:rtl val="0"/>
              </a:rPr>
              <a:t>Provide a method </a:t>
            </a:r>
            <a:r>
              <a:rPr lang="en-US" sz="2000" b="0" i="0" u="none" strike="noStrike" cap="none" baseline="0" dirty="0">
                <a:solidFill>
                  <a:schemeClr val="dk1"/>
                </a:solidFill>
                <a:latin typeface="Century Gothic" panose="020B0502020202020204" pitchFamily="34" charset="0"/>
                <a:sym typeface="Questrial"/>
                <a:rtl val="0"/>
              </a:rPr>
              <a:t>to regularly measure lake turbidity</a:t>
            </a:r>
          </a:p>
          <a:p>
            <a:pPr marL="457200" marR="0" lvl="0" indent="-228600" algn="l" rtl="0">
              <a:lnSpc>
                <a:spcPct val="90000"/>
              </a:lnSpc>
              <a:spcBef>
                <a:spcPts val="1000"/>
              </a:spcBef>
              <a:spcAft>
                <a:spcPts val="1000"/>
              </a:spcAft>
              <a:buClr>
                <a:schemeClr val="dk1"/>
              </a:buClr>
              <a:buSzPct val="100000"/>
              <a:buFont typeface="Questrial"/>
              <a:buChar char="➢"/>
            </a:pPr>
            <a:r>
              <a:rPr lang="en-US" sz="2000" b="1" i="0" u="none" strike="noStrike" cap="none" baseline="0" dirty="0">
                <a:solidFill>
                  <a:schemeClr val="dk1"/>
                </a:solidFill>
                <a:latin typeface="Century Gothic" panose="020B0502020202020204" pitchFamily="34" charset="0"/>
                <a:sym typeface="Questrial"/>
                <a:rtl val="0"/>
              </a:rPr>
              <a:t>Generalize tool </a:t>
            </a:r>
            <a:r>
              <a:rPr lang="en-US" sz="2000" b="0" i="0" u="none" strike="noStrike" cap="none" baseline="0" dirty="0">
                <a:solidFill>
                  <a:schemeClr val="dk1"/>
                </a:solidFill>
                <a:latin typeface="Century Gothic" panose="020B0502020202020204" pitchFamily="34" charset="0"/>
                <a:sym typeface="Questrial"/>
                <a:rtl val="0"/>
              </a:rPr>
              <a:t>for water managers worldwide</a:t>
            </a:r>
          </a:p>
        </p:txBody>
      </p:sp>
      <p:sp>
        <p:nvSpPr>
          <p:cNvPr id="132" name="Shape 132"/>
          <p:cNvSpPr txBox="1">
            <a:spLocks noGrp="1"/>
          </p:cNvSpPr>
          <p:nvPr>
            <p:ph type="body" idx="2"/>
          </p:nvPr>
        </p:nvSpPr>
        <p:spPr>
          <a:xfrm>
            <a:off x="548639" y="30479"/>
            <a:ext cx="3566099" cy="13260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panose="020B0502020202020204" pitchFamily="34" charset="0"/>
                <a:sym typeface="Questrial"/>
                <a:rtl val="0"/>
              </a:rPr>
              <a:t>Objectives</a:t>
            </a:r>
          </a:p>
        </p:txBody>
      </p:sp>
      <p:pic>
        <p:nvPicPr>
          <p:cNvPr id="133" name="Shape 133"/>
          <p:cNvPicPr preferRelativeResize="0"/>
          <p:nvPr/>
        </p:nvPicPr>
        <p:blipFill rotWithShape="1">
          <a:blip r:embed="rId3">
            <a:alphaModFix/>
          </a:blip>
          <a:srcRect l="12502" r="12495"/>
          <a:stretch/>
        </p:blipFill>
        <p:spPr>
          <a:xfrm>
            <a:off x="4114900" y="60600"/>
            <a:ext cx="8982300" cy="67367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Shape 139"/>
          <p:cNvPicPr preferRelativeResize="0"/>
          <p:nvPr/>
        </p:nvPicPr>
        <p:blipFill rotWithShape="1">
          <a:blip r:embed="rId3">
            <a:alphaModFix/>
          </a:blip>
          <a:srcRect b="1830"/>
          <a:stretch/>
        </p:blipFill>
        <p:spPr>
          <a:xfrm>
            <a:off x="4288062" y="1353662"/>
            <a:ext cx="3900900" cy="4955698"/>
          </a:xfrm>
          <a:prstGeom prst="rect">
            <a:avLst/>
          </a:prstGeom>
          <a:noFill/>
          <a:ln>
            <a:noFill/>
          </a:ln>
        </p:spPr>
      </p:pic>
      <p:pic>
        <p:nvPicPr>
          <p:cNvPr id="140" name="Shape 140"/>
          <p:cNvPicPr preferRelativeResize="0"/>
          <p:nvPr/>
        </p:nvPicPr>
        <p:blipFill rotWithShape="1">
          <a:blip r:embed="rId4">
            <a:alphaModFix/>
          </a:blip>
          <a:srcRect t="524" b="514"/>
          <a:stretch/>
        </p:blipFill>
        <p:spPr>
          <a:xfrm>
            <a:off x="1108299" y="3266160"/>
            <a:ext cx="2739899" cy="3043200"/>
          </a:xfrm>
          <a:prstGeom prst="rect">
            <a:avLst/>
          </a:prstGeom>
          <a:noFill/>
          <a:ln>
            <a:noFill/>
          </a:ln>
        </p:spPr>
      </p:pic>
      <p:sp>
        <p:nvSpPr>
          <p:cNvPr id="141" name="Shape 141"/>
          <p:cNvSpPr txBox="1"/>
          <p:nvPr/>
        </p:nvSpPr>
        <p:spPr>
          <a:xfrm>
            <a:off x="1005998" y="2047750"/>
            <a:ext cx="2944500" cy="881999"/>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rgbClr val="BFBFBF"/>
              </a:buClr>
              <a:buSzPct val="25000"/>
              <a:buFont typeface="Arial"/>
              <a:buNone/>
            </a:pPr>
            <a:r>
              <a:rPr lang="en-US" sz="3600" b="1" i="0" u="none" strike="noStrike" cap="none" baseline="0" dirty="0">
                <a:solidFill>
                  <a:srgbClr val="585454"/>
                </a:solidFill>
                <a:latin typeface="Century Gothic" panose="020B0502020202020204" pitchFamily="34" charset="0"/>
                <a:ea typeface="Questrial"/>
                <a:cs typeface="Questrial"/>
                <a:sym typeface="Questrial"/>
                <a:rtl val="0"/>
              </a:rPr>
              <a:t>Lake Tahoe</a:t>
            </a:r>
          </a:p>
          <a:p>
            <a:pPr marL="0" marR="0" lvl="0" indent="0" algn="ctr" rtl="0">
              <a:lnSpc>
                <a:spcPct val="100000"/>
              </a:lnSpc>
              <a:spcBef>
                <a:spcPts val="0"/>
              </a:spcBef>
              <a:spcAft>
                <a:spcPts val="0"/>
              </a:spcAft>
              <a:buClr>
                <a:srgbClr val="585454"/>
              </a:buClr>
              <a:buFont typeface="Questrial"/>
              <a:buNone/>
            </a:pPr>
            <a:endParaRPr dirty="0">
              <a:latin typeface="Century Gothic" panose="020B0502020202020204" pitchFamily="34" charset="0"/>
            </a:endParaRPr>
          </a:p>
        </p:txBody>
      </p:sp>
      <p:sp>
        <p:nvSpPr>
          <p:cNvPr id="142" name="Shape 142"/>
          <p:cNvSpPr txBox="1">
            <a:spLocks noGrp="1"/>
          </p:cNvSpPr>
          <p:nvPr>
            <p:ph type="body" idx="1"/>
          </p:nvPr>
        </p:nvSpPr>
        <p:spPr>
          <a:xfrm>
            <a:off x="193300" y="511430"/>
            <a:ext cx="4927500" cy="1465200"/>
          </a:xfrm>
          <a:prstGeom prst="rect">
            <a:avLst/>
          </a:prstGeom>
          <a:noFill/>
          <a:ln>
            <a:noFill/>
          </a:ln>
        </p:spPr>
        <p:txBody>
          <a:bodyPr lIns="91425" tIns="91425" rIns="91425" bIns="91425" anchor="t" anchorCtr="0">
            <a:noAutofit/>
          </a:bodyPr>
          <a:lstStyle/>
          <a:p>
            <a:pPr marL="0" marR="0" lvl="0" indent="457200" algn="l" rtl="0">
              <a:lnSpc>
                <a:spcPct val="90000"/>
              </a:lnSpc>
              <a:spcBef>
                <a:spcPts val="0"/>
              </a:spcBef>
              <a:spcAft>
                <a:spcPts val="0"/>
              </a:spcAft>
              <a:buClr>
                <a:schemeClr val="dk1"/>
              </a:buClr>
              <a:buSzPct val="25000"/>
              <a:buFont typeface="Questrial"/>
              <a:buNone/>
            </a:pPr>
            <a:r>
              <a:rPr lang="en-US" sz="4000" b="1" i="0" u="none" strike="noStrike" cap="none" baseline="0" dirty="0">
                <a:solidFill>
                  <a:schemeClr val="accent1"/>
                </a:solidFill>
                <a:latin typeface="Century Gothic" panose="020B0502020202020204" pitchFamily="34" charset="0"/>
                <a:sym typeface="Questrial"/>
                <a:rtl val="0"/>
              </a:rPr>
              <a:t>Study Area</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548647" y="563875"/>
            <a:ext cx="6588599" cy="1326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4000" b="1" i="0" u="none" strike="noStrike" cap="none" baseline="0" dirty="0">
                <a:solidFill>
                  <a:schemeClr val="accent1"/>
                </a:solidFill>
                <a:latin typeface="Century Gothic" panose="020B0502020202020204" pitchFamily="34" charset="0"/>
                <a:sym typeface="Questrial"/>
                <a:rtl val="0"/>
              </a:rPr>
              <a:t>Earth Observations</a:t>
            </a:r>
          </a:p>
        </p:txBody>
      </p:sp>
      <p:pic>
        <p:nvPicPr>
          <p:cNvPr id="148" name="Shape 148"/>
          <p:cNvPicPr preferRelativeResize="0"/>
          <p:nvPr/>
        </p:nvPicPr>
        <p:blipFill rotWithShape="1">
          <a:blip r:embed="rId3">
            <a:alphaModFix/>
          </a:blip>
          <a:srcRect/>
          <a:stretch/>
        </p:blipFill>
        <p:spPr>
          <a:xfrm>
            <a:off x="893955" y="2186524"/>
            <a:ext cx="2829599" cy="2733599"/>
          </a:xfrm>
          <a:prstGeom prst="rect">
            <a:avLst/>
          </a:prstGeom>
          <a:noFill/>
          <a:ln>
            <a:noFill/>
          </a:ln>
        </p:spPr>
      </p:pic>
      <p:pic>
        <p:nvPicPr>
          <p:cNvPr id="149" name="Shape 149"/>
          <p:cNvPicPr preferRelativeResize="0"/>
          <p:nvPr/>
        </p:nvPicPr>
        <p:blipFill rotWithShape="1">
          <a:blip r:embed="rId4">
            <a:alphaModFix/>
          </a:blip>
          <a:srcRect/>
          <a:stretch/>
        </p:blipFill>
        <p:spPr>
          <a:xfrm>
            <a:off x="4758439" y="2227600"/>
            <a:ext cx="3344699" cy="2733599"/>
          </a:xfrm>
          <a:prstGeom prst="rect">
            <a:avLst/>
          </a:prstGeom>
          <a:noFill/>
          <a:ln>
            <a:noFill/>
          </a:ln>
        </p:spPr>
      </p:pic>
      <p:sp>
        <p:nvSpPr>
          <p:cNvPr id="150" name="Shape 150"/>
          <p:cNvSpPr txBox="1">
            <a:spLocks noGrp="1"/>
          </p:cNvSpPr>
          <p:nvPr>
            <p:ph type="body" idx="2"/>
          </p:nvPr>
        </p:nvSpPr>
        <p:spPr>
          <a:xfrm>
            <a:off x="893955" y="5216775"/>
            <a:ext cx="7512300" cy="1326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000" b="0" i="0" u="none" strike="noStrike" cap="none" baseline="0" dirty="0">
                <a:solidFill>
                  <a:srgbClr val="3B3838"/>
                </a:solidFill>
                <a:latin typeface="Century Gothic" panose="020B0502020202020204" pitchFamily="34" charset="0"/>
                <a:sym typeface="Questrial"/>
                <a:rtl val="0"/>
              </a:rPr>
              <a:t>Landsat 4-5 (TM)</a:t>
            </a:r>
            <a:r>
              <a:rPr lang="en-US" sz="2000" b="0" dirty="0">
                <a:solidFill>
                  <a:srgbClr val="3B3838"/>
                </a:solidFill>
                <a:latin typeface="Century Gothic" panose="020B0502020202020204" pitchFamily="34" charset="0"/>
                <a:rtl val="0"/>
              </a:rPr>
              <a:t>		</a:t>
            </a:r>
            <a:r>
              <a:rPr lang="en-US" sz="2000" b="0" dirty="0">
                <a:solidFill>
                  <a:srgbClr val="3B3838"/>
                </a:solidFill>
                <a:latin typeface="Century Gothic" panose="020B0502020202020204" pitchFamily="34" charset="0"/>
              </a:rPr>
              <a:t> </a:t>
            </a:r>
            <a:r>
              <a:rPr lang="en-US" sz="2000" b="0" dirty="0" smtClean="0">
                <a:solidFill>
                  <a:srgbClr val="3B3838"/>
                </a:solidFill>
                <a:latin typeface="Century Gothic" panose="020B0502020202020204" pitchFamily="34" charset="0"/>
              </a:rPr>
              <a:t>       </a:t>
            </a:r>
            <a:r>
              <a:rPr lang="en-US" sz="2000" b="0" i="0" u="none" strike="noStrike" cap="none" baseline="0" dirty="0" smtClean="0">
                <a:solidFill>
                  <a:srgbClr val="3B3838"/>
                </a:solidFill>
                <a:latin typeface="Century Gothic" panose="020B0502020202020204" pitchFamily="34" charset="0"/>
                <a:sym typeface="Questrial"/>
                <a:rtl val="0"/>
              </a:rPr>
              <a:t>Landsat </a:t>
            </a:r>
            <a:r>
              <a:rPr lang="en-US" sz="2000" b="0" i="0" u="none" strike="noStrike" cap="none" baseline="0" dirty="0">
                <a:solidFill>
                  <a:srgbClr val="3B3838"/>
                </a:solidFill>
                <a:latin typeface="Century Gothic" panose="020B0502020202020204" pitchFamily="34" charset="0"/>
                <a:sym typeface="Questrial"/>
                <a:rtl val="0"/>
              </a:rPr>
              <a:t>8 (OLI)</a:t>
            </a: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Shape 158"/>
          <p:cNvSpPr txBox="1"/>
          <p:nvPr/>
        </p:nvSpPr>
        <p:spPr>
          <a:xfrm>
            <a:off x="793050" y="2811025"/>
            <a:ext cx="7557899" cy="2012399"/>
          </a:xfrm>
          <a:prstGeom prst="rect">
            <a:avLst/>
          </a:prstGeom>
          <a:noFill/>
          <a:ln>
            <a:noFill/>
          </a:ln>
        </p:spPr>
        <p:txBody>
          <a:bodyPr lIns="91425" tIns="91425" rIns="91425" bIns="91425" anchor="t" anchorCtr="0">
            <a:noAutofit/>
          </a:bodyPr>
          <a:lstStyle/>
          <a:p>
            <a:pPr lvl="0" algn="ctr" rtl="0">
              <a:lnSpc>
                <a:spcPct val="90000"/>
              </a:lnSpc>
              <a:spcBef>
                <a:spcPts val="0"/>
              </a:spcBef>
              <a:buClr>
                <a:schemeClr val="dk1"/>
              </a:buClr>
              <a:buSzPct val="25000"/>
              <a:buFont typeface="Arial"/>
              <a:buNone/>
            </a:pPr>
            <a:r>
              <a:rPr lang="en-US" sz="3000" b="1" dirty="0">
                <a:solidFill>
                  <a:schemeClr val="dk1"/>
                </a:solidFill>
                <a:latin typeface="Century Gothic" panose="020B0502020202020204" pitchFamily="34" charset="0"/>
                <a:ea typeface="Questrial"/>
                <a:cs typeface="Questrial"/>
                <a:sym typeface="Questrial"/>
              </a:rPr>
              <a:t/>
            </a:r>
            <a:br>
              <a:rPr lang="en-US" sz="3000" b="1" dirty="0">
                <a:solidFill>
                  <a:schemeClr val="dk1"/>
                </a:solidFill>
                <a:latin typeface="Century Gothic" panose="020B0502020202020204" pitchFamily="34" charset="0"/>
                <a:ea typeface="Questrial"/>
                <a:cs typeface="Questrial"/>
                <a:sym typeface="Questrial"/>
              </a:rPr>
            </a:br>
            <a:r>
              <a:rPr lang="en-US" sz="3000" b="1" dirty="0">
                <a:solidFill>
                  <a:schemeClr val="dk1"/>
                </a:solidFill>
                <a:latin typeface="Century Gothic" panose="020B0502020202020204" pitchFamily="34" charset="0"/>
                <a:ea typeface="Questrial"/>
                <a:cs typeface="Questrial"/>
                <a:sym typeface="Questrial"/>
              </a:rPr>
              <a:t>L</a:t>
            </a:r>
            <a:r>
              <a:rPr lang="en-US" sz="3000" dirty="0">
                <a:solidFill>
                  <a:schemeClr val="dk1"/>
                </a:solidFill>
                <a:latin typeface="Century Gothic" panose="020B0502020202020204" pitchFamily="34" charset="0"/>
                <a:ea typeface="Questrial"/>
                <a:cs typeface="Questrial"/>
                <a:sym typeface="Questrial"/>
              </a:rPr>
              <a:t>ake</a:t>
            </a:r>
            <a:r>
              <a:rPr lang="en-US" sz="3000" b="1" dirty="0">
                <a:solidFill>
                  <a:schemeClr val="dk1"/>
                </a:solidFill>
                <a:latin typeface="Century Gothic" panose="020B0502020202020204" pitchFamily="34" charset="0"/>
                <a:ea typeface="Questrial"/>
                <a:cs typeface="Questrial"/>
                <a:sym typeface="Questrial"/>
              </a:rPr>
              <a:t> L</a:t>
            </a:r>
            <a:r>
              <a:rPr lang="en-US" sz="3000" dirty="0">
                <a:solidFill>
                  <a:schemeClr val="dk1"/>
                </a:solidFill>
                <a:latin typeface="Century Gothic" panose="020B0502020202020204" pitchFamily="34" charset="0"/>
                <a:ea typeface="Questrial"/>
                <a:cs typeface="Questrial"/>
                <a:sym typeface="Questrial"/>
              </a:rPr>
              <a:t>evel</a:t>
            </a:r>
            <a:r>
              <a:rPr lang="en-US" sz="3000" b="1" dirty="0">
                <a:solidFill>
                  <a:schemeClr val="dk1"/>
                </a:solidFill>
                <a:latin typeface="Century Gothic" panose="020B0502020202020204" pitchFamily="34" charset="0"/>
                <a:ea typeface="Questrial"/>
                <a:cs typeface="Questrial"/>
                <a:sym typeface="Questrial"/>
              </a:rPr>
              <a:t> A</a:t>
            </a:r>
            <a:r>
              <a:rPr lang="en-US" sz="3000" dirty="0">
                <a:solidFill>
                  <a:schemeClr val="dk1"/>
                </a:solidFill>
                <a:latin typeface="Century Gothic" panose="020B0502020202020204" pitchFamily="34" charset="0"/>
                <a:ea typeface="Questrial"/>
                <a:cs typeface="Questrial"/>
                <a:sym typeface="Questrial"/>
              </a:rPr>
              <a:t>utomated</a:t>
            </a:r>
            <a:r>
              <a:rPr lang="en-US" sz="3000" b="1" dirty="0">
                <a:solidFill>
                  <a:schemeClr val="dk1"/>
                </a:solidFill>
                <a:latin typeface="Century Gothic" panose="020B0502020202020204" pitchFamily="34" charset="0"/>
                <a:ea typeface="Questrial"/>
                <a:cs typeface="Questrial"/>
                <a:sym typeface="Questrial"/>
              </a:rPr>
              <a:t> M</a:t>
            </a:r>
            <a:r>
              <a:rPr lang="en-US" sz="3000" dirty="0">
                <a:solidFill>
                  <a:schemeClr val="dk1"/>
                </a:solidFill>
                <a:latin typeface="Century Gothic" panose="020B0502020202020204" pitchFamily="34" charset="0"/>
                <a:ea typeface="Questrial"/>
                <a:cs typeface="Questrial"/>
                <a:sym typeface="Questrial"/>
              </a:rPr>
              <a:t>onitoring</a:t>
            </a:r>
            <a:r>
              <a:rPr lang="en-US" sz="3000" b="1" dirty="0">
                <a:solidFill>
                  <a:schemeClr val="dk1"/>
                </a:solidFill>
                <a:latin typeface="Century Gothic" panose="020B0502020202020204" pitchFamily="34" charset="0"/>
                <a:ea typeface="Questrial"/>
                <a:cs typeface="Questrial"/>
                <a:sym typeface="Questrial"/>
              </a:rPr>
              <a:t> A</a:t>
            </a:r>
            <a:r>
              <a:rPr lang="en-US" sz="3000" dirty="0">
                <a:solidFill>
                  <a:schemeClr val="dk1"/>
                </a:solidFill>
                <a:latin typeface="Century Gothic" panose="020B0502020202020204" pitchFamily="34" charset="0"/>
                <a:ea typeface="Questrial"/>
                <a:cs typeface="Questrial"/>
                <a:sym typeface="Questrial"/>
              </a:rPr>
              <a:t>lgorithm</a:t>
            </a:r>
            <a:r>
              <a:rPr lang="en-US" sz="3000" b="1" dirty="0">
                <a:solidFill>
                  <a:schemeClr val="dk1"/>
                </a:solidFill>
                <a:latin typeface="Century Gothic" panose="020B0502020202020204" pitchFamily="34" charset="0"/>
                <a:ea typeface="Questrial"/>
                <a:cs typeface="Questrial"/>
                <a:sym typeface="Questrial"/>
              </a:rPr>
              <a:t> </a:t>
            </a:r>
          </a:p>
        </p:txBody>
      </p:sp>
      <p:sp>
        <p:nvSpPr>
          <p:cNvPr id="159" name="Shape 159"/>
          <p:cNvSpPr txBox="1"/>
          <p:nvPr/>
        </p:nvSpPr>
        <p:spPr>
          <a:xfrm>
            <a:off x="1421850" y="1728175"/>
            <a:ext cx="6300300" cy="735000"/>
          </a:xfrm>
          <a:prstGeom prst="rect">
            <a:avLst/>
          </a:prstGeom>
          <a:noFill/>
          <a:ln>
            <a:noFill/>
          </a:ln>
        </p:spPr>
        <p:txBody>
          <a:bodyPr lIns="91425" tIns="91425" rIns="91425" bIns="91425" anchor="t" anchorCtr="0">
            <a:noAutofit/>
          </a:bodyPr>
          <a:lstStyle/>
          <a:p>
            <a:pPr algn="ctr">
              <a:spcBef>
                <a:spcPts val="0"/>
              </a:spcBef>
              <a:buNone/>
            </a:pPr>
            <a:r>
              <a:rPr lang="en-US" sz="7200" b="1" dirty="0">
                <a:solidFill>
                  <a:schemeClr val="accent1"/>
                </a:solidFill>
                <a:latin typeface="Century Gothic" panose="020B0502020202020204" pitchFamily="34" charset="0"/>
                <a:ea typeface="Questrial"/>
                <a:cs typeface="Questrial"/>
                <a:sym typeface="Questrial"/>
              </a:rPr>
              <a:t>LLAMA</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548639" y="640079"/>
            <a:ext cx="3566158" cy="132588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Century Gothic" panose="020B0502020202020204" pitchFamily="34" charset="0"/>
                <a:sym typeface="Questrial"/>
                <a:rtl val="0"/>
              </a:rPr>
              <a:t>Methodology</a:t>
            </a:r>
          </a:p>
        </p:txBody>
      </p:sp>
      <p:sp>
        <p:nvSpPr>
          <p:cNvPr id="166" name="Shape 166"/>
          <p:cNvSpPr txBox="1"/>
          <p:nvPr/>
        </p:nvSpPr>
        <p:spPr>
          <a:xfrm>
            <a:off x="548650" y="4409195"/>
            <a:ext cx="1402200" cy="1326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67171"/>
              </a:buClr>
              <a:buSzPct val="25000"/>
              <a:buFont typeface="Arial"/>
              <a:buNone/>
            </a:pPr>
            <a:r>
              <a:rPr lang="en-US" sz="2000" b="0" i="0" u="none" strike="noStrike" cap="none" baseline="0" dirty="0">
                <a:solidFill>
                  <a:srgbClr val="767171"/>
                </a:solidFill>
                <a:latin typeface="Century Gothic" panose="020B0502020202020204" pitchFamily="34" charset="0"/>
                <a:ea typeface="Questrial"/>
                <a:cs typeface="Questrial"/>
                <a:sym typeface="Questrial"/>
                <a:rtl val="0"/>
              </a:rPr>
              <a:t>Locate water body</a:t>
            </a:r>
          </a:p>
        </p:txBody>
      </p:sp>
      <p:pic>
        <p:nvPicPr>
          <p:cNvPr id="167" name="Shape 167"/>
          <p:cNvPicPr preferRelativeResize="0"/>
          <p:nvPr/>
        </p:nvPicPr>
        <p:blipFill rotWithShape="1">
          <a:blip r:embed="rId3">
            <a:alphaModFix/>
          </a:blip>
          <a:srcRect l="7741" r="11534"/>
          <a:stretch/>
        </p:blipFill>
        <p:spPr>
          <a:xfrm>
            <a:off x="548639" y="2030091"/>
            <a:ext cx="1401899" cy="2215499"/>
          </a:xfrm>
          <a:prstGeom prst="rect">
            <a:avLst/>
          </a:prstGeom>
          <a:noFill/>
          <a:ln>
            <a:solidFill>
              <a:schemeClr val="tx1">
                <a:lumMod val="50000"/>
              </a:schemeClr>
            </a:solidFill>
          </a:ln>
        </p:spPr>
      </p:pic>
      <p:pic>
        <p:nvPicPr>
          <p:cNvPr id="168" name="Shape 168"/>
          <p:cNvPicPr preferRelativeResize="0"/>
          <p:nvPr/>
        </p:nvPicPr>
        <p:blipFill rotWithShape="1">
          <a:blip r:embed="rId4">
            <a:alphaModFix/>
          </a:blip>
          <a:srcRect l="22677" t="7872" r="32154" b="8107"/>
          <a:stretch/>
        </p:blipFill>
        <p:spPr>
          <a:xfrm>
            <a:off x="2287354" y="2030091"/>
            <a:ext cx="1428900" cy="2215499"/>
          </a:xfrm>
          <a:prstGeom prst="rect">
            <a:avLst/>
          </a:prstGeom>
          <a:noFill/>
          <a:ln>
            <a:solidFill>
              <a:schemeClr val="tx1">
                <a:lumMod val="50000"/>
              </a:schemeClr>
            </a:solidFill>
          </a:ln>
        </p:spPr>
      </p:pic>
      <p:pic>
        <p:nvPicPr>
          <p:cNvPr id="169" name="Shape 169"/>
          <p:cNvPicPr preferRelativeResize="0"/>
          <p:nvPr/>
        </p:nvPicPr>
        <p:blipFill rotWithShape="1">
          <a:blip r:embed="rId5">
            <a:alphaModFix/>
          </a:blip>
          <a:srcRect l="7768" r="9852"/>
          <a:stretch/>
        </p:blipFill>
        <p:spPr>
          <a:xfrm>
            <a:off x="4097376" y="2030091"/>
            <a:ext cx="1428900" cy="2215499"/>
          </a:xfrm>
          <a:prstGeom prst="rect">
            <a:avLst/>
          </a:prstGeom>
          <a:noFill/>
          <a:ln>
            <a:solidFill>
              <a:schemeClr val="tx1">
                <a:lumMod val="50000"/>
              </a:schemeClr>
            </a:solidFill>
          </a:ln>
        </p:spPr>
      </p:pic>
      <p:sp>
        <p:nvSpPr>
          <p:cNvPr id="170" name="Shape 170"/>
          <p:cNvSpPr txBox="1"/>
          <p:nvPr/>
        </p:nvSpPr>
        <p:spPr>
          <a:xfrm>
            <a:off x="2248140" y="4409177"/>
            <a:ext cx="1402200" cy="714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67171"/>
              </a:buClr>
              <a:buSzPct val="25000"/>
              <a:buFont typeface="Arial"/>
              <a:buNone/>
            </a:pPr>
            <a:r>
              <a:rPr lang="en-US" sz="2000" dirty="0" smtClean="0">
                <a:solidFill>
                  <a:srgbClr val="767171"/>
                </a:solidFill>
                <a:latin typeface="Century Gothic" panose="020B0502020202020204" pitchFamily="34" charset="0"/>
                <a:ea typeface="Questrial"/>
                <a:cs typeface="Questrial"/>
                <a:sym typeface="Questrial"/>
              </a:rPr>
              <a:t>4-</a:t>
            </a:r>
            <a:r>
              <a:rPr lang="en-US" sz="2000" b="0" i="0" u="none" strike="noStrike" cap="none" baseline="0" dirty="0" smtClean="0">
                <a:solidFill>
                  <a:srgbClr val="767171"/>
                </a:solidFill>
                <a:latin typeface="Century Gothic" panose="020B0502020202020204" pitchFamily="34" charset="0"/>
                <a:ea typeface="Questrial"/>
                <a:cs typeface="Questrial"/>
                <a:sym typeface="Questrial"/>
                <a:rtl val="0"/>
              </a:rPr>
              <a:t>step </a:t>
            </a:r>
            <a:r>
              <a:rPr lang="en-US" sz="2000" b="0" i="0" u="none" strike="noStrike" cap="none" baseline="0" dirty="0">
                <a:solidFill>
                  <a:srgbClr val="767171"/>
                </a:solidFill>
                <a:latin typeface="Century Gothic" panose="020B0502020202020204" pitchFamily="34" charset="0"/>
                <a:ea typeface="Questrial"/>
                <a:cs typeface="Questrial"/>
                <a:sym typeface="Questrial"/>
                <a:rtl val="0"/>
              </a:rPr>
              <a:t>water detection process</a:t>
            </a:r>
          </a:p>
        </p:txBody>
      </p:sp>
      <p:sp>
        <p:nvSpPr>
          <p:cNvPr id="171" name="Shape 171"/>
          <p:cNvSpPr txBox="1"/>
          <p:nvPr/>
        </p:nvSpPr>
        <p:spPr>
          <a:xfrm>
            <a:off x="4110850" y="4375435"/>
            <a:ext cx="1636807" cy="18507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67171"/>
              </a:buClr>
              <a:buSzPct val="25000"/>
              <a:buFont typeface="Arial"/>
              <a:buNone/>
            </a:pPr>
            <a:r>
              <a:rPr lang="en-US" sz="2000" b="0" i="0" u="none" strike="noStrike" cap="none" baseline="0" dirty="0">
                <a:solidFill>
                  <a:srgbClr val="767171"/>
                </a:solidFill>
                <a:latin typeface="Century Gothic" panose="020B0502020202020204" pitchFamily="34" charset="0"/>
                <a:ea typeface="Questrial"/>
                <a:cs typeface="Questrial"/>
                <a:sym typeface="Questrial"/>
                <a:rtl val="0"/>
              </a:rPr>
              <a:t>Calculate turbidity and algal information</a:t>
            </a:r>
          </a:p>
        </p:txBody>
      </p:sp>
      <p:sp>
        <p:nvSpPr>
          <p:cNvPr id="172" name="Shape 172"/>
          <p:cNvSpPr/>
          <p:nvPr/>
        </p:nvSpPr>
        <p:spPr>
          <a:xfrm>
            <a:off x="1950478" y="3132928"/>
            <a:ext cx="374399" cy="223800"/>
          </a:xfrm>
          <a:prstGeom prst="rightArrow">
            <a:avLst>
              <a:gd name="adj1" fmla="val 50000"/>
              <a:gd name="adj2" fmla="val 50000"/>
            </a:avLst>
          </a:prstGeom>
          <a:solidFill>
            <a:srgbClr val="4A86E8"/>
          </a:solidFill>
          <a:ln w="9525" cap="flat" cmpd="sng">
            <a:solidFill>
              <a:srgbClr val="76717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73" name="Shape 173"/>
          <p:cNvSpPr/>
          <p:nvPr/>
        </p:nvSpPr>
        <p:spPr>
          <a:xfrm>
            <a:off x="3719485" y="3132928"/>
            <a:ext cx="374399" cy="223800"/>
          </a:xfrm>
          <a:prstGeom prst="rightArrow">
            <a:avLst>
              <a:gd name="adj1" fmla="val 50000"/>
              <a:gd name="adj2" fmla="val 50000"/>
            </a:avLst>
          </a:prstGeom>
          <a:solidFill>
            <a:srgbClr val="4A86E8"/>
          </a:solidFill>
          <a:ln w="9525" cap="flat" cmpd="sng">
            <a:solidFill>
              <a:srgbClr val="76717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74" name="Shape 174"/>
          <p:cNvSpPr/>
          <p:nvPr/>
        </p:nvSpPr>
        <p:spPr>
          <a:xfrm>
            <a:off x="5529508" y="3132928"/>
            <a:ext cx="377890" cy="223800"/>
          </a:xfrm>
          <a:prstGeom prst="rightArrow">
            <a:avLst>
              <a:gd name="adj1" fmla="val 50000"/>
              <a:gd name="adj2" fmla="val 50000"/>
            </a:avLst>
          </a:prstGeom>
          <a:solidFill>
            <a:srgbClr val="4A86E8"/>
          </a:solidFill>
          <a:ln w="9525" cap="flat" cmpd="sng">
            <a:solidFill>
              <a:srgbClr val="76717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75" name="Shape 175"/>
          <p:cNvSpPr txBox="1"/>
          <p:nvPr/>
        </p:nvSpPr>
        <p:spPr>
          <a:xfrm>
            <a:off x="6677489" y="4409177"/>
            <a:ext cx="1402200" cy="8547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67171"/>
              </a:buClr>
              <a:buSzPct val="25000"/>
              <a:buFont typeface="Arial"/>
              <a:buNone/>
            </a:pPr>
            <a:r>
              <a:rPr lang="en-US" sz="2000" b="0" i="0" u="none" strike="noStrike" cap="none" baseline="0" dirty="0">
                <a:solidFill>
                  <a:srgbClr val="767171"/>
                </a:solidFill>
                <a:latin typeface="Century Gothic" panose="020B0502020202020204" pitchFamily="34" charset="0"/>
                <a:ea typeface="Questrial"/>
                <a:cs typeface="Questrial"/>
                <a:sym typeface="Questrial"/>
                <a:rtl val="0"/>
              </a:rPr>
              <a:t>Output statistics</a:t>
            </a:r>
          </a:p>
        </p:txBody>
      </p:sp>
      <p:sp>
        <p:nvSpPr>
          <p:cNvPr id="176" name="Shape 176"/>
          <p:cNvSpPr txBox="1"/>
          <p:nvPr/>
        </p:nvSpPr>
        <p:spPr>
          <a:xfrm>
            <a:off x="890750" y="1420000"/>
            <a:ext cx="7506599" cy="596099"/>
          </a:xfrm>
          <a:prstGeom prst="rect">
            <a:avLst/>
          </a:prstGeom>
          <a:noFill/>
          <a:ln>
            <a:noFill/>
          </a:ln>
        </p:spPr>
        <p:txBody>
          <a:bodyPr lIns="91425" tIns="45700" rIns="91425" bIns="45700" anchor="t" anchorCtr="0">
            <a:noAutofit/>
          </a:bodyPr>
          <a:lstStyle/>
          <a:p>
            <a:pPr marL="0" marR="0" lvl="0" indent="0" rtl="0">
              <a:lnSpc>
                <a:spcPct val="90000"/>
              </a:lnSpc>
              <a:spcBef>
                <a:spcPts val="0"/>
              </a:spcBef>
              <a:spcAft>
                <a:spcPts val="0"/>
              </a:spcAft>
              <a:buClr>
                <a:srgbClr val="767171"/>
              </a:buClr>
              <a:buSzPct val="25000"/>
              <a:buFont typeface="Arial"/>
              <a:buNone/>
            </a:pPr>
            <a:r>
              <a:rPr lang="en-US" sz="2400" b="1" dirty="0">
                <a:solidFill>
                  <a:srgbClr val="767171"/>
                </a:solidFill>
                <a:latin typeface="Century Gothic" panose="020B0502020202020204" pitchFamily="34" charset="0"/>
                <a:ea typeface="Questrial"/>
                <a:cs typeface="Questrial"/>
                <a:sym typeface="Questrial"/>
              </a:rPr>
              <a:t>LLAMA Overview:</a:t>
            </a:r>
            <a:br>
              <a:rPr lang="en-US" sz="2400" b="1" dirty="0">
                <a:solidFill>
                  <a:srgbClr val="767171"/>
                </a:solidFill>
                <a:latin typeface="Century Gothic" panose="020B0502020202020204" pitchFamily="34" charset="0"/>
                <a:ea typeface="Questrial"/>
                <a:cs typeface="Questrial"/>
                <a:sym typeface="Questrial"/>
              </a:rPr>
            </a:br>
            <a:endParaRPr lang="en-US" sz="2400" b="1" dirty="0">
              <a:solidFill>
                <a:srgbClr val="767171"/>
              </a:solidFill>
              <a:latin typeface="Century Gothic" panose="020B0502020202020204" pitchFamily="34" charset="0"/>
              <a:ea typeface="Questrial"/>
              <a:cs typeface="Questrial"/>
              <a:sym typeface="Questrial"/>
            </a:endParaRPr>
          </a:p>
        </p:txBody>
      </p:sp>
      <p:pic>
        <p:nvPicPr>
          <p:cNvPr id="177" name="Shape 177"/>
          <p:cNvPicPr preferRelativeResize="0"/>
          <p:nvPr/>
        </p:nvPicPr>
        <p:blipFill>
          <a:blip r:embed="rId6">
            <a:alphaModFix/>
          </a:blip>
          <a:stretch>
            <a:fillRect/>
          </a:stretch>
        </p:blipFill>
        <p:spPr>
          <a:xfrm>
            <a:off x="5907414" y="2321214"/>
            <a:ext cx="2931174" cy="1633249"/>
          </a:xfrm>
          <a:prstGeom prst="rect">
            <a:avLst/>
          </a:prstGeom>
          <a:noFill/>
          <a:ln>
            <a:solidFill>
              <a:schemeClr val="bg1">
                <a:lumMod val="50000"/>
              </a:schemeClr>
            </a:solidFill>
          </a:ln>
        </p:spPr>
      </p:pic>
      <p:grpSp>
        <p:nvGrpSpPr>
          <p:cNvPr id="76" name="Group 75"/>
          <p:cNvGrpSpPr/>
          <p:nvPr/>
        </p:nvGrpSpPr>
        <p:grpSpPr>
          <a:xfrm>
            <a:off x="540781" y="6046542"/>
            <a:ext cx="8135232" cy="459382"/>
            <a:chOff x="894270" y="6049254"/>
            <a:chExt cx="8135232" cy="459382"/>
          </a:xfrm>
        </p:grpSpPr>
        <p:grpSp>
          <p:nvGrpSpPr>
            <p:cNvPr id="77" name="Group 76"/>
            <p:cNvGrpSpPr/>
            <p:nvPr/>
          </p:nvGrpSpPr>
          <p:grpSpPr>
            <a:xfrm>
              <a:off x="894270" y="6049254"/>
              <a:ext cx="8135232" cy="459382"/>
              <a:chOff x="894270" y="6049254"/>
              <a:chExt cx="8135232" cy="459382"/>
            </a:xfrm>
          </p:grpSpPr>
          <p:grpSp>
            <p:nvGrpSpPr>
              <p:cNvPr id="80" name="Group 79"/>
              <p:cNvGrpSpPr/>
              <p:nvPr/>
            </p:nvGrpSpPr>
            <p:grpSpPr>
              <a:xfrm>
                <a:off x="894270" y="6051200"/>
                <a:ext cx="1117218" cy="446887"/>
                <a:chOff x="111" y="769477"/>
                <a:chExt cx="1117218" cy="446887"/>
              </a:xfrm>
            </p:grpSpPr>
            <p:sp>
              <p:nvSpPr>
                <p:cNvPr id="99" name="Pentagon 98"/>
                <p:cNvSpPr/>
                <p:nvPr/>
              </p:nvSpPr>
              <p:spPr>
                <a:xfrm>
                  <a:off x="111" y="769477"/>
                  <a:ext cx="1117218" cy="446887"/>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0" name="Pentagon 4"/>
                <p:cNvSpPr/>
                <p:nvPr/>
              </p:nvSpPr>
              <p:spPr>
                <a:xfrm>
                  <a:off x="111" y="769477"/>
                  <a:ext cx="1005496"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t>Locate Water Body</a:t>
                  </a:r>
                  <a:endParaRPr lang="en-US" sz="1100" kern="1200" dirty="0"/>
                </a:p>
              </p:txBody>
            </p:sp>
          </p:grpSp>
          <p:grpSp>
            <p:nvGrpSpPr>
              <p:cNvPr id="81" name="Group 80"/>
              <p:cNvGrpSpPr/>
              <p:nvPr/>
            </p:nvGrpSpPr>
            <p:grpSpPr>
              <a:xfrm>
                <a:off x="1788045" y="6051200"/>
                <a:ext cx="1117218" cy="446887"/>
                <a:chOff x="893886" y="769477"/>
                <a:chExt cx="1117218" cy="446887"/>
              </a:xfrm>
            </p:grpSpPr>
            <p:sp>
              <p:nvSpPr>
                <p:cNvPr id="97" name="Chevron 96"/>
                <p:cNvSpPr/>
                <p:nvPr/>
              </p:nvSpPr>
              <p:spPr>
                <a:xfrm>
                  <a:off x="893886" y="769477"/>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8" name="Chevron 6"/>
                <p:cNvSpPr/>
                <p:nvPr/>
              </p:nvSpPr>
              <p:spPr>
                <a:xfrm>
                  <a:off x="1117330" y="76947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Detect Water</a:t>
                  </a:r>
                  <a:endParaRPr lang="en-US" sz="1100" kern="1200" dirty="0">
                    <a:solidFill>
                      <a:schemeClr val="bg1"/>
                    </a:solidFill>
                  </a:endParaRPr>
                </a:p>
              </p:txBody>
            </p:sp>
          </p:grpSp>
          <p:grpSp>
            <p:nvGrpSpPr>
              <p:cNvPr id="82" name="Group 81"/>
              <p:cNvGrpSpPr/>
              <p:nvPr/>
            </p:nvGrpSpPr>
            <p:grpSpPr>
              <a:xfrm>
                <a:off x="2681820" y="6051200"/>
                <a:ext cx="1108217" cy="446887"/>
                <a:chOff x="1787661" y="769477"/>
                <a:chExt cx="1117218" cy="446887"/>
              </a:xfrm>
              <a:solidFill>
                <a:schemeClr val="bg1">
                  <a:lumMod val="65000"/>
                </a:schemeClr>
              </a:solidFill>
            </p:grpSpPr>
            <p:sp>
              <p:nvSpPr>
                <p:cNvPr id="95" name="Chevron 94"/>
                <p:cNvSpPr/>
                <p:nvPr/>
              </p:nvSpPr>
              <p:spPr>
                <a:xfrm>
                  <a:off x="1787661" y="769477"/>
                  <a:ext cx="1117218" cy="446887"/>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6" name="Chevron 8"/>
                <p:cNvSpPr/>
                <p:nvPr/>
              </p:nvSpPr>
              <p:spPr>
                <a:xfrm>
                  <a:off x="2060901" y="890883"/>
                  <a:ext cx="670331" cy="22517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1</a:t>
                  </a:r>
                  <a:endParaRPr lang="en-US" sz="1100" kern="1200" dirty="0">
                    <a:solidFill>
                      <a:schemeClr val="bg1"/>
                    </a:solidFill>
                  </a:endParaRPr>
                </a:p>
              </p:txBody>
            </p:sp>
          </p:grpSp>
          <p:sp>
            <p:nvSpPr>
              <p:cNvPr id="83" name="Chevron 82"/>
              <p:cNvSpPr/>
              <p:nvPr/>
            </p:nvSpPr>
            <p:spPr>
              <a:xfrm>
                <a:off x="3575595" y="6051200"/>
                <a:ext cx="1117218" cy="446887"/>
              </a:xfrm>
              <a:prstGeom prst="chevron">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4" name="Chevron 83"/>
              <p:cNvSpPr/>
              <p:nvPr/>
            </p:nvSpPr>
            <p:spPr>
              <a:xfrm>
                <a:off x="4460369" y="6051200"/>
                <a:ext cx="1117218" cy="446887"/>
              </a:xfrm>
              <a:prstGeom prst="chevron">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5" name="Chevron 84"/>
              <p:cNvSpPr/>
              <p:nvPr/>
            </p:nvSpPr>
            <p:spPr>
              <a:xfrm>
                <a:off x="5341255" y="6051199"/>
                <a:ext cx="1117218" cy="446887"/>
              </a:xfrm>
              <a:prstGeom prst="chevron">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6" name="Chevron 8"/>
              <p:cNvSpPr/>
              <p:nvPr/>
            </p:nvSpPr>
            <p:spPr>
              <a:xfrm>
                <a:off x="3826191" y="6172606"/>
                <a:ext cx="670331" cy="225174"/>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2</a:t>
                </a:r>
                <a:endParaRPr lang="en-US" sz="1100" kern="1200" dirty="0">
                  <a:solidFill>
                    <a:schemeClr val="bg1"/>
                  </a:solidFill>
                </a:endParaRPr>
              </a:p>
            </p:txBody>
          </p:sp>
          <p:sp>
            <p:nvSpPr>
              <p:cNvPr id="87" name="Chevron 8"/>
              <p:cNvSpPr/>
              <p:nvPr/>
            </p:nvSpPr>
            <p:spPr>
              <a:xfrm>
                <a:off x="4738889" y="6172606"/>
                <a:ext cx="670331" cy="225174"/>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3</a:t>
                </a:r>
                <a:endParaRPr lang="en-US" sz="1100" kern="1200" dirty="0">
                  <a:solidFill>
                    <a:schemeClr val="bg1"/>
                  </a:solidFill>
                </a:endParaRPr>
              </a:p>
            </p:txBody>
          </p:sp>
          <p:sp>
            <p:nvSpPr>
              <p:cNvPr id="88" name="Chevron 8"/>
              <p:cNvSpPr/>
              <p:nvPr/>
            </p:nvSpPr>
            <p:spPr>
              <a:xfrm>
                <a:off x="5613503" y="6172606"/>
                <a:ext cx="670331" cy="225174"/>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4</a:t>
                </a:r>
                <a:endParaRPr lang="en-US" sz="1100" kern="1200" dirty="0">
                  <a:solidFill>
                    <a:schemeClr val="bg1"/>
                  </a:solidFill>
                </a:endParaRPr>
              </a:p>
            </p:txBody>
          </p:sp>
          <p:grpSp>
            <p:nvGrpSpPr>
              <p:cNvPr id="89" name="Group 88"/>
              <p:cNvGrpSpPr/>
              <p:nvPr/>
            </p:nvGrpSpPr>
            <p:grpSpPr>
              <a:xfrm>
                <a:off x="7031398" y="6051199"/>
                <a:ext cx="1117218" cy="446887"/>
                <a:chOff x="1686366" y="769477"/>
                <a:chExt cx="1117218" cy="446887"/>
              </a:xfrm>
            </p:grpSpPr>
            <p:sp>
              <p:nvSpPr>
                <p:cNvPr id="93" name="Chevron 92"/>
                <p:cNvSpPr/>
                <p:nvPr/>
              </p:nvSpPr>
              <p:spPr>
                <a:xfrm>
                  <a:off x="1686366" y="769477"/>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4" name="Chevron 6"/>
                <p:cNvSpPr/>
                <p:nvPr/>
              </p:nvSpPr>
              <p:spPr>
                <a:xfrm>
                  <a:off x="1960610" y="76947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Turbidity + Algae</a:t>
                  </a:r>
                  <a:endParaRPr lang="en-US" sz="1100" kern="1200" dirty="0">
                    <a:solidFill>
                      <a:schemeClr val="bg1"/>
                    </a:solidFill>
                  </a:endParaRPr>
                </a:p>
              </p:txBody>
            </p:sp>
          </p:grpSp>
          <p:grpSp>
            <p:nvGrpSpPr>
              <p:cNvPr id="90" name="Group 89"/>
              <p:cNvGrpSpPr/>
              <p:nvPr/>
            </p:nvGrpSpPr>
            <p:grpSpPr>
              <a:xfrm>
                <a:off x="7912284" y="6049254"/>
                <a:ext cx="1117218" cy="459382"/>
                <a:chOff x="2414852" y="615132"/>
                <a:chExt cx="1117218" cy="459382"/>
              </a:xfrm>
            </p:grpSpPr>
            <p:sp>
              <p:nvSpPr>
                <p:cNvPr id="91" name="Chevron 90"/>
                <p:cNvSpPr/>
                <p:nvPr/>
              </p:nvSpPr>
              <p:spPr>
                <a:xfrm>
                  <a:off x="2414852" y="615132"/>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2" name="Chevron 6"/>
                <p:cNvSpPr/>
                <p:nvPr/>
              </p:nvSpPr>
              <p:spPr>
                <a:xfrm>
                  <a:off x="2656297" y="62762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Statistics</a:t>
                  </a:r>
                  <a:endParaRPr lang="en-US" sz="1100" kern="1200" dirty="0">
                    <a:solidFill>
                      <a:schemeClr val="bg1"/>
                    </a:solidFill>
                  </a:endParaRPr>
                </a:p>
              </p:txBody>
            </p:sp>
          </p:grpSp>
        </p:grpSp>
        <p:sp>
          <p:nvSpPr>
            <p:cNvPr id="78" name="Chevron 77"/>
            <p:cNvSpPr/>
            <p:nvPr/>
          </p:nvSpPr>
          <p:spPr>
            <a:xfrm>
              <a:off x="6226029" y="6051198"/>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9" name="Chevron 6"/>
            <p:cNvSpPr/>
            <p:nvPr/>
          </p:nvSpPr>
          <p:spPr>
            <a:xfrm>
              <a:off x="6470945" y="605119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090" kern="1200" dirty="0" smtClean="0">
                  <a:solidFill>
                    <a:schemeClr val="bg1"/>
                  </a:solidFill>
                </a:rPr>
                <a:t>Water Threshold</a:t>
              </a:r>
              <a:endParaRPr lang="en-US" sz="1090" kern="1200" dirty="0">
                <a:solidFill>
                  <a:schemeClr val="bg1"/>
                </a:solidFill>
              </a:endParaRPr>
            </a:p>
          </p:txBody>
        </p:sp>
      </p:gr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341219" y="568959"/>
            <a:ext cx="8595361" cy="1326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smtClean="0">
                <a:solidFill>
                  <a:schemeClr val="accent1"/>
                </a:solidFill>
                <a:latin typeface="Century Gothic" panose="020B0502020202020204" pitchFamily="34" charset="0"/>
                <a:sym typeface="Questrial"/>
                <a:rtl val="0"/>
              </a:rPr>
              <a:t>Methodology: Locate Water Body</a:t>
            </a:r>
            <a:endParaRPr lang="en-US" sz="4000" b="1" i="0" u="none" strike="noStrike" cap="none" baseline="0" dirty="0">
              <a:solidFill>
                <a:schemeClr val="accent1"/>
              </a:solidFill>
              <a:latin typeface="Century Gothic" panose="020B0502020202020204" pitchFamily="34" charset="0"/>
              <a:sym typeface="Questrial"/>
              <a:rtl val="0"/>
            </a:endParaRPr>
          </a:p>
        </p:txBody>
      </p:sp>
      <p:sp>
        <p:nvSpPr>
          <p:cNvPr id="183" name="Shape 183"/>
          <p:cNvSpPr txBox="1">
            <a:spLocks noGrp="1"/>
          </p:cNvSpPr>
          <p:nvPr>
            <p:ph type="body" idx="2"/>
          </p:nvPr>
        </p:nvSpPr>
        <p:spPr>
          <a:xfrm>
            <a:off x="196079" y="1820825"/>
            <a:ext cx="3616395" cy="4482599"/>
          </a:xfrm>
          <a:prstGeom prst="rect">
            <a:avLst/>
          </a:prstGeom>
          <a:noFill/>
          <a:ln>
            <a:noFill/>
          </a:ln>
        </p:spPr>
        <p:txBody>
          <a:bodyPr lIns="91425" tIns="91425" rIns="91425" bIns="91425" anchor="t" anchorCtr="0">
            <a:noAutofit/>
          </a:bodyPr>
          <a:lstStyle/>
          <a:p>
            <a:pPr marL="457200" lvl="0" indent="-228600">
              <a:buClr>
                <a:schemeClr val="dk1"/>
              </a:buClr>
              <a:buSzPct val="100000"/>
              <a:buFont typeface="Arial"/>
              <a:buChar char="➢"/>
            </a:pPr>
            <a:r>
              <a:rPr lang="en-US" sz="2000" b="0" dirty="0" smtClean="0">
                <a:solidFill>
                  <a:srgbClr val="585454"/>
                </a:solidFill>
                <a:latin typeface="Century Gothic" panose="020B0502020202020204" pitchFamily="34" charset="0"/>
              </a:rPr>
              <a:t>Water </a:t>
            </a:r>
            <a:r>
              <a:rPr lang="en-US" sz="2000" b="0" dirty="0">
                <a:solidFill>
                  <a:srgbClr val="585454"/>
                </a:solidFill>
                <a:latin typeface="Century Gothic" panose="020B0502020202020204" pitchFamily="34" charset="0"/>
              </a:rPr>
              <a:t>body is located via KML polygons located in a </a:t>
            </a:r>
            <a:r>
              <a:rPr lang="en-US" sz="2000" dirty="0">
                <a:solidFill>
                  <a:srgbClr val="585454"/>
                </a:solidFill>
                <a:latin typeface="Century Gothic" panose="020B0502020202020204" pitchFamily="34" charset="0"/>
              </a:rPr>
              <a:t>Google Fusion </a:t>
            </a:r>
            <a:r>
              <a:rPr lang="en-US" sz="2000" dirty="0" smtClean="0">
                <a:solidFill>
                  <a:srgbClr val="585454"/>
                </a:solidFill>
                <a:latin typeface="Century Gothic" panose="020B0502020202020204" pitchFamily="34" charset="0"/>
              </a:rPr>
              <a:t>Table</a:t>
            </a:r>
          </a:p>
          <a:p>
            <a:pPr marL="457200" lvl="0" indent="-228600">
              <a:buClr>
                <a:schemeClr val="dk1"/>
              </a:buClr>
              <a:buSzPct val="100000"/>
              <a:buFont typeface="Arial"/>
              <a:buChar char="➢"/>
            </a:pPr>
            <a:endParaRPr lang="en-US" sz="2000" i="0" u="none" strike="noStrike" cap="none" baseline="0" dirty="0">
              <a:solidFill>
                <a:srgbClr val="585454"/>
              </a:solidFill>
              <a:latin typeface="Century Gothic" panose="020B0502020202020204" pitchFamily="34" charset="0"/>
              <a:sym typeface="Questrial"/>
              <a:rtl val="0"/>
            </a:endParaRPr>
          </a:p>
          <a:p>
            <a:pPr marL="457200" marR="0" lvl="0" indent="-228600" algn="l" rtl="0">
              <a:lnSpc>
                <a:spcPct val="90000"/>
              </a:lnSpc>
              <a:spcBef>
                <a:spcPts val="1000"/>
              </a:spcBef>
              <a:spcAft>
                <a:spcPts val="0"/>
              </a:spcAft>
              <a:buClr>
                <a:schemeClr val="dk1"/>
              </a:buClr>
              <a:buSzPct val="100000"/>
              <a:buFont typeface="Arial"/>
              <a:buChar char="➢"/>
            </a:pPr>
            <a:r>
              <a:rPr lang="en-US" sz="2000" b="0" dirty="0">
                <a:solidFill>
                  <a:srgbClr val="585454"/>
                </a:solidFill>
                <a:latin typeface="Century Gothic" panose="020B0502020202020204" pitchFamily="34" charset="0"/>
              </a:rPr>
              <a:t>Table contains metadata for </a:t>
            </a:r>
            <a:r>
              <a:rPr lang="en-US" sz="2000" b="0" i="0" u="none" strike="noStrike" cap="none" baseline="0" dirty="0">
                <a:solidFill>
                  <a:srgbClr val="585454"/>
                </a:solidFill>
                <a:latin typeface="Century Gothic" panose="020B0502020202020204" pitchFamily="34" charset="0"/>
                <a:sym typeface="Questrial"/>
                <a:rtl val="0"/>
              </a:rPr>
              <a:t>approximately </a:t>
            </a:r>
            <a:r>
              <a:rPr lang="en-US" sz="2000" i="0" u="none" strike="noStrike" cap="none" baseline="0" dirty="0">
                <a:solidFill>
                  <a:srgbClr val="585454"/>
                </a:solidFill>
                <a:latin typeface="Century Gothic" panose="020B0502020202020204" pitchFamily="34" charset="0"/>
                <a:sym typeface="Questrial"/>
                <a:rtl val="0"/>
              </a:rPr>
              <a:t>3,700 </a:t>
            </a:r>
            <a:r>
              <a:rPr lang="en-US" sz="2000" dirty="0">
                <a:solidFill>
                  <a:srgbClr val="585454"/>
                </a:solidFill>
                <a:latin typeface="Century Gothic" panose="020B0502020202020204" pitchFamily="34" charset="0"/>
                <a:rtl val="0"/>
              </a:rPr>
              <a:t>lakes</a:t>
            </a:r>
          </a:p>
        </p:txBody>
      </p:sp>
      <p:pic>
        <p:nvPicPr>
          <p:cNvPr id="185" name="Shape 185"/>
          <p:cNvPicPr preferRelativeResize="0"/>
          <p:nvPr/>
        </p:nvPicPr>
        <p:blipFill>
          <a:blip r:embed="rId3">
            <a:alphaModFix/>
          </a:blip>
          <a:stretch>
            <a:fillRect/>
          </a:stretch>
        </p:blipFill>
        <p:spPr>
          <a:xfrm>
            <a:off x="3883146" y="1584618"/>
            <a:ext cx="4878503" cy="3277353"/>
          </a:xfrm>
          <a:prstGeom prst="rect">
            <a:avLst/>
          </a:prstGeom>
          <a:noFill/>
          <a:ln>
            <a:solidFill>
              <a:schemeClr val="bg1">
                <a:lumMod val="50000"/>
              </a:schemeClr>
            </a:solidFill>
          </a:ln>
        </p:spPr>
      </p:pic>
      <p:grpSp>
        <p:nvGrpSpPr>
          <p:cNvPr id="44" name="Group 43"/>
          <p:cNvGrpSpPr/>
          <p:nvPr/>
        </p:nvGrpSpPr>
        <p:grpSpPr>
          <a:xfrm>
            <a:off x="540781" y="6046542"/>
            <a:ext cx="8135232" cy="459382"/>
            <a:chOff x="894270" y="6049254"/>
            <a:chExt cx="8135232" cy="459382"/>
          </a:xfrm>
        </p:grpSpPr>
        <p:grpSp>
          <p:nvGrpSpPr>
            <p:cNvPr id="45" name="Group 44"/>
            <p:cNvGrpSpPr/>
            <p:nvPr/>
          </p:nvGrpSpPr>
          <p:grpSpPr>
            <a:xfrm>
              <a:off x="894270" y="6049254"/>
              <a:ext cx="8135232" cy="459382"/>
              <a:chOff x="894270" y="6049254"/>
              <a:chExt cx="8135232" cy="459382"/>
            </a:xfrm>
          </p:grpSpPr>
          <p:grpSp>
            <p:nvGrpSpPr>
              <p:cNvPr id="48" name="Group 47"/>
              <p:cNvGrpSpPr/>
              <p:nvPr/>
            </p:nvGrpSpPr>
            <p:grpSpPr>
              <a:xfrm>
                <a:off x="894270" y="6051200"/>
                <a:ext cx="1117218" cy="446887"/>
                <a:chOff x="111" y="769477"/>
                <a:chExt cx="1117218" cy="446887"/>
              </a:xfrm>
            </p:grpSpPr>
            <p:sp>
              <p:nvSpPr>
                <p:cNvPr id="67" name="Pentagon 66"/>
                <p:cNvSpPr/>
                <p:nvPr/>
              </p:nvSpPr>
              <p:spPr>
                <a:xfrm>
                  <a:off x="111" y="769477"/>
                  <a:ext cx="1117218" cy="446887"/>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8" name="Pentagon 4"/>
                <p:cNvSpPr/>
                <p:nvPr/>
              </p:nvSpPr>
              <p:spPr>
                <a:xfrm>
                  <a:off x="111" y="769477"/>
                  <a:ext cx="1005496"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t>Locate Water Body</a:t>
                  </a:r>
                  <a:endParaRPr lang="en-US" sz="1100" kern="1200" dirty="0"/>
                </a:p>
              </p:txBody>
            </p:sp>
          </p:grpSp>
          <p:grpSp>
            <p:nvGrpSpPr>
              <p:cNvPr id="49" name="Group 48"/>
              <p:cNvGrpSpPr/>
              <p:nvPr/>
            </p:nvGrpSpPr>
            <p:grpSpPr>
              <a:xfrm>
                <a:off x="1788045" y="6051200"/>
                <a:ext cx="1117218" cy="446887"/>
                <a:chOff x="893886" y="769477"/>
                <a:chExt cx="1117218" cy="446887"/>
              </a:xfrm>
            </p:grpSpPr>
            <p:sp>
              <p:nvSpPr>
                <p:cNvPr id="65" name="Chevron 64"/>
                <p:cNvSpPr/>
                <p:nvPr/>
              </p:nvSpPr>
              <p:spPr>
                <a:xfrm>
                  <a:off x="893886" y="769477"/>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6" name="Chevron 6"/>
                <p:cNvSpPr/>
                <p:nvPr/>
              </p:nvSpPr>
              <p:spPr>
                <a:xfrm>
                  <a:off x="1117330" y="76947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Detect Water</a:t>
                  </a:r>
                  <a:endParaRPr lang="en-US" sz="1100" kern="1200" dirty="0">
                    <a:solidFill>
                      <a:schemeClr val="bg1"/>
                    </a:solidFill>
                  </a:endParaRPr>
                </a:p>
              </p:txBody>
            </p:sp>
          </p:grpSp>
          <p:grpSp>
            <p:nvGrpSpPr>
              <p:cNvPr id="50" name="Group 49"/>
              <p:cNvGrpSpPr/>
              <p:nvPr/>
            </p:nvGrpSpPr>
            <p:grpSpPr>
              <a:xfrm>
                <a:off x="2681820" y="6051200"/>
                <a:ext cx="1108217" cy="446887"/>
                <a:chOff x="1787661" y="769477"/>
                <a:chExt cx="1117218" cy="446887"/>
              </a:xfrm>
              <a:solidFill>
                <a:schemeClr val="bg1">
                  <a:lumMod val="65000"/>
                </a:schemeClr>
              </a:solidFill>
            </p:grpSpPr>
            <p:sp>
              <p:nvSpPr>
                <p:cNvPr id="63" name="Chevron 62"/>
                <p:cNvSpPr/>
                <p:nvPr/>
              </p:nvSpPr>
              <p:spPr>
                <a:xfrm>
                  <a:off x="1787661" y="769477"/>
                  <a:ext cx="1117218" cy="446887"/>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4" name="Chevron 8"/>
                <p:cNvSpPr/>
                <p:nvPr/>
              </p:nvSpPr>
              <p:spPr>
                <a:xfrm>
                  <a:off x="2060901" y="890883"/>
                  <a:ext cx="670331" cy="22517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1</a:t>
                  </a:r>
                  <a:endParaRPr lang="en-US" sz="1100" kern="1200" dirty="0">
                    <a:solidFill>
                      <a:schemeClr val="bg1"/>
                    </a:solidFill>
                  </a:endParaRPr>
                </a:p>
              </p:txBody>
            </p:sp>
          </p:grpSp>
          <p:sp>
            <p:nvSpPr>
              <p:cNvPr id="51" name="Chevron 50"/>
              <p:cNvSpPr/>
              <p:nvPr/>
            </p:nvSpPr>
            <p:spPr>
              <a:xfrm>
                <a:off x="3575595" y="6051200"/>
                <a:ext cx="1117218" cy="446887"/>
              </a:xfrm>
              <a:prstGeom prst="chevron">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2" name="Chevron 51"/>
              <p:cNvSpPr/>
              <p:nvPr/>
            </p:nvSpPr>
            <p:spPr>
              <a:xfrm>
                <a:off x="4460369" y="6051200"/>
                <a:ext cx="1117218" cy="446887"/>
              </a:xfrm>
              <a:prstGeom prst="chevron">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Chevron 52"/>
              <p:cNvSpPr/>
              <p:nvPr/>
            </p:nvSpPr>
            <p:spPr>
              <a:xfrm>
                <a:off x="5341255" y="6051199"/>
                <a:ext cx="1117218" cy="446887"/>
              </a:xfrm>
              <a:prstGeom prst="chevron">
                <a:avLst/>
              </a:pr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4" name="Chevron 8"/>
              <p:cNvSpPr/>
              <p:nvPr/>
            </p:nvSpPr>
            <p:spPr>
              <a:xfrm>
                <a:off x="3826191" y="6172606"/>
                <a:ext cx="670331" cy="225174"/>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2</a:t>
                </a:r>
                <a:endParaRPr lang="en-US" sz="1100" kern="1200" dirty="0">
                  <a:solidFill>
                    <a:schemeClr val="bg1"/>
                  </a:solidFill>
                </a:endParaRPr>
              </a:p>
            </p:txBody>
          </p:sp>
          <p:sp>
            <p:nvSpPr>
              <p:cNvPr id="55" name="Chevron 8"/>
              <p:cNvSpPr/>
              <p:nvPr/>
            </p:nvSpPr>
            <p:spPr>
              <a:xfrm>
                <a:off x="4738889" y="6172606"/>
                <a:ext cx="670331" cy="225174"/>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3</a:t>
                </a:r>
                <a:endParaRPr lang="en-US" sz="1100" kern="1200" dirty="0">
                  <a:solidFill>
                    <a:schemeClr val="bg1"/>
                  </a:solidFill>
                </a:endParaRPr>
              </a:p>
            </p:txBody>
          </p:sp>
          <p:sp>
            <p:nvSpPr>
              <p:cNvPr id="56" name="Chevron 8"/>
              <p:cNvSpPr/>
              <p:nvPr/>
            </p:nvSpPr>
            <p:spPr>
              <a:xfrm>
                <a:off x="5613503" y="6172606"/>
                <a:ext cx="670331" cy="225174"/>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Step 4</a:t>
                </a:r>
                <a:endParaRPr lang="en-US" sz="1100" kern="1200" dirty="0">
                  <a:solidFill>
                    <a:schemeClr val="bg1"/>
                  </a:solidFill>
                </a:endParaRPr>
              </a:p>
            </p:txBody>
          </p:sp>
          <p:grpSp>
            <p:nvGrpSpPr>
              <p:cNvPr id="57" name="Group 56"/>
              <p:cNvGrpSpPr/>
              <p:nvPr/>
            </p:nvGrpSpPr>
            <p:grpSpPr>
              <a:xfrm>
                <a:off x="7031398" y="6051199"/>
                <a:ext cx="1117218" cy="446887"/>
                <a:chOff x="1686366" y="769477"/>
                <a:chExt cx="1117218" cy="446887"/>
              </a:xfrm>
            </p:grpSpPr>
            <p:sp>
              <p:nvSpPr>
                <p:cNvPr id="61" name="Chevron 60"/>
                <p:cNvSpPr/>
                <p:nvPr/>
              </p:nvSpPr>
              <p:spPr>
                <a:xfrm>
                  <a:off x="1686366" y="769477"/>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2" name="Chevron 6"/>
                <p:cNvSpPr/>
                <p:nvPr/>
              </p:nvSpPr>
              <p:spPr>
                <a:xfrm>
                  <a:off x="1960610" y="76947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Turbidity + Algae</a:t>
                  </a:r>
                  <a:endParaRPr lang="en-US" sz="1100" kern="1200" dirty="0">
                    <a:solidFill>
                      <a:schemeClr val="bg1"/>
                    </a:solidFill>
                  </a:endParaRPr>
                </a:p>
              </p:txBody>
            </p:sp>
          </p:grpSp>
          <p:grpSp>
            <p:nvGrpSpPr>
              <p:cNvPr id="58" name="Group 57"/>
              <p:cNvGrpSpPr/>
              <p:nvPr/>
            </p:nvGrpSpPr>
            <p:grpSpPr>
              <a:xfrm>
                <a:off x="7912284" y="6049254"/>
                <a:ext cx="1117218" cy="459382"/>
                <a:chOff x="2414852" y="615132"/>
                <a:chExt cx="1117218" cy="459382"/>
              </a:xfrm>
            </p:grpSpPr>
            <p:sp>
              <p:nvSpPr>
                <p:cNvPr id="59" name="Chevron 58"/>
                <p:cNvSpPr/>
                <p:nvPr/>
              </p:nvSpPr>
              <p:spPr>
                <a:xfrm>
                  <a:off x="2414852" y="615132"/>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0" name="Chevron 6"/>
                <p:cNvSpPr/>
                <p:nvPr/>
              </p:nvSpPr>
              <p:spPr>
                <a:xfrm>
                  <a:off x="2656297" y="62762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1"/>
                      </a:solidFill>
                    </a:rPr>
                    <a:t>Statistics</a:t>
                  </a:r>
                  <a:endParaRPr lang="en-US" sz="1100" kern="1200" dirty="0">
                    <a:solidFill>
                      <a:schemeClr val="bg1"/>
                    </a:solidFill>
                  </a:endParaRPr>
                </a:p>
              </p:txBody>
            </p:sp>
          </p:grpSp>
        </p:grpSp>
        <p:sp>
          <p:nvSpPr>
            <p:cNvPr id="46" name="Chevron 45"/>
            <p:cNvSpPr/>
            <p:nvPr/>
          </p:nvSpPr>
          <p:spPr>
            <a:xfrm>
              <a:off x="6226029" y="6051198"/>
              <a:ext cx="1117218" cy="44688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Chevron 6"/>
            <p:cNvSpPr/>
            <p:nvPr/>
          </p:nvSpPr>
          <p:spPr>
            <a:xfrm>
              <a:off x="6470945" y="6051197"/>
              <a:ext cx="670331" cy="446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090" kern="1200" dirty="0" smtClean="0">
                  <a:solidFill>
                    <a:schemeClr val="bg1"/>
                  </a:solidFill>
                </a:rPr>
                <a:t>Water Threshold</a:t>
              </a:r>
              <a:endParaRPr lang="en-US" sz="1090" kern="1200" dirty="0">
                <a:solidFill>
                  <a:schemeClr val="bg1"/>
                </a:solidFill>
              </a:endParaRPr>
            </a:p>
          </p:txBody>
        </p:sp>
      </p:grpSp>
      <p:sp>
        <p:nvSpPr>
          <p:cNvPr id="43" name="Pentagon 42"/>
          <p:cNvSpPr/>
          <p:nvPr/>
        </p:nvSpPr>
        <p:spPr>
          <a:xfrm>
            <a:off x="580910" y="6046541"/>
            <a:ext cx="1064617" cy="446887"/>
          </a:xfrm>
          <a:prstGeom prst="homePlate">
            <a:avLst/>
          </a:prstGeom>
          <a:noFill/>
          <a:ln w="508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TotalTime>
  <Words>2283</Words>
  <Application>Microsoft Office PowerPoint</Application>
  <PresentationFormat>On-screen Show (4:3)</PresentationFormat>
  <Paragraphs>242</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Times New Roman</vt:lpstr>
      <vt:lpstr>Helvetica Neue</vt:lpstr>
      <vt:lpstr>Century Gothic</vt:lpstr>
      <vt:lpstr>Questrial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Kislik, Chippie (ARC-SGE)[SCIENCE SYSTEMS AND APPLICATIONS, INC]</dc:creator>
  <cp:lastModifiedBy>Cate, Nolan R. (ARC-SGE)[SSAI DEVELOP]</cp:lastModifiedBy>
  <cp:revision>31</cp:revision>
  <dcterms:modified xsi:type="dcterms:W3CDTF">2015-11-19T00:16:54Z</dcterms:modified>
</cp:coreProperties>
</file>