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50"/>
  </p:notesMasterIdLst>
  <p:sldIdLst>
    <p:sldId id="256" r:id="rId2"/>
    <p:sldId id="283" r:id="rId3"/>
    <p:sldId id="257" r:id="rId4"/>
    <p:sldId id="277" r:id="rId5"/>
    <p:sldId id="284" r:id="rId6"/>
    <p:sldId id="258" r:id="rId7"/>
    <p:sldId id="304" r:id="rId8"/>
    <p:sldId id="260" r:id="rId9"/>
    <p:sldId id="323" r:id="rId10"/>
    <p:sldId id="286" r:id="rId11"/>
    <p:sldId id="262" r:id="rId12"/>
    <p:sldId id="288" r:id="rId13"/>
    <p:sldId id="289" r:id="rId14"/>
    <p:sldId id="324" r:id="rId15"/>
    <p:sldId id="268" r:id="rId16"/>
    <p:sldId id="271" r:id="rId17"/>
    <p:sldId id="278" r:id="rId18"/>
    <p:sldId id="279" r:id="rId19"/>
    <p:sldId id="280" r:id="rId20"/>
    <p:sldId id="261" r:id="rId21"/>
    <p:sldId id="269" r:id="rId22"/>
    <p:sldId id="290" r:id="rId23"/>
    <p:sldId id="291" r:id="rId24"/>
    <p:sldId id="292" r:id="rId25"/>
    <p:sldId id="293" r:id="rId26"/>
    <p:sldId id="295" r:id="rId27"/>
    <p:sldId id="297" r:id="rId28"/>
    <p:sldId id="298" r:id="rId29"/>
    <p:sldId id="282" r:id="rId30"/>
    <p:sldId id="299" r:id="rId31"/>
    <p:sldId id="301" r:id="rId32"/>
    <p:sldId id="270" r:id="rId33"/>
    <p:sldId id="264" r:id="rId34"/>
    <p:sldId id="273" r:id="rId35"/>
    <p:sldId id="303" r:id="rId36"/>
    <p:sldId id="276" r:id="rId37"/>
    <p:sldId id="265" r:id="rId38"/>
    <p:sldId id="267" r:id="rId39"/>
    <p:sldId id="281" r:id="rId40"/>
    <p:sldId id="315" r:id="rId41"/>
    <p:sldId id="316" r:id="rId42"/>
    <p:sldId id="317" r:id="rId43"/>
    <p:sldId id="318" r:id="rId44"/>
    <p:sldId id="319" r:id="rId45"/>
    <p:sldId id="320" r:id="rId46"/>
    <p:sldId id="322" r:id="rId47"/>
    <p:sldId id="313" r:id="rId48"/>
    <p:sldId id="314"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en, Nathan O. (LARC-E3)[SSAI DEVELOP]" initials="ONO(D" lastIdx="17" clrIdx="0">
    <p:extLst/>
  </p:cmAuthor>
  <p:cmAuthor id="2" name="peter hawman" initials="ph" lastIdx="15" clrIdx="1">
    <p:extLst/>
  </p:cmAuthor>
  <p:cmAuthor id="3" name="clr" initials="clr" lastIdx="7" clrIdx="2"/>
  <p:cmAuthor id="4" name="Orne, Tiffani N. (LARC-E3)[SSAI DEVELOP]" initials="OTN(D" lastIdx="14" clrIdx="3">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6" autoAdjust="0"/>
    <p:restoredTop sz="88032" autoAdjust="0"/>
  </p:normalViewPr>
  <p:slideViewPr>
    <p:cSldViewPr snapToGrid="0">
      <p:cViewPr varScale="1">
        <p:scale>
          <a:sx n="99" d="100"/>
          <a:sy n="99" d="100"/>
        </p:scale>
        <p:origin x="1818" y="78"/>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98029-5C15-4F7F-BCB1-4F446607D17B}" type="doc">
      <dgm:prSet loTypeId="urn:microsoft.com/office/officeart/2005/8/layout/hProcess9" loCatId="process" qsTypeId="urn:microsoft.com/office/officeart/2005/8/quickstyle/simple1" qsCatId="simple" csTypeId="urn:microsoft.com/office/officeart/2005/8/colors/accent1_2" csCatId="accent1" phldr="1"/>
      <dgm:spPr/>
    </dgm:pt>
    <dgm:pt modelId="{AC4BEA28-D551-4A33-B437-D6200F86BE0C}">
      <dgm:prSet phldrT="[Text]"/>
      <dgm:spPr/>
      <dgm:t>
        <a:bodyPr/>
        <a:lstStyle/>
        <a:p>
          <a:pPr algn="ctr"/>
          <a:r>
            <a:rPr lang="en-US" dirty="0" smtClean="0"/>
            <a:t>Fall 2013 – DEVELOPedia was created by Jonathan Hicks and </a:t>
          </a:r>
          <a:r>
            <a:rPr lang="en-US" dirty="0" err="1" smtClean="0"/>
            <a:t>Ajoke</a:t>
          </a:r>
          <a:r>
            <a:rPr lang="en-US" dirty="0" smtClean="0"/>
            <a:t> Williams</a:t>
          </a:r>
          <a:endParaRPr lang="en-US" dirty="0"/>
        </a:p>
      </dgm:t>
    </dgm:pt>
    <dgm:pt modelId="{F264A375-9000-421D-A781-396DD3F16E80}" type="parTrans" cxnId="{084C0C53-64F7-4AC1-BBD4-DA29AA25697C}">
      <dgm:prSet/>
      <dgm:spPr/>
      <dgm:t>
        <a:bodyPr/>
        <a:lstStyle/>
        <a:p>
          <a:pPr algn="r"/>
          <a:endParaRPr lang="en-US"/>
        </a:p>
      </dgm:t>
    </dgm:pt>
    <dgm:pt modelId="{8FA74BB8-4E12-421E-B6B8-826231D7D838}" type="sibTrans" cxnId="{084C0C53-64F7-4AC1-BBD4-DA29AA25697C}">
      <dgm:prSet/>
      <dgm:spPr/>
      <dgm:t>
        <a:bodyPr/>
        <a:lstStyle/>
        <a:p>
          <a:pPr algn="r"/>
          <a:endParaRPr lang="en-US"/>
        </a:p>
      </dgm:t>
    </dgm:pt>
    <dgm:pt modelId="{487176D0-B178-4244-BBD7-541EDB106AD5}">
      <dgm:prSet phldrT="[Text]"/>
      <dgm:spPr/>
      <dgm:t>
        <a:bodyPr/>
        <a:lstStyle/>
        <a:p>
          <a:pPr algn="ctr"/>
          <a:r>
            <a:rPr lang="en-US" dirty="0" smtClean="0"/>
            <a:t>Summer 2014 –          DP took on a rapidly different look and had some of its current features created using the Semantic MediaWiki write-up</a:t>
          </a:r>
          <a:endParaRPr lang="en-US" dirty="0"/>
        </a:p>
      </dgm:t>
    </dgm:pt>
    <dgm:pt modelId="{2F62E89E-5214-43C3-B044-768B3FB7715E}" type="parTrans" cxnId="{FBE37A73-A153-4A6C-A550-6BDCCDB0A11E}">
      <dgm:prSet/>
      <dgm:spPr/>
      <dgm:t>
        <a:bodyPr/>
        <a:lstStyle/>
        <a:p>
          <a:pPr algn="r"/>
          <a:endParaRPr lang="en-US"/>
        </a:p>
      </dgm:t>
    </dgm:pt>
    <dgm:pt modelId="{EAB3A0C8-3032-4AAF-9911-F449F973521E}" type="sibTrans" cxnId="{FBE37A73-A153-4A6C-A550-6BDCCDB0A11E}">
      <dgm:prSet/>
      <dgm:spPr/>
      <dgm:t>
        <a:bodyPr/>
        <a:lstStyle/>
        <a:p>
          <a:pPr algn="r"/>
          <a:endParaRPr lang="en-US"/>
        </a:p>
      </dgm:t>
    </dgm:pt>
    <dgm:pt modelId="{600B5E56-6BC6-416E-9FB8-BBAF53E5E02D}">
      <dgm:prSet/>
      <dgm:spPr/>
      <dgm:t>
        <a:bodyPr/>
        <a:lstStyle/>
        <a:p>
          <a:pPr algn="ctr"/>
          <a:r>
            <a:rPr lang="en-US" dirty="0" smtClean="0"/>
            <a:t>Fall 2014 – DEVELOPedia takes on it’s current look and has the rest of it pages and forms added by Tech Team</a:t>
          </a:r>
          <a:endParaRPr lang="en-US" dirty="0"/>
        </a:p>
      </dgm:t>
    </dgm:pt>
    <dgm:pt modelId="{A3F6C8E0-9BCF-4DDB-AF98-F7BED410F82E}" type="parTrans" cxnId="{9705CA1B-1A4F-41B9-9A4D-45959B082397}">
      <dgm:prSet/>
      <dgm:spPr/>
      <dgm:t>
        <a:bodyPr/>
        <a:lstStyle/>
        <a:p>
          <a:pPr algn="r"/>
          <a:endParaRPr lang="en-US"/>
        </a:p>
      </dgm:t>
    </dgm:pt>
    <dgm:pt modelId="{53D3C500-77C9-4FE5-AA8E-68D9B560177E}" type="sibTrans" cxnId="{9705CA1B-1A4F-41B9-9A4D-45959B082397}">
      <dgm:prSet/>
      <dgm:spPr/>
      <dgm:t>
        <a:bodyPr/>
        <a:lstStyle/>
        <a:p>
          <a:pPr algn="r"/>
          <a:endParaRPr lang="en-US"/>
        </a:p>
      </dgm:t>
    </dgm:pt>
    <dgm:pt modelId="{6B2AF4C7-4BBC-4018-8831-4548A3E6D73D}">
      <dgm:prSet/>
      <dgm:spPr/>
      <dgm:t>
        <a:bodyPr/>
        <a:lstStyle/>
        <a:p>
          <a:pPr algn="ctr">
            <a:lnSpc>
              <a:spcPct val="100000"/>
            </a:lnSpc>
          </a:pPr>
          <a:r>
            <a:rPr lang="en-US" dirty="0" smtClean="0"/>
            <a:t>Spring 2015 –    Langley Node semi launch to gauge and problem solve DP’s remaining bugs</a:t>
          </a:r>
          <a:endParaRPr lang="en-US" dirty="0"/>
        </a:p>
      </dgm:t>
    </dgm:pt>
    <dgm:pt modelId="{361512C0-597A-4245-90E1-AEE0EBC5578A}" type="sibTrans" cxnId="{926C6134-E049-48B2-9DA3-18793CB69A58}">
      <dgm:prSet/>
      <dgm:spPr/>
      <dgm:t>
        <a:bodyPr/>
        <a:lstStyle/>
        <a:p>
          <a:pPr algn="r"/>
          <a:endParaRPr lang="en-US"/>
        </a:p>
      </dgm:t>
    </dgm:pt>
    <dgm:pt modelId="{E4BCCD2E-913E-47B7-883E-35266B20F236}" type="parTrans" cxnId="{926C6134-E049-48B2-9DA3-18793CB69A58}">
      <dgm:prSet/>
      <dgm:spPr/>
      <dgm:t>
        <a:bodyPr/>
        <a:lstStyle/>
        <a:p>
          <a:pPr algn="r"/>
          <a:endParaRPr lang="en-US"/>
        </a:p>
      </dgm:t>
    </dgm:pt>
    <dgm:pt modelId="{0E15A0C7-BC0C-49D1-BD79-D8F13AB945FE}" type="pres">
      <dgm:prSet presAssocID="{DC498029-5C15-4F7F-BCB1-4F446607D17B}" presName="CompostProcess" presStyleCnt="0">
        <dgm:presLayoutVars>
          <dgm:dir/>
          <dgm:resizeHandles val="exact"/>
        </dgm:presLayoutVars>
      </dgm:prSet>
      <dgm:spPr/>
    </dgm:pt>
    <dgm:pt modelId="{954C0A1A-92D8-4F0F-8927-8CF3421B1974}" type="pres">
      <dgm:prSet presAssocID="{DC498029-5C15-4F7F-BCB1-4F446607D17B}" presName="arrow" presStyleLbl="bgShp" presStyleIdx="0" presStyleCnt="1" custScaleX="117158"/>
      <dgm:spPr/>
    </dgm:pt>
    <dgm:pt modelId="{A3182530-CF32-4B8B-98D5-61F6DCC8C88E}" type="pres">
      <dgm:prSet presAssocID="{DC498029-5C15-4F7F-BCB1-4F446607D17B}" presName="linearProcess" presStyleCnt="0"/>
      <dgm:spPr/>
    </dgm:pt>
    <dgm:pt modelId="{E42F3878-2B4C-44BD-8016-BA0E92AC9DCD}" type="pres">
      <dgm:prSet presAssocID="{AC4BEA28-D551-4A33-B437-D6200F86BE0C}" presName="textNode" presStyleLbl="node1" presStyleIdx="0" presStyleCnt="4">
        <dgm:presLayoutVars>
          <dgm:bulletEnabled val="1"/>
        </dgm:presLayoutVars>
      </dgm:prSet>
      <dgm:spPr/>
      <dgm:t>
        <a:bodyPr/>
        <a:lstStyle/>
        <a:p>
          <a:endParaRPr lang="en-US"/>
        </a:p>
      </dgm:t>
    </dgm:pt>
    <dgm:pt modelId="{396AACA0-A6FC-4843-ADD4-BDF99AB67B36}" type="pres">
      <dgm:prSet presAssocID="{8FA74BB8-4E12-421E-B6B8-826231D7D838}" presName="sibTrans" presStyleCnt="0"/>
      <dgm:spPr/>
    </dgm:pt>
    <dgm:pt modelId="{76DFF42A-BFE5-4381-BEC9-4FD338D8E192}" type="pres">
      <dgm:prSet presAssocID="{487176D0-B178-4244-BBD7-541EDB106AD5}" presName="textNode" presStyleLbl="node1" presStyleIdx="1" presStyleCnt="4">
        <dgm:presLayoutVars>
          <dgm:bulletEnabled val="1"/>
        </dgm:presLayoutVars>
      </dgm:prSet>
      <dgm:spPr/>
      <dgm:t>
        <a:bodyPr/>
        <a:lstStyle/>
        <a:p>
          <a:endParaRPr lang="en-US"/>
        </a:p>
      </dgm:t>
    </dgm:pt>
    <dgm:pt modelId="{85D1C00D-B805-4E62-B733-656F1EF5F9F5}" type="pres">
      <dgm:prSet presAssocID="{EAB3A0C8-3032-4AAF-9911-F449F973521E}" presName="sibTrans" presStyleCnt="0"/>
      <dgm:spPr/>
    </dgm:pt>
    <dgm:pt modelId="{A826A265-6D9E-444F-94DE-1E2BD8877AE0}" type="pres">
      <dgm:prSet presAssocID="{600B5E56-6BC6-416E-9FB8-BBAF53E5E02D}" presName="textNode" presStyleLbl="node1" presStyleIdx="2" presStyleCnt="4">
        <dgm:presLayoutVars>
          <dgm:bulletEnabled val="1"/>
        </dgm:presLayoutVars>
      </dgm:prSet>
      <dgm:spPr/>
      <dgm:t>
        <a:bodyPr/>
        <a:lstStyle/>
        <a:p>
          <a:endParaRPr lang="en-US"/>
        </a:p>
      </dgm:t>
    </dgm:pt>
    <dgm:pt modelId="{BB13D9F9-65D6-4CD6-9667-AAA657B3BEC7}" type="pres">
      <dgm:prSet presAssocID="{53D3C500-77C9-4FE5-AA8E-68D9B560177E}" presName="sibTrans" presStyleCnt="0"/>
      <dgm:spPr/>
    </dgm:pt>
    <dgm:pt modelId="{78DF16C5-C456-4FDD-BE5D-82043C018C33}" type="pres">
      <dgm:prSet presAssocID="{6B2AF4C7-4BBC-4018-8831-4548A3E6D73D}" presName="textNode" presStyleLbl="node1" presStyleIdx="3" presStyleCnt="4">
        <dgm:presLayoutVars>
          <dgm:bulletEnabled val="1"/>
        </dgm:presLayoutVars>
      </dgm:prSet>
      <dgm:spPr/>
      <dgm:t>
        <a:bodyPr/>
        <a:lstStyle/>
        <a:p>
          <a:endParaRPr lang="en-US"/>
        </a:p>
      </dgm:t>
    </dgm:pt>
  </dgm:ptLst>
  <dgm:cxnLst>
    <dgm:cxn modelId="{F7369D3F-222C-41B5-9DAF-6E659CCD96AB}" type="presOf" srcId="{487176D0-B178-4244-BBD7-541EDB106AD5}" destId="{76DFF42A-BFE5-4381-BEC9-4FD338D8E192}" srcOrd="0" destOrd="0" presId="urn:microsoft.com/office/officeart/2005/8/layout/hProcess9"/>
    <dgm:cxn modelId="{1DC657DC-BE42-423A-A986-4DC9341AA48B}" type="presOf" srcId="{AC4BEA28-D551-4A33-B437-D6200F86BE0C}" destId="{E42F3878-2B4C-44BD-8016-BA0E92AC9DCD}" srcOrd="0" destOrd="0" presId="urn:microsoft.com/office/officeart/2005/8/layout/hProcess9"/>
    <dgm:cxn modelId="{9705CA1B-1A4F-41B9-9A4D-45959B082397}" srcId="{DC498029-5C15-4F7F-BCB1-4F446607D17B}" destId="{600B5E56-6BC6-416E-9FB8-BBAF53E5E02D}" srcOrd="2" destOrd="0" parTransId="{A3F6C8E0-9BCF-4DDB-AF98-F7BED410F82E}" sibTransId="{53D3C500-77C9-4FE5-AA8E-68D9B560177E}"/>
    <dgm:cxn modelId="{FAE2E9F6-3E40-4E29-88A3-9FA0278C1B6F}" type="presOf" srcId="{6B2AF4C7-4BBC-4018-8831-4548A3E6D73D}" destId="{78DF16C5-C456-4FDD-BE5D-82043C018C33}" srcOrd="0" destOrd="0" presId="urn:microsoft.com/office/officeart/2005/8/layout/hProcess9"/>
    <dgm:cxn modelId="{FBE37A73-A153-4A6C-A550-6BDCCDB0A11E}" srcId="{DC498029-5C15-4F7F-BCB1-4F446607D17B}" destId="{487176D0-B178-4244-BBD7-541EDB106AD5}" srcOrd="1" destOrd="0" parTransId="{2F62E89E-5214-43C3-B044-768B3FB7715E}" sibTransId="{EAB3A0C8-3032-4AAF-9911-F449F973521E}"/>
    <dgm:cxn modelId="{5AF87F18-C2DA-4DF5-8375-D2F7DFA1A83D}" type="presOf" srcId="{DC498029-5C15-4F7F-BCB1-4F446607D17B}" destId="{0E15A0C7-BC0C-49D1-BD79-D8F13AB945FE}" srcOrd="0" destOrd="0" presId="urn:microsoft.com/office/officeart/2005/8/layout/hProcess9"/>
    <dgm:cxn modelId="{084C0C53-64F7-4AC1-BBD4-DA29AA25697C}" srcId="{DC498029-5C15-4F7F-BCB1-4F446607D17B}" destId="{AC4BEA28-D551-4A33-B437-D6200F86BE0C}" srcOrd="0" destOrd="0" parTransId="{F264A375-9000-421D-A781-396DD3F16E80}" sibTransId="{8FA74BB8-4E12-421E-B6B8-826231D7D838}"/>
    <dgm:cxn modelId="{926C6134-E049-48B2-9DA3-18793CB69A58}" srcId="{DC498029-5C15-4F7F-BCB1-4F446607D17B}" destId="{6B2AF4C7-4BBC-4018-8831-4548A3E6D73D}" srcOrd="3" destOrd="0" parTransId="{E4BCCD2E-913E-47B7-883E-35266B20F236}" sibTransId="{361512C0-597A-4245-90E1-AEE0EBC5578A}"/>
    <dgm:cxn modelId="{1BDD1084-B539-4AA4-B822-851FAD647D2B}" type="presOf" srcId="{600B5E56-6BC6-416E-9FB8-BBAF53E5E02D}" destId="{A826A265-6D9E-444F-94DE-1E2BD8877AE0}" srcOrd="0" destOrd="0" presId="urn:microsoft.com/office/officeart/2005/8/layout/hProcess9"/>
    <dgm:cxn modelId="{15035F08-5EFB-429C-8D55-0975DF58B0BD}" type="presParOf" srcId="{0E15A0C7-BC0C-49D1-BD79-D8F13AB945FE}" destId="{954C0A1A-92D8-4F0F-8927-8CF3421B1974}" srcOrd="0" destOrd="0" presId="urn:microsoft.com/office/officeart/2005/8/layout/hProcess9"/>
    <dgm:cxn modelId="{548C4279-81FA-4305-9BEB-3CE3B1652288}" type="presParOf" srcId="{0E15A0C7-BC0C-49D1-BD79-D8F13AB945FE}" destId="{A3182530-CF32-4B8B-98D5-61F6DCC8C88E}" srcOrd="1" destOrd="0" presId="urn:microsoft.com/office/officeart/2005/8/layout/hProcess9"/>
    <dgm:cxn modelId="{ADB02704-EF38-4778-88A7-1283597DE9AC}" type="presParOf" srcId="{A3182530-CF32-4B8B-98D5-61F6DCC8C88E}" destId="{E42F3878-2B4C-44BD-8016-BA0E92AC9DCD}" srcOrd="0" destOrd="0" presId="urn:microsoft.com/office/officeart/2005/8/layout/hProcess9"/>
    <dgm:cxn modelId="{3392381C-1CCF-458A-86D0-DC2C66D0513B}" type="presParOf" srcId="{A3182530-CF32-4B8B-98D5-61F6DCC8C88E}" destId="{396AACA0-A6FC-4843-ADD4-BDF99AB67B36}" srcOrd="1" destOrd="0" presId="urn:microsoft.com/office/officeart/2005/8/layout/hProcess9"/>
    <dgm:cxn modelId="{EA4B4363-CA79-4221-B12A-9AD66BFA2EEC}" type="presParOf" srcId="{A3182530-CF32-4B8B-98D5-61F6DCC8C88E}" destId="{76DFF42A-BFE5-4381-BEC9-4FD338D8E192}" srcOrd="2" destOrd="0" presId="urn:microsoft.com/office/officeart/2005/8/layout/hProcess9"/>
    <dgm:cxn modelId="{EE7D9755-597E-455A-B2A0-B2C8388EC5DA}" type="presParOf" srcId="{A3182530-CF32-4B8B-98D5-61F6DCC8C88E}" destId="{85D1C00D-B805-4E62-B733-656F1EF5F9F5}" srcOrd="3" destOrd="0" presId="urn:microsoft.com/office/officeart/2005/8/layout/hProcess9"/>
    <dgm:cxn modelId="{1175339A-2488-4F4A-9541-70AF3F455FFA}" type="presParOf" srcId="{A3182530-CF32-4B8B-98D5-61F6DCC8C88E}" destId="{A826A265-6D9E-444F-94DE-1E2BD8877AE0}" srcOrd="4" destOrd="0" presId="urn:microsoft.com/office/officeart/2005/8/layout/hProcess9"/>
    <dgm:cxn modelId="{82279745-3E82-4EFB-8EEB-287941607DC6}" type="presParOf" srcId="{A3182530-CF32-4B8B-98D5-61F6DCC8C88E}" destId="{BB13D9F9-65D6-4CD6-9667-AAA657B3BEC7}" srcOrd="5" destOrd="0" presId="urn:microsoft.com/office/officeart/2005/8/layout/hProcess9"/>
    <dgm:cxn modelId="{E9678D70-BD1A-4FBF-B1EE-CB5EE194913F}" type="presParOf" srcId="{A3182530-CF32-4B8B-98D5-61F6DCC8C88E}" destId="{78DF16C5-C456-4FDD-BE5D-82043C018C3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C0A1A-92D8-4F0F-8927-8CF3421B1974}">
      <dsp:nvSpPr>
        <dsp:cNvPr id="0" name=""/>
        <dsp:cNvSpPr/>
      </dsp:nvSpPr>
      <dsp:spPr>
        <a:xfrm>
          <a:off x="13958" y="0"/>
          <a:ext cx="6687891" cy="337325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2F3878-2B4C-44BD-8016-BA0E92AC9DCD}">
      <dsp:nvSpPr>
        <dsp:cNvPr id="0" name=""/>
        <dsp:cNvSpPr/>
      </dsp:nvSpPr>
      <dsp:spPr>
        <a:xfrm>
          <a:off x="3361" y="1011975"/>
          <a:ext cx="1616647" cy="1349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Fall 2013 – DEVELOPedia was created by Jonathan Hicks and </a:t>
          </a:r>
          <a:r>
            <a:rPr lang="en-US" sz="1000" kern="1200" dirty="0" err="1" smtClean="0"/>
            <a:t>Ajoke</a:t>
          </a:r>
          <a:r>
            <a:rPr lang="en-US" sz="1000" kern="1200" dirty="0" smtClean="0"/>
            <a:t> Williams</a:t>
          </a:r>
          <a:endParaRPr lang="en-US" sz="1000" kern="1200" dirty="0"/>
        </a:p>
      </dsp:txBody>
      <dsp:txXfrm>
        <a:off x="69228" y="1077842"/>
        <a:ext cx="1484913" cy="1217567"/>
      </dsp:txXfrm>
    </dsp:sp>
    <dsp:sp modelId="{76DFF42A-BFE5-4381-BEC9-4FD338D8E192}">
      <dsp:nvSpPr>
        <dsp:cNvPr id="0" name=""/>
        <dsp:cNvSpPr/>
      </dsp:nvSpPr>
      <dsp:spPr>
        <a:xfrm>
          <a:off x="1700840" y="1011975"/>
          <a:ext cx="1616647" cy="1349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Summer 2014 –          DP took on a rapidly different look and had some of its current features created using the Semantic MediaWiki write-up</a:t>
          </a:r>
          <a:endParaRPr lang="en-US" sz="1000" kern="1200" dirty="0"/>
        </a:p>
      </dsp:txBody>
      <dsp:txXfrm>
        <a:off x="1766707" y="1077842"/>
        <a:ext cx="1484913" cy="1217567"/>
      </dsp:txXfrm>
    </dsp:sp>
    <dsp:sp modelId="{A826A265-6D9E-444F-94DE-1E2BD8877AE0}">
      <dsp:nvSpPr>
        <dsp:cNvPr id="0" name=""/>
        <dsp:cNvSpPr/>
      </dsp:nvSpPr>
      <dsp:spPr>
        <a:xfrm>
          <a:off x="3398320" y="1011975"/>
          <a:ext cx="1616647" cy="1349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Fall 2014 – DEVELOPedia takes on it’s current look and has the rest of it pages and forms added by Tech Team</a:t>
          </a:r>
          <a:endParaRPr lang="en-US" sz="1000" kern="1200" dirty="0"/>
        </a:p>
      </dsp:txBody>
      <dsp:txXfrm>
        <a:off x="3464187" y="1077842"/>
        <a:ext cx="1484913" cy="1217567"/>
      </dsp:txXfrm>
    </dsp:sp>
    <dsp:sp modelId="{78DF16C5-C456-4FDD-BE5D-82043C018C33}">
      <dsp:nvSpPr>
        <dsp:cNvPr id="0" name=""/>
        <dsp:cNvSpPr/>
      </dsp:nvSpPr>
      <dsp:spPr>
        <a:xfrm>
          <a:off x="5095800" y="1011975"/>
          <a:ext cx="1616647" cy="134930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ct val="35000"/>
            </a:spcAft>
          </a:pPr>
          <a:r>
            <a:rPr lang="en-US" sz="1000" kern="1200" dirty="0" smtClean="0"/>
            <a:t>Spring 2015 –    Langley Node semi launch to gauge and problem solve DP’s remaining bugs</a:t>
          </a:r>
          <a:endParaRPr lang="en-US" sz="1000" kern="1200" dirty="0"/>
        </a:p>
      </dsp:txBody>
      <dsp:txXfrm>
        <a:off x="5161667" y="1077842"/>
        <a:ext cx="1484913" cy="121756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F16112-2EC6-408A-AB0E-08F1E54CCF0D}" type="datetimeFigureOut">
              <a:rPr lang="en-US" smtClean="0"/>
              <a:t>11/19/2014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CB65EF6-7DF0-4AA4-808A-04EBE0A9BC4D}" type="slidenum">
              <a:rPr lang="en-US" smtClean="0"/>
              <a:t>‹#›</a:t>
            </a:fld>
            <a:endParaRPr lang="en-US"/>
          </a:p>
        </p:txBody>
      </p:sp>
    </p:spTree>
    <p:extLst>
      <p:ext uri="{BB962C8B-B14F-4D97-AF65-F5344CB8AC3E}">
        <p14:creationId xmlns:p14="http://schemas.microsoft.com/office/powerpoint/2010/main" val="331888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a:t>
            </a:r>
          </a:p>
          <a:p>
            <a:r>
              <a:rPr lang="en-US" dirty="0" smtClean="0"/>
              <a:t>This is where we introduce</a:t>
            </a:r>
            <a:r>
              <a:rPr lang="en-US" baseline="0" dirty="0" smtClean="0"/>
              <a:t> the team and their roles, and affiliations.</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a:t>
            </a:fld>
            <a:endParaRPr lang="en-US"/>
          </a:p>
        </p:txBody>
      </p:sp>
    </p:spTree>
    <p:extLst>
      <p:ext uri="{BB962C8B-B14F-4D97-AF65-F5344CB8AC3E}">
        <p14:creationId xmlns:p14="http://schemas.microsoft.com/office/powerpoint/2010/main" val="2237246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11</a:t>
            </a:fld>
            <a:endParaRPr lang="en-US"/>
          </a:p>
        </p:txBody>
      </p:sp>
    </p:spTree>
    <p:extLst>
      <p:ext uri="{BB962C8B-B14F-4D97-AF65-F5344CB8AC3E}">
        <p14:creationId xmlns:p14="http://schemas.microsoft.com/office/powerpoint/2010/main" val="256429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12</a:t>
            </a:fld>
            <a:endParaRPr lang="en-US"/>
          </a:p>
        </p:txBody>
      </p:sp>
    </p:spTree>
    <p:extLst>
      <p:ext uri="{BB962C8B-B14F-4D97-AF65-F5344CB8AC3E}">
        <p14:creationId xmlns:p14="http://schemas.microsoft.com/office/powerpoint/2010/main" val="169243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13</a:t>
            </a:fld>
            <a:endParaRPr lang="en-US"/>
          </a:p>
        </p:txBody>
      </p:sp>
    </p:spTree>
    <p:extLst>
      <p:ext uri="{BB962C8B-B14F-4D97-AF65-F5344CB8AC3E}">
        <p14:creationId xmlns:p14="http://schemas.microsoft.com/office/powerpoint/2010/main" val="1606556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14</a:t>
            </a:fld>
            <a:endParaRPr lang="en-US"/>
          </a:p>
        </p:txBody>
      </p:sp>
    </p:spTree>
    <p:extLst>
      <p:ext uri="{BB962C8B-B14F-4D97-AF65-F5344CB8AC3E}">
        <p14:creationId xmlns:p14="http://schemas.microsoft.com/office/powerpoint/2010/main" val="20294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CAROLYN</a:t>
            </a:r>
          </a:p>
          <a:p>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15</a:t>
            </a:fld>
            <a:endParaRPr lang="en-US"/>
          </a:p>
        </p:txBody>
      </p:sp>
    </p:spTree>
    <p:extLst>
      <p:ext uri="{BB962C8B-B14F-4D97-AF65-F5344CB8AC3E}">
        <p14:creationId xmlns:p14="http://schemas.microsoft.com/office/powerpoint/2010/main" val="1577022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p>
          <a:p>
            <a:endParaRPr lang="en-US" dirty="0" smtClean="0"/>
          </a:p>
          <a:p>
            <a:r>
              <a:rPr lang="en-US" dirty="0" smtClean="0"/>
              <a:t>Briefly</a:t>
            </a:r>
            <a:r>
              <a:rPr lang="en-US" baseline="0" dirty="0" smtClean="0"/>
              <a:t> explain why we now have naming system</a:t>
            </a:r>
          </a:p>
          <a:p>
            <a:endParaRPr lang="en-US" baseline="0" dirty="0" smtClean="0"/>
          </a:p>
          <a:p>
            <a:r>
              <a:rPr lang="en-US" baseline="0" dirty="0" smtClean="0"/>
              <a:t>Benefits of new system</a:t>
            </a:r>
          </a:p>
          <a:p>
            <a:r>
              <a:rPr lang="en-US" baseline="0" dirty="0" smtClean="0"/>
              <a:t>	No overwriting</a:t>
            </a:r>
          </a:p>
          <a:p>
            <a:r>
              <a:rPr lang="en-US" baseline="0" dirty="0" smtClean="0"/>
              <a:t>	Allows for easy search</a:t>
            </a:r>
          </a:p>
          <a:p>
            <a:r>
              <a:rPr lang="en-US" baseline="0" dirty="0" smtClean="0"/>
              <a:t>	Allows CL and NPO to query by term, application area,……</a:t>
            </a:r>
          </a:p>
          <a:p>
            <a:r>
              <a:rPr lang="en-US" baseline="0" dirty="0" smtClean="0"/>
              <a:t>	Keeps file names unique</a:t>
            </a:r>
          </a:p>
          <a:p>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16</a:t>
            </a:fld>
            <a:endParaRPr lang="en-US"/>
          </a:p>
        </p:txBody>
      </p:sp>
    </p:spTree>
    <p:extLst>
      <p:ext uri="{BB962C8B-B14F-4D97-AF65-F5344CB8AC3E}">
        <p14:creationId xmlns:p14="http://schemas.microsoft.com/office/powerpoint/2010/main" val="274330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17</a:t>
            </a:fld>
            <a:endParaRPr lang="en-US"/>
          </a:p>
        </p:txBody>
      </p:sp>
    </p:spTree>
    <p:extLst>
      <p:ext uri="{BB962C8B-B14F-4D97-AF65-F5344CB8AC3E}">
        <p14:creationId xmlns:p14="http://schemas.microsoft.com/office/powerpoint/2010/main" val="1622577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18</a:t>
            </a:fld>
            <a:endParaRPr lang="en-US"/>
          </a:p>
        </p:txBody>
      </p:sp>
    </p:spTree>
    <p:extLst>
      <p:ext uri="{BB962C8B-B14F-4D97-AF65-F5344CB8AC3E}">
        <p14:creationId xmlns:p14="http://schemas.microsoft.com/office/powerpoint/2010/main" val="1526237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19</a:t>
            </a:fld>
            <a:endParaRPr lang="en-US"/>
          </a:p>
        </p:txBody>
      </p:sp>
    </p:spTree>
    <p:extLst>
      <p:ext uri="{BB962C8B-B14F-4D97-AF65-F5344CB8AC3E}">
        <p14:creationId xmlns:p14="http://schemas.microsoft.com/office/powerpoint/2010/main" val="743707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smtClean="0"/>
              <a:t>CAROLYN</a:t>
            </a:r>
          </a:p>
          <a:p>
            <a:endParaRPr lang="en-US" dirty="0" smtClean="0"/>
          </a:p>
          <a:p>
            <a:r>
              <a:rPr lang="en-US" dirty="0" smtClean="0"/>
              <a:t>We have created a very intuitive</a:t>
            </a:r>
            <a:r>
              <a:rPr lang="en-US" baseline="0" dirty="0" smtClean="0"/>
              <a:t>, step by step process that should be pretty </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20</a:t>
            </a:fld>
            <a:endParaRPr lang="en-US"/>
          </a:p>
        </p:txBody>
      </p:sp>
    </p:spTree>
    <p:extLst>
      <p:ext uri="{BB962C8B-B14F-4D97-AF65-F5344CB8AC3E}">
        <p14:creationId xmlns:p14="http://schemas.microsoft.com/office/powerpoint/2010/main" val="371626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a:t>
            </a:r>
          </a:p>
          <a:p>
            <a:r>
              <a:rPr lang="en-US" dirty="0" smtClean="0"/>
              <a:t>Talk</a:t>
            </a:r>
            <a:r>
              <a:rPr lang="en-US" baseline="0" dirty="0" smtClean="0"/>
              <a:t> about what we took over from the Summer 2014 term</a:t>
            </a:r>
          </a:p>
          <a:p>
            <a:r>
              <a:rPr lang="en-US" baseline="0" dirty="0" smtClean="0"/>
              <a:t>What the site did at the time</a:t>
            </a:r>
          </a:p>
          <a:p>
            <a:r>
              <a:rPr lang="en-US" baseline="0" dirty="0" smtClean="0"/>
              <a:t>What the site needed to have added before going live</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a:t>
            </a:fld>
            <a:endParaRPr lang="en-US"/>
          </a:p>
        </p:txBody>
      </p:sp>
    </p:spTree>
    <p:extLst>
      <p:ext uri="{BB962C8B-B14F-4D97-AF65-F5344CB8AC3E}">
        <p14:creationId xmlns:p14="http://schemas.microsoft.com/office/powerpoint/2010/main" val="2029109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21</a:t>
            </a:fld>
            <a:endParaRPr lang="en-US"/>
          </a:p>
        </p:txBody>
      </p:sp>
    </p:spTree>
    <p:extLst>
      <p:ext uri="{BB962C8B-B14F-4D97-AF65-F5344CB8AC3E}">
        <p14:creationId xmlns:p14="http://schemas.microsoft.com/office/powerpoint/2010/main" val="1869915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22</a:t>
            </a:fld>
            <a:endParaRPr lang="en-US"/>
          </a:p>
        </p:txBody>
      </p:sp>
    </p:spTree>
    <p:extLst>
      <p:ext uri="{BB962C8B-B14F-4D97-AF65-F5344CB8AC3E}">
        <p14:creationId xmlns:p14="http://schemas.microsoft.com/office/powerpoint/2010/main" val="358443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23</a:t>
            </a:fld>
            <a:endParaRPr lang="en-US"/>
          </a:p>
        </p:txBody>
      </p:sp>
    </p:spTree>
    <p:extLst>
      <p:ext uri="{BB962C8B-B14F-4D97-AF65-F5344CB8AC3E}">
        <p14:creationId xmlns:p14="http://schemas.microsoft.com/office/powerpoint/2010/main" val="149500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24</a:t>
            </a:fld>
            <a:endParaRPr lang="en-US"/>
          </a:p>
        </p:txBody>
      </p:sp>
    </p:spTree>
    <p:extLst>
      <p:ext uri="{BB962C8B-B14F-4D97-AF65-F5344CB8AC3E}">
        <p14:creationId xmlns:p14="http://schemas.microsoft.com/office/powerpoint/2010/main" val="4066726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25</a:t>
            </a:fld>
            <a:endParaRPr lang="en-US"/>
          </a:p>
        </p:txBody>
      </p:sp>
    </p:spTree>
    <p:extLst>
      <p:ext uri="{BB962C8B-B14F-4D97-AF65-F5344CB8AC3E}">
        <p14:creationId xmlns:p14="http://schemas.microsoft.com/office/powerpoint/2010/main" val="3116776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26</a:t>
            </a:fld>
            <a:endParaRPr lang="en-US"/>
          </a:p>
        </p:txBody>
      </p:sp>
    </p:spTree>
    <p:extLst>
      <p:ext uri="{BB962C8B-B14F-4D97-AF65-F5344CB8AC3E}">
        <p14:creationId xmlns:p14="http://schemas.microsoft.com/office/powerpoint/2010/main" val="2432746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27</a:t>
            </a:fld>
            <a:endParaRPr lang="en-US"/>
          </a:p>
        </p:txBody>
      </p:sp>
    </p:spTree>
    <p:extLst>
      <p:ext uri="{BB962C8B-B14F-4D97-AF65-F5344CB8AC3E}">
        <p14:creationId xmlns:p14="http://schemas.microsoft.com/office/powerpoint/2010/main" val="418209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28</a:t>
            </a:fld>
            <a:endParaRPr lang="en-US"/>
          </a:p>
        </p:txBody>
      </p:sp>
    </p:spTree>
    <p:extLst>
      <p:ext uri="{BB962C8B-B14F-4D97-AF65-F5344CB8AC3E}">
        <p14:creationId xmlns:p14="http://schemas.microsoft.com/office/powerpoint/2010/main" val="2694265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p>
          <a:p>
            <a:r>
              <a:rPr lang="en-US" dirty="0" smtClean="0"/>
              <a:t>Mention how to</a:t>
            </a:r>
            <a:r>
              <a:rPr lang="en-US" baseline="0" dirty="0" smtClean="0"/>
              <a:t> find this (on the main page, left side bar)</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29</a:t>
            </a:fld>
            <a:endParaRPr lang="en-US"/>
          </a:p>
        </p:txBody>
      </p:sp>
    </p:spTree>
    <p:extLst>
      <p:ext uri="{BB962C8B-B14F-4D97-AF65-F5344CB8AC3E}">
        <p14:creationId xmlns:p14="http://schemas.microsoft.com/office/powerpoint/2010/main" val="1089128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30</a:t>
            </a:fld>
            <a:endParaRPr lang="en-US"/>
          </a:p>
        </p:txBody>
      </p:sp>
    </p:spTree>
    <p:extLst>
      <p:ext uri="{BB962C8B-B14F-4D97-AF65-F5344CB8AC3E}">
        <p14:creationId xmlns:p14="http://schemas.microsoft.com/office/powerpoint/2010/main" val="1757067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a:t>
            </a:r>
          </a:p>
          <a:p>
            <a:r>
              <a:rPr lang="en-US" dirty="0" smtClean="0"/>
              <a:t>We created a similar format for each page to follow so</a:t>
            </a:r>
            <a:r>
              <a:rPr lang="en-US" baseline="0" dirty="0" smtClean="0"/>
              <a:t> that they would be as intuitive as possible.</a:t>
            </a:r>
          </a:p>
          <a:p>
            <a:r>
              <a:rPr lang="en-US" baseline="0" dirty="0" smtClean="0"/>
              <a:t>A naming nomenclature or system was created so that files over the years wouldn’t overlap. As long as they name the files correctly things will not overlap or over write over time. </a:t>
            </a:r>
          </a:p>
          <a:p>
            <a:r>
              <a:rPr lang="en-US" baseline="0" dirty="0" smtClean="0"/>
              <a:t>The site is now more pleasant to the eye and more user friendly, the pages and how your navigate between them is more self explanatory </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4</a:t>
            </a:fld>
            <a:endParaRPr lang="en-US"/>
          </a:p>
        </p:txBody>
      </p:sp>
    </p:spTree>
    <p:extLst>
      <p:ext uri="{BB962C8B-B14F-4D97-AF65-F5344CB8AC3E}">
        <p14:creationId xmlns:p14="http://schemas.microsoft.com/office/powerpoint/2010/main" val="1134869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31</a:t>
            </a:fld>
            <a:endParaRPr lang="en-US"/>
          </a:p>
        </p:txBody>
      </p:sp>
    </p:spTree>
    <p:extLst>
      <p:ext uri="{BB962C8B-B14F-4D97-AF65-F5344CB8AC3E}">
        <p14:creationId xmlns:p14="http://schemas.microsoft.com/office/powerpoint/2010/main" val="19590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32</a:t>
            </a:fld>
            <a:endParaRPr lang="en-US"/>
          </a:p>
        </p:txBody>
      </p:sp>
    </p:spTree>
    <p:extLst>
      <p:ext uri="{BB962C8B-B14F-4D97-AF65-F5344CB8AC3E}">
        <p14:creationId xmlns:p14="http://schemas.microsoft.com/office/powerpoint/2010/main" val="1079343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p>
          <a:p>
            <a:r>
              <a:rPr lang="en-US" dirty="0" smtClean="0"/>
              <a:t>Just say we can now</a:t>
            </a:r>
            <a:r>
              <a:rPr lang="en-US" baseline="0" dirty="0" smtClean="0"/>
              <a:t> list their organizations and the previous projects they worked on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33</a:t>
            </a:fld>
            <a:endParaRPr lang="en-US"/>
          </a:p>
        </p:txBody>
      </p:sp>
    </p:spTree>
    <p:extLst>
      <p:ext uri="{BB962C8B-B14F-4D97-AF65-F5344CB8AC3E}">
        <p14:creationId xmlns:p14="http://schemas.microsoft.com/office/powerpoint/2010/main" val="2638803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34</a:t>
            </a:fld>
            <a:endParaRPr lang="en-US"/>
          </a:p>
        </p:txBody>
      </p:sp>
    </p:spTree>
    <p:extLst>
      <p:ext uri="{BB962C8B-B14F-4D97-AF65-F5344CB8AC3E}">
        <p14:creationId xmlns:p14="http://schemas.microsoft.com/office/powerpoint/2010/main" val="30300962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35</a:t>
            </a:fld>
            <a:endParaRPr lang="en-US"/>
          </a:p>
        </p:txBody>
      </p:sp>
    </p:spTree>
    <p:extLst>
      <p:ext uri="{BB962C8B-B14F-4D97-AF65-F5344CB8AC3E}">
        <p14:creationId xmlns:p14="http://schemas.microsoft.com/office/powerpoint/2010/main" val="11615785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TIM</a:t>
            </a:r>
          </a:p>
          <a:p>
            <a:r>
              <a:rPr lang="en-US" baseline="0" dirty="0" smtClean="0"/>
              <a:t>File size was changed from 7 MBs to 60 MBs to accommodate  for the deliverables.  To avoid risk file from being replaced by, the filename must be detailed and precise.    </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36</a:t>
            </a:fld>
            <a:endParaRPr lang="en-US"/>
          </a:p>
        </p:txBody>
      </p:sp>
    </p:spTree>
    <p:extLst>
      <p:ext uri="{BB962C8B-B14F-4D97-AF65-F5344CB8AC3E}">
        <p14:creationId xmlns:p14="http://schemas.microsoft.com/office/powerpoint/2010/main" val="3926336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p>
          <a:p>
            <a:r>
              <a:rPr lang="en-US" dirty="0" smtClean="0"/>
              <a:t>Th</a:t>
            </a:r>
            <a:r>
              <a:rPr lang="en-US" baseline="0" dirty="0" smtClean="0"/>
              <a:t>e left picture shows all the page categories that will contain their sub-categories.  USE AN EXAMPLE FOR YP SEARCHING.  The right picture </a:t>
            </a:r>
            <a:r>
              <a:rPr lang="en-US" dirty="0" smtClean="0"/>
              <a:t>DEVELOPedia has the function to query for projects</a:t>
            </a:r>
            <a:r>
              <a:rPr lang="en-US" baseline="0" dirty="0" smtClean="0"/>
              <a:t> that can be used as references for users.</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37</a:t>
            </a:fld>
            <a:endParaRPr lang="en-US"/>
          </a:p>
        </p:txBody>
      </p:sp>
    </p:spTree>
    <p:extLst>
      <p:ext uri="{BB962C8B-B14F-4D97-AF65-F5344CB8AC3E}">
        <p14:creationId xmlns:p14="http://schemas.microsoft.com/office/powerpoint/2010/main" val="51651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LOGAN</a:t>
            </a:r>
          </a:p>
          <a:p>
            <a:r>
              <a:rPr lang="en-US" dirty="0" smtClean="0"/>
              <a:t>So if</a:t>
            </a:r>
            <a:r>
              <a:rPr lang="en-US" baseline="0" dirty="0" smtClean="0"/>
              <a:t> you didn’t catch all of that we now have an improved manual.  It is the improved version from the previous DEVELOPedia Manual.  It is a step-by-step guide that includes explicit instructions with visual aids.  It goes over the basic functionality for users.</a:t>
            </a:r>
          </a:p>
        </p:txBody>
      </p:sp>
      <p:sp>
        <p:nvSpPr>
          <p:cNvPr id="4" name="Slide Number Placeholder 3"/>
          <p:cNvSpPr>
            <a:spLocks noGrp="1"/>
          </p:cNvSpPr>
          <p:nvPr>
            <p:ph type="sldNum" sz="quarter" idx="10"/>
          </p:nvPr>
        </p:nvSpPr>
        <p:spPr/>
        <p:txBody>
          <a:bodyPr/>
          <a:lstStyle/>
          <a:p>
            <a:fld id="{9CB65EF6-7DF0-4AA4-808A-04EBE0A9BC4D}" type="slidenum">
              <a:rPr lang="en-US" smtClean="0"/>
              <a:t>38</a:t>
            </a:fld>
            <a:endParaRPr lang="en-US"/>
          </a:p>
        </p:txBody>
      </p:sp>
    </p:spTree>
    <p:extLst>
      <p:ext uri="{BB962C8B-B14F-4D97-AF65-F5344CB8AC3E}">
        <p14:creationId xmlns:p14="http://schemas.microsoft.com/office/powerpoint/2010/main" val="1102935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a:t>
            </a:r>
          </a:p>
          <a:p>
            <a:r>
              <a:rPr lang="en-US" dirty="0" smtClean="0"/>
              <a:t>To</a:t>
            </a:r>
            <a:r>
              <a:rPr lang="en-US" baseline="0" dirty="0" smtClean="0"/>
              <a:t> conclude </a:t>
            </a:r>
            <a:r>
              <a:rPr lang="en-US" dirty="0" smtClean="0"/>
              <a:t>DEVELOPedia</a:t>
            </a:r>
            <a:r>
              <a:rPr lang="en-US" baseline="0" dirty="0" smtClean="0"/>
              <a:t> has been a ongoing project since Fall 2013 that is finally ready for nationwide use by Summer 2015.</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39</a:t>
            </a:fld>
            <a:endParaRPr lang="en-US"/>
          </a:p>
        </p:txBody>
      </p:sp>
    </p:spTree>
    <p:extLst>
      <p:ext uri="{BB962C8B-B14F-4D97-AF65-F5344CB8AC3E}">
        <p14:creationId xmlns:p14="http://schemas.microsoft.com/office/powerpoint/2010/main" val="13791005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SRTM still</a:t>
            </a:r>
            <a:r>
              <a:rPr lang="en-US" baseline="0" dirty="0" smtClean="0"/>
              <a:t> not released as of Nov 19</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46</a:t>
            </a:fld>
            <a:endParaRPr lang="en-US"/>
          </a:p>
        </p:txBody>
      </p:sp>
    </p:spTree>
    <p:extLst>
      <p:ext uri="{BB962C8B-B14F-4D97-AF65-F5344CB8AC3E}">
        <p14:creationId xmlns:p14="http://schemas.microsoft.com/office/powerpoint/2010/main" val="2307499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5</a:t>
            </a:fld>
            <a:endParaRPr lang="en-US"/>
          </a:p>
        </p:txBody>
      </p:sp>
    </p:spTree>
    <p:extLst>
      <p:ext uri="{BB962C8B-B14F-4D97-AF65-F5344CB8AC3E}">
        <p14:creationId xmlns:p14="http://schemas.microsoft.com/office/powerpoint/2010/main" val="4013900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(Sir-A-</a:t>
            </a:r>
            <a:r>
              <a:rPr lang="en-US" dirty="0" err="1" smtClean="0"/>
              <a:t>Chay</a:t>
            </a:r>
            <a:r>
              <a:rPr lang="en-US" dirty="0" smtClean="0"/>
              <a:t>) </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47</a:t>
            </a:fld>
            <a:endParaRPr lang="en-US"/>
          </a:p>
        </p:txBody>
      </p:sp>
    </p:spTree>
    <p:extLst>
      <p:ext uri="{BB962C8B-B14F-4D97-AF65-F5344CB8AC3E}">
        <p14:creationId xmlns:p14="http://schemas.microsoft.com/office/powerpoint/2010/main" val="357603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6</a:t>
            </a:fld>
            <a:endParaRPr lang="en-US"/>
          </a:p>
        </p:txBody>
      </p:sp>
    </p:spTree>
    <p:extLst>
      <p:ext uri="{BB962C8B-B14F-4D97-AF65-F5344CB8AC3E}">
        <p14:creationId xmlns:p14="http://schemas.microsoft.com/office/powerpoint/2010/main" val="2975991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LOGAN</a:t>
            </a:r>
            <a:endParaRPr lang="en-US" dirty="0"/>
          </a:p>
        </p:txBody>
      </p:sp>
      <p:sp>
        <p:nvSpPr>
          <p:cNvPr id="4" name="Slide Number Placeholder 3"/>
          <p:cNvSpPr>
            <a:spLocks noGrp="1"/>
          </p:cNvSpPr>
          <p:nvPr>
            <p:ph type="sldNum" sz="quarter" idx="10"/>
          </p:nvPr>
        </p:nvSpPr>
        <p:spPr/>
        <p:txBody>
          <a:bodyPr/>
          <a:lstStyle/>
          <a:p>
            <a:fld id="{9CB65EF6-7DF0-4AA4-808A-04EBE0A9BC4D}" type="slidenum">
              <a:rPr lang="en-US" smtClean="0"/>
              <a:t>7</a:t>
            </a:fld>
            <a:endParaRPr lang="en-US"/>
          </a:p>
        </p:txBody>
      </p:sp>
    </p:spTree>
    <p:extLst>
      <p:ext uri="{BB962C8B-B14F-4D97-AF65-F5344CB8AC3E}">
        <p14:creationId xmlns:p14="http://schemas.microsoft.com/office/powerpoint/2010/main" val="2480352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CAROLYN</a:t>
            </a:r>
            <a:endParaRPr lang="en-US" b="1" dirty="0"/>
          </a:p>
        </p:txBody>
      </p:sp>
      <p:sp>
        <p:nvSpPr>
          <p:cNvPr id="4" name="Slide Number Placeholder 3"/>
          <p:cNvSpPr>
            <a:spLocks noGrp="1"/>
          </p:cNvSpPr>
          <p:nvPr>
            <p:ph type="sldNum" sz="quarter" idx="10"/>
          </p:nvPr>
        </p:nvSpPr>
        <p:spPr/>
        <p:txBody>
          <a:bodyPr/>
          <a:lstStyle/>
          <a:p>
            <a:fld id="{9CB65EF6-7DF0-4AA4-808A-04EBE0A9BC4D}" type="slidenum">
              <a:rPr lang="en-US" smtClean="0"/>
              <a:t>8</a:t>
            </a:fld>
            <a:endParaRPr lang="en-US"/>
          </a:p>
        </p:txBody>
      </p:sp>
    </p:spTree>
    <p:extLst>
      <p:ext uri="{BB962C8B-B14F-4D97-AF65-F5344CB8AC3E}">
        <p14:creationId xmlns:p14="http://schemas.microsoft.com/office/powerpoint/2010/main" val="879583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CAROLYN</a:t>
            </a:r>
            <a:endParaRPr lang="en-US" b="1" dirty="0"/>
          </a:p>
        </p:txBody>
      </p:sp>
      <p:sp>
        <p:nvSpPr>
          <p:cNvPr id="4" name="Slide Number Placeholder 3"/>
          <p:cNvSpPr>
            <a:spLocks noGrp="1"/>
          </p:cNvSpPr>
          <p:nvPr>
            <p:ph type="sldNum" sz="quarter" idx="10"/>
          </p:nvPr>
        </p:nvSpPr>
        <p:spPr/>
        <p:txBody>
          <a:bodyPr/>
          <a:lstStyle/>
          <a:p>
            <a:fld id="{9CB65EF6-7DF0-4AA4-808A-04EBE0A9BC4D}" type="slidenum">
              <a:rPr lang="en-US" smtClean="0"/>
              <a:t>9</a:t>
            </a:fld>
            <a:endParaRPr lang="en-US"/>
          </a:p>
        </p:txBody>
      </p:sp>
    </p:spTree>
    <p:extLst>
      <p:ext uri="{BB962C8B-B14F-4D97-AF65-F5344CB8AC3E}">
        <p14:creationId xmlns:p14="http://schemas.microsoft.com/office/powerpoint/2010/main" val="4149376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CAROLYN</a:t>
            </a:r>
            <a:endParaRPr lang="en-US" b="1" dirty="0"/>
          </a:p>
        </p:txBody>
      </p:sp>
      <p:sp>
        <p:nvSpPr>
          <p:cNvPr id="4" name="Slide Number Placeholder 3"/>
          <p:cNvSpPr>
            <a:spLocks noGrp="1"/>
          </p:cNvSpPr>
          <p:nvPr>
            <p:ph type="sldNum" sz="quarter" idx="10"/>
          </p:nvPr>
        </p:nvSpPr>
        <p:spPr/>
        <p:txBody>
          <a:bodyPr/>
          <a:lstStyle/>
          <a:p>
            <a:fld id="{9CB65EF6-7DF0-4AA4-808A-04EBE0A9BC4D}" type="slidenum">
              <a:rPr lang="en-US" smtClean="0"/>
              <a:t>10</a:t>
            </a:fld>
            <a:endParaRPr lang="en-US"/>
          </a:p>
        </p:txBody>
      </p:sp>
    </p:spTree>
    <p:extLst>
      <p:ext uri="{BB962C8B-B14F-4D97-AF65-F5344CB8AC3E}">
        <p14:creationId xmlns:p14="http://schemas.microsoft.com/office/powerpoint/2010/main" val="20198579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1143000" y="3602038"/>
            <a:ext cx="6858000" cy="744879"/>
          </a:xfrm>
        </p:spPr>
        <p:txBody>
          <a:bodyPr>
            <a:normAutofit/>
          </a:bodyPr>
          <a:lstStyle>
            <a:lvl1pPr marL="0" indent="0" algn="ctr">
              <a:buNone/>
              <a:defRPr sz="2000" b="1" i="1">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More Specific Project Subtitle Here</a:t>
            </a:r>
            <a:endParaRPr lang="en-US" dirty="0"/>
          </a:p>
        </p:txBody>
      </p:sp>
      <p:sp>
        <p:nvSpPr>
          <p:cNvPr id="2" name="Main title"/>
          <p:cNvSpPr>
            <a:spLocks noGrp="1"/>
          </p:cNvSpPr>
          <p:nvPr>
            <p:ph type="ctrTitle" hasCustomPrompt="1"/>
          </p:nvPr>
        </p:nvSpPr>
        <p:spPr>
          <a:xfrm>
            <a:off x="685800" y="1122363"/>
            <a:ext cx="7772400" cy="2387600"/>
          </a:xfrm>
        </p:spPr>
        <p:txBody>
          <a:bodyPr anchor="b"/>
          <a:lstStyle>
            <a:lvl1pPr algn="ctr">
              <a:defRPr sz="6000" b="1" cap="small" baseline="0">
                <a:solidFill>
                  <a:schemeClr val="accent1">
                    <a:lumMod val="75000"/>
                  </a:schemeClr>
                </a:solidFill>
              </a:defRPr>
            </a:lvl1pPr>
          </a:lstStyle>
          <a:p>
            <a:r>
              <a:rPr lang="en-US" dirty="0" smtClean="0"/>
              <a:t>Main App Area Title Goes Here</a:t>
            </a:r>
            <a:endParaRPr lang="en-US" dirty="0"/>
          </a:p>
        </p:txBody>
      </p:sp>
      <p:sp>
        <p:nvSpPr>
          <p:cNvPr id="7" name="top NASA background"/>
          <p:cNvSpPr/>
          <p:nvPr userDrawn="1"/>
        </p:nvSpPr>
        <p:spPr>
          <a:xfrm>
            <a:off x="0" y="0"/>
            <a:ext cx="9144000" cy="978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t Aero &amp; Space Admin"/>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9" name="NAS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5537" y="-44833"/>
            <a:ext cx="934027" cy="1078725"/>
          </a:xfrm>
          <a:prstGeom prst="rect">
            <a:avLst/>
          </a:prstGeom>
        </p:spPr>
      </p:pic>
      <p:sp>
        <p:nvSpPr>
          <p:cNvPr id="11" name="team members"/>
          <p:cNvSpPr>
            <a:spLocks noGrp="1"/>
          </p:cNvSpPr>
          <p:nvPr>
            <p:ph type="body" sz="quarter" idx="10" hasCustomPrompt="1"/>
          </p:nvPr>
        </p:nvSpPr>
        <p:spPr>
          <a:xfrm>
            <a:off x="685800" y="5317589"/>
            <a:ext cx="7772400" cy="1139482"/>
          </a:xfrm>
        </p:spPr>
        <p:txBody>
          <a:bodyPr>
            <a:normAutofit/>
          </a:bodyPr>
          <a:lstStyle>
            <a:lvl1pPr marL="285750" indent="-285750">
              <a:buClr>
                <a:schemeClr val="accent5"/>
              </a:buClr>
              <a:buFont typeface="Webdings" panose="05030102010509060703" pitchFamily="18" charset="2"/>
              <a:buChar char="4"/>
              <a:defRPr sz="1600" b="0" baseline="0">
                <a:solidFill>
                  <a:schemeClr val="accent1">
                    <a:lumMod val="75000"/>
                  </a:schemeClr>
                </a:solidFill>
              </a:defRPr>
            </a:lvl1pPr>
          </a:lstStyle>
          <a:p>
            <a:pPr lvl="0"/>
            <a:r>
              <a:rPr lang="en-US" dirty="0" smtClean="0"/>
              <a:t>Team Member (University/School)</a:t>
            </a:r>
            <a:endParaRPr lang="en-US" dirty="0"/>
          </a:p>
        </p:txBody>
      </p:sp>
      <p:sp>
        <p:nvSpPr>
          <p:cNvPr id="12" name="title subtitle break bar"/>
          <p:cNvSpPr/>
          <p:nvPr userDrawn="1"/>
        </p:nvSpPr>
        <p:spPr>
          <a:xfrm>
            <a:off x="745067" y="4570294"/>
            <a:ext cx="77724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blue background"/>
          <p:cNvSpPr/>
          <p:nvPr userDrawn="1"/>
        </p:nvSpPr>
        <p:spPr>
          <a:xfrm rot="10800000" flipV="1">
            <a:off x="0" y="6743699"/>
            <a:ext cx="9144000" cy="114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9386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ody text"/>
          <p:cNvSpPr>
            <a:spLocks noGrp="1"/>
          </p:cNvSpPr>
          <p:nvPr userDrawn="1">
            <p:ph idx="1"/>
          </p:nvPr>
        </p:nvSpPr>
        <p:spPr>
          <a:xfrm>
            <a:off x="406400" y="1125415"/>
            <a:ext cx="8331200" cy="5486400"/>
          </a:xfrm>
        </p:spPr>
        <p:txBody>
          <a:bodyPr/>
          <a:lstStyle>
            <a:lvl1pPr marL="228600" indent="-228600">
              <a:buClr>
                <a:schemeClr val="accent5"/>
              </a:buClr>
              <a:buFont typeface="Webdings" panose="05030102010509060703" pitchFamily="18" charset="2"/>
              <a:buChar char=""/>
              <a:defRPr sz="2400" b="0">
                <a:solidFill>
                  <a:schemeClr val="tx1"/>
                </a:solidFill>
              </a:defRPr>
            </a:lvl1pPr>
            <a:lvl2pPr marL="685800" indent="-228600">
              <a:buClr>
                <a:schemeClr val="accent5">
                  <a:lumMod val="60000"/>
                  <a:lumOff val="40000"/>
                </a:schemeClr>
              </a:buClr>
              <a:buFont typeface="Webdings" panose="05030102010509060703" pitchFamily="18" charset="2"/>
              <a:buChar char=""/>
              <a:defRPr sz="2000">
                <a:solidFill>
                  <a:schemeClr val="tx1"/>
                </a:solidFill>
              </a:defRPr>
            </a:lvl2pPr>
            <a:lvl3pPr marL="1143000" indent="-228600">
              <a:buClr>
                <a:schemeClr val="accent5">
                  <a:lumMod val="60000"/>
                  <a:lumOff val="40000"/>
                </a:schemeClr>
              </a:buClr>
              <a:buFont typeface="Webdings" panose="05030102010509060703" pitchFamily="18" charset="2"/>
              <a:buChar char=""/>
              <a:defRPr sz="1800">
                <a:solidFill>
                  <a:schemeClr val="tx1"/>
                </a:solidFill>
              </a:defRPr>
            </a:lvl3pPr>
            <a:lvl4pPr marL="1600200" indent="-228600">
              <a:buClr>
                <a:schemeClr val="accent5">
                  <a:lumMod val="60000"/>
                  <a:lumOff val="40000"/>
                </a:schemeClr>
              </a:buClr>
              <a:buFont typeface="Webdings" panose="05030102010509060703" pitchFamily="18" charset="2"/>
              <a:buChar char=""/>
              <a:defRPr sz="1800">
                <a:solidFill>
                  <a:schemeClr val="tx1"/>
                </a:solidFill>
              </a:defRPr>
            </a:lvl4pPr>
            <a:lvl5pPr marL="2057400" indent="-228600">
              <a:buClr>
                <a:schemeClr val="accent5">
                  <a:lumMod val="60000"/>
                  <a:lumOff val="40000"/>
                </a:schemeClr>
              </a:buClr>
              <a:buFont typeface="Webdings" panose="05030102010509060703" pitchFamily="18"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6" name="Group 5"/>
          <p:cNvGrpSpPr/>
          <p:nvPr userDrawn="1"/>
        </p:nvGrpSpPr>
        <p:grpSpPr>
          <a:xfrm>
            <a:off x="8212238" y="113693"/>
            <a:ext cx="737400" cy="737402"/>
            <a:chOff x="8212238" y="113693"/>
            <a:chExt cx="737400" cy="737402"/>
          </a:xfrm>
        </p:grpSpPr>
        <p:sp>
          <p:nvSpPr>
            <p:cNvPr id="9"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664630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column"/>
          <p:cNvSpPr>
            <a:spLocks noGrp="1"/>
          </p:cNvSpPr>
          <p:nvPr>
            <p:ph sz="half" idx="2"/>
          </p:nvPr>
        </p:nvSpPr>
        <p:spPr>
          <a:xfrm>
            <a:off x="4629150" y="1139483"/>
            <a:ext cx="4135022" cy="5458264"/>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column"/>
          <p:cNvSpPr>
            <a:spLocks noGrp="1"/>
          </p:cNvSpPr>
          <p:nvPr>
            <p:ph sz="half" idx="1"/>
          </p:nvPr>
        </p:nvSpPr>
        <p:spPr>
          <a:xfrm>
            <a:off x="406400" y="1139482"/>
            <a:ext cx="4108450" cy="5458265"/>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5" name="Group 14"/>
          <p:cNvGrpSpPr/>
          <p:nvPr userDrawn="1"/>
        </p:nvGrpSpPr>
        <p:grpSpPr>
          <a:xfrm>
            <a:off x="8212238" y="113693"/>
            <a:ext cx="737400" cy="737402"/>
            <a:chOff x="8212238" y="113693"/>
            <a:chExt cx="737400" cy="737402"/>
          </a:xfrm>
        </p:grpSpPr>
        <p:sp>
          <p:nvSpPr>
            <p:cNvPr id="16"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3930023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column"/>
          <p:cNvSpPr>
            <a:spLocks noGrp="1"/>
          </p:cNvSpPr>
          <p:nvPr>
            <p:ph sz="quarter" idx="4"/>
          </p:nvPr>
        </p:nvSpPr>
        <p:spPr>
          <a:xfrm>
            <a:off x="4629150" y="2158543"/>
            <a:ext cx="4106887" cy="4453271"/>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ight Head"/>
          <p:cNvSpPr>
            <a:spLocks noGrp="1"/>
          </p:cNvSpPr>
          <p:nvPr>
            <p:ph type="body" sz="quarter" idx="3"/>
          </p:nvPr>
        </p:nvSpPr>
        <p:spPr>
          <a:xfrm>
            <a:off x="4629150" y="1125414"/>
            <a:ext cx="4106887" cy="866920"/>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Left column"/>
          <p:cNvSpPr>
            <a:spLocks noGrp="1"/>
          </p:cNvSpPr>
          <p:nvPr>
            <p:ph sz="half" idx="2"/>
          </p:nvPr>
        </p:nvSpPr>
        <p:spPr>
          <a:xfrm>
            <a:off x="406400" y="2158543"/>
            <a:ext cx="4091782" cy="4453271"/>
          </a:xfrm>
        </p:spPr>
        <p:txBody>
          <a:bodyPr/>
          <a:lstStyle>
            <a:lvl1pPr marL="228600" indent="-228600">
              <a:buClr>
                <a:schemeClr val="accent5"/>
              </a:buClr>
              <a:buFont typeface="Webdings" panose="05030102010509060703" pitchFamily="18" charset="2"/>
              <a:buChar char="4"/>
              <a:defRPr/>
            </a:lvl1pPr>
            <a:lvl2pPr marL="685800" indent="-228600">
              <a:buClr>
                <a:schemeClr val="accent5">
                  <a:lumMod val="60000"/>
                  <a:lumOff val="40000"/>
                </a:schemeClr>
              </a:buClr>
              <a:buFont typeface="Webdings" panose="05030102010509060703" pitchFamily="18" charset="2"/>
              <a:buChar char="4"/>
              <a:defRPr/>
            </a:lvl2pPr>
            <a:lvl3pPr marL="1143000" indent="-228600">
              <a:buClr>
                <a:schemeClr val="accent5">
                  <a:lumMod val="60000"/>
                  <a:lumOff val="40000"/>
                </a:schemeClr>
              </a:buClr>
              <a:buFont typeface="Webdings" panose="05030102010509060703" pitchFamily="18" charset="2"/>
              <a:buChar char="4"/>
              <a:defRPr/>
            </a:lvl3pPr>
            <a:lvl4pPr marL="1600200" indent="-228600">
              <a:buClr>
                <a:schemeClr val="accent5">
                  <a:lumMod val="60000"/>
                  <a:lumOff val="40000"/>
                </a:schemeClr>
              </a:buClr>
              <a:buFont typeface="Webdings" panose="05030102010509060703" pitchFamily="18" charset="2"/>
              <a:buChar char="4"/>
              <a:defRPr/>
            </a:lvl4pPr>
            <a:lvl5pPr marL="2057400" indent="-228600">
              <a:buClr>
                <a:schemeClr val="accent5">
                  <a:lumMod val="60000"/>
                  <a:lumOff val="40000"/>
                </a:schemeClr>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Head"/>
          <p:cNvSpPr>
            <a:spLocks noGrp="1"/>
          </p:cNvSpPr>
          <p:nvPr>
            <p:ph type="body" idx="1"/>
          </p:nvPr>
        </p:nvSpPr>
        <p:spPr>
          <a:xfrm>
            <a:off x="406400" y="1125414"/>
            <a:ext cx="4091782" cy="866921"/>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7" name="Group 16"/>
          <p:cNvGrpSpPr/>
          <p:nvPr userDrawn="1"/>
        </p:nvGrpSpPr>
        <p:grpSpPr>
          <a:xfrm>
            <a:off x="8212238" y="113693"/>
            <a:ext cx="737400" cy="737402"/>
            <a:chOff x="8212238" y="113693"/>
            <a:chExt cx="737400" cy="737402"/>
          </a:xfrm>
        </p:grpSpPr>
        <p:sp>
          <p:nvSpPr>
            <p:cNvPr id="18"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37889961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3" name="Group 12"/>
          <p:cNvGrpSpPr/>
          <p:nvPr userDrawn="1"/>
        </p:nvGrpSpPr>
        <p:grpSpPr>
          <a:xfrm>
            <a:off x="8212238" y="113693"/>
            <a:ext cx="737400" cy="737402"/>
            <a:chOff x="8212238" y="113693"/>
            <a:chExt cx="737400" cy="737402"/>
          </a:xfrm>
        </p:grpSpPr>
        <p:sp>
          <p:nvSpPr>
            <p:cNvPr id="14"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811951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hite background"/>
          <p:cNvSpPr/>
          <p:nvPr userDrawn="1"/>
        </p:nvSpPr>
        <p:spPr>
          <a:xfrm rot="10800000" flipV="1">
            <a:off x="116114" y="106587"/>
            <a:ext cx="8911772" cy="6637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1920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column"/>
          <p:cNvSpPr>
            <a:spLocks noGrp="1"/>
          </p:cNvSpPr>
          <p:nvPr>
            <p:ph idx="1"/>
          </p:nvPr>
        </p:nvSpPr>
        <p:spPr>
          <a:xfrm>
            <a:off x="3887391" y="1139483"/>
            <a:ext cx="4848646" cy="5472332"/>
          </a:xfrm>
        </p:spPr>
        <p:txBody>
          <a:bodyPr/>
          <a:lstStyle>
            <a:lvl1pPr marL="228600" indent="-228600">
              <a:buClr>
                <a:schemeClr val="accent5"/>
              </a:buClr>
              <a:buFont typeface="Webdings" panose="05030102010509060703" pitchFamily="18" charset="2"/>
              <a:buChar char="4"/>
              <a:defRPr sz="3200"/>
            </a:lvl1pPr>
            <a:lvl2pPr marL="685800" indent="-228600">
              <a:buClr>
                <a:schemeClr val="accent5">
                  <a:lumMod val="60000"/>
                  <a:lumOff val="40000"/>
                </a:schemeClr>
              </a:buClr>
              <a:buFont typeface="Webdings" panose="05030102010509060703" pitchFamily="18" charset="2"/>
              <a:buChar char="4"/>
              <a:defRPr sz="2800"/>
            </a:lvl2pPr>
            <a:lvl3pPr marL="1143000" indent="-228600">
              <a:buClr>
                <a:schemeClr val="accent5">
                  <a:lumMod val="60000"/>
                  <a:lumOff val="40000"/>
                </a:schemeClr>
              </a:buClr>
              <a:buFont typeface="Webdings" panose="05030102010509060703" pitchFamily="18" charset="2"/>
              <a:buChar char="4"/>
              <a:defRPr sz="2400"/>
            </a:lvl3pPr>
            <a:lvl4pPr marL="1600200" indent="-228600">
              <a:buClr>
                <a:schemeClr val="accent5">
                  <a:lumMod val="60000"/>
                  <a:lumOff val="40000"/>
                </a:schemeClr>
              </a:buClr>
              <a:buFont typeface="Webdings" panose="05030102010509060703" pitchFamily="18" charset="2"/>
              <a:buChar char="4"/>
              <a:defRPr sz="2000"/>
            </a:lvl4pPr>
            <a:lvl5pPr marL="2057400" indent="-228600">
              <a:buClr>
                <a:schemeClr val="accent5">
                  <a:lumMod val="60000"/>
                  <a:lumOff val="40000"/>
                </a:schemeClr>
              </a:buClr>
              <a:buFont typeface="Webdings" panose="05030102010509060703" pitchFamily="18" charset="2"/>
              <a:buChar char="4"/>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3"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5" name="Group 14"/>
          <p:cNvGrpSpPr/>
          <p:nvPr userDrawn="1"/>
        </p:nvGrpSpPr>
        <p:grpSpPr>
          <a:xfrm>
            <a:off x="8212238" y="113693"/>
            <a:ext cx="737400" cy="737402"/>
            <a:chOff x="8212238" y="113693"/>
            <a:chExt cx="737400" cy="737402"/>
          </a:xfrm>
        </p:grpSpPr>
        <p:sp>
          <p:nvSpPr>
            <p:cNvPr id="16"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964934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mage"/>
          <p:cNvSpPr>
            <a:spLocks noGrp="1" noChangeAspect="1"/>
          </p:cNvSpPr>
          <p:nvPr>
            <p:ph type="pic" idx="1"/>
          </p:nvPr>
        </p:nvSpPr>
        <p:spPr>
          <a:xfrm>
            <a:off x="3887390" y="1111348"/>
            <a:ext cx="4848647" cy="54864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2"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5" name="Group 14"/>
          <p:cNvGrpSpPr/>
          <p:nvPr userDrawn="1"/>
        </p:nvGrpSpPr>
        <p:grpSpPr>
          <a:xfrm>
            <a:off x="8212238" y="113693"/>
            <a:ext cx="737400" cy="737402"/>
            <a:chOff x="8212238" y="113693"/>
            <a:chExt cx="737400" cy="737402"/>
          </a:xfrm>
        </p:grpSpPr>
        <p:sp>
          <p:nvSpPr>
            <p:cNvPr id="17"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8" y="163964"/>
              <a:ext cx="639228" cy="639228"/>
            </a:xfrm>
            <a:prstGeom prst="rect">
              <a:avLst/>
            </a:prstGeom>
          </p:spPr>
        </p:pic>
      </p:grpSp>
    </p:spTree>
    <p:extLst>
      <p:ext uri="{BB962C8B-B14F-4D97-AF65-F5344CB8AC3E}">
        <p14:creationId xmlns:p14="http://schemas.microsoft.com/office/powerpoint/2010/main" val="2720091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676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84871" y="3574611"/>
            <a:ext cx="6858000" cy="744879"/>
          </a:xfrm>
        </p:spPr>
        <p:txBody>
          <a:bodyPr/>
          <a:lstStyle/>
          <a:p>
            <a:pPr algn="l"/>
            <a:r>
              <a:rPr lang="en-US" dirty="0" smtClean="0"/>
              <a:t>Improving the Functionality and Features of DEVELOPedia to Replace the DEVELOP Exchange</a:t>
            </a:r>
            <a:endParaRPr lang="en-US" dirty="0"/>
          </a:p>
        </p:txBody>
      </p:sp>
      <p:sp>
        <p:nvSpPr>
          <p:cNvPr id="3" name="Title 2"/>
          <p:cNvSpPr>
            <a:spLocks noGrp="1"/>
          </p:cNvSpPr>
          <p:nvPr>
            <p:ph type="ctrTitle"/>
          </p:nvPr>
        </p:nvSpPr>
        <p:spPr>
          <a:xfrm>
            <a:off x="284871" y="1067509"/>
            <a:ext cx="7772400" cy="1798637"/>
          </a:xfrm>
        </p:spPr>
        <p:txBody>
          <a:bodyPr/>
          <a:lstStyle/>
          <a:p>
            <a:pPr algn="l"/>
            <a:r>
              <a:rPr lang="en-US" dirty="0" smtClean="0"/>
              <a:t>DEVELOPedia</a:t>
            </a:r>
            <a:endParaRPr lang="en-US" dirty="0"/>
          </a:p>
        </p:txBody>
      </p:sp>
      <p:sp>
        <p:nvSpPr>
          <p:cNvPr id="4" name="Text Placeholder 3"/>
          <p:cNvSpPr>
            <a:spLocks noGrp="1"/>
          </p:cNvSpPr>
          <p:nvPr>
            <p:ph type="body" sz="quarter" idx="10"/>
          </p:nvPr>
        </p:nvSpPr>
        <p:spPr>
          <a:xfrm>
            <a:off x="425548" y="5027955"/>
            <a:ext cx="6256606" cy="1005227"/>
          </a:xfrm>
        </p:spPr>
        <p:txBody>
          <a:bodyPr numCol="2" anchor="ctr">
            <a:noAutofit/>
          </a:bodyPr>
          <a:lstStyle/>
          <a:p>
            <a:pPr>
              <a:lnSpc>
                <a:spcPct val="120000"/>
              </a:lnSpc>
              <a:spcBef>
                <a:spcPts val="0"/>
              </a:spcBef>
            </a:pPr>
            <a:r>
              <a:rPr lang="en-US" sz="1400" dirty="0" smtClean="0"/>
              <a:t>Logan Kendle</a:t>
            </a:r>
          </a:p>
          <a:p>
            <a:pPr>
              <a:lnSpc>
                <a:spcPct val="120000"/>
              </a:lnSpc>
              <a:spcBef>
                <a:spcPts val="0"/>
              </a:spcBef>
            </a:pPr>
            <a:r>
              <a:rPr lang="en-US" sz="1400" dirty="0" smtClean="0"/>
              <a:t>Rick Farmer</a:t>
            </a:r>
          </a:p>
          <a:p>
            <a:pPr>
              <a:lnSpc>
                <a:spcPct val="120000"/>
              </a:lnSpc>
              <a:spcBef>
                <a:spcPts val="0"/>
              </a:spcBef>
            </a:pPr>
            <a:r>
              <a:rPr lang="en-US" sz="1400" dirty="0" smtClean="0"/>
              <a:t>Carolyn Lynch</a:t>
            </a:r>
          </a:p>
          <a:p>
            <a:pPr>
              <a:lnSpc>
                <a:spcPct val="120000"/>
              </a:lnSpc>
              <a:spcBef>
                <a:spcPts val="0"/>
              </a:spcBef>
            </a:pPr>
            <a:r>
              <a:rPr lang="en-US" sz="1400" dirty="0" smtClean="0"/>
              <a:t>Luke Thompson</a:t>
            </a:r>
          </a:p>
          <a:p>
            <a:pPr>
              <a:lnSpc>
                <a:spcPct val="120000"/>
              </a:lnSpc>
              <a:spcBef>
                <a:spcPts val="0"/>
              </a:spcBef>
            </a:pPr>
            <a:r>
              <a:rPr lang="en-US" sz="1400" dirty="0" smtClean="0"/>
              <a:t>Timothy </a:t>
            </a:r>
            <a:r>
              <a:rPr lang="en-US" sz="1400" dirty="0" err="1" smtClean="0"/>
              <a:t>Stelter</a:t>
            </a:r>
            <a:endParaRPr lang="en-US" sz="1400" dirty="0" smtClean="0"/>
          </a:p>
          <a:p>
            <a:pPr>
              <a:lnSpc>
                <a:spcPct val="120000"/>
              </a:lnSpc>
              <a:spcBef>
                <a:spcPts val="0"/>
              </a:spcBef>
            </a:pPr>
            <a:r>
              <a:rPr lang="en-US" sz="1400" dirty="0" smtClean="0"/>
              <a:t>Adam White</a:t>
            </a:r>
          </a:p>
        </p:txBody>
      </p:sp>
    </p:spTree>
    <p:extLst>
      <p:ext uri="{BB962C8B-B14F-4D97-AF65-F5344CB8AC3E}">
        <p14:creationId xmlns:p14="http://schemas.microsoft.com/office/powerpoint/2010/main" val="160526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06401" y="1507253"/>
            <a:ext cx="2565400" cy="5104562"/>
          </a:xfrm>
        </p:spPr>
        <p:txBody>
          <a:bodyPr/>
          <a:lstStyle/>
          <a:p>
            <a:r>
              <a:rPr lang="en-US" dirty="0" smtClean="0"/>
              <a:t>The new participant page includes:</a:t>
            </a:r>
          </a:p>
          <a:p>
            <a:pPr marL="342900" indent="-342900">
              <a:buFont typeface="+mj-lt"/>
              <a:buAutoNum type="arabicPeriod"/>
            </a:pPr>
            <a:r>
              <a:rPr lang="en-US" dirty="0" smtClean="0"/>
              <a:t>Myers Briggs personality test result</a:t>
            </a:r>
          </a:p>
          <a:p>
            <a:pPr marL="342900" indent="-342900">
              <a:buFont typeface="+mj-lt"/>
              <a:buAutoNum type="arabicPeriod"/>
            </a:pP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Young Professional involvement options</a:t>
            </a:r>
          </a:p>
          <a:p>
            <a:pPr marL="342900" indent="-342900">
              <a:buFont typeface="+mj-lt"/>
              <a:buAutoNum type="arabicPeriod"/>
            </a:pP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Additional add on sections are also available </a:t>
            </a:r>
            <a:endParaRPr lang="en-US" dirty="0"/>
          </a:p>
        </p:txBody>
      </p:sp>
      <p:sp>
        <p:nvSpPr>
          <p:cNvPr id="4" name="Title 3"/>
          <p:cNvSpPr>
            <a:spLocks noGrp="1"/>
          </p:cNvSpPr>
          <p:nvPr>
            <p:ph type="title"/>
          </p:nvPr>
        </p:nvSpPr>
        <p:spPr/>
        <p:txBody>
          <a:bodyPr/>
          <a:lstStyle/>
          <a:p>
            <a:r>
              <a:rPr lang="en-US" dirty="0" smtClean="0"/>
              <a:t>Add a Participant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1" y="1288844"/>
            <a:ext cx="5954154" cy="4921455"/>
          </a:xfrm>
          <a:prstGeom prst="rect">
            <a:avLst/>
          </a:prstGeom>
          <a:ln>
            <a:solidFill>
              <a:schemeClr val="tx1"/>
            </a:solidFill>
          </a:ln>
        </p:spPr>
      </p:pic>
      <p:sp>
        <p:nvSpPr>
          <p:cNvPr id="5" name="Rectangle 4"/>
          <p:cNvSpPr/>
          <p:nvPr/>
        </p:nvSpPr>
        <p:spPr>
          <a:xfrm>
            <a:off x="2971801" y="5425494"/>
            <a:ext cx="5734049" cy="6114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590800" y="3819525"/>
            <a:ext cx="357189" cy="15830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033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867" y="2623267"/>
            <a:ext cx="6788264" cy="2202441"/>
          </a:xfrm>
          <a:ln>
            <a:solidFill>
              <a:schemeClr val="tx1"/>
            </a:solidFill>
          </a:ln>
        </p:spPr>
      </p:pic>
      <p:sp>
        <p:nvSpPr>
          <p:cNvPr id="3" name="Text Placeholder 2"/>
          <p:cNvSpPr>
            <a:spLocks noGrp="1"/>
          </p:cNvSpPr>
          <p:nvPr>
            <p:ph type="body" sz="half" idx="2"/>
          </p:nvPr>
        </p:nvSpPr>
        <p:spPr>
          <a:xfrm>
            <a:off x="423333" y="1190020"/>
            <a:ext cx="8119535" cy="1341513"/>
          </a:xfrm>
        </p:spPr>
        <p:txBody>
          <a:bodyPr/>
          <a:lstStyle/>
          <a:p>
            <a:r>
              <a:rPr lang="en-US" dirty="0" smtClean="0"/>
              <a:t>Young Professional status, skills, year, and specific tasks can now be added to each individual participant page. This will also help to provide information of how the YP’s can help the participants to complete their projects. </a:t>
            </a:r>
            <a:endParaRPr lang="en-US" dirty="0"/>
          </a:p>
        </p:txBody>
      </p:sp>
      <p:sp>
        <p:nvSpPr>
          <p:cNvPr id="4" name="Title 3"/>
          <p:cNvSpPr>
            <a:spLocks noGrp="1"/>
          </p:cNvSpPr>
          <p:nvPr>
            <p:ph type="title"/>
          </p:nvPr>
        </p:nvSpPr>
        <p:spPr/>
        <p:txBody>
          <a:bodyPr/>
          <a:lstStyle/>
          <a:p>
            <a:r>
              <a:rPr lang="en-US" dirty="0" smtClean="0"/>
              <a:t>Add a Young Professional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52" y="4917442"/>
            <a:ext cx="7849695" cy="1476581"/>
          </a:xfrm>
          <a:prstGeom prst="rect">
            <a:avLst/>
          </a:prstGeom>
          <a:ln>
            <a:solidFill>
              <a:schemeClr val="tx1"/>
            </a:solidFill>
          </a:ln>
        </p:spPr>
      </p:pic>
      <p:sp>
        <p:nvSpPr>
          <p:cNvPr id="7" name="Rectangle 6"/>
          <p:cNvSpPr/>
          <p:nvPr/>
        </p:nvSpPr>
        <p:spPr>
          <a:xfrm>
            <a:off x="1770585" y="2726229"/>
            <a:ext cx="1448865" cy="883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366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867" y="2623267"/>
            <a:ext cx="6788264" cy="2202441"/>
          </a:xfrm>
          <a:ln>
            <a:solidFill>
              <a:schemeClr val="tx1"/>
            </a:solidFill>
          </a:ln>
        </p:spPr>
      </p:pic>
      <p:sp>
        <p:nvSpPr>
          <p:cNvPr id="3" name="Text Placeholder 2"/>
          <p:cNvSpPr>
            <a:spLocks noGrp="1"/>
          </p:cNvSpPr>
          <p:nvPr>
            <p:ph type="body" sz="half" idx="2"/>
          </p:nvPr>
        </p:nvSpPr>
        <p:spPr>
          <a:xfrm>
            <a:off x="423333" y="1190020"/>
            <a:ext cx="8119535" cy="1341513"/>
          </a:xfrm>
        </p:spPr>
        <p:txBody>
          <a:bodyPr/>
          <a:lstStyle/>
          <a:p>
            <a:r>
              <a:rPr lang="en-US" dirty="0" smtClean="0"/>
              <a:t>Young Professional status, skills, year, and specific tasks can now be added to each individual participant page. This will also help to provide information of how the YP’s can help the participants to complete their projects. </a:t>
            </a:r>
            <a:endParaRPr lang="en-US" dirty="0"/>
          </a:p>
        </p:txBody>
      </p:sp>
      <p:sp>
        <p:nvSpPr>
          <p:cNvPr id="4" name="Title 3"/>
          <p:cNvSpPr>
            <a:spLocks noGrp="1"/>
          </p:cNvSpPr>
          <p:nvPr>
            <p:ph type="title"/>
          </p:nvPr>
        </p:nvSpPr>
        <p:spPr/>
        <p:txBody>
          <a:bodyPr/>
          <a:lstStyle/>
          <a:p>
            <a:r>
              <a:rPr lang="en-US" dirty="0" smtClean="0"/>
              <a:t>Add a Young Professional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52" y="4917442"/>
            <a:ext cx="7849695" cy="1476581"/>
          </a:xfrm>
          <a:prstGeom prst="rect">
            <a:avLst/>
          </a:prstGeom>
          <a:ln>
            <a:solidFill>
              <a:schemeClr val="tx1"/>
            </a:solidFill>
          </a:ln>
        </p:spPr>
      </p:pic>
      <p:sp>
        <p:nvSpPr>
          <p:cNvPr id="7" name="Rectangle 6"/>
          <p:cNvSpPr/>
          <p:nvPr/>
        </p:nvSpPr>
        <p:spPr>
          <a:xfrm>
            <a:off x="3171825" y="2760805"/>
            <a:ext cx="1295400" cy="883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36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867" y="2623267"/>
            <a:ext cx="6788264" cy="2202441"/>
          </a:xfrm>
          <a:ln>
            <a:solidFill>
              <a:schemeClr val="tx1"/>
            </a:solidFill>
          </a:ln>
        </p:spPr>
      </p:pic>
      <p:sp>
        <p:nvSpPr>
          <p:cNvPr id="3" name="Text Placeholder 2"/>
          <p:cNvSpPr>
            <a:spLocks noGrp="1"/>
          </p:cNvSpPr>
          <p:nvPr>
            <p:ph type="body" sz="half" idx="2"/>
          </p:nvPr>
        </p:nvSpPr>
        <p:spPr>
          <a:xfrm>
            <a:off x="423333" y="1190020"/>
            <a:ext cx="8119535" cy="1341513"/>
          </a:xfrm>
        </p:spPr>
        <p:txBody>
          <a:bodyPr/>
          <a:lstStyle/>
          <a:p>
            <a:r>
              <a:rPr lang="en-US" dirty="0" smtClean="0"/>
              <a:t>Young Professional status, skills, year, and specific tasks can now be added to each individual participant page. This will also help to provide information of how the YP’s can help the participants to complete their projects. </a:t>
            </a:r>
            <a:endParaRPr lang="en-US" dirty="0"/>
          </a:p>
        </p:txBody>
      </p:sp>
      <p:sp>
        <p:nvSpPr>
          <p:cNvPr id="4" name="Title 3"/>
          <p:cNvSpPr>
            <a:spLocks noGrp="1"/>
          </p:cNvSpPr>
          <p:nvPr>
            <p:ph type="title"/>
          </p:nvPr>
        </p:nvSpPr>
        <p:spPr/>
        <p:txBody>
          <a:bodyPr/>
          <a:lstStyle/>
          <a:p>
            <a:r>
              <a:rPr lang="en-US" dirty="0" smtClean="0"/>
              <a:t>Add a Young Professional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52" y="4917442"/>
            <a:ext cx="7849695" cy="1476581"/>
          </a:xfrm>
          <a:prstGeom prst="rect">
            <a:avLst/>
          </a:prstGeom>
          <a:ln>
            <a:solidFill>
              <a:schemeClr val="tx1"/>
            </a:solidFill>
          </a:ln>
        </p:spPr>
      </p:pic>
      <p:sp>
        <p:nvSpPr>
          <p:cNvPr id="7" name="Rectangle 6"/>
          <p:cNvSpPr/>
          <p:nvPr/>
        </p:nvSpPr>
        <p:spPr>
          <a:xfrm>
            <a:off x="4409010" y="2760805"/>
            <a:ext cx="1334565" cy="8837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236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7867" y="2623267"/>
            <a:ext cx="6788264" cy="2202441"/>
          </a:xfrm>
          <a:ln>
            <a:solidFill>
              <a:schemeClr val="tx1"/>
            </a:solidFill>
          </a:ln>
        </p:spPr>
      </p:pic>
      <p:sp>
        <p:nvSpPr>
          <p:cNvPr id="3" name="Text Placeholder 2"/>
          <p:cNvSpPr>
            <a:spLocks noGrp="1"/>
          </p:cNvSpPr>
          <p:nvPr>
            <p:ph type="body" sz="half" idx="2"/>
          </p:nvPr>
        </p:nvSpPr>
        <p:spPr>
          <a:xfrm>
            <a:off x="423333" y="1190020"/>
            <a:ext cx="8119535" cy="1341513"/>
          </a:xfrm>
        </p:spPr>
        <p:txBody>
          <a:bodyPr/>
          <a:lstStyle/>
          <a:p>
            <a:r>
              <a:rPr lang="en-US" dirty="0" smtClean="0"/>
              <a:t>Young Professional status, skills, year, and specific tasks can now be added to each individual participant page. This will also help to provide information of how the YP’s can help the participants to complete their projects. </a:t>
            </a:r>
            <a:endParaRPr lang="en-US" dirty="0"/>
          </a:p>
        </p:txBody>
      </p:sp>
      <p:sp>
        <p:nvSpPr>
          <p:cNvPr id="4" name="Title 3"/>
          <p:cNvSpPr>
            <a:spLocks noGrp="1"/>
          </p:cNvSpPr>
          <p:nvPr>
            <p:ph type="title"/>
          </p:nvPr>
        </p:nvSpPr>
        <p:spPr/>
        <p:txBody>
          <a:bodyPr/>
          <a:lstStyle/>
          <a:p>
            <a:r>
              <a:rPr lang="en-US" dirty="0" smtClean="0"/>
              <a:t>Add a Young Professional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152" y="4917442"/>
            <a:ext cx="7849695" cy="1476581"/>
          </a:xfrm>
          <a:prstGeom prst="rect">
            <a:avLst/>
          </a:prstGeom>
          <a:ln>
            <a:solidFill>
              <a:schemeClr val="tx1"/>
            </a:solidFill>
          </a:ln>
        </p:spPr>
      </p:pic>
      <p:sp>
        <p:nvSpPr>
          <p:cNvPr id="7" name="Rectangle 6"/>
          <p:cNvSpPr/>
          <p:nvPr/>
        </p:nvSpPr>
        <p:spPr>
          <a:xfrm>
            <a:off x="647152" y="4917442"/>
            <a:ext cx="7849695" cy="147658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200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Participant Example Page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75" y="1269324"/>
            <a:ext cx="8715375" cy="4643437"/>
          </a:xfrm>
          <a:prstGeom prst="rect">
            <a:avLst/>
          </a:prstGeom>
          <a:ln>
            <a:solidFill>
              <a:schemeClr val="tx1"/>
            </a:solidFill>
          </a:ln>
        </p:spPr>
      </p:pic>
      <p:sp>
        <p:nvSpPr>
          <p:cNvPr id="7" name="TextBox 6"/>
          <p:cNvSpPr txBox="1"/>
          <p:nvPr/>
        </p:nvSpPr>
        <p:spPr>
          <a:xfrm>
            <a:off x="514350" y="6180650"/>
            <a:ext cx="6010275"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You now have the ability to add LinkedIn profiles</a:t>
            </a:r>
            <a:endParaRPr lang="en-US" dirty="0"/>
          </a:p>
        </p:txBody>
      </p:sp>
      <p:cxnSp>
        <p:nvCxnSpPr>
          <p:cNvPr id="9" name="Straight Arrow Connector 8"/>
          <p:cNvCxnSpPr/>
          <p:nvPr/>
        </p:nvCxnSpPr>
        <p:spPr>
          <a:xfrm flipV="1">
            <a:off x="5210175" y="5534025"/>
            <a:ext cx="1123950" cy="6286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386052" y="5334000"/>
            <a:ext cx="2367116" cy="2000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3487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099" y="1496682"/>
            <a:ext cx="8249801" cy="4744112"/>
          </a:xfrm>
          <a:ln>
            <a:solidFill>
              <a:schemeClr val="tx1"/>
            </a:solidFill>
          </a:ln>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447099" y="1496682"/>
            <a:ext cx="8249801" cy="11110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588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099" y="1496682"/>
            <a:ext cx="8249801" cy="4744112"/>
          </a:xfrm>
          <a:ln>
            <a:solidFill>
              <a:schemeClr val="tx1"/>
            </a:solidFill>
          </a:ln>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447099" y="2540000"/>
            <a:ext cx="8249801" cy="120226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294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099" y="1496682"/>
            <a:ext cx="8249801" cy="4744112"/>
          </a:xfrm>
          <a:ln>
            <a:solidFill>
              <a:schemeClr val="tx1"/>
            </a:solidFill>
          </a:ln>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447099" y="3623733"/>
            <a:ext cx="8249801" cy="1549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379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099" y="1496682"/>
            <a:ext cx="8249801" cy="4744112"/>
          </a:xfrm>
          <a:ln>
            <a:solidFill>
              <a:schemeClr val="tx1"/>
            </a:solidFill>
          </a:ln>
        </p:spPr>
      </p:pic>
      <p:sp>
        <p:nvSpPr>
          <p:cNvPr id="3" name="Title 2"/>
          <p:cNvSpPr>
            <a:spLocks noGrp="1"/>
          </p:cNvSpPr>
          <p:nvPr>
            <p:ph type="title"/>
          </p:nvPr>
        </p:nvSpPr>
        <p:spPr/>
        <p:txBody>
          <a:bodyPr/>
          <a:lstStyle/>
          <a:p>
            <a:r>
              <a:rPr lang="en-US" dirty="0" smtClean="0"/>
              <a:t>Naming Projects</a:t>
            </a:r>
            <a:endParaRPr lang="en-US" dirty="0"/>
          </a:p>
        </p:txBody>
      </p:sp>
      <p:sp>
        <p:nvSpPr>
          <p:cNvPr id="2" name="Rectangle 1"/>
          <p:cNvSpPr/>
          <p:nvPr/>
        </p:nvSpPr>
        <p:spPr>
          <a:xfrm>
            <a:off x="447099" y="5088467"/>
            <a:ext cx="8249801" cy="115232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8643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06400" y="2158543"/>
            <a:ext cx="8328024" cy="4453271"/>
          </a:xfrm>
        </p:spPr>
        <p:txBody>
          <a:bodyPr/>
          <a:lstStyle/>
          <a:p>
            <a:r>
              <a:rPr lang="en-US" sz="2000" dirty="0"/>
              <a:t>DEVELOPedia is a repository which strives to organize and share the wealth of information, technical knowledge, and practices accumulated both during and as a result of NASA DEVELOP’s applied science research </a:t>
            </a:r>
            <a:r>
              <a:rPr lang="en-US" sz="2000" dirty="0" smtClean="0"/>
              <a:t>projects</a:t>
            </a:r>
          </a:p>
          <a:p>
            <a:endParaRPr lang="en-US" sz="2000" dirty="0" smtClean="0"/>
          </a:p>
          <a:p>
            <a:r>
              <a:rPr lang="en-US" sz="2000" dirty="0" smtClean="0"/>
              <a:t>Will replace the DEVELOP Exchange, the current web based database for DEVELOP projects and their deliverables</a:t>
            </a:r>
          </a:p>
          <a:p>
            <a:endParaRPr lang="en-US" dirty="0"/>
          </a:p>
          <a:p>
            <a:pPr marL="0" indent="0">
              <a:buNone/>
            </a:pPr>
            <a:endParaRPr lang="en-US" dirty="0"/>
          </a:p>
        </p:txBody>
      </p:sp>
      <p:sp>
        <p:nvSpPr>
          <p:cNvPr id="5" name="Text Placeholder 4"/>
          <p:cNvSpPr>
            <a:spLocks noGrp="1"/>
          </p:cNvSpPr>
          <p:nvPr>
            <p:ph type="body" idx="1"/>
          </p:nvPr>
        </p:nvSpPr>
        <p:spPr>
          <a:xfrm>
            <a:off x="406399" y="1125414"/>
            <a:ext cx="8328025" cy="866921"/>
          </a:xfrm>
        </p:spPr>
        <p:txBody>
          <a:bodyPr/>
          <a:lstStyle/>
          <a:p>
            <a:r>
              <a:rPr lang="en-US" dirty="0" smtClean="0"/>
              <a:t>What is DEVELOPedia?</a:t>
            </a:r>
            <a:endParaRPr lang="en-US" dirty="0"/>
          </a:p>
        </p:txBody>
      </p:sp>
      <p:sp>
        <p:nvSpPr>
          <p:cNvPr id="6" name="Title 5"/>
          <p:cNvSpPr>
            <a:spLocks noGrp="1"/>
          </p:cNvSpPr>
          <p:nvPr>
            <p:ph type="title"/>
          </p:nvPr>
        </p:nvSpPr>
        <p:spPr/>
        <p:txBody>
          <a:bodyPr/>
          <a:lstStyle/>
          <a:p>
            <a:r>
              <a:rPr lang="en-US" dirty="0" smtClean="0"/>
              <a:t>DEVELOPedia 101</a:t>
            </a:r>
            <a:endParaRPr lang="en-US" dirty="0"/>
          </a:p>
        </p:txBody>
      </p:sp>
    </p:spTree>
    <p:extLst>
      <p:ext uri="{BB962C8B-B14F-4D97-AF65-F5344CB8AC3E}">
        <p14:creationId xmlns:p14="http://schemas.microsoft.com/office/powerpoint/2010/main" val="3124300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06401" y="1139483"/>
            <a:ext cx="2565400" cy="5472332"/>
          </a:xfrm>
        </p:spPr>
        <p:txBody>
          <a:bodyPr anchor="ctr"/>
          <a:lstStyle/>
          <a:p>
            <a:pPr marL="285750" indent="-285750">
              <a:buFont typeface="Arial" panose="020B0604020202020204" pitchFamily="34" charset="0"/>
              <a:buChar char="•"/>
            </a:pPr>
            <a:r>
              <a:rPr lang="en-US" dirty="0" smtClean="0"/>
              <a:t>Sections from the tech paper can be added to the project page using tables and free text boxes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Additional sections like: See Also, References, and External Links can be added, moved, and removed easily</a:t>
            </a:r>
          </a:p>
          <a:p>
            <a:endParaRPr lang="en-US" dirty="0"/>
          </a:p>
        </p:txBody>
      </p:sp>
      <p:sp>
        <p:nvSpPr>
          <p:cNvPr id="4" name="Title 3"/>
          <p:cNvSpPr>
            <a:spLocks noGrp="1"/>
          </p:cNvSpPr>
          <p:nvPr>
            <p:ph type="title"/>
          </p:nvPr>
        </p:nvSpPr>
        <p:spPr/>
        <p:txBody>
          <a:bodyPr/>
          <a:lstStyle/>
          <a:p>
            <a:r>
              <a:rPr lang="en-US" dirty="0" smtClean="0"/>
              <a:t>Add a Project</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87450" y="2085975"/>
            <a:ext cx="5736223" cy="4320653"/>
          </a:xfr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158" y="1139483"/>
            <a:ext cx="4365516" cy="1337017"/>
          </a:xfrm>
          <a:prstGeom prst="rect">
            <a:avLst/>
          </a:prstGeom>
          <a:ln>
            <a:solidFill>
              <a:schemeClr val="tx1"/>
            </a:solidFill>
          </a:ln>
        </p:spPr>
      </p:pic>
      <p:sp>
        <p:nvSpPr>
          <p:cNvPr id="2" name="Rectangle 1"/>
          <p:cNvSpPr/>
          <p:nvPr/>
        </p:nvSpPr>
        <p:spPr>
          <a:xfrm>
            <a:off x="3087450" y="5982789"/>
            <a:ext cx="5736223" cy="42383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223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1</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489" y="998538"/>
            <a:ext cx="6849310" cy="5698596"/>
          </a:xfrm>
        </p:spPr>
      </p:pic>
      <p:cxnSp>
        <p:nvCxnSpPr>
          <p:cNvPr id="4" name="Straight Arrow Connector 3"/>
          <p:cNvCxnSpPr/>
          <p:nvPr/>
        </p:nvCxnSpPr>
        <p:spPr>
          <a:xfrm flipH="1" flipV="1">
            <a:off x="2581275" y="2686050"/>
            <a:ext cx="1962150" cy="361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705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1</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489" y="998538"/>
            <a:ext cx="6849310" cy="5698596"/>
          </a:xfrm>
        </p:spPr>
      </p:pic>
      <p:cxnSp>
        <p:nvCxnSpPr>
          <p:cNvPr id="4" name="Straight Arrow Connector 3"/>
          <p:cNvCxnSpPr/>
          <p:nvPr/>
        </p:nvCxnSpPr>
        <p:spPr>
          <a:xfrm flipV="1">
            <a:off x="4543425" y="2428875"/>
            <a:ext cx="981075" cy="61912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06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1</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489" y="998538"/>
            <a:ext cx="6849310" cy="5698596"/>
          </a:xfrm>
        </p:spPr>
      </p:pic>
      <p:cxnSp>
        <p:nvCxnSpPr>
          <p:cNvPr id="4" name="Straight Arrow Connector 3"/>
          <p:cNvCxnSpPr/>
          <p:nvPr/>
        </p:nvCxnSpPr>
        <p:spPr>
          <a:xfrm>
            <a:off x="4543425" y="3048000"/>
            <a:ext cx="1108438" cy="957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1211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1</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489" y="998538"/>
            <a:ext cx="6849310" cy="5698596"/>
          </a:xfrm>
        </p:spPr>
      </p:pic>
      <p:cxnSp>
        <p:nvCxnSpPr>
          <p:cNvPr id="4" name="Straight Arrow Connector 3"/>
          <p:cNvCxnSpPr/>
          <p:nvPr/>
        </p:nvCxnSpPr>
        <p:spPr>
          <a:xfrm>
            <a:off x="4543425" y="3048000"/>
            <a:ext cx="2493101" cy="957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962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1</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489" y="998538"/>
            <a:ext cx="6849310" cy="5698596"/>
          </a:xfrm>
        </p:spPr>
      </p:pic>
      <p:cxnSp>
        <p:nvCxnSpPr>
          <p:cNvPr id="4" name="Straight Arrow Connector 3"/>
          <p:cNvCxnSpPr/>
          <p:nvPr/>
        </p:nvCxnSpPr>
        <p:spPr>
          <a:xfrm flipH="1">
            <a:off x="3561806" y="3048000"/>
            <a:ext cx="981620" cy="8011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524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2</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9795" y="1125538"/>
            <a:ext cx="6464410" cy="5486400"/>
          </a:xfrm>
        </p:spPr>
      </p:pic>
      <p:sp>
        <p:nvSpPr>
          <p:cNvPr id="13" name="Rectangle 12"/>
          <p:cNvSpPr/>
          <p:nvPr/>
        </p:nvSpPr>
        <p:spPr>
          <a:xfrm>
            <a:off x="5573864" y="1709530"/>
            <a:ext cx="2130950" cy="48423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2833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2</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9795" y="1125538"/>
            <a:ext cx="6464410" cy="5486400"/>
          </a:xfrm>
        </p:spPr>
      </p:pic>
      <p:cxnSp>
        <p:nvCxnSpPr>
          <p:cNvPr id="4" name="Straight Arrow Connector 3"/>
          <p:cNvCxnSpPr/>
          <p:nvPr/>
        </p:nvCxnSpPr>
        <p:spPr>
          <a:xfrm flipV="1">
            <a:off x="733425" y="5430741"/>
            <a:ext cx="60636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733425" y="2565005"/>
            <a:ext cx="606369" cy="156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733425" y="2927350"/>
            <a:ext cx="60636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33425" y="1240435"/>
            <a:ext cx="60636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2607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Example Page - Part 2</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9795" y="1125538"/>
            <a:ext cx="6464410" cy="5486400"/>
          </a:xfrm>
        </p:spPr>
      </p:pic>
      <p:cxnSp>
        <p:nvCxnSpPr>
          <p:cNvPr id="6" name="Straight Arrow Connector 5"/>
          <p:cNvCxnSpPr/>
          <p:nvPr/>
        </p:nvCxnSpPr>
        <p:spPr>
          <a:xfrm flipV="1">
            <a:off x="733426" y="5876014"/>
            <a:ext cx="606369"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90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Deliverables</a:t>
            </a:r>
            <a:endParaRPr lang="en-US" dirty="0"/>
          </a:p>
        </p:txBody>
      </p:sp>
      <p:sp>
        <p:nvSpPr>
          <p:cNvPr id="5" name="Rectangle 4"/>
          <p:cNvSpPr/>
          <p:nvPr/>
        </p:nvSpPr>
        <p:spPr>
          <a:xfrm>
            <a:off x="295275" y="1386185"/>
            <a:ext cx="3162300" cy="1477328"/>
          </a:xfrm>
          <a:prstGeom prst="rect">
            <a:avLst/>
          </a:prstGeom>
        </p:spPr>
        <p:txBody>
          <a:bodyPr wrap="square">
            <a:spAutoFit/>
          </a:bodyPr>
          <a:lstStyle/>
          <a:p>
            <a:pPr marL="285750" indent="-285750">
              <a:buFont typeface="Arial" panose="020B0604020202020204" pitchFamily="34" charset="0"/>
              <a:buChar char="•"/>
            </a:pPr>
            <a:r>
              <a:rPr lang="en-US" dirty="0"/>
              <a:t>Deliverables can now to uploaded and stored on the DEVELOPedia site replacing the DEVELOP Exchange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28" y="3243141"/>
            <a:ext cx="2328972" cy="2554813"/>
          </a:xfrm>
          <a:prstGeom prst="rect">
            <a:avLst/>
          </a:prstGeom>
          <a:ln>
            <a:solidFill>
              <a:schemeClr val="tx1"/>
            </a:solidFill>
          </a:ln>
        </p:spPr>
      </p:pic>
      <p:sp>
        <p:nvSpPr>
          <p:cNvPr id="7" name="Rectangle 6"/>
          <p:cNvSpPr/>
          <p:nvPr/>
        </p:nvSpPr>
        <p:spPr>
          <a:xfrm>
            <a:off x="981075" y="4505325"/>
            <a:ext cx="1733550" cy="323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04890" y="1386185"/>
            <a:ext cx="5159354" cy="4995565"/>
          </a:xfrm>
          <a:ln>
            <a:solidFill>
              <a:schemeClr val="tx1"/>
            </a:solidFill>
          </a:ln>
        </p:spPr>
      </p:pic>
      <p:sp>
        <p:nvSpPr>
          <p:cNvPr id="14" name="Rectangle 13"/>
          <p:cNvSpPr/>
          <p:nvPr/>
        </p:nvSpPr>
        <p:spPr>
          <a:xfrm>
            <a:off x="3788229" y="2539663"/>
            <a:ext cx="4807131" cy="241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6226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24933" y="5546690"/>
            <a:ext cx="7584087" cy="1175657"/>
          </a:xfrm>
        </p:spPr>
        <p:txBody>
          <a:bodyPr>
            <a:normAutofit/>
          </a:bodyPr>
          <a:lstStyle/>
          <a:p>
            <a:pPr>
              <a:lnSpc>
                <a:spcPct val="100000"/>
              </a:lnSpc>
              <a:spcBef>
                <a:spcPts val="600"/>
              </a:spcBef>
            </a:pPr>
            <a:r>
              <a:rPr lang="en-US" sz="1800" dirty="0" smtClean="0"/>
              <a:t>Still had organizational and presentation problems</a:t>
            </a:r>
          </a:p>
          <a:p>
            <a:pPr>
              <a:lnSpc>
                <a:spcPct val="100000"/>
              </a:lnSpc>
              <a:spcBef>
                <a:spcPts val="600"/>
              </a:spcBef>
            </a:pPr>
            <a:r>
              <a:rPr lang="en-US" sz="1800" dirty="0" smtClean="0"/>
              <a:t>Only included basics like adding participants, node and projects</a:t>
            </a:r>
          </a:p>
          <a:p>
            <a:pPr>
              <a:lnSpc>
                <a:spcPct val="100000"/>
              </a:lnSpc>
              <a:spcBef>
                <a:spcPts val="600"/>
              </a:spcBef>
            </a:pPr>
            <a:r>
              <a:rPr lang="en-US" sz="1800" dirty="0" smtClean="0"/>
              <a:t>Needed more features to replace DEVELOP Exchange</a:t>
            </a:r>
          </a:p>
        </p:txBody>
      </p:sp>
      <p:sp>
        <p:nvSpPr>
          <p:cNvPr id="5" name="Text Placeholder 4"/>
          <p:cNvSpPr>
            <a:spLocks noGrp="1"/>
          </p:cNvSpPr>
          <p:nvPr>
            <p:ph type="body" idx="1"/>
          </p:nvPr>
        </p:nvSpPr>
        <p:spPr>
          <a:xfrm>
            <a:off x="406400" y="1125414"/>
            <a:ext cx="3869267" cy="407053"/>
          </a:xfrm>
        </p:spPr>
        <p:txBody>
          <a:bodyPr anchor="t">
            <a:normAutofit lnSpcReduction="10000"/>
          </a:bodyPr>
          <a:lstStyle/>
          <a:p>
            <a:r>
              <a:rPr lang="en-US" dirty="0" smtClean="0"/>
              <a:t>Spring and Summer 2014	</a:t>
            </a:r>
            <a:endParaRPr lang="en-US" dirty="0"/>
          </a:p>
        </p:txBody>
      </p:sp>
      <p:sp>
        <p:nvSpPr>
          <p:cNvPr id="6" name="Title 5"/>
          <p:cNvSpPr>
            <a:spLocks noGrp="1"/>
          </p:cNvSpPr>
          <p:nvPr>
            <p:ph type="title"/>
          </p:nvPr>
        </p:nvSpPr>
        <p:spPr/>
        <p:txBody>
          <a:bodyPr/>
          <a:lstStyle/>
          <a:p>
            <a:r>
              <a:rPr lang="en-US" dirty="0" smtClean="0"/>
              <a:t>Progress of DEVELOPedia</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80" y="1532467"/>
            <a:ext cx="7780403" cy="40142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87813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Deliverables</a:t>
            </a:r>
            <a:endParaRPr lang="en-US" dirty="0"/>
          </a:p>
        </p:txBody>
      </p:sp>
      <p:sp>
        <p:nvSpPr>
          <p:cNvPr id="5" name="Rectangle 4"/>
          <p:cNvSpPr/>
          <p:nvPr/>
        </p:nvSpPr>
        <p:spPr>
          <a:xfrm>
            <a:off x="295275" y="1386185"/>
            <a:ext cx="3162300" cy="1477328"/>
          </a:xfrm>
          <a:prstGeom prst="rect">
            <a:avLst/>
          </a:prstGeom>
        </p:spPr>
        <p:txBody>
          <a:bodyPr wrap="square">
            <a:spAutoFit/>
          </a:bodyPr>
          <a:lstStyle/>
          <a:p>
            <a:pPr marL="285750" indent="-285750">
              <a:buFont typeface="Arial" panose="020B0604020202020204" pitchFamily="34" charset="0"/>
              <a:buChar char="•"/>
            </a:pPr>
            <a:r>
              <a:rPr lang="en-US" dirty="0"/>
              <a:t>Deliverables can now to uploaded and stored on the DEVELOPedia site replacing the DEVELOP Exchange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28" y="3243141"/>
            <a:ext cx="2328972" cy="2554813"/>
          </a:xfrm>
          <a:prstGeom prst="rect">
            <a:avLst/>
          </a:prstGeom>
          <a:ln>
            <a:solidFill>
              <a:schemeClr val="tx1"/>
            </a:solidFill>
          </a:ln>
        </p:spPr>
      </p:pic>
      <p:sp>
        <p:nvSpPr>
          <p:cNvPr id="7" name="Rectangle 6"/>
          <p:cNvSpPr/>
          <p:nvPr/>
        </p:nvSpPr>
        <p:spPr>
          <a:xfrm>
            <a:off x="981075" y="4505325"/>
            <a:ext cx="1733550" cy="323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04890" y="1386185"/>
            <a:ext cx="5159354" cy="4995565"/>
          </a:xfrm>
          <a:ln>
            <a:solidFill>
              <a:schemeClr val="tx1"/>
            </a:solidFill>
          </a:ln>
        </p:spPr>
      </p:pic>
      <p:sp>
        <p:nvSpPr>
          <p:cNvPr id="8" name="Rectangle 7"/>
          <p:cNvSpPr/>
          <p:nvPr/>
        </p:nvSpPr>
        <p:spPr>
          <a:xfrm>
            <a:off x="3796936" y="3841955"/>
            <a:ext cx="4798423" cy="510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8059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Deliverables</a:t>
            </a:r>
            <a:endParaRPr lang="en-US" dirty="0"/>
          </a:p>
        </p:txBody>
      </p:sp>
      <p:sp>
        <p:nvSpPr>
          <p:cNvPr id="5" name="Rectangle 4"/>
          <p:cNvSpPr/>
          <p:nvPr/>
        </p:nvSpPr>
        <p:spPr>
          <a:xfrm>
            <a:off x="295275" y="1386185"/>
            <a:ext cx="3162300" cy="1477328"/>
          </a:xfrm>
          <a:prstGeom prst="rect">
            <a:avLst/>
          </a:prstGeom>
        </p:spPr>
        <p:txBody>
          <a:bodyPr wrap="square">
            <a:spAutoFit/>
          </a:bodyPr>
          <a:lstStyle/>
          <a:p>
            <a:pPr marL="285750" indent="-285750">
              <a:buFont typeface="Arial" panose="020B0604020202020204" pitchFamily="34" charset="0"/>
              <a:buChar char="•"/>
            </a:pPr>
            <a:r>
              <a:rPr lang="en-US" dirty="0"/>
              <a:t>Deliverables can now to uploaded and stored on the DEVELOPedia site replacing the DEVELOP Exchange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28" y="3243141"/>
            <a:ext cx="2328972" cy="2554813"/>
          </a:xfrm>
          <a:prstGeom prst="rect">
            <a:avLst/>
          </a:prstGeom>
          <a:ln>
            <a:solidFill>
              <a:schemeClr val="tx1"/>
            </a:solidFill>
          </a:ln>
        </p:spPr>
      </p:pic>
      <p:sp>
        <p:nvSpPr>
          <p:cNvPr id="7" name="Rectangle 6"/>
          <p:cNvSpPr/>
          <p:nvPr/>
        </p:nvSpPr>
        <p:spPr>
          <a:xfrm>
            <a:off x="981075" y="4505325"/>
            <a:ext cx="1733550" cy="3238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704890" y="1386185"/>
            <a:ext cx="5159354" cy="4995565"/>
          </a:xfrm>
          <a:ln>
            <a:solidFill>
              <a:schemeClr val="tx1"/>
            </a:solidFill>
          </a:ln>
        </p:spPr>
      </p:pic>
      <p:sp>
        <p:nvSpPr>
          <p:cNvPr id="8" name="Rectangle 7"/>
          <p:cNvSpPr/>
          <p:nvPr/>
        </p:nvSpPr>
        <p:spPr>
          <a:xfrm>
            <a:off x="3782960" y="4352925"/>
            <a:ext cx="4815349" cy="5287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083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6400" y="1206129"/>
            <a:ext cx="4632325" cy="2674945"/>
          </a:xfrm>
          <a:ln>
            <a:solidFill>
              <a:schemeClr val="tx1"/>
            </a:solidFill>
          </a:ln>
        </p:spPr>
      </p:pic>
      <p:sp>
        <p:nvSpPr>
          <p:cNvPr id="3" name="Title 2"/>
          <p:cNvSpPr>
            <a:spLocks noGrp="1"/>
          </p:cNvSpPr>
          <p:nvPr>
            <p:ph type="title"/>
          </p:nvPr>
        </p:nvSpPr>
        <p:spPr/>
        <p:txBody>
          <a:bodyPr/>
          <a:lstStyle/>
          <a:p>
            <a:r>
              <a:rPr lang="en-US" dirty="0" smtClean="0"/>
              <a:t>Add a Tutorial</a:t>
            </a:r>
            <a:endParaRPr lang="en-US" dirty="0"/>
          </a:p>
        </p:txBody>
      </p:sp>
      <p:sp>
        <p:nvSpPr>
          <p:cNvPr id="2" name="TextBox 1"/>
          <p:cNvSpPr txBox="1"/>
          <p:nvPr/>
        </p:nvSpPr>
        <p:spPr>
          <a:xfrm>
            <a:off x="5434012" y="1447427"/>
            <a:ext cx="3052234" cy="1477328"/>
          </a:xfrm>
          <a:prstGeom prst="rect">
            <a:avLst/>
          </a:prstGeom>
          <a:noFill/>
        </p:spPr>
        <p:txBody>
          <a:bodyPr wrap="square" rtlCol="0">
            <a:spAutoFit/>
          </a:bodyPr>
          <a:lstStyle/>
          <a:p>
            <a:pPr algn="ctr"/>
            <a:r>
              <a:rPr lang="en-US" dirty="0" smtClean="0"/>
              <a:t>Tutorials will continue to become a larger role in the DEVELOP as projects become more challenging and complex </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596" y="3166052"/>
            <a:ext cx="7867937" cy="3401702"/>
          </a:xfrm>
          <a:prstGeom prst="rect">
            <a:avLst/>
          </a:prstGeom>
          <a:ln>
            <a:solidFill>
              <a:schemeClr val="tx1"/>
            </a:solidFill>
          </a:ln>
        </p:spPr>
      </p:pic>
    </p:spTree>
    <p:extLst>
      <p:ext uri="{BB962C8B-B14F-4D97-AF65-F5344CB8AC3E}">
        <p14:creationId xmlns:p14="http://schemas.microsoft.com/office/powerpoint/2010/main" val="29602099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300073" y="4653481"/>
            <a:ext cx="6572816" cy="1548143"/>
          </a:xfrm>
        </p:spPr>
        <p:txBody>
          <a:bodyPr/>
          <a:lstStyle/>
          <a:p>
            <a:pPr marL="285750" indent="-285750" algn="ctr">
              <a:buFont typeface="Arial" panose="020B0604020202020204" pitchFamily="34" charset="0"/>
              <a:buChar char="•"/>
            </a:pPr>
            <a:r>
              <a:rPr lang="en-US" dirty="0" smtClean="0"/>
              <a:t>This will create a new internal database for end-users, collaborators, and other individuals that contributed to completing Term projects </a:t>
            </a:r>
          </a:p>
          <a:p>
            <a:pPr marL="285750" indent="-285750" algn="ctr">
              <a:buFont typeface="Arial" panose="020B0604020202020204" pitchFamily="34" charset="0"/>
              <a:buChar char="•"/>
            </a:pPr>
            <a:r>
              <a:rPr lang="en-US" dirty="0" smtClean="0"/>
              <a:t>This page may help future teams determine whether the POC could be a helpful contributor to their project</a:t>
            </a:r>
          </a:p>
        </p:txBody>
      </p:sp>
      <p:sp>
        <p:nvSpPr>
          <p:cNvPr id="4" name="Title 3"/>
          <p:cNvSpPr>
            <a:spLocks noGrp="1"/>
          </p:cNvSpPr>
          <p:nvPr>
            <p:ph type="title"/>
          </p:nvPr>
        </p:nvSpPr>
        <p:spPr/>
        <p:txBody>
          <a:bodyPr/>
          <a:lstStyle/>
          <a:p>
            <a:r>
              <a:rPr lang="en-US" dirty="0" smtClean="0"/>
              <a:t>Add a Point of Contact (POC)</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757" y="1208569"/>
            <a:ext cx="8577449" cy="3128041"/>
          </a:xfrm>
          <a:prstGeom prst="rect">
            <a:avLst/>
          </a:prstGeom>
          <a:ln>
            <a:solidFill>
              <a:schemeClr val="tx1"/>
            </a:solidFill>
          </a:ln>
        </p:spPr>
      </p:pic>
    </p:spTree>
    <p:extLst>
      <p:ext uri="{BB962C8B-B14F-4D97-AF65-F5344CB8AC3E}">
        <p14:creationId xmlns:p14="http://schemas.microsoft.com/office/powerpoint/2010/main" val="3510747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06400" y="1129323"/>
            <a:ext cx="2565400" cy="2382472"/>
          </a:xfrm>
        </p:spPr>
        <p:txBody>
          <a:bodyPr>
            <a:normAutofit/>
          </a:bodyPr>
          <a:lstStyle/>
          <a:p>
            <a:pPr marL="285750" indent="-285750">
              <a:buFont typeface="Arial" panose="020B0604020202020204" pitchFamily="34" charset="0"/>
              <a:buChar char="•"/>
            </a:pPr>
            <a:r>
              <a:rPr lang="en-US" dirty="0" smtClean="0"/>
              <a:t>Previously, proposals were saved as word documents and pdfs.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DEVELOPedia will allow for proposals to be saved and updated online</a:t>
            </a:r>
          </a:p>
          <a:p>
            <a:endParaRPr lang="en-US" dirty="0"/>
          </a:p>
        </p:txBody>
      </p:sp>
      <p:sp>
        <p:nvSpPr>
          <p:cNvPr id="4" name="Title 3"/>
          <p:cNvSpPr>
            <a:spLocks noGrp="1"/>
          </p:cNvSpPr>
          <p:nvPr>
            <p:ph type="title"/>
          </p:nvPr>
        </p:nvSpPr>
        <p:spPr/>
        <p:txBody>
          <a:bodyPr/>
          <a:lstStyle/>
          <a:p>
            <a:r>
              <a:rPr lang="en-US" dirty="0" smtClean="0"/>
              <a:t>Add a Proposal</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469" y="3511795"/>
            <a:ext cx="5486400" cy="2987040"/>
          </a:xfrm>
          <a:prstGeom prst="rect">
            <a:avLst/>
          </a:prstGeom>
          <a:ln>
            <a:solidFill>
              <a:schemeClr val="tx1"/>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58401"/>
          <a:stretch/>
        </p:blipFill>
        <p:spPr>
          <a:xfrm>
            <a:off x="3422469" y="2376719"/>
            <a:ext cx="5486400" cy="942367"/>
          </a:xfrm>
          <a:prstGeom prst="rect">
            <a:avLst/>
          </a:prstGeom>
          <a:ln>
            <a:solidFill>
              <a:schemeClr val="tx1"/>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8889"/>
          <a:stretch/>
        </p:blipFill>
        <p:spPr>
          <a:xfrm>
            <a:off x="3422469" y="1129323"/>
            <a:ext cx="4450080" cy="1054687"/>
          </a:xfrm>
          <a:prstGeom prst="rect">
            <a:avLst/>
          </a:prstGeom>
          <a:ln>
            <a:solidFill>
              <a:schemeClr val="tx1"/>
            </a:solidFill>
          </a:ln>
        </p:spPr>
      </p:pic>
      <p:pic>
        <p:nvPicPr>
          <p:cNvPr id="12" name="Picture 11"/>
          <p:cNvPicPr>
            <a:picLocks noChangeAspect="1"/>
          </p:cNvPicPr>
          <p:nvPr/>
        </p:nvPicPr>
        <p:blipFill>
          <a:blip r:embed="rId6"/>
          <a:stretch>
            <a:fillRect/>
          </a:stretch>
        </p:blipFill>
        <p:spPr>
          <a:xfrm>
            <a:off x="579732" y="3549513"/>
            <a:ext cx="2209188" cy="2949322"/>
          </a:xfrm>
          <a:prstGeom prst="rect">
            <a:avLst/>
          </a:prstGeom>
        </p:spPr>
      </p:pic>
      <p:sp>
        <p:nvSpPr>
          <p:cNvPr id="13" name="Rectangle 12"/>
          <p:cNvSpPr/>
          <p:nvPr/>
        </p:nvSpPr>
        <p:spPr>
          <a:xfrm>
            <a:off x="3422469" y="2376719"/>
            <a:ext cx="5486400" cy="9423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39218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06400" y="1129323"/>
            <a:ext cx="2565400" cy="2382472"/>
          </a:xfrm>
        </p:spPr>
        <p:txBody>
          <a:bodyPr>
            <a:normAutofit/>
          </a:bodyPr>
          <a:lstStyle/>
          <a:p>
            <a:pPr marL="285750" indent="-285750">
              <a:buFont typeface="Arial" panose="020B0604020202020204" pitchFamily="34" charset="0"/>
              <a:buChar char="•"/>
            </a:pPr>
            <a:r>
              <a:rPr lang="en-US" dirty="0" smtClean="0"/>
              <a:t>Previously, proposals were saved as word documents and pdfs.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DEVELOPedia will allow for proposals to be saved and updated online</a:t>
            </a:r>
          </a:p>
          <a:p>
            <a:endParaRPr lang="en-US" dirty="0"/>
          </a:p>
        </p:txBody>
      </p:sp>
      <p:sp>
        <p:nvSpPr>
          <p:cNvPr id="4" name="Title 3"/>
          <p:cNvSpPr>
            <a:spLocks noGrp="1"/>
          </p:cNvSpPr>
          <p:nvPr>
            <p:ph type="title"/>
          </p:nvPr>
        </p:nvSpPr>
        <p:spPr/>
        <p:txBody>
          <a:bodyPr/>
          <a:lstStyle/>
          <a:p>
            <a:r>
              <a:rPr lang="en-US" dirty="0" smtClean="0"/>
              <a:t>Add a Proposal</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469" y="3511795"/>
            <a:ext cx="5486400" cy="2987040"/>
          </a:xfrm>
          <a:prstGeom prst="rect">
            <a:avLst/>
          </a:prstGeom>
          <a:ln>
            <a:solidFill>
              <a:schemeClr val="tx1"/>
            </a:solidFill>
          </a:ln>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b="58401"/>
          <a:stretch/>
        </p:blipFill>
        <p:spPr>
          <a:xfrm>
            <a:off x="3422469" y="2376719"/>
            <a:ext cx="5486400" cy="942367"/>
          </a:xfrm>
          <a:prstGeom prst="rect">
            <a:avLst/>
          </a:prstGeom>
          <a:ln>
            <a:solidFill>
              <a:schemeClr val="tx1"/>
            </a:solidFill>
          </a:ln>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18889"/>
          <a:stretch/>
        </p:blipFill>
        <p:spPr>
          <a:xfrm>
            <a:off x="3422469" y="1129323"/>
            <a:ext cx="4450080" cy="1054687"/>
          </a:xfrm>
          <a:prstGeom prst="rect">
            <a:avLst/>
          </a:prstGeom>
          <a:ln>
            <a:solidFill>
              <a:schemeClr val="tx1"/>
            </a:solidFill>
          </a:ln>
        </p:spPr>
      </p:pic>
      <p:pic>
        <p:nvPicPr>
          <p:cNvPr id="12" name="Picture 11"/>
          <p:cNvPicPr>
            <a:picLocks noChangeAspect="1"/>
          </p:cNvPicPr>
          <p:nvPr/>
        </p:nvPicPr>
        <p:blipFill>
          <a:blip r:embed="rId6"/>
          <a:stretch>
            <a:fillRect/>
          </a:stretch>
        </p:blipFill>
        <p:spPr>
          <a:xfrm>
            <a:off x="579732" y="3549513"/>
            <a:ext cx="2209188" cy="2949322"/>
          </a:xfrm>
          <a:prstGeom prst="rect">
            <a:avLst/>
          </a:prstGeom>
        </p:spPr>
      </p:pic>
      <p:sp>
        <p:nvSpPr>
          <p:cNvPr id="2" name="Rectangle 1"/>
          <p:cNvSpPr/>
          <p:nvPr/>
        </p:nvSpPr>
        <p:spPr>
          <a:xfrm>
            <a:off x="3422469" y="3511795"/>
            <a:ext cx="5486400" cy="2987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22469" y="6287589"/>
            <a:ext cx="618308" cy="21124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6427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9405" y="2009671"/>
            <a:ext cx="7253669" cy="4656998"/>
          </a:xfrm>
          <a:ln>
            <a:solidFill>
              <a:schemeClr val="tx1"/>
            </a:solidFill>
          </a:ln>
        </p:spPr>
      </p:pic>
      <p:sp>
        <p:nvSpPr>
          <p:cNvPr id="3" name="Text Placeholder 2"/>
          <p:cNvSpPr>
            <a:spLocks noGrp="1"/>
          </p:cNvSpPr>
          <p:nvPr>
            <p:ph type="body" sz="half" idx="2"/>
          </p:nvPr>
        </p:nvSpPr>
        <p:spPr>
          <a:xfrm>
            <a:off x="406401" y="1085222"/>
            <a:ext cx="8439678" cy="1564845"/>
          </a:xfrm>
        </p:spPr>
        <p:txBody>
          <a:bodyPr>
            <a:normAutofit/>
          </a:bodyPr>
          <a:lstStyle/>
          <a:p>
            <a:r>
              <a:rPr lang="en-US" dirty="0" smtClean="0"/>
              <a:t>Naming uploaded files must be completed with diligence</a:t>
            </a:r>
            <a:r>
              <a:rPr lang="en-US" dirty="0"/>
              <a:t> </a:t>
            </a:r>
            <a:r>
              <a:rPr lang="en-US" dirty="0" smtClean="0"/>
              <a:t>so that they don’t overwrite previously uploaded files. </a:t>
            </a:r>
            <a:endParaRPr lang="en-US" dirty="0"/>
          </a:p>
          <a:p>
            <a:r>
              <a:rPr lang="en-US" dirty="0" smtClean="0"/>
              <a:t>The file max upload size was finally increased from 7MB to 60MB.</a:t>
            </a:r>
            <a:endParaRPr lang="en-US" dirty="0"/>
          </a:p>
        </p:txBody>
      </p:sp>
      <p:sp>
        <p:nvSpPr>
          <p:cNvPr id="4" name="Title 3"/>
          <p:cNvSpPr>
            <a:spLocks noGrp="1"/>
          </p:cNvSpPr>
          <p:nvPr>
            <p:ph type="title"/>
          </p:nvPr>
        </p:nvSpPr>
        <p:spPr/>
        <p:txBody>
          <a:bodyPr/>
          <a:lstStyle/>
          <a:p>
            <a:r>
              <a:rPr lang="en-US" dirty="0" smtClean="0"/>
              <a:t>Uploading New Files</a:t>
            </a:r>
            <a:endParaRPr lang="en-US" dirty="0"/>
          </a:p>
        </p:txBody>
      </p:sp>
      <p:sp>
        <p:nvSpPr>
          <p:cNvPr id="6" name="Rectangle 5"/>
          <p:cNvSpPr/>
          <p:nvPr/>
        </p:nvSpPr>
        <p:spPr>
          <a:xfrm>
            <a:off x="999405" y="3162300"/>
            <a:ext cx="7253669" cy="878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9421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3"/>
          </p:nvPr>
        </p:nvSpPr>
        <p:spPr>
          <a:xfrm>
            <a:off x="5163607" y="1068754"/>
            <a:ext cx="2067983" cy="553001"/>
          </a:xfrm>
        </p:spPr>
        <p:txBody>
          <a:bodyPr>
            <a:noAutofit/>
          </a:bodyPr>
          <a:lstStyle/>
          <a:p>
            <a:r>
              <a:rPr lang="en-US" sz="2800" dirty="0" smtClean="0"/>
              <a:t>Searching</a:t>
            </a:r>
            <a:endParaRPr lang="en-US" sz="2800" dirty="0"/>
          </a:p>
        </p:txBody>
      </p:sp>
      <p:sp>
        <p:nvSpPr>
          <p:cNvPr id="7" name="Content Placeholder 6"/>
          <p:cNvSpPr>
            <a:spLocks noGrp="1"/>
          </p:cNvSpPr>
          <p:nvPr>
            <p:ph sz="half" idx="2"/>
          </p:nvPr>
        </p:nvSpPr>
        <p:spPr>
          <a:xfrm>
            <a:off x="254000" y="1710976"/>
            <a:ext cx="3175000" cy="924009"/>
          </a:xfrm>
        </p:spPr>
        <p:txBody>
          <a:bodyPr>
            <a:normAutofit/>
          </a:bodyPr>
          <a:lstStyle/>
          <a:p>
            <a:pPr marL="0" indent="0" algn="ctr">
              <a:buNone/>
            </a:pPr>
            <a:r>
              <a:rPr lang="en-US" sz="2000" dirty="0" smtClean="0"/>
              <a:t>This is the method to broadly search all projects at one time.</a:t>
            </a:r>
            <a:endParaRPr lang="en-US" sz="2000" dirty="0"/>
          </a:p>
        </p:txBody>
      </p:sp>
      <p:sp>
        <p:nvSpPr>
          <p:cNvPr id="6" name="Text Placeholder 5"/>
          <p:cNvSpPr>
            <a:spLocks noGrp="1"/>
          </p:cNvSpPr>
          <p:nvPr>
            <p:ph type="body" idx="1"/>
          </p:nvPr>
        </p:nvSpPr>
        <p:spPr>
          <a:xfrm>
            <a:off x="797800" y="1045713"/>
            <a:ext cx="2091450" cy="595335"/>
          </a:xfrm>
        </p:spPr>
        <p:txBody>
          <a:bodyPr>
            <a:noAutofit/>
          </a:bodyPr>
          <a:lstStyle/>
          <a:p>
            <a:r>
              <a:rPr lang="en-US" sz="2800" dirty="0" smtClean="0"/>
              <a:t>Categories</a:t>
            </a:r>
            <a:endParaRPr lang="en-US" sz="2800" dirty="0"/>
          </a:p>
        </p:txBody>
      </p:sp>
      <p:sp>
        <p:nvSpPr>
          <p:cNvPr id="5" name="Title 4"/>
          <p:cNvSpPr>
            <a:spLocks noGrp="1"/>
          </p:cNvSpPr>
          <p:nvPr>
            <p:ph type="title"/>
          </p:nvPr>
        </p:nvSpPr>
        <p:spPr>
          <a:xfrm>
            <a:off x="406400" y="135695"/>
            <a:ext cx="7138097" cy="662024"/>
          </a:xfrm>
        </p:spPr>
        <p:txBody>
          <a:bodyPr/>
          <a:lstStyle/>
          <a:p>
            <a:r>
              <a:rPr lang="en-US" dirty="0" smtClean="0"/>
              <a:t>DEVELOPedia Abilities</a:t>
            </a:r>
            <a:endParaRPr lang="en-US" dirty="0"/>
          </a:p>
        </p:txBody>
      </p:sp>
      <p:sp>
        <p:nvSpPr>
          <p:cNvPr id="9" name="Content Placeholder 6"/>
          <p:cNvSpPr txBox="1">
            <a:spLocks/>
          </p:cNvSpPr>
          <p:nvPr/>
        </p:nvSpPr>
        <p:spPr>
          <a:xfrm>
            <a:off x="4151708" y="1710976"/>
            <a:ext cx="4091782" cy="1111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5"/>
              </a:buClr>
              <a:buFont typeface="Webdings" panose="05030102010509060703" pitchFamily="18" charset="2"/>
              <a:buChar char="4"/>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lumMod val="60000"/>
                  <a:lumOff val="40000"/>
                </a:schemeClr>
              </a:buClr>
              <a:buFont typeface="Webdings" panose="05030102010509060703" pitchFamily="18" charset="2"/>
              <a:buChar char="4"/>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dirty="0" smtClean="0"/>
              <a:t>This is the method to specifically search inside terms, location, or application area.</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448" y="2710991"/>
            <a:ext cx="4577706" cy="3609992"/>
          </a:xfrm>
          <a:prstGeom prst="rect">
            <a:avLst/>
          </a:prstGeom>
          <a:ln>
            <a:solidFill>
              <a:schemeClr val="tx1"/>
            </a:solidFill>
          </a:ln>
        </p:spPr>
      </p:pic>
      <p:pic>
        <p:nvPicPr>
          <p:cNvPr id="3" name="Content Placeholder 2"/>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797800" y="2704913"/>
            <a:ext cx="1927983" cy="3758961"/>
          </a:xfrm>
          <a:ln>
            <a:solidFill>
              <a:schemeClr val="tx1"/>
            </a:solidFill>
          </a:ln>
        </p:spPr>
      </p:pic>
    </p:spTree>
    <p:extLst>
      <p:ext uri="{BB962C8B-B14F-4D97-AF65-F5344CB8AC3E}">
        <p14:creationId xmlns:p14="http://schemas.microsoft.com/office/powerpoint/2010/main" val="4251450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06400" y="1810692"/>
            <a:ext cx="3254734" cy="4452938"/>
          </a:xfrm>
          <a:ln>
            <a:solidFill>
              <a:schemeClr val="tx1"/>
            </a:solidFill>
          </a:ln>
        </p:spPr>
      </p:pic>
      <p:sp>
        <p:nvSpPr>
          <p:cNvPr id="8" name="Text Placeholder 7"/>
          <p:cNvSpPr>
            <a:spLocks noGrp="1"/>
          </p:cNvSpPr>
          <p:nvPr>
            <p:ph type="body" sz="quarter" idx="3"/>
          </p:nvPr>
        </p:nvSpPr>
        <p:spPr>
          <a:xfrm>
            <a:off x="406400" y="1125413"/>
            <a:ext cx="3680811" cy="685279"/>
          </a:xfrm>
        </p:spPr>
        <p:txBody>
          <a:bodyPr/>
          <a:lstStyle/>
          <a:p>
            <a:r>
              <a:rPr lang="en-US" dirty="0" smtClean="0"/>
              <a:t>Admin Manual</a:t>
            </a:r>
            <a:endParaRPr lang="en-US" dirty="0"/>
          </a:p>
        </p:txBody>
      </p:sp>
      <p:sp>
        <p:nvSpPr>
          <p:cNvPr id="6" name="Text Placeholder 5"/>
          <p:cNvSpPr>
            <a:spLocks noGrp="1"/>
          </p:cNvSpPr>
          <p:nvPr>
            <p:ph type="body" idx="1"/>
          </p:nvPr>
        </p:nvSpPr>
        <p:spPr>
          <a:xfrm>
            <a:off x="4298257" y="1125413"/>
            <a:ext cx="4091782" cy="685279"/>
          </a:xfrm>
        </p:spPr>
        <p:txBody>
          <a:bodyPr/>
          <a:lstStyle/>
          <a:p>
            <a:r>
              <a:rPr lang="en-US" dirty="0" smtClean="0"/>
              <a:t>User Guide for DEVELOPers</a:t>
            </a:r>
            <a:endParaRPr lang="en-US" dirty="0"/>
          </a:p>
        </p:txBody>
      </p:sp>
      <p:sp>
        <p:nvSpPr>
          <p:cNvPr id="3" name="Title 2"/>
          <p:cNvSpPr>
            <a:spLocks noGrp="1"/>
          </p:cNvSpPr>
          <p:nvPr>
            <p:ph type="title"/>
          </p:nvPr>
        </p:nvSpPr>
        <p:spPr/>
        <p:txBody>
          <a:bodyPr>
            <a:normAutofit/>
          </a:bodyPr>
          <a:lstStyle/>
          <a:p>
            <a:r>
              <a:rPr lang="en-US" dirty="0" smtClean="0"/>
              <a:t>DEVELOPedia Manuals</a:t>
            </a:r>
            <a:endParaRPr lang="en-US" dirty="0"/>
          </a:p>
        </p:txBody>
      </p:sp>
      <p:pic>
        <p:nvPicPr>
          <p:cNvPr id="12" name="Picture 11"/>
          <p:cNvPicPr>
            <a:picLocks noChangeAspect="1"/>
          </p:cNvPicPr>
          <p:nvPr/>
        </p:nvPicPr>
        <p:blipFill rotWithShape="1">
          <a:blip r:embed="rId4"/>
          <a:srcRect b="9988"/>
          <a:stretch/>
        </p:blipFill>
        <p:spPr>
          <a:xfrm>
            <a:off x="4460181" y="2010738"/>
            <a:ext cx="3569393" cy="3828088"/>
          </a:xfrm>
          <a:prstGeom prst="rect">
            <a:avLst/>
          </a:prstGeom>
          <a:ln>
            <a:solidFill>
              <a:schemeClr val="tx1"/>
            </a:solidFill>
          </a:ln>
        </p:spPr>
      </p:pic>
    </p:spTree>
    <p:extLst>
      <p:ext uri="{BB962C8B-B14F-4D97-AF65-F5344CB8AC3E}">
        <p14:creationId xmlns:p14="http://schemas.microsoft.com/office/powerpoint/2010/main" val="21647687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DEVELOPedia Timeline</a:t>
            </a:r>
            <a:endParaRPr lang="en-US" dirty="0"/>
          </a:p>
        </p:txBody>
      </p:sp>
      <p:sp>
        <p:nvSpPr>
          <p:cNvPr id="5" name="TextBox 4"/>
          <p:cNvSpPr txBox="1"/>
          <p:nvPr/>
        </p:nvSpPr>
        <p:spPr>
          <a:xfrm>
            <a:off x="3975448" y="5423958"/>
            <a:ext cx="1593850" cy="369332"/>
          </a:xfrm>
          <a:prstGeom prst="rect">
            <a:avLst/>
          </a:prstGeom>
          <a:noFill/>
        </p:spPr>
        <p:txBody>
          <a:bodyPr wrap="square" rtlCol="0">
            <a:spAutoFit/>
          </a:bodyPr>
          <a:lstStyle/>
          <a:p>
            <a:r>
              <a:rPr lang="en-US" dirty="0" smtClean="0"/>
              <a:t>Team photo</a:t>
            </a:r>
            <a:endParaRPr lang="en-US" dirty="0"/>
          </a:p>
        </p:txBody>
      </p:sp>
      <p:graphicFrame>
        <p:nvGraphicFramePr>
          <p:cNvPr id="6" name="Diagram 5"/>
          <p:cNvGraphicFramePr/>
          <p:nvPr>
            <p:extLst>
              <p:ext uri="{D42A27DB-BD31-4B8C-83A1-F6EECF244321}">
                <p14:modId xmlns:p14="http://schemas.microsoft.com/office/powerpoint/2010/main" val="241669017"/>
              </p:ext>
            </p:extLst>
          </p:nvPr>
        </p:nvGraphicFramePr>
        <p:xfrm>
          <a:off x="550333" y="1253067"/>
          <a:ext cx="6715809" cy="3373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p:cNvGrpSpPr/>
          <p:nvPr/>
        </p:nvGrpSpPr>
        <p:grpSpPr>
          <a:xfrm>
            <a:off x="7332009" y="2249524"/>
            <a:ext cx="1566583" cy="1349301"/>
            <a:chOff x="4187113" y="2023951"/>
            <a:chExt cx="1566583" cy="1349301"/>
          </a:xfrm>
        </p:grpSpPr>
        <p:sp>
          <p:nvSpPr>
            <p:cNvPr id="14" name="Rounded Rectangle 13"/>
            <p:cNvSpPr/>
            <p:nvPr/>
          </p:nvSpPr>
          <p:spPr>
            <a:xfrm>
              <a:off x="4187113" y="2023951"/>
              <a:ext cx="1566583" cy="134930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4252980" y="2089818"/>
              <a:ext cx="1434849" cy="12175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n-US" sz="900" kern="1200" dirty="0" smtClean="0"/>
                <a:t>Summer 2015 – National Full Live launch to all DEVEVLOP Nodes</a:t>
              </a:r>
              <a:endParaRPr lang="en-US" sz="900" kern="1200" dirty="0"/>
            </a:p>
          </p:txBody>
        </p:sp>
      </p:grpSp>
    </p:spTree>
    <p:extLst>
      <p:ext uri="{BB962C8B-B14F-4D97-AF65-F5344CB8AC3E}">
        <p14:creationId xmlns:p14="http://schemas.microsoft.com/office/powerpoint/2010/main" val="296583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a:xfrm>
            <a:off x="654518" y="1905001"/>
            <a:ext cx="7600482" cy="4706813"/>
          </a:xfrm>
        </p:spPr>
        <p:txBody>
          <a:bodyPr>
            <a:normAutofit/>
          </a:bodyPr>
          <a:lstStyle/>
          <a:p>
            <a:pPr>
              <a:lnSpc>
                <a:spcPct val="100000"/>
              </a:lnSpc>
            </a:pPr>
            <a:r>
              <a:rPr lang="en-US" sz="2400" dirty="0" smtClean="0"/>
              <a:t>All pages rewritten to include similar format</a:t>
            </a:r>
          </a:p>
          <a:p>
            <a:pPr>
              <a:lnSpc>
                <a:spcPct val="100000"/>
              </a:lnSpc>
            </a:pPr>
            <a:r>
              <a:rPr lang="en-US" sz="2400" dirty="0" smtClean="0"/>
              <a:t>Naming systems, tables, links, files, and forms all implemented to increase functionality</a:t>
            </a:r>
          </a:p>
          <a:p>
            <a:pPr>
              <a:lnSpc>
                <a:spcPct val="100000"/>
              </a:lnSpc>
            </a:pPr>
            <a:r>
              <a:rPr lang="en-US" sz="2400" dirty="0" smtClean="0"/>
              <a:t>User friendliness and editing abilities added</a:t>
            </a:r>
          </a:p>
          <a:p>
            <a:pPr>
              <a:lnSpc>
                <a:spcPct val="100000"/>
              </a:lnSpc>
            </a:pPr>
            <a:r>
              <a:rPr lang="en-US" sz="2400" dirty="0" smtClean="0"/>
              <a:t>Increased file upload size</a:t>
            </a:r>
          </a:p>
          <a:p>
            <a:pPr>
              <a:lnSpc>
                <a:spcPct val="100000"/>
              </a:lnSpc>
            </a:pPr>
            <a:r>
              <a:rPr lang="en-US" sz="2400" dirty="0" smtClean="0"/>
              <a:t>Several </a:t>
            </a:r>
            <a:r>
              <a:rPr lang="en-US" sz="2400" dirty="0" smtClean="0"/>
              <a:t>“Add Page” forms created</a:t>
            </a:r>
            <a:endParaRPr lang="en-US" sz="2400" dirty="0"/>
          </a:p>
          <a:p>
            <a:pPr>
              <a:lnSpc>
                <a:spcPct val="150000"/>
              </a:lnSpc>
            </a:pPr>
            <a:endParaRPr lang="en-US" sz="2400" dirty="0" smtClean="0"/>
          </a:p>
        </p:txBody>
      </p:sp>
      <p:sp>
        <p:nvSpPr>
          <p:cNvPr id="3" name="Text Placeholder 2"/>
          <p:cNvSpPr>
            <a:spLocks noGrp="1"/>
          </p:cNvSpPr>
          <p:nvPr>
            <p:ph type="body" sz="quarter" idx="3"/>
          </p:nvPr>
        </p:nvSpPr>
        <p:spPr>
          <a:xfrm>
            <a:off x="406400" y="1151792"/>
            <a:ext cx="1483784" cy="418186"/>
          </a:xfrm>
        </p:spPr>
        <p:txBody>
          <a:bodyPr anchor="t">
            <a:normAutofit lnSpcReduction="10000"/>
          </a:bodyPr>
          <a:lstStyle/>
          <a:p>
            <a:r>
              <a:rPr lang="en-US" dirty="0" smtClean="0"/>
              <a:t>Fall 2014</a:t>
            </a:r>
            <a:endParaRPr lang="en-US" dirty="0"/>
          </a:p>
        </p:txBody>
      </p:sp>
      <p:sp>
        <p:nvSpPr>
          <p:cNvPr id="6" name="Title 5"/>
          <p:cNvSpPr>
            <a:spLocks noGrp="1"/>
          </p:cNvSpPr>
          <p:nvPr>
            <p:ph type="title"/>
          </p:nvPr>
        </p:nvSpPr>
        <p:spPr/>
        <p:txBody>
          <a:bodyPr/>
          <a:lstStyle/>
          <a:p>
            <a:r>
              <a:rPr lang="en-US" dirty="0" smtClean="0"/>
              <a:t>Fall Goals of DEVELOPedia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869" y="4011621"/>
            <a:ext cx="2284146" cy="2600193"/>
          </a:xfrm>
          <a:prstGeom prst="rect">
            <a:avLst/>
          </a:prstGeom>
          <a:ln>
            <a:solidFill>
              <a:schemeClr val="tx1"/>
            </a:solidFill>
          </a:ln>
        </p:spPr>
      </p:pic>
    </p:spTree>
    <p:extLst>
      <p:ext uri="{BB962C8B-B14F-4D97-AF65-F5344CB8AC3E}">
        <p14:creationId xmlns:p14="http://schemas.microsoft.com/office/powerpoint/2010/main" val="10454351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17909" y="3890105"/>
            <a:ext cx="6858000" cy="744879"/>
          </a:xfrm>
        </p:spPr>
        <p:txBody>
          <a:bodyPr/>
          <a:lstStyle/>
          <a:p>
            <a:r>
              <a:rPr lang="en-US" dirty="0" smtClean="0"/>
              <a:t>Setting the stage for Next Term’s Programming Project</a:t>
            </a:r>
            <a:endParaRPr lang="en-US" dirty="0"/>
          </a:p>
        </p:txBody>
      </p:sp>
      <p:sp>
        <p:nvSpPr>
          <p:cNvPr id="5" name="Title 4"/>
          <p:cNvSpPr>
            <a:spLocks noGrp="1"/>
          </p:cNvSpPr>
          <p:nvPr>
            <p:ph type="ctrTitle"/>
          </p:nvPr>
        </p:nvSpPr>
        <p:spPr>
          <a:xfrm>
            <a:off x="117909" y="1122363"/>
            <a:ext cx="7772400" cy="2387600"/>
          </a:xfrm>
        </p:spPr>
        <p:txBody>
          <a:bodyPr>
            <a:normAutofit fontScale="90000"/>
          </a:bodyPr>
          <a:lstStyle/>
          <a:p>
            <a:pPr algn="l"/>
            <a:r>
              <a:rPr lang="en-US" dirty="0" smtClean="0"/>
              <a:t>Colombian </a:t>
            </a:r>
            <a:r>
              <a:rPr lang="en-US" dirty="0"/>
              <a:t>Vulnerability Index of torrential events </a:t>
            </a:r>
            <a:r>
              <a:rPr lang="en-US" dirty="0" smtClean="0"/>
              <a:t>(IVET)</a:t>
            </a:r>
            <a:endParaRPr lang="en-US" dirty="0"/>
          </a:p>
        </p:txBody>
      </p:sp>
      <p:sp>
        <p:nvSpPr>
          <p:cNvPr id="7" name="Text Placeholder 6"/>
          <p:cNvSpPr>
            <a:spLocks noGrp="1"/>
          </p:cNvSpPr>
          <p:nvPr>
            <p:ph type="body" sz="quarter" idx="10"/>
          </p:nvPr>
        </p:nvSpPr>
        <p:spPr>
          <a:xfrm>
            <a:off x="696262" y="5015126"/>
            <a:ext cx="2365178" cy="1682940"/>
          </a:xfrm>
        </p:spPr>
        <p:txBody>
          <a:bodyPr>
            <a:normAutofit/>
          </a:bodyPr>
          <a:lstStyle/>
          <a:p>
            <a:pPr>
              <a:lnSpc>
                <a:spcPct val="120000"/>
              </a:lnSpc>
              <a:spcBef>
                <a:spcPts val="0"/>
              </a:spcBef>
            </a:pPr>
            <a:r>
              <a:rPr lang="en-US" dirty="0"/>
              <a:t>Logan Kendle</a:t>
            </a:r>
          </a:p>
          <a:p>
            <a:pPr>
              <a:lnSpc>
                <a:spcPct val="120000"/>
              </a:lnSpc>
              <a:spcBef>
                <a:spcPts val="0"/>
              </a:spcBef>
            </a:pPr>
            <a:r>
              <a:rPr lang="en-US" dirty="0"/>
              <a:t>Gennifer Anderson</a:t>
            </a:r>
          </a:p>
          <a:p>
            <a:pPr>
              <a:lnSpc>
                <a:spcPct val="120000"/>
              </a:lnSpc>
              <a:spcBef>
                <a:spcPts val="0"/>
              </a:spcBef>
            </a:pPr>
            <a:r>
              <a:rPr lang="en-US" dirty="0" smtClean="0"/>
              <a:t>Luke Thompson</a:t>
            </a:r>
            <a:endParaRPr lang="en-US" dirty="0"/>
          </a:p>
        </p:txBody>
      </p:sp>
      <p:sp>
        <p:nvSpPr>
          <p:cNvPr id="8" name="Text Placeholder 6"/>
          <p:cNvSpPr txBox="1">
            <a:spLocks/>
          </p:cNvSpPr>
          <p:nvPr/>
        </p:nvSpPr>
        <p:spPr>
          <a:xfrm>
            <a:off x="2961703" y="4755278"/>
            <a:ext cx="2213811" cy="1682940"/>
          </a:xfrm>
          <a:prstGeom prst="rect">
            <a:avLst/>
          </a:prstGeom>
        </p:spPr>
        <p:txBody>
          <a:bodyPr vert="horz" lIns="91440" tIns="45720" rIns="91440" bIns="45720" rtlCol="0">
            <a:normAutofit/>
          </a:bodyPr>
          <a:lstStyle>
            <a:lvl1pPr marL="285750" indent="-285750" algn="l" defTabSz="914400" rtl="0" eaLnBrk="1" latinLnBrk="0" hangingPunct="1">
              <a:lnSpc>
                <a:spcPct val="90000"/>
              </a:lnSpc>
              <a:spcBef>
                <a:spcPts val="1000"/>
              </a:spcBef>
              <a:buClr>
                <a:schemeClr val="accent5"/>
              </a:buClr>
              <a:buFont typeface="Webdings" panose="05030102010509060703" pitchFamily="18" charset="2"/>
              <a:buChar char="4"/>
              <a:defRPr sz="1600" b="0" kern="1200" baseline="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Clr>
                <a:srgbClr val="7CB3B3"/>
              </a:buClr>
              <a:buNone/>
            </a:pPr>
            <a:endParaRPr lang="en-US" dirty="0" smtClean="0">
              <a:solidFill>
                <a:srgbClr val="807F7F">
                  <a:lumMod val="75000"/>
                </a:srgbClr>
              </a:solidFill>
            </a:endParaRPr>
          </a:p>
        </p:txBody>
      </p:sp>
    </p:spTree>
    <p:extLst>
      <p:ext uri="{BB962C8B-B14F-4D97-AF65-F5344CB8AC3E}">
        <p14:creationId xmlns:p14="http://schemas.microsoft.com/office/powerpoint/2010/main" val="21034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06400" y="1125414"/>
            <a:ext cx="4091782" cy="587883"/>
          </a:xfrm>
        </p:spPr>
        <p:txBody>
          <a:bodyPr/>
          <a:lstStyle/>
          <a:p>
            <a:r>
              <a:rPr lang="en-US" dirty="0" smtClean="0"/>
              <a:t>Purpose of project</a:t>
            </a:r>
            <a:endParaRPr lang="en-US" dirty="0"/>
          </a:p>
        </p:txBody>
      </p:sp>
      <p:sp>
        <p:nvSpPr>
          <p:cNvPr id="4" name="Title 3"/>
          <p:cNvSpPr>
            <a:spLocks noGrp="1"/>
          </p:cNvSpPr>
          <p:nvPr>
            <p:ph type="title"/>
          </p:nvPr>
        </p:nvSpPr>
        <p:spPr/>
        <p:txBody>
          <a:bodyPr/>
          <a:lstStyle/>
          <a:p>
            <a:r>
              <a:rPr lang="en-US" dirty="0" smtClean="0"/>
              <a:t>Project Scope</a:t>
            </a:r>
            <a:endParaRPr lang="en-US" dirty="0"/>
          </a:p>
        </p:txBody>
      </p:sp>
      <p:sp>
        <p:nvSpPr>
          <p:cNvPr id="10" name="TextBox 9"/>
          <p:cNvSpPr txBox="1"/>
          <p:nvPr/>
        </p:nvSpPr>
        <p:spPr>
          <a:xfrm>
            <a:off x="123596" y="2088758"/>
            <a:ext cx="4206697"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Due to the highly variable terrain stretching from the Andes Mountains to the Coastal areas in Colombia, the country is prone to flash flooding. </a:t>
            </a:r>
            <a:endParaRPr lang="en-US" dirty="0">
              <a:solidFill>
                <a:prstClr val="black"/>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9100" y="4069064"/>
            <a:ext cx="3505709" cy="2629282"/>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3098" y="1124748"/>
            <a:ext cx="4277026" cy="2851351"/>
          </a:xfrm>
          <a:prstGeom prst="rect">
            <a:avLst/>
          </a:prstGeom>
        </p:spPr>
      </p:pic>
      <p:sp>
        <p:nvSpPr>
          <p:cNvPr id="13" name="TextBox 12"/>
          <p:cNvSpPr txBox="1"/>
          <p:nvPr/>
        </p:nvSpPr>
        <p:spPr>
          <a:xfrm>
            <a:off x="123596" y="4106655"/>
            <a:ext cx="4206697"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solidFill>
                  <a:prstClr val="black"/>
                </a:solidFill>
              </a:rPr>
              <a:t>The goal of the Colombian IVET project is to use the data found in ArcGIS to aid IDEAM* in preventing unnecessary </a:t>
            </a:r>
            <a:r>
              <a:rPr lang="en-US" dirty="0" smtClean="0">
                <a:solidFill>
                  <a:prstClr val="black"/>
                </a:solidFill>
              </a:rPr>
              <a:t>deaths </a:t>
            </a:r>
            <a:r>
              <a:rPr lang="en-US" dirty="0" smtClean="0">
                <a:solidFill>
                  <a:prstClr val="black"/>
                </a:solidFill>
              </a:rPr>
              <a:t>caused by natural disasters</a:t>
            </a:r>
          </a:p>
          <a:p>
            <a:endParaRPr lang="en-US" dirty="0">
              <a:solidFill>
                <a:prstClr val="black"/>
              </a:solidFill>
            </a:endParaRPr>
          </a:p>
        </p:txBody>
      </p:sp>
      <p:sp>
        <p:nvSpPr>
          <p:cNvPr id="14" name="TextBox 13"/>
          <p:cNvSpPr txBox="1"/>
          <p:nvPr/>
        </p:nvSpPr>
        <p:spPr>
          <a:xfrm>
            <a:off x="1139269" y="6139940"/>
            <a:ext cx="3634084" cy="523220"/>
          </a:xfrm>
          <a:prstGeom prst="rect">
            <a:avLst/>
          </a:prstGeom>
          <a:noFill/>
        </p:spPr>
        <p:txBody>
          <a:bodyPr wrap="square" rtlCol="0">
            <a:spAutoFit/>
          </a:bodyPr>
          <a:lstStyle/>
          <a:p>
            <a:r>
              <a:rPr lang="en-US" sz="1400" dirty="0" smtClean="0">
                <a:solidFill>
                  <a:prstClr val="black"/>
                </a:solidFill>
              </a:rPr>
              <a:t>*IDEAM: Institute of Hydrology, Meteorology and Environmental Studies</a:t>
            </a:r>
            <a:endParaRPr lang="en-US" sz="1400" dirty="0">
              <a:solidFill>
                <a:prstClr val="black"/>
              </a:solidFill>
            </a:endParaRPr>
          </a:p>
        </p:txBody>
      </p:sp>
    </p:spTree>
    <p:extLst>
      <p:ext uri="{BB962C8B-B14F-4D97-AF65-F5344CB8AC3E}">
        <p14:creationId xmlns:p14="http://schemas.microsoft.com/office/powerpoint/2010/main" val="305170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949754" y="3198874"/>
            <a:ext cx="2628150" cy="2962070"/>
          </a:xfrm>
        </p:spPr>
      </p:pic>
      <p:sp>
        <p:nvSpPr>
          <p:cNvPr id="8" name="Content Placeholder 7"/>
          <p:cNvSpPr>
            <a:spLocks noGrp="1"/>
          </p:cNvSpPr>
          <p:nvPr>
            <p:ph sz="quarter" idx="4"/>
          </p:nvPr>
        </p:nvSpPr>
        <p:spPr>
          <a:xfrm>
            <a:off x="236306" y="5037294"/>
            <a:ext cx="5804898" cy="4453271"/>
          </a:xfrm>
        </p:spPr>
        <p:txBody>
          <a:bodyPr>
            <a:normAutofit/>
          </a:bodyPr>
          <a:lstStyle/>
          <a:p>
            <a:r>
              <a:rPr lang="en-US" sz="2400" dirty="0" smtClean="0"/>
              <a:t>La Mosca River Basin, Colombia</a:t>
            </a:r>
            <a:endParaRPr lang="en-US" sz="2400" dirty="0"/>
          </a:p>
        </p:txBody>
      </p:sp>
      <p:sp>
        <p:nvSpPr>
          <p:cNvPr id="7" name="Text Placeholder 6"/>
          <p:cNvSpPr>
            <a:spLocks noGrp="1"/>
          </p:cNvSpPr>
          <p:nvPr>
            <p:ph type="body" sz="quarter" idx="3"/>
          </p:nvPr>
        </p:nvSpPr>
        <p:spPr>
          <a:xfrm>
            <a:off x="391295" y="4069064"/>
            <a:ext cx="4106887" cy="587883"/>
          </a:xfrm>
        </p:spPr>
        <p:txBody>
          <a:bodyPr/>
          <a:lstStyle/>
          <a:p>
            <a:r>
              <a:rPr lang="en-US" dirty="0" smtClean="0"/>
              <a:t>Study Area</a:t>
            </a:r>
            <a:endParaRPr lang="en-US" dirty="0"/>
          </a:p>
        </p:txBody>
      </p:sp>
      <p:sp>
        <p:nvSpPr>
          <p:cNvPr id="5" name="Text Placeholder 4"/>
          <p:cNvSpPr>
            <a:spLocks noGrp="1"/>
          </p:cNvSpPr>
          <p:nvPr>
            <p:ph type="body" idx="1"/>
          </p:nvPr>
        </p:nvSpPr>
        <p:spPr>
          <a:xfrm>
            <a:off x="406400" y="1177139"/>
            <a:ext cx="4091782" cy="587883"/>
          </a:xfrm>
        </p:spPr>
        <p:txBody>
          <a:bodyPr/>
          <a:lstStyle/>
          <a:p>
            <a:r>
              <a:rPr lang="en-US" dirty="0" smtClean="0"/>
              <a:t>Objectives</a:t>
            </a:r>
            <a:endParaRPr lang="en-US" dirty="0"/>
          </a:p>
        </p:txBody>
      </p:sp>
      <p:sp>
        <p:nvSpPr>
          <p:cNvPr id="4" name="Title 3"/>
          <p:cNvSpPr>
            <a:spLocks noGrp="1"/>
          </p:cNvSpPr>
          <p:nvPr>
            <p:ph type="title"/>
          </p:nvPr>
        </p:nvSpPr>
        <p:spPr/>
        <p:txBody>
          <a:bodyPr/>
          <a:lstStyle/>
          <a:p>
            <a:r>
              <a:rPr lang="en-US" dirty="0" smtClean="0"/>
              <a:t>Project Scope</a:t>
            </a:r>
            <a:endParaRPr lang="en-US" dirty="0"/>
          </a:p>
        </p:txBody>
      </p:sp>
      <p:sp>
        <p:nvSpPr>
          <p:cNvPr id="10" name="TextBox 9"/>
          <p:cNvSpPr txBox="1"/>
          <p:nvPr/>
        </p:nvSpPr>
        <p:spPr>
          <a:xfrm>
            <a:off x="406400" y="1998545"/>
            <a:ext cx="8015705" cy="923330"/>
          </a:xfrm>
          <a:prstGeom prst="rect">
            <a:avLst/>
          </a:prstGeom>
          <a:noFill/>
        </p:spPr>
        <p:txBody>
          <a:bodyPr wrap="square" rtlCol="0">
            <a:spAutoFit/>
          </a:bodyPr>
          <a:lstStyle/>
          <a:p>
            <a:r>
              <a:rPr lang="en-US" dirty="0">
                <a:solidFill>
                  <a:prstClr val="black"/>
                </a:solidFill>
              </a:rPr>
              <a:t>Use ASTER 30m Digital Elevation Data (DEM</a:t>
            </a:r>
            <a:r>
              <a:rPr lang="en-US" dirty="0" smtClean="0">
                <a:solidFill>
                  <a:prstClr val="black"/>
                </a:solidFill>
              </a:rPr>
              <a:t>) in </a:t>
            </a:r>
            <a:r>
              <a:rPr lang="en-US" dirty="0" smtClean="0">
                <a:solidFill>
                  <a:prstClr val="black"/>
                </a:solidFill>
              </a:rPr>
              <a:t>ArcGIS to calculate the Vulnerability </a:t>
            </a:r>
            <a:r>
              <a:rPr lang="en-US" dirty="0">
                <a:solidFill>
                  <a:prstClr val="black"/>
                </a:solidFill>
              </a:rPr>
              <a:t>Index of torrential events (IVET</a:t>
            </a:r>
            <a:r>
              <a:rPr lang="en-US" dirty="0" smtClean="0">
                <a:solidFill>
                  <a:prstClr val="black"/>
                </a:solidFill>
              </a:rPr>
              <a:t>)</a:t>
            </a:r>
          </a:p>
          <a:p>
            <a:endParaRPr lang="en-US" dirty="0">
              <a:solidFill>
                <a:prstClr val="black"/>
              </a:solidFill>
            </a:endParaRPr>
          </a:p>
        </p:txBody>
      </p:sp>
      <p:sp>
        <p:nvSpPr>
          <p:cNvPr id="12" name="Oval 11"/>
          <p:cNvSpPr/>
          <p:nvPr/>
        </p:nvSpPr>
        <p:spPr>
          <a:xfrm>
            <a:off x="6750119" y="4181413"/>
            <a:ext cx="287676" cy="2774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2215784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33" y="1277703"/>
            <a:ext cx="1847467" cy="1831402"/>
          </a:xfrm>
          <a:prstGeom prst="rect">
            <a:avLst/>
          </a:prstGeom>
        </p:spPr>
      </p:pic>
      <p:sp>
        <p:nvSpPr>
          <p:cNvPr id="8" name="TextBox 7"/>
          <p:cNvSpPr txBox="1"/>
          <p:nvPr/>
        </p:nvSpPr>
        <p:spPr>
          <a:xfrm>
            <a:off x="1095927" y="1171695"/>
            <a:ext cx="1181734" cy="307777"/>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200" dirty="0" smtClean="0">
                <a:solidFill>
                  <a:prstClr val="white"/>
                </a:solidFill>
              </a:rPr>
              <a:t>1. </a:t>
            </a:r>
            <a:r>
              <a:rPr lang="en-US" sz="1400" dirty="0" smtClean="0">
                <a:solidFill>
                  <a:prstClr val="white"/>
                </a:solidFill>
              </a:rPr>
              <a:t>Get Data</a:t>
            </a:r>
            <a:endParaRPr lang="en-US" sz="1400" dirty="0">
              <a:solidFill>
                <a:prstClr val="white"/>
              </a:solidFill>
            </a:endParaRPr>
          </a:p>
        </p:txBody>
      </p:sp>
      <p:pic>
        <p:nvPicPr>
          <p:cNvPr id="9" name="Picture 8"/>
          <p:cNvPicPr>
            <a:picLocks noChangeAspect="1"/>
          </p:cNvPicPr>
          <p:nvPr/>
        </p:nvPicPr>
        <p:blipFill>
          <a:blip r:embed="rId3"/>
          <a:stretch>
            <a:fillRect/>
          </a:stretch>
        </p:blipFill>
        <p:spPr>
          <a:xfrm>
            <a:off x="879751" y="4600161"/>
            <a:ext cx="1847467" cy="1843100"/>
          </a:xfrm>
          <a:prstGeom prst="rect">
            <a:avLst/>
          </a:prstGeom>
        </p:spPr>
      </p:pic>
      <p:sp>
        <p:nvSpPr>
          <p:cNvPr id="10" name="TextBox 9"/>
          <p:cNvSpPr txBox="1"/>
          <p:nvPr/>
        </p:nvSpPr>
        <p:spPr>
          <a:xfrm>
            <a:off x="680370" y="4364300"/>
            <a:ext cx="2239716" cy="307777"/>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200" dirty="0" smtClean="0">
                <a:solidFill>
                  <a:prstClr val="white"/>
                </a:solidFill>
              </a:rPr>
              <a:t>2. </a:t>
            </a:r>
            <a:r>
              <a:rPr lang="en-US" sz="1400" dirty="0" smtClean="0">
                <a:solidFill>
                  <a:prstClr val="white"/>
                </a:solidFill>
              </a:rPr>
              <a:t>Slope </a:t>
            </a:r>
            <a:r>
              <a:rPr lang="en-US" sz="1400" dirty="0">
                <a:solidFill>
                  <a:prstClr val="white"/>
                </a:solidFill>
              </a:rPr>
              <a:t>and Watershed</a:t>
            </a:r>
          </a:p>
        </p:txBody>
      </p:sp>
      <p:sp>
        <p:nvSpPr>
          <p:cNvPr id="2" name="TextBox 1"/>
          <p:cNvSpPr txBox="1"/>
          <p:nvPr/>
        </p:nvSpPr>
        <p:spPr>
          <a:xfrm>
            <a:off x="3196645" y="1816674"/>
            <a:ext cx="5749550" cy="923330"/>
          </a:xfrm>
          <a:prstGeom prst="rect">
            <a:avLst/>
          </a:prstGeom>
          <a:noFill/>
        </p:spPr>
        <p:txBody>
          <a:bodyPr wrap="square" rtlCol="0">
            <a:spAutoFit/>
          </a:bodyPr>
          <a:lstStyle/>
          <a:p>
            <a:r>
              <a:rPr lang="en-US" dirty="0" smtClean="0">
                <a:solidFill>
                  <a:prstClr val="black"/>
                </a:solidFill>
              </a:rPr>
              <a:t>First, we downloaded 30m ASTER Digital Elevation Model (DEM) data from Earth Explorer, then prepared the data for calculations in ArcGIS</a:t>
            </a:r>
            <a:endParaRPr lang="en-US" dirty="0">
              <a:solidFill>
                <a:prstClr val="black"/>
              </a:solidFill>
            </a:endParaRPr>
          </a:p>
        </p:txBody>
      </p:sp>
      <p:sp>
        <p:nvSpPr>
          <p:cNvPr id="5" name="Right Arrow 4"/>
          <p:cNvSpPr/>
          <p:nvPr/>
        </p:nvSpPr>
        <p:spPr>
          <a:xfrm rot="5400000">
            <a:off x="1205370" y="3440981"/>
            <a:ext cx="962848" cy="5668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196645" y="4938624"/>
            <a:ext cx="5749550" cy="923330"/>
          </a:xfrm>
          <a:prstGeom prst="rect">
            <a:avLst/>
          </a:prstGeom>
          <a:noFill/>
        </p:spPr>
        <p:txBody>
          <a:bodyPr wrap="square" rtlCol="0">
            <a:spAutoFit/>
          </a:bodyPr>
          <a:lstStyle/>
          <a:p>
            <a:r>
              <a:rPr lang="en-US" dirty="0" smtClean="0">
                <a:solidFill>
                  <a:prstClr val="black"/>
                </a:solidFill>
              </a:rPr>
              <a:t>Then we calculated the slope of the terrain and the end points of where the majority of rainfall would collect, using the data calculated</a:t>
            </a:r>
            <a:endParaRPr lang="en-US" dirty="0">
              <a:solidFill>
                <a:prstClr val="black"/>
              </a:solidFill>
            </a:endParaRPr>
          </a:p>
        </p:txBody>
      </p:sp>
    </p:spTree>
    <p:extLst>
      <p:ext uri="{BB962C8B-B14F-4D97-AF65-F5344CB8AC3E}">
        <p14:creationId xmlns:p14="http://schemas.microsoft.com/office/powerpoint/2010/main" val="2351687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Methods</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55" y="1328944"/>
            <a:ext cx="2140799" cy="1952729"/>
          </a:xfrm>
          <a:prstGeom prst="rect">
            <a:avLst/>
          </a:prstGeom>
        </p:spPr>
      </p:pic>
      <p:sp>
        <p:nvSpPr>
          <p:cNvPr id="14" name="TextBox 13"/>
          <p:cNvSpPr txBox="1"/>
          <p:nvPr/>
        </p:nvSpPr>
        <p:spPr>
          <a:xfrm>
            <a:off x="599011" y="1099218"/>
            <a:ext cx="2036135" cy="338554"/>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400" dirty="0" smtClean="0">
                <a:solidFill>
                  <a:prstClr val="white"/>
                </a:solidFill>
              </a:rPr>
              <a:t>3. </a:t>
            </a:r>
            <a:r>
              <a:rPr lang="en-US" sz="1600" dirty="0" smtClean="0">
                <a:solidFill>
                  <a:prstClr val="white"/>
                </a:solidFill>
              </a:rPr>
              <a:t>Streams Defined</a:t>
            </a:r>
            <a:endParaRPr lang="en-US" sz="1600" dirty="0">
              <a:solidFill>
                <a:prstClr val="white"/>
              </a:solidFill>
            </a:endParaRPr>
          </a:p>
        </p:txBody>
      </p:sp>
      <p:sp>
        <p:nvSpPr>
          <p:cNvPr id="5" name="TextBox 4"/>
          <p:cNvSpPr txBox="1"/>
          <p:nvPr/>
        </p:nvSpPr>
        <p:spPr>
          <a:xfrm>
            <a:off x="3068470" y="1987201"/>
            <a:ext cx="5828952" cy="1200329"/>
          </a:xfrm>
          <a:prstGeom prst="rect">
            <a:avLst/>
          </a:prstGeom>
          <a:noFill/>
        </p:spPr>
        <p:txBody>
          <a:bodyPr wrap="square" rtlCol="0">
            <a:spAutoFit/>
          </a:bodyPr>
          <a:lstStyle/>
          <a:p>
            <a:r>
              <a:rPr lang="en-US" dirty="0" smtClean="0">
                <a:solidFill>
                  <a:prstClr val="black"/>
                </a:solidFill>
              </a:rPr>
              <a:t>Next we defined the streams within the watershed, segmented the streams and then used the Drainage Line Processing tool in ArcGIS to determine the line (stream) density</a:t>
            </a:r>
            <a:endParaRPr lang="en-US" dirty="0">
              <a:solidFill>
                <a:prstClr val="black"/>
              </a:solidFill>
            </a:endParaRPr>
          </a:p>
        </p:txBody>
      </p:sp>
      <p:sp>
        <p:nvSpPr>
          <p:cNvPr id="17" name="Right Arrow 16"/>
          <p:cNvSpPr/>
          <p:nvPr/>
        </p:nvSpPr>
        <p:spPr>
          <a:xfrm rot="5400000">
            <a:off x="1205370" y="3469262"/>
            <a:ext cx="962848" cy="5668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p:cNvPicPr>
            <a:picLocks noChangeAspect="1"/>
          </p:cNvPicPr>
          <p:nvPr/>
        </p:nvPicPr>
        <p:blipFill>
          <a:blip r:embed="rId3"/>
          <a:stretch>
            <a:fillRect/>
          </a:stretch>
        </p:blipFill>
        <p:spPr>
          <a:xfrm>
            <a:off x="599011" y="4357963"/>
            <a:ext cx="2145782" cy="2081729"/>
          </a:xfrm>
          <a:prstGeom prst="rect">
            <a:avLst/>
          </a:prstGeom>
        </p:spPr>
      </p:pic>
      <p:sp>
        <p:nvSpPr>
          <p:cNvPr id="22" name="TextBox 21"/>
          <p:cNvSpPr txBox="1"/>
          <p:nvPr/>
        </p:nvSpPr>
        <p:spPr>
          <a:xfrm>
            <a:off x="695191" y="4261625"/>
            <a:ext cx="1939955" cy="307777"/>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400" dirty="0" smtClean="0">
                <a:solidFill>
                  <a:prstClr val="white"/>
                </a:solidFill>
              </a:rPr>
              <a:t>5. Drainage Defined</a:t>
            </a:r>
            <a:endParaRPr lang="en-US" sz="1600" dirty="0">
              <a:solidFill>
                <a:prstClr val="white"/>
              </a:solidFill>
            </a:endParaRPr>
          </a:p>
        </p:txBody>
      </p:sp>
      <p:sp>
        <p:nvSpPr>
          <p:cNvPr id="23" name="TextBox 22"/>
          <p:cNvSpPr txBox="1"/>
          <p:nvPr/>
        </p:nvSpPr>
        <p:spPr>
          <a:xfrm>
            <a:off x="3068470" y="4918024"/>
            <a:ext cx="5828952" cy="646331"/>
          </a:xfrm>
          <a:prstGeom prst="rect">
            <a:avLst/>
          </a:prstGeom>
          <a:noFill/>
        </p:spPr>
        <p:txBody>
          <a:bodyPr wrap="square" rtlCol="0">
            <a:spAutoFit/>
          </a:bodyPr>
          <a:lstStyle/>
          <a:p>
            <a:r>
              <a:rPr lang="en-US" dirty="0" smtClean="0">
                <a:solidFill>
                  <a:prstClr val="black"/>
                </a:solidFill>
              </a:rPr>
              <a:t>After the drainage lines were calculated we needed to determine the line density </a:t>
            </a:r>
            <a:endParaRPr lang="en-US" dirty="0">
              <a:solidFill>
                <a:prstClr val="black"/>
              </a:solidFill>
            </a:endParaRPr>
          </a:p>
        </p:txBody>
      </p:sp>
    </p:spTree>
    <p:extLst>
      <p:ext uri="{BB962C8B-B14F-4D97-AF65-F5344CB8AC3E}">
        <p14:creationId xmlns:p14="http://schemas.microsoft.com/office/powerpoint/2010/main" val="36423913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a:t>
            </a:r>
            <a:endParaRPr lang="en-US" dirty="0"/>
          </a:p>
        </p:txBody>
      </p:sp>
      <p:sp>
        <p:nvSpPr>
          <p:cNvPr id="5" name="TextBox 4"/>
          <p:cNvSpPr txBox="1"/>
          <p:nvPr/>
        </p:nvSpPr>
        <p:spPr>
          <a:xfrm>
            <a:off x="2735424" y="4649860"/>
            <a:ext cx="6069527" cy="1754326"/>
          </a:xfrm>
          <a:prstGeom prst="rect">
            <a:avLst/>
          </a:prstGeom>
          <a:noFill/>
        </p:spPr>
        <p:txBody>
          <a:bodyPr wrap="square" rtlCol="0">
            <a:spAutoFit/>
          </a:bodyPr>
          <a:lstStyle/>
          <a:p>
            <a:r>
              <a:rPr lang="en-US" dirty="0" smtClean="0">
                <a:solidFill>
                  <a:prstClr val="black"/>
                </a:solidFill>
              </a:rPr>
              <a:t>After reclassifying our density of drainage data, IDEAM can now combine the Index Morphometric table with our data sets to determine the high risk areas within La </a:t>
            </a:r>
            <a:r>
              <a:rPr lang="en-US" dirty="0">
                <a:solidFill>
                  <a:prstClr val="black"/>
                </a:solidFill>
              </a:rPr>
              <a:t>Mosca River </a:t>
            </a:r>
            <a:r>
              <a:rPr lang="en-US" dirty="0" smtClean="0">
                <a:solidFill>
                  <a:prstClr val="black"/>
                </a:solidFill>
              </a:rPr>
              <a:t>Basin. This in turn will be put into the IDEAM </a:t>
            </a:r>
            <a:r>
              <a:rPr lang="en-US" dirty="0" smtClean="0">
                <a:solidFill>
                  <a:prstClr val="black"/>
                </a:solidFill>
              </a:rPr>
              <a:t>water resources website (SIRH) to </a:t>
            </a:r>
            <a:r>
              <a:rPr lang="en-US" dirty="0" smtClean="0">
                <a:solidFill>
                  <a:prstClr val="black"/>
                </a:solidFill>
              </a:rPr>
              <a:t>notify residents when flash floods are likely to occur</a:t>
            </a:r>
            <a:endParaRPr lang="en-US" dirty="0">
              <a:solidFill>
                <a:prstClr val="black"/>
              </a:solidFill>
            </a:endParaRPr>
          </a:p>
        </p:txBody>
      </p:sp>
      <p:pic>
        <p:nvPicPr>
          <p:cNvPr id="20" name="Picture 19"/>
          <p:cNvPicPr>
            <a:picLocks noChangeAspect="1"/>
          </p:cNvPicPr>
          <p:nvPr/>
        </p:nvPicPr>
        <p:blipFill>
          <a:blip r:embed="rId2"/>
          <a:stretch>
            <a:fillRect/>
          </a:stretch>
        </p:blipFill>
        <p:spPr>
          <a:xfrm>
            <a:off x="318739" y="4514479"/>
            <a:ext cx="2145590" cy="2074856"/>
          </a:xfrm>
          <a:prstGeom prst="rect">
            <a:avLst/>
          </a:prstGeom>
        </p:spPr>
      </p:pic>
      <p:sp>
        <p:nvSpPr>
          <p:cNvPr id="19" name="Right Arrow 18"/>
          <p:cNvSpPr/>
          <p:nvPr/>
        </p:nvSpPr>
        <p:spPr>
          <a:xfrm rot="5400000">
            <a:off x="889561" y="3571058"/>
            <a:ext cx="962848" cy="566815"/>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6238861" y="1508331"/>
            <a:ext cx="2566090" cy="1754326"/>
          </a:xfrm>
          <a:prstGeom prst="rect">
            <a:avLst/>
          </a:prstGeom>
          <a:noFill/>
        </p:spPr>
        <p:txBody>
          <a:bodyPr wrap="square" rtlCol="0">
            <a:spAutoFit/>
          </a:bodyPr>
          <a:lstStyle/>
          <a:p>
            <a:r>
              <a:rPr lang="en-US" dirty="0" smtClean="0">
                <a:solidFill>
                  <a:prstClr val="black"/>
                </a:solidFill>
              </a:rPr>
              <a:t>The last step was to reclassify our data to match the Index Morphometric table provided to us from IDEAM</a:t>
            </a:r>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69" y="1382318"/>
            <a:ext cx="5814750" cy="1922673"/>
          </a:xfrm>
          <a:prstGeom prst="rect">
            <a:avLst/>
          </a:prstGeom>
        </p:spPr>
      </p:pic>
      <p:sp>
        <p:nvSpPr>
          <p:cNvPr id="3" name="TextBox 2"/>
          <p:cNvSpPr txBox="1"/>
          <p:nvPr/>
        </p:nvSpPr>
        <p:spPr>
          <a:xfrm>
            <a:off x="4345969" y="3300782"/>
            <a:ext cx="1635050" cy="307777"/>
          </a:xfrm>
          <a:prstGeom prst="rect">
            <a:avLst/>
          </a:prstGeom>
          <a:noFill/>
          <a:ln>
            <a:solidFill>
              <a:schemeClr val="tx1"/>
            </a:solidFill>
          </a:ln>
        </p:spPr>
        <p:txBody>
          <a:bodyPr wrap="square" rtlCol="0">
            <a:spAutoFit/>
          </a:bodyPr>
          <a:lstStyle/>
          <a:p>
            <a:r>
              <a:rPr lang="en-US" sz="1400" dirty="0" smtClean="0">
                <a:solidFill>
                  <a:prstClr val="black"/>
                </a:solidFill>
              </a:rPr>
              <a:t>Table Translated</a:t>
            </a:r>
            <a:endParaRPr lang="en-US" sz="1400" dirty="0">
              <a:solidFill>
                <a:prstClr val="black"/>
              </a:solidFill>
            </a:endParaRPr>
          </a:p>
        </p:txBody>
      </p:sp>
      <p:sp>
        <p:nvSpPr>
          <p:cNvPr id="23" name="TextBox 22"/>
          <p:cNvSpPr txBox="1"/>
          <p:nvPr/>
        </p:nvSpPr>
        <p:spPr>
          <a:xfrm>
            <a:off x="181643" y="1082596"/>
            <a:ext cx="1689886" cy="307777"/>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400" dirty="0" smtClean="0">
                <a:solidFill>
                  <a:prstClr val="white"/>
                </a:solidFill>
              </a:rPr>
              <a:t>5. Reclassify data</a:t>
            </a:r>
            <a:endParaRPr lang="en-US" sz="1600" dirty="0">
              <a:solidFill>
                <a:prstClr val="white"/>
              </a:solidFill>
            </a:endParaRPr>
          </a:p>
        </p:txBody>
      </p:sp>
      <p:sp>
        <p:nvSpPr>
          <p:cNvPr id="24" name="TextBox 23"/>
          <p:cNvSpPr txBox="1"/>
          <p:nvPr/>
        </p:nvSpPr>
        <p:spPr>
          <a:xfrm>
            <a:off x="456822" y="4392452"/>
            <a:ext cx="1869423" cy="307777"/>
          </a:xfrm>
          <a:prstGeom prst="rect">
            <a:avLst/>
          </a:prstGeom>
          <a:ln/>
        </p:spPr>
        <p:style>
          <a:lnRef idx="3">
            <a:schemeClr val="lt1"/>
          </a:lnRef>
          <a:fillRef idx="1">
            <a:schemeClr val="accent6"/>
          </a:fillRef>
          <a:effectRef idx="1">
            <a:schemeClr val="accent6"/>
          </a:effectRef>
          <a:fontRef idx="minor">
            <a:schemeClr val="lt1"/>
          </a:fontRef>
        </p:style>
        <p:txBody>
          <a:bodyPr wrap="none" rtlCol="0">
            <a:spAutoFit/>
          </a:bodyPr>
          <a:lstStyle/>
          <a:p>
            <a:r>
              <a:rPr lang="en-US" sz="1400" dirty="0">
                <a:solidFill>
                  <a:prstClr val="white"/>
                </a:solidFill>
              </a:rPr>
              <a:t>6</a:t>
            </a:r>
            <a:r>
              <a:rPr lang="en-US" sz="1400" dirty="0" smtClean="0">
                <a:solidFill>
                  <a:prstClr val="white"/>
                </a:solidFill>
              </a:rPr>
              <a:t>. Reclassified data</a:t>
            </a:r>
            <a:endParaRPr lang="en-US" sz="1600" dirty="0">
              <a:solidFill>
                <a:prstClr val="white"/>
              </a:solidFill>
            </a:endParaRPr>
          </a:p>
        </p:txBody>
      </p:sp>
    </p:spTree>
    <p:extLst>
      <p:ext uri="{BB962C8B-B14F-4D97-AF65-F5344CB8AC3E}">
        <p14:creationId xmlns:p14="http://schemas.microsoft.com/office/powerpoint/2010/main" val="35153383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4"/>
          </p:nvPr>
        </p:nvSpPr>
        <p:spPr>
          <a:xfrm>
            <a:off x="4783110" y="1992693"/>
            <a:ext cx="4134647" cy="4763763"/>
          </a:xfrm>
        </p:spPr>
        <p:txBody>
          <a:bodyPr>
            <a:normAutofit/>
          </a:bodyPr>
          <a:lstStyle/>
          <a:p>
            <a:r>
              <a:rPr lang="en-US" sz="2000" dirty="0" smtClean="0"/>
              <a:t>Tropical Rainfall Measuring </a:t>
            </a:r>
            <a:r>
              <a:rPr lang="en-US" sz="2000" dirty="0"/>
              <a:t>Mission (TRMM</a:t>
            </a:r>
            <a:r>
              <a:rPr lang="en-US" sz="2000" dirty="0" smtClean="0"/>
              <a:t>) data was used</a:t>
            </a:r>
            <a:r>
              <a:rPr lang="en-US" sz="2000" dirty="0"/>
              <a:t> </a:t>
            </a:r>
            <a:r>
              <a:rPr lang="en-US" sz="2000" dirty="0" smtClean="0"/>
              <a:t>but since the falling satellite has questionable accuracy at the moment, GPM data will need to be used</a:t>
            </a:r>
          </a:p>
          <a:p>
            <a:r>
              <a:rPr lang="en-US" sz="2000" dirty="0" smtClean="0"/>
              <a:t>When GPM Level 3 data comes available DEVELOP will need to use this dataset per request of the end user</a:t>
            </a:r>
          </a:p>
          <a:p>
            <a:endParaRPr lang="en-US" sz="2000" dirty="0" smtClean="0"/>
          </a:p>
          <a:p>
            <a:r>
              <a:rPr lang="en-US" sz="2000" dirty="0" smtClean="0"/>
              <a:t>GPM data becomes available December 2014</a:t>
            </a:r>
            <a:endParaRPr lang="en-US" sz="2000" dirty="0"/>
          </a:p>
        </p:txBody>
      </p:sp>
      <p:sp>
        <p:nvSpPr>
          <p:cNvPr id="7" name="Text Placeholder 6"/>
          <p:cNvSpPr>
            <a:spLocks noGrp="1"/>
          </p:cNvSpPr>
          <p:nvPr>
            <p:ph type="body" sz="quarter" idx="3"/>
          </p:nvPr>
        </p:nvSpPr>
        <p:spPr>
          <a:xfrm>
            <a:off x="4783110" y="1184899"/>
            <a:ext cx="4605983" cy="634870"/>
          </a:xfrm>
        </p:spPr>
        <p:txBody>
          <a:bodyPr>
            <a:noAutofit/>
          </a:bodyPr>
          <a:lstStyle/>
          <a:p>
            <a:r>
              <a:rPr lang="en-US" sz="2000" dirty="0" smtClean="0"/>
              <a:t>Updated Precipitation Maps</a:t>
            </a:r>
            <a:endParaRPr lang="en-US" sz="2000" dirty="0"/>
          </a:p>
        </p:txBody>
      </p:sp>
      <p:sp>
        <p:nvSpPr>
          <p:cNvPr id="6" name="Content Placeholder 5"/>
          <p:cNvSpPr>
            <a:spLocks noGrp="1"/>
          </p:cNvSpPr>
          <p:nvPr>
            <p:ph sz="half" idx="2"/>
          </p:nvPr>
        </p:nvSpPr>
        <p:spPr>
          <a:xfrm>
            <a:off x="262563" y="2022319"/>
            <a:ext cx="4463551" cy="4195601"/>
          </a:xfrm>
        </p:spPr>
        <p:txBody>
          <a:bodyPr>
            <a:normAutofit/>
          </a:bodyPr>
          <a:lstStyle/>
          <a:p>
            <a:r>
              <a:rPr lang="en-US" sz="2000" dirty="0" smtClean="0"/>
              <a:t>We used ASTER 30 meter DEM    (1 arc-second resolution data)</a:t>
            </a:r>
          </a:p>
          <a:p>
            <a:endParaRPr lang="en-US" sz="2000" dirty="0" smtClean="0"/>
          </a:p>
          <a:p>
            <a:r>
              <a:rPr lang="en-US" sz="2000" dirty="0" smtClean="0"/>
              <a:t>When </a:t>
            </a:r>
            <a:r>
              <a:rPr lang="en-US" sz="2000" dirty="0" smtClean="0"/>
              <a:t>Shuttle </a:t>
            </a:r>
            <a:r>
              <a:rPr lang="en-US" sz="2000" dirty="0" smtClean="0"/>
              <a:t>Radar Topography Mission </a:t>
            </a:r>
            <a:r>
              <a:rPr lang="en-US" sz="2000" dirty="0"/>
              <a:t>(SRTM) 30 </a:t>
            </a:r>
            <a:r>
              <a:rPr lang="en-US" sz="2000" dirty="0" smtClean="0"/>
              <a:t>meter (1 arc-second) resolution data </a:t>
            </a:r>
            <a:r>
              <a:rPr lang="en-US" sz="2000" dirty="0" smtClean="0"/>
              <a:t>becomes </a:t>
            </a:r>
            <a:r>
              <a:rPr lang="en-US" sz="2000" dirty="0" smtClean="0"/>
              <a:t>available, the project will need to use this dataset per request of the end user</a:t>
            </a:r>
          </a:p>
          <a:p>
            <a:endParaRPr lang="en-US" sz="2000" dirty="0" smtClean="0"/>
          </a:p>
          <a:p>
            <a:r>
              <a:rPr lang="en-US" sz="2000" dirty="0" smtClean="0"/>
              <a:t>SRTM data becomes available November 2014</a:t>
            </a:r>
            <a:endParaRPr lang="en-US" sz="2000" dirty="0"/>
          </a:p>
        </p:txBody>
      </p:sp>
      <p:sp>
        <p:nvSpPr>
          <p:cNvPr id="5" name="Text Placeholder 4"/>
          <p:cNvSpPr>
            <a:spLocks noGrp="1"/>
          </p:cNvSpPr>
          <p:nvPr>
            <p:ph type="body" idx="1"/>
          </p:nvPr>
        </p:nvSpPr>
        <p:spPr>
          <a:xfrm>
            <a:off x="340410" y="1376312"/>
            <a:ext cx="4335288" cy="443457"/>
          </a:xfrm>
        </p:spPr>
        <p:txBody>
          <a:bodyPr>
            <a:noAutofit/>
          </a:bodyPr>
          <a:lstStyle/>
          <a:p>
            <a:r>
              <a:rPr lang="en-US" sz="2000" dirty="0" smtClean="0"/>
              <a:t>Updated Digital Elevation Maps</a:t>
            </a:r>
            <a:endParaRPr lang="en-US" sz="2000" dirty="0"/>
          </a:p>
        </p:txBody>
      </p:sp>
      <p:sp>
        <p:nvSpPr>
          <p:cNvPr id="4" name="Title 3"/>
          <p:cNvSpPr>
            <a:spLocks noGrp="1"/>
          </p:cNvSpPr>
          <p:nvPr>
            <p:ph type="title"/>
          </p:nvPr>
        </p:nvSpPr>
        <p:spPr/>
        <p:txBody>
          <a:bodyPr/>
          <a:lstStyle/>
          <a:p>
            <a:r>
              <a:rPr lang="en-US" dirty="0" smtClean="0"/>
              <a:t>Future Work</a:t>
            </a:r>
            <a:endParaRPr lang="en-US" dirty="0"/>
          </a:p>
        </p:txBody>
      </p:sp>
    </p:spTree>
    <p:extLst>
      <p:ext uri="{BB962C8B-B14F-4D97-AF65-F5344CB8AC3E}">
        <p14:creationId xmlns:p14="http://schemas.microsoft.com/office/powerpoint/2010/main" val="24246847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Future Work</a:t>
            </a:r>
            <a:endParaRPr lang="en-US" dirty="0"/>
          </a:p>
        </p:txBody>
      </p:sp>
      <p:sp>
        <p:nvSpPr>
          <p:cNvPr id="14" name="TextBox 13"/>
          <p:cNvSpPr txBox="1"/>
          <p:nvPr/>
        </p:nvSpPr>
        <p:spPr>
          <a:xfrm>
            <a:off x="518942" y="1283439"/>
            <a:ext cx="7775628" cy="1015663"/>
          </a:xfrm>
          <a:prstGeom prst="rect">
            <a:avLst/>
          </a:prstGeom>
          <a:noFill/>
        </p:spPr>
        <p:txBody>
          <a:bodyPr wrap="square" rtlCol="0">
            <a:spAutoFit/>
          </a:bodyPr>
          <a:lstStyle/>
          <a:p>
            <a:r>
              <a:rPr lang="en-US" sz="2000" dirty="0"/>
              <a:t>DEVELOP will need </a:t>
            </a:r>
            <a:r>
              <a:rPr lang="en-US" sz="2000" dirty="0" smtClean="0"/>
              <a:t>to use JBOSS to push data through </a:t>
            </a:r>
            <a:r>
              <a:rPr lang="en-US" sz="2000" dirty="0"/>
              <a:t>SIAC (Sistema de </a:t>
            </a:r>
            <a:r>
              <a:rPr lang="en-US" sz="2000" dirty="0" err="1"/>
              <a:t>Informaci</a:t>
            </a:r>
            <a:r>
              <a:rPr lang="es-ES" sz="2000" dirty="0" err="1"/>
              <a:t>ón</a:t>
            </a:r>
            <a:r>
              <a:rPr lang="es-ES" sz="2000" dirty="0"/>
              <a:t> Ambiental de </a:t>
            </a:r>
            <a:r>
              <a:rPr lang="es-ES" sz="2000" dirty="0" smtClean="0"/>
              <a:t>Colombia) u</a:t>
            </a:r>
            <a:r>
              <a:rPr lang="en-US" sz="2000" dirty="0" smtClean="0"/>
              <a:t>sing SIRH (Sistema de </a:t>
            </a:r>
            <a:r>
              <a:rPr lang="en-US" sz="2000" dirty="0" err="1" smtClean="0"/>
              <a:t>Informaci</a:t>
            </a:r>
            <a:r>
              <a:rPr lang="es-ES" sz="2000" dirty="0" err="1" smtClean="0"/>
              <a:t>ón</a:t>
            </a:r>
            <a:r>
              <a:rPr lang="es-ES" sz="2000" dirty="0" smtClean="0"/>
              <a:t> del </a:t>
            </a:r>
            <a:r>
              <a:rPr lang="es-ES" sz="2000" dirty="0" err="1" smtClean="0"/>
              <a:t>Rescurso</a:t>
            </a:r>
            <a:r>
              <a:rPr lang="es-ES" sz="2000" dirty="0" smtClean="0"/>
              <a:t> </a:t>
            </a:r>
            <a:r>
              <a:rPr lang="en-US" sz="2000" dirty="0" err="1" smtClean="0"/>
              <a:t>Hídrico</a:t>
            </a:r>
            <a:r>
              <a:rPr lang="en-US" sz="2000" dirty="0" smtClean="0"/>
              <a:t>) </a:t>
            </a:r>
            <a:endParaRPr lang="en-US" sz="2000" dirty="0"/>
          </a:p>
        </p:txBody>
      </p:sp>
      <p:sp>
        <p:nvSpPr>
          <p:cNvPr id="15" name="TextBox 14"/>
          <p:cNvSpPr txBox="1"/>
          <p:nvPr/>
        </p:nvSpPr>
        <p:spPr>
          <a:xfrm>
            <a:off x="4991687" y="2961930"/>
            <a:ext cx="3190341" cy="646331"/>
          </a:xfrm>
          <a:prstGeom prst="rect">
            <a:avLst/>
          </a:prstGeom>
          <a:noFill/>
          <a:ln>
            <a:solidFill>
              <a:schemeClr val="bg1">
                <a:lumMod val="75000"/>
              </a:schemeClr>
            </a:solidFill>
          </a:ln>
        </p:spPr>
        <p:txBody>
          <a:bodyPr wrap="square" rtlCol="0">
            <a:spAutoFit/>
          </a:bodyPr>
          <a:lstStyle/>
          <a:p>
            <a:r>
              <a:rPr lang="en-US" dirty="0" smtClean="0"/>
              <a:t>*JBOSS: is a </a:t>
            </a:r>
            <a:r>
              <a:rPr lang="en-US" dirty="0" err="1" smtClean="0"/>
              <a:t>Middlewear</a:t>
            </a:r>
            <a:r>
              <a:rPr lang="en-US" dirty="0" smtClean="0"/>
              <a:t> cloud friendly portfolio </a:t>
            </a:r>
            <a:endParaRPr lang="en-US" dirty="0"/>
          </a:p>
        </p:txBody>
      </p:sp>
      <p:sp>
        <p:nvSpPr>
          <p:cNvPr id="16" name="TextBox 15"/>
          <p:cNvSpPr txBox="1"/>
          <p:nvPr/>
        </p:nvSpPr>
        <p:spPr>
          <a:xfrm>
            <a:off x="4991687" y="3753322"/>
            <a:ext cx="3870959" cy="923330"/>
          </a:xfrm>
          <a:prstGeom prst="rect">
            <a:avLst/>
          </a:prstGeom>
          <a:noFill/>
          <a:ln>
            <a:solidFill>
              <a:schemeClr val="bg1">
                <a:lumMod val="75000"/>
              </a:schemeClr>
            </a:solidFill>
          </a:ln>
        </p:spPr>
        <p:txBody>
          <a:bodyPr wrap="square" rtlCol="0">
            <a:spAutoFit/>
          </a:bodyPr>
          <a:lstStyle/>
          <a:p>
            <a:r>
              <a:rPr lang="en-US" dirty="0"/>
              <a:t>*</a:t>
            </a:r>
            <a:r>
              <a:rPr lang="en-US" dirty="0" smtClean="0"/>
              <a:t>SIRH (Translated) – Information System of Water Resources</a:t>
            </a:r>
          </a:p>
          <a:p>
            <a:r>
              <a:rPr lang="en-US" dirty="0" smtClean="0"/>
              <a:t>Pronounced (Sir-A-</a:t>
            </a:r>
            <a:r>
              <a:rPr lang="en-US" dirty="0" err="1" smtClean="0"/>
              <a:t>Chay</a:t>
            </a:r>
            <a:r>
              <a:rPr lang="en-US" dirty="0" smtClean="0"/>
              <a:t>)</a:t>
            </a:r>
            <a:endParaRPr lang="en-US" dirty="0"/>
          </a:p>
        </p:txBody>
      </p:sp>
      <p:sp>
        <p:nvSpPr>
          <p:cNvPr id="17" name="TextBox 16"/>
          <p:cNvSpPr txBox="1"/>
          <p:nvPr/>
        </p:nvSpPr>
        <p:spPr>
          <a:xfrm>
            <a:off x="4991687" y="4836902"/>
            <a:ext cx="4039771" cy="646331"/>
          </a:xfrm>
          <a:prstGeom prst="rect">
            <a:avLst/>
          </a:prstGeom>
          <a:noFill/>
          <a:ln>
            <a:solidFill>
              <a:schemeClr val="bg1">
                <a:lumMod val="75000"/>
              </a:schemeClr>
            </a:solidFill>
          </a:ln>
        </p:spPr>
        <p:txBody>
          <a:bodyPr wrap="square" rtlCol="0">
            <a:spAutoFit/>
          </a:bodyPr>
          <a:lstStyle/>
          <a:p>
            <a:r>
              <a:rPr lang="en-US" dirty="0" smtClean="0"/>
              <a:t>*SIAC (Translated) – Environmental Information System of Colombia </a:t>
            </a:r>
            <a:endParaRPr lang="en-US" dirty="0"/>
          </a:p>
        </p:txBody>
      </p:sp>
      <p:sp>
        <p:nvSpPr>
          <p:cNvPr id="19" name="TextBox 18"/>
          <p:cNvSpPr txBox="1"/>
          <p:nvPr/>
        </p:nvSpPr>
        <p:spPr>
          <a:xfrm>
            <a:off x="518942" y="3236464"/>
            <a:ext cx="4067126" cy="2246769"/>
          </a:xfrm>
          <a:prstGeom prst="rect">
            <a:avLst/>
          </a:prstGeom>
          <a:noFill/>
        </p:spPr>
        <p:txBody>
          <a:bodyPr wrap="square" rtlCol="0">
            <a:spAutoFit/>
          </a:bodyPr>
          <a:lstStyle/>
          <a:p>
            <a:r>
              <a:rPr lang="en-US" sz="2000" b="1" u="sng" dirty="0" smtClean="0"/>
              <a:t>What does that mean? </a:t>
            </a:r>
          </a:p>
          <a:p>
            <a:r>
              <a:rPr lang="en-US" sz="2000" dirty="0" smtClean="0"/>
              <a:t>Develop will use a </a:t>
            </a:r>
            <a:r>
              <a:rPr lang="en-US" sz="2000" dirty="0" err="1" smtClean="0"/>
              <a:t>Middlewear</a:t>
            </a:r>
            <a:r>
              <a:rPr lang="en-US" sz="2000" dirty="0" smtClean="0"/>
              <a:t> cloud friendly portfolio to push data through the SIAC website using SIRH. SIRH is a tool that organizes/integrates all Colombian water resources </a:t>
            </a:r>
            <a:endParaRPr lang="en-US" sz="2000" dirty="0"/>
          </a:p>
        </p:txBody>
      </p:sp>
    </p:spTree>
    <p:extLst>
      <p:ext uri="{BB962C8B-B14F-4D97-AF65-F5344CB8AC3E}">
        <p14:creationId xmlns:p14="http://schemas.microsoft.com/office/powerpoint/2010/main" val="3851911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047261" y="1023034"/>
            <a:ext cx="6866597" cy="1469909"/>
          </a:xfrm>
        </p:spPr>
        <p:txBody>
          <a:bodyPr>
            <a:normAutofit/>
          </a:bodyPr>
          <a:lstStyle/>
          <a:p>
            <a:pPr algn="ctr"/>
            <a:r>
              <a:rPr lang="en-US" b="0" dirty="0" smtClean="0"/>
              <a:t>Thank you for helping us with our projects</a:t>
            </a:r>
          </a:p>
          <a:p>
            <a:pPr algn="ctr"/>
            <a:r>
              <a:rPr lang="en-US" b="0" dirty="0" smtClean="0"/>
              <a:t>Mike Bender</a:t>
            </a:r>
          </a:p>
          <a:p>
            <a:pPr algn="ctr"/>
            <a:r>
              <a:rPr lang="en-US" b="0" dirty="0" smtClean="0"/>
              <a:t>Jason Rogers</a:t>
            </a:r>
          </a:p>
        </p:txBody>
      </p:sp>
      <p:sp>
        <p:nvSpPr>
          <p:cNvPr id="6" name="Title 5"/>
          <p:cNvSpPr>
            <a:spLocks noGrp="1"/>
          </p:cNvSpPr>
          <p:nvPr>
            <p:ph type="title"/>
          </p:nvPr>
        </p:nvSpPr>
        <p:spPr/>
        <p:txBody>
          <a:bodyPr/>
          <a:lstStyle/>
          <a:p>
            <a:r>
              <a:rPr lang="en-US" dirty="0" smtClean="0"/>
              <a:t>Acknowledgments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926" y="2492943"/>
            <a:ext cx="7185265" cy="4041712"/>
          </a:xfrm>
          <a:prstGeom prst="rect">
            <a:avLst/>
          </a:prstGeom>
        </p:spPr>
      </p:pic>
    </p:spTree>
    <p:extLst>
      <p:ext uri="{BB962C8B-B14F-4D97-AF65-F5344CB8AC3E}">
        <p14:creationId xmlns:p14="http://schemas.microsoft.com/office/powerpoint/2010/main" val="118125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DEVELOPedia Main Page - Admin</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451"/>
          <a:stretch/>
        </p:blipFill>
        <p:spPr>
          <a:xfrm>
            <a:off x="1320801" y="2387600"/>
            <a:ext cx="7620000" cy="4264021"/>
          </a:xfrm>
          <a:prstGeom prst="rect">
            <a:avLst/>
          </a:prstGeom>
          <a:ln>
            <a:solidFill>
              <a:schemeClr val="tx1"/>
            </a:solidFill>
          </a:ln>
        </p:spPr>
      </p:pic>
      <p:sp>
        <p:nvSpPr>
          <p:cNvPr id="7" name="TextBox 6"/>
          <p:cNvSpPr txBox="1"/>
          <p:nvPr/>
        </p:nvSpPr>
        <p:spPr>
          <a:xfrm>
            <a:off x="262466" y="1134609"/>
            <a:ext cx="3911600" cy="1077218"/>
          </a:xfrm>
          <a:prstGeom prst="rect">
            <a:avLst/>
          </a:prstGeom>
          <a:noFill/>
        </p:spPr>
        <p:txBody>
          <a:bodyPr wrap="square" rtlCol="0">
            <a:spAutoFit/>
          </a:bodyPr>
          <a:lstStyle/>
          <a:p>
            <a:r>
              <a:rPr lang="en-US" sz="1600" dirty="0" smtClean="0"/>
              <a:t>The main page includes all of the basic user functions to navigate the website and a list of useful resources for every DEVELOPer.</a:t>
            </a:r>
            <a:endParaRPr lang="en-US" sz="1600" dirty="0"/>
          </a:p>
        </p:txBody>
      </p:sp>
      <p:cxnSp>
        <p:nvCxnSpPr>
          <p:cNvPr id="11" name="Straight Connector 10"/>
          <p:cNvCxnSpPr/>
          <p:nvPr/>
        </p:nvCxnSpPr>
        <p:spPr>
          <a:xfrm>
            <a:off x="1778000" y="3159060"/>
            <a:ext cx="296333" cy="11250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320801" y="4284134"/>
            <a:ext cx="753532" cy="7315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466" y="3135602"/>
            <a:ext cx="1514686" cy="1724266"/>
          </a:xfrm>
          <a:prstGeom prst="rect">
            <a:avLst/>
          </a:prstGeom>
          <a:ln>
            <a:solidFill>
              <a:schemeClr val="tx1"/>
            </a:solidFill>
          </a:ln>
        </p:spPr>
      </p:pic>
      <p:cxnSp>
        <p:nvCxnSpPr>
          <p:cNvPr id="15" name="Straight Connector 14"/>
          <p:cNvCxnSpPr/>
          <p:nvPr/>
        </p:nvCxnSpPr>
        <p:spPr>
          <a:xfrm>
            <a:off x="258233" y="4859868"/>
            <a:ext cx="1061720" cy="155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77152" y="4859868"/>
            <a:ext cx="297181" cy="1757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0071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61" y="3186045"/>
            <a:ext cx="6126480" cy="814800"/>
          </a:xfrm>
          <a:prstGeom prst="rect">
            <a:avLst/>
          </a:prstGeom>
          <a:ln>
            <a:solidFill>
              <a:schemeClr val="tx1"/>
            </a:solidFill>
          </a:ln>
        </p:spPr>
      </p:pic>
      <p:sp>
        <p:nvSpPr>
          <p:cNvPr id="3" name="Title 2"/>
          <p:cNvSpPr>
            <a:spLocks noGrp="1"/>
          </p:cNvSpPr>
          <p:nvPr>
            <p:ph type="title"/>
          </p:nvPr>
        </p:nvSpPr>
        <p:spPr/>
        <p:txBody>
          <a:bodyPr>
            <a:normAutofit/>
          </a:bodyPr>
          <a:lstStyle/>
          <a:p>
            <a:r>
              <a:rPr lang="en-US" dirty="0" smtClean="0"/>
              <a:t>DEVELOPedia Admin View</a:t>
            </a:r>
            <a:endParaRPr lang="en-US" dirty="0"/>
          </a:p>
        </p:txBody>
      </p:sp>
      <p:sp>
        <p:nvSpPr>
          <p:cNvPr id="9" name="Rectangle 8"/>
          <p:cNvSpPr/>
          <p:nvPr/>
        </p:nvSpPr>
        <p:spPr>
          <a:xfrm>
            <a:off x="2842408" y="3379376"/>
            <a:ext cx="2704952" cy="436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3840" y="1262743"/>
            <a:ext cx="4156710" cy="1477328"/>
          </a:xfrm>
          <a:prstGeom prst="rect">
            <a:avLst/>
          </a:prstGeom>
          <a:noFill/>
        </p:spPr>
        <p:txBody>
          <a:bodyPr wrap="square" rtlCol="0">
            <a:spAutoFit/>
          </a:bodyPr>
          <a:lstStyle/>
          <a:p>
            <a:r>
              <a:rPr lang="en-US" dirty="0" smtClean="0"/>
              <a:t>Admins have the privileges to edit both the form, template, and page</a:t>
            </a:r>
          </a:p>
          <a:p>
            <a:endParaRPr lang="en-US" dirty="0"/>
          </a:p>
          <a:p>
            <a:r>
              <a:rPr lang="en-US" dirty="0" smtClean="0"/>
              <a:t>Users only have the privileges to edit the page using the preset form</a:t>
            </a:r>
            <a:endParaRPr lang="en-US"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661" y="4640150"/>
            <a:ext cx="6126480" cy="740931"/>
          </a:xfrm>
          <a:prstGeom prst="rect">
            <a:avLst/>
          </a:prstGeom>
          <a:ln>
            <a:solidFill>
              <a:schemeClr val="tx1"/>
            </a:solidFill>
          </a:ln>
        </p:spPr>
      </p:pic>
      <p:sp>
        <p:nvSpPr>
          <p:cNvPr id="15" name="TextBox 14"/>
          <p:cNvSpPr txBox="1"/>
          <p:nvPr/>
        </p:nvSpPr>
        <p:spPr>
          <a:xfrm>
            <a:off x="313510" y="3354527"/>
            <a:ext cx="2151016" cy="461665"/>
          </a:xfrm>
          <a:prstGeom prst="rect">
            <a:avLst/>
          </a:prstGeom>
          <a:noFill/>
        </p:spPr>
        <p:txBody>
          <a:bodyPr wrap="square" rtlCol="0">
            <a:spAutoFit/>
          </a:bodyPr>
          <a:lstStyle/>
          <a:p>
            <a:r>
              <a:rPr lang="en-US" sz="2400" dirty="0" smtClean="0"/>
              <a:t>Administrator</a:t>
            </a:r>
            <a:endParaRPr lang="en-US" sz="2400" dirty="0"/>
          </a:p>
        </p:txBody>
      </p:sp>
    </p:spTree>
    <p:extLst>
      <p:ext uri="{BB962C8B-B14F-4D97-AF65-F5344CB8AC3E}">
        <p14:creationId xmlns:p14="http://schemas.microsoft.com/office/powerpoint/2010/main" val="2142990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61" y="4640150"/>
            <a:ext cx="6126480" cy="740931"/>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661" y="3186045"/>
            <a:ext cx="6126480" cy="814800"/>
          </a:xfrm>
          <a:prstGeom prst="rect">
            <a:avLst/>
          </a:prstGeom>
          <a:ln>
            <a:solidFill>
              <a:schemeClr val="tx1"/>
            </a:solidFill>
          </a:ln>
        </p:spPr>
      </p:pic>
      <p:sp>
        <p:nvSpPr>
          <p:cNvPr id="3" name="Title 2"/>
          <p:cNvSpPr>
            <a:spLocks noGrp="1"/>
          </p:cNvSpPr>
          <p:nvPr>
            <p:ph type="title"/>
          </p:nvPr>
        </p:nvSpPr>
        <p:spPr/>
        <p:txBody>
          <a:bodyPr>
            <a:normAutofit/>
          </a:bodyPr>
          <a:lstStyle/>
          <a:p>
            <a:r>
              <a:rPr lang="en-US" dirty="0" smtClean="0"/>
              <a:t>DEVELOPedia Admin View</a:t>
            </a:r>
            <a:endParaRPr lang="en-US" dirty="0"/>
          </a:p>
        </p:txBody>
      </p:sp>
      <p:sp>
        <p:nvSpPr>
          <p:cNvPr id="9" name="Rectangle 8"/>
          <p:cNvSpPr/>
          <p:nvPr/>
        </p:nvSpPr>
        <p:spPr>
          <a:xfrm>
            <a:off x="2807574" y="4779782"/>
            <a:ext cx="2504655" cy="436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3840" y="1262743"/>
            <a:ext cx="4156710" cy="1477328"/>
          </a:xfrm>
          <a:prstGeom prst="rect">
            <a:avLst/>
          </a:prstGeom>
          <a:noFill/>
        </p:spPr>
        <p:txBody>
          <a:bodyPr wrap="square" rtlCol="0">
            <a:spAutoFit/>
          </a:bodyPr>
          <a:lstStyle/>
          <a:p>
            <a:r>
              <a:rPr lang="en-US" dirty="0" smtClean="0"/>
              <a:t>Admins have the privileges to edit both the form, template, and page</a:t>
            </a:r>
          </a:p>
          <a:p>
            <a:endParaRPr lang="en-US" dirty="0"/>
          </a:p>
          <a:p>
            <a:r>
              <a:rPr lang="en-US" dirty="0" smtClean="0"/>
              <a:t>Users only have the privileges to edit the page using the preset form</a:t>
            </a:r>
            <a:endParaRPr lang="en-US" dirty="0"/>
          </a:p>
        </p:txBody>
      </p:sp>
      <p:sp>
        <p:nvSpPr>
          <p:cNvPr id="7" name="TextBox 6"/>
          <p:cNvSpPr txBox="1"/>
          <p:nvPr/>
        </p:nvSpPr>
        <p:spPr>
          <a:xfrm>
            <a:off x="1637210" y="4779782"/>
            <a:ext cx="920205" cy="461665"/>
          </a:xfrm>
          <a:prstGeom prst="rect">
            <a:avLst/>
          </a:prstGeom>
          <a:noFill/>
        </p:spPr>
        <p:txBody>
          <a:bodyPr wrap="square" rtlCol="0">
            <a:spAutoFit/>
          </a:bodyPr>
          <a:lstStyle/>
          <a:p>
            <a:r>
              <a:rPr lang="en-US" sz="2400" dirty="0" smtClean="0"/>
              <a:t>User</a:t>
            </a:r>
            <a:endParaRPr lang="en-US" sz="2400" dirty="0"/>
          </a:p>
        </p:txBody>
      </p:sp>
    </p:spTree>
    <p:extLst>
      <p:ext uri="{BB962C8B-B14F-4D97-AF65-F5344CB8AC3E}">
        <p14:creationId xmlns:p14="http://schemas.microsoft.com/office/powerpoint/2010/main" val="4223778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06401" y="1507253"/>
            <a:ext cx="2565400" cy="5104562"/>
          </a:xfrm>
        </p:spPr>
        <p:txBody>
          <a:bodyPr/>
          <a:lstStyle/>
          <a:p>
            <a:r>
              <a:rPr lang="en-US" dirty="0" smtClean="0"/>
              <a:t>The new participant page includes:</a:t>
            </a:r>
          </a:p>
          <a:p>
            <a:pPr marL="342900" indent="-342900">
              <a:buFont typeface="+mj-lt"/>
              <a:buAutoNum type="arabicPeriod"/>
            </a:pPr>
            <a:r>
              <a:rPr lang="en-US" dirty="0" smtClean="0"/>
              <a:t>Myers Briggs personality test result</a:t>
            </a:r>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Young Professional involvement options</a:t>
            </a:r>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Additional add on sections are also available </a:t>
            </a:r>
            <a:endParaRPr lang="en-US" dirty="0"/>
          </a:p>
        </p:txBody>
      </p:sp>
      <p:sp>
        <p:nvSpPr>
          <p:cNvPr id="4" name="Title 3"/>
          <p:cNvSpPr>
            <a:spLocks noGrp="1"/>
          </p:cNvSpPr>
          <p:nvPr>
            <p:ph type="title"/>
          </p:nvPr>
        </p:nvSpPr>
        <p:spPr/>
        <p:txBody>
          <a:bodyPr/>
          <a:lstStyle/>
          <a:p>
            <a:r>
              <a:rPr lang="en-US" dirty="0" smtClean="0"/>
              <a:t>Add a Participant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1" y="1288844"/>
            <a:ext cx="5954154" cy="4921455"/>
          </a:xfrm>
          <a:prstGeom prst="rect">
            <a:avLst/>
          </a:prstGeom>
          <a:ln>
            <a:solidFill>
              <a:schemeClr val="tx1"/>
            </a:solidFill>
          </a:ln>
        </p:spPr>
      </p:pic>
    </p:spTree>
    <p:extLst>
      <p:ext uri="{BB962C8B-B14F-4D97-AF65-F5344CB8AC3E}">
        <p14:creationId xmlns:p14="http://schemas.microsoft.com/office/powerpoint/2010/main" val="93218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06401" y="1507253"/>
            <a:ext cx="2565400" cy="5104562"/>
          </a:xfrm>
        </p:spPr>
        <p:txBody>
          <a:bodyPr/>
          <a:lstStyle/>
          <a:p>
            <a:r>
              <a:rPr lang="en-US" dirty="0" smtClean="0"/>
              <a:t>The new participant page includes:</a:t>
            </a:r>
          </a:p>
          <a:p>
            <a:pPr marL="342900" indent="-342900">
              <a:buFont typeface="+mj-lt"/>
              <a:buAutoNum type="arabicPeriod"/>
            </a:pPr>
            <a:r>
              <a:rPr lang="en-US" dirty="0" smtClean="0"/>
              <a:t>Myers Briggs personality test result</a:t>
            </a:r>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Young Professional involvement options</a:t>
            </a:r>
          </a:p>
          <a:p>
            <a:pPr marL="342900" indent="-342900">
              <a:buFont typeface="+mj-lt"/>
              <a:buAutoNum type="arabicPeriod"/>
            </a:pPr>
            <a:endParaRPr lang="en-US" dirty="0" smtClean="0"/>
          </a:p>
          <a:p>
            <a:pPr marL="342900" indent="-342900">
              <a:buFont typeface="+mj-lt"/>
              <a:buAutoNum type="arabicPeriod"/>
            </a:pPr>
            <a:endParaRPr lang="en-US" dirty="0"/>
          </a:p>
          <a:p>
            <a:pPr marL="342900" indent="-342900">
              <a:buFont typeface="+mj-lt"/>
              <a:buAutoNum type="arabicPeriod"/>
            </a:pPr>
            <a:r>
              <a:rPr lang="en-US" dirty="0" smtClean="0"/>
              <a:t>Additional add on sections are also available </a:t>
            </a:r>
            <a:endParaRPr lang="en-US" dirty="0"/>
          </a:p>
        </p:txBody>
      </p:sp>
      <p:sp>
        <p:nvSpPr>
          <p:cNvPr id="4" name="Title 3"/>
          <p:cNvSpPr>
            <a:spLocks noGrp="1"/>
          </p:cNvSpPr>
          <p:nvPr>
            <p:ph type="title"/>
          </p:nvPr>
        </p:nvSpPr>
        <p:spPr/>
        <p:txBody>
          <a:bodyPr/>
          <a:lstStyle/>
          <a:p>
            <a:r>
              <a:rPr lang="en-US" dirty="0" smtClean="0"/>
              <a:t>Add a Participant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1" y="1288844"/>
            <a:ext cx="5954154" cy="4921455"/>
          </a:xfrm>
          <a:prstGeom prst="rect">
            <a:avLst/>
          </a:prstGeom>
          <a:ln>
            <a:solidFill>
              <a:schemeClr val="tx1"/>
            </a:solidFill>
          </a:ln>
        </p:spPr>
      </p:pic>
      <p:sp>
        <p:nvSpPr>
          <p:cNvPr id="5" name="Rectangle 4"/>
          <p:cNvSpPr/>
          <p:nvPr/>
        </p:nvSpPr>
        <p:spPr>
          <a:xfrm>
            <a:off x="2971801" y="3931947"/>
            <a:ext cx="5734049" cy="6114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2752725" y="2552700"/>
            <a:ext cx="219076" cy="13430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948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oss Cutting">
      <a:dk1>
        <a:sysClr val="windowText" lastClr="000000"/>
      </a:dk1>
      <a:lt1>
        <a:sysClr val="window" lastClr="FFFFFF"/>
      </a:lt1>
      <a:dk2>
        <a:srgbClr val="44546A"/>
      </a:dk2>
      <a:lt2>
        <a:srgbClr val="E7E6E6"/>
      </a:lt2>
      <a:accent1>
        <a:srgbClr val="807F7F"/>
      </a:accent1>
      <a:accent2>
        <a:srgbClr val="CDCBCB"/>
      </a:accent2>
      <a:accent3>
        <a:srgbClr val="404040"/>
      </a:accent3>
      <a:accent4>
        <a:srgbClr val="B37C7C"/>
      </a:accent4>
      <a:accent5>
        <a:srgbClr val="7CB3B3"/>
      </a:accent5>
      <a:accent6>
        <a:srgbClr val="91B37C"/>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4436</TotalTime>
  <Words>1907</Words>
  <Application>Microsoft Office PowerPoint</Application>
  <PresentationFormat>On-screen Show (4:3)</PresentationFormat>
  <Paragraphs>285</Paragraphs>
  <Slides>48</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Century Gothic</vt:lpstr>
      <vt:lpstr>Helvetica Neue LT Std 65 Medium</vt:lpstr>
      <vt:lpstr>Webdings</vt:lpstr>
      <vt:lpstr>office theme</vt:lpstr>
      <vt:lpstr>DEVELOPedia</vt:lpstr>
      <vt:lpstr>DEVELOPedia 101</vt:lpstr>
      <vt:lpstr>Progress of DEVELOPedia</vt:lpstr>
      <vt:lpstr>Fall Goals of DEVELOPedia</vt:lpstr>
      <vt:lpstr>DEVELOPedia Main Page - Admin</vt:lpstr>
      <vt:lpstr>DEVELOPedia Admin View</vt:lpstr>
      <vt:lpstr>DEVELOPedia Admin View</vt:lpstr>
      <vt:lpstr>Add a Participant</vt:lpstr>
      <vt:lpstr>Add a Participant</vt:lpstr>
      <vt:lpstr>Add a Participant</vt:lpstr>
      <vt:lpstr>Add a Young Professional </vt:lpstr>
      <vt:lpstr>Add a Young Professional </vt:lpstr>
      <vt:lpstr>Add a Young Professional </vt:lpstr>
      <vt:lpstr>Add a Young Professional </vt:lpstr>
      <vt:lpstr>Participant Example Page</vt:lpstr>
      <vt:lpstr>Naming Projects</vt:lpstr>
      <vt:lpstr>Naming Projects</vt:lpstr>
      <vt:lpstr>Naming Projects</vt:lpstr>
      <vt:lpstr>Naming Projects</vt:lpstr>
      <vt:lpstr>Add a Project</vt:lpstr>
      <vt:lpstr>Project Example Page – Part 1</vt:lpstr>
      <vt:lpstr>Project Example Page – Part 1</vt:lpstr>
      <vt:lpstr>Project Example Page – Part 1</vt:lpstr>
      <vt:lpstr>Project Example Page – Part 1</vt:lpstr>
      <vt:lpstr>Project Example Page – Part 1</vt:lpstr>
      <vt:lpstr>Project Example Page - Part 2</vt:lpstr>
      <vt:lpstr>Project Example Page - Part 2</vt:lpstr>
      <vt:lpstr>Project Example Page - Part 2</vt:lpstr>
      <vt:lpstr>Deliverables</vt:lpstr>
      <vt:lpstr>Deliverables</vt:lpstr>
      <vt:lpstr>Deliverables</vt:lpstr>
      <vt:lpstr>Add a Tutorial</vt:lpstr>
      <vt:lpstr>Add a Point of Contact (POC)</vt:lpstr>
      <vt:lpstr>Add a Proposal</vt:lpstr>
      <vt:lpstr>Add a Proposal</vt:lpstr>
      <vt:lpstr>Uploading New Files</vt:lpstr>
      <vt:lpstr>DEVELOPedia Abilities</vt:lpstr>
      <vt:lpstr>DEVELOPedia Manuals</vt:lpstr>
      <vt:lpstr>DEVELOPedia Timeline</vt:lpstr>
      <vt:lpstr>Colombian Vulnerability Index of torrential events (IVET)</vt:lpstr>
      <vt:lpstr>Project Scope</vt:lpstr>
      <vt:lpstr>Project Scope</vt:lpstr>
      <vt:lpstr>Methods</vt:lpstr>
      <vt:lpstr>Methods</vt:lpstr>
      <vt:lpstr>Results</vt:lpstr>
      <vt:lpstr>Future Work</vt:lpstr>
      <vt:lpstr>Future Work</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Kendle, Logan J. (LARC-E3)[SSAI DEVELOP]</cp:lastModifiedBy>
  <cp:revision>162</cp:revision>
  <cp:lastPrinted>2014-11-18T23:53:17Z</cp:lastPrinted>
  <dcterms:created xsi:type="dcterms:W3CDTF">2014-05-22T17:39:16Z</dcterms:created>
  <dcterms:modified xsi:type="dcterms:W3CDTF">2014-11-19T17:13:25Z</dcterms:modified>
</cp:coreProperties>
</file>