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16C"/>
    <a:srgbClr val="FADF82"/>
    <a:srgbClr val="5B9BD5"/>
    <a:srgbClr val="3E96A8"/>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93" d="100"/>
          <a:sy n="93" d="100"/>
        </p:scale>
        <p:origin x="540"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ospso.nasa.gov/mission-category/3"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hyperlink" Target="http://www.nasa.gov/about/org_index.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ience.nasa.gov/"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cience.nasa.gov/earth-science/"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hyperlink" Target="http://www.nasa.gov/applied-sciences"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hyperlink" Target="http://www.nasa.gov/applied-scienc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744" y="788406"/>
            <a:ext cx="11470512" cy="1229100"/>
          </a:xfrm>
        </p:spPr>
        <p:txBody>
          <a:bodyPr>
            <a:normAutofit fontScale="90000"/>
          </a:bodyPr>
          <a:lstStyle/>
          <a:p>
            <a:r>
              <a:rPr lang="en-US" smtClean="0"/>
              <a:t>DEVELOP National Program</a:t>
            </a:r>
            <a:endParaRPr lang="en-US"/>
          </a:p>
        </p:txBody>
      </p:sp>
      <p:sp>
        <p:nvSpPr>
          <p:cNvPr id="3" name="Subtitle 2"/>
          <p:cNvSpPr>
            <a:spLocks noGrp="1"/>
          </p:cNvSpPr>
          <p:nvPr>
            <p:ph type="subTitle" idx="1"/>
          </p:nvPr>
        </p:nvSpPr>
        <p:spPr/>
        <p:txBody>
          <a:bodyPr/>
          <a:lstStyle/>
          <a:p>
            <a:r>
              <a:rPr lang="en-US" sz="4000" dirty="0" smtClean="0"/>
              <a:t>About NASA: </a:t>
            </a:r>
          </a:p>
          <a:p>
            <a:r>
              <a:rPr lang="en-US" dirty="0" smtClean="0"/>
              <a:t>History, Organization, and Personnel</a:t>
            </a:r>
            <a:endParaRPr lang="en-US" dirty="0"/>
          </a:p>
        </p:txBody>
      </p:sp>
    </p:spTree>
    <p:extLst>
      <p:ext uri="{BB962C8B-B14F-4D97-AF65-F5344CB8AC3E}">
        <p14:creationId xmlns:p14="http://schemas.microsoft.com/office/powerpoint/2010/main" val="511394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6" y="1"/>
            <a:ext cx="12195926" cy="6858000"/>
          </a:xfrm>
          <a:prstGeom prst="rect">
            <a:avLst/>
          </a:prstGeom>
        </p:spPr>
      </p:pic>
      <p:sp>
        <p:nvSpPr>
          <p:cNvPr id="2" name="Title 1"/>
          <p:cNvSpPr>
            <a:spLocks noGrp="1"/>
          </p:cNvSpPr>
          <p:nvPr>
            <p:ph type="title"/>
          </p:nvPr>
        </p:nvSpPr>
        <p:spPr>
          <a:xfrm>
            <a:off x="88187" y="87724"/>
            <a:ext cx="6579741" cy="508178"/>
          </a:xfrm>
        </p:spPr>
        <p:txBody>
          <a:bodyPr anchor="t">
            <a:noAutofit/>
          </a:bodyPr>
          <a:lstStyle/>
          <a:p>
            <a:r>
              <a:rPr lang="en-US" dirty="0" smtClean="0">
                <a:solidFill>
                  <a:schemeClr val="bg1"/>
                </a:solidFill>
              </a:rPr>
              <a:t>NASA Earth </a:t>
            </a:r>
            <a:r>
              <a:rPr lang="en-US" dirty="0" smtClean="0">
                <a:solidFill>
                  <a:schemeClr val="bg1"/>
                </a:solidFill>
              </a:rPr>
              <a:t>Observations</a:t>
            </a:r>
            <a:endParaRPr lang="en-US" dirty="0">
              <a:solidFill>
                <a:schemeClr val="bg1"/>
              </a:solidFill>
            </a:endParaRPr>
          </a:p>
        </p:txBody>
      </p:sp>
      <p:sp>
        <p:nvSpPr>
          <p:cNvPr id="5" name="Content Placeholder 1"/>
          <p:cNvSpPr>
            <a:spLocks noGrp="1"/>
          </p:cNvSpPr>
          <p:nvPr>
            <p:ph idx="1"/>
          </p:nvPr>
        </p:nvSpPr>
        <p:spPr>
          <a:xfrm>
            <a:off x="98461" y="642529"/>
            <a:ext cx="2274870" cy="2100672"/>
          </a:xfrm>
        </p:spPr>
        <p:txBody>
          <a:bodyPr>
            <a:normAutofit/>
          </a:bodyPr>
          <a:lstStyle/>
          <a:p>
            <a:pPr marL="0" indent="0">
              <a:buNone/>
            </a:pPr>
            <a:r>
              <a:rPr lang="en-US" sz="1600" dirty="0">
                <a:solidFill>
                  <a:schemeClr val="bg1"/>
                </a:solidFill>
              </a:rPr>
              <a:t>NASA Earth </a:t>
            </a:r>
            <a:r>
              <a:rPr lang="en-US" sz="1600" dirty="0" smtClean="0">
                <a:solidFill>
                  <a:schemeClr val="bg1"/>
                </a:solidFill>
              </a:rPr>
              <a:t>observations </a:t>
            </a:r>
            <a:r>
              <a:rPr lang="en-US" sz="1600" dirty="0">
                <a:solidFill>
                  <a:schemeClr val="bg1"/>
                </a:solidFill>
              </a:rPr>
              <a:t>include a coordinated series of </a:t>
            </a:r>
            <a:r>
              <a:rPr lang="en-US" sz="1600" b="1" dirty="0" smtClean="0">
                <a:solidFill>
                  <a:srgbClr val="F78009"/>
                </a:solidFill>
              </a:rPr>
              <a:t>18 </a:t>
            </a:r>
            <a:r>
              <a:rPr lang="en-US" sz="1600" dirty="0" smtClean="0">
                <a:solidFill>
                  <a:schemeClr val="bg1"/>
                </a:solidFill>
              </a:rPr>
              <a:t>polar-orbiting </a:t>
            </a:r>
            <a:r>
              <a:rPr lang="en-US" sz="1600" dirty="0">
                <a:solidFill>
                  <a:schemeClr val="bg1"/>
                </a:solidFill>
              </a:rPr>
              <a:t>and low inclination satellites </a:t>
            </a:r>
            <a:r>
              <a:rPr lang="en-US" sz="1600" dirty="0" smtClean="0">
                <a:solidFill>
                  <a:schemeClr val="bg1"/>
                </a:solidFill>
              </a:rPr>
              <a:t>and </a:t>
            </a:r>
            <a:r>
              <a:rPr lang="en-US" sz="1600" b="1" dirty="0" smtClean="0">
                <a:solidFill>
                  <a:schemeClr val="accent2"/>
                </a:solidFill>
              </a:rPr>
              <a:t>3</a:t>
            </a:r>
            <a:r>
              <a:rPr lang="en-US" sz="1600" dirty="0" smtClean="0">
                <a:solidFill>
                  <a:schemeClr val="bg1"/>
                </a:solidFill>
              </a:rPr>
              <a:t> instruments on the ISS for </a:t>
            </a:r>
            <a:r>
              <a:rPr lang="en-US" sz="1600" dirty="0">
                <a:solidFill>
                  <a:schemeClr val="bg1"/>
                </a:solidFill>
              </a:rPr>
              <a:t>long-term global observations. </a:t>
            </a:r>
          </a:p>
        </p:txBody>
      </p:sp>
    </p:spTree>
    <p:extLst>
      <p:ext uri="{BB962C8B-B14F-4D97-AF65-F5344CB8AC3E}">
        <p14:creationId xmlns:p14="http://schemas.microsoft.com/office/powerpoint/2010/main" val="2088460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 vs. EOS</a:t>
            </a:r>
            <a:endParaRPr lang="en-US"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9506344">
            <a:off x="9664377" y="-109846"/>
            <a:ext cx="1676400" cy="1341120"/>
          </a:xfrm>
          <a:prstGeom prst="rect">
            <a:avLst/>
          </a:prstGeom>
        </p:spPr>
      </p:pic>
      <p:sp>
        <p:nvSpPr>
          <p:cNvPr id="5" name="Content Placeholder 1"/>
          <p:cNvSpPr txBox="1">
            <a:spLocks/>
          </p:cNvSpPr>
          <p:nvPr/>
        </p:nvSpPr>
        <p:spPr>
          <a:xfrm>
            <a:off x="6108538" y="1304081"/>
            <a:ext cx="5675919" cy="4876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bg2">
                    <a:lumMod val="50000"/>
                  </a:schemeClr>
                </a:solidFill>
                <a:latin typeface="Century Gothic" charset="0"/>
                <a:ea typeface="Century Gothic" charset="0"/>
                <a:cs typeface="Century Gothic" charset="0"/>
              </a:rPr>
              <a:t>NASA’s Earth Observing System (EOS): </a:t>
            </a:r>
            <a:r>
              <a:rPr lang="en-US" sz="1800" dirty="0" smtClean="0">
                <a:solidFill>
                  <a:schemeClr val="bg2">
                    <a:lumMod val="50000"/>
                  </a:schemeClr>
                </a:solidFill>
                <a:latin typeface="Century Gothic" charset="0"/>
                <a:ea typeface="Century Gothic" charset="0"/>
                <a:cs typeface="Century Gothic" charset="0"/>
              </a:rPr>
              <a:t>EOS </a:t>
            </a:r>
            <a:r>
              <a:rPr lang="en-US" sz="1800" dirty="0">
                <a:solidFill>
                  <a:schemeClr val="bg2">
                    <a:lumMod val="50000"/>
                  </a:schemeClr>
                </a:solidFill>
                <a:latin typeface="Century Gothic" charset="0"/>
                <a:ea typeface="Century Gothic" charset="0"/>
                <a:cs typeface="Century Gothic" charset="0"/>
              </a:rPr>
              <a:t>is a </a:t>
            </a:r>
            <a:r>
              <a:rPr lang="en-US" sz="1800" dirty="0" smtClean="0">
                <a:solidFill>
                  <a:schemeClr val="bg2">
                    <a:lumMod val="50000"/>
                  </a:schemeClr>
                </a:solidFill>
                <a:latin typeface="Century Gothic" charset="0"/>
                <a:ea typeface="Century Gothic" charset="0"/>
                <a:cs typeface="Century Gothic" charset="0"/>
              </a:rPr>
              <a:t>subset of the </a:t>
            </a:r>
            <a:r>
              <a:rPr lang="en-US" sz="1800" dirty="0">
                <a:solidFill>
                  <a:schemeClr val="bg2">
                    <a:lumMod val="50000"/>
                  </a:schemeClr>
                </a:solidFill>
                <a:latin typeface="Century Gothic" charset="0"/>
                <a:ea typeface="Century Gothic" charset="0"/>
                <a:cs typeface="Century Gothic" charset="0"/>
              </a:rPr>
              <a:t>full suite of NASA Earth observing </a:t>
            </a:r>
            <a:r>
              <a:rPr lang="en-US" sz="1800" dirty="0" smtClean="0">
                <a:solidFill>
                  <a:schemeClr val="bg2">
                    <a:lumMod val="50000"/>
                  </a:schemeClr>
                </a:solidFill>
                <a:latin typeface="Century Gothic" charset="0"/>
                <a:ea typeface="Century Gothic" charset="0"/>
                <a:cs typeface="Century Gothic" charset="0"/>
              </a:rPr>
              <a:t>missions focused on long-term </a:t>
            </a:r>
            <a:r>
              <a:rPr lang="en-US" sz="1800" dirty="0">
                <a:solidFill>
                  <a:schemeClr val="bg2">
                    <a:lumMod val="50000"/>
                  </a:schemeClr>
                </a:solidFill>
                <a:latin typeface="Century Gothic" charset="0"/>
                <a:ea typeface="Century Gothic" charset="0"/>
                <a:cs typeface="Century Gothic" charset="0"/>
              </a:rPr>
              <a:t>global observations of the land surface, biosphere, solid Earth, atmosphere, and </a:t>
            </a:r>
            <a:r>
              <a:rPr lang="en-US" sz="1800" dirty="0" smtClean="0">
                <a:solidFill>
                  <a:schemeClr val="bg2">
                    <a:lumMod val="50000"/>
                  </a:schemeClr>
                </a:solidFill>
                <a:latin typeface="Century Gothic" charset="0"/>
                <a:ea typeface="Century Gothic" charset="0"/>
                <a:cs typeface="Century Gothic" charset="0"/>
              </a:rPr>
              <a:t>oceans to improve </a:t>
            </a:r>
            <a:r>
              <a:rPr lang="en-US" sz="1800" dirty="0">
                <a:solidFill>
                  <a:schemeClr val="bg2">
                    <a:lumMod val="50000"/>
                  </a:schemeClr>
                </a:solidFill>
                <a:latin typeface="Century Gothic" charset="0"/>
                <a:ea typeface="Century Gothic" charset="0"/>
                <a:cs typeface="Century Gothic" charset="0"/>
              </a:rPr>
              <a:t>understanding of the Earth as an integrated system. </a:t>
            </a:r>
            <a:endParaRPr lang="en-US" sz="1800" dirty="0" smtClean="0">
              <a:solidFill>
                <a:schemeClr val="bg2">
                  <a:lumMod val="50000"/>
                </a:schemeClr>
              </a:solidFill>
              <a:latin typeface="Century Gothic" charset="0"/>
              <a:ea typeface="Century Gothic" charset="0"/>
              <a:cs typeface="Century Gothic" charset="0"/>
            </a:endParaRPr>
          </a:p>
          <a:p>
            <a:pPr marL="0" indent="0">
              <a:buNone/>
            </a:pPr>
            <a:r>
              <a:rPr lang="en-US" sz="1800" dirty="0" smtClean="0">
                <a:solidFill>
                  <a:schemeClr val="bg2">
                    <a:lumMod val="50000"/>
                  </a:schemeClr>
                </a:solidFill>
                <a:latin typeface="Century Gothic" charset="0"/>
                <a:ea typeface="Century Gothic" charset="0"/>
                <a:cs typeface="Century Gothic" charset="0"/>
              </a:rPr>
              <a:t>Only use this term when speaking exclusively to the below missions:</a:t>
            </a:r>
            <a:endParaRPr lang="en-US" sz="1800" dirty="0">
              <a:solidFill>
                <a:schemeClr val="bg2">
                  <a:lumMod val="50000"/>
                </a:schemeClr>
              </a:solidFill>
              <a:latin typeface="Century Gothic" charset="0"/>
              <a:ea typeface="Century Gothic" charset="0"/>
              <a:cs typeface="Century Gothic" charset="0"/>
            </a:endParaRPr>
          </a:p>
          <a:p>
            <a:pPr marL="0" indent="0">
              <a:buFont typeface="Arial" panose="020B0604020202020204" pitchFamily="34" charset="0"/>
              <a:buNone/>
            </a:pPr>
            <a:r>
              <a:rPr lang="en-US" sz="2000" b="1" dirty="0" smtClean="0">
                <a:solidFill>
                  <a:schemeClr val="bg2">
                    <a:lumMod val="50000"/>
                  </a:schemeClr>
                </a:solidFill>
                <a:latin typeface="Century Gothic" charset="0"/>
                <a:ea typeface="Century Gothic" charset="0"/>
                <a:cs typeface="Century Gothic" charset="0"/>
              </a:rPr>
              <a:t/>
            </a:r>
            <a:br>
              <a:rPr lang="en-US" sz="2000" b="1" dirty="0" smtClean="0">
                <a:solidFill>
                  <a:schemeClr val="bg2">
                    <a:lumMod val="50000"/>
                  </a:schemeClr>
                </a:solidFill>
                <a:latin typeface="Century Gothic" charset="0"/>
                <a:ea typeface="Century Gothic" charset="0"/>
                <a:cs typeface="Century Gothic" charset="0"/>
              </a:rPr>
            </a:br>
            <a:r>
              <a:rPr lang="en-US" sz="2000" b="1" dirty="0" smtClean="0">
                <a:solidFill>
                  <a:schemeClr val="bg2">
                    <a:lumMod val="50000"/>
                  </a:schemeClr>
                </a:solidFill>
                <a:latin typeface="Century Gothic" charset="0"/>
                <a:ea typeface="Century Gothic" charset="0"/>
                <a:cs typeface="Century Gothic" charset="0"/>
              </a:rPr>
              <a:t>Current EOS Missions:</a:t>
            </a:r>
          </a:p>
          <a:p>
            <a:pPr>
              <a:spcBef>
                <a:spcPts val="0"/>
              </a:spcBef>
            </a:pPr>
            <a:r>
              <a:rPr lang="en-US" sz="2000" dirty="0" smtClean="0">
                <a:solidFill>
                  <a:schemeClr val="bg2">
                    <a:lumMod val="50000"/>
                  </a:schemeClr>
                </a:solidFill>
                <a:latin typeface="Century Gothic" charset="0"/>
                <a:ea typeface="Century Gothic" charset="0"/>
                <a:cs typeface="Century Gothic" charset="0"/>
              </a:rPr>
              <a:t>Aqua</a:t>
            </a:r>
          </a:p>
          <a:p>
            <a:pPr>
              <a:spcBef>
                <a:spcPts val="0"/>
              </a:spcBef>
            </a:pPr>
            <a:r>
              <a:rPr lang="en-US" sz="2000" dirty="0" smtClean="0">
                <a:solidFill>
                  <a:schemeClr val="bg2">
                    <a:lumMod val="50000"/>
                  </a:schemeClr>
                </a:solidFill>
                <a:latin typeface="Century Gothic" charset="0"/>
                <a:ea typeface="Century Gothic" charset="0"/>
                <a:cs typeface="Century Gothic" charset="0"/>
              </a:rPr>
              <a:t>Aura</a:t>
            </a:r>
          </a:p>
          <a:p>
            <a:pPr>
              <a:spcBef>
                <a:spcPts val="0"/>
              </a:spcBef>
            </a:pPr>
            <a:r>
              <a:rPr lang="en-US" sz="2000" dirty="0" smtClean="0">
                <a:solidFill>
                  <a:schemeClr val="bg2">
                    <a:lumMod val="50000"/>
                  </a:schemeClr>
                </a:solidFill>
                <a:latin typeface="Century Gothic" charset="0"/>
                <a:ea typeface="Century Gothic" charset="0"/>
                <a:cs typeface="Century Gothic" charset="0"/>
              </a:rPr>
              <a:t>Landsat 7</a:t>
            </a:r>
          </a:p>
          <a:p>
            <a:pPr>
              <a:spcBef>
                <a:spcPts val="0"/>
              </a:spcBef>
            </a:pPr>
            <a:r>
              <a:rPr lang="en-US" sz="2000" dirty="0" smtClean="0">
                <a:solidFill>
                  <a:schemeClr val="bg2">
                    <a:lumMod val="50000"/>
                  </a:schemeClr>
                </a:solidFill>
                <a:latin typeface="Century Gothic" charset="0"/>
                <a:ea typeface="Century Gothic" charset="0"/>
                <a:cs typeface="Century Gothic" charset="0"/>
              </a:rPr>
              <a:t>Landsat 8</a:t>
            </a:r>
          </a:p>
          <a:p>
            <a:pPr>
              <a:spcBef>
                <a:spcPts val="0"/>
              </a:spcBef>
            </a:pPr>
            <a:r>
              <a:rPr lang="en-US" sz="2000" dirty="0" smtClean="0">
                <a:solidFill>
                  <a:schemeClr val="bg2">
                    <a:lumMod val="50000"/>
                  </a:schemeClr>
                </a:solidFill>
                <a:latin typeface="Century Gothic" charset="0"/>
                <a:ea typeface="Century Gothic" charset="0"/>
                <a:cs typeface="Century Gothic" charset="0"/>
              </a:rPr>
              <a:t>OSTM/Jason-2</a:t>
            </a:r>
          </a:p>
          <a:p>
            <a:pPr>
              <a:spcBef>
                <a:spcPts val="0"/>
              </a:spcBef>
            </a:pPr>
            <a:r>
              <a:rPr lang="en-US" sz="2000" dirty="0" err="1" smtClean="0">
                <a:solidFill>
                  <a:schemeClr val="bg2">
                    <a:lumMod val="50000"/>
                  </a:schemeClr>
                </a:solidFill>
                <a:latin typeface="Century Gothic" charset="0"/>
                <a:ea typeface="Century Gothic" charset="0"/>
                <a:cs typeface="Century Gothic" charset="0"/>
              </a:rPr>
              <a:t>QuikSCAT</a:t>
            </a:r>
            <a:endParaRPr lang="en-US" sz="2000" dirty="0" smtClean="0">
              <a:solidFill>
                <a:schemeClr val="bg2">
                  <a:lumMod val="50000"/>
                </a:schemeClr>
              </a:solidFill>
              <a:latin typeface="Century Gothic" charset="0"/>
              <a:ea typeface="Century Gothic" charset="0"/>
              <a:cs typeface="Century Gothic" charset="0"/>
            </a:endParaRPr>
          </a:p>
          <a:p>
            <a:pPr>
              <a:spcBef>
                <a:spcPts val="0"/>
              </a:spcBef>
            </a:pPr>
            <a:r>
              <a:rPr lang="en-US" sz="2000" dirty="0" smtClean="0">
                <a:solidFill>
                  <a:schemeClr val="bg2">
                    <a:lumMod val="50000"/>
                  </a:schemeClr>
                </a:solidFill>
                <a:latin typeface="Century Gothic" charset="0"/>
                <a:ea typeface="Century Gothic" charset="0"/>
                <a:cs typeface="Century Gothic" charset="0"/>
              </a:rPr>
              <a:t>SORCE</a:t>
            </a:r>
          </a:p>
          <a:p>
            <a:pPr>
              <a:spcBef>
                <a:spcPts val="0"/>
              </a:spcBef>
            </a:pPr>
            <a:r>
              <a:rPr lang="en-US" sz="2000" dirty="0" smtClean="0">
                <a:solidFill>
                  <a:schemeClr val="bg2">
                    <a:lumMod val="50000"/>
                  </a:schemeClr>
                </a:solidFill>
                <a:latin typeface="Century Gothic" charset="0"/>
                <a:ea typeface="Century Gothic" charset="0"/>
                <a:cs typeface="Century Gothic" charset="0"/>
              </a:rPr>
              <a:t>SAGE III-ISS</a:t>
            </a:r>
          </a:p>
          <a:p>
            <a:pPr>
              <a:spcBef>
                <a:spcPts val="0"/>
              </a:spcBef>
            </a:pPr>
            <a:r>
              <a:rPr lang="en-US" sz="2000" dirty="0" smtClean="0">
                <a:solidFill>
                  <a:schemeClr val="bg2">
                    <a:lumMod val="50000"/>
                  </a:schemeClr>
                </a:solidFill>
                <a:latin typeface="Century Gothic" charset="0"/>
                <a:ea typeface="Century Gothic" charset="0"/>
                <a:cs typeface="Century Gothic" charset="0"/>
              </a:rPr>
              <a:t>Terra</a:t>
            </a:r>
          </a:p>
          <a:p>
            <a:pPr marL="0" indent="0">
              <a:buFont typeface="Arial" panose="020B0604020202020204" pitchFamily="34" charset="0"/>
              <a:buNone/>
            </a:pPr>
            <a:endParaRPr lang="en-US" dirty="0">
              <a:solidFill>
                <a:schemeClr val="bg2">
                  <a:lumMod val="50000"/>
                </a:schemeClr>
              </a:solidFill>
              <a:latin typeface="Century Gothic" charset="0"/>
              <a:ea typeface="Century Gothic" charset="0"/>
              <a:cs typeface="Century Gothic" charset="0"/>
            </a:endParaRPr>
          </a:p>
        </p:txBody>
      </p:sp>
      <p:sp>
        <p:nvSpPr>
          <p:cNvPr id="6" name="Content Placeholder 1"/>
          <p:cNvSpPr>
            <a:spLocks noGrp="1"/>
          </p:cNvSpPr>
          <p:nvPr>
            <p:ph idx="1"/>
          </p:nvPr>
        </p:nvSpPr>
        <p:spPr>
          <a:xfrm>
            <a:off x="267128" y="1304082"/>
            <a:ext cx="5612811" cy="4698832"/>
          </a:xfrm>
        </p:spPr>
        <p:txBody>
          <a:bodyPr>
            <a:noAutofit/>
          </a:bodyPr>
          <a:lstStyle/>
          <a:p>
            <a:pPr marL="0" indent="0">
              <a:lnSpc>
                <a:spcPct val="80000"/>
              </a:lnSpc>
              <a:buNone/>
            </a:pPr>
            <a:r>
              <a:rPr lang="en-US" sz="1900" b="1" dirty="0" smtClean="0">
                <a:solidFill>
                  <a:schemeClr val="bg2">
                    <a:lumMod val="50000"/>
                  </a:schemeClr>
                </a:solidFill>
                <a:latin typeface="Century Gothic" charset="0"/>
                <a:ea typeface="Century Gothic" charset="0"/>
                <a:cs typeface="Century Gothic" charset="0"/>
              </a:rPr>
              <a:t>NASA Earth observations: </a:t>
            </a:r>
            <a:r>
              <a:rPr lang="en-US" sz="1900" dirty="0" smtClean="0">
                <a:solidFill>
                  <a:schemeClr val="bg2">
                    <a:lumMod val="50000"/>
                  </a:schemeClr>
                </a:solidFill>
                <a:latin typeface="Century Gothic" charset="0"/>
                <a:ea typeface="Century Gothic" charset="0"/>
                <a:cs typeface="Century Gothic" charset="0"/>
              </a:rPr>
              <a:t>umbrella term used that includes all airborne and flight missions that study the Earth.</a:t>
            </a:r>
          </a:p>
          <a:p>
            <a:pPr marL="0" indent="0">
              <a:lnSpc>
                <a:spcPct val="80000"/>
              </a:lnSpc>
              <a:buNone/>
            </a:pPr>
            <a:endParaRPr lang="en-US" sz="1900" dirty="0" smtClean="0">
              <a:solidFill>
                <a:schemeClr val="bg2">
                  <a:lumMod val="50000"/>
                </a:schemeClr>
              </a:solidFill>
              <a:latin typeface="Century Gothic" charset="0"/>
              <a:ea typeface="Century Gothic" charset="0"/>
              <a:cs typeface="Century Gothic" charset="0"/>
            </a:endParaRPr>
          </a:p>
          <a:p>
            <a:pPr marL="0" indent="0">
              <a:lnSpc>
                <a:spcPct val="80000"/>
              </a:lnSpc>
              <a:buNone/>
            </a:pPr>
            <a:r>
              <a:rPr lang="en-US" sz="1900" b="1" dirty="0" smtClean="0">
                <a:solidFill>
                  <a:schemeClr val="bg2">
                    <a:lumMod val="50000"/>
                  </a:schemeClr>
                </a:solidFill>
                <a:latin typeface="Century Gothic" charset="0"/>
                <a:ea typeface="Century Gothic" charset="0"/>
                <a:cs typeface="Century Gothic" charset="0"/>
              </a:rPr>
              <a:t>Current NASA </a:t>
            </a:r>
            <a:r>
              <a:rPr lang="en-US" sz="1900" b="1" dirty="0" smtClean="0">
                <a:solidFill>
                  <a:schemeClr val="bg2">
                    <a:lumMod val="50000"/>
                  </a:schemeClr>
                </a:solidFill>
                <a:latin typeface="Century Gothic" charset="0"/>
                <a:ea typeface="Century Gothic" charset="0"/>
                <a:cs typeface="Century Gothic" charset="0"/>
              </a:rPr>
              <a:t>EO Missions</a:t>
            </a:r>
            <a:r>
              <a:rPr lang="en-US" sz="1900" b="1" dirty="0" smtClean="0">
                <a:solidFill>
                  <a:schemeClr val="bg2">
                    <a:lumMod val="50000"/>
                  </a:schemeClr>
                </a:solidFill>
                <a:latin typeface="Century Gothic" charset="0"/>
                <a:ea typeface="Century Gothic" charset="0"/>
                <a:cs typeface="Century Gothic" charset="0"/>
              </a:rPr>
              <a:t>:</a:t>
            </a:r>
          </a:p>
        </p:txBody>
      </p:sp>
      <p:sp>
        <p:nvSpPr>
          <p:cNvPr id="7" name="Rectangle 6"/>
          <p:cNvSpPr/>
          <p:nvPr/>
        </p:nvSpPr>
        <p:spPr>
          <a:xfrm>
            <a:off x="267128" y="2914674"/>
            <a:ext cx="4952144" cy="2992966"/>
          </a:xfrm>
          <a:prstGeom prst="rect">
            <a:avLst/>
          </a:prstGeom>
        </p:spPr>
        <p:txBody>
          <a:bodyPr numCol="2">
            <a:noAutofit/>
          </a:bodyPr>
          <a:lstStyle/>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Aqua</a:t>
            </a: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Aura</a:t>
            </a: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CALIPSO</a:t>
            </a:r>
          </a:p>
          <a:p>
            <a:pPr marL="342900" indent="-342900">
              <a:lnSpc>
                <a:spcPct val="80000"/>
              </a:lnSpc>
              <a:spcBef>
                <a:spcPts val="0"/>
              </a:spcBef>
              <a:buFont typeface="+mj-lt"/>
              <a:buAutoNum type="arabicPeriod"/>
            </a:pPr>
            <a:r>
              <a:rPr lang="en-US" dirty="0" err="1">
                <a:solidFill>
                  <a:schemeClr val="bg2">
                    <a:lumMod val="50000"/>
                  </a:schemeClr>
                </a:solidFill>
                <a:latin typeface="Century Gothic" charset="0"/>
                <a:ea typeface="Century Gothic" charset="0"/>
                <a:cs typeface="Century Gothic" charset="0"/>
              </a:rPr>
              <a:t>CloudSat</a:t>
            </a:r>
            <a:endParaRPr lang="en-US" dirty="0">
              <a:solidFill>
                <a:schemeClr val="bg2">
                  <a:lumMod val="50000"/>
                </a:schemeClr>
              </a:solidFill>
              <a:latin typeface="Century Gothic" charset="0"/>
              <a:ea typeface="Century Gothic" charset="0"/>
              <a:cs typeface="Century Gothic" charset="0"/>
            </a:endParaRPr>
          </a:p>
          <a:p>
            <a:pPr marL="342900" indent="-342900">
              <a:lnSpc>
                <a:spcPct val="80000"/>
              </a:lnSpc>
              <a:spcBef>
                <a:spcPts val="0"/>
              </a:spcBef>
              <a:buFont typeface="+mj-lt"/>
              <a:buAutoNum type="arabicPeriod"/>
            </a:pPr>
            <a:r>
              <a:rPr lang="en-US" dirty="0" smtClean="0">
                <a:solidFill>
                  <a:schemeClr val="bg2">
                    <a:lumMod val="50000"/>
                  </a:schemeClr>
                </a:solidFill>
                <a:latin typeface="Century Gothic" charset="0"/>
                <a:ea typeface="Century Gothic" charset="0"/>
                <a:cs typeface="Century Gothic" charset="0"/>
              </a:rPr>
              <a:t>GPM</a:t>
            </a:r>
            <a:endParaRPr lang="en-US" dirty="0">
              <a:solidFill>
                <a:schemeClr val="bg2">
                  <a:lumMod val="50000"/>
                </a:schemeClr>
              </a:solidFill>
              <a:latin typeface="Century Gothic" charset="0"/>
              <a:ea typeface="Century Gothic" charset="0"/>
              <a:cs typeface="Century Gothic" charset="0"/>
            </a:endParaRP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GRACE</a:t>
            </a: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Jason-3</a:t>
            </a: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Landsat 7</a:t>
            </a: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Landsat 8</a:t>
            </a: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OSTM/Jason-2</a:t>
            </a: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OCO-2</a:t>
            </a:r>
          </a:p>
          <a:p>
            <a:pPr marL="342900" indent="-342900">
              <a:lnSpc>
                <a:spcPct val="80000"/>
              </a:lnSpc>
              <a:spcBef>
                <a:spcPts val="0"/>
              </a:spcBef>
              <a:buFont typeface="+mj-lt"/>
              <a:buAutoNum type="arabicPeriod"/>
            </a:pPr>
            <a:r>
              <a:rPr lang="en-US" dirty="0" err="1">
                <a:solidFill>
                  <a:schemeClr val="bg2">
                    <a:lumMod val="50000"/>
                  </a:schemeClr>
                </a:solidFill>
                <a:latin typeface="Century Gothic" charset="0"/>
                <a:ea typeface="Century Gothic" charset="0"/>
                <a:cs typeface="Century Gothic" charset="0"/>
              </a:rPr>
              <a:t>QuikSCAT</a:t>
            </a:r>
            <a:endParaRPr lang="en-US" dirty="0">
              <a:solidFill>
                <a:schemeClr val="bg2">
                  <a:lumMod val="50000"/>
                </a:schemeClr>
              </a:solidFill>
              <a:latin typeface="Century Gothic" charset="0"/>
              <a:ea typeface="Century Gothic" charset="0"/>
              <a:cs typeface="Century Gothic" charset="0"/>
            </a:endParaRP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SORCE</a:t>
            </a: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SMAP</a:t>
            </a: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Suomi NPP</a:t>
            </a:r>
          </a:p>
          <a:p>
            <a:pPr marL="342900" indent="-342900">
              <a:lnSpc>
                <a:spcPct val="80000"/>
              </a:lnSpc>
              <a:spcBef>
                <a:spcPts val="0"/>
              </a:spcBef>
              <a:buFont typeface="+mj-lt"/>
              <a:buAutoNum type="arabicPeriod"/>
            </a:pPr>
            <a:r>
              <a:rPr lang="en-US" dirty="0" smtClean="0">
                <a:solidFill>
                  <a:schemeClr val="bg2">
                    <a:lumMod val="50000"/>
                  </a:schemeClr>
                </a:solidFill>
                <a:latin typeface="Century Gothic" charset="0"/>
                <a:ea typeface="Century Gothic" charset="0"/>
                <a:cs typeface="Century Gothic" charset="0"/>
              </a:rPr>
              <a:t>Terra</a:t>
            </a:r>
          </a:p>
          <a:p>
            <a:pPr marL="342900" indent="-342900">
              <a:lnSpc>
                <a:spcPct val="80000"/>
              </a:lnSpc>
              <a:spcBef>
                <a:spcPts val="0"/>
              </a:spcBef>
              <a:buFont typeface="+mj-lt"/>
              <a:buAutoNum type="arabicPeriod"/>
            </a:pPr>
            <a:r>
              <a:rPr lang="en-US" dirty="0" smtClean="0">
                <a:solidFill>
                  <a:schemeClr val="bg2">
                    <a:lumMod val="50000"/>
                  </a:schemeClr>
                </a:solidFill>
                <a:latin typeface="Century Gothic" charset="0"/>
                <a:ea typeface="Century Gothic" charset="0"/>
                <a:cs typeface="Century Gothic" charset="0"/>
              </a:rPr>
              <a:t>CYGNSS</a:t>
            </a:r>
          </a:p>
          <a:p>
            <a:pPr marL="342900" indent="-342900">
              <a:lnSpc>
                <a:spcPct val="80000"/>
              </a:lnSpc>
              <a:spcBef>
                <a:spcPts val="0"/>
              </a:spcBef>
              <a:buFont typeface="+mj-lt"/>
              <a:buAutoNum type="arabicPeriod"/>
            </a:pPr>
            <a:r>
              <a:rPr lang="en-US" dirty="0" smtClean="0">
                <a:solidFill>
                  <a:schemeClr val="bg2">
                    <a:lumMod val="50000"/>
                  </a:schemeClr>
                </a:solidFill>
                <a:latin typeface="Century Gothic" charset="0"/>
                <a:ea typeface="Century Gothic" charset="0"/>
                <a:cs typeface="Century Gothic" charset="0"/>
              </a:rPr>
              <a:t>DISCOVR</a:t>
            </a:r>
          </a:p>
          <a:p>
            <a:pPr marL="342900" indent="-342900">
              <a:lnSpc>
                <a:spcPct val="80000"/>
              </a:lnSpc>
              <a:spcBef>
                <a:spcPts val="0"/>
              </a:spcBef>
              <a:buFont typeface="+mj-lt"/>
              <a:buAutoNum type="arabicPeriod"/>
            </a:pPr>
            <a:r>
              <a:rPr lang="en-US" dirty="0" smtClean="0">
                <a:solidFill>
                  <a:schemeClr val="bg2">
                    <a:lumMod val="50000"/>
                  </a:schemeClr>
                </a:solidFill>
                <a:latin typeface="Century Gothic" charset="0"/>
                <a:ea typeface="Century Gothic" charset="0"/>
                <a:cs typeface="Century Gothic" charset="0"/>
              </a:rPr>
              <a:t>SAGE III (ISS)</a:t>
            </a: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LIS (ISS)</a:t>
            </a:r>
            <a:endParaRPr lang="en-US" dirty="0" smtClean="0">
              <a:solidFill>
                <a:schemeClr val="bg2">
                  <a:lumMod val="50000"/>
                </a:schemeClr>
              </a:solidFill>
              <a:latin typeface="Century Gothic" charset="0"/>
              <a:ea typeface="Century Gothic" charset="0"/>
              <a:cs typeface="Century Gothic" charset="0"/>
            </a:endParaRPr>
          </a:p>
          <a:p>
            <a:pPr marL="342900" indent="-342900">
              <a:lnSpc>
                <a:spcPct val="80000"/>
              </a:lnSpc>
              <a:spcBef>
                <a:spcPts val="0"/>
              </a:spcBef>
              <a:buFont typeface="+mj-lt"/>
              <a:buAutoNum type="arabicPeriod"/>
            </a:pPr>
            <a:r>
              <a:rPr lang="en-US" dirty="0" smtClean="0">
                <a:solidFill>
                  <a:schemeClr val="bg2">
                    <a:lumMod val="50000"/>
                  </a:schemeClr>
                </a:solidFill>
                <a:latin typeface="Century Gothic" charset="0"/>
                <a:ea typeface="Century Gothic" charset="0"/>
                <a:cs typeface="Century Gothic" charset="0"/>
              </a:rPr>
              <a:t>CATS </a:t>
            </a:r>
            <a:r>
              <a:rPr lang="en-US" dirty="0">
                <a:solidFill>
                  <a:schemeClr val="bg2">
                    <a:lumMod val="50000"/>
                  </a:schemeClr>
                </a:solidFill>
                <a:latin typeface="Century Gothic" charset="0"/>
                <a:ea typeface="Century Gothic" charset="0"/>
                <a:cs typeface="Century Gothic" charset="0"/>
              </a:rPr>
              <a:t>(ISS)</a:t>
            </a:r>
          </a:p>
        </p:txBody>
      </p:sp>
      <p:sp>
        <p:nvSpPr>
          <p:cNvPr id="8" name="Content Placeholder 9"/>
          <p:cNvSpPr txBox="1">
            <a:spLocks/>
          </p:cNvSpPr>
          <p:nvPr/>
        </p:nvSpPr>
        <p:spPr>
          <a:xfrm>
            <a:off x="1470490" y="6400800"/>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Science Missions</a:t>
            </a:r>
            <a:r>
              <a:rPr lang="en-US" sz="1400" b="1" dirty="0" smtClean="0">
                <a:solidFill>
                  <a:schemeClr val="bg2">
                    <a:lumMod val="85000"/>
                  </a:schemeClr>
                </a:solidFill>
              </a:rPr>
              <a:t>: </a:t>
            </a:r>
            <a:r>
              <a:rPr lang="en-US" sz="1400" b="1" dirty="0">
                <a:solidFill>
                  <a:schemeClr val="bg2">
                    <a:lumMod val="85000"/>
                  </a:schemeClr>
                </a:solidFill>
                <a:latin typeface="Century Gothic" pitchFamily="34" charset="0"/>
                <a:hlinkClick r:id="rId3"/>
              </a:rPr>
              <a:t>https://</a:t>
            </a:r>
            <a:r>
              <a:rPr lang="en-US" sz="1400" b="1" dirty="0" smtClean="0">
                <a:solidFill>
                  <a:schemeClr val="bg2">
                    <a:lumMod val="85000"/>
                  </a:schemeClr>
                </a:solidFill>
                <a:latin typeface="Century Gothic" pitchFamily="34" charset="0"/>
                <a:hlinkClick r:id="rId3"/>
              </a:rPr>
              <a:t>eospso.nasa.gov/mission-category/3</a:t>
            </a:r>
            <a:r>
              <a:rPr lang="en-US" sz="1400" b="1" dirty="0" smtClean="0">
                <a:solidFill>
                  <a:schemeClr val="bg2">
                    <a:lumMod val="85000"/>
                  </a:schemeClr>
                </a:solidFill>
                <a:latin typeface="Century Gothic" pitchFamily="34" charset="0"/>
              </a:rPr>
              <a:t>  </a:t>
            </a:r>
            <a:endParaRPr lang="en-US" sz="1400" b="1" dirty="0">
              <a:solidFill>
                <a:schemeClr val="bg2">
                  <a:lumMod val="85000"/>
                </a:schemeClr>
              </a:solidFill>
              <a:latin typeface="Century Gothic" pitchFamily="34" charset="0"/>
            </a:endParaRPr>
          </a:p>
          <a:p>
            <a:pPr algn="ctr" defTabSz="1018229">
              <a:spcBef>
                <a:spcPct val="20000"/>
              </a:spcBef>
              <a:buClr>
                <a:srgbClr val="0F6FC6"/>
              </a:buClr>
              <a:buSzPct val="85000"/>
            </a:pPr>
            <a:endParaRPr lang="en-US" sz="1400" b="1" dirty="0">
              <a:solidFill>
                <a:srgbClr val="0075A2"/>
              </a:solidFill>
            </a:endParaRPr>
          </a:p>
          <a:p>
            <a:pPr algn="ctr" defTabSz="1018229">
              <a:spcBef>
                <a:spcPct val="20000"/>
              </a:spcBef>
              <a:buClr>
                <a:srgbClr val="0F6FC6"/>
              </a:buClr>
              <a:buSzPct val="85000"/>
            </a:pPr>
            <a:endParaRPr lang="en-US" sz="1400" dirty="0">
              <a:solidFill>
                <a:srgbClr val="0075A2"/>
              </a:solidFill>
            </a:endParaRPr>
          </a:p>
        </p:txBody>
      </p:sp>
      <p:sp>
        <p:nvSpPr>
          <p:cNvPr id="3" name="Rectangle 2"/>
          <p:cNvSpPr/>
          <p:nvPr/>
        </p:nvSpPr>
        <p:spPr>
          <a:xfrm>
            <a:off x="9279434" y="3419315"/>
            <a:ext cx="2446286" cy="646331"/>
          </a:xfrm>
          <a:prstGeom prst="rect">
            <a:avLst/>
          </a:prstGeom>
        </p:spPr>
        <p:txBody>
          <a:bodyPr wrap="square">
            <a:spAutoFit/>
          </a:bodyPr>
          <a:lstStyle/>
          <a:p>
            <a:r>
              <a:rPr lang="en-US" b="1" dirty="0" smtClean="0">
                <a:solidFill>
                  <a:schemeClr val="bg2">
                    <a:lumMod val="50000"/>
                  </a:schemeClr>
                </a:solidFill>
                <a:latin typeface="Century Gothic" charset="0"/>
                <a:ea typeface="Century Gothic" charset="0"/>
                <a:cs typeface="Century Gothic" charset="0"/>
              </a:rPr>
              <a:t>Future EOS </a:t>
            </a:r>
            <a:r>
              <a:rPr lang="en-US" b="1" dirty="0">
                <a:solidFill>
                  <a:schemeClr val="bg2">
                    <a:lumMod val="50000"/>
                  </a:schemeClr>
                </a:solidFill>
                <a:latin typeface="Century Gothic" charset="0"/>
                <a:ea typeface="Century Gothic" charset="0"/>
                <a:cs typeface="Century Gothic" charset="0"/>
              </a:rPr>
              <a:t>Missions:</a:t>
            </a:r>
          </a:p>
          <a:p>
            <a:pPr>
              <a:spcBef>
                <a:spcPts val="0"/>
              </a:spcBef>
            </a:pPr>
            <a:r>
              <a:rPr lang="en-US" dirty="0" smtClean="0">
                <a:solidFill>
                  <a:schemeClr val="bg2">
                    <a:lumMod val="50000"/>
                  </a:schemeClr>
                </a:solidFill>
                <a:latin typeface="Century Gothic" charset="0"/>
                <a:ea typeface="Century Gothic" charset="0"/>
                <a:cs typeface="Century Gothic" charset="0"/>
              </a:rPr>
              <a:t>Landsat 9</a:t>
            </a:r>
            <a:endParaRPr lang="en-US" dirty="0">
              <a:solidFill>
                <a:schemeClr val="bg2">
                  <a:lumMod val="50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857215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32" y="1156963"/>
            <a:ext cx="4598889" cy="1325563"/>
          </a:xfrm>
        </p:spPr>
        <p:txBody>
          <a:bodyPr/>
          <a:lstStyle/>
          <a:p>
            <a:r>
              <a:rPr lang="en-US" dirty="0" smtClean="0"/>
              <a:t>THANK YOU!</a:t>
            </a:r>
            <a:endParaRPr lang="en-US" dirty="0"/>
          </a:p>
        </p:txBody>
      </p:sp>
      <p:sp>
        <p:nvSpPr>
          <p:cNvPr id="3" name="Text Placeholder 5"/>
          <p:cNvSpPr txBox="1">
            <a:spLocks/>
          </p:cNvSpPr>
          <p:nvPr/>
        </p:nvSpPr>
        <p:spPr>
          <a:xfrm>
            <a:off x="325379" y="2753474"/>
            <a:ext cx="4236347" cy="29991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bg2">
                    <a:lumMod val="50000"/>
                  </a:schemeClr>
                </a:solidFill>
              </a:rPr>
              <a:t>Joining the DEVELOP family means being part of NASA’s Legacy.</a:t>
            </a:r>
          </a:p>
          <a:p>
            <a:pPr marL="0" indent="0" algn="ctr">
              <a:buNone/>
            </a:pPr>
            <a:endParaRPr lang="en-US" dirty="0" smtClean="0">
              <a:solidFill>
                <a:schemeClr val="bg2">
                  <a:lumMod val="50000"/>
                </a:schemeClr>
              </a:solidFill>
            </a:endParaRPr>
          </a:p>
          <a:p>
            <a:pPr marL="0" indent="0" algn="ctr">
              <a:buNone/>
            </a:pPr>
            <a:r>
              <a:rPr lang="en-US" dirty="0" smtClean="0">
                <a:solidFill>
                  <a:schemeClr val="bg2">
                    <a:lumMod val="50000"/>
                  </a:schemeClr>
                </a:solidFill>
              </a:rPr>
              <a:t>Learn </a:t>
            </a:r>
            <a:r>
              <a:rPr lang="en-US" dirty="0" smtClean="0">
                <a:solidFill>
                  <a:schemeClr val="bg2">
                    <a:lumMod val="50000"/>
                  </a:schemeClr>
                </a:solidFill>
              </a:rPr>
              <a:t>it. </a:t>
            </a:r>
            <a:endParaRPr lang="en-US" dirty="0" smtClean="0">
              <a:solidFill>
                <a:schemeClr val="bg2">
                  <a:lumMod val="50000"/>
                </a:schemeClr>
              </a:solidFill>
            </a:endParaRPr>
          </a:p>
          <a:p>
            <a:pPr marL="0" indent="0" algn="ctr">
              <a:buNone/>
            </a:pPr>
            <a:r>
              <a:rPr lang="en-US" dirty="0" smtClean="0">
                <a:solidFill>
                  <a:schemeClr val="bg2">
                    <a:lumMod val="50000"/>
                  </a:schemeClr>
                </a:solidFill>
              </a:rPr>
              <a:t>Know </a:t>
            </a:r>
            <a:r>
              <a:rPr lang="en-US" dirty="0" smtClean="0">
                <a:solidFill>
                  <a:schemeClr val="bg2">
                    <a:lumMod val="50000"/>
                  </a:schemeClr>
                </a:solidFill>
              </a:rPr>
              <a:t>it. </a:t>
            </a:r>
            <a:endParaRPr lang="en-US" dirty="0" smtClean="0">
              <a:solidFill>
                <a:schemeClr val="bg2">
                  <a:lumMod val="50000"/>
                </a:schemeClr>
              </a:solidFill>
            </a:endParaRPr>
          </a:p>
          <a:p>
            <a:pPr marL="0" indent="0" algn="ctr">
              <a:buNone/>
            </a:pPr>
            <a:r>
              <a:rPr lang="en-US" dirty="0" smtClean="0">
                <a:solidFill>
                  <a:schemeClr val="bg2">
                    <a:lumMod val="50000"/>
                  </a:schemeClr>
                </a:solidFill>
              </a:rPr>
              <a:t>Live </a:t>
            </a:r>
            <a:r>
              <a:rPr lang="en-US" dirty="0" smtClean="0">
                <a:solidFill>
                  <a:schemeClr val="bg2">
                    <a:lumMod val="50000"/>
                  </a:schemeClr>
                </a:solidFill>
              </a:rPr>
              <a:t>it. </a:t>
            </a:r>
            <a:endParaRPr lang="en-US" dirty="0">
              <a:solidFill>
                <a:schemeClr val="bg2">
                  <a:lumMod val="50000"/>
                </a:schemeClr>
              </a:solidFill>
            </a:endParaRPr>
          </a:p>
        </p:txBody>
      </p:sp>
      <p:pic>
        <p:nvPicPr>
          <p:cNvPr id="4" name="Picture 3" descr="Astronaut_Harrison_'Jack'_Schmitt,_American_Flag,_and_Earth_(Apollo_17_EVA-1).jpg"/>
          <p:cNvPicPr>
            <a:picLocks noChangeAspect="1"/>
          </p:cNvPicPr>
          <p:nvPr/>
        </p:nvPicPr>
        <p:blipFill rotWithShape="1">
          <a:blip r:embed="rId2" cstate="print"/>
          <a:srcRect t="15568" b="1019"/>
          <a:stretch/>
        </p:blipFill>
        <p:spPr>
          <a:xfrm>
            <a:off x="4658573" y="0"/>
            <a:ext cx="7533428" cy="6307423"/>
          </a:xfrm>
          <a:prstGeom prst="rect">
            <a:avLst/>
          </a:prstGeom>
        </p:spPr>
      </p:pic>
    </p:spTree>
    <p:extLst>
      <p:ext uri="{BB962C8B-B14F-4D97-AF65-F5344CB8AC3E}">
        <p14:creationId xmlns:p14="http://schemas.microsoft.com/office/powerpoint/2010/main" val="55623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History</a:t>
            </a:r>
            <a:endParaRPr lang="en-US" dirty="0"/>
          </a:p>
        </p:txBody>
      </p:sp>
      <p:sp>
        <p:nvSpPr>
          <p:cNvPr id="3" name="Content Placeholder 2"/>
          <p:cNvSpPr>
            <a:spLocks noGrp="1"/>
          </p:cNvSpPr>
          <p:nvPr>
            <p:ph idx="1"/>
          </p:nvPr>
        </p:nvSpPr>
        <p:spPr>
          <a:xfrm>
            <a:off x="220882" y="1275937"/>
            <a:ext cx="6596606" cy="3120966"/>
          </a:xfrm>
        </p:spPr>
        <p:txBody>
          <a:bodyPr>
            <a:normAutofit fontScale="70000" lnSpcReduction="20000"/>
          </a:bodyPr>
          <a:lstStyle/>
          <a:p>
            <a:pPr marL="0" indent="0">
              <a:lnSpc>
                <a:spcPct val="120000"/>
              </a:lnSpc>
              <a:spcBef>
                <a:spcPts val="0"/>
              </a:spcBef>
              <a:buNone/>
            </a:pPr>
            <a:r>
              <a:rPr lang="en-US" sz="2300" b="1" dirty="0" smtClean="0"/>
              <a:t>"</a:t>
            </a:r>
            <a:r>
              <a:rPr lang="en-US" sz="2300" b="1" dirty="0"/>
              <a:t>An Act to provide for research into the problems of flight within and outside the Earth's atmosphere, and for other purposes." </a:t>
            </a:r>
            <a:r>
              <a:rPr lang="en-US" sz="2300" dirty="0"/>
              <a:t>With this simple preamble, the US Congress and President Dwight D. Eisenhower established the National Aeronautics and Space Administration (NASA) on July 29, 1958. </a:t>
            </a:r>
          </a:p>
          <a:p>
            <a:pPr marL="0" indent="0">
              <a:lnSpc>
                <a:spcPct val="120000"/>
              </a:lnSpc>
              <a:spcBef>
                <a:spcPts val="600"/>
              </a:spcBef>
              <a:buNone/>
            </a:pPr>
            <a:r>
              <a:rPr lang="en-US" sz="2300" dirty="0" smtClean="0"/>
              <a:t>NASA </a:t>
            </a:r>
            <a:r>
              <a:rPr lang="en-US" sz="2300" dirty="0"/>
              <a:t>began operations on </a:t>
            </a:r>
            <a:r>
              <a:rPr lang="en-US" sz="2300" b="1" dirty="0"/>
              <a:t>October 1, 1958</a:t>
            </a:r>
            <a:r>
              <a:rPr lang="en-US" sz="2300" dirty="0"/>
              <a:t>, absorbing into itself the earlier National Advisory Committee for Aeronautics (NACA) intact: 8,000 employees, an annual budget of $100 million, three major research laboratories - Langley Aeronautical Laboratory, Ames Aeronautical Laboratory, and Lewis Flight Propulsion Laboratory - and two smaller test facilities. </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944811" y="1275936"/>
            <a:ext cx="5000189" cy="3365511"/>
          </a:xfrm>
          <a:prstGeom prst="rect">
            <a:avLst/>
          </a:prstGeom>
          <a:noFill/>
          <a:ln w="9525">
            <a:noFill/>
            <a:miter lim="800000"/>
            <a:headEnd/>
            <a:tailEnd/>
          </a:ln>
        </p:spPr>
      </p:pic>
      <p:sp>
        <p:nvSpPr>
          <p:cNvPr id="5" name="Rectangle 4"/>
          <p:cNvSpPr/>
          <p:nvPr/>
        </p:nvSpPr>
        <p:spPr>
          <a:xfrm>
            <a:off x="220882" y="4281517"/>
            <a:ext cx="11724118" cy="1969770"/>
          </a:xfrm>
          <a:prstGeom prst="rect">
            <a:avLst/>
          </a:prstGeom>
        </p:spPr>
        <p:txBody>
          <a:bodyPr wrap="square">
            <a:spAutoFit/>
          </a:bodyPr>
          <a:lstStyle/>
          <a:p>
            <a:r>
              <a:rPr lang="en-US" sz="2400" dirty="0">
                <a:latin typeface="Century Gothic" charset="0"/>
                <a:ea typeface="Century Gothic" charset="0"/>
                <a:cs typeface="Century Gothic" charset="0"/>
              </a:rPr>
              <a:t>DEVELOP History</a:t>
            </a:r>
          </a:p>
          <a:p>
            <a:r>
              <a:rPr lang="en-US" sz="1400" dirty="0">
                <a:latin typeface="Century Gothic" charset="0"/>
                <a:ea typeface="Century Gothic" charset="0"/>
                <a:cs typeface="Century Gothic" charset="0"/>
              </a:rPr>
              <a:t>In 1998, three interns at NASA Langley Research Center co-authored the white paper </a:t>
            </a:r>
            <a:r>
              <a:rPr lang="en-US" sz="1400" b="1" dirty="0">
                <a:latin typeface="Century Gothic" charset="0"/>
                <a:ea typeface="Century Gothic" charset="0"/>
                <a:cs typeface="Century Gothic" charset="0"/>
              </a:rPr>
              <a:t>“Practical Applications of Remote Sensing” </a:t>
            </a:r>
            <a:r>
              <a:rPr lang="en-US" sz="1400" dirty="0">
                <a:latin typeface="Century Gothic" charset="0"/>
                <a:ea typeface="Century Gothic" charset="0"/>
                <a:cs typeface="Century Gothic" charset="0"/>
              </a:rPr>
              <a:t>(Bauer et al., 1998). At that time, the Digital Earth Initiative, a federal interagency project dedicated to creating a virtual representation of the Earth to further human understanding of the world, was piloting an effort to increase public access to federal information about the Earth and the environment. A proposal combining NASA’s Digital Earth Initiative and the students’ paper advocated the formation of a program, and in 1999 DEVELOP was officially formed</a:t>
            </a:r>
            <a:r>
              <a:rPr lang="en-US" sz="1400" dirty="0" smtClean="0">
                <a:latin typeface="Century Gothic" charset="0"/>
                <a:ea typeface="Century Gothic" charset="0"/>
                <a:cs typeface="Century Gothic" charset="0"/>
              </a:rPr>
              <a:t>. Beginning </a:t>
            </a:r>
            <a:r>
              <a:rPr lang="en-US" sz="1400" dirty="0">
                <a:latin typeface="Century Gothic" charset="0"/>
                <a:ea typeface="Century Gothic" charset="0"/>
                <a:cs typeface="Century Gothic" charset="0"/>
              </a:rPr>
              <a:t>in 2001, new offices were established across the country and expansion has continued to today. DEVELOP is always looking for new opportunities to expand the DEVELOP network and those benefiting from DEVELOP activities</a:t>
            </a:r>
            <a:r>
              <a:rPr lang="en-US" sz="1400" dirty="0" smtClean="0">
                <a:latin typeface="Century Gothic" charset="0"/>
                <a:ea typeface="Century Gothic" charset="0"/>
                <a:cs typeface="Century Gothic" charset="0"/>
              </a:rPr>
              <a:t>.</a:t>
            </a:r>
            <a:endParaRPr lang="en-US" sz="1400" dirty="0">
              <a:latin typeface="Century Gothic" charset="0"/>
              <a:ea typeface="Century Gothic" charset="0"/>
              <a:cs typeface="Century Gothic" charset="0"/>
            </a:endParaRPr>
          </a:p>
        </p:txBody>
      </p:sp>
    </p:spTree>
    <p:extLst>
      <p:ext uri="{BB962C8B-B14F-4D97-AF65-F5344CB8AC3E}">
        <p14:creationId xmlns:p14="http://schemas.microsoft.com/office/powerpoint/2010/main" val="161276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DEVELOP Fits at NASA</a:t>
            </a:r>
            <a:endParaRPr lang="en-US" dirty="0"/>
          </a:p>
        </p:txBody>
      </p:sp>
      <p:cxnSp>
        <p:nvCxnSpPr>
          <p:cNvPr id="4" name="Straight Connector 3"/>
          <p:cNvCxnSpPr>
            <a:stCxn id="18" idx="0"/>
          </p:cNvCxnSpPr>
          <p:nvPr/>
        </p:nvCxnSpPr>
        <p:spPr>
          <a:xfrm flipV="1">
            <a:off x="2762404" y="2614488"/>
            <a:ext cx="0" cy="67958"/>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778812" y="2624215"/>
            <a:ext cx="6813804"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1" idx="0"/>
          </p:cNvCxnSpPr>
          <p:nvPr/>
        </p:nvCxnSpPr>
        <p:spPr>
          <a:xfrm flipV="1">
            <a:off x="9577831" y="2614488"/>
            <a:ext cx="0" cy="167958"/>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9" idx="0"/>
          </p:cNvCxnSpPr>
          <p:nvPr/>
        </p:nvCxnSpPr>
        <p:spPr>
          <a:xfrm flipV="1">
            <a:off x="4437280" y="2614487"/>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2"/>
            <a:endCxn id="16" idx="0"/>
          </p:cNvCxnSpPr>
          <p:nvPr/>
        </p:nvCxnSpPr>
        <p:spPr>
          <a:xfrm>
            <a:off x="6166258" y="1883779"/>
            <a:ext cx="0" cy="372111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3197506" y="5553073"/>
            <a:ext cx="978408" cy="484632"/>
          </a:xfrm>
          <a:prstGeom prst="rightArrow">
            <a:avLst/>
          </a:prstGeom>
          <a:solidFill>
            <a:schemeClr val="bg1">
              <a:lumMod val="65000"/>
            </a:schemeClr>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TextBox 10"/>
          <p:cNvSpPr txBox="1"/>
          <p:nvPr/>
        </p:nvSpPr>
        <p:spPr>
          <a:xfrm>
            <a:off x="2054506" y="5478552"/>
            <a:ext cx="1085850" cy="646331"/>
          </a:xfrm>
          <a:prstGeom prst="rect">
            <a:avLst/>
          </a:prstGeom>
          <a:noFill/>
        </p:spPr>
        <p:txBody>
          <a:bodyPr wrap="square" rtlCol="0">
            <a:spAutoFit/>
          </a:bodyPr>
          <a:lstStyle/>
          <a:p>
            <a:pPr algn="ctr"/>
            <a:r>
              <a:rPr lang="en-US" dirty="0" smtClean="0">
                <a:solidFill>
                  <a:srgbClr val="13416C"/>
                </a:solidFill>
                <a:latin typeface="Century Gothic" charset="0"/>
                <a:ea typeface="Century Gothic" charset="0"/>
                <a:cs typeface="Century Gothic" charset="0"/>
              </a:rPr>
              <a:t>You Are Here!</a:t>
            </a:r>
            <a:endParaRPr lang="en-US" dirty="0">
              <a:solidFill>
                <a:srgbClr val="13416C"/>
              </a:solidFill>
              <a:latin typeface="Century Gothic" charset="0"/>
              <a:ea typeface="Century Gothic" charset="0"/>
              <a:cs typeface="Century Gothic" charset="0"/>
            </a:endParaRPr>
          </a:p>
        </p:txBody>
      </p:sp>
      <p:sp>
        <p:nvSpPr>
          <p:cNvPr id="12" name="TextBox 11"/>
          <p:cNvSpPr txBox="1"/>
          <p:nvPr/>
        </p:nvSpPr>
        <p:spPr>
          <a:xfrm>
            <a:off x="4797706" y="1502779"/>
            <a:ext cx="2737104" cy="381000"/>
          </a:xfrm>
          <a:prstGeom prst="roundRect">
            <a:avLst/>
          </a:prstGeom>
          <a:solidFill>
            <a:srgbClr val="2F5983"/>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NASA Administrator</a:t>
            </a:r>
            <a:endParaRPr lang="en-US" sz="2000" b="1" dirty="0">
              <a:solidFill>
                <a:schemeClr val="bg1"/>
              </a:solidFill>
              <a:latin typeface="Century Gothic" charset="0"/>
              <a:ea typeface="Century Gothic" charset="0"/>
              <a:cs typeface="Century Gothic" charset="0"/>
            </a:endParaRPr>
          </a:p>
        </p:txBody>
      </p:sp>
      <p:sp>
        <p:nvSpPr>
          <p:cNvPr id="13" name="TextBox 12"/>
          <p:cNvSpPr txBox="1"/>
          <p:nvPr/>
        </p:nvSpPr>
        <p:spPr>
          <a:xfrm>
            <a:off x="4569106" y="1991170"/>
            <a:ext cx="3194304" cy="381000"/>
          </a:xfrm>
          <a:prstGeom prst="roundRect">
            <a:avLst/>
          </a:prstGeom>
          <a:solidFill>
            <a:srgbClr val="346392"/>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Associate Administrator</a:t>
            </a:r>
            <a:endParaRPr lang="en-US" sz="2000" b="1" dirty="0">
              <a:solidFill>
                <a:schemeClr val="bg1"/>
              </a:solidFill>
              <a:latin typeface="Century Gothic" charset="0"/>
              <a:ea typeface="Century Gothic" charset="0"/>
              <a:cs typeface="Century Gothic" charset="0"/>
            </a:endParaRPr>
          </a:p>
        </p:txBody>
      </p:sp>
      <p:sp>
        <p:nvSpPr>
          <p:cNvPr id="14" name="TextBox 13"/>
          <p:cNvSpPr txBox="1"/>
          <p:nvPr/>
        </p:nvSpPr>
        <p:spPr>
          <a:xfrm>
            <a:off x="5483506" y="2788222"/>
            <a:ext cx="1365504" cy="578799"/>
          </a:xfrm>
          <a:prstGeom prst="roundRect">
            <a:avLst/>
          </a:prstGeom>
          <a:solidFill>
            <a:srgbClr val="396DA1"/>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Science</a:t>
            </a:r>
            <a:endParaRPr lang="en-US" sz="2000" b="1" dirty="0">
              <a:solidFill>
                <a:schemeClr val="bg1"/>
              </a:solidFill>
              <a:latin typeface="Century Gothic" charset="0"/>
              <a:ea typeface="Century Gothic" charset="0"/>
              <a:cs typeface="Century Gothic" charset="0"/>
            </a:endParaRPr>
          </a:p>
        </p:txBody>
      </p:sp>
      <p:sp>
        <p:nvSpPr>
          <p:cNvPr id="15" name="TextBox 14"/>
          <p:cNvSpPr txBox="1"/>
          <p:nvPr/>
        </p:nvSpPr>
        <p:spPr>
          <a:xfrm>
            <a:off x="5407306" y="3893384"/>
            <a:ext cx="1517904" cy="536224"/>
          </a:xfrm>
          <a:prstGeom prst="roundRect">
            <a:avLst/>
          </a:prstGeom>
          <a:solidFill>
            <a:srgbClr val="3E77B0"/>
          </a:solidFill>
        </p:spPr>
        <p:txBody>
          <a:bodyPr wrap="square" rtlCol="0" anchor="ctr">
            <a:noAutofit/>
          </a:bodyPr>
          <a:lstStyle/>
          <a:p>
            <a:pPr algn="ctr"/>
            <a:r>
              <a:rPr lang="en-US" sz="1400" b="1" dirty="0" smtClean="0">
                <a:solidFill>
                  <a:schemeClr val="bg1"/>
                </a:solidFill>
                <a:latin typeface="Century Gothic" charset="0"/>
                <a:ea typeface="Century Gothic" charset="0"/>
                <a:cs typeface="Century Gothic" charset="0"/>
              </a:rPr>
              <a:t>Earth Science Division</a:t>
            </a:r>
            <a:endParaRPr lang="en-US" sz="1400" b="1" dirty="0">
              <a:solidFill>
                <a:schemeClr val="bg1"/>
              </a:solidFill>
              <a:latin typeface="Century Gothic" charset="0"/>
              <a:ea typeface="Century Gothic" charset="0"/>
              <a:cs typeface="Century Gothic" charset="0"/>
            </a:endParaRPr>
          </a:p>
        </p:txBody>
      </p:sp>
      <p:sp>
        <p:nvSpPr>
          <p:cNvPr id="16" name="TextBox 15"/>
          <p:cNvSpPr txBox="1"/>
          <p:nvPr/>
        </p:nvSpPr>
        <p:spPr>
          <a:xfrm>
            <a:off x="4340506" y="4604242"/>
            <a:ext cx="3651504" cy="381000"/>
          </a:xfrm>
          <a:prstGeom prst="roundRect">
            <a:avLst/>
          </a:prstGeom>
          <a:solidFill>
            <a:srgbClr val="4481BE"/>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Applied Sciences Program</a:t>
            </a:r>
            <a:endParaRPr lang="en-US" sz="2000" b="1" dirty="0">
              <a:solidFill>
                <a:schemeClr val="bg1"/>
              </a:solidFill>
              <a:latin typeface="Century Gothic" charset="0"/>
              <a:ea typeface="Century Gothic" charset="0"/>
              <a:cs typeface="Century Gothic" charset="0"/>
            </a:endParaRPr>
          </a:p>
        </p:txBody>
      </p:sp>
      <p:sp>
        <p:nvSpPr>
          <p:cNvPr id="17" name="TextBox 16"/>
          <p:cNvSpPr txBox="1"/>
          <p:nvPr/>
        </p:nvSpPr>
        <p:spPr>
          <a:xfrm>
            <a:off x="4340506" y="5104566"/>
            <a:ext cx="3651504" cy="381000"/>
          </a:xfrm>
          <a:prstGeom prst="roundRect">
            <a:avLst/>
          </a:prstGeom>
          <a:solidFill>
            <a:srgbClr val="538BC3"/>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Capacity Building Program</a:t>
            </a:r>
            <a:endParaRPr lang="en-US" sz="2000" b="1" dirty="0">
              <a:solidFill>
                <a:schemeClr val="bg1"/>
              </a:solidFill>
              <a:latin typeface="Century Gothic" charset="0"/>
              <a:ea typeface="Century Gothic" charset="0"/>
              <a:cs typeface="Century Gothic" charset="0"/>
            </a:endParaRPr>
          </a:p>
        </p:txBody>
      </p:sp>
      <p:sp>
        <p:nvSpPr>
          <p:cNvPr id="18" name="TextBox 17"/>
          <p:cNvSpPr txBox="1"/>
          <p:nvPr/>
        </p:nvSpPr>
        <p:spPr>
          <a:xfrm>
            <a:off x="4340506" y="5604889"/>
            <a:ext cx="3651504" cy="381000"/>
          </a:xfrm>
          <a:prstGeom prst="roundRect">
            <a:avLst/>
          </a:prstGeom>
          <a:solidFill>
            <a:srgbClr val="6194C8"/>
          </a:solidFill>
          <a:ln w="31750">
            <a:noFill/>
          </a:ln>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DEVELOP National Program</a:t>
            </a:r>
            <a:endParaRPr lang="en-US" sz="2000" b="1" dirty="0">
              <a:solidFill>
                <a:schemeClr val="bg1"/>
              </a:solidFill>
              <a:latin typeface="Century Gothic" charset="0"/>
              <a:ea typeface="Century Gothic" charset="0"/>
              <a:cs typeface="Century Gothic" charset="0"/>
            </a:endParaRPr>
          </a:p>
        </p:txBody>
      </p:sp>
      <p:sp>
        <p:nvSpPr>
          <p:cNvPr id="19" name="TextBox 18"/>
          <p:cNvSpPr txBox="1"/>
          <p:nvPr/>
        </p:nvSpPr>
        <p:spPr>
          <a:xfrm>
            <a:off x="2762404" y="2345821"/>
            <a:ext cx="1676400" cy="228600"/>
          </a:xfrm>
          <a:prstGeom prst="rect">
            <a:avLst/>
          </a:prstGeom>
          <a:solidFill>
            <a:schemeClr val="accent3"/>
          </a:solidFill>
        </p:spPr>
        <p:txBody>
          <a:bodyPr wrap="square" rtlCol="0" anchor="ctr">
            <a:noAutofit/>
          </a:bodyPr>
          <a:lstStyle/>
          <a:p>
            <a:pPr algn="ctr"/>
            <a:r>
              <a:rPr lang="en-US" sz="1200" b="1" i="1" dirty="0" smtClean="0">
                <a:solidFill>
                  <a:schemeClr val="bg1"/>
                </a:solidFill>
                <a:latin typeface="Century Gothic" charset="0"/>
                <a:ea typeface="Century Gothic" charset="0"/>
                <a:cs typeface="Century Gothic" charset="0"/>
              </a:rPr>
              <a:t>Mission Directorates</a:t>
            </a:r>
            <a:endParaRPr lang="en-US" sz="1200" b="1" i="1" dirty="0">
              <a:solidFill>
                <a:schemeClr val="bg1"/>
              </a:solidFill>
              <a:latin typeface="Century Gothic" charset="0"/>
              <a:ea typeface="Century Gothic" charset="0"/>
              <a:cs typeface="Century Gothic" charset="0"/>
            </a:endParaRPr>
          </a:p>
        </p:txBody>
      </p:sp>
      <p:sp>
        <p:nvSpPr>
          <p:cNvPr id="20" name="TextBox 19"/>
          <p:cNvSpPr txBox="1"/>
          <p:nvPr/>
        </p:nvSpPr>
        <p:spPr>
          <a:xfrm>
            <a:off x="1293778" y="2794334"/>
            <a:ext cx="2154425" cy="572687"/>
          </a:xfrm>
          <a:prstGeom prst="roundRect">
            <a:avLst/>
          </a:prstGeom>
          <a:solidFill>
            <a:schemeClr val="bg1">
              <a:lumMod val="65000"/>
            </a:schemeClr>
          </a:solidFill>
        </p:spPr>
        <p:txBody>
          <a:bodyPr wrap="square" rtlCol="0" anchor="ctr">
            <a:noAutofit/>
          </a:bodyPr>
          <a:lstStyle/>
          <a:p>
            <a:pPr algn="ctr"/>
            <a:r>
              <a:rPr lang="en-US" sz="1600" dirty="0" smtClean="0">
                <a:solidFill>
                  <a:schemeClr val="bg1"/>
                </a:solidFill>
                <a:latin typeface="Century Gothic" charset="0"/>
                <a:ea typeface="Century Gothic" charset="0"/>
                <a:cs typeface="Century Gothic" charset="0"/>
              </a:rPr>
              <a:t> Human Exploration and Operations</a:t>
            </a:r>
            <a:endParaRPr lang="en-US" sz="1600" dirty="0">
              <a:solidFill>
                <a:schemeClr val="bg1"/>
              </a:solidFill>
              <a:latin typeface="Century Gothic" charset="0"/>
              <a:ea typeface="Century Gothic" charset="0"/>
              <a:cs typeface="Century Gothic" charset="0"/>
            </a:endParaRPr>
          </a:p>
        </p:txBody>
      </p:sp>
      <p:sp>
        <p:nvSpPr>
          <p:cNvPr id="21" name="TextBox 20"/>
          <p:cNvSpPr txBox="1"/>
          <p:nvPr/>
        </p:nvSpPr>
        <p:spPr>
          <a:xfrm>
            <a:off x="3713380" y="2788222"/>
            <a:ext cx="1447800" cy="584575"/>
          </a:xfrm>
          <a:prstGeom prst="roundRect">
            <a:avLst/>
          </a:prstGeom>
          <a:solidFill>
            <a:schemeClr val="bg1">
              <a:lumMod val="65000"/>
            </a:schemeClr>
          </a:solidFill>
        </p:spPr>
        <p:txBody>
          <a:bodyPr wrap="square" rtlCol="0" anchor="ctr">
            <a:noAutofit/>
          </a:bodyPr>
          <a:lstStyle/>
          <a:p>
            <a:pPr algn="ctr"/>
            <a:r>
              <a:rPr lang="en-US" sz="1600" dirty="0" smtClean="0">
                <a:solidFill>
                  <a:schemeClr val="bg1"/>
                </a:solidFill>
                <a:latin typeface="Century Gothic" charset="0"/>
                <a:ea typeface="Century Gothic" charset="0"/>
                <a:cs typeface="Century Gothic" charset="0"/>
              </a:rPr>
              <a:t>Space Technology</a:t>
            </a:r>
            <a:endParaRPr lang="en-US" sz="1600" dirty="0">
              <a:solidFill>
                <a:schemeClr val="bg1"/>
              </a:solidFill>
              <a:latin typeface="Century Gothic" charset="0"/>
              <a:ea typeface="Century Gothic" charset="0"/>
              <a:cs typeface="Century Gothic" charset="0"/>
            </a:endParaRPr>
          </a:p>
        </p:txBody>
      </p:sp>
      <p:sp>
        <p:nvSpPr>
          <p:cNvPr id="22" name="TextBox 21"/>
          <p:cNvSpPr txBox="1"/>
          <p:nvPr/>
        </p:nvSpPr>
        <p:spPr>
          <a:xfrm>
            <a:off x="7361836" y="2782446"/>
            <a:ext cx="1066800" cy="584575"/>
          </a:xfrm>
          <a:prstGeom prst="roundRect">
            <a:avLst/>
          </a:prstGeom>
          <a:solidFill>
            <a:schemeClr val="bg1">
              <a:lumMod val="65000"/>
            </a:schemeClr>
          </a:solidFill>
        </p:spPr>
        <p:txBody>
          <a:bodyPr wrap="square" rtlCol="0" anchor="ctr">
            <a:noAutofit/>
          </a:bodyPr>
          <a:lstStyle/>
          <a:p>
            <a:pPr algn="ctr"/>
            <a:r>
              <a:rPr lang="en-US" sz="1600" dirty="0" smtClean="0">
                <a:solidFill>
                  <a:schemeClr val="bg1"/>
                </a:solidFill>
                <a:latin typeface="Century Gothic" charset="0"/>
                <a:ea typeface="Century Gothic" charset="0"/>
                <a:cs typeface="Century Gothic" charset="0"/>
              </a:rPr>
              <a:t>Mission Support</a:t>
            </a:r>
            <a:endParaRPr lang="en-US" sz="1600" dirty="0">
              <a:solidFill>
                <a:schemeClr val="bg1"/>
              </a:solidFill>
              <a:latin typeface="Century Gothic" charset="0"/>
              <a:ea typeface="Century Gothic" charset="0"/>
              <a:cs typeface="Century Gothic" charset="0"/>
            </a:endParaRPr>
          </a:p>
        </p:txBody>
      </p:sp>
      <p:sp>
        <p:nvSpPr>
          <p:cNvPr id="23" name="TextBox 22"/>
          <p:cNvSpPr txBox="1"/>
          <p:nvPr/>
        </p:nvSpPr>
        <p:spPr>
          <a:xfrm>
            <a:off x="8844787" y="2782445"/>
            <a:ext cx="1466088" cy="584575"/>
          </a:xfrm>
          <a:prstGeom prst="roundRect">
            <a:avLst/>
          </a:prstGeom>
          <a:solidFill>
            <a:schemeClr val="bg1">
              <a:lumMod val="65000"/>
            </a:schemeClr>
          </a:solidFill>
        </p:spPr>
        <p:txBody>
          <a:bodyPr wrap="square" rtlCol="0" anchor="ctr">
            <a:noAutofit/>
          </a:bodyPr>
          <a:lstStyle/>
          <a:p>
            <a:pPr algn="ctr"/>
            <a:r>
              <a:rPr lang="en-US" sz="1600" dirty="0" smtClean="0">
                <a:solidFill>
                  <a:schemeClr val="bg1"/>
                </a:solidFill>
                <a:latin typeface="Century Gothic" charset="0"/>
                <a:ea typeface="Century Gothic" charset="0"/>
                <a:cs typeface="Century Gothic" charset="0"/>
              </a:rPr>
              <a:t>Aeronautics Research</a:t>
            </a:r>
            <a:endParaRPr lang="en-US" sz="1600" dirty="0">
              <a:solidFill>
                <a:schemeClr val="bg1"/>
              </a:solidFill>
              <a:latin typeface="Century Gothic" charset="0"/>
              <a:ea typeface="Century Gothic" charset="0"/>
              <a:cs typeface="Century Gothic" charset="0"/>
            </a:endParaRPr>
          </a:p>
        </p:txBody>
      </p:sp>
      <p:sp>
        <p:nvSpPr>
          <p:cNvPr id="24" name="TextBox 23"/>
          <p:cNvSpPr txBox="1"/>
          <p:nvPr/>
        </p:nvSpPr>
        <p:spPr>
          <a:xfrm>
            <a:off x="2051458" y="3893384"/>
            <a:ext cx="1415796" cy="536224"/>
          </a:xfrm>
          <a:prstGeom prst="roundRect">
            <a:avLst/>
          </a:prstGeom>
          <a:solidFill>
            <a:schemeClr val="bg1">
              <a:lumMod val="65000"/>
            </a:schemeClr>
          </a:solidFill>
        </p:spPr>
        <p:txBody>
          <a:bodyPr wrap="square" rtlCol="0" anchor="ctr">
            <a:noAutofit/>
          </a:bodyPr>
          <a:lstStyle/>
          <a:p>
            <a:pPr algn="ctr"/>
            <a:r>
              <a:rPr lang="en-US" sz="1400" dirty="0" smtClean="0">
                <a:solidFill>
                  <a:schemeClr val="bg1"/>
                </a:solidFill>
                <a:latin typeface="Century Gothic" charset="0"/>
                <a:ea typeface="Century Gothic" charset="0"/>
                <a:cs typeface="Century Gothic" charset="0"/>
              </a:rPr>
              <a:t>Joint Agency Satellite Div.</a:t>
            </a:r>
            <a:endParaRPr lang="en-US" sz="1400" dirty="0">
              <a:solidFill>
                <a:schemeClr val="bg1"/>
              </a:solidFill>
              <a:latin typeface="Century Gothic" charset="0"/>
              <a:ea typeface="Century Gothic" charset="0"/>
              <a:cs typeface="Century Gothic" charset="0"/>
            </a:endParaRPr>
          </a:p>
        </p:txBody>
      </p:sp>
      <p:sp>
        <p:nvSpPr>
          <p:cNvPr id="25" name="TextBox 24"/>
          <p:cNvSpPr txBox="1"/>
          <p:nvPr/>
        </p:nvSpPr>
        <p:spPr>
          <a:xfrm>
            <a:off x="3729382" y="3893384"/>
            <a:ext cx="1415796" cy="536224"/>
          </a:xfrm>
          <a:prstGeom prst="roundRect">
            <a:avLst/>
          </a:prstGeom>
          <a:solidFill>
            <a:schemeClr val="bg1">
              <a:lumMod val="65000"/>
            </a:schemeClr>
          </a:solidFill>
        </p:spPr>
        <p:txBody>
          <a:bodyPr wrap="square" rtlCol="0" anchor="ctr">
            <a:noAutofit/>
          </a:bodyPr>
          <a:lstStyle/>
          <a:p>
            <a:pPr algn="ctr"/>
            <a:r>
              <a:rPr lang="en-US" sz="1400" dirty="0" err="1" smtClean="0">
                <a:solidFill>
                  <a:schemeClr val="bg1"/>
                </a:solidFill>
                <a:latin typeface="Century Gothic" charset="0"/>
                <a:ea typeface="Century Gothic" charset="0"/>
                <a:cs typeface="Century Gothic" charset="0"/>
              </a:rPr>
              <a:t>Heliophysics</a:t>
            </a:r>
            <a:r>
              <a:rPr lang="en-US" sz="1400" dirty="0" smtClean="0">
                <a:solidFill>
                  <a:schemeClr val="bg1"/>
                </a:solidFill>
                <a:latin typeface="Century Gothic" charset="0"/>
                <a:ea typeface="Century Gothic" charset="0"/>
                <a:cs typeface="Century Gothic" charset="0"/>
              </a:rPr>
              <a:t> Division</a:t>
            </a:r>
            <a:endParaRPr lang="en-US" sz="1400" dirty="0">
              <a:solidFill>
                <a:schemeClr val="bg1"/>
              </a:solidFill>
              <a:latin typeface="Century Gothic" charset="0"/>
              <a:ea typeface="Century Gothic" charset="0"/>
              <a:cs typeface="Century Gothic" charset="0"/>
            </a:endParaRPr>
          </a:p>
        </p:txBody>
      </p:sp>
      <p:sp>
        <p:nvSpPr>
          <p:cNvPr id="26" name="TextBox 25"/>
          <p:cNvSpPr txBox="1"/>
          <p:nvPr/>
        </p:nvSpPr>
        <p:spPr>
          <a:xfrm>
            <a:off x="7187338" y="3893384"/>
            <a:ext cx="1415796" cy="536224"/>
          </a:xfrm>
          <a:prstGeom prst="roundRect">
            <a:avLst/>
          </a:prstGeom>
          <a:solidFill>
            <a:schemeClr val="bg1">
              <a:lumMod val="65000"/>
            </a:schemeClr>
          </a:solidFill>
        </p:spPr>
        <p:txBody>
          <a:bodyPr wrap="square" rtlCol="0" anchor="ctr">
            <a:noAutofit/>
          </a:bodyPr>
          <a:lstStyle/>
          <a:p>
            <a:pPr algn="ctr"/>
            <a:r>
              <a:rPr lang="en-US" sz="1400" dirty="0" smtClean="0">
                <a:solidFill>
                  <a:schemeClr val="bg1"/>
                </a:solidFill>
                <a:latin typeface="Century Gothic" charset="0"/>
                <a:ea typeface="Century Gothic" charset="0"/>
                <a:cs typeface="Century Gothic" charset="0"/>
              </a:rPr>
              <a:t>Planetary Science Div.</a:t>
            </a:r>
            <a:endParaRPr lang="en-US" sz="1400" dirty="0">
              <a:solidFill>
                <a:schemeClr val="bg1"/>
              </a:solidFill>
              <a:latin typeface="Century Gothic" charset="0"/>
              <a:ea typeface="Century Gothic" charset="0"/>
              <a:cs typeface="Century Gothic" charset="0"/>
            </a:endParaRPr>
          </a:p>
        </p:txBody>
      </p:sp>
      <p:sp>
        <p:nvSpPr>
          <p:cNvPr id="27" name="TextBox 26"/>
          <p:cNvSpPr txBox="1"/>
          <p:nvPr/>
        </p:nvSpPr>
        <p:spPr>
          <a:xfrm>
            <a:off x="8865262" y="3893384"/>
            <a:ext cx="1415796" cy="536224"/>
          </a:xfrm>
          <a:prstGeom prst="roundRect">
            <a:avLst/>
          </a:prstGeom>
          <a:solidFill>
            <a:schemeClr val="bg1">
              <a:lumMod val="65000"/>
            </a:schemeClr>
          </a:solidFill>
        </p:spPr>
        <p:txBody>
          <a:bodyPr wrap="square" rtlCol="0" anchor="ctr">
            <a:noAutofit/>
          </a:bodyPr>
          <a:lstStyle/>
          <a:p>
            <a:pPr algn="ctr"/>
            <a:r>
              <a:rPr lang="en-US" sz="1400" dirty="0" smtClean="0">
                <a:solidFill>
                  <a:schemeClr val="bg1"/>
                </a:solidFill>
                <a:latin typeface="Century Gothic" charset="0"/>
                <a:ea typeface="Century Gothic" charset="0"/>
                <a:cs typeface="Century Gothic" charset="0"/>
              </a:rPr>
              <a:t>Astrophysics Division</a:t>
            </a:r>
            <a:endParaRPr lang="en-US" sz="1400" dirty="0">
              <a:solidFill>
                <a:schemeClr val="bg1"/>
              </a:solidFill>
              <a:latin typeface="Century Gothic" charset="0"/>
              <a:ea typeface="Century Gothic" charset="0"/>
              <a:cs typeface="Century Gothic" charset="0"/>
            </a:endParaRPr>
          </a:p>
        </p:txBody>
      </p:sp>
      <p:cxnSp>
        <p:nvCxnSpPr>
          <p:cNvPr id="28" name="Straight Connector 27"/>
          <p:cNvCxnSpPr>
            <a:stCxn id="22" idx="0"/>
          </p:cNvCxnSpPr>
          <p:nvPr/>
        </p:nvCxnSpPr>
        <p:spPr>
          <a:xfrm flipV="1">
            <a:off x="2759356" y="3781495"/>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759356" y="3781495"/>
            <a:ext cx="6813804"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6" idx="0"/>
          </p:cNvCxnSpPr>
          <p:nvPr/>
        </p:nvCxnSpPr>
        <p:spPr>
          <a:xfrm flipV="1">
            <a:off x="9573160" y="3781495"/>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4" idx="0"/>
          </p:cNvCxnSpPr>
          <p:nvPr/>
        </p:nvCxnSpPr>
        <p:spPr>
          <a:xfrm flipV="1">
            <a:off x="4437280" y="3781495"/>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5" idx="0"/>
          </p:cNvCxnSpPr>
          <p:nvPr/>
        </p:nvCxnSpPr>
        <p:spPr>
          <a:xfrm flipV="1">
            <a:off x="7895236" y="3781495"/>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760879" y="2620971"/>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895236" y="2620971"/>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05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Chain of Command</a:t>
            </a:r>
            <a:endParaRPr lang="en-US" dirty="0"/>
          </a:p>
        </p:txBody>
      </p:sp>
      <p:cxnSp>
        <p:nvCxnSpPr>
          <p:cNvPr id="4" name="Straight Connector 3"/>
          <p:cNvCxnSpPr/>
          <p:nvPr/>
        </p:nvCxnSpPr>
        <p:spPr>
          <a:xfrm>
            <a:off x="4455288" y="1674385"/>
            <a:ext cx="0" cy="4014384"/>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2831" r="2831"/>
          <a:stretch/>
        </p:blipFill>
        <p:spPr>
          <a:xfrm>
            <a:off x="9410871" y="4623957"/>
            <a:ext cx="667512" cy="914400"/>
          </a:xfrm>
          <a:prstGeom prst="rect">
            <a:avLst/>
          </a:prstGeom>
          <a:ln>
            <a:noFill/>
          </a:ln>
          <a:effectLst>
            <a:outerShdw blurRad="127000" dist="50800" dir="2700000" algn="tl" rotWithShape="0">
              <a:prstClr val="black">
                <a:alpha val="40000"/>
              </a:prstClr>
            </a:outerShdw>
          </a:effectLst>
        </p:spPr>
      </p:pic>
      <p:sp>
        <p:nvSpPr>
          <p:cNvPr id="6" name="TextBox 5"/>
          <p:cNvSpPr txBox="1"/>
          <p:nvPr/>
        </p:nvSpPr>
        <p:spPr>
          <a:xfrm>
            <a:off x="8380567" y="3985937"/>
            <a:ext cx="822392" cy="400110"/>
          </a:xfrm>
          <a:prstGeom prst="rect">
            <a:avLst/>
          </a:prstGeom>
          <a:noFill/>
        </p:spPr>
        <p:txBody>
          <a:bodyPr wrap="square" rtlCol="0">
            <a:spAutoFit/>
          </a:bodyPr>
          <a:lstStyle/>
          <a:p>
            <a:pPr algn="ctr"/>
            <a:r>
              <a:rPr lang="en-US" sz="1000" b="1" i="1" dirty="0" err="1" smtClean="0">
                <a:solidFill>
                  <a:schemeClr val="bg2">
                    <a:lumMod val="50000"/>
                  </a:schemeClr>
                </a:solidFill>
                <a:latin typeface="Century Gothic" pitchFamily="34" charset="0"/>
              </a:rPr>
              <a:t>Lesa</a:t>
            </a:r>
            <a:endParaRPr lang="en-US" sz="1000" b="1" i="1" dirty="0">
              <a:solidFill>
                <a:schemeClr val="bg2">
                  <a:lumMod val="50000"/>
                </a:schemeClr>
              </a:solidFill>
              <a:latin typeface="Century Gothic" pitchFamily="34" charset="0"/>
            </a:endParaRPr>
          </a:p>
          <a:p>
            <a:pPr algn="ctr"/>
            <a:r>
              <a:rPr lang="en-US" sz="1000" b="1" i="1" dirty="0" smtClean="0">
                <a:solidFill>
                  <a:schemeClr val="bg2">
                    <a:lumMod val="50000"/>
                  </a:schemeClr>
                </a:solidFill>
                <a:latin typeface="Century Gothic" pitchFamily="34" charset="0"/>
              </a:rPr>
              <a:t>Roe</a:t>
            </a:r>
            <a:endParaRPr lang="en-US" sz="1000" b="1" i="1" dirty="0">
              <a:solidFill>
                <a:schemeClr val="bg2">
                  <a:lumMod val="50000"/>
                </a:schemeClr>
              </a:solidFill>
              <a:latin typeface="Century Gothic" pitchFamily="34" charset="0"/>
            </a:endParaRPr>
          </a:p>
        </p:txBody>
      </p:sp>
      <p:sp>
        <p:nvSpPr>
          <p:cNvPr id="7" name="TextBox 6"/>
          <p:cNvSpPr txBox="1"/>
          <p:nvPr/>
        </p:nvSpPr>
        <p:spPr>
          <a:xfrm>
            <a:off x="8380567" y="5541475"/>
            <a:ext cx="824864" cy="400110"/>
          </a:xfrm>
          <a:prstGeom prst="rect">
            <a:avLst/>
          </a:prstGeom>
          <a:noFill/>
        </p:spPr>
        <p:txBody>
          <a:bodyPr wrap="square" rtlCol="0">
            <a:spAutoFit/>
          </a:bodyPr>
          <a:lstStyle/>
          <a:p>
            <a:pPr algn="ctr"/>
            <a:r>
              <a:rPr lang="en-US" sz="1000" b="1" i="1" dirty="0" smtClean="0">
                <a:solidFill>
                  <a:schemeClr val="bg2">
                    <a:lumMod val="50000"/>
                  </a:schemeClr>
                </a:solidFill>
                <a:latin typeface="Century Gothic" pitchFamily="34" charset="0"/>
              </a:rPr>
              <a:t>Lawrence </a:t>
            </a:r>
            <a:r>
              <a:rPr lang="en-US" sz="1000" b="1" i="1" dirty="0" err="1" smtClean="0">
                <a:solidFill>
                  <a:schemeClr val="bg2">
                    <a:lumMod val="50000"/>
                  </a:schemeClr>
                </a:solidFill>
                <a:latin typeface="Century Gothic" pitchFamily="34" charset="0"/>
              </a:rPr>
              <a:t>Friedl</a:t>
            </a:r>
            <a:endParaRPr lang="en-US" sz="1000" b="1" i="1" dirty="0">
              <a:solidFill>
                <a:schemeClr val="bg2">
                  <a:lumMod val="50000"/>
                </a:schemeClr>
              </a:solidFill>
              <a:latin typeface="Century Gothic" pitchFamily="34" charset="0"/>
            </a:endParaRPr>
          </a:p>
        </p:txBody>
      </p:sp>
      <p:sp>
        <p:nvSpPr>
          <p:cNvPr id="8" name="TextBox 7"/>
          <p:cNvSpPr txBox="1"/>
          <p:nvPr/>
        </p:nvSpPr>
        <p:spPr>
          <a:xfrm>
            <a:off x="9327013" y="5536369"/>
            <a:ext cx="833490" cy="400110"/>
          </a:xfrm>
          <a:prstGeom prst="rect">
            <a:avLst/>
          </a:prstGeom>
          <a:noFill/>
        </p:spPr>
        <p:txBody>
          <a:bodyPr wrap="square" rtlCol="0">
            <a:spAutoFit/>
          </a:bodyPr>
          <a:lstStyle/>
          <a:p>
            <a:pPr algn="ctr"/>
            <a:r>
              <a:rPr lang="en-US" sz="1000" b="1" i="1" dirty="0" smtClean="0">
                <a:solidFill>
                  <a:schemeClr val="bg2">
                    <a:lumMod val="50000"/>
                  </a:schemeClr>
                </a:solidFill>
                <a:latin typeface="Century Gothic" pitchFamily="34" charset="0"/>
              </a:rPr>
              <a:t>Dr. Nancy </a:t>
            </a:r>
            <a:r>
              <a:rPr lang="en-US" sz="1000" b="1" i="1" dirty="0" err="1" smtClean="0">
                <a:solidFill>
                  <a:schemeClr val="bg2">
                    <a:lumMod val="50000"/>
                  </a:schemeClr>
                </a:solidFill>
                <a:latin typeface="Century Gothic" pitchFamily="34" charset="0"/>
              </a:rPr>
              <a:t>Searby</a:t>
            </a:r>
            <a:endParaRPr lang="en-US" sz="1000" b="1" i="1" dirty="0">
              <a:solidFill>
                <a:schemeClr val="bg2">
                  <a:lumMod val="50000"/>
                </a:schemeClr>
              </a:solidFill>
              <a:latin typeface="Century Gothic" pitchFamily="34" charset="0"/>
            </a:endParaRPr>
          </a:p>
        </p:txBody>
      </p:sp>
      <p:pic>
        <p:nvPicPr>
          <p:cNvPr id="9" name="Picture 4" descr="Lawrence Fried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458006" y="4624130"/>
            <a:ext cx="670988"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bwMode="auto">
          <a:xfrm>
            <a:off x="4827490" y="1501525"/>
            <a:ext cx="3227604" cy="292608"/>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bg2">
                    <a:lumMod val="50000"/>
                  </a:schemeClr>
                </a:solidFill>
                <a:latin typeface="Century Gothic" pitchFamily="34" charset="0"/>
              </a:rPr>
              <a:t>Robert M. Lightfoot, Jr. (Acting)</a:t>
            </a:r>
            <a:endParaRPr lang="en-US" sz="1500" b="1" dirty="0">
              <a:solidFill>
                <a:schemeClr val="bg2">
                  <a:lumMod val="50000"/>
                </a:schemeClr>
              </a:solidFill>
              <a:latin typeface="Century Gothic" pitchFamily="34" charset="0"/>
            </a:endParaRPr>
          </a:p>
        </p:txBody>
      </p:sp>
      <p:sp>
        <p:nvSpPr>
          <p:cNvPr id="11" name="Isosceles Triangle 5"/>
          <p:cNvSpPr>
            <a:spLocks noChangeAspect="1"/>
          </p:cNvSpPr>
          <p:nvPr/>
        </p:nvSpPr>
        <p:spPr>
          <a:xfrm rot="5400000">
            <a:off x="4663720" y="1646995"/>
            <a:ext cx="190014" cy="52220"/>
          </a:xfrm>
          <a:prstGeom prst="triangle">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2" name="Isosceles Triangle 6"/>
          <p:cNvSpPr>
            <a:spLocks noChangeAspect="1"/>
          </p:cNvSpPr>
          <p:nvPr/>
        </p:nvSpPr>
        <p:spPr>
          <a:xfrm rot="5400000">
            <a:off x="4663720" y="2654001"/>
            <a:ext cx="190014" cy="52220"/>
          </a:xfrm>
          <a:prstGeom prst="triangle">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Isosceles Triangle 7"/>
          <p:cNvSpPr>
            <a:spLocks noChangeAspect="1"/>
          </p:cNvSpPr>
          <p:nvPr/>
        </p:nvSpPr>
        <p:spPr>
          <a:xfrm rot="5400000">
            <a:off x="4663720" y="3661007"/>
            <a:ext cx="190014" cy="52220"/>
          </a:xfrm>
          <a:prstGeom prst="triangle">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Isosceles Triangle 8"/>
          <p:cNvSpPr>
            <a:spLocks noChangeAspect="1"/>
          </p:cNvSpPr>
          <p:nvPr/>
        </p:nvSpPr>
        <p:spPr>
          <a:xfrm rot="5400000">
            <a:off x="4663720" y="4164510"/>
            <a:ext cx="190014" cy="52220"/>
          </a:xfrm>
          <a:prstGeom prst="triangle">
            <a:avLst/>
          </a:prstGeom>
          <a:solidFill>
            <a:srgbClr val="3E7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Isosceles Triangle 9"/>
          <p:cNvSpPr>
            <a:spLocks noChangeAspect="1"/>
          </p:cNvSpPr>
          <p:nvPr/>
        </p:nvSpPr>
        <p:spPr>
          <a:xfrm rot="5400000">
            <a:off x="4663720" y="4668013"/>
            <a:ext cx="190014" cy="52220"/>
          </a:xfrm>
          <a:prstGeom prst="triangle">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Isosceles Triangle 10"/>
          <p:cNvSpPr>
            <a:spLocks noChangeAspect="1"/>
          </p:cNvSpPr>
          <p:nvPr/>
        </p:nvSpPr>
        <p:spPr>
          <a:xfrm rot="5400000">
            <a:off x="4663720" y="5171516"/>
            <a:ext cx="190014" cy="52220"/>
          </a:xfrm>
          <a:prstGeom prst="triangle">
            <a:avLst/>
          </a:prstGeom>
          <a:solidFill>
            <a:srgbClr val="53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Isosceles Triangle 11"/>
          <p:cNvSpPr>
            <a:spLocks noChangeAspect="1"/>
          </p:cNvSpPr>
          <p:nvPr/>
        </p:nvSpPr>
        <p:spPr>
          <a:xfrm rot="5400000">
            <a:off x="4663720" y="5675019"/>
            <a:ext cx="190014" cy="52220"/>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8" name="Content Placeholder 2"/>
          <p:cNvSpPr txBox="1">
            <a:spLocks/>
          </p:cNvSpPr>
          <p:nvPr/>
        </p:nvSpPr>
        <p:spPr bwMode="auto">
          <a:xfrm>
            <a:off x="4827491" y="2509184"/>
            <a:ext cx="2277840" cy="283216"/>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bg2">
                    <a:lumMod val="50000"/>
                  </a:schemeClr>
                </a:solidFill>
                <a:latin typeface="Century Gothic" pitchFamily="34" charset="0"/>
              </a:rPr>
              <a:t>Robert M. Lightfoot, Jr.</a:t>
            </a:r>
            <a:endParaRPr lang="en-US" sz="1500" b="1" dirty="0">
              <a:solidFill>
                <a:schemeClr val="bg2">
                  <a:lumMod val="50000"/>
                </a:schemeClr>
              </a:solidFill>
              <a:latin typeface="Century Gothic" pitchFamily="34" charset="0"/>
            </a:endParaRPr>
          </a:p>
        </p:txBody>
      </p:sp>
      <p:sp>
        <p:nvSpPr>
          <p:cNvPr id="19" name="Content Placeholder 2"/>
          <p:cNvSpPr txBox="1">
            <a:spLocks/>
          </p:cNvSpPr>
          <p:nvPr/>
        </p:nvSpPr>
        <p:spPr bwMode="auto">
          <a:xfrm>
            <a:off x="4827491" y="4010364"/>
            <a:ext cx="2277840" cy="29665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bg2">
                    <a:lumMod val="50000"/>
                  </a:schemeClr>
                </a:solidFill>
                <a:latin typeface="Century Gothic" pitchFamily="34" charset="0"/>
              </a:rPr>
              <a:t>Mike </a:t>
            </a:r>
            <a:r>
              <a:rPr lang="en-US" sz="1500" b="1" dirty="0" err="1" smtClean="0">
                <a:solidFill>
                  <a:schemeClr val="bg2">
                    <a:lumMod val="50000"/>
                  </a:schemeClr>
                </a:solidFill>
                <a:latin typeface="Century Gothic" pitchFamily="34" charset="0"/>
              </a:rPr>
              <a:t>Freilich</a:t>
            </a:r>
            <a:r>
              <a:rPr lang="en-US" sz="1500" b="1" dirty="0" smtClean="0">
                <a:solidFill>
                  <a:schemeClr val="bg2">
                    <a:lumMod val="50000"/>
                  </a:schemeClr>
                </a:solidFill>
                <a:latin typeface="Century Gothic" pitchFamily="34" charset="0"/>
              </a:rPr>
              <a:t>, Ph.D.</a:t>
            </a:r>
            <a:endParaRPr lang="en-US" sz="1500" b="1" dirty="0">
              <a:solidFill>
                <a:schemeClr val="bg2">
                  <a:lumMod val="50000"/>
                </a:schemeClr>
              </a:solidFill>
              <a:latin typeface="Century Gothic" pitchFamily="34" charset="0"/>
            </a:endParaRPr>
          </a:p>
        </p:txBody>
      </p:sp>
      <p:sp>
        <p:nvSpPr>
          <p:cNvPr id="20" name="Content Placeholder 2"/>
          <p:cNvSpPr txBox="1">
            <a:spLocks/>
          </p:cNvSpPr>
          <p:nvPr/>
        </p:nvSpPr>
        <p:spPr bwMode="auto">
          <a:xfrm>
            <a:off x="4827491" y="4519838"/>
            <a:ext cx="2277840" cy="29692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bg2">
                    <a:lumMod val="50000"/>
                  </a:schemeClr>
                </a:solidFill>
                <a:latin typeface="Century Gothic" pitchFamily="34" charset="0"/>
              </a:rPr>
              <a:t>Lawrence </a:t>
            </a:r>
            <a:r>
              <a:rPr lang="en-US" sz="1500" b="1" dirty="0" err="1" smtClean="0">
                <a:solidFill>
                  <a:schemeClr val="bg2">
                    <a:lumMod val="50000"/>
                  </a:schemeClr>
                </a:solidFill>
                <a:latin typeface="Century Gothic" pitchFamily="34" charset="0"/>
              </a:rPr>
              <a:t>Friedl</a:t>
            </a:r>
            <a:endParaRPr lang="en-US" sz="1500" b="1" dirty="0">
              <a:solidFill>
                <a:schemeClr val="bg2">
                  <a:lumMod val="50000"/>
                </a:schemeClr>
              </a:solidFill>
              <a:latin typeface="Century Gothic" pitchFamily="34" charset="0"/>
            </a:endParaRPr>
          </a:p>
        </p:txBody>
      </p:sp>
      <p:sp>
        <p:nvSpPr>
          <p:cNvPr id="21" name="Content Placeholder 2"/>
          <p:cNvSpPr txBox="1">
            <a:spLocks/>
          </p:cNvSpPr>
          <p:nvPr/>
        </p:nvSpPr>
        <p:spPr bwMode="auto">
          <a:xfrm>
            <a:off x="4827491" y="5029582"/>
            <a:ext cx="2277840" cy="29692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bg2">
                    <a:lumMod val="50000"/>
                  </a:schemeClr>
                </a:solidFill>
                <a:latin typeface="Century Gothic" pitchFamily="34" charset="0"/>
              </a:rPr>
              <a:t>Nancy </a:t>
            </a:r>
            <a:r>
              <a:rPr lang="en-US" sz="1500" b="1" dirty="0" err="1" smtClean="0">
                <a:solidFill>
                  <a:schemeClr val="bg2">
                    <a:lumMod val="50000"/>
                  </a:schemeClr>
                </a:solidFill>
                <a:latin typeface="Century Gothic" pitchFamily="34" charset="0"/>
              </a:rPr>
              <a:t>Searby</a:t>
            </a:r>
            <a:r>
              <a:rPr lang="en-US" sz="1500" b="1" dirty="0" smtClean="0">
                <a:solidFill>
                  <a:schemeClr val="bg2">
                    <a:lumMod val="50000"/>
                  </a:schemeClr>
                </a:solidFill>
                <a:latin typeface="Century Gothic" pitchFamily="34" charset="0"/>
              </a:rPr>
              <a:t>, Ph.D.</a:t>
            </a:r>
            <a:endParaRPr lang="en-US" sz="1500" b="1" dirty="0">
              <a:solidFill>
                <a:schemeClr val="bg2">
                  <a:lumMod val="50000"/>
                </a:schemeClr>
              </a:solidFill>
              <a:latin typeface="Century Gothic" pitchFamily="34" charset="0"/>
            </a:endParaRPr>
          </a:p>
        </p:txBody>
      </p:sp>
      <p:sp>
        <p:nvSpPr>
          <p:cNvPr id="22" name="Content Placeholder 2"/>
          <p:cNvSpPr txBox="1">
            <a:spLocks/>
          </p:cNvSpPr>
          <p:nvPr/>
        </p:nvSpPr>
        <p:spPr bwMode="auto">
          <a:xfrm>
            <a:off x="4827491" y="5539327"/>
            <a:ext cx="2277840" cy="292607"/>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bg2">
                    <a:lumMod val="50000"/>
                  </a:schemeClr>
                </a:solidFill>
                <a:latin typeface="Century Gothic" pitchFamily="34" charset="0"/>
              </a:rPr>
              <a:t>Mike Ruiz</a:t>
            </a:r>
            <a:endParaRPr lang="en-US" sz="1500" b="1" dirty="0">
              <a:solidFill>
                <a:schemeClr val="bg2">
                  <a:lumMod val="50000"/>
                </a:schemeClr>
              </a:solidFill>
              <a:latin typeface="Century Gothic" pitchFamily="34" charset="0"/>
            </a:endParaRPr>
          </a:p>
        </p:txBody>
      </p:sp>
      <p:sp>
        <p:nvSpPr>
          <p:cNvPr id="23" name="TextBox 22"/>
          <p:cNvSpPr txBox="1"/>
          <p:nvPr/>
        </p:nvSpPr>
        <p:spPr>
          <a:xfrm>
            <a:off x="2632029" y="1521985"/>
            <a:ext cx="1965240" cy="292608"/>
          </a:xfrm>
          <a:prstGeom prst="roundRect">
            <a:avLst/>
          </a:prstGeom>
          <a:solidFill>
            <a:srgbClr val="244566"/>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NASA Administrator</a:t>
            </a:r>
            <a:endParaRPr lang="en-US" sz="1400" b="1" dirty="0">
              <a:solidFill>
                <a:schemeClr val="bg1"/>
              </a:solidFill>
              <a:latin typeface="Century Gothic" charset="0"/>
              <a:ea typeface="Century Gothic" charset="0"/>
              <a:cs typeface="Century Gothic" charset="0"/>
            </a:endParaRPr>
          </a:p>
        </p:txBody>
      </p:sp>
      <p:sp>
        <p:nvSpPr>
          <p:cNvPr id="24" name="TextBox 23"/>
          <p:cNvSpPr txBox="1"/>
          <p:nvPr/>
        </p:nvSpPr>
        <p:spPr>
          <a:xfrm>
            <a:off x="2251028" y="2530195"/>
            <a:ext cx="2346240" cy="292608"/>
          </a:xfrm>
          <a:prstGeom prst="roundRect">
            <a:avLst/>
          </a:prstGeom>
          <a:solidFill>
            <a:srgbClr val="2E5984"/>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Associate Administrator</a:t>
            </a:r>
            <a:endParaRPr lang="en-US" sz="1400" b="1" dirty="0">
              <a:solidFill>
                <a:schemeClr val="bg1"/>
              </a:solidFill>
              <a:latin typeface="Century Gothic" charset="0"/>
              <a:ea typeface="Century Gothic" charset="0"/>
              <a:cs typeface="Century Gothic" charset="0"/>
            </a:endParaRPr>
          </a:p>
        </p:txBody>
      </p:sp>
      <p:sp>
        <p:nvSpPr>
          <p:cNvPr id="25" name="TextBox 24"/>
          <p:cNvSpPr txBox="1"/>
          <p:nvPr/>
        </p:nvSpPr>
        <p:spPr>
          <a:xfrm>
            <a:off x="1916523" y="3538405"/>
            <a:ext cx="2680746" cy="292608"/>
          </a:xfrm>
          <a:prstGeom prst="roundRect">
            <a:avLst/>
          </a:prstGeom>
          <a:solidFill>
            <a:srgbClr val="386DA2"/>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Science Mission Directorate</a:t>
            </a:r>
            <a:endParaRPr lang="en-US" sz="1400" b="1" dirty="0">
              <a:solidFill>
                <a:schemeClr val="bg1"/>
              </a:solidFill>
              <a:latin typeface="Century Gothic" charset="0"/>
              <a:ea typeface="Century Gothic" charset="0"/>
              <a:cs typeface="Century Gothic" charset="0"/>
            </a:endParaRPr>
          </a:p>
        </p:txBody>
      </p:sp>
      <p:sp>
        <p:nvSpPr>
          <p:cNvPr id="26" name="TextBox 25"/>
          <p:cNvSpPr txBox="1"/>
          <p:nvPr/>
        </p:nvSpPr>
        <p:spPr>
          <a:xfrm>
            <a:off x="2403428" y="4042510"/>
            <a:ext cx="2193840" cy="292608"/>
          </a:xfrm>
          <a:prstGeom prst="roundRect">
            <a:avLst/>
          </a:prstGeom>
          <a:solidFill>
            <a:srgbClr val="3E77B0"/>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Earth Science Division</a:t>
            </a:r>
            <a:endParaRPr lang="en-US" sz="1400" b="1" dirty="0">
              <a:solidFill>
                <a:schemeClr val="bg1"/>
              </a:solidFill>
              <a:latin typeface="Century Gothic" charset="0"/>
              <a:ea typeface="Century Gothic" charset="0"/>
              <a:cs typeface="Century Gothic" charset="0"/>
            </a:endParaRPr>
          </a:p>
        </p:txBody>
      </p:sp>
      <p:sp>
        <p:nvSpPr>
          <p:cNvPr id="27" name="TextBox 26"/>
          <p:cNvSpPr txBox="1"/>
          <p:nvPr/>
        </p:nvSpPr>
        <p:spPr>
          <a:xfrm>
            <a:off x="1994014" y="4546615"/>
            <a:ext cx="2603254" cy="292608"/>
          </a:xfrm>
          <a:prstGeom prst="roundRect">
            <a:avLst/>
          </a:prstGeom>
          <a:solidFill>
            <a:srgbClr val="4481BE"/>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Applied Sciences Program</a:t>
            </a:r>
            <a:endParaRPr lang="en-US" sz="1400" b="1" dirty="0">
              <a:solidFill>
                <a:schemeClr val="bg1"/>
              </a:solidFill>
              <a:latin typeface="Century Gothic" charset="0"/>
              <a:ea typeface="Century Gothic" charset="0"/>
              <a:cs typeface="Century Gothic" charset="0"/>
            </a:endParaRPr>
          </a:p>
        </p:txBody>
      </p:sp>
      <p:sp>
        <p:nvSpPr>
          <p:cNvPr id="28" name="TextBox 27"/>
          <p:cNvSpPr txBox="1"/>
          <p:nvPr/>
        </p:nvSpPr>
        <p:spPr>
          <a:xfrm>
            <a:off x="1994014" y="5050720"/>
            <a:ext cx="2603254" cy="292608"/>
          </a:xfrm>
          <a:prstGeom prst="roundRect">
            <a:avLst/>
          </a:prstGeom>
          <a:solidFill>
            <a:srgbClr val="538BC3"/>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Capacity Building Program</a:t>
            </a:r>
            <a:endParaRPr lang="en-US" sz="1400" b="1" dirty="0">
              <a:solidFill>
                <a:schemeClr val="bg1"/>
              </a:solidFill>
              <a:latin typeface="Century Gothic" charset="0"/>
              <a:ea typeface="Century Gothic" charset="0"/>
              <a:cs typeface="Century Gothic" charset="0"/>
            </a:endParaRPr>
          </a:p>
        </p:txBody>
      </p:sp>
      <p:sp>
        <p:nvSpPr>
          <p:cNvPr id="29" name="TextBox 28"/>
          <p:cNvSpPr txBox="1"/>
          <p:nvPr/>
        </p:nvSpPr>
        <p:spPr>
          <a:xfrm>
            <a:off x="1994014" y="5554822"/>
            <a:ext cx="2603254" cy="292608"/>
          </a:xfrm>
          <a:prstGeom prst="roundRect">
            <a:avLst/>
          </a:prstGeom>
          <a:solidFill>
            <a:srgbClr val="6194C8"/>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DEVELOP National Program</a:t>
            </a:r>
            <a:endParaRPr lang="en-US" sz="1400" b="1" dirty="0">
              <a:solidFill>
                <a:schemeClr val="bg1"/>
              </a:solidFill>
              <a:latin typeface="Century Gothic" charset="0"/>
              <a:ea typeface="Century Gothic" charset="0"/>
              <a:cs typeface="Century Gothic" charset="0"/>
            </a:endParaRPr>
          </a:p>
        </p:txBody>
      </p:sp>
      <p:sp>
        <p:nvSpPr>
          <p:cNvPr id="30" name="Isosceles Triangle 38"/>
          <p:cNvSpPr>
            <a:spLocks noChangeAspect="1"/>
          </p:cNvSpPr>
          <p:nvPr/>
        </p:nvSpPr>
        <p:spPr>
          <a:xfrm rot="5400000">
            <a:off x="4663719" y="3157504"/>
            <a:ext cx="190014" cy="52220"/>
          </a:xfrm>
          <a:prstGeom prst="triangle">
            <a:avLst/>
          </a:prstGeom>
          <a:solidFill>
            <a:srgbClr val="336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1" name="Content Placeholder 2"/>
          <p:cNvSpPr txBox="1">
            <a:spLocks/>
          </p:cNvSpPr>
          <p:nvPr/>
        </p:nvSpPr>
        <p:spPr bwMode="auto">
          <a:xfrm>
            <a:off x="4827490" y="3005219"/>
            <a:ext cx="2277840" cy="288291"/>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err="1" smtClean="0">
                <a:solidFill>
                  <a:schemeClr val="bg2">
                    <a:lumMod val="50000"/>
                  </a:schemeClr>
                </a:solidFill>
                <a:latin typeface="Century Gothic" pitchFamily="34" charset="0"/>
              </a:rPr>
              <a:t>Lesa</a:t>
            </a:r>
            <a:r>
              <a:rPr lang="en-US" sz="1500" b="1" dirty="0" smtClean="0">
                <a:solidFill>
                  <a:schemeClr val="bg2">
                    <a:lumMod val="50000"/>
                  </a:schemeClr>
                </a:solidFill>
                <a:latin typeface="Century Gothic" pitchFamily="34" charset="0"/>
              </a:rPr>
              <a:t> Roe</a:t>
            </a:r>
            <a:endParaRPr lang="en-US" sz="1500" b="1" dirty="0">
              <a:solidFill>
                <a:schemeClr val="bg2">
                  <a:lumMod val="50000"/>
                </a:schemeClr>
              </a:solidFill>
              <a:latin typeface="Century Gothic" pitchFamily="34" charset="0"/>
            </a:endParaRPr>
          </a:p>
        </p:txBody>
      </p:sp>
      <p:sp>
        <p:nvSpPr>
          <p:cNvPr id="32" name="TextBox 31"/>
          <p:cNvSpPr txBox="1"/>
          <p:nvPr/>
        </p:nvSpPr>
        <p:spPr>
          <a:xfrm>
            <a:off x="1632840" y="3034300"/>
            <a:ext cx="2964427" cy="292608"/>
          </a:xfrm>
          <a:prstGeom prst="roundRect">
            <a:avLst/>
          </a:prstGeom>
          <a:solidFill>
            <a:srgbClr val="336393"/>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Associate Deputy Administrator</a:t>
            </a:r>
            <a:endParaRPr lang="en-US" sz="1400" b="1" dirty="0">
              <a:solidFill>
                <a:schemeClr val="bg1"/>
              </a:solidFill>
              <a:latin typeface="Century Gothic" charset="0"/>
              <a:ea typeface="Century Gothic" charset="0"/>
              <a:cs typeface="Century Gothic" charset="0"/>
            </a:endParaRPr>
          </a:p>
        </p:txBody>
      </p:sp>
      <p:sp>
        <p:nvSpPr>
          <p:cNvPr id="33" name="Isosceles Triangle 41"/>
          <p:cNvSpPr>
            <a:spLocks noChangeAspect="1"/>
          </p:cNvSpPr>
          <p:nvPr/>
        </p:nvSpPr>
        <p:spPr>
          <a:xfrm rot="5400000">
            <a:off x="4665321" y="2150498"/>
            <a:ext cx="190014" cy="52220"/>
          </a:xfrm>
          <a:prstGeom prst="triangle">
            <a:avLst/>
          </a:prstGeom>
          <a:solidFill>
            <a:srgbClr val="294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4" name="Content Placeholder 2"/>
          <p:cNvSpPr txBox="1">
            <a:spLocks/>
          </p:cNvSpPr>
          <p:nvPr/>
        </p:nvSpPr>
        <p:spPr bwMode="auto">
          <a:xfrm>
            <a:off x="4829092" y="2006952"/>
            <a:ext cx="2277840" cy="289413"/>
          </a:xfrm>
          <a:prstGeom prst="rect">
            <a:avLst/>
          </a:prstGeom>
        </p:spPr>
        <p:txBody>
          <a:bodyPr lIns="91387" tIns="45693" rIns="91387" bIns="45693"/>
          <a:lstStyle/>
          <a:p>
            <a:pPr defTabSz="1018229">
              <a:spcAft>
                <a:spcPts val="3000"/>
              </a:spcAft>
              <a:buClr>
                <a:srgbClr val="009DD9"/>
              </a:buClr>
              <a:buSzPct val="60000"/>
            </a:pPr>
            <a:r>
              <a:rPr lang="en-US" sz="1500" b="1" dirty="0" err="1" smtClean="0">
                <a:solidFill>
                  <a:schemeClr val="bg2">
                    <a:lumMod val="50000"/>
                  </a:schemeClr>
                </a:solidFill>
                <a:latin typeface="Century Gothic" pitchFamily="34" charset="0"/>
              </a:rPr>
              <a:t>Lesa</a:t>
            </a:r>
            <a:r>
              <a:rPr lang="en-US" sz="1500" b="1" dirty="0" smtClean="0">
                <a:solidFill>
                  <a:schemeClr val="bg2">
                    <a:lumMod val="50000"/>
                  </a:schemeClr>
                </a:solidFill>
                <a:latin typeface="Century Gothic" pitchFamily="34" charset="0"/>
              </a:rPr>
              <a:t> Roe (Acting)</a:t>
            </a:r>
            <a:endParaRPr lang="en-US" sz="1500" b="1" dirty="0">
              <a:solidFill>
                <a:schemeClr val="bg2">
                  <a:lumMod val="50000"/>
                </a:schemeClr>
              </a:solidFill>
              <a:latin typeface="Century Gothic" pitchFamily="34" charset="0"/>
            </a:endParaRPr>
          </a:p>
        </p:txBody>
      </p:sp>
      <p:sp>
        <p:nvSpPr>
          <p:cNvPr id="35" name="TextBox 34"/>
          <p:cNvSpPr txBox="1"/>
          <p:nvPr/>
        </p:nvSpPr>
        <p:spPr>
          <a:xfrm>
            <a:off x="2251027" y="2026090"/>
            <a:ext cx="2347841" cy="292608"/>
          </a:xfrm>
          <a:prstGeom prst="roundRect">
            <a:avLst/>
          </a:prstGeom>
          <a:solidFill>
            <a:srgbClr val="294F75"/>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Deputy Administrator</a:t>
            </a:r>
            <a:endParaRPr lang="en-US" sz="1400" b="1" dirty="0">
              <a:solidFill>
                <a:schemeClr val="bg1"/>
              </a:solidFill>
              <a:latin typeface="Century Gothic" charset="0"/>
              <a:ea typeface="Century Gothic" charset="0"/>
              <a:cs typeface="Century Gothic" charset="0"/>
            </a:endParaRPr>
          </a:p>
        </p:txBody>
      </p:sp>
      <p:pic>
        <p:nvPicPr>
          <p:cNvPr id="36" name="Picture 35" descr="Freilich3.bmp"/>
          <p:cNvPicPr>
            <a:picLocks noChangeAspect="1"/>
          </p:cNvPicPr>
          <p:nvPr/>
        </p:nvPicPr>
        <p:blipFill rotWithShape="1">
          <a:blip r:embed="rId4" cstate="print"/>
          <a:srcRect l="1333" r="1333"/>
          <a:stretch/>
        </p:blipFill>
        <p:spPr bwMode="auto">
          <a:xfrm>
            <a:off x="10360261" y="3072971"/>
            <a:ext cx="667512" cy="914400"/>
          </a:xfrm>
          <a:prstGeom prst="rect">
            <a:avLst/>
          </a:prstGeom>
          <a:ln>
            <a:noFill/>
          </a:ln>
          <a:effectLst>
            <a:outerShdw blurRad="127000" dist="50800" dir="2700000" algn="tl" rotWithShape="0">
              <a:prstClr val="black">
                <a:alpha val="40000"/>
              </a:prstClr>
            </a:outerShdw>
          </a:effectLst>
        </p:spPr>
      </p:pic>
      <p:sp>
        <p:nvSpPr>
          <p:cNvPr id="37" name="TextBox 36"/>
          <p:cNvSpPr txBox="1"/>
          <p:nvPr/>
        </p:nvSpPr>
        <p:spPr>
          <a:xfrm>
            <a:off x="10222281" y="3989213"/>
            <a:ext cx="943472" cy="400110"/>
          </a:xfrm>
          <a:prstGeom prst="rect">
            <a:avLst/>
          </a:prstGeom>
          <a:noFill/>
        </p:spPr>
        <p:txBody>
          <a:bodyPr wrap="square" rtlCol="0">
            <a:spAutoFit/>
          </a:bodyPr>
          <a:lstStyle/>
          <a:p>
            <a:pPr algn="ctr"/>
            <a:r>
              <a:rPr lang="en-US" sz="1000" b="1" i="1" dirty="0" smtClean="0">
                <a:solidFill>
                  <a:schemeClr val="bg2">
                    <a:lumMod val="50000"/>
                  </a:schemeClr>
                </a:solidFill>
                <a:latin typeface="Century Gothic" pitchFamily="34" charset="0"/>
              </a:rPr>
              <a:t>Dr. Mike </a:t>
            </a:r>
            <a:r>
              <a:rPr lang="en-US" sz="1000" b="1" i="1" dirty="0" err="1" smtClean="0">
                <a:solidFill>
                  <a:schemeClr val="bg2">
                    <a:lumMod val="50000"/>
                  </a:schemeClr>
                </a:solidFill>
                <a:latin typeface="Century Gothic" pitchFamily="34" charset="0"/>
              </a:rPr>
              <a:t>Freilich</a:t>
            </a:r>
            <a:endParaRPr lang="en-US" sz="1000" b="1" i="1" dirty="0">
              <a:solidFill>
                <a:schemeClr val="bg2">
                  <a:lumMod val="50000"/>
                </a:schemeClr>
              </a:solidFill>
              <a:latin typeface="Century Gothic" pitchFamily="34" charset="0"/>
            </a:endParaRPr>
          </a:p>
        </p:txBody>
      </p:sp>
      <p:sp>
        <p:nvSpPr>
          <p:cNvPr id="38" name="TextBox 37"/>
          <p:cNvSpPr txBox="1"/>
          <p:nvPr/>
        </p:nvSpPr>
        <p:spPr>
          <a:xfrm>
            <a:off x="10365943" y="5536369"/>
            <a:ext cx="661830" cy="400110"/>
          </a:xfrm>
          <a:prstGeom prst="rect">
            <a:avLst/>
          </a:prstGeom>
          <a:noFill/>
        </p:spPr>
        <p:txBody>
          <a:bodyPr wrap="square" rtlCol="0">
            <a:spAutoFit/>
          </a:bodyPr>
          <a:lstStyle/>
          <a:p>
            <a:pPr algn="ctr"/>
            <a:r>
              <a:rPr lang="en-US" sz="1000" b="1" i="1" dirty="0" smtClean="0">
                <a:solidFill>
                  <a:schemeClr val="bg2">
                    <a:lumMod val="50000"/>
                  </a:schemeClr>
                </a:solidFill>
                <a:latin typeface="Century Gothic" pitchFamily="34" charset="0"/>
              </a:rPr>
              <a:t>Mike</a:t>
            </a:r>
          </a:p>
          <a:p>
            <a:pPr algn="ctr"/>
            <a:r>
              <a:rPr lang="en-US" sz="1000" b="1" i="1" dirty="0" smtClean="0">
                <a:solidFill>
                  <a:schemeClr val="bg2">
                    <a:lumMod val="50000"/>
                  </a:schemeClr>
                </a:solidFill>
                <a:latin typeface="Century Gothic" pitchFamily="34" charset="0"/>
              </a:rPr>
              <a:t>Ruiz</a:t>
            </a:r>
            <a:endParaRPr lang="en-US" sz="1000" b="1" i="1" dirty="0">
              <a:solidFill>
                <a:schemeClr val="bg2">
                  <a:lumMod val="50000"/>
                </a:schemeClr>
              </a:solidFill>
              <a:latin typeface="Century Gothic" pitchFamily="34" charset="0"/>
            </a:endParaRPr>
          </a:p>
        </p:txBody>
      </p:sp>
      <p:pic>
        <p:nvPicPr>
          <p:cNvPr id="39" name="Picture 2" descr="Robert M. Lightfoot Jr., Acting Associate Administra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617" r="4617"/>
          <a:stretch/>
        </p:blipFill>
        <p:spPr bwMode="auto">
          <a:xfrm>
            <a:off x="10360261" y="1521985"/>
            <a:ext cx="667512"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0298481" y="2440215"/>
            <a:ext cx="789336" cy="400110"/>
          </a:xfrm>
          <a:prstGeom prst="rect">
            <a:avLst/>
          </a:prstGeom>
          <a:noFill/>
        </p:spPr>
        <p:txBody>
          <a:bodyPr wrap="square" rtlCol="0">
            <a:spAutoFit/>
          </a:bodyPr>
          <a:lstStyle/>
          <a:p>
            <a:pPr algn="ctr"/>
            <a:r>
              <a:rPr lang="en-US" sz="1000" b="1" i="1" dirty="0" smtClean="0">
                <a:solidFill>
                  <a:schemeClr val="bg2">
                    <a:lumMod val="50000"/>
                  </a:schemeClr>
                </a:solidFill>
                <a:latin typeface="Century Gothic" pitchFamily="34" charset="0"/>
              </a:rPr>
              <a:t>Robert Lightfoot</a:t>
            </a:r>
            <a:endParaRPr lang="en-US" sz="1000" b="1" i="1" dirty="0">
              <a:solidFill>
                <a:schemeClr val="bg2">
                  <a:lumMod val="50000"/>
                </a:schemeClr>
              </a:solidFill>
              <a:latin typeface="Century Gothic" pitchFamily="34" charset="0"/>
            </a:endParaRPr>
          </a:p>
        </p:txBody>
      </p:sp>
      <p:pic>
        <p:nvPicPr>
          <p:cNvPr id="41" name="Picture 2" descr="http://www.dcsportsfan.com/siteresources/images/_defaultPlayerProfi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9742" y="3070065"/>
            <a:ext cx="667513" cy="914400"/>
          </a:xfrm>
          <a:prstGeom prst="rect">
            <a:avLst/>
          </a:prstGeom>
          <a:noFill/>
          <a:effectLst>
            <a:outerShdw blurRad="127000" dist="50800" dir="2700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42" name="Picture 2" descr="Woody Turne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200" r="6200"/>
          <a:stretch/>
        </p:blipFill>
        <p:spPr bwMode="auto">
          <a:xfrm>
            <a:off x="10360261" y="4621969"/>
            <a:ext cx="667512" cy="914400"/>
          </a:xfrm>
          <a:prstGeom prst="rect">
            <a:avLst/>
          </a:prstGeom>
          <a:noFill/>
          <a:ln w="9525">
            <a:noFill/>
            <a:miter lim="800000"/>
            <a:headEnd/>
            <a:tailEnd/>
          </a:ln>
          <a:effectLst>
            <a:outerShdw blurRad="127000" dist="50800" dir="2700000" algn="ctr" rotWithShape="0">
              <a:schemeClr val="tx1">
                <a:alpha val="40000"/>
              </a:schemeClr>
            </a:outerShdw>
          </a:effectLst>
        </p:spPr>
      </p:pic>
      <p:pic>
        <p:nvPicPr>
          <p:cNvPr id="43" name="Picture 42"/>
          <p:cNvPicPr preferRelativeResize="0">
            <a:picLocks noChangeAspect="1"/>
          </p:cNvPicPr>
          <p:nvPr/>
        </p:nvPicPr>
        <p:blipFill rotWithShape="1">
          <a:blip r:embed="rId8" cstate="print">
            <a:extLst>
              <a:ext uri="{28A0092B-C50C-407E-A947-70E740481C1C}">
                <a14:useLocalDpi xmlns:a14="http://schemas.microsoft.com/office/drawing/2010/main" val="0"/>
              </a:ext>
            </a:extLst>
          </a:blip>
          <a:srcRect t="1909" r="1976"/>
          <a:stretch/>
        </p:blipFill>
        <p:spPr>
          <a:xfrm>
            <a:off x="8461205" y="3072437"/>
            <a:ext cx="672838" cy="909007"/>
          </a:xfrm>
          <a:prstGeom prst="rect">
            <a:avLst/>
          </a:prstGeom>
        </p:spPr>
      </p:pic>
      <p:sp>
        <p:nvSpPr>
          <p:cNvPr id="44" name="TextBox 43"/>
          <p:cNvSpPr txBox="1"/>
          <p:nvPr/>
        </p:nvSpPr>
        <p:spPr>
          <a:xfrm>
            <a:off x="1385954" y="6464164"/>
            <a:ext cx="7776489" cy="307777"/>
          </a:xfrm>
          <a:prstGeom prst="rect">
            <a:avLst/>
          </a:prstGeom>
          <a:noFill/>
        </p:spPr>
        <p:txBody>
          <a:bodyPr wrap="none" rtlCol="0">
            <a:spAutoFit/>
          </a:bodyPr>
          <a:lstStyle/>
          <a:p>
            <a:pPr algn="ctr"/>
            <a:r>
              <a:rPr lang="en-US" sz="1400" b="1" dirty="0">
                <a:solidFill>
                  <a:schemeClr val="bg2">
                    <a:lumMod val="85000"/>
                  </a:schemeClr>
                </a:solidFill>
                <a:latin typeface="Century Gothic" charset="0"/>
                <a:ea typeface="Century Gothic" charset="0"/>
                <a:cs typeface="Century Gothic" charset="0"/>
              </a:rPr>
              <a:t>NASA Organization </a:t>
            </a:r>
            <a:r>
              <a:rPr lang="en-US" sz="1400" b="1" dirty="0" smtClean="0">
                <a:solidFill>
                  <a:schemeClr val="bg2">
                    <a:lumMod val="85000"/>
                  </a:schemeClr>
                </a:solidFill>
                <a:latin typeface="Century Gothic" charset="0"/>
                <a:ea typeface="Century Gothic" charset="0"/>
                <a:cs typeface="Century Gothic" charset="0"/>
              </a:rPr>
              <a:t>Chart:</a:t>
            </a:r>
            <a:r>
              <a:rPr lang="en-US" sz="1400" dirty="0" smtClean="0">
                <a:solidFill>
                  <a:schemeClr val="bg2">
                    <a:lumMod val="85000"/>
                  </a:schemeClr>
                </a:solidFill>
                <a:latin typeface="Century Gothic" charset="0"/>
                <a:ea typeface="Century Gothic" charset="0"/>
                <a:cs typeface="Century Gothic" charset="0"/>
              </a:rPr>
              <a:t> </a:t>
            </a:r>
            <a:r>
              <a:rPr lang="en-US" sz="1400" b="1" dirty="0">
                <a:solidFill>
                  <a:schemeClr val="bg2">
                    <a:lumMod val="85000"/>
                  </a:schemeClr>
                </a:solidFill>
                <a:latin typeface="Century Gothic" charset="0"/>
                <a:ea typeface="Century Gothic" charset="0"/>
                <a:cs typeface="Century Gothic" charset="0"/>
                <a:hlinkClick r:id="rId9"/>
              </a:rPr>
              <a:t>http://www.nasa.gov/about/org_index.html#.</a:t>
            </a:r>
            <a:r>
              <a:rPr lang="en-US" sz="1400" b="1" dirty="0" smtClean="0">
                <a:solidFill>
                  <a:schemeClr val="bg2">
                    <a:lumMod val="85000"/>
                  </a:schemeClr>
                </a:solidFill>
                <a:latin typeface="Century Gothic" charset="0"/>
                <a:ea typeface="Century Gothic" charset="0"/>
                <a:cs typeface="Century Gothic" charset="0"/>
                <a:hlinkClick r:id="rId9"/>
              </a:rPr>
              <a:t>VBNBWvldWbM</a:t>
            </a:r>
            <a:r>
              <a:rPr lang="en-US" sz="1400" b="1" dirty="0" smtClean="0">
                <a:solidFill>
                  <a:schemeClr val="bg2">
                    <a:lumMod val="85000"/>
                  </a:schemeClr>
                </a:solidFill>
                <a:latin typeface="Century Gothic" charset="0"/>
                <a:ea typeface="Century Gothic" charset="0"/>
                <a:cs typeface="Century Gothic" charset="0"/>
              </a:rPr>
              <a:t> </a:t>
            </a:r>
            <a:endParaRPr lang="en-US" sz="1400" b="1" dirty="0">
              <a:solidFill>
                <a:schemeClr val="bg2">
                  <a:lumMod val="85000"/>
                </a:schemeClr>
              </a:solidFill>
              <a:latin typeface="Century Gothic" charset="0"/>
              <a:ea typeface="Century Gothic" charset="0"/>
              <a:cs typeface="Century Gothic" charset="0"/>
            </a:endParaRPr>
          </a:p>
        </p:txBody>
      </p:sp>
      <p:sp>
        <p:nvSpPr>
          <p:cNvPr id="45" name="Content Placeholder 2"/>
          <p:cNvSpPr txBox="1">
            <a:spLocks/>
          </p:cNvSpPr>
          <p:nvPr/>
        </p:nvSpPr>
        <p:spPr bwMode="auto">
          <a:xfrm>
            <a:off x="4827490" y="3506329"/>
            <a:ext cx="3227603" cy="29121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bg2">
                    <a:lumMod val="50000"/>
                  </a:schemeClr>
                </a:solidFill>
                <a:latin typeface="Century Gothic" pitchFamily="34" charset="0"/>
              </a:rPr>
              <a:t>Thomas </a:t>
            </a:r>
            <a:r>
              <a:rPr lang="en-US" sz="1500" b="1" dirty="0" err="1" smtClean="0">
                <a:solidFill>
                  <a:schemeClr val="bg2">
                    <a:lumMod val="50000"/>
                  </a:schemeClr>
                </a:solidFill>
                <a:latin typeface="Century Gothic" pitchFamily="34" charset="0"/>
              </a:rPr>
              <a:t>Zurbuchen</a:t>
            </a:r>
            <a:r>
              <a:rPr lang="en-US" sz="1500" b="1" dirty="0" smtClean="0">
                <a:solidFill>
                  <a:schemeClr val="bg2">
                    <a:lumMod val="50000"/>
                  </a:schemeClr>
                </a:solidFill>
                <a:latin typeface="Century Gothic" pitchFamily="34" charset="0"/>
              </a:rPr>
              <a:t>, Ph.D.</a:t>
            </a:r>
            <a:endParaRPr lang="en-US" sz="1500" b="1" dirty="0">
              <a:solidFill>
                <a:schemeClr val="bg2">
                  <a:lumMod val="50000"/>
                </a:schemeClr>
              </a:solidFill>
              <a:latin typeface="Century Gothic" pitchFamily="34" charset="0"/>
            </a:endParaRPr>
          </a:p>
        </p:txBody>
      </p:sp>
      <p:sp>
        <p:nvSpPr>
          <p:cNvPr id="46" name="TextBox 45"/>
          <p:cNvSpPr txBox="1"/>
          <p:nvPr/>
        </p:nvSpPr>
        <p:spPr>
          <a:xfrm>
            <a:off x="9272023" y="3985850"/>
            <a:ext cx="950258" cy="400110"/>
          </a:xfrm>
          <a:prstGeom prst="rect">
            <a:avLst/>
          </a:prstGeom>
          <a:noFill/>
        </p:spPr>
        <p:txBody>
          <a:bodyPr wrap="square" rtlCol="0">
            <a:spAutoFit/>
          </a:bodyPr>
          <a:lstStyle/>
          <a:p>
            <a:pPr algn="ctr"/>
            <a:r>
              <a:rPr lang="en-US" sz="1000" b="1" i="1" dirty="0" smtClean="0">
                <a:solidFill>
                  <a:schemeClr val="bg2">
                    <a:lumMod val="50000"/>
                  </a:schemeClr>
                </a:solidFill>
                <a:latin typeface="Century Gothic" pitchFamily="34" charset="0"/>
              </a:rPr>
              <a:t>Dr. Thomas </a:t>
            </a:r>
            <a:r>
              <a:rPr lang="en-US" sz="1000" b="1" i="1" dirty="0" err="1">
                <a:solidFill>
                  <a:schemeClr val="bg2">
                    <a:lumMod val="50000"/>
                  </a:schemeClr>
                </a:solidFill>
                <a:latin typeface="Century Gothic" pitchFamily="34" charset="0"/>
              </a:rPr>
              <a:t>Zurbuchen</a:t>
            </a:r>
            <a:endParaRPr lang="en-US" sz="1000" b="1" i="1" dirty="0">
              <a:solidFill>
                <a:schemeClr val="bg2">
                  <a:lumMod val="50000"/>
                </a:schemeClr>
              </a:solidFill>
              <a:latin typeface="Century Gothic" pitchFamily="34" charset="0"/>
            </a:endParaRPr>
          </a:p>
        </p:txBody>
      </p:sp>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25393" y="3064685"/>
            <a:ext cx="632370" cy="924527"/>
          </a:xfrm>
          <a:prstGeom prst="rect">
            <a:avLst/>
          </a:prstGeom>
          <a:effectLst>
            <a:outerShdw blurRad="127000" dist="50800" dir="2700000" algn="ctr" rotWithShape="0">
              <a:schemeClr val="tx1">
                <a:alpha val="40000"/>
              </a:schemeClr>
            </a:outerShdw>
          </a:effectLst>
        </p:spPr>
      </p:pic>
    </p:spTree>
    <p:extLst>
      <p:ext uri="{BB962C8B-B14F-4D97-AF65-F5344CB8AC3E}">
        <p14:creationId xmlns:p14="http://schemas.microsoft.com/office/powerpoint/2010/main" val="161626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Mission Directorate</a:t>
            </a:r>
            <a:endParaRPr lang="en-US" dirty="0"/>
          </a:p>
        </p:txBody>
      </p:sp>
      <p:sp>
        <p:nvSpPr>
          <p:cNvPr id="3" name="Content Placeholder 2"/>
          <p:cNvSpPr>
            <a:spLocks noGrp="1"/>
          </p:cNvSpPr>
          <p:nvPr>
            <p:ph idx="1"/>
          </p:nvPr>
        </p:nvSpPr>
        <p:spPr>
          <a:xfrm>
            <a:off x="838200" y="1244985"/>
            <a:ext cx="10515600" cy="2323788"/>
          </a:xfrm>
        </p:spPr>
        <p:txBody>
          <a:bodyPr>
            <a:normAutofit fontScale="92500" lnSpcReduction="20000"/>
          </a:bodyPr>
          <a:lstStyle/>
          <a:p>
            <a:pPr marL="0" indent="0" algn="ctr">
              <a:buNone/>
            </a:pPr>
            <a:r>
              <a:rPr lang="en-US" sz="2800" b="1" dirty="0">
                <a:solidFill>
                  <a:schemeClr val="bg2">
                    <a:lumMod val="50000"/>
                  </a:schemeClr>
                </a:solidFill>
              </a:rPr>
              <a:t>“Exploring near… and far… for the benefit of all.”</a:t>
            </a:r>
          </a:p>
          <a:p>
            <a:pPr marL="0" indent="0" algn="ctr">
              <a:buNone/>
            </a:pPr>
            <a:r>
              <a:rPr lang="en-US" dirty="0">
                <a:solidFill>
                  <a:schemeClr val="bg2">
                    <a:lumMod val="50000"/>
                  </a:schemeClr>
                </a:solidFill>
              </a:rPr>
              <a:t>NASA leads the nation on a great journey of discovery, seeking new knowledge and understanding of our planet Earth, our Sun and solar system, and the universe out to its farthest reaches and back to its earliest moments of existence. NASA's Science Mission Directorate (SMD) and the nation's science community use space observatories to conduct scientific studies of the Earth from space to visit and return samples from other bodies in the solar system, and to peer out into our Galaxy and beyond. </a:t>
            </a:r>
          </a:p>
        </p:txBody>
      </p:sp>
      <p:sp>
        <p:nvSpPr>
          <p:cNvPr id="4" name="Content Placeholder 9"/>
          <p:cNvSpPr txBox="1">
            <a:spLocks/>
          </p:cNvSpPr>
          <p:nvPr/>
        </p:nvSpPr>
        <p:spPr>
          <a:xfrm>
            <a:off x="1943100" y="6444134"/>
            <a:ext cx="8305800" cy="304800"/>
          </a:xfrm>
          <a:prstGeom prst="rect">
            <a:avLst/>
          </a:prstGeom>
        </p:spPr>
        <p:txBody>
          <a:bodyPr vert="horz" lIns="91387" tIns="45693" rIns="91387" bIns="45693" rtlCol="0">
            <a:noAutofit/>
          </a:bodyPr>
          <a:lstStyle/>
          <a:p>
            <a:pPr algn="ctr" defTabSz="1018229">
              <a:spcBef>
                <a:spcPct val="20000"/>
              </a:spcBef>
              <a:defRPr/>
            </a:pPr>
            <a:r>
              <a:rPr lang="en-US" sz="1400" b="1" dirty="0">
                <a:solidFill>
                  <a:schemeClr val="bg2">
                    <a:lumMod val="85000"/>
                  </a:schemeClr>
                </a:solidFill>
                <a:latin typeface="Century Gothic" pitchFamily="34" charset="0"/>
              </a:rPr>
              <a:t>NASA Science </a:t>
            </a:r>
            <a:r>
              <a:rPr lang="en-US" sz="1400" b="1" dirty="0" smtClean="0">
                <a:solidFill>
                  <a:schemeClr val="bg2">
                    <a:lumMod val="85000"/>
                  </a:schemeClr>
                </a:solidFill>
                <a:latin typeface="Century Gothic" pitchFamily="34" charset="0"/>
              </a:rPr>
              <a:t>Mission Directorate Website</a:t>
            </a:r>
            <a:r>
              <a:rPr lang="en-US" sz="1400" b="1" dirty="0">
                <a:solidFill>
                  <a:schemeClr val="bg2">
                    <a:lumMod val="85000"/>
                  </a:schemeClr>
                </a:solidFill>
                <a:latin typeface="Century Gothic" pitchFamily="34" charset="0"/>
              </a:rPr>
              <a:t>: </a:t>
            </a:r>
            <a:r>
              <a:rPr lang="en-US" sz="1400" b="1" dirty="0">
                <a:solidFill>
                  <a:schemeClr val="bg2">
                    <a:lumMod val="85000"/>
                  </a:schemeClr>
                </a:solidFill>
                <a:latin typeface="Century Gothic" pitchFamily="34" charset="0"/>
                <a:hlinkClick r:id="rId2"/>
              </a:rPr>
              <a:t>http://science.nasa.gov/</a:t>
            </a:r>
            <a:r>
              <a:rPr lang="en-US" sz="1400" b="1" dirty="0">
                <a:solidFill>
                  <a:schemeClr val="bg2">
                    <a:lumMod val="85000"/>
                  </a:schemeClr>
                </a:solidFill>
                <a:latin typeface="Century Gothic" pitchFamily="34" charset="0"/>
              </a:rPr>
              <a:t> </a:t>
            </a:r>
          </a:p>
        </p:txBody>
      </p:sp>
      <p:grpSp>
        <p:nvGrpSpPr>
          <p:cNvPr id="5" name="Group 4"/>
          <p:cNvGrpSpPr/>
          <p:nvPr/>
        </p:nvGrpSpPr>
        <p:grpSpPr>
          <a:xfrm>
            <a:off x="2109486" y="3711524"/>
            <a:ext cx="1463040" cy="2176272"/>
            <a:chOff x="685800" y="3668190"/>
            <a:chExt cx="1463040" cy="2176272"/>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4452" t="5326" r="4452" b="3406"/>
            <a:stretch/>
          </p:blipFill>
          <p:spPr>
            <a:xfrm>
              <a:off x="685800" y="3668190"/>
              <a:ext cx="1463040" cy="2176272"/>
            </a:xfrm>
            <a:prstGeom prst="rect">
              <a:avLst/>
            </a:prstGeom>
            <a:ln w="63500" cap="rnd">
              <a:solidFill>
                <a:schemeClr val="accent5"/>
              </a:solidFill>
            </a:ln>
          </p:spPr>
        </p:pic>
        <p:sp>
          <p:nvSpPr>
            <p:cNvPr id="7" name="TextBox 6"/>
            <p:cNvSpPr txBox="1"/>
            <p:nvPr/>
          </p:nvSpPr>
          <p:spPr>
            <a:xfrm>
              <a:off x="685800" y="3668190"/>
              <a:ext cx="1463040" cy="323165"/>
            </a:xfrm>
            <a:prstGeom prst="rect">
              <a:avLst/>
            </a:prstGeom>
            <a:solidFill>
              <a:srgbClr val="365B35"/>
            </a:solidFill>
            <a:ln w="38100" cap="rnd">
              <a:noFill/>
            </a:ln>
          </p:spPr>
          <p:txBody>
            <a:bodyPr wrap="square" rtlCol="0">
              <a:spAutoFit/>
            </a:bodyPr>
            <a:lstStyle/>
            <a:p>
              <a:pPr algn="ctr"/>
              <a:r>
                <a:rPr lang="en-US" sz="1500" b="1" dirty="0" smtClean="0">
                  <a:solidFill>
                    <a:schemeClr val="bg1"/>
                  </a:solidFill>
                </a:rPr>
                <a:t>Earth</a:t>
              </a:r>
              <a:endParaRPr lang="en-US" sz="1500" b="1" dirty="0">
                <a:solidFill>
                  <a:schemeClr val="bg1"/>
                </a:solidFill>
              </a:endParaRPr>
            </a:p>
          </p:txBody>
        </p:sp>
      </p:grpSp>
      <p:grpSp>
        <p:nvGrpSpPr>
          <p:cNvPr id="8" name="Group 7"/>
          <p:cNvGrpSpPr/>
          <p:nvPr/>
        </p:nvGrpSpPr>
        <p:grpSpPr>
          <a:xfrm>
            <a:off x="4204615" y="3711524"/>
            <a:ext cx="1463040" cy="2176272"/>
            <a:chOff x="2780929" y="3668190"/>
            <a:chExt cx="1463040" cy="2176272"/>
          </a:xfrm>
        </p:grpSpPr>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l="4455" t="5518" r="4455" b="3216"/>
            <a:stretch/>
          </p:blipFill>
          <p:spPr>
            <a:xfrm>
              <a:off x="2780929" y="3668190"/>
              <a:ext cx="1463040" cy="2176272"/>
            </a:xfrm>
            <a:prstGeom prst="rect">
              <a:avLst/>
            </a:prstGeom>
            <a:ln w="63500" cap="rnd">
              <a:solidFill>
                <a:schemeClr val="accent5"/>
              </a:solidFill>
            </a:ln>
          </p:spPr>
        </p:pic>
        <p:sp>
          <p:nvSpPr>
            <p:cNvPr id="10" name="TextBox 9"/>
            <p:cNvSpPr txBox="1"/>
            <p:nvPr/>
          </p:nvSpPr>
          <p:spPr>
            <a:xfrm>
              <a:off x="2780929" y="3668190"/>
              <a:ext cx="1463040" cy="323165"/>
            </a:xfrm>
            <a:prstGeom prst="rect">
              <a:avLst/>
            </a:prstGeom>
            <a:solidFill>
              <a:srgbClr val="684426"/>
            </a:solidFill>
          </p:spPr>
          <p:txBody>
            <a:bodyPr wrap="square" rtlCol="0">
              <a:spAutoFit/>
            </a:bodyPr>
            <a:lstStyle/>
            <a:p>
              <a:pPr algn="ctr"/>
              <a:r>
                <a:rPr lang="en-US" sz="1500" b="1" dirty="0" err="1" smtClean="0">
                  <a:solidFill>
                    <a:schemeClr val="bg1"/>
                  </a:solidFill>
                </a:rPr>
                <a:t>Heliophysics</a:t>
              </a:r>
              <a:endParaRPr lang="en-US" sz="1500" b="1" dirty="0">
                <a:solidFill>
                  <a:schemeClr val="bg1"/>
                </a:solidFill>
              </a:endParaRPr>
            </a:p>
          </p:txBody>
        </p:sp>
      </p:grpSp>
      <p:grpSp>
        <p:nvGrpSpPr>
          <p:cNvPr id="11" name="Group 10"/>
          <p:cNvGrpSpPr/>
          <p:nvPr/>
        </p:nvGrpSpPr>
        <p:grpSpPr>
          <a:xfrm>
            <a:off x="6299744" y="3716604"/>
            <a:ext cx="1463040" cy="2176272"/>
            <a:chOff x="4876058" y="3673270"/>
            <a:chExt cx="1463040" cy="2176272"/>
          </a:xfrm>
        </p:grpSpPr>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l="4456" t="5518" r="4456" b="3216"/>
            <a:stretch/>
          </p:blipFill>
          <p:spPr>
            <a:xfrm>
              <a:off x="4876058" y="3673270"/>
              <a:ext cx="1463040" cy="2176272"/>
            </a:xfrm>
            <a:prstGeom prst="rect">
              <a:avLst/>
            </a:prstGeom>
            <a:ln w="63500" cap="rnd">
              <a:solidFill>
                <a:schemeClr val="accent5"/>
              </a:solidFill>
            </a:ln>
          </p:spPr>
        </p:pic>
        <p:sp>
          <p:nvSpPr>
            <p:cNvPr id="13" name="TextBox 12"/>
            <p:cNvSpPr txBox="1"/>
            <p:nvPr/>
          </p:nvSpPr>
          <p:spPr>
            <a:xfrm>
              <a:off x="4876058" y="3673270"/>
              <a:ext cx="1463040" cy="323165"/>
            </a:xfrm>
            <a:prstGeom prst="rect">
              <a:avLst/>
            </a:prstGeom>
            <a:solidFill>
              <a:srgbClr val="483259"/>
            </a:solidFill>
          </p:spPr>
          <p:txBody>
            <a:bodyPr wrap="square" rtlCol="0">
              <a:spAutoFit/>
            </a:bodyPr>
            <a:lstStyle/>
            <a:p>
              <a:pPr algn="ctr"/>
              <a:r>
                <a:rPr lang="en-US" sz="1500" b="1" dirty="0" smtClean="0">
                  <a:solidFill>
                    <a:schemeClr val="bg1"/>
                  </a:solidFill>
                </a:rPr>
                <a:t>Planets</a:t>
              </a:r>
              <a:endParaRPr lang="en-US" sz="1500" b="1" dirty="0">
                <a:solidFill>
                  <a:schemeClr val="bg1"/>
                </a:solidFill>
              </a:endParaRPr>
            </a:p>
          </p:txBody>
        </p:sp>
      </p:grpSp>
      <p:grpSp>
        <p:nvGrpSpPr>
          <p:cNvPr id="14" name="Group 13"/>
          <p:cNvGrpSpPr/>
          <p:nvPr/>
        </p:nvGrpSpPr>
        <p:grpSpPr>
          <a:xfrm>
            <a:off x="8394873" y="3711524"/>
            <a:ext cx="1463040" cy="2176272"/>
            <a:chOff x="6971187" y="3668190"/>
            <a:chExt cx="1463040" cy="2176272"/>
          </a:xfrm>
        </p:grpSpPr>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l="4456" t="5518" r="4456" b="3216"/>
            <a:stretch/>
          </p:blipFill>
          <p:spPr>
            <a:xfrm>
              <a:off x="6971187" y="3668190"/>
              <a:ext cx="1463040" cy="2176272"/>
            </a:xfrm>
            <a:prstGeom prst="rect">
              <a:avLst/>
            </a:prstGeom>
            <a:ln w="63500" cap="rnd">
              <a:solidFill>
                <a:schemeClr val="accent5"/>
              </a:solidFill>
            </a:ln>
          </p:spPr>
        </p:pic>
        <p:sp>
          <p:nvSpPr>
            <p:cNvPr id="16" name="TextBox 15"/>
            <p:cNvSpPr txBox="1"/>
            <p:nvPr/>
          </p:nvSpPr>
          <p:spPr>
            <a:xfrm>
              <a:off x="6971187" y="3668190"/>
              <a:ext cx="1463040" cy="323165"/>
            </a:xfrm>
            <a:prstGeom prst="rect">
              <a:avLst/>
            </a:prstGeom>
            <a:solidFill>
              <a:srgbClr val="133B45"/>
            </a:solidFill>
          </p:spPr>
          <p:txBody>
            <a:bodyPr wrap="square" rtlCol="0">
              <a:spAutoFit/>
            </a:bodyPr>
            <a:lstStyle/>
            <a:p>
              <a:pPr algn="ctr"/>
              <a:r>
                <a:rPr lang="en-US" sz="1500" b="1" dirty="0" smtClean="0">
                  <a:solidFill>
                    <a:schemeClr val="bg1"/>
                  </a:solidFill>
                </a:rPr>
                <a:t>Astrophysics</a:t>
              </a:r>
              <a:endParaRPr lang="en-US" sz="1500" b="1" dirty="0">
                <a:solidFill>
                  <a:schemeClr val="bg1"/>
                </a:solidFill>
              </a:endParaRPr>
            </a:p>
          </p:txBody>
        </p:sp>
      </p:grpSp>
    </p:spTree>
    <p:extLst>
      <p:ext uri="{BB962C8B-B14F-4D97-AF65-F5344CB8AC3E}">
        <p14:creationId xmlns:p14="http://schemas.microsoft.com/office/powerpoint/2010/main" val="104017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Science Division</a:t>
            </a:r>
            <a:endParaRPr lang="en-US" dirty="0"/>
          </a:p>
        </p:txBody>
      </p:sp>
      <p:sp>
        <p:nvSpPr>
          <p:cNvPr id="3" name="Content Placeholder 2"/>
          <p:cNvSpPr>
            <a:spLocks noGrp="1"/>
          </p:cNvSpPr>
          <p:nvPr>
            <p:ph idx="1"/>
          </p:nvPr>
        </p:nvSpPr>
        <p:spPr>
          <a:xfrm>
            <a:off x="838200" y="1286081"/>
            <a:ext cx="10515600" cy="2277489"/>
          </a:xfrm>
        </p:spPr>
        <p:txBody>
          <a:bodyPr>
            <a:normAutofit fontScale="85000" lnSpcReduction="10000"/>
          </a:bodyPr>
          <a:lstStyle/>
          <a:p>
            <a:pPr marL="0" indent="0" algn="ctr">
              <a:buNone/>
            </a:pPr>
            <a:r>
              <a:rPr lang="en-US" sz="2800" b="1" dirty="0">
                <a:solidFill>
                  <a:schemeClr val="bg2">
                    <a:lumMod val="50000"/>
                  </a:schemeClr>
                </a:solidFill>
              </a:rPr>
              <a:t>“Advancing Earth System Science to meet the challenges of climate and environmental change.”</a:t>
            </a:r>
          </a:p>
          <a:p>
            <a:pPr marL="0" indent="0">
              <a:buNone/>
            </a:pPr>
            <a:r>
              <a:rPr lang="en-US" dirty="0">
                <a:solidFill>
                  <a:schemeClr val="bg2">
                    <a:lumMod val="50000"/>
                  </a:schemeClr>
                </a:solidFill>
              </a:rPr>
              <a:t>Earth is a complex, dynamic system we do not yet fully understand, and like the human body, is comprised of diverse components that interact in complex ways. Our planet is changing on all spatial and temporal scales. The purpose of NASA's Earth science program is to develop a scientific understanding of Earth's system and its response to natural or human-induced changes, and to improve prediction of climate, weather, and natural hazards.</a:t>
            </a:r>
          </a:p>
          <a:p>
            <a:pPr marL="0" indent="0">
              <a:buNone/>
            </a:pPr>
            <a:endParaRPr lang="en-US" sz="2000" dirty="0">
              <a:solidFill>
                <a:schemeClr val="bg2">
                  <a:lumMod val="50000"/>
                </a:schemeClr>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91787" y="3665225"/>
            <a:ext cx="2428871" cy="2389532"/>
          </a:xfrm>
          <a:prstGeom prst="ellipse">
            <a:avLst/>
          </a:prstGeom>
          <a:ln>
            <a:noFill/>
          </a:ln>
          <a:effectLst>
            <a:softEdge rad="112500"/>
          </a:effectLst>
        </p:spPr>
      </p:pic>
      <p:sp>
        <p:nvSpPr>
          <p:cNvPr id="5" name="Rectangle 4"/>
          <p:cNvSpPr/>
          <p:nvPr/>
        </p:nvSpPr>
        <p:spPr>
          <a:xfrm>
            <a:off x="5443960" y="3968032"/>
            <a:ext cx="6096000" cy="2086725"/>
          </a:xfrm>
          <a:prstGeom prst="rect">
            <a:avLst/>
          </a:prstGeom>
        </p:spPr>
        <p:txBody>
          <a:bodyPr>
            <a:spAutoFit/>
          </a:bodyPr>
          <a:lstStyle/>
          <a:p>
            <a:pPr lvl="0">
              <a:lnSpc>
                <a:spcPct val="90000"/>
              </a:lnSpc>
            </a:pPr>
            <a:r>
              <a:rPr lang="en-US" b="1" dirty="0">
                <a:solidFill>
                  <a:schemeClr val="bg2">
                    <a:lumMod val="50000"/>
                  </a:schemeClr>
                </a:solidFill>
                <a:latin typeface="Century Gothic" charset="0"/>
                <a:ea typeface="Century Gothic" charset="0"/>
                <a:cs typeface="Century Gothic" charset="0"/>
              </a:rPr>
              <a:t>Research Encompasses:</a:t>
            </a:r>
          </a:p>
          <a:p>
            <a:pPr marL="228600" lvl="0" indent="-228600">
              <a:lnSpc>
                <a:spcPct val="90000"/>
              </a:lnSpc>
              <a:buFont typeface="Arial" panose="020B0604020202020204" pitchFamily="34" charset="0"/>
              <a:buChar char="•"/>
            </a:pPr>
            <a:r>
              <a:rPr lang="en-US" dirty="0">
                <a:solidFill>
                  <a:schemeClr val="bg2">
                    <a:lumMod val="50000"/>
                  </a:schemeClr>
                </a:solidFill>
                <a:latin typeface="Century Gothic" charset="0"/>
                <a:ea typeface="Century Gothic" charset="0"/>
                <a:cs typeface="Century Gothic" charset="0"/>
              </a:rPr>
              <a:t>The global atmosphere</a:t>
            </a:r>
          </a:p>
          <a:p>
            <a:pPr marL="228600" lvl="0" indent="-228600">
              <a:lnSpc>
                <a:spcPct val="90000"/>
              </a:lnSpc>
              <a:buFont typeface="Arial" panose="020B0604020202020204" pitchFamily="34" charset="0"/>
              <a:buChar char="•"/>
            </a:pPr>
            <a:r>
              <a:rPr lang="en-US" dirty="0">
                <a:solidFill>
                  <a:schemeClr val="bg2">
                    <a:lumMod val="50000"/>
                  </a:schemeClr>
                </a:solidFill>
                <a:latin typeface="Century Gothic" charset="0"/>
                <a:ea typeface="Century Gothic" charset="0"/>
                <a:cs typeface="Century Gothic" charset="0"/>
              </a:rPr>
              <a:t>The global oceans including sea ice</a:t>
            </a:r>
          </a:p>
          <a:p>
            <a:pPr marL="228600" lvl="0" indent="-228600">
              <a:lnSpc>
                <a:spcPct val="90000"/>
              </a:lnSpc>
              <a:buFont typeface="Arial" panose="020B0604020202020204" pitchFamily="34" charset="0"/>
              <a:buChar char="•"/>
            </a:pPr>
            <a:r>
              <a:rPr lang="en-US" dirty="0">
                <a:solidFill>
                  <a:schemeClr val="bg2">
                    <a:lumMod val="50000"/>
                  </a:schemeClr>
                </a:solidFill>
                <a:latin typeface="Century Gothic" charset="0"/>
                <a:ea typeface="Century Gothic" charset="0"/>
                <a:cs typeface="Century Gothic" charset="0"/>
              </a:rPr>
              <a:t>Land surfaces including snow and ice</a:t>
            </a:r>
          </a:p>
          <a:p>
            <a:pPr marL="228600" lvl="0" indent="-228600">
              <a:lnSpc>
                <a:spcPct val="90000"/>
              </a:lnSpc>
              <a:buFont typeface="Arial" panose="020B0604020202020204" pitchFamily="34" charset="0"/>
              <a:buChar char="•"/>
            </a:pPr>
            <a:r>
              <a:rPr lang="en-US" dirty="0">
                <a:solidFill>
                  <a:schemeClr val="bg2">
                    <a:lumMod val="50000"/>
                  </a:schemeClr>
                </a:solidFill>
                <a:latin typeface="Century Gothic" charset="0"/>
                <a:ea typeface="Century Gothic" charset="0"/>
                <a:cs typeface="Century Gothic" charset="0"/>
              </a:rPr>
              <a:t>Ecosystems</a:t>
            </a:r>
          </a:p>
          <a:p>
            <a:pPr marL="228600" lvl="0" indent="-228600">
              <a:lnSpc>
                <a:spcPct val="90000"/>
              </a:lnSpc>
              <a:buFont typeface="Arial" panose="020B0604020202020204" pitchFamily="34" charset="0"/>
              <a:buChar char="•"/>
            </a:pPr>
            <a:r>
              <a:rPr lang="en-US" dirty="0">
                <a:solidFill>
                  <a:schemeClr val="bg2">
                    <a:lumMod val="50000"/>
                  </a:schemeClr>
                </a:solidFill>
                <a:latin typeface="Century Gothic" charset="0"/>
                <a:ea typeface="Century Gothic" charset="0"/>
                <a:cs typeface="Century Gothic" charset="0"/>
              </a:rPr>
              <a:t>Interactions among the atmosphere, oceans, land and ecosystems, including humans</a:t>
            </a:r>
          </a:p>
          <a:p>
            <a:pPr lvl="0">
              <a:lnSpc>
                <a:spcPct val="90000"/>
              </a:lnSpc>
            </a:pPr>
            <a:endParaRPr lang="en-US" dirty="0">
              <a:solidFill>
                <a:schemeClr val="bg2">
                  <a:lumMod val="50000"/>
                </a:schemeClr>
              </a:solidFill>
              <a:latin typeface="Century Gothic" charset="0"/>
              <a:ea typeface="Century Gothic" charset="0"/>
              <a:cs typeface="Century Gothic" charset="0"/>
            </a:endParaRPr>
          </a:p>
        </p:txBody>
      </p:sp>
      <p:sp>
        <p:nvSpPr>
          <p:cNvPr id="8" name="Content Placeholder 9"/>
          <p:cNvSpPr txBox="1">
            <a:spLocks/>
          </p:cNvSpPr>
          <p:nvPr/>
        </p:nvSpPr>
        <p:spPr>
          <a:xfrm>
            <a:off x="1943100" y="6399415"/>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a:t>
            </a:r>
            <a:r>
              <a:rPr lang="en-US" sz="1400" b="1" dirty="0">
                <a:solidFill>
                  <a:schemeClr val="bg2">
                    <a:lumMod val="85000"/>
                  </a:schemeClr>
                </a:solidFill>
                <a:latin typeface="Century Gothic" pitchFamily="34" charset="0"/>
              </a:rPr>
              <a:t>Science </a:t>
            </a:r>
            <a:r>
              <a:rPr lang="en-US" sz="1400" b="1" dirty="0" smtClean="0">
                <a:solidFill>
                  <a:schemeClr val="bg2">
                    <a:lumMod val="85000"/>
                  </a:schemeClr>
                </a:solidFill>
                <a:latin typeface="Century Gothic" pitchFamily="34" charset="0"/>
              </a:rPr>
              <a:t>Division Website</a:t>
            </a:r>
            <a:r>
              <a:rPr lang="en-US" sz="1400" b="1" dirty="0">
                <a:solidFill>
                  <a:schemeClr val="bg2">
                    <a:lumMod val="85000"/>
                  </a:schemeClr>
                </a:solidFill>
              </a:rPr>
              <a:t>: </a:t>
            </a:r>
            <a:r>
              <a:rPr lang="en-US" sz="1400" b="1" dirty="0">
                <a:solidFill>
                  <a:schemeClr val="bg2">
                    <a:lumMod val="85000"/>
                  </a:schemeClr>
                </a:solidFill>
                <a:hlinkClick r:id="rId3"/>
              </a:rPr>
              <a:t>http://science.nasa.gov/earth-science/</a:t>
            </a:r>
            <a:r>
              <a:rPr lang="en-US" sz="1400" b="1" dirty="0">
                <a:solidFill>
                  <a:schemeClr val="bg2">
                    <a:lumMod val="85000"/>
                  </a:schemeClr>
                </a:solidFill>
              </a:rPr>
              <a:t>  </a:t>
            </a:r>
          </a:p>
          <a:p>
            <a:pPr algn="ctr" defTabSz="1018229">
              <a:spcBef>
                <a:spcPct val="20000"/>
              </a:spcBef>
              <a:buClr>
                <a:srgbClr val="0F6FC6"/>
              </a:buClr>
              <a:buSzPct val="85000"/>
            </a:pPr>
            <a:endParaRPr lang="en-US" sz="1400" dirty="0">
              <a:solidFill>
                <a:schemeClr val="accent2"/>
              </a:solidFill>
            </a:endParaRPr>
          </a:p>
        </p:txBody>
      </p:sp>
    </p:spTree>
    <p:extLst>
      <p:ext uri="{BB962C8B-B14F-4D97-AF65-F5344CB8AC3E}">
        <p14:creationId xmlns:p14="http://schemas.microsoft.com/office/powerpoint/2010/main" val="670228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Sciences Program</a:t>
            </a:r>
            <a:endParaRPr lang="en-US" dirty="0"/>
          </a:p>
        </p:txBody>
      </p:sp>
      <p:sp>
        <p:nvSpPr>
          <p:cNvPr id="4" name="Content Placeholder 9"/>
          <p:cNvSpPr txBox="1">
            <a:spLocks/>
          </p:cNvSpPr>
          <p:nvPr/>
        </p:nvSpPr>
        <p:spPr>
          <a:xfrm>
            <a:off x="1660967" y="637131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Applied Sciences Program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www.nasa.gov/applied-sciences</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sp>
        <p:nvSpPr>
          <p:cNvPr id="5" name="TextBox 4"/>
          <p:cNvSpPr txBox="1">
            <a:spLocks noChangeArrowheads="1"/>
          </p:cNvSpPr>
          <p:nvPr/>
        </p:nvSpPr>
        <p:spPr bwMode="auto">
          <a:xfrm>
            <a:off x="8803343" y="1134000"/>
            <a:ext cx="1723066" cy="523220"/>
          </a:xfrm>
          <a:prstGeom prst="rect">
            <a:avLst/>
          </a:prstGeom>
          <a:noFill/>
          <a:ln w="9525">
            <a:noFill/>
            <a:miter lim="800000"/>
            <a:headEnd/>
            <a:tailEnd/>
          </a:ln>
        </p:spPr>
        <p:txBody>
          <a:bodyPr wrap="square">
            <a:spAutoFit/>
          </a:bodyPr>
          <a:lstStyle/>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Lawrence Friedl</a:t>
            </a:r>
          </a:p>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66"/>
                </a:solidFill>
                <a:effectLst/>
                <a:uLnTx/>
                <a:uFillTx/>
                <a:latin typeface="Century Gothic"/>
                <a:cs typeface="Arial" pitchFamily="34" charset="0"/>
              </a:rPr>
              <a:t>Director</a:t>
            </a:r>
          </a:p>
        </p:txBody>
      </p:sp>
      <p:pic>
        <p:nvPicPr>
          <p:cNvPr id="6" name="Picture 4" descr="Lawrence Fried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526409" y="372000"/>
            <a:ext cx="905834" cy="1234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503435" y="1225550"/>
            <a:ext cx="7713502" cy="892552"/>
          </a:xfrm>
          <a:prstGeom prst="rect">
            <a:avLst/>
          </a:prstGeom>
        </p:spPr>
        <p:txBody>
          <a:bodyPr wrap="square">
            <a:spAutoFit/>
          </a:bodyPr>
          <a:lstStyle/>
          <a:p>
            <a:pPr algn="ctr"/>
            <a:r>
              <a:rPr lang="en-US" sz="2600" b="1" dirty="0">
                <a:solidFill>
                  <a:schemeClr val="bg2">
                    <a:lumMod val="50000"/>
                  </a:schemeClr>
                </a:solidFill>
              </a:rPr>
              <a:t>“Discovering Innovative &amp; Practical Applications of NASA Earth Science”</a:t>
            </a:r>
          </a:p>
        </p:txBody>
      </p:sp>
      <p:sp>
        <p:nvSpPr>
          <p:cNvPr id="8" name="TextBox 7"/>
          <p:cNvSpPr txBox="1"/>
          <p:nvPr/>
        </p:nvSpPr>
        <p:spPr>
          <a:xfrm>
            <a:off x="465892" y="4764799"/>
            <a:ext cx="10118155" cy="907941"/>
          </a:xfrm>
          <a:prstGeom prst="rect">
            <a:avLst/>
          </a:prstGeom>
          <a:noFill/>
        </p:spPr>
        <p:txBody>
          <a:bodyPr wrap="square" rtlCol="0">
            <a:spAutoFit/>
          </a:bodyPr>
          <a:lstStyle/>
          <a:p>
            <a:pPr marL="169863" indent="-169863" fontAlgn="base">
              <a:spcAft>
                <a:spcPts val="600"/>
              </a:spcAft>
              <a:buClr>
                <a:srgbClr val="13416C"/>
              </a:buClr>
              <a:buFont typeface="Arial" panose="020B0604020202020204" pitchFamily="34" charset="0"/>
              <a:buChar char="•"/>
            </a:pPr>
            <a:r>
              <a:rPr lang="en-US" sz="2400" b="1" i="1" dirty="0" smtClean="0">
                <a:solidFill>
                  <a:schemeClr val="bg2">
                    <a:lumMod val="50000"/>
                  </a:schemeClr>
                </a:solidFill>
                <a:latin typeface="Century Gothic" charset="0"/>
                <a:ea typeface="Century Gothic" charset="0"/>
                <a:cs typeface="Century Gothic" charset="0"/>
              </a:rPr>
              <a:t>Demonstrate</a:t>
            </a:r>
            <a:r>
              <a:rPr lang="en-US" sz="2400" i="1" dirty="0" smtClean="0">
                <a:solidFill>
                  <a:schemeClr val="bg2">
                    <a:lumMod val="50000"/>
                  </a:schemeClr>
                </a:solidFill>
                <a:latin typeface="Century Gothic" charset="0"/>
                <a:ea typeface="Century Gothic" charset="0"/>
                <a:cs typeface="Century Gothic" charset="0"/>
              </a:rPr>
              <a:t> </a:t>
            </a:r>
            <a:r>
              <a:rPr lang="en-US" sz="2400" i="1" dirty="0">
                <a:solidFill>
                  <a:schemeClr val="bg2">
                    <a:lumMod val="50000"/>
                  </a:schemeClr>
                </a:solidFill>
                <a:latin typeface="Century Gothic" charset="0"/>
                <a:ea typeface="Century Gothic" charset="0"/>
                <a:cs typeface="Century Gothic" charset="0"/>
              </a:rPr>
              <a:t>practical benefits of NASA Earth science </a:t>
            </a:r>
            <a:endParaRPr lang="en-US" sz="2400" i="1" dirty="0" smtClean="0">
              <a:solidFill>
                <a:schemeClr val="bg2">
                  <a:lumMod val="50000"/>
                </a:schemeClr>
              </a:solidFill>
              <a:latin typeface="Century Gothic" charset="0"/>
              <a:ea typeface="Century Gothic" charset="0"/>
              <a:cs typeface="Century Gothic" charset="0"/>
            </a:endParaRPr>
          </a:p>
          <a:p>
            <a:pPr marL="169863" indent="-169863" fontAlgn="base">
              <a:spcAft>
                <a:spcPts val="600"/>
              </a:spcAft>
              <a:buClr>
                <a:srgbClr val="13416C"/>
              </a:buClr>
              <a:buFont typeface="Arial" panose="020B0604020202020204" pitchFamily="34" charset="0"/>
              <a:buChar char="•"/>
            </a:pPr>
            <a:r>
              <a:rPr lang="en-US" sz="2400" b="1" i="1" dirty="0">
                <a:solidFill>
                  <a:schemeClr val="bg2">
                    <a:lumMod val="50000"/>
                  </a:schemeClr>
                </a:solidFill>
                <a:latin typeface="Century Gothic" charset="0"/>
                <a:ea typeface="Century Gothic" charset="0"/>
                <a:cs typeface="Century Gothic" charset="0"/>
              </a:rPr>
              <a:t>Help</a:t>
            </a:r>
            <a:r>
              <a:rPr lang="en-US" sz="2400" i="1" dirty="0">
                <a:solidFill>
                  <a:schemeClr val="bg2">
                    <a:lumMod val="50000"/>
                  </a:schemeClr>
                </a:solidFill>
                <a:latin typeface="Century Gothic" charset="0"/>
                <a:ea typeface="Century Gothic" charset="0"/>
                <a:cs typeface="Century Gothic" charset="0"/>
              </a:rPr>
              <a:t> improve the quality of life and strengthen the </a:t>
            </a:r>
            <a:r>
              <a:rPr lang="en-US" sz="2400" i="1" dirty="0" smtClean="0">
                <a:solidFill>
                  <a:schemeClr val="bg2">
                    <a:lumMod val="50000"/>
                  </a:schemeClr>
                </a:solidFill>
                <a:latin typeface="Century Gothic" charset="0"/>
                <a:ea typeface="Century Gothic" charset="0"/>
                <a:cs typeface="Century Gothic" charset="0"/>
              </a:rPr>
              <a:t>economy</a:t>
            </a:r>
            <a:endParaRPr lang="en-US" sz="2400" i="1" dirty="0">
              <a:solidFill>
                <a:schemeClr val="bg2">
                  <a:lumMod val="50000"/>
                </a:schemeClr>
              </a:solidFill>
              <a:latin typeface="Century Gothic" charset="0"/>
              <a:ea typeface="Century Gothic" charset="0"/>
              <a:cs typeface="Century Gothic" charset="0"/>
            </a:endParaRPr>
          </a:p>
        </p:txBody>
      </p:sp>
      <p:grpSp>
        <p:nvGrpSpPr>
          <p:cNvPr id="3" name="Group 2"/>
          <p:cNvGrpSpPr/>
          <p:nvPr/>
        </p:nvGrpSpPr>
        <p:grpSpPr>
          <a:xfrm>
            <a:off x="6955022" y="2431150"/>
            <a:ext cx="4535118" cy="1813559"/>
            <a:chOff x="3499969" y="4437196"/>
            <a:chExt cx="4535118" cy="1813559"/>
          </a:xfrm>
        </p:grpSpPr>
        <p:sp>
          <p:nvSpPr>
            <p:cNvPr id="10" name="Rounded Rectangle 9"/>
            <p:cNvSpPr/>
            <p:nvPr/>
          </p:nvSpPr>
          <p:spPr>
            <a:xfrm>
              <a:off x="3499969" y="4437196"/>
              <a:ext cx="4535117" cy="1813559"/>
            </a:xfrm>
            <a:prstGeom prst="roundRect">
              <a:avLst>
                <a:gd name="adj" fmla="val 5968"/>
              </a:avLst>
            </a:prstGeom>
            <a:solidFill>
              <a:schemeClr val="bg2">
                <a:lumMod val="50000"/>
              </a:schemeClr>
            </a:solidFill>
            <a:ln w="63500" cap="rnd">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Bradley Door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77520" y="4859451"/>
              <a:ext cx="608250" cy="914400"/>
            </a:xfrm>
            <a:prstGeom prst="rect">
              <a:avLst/>
            </a:prstGeom>
            <a:solidFill>
              <a:schemeClr val="bg2">
                <a:lumMod val="50000"/>
              </a:schemeClr>
            </a:solidFill>
            <a:ln w="6350">
              <a:solidFill>
                <a:schemeClr val="bg2">
                  <a:lumMod val="50000"/>
                </a:schemeClr>
              </a:solidFill>
              <a:miter lim="800000"/>
              <a:headEnd/>
              <a:tailEnd/>
            </a:ln>
            <a:effectLst>
              <a:outerShdw blurRad="50800" dist="38100" dir="2700000" algn="tl" rotWithShape="0">
                <a:prstClr val="black">
                  <a:alpha val="40000"/>
                </a:prstClr>
              </a:outerShdw>
            </a:effectLst>
          </p:spPr>
        </p:pic>
        <p:pic>
          <p:nvPicPr>
            <p:cNvPr id="12" name="Picture 6" descr="John Hayne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71390" y="4859451"/>
              <a:ext cx="608250" cy="914400"/>
            </a:xfrm>
            <a:prstGeom prst="rect">
              <a:avLst/>
            </a:prstGeom>
            <a:solidFill>
              <a:schemeClr val="bg2">
                <a:lumMod val="50000"/>
              </a:schemeClr>
            </a:solidFill>
            <a:ln w="6350">
              <a:solidFill>
                <a:schemeClr val="bg2">
                  <a:lumMod val="50000"/>
                </a:schemeClr>
              </a:solidFill>
              <a:miter lim="800000"/>
              <a:headEnd/>
              <a:tailEnd/>
            </a:ln>
            <a:effectLst>
              <a:outerShdw blurRad="50800" dist="38100" dir="2700000" algn="tl" rotWithShape="0">
                <a:prstClr val="black">
                  <a:alpha val="40000"/>
                </a:prstClr>
              </a:outerShdw>
            </a:effectLst>
          </p:spPr>
        </p:pic>
        <p:sp>
          <p:nvSpPr>
            <p:cNvPr id="13" name="TextBox 8"/>
            <p:cNvSpPr txBox="1">
              <a:spLocks noChangeArrowheads="1"/>
            </p:cNvSpPr>
            <p:nvPr/>
          </p:nvSpPr>
          <p:spPr bwMode="auto">
            <a:xfrm>
              <a:off x="3499969" y="5773851"/>
              <a:ext cx="762002" cy="338554"/>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Brad Doorn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Water</a:t>
              </a:r>
            </a:p>
          </p:txBody>
        </p:sp>
        <p:sp>
          <p:nvSpPr>
            <p:cNvPr id="14" name="TextBox 9"/>
            <p:cNvSpPr txBox="1">
              <a:spLocks noChangeArrowheads="1"/>
            </p:cNvSpPr>
            <p:nvPr/>
          </p:nvSpPr>
          <p:spPr bwMode="auto">
            <a:xfrm>
              <a:off x="4185770" y="5773851"/>
              <a:ext cx="881972" cy="338554"/>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Woody Turner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Eco</a:t>
              </a:r>
            </a:p>
          </p:txBody>
        </p:sp>
        <p:sp>
          <p:nvSpPr>
            <p:cNvPr id="15" name="TextBox 10"/>
            <p:cNvSpPr txBox="1">
              <a:spLocks noChangeArrowheads="1"/>
            </p:cNvSpPr>
            <p:nvPr/>
          </p:nvSpPr>
          <p:spPr bwMode="auto">
            <a:xfrm>
              <a:off x="4947771" y="5773851"/>
              <a:ext cx="851402" cy="338554"/>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John Haynes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Health/AQ</a:t>
              </a:r>
            </a:p>
          </p:txBody>
        </p:sp>
        <p:sp>
          <p:nvSpPr>
            <p:cNvPr id="16" name="TextBox 15"/>
            <p:cNvSpPr txBox="1">
              <a:spLocks noChangeArrowheads="1"/>
            </p:cNvSpPr>
            <p:nvPr/>
          </p:nvSpPr>
          <p:spPr bwMode="auto">
            <a:xfrm>
              <a:off x="5704960" y="5773851"/>
              <a:ext cx="807804" cy="338554"/>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FFFFFF"/>
                  </a:solidFill>
                  <a:effectLst/>
                  <a:uLnTx/>
                  <a:uFillTx/>
                  <a:latin typeface="Century Gothic"/>
                  <a:cs typeface="Arial" pitchFamily="34" charset="0"/>
                </a:rPr>
                <a:t>David Green</a:t>
              </a:r>
              <a:endParaRPr kumimoji="0" lang="en-US" sz="800" b="1" i="0" u="none" strike="noStrike" kern="0" cap="none" spc="0" normalizeH="0" baseline="0" noProof="0" dirty="0">
                <a:ln>
                  <a:noFill/>
                </a:ln>
                <a:solidFill>
                  <a:srgbClr val="FFFFFF"/>
                </a:solidFill>
                <a:effectLst/>
                <a:uLnTx/>
                <a:uFillTx/>
                <a:latin typeface="Century Gothic"/>
                <a:cs typeface="Arial" pitchFamily="34" charset="0"/>
              </a:endParaRP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Disasters</a:t>
              </a:r>
            </a:p>
          </p:txBody>
        </p:sp>
        <p:pic>
          <p:nvPicPr>
            <p:cNvPr id="17" name="Picture 4" descr="Lucien Cox"/>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42454" y="4859451"/>
              <a:ext cx="607660" cy="914400"/>
            </a:xfrm>
            <a:prstGeom prst="rect">
              <a:avLst/>
            </a:prstGeom>
            <a:solidFill>
              <a:schemeClr val="bg2">
                <a:lumMod val="50000"/>
              </a:schemeClr>
            </a:solidFill>
            <a:ln w="6350">
              <a:solidFill>
                <a:schemeClr val="bg2">
                  <a:lumMod val="50000"/>
                </a:schemeClr>
              </a:solidFill>
              <a:miter lim="800000"/>
              <a:headEnd/>
              <a:tailEnd/>
            </a:ln>
            <a:effectLst>
              <a:outerShdw blurRad="50800" dist="38100" dir="2700000" algn="tl" rotWithShape="0">
                <a:prstClr val="black">
                  <a:alpha val="40000"/>
                </a:prstClr>
              </a:outerShdw>
            </a:effectLst>
          </p:spPr>
        </p:pic>
        <p:sp>
          <p:nvSpPr>
            <p:cNvPr id="18" name="TextBox 17"/>
            <p:cNvSpPr txBox="1">
              <a:spLocks noChangeArrowheads="1"/>
            </p:cNvSpPr>
            <p:nvPr/>
          </p:nvSpPr>
          <p:spPr bwMode="auto">
            <a:xfrm>
              <a:off x="6462276" y="5773851"/>
              <a:ext cx="763514" cy="461665"/>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Lucien Cox</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Operations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Manager</a:t>
              </a:r>
            </a:p>
          </p:txBody>
        </p:sp>
        <p:sp>
          <p:nvSpPr>
            <p:cNvPr id="19" name="TextBox 21"/>
            <p:cNvSpPr txBox="1">
              <a:spLocks noChangeArrowheads="1"/>
            </p:cNvSpPr>
            <p:nvPr/>
          </p:nvSpPr>
          <p:spPr bwMode="auto">
            <a:xfrm>
              <a:off x="3499969" y="4461822"/>
              <a:ext cx="4500609" cy="369332"/>
            </a:xfrm>
            <a:prstGeom prst="rect">
              <a:avLst/>
            </a:prstGeom>
            <a:solidFill>
              <a:schemeClr val="bg2">
                <a:lumMod val="50000"/>
              </a:schemeClr>
            </a:solidFill>
            <a:ln w="9525">
              <a:solidFill>
                <a:schemeClr val="bg2">
                  <a:lumMod val="50000"/>
                </a:schemeClr>
              </a:solid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ASP Program Managers (NASA HQ)</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20" name="Picture 19"/>
            <p:cNvPicPr>
              <a:picLocks noChangeAspect="1"/>
            </p:cNvPicPr>
            <p:nvPr/>
          </p:nvPicPr>
          <p:blipFill>
            <a:blip r:embed="rId7" cstate="screen">
              <a:lum bright="2000"/>
              <a:extLst>
                <a:ext uri="{28A0092B-C50C-407E-A947-70E740481C1C}">
                  <a14:useLocalDpi xmlns:a14="http://schemas.microsoft.com/office/drawing/2010/main"/>
                </a:ext>
              </a:extLst>
            </a:blip>
            <a:srcRect/>
            <a:stretch>
              <a:fillRect/>
            </a:stretch>
          </p:blipFill>
          <p:spPr>
            <a:xfrm>
              <a:off x="7249010" y="4859451"/>
              <a:ext cx="670560" cy="914400"/>
            </a:xfrm>
            <a:prstGeom prst="rect">
              <a:avLst/>
            </a:prstGeom>
            <a:solidFill>
              <a:schemeClr val="bg2">
                <a:lumMod val="50000"/>
              </a:schemeClr>
            </a:solidFill>
            <a:ln w="6350" cmpd="sng">
              <a:solidFill>
                <a:schemeClr val="bg2">
                  <a:lumMod val="50000"/>
                </a:schemeClr>
              </a:solidFill>
            </a:ln>
            <a:effectLst>
              <a:outerShdw blurRad="50800" dist="38100" dir="2700000" algn="tl" rotWithShape="0">
                <a:prstClr val="black">
                  <a:alpha val="40000"/>
                </a:prstClr>
              </a:outerShdw>
            </a:effectLst>
          </p:spPr>
        </p:pic>
        <p:sp>
          <p:nvSpPr>
            <p:cNvPr id="21" name="TextBox 19"/>
            <p:cNvSpPr txBox="1">
              <a:spLocks noChangeArrowheads="1"/>
            </p:cNvSpPr>
            <p:nvPr/>
          </p:nvSpPr>
          <p:spPr bwMode="auto">
            <a:xfrm>
              <a:off x="7128995" y="5773851"/>
              <a:ext cx="906092" cy="461665"/>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Capacity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Building</a:t>
              </a:r>
            </a:p>
          </p:txBody>
        </p:sp>
        <p:pic>
          <p:nvPicPr>
            <p:cNvPr id="22" name="Picture 21"/>
            <p:cNvPicPr>
              <a:picLocks noChangeAspect="1"/>
            </p:cNvPicPr>
            <p:nvPr/>
          </p:nvPicPr>
          <p:blipFill rotWithShape="1">
            <a:blip r:embed="rId8">
              <a:extLst>
                <a:ext uri="{28A0092B-C50C-407E-A947-70E740481C1C}">
                  <a14:useLocalDpi xmlns:a14="http://schemas.microsoft.com/office/drawing/2010/main" val="0"/>
                </a:ext>
              </a:extLst>
            </a:blip>
            <a:srcRect l="11580" r="15576"/>
            <a:stretch/>
          </p:blipFill>
          <p:spPr>
            <a:xfrm>
              <a:off x="5772962" y="4854939"/>
              <a:ext cx="667715" cy="916656"/>
            </a:xfrm>
            <a:prstGeom prst="rect">
              <a:avLst/>
            </a:prstGeom>
            <a:solidFill>
              <a:schemeClr val="bg2">
                <a:lumMod val="50000"/>
              </a:schemeClr>
            </a:solidFill>
            <a:ln w="6350">
              <a:solidFill>
                <a:schemeClr val="bg2">
                  <a:lumMod val="50000"/>
                </a:schemeClr>
              </a:solidFill>
            </a:ln>
            <a:effectLst>
              <a:outerShdw blurRad="50800" dist="38100" dir="2700000" algn="tl" rotWithShape="0">
                <a:prstClr val="black">
                  <a:alpha val="40000"/>
                </a:prstClr>
              </a:outerShdw>
            </a:effectLst>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val="0"/>
                </a:ext>
              </a:extLst>
            </a:blip>
            <a:srcRect l="-286" t="7582" r="286" b="1430"/>
            <a:stretch/>
          </p:blipFill>
          <p:spPr>
            <a:xfrm>
              <a:off x="4297072" y="4854939"/>
              <a:ext cx="666628" cy="914400"/>
            </a:xfrm>
            <a:prstGeom prst="rect">
              <a:avLst/>
            </a:prstGeom>
            <a:solidFill>
              <a:schemeClr val="bg2">
                <a:lumMod val="50000"/>
              </a:schemeClr>
            </a:solidFill>
            <a:ln w="6350">
              <a:solidFill>
                <a:schemeClr val="bg2">
                  <a:lumMod val="50000"/>
                </a:schemeClr>
              </a:solidFill>
              <a:miter lim="800000"/>
            </a:ln>
            <a:effectLst>
              <a:outerShdw blurRad="50800" dist="38100" dir="2700000" algn="ctr" rotWithShape="0">
                <a:schemeClr val="tx2">
                  <a:alpha val="40000"/>
                </a:schemeClr>
              </a:outerShdw>
            </a:effectLst>
          </p:spPr>
        </p:pic>
      </p:grpSp>
      <p:sp>
        <p:nvSpPr>
          <p:cNvPr id="25" name="TextBox 24"/>
          <p:cNvSpPr txBox="1"/>
          <p:nvPr/>
        </p:nvSpPr>
        <p:spPr>
          <a:xfrm>
            <a:off x="462645" y="2376169"/>
            <a:ext cx="6013353" cy="2462213"/>
          </a:xfrm>
          <a:prstGeom prst="rect">
            <a:avLst/>
          </a:prstGeom>
          <a:noFill/>
        </p:spPr>
        <p:txBody>
          <a:bodyPr wrap="square" rtlCol="0">
            <a:spAutoFit/>
          </a:bodyPr>
          <a:lstStyle/>
          <a:p>
            <a:pPr marL="169863" indent="-169863" fontAlgn="base">
              <a:spcAft>
                <a:spcPts val="600"/>
              </a:spcAft>
              <a:buClr>
                <a:srgbClr val="13416C"/>
              </a:buClr>
              <a:buFont typeface="Arial" panose="020B0604020202020204" pitchFamily="34" charset="0"/>
              <a:buChar char="•"/>
            </a:pPr>
            <a:r>
              <a:rPr lang="en-US" sz="2400" b="1" i="1" dirty="0" smtClean="0">
                <a:solidFill>
                  <a:schemeClr val="bg2">
                    <a:lumMod val="50000"/>
                  </a:schemeClr>
                </a:solidFill>
                <a:latin typeface="Century Gothic" charset="0"/>
                <a:ea typeface="Century Gothic" charset="0"/>
                <a:cs typeface="Century Gothic" charset="0"/>
              </a:rPr>
              <a:t>Partner</a:t>
            </a:r>
            <a:r>
              <a:rPr lang="en-US" sz="2400" i="1" dirty="0" smtClean="0">
                <a:solidFill>
                  <a:schemeClr val="bg2">
                    <a:lumMod val="50000"/>
                  </a:schemeClr>
                </a:solidFill>
                <a:latin typeface="Century Gothic" charset="0"/>
                <a:ea typeface="Century Gothic" charset="0"/>
                <a:cs typeface="Century Gothic" charset="0"/>
              </a:rPr>
              <a:t> </a:t>
            </a:r>
            <a:r>
              <a:rPr lang="en-US" sz="2400" i="1" dirty="0">
                <a:solidFill>
                  <a:schemeClr val="bg2">
                    <a:lumMod val="50000"/>
                  </a:schemeClr>
                </a:solidFill>
                <a:latin typeface="Century Gothic" charset="0"/>
                <a:ea typeface="Century Gothic" charset="0"/>
                <a:cs typeface="Century Gothic" charset="0"/>
              </a:rPr>
              <a:t>with public and private </a:t>
            </a:r>
            <a:r>
              <a:rPr lang="en-US" sz="2400" i="1" dirty="0" smtClean="0">
                <a:solidFill>
                  <a:schemeClr val="bg2">
                    <a:lumMod val="50000"/>
                  </a:schemeClr>
                </a:solidFill>
                <a:latin typeface="Century Gothic" charset="0"/>
                <a:ea typeface="Century Gothic" charset="0"/>
                <a:cs typeface="Century Gothic" charset="0"/>
              </a:rPr>
              <a:t>organizations</a:t>
            </a:r>
            <a:endParaRPr lang="en-US" sz="2400" i="1" dirty="0">
              <a:solidFill>
                <a:schemeClr val="bg2">
                  <a:lumMod val="50000"/>
                </a:schemeClr>
              </a:solidFill>
              <a:latin typeface="Century Gothic" charset="0"/>
              <a:ea typeface="Century Gothic" charset="0"/>
              <a:cs typeface="Century Gothic" charset="0"/>
            </a:endParaRPr>
          </a:p>
          <a:p>
            <a:pPr marL="169863" indent="-169863" fontAlgn="base">
              <a:spcAft>
                <a:spcPts val="600"/>
              </a:spcAft>
              <a:buClr>
                <a:srgbClr val="13416C"/>
              </a:buClr>
              <a:buFont typeface="Arial" panose="020B0604020202020204" pitchFamily="34" charset="0"/>
              <a:buChar char="•"/>
            </a:pPr>
            <a:r>
              <a:rPr lang="en-US" sz="2400" b="1" i="1" dirty="0" smtClean="0">
                <a:solidFill>
                  <a:schemeClr val="bg2">
                    <a:lumMod val="50000"/>
                  </a:schemeClr>
                </a:solidFill>
                <a:latin typeface="Century Gothic" charset="0"/>
                <a:ea typeface="Century Gothic" charset="0"/>
                <a:cs typeface="Century Gothic" charset="0"/>
              </a:rPr>
              <a:t>Discover</a:t>
            </a:r>
            <a:r>
              <a:rPr lang="en-US" sz="2400" i="1" dirty="0" smtClean="0">
                <a:solidFill>
                  <a:schemeClr val="bg2">
                    <a:lumMod val="50000"/>
                  </a:schemeClr>
                </a:solidFill>
                <a:latin typeface="Century Gothic" charset="0"/>
                <a:ea typeface="Century Gothic" charset="0"/>
                <a:cs typeface="Century Gothic" charset="0"/>
              </a:rPr>
              <a:t> </a:t>
            </a:r>
            <a:r>
              <a:rPr lang="en-US" sz="2400" i="1" dirty="0">
                <a:solidFill>
                  <a:schemeClr val="bg2">
                    <a:lumMod val="50000"/>
                  </a:schemeClr>
                </a:solidFill>
                <a:latin typeface="Century Gothic" charset="0"/>
                <a:ea typeface="Century Gothic" charset="0"/>
                <a:cs typeface="Century Gothic" charset="0"/>
              </a:rPr>
              <a:t>innovative </a:t>
            </a:r>
            <a:r>
              <a:rPr lang="en-US" sz="2400" i="1" dirty="0" smtClean="0">
                <a:solidFill>
                  <a:schemeClr val="bg2">
                    <a:lumMod val="50000"/>
                  </a:schemeClr>
                </a:solidFill>
                <a:latin typeface="Century Gothic" charset="0"/>
                <a:ea typeface="Century Gothic" charset="0"/>
                <a:cs typeface="Century Gothic" charset="0"/>
              </a:rPr>
              <a:t>NASA </a:t>
            </a:r>
            <a:r>
              <a:rPr lang="en-US" sz="2400" i="1" dirty="0">
                <a:solidFill>
                  <a:schemeClr val="bg2">
                    <a:lumMod val="50000"/>
                  </a:schemeClr>
                </a:solidFill>
                <a:latin typeface="Century Gothic" charset="0"/>
                <a:ea typeface="Century Gothic" charset="0"/>
                <a:cs typeface="Century Gothic" charset="0"/>
              </a:rPr>
              <a:t>Earth science </a:t>
            </a:r>
            <a:r>
              <a:rPr lang="en-US" sz="2400" i="1" dirty="0" smtClean="0">
                <a:solidFill>
                  <a:schemeClr val="bg2">
                    <a:lumMod val="50000"/>
                  </a:schemeClr>
                </a:solidFill>
                <a:latin typeface="Century Gothic" charset="0"/>
                <a:ea typeface="Century Gothic" charset="0"/>
                <a:cs typeface="Century Gothic" charset="0"/>
              </a:rPr>
              <a:t>applications</a:t>
            </a:r>
            <a:endParaRPr lang="en-US" sz="2400" i="1" dirty="0">
              <a:solidFill>
                <a:schemeClr val="bg2">
                  <a:lumMod val="50000"/>
                </a:schemeClr>
              </a:solidFill>
              <a:latin typeface="Century Gothic" charset="0"/>
              <a:ea typeface="Century Gothic" charset="0"/>
              <a:cs typeface="Century Gothic" charset="0"/>
            </a:endParaRPr>
          </a:p>
          <a:p>
            <a:pPr marL="169863" indent="-169863" fontAlgn="base">
              <a:spcAft>
                <a:spcPts val="600"/>
              </a:spcAft>
              <a:buClr>
                <a:srgbClr val="13416C"/>
              </a:buClr>
              <a:buFont typeface="Arial" panose="020B0604020202020204" pitchFamily="34" charset="0"/>
              <a:buChar char="•"/>
            </a:pPr>
            <a:r>
              <a:rPr lang="en-US" sz="2400" b="1" i="1" dirty="0" smtClean="0">
                <a:solidFill>
                  <a:schemeClr val="bg2">
                    <a:lumMod val="50000"/>
                  </a:schemeClr>
                </a:solidFill>
                <a:latin typeface="Century Gothic" charset="0"/>
                <a:ea typeface="Century Gothic" charset="0"/>
                <a:cs typeface="Century Gothic" charset="0"/>
              </a:rPr>
              <a:t>Support</a:t>
            </a:r>
            <a:r>
              <a:rPr lang="en-US" sz="2400" i="1" dirty="0" smtClean="0">
                <a:solidFill>
                  <a:schemeClr val="bg2">
                    <a:lumMod val="50000"/>
                  </a:schemeClr>
                </a:solidFill>
                <a:latin typeface="Century Gothic" charset="0"/>
                <a:ea typeface="Century Gothic" charset="0"/>
                <a:cs typeface="Century Gothic" charset="0"/>
              </a:rPr>
              <a:t> </a:t>
            </a:r>
            <a:r>
              <a:rPr lang="en-US" sz="2400" i="1" dirty="0">
                <a:solidFill>
                  <a:schemeClr val="bg2">
                    <a:lumMod val="50000"/>
                  </a:schemeClr>
                </a:solidFill>
                <a:latin typeface="Century Gothic" charset="0"/>
                <a:ea typeface="Century Gothic" charset="0"/>
                <a:cs typeface="Century Gothic" charset="0"/>
              </a:rPr>
              <a:t>environmental decision-making </a:t>
            </a:r>
            <a:r>
              <a:rPr lang="en-US" sz="2400" i="1" dirty="0" smtClean="0">
                <a:solidFill>
                  <a:schemeClr val="bg2">
                    <a:lumMod val="50000"/>
                  </a:schemeClr>
                </a:solidFill>
                <a:latin typeface="Century Gothic" charset="0"/>
                <a:ea typeface="Century Gothic" charset="0"/>
                <a:cs typeface="Century Gothic" charset="0"/>
              </a:rPr>
              <a:t>activities</a:t>
            </a:r>
          </a:p>
        </p:txBody>
      </p:sp>
    </p:spTree>
    <p:extLst>
      <p:ext uri="{BB962C8B-B14F-4D97-AF65-F5344CB8AC3E}">
        <p14:creationId xmlns:p14="http://schemas.microsoft.com/office/powerpoint/2010/main" val="516547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Sciences </a:t>
            </a:r>
            <a:r>
              <a:rPr lang="en-US" dirty="0" smtClean="0"/>
              <a:t>Program Organization</a:t>
            </a:r>
            <a:endParaRPr lang="en-US" dirty="0"/>
          </a:p>
        </p:txBody>
      </p:sp>
      <p:sp>
        <p:nvSpPr>
          <p:cNvPr id="4" name="TextBox 3"/>
          <p:cNvSpPr txBox="1"/>
          <p:nvPr/>
        </p:nvSpPr>
        <p:spPr>
          <a:xfrm>
            <a:off x="838200" y="1992697"/>
            <a:ext cx="10299372" cy="492443"/>
          </a:xfrm>
          <a:prstGeom prst="rect">
            <a:avLst/>
          </a:prstGeom>
          <a:noFill/>
        </p:spPr>
        <p:txBody>
          <a:bodyPr wrap="square" rtlCol="0">
            <a:spAutoFit/>
          </a:bodyPr>
          <a:lstStyle/>
          <a:p>
            <a:pPr algn="ctr"/>
            <a:r>
              <a:rPr lang="en-US" sz="2600" b="1" dirty="0" smtClean="0">
                <a:solidFill>
                  <a:srgbClr val="003366"/>
                </a:solidFill>
                <a:latin typeface="Century Gothic" charset="0"/>
                <a:ea typeface="Century Gothic" charset="0"/>
                <a:cs typeface="Century Gothic" charset="0"/>
              </a:rPr>
              <a:t>National Application Areas + Capacity Building Elements</a:t>
            </a:r>
            <a:endParaRPr lang="en-US" sz="2600" b="1" dirty="0">
              <a:solidFill>
                <a:srgbClr val="003366"/>
              </a:solidFill>
              <a:latin typeface="Century Gothic" charset="0"/>
              <a:ea typeface="Century Gothic" charset="0"/>
              <a:cs typeface="Century Gothic" charset="0"/>
            </a:endParaRPr>
          </a:p>
        </p:txBody>
      </p:sp>
      <p:sp>
        <p:nvSpPr>
          <p:cNvPr id="5" name="Rounded Rectangle 4"/>
          <p:cNvSpPr/>
          <p:nvPr/>
        </p:nvSpPr>
        <p:spPr>
          <a:xfrm>
            <a:off x="1199464" y="2776755"/>
            <a:ext cx="2107669" cy="647662"/>
          </a:xfrm>
          <a:prstGeom prst="roundRect">
            <a:avLst/>
          </a:prstGeom>
          <a:blipFill dpi="0" rotWithShape="1">
            <a:blip r:embed="rId2"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latin typeface="Century Gothic" charset="0"/>
                <a:ea typeface="Century Gothic" charset="0"/>
                <a:cs typeface="Century Gothic" charset="0"/>
              </a:rPr>
              <a:t>Agriculture</a:t>
            </a:r>
            <a:endParaRPr lang="en-US" b="1" dirty="0">
              <a:ln>
                <a:solidFill>
                  <a:srgbClr val="080808"/>
                </a:solidFill>
              </a:ln>
              <a:effectLst>
                <a:outerShdw blurRad="38100" dist="38100" dir="2700000" algn="tl">
                  <a:srgbClr val="000000">
                    <a:alpha val="43137"/>
                  </a:srgbClr>
                </a:outerShdw>
              </a:effectLst>
              <a:latin typeface="Century Gothic" charset="0"/>
              <a:ea typeface="Century Gothic" charset="0"/>
              <a:cs typeface="Century Gothic" charset="0"/>
            </a:endParaRPr>
          </a:p>
        </p:txBody>
      </p:sp>
      <p:sp>
        <p:nvSpPr>
          <p:cNvPr id="6" name="Rounded Rectangle 5"/>
          <p:cNvSpPr/>
          <p:nvPr/>
        </p:nvSpPr>
        <p:spPr>
          <a:xfrm>
            <a:off x="1199464" y="3494787"/>
            <a:ext cx="2107669" cy="647662"/>
          </a:xfrm>
          <a:prstGeom prst="roundRect">
            <a:avLst/>
          </a:prstGeom>
          <a:blipFill>
            <a:blip r:embed="rId3"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latin typeface="Century Gothic" charset="0"/>
                <a:ea typeface="Century Gothic" charset="0"/>
                <a:cs typeface="Century Gothic" charset="0"/>
              </a:rPr>
              <a:t>Eco Forecasting</a:t>
            </a:r>
            <a:endParaRPr lang="en-US" b="1" dirty="0">
              <a:ln>
                <a:solidFill>
                  <a:srgbClr val="080808"/>
                </a:solidFill>
              </a:ln>
              <a:effectLst>
                <a:outerShdw blurRad="38100" dist="38100" dir="2700000" algn="tl">
                  <a:srgbClr val="000000">
                    <a:alpha val="43137"/>
                  </a:srgbClr>
                </a:outerShdw>
              </a:effectLst>
              <a:latin typeface="Century Gothic" charset="0"/>
              <a:ea typeface="Century Gothic" charset="0"/>
              <a:cs typeface="Century Gothic" charset="0"/>
            </a:endParaRPr>
          </a:p>
        </p:txBody>
      </p:sp>
      <p:sp>
        <p:nvSpPr>
          <p:cNvPr id="7" name="Rounded Rectangle 6"/>
          <p:cNvSpPr/>
          <p:nvPr/>
        </p:nvSpPr>
        <p:spPr>
          <a:xfrm>
            <a:off x="1199464" y="4212818"/>
            <a:ext cx="2107669" cy="647662"/>
          </a:xfrm>
          <a:prstGeom prst="roundRect">
            <a:avLst/>
          </a:prstGeom>
          <a:blipFill dpi="0" rotWithShape="1">
            <a:blip r:embed="rId4"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latin typeface="Century Gothic" charset="0"/>
                <a:ea typeface="Century Gothic" charset="0"/>
                <a:cs typeface="Century Gothic" charset="0"/>
              </a:rPr>
              <a:t>Oceans</a:t>
            </a:r>
            <a:endParaRPr lang="en-US" b="1" dirty="0">
              <a:ln>
                <a:solidFill>
                  <a:srgbClr val="080808"/>
                </a:solidFill>
              </a:ln>
              <a:effectLst>
                <a:outerShdw blurRad="38100" dist="38100" dir="2700000" algn="tl">
                  <a:srgbClr val="000000">
                    <a:alpha val="43137"/>
                  </a:srgbClr>
                </a:outerShdw>
              </a:effectLst>
              <a:latin typeface="Century Gothic" charset="0"/>
              <a:ea typeface="Century Gothic" charset="0"/>
              <a:cs typeface="Century Gothic" charset="0"/>
            </a:endParaRPr>
          </a:p>
        </p:txBody>
      </p:sp>
      <p:sp>
        <p:nvSpPr>
          <p:cNvPr id="8" name="Rounded Rectangle 7"/>
          <p:cNvSpPr/>
          <p:nvPr/>
        </p:nvSpPr>
        <p:spPr>
          <a:xfrm>
            <a:off x="3579284" y="2788329"/>
            <a:ext cx="2107669" cy="647662"/>
          </a:xfrm>
          <a:prstGeom prst="roundRect">
            <a:avLst/>
          </a:prstGeom>
          <a:blipFill dpi="0" rotWithShape="1">
            <a:blip r:embed="rId5"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latin typeface="Century Gothic" charset="0"/>
                <a:ea typeface="Century Gothic" charset="0"/>
                <a:cs typeface="Century Gothic" charset="0"/>
              </a:rPr>
              <a:t>Climate</a:t>
            </a:r>
            <a:endParaRPr lang="en-US" b="1" dirty="0">
              <a:ln>
                <a:solidFill>
                  <a:srgbClr val="080808"/>
                </a:solidFill>
              </a:ln>
              <a:effectLst>
                <a:outerShdw blurRad="38100" dist="38100" dir="2700000" algn="tl">
                  <a:srgbClr val="000000">
                    <a:alpha val="43137"/>
                  </a:srgbClr>
                </a:outerShdw>
              </a:effectLst>
              <a:latin typeface="Century Gothic" charset="0"/>
              <a:ea typeface="Century Gothic" charset="0"/>
              <a:cs typeface="Century Gothic" charset="0"/>
            </a:endParaRPr>
          </a:p>
        </p:txBody>
      </p:sp>
      <p:sp>
        <p:nvSpPr>
          <p:cNvPr id="9" name="Rounded Rectangle 8"/>
          <p:cNvSpPr/>
          <p:nvPr/>
        </p:nvSpPr>
        <p:spPr>
          <a:xfrm>
            <a:off x="3579284" y="3500573"/>
            <a:ext cx="2107669" cy="647662"/>
          </a:xfrm>
          <a:prstGeom prst="roundRect">
            <a:avLst/>
          </a:prstGeom>
          <a:blipFill dpi="0" rotWithShape="1">
            <a:blip r:embed="rId6"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latin typeface="Century Gothic" charset="0"/>
                <a:ea typeface="Century Gothic" charset="0"/>
                <a:cs typeface="Century Gothic" charset="0"/>
              </a:rPr>
              <a:t>Energy</a:t>
            </a:r>
            <a:endParaRPr lang="en-US" b="1" dirty="0">
              <a:ln>
                <a:solidFill>
                  <a:srgbClr val="080808"/>
                </a:solidFill>
              </a:ln>
              <a:effectLst>
                <a:outerShdw blurRad="38100" dist="38100" dir="2700000" algn="tl">
                  <a:srgbClr val="000000">
                    <a:alpha val="43137"/>
                  </a:srgbClr>
                </a:outerShdw>
              </a:effectLst>
              <a:latin typeface="Century Gothic" charset="0"/>
              <a:ea typeface="Century Gothic" charset="0"/>
              <a:cs typeface="Century Gothic" charset="0"/>
            </a:endParaRPr>
          </a:p>
        </p:txBody>
      </p:sp>
      <p:sp>
        <p:nvSpPr>
          <p:cNvPr id="10" name="Rounded Rectangle 9"/>
          <p:cNvSpPr/>
          <p:nvPr/>
        </p:nvSpPr>
        <p:spPr>
          <a:xfrm>
            <a:off x="3579284" y="4212818"/>
            <a:ext cx="2107669" cy="647662"/>
          </a:xfrm>
          <a:prstGeom prst="roundRect">
            <a:avLst/>
          </a:prstGeom>
          <a:blipFill dpi="0" rotWithShape="1">
            <a:blip r:embed="rId7"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latin typeface="Century Gothic" charset="0"/>
                <a:ea typeface="Century Gothic" charset="0"/>
                <a:cs typeface="Century Gothic" charset="0"/>
              </a:rPr>
              <a:t>Water Resources</a:t>
            </a:r>
            <a:endParaRPr lang="en-US" b="1" dirty="0">
              <a:ln>
                <a:solidFill>
                  <a:srgbClr val="080808"/>
                </a:solidFill>
              </a:ln>
              <a:effectLst>
                <a:outerShdw blurRad="38100" dist="38100" dir="2700000" algn="tl">
                  <a:srgbClr val="000000">
                    <a:alpha val="43137"/>
                  </a:srgbClr>
                </a:outerShdw>
              </a:effectLst>
              <a:latin typeface="Century Gothic" charset="0"/>
              <a:ea typeface="Century Gothic" charset="0"/>
              <a:cs typeface="Century Gothic" charset="0"/>
            </a:endParaRPr>
          </a:p>
        </p:txBody>
      </p:sp>
      <p:sp>
        <p:nvSpPr>
          <p:cNvPr id="11" name="Rounded Rectangle 10"/>
          <p:cNvSpPr/>
          <p:nvPr/>
        </p:nvSpPr>
        <p:spPr>
          <a:xfrm>
            <a:off x="5970679" y="2788329"/>
            <a:ext cx="2107669" cy="647662"/>
          </a:xfrm>
          <a:prstGeom prst="roundRect">
            <a:avLst/>
          </a:prstGeom>
          <a:blipFill>
            <a:blip r:embed="rId8"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latin typeface="Century Gothic" charset="0"/>
                <a:ea typeface="Century Gothic" charset="0"/>
                <a:cs typeface="Century Gothic" charset="0"/>
              </a:rPr>
              <a:t>Disasters</a:t>
            </a:r>
            <a:endParaRPr lang="en-US" b="1" dirty="0">
              <a:ln>
                <a:solidFill>
                  <a:srgbClr val="080808"/>
                </a:solidFill>
              </a:ln>
              <a:effectLst>
                <a:outerShdw blurRad="38100" dist="38100" dir="2700000" algn="tl">
                  <a:srgbClr val="000000">
                    <a:alpha val="43137"/>
                  </a:srgbClr>
                </a:outerShdw>
              </a:effectLst>
              <a:latin typeface="Century Gothic" charset="0"/>
              <a:ea typeface="Century Gothic" charset="0"/>
              <a:cs typeface="Century Gothic" charset="0"/>
            </a:endParaRPr>
          </a:p>
        </p:txBody>
      </p:sp>
      <p:sp>
        <p:nvSpPr>
          <p:cNvPr id="12" name="Rounded Rectangle 11"/>
          <p:cNvSpPr/>
          <p:nvPr/>
        </p:nvSpPr>
        <p:spPr>
          <a:xfrm>
            <a:off x="5970679" y="3500573"/>
            <a:ext cx="2107669" cy="647662"/>
          </a:xfrm>
          <a:prstGeom prst="roundRect">
            <a:avLst/>
          </a:prstGeom>
          <a:blipFill>
            <a:blip r:embed="rId9"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latin typeface="Century Gothic" charset="0"/>
                <a:ea typeface="Century Gothic" charset="0"/>
                <a:cs typeface="Century Gothic" charset="0"/>
              </a:rPr>
              <a:t>Health &amp; AQ</a:t>
            </a:r>
            <a:endParaRPr lang="en-US" b="1" dirty="0">
              <a:ln>
                <a:solidFill>
                  <a:srgbClr val="080808"/>
                </a:solidFill>
              </a:ln>
              <a:effectLst>
                <a:outerShdw blurRad="38100" dist="38100" dir="2700000" algn="tl">
                  <a:srgbClr val="000000">
                    <a:alpha val="43137"/>
                  </a:srgbClr>
                </a:outerShdw>
              </a:effectLst>
              <a:latin typeface="Century Gothic" charset="0"/>
              <a:ea typeface="Century Gothic" charset="0"/>
              <a:cs typeface="Century Gothic" charset="0"/>
            </a:endParaRPr>
          </a:p>
        </p:txBody>
      </p:sp>
      <p:sp>
        <p:nvSpPr>
          <p:cNvPr id="13" name="Rounded Rectangle 12"/>
          <p:cNvSpPr/>
          <p:nvPr/>
        </p:nvSpPr>
        <p:spPr>
          <a:xfrm>
            <a:off x="5970679" y="4212818"/>
            <a:ext cx="2107669" cy="647662"/>
          </a:xfrm>
          <a:prstGeom prst="roundRect">
            <a:avLst/>
          </a:prstGeom>
          <a:blipFill dpi="0" rotWithShape="1">
            <a:blip r:embed="rId10" cstate="print">
              <a:extLst>
                <a:ext uri="{28A0092B-C50C-407E-A947-70E740481C1C}">
                  <a14:useLocalDpi xmlns:a14="http://schemas.microsoft.com/office/drawing/2010/main"/>
                </a:ext>
              </a:extLst>
            </a:blip>
            <a:srcRect/>
            <a:stretch>
              <a:fillRect b="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latin typeface="Century Gothic" charset="0"/>
                <a:ea typeface="Century Gothic" charset="0"/>
                <a:cs typeface="Century Gothic" charset="0"/>
              </a:rPr>
              <a:t>Weather</a:t>
            </a:r>
            <a:endParaRPr lang="en-US" b="1" dirty="0">
              <a:ln>
                <a:solidFill>
                  <a:srgbClr val="080808"/>
                </a:solidFill>
              </a:ln>
              <a:effectLst>
                <a:outerShdw blurRad="38100" dist="38100" dir="2700000" algn="tl">
                  <a:srgbClr val="000000">
                    <a:alpha val="43137"/>
                  </a:srgbClr>
                </a:outerShdw>
              </a:effectLst>
              <a:latin typeface="Century Gothic" charset="0"/>
              <a:ea typeface="Century Gothic" charset="0"/>
              <a:cs typeface="Century Gothic" charset="0"/>
            </a:endParaRPr>
          </a:p>
        </p:txBody>
      </p:sp>
      <p:sp>
        <p:nvSpPr>
          <p:cNvPr id="14" name="Rounded Rectangle 13"/>
          <p:cNvSpPr/>
          <p:nvPr/>
        </p:nvSpPr>
        <p:spPr>
          <a:xfrm>
            <a:off x="9085614" y="2804546"/>
            <a:ext cx="2107669" cy="647662"/>
          </a:xfrm>
          <a:prstGeom prst="roundRect">
            <a:avLst/>
          </a:prstGeom>
          <a:blipFill dpi="0" rotWithShape="1">
            <a:blip r:embed="rId11"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latin typeface="Century Gothic" charset="0"/>
                <a:ea typeface="Century Gothic" charset="0"/>
                <a:cs typeface="Century Gothic" charset="0"/>
              </a:rPr>
              <a:t>ARSET</a:t>
            </a:r>
            <a:endParaRPr lang="en-US" b="1" dirty="0">
              <a:ln>
                <a:solidFill>
                  <a:srgbClr val="080808"/>
                </a:solidFill>
              </a:ln>
              <a:solidFill>
                <a:schemeClr val="bg1"/>
              </a:solidFill>
              <a:effectLst/>
              <a:latin typeface="Century Gothic" charset="0"/>
              <a:ea typeface="Century Gothic" charset="0"/>
              <a:cs typeface="Century Gothic" charset="0"/>
            </a:endParaRPr>
          </a:p>
        </p:txBody>
      </p:sp>
      <p:sp>
        <p:nvSpPr>
          <p:cNvPr id="15" name="Rounded Rectangle 14"/>
          <p:cNvSpPr/>
          <p:nvPr/>
        </p:nvSpPr>
        <p:spPr>
          <a:xfrm>
            <a:off x="9085614" y="3511003"/>
            <a:ext cx="2107669" cy="647662"/>
          </a:xfrm>
          <a:prstGeom prst="roundRect">
            <a:avLst/>
          </a:prstGeom>
          <a:blipFill dpi="0" rotWithShape="1">
            <a:blip r:embed="rId12"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latin typeface="Century Gothic" charset="0"/>
                <a:ea typeface="Century Gothic" charset="0"/>
                <a:cs typeface="Century Gothic" charset="0"/>
              </a:rPr>
              <a:t>DEVELOP</a:t>
            </a:r>
            <a:endParaRPr lang="en-US" sz="2400" b="1" dirty="0">
              <a:ln>
                <a:solidFill>
                  <a:srgbClr val="080808"/>
                </a:solidFill>
              </a:ln>
              <a:solidFill>
                <a:schemeClr val="bg1"/>
              </a:solidFill>
              <a:effectLst/>
              <a:latin typeface="Century Gothic" charset="0"/>
              <a:ea typeface="Century Gothic" charset="0"/>
              <a:cs typeface="Century Gothic" charset="0"/>
            </a:endParaRPr>
          </a:p>
        </p:txBody>
      </p:sp>
      <p:sp>
        <p:nvSpPr>
          <p:cNvPr id="16" name="Rounded Rectangle 15"/>
          <p:cNvSpPr/>
          <p:nvPr/>
        </p:nvSpPr>
        <p:spPr>
          <a:xfrm>
            <a:off x="9085614" y="4217460"/>
            <a:ext cx="2107669" cy="647662"/>
          </a:xfrm>
          <a:prstGeom prst="roundRect">
            <a:avLst/>
          </a:prstGeom>
          <a:blipFill dpi="0" rotWithShape="1">
            <a:blip r:embed="rId13"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latin typeface="Century Gothic" charset="0"/>
                <a:ea typeface="Century Gothic" charset="0"/>
                <a:cs typeface="Century Gothic" charset="0"/>
              </a:rPr>
              <a:t>SERVIR</a:t>
            </a:r>
            <a:endParaRPr lang="en-US" b="1" dirty="0">
              <a:ln>
                <a:solidFill>
                  <a:srgbClr val="080808"/>
                </a:solidFill>
              </a:ln>
              <a:solidFill>
                <a:schemeClr val="bg1"/>
              </a:solidFill>
              <a:effectLst/>
              <a:latin typeface="Century Gothic" charset="0"/>
              <a:ea typeface="Century Gothic" charset="0"/>
              <a:cs typeface="Century Gothic" charset="0"/>
            </a:endParaRPr>
          </a:p>
        </p:txBody>
      </p:sp>
      <p:sp>
        <p:nvSpPr>
          <p:cNvPr id="17" name="Cross 16"/>
          <p:cNvSpPr/>
          <p:nvPr/>
        </p:nvSpPr>
        <p:spPr>
          <a:xfrm>
            <a:off x="8303126" y="3572887"/>
            <a:ext cx="557710" cy="558780"/>
          </a:xfrm>
          <a:prstGeom prst="plus">
            <a:avLst>
              <a:gd name="adj" fmla="val 34659"/>
            </a:avLst>
          </a:prstGeom>
          <a:solidFill>
            <a:schemeClr val="tx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21" name="Content Placeholder 9"/>
          <p:cNvSpPr txBox="1">
            <a:spLocks/>
          </p:cNvSpPr>
          <p:nvPr/>
        </p:nvSpPr>
        <p:spPr>
          <a:xfrm>
            <a:off x="1660967" y="637131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Applied Sciences Program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14"/>
              </a:rPr>
              <a:t>www.nasa.gov/applied-sciences</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spTree>
    <p:extLst>
      <p:ext uri="{BB962C8B-B14F-4D97-AF65-F5344CB8AC3E}">
        <p14:creationId xmlns:p14="http://schemas.microsoft.com/office/powerpoint/2010/main" val="73032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ASP’s Capacity Building Program</a:t>
            </a:r>
            <a:endParaRPr lang="en-US" dirty="0"/>
          </a:p>
        </p:txBody>
      </p:sp>
      <p:sp>
        <p:nvSpPr>
          <p:cNvPr id="4" name="Rounded Rectangle 3"/>
          <p:cNvSpPr/>
          <p:nvPr/>
        </p:nvSpPr>
        <p:spPr>
          <a:xfrm>
            <a:off x="704690" y="2002431"/>
            <a:ext cx="3433808" cy="2026920"/>
          </a:xfrm>
          <a:prstGeom prst="roundRect">
            <a:avLst>
              <a:gd name="adj" fmla="val 5968"/>
            </a:avLst>
          </a:prstGeom>
          <a:solidFill>
            <a:schemeClr val="bg2">
              <a:lumMod val="50000"/>
            </a:schemeClr>
          </a:solidFill>
          <a:ln w="63500" cap="rnd">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y Turn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73606" y="2448848"/>
            <a:ext cx="914400" cy="1097280"/>
          </a:xfrm>
          <a:prstGeom prst="rect">
            <a:avLst/>
          </a:prstGeom>
          <a:noFill/>
          <a:ln w="9525">
            <a:solidFill>
              <a:schemeClr val="bg2">
                <a:lumMod val="50000"/>
              </a:schemeClr>
            </a:solidFill>
            <a:miter lim="800000"/>
            <a:headEnd/>
            <a:tailEnd/>
          </a:ln>
          <a:effectLst>
            <a:outerShdw blurRad="50800" dist="38100" dir="2700000" algn="tl" rotWithShape="0">
              <a:prstClr val="black">
                <a:alpha val="40000"/>
              </a:prstClr>
            </a:outerShdw>
          </a:effectLst>
        </p:spPr>
      </p:pic>
      <p:sp>
        <p:nvSpPr>
          <p:cNvPr id="6" name="TextBox 8"/>
          <p:cNvSpPr txBox="1">
            <a:spLocks noChangeArrowheads="1"/>
          </p:cNvSpPr>
          <p:nvPr/>
        </p:nvSpPr>
        <p:spPr bwMode="auto">
          <a:xfrm>
            <a:off x="828516" y="3546128"/>
            <a:ext cx="990598"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Ana Prados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ARSET</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Goddard</a:t>
            </a:r>
          </a:p>
        </p:txBody>
      </p:sp>
      <p:sp>
        <p:nvSpPr>
          <p:cNvPr id="7" name="TextBox 9"/>
          <p:cNvSpPr txBox="1">
            <a:spLocks noChangeArrowheads="1"/>
          </p:cNvSpPr>
          <p:nvPr/>
        </p:nvSpPr>
        <p:spPr bwMode="auto">
          <a:xfrm>
            <a:off x="1973606" y="3546128"/>
            <a:ext cx="910754"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Mike Ruiz</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DEVELOP</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Langley</a:t>
            </a:r>
          </a:p>
        </p:txBody>
      </p:sp>
      <p:sp>
        <p:nvSpPr>
          <p:cNvPr id="8" name="TextBox 12"/>
          <p:cNvSpPr txBox="1">
            <a:spLocks noChangeArrowheads="1"/>
          </p:cNvSpPr>
          <p:nvPr/>
        </p:nvSpPr>
        <p:spPr bwMode="auto">
          <a:xfrm>
            <a:off x="3075342" y="3546128"/>
            <a:ext cx="910756"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Dan Irwin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SERVIR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Marshall</a:t>
            </a:r>
          </a:p>
        </p:txBody>
      </p:sp>
      <p:pic>
        <p:nvPicPr>
          <p:cNvPr id="9" name="Picture 14" descr="R.Eckman.bmp"/>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71698" y="2448848"/>
            <a:ext cx="914400" cy="1097280"/>
          </a:xfrm>
          <a:prstGeom prst="rect">
            <a:avLst/>
          </a:prstGeom>
          <a:noFill/>
          <a:ln w="9525">
            <a:solidFill>
              <a:schemeClr val="bg2">
                <a:lumMod val="50000"/>
              </a:schemeClr>
            </a:solidFill>
            <a:miter lim="800000"/>
            <a:headEnd/>
            <a:tailEnd/>
          </a:ln>
          <a:effectLst>
            <a:outerShdw blurRad="50800" dist="38100" dir="2700000" algn="tl" rotWithShape="0">
              <a:prstClr val="black">
                <a:alpha val="40000"/>
              </a:prstClr>
            </a:outerShdw>
          </a:effectLst>
        </p:spPr>
      </p:pic>
      <p:sp>
        <p:nvSpPr>
          <p:cNvPr id="10" name="TextBox 21"/>
          <p:cNvSpPr txBox="1">
            <a:spLocks noChangeArrowheads="1"/>
          </p:cNvSpPr>
          <p:nvPr/>
        </p:nvSpPr>
        <p:spPr bwMode="auto">
          <a:xfrm>
            <a:off x="685640" y="2034659"/>
            <a:ext cx="3300458" cy="369332"/>
          </a:xfrm>
          <a:prstGeom prst="rect">
            <a:avLst/>
          </a:prstGeom>
          <a:noFill/>
          <a:ln w="9525">
            <a:no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CBP Element</a:t>
            </a:r>
            <a:r>
              <a:rPr lang="en-US" b="1" kern="0" dirty="0" smtClean="0">
                <a:solidFill>
                  <a:srgbClr val="FFFFFF"/>
                </a:solidFill>
                <a:latin typeface="Century Gothic"/>
                <a:cs typeface="Arial" pitchFamily="34" charset="0"/>
              </a:rPr>
              <a:t> Leads</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305883" y="365125"/>
            <a:ext cx="984275" cy="1342194"/>
          </a:xfrm>
          <a:prstGeom prst="rect">
            <a:avLst/>
          </a:prstGeom>
          <a:ln w="28575" cmpd="sng">
            <a:noFill/>
          </a:ln>
        </p:spPr>
      </p:pic>
      <p:sp>
        <p:nvSpPr>
          <p:cNvPr id="12" name="TextBox 19"/>
          <p:cNvSpPr txBox="1">
            <a:spLocks noChangeArrowheads="1"/>
          </p:cNvSpPr>
          <p:nvPr/>
        </p:nvSpPr>
        <p:spPr bwMode="auto">
          <a:xfrm>
            <a:off x="8775558" y="1228671"/>
            <a:ext cx="1496797" cy="469359"/>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noFill/>
                </a:ln>
                <a:solidFill>
                  <a:srgbClr val="003366"/>
                </a:solidFill>
                <a:effectLst/>
                <a:uLnTx/>
                <a:uFillTx/>
                <a:latin typeface="Century Gothic"/>
                <a:cs typeface="Arial" pitchFamily="34" charset="0"/>
              </a:rPr>
              <a:t>Program Manager</a:t>
            </a:r>
            <a:endParaRPr kumimoji="0" lang="en-US" sz="1050" b="0" i="1" u="none" strike="noStrike" kern="0" cap="none" spc="0" normalizeH="0" baseline="0" noProof="0" dirty="0">
              <a:ln>
                <a:noFill/>
              </a:ln>
              <a:solidFill>
                <a:srgbClr val="003366"/>
              </a:solidFill>
              <a:effectLst/>
              <a:uLnTx/>
              <a:uFillTx/>
              <a:latin typeface="Century Gothic"/>
              <a:cs typeface="Arial" pitchFamily="34" charset="0"/>
            </a:endParaRPr>
          </a:p>
        </p:txBody>
      </p:sp>
      <p:sp>
        <p:nvSpPr>
          <p:cNvPr id="13" name="TextBox 12"/>
          <p:cNvSpPr txBox="1"/>
          <p:nvPr/>
        </p:nvSpPr>
        <p:spPr>
          <a:xfrm>
            <a:off x="1699440" y="4743961"/>
            <a:ext cx="2562386" cy="1369606"/>
          </a:xfrm>
          <a:prstGeom prst="rect">
            <a:avLst/>
          </a:prstGeom>
          <a:solidFill>
            <a:srgbClr val="FADF82"/>
          </a:solidFill>
          <a:ln>
            <a:solidFill>
              <a:srgbClr val="244566"/>
            </a:solidFill>
          </a:ln>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charset="0"/>
                <a:ea typeface="Century Gothic" charset="0"/>
                <a:cs typeface="Century Gothic" charset="0"/>
              </a:rPr>
              <a:t>ARSET </a:t>
            </a:r>
            <a:endParaRPr lang="en-US" b="1" dirty="0" smtClean="0">
              <a:solidFill>
                <a:srgbClr val="003366"/>
              </a:solidFill>
              <a:latin typeface="Century Gothic" charset="0"/>
              <a:ea typeface="Century Gothic" charset="0"/>
              <a:cs typeface="Century Gothic" charset="0"/>
            </a:endParaRPr>
          </a:p>
          <a:p>
            <a:pPr algn="ctr" fontAlgn="base">
              <a:spcAft>
                <a:spcPts val="600"/>
              </a:spcAft>
              <a:buClr>
                <a:schemeClr val="tx1">
                  <a:lumMod val="75000"/>
                </a:schemeClr>
              </a:buClr>
            </a:pPr>
            <a:r>
              <a:rPr lang="en-US" dirty="0" smtClean="0">
                <a:solidFill>
                  <a:srgbClr val="13416C"/>
                </a:solidFill>
                <a:latin typeface="Century Gothic" charset="0"/>
                <a:ea typeface="Century Gothic" charset="0"/>
                <a:cs typeface="Century Gothic" charset="0"/>
              </a:rPr>
              <a:t>Online </a:t>
            </a:r>
            <a:r>
              <a:rPr lang="en-US" dirty="0">
                <a:solidFill>
                  <a:srgbClr val="13416C"/>
                </a:solidFill>
                <a:latin typeface="Century Gothic" charset="0"/>
                <a:ea typeface="Century Gothic" charset="0"/>
                <a:cs typeface="Century Gothic" charset="0"/>
              </a:rPr>
              <a:t>and hands-on NASA remote sensing </a:t>
            </a:r>
            <a:r>
              <a:rPr lang="en-US" dirty="0" smtClean="0">
                <a:solidFill>
                  <a:srgbClr val="13416C"/>
                </a:solidFill>
                <a:latin typeface="Century Gothic" charset="0"/>
                <a:ea typeface="Century Gothic" charset="0"/>
                <a:cs typeface="Century Gothic" charset="0"/>
              </a:rPr>
              <a:t>training</a:t>
            </a:r>
            <a:endParaRPr lang="en-US" dirty="0">
              <a:solidFill>
                <a:srgbClr val="13416C"/>
              </a:solidFill>
              <a:latin typeface="Century Gothic" charset="0"/>
              <a:ea typeface="Century Gothic" charset="0"/>
              <a:cs typeface="Century Gothic" charset="0"/>
            </a:endParaRPr>
          </a:p>
        </p:txBody>
      </p:sp>
      <p:sp>
        <p:nvSpPr>
          <p:cNvPr id="14" name="Content Placeholder 1"/>
          <p:cNvSpPr txBox="1">
            <a:spLocks/>
          </p:cNvSpPr>
          <p:nvPr/>
        </p:nvSpPr>
        <p:spPr>
          <a:xfrm>
            <a:off x="5229807" y="2156544"/>
            <a:ext cx="6207930" cy="21972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u="none" strike="noStrike" kern="1200" cap="none" spc="0" normalizeH="0" baseline="0" noProof="0" dirty="0" smtClean="0">
                <a:ln>
                  <a:noFill/>
                </a:ln>
                <a:solidFill>
                  <a:schemeClr val="bg2">
                    <a:lumMod val="50000"/>
                  </a:schemeClr>
                </a:solidFill>
                <a:effectLst/>
                <a:uLnTx/>
                <a:uFillTx/>
                <a:latin typeface="Century Gothic" charset="0"/>
                <a:ea typeface="Century Gothic" charset="0"/>
                <a:cs typeface="Century Gothic" charset="0"/>
              </a:rPr>
              <a:t>Engages current and future decision makers in a spectrum of activities to improve skills and capabilities in the United</a:t>
            </a:r>
            <a:r>
              <a:rPr kumimoji="0" lang="en-US" sz="1800" u="none" strike="noStrike" kern="1200" cap="none" spc="0" normalizeH="0" noProof="0" dirty="0" smtClean="0">
                <a:ln>
                  <a:noFill/>
                </a:ln>
                <a:solidFill>
                  <a:schemeClr val="bg2">
                    <a:lumMod val="50000"/>
                  </a:schemeClr>
                </a:solidFill>
                <a:effectLst/>
                <a:uLnTx/>
                <a:uFillTx/>
                <a:latin typeface="Century Gothic" charset="0"/>
                <a:ea typeface="Century Gothic" charset="0"/>
                <a:cs typeface="Century Gothic" charset="0"/>
              </a:rPr>
              <a:t> States and developing countries to access and apply NASA Earth science.</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aseline="0" dirty="0">
              <a:solidFill>
                <a:schemeClr val="bg2">
                  <a:lumMod val="50000"/>
                </a:schemeClr>
              </a:solidFill>
              <a:latin typeface="Century Gothic" charset="0"/>
              <a:ea typeface="Century Gothic" charset="0"/>
              <a:cs typeface="Century Gothic" charset="0"/>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u="none" strike="noStrike" kern="1200" cap="none" spc="0" normalizeH="0" noProof="0" dirty="0" smtClean="0">
                <a:ln>
                  <a:noFill/>
                </a:ln>
                <a:solidFill>
                  <a:schemeClr val="bg2">
                    <a:lumMod val="50000"/>
                  </a:schemeClr>
                </a:solidFill>
                <a:effectLst/>
                <a:uLnTx/>
                <a:uFillTx/>
                <a:latin typeface="Century Gothic" charset="0"/>
                <a:ea typeface="Century Gothic" charset="0"/>
                <a:cs typeface="Century Gothic" charset="0"/>
              </a:rPr>
              <a:t>Three elements: ARSET, DEVELOP, SERVIR</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smtClean="0">
                <a:solidFill>
                  <a:schemeClr val="bg2">
                    <a:lumMod val="50000"/>
                  </a:schemeClr>
                </a:solidFill>
                <a:latin typeface="Century Gothic" charset="0"/>
                <a:ea typeface="Century Gothic" charset="0"/>
                <a:cs typeface="Century Gothic" charset="0"/>
              </a:rPr>
              <a:t>(GOMI recently graduated)</a:t>
            </a:r>
            <a:endParaRPr kumimoji="0" lang="en-US" sz="1800" u="none" strike="noStrike" kern="1200" cap="none" spc="0" normalizeH="0" baseline="0" noProof="0" dirty="0">
              <a:ln>
                <a:noFill/>
              </a:ln>
              <a:solidFill>
                <a:schemeClr val="bg2">
                  <a:lumMod val="50000"/>
                </a:schemeClr>
              </a:solidFill>
              <a:effectLst/>
              <a:uLnTx/>
              <a:uFillTx/>
              <a:latin typeface="Century Gothic" charset="0"/>
              <a:ea typeface="Century Gothic" charset="0"/>
              <a:cs typeface="Century Gothic" charset="0"/>
            </a:endParaRPr>
          </a:p>
        </p:txBody>
      </p:sp>
      <p:sp>
        <p:nvSpPr>
          <p:cNvPr id="15" name="TextBox 14"/>
          <p:cNvSpPr txBox="1"/>
          <p:nvPr/>
        </p:nvSpPr>
        <p:spPr>
          <a:xfrm>
            <a:off x="4333707" y="4743961"/>
            <a:ext cx="3248210" cy="1369606"/>
          </a:xfrm>
          <a:prstGeom prst="rect">
            <a:avLst/>
          </a:prstGeom>
          <a:solidFill>
            <a:srgbClr val="FADF82"/>
          </a:solidFill>
          <a:ln>
            <a:solidFill>
              <a:srgbClr val="244566"/>
            </a:solidFill>
          </a:ln>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charset="0"/>
                <a:ea typeface="Century Gothic" charset="0"/>
                <a:cs typeface="Century Gothic" charset="0"/>
              </a:rPr>
              <a:t>DEVELOP </a:t>
            </a:r>
            <a:endParaRPr lang="en-US" b="1" dirty="0" smtClean="0">
              <a:solidFill>
                <a:srgbClr val="003366"/>
              </a:solidFill>
              <a:latin typeface="Century Gothic" charset="0"/>
              <a:ea typeface="Century Gothic" charset="0"/>
              <a:cs typeface="Century Gothic" charset="0"/>
            </a:endParaRPr>
          </a:p>
          <a:p>
            <a:pPr algn="ctr" fontAlgn="base">
              <a:spcAft>
                <a:spcPts val="600"/>
              </a:spcAft>
              <a:buClr>
                <a:schemeClr val="tx1">
                  <a:lumMod val="75000"/>
                </a:schemeClr>
              </a:buClr>
            </a:pPr>
            <a:r>
              <a:rPr lang="en-US" dirty="0" smtClean="0">
                <a:solidFill>
                  <a:srgbClr val="13416C"/>
                </a:solidFill>
                <a:latin typeface="Century Gothic" charset="0"/>
                <a:ea typeface="Century Gothic" charset="0"/>
                <a:cs typeface="Century Gothic" charset="0"/>
              </a:rPr>
              <a:t>Dual workforce </a:t>
            </a:r>
            <a:r>
              <a:rPr lang="en-US" dirty="0">
                <a:solidFill>
                  <a:srgbClr val="13416C"/>
                </a:solidFill>
                <a:latin typeface="Century Gothic" charset="0"/>
                <a:ea typeface="Century Gothic" charset="0"/>
                <a:cs typeface="Century Gothic" charset="0"/>
              </a:rPr>
              <a:t>capacity building using collaborative feasibility </a:t>
            </a:r>
            <a:r>
              <a:rPr lang="en-US" dirty="0" smtClean="0">
                <a:solidFill>
                  <a:srgbClr val="13416C"/>
                </a:solidFill>
                <a:latin typeface="Century Gothic" charset="0"/>
                <a:ea typeface="Century Gothic" charset="0"/>
                <a:cs typeface="Century Gothic" charset="0"/>
              </a:rPr>
              <a:t>projects</a:t>
            </a:r>
            <a:endParaRPr lang="en-US" dirty="0">
              <a:solidFill>
                <a:srgbClr val="13416C"/>
              </a:solidFill>
              <a:latin typeface="Century Gothic" charset="0"/>
              <a:ea typeface="Century Gothic" charset="0"/>
              <a:cs typeface="Century Gothic" charset="0"/>
            </a:endParaRPr>
          </a:p>
        </p:txBody>
      </p:sp>
      <p:sp>
        <p:nvSpPr>
          <p:cNvPr id="16" name="TextBox 15"/>
          <p:cNvSpPr txBox="1"/>
          <p:nvPr/>
        </p:nvSpPr>
        <p:spPr>
          <a:xfrm>
            <a:off x="7639802" y="4743961"/>
            <a:ext cx="2759806" cy="1369606"/>
          </a:xfrm>
          <a:prstGeom prst="rect">
            <a:avLst/>
          </a:prstGeom>
          <a:solidFill>
            <a:srgbClr val="FADF82"/>
          </a:solidFill>
          <a:ln>
            <a:solidFill>
              <a:srgbClr val="244566"/>
            </a:solidFill>
          </a:ln>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charset="0"/>
                <a:ea typeface="Century Gothic" charset="0"/>
                <a:cs typeface="Century Gothic" charset="0"/>
              </a:rPr>
              <a:t>SERVIR </a:t>
            </a:r>
            <a:endParaRPr lang="en-US" b="1" dirty="0" smtClean="0">
              <a:solidFill>
                <a:srgbClr val="003366"/>
              </a:solidFill>
              <a:latin typeface="Century Gothic" charset="0"/>
              <a:ea typeface="Century Gothic" charset="0"/>
              <a:cs typeface="Century Gothic" charset="0"/>
            </a:endParaRPr>
          </a:p>
          <a:p>
            <a:pPr algn="ctr" fontAlgn="base">
              <a:buClr>
                <a:schemeClr val="tx1">
                  <a:lumMod val="75000"/>
                </a:schemeClr>
              </a:buClr>
            </a:pPr>
            <a:r>
              <a:rPr lang="en-US" dirty="0" smtClean="0">
                <a:solidFill>
                  <a:srgbClr val="13416C"/>
                </a:solidFill>
                <a:latin typeface="Century Gothic" charset="0"/>
                <a:ea typeface="Century Gothic" charset="0"/>
                <a:cs typeface="Century Gothic" charset="0"/>
              </a:rPr>
              <a:t>Building international </a:t>
            </a:r>
            <a:r>
              <a:rPr lang="en-US" dirty="0">
                <a:solidFill>
                  <a:srgbClr val="13416C"/>
                </a:solidFill>
                <a:latin typeface="Century Gothic" charset="0"/>
                <a:ea typeface="Century Gothic" charset="0"/>
                <a:cs typeface="Century Gothic" charset="0"/>
              </a:rPr>
              <a:t>capacity </a:t>
            </a:r>
            <a:r>
              <a:rPr lang="en-US" dirty="0" smtClean="0">
                <a:solidFill>
                  <a:srgbClr val="13416C"/>
                </a:solidFill>
                <a:latin typeface="Century Gothic" charset="0"/>
                <a:ea typeface="Century Gothic" charset="0"/>
                <a:cs typeface="Century Gothic" charset="0"/>
              </a:rPr>
              <a:t>in </a:t>
            </a:r>
          </a:p>
          <a:p>
            <a:pPr algn="ctr" fontAlgn="base">
              <a:buClr>
                <a:schemeClr val="tx1">
                  <a:lumMod val="75000"/>
                </a:schemeClr>
              </a:buClr>
            </a:pPr>
            <a:r>
              <a:rPr lang="en-US" dirty="0" smtClean="0">
                <a:solidFill>
                  <a:srgbClr val="13416C"/>
                </a:solidFill>
                <a:latin typeface="Century Gothic" charset="0"/>
                <a:ea typeface="Century Gothic" charset="0"/>
                <a:cs typeface="Century Gothic" charset="0"/>
              </a:rPr>
              <a:t>developing countries</a:t>
            </a:r>
            <a:endParaRPr lang="en-US" dirty="0">
              <a:solidFill>
                <a:srgbClr val="13416C"/>
              </a:solidFill>
              <a:latin typeface="Century Gothic" charset="0"/>
              <a:ea typeface="Century Gothic" charset="0"/>
              <a:cs typeface="Century Gothic" charset="0"/>
            </a:endParaRPr>
          </a:p>
        </p:txBody>
      </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22391" t="4413" r="24055" b="60902"/>
          <a:stretch/>
        </p:blipFill>
        <p:spPr>
          <a:xfrm>
            <a:off x="861897" y="2448847"/>
            <a:ext cx="964379" cy="1075723"/>
          </a:xfrm>
          <a:prstGeom prst="rect">
            <a:avLst/>
          </a:prstGeom>
          <a:noFill/>
          <a:ln>
            <a:solidFill>
              <a:schemeClr val="bg2">
                <a:lumMod val="50000"/>
              </a:schemeClr>
            </a:solidFill>
            <a:miter lim="800000"/>
          </a:ln>
          <a:effectLst>
            <a:outerShdw blurRad="50800" dist="38100" dir="2700000" algn="ctr" rotWithShape="0">
              <a:schemeClr val="tx2">
                <a:alpha val="40000"/>
              </a:schemeClr>
            </a:outerShdw>
          </a:effectLst>
        </p:spPr>
      </p:pic>
    </p:spTree>
    <p:extLst>
      <p:ext uri="{BB962C8B-B14F-4D97-AF65-F5344CB8AC3E}">
        <p14:creationId xmlns:p14="http://schemas.microsoft.com/office/powerpoint/2010/main" val="1379413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742</TotalTime>
  <Words>1091</Words>
  <Application>Microsoft Office PowerPoint</Application>
  <PresentationFormat>Widescreen</PresentationFormat>
  <Paragraphs>194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vt:lpstr>
      <vt:lpstr>Office Theme</vt:lpstr>
      <vt:lpstr>DEVELOP National Program</vt:lpstr>
      <vt:lpstr>NASA History</vt:lpstr>
      <vt:lpstr>Where DEVELOP Fits at NASA</vt:lpstr>
      <vt:lpstr>NASA Chain of Command</vt:lpstr>
      <vt:lpstr>Science Mission Directorate</vt:lpstr>
      <vt:lpstr>Earth Science Division</vt:lpstr>
      <vt:lpstr>Applied Sciences Program</vt:lpstr>
      <vt:lpstr>Applied Sciences Program Organization</vt:lpstr>
      <vt:lpstr>ASP’s Capacity Building Program</vt:lpstr>
      <vt:lpstr>NASA Earth Observations</vt:lpstr>
      <vt:lpstr>EO vs. EOS</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Childs, Lauren M. (LARC-E3)[DEVELOP]</cp:lastModifiedBy>
  <cp:revision>54</cp:revision>
  <dcterms:created xsi:type="dcterms:W3CDTF">2017-05-02T13:03:18Z</dcterms:created>
  <dcterms:modified xsi:type="dcterms:W3CDTF">2017-05-31T15:06:21Z</dcterms:modified>
</cp:coreProperties>
</file>