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6" r:id="rId2"/>
    <p:sldId id="285" r:id="rId3"/>
    <p:sldId id="306" r:id="rId4"/>
    <p:sldId id="284" r:id="rId5"/>
    <p:sldId id="299" r:id="rId6"/>
    <p:sldId id="301" r:id="rId7"/>
    <p:sldId id="286" r:id="rId8"/>
    <p:sldId id="287" r:id="rId9"/>
    <p:sldId id="309" r:id="rId10"/>
    <p:sldId id="315" r:id="rId11"/>
    <p:sldId id="316" r:id="rId12"/>
    <p:sldId id="310" r:id="rId13"/>
    <p:sldId id="311" r:id="rId14"/>
    <p:sldId id="305" r:id="rId15"/>
    <p:sldId id="303" r:id="rId16"/>
    <p:sldId id="317" r:id="rId17"/>
    <p:sldId id="313" r:id="rId18"/>
    <p:sldId id="304" r:id="rId19"/>
    <p:sldId id="295" r:id="rId20"/>
    <p:sldId id="3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Mayer" initials="TM" lastIdx="25" clrIdx="0"/>
  <p:cmAuthor id="1" name="nreluser" initials="n" lastIdx="26" clrIdx="1"/>
  <p:cmAuthor id="2" name="Sara" initials="S" lastIdx="4" clrIdx="2">
    <p:extLst/>
  </p:cmAuthor>
  <p:cmAuthor id="3" name="Mercedes Bartkovich" initials="MB" lastIdx="4" clrIdx="3"/>
  <p:cmAuthor id="4" name="Clayton, Amanda L. (LARC-E3)[SSAI DEVELOP]" initials="CAL(D" lastIdx="3" clrIdx="4">
    <p:extLst/>
  </p:cmAuthor>
  <p:cmAuthor id="5" name="Davis, Kristin P" initials="DKP" lastIdx="2" clrIdx="5">
    <p:extLst/>
  </p:cmAuthor>
  <p:cmAuthor id="6" name="daniel carver" initials="dc" lastIdx="5" clrIdx="6">
    <p:extLst>
      <p:ext uri="{19B8F6BF-5375-455C-9EA6-DF929625EA0E}">
        <p15:presenceInfo xmlns:p15="http://schemas.microsoft.com/office/powerpoint/2012/main" xmlns="" userId="4a744241466180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65350" autoAdjust="0"/>
  </p:normalViewPr>
  <p:slideViewPr>
    <p:cSldViewPr snapToGrid="0">
      <p:cViewPr>
        <p:scale>
          <a:sx n="79" d="100"/>
          <a:sy n="79" d="100"/>
        </p:scale>
        <p:origin x="-984" y="-72"/>
      </p:cViewPr>
      <p:guideLst>
        <p:guide orient="horz" pos="2160"/>
        <p:guide pos="3840"/>
      </p:guideLst>
    </p:cSldViewPr>
  </p:slideViewPr>
  <p:notesTextViewPr>
    <p:cViewPr>
      <p:scale>
        <a:sx n="75" d="100"/>
        <a:sy n="75" d="100"/>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maps show the change in Russian olive cover detected</a:t>
            </a:r>
            <a:r>
              <a:rPr lang="en-US" baseline="0" dirty="0"/>
              <a:t> from 2006 to 2016 using models trained on digitally sampled data.  Models detected less Russian olive cover in 2016 than in 2006 overall.</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45455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decided to compare the accuracy and distribution of models created with Landsat-8 versus higher resolution Sentinel-2 imagery.  Training points for this comparison were collected in the area of overlap between our Landsat and Sentinel scenes, hence the “Landsat-8 Subset”.  The Sentinel-2 model predicted a lower percent cover than did Landsat-8, and had a lower Out of Bag Error and a higher AUC.  This suggests that Sentinel-2 is well-suited for detecting the presence of Russian olive in this ecological zone.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335049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also investigated differences between model</a:t>
            </a:r>
            <a:r>
              <a:rPr lang="en-US" baseline="0" dirty="0"/>
              <a:t>led presence using Digital versus field sampled data. </a:t>
            </a:r>
            <a:r>
              <a:rPr lang="en-US" dirty="0"/>
              <a:t>This</a:t>
            </a:r>
            <a:r>
              <a:rPr lang="en-US" baseline="0" dirty="0"/>
              <a:t> map shows</a:t>
            </a:r>
            <a:r>
              <a:rPr lang="en-US" dirty="0"/>
              <a:t> where models agreed and disagreed on Russian olive</a:t>
            </a:r>
            <a:r>
              <a:rPr lang="en-US" baseline="0" dirty="0"/>
              <a:t> presence.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green indicates areas where the digitally sampled model predicted presence but the field data model did not, whereas the blue indicates areas where the field data model predicted presence but the digitally sampled model did not. The pink represents areas where the two models both predicted absence.  Here, our model trained with Field data detected more Russian olive than the model trained with Digital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saw similar patterns to the one shown here in maps generated from other models, where the field data model and the digitally sampled model detected Russian olive slightly differently.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ESRI,</a:t>
            </a:r>
            <a:r>
              <a:rPr lang="en-US" baseline="0" dirty="0"/>
              <a:t> </a:t>
            </a:r>
            <a:r>
              <a:rPr lang="en-US" baseline="0" dirty="0" err="1"/>
              <a:t>DigitalGlobe</a:t>
            </a:r>
            <a:r>
              <a:rPr lang="en-US" baseline="0" dirty="0"/>
              <a:t>, </a:t>
            </a:r>
            <a:r>
              <a:rPr lang="en-US" baseline="0" dirty="0" err="1"/>
              <a:t>GeoEye</a:t>
            </a:r>
            <a:r>
              <a:rPr lang="en-US" baseline="0" dirty="0"/>
              <a:t>, Earthstar </a:t>
            </a:r>
            <a:r>
              <a:rPr lang="en-US" baseline="0" dirty="0" err="1"/>
              <a:t>Geographics</a:t>
            </a:r>
            <a:r>
              <a:rPr lang="en-US" baseline="0" dirty="0"/>
              <a:t>, CNES/Airbus DS, USDA, USGS, </a:t>
            </a:r>
            <a:r>
              <a:rPr lang="en-US" baseline="0" dirty="0" err="1"/>
              <a:t>AeroGRID</a:t>
            </a:r>
            <a:r>
              <a:rPr lang="en-US" baseline="0" dirty="0"/>
              <a:t>, IGN, and the GIS User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Katie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55775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experimented with the USGS’ Software for Assisted Habitat Modelling to fit a suite of models to create maps of Russian olive presence. This image represents presence predicted by four different models, in an attempt to produce a conservative estimate of area, or a most-likely scenario of distribution. Cooler colors area areas where the least models agree on presence, and warmer colors are where the most models agree on presence.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ESRI,</a:t>
            </a:r>
            <a:r>
              <a:rPr lang="en-US" baseline="0" dirty="0"/>
              <a:t> </a:t>
            </a:r>
            <a:r>
              <a:rPr lang="en-US" baseline="0" dirty="0" err="1"/>
              <a:t>DigitalGlobe</a:t>
            </a:r>
            <a:r>
              <a:rPr lang="en-US" baseline="0" dirty="0"/>
              <a:t>, </a:t>
            </a:r>
            <a:r>
              <a:rPr lang="en-US" baseline="0" dirty="0" err="1"/>
              <a:t>GeoEye</a:t>
            </a:r>
            <a:r>
              <a:rPr lang="en-US" baseline="0" dirty="0"/>
              <a:t>, Earthstar </a:t>
            </a:r>
            <a:r>
              <a:rPr lang="en-US" baseline="0" dirty="0" err="1"/>
              <a:t>Geographics</a:t>
            </a:r>
            <a:r>
              <a:rPr lang="en-US" baseline="0" dirty="0"/>
              <a:t>, CNES/Airbus DS, USDA, USGS, </a:t>
            </a:r>
            <a:r>
              <a:rPr lang="en-US" baseline="0" dirty="0" err="1"/>
              <a:t>AeroGRID</a:t>
            </a:r>
            <a:r>
              <a:rPr lang="en-US" baseline="0" dirty="0"/>
              <a:t>, IGN, and the GIS User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Katie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920860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t>
            </a:r>
            <a:r>
              <a:rPr lang="en-US" baseline="0" dirty="0"/>
              <a:t>our workflow for calculating evapotranspiration. </a:t>
            </a:r>
          </a:p>
          <a:p>
            <a:endParaRPr lang="en-US" baseline="0" dirty="0"/>
          </a:p>
          <a:p>
            <a:r>
              <a:rPr lang="en-US" dirty="0"/>
              <a:t>To calculate evapotranspiration</a:t>
            </a:r>
            <a:r>
              <a:rPr lang="en-US" baseline="0" dirty="0"/>
              <a:t>, or ET</a:t>
            </a:r>
            <a:r>
              <a:rPr lang="en-US" dirty="0"/>
              <a:t>, we used </a:t>
            </a:r>
            <a:r>
              <a:rPr lang="en-US" baseline="0" dirty="0"/>
              <a:t>Landsat 8 imagery and converted band 10 to surface temperature. We used a reference ET layer and an air temperature layer as additional inputs for our ET model, which is called </a:t>
            </a:r>
            <a:r>
              <a:rPr lang="en-US" baseline="0" dirty="0" err="1"/>
              <a:t>SSEBop</a:t>
            </a:r>
            <a:r>
              <a:rPr lang="en-US" baseline="0" dirty="0"/>
              <a:t> and was created by one of our USGS collaborators, Dr. Gabriel </a:t>
            </a:r>
            <a:r>
              <a:rPr lang="en-US" baseline="0" dirty="0" err="1"/>
              <a:t>Senay</a:t>
            </a:r>
            <a:r>
              <a:rPr lang="en-US" baseline="0" dirty="0"/>
              <a:t>. We fit the </a:t>
            </a:r>
            <a:r>
              <a:rPr lang="en-US" baseline="0" dirty="0" err="1"/>
              <a:t>SSEBop</a:t>
            </a:r>
            <a:r>
              <a:rPr lang="en-US" baseline="0" dirty="0"/>
              <a:t> model using Python script and clipped the resulting ET map with our riparian zone layer to create a map of ET rates for the riparian zones in the UCRB.</a:t>
            </a:r>
          </a:p>
          <a:p>
            <a:endParaRPr lang="en-US" baseline="0" dirty="0"/>
          </a:p>
          <a:p>
            <a:r>
              <a:rPr lang="en-US" baseline="0" dirty="0"/>
              <a:t>Based on our Russian olive presence/absence models, we extracted evapotranspiration rates for areas of Russian olive presence and absence to determine whether there were differences in ET between these areas. (Want to discuss different land cover types?)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have written a tutorial on how to calculate ET following our methodology that we will give to the Walton Family Foundation.</a:t>
            </a:r>
            <a:endParaRPr lang="en-US" dirty="0"/>
          </a:p>
          <a:p>
            <a:endParaRPr lang="en-US" baseline="0" dirty="0"/>
          </a:p>
          <a:p>
            <a:r>
              <a:rPr lang="en-US" dirty="0"/>
              <a:t>ET image Source: https://commons.wikimedia.org/wiki/File:Surface_water_cycle.svg#file; M. W. </a:t>
            </a:r>
            <a:r>
              <a:rPr lang="en-US" dirty="0" err="1"/>
              <a:t>Toews</a:t>
            </a:r>
            <a:r>
              <a:rPr lang="en-US" dirty="0"/>
              <a:t>, Wikimedia Commons</a:t>
            </a:r>
            <a:endParaRPr lang="en-US" baseline="0" dirty="0"/>
          </a:p>
          <a:p>
            <a:r>
              <a:rPr lang="en-US" dirty="0"/>
              <a:t>Workflow Image Source: Colorado River Basin Water Resources II, NASA DEVELOP</a:t>
            </a:r>
          </a:p>
          <a:p>
            <a:endParaRPr lang="en-US" dirty="0"/>
          </a:p>
          <a:p>
            <a:r>
              <a:rPr lang="en-US" dirty="0"/>
              <a:t>Caroline</a:t>
            </a:r>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4250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map show the</a:t>
            </a:r>
            <a:r>
              <a:rPr lang="en-US" baseline="0" dirty="0"/>
              <a:t> ET rates in a portion of the riparian zone in our study area. The map on the left shows ET rates for the riparian zone where Russian olive is absent. The map on the right shows ET rates in the riparian zone where Russian olive is present. Note that the San Juan River has higher ET rates than the tributaries that feed into it. Based on our models, areas of Russian olive presence had higher ET rates than areas without Russian olive.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ESRI,</a:t>
            </a:r>
            <a:r>
              <a:rPr lang="en-US" baseline="0" dirty="0"/>
              <a:t> </a:t>
            </a:r>
            <a:r>
              <a:rPr lang="en-US" baseline="0" dirty="0" err="1"/>
              <a:t>DigitalGlobe</a:t>
            </a:r>
            <a:r>
              <a:rPr lang="en-US" baseline="0" dirty="0"/>
              <a:t>, </a:t>
            </a:r>
            <a:r>
              <a:rPr lang="en-US" baseline="0" dirty="0" err="1"/>
              <a:t>GeoEye</a:t>
            </a:r>
            <a:r>
              <a:rPr lang="en-US" baseline="0" dirty="0"/>
              <a:t>, Earthstar </a:t>
            </a:r>
            <a:r>
              <a:rPr lang="en-US" baseline="0" dirty="0" err="1"/>
              <a:t>Geographics</a:t>
            </a:r>
            <a:r>
              <a:rPr lang="en-US" baseline="0" dirty="0"/>
              <a:t>, CNES/Airbus DS, USDA, USGS, </a:t>
            </a:r>
            <a:r>
              <a:rPr lang="en-US" baseline="0" dirty="0" err="1"/>
              <a:t>AeroGRID</a:t>
            </a:r>
            <a:r>
              <a:rPr lang="en-US" baseline="0" dirty="0"/>
              <a:t>, IGN, and the GIS User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Caroline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410096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Riparian vegetation has a mean ET of 4.43 and Russian olive had a greater relative ET rate of 5.34. The riparian vegetation was a map created by NREL and I used LANDFIRE to break down the vegetation types further and extracted the ET rates for those types. Russian olive has greater rates than the exotic tree shrub and riparian, grasses, and conifer. Hardwood such as aspen and open water had greater ET rates.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05357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issue we ran into during this project was the realization</a:t>
            </a:r>
            <a:r>
              <a:rPr lang="en-US" baseline="0" dirty="0"/>
              <a:t> that all data are not equally useful for remote sensing analyses. The 2005 data we used to fit models were publically sourced, or were essentially citizen science data. These data seemed to arise from individual people going out and collecting presence locations of individual Russian olive trees. Because our remote sensing analyses were at the scale of a Landsat or Sentinel-2 pixel, individual locations of trees were not conducive to trying to detect Russian olive across an entire pixel. The emphasized to us the importance of using data collected in such a way that is appropriate for the analysis for which they will be used. </a:t>
            </a:r>
          </a:p>
          <a:p>
            <a:endParaRPr lang="en-US" baseline="0" dirty="0"/>
          </a:p>
          <a:p>
            <a:r>
              <a:rPr lang="en-US" baseline="0" dirty="0"/>
              <a:t>We also ran into problems when we tried to fit models across time, i.e. when we tried to fit the Landsat 5 model to the Landsat 8 imagery. Models were fit to imagery that corresponded to a specific year, and it was difficult to fit those models to images from a different year in a way that was statistically appropriate. Additionally, the farther back in time one goes, the less reliable one’s models may be. Our Landsat 5 model severely </a:t>
            </a:r>
            <a:r>
              <a:rPr lang="en-US" baseline="0" dirty="0" err="1"/>
              <a:t>overdetected</a:t>
            </a:r>
            <a:r>
              <a:rPr lang="en-US" baseline="0" dirty="0"/>
              <a:t> Russian olive presence, and while we attribute that issue mostly to the quality of the data used to train the model, there may be components of the imagery itself that contributed to </a:t>
            </a:r>
            <a:r>
              <a:rPr lang="en-US" baseline="0" dirty="0" err="1"/>
              <a:t>overdetection</a:t>
            </a:r>
            <a:r>
              <a:rPr lang="en-US" baseline="0" dirty="0"/>
              <a:t>. </a:t>
            </a:r>
          </a:p>
          <a:p>
            <a:endParaRPr lang="en-US" baseline="0" dirty="0"/>
          </a:p>
          <a:p>
            <a:r>
              <a:rPr lang="en-US" baseline="0" dirty="0"/>
              <a:t>We also see ways this project could continue to improve knowledge of Russian olive presence and how the species affects riparian ecosystems. One could apply our ET methodology to create ET maps over different time periods. One could also improve our digital sampling methodology by laying a Landsat grid over imagery to more accurately ensure points sampled as presence contain the selected threshold of presence.</a:t>
            </a:r>
          </a:p>
          <a:p>
            <a:endParaRPr lang="en-US" baseline="0" dirty="0"/>
          </a:p>
          <a:p>
            <a:r>
              <a:rPr lang="en-US" dirty="0"/>
              <a:t>Image Source: https://commons.wikimedia.org/wiki/File:2015-04-29_14_31_02_Russian_Olive_foliage_along_Nevada_State_Route_723_(Soda_Lake_Road)_in_Churchill_County,_Nevada.jpg</a:t>
            </a: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859900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Across all models, we found th</a:t>
            </a:r>
            <a:r>
              <a:rPr lang="en-US" baseline="0" dirty="0"/>
              <a:t>e models fit to the digitally sampled data performed better than those fit to field data. However, obtaining field data is important to model testing and evaluation.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believe Russian olive is well-suited to being mapped with remote sensing given its unique gray-green leaves that are easy to see on imagery.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ET approach is relatively novel and robust, and can be applied to other invasive species.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Using our maps, managers can visit areas of Russian olive presence to make decisions about management or eradication efforts.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ET calculations could also justify eradication Russian olive in an area, if it is potentially limiting water for other native species.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r>
              <a:rPr lang="en-US" sz="1200" b="0" i="0" kern="1200" baseline="0" dirty="0">
                <a:solidFill>
                  <a:schemeClr val="tx1"/>
                </a:solidFill>
                <a:effectLst/>
                <a:latin typeface="+mn-lt"/>
                <a:ea typeface="+mn-ea"/>
                <a:cs typeface="+mn-cs"/>
              </a:rPr>
              <a:t> Source: </a:t>
            </a:r>
            <a:r>
              <a:rPr lang="en-US" sz="1200" b="0" i="0" kern="1200" dirty="0">
                <a:solidFill>
                  <a:schemeClr val="tx1"/>
                </a:solidFill>
                <a:effectLst/>
                <a:latin typeface="+mn-lt"/>
                <a:ea typeface="+mn-ea"/>
                <a:cs typeface="+mn-cs"/>
              </a:rPr>
              <a:t>Petty Officer 2nd Class Gabrielle Joyner, Wikimedia Commons, 161028-N-WC566-040, </a:t>
            </a:r>
            <a:r>
              <a:rPr lang="en-US" sz="1200" b="0" i="0" kern="1200" baseline="0" dirty="0">
                <a:solidFill>
                  <a:schemeClr val="tx1"/>
                </a:solidFill>
                <a:effectLst/>
                <a:latin typeface="+mn-lt"/>
                <a:ea typeface="+mn-ea"/>
                <a:cs typeface="+mn-cs"/>
              </a:rPr>
              <a:t>https://www.dvidshub.net/image/2953305/navfac-hawaii-continues-ahua-reef-restoration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88819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acknowledge all the advisors, mentors and contributors</a:t>
            </a:r>
            <a:r>
              <a:rPr lang="en-US" baseline="0" dirty="0"/>
              <a:t> to this project.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Colorado River Basin is a major water source for seven states in the western US; its waters irrigate agriculture, support human development and sustain native riparian ecosystems.</a:t>
            </a:r>
          </a:p>
          <a:p>
            <a:endParaRPr lang="en-US" baseline="0" dirty="0"/>
          </a:p>
          <a:p>
            <a:r>
              <a:rPr lang="en-US" baseline="0" dirty="0"/>
              <a:t>Riparian areas represent a unique transition zone between aquatic and terrestrial environments, are highly biodiverse, and provide important ecosystem services (such as erosion control). </a:t>
            </a:r>
          </a:p>
          <a:p>
            <a:endParaRPr lang="en-US" baseline="0" dirty="0"/>
          </a:p>
          <a:p>
            <a:r>
              <a:rPr lang="en-US" baseline="0" dirty="0"/>
              <a:t>However, the function and structure of riparian zones are threatened by the spread of invasive species.</a:t>
            </a:r>
          </a:p>
          <a:p>
            <a:endParaRPr lang="en-US" baseline="0" dirty="0"/>
          </a:p>
          <a:p>
            <a:r>
              <a:rPr lang="en-US" baseline="0" dirty="0"/>
              <a:t>One such invasive species is Russian olive, native to Eurasia, which has spread quickly into riparian areas since its introduction in the early 1900s</a:t>
            </a:r>
          </a:p>
          <a:p>
            <a:endParaRPr lang="en-US" baseline="0" dirty="0"/>
          </a:p>
          <a:p>
            <a:r>
              <a:rPr lang="en-US" baseline="0" dirty="0"/>
              <a:t>Currently, Russian olive presence along the San Juan River is unknown.</a:t>
            </a:r>
          </a:p>
          <a:p>
            <a:endParaRPr lang="en-US" baseline="0" dirty="0"/>
          </a:p>
          <a:p>
            <a:r>
              <a:rPr lang="en-US" baseline="0" dirty="0"/>
              <a:t>Additionally, evidence suggests Russian olive has high evapotranspiration rates compared to native riparian species, which means that where it is present, Russian olive could decrease stream flow and reduce water supply. </a:t>
            </a:r>
          </a:p>
          <a:p>
            <a:endParaRPr lang="en-US" baseline="0" dirty="0"/>
          </a:p>
          <a:p>
            <a:r>
              <a:rPr lang="en-US" dirty="0"/>
              <a:t>Image Source: https://www.flickr.com/photos/jeffrt/10561122726/</a:t>
            </a:r>
          </a:p>
          <a:p>
            <a:endParaRPr lang="en-US" dirty="0"/>
          </a:p>
          <a:p>
            <a:r>
              <a:rPr lang="en-US" dirty="0"/>
              <a:t>Kevin</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Thank you for your time and attention</a:t>
            </a:r>
            <a:r>
              <a:rPr lang="en-US" baseline="0" dirty="0"/>
              <a:t> and we will take questions if there are any.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https://www.flickr.com/photos/diveofficer/36478654913/; </a:t>
            </a:r>
            <a:r>
              <a:rPr lang="en-US" dirty="0" err="1"/>
              <a:t>diveoffier</a:t>
            </a:r>
            <a:r>
              <a:rPr lang="en-US" dirty="0"/>
              <a:t>,</a:t>
            </a:r>
            <a:r>
              <a:rPr lang="en-US" baseline="0" dirty="0"/>
              <a:t> Flickr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524817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partnered with the Walton Family Foundation</a:t>
            </a:r>
            <a:r>
              <a:rPr lang="en-US" sz="1200" kern="1200" baseline="0" dirty="0">
                <a:solidFill>
                  <a:schemeClr val="tx1"/>
                </a:solidFill>
                <a:effectLst/>
                <a:latin typeface="+mn-lt"/>
                <a:ea typeface="+mn-ea"/>
                <a:cs typeface="+mn-cs"/>
              </a:rPr>
              <a:t> and USGS, in collaboration with the North Central Climate Science Center and Natural Resource Ecology Laboratory at CSU</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Walton Family Foundation helps promote a healthy environment for future generations by supporting the sustainable management of invasive species in the Colorado River Basin.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utilizing invasive species’</a:t>
            </a:r>
            <a:r>
              <a:rPr lang="en-US" sz="1200" kern="1200" baseline="0" dirty="0">
                <a:solidFill>
                  <a:schemeClr val="tx1"/>
                </a:solidFill>
                <a:effectLst/>
                <a:latin typeface="+mn-lt"/>
                <a:ea typeface="+mn-ea"/>
                <a:cs typeface="+mn-cs"/>
              </a:rPr>
              <a:t> expertise, modeling software and collaborators’ knowledge at the USGS to create Russian olive presence maps, t</a:t>
            </a:r>
            <a:r>
              <a:rPr lang="en-US" sz="1200" kern="1200" dirty="0">
                <a:solidFill>
                  <a:schemeClr val="tx1"/>
                </a:solidFill>
                <a:effectLst/>
                <a:latin typeface="+mn-lt"/>
                <a:ea typeface="+mn-ea"/>
                <a:cs typeface="+mn-cs"/>
              </a:rPr>
              <a:t>he Foundation will be able to prioritize management</a:t>
            </a:r>
            <a:r>
              <a:rPr lang="en-US" sz="1200" kern="1200" baseline="0" dirty="0">
                <a:solidFill>
                  <a:schemeClr val="tx1"/>
                </a:solidFill>
                <a:effectLst/>
                <a:latin typeface="+mn-lt"/>
                <a:ea typeface="+mn-ea"/>
                <a:cs typeface="+mn-cs"/>
              </a:rPr>
              <a:t> and restoration efforts based on the presence and evapotranspiration maps we provide.</a:t>
            </a:r>
            <a:endParaRPr lang="en-US" baseline="0" dirty="0"/>
          </a:p>
          <a:p>
            <a:endParaRPr lang="en-US" baseline="0" dirty="0"/>
          </a:p>
          <a:p>
            <a:r>
              <a:rPr lang="en-US" dirty="0"/>
              <a:t>Image Source: https://www.flickr.com/photos/usgeologicalsurvey/26837176242/</a:t>
            </a:r>
          </a:p>
          <a:p>
            <a:endParaRPr lang="en-US" dirty="0"/>
          </a:p>
          <a:p>
            <a:r>
              <a:rPr lang="en-US" dirty="0"/>
              <a:t>Kevin</a:t>
            </a: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70473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had four objectives for our project. </a:t>
            </a:r>
          </a:p>
          <a:p>
            <a:endParaRPr lang="en-US" baseline="0" dirty="0"/>
          </a:p>
          <a:p>
            <a:pPr marL="228600" indent="-228600">
              <a:buAutoNum type="arabicPeriod"/>
            </a:pPr>
            <a:r>
              <a:rPr lang="en-US" baseline="0" dirty="0"/>
              <a:t>One main objective of this project was to map Russian olive distribution in the UCRB. </a:t>
            </a:r>
          </a:p>
          <a:p>
            <a:pPr marL="228600" indent="-228600">
              <a:buAutoNum type="arabicPeriod"/>
            </a:pPr>
            <a:endParaRPr lang="en-US" baseline="0" dirty="0"/>
          </a:p>
          <a:p>
            <a:pPr marL="228600" indent="-228600">
              <a:buAutoNum type="arabicPeriod"/>
            </a:pPr>
            <a:r>
              <a:rPr lang="en-US" baseline="0" dirty="0"/>
              <a:t>We then compared the change in Russian olive distribution between 2006 and present day. We chose 2006 as our initial year due to limited data before this time. Additionally, in this year Congress passed the Salt Cedar and Russian Olive Demonstration Act, which encouraged research into and the development of a management plan for Russian olive on public lands in the western US. This is important for analyzing the results of restoration and management efforts over the past decade.</a:t>
            </a:r>
          </a:p>
          <a:p>
            <a:pPr marL="228600" indent="-228600">
              <a:buAutoNum type="arabicPeriod"/>
            </a:pPr>
            <a:endParaRPr lang="en-US" baseline="0" dirty="0"/>
          </a:p>
          <a:p>
            <a:pPr marL="228600" indent="-228600">
              <a:buAutoNum type="arabicPeriod"/>
            </a:pPr>
            <a:r>
              <a:rPr lang="en-US" baseline="0" dirty="0"/>
              <a:t>We also evaluated evapotranspiration rates for riparian zones in the UCRB. As we mentioned previously, evidence suggests Russian olive may affect the hydrologic cycle, and determining evapotranspiration rates is the first step in exploring these effects further.</a:t>
            </a:r>
          </a:p>
          <a:p>
            <a:pPr marL="228600" indent="-228600">
              <a:buAutoNum type="arabicPeriod"/>
            </a:pPr>
            <a:endParaRPr lang="en-US" baseline="0" dirty="0"/>
          </a:p>
          <a:p>
            <a:pPr marL="228600" indent="-228600">
              <a:buAutoNum type="arabicPeriod"/>
            </a:pPr>
            <a:r>
              <a:rPr lang="en-US" baseline="0" dirty="0"/>
              <a:t>Ultimately we will provide the Walton Family Foundation with these products that they may use to inform management for Russian olive.</a:t>
            </a:r>
          </a:p>
          <a:p>
            <a:endParaRPr lang="en-US" baseline="0" dirty="0"/>
          </a:p>
          <a:p>
            <a:endParaRPr lang="en-US" baseline="0" dirty="0"/>
          </a:p>
          <a:p>
            <a:r>
              <a:rPr lang="en-US" dirty="0"/>
              <a:t>Image Source: By </a:t>
            </a:r>
            <a:r>
              <a:rPr lang="en-US" dirty="0" err="1"/>
              <a:t>Le.Loup.Gris</a:t>
            </a:r>
            <a:r>
              <a:rPr lang="en-US" dirty="0"/>
              <a:t> - Own work, CC BY-SA 3.0, https://commons.wikimedia.org/w/index.php?curid=17191769</a:t>
            </a:r>
          </a:p>
          <a:p>
            <a:endParaRPr lang="en-US" dirty="0"/>
          </a:p>
          <a:p>
            <a:r>
              <a:rPr lang="en-US" dirty="0"/>
              <a:t>Kevin</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UCRB covers portions of Colorado, Utah, New Mexico and Arizona,</a:t>
            </a:r>
            <a:r>
              <a:rPr lang="en-US" baseline="0" dirty="0"/>
              <a:t> but for our project we focused on riparian areas in Landsat path 35, row 34, which contains the San Juan River and Animas River</a:t>
            </a:r>
          </a:p>
          <a:p>
            <a:endParaRPr lang="en-US" baseline="0" dirty="0"/>
          </a:p>
          <a:p>
            <a:r>
              <a:rPr lang="en-US" baseline="0" dirty="0"/>
              <a:t>Additionally, we wanted to compare how different satellites detected Russian olive presence, so we included the area of overlap between our Landsat scene and Sentinel-2 tile 12SYF since it covers a large portion of the San Juan River </a:t>
            </a:r>
          </a:p>
          <a:p>
            <a:endParaRPr lang="en-US" baseline="0" dirty="0"/>
          </a:p>
          <a:p>
            <a:r>
              <a:rPr lang="en-US" dirty="0"/>
              <a:t>Image Source: </a:t>
            </a:r>
            <a:r>
              <a:rPr lang="en-US" dirty="0" err="1"/>
              <a:t>Esri</a:t>
            </a:r>
            <a:r>
              <a:rPr lang="en-US" dirty="0"/>
              <a:t>,</a:t>
            </a:r>
            <a:r>
              <a:rPr lang="en-US" baseline="0" dirty="0"/>
              <a:t> Delorme, USGS, NPS, NOAA; ArcMap 10.3.1</a:t>
            </a:r>
          </a:p>
          <a:p>
            <a:endParaRPr lang="en-US" baseline="0" dirty="0"/>
          </a:p>
          <a:p>
            <a:r>
              <a:rPr lang="en-US" baseline="0" dirty="0"/>
              <a:t>Kevin</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268623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order to compare Russian olive presence </a:t>
            </a:r>
            <a:r>
              <a:rPr lang="en-US" baseline="0" dirty="0"/>
              <a:t>across our focal time periods, we used Landsat 5 imagery from 2006 and Landsat 8 imagery from 2017 to include in our models. We also used Sentinel-2 imagery to compare to Landsat 8 for 2017. We implemented appropriate pre-processing to account for the resolution differences between Sentinel-2 and Landsat 8.</a:t>
            </a:r>
            <a:endParaRPr lang="en-US" dirty="0"/>
          </a:p>
          <a:p>
            <a:endParaRPr lang="en-US" dirty="0"/>
          </a:p>
          <a:p>
            <a:r>
              <a:rPr lang="en-US" dirty="0"/>
              <a:t>Earth Background Image Source: https://www.nasa.gov/sites/default/files/bwhi1apicaaamlo.jpg_large.jpg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Satellite</a:t>
            </a:r>
            <a:r>
              <a:rPr lang="en-US" baseline="0" dirty="0"/>
              <a:t> I</a:t>
            </a:r>
            <a:r>
              <a:rPr lang="en-US" dirty="0"/>
              <a:t>mage Source: http://www.devpedia.developexchange.com/dp/index.php?title=List_of_Satellite_Pictures, NASA DEVELOP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Kristin</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113703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have the workflow we used to map Russian olive presence in the UCRB. We used imagery from Landsat 5, 8 and Sentinel-2 along with a delineated riparian zone and Russian olive presence and absence data during our focal time periods to map RO presence. </a:t>
            </a:r>
          </a:p>
          <a:p>
            <a:endParaRPr lang="en-US" baseline="0" dirty="0"/>
          </a:p>
          <a:p>
            <a:r>
              <a:rPr lang="en-US" baseline="0" dirty="0"/>
              <a:t>Focusing on the data portion of the work flow, we used ocular estimation to sample Russian olive presence and absence points from 1m NAIP imagery in 2006 and 2016. We then fit models using the NAIP data and LS5, 8 and Sentinel-2 imagery. We subsequently will refer to these visually sampled points as the NAIP points. We collected the NAIP points because we wanted to compare the quality of maps produced using different types of data. As we mentioned before, we also wanted to compare the quality of presence maps produced using two different sensors over the same time period. For this reason, we subset the data that fell within our focal Landsat and Sentinel-2 images and fit models on these subset data to be able to compare presence maps produced by LS8 and Sentinel-2. </a:t>
            </a:r>
          </a:p>
          <a:p>
            <a:endParaRPr lang="en-US" baseline="0" dirty="0"/>
          </a:p>
          <a:p>
            <a:r>
              <a:rPr lang="en-US" baseline="0" dirty="0"/>
              <a:t>We mapped Russian olive presence in two ways – in program R using Random Forest models, and in the USGS’s Software for Assisted Habitat Modeling, or SAHM. SAHM fits multiple types of models to create distribution maps and provides metrics indicating which model performed best. The outputs of our R and SAHM modeling were binary maps showing Russian olive presence and absence in our study area.</a:t>
            </a:r>
          </a:p>
          <a:p>
            <a:endParaRPr lang="en-US" baseline="0" dirty="0"/>
          </a:p>
          <a:p>
            <a:r>
              <a:rPr lang="en-US" dirty="0"/>
              <a:t>Image Source: Colorado River Basin Water Resources I, NASA DEVELOP</a:t>
            </a:r>
          </a:p>
          <a:p>
            <a:endParaRPr lang="en-US" dirty="0"/>
          </a:p>
          <a:p>
            <a:r>
              <a:rPr lang="en-US" dirty="0"/>
              <a:t>Kristin</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78265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map shows the full extent of our Landsat scene study area. We modelled RO presence and absence in valley bottoms delineated by a previous term, which are shown here in teal.  However, we excluded</a:t>
            </a:r>
            <a:r>
              <a:rPr lang="en-US" baseline="0" dirty="0"/>
              <a:t> high-elevation areas where Russian olive will not grow.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Image Source: ESRI,</a:t>
            </a:r>
            <a:r>
              <a:rPr lang="en-US" baseline="0" dirty="0"/>
              <a:t> </a:t>
            </a:r>
            <a:r>
              <a:rPr lang="en-US" baseline="0" dirty="0" err="1"/>
              <a:t>DigitalGlobe</a:t>
            </a:r>
            <a:r>
              <a:rPr lang="en-US" baseline="0" dirty="0"/>
              <a:t>, </a:t>
            </a:r>
            <a:r>
              <a:rPr lang="en-US" baseline="0" dirty="0" err="1"/>
              <a:t>GeoEye</a:t>
            </a:r>
            <a:r>
              <a:rPr lang="en-US" baseline="0" dirty="0"/>
              <a:t>, Earthstar </a:t>
            </a:r>
            <a:r>
              <a:rPr lang="en-US" baseline="0" dirty="0" err="1"/>
              <a:t>Geographics</a:t>
            </a:r>
            <a:r>
              <a:rPr lang="en-US" baseline="0" dirty="0"/>
              <a:t>, CNES/Airbus DS, USDA, USGS, </a:t>
            </a:r>
            <a:r>
              <a:rPr lang="en-US" baseline="0" dirty="0" err="1"/>
              <a:t>AeroGRID</a:t>
            </a:r>
            <a:r>
              <a:rPr lang="en-US" baseline="0" dirty="0"/>
              <a:t>, IGN, and the GIS User Community</a:t>
            </a:r>
          </a:p>
          <a:p>
            <a:endParaRPr lang="en-US" baseline="0" dirty="0"/>
          </a:p>
          <a:p>
            <a:r>
              <a:rPr lang="en-US" baseline="0" dirty="0"/>
              <a:t>Katie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chart shows the area of Russian olive presence detected as a percentage of the total Valley Bottom area, as well as two model evaluation statistics, Out of Bag Error and AUC, for each model run.  Models trained on digitally collected data generally performed better based on evaluation statistics, and the top performing models were those trained on the Sentinel-2  Landsat 8 subset data sets. Here you can also see differences in Russian olive detected over time, or the differences between the Landsat 5 model from 2006 and the Landsat 8 model from 2016.</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613636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37552"/>
            <a:ext cx="12192000" cy="6857999"/>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emf"/><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3531"/>
            <a:ext cx="12083144" cy="688153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280"/>
            <a:ext cx="12233835" cy="6881531"/>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05584" y="5915237"/>
            <a:ext cx="704814" cy="704814"/>
          </a:xfrm>
          <a:prstGeom prst="rect">
            <a:avLst/>
          </a:prstGeom>
        </p:spPr>
      </p:pic>
      <p:sp>
        <p:nvSpPr>
          <p:cNvPr id="9" name="Subtitle 2"/>
          <p:cNvSpPr txBox="1">
            <a:spLocks/>
          </p:cNvSpPr>
          <p:nvPr/>
        </p:nvSpPr>
        <p:spPr>
          <a:xfrm>
            <a:off x="5195339" y="2594003"/>
            <a:ext cx="6832120"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1"/>
                </a:solidFill>
              </a:rPr>
              <a:t>Utilizing NASA Earth Observations to Evaluate the Presence of Russian Olive and its Impact on Evapotranspiration in the Upper Colorado River Basin </a:t>
            </a:r>
          </a:p>
        </p:txBody>
      </p:sp>
      <p:sp>
        <p:nvSpPr>
          <p:cNvPr id="22" name="TextBox 21"/>
          <p:cNvSpPr txBox="1"/>
          <p:nvPr/>
        </p:nvSpPr>
        <p:spPr>
          <a:xfrm>
            <a:off x="5221217" y="5938953"/>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Colorado – </a:t>
            </a:r>
            <a:r>
              <a:rPr lang="en-US" sz="1600" b="1">
                <a:solidFill>
                  <a:schemeClr val="bg1"/>
                </a:solidFill>
                <a:latin typeface="Century Gothic" panose="020B0502020202020204" pitchFamily="34" charset="0"/>
              </a:rPr>
              <a:t>Fort Collins</a:t>
            </a:r>
            <a:endParaRPr lang="en-US" sz="1600" b="1" dirty="0">
              <a:solidFill>
                <a:schemeClr val="bg1"/>
              </a:solidFill>
              <a:latin typeface="Century Gothic" panose="020B0502020202020204" pitchFamily="34" charset="0"/>
            </a:endParaRPr>
          </a:p>
        </p:txBody>
      </p:sp>
      <p:sp>
        <p:nvSpPr>
          <p:cNvPr id="15" name="Text Placeholder 17"/>
          <p:cNvSpPr txBox="1">
            <a:spLocks/>
          </p:cNvSpPr>
          <p:nvPr/>
        </p:nvSpPr>
        <p:spPr>
          <a:xfrm>
            <a:off x="6215248"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Dan Carver</a:t>
            </a:r>
          </a:p>
        </p:txBody>
      </p:sp>
      <p:sp>
        <p:nvSpPr>
          <p:cNvPr id="23" name="Text Placeholder 17"/>
          <p:cNvSpPr txBox="1">
            <a:spLocks/>
          </p:cNvSpPr>
          <p:nvPr/>
        </p:nvSpPr>
        <p:spPr>
          <a:xfrm>
            <a:off x="6216308" y="517032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Kristin Davis</a:t>
            </a:r>
          </a:p>
        </p:txBody>
      </p:sp>
      <p:sp>
        <p:nvSpPr>
          <p:cNvPr id="24" name="Text Placeholder 17"/>
          <p:cNvSpPr txBox="1">
            <a:spLocks/>
          </p:cNvSpPr>
          <p:nvPr/>
        </p:nvSpPr>
        <p:spPr>
          <a:xfrm>
            <a:off x="8913640"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Kevin Gallagher</a:t>
            </a:r>
          </a:p>
        </p:txBody>
      </p:sp>
      <p:sp>
        <p:nvSpPr>
          <p:cNvPr id="25" name="Text Placeholder 17"/>
          <p:cNvSpPr txBox="1">
            <a:spLocks/>
          </p:cNvSpPr>
          <p:nvPr/>
        </p:nvSpPr>
        <p:spPr>
          <a:xfrm>
            <a:off x="8913640"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Caroline Martin</a:t>
            </a:r>
          </a:p>
        </p:txBody>
      </p:sp>
      <p:sp>
        <p:nvSpPr>
          <p:cNvPr id="16" name="TextBox 15"/>
          <p:cNvSpPr txBox="1"/>
          <p:nvPr/>
        </p:nvSpPr>
        <p:spPr>
          <a:xfrm>
            <a:off x="5221217" y="6301039"/>
            <a:ext cx="5628425" cy="338554"/>
          </a:xfrm>
          <a:prstGeom prst="rect">
            <a:avLst/>
          </a:prstGeom>
          <a:noFill/>
        </p:spPr>
        <p:txBody>
          <a:bodyPr wrap="square" rtlCol="0">
            <a:spAutoFit/>
          </a:bodyPr>
          <a:lstStyle/>
          <a:p>
            <a:r>
              <a:rPr lang="en-US" sz="1600" i="1">
                <a:solidFill>
                  <a:schemeClr val="bg1"/>
                </a:solidFill>
                <a:latin typeface="Century Gothic" panose="020B0502020202020204" pitchFamily="34" charset="0"/>
              </a:rPr>
              <a:t>Fall 2017</a:t>
            </a:r>
            <a:endParaRPr lang="en-US" sz="1600" i="1" dirty="0">
              <a:solidFill>
                <a:schemeClr val="bg1"/>
              </a:solidFill>
              <a:latin typeface="Century Gothic" panose="020B0502020202020204" pitchFamily="34" charset="0"/>
            </a:endParaRPr>
          </a:p>
        </p:txBody>
      </p:sp>
      <p:sp>
        <p:nvSpPr>
          <p:cNvPr id="18" name="Text Placeholder 17"/>
          <p:cNvSpPr txBox="1">
            <a:spLocks/>
          </p:cNvSpPr>
          <p:nvPr/>
        </p:nvSpPr>
        <p:spPr>
          <a:xfrm>
            <a:off x="6208976"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Katie Walker</a:t>
            </a:r>
          </a:p>
        </p:txBody>
      </p:sp>
      <p:sp>
        <p:nvSpPr>
          <p:cNvPr id="3" name="Rectangle 2"/>
          <p:cNvSpPr/>
          <p:nvPr/>
        </p:nvSpPr>
        <p:spPr>
          <a:xfrm>
            <a:off x="8913640" y="-158620"/>
            <a:ext cx="3429318" cy="1819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240548" y="1142284"/>
            <a:ext cx="6581954" cy="1436914"/>
          </a:xfrm>
          <a:prstGeom prst="rect">
            <a:avLst/>
          </a:prstGeom>
        </p:spPr>
        <p:txBody>
          <a:bodyPr anchor="ctr">
            <a:normAutofit fontScale="925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3289B4"/>
                </a:solidFill>
              </a:rPr>
              <a:t>Colorado River Basin Water Resources II</a:t>
            </a: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F187D251-D9BE-486A-B284-20B2666EE953}"/>
              </a:ext>
            </a:extLst>
          </p:cNvPr>
          <p:cNvSpPr>
            <a:spLocks noGrp="1"/>
          </p:cNvSpPr>
          <p:nvPr>
            <p:ph type="title"/>
          </p:nvPr>
        </p:nvSpPr>
        <p:spPr/>
        <p:txBody>
          <a:bodyPr/>
          <a:lstStyle/>
          <a:p>
            <a:r>
              <a:rPr lang="en-US" sz="4300" dirty="0"/>
              <a:t>Results – 2006 to 2016 </a:t>
            </a:r>
          </a:p>
        </p:txBody>
      </p:sp>
      <p:pic>
        <p:nvPicPr>
          <p:cNvPr id="9" name="Picture 8">
            <a:extLst>
              <a:ext uri="{FF2B5EF4-FFF2-40B4-BE49-F238E27FC236}">
                <a16:creationId xmlns="" xmlns:a16="http://schemas.microsoft.com/office/drawing/2014/main" id="{89197CD4-B9DC-4464-A20A-DECFB2D19B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255" y="1805782"/>
            <a:ext cx="5486400" cy="4264925"/>
          </a:xfrm>
          <a:prstGeom prst="rect">
            <a:avLst/>
          </a:prstGeom>
        </p:spPr>
      </p:pic>
      <p:sp>
        <p:nvSpPr>
          <p:cNvPr id="10" name="TextBox 9">
            <a:extLst>
              <a:ext uri="{FF2B5EF4-FFF2-40B4-BE49-F238E27FC236}">
                <a16:creationId xmlns="" xmlns:a16="http://schemas.microsoft.com/office/drawing/2014/main" id="{48EBD83B-2E1C-4E04-85E0-8CA1D697A196}"/>
              </a:ext>
            </a:extLst>
          </p:cNvPr>
          <p:cNvSpPr txBox="1"/>
          <p:nvPr/>
        </p:nvSpPr>
        <p:spPr>
          <a:xfrm>
            <a:off x="820313" y="1221008"/>
            <a:ext cx="5020323" cy="523220"/>
          </a:xfrm>
          <a:prstGeom prst="rect">
            <a:avLst/>
          </a:prstGeom>
          <a:noFill/>
        </p:spPr>
        <p:txBody>
          <a:bodyPr wrap="square" rtlCol="0">
            <a:spAutoFit/>
          </a:bodyPr>
          <a:lstStyle/>
          <a:p>
            <a:r>
              <a:rPr lang="en-US" sz="2800" kern="0" dirty="0">
                <a:solidFill>
                  <a:srgbClr val="000000"/>
                </a:solidFill>
                <a:cs typeface="Arial"/>
                <a:sym typeface="Arial"/>
              </a:rPr>
              <a:t>LS5 2006 Digitally Sampled </a:t>
            </a:r>
          </a:p>
        </p:txBody>
      </p:sp>
      <p:pic>
        <p:nvPicPr>
          <p:cNvPr id="11" name="Picture 10">
            <a:extLst>
              <a:ext uri="{FF2B5EF4-FFF2-40B4-BE49-F238E27FC236}">
                <a16:creationId xmlns="" xmlns:a16="http://schemas.microsoft.com/office/drawing/2014/main" id="{F4D81AD8-D5D6-46DE-8E56-B5D3BCF9E8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61798" y="1800319"/>
            <a:ext cx="5486400" cy="4275853"/>
          </a:xfrm>
          <a:prstGeom prst="rect">
            <a:avLst/>
          </a:prstGeom>
        </p:spPr>
      </p:pic>
      <p:sp>
        <p:nvSpPr>
          <p:cNvPr id="12" name="TextBox 11">
            <a:extLst>
              <a:ext uri="{FF2B5EF4-FFF2-40B4-BE49-F238E27FC236}">
                <a16:creationId xmlns="" xmlns:a16="http://schemas.microsoft.com/office/drawing/2014/main" id="{1F2CDD72-84C2-42E7-A464-643B4CA14D17}"/>
              </a:ext>
            </a:extLst>
          </p:cNvPr>
          <p:cNvSpPr txBox="1"/>
          <p:nvPr/>
        </p:nvSpPr>
        <p:spPr>
          <a:xfrm>
            <a:off x="6589728" y="1221008"/>
            <a:ext cx="4830543" cy="523220"/>
          </a:xfrm>
          <a:prstGeom prst="rect">
            <a:avLst/>
          </a:prstGeom>
          <a:noFill/>
        </p:spPr>
        <p:txBody>
          <a:bodyPr wrap="square" rtlCol="0">
            <a:spAutoFit/>
          </a:bodyPr>
          <a:lstStyle/>
          <a:p>
            <a:r>
              <a:rPr lang="en-US" sz="2800" kern="0" dirty="0">
                <a:solidFill>
                  <a:srgbClr val="000000"/>
                </a:solidFill>
                <a:cs typeface="Arial"/>
                <a:sym typeface="Arial"/>
              </a:rPr>
              <a:t>LS8 2016 Digitally Sampled </a:t>
            </a:r>
          </a:p>
        </p:txBody>
      </p:sp>
      <p:sp>
        <p:nvSpPr>
          <p:cNvPr id="4" name="TextBox 3"/>
          <p:cNvSpPr txBox="1"/>
          <p:nvPr/>
        </p:nvSpPr>
        <p:spPr>
          <a:xfrm>
            <a:off x="820313" y="6132263"/>
            <a:ext cx="4700284" cy="430887"/>
          </a:xfrm>
          <a:prstGeom prst="rect">
            <a:avLst/>
          </a:prstGeom>
          <a:noFill/>
        </p:spPr>
        <p:txBody>
          <a:bodyPr wrap="square" rtlCol="0">
            <a:spAutoFit/>
          </a:bodyPr>
          <a:lstStyle/>
          <a:p>
            <a:r>
              <a:rPr lang="en-US" sz="2200" dirty="0"/>
              <a:t>Presence: </a:t>
            </a:r>
            <a:r>
              <a:rPr lang="en-US" sz="2200" b="1" dirty="0"/>
              <a:t>3.30%</a:t>
            </a:r>
            <a:r>
              <a:rPr lang="en-US" sz="2200" dirty="0"/>
              <a:t> of Valley Bottom</a:t>
            </a:r>
          </a:p>
        </p:txBody>
      </p:sp>
      <p:sp>
        <p:nvSpPr>
          <p:cNvPr id="14" name="TextBox 13"/>
          <p:cNvSpPr txBox="1"/>
          <p:nvPr/>
        </p:nvSpPr>
        <p:spPr>
          <a:xfrm>
            <a:off x="6589727" y="6132263"/>
            <a:ext cx="4830543" cy="430887"/>
          </a:xfrm>
          <a:prstGeom prst="rect">
            <a:avLst/>
          </a:prstGeom>
          <a:noFill/>
        </p:spPr>
        <p:txBody>
          <a:bodyPr wrap="square" rtlCol="0">
            <a:spAutoFit/>
          </a:bodyPr>
          <a:lstStyle/>
          <a:p>
            <a:r>
              <a:rPr lang="en-US" sz="2200" dirty="0"/>
              <a:t>Presence: </a:t>
            </a:r>
            <a:r>
              <a:rPr lang="en-US" sz="2200" b="1" dirty="0"/>
              <a:t>1.06%</a:t>
            </a:r>
            <a:r>
              <a:rPr lang="en-US" sz="2200" dirty="0"/>
              <a:t> of Valley Bottom</a:t>
            </a:r>
          </a:p>
        </p:txBody>
      </p:sp>
    </p:spTree>
    <p:extLst>
      <p:ext uri="{BB962C8B-B14F-4D97-AF65-F5344CB8AC3E}">
        <p14:creationId xmlns:p14="http://schemas.microsoft.com/office/powerpoint/2010/main" val="2627985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A7DF8840-3F50-449C-842D-1EF7B69C383B}"/>
              </a:ext>
            </a:extLst>
          </p:cNvPr>
          <p:cNvSpPr>
            <a:spLocks noGrp="1"/>
          </p:cNvSpPr>
          <p:nvPr>
            <p:ph type="title"/>
          </p:nvPr>
        </p:nvSpPr>
        <p:spPr/>
        <p:txBody>
          <a:bodyPr/>
          <a:lstStyle/>
          <a:p>
            <a:r>
              <a:rPr lang="en-US" sz="4300" dirty="0"/>
              <a:t>Results – Landsat 8 to Sentinel-2</a:t>
            </a:r>
          </a:p>
        </p:txBody>
      </p:sp>
      <p:pic>
        <p:nvPicPr>
          <p:cNvPr id="9" name="Picture 8">
            <a:extLst>
              <a:ext uri="{FF2B5EF4-FFF2-40B4-BE49-F238E27FC236}">
                <a16:creationId xmlns="" xmlns:a16="http://schemas.microsoft.com/office/drawing/2014/main" id="{22337D12-3701-4E01-94B5-8C3B4C28C7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1399" y="1809976"/>
            <a:ext cx="5486400" cy="4267957"/>
          </a:xfrm>
          <a:prstGeom prst="rect">
            <a:avLst/>
          </a:prstGeom>
        </p:spPr>
      </p:pic>
      <p:sp>
        <p:nvSpPr>
          <p:cNvPr id="10" name="TextBox 9">
            <a:extLst>
              <a:ext uri="{FF2B5EF4-FFF2-40B4-BE49-F238E27FC236}">
                <a16:creationId xmlns="" xmlns:a16="http://schemas.microsoft.com/office/drawing/2014/main" id="{8E80CF43-FD23-426C-B58D-16BEA5763B91}"/>
              </a:ext>
            </a:extLst>
          </p:cNvPr>
          <p:cNvSpPr txBox="1"/>
          <p:nvPr/>
        </p:nvSpPr>
        <p:spPr>
          <a:xfrm>
            <a:off x="577041" y="1222370"/>
            <a:ext cx="6243398" cy="461665"/>
          </a:xfrm>
          <a:prstGeom prst="rect">
            <a:avLst/>
          </a:prstGeom>
          <a:noFill/>
        </p:spPr>
        <p:txBody>
          <a:bodyPr wrap="square" rtlCol="0">
            <a:spAutoFit/>
          </a:bodyPr>
          <a:lstStyle/>
          <a:p>
            <a:r>
              <a:rPr lang="en-US" sz="2400" kern="0" dirty="0">
                <a:solidFill>
                  <a:srgbClr val="000000"/>
                </a:solidFill>
                <a:cs typeface="Arial"/>
                <a:sym typeface="Arial"/>
              </a:rPr>
              <a:t>LS8 2016 Digitally Sampled Subset</a:t>
            </a:r>
          </a:p>
        </p:txBody>
      </p:sp>
      <p:pic>
        <p:nvPicPr>
          <p:cNvPr id="11" name="Picture 10">
            <a:extLst>
              <a:ext uri="{FF2B5EF4-FFF2-40B4-BE49-F238E27FC236}">
                <a16:creationId xmlns="" xmlns:a16="http://schemas.microsoft.com/office/drawing/2014/main" id="{33ECE17D-578F-4222-8209-C3077C16E6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0985" y="1809975"/>
            <a:ext cx="5486400" cy="4267957"/>
          </a:xfrm>
          <a:prstGeom prst="rect">
            <a:avLst/>
          </a:prstGeom>
        </p:spPr>
      </p:pic>
      <p:sp>
        <p:nvSpPr>
          <p:cNvPr id="12" name="TextBox 11">
            <a:extLst>
              <a:ext uri="{FF2B5EF4-FFF2-40B4-BE49-F238E27FC236}">
                <a16:creationId xmlns="" xmlns:a16="http://schemas.microsoft.com/office/drawing/2014/main" id="{4374580D-C2EB-493A-87FA-AB59A83459AD}"/>
              </a:ext>
            </a:extLst>
          </p:cNvPr>
          <p:cNvSpPr txBox="1"/>
          <p:nvPr/>
        </p:nvSpPr>
        <p:spPr>
          <a:xfrm>
            <a:off x="6552270" y="1209846"/>
            <a:ext cx="6395798" cy="461665"/>
          </a:xfrm>
          <a:prstGeom prst="rect">
            <a:avLst/>
          </a:prstGeom>
          <a:noFill/>
        </p:spPr>
        <p:txBody>
          <a:bodyPr wrap="square" rtlCol="0">
            <a:spAutoFit/>
          </a:bodyPr>
          <a:lstStyle/>
          <a:p>
            <a:r>
              <a:rPr lang="en-US" sz="2400" kern="0" dirty="0">
                <a:solidFill>
                  <a:srgbClr val="000000"/>
                </a:solidFill>
                <a:cs typeface="Arial"/>
                <a:sym typeface="Arial"/>
              </a:rPr>
              <a:t>Sentinel 2016 Digitally Sampled</a:t>
            </a:r>
          </a:p>
        </p:txBody>
      </p:sp>
      <p:sp>
        <p:nvSpPr>
          <p:cNvPr id="7" name="TextBox 6"/>
          <p:cNvSpPr txBox="1"/>
          <p:nvPr/>
        </p:nvSpPr>
        <p:spPr>
          <a:xfrm>
            <a:off x="820313" y="6132263"/>
            <a:ext cx="4700284" cy="430887"/>
          </a:xfrm>
          <a:prstGeom prst="rect">
            <a:avLst/>
          </a:prstGeom>
          <a:noFill/>
        </p:spPr>
        <p:txBody>
          <a:bodyPr wrap="square" rtlCol="0">
            <a:spAutoFit/>
          </a:bodyPr>
          <a:lstStyle/>
          <a:p>
            <a:r>
              <a:rPr lang="en-US" sz="2200" dirty="0"/>
              <a:t>Presence: </a:t>
            </a:r>
            <a:r>
              <a:rPr lang="en-US" sz="2200" b="1" dirty="0"/>
              <a:t>1.42%</a:t>
            </a:r>
            <a:r>
              <a:rPr lang="en-US" sz="2200" dirty="0"/>
              <a:t> of Valley Bottom</a:t>
            </a:r>
          </a:p>
        </p:txBody>
      </p:sp>
      <p:sp>
        <p:nvSpPr>
          <p:cNvPr id="13" name="TextBox 12"/>
          <p:cNvSpPr txBox="1"/>
          <p:nvPr/>
        </p:nvSpPr>
        <p:spPr>
          <a:xfrm>
            <a:off x="6634043" y="6132262"/>
            <a:ext cx="4700284" cy="430887"/>
          </a:xfrm>
          <a:prstGeom prst="rect">
            <a:avLst/>
          </a:prstGeom>
          <a:noFill/>
        </p:spPr>
        <p:txBody>
          <a:bodyPr wrap="square" rtlCol="0">
            <a:spAutoFit/>
          </a:bodyPr>
          <a:lstStyle/>
          <a:p>
            <a:r>
              <a:rPr lang="en-US" sz="2200" dirty="0"/>
              <a:t>Presence: </a:t>
            </a:r>
            <a:r>
              <a:rPr lang="en-US" sz="2200" b="1" dirty="0"/>
              <a:t>1.26%</a:t>
            </a:r>
            <a:r>
              <a:rPr lang="en-US" sz="2200" dirty="0"/>
              <a:t> of Valley Bottom</a:t>
            </a:r>
          </a:p>
        </p:txBody>
      </p:sp>
    </p:spTree>
    <p:extLst>
      <p:ext uri="{BB962C8B-B14F-4D97-AF65-F5344CB8AC3E}">
        <p14:creationId xmlns:p14="http://schemas.microsoft.com/office/powerpoint/2010/main" val="1838344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2160"/>
          <a:stretch/>
        </p:blipFill>
        <p:spPr>
          <a:xfrm>
            <a:off x="1037589" y="1408408"/>
            <a:ext cx="10116822" cy="5335292"/>
          </a:xfrm>
          <a:prstGeom prst="rect">
            <a:avLst/>
          </a:prstGeom>
        </p:spPr>
      </p:pic>
      <p:sp>
        <p:nvSpPr>
          <p:cNvPr id="5" name="Title 4"/>
          <p:cNvSpPr>
            <a:spLocks noGrp="1"/>
          </p:cNvSpPr>
          <p:nvPr>
            <p:ph type="title"/>
          </p:nvPr>
        </p:nvSpPr>
        <p:spPr>
          <a:xfrm>
            <a:off x="1000125" y="377824"/>
            <a:ext cx="10233148" cy="479425"/>
          </a:xfrm>
        </p:spPr>
        <p:txBody>
          <a:bodyPr>
            <a:noAutofit/>
          </a:bodyPr>
          <a:lstStyle/>
          <a:p>
            <a:r>
              <a:rPr lang="en-US" sz="4300" dirty="0"/>
              <a:t>Results – Digital to Field </a:t>
            </a:r>
          </a:p>
        </p:txBody>
      </p:sp>
      <p:pic>
        <p:nvPicPr>
          <p:cNvPr id="6" name="Picture 5"/>
          <p:cNvPicPr>
            <a:picLocks noChangeAspect="1"/>
          </p:cNvPicPr>
          <p:nvPr/>
        </p:nvPicPr>
        <p:blipFill>
          <a:blip r:embed="rId4"/>
          <a:stretch>
            <a:fillRect/>
          </a:stretch>
        </p:blipFill>
        <p:spPr>
          <a:xfrm>
            <a:off x="1373052" y="1577906"/>
            <a:ext cx="134926" cy="848526"/>
          </a:xfrm>
          <a:prstGeom prst="rect">
            <a:avLst/>
          </a:prstGeom>
        </p:spPr>
      </p:pic>
      <p:sp>
        <p:nvSpPr>
          <p:cNvPr id="22" name="TextBox 21"/>
          <p:cNvSpPr txBox="1"/>
          <p:nvPr/>
        </p:nvSpPr>
        <p:spPr>
          <a:xfrm>
            <a:off x="2436291" y="916269"/>
            <a:ext cx="7360816" cy="523220"/>
          </a:xfrm>
          <a:prstGeom prst="rect">
            <a:avLst/>
          </a:prstGeom>
          <a:noFill/>
        </p:spPr>
        <p:txBody>
          <a:bodyPr wrap="square" rtlCol="0">
            <a:spAutoFit/>
          </a:bodyPr>
          <a:lstStyle/>
          <a:p>
            <a:r>
              <a:rPr lang="en-US" sz="2800" kern="0" dirty="0">
                <a:solidFill>
                  <a:srgbClr val="000000"/>
                </a:solidFill>
                <a:cs typeface="Arial"/>
                <a:sym typeface="Arial"/>
              </a:rPr>
              <a:t>LS8 Field and Digital Presence Detection </a:t>
            </a:r>
          </a:p>
        </p:txBody>
      </p:sp>
      <p:pic>
        <p:nvPicPr>
          <p:cNvPr id="24" name="Picture 23"/>
          <p:cNvPicPr>
            <a:picLocks noChangeAspect="1"/>
          </p:cNvPicPr>
          <p:nvPr/>
        </p:nvPicPr>
        <p:blipFill>
          <a:blip r:embed="rId5"/>
          <a:stretch>
            <a:fillRect/>
          </a:stretch>
        </p:blipFill>
        <p:spPr>
          <a:xfrm>
            <a:off x="1159630" y="6192185"/>
            <a:ext cx="1814296" cy="441944"/>
          </a:xfrm>
          <a:prstGeom prst="rect">
            <a:avLst/>
          </a:prstGeom>
        </p:spPr>
      </p:pic>
      <p:grpSp>
        <p:nvGrpSpPr>
          <p:cNvPr id="2" name="Group 1"/>
          <p:cNvGrpSpPr/>
          <p:nvPr/>
        </p:nvGrpSpPr>
        <p:grpSpPr>
          <a:xfrm>
            <a:off x="8269161" y="1549060"/>
            <a:ext cx="2980635" cy="1240475"/>
            <a:chOff x="6376861" y="1688760"/>
            <a:chExt cx="2980635" cy="1240475"/>
          </a:xfrm>
        </p:grpSpPr>
        <p:sp>
          <p:nvSpPr>
            <p:cNvPr id="23" name="Rectangle 22"/>
            <p:cNvSpPr/>
            <p:nvPr/>
          </p:nvSpPr>
          <p:spPr>
            <a:xfrm>
              <a:off x="6376861" y="1688760"/>
              <a:ext cx="2690939" cy="1240475"/>
            </a:xfrm>
            <a:prstGeom prst="rect">
              <a:avLst/>
            </a:prstGeom>
            <a:solidFill>
              <a:srgbClr val="E7E6E6">
                <a:alpha val="81000"/>
              </a:srgbClr>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1" name="TextBox 30"/>
            <p:cNvSpPr txBox="1"/>
            <p:nvPr/>
          </p:nvSpPr>
          <p:spPr>
            <a:xfrm>
              <a:off x="7061408" y="1777421"/>
              <a:ext cx="2115678" cy="307777"/>
            </a:xfrm>
            <a:prstGeom prst="rect">
              <a:avLst/>
            </a:prstGeom>
            <a:noFill/>
          </p:spPr>
          <p:txBody>
            <a:bodyPr wrap="square" rtlCol="0">
              <a:spAutoFit/>
            </a:bodyPr>
            <a:lstStyle/>
            <a:p>
              <a:r>
                <a:rPr lang="en-US" sz="1400" kern="0" dirty="0">
                  <a:solidFill>
                    <a:srgbClr val="000000"/>
                  </a:solidFill>
                  <a:latin typeface="+mj-lt"/>
                  <a:cs typeface="Arial"/>
                  <a:sym typeface="Arial"/>
                </a:rPr>
                <a:t>Both agree presence </a:t>
              </a:r>
            </a:p>
          </p:txBody>
        </p:sp>
        <p:sp>
          <p:nvSpPr>
            <p:cNvPr id="32" name="TextBox 31"/>
            <p:cNvSpPr txBox="1"/>
            <p:nvPr/>
          </p:nvSpPr>
          <p:spPr>
            <a:xfrm>
              <a:off x="7072899" y="2141909"/>
              <a:ext cx="2174220" cy="307777"/>
            </a:xfrm>
            <a:prstGeom prst="rect">
              <a:avLst/>
            </a:prstGeom>
            <a:noFill/>
          </p:spPr>
          <p:txBody>
            <a:bodyPr wrap="square" rtlCol="0">
              <a:spAutoFit/>
            </a:bodyPr>
            <a:lstStyle/>
            <a:p>
              <a:r>
                <a:rPr lang="en-US" sz="1400" kern="0" dirty="0">
                  <a:solidFill>
                    <a:srgbClr val="000000"/>
                  </a:solidFill>
                  <a:latin typeface="+mj-lt"/>
                  <a:cs typeface="Arial"/>
                  <a:sym typeface="Arial"/>
                </a:rPr>
                <a:t>LS8 Field presence </a:t>
              </a:r>
            </a:p>
          </p:txBody>
        </p:sp>
        <p:sp>
          <p:nvSpPr>
            <p:cNvPr id="33" name="TextBox 32"/>
            <p:cNvSpPr txBox="1"/>
            <p:nvPr/>
          </p:nvSpPr>
          <p:spPr>
            <a:xfrm>
              <a:off x="7066437" y="2494817"/>
              <a:ext cx="2291059" cy="307777"/>
            </a:xfrm>
            <a:prstGeom prst="rect">
              <a:avLst/>
            </a:prstGeom>
            <a:noFill/>
          </p:spPr>
          <p:txBody>
            <a:bodyPr wrap="square" rtlCol="0">
              <a:spAutoFit/>
            </a:bodyPr>
            <a:lstStyle/>
            <a:p>
              <a:r>
                <a:rPr lang="en-US" sz="1400" kern="0" dirty="0">
                  <a:solidFill>
                    <a:srgbClr val="000000"/>
                  </a:solidFill>
                  <a:latin typeface="+mj-lt"/>
                  <a:cs typeface="Arial"/>
                  <a:sym typeface="Arial"/>
                </a:rPr>
                <a:t>LS8 Digital presence </a:t>
              </a:r>
            </a:p>
          </p:txBody>
        </p:sp>
        <p:sp>
          <p:nvSpPr>
            <p:cNvPr id="34" name="Rectangle 33"/>
            <p:cNvSpPr/>
            <p:nvPr/>
          </p:nvSpPr>
          <p:spPr>
            <a:xfrm>
              <a:off x="6486147" y="1861449"/>
              <a:ext cx="556336" cy="189178"/>
            </a:xfrm>
            <a:prstGeom prst="rect">
              <a:avLst/>
            </a:prstGeom>
            <a:solidFill>
              <a:srgbClr val="ED7D31">
                <a:lumMod val="40000"/>
                <a:lumOff val="60000"/>
              </a:srgbClr>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ectangle 34"/>
            <p:cNvSpPr/>
            <p:nvPr/>
          </p:nvSpPr>
          <p:spPr>
            <a:xfrm>
              <a:off x="6478228" y="2203941"/>
              <a:ext cx="556336" cy="189179"/>
            </a:xfrm>
            <a:prstGeom prst="rect">
              <a:avLst/>
            </a:prstGeom>
            <a:solidFill>
              <a:srgbClr val="00B0F0"/>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angle 35"/>
            <p:cNvSpPr/>
            <p:nvPr/>
          </p:nvSpPr>
          <p:spPr>
            <a:xfrm>
              <a:off x="6486147" y="2566132"/>
              <a:ext cx="556336" cy="189179"/>
            </a:xfrm>
            <a:prstGeom prst="rect">
              <a:avLst/>
            </a:prstGeom>
            <a:solidFill>
              <a:srgbClr val="00B050"/>
            </a:solidFill>
            <a:ln w="25400" cap="flat" cmpd="sng" algn="ctr">
              <a:solidFill>
                <a:srgbClr val="4472C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aphicFrame>
        <p:nvGraphicFramePr>
          <p:cNvPr id="15" name="Table 14">
            <a:extLst>
              <a:ext uri="{FF2B5EF4-FFF2-40B4-BE49-F238E27FC236}">
                <a16:creationId xmlns="" xmlns:a16="http://schemas.microsoft.com/office/drawing/2014/main" id="{3A17009F-DE95-40C3-B206-47073420C365}"/>
              </a:ext>
            </a:extLst>
          </p:cNvPr>
          <p:cNvGraphicFramePr>
            <a:graphicFrameLocks noGrp="1"/>
          </p:cNvGraphicFramePr>
          <p:nvPr>
            <p:extLst>
              <p:ext uri="{D42A27DB-BD31-4B8C-83A1-F6EECF244321}">
                <p14:modId xmlns:p14="http://schemas.microsoft.com/office/powerpoint/2010/main" val="2449019602"/>
              </p:ext>
            </p:extLst>
          </p:nvPr>
        </p:nvGraphicFramePr>
        <p:xfrm>
          <a:off x="1159631" y="5353710"/>
          <a:ext cx="4578560" cy="1263723"/>
        </p:xfrm>
        <a:graphic>
          <a:graphicData uri="http://schemas.openxmlformats.org/drawingml/2006/table">
            <a:tbl>
              <a:tblPr/>
              <a:tblGrid>
                <a:gridCol w="1308994">
                  <a:extLst>
                    <a:ext uri="{9D8B030D-6E8A-4147-A177-3AD203B41FA5}">
                      <a16:colId xmlns="" xmlns:a16="http://schemas.microsoft.com/office/drawing/2014/main" val="2045900651"/>
                    </a:ext>
                  </a:extLst>
                </a:gridCol>
                <a:gridCol w="1413534">
                  <a:extLst>
                    <a:ext uri="{9D8B030D-6E8A-4147-A177-3AD203B41FA5}">
                      <a16:colId xmlns="" xmlns:a16="http://schemas.microsoft.com/office/drawing/2014/main" val="475617262"/>
                    </a:ext>
                  </a:extLst>
                </a:gridCol>
                <a:gridCol w="1856032">
                  <a:extLst>
                    <a:ext uri="{9D8B030D-6E8A-4147-A177-3AD203B41FA5}">
                      <a16:colId xmlns="" xmlns:a16="http://schemas.microsoft.com/office/drawing/2014/main" val="3675538308"/>
                    </a:ext>
                  </a:extLst>
                </a:gridCol>
              </a:tblGrid>
              <a:tr h="532991">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000" dirty="0">
                          <a:effectLst/>
                          <a:latin typeface="+mj-lt"/>
                        </a:rPr>
                        <a:t>Percentage of Valley</a:t>
                      </a:r>
                      <a:r>
                        <a:rPr lang="en-US" sz="2000" baseline="0" dirty="0">
                          <a:effectLst/>
                          <a:latin typeface="+mj-lt"/>
                        </a:rPr>
                        <a:t> Bottom</a:t>
                      </a:r>
                      <a:r>
                        <a:rPr lang="en-US" sz="2000" dirty="0">
                          <a:effectLst/>
                          <a:latin typeface="+mj-lt"/>
                        </a:rPr>
                        <a:t> Detected</a:t>
                      </a:r>
                      <a:r>
                        <a:rPr lang="en-US" sz="2000" baseline="0" dirty="0">
                          <a:effectLst/>
                          <a:latin typeface="+mj-lt"/>
                        </a:rPr>
                        <a:t> as</a:t>
                      </a:r>
                      <a:r>
                        <a:rPr lang="en-US" sz="2000" dirty="0">
                          <a:effectLst/>
                          <a:latin typeface="+mj-lt"/>
                        </a:rPr>
                        <a:t> RO</a:t>
                      </a:r>
                    </a:p>
                  </a:txBody>
                  <a:tcPr marL="22860" marR="22860" marT="0" marB="0" anchor="b">
                    <a:lnL w="1270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endParaRPr lang="en-US" sz="2400" dirty="0">
                        <a:effectLst/>
                        <a:latin typeface="Garamond" panose="02020404030301010803" pitchFamily="18" charset="0"/>
                      </a:endParaRP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extLst>
                  <a:ext uri="{0D108BD9-81ED-4DB2-BD59-A6C34878D82A}">
                    <a16:rowId xmlns="" xmlns:a16="http://schemas.microsoft.com/office/drawing/2014/main" val="172114109"/>
                  </a:ext>
                </a:extLst>
              </a:tr>
              <a:tr h="310912">
                <a:tc>
                  <a:txBody>
                    <a:bodyPr/>
                    <a:lstStyle/>
                    <a:p>
                      <a:pPr rtl="0" fontAlgn="b"/>
                      <a:r>
                        <a:rPr lang="en-US" sz="2000" b="1" dirty="0">
                          <a:effectLst/>
                          <a:latin typeface="+mj-lt"/>
                        </a:rPr>
                        <a:t>Data</a:t>
                      </a:r>
                      <a:r>
                        <a:rPr lang="en-US" sz="2000" b="1" baseline="0" dirty="0">
                          <a:effectLst/>
                          <a:latin typeface="+mj-lt"/>
                        </a:rPr>
                        <a:t> Set</a:t>
                      </a:r>
                      <a:endParaRPr lang="en-US" sz="2000" dirty="0">
                        <a:effectLst/>
                        <a:latin typeface="+mj-lt"/>
                      </a:endParaRPr>
                    </a:p>
                  </a:txBody>
                  <a:tcPr marL="22860" marR="22860" marT="0" marB="0" anchor="b">
                    <a:lnL w="1270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000" b="1" dirty="0">
                          <a:effectLst/>
                          <a:latin typeface="+mj-lt"/>
                        </a:rPr>
                        <a:t>Digital</a:t>
                      </a:r>
                      <a:r>
                        <a:rPr lang="en-US" sz="2000" dirty="0">
                          <a:effectLst/>
                          <a:latin typeface="+mj-lt"/>
                        </a:rPr>
                        <a:t> </a:t>
                      </a: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000" b="1" dirty="0">
                          <a:effectLst/>
                          <a:latin typeface="+mj-lt"/>
                        </a:rPr>
                        <a:t>Field</a:t>
                      </a:r>
                      <a:r>
                        <a:rPr lang="en-US" sz="2000" dirty="0">
                          <a:effectLst/>
                          <a:latin typeface="+mj-lt"/>
                        </a:rPr>
                        <a:t> </a:t>
                      </a: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extLst>
                  <a:ext uri="{0D108BD9-81ED-4DB2-BD59-A6C34878D82A}">
                    <a16:rowId xmlns="" xmlns:a16="http://schemas.microsoft.com/office/drawing/2014/main" val="282256009"/>
                  </a:ext>
                </a:extLst>
              </a:tr>
              <a:tr h="3432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000" dirty="0">
                          <a:effectLst/>
                          <a:latin typeface="+mj-lt"/>
                        </a:rPr>
                        <a:t>LS8 </a:t>
                      </a:r>
                    </a:p>
                  </a:txBody>
                  <a:tcPr marL="22860" marR="22860" marT="0" marB="0" anchor="b">
                    <a:lnL w="1270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000" dirty="0">
                          <a:effectLst/>
                          <a:latin typeface="+mj-lt"/>
                        </a:rPr>
                        <a:t>1.06</a:t>
                      </a: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000" dirty="0">
                          <a:effectLst/>
                          <a:latin typeface="+mj-lt"/>
                        </a:rPr>
                        <a:t>1.46</a:t>
                      </a: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687498786"/>
                  </a:ext>
                </a:extLst>
              </a:tr>
            </a:tbl>
          </a:graphicData>
        </a:graphic>
      </p:graphicFrame>
    </p:spTree>
    <p:extLst>
      <p:ext uri="{BB962C8B-B14F-4D97-AF65-F5344CB8AC3E}">
        <p14:creationId xmlns:p14="http://schemas.microsoft.com/office/powerpoint/2010/main" val="3504411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Mapping Russian Olive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514" y="1408841"/>
            <a:ext cx="7774120" cy="5182746"/>
          </a:xfrm>
          <a:prstGeom prst="rect">
            <a:avLst/>
          </a:prstGeom>
        </p:spPr>
      </p:pic>
      <p:pic>
        <p:nvPicPr>
          <p:cNvPr id="6" name="Picture 5"/>
          <p:cNvPicPr>
            <a:picLocks noChangeAspect="1"/>
          </p:cNvPicPr>
          <p:nvPr/>
        </p:nvPicPr>
        <p:blipFill>
          <a:blip r:embed="rId4"/>
          <a:stretch>
            <a:fillRect/>
          </a:stretch>
        </p:blipFill>
        <p:spPr>
          <a:xfrm>
            <a:off x="8063318" y="4911302"/>
            <a:ext cx="134926" cy="848526"/>
          </a:xfrm>
          <a:prstGeom prst="rect">
            <a:avLst/>
          </a:prstGeom>
        </p:spPr>
      </p:pic>
      <p:grpSp>
        <p:nvGrpSpPr>
          <p:cNvPr id="3" name="Group 2"/>
          <p:cNvGrpSpPr/>
          <p:nvPr/>
        </p:nvGrpSpPr>
        <p:grpSpPr>
          <a:xfrm>
            <a:off x="5893696" y="1572622"/>
            <a:ext cx="2242466" cy="1803072"/>
            <a:chOff x="5893696" y="1572622"/>
            <a:chExt cx="2242466" cy="1803072"/>
          </a:xfrm>
        </p:grpSpPr>
        <p:sp>
          <p:nvSpPr>
            <p:cNvPr id="18" name="Rectangle 17"/>
            <p:cNvSpPr/>
            <p:nvPr/>
          </p:nvSpPr>
          <p:spPr>
            <a:xfrm>
              <a:off x="5893696" y="1572622"/>
              <a:ext cx="2169622" cy="1801167"/>
            </a:xfrm>
            <a:prstGeom prst="rect">
              <a:avLst/>
            </a:prstGeom>
            <a:solidFill>
              <a:schemeClr val="bg1">
                <a:alpha val="6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7"/>
            <p:cNvSpPr>
              <a:spLocks noChangeArrowheads="1"/>
            </p:cNvSpPr>
            <p:nvPr/>
          </p:nvSpPr>
          <p:spPr bwMode="auto">
            <a:xfrm>
              <a:off x="5948154" y="1678813"/>
              <a:ext cx="21880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rPr>
                <a:t>Number</a:t>
              </a:r>
              <a:r>
                <a:rPr kumimoji="0" lang="en-US" altLang="en-US" sz="1600" b="1" i="0" u="none" strike="noStrike" cap="none" normalizeH="0" dirty="0">
                  <a:ln>
                    <a:noFill/>
                  </a:ln>
                  <a:solidFill>
                    <a:srgbClr val="000000"/>
                  </a:solidFill>
                  <a:effectLst/>
                  <a:latin typeface="+mj-lt"/>
                </a:rPr>
                <a:t> of models </a:t>
              </a:r>
              <a:r>
                <a:rPr lang="en-US" altLang="en-US" sz="1600" b="1" dirty="0">
                  <a:solidFill>
                    <a:srgbClr val="000000"/>
                  </a:solidFill>
                  <a:latin typeface="+mj-lt"/>
                </a:rPr>
                <a:t>detecting presence</a:t>
              </a:r>
              <a:endParaRPr kumimoji="0" lang="en-US" altLang="en-US" sz="1600" b="0" i="0" u="none" strike="noStrike" cap="none" normalizeH="0" baseline="0" dirty="0">
                <a:ln>
                  <a:noFill/>
                </a:ln>
                <a:solidFill>
                  <a:schemeClr val="tx1"/>
                </a:solidFill>
                <a:effectLst/>
                <a:latin typeface="+mj-lt"/>
              </a:endParaRPr>
            </a:p>
          </p:txBody>
        </p:sp>
        <p:sp>
          <p:nvSpPr>
            <p:cNvPr id="21" name="Rectangle 8"/>
            <p:cNvSpPr>
              <a:spLocks noChangeArrowheads="1"/>
            </p:cNvSpPr>
            <p:nvPr/>
          </p:nvSpPr>
          <p:spPr bwMode="auto">
            <a:xfrm>
              <a:off x="6053160" y="2350435"/>
              <a:ext cx="533400" cy="268288"/>
            </a:xfrm>
            <a:prstGeom prst="rect">
              <a:avLst/>
            </a:prstGeom>
            <a:solidFill>
              <a:srgbClr val="007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9"/>
            <p:cNvSpPr>
              <a:spLocks noChangeArrowheads="1"/>
            </p:cNvSpPr>
            <p:nvPr/>
          </p:nvSpPr>
          <p:spPr bwMode="auto">
            <a:xfrm>
              <a:off x="6053160" y="2350435"/>
              <a:ext cx="533400" cy="2682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10"/>
            <p:cNvSpPr>
              <a:spLocks noChangeArrowheads="1"/>
            </p:cNvSpPr>
            <p:nvPr/>
          </p:nvSpPr>
          <p:spPr bwMode="auto">
            <a:xfrm>
              <a:off x="6681810" y="2345604"/>
              <a:ext cx="1442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rPr>
                <a:t>0</a:t>
              </a:r>
              <a:endParaRPr kumimoji="0" lang="en-US" altLang="en-US" sz="2800" b="1" i="0" u="none" strike="noStrike" cap="none" normalizeH="0" baseline="0" dirty="0">
                <a:ln>
                  <a:noFill/>
                </a:ln>
                <a:solidFill>
                  <a:schemeClr val="tx1"/>
                </a:solidFill>
                <a:effectLst/>
                <a:latin typeface="+mj-lt"/>
              </a:endParaRPr>
            </a:p>
          </p:txBody>
        </p:sp>
        <p:sp>
          <p:nvSpPr>
            <p:cNvPr id="24" name="Rectangle 11"/>
            <p:cNvSpPr>
              <a:spLocks noChangeArrowheads="1"/>
            </p:cNvSpPr>
            <p:nvPr/>
          </p:nvSpPr>
          <p:spPr bwMode="auto">
            <a:xfrm>
              <a:off x="6053160" y="2713973"/>
              <a:ext cx="533400" cy="266700"/>
            </a:xfrm>
            <a:prstGeom prst="rect">
              <a:avLst/>
            </a:prstGeom>
            <a:solidFill>
              <a:srgbClr val="7AAB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12"/>
            <p:cNvSpPr>
              <a:spLocks noChangeArrowheads="1"/>
            </p:cNvSpPr>
            <p:nvPr/>
          </p:nvSpPr>
          <p:spPr bwMode="auto">
            <a:xfrm>
              <a:off x="6053160" y="2713973"/>
              <a:ext cx="533400" cy="26670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3"/>
            <p:cNvSpPr>
              <a:spLocks noChangeArrowheads="1"/>
            </p:cNvSpPr>
            <p:nvPr/>
          </p:nvSpPr>
          <p:spPr bwMode="auto">
            <a:xfrm>
              <a:off x="6681810" y="2707554"/>
              <a:ext cx="190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rPr>
                <a:t>1</a:t>
              </a:r>
              <a:endParaRPr kumimoji="0" lang="en-US" altLang="en-US" sz="2800" b="1" i="0" u="none" strike="noStrike" cap="none" normalizeH="0" baseline="0" dirty="0">
                <a:ln>
                  <a:noFill/>
                </a:ln>
                <a:solidFill>
                  <a:schemeClr val="tx1"/>
                </a:solidFill>
                <a:effectLst/>
                <a:latin typeface="+mj-lt"/>
              </a:endParaRPr>
            </a:p>
          </p:txBody>
        </p:sp>
        <p:sp>
          <p:nvSpPr>
            <p:cNvPr id="27" name="Rectangle 14"/>
            <p:cNvSpPr>
              <a:spLocks noChangeArrowheads="1"/>
            </p:cNvSpPr>
            <p:nvPr/>
          </p:nvSpPr>
          <p:spPr bwMode="auto">
            <a:xfrm>
              <a:off x="6053160" y="3075923"/>
              <a:ext cx="533400" cy="266700"/>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5"/>
            <p:cNvSpPr>
              <a:spLocks noChangeArrowheads="1"/>
            </p:cNvSpPr>
            <p:nvPr/>
          </p:nvSpPr>
          <p:spPr bwMode="auto">
            <a:xfrm>
              <a:off x="6053160" y="3075923"/>
              <a:ext cx="533400" cy="26670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16"/>
            <p:cNvSpPr>
              <a:spLocks noChangeArrowheads="1"/>
            </p:cNvSpPr>
            <p:nvPr/>
          </p:nvSpPr>
          <p:spPr bwMode="auto">
            <a:xfrm>
              <a:off x="6681810" y="3067917"/>
              <a:ext cx="1768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rPr>
                <a:t>2</a:t>
              </a:r>
              <a:endParaRPr kumimoji="0" lang="en-US" altLang="en-US" sz="2800" b="1" i="0" u="none" strike="noStrike" cap="none" normalizeH="0" baseline="0" dirty="0">
                <a:ln>
                  <a:noFill/>
                </a:ln>
                <a:solidFill>
                  <a:schemeClr val="tx1"/>
                </a:solidFill>
                <a:effectLst/>
                <a:latin typeface="+mj-lt"/>
              </a:endParaRPr>
            </a:p>
          </p:txBody>
        </p:sp>
        <p:sp>
          <p:nvSpPr>
            <p:cNvPr id="30" name="Rectangle 17"/>
            <p:cNvSpPr>
              <a:spLocks noChangeArrowheads="1"/>
            </p:cNvSpPr>
            <p:nvPr/>
          </p:nvSpPr>
          <p:spPr bwMode="auto">
            <a:xfrm>
              <a:off x="7140485" y="2363929"/>
              <a:ext cx="533400" cy="266700"/>
            </a:xfrm>
            <a:prstGeom prst="rect">
              <a:avLst/>
            </a:prstGeom>
            <a:solidFill>
              <a:srgbClr val="FF99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8"/>
            <p:cNvSpPr>
              <a:spLocks noChangeArrowheads="1"/>
            </p:cNvSpPr>
            <p:nvPr/>
          </p:nvSpPr>
          <p:spPr bwMode="auto">
            <a:xfrm>
              <a:off x="7140485" y="2363929"/>
              <a:ext cx="533400" cy="26670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19"/>
            <p:cNvSpPr>
              <a:spLocks noChangeArrowheads="1"/>
            </p:cNvSpPr>
            <p:nvPr/>
          </p:nvSpPr>
          <p:spPr bwMode="auto">
            <a:xfrm>
              <a:off x="7769134" y="2355923"/>
              <a:ext cx="176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mj-lt"/>
                </a:rPr>
                <a:t>3</a:t>
              </a:r>
              <a:endParaRPr kumimoji="0" lang="en-US" altLang="en-US" sz="2800" b="1" i="0" u="none" strike="noStrike" cap="none" normalizeH="0" baseline="0" dirty="0">
                <a:ln>
                  <a:noFill/>
                </a:ln>
                <a:solidFill>
                  <a:schemeClr val="tx1"/>
                </a:solidFill>
                <a:effectLst/>
                <a:latin typeface="+mj-lt"/>
              </a:endParaRPr>
            </a:p>
          </p:txBody>
        </p:sp>
        <p:sp>
          <p:nvSpPr>
            <p:cNvPr id="33" name="Rectangle 20"/>
            <p:cNvSpPr>
              <a:spLocks noChangeArrowheads="1"/>
            </p:cNvSpPr>
            <p:nvPr/>
          </p:nvSpPr>
          <p:spPr bwMode="auto">
            <a:xfrm>
              <a:off x="7140485" y="2725879"/>
              <a:ext cx="533400" cy="265113"/>
            </a:xfrm>
            <a:prstGeom prst="rect">
              <a:avLst/>
            </a:prstGeom>
            <a:solidFill>
              <a:srgbClr val="FF22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1"/>
            <p:cNvSpPr>
              <a:spLocks noChangeArrowheads="1"/>
            </p:cNvSpPr>
            <p:nvPr/>
          </p:nvSpPr>
          <p:spPr bwMode="auto">
            <a:xfrm>
              <a:off x="7140485" y="2725879"/>
              <a:ext cx="533400" cy="265113"/>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
            <p:cNvSpPr>
              <a:spLocks noChangeArrowheads="1"/>
            </p:cNvSpPr>
            <p:nvPr/>
          </p:nvSpPr>
          <p:spPr bwMode="auto">
            <a:xfrm>
              <a:off x="7769135" y="2717873"/>
              <a:ext cx="83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000000"/>
                  </a:solidFill>
                  <a:latin typeface="+mj-lt"/>
                </a:rPr>
                <a:t>4</a:t>
              </a:r>
              <a:endParaRPr kumimoji="0" lang="en-US" altLang="en-US" sz="2800" b="1" i="0" u="none" strike="noStrike" cap="none" normalizeH="0" baseline="0" dirty="0">
                <a:ln>
                  <a:noFill/>
                </a:ln>
                <a:solidFill>
                  <a:schemeClr val="tx1"/>
                </a:solidFill>
                <a:effectLst/>
                <a:latin typeface="+mj-lt"/>
              </a:endParaRPr>
            </a:p>
          </p:txBody>
        </p:sp>
      </p:grpSp>
      <p:sp>
        <p:nvSpPr>
          <p:cNvPr id="36" name="TextBox 35">
            <a:extLst>
              <a:ext uri="{FF2B5EF4-FFF2-40B4-BE49-F238E27FC236}">
                <a16:creationId xmlns="" xmlns:a16="http://schemas.microsoft.com/office/drawing/2014/main" id="{A8E0DCD9-409B-4B10-B23E-562DCF64E73E}"/>
              </a:ext>
            </a:extLst>
          </p:cNvPr>
          <p:cNvSpPr txBox="1"/>
          <p:nvPr/>
        </p:nvSpPr>
        <p:spPr>
          <a:xfrm>
            <a:off x="1993797" y="979839"/>
            <a:ext cx="6835742" cy="461665"/>
          </a:xfrm>
          <a:prstGeom prst="rect">
            <a:avLst/>
          </a:prstGeom>
          <a:noFill/>
        </p:spPr>
        <p:txBody>
          <a:bodyPr wrap="square" rtlCol="0">
            <a:spAutoFit/>
          </a:bodyPr>
          <a:lstStyle/>
          <a:p>
            <a:r>
              <a:rPr lang="en-US" sz="2400" kern="0" dirty="0">
                <a:solidFill>
                  <a:srgbClr val="000000"/>
                </a:solidFill>
                <a:cs typeface="Arial"/>
                <a:sym typeface="Arial"/>
              </a:rPr>
              <a:t>LS8 Digital Ensemble using SAHM </a:t>
            </a:r>
          </a:p>
        </p:txBody>
      </p:sp>
      <p:sp>
        <p:nvSpPr>
          <p:cNvPr id="37" name="Shape 188">
            <a:extLst>
              <a:ext uri="{FF2B5EF4-FFF2-40B4-BE49-F238E27FC236}">
                <a16:creationId xmlns="" xmlns:a16="http://schemas.microsoft.com/office/drawing/2014/main" id="{EA7B88AC-E708-4441-819A-9CEEC16DBCC3}"/>
              </a:ext>
            </a:extLst>
          </p:cNvPr>
          <p:cNvSpPr txBox="1"/>
          <p:nvPr/>
        </p:nvSpPr>
        <p:spPr>
          <a:xfrm>
            <a:off x="8568822" y="3245623"/>
            <a:ext cx="2874227" cy="395931"/>
          </a:xfrm>
          <a:prstGeom prst="rect">
            <a:avLst/>
          </a:prstGeom>
          <a:noFill/>
          <a:ln>
            <a:noFill/>
          </a:ln>
        </p:spPr>
        <p:txBody>
          <a:bodyPr wrap="square" lIns="68575" tIns="34275" rIns="68575" bIns="34275" anchor="t" anchorCtr="0">
            <a:noAutofit/>
          </a:bodyPr>
          <a:lstStyle/>
          <a:p>
            <a:pPr marL="0" marR="0" lvl="0" indent="0"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RF</a:t>
            </a:r>
            <a:r>
              <a:rPr lang="en" sz="2000" b="0" i="0" u="none" strike="noStrike" cap="none" dirty="0">
                <a:solidFill>
                  <a:srgbClr val="3A3A3A"/>
                </a:solidFill>
                <a:latin typeface="Century Gothic"/>
                <a:ea typeface="Century Gothic"/>
                <a:cs typeface="Century Gothic"/>
                <a:sym typeface="Century Gothic"/>
              </a:rPr>
              <a:t>: Random Forest</a:t>
            </a:r>
          </a:p>
        </p:txBody>
      </p:sp>
      <p:sp>
        <p:nvSpPr>
          <p:cNvPr id="38" name="Shape 189">
            <a:extLst>
              <a:ext uri="{FF2B5EF4-FFF2-40B4-BE49-F238E27FC236}">
                <a16:creationId xmlns="" xmlns:a16="http://schemas.microsoft.com/office/drawing/2014/main" id="{94BE35BC-2D14-4D4A-BF11-98CF3441AAF0}"/>
              </a:ext>
            </a:extLst>
          </p:cNvPr>
          <p:cNvSpPr txBox="1"/>
          <p:nvPr/>
        </p:nvSpPr>
        <p:spPr>
          <a:xfrm>
            <a:off x="8551328" y="2534031"/>
            <a:ext cx="3124046" cy="484501"/>
          </a:xfrm>
          <a:prstGeom prst="rect">
            <a:avLst/>
          </a:prstGeom>
          <a:noFill/>
          <a:ln>
            <a:noFill/>
          </a:ln>
        </p:spPr>
        <p:txBody>
          <a:bodyPr wrap="square" lIns="68575" tIns="34275" rIns="68575" bIns="34275" anchor="t" anchorCtr="0">
            <a:noAutofit/>
          </a:bodyPr>
          <a:lstStyle/>
          <a:p>
            <a:pPr marL="0" marR="0" lvl="0" indent="0"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GLM</a:t>
            </a:r>
            <a:r>
              <a:rPr lang="en" sz="2000" b="0" i="0" u="none" strike="noStrike" cap="none" dirty="0">
                <a:solidFill>
                  <a:srgbClr val="3A3A3A"/>
                </a:solidFill>
                <a:latin typeface="Century Gothic"/>
                <a:ea typeface="Century Gothic"/>
                <a:cs typeface="Century Gothic"/>
                <a:sym typeface="Century Gothic"/>
              </a:rPr>
              <a:t>: Generalized Linear Model </a:t>
            </a:r>
          </a:p>
        </p:txBody>
      </p:sp>
      <p:sp>
        <p:nvSpPr>
          <p:cNvPr id="39" name="Shape 190">
            <a:extLst>
              <a:ext uri="{FF2B5EF4-FFF2-40B4-BE49-F238E27FC236}">
                <a16:creationId xmlns="" xmlns:a16="http://schemas.microsoft.com/office/drawing/2014/main" id="{19FFA9D5-8443-44AF-855E-856D86831631}"/>
              </a:ext>
            </a:extLst>
          </p:cNvPr>
          <p:cNvSpPr txBox="1"/>
          <p:nvPr/>
        </p:nvSpPr>
        <p:spPr>
          <a:xfrm>
            <a:off x="8547023" y="4528432"/>
            <a:ext cx="3124046" cy="765739"/>
          </a:xfrm>
          <a:prstGeom prst="rect">
            <a:avLst/>
          </a:prstGeom>
          <a:noFill/>
          <a:ln>
            <a:noFill/>
          </a:ln>
        </p:spPr>
        <p:txBody>
          <a:bodyPr wrap="square" lIns="68575" tIns="34275" rIns="68575" bIns="34275" anchor="t" anchorCtr="0">
            <a:noAutofit/>
          </a:bodyPr>
          <a:lstStyle/>
          <a:p>
            <a:pPr marL="0" marR="0" lvl="0" indent="0"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MARS</a:t>
            </a:r>
            <a:r>
              <a:rPr lang="en" sz="2000" b="0" i="0" u="none" strike="noStrike" cap="none" dirty="0">
                <a:solidFill>
                  <a:srgbClr val="3A3A3A"/>
                </a:solidFill>
                <a:latin typeface="Century Gothic"/>
                <a:ea typeface="Century Gothic"/>
                <a:cs typeface="Century Gothic"/>
                <a:sym typeface="Century Gothic"/>
              </a:rPr>
              <a:t>: Multivariate </a:t>
            </a:r>
          </a:p>
          <a:p>
            <a:pPr marL="0" marR="0" lvl="0" indent="0" rtl="0">
              <a:lnSpc>
                <a:spcPct val="100000"/>
              </a:lnSpc>
              <a:spcBef>
                <a:spcPts val="0"/>
              </a:spcBef>
              <a:spcAft>
                <a:spcPts val="0"/>
              </a:spcAft>
              <a:buClr>
                <a:srgbClr val="3A3A3A"/>
              </a:buClr>
              <a:buSzPct val="25000"/>
              <a:buFont typeface="Century Gothic"/>
              <a:buNone/>
            </a:pPr>
            <a:r>
              <a:rPr lang="en" sz="2000" b="0" i="0" u="none" strike="noStrike" cap="none" dirty="0">
                <a:solidFill>
                  <a:srgbClr val="3A3A3A"/>
                </a:solidFill>
                <a:latin typeface="Century Gothic"/>
                <a:ea typeface="Century Gothic"/>
                <a:cs typeface="Century Gothic"/>
                <a:sym typeface="Century Gothic"/>
              </a:rPr>
              <a:t>Adaptive Regression Splines</a:t>
            </a:r>
          </a:p>
        </p:txBody>
      </p:sp>
      <p:sp>
        <p:nvSpPr>
          <p:cNvPr id="40" name="Shape 191">
            <a:extLst>
              <a:ext uri="{FF2B5EF4-FFF2-40B4-BE49-F238E27FC236}">
                <a16:creationId xmlns="" xmlns:a16="http://schemas.microsoft.com/office/drawing/2014/main" id="{15AA0883-D541-4162-B68F-8D3E23F2DA17}"/>
              </a:ext>
            </a:extLst>
          </p:cNvPr>
          <p:cNvSpPr txBox="1"/>
          <p:nvPr/>
        </p:nvSpPr>
        <p:spPr>
          <a:xfrm>
            <a:off x="8568822" y="3757964"/>
            <a:ext cx="2874227" cy="484501"/>
          </a:xfrm>
          <a:prstGeom prst="rect">
            <a:avLst/>
          </a:prstGeom>
          <a:noFill/>
          <a:ln>
            <a:noFill/>
          </a:ln>
        </p:spPr>
        <p:txBody>
          <a:bodyPr wrap="square" lIns="68575" tIns="34275" rIns="68575" bIns="34275" anchor="t" anchorCtr="0">
            <a:noAutofit/>
          </a:bodyPr>
          <a:lstStyle/>
          <a:p>
            <a:pPr marL="0" marR="0" lvl="0" indent="0"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BRT</a:t>
            </a:r>
            <a:r>
              <a:rPr lang="en" sz="2000" b="0" i="0" u="none" strike="noStrike" cap="none" dirty="0">
                <a:solidFill>
                  <a:srgbClr val="3A3A3A"/>
                </a:solidFill>
                <a:latin typeface="Century Gothic"/>
                <a:ea typeface="Century Gothic"/>
                <a:cs typeface="Century Gothic"/>
                <a:sym typeface="Century Gothic"/>
              </a:rPr>
              <a:t>: Boosted </a:t>
            </a:r>
          </a:p>
          <a:p>
            <a:pPr marL="0" marR="0" lvl="0" indent="0" rtl="0">
              <a:lnSpc>
                <a:spcPct val="100000"/>
              </a:lnSpc>
              <a:spcBef>
                <a:spcPts val="0"/>
              </a:spcBef>
              <a:spcAft>
                <a:spcPts val="0"/>
              </a:spcAft>
              <a:buClr>
                <a:srgbClr val="3A3A3A"/>
              </a:buClr>
              <a:buSzPct val="25000"/>
              <a:buFont typeface="Century Gothic"/>
              <a:buNone/>
            </a:pPr>
            <a:r>
              <a:rPr lang="en" sz="2000" b="0" i="0" u="none" strike="noStrike" cap="none" dirty="0">
                <a:solidFill>
                  <a:srgbClr val="3A3A3A"/>
                </a:solidFill>
                <a:latin typeface="Century Gothic"/>
                <a:ea typeface="Century Gothic"/>
                <a:cs typeface="Century Gothic"/>
                <a:sym typeface="Century Gothic"/>
              </a:rPr>
              <a:t>Regression Trees</a:t>
            </a:r>
          </a:p>
        </p:txBody>
      </p:sp>
      <p:sp>
        <p:nvSpPr>
          <p:cNvPr id="41" name="TextBox 40">
            <a:extLst>
              <a:ext uri="{FF2B5EF4-FFF2-40B4-BE49-F238E27FC236}">
                <a16:creationId xmlns="" xmlns:a16="http://schemas.microsoft.com/office/drawing/2014/main" id="{4DC88072-4606-40C8-B0BC-D422E4904608}"/>
              </a:ext>
            </a:extLst>
          </p:cNvPr>
          <p:cNvSpPr txBox="1"/>
          <p:nvPr/>
        </p:nvSpPr>
        <p:spPr>
          <a:xfrm>
            <a:off x="8483578" y="1308142"/>
            <a:ext cx="3124046" cy="954107"/>
          </a:xfrm>
          <a:prstGeom prst="rect">
            <a:avLst/>
          </a:prstGeom>
          <a:noFill/>
        </p:spPr>
        <p:txBody>
          <a:bodyPr wrap="square" rtlCol="0">
            <a:spAutoFit/>
          </a:bodyPr>
          <a:lstStyle/>
          <a:p>
            <a:r>
              <a:rPr lang="en-US" sz="2800" kern="0" dirty="0">
                <a:solidFill>
                  <a:srgbClr val="3289B4"/>
                </a:solidFill>
                <a:cs typeface="Arial"/>
                <a:sym typeface="Arial"/>
              </a:rPr>
              <a:t>Four Models Compared:</a:t>
            </a:r>
          </a:p>
        </p:txBody>
      </p:sp>
    </p:spTree>
    <p:extLst>
      <p:ext uri="{BB962C8B-B14F-4D97-AF65-F5344CB8AC3E}">
        <p14:creationId xmlns:p14="http://schemas.microsoft.com/office/powerpoint/2010/main" val="15828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Methodology – Calculating ET</a:t>
            </a:r>
          </a:p>
        </p:txBody>
      </p:sp>
      <p:grpSp>
        <p:nvGrpSpPr>
          <p:cNvPr id="25" name="Group 24"/>
          <p:cNvGrpSpPr/>
          <p:nvPr/>
        </p:nvGrpSpPr>
        <p:grpSpPr>
          <a:xfrm>
            <a:off x="-674966" y="4988441"/>
            <a:ext cx="7499804" cy="336582"/>
            <a:chOff x="1201133" y="4425036"/>
            <a:chExt cx="4795889" cy="218400"/>
          </a:xfrm>
        </p:grpSpPr>
        <p:sp>
          <p:nvSpPr>
            <p:cNvPr id="26" name="Shape 197"/>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endParaRPr lang="en" sz="1500" b="0" i="0" u="none" strike="noStrike" cap="none" dirty="0">
                <a:solidFill>
                  <a:srgbClr val="3A3A3A"/>
                </a:solidFill>
                <a:latin typeface="Century Gothic"/>
                <a:ea typeface="Century Gothic"/>
                <a:cs typeface="Century Gothic"/>
                <a:sym typeface="Century Gothic"/>
              </a:endParaRPr>
            </a:p>
          </p:txBody>
        </p:sp>
        <p:sp>
          <p:nvSpPr>
            <p:cNvPr id="27" name="Shape 198"/>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Data</a:t>
              </a:r>
            </a:p>
          </p:txBody>
        </p:sp>
        <p:sp>
          <p:nvSpPr>
            <p:cNvPr id="28" name="Shape 199"/>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Software</a:t>
              </a:r>
            </a:p>
          </p:txBody>
        </p:sp>
        <p:sp>
          <p:nvSpPr>
            <p:cNvPr id="29" name="Shape 200"/>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Algorithm</a:t>
              </a:r>
            </a:p>
          </p:txBody>
        </p:sp>
        <p:sp>
          <p:nvSpPr>
            <p:cNvPr id="30" name="Shape 201"/>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Output</a:t>
              </a:r>
            </a:p>
          </p:txBody>
        </p:sp>
      </p:grpSp>
      <p:grpSp>
        <p:nvGrpSpPr>
          <p:cNvPr id="31" name="Group 30"/>
          <p:cNvGrpSpPr/>
          <p:nvPr/>
        </p:nvGrpSpPr>
        <p:grpSpPr>
          <a:xfrm>
            <a:off x="1174216" y="5383713"/>
            <a:ext cx="5631181" cy="605706"/>
            <a:chOff x="2295436" y="4739543"/>
            <a:chExt cx="3606490" cy="403200"/>
          </a:xfrm>
        </p:grpSpPr>
        <p:cxnSp>
          <p:nvCxnSpPr>
            <p:cNvPr id="32" name="Shape 172"/>
            <p:cNvCxnSpPr>
              <a:stCxn id="33" idx="0"/>
            </p:cNvCxnSpPr>
            <p:nvPr/>
          </p:nvCxnSpPr>
          <p:spPr>
            <a:xfrm flipV="1">
              <a:off x="2801536" y="4941088"/>
              <a:ext cx="3100390" cy="55"/>
            </a:xfrm>
            <a:prstGeom prst="straightConnector1">
              <a:avLst/>
            </a:prstGeom>
            <a:noFill/>
            <a:ln w="38100" cap="flat" cmpd="sng">
              <a:solidFill>
                <a:schemeClr val="accent2"/>
              </a:solidFill>
              <a:prstDash val="dash"/>
              <a:miter lim="8000"/>
              <a:headEnd type="none" w="med" len="med"/>
              <a:tailEnd type="none" w="med" len="med"/>
            </a:ln>
          </p:spPr>
        </p:cxnSp>
        <p:sp>
          <p:nvSpPr>
            <p:cNvPr id="33" name="Shape 192"/>
            <p:cNvSpPr/>
            <p:nvPr/>
          </p:nvSpPr>
          <p:spPr>
            <a:xfrm>
              <a:off x="2295436" y="4739543"/>
              <a:ext cx="506100" cy="403200"/>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1</a:t>
              </a:r>
              <a:endParaRPr lang="en" sz="1200" b="1" i="0" u="none" strike="noStrike" cap="none" dirty="0">
                <a:solidFill>
                  <a:schemeClr val="lt1"/>
                </a:solidFill>
                <a:latin typeface="Century Gothic"/>
                <a:ea typeface="Century Gothic"/>
                <a:cs typeface="Century Gothic"/>
                <a:sym typeface="Century Gothic"/>
              </a:endParaRPr>
            </a:p>
          </p:txBody>
        </p:sp>
        <p:sp>
          <p:nvSpPr>
            <p:cNvPr id="35" name="Shape 194"/>
            <p:cNvSpPr/>
            <p:nvPr/>
          </p:nvSpPr>
          <p:spPr>
            <a:xfrm>
              <a:off x="3328948" y="4739543"/>
              <a:ext cx="506100" cy="403200"/>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2</a:t>
              </a:r>
              <a:endParaRPr lang="en" sz="1200" b="1" i="0" u="none" strike="noStrike" cap="none" dirty="0">
                <a:solidFill>
                  <a:schemeClr val="lt1"/>
                </a:solidFill>
                <a:latin typeface="Century Gothic"/>
                <a:ea typeface="Century Gothic"/>
                <a:cs typeface="Century Gothic"/>
                <a:sym typeface="Century Gothic"/>
              </a:endParaRPr>
            </a:p>
          </p:txBody>
        </p:sp>
        <p:sp>
          <p:nvSpPr>
            <p:cNvPr id="36" name="Shape 195"/>
            <p:cNvSpPr/>
            <p:nvPr/>
          </p:nvSpPr>
          <p:spPr>
            <a:xfrm>
              <a:off x="4362460" y="4739543"/>
              <a:ext cx="506100" cy="403200"/>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3</a:t>
              </a:r>
              <a:endParaRPr lang="en" sz="1200" b="1" i="0" u="none" strike="noStrike" cap="none" dirty="0">
                <a:solidFill>
                  <a:schemeClr val="lt1"/>
                </a:solidFill>
                <a:latin typeface="Century Gothic"/>
                <a:ea typeface="Century Gothic"/>
                <a:cs typeface="Century Gothic"/>
                <a:sym typeface="Century Gothic"/>
              </a:endParaRPr>
            </a:p>
          </p:txBody>
        </p:sp>
        <p:sp>
          <p:nvSpPr>
            <p:cNvPr id="37" name="Shape 196"/>
            <p:cNvSpPr/>
            <p:nvPr/>
          </p:nvSpPr>
          <p:spPr>
            <a:xfrm>
              <a:off x="5389241" y="4739543"/>
              <a:ext cx="506100" cy="403200"/>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4</a:t>
              </a:r>
              <a:endParaRPr lang="en" sz="1200" b="1" i="0" u="none" strike="noStrike" cap="none" dirty="0">
                <a:solidFill>
                  <a:schemeClr val="lt1"/>
                </a:solidFill>
                <a:latin typeface="Century Gothic"/>
                <a:ea typeface="Century Gothic"/>
                <a:cs typeface="Century Gothic"/>
                <a:sym typeface="Century Gothic"/>
              </a:endParaRPr>
            </a:p>
          </p:txBody>
        </p:sp>
      </p:grpSp>
      <p:grpSp>
        <p:nvGrpSpPr>
          <p:cNvPr id="4" name="Group 3"/>
          <p:cNvGrpSpPr/>
          <p:nvPr/>
        </p:nvGrpSpPr>
        <p:grpSpPr>
          <a:xfrm>
            <a:off x="275030" y="1734399"/>
            <a:ext cx="7634693" cy="2774886"/>
            <a:chOff x="83850" y="1731906"/>
            <a:chExt cx="9600746" cy="3226416"/>
          </a:xfrm>
        </p:grpSpPr>
        <p:grpSp>
          <p:nvGrpSpPr>
            <p:cNvPr id="3" name="Group 2"/>
            <p:cNvGrpSpPr/>
            <p:nvPr/>
          </p:nvGrpSpPr>
          <p:grpSpPr>
            <a:xfrm>
              <a:off x="1728471" y="1850086"/>
              <a:ext cx="7956125" cy="3108236"/>
              <a:chOff x="1728471" y="1850086"/>
              <a:chExt cx="7956125" cy="3108236"/>
            </a:xfrm>
          </p:grpSpPr>
          <p:sp>
            <p:nvSpPr>
              <p:cNvPr id="38" name="Shape 171"/>
              <p:cNvSpPr/>
              <p:nvPr/>
            </p:nvSpPr>
            <p:spPr>
              <a:xfrm rot="5400000">
                <a:off x="1955681" y="1999709"/>
                <a:ext cx="1377098" cy="1077851"/>
              </a:xfrm>
              <a:prstGeom prst="triangle">
                <a:avLst>
                  <a:gd name="adj" fmla="val 50000"/>
                </a:avLst>
              </a:prstGeom>
              <a:solidFill>
                <a:schemeClr val="accent1">
                  <a:alpha val="79000"/>
                </a:schemeClr>
              </a:solidFill>
              <a:ln w="12700" cap="flat" cmpd="sng">
                <a:solidFill>
                  <a:srgbClr val="42719B"/>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39" name="Shape 170"/>
              <p:cNvSpPr/>
              <p:nvPr/>
            </p:nvSpPr>
            <p:spPr>
              <a:xfrm rot="2935479">
                <a:off x="3760904" y="2394443"/>
                <a:ext cx="1323214" cy="2050942"/>
              </a:xfrm>
              <a:prstGeom prst="triangle">
                <a:avLst>
                  <a:gd name="adj" fmla="val 50000"/>
                </a:avLst>
              </a:prstGeom>
              <a:solidFill>
                <a:schemeClr val="accent1">
                  <a:alpha val="61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2" name="Shape 183"/>
              <p:cNvSpPr/>
              <p:nvPr/>
            </p:nvSpPr>
            <p:spPr>
              <a:xfrm>
                <a:off x="1728471" y="3452753"/>
                <a:ext cx="2176180" cy="1505569"/>
              </a:xfrm>
              <a:prstGeom prst="hexagon">
                <a:avLst>
                  <a:gd name="adj" fmla="val 25000"/>
                  <a:gd name="vf" fmla="val 115470"/>
                </a:avLst>
              </a:prstGeom>
              <a:solidFill>
                <a:schemeClr val="accent1"/>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700" b="1" dirty="0">
                    <a:solidFill>
                      <a:schemeClr val="lt1"/>
                    </a:solidFill>
                    <a:latin typeface="Century Gothic"/>
                    <a:ea typeface="Century Gothic"/>
                    <a:cs typeface="Century Gothic"/>
                    <a:sym typeface="Century Gothic"/>
                  </a:rPr>
                  <a:t>Reference ET</a:t>
                </a:r>
                <a:endParaRPr lang="en" sz="1700" b="1" i="0" u="none" strike="noStrike" cap="none" dirty="0">
                  <a:solidFill>
                    <a:schemeClr val="lt1"/>
                  </a:solidFill>
                  <a:latin typeface="Century Gothic"/>
                  <a:ea typeface="Century Gothic"/>
                  <a:cs typeface="Century Gothic"/>
                  <a:sym typeface="Century Gothic"/>
                </a:endParaRPr>
              </a:p>
            </p:txBody>
          </p:sp>
          <p:sp>
            <p:nvSpPr>
              <p:cNvPr id="40" name="Shape 169"/>
              <p:cNvSpPr/>
              <p:nvPr/>
            </p:nvSpPr>
            <p:spPr>
              <a:xfrm rot="1788263">
                <a:off x="4598956" y="2280872"/>
                <a:ext cx="981603" cy="1836552"/>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3" name="Shape 183"/>
              <p:cNvSpPr/>
              <p:nvPr/>
            </p:nvSpPr>
            <p:spPr>
              <a:xfrm>
                <a:off x="3859616" y="3708765"/>
                <a:ext cx="1525639" cy="1216633"/>
              </a:xfrm>
              <a:prstGeom prst="hexagon">
                <a:avLst>
                  <a:gd name="adj" fmla="val 25000"/>
                  <a:gd name="vf" fmla="val 115470"/>
                </a:avLst>
              </a:prstGeom>
              <a:solidFill>
                <a:schemeClr val="accent1"/>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700" b="1" dirty="0">
                    <a:solidFill>
                      <a:schemeClr val="lt1"/>
                    </a:solidFill>
                    <a:latin typeface="Century Gothic"/>
                    <a:ea typeface="Century Gothic"/>
                    <a:cs typeface="Century Gothic"/>
                    <a:sym typeface="Century Gothic"/>
                  </a:rPr>
                  <a:t>Air Temp</a:t>
                </a:r>
                <a:endParaRPr lang="en" sz="1700" b="1" i="0" u="none" strike="noStrike" cap="none" dirty="0">
                  <a:solidFill>
                    <a:schemeClr val="lt1"/>
                  </a:solidFill>
                  <a:latin typeface="Century Gothic"/>
                  <a:ea typeface="Century Gothic"/>
                  <a:cs typeface="Century Gothic"/>
                  <a:sym typeface="Century Gothic"/>
                </a:endParaRPr>
              </a:p>
            </p:txBody>
          </p:sp>
          <p:sp>
            <p:nvSpPr>
              <p:cNvPr id="41" name="Shape 169"/>
              <p:cNvSpPr/>
              <p:nvPr/>
            </p:nvSpPr>
            <p:spPr>
              <a:xfrm rot="6695208">
                <a:off x="4140410" y="1897527"/>
                <a:ext cx="1326455" cy="2055563"/>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1" name="Shape 183"/>
              <p:cNvSpPr/>
              <p:nvPr/>
            </p:nvSpPr>
            <p:spPr>
              <a:xfrm>
                <a:off x="2704559" y="1871328"/>
                <a:ext cx="2050683" cy="1358915"/>
              </a:xfrm>
              <a:prstGeom prst="hexagon">
                <a:avLst>
                  <a:gd name="adj" fmla="val 25000"/>
                  <a:gd name="vf" fmla="val 115470"/>
                </a:avLst>
              </a:prstGeom>
              <a:solidFill>
                <a:schemeClr val="accent1"/>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dirty="0">
                    <a:solidFill>
                      <a:schemeClr val="lt1"/>
                    </a:solidFill>
                    <a:latin typeface="Century Gothic"/>
                    <a:ea typeface="Century Gothic"/>
                    <a:cs typeface="Century Gothic"/>
                    <a:sym typeface="Century Gothic"/>
                  </a:rPr>
                  <a:t>Convert Band 10 to Surface Temp</a:t>
                </a:r>
                <a:endParaRPr lang="en" sz="1500" b="1" i="0" u="none" strike="noStrike" cap="none" dirty="0">
                  <a:solidFill>
                    <a:schemeClr val="lt1"/>
                  </a:solidFill>
                  <a:latin typeface="Century Gothic"/>
                  <a:ea typeface="Century Gothic"/>
                  <a:cs typeface="Century Gothic"/>
                  <a:sym typeface="Century Gothic"/>
                </a:endParaRPr>
              </a:p>
            </p:txBody>
          </p:sp>
          <p:sp>
            <p:nvSpPr>
              <p:cNvPr id="44" name="Shape 166"/>
              <p:cNvSpPr/>
              <p:nvPr/>
            </p:nvSpPr>
            <p:spPr>
              <a:xfrm rot="6452009">
                <a:off x="6219325" y="2392672"/>
                <a:ext cx="924179" cy="1513089"/>
              </a:xfrm>
              <a:prstGeom prst="triangle">
                <a:avLst>
                  <a:gd name="adj" fmla="val 50000"/>
                </a:avLst>
              </a:prstGeom>
              <a:solidFill>
                <a:schemeClr val="accent4">
                  <a:alpha val="78000"/>
                </a:schemeClr>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45" name="Shape 168"/>
              <p:cNvSpPr/>
              <p:nvPr/>
            </p:nvSpPr>
            <p:spPr>
              <a:xfrm rot="17368351">
                <a:off x="6188665" y="1849283"/>
                <a:ext cx="984027" cy="1704105"/>
              </a:xfrm>
              <a:prstGeom prst="triangle">
                <a:avLst>
                  <a:gd name="adj" fmla="val 50000"/>
                </a:avLst>
              </a:prstGeom>
              <a:solidFill>
                <a:schemeClr val="accent6">
                  <a:alpha val="72000"/>
                </a:schemeClr>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24" name="Shape 176"/>
              <p:cNvSpPr/>
              <p:nvPr/>
            </p:nvSpPr>
            <p:spPr>
              <a:xfrm>
                <a:off x="4755241" y="2263204"/>
                <a:ext cx="1520489" cy="1206819"/>
              </a:xfrm>
              <a:prstGeom prst="hexagon">
                <a:avLst>
                  <a:gd name="adj" fmla="val 25000"/>
                  <a:gd name="vf" fmla="val 115470"/>
                </a:avLst>
              </a:prstGeom>
              <a:solidFill>
                <a:schemeClr val="accent4"/>
              </a:solidFill>
              <a:ln w="12700" cap="flat" cmpd="sng">
                <a:solidFill>
                  <a:schemeClr val="bg1">
                    <a:lumMod val="5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lt1"/>
                    </a:solidFill>
                    <a:latin typeface="Century Gothic"/>
                    <a:ea typeface="Century Gothic"/>
                    <a:cs typeface="Century Gothic"/>
                    <a:sym typeface="Century Gothic"/>
                  </a:rPr>
                  <a:t>Python</a:t>
                </a:r>
              </a:p>
            </p:txBody>
          </p:sp>
          <p:sp>
            <p:nvSpPr>
              <p:cNvPr id="46" name="Shape 168"/>
              <p:cNvSpPr/>
              <p:nvPr/>
            </p:nvSpPr>
            <p:spPr>
              <a:xfrm rot="17368351">
                <a:off x="7313982" y="1790584"/>
                <a:ext cx="984027" cy="1704105"/>
              </a:xfrm>
              <a:prstGeom prst="triangle">
                <a:avLst>
                  <a:gd name="adj" fmla="val 0"/>
                </a:avLst>
              </a:prstGeom>
              <a:solidFill>
                <a:schemeClr val="accent6">
                  <a:alpha val="72000"/>
                </a:schemeClr>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43" name="Shape 185"/>
              <p:cNvSpPr/>
              <p:nvPr/>
            </p:nvSpPr>
            <p:spPr>
              <a:xfrm>
                <a:off x="8021376" y="2155491"/>
                <a:ext cx="1663220" cy="1455084"/>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lt1"/>
                    </a:solidFill>
                    <a:latin typeface="Century Gothic"/>
                    <a:ea typeface="Century Gothic"/>
                    <a:cs typeface="Century Gothic"/>
                    <a:sym typeface="Century Gothic"/>
                  </a:rPr>
                  <a:t>ET Map</a:t>
                </a:r>
              </a:p>
            </p:txBody>
          </p:sp>
          <p:sp>
            <p:nvSpPr>
              <p:cNvPr id="42" name="Shape 176"/>
              <p:cNvSpPr/>
              <p:nvPr/>
            </p:nvSpPr>
            <p:spPr>
              <a:xfrm>
                <a:off x="6354446" y="2321716"/>
                <a:ext cx="1631730" cy="1122634"/>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lt1"/>
                    </a:solidFill>
                    <a:latin typeface="Century Gothic"/>
                    <a:ea typeface="Century Gothic"/>
                    <a:cs typeface="Century Gothic"/>
                    <a:sym typeface="Century Gothic"/>
                  </a:rPr>
                  <a:t>S</a:t>
                </a:r>
                <a:r>
                  <a:rPr lang="en-US" sz="1600" b="1" i="0" u="none" strike="noStrike" cap="none" dirty="0">
                    <a:solidFill>
                      <a:schemeClr val="lt1"/>
                    </a:solidFill>
                    <a:latin typeface="Century Gothic"/>
                    <a:ea typeface="Century Gothic"/>
                    <a:cs typeface="Century Gothic"/>
                    <a:sym typeface="Century Gothic"/>
                  </a:rPr>
                  <a:t>S</a:t>
                </a:r>
                <a:r>
                  <a:rPr lang="en-US" sz="1600" b="1" dirty="0">
                    <a:solidFill>
                      <a:schemeClr val="lt1"/>
                    </a:solidFill>
                    <a:latin typeface="Century Gothic"/>
                    <a:ea typeface="Century Gothic"/>
                    <a:cs typeface="Century Gothic"/>
                    <a:sym typeface="Century Gothic"/>
                  </a:rPr>
                  <a:t>E</a:t>
                </a:r>
                <a:r>
                  <a:rPr lang="en" sz="1600" b="1" i="0" u="none" strike="noStrike" cap="none" dirty="0">
                    <a:solidFill>
                      <a:schemeClr val="lt1"/>
                    </a:solidFill>
                    <a:latin typeface="Century Gothic"/>
                    <a:ea typeface="Century Gothic"/>
                    <a:cs typeface="Century Gothic"/>
                    <a:sym typeface="Century Gothic"/>
                  </a:rPr>
                  <a:t>B</a:t>
                </a:r>
                <a:r>
                  <a:rPr lang="en-US" sz="1600" b="1" i="0" u="none" strike="noStrike" cap="none" dirty="0">
                    <a:solidFill>
                      <a:schemeClr val="lt1"/>
                    </a:solidFill>
                    <a:latin typeface="Century Gothic"/>
                    <a:ea typeface="Century Gothic"/>
                    <a:cs typeface="Century Gothic"/>
                    <a:sym typeface="Century Gothic"/>
                  </a:rPr>
                  <a:t>op</a:t>
                </a:r>
                <a:endParaRPr lang="en" sz="1600" b="1" i="0" u="none" strike="noStrike" cap="none" dirty="0">
                  <a:solidFill>
                    <a:schemeClr val="lt1"/>
                  </a:solidFill>
                  <a:latin typeface="Century Gothic"/>
                  <a:ea typeface="Century Gothic"/>
                  <a:cs typeface="Century Gothic"/>
                  <a:sym typeface="Century Gothic"/>
                </a:endParaRPr>
              </a:p>
            </p:txBody>
          </p:sp>
        </p:grpSp>
        <p:sp>
          <p:nvSpPr>
            <p:cNvPr id="20" name="Shape 179"/>
            <p:cNvSpPr/>
            <p:nvPr/>
          </p:nvSpPr>
          <p:spPr>
            <a:xfrm>
              <a:off x="83850" y="1731906"/>
              <a:ext cx="2483648" cy="1613456"/>
            </a:xfrm>
            <a:prstGeom prst="hexagon">
              <a:avLst>
                <a:gd name="adj" fmla="val 25000"/>
                <a:gd name="vf" fmla="val 115470"/>
              </a:avLst>
            </a:prstGeom>
            <a:gradFill>
              <a:gsLst>
                <a:gs pos="0">
                  <a:srgbClr val="70A5DA"/>
                </a:gs>
                <a:gs pos="50000">
                  <a:srgbClr val="539BDB"/>
                </a:gs>
                <a:gs pos="100000">
                  <a:srgbClr val="4288C8"/>
                </a:gs>
              </a:gsLst>
              <a:lin ang="5400012" scaled="0"/>
            </a:gradFill>
            <a:ln w="9525" cap="flat" cmpd="sng">
              <a:solidFill>
                <a:schemeClr val="bg1">
                  <a:lumMod val="5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NASA Earth Observations</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Landsat 8</a:t>
              </a:r>
            </a:p>
          </p:txBody>
        </p:sp>
      </p:grpSp>
      <p:pic>
        <p:nvPicPr>
          <p:cNvPr id="47"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6929" y="840728"/>
            <a:ext cx="3621642" cy="5502317"/>
          </a:xfrm>
          <a:prstGeom prst="rect">
            <a:avLst/>
          </a:prstGeom>
        </p:spPr>
      </p:pic>
      <p:sp>
        <p:nvSpPr>
          <p:cNvPr id="48" name="Text Placeholder 4"/>
          <p:cNvSpPr txBox="1">
            <a:spLocks/>
          </p:cNvSpPr>
          <p:nvPr/>
        </p:nvSpPr>
        <p:spPr>
          <a:xfrm>
            <a:off x="8288051" y="6453896"/>
            <a:ext cx="3867751"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Image Credit: M. W. </a:t>
            </a:r>
            <a:r>
              <a:rPr kumimoji="0" lang="en-US" sz="12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Toews</a:t>
            </a:r>
            <a:r>
              <a:rPr kumimoji="0" lang="en-US"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Wikimedia Commons</a:t>
            </a:r>
          </a:p>
        </p:txBody>
      </p:sp>
    </p:spTree>
    <p:extLst>
      <p:ext uri="{BB962C8B-B14F-4D97-AF65-F5344CB8AC3E}">
        <p14:creationId xmlns:p14="http://schemas.microsoft.com/office/powerpoint/2010/main" val="542533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Calculating ET</a:t>
            </a:r>
          </a:p>
        </p:txBody>
      </p:sp>
      <p:pic>
        <p:nvPicPr>
          <p:cNvPr id="11" name="Picture 10">
            <a:extLst>
              <a:ext uri="{FF2B5EF4-FFF2-40B4-BE49-F238E27FC236}">
                <a16:creationId xmlns="" xmlns:a16="http://schemas.microsoft.com/office/drawing/2014/main" id="{E18EF49D-DE21-4BE4-9737-30D0B3D8C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3087" y="1384488"/>
            <a:ext cx="5896698" cy="4556538"/>
          </a:xfrm>
          <a:prstGeom prst="rect">
            <a:avLst/>
          </a:prstGeom>
          <a:ln>
            <a:solidFill>
              <a:schemeClr val="tx1"/>
            </a:solidFill>
          </a:ln>
        </p:spPr>
      </p:pic>
      <p:sp>
        <p:nvSpPr>
          <p:cNvPr id="12" name="TextBox 11">
            <a:extLst>
              <a:ext uri="{FF2B5EF4-FFF2-40B4-BE49-F238E27FC236}">
                <a16:creationId xmlns="" xmlns:a16="http://schemas.microsoft.com/office/drawing/2014/main" id="{CFA55C5A-04E3-428A-8980-F0C719F550CD}"/>
              </a:ext>
            </a:extLst>
          </p:cNvPr>
          <p:cNvSpPr txBox="1"/>
          <p:nvPr/>
        </p:nvSpPr>
        <p:spPr>
          <a:xfrm>
            <a:off x="6194720" y="1466469"/>
            <a:ext cx="1261563" cy="369332"/>
          </a:xfrm>
          <a:prstGeom prst="rect">
            <a:avLst/>
          </a:prstGeom>
          <a:solidFill>
            <a:schemeClr val="bg1"/>
          </a:solidFill>
          <a:ln>
            <a:solidFill>
              <a:schemeClr val="tx1"/>
            </a:solidFill>
          </a:ln>
        </p:spPr>
        <p:txBody>
          <a:bodyPr wrap="square" rtlCol="0">
            <a:spAutoFit/>
          </a:bodyPr>
          <a:lstStyle/>
          <a:p>
            <a:r>
              <a:rPr lang="en-US" dirty="0"/>
              <a:t>Presence</a:t>
            </a:r>
          </a:p>
        </p:txBody>
      </p:sp>
      <p:pic>
        <p:nvPicPr>
          <p:cNvPr id="13" name="Picture 12">
            <a:extLst>
              <a:ext uri="{FF2B5EF4-FFF2-40B4-BE49-F238E27FC236}">
                <a16:creationId xmlns="" xmlns:a16="http://schemas.microsoft.com/office/drawing/2014/main" id="{8F559373-D816-4179-B630-94CFC5A952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179" y="1393687"/>
            <a:ext cx="5881825" cy="4545046"/>
          </a:xfrm>
          <a:prstGeom prst="rect">
            <a:avLst/>
          </a:prstGeom>
          <a:ln>
            <a:solidFill>
              <a:schemeClr val="tx1"/>
            </a:solidFill>
          </a:ln>
        </p:spPr>
      </p:pic>
      <p:sp>
        <p:nvSpPr>
          <p:cNvPr id="14" name="TextBox 13">
            <a:extLst>
              <a:ext uri="{FF2B5EF4-FFF2-40B4-BE49-F238E27FC236}">
                <a16:creationId xmlns="" xmlns:a16="http://schemas.microsoft.com/office/drawing/2014/main" id="{7F9EC327-A879-4E50-BD93-4A1801320695}"/>
              </a:ext>
            </a:extLst>
          </p:cNvPr>
          <p:cNvSpPr txBox="1"/>
          <p:nvPr/>
        </p:nvSpPr>
        <p:spPr>
          <a:xfrm>
            <a:off x="280530" y="1458833"/>
            <a:ext cx="1242388" cy="369332"/>
          </a:xfrm>
          <a:prstGeom prst="rect">
            <a:avLst/>
          </a:prstGeom>
          <a:solidFill>
            <a:schemeClr val="bg1"/>
          </a:solidFill>
          <a:ln>
            <a:solidFill>
              <a:schemeClr val="tx1"/>
            </a:solidFill>
          </a:ln>
        </p:spPr>
        <p:txBody>
          <a:bodyPr wrap="square" rtlCol="0">
            <a:spAutoFit/>
          </a:bodyPr>
          <a:lstStyle/>
          <a:p>
            <a:r>
              <a:rPr lang="en-US" dirty="0"/>
              <a:t>Absence</a:t>
            </a:r>
          </a:p>
        </p:txBody>
      </p:sp>
      <p:grpSp>
        <p:nvGrpSpPr>
          <p:cNvPr id="15" name="Group 14">
            <a:extLst>
              <a:ext uri="{FF2B5EF4-FFF2-40B4-BE49-F238E27FC236}">
                <a16:creationId xmlns="" xmlns:a16="http://schemas.microsoft.com/office/drawing/2014/main" id="{39C97771-C86F-49EF-BC52-A863426DE12F}"/>
              </a:ext>
            </a:extLst>
          </p:cNvPr>
          <p:cNvGrpSpPr/>
          <p:nvPr/>
        </p:nvGrpSpPr>
        <p:grpSpPr>
          <a:xfrm>
            <a:off x="243929" y="4989444"/>
            <a:ext cx="2499933" cy="824900"/>
            <a:chOff x="8674552" y="269919"/>
            <a:chExt cx="1603178" cy="739038"/>
          </a:xfrm>
        </p:grpSpPr>
        <p:sp>
          <p:nvSpPr>
            <p:cNvPr id="16" name="Rectangle 15">
              <a:extLst>
                <a:ext uri="{FF2B5EF4-FFF2-40B4-BE49-F238E27FC236}">
                  <a16:creationId xmlns="" xmlns:a16="http://schemas.microsoft.com/office/drawing/2014/main" id="{03A4CE25-9B8D-40C2-B4A0-F35041EE568A}"/>
                </a:ext>
              </a:extLst>
            </p:cNvPr>
            <p:cNvSpPr/>
            <p:nvPr/>
          </p:nvSpPr>
          <p:spPr>
            <a:xfrm>
              <a:off x="8674552" y="269919"/>
              <a:ext cx="1603178" cy="739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 xmlns:a16="http://schemas.microsoft.com/office/drawing/2014/main" id="{00D3FAD9-169C-4AD8-B227-D9E9BD78918F}"/>
                </a:ext>
              </a:extLst>
            </p:cNvPr>
            <p:cNvGrpSpPr/>
            <p:nvPr/>
          </p:nvGrpSpPr>
          <p:grpSpPr>
            <a:xfrm>
              <a:off x="8717222" y="308998"/>
              <a:ext cx="1549165" cy="664742"/>
              <a:chOff x="8717222" y="308998"/>
              <a:chExt cx="1549165" cy="664742"/>
            </a:xfrm>
          </p:grpSpPr>
          <p:sp>
            <p:nvSpPr>
              <p:cNvPr id="18" name="TextBox 17">
                <a:extLst>
                  <a:ext uri="{FF2B5EF4-FFF2-40B4-BE49-F238E27FC236}">
                    <a16:creationId xmlns="" xmlns:a16="http://schemas.microsoft.com/office/drawing/2014/main" id="{065A510B-DB4D-4E53-99D9-9CCDA841488B}"/>
                  </a:ext>
                </a:extLst>
              </p:cNvPr>
              <p:cNvSpPr txBox="1"/>
              <p:nvPr/>
            </p:nvSpPr>
            <p:spPr>
              <a:xfrm>
                <a:off x="9306193" y="308998"/>
                <a:ext cx="959091" cy="303314"/>
              </a:xfrm>
              <a:prstGeom prst="rect">
                <a:avLst/>
              </a:prstGeom>
              <a:solidFill>
                <a:schemeClr val="bg1">
                  <a:alpha val="70000"/>
                </a:schemeClr>
              </a:solidFill>
            </p:spPr>
            <p:txBody>
              <a:bodyPr wrap="square" rtlCol="0">
                <a:spAutoFit/>
              </a:bodyPr>
              <a:lstStyle/>
              <a:p>
                <a:r>
                  <a:rPr lang="en-US" sz="1600" dirty="0"/>
                  <a:t>9.25 mm/day</a:t>
                </a:r>
              </a:p>
            </p:txBody>
          </p:sp>
          <p:sp>
            <p:nvSpPr>
              <p:cNvPr id="19" name="TextBox 18">
                <a:extLst>
                  <a:ext uri="{FF2B5EF4-FFF2-40B4-BE49-F238E27FC236}">
                    <a16:creationId xmlns="" xmlns:a16="http://schemas.microsoft.com/office/drawing/2014/main" id="{0C75E070-1DF4-4259-9377-7C4F146CB5C6}"/>
                  </a:ext>
                </a:extLst>
              </p:cNvPr>
              <p:cNvSpPr txBox="1"/>
              <p:nvPr/>
            </p:nvSpPr>
            <p:spPr>
              <a:xfrm>
                <a:off x="9307296" y="670425"/>
                <a:ext cx="959091" cy="303315"/>
              </a:xfrm>
              <a:prstGeom prst="rect">
                <a:avLst/>
              </a:prstGeom>
              <a:solidFill>
                <a:schemeClr val="bg1">
                  <a:alpha val="70000"/>
                </a:schemeClr>
              </a:solidFill>
            </p:spPr>
            <p:txBody>
              <a:bodyPr wrap="square" rtlCol="0" anchor="b">
                <a:spAutoFit/>
              </a:bodyPr>
              <a:lstStyle/>
              <a:p>
                <a:r>
                  <a:rPr lang="en-US" sz="1600" dirty="0"/>
                  <a:t>0 mm/day</a:t>
                </a:r>
              </a:p>
            </p:txBody>
          </p:sp>
          <p:pic>
            <p:nvPicPr>
              <p:cNvPr id="20" name="Picture 19">
                <a:extLst>
                  <a:ext uri="{FF2B5EF4-FFF2-40B4-BE49-F238E27FC236}">
                    <a16:creationId xmlns="" xmlns:a16="http://schemas.microsoft.com/office/drawing/2014/main" id="{B7BC7572-C964-43EB-9A92-BA1A391F5B12}"/>
                  </a:ext>
                </a:extLst>
              </p:cNvPr>
              <p:cNvPicPr>
                <a:picLocks noChangeAspect="1"/>
              </p:cNvPicPr>
              <p:nvPr/>
            </p:nvPicPr>
            <p:blipFill>
              <a:blip r:embed="rId5"/>
              <a:stretch>
                <a:fillRect/>
              </a:stretch>
            </p:blipFill>
            <p:spPr>
              <a:xfrm>
                <a:off x="8717222" y="332172"/>
                <a:ext cx="626310" cy="618672"/>
              </a:xfrm>
              <a:prstGeom prst="rect">
                <a:avLst/>
              </a:prstGeom>
            </p:spPr>
          </p:pic>
        </p:grpSp>
      </p:grpSp>
      <p:pic>
        <p:nvPicPr>
          <p:cNvPr id="41" name="Picture 40"/>
          <p:cNvPicPr>
            <a:picLocks noChangeAspect="1"/>
          </p:cNvPicPr>
          <p:nvPr/>
        </p:nvPicPr>
        <p:blipFill>
          <a:blip r:embed="rId6"/>
          <a:stretch>
            <a:fillRect/>
          </a:stretch>
        </p:blipFill>
        <p:spPr>
          <a:xfrm>
            <a:off x="5663880" y="1458833"/>
            <a:ext cx="134926" cy="848526"/>
          </a:xfrm>
          <a:prstGeom prst="rect">
            <a:avLst/>
          </a:prstGeom>
        </p:spPr>
      </p:pic>
      <p:pic>
        <p:nvPicPr>
          <p:cNvPr id="42" name="Picture 41"/>
          <p:cNvPicPr>
            <a:picLocks noChangeAspect="1"/>
          </p:cNvPicPr>
          <p:nvPr/>
        </p:nvPicPr>
        <p:blipFill>
          <a:blip r:embed="rId6"/>
          <a:stretch>
            <a:fillRect/>
          </a:stretch>
        </p:blipFill>
        <p:spPr>
          <a:xfrm>
            <a:off x="11545705" y="1483187"/>
            <a:ext cx="134926" cy="848526"/>
          </a:xfrm>
          <a:prstGeom prst="rect">
            <a:avLst/>
          </a:prstGeom>
        </p:spPr>
      </p:pic>
    </p:spTree>
    <p:extLst>
      <p:ext uri="{BB962C8B-B14F-4D97-AF65-F5344CB8AC3E}">
        <p14:creationId xmlns:p14="http://schemas.microsoft.com/office/powerpoint/2010/main" val="2636394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BECDD50C-17A7-4DD8-8739-EC0E75B5231B}"/>
              </a:ext>
            </a:extLst>
          </p:cNvPr>
          <p:cNvSpPr>
            <a:spLocks noGrp="1"/>
          </p:cNvSpPr>
          <p:nvPr>
            <p:ph type="body" sz="quarter" idx="18"/>
          </p:nvPr>
        </p:nvSpPr>
        <p:spPr>
          <a:xfrm>
            <a:off x="290922" y="1443348"/>
            <a:ext cx="5236389" cy="640720"/>
          </a:xfrm>
        </p:spPr>
        <p:txBody>
          <a:bodyPr>
            <a:normAutofit/>
          </a:bodyPr>
          <a:lstStyle/>
          <a:p>
            <a:pPr algn="l"/>
            <a:r>
              <a:rPr lang="en-US" sz="2800" dirty="0">
                <a:solidFill>
                  <a:schemeClr val="tx1"/>
                </a:solidFill>
              </a:rPr>
              <a:t>Chart of Evapotranspiration </a:t>
            </a:r>
          </a:p>
        </p:txBody>
      </p:sp>
      <p:sp>
        <p:nvSpPr>
          <p:cNvPr id="8" name="Title 7">
            <a:extLst>
              <a:ext uri="{FF2B5EF4-FFF2-40B4-BE49-F238E27FC236}">
                <a16:creationId xmlns="" xmlns:a16="http://schemas.microsoft.com/office/drawing/2014/main" id="{1D8322D3-451E-4661-84DD-E900FF1F9A20}"/>
              </a:ext>
            </a:extLst>
          </p:cNvPr>
          <p:cNvSpPr>
            <a:spLocks noGrp="1"/>
          </p:cNvSpPr>
          <p:nvPr>
            <p:ph type="title"/>
          </p:nvPr>
        </p:nvSpPr>
        <p:spPr/>
        <p:txBody>
          <a:bodyPr/>
          <a:lstStyle/>
          <a:p>
            <a:r>
              <a:rPr lang="en-US" dirty="0"/>
              <a:t>Results – Calculating ET</a:t>
            </a:r>
          </a:p>
        </p:txBody>
      </p:sp>
      <p:graphicFrame>
        <p:nvGraphicFramePr>
          <p:cNvPr id="7" name="Table 6">
            <a:extLst>
              <a:ext uri="{FF2B5EF4-FFF2-40B4-BE49-F238E27FC236}">
                <a16:creationId xmlns="" xmlns:a16="http://schemas.microsoft.com/office/drawing/2014/main" id="{5B43EEC9-2C99-4963-94C1-3F316EE95921}"/>
              </a:ext>
            </a:extLst>
          </p:cNvPr>
          <p:cNvGraphicFramePr>
            <a:graphicFrameLocks noGrp="1"/>
          </p:cNvGraphicFramePr>
          <p:nvPr>
            <p:extLst>
              <p:ext uri="{D42A27DB-BD31-4B8C-83A1-F6EECF244321}">
                <p14:modId xmlns:p14="http://schemas.microsoft.com/office/powerpoint/2010/main" val="2649490736"/>
              </p:ext>
            </p:extLst>
          </p:nvPr>
        </p:nvGraphicFramePr>
        <p:xfrm>
          <a:off x="198158" y="2297266"/>
          <a:ext cx="5890939" cy="3246601"/>
        </p:xfrm>
        <a:graphic>
          <a:graphicData uri="http://schemas.openxmlformats.org/drawingml/2006/table">
            <a:tbl>
              <a:tblPr firstRow="1" firstCol="1" bandRow="1">
                <a:tableStyleId>{5C22544A-7EE6-4342-B048-85BDC9FD1C3A}</a:tableStyleId>
              </a:tblPr>
              <a:tblGrid>
                <a:gridCol w="2054713">
                  <a:extLst>
                    <a:ext uri="{9D8B030D-6E8A-4147-A177-3AD203B41FA5}">
                      <a16:colId xmlns="" xmlns:a16="http://schemas.microsoft.com/office/drawing/2014/main" val="1615460777"/>
                    </a:ext>
                  </a:extLst>
                </a:gridCol>
                <a:gridCol w="530087">
                  <a:extLst>
                    <a:ext uri="{9D8B030D-6E8A-4147-A177-3AD203B41FA5}">
                      <a16:colId xmlns="" xmlns:a16="http://schemas.microsoft.com/office/drawing/2014/main" val="3271025137"/>
                    </a:ext>
                  </a:extLst>
                </a:gridCol>
                <a:gridCol w="583095">
                  <a:extLst>
                    <a:ext uri="{9D8B030D-6E8A-4147-A177-3AD203B41FA5}">
                      <a16:colId xmlns="" xmlns:a16="http://schemas.microsoft.com/office/drawing/2014/main" val="490088541"/>
                    </a:ext>
                  </a:extLst>
                </a:gridCol>
                <a:gridCol w="781879">
                  <a:extLst>
                    <a:ext uri="{9D8B030D-6E8A-4147-A177-3AD203B41FA5}">
                      <a16:colId xmlns="" xmlns:a16="http://schemas.microsoft.com/office/drawing/2014/main" val="355431793"/>
                    </a:ext>
                  </a:extLst>
                </a:gridCol>
                <a:gridCol w="702365">
                  <a:extLst>
                    <a:ext uri="{9D8B030D-6E8A-4147-A177-3AD203B41FA5}">
                      <a16:colId xmlns="" xmlns:a16="http://schemas.microsoft.com/office/drawing/2014/main" val="367697725"/>
                    </a:ext>
                  </a:extLst>
                </a:gridCol>
                <a:gridCol w="556591">
                  <a:extLst>
                    <a:ext uri="{9D8B030D-6E8A-4147-A177-3AD203B41FA5}">
                      <a16:colId xmlns="" xmlns:a16="http://schemas.microsoft.com/office/drawing/2014/main" val="3584292274"/>
                    </a:ext>
                  </a:extLst>
                </a:gridCol>
                <a:gridCol w="682209">
                  <a:extLst>
                    <a:ext uri="{9D8B030D-6E8A-4147-A177-3AD203B41FA5}">
                      <a16:colId xmlns="" xmlns:a16="http://schemas.microsoft.com/office/drawing/2014/main" val="693057951"/>
                    </a:ext>
                  </a:extLst>
                </a:gridCol>
              </a:tblGrid>
              <a:tr h="376460">
                <a:tc>
                  <a:txBody>
                    <a:bodyPr/>
                    <a:lstStyle/>
                    <a:p>
                      <a:pPr marL="0" marR="0">
                        <a:lnSpc>
                          <a:spcPct val="107000"/>
                        </a:lnSpc>
                        <a:spcBef>
                          <a:spcPts val="0"/>
                        </a:spcBef>
                        <a:spcAft>
                          <a:spcPts val="0"/>
                        </a:spcAft>
                      </a:pPr>
                      <a:r>
                        <a:rPr lang="en-US" sz="1600" b="0" dirty="0">
                          <a:effectLst/>
                        </a:rPr>
                        <a:t>LAND COVER TYPE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rPr>
                        <a:t>MIN</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rPr>
                        <a:t>MAX</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rPr>
                        <a:t>RANGE</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rPr>
                        <a:t>MEAN</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a:effectLst/>
                        </a:rPr>
                        <a:t>STD</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0" dirty="0">
                          <a:effectLst/>
                        </a:rPr>
                        <a:t>AREA</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93173039"/>
                  </a:ext>
                </a:extLst>
              </a:tr>
              <a:tr h="221406">
                <a:tc>
                  <a:txBody>
                    <a:bodyPr/>
                    <a:lstStyle/>
                    <a:p>
                      <a:pPr marL="0" marR="0">
                        <a:lnSpc>
                          <a:spcPct val="107000"/>
                        </a:lnSpc>
                        <a:spcBef>
                          <a:spcPts val="0"/>
                        </a:spcBef>
                        <a:spcAft>
                          <a:spcPts val="0"/>
                        </a:spcAft>
                      </a:pPr>
                      <a:r>
                        <a:rPr lang="en-US" sz="1600" dirty="0">
                          <a:effectLst/>
                        </a:rPr>
                        <a:t>Riparian without Russian olive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9.10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9.10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1.94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767.03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237529893"/>
                  </a:ext>
                </a:extLst>
              </a:tr>
              <a:tr h="221406">
                <a:tc>
                  <a:txBody>
                    <a:bodyPr/>
                    <a:lstStyle/>
                    <a:p>
                      <a:pPr marL="0" marR="0" algn="l">
                        <a:lnSpc>
                          <a:spcPct val="107000"/>
                        </a:lnSpc>
                        <a:spcBef>
                          <a:spcPts val="0"/>
                        </a:spcBef>
                        <a:spcAft>
                          <a:spcPts val="0"/>
                        </a:spcAft>
                      </a:pPr>
                      <a:r>
                        <a:rPr lang="en-US" sz="1600" dirty="0">
                          <a:effectLst/>
                        </a:rPr>
                        <a:t>Russian olive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9.06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9.06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1.82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35.92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647644743"/>
                  </a:ext>
                </a:extLst>
              </a:tr>
              <a:tr h="221406">
                <a:tc>
                  <a:txBody>
                    <a:bodyPr/>
                    <a:lstStyle/>
                    <a:p>
                      <a:pPr marL="0" marR="0" algn="r">
                        <a:lnSpc>
                          <a:spcPct val="107000"/>
                        </a:lnSpc>
                        <a:spcBef>
                          <a:spcPts val="0"/>
                        </a:spcBef>
                        <a:spcAft>
                          <a:spcPts val="0"/>
                        </a:spcAft>
                      </a:pPr>
                      <a:r>
                        <a:rPr lang="en-US" sz="1600">
                          <a:effectLst/>
                        </a:rPr>
                        <a:t>Exotic Herbaceous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8.70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8.70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2.76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601221481"/>
                  </a:ext>
                </a:extLst>
              </a:tr>
              <a:tr h="221406">
                <a:tc>
                  <a:txBody>
                    <a:bodyPr/>
                    <a:lstStyle/>
                    <a:p>
                      <a:pPr marL="0" marR="0" algn="r">
                        <a:lnSpc>
                          <a:spcPct val="107000"/>
                        </a:lnSpc>
                        <a:spcBef>
                          <a:spcPts val="0"/>
                        </a:spcBef>
                        <a:spcAft>
                          <a:spcPts val="0"/>
                        </a:spcAft>
                      </a:pPr>
                      <a:r>
                        <a:rPr lang="en-US" sz="1600">
                          <a:effectLst/>
                        </a:rPr>
                        <a:t>Shrubland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6.46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6.06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26559851"/>
                  </a:ext>
                </a:extLst>
              </a:tr>
              <a:tr h="221406">
                <a:tc>
                  <a:txBody>
                    <a:bodyPr/>
                    <a:lstStyle/>
                    <a:p>
                      <a:pPr marL="0" marR="0" algn="r">
                        <a:lnSpc>
                          <a:spcPct val="107000"/>
                        </a:lnSpc>
                        <a:spcBef>
                          <a:spcPts val="0"/>
                        </a:spcBef>
                        <a:spcAft>
                          <a:spcPts val="0"/>
                        </a:spcAft>
                      </a:pPr>
                      <a:r>
                        <a:rPr lang="en-US" sz="1600" dirty="0">
                          <a:effectLst/>
                        </a:rPr>
                        <a:t>Exotic Tree-Shrub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8.81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8.81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4.20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520793318"/>
                  </a:ext>
                </a:extLst>
              </a:tr>
              <a:tr h="221406">
                <a:tc>
                  <a:txBody>
                    <a:bodyPr/>
                    <a:lstStyle/>
                    <a:p>
                      <a:pPr marL="0" marR="0" algn="r">
                        <a:lnSpc>
                          <a:spcPct val="107000"/>
                        </a:lnSpc>
                        <a:spcBef>
                          <a:spcPts val="0"/>
                        </a:spcBef>
                        <a:spcAft>
                          <a:spcPts val="0"/>
                        </a:spcAft>
                      </a:pPr>
                      <a:r>
                        <a:rPr lang="en-US" sz="1600">
                          <a:effectLst/>
                        </a:rPr>
                        <a:t>Riparian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0.59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4.49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11.34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34237419"/>
                  </a:ext>
                </a:extLst>
              </a:tr>
              <a:tr h="221406">
                <a:tc>
                  <a:txBody>
                    <a:bodyPr/>
                    <a:lstStyle/>
                    <a:p>
                      <a:pPr marL="0" marR="0" algn="r">
                        <a:lnSpc>
                          <a:spcPct val="107000"/>
                        </a:lnSpc>
                        <a:spcBef>
                          <a:spcPts val="0"/>
                        </a:spcBef>
                        <a:spcAft>
                          <a:spcPts val="0"/>
                        </a:spcAft>
                      </a:pPr>
                      <a:r>
                        <a:rPr lang="en-US" sz="1600">
                          <a:effectLst/>
                        </a:rPr>
                        <a:t>Grassland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8.09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4.59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1.44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27803190"/>
                  </a:ext>
                </a:extLst>
              </a:tr>
              <a:tr h="221406">
                <a:tc>
                  <a:txBody>
                    <a:bodyPr/>
                    <a:lstStyle/>
                    <a:p>
                      <a:pPr marL="0" marR="0" algn="r">
                        <a:lnSpc>
                          <a:spcPct val="107000"/>
                        </a:lnSpc>
                        <a:spcBef>
                          <a:spcPts val="0"/>
                        </a:spcBef>
                        <a:spcAft>
                          <a:spcPts val="0"/>
                        </a:spcAft>
                      </a:pPr>
                      <a:r>
                        <a:rPr lang="en-US" sz="1600">
                          <a:effectLst/>
                        </a:rPr>
                        <a:t>Conifer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7.69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5.86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12.51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6001661"/>
                  </a:ext>
                </a:extLst>
              </a:tr>
              <a:tr h="221406">
                <a:tc>
                  <a:txBody>
                    <a:bodyPr/>
                    <a:lstStyle/>
                    <a:p>
                      <a:pPr marL="0" marR="0" algn="r">
                        <a:lnSpc>
                          <a:spcPct val="107000"/>
                        </a:lnSpc>
                        <a:spcBef>
                          <a:spcPts val="0"/>
                        </a:spcBef>
                        <a:spcAft>
                          <a:spcPts val="0"/>
                        </a:spcAft>
                      </a:pPr>
                      <a:r>
                        <a:rPr lang="en-US" sz="1600">
                          <a:effectLst/>
                        </a:rPr>
                        <a:t>Hardwood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8.72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8.11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6.05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1.02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26.18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53090922"/>
                  </a:ext>
                </a:extLst>
              </a:tr>
              <a:tr h="221406">
                <a:tc>
                  <a:txBody>
                    <a:bodyPr/>
                    <a:lstStyle/>
                    <a:p>
                      <a:pPr marL="0" marR="0" algn="r">
                        <a:lnSpc>
                          <a:spcPct val="107000"/>
                        </a:lnSpc>
                        <a:spcBef>
                          <a:spcPts val="0"/>
                        </a:spcBef>
                        <a:spcAft>
                          <a:spcPts val="0"/>
                        </a:spcAft>
                      </a:pPr>
                      <a:r>
                        <a:rPr lang="en-US" sz="1600">
                          <a:effectLst/>
                        </a:rPr>
                        <a:t>Open Water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9.10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9.10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6.21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21.62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488245683"/>
                  </a:ext>
                </a:extLst>
              </a:tr>
            </a:tbl>
          </a:graphicData>
        </a:graphic>
      </p:graphicFrame>
      <p:grpSp>
        <p:nvGrpSpPr>
          <p:cNvPr id="9" name="Group 8">
            <a:extLst>
              <a:ext uri="{FF2B5EF4-FFF2-40B4-BE49-F238E27FC236}">
                <a16:creationId xmlns="" xmlns:a16="http://schemas.microsoft.com/office/drawing/2014/main" id="{45A4EA79-EF93-4470-ABE2-045A7F0E3351}"/>
              </a:ext>
            </a:extLst>
          </p:cNvPr>
          <p:cNvGrpSpPr/>
          <p:nvPr/>
        </p:nvGrpSpPr>
        <p:grpSpPr>
          <a:xfrm>
            <a:off x="6302315" y="1478769"/>
            <a:ext cx="5567521" cy="4549451"/>
            <a:chOff x="5098048" y="2657856"/>
            <a:chExt cx="5435481" cy="4200144"/>
          </a:xfrm>
        </p:grpSpPr>
        <p:pic>
          <p:nvPicPr>
            <p:cNvPr id="10" name="Picture 9">
              <a:extLst>
                <a:ext uri="{FF2B5EF4-FFF2-40B4-BE49-F238E27FC236}">
                  <a16:creationId xmlns="" xmlns:a16="http://schemas.microsoft.com/office/drawing/2014/main" id="{62D89291-06D3-4F8F-94A8-441EFB50C4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8048" y="2657856"/>
              <a:ext cx="5435481" cy="4200144"/>
            </a:xfrm>
            <a:prstGeom prst="rect">
              <a:avLst/>
            </a:prstGeom>
          </p:spPr>
        </p:pic>
        <p:pic>
          <p:nvPicPr>
            <p:cNvPr id="11" name="Picture 10">
              <a:extLst>
                <a:ext uri="{FF2B5EF4-FFF2-40B4-BE49-F238E27FC236}">
                  <a16:creationId xmlns="" xmlns:a16="http://schemas.microsoft.com/office/drawing/2014/main" id="{C070A16A-EF05-43C5-B46D-98C0409479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9328" y="6420534"/>
              <a:ext cx="2084473" cy="258078"/>
            </a:xfrm>
            <a:prstGeom prst="rect">
              <a:avLst/>
            </a:prstGeom>
          </p:spPr>
        </p:pic>
        <p:pic>
          <p:nvPicPr>
            <p:cNvPr id="12" name="Picture 11">
              <a:extLst>
                <a:ext uri="{FF2B5EF4-FFF2-40B4-BE49-F238E27FC236}">
                  <a16:creationId xmlns="" xmlns:a16="http://schemas.microsoft.com/office/drawing/2014/main" id="{104CA6B4-A15F-4CD2-B64D-B1F04E7A1C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3792" y="2722401"/>
              <a:ext cx="1182624" cy="1413198"/>
            </a:xfrm>
            <a:prstGeom prst="rect">
              <a:avLst/>
            </a:prstGeom>
          </p:spPr>
        </p:pic>
      </p:grpSp>
    </p:spTree>
    <p:extLst>
      <p:ext uri="{BB962C8B-B14F-4D97-AF65-F5344CB8AC3E}">
        <p14:creationId xmlns:p14="http://schemas.microsoft.com/office/powerpoint/2010/main" val="130578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Errors, Uncertainties, and Future Work</a:t>
            </a:r>
          </a:p>
        </p:txBody>
      </p:sp>
      <p:sp>
        <p:nvSpPr>
          <p:cNvPr id="3" name="Rectangle 2"/>
          <p:cNvSpPr/>
          <p:nvPr/>
        </p:nvSpPr>
        <p:spPr>
          <a:xfrm>
            <a:off x="96236" y="1295105"/>
            <a:ext cx="5337612" cy="5529719"/>
          </a:xfrm>
          <a:prstGeom prst="rect">
            <a:avLst/>
          </a:prstGeom>
        </p:spPr>
        <p:txBody>
          <a:bodyPr wrap="square">
            <a:spAutoFit/>
          </a:bodyPr>
          <a:lstStyle/>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Utility of data collected to identify individual locations of a species vs. data collected for remote sensing purposes</a:t>
            </a:r>
          </a:p>
          <a:p>
            <a:pPr>
              <a:spcBef>
                <a:spcPts val="200"/>
              </a:spcBef>
              <a:buClr>
                <a:srgbClr val="3289B4"/>
              </a:buClr>
            </a:pPr>
            <a:endParaRPr lang="en-US" sz="20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Difficulty in comparing models over time</a:t>
            </a:r>
          </a:p>
          <a:p>
            <a:pPr marL="800100" lvl="1"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Models based on older imagery can be less reliable (e.g. our Landsat 5 models)</a:t>
            </a:r>
          </a:p>
          <a:p>
            <a:pPr marL="342900" indent="-342900">
              <a:spcBef>
                <a:spcPts val="200"/>
              </a:spcBef>
              <a:buClr>
                <a:srgbClr val="3289B4"/>
              </a:buClr>
              <a:buFont typeface="Webdings" panose="05030102010509060703" pitchFamily="18" charset="2"/>
              <a:buChar char="4"/>
            </a:pPr>
            <a:endParaRPr lang="en-US" sz="20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Could apply ET methodology to create a time series</a:t>
            </a:r>
          </a:p>
          <a:p>
            <a:pPr marL="342900" indent="-342900">
              <a:spcBef>
                <a:spcPts val="200"/>
              </a:spcBef>
              <a:buClr>
                <a:srgbClr val="3289B4"/>
              </a:buClr>
              <a:buFont typeface="Webdings" panose="05030102010509060703" pitchFamily="18" charset="2"/>
              <a:buChar char="4"/>
            </a:pPr>
            <a:endParaRPr lang="en-US" sz="20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Could improve digital sampling methodology by layering Landsat grid</a:t>
            </a:r>
          </a:p>
          <a:p>
            <a:pPr marL="342900" indent="-342900">
              <a:spcBef>
                <a:spcPts val="200"/>
              </a:spcBef>
              <a:buClr>
                <a:srgbClr val="3289B4"/>
              </a:buClr>
              <a:buFont typeface="Webdings" panose="05030102010509060703" pitchFamily="18" charset="2"/>
              <a:buChar char="4"/>
            </a:pPr>
            <a:endParaRPr lang="en-US" sz="2000" dirty="0">
              <a:solidFill>
                <a:schemeClr val="tx1">
                  <a:lumMod val="75000"/>
                  <a:lumOff val="25000"/>
                </a:schemeClr>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9648" y="1389698"/>
            <a:ext cx="6611401" cy="4958550"/>
          </a:xfrm>
          <a:prstGeom prst="rect">
            <a:avLst/>
          </a:prstGeom>
        </p:spPr>
      </p:pic>
      <p:sp>
        <p:nvSpPr>
          <p:cNvPr id="6" name="Text Placeholder 4"/>
          <p:cNvSpPr txBox="1">
            <a:spLocks/>
          </p:cNvSpPr>
          <p:nvPr/>
        </p:nvSpPr>
        <p:spPr>
          <a:xfrm>
            <a:off x="8786003" y="6073928"/>
            <a:ext cx="341422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Famartin</a:t>
            </a: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Wikimedia Commons</a:t>
            </a:r>
          </a:p>
        </p:txBody>
      </p:sp>
    </p:spTree>
    <p:extLst>
      <p:ext uri="{BB962C8B-B14F-4D97-AF65-F5344CB8AC3E}">
        <p14:creationId xmlns:p14="http://schemas.microsoft.com/office/powerpoint/2010/main" val="3018066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Conclusions</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591339"/>
            <a:ext cx="12192000" cy="6597872"/>
          </a:xfrm>
          <a:prstGeom prst="rect">
            <a:avLst/>
          </a:prstGeom>
        </p:spPr>
      </p:pic>
      <p:sp>
        <p:nvSpPr>
          <p:cNvPr id="3" name="Rectangle 2"/>
          <p:cNvSpPr/>
          <p:nvPr/>
        </p:nvSpPr>
        <p:spPr>
          <a:xfrm>
            <a:off x="609600" y="935873"/>
            <a:ext cx="10999304" cy="2636619"/>
          </a:xfrm>
          <a:prstGeom prst="rect">
            <a:avLst/>
          </a:prstGeom>
          <a:solidFill>
            <a:schemeClr val="bg1"/>
          </a:solidFill>
        </p:spPr>
        <p:txBody>
          <a:bodyPr wrap="square">
            <a:spAutoFit/>
          </a:bodyPr>
          <a:lstStyle/>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Digitally sampled models had higher performance metrics than field data, but field data plays a role in validation and bias offsetting</a:t>
            </a:r>
          </a:p>
          <a:p>
            <a:pPr>
              <a:spcBef>
                <a:spcPts val="200"/>
              </a:spcBef>
              <a:buClr>
                <a:srgbClr val="3289B4"/>
              </a:buClr>
            </a:pPr>
            <a:endParaRPr lang="en-US" sz="8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Russian olive is well-suited to map with remotely sensed images</a:t>
            </a:r>
          </a:p>
          <a:p>
            <a:pPr>
              <a:spcBef>
                <a:spcPts val="200"/>
              </a:spcBef>
              <a:buClr>
                <a:srgbClr val="3289B4"/>
              </a:buClr>
            </a:pPr>
            <a:endParaRPr lang="en-US" sz="8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Our ET methodology is flexible for species and time periods</a:t>
            </a:r>
          </a:p>
          <a:p>
            <a:pPr>
              <a:spcBef>
                <a:spcPts val="200"/>
              </a:spcBef>
              <a:buClr>
                <a:srgbClr val="3289B4"/>
              </a:buClr>
            </a:pPr>
            <a:endParaRPr lang="en-US" sz="8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Managers can direct monitoring and restoration efforts based on our presence maps</a:t>
            </a:r>
          </a:p>
          <a:p>
            <a:pPr marL="342900" indent="-342900">
              <a:spcBef>
                <a:spcPts val="200"/>
              </a:spcBef>
              <a:buClr>
                <a:srgbClr val="3289B4"/>
              </a:buClr>
              <a:buFont typeface="Webdings" panose="05030102010509060703" pitchFamily="18" charset="2"/>
              <a:buChar char="4"/>
            </a:pPr>
            <a:endParaRPr lang="en-US" sz="8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rPr>
              <a:t>ET calculations can inform restoration decision making and prioritization</a:t>
            </a:r>
            <a:endParaRPr lang="en-US" sz="2600" dirty="0">
              <a:solidFill>
                <a:schemeClr val="tx1">
                  <a:lumMod val="75000"/>
                  <a:lumOff val="25000"/>
                </a:schemeClr>
              </a:solidFill>
            </a:endParaRPr>
          </a:p>
        </p:txBody>
      </p:sp>
      <p:sp>
        <p:nvSpPr>
          <p:cNvPr id="7" name="Text Placeholder 4"/>
          <p:cNvSpPr txBox="1">
            <a:spLocks/>
          </p:cNvSpPr>
          <p:nvPr/>
        </p:nvSpPr>
        <p:spPr>
          <a:xfrm>
            <a:off x="7504383" y="6699820"/>
            <a:ext cx="5029788"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Petty Office</a:t>
            </a:r>
            <a:r>
              <a:rPr lang="en-US" dirty="0">
                <a:solidFill>
                  <a:schemeClr val="bg1"/>
                </a:solidFill>
              </a:rPr>
              <a:t>r Gabrielle Joyner</a:t>
            </a: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Wikimedia Commons</a:t>
            </a:r>
          </a:p>
        </p:txBody>
      </p:sp>
    </p:spTree>
    <p:extLst>
      <p:ext uri="{BB962C8B-B14F-4D97-AF65-F5344CB8AC3E}">
        <p14:creationId xmlns:p14="http://schemas.microsoft.com/office/powerpoint/2010/main" val="282393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2" name="Rectangle 1"/>
          <p:cNvSpPr/>
          <p:nvPr/>
        </p:nvSpPr>
        <p:spPr>
          <a:xfrm>
            <a:off x="1304346" y="1226414"/>
            <a:ext cx="9583308" cy="1246495"/>
          </a:xfrm>
          <a:prstGeom prst="rect">
            <a:avLst/>
          </a:prstGeom>
        </p:spPr>
        <p:txBody>
          <a:bodyPr wrap="square">
            <a:spAutoFit/>
          </a:bodyPr>
          <a:lstStyle/>
          <a:p>
            <a:r>
              <a:rPr lang="en-US" sz="2500" b="1" dirty="0">
                <a:solidFill>
                  <a:schemeClr val="bg2">
                    <a:lumMod val="25000"/>
                  </a:schemeClr>
                </a:solidFill>
                <a:latin typeface="Century Gothic" panose="020B0502020202020204" pitchFamily="34" charset="0"/>
              </a:rPr>
              <a:t>Science Advisors and Mentors at Colorado State University:</a:t>
            </a:r>
            <a:endParaRPr lang="en-US" sz="2500" b="1" dirty="0">
              <a:solidFill>
                <a:schemeClr val="bg2">
                  <a:lumMod val="25000"/>
                </a:schemeClr>
              </a:solidFill>
            </a:endParaRPr>
          </a:p>
          <a:p>
            <a:r>
              <a:rPr lang="en-US" sz="2500" dirty="0">
                <a:solidFill>
                  <a:schemeClr val="bg2">
                    <a:lumMod val="25000"/>
                  </a:schemeClr>
                </a:solidFill>
                <a:latin typeface="Century Gothic" panose="020B0502020202020204" pitchFamily="34" charset="0"/>
              </a:rPr>
              <a:t>Dr. Paul Evangelista (Advisor)         Anthony Vorster (Mentor)</a:t>
            </a:r>
            <a:endParaRPr lang="en-US" sz="700" dirty="0">
              <a:solidFill>
                <a:schemeClr val="bg2">
                  <a:lumMod val="25000"/>
                </a:schemeClr>
              </a:solidFill>
              <a:latin typeface="Century Gothic" panose="020B0502020202020204" pitchFamily="34" charset="0"/>
            </a:endParaRPr>
          </a:p>
          <a:p>
            <a:r>
              <a:rPr lang="en-US" sz="2500" dirty="0">
                <a:solidFill>
                  <a:schemeClr val="bg2">
                    <a:lumMod val="25000"/>
                  </a:schemeClr>
                </a:solidFill>
                <a:latin typeface="Century Gothic" panose="020B0502020202020204" pitchFamily="34" charset="0"/>
              </a:rPr>
              <a:t>Dr. Amanda West (Advisor)</a:t>
            </a:r>
            <a:r>
              <a:rPr lang="en-US" dirty="0">
                <a:solidFill>
                  <a:schemeClr val="bg2">
                    <a:lumMod val="25000"/>
                  </a:schemeClr>
                </a:solidFill>
              </a:rPr>
              <a:t>                 </a:t>
            </a:r>
            <a:r>
              <a:rPr lang="en-US" sz="2500" dirty="0">
                <a:solidFill>
                  <a:schemeClr val="bg2">
                    <a:lumMod val="25000"/>
                  </a:schemeClr>
                </a:solidFill>
              </a:rPr>
              <a:t>Brian Woodward (Mentor)</a:t>
            </a:r>
            <a:endParaRPr lang="en-US" sz="2500" dirty="0">
              <a:solidFill>
                <a:schemeClr val="bg2">
                  <a:lumMod val="25000"/>
                </a:schemeClr>
              </a:solidFill>
              <a:latin typeface="Century Gothic" panose="020B0502020202020204" pitchFamily="34" charset="0"/>
            </a:endParaRPr>
          </a:p>
        </p:txBody>
      </p:sp>
      <p:sp>
        <p:nvSpPr>
          <p:cNvPr id="3" name="Rectangle 2"/>
          <p:cNvSpPr/>
          <p:nvPr/>
        </p:nvSpPr>
        <p:spPr>
          <a:xfrm>
            <a:off x="6412063" y="2722932"/>
            <a:ext cx="4143642" cy="4108817"/>
          </a:xfrm>
          <a:prstGeom prst="rect">
            <a:avLst/>
          </a:prstGeom>
        </p:spPr>
        <p:txBody>
          <a:bodyPr wrap="square">
            <a:spAutoFit/>
          </a:bodyPr>
          <a:lstStyle/>
          <a:p>
            <a:pPr algn="ctr"/>
            <a:r>
              <a:rPr lang="en-US" sz="2500" b="1" dirty="0">
                <a:solidFill>
                  <a:srgbClr val="3A3A3A"/>
                </a:solidFill>
                <a:latin typeface="Century Gothic" panose="020B0502020202020204" pitchFamily="34" charset="0"/>
              </a:rPr>
              <a:t>Previous Contributors:</a:t>
            </a:r>
            <a:endParaRPr lang="en-US" sz="2500" dirty="0"/>
          </a:p>
          <a:p>
            <a:pPr algn="ctr"/>
            <a:r>
              <a:rPr lang="en-US" sz="2500" dirty="0">
                <a:solidFill>
                  <a:schemeClr val="bg2">
                    <a:lumMod val="25000"/>
                  </a:schemeClr>
                </a:solidFill>
              </a:rPr>
              <a:t>Megan </a:t>
            </a:r>
            <a:r>
              <a:rPr lang="en-US" sz="2500" dirty="0" err="1">
                <a:solidFill>
                  <a:schemeClr val="bg2">
                    <a:lumMod val="25000"/>
                  </a:schemeClr>
                </a:solidFill>
              </a:rPr>
              <a:t>Vahsen</a:t>
            </a:r>
            <a:endParaRPr lang="en-US" sz="2500" dirty="0">
              <a:solidFill>
                <a:schemeClr val="bg2">
                  <a:lumMod val="25000"/>
                </a:schemeClr>
              </a:solidFill>
            </a:endParaRPr>
          </a:p>
          <a:p>
            <a:pPr algn="ctr"/>
            <a:r>
              <a:rPr lang="en-US" sz="2500" dirty="0">
                <a:solidFill>
                  <a:schemeClr val="bg2">
                    <a:lumMod val="25000"/>
                  </a:schemeClr>
                </a:solidFill>
              </a:rPr>
              <a:t>Emily Campbell</a:t>
            </a:r>
          </a:p>
          <a:p>
            <a:pPr algn="ctr"/>
            <a:r>
              <a:rPr lang="en-US" sz="2500" dirty="0">
                <a:solidFill>
                  <a:schemeClr val="bg2">
                    <a:lumMod val="25000"/>
                  </a:schemeClr>
                </a:solidFill>
              </a:rPr>
              <a:t>Julia Sullivan</a:t>
            </a:r>
          </a:p>
          <a:p>
            <a:pPr algn="ctr"/>
            <a:r>
              <a:rPr lang="en-US" sz="2500" dirty="0" err="1">
                <a:solidFill>
                  <a:schemeClr val="bg2">
                    <a:lumMod val="25000"/>
                  </a:schemeClr>
                </a:solidFill>
              </a:rPr>
              <a:t>Chanin</a:t>
            </a:r>
            <a:r>
              <a:rPr lang="en-US" sz="2500" dirty="0">
                <a:solidFill>
                  <a:schemeClr val="bg2">
                    <a:lumMod val="25000"/>
                  </a:schemeClr>
                </a:solidFill>
              </a:rPr>
              <a:t> </a:t>
            </a:r>
            <a:r>
              <a:rPr lang="en-US" sz="2500" dirty="0" err="1">
                <a:solidFill>
                  <a:schemeClr val="bg2">
                    <a:lumMod val="25000"/>
                  </a:schemeClr>
                </a:solidFill>
              </a:rPr>
              <a:t>Tilakamonkul</a:t>
            </a:r>
            <a:endParaRPr lang="en-US" sz="2500" dirty="0">
              <a:solidFill>
                <a:schemeClr val="bg2">
                  <a:lumMod val="25000"/>
                </a:schemeClr>
              </a:solidFill>
            </a:endParaRPr>
          </a:p>
          <a:p>
            <a:pPr algn="ctr"/>
            <a:r>
              <a:rPr lang="en-US" sz="2500" dirty="0">
                <a:solidFill>
                  <a:schemeClr val="bg2">
                    <a:lumMod val="25000"/>
                  </a:schemeClr>
                </a:solidFill>
              </a:rPr>
              <a:t>Brian Woodward</a:t>
            </a:r>
          </a:p>
          <a:p>
            <a:pPr algn="ctr"/>
            <a:r>
              <a:rPr lang="en-US" sz="2500" dirty="0" err="1">
                <a:solidFill>
                  <a:schemeClr val="bg2">
                    <a:lumMod val="25000"/>
                  </a:schemeClr>
                </a:solidFill>
              </a:rPr>
              <a:t>Leana</a:t>
            </a:r>
            <a:r>
              <a:rPr lang="en-US" sz="2500" dirty="0">
                <a:solidFill>
                  <a:schemeClr val="bg2">
                    <a:lumMod val="25000"/>
                  </a:schemeClr>
                </a:solidFill>
              </a:rPr>
              <a:t> Schwartz</a:t>
            </a:r>
          </a:p>
          <a:p>
            <a:pPr algn="ctr"/>
            <a:r>
              <a:rPr lang="en-US" sz="2500" dirty="0">
                <a:solidFill>
                  <a:schemeClr val="bg2">
                    <a:lumMod val="25000"/>
                  </a:schemeClr>
                </a:solidFill>
              </a:rPr>
              <a:t>Sarah Carroll</a:t>
            </a:r>
          </a:p>
          <a:p>
            <a:pPr algn="ctr"/>
            <a:r>
              <a:rPr lang="en-US" sz="2500" dirty="0">
                <a:solidFill>
                  <a:schemeClr val="bg2">
                    <a:lumMod val="25000"/>
                  </a:schemeClr>
                </a:solidFill>
              </a:rPr>
              <a:t>Amandeep </a:t>
            </a:r>
            <a:r>
              <a:rPr lang="en-US" sz="2500" dirty="0" err="1">
                <a:solidFill>
                  <a:schemeClr val="bg2">
                    <a:lumMod val="25000"/>
                  </a:schemeClr>
                </a:solidFill>
              </a:rPr>
              <a:t>Vashisht</a:t>
            </a:r>
            <a:endParaRPr lang="en-US" sz="2500" dirty="0">
              <a:solidFill>
                <a:schemeClr val="bg2">
                  <a:lumMod val="25000"/>
                </a:schemeClr>
              </a:solidFill>
            </a:endParaRPr>
          </a:p>
          <a:p>
            <a:r>
              <a:rPr lang="en-US" dirty="0"/>
              <a:t/>
            </a:r>
            <a:br>
              <a:rPr lang="en-US" dirty="0"/>
            </a:br>
            <a:endParaRPr lang="en-US" dirty="0"/>
          </a:p>
        </p:txBody>
      </p:sp>
      <p:sp>
        <p:nvSpPr>
          <p:cNvPr id="5" name="Rectangle 4"/>
          <p:cNvSpPr/>
          <p:nvPr/>
        </p:nvSpPr>
        <p:spPr>
          <a:xfrm>
            <a:off x="508569" y="4206226"/>
            <a:ext cx="6096000" cy="3062377"/>
          </a:xfrm>
          <a:prstGeom prst="rect">
            <a:avLst/>
          </a:prstGeom>
        </p:spPr>
        <p:txBody>
          <a:bodyPr>
            <a:spAutoFit/>
          </a:bodyPr>
          <a:lstStyle/>
          <a:p>
            <a:pPr algn="ctr"/>
            <a:r>
              <a:rPr lang="en-US" sz="2500" b="1" dirty="0">
                <a:solidFill>
                  <a:schemeClr val="bg2">
                    <a:lumMod val="25000"/>
                  </a:schemeClr>
                </a:solidFill>
                <a:latin typeface="Century Gothic" panose="020B0502020202020204" pitchFamily="34" charset="0"/>
              </a:rPr>
              <a:t>Partners:</a:t>
            </a:r>
            <a:endParaRPr lang="en-US" sz="2500" dirty="0">
              <a:solidFill>
                <a:schemeClr val="bg2">
                  <a:lumMod val="25000"/>
                </a:schemeClr>
              </a:solidFill>
            </a:endParaRPr>
          </a:p>
          <a:p>
            <a:pPr algn="ctr"/>
            <a:r>
              <a:rPr lang="en-US" sz="2500" dirty="0">
                <a:solidFill>
                  <a:schemeClr val="bg2">
                    <a:lumMod val="25000"/>
                  </a:schemeClr>
                </a:solidFill>
                <a:latin typeface="Century Gothic" panose="020B0502020202020204" pitchFamily="34" charset="0"/>
              </a:rPr>
              <a:t>US Geological Survey</a:t>
            </a:r>
            <a:endParaRPr lang="en-US" sz="2500" dirty="0">
              <a:solidFill>
                <a:schemeClr val="bg2">
                  <a:lumMod val="25000"/>
                </a:schemeClr>
              </a:solidFill>
            </a:endParaRPr>
          </a:p>
          <a:p>
            <a:pPr algn="ctr"/>
            <a:r>
              <a:rPr lang="en-US" sz="2500" dirty="0">
                <a:solidFill>
                  <a:schemeClr val="bg2">
                    <a:lumMod val="25000"/>
                  </a:schemeClr>
                </a:solidFill>
                <a:latin typeface="Century Gothic" panose="020B0502020202020204" pitchFamily="34" charset="0"/>
              </a:rPr>
              <a:t>Walton Family Foundation </a:t>
            </a:r>
          </a:p>
          <a:p>
            <a:pPr algn="ctr"/>
            <a:endParaRPr lang="en-US" sz="2500" dirty="0">
              <a:solidFill>
                <a:schemeClr val="bg2">
                  <a:lumMod val="25000"/>
                </a:schemeClr>
              </a:solidFill>
              <a:latin typeface="Century Gothic" panose="020B0502020202020204" pitchFamily="34" charset="0"/>
            </a:endParaRPr>
          </a:p>
          <a:p>
            <a:pPr algn="ctr"/>
            <a:r>
              <a:rPr lang="en-US" sz="1600" dirty="0">
                <a:solidFill>
                  <a:schemeClr val="bg2">
                    <a:lumMod val="25000"/>
                  </a:schemeClr>
                </a:solidFill>
              </a:rPr>
              <a:t>This material contains modified Copernicus Sentinel data (2017), processed by ESA</a:t>
            </a:r>
          </a:p>
          <a:p>
            <a:pPr algn="ctr"/>
            <a:endParaRPr lang="en-US" sz="2500" dirty="0">
              <a:solidFill>
                <a:schemeClr val="bg2">
                  <a:lumMod val="25000"/>
                </a:schemeClr>
              </a:solidFill>
            </a:endParaRPr>
          </a:p>
          <a:p>
            <a:r>
              <a:rPr lang="en-US" dirty="0"/>
              <a:t/>
            </a:r>
            <a:br>
              <a:rPr lang="en-US" dirty="0"/>
            </a:br>
            <a:endParaRPr lang="en-US" dirty="0"/>
          </a:p>
        </p:txBody>
      </p:sp>
      <p:sp>
        <p:nvSpPr>
          <p:cNvPr id="6" name="Rectangle 5"/>
          <p:cNvSpPr/>
          <p:nvPr/>
        </p:nvSpPr>
        <p:spPr>
          <a:xfrm>
            <a:off x="600595" y="2732637"/>
            <a:ext cx="6096000" cy="1246495"/>
          </a:xfrm>
          <a:prstGeom prst="rect">
            <a:avLst/>
          </a:prstGeom>
        </p:spPr>
        <p:txBody>
          <a:bodyPr>
            <a:spAutoFit/>
          </a:bodyPr>
          <a:lstStyle/>
          <a:p>
            <a:pPr algn="ctr"/>
            <a:r>
              <a:rPr lang="en-US" sz="2500" b="1" dirty="0">
                <a:solidFill>
                  <a:schemeClr val="bg2">
                    <a:lumMod val="25000"/>
                  </a:schemeClr>
                </a:solidFill>
              </a:rPr>
              <a:t>Science Mentors at the USGS:</a:t>
            </a:r>
          </a:p>
          <a:p>
            <a:pPr algn="ctr"/>
            <a:r>
              <a:rPr lang="en-US" sz="2500" dirty="0">
                <a:solidFill>
                  <a:schemeClr val="bg2">
                    <a:lumMod val="25000"/>
                  </a:schemeClr>
                </a:solidFill>
              </a:rPr>
              <a:t>Dr. Gabriel </a:t>
            </a:r>
            <a:r>
              <a:rPr lang="en-US" sz="2500" dirty="0" err="1">
                <a:solidFill>
                  <a:schemeClr val="bg2">
                    <a:lumMod val="25000"/>
                  </a:schemeClr>
                </a:solidFill>
              </a:rPr>
              <a:t>Senay</a:t>
            </a:r>
            <a:r>
              <a:rPr lang="en-US" sz="2500" dirty="0">
                <a:solidFill>
                  <a:schemeClr val="bg2">
                    <a:lumMod val="25000"/>
                  </a:schemeClr>
                </a:solidFill>
              </a:rPr>
              <a:t> </a:t>
            </a:r>
          </a:p>
          <a:p>
            <a:pPr algn="ctr"/>
            <a:r>
              <a:rPr lang="en-US" sz="2500" dirty="0">
                <a:solidFill>
                  <a:schemeClr val="bg2">
                    <a:lumMod val="25000"/>
                  </a:schemeClr>
                </a:solidFill>
              </a:rPr>
              <a:t>Dr. Catherine Jarnevich </a:t>
            </a:r>
          </a:p>
        </p:txBody>
      </p:sp>
    </p:spTree>
    <p:extLst>
      <p:ext uri="{BB962C8B-B14F-4D97-AF65-F5344CB8AC3E}">
        <p14:creationId xmlns:p14="http://schemas.microsoft.com/office/powerpoint/2010/main" val="2253941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a:t>Community Concerns</a:t>
            </a:r>
          </a:p>
        </p:txBody>
      </p:sp>
      <p:sp>
        <p:nvSpPr>
          <p:cNvPr id="7" name="Text Placeholder 4"/>
          <p:cNvSpPr txBox="1">
            <a:spLocks/>
          </p:cNvSpPr>
          <p:nvPr/>
        </p:nvSpPr>
        <p:spPr>
          <a:xfrm>
            <a:off x="8552597" y="2513701"/>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pic>
        <p:nvPicPr>
          <p:cNvPr id="3" name="Picture Placeholder 2"/>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a:xfrm>
            <a:off x="-13119100" y="655632"/>
            <a:ext cx="12192000" cy="3390904"/>
          </a:xfrm>
        </p:spPr>
      </p:pic>
      <p:sp>
        <p:nvSpPr>
          <p:cNvPr id="2" name="Rectangle 1"/>
          <p:cNvSpPr/>
          <p:nvPr/>
        </p:nvSpPr>
        <p:spPr>
          <a:xfrm>
            <a:off x="651034" y="4465465"/>
            <a:ext cx="11477244" cy="3052118"/>
          </a:xfrm>
          <a:prstGeom prst="rect">
            <a:avLst/>
          </a:prstGeom>
        </p:spPr>
        <p:txBody>
          <a:bodyPr wrap="square">
            <a:spAutoFit/>
          </a:bodyPr>
          <a:lstStyle/>
          <a:p>
            <a:pPr marL="342900" indent="-342900">
              <a:lnSpc>
                <a:spcPct val="15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Upper Colorado River Basin (UCRB) supplies water to over 40 million people</a:t>
            </a:r>
          </a:p>
          <a:p>
            <a:pPr marL="342900" indent="-342900">
              <a:lnSpc>
                <a:spcPct val="15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Function and structure of riparian zones are threatened by invasive species</a:t>
            </a:r>
          </a:p>
          <a:p>
            <a:pPr marL="342900" indent="-342900">
              <a:lnSpc>
                <a:spcPct val="15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Russian olive presence and ET rates in the UCRB are unknown</a:t>
            </a:r>
          </a:p>
          <a:p>
            <a:pPr marL="342900" indent="-342900">
              <a:lnSpc>
                <a:spcPct val="15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rPr>
              <a:t>Russian olive is expected to have high ET compared to native vegetation</a:t>
            </a:r>
          </a:p>
          <a:p>
            <a:pPr marL="342900" indent="-342900">
              <a:spcBef>
                <a:spcPts val="200"/>
              </a:spcBef>
              <a:buClr>
                <a:srgbClr val="3289B4"/>
              </a:buClr>
              <a:buFont typeface="Webdings" panose="05030102010509060703" pitchFamily="18" charset="2"/>
              <a:buChar char="4"/>
            </a:pPr>
            <a:endParaRPr lang="en-US" sz="2600" dirty="0">
              <a:solidFill>
                <a:schemeClr val="tx1">
                  <a:lumMod val="75000"/>
                  <a:lumOff val="25000"/>
                </a:schemeClr>
              </a:solidFill>
            </a:endParaRPr>
          </a:p>
          <a:p>
            <a:pPr marL="342900" indent="-342900">
              <a:spcBef>
                <a:spcPts val="200"/>
              </a:spcBef>
              <a:buClr>
                <a:srgbClr val="3289B4"/>
              </a:buClr>
              <a:buFont typeface="Webdings" panose="05030102010509060703" pitchFamily="18" charset="2"/>
              <a:buChar char="4"/>
            </a:pPr>
            <a:endParaRPr lang="en-US" sz="2600" dirty="0">
              <a:solidFill>
                <a:schemeClr val="tx1">
                  <a:lumMod val="75000"/>
                  <a:lumOff val="25000"/>
                </a:schemeClr>
              </a:solidFill>
            </a:endParaRPr>
          </a:p>
        </p:txBody>
      </p:sp>
      <p:pic>
        <p:nvPicPr>
          <p:cNvPr id="4" name="Picture 3">
            <a:extLst>
              <a:ext uri="{FF2B5EF4-FFF2-40B4-BE49-F238E27FC236}">
                <a16:creationId xmlns="" xmlns:a16="http://schemas.microsoft.com/office/drawing/2014/main" id="{E4289321-E96B-42C3-BA04-30A3ACCF8E14}"/>
              </a:ext>
            </a:extLst>
          </p:cNvPr>
          <p:cNvPicPr>
            <a:picLocks noChangeAspect="1"/>
          </p:cNvPicPr>
          <p:nvPr/>
        </p:nvPicPr>
        <p:blipFill>
          <a:blip r:embed="rId4"/>
          <a:stretch>
            <a:fillRect/>
          </a:stretch>
        </p:blipFill>
        <p:spPr>
          <a:xfrm>
            <a:off x="2079119" y="313575"/>
            <a:ext cx="8033762" cy="3362028"/>
          </a:xfrm>
          <a:prstGeom prst="rect">
            <a:avLst/>
          </a:prstGeom>
        </p:spPr>
      </p:pic>
      <p:sp>
        <p:nvSpPr>
          <p:cNvPr id="9" name="Text Placeholder 4"/>
          <p:cNvSpPr txBox="1">
            <a:spLocks/>
          </p:cNvSpPr>
          <p:nvPr/>
        </p:nvSpPr>
        <p:spPr>
          <a:xfrm>
            <a:off x="7789230" y="3305736"/>
            <a:ext cx="2323651"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Geoff </a:t>
            </a:r>
            <a:r>
              <a:rPr lang="en-US" dirty="0" err="1">
                <a:solidFill>
                  <a:schemeClr val="bg1"/>
                </a:solidFill>
              </a:rPr>
              <a:t>Llerena</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Questions?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88018"/>
            <a:ext cx="12189162" cy="6353643"/>
          </a:xfrm>
          <a:prstGeom prst="rect">
            <a:avLst/>
          </a:prstGeom>
        </p:spPr>
      </p:pic>
      <p:sp>
        <p:nvSpPr>
          <p:cNvPr id="9" name="Text Placeholder 4"/>
          <p:cNvSpPr txBox="1">
            <a:spLocks/>
          </p:cNvSpPr>
          <p:nvPr/>
        </p:nvSpPr>
        <p:spPr>
          <a:xfrm>
            <a:off x="0" y="6583680"/>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diveofficer</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372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844549"/>
            <a:ext cx="12205218" cy="8278010"/>
          </a:xfrm>
          <a:prstGeom prst="rect">
            <a:avLst/>
          </a:prstGeom>
        </p:spPr>
      </p:pic>
      <p:sp>
        <p:nvSpPr>
          <p:cNvPr id="4" name="Rectangle 3"/>
          <p:cNvSpPr/>
          <p:nvPr/>
        </p:nvSpPr>
        <p:spPr>
          <a:xfrm>
            <a:off x="0" y="857801"/>
            <a:ext cx="12205218" cy="2210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p:cNvSpPr txBox="1">
            <a:spLocks/>
          </p:cNvSpPr>
          <p:nvPr/>
        </p:nvSpPr>
        <p:spPr>
          <a:xfrm>
            <a:off x="22855" y="6720840"/>
            <a:ext cx="1924587"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USGS</a:t>
            </a:r>
          </a:p>
        </p:txBody>
      </p:sp>
      <p:sp>
        <p:nvSpPr>
          <p:cNvPr id="5" name="Title 4"/>
          <p:cNvSpPr>
            <a:spLocks noGrp="1"/>
          </p:cNvSpPr>
          <p:nvPr>
            <p:ph type="title"/>
          </p:nvPr>
        </p:nvSpPr>
        <p:spPr/>
        <p:txBody>
          <a:bodyPr/>
          <a:lstStyle/>
          <a:p>
            <a:r>
              <a:rPr lang="en-US" dirty="0"/>
              <a:t>Project Partners</a:t>
            </a:r>
          </a:p>
        </p:txBody>
      </p:sp>
      <p:sp>
        <p:nvSpPr>
          <p:cNvPr id="8" name="Rectangle 7"/>
          <p:cNvSpPr/>
          <p:nvPr/>
        </p:nvSpPr>
        <p:spPr>
          <a:xfrm>
            <a:off x="3592014" y="1079987"/>
            <a:ext cx="5021184" cy="553998"/>
          </a:xfrm>
          <a:prstGeom prst="rect">
            <a:avLst/>
          </a:prstGeom>
        </p:spPr>
        <p:txBody>
          <a:bodyPr wrap="square">
            <a:spAutoFit/>
          </a:bodyPr>
          <a:lstStyle/>
          <a:p>
            <a:pPr>
              <a:spcBef>
                <a:spcPts val="200"/>
              </a:spcBef>
              <a:buClr>
                <a:srgbClr val="3289B4"/>
              </a:buClr>
            </a:pPr>
            <a:r>
              <a:rPr lang="en-US" sz="3000" b="1" dirty="0">
                <a:solidFill>
                  <a:schemeClr val="tx1">
                    <a:lumMod val="75000"/>
                    <a:lumOff val="25000"/>
                  </a:schemeClr>
                </a:solidFill>
              </a:rPr>
              <a:t>Walton Family Foundation</a:t>
            </a:r>
          </a:p>
        </p:txBody>
      </p:sp>
      <p:pic>
        <p:nvPicPr>
          <p:cNvPr id="10" name="Picture 9" descr="http://upload.wikimedia.org/wikipedia/commons/thumb/1/1c/USGS_logo_green.svg/500px-USGS_logo_green.svg.png"/>
          <p:cNvPicPr/>
          <p:nvPr/>
        </p:nvPicPr>
        <p:blipFill>
          <a:blip r:embed="rId4" cstate="email">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947442" y="1949992"/>
            <a:ext cx="2032951" cy="713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01294" y="1548819"/>
            <a:ext cx="2461006" cy="1591752"/>
          </a:xfrm>
          <a:prstGeom prst="rect">
            <a:avLst/>
          </a:prstGeom>
        </p:spPr>
      </p:pic>
      <p:sp>
        <p:nvSpPr>
          <p:cNvPr id="7" name="TextBox 6"/>
          <p:cNvSpPr txBox="1"/>
          <p:nvPr/>
        </p:nvSpPr>
        <p:spPr>
          <a:xfrm>
            <a:off x="7256722" y="1865201"/>
            <a:ext cx="4554071" cy="1015663"/>
          </a:xfrm>
          <a:prstGeom prst="rect">
            <a:avLst/>
          </a:prstGeom>
          <a:noFill/>
        </p:spPr>
        <p:txBody>
          <a:bodyPr wrap="square" rtlCol="0">
            <a:spAutoFit/>
          </a:bodyPr>
          <a:lstStyle/>
          <a:p>
            <a:r>
              <a:rPr lang="en-US" sz="3000" b="1" dirty="0">
                <a:solidFill>
                  <a:schemeClr val="tx1">
                    <a:lumMod val="75000"/>
                    <a:lumOff val="25000"/>
                  </a:schemeClr>
                </a:solidFill>
              </a:rPr>
              <a:t>Natural Resource Ecology Laboratory</a:t>
            </a:r>
          </a:p>
        </p:txBody>
      </p:sp>
    </p:spTree>
    <p:extLst>
      <p:ext uri="{BB962C8B-B14F-4D97-AF65-F5344CB8AC3E}">
        <p14:creationId xmlns:p14="http://schemas.microsoft.com/office/powerpoint/2010/main" val="4055466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a:t>
            </a:r>
          </a:p>
        </p:txBody>
      </p:sp>
      <p:sp>
        <p:nvSpPr>
          <p:cNvPr id="2" name="Text Placeholder 1"/>
          <p:cNvSpPr>
            <a:spLocks noGrp="1"/>
          </p:cNvSpPr>
          <p:nvPr>
            <p:ph type="body" sz="half" idx="2"/>
          </p:nvPr>
        </p:nvSpPr>
        <p:spPr>
          <a:xfrm>
            <a:off x="224857" y="1185489"/>
            <a:ext cx="5082853" cy="5880478"/>
          </a:xfrm>
        </p:spPr>
        <p:txBody>
          <a:bodyPr>
            <a:normAutofit/>
          </a:bodyPr>
          <a:lstStyle/>
          <a:p>
            <a:pPr marL="457200" indent="-457200">
              <a:buAutoNum type="arabicPeriod"/>
            </a:pPr>
            <a:r>
              <a:rPr lang="en-US" sz="2600" b="1" dirty="0">
                <a:solidFill>
                  <a:srgbClr val="3289B4"/>
                </a:solidFill>
              </a:rPr>
              <a:t>Map</a:t>
            </a:r>
            <a:r>
              <a:rPr lang="en-US" sz="2600" dirty="0"/>
              <a:t> Russian olive presence on the San Juan River</a:t>
            </a:r>
          </a:p>
          <a:p>
            <a:pPr marL="457200" indent="-457200">
              <a:buAutoNum type="arabicPeriod"/>
            </a:pPr>
            <a:r>
              <a:rPr lang="en-US" sz="2600" b="1" dirty="0">
                <a:solidFill>
                  <a:srgbClr val="3289B4"/>
                </a:solidFill>
              </a:rPr>
              <a:t>Detect </a:t>
            </a:r>
            <a:r>
              <a:rPr lang="en-US" sz="2600" dirty="0"/>
              <a:t>and</a:t>
            </a:r>
            <a:r>
              <a:rPr lang="en-US" sz="2600" b="1" dirty="0">
                <a:solidFill>
                  <a:srgbClr val="3289B4"/>
                </a:solidFill>
              </a:rPr>
              <a:t> compare</a:t>
            </a:r>
            <a:r>
              <a:rPr lang="en-US" sz="2600" dirty="0"/>
              <a:t> change in Russian olive presence between 2006 and 2017</a:t>
            </a:r>
          </a:p>
          <a:p>
            <a:pPr marL="457200" indent="-457200">
              <a:buAutoNum type="arabicPeriod"/>
            </a:pPr>
            <a:r>
              <a:rPr lang="en-US" sz="2600" b="1" dirty="0">
                <a:solidFill>
                  <a:srgbClr val="3289B4"/>
                </a:solidFill>
              </a:rPr>
              <a:t>Evaluate</a:t>
            </a:r>
            <a:r>
              <a:rPr lang="en-US" sz="2600" dirty="0"/>
              <a:t> evapotranspiration (ET) rates of riparian zones on San Juan River</a:t>
            </a:r>
          </a:p>
          <a:p>
            <a:pPr marL="457200" indent="-457200">
              <a:buAutoNum type="arabicPeriod"/>
            </a:pPr>
            <a:r>
              <a:rPr lang="en-US" sz="2600" b="1" dirty="0">
                <a:solidFill>
                  <a:srgbClr val="3289B4"/>
                </a:solidFill>
              </a:rPr>
              <a:t>Provide</a:t>
            </a:r>
            <a:r>
              <a:rPr lang="en-US" sz="2600" dirty="0">
                <a:solidFill>
                  <a:srgbClr val="3289B4"/>
                </a:solidFill>
              </a:rPr>
              <a:t> </a:t>
            </a:r>
            <a:r>
              <a:rPr lang="en-US" sz="2600" dirty="0"/>
              <a:t>Walton Family Foundation with products to inform management</a:t>
            </a:r>
          </a:p>
        </p:txBody>
      </p:sp>
      <p:pic>
        <p:nvPicPr>
          <p:cNvPr id="10" name="Picture Placeholder 9"/>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a:xfrm>
            <a:off x="5357611" y="855699"/>
            <a:ext cx="6834390" cy="5733767"/>
          </a:xfrm>
        </p:spPr>
      </p:pic>
      <p:sp>
        <p:nvSpPr>
          <p:cNvPr id="7" name="Text Placeholder 4"/>
          <p:cNvSpPr txBox="1">
            <a:spLocks/>
          </p:cNvSpPr>
          <p:nvPr/>
        </p:nvSpPr>
        <p:spPr>
          <a:xfrm>
            <a:off x="10146750" y="6315146"/>
            <a:ext cx="2173045"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Le.Loup.Gris</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Study area</a:t>
            </a:r>
          </a:p>
        </p:txBody>
      </p:sp>
      <p:sp>
        <p:nvSpPr>
          <p:cNvPr id="11" name="Title 4"/>
          <p:cNvSpPr txBox="1">
            <a:spLocks/>
          </p:cNvSpPr>
          <p:nvPr/>
        </p:nvSpPr>
        <p:spPr>
          <a:xfrm>
            <a:off x="1000125" y="365124"/>
            <a:ext cx="10233148"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a:t>Study area</a:t>
            </a:r>
            <a:endParaRPr lang="en-US" dirty="0"/>
          </a:p>
        </p:txBody>
      </p:sp>
      <p:grpSp>
        <p:nvGrpSpPr>
          <p:cNvPr id="7" name="Group 6"/>
          <p:cNvGrpSpPr/>
          <p:nvPr/>
        </p:nvGrpSpPr>
        <p:grpSpPr>
          <a:xfrm>
            <a:off x="411602" y="1543932"/>
            <a:ext cx="5801708" cy="4351281"/>
            <a:chOff x="130646" y="1357609"/>
            <a:chExt cx="5801708" cy="4351281"/>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646" y="1357609"/>
              <a:ext cx="5801708" cy="4351281"/>
            </a:xfrm>
            <a:prstGeom prst="rect">
              <a:avLst/>
            </a:prstGeom>
            <a:ln>
              <a:solidFill>
                <a:schemeClr val="tx1"/>
              </a:solidFill>
            </a:ln>
          </p:spPr>
        </p:pic>
        <p:sp>
          <p:nvSpPr>
            <p:cNvPr id="27" name="TextBox 26"/>
            <p:cNvSpPr txBox="1"/>
            <p:nvPr/>
          </p:nvSpPr>
          <p:spPr>
            <a:xfrm>
              <a:off x="1183646" y="3794699"/>
              <a:ext cx="839823" cy="461665"/>
            </a:xfrm>
            <a:prstGeom prst="rect">
              <a:avLst/>
            </a:prstGeom>
            <a:noFill/>
          </p:spPr>
          <p:txBody>
            <a:bodyPr wrap="square" rtlCol="0">
              <a:spAutoFit/>
            </a:bodyPr>
            <a:lstStyle/>
            <a:p>
              <a:pPr algn="ctr"/>
              <a:r>
                <a:rPr lang="en-US" sz="1200" b="1" dirty="0">
                  <a:solidFill>
                    <a:schemeClr val="tx1">
                      <a:lumMod val="65000"/>
                      <a:lumOff val="35000"/>
                    </a:schemeClr>
                  </a:solidFill>
                  <a:latin typeface="Book Antiqua" panose="02040602050305030304" pitchFamily="18" charset="0"/>
                </a:rPr>
                <a:t>San Juan River</a:t>
              </a:r>
            </a:p>
          </p:txBody>
        </p:sp>
        <p:sp>
          <p:nvSpPr>
            <p:cNvPr id="28" name="TextBox 27"/>
            <p:cNvSpPr txBox="1"/>
            <p:nvPr/>
          </p:nvSpPr>
          <p:spPr>
            <a:xfrm>
              <a:off x="3478136" y="1582124"/>
              <a:ext cx="1496923" cy="276999"/>
            </a:xfrm>
            <a:prstGeom prst="rect">
              <a:avLst/>
            </a:prstGeom>
            <a:noFill/>
          </p:spPr>
          <p:txBody>
            <a:bodyPr wrap="square" rtlCol="0">
              <a:spAutoFit/>
            </a:bodyPr>
            <a:lstStyle/>
            <a:p>
              <a:pPr algn="ctr"/>
              <a:r>
                <a:rPr lang="en-US" sz="1200" b="1" dirty="0">
                  <a:solidFill>
                    <a:schemeClr val="tx1">
                      <a:lumMod val="65000"/>
                      <a:lumOff val="35000"/>
                    </a:schemeClr>
                  </a:solidFill>
                  <a:latin typeface="Book Antiqua" panose="02040602050305030304" pitchFamily="18" charset="0"/>
                </a:rPr>
                <a:t>Landsat P35-R34</a:t>
              </a:r>
            </a:p>
          </p:txBody>
        </p:sp>
        <p:sp>
          <p:nvSpPr>
            <p:cNvPr id="29" name="TextBox 28"/>
            <p:cNvSpPr txBox="1"/>
            <p:nvPr/>
          </p:nvSpPr>
          <p:spPr>
            <a:xfrm>
              <a:off x="3076468" y="3933199"/>
              <a:ext cx="1150130" cy="646331"/>
            </a:xfrm>
            <a:prstGeom prst="rect">
              <a:avLst/>
            </a:prstGeom>
            <a:noFill/>
          </p:spPr>
          <p:txBody>
            <a:bodyPr wrap="square" rtlCol="0">
              <a:spAutoFit/>
            </a:bodyPr>
            <a:lstStyle/>
            <a:p>
              <a:pPr algn="ctr"/>
              <a:r>
                <a:rPr lang="en-US" sz="1200" b="1" dirty="0">
                  <a:solidFill>
                    <a:schemeClr val="tx1">
                      <a:lumMod val="65000"/>
                      <a:lumOff val="35000"/>
                    </a:schemeClr>
                  </a:solidFill>
                  <a:latin typeface="Book Antiqua" panose="02040602050305030304" pitchFamily="18" charset="0"/>
                </a:rPr>
                <a:t>Portion of Sentinel-2</a:t>
              </a:r>
            </a:p>
            <a:p>
              <a:pPr algn="ctr"/>
              <a:r>
                <a:rPr lang="en-US" sz="1200" b="1" dirty="0">
                  <a:solidFill>
                    <a:schemeClr val="tx1">
                      <a:lumMod val="65000"/>
                      <a:lumOff val="35000"/>
                    </a:schemeClr>
                  </a:solidFill>
                  <a:latin typeface="Book Antiqua" panose="02040602050305030304" pitchFamily="18" charset="0"/>
                </a:rPr>
                <a:t>Tile 12SYF</a:t>
              </a:r>
            </a:p>
          </p:txBody>
        </p:sp>
        <p:pic>
          <p:nvPicPr>
            <p:cNvPr id="30" name="Picture 29"/>
            <p:cNvPicPr>
              <a:picLocks noChangeAspect="1"/>
            </p:cNvPicPr>
            <p:nvPr/>
          </p:nvPicPr>
          <p:blipFill>
            <a:blip r:embed="rId4"/>
            <a:stretch>
              <a:fillRect/>
            </a:stretch>
          </p:blipFill>
          <p:spPr>
            <a:xfrm>
              <a:off x="334451" y="1522798"/>
              <a:ext cx="134926" cy="848526"/>
            </a:xfrm>
            <a:prstGeom prst="rect">
              <a:avLst/>
            </a:prstGeom>
          </p:spPr>
        </p:pic>
      </p:grpSp>
      <p:grpSp>
        <p:nvGrpSpPr>
          <p:cNvPr id="4" name="Group 3"/>
          <p:cNvGrpSpPr/>
          <p:nvPr/>
        </p:nvGrpSpPr>
        <p:grpSpPr>
          <a:xfrm>
            <a:off x="6437430" y="357485"/>
            <a:ext cx="4696079" cy="6261438"/>
            <a:chOff x="6442599" y="437015"/>
            <a:chExt cx="4696079" cy="6261438"/>
          </a:xfrm>
        </p:grpSpPr>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2599" y="437015"/>
              <a:ext cx="4696079" cy="6261438"/>
            </a:xfrm>
            <a:prstGeom prst="rect">
              <a:avLst/>
            </a:prstGeom>
            <a:ln>
              <a:solidFill>
                <a:schemeClr val="tx1"/>
              </a:solidFill>
            </a:ln>
          </p:spPr>
        </p:pic>
        <p:sp>
          <p:nvSpPr>
            <p:cNvPr id="12" name="TextBox 11"/>
            <p:cNvSpPr txBox="1"/>
            <p:nvPr/>
          </p:nvSpPr>
          <p:spPr>
            <a:xfrm>
              <a:off x="7998714" y="2779477"/>
              <a:ext cx="669075" cy="461665"/>
            </a:xfrm>
            <a:prstGeom prst="rect">
              <a:avLst/>
            </a:prstGeom>
            <a:noFill/>
          </p:spPr>
          <p:txBody>
            <a:bodyPr wrap="square" rtlCol="0">
              <a:spAutoFit/>
            </a:bodyPr>
            <a:lstStyle/>
            <a:p>
              <a:pPr algn="ctr"/>
              <a:r>
                <a:rPr lang="en-US" sz="1200" b="1" dirty="0">
                  <a:solidFill>
                    <a:schemeClr val="tx1">
                      <a:lumMod val="65000"/>
                      <a:lumOff val="35000"/>
                    </a:schemeClr>
                  </a:solidFill>
                  <a:latin typeface="Book Antiqua" panose="02040602050305030304" pitchFamily="18" charset="0"/>
                </a:rPr>
                <a:t>Green</a:t>
              </a:r>
            </a:p>
            <a:p>
              <a:pPr algn="ctr"/>
              <a:r>
                <a:rPr lang="en-US" sz="1200" b="1" dirty="0">
                  <a:solidFill>
                    <a:schemeClr val="tx1">
                      <a:lumMod val="65000"/>
                      <a:lumOff val="35000"/>
                    </a:schemeClr>
                  </a:solidFill>
                  <a:latin typeface="Book Antiqua" panose="02040602050305030304" pitchFamily="18" charset="0"/>
                </a:rPr>
                <a:t>River</a:t>
              </a:r>
            </a:p>
          </p:txBody>
        </p:sp>
        <p:sp>
          <p:nvSpPr>
            <p:cNvPr id="13" name="TextBox 12"/>
            <p:cNvSpPr txBox="1"/>
            <p:nvPr/>
          </p:nvSpPr>
          <p:spPr>
            <a:xfrm>
              <a:off x="8442169" y="3359030"/>
              <a:ext cx="855795" cy="461665"/>
            </a:xfrm>
            <a:prstGeom prst="rect">
              <a:avLst/>
            </a:prstGeom>
            <a:noFill/>
          </p:spPr>
          <p:txBody>
            <a:bodyPr wrap="square" rtlCol="0">
              <a:spAutoFit/>
            </a:bodyPr>
            <a:lstStyle/>
            <a:p>
              <a:pPr algn="ctr"/>
              <a:r>
                <a:rPr lang="en-US" sz="1200" b="1" dirty="0">
                  <a:solidFill>
                    <a:schemeClr val="tx1">
                      <a:lumMod val="65000"/>
                      <a:lumOff val="35000"/>
                    </a:schemeClr>
                  </a:solidFill>
                  <a:latin typeface="Book Antiqua" panose="02040602050305030304" pitchFamily="18" charset="0"/>
                </a:rPr>
                <a:t>Colorado River</a:t>
              </a:r>
            </a:p>
          </p:txBody>
        </p:sp>
        <p:sp>
          <p:nvSpPr>
            <p:cNvPr id="14" name="TextBox 13"/>
            <p:cNvSpPr txBox="1"/>
            <p:nvPr/>
          </p:nvSpPr>
          <p:spPr>
            <a:xfrm>
              <a:off x="8048020" y="4508132"/>
              <a:ext cx="839823" cy="461665"/>
            </a:xfrm>
            <a:prstGeom prst="rect">
              <a:avLst/>
            </a:prstGeom>
            <a:noFill/>
          </p:spPr>
          <p:txBody>
            <a:bodyPr wrap="square" rtlCol="0">
              <a:spAutoFit/>
            </a:bodyPr>
            <a:lstStyle/>
            <a:p>
              <a:pPr algn="ctr"/>
              <a:r>
                <a:rPr lang="en-US" sz="1200" b="1" dirty="0">
                  <a:solidFill>
                    <a:schemeClr val="tx1">
                      <a:lumMod val="65000"/>
                      <a:lumOff val="35000"/>
                    </a:schemeClr>
                  </a:solidFill>
                  <a:latin typeface="Book Antiqua" panose="02040602050305030304" pitchFamily="18" charset="0"/>
                </a:rPr>
                <a:t>San Juan River</a:t>
              </a:r>
            </a:p>
          </p:txBody>
        </p:sp>
        <p:pic>
          <p:nvPicPr>
            <p:cNvPr id="16" name="Picture 15"/>
            <p:cNvPicPr>
              <a:picLocks noChangeAspect="1"/>
            </p:cNvPicPr>
            <p:nvPr/>
          </p:nvPicPr>
          <p:blipFill>
            <a:blip r:embed="rId4"/>
            <a:stretch>
              <a:fillRect/>
            </a:stretch>
          </p:blipFill>
          <p:spPr>
            <a:xfrm>
              <a:off x="6656165" y="594966"/>
              <a:ext cx="134926" cy="848526"/>
            </a:xfrm>
            <a:prstGeom prst="rect">
              <a:avLst/>
            </a:prstGeom>
          </p:spPr>
        </p:pic>
        <p:sp>
          <p:nvSpPr>
            <p:cNvPr id="18" name="Flowchart: Data 17"/>
            <p:cNvSpPr/>
            <p:nvPr/>
          </p:nvSpPr>
          <p:spPr>
            <a:xfrm>
              <a:off x="9713333" y="1258210"/>
              <a:ext cx="338419" cy="264588"/>
            </a:xfrm>
            <a:prstGeom prst="flowChartInputOutpu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
            <p:cNvSpPr>
              <a:spLocks noChangeArrowheads="1"/>
            </p:cNvSpPr>
            <p:nvPr/>
          </p:nvSpPr>
          <p:spPr bwMode="auto">
            <a:xfrm>
              <a:off x="9726088" y="739371"/>
              <a:ext cx="381000" cy="192088"/>
            </a:xfrm>
            <a:prstGeom prst="rect">
              <a:avLst/>
            </a:prstGeom>
            <a:noFill/>
            <a:ln w="50800">
              <a:solidFill>
                <a:srgbClr val="C5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p:cNvSpPr>
              <a:spLocks noChangeArrowheads="1"/>
            </p:cNvSpPr>
            <p:nvPr/>
          </p:nvSpPr>
          <p:spPr bwMode="auto">
            <a:xfrm>
              <a:off x="10202191" y="750777"/>
              <a:ext cx="755015" cy="169277"/>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Book Antiqua" panose="02040602050305030304" pitchFamily="18" charset="0"/>
                </a:rPr>
                <a:t>Upper</a:t>
              </a:r>
              <a:r>
                <a:rPr kumimoji="0" lang="en-US" altLang="en-US" sz="1100" b="1" i="0" u="none" strike="noStrike" cap="none" normalizeH="0" dirty="0">
                  <a:ln>
                    <a:noFill/>
                  </a:ln>
                  <a:solidFill>
                    <a:srgbClr val="000000"/>
                  </a:solidFill>
                  <a:effectLst/>
                  <a:latin typeface="Book Antiqua" panose="02040602050305030304" pitchFamily="18" charset="0"/>
                </a:rPr>
                <a:t> CRB</a:t>
              </a:r>
              <a:endParaRPr kumimoji="0" lang="en-US" altLang="en-US" sz="1800" b="1" i="0" u="none" strike="noStrike" cap="none" normalizeH="0" baseline="0" dirty="0">
                <a:ln>
                  <a:noFill/>
                </a:ln>
                <a:solidFill>
                  <a:schemeClr val="tx1"/>
                </a:solidFill>
                <a:effectLst/>
                <a:latin typeface="Book Antiqua" panose="02040602050305030304" pitchFamily="18" charset="0"/>
              </a:endParaRPr>
            </a:p>
          </p:txBody>
        </p:sp>
        <p:sp>
          <p:nvSpPr>
            <p:cNvPr id="21" name="Line 12"/>
            <p:cNvSpPr>
              <a:spLocks noChangeShapeType="1"/>
            </p:cNvSpPr>
            <p:nvPr/>
          </p:nvSpPr>
          <p:spPr bwMode="auto">
            <a:xfrm>
              <a:off x="9726088" y="1094834"/>
              <a:ext cx="381000" cy="0"/>
            </a:xfrm>
            <a:prstGeom prst="line">
              <a:avLst/>
            </a:prstGeom>
            <a:noFill/>
            <a:ln w="50800" cap="flat">
              <a:solidFill>
                <a:srgbClr val="0A93F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3"/>
            <p:cNvSpPr>
              <a:spLocks noChangeArrowheads="1"/>
            </p:cNvSpPr>
            <p:nvPr/>
          </p:nvSpPr>
          <p:spPr bwMode="auto">
            <a:xfrm>
              <a:off x="10227084" y="1010195"/>
              <a:ext cx="431208" cy="169277"/>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Book Antiqua" panose="02040602050305030304" pitchFamily="18" charset="0"/>
                </a:rPr>
                <a:t>Rivers</a:t>
              </a:r>
              <a:endParaRPr kumimoji="0" lang="en-US" altLang="en-US" sz="1800" b="1" i="0" u="none" strike="noStrike" cap="none" normalizeH="0" baseline="0" dirty="0">
                <a:ln>
                  <a:noFill/>
                </a:ln>
                <a:solidFill>
                  <a:schemeClr val="tx1"/>
                </a:solidFill>
                <a:effectLst/>
                <a:latin typeface="Book Antiqua" panose="02040602050305030304" pitchFamily="18" charset="0"/>
              </a:endParaRPr>
            </a:p>
          </p:txBody>
        </p:sp>
        <p:sp>
          <p:nvSpPr>
            <p:cNvPr id="23" name="Rectangle 7"/>
            <p:cNvSpPr>
              <a:spLocks noChangeArrowheads="1"/>
            </p:cNvSpPr>
            <p:nvPr/>
          </p:nvSpPr>
          <p:spPr bwMode="auto">
            <a:xfrm>
              <a:off x="10202190" y="1228043"/>
              <a:ext cx="662041" cy="338554"/>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Book Antiqua" panose="02040602050305030304" pitchFamily="18" charset="0"/>
                </a:rPr>
                <a:t>Landsat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Book Antiqua" panose="02040602050305030304" pitchFamily="18" charset="0"/>
                </a:rPr>
                <a:t>study area</a:t>
              </a:r>
              <a:endParaRPr kumimoji="0" lang="en-US" altLang="en-US" sz="1800" b="1" i="0" u="none" strike="noStrike" cap="none" normalizeH="0" baseline="0" dirty="0">
                <a:ln>
                  <a:noFill/>
                </a:ln>
                <a:solidFill>
                  <a:schemeClr val="tx1"/>
                </a:solidFill>
                <a:effectLst/>
                <a:latin typeface="Book Antiqua" panose="02040602050305030304" pitchFamily="18" charset="0"/>
              </a:endParaRPr>
            </a:p>
          </p:txBody>
        </p:sp>
        <p:sp>
          <p:nvSpPr>
            <p:cNvPr id="25" name="Rectangle 7"/>
            <p:cNvSpPr>
              <a:spLocks noChangeArrowheads="1"/>
            </p:cNvSpPr>
            <p:nvPr/>
          </p:nvSpPr>
          <p:spPr bwMode="auto">
            <a:xfrm>
              <a:off x="10200021" y="1608348"/>
              <a:ext cx="662041" cy="338554"/>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Book Antiqua" panose="02040602050305030304" pitchFamily="18" charset="0"/>
                </a:rPr>
                <a:t>Sentinel-2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Book Antiqua" panose="02040602050305030304" pitchFamily="18" charset="0"/>
                </a:rPr>
                <a:t>study area</a:t>
              </a:r>
              <a:endParaRPr kumimoji="0" lang="en-US" altLang="en-US" sz="1800" b="1" i="0" u="none" strike="noStrike" cap="none" normalizeH="0" baseline="0" dirty="0">
                <a:ln>
                  <a:noFill/>
                </a:ln>
                <a:solidFill>
                  <a:schemeClr val="tx1"/>
                </a:solidFill>
                <a:effectLst/>
                <a:latin typeface="Book Antiqua" panose="02040602050305030304" pitchFamily="18" charset="0"/>
              </a:endParaRPr>
            </a:p>
          </p:txBody>
        </p:sp>
        <p:sp>
          <p:nvSpPr>
            <p:cNvPr id="26" name="Rectangle 6"/>
            <p:cNvSpPr>
              <a:spLocks noChangeArrowheads="1"/>
            </p:cNvSpPr>
            <p:nvPr/>
          </p:nvSpPr>
          <p:spPr bwMode="auto">
            <a:xfrm>
              <a:off x="9797937" y="1702678"/>
              <a:ext cx="230570" cy="170721"/>
            </a:xfrm>
            <a:prstGeom prst="rect">
              <a:avLst/>
            </a:prstGeom>
            <a:noFill/>
            <a:ln w="38100">
              <a:solidFill>
                <a:srgbClr val="FFAA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8268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asa.gov/sites/default/files/bwhi1apicaaamlo.jpg_lar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9371" y="-146931"/>
            <a:ext cx="12851371" cy="72288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09911" y="201193"/>
            <a:ext cx="7761746" cy="479425"/>
          </a:xfrm>
        </p:spPr>
        <p:txBody>
          <a:bodyPr>
            <a:normAutofit fontScale="90000"/>
          </a:bodyPr>
          <a:lstStyle/>
          <a:p>
            <a:r>
              <a:rPr lang="en-US" dirty="0"/>
              <a:t>NASA Satellites/Sensors Used</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4147" y="2765075"/>
            <a:ext cx="3323966" cy="2716671"/>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752" y="2168973"/>
            <a:ext cx="3796485" cy="3667858"/>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9023" y="2157394"/>
            <a:ext cx="3396740" cy="2538919"/>
          </a:xfrm>
          <a:prstGeom prst="rect">
            <a:avLst/>
          </a:prstGeom>
          <a:effectLst>
            <a:outerShdw blurRad="50800" dist="38100" dir="2700000" algn="tl" rotWithShape="0">
              <a:prstClr val="black">
                <a:alpha val="40000"/>
              </a:prstClr>
            </a:outerShdw>
          </a:effectLst>
        </p:spPr>
      </p:pic>
      <p:sp>
        <p:nvSpPr>
          <p:cNvPr id="16" name="Shape 187"/>
          <p:cNvSpPr txBox="1"/>
          <p:nvPr/>
        </p:nvSpPr>
        <p:spPr>
          <a:xfrm>
            <a:off x="841314" y="1049689"/>
            <a:ext cx="2412300" cy="484500"/>
          </a:xfrm>
          <a:prstGeom prst="rect">
            <a:avLst/>
          </a:prstGeom>
          <a:noFill/>
          <a:ln>
            <a:noFill/>
          </a:ln>
        </p:spPr>
        <p:txBody>
          <a:bodyPr wrap="square" lIns="68575" tIns="34275" rIns="68575" bIns="34275" anchor="t" anchorCtr="0">
            <a:noAutofit/>
          </a:bodyPr>
          <a:lstStyle/>
          <a:p>
            <a:pPr marL="0" marR="0" lvl="0" indent="0" algn="ctr" rtl="0">
              <a:lnSpc>
                <a:spcPct val="100000"/>
              </a:lnSpc>
              <a:spcBef>
                <a:spcPts val="0"/>
              </a:spcBef>
              <a:spcAft>
                <a:spcPts val="0"/>
              </a:spcAft>
              <a:buClr>
                <a:srgbClr val="75ABDB"/>
              </a:buClr>
              <a:buSzPct val="25000"/>
              <a:buFont typeface="Century Gothic"/>
              <a:buNone/>
            </a:pPr>
            <a:r>
              <a:rPr lang="en" sz="3500" b="1" i="0" u="none" strike="noStrike" cap="none"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rPr>
              <a:t>Landsat 5 TM</a:t>
            </a:r>
            <a:endParaRPr lang="en" sz="3500" b="0" i="0" u="none" strike="noStrike" cap="none"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endParaRPr>
          </a:p>
        </p:txBody>
      </p:sp>
      <p:sp>
        <p:nvSpPr>
          <p:cNvPr id="17" name="Shape 187"/>
          <p:cNvSpPr txBox="1"/>
          <p:nvPr/>
        </p:nvSpPr>
        <p:spPr>
          <a:xfrm>
            <a:off x="4423765" y="1063007"/>
            <a:ext cx="3299042" cy="484500"/>
          </a:xfrm>
          <a:prstGeom prst="rect">
            <a:avLst/>
          </a:prstGeom>
          <a:noFill/>
          <a:ln>
            <a:noFill/>
          </a:ln>
        </p:spPr>
        <p:txBody>
          <a:bodyPr wrap="square" lIns="68575" tIns="34275" rIns="68575" bIns="34275" anchor="t" anchorCtr="0">
            <a:noAutofit/>
          </a:bodyPr>
          <a:lstStyle/>
          <a:p>
            <a:pPr marL="0" marR="0" lvl="0" indent="0" algn="ctr" rtl="0">
              <a:lnSpc>
                <a:spcPct val="100000"/>
              </a:lnSpc>
              <a:spcBef>
                <a:spcPts val="0"/>
              </a:spcBef>
              <a:spcAft>
                <a:spcPts val="0"/>
              </a:spcAft>
              <a:buClr>
                <a:srgbClr val="75ABDB"/>
              </a:buClr>
              <a:buSzPct val="25000"/>
              <a:buFont typeface="Century Gothic"/>
              <a:buNone/>
            </a:pPr>
            <a:r>
              <a:rPr lang="en" sz="3500" b="1"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rPr>
              <a:t>Landsat 8 OLI &amp; TIRS</a:t>
            </a:r>
            <a:endParaRPr lang="en" sz="3500" b="0" i="0" u="none" strike="noStrike" cap="none"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endParaRPr>
          </a:p>
        </p:txBody>
      </p:sp>
      <p:sp>
        <p:nvSpPr>
          <p:cNvPr id="18" name="Shape 187"/>
          <p:cNvSpPr txBox="1"/>
          <p:nvPr/>
        </p:nvSpPr>
        <p:spPr>
          <a:xfrm>
            <a:off x="8601473" y="1059465"/>
            <a:ext cx="2412300" cy="484500"/>
          </a:xfrm>
          <a:prstGeom prst="rect">
            <a:avLst/>
          </a:prstGeom>
          <a:noFill/>
          <a:ln>
            <a:noFill/>
          </a:ln>
        </p:spPr>
        <p:txBody>
          <a:bodyPr wrap="square" lIns="68575" tIns="34275" rIns="68575" bIns="34275" anchor="t" anchorCtr="0">
            <a:noAutofit/>
          </a:bodyPr>
          <a:lstStyle/>
          <a:p>
            <a:pPr marL="0" marR="0" lvl="0" indent="0" algn="ctr" rtl="0">
              <a:lnSpc>
                <a:spcPct val="100000"/>
              </a:lnSpc>
              <a:spcBef>
                <a:spcPts val="0"/>
              </a:spcBef>
              <a:spcAft>
                <a:spcPts val="0"/>
              </a:spcAft>
              <a:buClr>
                <a:srgbClr val="75ABDB"/>
              </a:buClr>
              <a:buSzPct val="25000"/>
              <a:buFont typeface="Century Gothic"/>
              <a:buNone/>
            </a:pPr>
            <a:r>
              <a:rPr lang="en" sz="3500" b="1"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rPr>
              <a:t>Sentinel-2 MSI</a:t>
            </a:r>
            <a:endParaRPr lang="en" sz="3500" b="0" i="0" u="none" strike="noStrike" cap="none" dirty="0">
              <a:solidFill>
                <a:schemeClr val="bg1"/>
              </a:solidFill>
              <a:effectLst>
                <a:outerShdw blurRad="50800" dist="38100" dir="2700000" algn="tl" rotWithShape="0">
                  <a:prstClr val="black">
                    <a:alpha val="40000"/>
                  </a:prstClr>
                </a:outerShdw>
              </a:effectLst>
              <a:latin typeface="Century Gothic"/>
              <a:ea typeface="Century Gothic"/>
              <a:cs typeface="Century Gothic"/>
              <a:sym typeface="Century Gothic"/>
            </a:endParaRPr>
          </a:p>
        </p:txBody>
      </p:sp>
      <p:sp>
        <p:nvSpPr>
          <p:cNvPr id="10" name="Text Placeholder 4"/>
          <p:cNvSpPr txBox="1">
            <a:spLocks/>
          </p:cNvSpPr>
          <p:nvPr/>
        </p:nvSpPr>
        <p:spPr>
          <a:xfrm>
            <a:off x="10421409" y="6779943"/>
            <a:ext cx="2486721"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NASA</a:t>
            </a:r>
          </a:p>
        </p:txBody>
      </p:sp>
      <p:sp>
        <p:nvSpPr>
          <p:cNvPr id="3" name="TextBox 2"/>
          <p:cNvSpPr txBox="1"/>
          <p:nvPr/>
        </p:nvSpPr>
        <p:spPr>
          <a:xfrm>
            <a:off x="1373355" y="5648360"/>
            <a:ext cx="1348217" cy="630942"/>
          </a:xfrm>
          <a:prstGeom prst="rect">
            <a:avLst/>
          </a:prstGeom>
          <a:noFill/>
        </p:spPr>
        <p:txBody>
          <a:bodyPr wrap="square" rtlCol="0">
            <a:spAutoFit/>
          </a:bodyPr>
          <a:lstStyle/>
          <a:p>
            <a:r>
              <a:rPr lang="en-US" sz="3500" b="1" dirty="0">
                <a:solidFill>
                  <a:schemeClr val="bg1"/>
                </a:solidFill>
              </a:rPr>
              <a:t>30 m</a:t>
            </a:r>
          </a:p>
        </p:txBody>
      </p:sp>
      <p:sp>
        <p:nvSpPr>
          <p:cNvPr id="19" name="TextBox 18"/>
          <p:cNvSpPr txBox="1"/>
          <p:nvPr/>
        </p:nvSpPr>
        <p:spPr>
          <a:xfrm>
            <a:off x="5541854" y="5521360"/>
            <a:ext cx="1348217" cy="630942"/>
          </a:xfrm>
          <a:prstGeom prst="rect">
            <a:avLst/>
          </a:prstGeom>
          <a:noFill/>
        </p:spPr>
        <p:txBody>
          <a:bodyPr wrap="square" rtlCol="0">
            <a:spAutoFit/>
          </a:bodyPr>
          <a:lstStyle/>
          <a:p>
            <a:r>
              <a:rPr lang="en-US" sz="3500" b="1" dirty="0">
                <a:solidFill>
                  <a:schemeClr val="bg1"/>
                </a:solidFill>
              </a:rPr>
              <a:t>30 m</a:t>
            </a:r>
          </a:p>
        </p:txBody>
      </p:sp>
      <p:sp>
        <p:nvSpPr>
          <p:cNvPr id="20" name="TextBox 19"/>
          <p:cNvSpPr txBox="1"/>
          <p:nvPr/>
        </p:nvSpPr>
        <p:spPr>
          <a:xfrm>
            <a:off x="9073192" y="4659678"/>
            <a:ext cx="1348217" cy="630942"/>
          </a:xfrm>
          <a:prstGeom prst="rect">
            <a:avLst/>
          </a:prstGeom>
          <a:noFill/>
        </p:spPr>
        <p:txBody>
          <a:bodyPr wrap="square" rtlCol="0">
            <a:spAutoFit/>
          </a:bodyPr>
          <a:lstStyle/>
          <a:p>
            <a:r>
              <a:rPr lang="en-US" sz="3500" b="1" dirty="0">
                <a:solidFill>
                  <a:schemeClr val="bg1"/>
                </a:solidFill>
              </a:rPr>
              <a:t>10 m</a:t>
            </a:r>
          </a:p>
        </p:txBody>
      </p:sp>
    </p:spTree>
    <p:extLst>
      <p:ext uri="{BB962C8B-B14F-4D97-AF65-F5344CB8AC3E}">
        <p14:creationId xmlns:p14="http://schemas.microsoft.com/office/powerpoint/2010/main" val="176555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412942" cy="479425"/>
          </a:xfrm>
        </p:spPr>
        <p:txBody>
          <a:bodyPr>
            <a:normAutofit fontScale="90000"/>
          </a:bodyPr>
          <a:lstStyle/>
          <a:p>
            <a:r>
              <a:rPr lang="en-US" dirty="0"/>
              <a:t>Methodology – Mapping Russian Olive</a:t>
            </a:r>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grpSp>
        <p:nvGrpSpPr>
          <p:cNvPr id="50" name="Group 49"/>
          <p:cNvGrpSpPr/>
          <p:nvPr/>
        </p:nvGrpSpPr>
        <p:grpSpPr>
          <a:xfrm>
            <a:off x="-72498" y="5450026"/>
            <a:ext cx="7499804" cy="336582"/>
            <a:chOff x="1201133" y="4425036"/>
            <a:chExt cx="4795889" cy="218400"/>
          </a:xfrm>
        </p:grpSpPr>
        <p:sp>
          <p:nvSpPr>
            <p:cNvPr id="29" name="Shape 197"/>
            <p:cNvSpPr txBox="1"/>
            <p:nvPr/>
          </p:nvSpPr>
          <p:spPr>
            <a:xfrm>
              <a:off x="1201133" y="4425036"/>
              <a:ext cx="788782"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endParaRPr lang="en" sz="1500" b="0" i="0" u="none" strike="noStrike" cap="none" dirty="0">
                <a:solidFill>
                  <a:srgbClr val="3A3A3A"/>
                </a:solidFill>
                <a:latin typeface="Century Gothic"/>
                <a:ea typeface="Century Gothic"/>
                <a:cs typeface="Century Gothic"/>
                <a:sym typeface="Century Gothic"/>
              </a:endParaRPr>
            </a:p>
          </p:txBody>
        </p:sp>
        <p:sp>
          <p:nvSpPr>
            <p:cNvPr id="30" name="Shape 198"/>
            <p:cNvSpPr txBox="1"/>
            <p:nvPr/>
          </p:nvSpPr>
          <p:spPr>
            <a:xfrm>
              <a:off x="2450943" y="4425036"/>
              <a:ext cx="397273"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Data</a:t>
              </a:r>
              <a:r>
                <a:rPr lang="en-US" sz="1500" b="0" i="0" u="none" strike="noStrike" cap="none" dirty="0">
                  <a:solidFill>
                    <a:srgbClr val="3A3A3A"/>
                  </a:solidFill>
                  <a:latin typeface="Century Gothic"/>
                  <a:ea typeface="Century Gothic"/>
                  <a:cs typeface="Century Gothic"/>
                  <a:sym typeface="Century Gothic"/>
                </a:rPr>
                <a:t>  </a:t>
              </a:r>
              <a:endParaRPr lang="en" sz="1500" b="0" i="0" u="none" strike="noStrike" cap="none" dirty="0">
                <a:solidFill>
                  <a:srgbClr val="3A3A3A"/>
                </a:solidFill>
                <a:latin typeface="Century Gothic"/>
                <a:ea typeface="Century Gothic"/>
                <a:cs typeface="Century Gothic"/>
                <a:sym typeface="Century Gothic"/>
              </a:endParaRPr>
            </a:p>
          </p:txBody>
        </p:sp>
        <p:sp>
          <p:nvSpPr>
            <p:cNvPr id="31" name="Shape 199"/>
            <p:cNvSpPr txBox="1"/>
            <p:nvPr/>
          </p:nvSpPr>
          <p:spPr>
            <a:xfrm>
              <a:off x="3354414" y="4425036"/>
              <a:ext cx="640548"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Software</a:t>
              </a:r>
            </a:p>
          </p:txBody>
        </p:sp>
        <p:sp>
          <p:nvSpPr>
            <p:cNvPr id="32" name="Shape 200"/>
            <p:cNvSpPr txBox="1"/>
            <p:nvPr/>
          </p:nvSpPr>
          <p:spPr>
            <a:xfrm>
              <a:off x="4371398" y="4425036"/>
              <a:ext cx="673134"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Algorithm</a:t>
              </a:r>
            </a:p>
          </p:txBody>
        </p:sp>
        <p:sp>
          <p:nvSpPr>
            <p:cNvPr id="33" name="Shape 201"/>
            <p:cNvSpPr txBox="1"/>
            <p:nvPr/>
          </p:nvSpPr>
          <p:spPr>
            <a:xfrm>
              <a:off x="5484406" y="4425036"/>
              <a:ext cx="512616" cy="2184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3A3A3A"/>
                </a:buClr>
                <a:buSzPct val="25000"/>
                <a:buFont typeface="Century Gothic"/>
                <a:buNone/>
              </a:pPr>
              <a:r>
                <a:rPr lang="en" sz="1500" b="0" i="0" u="none" strike="noStrike" cap="none" dirty="0">
                  <a:solidFill>
                    <a:srgbClr val="3A3A3A"/>
                  </a:solidFill>
                  <a:latin typeface="Century Gothic"/>
                  <a:ea typeface="Century Gothic"/>
                  <a:cs typeface="Century Gothic"/>
                  <a:sym typeface="Century Gothic"/>
                </a:rPr>
                <a:t>Output</a:t>
              </a:r>
            </a:p>
          </p:txBody>
        </p:sp>
      </p:grpSp>
      <p:sp>
        <p:nvSpPr>
          <p:cNvPr id="9" name="Shape 165"/>
          <p:cNvSpPr/>
          <p:nvPr/>
        </p:nvSpPr>
        <p:spPr>
          <a:xfrm rot="17667551">
            <a:off x="3769668" y="3641609"/>
            <a:ext cx="809890" cy="889611"/>
          </a:xfrm>
          <a:prstGeom prst="triangle">
            <a:avLst>
              <a:gd name="adj" fmla="val 50000"/>
            </a:avLst>
          </a:prstGeom>
          <a:solidFill>
            <a:schemeClr val="accent6">
              <a:alpha val="82000"/>
            </a:schemeClr>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0" name="Shape 166"/>
          <p:cNvSpPr/>
          <p:nvPr/>
        </p:nvSpPr>
        <p:spPr>
          <a:xfrm rot="16900437">
            <a:off x="4587547" y="1397166"/>
            <a:ext cx="1445959" cy="2046165"/>
          </a:xfrm>
          <a:prstGeom prst="triangle">
            <a:avLst>
              <a:gd name="adj" fmla="val 50000"/>
            </a:avLst>
          </a:prstGeom>
          <a:solidFill>
            <a:schemeClr val="accent4">
              <a:alpha val="78000"/>
            </a:schemeClr>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1" name="Shape 167"/>
          <p:cNvSpPr/>
          <p:nvPr/>
        </p:nvSpPr>
        <p:spPr>
          <a:xfrm rot="13536185">
            <a:off x="3011091" y="3569447"/>
            <a:ext cx="549444" cy="1200969"/>
          </a:xfrm>
          <a:prstGeom prst="triangle">
            <a:avLst>
              <a:gd name="adj" fmla="val 50000"/>
            </a:avLst>
          </a:prstGeom>
          <a:solidFill>
            <a:schemeClr val="accent4">
              <a:alpha val="76000"/>
            </a:schemeClr>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2" name="Shape 168"/>
          <p:cNvSpPr/>
          <p:nvPr/>
        </p:nvSpPr>
        <p:spPr>
          <a:xfrm rot="17667551">
            <a:off x="5508815" y="1417752"/>
            <a:ext cx="809890" cy="2283793"/>
          </a:xfrm>
          <a:prstGeom prst="triangle">
            <a:avLst>
              <a:gd name="adj" fmla="val 50000"/>
            </a:avLst>
          </a:prstGeom>
          <a:solidFill>
            <a:schemeClr val="accent6">
              <a:alpha val="72000"/>
            </a:schemeClr>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3" name="Shape 169"/>
          <p:cNvSpPr/>
          <p:nvPr/>
        </p:nvSpPr>
        <p:spPr>
          <a:xfrm rot="13536251">
            <a:off x="1769530" y="1988099"/>
            <a:ext cx="1445903" cy="2046149"/>
          </a:xfrm>
          <a:prstGeom prst="triangle">
            <a:avLst>
              <a:gd name="adj" fmla="val 50000"/>
            </a:avLst>
          </a:prstGeom>
          <a:solidFill>
            <a:schemeClr val="accent1">
              <a:alpha val="52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4" name="Shape 170"/>
          <p:cNvSpPr/>
          <p:nvPr/>
        </p:nvSpPr>
        <p:spPr>
          <a:xfrm rot="1074785">
            <a:off x="1836665" y="1856519"/>
            <a:ext cx="1407492" cy="2101626"/>
          </a:xfrm>
          <a:prstGeom prst="triangle">
            <a:avLst>
              <a:gd name="adj" fmla="val 50000"/>
            </a:avLst>
          </a:prstGeom>
          <a:solidFill>
            <a:schemeClr val="accent1">
              <a:alpha val="61000"/>
            </a:schemeClr>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5" name="Shape 171"/>
          <p:cNvSpPr/>
          <p:nvPr/>
        </p:nvSpPr>
        <p:spPr>
          <a:xfrm rot="17899428">
            <a:off x="468196" y="1547339"/>
            <a:ext cx="2128937" cy="1710206"/>
          </a:xfrm>
          <a:prstGeom prst="triangle">
            <a:avLst>
              <a:gd name="adj" fmla="val 50000"/>
            </a:avLst>
          </a:prstGeom>
          <a:solidFill>
            <a:schemeClr val="accent1">
              <a:alpha val="79000"/>
            </a:schemeClr>
          </a:solidFill>
          <a:ln w="12700" cap="flat" cmpd="sng">
            <a:solidFill>
              <a:srgbClr val="42719B"/>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6" name="Shape 174"/>
          <p:cNvSpPr/>
          <p:nvPr/>
        </p:nvSpPr>
        <p:spPr>
          <a:xfrm>
            <a:off x="1950592" y="1001739"/>
            <a:ext cx="1617182" cy="1231999"/>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Field</a:t>
            </a:r>
            <a:r>
              <a:rPr lang="en-US" sz="1600" b="1" i="0" u="none" strike="noStrike" cap="none" dirty="0">
                <a:solidFill>
                  <a:schemeClr val="bg1"/>
                </a:solidFill>
                <a:latin typeface="Century Gothic"/>
                <a:ea typeface="Century Gothic"/>
                <a:cs typeface="Century Gothic"/>
                <a:sym typeface="Century Gothic"/>
              </a:rPr>
              <a:t> &amp; Digital</a:t>
            </a:r>
            <a:r>
              <a:rPr lang="en" sz="1600" b="1" i="0" u="none" strike="noStrike" cap="none" dirty="0">
                <a:solidFill>
                  <a:schemeClr val="bg1"/>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Data</a:t>
            </a:r>
          </a:p>
          <a:p>
            <a:pPr marL="0" marR="0" lvl="0" indent="0" algn="ctr" rtl="0">
              <a:lnSpc>
                <a:spcPct val="100000"/>
              </a:lnSpc>
              <a:spcBef>
                <a:spcPts val="0"/>
              </a:spcBef>
              <a:spcAft>
                <a:spcPts val="0"/>
              </a:spcAft>
              <a:buClr>
                <a:schemeClr val="lt1"/>
              </a:buClr>
              <a:buSzPct val="25000"/>
              <a:buFont typeface="Century Gothic"/>
              <a:buNone/>
            </a:pPr>
            <a:r>
              <a:rPr lang="en" sz="1600" b="1" i="0" u="none" strike="noStrike" cap="none" dirty="0">
                <a:solidFill>
                  <a:schemeClr val="bg1"/>
                </a:solidFill>
                <a:latin typeface="Century Gothic"/>
                <a:ea typeface="Century Gothic"/>
                <a:cs typeface="Century Gothic"/>
                <a:sym typeface="Century Gothic"/>
              </a:rPr>
              <a:t>2016 - 17</a:t>
            </a:r>
          </a:p>
        </p:txBody>
      </p:sp>
      <p:sp>
        <p:nvSpPr>
          <p:cNvPr id="17" name="Shape 175"/>
          <p:cNvSpPr/>
          <p:nvPr/>
        </p:nvSpPr>
        <p:spPr>
          <a:xfrm>
            <a:off x="4619232" y="1264683"/>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RF</a:t>
            </a:r>
          </a:p>
        </p:txBody>
      </p:sp>
      <p:sp>
        <p:nvSpPr>
          <p:cNvPr id="18" name="Shape 176"/>
          <p:cNvSpPr/>
          <p:nvPr/>
        </p:nvSpPr>
        <p:spPr>
          <a:xfrm>
            <a:off x="4624987" y="2351008"/>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GLM</a:t>
            </a:r>
          </a:p>
        </p:txBody>
      </p:sp>
      <p:sp>
        <p:nvSpPr>
          <p:cNvPr id="19" name="Shape 177"/>
          <p:cNvSpPr/>
          <p:nvPr/>
        </p:nvSpPr>
        <p:spPr>
          <a:xfrm>
            <a:off x="5723662" y="1814103"/>
            <a:ext cx="1252862"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MARS</a:t>
            </a:r>
          </a:p>
        </p:txBody>
      </p:sp>
      <p:sp>
        <p:nvSpPr>
          <p:cNvPr id="20" name="Shape 178"/>
          <p:cNvSpPr/>
          <p:nvPr/>
        </p:nvSpPr>
        <p:spPr>
          <a:xfrm>
            <a:off x="5683721" y="2921315"/>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BRT</a:t>
            </a:r>
          </a:p>
        </p:txBody>
      </p:sp>
      <p:sp>
        <p:nvSpPr>
          <p:cNvPr id="21" name="Shape 179"/>
          <p:cNvSpPr/>
          <p:nvPr/>
        </p:nvSpPr>
        <p:spPr>
          <a:xfrm>
            <a:off x="210165" y="1457710"/>
            <a:ext cx="1985729" cy="1613456"/>
          </a:xfrm>
          <a:prstGeom prst="hexagon">
            <a:avLst>
              <a:gd name="adj" fmla="val 25000"/>
              <a:gd name="vf" fmla="val 115470"/>
            </a:avLst>
          </a:prstGeom>
          <a:gradFill>
            <a:gsLst>
              <a:gs pos="0">
                <a:srgbClr val="70A5DA"/>
              </a:gs>
              <a:gs pos="50000">
                <a:srgbClr val="539BDB"/>
              </a:gs>
              <a:gs pos="100000">
                <a:srgbClr val="4288C8"/>
              </a:gs>
            </a:gsLst>
            <a:lin ang="5400012" scaled="0"/>
          </a:gradFill>
          <a:ln w="9525" cap="flat" cmpd="sng">
            <a:solidFill>
              <a:schemeClr val="bg1">
                <a:lumMod val="50000"/>
              </a:schemeClr>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NASA Earth Observations</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Landsat 5 &amp; 8, Sentinel-2</a:t>
            </a:r>
          </a:p>
        </p:txBody>
      </p:sp>
      <p:sp>
        <p:nvSpPr>
          <p:cNvPr id="22" name="Shape 180"/>
          <p:cNvSpPr/>
          <p:nvPr/>
        </p:nvSpPr>
        <p:spPr>
          <a:xfrm>
            <a:off x="619877" y="3175980"/>
            <a:ext cx="1416723"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bg1"/>
                </a:solidFill>
                <a:latin typeface="Century Gothic"/>
                <a:ea typeface="Century Gothic"/>
                <a:cs typeface="Century Gothic"/>
                <a:sym typeface="Century Gothic"/>
              </a:rPr>
              <a:t>Riparian Zone </a:t>
            </a:r>
          </a:p>
        </p:txBody>
      </p:sp>
      <p:sp>
        <p:nvSpPr>
          <p:cNvPr id="23" name="Shape 181"/>
          <p:cNvSpPr/>
          <p:nvPr/>
        </p:nvSpPr>
        <p:spPr>
          <a:xfrm>
            <a:off x="1921079" y="2392765"/>
            <a:ext cx="1591147" cy="1250986"/>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bg1"/>
                </a:solidFill>
                <a:latin typeface="Century Gothic"/>
                <a:ea typeface="Century Gothic"/>
                <a:cs typeface="Century Gothic"/>
                <a:sym typeface="Century Gothic"/>
              </a:rPr>
              <a:t>Field</a:t>
            </a:r>
            <a:r>
              <a:rPr lang="en-US" sz="1500" b="1" i="0" u="none" strike="noStrike" cap="none" dirty="0">
                <a:solidFill>
                  <a:schemeClr val="bg1"/>
                </a:solidFill>
                <a:latin typeface="Century Gothic"/>
                <a:ea typeface="Century Gothic"/>
                <a:cs typeface="Century Gothic"/>
                <a:sym typeface="Century Gothic"/>
              </a:rPr>
              <a:t> &amp; </a:t>
            </a:r>
            <a:r>
              <a:rPr lang="en-US" sz="1500" b="1" dirty="0">
                <a:solidFill>
                  <a:schemeClr val="bg1"/>
                </a:solidFill>
                <a:latin typeface="Century Gothic"/>
                <a:ea typeface="Century Gothic"/>
                <a:cs typeface="Century Gothic"/>
                <a:sym typeface="Century Gothic"/>
              </a:rPr>
              <a:t>Digital</a:t>
            </a:r>
            <a:r>
              <a:rPr lang="en" sz="1500" b="1" i="0" u="none" strike="noStrike" cap="none" dirty="0">
                <a:solidFill>
                  <a:schemeClr val="bg1"/>
                </a:solidFill>
                <a:latin typeface="Century Gothic"/>
                <a:ea typeface="Century Gothic"/>
                <a:cs typeface="Century Gothic"/>
                <a:sym typeface="Century Gothic"/>
              </a:rPr>
              <a:t> Data</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bg1"/>
                </a:solidFill>
                <a:latin typeface="Century Gothic"/>
                <a:ea typeface="Century Gothic"/>
                <a:cs typeface="Century Gothic"/>
                <a:sym typeface="Century Gothic"/>
              </a:rPr>
              <a:t> 200</a:t>
            </a:r>
            <a:r>
              <a:rPr lang="en" sz="1500" b="1" dirty="0">
                <a:solidFill>
                  <a:schemeClr val="bg1"/>
                </a:solidFill>
                <a:latin typeface="Century Gothic"/>
                <a:ea typeface="Century Gothic"/>
                <a:cs typeface="Century Gothic"/>
                <a:sym typeface="Century Gothic"/>
              </a:rPr>
              <a:t>5</a:t>
            </a:r>
            <a:r>
              <a:rPr lang="en" sz="1500" b="1" i="0" u="none" strike="noStrike" cap="none" dirty="0">
                <a:solidFill>
                  <a:schemeClr val="bg1"/>
                </a:solidFill>
                <a:latin typeface="Century Gothic"/>
                <a:ea typeface="Century Gothic"/>
                <a:cs typeface="Century Gothic"/>
                <a:sym typeface="Century Gothic"/>
              </a:rPr>
              <a:t> - 06</a:t>
            </a:r>
          </a:p>
        </p:txBody>
      </p:sp>
      <p:sp>
        <p:nvSpPr>
          <p:cNvPr id="24" name="Shape 182"/>
          <p:cNvSpPr/>
          <p:nvPr/>
        </p:nvSpPr>
        <p:spPr>
          <a:xfrm>
            <a:off x="3267353" y="173022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SAHM</a:t>
            </a:r>
          </a:p>
        </p:txBody>
      </p:sp>
      <p:sp>
        <p:nvSpPr>
          <p:cNvPr id="25" name="Shape 183"/>
          <p:cNvSpPr/>
          <p:nvPr/>
        </p:nvSpPr>
        <p:spPr>
          <a:xfrm>
            <a:off x="1984625" y="3827939"/>
            <a:ext cx="1416723" cy="1250986"/>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a:t>
            </a:r>
          </a:p>
        </p:txBody>
      </p:sp>
      <p:sp>
        <p:nvSpPr>
          <p:cNvPr id="26" name="Shape 184"/>
          <p:cNvSpPr/>
          <p:nvPr/>
        </p:nvSpPr>
        <p:spPr>
          <a:xfrm>
            <a:off x="3313641" y="3351212"/>
            <a:ext cx="1098920" cy="923833"/>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2000" b="1" i="0" u="none" strike="noStrike" cap="none" dirty="0">
                <a:solidFill>
                  <a:schemeClr val="lt1"/>
                </a:solidFill>
                <a:latin typeface="Century Gothic"/>
                <a:ea typeface="Century Gothic"/>
                <a:cs typeface="Century Gothic"/>
                <a:sym typeface="Century Gothic"/>
              </a:rPr>
              <a:t>RF</a:t>
            </a:r>
          </a:p>
        </p:txBody>
      </p:sp>
      <p:sp>
        <p:nvSpPr>
          <p:cNvPr id="27" name="Shape 185"/>
          <p:cNvSpPr/>
          <p:nvPr/>
        </p:nvSpPr>
        <p:spPr>
          <a:xfrm>
            <a:off x="6722605" y="2364148"/>
            <a:ext cx="1663220" cy="1455084"/>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Presence/ Absence</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Binary </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Maps</a:t>
            </a:r>
          </a:p>
        </p:txBody>
      </p:sp>
      <p:grpSp>
        <p:nvGrpSpPr>
          <p:cNvPr id="49" name="Group 48"/>
          <p:cNvGrpSpPr/>
          <p:nvPr/>
        </p:nvGrpSpPr>
        <p:grpSpPr>
          <a:xfrm>
            <a:off x="1806406" y="5923575"/>
            <a:ext cx="5631181" cy="605706"/>
            <a:chOff x="2295436" y="4739543"/>
            <a:chExt cx="3606490" cy="403200"/>
          </a:xfrm>
        </p:grpSpPr>
        <p:cxnSp>
          <p:nvCxnSpPr>
            <p:cNvPr id="43" name="Shape 172"/>
            <p:cNvCxnSpPr>
              <a:stCxn id="44" idx="0"/>
            </p:cNvCxnSpPr>
            <p:nvPr/>
          </p:nvCxnSpPr>
          <p:spPr>
            <a:xfrm flipV="1">
              <a:off x="2801536" y="4941088"/>
              <a:ext cx="3100390" cy="55"/>
            </a:xfrm>
            <a:prstGeom prst="straightConnector1">
              <a:avLst/>
            </a:prstGeom>
            <a:noFill/>
            <a:ln w="38100" cap="flat" cmpd="sng">
              <a:solidFill>
                <a:schemeClr val="accent2"/>
              </a:solidFill>
              <a:prstDash val="dash"/>
              <a:miter lim="8000"/>
              <a:headEnd type="none" w="med" len="med"/>
              <a:tailEnd type="none" w="med" len="med"/>
            </a:ln>
          </p:spPr>
        </p:cxnSp>
        <p:sp>
          <p:nvSpPr>
            <p:cNvPr id="44" name="Shape 192"/>
            <p:cNvSpPr/>
            <p:nvPr/>
          </p:nvSpPr>
          <p:spPr>
            <a:xfrm>
              <a:off x="2295436" y="4739543"/>
              <a:ext cx="506100" cy="403200"/>
            </a:xfrm>
            <a:prstGeom prst="hexagon">
              <a:avLst>
                <a:gd name="adj" fmla="val 25000"/>
                <a:gd name="vf" fmla="val 115470"/>
              </a:avLst>
            </a:prstGeom>
            <a:solidFill>
              <a:schemeClr val="accent1"/>
            </a:solidFill>
            <a:ln w="12700" cap="flat" cmpd="sng">
              <a:solidFill>
                <a:srgbClr val="BA8C00"/>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1</a:t>
              </a:r>
              <a:endParaRPr lang="en" sz="1200" b="1" i="0" u="none" strike="noStrike" cap="none" dirty="0">
                <a:solidFill>
                  <a:schemeClr val="lt1"/>
                </a:solidFill>
                <a:latin typeface="Century Gothic"/>
                <a:ea typeface="Century Gothic"/>
                <a:cs typeface="Century Gothic"/>
                <a:sym typeface="Century Gothic"/>
              </a:endParaRPr>
            </a:p>
          </p:txBody>
        </p:sp>
        <p:sp>
          <p:nvSpPr>
            <p:cNvPr id="46" name="Shape 194"/>
            <p:cNvSpPr/>
            <p:nvPr/>
          </p:nvSpPr>
          <p:spPr>
            <a:xfrm>
              <a:off x="3328948" y="4739543"/>
              <a:ext cx="506100" cy="403200"/>
            </a:xfrm>
            <a:prstGeom prst="hexagon">
              <a:avLst>
                <a:gd name="adj" fmla="val 25000"/>
                <a:gd name="vf" fmla="val 115470"/>
              </a:avLst>
            </a:prstGeom>
            <a:solidFill>
              <a:schemeClr val="accent4"/>
            </a:solidFill>
            <a:ln w="12700" cap="flat" cmpd="sng">
              <a:solidFill>
                <a:srgbClr val="787878"/>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2</a:t>
              </a:r>
              <a:endParaRPr lang="en" sz="1200" b="1" i="0" u="none" strike="noStrike" cap="none" dirty="0">
                <a:solidFill>
                  <a:schemeClr val="lt1"/>
                </a:solidFill>
                <a:latin typeface="Century Gothic"/>
                <a:ea typeface="Century Gothic"/>
                <a:cs typeface="Century Gothic"/>
                <a:sym typeface="Century Gothic"/>
              </a:endParaRPr>
            </a:p>
          </p:txBody>
        </p:sp>
        <p:sp>
          <p:nvSpPr>
            <p:cNvPr id="47" name="Shape 195"/>
            <p:cNvSpPr/>
            <p:nvPr/>
          </p:nvSpPr>
          <p:spPr>
            <a:xfrm>
              <a:off x="4362460" y="4739543"/>
              <a:ext cx="506100" cy="403200"/>
            </a:xfrm>
            <a:prstGeom prst="hexagon">
              <a:avLst>
                <a:gd name="adj" fmla="val 25000"/>
                <a:gd name="vf" fmla="val 115470"/>
              </a:avLst>
            </a:prstGeom>
            <a:solidFill>
              <a:schemeClr val="accent6"/>
            </a:solidFill>
            <a:ln w="12700" cap="flat" cmpd="sng">
              <a:solidFill>
                <a:srgbClr val="517E3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3</a:t>
              </a:r>
              <a:endParaRPr lang="en" sz="1200" b="1" i="0" u="none" strike="noStrike" cap="none" dirty="0">
                <a:solidFill>
                  <a:schemeClr val="lt1"/>
                </a:solidFill>
                <a:latin typeface="Century Gothic"/>
                <a:ea typeface="Century Gothic"/>
                <a:cs typeface="Century Gothic"/>
                <a:sym typeface="Century Gothic"/>
              </a:endParaRPr>
            </a:p>
          </p:txBody>
        </p:sp>
        <p:sp>
          <p:nvSpPr>
            <p:cNvPr id="48" name="Shape 196"/>
            <p:cNvSpPr/>
            <p:nvPr/>
          </p:nvSpPr>
          <p:spPr>
            <a:xfrm>
              <a:off x="5389241" y="4739543"/>
              <a:ext cx="506100" cy="403200"/>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200" b="1" dirty="0">
                  <a:solidFill>
                    <a:schemeClr val="lt1"/>
                  </a:solidFill>
                  <a:latin typeface="Century Gothic"/>
                  <a:ea typeface="Century Gothic"/>
                  <a:cs typeface="Century Gothic"/>
                  <a:sym typeface="Century Gothic"/>
                </a:rPr>
                <a:t>4</a:t>
              </a:r>
              <a:endParaRPr lang="en" sz="1200" b="1" i="0" u="none" strike="noStrike" cap="none" dirty="0">
                <a:solidFill>
                  <a:schemeClr val="lt1"/>
                </a:solidFill>
                <a:latin typeface="Century Gothic"/>
                <a:ea typeface="Century Gothic"/>
                <a:cs typeface="Century Gothic"/>
                <a:sym typeface="Century Gothic"/>
              </a:endParaRPr>
            </a:p>
          </p:txBody>
        </p:sp>
      </p:grpSp>
      <p:sp>
        <p:nvSpPr>
          <p:cNvPr id="53" name="Shape 185"/>
          <p:cNvSpPr/>
          <p:nvPr/>
        </p:nvSpPr>
        <p:spPr>
          <a:xfrm>
            <a:off x="4378570" y="3862495"/>
            <a:ext cx="1663220" cy="1455084"/>
          </a:xfrm>
          <a:prstGeom prst="hexagon">
            <a:avLst>
              <a:gd name="adj" fmla="val 25000"/>
              <a:gd name="vf" fmla="val 115470"/>
            </a:avLst>
          </a:prstGeom>
          <a:solidFill>
            <a:schemeClr val="accent2"/>
          </a:solidFill>
          <a:ln w="12700" cap="flat" cmpd="sng">
            <a:solidFill>
              <a:srgbClr val="AC5B23"/>
            </a:solidFill>
            <a:prstDash val="solid"/>
            <a:miter lim="8000"/>
            <a:headEnd type="none" w="med" len="med"/>
            <a:tailEnd type="none" w="med" len="med"/>
          </a:ln>
        </p:spPr>
        <p:txBody>
          <a:bodyPr wrap="square" lIns="68575" tIns="34275" rIns="68575" bIns="34275"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Presence/ Absence</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Binary </a:t>
            </a:r>
          </a:p>
          <a:p>
            <a:pPr marL="0" marR="0" lvl="0" indent="0" algn="ctr" rtl="0">
              <a:lnSpc>
                <a:spcPct val="100000"/>
              </a:lnSpc>
              <a:spcBef>
                <a:spcPts val="0"/>
              </a:spcBef>
              <a:spcAft>
                <a:spcPts val="0"/>
              </a:spcAft>
              <a:buClr>
                <a:schemeClr val="lt1"/>
              </a:buClr>
              <a:buSzPct val="25000"/>
              <a:buFont typeface="Century Gothic"/>
              <a:buNone/>
            </a:pPr>
            <a:r>
              <a:rPr lang="en" sz="1500" b="1" i="0" u="none" strike="noStrike" cap="none" dirty="0">
                <a:solidFill>
                  <a:schemeClr val="lt1"/>
                </a:solidFill>
                <a:latin typeface="Century Gothic"/>
                <a:ea typeface="Century Gothic"/>
                <a:cs typeface="Century Gothic"/>
                <a:sym typeface="Century Gothic"/>
              </a:rPr>
              <a:t>Maps</a:t>
            </a:r>
          </a:p>
        </p:txBody>
      </p:sp>
      <p:sp>
        <p:nvSpPr>
          <p:cNvPr id="54" name="Shape 187"/>
          <p:cNvSpPr txBox="1"/>
          <p:nvPr/>
        </p:nvSpPr>
        <p:spPr>
          <a:xfrm>
            <a:off x="8311407" y="1448754"/>
            <a:ext cx="3410693"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 sz="2000" b="1" i="0" u="none" strike="noStrike" cap="none" dirty="0">
                <a:solidFill>
                  <a:srgbClr val="75ABDB"/>
                </a:solidFill>
                <a:latin typeface="Century Gothic"/>
                <a:ea typeface="Century Gothic"/>
                <a:cs typeface="Century Gothic"/>
                <a:sym typeface="Century Gothic"/>
              </a:rPr>
              <a:t>SAHM</a:t>
            </a:r>
            <a:r>
              <a:rPr lang="en" sz="2000" b="0" i="0" u="none" strike="noStrike" cap="none" dirty="0">
                <a:solidFill>
                  <a:srgbClr val="3A3A3A"/>
                </a:solidFill>
                <a:latin typeface="Century Gothic"/>
                <a:ea typeface="Century Gothic"/>
                <a:cs typeface="Century Gothic"/>
                <a:sym typeface="Century Gothic"/>
              </a:rPr>
              <a:t>: Software Assisted 	Habitat Modelling </a:t>
            </a:r>
          </a:p>
        </p:txBody>
      </p:sp>
      <p:sp>
        <p:nvSpPr>
          <p:cNvPr id="55" name="Shape 188"/>
          <p:cNvSpPr txBox="1"/>
          <p:nvPr/>
        </p:nvSpPr>
        <p:spPr>
          <a:xfrm>
            <a:off x="8053801" y="3553525"/>
            <a:ext cx="3668299" cy="32798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i="0" u="none" strike="noStrike" cap="none" dirty="0">
                <a:solidFill>
                  <a:srgbClr val="75ABDB"/>
                </a:solidFill>
                <a:latin typeface="Century Gothic"/>
                <a:ea typeface="Century Gothic"/>
                <a:cs typeface="Century Gothic"/>
                <a:sym typeface="Century Gothic"/>
              </a:rPr>
              <a:t>Digitally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ocular estimation using </a:t>
            </a:r>
          </a:p>
          <a:p>
            <a:pPr marL="0" marR="0" lvl="0" indent="0" algn="r" rtl="0">
              <a:lnSpc>
                <a:spcPct val="100000"/>
              </a:lnSpc>
              <a:spcBef>
                <a:spcPts val="0"/>
              </a:spcBef>
              <a:spcAft>
                <a:spcPts val="0"/>
              </a:spcAft>
              <a:buClr>
                <a:srgbClr val="75ABDB"/>
              </a:buClr>
              <a:buSzPct val="25000"/>
              <a:buFont typeface="Century Gothic"/>
              <a:buNone/>
            </a:pPr>
            <a:r>
              <a:rPr lang="en-US" sz="2000" b="0" i="0" u="none" strike="noStrike" cap="none" dirty="0">
                <a:solidFill>
                  <a:srgbClr val="3A3A3A"/>
                </a:solidFill>
                <a:latin typeface="Century Gothic"/>
                <a:ea typeface="Century Gothic"/>
                <a:cs typeface="Century Gothic"/>
                <a:sym typeface="Century Gothic"/>
              </a:rPr>
              <a:t>NAIP imagery</a:t>
            </a:r>
            <a:endParaRPr lang="en" sz="2000" b="0" i="0" u="none" strike="noStrike" cap="none" dirty="0">
              <a:solidFill>
                <a:srgbClr val="3A3A3A"/>
              </a:solidFill>
              <a:latin typeface="Century Gothic"/>
              <a:ea typeface="Century Gothic"/>
              <a:cs typeface="Century Gothic"/>
              <a:sym typeface="Century Gothic"/>
            </a:endParaRPr>
          </a:p>
        </p:txBody>
      </p:sp>
      <p:sp>
        <p:nvSpPr>
          <p:cNvPr id="56" name="Shape 189"/>
          <p:cNvSpPr txBox="1"/>
          <p:nvPr/>
        </p:nvSpPr>
        <p:spPr>
          <a:xfrm>
            <a:off x="8855238" y="2371805"/>
            <a:ext cx="2866862" cy="484500"/>
          </a:xfrm>
          <a:prstGeom prst="rect">
            <a:avLst/>
          </a:prstGeom>
          <a:noFill/>
          <a:ln>
            <a:noFill/>
          </a:ln>
        </p:spPr>
        <p:txBody>
          <a:bodyPr wrap="square" lIns="68575" tIns="34275" rIns="68575" bIns="34275" anchor="t" anchorCtr="0">
            <a:noAutofit/>
          </a:bodyPr>
          <a:lstStyle/>
          <a:p>
            <a:pPr marL="0" marR="0" lvl="0" indent="0" algn="r" rtl="0">
              <a:lnSpc>
                <a:spcPct val="100000"/>
              </a:lnSpc>
              <a:spcBef>
                <a:spcPts val="0"/>
              </a:spcBef>
              <a:spcAft>
                <a:spcPts val="0"/>
              </a:spcAft>
              <a:buClr>
                <a:srgbClr val="75ABDB"/>
              </a:buClr>
              <a:buSzPct val="25000"/>
              <a:buFont typeface="Century Gothic"/>
              <a:buNone/>
            </a:pPr>
            <a:r>
              <a:rPr lang="en-US" sz="2000" b="1" dirty="0">
                <a:solidFill>
                  <a:srgbClr val="75ABDB"/>
                </a:solidFill>
                <a:latin typeface="Century Gothic"/>
                <a:ea typeface="Century Gothic"/>
                <a:cs typeface="Century Gothic"/>
                <a:sym typeface="Century Gothic"/>
              </a:rPr>
              <a:t>Field Collected Data</a:t>
            </a:r>
            <a:r>
              <a:rPr lang="en" sz="2000" b="0" i="0" u="none" strike="noStrike" cap="none" dirty="0">
                <a:solidFill>
                  <a:srgbClr val="3A3A3A"/>
                </a:solidFill>
                <a:latin typeface="Century Gothic"/>
                <a:ea typeface="Century Gothic"/>
                <a:cs typeface="Century Gothic"/>
                <a:sym typeface="Century Gothic"/>
              </a:rPr>
              <a:t>: </a:t>
            </a:r>
            <a:r>
              <a:rPr lang="en-US" sz="2000" b="0" i="0" u="none" strike="noStrike" cap="none" dirty="0">
                <a:solidFill>
                  <a:srgbClr val="3A3A3A"/>
                </a:solidFill>
                <a:latin typeface="Century Gothic"/>
                <a:ea typeface="Century Gothic"/>
                <a:cs typeface="Century Gothic"/>
                <a:sym typeface="Century Gothic"/>
              </a:rPr>
              <a:t>Information collected by user on the ground</a:t>
            </a:r>
            <a:endParaRPr lang="en" sz="2000" b="0" i="0" u="none" strike="noStrike" cap="none" dirty="0">
              <a:solidFill>
                <a:srgbClr val="3A3A3A"/>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14700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Methods– Mapping Russian Olive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9533" y="998484"/>
            <a:ext cx="8632935" cy="5755289"/>
          </a:xfrm>
          <a:prstGeom prst="rect">
            <a:avLst/>
          </a:prstGeom>
          <a:ln>
            <a:solidFill>
              <a:schemeClr val="tx1"/>
            </a:solidFill>
          </a:ln>
        </p:spPr>
      </p:pic>
      <p:grpSp>
        <p:nvGrpSpPr>
          <p:cNvPr id="7" name="Group 4"/>
          <p:cNvGrpSpPr>
            <a:grpSpLocks noChangeAspect="1"/>
          </p:cNvGrpSpPr>
          <p:nvPr/>
        </p:nvGrpSpPr>
        <p:grpSpPr bwMode="auto">
          <a:xfrm>
            <a:off x="1718645" y="931578"/>
            <a:ext cx="3111505" cy="1607552"/>
            <a:chOff x="2840" y="1701"/>
            <a:chExt cx="1960" cy="1086"/>
          </a:xfrm>
        </p:grpSpPr>
        <p:sp>
          <p:nvSpPr>
            <p:cNvPr id="8" name="AutoShape 3"/>
            <p:cNvSpPr>
              <a:spLocks noChangeAspect="1" noChangeArrowheads="1" noTextEdit="1"/>
            </p:cNvSpPr>
            <p:nvPr/>
          </p:nvSpPr>
          <p:spPr bwMode="auto">
            <a:xfrm>
              <a:off x="2840" y="1701"/>
              <a:ext cx="1960" cy="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6"/>
            <p:cNvSpPr>
              <a:spLocks noChangeArrowheads="1"/>
            </p:cNvSpPr>
            <p:nvPr/>
          </p:nvSpPr>
          <p:spPr bwMode="auto">
            <a:xfrm>
              <a:off x="3032" y="1832"/>
              <a:ext cx="125" cy="135"/>
            </a:xfrm>
            <a:prstGeom prst="ellipse">
              <a:avLst/>
            </a:prstGeom>
            <a:solidFill>
              <a:srgbClr val="FF7F7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p:nvSpPr>
          <p:spPr bwMode="auto">
            <a:xfrm>
              <a:off x="3326" y="1811"/>
              <a:ext cx="128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700" dirty="0">
                  <a:solidFill>
                    <a:schemeClr val="bg1"/>
                  </a:solidFill>
                  <a:latin typeface="Garamond" panose="02020404030301010803" pitchFamily="18" charset="0"/>
                </a:rPr>
                <a:t>Digitally sampled</a:t>
              </a:r>
              <a:r>
                <a:rPr kumimoji="0" lang="en-US" altLang="en-US" sz="1700" b="0" i="0" u="none" strike="noStrike" cap="none" normalizeH="0" baseline="0" dirty="0">
                  <a:ln>
                    <a:noFill/>
                  </a:ln>
                  <a:solidFill>
                    <a:schemeClr val="bg1"/>
                  </a:solidFill>
                  <a:effectLst/>
                  <a:latin typeface="Garamond" panose="02020404030301010803" pitchFamily="18" charset="0"/>
                </a:rPr>
                <a:t> points</a:t>
              </a:r>
            </a:p>
          </p:txBody>
        </p:sp>
        <p:sp>
          <p:nvSpPr>
            <p:cNvPr id="11" name="Rectangle 8"/>
            <p:cNvSpPr>
              <a:spLocks noChangeArrowheads="1"/>
            </p:cNvSpPr>
            <p:nvPr/>
          </p:nvSpPr>
          <p:spPr bwMode="auto">
            <a:xfrm>
              <a:off x="2930" y="2104"/>
              <a:ext cx="335" cy="169"/>
            </a:xfrm>
            <a:prstGeom prst="rect">
              <a:avLst/>
            </a:prstGeom>
            <a:noFill/>
            <a:ln w="38100">
              <a:solidFill>
                <a:srgbClr val="70A8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p:cNvSpPr>
              <a:spLocks noChangeArrowheads="1"/>
            </p:cNvSpPr>
            <p:nvPr/>
          </p:nvSpPr>
          <p:spPr bwMode="auto">
            <a:xfrm>
              <a:off x="3326" y="2091"/>
              <a:ext cx="987"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Garamond" panose="02020404030301010803" pitchFamily="18" charset="0"/>
                </a:rPr>
                <a:t>Landsat study</a:t>
              </a:r>
              <a:r>
                <a:rPr kumimoji="0" lang="en-US" altLang="en-US" sz="1700" b="0" i="0" u="none" strike="noStrike" cap="none" normalizeH="0" dirty="0">
                  <a:ln>
                    <a:noFill/>
                  </a:ln>
                  <a:solidFill>
                    <a:schemeClr val="bg1"/>
                  </a:solidFill>
                  <a:effectLst/>
                  <a:latin typeface="Garamond" panose="02020404030301010803" pitchFamily="18" charset="0"/>
                </a:rPr>
                <a:t> area</a:t>
              </a:r>
              <a:endParaRPr kumimoji="0" lang="en-US" altLang="en-US" sz="1700" b="0" i="0" u="none" strike="noStrike" cap="none" normalizeH="0" baseline="0" dirty="0">
                <a:ln>
                  <a:noFill/>
                </a:ln>
                <a:solidFill>
                  <a:schemeClr val="bg1"/>
                </a:solidFill>
                <a:effectLst/>
                <a:latin typeface="Garamond" panose="02020404030301010803" pitchFamily="18" charset="0"/>
              </a:endParaRPr>
            </a:p>
          </p:txBody>
        </p:sp>
        <p:sp>
          <p:nvSpPr>
            <p:cNvPr id="13" name="Rectangle 10"/>
            <p:cNvSpPr>
              <a:spLocks noChangeArrowheads="1"/>
            </p:cNvSpPr>
            <p:nvPr/>
          </p:nvSpPr>
          <p:spPr bwMode="auto">
            <a:xfrm>
              <a:off x="2930" y="2394"/>
              <a:ext cx="335" cy="170"/>
            </a:xfrm>
            <a:prstGeom prst="rect">
              <a:avLst/>
            </a:prstGeom>
            <a:solidFill>
              <a:srgbClr val="00FF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p:cNvSpPr>
              <a:spLocks noChangeArrowheads="1"/>
            </p:cNvSpPr>
            <p:nvPr/>
          </p:nvSpPr>
          <p:spPr bwMode="auto">
            <a:xfrm>
              <a:off x="3326" y="2357"/>
              <a:ext cx="104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Garamond" panose="02020404030301010803" pitchFamily="18" charset="0"/>
                </a:rPr>
                <a:t>Valley bottom</a:t>
              </a:r>
            </a:p>
          </p:txBody>
        </p:sp>
      </p:grpSp>
      <p:pic>
        <p:nvPicPr>
          <p:cNvPr id="4" name="Picture 3"/>
          <p:cNvPicPr>
            <a:picLocks noChangeAspect="1"/>
          </p:cNvPicPr>
          <p:nvPr/>
        </p:nvPicPr>
        <p:blipFill>
          <a:blip r:embed="rId4"/>
          <a:stretch>
            <a:fillRect/>
          </a:stretch>
        </p:blipFill>
        <p:spPr>
          <a:xfrm>
            <a:off x="9971727" y="1192397"/>
            <a:ext cx="117255" cy="917311"/>
          </a:xfrm>
          <a:prstGeom prst="rect">
            <a:avLst/>
          </a:prstGeom>
        </p:spPr>
      </p:pic>
    </p:spTree>
    <p:extLst>
      <p:ext uri="{BB962C8B-B14F-4D97-AF65-F5344CB8AC3E}">
        <p14:creationId xmlns:p14="http://schemas.microsoft.com/office/powerpoint/2010/main" val="392749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 – Mapping Russian Olive</a:t>
            </a:r>
          </a:p>
        </p:txBody>
      </p:sp>
      <p:graphicFrame>
        <p:nvGraphicFramePr>
          <p:cNvPr id="21" name="Table 20">
            <a:extLst>
              <a:ext uri="{FF2B5EF4-FFF2-40B4-BE49-F238E27FC236}">
                <a16:creationId xmlns="" xmlns:a16="http://schemas.microsoft.com/office/drawing/2014/main" id="{C0C0A7C8-2AED-49F4-893C-929B5553ACE7}"/>
              </a:ext>
            </a:extLst>
          </p:cNvPr>
          <p:cNvGraphicFramePr>
            <a:graphicFrameLocks noGrp="1"/>
          </p:cNvGraphicFramePr>
          <p:nvPr>
            <p:extLst>
              <p:ext uri="{D42A27DB-BD31-4B8C-83A1-F6EECF244321}">
                <p14:modId xmlns:p14="http://schemas.microsoft.com/office/powerpoint/2010/main" val="3586928651"/>
              </p:ext>
            </p:extLst>
          </p:nvPr>
        </p:nvGraphicFramePr>
        <p:xfrm>
          <a:off x="165568" y="1353670"/>
          <a:ext cx="11860863" cy="4969306"/>
        </p:xfrm>
        <a:graphic>
          <a:graphicData uri="http://schemas.openxmlformats.org/drawingml/2006/table">
            <a:tbl>
              <a:tblPr/>
              <a:tblGrid>
                <a:gridCol w="2200512">
                  <a:extLst>
                    <a:ext uri="{9D8B030D-6E8A-4147-A177-3AD203B41FA5}">
                      <a16:colId xmlns="" xmlns:a16="http://schemas.microsoft.com/office/drawing/2014/main" val="2045900651"/>
                    </a:ext>
                  </a:extLst>
                </a:gridCol>
                <a:gridCol w="1682000">
                  <a:extLst>
                    <a:ext uri="{9D8B030D-6E8A-4147-A177-3AD203B41FA5}">
                      <a16:colId xmlns="" xmlns:a16="http://schemas.microsoft.com/office/drawing/2014/main" val="475617262"/>
                    </a:ext>
                  </a:extLst>
                </a:gridCol>
                <a:gridCol w="1682000">
                  <a:extLst>
                    <a:ext uri="{9D8B030D-6E8A-4147-A177-3AD203B41FA5}">
                      <a16:colId xmlns="" xmlns:a16="http://schemas.microsoft.com/office/drawing/2014/main" val="3675538308"/>
                    </a:ext>
                  </a:extLst>
                </a:gridCol>
                <a:gridCol w="1479778">
                  <a:extLst>
                    <a:ext uri="{9D8B030D-6E8A-4147-A177-3AD203B41FA5}">
                      <a16:colId xmlns="" xmlns:a16="http://schemas.microsoft.com/office/drawing/2014/main" val="20003"/>
                    </a:ext>
                  </a:extLst>
                </a:gridCol>
                <a:gridCol w="48260">
                  <a:extLst>
                    <a:ext uri="{9D8B030D-6E8A-4147-A177-3AD203B41FA5}">
                      <a16:colId xmlns="" xmlns:a16="http://schemas.microsoft.com/office/drawing/2014/main" val="20004"/>
                    </a:ext>
                  </a:extLst>
                </a:gridCol>
                <a:gridCol w="1472339">
                  <a:extLst>
                    <a:ext uri="{9D8B030D-6E8A-4147-A177-3AD203B41FA5}">
                      <a16:colId xmlns="" xmlns:a16="http://schemas.microsoft.com/office/drawing/2014/main" val="20005"/>
                    </a:ext>
                  </a:extLst>
                </a:gridCol>
                <a:gridCol w="1647987">
                  <a:extLst>
                    <a:ext uri="{9D8B030D-6E8A-4147-A177-3AD203B41FA5}">
                      <a16:colId xmlns="" xmlns:a16="http://schemas.microsoft.com/office/drawing/2014/main" val="20006"/>
                    </a:ext>
                  </a:extLst>
                </a:gridCol>
                <a:gridCol w="1647987">
                  <a:extLst>
                    <a:ext uri="{9D8B030D-6E8A-4147-A177-3AD203B41FA5}">
                      <a16:colId xmlns="" xmlns:a16="http://schemas.microsoft.com/office/drawing/2014/main" val="20007"/>
                    </a:ext>
                  </a:extLst>
                </a:gridCol>
              </a:tblGrid>
              <a:tr h="628063">
                <a:tc gridSpan="8">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j-lt"/>
                        </a:rPr>
                        <a:t>Presence</a:t>
                      </a:r>
                      <a:r>
                        <a:rPr lang="en-US" sz="2800" b="1" baseline="0" dirty="0">
                          <a:effectLst/>
                          <a:latin typeface="+mj-lt"/>
                        </a:rPr>
                        <a:t> Area and Statistics</a:t>
                      </a:r>
                      <a:endParaRPr lang="en-US" sz="2800" b="1" dirty="0">
                        <a:effectLst/>
                        <a:latin typeface="+mj-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tc hMerge="1">
                  <a:txBody>
                    <a:bodyPr/>
                    <a:lstStyle/>
                    <a:p>
                      <a:endParaRPr lang="en-US"/>
                    </a:p>
                  </a:txBody>
                  <a:tcPr/>
                </a:tc>
                <a:tc hMerge="1">
                  <a:txBody>
                    <a:bodyPr/>
                    <a:lstStyle/>
                    <a:p>
                      <a:pPr algn="ctr" rtl="0" fontAlgn="b"/>
                      <a:endParaRPr lang="en-US" sz="2800" b="1" dirty="0">
                        <a:effectLst/>
                        <a:latin typeface="Garamond" panose="02020404030301010803" pitchFamily="18" charset="0"/>
                      </a:endParaRPr>
                    </a:p>
                  </a:txBody>
                  <a:tcPr marL="22860" marR="228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8BB8E1"/>
                    </a:solidFill>
                  </a:tcPr>
                </a:tc>
                <a:tc hMerge="1">
                  <a:txBody>
                    <a:bodyPr/>
                    <a:lstStyle/>
                    <a:p>
                      <a:endParaRPr lang="en-US"/>
                    </a:p>
                  </a:txBody>
                  <a:tcPr/>
                </a:tc>
                <a:extLst>
                  <a:ext uri="{0D108BD9-81ED-4DB2-BD59-A6C34878D82A}">
                    <a16:rowId xmlns="" xmlns:a16="http://schemas.microsoft.com/office/drawing/2014/main" val="230126145"/>
                  </a:ext>
                </a:extLst>
              </a:tr>
              <a:tr h="1076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b="1" dirty="0">
                          <a:effectLst/>
                          <a:latin typeface="+mj-lt"/>
                        </a:rPr>
                        <a:t>Data</a:t>
                      </a:r>
                      <a:r>
                        <a:rPr lang="en-US" sz="2800" b="1" baseline="0" dirty="0">
                          <a:effectLst/>
                          <a:latin typeface="+mj-lt"/>
                        </a:rPr>
                        <a:t> Set</a:t>
                      </a:r>
                      <a:endParaRPr lang="en-US" sz="2800" b="1" dirty="0">
                        <a:effectLst/>
                        <a:latin typeface="+mj-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400" dirty="0">
                          <a:effectLst/>
                          <a:latin typeface="+mj-lt"/>
                        </a:rPr>
                        <a:t>Percentage of Valley</a:t>
                      </a:r>
                      <a:r>
                        <a:rPr lang="en-US" sz="2400" baseline="0" dirty="0">
                          <a:effectLst/>
                          <a:latin typeface="+mj-lt"/>
                        </a:rPr>
                        <a:t> Bottom</a:t>
                      </a:r>
                      <a:r>
                        <a:rPr lang="en-US" sz="2400" dirty="0">
                          <a:effectLst/>
                          <a:latin typeface="+mj-lt"/>
                        </a:rPr>
                        <a:t> Detected</a:t>
                      </a:r>
                      <a:r>
                        <a:rPr lang="en-US" sz="2400" baseline="0" dirty="0">
                          <a:effectLst/>
                          <a:latin typeface="+mj-lt"/>
                        </a:rPr>
                        <a:t> as</a:t>
                      </a:r>
                      <a:r>
                        <a:rPr lang="en-US" sz="2400" dirty="0">
                          <a:effectLst/>
                          <a:latin typeface="+mj-lt"/>
                        </a:rPr>
                        <a:t> RO</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gridSpan="3">
                  <a:txBody>
                    <a:bodyPr/>
                    <a:lstStyle/>
                    <a:p>
                      <a:pPr algn="ctr" rtl="0" fontAlgn="b"/>
                      <a:r>
                        <a:rPr lang="en-US" sz="2400" dirty="0">
                          <a:effectLst/>
                          <a:latin typeface="+mj-lt"/>
                        </a:rPr>
                        <a:t>Out</a:t>
                      </a:r>
                      <a:r>
                        <a:rPr lang="en-US" sz="2400" baseline="0" dirty="0">
                          <a:effectLst/>
                          <a:latin typeface="+mj-lt"/>
                        </a:rPr>
                        <a:t> of Bag Error (%)</a:t>
                      </a:r>
                      <a:endParaRPr lang="en-US" sz="2400" dirty="0">
                        <a:effectLst/>
                        <a:latin typeface="+mj-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hMerge="1">
                  <a:txBody>
                    <a:bodyPr/>
                    <a:lstStyle/>
                    <a:p>
                      <a:endParaRPr lang="en-US"/>
                    </a:p>
                  </a:txBody>
                  <a:tcPr/>
                </a:tc>
                <a:tc gridSpan="2">
                  <a:txBody>
                    <a:bodyPr/>
                    <a:lstStyle/>
                    <a:p>
                      <a:pPr algn="ctr" rtl="0" fontAlgn="b"/>
                      <a:r>
                        <a:rPr lang="en-US" sz="2400" dirty="0">
                          <a:effectLst/>
                          <a:latin typeface="+mj-lt"/>
                        </a:rPr>
                        <a:t>AUC (Area</a:t>
                      </a:r>
                      <a:r>
                        <a:rPr lang="en-US" sz="2400" baseline="0" dirty="0">
                          <a:effectLst/>
                          <a:latin typeface="+mj-lt"/>
                        </a:rPr>
                        <a:t> Under ROC Curve)</a:t>
                      </a:r>
                      <a:endParaRPr lang="en-US" sz="2400" dirty="0">
                        <a:effectLst/>
                        <a:latin typeface="+mj-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extLst>
                  <a:ext uri="{0D108BD9-81ED-4DB2-BD59-A6C34878D82A}">
                    <a16:rowId xmlns="" xmlns:a16="http://schemas.microsoft.com/office/drawing/2014/main" val="172114109"/>
                  </a:ext>
                </a:extLst>
              </a:tr>
              <a:tr h="628063">
                <a:tc vMerge="1">
                  <a:txBody>
                    <a:bodyPr/>
                    <a:lstStyle/>
                    <a:p>
                      <a:pPr rtl="0" fontAlgn="b"/>
                      <a:endParaRPr lang="en-US" sz="2800" dirty="0">
                        <a:effectLst/>
                        <a:latin typeface="Garamond" panose="02020404030301010803" pitchFamily="18" charset="0"/>
                      </a:endParaRPr>
                    </a:p>
                  </a:txBody>
                  <a:tcPr marL="22860" marR="228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j-lt"/>
                        </a:rPr>
                        <a:t>Digital</a:t>
                      </a:r>
                      <a:r>
                        <a:rPr lang="en-US" sz="2800" dirty="0">
                          <a:effectLst/>
                          <a:latin typeface="+mj-lt"/>
                        </a:rPr>
                        <a:t> </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b="1" dirty="0">
                          <a:effectLst/>
                          <a:latin typeface="+mj-lt"/>
                        </a:rPr>
                        <a:t>Field</a:t>
                      </a:r>
                      <a:r>
                        <a:rPr lang="en-US" sz="2800" dirty="0">
                          <a:effectLst/>
                          <a:latin typeface="+mj-lt"/>
                        </a:rPr>
                        <a:t> </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gridSpan="2">
                  <a:txBody>
                    <a:bodyPr/>
                    <a:lstStyle/>
                    <a:p>
                      <a:pPr algn="ctr" rtl="0" fontAlgn="b"/>
                      <a:r>
                        <a:rPr lang="en-US" sz="2800" b="1" dirty="0">
                          <a:effectLst/>
                          <a:latin typeface="+mj-lt"/>
                        </a:rPr>
                        <a:t>Digital</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hMerge="1">
                  <a:txBody>
                    <a:bodyPr/>
                    <a:lstStyle/>
                    <a:p>
                      <a:endParaRPr lang="en-US"/>
                    </a:p>
                  </a:txBody>
                  <a:tcPr/>
                </a:tc>
                <a:tc>
                  <a:txBody>
                    <a:bodyPr/>
                    <a:lstStyle/>
                    <a:p>
                      <a:pPr algn="ctr" rtl="0" fontAlgn="b"/>
                      <a:r>
                        <a:rPr lang="en-US" sz="2800" b="1" dirty="0">
                          <a:effectLst/>
                          <a:latin typeface="+mj-lt"/>
                        </a:rPr>
                        <a:t>Field</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j-lt"/>
                        </a:rPr>
                        <a:t>Digital</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tc>
                  <a:txBody>
                    <a:bodyPr/>
                    <a:lstStyle/>
                    <a:p>
                      <a:pPr algn="ctr" rtl="0" fontAlgn="b"/>
                      <a:r>
                        <a:rPr lang="en-US" sz="2800" b="1" dirty="0">
                          <a:effectLst/>
                          <a:latin typeface="+mj-lt"/>
                        </a:rPr>
                        <a:t>Field</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BDDEFF"/>
                    </a:solidFill>
                  </a:tcPr>
                </a:tc>
                <a:extLst>
                  <a:ext uri="{0D108BD9-81ED-4DB2-BD59-A6C34878D82A}">
                    <a16:rowId xmlns="" xmlns:a16="http://schemas.microsoft.com/office/drawing/2014/main" val="282256009"/>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dirty="0">
                          <a:effectLst/>
                          <a:latin typeface="+mj-lt"/>
                        </a:rPr>
                        <a:t>LS5</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mj-lt"/>
                        </a:rPr>
                        <a:t>3.30</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solidFill>
                            <a:srgbClr val="000000"/>
                          </a:solidFill>
                          <a:effectLst/>
                          <a:latin typeface="+mj-lt"/>
                        </a:rPr>
                        <a:t>63.75</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rgbClr val="000000"/>
                          </a:solidFill>
                          <a:effectLst/>
                          <a:latin typeface="+mj-lt"/>
                        </a:rPr>
                        <a:t>2.44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b"/>
                      <a:r>
                        <a:rPr lang="en-US" sz="2800" dirty="0">
                          <a:solidFill>
                            <a:srgbClr val="000000"/>
                          </a:solidFill>
                          <a:effectLst/>
                          <a:latin typeface="+mj-lt"/>
                        </a:rPr>
                        <a:t>15.36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rtl="0" fontAlgn="b"/>
                      <a:r>
                        <a:rPr lang="en-US" sz="2800" dirty="0">
                          <a:solidFill>
                            <a:srgbClr val="000000"/>
                          </a:solidFill>
                          <a:effectLst/>
                          <a:latin typeface="+mj-lt"/>
                        </a:rPr>
                        <a:t>0.69</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solidFill>
                            <a:srgbClr val="000000"/>
                          </a:solidFill>
                          <a:effectLst/>
                          <a:latin typeface="+mj-lt"/>
                        </a:rPr>
                        <a:t>0.60</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235230704"/>
                  </a:ext>
                </a:extLst>
              </a:tr>
              <a:tr h="6933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dirty="0">
                          <a:effectLst/>
                          <a:latin typeface="+mj-lt"/>
                        </a:rPr>
                        <a:t>LS8 </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mj-lt"/>
                        </a:rPr>
                        <a:t>1.06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mj-lt"/>
                        </a:rPr>
                        <a:t>1.46</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mj-lt"/>
                        </a:rPr>
                        <a:t>2.94</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b"/>
                      <a:r>
                        <a:rPr lang="en-US" sz="2800" dirty="0">
                          <a:effectLst/>
                          <a:latin typeface="+mj-lt"/>
                        </a:rPr>
                        <a:t>6.01</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rtl="0" fontAlgn="b"/>
                      <a:r>
                        <a:rPr lang="en-US" sz="2800" dirty="0">
                          <a:effectLst/>
                          <a:latin typeface="+mj-lt"/>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mj-lt"/>
                        </a:rPr>
                        <a:t>0.62</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687498786"/>
                  </a:ext>
                </a:extLst>
              </a:tr>
              <a:tr h="6664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dirty="0">
                          <a:effectLst/>
                          <a:latin typeface="+mj-lt"/>
                        </a:rPr>
                        <a:t>LS8</a:t>
                      </a:r>
                      <a:r>
                        <a:rPr lang="en-US" sz="2800" baseline="0" dirty="0">
                          <a:effectLst/>
                          <a:latin typeface="+mj-lt"/>
                        </a:rPr>
                        <a:t> </a:t>
                      </a:r>
                      <a:r>
                        <a:rPr lang="en-US" sz="2800" dirty="0">
                          <a:effectLst/>
                          <a:latin typeface="+mj-lt"/>
                        </a:rPr>
                        <a:t>subset</a:t>
                      </a: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mj-lt"/>
                        </a:rPr>
                        <a:t>1.42</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mj-lt"/>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mj-lt"/>
                        </a:rPr>
                        <a:t>2.11</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b"/>
                      <a:r>
                        <a:rPr lang="en-US" sz="2800" dirty="0">
                          <a:effectLst/>
                          <a:latin typeface="+mj-lt"/>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rtl="0" fontAlgn="b"/>
                      <a:r>
                        <a:rPr lang="en-US" sz="2800" dirty="0">
                          <a:effectLst/>
                          <a:latin typeface="+mj-lt"/>
                        </a:rPr>
                        <a:t>0.68</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mj-lt"/>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05746727"/>
                  </a:ext>
                </a:extLst>
              </a:tr>
              <a:tr h="6280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rtl="0" fontAlgn="b"/>
                      <a:r>
                        <a:rPr lang="en-US" sz="2800" dirty="0" smtClean="0">
                          <a:effectLst/>
                          <a:latin typeface="+mj-lt"/>
                        </a:rPr>
                        <a:t>Sentinel-2</a:t>
                      </a:r>
                      <a:endParaRPr lang="en-US" sz="2800" dirty="0">
                        <a:effectLst/>
                        <a:latin typeface="+mj-lt"/>
                      </a:endParaRPr>
                    </a:p>
                  </a:txBody>
                  <a:tcPr marL="22860" marR="228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mj-lt"/>
                        </a:rPr>
                        <a:t>1.26</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b"/>
                      <a:r>
                        <a:rPr lang="en-US" sz="2800" dirty="0">
                          <a:effectLst/>
                          <a:latin typeface="+mj-lt"/>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mj-lt"/>
                        </a:rPr>
                        <a:t>2.09</a:t>
                      </a:r>
                    </a:p>
                  </a:txBody>
                  <a:tcPr marL="22860" marR="22860" marT="0" marB="0" anchor="b">
                    <a:lnL w="12700" cap="flat" cmpd="sng" algn="ctr">
                      <a:solidFill>
                        <a:schemeClr val="tx1"/>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b"/>
                      <a:r>
                        <a:rPr lang="en-US" sz="2800" dirty="0">
                          <a:effectLst/>
                          <a:latin typeface="+mj-lt"/>
                        </a:rPr>
                        <a:t>N/A</a:t>
                      </a:r>
                    </a:p>
                  </a:txBody>
                  <a:tcPr marL="22860" marR="22860" marT="0" marB="0" anchor="b">
                    <a:lnL w="7620"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rtl="0" fontAlgn="b"/>
                      <a:r>
                        <a:rPr lang="en-US" sz="2800" dirty="0">
                          <a:effectLst/>
                          <a:latin typeface="+mj-lt"/>
                        </a:rPr>
                        <a:t>0.77</a:t>
                      </a:r>
                    </a:p>
                  </a:txBody>
                  <a:tcPr marL="22860" marR="22860" marT="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2800" dirty="0">
                          <a:effectLst/>
                          <a:latin typeface="+mj-lt"/>
                        </a:rPr>
                        <a:t>N/A</a:t>
                      </a:r>
                    </a:p>
                  </a:txBody>
                  <a:tcPr marL="22860" marR="22860"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055708745"/>
                  </a:ext>
                </a:extLst>
              </a:tr>
            </a:tbl>
          </a:graphicData>
        </a:graphic>
      </p:graphicFrame>
    </p:spTree>
    <p:extLst>
      <p:ext uri="{BB962C8B-B14F-4D97-AF65-F5344CB8AC3E}">
        <p14:creationId xmlns:p14="http://schemas.microsoft.com/office/powerpoint/2010/main" val="614878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4576</TotalTime>
  <Words>3305</Words>
  <Application>Microsoft Office PowerPoint</Application>
  <PresentationFormat>Custom</PresentationFormat>
  <Paragraphs>458</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Community Concerns</vt:lpstr>
      <vt:lpstr>Project Partners</vt:lpstr>
      <vt:lpstr>Objectives</vt:lpstr>
      <vt:lpstr>Study area</vt:lpstr>
      <vt:lpstr>NASA Satellites/Sensors Used</vt:lpstr>
      <vt:lpstr>Methodology – Mapping Russian Olive</vt:lpstr>
      <vt:lpstr>Methods– Mapping Russian Olive</vt:lpstr>
      <vt:lpstr>Results – Mapping Russian Olive</vt:lpstr>
      <vt:lpstr>Results – 2006 to 2016 </vt:lpstr>
      <vt:lpstr>Results – Landsat 8 to Sentinel-2</vt:lpstr>
      <vt:lpstr>Results – Digital to Field </vt:lpstr>
      <vt:lpstr>Results – Mapping Russian Olive</vt:lpstr>
      <vt:lpstr>Methodology – Calculating ET</vt:lpstr>
      <vt:lpstr>Results – Calculating ET</vt:lpstr>
      <vt:lpstr>Results – Calculating ET</vt:lpstr>
      <vt:lpstr>Errors, Uncertainties, and Future Work</vt:lpstr>
      <vt:lpstr>Conclusions</vt:lpstr>
      <vt:lpstr>Acknowledgements</vt:lpstr>
      <vt:lpstr>Questions?</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Nick Rousseau</cp:lastModifiedBy>
  <cp:revision>341</cp:revision>
  <dcterms:created xsi:type="dcterms:W3CDTF">2017-05-15T13:42:39Z</dcterms:created>
  <dcterms:modified xsi:type="dcterms:W3CDTF">2017-12-06T21:31:58Z</dcterms:modified>
</cp:coreProperties>
</file>