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
  </p:notesMasterIdLst>
  <p:sldIdLst>
    <p:sldId id="256" r:id="rId2"/>
  </p:sldIdLst>
  <p:sldSz cx="27432000" cy="36576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36" y="-8202"/>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36464466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9" name="Shape 49"/>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66452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0"/>
        <p:cNvGrpSpPr/>
        <p:nvPr/>
      </p:nvGrpSpPr>
      <p:grpSpPr>
        <a:xfrm>
          <a:off x="0" y="0"/>
          <a:ext cx="0" cy="0"/>
          <a:chOff x="0" y="0"/>
          <a:chExt cx="0" cy="0"/>
        </a:xfrm>
      </p:grpSpPr>
      <p:sp>
        <p:nvSpPr>
          <p:cNvPr id="11" name="Shape 11"/>
          <p:cNvSpPr txBox="1">
            <a:spLocks noGrp="1"/>
          </p:cNvSpPr>
          <p:nvPr>
            <p:ph type="body" idx="1"/>
          </p:nvPr>
        </p:nvSpPr>
        <p:spPr>
          <a:xfrm>
            <a:off x="685800" y="35350703"/>
            <a:ext cx="26060400" cy="594359"/>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 name="Shape 12"/>
          <p:cNvSpPr txBox="1">
            <a:spLocks noGrp="1"/>
          </p:cNvSpPr>
          <p:nvPr>
            <p:ph type="body" idx="2"/>
          </p:nvPr>
        </p:nvSpPr>
        <p:spPr>
          <a:xfrm>
            <a:off x="4014216" y="2176272"/>
            <a:ext cx="19412711" cy="1216152"/>
          </a:xfrm>
          <a:prstGeom prst="rect">
            <a:avLst/>
          </a:prstGeom>
          <a:noFill/>
          <a:ln>
            <a:noFill/>
          </a:ln>
        </p:spPr>
        <p:txBody>
          <a:bodyPr lIns="91425" tIns="91425" rIns="91425" bIns="91425" anchor="t" anchorCtr="0"/>
          <a:lstStyle>
            <a:lvl1pPr marL="0" indent="0" algn="ctr"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 name="Shape 13"/>
          <p:cNvSpPr txBox="1">
            <a:spLocks noGrp="1"/>
          </p:cNvSpPr>
          <p:nvPr>
            <p:ph type="body" idx="3"/>
          </p:nvPr>
        </p:nvSpPr>
        <p:spPr>
          <a:xfrm>
            <a:off x="4572000" y="914400"/>
            <a:ext cx="18288000" cy="1152144"/>
          </a:xfrm>
          <a:prstGeom prst="rect">
            <a:avLst/>
          </a:prstGeom>
          <a:noFill/>
          <a:ln>
            <a:noFill/>
          </a:ln>
        </p:spPr>
        <p:txBody>
          <a:bodyPr lIns="91425" tIns="91425" rIns="91425" bIns="91425" anchor="t" anchorCtr="0"/>
          <a:lstStyle>
            <a:lvl1pPr marL="0" indent="0" algn="ct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cxnSp>
        <p:nvCxnSpPr>
          <p:cNvPr id="5" name="Shape 5"/>
          <p:cNvCxnSpPr/>
          <p:nvPr/>
        </p:nvCxnSpPr>
        <p:spPr>
          <a:xfrm>
            <a:off x="685800" y="34978415"/>
            <a:ext cx="26060400" cy="0"/>
          </a:xfrm>
          <a:prstGeom prst="straightConnector1">
            <a:avLst/>
          </a:prstGeom>
          <a:noFill/>
          <a:ln w="101600" cap="rnd" cmpd="sng">
            <a:solidFill>
              <a:schemeClr val="accent1"/>
            </a:solidFill>
            <a:prstDash val="solid"/>
            <a:round/>
            <a:headEnd type="none" w="med" len="med"/>
            <a:tailEnd type="none" w="med" len="med"/>
          </a:ln>
        </p:spPr>
      </p:cxnSp>
      <p:cxnSp>
        <p:nvCxnSpPr>
          <p:cNvPr id="6" name="Shape 6"/>
          <p:cNvCxnSpPr/>
          <p:nvPr/>
        </p:nvCxnSpPr>
        <p:spPr>
          <a:xfrm>
            <a:off x="685800" y="3918857"/>
            <a:ext cx="26060400" cy="0"/>
          </a:xfrm>
          <a:prstGeom prst="straightConnector1">
            <a:avLst/>
          </a:prstGeom>
          <a:noFill/>
          <a:ln w="101600" cap="rnd" cmpd="sng">
            <a:solidFill>
              <a:schemeClr val="accent1"/>
            </a:solidFill>
            <a:prstDash val="solid"/>
            <a:round/>
            <a:headEnd type="none" w="med" len="med"/>
            <a:tailEnd type="none" w="med" len="med"/>
          </a:ln>
        </p:spPr>
      </p:cxnSp>
      <p:pic>
        <p:nvPicPr>
          <p:cNvPr id="7" name="Shape 7"/>
          <p:cNvPicPr preferRelativeResize="0"/>
          <p:nvPr/>
        </p:nvPicPr>
        <p:blipFill rotWithShape="1">
          <a:blip r:embed="rId3">
            <a:alphaModFix/>
          </a:blip>
          <a:srcRect/>
          <a:stretch/>
        </p:blipFill>
        <p:spPr>
          <a:xfrm>
            <a:off x="24138370" y="948900"/>
            <a:ext cx="2329894" cy="1937313"/>
          </a:xfrm>
          <a:prstGeom prst="rect">
            <a:avLst/>
          </a:prstGeom>
          <a:noFill/>
          <a:ln>
            <a:noFill/>
          </a:ln>
        </p:spPr>
      </p:pic>
      <p:pic>
        <p:nvPicPr>
          <p:cNvPr id="8" name="Shape 8"/>
          <p:cNvPicPr preferRelativeResize="0"/>
          <p:nvPr/>
        </p:nvPicPr>
        <p:blipFill rotWithShape="1">
          <a:blip r:embed="rId4">
            <a:alphaModFix/>
          </a:blip>
          <a:srcRect/>
          <a:stretch/>
        </p:blipFill>
        <p:spPr>
          <a:xfrm>
            <a:off x="944495" y="661797"/>
            <a:ext cx="2158130" cy="2592449"/>
          </a:xfrm>
          <a:prstGeom prst="rect">
            <a:avLst/>
          </a:prstGeom>
          <a:noFill/>
          <a:ln>
            <a:noFill/>
          </a:ln>
        </p:spPr>
      </p:pic>
      <p:sp>
        <p:nvSpPr>
          <p:cNvPr id="9" name="Shape 9"/>
          <p:cNvSpPr/>
          <p:nvPr/>
        </p:nvSpPr>
        <p:spPr>
          <a:xfrm>
            <a:off x="21089073" y="35379525"/>
            <a:ext cx="5657127" cy="523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1" u="none" strike="noStrike" cap="none" baseline="0">
                <a:solidFill>
                  <a:srgbClr val="7F7F7F"/>
                </a:solidFill>
                <a:latin typeface="Arial"/>
                <a:ea typeface="Arial"/>
                <a:cs typeface="Arial"/>
                <a:sym typeface="Arial"/>
              </a:rPr>
              <a:t>This material is based upon work supported by NASA through contract NNL11AA00B and cooperative agreement NNX14AB60A.</a:t>
            </a: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
        <p:cNvGrpSpPr/>
        <p:nvPr/>
      </p:nvGrpSpPr>
      <p:grpSpPr>
        <a:xfrm>
          <a:off x="0" y="0"/>
          <a:ext cx="0" cy="0"/>
          <a:chOff x="0" y="0"/>
          <a:chExt cx="0" cy="0"/>
        </a:xfrm>
      </p:grpSpPr>
      <p:pic>
        <p:nvPicPr>
          <p:cNvPr id="134" name="Shape 39"/>
          <p:cNvPicPr preferRelativeResize="0"/>
          <p:nvPr/>
        </p:nvPicPr>
        <p:blipFill rotWithShape="1">
          <a:blip r:embed="rId3">
            <a:alphaModFix/>
          </a:blip>
          <a:srcRect/>
          <a:stretch/>
        </p:blipFill>
        <p:spPr>
          <a:xfrm>
            <a:off x="23389197" y="14455974"/>
            <a:ext cx="3299997" cy="1341999"/>
          </a:xfrm>
          <a:prstGeom prst="rect">
            <a:avLst/>
          </a:prstGeom>
          <a:noFill/>
          <a:ln>
            <a:noFill/>
          </a:ln>
        </p:spPr>
      </p:pic>
      <p:pic>
        <p:nvPicPr>
          <p:cNvPr id="1071" name="Picture 12" descr="C:\Users\varya1\Downloads\12_SRT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62487" y="15910172"/>
            <a:ext cx="2096072" cy="2316101"/>
          </a:xfrm>
          <a:prstGeom prst="rect">
            <a:avLst/>
          </a:prstGeom>
          <a:noFill/>
          <a:extLst>
            <a:ext uri="{909E8E84-426E-40DD-AFC4-6F175D3DCCD1}">
              <a14:hiddenFill xmlns:a14="http://schemas.microsoft.com/office/drawing/2010/main">
                <a:solidFill>
                  <a:srgbClr val="FFFFFF"/>
                </a:solidFill>
              </a14:hiddenFill>
            </a:ext>
          </a:extLst>
        </p:spPr>
      </p:pic>
      <p:sp>
        <p:nvSpPr>
          <p:cNvPr id="15" name="Shape 15"/>
          <p:cNvSpPr txBox="1">
            <a:spLocks noGrp="1"/>
          </p:cNvSpPr>
          <p:nvPr>
            <p:ph type="body" idx="1"/>
          </p:nvPr>
        </p:nvSpPr>
        <p:spPr>
          <a:xfrm>
            <a:off x="685800" y="35350703"/>
            <a:ext cx="26060400" cy="59435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Font typeface="Arial"/>
              <a:buNone/>
            </a:pPr>
            <a:r>
              <a:rPr lang="en-US" sz="3600" b="1" i="0" u="none" strike="noStrike" cap="none" baseline="0" dirty="0" smtClean="0">
                <a:solidFill>
                  <a:schemeClr val="dk1"/>
                </a:solidFill>
                <a:latin typeface="Garamond" panose="02020404030301010803" pitchFamily="18" charset="0"/>
                <a:ea typeface="Century Gothic"/>
                <a:cs typeface="Century Gothic"/>
                <a:sym typeface="Century Gothic"/>
              </a:rPr>
              <a:t>NASA Ames Research Center</a:t>
            </a:r>
            <a:endParaRPr sz="3600" b="1" i="0" u="none" strike="noStrike" cap="none" baseline="0" dirty="0">
              <a:solidFill>
                <a:schemeClr val="dk1"/>
              </a:solidFill>
              <a:latin typeface="Garamond" panose="02020404030301010803" pitchFamily="18" charset="0"/>
              <a:ea typeface="Century Gothic"/>
              <a:cs typeface="Century Gothic"/>
              <a:sym typeface="Century Gothic"/>
            </a:endParaRPr>
          </a:p>
        </p:txBody>
      </p:sp>
      <p:sp>
        <p:nvSpPr>
          <p:cNvPr id="17" name="Shape 17"/>
          <p:cNvSpPr txBox="1">
            <a:spLocks noGrp="1"/>
          </p:cNvSpPr>
          <p:nvPr>
            <p:ph type="body" idx="3"/>
          </p:nvPr>
        </p:nvSpPr>
        <p:spPr>
          <a:xfrm>
            <a:off x="3505200" y="1143000"/>
            <a:ext cx="20358926" cy="1847850"/>
          </a:xfrm>
          <a:prstGeom prst="rect">
            <a:avLst/>
          </a:prstGeom>
          <a:noFill/>
          <a:ln>
            <a:noFill/>
          </a:ln>
        </p:spPr>
        <p:txBody>
          <a:bodyPr lIns="91425" tIns="45700" rIns="91425" bIns="45700" anchor="t" anchorCtr="0">
            <a:noAutofit/>
          </a:bodyPr>
          <a:lstStyle/>
          <a:p>
            <a:pPr lvl="0">
              <a:lnSpc>
                <a:spcPct val="90000"/>
              </a:lnSpc>
              <a:buSzPct val="25000"/>
            </a:pPr>
            <a:r>
              <a:rPr lang="en-US" sz="5600" dirty="0">
                <a:latin typeface="Garamond" panose="02020404030301010803" pitchFamily="18" charset="0"/>
              </a:rPr>
              <a:t>A Quantitative Assessment of Wildfire Severity and its Effects on Snow Water Equivalent Throughout the Sierra Nevada</a:t>
            </a:r>
            <a:endParaRPr lang="en-US" sz="5600" b="1" i="0" u="none" strike="noStrike" cap="none" baseline="0" dirty="0">
              <a:solidFill>
                <a:schemeClr val="accent1"/>
              </a:solidFill>
              <a:latin typeface="Garamond" panose="02020404030301010803" pitchFamily="18" charset="0"/>
              <a:ea typeface="Century Gothic"/>
              <a:cs typeface="Century Gothic"/>
              <a:sym typeface="Century Gothic"/>
            </a:endParaRPr>
          </a:p>
        </p:txBody>
      </p:sp>
      <p:sp>
        <p:nvSpPr>
          <p:cNvPr id="27" name="Shape 27"/>
          <p:cNvSpPr txBox="1"/>
          <p:nvPr/>
        </p:nvSpPr>
        <p:spPr>
          <a:xfrm>
            <a:off x="399791" y="5510708"/>
            <a:ext cx="8983797" cy="769441"/>
          </a:xfrm>
          <a:prstGeom prst="rect">
            <a:avLst/>
          </a:prstGeom>
          <a:solidFill>
            <a:schemeClr val="tx1">
              <a:lumMod val="20000"/>
              <a:lumOff val="80000"/>
            </a:schemeClr>
          </a:solidFill>
          <a:ln>
            <a:noFill/>
          </a:ln>
        </p:spPr>
        <p:txBody>
          <a:bodyPr lIns="91425" tIns="45700" rIns="91425" bIns="45700" anchor="t" anchorCtr="0">
            <a:noAutofit/>
          </a:bodyPr>
          <a:lstStyle/>
          <a:p>
            <a:pPr marL="0" marR="0" lvl="0" indent="0" algn="ctr"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Abstract</a:t>
            </a:r>
          </a:p>
        </p:txBody>
      </p:sp>
      <p:sp>
        <p:nvSpPr>
          <p:cNvPr id="28" name="Shape 28"/>
          <p:cNvSpPr txBox="1"/>
          <p:nvPr/>
        </p:nvSpPr>
        <p:spPr>
          <a:xfrm>
            <a:off x="9684470" y="12810429"/>
            <a:ext cx="9523851" cy="769441"/>
          </a:xfrm>
          <a:prstGeom prst="rect">
            <a:avLst/>
          </a:prstGeom>
          <a:solidFill>
            <a:schemeClr val="tx1">
              <a:lumMod val="20000"/>
              <a:lumOff val="80000"/>
            </a:schemeClr>
          </a:solidFill>
          <a:ln>
            <a:noFill/>
          </a:ln>
        </p:spPr>
        <p:txBody>
          <a:bodyPr lIns="91425" tIns="45700" rIns="91425" bIns="45700" anchor="t" anchorCtr="0">
            <a:noAutofit/>
          </a:bodyPr>
          <a:lstStyle/>
          <a:p>
            <a:pPr marL="0" marR="0" lvl="0" indent="0" algn="ctr"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Objectives</a:t>
            </a:r>
          </a:p>
        </p:txBody>
      </p:sp>
      <p:sp>
        <p:nvSpPr>
          <p:cNvPr id="30" name="Shape 30"/>
          <p:cNvSpPr txBox="1"/>
          <p:nvPr/>
        </p:nvSpPr>
        <p:spPr>
          <a:xfrm>
            <a:off x="422552" y="12810430"/>
            <a:ext cx="8961035" cy="769441"/>
          </a:xfrm>
          <a:prstGeom prst="rect">
            <a:avLst/>
          </a:prstGeom>
          <a:solidFill>
            <a:schemeClr val="tx1">
              <a:lumMod val="20000"/>
              <a:lumOff val="80000"/>
            </a:schemeClr>
          </a:solidFill>
          <a:ln>
            <a:noFill/>
          </a:ln>
        </p:spPr>
        <p:txBody>
          <a:bodyPr lIns="91425" tIns="45700" rIns="91425" bIns="45700" anchor="t" anchorCtr="0">
            <a:noAutofit/>
          </a:bodyPr>
          <a:lstStyle/>
          <a:p>
            <a:pPr marL="0" marR="0" lvl="0" indent="0" algn="ctr"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Study Area</a:t>
            </a:r>
          </a:p>
        </p:txBody>
      </p:sp>
      <p:sp>
        <p:nvSpPr>
          <p:cNvPr id="32" name="Shape 32"/>
          <p:cNvSpPr txBox="1"/>
          <p:nvPr/>
        </p:nvSpPr>
        <p:spPr>
          <a:xfrm>
            <a:off x="9684470" y="17604775"/>
            <a:ext cx="9523852" cy="836942"/>
          </a:xfrm>
          <a:prstGeom prst="rect">
            <a:avLst/>
          </a:prstGeom>
          <a:solidFill>
            <a:schemeClr val="tx1">
              <a:lumMod val="20000"/>
              <a:lumOff val="80000"/>
            </a:schemeClr>
          </a:solidFill>
          <a:ln>
            <a:noFill/>
          </a:ln>
        </p:spPr>
        <p:txBody>
          <a:bodyPr lIns="91425" tIns="45700" rIns="91425" bIns="45700" anchor="t" anchorCtr="0">
            <a:noAutofit/>
          </a:bodyPr>
          <a:lstStyle/>
          <a:p>
            <a:pPr marL="0" marR="0" lvl="0" indent="0" algn="ctr"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Results</a:t>
            </a:r>
          </a:p>
        </p:txBody>
      </p:sp>
      <p:sp>
        <p:nvSpPr>
          <p:cNvPr id="33" name="Shape 33"/>
          <p:cNvSpPr txBox="1"/>
          <p:nvPr/>
        </p:nvSpPr>
        <p:spPr>
          <a:xfrm>
            <a:off x="9677399" y="23628763"/>
            <a:ext cx="9478361" cy="769441"/>
          </a:xfrm>
          <a:prstGeom prst="rect">
            <a:avLst/>
          </a:prstGeom>
          <a:solidFill>
            <a:schemeClr val="tx1">
              <a:lumMod val="20000"/>
              <a:lumOff val="80000"/>
            </a:schemeClr>
          </a:solidFill>
          <a:ln>
            <a:noFill/>
          </a:ln>
        </p:spPr>
        <p:txBody>
          <a:bodyPr lIns="91425" tIns="45700" rIns="91425" bIns="45700" anchor="t" anchorCtr="0">
            <a:noAutofit/>
          </a:bodyPr>
          <a:lstStyle/>
          <a:p>
            <a:pPr marL="0" marR="0" lvl="0" indent="0" algn="ctr"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Conclusions</a:t>
            </a:r>
          </a:p>
        </p:txBody>
      </p:sp>
      <p:sp>
        <p:nvSpPr>
          <p:cNvPr id="34" name="Shape 34"/>
          <p:cNvSpPr txBox="1"/>
          <p:nvPr/>
        </p:nvSpPr>
        <p:spPr>
          <a:xfrm>
            <a:off x="9684469" y="30241065"/>
            <a:ext cx="9478361" cy="769441"/>
          </a:xfrm>
          <a:prstGeom prst="rect">
            <a:avLst/>
          </a:prstGeom>
          <a:solidFill>
            <a:schemeClr val="tx1">
              <a:lumMod val="20000"/>
              <a:lumOff val="80000"/>
            </a:schemeClr>
          </a:solidFill>
          <a:ln>
            <a:noFill/>
          </a:ln>
        </p:spPr>
        <p:txBody>
          <a:bodyPr lIns="91425" tIns="45700" rIns="91425" bIns="45700" anchor="t" anchorCtr="0">
            <a:noAutofit/>
          </a:bodyPr>
          <a:lstStyle/>
          <a:p>
            <a:pPr marL="0" marR="0" lvl="0" indent="0" algn="ctr"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Acknowledgements</a:t>
            </a:r>
          </a:p>
        </p:txBody>
      </p:sp>
      <p:sp>
        <p:nvSpPr>
          <p:cNvPr id="35" name="Shape 35"/>
          <p:cNvSpPr txBox="1"/>
          <p:nvPr/>
        </p:nvSpPr>
        <p:spPr>
          <a:xfrm>
            <a:off x="19497521" y="30241065"/>
            <a:ext cx="7176059" cy="769441"/>
          </a:xfrm>
          <a:prstGeom prst="rect">
            <a:avLst/>
          </a:prstGeom>
          <a:solidFill>
            <a:schemeClr val="tx1">
              <a:lumMod val="20000"/>
              <a:lumOff val="80000"/>
            </a:schemeClr>
          </a:solidFill>
          <a:ln>
            <a:noFill/>
          </a:ln>
        </p:spPr>
        <p:txBody>
          <a:bodyPr lIns="91425" tIns="45700" rIns="91425" bIns="45700" anchor="t" anchorCtr="0">
            <a:noAutofit/>
          </a:bodyPr>
          <a:lstStyle/>
          <a:p>
            <a:pPr marL="0" marR="0" lvl="0" indent="0" algn="ctr"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Project Partners</a:t>
            </a:r>
          </a:p>
        </p:txBody>
      </p:sp>
      <p:sp>
        <p:nvSpPr>
          <p:cNvPr id="36" name="Shape 36"/>
          <p:cNvSpPr txBox="1"/>
          <p:nvPr/>
        </p:nvSpPr>
        <p:spPr>
          <a:xfrm>
            <a:off x="399790" y="23628764"/>
            <a:ext cx="9029283" cy="769442"/>
          </a:xfrm>
          <a:prstGeom prst="rect">
            <a:avLst/>
          </a:prstGeom>
          <a:solidFill>
            <a:schemeClr val="tx1">
              <a:lumMod val="20000"/>
              <a:lumOff val="80000"/>
            </a:schemeClr>
          </a:solidFill>
          <a:ln>
            <a:noFill/>
          </a:ln>
        </p:spPr>
        <p:txBody>
          <a:bodyPr lIns="91425" tIns="45700" rIns="91425" bIns="45700" anchor="t" anchorCtr="0">
            <a:noAutofit/>
          </a:bodyPr>
          <a:lstStyle/>
          <a:p>
            <a:pPr marL="0" marR="0" lvl="0" indent="0" algn="ctr"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Team Members</a:t>
            </a:r>
          </a:p>
        </p:txBody>
      </p:sp>
      <p:sp>
        <p:nvSpPr>
          <p:cNvPr id="37" name="Shape 37"/>
          <p:cNvSpPr txBox="1"/>
          <p:nvPr/>
        </p:nvSpPr>
        <p:spPr>
          <a:xfrm>
            <a:off x="914400" y="4148883"/>
            <a:ext cx="25603199" cy="1361825"/>
          </a:xfrm>
          <a:prstGeom prst="rect">
            <a:avLst/>
          </a:prstGeom>
          <a:noFill/>
          <a:ln>
            <a:noFill/>
          </a:ln>
        </p:spPr>
        <p:txBody>
          <a:bodyPr lIns="91425" tIns="45700" rIns="91425" bIns="45700" anchor="t" anchorCtr="0">
            <a:noAutofit/>
          </a:bodyPr>
          <a:lstStyle/>
          <a:p>
            <a:pPr algn="ctr"/>
            <a:r>
              <a:rPr lang="en-US" sz="2400" dirty="0">
                <a:latin typeface="Garamond" panose="02020404030301010803" pitchFamily="18" charset="0"/>
              </a:rPr>
              <a:t>Sean Cunningham (Team Lead)¹</a:t>
            </a:r>
            <a:r>
              <a:rPr lang="en-US" sz="2400" baseline="30000" dirty="0">
                <a:latin typeface="Garamond" panose="02020404030301010803" pitchFamily="18" charset="0"/>
              </a:rPr>
              <a:t>,</a:t>
            </a:r>
            <a:r>
              <a:rPr lang="en-US" sz="2400" dirty="0">
                <a:latin typeface="Garamond" panose="02020404030301010803" pitchFamily="18" charset="0"/>
              </a:rPr>
              <a:t>², Justin Anzelc¹</a:t>
            </a:r>
            <a:r>
              <a:rPr lang="en-US" sz="2400" baseline="30000" dirty="0">
                <a:latin typeface="Garamond" panose="02020404030301010803" pitchFamily="18" charset="0"/>
              </a:rPr>
              <a:t>,</a:t>
            </a:r>
            <a:r>
              <a:rPr lang="en-US" sz="2400" dirty="0">
                <a:latin typeface="Garamond" panose="02020404030301010803" pitchFamily="18" charset="0"/>
              </a:rPr>
              <a:t>³, Vishal Arya¹</a:t>
            </a:r>
            <a:r>
              <a:rPr lang="en-US" sz="2400" baseline="30000" dirty="0">
                <a:latin typeface="Garamond" panose="02020404030301010803" pitchFamily="18" charset="0"/>
              </a:rPr>
              <a:t>,</a:t>
            </a:r>
            <a:r>
              <a:rPr lang="en-US" sz="2400" dirty="0">
                <a:latin typeface="Garamond" panose="02020404030301010803" pitchFamily="18" charset="0"/>
              </a:rPr>
              <a:t>⁴, Nolan Cate¹</a:t>
            </a:r>
            <a:r>
              <a:rPr lang="en-US" sz="2400" baseline="30000" dirty="0">
                <a:latin typeface="Garamond" panose="02020404030301010803" pitchFamily="18" charset="0"/>
              </a:rPr>
              <a:t>,</a:t>
            </a:r>
            <a:r>
              <a:rPr lang="en-US" sz="2400" dirty="0">
                <a:latin typeface="Garamond" panose="02020404030301010803" pitchFamily="18" charset="0"/>
              </a:rPr>
              <a:t>⁵, Clayton Sodergren¹</a:t>
            </a:r>
            <a:r>
              <a:rPr lang="en-US" sz="2400" baseline="30000" dirty="0">
                <a:latin typeface="Garamond" panose="02020404030301010803" pitchFamily="18" charset="0"/>
              </a:rPr>
              <a:t>,</a:t>
            </a:r>
            <a:r>
              <a:rPr lang="en-US" sz="2400" dirty="0" smtClean="0">
                <a:latin typeface="Garamond" panose="02020404030301010803" pitchFamily="18" charset="0"/>
              </a:rPr>
              <a:t>⁴</a:t>
            </a:r>
          </a:p>
          <a:p>
            <a:pPr algn="ctr"/>
            <a:endParaRPr lang="en-US" sz="2400" dirty="0">
              <a:latin typeface="Garamond" panose="02020404030301010803" pitchFamily="18" charset="0"/>
            </a:endParaRPr>
          </a:p>
          <a:p>
            <a:pPr algn="ctr"/>
            <a:r>
              <a:rPr lang="en-US" sz="2400" dirty="0">
                <a:latin typeface="Garamond" panose="02020404030301010803" pitchFamily="18" charset="0"/>
              </a:rPr>
              <a:t>¹NASA DEVELOP Program, NASA Ames Research Center, ²University of British Columbia, ³California State University-East Bay, ⁴University of California-Berkeley, ⁵University of Utah </a:t>
            </a:r>
          </a:p>
        </p:txBody>
      </p:sp>
      <p:pic>
        <p:nvPicPr>
          <p:cNvPr id="38" name="Shape 38"/>
          <p:cNvPicPr preferRelativeResize="0"/>
          <p:nvPr/>
        </p:nvPicPr>
        <p:blipFill rotWithShape="1">
          <a:blip r:embed="rId5">
            <a:alphaModFix/>
          </a:blip>
          <a:srcRect t="26595" b="14627"/>
          <a:stretch/>
        </p:blipFill>
        <p:spPr>
          <a:xfrm>
            <a:off x="422551" y="24536400"/>
            <a:ext cx="9006521" cy="7114878"/>
          </a:xfrm>
          <a:prstGeom prst="rect">
            <a:avLst/>
          </a:prstGeom>
          <a:noFill/>
          <a:ln>
            <a:noFill/>
          </a:ln>
        </p:spPr>
      </p:pic>
      <p:pic>
        <p:nvPicPr>
          <p:cNvPr id="43" name="Shape 43"/>
          <p:cNvPicPr preferRelativeResize="0"/>
          <p:nvPr/>
        </p:nvPicPr>
        <p:blipFill>
          <a:blip r:embed="rId6">
            <a:alphaModFix/>
          </a:blip>
          <a:stretch>
            <a:fillRect/>
          </a:stretch>
        </p:blipFill>
        <p:spPr>
          <a:xfrm>
            <a:off x="19777618" y="31379479"/>
            <a:ext cx="2967224" cy="3299352"/>
          </a:xfrm>
          <a:prstGeom prst="rect">
            <a:avLst/>
          </a:prstGeom>
          <a:noFill/>
          <a:ln>
            <a:noFill/>
          </a:ln>
        </p:spPr>
      </p:pic>
      <p:pic>
        <p:nvPicPr>
          <p:cNvPr id="44" name="Shape 44"/>
          <p:cNvPicPr preferRelativeResize="0"/>
          <p:nvPr/>
        </p:nvPicPr>
        <p:blipFill>
          <a:blip r:embed="rId7">
            <a:alphaModFix/>
          </a:blip>
          <a:stretch>
            <a:fillRect/>
          </a:stretch>
        </p:blipFill>
        <p:spPr>
          <a:xfrm>
            <a:off x="23254248" y="31238267"/>
            <a:ext cx="2758374" cy="3581776"/>
          </a:xfrm>
          <a:prstGeom prst="rect">
            <a:avLst/>
          </a:prstGeom>
          <a:noFill/>
          <a:ln>
            <a:noFill/>
          </a:ln>
        </p:spPr>
      </p:pic>
      <p:sp>
        <p:nvSpPr>
          <p:cNvPr id="47" name="Text Placeholder 16"/>
          <p:cNvSpPr txBox="1">
            <a:spLocks/>
          </p:cNvSpPr>
          <p:nvPr/>
        </p:nvSpPr>
        <p:spPr>
          <a:xfrm>
            <a:off x="9684470" y="13690665"/>
            <a:ext cx="8878719" cy="408338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400" dirty="0">
                <a:latin typeface="Garamond" panose="02020404030301010803" pitchFamily="18" charset="0"/>
              </a:rPr>
              <a:t>Use Landsat data to map snow and vegetation cover from 1984-2015 within the area of nine wildfires and quantify the effect of wildfire burn severity on snow cover</a:t>
            </a:r>
            <a:r>
              <a:rPr lang="en-US" sz="2400" dirty="0" smtClean="0">
                <a:latin typeface="Garamond" panose="02020404030301010803" pitchFamily="18" charset="0"/>
              </a:rPr>
              <a:t>.</a:t>
            </a:r>
          </a:p>
          <a:p>
            <a:pPr marL="347663" indent="-347663"/>
            <a:r>
              <a:rPr lang="en-US" sz="2400" dirty="0">
                <a:latin typeface="Garamond" panose="02020404030301010803" pitchFamily="18" charset="0"/>
              </a:rPr>
              <a:t>Quantify the effect of wildfire burn severity on land-surface temperature (LST), snow melt timing and snow water equivalent (SWE) using the California 2014 Basin Characterization Model (BCM</a:t>
            </a:r>
            <a:r>
              <a:rPr lang="en-US" sz="2400" dirty="0" smtClean="0">
                <a:latin typeface="Garamond" panose="02020404030301010803" pitchFamily="18" charset="0"/>
              </a:rPr>
              <a:t>).</a:t>
            </a:r>
          </a:p>
          <a:p>
            <a:pPr marL="347663" indent="-347663"/>
            <a:r>
              <a:rPr lang="en-US" sz="2400" dirty="0">
                <a:latin typeface="Garamond" panose="02020404030301010803" pitchFamily="18" charset="0"/>
              </a:rPr>
              <a:t>Conduct seasonal trend analysis to quantify changes in the seasonality of snow cover in relation to wildfire burn </a:t>
            </a:r>
            <a:r>
              <a:rPr lang="en-US" sz="2400" dirty="0" smtClean="0">
                <a:latin typeface="Garamond" panose="02020404030301010803" pitchFamily="18" charset="0"/>
              </a:rPr>
              <a:t>severity.</a:t>
            </a:r>
          </a:p>
        </p:txBody>
      </p:sp>
      <p:sp>
        <p:nvSpPr>
          <p:cNvPr id="3" name="TextBox 2"/>
          <p:cNvSpPr txBox="1"/>
          <p:nvPr/>
        </p:nvSpPr>
        <p:spPr>
          <a:xfrm>
            <a:off x="639678" y="6280149"/>
            <a:ext cx="7810501" cy="6370975"/>
          </a:xfrm>
          <a:prstGeom prst="rect">
            <a:avLst/>
          </a:prstGeom>
          <a:noFill/>
        </p:spPr>
        <p:txBody>
          <a:bodyPr wrap="square" rtlCol="0">
            <a:spAutoFit/>
          </a:bodyPr>
          <a:lstStyle/>
          <a:p>
            <a:r>
              <a:rPr lang="en-US" sz="2400" dirty="0">
                <a:solidFill>
                  <a:schemeClr val="bg1"/>
                </a:solidFill>
                <a:latin typeface="Garamond" panose="02020404030301010803" pitchFamily="18" charset="0"/>
                <a:cs typeface="Arial" panose="020B0604020202020204" pitchFamily="34" charset="0"/>
              </a:rPr>
              <a:t>Snowpack in the Sierra Nevada is a crucial component of the California water supply. Climate change effects on forest ecosystems in this region have reduced snowpack resulting in earlier snowmelt. Wildfire frequency and severity in the Sierra Nevada have also increased, due to climate change-induced warmer temperatures, drought, and a legacy of fire suppression policies leading to increased fuel loads beyond their range of historic variability. These combined factors have the potential to severely impact California’s water supply. The effects of wildfire severity on snowpack have not been quantified. To achieve this, the team at DEVELOP partnered with the USDA Forest Service and National Park Service and used NASA Earth Observing Systems, and automated classification of Landsat data, to quantify the effect of low, moderate, and high severity wildfire on snowpack and snow water equivalent in the Sierra Nevada.. Results show…… This information will improve management of forest ecosystems and water resources.</a:t>
            </a:r>
          </a:p>
        </p:txBody>
      </p:sp>
      <p:pic>
        <p:nvPicPr>
          <p:cNvPr id="1031" name="Picture 7" descr="C:\Users\varya1\Desktop\Fmas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40052" y="8958740"/>
            <a:ext cx="1983887" cy="1776208"/>
          </a:xfrm>
          <a:prstGeom prst="rect">
            <a:avLst/>
          </a:prstGeom>
          <a:noFill/>
          <a:extLst>
            <a:ext uri="{909E8E84-426E-40DD-AFC4-6F175D3DCCD1}">
              <a14:hiddenFill xmlns:a14="http://schemas.microsoft.com/office/drawing/2010/main">
                <a:solidFill>
                  <a:srgbClr val="FFFFFF"/>
                </a:solidFill>
              </a14:hiddenFill>
            </a:ext>
          </a:extLst>
        </p:spPr>
      </p:pic>
      <p:sp>
        <p:nvSpPr>
          <p:cNvPr id="29" name="Shape 29"/>
          <p:cNvSpPr txBox="1"/>
          <p:nvPr/>
        </p:nvSpPr>
        <p:spPr>
          <a:xfrm>
            <a:off x="9677399" y="5510709"/>
            <a:ext cx="16996182" cy="769440"/>
          </a:xfrm>
          <a:prstGeom prst="rect">
            <a:avLst/>
          </a:prstGeom>
          <a:solidFill>
            <a:schemeClr val="tx1">
              <a:lumMod val="20000"/>
              <a:lumOff val="80000"/>
            </a:schemeClr>
          </a:solidFill>
          <a:ln>
            <a:noFill/>
          </a:ln>
        </p:spPr>
        <p:txBody>
          <a:bodyPr lIns="91425" tIns="45700" rIns="91425" bIns="45700" anchor="t" anchorCtr="0">
            <a:noAutofit/>
          </a:bodyPr>
          <a:lstStyle/>
          <a:p>
            <a:pPr marL="0" marR="0" lvl="0" indent="0" algn="ctr"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Methodology</a:t>
            </a:r>
          </a:p>
        </p:txBody>
      </p:sp>
      <p:sp>
        <p:nvSpPr>
          <p:cNvPr id="8" name="TextBox 7"/>
          <p:cNvSpPr txBox="1"/>
          <p:nvPr/>
        </p:nvSpPr>
        <p:spPr>
          <a:xfrm>
            <a:off x="10115471" y="6376395"/>
            <a:ext cx="1752286" cy="433390"/>
          </a:xfrm>
          <a:prstGeom prst="rect">
            <a:avLst/>
          </a:prstGeom>
          <a:noFill/>
        </p:spPr>
        <p:txBody>
          <a:bodyPr wrap="square" rtlCol="0">
            <a:spAutoFit/>
          </a:bodyPr>
          <a:lstStyle/>
          <a:p>
            <a:r>
              <a:rPr lang="en-US" sz="2400" dirty="0" smtClean="0">
                <a:latin typeface="Garamond" panose="02020404030301010803" pitchFamily="18" charset="0"/>
              </a:rPr>
              <a:t>Initial Data</a:t>
            </a:r>
            <a:endParaRPr lang="en-US" sz="2400" dirty="0">
              <a:latin typeface="Garamond" panose="02020404030301010803" pitchFamily="18" charset="0"/>
            </a:endParaRPr>
          </a:p>
        </p:txBody>
      </p:sp>
      <p:sp>
        <p:nvSpPr>
          <p:cNvPr id="51" name="TextBox 50"/>
          <p:cNvSpPr txBox="1"/>
          <p:nvPr/>
        </p:nvSpPr>
        <p:spPr>
          <a:xfrm>
            <a:off x="12696770" y="6431004"/>
            <a:ext cx="2250705" cy="433390"/>
          </a:xfrm>
          <a:prstGeom prst="rect">
            <a:avLst/>
          </a:prstGeom>
          <a:noFill/>
        </p:spPr>
        <p:txBody>
          <a:bodyPr wrap="square" rtlCol="0">
            <a:spAutoFit/>
          </a:bodyPr>
          <a:lstStyle/>
          <a:p>
            <a:r>
              <a:rPr lang="en-US" sz="2400" dirty="0" smtClean="0">
                <a:latin typeface="Garamond" panose="02020404030301010803" pitchFamily="18" charset="0"/>
              </a:rPr>
              <a:t>Preprocessing</a:t>
            </a:r>
            <a:endParaRPr lang="en-US" sz="2400" dirty="0">
              <a:latin typeface="Garamond" panose="02020404030301010803" pitchFamily="18" charset="0"/>
            </a:endParaRPr>
          </a:p>
        </p:txBody>
      </p:sp>
      <p:sp>
        <p:nvSpPr>
          <p:cNvPr id="52" name="TextBox 51"/>
          <p:cNvSpPr txBox="1"/>
          <p:nvPr/>
        </p:nvSpPr>
        <p:spPr>
          <a:xfrm>
            <a:off x="19878368" y="6391455"/>
            <a:ext cx="1834081" cy="433390"/>
          </a:xfrm>
          <a:prstGeom prst="rect">
            <a:avLst/>
          </a:prstGeom>
          <a:noFill/>
        </p:spPr>
        <p:txBody>
          <a:bodyPr wrap="square" rtlCol="0">
            <a:spAutoFit/>
          </a:bodyPr>
          <a:lstStyle/>
          <a:p>
            <a:r>
              <a:rPr lang="en-US" sz="2400" dirty="0" smtClean="0">
                <a:latin typeface="Garamond" panose="02020404030301010803" pitchFamily="18" charset="0"/>
              </a:rPr>
              <a:t>Final Analysis</a:t>
            </a:r>
            <a:endParaRPr lang="en-US" sz="2400" dirty="0">
              <a:latin typeface="Garamond" panose="02020404030301010803" pitchFamily="18" charset="0"/>
            </a:endParaRPr>
          </a:p>
        </p:txBody>
      </p:sp>
      <p:sp>
        <p:nvSpPr>
          <p:cNvPr id="10" name="Rounded Rectangle 9"/>
          <p:cNvSpPr/>
          <p:nvPr/>
        </p:nvSpPr>
        <p:spPr>
          <a:xfrm>
            <a:off x="9684470" y="6889836"/>
            <a:ext cx="2183288" cy="715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Garamond" panose="02020404030301010803" pitchFamily="18" charset="0"/>
              </a:rPr>
              <a:t>SRTM </a:t>
            </a:r>
            <a:r>
              <a:rPr lang="en-US" sz="1600" dirty="0" smtClean="0">
                <a:latin typeface="Garamond" panose="02020404030301010803" pitchFamily="18" charset="0"/>
              </a:rPr>
              <a:t>Data</a:t>
            </a:r>
            <a:endParaRPr lang="en-US" sz="1600" dirty="0">
              <a:latin typeface="Garamond" panose="02020404030301010803" pitchFamily="18" charset="0"/>
            </a:endParaRPr>
          </a:p>
        </p:txBody>
      </p:sp>
      <p:sp>
        <p:nvSpPr>
          <p:cNvPr id="53" name="Rounded Rectangle 52"/>
          <p:cNvSpPr/>
          <p:nvPr/>
        </p:nvSpPr>
        <p:spPr>
          <a:xfrm>
            <a:off x="9677399" y="8226531"/>
            <a:ext cx="2190359" cy="715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Garamond" panose="02020404030301010803" pitchFamily="18" charset="0"/>
              </a:rPr>
              <a:t>USFS </a:t>
            </a:r>
            <a:r>
              <a:rPr lang="en-US" sz="1600" dirty="0" smtClean="0">
                <a:latin typeface="Garamond" panose="02020404030301010803" pitchFamily="18" charset="0"/>
              </a:rPr>
              <a:t>Region 5 Burn Severity Data</a:t>
            </a:r>
            <a:endParaRPr lang="en-US" sz="1600" dirty="0">
              <a:latin typeface="Garamond" panose="02020404030301010803" pitchFamily="18" charset="0"/>
            </a:endParaRPr>
          </a:p>
        </p:txBody>
      </p:sp>
      <p:sp>
        <p:nvSpPr>
          <p:cNvPr id="54" name="Rounded Rectangle 53"/>
          <p:cNvSpPr/>
          <p:nvPr/>
        </p:nvSpPr>
        <p:spPr>
          <a:xfrm>
            <a:off x="9677399" y="9489179"/>
            <a:ext cx="2190359" cy="715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Garamond" panose="02020404030301010803" pitchFamily="18" charset="0"/>
              </a:rPr>
              <a:t>Landsat </a:t>
            </a:r>
            <a:r>
              <a:rPr lang="en-US" sz="1600" dirty="0" smtClean="0">
                <a:latin typeface="Garamond" panose="02020404030301010803" pitchFamily="18" charset="0"/>
              </a:rPr>
              <a:t>Imagery from 1984-2014</a:t>
            </a:r>
            <a:endParaRPr lang="en-US" sz="1600" dirty="0">
              <a:latin typeface="Garamond" panose="02020404030301010803" pitchFamily="18" charset="0"/>
            </a:endParaRPr>
          </a:p>
        </p:txBody>
      </p:sp>
      <p:sp>
        <p:nvSpPr>
          <p:cNvPr id="55" name="Rounded Rectangle 54"/>
          <p:cNvSpPr/>
          <p:nvPr/>
        </p:nvSpPr>
        <p:spPr>
          <a:xfrm>
            <a:off x="9677399" y="10734949"/>
            <a:ext cx="2190359" cy="715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Garamond" panose="02020404030301010803" pitchFamily="18" charset="0"/>
              </a:rPr>
              <a:t>2014 </a:t>
            </a:r>
            <a:r>
              <a:rPr lang="en-US" sz="1600" dirty="0" smtClean="0">
                <a:latin typeface="Garamond" panose="02020404030301010803" pitchFamily="18" charset="0"/>
              </a:rPr>
              <a:t>CA Basin Characterization Model</a:t>
            </a:r>
            <a:endParaRPr lang="en-US" sz="1600" dirty="0">
              <a:latin typeface="Garamond" panose="02020404030301010803" pitchFamily="18" charset="0"/>
            </a:endParaRPr>
          </a:p>
        </p:txBody>
      </p:sp>
      <p:sp>
        <p:nvSpPr>
          <p:cNvPr id="56" name="Rounded Rectangle 55"/>
          <p:cNvSpPr/>
          <p:nvPr/>
        </p:nvSpPr>
        <p:spPr>
          <a:xfrm>
            <a:off x="12555444" y="6876313"/>
            <a:ext cx="2183288" cy="715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Garamond" panose="02020404030301010803" pitchFamily="18" charset="0"/>
              </a:rPr>
              <a:t>Mosaic DEM and clip to M261 watersheds for elevation mask</a:t>
            </a:r>
            <a:endParaRPr lang="en-US" sz="1600" dirty="0">
              <a:latin typeface="Garamond" panose="02020404030301010803" pitchFamily="18" charset="0"/>
            </a:endParaRPr>
          </a:p>
        </p:txBody>
      </p:sp>
      <p:sp>
        <p:nvSpPr>
          <p:cNvPr id="57" name="Rounded Rectangle 56"/>
          <p:cNvSpPr/>
          <p:nvPr/>
        </p:nvSpPr>
        <p:spPr>
          <a:xfrm>
            <a:off x="12555444" y="8219664"/>
            <a:ext cx="2190359" cy="715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latin typeface="Garamond" panose="02020404030301010803" pitchFamily="18" charset="0"/>
              </a:rPr>
              <a:t>Clip to wilderness areas and elevation &gt; 1500 m, create Fire Severity Index</a:t>
            </a:r>
            <a:endParaRPr lang="en-US" sz="1500" dirty="0">
              <a:latin typeface="Garamond" panose="02020404030301010803" pitchFamily="18" charset="0"/>
            </a:endParaRPr>
          </a:p>
        </p:txBody>
      </p:sp>
      <p:sp>
        <p:nvSpPr>
          <p:cNvPr id="58" name="Rounded Rectangle 57"/>
          <p:cNvSpPr/>
          <p:nvPr/>
        </p:nvSpPr>
        <p:spPr>
          <a:xfrm>
            <a:off x="12555444" y="9489179"/>
            <a:ext cx="2190359" cy="715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latin typeface="Garamond" panose="02020404030301010803" pitchFamily="18" charset="0"/>
              </a:rPr>
              <a:t>Fmask</a:t>
            </a:r>
            <a:r>
              <a:rPr lang="en-US" sz="1600" dirty="0" smtClean="0">
                <a:latin typeface="Garamond" panose="02020404030301010803" pitchFamily="18" charset="0"/>
              </a:rPr>
              <a:t>, reclassify, </a:t>
            </a:r>
            <a:r>
              <a:rPr lang="en-US" sz="1600" dirty="0" err="1" smtClean="0">
                <a:latin typeface="Garamond" panose="02020404030301010803" pitchFamily="18" charset="0"/>
              </a:rPr>
              <a:t>zeropad</a:t>
            </a:r>
            <a:r>
              <a:rPr lang="en-US" sz="1600" dirty="0" smtClean="0">
                <a:latin typeface="Garamond" panose="02020404030301010803" pitchFamily="18" charset="0"/>
              </a:rPr>
              <a:t>, resample, mask</a:t>
            </a:r>
            <a:endParaRPr lang="en-US" sz="1600" dirty="0">
              <a:latin typeface="Garamond" panose="02020404030301010803" pitchFamily="18" charset="0"/>
            </a:endParaRPr>
          </a:p>
        </p:txBody>
      </p:sp>
      <p:sp>
        <p:nvSpPr>
          <p:cNvPr id="60" name="Rounded Rectangle 59"/>
          <p:cNvSpPr/>
          <p:nvPr/>
        </p:nvSpPr>
        <p:spPr>
          <a:xfrm>
            <a:off x="19497521" y="7546583"/>
            <a:ext cx="2183288" cy="715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Garamond" panose="02020404030301010803" pitchFamily="18" charset="0"/>
              </a:rPr>
              <a:t>Nine fires for study area (Three low, moderate, and high severity) </a:t>
            </a:r>
            <a:endParaRPr lang="en-US" sz="1600" dirty="0">
              <a:latin typeface="Garamond" panose="02020404030301010803" pitchFamily="18" charset="0"/>
            </a:endParaRPr>
          </a:p>
        </p:txBody>
      </p:sp>
      <p:sp>
        <p:nvSpPr>
          <p:cNvPr id="61" name="Rounded Rectangle 60"/>
          <p:cNvSpPr/>
          <p:nvPr/>
        </p:nvSpPr>
        <p:spPr>
          <a:xfrm>
            <a:off x="19497521" y="9489179"/>
            <a:ext cx="2183288" cy="715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Garamond" panose="02020404030301010803" pitchFamily="18" charset="0"/>
              </a:rPr>
              <a:t>Time series trend analysis, NDVI, NDSI</a:t>
            </a:r>
            <a:endParaRPr lang="en-US" sz="1600" dirty="0">
              <a:latin typeface="Garamond" panose="02020404030301010803" pitchFamily="18" charset="0"/>
            </a:endParaRPr>
          </a:p>
        </p:txBody>
      </p:sp>
      <p:sp>
        <p:nvSpPr>
          <p:cNvPr id="62" name="Rounded Rectangle 61"/>
          <p:cNvSpPr/>
          <p:nvPr/>
        </p:nvSpPr>
        <p:spPr>
          <a:xfrm>
            <a:off x="19529161" y="10684466"/>
            <a:ext cx="2183288" cy="715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Garamond" panose="02020404030301010803" pitchFamily="18" charset="0"/>
              </a:rPr>
              <a:t>Seasonal </a:t>
            </a:r>
            <a:r>
              <a:rPr lang="en-US" sz="1600" dirty="0">
                <a:latin typeface="Garamond" panose="02020404030301010803" pitchFamily="18" charset="0"/>
              </a:rPr>
              <a:t>t</a:t>
            </a:r>
            <a:r>
              <a:rPr lang="en-US" sz="1600" dirty="0" smtClean="0">
                <a:latin typeface="Garamond" panose="02020404030301010803" pitchFamily="18" charset="0"/>
              </a:rPr>
              <a:t>rend </a:t>
            </a:r>
            <a:r>
              <a:rPr lang="en-US" sz="1600" dirty="0">
                <a:latin typeface="Garamond" panose="02020404030301010803" pitchFamily="18" charset="0"/>
              </a:rPr>
              <a:t>a</a:t>
            </a:r>
            <a:r>
              <a:rPr lang="en-US" sz="1600" dirty="0" smtClean="0">
                <a:latin typeface="Garamond" panose="02020404030301010803" pitchFamily="18" charset="0"/>
              </a:rPr>
              <a:t>nalysis</a:t>
            </a:r>
            <a:endParaRPr lang="en-US" sz="1600" dirty="0">
              <a:latin typeface="Garamond" panose="02020404030301010803" pitchFamily="18" charset="0"/>
            </a:endParaRPr>
          </a:p>
        </p:txBody>
      </p:sp>
      <p:pic>
        <p:nvPicPr>
          <p:cNvPr id="1030" name="Picture 6" descr="C:\Users\varya1\Desktop\DEM.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87602" y="6982019"/>
            <a:ext cx="1416804" cy="1825152"/>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22544037" y="6680382"/>
            <a:ext cx="4332973" cy="4719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Garamond" panose="02020404030301010803" pitchFamily="18" charset="0"/>
              </a:rPr>
              <a:t>Image Showing Results</a:t>
            </a:r>
          </a:p>
        </p:txBody>
      </p:sp>
      <p:cxnSp>
        <p:nvCxnSpPr>
          <p:cNvPr id="1034" name="Straight Arrow Connector 1033"/>
          <p:cNvCxnSpPr>
            <a:stCxn id="53" idx="3"/>
            <a:endCxn id="57" idx="1"/>
          </p:cNvCxnSpPr>
          <p:nvPr/>
        </p:nvCxnSpPr>
        <p:spPr>
          <a:xfrm flipV="1">
            <a:off x="11867758" y="8577329"/>
            <a:ext cx="687686" cy="6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6" name="Straight Arrow Connector 1035"/>
          <p:cNvCxnSpPr>
            <a:stCxn id="54" idx="3"/>
            <a:endCxn id="58" idx="1"/>
          </p:cNvCxnSpPr>
          <p:nvPr/>
        </p:nvCxnSpPr>
        <p:spPr>
          <a:xfrm>
            <a:off x="11867758" y="9846845"/>
            <a:ext cx="68768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8" name="Straight Arrow Connector 1037"/>
          <p:cNvCxnSpPr>
            <a:stCxn id="10" idx="3"/>
          </p:cNvCxnSpPr>
          <p:nvPr/>
        </p:nvCxnSpPr>
        <p:spPr>
          <a:xfrm>
            <a:off x="11867758" y="7247501"/>
            <a:ext cx="68768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51" name="Straight Arrow Connector 1050"/>
          <p:cNvCxnSpPr>
            <a:stCxn id="58" idx="3"/>
          </p:cNvCxnSpPr>
          <p:nvPr/>
        </p:nvCxnSpPr>
        <p:spPr>
          <a:xfrm>
            <a:off x="14745803" y="9846845"/>
            <a:ext cx="15942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53" name="Straight Arrow Connector 1052"/>
          <p:cNvCxnSpPr>
            <a:stCxn id="55" idx="3"/>
          </p:cNvCxnSpPr>
          <p:nvPr/>
        </p:nvCxnSpPr>
        <p:spPr>
          <a:xfrm>
            <a:off x="11867758" y="11092614"/>
            <a:ext cx="76297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1031" idx="3"/>
            <a:endCxn id="61" idx="1"/>
          </p:cNvCxnSpPr>
          <p:nvPr/>
        </p:nvCxnSpPr>
        <p:spPr>
          <a:xfrm>
            <a:off x="18323940" y="9846845"/>
            <a:ext cx="117358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0" name="Picture 8" descr="C:\Users\varya1\Desktop\StudyArea.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41271" y="6982018"/>
            <a:ext cx="1410271" cy="1825152"/>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17061153" y="7750131"/>
            <a:ext cx="380118" cy="288927"/>
          </a:xfrm>
          <a:prstGeom prst="rect">
            <a:avLst/>
          </a:prstGeom>
          <a:noFill/>
        </p:spPr>
        <p:txBody>
          <a:bodyPr wrap="square" rtlCol="0">
            <a:spAutoFit/>
          </a:bodyPr>
          <a:lstStyle/>
          <a:p>
            <a:r>
              <a:rPr lang="en-US" dirty="0" smtClean="0"/>
              <a:t>+</a:t>
            </a:r>
            <a:endParaRPr lang="en-US" dirty="0"/>
          </a:p>
        </p:txBody>
      </p:sp>
      <p:cxnSp>
        <p:nvCxnSpPr>
          <p:cNvPr id="77" name="Straight Arrow Connector 76"/>
          <p:cNvCxnSpPr>
            <a:stCxn id="56" idx="3"/>
            <a:endCxn id="1030" idx="1"/>
          </p:cNvCxnSpPr>
          <p:nvPr/>
        </p:nvCxnSpPr>
        <p:spPr>
          <a:xfrm>
            <a:off x="14738731" y="7233978"/>
            <a:ext cx="848870" cy="6606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0" idx="3"/>
            <a:endCxn id="60" idx="1"/>
          </p:cNvCxnSpPr>
          <p:nvPr/>
        </p:nvCxnSpPr>
        <p:spPr>
          <a:xfrm>
            <a:off x="18851542" y="7894595"/>
            <a:ext cx="645979" cy="96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57" idx="3"/>
            <a:endCxn id="1030" idx="1"/>
          </p:cNvCxnSpPr>
          <p:nvPr/>
        </p:nvCxnSpPr>
        <p:spPr>
          <a:xfrm flipV="1">
            <a:off x="14745803" y="7894596"/>
            <a:ext cx="841799" cy="6827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60" idx="3"/>
            <a:endCxn id="12" idx="1"/>
          </p:cNvCxnSpPr>
          <p:nvPr/>
        </p:nvCxnSpPr>
        <p:spPr>
          <a:xfrm>
            <a:off x="21680809" y="7904248"/>
            <a:ext cx="863229" cy="11358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61" idx="3"/>
            <a:endCxn id="12" idx="1"/>
          </p:cNvCxnSpPr>
          <p:nvPr/>
        </p:nvCxnSpPr>
        <p:spPr>
          <a:xfrm flipV="1">
            <a:off x="21680809" y="9040089"/>
            <a:ext cx="863229" cy="806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56" name="Straight Arrow Connector 1055"/>
          <p:cNvCxnSpPr>
            <a:stCxn id="62" idx="3"/>
            <a:endCxn id="12" idx="1"/>
          </p:cNvCxnSpPr>
          <p:nvPr/>
        </p:nvCxnSpPr>
        <p:spPr>
          <a:xfrm flipV="1">
            <a:off x="21712449" y="9040089"/>
            <a:ext cx="831588" cy="20020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Shape 31"/>
          <p:cNvSpPr txBox="1"/>
          <p:nvPr/>
        </p:nvSpPr>
        <p:spPr>
          <a:xfrm>
            <a:off x="19529161" y="12810430"/>
            <a:ext cx="7160033" cy="769442"/>
          </a:xfrm>
          <a:prstGeom prst="rect">
            <a:avLst/>
          </a:prstGeom>
          <a:solidFill>
            <a:schemeClr val="tx1">
              <a:lumMod val="20000"/>
              <a:lumOff val="80000"/>
            </a:schemeClr>
          </a:solidFill>
          <a:ln>
            <a:noFill/>
          </a:ln>
        </p:spPr>
        <p:txBody>
          <a:bodyPr lIns="91425" tIns="45700" rIns="91425" bIns="45700" anchor="t" anchorCtr="0">
            <a:noAutofit/>
          </a:bodyPr>
          <a:lstStyle/>
          <a:p>
            <a:pPr marL="0" marR="0" lvl="0" indent="0" algn="ctr"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Earth Observations</a:t>
            </a:r>
          </a:p>
        </p:txBody>
      </p:sp>
      <p:sp>
        <p:nvSpPr>
          <p:cNvPr id="4" name="TextBox 3"/>
          <p:cNvSpPr txBox="1"/>
          <p:nvPr/>
        </p:nvSpPr>
        <p:spPr>
          <a:xfrm>
            <a:off x="20928819" y="14455974"/>
            <a:ext cx="2460378" cy="461665"/>
          </a:xfrm>
          <a:prstGeom prst="rect">
            <a:avLst/>
          </a:prstGeom>
          <a:noFill/>
        </p:spPr>
        <p:txBody>
          <a:bodyPr wrap="square" rtlCol="0">
            <a:spAutoFit/>
          </a:bodyPr>
          <a:lstStyle/>
          <a:p>
            <a:r>
              <a:rPr lang="en-US" sz="2400" dirty="0" smtClean="0">
                <a:latin typeface="Garamond" panose="02020404030301010803" pitchFamily="18" charset="0"/>
              </a:rPr>
              <a:t>Landsat 4-5 (TM)</a:t>
            </a:r>
            <a:endParaRPr lang="en-US" sz="2400" dirty="0">
              <a:latin typeface="Garamond" panose="02020404030301010803" pitchFamily="18" charset="0"/>
            </a:endParaRPr>
          </a:p>
        </p:txBody>
      </p:sp>
      <p:sp>
        <p:nvSpPr>
          <p:cNvPr id="48" name="TextBox 47"/>
          <p:cNvSpPr txBox="1"/>
          <p:nvPr/>
        </p:nvSpPr>
        <p:spPr>
          <a:xfrm>
            <a:off x="24891801" y="15475970"/>
            <a:ext cx="2540199" cy="461665"/>
          </a:xfrm>
          <a:prstGeom prst="rect">
            <a:avLst/>
          </a:prstGeom>
          <a:noFill/>
        </p:spPr>
        <p:txBody>
          <a:bodyPr wrap="square" rtlCol="0">
            <a:spAutoFit/>
          </a:bodyPr>
          <a:lstStyle/>
          <a:p>
            <a:r>
              <a:rPr lang="en-US" sz="2400" dirty="0" smtClean="0">
                <a:latin typeface="Garamond" panose="02020404030301010803" pitchFamily="18" charset="0"/>
              </a:rPr>
              <a:t>Landsat 7 (ETM+)</a:t>
            </a:r>
          </a:p>
        </p:txBody>
      </p:sp>
      <p:sp>
        <p:nvSpPr>
          <p:cNvPr id="49" name="TextBox 48"/>
          <p:cNvSpPr txBox="1"/>
          <p:nvPr/>
        </p:nvSpPr>
        <p:spPr>
          <a:xfrm>
            <a:off x="21176286" y="17797499"/>
            <a:ext cx="2348953" cy="461665"/>
          </a:xfrm>
          <a:prstGeom prst="rect">
            <a:avLst/>
          </a:prstGeom>
          <a:noFill/>
        </p:spPr>
        <p:txBody>
          <a:bodyPr wrap="square" rtlCol="0">
            <a:spAutoFit/>
          </a:bodyPr>
          <a:lstStyle/>
          <a:p>
            <a:r>
              <a:rPr lang="en-US" sz="2400" dirty="0" smtClean="0">
                <a:latin typeface="Garamond" panose="02020404030301010803" pitchFamily="18" charset="0"/>
              </a:rPr>
              <a:t>Landsat 8 (OLI)</a:t>
            </a:r>
            <a:endParaRPr lang="en-US" sz="2400" dirty="0">
              <a:latin typeface="Garamond" panose="02020404030301010803" pitchFamily="18" charset="0"/>
            </a:endParaRPr>
          </a:p>
        </p:txBody>
      </p:sp>
      <p:pic>
        <p:nvPicPr>
          <p:cNvPr id="135" name="Shape 40"/>
          <p:cNvPicPr preferRelativeResize="0"/>
          <p:nvPr/>
        </p:nvPicPr>
        <p:blipFill rotWithShape="1">
          <a:blip r:embed="rId11">
            <a:alphaModFix/>
          </a:blip>
          <a:srcRect/>
          <a:stretch/>
        </p:blipFill>
        <p:spPr>
          <a:xfrm>
            <a:off x="20025545" y="16509110"/>
            <a:ext cx="2101024" cy="1717163"/>
          </a:xfrm>
          <a:prstGeom prst="rect">
            <a:avLst/>
          </a:prstGeom>
          <a:noFill/>
          <a:ln>
            <a:noFill/>
          </a:ln>
        </p:spPr>
      </p:pic>
      <p:pic>
        <p:nvPicPr>
          <p:cNvPr id="136" name="Shape 41"/>
          <p:cNvPicPr preferRelativeResize="0"/>
          <p:nvPr/>
        </p:nvPicPr>
        <p:blipFill rotWithShape="1">
          <a:blip r:embed="rId12">
            <a:alphaModFix/>
          </a:blip>
          <a:srcRect/>
          <a:stretch/>
        </p:blipFill>
        <p:spPr>
          <a:xfrm>
            <a:off x="20025545" y="13877140"/>
            <a:ext cx="1988062" cy="1920833"/>
          </a:xfrm>
          <a:prstGeom prst="rect">
            <a:avLst/>
          </a:prstGeom>
          <a:noFill/>
          <a:ln>
            <a:noFill/>
          </a:ln>
        </p:spPr>
      </p:pic>
      <p:sp>
        <p:nvSpPr>
          <p:cNvPr id="50" name="TextBox 49"/>
          <p:cNvSpPr txBox="1"/>
          <p:nvPr/>
        </p:nvSpPr>
        <p:spPr>
          <a:xfrm>
            <a:off x="25612581" y="17797499"/>
            <a:ext cx="1098638" cy="461665"/>
          </a:xfrm>
          <a:prstGeom prst="rect">
            <a:avLst/>
          </a:prstGeom>
          <a:noFill/>
        </p:spPr>
        <p:txBody>
          <a:bodyPr wrap="square" rtlCol="0">
            <a:spAutoFit/>
          </a:bodyPr>
          <a:lstStyle/>
          <a:p>
            <a:r>
              <a:rPr lang="en-US" sz="2400" dirty="0" smtClean="0">
                <a:latin typeface="Garamond" panose="02020404030301010803" pitchFamily="18" charset="0"/>
              </a:rPr>
              <a:t>SRTM</a:t>
            </a:r>
            <a:endParaRPr lang="en-US" sz="2400" dirty="0">
              <a:latin typeface="Garamond" panose="02020404030301010803" pitchFamily="18" charset="0"/>
            </a:endParaRPr>
          </a:p>
        </p:txBody>
      </p:sp>
      <p:sp>
        <p:nvSpPr>
          <p:cNvPr id="1068" name="TextBox 1067"/>
          <p:cNvSpPr txBox="1"/>
          <p:nvPr/>
        </p:nvSpPr>
        <p:spPr>
          <a:xfrm>
            <a:off x="422552" y="22279800"/>
            <a:ext cx="8027627" cy="1200329"/>
          </a:xfrm>
          <a:prstGeom prst="rect">
            <a:avLst/>
          </a:prstGeom>
          <a:noFill/>
        </p:spPr>
        <p:txBody>
          <a:bodyPr wrap="square" rtlCol="0">
            <a:spAutoFit/>
          </a:bodyPr>
          <a:lstStyle/>
          <a:p>
            <a:r>
              <a:rPr lang="en-US" sz="2400" dirty="0" smtClean="0">
                <a:latin typeface="Garamond" panose="02020404030301010803" pitchFamily="18" charset="0"/>
              </a:rPr>
              <a:t>Low, medium, and high severity wildfires, within the Sierra </a:t>
            </a:r>
            <a:r>
              <a:rPr lang="en-US" sz="2400" smtClean="0">
                <a:latin typeface="Garamond" panose="02020404030301010803" pitchFamily="18" charset="0"/>
              </a:rPr>
              <a:t>Nevada </a:t>
            </a:r>
            <a:r>
              <a:rPr lang="en-US" sz="2400" smtClean="0">
                <a:latin typeface="Garamond" panose="02020404030301010803" pitchFamily="18" charset="0"/>
              </a:rPr>
              <a:t>Range</a:t>
            </a:r>
            <a:r>
              <a:rPr lang="en-US" sz="2400" dirty="0" smtClean="0">
                <a:latin typeface="Garamond" panose="02020404030301010803" pitchFamily="18" charset="0"/>
              </a:rPr>
              <a:t>, are analyzed from 1984-2014. Three wildfires were selected for each severity class.</a:t>
            </a:r>
            <a:endParaRPr lang="en-US" sz="1600" dirty="0">
              <a:latin typeface="Garamond" panose="02020404030301010803" pitchFamily="18" charset="0"/>
            </a:endParaRPr>
          </a:p>
        </p:txBody>
      </p:sp>
      <p:sp>
        <p:nvSpPr>
          <p:cNvPr id="1069" name="TextBox 1068"/>
          <p:cNvSpPr txBox="1"/>
          <p:nvPr/>
        </p:nvSpPr>
        <p:spPr>
          <a:xfrm>
            <a:off x="9653615" y="18586482"/>
            <a:ext cx="17219385" cy="4893647"/>
          </a:xfrm>
          <a:prstGeom prst="rect">
            <a:avLst/>
          </a:prstGeom>
          <a:noFill/>
        </p:spPr>
        <p:txBody>
          <a:bodyPr wrap="square" rtlCol="0">
            <a:spAutoFit/>
          </a:bodyPr>
          <a:lstStyle/>
          <a:p>
            <a:r>
              <a:rPr lang="en-US" sz="2400" dirty="0" smtClean="0">
                <a:solidFill>
                  <a:schemeClr val="bg1"/>
                </a:solidFill>
                <a:latin typeface="Garamond" panose="02020404030301010803" pitchFamily="18" charset="0"/>
              </a:rPr>
              <a:t>Results go here</a:t>
            </a:r>
          </a:p>
          <a:p>
            <a:r>
              <a:rPr lang="en-US" sz="2400" dirty="0">
                <a:solidFill>
                  <a:schemeClr val="bg1"/>
                </a:solidFill>
                <a:latin typeface="Garamond" panose="02020404030301010803" pitchFamily="18" charset="0"/>
              </a:rPr>
              <a:t>Results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Results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Results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Results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Results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Results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Results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Results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Results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Results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Results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Results go </a:t>
            </a:r>
            <a:r>
              <a:rPr lang="en-US" sz="2400" dirty="0" smtClean="0">
                <a:solidFill>
                  <a:schemeClr val="bg1"/>
                </a:solidFill>
                <a:latin typeface="Garamond" panose="02020404030301010803" pitchFamily="18" charset="0"/>
              </a:rPr>
              <a:t>here</a:t>
            </a:r>
            <a:endParaRPr lang="en-US" sz="2400" dirty="0">
              <a:solidFill>
                <a:schemeClr val="bg1"/>
              </a:solidFill>
              <a:latin typeface="Garamond" panose="02020404030301010803" pitchFamily="18" charset="0"/>
            </a:endParaRPr>
          </a:p>
        </p:txBody>
      </p:sp>
      <p:sp>
        <p:nvSpPr>
          <p:cNvPr id="146" name="TextBox 145"/>
          <p:cNvSpPr txBox="1"/>
          <p:nvPr/>
        </p:nvSpPr>
        <p:spPr>
          <a:xfrm>
            <a:off x="9677399" y="24536400"/>
            <a:ext cx="17219385" cy="5632311"/>
          </a:xfrm>
          <a:prstGeom prst="rect">
            <a:avLst/>
          </a:prstGeom>
          <a:noFill/>
        </p:spPr>
        <p:txBody>
          <a:bodyPr wrap="square" rtlCol="0">
            <a:spAutoFit/>
          </a:bodyPr>
          <a:lstStyle/>
          <a:p>
            <a:r>
              <a:rPr lang="en-US" sz="2400" dirty="0" smtClean="0">
                <a:solidFill>
                  <a:schemeClr val="bg1"/>
                </a:solidFill>
                <a:latin typeface="Garamond" panose="02020404030301010803" pitchFamily="18" charset="0"/>
              </a:rPr>
              <a:t>Conclusions go here</a:t>
            </a:r>
          </a:p>
          <a:p>
            <a:r>
              <a:rPr lang="en-US" sz="2400" dirty="0">
                <a:solidFill>
                  <a:schemeClr val="bg1"/>
                </a:solidFill>
                <a:latin typeface="Garamond" panose="02020404030301010803" pitchFamily="18" charset="0"/>
              </a:rPr>
              <a:t>Conclusions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Conclusions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Conclusions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Conclusions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Conclusions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Conclusions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Conclusions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Conclusions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Conclusions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Conclusions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Conclusions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Conclusions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Conclusions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Conclusions go here</a:t>
            </a:r>
            <a:endParaRPr lang="en-US" sz="2400" dirty="0" smtClean="0">
              <a:solidFill>
                <a:schemeClr val="bg1"/>
              </a:solidFill>
              <a:latin typeface="Garamond" panose="02020404030301010803" pitchFamily="18" charset="0"/>
            </a:endParaRPr>
          </a:p>
        </p:txBody>
      </p:sp>
      <p:sp>
        <p:nvSpPr>
          <p:cNvPr id="1070" name="TextBox 1069"/>
          <p:cNvSpPr txBox="1"/>
          <p:nvPr/>
        </p:nvSpPr>
        <p:spPr>
          <a:xfrm>
            <a:off x="9684470" y="31379479"/>
            <a:ext cx="9813051" cy="3785652"/>
          </a:xfrm>
          <a:prstGeom prst="rect">
            <a:avLst/>
          </a:prstGeom>
          <a:noFill/>
        </p:spPr>
        <p:txBody>
          <a:bodyPr wrap="square" rtlCol="0">
            <a:spAutoFit/>
          </a:bodyPr>
          <a:lstStyle/>
          <a:p>
            <a:r>
              <a:rPr lang="en-US" sz="2400" dirty="0">
                <a:latin typeface="Garamond" panose="02020404030301010803" pitchFamily="18" charset="0"/>
              </a:rPr>
              <a:t>Special thanks to Marc Meyer of the USDA Forest Service and Jim Roche of the National Park Service.</a:t>
            </a:r>
          </a:p>
          <a:p>
            <a:r>
              <a:rPr lang="en-US" sz="2400" dirty="0">
                <a:latin typeface="Garamond" panose="02020404030301010803" pitchFamily="18" charset="0"/>
              </a:rPr>
              <a:t> </a:t>
            </a:r>
          </a:p>
          <a:p>
            <a:r>
              <a:rPr lang="en-US" sz="2400" dirty="0">
                <a:latin typeface="Garamond" panose="02020404030301010803" pitchFamily="18" charset="0"/>
              </a:rPr>
              <a:t>The authors also wish to thank the Ames DEVELOP management team, Andrew Nguyen and Chippie Kislik, for their overall support and help with this project.</a:t>
            </a:r>
          </a:p>
          <a:p>
            <a:r>
              <a:rPr lang="en-US" sz="2400" dirty="0">
                <a:latin typeface="Garamond" panose="02020404030301010803" pitchFamily="18" charset="0"/>
              </a:rPr>
              <a:t> </a:t>
            </a:r>
          </a:p>
          <a:p>
            <a:r>
              <a:rPr lang="en-US" sz="2400" dirty="0">
                <a:latin typeface="Garamond" panose="02020404030301010803" pitchFamily="18" charset="0"/>
              </a:rPr>
              <a:t>This material is based upon work supported by NASA through contract NNL11AA00B and cooperative agreement NNX14AB60A.</a:t>
            </a:r>
          </a:p>
          <a:p>
            <a:endParaRPr lang="en-US" sz="2400" dirty="0">
              <a:latin typeface="Garamond" panose="02020404030301010803" pitchFamily="18" charset="0"/>
            </a:endParaRPr>
          </a:p>
        </p:txBody>
      </p:sp>
      <p:sp>
        <p:nvSpPr>
          <p:cNvPr id="148" name="TextBox 147"/>
          <p:cNvSpPr txBox="1"/>
          <p:nvPr/>
        </p:nvSpPr>
        <p:spPr>
          <a:xfrm>
            <a:off x="399790" y="31676928"/>
            <a:ext cx="8455073" cy="3046988"/>
          </a:xfrm>
          <a:prstGeom prst="rect">
            <a:avLst/>
          </a:prstGeom>
          <a:noFill/>
        </p:spPr>
        <p:txBody>
          <a:bodyPr wrap="square" rtlCol="0">
            <a:spAutoFit/>
          </a:bodyPr>
          <a:lstStyle/>
          <a:p>
            <a:r>
              <a:rPr lang="en-US" sz="2400" b="1" dirty="0" smtClean="0">
                <a:latin typeface="Garamond" panose="02020404030301010803" pitchFamily="18" charset="0"/>
              </a:rPr>
              <a:t>From Left to Right:</a:t>
            </a:r>
          </a:p>
          <a:p>
            <a:endParaRPr lang="en-US" sz="2400" dirty="0">
              <a:latin typeface="Garamond" panose="02020404030301010803" pitchFamily="18" charset="0"/>
            </a:endParaRPr>
          </a:p>
          <a:p>
            <a:r>
              <a:rPr lang="en-US" sz="2400" dirty="0">
                <a:latin typeface="Garamond" panose="02020404030301010803" pitchFamily="18" charset="0"/>
              </a:rPr>
              <a:t>Clayton </a:t>
            </a:r>
            <a:r>
              <a:rPr lang="en-US" sz="2400" dirty="0" smtClean="0">
                <a:latin typeface="Garamond" panose="02020404030301010803" pitchFamily="18" charset="0"/>
              </a:rPr>
              <a:t>Sodergren - </a:t>
            </a:r>
            <a:r>
              <a:rPr lang="en-US" sz="2400" i="1" dirty="0" smtClean="0">
                <a:latin typeface="Garamond" panose="02020404030301010803" pitchFamily="18" charset="0"/>
              </a:rPr>
              <a:t>University </a:t>
            </a:r>
            <a:r>
              <a:rPr lang="en-US" sz="2400" i="1" dirty="0">
                <a:latin typeface="Garamond" panose="02020404030301010803" pitchFamily="18" charset="0"/>
              </a:rPr>
              <a:t>of </a:t>
            </a:r>
            <a:r>
              <a:rPr lang="en-US" sz="2400" i="1" dirty="0" smtClean="0">
                <a:latin typeface="Garamond" panose="02020404030301010803" pitchFamily="18" charset="0"/>
              </a:rPr>
              <a:t>California-Berkeley</a:t>
            </a:r>
          </a:p>
          <a:p>
            <a:r>
              <a:rPr lang="en-US" sz="2400" dirty="0" smtClean="0">
                <a:latin typeface="Garamond" panose="02020404030301010803" pitchFamily="18" charset="0"/>
              </a:rPr>
              <a:t>Nolan Cate - </a:t>
            </a:r>
            <a:r>
              <a:rPr lang="en-US" sz="2400" i="1" dirty="0" smtClean="0">
                <a:latin typeface="Garamond" panose="02020404030301010803" pitchFamily="18" charset="0"/>
              </a:rPr>
              <a:t>University </a:t>
            </a:r>
            <a:r>
              <a:rPr lang="en-US" sz="2400" i="1" dirty="0">
                <a:latin typeface="Garamond" panose="02020404030301010803" pitchFamily="18" charset="0"/>
              </a:rPr>
              <a:t>of </a:t>
            </a:r>
            <a:r>
              <a:rPr lang="en-US" sz="2400" i="1" dirty="0" smtClean="0">
                <a:latin typeface="Garamond" panose="02020404030301010803" pitchFamily="18" charset="0"/>
              </a:rPr>
              <a:t>Utah</a:t>
            </a:r>
          </a:p>
          <a:p>
            <a:r>
              <a:rPr lang="en-US" sz="2400" dirty="0" smtClean="0">
                <a:latin typeface="Garamond" panose="02020404030301010803" pitchFamily="18" charset="0"/>
              </a:rPr>
              <a:t>Justin Anzelc - </a:t>
            </a:r>
            <a:r>
              <a:rPr lang="en-US" sz="2400" i="1" dirty="0" smtClean="0">
                <a:latin typeface="Garamond" panose="02020404030301010803" pitchFamily="18" charset="0"/>
              </a:rPr>
              <a:t>California </a:t>
            </a:r>
            <a:r>
              <a:rPr lang="en-US" sz="2400" i="1" dirty="0">
                <a:latin typeface="Garamond" panose="02020404030301010803" pitchFamily="18" charset="0"/>
              </a:rPr>
              <a:t>State University-East </a:t>
            </a:r>
            <a:r>
              <a:rPr lang="en-US" sz="2400" i="1" dirty="0" smtClean="0">
                <a:latin typeface="Garamond" panose="02020404030301010803" pitchFamily="18" charset="0"/>
              </a:rPr>
              <a:t>Bay</a:t>
            </a:r>
            <a:endParaRPr lang="en-US" sz="2400" i="1" dirty="0">
              <a:latin typeface="Garamond" panose="02020404030301010803" pitchFamily="18" charset="0"/>
            </a:endParaRPr>
          </a:p>
          <a:p>
            <a:r>
              <a:rPr lang="en-US" sz="2400" dirty="0">
                <a:latin typeface="Garamond" panose="02020404030301010803" pitchFamily="18" charset="0"/>
              </a:rPr>
              <a:t>Vishal </a:t>
            </a:r>
            <a:r>
              <a:rPr lang="en-US" sz="2400" dirty="0" smtClean="0">
                <a:latin typeface="Garamond" panose="02020404030301010803" pitchFamily="18" charset="0"/>
              </a:rPr>
              <a:t>Arya - </a:t>
            </a:r>
            <a:r>
              <a:rPr lang="en-US" sz="2400" i="1" dirty="0" smtClean="0">
                <a:latin typeface="Garamond" panose="02020404030301010803" pitchFamily="18" charset="0"/>
              </a:rPr>
              <a:t>University </a:t>
            </a:r>
            <a:r>
              <a:rPr lang="en-US" sz="2400" i="1" dirty="0">
                <a:latin typeface="Garamond" panose="02020404030301010803" pitchFamily="18" charset="0"/>
              </a:rPr>
              <a:t>of </a:t>
            </a:r>
            <a:r>
              <a:rPr lang="en-US" sz="2400" i="1" dirty="0" smtClean="0">
                <a:latin typeface="Garamond" panose="02020404030301010803" pitchFamily="18" charset="0"/>
              </a:rPr>
              <a:t>California-Berkeley</a:t>
            </a:r>
            <a:endParaRPr lang="en-US" sz="2400" dirty="0">
              <a:latin typeface="Garamond" panose="02020404030301010803" pitchFamily="18" charset="0"/>
            </a:endParaRPr>
          </a:p>
          <a:p>
            <a:r>
              <a:rPr lang="en-US" sz="2400" dirty="0">
                <a:latin typeface="Garamond" panose="02020404030301010803" pitchFamily="18" charset="0"/>
              </a:rPr>
              <a:t>Sean </a:t>
            </a:r>
            <a:r>
              <a:rPr lang="en-US" sz="2400" dirty="0" smtClean="0">
                <a:latin typeface="Garamond" panose="02020404030301010803" pitchFamily="18" charset="0"/>
              </a:rPr>
              <a:t>Cunningham - </a:t>
            </a:r>
            <a:r>
              <a:rPr lang="en-US" sz="2400" i="1" dirty="0" smtClean="0">
                <a:latin typeface="Garamond" panose="02020404030301010803" pitchFamily="18" charset="0"/>
              </a:rPr>
              <a:t>Clark University, University </a:t>
            </a:r>
            <a:r>
              <a:rPr lang="en-US" sz="2400" i="1" dirty="0">
                <a:latin typeface="Garamond" panose="02020404030301010803" pitchFamily="18" charset="0"/>
              </a:rPr>
              <a:t>of British Columbia</a:t>
            </a:r>
          </a:p>
          <a:p>
            <a:endParaRPr lang="en-US" sz="2400" i="1" dirty="0" smtClean="0">
              <a:latin typeface="Garamond" panose="02020404030301010803" pitchFamily="18" charset="0"/>
            </a:endParaRPr>
          </a:p>
        </p:txBody>
      </p:sp>
      <p:pic>
        <p:nvPicPr>
          <p:cNvPr id="1027" name="Picture 3" descr="C:\Users\varya1\Desktop\studyAreaMap.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9791" y="13657899"/>
            <a:ext cx="9006522" cy="8589135"/>
          </a:xfrm>
          <a:prstGeom prst="rect">
            <a:avLst/>
          </a:prstGeom>
          <a:noFill/>
          <a:extLst>
            <a:ext uri="{909E8E84-426E-40DD-AFC4-6F175D3DCCD1}">
              <a14:hiddenFill xmlns:a14="http://schemas.microsoft.com/office/drawing/2010/main">
                <a:solidFill>
                  <a:srgbClr val="FFFFFF"/>
                </a:solidFill>
              </a14:hiddenFill>
            </a:ext>
          </a:extLst>
        </p:spPr>
      </p:pic>
      <p:pic>
        <p:nvPicPr>
          <p:cNvPr id="1065" name="Picture 11" descr="C:\Users\varya1\Desktop\StudyArea3.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17985" y="13851199"/>
            <a:ext cx="3907345" cy="33418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609</Words>
  <Application>Microsoft Office PowerPoint</Application>
  <PresentationFormat>Custom</PresentationFormat>
  <Paragraphs>79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Webdings</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Arya, Vishal (ARC-SGE)[SSAI DEVELOP]</dc:creator>
  <cp:lastModifiedBy>Andrew Nguyen</cp:lastModifiedBy>
  <cp:revision>43</cp:revision>
  <dcterms:modified xsi:type="dcterms:W3CDTF">2015-07-03T09:25:29Z</dcterms:modified>
</cp:coreProperties>
</file>