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shal Arya" initials=""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7171"/>
    <a:srgbClr val="FFFF00"/>
    <a:srgbClr val="73B2FF"/>
    <a:srgbClr val="000000"/>
    <a:srgbClr val="57688F"/>
    <a:srgbClr val="FF5500"/>
    <a:srgbClr val="CA7AF5"/>
    <a:srgbClr val="E60000"/>
    <a:srgbClr val="4C7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varScale="1">
        <p:scale>
          <a:sx n="22" d="100"/>
          <a:sy n="22" d="100"/>
        </p:scale>
        <p:origin x="2838" y="108"/>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10-19T15:55:33.199" idx="1">
    <p:pos x="13420" y="2640"/>
    <p:text>Font should be Garamond</p:text>
  </p:cm>
  <p:cm authorId="0" dt="2015-10-19T15:57:16.784" idx="2">
    <p:pos x="5480" y="3960"/>
    <p:text>Text font should be Garamond. Also, having this in two columns is awkward. I suggest keeping it in one column. </p:text>
  </p:cm>
  <p:cm authorId="0" dt="2015-10-19T15:57:56.019" idx="3">
    <p:pos x="12840" y="4440"/>
    <p:text>added 'and'</p:text>
  </p:cm>
  <p:cm authorId="0" dt="2015-10-19T15:58:16.049" idx="4">
    <p:pos x="16380" y="4920"/>
    <p:text>Font should be Garamond</p:text>
  </p:cm>
  <p:cm authorId="0" dt="2015-10-19T15:59:05.064" idx="5">
    <p:pos x="2920" y="7700"/>
    <p:text>Garamond</p:text>
  </p:cm>
  <p:cm authorId="0" dt="2015-10-19T15:59:40.274" idx="7">
    <p:pos x="14163" y="12916"/>
    <p:text>Change to Garamond and un-bold sattelite names</p:text>
  </p:cm>
  <p:cm authorId="0" dt="2015-10-19T15:59:47.947" idx="8">
    <p:pos x="5620" y="7980"/>
    <p:text>Garamond</p:text>
  </p:cm>
  <p:cm authorId="0" dt="2015-10-19T16:01:19.197" idx="6">
    <p:pos x="13020" y="8980"/>
    <p:text>Change to Garamond.
You may want to order these counties in the way they appear in the map to the right. So, green, yellow, orange, blue, purple, red </p:text>
  </p:cm>
  <p:cm authorId="0" dt="2015-10-19T16:01:54.481" idx="9">
    <p:pos x="5616" y="21134"/>
    <p:text>Add 'from left to right' at the beginning or just above this text.</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comments" Target="../comments/comment1.xm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a:srcRect l="2801" t="7392" r="9819"/>
          <a:stretch/>
        </p:blipFill>
        <p:spPr>
          <a:xfrm>
            <a:off x="22402800" y="10944399"/>
            <a:ext cx="4803473" cy="4927422"/>
          </a:xfrm>
          <a:prstGeom prst="rect">
            <a:avLst/>
          </a:prstGeom>
        </p:spPr>
      </p:pic>
      <p:sp>
        <p:nvSpPr>
          <p:cNvPr id="2" name="Text Placeholder 1"/>
          <p:cNvSpPr>
            <a:spLocks noGrp="1"/>
          </p:cNvSpPr>
          <p:nvPr>
            <p:ph type="body" sz="quarter" idx="13"/>
          </p:nvPr>
        </p:nvSpPr>
        <p:spPr/>
        <p:txBody>
          <a:bodyPr/>
          <a:lstStyle/>
          <a:p>
            <a:r>
              <a:rPr lang="en-US" dirty="0" smtClean="0"/>
              <a:t>John C. </a:t>
            </a:r>
            <a:r>
              <a:rPr lang="en-US" dirty="0" err="1" smtClean="0"/>
              <a:t>Stennis</a:t>
            </a:r>
            <a:r>
              <a:rPr lang="en-US" dirty="0" smtClean="0"/>
              <a:t> Space Center</a:t>
            </a:r>
            <a:endParaRPr lang="en-US" dirty="0"/>
          </a:p>
        </p:txBody>
      </p:sp>
      <p:sp>
        <p:nvSpPr>
          <p:cNvPr id="4" name="Text Placeholder 3"/>
          <p:cNvSpPr>
            <a:spLocks noGrp="1"/>
          </p:cNvSpPr>
          <p:nvPr>
            <p:ph type="body" sz="quarter" idx="11"/>
          </p:nvPr>
        </p:nvSpPr>
        <p:spPr/>
        <p:txBody>
          <a:bodyPr/>
          <a:lstStyle/>
          <a:p>
            <a:r>
              <a:rPr lang="en-US" dirty="0" smtClean="0"/>
              <a:t>Utilizing NASA Earth Observations to Assist the Texas Forest Service in Mapping and Analyzing Fuel Loads and Phenology in Texas Grasslands</a:t>
            </a:r>
            <a:endParaRPr lang="en-US" dirty="0"/>
          </a:p>
        </p:txBody>
      </p:sp>
      <p:sp>
        <p:nvSpPr>
          <p:cNvPr id="5" name="Text Placeholder 4"/>
          <p:cNvSpPr>
            <a:spLocks noGrp="1"/>
          </p:cNvSpPr>
          <p:nvPr>
            <p:ph type="body" sz="quarter" idx="10"/>
          </p:nvPr>
        </p:nvSpPr>
        <p:spPr/>
        <p:txBody>
          <a:bodyPr/>
          <a:lstStyle/>
          <a:p>
            <a:r>
              <a:rPr lang="en-US" dirty="0" smtClean="0"/>
              <a:t>Texas Disasters II</a:t>
            </a:r>
            <a:endParaRPr lang="en-US" dirty="0"/>
          </a:p>
        </p:txBody>
      </p:sp>
      <p:sp>
        <p:nvSpPr>
          <p:cNvPr id="9" name="Text Placeholder 16"/>
          <p:cNvSpPr txBox="1">
            <a:spLocks/>
          </p:cNvSpPr>
          <p:nvPr/>
        </p:nvSpPr>
        <p:spPr>
          <a:xfrm>
            <a:off x="685799" y="33550592"/>
            <a:ext cx="8229600" cy="59357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800" dirty="0" smtClean="0"/>
              <a:t>James Michael Brooke, Meredith Williams, Teresa Fenn</a:t>
            </a:r>
          </a:p>
        </p:txBody>
      </p:sp>
      <p:sp>
        <p:nvSpPr>
          <p:cNvPr id="10" name="Text Placeholder 16"/>
          <p:cNvSpPr txBox="1">
            <a:spLocks/>
          </p:cNvSpPr>
          <p:nvPr/>
        </p:nvSpPr>
        <p:spPr>
          <a:xfrm>
            <a:off x="9372599" y="28860750"/>
            <a:ext cx="8229600" cy="555304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3200" dirty="0"/>
              <a:t>Texas Forest Service; Tom Spencer and Curt Stripling- Predictive Services</a:t>
            </a:r>
          </a:p>
          <a:p>
            <a:r>
              <a:rPr lang="en-US" sz="3200" dirty="0"/>
              <a:t>USDA Forest Service; William “Bill” Hargrove- PI for the </a:t>
            </a:r>
            <a:r>
              <a:rPr lang="en-US" sz="3200" dirty="0" err="1"/>
              <a:t>ForWarn</a:t>
            </a:r>
            <a:r>
              <a:rPr lang="en-US" sz="3200" dirty="0"/>
              <a:t> Early Warning System</a:t>
            </a:r>
          </a:p>
        </p:txBody>
      </p:sp>
      <p:sp>
        <p:nvSpPr>
          <p:cNvPr id="11" name="Text Placeholder 16"/>
          <p:cNvSpPr txBox="1">
            <a:spLocks/>
          </p:cNvSpPr>
          <p:nvPr/>
        </p:nvSpPr>
        <p:spPr>
          <a:xfrm>
            <a:off x="182880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3200" dirty="0"/>
              <a:t>Joseph Spruce (Senior Scientist and Lead Science Advisor at NASA SSC)</a:t>
            </a:r>
          </a:p>
          <a:p>
            <a:r>
              <a:rPr lang="en-US" sz="3200" dirty="0"/>
              <a:t>James “Doc” Smoot (Senior Scientist and Assistant Science Advisor at NASA SSC)</a:t>
            </a:r>
          </a:p>
          <a:p>
            <a:r>
              <a:rPr lang="en-US" sz="3200" dirty="0"/>
              <a:t>Dr. Kenton Ross (NASA DEVELOP National Science Advisor, </a:t>
            </a:r>
            <a:r>
              <a:rPr lang="en-US" sz="3200" dirty="0" err="1"/>
              <a:t>LaRC</a:t>
            </a:r>
            <a:r>
              <a:rPr lang="en-US" sz="3200" dirty="0" smtClean="0"/>
              <a:t>)</a:t>
            </a:r>
          </a:p>
          <a:p>
            <a:r>
              <a:rPr lang="en-US" sz="3200" dirty="0" smtClean="0"/>
              <a:t>Benjamin Beasley (former </a:t>
            </a:r>
            <a:r>
              <a:rPr lang="en-US" sz="3200" dirty="0" err="1" smtClean="0"/>
              <a:t>DEVELOPer</a:t>
            </a:r>
            <a:r>
              <a:rPr lang="en-US" sz="3200" dirty="0" smtClean="0"/>
              <a:t>)</a:t>
            </a:r>
          </a:p>
          <a:p>
            <a:r>
              <a:rPr lang="en-US" sz="3200" dirty="0" smtClean="0"/>
              <a:t>Alex Holland (former </a:t>
            </a:r>
            <a:r>
              <a:rPr lang="en-US" sz="3200" dirty="0" err="1" smtClean="0"/>
              <a:t>DEVELOPer</a:t>
            </a:r>
            <a:r>
              <a:rPr lang="en-US" sz="3200" dirty="0" smtClean="0"/>
              <a:t>)</a:t>
            </a:r>
          </a:p>
          <a:p>
            <a:r>
              <a:rPr lang="en-US" sz="3200" dirty="0" smtClean="0"/>
              <a:t>Kristen </a:t>
            </a:r>
            <a:r>
              <a:rPr lang="en-US" sz="3200" dirty="0" err="1" smtClean="0"/>
              <a:t>Kelehan</a:t>
            </a:r>
            <a:r>
              <a:rPr lang="en-US" sz="3200" dirty="0" smtClean="0"/>
              <a:t> (former </a:t>
            </a:r>
            <a:r>
              <a:rPr lang="en-US" sz="3200" dirty="0" err="1" smtClean="0"/>
              <a:t>DEVELOPer</a:t>
            </a:r>
            <a:r>
              <a:rPr lang="en-US" sz="3200" dirty="0" smtClean="0"/>
              <a:t>)</a:t>
            </a:r>
            <a:endParaRPr lang="en-US" sz="3200" dirty="0"/>
          </a:p>
        </p:txBody>
      </p:sp>
      <p:sp>
        <p:nvSpPr>
          <p:cNvPr id="8" name="Text Placeholder 16"/>
          <p:cNvSpPr txBox="1">
            <a:spLocks/>
          </p:cNvSpPr>
          <p:nvPr/>
        </p:nvSpPr>
        <p:spPr>
          <a:xfrm>
            <a:off x="914400" y="21547304"/>
            <a:ext cx="16916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Use images.</a:t>
            </a:r>
          </a:p>
          <a:p>
            <a:r>
              <a:rPr lang="en-US" dirty="0" smtClean="0"/>
              <a:t>Make sure that it has some sort of flow, that it makes sense.  Show your results in a logical order.</a:t>
            </a:r>
          </a:p>
          <a:p>
            <a:r>
              <a:rPr lang="en-US" dirty="0" smtClean="0"/>
              <a:t>No bullets.</a:t>
            </a:r>
          </a:p>
        </p:txBody>
      </p:sp>
      <p:sp>
        <p:nvSpPr>
          <p:cNvPr id="12" name="Text Placeholder 16"/>
          <p:cNvSpPr txBox="1">
            <a:spLocks/>
          </p:cNvSpPr>
          <p:nvPr/>
        </p:nvSpPr>
        <p:spPr>
          <a:xfrm>
            <a:off x="18288000" y="22609482"/>
            <a:ext cx="7731179" cy="501557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Use bullets.</a:t>
            </a:r>
          </a:p>
          <a:p>
            <a:pPr marL="347663" indent="-347663"/>
            <a:r>
              <a:rPr lang="en-US" dirty="0" smtClean="0"/>
              <a:t>Use complete sentences with periods.</a:t>
            </a:r>
          </a:p>
        </p:txBody>
      </p:sp>
      <p:sp>
        <p:nvSpPr>
          <p:cNvPr id="6" name="Text Placeholder 16"/>
          <p:cNvSpPr txBox="1">
            <a:spLocks/>
          </p:cNvSpPr>
          <p:nvPr/>
        </p:nvSpPr>
        <p:spPr>
          <a:xfrm>
            <a:off x="914400" y="6243411"/>
            <a:ext cx="16916400" cy="4916591"/>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800" dirty="0">
                <a:latin typeface="+mj-lt"/>
              </a:rPr>
              <a:t>The risk of severe wildfires in Texas has been increasing due to weather phenomena such as climate change and recent urban expansion into wild land areas. Texas’ wild land areas are susceptible to sequences of wet and dry years that increase the wildfire risk. In order to prevent and contain wildfires, the Texas Forest Service (TFS) is tasked with eliminating and evaluating potential fire risk to manage and distribute resources. The task at hand is made more difficult due to the vast and varied landscape of Texas. The TFS assesses fire risk by understanding vegetative fuel types and fuel loads. To better assist the TFS, NASA Earth observations, including Landsat and MODIS data, were analyzed to produce maps of vegetation type and specific vegetation phenology as it related to potential wildfire fuel loads. Fuel maps from 2010-2011 and 2014-2015 fire seasons created by Texas Disasters I project were used and provided a more synergistic analysis of wildfire risk in Texas. The TFS will utilize the end products to evaluate and better understand wildfire risk across Texas. </a:t>
            </a:r>
            <a:endParaRPr lang="en-US" sz="2800" dirty="0" smtClean="0">
              <a:latin typeface="+mj-lt"/>
            </a:endParaRPr>
          </a:p>
        </p:txBody>
      </p:sp>
      <p:sp>
        <p:nvSpPr>
          <p:cNvPr id="15" name="Text Placeholder 16"/>
          <p:cNvSpPr txBox="1">
            <a:spLocks/>
          </p:cNvSpPr>
          <p:nvPr/>
        </p:nvSpPr>
        <p:spPr>
          <a:xfrm>
            <a:off x="18288000" y="6243411"/>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2800" dirty="0" smtClean="0">
                <a:latin typeface="+mj-lt"/>
              </a:rPr>
              <a:t>Utilize NASA Earth observations to assist the Texas Forest Service in mapping vegetation type and specific vegetation phenology as it relates to potential wildlife fuel loads.</a:t>
            </a:r>
          </a:p>
          <a:p>
            <a:pPr marL="347663" indent="-347663"/>
            <a:r>
              <a:rPr lang="en-US" sz="2800" dirty="0" smtClean="0">
                <a:latin typeface="+mj-lt"/>
              </a:rPr>
              <a:t>Utilize John C. </a:t>
            </a:r>
            <a:r>
              <a:rPr lang="en-US" sz="2800" dirty="0" err="1" smtClean="0">
                <a:latin typeface="+mj-lt"/>
              </a:rPr>
              <a:t>Stennis</a:t>
            </a:r>
            <a:r>
              <a:rPr lang="en-US" sz="2800" dirty="0" smtClean="0">
                <a:latin typeface="+mj-lt"/>
              </a:rPr>
              <a:t> Space Center Texas Disasters Summer 2015 and Langley Research Center Texas Water Resources Summer 2015 project results to help understand the wildfire risk in Texas.</a:t>
            </a:r>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400" y="11407710"/>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8000" y="1058899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8000" y="1660229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14401" y="20830504"/>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8000" y="2156180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880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6012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3600" dirty="0" smtClean="0">
                <a:latin typeface="+mj-lt"/>
              </a:rPr>
              <a:t>James Michael Brooke (Project Lead), Meredith Williams, Teresa Fenn</a:t>
            </a:r>
          </a:p>
          <a:p>
            <a:r>
              <a:rPr lang="en-US" sz="2800" dirty="0" smtClean="0">
                <a:latin typeface="+mj-lt"/>
              </a:rPr>
              <a:t>NASA DEVELOP National Program at John C. </a:t>
            </a:r>
            <a:r>
              <a:rPr lang="en-US" sz="2800" dirty="0" err="1" smtClean="0">
                <a:latin typeface="+mj-lt"/>
              </a:rPr>
              <a:t>Stennis</a:t>
            </a:r>
            <a:r>
              <a:rPr lang="en-US" sz="2800" dirty="0" smtClean="0">
                <a:latin typeface="+mj-lt"/>
              </a:rPr>
              <a:t> Space Center</a:t>
            </a:r>
            <a:endParaRPr lang="en-US" sz="2800" dirty="0">
              <a:latin typeface="+mj-lt"/>
            </a:endParaRPr>
          </a:p>
        </p:txBody>
      </p:sp>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89136" y="17636474"/>
            <a:ext cx="3102681" cy="2535817"/>
          </a:xfrm>
          <a:prstGeom prst="rect">
            <a:avLst/>
          </a:prstGeom>
        </p:spPr>
      </p:pic>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07198" y="17337469"/>
            <a:ext cx="3248599" cy="2445473"/>
          </a:xfrm>
          <a:prstGeom prst="rect">
            <a:avLst/>
          </a:prstGeom>
        </p:spPr>
      </p:pic>
      <p:sp>
        <p:nvSpPr>
          <p:cNvPr id="35" name="TextBox 34"/>
          <p:cNvSpPr txBox="1"/>
          <p:nvPr/>
        </p:nvSpPr>
        <p:spPr>
          <a:xfrm>
            <a:off x="20378122" y="20328441"/>
            <a:ext cx="7688180" cy="1569660"/>
          </a:xfrm>
          <a:prstGeom prst="rect">
            <a:avLst/>
          </a:prstGeom>
          <a:noFill/>
        </p:spPr>
        <p:txBody>
          <a:bodyPr wrap="square" rtlCol="0">
            <a:spAutoFit/>
          </a:bodyPr>
          <a:lstStyle/>
          <a:p>
            <a:pPr algn="ctr"/>
            <a:r>
              <a:rPr lang="en-US" sz="3200" b="1" dirty="0" smtClean="0">
                <a:latin typeface="+mj-lt"/>
              </a:rPr>
              <a:t>MODIS</a:t>
            </a:r>
          </a:p>
          <a:p>
            <a:pPr algn="ctr"/>
            <a:r>
              <a:rPr lang="en-US" sz="3200" b="1" dirty="0" smtClean="0">
                <a:latin typeface="+mj-lt"/>
              </a:rPr>
              <a:t>Terra </a:t>
            </a:r>
            <a:r>
              <a:rPr lang="en-US" sz="3200" b="1" dirty="0">
                <a:latin typeface="+mj-lt"/>
              </a:rPr>
              <a:t>and Aqua</a:t>
            </a:r>
          </a:p>
          <a:p>
            <a:pPr algn="ctr"/>
            <a:endParaRPr lang="en-US" sz="3200" b="1" dirty="0" smtClean="0"/>
          </a:p>
        </p:txBody>
      </p:sp>
      <p:sp>
        <p:nvSpPr>
          <p:cNvPr id="36" name="Text Placeholder 16"/>
          <p:cNvSpPr txBox="1">
            <a:spLocks/>
          </p:cNvSpPr>
          <p:nvPr/>
        </p:nvSpPr>
        <p:spPr>
          <a:xfrm>
            <a:off x="18117680" y="20504254"/>
            <a:ext cx="4366019" cy="104480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3200" b="1" dirty="0" smtClean="0">
                <a:latin typeface="+mj-lt"/>
              </a:rPr>
              <a:t>Landsat 8 OLI</a:t>
            </a:r>
          </a:p>
        </p:txBody>
      </p:sp>
      <p:pic>
        <p:nvPicPr>
          <p:cNvPr id="3" name="Picture 2"/>
          <p:cNvPicPr>
            <a:picLocks noChangeAspect="1"/>
          </p:cNvPicPr>
          <p:nvPr/>
        </p:nvPicPr>
        <p:blipFill>
          <a:blip r:embed="rId5"/>
          <a:stretch>
            <a:fillRect/>
          </a:stretch>
        </p:blipFill>
        <p:spPr>
          <a:xfrm>
            <a:off x="11786393" y="31482059"/>
            <a:ext cx="2514601" cy="2866644"/>
          </a:xfrm>
          <a:prstGeom prst="rect">
            <a:avLst/>
          </a:prstGeom>
        </p:spPr>
      </p:pic>
      <p:sp>
        <p:nvSpPr>
          <p:cNvPr id="18" name="TextBox 17"/>
          <p:cNvSpPr txBox="1"/>
          <p:nvPr/>
        </p:nvSpPr>
        <p:spPr>
          <a:xfrm>
            <a:off x="18288000" y="11781705"/>
            <a:ext cx="7731179" cy="3785652"/>
          </a:xfrm>
          <a:prstGeom prst="rect">
            <a:avLst/>
          </a:prstGeom>
          <a:noFill/>
          <a:ln w="28575">
            <a:noFill/>
          </a:ln>
        </p:spPr>
        <p:txBody>
          <a:bodyPr wrap="square" rtlCol="0">
            <a:spAutoFit/>
          </a:bodyPr>
          <a:lstStyle/>
          <a:p>
            <a:pPr marL="571500" indent="-571500">
              <a:buFont typeface="Wingdings" panose="05000000000000000000" pitchFamily="2" charset="2"/>
              <a:buChar char="Ø"/>
            </a:pPr>
            <a:r>
              <a:rPr lang="en-US" sz="4000" b="1" dirty="0" smtClean="0">
                <a:ln>
                  <a:solidFill>
                    <a:srgbClr val="000000"/>
                  </a:solidFill>
                </a:ln>
                <a:solidFill>
                  <a:srgbClr val="CA7AF5"/>
                </a:solidFill>
                <a:latin typeface="+mj-lt"/>
              </a:rPr>
              <a:t>Palo Pinto County</a:t>
            </a:r>
          </a:p>
          <a:p>
            <a:pPr marL="571500" indent="-571500">
              <a:buFont typeface="Wingdings" panose="05000000000000000000" pitchFamily="2" charset="2"/>
              <a:buChar char="Ø"/>
            </a:pPr>
            <a:r>
              <a:rPr lang="en-US" sz="4000" b="1" dirty="0" smtClean="0">
                <a:ln>
                  <a:solidFill>
                    <a:srgbClr val="000000"/>
                  </a:solidFill>
                </a:ln>
                <a:solidFill>
                  <a:srgbClr val="73B2FF"/>
                </a:solidFill>
                <a:latin typeface="+mj-lt"/>
              </a:rPr>
              <a:t>Stevens County</a:t>
            </a:r>
          </a:p>
          <a:p>
            <a:pPr marL="571500" indent="-571500">
              <a:buFont typeface="Wingdings" panose="05000000000000000000" pitchFamily="2" charset="2"/>
              <a:buChar char="Ø"/>
            </a:pPr>
            <a:r>
              <a:rPr lang="en-US" sz="4000" b="1" dirty="0" smtClean="0">
                <a:ln>
                  <a:solidFill>
                    <a:srgbClr val="000000"/>
                  </a:solidFill>
                </a:ln>
                <a:solidFill>
                  <a:srgbClr val="FFFF00"/>
                </a:solidFill>
                <a:latin typeface="+mj-lt"/>
              </a:rPr>
              <a:t>Jack County</a:t>
            </a:r>
          </a:p>
          <a:p>
            <a:pPr marL="571500" indent="-571500">
              <a:buFont typeface="Wingdings" panose="05000000000000000000" pitchFamily="2" charset="2"/>
              <a:buChar char="Ø"/>
            </a:pPr>
            <a:r>
              <a:rPr lang="en-US" sz="4000" b="1" dirty="0" smtClean="0">
                <a:ln>
                  <a:solidFill>
                    <a:srgbClr val="000000"/>
                  </a:solidFill>
                </a:ln>
                <a:solidFill>
                  <a:srgbClr val="FF5500"/>
                </a:solidFill>
                <a:latin typeface="+mj-lt"/>
              </a:rPr>
              <a:t>Wise County</a:t>
            </a:r>
          </a:p>
          <a:p>
            <a:pPr marL="571500" indent="-571500">
              <a:buFont typeface="Wingdings" panose="05000000000000000000" pitchFamily="2" charset="2"/>
              <a:buChar char="Ø"/>
            </a:pPr>
            <a:r>
              <a:rPr lang="en-US" sz="4000" b="1" dirty="0" smtClean="0">
                <a:ln>
                  <a:solidFill>
                    <a:srgbClr val="000000"/>
                  </a:solidFill>
                </a:ln>
                <a:solidFill>
                  <a:srgbClr val="4C7300"/>
                </a:solidFill>
                <a:latin typeface="+mj-lt"/>
              </a:rPr>
              <a:t>Young County</a:t>
            </a:r>
          </a:p>
          <a:p>
            <a:pPr marL="571500" indent="-571500">
              <a:buFont typeface="Wingdings" panose="05000000000000000000" pitchFamily="2" charset="2"/>
              <a:buChar char="Ø"/>
            </a:pPr>
            <a:r>
              <a:rPr lang="en-US" sz="4000" b="1" dirty="0" smtClean="0">
                <a:ln>
                  <a:solidFill>
                    <a:srgbClr val="000000"/>
                  </a:solidFill>
                </a:ln>
                <a:solidFill>
                  <a:srgbClr val="E60000"/>
                </a:solidFill>
                <a:latin typeface="+mj-lt"/>
              </a:rPr>
              <a:t>Parker County</a:t>
            </a:r>
          </a:p>
        </p:txBody>
      </p:sp>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33979" y="29232035"/>
            <a:ext cx="2472325" cy="3703226"/>
          </a:xfrm>
          <a:prstGeom prst="rect">
            <a:avLst/>
          </a:prstGeom>
        </p:spPr>
      </p:pic>
      <p:pic>
        <p:nvPicPr>
          <p:cNvPr id="37" name="Picture 36"/>
          <p:cNvPicPr>
            <a:picLocks noChangeAspect="1"/>
          </p:cNvPicPr>
          <p:nvPr/>
        </p:nvPicPr>
        <p:blipFill rotWithShape="1">
          <a:blip r:embed="rId7"/>
          <a:srcRect b="3940"/>
          <a:stretch/>
        </p:blipFill>
        <p:spPr>
          <a:xfrm>
            <a:off x="3928916" y="29248252"/>
            <a:ext cx="2405063" cy="3667129"/>
          </a:xfrm>
          <a:prstGeom prst="rect">
            <a:avLst/>
          </a:prstGeom>
        </p:spPr>
      </p:pic>
      <p:pic>
        <p:nvPicPr>
          <p:cNvPr id="1026" name="B76724E6-CF51-485B-948B-AB27F1740A89" descr="EAC64A67-964C-4660-A282-55C047BFED40"/>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1526" t="7534"/>
          <a:stretch/>
        </p:blipFill>
        <p:spPr bwMode="auto">
          <a:xfrm>
            <a:off x="1040336" y="29239159"/>
            <a:ext cx="2892146" cy="36839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 name="TextBox 37"/>
          <p:cNvSpPr txBox="1"/>
          <p:nvPr/>
        </p:nvSpPr>
        <p:spPr>
          <a:xfrm>
            <a:off x="914399" y="12207855"/>
            <a:ext cx="5502079" cy="7971413"/>
          </a:xfrm>
          <a:prstGeom prst="rect">
            <a:avLst/>
          </a:prstGeom>
          <a:noFill/>
        </p:spPr>
        <p:txBody>
          <a:bodyPr wrap="square" rtlCol="0">
            <a:spAutoFit/>
          </a:bodyPr>
          <a:lstStyle/>
          <a:p>
            <a:r>
              <a:rPr lang="en-US" sz="3200" dirty="0" smtClean="0">
                <a:latin typeface="+mj-lt"/>
              </a:rPr>
              <a:t>Surface fuel types were subset to specific grass and shrub types. These data were then masked over USFS </a:t>
            </a:r>
            <a:r>
              <a:rPr lang="en-US" sz="3200" dirty="0" err="1" smtClean="0">
                <a:latin typeface="+mj-lt"/>
              </a:rPr>
              <a:t>ForWarn</a:t>
            </a:r>
            <a:r>
              <a:rPr lang="en-US" sz="3200" dirty="0" smtClean="0">
                <a:latin typeface="+mj-lt"/>
              </a:rPr>
              <a:t> MODIS phenology data to create fuel-type specific phenology for the most combustible fuel types.</a:t>
            </a:r>
          </a:p>
          <a:p>
            <a:endParaRPr lang="en-US" sz="3200" dirty="0">
              <a:latin typeface="+mj-lt"/>
            </a:endParaRPr>
          </a:p>
          <a:p>
            <a:r>
              <a:rPr lang="en-US" sz="3200" dirty="0" smtClean="0">
                <a:latin typeface="+mj-lt"/>
              </a:rPr>
              <a:t>By assessing the fuel-type specific phenology, a more thorough understanding of the season-to-season wildfire potential can be gained.</a:t>
            </a:r>
            <a:endParaRPr lang="en-US" sz="3200" dirty="0">
              <a:latin typeface="+mj-lt"/>
            </a:endParaRPr>
          </a:p>
        </p:txBody>
      </p:sp>
      <p:grpSp>
        <p:nvGrpSpPr>
          <p:cNvPr id="47" name="Group 46"/>
          <p:cNvGrpSpPr/>
          <p:nvPr/>
        </p:nvGrpSpPr>
        <p:grpSpPr>
          <a:xfrm>
            <a:off x="9851572" y="9433062"/>
            <a:ext cx="9421169" cy="14049948"/>
            <a:chOff x="8987780" y="8548314"/>
            <a:chExt cx="10058400" cy="14789399"/>
          </a:xfrm>
        </p:grpSpPr>
        <p:pic>
          <p:nvPicPr>
            <p:cNvPr id="46" name="Picture 4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87780" y="15674572"/>
              <a:ext cx="10058400" cy="7663141"/>
            </a:xfrm>
            <a:prstGeom prst="rect">
              <a:avLst/>
            </a:prstGeom>
            <a:scene3d>
              <a:camera prst="perspectiveRelaxed"/>
              <a:lightRig rig="threePt" dir="t"/>
            </a:scene3d>
          </p:spPr>
        </p:pic>
        <p:pic>
          <p:nvPicPr>
            <p:cNvPr id="44" name="Picture 4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87780" y="13262732"/>
              <a:ext cx="10058400" cy="7772400"/>
            </a:xfrm>
            <a:prstGeom prst="rect">
              <a:avLst/>
            </a:prstGeom>
            <a:scene3d>
              <a:camera prst="perspectiveRelaxed"/>
              <a:lightRig rig="threePt" dir="t"/>
            </a:scene3d>
          </p:spPr>
        </p:pic>
        <p:pic>
          <p:nvPicPr>
            <p:cNvPr id="42" name="Picture 4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987780" y="10905523"/>
              <a:ext cx="10058400" cy="7772400"/>
            </a:xfrm>
            <a:prstGeom prst="rect">
              <a:avLst/>
            </a:prstGeom>
            <a:scene3d>
              <a:camera prst="perspectiveRelaxed"/>
              <a:lightRig rig="threePt" dir="t"/>
            </a:scene3d>
          </p:spPr>
        </p:pic>
        <p:pic>
          <p:nvPicPr>
            <p:cNvPr id="40" name="Picture 3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987780" y="8548314"/>
              <a:ext cx="10058400" cy="7772400"/>
            </a:xfrm>
            <a:prstGeom prst="rect">
              <a:avLst/>
            </a:prstGeom>
            <a:scene3d>
              <a:camera prst="perspectiveRelaxed"/>
              <a:lightRig rig="threePt" dir="t"/>
            </a:scene3d>
          </p:spPr>
        </p:pic>
      </p:grpSp>
      <p:grpSp>
        <p:nvGrpSpPr>
          <p:cNvPr id="54" name="Group 53"/>
          <p:cNvGrpSpPr/>
          <p:nvPr/>
        </p:nvGrpSpPr>
        <p:grpSpPr>
          <a:xfrm>
            <a:off x="6914900" y="12649967"/>
            <a:ext cx="5033057" cy="7975896"/>
            <a:chOff x="6029532" y="12649967"/>
            <a:chExt cx="5033057" cy="7975896"/>
          </a:xfrm>
        </p:grpSpPr>
        <p:grpSp>
          <p:nvGrpSpPr>
            <p:cNvPr id="52" name="Group 51"/>
            <p:cNvGrpSpPr/>
            <p:nvPr/>
          </p:nvGrpSpPr>
          <p:grpSpPr>
            <a:xfrm>
              <a:off x="6029532" y="12649967"/>
              <a:ext cx="5033057" cy="7975896"/>
              <a:chOff x="6029532" y="12649967"/>
              <a:chExt cx="5033057" cy="7975896"/>
            </a:xfrm>
          </p:grpSpPr>
          <p:sp>
            <p:nvSpPr>
              <p:cNvPr id="48" name="TextBox 47"/>
              <p:cNvSpPr txBox="1"/>
              <p:nvPr/>
            </p:nvSpPr>
            <p:spPr>
              <a:xfrm>
                <a:off x="6029532" y="12649967"/>
                <a:ext cx="4232068" cy="830997"/>
              </a:xfrm>
              <a:prstGeom prst="rect">
                <a:avLst/>
              </a:prstGeom>
              <a:noFill/>
            </p:spPr>
            <p:txBody>
              <a:bodyPr wrap="square" rtlCol="0">
                <a:spAutoFit/>
              </a:bodyPr>
              <a:lstStyle/>
              <a:p>
                <a:r>
                  <a:rPr lang="en-US" sz="4800" dirty="0" smtClean="0">
                    <a:latin typeface="+mj-lt"/>
                  </a:rPr>
                  <a:t>All Fuel Types</a:t>
                </a:r>
                <a:endParaRPr lang="en-US" sz="4800" dirty="0">
                  <a:latin typeface="+mj-lt"/>
                </a:endParaRPr>
              </a:p>
            </p:txBody>
          </p:sp>
          <p:sp>
            <p:nvSpPr>
              <p:cNvPr id="49" name="TextBox 48"/>
              <p:cNvSpPr txBox="1"/>
              <p:nvPr/>
            </p:nvSpPr>
            <p:spPr>
              <a:xfrm>
                <a:off x="6029532" y="14785379"/>
                <a:ext cx="5033057" cy="830997"/>
              </a:xfrm>
              <a:prstGeom prst="rect">
                <a:avLst/>
              </a:prstGeom>
              <a:noFill/>
            </p:spPr>
            <p:txBody>
              <a:bodyPr wrap="square" rtlCol="0">
                <a:spAutoFit/>
              </a:bodyPr>
              <a:lstStyle/>
              <a:p>
                <a:r>
                  <a:rPr lang="en-US" sz="4800" dirty="0" smtClean="0">
                    <a:latin typeface="+mj-lt"/>
                  </a:rPr>
                  <a:t>Specific Fuel</a:t>
                </a:r>
                <a:endParaRPr lang="en-US" sz="4800" dirty="0">
                  <a:latin typeface="+mj-lt"/>
                </a:endParaRPr>
              </a:p>
            </p:txBody>
          </p:sp>
          <p:sp>
            <p:nvSpPr>
              <p:cNvPr id="50" name="TextBox 49"/>
              <p:cNvSpPr txBox="1"/>
              <p:nvPr/>
            </p:nvSpPr>
            <p:spPr>
              <a:xfrm>
                <a:off x="6029532" y="16920791"/>
                <a:ext cx="4728610" cy="830997"/>
              </a:xfrm>
              <a:prstGeom prst="rect">
                <a:avLst/>
              </a:prstGeom>
              <a:noFill/>
            </p:spPr>
            <p:txBody>
              <a:bodyPr wrap="square" rtlCol="0">
                <a:spAutoFit/>
              </a:bodyPr>
              <a:lstStyle/>
              <a:p>
                <a:r>
                  <a:rPr lang="en-US" sz="4800" dirty="0" smtClean="0">
                    <a:latin typeface="+mj-lt"/>
                  </a:rPr>
                  <a:t>Phenology</a:t>
                </a:r>
                <a:endParaRPr lang="en-US" sz="4800" dirty="0">
                  <a:latin typeface="+mj-lt"/>
                </a:endParaRPr>
              </a:p>
            </p:txBody>
          </p:sp>
          <p:sp>
            <p:nvSpPr>
              <p:cNvPr id="51" name="TextBox 50"/>
              <p:cNvSpPr txBox="1"/>
              <p:nvPr/>
            </p:nvSpPr>
            <p:spPr>
              <a:xfrm>
                <a:off x="6029532" y="19056203"/>
                <a:ext cx="4728610" cy="1569660"/>
              </a:xfrm>
              <a:prstGeom prst="rect">
                <a:avLst/>
              </a:prstGeom>
              <a:noFill/>
            </p:spPr>
            <p:txBody>
              <a:bodyPr wrap="square" rtlCol="0">
                <a:spAutoFit/>
              </a:bodyPr>
              <a:lstStyle/>
              <a:p>
                <a:r>
                  <a:rPr lang="en-US" sz="4800" dirty="0" smtClean="0">
                    <a:latin typeface="+mj-lt"/>
                  </a:rPr>
                  <a:t>Fuel-Specific Phenology</a:t>
                </a:r>
                <a:endParaRPr lang="en-US" sz="4800" dirty="0">
                  <a:latin typeface="+mj-lt"/>
                </a:endParaRPr>
              </a:p>
            </p:txBody>
          </p:sp>
        </p:grpSp>
        <p:sp>
          <p:nvSpPr>
            <p:cNvPr id="53" name="Down Arrow 52"/>
            <p:cNvSpPr/>
            <p:nvPr/>
          </p:nvSpPr>
          <p:spPr>
            <a:xfrm>
              <a:off x="7454319" y="13672457"/>
              <a:ext cx="812800" cy="870857"/>
            </a:xfrm>
            <a:prstGeom prst="downArrow">
              <a:avLst/>
            </a:prstGeom>
            <a:solidFill>
              <a:srgbClr val="7671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own Arrow 54"/>
            <p:cNvSpPr/>
            <p:nvPr/>
          </p:nvSpPr>
          <p:spPr>
            <a:xfrm>
              <a:off x="7454319" y="15888631"/>
              <a:ext cx="812800" cy="870857"/>
            </a:xfrm>
            <a:prstGeom prst="downArrow">
              <a:avLst/>
            </a:prstGeom>
            <a:solidFill>
              <a:srgbClr val="7671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own Arrow 55"/>
            <p:cNvSpPr/>
            <p:nvPr/>
          </p:nvSpPr>
          <p:spPr>
            <a:xfrm>
              <a:off x="7454319" y="18104804"/>
              <a:ext cx="812800" cy="870857"/>
            </a:xfrm>
            <a:prstGeom prst="downArrow">
              <a:avLst/>
            </a:prstGeom>
            <a:solidFill>
              <a:srgbClr val="7671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67650982"/>
      </p:ext>
    </p:extLst>
  </p:cSld>
  <p:clrMapOvr>
    <a:masterClrMapping/>
  </p:clrMapOvr>
</p:sld>
</file>

<file path=ppt/theme/theme1.xml><?xml version="1.0" encoding="utf-8"?>
<a:theme xmlns:a="http://schemas.openxmlformats.org/drawingml/2006/main" name="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2865</TotalTime>
  <Words>533</Words>
  <Application>Microsoft Office PowerPoint</Application>
  <PresentationFormat>Custom</PresentationFormat>
  <Paragraphs>48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Century Gothic</vt:lpstr>
      <vt:lpstr>Garamond</vt:lpstr>
      <vt:lpstr>Questrial</vt:lpstr>
      <vt:lpstr>Webdings</vt:lpstr>
      <vt:lpstr>Wingdings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Childs, Lauren M. (LARC-E3)[DEVELOP - Wise County (LaRC)]</cp:lastModifiedBy>
  <cp:revision>112</cp:revision>
  <dcterms:created xsi:type="dcterms:W3CDTF">2015-06-02T14:58:58Z</dcterms:created>
  <dcterms:modified xsi:type="dcterms:W3CDTF">2015-10-23T17:31:27Z</dcterms:modified>
</cp:coreProperties>
</file>