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3"/>
  </p:notesMasterIdLst>
  <p:sldIdLst>
    <p:sldId id="377" r:id="rId5"/>
    <p:sldId id="378" r:id="rId6"/>
    <p:sldId id="410" r:id="rId7"/>
    <p:sldId id="418" r:id="rId8"/>
    <p:sldId id="381" r:id="rId9"/>
    <p:sldId id="385" r:id="rId10"/>
    <p:sldId id="382" r:id="rId11"/>
    <p:sldId id="412" r:id="rId12"/>
    <p:sldId id="409" r:id="rId13"/>
    <p:sldId id="398" r:id="rId14"/>
    <p:sldId id="400" r:id="rId15"/>
    <p:sldId id="399" r:id="rId16"/>
    <p:sldId id="403" r:id="rId17"/>
    <p:sldId id="404" r:id="rId18"/>
    <p:sldId id="401" r:id="rId19"/>
    <p:sldId id="419" r:id="rId20"/>
    <p:sldId id="416" r:id="rId21"/>
    <p:sldId id="4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0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C6D103-446A-0C57-DF40-DB48753245C2}" name="Childs-Gleason, Lauren (LARC-E3)" initials="C(" userId="S::lauren.m.childs_nasa.gov#ext#@ssaihq.onmicrosoft.com::1d7c6440-75c4-4351-822e-936f70f9f2be" providerId="AD"/>
  <p188:author id="{83FAA508-94B2-6B39-542D-B589548E8148}" name="Lisa Tanh" initials="LT" userId="S::lisa.tanh@ssaihq.com::a8724265-769f-4135-a2db-44f9fed6c9b6" providerId="AD"/>
  <p188:author id="{C4A59A28-5186-FBAC-6040-BFBCDC5A434B}" name="Vanessa Machuca" initials="VM" userId="S::vanesaa.machuca@ssaihq.com::27ddf80d-735b-4a89-b36b-d85a25e74389" providerId="AD"/>
  <p188:author id="{9D8AA032-6115-F5B6-CE74-8B3B7334F923}" name="Melodi Hess" initials="MH" userId="S::melodi.hess@ssaihq.com::d36743e0-bf4f-4a08-b26d-0bce7335fd07" providerId="AD"/>
  <p188:author id="{36320E3A-8588-91BB-4797-429313A5860F}" name="Julianne Liu" initials="JL" userId="S::julianne.liu@ssaihq.com::032220a5-c941-4bff-82c7-b3f035380242" providerId="AD"/>
  <p188:author id="{EABB514C-5F0B-93A5-222B-B16DBF30FDD2}" name="Kathleen Lange" initials="KL" userId="Kathleen Lange" providerId="None"/>
  <p188:author id="{804B717E-80AD-B908-B680-399679319C78}" name="Janna Chapman" initials="JC" userId="S::janna.chapman@ssaihq.com::1d29b713-534f-46a3-bf8f-232826083958" providerId="AD"/>
  <p188:author id="{F2C2559F-6C4E-1E06-3B6D-2090D7DD748C}" name="Thomas Schindelman" initials="TS" userId="S::thomas.schindelman@ssaihq.com::719e0e05-7fac-423d-80a1-37cc45da7f43" providerId="AD"/>
  <p188:author id="{C3E00CD3-E8F9-8265-0B4F-06B474C9FCAD}" name="Cecil Byles" initials="CB" userId="S::robert.byles@ssaihq.com::c798ae76-1ca0-48cd-999b-80a00bd13fc4" providerId="AD"/>
  <p188:author id="{B37FD7DA-8443-AD37-F8CD-65CB4FBFDE55}" name="Emily Culling" initials="EC" userId="S::emily.culling@ssaihq.com::55af6ed6-be8a-4849-9210-958ec50bc971" providerId="AD"/>
  <p188:author id="{E5361BEC-FDEB-7B0E-1D75-A181005D660E}" name="Ben Dahan" initials="BD" userId="S::benjamin.dahan@ssaihq.com::89d5074a-c120-4fd2-83a7-c2acdd57447f" providerId="AD"/>
  <p188:author id="{3A1FADF0-37AE-D0C9-9CDA-8708459D3193}" name="Gianna Mendez German" initials="GG" userId="S::gianna.mendezgerman@ssaihq.com::70808106-930e-4a57-8de7-b27264394f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F20"/>
    <a:srgbClr val="B5EF06"/>
    <a:srgbClr val="BCFC00"/>
    <a:srgbClr val="719A00"/>
    <a:srgbClr val="F15D22"/>
    <a:srgbClr val="9CCAE1"/>
    <a:srgbClr val="4FADD0"/>
    <a:srgbClr val="3D64AD"/>
    <a:srgbClr val="9080BD"/>
    <a:srgbClr val="2A1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DAD39-408A-4448-8C55-D061994C78EC}" v="3" dt="2023-03-17T19:16:41.046"/>
    <p1510:client id="{3C774A9E-AB80-F5B4-1159-992D016B34BF}" v="20" dt="2023-03-17T14:06:18.915"/>
    <p1510:client id="{3EC675CD-2E3F-409A-935E-401BE7379447}" v="8" dt="2023-03-16T20:59:07.471"/>
    <p1510:client id="{A43DB438-A92E-3726-AA9D-84514D51C45A}" v="36" dt="2023-03-17T22:07:39.711"/>
    <p1510:client id="{A5D05C2E-793E-4BB8-B3C6-FAF0833BD411}" v="44" dt="2023-03-16T23:53:06.327"/>
    <p1510:client id="{B0C84C03-27D1-44D0-95CE-CC4BCF8A9C4A}" v="143" dt="2023-03-17T00:38:33.774"/>
    <p1510:client id="{E48E79E3-ED6D-A14E-BE95-DC0949092B25}" v="1737" dt="2023-03-16T22:07:33.443"/>
    <p1510:client id="{F81DEC8C-4837-40A7-8815-3B8B1AB30BF4}" v="239" dt="2023-03-17T03:08:46.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20" autoAdjust="0"/>
  </p:normalViewPr>
  <p:slideViewPr>
    <p:cSldViewPr snapToGrid="0">
      <p:cViewPr varScale="1">
        <p:scale>
          <a:sx n="39" d="100"/>
          <a:sy n="39" d="100"/>
        </p:scale>
        <p:origin x="60" y="344"/>
      </p:cViewPr>
      <p:guideLst>
        <p:guide pos="3840"/>
        <p:guide orient="horz" pos="2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A5DF8-3C11-431B-A500-8F91A130A626}"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FF554-9721-473E-B7E3-8AF7A285E57C}" type="slidenum">
              <a:rPr lang="en-US" smtClean="0"/>
              <a:t>‹#›</a:t>
            </a:fld>
            <a:endParaRPr lang="en-US"/>
          </a:p>
        </p:txBody>
      </p:sp>
    </p:spTree>
    <p:extLst>
      <p:ext uri="{BB962C8B-B14F-4D97-AF65-F5344CB8AC3E}">
        <p14:creationId xmlns:p14="http://schemas.microsoft.com/office/powerpoint/2010/main" val="7459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a.gov/heatislands/learn-about-heat-islan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ages.squarespace-cdn.com/content/v1/5cab9d9b65a707a9b36f4b6c/1593464414621-PS8JD69DO911K1IG69PE/image-asset.jpeg?format=1500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patialequity.ny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andsat.gsfc.nasa.gov/wp-content/uploads/2021/12/ldcm_2012_COL-300x168-1.p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rtl="0" fontAlgn="base"/>
            <a:r>
              <a:rPr lang="en-US" sz="1200" b="0" i="0" kern="1200">
                <a:solidFill>
                  <a:schemeClr val="tx1"/>
                </a:solidFill>
                <a:effectLst/>
                <a:latin typeface="+mn-lt"/>
                <a:ea typeface="+mn-ea"/>
                <a:cs typeface="+mn-cs"/>
              </a:rPr>
              <a:t>Hi everyone, we are the New York City Transportation and Infrastructure team from the Virtual Environmental Justice Node. Today we're going to talk you through our project: Assessing Urban Heat Island Effects at Bus Stops in New York to Support Cooling Interventions. </a:t>
            </a:r>
            <a:endParaRPr lang="en-US" b="0" i="0">
              <a:effectLst/>
            </a:endParaRPr>
          </a:p>
          <a:p>
            <a:pPr rtl="0" fontAlgn="base"/>
            <a:r>
              <a:rPr lang="en-US" sz="1200" b="0" i="0" kern="1200">
                <a:solidFill>
                  <a:schemeClr val="tx1"/>
                </a:solidFill>
                <a:effectLst/>
                <a:latin typeface="+mn-lt"/>
                <a:ea typeface="+mn-ea"/>
                <a:cs typeface="+mn-cs"/>
              </a:rPr>
              <a:t>So, to briefly introduce ourselves, I’m ________, and I’m calling in from __________, I’m ________, and calling in from __________, I’m________, and I’m calling in from __________, and I’m ________, and calling in from __________. I’ll pass it off to ________ who will get us started.  </a:t>
            </a:r>
            <a:endParaRPr lang="en-US" b="0" i="0">
              <a:effectLst/>
            </a:endParaRPr>
          </a:p>
          <a:p>
            <a:pPr rtl="0" fontAlgn="base"/>
            <a:r>
              <a:rPr lang="en-US" sz="1200" b="0" i="0" kern="1200">
                <a:solidFill>
                  <a:schemeClr val="tx1"/>
                </a:solidFill>
                <a:effectLst/>
                <a:latin typeface="+mn-lt"/>
                <a:ea typeface="+mn-ea"/>
                <a:cs typeface="+mn-cs"/>
              </a:rPr>
              <a:t>~Personal intros and land acknowledgment for where each team member is working from~ (blanks filled in when we decide who’s speaking when) </a:t>
            </a:r>
            <a:endParaRPr lang="en-US"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a:cs typeface="Segoe UI"/>
              </a:rPr>
              <a:t>Short title font size: 32pt</a:t>
            </a:r>
            <a:br>
              <a:rPr lang="en-US" sz="1200">
                <a:effectLst/>
                <a:latin typeface="Segoe UI" panose="020B0502040204020203" pitchFamily="34" charset="0"/>
                <a:cs typeface="Segoe UI"/>
              </a:rPr>
            </a:br>
            <a:r>
              <a:rPr lang="en-US" sz="1200">
                <a:effectLst/>
                <a:latin typeface="Segoe UI"/>
                <a:cs typeface="Segoe UI"/>
              </a:rPr>
              <a:t>Long title font size: 22pt</a:t>
            </a:r>
            <a:br>
              <a:rPr lang="en-US" sz="1200">
                <a:effectLst/>
                <a:latin typeface="Segoe UI" panose="020B0502040204020203" pitchFamily="34" charset="0"/>
                <a:cs typeface="Segoe UI"/>
              </a:rPr>
            </a:br>
            <a:r>
              <a:rPr lang="en-US" sz="1200">
                <a:effectLst/>
                <a:latin typeface="Segoe UI"/>
                <a:cs typeface="Segoe UI"/>
              </a:rPr>
              <a:t>Team names font size: 20pt</a:t>
            </a:r>
          </a:p>
        </p:txBody>
      </p:sp>
      <p:sp>
        <p:nvSpPr>
          <p:cNvPr id="4" name="Slide Number Placeholder 3"/>
          <p:cNvSpPr>
            <a:spLocks noGrp="1"/>
          </p:cNvSpPr>
          <p:nvPr>
            <p:ph type="sldNum" sz="quarter" idx="5"/>
          </p:nvPr>
        </p:nvSpPr>
        <p:spPr/>
        <p:txBody>
          <a:bodyPr/>
          <a:lstStyle/>
          <a:p>
            <a:fld id="{59FFF554-9721-473E-B7E3-8AF7A285E57C}" type="slidenum">
              <a:rPr lang="en-US" smtClean="0"/>
              <a:t>1</a:t>
            </a:fld>
            <a:endParaRPr lang="en-US"/>
          </a:p>
        </p:txBody>
      </p:sp>
    </p:spTree>
    <p:extLst>
      <p:ext uri="{BB962C8B-B14F-4D97-AF65-F5344CB8AC3E}">
        <p14:creationId xmlns:p14="http://schemas.microsoft.com/office/powerpoint/2010/main" val="260225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Our project composes of three main analyses. The first analysis is the Heat Island Assessment. Landsat 8/9 TIRS data for the time period of 2017 to 2022 was processed in Google Earth Engine using code from the Fall VEJ Milwaukee II Team to generate cloud correct median daytime LST. Median nighttime ISS ECOSTRESS data was downloaded from </a:t>
            </a:r>
            <a:r>
              <a:rPr lang="en-US" sz="1200" b="0" i="0" kern="1200" dirty="0" err="1">
                <a:solidFill>
                  <a:schemeClr val="tx1"/>
                </a:solidFill>
                <a:effectLst/>
                <a:latin typeface="+mn-lt"/>
                <a:ea typeface="+mn-ea"/>
                <a:cs typeface="+mn-cs"/>
              </a:rPr>
              <a:t>AppEARS</a:t>
            </a:r>
            <a:r>
              <a:rPr lang="en-US" sz="1200" b="0" i="0" kern="1200" dirty="0">
                <a:solidFill>
                  <a:schemeClr val="tx1"/>
                </a:solidFill>
                <a:effectLst/>
                <a:latin typeface="+mn-lt"/>
                <a:ea typeface="+mn-ea"/>
                <a:cs typeface="+mn-cs"/>
              </a:rPr>
              <a:t> and corrected for clouds. We then compared NYC LST with LST from a rural reference, generating an Urban Heat Island Factor at the community district level.  </a:t>
            </a:r>
            <a:endParaRPr lang="en-US" b="0" i="0" dirty="0">
              <a:effectLst/>
            </a:endParaRPr>
          </a:p>
          <a:p>
            <a:pPr rtl="0" fontAlgn="base"/>
            <a:r>
              <a:rPr lang="en-US" sz="1200" b="0" i="0" kern="1200" dirty="0">
                <a:solidFill>
                  <a:schemeClr val="tx1"/>
                </a:solidFill>
                <a:effectLst/>
                <a:latin typeface="+mn-lt"/>
                <a:ea typeface="+mn-ea"/>
                <a:cs typeface="+mn-cs"/>
              </a:rPr>
              <a:t>Then, we used American Community Survey demographic data and other environmental and transportation related variables to complete a Principal Component Analysis (PCA) to determine the key variables that are vulnerable to heat in the city. These variables were combined into a Transportation Vulnerability Index at the community district level.  </a:t>
            </a:r>
            <a:endParaRPr lang="en-US" b="0" i="0" dirty="0">
              <a:effectLst/>
            </a:endParaRPr>
          </a:p>
          <a:p>
            <a:pPr rtl="0" fontAlgn="base"/>
            <a:r>
              <a:rPr lang="en-US" sz="1200" b="0" i="0" kern="1200" dirty="0">
                <a:solidFill>
                  <a:schemeClr val="tx1"/>
                </a:solidFill>
                <a:effectLst/>
                <a:latin typeface="+mn-lt"/>
                <a:ea typeface="+mn-ea"/>
                <a:cs typeface="+mn-cs"/>
              </a:rPr>
              <a:t>Following this, we visualized the Transportation Vulnerability Index along with the Urban Heat Island Factor in a bivariate choropleth map to show where the high vulnerability and high heat exposure areas in the city are. </a:t>
            </a:r>
            <a:endParaRPr lang="en-US" b="0" i="0" dirty="0">
              <a:effectLst/>
            </a:endParaRPr>
          </a:p>
          <a:p>
            <a:pPr rtl="0" fontAlgn="base"/>
            <a:r>
              <a:rPr lang="en-US" sz="1200" b="0" i="0" kern="1200" dirty="0">
                <a:solidFill>
                  <a:schemeClr val="tx1"/>
                </a:solidFill>
                <a:effectLst/>
                <a:latin typeface="+mn-lt"/>
                <a:ea typeface="+mn-ea"/>
                <a:cs typeface="+mn-cs"/>
              </a:rPr>
              <a:t>Finally, we performed another PCA including bus stop specific transportation data for bus stops to determine the 5 most vulnerable stops in the city. We then performed a shade analysis using the SOLWEIG tool in QGIS to model mean radiant temperature, or thermal comfort at each of the most vulnerable stops. </a:t>
            </a:r>
            <a:endParaRPr lang="en-US" b="0" i="0" dirty="0">
              <a:effectLst/>
            </a:endParaRPr>
          </a:p>
          <a:p>
            <a:pPr>
              <a:defRPr/>
            </a:pPr>
            <a:endParaRPr lang="en-US" dirty="0"/>
          </a:p>
        </p:txBody>
      </p:sp>
      <p:sp>
        <p:nvSpPr>
          <p:cNvPr id="4" name="Slide Number Placeholder 3"/>
          <p:cNvSpPr>
            <a:spLocks noGrp="1"/>
          </p:cNvSpPr>
          <p:nvPr>
            <p:ph type="sldNum" sz="quarter" idx="5"/>
          </p:nvPr>
        </p:nvSpPr>
        <p:spPr/>
        <p:txBody>
          <a:bodyPr/>
          <a:lstStyle/>
          <a:p>
            <a:fld id="{59FFF554-9721-473E-B7E3-8AF7A285E57C}" type="slidenum">
              <a:rPr lang="en-US" smtClean="0"/>
              <a:t>10</a:t>
            </a:fld>
            <a:endParaRPr lang="en-US"/>
          </a:p>
        </p:txBody>
      </p:sp>
    </p:spTree>
    <p:extLst>
      <p:ext uri="{BB962C8B-B14F-4D97-AF65-F5344CB8AC3E}">
        <p14:creationId xmlns:p14="http://schemas.microsoft.com/office/powerpoint/2010/main" val="279311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To create our Urban Heat Island factor, we needed to generate an anomaly raster to indicate the urban heat island effect in NYC. We did so by comparing our NYC LST data with LST data from a rural reference, to simulate a factor of difference between actual surface temperature in NYC and what NYC’s surface temperature ‘should’ be like if it was not urbanized. This rural reference consisted of forested, unbuilt environment in/near Wharton State Forest, selected because this area is climatically, geographically and topographically similar to NYC.  Then, every pixel in the NYC LST raster images was subtracted by the respective rural reference LST images to create daytime and nighttime temperature anomaly </a:t>
            </a:r>
            <a:r>
              <a:rPr lang="en-US" sz="1200" b="0" i="0" kern="1200" err="1">
                <a:solidFill>
                  <a:schemeClr val="tx1"/>
                </a:solidFill>
                <a:effectLst/>
                <a:latin typeface="+mn-lt"/>
                <a:ea typeface="+mn-ea"/>
                <a:cs typeface="+mn-cs"/>
              </a:rPr>
              <a:t>rasters</a:t>
            </a:r>
            <a:r>
              <a:rPr lang="en-US" sz="1200" b="0" i="0" kern="1200">
                <a:solidFill>
                  <a:schemeClr val="tx1"/>
                </a:solidFill>
                <a:effectLst/>
                <a:latin typeface="+mn-lt"/>
                <a:ea typeface="+mn-ea"/>
                <a:cs typeface="+mn-cs"/>
              </a:rPr>
              <a:t>. We then took the mean of these two anomaly </a:t>
            </a:r>
            <a:r>
              <a:rPr lang="en-US" sz="1200" b="0" i="0" kern="1200" err="1">
                <a:solidFill>
                  <a:schemeClr val="tx1"/>
                </a:solidFill>
                <a:effectLst/>
                <a:latin typeface="+mn-lt"/>
                <a:ea typeface="+mn-ea"/>
                <a:cs typeface="+mn-cs"/>
              </a:rPr>
              <a:t>rasters</a:t>
            </a:r>
            <a:r>
              <a:rPr lang="en-US" sz="1200" b="0" i="0" kern="1200">
                <a:solidFill>
                  <a:schemeClr val="tx1"/>
                </a:solidFill>
                <a:effectLst/>
                <a:latin typeface="+mn-lt"/>
                <a:ea typeface="+mn-ea"/>
                <a:cs typeface="+mn-cs"/>
              </a:rPr>
              <a:t> at the community district level to create our Urban Heat Island Factor. </a:t>
            </a:r>
            <a:endParaRPr lang="en-US" b="0" i="0">
              <a:effectLst/>
            </a:endParaRPr>
          </a:p>
          <a:p>
            <a:pPr>
              <a:defRPr/>
            </a:pPr>
            <a:endParaRPr lang="en-US"/>
          </a:p>
        </p:txBody>
      </p:sp>
      <p:sp>
        <p:nvSpPr>
          <p:cNvPr id="4" name="Slide Number Placeholder 3"/>
          <p:cNvSpPr>
            <a:spLocks noGrp="1"/>
          </p:cNvSpPr>
          <p:nvPr>
            <p:ph type="sldNum" sz="quarter" idx="5"/>
          </p:nvPr>
        </p:nvSpPr>
        <p:spPr/>
        <p:txBody>
          <a:bodyPr/>
          <a:lstStyle/>
          <a:p>
            <a:fld id="{59FFF554-9721-473E-B7E3-8AF7A285E57C}" type="slidenum">
              <a:rPr lang="en-US" smtClean="0"/>
              <a:t>11</a:t>
            </a:fld>
            <a:endParaRPr lang="en-US"/>
          </a:p>
        </p:txBody>
      </p:sp>
    </p:spTree>
    <p:extLst>
      <p:ext uri="{BB962C8B-B14F-4D97-AF65-F5344CB8AC3E}">
        <p14:creationId xmlns:p14="http://schemas.microsoft.com/office/powerpoint/2010/main" val="140055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To construct the other piece of our THVI, we analyzed demographic data using a PCA which is a dimension reduction analysis. For our PCA, we collected transportation variables, environmental variables, social variables and income variables at the census tract level. Then, we ran them through the PCA, to get 3 components combine the variables that explain the most variability in the data. These principal components were summed to get our transportation vulnerability index. From there, we were able to get our first level of analysis – bivariate maps at the community district level showing high-high low-low values for UHI factor vs transportation vulnerability index. </a:t>
            </a:r>
            <a:endParaRPr lang="en-US" b="0" i="0">
              <a:effectLst/>
            </a:endParaRPr>
          </a:p>
          <a:p>
            <a:pPr>
              <a:defRPr/>
            </a:pPr>
            <a:endParaRPr lang="en-US"/>
          </a:p>
        </p:txBody>
      </p:sp>
      <p:sp>
        <p:nvSpPr>
          <p:cNvPr id="4" name="Slide Number Placeholder 3"/>
          <p:cNvSpPr>
            <a:spLocks noGrp="1"/>
          </p:cNvSpPr>
          <p:nvPr>
            <p:ph type="sldNum" sz="quarter" idx="5"/>
          </p:nvPr>
        </p:nvSpPr>
        <p:spPr/>
        <p:txBody>
          <a:bodyPr/>
          <a:lstStyle/>
          <a:p>
            <a:fld id="{59FFF554-9721-473E-B7E3-8AF7A285E57C}" type="slidenum">
              <a:rPr lang="en-US" smtClean="0"/>
              <a:t>12</a:t>
            </a:fld>
            <a:endParaRPr lang="en-US"/>
          </a:p>
        </p:txBody>
      </p:sp>
    </p:spTree>
    <p:extLst>
      <p:ext uri="{BB962C8B-B14F-4D97-AF65-F5344CB8AC3E}">
        <p14:creationId xmlns:p14="http://schemas.microsoft.com/office/powerpoint/2010/main" val="287745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On the left is a map of our whole NYC Transportation Heat Vulnerability Index at the community district level, showing bivariate mapping of vulnerability on the X-axis of the legend, and UHI factor on the Y-axis of the legend. Dark purple districts correspond high vulnerability and light purple districts correspond to low vulnerability and low UHI factor.  As we can see, the hottest and most vulnerable districts are in southern Manhattan and the least vulnerable populations and coolest districts are in Staten Island.  </a:t>
            </a:r>
            <a:endParaRPr lang="en-US" b="0" i="0">
              <a:effectLst/>
            </a:endParaRPr>
          </a:p>
          <a:p>
            <a:pPr>
              <a:defRPr/>
            </a:pPr>
            <a:endParaRPr lang="en-US"/>
          </a:p>
        </p:txBody>
      </p:sp>
      <p:sp>
        <p:nvSpPr>
          <p:cNvPr id="4" name="Slide Number Placeholder 3"/>
          <p:cNvSpPr>
            <a:spLocks noGrp="1"/>
          </p:cNvSpPr>
          <p:nvPr>
            <p:ph type="sldNum" sz="quarter" idx="5"/>
          </p:nvPr>
        </p:nvSpPr>
        <p:spPr/>
        <p:txBody>
          <a:bodyPr/>
          <a:lstStyle/>
          <a:p>
            <a:fld id="{59FFF554-9721-473E-B7E3-8AF7A285E57C}" type="slidenum">
              <a:rPr lang="en-US" smtClean="0"/>
              <a:t>13</a:t>
            </a:fld>
            <a:endParaRPr lang="en-US"/>
          </a:p>
        </p:txBody>
      </p:sp>
    </p:spTree>
    <p:extLst>
      <p:ext uri="{BB962C8B-B14F-4D97-AF65-F5344CB8AC3E}">
        <p14:creationId xmlns:p14="http://schemas.microsoft.com/office/powerpoint/2010/main" val="250617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Following generating the bivariate map for all of NYC, we zoomed in to determine vulnerability at the individual bus stop and route level. To do so, we performed another PCA, including scores for the THVI factor for each stop, the proximity of other public transportation stops within a 5 minute walking distance, bus wait time, bus shelter presence and ridership?. This resulted in transportation vulnerability for each bus stop, which we then were able calculate for each bus route. We used this analysis to determine the 5 most vulnerable stops. </a:t>
            </a:r>
            <a:endParaRPr lang="en-US" b="0" i="0">
              <a:effectLst/>
            </a:endParaRPr>
          </a:p>
          <a:p>
            <a:endParaRPr lang="en-US"/>
          </a:p>
        </p:txBody>
      </p:sp>
      <p:sp>
        <p:nvSpPr>
          <p:cNvPr id="4" name="Slide Number Placeholder 3"/>
          <p:cNvSpPr>
            <a:spLocks noGrp="1"/>
          </p:cNvSpPr>
          <p:nvPr>
            <p:ph type="sldNum" sz="quarter" idx="10"/>
          </p:nvPr>
        </p:nvSpPr>
        <p:spPr/>
        <p:txBody>
          <a:bodyPr/>
          <a:lstStyle/>
          <a:p>
            <a:fld id="{59FFF554-9721-473E-B7E3-8AF7A285E57C}" type="slidenum">
              <a:rPr lang="en-US" smtClean="0"/>
              <a:t>14</a:t>
            </a:fld>
            <a:endParaRPr lang="en-US"/>
          </a:p>
        </p:txBody>
      </p:sp>
    </p:spTree>
    <p:extLst>
      <p:ext uri="{BB962C8B-B14F-4D97-AF65-F5344CB8AC3E}">
        <p14:creationId xmlns:p14="http://schemas.microsoft.com/office/powerpoint/2010/main" val="45016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Once we had determined the top 5 most vulnerable stops, we 3D modeled mean radiant temperature at each one, to get a better understanding of actual experienced heat. TO do so we used SOLWEIG, a </a:t>
            </a:r>
            <a:r>
              <a:rPr lang="en-US" sz="1200" b="0" i="0" kern="1200" err="1">
                <a:solidFill>
                  <a:schemeClr val="tx1"/>
                </a:solidFill>
                <a:effectLst/>
                <a:latin typeface="+mn-lt"/>
                <a:ea typeface="+mn-ea"/>
                <a:cs typeface="+mn-cs"/>
              </a:rPr>
              <a:t>qgis</a:t>
            </a:r>
            <a:r>
              <a:rPr lang="en-US" sz="1200" b="0" i="0" kern="1200">
                <a:solidFill>
                  <a:schemeClr val="tx1"/>
                </a:solidFill>
                <a:effectLst/>
                <a:latin typeface="+mn-lt"/>
                <a:ea typeface="+mn-ea"/>
                <a:cs typeface="+mn-cs"/>
              </a:rPr>
              <a:t> plug in which stands for </a:t>
            </a:r>
            <a:r>
              <a:rPr lang="en-US" sz="1200" b="1" i="0" kern="1200" err="1">
                <a:solidFill>
                  <a:schemeClr val="tx1"/>
                </a:solidFill>
                <a:effectLst/>
                <a:latin typeface="+mn-lt"/>
                <a:ea typeface="+mn-ea"/>
                <a:cs typeface="+mn-cs"/>
              </a:rPr>
              <a:t>SOlar</a:t>
            </a:r>
            <a:r>
              <a:rPr lang="en-US" sz="1200" b="1" i="0" kern="1200">
                <a:solidFill>
                  <a:schemeClr val="tx1"/>
                </a:solidFill>
                <a:effectLst/>
                <a:latin typeface="+mn-lt"/>
                <a:ea typeface="+mn-ea"/>
                <a:cs typeface="+mn-cs"/>
              </a:rPr>
              <a:t> and </a:t>
            </a:r>
            <a:r>
              <a:rPr lang="en-US" sz="1200" b="1" i="0" kern="1200" err="1">
                <a:solidFill>
                  <a:schemeClr val="tx1"/>
                </a:solidFill>
                <a:effectLst/>
                <a:latin typeface="+mn-lt"/>
                <a:ea typeface="+mn-ea"/>
                <a:cs typeface="+mn-cs"/>
              </a:rPr>
              <a:t>LongWave</a:t>
            </a:r>
            <a:r>
              <a:rPr lang="en-US" sz="1200" b="1" i="0" kern="1200">
                <a:solidFill>
                  <a:schemeClr val="tx1"/>
                </a:solidFill>
                <a:effectLst/>
                <a:latin typeface="+mn-lt"/>
                <a:ea typeface="+mn-ea"/>
                <a:cs typeface="+mn-cs"/>
              </a:rPr>
              <a:t> Environmental Irradiance Geometry model</a:t>
            </a:r>
            <a:r>
              <a:rPr lang="en-US" sz="1200" b="0" i="0" kern="1200">
                <a:solidFill>
                  <a:schemeClr val="tx1"/>
                </a:solidFill>
                <a:effectLst/>
                <a:latin typeface="+mn-lt"/>
                <a:ea typeface="+mn-ea"/>
                <a:cs typeface="+mn-cs"/>
              </a:rPr>
              <a:t>. To calculate SOLWEIG, we input Vegetation Digital Surface Models, Ground Cover, and Ground and Building Digital Surface Models, allowing us to paint a deeper picture of Thermal Comfort for each of these 5 hottest stops, generating a model of thermal comfort as based on mean radiant temperature. Mean radiant temperature more accurately simulates the felt experience for someone standing at a stop, highlighting the importance of shade infrastructure in mitigating heat. </a:t>
            </a:r>
            <a:endParaRPr lang="en-US" b="0" i="0">
              <a:effectLst/>
            </a:endParaRPr>
          </a:p>
          <a:p>
            <a:pPr>
              <a:defRPr/>
            </a:pPr>
            <a:endParaRPr lang="en-US"/>
          </a:p>
        </p:txBody>
      </p:sp>
      <p:sp>
        <p:nvSpPr>
          <p:cNvPr id="4" name="Slide Number Placeholder 3"/>
          <p:cNvSpPr>
            <a:spLocks noGrp="1"/>
          </p:cNvSpPr>
          <p:nvPr>
            <p:ph type="sldNum" sz="quarter" idx="5"/>
          </p:nvPr>
        </p:nvSpPr>
        <p:spPr/>
        <p:txBody>
          <a:bodyPr/>
          <a:lstStyle/>
          <a:p>
            <a:fld id="{59FFF554-9721-473E-B7E3-8AF7A285E57C}" type="slidenum">
              <a:rPr lang="en-US" smtClean="0"/>
              <a:t>15</a:t>
            </a:fld>
            <a:endParaRPr lang="en-US"/>
          </a:p>
        </p:txBody>
      </p:sp>
    </p:spTree>
    <p:extLst>
      <p:ext uri="{BB962C8B-B14F-4D97-AF65-F5344CB8AC3E}">
        <p14:creationId xmlns:p14="http://schemas.microsoft.com/office/powerpoint/2010/main" val="1992787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While many heat vulnerability studies have been performed in NYC, ours adds the axis of public transportation to the conversation. From our preliminary analysis, we were able to visualize the relationship between heat and social vulnerability factors for bus riders. With our final results, Transportation Alternatives will be able to better advocate for public transportation and infrastructure in the face of worsening urban heat. A next step in this research could be to do a deeper dive – generating a more in-depth and comprehensive model of the relationship between transportation and heat.  </a:t>
            </a:r>
            <a:endParaRPr lang="en-US" b="0" i="0">
              <a:effectLst/>
            </a:endParaRPr>
          </a:p>
          <a:p>
            <a:endParaRPr lang="en-US"/>
          </a:p>
          <a:p>
            <a:endParaRPr lang="en-US"/>
          </a:p>
          <a:p>
            <a:endParaRPr lang="en-US"/>
          </a:p>
          <a:p>
            <a:r>
              <a:rPr lang="en-US"/>
              <a:t>Image Credit: MTA</a:t>
            </a:r>
          </a:p>
          <a:p>
            <a:r>
              <a:rPr lang="en-US"/>
              <a:t>Image Link: https://new.mta.info/project/zero-emission-bus-fleet</a:t>
            </a:r>
          </a:p>
          <a:p>
            <a:endParaRPr lang="en-US"/>
          </a:p>
        </p:txBody>
      </p:sp>
      <p:sp>
        <p:nvSpPr>
          <p:cNvPr id="4" name="Slide Number Placeholder 3"/>
          <p:cNvSpPr>
            <a:spLocks noGrp="1"/>
          </p:cNvSpPr>
          <p:nvPr>
            <p:ph type="sldNum" sz="quarter" idx="10"/>
          </p:nvPr>
        </p:nvSpPr>
        <p:spPr/>
        <p:txBody>
          <a:bodyPr/>
          <a:lstStyle/>
          <a:p>
            <a:fld id="{59FFF554-9721-473E-B7E3-8AF7A285E57C}" type="slidenum">
              <a:rPr lang="en-US" smtClean="0"/>
              <a:t>16</a:t>
            </a:fld>
            <a:endParaRPr lang="en-US"/>
          </a:p>
        </p:txBody>
      </p:sp>
    </p:spTree>
    <p:extLst>
      <p:ext uri="{BB962C8B-B14F-4D97-AF65-F5344CB8AC3E}">
        <p14:creationId xmlns:p14="http://schemas.microsoft.com/office/powerpoint/2010/main" val="2485895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As objective as we try to be as researchers, models always carry a layer of subjectivity, with vulnerability analyses particularly reducing the nuance of real-world phenomena. This is especially present as a limitation in the determination of which factors to consider in the analysis. In addition to this, we had some limitations regarding data as some census tracts did not have data for certain layers when pulled from the census. </a:t>
            </a:r>
            <a:r>
              <a:rPr lang="en-US" sz="1200" b="1" i="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Data processing for nighttime LST through ISS ECOSTRESS was particularly patchy across our study area and time, which limited our data quality and ability to incorporate a nighttime UHI assessment. Finally, this project took place over only 10 weeks, limiting the breadth and depth of analysis we were able to perform.  </a:t>
            </a:r>
            <a:endParaRPr lang="en-US" b="0" i="0">
              <a:effectLst/>
            </a:endParaRPr>
          </a:p>
          <a:p>
            <a:endParaRPr lang="en-US"/>
          </a:p>
        </p:txBody>
      </p:sp>
      <p:sp>
        <p:nvSpPr>
          <p:cNvPr id="4" name="Slide Number Placeholder 3"/>
          <p:cNvSpPr>
            <a:spLocks noGrp="1"/>
          </p:cNvSpPr>
          <p:nvPr>
            <p:ph type="sldNum" sz="quarter" idx="10"/>
          </p:nvPr>
        </p:nvSpPr>
        <p:spPr/>
        <p:txBody>
          <a:bodyPr/>
          <a:lstStyle/>
          <a:p>
            <a:fld id="{59FFF554-9721-473E-B7E3-8AF7A285E57C}" type="slidenum">
              <a:rPr lang="en-US" smtClean="0"/>
              <a:t>17</a:t>
            </a:fld>
            <a:endParaRPr lang="en-US"/>
          </a:p>
        </p:txBody>
      </p:sp>
    </p:spTree>
    <p:extLst>
      <p:ext uri="{BB962C8B-B14F-4D97-AF65-F5344CB8AC3E}">
        <p14:creationId xmlns:p14="http://schemas.microsoft.com/office/powerpoint/2010/main" val="92474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We’d like to close out this presentation by thanking those who helped us in this research. First, we’d like to thank our partners at Transportation Alternatives, </a:t>
            </a:r>
            <a:r>
              <a:rPr lang="en-US" sz="1200" b="0" i="0" kern="1200" err="1">
                <a:solidFill>
                  <a:schemeClr val="tx1"/>
                </a:solidFill>
                <a:effectLst/>
                <a:latin typeface="+mn-lt"/>
                <a:ea typeface="+mn-ea"/>
                <a:cs typeface="+mn-cs"/>
              </a:rPr>
              <a:t>Em</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Friedenberg</a:t>
            </a:r>
            <a:r>
              <a:rPr lang="en-US" sz="1200" b="0" i="0" kern="1200">
                <a:solidFill>
                  <a:schemeClr val="tx1"/>
                </a:solidFill>
                <a:effectLst/>
                <a:latin typeface="+mn-lt"/>
                <a:ea typeface="+mn-ea"/>
                <a:cs typeface="+mn-cs"/>
              </a:rPr>
              <a:t> and Philip </a:t>
            </a:r>
            <a:r>
              <a:rPr lang="en-US" sz="1200" b="0" i="0" kern="1200" err="1">
                <a:solidFill>
                  <a:schemeClr val="tx1"/>
                </a:solidFill>
                <a:effectLst/>
                <a:latin typeface="+mn-lt"/>
                <a:ea typeface="+mn-ea"/>
                <a:cs typeface="+mn-cs"/>
              </a:rPr>
              <a:t>Miatkowski</a:t>
            </a:r>
            <a:r>
              <a:rPr lang="en-US" sz="1200" b="0" i="0" kern="1200">
                <a:solidFill>
                  <a:schemeClr val="tx1"/>
                </a:solidFill>
                <a:effectLst/>
                <a:latin typeface="+mn-lt"/>
                <a:ea typeface="+mn-ea"/>
                <a:cs typeface="+mn-cs"/>
              </a:rPr>
              <a:t>. We’d like to also thank our science advisors for their invaluable guidance, Dr. Kenton Ross, Lauren Childs-Gleason and Mehdi </a:t>
            </a:r>
            <a:r>
              <a:rPr lang="en-US" sz="1200" b="0" i="0" kern="1200" err="1">
                <a:solidFill>
                  <a:schemeClr val="tx1"/>
                </a:solidFill>
                <a:effectLst/>
                <a:latin typeface="+mn-lt"/>
                <a:ea typeface="+mn-ea"/>
                <a:cs typeface="+mn-cs"/>
              </a:rPr>
              <a:t>Heris</a:t>
            </a:r>
            <a:r>
              <a:rPr lang="en-US" sz="1200" b="0" i="0" kern="1200">
                <a:solidFill>
                  <a:schemeClr val="tx1"/>
                </a:solidFill>
                <a:effectLst/>
                <a:latin typeface="+mn-lt"/>
                <a:ea typeface="+mn-ea"/>
                <a:cs typeface="+mn-cs"/>
              </a:rPr>
              <a:t>. Finally, we would like to thank our fellow Julianne Liu for her support and leadership as well as the rest of our node, Piper, Andrea, </a:t>
            </a:r>
            <a:r>
              <a:rPr lang="en-US" sz="1200" b="0" i="0" kern="1200" err="1">
                <a:solidFill>
                  <a:schemeClr val="tx1"/>
                </a:solidFill>
                <a:effectLst/>
                <a:latin typeface="+mn-lt"/>
                <a:ea typeface="+mn-ea"/>
                <a:cs typeface="+mn-cs"/>
              </a:rPr>
              <a:t>Yoana</a:t>
            </a:r>
            <a:r>
              <a:rPr lang="en-US" sz="1200" b="0" i="0" kern="1200">
                <a:solidFill>
                  <a:schemeClr val="tx1"/>
                </a:solidFill>
                <a:effectLst/>
                <a:latin typeface="+mn-lt"/>
                <a:ea typeface="+mn-ea"/>
                <a:cs typeface="+mn-cs"/>
              </a:rPr>
              <a:t>, and Fiona for their camaraderie and support throughout this term. </a:t>
            </a:r>
            <a:endParaRPr lang="en-US" b="0" i="0">
              <a:effectLst/>
            </a:endParaRPr>
          </a:p>
          <a:p>
            <a:endParaRPr lang="en-US"/>
          </a:p>
        </p:txBody>
      </p:sp>
      <p:sp>
        <p:nvSpPr>
          <p:cNvPr id="4" name="Slide Number Placeholder 3"/>
          <p:cNvSpPr>
            <a:spLocks noGrp="1"/>
          </p:cNvSpPr>
          <p:nvPr>
            <p:ph type="sldNum" sz="quarter" idx="10"/>
          </p:nvPr>
        </p:nvSpPr>
        <p:spPr/>
        <p:txBody>
          <a:bodyPr/>
          <a:lstStyle/>
          <a:p>
            <a:fld id="{59FFF554-9721-473E-B7E3-8AF7A285E57C}" type="slidenum">
              <a:rPr lang="en-US" smtClean="0"/>
              <a:t>18</a:t>
            </a:fld>
            <a:endParaRPr lang="en-US"/>
          </a:p>
        </p:txBody>
      </p:sp>
    </p:spTree>
    <p:extLst>
      <p:ext uri="{BB962C8B-B14F-4D97-AF65-F5344CB8AC3E}">
        <p14:creationId xmlns:p14="http://schemas.microsoft.com/office/powerpoint/2010/main" val="374161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Our study area is federally recognized as New York City, known as </a:t>
            </a:r>
            <a:r>
              <a:rPr lang="en-US" sz="1200" b="0" i="0" kern="1200" err="1">
                <a:solidFill>
                  <a:schemeClr val="tx1"/>
                </a:solidFill>
                <a:effectLst/>
                <a:latin typeface="+mn-lt"/>
                <a:ea typeface="+mn-ea"/>
                <a:cs typeface="+mn-cs"/>
              </a:rPr>
              <a:t>Lenapehoking</a:t>
            </a:r>
            <a:r>
              <a:rPr lang="en-US" sz="1200" b="0" i="0" kern="1200">
                <a:solidFill>
                  <a:schemeClr val="tx1"/>
                </a:solidFill>
                <a:effectLst/>
                <a:latin typeface="+mn-lt"/>
                <a:ea typeface="+mn-ea"/>
                <a:cs typeface="+mn-cs"/>
              </a:rPr>
              <a:t>, the ancestral lands of the Lenape people. NYC is the most populous urban area in the United States, and is composed of five boroughs: the Bronx, Brooklyn, Manhattan, Staten Island, and Queens. The city covers a total area of 300 square miles</a:t>
            </a:r>
            <a:r>
              <a:rPr lang="en-US" sz="1200" b="0" i="0" u="sng"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and contains about 8.5 million people, with a diverse population that is approximately 32% White, 23% Black, 29% Hispanic and Latino, 14% Asian, and 0.5% Native American – the largest urban Indigenous population in the US. NYC is recognized for its wide variety of transportation options</a:t>
            </a:r>
            <a:r>
              <a:rPr lang="en-US" sz="1200" b="0" i="0" u="sng" kern="1200">
                <a:solidFill>
                  <a:schemeClr val="tx1"/>
                </a:solidFill>
                <a:effectLst/>
                <a:latin typeface="+mn-lt"/>
                <a:ea typeface="+mn-ea"/>
                <a:cs typeface="+mn-cs"/>
              </a:rPr>
              <a:t>,</a:t>
            </a:r>
            <a:r>
              <a:rPr lang="en-US" sz="1200" b="0" i="0" kern="1200">
                <a:solidFill>
                  <a:schemeClr val="tx1"/>
                </a:solidFill>
                <a:effectLst/>
                <a:latin typeface="+mn-lt"/>
                <a:ea typeface="+mn-ea"/>
                <a:cs typeface="+mn-cs"/>
              </a:rPr>
              <a:t> including an extensive bus system administered by the Metropolitan Transportation Authority. The bus system receives 2.2 million riders per weekday along 300 bus routes and 16,000 stops, whose frequency and location are being updated by the MTA. Our study focuses on 2017 to 2022. </a:t>
            </a:r>
            <a:endParaRPr lang="en-US" b="0" i="0">
              <a:effectLst/>
            </a:endParaRPr>
          </a:p>
          <a:p>
            <a:endParaRPr lang="en-US"/>
          </a:p>
          <a:p>
            <a:endParaRPr lang="en-US"/>
          </a:p>
          <a:p>
            <a:endParaRPr lang="en-US"/>
          </a:p>
          <a:p>
            <a:endParaRPr lang="en-US"/>
          </a:p>
          <a:p>
            <a:r>
              <a:rPr lang="en-US"/>
              <a:t>Image source: NASA</a:t>
            </a:r>
            <a:endParaRPr lang="en-US">
              <a:ea typeface="Calibri"/>
              <a:cs typeface="Calibri"/>
            </a:endParaRPr>
          </a:p>
          <a:p>
            <a:r>
              <a:rPr lang="en-US"/>
              <a:t>Image credit: https://earthobservatory.nasa.gov/images/3678/new-york-city</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2</a:t>
            </a:fld>
            <a:endParaRPr lang="en-US"/>
          </a:p>
        </p:txBody>
      </p:sp>
    </p:spTree>
    <p:extLst>
      <p:ext uri="{BB962C8B-B14F-4D97-AF65-F5344CB8AC3E}">
        <p14:creationId xmlns:p14="http://schemas.microsoft.com/office/powerpoint/2010/main" val="336423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Urban Heat Island effect is the phenomenon where urban areas experience higher temperatures than surrounding rural and exurban areas due to the higher concentration of solar radiation-absorbing impervious surfaces (roads and buildings), and the lack of green space and canopy cover. Exposure to extreme heat can lead to dangerous or even mortal health effects, especially when accompanied by other air pollutants. People walking to and waiting for buses are more vulnerable to this phenomenon, though cooling interventions, such as shade infrastructure and trees, can significantly reduce the impact of urban heat around bus stops. </a:t>
            </a:r>
            <a:endParaRPr lang="en-US" b="0" i="0">
              <a:effectLst/>
            </a:endParaRPr>
          </a:p>
          <a:p>
            <a:endParaRPr lang="en-US" u="none">
              <a:cs typeface="Calibri"/>
            </a:endParaRPr>
          </a:p>
          <a:p>
            <a:endParaRPr lang="en-US" u="none">
              <a:cs typeface="Calibri"/>
            </a:endParaRPr>
          </a:p>
          <a:p>
            <a:endParaRPr lang="en-US" u="none">
              <a:cs typeface="Calibri"/>
            </a:endParaRPr>
          </a:p>
          <a:p>
            <a:endParaRPr lang="en-US" u="none">
              <a:cs typeface="Calibri"/>
            </a:endParaRPr>
          </a:p>
          <a:p>
            <a:endParaRPr lang="en-US" u="none">
              <a:cs typeface="Calibri"/>
            </a:endParaRPr>
          </a:p>
          <a:p>
            <a:endParaRPr lang="en-US" u="none">
              <a:cs typeface="Calibri"/>
            </a:endParaRPr>
          </a:p>
          <a:p>
            <a:r>
              <a:rPr lang="en-US" u="none"/>
              <a:t>Image credit: EPA</a:t>
            </a:r>
          </a:p>
          <a:p>
            <a:r>
              <a:rPr lang="en-US" u="none">
                <a:cs typeface="Calibri"/>
              </a:rPr>
              <a:t>Recreation of:</a:t>
            </a:r>
            <a:r>
              <a:rPr lang="en-US" u="none" baseline="0">
                <a:cs typeface="Calibri"/>
              </a:rPr>
              <a:t> </a:t>
            </a:r>
            <a:r>
              <a:rPr lang="en-US" u="none">
                <a:hlinkClick r:id="rId3"/>
              </a:rPr>
              <a:t>https://www.epa.gov/heatislands/learn-about-heat-islands</a:t>
            </a:r>
            <a:endParaRPr lang="en-US" u="none">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3</a:t>
            </a:fld>
            <a:endParaRPr lang="en-US"/>
          </a:p>
        </p:txBody>
      </p:sp>
    </p:spTree>
    <p:extLst>
      <p:ext uri="{BB962C8B-B14F-4D97-AF65-F5344CB8AC3E}">
        <p14:creationId xmlns:p14="http://schemas.microsoft.com/office/powerpoint/2010/main" val="311166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rtl="0" fontAlgn="base"/>
            <a:r>
              <a:rPr lang="en-US" sz="1200" b="0" i="0" kern="1200">
                <a:solidFill>
                  <a:schemeClr val="tx1"/>
                </a:solidFill>
                <a:effectLst/>
                <a:latin typeface="+mn-lt"/>
                <a:ea typeface="+mn-ea"/>
                <a:cs typeface="+mn-cs"/>
              </a:rPr>
              <a:t>As mentioned, our study area lies on the ancestral lands of the Lenape people who were subject to over four hundred years of genocide and violent displacement by white colonizers. As we discuss urban heat, it is important to keep in mind that the form of urbanization responsible for creating urban heat island effects is itself product of settler colonialism and is only possible due to the displacement and ongoing oppression of the Lenape people. </a:t>
            </a:r>
            <a:endParaRPr lang="en-US" b="0" i="0">
              <a:effectLst/>
            </a:endParaRPr>
          </a:p>
          <a:p>
            <a:pPr rtl="0" fontAlgn="base"/>
            <a:r>
              <a:rPr lang="en-US" sz="1200" b="0" i="0" kern="1200">
                <a:solidFill>
                  <a:schemeClr val="tx1"/>
                </a:solidFill>
                <a:effectLst/>
                <a:latin typeface="+mn-lt"/>
                <a:ea typeface="+mn-ea"/>
                <a:cs typeface="+mn-cs"/>
              </a:rPr>
              <a:t>Since the colonization of </a:t>
            </a:r>
            <a:r>
              <a:rPr lang="en-US" sz="1200" b="0" i="0" kern="1200" err="1">
                <a:solidFill>
                  <a:schemeClr val="tx1"/>
                </a:solidFill>
                <a:effectLst/>
                <a:latin typeface="+mn-lt"/>
                <a:ea typeface="+mn-ea"/>
                <a:cs typeface="+mn-cs"/>
              </a:rPr>
              <a:t>Lenapehoking</a:t>
            </a:r>
            <a:r>
              <a:rPr lang="en-US" sz="1200" b="0" i="0" kern="1200">
                <a:solidFill>
                  <a:schemeClr val="tx1"/>
                </a:solidFill>
                <a:effectLst/>
                <a:latin typeface="+mn-lt"/>
                <a:ea typeface="+mn-ea"/>
                <a:cs typeface="+mn-cs"/>
              </a:rPr>
              <a:t>, environmental injustice has, and continues to be, a product of NYC’s policy and planning practices. This can be seen in the demolishing of Seneca Village, which was a predominantly Black and immigrant settlement, and the displacement of its inhabitants to create Central Park. As we’ll see from our results, Central Park now provides cooling benefits to the surrounding neighborhoods during hot summer months – neighborhoods which are now predominately white and wealthy. Further, public policy in the 20th century continued these practices of displacement and segregation pushing Black, Brown and poor communities into spaces of undesirable land use through redlining, highway infrastructure, and so-called urban renewal projects.  </a:t>
            </a:r>
            <a:endParaRPr lang="en-US" b="0" i="0">
              <a:effectLst/>
            </a:endParaRPr>
          </a:p>
          <a:p>
            <a:pPr rtl="0" fontAlgn="base"/>
            <a:r>
              <a:rPr lang="en-US" sz="1200" b="0" i="0" kern="1200">
                <a:solidFill>
                  <a:schemeClr val="tx1"/>
                </a:solidFill>
                <a:effectLst/>
                <a:latin typeface="+mn-lt"/>
                <a:ea typeface="+mn-ea"/>
                <a:cs typeface="+mn-cs"/>
              </a:rPr>
              <a:t>In response, NYC also has a rich landscape of environmental justice organizing. Following protesting the detrimental air quality caused by the North River Sewage Treatment Plant, Vernice Miller-Travis, Peggy Shepard, Chuck Sutton formed WE ACT, the first Environmental Justice Organization in NYC. Their research, organizing, and advocacy, as well as landmark lawsuit against the NYC Department of Environmental Protection, set the stage for EJ work in NYC today. </a:t>
            </a:r>
            <a:endParaRPr lang="en-US" b="0" i="0">
              <a:effectLst/>
            </a:endParaRPr>
          </a:p>
          <a:p>
            <a:endParaRPr lang="en-US"/>
          </a:p>
        </p:txBody>
      </p:sp>
      <p:sp>
        <p:nvSpPr>
          <p:cNvPr id="4" name="Slide Number Placeholder 3"/>
          <p:cNvSpPr>
            <a:spLocks noGrp="1"/>
          </p:cNvSpPr>
          <p:nvPr>
            <p:ph type="sldNum" sz="quarter" idx="5"/>
          </p:nvPr>
        </p:nvSpPr>
        <p:spPr/>
        <p:txBody>
          <a:bodyPr/>
          <a:lstStyle/>
          <a:p>
            <a:fld id="{59FFF554-9721-473E-B7E3-8AF7A285E57C}" type="slidenum">
              <a:rPr lang="en-US" smtClean="0"/>
              <a:t>4</a:t>
            </a:fld>
            <a:endParaRPr lang="en-US"/>
          </a:p>
        </p:txBody>
      </p:sp>
    </p:spTree>
    <p:extLst>
      <p:ext uri="{BB962C8B-B14F-4D97-AF65-F5344CB8AC3E}">
        <p14:creationId xmlns:p14="http://schemas.microsoft.com/office/powerpoint/2010/main" val="402968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rtl="0" fontAlgn="base"/>
            <a:r>
              <a:rPr lang="en-US" sz="1200" b="0" i="0" kern="1200">
                <a:solidFill>
                  <a:schemeClr val="tx1"/>
                </a:solidFill>
                <a:effectLst/>
                <a:latin typeface="+mn-lt"/>
                <a:ea typeface="+mn-ea"/>
                <a:cs typeface="+mn-cs"/>
              </a:rPr>
              <a:t>The aforementioned racist policy and planning has created an inequitable distribution of shade and heat exposure, which disproportionately impacts marginalize communities. Black and low-income New Yorkers in particular experience the greatest impacts to their health, often co-burdened by exposure to heat and air pollution. Further, bus riders in NYC, who are predominately people of color, lower income, and/or elderly, are also exposed to these environmental burdens when walking to and waiting for the bus.  </a:t>
            </a:r>
            <a:endParaRPr lang="en-US" b="0" i="0">
              <a:effectLst/>
            </a:endParaRPr>
          </a:p>
          <a:p>
            <a:pPr rtl="0" fontAlgn="base"/>
            <a:r>
              <a:rPr lang="en-US" sz="1200" b="0" i="0" kern="1200">
                <a:solidFill>
                  <a:schemeClr val="tx1"/>
                </a:solidFill>
                <a:effectLst/>
                <a:latin typeface="+mn-lt"/>
                <a:ea typeface="+mn-ea"/>
                <a:cs typeface="+mn-cs"/>
              </a:rPr>
              <a:t>Redesigning bus networks and adding shade infrastructure is an ongoing process, that leaves stops and routes inaccessible or exposed to the elements, especially in historically redlined minority neighborhoods. Further, structural racism and income inequality limit access to the healthcare and cooling resources necessary to endure heat – a growing concern with the increasing number of hot days per year. Additionally, while green infrastructure can mitigate the UHI effect around bus stops, urban greening can cause gentrification in minority and low-income neighborhoods in the absence of policy intervention.  </a:t>
            </a:r>
            <a:endParaRPr lang="en-US" b="0" i="0">
              <a:effectLst/>
            </a:endParaRPr>
          </a:p>
          <a:p>
            <a:endParaRPr lang="en-US">
              <a:cs typeface="Calibri"/>
            </a:endParaRPr>
          </a:p>
          <a:p>
            <a:endParaRPr lang="en-US">
              <a:cs typeface="Calibri"/>
            </a:endParaRPr>
          </a:p>
          <a:p>
            <a:endParaRPr lang="en-US">
              <a:cs typeface="Calibri"/>
            </a:endParaRPr>
          </a:p>
          <a:p>
            <a:endParaRPr lang="en-US">
              <a:cs typeface="Calibri"/>
            </a:endParaRPr>
          </a:p>
          <a:p>
            <a:endParaRPr lang="en-US"/>
          </a:p>
          <a:p>
            <a:r>
              <a:rPr lang="en-US"/>
              <a:t>------------------------------Image Information Below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Image Credit: The Noun Project (creative commons)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Image source: https://thenounproject.com/icon/bus-stop-1230795/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Image Credit: The Noun Project (creative commons)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Image source: https://thenounproject.com/icon/shade-3856697/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Image credit: </a:t>
            </a:r>
            <a:r>
              <a:rPr lang="en-US" err="1">
                <a:cs typeface="Calibri"/>
              </a:rPr>
              <a:t>Powerpoint</a:t>
            </a:r>
            <a:r>
              <a:rPr lang="en-US">
                <a:cs typeface="Calibri"/>
              </a:rPr>
              <a:t> icons</a:t>
            </a:r>
          </a:p>
          <a:p>
            <a:endParaRPr lang="en-US">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5</a:t>
            </a:fld>
            <a:endParaRPr lang="en-US"/>
          </a:p>
        </p:txBody>
      </p:sp>
    </p:spTree>
    <p:extLst>
      <p:ext uri="{BB962C8B-B14F-4D97-AF65-F5344CB8AC3E}">
        <p14:creationId xmlns:p14="http://schemas.microsoft.com/office/powerpoint/2010/main" val="248659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partnered with Transportation Alternatives (TA), an non-profit organization with a fifty-year legacy of advocacy and community organizing for the reclamation of public space from cars in NYC. Originally focused on increasing bike accessibility, their mission has expanded to creating safer, more equitable streets, including most recently: urban heat. </a:t>
            </a:r>
            <a:endParaRPr lang="en-US"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panose="020F0502020204030204"/>
              <a:cs typeface="Calibri"/>
            </a:endParaRPr>
          </a:p>
          <a:p>
            <a:r>
              <a:rPr lang="en-US"/>
              <a:t>------------------------------Image Information Below ------------------------------</a:t>
            </a:r>
            <a:endParaRPr lang="en-US">
              <a:cs typeface="Calibri"/>
            </a:endParaRPr>
          </a:p>
          <a:p>
            <a:r>
              <a:rPr lang="en-US"/>
              <a:t>•Image Credit: Transportation Alternatives</a:t>
            </a:r>
            <a:endParaRPr lang="en-US">
              <a:cs typeface="Calibri"/>
            </a:endParaRPr>
          </a:p>
          <a:p>
            <a:r>
              <a:rPr lang="en-US"/>
              <a:t>•Image Source: </a:t>
            </a:r>
            <a:r>
              <a:rPr lang="en-US">
                <a:hlinkClick r:id="rId3"/>
              </a:rPr>
              <a:t>https://images.squarespace-cdn.com/content/v1/5cab9d9b65a707a9b36f4b6c/1593464414621-PS8JD69DO911K1IG69PE/image-asset.jpeg?format=1500w</a:t>
            </a:r>
            <a:r>
              <a:rPr lang="en-US"/>
              <a:t>  (Pending Approval, Provided by Partner, used with permission)</a:t>
            </a:r>
            <a:endParaRPr lang="en-US">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6</a:t>
            </a:fld>
            <a:endParaRPr lang="en-US"/>
          </a:p>
        </p:txBody>
      </p:sp>
    </p:spTree>
    <p:extLst>
      <p:ext uri="{BB962C8B-B14F-4D97-AF65-F5344CB8AC3E}">
        <p14:creationId xmlns:p14="http://schemas.microsoft.com/office/powerpoint/2010/main" val="148193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With collaborators at the Massachusetts Institute of Technology, TA built Spatial Equity NYC, an interactive dashboard that visualizes public health, mobility, and environmental conditions. By communicating transportation-related data, and its associated disparities, it serves as a tool for grassroots change. The results from our project hope to be included in this dashboard, incorporating urban heat and its intersections with bus ridership.  </a:t>
            </a:r>
            <a:endParaRPr lang="en-US" b="0" i="0">
              <a:effectLst/>
            </a:endParaRPr>
          </a:p>
          <a:p>
            <a:endParaRPr lang="en-US"/>
          </a:p>
          <a:p>
            <a:r>
              <a:rPr lang="en-US"/>
              <a:t>Video source: Spatial Equity NYC</a:t>
            </a:r>
            <a:endParaRPr lang="en-US">
              <a:cs typeface="Calibri"/>
            </a:endParaRPr>
          </a:p>
          <a:p>
            <a:r>
              <a:rPr lang="en-US" dirty="0"/>
              <a:t>Video credit: </a:t>
            </a:r>
            <a:r>
              <a:rPr lang="en-US">
                <a:hlinkClick r:id="rId3"/>
              </a:rPr>
              <a:t>https://www.spatialequity.nyc/</a:t>
            </a:r>
            <a:r>
              <a:rPr lang="en-US"/>
              <a:t> (Provided by Partner, used with permission)</a:t>
            </a:r>
            <a:endParaRPr lang="en-US">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7</a:t>
            </a:fld>
            <a:endParaRPr lang="en-US"/>
          </a:p>
        </p:txBody>
      </p:sp>
    </p:spTree>
    <p:extLst>
      <p:ext uri="{BB962C8B-B14F-4D97-AF65-F5344CB8AC3E}">
        <p14:creationId xmlns:p14="http://schemas.microsoft.com/office/powerpoint/2010/main" val="159835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support TA’s work, our team conducted a UHI analysis to identify areas with the greatest exposure to heat. We then created a heat vulnerability index (HVI) utilizing sociodemographic, economic, and public health metrics of ridership, to identify the top X bus stops and top X routes with the highest vulnerability to extreme heat. From these analyses, we created map layers for TA to include into their dashboard. Our key findings will inform their future advocacy for just distribution of cooling interventions as bus stops are redesigned. Finally, we created a GIS tutorial documenting our methods as a resource for TA to use as they continue in their advocacy around transportation and urban heat.  </a:t>
            </a:r>
            <a:endParaRPr lang="en-US" b="0" i="0" dirty="0">
              <a:effectLst/>
            </a:endParaRPr>
          </a:p>
          <a:p>
            <a:endParaRPr lang="en-US" dirty="0"/>
          </a:p>
          <a:p>
            <a:endParaRPr lang="en-US" dirty="0"/>
          </a:p>
          <a:p>
            <a:endParaRPr lang="en-US" dirty="0"/>
          </a:p>
          <a:p>
            <a:endParaRPr lang="en-US" dirty="0"/>
          </a:p>
          <a:p>
            <a:r>
              <a:rPr lang="en-US" dirty="0"/>
              <a:t>------------------------------Image Information Below ------------------------------</a:t>
            </a:r>
          </a:p>
          <a:p>
            <a:r>
              <a:rPr lang="en-US" dirty="0">
                <a:cs typeface="Calibri"/>
              </a:rPr>
              <a:t>Image credit: </a:t>
            </a:r>
            <a:r>
              <a:rPr lang="en-US" dirty="0" err="1">
                <a:cs typeface="Calibri"/>
              </a:rPr>
              <a:t>Powerpoint</a:t>
            </a:r>
            <a:r>
              <a:rPr lang="en-US" dirty="0">
                <a:cs typeface="Calibri"/>
              </a:rPr>
              <a:t> icons</a:t>
            </a:r>
          </a:p>
        </p:txBody>
      </p:sp>
      <p:sp>
        <p:nvSpPr>
          <p:cNvPr id="4" name="Slide Number Placeholder 3"/>
          <p:cNvSpPr>
            <a:spLocks noGrp="1"/>
          </p:cNvSpPr>
          <p:nvPr>
            <p:ph type="sldNum" sz="quarter" idx="5"/>
          </p:nvPr>
        </p:nvSpPr>
        <p:spPr/>
        <p:txBody>
          <a:bodyPr/>
          <a:lstStyle/>
          <a:p>
            <a:fld id="{59FFF554-9721-473E-B7E3-8AF7A285E57C}" type="slidenum">
              <a:rPr lang="en-US" smtClean="0"/>
              <a:t>8</a:t>
            </a:fld>
            <a:endParaRPr lang="en-US"/>
          </a:p>
        </p:txBody>
      </p:sp>
    </p:spTree>
    <p:extLst>
      <p:ext uri="{BB962C8B-B14F-4D97-AF65-F5344CB8AC3E}">
        <p14:creationId xmlns:p14="http://schemas.microsoft.com/office/powerpoint/2010/main" val="68064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en-US" sz="1200" b="0" i="0" kern="1200">
                <a:solidFill>
                  <a:schemeClr val="tx1"/>
                </a:solidFill>
                <a:effectLst/>
                <a:latin typeface="+mn-lt"/>
                <a:ea typeface="+mn-ea"/>
                <a:cs typeface="+mn-cs"/>
              </a:rPr>
              <a:t>We used Landsat 8/9 Thermal Infrared Sensor data collected from Google Earth Engine for use in our analysis of daytime land surface temperatures in the city. ISS ECOSTRESS imagery was downloaded through the </a:t>
            </a:r>
            <a:r>
              <a:rPr lang="en-US" sz="1200" b="0" i="0" kern="1200" err="1">
                <a:solidFill>
                  <a:schemeClr val="tx1"/>
                </a:solidFill>
                <a:effectLst/>
                <a:latin typeface="+mn-lt"/>
                <a:ea typeface="+mn-ea"/>
                <a:cs typeface="+mn-cs"/>
              </a:rPr>
              <a:t>AppEEARS</a:t>
            </a:r>
            <a:r>
              <a:rPr lang="en-US" sz="1200" b="0" i="0" kern="1200">
                <a:solidFill>
                  <a:schemeClr val="tx1"/>
                </a:solidFill>
                <a:effectLst/>
                <a:latin typeface="+mn-lt"/>
                <a:ea typeface="+mn-ea"/>
                <a:cs typeface="+mn-cs"/>
              </a:rPr>
              <a:t> platform for nighttime land surface temperature. We gathered daytime and nighttime temperatures for the city and for a forested “rural reference” to compare with each other and obtain the urban heat island factor. </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lang="en-US" b="0" i="0">
              <a:effectLst/>
            </a:endParaRPr>
          </a:p>
          <a:p>
            <a:pPr marL="171450" indent="-171450">
              <a:buFont typeface="Arial,Sans-Serif"/>
              <a:buChar char="•"/>
              <a:defRPr/>
            </a:pPr>
            <a:r>
              <a:rPr lang="en-US"/>
              <a:t>Image Credit (Left): NASA</a:t>
            </a:r>
          </a:p>
          <a:p>
            <a:pPr marL="628650" lvl="1" indent="-171450">
              <a:buFont typeface="Arial,Sans-Serif"/>
              <a:buChar char="•"/>
              <a:defRPr/>
            </a:pPr>
            <a:r>
              <a:rPr lang="en-US"/>
              <a:t>Image Source: </a:t>
            </a:r>
            <a:r>
              <a:rPr lang="en-US">
                <a:hlinkClick r:id="rId3"/>
              </a:rPr>
              <a:t>https://landsat.gsfc.nasa.gov/wp-content/uploads/2021/12/ldcm_2012_COL-300x168-1.png</a:t>
            </a:r>
            <a:r>
              <a:rPr lang="en-US"/>
              <a:t> (NASA, public domain)</a:t>
            </a:r>
          </a:p>
          <a:p>
            <a:pPr marL="171450" indent="-171450">
              <a:buFont typeface="Arial,Sans-Serif"/>
              <a:buChar char="•"/>
              <a:defRPr/>
            </a:pPr>
            <a:r>
              <a:rPr lang="en-US"/>
              <a:t>Image Credit (Middle): NASA</a:t>
            </a:r>
          </a:p>
          <a:p>
            <a:pPr marL="628650" lvl="1" indent="-171450">
              <a:buFont typeface="Arial,Sans-Serif"/>
              <a:buChar char="•"/>
              <a:defRPr/>
            </a:pPr>
            <a:r>
              <a:rPr lang="en-US"/>
              <a:t>Image Source: https://www.nasa.gov/sites/default/files/thumbnails/image/landsat9.png (NASA, public domain)</a:t>
            </a:r>
          </a:p>
          <a:p>
            <a:pPr marL="171450" indent="-171450">
              <a:buFont typeface="Arial,Sans-Serif"/>
              <a:buChar char="•"/>
              <a:defRPr/>
            </a:pPr>
            <a:r>
              <a:rPr lang="en-US"/>
              <a:t>Image Credit (Right): NASA</a:t>
            </a:r>
          </a:p>
          <a:p>
            <a:pPr marL="628650" lvl="1" indent="-171450">
              <a:buFont typeface="Arial,Sans-Serif"/>
              <a:buChar char="•"/>
              <a:defRPr/>
            </a:pPr>
            <a:r>
              <a:rPr lang="en-US"/>
              <a:t>Image Source: https://www.jpl.nasa.gov/missions/ecosystem-spaceborne-thermal-radiometer-experiment-on-space-station-ecostress (NASA, public domain)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9</a:t>
            </a:fld>
            <a:endParaRPr lang="en-US"/>
          </a:p>
        </p:txBody>
      </p:sp>
    </p:spTree>
    <p:extLst>
      <p:ext uri="{BB962C8B-B14F-4D97-AF65-F5344CB8AC3E}">
        <p14:creationId xmlns:p14="http://schemas.microsoft.com/office/powerpoint/2010/main" val="2555484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Title">
    <p:spTree>
      <p:nvGrpSpPr>
        <p:cNvPr id="1" name=""/>
        <p:cNvGrpSpPr/>
        <p:nvPr/>
      </p:nvGrpSpPr>
      <p:grpSpPr>
        <a:xfrm>
          <a:off x="0" y="0"/>
          <a:ext cx="0" cy="0"/>
          <a:chOff x="0" y="0"/>
          <a:chExt cx="0" cy="0"/>
        </a:xfrm>
      </p:grpSpPr>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a:latin typeface="Arial" panose="020B0604020202020204" pitchFamily="34" charset="0"/>
                  <a:cs typeface="Arial" panose="020B0604020202020204" pitchFamily="34" charset="0"/>
                </a:rPr>
                <a:t>National</a:t>
              </a:r>
              <a:r>
                <a:rPr lang="en-US" sz="800" b="1" baseline="0">
                  <a:latin typeface="Arial" panose="020B0604020202020204" pitchFamily="34" charset="0"/>
                  <a:cs typeface="Arial" panose="020B0604020202020204" pitchFamily="34" charset="0"/>
                </a:rPr>
                <a:t> Aeronautics and Space Administration</a:t>
              </a:r>
              <a:endParaRPr lang="en-US" sz="800" b="1">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FE7F304-50AC-4B0F-99D3-B38607140BA2}"/>
              </a:ext>
            </a:extLst>
          </p:cNvPr>
          <p:cNvSpPr/>
          <p:nvPr userDrawn="1"/>
        </p:nvSpPr>
        <p:spPr>
          <a:xfrm>
            <a:off x="-1" y="1170211"/>
            <a:ext cx="12192001" cy="762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7" name="Picture 6">
            <a:extLst>
              <a:ext uri="{FF2B5EF4-FFF2-40B4-BE49-F238E27FC236}">
                <a16:creationId xmlns:a16="http://schemas.microsoft.com/office/drawing/2014/main" id="{C4EC1E3C-AE9C-4011-AA0C-3DBC7CE7F5E0}"/>
              </a:ext>
            </a:extLst>
          </p:cNvPr>
          <p:cNvPicPr>
            <a:picLocks noChangeAspect="1"/>
          </p:cNvPicPr>
          <p:nvPr userDrawn="1"/>
        </p:nvPicPr>
        <p:blipFill>
          <a:blip r:embed="rId3">
            <a:extLst>
              <a:ext uri="{28A0092B-C50C-407E-A947-70E740481C1C}">
                <a14:useLocalDpi xmlns:a14="http://schemas.microsoft.com/office/drawing/2010/main" val="0"/>
              </a:ext>
            </a:extLst>
          </a:blip>
          <a:srcRect t="34940" b="34940"/>
          <a:stretch/>
        </p:blipFill>
        <p:spPr>
          <a:xfrm>
            <a:off x="-1" y="1246410"/>
            <a:ext cx="12192002" cy="2754090"/>
          </a:xfrm>
          <a:prstGeom prst="rect">
            <a:avLst/>
          </a:prstGeom>
        </p:spPr>
      </p:pic>
      <p:grpSp>
        <p:nvGrpSpPr>
          <p:cNvPr id="18" name="Group 17">
            <a:extLst>
              <a:ext uri="{FF2B5EF4-FFF2-40B4-BE49-F238E27FC236}">
                <a16:creationId xmlns:a16="http://schemas.microsoft.com/office/drawing/2014/main" id="{600DB233-EBCB-4F4A-B396-C09D139310C9}"/>
              </a:ext>
            </a:extLst>
          </p:cNvPr>
          <p:cNvGrpSpPr/>
          <p:nvPr userDrawn="1"/>
        </p:nvGrpSpPr>
        <p:grpSpPr>
          <a:xfrm>
            <a:off x="88900" y="3008018"/>
            <a:ext cx="1319953" cy="1319953"/>
            <a:chOff x="159003" y="3674232"/>
            <a:chExt cx="965200" cy="965200"/>
          </a:xfrm>
        </p:grpSpPr>
        <p:sp>
          <p:nvSpPr>
            <p:cNvPr id="19" name="Oval 18">
              <a:extLst>
                <a:ext uri="{FF2B5EF4-FFF2-40B4-BE49-F238E27FC236}">
                  <a16:creationId xmlns:a16="http://schemas.microsoft.com/office/drawing/2014/main" id="{CDEB8812-FFEA-4C38-9493-2F199E876C30}"/>
                </a:ext>
              </a:extLst>
            </p:cNvPr>
            <p:cNvSpPr/>
            <p:nvPr/>
          </p:nvSpPr>
          <p:spPr>
            <a:xfrm>
              <a:off x="159003" y="3674232"/>
              <a:ext cx="965200" cy="965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94C6C76-D00D-470E-BADB-9AB21A366B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2473" y="3754932"/>
              <a:ext cx="778190" cy="778190"/>
            </a:xfrm>
            <a:prstGeom prst="rect">
              <a:avLst/>
            </a:prstGeom>
          </p:spPr>
        </p:pic>
      </p:grpSp>
      <p:grpSp>
        <p:nvGrpSpPr>
          <p:cNvPr id="21" name="Group 20">
            <a:extLst>
              <a:ext uri="{FF2B5EF4-FFF2-40B4-BE49-F238E27FC236}">
                <a16:creationId xmlns:a16="http://schemas.microsoft.com/office/drawing/2014/main" id="{89B87B34-A52C-4050-83DA-B3642D0651B0}"/>
              </a:ext>
            </a:extLst>
          </p:cNvPr>
          <p:cNvGrpSpPr/>
          <p:nvPr userDrawn="1"/>
        </p:nvGrpSpPr>
        <p:grpSpPr>
          <a:xfrm>
            <a:off x="-1" y="5504115"/>
            <a:ext cx="12192001" cy="1206277"/>
            <a:chOff x="-1" y="5504115"/>
            <a:chExt cx="12192001" cy="1206277"/>
          </a:xfrm>
        </p:grpSpPr>
        <p:grpSp>
          <p:nvGrpSpPr>
            <p:cNvPr id="8" name="Group 7">
              <a:extLst>
                <a:ext uri="{FF2B5EF4-FFF2-40B4-BE49-F238E27FC236}">
                  <a16:creationId xmlns:a16="http://schemas.microsoft.com/office/drawing/2014/main" id="{C8161D97-9320-4D1A-9538-0B84AB6D5EC9}"/>
                </a:ext>
              </a:extLst>
            </p:cNvPr>
            <p:cNvGrpSpPr/>
            <p:nvPr userDrawn="1"/>
          </p:nvGrpSpPr>
          <p:grpSpPr>
            <a:xfrm>
              <a:off x="-1" y="6356349"/>
              <a:ext cx="12192001" cy="354043"/>
              <a:chOff x="-1" y="6356349"/>
              <a:chExt cx="12192001" cy="354043"/>
            </a:xfrm>
          </p:grpSpPr>
          <p:sp>
            <p:nvSpPr>
              <p:cNvPr id="12" name="Rectangle 11">
                <a:extLst>
                  <a:ext uri="{FF2B5EF4-FFF2-40B4-BE49-F238E27FC236}">
                    <a16:creationId xmlns:a16="http://schemas.microsoft.com/office/drawing/2014/main" id="{B3E0F024-0D5A-44CF-970D-FAC8DEBCD534}"/>
                  </a:ext>
                </a:extLst>
              </p:cNvPr>
              <p:cNvSpPr/>
              <p:nvPr userDrawn="1"/>
            </p:nvSpPr>
            <p:spPr>
              <a:xfrm>
                <a:off x="-1" y="6356349"/>
                <a:ext cx="12192001" cy="354043"/>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4" name="TextBox 13">
                <a:extLst>
                  <a:ext uri="{FF2B5EF4-FFF2-40B4-BE49-F238E27FC236}">
                    <a16:creationId xmlns:a16="http://schemas.microsoft.com/office/drawing/2014/main" id="{6B5FBB91-F020-4BE0-9497-6E1BF51FFB34}"/>
                  </a:ext>
                </a:extLst>
              </p:cNvPr>
              <p:cNvSpPr txBox="1"/>
              <p:nvPr userDrawn="1"/>
            </p:nvSpPr>
            <p:spPr>
              <a:xfrm>
                <a:off x="9848696" y="6372704"/>
                <a:ext cx="2305204" cy="332896"/>
              </a:xfrm>
              <a:prstGeom prst="rect">
                <a:avLst/>
              </a:prstGeom>
              <a:noFill/>
            </p:spPr>
            <p:txBody>
              <a:bodyPr wrap="square" rtlCol="0" anchor="ctr">
                <a:noAutofit/>
              </a:bodyPr>
              <a:lstStyle/>
              <a:p>
                <a:pPr algn="r"/>
                <a:r>
                  <a:rPr lang="en-US" sz="1200" b="1" spc="650">
                    <a:solidFill>
                      <a:schemeClr val="bg1"/>
                    </a:solidFill>
                    <a:latin typeface="Century Gothic" panose="020B0502020202020204" pitchFamily="34" charset="0"/>
                  </a:rPr>
                  <a:t>ANNIVERSARY</a:t>
                </a:r>
                <a:endParaRPr lang="en-US" sz="1100" b="1" spc="650">
                  <a:solidFill>
                    <a:schemeClr val="bg1"/>
                  </a:solidFill>
                  <a:latin typeface="Century Gothic" panose="020B0502020202020204" pitchFamily="34" charset="0"/>
                </a:endParaRPr>
              </a:p>
            </p:txBody>
          </p:sp>
        </p:grpSp>
        <p:pic>
          <p:nvPicPr>
            <p:cNvPr id="22" name="Picture 21">
              <a:extLst>
                <a:ext uri="{FF2B5EF4-FFF2-40B4-BE49-F238E27FC236}">
                  <a16:creationId xmlns:a16="http://schemas.microsoft.com/office/drawing/2014/main" id="{1C27C43F-6D74-4574-8B5B-4A92FB5271A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939865" y="5504115"/>
              <a:ext cx="2151534" cy="876711"/>
            </a:xfrm>
            <a:prstGeom prst="rect">
              <a:avLst/>
            </a:prstGeom>
          </p:spPr>
        </p:pic>
      </p:grpSp>
    </p:spTree>
    <p:extLst>
      <p:ext uri="{BB962C8B-B14F-4D97-AF65-F5344CB8AC3E}">
        <p14:creationId xmlns:p14="http://schemas.microsoft.com/office/powerpoint/2010/main" val="928841310"/>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userDrawn="1">
          <p15:clr>
            <a:srgbClr val="FBAE40"/>
          </p15:clr>
        </p15:guide>
        <p15:guide id="4" pos="48" userDrawn="1">
          <p15:clr>
            <a:srgbClr val="FBAE40"/>
          </p15:clr>
        </p15:guide>
        <p15:guide id="7" orient="horz" pos="672" userDrawn="1">
          <p15:clr>
            <a:srgbClr val="FBAE40"/>
          </p15:clr>
        </p15:guide>
        <p15:guide id="8" orient="horz" pos="744" userDrawn="1">
          <p15:clr>
            <a:srgbClr val="FBAE40"/>
          </p15:clr>
        </p15:guide>
        <p15:guide id="9" orient="horz" pos="2520" userDrawn="1">
          <p15:clr>
            <a:srgbClr val="FBAE40"/>
          </p15:clr>
        </p15:guide>
        <p15:guide id="10" orient="horz" pos="792" userDrawn="1">
          <p15:clr>
            <a:srgbClr val="FBAE40"/>
          </p15:clr>
        </p15:guide>
        <p15:guide id="11" orient="horz" pos="1896" userDrawn="1">
          <p15:clr>
            <a:srgbClr val="FBAE40"/>
          </p15:clr>
        </p15:guide>
        <p15:guide id="12" orient="horz" pos="1968" userDrawn="1">
          <p15:clr>
            <a:srgbClr val="FBAE40"/>
          </p15:clr>
        </p15:guide>
        <p15:guide id="14" orient="horz" pos="2616" userDrawn="1">
          <p15:clr>
            <a:srgbClr val="FBAE40"/>
          </p15:clr>
        </p15:guide>
        <p15:guide id="15" pos="6000" userDrawn="1">
          <p15:clr>
            <a:srgbClr val="FBAE40"/>
          </p15:clr>
        </p15:guide>
        <p15:guide id="16"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495300" y="6400881"/>
            <a:ext cx="11201399" cy="461665"/>
          </a:xfrm>
          <a:prstGeom prst="rect">
            <a:avLst/>
          </a:prstGeom>
        </p:spPr>
        <p:txBody>
          <a:bodyPr wrap="square">
            <a:spAutoFit/>
          </a:bodyPr>
          <a:lstStyle/>
          <a:p>
            <a:pPr algn="ctr">
              <a:buClr>
                <a:prstClr val="black"/>
              </a:buClr>
              <a:buSzPct val="25000"/>
              <a:defRPr/>
            </a:pPr>
            <a:r>
              <a:rPr lang="en-US" sz="800" i="1">
                <a:solidFill>
                  <a:schemeClr val="tx1">
                    <a:lumMod val="75000"/>
                    <a:lumOff val="25000"/>
                  </a:schemeClr>
                </a:solidFill>
                <a:latin typeface="Century Gothic" panose="020F0302020204030204"/>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algn="ctr">
              <a:buClr>
                <a:prstClr val="black"/>
              </a:buClr>
              <a:buSzPct val="25000"/>
            </a:pPr>
            <a:endParaRPr lang="en-US" sz="800" i="1">
              <a:solidFill>
                <a:srgbClr val="E7E6E6">
                  <a:lumMod val="50000"/>
                </a:srgbClr>
              </a:solidFill>
              <a:latin typeface="Arial" panose="020B0604020202020204" pitchFamily="34" charset="0"/>
              <a:cs typeface="Arial" panose="020B0604020202020204" pitchFamily="34" charset="0"/>
            </a:endParaRPr>
          </a:p>
        </p:txBody>
      </p:sp>
      <p:sp>
        <p:nvSpPr>
          <p:cNvPr id="10" name="Title 3">
            <a:extLst>
              <a:ext uri="{FF2B5EF4-FFF2-40B4-BE49-F238E27FC236}">
                <a16:creationId xmlns:a16="http://schemas.microsoft.com/office/drawing/2014/main" id="{5441A789-310C-41A7-8273-BE7B724F8DD9}"/>
              </a:ext>
            </a:extLst>
          </p:cNvPr>
          <p:cNvSpPr txBox="1">
            <a:spLocks/>
          </p:cNvSpPr>
          <p:nvPr userDrawn="1"/>
        </p:nvSpPr>
        <p:spPr>
          <a:xfrm>
            <a:off x="304800" y="383794"/>
            <a:ext cx="5724747"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236F99"/>
                </a:solidFill>
                <a:latin typeface="Century Gothic" panose="020B0502020202020204" pitchFamily="34" charset="0"/>
              </a:rPr>
              <a:t>Acknowledgements</a:t>
            </a:r>
          </a:p>
        </p:txBody>
      </p:sp>
      <p:sp>
        <p:nvSpPr>
          <p:cNvPr id="6" name="Rectangle 5">
            <a:extLst>
              <a:ext uri="{FF2B5EF4-FFF2-40B4-BE49-F238E27FC236}">
                <a16:creationId xmlns:a16="http://schemas.microsoft.com/office/drawing/2014/main" id="{1749E6B6-CC76-4A5C-81DB-89ED2DB3C815}"/>
              </a:ext>
            </a:extLst>
          </p:cNvPr>
          <p:cNvSpPr/>
          <p:nvPr userDrawn="1"/>
        </p:nvSpPr>
        <p:spPr>
          <a:xfrm flipV="1">
            <a:off x="0" y="0"/>
            <a:ext cx="266700" cy="68580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2BE540-DDB4-4CB3-9189-0CFE1B6E3A5A}"/>
              </a:ext>
            </a:extLst>
          </p:cNvPr>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a:stretch/>
        </p:blipFill>
        <p:spPr>
          <a:xfrm>
            <a:off x="2103307" y="1939388"/>
            <a:ext cx="7685312" cy="3131623"/>
          </a:xfrm>
          <a:prstGeom prst="rect">
            <a:avLst/>
          </a:prstGeom>
        </p:spPr>
      </p:pic>
      <p:sp>
        <p:nvSpPr>
          <p:cNvPr id="5" name="TextBox 4">
            <a:extLst>
              <a:ext uri="{FF2B5EF4-FFF2-40B4-BE49-F238E27FC236}">
                <a16:creationId xmlns:a16="http://schemas.microsoft.com/office/drawing/2014/main" id="{2B54D486-0F58-46D4-AF0C-F39BC7CB941E}"/>
              </a:ext>
            </a:extLst>
          </p:cNvPr>
          <p:cNvSpPr txBox="1"/>
          <p:nvPr userDrawn="1"/>
        </p:nvSpPr>
        <p:spPr>
          <a:xfrm>
            <a:off x="2503714" y="4778829"/>
            <a:ext cx="7500257" cy="400110"/>
          </a:xfrm>
          <a:prstGeom prst="rect">
            <a:avLst/>
          </a:prstGeom>
          <a:noFill/>
        </p:spPr>
        <p:txBody>
          <a:bodyPr wrap="square" rtlCol="0">
            <a:spAutoFit/>
          </a:bodyPr>
          <a:lstStyle/>
          <a:p>
            <a:r>
              <a:rPr lang="en-US" sz="2000" b="1" spc="4000" baseline="0">
                <a:solidFill>
                  <a:srgbClr val="236F99">
                    <a:alpha val="10000"/>
                  </a:srgbClr>
                </a:solidFill>
                <a:latin typeface="Century Gothic" panose="020B0502020202020204" pitchFamily="34" charset="0"/>
              </a:rPr>
              <a:t>ANNIVERSARY</a:t>
            </a:r>
            <a:endParaRPr lang="en-US" sz="2400" b="1" spc="4000" baseline="0">
              <a:solidFill>
                <a:srgbClr val="236F99">
                  <a:alpha val="10000"/>
                </a:srgbClr>
              </a:solidFill>
              <a:latin typeface="Century Gothic" panose="020B0502020202020204" pitchFamily="34" charset="0"/>
            </a:endParaRPr>
          </a:p>
        </p:txBody>
      </p:sp>
    </p:spTree>
    <p:extLst>
      <p:ext uri="{BB962C8B-B14F-4D97-AF65-F5344CB8AC3E}">
        <p14:creationId xmlns:p14="http://schemas.microsoft.com/office/powerpoint/2010/main" val="2268366066"/>
      </p:ext>
    </p:extLst>
  </p:cSld>
  <p:clrMapOvr>
    <a:masterClrMapping/>
  </p:clrMapOvr>
  <p:extLst>
    <p:ext uri="{DCECCB84-F9BA-43D5-87BE-67443E8EF086}">
      <p15:sldGuideLst xmlns:p15="http://schemas.microsoft.com/office/powerpoint/2012/main">
        <p15:guide id="1" orient="horz" pos="744" userDrawn="1">
          <p15:clr>
            <a:srgbClr val="FBAE40"/>
          </p15:clr>
        </p15:guide>
        <p15:guide id="2" orient="horz" pos="72" userDrawn="1">
          <p15:clr>
            <a:srgbClr val="FBAE40"/>
          </p15:clr>
        </p15:guide>
        <p15:guide id="3" orient="horz" pos="3816" userDrawn="1">
          <p15:clr>
            <a:srgbClr val="FBAE40"/>
          </p15:clr>
        </p15:guide>
        <p15:guide id="4" pos="52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64D109E-410F-49CA-BE07-08A67EF619EA}"/>
              </a:ext>
            </a:extLst>
          </p:cNvPr>
          <p:cNvGrpSpPr/>
          <p:nvPr userDrawn="1"/>
        </p:nvGrpSpPr>
        <p:grpSpPr>
          <a:xfrm>
            <a:off x="-1" y="5504115"/>
            <a:ext cx="12192001" cy="1206277"/>
            <a:chOff x="-1" y="5504115"/>
            <a:chExt cx="12192001" cy="1206277"/>
          </a:xfrm>
        </p:grpSpPr>
        <p:sp>
          <p:nvSpPr>
            <p:cNvPr id="12" name="Rectangle 11">
              <a:extLst>
                <a:ext uri="{FF2B5EF4-FFF2-40B4-BE49-F238E27FC236}">
                  <a16:creationId xmlns:a16="http://schemas.microsoft.com/office/drawing/2014/main" id="{B3E0F024-0D5A-44CF-970D-FAC8DEBCD534}"/>
                </a:ext>
              </a:extLst>
            </p:cNvPr>
            <p:cNvSpPr/>
            <p:nvPr userDrawn="1"/>
          </p:nvSpPr>
          <p:spPr>
            <a:xfrm>
              <a:off x="-1" y="6356349"/>
              <a:ext cx="12192001" cy="354043"/>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4" name="TextBox 13">
              <a:extLst>
                <a:ext uri="{FF2B5EF4-FFF2-40B4-BE49-F238E27FC236}">
                  <a16:creationId xmlns:a16="http://schemas.microsoft.com/office/drawing/2014/main" id="{6B5FBB91-F020-4BE0-9497-6E1BF51FFB34}"/>
                </a:ext>
              </a:extLst>
            </p:cNvPr>
            <p:cNvSpPr txBox="1"/>
            <p:nvPr userDrawn="1"/>
          </p:nvSpPr>
          <p:spPr>
            <a:xfrm>
              <a:off x="9848696" y="6372704"/>
              <a:ext cx="2305204" cy="332896"/>
            </a:xfrm>
            <a:prstGeom prst="rect">
              <a:avLst/>
            </a:prstGeom>
            <a:noFill/>
          </p:spPr>
          <p:txBody>
            <a:bodyPr wrap="square" rtlCol="0" anchor="ctr">
              <a:noAutofit/>
            </a:bodyPr>
            <a:lstStyle/>
            <a:p>
              <a:pPr algn="r"/>
              <a:r>
                <a:rPr lang="en-US" sz="1200" b="1" spc="650">
                  <a:solidFill>
                    <a:schemeClr val="bg1"/>
                  </a:solidFill>
                  <a:latin typeface="Century Gothic" panose="020B0502020202020204" pitchFamily="34" charset="0"/>
                </a:rPr>
                <a:t>ANNIVERSARY</a:t>
              </a:r>
              <a:endParaRPr lang="en-US" sz="1100" b="1" spc="650">
                <a:solidFill>
                  <a:schemeClr val="bg1"/>
                </a:solidFill>
                <a:latin typeface="Century Gothic" panose="020B0502020202020204" pitchFamily="34" charset="0"/>
              </a:endParaRPr>
            </a:p>
          </p:txBody>
        </p:sp>
        <p:pic>
          <p:nvPicPr>
            <p:cNvPr id="31" name="Picture 30">
              <a:extLst>
                <a:ext uri="{FF2B5EF4-FFF2-40B4-BE49-F238E27FC236}">
                  <a16:creationId xmlns:a16="http://schemas.microsoft.com/office/drawing/2014/main" id="{F83F1E3B-E296-4F85-922E-FA6665073D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39865" y="5504115"/>
              <a:ext cx="2151534" cy="876711"/>
            </a:xfrm>
            <a:prstGeom prst="rect">
              <a:avLst/>
            </a:prstGeom>
          </p:spPr>
        </p:pic>
      </p:grpSp>
      <p:sp>
        <p:nvSpPr>
          <p:cNvPr id="2" name="Rectangle 1">
            <a:extLst>
              <a:ext uri="{FF2B5EF4-FFF2-40B4-BE49-F238E27FC236}">
                <a16:creationId xmlns:a16="http://schemas.microsoft.com/office/drawing/2014/main" id="{7B6D75B7-14AF-4E3B-9627-B9FC5317BFF6}"/>
              </a:ext>
            </a:extLst>
          </p:cNvPr>
          <p:cNvSpPr/>
          <p:nvPr userDrawn="1"/>
        </p:nvSpPr>
        <p:spPr>
          <a:xfrm>
            <a:off x="9525000" y="4000499"/>
            <a:ext cx="2667000" cy="2340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a:latin typeface="Arial" panose="020B0604020202020204" pitchFamily="34" charset="0"/>
                  <a:cs typeface="Arial" panose="020B0604020202020204" pitchFamily="34" charset="0"/>
                </a:rPr>
                <a:t>National</a:t>
              </a:r>
              <a:r>
                <a:rPr lang="en-US" sz="800" b="1" baseline="0">
                  <a:latin typeface="Arial" panose="020B0604020202020204" pitchFamily="34" charset="0"/>
                  <a:cs typeface="Arial" panose="020B0604020202020204" pitchFamily="34" charset="0"/>
                </a:rPr>
                <a:t> Aeronautics and Space Administration</a:t>
              </a:r>
              <a:endParaRPr lang="en-US" sz="800" b="1">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D2F58A9F-CC2B-40F2-84B0-AB8A6BF3B986}"/>
              </a:ext>
            </a:extLst>
          </p:cNvPr>
          <p:cNvSpPr/>
          <p:nvPr userDrawn="1"/>
        </p:nvSpPr>
        <p:spPr>
          <a:xfrm>
            <a:off x="171776" y="6356349"/>
            <a:ext cx="5581323" cy="369789"/>
          </a:xfrm>
          <a:prstGeom prst="rect">
            <a:avLst/>
          </a:prstGeom>
        </p:spPr>
        <p:txBody>
          <a:bodyPr wrap="none" lIns="91440" tIns="45720" rIns="91440" bIns="45720" anchor="ctr">
            <a:noAutofit/>
          </a:bodyPr>
          <a:lstStyle/>
          <a:p>
            <a:r>
              <a:rPr lang="en-US" sz="1600" b="1">
                <a:solidFill>
                  <a:schemeClr val="bg1"/>
                </a:solidFill>
                <a:latin typeface="Century Gothic" panose="020B0502020202020204" pitchFamily="34" charset="0"/>
              </a:rPr>
              <a:t>Node Name (i.e. North Carolina – NCEI) | Term Year </a:t>
            </a:r>
          </a:p>
        </p:txBody>
      </p:sp>
      <p:sp>
        <p:nvSpPr>
          <p:cNvPr id="13" name="Rectangle 12">
            <a:extLst>
              <a:ext uri="{FF2B5EF4-FFF2-40B4-BE49-F238E27FC236}">
                <a16:creationId xmlns:a16="http://schemas.microsoft.com/office/drawing/2014/main" id="{1FE7F304-50AC-4B0F-99D3-B38607140BA2}"/>
              </a:ext>
            </a:extLst>
          </p:cNvPr>
          <p:cNvSpPr/>
          <p:nvPr userDrawn="1"/>
        </p:nvSpPr>
        <p:spPr>
          <a:xfrm>
            <a:off x="-1" y="1170211"/>
            <a:ext cx="12192001" cy="762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11" name="Picture 10" descr="Graphical user interface, text&#10;&#10;Description automatically generated" hidden="1">
            <a:extLst>
              <a:ext uri="{FF2B5EF4-FFF2-40B4-BE49-F238E27FC236}">
                <a16:creationId xmlns:a16="http://schemas.microsoft.com/office/drawing/2014/main" id="{62931DB3-7D9E-4201-B8AB-070BBF6C5FF8}"/>
              </a:ext>
            </a:extLst>
          </p:cNvPr>
          <p:cNvPicPr>
            <a:picLocks noChangeAspect="1"/>
          </p:cNvPicPr>
          <p:nvPr userDrawn="1"/>
        </p:nvPicPr>
        <p:blipFill rotWithShape="1">
          <a:blip r:embed="rId4" cstate="print">
            <a:duotone>
              <a:prstClr val="black"/>
              <a:srgbClr val="88419D">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b="28956"/>
          <a:stretch/>
        </p:blipFill>
        <p:spPr>
          <a:xfrm>
            <a:off x="9848696" y="5426529"/>
            <a:ext cx="2343305" cy="868914"/>
          </a:xfrm>
          <a:prstGeom prst="rect">
            <a:avLst/>
          </a:prstGeom>
        </p:spPr>
      </p:pic>
      <p:pic>
        <p:nvPicPr>
          <p:cNvPr id="7" name="Picture 6" descr="Map&#10;&#10;Description automatically generated">
            <a:extLst>
              <a:ext uri="{FF2B5EF4-FFF2-40B4-BE49-F238E27FC236}">
                <a16:creationId xmlns:a16="http://schemas.microsoft.com/office/drawing/2014/main" id="{C4EC1E3C-AE9C-4011-AA0C-3DBC7CE7F5E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20" t="20021" r="2732" b="41558"/>
          <a:stretch/>
        </p:blipFill>
        <p:spPr>
          <a:xfrm>
            <a:off x="-1" y="1257300"/>
            <a:ext cx="12192001" cy="2783805"/>
          </a:xfrm>
          <a:prstGeom prst="rect">
            <a:avLst/>
          </a:prstGeom>
        </p:spPr>
      </p:pic>
      <p:grpSp>
        <p:nvGrpSpPr>
          <p:cNvPr id="18" name="Group 17">
            <a:extLst>
              <a:ext uri="{FF2B5EF4-FFF2-40B4-BE49-F238E27FC236}">
                <a16:creationId xmlns:a16="http://schemas.microsoft.com/office/drawing/2014/main" id="{600DB233-EBCB-4F4A-B396-C09D139310C9}"/>
              </a:ext>
            </a:extLst>
          </p:cNvPr>
          <p:cNvGrpSpPr/>
          <p:nvPr userDrawn="1"/>
        </p:nvGrpSpPr>
        <p:grpSpPr>
          <a:xfrm>
            <a:off x="88900" y="3008018"/>
            <a:ext cx="1319953" cy="1319953"/>
            <a:chOff x="159003" y="3674232"/>
            <a:chExt cx="965200" cy="965200"/>
          </a:xfrm>
        </p:grpSpPr>
        <p:sp>
          <p:nvSpPr>
            <p:cNvPr id="19" name="Oval 18">
              <a:extLst>
                <a:ext uri="{FF2B5EF4-FFF2-40B4-BE49-F238E27FC236}">
                  <a16:creationId xmlns:a16="http://schemas.microsoft.com/office/drawing/2014/main" id="{CDEB8812-FFEA-4C38-9493-2F199E876C30}"/>
                </a:ext>
              </a:extLst>
            </p:cNvPr>
            <p:cNvSpPr/>
            <p:nvPr/>
          </p:nvSpPr>
          <p:spPr>
            <a:xfrm>
              <a:off x="159003" y="3674232"/>
              <a:ext cx="965200" cy="965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94C6C76-D00D-470E-BADB-9AB21A366B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2473" y="3754932"/>
              <a:ext cx="778190" cy="778190"/>
            </a:xfrm>
            <a:prstGeom prst="rect">
              <a:avLst/>
            </a:prstGeom>
          </p:spPr>
        </p:pic>
      </p:grpSp>
      <p:sp>
        <p:nvSpPr>
          <p:cNvPr id="15" name="TextBox 14">
            <a:extLst>
              <a:ext uri="{FF2B5EF4-FFF2-40B4-BE49-F238E27FC236}">
                <a16:creationId xmlns:a16="http://schemas.microsoft.com/office/drawing/2014/main" id="{808E4868-FCA3-47F2-9CF2-C262A649D519}"/>
              </a:ext>
            </a:extLst>
          </p:cNvPr>
          <p:cNvSpPr txBox="1"/>
          <p:nvPr userDrawn="1"/>
        </p:nvSpPr>
        <p:spPr>
          <a:xfrm>
            <a:off x="4752595" y="1561626"/>
            <a:ext cx="2001009" cy="253916"/>
          </a:xfrm>
          <a:prstGeom prst="rect">
            <a:avLst/>
          </a:prstGeom>
          <a:solidFill>
            <a:srgbClr val="FFFFFF"/>
          </a:solidFill>
          <a:ln w="19050">
            <a:solidFill>
              <a:srgbClr val="FF0000"/>
            </a:solidFill>
          </a:ln>
        </p:spPr>
        <p:txBody>
          <a:bodyPr wrap="square" rtlCol="0">
            <a:spAutoFit/>
          </a:bodyPr>
          <a:lstStyle/>
          <a:p>
            <a:pPr algn="ctr"/>
            <a:r>
              <a:rPr lang="en-US" sz="1050">
                <a:solidFill>
                  <a:srgbClr val="FF0000"/>
                </a:solidFill>
              </a:rPr>
              <a:t>PLACEHOLDER IMAGE</a:t>
            </a:r>
            <a:endParaRPr lang="en-US" sz="1050" b="1">
              <a:solidFill>
                <a:srgbClr val="FF0000"/>
              </a:solidFill>
            </a:endParaRPr>
          </a:p>
        </p:txBody>
      </p:sp>
      <p:sp>
        <p:nvSpPr>
          <p:cNvPr id="16" name="TextBox 15">
            <a:extLst>
              <a:ext uri="{FF2B5EF4-FFF2-40B4-BE49-F238E27FC236}">
                <a16:creationId xmlns:a16="http://schemas.microsoft.com/office/drawing/2014/main" id="{BEBE1679-1666-4426-9610-8945EF35DEC6}"/>
              </a:ext>
            </a:extLst>
          </p:cNvPr>
          <p:cNvSpPr txBox="1"/>
          <p:nvPr userDrawn="1"/>
        </p:nvSpPr>
        <p:spPr>
          <a:xfrm>
            <a:off x="6874998" y="1561626"/>
            <a:ext cx="4745502" cy="2123658"/>
          </a:xfrm>
          <a:prstGeom prst="rect">
            <a:avLst/>
          </a:prstGeom>
          <a:solidFill>
            <a:srgbClr val="FFFFFF"/>
          </a:solidFill>
          <a:ln w="19050">
            <a:solidFill>
              <a:srgbClr val="FF0000"/>
            </a:solidFill>
          </a:ln>
        </p:spPr>
        <p:txBody>
          <a:bodyPr wrap="square" rtlCol="0">
            <a:spAutoFit/>
          </a:bodyPr>
          <a:lstStyle/>
          <a:p>
            <a:r>
              <a:rPr lang="en-US" sz="1200">
                <a:solidFill>
                  <a:srgbClr val="FF0000"/>
                </a:solidFill>
                <a:latin typeface="Century Gothic" panose="020B0502020202020204" pitchFamily="34" charset="0"/>
              </a:rPr>
              <a:t>Your project Website Image will be added to the title slide by the PC Team.</a:t>
            </a:r>
          </a:p>
          <a:p>
            <a:endParaRPr lang="en-US" sz="1200">
              <a:solidFill>
                <a:srgbClr val="FF0000"/>
              </a:solidFill>
              <a:latin typeface="Century Gothic" panose="020B0502020202020204" pitchFamily="34" charset="0"/>
            </a:endParaRPr>
          </a:p>
          <a:p>
            <a:r>
              <a:rPr lang="en-US" sz="1200">
                <a:solidFill>
                  <a:srgbClr val="FF0000"/>
                </a:solidFill>
                <a:latin typeface="Century Gothic" panose="020B0502020202020204" pitchFamily="34" charset="0"/>
              </a:rPr>
              <a:t>Do not delete or move the DEVELOP logo or other page components, including name boxes.</a:t>
            </a:r>
          </a:p>
          <a:p>
            <a:endParaRPr lang="en-US" sz="1200">
              <a:solidFill>
                <a:srgbClr val="FF0000"/>
              </a:solidFill>
              <a:latin typeface="Century Gothic" panose="020B0502020202020204" pitchFamily="34" charset="0"/>
            </a:endParaRPr>
          </a:p>
          <a:p>
            <a:pPr marL="171450" indent="-171450">
              <a:buFont typeface="Wingdings" panose="05000000000000000000" pitchFamily="2" charset="2"/>
              <a:buChar char="à"/>
            </a:pPr>
            <a:r>
              <a:rPr lang="en-US" sz="1200">
                <a:solidFill>
                  <a:srgbClr val="FF0000"/>
                </a:solidFill>
                <a:latin typeface="Century Gothic" panose="020B0502020202020204" pitchFamily="34" charset="0"/>
              </a:rPr>
              <a:t>Body text should default to </a:t>
            </a:r>
            <a:r>
              <a:rPr lang="en-US" sz="1200" b="1">
                <a:solidFill>
                  <a:srgbClr val="FF0000"/>
                </a:solidFill>
                <a:latin typeface="Century Gothic" panose="020B0502020202020204" pitchFamily="34" charset="0"/>
              </a:rPr>
              <a:t>“Black, Text 1, Lighter 25%”</a:t>
            </a:r>
          </a:p>
          <a:p>
            <a:pPr marL="171450" indent="-171450">
              <a:buFont typeface="Wingdings" panose="05000000000000000000" pitchFamily="2" charset="2"/>
              <a:buChar char="à"/>
            </a:pPr>
            <a:r>
              <a:rPr lang="en-US" sz="1200">
                <a:solidFill>
                  <a:srgbClr val="FF0000"/>
                </a:solidFill>
                <a:latin typeface="Century Gothic" panose="020B0502020202020204" pitchFamily="34" charset="0"/>
              </a:rPr>
              <a:t>The only font that should be in this presentation is Century Gothic</a:t>
            </a:r>
          </a:p>
          <a:p>
            <a:endParaRPr lang="en-US" sz="1200">
              <a:solidFill>
                <a:srgbClr val="FF0000"/>
              </a:solidFill>
              <a:latin typeface="Century Gothic" panose="020B0502020202020204" pitchFamily="34" charset="0"/>
            </a:endParaRPr>
          </a:p>
          <a:p>
            <a:r>
              <a:rPr lang="en-US" sz="1200" b="1">
                <a:solidFill>
                  <a:srgbClr val="FF0000"/>
                </a:solidFill>
                <a:latin typeface="Century Gothic" panose="020B0502020202020204" pitchFamily="34" charset="0"/>
              </a:rPr>
              <a:t>Delete all red text boxes like this one!</a:t>
            </a:r>
          </a:p>
        </p:txBody>
      </p:sp>
      <p:sp>
        <p:nvSpPr>
          <p:cNvPr id="17" name="Title 1">
            <a:extLst>
              <a:ext uri="{FF2B5EF4-FFF2-40B4-BE49-F238E27FC236}">
                <a16:creationId xmlns:a16="http://schemas.microsoft.com/office/drawing/2014/main" id="{E901C043-69D3-4723-BD56-E9CA9D3096B2}"/>
              </a:ext>
            </a:extLst>
          </p:cNvPr>
          <p:cNvSpPr txBox="1">
            <a:spLocks/>
          </p:cNvSpPr>
          <p:nvPr userDrawn="1"/>
        </p:nvSpPr>
        <p:spPr>
          <a:xfrm>
            <a:off x="156996" y="4230692"/>
            <a:ext cx="8509484" cy="548935"/>
          </a:xfrm>
          <a:prstGeom prst="rect">
            <a:avLst/>
          </a:prstGeom>
        </p:spPr>
        <p:txBody>
          <a:bodyPr lIns="91440" tIns="45720" rIns="91440" bIns="45720" anchor="ctr">
            <a:no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l"/>
            <a:r>
              <a:rPr lang="en-US" sz="3200" spc="0">
                <a:solidFill>
                  <a:srgbClr val="236F99"/>
                </a:solidFill>
                <a:latin typeface="Century Gothic"/>
              </a:rPr>
              <a:t>Study Area </a:t>
            </a:r>
            <a:r>
              <a:rPr lang="en-US" sz="3200" b="0" spc="0" baseline="0">
                <a:solidFill>
                  <a:srgbClr val="236F99"/>
                </a:solidFill>
              </a:rPr>
              <a:t>Urban Development</a:t>
            </a:r>
          </a:p>
        </p:txBody>
      </p:sp>
      <p:sp>
        <p:nvSpPr>
          <p:cNvPr id="21" name="Subtitle 2">
            <a:extLst>
              <a:ext uri="{FF2B5EF4-FFF2-40B4-BE49-F238E27FC236}">
                <a16:creationId xmlns:a16="http://schemas.microsoft.com/office/drawing/2014/main" id="{087C1335-36D2-44E2-80D8-1E40A3EFEBCA}"/>
              </a:ext>
            </a:extLst>
          </p:cNvPr>
          <p:cNvSpPr txBox="1">
            <a:spLocks/>
          </p:cNvSpPr>
          <p:nvPr userDrawn="1"/>
        </p:nvSpPr>
        <p:spPr>
          <a:xfrm>
            <a:off x="156997" y="4739044"/>
            <a:ext cx="8990473" cy="97461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200">
                <a:solidFill>
                  <a:schemeClr val="tx1">
                    <a:lumMod val="75000"/>
                    <a:lumOff val="25000"/>
                  </a:schemeClr>
                </a:solidFill>
                <a:latin typeface="Century Gothic"/>
              </a:rPr>
              <a:t>Long Title Goes Here (Title Case) - Adjust text box width if needed so title takes up a maximum of 3 lines of text</a:t>
            </a:r>
          </a:p>
        </p:txBody>
      </p:sp>
      <p:sp>
        <p:nvSpPr>
          <p:cNvPr id="22" name="TextBox 21">
            <a:extLst>
              <a:ext uri="{FF2B5EF4-FFF2-40B4-BE49-F238E27FC236}">
                <a16:creationId xmlns:a16="http://schemas.microsoft.com/office/drawing/2014/main" id="{8C6954D5-DD66-4644-866B-A09C45AAA144}"/>
              </a:ext>
            </a:extLst>
          </p:cNvPr>
          <p:cNvSpPr txBox="1"/>
          <p:nvPr userDrawn="1"/>
        </p:nvSpPr>
        <p:spPr>
          <a:xfrm>
            <a:off x="156996" y="5647682"/>
            <a:ext cx="9368002" cy="400110"/>
          </a:xfrm>
          <a:prstGeom prst="rect">
            <a:avLst/>
          </a:prstGeom>
          <a:noFill/>
        </p:spPr>
        <p:txBody>
          <a:bodyPr wrap="square">
            <a:spAutoFit/>
          </a:bodyPr>
          <a:lstStyle/>
          <a:p>
            <a:r>
              <a:rPr lang="en-US" sz="2000">
                <a:solidFill>
                  <a:schemeClr val="tx1">
                    <a:lumMod val="75000"/>
                    <a:lumOff val="25000"/>
                  </a:schemeClr>
                </a:solidFill>
                <a:latin typeface="Century Gothic"/>
              </a:rPr>
              <a:t>Team Member 1</a:t>
            </a:r>
            <a:r>
              <a:rPr lang="en-US" sz="2000">
                <a:solidFill>
                  <a:srgbClr val="236F99"/>
                </a:solidFill>
                <a:latin typeface="Century Gothic"/>
                <a:sym typeface="Wingdings" panose="05000000000000000000" pitchFamily="2" charset="2"/>
              </a:rPr>
              <a:t></a:t>
            </a:r>
            <a:r>
              <a:rPr lang="en-US" sz="2000">
                <a:solidFill>
                  <a:srgbClr val="67A478"/>
                </a:solidFill>
                <a:latin typeface="Century Gothic"/>
              </a:rPr>
              <a:t> </a:t>
            </a:r>
            <a:r>
              <a:rPr lang="en-US" sz="2000">
                <a:solidFill>
                  <a:schemeClr val="tx1">
                    <a:lumMod val="75000"/>
                    <a:lumOff val="25000"/>
                  </a:schemeClr>
                </a:solidFill>
                <a:latin typeface="Century Gothic"/>
              </a:rPr>
              <a:t>Team Member 2 </a:t>
            </a:r>
            <a:r>
              <a:rPr lang="en-US" sz="2000">
                <a:solidFill>
                  <a:srgbClr val="236F99"/>
                </a:solidFill>
                <a:latin typeface="Century Gothic"/>
                <a:sym typeface="Wingdings" panose="05000000000000000000" pitchFamily="2" charset="2"/>
              </a:rPr>
              <a:t></a:t>
            </a:r>
            <a:r>
              <a:rPr lang="en-US" sz="2000">
                <a:solidFill>
                  <a:schemeClr val="tx1">
                    <a:lumMod val="75000"/>
                    <a:lumOff val="25000"/>
                  </a:schemeClr>
                </a:solidFill>
                <a:latin typeface="Century Gothic"/>
              </a:rPr>
              <a:t> Team Member 3 </a:t>
            </a:r>
            <a:r>
              <a:rPr lang="en-US" sz="2000">
                <a:solidFill>
                  <a:srgbClr val="236F99"/>
                </a:solidFill>
                <a:latin typeface="Century Gothic"/>
                <a:sym typeface="Wingdings" panose="05000000000000000000" pitchFamily="2" charset="2"/>
              </a:rPr>
              <a:t></a:t>
            </a:r>
            <a:r>
              <a:rPr lang="en-US" sz="2000">
                <a:solidFill>
                  <a:schemeClr val="tx1">
                    <a:lumMod val="75000"/>
                    <a:lumOff val="25000"/>
                  </a:schemeClr>
                </a:solidFill>
                <a:latin typeface="Century Gothic"/>
              </a:rPr>
              <a:t> Team Member 4</a:t>
            </a:r>
            <a:endParaRPr lang="en-US" sz="2000"/>
          </a:p>
        </p:txBody>
      </p:sp>
      <p:sp>
        <p:nvSpPr>
          <p:cNvPr id="23" name="TextBox 22">
            <a:extLst>
              <a:ext uri="{FF2B5EF4-FFF2-40B4-BE49-F238E27FC236}">
                <a16:creationId xmlns:a16="http://schemas.microsoft.com/office/drawing/2014/main" id="{11C5A16C-BB76-4157-8863-26DE0EA50761}"/>
              </a:ext>
            </a:extLst>
          </p:cNvPr>
          <p:cNvSpPr txBox="1"/>
          <p:nvPr userDrawn="1"/>
        </p:nvSpPr>
        <p:spPr>
          <a:xfrm>
            <a:off x="9857995" y="4547397"/>
            <a:ext cx="2001009" cy="253916"/>
          </a:xfrm>
          <a:prstGeom prst="rect">
            <a:avLst/>
          </a:prstGeom>
          <a:solidFill>
            <a:srgbClr val="FFFFFF"/>
          </a:solidFill>
          <a:ln w="19050">
            <a:solidFill>
              <a:srgbClr val="FF0000"/>
            </a:solidFill>
          </a:ln>
        </p:spPr>
        <p:txBody>
          <a:bodyPr wrap="square" rtlCol="0">
            <a:spAutoFit/>
          </a:bodyPr>
          <a:lstStyle/>
          <a:p>
            <a:pPr algn="ctr"/>
            <a:r>
              <a:rPr lang="en-US" sz="1050" b="1">
                <a:solidFill>
                  <a:srgbClr val="FF0000"/>
                </a:solidFill>
              </a:rPr>
              <a:t>NO TEXT WITHIN THIS AREA</a:t>
            </a:r>
          </a:p>
        </p:txBody>
      </p:sp>
    </p:spTree>
    <p:extLst>
      <p:ext uri="{BB962C8B-B14F-4D97-AF65-F5344CB8AC3E}">
        <p14:creationId xmlns:p14="http://schemas.microsoft.com/office/powerpoint/2010/main" val="1776976599"/>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userDrawn="1">
          <p15:clr>
            <a:srgbClr val="FBAE40"/>
          </p15:clr>
        </p15:guide>
        <p15:guide id="3" pos="7224">
          <p15:clr>
            <a:srgbClr val="FBAE40"/>
          </p15:clr>
        </p15:guide>
        <p15:guide id="7" orient="horz" pos="672" userDrawn="1">
          <p15:clr>
            <a:srgbClr val="FBAE40"/>
          </p15:clr>
        </p15:guide>
        <p15:guide id="8" orient="horz" pos="744" userDrawn="1">
          <p15:clr>
            <a:srgbClr val="FBAE40"/>
          </p15:clr>
        </p15:guide>
        <p15:guide id="9" orient="horz" pos="2520" userDrawn="1">
          <p15:clr>
            <a:srgbClr val="FBAE40"/>
          </p15:clr>
        </p15:guide>
        <p15:guide id="10" orient="horz" pos="7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_Only NASA Insignia">
    <p:spTree>
      <p:nvGrpSpPr>
        <p:cNvPr id="1" name=""/>
        <p:cNvGrpSpPr/>
        <p:nvPr/>
      </p:nvGrpSpPr>
      <p:grpSpPr>
        <a:xfrm>
          <a:off x="0" y="0"/>
          <a:ext cx="0" cy="0"/>
          <a:chOff x="0" y="0"/>
          <a:chExt cx="0" cy="0"/>
        </a:xfrm>
      </p:grpSpPr>
      <p:grpSp>
        <p:nvGrpSpPr>
          <p:cNvPr id="2" name="Group 1"/>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a:latin typeface="Arial" panose="020B0604020202020204" pitchFamily="34" charset="0"/>
                  <a:cs typeface="Arial" panose="020B0604020202020204" pitchFamily="34" charset="0"/>
                </a:rPr>
                <a:t>National</a:t>
              </a:r>
              <a:r>
                <a:rPr lang="en-US" sz="800" b="1" baseline="0">
                  <a:latin typeface="Arial" panose="020B0604020202020204" pitchFamily="34" charset="0"/>
                  <a:cs typeface="Arial" panose="020B0604020202020204" pitchFamily="34" charset="0"/>
                </a:rPr>
                <a:t> Aeronautics and Space Administration</a:t>
              </a:r>
              <a:endParaRPr lang="en-US" sz="800" b="1">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6576497"/>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Line + Ic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5B0963-81CD-4B29-84C6-AE888FB81507}"/>
              </a:ext>
            </a:extLst>
          </p:cNvPr>
          <p:cNvSpPr/>
          <p:nvPr userDrawn="1"/>
        </p:nvSpPr>
        <p:spPr>
          <a:xfrm>
            <a:off x="0" y="6667500"/>
            <a:ext cx="12192000" cy="1905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D9607F-1FDC-4F81-ADE0-AAF72AEBB85A}"/>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1441926" y="5993626"/>
            <a:ext cx="530352" cy="530352"/>
          </a:xfrm>
          <a:prstGeom prst="rect">
            <a:avLst/>
          </a:prstGeom>
        </p:spPr>
      </p:pic>
    </p:spTree>
    <p:extLst>
      <p:ext uri="{BB962C8B-B14F-4D97-AF65-F5344CB8AC3E}">
        <p14:creationId xmlns:p14="http://schemas.microsoft.com/office/powerpoint/2010/main" val="2886206785"/>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4104" userDrawn="1">
          <p15:clr>
            <a:srgbClr val="FBAE40"/>
          </p15:clr>
        </p15:guide>
        <p15:guide id="3" pos="75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Line + Ic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E898D-A1BF-4BB8-B808-7EA349EDBCAD}"/>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1441926" y="5993626"/>
            <a:ext cx="530352" cy="530352"/>
          </a:xfrm>
          <a:prstGeom prst="rect">
            <a:avLst/>
          </a:prstGeom>
        </p:spPr>
      </p:pic>
      <p:sp>
        <p:nvSpPr>
          <p:cNvPr id="4" name="Rectangle 3">
            <a:extLst>
              <a:ext uri="{FF2B5EF4-FFF2-40B4-BE49-F238E27FC236}">
                <a16:creationId xmlns:a16="http://schemas.microsoft.com/office/drawing/2014/main" id="{E674E4C4-4109-4E05-A018-F9D9E3596A4B}"/>
              </a:ext>
            </a:extLst>
          </p:cNvPr>
          <p:cNvSpPr/>
          <p:nvPr userDrawn="1"/>
        </p:nvSpPr>
        <p:spPr>
          <a:xfrm flipV="1">
            <a:off x="0" y="0"/>
            <a:ext cx="12192000" cy="10287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423720"/>
      </p:ext>
    </p:extLst>
  </p:cSld>
  <p:clrMapOvr>
    <a:masterClrMapping/>
  </p:clrMapOvr>
  <p:extLst>
    <p:ext uri="{DCECCB84-F9BA-43D5-87BE-67443E8EF086}">
      <p15:sldGuideLst xmlns:p15="http://schemas.microsoft.com/office/powerpoint/2012/main">
        <p15:guide id="1" orient="horz" pos="72" userDrawn="1">
          <p15:clr>
            <a:srgbClr val="FBAE40"/>
          </p15:clr>
        </p15:guide>
        <p15:guide id="2" orient="horz" pos="42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Bottom Line, + Ic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702B3E-3A13-4051-8B74-7E8FFB54916F}"/>
              </a:ext>
            </a:extLst>
          </p:cNvPr>
          <p:cNvSpPr/>
          <p:nvPr userDrawn="1"/>
        </p:nvSpPr>
        <p:spPr>
          <a:xfrm flipV="1">
            <a:off x="0" y="0"/>
            <a:ext cx="12192000" cy="10287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740479-04F4-4BE2-AB62-C931C2EF990B}"/>
              </a:ext>
            </a:extLst>
          </p:cNvPr>
          <p:cNvSpPr/>
          <p:nvPr userDrawn="1"/>
        </p:nvSpPr>
        <p:spPr>
          <a:xfrm>
            <a:off x="0" y="6667500"/>
            <a:ext cx="12192000" cy="1905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FB09034-F9A1-4B3F-BB73-2CBC256E84C6}"/>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1441926" y="5993626"/>
            <a:ext cx="530352" cy="530352"/>
          </a:xfrm>
          <a:prstGeom prst="rect">
            <a:avLst/>
          </a:prstGeom>
        </p:spPr>
      </p:pic>
    </p:spTree>
    <p:extLst>
      <p:ext uri="{BB962C8B-B14F-4D97-AF65-F5344CB8AC3E}">
        <p14:creationId xmlns:p14="http://schemas.microsoft.com/office/powerpoint/2010/main" val="3273894521"/>
      </p:ext>
    </p:extLst>
  </p:cSld>
  <p:clrMapOvr>
    <a:masterClrMapping/>
  </p:clrMapOvr>
  <p:extLst>
    <p:ext uri="{DCECCB84-F9BA-43D5-87BE-67443E8EF086}">
      <p15:sldGuideLst xmlns:p15="http://schemas.microsoft.com/office/powerpoint/2012/main">
        <p15:guide id="1" orient="horz" pos="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5B0963-81CD-4B29-84C6-AE888FB81507}"/>
              </a:ext>
            </a:extLst>
          </p:cNvPr>
          <p:cNvSpPr/>
          <p:nvPr userDrawn="1"/>
        </p:nvSpPr>
        <p:spPr>
          <a:xfrm>
            <a:off x="0" y="6667500"/>
            <a:ext cx="12192000" cy="1905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339572"/>
      </p:ext>
    </p:extLst>
  </p:cSld>
  <p:clrMapOvr>
    <a:masterClrMapping/>
  </p:clrMapOvr>
  <p:extLst>
    <p:ext uri="{DCECCB84-F9BA-43D5-87BE-67443E8EF086}">
      <p15:sldGuideLst xmlns:p15="http://schemas.microsoft.com/office/powerpoint/2012/main">
        <p15:guide id="1" orient="horz" pos="6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D26A5-A731-49B8-8279-692F52900BF3}"/>
              </a:ext>
            </a:extLst>
          </p:cNvPr>
          <p:cNvSpPr/>
          <p:nvPr userDrawn="1"/>
        </p:nvSpPr>
        <p:spPr>
          <a:xfrm>
            <a:off x="0" y="0"/>
            <a:ext cx="12192000" cy="3429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022445"/>
      </p:ext>
    </p:extLst>
  </p:cSld>
  <p:clrMapOvr>
    <a:masterClrMapping/>
  </p:clrMapOvr>
  <p:extLst>
    <p:ext uri="{DCECCB84-F9BA-43D5-87BE-67443E8EF086}">
      <p15:sldGuideLst xmlns:p15="http://schemas.microsoft.com/office/powerpoint/2012/main">
        <p15:guide id="1" orient="horz" pos="72" userDrawn="1">
          <p15:clr>
            <a:srgbClr val="FBAE40"/>
          </p15:clr>
        </p15:guide>
        <p15:guide id="2" orient="horz" pos="42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 Bottom 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702B3E-3A13-4051-8B74-7E8FFB54916F}"/>
              </a:ext>
            </a:extLst>
          </p:cNvPr>
          <p:cNvSpPr/>
          <p:nvPr userDrawn="1"/>
        </p:nvSpPr>
        <p:spPr>
          <a:xfrm flipV="1">
            <a:off x="0" y="0"/>
            <a:ext cx="266700" cy="1024128"/>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740479-04F4-4BE2-AB62-C931C2EF990B}"/>
              </a:ext>
            </a:extLst>
          </p:cNvPr>
          <p:cNvSpPr/>
          <p:nvPr userDrawn="1"/>
        </p:nvSpPr>
        <p:spPr>
          <a:xfrm>
            <a:off x="0" y="6667500"/>
            <a:ext cx="12192000" cy="1905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459087"/>
      </p:ext>
    </p:extLst>
  </p:cSld>
  <p:clrMapOvr>
    <a:masterClrMapping/>
  </p:clrMapOvr>
  <p:extLst>
    <p:ext uri="{DCECCB84-F9BA-43D5-87BE-67443E8EF086}">
      <p15:sldGuideLst xmlns:p15="http://schemas.microsoft.com/office/powerpoint/2012/main">
        <p15:guide id="1" orient="horz" pos="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41661"/>
      </p:ext>
    </p:extLst>
  </p:cSld>
  <p:clrMap bg1="lt1" tx1="dk1" bg2="lt2" tx2="dk2" accent1="accent1" accent2="accent2" accent3="accent3" accent4="accent4" accent5="accent5" accent6="accent6" hlink="hlink" folHlink="folHlink"/>
  <p:sldLayoutIdLst>
    <p:sldLayoutId id="2147483777" r:id="rId1"/>
    <p:sldLayoutId id="2147483781" r:id="rId2"/>
    <p:sldLayoutId id="2147483718" r:id="rId3"/>
    <p:sldLayoutId id="2147483679" r:id="rId4"/>
    <p:sldLayoutId id="2147483720" r:id="rId5"/>
    <p:sldLayoutId id="2147483769" r:id="rId6"/>
    <p:sldLayoutId id="2147483771" r:id="rId7"/>
    <p:sldLayoutId id="2147483707" r:id="rId8"/>
    <p:sldLayoutId id="2147483690" r:id="rId9"/>
    <p:sldLayoutId id="214748377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userDrawn="1">
          <p15:clr>
            <a:srgbClr val="F26B43"/>
          </p15:clr>
        </p15:guide>
        <p15:guide id="2" orient="horz" pos="480" userDrawn="1">
          <p15:clr>
            <a:srgbClr val="F26B43"/>
          </p15:clr>
        </p15:guide>
        <p15:guide id="3" orient="horz" pos="216" userDrawn="1">
          <p15:clr>
            <a:srgbClr val="F26B43"/>
          </p15:clr>
        </p15:guide>
        <p15:guide id="4" pos="7320" userDrawn="1">
          <p15:clr>
            <a:srgbClr val="F26B43"/>
          </p15:clr>
        </p15:guide>
        <p15:guide id="5" pos="7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9.gif"/><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C69DF5-D1C7-40EF-A136-C0EF7BE86B1E}"/>
              </a:ext>
            </a:extLst>
          </p:cNvPr>
          <p:cNvSpPr txBox="1">
            <a:spLocks/>
          </p:cNvSpPr>
          <p:nvPr/>
        </p:nvSpPr>
        <p:spPr>
          <a:xfrm>
            <a:off x="168369" y="4230692"/>
            <a:ext cx="9527226" cy="514816"/>
          </a:xfrm>
          <a:prstGeom prst="rect">
            <a:avLst/>
          </a:prstGeom>
        </p:spPr>
        <p:txBody>
          <a:bodyPr lIns="91440" tIns="45720" rIns="91440" bIns="45720" anchor="ctr">
            <a:no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l"/>
            <a:r>
              <a:rPr lang="en-US" sz="3200" spc="0">
                <a:solidFill>
                  <a:srgbClr val="236F99"/>
                </a:solidFill>
                <a:latin typeface="Century Gothic"/>
              </a:rPr>
              <a:t>New York City </a:t>
            </a:r>
            <a:r>
              <a:rPr lang="en-US" sz="3200" b="0" spc="0">
                <a:solidFill>
                  <a:srgbClr val="236F99"/>
                </a:solidFill>
                <a:latin typeface="Century Gothic"/>
              </a:rPr>
              <a:t>Transportation and Infrastructure</a:t>
            </a:r>
            <a:endParaRPr lang="en-US" sz="3200" b="0" spc="0" baseline="0">
              <a:solidFill>
                <a:srgbClr val="236F99"/>
              </a:solidFill>
            </a:endParaRPr>
          </a:p>
        </p:txBody>
      </p:sp>
      <p:sp>
        <p:nvSpPr>
          <p:cNvPr id="33" name="Subtitle 2">
            <a:extLst>
              <a:ext uri="{FF2B5EF4-FFF2-40B4-BE49-F238E27FC236}">
                <a16:creationId xmlns:a16="http://schemas.microsoft.com/office/drawing/2014/main" id="{F59A494E-03DA-4003-81CB-8E7590347861}"/>
              </a:ext>
            </a:extLst>
          </p:cNvPr>
          <p:cNvSpPr txBox="1">
            <a:spLocks/>
          </p:cNvSpPr>
          <p:nvPr/>
        </p:nvSpPr>
        <p:spPr>
          <a:xfrm>
            <a:off x="156997" y="4739045"/>
            <a:ext cx="9833310" cy="8116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i="1" dirty="0">
                <a:solidFill>
                  <a:schemeClr val="tx1">
                    <a:lumMod val="75000"/>
                    <a:lumOff val="25000"/>
                  </a:schemeClr>
                </a:solidFill>
                <a:latin typeface="Century Gothic"/>
              </a:rPr>
              <a:t>Assessing Urban Heat Island Effects at Bus Stops in New York City to Support Cooling Interventions</a:t>
            </a:r>
            <a:endParaRPr lang="en-US" dirty="0">
              <a:solidFill>
                <a:schemeClr val="tx1">
                  <a:lumMod val="75000"/>
                  <a:lumOff val="25000"/>
                </a:schemeClr>
              </a:solidFill>
              <a:latin typeface="Century Gothic"/>
            </a:endParaRPr>
          </a:p>
          <a:p>
            <a:pPr algn="l">
              <a:spcBef>
                <a:spcPts val="0"/>
              </a:spcBef>
            </a:pPr>
            <a:endParaRPr lang="en-US" sz="2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492ABFE5-CCE4-4DF3-B744-07C7A487604A}"/>
              </a:ext>
            </a:extLst>
          </p:cNvPr>
          <p:cNvSpPr txBox="1"/>
          <p:nvPr/>
        </p:nvSpPr>
        <p:spPr>
          <a:xfrm>
            <a:off x="168369" y="5647682"/>
            <a:ext cx="9458987" cy="369332"/>
          </a:xfrm>
          <a:prstGeom prst="rect">
            <a:avLst/>
          </a:prstGeom>
          <a:noFill/>
        </p:spPr>
        <p:txBody>
          <a:bodyPr wrap="square" lIns="91440" tIns="45720" rIns="91440" bIns="45720" anchor="t">
            <a:spAutoFit/>
          </a:bodyPr>
          <a:lstStyle/>
          <a:p>
            <a:r>
              <a:rPr lang="en-US" dirty="0">
                <a:solidFill>
                  <a:schemeClr val="tx1">
                    <a:lumMod val="75000"/>
                    <a:lumOff val="25000"/>
                  </a:schemeClr>
                </a:solidFill>
                <a:latin typeface="Century Gothic"/>
                <a:sym typeface="Wingdings" panose="05000000000000000000" pitchFamily="2" charset="2"/>
              </a:rPr>
              <a:t>Thomas </a:t>
            </a:r>
            <a:r>
              <a:rPr lang="en-US" dirty="0" err="1">
                <a:solidFill>
                  <a:schemeClr val="tx1">
                    <a:lumMod val="75000"/>
                    <a:lumOff val="25000"/>
                  </a:schemeClr>
                </a:solidFill>
                <a:latin typeface="Century Gothic"/>
                <a:sym typeface="Wingdings" panose="05000000000000000000" pitchFamily="2" charset="2"/>
              </a:rPr>
              <a:t>Schindelman</a:t>
            </a:r>
            <a:r>
              <a:rPr lang="en-US" dirty="0">
                <a:solidFill>
                  <a:schemeClr val="tx1">
                    <a:lumMod val="75000"/>
                    <a:lumOff val="25000"/>
                  </a:schemeClr>
                </a:solidFill>
                <a:latin typeface="Century Gothic"/>
                <a:sym typeface="Wingdings" panose="05000000000000000000" pitchFamily="2" charset="2"/>
              </a:rPr>
              <a:t> </a:t>
            </a:r>
            <a:r>
              <a:rPr lang="en-US" dirty="0">
                <a:solidFill>
                  <a:schemeClr val="tx1">
                    <a:lumMod val="75000"/>
                    <a:lumOff val="25000"/>
                  </a:schemeClr>
                </a:solidFill>
                <a:latin typeface="Century Gothic"/>
              </a:rPr>
              <a:t> Emily Culling </a:t>
            </a:r>
            <a:r>
              <a:rPr lang="en-US" dirty="0">
                <a:solidFill>
                  <a:schemeClr val="tx1">
                    <a:lumMod val="75000"/>
                    <a:lumOff val="25000"/>
                  </a:schemeClr>
                </a:solidFill>
                <a:latin typeface="Century Gothic"/>
                <a:sym typeface="Wingdings" panose="05000000000000000000" pitchFamily="2" charset="2"/>
              </a:rPr>
              <a:t></a:t>
            </a:r>
            <a:r>
              <a:rPr lang="en-US" dirty="0">
                <a:solidFill>
                  <a:schemeClr val="tx1">
                    <a:lumMod val="75000"/>
                    <a:lumOff val="25000"/>
                  </a:schemeClr>
                </a:solidFill>
                <a:latin typeface="Century Gothic"/>
              </a:rPr>
              <a:t> Gianna Méndez Germán </a:t>
            </a:r>
            <a:r>
              <a:rPr lang="en-US" dirty="0">
                <a:solidFill>
                  <a:schemeClr val="tx1">
                    <a:lumMod val="75000"/>
                    <a:lumOff val="25000"/>
                  </a:schemeClr>
                </a:solidFill>
                <a:latin typeface="Century Gothic"/>
                <a:sym typeface="Wingdings" panose="05000000000000000000" pitchFamily="2" charset="2"/>
              </a:rPr>
              <a:t></a:t>
            </a:r>
            <a:r>
              <a:rPr lang="en-US" dirty="0">
                <a:solidFill>
                  <a:schemeClr val="tx1">
                    <a:lumMod val="75000"/>
                    <a:lumOff val="25000"/>
                  </a:schemeClr>
                </a:solidFill>
                <a:latin typeface="Century Gothic"/>
              </a:rPr>
              <a:t> Janna Chapman </a:t>
            </a:r>
            <a:endParaRPr lang="en-US" dirty="0">
              <a:solidFill>
                <a:schemeClr val="tx1">
                  <a:lumMod val="75000"/>
                  <a:lumOff val="25000"/>
                </a:schemeClr>
              </a:solidFill>
              <a:cs typeface="Calibri" panose="020F0502020204030204"/>
            </a:endParaRPr>
          </a:p>
        </p:txBody>
      </p:sp>
      <p:sp>
        <p:nvSpPr>
          <p:cNvPr id="12" name="Rectangle 11">
            <a:extLst>
              <a:ext uri="{FF2B5EF4-FFF2-40B4-BE49-F238E27FC236}">
                <a16:creationId xmlns:a16="http://schemas.microsoft.com/office/drawing/2014/main" id="{801BF616-A1C8-4C53-B1F3-F44FE84D3CB4}"/>
              </a:ext>
            </a:extLst>
          </p:cNvPr>
          <p:cNvSpPr/>
          <p:nvPr/>
        </p:nvSpPr>
        <p:spPr>
          <a:xfrm>
            <a:off x="171776" y="6356349"/>
            <a:ext cx="5924223" cy="369789"/>
          </a:xfrm>
          <a:prstGeom prst="rect">
            <a:avLst/>
          </a:prstGeom>
        </p:spPr>
        <p:txBody>
          <a:bodyPr wrap="none" lIns="91440" tIns="45720" rIns="91440" bIns="45720" anchor="ctr">
            <a:noAutofit/>
          </a:bodyPr>
          <a:lstStyle/>
          <a:p>
            <a:r>
              <a:rPr lang="en-US" sz="1600" b="1" dirty="0">
                <a:solidFill>
                  <a:schemeClr val="bg1"/>
                </a:solidFill>
                <a:latin typeface="Century Gothic"/>
              </a:rPr>
              <a:t>Virtual Environmental Justice – VEJ | Spring 2023 </a:t>
            </a:r>
            <a:endParaRPr lang="en-US"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7724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23333" y="4104132"/>
            <a:ext cx="12903200" cy="828990"/>
          </a:xfrm>
          <a:prstGeom prst="roundRect">
            <a:avLst/>
          </a:prstGeom>
          <a:solidFill>
            <a:srgbClr val="FD8A0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5600" y="1405466"/>
            <a:ext cx="12903200" cy="2387601"/>
          </a:xfrm>
          <a:prstGeom prst="roundRect">
            <a:avLst/>
          </a:prstGeom>
          <a:solidFill>
            <a:srgbClr val="FD8A0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699" y="370126"/>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114800" algn="l"/>
              </a:tabLst>
            </a:pPr>
            <a:r>
              <a:rPr lang="en-US" sz="4000" b="1">
                <a:solidFill>
                  <a:srgbClr val="E75C22"/>
                </a:solidFill>
                <a:latin typeface="Century Gothic"/>
              </a:rPr>
              <a:t>METHODOLOGY OVERVIEW</a:t>
            </a:r>
            <a:endParaRPr lang="en-US">
              <a:solidFill>
                <a:srgbClr val="E75C22"/>
              </a:solidFill>
            </a:endParaRPr>
          </a:p>
        </p:txBody>
      </p:sp>
      <p:sp>
        <p:nvSpPr>
          <p:cNvPr id="4" name="Rounded Rectangle 3">
            <a:extLst>
              <a:ext uri="{FF2B5EF4-FFF2-40B4-BE49-F238E27FC236}">
                <a16:creationId xmlns:a16="http://schemas.microsoft.com/office/drawing/2014/main" id="{7BB6036F-C10F-0258-E93C-48C52D9620AD}"/>
              </a:ext>
            </a:extLst>
          </p:cNvPr>
          <p:cNvSpPr/>
          <p:nvPr/>
        </p:nvSpPr>
        <p:spPr>
          <a:xfrm>
            <a:off x="8365392" y="1066800"/>
            <a:ext cx="3229970" cy="1032294"/>
          </a:xfrm>
          <a:prstGeom prst="roundRect">
            <a:avLst/>
          </a:prstGeom>
          <a:solidFill>
            <a:srgbClr val="00AE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Century Gothic"/>
              </a:rPr>
              <a:t>Modeling Thermal Comfort</a:t>
            </a:r>
          </a:p>
        </p:txBody>
      </p:sp>
      <p:sp>
        <p:nvSpPr>
          <p:cNvPr id="6" name="TextBox 5">
            <a:extLst>
              <a:ext uri="{FF2B5EF4-FFF2-40B4-BE49-F238E27FC236}">
                <a16:creationId xmlns:a16="http://schemas.microsoft.com/office/drawing/2014/main" id="{952F8248-7485-5AB6-2145-F5DDEAB2DBF2}"/>
              </a:ext>
            </a:extLst>
          </p:cNvPr>
          <p:cNvSpPr txBox="1"/>
          <p:nvPr/>
        </p:nvSpPr>
        <p:spPr>
          <a:xfrm>
            <a:off x="8365391" y="3387970"/>
            <a:ext cx="3255109" cy="783193"/>
          </a:xfrm>
          <a:prstGeom prst="roundRect">
            <a:avLst/>
          </a:prstGeom>
          <a:solidFill>
            <a:srgbClr val="B5EF0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Transit Proximity Index</a:t>
            </a:r>
          </a:p>
          <a:p>
            <a:pPr marL="285750" indent="-285750">
              <a:buFont typeface="Arial"/>
              <a:buChar char="•"/>
            </a:pPr>
            <a:r>
              <a:rPr lang="en-US" sz="2000">
                <a:solidFill>
                  <a:schemeClr val="tx1">
                    <a:lumMod val="75000"/>
                    <a:lumOff val="25000"/>
                  </a:schemeClr>
                </a:solidFill>
                <a:latin typeface="Century Gothic"/>
                <a:cs typeface="Calibri"/>
              </a:rPr>
              <a:t>SOLWEIG</a:t>
            </a:r>
            <a:endParaRPr lang="en-US" sz="2000">
              <a:solidFill>
                <a:schemeClr val="tx1">
                  <a:lumMod val="75000"/>
                  <a:lumOff val="25000"/>
                </a:schemeClr>
              </a:solidFill>
              <a:latin typeface="Century Gothic"/>
            </a:endParaRPr>
          </a:p>
        </p:txBody>
      </p:sp>
      <p:sp>
        <p:nvSpPr>
          <p:cNvPr id="9" name="TextBox 8">
            <a:extLst>
              <a:ext uri="{FF2B5EF4-FFF2-40B4-BE49-F238E27FC236}">
                <a16:creationId xmlns:a16="http://schemas.microsoft.com/office/drawing/2014/main" id="{15374B63-7B10-2FFA-0A8D-430827B59262}"/>
              </a:ext>
            </a:extLst>
          </p:cNvPr>
          <p:cNvSpPr txBox="1"/>
          <p:nvPr/>
        </p:nvSpPr>
        <p:spPr>
          <a:xfrm>
            <a:off x="8365391" y="2422849"/>
            <a:ext cx="3255109" cy="783193"/>
          </a:xfrm>
          <a:prstGeom prst="roundRect">
            <a:avLst/>
          </a:prstGeom>
          <a:solidFill>
            <a:srgbClr val="FD8A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Ridership and Other Transit Data </a:t>
            </a:r>
          </a:p>
        </p:txBody>
      </p:sp>
      <p:sp>
        <p:nvSpPr>
          <p:cNvPr id="11" name="TextBox 10">
            <a:extLst>
              <a:ext uri="{FF2B5EF4-FFF2-40B4-BE49-F238E27FC236}">
                <a16:creationId xmlns:a16="http://schemas.microsoft.com/office/drawing/2014/main" id="{06493C24-0382-C534-8CE7-D505E52AF912}"/>
              </a:ext>
            </a:extLst>
          </p:cNvPr>
          <p:cNvSpPr txBox="1"/>
          <p:nvPr/>
        </p:nvSpPr>
        <p:spPr>
          <a:xfrm>
            <a:off x="8365391" y="4363255"/>
            <a:ext cx="3229970" cy="783193"/>
          </a:xfrm>
          <a:prstGeom prst="roundRect">
            <a:avLst/>
          </a:prstGeom>
          <a:solidFill>
            <a:srgbClr val="FC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Mean Radiant Temperature (T</a:t>
            </a:r>
            <a:r>
              <a:rPr lang="en-US" sz="1400">
                <a:solidFill>
                  <a:schemeClr val="tx1">
                    <a:lumMod val="75000"/>
                    <a:lumOff val="25000"/>
                  </a:schemeClr>
                </a:solidFill>
                <a:latin typeface="Century Gothic"/>
                <a:cs typeface="Calibri"/>
              </a:rPr>
              <a:t>MRT</a:t>
            </a:r>
            <a:r>
              <a:rPr lang="en-US" sz="2000">
                <a:solidFill>
                  <a:schemeClr val="tx1">
                    <a:lumMod val="75000"/>
                    <a:lumOff val="25000"/>
                  </a:schemeClr>
                </a:solidFill>
                <a:latin typeface="Century Gothic"/>
                <a:cs typeface="Calibri"/>
              </a:rPr>
              <a:t>)</a:t>
            </a:r>
          </a:p>
        </p:txBody>
      </p:sp>
      <p:sp>
        <p:nvSpPr>
          <p:cNvPr id="17" name="Rounded Rectangle 16">
            <a:extLst>
              <a:ext uri="{FF2B5EF4-FFF2-40B4-BE49-F238E27FC236}">
                <a16:creationId xmlns:a16="http://schemas.microsoft.com/office/drawing/2014/main" id="{A4EDDF0D-1431-7233-6493-B0A027040F23}"/>
              </a:ext>
            </a:extLst>
          </p:cNvPr>
          <p:cNvSpPr/>
          <p:nvPr/>
        </p:nvSpPr>
        <p:spPr>
          <a:xfrm>
            <a:off x="4190942" y="1066800"/>
            <a:ext cx="3411940" cy="1032294"/>
          </a:xfrm>
          <a:prstGeom prst="roundRect">
            <a:avLst/>
          </a:prstGeom>
          <a:solidFill>
            <a:srgbClr val="00AE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Century Gothic"/>
              </a:rPr>
              <a:t>Principal Component Analysis</a:t>
            </a:r>
          </a:p>
        </p:txBody>
      </p:sp>
      <p:sp>
        <p:nvSpPr>
          <p:cNvPr id="18" name="TextBox 17">
            <a:extLst>
              <a:ext uri="{FF2B5EF4-FFF2-40B4-BE49-F238E27FC236}">
                <a16:creationId xmlns:a16="http://schemas.microsoft.com/office/drawing/2014/main" id="{283EF518-268A-5EBF-0E61-4B08A217423E}"/>
              </a:ext>
            </a:extLst>
          </p:cNvPr>
          <p:cNvSpPr txBox="1"/>
          <p:nvPr/>
        </p:nvSpPr>
        <p:spPr>
          <a:xfrm>
            <a:off x="4190944" y="3387970"/>
            <a:ext cx="3411938" cy="783193"/>
          </a:xfrm>
          <a:prstGeom prst="roundRect">
            <a:avLst/>
          </a:prstGeom>
          <a:solidFill>
            <a:srgbClr val="B5EF0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Principal Component Analysis (PCA)</a:t>
            </a:r>
          </a:p>
        </p:txBody>
      </p:sp>
      <p:sp>
        <p:nvSpPr>
          <p:cNvPr id="19" name="TextBox 18">
            <a:extLst>
              <a:ext uri="{FF2B5EF4-FFF2-40B4-BE49-F238E27FC236}">
                <a16:creationId xmlns:a16="http://schemas.microsoft.com/office/drawing/2014/main" id="{D3F45C07-C0D3-1BFB-8D77-F94F73B5E33D}"/>
              </a:ext>
            </a:extLst>
          </p:cNvPr>
          <p:cNvSpPr txBox="1"/>
          <p:nvPr/>
        </p:nvSpPr>
        <p:spPr>
          <a:xfrm>
            <a:off x="4190944" y="2412685"/>
            <a:ext cx="3411938" cy="783193"/>
          </a:xfrm>
          <a:prstGeom prst="roundRect">
            <a:avLst/>
          </a:prstGeom>
          <a:solidFill>
            <a:srgbClr val="FD8A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Demographics</a:t>
            </a:r>
          </a:p>
          <a:p>
            <a:pPr marL="285750" indent="-285750">
              <a:buFont typeface="Arial"/>
              <a:buChar char="•"/>
            </a:pPr>
            <a:r>
              <a:rPr lang="en-US" sz="2000">
                <a:solidFill>
                  <a:schemeClr val="tx1">
                    <a:lumMod val="75000"/>
                    <a:lumOff val="25000"/>
                  </a:schemeClr>
                </a:solidFill>
                <a:latin typeface="Century Gothic"/>
                <a:cs typeface="Calibri"/>
              </a:rPr>
              <a:t>Transit &amp; Enviro </a:t>
            </a:r>
            <a:r>
              <a:rPr lang="en-US" sz="2000" err="1">
                <a:solidFill>
                  <a:schemeClr val="tx1">
                    <a:lumMod val="75000"/>
                    <a:lumOff val="25000"/>
                  </a:schemeClr>
                </a:solidFill>
                <a:latin typeface="Century Gothic"/>
                <a:cs typeface="Calibri"/>
              </a:rPr>
              <a:t>Vars</a:t>
            </a:r>
            <a:endParaRPr lang="en-US" sz="2000">
              <a:solidFill>
                <a:schemeClr val="tx1">
                  <a:lumMod val="75000"/>
                  <a:lumOff val="25000"/>
                </a:schemeClr>
              </a:solidFill>
              <a:latin typeface="Century Gothic"/>
              <a:cs typeface="Calibri"/>
            </a:endParaRPr>
          </a:p>
        </p:txBody>
      </p:sp>
      <p:sp>
        <p:nvSpPr>
          <p:cNvPr id="20" name="TextBox 19">
            <a:extLst>
              <a:ext uri="{FF2B5EF4-FFF2-40B4-BE49-F238E27FC236}">
                <a16:creationId xmlns:a16="http://schemas.microsoft.com/office/drawing/2014/main" id="{5DDEF7AD-13D3-8377-05E0-D340B1523CD7}"/>
              </a:ext>
            </a:extLst>
          </p:cNvPr>
          <p:cNvSpPr txBox="1"/>
          <p:nvPr/>
        </p:nvSpPr>
        <p:spPr>
          <a:xfrm>
            <a:off x="4190943" y="4363255"/>
            <a:ext cx="3411939" cy="783193"/>
          </a:xfrm>
          <a:prstGeom prst="roundRect">
            <a:avLst/>
          </a:prstGeom>
          <a:solidFill>
            <a:srgbClr val="FC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Transportation Heat Vulnerability Index</a:t>
            </a:r>
          </a:p>
        </p:txBody>
      </p:sp>
      <p:sp>
        <p:nvSpPr>
          <p:cNvPr id="26" name="Rounded Rectangle 25">
            <a:extLst>
              <a:ext uri="{FF2B5EF4-FFF2-40B4-BE49-F238E27FC236}">
                <a16:creationId xmlns:a16="http://schemas.microsoft.com/office/drawing/2014/main" id="{73042C29-7D34-72D9-0BB7-D2B996F196E1}"/>
              </a:ext>
            </a:extLst>
          </p:cNvPr>
          <p:cNvSpPr/>
          <p:nvPr/>
        </p:nvSpPr>
        <p:spPr>
          <a:xfrm>
            <a:off x="266700" y="1066800"/>
            <a:ext cx="3161732" cy="1032294"/>
          </a:xfrm>
          <a:prstGeom prst="roundRect">
            <a:avLst/>
          </a:prstGeom>
          <a:solidFill>
            <a:srgbClr val="00AE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Century Gothic"/>
              </a:rPr>
              <a:t>Heat Island Assessment</a:t>
            </a:r>
            <a:endParaRPr lang="en-US" sz="1400" b="1">
              <a:solidFill>
                <a:schemeClr val="bg1"/>
              </a:solidFill>
              <a:latin typeface="Century Gothic"/>
            </a:endParaRPr>
          </a:p>
        </p:txBody>
      </p:sp>
      <p:sp>
        <p:nvSpPr>
          <p:cNvPr id="27" name="TextBox 26">
            <a:extLst>
              <a:ext uri="{FF2B5EF4-FFF2-40B4-BE49-F238E27FC236}">
                <a16:creationId xmlns:a16="http://schemas.microsoft.com/office/drawing/2014/main" id="{C6F5CD74-B4F5-6020-B86C-10FDF56F955F}"/>
              </a:ext>
            </a:extLst>
          </p:cNvPr>
          <p:cNvSpPr txBox="1"/>
          <p:nvPr/>
        </p:nvSpPr>
        <p:spPr>
          <a:xfrm>
            <a:off x="266700" y="2412685"/>
            <a:ext cx="3161730" cy="783193"/>
          </a:xfrm>
          <a:prstGeom prst="roundRect">
            <a:avLst/>
          </a:prstGeom>
          <a:solidFill>
            <a:srgbClr val="FD8A03"/>
          </a:solidFill>
          <a:ln>
            <a:solidFill>
              <a:srgbClr val="F15D2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rgbClr val="3F3F3F"/>
                </a:solidFill>
                <a:latin typeface="Century Gothic"/>
                <a:cs typeface="Calibri"/>
              </a:rPr>
              <a:t>Landsat 8/9 TIRS</a:t>
            </a:r>
            <a:endParaRPr lang="en-US" sz="2000">
              <a:solidFill>
                <a:srgbClr val="3F3F3F"/>
              </a:solidFill>
              <a:latin typeface="Century Gothic"/>
            </a:endParaRPr>
          </a:p>
          <a:p>
            <a:pPr marL="285750" indent="-285750">
              <a:buFont typeface="Arial"/>
              <a:buChar char="•"/>
            </a:pPr>
            <a:r>
              <a:rPr lang="en-US" sz="2000">
                <a:solidFill>
                  <a:srgbClr val="3F3F3F"/>
                </a:solidFill>
                <a:latin typeface="Century Gothic"/>
                <a:cs typeface="Calibri"/>
              </a:rPr>
              <a:t>ISS ECOSTRESS</a:t>
            </a:r>
          </a:p>
        </p:txBody>
      </p:sp>
      <p:sp>
        <p:nvSpPr>
          <p:cNvPr id="28" name="TextBox 27">
            <a:extLst>
              <a:ext uri="{FF2B5EF4-FFF2-40B4-BE49-F238E27FC236}">
                <a16:creationId xmlns:a16="http://schemas.microsoft.com/office/drawing/2014/main" id="{AEF5EC9D-E21E-D87B-B3C6-822E89BC554F}"/>
              </a:ext>
            </a:extLst>
          </p:cNvPr>
          <p:cNvSpPr txBox="1"/>
          <p:nvPr/>
        </p:nvSpPr>
        <p:spPr>
          <a:xfrm>
            <a:off x="266699" y="4363255"/>
            <a:ext cx="3161731" cy="783193"/>
          </a:xfrm>
          <a:prstGeom prst="roundRect">
            <a:avLst/>
          </a:prstGeom>
          <a:solidFill>
            <a:srgbClr val="FC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Day and Night LST</a:t>
            </a:r>
            <a:endParaRPr lang="en-US" sz="2000">
              <a:solidFill>
                <a:schemeClr val="tx1">
                  <a:lumMod val="75000"/>
                  <a:lumOff val="25000"/>
                </a:schemeClr>
              </a:solidFill>
              <a:latin typeface="Century Gothic"/>
            </a:endParaRPr>
          </a:p>
          <a:p>
            <a:pPr marL="285750" indent="-285750">
              <a:buFont typeface="Arial"/>
              <a:buChar char="•"/>
            </a:pPr>
            <a:r>
              <a:rPr lang="en-US" sz="2000">
                <a:solidFill>
                  <a:schemeClr val="tx1">
                    <a:lumMod val="75000"/>
                    <a:lumOff val="25000"/>
                  </a:schemeClr>
                </a:solidFill>
                <a:latin typeface="Century Gothic"/>
                <a:cs typeface="Calibri"/>
              </a:rPr>
              <a:t>UHI Factor</a:t>
            </a:r>
          </a:p>
        </p:txBody>
      </p:sp>
      <p:sp>
        <p:nvSpPr>
          <p:cNvPr id="29" name="TextBox 28">
            <a:extLst>
              <a:ext uri="{FF2B5EF4-FFF2-40B4-BE49-F238E27FC236}">
                <a16:creationId xmlns:a16="http://schemas.microsoft.com/office/drawing/2014/main" id="{5722F96B-2E00-1C3F-D5FD-B9D27949D196}"/>
              </a:ext>
            </a:extLst>
          </p:cNvPr>
          <p:cNvSpPr txBox="1"/>
          <p:nvPr/>
        </p:nvSpPr>
        <p:spPr>
          <a:xfrm>
            <a:off x="266700" y="3387970"/>
            <a:ext cx="3161730" cy="783193"/>
          </a:xfrm>
          <a:prstGeom prst="roundRect">
            <a:avLst/>
          </a:prstGeom>
          <a:solidFill>
            <a:srgbClr val="B5EF0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1">
                    <a:lumMod val="75000"/>
                    <a:lumOff val="25000"/>
                  </a:schemeClr>
                </a:solidFill>
                <a:latin typeface="Century Gothic"/>
                <a:cs typeface="Calibri"/>
              </a:rPr>
              <a:t>Cloud Masking</a:t>
            </a:r>
            <a:endParaRPr lang="en-US" sz="2000">
              <a:solidFill>
                <a:schemeClr val="tx1">
                  <a:lumMod val="75000"/>
                  <a:lumOff val="25000"/>
                </a:schemeClr>
              </a:solidFill>
              <a:latin typeface="Century Gothic"/>
            </a:endParaRPr>
          </a:p>
          <a:p>
            <a:pPr marL="285750" indent="-285750">
              <a:buFont typeface="Arial"/>
              <a:buChar char="•"/>
            </a:pPr>
            <a:r>
              <a:rPr lang="en-US" sz="2000">
                <a:solidFill>
                  <a:schemeClr val="tx1">
                    <a:lumMod val="75000"/>
                    <a:lumOff val="25000"/>
                  </a:schemeClr>
                </a:solidFill>
                <a:latin typeface="Century Gothic"/>
                <a:cs typeface="Calibri"/>
              </a:rPr>
              <a:t>Time Filtering ACS</a:t>
            </a:r>
          </a:p>
        </p:txBody>
      </p:sp>
    </p:spTree>
    <p:extLst>
      <p:ext uri="{BB962C8B-B14F-4D97-AF65-F5344CB8AC3E}">
        <p14:creationId xmlns:p14="http://schemas.microsoft.com/office/powerpoint/2010/main" val="28055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2" presetClass="exit" presetSubtype="2" fill="hold" grpId="1" nodeType="withEffect">
                                  <p:stCondLst>
                                    <p:cond delay="0"/>
                                  </p:stCondLst>
                                  <p:childTnLst>
                                    <p:anim calcmode="lin" valueType="num">
                                      <p:cBhvr additive="base">
                                        <p:cTn id="26" dur="500"/>
                                        <p:tgtEl>
                                          <p:spTgt spid="27"/>
                                        </p:tgtEl>
                                        <p:attrNameLst>
                                          <p:attrName>ppt_x</p:attrName>
                                        </p:attrNameLst>
                                      </p:cBhvr>
                                      <p:tavLst>
                                        <p:tav tm="0">
                                          <p:val>
                                            <p:strVal val="#ppt_x"/>
                                          </p:val>
                                        </p:tav>
                                        <p:tav tm="100000">
                                          <p:val>
                                            <p:strVal val="#ppt_x+#ppt_w*1.125000"/>
                                          </p:val>
                                        </p:tav>
                                      </p:tavLst>
                                    </p:anim>
                                    <p:animEffect transition="out" filter="wipe(right)">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par>
                                <p:cTn id="29" presetID="1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ppt_x</p:attrName>
                                        </p:attrNameLst>
                                      </p:cBhvr>
                                      <p:tavLst>
                                        <p:tav tm="0">
                                          <p:val>
                                            <p:strVal val="#ppt_x-#ppt_w*1.125000"/>
                                          </p:val>
                                        </p:tav>
                                        <p:tav tm="100000">
                                          <p:val>
                                            <p:strVal val="#ppt_x"/>
                                          </p:val>
                                        </p:tav>
                                      </p:tavLst>
                                    </p:anim>
                                    <p:animEffect transition="in" filter="wipe(right)">
                                      <p:cBhvr>
                                        <p:cTn id="32" dur="500"/>
                                        <p:tgtEl>
                                          <p:spTgt spid="19"/>
                                        </p:tgtEl>
                                      </p:cBhvr>
                                    </p:animEffect>
                                  </p:childTnLst>
                                </p:cTn>
                              </p:par>
                              <p:par>
                                <p:cTn id="33" presetID="12" presetClass="exit" presetSubtype="2" fill="hold" grpId="1" nodeType="withEffect">
                                  <p:stCondLst>
                                    <p:cond delay="0"/>
                                  </p:stCondLst>
                                  <p:childTnLst>
                                    <p:anim calcmode="lin" valueType="num">
                                      <p:cBhvr additive="base">
                                        <p:cTn id="34" dur="500"/>
                                        <p:tgtEl>
                                          <p:spTgt spid="29"/>
                                        </p:tgtEl>
                                        <p:attrNameLst>
                                          <p:attrName>ppt_x</p:attrName>
                                        </p:attrNameLst>
                                      </p:cBhvr>
                                      <p:tavLst>
                                        <p:tav tm="0">
                                          <p:val>
                                            <p:strVal val="#ppt_x"/>
                                          </p:val>
                                        </p:tav>
                                        <p:tav tm="100000">
                                          <p:val>
                                            <p:strVal val="#ppt_x+#ppt_w*1.125000"/>
                                          </p:val>
                                        </p:tav>
                                      </p:tavLst>
                                    </p:anim>
                                    <p:animEffect transition="out" filter="wipe(right)">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par>
                                <p:cTn id="37" presetID="1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ppt_x</p:attrName>
                                        </p:attrNameLst>
                                      </p:cBhvr>
                                      <p:tavLst>
                                        <p:tav tm="0">
                                          <p:val>
                                            <p:strVal val="#ppt_x-#ppt_w*1.125000"/>
                                          </p:val>
                                        </p:tav>
                                        <p:tav tm="100000">
                                          <p:val>
                                            <p:strVal val="#ppt_x"/>
                                          </p:val>
                                        </p:tav>
                                      </p:tavLst>
                                    </p:anim>
                                    <p:animEffect transition="in" filter="wipe(right)">
                                      <p:cBhvr>
                                        <p:cTn id="40" dur="500"/>
                                        <p:tgtEl>
                                          <p:spTgt spid="18"/>
                                        </p:tgtEl>
                                      </p:cBhvr>
                                    </p:animEffect>
                                  </p:childTnLst>
                                </p:cTn>
                              </p:par>
                              <p:par>
                                <p:cTn id="41" presetID="12" presetClass="exit" presetSubtype="2" fill="hold" grpId="1" nodeType="withEffect">
                                  <p:stCondLst>
                                    <p:cond delay="0"/>
                                  </p:stCondLst>
                                  <p:childTnLst>
                                    <p:anim calcmode="lin" valueType="num">
                                      <p:cBhvr additive="base">
                                        <p:cTn id="42" dur="500"/>
                                        <p:tgtEl>
                                          <p:spTgt spid="28"/>
                                        </p:tgtEl>
                                        <p:attrNameLst>
                                          <p:attrName>ppt_x</p:attrName>
                                        </p:attrNameLst>
                                      </p:cBhvr>
                                      <p:tavLst>
                                        <p:tav tm="0">
                                          <p:val>
                                            <p:strVal val="#ppt_x"/>
                                          </p:val>
                                        </p:tav>
                                        <p:tav tm="100000">
                                          <p:val>
                                            <p:strVal val="#ppt_x+#ppt_w*1.125000"/>
                                          </p:val>
                                        </p:tav>
                                      </p:tavLst>
                                    </p:anim>
                                    <p:animEffect transition="out" filter="wipe(right)">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par>
                                <p:cTn id="45" presetID="1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p:tgtEl>
                                          <p:spTgt spid="20"/>
                                        </p:tgtEl>
                                        <p:attrNameLst>
                                          <p:attrName>ppt_x</p:attrName>
                                        </p:attrNameLst>
                                      </p:cBhvr>
                                      <p:tavLst>
                                        <p:tav tm="0">
                                          <p:val>
                                            <p:strVal val="#ppt_x-#ppt_w*1.125000"/>
                                          </p:val>
                                        </p:tav>
                                        <p:tav tm="100000">
                                          <p:val>
                                            <p:strVal val="#ppt_x"/>
                                          </p:val>
                                        </p:tav>
                                      </p:tavLst>
                                    </p:anim>
                                    <p:animEffect transition="in" filter="wipe(righ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2" presetClass="exit" presetSubtype="2" fill="hold" grpId="1" nodeType="withEffect">
                                  <p:stCondLst>
                                    <p:cond delay="0"/>
                                  </p:stCondLst>
                                  <p:childTnLst>
                                    <p:anim calcmode="lin" valueType="num">
                                      <p:cBhvr additive="base">
                                        <p:cTn id="55" dur="500"/>
                                        <p:tgtEl>
                                          <p:spTgt spid="19"/>
                                        </p:tgtEl>
                                        <p:attrNameLst>
                                          <p:attrName>ppt_x</p:attrName>
                                        </p:attrNameLst>
                                      </p:cBhvr>
                                      <p:tavLst>
                                        <p:tav tm="0">
                                          <p:val>
                                            <p:strVal val="#ppt_x"/>
                                          </p:val>
                                        </p:tav>
                                        <p:tav tm="100000">
                                          <p:val>
                                            <p:strVal val="#ppt_x+#ppt_w*1.125000"/>
                                          </p:val>
                                        </p:tav>
                                      </p:tavLst>
                                    </p:anim>
                                    <p:animEffect transition="out" filter="wipe(right)">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2" presetClass="exit" presetSubtype="2" fill="hold" grpId="1" nodeType="withEffect">
                                  <p:stCondLst>
                                    <p:cond delay="0"/>
                                  </p:stCondLst>
                                  <p:childTnLst>
                                    <p:anim calcmode="lin" valueType="num">
                                      <p:cBhvr additive="base">
                                        <p:cTn id="59" dur="500"/>
                                        <p:tgtEl>
                                          <p:spTgt spid="18"/>
                                        </p:tgtEl>
                                        <p:attrNameLst>
                                          <p:attrName>ppt_x</p:attrName>
                                        </p:attrNameLst>
                                      </p:cBhvr>
                                      <p:tavLst>
                                        <p:tav tm="0">
                                          <p:val>
                                            <p:strVal val="#ppt_x"/>
                                          </p:val>
                                        </p:tav>
                                        <p:tav tm="100000">
                                          <p:val>
                                            <p:strVal val="#ppt_x+#ppt_w*1.125000"/>
                                          </p:val>
                                        </p:tav>
                                      </p:tavLst>
                                    </p:anim>
                                    <p:animEffect transition="out" filter="wipe(right)">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2" presetClass="exit" presetSubtype="2" fill="hold" grpId="1" nodeType="withEffect">
                                  <p:stCondLst>
                                    <p:cond delay="0"/>
                                  </p:stCondLst>
                                  <p:childTnLst>
                                    <p:anim calcmode="lin" valueType="num">
                                      <p:cBhvr additive="base">
                                        <p:cTn id="63" dur="500"/>
                                        <p:tgtEl>
                                          <p:spTgt spid="20"/>
                                        </p:tgtEl>
                                        <p:attrNameLst>
                                          <p:attrName>ppt_x</p:attrName>
                                        </p:attrNameLst>
                                      </p:cBhvr>
                                      <p:tavLst>
                                        <p:tav tm="0">
                                          <p:val>
                                            <p:strVal val="#ppt_x"/>
                                          </p:val>
                                        </p:tav>
                                        <p:tav tm="100000">
                                          <p:val>
                                            <p:strVal val="#ppt_x+#ppt_w*1.125000"/>
                                          </p:val>
                                        </p:tav>
                                      </p:tavLst>
                                    </p:anim>
                                    <p:animEffect transition="out" filter="wipe(right)">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12" presetClass="entr" presetSubtype="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ppt_x</p:attrName>
                                        </p:attrNameLst>
                                      </p:cBhvr>
                                      <p:tavLst>
                                        <p:tav tm="0">
                                          <p:val>
                                            <p:strVal val="#ppt_x-#ppt_w*1.125000"/>
                                          </p:val>
                                        </p:tav>
                                        <p:tav tm="100000">
                                          <p:val>
                                            <p:strVal val="#ppt_x"/>
                                          </p:val>
                                        </p:tav>
                                      </p:tavLst>
                                    </p:anim>
                                    <p:animEffect transition="in" filter="wipe(right)">
                                      <p:cBhvr>
                                        <p:cTn id="69" dur="500"/>
                                        <p:tgtEl>
                                          <p:spTgt spid="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p:tgtEl>
                                          <p:spTgt spid="6"/>
                                        </p:tgtEl>
                                        <p:attrNameLst>
                                          <p:attrName>ppt_x</p:attrName>
                                        </p:attrNameLst>
                                      </p:cBhvr>
                                      <p:tavLst>
                                        <p:tav tm="0">
                                          <p:val>
                                            <p:strVal val="#ppt_x-#ppt_w*1.125000"/>
                                          </p:val>
                                        </p:tav>
                                        <p:tav tm="100000">
                                          <p:val>
                                            <p:strVal val="#ppt_x"/>
                                          </p:val>
                                        </p:tav>
                                      </p:tavLst>
                                    </p:anim>
                                    <p:animEffect transition="in" filter="wipe(right)">
                                      <p:cBhvr>
                                        <p:cTn id="73" dur="500"/>
                                        <p:tgtEl>
                                          <p:spTgt spid="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p:tgtEl>
                                          <p:spTgt spid="11"/>
                                        </p:tgtEl>
                                        <p:attrNameLst>
                                          <p:attrName>ppt_x</p:attrName>
                                        </p:attrNameLst>
                                      </p:cBhvr>
                                      <p:tavLst>
                                        <p:tav tm="0">
                                          <p:val>
                                            <p:strVal val="#ppt_x-#ppt_w*1.125000"/>
                                          </p:val>
                                        </p:tav>
                                        <p:tav tm="100000">
                                          <p:val>
                                            <p:strVal val="#ppt_x"/>
                                          </p:val>
                                        </p:tav>
                                      </p:tavLst>
                                    </p:anim>
                                    <p:animEffect transition="in" filter="wipe(right)">
                                      <p:cBhvr>
                                        <p:cTn id="77" dur="500"/>
                                        <p:tgtEl>
                                          <p:spTgt spid="11"/>
                                        </p:tgtEl>
                                      </p:cBhvr>
                                    </p:animEffect>
                                  </p:childTnLst>
                                </p:cTn>
                              </p:par>
                              <p:par>
                                <p:cTn id="78" presetID="12" presetClass="exit" presetSubtype="2" fill="hold" grpId="1" nodeType="withEffect">
                                  <p:stCondLst>
                                    <p:cond delay="0"/>
                                  </p:stCondLst>
                                  <p:childTnLst>
                                    <p:anim calcmode="lin" valueType="num">
                                      <p:cBhvr additive="base">
                                        <p:cTn id="79" dur="500"/>
                                        <p:tgtEl>
                                          <p:spTgt spid="9"/>
                                        </p:tgtEl>
                                        <p:attrNameLst>
                                          <p:attrName>ppt_x</p:attrName>
                                        </p:attrNameLst>
                                      </p:cBhvr>
                                      <p:tavLst>
                                        <p:tav tm="0">
                                          <p:val>
                                            <p:strVal val="#ppt_x"/>
                                          </p:val>
                                        </p:tav>
                                        <p:tav tm="100000">
                                          <p:val>
                                            <p:strVal val="#ppt_x+#ppt_w*1.125000"/>
                                          </p:val>
                                        </p:tav>
                                      </p:tavLst>
                                    </p:anim>
                                    <p:animEffect transition="out" filter="wipe(right)">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par>
                                <p:cTn id="82" presetID="12" presetClass="exit" presetSubtype="2" fill="hold" grpId="1" nodeType="withEffect">
                                  <p:stCondLst>
                                    <p:cond delay="0"/>
                                  </p:stCondLst>
                                  <p:childTnLst>
                                    <p:anim calcmode="lin" valueType="num">
                                      <p:cBhvr additive="base">
                                        <p:cTn id="83" dur="500"/>
                                        <p:tgtEl>
                                          <p:spTgt spid="6"/>
                                        </p:tgtEl>
                                        <p:attrNameLst>
                                          <p:attrName>ppt_x</p:attrName>
                                        </p:attrNameLst>
                                      </p:cBhvr>
                                      <p:tavLst>
                                        <p:tav tm="0">
                                          <p:val>
                                            <p:strVal val="#ppt_x"/>
                                          </p:val>
                                        </p:tav>
                                        <p:tav tm="100000">
                                          <p:val>
                                            <p:strVal val="#ppt_x+#ppt_w*1.125000"/>
                                          </p:val>
                                        </p:tav>
                                      </p:tavLst>
                                    </p:anim>
                                    <p:animEffect transition="out" filter="wipe(right)">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12" presetClass="exit" presetSubtype="2" fill="hold" grpId="1" nodeType="withEffect">
                                  <p:stCondLst>
                                    <p:cond delay="0"/>
                                  </p:stCondLst>
                                  <p:childTnLst>
                                    <p:anim calcmode="lin" valueType="num">
                                      <p:cBhvr additive="base">
                                        <p:cTn id="87" dur="500"/>
                                        <p:tgtEl>
                                          <p:spTgt spid="11"/>
                                        </p:tgtEl>
                                        <p:attrNameLst>
                                          <p:attrName>ppt_x</p:attrName>
                                        </p:attrNameLst>
                                      </p:cBhvr>
                                      <p:tavLst>
                                        <p:tav tm="0">
                                          <p:val>
                                            <p:strVal val="#ppt_x"/>
                                          </p:val>
                                        </p:tav>
                                        <p:tav tm="100000">
                                          <p:val>
                                            <p:strVal val="#ppt_x+#ppt_w*1.125000"/>
                                          </p:val>
                                        </p:tav>
                                      </p:tavLst>
                                    </p:anim>
                                    <p:animEffect transition="out" filter="wipe(right)">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9" grpId="0" animBg="1"/>
      <p:bldP spid="9" grpId="1" animBg="1"/>
      <p:bldP spid="11" grpId="0" animBg="1"/>
      <p:bldP spid="11" grpId="1" animBg="1"/>
      <p:bldP spid="17" grpId="0" animBg="1"/>
      <p:bldP spid="18" grpId="0" animBg="1"/>
      <p:bldP spid="18" grpId="1" animBg="1"/>
      <p:bldP spid="19" grpId="0" animBg="1"/>
      <p:bldP spid="19" grpId="1" animBg="1"/>
      <p:bldP spid="20" grpId="0" animBg="1"/>
      <p:bldP spid="20" grpId="1" animBg="1"/>
      <p:bldP spid="26" grpId="0" animBg="1"/>
      <p:bldP spid="27" grpId="0" animBg="1"/>
      <p:bldP spid="27" grpId="1" animBg="1"/>
      <p:bldP spid="28" grpId="0" animBg="1"/>
      <p:bldP spid="28" grpId="1" animBg="1"/>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E75C22"/>
                </a:solidFill>
                <a:latin typeface="Century Gothic"/>
              </a:rPr>
              <a:t>URBAN HEAT ISLAND ASSESSMENT</a:t>
            </a:r>
            <a:endParaRPr lang="en-US">
              <a:solidFill>
                <a:srgbClr val="E75C22"/>
              </a:solidFill>
            </a:endParaRPr>
          </a:p>
        </p:txBody>
      </p:sp>
      <p:grpSp>
        <p:nvGrpSpPr>
          <p:cNvPr id="36" name="Group 35">
            <a:extLst>
              <a:ext uri="{FF2B5EF4-FFF2-40B4-BE49-F238E27FC236}">
                <a16:creationId xmlns:a16="http://schemas.microsoft.com/office/drawing/2014/main" id="{784F7899-6D3D-7624-BA19-FB17998BC895}"/>
              </a:ext>
            </a:extLst>
          </p:cNvPr>
          <p:cNvGrpSpPr/>
          <p:nvPr/>
        </p:nvGrpSpPr>
        <p:grpSpPr>
          <a:xfrm>
            <a:off x="12614916" y="1945718"/>
            <a:ext cx="6689296" cy="4477307"/>
            <a:chOff x="-1659267" y="4133704"/>
            <a:chExt cx="7147329" cy="4783880"/>
          </a:xfrm>
        </p:grpSpPr>
        <p:grpSp>
          <p:nvGrpSpPr>
            <p:cNvPr id="27" name="Group 26">
              <a:extLst>
                <a:ext uri="{FF2B5EF4-FFF2-40B4-BE49-F238E27FC236}">
                  <a16:creationId xmlns:a16="http://schemas.microsoft.com/office/drawing/2014/main" id="{CBDFDE90-5A7B-602C-BC96-BEDE4E220711}"/>
                </a:ext>
              </a:extLst>
            </p:cNvPr>
            <p:cNvGrpSpPr/>
            <p:nvPr/>
          </p:nvGrpSpPr>
          <p:grpSpPr>
            <a:xfrm>
              <a:off x="-1659267" y="4133704"/>
              <a:ext cx="7147329" cy="4783880"/>
              <a:chOff x="-1811667" y="3981304"/>
              <a:chExt cx="7147329" cy="4783880"/>
            </a:xfrm>
          </p:grpSpPr>
          <p:pic>
            <p:nvPicPr>
              <p:cNvPr id="28" name="Picture 27">
                <a:extLst>
                  <a:ext uri="{FF2B5EF4-FFF2-40B4-BE49-F238E27FC236}">
                    <a16:creationId xmlns:a16="http://schemas.microsoft.com/office/drawing/2014/main" id="{8ACB955E-822D-1A97-02C7-F085FADE30DB}"/>
                  </a:ext>
                </a:extLst>
              </p:cNvPr>
              <p:cNvPicPr>
                <a:picLocks noChangeAspect="1"/>
              </p:cNvPicPr>
              <p:nvPr/>
            </p:nvPicPr>
            <p:blipFill>
              <a:blip r:embed="rId3"/>
              <a:stretch>
                <a:fillRect/>
              </a:stretch>
            </p:blipFill>
            <p:spPr>
              <a:xfrm>
                <a:off x="-1811667" y="3981304"/>
                <a:ext cx="5683818" cy="4783880"/>
              </a:xfrm>
              <a:prstGeom prst="rect">
                <a:avLst/>
              </a:prstGeom>
            </p:spPr>
          </p:pic>
          <p:sp>
            <p:nvSpPr>
              <p:cNvPr id="29" name="TextBox 28">
                <a:extLst>
                  <a:ext uri="{FF2B5EF4-FFF2-40B4-BE49-F238E27FC236}">
                    <a16:creationId xmlns:a16="http://schemas.microsoft.com/office/drawing/2014/main" id="{98524BD2-89DB-1CE8-DE7A-4869511A1CD4}"/>
                  </a:ext>
                </a:extLst>
              </p:cNvPr>
              <p:cNvSpPr txBox="1"/>
              <p:nvPr/>
            </p:nvSpPr>
            <p:spPr>
              <a:xfrm>
                <a:off x="5149245" y="5045654"/>
                <a:ext cx="186417" cy="213753"/>
              </a:xfrm>
              <a:prstGeom prst="rect">
                <a:avLst/>
              </a:prstGeom>
              <a:noFill/>
            </p:spPr>
            <p:txBody>
              <a:bodyPr wrap="square" rtlCol="0">
                <a:spAutoFit/>
              </a:bodyPr>
              <a:lstStyle/>
              <a:p>
                <a:r>
                  <a:rPr lang="en-US" sz="700">
                    <a:solidFill>
                      <a:schemeClr val="tx1">
                        <a:lumMod val="75000"/>
                        <a:lumOff val="25000"/>
                      </a:schemeClr>
                    </a:solidFill>
                  </a:rPr>
                  <a:t>7</a:t>
                </a:r>
                <a:endParaRPr lang="en-US" sz="1200">
                  <a:solidFill>
                    <a:schemeClr val="tx1">
                      <a:lumMod val="75000"/>
                      <a:lumOff val="25000"/>
                    </a:schemeClr>
                  </a:solidFill>
                </a:endParaRPr>
              </a:p>
            </p:txBody>
          </p:sp>
        </p:grpSp>
        <p:sp>
          <p:nvSpPr>
            <p:cNvPr id="30" name="TextBox 29">
              <a:extLst>
                <a:ext uri="{FF2B5EF4-FFF2-40B4-BE49-F238E27FC236}">
                  <a16:creationId xmlns:a16="http://schemas.microsoft.com/office/drawing/2014/main" id="{E0EB8DF7-2604-5E89-9794-DEBC536BE48E}"/>
                </a:ext>
              </a:extLst>
            </p:cNvPr>
            <p:cNvSpPr txBox="1"/>
            <p:nvPr/>
          </p:nvSpPr>
          <p:spPr>
            <a:xfrm>
              <a:off x="4790024" y="5199122"/>
              <a:ext cx="446067" cy="213753"/>
            </a:xfrm>
            <a:prstGeom prst="rect">
              <a:avLst/>
            </a:prstGeom>
            <a:noFill/>
          </p:spPr>
          <p:txBody>
            <a:bodyPr wrap="square" rtlCol="0">
              <a:spAutoFit/>
            </a:bodyPr>
            <a:lstStyle/>
            <a:p>
              <a:r>
                <a:rPr lang="en-US" sz="700">
                  <a:solidFill>
                    <a:schemeClr val="tx1">
                      <a:lumMod val="75000"/>
                      <a:lumOff val="25000"/>
                    </a:schemeClr>
                  </a:solidFill>
                </a:rPr>
                <a:t>3.5</a:t>
              </a:r>
              <a:endParaRPr lang="en-US" sz="1200">
                <a:solidFill>
                  <a:schemeClr val="tx1">
                    <a:lumMod val="75000"/>
                    <a:lumOff val="25000"/>
                  </a:schemeClr>
                </a:solidFill>
              </a:endParaRPr>
            </a:p>
          </p:txBody>
        </p:sp>
      </p:grpSp>
      <p:grpSp>
        <p:nvGrpSpPr>
          <p:cNvPr id="2" name="Group 1"/>
          <p:cNvGrpSpPr/>
          <p:nvPr/>
        </p:nvGrpSpPr>
        <p:grpSpPr>
          <a:xfrm>
            <a:off x="346408" y="1200572"/>
            <a:ext cx="5683818" cy="4783880"/>
            <a:chOff x="539119" y="728161"/>
            <a:chExt cx="5683818" cy="4783880"/>
          </a:xfrm>
          <a:effectLst/>
        </p:grpSpPr>
        <p:grpSp>
          <p:nvGrpSpPr>
            <p:cNvPr id="22" name="Group 21">
              <a:extLst>
                <a:ext uri="{FF2B5EF4-FFF2-40B4-BE49-F238E27FC236}">
                  <a16:creationId xmlns:a16="http://schemas.microsoft.com/office/drawing/2014/main" id="{3CF15675-8015-4401-C6D3-244F30BE8F3F}"/>
                </a:ext>
              </a:extLst>
            </p:cNvPr>
            <p:cNvGrpSpPr/>
            <p:nvPr/>
          </p:nvGrpSpPr>
          <p:grpSpPr>
            <a:xfrm>
              <a:off x="539119" y="728161"/>
              <a:ext cx="5683818" cy="4783880"/>
              <a:chOff x="331392" y="1217278"/>
              <a:chExt cx="5683818" cy="4783880"/>
            </a:xfrm>
          </p:grpSpPr>
          <p:pic>
            <p:nvPicPr>
              <p:cNvPr id="15" name="Picture 14">
                <a:extLst>
                  <a:ext uri="{FF2B5EF4-FFF2-40B4-BE49-F238E27FC236}">
                    <a16:creationId xmlns:a16="http://schemas.microsoft.com/office/drawing/2014/main" id="{9505FF76-36CB-DB14-9E13-B4DB0EDCEC99}"/>
                  </a:ext>
                </a:extLst>
              </p:cNvPr>
              <p:cNvPicPr>
                <a:picLocks noChangeAspect="1"/>
              </p:cNvPicPr>
              <p:nvPr/>
            </p:nvPicPr>
            <p:blipFill>
              <a:blip r:embed="rId3"/>
              <a:stretch>
                <a:fillRect/>
              </a:stretch>
            </p:blipFill>
            <p:spPr>
              <a:xfrm>
                <a:off x="331392" y="1217278"/>
                <a:ext cx="5683818" cy="4783880"/>
              </a:xfrm>
              <a:prstGeom prst="rect">
                <a:avLst/>
              </a:prstGeom>
              <a:noFill/>
              <a:ln>
                <a:noFill/>
              </a:ln>
            </p:spPr>
          </p:pic>
          <p:sp>
            <p:nvSpPr>
              <p:cNvPr id="21" name="TextBox 20">
                <a:extLst>
                  <a:ext uri="{FF2B5EF4-FFF2-40B4-BE49-F238E27FC236}">
                    <a16:creationId xmlns:a16="http://schemas.microsoft.com/office/drawing/2014/main" id="{10931CF9-57AB-FB54-1689-31D0D07C04E8}"/>
                  </a:ext>
                </a:extLst>
              </p:cNvPr>
              <p:cNvSpPr txBox="1"/>
              <p:nvPr/>
            </p:nvSpPr>
            <p:spPr>
              <a:xfrm>
                <a:off x="5149245" y="5045654"/>
                <a:ext cx="186417" cy="200055"/>
              </a:xfrm>
              <a:prstGeom prst="rect">
                <a:avLst/>
              </a:prstGeom>
              <a:noFill/>
              <a:ln>
                <a:noFill/>
              </a:ln>
            </p:spPr>
            <p:txBody>
              <a:bodyPr wrap="square" rtlCol="0">
                <a:spAutoFit/>
              </a:bodyPr>
              <a:lstStyle/>
              <a:p>
                <a:r>
                  <a:rPr lang="en-US" sz="700">
                    <a:solidFill>
                      <a:schemeClr val="tx1">
                        <a:lumMod val="75000"/>
                        <a:lumOff val="25000"/>
                      </a:schemeClr>
                    </a:solidFill>
                  </a:rPr>
                  <a:t>7</a:t>
                </a:r>
                <a:endParaRPr lang="en-US" sz="1200">
                  <a:solidFill>
                    <a:schemeClr val="tx1">
                      <a:lumMod val="75000"/>
                      <a:lumOff val="25000"/>
                    </a:schemeClr>
                  </a:solidFill>
                </a:endParaRPr>
              </a:p>
            </p:txBody>
          </p:sp>
        </p:grpSp>
        <p:sp>
          <p:nvSpPr>
            <p:cNvPr id="23" name="TextBox 22">
              <a:extLst>
                <a:ext uri="{FF2B5EF4-FFF2-40B4-BE49-F238E27FC236}">
                  <a16:creationId xmlns:a16="http://schemas.microsoft.com/office/drawing/2014/main" id="{11A2A9F9-FA13-541C-F2DE-55723377E2DD}"/>
                </a:ext>
              </a:extLst>
            </p:cNvPr>
            <p:cNvSpPr txBox="1"/>
            <p:nvPr/>
          </p:nvSpPr>
          <p:spPr>
            <a:xfrm>
              <a:off x="4842236" y="4563351"/>
              <a:ext cx="611818" cy="200055"/>
            </a:xfrm>
            <a:prstGeom prst="rect">
              <a:avLst/>
            </a:prstGeom>
            <a:noFill/>
            <a:ln>
              <a:noFill/>
            </a:ln>
          </p:spPr>
          <p:txBody>
            <a:bodyPr wrap="square" rtlCol="0">
              <a:spAutoFit/>
            </a:bodyPr>
            <a:lstStyle/>
            <a:p>
              <a:r>
                <a:rPr lang="en-US" sz="700">
                  <a:solidFill>
                    <a:schemeClr val="tx1">
                      <a:lumMod val="75000"/>
                      <a:lumOff val="25000"/>
                    </a:schemeClr>
                  </a:solidFill>
                </a:rPr>
                <a:t>3.5</a:t>
              </a:r>
              <a:endParaRPr lang="en-US" sz="1200">
                <a:solidFill>
                  <a:schemeClr val="tx1">
                    <a:lumMod val="75000"/>
                    <a:lumOff val="25000"/>
                  </a:schemeClr>
                </a:solidFill>
              </a:endParaRPr>
            </a:p>
          </p:txBody>
        </p:sp>
      </p:grpSp>
      <p:sp>
        <p:nvSpPr>
          <p:cNvPr id="11" name="TextBox 10">
            <a:extLst>
              <a:ext uri="{FF2B5EF4-FFF2-40B4-BE49-F238E27FC236}">
                <a16:creationId xmlns:a16="http://schemas.microsoft.com/office/drawing/2014/main" id="{D49A684C-203A-A4B0-8CAC-0B5B90333A0D}"/>
              </a:ext>
            </a:extLst>
          </p:cNvPr>
          <p:cNvSpPr txBox="1"/>
          <p:nvPr/>
        </p:nvSpPr>
        <p:spPr>
          <a:xfrm>
            <a:off x="-129148" y="6252535"/>
            <a:ext cx="2997597" cy="28514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Century Gothic"/>
                <a:ea typeface="+mn-lt"/>
                <a:cs typeface="+mn-lt"/>
              </a:rPr>
              <a:t>Image Credit: Bernardo62s</a:t>
            </a:r>
          </a:p>
        </p:txBody>
      </p:sp>
      <p:pic>
        <p:nvPicPr>
          <p:cNvPr id="25" name="Picture 24">
            <a:extLst>
              <a:ext uri="{FF2B5EF4-FFF2-40B4-BE49-F238E27FC236}">
                <a16:creationId xmlns:a16="http://schemas.microsoft.com/office/drawing/2014/main" id="{D6FA3BB5-9999-CCF4-B424-4B6A22BACA8F}"/>
              </a:ext>
            </a:extLst>
          </p:cNvPr>
          <p:cNvPicPr>
            <a:picLocks noChangeAspect="1"/>
          </p:cNvPicPr>
          <p:nvPr/>
        </p:nvPicPr>
        <p:blipFill>
          <a:blip r:embed="rId4"/>
          <a:stretch>
            <a:fillRect/>
          </a:stretch>
        </p:blipFill>
        <p:spPr>
          <a:xfrm>
            <a:off x="56633" y="1089378"/>
            <a:ext cx="5973592" cy="4945884"/>
          </a:xfrm>
          <a:prstGeom prst="rect">
            <a:avLst/>
          </a:prstGeom>
          <a:solidFill>
            <a:schemeClr val="bg1"/>
          </a:solidFill>
        </p:spPr>
      </p:pic>
      <p:grpSp>
        <p:nvGrpSpPr>
          <p:cNvPr id="34" name="Group 33">
            <a:extLst>
              <a:ext uri="{FF2B5EF4-FFF2-40B4-BE49-F238E27FC236}">
                <a16:creationId xmlns:a16="http://schemas.microsoft.com/office/drawing/2014/main" id="{4923E0EE-63E4-F436-669C-21035A09773B}"/>
              </a:ext>
            </a:extLst>
          </p:cNvPr>
          <p:cNvGrpSpPr/>
          <p:nvPr/>
        </p:nvGrpSpPr>
        <p:grpSpPr>
          <a:xfrm>
            <a:off x="4324442" y="4982025"/>
            <a:ext cx="1261984" cy="293900"/>
            <a:chOff x="10321442" y="5072120"/>
            <a:chExt cx="1229648" cy="285506"/>
          </a:xfrm>
          <a:solidFill>
            <a:schemeClr val="bg1"/>
          </a:solidFill>
        </p:grpSpPr>
        <p:pic>
          <p:nvPicPr>
            <p:cNvPr id="26" name="Picture 25">
              <a:extLst>
                <a:ext uri="{FF2B5EF4-FFF2-40B4-BE49-F238E27FC236}">
                  <a16:creationId xmlns:a16="http://schemas.microsoft.com/office/drawing/2014/main" id="{65C72FAD-CD40-289F-6BEB-68522693A628}"/>
                </a:ext>
              </a:extLst>
            </p:cNvPr>
            <p:cNvPicPr>
              <a:picLocks noChangeAspect="1"/>
            </p:cNvPicPr>
            <p:nvPr/>
          </p:nvPicPr>
          <p:blipFill>
            <a:blip r:embed="rId5"/>
            <a:stretch>
              <a:fillRect/>
            </a:stretch>
          </p:blipFill>
          <p:spPr>
            <a:xfrm>
              <a:off x="10321442" y="5218421"/>
              <a:ext cx="1229648" cy="139205"/>
            </a:xfrm>
            <a:prstGeom prst="rect">
              <a:avLst/>
            </a:prstGeom>
            <a:grpFill/>
          </p:spPr>
        </p:pic>
        <p:sp>
          <p:nvSpPr>
            <p:cNvPr id="31" name="TextBox 30">
              <a:extLst>
                <a:ext uri="{FF2B5EF4-FFF2-40B4-BE49-F238E27FC236}">
                  <a16:creationId xmlns:a16="http://schemas.microsoft.com/office/drawing/2014/main" id="{70E886AA-EABF-702D-13FD-28E9A3D4E059}"/>
                </a:ext>
              </a:extLst>
            </p:cNvPr>
            <p:cNvSpPr txBox="1"/>
            <p:nvPr/>
          </p:nvSpPr>
          <p:spPr>
            <a:xfrm>
              <a:off x="10698164" y="5072120"/>
              <a:ext cx="611818" cy="200055"/>
            </a:xfrm>
            <a:prstGeom prst="rect">
              <a:avLst/>
            </a:prstGeom>
            <a:grpFill/>
          </p:spPr>
          <p:txBody>
            <a:bodyPr wrap="square" rtlCol="0">
              <a:spAutoFit/>
            </a:bodyPr>
            <a:lstStyle/>
            <a:p>
              <a:r>
                <a:rPr lang="en-US" sz="700">
                  <a:solidFill>
                    <a:schemeClr val="tx1">
                      <a:lumMod val="75000"/>
                      <a:lumOff val="25000"/>
                    </a:schemeClr>
                  </a:solidFill>
                </a:rPr>
                <a:t>3.5</a:t>
              </a:r>
              <a:endParaRPr lang="en-US" sz="1200">
                <a:solidFill>
                  <a:schemeClr val="tx1">
                    <a:lumMod val="75000"/>
                    <a:lumOff val="25000"/>
                  </a:schemeClr>
                </a:solidFill>
              </a:endParaRPr>
            </a:p>
          </p:txBody>
        </p:sp>
        <p:sp>
          <p:nvSpPr>
            <p:cNvPr id="33" name="TextBox 32">
              <a:extLst>
                <a:ext uri="{FF2B5EF4-FFF2-40B4-BE49-F238E27FC236}">
                  <a16:creationId xmlns:a16="http://schemas.microsoft.com/office/drawing/2014/main" id="{D7C9B49D-C0A1-BE49-544F-15A19F3482E9}"/>
                </a:ext>
              </a:extLst>
            </p:cNvPr>
            <p:cNvSpPr txBox="1"/>
            <p:nvPr/>
          </p:nvSpPr>
          <p:spPr>
            <a:xfrm>
              <a:off x="11235072" y="5080154"/>
              <a:ext cx="186417" cy="200055"/>
            </a:xfrm>
            <a:prstGeom prst="rect">
              <a:avLst/>
            </a:prstGeom>
            <a:grpFill/>
          </p:spPr>
          <p:txBody>
            <a:bodyPr wrap="square" rtlCol="0">
              <a:spAutoFit/>
            </a:bodyPr>
            <a:lstStyle/>
            <a:p>
              <a:r>
                <a:rPr lang="en-US" sz="700">
                  <a:solidFill>
                    <a:schemeClr val="tx1">
                      <a:lumMod val="75000"/>
                      <a:lumOff val="25000"/>
                    </a:schemeClr>
                  </a:solidFill>
                </a:rPr>
                <a:t>7</a:t>
              </a:r>
              <a:endParaRPr lang="en-US" sz="1200">
                <a:solidFill>
                  <a:schemeClr val="tx1">
                    <a:lumMod val="75000"/>
                    <a:lumOff val="25000"/>
                  </a:schemeClr>
                </a:solidFill>
              </a:endParaRPr>
            </a:p>
          </p:txBody>
        </p:sp>
      </p:grpSp>
      <p:sp>
        <p:nvSpPr>
          <p:cNvPr id="3" name="Rounded Rectangle 2"/>
          <p:cNvSpPr/>
          <p:nvPr/>
        </p:nvSpPr>
        <p:spPr>
          <a:xfrm>
            <a:off x="266700" y="1066800"/>
            <a:ext cx="5829300" cy="5005387"/>
          </a:xfrm>
          <a:prstGeom prst="roundRect">
            <a:avLst/>
          </a:prstGeom>
          <a:noFill/>
          <a:ln w="19050">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5880DA5-C7A6-1274-FC9E-4EA889E504AC}"/>
              </a:ext>
            </a:extLst>
          </p:cNvPr>
          <p:cNvPicPr>
            <a:picLocks noChangeAspect="1"/>
          </p:cNvPicPr>
          <p:nvPr/>
        </p:nvPicPr>
        <p:blipFill rotWithShape="1">
          <a:blip r:embed="rId6"/>
          <a:srcRect l="18079" t="12081" r="25709" b="17926"/>
          <a:stretch/>
        </p:blipFill>
        <p:spPr>
          <a:xfrm>
            <a:off x="615968" y="1312687"/>
            <a:ext cx="592531" cy="853364"/>
          </a:xfrm>
          <a:prstGeom prst="rect">
            <a:avLst/>
          </a:prstGeom>
        </p:spPr>
      </p:pic>
      <p:sp>
        <p:nvSpPr>
          <p:cNvPr id="42" name="Rounded Rectangle 41"/>
          <p:cNvSpPr/>
          <p:nvPr/>
        </p:nvSpPr>
        <p:spPr>
          <a:xfrm>
            <a:off x="6746643" y="2062716"/>
            <a:ext cx="4253024" cy="3472202"/>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a:p>
            <a:pPr algn="ctr"/>
            <a:endParaRPr lang="en-US">
              <a:latin typeface="Century Gothic" panose="020B0502020202020204" pitchFamily="34" charset="0"/>
            </a:endParaRPr>
          </a:p>
          <a:p>
            <a:pPr algn="ctr"/>
            <a:endParaRPr lang="en-US">
              <a:latin typeface="Century Gothic" panose="020B0502020202020204" pitchFamily="34" charset="0"/>
            </a:endParaRPr>
          </a:p>
          <a:p>
            <a:pPr algn="ctr"/>
            <a:r>
              <a:rPr lang="en-US">
                <a:latin typeface="Century Gothic" panose="020B0502020202020204" pitchFamily="34" charset="0"/>
              </a:rPr>
              <a:t>Preliminary Data only showing Daytime LST</a:t>
            </a:r>
          </a:p>
          <a:p>
            <a:pPr algn="ctr"/>
            <a:endParaRPr lang="en-US">
              <a:latin typeface="Century Gothic" panose="020B0502020202020204" pitchFamily="34" charset="0"/>
            </a:endParaRPr>
          </a:p>
          <a:p>
            <a:pPr algn="ctr"/>
            <a:r>
              <a:rPr lang="en-US">
                <a:latin typeface="Century Gothic" panose="020B0502020202020204" pitchFamily="34" charset="0"/>
              </a:rPr>
              <a:t>Over study period of 2017 to 2022 from May 1</a:t>
            </a:r>
            <a:r>
              <a:rPr lang="en-US" baseline="30000">
                <a:latin typeface="Century Gothic" panose="020B0502020202020204" pitchFamily="34" charset="0"/>
              </a:rPr>
              <a:t>st</a:t>
            </a:r>
            <a:r>
              <a:rPr lang="en-US">
                <a:latin typeface="Century Gothic" panose="020B0502020202020204" pitchFamily="34" charset="0"/>
              </a:rPr>
              <a:t> to Sept 30</a:t>
            </a:r>
            <a:r>
              <a:rPr lang="en-US" baseline="30000">
                <a:latin typeface="Century Gothic" panose="020B0502020202020204" pitchFamily="34" charset="0"/>
              </a:rPr>
              <a:t>th</a:t>
            </a:r>
            <a:endParaRPr lang="en-US">
              <a:latin typeface="Century Gothic" panose="020B0502020202020204" pitchFamily="34" charset="0"/>
            </a:endParaRPr>
          </a:p>
          <a:p>
            <a:pPr algn="ctr"/>
            <a:endParaRPr lang="en-US">
              <a:latin typeface="Century Gothic" panose="020B0502020202020204" pitchFamily="34" charset="0"/>
            </a:endParaRPr>
          </a:p>
          <a:p>
            <a:pPr algn="ctr"/>
            <a:r>
              <a:rPr lang="en-US">
                <a:latin typeface="Century Gothic" panose="020B0502020202020204" pitchFamily="34" charset="0"/>
              </a:rPr>
              <a:t>Performed same processing for Rural Reference </a:t>
            </a:r>
          </a:p>
          <a:p>
            <a:pPr algn="ctr"/>
            <a:endParaRPr lang="en-US">
              <a:latin typeface="Century Gothic" panose="020B0502020202020204" pitchFamily="34" charset="0"/>
            </a:endParaRPr>
          </a:p>
        </p:txBody>
      </p:sp>
      <p:sp>
        <p:nvSpPr>
          <p:cNvPr id="13" name="Rounded Rectangle 12"/>
          <p:cNvSpPr/>
          <p:nvPr/>
        </p:nvSpPr>
        <p:spPr>
          <a:xfrm>
            <a:off x="6746643" y="1531089"/>
            <a:ext cx="4253024" cy="1187856"/>
          </a:xfrm>
          <a:prstGeom prst="round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entury Gothic" panose="020B0502020202020204" pitchFamily="34" charset="0"/>
              </a:rPr>
              <a:t>Median Daytime LST</a:t>
            </a:r>
          </a:p>
        </p:txBody>
      </p:sp>
      <p:sp>
        <p:nvSpPr>
          <p:cNvPr id="43" name="Rounded Rectangle 42"/>
          <p:cNvSpPr/>
          <p:nvPr/>
        </p:nvSpPr>
        <p:spPr>
          <a:xfrm>
            <a:off x="6746643" y="2103750"/>
            <a:ext cx="4253024" cy="3472202"/>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a:p>
            <a:pPr algn="ctr"/>
            <a:endParaRPr lang="en-US">
              <a:latin typeface="Century Gothic" panose="020B0502020202020204" pitchFamily="34" charset="0"/>
            </a:endParaRPr>
          </a:p>
          <a:p>
            <a:pPr algn="ctr"/>
            <a:r>
              <a:rPr lang="en-US">
                <a:latin typeface="Century Gothic" panose="020B0502020202020204" pitchFamily="34" charset="0"/>
              </a:rPr>
              <a:t>Difference between NYC Day LST and Mean Rural Reference LST</a:t>
            </a:r>
          </a:p>
          <a:p>
            <a:pPr algn="ctr"/>
            <a:endParaRPr lang="en-US">
              <a:latin typeface="Century Gothic" panose="020B0502020202020204" pitchFamily="34" charset="0"/>
            </a:endParaRPr>
          </a:p>
          <a:p>
            <a:pPr algn="ctr"/>
            <a:r>
              <a:rPr lang="en-US">
                <a:latin typeface="Century Gothic" panose="020B0502020202020204" pitchFamily="34" charset="0"/>
              </a:rPr>
              <a:t>Redder pixels indicate urban heat anomaly</a:t>
            </a:r>
          </a:p>
        </p:txBody>
      </p:sp>
      <p:sp>
        <p:nvSpPr>
          <p:cNvPr id="44" name="Rounded Rectangle 43"/>
          <p:cNvSpPr/>
          <p:nvPr/>
        </p:nvSpPr>
        <p:spPr>
          <a:xfrm>
            <a:off x="6746643" y="1572123"/>
            <a:ext cx="4253024" cy="1187856"/>
          </a:xfrm>
          <a:prstGeom prst="round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entury Gothic" panose="020B0502020202020204" pitchFamily="34" charset="0"/>
              </a:rPr>
              <a:t>Urban Heat Island Factor</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7125" y="5286375"/>
            <a:ext cx="3476625" cy="1571625"/>
          </a:xfrm>
          <a:prstGeom prst="rect">
            <a:avLst/>
          </a:prstGeom>
        </p:spPr>
      </p:pic>
    </p:spTree>
    <p:extLst>
      <p:ext uri="{BB962C8B-B14F-4D97-AF65-F5344CB8AC3E}">
        <p14:creationId xmlns:p14="http://schemas.microsoft.com/office/powerpoint/2010/main" val="6224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0"/>
                            </p:stCondLst>
                            <p:childTnLst>
                              <p:par>
                                <p:cTn id="29" presetID="42" presetClass="path" presetSubtype="0" accel="50000" decel="50000" fill="hold" nodeType="afterEffect">
                                  <p:stCondLst>
                                    <p:cond delay="0"/>
                                  </p:stCondLst>
                                  <p:childTnLst>
                                    <p:animMotion origin="layout" path="M 3.125E-6 3.33333E-6 L 1.30039 0.00347 " pathEditMode="relative" rAng="0" ptsTypes="AA">
                                      <p:cBhvr>
                                        <p:cTn id="30" dur="5000" fill="hold"/>
                                        <p:tgtEl>
                                          <p:spTgt spid="4"/>
                                        </p:tgtEl>
                                        <p:attrNameLst>
                                          <p:attrName>ppt_x</p:attrName>
                                          <p:attrName>ppt_y</p:attrName>
                                        </p:attrNameLst>
                                      </p:cBhvr>
                                      <p:rCtr x="6501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0EEE8DF-969A-19BE-C8EF-1BE127BF6CCD}"/>
              </a:ext>
            </a:extLst>
          </p:cNvPr>
          <p:cNvSpPr/>
          <p:nvPr/>
        </p:nvSpPr>
        <p:spPr>
          <a:xfrm>
            <a:off x="9550828" y="1494939"/>
            <a:ext cx="865321" cy="3861661"/>
          </a:xfrm>
          <a:prstGeom prst="roundRect">
            <a:avLst/>
          </a:prstGeom>
          <a:solidFill>
            <a:srgbClr val="FC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9">
            <a:extLst>
              <a:ext uri="{FF2B5EF4-FFF2-40B4-BE49-F238E27FC236}">
                <a16:creationId xmlns:a16="http://schemas.microsoft.com/office/drawing/2014/main" id="{90EEE8DF-969A-19BE-C8EF-1BE127BF6CCD}"/>
              </a:ext>
            </a:extLst>
          </p:cNvPr>
          <p:cNvSpPr/>
          <p:nvPr/>
        </p:nvSpPr>
        <p:spPr>
          <a:xfrm>
            <a:off x="9550828" y="1494938"/>
            <a:ext cx="865321" cy="3861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9">
            <a:extLst>
              <a:ext uri="{FF2B5EF4-FFF2-40B4-BE49-F238E27FC236}">
                <a16:creationId xmlns:a16="http://schemas.microsoft.com/office/drawing/2014/main" id="{90EEE8DF-969A-19BE-C8EF-1BE127BF6CCD}"/>
              </a:ext>
            </a:extLst>
          </p:cNvPr>
          <p:cNvSpPr/>
          <p:nvPr/>
        </p:nvSpPr>
        <p:spPr>
          <a:xfrm>
            <a:off x="9550828" y="1494937"/>
            <a:ext cx="865321" cy="3861661"/>
          </a:xfrm>
          <a:prstGeom prst="roundRect">
            <a:avLst/>
          </a:prstGeom>
          <a:solidFill>
            <a:srgbClr val="9F9D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E75C22"/>
                </a:solidFill>
                <a:latin typeface="Century Gothic"/>
              </a:rPr>
              <a:t>PRINCIPAL COMPONENT ANALYSIS</a:t>
            </a:r>
          </a:p>
        </p:txBody>
      </p:sp>
      <p:sp>
        <p:nvSpPr>
          <p:cNvPr id="2" name="Rectangle: Rounded Corners 1">
            <a:extLst>
              <a:ext uri="{FF2B5EF4-FFF2-40B4-BE49-F238E27FC236}">
                <a16:creationId xmlns:a16="http://schemas.microsoft.com/office/drawing/2014/main" id="{156D6CE7-634E-96D2-ABD7-CBB7B1C4C7E1}"/>
              </a:ext>
            </a:extLst>
          </p:cNvPr>
          <p:cNvSpPr/>
          <p:nvPr/>
        </p:nvSpPr>
        <p:spPr>
          <a:xfrm>
            <a:off x="1872712" y="1494940"/>
            <a:ext cx="865321" cy="3861661"/>
          </a:xfrm>
          <a:prstGeom prst="roundRect">
            <a:avLst/>
          </a:prstGeom>
          <a:solidFill>
            <a:srgbClr val="FD8A0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D8A03"/>
              </a:solidFill>
              <a:cs typeface="Calibri"/>
            </a:endParaRPr>
          </a:p>
        </p:txBody>
      </p:sp>
      <p:sp>
        <p:nvSpPr>
          <p:cNvPr id="3" name="Rectangle: Rounded Corners 2">
            <a:extLst>
              <a:ext uri="{FF2B5EF4-FFF2-40B4-BE49-F238E27FC236}">
                <a16:creationId xmlns:a16="http://schemas.microsoft.com/office/drawing/2014/main" id="{D9C4F438-E52C-BAD1-35AB-E387C555A4B2}"/>
              </a:ext>
            </a:extLst>
          </p:cNvPr>
          <p:cNvSpPr/>
          <p:nvPr/>
        </p:nvSpPr>
        <p:spPr>
          <a:xfrm>
            <a:off x="4429930" y="1494939"/>
            <a:ext cx="865321" cy="3861661"/>
          </a:xfrm>
          <a:prstGeom prst="roundRect">
            <a:avLst/>
          </a:prstGeom>
          <a:solidFill>
            <a:srgbClr val="B5EF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77C6C0B-24A5-1149-0837-04A1C84E18AF}"/>
              </a:ext>
            </a:extLst>
          </p:cNvPr>
          <p:cNvSpPr/>
          <p:nvPr/>
        </p:nvSpPr>
        <p:spPr>
          <a:xfrm>
            <a:off x="6987152" y="1494939"/>
            <a:ext cx="865321" cy="3861661"/>
          </a:xfrm>
          <a:prstGeom prst="roundRect">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1B378E5-F02C-C154-5AEF-EE85CB74CC67}"/>
              </a:ext>
            </a:extLst>
          </p:cNvPr>
          <p:cNvSpPr txBox="1"/>
          <p:nvPr/>
        </p:nvSpPr>
        <p:spPr>
          <a:xfrm>
            <a:off x="1637007" y="5501897"/>
            <a:ext cx="13496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tx1">
                    <a:lumMod val="85000"/>
                    <a:lumOff val="15000"/>
                  </a:schemeClr>
                </a:solidFill>
                <a:latin typeface="Century Gothic"/>
                <a:cs typeface="Calibri"/>
              </a:rPr>
              <a:t>Transit</a:t>
            </a:r>
          </a:p>
          <a:p>
            <a:pPr algn="ctr"/>
            <a:r>
              <a:rPr lang="en-US" sz="2000">
                <a:latin typeface="Century Gothic"/>
                <a:cs typeface="Calibri"/>
              </a:rPr>
              <a:t>Variables</a:t>
            </a:r>
          </a:p>
        </p:txBody>
      </p:sp>
      <p:sp>
        <p:nvSpPr>
          <p:cNvPr id="25" name="TextBox 24">
            <a:extLst>
              <a:ext uri="{FF2B5EF4-FFF2-40B4-BE49-F238E27FC236}">
                <a16:creationId xmlns:a16="http://schemas.microsoft.com/office/drawing/2014/main" id="{533F42E9-B569-3360-72E8-CAAFBD06196B}"/>
              </a:ext>
            </a:extLst>
          </p:cNvPr>
          <p:cNvSpPr txBox="1"/>
          <p:nvPr/>
        </p:nvSpPr>
        <p:spPr>
          <a:xfrm>
            <a:off x="3845516" y="5501896"/>
            <a:ext cx="20470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entury Gothic"/>
                <a:cs typeface="Calibri"/>
              </a:rPr>
              <a:t>Environmental</a:t>
            </a:r>
          </a:p>
          <a:p>
            <a:pPr algn="ctr"/>
            <a:r>
              <a:rPr lang="en-US" sz="2000">
                <a:latin typeface="Century Gothic"/>
                <a:cs typeface="Calibri"/>
              </a:rPr>
              <a:t>Variables</a:t>
            </a:r>
          </a:p>
        </p:txBody>
      </p:sp>
      <p:sp>
        <p:nvSpPr>
          <p:cNvPr id="34" name="TextBox 33">
            <a:extLst>
              <a:ext uri="{FF2B5EF4-FFF2-40B4-BE49-F238E27FC236}">
                <a16:creationId xmlns:a16="http://schemas.microsoft.com/office/drawing/2014/main" id="{D3E08111-003C-5C32-217D-37FF683BE962}"/>
              </a:ext>
            </a:extLst>
          </p:cNvPr>
          <p:cNvSpPr txBox="1"/>
          <p:nvPr/>
        </p:nvSpPr>
        <p:spPr>
          <a:xfrm>
            <a:off x="6751447" y="5501896"/>
            <a:ext cx="13496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entury Gothic"/>
                <a:cs typeface="Calibri"/>
              </a:rPr>
              <a:t>Social</a:t>
            </a:r>
          </a:p>
          <a:p>
            <a:pPr algn="ctr"/>
            <a:r>
              <a:rPr lang="en-US" sz="2000">
                <a:latin typeface="Century Gothic"/>
                <a:cs typeface="Calibri"/>
              </a:rPr>
              <a:t>Variables</a:t>
            </a:r>
          </a:p>
        </p:txBody>
      </p:sp>
      <p:sp>
        <p:nvSpPr>
          <p:cNvPr id="35" name="TextBox 34">
            <a:extLst>
              <a:ext uri="{FF2B5EF4-FFF2-40B4-BE49-F238E27FC236}">
                <a16:creationId xmlns:a16="http://schemas.microsoft.com/office/drawing/2014/main" id="{9892D693-80D3-B9CB-B2E0-C4A65B0B9F56}"/>
              </a:ext>
            </a:extLst>
          </p:cNvPr>
          <p:cNvSpPr txBox="1"/>
          <p:nvPr/>
        </p:nvSpPr>
        <p:spPr>
          <a:xfrm>
            <a:off x="9308667" y="5501897"/>
            <a:ext cx="13496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entury Gothic"/>
                <a:cs typeface="Calibri"/>
              </a:rPr>
              <a:t>Income</a:t>
            </a:r>
          </a:p>
          <a:p>
            <a:pPr algn="ctr"/>
            <a:r>
              <a:rPr lang="en-US" sz="2000">
                <a:latin typeface="Century Gothic"/>
                <a:cs typeface="Calibri"/>
              </a:rPr>
              <a:t>Variables</a:t>
            </a:r>
          </a:p>
        </p:txBody>
      </p:sp>
      <p:sp>
        <p:nvSpPr>
          <p:cNvPr id="14" name="Rectangle: Rounded Corners 9">
            <a:extLst>
              <a:ext uri="{FF2B5EF4-FFF2-40B4-BE49-F238E27FC236}">
                <a16:creationId xmlns:a16="http://schemas.microsoft.com/office/drawing/2014/main" id="{90EEE8DF-969A-19BE-C8EF-1BE127BF6CCD}"/>
              </a:ext>
            </a:extLst>
          </p:cNvPr>
          <p:cNvSpPr/>
          <p:nvPr/>
        </p:nvSpPr>
        <p:spPr>
          <a:xfrm>
            <a:off x="9550828" y="1494936"/>
            <a:ext cx="865321" cy="3861661"/>
          </a:xfrm>
          <a:prstGeom prst="roundRect">
            <a:avLst/>
          </a:prstGeom>
          <a:solidFill>
            <a:srgbClr val="002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174530" y="5168339"/>
            <a:ext cx="5903259" cy="0"/>
          </a:xfrm>
          <a:prstGeom prst="line">
            <a:avLst/>
          </a:prstGeom>
          <a:ln w="76200">
            <a:solidFill>
              <a:srgbClr val="002E4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211072" y="952092"/>
            <a:ext cx="1423" cy="4171451"/>
          </a:xfrm>
          <a:prstGeom prst="line">
            <a:avLst/>
          </a:prstGeom>
          <a:ln w="76200">
            <a:solidFill>
              <a:srgbClr val="E75C22"/>
            </a:solidFill>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rot="16200000">
            <a:off x="1985734" y="2742923"/>
            <a:ext cx="1852985" cy="707886"/>
          </a:xfrm>
          <a:prstGeom prst="rect">
            <a:avLst/>
          </a:prstGeom>
          <a:noFill/>
        </p:spPr>
        <p:txBody>
          <a:bodyPr wrap="square" rtlCol="0">
            <a:spAutoFit/>
          </a:bodyPr>
          <a:lstStyle/>
          <a:p>
            <a:pPr algn="ctr"/>
            <a:r>
              <a:rPr lang="en-US" sz="2000" b="1">
                <a:ln>
                  <a:solidFill>
                    <a:schemeClr val="tx1"/>
                  </a:solidFill>
                </a:ln>
                <a:solidFill>
                  <a:srgbClr val="E75C22"/>
                </a:solidFill>
                <a:latin typeface="Century Gothic" panose="020B0502020202020204" pitchFamily="34" charset="0"/>
              </a:rPr>
              <a:t>Urban Heat Island Factor</a:t>
            </a:r>
          </a:p>
        </p:txBody>
      </p:sp>
      <p:sp>
        <p:nvSpPr>
          <p:cNvPr id="28" name="TextBox 27"/>
          <p:cNvSpPr txBox="1"/>
          <p:nvPr/>
        </p:nvSpPr>
        <p:spPr>
          <a:xfrm>
            <a:off x="4740389" y="5147953"/>
            <a:ext cx="2719403" cy="707886"/>
          </a:xfrm>
          <a:prstGeom prst="rect">
            <a:avLst/>
          </a:prstGeom>
          <a:noFill/>
        </p:spPr>
        <p:txBody>
          <a:bodyPr wrap="square" lIns="91440" tIns="45720" rIns="91440" bIns="45720" rtlCol="0" anchor="t">
            <a:spAutoFit/>
          </a:bodyPr>
          <a:lstStyle/>
          <a:p>
            <a:pPr algn="ctr"/>
            <a:r>
              <a:rPr lang="en-US" sz="2000" b="1">
                <a:solidFill>
                  <a:srgbClr val="002E40"/>
                </a:solidFill>
                <a:latin typeface="Century Gothic"/>
              </a:rPr>
              <a:t>Transportation Vulnerability Index</a:t>
            </a:r>
            <a:endParaRPr lang="en-US" sz="2000" b="1">
              <a:solidFill>
                <a:srgbClr val="002E40"/>
              </a:solidFill>
              <a:latin typeface="Century Gothic" panose="020B0502020202020204" pitchFamily="34" charset="0"/>
            </a:endParaRPr>
          </a:p>
        </p:txBody>
      </p:sp>
      <p:sp>
        <p:nvSpPr>
          <p:cNvPr id="27" name="TextBox 26"/>
          <p:cNvSpPr txBox="1"/>
          <p:nvPr/>
        </p:nvSpPr>
        <p:spPr>
          <a:xfrm>
            <a:off x="3250325" y="1175000"/>
            <a:ext cx="1840045" cy="1323439"/>
          </a:xfrm>
          <a:prstGeom prst="rect">
            <a:avLst/>
          </a:prstGeom>
          <a:solidFill>
            <a:srgbClr val="DE4FA6"/>
          </a:solidFill>
        </p:spPr>
        <p:txBody>
          <a:bodyPr wrap="square" lIns="91440" tIns="45720" rIns="91440" bIns="45720" rtlCol="0" anchor="t">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a:rPr>
              <a:t>High</a:t>
            </a:r>
            <a:endParaRPr lang="en-US" sz="2000" b="1">
              <a:ln>
                <a:solidFill>
                  <a:prstClr val="black"/>
                </a:solidFill>
              </a:ln>
              <a:solidFill>
                <a:srgbClr val="E75C22"/>
              </a:solidFill>
              <a:latin typeface="Century Gothic"/>
            </a:endParaRPr>
          </a:p>
          <a:p>
            <a:pPr algn="ctr"/>
            <a:r>
              <a:rPr lang="en-US" sz="2000" b="1">
                <a:solidFill>
                  <a:schemeClr val="tx1">
                    <a:lumMod val="75000"/>
                    <a:lumOff val="25000"/>
                  </a:schemeClr>
                </a:solidFill>
                <a:latin typeface="Century Gothic"/>
              </a:rPr>
              <a:t>Low</a:t>
            </a:r>
          </a:p>
          <a:p>
            <a:pPr algn="ctr"/>
            <a:endParaRPr lang="en-US" sz="2000" b="1">
              <a:solidFill>
                <a:schemeClr val="bg1"/>
              </a:solidFill>
              <a:latin typeface="Century Gothic" panose="020B0502020202020204" pitchFamily="34" charset="0"/>
            </a:endParaRPr>
          </a:p>
        </p:txBody>
      </p:sp>
      <p:sp>
        <p:nvSpPr>
          <p:cNvPr id="31" name="TextBox 30"/>
          <p:cNvSpPr txBox="1"/>
          <p:nvPr/>
        </p:nvSpPr>
        <p:spPr>
          <a:xfrm>
            <a:off x="3250325" y="2492703"/>
            <a:ext cx="1833304" cy="1323439"/>
          </a:xfrm>
          <a:prstGeom prst="rect">
            <a:avLst/>
          </a:prstGeom>
          <a:solidFill>
            <a:srgbClr val="E39BCC"/>
          </a:solidFill>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Medium</a:t>
            </a:r>
          </a:p>
          <a:p>
            <a:pPr algn="ctr"/>
            <a:r>
              <a:rPr lang="en-US" sz="2000" b="1">
                <a:solidFill>
                  <a:srgbClr val="002E40"/>
                </a:solidFill>
                <a:latin typeface="Century Gothic" panose="020B0502020202020204" pitchFamily="34" charset="0"/>
              </a:rPr>
              <a:t>Low</a:t>
            </a:r>
          </a:p>
          <a:p>
            <a:pPr algn="ctr"/>
            <a:endParaRPr lang="en-US" sz="2000" b="1">
              <a:solidFill>
                <a:schemeClr val="bg1"/>
              </a:solidFill>
              <a:latin typeface="Century Gothic" panose="020B0502020202020204" pitchFamily="34" charset="0"/>
            </a:endParaRPr>
          </a:p>
        </p:txBody>
      </p:sp>
      <p:sp>
        <p:nvSpPr>
          <p:cNvPr id="32" name="TextBox 31"/>
          <p:cNvSpPr txBox="1"/>
          <p:nvPr/>
        </p:nvSpPr>
        <p:spPr>
          <a:xfrm>
            <a:off x="3250325" y="3817631"/>
            <a:ext cx="1840045" cy="1323439"/>
          </a:xfrm>
          <a:prstGeom prst="rect">
            <a:avLst/>
          </a:prstGeom>
          <a:solidFill>
            <a:srgbClr val="E9E6F2"/>
          </a:solidFill>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Low</a:t>
            </a:r>
          </a:p>
          <a:p>
            <a:pPr algn="ctr"/>
            <a:r>
              <a:rPr lang="en-US" sz="2000" b="1">
                <a:solidFill>
                  <a:srgbClr val="002E40"/>
                </a:solidFill>
                <a:latin typeface="Century Gothic" panose="020B0502020202020204" pitchFamily="34" charset="0"/>
              </a:rPr>
              <a:t>Low</a:t>
            </a:r>
          </a:p>
          <a:p>
            <a:pPr algn="ctr"/>
            <a:endParaRPr lang="en-US" sz="2000" b="1">
              <a:solidFill>
                <a:schemeClr val="bg1"/>
              </a:solidFill>
              <a:latin typeface="Century Gothic" panose="020B0502020202020204" pitchFamily="34" charset="0"/>
            </a:endParaRPr>
          </a:p>
        </p:txBody>
      </p:sp>
      <p:sp>
        <p:nvSpPr>
          <p:cNvPr id="37" name="TextBox 36"/>
          <p:cNvSpPr txBox="1"/>
          <p:nvPr/>
        </p:nvSpPr>
        <p:spPr>
          <a:xfrm>
            <a:off x="5083628" y="3822502"/>
            <a:ext cx="1821304" cy="1323439"/>
          </a:xfrm>
          <a:prstGeom prst="rect">
            <a:avLst/>
          </a:prstGeom>
          <a:solidFill>
            <a:srgbClr val="9CCAE1"/>
          </a:solidFill>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Low</a:t>
            </a:r>
          </a:p>
          <a:p>
            <a:pPr algn="ctr"/>
            <a:r>
              <a:rPr lang="en-US" sz="2000" b="1">
                <a:solidFill>
                  <a:srgbClr val="002E40"/>
                </a:solidFill>
                <a:latin typeface="Century Gothic" panose="020B0502020202020204" pitchFamily="34" charset="0"/>
              </a:rPr>
              <a:t>Medium</a:t>
            </a:r>
          </a:p>
          <a:p>
            <a:pPr algn="ctr"/>
            <a:endParaRPr lang="en-US" sz="2000" b="1">
              <a:solidFill>
                <a:schemeClr val="bg1"/>
              </a:solidFill>
              <a:latin typeface="Century Gothic" panose="020B0502020202020204" pitchFamily="34" charset="0"/>
            </a:endParaRPr>
          </a:p>
        </p:txBody>
      </p:sp>
      <p:sp>
        <p:nvSpPr>
          <p:cNvPr id="39" name="TextBox 38"/>
          <p:cNvSpPr txBox="1"/>
          <p:nvPr/>
        </p:nvSpPr>
        <p:spPr>
          <a:xfrm>
            <a:off x="6904931" y="3817631"/>
            <a:ext cx="1840045" cy="1323439"/>
          </a:xfrm>
          <a:prstGeom prst="rect">
            <a:avLst/>
          </a:prstGeom>
          <a:solidFill>
            <a:srgbClr val="4FADD0"/>
          </a:solidFill>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Low</a:t>
            </a:r>
          </a:p>
          <a:p>
            <a:pPr algn="ctr"/>
            <a:r>
              <a:rPr lang="en-US" sz="2000" b="1">
                <a:solidFill>
                  <a:srgbClr val="002E40"/>
                </a:solidFill>
                <a:latin typeface="Century Gothic" panose="020B0502020202020204" pitchFamily="34" charset="0"/>
              </a:rPr>
              <a:t>High</a:t>
            </a:r>
          </a:p>
          <a:p>
            <a:pPr algn="ctr"/>
            <a:endParaRPr lang="en-US" sz="2000" b="1">
              <a:solidFill>
                <a:schemeClr val="bg1"/>
              </a:solidFill>
              <a:latin typeface="Century Gothic" panose="020B0502020202020204" pitchFamily="34" charset="0"/>
            </a:endParaRPr>
          </a:p>
        </p:txBody>
      </p:sp>
      <p:sp>
        <p:nvSpPr>
          <p:cNvPr id="40" name="TextBox 39"/>
          <p:cNvSpPr txBox="1"/>
          <p:nvPr/>
        </p:nvSpPr>
        <p:spPr>
          <a:xfrm>
            <a:off x="5083629" y="2497873"/>
            <a:ext cx="1821301" cy="1323439"/>
          </a:xfrm>
          <a:prstGeom prst="rect">
            <a:avLst/>
          </a:prstGeom>
          <a:solidFill>
            <a:srgbClr val="9080BD"/>
          </a:solidFill>
          <a:ln>
            <a:solidFill>
              <a:srgbClr val="9080BD"/>
            </a:solidFill>
          </a:ln>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Medium</a:t>
            </a:r>
          </a:p>
          <a:p>
            <a:pPr algn="ctr"/>
            <a:r>
              <a:rPr lang="en-US" sz="2000" b="1">
                <a:solidFill>
                  <a:srgbClr val="002E40"/>
                </a:solidFill>
                <a:latin typeface="Century Gothic" panose="020B0502020202020204" pitchFamily="34" charset="0"/>
              </a:rPr>
              <a:t>Medium</a:t>
            </a:r>
          </a:p>
          <a:p>
            <a:pPr algn="ctr"/>
            <a:endParaRPr lang="en-US" sz="2000" b="1">
              <a:solidFill>
                <a:schemeClr val="bg1"/>
              </a:solidFill>
              <a:latin typeface="Century Gothic" panose="020B0502020202020204" pitchFamily="34" charset="0"/>
            </a:endParaRPr>
          </a:p>
        </p:txBody>
      </p:sp>
      <p:sp>
        <p:nvSpPr>
          <p:cNvPr id="41" name="TextBox 40"/>
          <p:cNvSpPr txBox="1"/>
          <p:nvPr/>
        </p:nvSpPr>
        <p:spPr>
          <a:xfrm>
            <a:off x="6904931" y="2497873"/>
            <a:ext cx="1840045" cy="1323439"/>
          </a:xfrm>
          <a:prstGeom prst="rect">
            <a:avLst/>
          </a:prstGeom>
          <a:solidFill>
            <a:srgbClr val="3D64AD"/>
          </a:solidFill>
          <a:ln>
            <a:solidFill>
              <a:srgbClr val="3D64AD"/>
            </a:solidFill>
          </a:ln>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Medium</a:t>
            </a:r>
          </a:p>
          <a:p>
            <a:pPr algn="ctr"/>
            <a:r>
              <a:rPr lang="en-US" sz="2000" b="1">
                <a:solidFill>
                  <a:srgbClr val="002E40"/>
                </a:solidFill>
                <a:latin typeface="Century Gothic" panose="020B0502020202020204" pitchFamily="34" charset="0"/>
              </a:rPr>
              <a:t>High</a:t>
            </a:r>
          </a:p>
          <a:p>
            <a:pPr algn="ctr"/>
            <a:endParaRPr lang="en-US" sz="2000" b="1">
              <a:solidFill>
                <a:schemeClr val="bg1"/>
              </a:solidFill>
              <a:latin typeface="Century Gothic" panose="020B0502020202020204" pitchFamily="34" charset="0"/>
            </a:endParaRPr>
          </a:p>
        </p:txBody>
      </p:sp>
      <p:sp>
        <p:nvSpPr>
          <p:cNvPr id="42" name="TextBox 41"/>
          <p:cNvSpPr txBox="1"/>
          <p:nvPr/>
        </p:nvSpPr>
        <p:spPr>
          <a:xfrm>
            <a:off x="5088152" y="1171849"/>
            <a:ext cx="1840045" cy="1323439"/>
          </a:xfrm>
          <a:prstGeom prst="rect">
            <a:avLst/>
          </a:prstGeom>
          <a:solidFill>
            <a:srgbClr val="843598"/>
          </a:solidFill>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High</a:t>
            </a:r>
          </a:p>
          <a:p>
            <a:pPr algn="ctr"/>
            <a:r>
              <a:rPr lang="en-US" sz="2000" b="1">
                <a:solidFill>
                  <a:srgbClr val="002E40"/>
                </a:solidFill>
                <a:latin typeface="Century Gothic" panose="020B0502020202020204" pitchFamily="34" charset="0"/>
              </a:rPr>
              <a:t>Medium</a:t>
            </a:r>
          </a:p>
          <a:p>
            <a:pPr algn="ctr"/>
            <a:endParaRPr lang="en-US" sz="2000" b="1">
              <a:solidFill>
                <a:schemeClr val="bg1"/>
              </a:solidFill>
              <a:latin typeface="Century Gothic" panose="020B0502020202020204" pitchFamily="34" charset="0"/>
            </a:endParaRPr>
          </a:p>
        </p:txBody>
      </p:sp>
      <p:sp>
        <p:nvSpPr>
          <p:cNvPr id="43" name="TextBox 42"/>
          <p:cNvSpPr txBox="1"/>
          <p:nvPr/>
        </p:nvSpPr>
        <p:spPr>
          <a:xfrm>
            <a:off x="6904931" y="1171849"/>
            <a:ext cx="1840045" cy="1323439"/>
          </a:xfrm>
          <a:prstGeom prst="rect">
            <a:avLst/>
          </a:prstGeom>
          <a:solidFill>
            <a:srgbClr val="2A1A8A"/>
          </a:solidFill>
        </p:spPr>
        <p:txBody>
          <a:bodyPr wrap="square" rtlCol="0">
            <a:spAutoFit/>
          </a:bodyPr>
          <a:lstStyle/>
          <a:p>
            <a:pPr algn="ctr"/>
            <a:endParaRPr lang="en-US" sz="2000" b="1">
              <a:solidFill>
                <a:schemeClr val="bg1"/>
              </a:solidFill>
              <a:latin typeface="Century Gothic" panose="020B0502020202020204" pitchFamily="34" charset="0"/>
            </a:endParaRPr>
          </a:p>
          <a:p>
            <a:pPr algn="ctr"/>
            <a:r>
              <a:rPr lang="en-US" sz="2000" b="1">
                <a:ln>
                  <a:solidFill>
                    <a:schemeClr val="tx1"/>
                  </a:solidFill>
                </a:ln>
                <a:solidFill>
                  <a:srgbClr val="E75C22"/>
                </a:solidFill>
                <a:latin typeface="Century Gothic" panose="020B0502020202020204" pitchFamily="34" charset="0"/>
              </a:rPr>
              <a:t>High</a:t>
            </a:r>
          </a:p>
          <a:p>
            <a:pPr algn="ctr"/>
            <a:r>
              <a:rPr lang="en-US" sz="2000" b="1">
                <a:solidFill>
                  <a:srgbClr val="002E40"/>
                </a:solidFill>
                <a:latin typeface="Century Gothic" panose="020B0502020202020204" pitchFamily="34" charset="0"/>
              </a:rPr>
              <a:t>High</a:t>
            </a:r>
          </a:p>
          <a:p>
            <a:pPr algn="ctr"/>
            <a:endParaRPr lang="en-US" sz="20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9120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42" presetClass="path" presetSubtype="0" accel="50000" decel="50000" fill="hold" grpId="1" nodeType="withEffect">
                                  <p:stCondLst>
                                    <p:cond delay="0"/>
                                  </p:stCondLst>
                                  <p:childTnLst>
                                    <p:animMotion origin="layout" path="M -2.5E-6 2.96296E-6 L 0.6237 -0.00139 " pathEditMode="relative" rAng="0" ptsTypes="AA">
                                      <p:cBhvr>
                                        <p:cTn id="50" dur="1000" fill="hold"/>
                                        <p:tgtEl>
                                          <p:spTgt spid="2"/>
                                        </p:tgtEl>
                                        <p:attrNameLst>
                                          <p:attrName>ppt_x</p:attrName>
                                          <p:attrName>ppt_y</p:attrName>
                                        </p:attrNameLst>
                                      </p:cBhvr>
                                      <p:rCtr x="31185" y="-69"/>
                                    </p:animMotion>
                                  </p:childTnLst>
                                </p:cTn>
                              </p:par>
                              <p:par>
                                <p:cTn id="51" presetID="1" presetClass="exit" presetSubtype="0" fill="hold" grpId="2"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42" presetClass="path" presetSubtype="0" accel="50000" decel="50000" fill="hold" grpId="1" nodeType="withEffect">
                                  <p:stCondLst>
                                    <p:cond delay="0"/>
                                  </p:stCondLst>
                                  <p:childTnLst>
                                    <p:animMotion origin="layout" path="M 1.875E-6 2.96296E-6 L 0.41393 -0.00139 " pathEditMode="relative" rAng="0" ptsTypes="AA">
                                      <p:cBhvr>
                                        <p:cTn id="58" dur="1000" fill="hold"/>
                                        <p:tgtEl>
                                          <p:spTgt spid="3"/>
                                        </p:tgtEl>
                                        <p:attrNameLst>
                                          <p:attrName>ppt_x</p:attrName>
                                          <p:attrName>ppt_y</p:attrName>
                                        </p:attrNameLst>
                                      </p:cBhvr>
                                      <p:rCtr x="20690" y="-69"/>
                                    </p:animMotion>
                                  </p:childTnLst>
                                </p:cTn>
                              </p:par>
                            </p:childTnLst>
                          </p:cTn>
                        </p:par>
                        <p:par>
                          <p:cTn id="59" fill="hold">
                            <p:stCondLst>
                              <p:cond delay="2000"/>
                            </p:stCondLst>
                            <p:childTnLst>
                              <p:par>
                                <p:cTn id="60" presetID="10" presetClass="exit" presetSubtype="0" fill="hold" grpId="2" nodeType="after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42" presetClass="path" presetSubtype="0" accel="50000" decel="50000" fill="hold" grpId="1" nodeType="withEffect">
                                  <p:stCondLst>
                                    <p:cond delay="0"/>
                                  </p:stCondLst>
                                  <p:childTnLst>
                                    <p:animMotion origin="layout" path="M -3.54167E-6 2.96296E-6 L 0.2043 0.00046 " pathEditMode="relative" rAng="0" ptsTypes="AA">
                                      <p:cBhvr>
                                        <p:cTn id="68" dur="1000" fill="hold"/>
                                        <p:tgtEl>
                                          <p:spTgt spid="8"/>
                                        </p:tgtEl>
                                        <p:attrNameLst>
                                          <p:attrName>ppt_x</p:attrName>
                                          <p:attrName>ppt_y</p:attrName>
                                        </p:attrNameLst>
                                      </p:cBhvr>
                                      <p:rCtr x="10208" y="23"/>
                                    </p:animMotion>
                                  </p:childTnLst>
                                </p:cTn>
                              </p:par>
                            </p:childTnLst>
                          </p:cTn>
                        </p:par>
                        <p:par>
                          <p:cTn id="69" fill="hold">
                            <p:stCondLst>
                              <p:cond delay="3500"/>
                            </p:stCondLst>
                            <p:childTnLst>
                              <p:par>
                                <p:cTn id="70" presetID="10" presetClass="exit" presetSubtype="0" fill="hold" grpId="2" nodeType="after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childTnLst>
                          </p:cTn>
                        </p:par>
                        <p:par>
                          <p:cTn id="73" fill="hold">
                            <p:stCondLst>
                              <p:cond delay="40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 presetClass="exit" presetSubtype="0" fill="hold" grpId="1"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childTnLst>
                          </p:cTn>
                        </p:par>
                        <p:par>
                          <p:cTn id="83" fill="hold">
                            <p:stCondLst>
                              <p:cond delay="4500"/>
                            </p:stCondLst>
                            <p:childTnLst>
                              <p:par>
                                <p:cTn id="84" presetID="8" presetClass="emph" presetSubtype="0" fill="hold" grpId="1" nodeType="afterEffect">
                                  <p:stCondLst>
                                    <p:cond delay="0"/>
                                  </p:stCondLst>
                                  <p:childTnLst>
                                    <p:animRot by="-5400000">
                                      <p:cBhvr>
                                        <p:cTn id="85" dur="500" fill="hold"/>
                                        <p:tgtEl>
                                          <p:spTgt spid="14"/>
                                        </p:tgtEl>
                                        <p:attrNameLst>
                                          <p:attrName>r</p:attrName>
                                        </p:attrNameLst>
                                      </p:cBhvr>
                                    </p:animRot>
                                  </p:childTnLst>
                                </p:cTn>
                              </p:par>
                            </p:childTnLst>
                          </p:cTn>
                        </p:par>
                        <p:par>
                          <p:cTn id="86" fill="hold">
                            <p:stCondLst>
                              <p:cond delay="5000"/>
                            </p:stCondLst>
                            <p:childTnLst>
                              <p:par>
                                <p:cTn id="87" presetID="42" presetClass="path" presetSubtype="0" accel="50000" decel="50000" fill="hold" grpId="2" nodeType="afterEffect">
                                  <p:stCondLst>
                                    <p:cond delay="0"/>
                                  </p:stCondLst>
                                  <p:childTnLst>
                                    <p:animMotion origin="layout" path="M 1.11022E-16 2.96296E-6 L -0.31354 0.25416 " pathEditMode="relative" rAng="0" ptsTypes="AA">
                                      <p:cBhvr>
                                        <p:cTn id="88" dur="1000" fill="hold"/>
                                        <p:tgtEl>
                                          <p:spTgt spid="14"/>
                                        </p:tgtEl>
                                        <p:attrNameLst>
                                          <p:attrName>ppt_x</p:attrName>
                                          <p:attrName>ppt_y</p:attrName>
                                        </p:attrNameLst>
                                      </p:cBhvr>
                                      <p:rCtr x="-15677" y="12708"/>
                                    </p:animMotion>
                                  </p:childTnLst>
                                </p:cTn>
                              </p:par>
                            </p:childTnLst>
                          </p:cTn>
                        </p:par>
                        <p:par>
                          <p:cTn id="89" fill="hold">
                            <p:stCondLst>
                              <p:cond delay="6000"/>
                            </p:stCondLst>
                            <p:childTnLst>
                              <p:par>
                                <p:cTn id="90" presetID="17" presetClass="exit" presetSubtype="10" fill="hold" grpId="3" nodeType="afterEffect">
                                  <p:stCondLst>
                                    <p:cond delay="0"/>
                                  </p:stCondLst>
                                  <p:childTnLst>
                                    <p:anim calcmode="lin" valueType="num">
                                      <p:cBhvr>
                                        <p:cTn id="91" dur="500"/>
                                        <p:tgtEl>
                                          <p:spTgt spid="14"/>
                                        </p:tgtEl>
                                        <p:attrNameLst>
                                          <p:attrName>ppt_w</p:attrName>
                                        </p:attrNameLst>
                                      </p:cBhvr>
                                      <p:tavLst>
                                        <p:tav tm="0">
                                          <p:val>
                                            <p:strVal val="ppt_w"/>
                                          </p:val>
                                        </p:tav>
                                        <p:tav tm="100000">
                                          <p:val>
                                            <p:fltVal val="0"/>
                                          </p:val>
                                        </p:tav>
                                      </p:tavLst>
                                    </p:anim>
                                    <p:anim calcmode="lin" valueType="num">
                                      <p:cBhvr>
                                        <p:cTn id="92" dur="500"/>
                                        <p:tgtEl>
                                          <p:spTgt spid="14"/>
                                        </p:tgtEl>
                                        <p:attrNameLst>
                                          <p:attrName>ppt_h</p:attrName>
                                        </p:attrNameLst>
                                      </p:cBhvr>
                                      <p:tavLst>
                                        <p:tav tm="0">
                                          <p:val>
                                            <p:strVal val="ppt_h"/>
                                          </p:val>
                                        </p:tav>
                                        <p:tav tm="100000">
                                          <p:val>
                                            <p:strVal val="ppt_h"/>
                                          </p:val>
                                        </p:tav>
                                      </p:tavLst>
                                    </p:anim>
                                    <p:set>
                                      <p:cBhvr>
                                        <p:cTn id="93" dur="1" fill="hold">
                                          <p:stCondLst>
                                            <p:cond delay="499"/>
                                          </p:stCondLst>
                                        </p:cTn>
                                        <p:tgtEl>
                                          <p:spTgt spid="14"/>
                                        </p:tgtEl>
                                        <p:attrNameLst>
                                          <p:attrName>style.visibility</p:attrName>
                                        </p:attrNameLst>
                                      </p:cBhvr>
                                      <p:to>
                                        <p:strVal val="hidden"/>
                                      </p:to>
                                    </p:set>
                                  </p:childTnLst>
                                </p:cTn>
                              </p:par>
                            </p:childTnLst>
                          </p:cTn>
                        </p:par>
                        <p:par>
                          <p:cTn id="94" fill="hold">
                            <p:stCondLst>
                              <p:cond delay="6500"/>
                            </p:stCondLst>
                            <p:childTnLst>
                              <p:par>
                                <p:cTn id="95" presetID="55" presetClass="entr" presetSubtype="0"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1000" fill="hold"/>
                                        <p:tgtEl>
                                          <p:spTgt spid="5"/>
                                        </p:tgtEl>
                                        <p:attrNameLst>
                                          <p:attrName>ppt_w</p:attrName>
                                        </p:attrNameLst>
                                      </p:cBhvr>
                                      <p:tavLst>
                                        <p:tav tm="0">
                                          <p:val>
                                            <p:strVal val="#ppt_w*0.70"/>
                                          </p:val>
                                        </p:tav>
                                        <p:tav tm="100000">
                                          <p:val>
                                            <p:strVal val="#ppt_w"/>
                                          </p:val>
                                        </p:tav>
                                      </p:tavLst>
                                    </p:anim>
                                    <p:anim calcmode="lin" valueType="num">
                                      <p:cBhvr>
                                        <p:cTn id="98" dur="1000" fill="hold"/>
                                        <p:tgtEl>
                                          <p:spTgt spid="5"/>
                                        </p:tgtEl>
                                        <p:attrNameLst>
                                          <p:attrName>ppt_h</p:attrName>
                                        </p:attrNameLst>
                                      </p:cBhvr>
                                      <p:tavLst>
                                        <p:tav tm="0">
                                          <p:val>
                                            <p:strVal val="#ppt_h"/>
                                          </p:val>
                                        </p:tav>
                                        <p:tav tm="100000">
                                          <p:val>
                                            <p:strVal val="#ppt_h"/>
                                          </p:val>
                                        </p:tav>
                                      </p:tavLst>
                                    </p:anim>
                                    <p:animEffect transition="in" filter="fade">
                                      <p:cBhvr>
                                        <p:cTn id="99" dur="1000"/>
                                        <p:tgtEl>
                                          <p:spTgt spid="5"/>
                                        </p:tgtEl>
                                      </p:cBhvr>
                                    </p:animEffect>
                                  </p:childTnLst>
                                </p:cTn>
                              </p:par>
                              <p:par>
                                <p:cTn id="100" presetID="10" presetClass="entr" presetSubtype="0" fill="hold" nodeType="withEffect">
                                  <p:stCondLst>
                                    <p:cond delay="0"/>
                                  </p:stCondLst>
                                  <p:childTnLst>
                                    <p:set>
                                      <p:cBhvr>
                                        <p:cTn id="101" dur="1" fill="hold">
                                          <p:stCondLst>
                                            <p:cond delay="0"/>
                                          </p:stCondLst>
                                        </p:cTn>
                                        <p:tgtEl>
                                          <p:spTgt spid="28">
                                            <p:txEl>
                                              <p:pRg st="0" end="0"/>
                                            </p:txEl>
                                          </p:spTgt>
                                        </p:tgtEl>
                                        <p:attrNameLst>
                                          <p:attrName>style.visibility</p:attrName>
                                        </p:attrNameLst>
                                      </p:cBhvr>
                                      <p:to>
                                        <p:strVal val="visible"/>
                                      </p:to>
                                    </p:set>
                                    <p:animEffect transition="in" filter="fade">
                                      <p:cBhvr>
                                        <p:cTn id="102" dur="500"/>
                                        <p:tgtEl>
                                          <p:spTgt spid="28">
                                            <p:txEl>
                                              <p:pRg st="0" end="0"/>
                                            </p:txEl>
                                          </p:spTgt>
                                        </p:tgtEl>
                                      </p:cBhvr>
                                    </p:animEffect>
                                  </p:childTnLst>
                                </p:cTn>
                              </p:par>
                            </p:childTnLst>
                          </p:cTn>
                        </p:par>
                        <p:par>
                          <p:cTn id="103" fill="hold">
                            <p:stCondLst>
                              <p:cond delay="7500"/>
                            </p:stCondLst>
                            <p:childTnLst>
                              <p:par>
                                <p:cTn id="104" presetID="2" presetClass="entr" presetSubtype="4" fill="hold"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par>
                                <p:cTn id="108" presetID="10"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down)">
                                      <p:cBhvr>
                                        <p:cTn id="114" dur="500"/>
                                        <p:tgtEl>
                                          <p:spTgt spid="32"/>
                                        </p:tgtEl>
                                      </p:cBhvr>
                                    </p:animEffect>
                                  </p:childTnLst>
                                </p:cTn>
                              </p:par>
                            </p:childTnLst>
                          </p:cTn>
                        </p:par>
                        <p:par>
                          <p:cTn id="115" fill="hold">
                            <p:stCondLst>
                              <p:cond delay="8500"/>
                            </p:stCondLst>
                            <p:childTnLst>
                              <p:par>
                                <p:cTn id="116" presetID="22" presetClass="entr" presetSubtype="4" fill="hold" grpId="0"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down)">
                                      <p:cBhvr>
                                        <p:cTn id="118" dur="500"/>
                                        <p:tgtEl>
                                          <p:spTgt spid="37"/>
                                        </p:tgtEl>
                                      </p:cBhvr>
                                    </p:animEffect>
                                  </p:childTnLst>
                                </p:cTn>
                              </p:par>
                            </p:childTnLst>
                          </p:cTn>
                        </p:par>
                        <p:par>
                          <p:cTn id="119" fill="hold">
                            <p:stCondLst>
                              <p:cond delay="9000"/>
                            </p:stCondLst>
                            <p:childTnLst>
                              <p:par>
                                <p:cTn id="120" presetID="22" presetClass="entr" presetSubtype="4"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down)">
                                      <p:cBhvr>
                                        <p:cTn id="122" dur="500"/>
                                        <p:tgtEl>
                                          <p:spTgt spid="31"/>
                                        </p:tgtEl>
                                      </p:cBhvr>
                                    </p:animEffect>
                                  </p:childTnLst>
                                </p:cTn>
                              </p:par>
                            </p:childTnLst>
                          </p:cTn>
                        </p:par>
                        <p:par>
                          <p:cTn id="123" fill="hold">
                            <p:stCondLst>
                              <p:cond delay="9500"/>
                            </p:stCondLst>
                            <p:childTnLst>
                              <p:par>
                                <p:cTn id="124" presetID="22" presetClass="entr" presetSubtype="4" fill="hold" grpId="0" nodeType="after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wipe(down)">
                                      <p:cBhvr>
                                        <p:cTn id="126" dur="500"/>
                                        <p:tgtEl>
                                          <p:spTgt spid="39"/>
                                        </p:tgtEl>
                                      </p:cBhvr>
                                    </p:animEffect>
                                  </p:childTnLst>
                                </p:cTn>
                              </p:par>
                            </p:childTnLst>
                          </p:cTn>
                        </p:par>
                        <p:par>
                          <p:cTn id="127" fill="hold">
                            <p:stCondLst>
                              <p:cond delay="10000"/>
                            </p:stCondLst>
                            <p:childTnLst>
                              <p:par>
                                <p:cTn id="128" presetID="22" presetClass="entr" presetSubtype="4"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wipe(down)">
                                      <p:cBhvr>
                                        <p:cTn id="130" dur="500"/>
                                        <p:tgtEl>
                                          <p:spTgt spid="40"/>
                                        </p:tgtEl>
                                      </p:cBhvr>
                                    </p:animEffect>
                                  </p:childTnLst>
                                </p:cTn>
                              </p:par>
                            </p:childTnLst>
                          </p:cTn>
                        </p:par>
                        <p:par>
                          <p:cTn id="131" fill="hold">
                            <p:stCondLst>
                              <p:cond delay="10500"/>
                            </p:stCondLst>
                            <p:childTnLst>
                              <p:par>
                                <p:cTn id="132" presetID="22" presetClass="entr" presetSubtype="4"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wipe(down)">
                                      <p:cBhvr>
                                        <p:cTn id="134" dur="500"/>
                                        <p:tgtEl>
                                          <p:spTgt spid="27"/>
                                        </p:tgtEl>
                                      </p:cBhvr>
                                    </p:animEffect>
                                  </p:childTnLst>
                                </p:cTn>
                              </p:par>
                            </p:childTnLst>
                          </p:cTn>
                        </p:par>
                        <p:par>
                          <p:cTn id="135" fill="hold">
                            <p:stCondLst>
                              <p:cond delay="11000"/>
                            </p:stCondLst>
                            <p:childTnLst>
                              <p:par>
                                <p:cTn id="136" presetID="22" presetClass="entr" presetSubtype="4" fill="hold" grpId="0"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ipe(down)">
                                      <p:cBhvr>
                                        <p:cTn id="138" dur="500"/>
                                        <p:tgtEl>
                                          <p:spTgt spid="41"/>
                                        </p:tgtEl>
                                      </p:cBhvr>
                                    </p:animEffect>
                                  </p:childTnLst>
                                </p:cTn>
                              </p:par>
                            </p:childTnLst>
                          </p:cTn>
                        </p:par>
                        <p:par>
                          <p:cTn id="139" fill="hold">
                            <p:stCondLst>
                              <p:cond delay="11500"/>
                            </p:stCondLst>
                            <p:childTnLst>
                              <p:par>
                                <p:cTn id="140" presetID="22" presetClass="entr" presetSubtype="4" fill="hold" grpId="0" nodeType="after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down)">
                                      <p:cBhvr>
                                        <p:cTn id="142" dur="500"/>
                                        <p:tgtEl>
                                          <p:spTgt spid="42"/>
                                        </p:tgtEl>
                                      </p:cBhvr>
                                    </p:animEffect>
                                  </p:childTnLst>
                                </p:cTn>
                              </p:par>
                            </p:childTnLst>
                          </p:cTn>
                        </p:par>
                        <p:par>
                          <p:cTn id="143" fill="hold">
                            <p:stCondLst>
                              <p:cond delay="12000"/>
                            </p:stCondLst>
                            <p:childTnLst>
                              <p:par>
                                <p:cTn id="144" presetID="22" presetClass="entr" presetSubtype="4" fill="hold" grpId="0" nodeType="after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wipe(down)">
                                      <p:cBhvr>
                                        <p:cTn id="1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7" grpId="0" animBg="1"/>
      <p:bldP spid="17" grpId="1" animBg="1"/>
      <p:bldP spid="2" grpId="0" animBg="1"/>
      <p:bldP spid="2" grpId="1" animBg="1"/>
      <p:bldP spid="2" grpId="2" animBg="1"/>
      <p:bldP spid="3" grpId="0" animBg="1"/>
      <p:bldP spid="3" grpId="1" animBg="1"/>
      <p:bldP spid="3" grpId="2" animBg="1"/>
      <p:bldP spid="8" grpId="0" animBg="1"/>
      <p:bldP spid="8" grpId="1" animBg="1"/>
      <p:bldP spid="8" grpId="2" animBg="1"/>
      <p:bldP spid="15" grpId="0"/>
      <p:bldP spid="15" grpId="1"/>
      <p:bldP spid="25" grpId="0"/>
      <p:bldP spid="25" grpId="1"/>
      <p:bldP spid="34" grpId="0"/>
      <p:bldP spid="34" grpId="1"/>
      <p:bldP spid="35" grpId="0"/>
      <p:bldP spid="35" grpId="1"/>
      <p:bldP spid="14" grpId="0" animBg="1"/>
      <p:bldP spid="14" grpId="1" animBg="1"/>
      <p:bldP spid="14" grpId="2" animBg="1"/>
      <p:bldP spid="14" grpId="3" animBg="1"/>
      <p:bldP spid="24" grpId="0"/>
      <p:bldP spid="27" grpId="0" animBg="1"/>
      <p:bldP spid="31" grpId="0" animBg="1"/>
      <p:bldP spid="32" grpId="0" animBg="1"/>
      <p:bldP spid="37" grpId="0" animBg="1"/>
      <p:bldP spid="39" grpId="0" animBg="1"/>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ocument 14"/>
          <p:cNvSpPr/>
          <p:nvPr/>
        </p:nvSpPr>
        <p:spPr>
          <a:xfrm>
            <a:off x="-403746" y="-2559"/>
            <a:ext cx="12820650" cy="5676900"/>
          </a:xfrm>
          <a:prstGeom prst="flowChartDocument">
            <a:avLst/>
          </a:prstGeom>
          <a:gradFill flip="none" rotWithShape="1">
            <a:gsLst>
              <a:gs pos="0">
                <a:srgbClr val="FFC20E">
                  <a:tint val="66000"/>
                  <a:satMod val="160000"/>
                </a:srgbClr>
              </a:gs>
              <a:gs pos="50000">
                <a:srgbClr val="FFC20E">
                  <a:tint val="44500"/>
                  <a:satMod val="160000"/>
                </a:srgbClr>
              </a:gs>
              <a:gs pos="100000">
                <a:srgbClr val="FFC20E">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15D22"/>
                </a:solidFill>
                <a:latin typeface="Century Gothic"/>
              </a:rPr>
              <a:t>BIVARIATE MAP</a:t>
            </a:r>
            <a:endParaRPr lang="en-US">
              <a:solidFill>
                <a:srgbClr val="F15D22"/>
              </a:solidFill>
              <a:latin typeface="Century Gothic"/>
            </a:endParaRPr>
          </a:p>
        </p:txBody>
      </p:sp>
      <p:grpSp>
        <p:nvGrpSpPr>
          <p:cNvPr id="4" name="Group 3"/>
          <p:cNvGrpSpPr/>
          <p:nvPr/>
        </p:nvGrpSpPr>
        <p:grpSpPr>
          <a:xfrm>
            <a:off x="7593981" y="1929161"/>
            <a:ext cx="3088888" cy="3222702"/>
            <a:chOff x="7593981" y="1929161"/>
            <a:chExt cx="3088888" cy="3222702"/>
          </a:xfrm>
        </p:grpSpPr>
        <p:sp>
          <p:nvSpPr>
            <p:cNvPr id="3" name="Rounded Rectangle 2"/>
            <p:cNvSpPr/>
            <p:nvPr/>
          </p:nvSpPr>
          <p:spPr>
            <a:xfrm>
              <a:off x="7593981" y="1929161"/>
              <a:ext cx="3088888" cy="3222702"/>
            </a:xfrm>
            <a:prstGeom prst="roundRect">
              <a:avLst/>
            </a:prstGeom>
            <a:solidFill>
              <a:schemeClr val="bg1"/>
            </a:solidFill>
            <a:ln w="28575">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B17DC7D-E903-9FDE-C294-46EA3B929C5A}"/>
                </a:ext>
              </a:extLst>
            </p:cNvPr>
            <p:cNvGrpSpPr/>
            <p:nvPr/>
          </p:nvGrpSpPr>
          <p:grpSpPr>
            <a:xfrm>
              <a:off x="7787570" y="2163096"/>
              <a:ext cx="2718179" cy="2740925"/>
              <a:chOff x="7713828" y="3428999"/>
              <a:chExt cx="2718179" cy="2740925"/>
            </a:xfrm>
          </p:grpSpPr>
          <p:sp>
            <p:nvSpPr>
              <p:cNvPr id="8" name="Rectangle 7">
                <a:extLst>
                  <a:ext uri="{FF2B5EF4-FFF2-40B4-BE49-F238E27FC236}">
                    <a16:creationId xmlns:a16="http://schemas.microsoft.com/office/drawing/2014/main" id="{C289BE23-CC4A-C48F-BACE-B12C29DA7561}"/>
                  </a:ext>
                </a:extLst>
              </p:cNvPr>
              <p:cNvSpPr/>
              <p:nvPr/>
            </p:nvSpPr>
            <p:spPr>
              <a:xfrm>
                <a:off x="7713828" y="3428999"/>
                <a:ext cx="2718179" cy="2740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hart&#10;&#10;Description automatically generated">
                <a:extLst>
                  <a:ext uri="{FF2B5EF4-FFF2-40B4-BE49-F238E27FC236}">
                    <a16:creationId xmlns:a16="http://schemas.microsoft.com/office/drawing/2014/main" id="{FAC2DD5C-1E8F-C7F9-A736-A01F9616B663}"/>
                  </a:ext>
                </a:extLst>
              </p:cNvPr>
              <p:cNvPicPr>
                <a:picLocks noChangeAspect="1"/>
              </p:cNvPicPr>
              <p:nvPr/>
            </p:nvPicPr>
            <p:blipFill rotWithShape="1">
              <a:blip r:embed="rId3"/>
              <a:srcRect l="11927" t="-342" r="-917" b="11111"/>
              <a:stretch/>
            </p:blipFill>
            <p:spPr>
              <a:xfrm>
                <a:off x="8286229" y="4541169"/>
                <a:ext cx="1576703" cy="1296105"/>
              </a:xfrm>
              <a:prstGeom prst="rect">
                <a:avLst/>
              </a:prstGeom>
              <a:ln>
                <a:noFill/>
              </a:ln>
              <a:effectLst>
                <a:softEdge rad="112500"/>
              </a:effectLst>
            </p:spPr>
          </p:pic>
          <p:pic>
            <p:nvPicPr>
              <p:cNvPr id="6" name="Picture 7">
                <a:extLst>
                  <a:ext uri="{FF2B5EF4-FFF2-40B4-BE49-F238E27FC236}">
                    <a16:creationId xmlns:a16="http://schemas.microsoft.com/office/drawing/2014/main" id="{1F9FFD18-F138-1F01-3F22-E2DADD1C5FD3}"/>
                  </a:ext>
                </a:extLst>
              </p:cNvPr>
              <p:cNvPicPr>
                <a:picLocks noChangeAspect="1"/>
              </p:cNvPicPr>
              <p:nvPr/>
            </p:nvPicPr>
            <p:blipFill rotWithShape="1">
              <a:blip r:embed="rId4"/>
              <a:srcRect r="5940" b="687"/>
              <a:stretch/>
            </p:blipFill>
            <p:spPr>
              <a:xfrm>
                <a:off x="8492380" y="3749056"/>
                <a:ext cx="1241242" cy="832610"/>
              </a:xfrm>
              <a:prstGeom prst="rect">
                <a:avLst/>
              </a:prstGeom>
              <a:ln>
                <a:noFill/>
              </a:ln>
              <a:effectLst>
                <a:softEdge rad="112500"/>
              </a:effectLst>
            </p:spPr>
          </p:pic>
        </p:grpSp>
        <p:sp>
          <p:nvSpPr>
            <p:cNvPr id="12" name="TextBox 11">
              <a:extLst>
                <a:ext uri="{FF2B5EF4-FFF2-40B4-BE49-F238E27FC236}">
                  <a16:creationId xmlns:a16="http://schemas.microsoft.com/office/drawing/2014/main" id="{E00E26D4-567E-C3FA-CB14-8E9F36DD4F3A}"/>
                </a:ext>
              </a:extLst>
            </p:cNvPr>
            <p:cNvSpPr txBox="1"/>
            <p:nvPr/>
          </p:nvSpPr>
          <p:spPr>
            <a:xfrm>
              <a:off x="7792065" y="2574822"/>
              <a:ext cx="9801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UHI Factor</a:t>
              </a:r>
            </a:p>
          </p:txBody>
        </p:sp>
        <p:sp>
          <p:nvSpPr>
            <p:cNvPr id="13" name="TextBox 12">
              <a:extLst>
                <a:ext uri="{FF2B5EF4-FFF2-40B4-BE49-F238E27FC236}">
                  <a16:creationId xmlns:a16="http://schemas.microsoft.com/office/drawing/2014/main" id="{1F59B458-DEFD-F4E0-B34E-CD5117DD7B52}"/>
                </a:ext>
              </a:extLst>
            </p:cNvPr>
            <p:cNvSpPr txBox="1"/>
            <p:nvPr/>
          </p:nvSpPr>
          <p:spPr>
            <a:xfrm>
              <a:off x="7792064" y="2955821"/>
              <a:ext cx="11522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Vulnerability</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125" y="5286375"/>
            <a:ext cx="3476625" cy="1571625"/>
          </a:xfrm>
          <a:prstGeom prst="rect">
            <a:avLst/>
          </a:prstGeom>
        </p:spPr>
      </p:pic>
      <p:grpSp>
        <p:nvGrpSpPr>
          <p:cNvPr id="9" name="Group 8"/>
          <p:cNvGrpSpPr/>
          <p:nvPr/>
        </p:nvGrpSpPr>
        <p:grpSpPr>
          <a:xfrm>
            <a:off x="1266968" y="1061216"/>
            <a:ext cx="5187461" cy="4950391"/>
            <a:chOff x="1266968" y="1061216"/>
            <a:chExt cx="5187461" cy="4950391"/>
          </a:xfrm>
        </p:grpSpPr>
        <p:pic>
          <p:nvPicPr>
            <p:cNvPr id="2" name="Picture 2" descr="Map&#10;&#10;Description automatically generated">
              <a:extLst>
                <a:ext uri="{FF2B5EF4-FFF2-40B4-BE49-F238E27FC236}">
                  <a16:creationId xmlns:a16="http://schemas.microsoft.com/office/drawing/2014/main" id="{C3BECAD6-24C3-71E3-CB34-BC9DA80C3E09}"/>
                </a:ext>
              </a:extLst>
            </p:cNvPr>
            <p:cNvPicPr>
              <a:picLocks noChangeAspect="1"/>
            </p:cNvPicPr>
            <p:nvPr/>
          </p:nvPicPr>
          <p:blipFill rotWithShape="1">
            <a:blip r:embed="rId6"/>
            <a:srcRect l="13455" t="11398" r="29236" b="17849"/>
            <a:stretch/>
          </p:blipFill>
          <p:spPr>
            <a:xfrm>
              <a:off x="1266968" y="1061216"/>
              <a:ext cx="5187461" cy="4950391"/>
            </a:xfrm>
            <a:prstGeom prst="roundRect">
              <a:avLst>
                <a:gd name="adj" fmla="val 8594"/>
              </a:avLst>
            </a:prstGeom>
            <a:solidFill>
              <a:srgbClr val="FFFFFF">
                <a:shade val="85000"/>
              </a:srgbClr>
            </a:solidFill>
            <a:ln w="28575">
              <a:solidFill>
                <a:srgbClr val="F15D22"/>
              </a:solidFill>
            </a:ln>
            <a:effectLst/>
          </p:spPr>
        </p:pic>
        <p:pic>
          <p:nvPicPr>
            <p:cNvPr id="16" name="Picture 15">
              <a:extLst>
                <a:ext uri="{FF2B5EF4-FFF2-40B4-BE49-F238E27FC236}">
                  <a16:creationId xmlns:a16="http://schemas.microsoft.com/office/drawing/2014/main" id="{85880DA5-C7A6-1274-FC9E-4EA889E504AC}"/>
                </a:ext>
              </a:extLst>
            </p:cNvPr>
            <p:cNvPicPr>
              <a:picLocks noChangeAspect="1"/>
            </p:cNvPicPr>
            <p:nvPr/>
          </p:nvPicPr>
          <p:blipFill rotWithShape="1">
            <a:blip r:embed="rId7"/>
            <a:srcRect l="18079" t="12081" r="25709" b="17926"/>
            <a:stretch/>
          </p:blipFill>
          <p:spPr>
            <a:xfrm>
              <a:off x="1544016" y="1309732"/>
              <a:ext cx="592531" cy="853364"/>
            </a:xfrm>
            <a:prstGeom prst="rect">
              <a:avLst/>
            </a:prstGeom>
          </p:spPr>
        </p:pic>
        <p:grpSp>
          <p:nvGrpSpPr>
            <p:cNvPr id="27" name="Group 26">
              <a:extLst>
                <a:ext uri="{FF2B5EF4-FFF2-40B4-BE49-F238E27FC236}">
                  <a16:creationId xmlns:a16="http://schemas.microsoft.com/office/drawing/2014/main" id="{4923E0EE-63E4-F436-669C-21035A09773B}"/>
                </a:ext>
              </a:extLst>
            </p:cNvPr>
            <p:cNvGrpSpPr/>
            <p:nvPr/>
          </p:nvGrpSpPr>
          <p:grpSpPr>
            <a:xfrm>
              <a:off x="4736914" y="5120428"/>
              <a:ext cx="1123032" cy="331893"/>
              <a:chOff x="10321442" y="5072120"/>
              <a:chExt cx="1229648" cy="285506"/>
            </a:xfrm>
            <a:solidFill>
              <a:schemeClr val="bg1"/>
            </a:solidFill>
          </p:grpSpPr>
          <p:pic>
            <p:nvPicPr>
              <p:cNvPr id="28" name="Picture 27">
                <a:extLst>
                  <a:ext uri="{FF2B5EF4-FFF2-40B4-BE49-F238E27FC236}">
                    <a16:creationId xmlns:a16="http://schemas.microsoft.com/office/drawing/2014/main" id="{65C72FAD-CD40-289F-6BEB-68522693A628}"/>
                  </a:ext>
                </a:extLst>
              </p:cNvPr>
              <p:cNvPicPr>
                <a:picLocks noChangeAspect="1"/>
              </p:cNvPicPr>
              <p:nvPr/>
            </p:nvPicPr>
            <p:blipFill>
              <a:blip r:embed="rId8"/>
              <a:stretch>
                <a:fillRect/>
              </a:stretch>
            </p:blipFill>
            <p:spPr>
              <a:xfrm>
                <a:off x="10321442" y="5218421"/>
                <a:ext cx="1229648" cy="139205"/>
              </a:xfrm>
              <a:prstGeom prst="rect">
                <a:avLst/>
              </a:prstGeom>
              <a:grpFill/>
            </p:spPr>
          </p:pic>
          <p:sp>
            <p:nvSpPr>
              <p:cNvPr id="29" name="TextBox 28">
                <a:extLst>
                  <a:ext uri="{FF2B5EF4-FFF2-40B4-BE49-F238E27FC236}">
                    <a16:creationId xmlns:a16="http://schemas.microsoft.com/office/drawing/2014/main" id="{70E886AA-EABF-702D-13FD-28E9A3D4E059}"/>
                  </a:ext>
                </a:extLst>
              </p:cNvPr>
              <p:cNvSpPr txBox="1"/>
              <p:nvPr/>
            </p:nvSpPr>
            <p:spPr>
              <a:xfrm>
                <a:off x="10698164" y="5072120"/>
                <a:ext cx="611818" cy="200055"/>
              </a:xfrm>
              <a:prstGeom prst="rect">
                <a:avLst/>
              </a:prstGeom>
              <a:grpFill/>
            </p:spPr>
            <p:txBody>
              <a:bodyPr wrap="square" rtlCol="0">
                <a:spAutoFit/>
              </a:bodyPr>
              <a:lstStyle/>
              <a:p>
                <a:r>
                  <a:rPr lang="en-US" sz="700">
                    <a:solidFill>
                      <a:schemeClr val="tx1">
                        <a:lumMod val="75000"/>
                        <a:lumOff val="25000"/>
                      </a:schemeClr>
                    </a:solidFill>
                  </a:rPr>
                  <a:t>3.5</a:t>
                </a:r>
                <a:endParaRPr lang="en-US" sz="1200">
                  <a:solidFill>
                    <a:schemeClr val="tx1">
                      <a:lumMod val="75000"/>
                      <a:lumOff val="25000"/>
                    </a:schemeClr>
                  </a:solidFill>
                </a:endParaRPr>
              </a:p>
            </p:txBody>
          </p:sp>
          <p:sp>
            <p:nvSpPr>
              <p:cNvPr id="30" name="TextBox 29">
                <a:extLst>
                  <a:ext uri="{FF2B5EF4-FFF2-40B4-BE49-F238E27FC236}">
                    <a16:creationId xmlns:a16="http://schemas.microsoft.com/office/drawing/2014/main" id="{D7C9B49D-C0A1-BE49-544F-15A19F3482E9}"/>
                  </a:ext>
                </a:extLst>
              </p:cNvPr>
              <p:cNvSpPr txBox="1"/>
              <p:nvPr/>
            </p:nvSpPr>
            <p:spPr>
              <a:xfrm>
                <a:off x="11235072" y="5080154"/>
                <a:ext cx="186417" cy="200055"/>
              </a:xfrm>
              <a:prstGeom prst="rect">
                <a:avLst/>
              </a:prstGeom>
              <a:grpFill/>
            </p:spPr>
            <p:txBody>
              <a:bodyPr wrap="square" rtlCol="0">
                <a:spAutoFit/>
              </a:bodyPr>
              <a:lstStyle/>
              <a:p>
                <a:r>
                  <a:rPr lang="en-US" sz="700">
                    <a:solidFill>
                      <a:schemeClr val="tx1">
                        <a:lumMod val="75000"/>
                        <a:lumOff val="25000"/>
                      </a:schemeClr>
                    </a:solidFill>
                  </a:rPr>
                  <a:t>7</a:t>
                </a:r>
                <a:endParaRPr lang="en-US" sz="1200">
                  <a:solidFill>
                    <a:schemeClr val="tx1">
                      <a:lumMod val="75000"/>
                      <a:lumOff val="25000"/>
                    </a:schemeClr>
                  </a:solidFill>
                </a:endParaRPr>
              </a:p>
            </p:txBody>
          </p:sp>
        </p:grpSp>
      </p:grpSp>
    </p:spTree>
    <p:extLst>
      <p:ext uri="{BB962C8B-B14F-4D97-AF65-F5344CB8AC3E}">
        <p14:creationId xmlns:p14="http://schemas.microsoft.com/office/powerpoint/2010/main" val="19133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nodeType="afterEffect">
                                  <p:stCondLst>
                                    <p:cond delay="0"/>
                                  </p:stCondLst>
                                  <p:childTnLst>
                                    <p:animMotion origin="layout" path="M 3.125E-6 3.33333E-6 L 1.30039 0.00347 " pathEditMode="relative" rAng="0" ptsTypes="AA">
                                      <p:cBhvr>
                                        <p:cTn id="22" dur="5000" fill="hold"/>
                                        <p:tgtEl>
                                          <p:spTgt spid="14"/>
                                        </p:tgtEl>
                                        <p:attrNameLst>
                                          <p:attrName>ppt_x</p:attrName>
                                          <p:attrName>ppt_y</p:attrName>
                                        </p:attrNameLst>
                                      </p:cBhvr>
                                      <p:rCtr x="6501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9712015" y="-709006"/>
            <a:ext cx="413845" cy="8363942"/>
          </a:xfrm>
          <a:prstGeom prst="roundRect">
            <a:avLst/>
          </a:prstGeom>
          <a:solidFill>
            <a:srgbClr val="F15D2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entury Gothic" panose="020B0502020202020204" pitchFamily="34" charset="0"/>
            </a:endParaRPr>
          </a:p>
        </p:txBody>
      </p:sp>
      <p:sp>
        <p:nvSpPr>
          <p:cNvPr id="63" name="Rounded Rectangle 62"/>
          <p:cNvSpPr/>
          <p:nvPr/>
        </p:nvSpPr>
        <p:spPr>
          <a:xfrm>
            <a:off x="10422565" y="-709006"/>
            <a:ext cx="1197935" cy="8363942"/>
          </a:xfrm>
          <a:prstGeom prst="roundRect">
            <a:avLst/>
          </a:prstGeom>
          <a:solidFill>
            <a:srgbClr val="F15D2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entury Gothic" panose="020B0502020202020204" pitchFamily="34" charset="0"/>
            </a:endParaRPr>
          </a:p>
        </p:txBody>
      </p:sp>
      <p:sp>
        <p:nvSpPr>
          <p:cNvPr id="3"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15D22"/>
                </a:solidFill>
                <a:latin typeface="Century Gothic" panose="020B0502020202020204" pitchFamily="34" charset="0"/>
              </a:rPr>
              <a:t>MOST VULNERABLE STOPS AND ROUTES</a:t>
            </a:r>
            <a:endParaRPr lang="en-US">
              <a:solidFill>
                <a:srgbClr val="F15D22"/>
              </a:solidFill>
            </a:endParaRPr>
          </a:p>
        </p:txBody>
      </p:sp>
      <p:sp>
        <p:nvSpPr>
          <p:cNvPr id="40" name="Rounded Rectangle 39"/>
          <p:cNvSpPr/>
          <p:nvPr/>
        </p:nvSpPr>
        <p:spPr>
          <a:xfrm>
            <a:off x="6250878" y="1491190"/>
            <a:ext cx="2531172" cy="2151896"/>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Century Gothic" panose="020B0502020202020204" pitchFamily="34" charset="0"/>
              </a:rPr>
              <a:t>THVI Factor</a:t>
            </a:r>
          </a:p>
        </p:txBody>
      </p:sp>
      <p:pic>
        <p:nvPicPr>
          <p:cNvPr id="44" name="Picture 2" descr="Map&#10;&#10;Description automatically generated">
            <a:extLst>
              <a:ext uri="{FF2B5EF4-FFF2-40B4-BE49-F238E27FC236}">
                <a16:creationId xmlns:a16="http://schemas.microsoft.com/office/drawing/2014/main" id="{C3BECAD6-24C3-71E3-CB34-BC9DA80C3E09}"/>
              </a:ext>
            </a:extLst>
          </p:cNvPr>
          <p:cNvPicPr>
            <a:picLocks noChangeAspect="1"/>
          </p:cNvPicPr>
          <p:nvPr/>
        </p:nvPicPr>
        <p:blipFill rotWithShape="1">
          <a:blip r:embed="rId3"/>
          <a:srcRect l="13455" t="11398" r="29236" b="17849"/>
          <a:stretch/>
        </p:blipFill>
        <p:spPr>
          <a:xfrm>
            <a:off x="266700" y="1097638"/>
            <a:ext cx="5676900" cy="5417462"/>
          </a:xfrm>
          <a:prstGeom prst="roundRect">
            <a:avLst>
              <a:gd name="adj" fmla="val 8594"/>
            </a:avLst>
          </a:prstGeom>
          <a:solidFill>
            <a:srgbClr val="FFFFFF">
              <a:shade val="85000"/>
            </a:srgbClr>
          </a:solidFill>
          <a:ln w="28575">
            <a:solidFill>
              <a:srgbClr val="F15D22"/>
            </a:solidFill>
          </a:ln>
          <a:effectLst/>
        </p:spPr>
      </p:pic>
      <p:sp>
        <p:nvSpPr>
          <p:cNvPr id="60" name="Rounded Rectangle 59"/>
          <p:cNvSpPr/>
          <p:nvPr/>
        </p:nvSpPr>
        <p:spPr>
          <a:xfrm>
            <a:off x="9089328" y="1491190"/>
            <a:ext cx="2531172" cy="2151896"/>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Century Gothic" panose="020B0502020202020204" pitchFamily="34" charset="0"/>
              </a:rPr>
              <a:t>Proximity of other Transportation</a:t>
            </a:r>
          </a:p>
        </p:txBody>
      </p:sp>
      <p:sp>
        <p:nvSpPr>
          <p:cNvPr id="61" name="Rounded Rectangle 60"/>
          <p:cNvSpPr/>
          <p:nvPr/>
        </p:nvSpPr>
        <p:spPr>
          <a:xfrm>
            <a:off x="6250878" y="3976914"/>
            <a:ext cx="2531172" cy="2282574"/>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entury Gothic" panose="020B0502020202020204" pitchFamily="34" charset="0"/>
              </a:rPr>
              <a:t>Presence of Bus Shelters</a:t>
            </a:r>
          </a:p>
        </p:txBody>
      </p:sp>
      <p:sp>
        <p:nvSpPr>
          <p:cNvPr id="62" name="Rounded Rectangle 61"/>
          <p:cNvSpPr/>
          <p:nvPr/>
        </p:nvSpPr>
        <p:spPr>
          <a:xfrm>
            <a:off x="9089328" y="3976914"/>
            <a:ext cx="2531172" cy="2282574"/>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entury Gothic" panose="020B0502020202020204" pitchFamily="34" charset="0"/>
              </a:rPr>
              <a:t>Wait Time and Ridership</a:t>
            </a:r>
          </a:p>
        </p:txBody>
      </p:sp>
      <p:grpSp>
        <p:nvGrpSpPr>
          <p:cNvPr id="65" name="Group 64">
            <a:extLst>
              <a:ext uri="{FF2B5EF4-FFF2-40B4-BE49-F238E27FC236}">
                <a16:creationId xmlns:a16="http://schemas.microsoft.com/office/drawing/2014/main" id="{4923E0EE-63E4-F436-669C-21035A09773B}"/>
              </a:ext>
            </a:extLst>
          </p:cNvPr>
          <p:cNvGrpSpPr/>
          <p:nvPr/>
        </p:nvGrpSpPr>
        <p:grpSpPr>
          <a:xfrm>
            <a:off x="4254987" y="5750809"/>
            <a:ext cx="1123032" cy="331893"/>
            <a:chOff x="10321442" y="5072120"/>
            <a:chExt cx="1229648" cy="285506"/>
          </a:xfrm>
          <a:solidFill>
            <a:schemeClr val="bg1"/>
          </a:solidFill>
        </p:grpSpPr>
        <p:pic>
          <p:nvPicPr>
            <p:cNvPr id="66" name="Picture 65">
              <a:extLst>
                <a:ext uri="{FF2B5EF4-FFF2-40B4-BE49-F238E27FC236}">
                  <a16:creationId xmlns:a16="http://schemas.microsoft.com/office/drawing/2014/main" id="{65C72FAD-CD40-289F-6BEB-68522693A628}"/>
                </a:ext>
              </a:extLst>
            </p:cNvPr>
            <p:cNvPicPr>
              <a:picLocks noChangeAspect="1"/>
            </p:cNvPicPr>
            <p:nvPr/>
          </p:nvPicPr>
          <p:blipFill>
            <a:blip r:embed="rId4"/>
            <a:stretch>
              <a:fillRect/>
            </a:stretch>
          </p:blipFill>
          <p:spPr>
            <a:xfrm>
              <a:off x="10321442" y="5218421"/>
              <a:ext cx="1229648" cy="139205"/>
            </a:xfrm>
            <a:prstGeom prst="rect">
              <a:avLst/>
            </a:prstGeom>
            <a:grpFill/>
          </p:spPr>
        </p:pic>
        <p:sp>
          <p:nvSpPr>
            <p:cNvPr id="67" name="TextBox 66">
              <a:extLst>
                <a:ext uri="{FF2B5EF4-FFF2-40B4-BE49-F238E27FC236}">
                  <a16:creationId xmlns:a16="http://schemas.microsoft.com/office/drawing/2014/main" id="{70E886AA-EABF-702D-13FD-28E9A3D4E059}"/>
                </a:ext>
              </a:extLst>
            </p:cNvPr>
            <p:cNvSpPr txBox="1"/>
            <p:nvPr/>
          </p:nvSpPr>
          <p:spPr>
            <a:xfrm>
              <a:off x="10698164" y="5072120"/>
              <a:ext cx="611818" cy="200055"/>
            </a:xfrm>
            <a:prstGeom prst="rect">
              <a:avLst/>
            </a:prstGeom>
            <a:grpFill/>
          </p:spPr>
          <p:txBody>
            <a:bodyPr wrap="square" rtlCol="0">
              <a:spAutoFit/>
            </a:bodyPr>
            <a:lstStyle/>
            <a:p>
              <a:r>
                <a:rPr lang="en-US" sz="700">
                  <a:solidFill>
                    <a:schemeClr val="tx1">
                      <a:lumMod val="75000"/>
                      <a:lumOff val="25000"/>
                    </a:schemeClr>
                  </a:solidFill>
                </a:rPr>
                <a:t>3.5</a:t>
              </a:r>
              <a:endParaRPr lang="en-US" sz="1200">
                <a:solidFill>
                  <a:schemeClr val="tx1">
                    <a:lumMod val="75000"/>
                    <a:lumOff val="25000"/>
                  </a:schemeClr>
                </a:solidFill>
              </a:endParaRPr>
            </a:p>
          </p:txBody>
        </p:sp>
        <p:sp>
          <p:nvSpPr>
            <p:cNvPr id="68" name="TextBox 67">
              <a:extLst>
                <a:ext uri="{FF2B5EF4-FFF2-40B4-BE49-F238E27FC236}">
                  <a16:creationId xmlns:a16="http://schemas.microsoft.com/office/drawing/2014/main" id="{D7C9B49D-C0A1-BE49-544F-15A19F3482E9}"/>
                </a:ext>
              </a:extLst>
            </p:cNvPr>
            <p:cNvSpPr txBox="1"/>
            <p:nvPr/>
          </p:nvSpPr>
          <p:spPr>
            <a:xfrm>
              <a:off x="11235072" y="5080154"/>
              <a:ext cx="186417" cy="200055"/>
            </a:xfrm>
            <a:prstGeom prst="rect">
              <a:avLst/>
            </a:prstGeom>
            <a:grpFill/>
          </p:spPr>
          <p:txBody>
            <a:bodyPr wrap="square" rtlCol="0">
              <a:spAutoFit/>
            </a:bodyPr>
            <a:lstStyle/>
            <a:p>
              <a:r>
                <a:rPr lang="en-US" sz="700">
                  <a:solidFill>
                    <a:schemeClr val="tx1">
                      <a:lumMod val="75000"/>
                      <a:lumOff val="25000"/>
                    </a:schemeClr>
                  </a:solidFill>
                </a:rPr>
                <a:t>7</a:t>
              </a:r>
              <a:endParaRPr lang="en-US" sz="1200">
                <a:solidFill>
                  <a:schemeClr val="tx1">
                    <a:lumMod val="75000"/>
                    <a:lumOff val="25000"/>
                  </a:schemeClr>
                </a:solidFill>
              </a:endParaRPr>
            </a:p>
          </p:txBody>
        </p:sp>
      </p:grpSp>
      <p:pic>
        <p:nvPicPr>
          <p:cNvPr id="69" name="Picture 68">
            <a:extLst>
              <a:ext uri="{FF2B5EF4-FFF2-40B4-BE49-F238E27FC236}">
                <a16:creationId xmlns:a16="http://schemas.microsoft.com/office/drawing/2014/main" id="{85880DA5-C7A6-1274-FC9E-4EA889E504AC}"/>
              </a:ext>
            </a:extLst>
          </p:cNvPr>
          <p:cNvPicPr>
            <a:picLocks noChangeAspect="1"/>
          </p:cNvPicPr>
          <p:nvPr/>
        </p:nvPicPr>
        <p:blipFill rotWithShape="1">
          <a:blip r:embed="rId5"/>
          <a:srcRect l="18079" t="12081" r="25709" b="17926"/>
          <a:stretch/>
        </p:blipFill>
        <p:spPr>
          <a:xfrm>
            <a:off x="639424" y="1282436"/>
            <a:ext cx="592531" cy="853364"/>
          </a:xfrm>
          <a:prstGeom prst="rect">
            <a:avLst/>
          </a:prstGeom>
        </p:spPr>
      </p:pic>
      <p:grpSp>
        <p:nvGrpSpPr>
          <p:cNvPr id="6" name="Group 5"/>
          <p:cNvGrpSpPr/>
          <p:nvPr/>
        </p:nvGrpSpPr>
        <p:grpSpPr>
          <a:xfrm>
            <a:off x="-2506658" y="3176584"/>
            <a:ext cx="2058186" cy="2641366"/>
            <a:chOff x="6629400" y="1447800"/>
            <a:chExt cx="2058186" cy="2641366"/>
          </a:xfrm>
        </p:grpSpPr>
        <p:sp>
          <p:nvSpPr>
            <p:cNvPr id="4" name="Donut 3"/>
            <p:cNvSpPr/>
            <p:nvPr/>
          </p:nvSpPr>
          <p:spPr>
            <a:xfrm>
              <a:off x="6629400" y="1447800"/>
              <a:ext cx="1889760" cy="1889760"/>
            </a:xfrm>
            <a:prstGeom prst="donu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rot="19416939">
              <a:off x="7941394" y="2832243"/>
              <a:ext cx="746192" cy="1256923"/>
            </a:xfrm>
            <a:prstGeom prst="round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48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0937 -0.45348 L 0.43294 -0.43635 L 0.50377 -0.43079 L 0.47148 -0.27824 L 0.58411 -0.30695 L 0.43294 -0.13727 L 0.43294 -0.13704 " pathEditMode="relative" rAng="0" ptsTypes="AAAAAAA">
                                      <p:cBhvr>
                                        <p:cTn id="6" dur="5000" fill="hold"/>
                                        <p:tgtEl>
                                          <p:spTgt spid="6"/>
                                        </p:tgtEl>
                                        <p:attrNameLst>
                                          <p:attrName>ppt_x</p:attrName>
                                          <p:attrName>ppt_y</p:attrName>
                                        </p:attrNameLst>
                                      </p:cBhvr>
                                      <p:rCtr x="23737" y="15810"/>
                                    </p:animMotion>
                                  </p:childTnLst>
                                </p:cTn>
                              </p:par>
                            </p:childTnLst>
                          </p:cTn>
                        </p:par>
                        <p:par>
                          <p:cTn id="7" fill="hold">
                            <p:stCondLst>
                              <p:cond delay="5000"/>
                            </p:stCondLst>
                            <p:childTnLst>
                              <p:par>
                                <p:cTn id="8" presetID="10" presetClass="exit" presetSubtype="0" fill="hold" nodeType="after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500"/>
                            </p:stCondLst>
                            <p:childTnLst>
                              <p:par>
                                <p:cTn id="12" presetID="42"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par>
                          <p:cTn id="17" fill="hold">
                            <p:stCondLst>
                              <p:cond delay="65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7500"/>
                            </p:stCondLst>
                            <p:childTnLst>
                              <p:par>
                                <p:cTn id="24" presetID="42"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par>
                          <p:cTn id="29" fill="hold">
                            <p:stCondLst>
                              <p:cond delay="8500"/>
                            </p:stCondLst>
                            <p:childTnLst>
                              <p:par>
                                <p:cTn id="30" presetID="42" presetClass="entr" presetSubtype="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909605" y="3503176"/>
            <a:ext cx="2325089" cy="3164179"/>
          </a:xfrm>
          <a:prstGeom prst="rect">
            <a:avLst/>
          </a:prstGeom>
          <a:solidFill>
            <a:srgbClr val="E2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51266" y="1943100"/>
            <a:ext cx="3656515" cy="4701565"/>
          </a:xfrm>
          <a:prstGeom prst="rect">
            <a:avLst/>
          </a:prstGeom>
          <a:solidFill>
            <a:srgbClr val="E2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10781" y="3530246"/>
            <a:ext cx="2294779" cy="3137109"/>
          </a:xfrm>
          <a:prstGeom prst="rect">
            <a:avLst/>
          </a:prstGeom>
          <a:solidFill>
            <a:srgbClr val="B87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94752" y="1943100"/>
            <a:ext cx="3656514" cy="4701565"/>
          </a:xfrm>
          <a:prstGeom prst="rect">
            <a:avLst/>
          </a:prstGeom>
          <a:solidFill>
            <a:srgbClr val="92382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08285" y="4365909"/>
            <a:ext cx="2843912" cy="2303964"/>
          </a:xfrm>
          <a:prstGeom prst="rect">
            <a:avLst/>
          </a:prstGeom>
          <a:solidFill>
            <a:srgbClr val="E2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701229" y="2988128"/>
            <a:ext cx="3073174" cy="3679227"/>
          </a:xfrm>
          <a:prstGeom prst="rect">
            <a:avLst/>
          </a:prstGeom>
          <a:solidFill>
            <a:srgbClr val="E2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52314" y="2979614"/>
            <a:ext cx="3853543" cy="3690258"/>
          </a:xfrm>
          <a:prstGeom prst="rect">
            <a:avLst/>
          </a:prstGeom>
          <a:solidFill>
            <a:srgbClr val="92382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E75C22"/>
                </a:solidFill>
                <a:latin typeface="Century Gothic"/>
              </a:rPr>
              <a:t>3D SHADE MODELING WITH SOLWEIG</a:t>
            </a:r>
            <a:endParaRPr lang="en-US">
              <a:solidFill>
                <a:srgbClr val="E75C22"/>
              </a:solidFill>
            </a:endParaRPr>
          </a:p>
        </p:txBody>
      </p:sp>
      <p:sp>
        <p:nvSpPr>
          <p:cNvPr id="24" name="Rectangle 23"/>
          <p:cNvSpPr/>
          <p:nvPr/>
        </p:nvSpPr>
        <p:spPr>
          <a:xfrm>
            <a:off x="2633834" y="4385817"/>
            <a:ext cx="2788982" cy="2293996"/>
          </a:xfrm>
          <a:prstGeom prst="rect">
            <a:avLst/>
          </a:prstGeom>
          <a:solidFill>
            <a:srgbClr val="B87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ecision 1"/>
          <p:cNvSpPr/>
          <p:nvPr/>
        </p:nvSpPr>
        <p:spPr>
          <a:xfrm>
            <a:off x="-1371945" y="1743686"/>
            <a:ext cx="6146348" cy="2535382"/>
          </a:xfrm>
          <a:prstGeom prst="flowChartDecision">
            <a:avLst/>
          </a:prstGeom>
          <a:solidFill>
            <a:srgbClr val="923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3" name="Flowchart: Decision 12"/>
          <p:cNvSpPr/>
          <p:nvPr/>
        </p:nvSpPr>
        <p:spPr>
          <a:xfrm>
            <a:off x="7710782" y="2668897"/>
            <a:ext cx="4540241" cy="1707840"/>
          </a:xfrm>
          <a:prstGeom prst="flowChartDecision">
            <a:avLst/>
          </a:prstGeom>
          <a:solidFill>
            <a:srgbClr val="923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cision 14"/>
          <p:cNvSpPr/>
          <p:nvPr/>
        </p:nvSpPr>
        <p:spPr>
          <a:xfrm>
            <a:off x="2612597" y="3299857"/>
            <a:ext cx="5653884" cy="2126744"/>
          </a:xfrm>
          <a:prstGeom prst="flowChartDecision">
            <a:avLst/>
          </a:prstGeom>
          <a:solidFill>
            <a:srgbClr val="923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Flowchart: Decision 15"/>
          <p:cNvSpPr/>
          <p:nvPr/>
        </p:nvSpPr>
        <p:spPr>
          <a:xfrm>
            <a:off x="2994752" y="666806"/>
            <a:ext cx="7313029" cy="2535382"/>
          </a:xfrm>
          <a:prstGeom prst="flowChartDecision">
            <a:avLst/>
          </a:prstGeom>
          <a:solidFill>
            <a:srgbClr val="923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Rounded Rectangle 2"/>
          <p:cNvSpPr/>
          <p:nvPr/>
        </p:nvSpPr>
        <p:spPr>
          <a:xfrm>
            <a:off x="7107382" y="5426601"/>
            <a:ext cx="187036" cy="1442430"/>
          </a:xfrm>
          <a:prstGeom prst="round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259782" y="5579001"/>
            <a:ext cx="451000" cy="1983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259782" y="5825835"/>
            <a:ext cx="451000" cy="1983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9882" y="2424802"/>
            <a:ext cx="3604695" cy="1200329"/>
          </a:xfrm>
          <a:prstGeom prst="rect">
            <a:avLst/>
          </a:prstGeom>
          <a:noFill/>
        </p:spPr>
        <p:txBody>
          <a:bodyPr wrap="square" rtlCol="0">
            <a:spAutoFit/>
          </a:bodyPr>
          <a:lstStyle/>
          <a:p>
            <a:pPr algn="ctr"/>
            <a:r>
              <a:rPr lang="en-US" sz="3600">
                <a:solidFill>
                  <a:schemeClr val="bg1"/>
                </a:solidFill>
                <a:latin typeface="Century Gothic" panose="020B0502020202020204" pitchFamily="34" charset="0"/>
              </a:rPr>
              <a:t>Vegetation DSMs</a:t>
            </a:r>
          </a:p>
        </p:txBody>
      </p:sp>
      <p:sp>
        <p:nvSpPr>
          <p:cNvPr id="31" name="TextBox 30"/>
          <p:cNvSpPr txBox="1"/>
          <p:nvPr/>
        </p:nvSpPr>
        <p:spPr>
          <a:xfrm>
            <a:off x="3628633" y="3757819"/>
            <a:ext cx="3604695" cy="1200329"/>
          </a:xfrm>
          <a:prstGeom prst="rect">
            <a:avLst/>
          </a:prstGeom>
          <a:noFill/>
        </p:spPr>
        <p:txBody>
          <a:bodyPr wrap="square" rtlCol="0">
            <a:spAutoFit/>
          </a:bodyPr>
          <a:lstStyle/>
          <a:p>
            <a:pPr algn="ctr"/>
            <a:r>
              <a:rPr lang="en-US" sz="3600">
                <a:solidFill>
                  <a:schemeClr val="bg1"/>
                </a:solidFill>
                <a:latin typeface="Century Gothic" panose="020B0502020202020204" pitchFamily="34" charset="0"/>
              </a:rPr>
              <a:t>Ground </a:t>
            </a:r>
          </a:p>
          <a:p>
            <a:pPr algn="ctr"/>
            <a:r>
              <a:rPr lang="en-US" sz="3600">
                <a:solidFill>
                  <a:schemeClr val="bg1"/>
                </a:solidFill>
                <a:latin typeface="Century Gothic" panose="020B0502020202020204" pitchFamily="34" charset="0"/>
              </a:rPr>
              <a:t>Cover</a:t>
            </a:r>
          </a:p>
        </p:txBody>
      </p:sp>
      <p:sp>
        <p:nvSpPr>
          <p:cNvPr id="32" name="TextBox 31"/>
          <p:cNvSpPr txBox="1"/>
          <p:nvPr/>
        </p:nvSpPr>
        <p:spPr>
          <a:xfrm>
            <a:off x="3916128" y="1222545"/>
            <a:ext cx="5463190" cy="1200329"/>
          </a:xfrm>
          <a:prstGeom prst="rect">
            <a:avLst/>
          </a:prstGeom>
          <a:noFill/>
        </p:spPr>
        <p:txBody>
          <a:bodyPr wrap="square" rtlCol="0">
            <a:spAutoFit/>
          </a:bodyPr>
          <a:lstStyle/>
          <a:p>
            <a:pPr algn="ctr"/>
            <a:r>
              <a:rPr lang="en-US" sz="3600">
                <a:solidFill>
                  <a:schemeClr val="bg1"/>
                </a:solidFill>
                <a:latin typeface="Century Gothic" panose="020B0502020202020204" pitchFamily="34" charset="0"/>
              </a:rPr>
              <a:t>Ground and</a:t>
            </a:r>
          </a:p>
          <a:p>
            <a:pPr algn="ctr"/>
            <a:r>
              <a:rPr lang="en-US" sz="3600">
                <a:solidFill>
                  <a:schemeClr val="bg1"/>
                </a:solidFill>
                <a:latin typeface="Century Gothic" panose="020B0502020202020204" pitchFamily="34" charset="0"/>
              </a:rPr>
              <a:t> Building DMS</a:t>
            </a:r>
          </a:p>
        </p:txBody>
      </p:sp>
      <p:sp>
        <p:nvSpPr>
          <p:cNvPr id="38" name="TextBox 37"/>
          <p:cNvSpPr txBox="1"/>
          <p:nvPr/>
        </p:nvSpPr>
        <p:spPr>
          <a:xfrm>
            <a:off x="7318110" y="2952160"/>
            <a:ext cx="5463190" cy="1200329"/>
          </a:xfrm>
          <a:prstGeom prst="rect">
            <a:avLst/>
          </a:prstGeom>
          <a:noFill/>
        </p:spPr>
        <p:txBody>
          <a:bodyPr wrap="square" rtlCol="0">
            <a:spAutoFit/>
          </a:bodyPr>
          <a:lstStyle/>
          <a:p>
            <a:pPr algn="ctr"/>
            <a:r>
              <a:rPr lang="en-US" sz="3600" b="1">
                <a:solidFill>
                  <a:srgbClr val="E75C22"/>
                </a:solidFill>
                <a:latin typeface="Century Gothic" panose="020B0502020202020204" pitchFamily="34" charset="0"/>
              </a:rPr>
              <a:t>Thermal</a:t>
            </a:r>
          </a:p>
          <a:p>
            <a:pPr algn="ctr"/>
            <a:r>
              <a:rPr lang="en-US" sz="3600" b="1">
                <a:solidFill>
                  <a:srgbClr val="E75C22"/>
                </a:solidFill>
                <a:latin typeface="Century Gothic" panose="020B0502020202020204" pitchFamily="34" charset="0"/>
              </a:rPr>
              <a:t>Comfort</a:t>
            </a:r>
          </a:p>
        </p:txBody>
      </p:sp>
      <p:grpSp>
        <p:nvGrpSpPr>
          <p:cNvPr id="44" name="Group 43"/>
          <p:cNvGrpSpPr/>
          <p:nvPr/>
        </p:nvGrpSpPr>
        <p:grpSpPr>
          <a:xfrm>
            <a:off x="6737045" y="6166956"/>
            <a:ext cx="304348" cy="540287"/>
            <a:chOff x="13435412" y="1943100"/>
            <a:chExt cx="424410" cy="753425"/>
          </a:xfrm>
        </p:grpSpPr>
        <p:sp>
          <p:nvSpPr>
            <p:cNvPr id="40" name="Oval 39"/>
            <p:cNvSpPr/>
            <p:nvPr/>
          </p:nvSpPr>
          <p:spPr>
            <a:xfrm>
              <a:off x="13477009" y="1943100"/>
              <a:ext cx="328117" cy="32811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Input 41"/>
            <p:cNvSpPr/>
            <p:nvPr/>
          </p:nvSpPr>
          <p:spPr>
            <a:xfrm rot="5400000">
              <a:off x="13490887" y="2327588"/>
              <a:ext cx="410524" cy="327347"/>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Input 42"/>
            <p:cNvSpPr/>
            <p:nvPr/>
          </p:nvSpPr>
          <p:spPr>
            <a:xfrm rot="16200000" flipH="1">
              <a:off x="13393824" y="2327589"/>
              <a:ext cx="410524" cy="327347"/>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4678" y="-755"/>
            <a:ext cx="12201358" cy="7066430"/>
          </a:xfrm>
          <a:prstGeom prst="rect">
            <a:avLst/>
          </a:prstGeom>
          <a:gradFill flip="none" rotWithShape="1">
            <a:gsLst>
              <a:gs pos="0">
                <a:srgbClr val="C00000">
                  <a:alpha val="35000"/>
                </a:srgbClr>
              </a:gs>
              <a:gs pos="50000">
                <a:srgbClr val="FFC000">
                  <a:shade val="67500"/>
                  <a:satMod val="115000"/>
                  <a:alpha val="27000"/>
                  <a:lumMod val="93000"/>
                  <a:lumOff val="7000"/>
                </a:srgbClr>
              </a:gs>
              <a:gs pos="100000">
                <a:srgbClr val="FFC000">
                  <a:shade val="100000"/>
                  <a:satMod val="115000"/>
                  <a:alpha val="27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8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4.16667E-6 2.59259E-6 L -0.02682 2.59259E-6 C -0.03893 2.59259E-6 -0.05351 -0.00556 -0.05351 -0.00996 L -0.05351 -0.01991 " pathEditMode="relative" rAng="0" ptsTypes="AAAA">
                                      <p:cBhvr>
                                        <p:cTn id="41" dur="2000" fill="hold"/>
                                        <p:tgtEl>
                                          <p:spTgt spid="44"/>
                                        </p:tgtEl>
                                        <p:attrNameLst>
                                          <p:attrName>ppt_x</p:attrName>
                                          <p:attrName>ppt_y</p:attrName>
                                        </p:attrNameLst>
                                      </p:cBhvr>
                                      <p:rCtr x="-2682" y="-995"/>
                                    </p:animMotion>
                                  </p:childTnLst>
                                </p:cTn>
                              </p:par>
                            </p:childTnLst>
                          </p:cTn>
                        </p:par>
                        <p:par>
                          <p:cTn id="42" fill="hold">
                            <p:stCondLst>
                              <p:cond delay="2000"/>
                            </p:stCondLst>
                            <p:childTnLst>
                              <p:par>
                                <p:cTn id="43" presetID="16" presetClass="exit" presetSubtype="21" fill="hold" nodeType="afterEffect">
                                  <p:stCondLst>
                                    <p:cond delay="0"/>
                                  </p:stCondLst>
                                  <p:childTnLst>
                                    <p:animEffect transition="out" filter="barn(inVertical)">
                                      <p:cBhvr>
                                        <p:cTn id="44" dur="500"/>
                                        <p:tgtEl>
                                          <p:spTgt spid="44"/>
                                        </p:tgtEl>
                                      </p:cBhvr>
                                    </p:animEffect>
                                    <p:set>
                                      <p:cBhvr>
                                        <p:cTn id="45"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8"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rot="16200000">
            <a:off x="-1886321" y="1115955"/>
            <a:ext cx="209026" cy="4859023"/>
          </a:xfrm>
          <a:prstGeom prst="roundRect">
            <a:avLst/>
          </a:prstGeom>
          <a:solidFill>
            <a:srgbClr val="3E6F2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374662" y="504188"/>
            <a:ext cx="658907" cy="4706623"/>
          </a:xfrm>
          <a:prstGeom prst="roundRect">
            <a:avLst/>
          </a:prstGeom>
          <a:solidFill>
            <a:srgbClr val="3E6F2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6200000">
            <a:off x="-1150170" y="-769175"/>
            <a:ext cx="1949824" cy="4262123"/>
          </a:xfrm>
          <a:prstGeom prst="roundRect">
            <a:avLst/>
          </a:prstGeom>
          <a:solidFill>
            <a:srgbClr val="3E6F2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DA5010C-2959-7935-CA69-6B6C42A6A1F8}"/>
              </a:ext>
            </a:extLst>
          </p:cNvPr>
          <p:cNvSpPr txBox="1">
            <a:spLocks/>
          </p:cNvSpPr>
          <p:nvPr/>
        </p:nvSpPr>
        <p:spPr>
          <a:xfrm>
            <a:off x="7323115" y="6096000"/>
            <a:ext cx="10579100"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3E6F20"/>
                </a:solidFill>
                <a:latin typeface="Century Gothic"/>
              </a:rPr>
              <a:t>CONCLUSIONS</a:t>
            </a:r>
          </a:p>
        </p:txBody>
      </p:sp>
      <p:sp>
        <p:nvSpPr>
          <p:cNvPr id="3" name="Rounded Rectangle 4">
            <a:extLst>
              <a:ext uri="{FF2B5EF4-FFF2-40B4-BE49-F238E27FC236}">
                <a16:creationId xmlns:a16="http://schemas.microsoft.com/office/drawing/2014/main" id="{12EF1F45-098A-9A8F-C432-1E240FFEDE37}"/>
              </a:ext>
            </a:extLst>
          </p:cNvPr>
          <p:cNvSpPr/>
          <p:nvPr/>
        </p:nvSpPr>
        <p:spPr>
          <a:xfrm>
            <a:off x="2752571" y="883404"/>
            <a:ext cx="2048572" cy="17073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latin typeface="Century Gothic"/>
              </a:rPr>
              <a:t>Visualize Urban Heat </a:t>
            </a:r>
            <a:endParaRPr lang="en-US" sz="2000" b="1">
              <a:latin typeface="Century Gothic" panose="020B0502020202020204" pitchFamily="34" charset="0"/>
            </a:endParaRPr>
          </a:p>
        </p:txBody>
      </p:sp>
      <p:sp>
        <p:nvSpPr>
          <p:cNvPr id="6" name="Rounded Rectangle 4">
            <a:extLst>
              <a:ext uri="{FF2B5EF4-FFF2-40B4-BE49-F238E27FC236}">
                <a16:creationId xmlns:a16="http://schemas.microsoft.com/office/drawing/2014/main" id="{4BBE45B5-E8FC-2582-5683-0626C2DC3AB8}"/>
              </a:ext>
            </a:extLst>
          </p:cNvPr>
          <p:cNvSpPr/>
          <p:nvPr/>
        </p:nvSpPr>
        <p:spPr>
          <a:xfrm>
            <a:off x="2295371" y="3804404"/>
            <a:ext cx="2975672" cy="22915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latin typeface="Century Gothic"/>
              </a:rPr>
              <a:t>Determine Relationships Between Heat and Vulnerability Factors For Bus Riders</a:t>
            </a:r>
            <a:endParaRPr lang="en-US" sz="2000" b="1">
              <a:latin typeface="Century Gothic" panose="020B0502020202020204" pitchFamily="34" charset="0"/>
            </a:endParaRPr>
          </a:p>
        </p:txBody>
      </p:sp>
      <p:sp>
        <p:nvSpPr>
          <p:cNvPr id="31" name="Rounded Rectangle 4">
            <a:extLst>
              <a:ext uri="{FF2B5EF4-FFF2-40B4-BE49-F238E27FC236}">
                <a16:creationId xmlns:a16="http://schemas.microsoft.com/office/drawing/2014/main" id="{99C81178-F010-E8DC-4493-2185126CCE86}"/>
              </a:ext>
            </a:extLst>
          </p:cNvPr>
          <p:cNvSpPr/>
          <p:nvPr/>
        </p:nvSpPr>
        <p:spPr>
          <a:xfrm>
            <a:off x="7172171" y="1454904"/>
            <a:ext cx="3547172" cy="34726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latin typeface="Century Gothic"/>
              </a:rPr>
              <a:t>Advocation for better, more equitable public transportation and infrastructure. </a:t>
            </a:r>
            <a:endParaRPr lang="en-US" sz="2000" b="1">
              <a:latin typeface="Century Gothic" panose="020B0502020202020204" pitchFamily="34" charset="0"/>
            </a:endParaRPr>
          </a:p>
        </p:txBody>
      </p:sp>
      <p:sp>
        <p:nvSpPr>
          <p:cNvPr id="32" name="Plus Sign 31">
            <a:extLst>
              <a:ext uri="{FF2B5EF4-FFF2-40B4-BE49-F238E27FC236}">
                <a16:creationId xmlns:a16="http://schemas.microsoft.com/office/drawing/2014/main" id="{C6C01DAB-192C-F806-9EB1-01ADADDBA8A7}"/>
              </a:ext>
            </a:extLst>
          </p:cNvPr>
          <p:cNvSpPr/>
          <p:nvPr/>
        </p:nvSpPr>
        <p:spPr>
          <a:xfrm>
            <a:off x="3302000" y="2743200"/>
            <a:ext cx="939800" cy="901700"/>
          </a:xfrm>
          <a:prstGeom prst="mathPlus">
            <a:avLst/>
          </a:prstGeom>
          <a:solidFill>
            <a:srgbClr val="B5EF06"/>
          </a:solidFill>
          <a:ln>
            <a:solidFill>
              <a:srgbClr val="B5E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1515D6FE-04B9-A285-923C-03B83D27E62F}"/>
              </a:ext>
            </a:extLst>
          </p:cNvPr>
          <p:cNvSpPr/>
          <p:nvPr/>
        </p:nvSpPr>
        <p:spPr>
          <a:xfrm>
            <a:off x="5248275" y="2790825"/>
            <a:ext cx="1460500" cy="800100"/>
          </a:xfrm>
          <a:prstGeom prst="rightArrow">
            <a:avLst/>
          </a:prstGeom>
          <a:solidFill>
            <a:srgbClr val="B5EF06"/>
          </a:solidFill>
          <a:ln>
            <a:solidFill>
              <a:srgbClr val="B5E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7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744584" y="1447905"/>
            <a:ext cx="14003383" cy="1579517"/>
          </a:xfrm>
          <a:prstGeom prst="flowChartPunchedTape">
            <a:avLst/>
          </a:prstGeom>
          <a:solidFill>
            <a:srgbClr val="3E6F2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DA5010C-2959-7935-CA69-6B6C42A6A1F8}"/>
              </a:ext>
            </a:extLst>
          </p:cNvPr>
          <p:cNvSpPr txBox="1">
            <a:spLocks/>
          </p:cNvSpPr>
          <p:nvPr/>
        </p:nvSpPr>
        <p:spPr>
          <a:xfrm>
            <a:off x="266700" y="342900"/>
            <a:ext cx="10579100"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3E6F20"/>
                </a:solidFill>
                <a:latin typeface="Century Gothic"/>
              </a:rPr>
              <a:t>LIMITATIONS</a:t>
            </a:r>
          </a:p>
        </p:txBody>
      </p:sp>
      <p:sp>
        <p:nvSpPr>
          <p:cNvPr id="5" name="Rounded Rectangle 4"/>
          <p:cNvSpPr/>
          <p:nvPr/>
        </p:nvSpPr>
        <p:spPr>
          <a:xfrm>
            <a:off x="3298671" y="1086604"/>
            <a:ext cx="2531172" cy="21518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Century Gothic" panose="020B0502020202020204" pitchFamily="34" charset="0"/>
              </a:rPr>
              <a:t>Vulnerability Indices Inherent Shortcomings</a:t>
            </a:r>
          </a:p>
        </p:txBody>
      </p:sp>
      <p:sp>
        <p:nvSpPr>
          <p:cNvPr id="7" name="Rounded Rectangle 6"/>
          <p:cNvSpPr/>
          <p:nvPr/>
        </p:nvSpPr>
        <p:spPr>
          <a:xfrm>
            <a:off x="6397958" y="1086604"/>
            <a:ext cx="2531172" cy="21518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Century Gothic" panose="020B0502020202020204" pitchFamily="34" charset="0"/>
              </a:rPr>
              <a:t>Holes in Census Data </a:t>
            </a:r>
          </a:p>
        </p:txBody>
      </p:sp>
      <p:sp>
        <p:nvSpPr>
          <p:cNvPr id="10" name="Flowchart: Punched Tape 9"/>
          <p:cNvSpPr/>
          <p:nvPr/>
        </p:nvSpPr>
        <p:spPr>
          <a:xfrm flipV="1">
            <a:off x="-744585" y="3924405"/>
            <a:ext cx="14003383" cy="1579517"/>
          </a:xfrm>
          <a:prstGeom prst="flowChartPunchedTape">
            <a:avLst/>
          </a:prstGeom>
          <a:solidFill>
            <a:srgbClr val="3E6F2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298671" y="3713328"/>
            <a:ext cx="2531172" cy="21518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Century Gothic" panose="020B0502020202020204" pitchFamily="34" charset="0"/>
              </a:rPr>
              <a:t>ECOSTRESS Processing</a:t>
            </a:r>
          </a:p>
        </p:txBody>
      </p:sp>
      <p:sp>
        <p:nvSpPr>
          <p:cNvPr id="9" name="Rounded Rectangle 8"/>
          <p:cNvSpPr/>
          <p:nvPr/>
        </p:nvSpPr>
        <p:spPr>
          <a:xfrm>
            <a:off x="6397958" y="3713328"/>
            <a:ext cx="2531172" cy="2151896"/>
          </a:xfrm>
          <a:prstGeom prst="roundRect">
            <a:avLst/>
          </a:prstGeom>
          <a:solidFill>
            <a:srgbClr val="B5E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Century Gothic" panose="020B0502020202020204" pitchFamily="34" charset="0"/>
              </a:rPr>
              <a:t>10 Week Project</a:t>
            </a:r>
          </a:p>
        </p:txBody>
      </p:sp>
    </p:spTree>
    <p:extLst>
      <p:ext uri="{BB962C8B-B14F-4D97-AF65-F5344CB8AC3E}">
        <p14:creationId xmlns:p14="http://schemas.microsoft.com/office/powerpoint/2010/main" val="20823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965D2-97E1-1BC8-1B9A-09373783CD80}"/>
              </a:ext>
            </a:extLst>
          </p:cNvPr>
          <p:cNvSpPr txBox="1"/>
          <p:nvPr/>
        </p:nvSpPr>
        <p:spPr>
          <a:xfrm>
            <a:off x="471325" y="1453392"/>
            <a:ext cx="6343311" cy="240065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dirty="0">
                <a:solidFill>
                  <a:schemeClr val="tx1">
                    <a:lumMod val="75000"/>
                    <a:lumOff val="25000"/>
                  </a:schemeClr>
                </a:solidFill>
                <a:latin typeface="Century Gothic"/>
              </a:rPr>
              <a:t>Transportation Alternatives</a:t>
            </a:r>
          </a:p>
          <a:p>
            <a:r>
              <a:rPr lang="en-US" dirty="0">
                <a:solidFill>
                  <a:schemeClr val="tx1">
                    <a:lumMod val="75000"/>
                    <a:lumOff val="25000"/>
                  </a:schemeClr>
                </a:solidFill>
                <a:latin typeface="Century Gothic"/>
              </a:rPr>
              <a:t>Philip </a:t>
            </a:r>
            <a:r>
              <a:rPr lang="en-US" dirty="0" err="1">
                <a:solidFill>
                  <a:schemeClr val="tx1">
                    <a:lumMod val="75000"/>
                    <a:lumOff val="25000"/>
                  </a:schemeClr>
                </a:solidFill>
                <a:latin typeface="Century Gothic"/>
              </a:rPr>
              <a:t>Miatkowski</a:t>
            </a:r>
            <a:r>
              <a:rPr lang="en-US" dirty="0">
                <a:solidFill>
                  <a:schemeClr val="tx1">
                    <a:lumMod val="75000"/>
                    <a:lumOff val="25000"/>
                  </a:schemeClr>
                </a:solidFill>
                <a:latin typeface="Century Gothic"/>
              </a:rPr>
              <a:t> - </a:t>
            </a:r>
            <a:r>
              <a:rPr lang="en-US" i="1" dirty="0">
                <a:solidFill>
                  <a:schemeClr val="tx1">
                    <a:lumMod val="75000"/>
                    <a:lumOff val="25000"/>
                  </a:schemeClr>
                </a:solidFill>
                <a:latin typeface="Century Gothic"/>
              </a:rPr>
              <a:t>Director of Research</a:t>
            </a:r>
          </a:p>
          <a:p>
            <a:r>
              <a:rPr lang="en-US" dirty="0" err="1">
                <a:solidFill>
                  <a:schemeClr val="tx1">
                    <a:lumMod val="75000"/>
                    <a:lumOff val="25000"/>
                  </a:schemeClr>
                </a:solidFill>
                <a:latin typeface="Century Gothic"/>
              </a:rPr>
              <a:t>Em</a:t>
            </a:r>
            <a:r>
              <a:rPr lang="en-US" dirty="0">
                <a:solidFill>
                  <a:schemeClr val="tx1">
                    <a:lumMod val="75000"/>
                    <a:lumOff val="25000"/>
                  </a:schemeClr>
                </a:solidFill>
                <a:latin typeface="Century Gothic"/>
              </a:rPr>
              <a:t> </a:t>
            </a:r>
            <a:r>
              <a:rPr lang="en-US" dirty="0" err="1">
                <a:solidFill>
                  <a:schemeClr val="tx1">
                    <a:lumMod val="75000"/>
                    <a:lumOff val="25000"/>
                  </a:schemeClr>
                </a:solidFill>
                <a:latin typeface="Century Gothic"/>
              </a:rPr>
              <a:t>Friedenberg</a:t>
            </a:r>
            <a:r>
              <a:rPr lang="en-US" dirty="0">
                <a:solidFill>
                  <a:schemeClr val="tx1">
                    <a:lumMod val="75000"/>
                    <a:lumOff val="25000"/>
                  </a:schemeClr>
                </a:solidFill>
                <a:latin typeface="Century Gothic"/>
              </a:rPr>
              <a:t> - </a:t>
            </a:r>
            <a:r>
              <a:rPr lang="en-US" i="1" dirty="0">
                <a:solidFill>
                  <a:schemeClr val="tx1">
                    <a:lumMod val="75000"/>
                    <a:lumOff val="25000"/>
                  </a:schemeClr>
                </a:solidFill>
                <a:latin typeface="Century Gothic"/>
              </a:rPr>
              <a:t>Senior Research Coordinator</a:t>
            </a:r>
          </a:p>
          <a:p>
            <a:endParaRPr lang="en-US" sz="2000" dirty="0">
              <a:solidFill>
                <a:schemeClr val="tx1">
                  <a:lumMod val="75000"/>
                  <a:lumOff val="25000"/>
                </a:schemeClr>
              </a:solidFill>
              <a:latin typeface="Century Gothic"/>
            </a:endParaRPr>
          </a:p>
          <a:p>
            <a:r>
              <a:rPr lang="en-US" sz="2000" b="1" dirty="0">
                <a:solidFill>
                  <a:schemeClr val="tx1">
                    <a:lumMod val="75000"/>
                    <a:lumOff val="25000"/>
                  </a:schemeClr>
                </a:solidFill>
                <a:latin typeface="Century Gothic"/>
              </a:rPr>
              <a:t>Science Advisors</a:t>
            </a:r>
          </a:p>
          <a:p>
            <a:r>
              <a:rPr lang="en-US" dirty="0">
                <a:solidFill>
                  <a:schemeClr val="tx1">
                    <a:lumMod val="75000"/>
                    <a:lumOff val="25000"/>
                  </a:schemeClr>
                </a:solidFill>
                <a:latin typeface="Century Gothic"/>
              </a:rPr>
              <a:t>Dr. Mehdi </a:t>
            </a:r>
            <a:r>
              <a:rPr lang="en-US" dirty="0" err="1">
                <a:solidFill>
                  <a:schemeClr val="tx1">
                    <a:lumMod val="75000"/>
                    <a:lumOff val="25000"/>
                  </a:schemeClr>
                </a:solidFill>
                <a:latin typeface="Century Gothic"/>
              </a:rPr>
              <a:t>Heris</a:t>
            </a:r>
            <a:r>
              <a:rPr lang="en-US" dirty="0">
                <a:solidFill>
                  <a:schemeClr val="tx1">
                    <a:lumMod val="75000"/>
                    <a:lumOff val="25000"/>
                  </a:schemeClr>
                </a:solidFill>
                <a:latin typeface="Century Gothic"/>
              </a:rPr>
              <a:t> – </a:t>
            </a:r>
            <a:r>
              <a:rPr lang="en-US" i="1" dirty="0">
                <a:solidFill>
                  <a:schemeClr val="tx1">
                    <a:lumMod val="75000"/>
                    <a:lumOff val="25000"/>
                  </a:schemeClr>
                </a:solidFill>
                <a:latin typeface="Century Gothic"/>
              </a:rPr>
              <a:t>Assistant Professor at Hunter College</a:t>
            </a:r>
            <a:endParaRPr lang="en-US" dirty="0">
              <a:solidFill>
                <a:schemeClr val="tx1">
                  <a:lumMod val="75000"/>
                  <a:lumOff val="25000"/>
                </a:schemeClr>
              </a:solidFill>
              <a:latin typeface="Century Gothic"/>
            </a:endParaRPr>
          </a:p>
          <a:p>
            <a:r>
              <a:rPr lang="en-US" dirty="0">
                <a:solidFill>
                  <a:schemeClr val="tx1">
                    <a:lumMod val="75000"/>
                    <a:lumOff val="25000"/>
                  </a:schemeClr>
                </a:solidFill>
                <a:latin typeface="Century Gothic"/>
              </a:rPr>
              <a:t>Dr. Kenton Ross – </a:t>
            </a:r>
            <a:r>
              <a:rPr lang="en-US" i="1" dirty="0">
                <a:solidFill>
                  <a:schemeClr val="tx1">
                    <a:lumMod val="75000"/>
                    <a:lumOff val="25000"/>
                  </a:schemeClr>
                </a:solidFill>
                <a:latin typeface="Century Gothic"/>
              </a:rPr>
              <a:t>DEVELOP Program Manager</a:t>
            </a:r>
          </a:p>
          <a:p>
            <a:r>
              <a:rPr lang="en-US" dirty="0">
                <a:solidFill>
                  <a:schemeClr val="tx1">
                    <a:lumMod val="75000"/>
                    <a:lumOff val="25000"/>
                  </a:schemeClr>
                </a:solidFill>
                <a:latin typeface="Century Gothic"/>
              </a:rPr>
              <a:t>Lauren Childs-Gleason – </a:t>
            </a:r>
            <a:r>
              <a:rPr lang="en-US" i="1" dirty="0">
                <a:solidFill>
                  <a:schemeClr val="tx1">
                    <a:lumMod val="75000"/>
                    <a:lumOff val="25000"/>
                  </a:schemeClr>
                </a:solidFill>
                <a:latin typeface="Century Gothic"/>
              </a:rPr>
              <a:t>DEVELOP Science Manager</a:t>
            </a:r>
          </a:p>
        </p:txBody>
      </p:sp>
      <p:sp>
        <p:nvSpPr>
          <p:cNvPr id="6" name="TextBox 5">
            <a:extLst>
              <a:ext uri="{FF2B5EF4-FFF2-40B4-BE49-F238E27FC236}">
                <a16:creationId xmlns:a16="http://schemas.microsoft.com/office/drawing/2014/main" id="{D63F72B3-566C-52BB-F4FD-FDE985EC456E}"/>
              </a:ext>
            </a:extLst>
          </p:cNvPr>
          <p:cNvSpPr txBox="1"/>
          <p:nvPr/>
        </p:nvSpPr>
        <p:spPr>
          <a:xfrm>
            <a:off x="6807466" y="1454620"/>
            <a:ext cx="4824825" cy="280076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a:solidFill>
                  <a:schemeClr val="tx1">
                    <a:lumMod val="75000"/>
                    <a:lumOff val="25000"/>
                  </a:schemeClr>
                </a:solidFill>
                <a:latin typeface="Century Gothic"/>
              </a:rPr>
              <a:t>DEVELOP</a:t>
            </a:r>
          </a:p>
          <a:p>
            <a:r>
              <a:rPr lang="en-US">
                <a:solidFill>
                  <a:schemeClr val="tx1">
                    <a:lumMod val="75000"/>
                    <a:lumOff val="25000"/>
                  </a:schemeClr>
                </a:solidFill>
                <a:latin typeface="Century Gothic"/>
              </a:rPr>
              <a:t>Julianne Liu - </a:t>
            </a:r>
            <a:r>
              <a:rPr lang="en-US" i="1">
                <a:solidFill>
                  <a:schemeClr val="tx1">
                    <a:lumMod val="75000"/>
                    <a:lumOff val="25000"/>
                  </a:schemeClr>
                </a:solidFill>
                <a:latin typeface="Century Gothic"/>
              </a:rPr>
              <a:t>VEJ Node Fellow</a:t>
            </a:r>
            <a:endParaRPr lang="en-US" b="1" i="1">
              <a:solidFill>
                <a:schemeClr val="tx1">
                  <a:lumMod val="75000"/>
                  <a:lumOff val="25000"/>
                </a:schemeClr>
              </a:solidFill>
              <a:latin typeface="Century Gothic"/>
            </a:endParaRPr>
          </a:p>
          <a:p>
            <a:endParaRPr lang="en-US" sz="2000">
              <a:solidFill>
                <a:schemeClr val="tx1">
                  <a:lumMod val="75000"/>
                  <a:lumOff val="25000"/>
                </a:schemeClr>
              </a:solidFill>
              <a:latin typeface="Century Gothic"/>
            </a:endParaRPr>
          </a:p>
          <a:p>
            <a:r>
              <a:rPr lang="en-US" sz="2000" b="1">
                <a:solidFill>
                  <a:schemeClr val="tx1">
                    <a:lumMod val="75000"/>
                    <a:lumOff val="25000"/>
                  </a:schemeClr>
                </a:solidFill>
                <a:latin typeface="Century Gothic"/>
              </a:rPr>
              <a:t>Great Salt Lake DEVELOP Team</a:t>
            </a:r>
            <a:endParaRPr lang="en-US" sz="2000">
              <a:solidFill>
                <a:schemeClr val="tx1">
                  <a:lumMod val="75000"/>
                  <a:lumOff val="25000"/>
                </a:schemeClr>
              </a:solidFill>
              <a:latin typeface="Century Gothic"/>
            </a:endParaRPr>
          </a:p>
          <a:p>
            <a:r>
              <a:rPr lang="en-US">
                <a:solidFill>
                  <a:schemeClr val="tx1">
                    <a:lumMod val="75000"/>
                    <a:lumOff val="25000"/>
                  </a:schemeClr>
                </a:solidFill>
                <a:latin typeface="Century Gothic"/>
              </a:rPr>
              <a:t>Piper Christian - </a:t>
            </a:r>
            <a:r>
              <a:rPr lang="en-US" i="1">
                <a:solidFill>
                  <a:schemeClr val="tx1">
                    <a:lumMod val="75000"/>
                    <a:lumOff val="25000"/>
                  </a:schemeClr>
                </a:solidFill>
                <a:latin typeface="Century Gothic"/>
              </a:rPr>
              <a:t>Team Lead</a:t>
            </a:r>
            <a:endParaRPr lang="en-US" b="1" i="1">
              <a:solidFill>
                <a:schemeClr val="tx1">
                  <a:lumMod val="75000"/>
                  <a:lumOff val="25000"/>
                </a:schemeClr>
              </a:solidFill>
              <a:latin typeface="Century Gothic"/>
            </a:endParaRPr>
          </a:p>
          <a:p>
            <a:r>
              <a:rPr lang="en-US">
                <a:latin typeface="Century Gothic"/>
                <a:ea typeface="+mn-lt"/>
                <a:cs typeface="+mn-lt"/>
              </a:rPr>
              <a:t>Andrea Delgado - </a:t>
            </a:r>
            <a:r>
              <a:rPr lang="en-US" i="1">
                <a:latin typeface="Century Gothic"/>
                <a:ea typeface="+mn-lt"/>
                <a:cs typeface="+mn-lt"/>
              </a:rPr>
              <a:t>Participant</a:t>
            </a:r>
          </a:p>
          <a:p>
            <a:r>
              <a:rPr lang="en-US">
                <a:latin typeface="Century Gothic"/>
                <a:ea typeface="+mn-lt"/>
                <a:cs typeface="+mn-lt"/>
              </a:rPr>
              <a:t>Yoana Vargas Magana - </a:t>
            </a:r>
            <a:r>
              <a:rPr lang="en-US" i="1">
                <a:latin typeface="Century Gothic"/>
                <a:ea typeface="+mn-lt"/>
                <a:cs typeface="+mn-lt"/>
              </a:rPr>
              <a:t>Participant</a:t>
            </a:r>
          </a:p>
          <a:p>
            <a:r>
              <a:rPr lang="en-US">
                <a:latin typeface="Century Gothic"/>
                <a:ea typeface="+mn-lt"/>
                <a:cs typeface="+mn-lt"/>
              </a:rPr>
              <a:t>Fiona Summers - </a:t>
            </a:r>
            <a:r>
              <a:rPr lang="en-US" i="1">
                <a:latin typeface="Century Gothic"/>
                <a:ea typeface="+mn-lt"/>
                <a:cs typeface="+mn-lt"/>
              </a:rPr>
              <a:t>Participant</a:t>
            </a:r>
            <a:endParaRPr lang="en-US" i="1">
              <a:latin typeface="Century Gothic"/>
            </a:endParaRPr>
          </a:p>
          <a:p>
            <a:endParaRPr lang="en-US" sz="2400">
              <a:solidFill>
                <a:schemeClr val="tx1">
                  <a:lumMod val="75000"/>
                  <a:lumOff val="25000"/>
                </a:schemeClr>
              </a:solidFill>
              <a:latin typeface="Century Gothic"/>
            </a:endParaRPr>
          </a:p>
        </p:txBody>
      </p:sp>
    </p:spTree>
    <p:extLst>
      <p:ext uri="{BB962C8B-B14F-4D97-AF65-F5344CB8AC3E}">
        <p14:creationId xmlns:p14="http://schemas.microsoft.com/office/powerpoint/2010/main" val="256607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32757" y="2553183"/>
            <a:ext cx="4686300" cy="3699108"/>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236F99"/>
              </a:buClr>
            </a:pPr>
            <a:endParaRPr lang="en-US" sz="2400" b="1">
              <a:solidFill>
                <a:schemeClr val="tx1">
                  <a:lumMod val="75000"/>
                  <a:lumOff val="25000"/>
                </a:schemeClr>
              </a:solidFill>
              <a:latin typeface="Century Gothic" panose="020B0502020202020204" pitchFamily="34" charset="0"/>
            </a:endParaRPr>
          </a:p>
          <a:p>
            <a:pPr algn="ctr">
              <a:spcAft>
                <a:spcPts val="600"/>
              </a:spcAft>
              <a:buClr>
                <a:srgbClr val="236F99"/>
              </a:buClr>
            </a:pPr>
            <a:endParaRPr lang="en-US" sz="2400" b="1">
              <a:solidFill>
                <a:schemeClr val="bg1"/>
              </a:solidFill>
              <a:latin typeface="Century Gothic" panose="020B0502020202020204" pitchFamily="34" charset="0"/>
            </a:endParaRPr>
          </a:p>
          <a:p>
            <a:pPr algn="ctr">
              <a:spcAft>
                <a:spcPts val="600"/>
              </a:spcAft>
              <a:buClr>
                <a:srgbClr val="236F99"/>
              </a:buClr>
            </a:pPr>
            <a:r>
              <a:rPr lang="en-US" sz="2400" b="1">
                <a:solidFill>
                  <a:schemeClr val="bg1"/>
                </a:solidFill>
                <a:latin typeface="Century Gothic" panose="020B0502020202020204" pitchFamily="34" charset="0"/>
              </a:rPr>
              <a:t>Area - </a:t>
            </a:r>
            <a:r>
              <a:rPr lang="en-US" sz="2000">
                <a:solidFill>
                  <a:schemeClr val="bg1"/>
                </a:solidFill>
                <a:latin typeface="Century Gothic"/>
              </a:rPr>
              <a:t>300 miles</a:t>
            </a:r>
            <a:r>
              <a:rPr lang="en-US" sz="2000" baseline="30000">
                <a:solidFill>
                  <a:schemeClr val="bg1"/>
                </a:solidFill>
                <a:latin typeface="Century Gothic"/>
              </a:rPr>
              <a:t>2</a:t>
            </a:r>
          </a:p>
          <a:p>
            <a:pPr algn="ctr">
              <a:spcAft>
                <a:spcPts val="600"/>
              </a:spcAft>
              <a:buClr>
                <a:srgbClr val="236F99"/>
              </a:buClr>
            </a:pPr>
            <a:r>
              <a:rPr lang="en-US" sz="2400" b="1">
                <a:solidFill>
                  <a:schemeClr val="bg1"/>
                </a:solidFill>
                <a:latin typeface="Century Gothic"/>
              </a:rPr>
              <a:t>Population  - </a:t>
            </a:r>
            <a:r>
              <a:rPr lang="en-US" sz="2000">
                <a:solidFill>
                  <a:schemeClr val="bg1"/>
                </a:solidFill>
                <a:latin typeface="Century Gothic"/>
              </a:rPr>
              <a:t>8.5 million</a:t>
            </a:r>
          </a:p>
          <a:p>
            <a:pPr algn="ctr">
              <a:spcAft>
                <a:spcPts val="600"/>
              </a:spcAft>
              <a:buClr>
                <a:srgbClr val="236F99"/>
              </a:buClr>
            </a:pPr>
            <a:r>
              <a:rPr lang="en-US" sz="2400" b="1">
                <a:solidFill>
                  <a:schemeClr val="bg1"/>
                </a:solidFill>
                <a:latin typeface="Century Gothic"/>
              </a:rPr>
              <a:t>Bus Ridership - </a:t>
            </a:r>
            <a:r>
              <a:rPr lang="en-US" sz="2000">
                <a:solidFill>
                  <a:schemeClr val="bg1"/>
                </a:solidFill>
                <a:latin typeface="Century Gothic"/>
              </a:rPr>
              <a:t>2.2 millions riders a day</a:t>
            </a:r>
          </a:p>
          <a:p>
            <a:pPr algn="ctr">
              <a:spcAft>
                <a:spcPts val="600"/>
              </a:spcAft>
              <a:buClr>
                <a:srgbClr val="236F99"/>
              </a:buClr>
            </a:pPr>
            <a:r>
              <a:rPr lang="en-US" sz="2400" b="1">
                <a:solidFill>
                  <a:schemeClr val="bg1"/>
                </a:solidFill>
                <a:latin typeface="Century Gothic"/>
              </a:rPr>
              <a:t>Study Period - </a:t>
            </a:r>
            <a:r>
              <a:rPr lang="en-US" sz="2000">
                <a:solidFill>
                  <a:schemeClr val="bg1"/>
                </a:solidFill>
                <a:latin typeface="Century Gothic"/>
              </a:rPr>
              <a:t>2017 - 2022 </a:t>
            </a:r>
            <a:endParaRPr lang="en-US" sz="2000">
              <a:solidFill>
                <a:schemeClr val="bg1"/>
              </a:solidFill>
              <a:latin typeface="Century Gothic" panose="020B0502020202020204" pitchFamily="34" charset="0"/>
            </a:endParaRPr>
          </a:p>
          <a:p>
            <a:pPr algn="ctr">
              <a:spcAft>
                <a:spcPts val="600"/>
              </a:spcAft>
              <a:buClr>
                <a:srgbClr val="236F99"/>
              </a:buClr>
            </a:pPr>
            <a:endParaRPr lang="en-US" sz="2800">
              <a:solidFill>
                <a:schemeClr val="bg1"/>
              </a:solidFill>
              <a:latin typeface="Century Gothic"/>
            </a:endParaRPr>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a:rPr>
              <a:t>STUDY AREA &amp; PERIOD</a:t>
            </a:r>
            <a:endParaRPr lang="en-US" sz="4000" b="1">
              <a:solidFill>
                <a:srgbClr val="00AEEF"/>
              </a:solidFill>
              <a:latin typeface="Century Gothic" panose="020B0502020202020204" pitchFamily="34" charset="0"/>
            </a:endParaRPr>
          </a:p>
        </p:txBody>
      </p:sp>
      <p:sp>
        <p:nvSpPr>
          <p:cNvPr id="4" name="Text Placeholder 4">
            <a:extLst>
              <a:ext uri="{FF2B5EF4-FFF2-40B4-BE49-F238E27FC236}">
                <a16:creationId xmlns:a16="http://schemas.microsoft.com/office/drawing/2014/main" id="{2CFFD190-2A1E-502F-ACB0-103E74F032D4}"/>
              </a:ext>
            </a:extLst>
          </p:cNvPr>
          <p:cNvSpPr txBox="1">
            <a:spLocks/>
          </p:cNvSpPr>
          <p:nvPr/>
        </p:nvSpPr>
        <p:spPr>
          <a:xfrm>
            <a:off x="9511157" y="6291721"/>
            <a:ext cx="1648047" cy="274320"/>
          </a:xfrm>
          <a:prstGeom prst="rect">
            <a:avLst/>
          </a:prstGeom>
        </p:spPr>
        <p:txBody>
          <a:bodyPr lIns="91440" tIns="45720" rIns="91440" bIns="45720"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chemeClr val="tx1">
                    <a:lumMod val="75000"/>
                    <a:lumOff val="25000"/>
                  </a:schemeClr>
                </a:solidFill>
                <a:effectLst/>
                <a:uLnTx/>
                <a:uFillTx/>
                <a:latin typeface="Century Gothic"/>
              </a:rPr>
              <a:t>Image Credit: </a:t>
            </a:r>
            <a:r>
              <a:rPr lang="en-US" sz="1100" b="1">
                <a:solidFill>
                  <a:schemeClr val="tx1">
                    <a:lumMod val="75000"/>
                    <a:lumOff val="25000"/>
                  </a:schemeClr>
                </a:solidFill>
                <a:latin typeface="Century Gothic"/>
              </a:rPr>
              <a:t>NASA</a:t>
            </a:r>
            <a:endParaRPr lang="en-US" sz="1100" b="1"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313" y="382330"/>
            <a:ext cx="4420891" cy="5869961"/>
          </a:xfrm>
          <a:prstGeom prst="roundRect">
            <a:avLst>
              <a:gd name="adj" fmla="val 11111"/>
            </a:avLst>
          </a:prstGeom>
          <a:ln w="190500" cap="rnd">
            <a:noFill/>
            <a:prstDash val="solid"/>
          </a:ln>
          <a:effectLst/>
        </p:spPr>
      </p:pic>
      <p:sp>
        <p:nvSpPr>
          <p:cNvPr id="3" name="Rounded Rectangle 2"/>
          <p:cNvSpPr/>
          <p:nvPr/>
        </p:nvSpPr>
        <p:spPr>
          <a:xfrm>
            <a:off x="832757" y="1082040"/>
            <a:ext cx="4686300" cy="2346960"/>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236F99"/>
              </a:buClr>
            </a:pPr>
            <a:r>
              <a:rPr lang="en-US" sz="3600" b="1">
                <a:solidFill>
                  <a:schemeClr val="bg1"/>
                </a:solidFill>
                <a:latin typeface="Century Gothic"/>
              </a:rPr>
              <a:t>New York City </a:t>
            </a:r>
          </a:p>
          <a:p>
            <a:pPr algn="ctr">
              <a:spcAft>
                <a:spcPts val="600"/>
              </a:spcAft>
              <a:buClr>
                <a:srgbClr val="236F99"/>
              </a:buClr>
            </a:pPr>
            <a:r>
              <a:rPr lang="en-US" sz="2800">
                <a:solidFill>
                  <a:schemeClr val="bg1"/>
                </a:solidFill>
                <a:latin typeface="Century Gothic"/>
              </a:rPr>
              <a:t>(</a:t>
            </a:r>
            <a:r>
              <a:rPr lang="en-US" sz="2800" err="1">
                <a:solidFill>
                  <a:schemeClr val="bg1"/>
                </a:solidFill>
                <a:latin typeface="Century Gothic"/>
              </a:rPr>
              <a:t>Lenapehoking</a:t>
            </a:r>
            <a:r>
              <a:rPr lang="en-US" sz="2800">
                <a:solidFill>
                  <a:schemeClr val="bg1"/>
                </a:solidFill>
                <a:latin typeface="Century Gothic"/>
              </a:rPr>
              <a:t>)</a:t>
            </a:r>
          </a:p>
        </p:txBody>
      </p:sp>
    </p:spTree>
    <p:extLst>
      <p:ext uri="{BB962C8B-B14F-4D97-AF65-F5344CB8AC3E}">
        <p14:creationId xmlns:p14="http://schemas.microsoft.com/office/powerpoint/2010/main" val="42223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rapezoid 87"/>
          <p:cNvSpPr/>
          <p:nvPr/>
        </p:nvSpPr>
        <p:spPr>
          <a:xfrm rot="2372589">
            <a:off x="3951782" y="1282503"/>
            <a:ext cx="4446331" cy="11209779"/>
          </a:xfrm>
          <a:prstGeom prst="trapezoid">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079431">
            <a:off x="10695411" y="3034952"/>
            <a:ext cx="4446331" cy="11209779"/>
          </a:xfrm>
          <a:prstGeom prst="trapezoid">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4826532">
            <a:off x="998765" y="-4534061"/>
            <a:ext cx="4446331" cy="11209779"/>
          </a:xfrm>
          <a:prstGeom prst="trapezoid">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9038217" y="-1834954"/>
            <a:ext cx="4964254" cy="4964254"/>
          </a:xfrm>
          <a:prstGeom prst="ellipse">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49A684C-203A-A4B0-8CAC-0B5B90333A0D}"/>
              </a:ext>
            </a:extLst>
          </p:cNvPr>
          <p:cNvSpPr txBox="1"/>
          <p:nvPr/>
        </p:nvSpPr>
        <p:spPr>
          <a:xfrm>
            <a:off x="73964" y="6357641"/>
            <a:ext cx="292078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Century Gothic"/>
                <a:ea typeface="+mn-lt"/>
                <a:cs typeface="+mn-lt"/>
              </a:rPr>
              <a:t>Image Credit: Bernardo62</a:t>
            </a:r>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a:rPr>
              <a:t>THE URBAN HEAT ISLAND EFFECT</a:t>
            </a:r>
            <a:endParaRPr lang="en-US" sz="4000" b="1">
              <a:solidFill>
                <a:srgbClr val="00AEEF"/>
              </a:solidFill>
              <a:latin typeface="Century Gothic" panose="020B0502020202020204" pitchFamily="34" charset="0"/>
            </a:endParaRPr>
          </a:p>
        </p:txBody>
      </p:sp>
      <p:sp>
        <p:nvSpPr>
          <p:cNvPr id="6" name="TextBox 5">
            <a:extLst>
              <a:ext uri="{FF2B5EF4-FFF2-40B4-BE49-F238E27FC236}">
                <a16:creationId xmlns:a16="http://schemas.microsoft.com/office/drawing/2014/main" id="{E5D8DD0C-2832-5359-E9B4-605B6057B71D}"/>
              </a:ext>
            </a:extLst>
          </p:cNvPr>
          <p:cNvSpPr txBox="1"/>
          <p:nvPr/>
        </p:nvSpPr>
        <p:spPr>
          <a:xfrm>
            <a:off x="9725392" y="6331718"/>
            <a:ext cx="1708117" cy="244682"/>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lumMod val="75000"/>
                    <a:lumOff val="25000"/>
                  </a:schemeClr>
                </a:solidFill>
                <a:effectLst/>
                <a:uLnTx/>
                <a:uFillTx/>
                <a:latin typeface="Century Gothic"/>
              </a:rPr>
              <a:t>Image Credit: EPA</a:t>
            </a:r>
            <a:endParaRPr lang="en-US" sz="1100" b="1" i="0" u="none" strike="noStrike" kern="1200" cap="none" spc="0" normalizeH="0" baseline="0" noProof="0" dirty="0">
              <a:ln>
                <a:noFill/>
              </a:ln>
              <a:solidFill>
                <a:schemeClr val="tx1">
                  <a:lumMod val="75000"/>
                  <a:lumOff val="25000"/>
                </a:schemeClr>
              </a:solidFill>
              <a:effectLst/>
              <a:uLnTx/>
              <a:uFillTx/>
              <a:latin typeface="Century Gothic"/>
            </a:endParaRPr>
          </a:p>
        </p:txBody>
      </p:sp>
      <p:grpSp>
        <p:nvGrpSpPr>
          <p:cNvPr id="13" name="Group 12"/>
          <p:cNvGrpSpPr/>
          <p:nvPr/>
        </p:nvGrpSpPr>
        <p:grpSpPr>
          <a:xfrm>
            <a:off x="2816749" y="5332384"/>
            <a:ext cx="296333" cy="372533"/>
            <a:chOff x="9753600" y="4453467"/>
            <a:chExt cx="296333" cy="372533"/>
          </a:xfrm>
        </p:grpSpPr>
        <p:sp>
          <p:nvSpPr>
            <p:cNvPr id="11" name="Rounded Rectangle 10"/>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237885" y="5324682"/>
            <a:ext cx="296333" cy="372533"/>
            <a:chOff x="9753600" y="4453467"/>
            <a:chExt cx="296333" cy="372533"/>
          </a:xfrm>
        </p:grpSpPr>
        <p:sp>
          <p:nvSpPr>
            <p:cNvPr id="15" name="Rounded Rectangle 14"/>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226053" y="5324682"/>
            <a:ext cx="296333" cy="372533"/>
            <a:chOff x="9753600" y="4453467"/>
            <a:chExt cx="296333" cy="372533"/>
          </a:xfrm>
        </p:grpSpPr>
        <p:sp>
          <p:nvSpPr>
            <p:cNvPr id="18" name="Rounded Rectangle 17"/>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554739" y="5332384"/>
            <a:ext cx="296333" cy="372533"/>
            <a:chOff x="9753600" y="4453467"/>
            <a:chExt cx="296333" cy="372533"/>
          </a:xfrm>
        </p:grpSpPr>
        <p:sp>
          <p:nvSpPr>
            <p:cNvPr id="21" name="Rounded Rectangle 20"/>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112734" y="5329990"/>
            <a:ext cx="296333" cy="372533"/>
            <a:chOff x="9753600" y="4453467"/>
            <a:chExt cx="296333" cy="372533"/>
          </a:xfrm>
        </p:grpSpPr>
        <p:sp>
          <p:nvSpPr>
            <p:cNvPr id="24" name="Rounded Rectangle 23"/>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966604" y="5404733"/>
            <a:ext cx="379956" cy="296333"/>
            <a:chOff x="1872599" y="4767499"/>
            <a:chExt cx="379956" cy="296333"/>
          </a:xfrm>
        </p:grpSpPr>
        <p:sp>
          <p:nvSpPr>
            <p:cNvPr id="26" name="Round Single Corner Rectangle 25"/>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854454" y="5404733"/>
            <a:ext cx="379956" cy="296333"/>
            <a:chOff x="1872599" y="4767499"/>
            <a:chExt cx="379956" cy="296333"/>
          </a:xfrm>
        </p:grpSpPr>
        <p:sp>
          <p:nvSpPr>
            <p:cNvPr id="30" name="Round Single Corner Rectangle 29"/>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66974" y="5398067"/>
            <a:ext cx="379956" cy="296333"/>
            <a:chOff x="1872599" y="4767499"/>
            <a:chExt cx="379956" cy="296333"/>
          </a:xfrm>
        </p:grpSpPr>
        <p:sp>
          <p:nvSpPr>
            <p:cNvPr id="33" name="Round Single Corner Rectangle 32"/>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819891" y="5395884"/>
            <a:ext cx="379956" cy="296333"/>
            <a:chOff x="1872599" y="4767499"/>
            <a:chExt cx="379956" cy="296333"/>
          </a:xfrm>
        </p:grpSpPr>
        <p:sp>
          <p:nvSpPr>
            <p:cNvPr id="36" name="Round Single Corner Rectangle 35"/>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5477076" y="4671984"/>
            <a:ext cx="325974" cy="10202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22224" y="3933191"/>
            <a:ext cx="325974" cy="17780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73950" y="4155518"/>
            <a:ext cx="325974" cy="1536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96000" y="4680833"/>
            <a:ext cx="325974" cy="10202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657468" y="5037046"/>
            <a:ext cx="325974" cy="6730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flipH="1">
            <a:off x="9287384" y="5327411"/>
            <a:ext cx="296333" cy="372533"/>
            <a:chOff x="9753600" y="4453467"/>
            <a:chExt cx="296333" cy="372533"/>
          </a:xfrm>
        </p:grpSpPr>
        <p:sp>
          <p:nvSpPr>
            <p:cNvPr id="44" name="Rounded Rectangle 43"/>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flipH="1">
            <a:off x="8866248" y="5319709"/>
            <a:ext cx="296333" cy="372533"/>
            <a:chOff x="9753600" y="4453467"/>
            <a:chExt cx="296333" cy="372533"/>
          </a:xfrm>
        </p:grpSpPr>
        <p:sp>
          <p:nvSpPr>
            <p:cNvPr id="47" name="Rounded Rectangle 46"/>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flipH="1">
            <a:off x="7878080" y="5319709"/>
            <a:ext cx="296333" cy="372533"/>
            <a:chOff x="9753600" y="4453467"/>
            <a:chExt cx="296333" cy="372533"/>
          </a:xfrm>
        </p:grpSpPr>
        <p:sp>
          <p:nvSpPr>
            <p:cNvPr id="50" name="Rounded Rectangle 49"/>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flipH="1">
            <a:off x="9549394" y="5327411"/>
            <a:ext cx="296333" cy="372533"/>
            <a:chOff x="9753600" y="4453467"/>
            <a:chExt cx="296333" cy="372533"/>
          </a:xfrm>
        </p:grpSpPr>
        <p:sp>
          <p:nvSpPr>
            <p:cNvPr id="53" name="Rounded Rectangle 52"/>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flipH="1">
            <a:off x="6991399" y="5325017"/>
            <a:ext cx="296333" cy="372533"/>
            <a:chOff x="9753600" y="4453467"/>
            <a:chExt cx="296333" cy="372533"/>
          </a:xfrm>
        </p:grpSpPr>
        <p:sp>
          <p:nvSpPr>
            <p:cNvPr id="56" name="Rounded Rectangle 55"/>
            <p:cNvSpPr/>
            <p:nvPr/>
          </p:nvSpPr>
          <p:spPr>
            <a:xfrm>
              <a:off x="9873935" y="4632032"/>
              <a:ext cx="45719" cy="1939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1518481">
              <a:off x="9753600" y="4453467"/>
              <a:ext cx="296333" cy="270933"/>
            </a:xfrm>
            <a:prstGeom prst="clou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flipH="1">
            <a:off x="9053906" y="5399760"/>
            <a:ext cx="379956" cy="296333"/>
            <a:chOff x="1872599" y="4767499"/>
            <a:chExt cx="379956" cy="296333"/>
          </a:xfrm>
        </p:grpSpPr>
        <p:sp>
          <p:nvSpPr>
            <p:cNvPr id="59" name="Round Single Corner Rectangle 58"/>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H="1">
            <a:off x="8166056" y="5399760"/>
            <a:ext cx="379956" cy="296333"/>
            <a:chOff x="1872599" y="4767499"/>
            <a:chExt cx="379956" cy="296333"/>
          </a:xfrm>
        </p:grpSpPr>
        <p:sp>
          <p:nvSpPr>
            <p:cNvPr id="62" name="Round Single Corner Rectangle 61"/>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flipH="1">
            <a:off x="7553536" y="5393094"/>
            <a:ext cx="379956" cy="296333"/>
            <a:chOff x="1872599" y="4767499"/>
            <a:chExt cx="379956" cy="296333"/>
          </a:xfrm>
        </p:grpSpPr>
        <p:sp>
          <p:nvSpPr>
            <p:cNvPr id="65" name="Round Single Corner Rectangle 64"/>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flipH="1">
            <a:off x="7200619" y="5390911"/>
            <a:ext cx="379956" cy="296333"/>
            <a:chOff x="1872599" y="4767499"/>
            <a:chExt cx="379956" cy="296333"/>
          </a:xfrm>
        </p:grpSpPr>
        <p:sp>
          <p:nvSpPr>
            <p:cNvPr id="68" name="Round Single Corner Rectangle 67"/>
            <p:cNvSpPr/>
            <p:nvPr/>
          </p:nvSpPr>
          <p:spPr>
            <a:xfrm>
              <a:off x="1910177" y="4894499"/>
              <a:ext cx="304800" cy="169333"/>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1872599" y="4767499"/>
              <a:ext cx="379956" cy="127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Connector 2"/>
          <p:cNvCxnSpPr/>
          <p:nvPr/>
        </p:nvCxnSpPr>
        <p:spPr>
          <a:xfrm flipV="1">
            <a:off x="2457450" y="5705912"/>
            <a:ext cx="7516079" cy="11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Placeholder 5">
            <a:extLst>
              <a:ext uri="{FF2B5EF4-FFF2-40B4-BE49-F238E27FC236}">
                <a16:creationId xmlns:a16="http://schemas.microsoft.com/office/drawing/2014/main" id="{09B7DEA5-D47A-4555-AFE8-B51F87A0B059}"/>
              </a:ext>
            </a:extLst>
          </p:cNvPr>
          <p:cNvSpPr txBox="1">
            <a:spLocks/>
          </p:cNvSpPr>
          <p:nvPr/>
        </p:nvSpPr>
        <p:spPr>
          <a:xfrm>
            <a:off x="2606349" y="5897736"/>
            <a:ext cx="858396"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chemeClr val="tx1">
                    <a:lumMod val="75000"/>
                    <a:lumOff val="25000"/>
                  </a:schemeClr>
                </a:solidFill>
                <a:latin typeface="Century Gothic"/>
              </a:rPr>
              <a:t>Rural </a:t>
            </a:r>
            <a:endParaRPr lang="en-US" sz="2000">
              <a:solidFill>
                <a:schemeClr val="tx1">
                  <a:lumMod val="75000"/>
                  <a:lumOff val="25000"/>
                </a:schemeClr>
              </a:solidFill>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sp>
        <p:nvSpPr>
          <p:cNvPr id="76" name="Text Placeholder 5">
            <a:extLst>
              <a:ext uri="{FF2B5EF4-FFF2-40B4-BE49-F238E27FC236}">
                <a16:creationId xmlns:a16="http://schemas.microsoft.com/office/drawing/2014/main" id="{09B7DEA5-D47A-4555-AFE8-B51F87A0B059}"/>
              </a:ext>
            </a:extLst>
          </p:cNvPr>
          <p:cNvSpPr txBox="1">
            <a:spLocks/>
          </p:cNvSpPr>
          <p:nvPr/>
        </p:nvSpPr>
        <p:spPr>
          <a:xfrm>
            <a:off x="3741390" y="5808337"/>
            <a:ext cx="1831124"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chemeClr val="tx1">
                    <a:lumMod val="75000"/>
                    <a:lumOff val="25000"/>
                  </a:schemeClr>
                </a:solidFill>
                <a:latin typeface="Century Gothic"/>
              </a:rPr>
              <a:t>Urban Residential </a:t>
            </a:r>
            <a:endParaRPr lang="en-US" sz="2000">
              <a:solidFill>
                <a:schemeClr val="tx1">
                  <a:lumMod val="75000"/>
                  <a:lumOff val="25000"/>
                </a:schemeClr>
              </a:solidFill>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sp>
        <p:nvSpPr>
          <p:cNvPr id="77" name="Text Placeholder 5">
            <a:extLst>
              <a:ext uri="{FF2B5EF4-FFF2-40B4-BE49-F238E27FC236}">
                <a16:creationId xmlns:a16="http://schemas.microsoft.com/office/drawing/2014/main" id="{09B7DEA5-D47A-4555-AFE8-B51F87A0B059}"/>
              </a:ext>
            </a:extLst>
          </p:cNvPr>
          <p:cNvSpPr txBox="1">
            <a:spLocks/>
          </p:cNvSpPr>
          <p:nvPr/>
        </p:nvSpPr>
        <p:spPr>
          <a:xfrm>
            <a:off x="5350498" y="5827670"/>
            <a:ext cx="1831124"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chemeClr val="tx1">
                    <a:lumMod val="75000"/>
                    <a:lumOff val="25000"/>
                  </a:schemeClr>
                </a:solidFill>
                <a:latin typeface="Century Gothic"/>
              </a:rPr>
              <a:t>Downtown</a:t>
            </a:r>
            <a:endParaRPr lang="en-US" sz="2000">
              <a:solidFill>
                <a:schemeClr val="tx1">
                  <a:lumMod val="75000"/>
                  <a:lumOff val="25000"/>
                </a:schemeClr>
              </a:solidFill>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sp>
        <p:nvSpPr>
          <p:cNvPr id="78" name="Text Placeholder 5">
            <a:extLst>
              <a:ext uri="{FF2B5EF4-FFF2-40B4-BE49-F238E27FC236}">
                <a16:creationId xmlns:a16="http://schemas.microsoft.com/office/drawing/2014/main" id="{09B7DEA5-D47A-4555-AFE8-B51F87A0B059}"/>
              </a:ext>
            </a:extLst>
          </p:cNvPr>
          <p:cNvSpPr txBox="1">
            <a:spLocks/>
          </p:cNvSpPr>
          <p:nvPr/>
        </p:nvSpPr>
        <p:spPr>
          <a:xfrm>
            <a:off x="6928479" y="5799206"/>
            <a:ext cx="1831124"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chemeClr val="tx1">
                    <a:lumMod val="75000"/>
                    <a:lumOff val="25000"/>
                  </a:schemeClr>
                </a:solidFill>
                <a:latin typeface="Century Gothic"/>
              </a:rPr>
              <a:t>Urban Residential </a:t>
            </a:r>
            <a:endParaRPr lang="en-US" sz="2000">
              <a:solidFill>
                <a:schemeClr val="tx1">
                  <a:lumMod val="75000"/>
                  <a:lumOff val="25000"/>
                </a:schemeClr>
              </a:solidFill>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sp>
        <p:nvSpPr>
          <p:cNvPr id="79" name="Text Placeholder 5">
            <a:extLst>
              <a:ext uri="{FF2B5EF4-FFF2-40B4-BE49-F238E27FC236}">
                <a16:creationId xmlns:a16="http://schemas.microsoft.com/office/drawing/2014/main" id="{09B7DEA5-D47A-4555-AFE8-B51F87A0B059}"/>
              </a:ext>
            </a:extLst>
          </p:cNvPr>
          <p:cNvSpPr txBox="1">
            <a:spLocks/>
          </p:cNvSpPr>
          <p:nvPr/>
        </p:nvSpPr>
        <p:spPr>
          <a:xfrm>
            <a:off x="8954353" y="5897736"/>
            <a:ext cx="858396"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chemeClr val="tx1">
                    <a:lumMod val="75000"/>
                    <a:lumOff val="25000"/>
                  </a:schemeClr>
                </a:solidFill>
                <a:latin typeface="Century Gothic"/>
              </a:rPr>
              <a:t>Rural</a:t>
            </a:r>
            <a:r>
              <a:rPr lang="en-US" sz="2000">
                <a:latin typeface="Century Gothic"/>
              </a:rPr>
              <a:t> </a:t>
            </a:r>
            <a:endParaRPr lang="en-US" sz="2000">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cxnSp>
        <p:nvCxnSpPr>
          <p:cNvPr id="80" name="Straight Connector 79"/>
          <p:cNvCxnSpPr/>
          <p:nvPr/>
        </p:nvCxnSpPr>
        <p:spPr>
          <a:xfrm flipH="1" flipV="1">
            <a:off x="2457450" y="895350"/>
            <a:ext cx="9526" cy="4189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 Placeholder 5">
            <a:extLst>
              <a:ext uri="{FF2B5EF4-FFF2-40B4-BE49-F238E27FC236}">
                <a16:creationId xmlns:a16="http://schemas.microsoft.com/office/drawing/2014/main" id="{09B7DEA5-D47A-4555-AFE8-B51F87A0B059}"/>
              </a:ext>
            </a:extLst>
          </p:cNvPr>
          <p:cNvSpPr txBox="1">
            <a:spLocks/>
          </p:cNvSpPr>
          <p:nvPr/>
        </p:nvSpPr>
        <p:spPr>
          <a:xfrm rot="16200000">
            <a:off x="1297842" y="2751940"/>
            <a:ext cx="1831124"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chemeClr val="tx1">
                    <a:lumMod val="75000"/>
                    <a:lumOff val="25000"/>
                  </a:schemeClr>
                </a:solidFill>
                <a:latin typeface="Century Gothic"/>
              </a:rPr>
              <a:t>Temperature</a:t>
            </a:r>
            <a:endParaRPr lang="en-US" sz="2000">
              <a:solidFill>
                <a:schemeClr val="tx1">
                  <a:lumMod val="75000"/>
                  <a:lumOff val="25000"/>
                </a:schemeClr>
              </a:solidFill>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sp>
        <p:nvSpPr>
          <p:cNvPr id="94" name="Freeform 93"/>
          <p:cNvSpPr/>
          <p:nvPr/>
        </p:nvSpPr>
        <p:spPr>
          <a:xfrm>
            <a:off x="2772227" y="1726897"/>
            <a:ext cx="7146700" cy="1626154"/>
          </a:xfrm>
          <a:custGeom>
            <a:avLst/>
            <a:gdLst>
              <a:gd name="connsiteX0" fmla="*/ 0 w 5730240"/>
              <a:gd name="connsiteY0" fmla="*/ 1138235 h 1626154"/>
              <a:gd name="connsiteX1" fmla="*/ 30480 w 5730240"/>
              <a:gd name="connsiteY1" fmla="*/ 1290635 h 1626154"/>
              <a:gd name="connsiteX2" fmla="*/ 121920 w 5730240"/>
              <a:gd name="connsiteY2" fmla="*/ 1107755 h 1626154"/>
              <a:gd name="connsiteX3" fmla="*/ 144780 w 5730240"/>
              <a:gd name="connsiteY3" fmla="*/ 1275395 h 1626154"/>
              <a:gd name="connsiteX4" fmla="*/ 198120 w 5730240"/>
              <a:gd name="connsiteY4" fmla="*/ 1100135 h 1626154"/>
              <a:gd name="connsiteX5" fmla="*/ 266700 w 5730240"/>
              <a:gd name="connsiteY5" fmla="*/ 1298255 h 1626154"/>
              <a:gd name="connsiteX6" fmla="*/ 441960 w 5730240"/>
              <a:gd name="connsiteY6" fmla="*/ 566735 h 1626154"/>
              <a:gd name="connsiteX7" fmla="*/ 487680 w 5730240"/>
              <a:gd name="connsiteY7" fmla="*/ 749615 h 1626154"/>
              <a:gd name="connsiteX8" fmla="*/ 541020 w 5730240"/>
              <a:gd name="connsiteY8" fmla="*/ 810575 h 1626154"/>
              <a:gd name="connsiteX9" fmla="*/ 563880 w 5730240"/>
              <a:gd name="connsiteY9" fmla="*/ 985835 h 1626154"/>
              <a:gd name="connsiteX10" fmla="*/ 624840 w 5730240"/>
              <a:gd name="connsiteY10" fmla="*/ 962975 h 1626154"/>
              <a:gd name="connsiteX11" fmla="*/ 693420 w 5730240"/>
              <a:gd name="connsiteY11" fmla="*/ 627695 h 1626154"/>
              <a:gd name="connsiteX12" fmla="*/ 746760 w 5730240"/>
              <a:gd name="connsiteY12" fmla="*/ 970595 h 1626154"/>
              <a:gd name="connsiteX13" fmla="*/ 822960 w 5730240"/>
              <a:gd name="connsiteY13" fmla="*/ 856295 h 1626154"/>
              <a:gd name="connsiteX14" fmla="*/ 861060 w 5730240"/>
              <a:gd name="connsiteY14" fmla="*/ 825815 h 1626154"/>
              <a:gd name="connsiteX15" fmla="*/ 960120 w 5730240"/>
              <a:gd name="connsiteY15" fmla="*/ 1625915 h 1626154"/>
              <a:gd name="connsiteX16" fmla="*/ 1036320 w 5730240"/>
              <a:gd name="connsiteY16" fmla="*/ 909635 h 1626154"/>
              <a:gd name="connsiteX17" fmla="*/ 1135380 w 5730240"/>
              <a:gd name="connsiteY17" fmla="*/ 848675 h 1626154"/>
              <a:gd name="connsiteX18" fmla="*/ 1211580 w 5730240"/>
              <a:gd name="connsiteY18" fmla="*/ 117155 h 1626154"/>
              <a:gd name="connsiteX19" fmla="*/ 1287780 w 5730240"/>
              <a:gd name="connsiteY19" fmla="*/ 109535 h 1626154"/>
              <a:gd name="connsiteX20" fmla="*/ 1493520 w 5730240"/>
              <a:gd name="connsiteY20" fmla="*/ 193355 h 1626154"/>
              <a:gd name="connsiteX21" fmla="*/ 1569720 w 5730240"/>
              <a:gd name="connsiteY21" fmla="*/ 521015 h 1626154"/>
              <a:gd name="connsiteX22" fmla="*/ 1645920 w 5730240"/>
              <a:gd name="connsiteY22" fmla="*/ 376235 h 1626154"/>
              <a:gd name="connsiteX23" fmla="*/ 1744980 w 5730240"/>
              <a:gd name="connsiteY23" fmla="*/ 467675 h 1626154"/>
              <a:gd name="connsiteX24" fmla="*/ 1760220 w 5730240"/>
              <a:gd name="connsiteY24" fmla="*/ 879155 h 1626154"/>
              <a:gd name="connsiteX25" fmla="*/ 1920240 w 5730240"/>
              <a:gd name="connsiteY25" fmla="*/ 399095 h 1626154"/>
              <a:gd name="connsiteX26" fmla="*/ 1943100 w 5730240"/>
              <a:gd name="connsiteY26" fmla="*/ 665795 h 1626154"/>
              <a:gd name="connsiteX27" fmla="*/ 2019300 w 5730240"/>
              <a:gd name="connsiteY27" fmla="*/ 528635 h 1626154"/>
              <a:gd name="connsiteX28" fmla="*/ 2110740 w 5730240"/>
              <a:gd name="connsiteY28" fmla="*/ 787715 h 1626154"/>
              <a:gd name="connsiteX29" fmla="*/ 2186940 w 5730240"/>
              <a:gd name="connsiteY29" fmla="*/ 741995 h 1626154"/>
              <a:gd name="connsiteX30" fmla="*/ 2240280 w 5730240"/>
              <a:gd name="connsiteY30" fmla="*/ 833435 h 1626154"/>
              <a:gd name="connsiteX31" fmla="*/ 2331720 w 5730240"/>
              <a:gd name="connsiteY31" fmla="*/ 475295 h 1626154"/>
              <a:gd name="connsiteX32" fmla="*/ 2377440 w 5730240"/>
              <a:gd name="connsiteY32" fmla="*/ 688655 h 1626154"/>
              <a:gd name="connsiteX33" fmla="*/ 2415540 w 5730240"/>
              <a:gd name="connsiteY33" fmla="*/ 528635 h 1626154"/>
              <a:gd name="connsiteX34" fmla="*/ 2484120 w 5730240"/>
              <a:gd name="connsiteY34" fmla="*/ 650555 h 1626154"/>
              <a:gd name="connsiteX35" fmla="*/ 2606040 w 5730240"/>
              <a:gd name="connsiteY35" fmla="*/ 406715 h 1626154"/>
              <a:gd name="connsiteX36" fmla="*/ 2735580 w 5730240"/>
              <a:gd name="connsiteY36" fmla="*/ 612455 h 1626154"/>
              <a:gd name="connsiteX37" fmla="*/ 2788920 w 5730240"/>
              <a:gd name="connsiteY37" fmla="*/ 421955 h 1626154"/>
              <a:gd name="connsiteX38" fmla="*/ 2895600 w 5730240"/>
              <a:gd name="connsiteY38" fmla="*/ 627695 h 1626154"/>
              <a:gd name="connsiteX39" fmla="*/ 2895600 w 5730240"/>
              <a:gd name="connsiteY39" fmla="*/ 498155 h 1626154"/>
              <a:gd name="connsiteX40" fmla="*/ 2956560 w 5730240"/>
              <a:gd name="connsiteY40" fmla="*/ 681035 h 1626154"/>
              <a:gd name="connsiteX41" fmla="*/ 2971800 w 5730240"/>
              <a:gd name="connsiteY41" fmla="*/ 132395 h 1626154"/>
              <a:gd name="connsiteX42" fmla="*/ 3070860 w 5730240"/>
              <a:gd name="connsiteY42" fmla="*/ 658175 h 1626154"/>
              <a:gd name="connsiteX43" fmla="*/ 3162300 w 5730240"/>
              <a:gd name="connsiteY43" fmla="*/ 2855 h 1626154"/>
              <a:gd name="connsiteX44" fmla="*/ 3253740 w 5730240"/>
              <a:gd name="connsiteY44" fmla="*/ 406715 h 1626154"/>
              <a:gd name="connsiteX45" fmla="*/ 3299460 w 5730240"/>
              <a:gd name="connsiteY45" fmla="*/ 79055 h 1626154"/>
              <a:gd name="connsiteX46" fmla="*/ 3390900 w 5730240"/>
              <a:gd name="connsiteY46" fmla="*/ 132395 h 1626154"/>
              <a:gd name="connsiteX47" fmla="*/ 3505200 w 5730240"/>
              <a:gd name="connsiteY47" fmla="*/ 117155 h 1626154"/>
              <a:gd name="connsiteX48" fmla="*/ 3505200 w 5730240"/>
              <a:gd name="connsiteY48" fmla="*/ 581975 h 1626154"/>
              <a:gd name="connsiteX49" fmla="*/ 3665220 w 5730240"/>
              <a:gd name="connsiteY49" fmla="*/ 581975 h 1626154"/>
              <a:gd name="connsiteX50" fmla="*/ 3657600 w 5730240"/>
              <a:gd name="connsiteY50" fmla="*/ 421955 h 1626154"/>
              <a:gd name="connsiteX51" fmla="*/ 3733800 w 5730240"/>
              <a:gd name="connsiteY51" fmla="*/ 452435 h 1626154"/>
              <a:gd name="connsiteX52" fmla="*/ 3817620 w 5730240"/>
              <a:gd name="connsiteY52" fmla="*/ 955355 h 1626154"/>
              <a:gd name="connsiteX53" fmla="*/ 3855720 w 5730240"/>
              <a:gd name="connsiteY53" fmla="*/ 741995 h 1626154"/>
              <a:gd name="connsiteX54" fmla="*/ 3893820 w 5730240"/>
              <a:gd name="connsiteY54" fmla="*/ 772475 h 1626154"/>
              <a:gd name="connsiteX55" fmla="*/ 3947160 w 5730240"/>
              <a:gd name="connsiteY55" fmla="*/ 612455 h 1626154"/>
              <a:gd name="connsiteX56" fmla="*/ 4046220 w 5730240"/>
              <a:gd name="connsiteY56" fmla="*/ 825815 h 1626154"/>
              <a:gd name="connsiteX57" fmla="*/ 4091940 w 5730240"/>
              <a:gd name="connsiteY57" fmla="*/ 635315 h 1626154"/>
              <a:gd name="connsiteX58" fmla="*/ 4137660 w 5730240"/>
              <a:gd name="connsiteY58" fmla="*/ 856295 h 1626154"/>
              <a:gd name="connsiteX59" fmla="*/ 4152900 w 5730240"/>
              <a:gd name="connsiteY59" fmla="*/ 505775 h 1626154"/>
              <a:gd name="connsiteX60" fmla="*/ 4274820 w 5730240"/>
              <a:gd name="connsiteY60" fmla="*/ 902015 h 1626154"/>
              <a:gd name="connsiteX61" fmla="*/ 4282440 w 5730240"/>
              <a:gd name="connsiteY61" fmla="*/ 749615 h 1626154"/>
              <a:gd name="connsiteX62" fmla="*/ 4366260 w 5730240"/>
              <a:gd name="connsiteY62" fmla="*/ 856295 h 1626154"/>
              <a:gd name="connsiteX63" fmla="*/ 4343400 w 5730240"/>
              <a:gd name="connsiteY63" fmla="*/ 536255 h 1626154"/>
              <a:gd name="connsiteX64" fmla="*/ 4419600 w 5730240"/>
              <a:gd name="connsiteY64" fmla="*/ 475295 h 1626154"/>
              <a:gd name="connsiteX65" fmla="*/ 4556760 w 5730240"/>
              <a:gd name="connsiteY65" fmla="*/ 1122995 h 1626154"/>
              <a:gd name="connsiteX66" fmla="*/ 4617720 w 5730240"/>
              <a:gd name="connsiteY66" fmla="*/ 1092515 h 1626154"/>
              <a:gd name="connsiteX67" fmla="*/ 4678680 w 5730240"/>
              <a:gd name="connsiteY67" fmla="*/ 1084895 h 1626154"/>
              <a:gd name="connsiteX68" fmla="*/ 4754880 w 5730240"/>
              <a:gd name="connsiteY68" fmla="*/ 1138235 h 1626154"/>
              <a:gd name="connsiteX69" fmla="*/ 4792980 w 5730240"/>
              <a:gd name="connsiteY69" fmla="*/ 1039175 h 1626154"/>
              <a:gd name="connsiteX70" fmla="*/ 4876800 w 5730240"/>
              <a:gd name="connsiteY70" fmla="*/ 1084895 h 1626154"/>
              <a:gd name="connsiteX71" fmla="*/ 4884420 w 5730240"/>
              <a:gd name="connsiteY71" fmla="*/ 734375 h 1626154"/>
              <a:gd name="connsiteX72" fmla="*/ 4975860 w 5730240"/>
              <a:gd name="connsiteY72" fmla="*/ 810575 h 1626154"/>
              <a:gd name="connsiteX73" fmla="*/ 4937760 w 5730240"/>
              <a:gd name="connsiteY73" fmla="*/ 543875 h 1626154"/>
              <a:gd name="connsiteX74" fmla="*/ 5021580 w 5730240"/>
              <a:gd name="connsiteY74" fmla="*/ 802955 h 1626154"/>
              <a:gd name="connsiteX75" fmla="*/ 5067300 w 5730240"/>
              <a:gd name="connsiteY75" fmla="*/ 741995 h 1626154"/>
              <a:gd name="connsiteX76" fmla="*/ 5113020 w 5730240"/>
              <a:gd name="connsiteY76" fmla="*/ 818195 h 1626154"/>
              <a:gd name="connsiteX77" fmla="*/ 5113020 w 5730240"/>
              <a:gd name="connsiteY77" fmla="*/ 566735 h 1626154"/>
              <a:gd name="connsiteX78" fmla="*/ 5257800 w 5730240"/>
              <a:gd name="connsiteY78" fmla="*/ 894395 h 1626154"/>
              <a:gd name="connsiteX79" fmla="*/ 5372100 w 5730240"/>
              <a:gd name="connsiteY79" fmla="*/ 589595 h 1626154"/>
              <a:gd name="connsiteX80" fmla="*/ 5494020 w 5730240"/>
              <a:gd name="connsiteY80" fmla="*/ 1191575 h 1626154"/>
              <a:gd name="connsiteX81" fmla="*/ 5539740 w 5730240"/>
              <a:gd name="connsiteY81" fmla="*/ 962975 h 1626154"/>
              <a:gd name="connsiteX82" fmla="*/ 5615940 w 5730240"/>
              <a:gd name="connsiteY82" fmla="*/ 1092515 h 1626154"/>
              <a:gd name="connsiteX83" fmla="*/ 5654040 w 5730240"/>
              <a:gd name="connsiteY83" fmla="*/ 947735 h 1626154"/>
              <a:gd name="connsiteX84" fmla="*/ 5684520 w 5730240"/>
              <a:gd name="connsiteY84" fmla="*/ 1054415 h 1626154"/>
              <a:gd name="connsiteX85" fmla="*/ 5730240 w 5730240"/>
              <a:gd name="connsiteY85" fmla="*/ 978215 h 162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730240" h="1626154">
                <a:moveTo>
                  <a:pt x="0" y="1138235"/>
                </a:moveTo>
                <a:cubicBezTo>
                  <a:pt x="5080" y="1216975"/>
                  <a:pt x="10160" y="1295715"/>
                  <a:pt x="30480" y="1290635"/>
                </a:cubicBezTo>
                <a:cubicBezTo>
                  <a:pt x="50800" y="1285555"/>
                  <a:pt x="102870" y="1110295"/>
                  <a:pt x="121920" y="1107755"/>
                </a:cubicBezTo>
                <a:cubicBezTo>
                  <a:pt x="140970" y="1105215"/>
                  <a:pt x="132080" y="1276665"/>
                  <a:pt x="144780" y="1275395"/>
                </a:cubicBezTo>
                <a:cubicBezTo>
                  <a:pt x="157480" y="1274125"/>
                  <a:pt x="177800" y="1096325"/>
                  <a:pt x="198120" y="1100135"/>
                </a:cubicBezTo>
                <a:cubicBezTo>
                  <a:pt x="218440" y="1103945"/>
                  <a:pt x="226060" y="1387155"/>
                  <a:pt x="266700" y="1298255"/>
                </a:cubicBezTo>
                <a:cubicBezTo>
                  <a:pt x="307340" y="1209355"/>
                  <a:pt x="405130" y="658175"/>
                  <a:pt x="441960" y="566735"/>
                </a:cubicBezTo>
                <a:cubicBezTo>
                  <a:pt x="478790" y="475295"/>
                  <a:pt x="471170" y="708975"/>
                  <a:pt x="487680" y="749615"/>
                </a:cubicBezTo>
                <a:cubicBezTo>
                  <a:pt x="504190" y="790255"/>
                  <a:pt x="528320" y="771205"/>
                  <a:pt x="541020" y="810575"/>
                </a:cubicBezTo>
                <a:cubicBezTo>
                  <a:pt x="553720" y="849945"/>
                  <a:pt x="549910" y="960435"/>
                  <a:pt x="563880" y="985835"/>
                </a:cubicBezTo>
                <a:cubicBezTo>
                  <a:pt x="577850" y="1011235"/>
                  <a:pt x="603250" y="1022665"/>
                  <a:pt x="624840" y="962975"/>
                </a:cubicBezTo>
                <a:cubicBezTo>
                  <a:pt x="646430" y="903285"/>
                  <a:pt x="673100" y="626425"/>
                  <a:pt x="693420" y="627695"/>
                </a:cubicBezTo>
                <a:cubicBezTo>
                  <a:pt x="713740" y="628965"/>
                  <a:pt x="725170" y="932495"/>
                  <a:pt x="746760" y="970595"/>
                </a:cubicBezTo>
                <a:cubicBezTo>
                  <a:pt x="768350" y="1008695"/>
                  <a:pt x="803910" y="880425"/>
                  <a:pt x="822960" y="856295"/>
                </a:cubicBezTo>
                <a:cubicBezTo>
                  <a:pt x="842010" y="832165"/>
                  <a:pt x="838200" y="697545"/>
                  <a:pt x="861060" y="825815"/>
                </a:cubicBezTo>
                <a:cubicBezTo>
                  <a:pt x="883920" y="954085"/>
                  <a:pt x="930910" y="1611945"/>
                  <a:pt x="960120" y="1625915"/>
                </a:cubicBezTo>
                <a:cubicBezTo>
                  <a:pt x="989330" y="1639885"/>
                  <a:pt x="1007110" y="1039175"/>
                  <a:pt x="1036320" y="909635"/>
                </a:cubicBezTo>
                <a:cubicBezTo>
                  <a:pt x="1065530" y="780095"/>
                  <a:pt x="1106170" y="980755"/>
                  <a:pt x="1135380" y="848675"/>
                </a:cubicBezTo>
                <a:cubicBezTo>
                  <a:pt x="1164590" y="716595"/>
                  <a:pt x="1186180" y="240345"/>
                  <a:pt x="1211580" y="117155"/>
                </a:cubicBezTo>
                <a:cubicBezTo>
                  <a:pt x="1236980" y="-6035"/>
                  <a:pt x="1240790" y="96835"/>
                  <a:pt x="1287780" y="109535"/>
                </a:cubicBezTo>
                <a:cubicBezTo>
                  <a:pt x="1334770" y="122235"/>
                  <a:pt x="1446530" y="124775"/>
                  <a:pt x="1493520" y="193355"/>
                </a:cubicBezTo>
                <a:cubicBezTo>
                  <a:pt x="1540510" y="261935"/>
                  <a:pt x="1544320" y="490535"/>
                  <a:pt x="1569720" y="521015"/>
                </a:cubicBezTo>
                <a:cubicBezTo>
                  <a:pt x="1595120" y="551495"/>
                  <a:pt x="1616710" y="385125"/>
                  <a:pt x="1645920" y="376235"/>
                </a:cubicBezTo>
                <a:cubicBezTo>
                  <a:pt x="1675130" y="367345"/>
                  <a:pt x="1725930" y="383855"/>
                  <a:pt x="1744980" y="467675"/>
                </a:cubicBezTo>
                <a:cubicBezTo>
                  <a:pt x="1764030" y="551495"/>
                  <a:pt x="1731010" y="890585"/>
                  <a:pt x="1760220" y="879155"/>
                </a:cubicBezTo>
                <a:cubicBezTo>
                  <a:pt x="1789430" y="867725"/>
                  <a:pt x="1889760" y="434655"/>
                  <a:pt x="1920240" y="399095"/>
                </a:cubicBezTo>
                <a:cubicBezTo>
                  <a:pt x="1950720" y="363535"/>
                  <a:pt x="1926590" y="644205"/>
                  <a:pt x="1943100" y="665795"/>
                </a:cubicBezTo>
                <a:cubicBezTo>
                  <a:pt x="1959610" y="687385"/>
                  <a:pt x="1991360" y="508315"/>
                  <a:pt x="2019300" y="528635"/>
                </a:cubicBezTo>
                <a:cubicBezTo>
                  <a:pt x="2047240" y="548955"/>
                  <a:pt x="2082800" y="752155"/>
                  <a:pt x="2110740" y="787715"/>
                </a:cubicBezTo>
                <a:cubicBezTo>
                  <a:pt x="2138680" y="823275"/>
                  <a:pt x="2165350" y="734375"/>
                  <a:pt x="2186940" y="741995"/>
                </a:cubicBezTo>
                <a:cubicBezTo>
                  <a:pt x="2208530" y="749615"/>
                  <a:pt x="2216150" y="877885"/>
                  <a:pt x="2240280" y="833435"/>
                </a:cubicBezTo>
                <a:cubicBezTo>
                  <a:pt x="2264410" y="788985"/>
                  <a:pt x="2308860" y="499425"/>
                  <a:pt x="2331720" y="475295"/>
                </a:cubicBezTo>
                <a:cubicBezTo>
                  <a:pt x="2354580" y="451165"/>
                  <a:pt x="2363470" y="679765"/>
                  <a:pt x="2377440" y="688655"/>
                </a:cubicBezTo>
                <a:cubicBezTo>
                  <a:pt x="2391410" y="697545"/>
                  <a:pt x="2397760" y="534985"/>
                  <a:pt x="2415540" y="528635"/>
                </a:cubicBezTo>
                <a:cubicBezTo>
                  <a:pt x="2433320" y="522285"/>
                  <a:pt x="2452370" y="670875"/>
                  <a:pt x="2484120" y="650555"/>
                </a:cubicBezTo>
                <a:cubicBezTo>
                  <a:pt x="2515870" y="630235"/>
                  <a:pt x="2564130" y="413065"/>
                  <a:pt x="2606040" y="406715"/>
                </a:cubicBezTo>
                <a:cubicBezTo>
                  <a:pt x="2647950" y="400365"/>
                  <a:pt x="2705100" y="609915"/>
                  <a:pt x="2735580" y="612455"/>
                </a:cubicBezTo>
                <a:cubicBezTo>
                  <a:pt x="2766060" y="614995"/>
                  <a:pt x="2762250" y="419415"/>
                  <a:pt x="2788920" y="421955"/>
                </a:cubicBezTo>
                <a:cubicBezTo>
                  <a:pt x="2815590" y="424495"/>
                  <a:pt x="2877820" y="614995"/>
                  <a:pt x="2895600" y="627695"/>
                </a:cubicBezTo>
                <a:cubicBezTo>
                  <a:pt x="2913380" y="640395"/>
                  <a:pt x="2885440" y="489265"/>
                  <a:pt x="2895600" y="498155"/>
                </a:cubicBezTo>
                <a:cubicBezTo>
                  <a:pt x="2905760" y="507045"/>
                  <a:pt x="2943860" y="741995"/>
                  <a:pt x="2956560" y="681035"/>
                </a:cubicBezTo>
                <a:cubicBezTo>
                  <a:pt x="2969260" y="620075"/>
                  <a:pt x="2952750" y="136205"/>
                  <a:pt x="2971800" y="132395"/>
                </a:cubicBezTo>
                <a:cubicBezTo>
                  <a:pt x="2990850" y="128585"/>
                  <a:pt x="3039110" y="679765"/>
                  <a:pt x="3070860" y="658175"/>
                </a:cubicBezTo>
                <a:cubicBezTo>
                  <a:pt x="3102610" y="636585"/>
                  <a:pt x="3131820" y="44765"/>
                  <a:pt x="3162300" y="2855"/>
                </a:cubicBezTo>
                <a:cubicBezTo>
                  <a:pt x="3192780" y="-39055"/>
                  <a:pt x="3230880" y="394015"/>
                  <a:pt x="3253740" y="406715"/>
                </a:cubicBezTo>
                <a:cubicBezTo>
                  <a:pt x="3276600" y="419415"/>
                  <a:pt x="3276600" y="124775"/>
                  <a:pt x="3299460" y="79055"/>
                </a:cubicBezTo>
                <a:cubicBezTo>
                  <a:pt x="3322320" y="33335"/>
                  <a:pt x="3356610" y="126045"/>
                  <a:pt x="3390900" y="132395"/>
                </a:cubicBezTo>
                <a:cubicBezTo>
                  <a:pt x="3425190" y="138745"/>
                  <a:pt x="3486150" y="42225"/>
                  <a:pt x="3505200" y="117155"/>
                </a:cubicBezTo>
                <a:cubicBezTo>
                  <a:pt x="3524250" y="192085"/>
                  <a:pt x="3478530" y="504505"/>
                  <a:pt x="3505200" y="581975"/>
                </a:cubicBezTo>
                <a:cubicBezTo>
                  <a:pt x="3531870" y="659445"/>
                  <a:pt x="3639820" y="608645"/>
                  <a:pt x="3665220" y="581975"/>
                </a:cubicBezTo>
                <a:cubicBezTo>
                  <a:pt x="3690620" y="555305"/>
                  <a:pt x="3646170" y="443545"/>
                  <a:pt x="3657600" y="421955"/>
                </a:cubicBezTo>
                <a:cubicBezTo>
                  <a:pt x="3669030" y="400365"/>
                  <a:pt x="3707130" y="363535"/>
                  <a:pt x="3733800" y="452435"/>
                </a:cubicBezTo>
                <a:cubicBezTo>
                  <a:pt x="3760470" y="541335"/>
                  <a:pt x="3797300" y="907095"/>
                  <a:pt x="3817620" y="955355"/>
                </a:cubicBezTo>
                <a:cubicBezTo>
                  <a:pt x="3837940" y="1003615"/>
                  <a:pt x="3843020" y="772475"/>
                  <a:pt x="3855720" y="741995"/>
                </a:cubicBezTo>
                <a:cubicBezTo>
                  <a:pt x="3868420" y="711515"/>
                  <a:pt x="3878580" y="794065"/>
                  <a:pt x="3893820" y="772475"/>
                </a:cubicBezTo>
                <a:cubicBezTo>
                  <a:pt x="3909060" y="750885"/>
                  <a:pt x="3921760" y="603565"/>
                  <a:pt x="3947160" y="612455"/>
                </a:cubicBezTo>
                <a:cubicBezTo>
                  <a:pt x="3972560" y="621345"/>
                  <a:pt x="4022090" y="822005"/>
                  <a:pt x="4046220" y="825815"/>
                </a:cubicBezTo>
                <a:cubicBezTo>
                  <a:pt x="4070350" y="829625"/>
                  <a:pt x="4076700" y="630235"/>
                  <a:pt x="4091940" y="635315"/>
                </a:cubicBezTo>
                <a:cubicBezTo>
                  <a:pt x="4107180" y="640395"/>
                  <a:pt x="4127500" y="877885"/>
                  <a:pt x="4137660" y="856295"/>
                </a:cubicBezTo>
                <a:cubicBezTo>
                  <a:pt x="4147820" y="834705"/>
                  <a:pt x="4130040" y="498155"/>
                  <a:pt x="4152900" y="505775"/>
                </a:cubicBezTo>
                <a:cubicBezTo>
                  <a:pt x="4175760" y="513395"/>
                  <a:pt x="4253230" y="861375"/>
                  <a:pt x="4274820" y="902015"/>
                </a:cubicBezTo>
                <a:cubicBezTo>
                  <a:pt x="4296410" y="942655"/>
                  <a:pt x="4267200" y="757235"/>
                  <a:pt x="4282440" y="749615"/>
                </a:cubicBezTo>
                <a:cubicBezTo>
                  <a:pt x="4297680" y="741995"/>
                  <a:pt x="4356100" y="891855"/>
                  <a:pt x="4366260" y="856295"/>
                </a:cubicBezTo>
                <a:cubicBezTo>
                  <a:pt x="4376420" y="820735"/>
                  <a:pt x="4334510" y="599755"/>
                  <a:pt x="4343400" y="536255"/>
                </a:cubicBezTo>
                <a:cubicBezTo>
                  <a:pt x="4352290" y="472755"/>
                  <a:pt x="4384040" y="377505"/>
                  <a:pt x="4419600" y="475295"/>
                </a:cubicBezTo>
                <a:cubicBezTo>
                  <a:pt x="4455160" y="573085"/>
                  <a:pt x="4523740" y="1020125"/>
                  <a:pt x="4556760" y="1122995"/>
                </a:cubicBezTo>
                <a:cubicBezTo>
                  <a:pt x="4589780" y="1225865"/>
                  <a:pt x="4597400" y="1098865"/>
                  <a:pt x="4617720" y="1092515"/>
                </a:cubicBezTo>
                <a:cubicBezTo>
                  <a:pt x="4638040" y="1086165"/>
                  <a:pt x="4655820" y="1077275"/>
                  <a:pt x="4678680" y="1084895"/>
                </a:cubicBezTo>
                <a:cubicBezTo>
                  <a:pt x="4701540" y="1092515"/>
                  <a:pt x="4735830" y="1145855"/>
                  <a:pt x="4754880" y="1138235"/>
                </a:cubicBezTo>
                <a:cubicBezTo>
                  <a:pt x="4773930" y="1130615"/>
                  <a:pt x="4772660" y="1048065"/>
                  <a:pt x="4792980" y="1039175"/>
                </a:cubicBezTo>
                <a:cubicBezTo>
                  <a:pt x="4813300" y="1030285"/>
                  <a:pt x="4861560" y="1135695"/>
                  <a:pt x="4876800" y="1084895"/>
                </a:cubicBezTo>
                <a:cubicBezTo>
                  <a:pt x="4892040" y="1034095"/>
                  <a:pt x="4867910" y="780095"/>
                  <a:pt x="4884420" y="734375"/>
                </a:cubicBezTo>
                <a:cubicBezTo>
                  <a:pt x="4900930" y="688655"/>
                  <a:pt x="4966970" y="842325"/>
                  <a:pt x="4975860" y="810575"/>
                </a:cubicBezTo>
                <a:cubicBezTo>
                  <a:pt x="4984750" y="778825"/>
                  <a:pt x="4930140" y="545145"/>
                  <a:pt x="4937760" y="543875"/>
                </a:cubicBezTo>
                <a:cubicBezTo>
                  <a:pt x="4945380" y="542605"/>
                  <a:pt x="4999990" y="769935"/>
                  <a:pt x="5021580" y="802955"/>
                </a:cubicBezTo>
                <a:cubicBezTo>
                  <a:pt x="5043170" y="835975"/>
                  <a:pt x="5052060" y="739455"/>
                  <a:pt x="5067300" y="741995"/>
                </a:cubicBezTo>
                <a:cubicBezTo>
                  <a:pt x="5082540" y="744535"/>
                  <a:pt x="5105400" y="847405"/>
                  <a:pt x="5113020" y="818195"/>
                </a:cubicBezTo>
                <a:cubicBezTo>
                  <a:pt x="5120640" y="788985"/>
                  <a:pt x="5088890" y="554035"/>
                  <a:pt x="5113020" y="566735"/>
                </a:cubicBezTo>
                <a:cubicBezTo>
                  <a:pt x="5137150" y="579435"/>
                  <a:pt x="5214620" y="890585"/>
                  <a:pt x="5257800" y="894395"/>
                </a:cubicBezTo>
                <a:cubicBezTo>
                  <a:pt x="5300980" y="898205"/>
                  <a:pt x="5332730" y="540065"/>
                  <a:pt x="5372100" y="589595"/>
                </a:cubicBezTo>
                <a:cubicBezTo>
                  <a:pt x="5411470" y="639125"/>
                  <a:pt x="5466080" y="1129345"/>
                  <a:pt x="5494020" y="1191575"/>
                </a:cubicBezTo>
                <a:cubicBezTo>
                  <a:pt x="5521960" y="1253805"/>
                  <a:pt x="5519420" y="979485"/>
                  <a:pt x="5539740" y="962975"/>
                </a:cubicBezTo>
                <a:cubicBezTo>
                  <a:pt x="5560060" y="946465"/>
                  <a:pt x="5596890" y="1095055"/>
                  <a:pt x="5615940" y="1092515"/>
                </a:cubicBezTo>
                <a:cubicBezTo>
                  <a:pt x="5634990" y="1089975"/>
                  <a:pt x="5642610" y="954085"/>
                  <a:pt x="5654040" y="947735"/>
                </a:cubicBezTo>
                <a:cubicBezTo>
                  <a:pt x="5665470" y="941385"/>
                  <a:pt x="5671820" y="1049335"/>
                  <a:pt x="5684520" y="1054415"/>
                </a:cubicBezTo>
                <a:cubicBezTo>
                  <a:pt x="5697220" y="1059495"/>
                  <a:pt x="5713730" y="1018855"/>
                  <a:pt x="5730240" y="97821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2824160" y="2963117"/>
            <a:ext cx="7085962" cy="232392"/>
          </a:xfrm>
          <a:custGeom>
            <a:avLst/>
            <a:gdLst>
              <a:gd name="connsiteX0" fmla="*/ 0 w 5364480"/>
              <a:gd name="connsiteY0" fmla="*/ 215844 h 298912"/>
              <a:gd name="connsiteX1" fmla="*/ 160020 w 5364480"/>
              <a:gd name="connsiteY1" fmla="*/ 208224 h 298912"/>
              <a:gd name="connsiteX2" fmla="*/ 320040 w 5364480"/>
              <a:gd name="connsiteY2" fmla="*/ 269184 h 298912"/>
              <a:gd name="connsiteX3" fmla="*/ 609600 w 5364480"/>
              <a:gd name="connsiteY3" fmla="*/ 147264 h 298912"/>
              <a:gd name="connsiteX4" fmla="*/ 853440 w 5364480"/>
              <a:gd name="connsiteY4" fmla="*/ 284424 h 298912"/>
              <a:gd name="connsiteX5" fmla="*/ 1005840 w 5364480"/>
              <a:gd name="connsiteY5" fmla="*/ 276804 h 298912"/>
              <a:gd name="connsiteX6" fmla="*/ 1104900 w 5364480"/>
              <a:gd name="connsiteY6" fmla="*/ 124404 h 298912"/>
              <a:gd name="connsiteX7" fmla="*/ 1165860 w 5364480"/>
              <a:gd name="connsiteY7" fmla="*/ 116784 h 298912"/>
              <a:gd name="connsiteX8" fmla="*/ 1295400 w 5364480"/>
              <a:gd name="connsiteY8" fmla="*/ 32964 h 298912"/>
              <a:gd name="connsiteX9" fmla="*/ 1440180 w 5364480"/>
              <a:gd name="connsiteY9" fmla="*/ 116784 h 298912"/>
              <a:gd name="connsiteX10" fmla="*/ 1546860 w 5364480"/>
              <a:gd name="connsiteY10" fmla="*/ 48204 h 298912"/>
              <a:gd name="connsiteX11" fmla="*/ 1767840 w 5364480"/>
              <a:gd name="connsiteY11" fmla="*/ 139644 h 298912"/>
              <a:gd name="connsiteX12" fmla="*/ 1874520 w 5364480"/>
              <a:gd name="connsiteY12" fmla="*/ 93924 h 298912"/>
              <a:gd name="connsiteX13" fmla="*/ 2004060 w 5364480"/>
              <a:gd name="connsiteY13" fmla="*/ 147264 h 298912"/>
              <a:gd name="connsiteX14" fmla="*/ 2225040 w 5364480"/>
              <a:gd name="connsiteY14" fmla="*/ 17724 h 298912"/>
              <a:gd name="connsiteX15" fmla="*/ 2339340 w 5364480"/>
              <a:gd name="connsiteY15" fmla="*/ 10104 h 298912"/>
              <a:gd name="connsiteX16" fmla="*/ 2446020 w 5364480"/>
              <a:gd name="connsiteY16" fmla="*/ 101544 h 298912"/>
              <a:gd name="connsiteX17" fmla="*/ 2644140 w 5364480"/>
              <a:gd name="connsiteY17" fmla="*/ 116784 h 298912"/>
              <a:gd name="connsiteX18" fmla="*/ 2720340 w 5364480"/>
              <a:gd name="connsiteY18" fmla="*/ 192984 h 298912"/>
              <a:gd name="connsiteX19" fmla="*/ 2781300 w 5364480"/>
              <a:gd name="connsiteY19" fmla="*/ 124404 h 298912"/>
              <a:gd name="connsiteX20" fmla="*/ 2895600 w 5364480"/>
              <a:gd name="connsiteY20" fmla="*/ 154884 h 298912"/>
              <a:gd name="connsiteX21" fmla="*/ 2903220 w 5364480"/>
              <a:gd name="connsiteY21" fmla="*/ 261564 h 298912"/>
              <a:gd name="connsiteX22" fmla="*/ 3200400 w 5364480"/>
              <a:gd name="connsiteY22" fmla="*/ 269184 h 298912"/>
              <a:gd name="connsiteX23" fmla="*/ 3467100 w 5364480"/>
              <a:gd name="connsiteY23" fmla="*/ 200604 h 298912"/>
              <a:gd name="connsiteX24" fmla="*/ 3520440 w 5364480"/>
              <a:gd name="connsiteY24" fmla="*/ 109164 h 298912"/>
              <a:gd name="connsiteX25" fmla="*/ 3657600 w 5364480"/>
              <a:gd name="connsiteY25" fmla="*/ 170124 h 298912"/>
              <a:gd name="connsiteX26" fmla="*/ 3855720 w 5364480"/>
              <a:gd name="connsiteY26" fmla="*/ 109164 h 298912"/>
              <a:gd name="connsiteX27" fmla="*/ 3924300 w 5364480"/>
              <a:gd name="connsiteY27" fmla="*/ 170124 h 298912"/>
              <a:gd name="connsiteX28" fmla="*/ 4107180 w 5364480"/>
              <a:gd name="connsiteY28" fmla="*/ 93924 h 298912"/>
              <a:gd name="connsiteX29" fmla="*/ 4312920 w 5364480"/>
              <a:gd name="connsiteY29" fmla="*/ 162504 h 298912"/>
              <a:gd name="connsiteX30" fmla="*/ 4465320 w 5364480"/>
              <a:gd name="connsiteY30" fmla="*/ 124404 h 298912"/>
              <a:gd name="connsiteX31" fmla="*/ 4678680 w 5364480"/>
              <a:gd name="connsiteY31" fmla="*/ 223464 h 298912"/>
              <a:gd name="connsiteX32" fmla="*/ 4922520 w 5364480"/>
              <a:gd name="connsiteY32" fmla="*/ 116784 h 298912"/>
              <a:gd name="connsiteX33" fmla="*/ 5097780 w 5364480"/>
              <a:gd name="connsiteY33" fmla="*/ 170124 h 298912"/>
              <a:gd name="connsiteX34" fmla="*/ 5288280 w 5364480"/>
              <a:gd name="connsiteY34" fmla="*/ 177744 h 298912"/>
              <a:gd name="connsiteX35" fmla="*/ 5364480 w 5364480"/>
              <a:gd name="connsiteY35" fmla="*/ 177744 h 29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64480" h="298912">
                <a:moveTo>
                  <a:pt x="0" y="215844"/>
                </a:moveTo>
                <a:cubicBezTo>
                  <a:pt x="53340" y="207589"/>
                  <a:pt x="106680" y="199334"/>
                  <a:pt x="160020" y="208224"/>
                </a:cubicBezTo>
                <a:cubicBezTo>
                  <a:pt x="213360" y="217114"/>
                  <a:pt x="245110" y="279344"/>
                  <a:pt x="320040" y="269184"/>
                </a:cubicBezTo>
                <a:cubicBezTo>
                  <a:pt x="394970" y="259024"/>
                  <a:pt x="520700" y="144724"/>
                  <a:pt x="609600" y="147264"/>
                </a:cubicBezTo>
                <a:cubicBezTo>
                  <a:pt x="698500" y="149804"/>
                  <a:pt x="787400" y="262834"/>
                  <a:pt x="853440" y="284424"/>
                </a:cubicBezTo>
                <a:cubicBezTo>
                  <a:pt x="919480" y="306014"/>
                  <a:pt x="963930" y="303474"/>
                  <a:pt x="1005840" y="276804"/>
                </a:cubicBezTo>
                <a:cubicBezTo>
                  <a:pt x="1047750" y="250134"/>
                  <a:pt x="1078230" y="151074"/>
                  <a:pt x="1104900" y="124404"/>
                </a:cubicBezTo>
                <a:cubicBezTo>
                  <a:pt x="1131570" y="97734"/>
                  <a:pt x="1134110" y="132024"/>
                  <a:pt x="1165860" y="116784"/>
                </a:cubicBezTo>
                <a:cubicBezTo>
                  <a:pt x="1197610" y="101544"/>
                  <a:pt x="1249680" y="32964"/>
                  <a:pt x="1295400" y="32964"/>
                </a:cubicBezTo>
                <a:cubicBezTo>
                  <a:pt x="1341120" y="32964"/>
                  <a:pt x="1398270" y="114244"/>
                  <a:pt x="1440180" y="116784"/>
                </a:cubicBezTo>
                <a:cubicBezTo>
                  <a:pt x="1482090" y="119324"/>
                  <a:pt x="1492250" y="44394"/>
                  <a:pt x="1546860" y="48204"/>
                </a:cubicBezTo>
                <a:cubicBezTo>
                  <a:pt x="1601470" y="52014"/>
                  <a:pt x="1713230" y="132024"/>
                  <a:pt x="1767840" y="139644"/>
                </a:cubicBezTo>
                <a:cubicBezTo>
                  <a:pt x="1822450" y="147264"/>
                  <a:pt x="1835150" y="92654"/>
                  <a:pt x="1874520" y="93924"/>
                </a:cubicBezTo>
                <a:cubicBezTo>
                  <a:pt x="1913890" y="95194"/>
                  <a:pt x="1945640" y="159964"/>
                  <a:pt x="2004060" y="147264"/>
                </a:cubicBezTo>
                <a:cubicBezTo>
                  <a:pt x="2062480" y="134564"/>
                  <a:pt x="2169160" y="40584"/>
                  <a:pt x="2225040" y="17724"/>
                </a:cubicBezTo>
                <a:cubicBezTo>
                  <a:pt x="2280920" y="-5136"/>
                  <a:pt x="2302510" y="-3866"/>
                  <a:pt x="2339340" y="10104"/>
                </a:cubicBezTo>
                <a:cubicBezTo>
                  <a:pt x="2376170" y="24074"/>
                  <a:pt x="2395220" y="83764"/>
                  <a:pt x="2446020" y="101544"/>
                </a:cubicBezTo>
                <a:cubicBezTo>
                  <a:pt x="2496820" y="119324"/>
                  <a:pt x="2598420" y="101544"/>
                  <a:pt x="2644140" y="116784"/>
                </a:cubicBezTo>
                <a:cubicBezTo>
                  <a:pt x="2689860" y="132024"/>
                  <a:pt x="2697480" y="191714"/>
                  <a:pt x="2720340" y="192984"/>
                </a:cubicBezTo>
                <a:cubicBezTo>
                  <a:pt x="2743200" y="194254"/>
                  <a:pt x="2752090" y="130754"/>
                  <a:pt x="2781300" y="124404"/>
                </a:cubicBezTo>
                <a:cubicBezTo>
                  <a:pt x="2810510" y="118054"/>
                  <a:pt x="2875280" y="132024"/>
                  <a:pt x="2895600" y="154884"/>
                </a:cubicBezTo>
                <a:cubicBezTo>
                  <a:pt x="2915920" y="177744"/>
                  <a:pt x="2852420" y="242514"/>
                  <a:pt x="2903220" y="261564"/>
                </a:cubicBezTo>
                <a:cubicBezTo>
                  <a:pt x="2954020" y="280614"/>
                  <a:pt x="3106420" y="279344"/>
                  <a:pt x="3200400" y="269184"/>
                </a:cubicBezTo>
                <a:cubicBezTo>
                  <a:pt x="3294380" y="259024"/>
                  <a:pt x="3413760" y="227274"/>
                  <a:pt x="3467100" y="200604"/>
                </a:cubicBezTo>
                <a:cubicBezTo>
                  <a:pt x="3520440" y="173934"/>
                  <a:pt x="3488690" y="114244"/>
                  <a:pt x="3520440" y="109164"/>
                </a:cubicBezTo>
                <a:cubicBezTo>
                  <a:pt x="3552190" y="104084"/>
                  <a:pt x="3601720" y="170124"/>
                  <a:pt x="3657600" y="170124"/>
                </a:cubicBezTo>
                <a:cubicBezTo>
                  <a:pt x="3713480" y="170124"/>
                  <a:pt x="3811270" y="109164"/>
                  <a:pt x="3855720" y="109164"/>
                </a:cubicBezTo>
                <a:cubicBezTo>
                  <a:pt x="3900170" y="109164"/>
                  <a:pt x="3882390" y="172664"/>
                  <a:pt x="3924300" y="170124"/>
                </a:cubicBezTo>
                <a:cubicBezTo>
                  <a:pt x="3966210" y="167584"/>
                  <a:pt x="4042410" y="95194"/>
                  <a:pt x="4107180" y="93924"/>
                </a:cubicBezTo>
                <a:cubicBezTo>
                  <a:pt x="4171950" y="92654"/>
                  <a:pt x="4253230" y="157424"/>
                  <a:pt x="4312920" y="162504"/>
                </a:cubicBezTo>
                <a:cubicBezTo>
                  <a:pt x="4372610" y="167584"/>
                  <a:pt x="4404360" y="114244"/>
                  <a:pt x="4465320" y="124404"/>
                </a:cubicBezTo>
                <a:cubicBezTo>
                  <a:pt x="4526280" y="134564"/>
                  <a:pt x="4602480" y="224734"/>
                  <a:pt x="4678680" y="223464"/>
                </a:cubicBezTo>
                <a:cubicBezTo>
                  <a:pt x="4754880" y="222194"/>
                  <a:pt x="4852670" y="125674"/>
                  <a:pt x="4922520" y="116784"/>
                </a:cubicBezTo>
                <a:cubicBezTo>
                  <a:pt x="4992370" y="107894"/>
                  <a:pt x="5036820" y="159964"/>
                  <a:pt x="5097780" y="170124"/>
                </a:cubicBezTo>
                <a:cubicBezTo>
                  <a:pt x="5158740" y="180284"/>
                  <a:pt x="5243830" y="176474"/>
                  <a:pt x="5288280" y="177744"/>
                </a:cubicBezTo>
                <a:cubicBezTo>
                  <a:pt x="5332730" y="179014"/>
                  <a:pt x="5306060" y="274264"/>
                  <a:pt x="5364480" y="177744"/>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2763422" y="3223974"/>
            <a:ext cx="7107705" cy="1008618"/>
          </a:xfrm>
          <a:custGeom>
            <a:avLst/>
            <a:gdLst>
              <a:gd name="connsiteX0" fmla="*/ 0 w 5882640"/>
              <a:gd name="connsiteY0" fmla="*/ 1008618 h 1008618"/>
              <a:gd name="connsiteX1" fmla="*/ 251460 w 5882640"/>
              <a:gd name="connsiteY1" fmla="*/ 879078 h 1008618"/>
              <a:gd name="connsiteX2" fmla="*/ 335280 w 5882640"/>
              <a:gd name="connsiteY2" fmla="*/ 619998 h 1008618"/>
              <a:gd name="connsiteX3" fmla="*/ 381000 w 5882640"/>
              <a:gd name="connsiteY3" fmla="*/ 559038 h 1008618"/>
              <a:gd name="connsiteX4" fmla="*/ 457200 w 5882640"/>
              <a:gd name="connsiteY4" fmla="*/ 635238 h 1008618"/>
              <a:gd name="connsiteX5" fmla="*/ 502920 w 5882640"/>
              <a:gd name="connsiteY5" fmla="*/ 559038 h 1008618"/>
              <a:gd name="connsiteX6" fmla="*/ 563880 w 5882640"/>
              <a:gd name="connsiteY6" fmla="*/ 619998 h 1008618"/>
              <a:gd name="connsiteX7" fmla="*/ 632460 w 5882640"/>
              <a:gd name="connsiteY7" fmla="*/ 513318 h 1008618"/>
              <a:gd name="connsiteX8" fmla="*/ 716280 w 5882640"/>
              <a:gd name="connsiteY8" fmla="*/ 665718 h 1008618"/>
              <a:gd name="connsiteX9" fmla="*/ 845820 w 5882640"/>
              <a:gd name="connsiteY9" fmla="*/ 604758 h 1008618"/>
              <a:gd name="connsiteX10" fmla="*/ 914400 w 5882640"/>
              <a:gd name="connsiteY10" fmla="*/ 147558 h 1008618"/>
              <a:gd name="connsiteX11" fmla="*/ 982980 w 5882640"/>
              <a:gd name="connsiteY11" fmla="*/ 254238 h 1008618"/>
              <a:gd name="connsiteX12" fmla="*/ 975360 w 5882640"/>
              <a:gd name="connsiteY12" fmla="*/ 520938 h 1008618"/>
              <a:gd name="connsiteX13" fmla="*/ 1051560 w 5882640"/>
              <a:gd name="connsiteY13" fmla="*/ 498078 h 1008618"/>
              <a:gd name="connsiteX14" fmla="*/ 1127760 w 5882640"/>
              <a:gd name="connsiteY14" fmla="*/ 650478 h 1008618"/>
              <a:gd name="connsiteX15" fmla="*/ 1318260 w 5882640"/>
              <a:gd name="connsiteY15" fmla="*/ 635238 h 1008618"/>
              <a:gd name="connsiteX16" fmla="*/ 1417320 w 5882640"/>
              <a:gd name="connsiteY16" fmla="*/ 475218 h 1008618"/>
              <a:gd name="connsiteX17" fmla="*/ 1478280 w 5882640"/>
              <a:gd name="connsiteY17" fmla="*/ 612378 h 1008618"/>
              <a:gd name="connsiteX18" fmla="*/ 1607820 w 5882640"/>
              <a:gd name="connsiteY18" fmla="*/ 482838 h 1008618"/>
              <a:gd name="connsiteX19" fmla="*/ 1691640 w 5882640"/>
              <a:gd name="connsiteY19" fmla="*/ 543798 h 1008618"/>
              <a:gd name="connsiteX20" fmla="*/ 1813560 w 5882640"/>
              <a:gd name="connsiteY20" fmla="*/ 536178 h 1008618"/>
              <a:gd name="connsiteX21" fmla="*/ 1828800 w 5882640"/>
              <a:gd name="connsiteY21" fmla="*/ 475218 h 1008618"/>
              <a:gd name="connsiteX22" fmla="*/ 1935480 w 5882640"/>
              <a:gd name="connsiteY22" fmla="*/ 498078 h 1008618"/>
              <a:gd name="connsiteX23" fmla="*/ 2110740 w 5882640"/>
              <a:gd name="connsiteY23" fmla="*/ 353298 h 1008618"/>
              <a:gd name="connsiteX24" fmla="*/ 2202180 w 5882640"/>
              <a:gd name="connsiteY24" fmla="*/ 360918 h 1008618"/>
              <a:gd name="connsiteX25" fmla="*/ 2270760 w 5882640"/>
              <a:gd name="connsiteY25" fmla="*/ 315198 h 1008618"/>
              <a:gd name="connsiteX26" fmla="*/ 2339340 w 5882640"/>
              <a:gd name="connsiteY26" fmla="*/ 322818 h 1008618"/>
              <a:gd name="connsiteX27" fmla="*/ 2369820 w 5882640"/>
              <a:gd name="connsiteY27" fmla="*/ 223758 h 1008618"/>
              <a:gd name="connsiteX28" fmla="*/ 2514600 w 5882640"/>
              <a:gd name="connsiteY28" fmla="*/ 124698 h 1008618"/>
              <a:gd name="connsiteX29" fmla="*/ 2606040 w 5882640"/>
              <a:gd name="connsiteY29" fmla="*/ 170418 h 1008618"/>
              <a:gd name="connsiteX30" fmla="*/ 2727960 w 5882640"/>
              <a:gd name="connsiteY30" fmla="*/ 147558 h 1008618"/>
              <a:gd name="connsiteX31" fmla="*/ 2804160 w 5882640"/>
              <a:gd name="connsiteY31" fmla="*/ 277098 h 1008618"/>
              <a:gd name="connsiteX32" fmla="*/ 2842260 w 5882640"/>
              <a:gd name="connsiteY32" fmla="*/ 147558 h 1008618"/>
              <a:gd name="connsiteX33" fmla="*/ 2910840 w 5882640"/>
              <a:gd name="connsiteY33" fmla="*/ 139938 h 1008618"/>
              <a:gd name="connsiteX34" fmla="*/ 2956560 w 5882640"/>
              <a:gd name="connsiteY34" fmla="*/ 78978 h 1008618"/>
              <a:gd name="connsiteX35" fmla="*/ 3055620 w 5882640"/>
              <a:gd name="connsiteY35" fmla="*/ 117078 h 1008618"/>
              <a:gd name="connsiteX36" fmla="*/ 3101340 w 5882640"/>
              <a:gd name="connsiteY36" fmla="*/ 2778 h 1008618"/>
              <a:gd name="connsiteX37" fmla="*/ 3162300 w 5882640"/>
              <a:gd name="connsiteY37" fmla="*/ 33258 h 1008618"/>
              <a:gd name="connsiteX38" fmla="*/ 3611880 w 5882640"/>
              <a:gd name="connsiteY38" fmla="*/ 10398 h 1008618"/>
              <a:gd name="connsiteX39" fmla="*/ 3688080 w 5882640"/>
              <a:gd name="connsiteY39" fmla="*/ 86598 h 1008618"/>
              <a:gd name="connsiteX40" fmla="*/ 3825240 w 5882640"/>
              <a:gd name="connsiteY40" fmla="*/ 139938 h 1008618"/>
              <a:gd name="connsiteX41" fmla="*/ 3832860 w 5882640"/>
              <a:gd name="connsiteY41" fmla="*/ 178038 h 1008618"/>
              <a:gd name="connsiteX42" fmla="*/ 3909060 w 5882640"/>
              <a:gd name="connsiteY42" fmla="*/ 231378 h 1008618"/>
              <a:gd name="connsiteX43" fmla="*/ 3954780 w 5882640"/>
              <a:gd name="connsiteY43" fmla="*/ 338058 h 1008618"/>
              <a:gd name="connsiteX44" fmla="*/ 4038600 w 5882640"/>
              <a:gd name="connsiteY44" fmla="*/ 338058 h 1008618"/>
              <a:gd name="connsiteX45" fmla="*/ 4206240 w 5882640"/>
              <a:gd name="connsiteY45" fmla="*/ 490458 h 1008618"/>
              <a:gd name="connsiteX46" fmla="*/ 4320540 w 5882640"/>
              <a:gd name="connsiteY46" fmla="*/ 536178 h 1008618"/>
              <a:gd name="connsiteX47" fmla="*/ 4411980 w 5882640"/>
              <a:gd name="connsiteY47" fmla="*/ 421878 h 1008618"/>
              <a:gd name="connsiteX48" fmla="*/ 4472940 w 5882640"/>
              <a:gd name="connsiteY48" fmla="*/ 513318 h 1008618"/>
              <a:gd name="connsiteX49" fmla="*/ 4594860 w 5882640"/>
              <a:gd name="connsiteY49" fmla="*/ 505698 h 1008618"/>
              <a:gd name="connsiteX50" fmla="*/ 4648200 w 5882640"/>
              <a:gd name="connsiteY50" fmla="*/ 581898 h 1008618"/>
              <a:gd name="connsiteX51" fmla="*/ 4777740 w 5882640"/>
              <a:gd name="connsiteY51" fmla="*/ 673338 h 1008618"/>
              <a:gd name="connsiteX52" fmla="*/ 4853940 w 5882640"/>
              <a:gd name="connsiteY52" fmla="*/ 566658 h 1008618"/>
              <a:gd name="connsiteX53" fmla="*/ 4899660 w 5882640"/>
              <a:gd name="connsiteY53" fmla="*/ 650478 h 1008618"/>
              <a:gd name="connsiteX54" fmla="*/ 5013960 w 5882640"/>
              <a:gd name="connsiteY54" fmla="*/ 505698 h 1008618"/>
              <a:gd name="connsiteX55" fmla="*/ 5105400 w 5882640"/>
              <a:gd name="connsiteY55" fmla="*/ 505698 h 1008618"/>
              <a:gd name="connsiteX56" fmla="*/ 5135880 w 5882640"/>
              <a:gd name="connsiteY56" fmla="*/ 619998 h 1008618"/>
              <a:gd name="connsiteX57" fmla="*/ 5234940 w 5882640"/>
              <a:gd name="connsiteY57" fmla="*/ 612378 h 1008618"/>
              <a:gd name="connsiteX58" fmla="*/ 5410200 w 5882640"/>
              <a:gd name="connsiteY58" fmla="*/ 802878 h 1008618"/>
              <a:gd name="connsiteX59" fmla="*/ 5478780 w 5882640"/>
              <a:gd name="connsiteY59" fmla="*/ 932418 h 1008618"/>
              <a:gd name="connsiteX60" fmla="*/ 5707380 w 5882640"/>
              <a:gd name="connsiteY60" fmla="*/ 924798 h 1008618"/>
              <a:gd name="connsiteX61" fmla="*/ 5882640 w 5882640"/>
              <a:gd name="connsiteY61" fmla="*/ 1000998 h 10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82640" h="1008618">
                <a:moveTo>
                  <a:pt x="0" y="1008618"/>
                </a:moveTo>
                <a:cubicBezTo>
                  <a:pt x="97790" y="976233"/>
                  <a:pt x="195580" y="943848"/>
                  <a:pt x="251460" y="879078"/>
                </a:cubicBezTo>
                <a:cubicBezTo>
                  <a:pt x="307340" y="814308"/>
                  <a:pt x="313690" y="673338"/>
                  <a:pt x="335280" y="619998"/>
                </a:cubicBezTo>
                <a:cubicBezTo>
                  <a:pt x="356870" y="566658"/>
                  <a:pt x="360680" y="556498"/>
                  <a:pt x="381000" y="559038"/>
                </a:cubicBezTo>
                <a:cubicBezTo>
                  <a:pt x="401320" y="561578"/>
                  <a:pt x="436880" y="635238"/>
                  <a:pt x="457200" y="635238"/>
                </a:cubicBezTo>
                <a:cubicBezTo>
                  <a:pt x="477520" y="635238"/>
                  <a:pt x="485140" y="561578"/>
                  <a:pt x="502920" y="559038"/>
                </a:cubicBezTo>
                <a:cubicBezTo>
                  <a:pt x="520700" y="556498"/>
                  <a:pt x="542290" y="627618"/>
                  <a:pt x="563880" y="619998"/>
                </a:cubicBezTo>
                <a:cubicBezTo>
                  <a:pt x="585470" y="612378"/>
                  <a:pt x="607060" y="505698"/>
                  <a:pt x="632460" y="513318"/>
                </a:cubicBezTo>
                <a:cubicBezTo>
                  <a:pt x="657860" y="520938"/>
                  <a:pt x="680720" y="650478"/>
                  <a:pt x="716280" y="665718"/>
                </a:cubicBezTo>
                <a:cubicBezTo>
                  <a:pt x="751840" y="680958"/>
                  <a:pt x="812800" y="691118"/>
                  <a:pt x="845820" y="604758"/>
                </a:cubicBezTo>
                <a:cubicBezTo>
                  <a:pt x="878840" y="518398"/>
                  <a:pt x="891540" y="205978"/>
                  <a:pt x="914400" y="147558"/>
                </a:cubicBezTo>
                <a:cubicBezTo>
                  <a:pt x="937260" y="89138"/>
                  <a:pt x="972820" y="192008"/>
                  <a:pt x="982980" y="254238"/>
                </a:cubicBezTo>
                <a:cubicBezTo>
                  <a:pt x="993140" y="316468"/>
                  <a:pt x="963930" y="480298"/>
                  <a:pt x="975360" y="520938"/>
                </a:cubicBezTo>
                <a:cubicBezTo>
                  <a:pt x="986790" y="561578"/>
                  <a:pt x="1026160" y="476488"/>
                  <a:pt x="1051560" y="498078"/>
                </a:cubicBezTo>
                <a:cubicBezTo>
                  <a:pt x="1076960" y="519668"/>
                  <a:pt x="1083310" y="627618"/>
                  <a:pt x="1127760" y="650478"/>
                </a:cubicBezTo>
                <a:cubicBezTo>
                  <a:pt x="1172210" y="673338"/>
                  <a:pt x="1270000" y="664448"/>
                  <a:pt x="1318260" y="635238"/>
                </a:cubicBezTo>
                <a:cubicBezTo>
                  <a:pt x="1366520" y="606028"/>
                  <a:pt x="1390650" y="479028"/>
                  <a:pt x="1417320" y="475218"/>
                </a:cubicBezTo>
                <a:cubicBezTo>
                  <a:pt x="1443990" y="471408"/>
                  <a:pt x="1446530" y="611108"/>
                  <a:pt x="1478280" y="612378"/>
                </a:cubicBezTo>
                <a:cubicBezTo>
                  <a:pt x="1510030" y="613648"/>
                  <a:pt x="1572260" y="494268"/>
                  <a:pt x="1607820" y="482838"/>
                </a:cubicBezTo>
                <a:cubicBezTo>
                  <a:pt x="1643380" y="471408"/>
                  <a:pt x="1657350" y="534908"/>
                  <a:pt x="1691640" y="543798"/>
                </a:cubicBezTo>
                <a:cubicBezTo>
                  <a:pt x="1725930" y="552688"/>
                  <a:pt x="1790700" y="547608"/>
                  <a:pt x="1813560" y="536178"/>
                </a:cubicBezTo>
                <a:cubicBezTo>
                  <a:pt x="1836420" y="524748"/>
                  <a:pt x="1808480" y="481568"/>
                  <a:pt x="1828800" y="475218"/>
                </a:cubicBezTo>
                <a:cubicBezTo>
                  <a:pt x="1849120" y="468868"/>
                  <a:pt x="1888490" y="518398"/>
                  <a:pt x="1935480" y="498078"/>
                </a:cubicBezTo>
                <a:cubicBezTo>
                  <a:pt x="1982470" y="477758"/>
                  <a:pt x="2066290" y="376158"/>
                  <a:pt x="2110740" y="353298"/>
                </a:cubicBezTo>
                <a:cubicBezTo>
                  <a:pt x="2155190" y="330438"/>
                  <a:pt x="2175510" y="367268"/>
                  <a:pt x="2202180" y="360918"/>
                </a:cubicBezTo>
                <a:cubicBezTo>
                  <a:pt x="2228850" y="354568"/>
                  <a:pt x="2247900" y="321548"/>
                  <a:pt x="2270760" y="315198"/>
                </a:cubicBezTo>
                <a:cubicBezTo>
                  <a:pt x="2293620" y="308848"/>
                  <a:pt x="2322830" y="338058"/>
                  <a:pt x="2339340" y="322818"/>
                </a:cubicBezTo>
                <a:cubicBezTo>
                  <a:pt x="2355850" y="307578"/>
                  <a:pt x="2340610" y="256778"/>
                  <a:pt x="2369820" y="223758"/>
                </a:cubicBezTo>
                <a:cubicBezTo>
                  <a:pt x="2399030" y="190738"/>
                  <a:pt x="2475230" y="133588"/>
                  <a:pt x="2514600" y="124698"/>
                </a:cubicBezTo>
                <a:cubicBezTo>
                  <a:pt x="2553970" y="115808"/>
                  <a:pt x="2570480" y="166608"/>
                  <a:pt x="2606040" y="170418"/>
                </a:cubicBezTo>
                <a:cubicBezTo>
                  <a:pt x="2641600" y="174228"/>
                  <a:pt x="2694940" y="129778"/>
                  <a:pt x="2727960" y="147558"/>
                </a:cubicBezTo>
                <a:cubicBezTo>
                  <a:pt x="2760980" y="165338"/>
                  <a:pt x="2785110" y="277098"/>
                  <a:pt x="2804160" y="277098"/>
                </a:cubicBezTo>
                <a:cubicBezTo>
                  <a:pt x="2823210" y="277098"/>
                  <a:pt x="2824480" y="170418"/>
                  <a:pt x="2842260" y="147558"/>
                </a:cubicBezTo>
                <a:cubicBezTo>
                  <a:pt x="2860040" y="124698"/>
                  <a:pt x="2891790" y="151368"/>
                  <a:pt x="2910840" y="139938"/>
                </a:cubicBezTo>
                <a:cubicBezTo>
                  <a:pt x="2929890" y="128508"/>
                  <a:pt x="2932430" y="82788"/>
                  <a:pt x="2956560" y="78978"/>
                </a:cubicBezTo>
                <a:cubicBezTo>
                  <a:pt x="2980690" y="75168"/>
                  <a:pt x="3031490" y="129778"/>
                  <a:pt x="3055620" y="117078"/>
                </a:cubicBezTo>
                <a:cubicBezTo>
                  <a:pt x="3079750" y="104378"/>
                  <a:pt x="3083560" y="16748"/>
                  <a:pt x="3101340" y="2778"/>
                </a:cubicBezTo>
                <a:cubicBezTo>
                  <a:pt x="3119120" y="-11192"/>
                  <a:pt x="3077210" y="31988"/>
                  <a:pt x="3162300" y="33258"/>
                </a:cubicBezTo>
                <a:cubicBezTo>
                  <a:pt x="3247390" y="34528"/>
                  <a:pt x="3524250" y="1508"/>
                  <a:pt x="3611880" y="10398"/>
                </a:cubicBezTo>
                <a:cubicBezTo>
                  <a:pt x="3699510" y="19288"/>
                  <a:pt x="3652520" y="65008"/>
                  <a:pt x="3688080" y="86598"/>
                </a:cubicBezTo>
                <a:cubicBezTo>
                  <a:pt x="3723640" y="108188"/>
                  <a:pt x="3801110" y="124698"/>
                  <a:pt x="3825240" y="139938"/>
                </a:cubicBezTo>
                <a:cubicBezTo>
                  <a:pt x="3849370" y="155178"/>
                  <a:pt x="3818890" y="162798"/>
                  <a:pt x="3832860" y="178038"/>
                </a:cubicBezTo>
                <a:cubicBezTo>
                  <a:pt x="3846830" y="193278"/>
                  <a:pt x="3888740" y="204708"/>
                  <a:pt x="3909060" y="231378"/>
                </a:cubicBezTo>
                <a:cubicBezTo>
                  <a:pt x="3929380" y="258048"/>
                  <a:pt x="3933190" y="320278"/>
                  <a:pt x="3954780" y="338058"/>
                </a:cubicBezTo>
                <a:cubicBezTo>
                  <a:pt x="3976370" y="355838"/>
                  <a:pt x="3996690" y="312658"/>
                  <a:pt x="4038600" y="338058"/>
                </a:cubicBezTo>
                <a:cubicBezTo>
                  <a:pt x="4080510" y="363458"/>
                  <a:pt x="4159250" y="457438"/>
                  <a:pt x="4206240" y="490458"/>
                </a:cubicBezTo>
                <a:cubicBezTo>
                  <a:pt x="4253230" y="523478"/>
                  <a:pt x="4286250" y="547608"/>
                  <a:pt x="4320540" y="536178"/>
                </a:cubicBezTo>
                <a:cubicBezTo>
                  <a:pt x="4354830" y="524748"/>
                  <a:pt x="4386580" y="425688"/>
                  <a:pt x="4411980" y="421878"/>
                </a:cubicBezTo>
                <a:cubicBezTo>
                  <a:pt x="4437380" y="418068"/>
                  <a:pt x="4442460" y="499348"/>
                  <a:pt x="4472940" y="513318"/>
                </a:cubicBezTo>
                <a:cubicBezTo>
                  <a:pt x="4503420" y="527288"/>
                  <a:pt x="4565650" y="494268"/>
                  <a:pt x="4594860" y="505698"/>
                </a:cubicBezTo>
                <a:cubicBezTo>
                  <a:pt x="4624070" y="517128"/>
                  <a:pt x="4617720" y="553958"/>
                  <a:pt x="4648200" y="581898"/>
                </a:cubicBezTo>
                <a:cubicBezTo>
                  <a:pt x="4678680" y="609838"/>
                  <a:pt x="4743450" y="675878"/>
                  <a:pt x="4777740" y="673338"/>
                </a:cubicBezTo>
                <a:cubicBezTo>
                  <a:pt x="4812030" y="670798"/>
                  <a:pt x="4833620" y="570468"/>
                  <a:pt x="4853940" y="566658"/>
                </a:cubicBezTo>
                <a:cubicBezTo>
                  <a:pt x="4874260" y="562848"/>
                  <a:pt x="4872990" y="660638"/>
                  <a:pt x="4899660" y="650478"/>
                </a:cubicBezTo>
                <a:cubicBezTo>
                  <a:pt x="4926330" y="640318"/>
                  <a:pt x="4979670" y="529828"/>
                  <a:pt x="5013960" y="505698"/>
                </a:cubicBezTo>
                <a:cubicBezTo>
                  <a:pt x="5048250" y="481568"/>
                  <a:pt x="5085080" y="486648"/>
                  <a:pt x="5105400" y="505698"/>
                </a:cubicBezTo>
                <a:cubicBezTo>
                  <a:pt x="5125720" y="524748"/>
                  <a:pt x="5114290" y="602218"/>
                  <a:pt x="5135880" y="619998"/>
                </a:cubicBezTo>
                <a:cubicBezTo>
                  <a:pt x="5157470" y="637778"/>
                  <a:pt x="5189220" y="581898"/>
                  <a:pt x="5234940" y="612378"/>
                </a:cubicBezTo>
                <a:cubicBezTo>
                  <a:pt x="5280660" y="642858"/>
                  <a:pt x="5369560" y="749538"/>
                  <a:pt x="5410200" y="802878"/>
                </a:cubicBezTo>
                <a:cubicBezTo>
                  <a:pt x="5450840" y="856218"/>
                  <a:pt x="5429250" y="912098"/>
                  <a:pt x="5478780" y="932418"/>
                </a:cubicBezTo>
                <a:cubicBezTo>
                  <a:pt x="5528310" y="952738"/>
                  <a:pt x="5640070" y="913368"/>
                  <a:pt x="5707380" y="924798"/>
                </a:cubicBezTo>
                <a:cubicBezTo>
                  <a:pt x="5774690" y="936228"/>
                  <a:pt x="5828665" y="968613"/>
                  <a:pt x="5882640" y="1000998"/>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772227" y="3228820"/>
            <a:ext cx="7137895" cy="914418"/>
          </a:xfrm>
          <a:custGeom>
            <a:avLst/>
            <a:gdLst>
              <a:gd name="connsiteX0" fmla="*/ 0 w 5875020"/>
              <a:gd name="connsiteY0" fmla="*/ 899178 h 914418"/>
              <a:gd name="connsiteX1" fmla="*/ 175260 w 5875020"/>
              <a:gd name="connsiteY1" fmla="*/ 822978 h 914418"/>
              <a:gd name="connsiteX2" fmla="*/ 350520 w 5875020"/>
              <a:gd name="connsiteY2" fmla="*/ 624858 h 914418"/>
              <a:gd name="connsiteX3" fmla="*/ 762000 w 5875020"/>
              <a:gd name="connsiteY3" fmla="*/ 563898 h 914418"/>
              <a:gd name="connsiteX4" fmla="*/ 998220 w 5875020"/>
              <a:gd name="connsiteY4" fmla="*/ 434358 h 914418"/>
              <a:gd name="connsiteX5" fmla="*/ 1089660 w 5875020"/>
              <a:gd name="connsiteY5" fmla="*/ 480078 h 914418"/>
              <a:gd name="connsiteX6" fmla="*/ 1356360 w 5875020"/>
              <a:gd name="connsiteY6" fmla="*/ 434358 h 914418"/>
              <a:gd name="connsiteX7" fmla="*/ 1722120 w 5875020"/>
              <a:gd name="connsiteY7" fmla="*/ 441978 h 914418"/>
              <a:gd name="connsiteX8" fmla="*/ 1775460 w 5875020"/>
              <a:gd name="connsiteY8" fmla="*/ 487698 h 914418"/>
              <a:gd name="connsiteX9" fmla="*/ 2049780 w 5875020"/>
              <a:gd name="connsiteY9" fmla="*/ 441978 h 914418"/>
              <a:gd name="connsiteX10" fmla="*/ 2110740 w 5875020"/>
              <a:gd name="connsiteY10" fmla="*/ 350538 h 914418"/>
              <a:gd name="connsiteX11" fmla="*/ 2301240 w 5875020"/>
              <a:gd name="connsiteY11" fmla="*/ 449598 h 914418"/>
              <a:gd name="connsiteX12" fmla="*/ 2514600 w 5875020"/>
              <a:gd name="connsiteY12" fmla="*/ 205758 h 914418"/>
              <a:gd name="connsiteX13" fmla="*/ 2872740 w 5875020"/>
              <a:gd name="connsiteY13" fmla="*/ 205758 h 914418"/>
              <a:gd name="connsiteX14" fmla="*/ 3040380 w 5875020"/>
              <a:gd name="connsiteY14" fmla="*/ 22878 h 914418"/>
              <a:gd name="connsiteX15" fmla="*/ 3185160 w 5875020"/>
              <a:gd name="connsiteY15" fmla="*/ 68598 h 914418"/>
              <a:gd name="connsiteX16" fmla="*/ 3383280 w 5875020"/>
              <a:gd name="connsiteY16" fmla="*/ 18 h 914418"/>
              <a:gd name="connsiteX17" fmla="*/ 3512820 w 5875020"/>
              <a:gd name="connsiteY17" fmla="*/ 76218 h 914418"/>
              <a:gd name="connsiteX18" fmla="*/ 3886200 w 5875020"/>
              <a:gd name="connsiteY18" fmla="*/ 198138 h 914418"/>
              <a:gd name="connsiteX19" fmla="*/ 4030980 w 5875020"/>
              <a:gd name="connsiteY19" fmla="*/ 403878 h 914418"/>
              <a:gd name="connsiteX20" fmla="*/ 4358640 w 5875020"/>
              <a:gd name="connsiteY20" fmla="*/ 472458 h 914418"/>
              <a:gd name="connsiteX21" fmla="*/ 4457700 w 5875020"/>
              <a:gd name="connsiteY21" fmla="*/ 571518 h 914418"/>
              <a:gd name="connsiteX22" fmla="*/ 4518660 w 5875020"/>
              <a:gd name="connsiteY22" fmla="*/ 495318 h 914418"/>
              <a:gd name="connsiteX23" fmla="*/ 4823460 w 5875020"/>
              <a:gd name="connsiteY23" fmla="*/ 624858 h 914418"/>
              <a:gd name="connsiteX24" fmla="*/ 5158740 w 5875020"/>
              <a:gd name="connsiteY24" fmla="*/ 556278 h 914418"/>
              <a:gd name="connsiteX25" fmla="*/ 5273040 w 5875020"/>
              <a:gd name="connsiteY25" fmla="*/ 670578 h 914418"/>
              <a:gd name="connsiteX26" fmla="*/ 5554980 w 5875020"/>
              <a:gd name="connsiteY26" fmla="*/ 845838 h 914418"/>
              <a:gd name="connsiteX27" fmla="*/ 5875020 w 5875020"/>
              <a:gd name="connsiteY27" fmla="*/ 914418 h 91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5020" h="914418">
                <a:moveTo>
                  <a:pt x="0" y="899178"/>
                </a:moveTo>
                <a:cubicBezTo>
                  <a:pt x="58420" y="883938"/>
                  <a:pt x="116840" y="868698"/>
                  <a:pt x="175260" y="822978"/>
                </a:cubicBezTo>
                <a:cubicBezTo>
                  <a:pt x="233680" y="777258"/>
                  <a:pt x="252730" y="668038"/>
                  <a:pt x="350520" y="624858"/>
                </a:cubicBezTo>
                <a:cubicBezTo>
                  <a:pt x="448310" y="581678"/>
                  <a:pt x="654050" y="595648"/>
                  <a:pt x="762000" y="563898"/>
                </a:cubicBezTo>
                <a:cubicBezTo>
                  <a:pt x="869950" y="532148"/>
                  <a:pt x="943610" y="448328"/>
                  <a:pt x="998220" y="434358"/>
                </a:cubicBezTo>
                <a:cubicBezTo>
                  <a:pt x="1052830" y="420388"/>
                  <a:pt x="1029970" y="480078"/>
                  <a:pt x="1089660" y="480078"/>
                </a:cubicBezTo>
                <a:cubicBezTo>
                  <a:pt x="1149350" y="480078"/>
                  <a:pt x="1250950" y="440708"/>
                  <a:pt x="1356360" y="434358"/>
                </a:cubicBezTo>
                <a:cubicBezTo>
                  <a:pt x="1461770" y="428008"/>
                  <a:pt x="1652270" y="433088"/>
                  <a:pt x="1722120" y="441978"/>
                </a:cubicBezTo>
                <a:cubicBezTo>
                  <a:pt x="1791970" y="450868"/>
                  <a:pt x="1720850" y="487698"/>
                  <a:pt x="1775460" y="487698"/>
                </a:cubicBezTo>
                <a:cubicBezTo>
                  <a:pt x="1830070" y="487698"/>
                  <a:pt x="1993900" y="464838"/>
                  <a:pt x="2049780" y="441978"/>
                </a:cubicBezTo>
                <a:cubicBezTo>
                  <a:pt x="2105660" y="419118"/>
                  <a:pt x="2068830" y="349268"/>
                  <a:pt x="2110740" y="350538"/>
                </a:cubicBezTo>
                <a:cubicBezTo>
                  <a:pt x="2152650" y="351808"/>
                  <a:pt x="2233930" y="473728"/>
                  <a:pt x="2301240" y="449598"/>
                </a:cubicBezTo>
                <a:cubicBezTo>
                  <a:pt x="2368550" y="425468"/>
                  <a:pt x="2419350" y="246398"/>
                  <a:pt x="2514600" y="205758"/>
                </a:cubicBezTo>
                <a:cubicBezTo>
                  <a:pt x="2609850" y="165118"/>
                  <a:pt x="2785110" y="236238"/>
                  <a:pt x="2872740" y="205758"/>
                </a:cubicBezTo>
                <a:cubicBezTo>
                  <a:pt x="2960370" y="175278"/>
                  <a:pt x="2988310" y="45738"/>
                  <a:pt x="3040380" y="22878"/>
                </a:cubicBezTo>
                <a:cubicBezTo>
                  <a:pt x="3092450" y="18"/>
                  <a:pt x="3128010" y="72408"/>
                  <a:pt x="3185160" y="68598"/>
                </a:cubicBezTo>
                <a:cubicBezTo>
                  <a:pt x="3242310" y="64788"/>
                  <a:pt x="3328670" y="-1252"/>
                  <a:pt x="3383280" y="18"/>
                </a:cubicBezTo>
                <a:cubicBezTo>
                  <a:pt x="3437890" y="1288"/>
                  <a:pt x="3429000" y="43198"/>
                  <a:pt x="3512820" y="76218"/>
                </a:cubicBezTo>
                <a:cubicBezTo>
                  <a:pt x="3596640" y="109238"/>
                  <a:pt x="3799840" y="143528"/>
                  <a:pt x="3886200" y="198138"/>
                </a:cubicBezTo>
                <a:cubicBezTo>
                  <a:pt x="3972560" y="252748"/>
                  <a:pt x="3952240" y="358158"/>
                  <a:pt x="4030980" y="403878"/>
                </a:cubicBezTo>
                <a:cubicBezTo>
                  <a:pt x="4109720" y="449598"/>
                  <a:pt x="4287520" y="444518"/>
                  <a:pt x="4358640" y="472458"/>
                </a:cubicBezTo>
                <a:cubicBezTo>
                  <a:pt x="4429760" y="500398"/>
                  <a:pt x="4431030" y="567708"/>
                  <a:pt x="4457700" y="571518"/>
                </a:cubicBezTo>
                <a:cubicBezTo>
                  <a:pt x="4484370" y="575328"/>
                  <a:pt x="4457700" y="486428"/>
                  <a:pt x="4518660" y="495318"/>
                </a:cubicBezTo>
                <a:cubicBezTo>
                  <a:pt x="4579620" y="504208"/>
                  <a:pt x="4716780" y="614698"/>
                  <a:pt x="4823460" y="624858"/>
                </a:cubicBezTo>
                <a:cubicBezTo>
                  <a:pt x="4930140" y="635018"/>
                  <a:pt x="5083810" y="548658"/>
                  <a:pt x="5158740" y="556278"/>
                </a:cubicBezTo>
                <a:cubicBezTo>
                  <a:pt x="5233670" y="563898"/>
                  <a:pt x="5207000" y="622318"/>
                  <a:pt x="5273040" y="670578"/>
                </a:cubicBezTo>
                <a:cubicBezTo>
                  <a:pt x="5339080" y="718838"/>
                  <a:pt x="5454650" y="805198"/>
                  <a:pt x="5554980" y="845838"/>
                </a:cubicBezTo>
                <a:cubicBezTo>
                  <a:pt x="5655310" y="886478"/>
                  <a:pt x="5765165" y="900448"/>
                  <a:pt x="5875020" y="914418"/>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5">
            <a:extLst>
              <a:ext uri="{FF2B5EF4-FFF2-40B4-BE49-F238E27FC236}">
                <a16:creationId xmlns:a16="http://schemas.microsoft.com/office/drawing/2014/main" id="{09B7DEA5-D47A-4555-AFE8-B51F87A0B059}"/>
              </a:ext>
            </a:extLst>
          </p:cNvPr>
          <p:cNvSpPr txBox="1">
            <a:spLocks/>
          </p:cNvSpPr>
          <p:nvPr/>
        </p:nvSpPr>
        <p:spPr>
          <a:xfrm>
            <a:off x="2466976" y="1680902"/>
            <a:ext cx="1626172"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a:solidFill>
                  <a:srgbClr val="FF0000"/>
                </a:solidFill>
                <a:latin typeface="Century Gothic"/>
              </a:rPr>
              <a:t>Day (4 PM) </a:t>
            </a:r>
            <a:endParaRPr lang="en-US" sz="2000">
              <a:solidFill>
                <a:srgbClr val="FF0000"/>
              </a:solidFill>
              <a:latin typeface="Century Gothic" panose="020B0502020202020204" pitchFamily="34" charset="0"/>
            </a:endParaRPr>
          </a:p>
          <a:p>
            <a:pPr>
              <a:lnSpc>
                <a:spcPct val="100000"/>
              </a:lnSpc>
              <a:spcBef>
                <a:spcPts val="0"/>
              </a:spcBef>
              <a:spcAft>
                <a:spcPts val="600"/>
              </a:spcAft>
              <a:buClr>
                <a:srgbClr val="236F99"/>
              </a:buClr>
            </a:pPr>
            <a:endParaRPr lang="en-US" sz="1800">
              <a:solidFill>
                <a:schemeClr val="tx1">
                  <a:lumMod val="75000"/>
                  <a:lumOff val="25000"/>
                </a:schemeClr>
              </a:solidFill>
              <a:latin typeface="Century Gothic" panose="020B0502020202020204" pitchFamily="34" charset="0"/>
            </a:endParaRPr>
          </a:p>
        </p:txBody>
      </p:sp>
      <p:sp>
        <p:nvSpPr>
          <p:cNvPr id="100" name="Text Placeholder 5">
            <a:extLst>
              <a:ext uri="{FF2B5EF4-FFF2-40B4-BE49-F238E27FC236}">
                <a16:creationId xmlns:a16="http://schemas.microsoft.com/office/drawing/2014/main" id="{09B7DEA5-D47A-4555-AFE8-B51F87A0B059}"/>
              </a:ext>
            </a:extLst>
          </p:cNvPr>
          <p:cNvSpPr txBox="1">
            <a:spLocks/>
          </p:cNvSpPr>
          <p:nvPr/>
        </p:nvSpPr>
        <p:spPr>
          <a:xfrm>
            <a:off x="2360694" y="4247707"/>
            <a:ext cx="1995052" cy="4760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236F99"/>
              </a:buClr>
              <a:buNone/>
            </a:pPr>
            <a:r>
              <a:rPr lang="en-US" sz="2000" dirty="0">
                <a:solidFill>
                  <a:srgbClr val="0070C0"/>
                </a:solidFill>
                <a:latin typeface="Century Gothic"/>
              </a:rPr>
              <a:t>Night (2 AM) </a:t>
            </a:r>
            <a:endParaRPr lang="en-US" sz="2000" dirty="0">
              <a:solidFill>
                <a:srgbClr val="0070C0"/>
              </a:solidFill>
              <a:latin typeface="Century Gothic" panose="020B0502020202020204" pitchFamily="34" charset="0"/>
            </a:endParaRPr>
          </a:p>
          <a:p>
            <a:pPr>
              <a:lnSpc>
                <a:spcPct val="100000"/>
              </a:lnSpc>
              <a:spcBef>
                <a:spcPts val="0"/>
              </a:spcBef>
              <a:spcAft>
                <a:spcPts val="600"/>
              </a:spcAft>
              <a:buClr>
                <a:srgbClr val="236F99"/>
              </a:buClr>
            </a:pPr>
            <a:endParaRPr lang="en-US" sz="1800" dirty="0">
              <a:solidFill>
                <a:schemeClr val="tx1">
                  <a:lumMod val="75000"/>
                  <a:lumOff val="25000"/>
                </a:schemeClr>
              </a:solidFill>
              <a:latin typeface="Century Gothic" panose="020B0502020202020204" pitchFamily="34" charset="0"/>
            </a:endParaRPr>
          </a:p>
        </p:txBody>
      </p:sp>
      <p:grpSp>
        <p:nvGrpSpPr>
          <p:cNvPr id="113" name="Group 112"/>
          <p:cNvGrpSpPr/>
          <p:nvPr/>
        </p:nvGrpSpPr>
        <p:grpSpPr>
          <a:xfrm>
            <a:off x="5877518" y="891989"/>
            <a:ext cx="4261681" cy="589028"/>
            <a:chOff x="5875267" y="1096544"/>
            <a:chExt cx="4261681" cy="589028"/>
          </a:xfrm>
        </p:grpSpPr>
        <p:sp>
          <p:nvSpPr>
            <p:cNvPr id="105" name="TextBox 104"/>
            <p:cNvSpPr txBox="1"/>
            <p:nvPr/>
          </p:nvSpPr>
          <p:spPr>
            <a:xfrm>
              <a:off x="6192731" y="1096544"/>
              <a:ext cx="3846519" cy="369332"/>
            </a:xfrm>
            <a:prstGeom prst="rect">
              <a:avLst/>
            </a:prstGeom>
            <a:noFill/>
          </p:spPr>
          <p:txBody>
            <a:bodyPr wrap="square" rtlCol="0">
              <a:spAutoFit/>
            </a:bodyPr>
            <a:lstStyle/>
            <a:p>
              <a:r>
                <a:rPr lang="en-US">
                  <a:solidFill>
                    <a:schemeClr val="tx1">
                      <a:lumMod val="75000"/>
                      <a:lumOff val="25000"/>
                    </a:schemeClr>
                  </a:solidFill>
                </a:rPr>
                <a:t>Day Surface Temp             Day Air Temp</a:t>
              </a:r>
            </a:p>
          </p:txBody>
        </p:sp>
        <p:cxnSp>
          <p:nvCxnSpPr>
            <p:cNvPr id="107" name="Straight Connector 106"/>
            <p:cNvCxnSpPr/>
            <p:nvPr/>
          </p:nvCxnSpPr>
          <p:spPr>
            <a:xfrm>
              <a:off x="5875267" y="1294601"/>
              <a:ext cx="3174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228548" y="1294601"/>
              <a:ext cx="31746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192731" y="1316240"/>
              <a:ext cx="3944217" cy="369332"/>
            </a:xfrm>
            <a:prstGeom prst="rect">
              <a:avLst/>
            </a:prstGeom>
            <a:noFill/>
          </p:spPr>
          <p:txBody>
            <a:bodyPr wrap="square" rtlCol="0">
              <a:spAutoFit/>
            </a:bodyPr>
            <a:lstStyle/>
            <a:p>
              <a:r>
                <a:rPr lang="en-US">
                  <a:solidFill>
                    <a:schemeClr val="tx1">
                      <a:lumMod val="75000"/>
                      <a:lumOff val="25000"/>
                    </a:schemeClr>
                  </a:solidFill>
                </a:rPr>
                <a:t>Night Surface Temp          Night Air Temp</a:t>
              </a:r>
            </a:p>
          </p:txBody>
        </p:sp>
        <p:cxnSp>
          <p:nvCxnSpPr>
            <p:cNvPr id="109" name="Straight Connector 108"/>
            <p:cNvCxnSpPr/>
            <p:nvPr/>
          </p:nvCxnSpPr>
          <p:spPr>
            <a:xfrm>
              <a:off x="8228548" y="1500906"/>
              <a:ext cx="317464" cy="0"/>
            </a:xfrm>
            <a:prstGeom prst="line">
              <a:avLst/>
            </a:prstGeom>
            <a:ln w="381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875267" y="1500906"/>
              <a:ext cx="317464"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6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2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down)">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childTnLst>
                          </p:cTn>
                        </p:par>
                        <p:par>
                          <p:cTn id="62" fill="hold">
                            <p:stCondLst>
                              <p:cond delay="2000"/>
                            </p:stCondLst>
                            <p:childTnLst>
                              <p:par>
                                <p:cTn id="63" presetID="22" presetClass="entr" presetSubtype="4"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down)">
                                      <p:cBhvr>
                                        <p:cTn id="65" dur="500"/>
                                        <p:tgtEl>
                                          <p:spTgt spid="49"/>
                                        </p:tgtEl>
                                      </p:cBhvr>
                                    </p:animEffect>
                                  </p:childTnLst>
                                </p:cTn>
                              </p:par>
                              <p:par>
                                <p:cTn id="66" presetID="22" presetClass="entr" presetSubtype="4"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down)">
                                      <p:cBhvr>
                                        <p:cTn id="68" dur="500"/>
                                        <p:tgtEl>
                                          <p:spTgt spid="55"/>
                                        </p:tgtEl>
                                      </p:cBhvr>
                                    </p:animEffect>
                                  </p:childTnLst>
                                </p:cTn>
                              </p:par>
                              <p:par>
                                <p:cTn id="69" presetID="22" presetClass="entr" presetSubtype="4"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down)">
                                      <p:cBhvr>
                                        <p:cTn id="71" dur="500"/>
                                        <p:tgtEl>
                                          <p:spTgt spid="61"/>
                                        </p:tgtEl>
                                      </p:cBhvr>
                                    </p:animEffect>
                                  </p:childTnLst>
                                </p:cTn>
                              </p:par>
                              <p:par>
                                <p:cTn id="72" presetID="22" presetClass="entr" presetSubtype="4"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wipe(down)">
                                      <p:cBhvr>
                                        <p:cTn id="74" dur="500"/>
                                        <p:tgtEl>
                                          <p:spTgt spid="64"/>
                                        </p:tgtEl>
                                      </p:cBhvr>
                                    </p:animEffect>
                                  </p:childTnLst>
                                </p:cTn>
                              </p:par>
                              <p:par>
                                <p:cTn id="75" presetID="22" presetClass="entr" presetSubtype="4"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down)">
                                      <p:cBhvr>
                                        <p:cTn id="77" dur="500"/>
                                        <p:tgtEl>
                                          <p:spTgt spid="6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fade">
                                      <p:cBhvr>
                                        <p:cTn id="80" dur="500"/>
                                        <p:tgtEl>
                                          <p:spTgt spid="78"/>
                                        </p:tgtEl>
                                      </p:cBhvr>
                                    </p:animEffect>
                                  </p:childTnLst>
                                </p:cTn>
                              </p:par>
                            </p:childTnLst>
                          </p:cTn>
                        </p:par>
                        <p:par>
                          <p:cTn id="81" fill="hold">
                            <p:stCondLst>
                              <p:cond delay="2500"/>
                            </p:stCondLst>
                            <p:childTnLst>
                              <p:par>
                                <p:cTn id="82" presetID="22" presetClass="entr" presetSubtype="4"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down)">
                                      <p:cBhvr>
                                        <p:cTn id="87" dur="500"/>
                                        <p:tgtEl>
                                          <p:spTgt spid="46"/>
                                        </p:tgtEl>
                                      </p:cBhvr>
                                    </p:animEffect>
                                  </p:childTnLst>
                                </p:cTn>
                              </p:par>
                              <p:par>
                                <p:cTn id="88" presetID="22" presetClass="entr" presetSubtype="4"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down)">
                                      <p:cBhvr>
                                        <p:cTn id="90" dur="500"/>
                                        <p:tgtEl>
                                          <p:spTgt spid="52"/>
                                        </p:tgtEl>
                                      </p:cBhvr>
                                    </p:animEffect>
                                  </p:childTnLst>
                                </p:cTn>
                              </p:par>
                              <p:par>
                                <p:cTn id="91" presetID="22" presetClass="entr" presetSubtype="4"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wipe(down)">
                                      <p:cBhvr>
                                        <p:cTn id="101" dur="1000"/>
                                        <p:tgtEl>
                                          <p:spTgt spid="8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500"/>
                                        <p:tgtEl>
                                          <p:spTgt spid="83"/>
                                        </p:tgtEl>
                                      </p:cBhvr>
                                    </p:animEffect>
                                  </p:childTnLst>
                                </p:cTn>
                              </p:par>
                            </p:childTnLst>
                          </p:cTn>
                        </p:par>
                        <p:par>
                          <p:cTn id="105" fill="hold">
                            <p:stCondLst>
                              <p:cond delay="1000"/>
                            </p:stCondLst>
                            <p:childTnLst>
                              <p:par>
                                <p:cTn id="106" presetID="42" presetClass="entr" presetSubtype="0" fill="hold" nodeType="after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1000"/>
                                        <p:tgtEl>
                                          <p:spTgt spid="113"/>
                                        </p:tgtEl>
                                      </p:cBhvr>
                                    </p:animEffect>
                                    <p:anim calcmode="lin" valueType="num">
                                      <p:cBhvr>
                                        <p:cTn id="109" dur="1000" fill="hold"/>
                                        <p:tgtEl>
                                          <p:spTgt spid="113"/>
                                        </p:tgtEl>
                                        <p:attrNameLst>
                                          <p:attrName>ppt_x</p:attrName>
                                        </p:attrNameLst>
                                      </p:cBhvr>
                                      <p:tavLst>
                                        <p:tav tm="0">
                                          <p:val>
                                            <p:strVal val="#ppt_x"/>
                                          </p:val>
                                        </p:tav>
                                        <p:tav tm="100000">
                                          <p:val>
                                            <p:strVal val="#ppt_x"/>
                                          </p:val>
                                        </p:tav>
                                      </p:tavLst>
                                    </p:anim>
                                    <p:anim calcmode="lin" valueType="num">
                                      <p:cBhvr>
                                        <p:cTn id="110" dur="1000" fill="hold"/>
                                        <p:tgtEl>
                                          <p:spTgt spid="113"/>
                                        </p:tgtEl>
                                        <p:attrNameLst>
                                          <p:attrName>ppt_y</p:attrName>
                                        </p:attrNameLst>
                                      </p:cBhvr>
                                      <p:tavLst>
                                        <p:tav tm="0">
                                          <p:val>
                                            <p:strVal val="#ppt_y+.1"/>
                                          </p:val>
                                        </p:tav>
                                        <p:tav tm="100000">
                                          <p:val>
                                            <p:strVal val="#ppt_y"/>
                                          </p:val>
                                        </p:tav>
                                      </p:tavLst>
                                    </p:anim>
                                  </p:childTnLst>
                                </p:cTn>
                              </p:par>
                            </p:childTnLst>
                          </p:cTn>
                        </p:par>
                        <p:par>
                          <p:cTn id="111" fill="hold">
                            <p:stCondLst>
                              <p:cond delay="2000"/>
                            </p:stCondLst>
                            <p:childTnLst>
                              <p:par>
                                <p:cTn id="112" presetID="22" presetClass="entr" presetSubtype="8" fill="hold" grpId="0" nodeType="afterEffect">
                                  <p:stCondLst>
                                    <p:cond delay="0"/>
                                  </p:stCondLst>
                                  <p:childTnLst>
                                    <p:set>
                                      <p:cBhvr>
                                        <p:cTn id="113" dur="1" fill="hold">
                                          <p:stCondLst>
                                            <p:cond delay="0"/>
                                          </p:stCondLst>
                                        </p:cTn>
                                        <p:tgtEl>
                                          <p:spTgt spid="94"/>
                                        </p:tgtEl>
                                        <p:attrNameLst>
                                          <p:attrName>style.visibility</p:attrName>
                                        </p:attrNameLst>
                                      </p:cBhvr>
                                      <p:to>
                                        <p:strVal val="visible"/>
                                      </p:to>
                                    </p:set>
                                    <p:animEffect transition="in" filter="wipe(left)">
                                      <p:cBhvr>
                                        <p:cTn id="114" dur="1000"/>
                                        <p:tgtEl>
                                          <p:spTgt spid="9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wipe(left)">
                                      <p:cBhvr>
                                        <p:cTn id="117" dur="1000"/>
                                        <p:tgtEl>
                                          <p:spTgt spid="99"/>
                                        </p:tgtEl>
                                      </p:cBhvr>
                                    </p:animEffect>
                                  </p:childTnLst>
                                </p:cTn>
                              </p:par>
                            </p:childTnLst>
                          </p:cTn>
                        </p:par>
                        <p:par>
                          <p:cTn id="118" fill="hold">
                            <p:stCondLst>
                              <p:cond delay="3000"/>
                            </p:stCondLst>
                            <p:childTnLst>
                              <p:par>
                                <p:cTn id="119" presetID="22" presetClass="entr" presetSubtype="8" fill="hold" grpId="0" nodeType="after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wipe(left)">
                                      <p:cBhvr>
                                        <p:cTn id="121" dur="1000"/>
                                        <p:tgtEl>
                                          <p:spTgt spid="95"/>
                                        </p:tgtEl>
                                      </p:cBhvr>
                                    </p:animEffect>
                                  </p:childTnLst>
                                </p:cTn>
                              </p:par>
                            </p:childTnLst>
                          </p:cTn>
                        </p:par>
                        <p:par>
                          <p:cTn id="122" fill="hold">
                            <p:stCondLst>
                              <p:cond delay="4000"/>
                            </p:stCondLst>
                            <p:childTnLst>
                              <p:par>
                                <p:cTn id="123" presetID="22" presetClass="entr" presetSubtype="8" fill="hold" grpId="0" nodeType="after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wipe(left)">
                                      <p:cBhvr>
                                        <p:cTn id="125" dur="1000"/>
                                        <p:tgtEl>
                                          <p:spTgt spid="97"/>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00"/>
                                        </p:tgtEl>
                                        <p:attrNameLst>
                                          <p:attrName>style.visibility</p:attrName>
                                        </p:attrNameLst>
                                      </p:cBhvr>
                                      <p:to>
                                        <p:strVal val="visible"/>
                                      </p:to>
                                    </p:set>
                                    <p:animEffect transition="in" filter="wipe(left)">
                                      <p:cBhvr>
                                        <p:cTn id="128" dur="1000"/>
                                        <p:tgtEl>
                                          <p:spTgt spid="100"/>
                                        </p:tgtEl>
                                      </p:cBhvr>
                                    </p:animEffect>
                                  </p:childTnLst>
                                </p:cTn>
                              </p:par>
                            </p:childTnLst>
                          </p:cTn>
                        </p:par>
                        <p:par>
                          <p:cTn id="129" fill="hold">
                            <p:stCondLst>
                              <p:cond delay="5000"/>
                            </p:stCondLst>
                            <p:childTnLst>
                              <p:par>
                                <p:cTn id="130" presetID="22" presetClass="entr" presetSubtype="8" fill="hold" grpId="0" nodeType="afterEffect">
                                  <p:stCondLst>
                                    <p:cond delay="0"/>
                                  </p:stCondLst>
                                  <p:childTnLst>
                                    <p:set>
                                      <p:cBhvr>
                                        <p:cTn id="131" dur="1" fill="hold">
                                          <p:stCondLst>
                                            <p:cond delay="0"/>
                                          </p:stCondLst>
                                        </p:cTn>
                                        <p:tgtEl>
                                          <p:spTgt spid="98"/>
                                        </p:tgtEl>
                                        <p:attrNameLst>
                                          <p:attrName>style.visibility</p:attrName>
                                        </p:attrNameLst>
                                      </p:cBhvr>
                                      <p:to>
                                        <p:strVal val="visible"/>
                                      </p:to>
                                    </p:set>
                                    <p:animEffect transition="in" filter="wipe(left)">
                                      <p:cBhvr>
                                        <p:cTn id="132"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0" grpId="0" animBg="1"/>
      <p:bldP spid="42" grpId="0" animBg="1"/>
      <p:bldP spid="75" grpId="0"/>
      <p:bldP spid="76" grpId="0"/>
      <p:bldP spid="77" grpId="0"/>
      <p:bldP spid="78" grpId="0"/>
      <p:bldP spid="79" grpId="0"/>
      <p:bldP spid="83" grpId="0"/>
      <p:bldP spid="94" grpId="0" animBg="1"/>
      <p:bldP spid="95" grpId="0" animBg="1"/>
      <p:bldP spid="97" grpId="0" animBg="1"/>
      <p:bldP spid="98" grpId="0" animBg="1"/>
      <p:bldP spid="99"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321733" y="1174521"/>
            <a:ext cx="12731447" cy="5072891"/>
          </a:xfrm>
          <a:prstGeom prst="flowChartPunchedTape">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74844-4FCF-D93B-D9FC-4B4ADE407E89}"/>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panose="020B0502020202020204" pitchFamily="34" charset="0"/>
              </a:rPr>
              <a:t>ENVIRONMENTAL (IN)JUSTICE IN NYC </a:t>
            </a:r>
          </a:p>
        </p:txBody>
      </p:sp>
      <p:sp>
        <p:nvSpPr>
          <p:cNvPr id="12" name="Text Placeholder 4">
            <a:extLst>
              <a:ext uri="{FF2B5EF4-FFF2-40B4-BE49-F238E27FC236}">
                <a16:creationId xmlns:a16="http://schemas.microsoft.com/office/drawing/2014/main" id="{149FE956-EF57-10D2-29D4-E78ACD8D4ABC}"/>
              </a:ext>
            </a:extLst>
          </p:cNvPr>
          <p:cNvSpPr txBox="1">
            <a:spLocks/>
          </p:cNvSpPr>
          <p:nvPr/>
        </p:nvSpPr>
        <p:spPr>
          <a:xfrm>
            <a:off x="3494359" y="847910"/>
            <a:ext cx="3854105" cy="375605"/>
          </a:xfrm>
          <a:prstGeom prst="rect">
            <a:avLst/>
          </a:prstGeom>
        </p:spPr>
        <p:txBody>
          <a:bodyPr lIns="91440" tIns="45720" rIns="91440" bIns="45720"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i="0" u="none" strike="noStrike" kern="1200" cap="none" spc="0" normalizeH="0" baseline="0" noProof="0">
              <a:ln>
                <a:noFill/>
              </a:ln>
              <a:solidFill>
                <a:schemeClr val="tx1">
                  <a:lumMod val="75000"/>
                  <a:lumOff val="25000"/>
                </a:schemeClr>
              </a:solidFill>
              <a:effectLst/>
              <a:uLnTx/>
              <a:uFillTx/>
            </a:endParaRPr>
          </a:p>
        </p:txBody>
      </p:sp>
      <p:sp>
        <p:nvSpPr>
          <p:cNvPr id="7" name="Rounded Rectangle 19">
            <a:extLst>
              <a:ext uri="{FF2B5EF4-FFF2-40B4-BE49-F238E27FC236}">
                <a16:creationId xmlns:a16="http://schemas.microsoft.com/office/drawing/2014/main" id="{DE2ADED1-A75D-8FE8-40F3-688922A0A575}"/>
              </a:ext>
            </a:extLst>
          </p:cNvPr>
          <p:cNvSpPr/>
          <p:nvPr/>
        </p:nvSpPr>
        <p:spPr>
          <a:xfrm>
            <a:off x="3714456" y="1585627"/>
            <a:ext cx="2816560" cy="1294597"/>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buClr>
                <a:srgbClr val="236F99"/>
              </a:buClr>
            </a:pPr>
            <a:r>
              <a:rPr lang="en-US" sz="2400">
                <a:solidFill>
                  <a:schemeClr val="bg1"/>
                </a:solidFill>
                <a:latin typeface="Century Gothic"/>
              </a:rPr>
              <a:t>Colonization of </a:t>
            </a:r>
            <a:r>
              <a:rPr lang="en-US" sz="2400" err="1">
                <a:solidFill>
                  <a:schemeClr val="bg1"/>
                </a:solidFill>
                <a:latin typeface="Century Gothic"/>
              </a:rPr>
              <a:t>Lenapehoking</a:t>
            </a:r>
            <a:endParaRPr lang="en-US">
              <a:solidFill>
                <a:schemeClr val="bg1"/>
              </a:solidFill>
            </a:endParaRPr>
          </a:p>
        </p:txBody>
      </p:sp>
      <p:cxnSp>
        <p:nvCxnSpPr>
          <p:cNvPr id="1123" name="Straight Arrow Connector 1122">
            <a:extLst>
              <a:ext uri="{FF2B5EF4-FFF2-40B4-BE49-F238E27FC236}">
                <a16:creationId xmlns:a16="http://schemas.microsoft.com/office/drawing/2014/main" id="{85323402-2100-950E-E082-C04682CC7FDC}"/>
              </a:ext>
            </a:extLst>
          </p:cNvPr>
          <p:cNvCxnSpPr/>
          <p:nvPr/>
        </p:nvCxnSpPr>
        <p:spPr>
          <a:xfrm flipV="1">
            <a:off x="3927895" y="3756803"/>
            <a:ext cx="7211682" cy="5751"/>
          </a:xfrm>
          <a:prstGeom prst="straightConnector1">
            <a:avLst/>
          </a:prstGeom>
          <a:ln w="28575">
            <a:solidFill>
              <a:srgbClr val="4FADD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4" name="Straight Arrow Connector 1123">
            <a:extLst>
              <a:ext uri="{FF2B5EF4-FFF2-40B4-BE49-F238E27FC236}">
                <a16:creationId xmlns:a16="http://schemas.microsoft.com/office/drawing/2014/main" id="{7EB955CE-418C-1255-2158-90FB208D83D4}"/>
              </a:ext>
            </a:extLst>
          </p:cNvPr>
          <p:cNvCxnSpPr/>
          <p:nvPr/>
        </p:nvCxnSpPr>
        <p:spPr>
          <a:xfrm>
            <a:off x="5120317" y="2913393"/>
            <a:ext cx="23004" cy="842513"/>
          </a:xfrm>
          <a:prstGeom prst="straightConnector1">
            <a:avLst/>
          </a:prstGeom>
          <a:ln w="28575">
            <a:solidFill>
              <a:srgbClr val="4FADD0"/>
            </a:solidFill>
            <a:prstDash val="sysDot"/>
          </a:ln>
        </p:spPr>
        <p:style>
          <a:lnRef idx="1">
            <a:schemeClr val="accent1"/>
          </a:lnRef>
          <a:fillRef idx="0">
            <a:schemeClr val="accent1"/>
          </a:fillRef>
          <a:effectRef idx="0">
            <a:schemeClr val="accent1"/>
          </a:effectRef>
          <a:fontRef idx="minor">
            <a:schemeClr val="tx1"/>
          </a:fontRef>
        </p:style>
      </p:cxnSp>
      <p:sp>
        <p:nvSpPr>
          <p:cNvPr id="1126" name="Rounded Rectangle 19">
            <a:extLst>
              <a:ext uri="{FF2B5EF4-FFF2-40B4-BE49-F238E27FC236}">
                <a16:creationId xmlns:a16="http://schemas.microsoft.com/office/drawing/2014/main" id="{4D3EEDD4-B7C1-5075-8CD8-0813884D621B}"/>
              </a:ext>
            </a:extLst>
          </p:cNvPr>
          <p:cNvSpPr/>
          <p:nvPr/>
        </p:nvSpPr>
        <p:spPr>
          <a:xfrm>
            <a:off x="6152855" y="4627877"/>
            <a:ext cx="2816560" cy="1208333"/>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buClr>
                <a:srgbClr val="236F99"/>
              </a:buClr>
            </a:pPr>
            <a:r>
              <a:rPr lang="en-US" sz="2400">
                <a:solidFill>
                  <a:schemeClr val="bg1"/>
                </a:solidFill>
                <a:latin typeface="Century Gothic"/>
              </a:rPr>
              <a:t>Demolishment of Seneca Village</a:t>
            </a:r>
            <a:endParaRPr lang="en-US" sz="2000" b="1">
              <a:solidFill>
                <a:schemeClr val="bg1"/>
              </a:solidFill>
              <a:latin typeface="Century Gothic" panose="020B0502020202020204" pitchFamily="34" charset="0"/>
            </a:endParaRPr>
          </a:p>
        </p:txBody>
      </p:sp>
      <p:cxnSp>
        <p:nvCxnSpPr>
          <p:cNvPr id="1127" name="Straight Arrow Connector 1126">
            <a:extLst>
              <a:ext uri="{FF2B5EF4-FFF2-40B4-BE49-F238E27FC236}">
                <a16:creationId xmlns:a16="http://schemas.microsoft.com/office/drawing/2014/main" id="{6F6FD901-A856-12BD-39CC-CA5F33B32769}"/>
              </a:ext>
            </a:extLst>
          </p:cNvPr>
          <p:cNvCxnSpPr>
            <a:cxnSpLocks/>
          </p:cNvCxnSpPr>
          <p:nvPr/>
        </p:nvCxnSpPr>
        <p:spPr>
          <a:xfrm>
            <a:off x="7550090" y="3790411"/>
            <a:ext cx="23004" cy="842513"/>
          </a:xfrm>
          <a:prstGeom prst="straightConnector1">
            <a:avLst/>
          </a:prstGeom>
          <a:ln w="28575">
            <a:solidFill>
              <a:srgbClr val="4FADD0"/>
            </a:solidFill>
            <a:prstDash val="sysDot"/>
          </a:ln>
        </p:spPr>
        <p:style>
          <a:lnRef idx="1">
            <a:schemeClr val="accent1"/>
          </a:lnRef>
          <a:fillRef idx="0">
            <a:schemeClr val="accent1"/>
          </a:fillRef>
          <a:effectRef idx="0">
            <a:schemeClr val="accent1"/>
          </a:effectRef>
          <a:fontRef idx="minor">
            <a:schemeClr val="tx1"/>
          </a:fontRef>
        </p:style>
      </p:cxnSp>
      <p:sp>
        <p:nvSpPr>
          <p:cNvPr id="1129" name="Rounded Rectangle 19">
            <a:extLst>
              <a:ext uri="{FF2B5EF4-FFF2-40B4-BE49-F238E27FC236}">
                <a16:creationId xmlns:a16="http://schemas.microsoft.com/office/drawing/2014/main" id="{607370B1-5340-482A-46AC-B2541BD9BFE6}"/>
              </a:ext>
            </a:extLst>
          </p:cNvPr>
          <p:cNvSpPr/>
          <p:nvPr/>
        </p:nvSpPr>
        <p:spPr>
          <a:xfrm>
            <a:off x="8461860" y="1631635"/>
            <a:ext cx="2816560" cy="1280219"/>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buClr>
                <a:srgbClr val="236F99"/>
              </a:buClr>
            </a:pPr>
            <a:r>
              <a:rPr lang="en-US" sz="2400">
                <a:solidFill>
                  <a:schemeClr val="bg1"/>
                </a:solidFill>
                <a:latin typeface="Century Gothic"/>
              </a:rPr>
              <a:t>Formation of </a:t>
            </a:r>
            <a:endParaRPr lang="en-US" sz="2000" b="1">
              <a:solidFill>
                <a:schemeClr val="bg1"/>
              </a:solidFill>
              <a:latin typeface="Century Gothic" panose="020B0502020202020204" pitchFamily="34" charset="0"/>
            </a:endParaRPr>
          </a:p>
          <a:p>
            <a:pPr algn="ctr">
              <a:spcAft>
                <a:spcPts val="600"/>
              </a:spcAft>
            </a:pPr>
            <a:r>
              <a:rPr lang="en-US" sz="2400">
                <a:solidFill>
                  <a:schemeClr val="bg1"/>
                </a:solidFill>
                <a:latin typeface="Century Gothic"/>
              </a:rPr>
              <a:t>WE ACT</a:t>
            </a:r>
            <a:endParaRPr lang="en-US">
              <a:solidFill>
                <a:schemeClr val="bg1"/>
              </a:solidFill>
            </a:endParaRPr>
          </a:p>
        </p:txBody>
      </p:sp>
      <p:cxnSp>
        <p:nvCxnSpPr>
          <p:cNvPr id="1130" name="Straight Arrow Connector 1129">
            <a:extLst>
              <a:ext uri="{FF2B5EF4-FFF2-40B4-BE49-F238E27FC236}">
                <a16:creationId xmlns:a16="http://schemas.microsoft.com/office/drawing/2014/main" id="{4218C7DD-6E20-8D75-204B-6678E2C8E893}"/>
              </a:ext>
            </a:extLst>
          </p:cNvPr>
          <p:cNvCxnSpPr>
            <a:cxnSpLocks/>
          </p:cNvCxnSpPr>
          <p:nvPr/>
        </p:nvCxnSpPr>
        <p:spPr>
          <a:xfrm>
            <a:off x="9850467" y="2927769"/>
            <a:ext cx="23004" cy="856890"/>
          </a:xfrm>
          <a:prstGeom prst="straightConnector1">
            <a:avLst/>
          </a:prstGeom>
          <a:ln w="28575">
            <a:solidFill>
              <a:srgbClr val="4FADD0"/>
            </a:solidFill>
            <a:prstDash val="sysDot"/>
          </a:ln>
        </p:spPr>
        <p:style>
          <a:lnRef idx="1">
            <a:schemeClr val="accent1"/>
          </a:lnRef>
          <a:fillRef idx="0">
            <a:schemeClr val="accent1"/>
          </a:fillRef>
          <a:effectRef idx="0">
            <a:schemeClr val="accent1"/>
          </a:effectRef>
          <a:fontRef idx="minor">
            <a:schemeClr val="tx1"/>
          </a:fontRef>
        </p:style>
      </p:cxnSp>
      <p:sp>
        <p:nvSpPr>
          <p:cNvPr id="1132" name="TextBox 1131">
            <a:extLst>
              <a:ext uri="{FF2B5EF4-FFF2-40B4-BE49-F238E27FC236}">
                <a16:creationId xmlns:a16="http://schemas.microsoft.com/office/drawing/2014/main" id="{C9FD05A1-443D-7297-C137-CA134DD04068}"/>
              </a:ext>
            </a:extLst>
          </p:cNvPr>
          <p:cNvSpPr txBox="1"/>
          <p:nvPr/>
        </p:nvSpPr>
        <p:spPr>
          <a:xfrm>
            <a:off x="1304445" y="5465567"/>
            <a:ext cx="2414871"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latin typeface="Century Gothic"/>
              <a:cs typeface="Calibri"/>
            </a:endParaRPr>
          </a:p>
        </p:txBody>
      </p:sp>
      <p:sp>
        <p:nvSpPr>
          <p:cNvPr id="1138" name="Rounded Rectangle 19">
            <a:extLst>
              <a:ext uri="{FF2B5EF4-FFF2-40B4-BE49-F238E27FC236}">
                <a16:creationId xmlns:a16="http://schemas.microsoft.com/office/drawing/2014/main" id="{6AC69F44-C201-DBD8-6F13-3AA32C206E9F}"/>
              </a:ext>
            </a:extLst>
          </p:cNvPr>
          <p:cNvSpPr/>
          <p:nvPr/>
        </p:nvSpPr>
        <p:spPr>
          <a:xfrm>
            <a:off x="324274" y="2724314"/>
            <a:ext cx="3003465" cy="2286634"/>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spcAft>
                <a:spcPts val="600"/>
              </a:spcAft>
              <a:buClr>
                <a:srgbClr val="236F99"/>
              </a:buClr>
            </a:pPr>
            <a:endParaRPr lang="en-US" b="1">
              <a:solidFill>
                <a:schemeClr val="tx1">
                  <a:lumMod val="75000"/>
                  <a:lumOff val="25000"/>
                </a:schemeClr>
              </a:solidFill>
              <a:latin typeface="Century Gothic" panose="020B0502020202020204" pitchFamily="34" charset="0"/>
            </a:endParaRPr>
          </a:p>
          <a:p>
            <a:pPr algn="ctr">
              <a:spcAft>
                <a:spcPts val="600"/>
              </a:spcAft>
            </a:pPr>
            <a:r>
              <a:rPr lang="en-US">
                <a:latin typeface="Century Gothic"/>
              </a:rPr>
              <a:t>(There are many other injustices that have happened in the city)</a:t>
            </a:r>
            <a:endParaRPr lang="en-US"/>
          </a:p>
        </p:txBody>
      </p:sp>
      <p:sp>
        <p:nvSpPr>
          <p:cNvPr id="1134" name="Rounded Rectangle 9">
            <a:extLst>
              <a:ext uri="{FF2B5EF4-FFF2-40B4-BE49-F238E27FC236}">
                <a16:creationId xmlns:a16="http://schemas.microsoft.com/office/drawing/2014/main" id="{D9A62C7C-F194-79AE-BE6D-6622564FCA3A}"/>
              </a:ext>
            </a:extLst>
          </p:cNvPr>
          <p:cNvSpPr/>
          <p:nvPr/>
        </p:nvSpPr>
        <p:spPr>
          <a:xfrm>
            <a:off x="318458" y="2403895"/>
            <a:ext cx="2989772" cy="1158404"/>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buClr>
                <a:srgbClr val="236F99"/>
              </a:buClr>
            </a:pPr>
            <a:r>
              <a:rPr lang="en-US" sz="3600" b="1">
                <a:solidFill>
                  <a:schemeClr val="bg1"/>
                </a:solidFill>
                <a:latin typeface="Century Gothic"/>
              </a:rPr>
              <a:t>Key Events:</a:t>
            </a:r>
          </a:p>
        </p:txBody>
      </p:sp>
    </p:spTree>
    <p:extLst>
      <p:ext uri="{BB962C8B-B14F-4D97-AF65-F5344CB8AC3E}">
        <p14:creationId xmlns:p14="http://schemas.microsoft.com/office/powerpoint/2010/main" val="12615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26"/>
                                        </p:tgtEl>
                                        <p:attrNameLst>
                                          <p:attrName>style.visibility</p:attrName>
                                        </p:attrNameLst>
                                      </p:cBhvr>
                                      <p:to>
                                        <p:strVal val="visible"/>
                                      </p:to>
                                    </p:set>
                                    <p:animEffect transition="in" filter="fade">
                                      <p:cBhvr>
                                        <p:cTn id="13" dur="1000"/>
                                        <p:tgtEl>
                                          <p:spTgt spid="1126"/>
                                        </p:tgtEl>
                                      </p:cBhvr>
                                    </p:animEffect>
                                    <p:anim calcmode="lin" valueType="num">
                                      <p:cBhvr>
                                        <p:cTn id="14" dur="1000" fill="hold"/>
                                        <p:tgtEl>
                                          <p:spTgt spid="1126"/>
                                        </p:tgtEl>
                                        <p:attrNameLst>
                                          <p:attrName>ppt_x</p:attrName>
                                        </p:attrNameLst>
                                      </p:cBhvr>
                                      <p:tavLst>
                                        <p:tav tm="0">
                                          <p:val>
                                            <p:strVal val="#ppt_x"/>
                                          </p:val>
                                        </p:tav>
                                        <p:tav tm="100000">
                                          <p:val>
                                            <p:strVal val="#ppt_x"/>
                                          </p:val>
                                        </p:tav>
                                      </p:tavLst>
                                    </p:anim>
                                    <p:anim calcmode="lin" valueType="num">
                                      <p:cBhvr>
                                        <p:cTn id="15" dur="1000" fill="hold"/>
                                        <p:tgtEl>
                                          <p:spTgt spid="11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29"/>
                                        </p:tgtEl>
                                        <p:attrNameLst>
                                          <p:attrName>style.visibility</p:attrName>
                                        </p:attrNameLst>
                                      </p:cBhvr>
                                      <p:to>
                                        <p:strVal val="visible"/>
                                      </p:to>
                                    </p:set>
                                    <p:animEffect transition="in" filter="fade">
                                      <p:cBhvr>
                                        <p:cTn id="19" dur="1000"/>
                                        <p:tgtEl>
                                          <p:spTgt spid="1129"/>
                                        </p:tgtEl>
                                      </p:cBhvr>
                                    </p:animEffect>
                                    <p:anim calcmode="lin" valueType="num">
                                      <p:cBhvr>
                                        <p:cTn id="20" dur="1000" fill="hold"/>
                                        <p:tgtEl>
                                          <p:spTgt spid="1129"/>
                                        </p:tgtEl>
                                        <p:attrNameLst>
                                          <p:attrName>ppt_x</p:attrName>
                                        </p:attrNameLst>
                                      </p:cBhvr>
                                      <p:tavLst>
                                        <p:tav tm="0">
                                          <p:val>
                                            <p:strVal val="#ppt_x"/>
                                          </p:val>
                                        </p:tav>
                                        <p:tav tm="100000">
                                          <p:val>
                                            <p:strVal val="#ppt_x"/>
                                          </p:val>
                                        </p:tav>
                                      </p:tavLst>
                                    </p:anim>
                                    <p:anim calcmode="lin" valueType="num">
                                      <p:cBhvr>
                                        <p:cTn id="21" dur="1000" fill="hold"/>
                                        <p:tgtEl>
                                          <p:spTgt spid="11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38"/>
                                        </p:tgtEl>
                                        <p:attrNameLst>
                                          <p:attrName>style.visibility</p:attrName>
                                        </p:attrNameLst>
                                      </p:cBhvr>
                                      <p:to>
                                        <p:strVal val="visible"/>
                                      </p:to>
                                    </p:set>
                                    <p:animEffect transition="in" filter="fade">
                                      <p:cBhvr>
                                        <p:cTn id="25" dur="1000"/>
                                        <p:tgtEl>
                                          <p:spTgt spid="1138"/>
                                        </p:tgtEl>
                                      </p:cBhvr>
                                    </p:animEffect>
                                    <p:anim calcmode="lin" valueType="num">
                                      <p:cBhvr>
                                        <p:cTn id="26" dur="1000" fill="hold"/>
                                        <p:tgtEl>
                                          <p:spTgt spid="1138"/>
                                        </p:tgtEl>
                                        <p:attrNameLst>
                                          <p:attrName>ppt_x</p:attrName>
                                        </p:attrNameLst>
                                      </p:cBhvr>
                                      <p:tavLst>
                                        <p:tav tm="0">
                                          <p:val>
                                            <p:strVal val="#ppt_x"/>
                                          </p:val>
                                        </p:tav>
                                        <p:tav tm="100000">
                                          <p:val>
                                            <p:strVal val="#ppt_x"/>
                                          </p:val>
                                        </p:tav>
                                      </p:tavLst>
                                    </p:anim>
                                    <p:anim calcmode="lin" valueType="num">
                                      <p:cBhvr>
                                        <p:cTn id="27" dur="1000" fill="hold"/>
                                        <p:tgtEl>
                                          <p:spTgt spid="1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26" grpId="0" animBg="1"/>
      <p:bldP spid="1129" grpId="0" animBg="1"/>
      <p:bldP spid="11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98070" y="4428511"/>
            <a:ext cx="13941878" cy="1228568"/>
          </a:xfrm>
          <a:prstGeom prst="roundRect">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620486" y="-310242"/>
            <a:ext cx="13895615" cy="3372498"/>
          </a:xfrm>
          <a:prstGeom prst="roundRect">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5F62B231-83F9-F42C-106D-32A558ED34C4}"/>
              </a:ext>
            </a:extLst>
          </p:cNvPr>
          <p:cNvSpPr/>
          <p:nvPr/>
        </p:nvSpPr>
        <p:spPr>
          <a:xfrm>
            <a:off x="8230433" y="1739561"/>
            <a:ext cx="2584972" cy="2393926"/>
          </a:xfrm>
          <a:prstGeom prst="round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A9DE2-C6AE-8F60-EF87-EEECCD2FDA3C}"/>
              </a:ext>
            </a:extLst>
          </p:cNvPr>
          <p:cNvSpPr/>
          <p:nvPr/>
        </p:nvSpPr>
        <p:spPr>
          <a:xfrm>
            <a:off x="4742746" y="1739561"/>
            <a:ext cx="2584972" cy="2393926"/>
          </a:xfrm>
          <a:prstGeom prst="roundRect">
            <a:avLst/>
          </a:prstGeom>
          <a:solidFill>
            <a:srgbClr val="FD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49A684C-203A-A4B0-8CAC-0B5B90333A0D}"/>
              </a:ext>
            </a:extLst>
          </p:cNvPr>
          <p:cNvSpPr txBox="1"/>
          <p:nvPr/>
        </p:nvSpPr>
        <p:spPr>
          <a:xfrm>
            <a:off x="73964" y="6357641"/>
            <a:ext cx="292078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Century Gothic"/>
                <a:ea typeface="+mn-lt"/>
                <a:cs typeface="+mn-lt"/>
              </a:rPr>
              <a:t>Image Credit: Bernardo62</a:t>
            </a:r>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a:rPr>
              <a:t>COMMUNITY CONCERNS</a:t>
            </a:r>
            <a:endParaRPr lang="en-US" sz="4000" b="1">
              <a:solidFill>
                <a:srgbClr val="00AEEF"/>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9031B3F3-19CB-F892-B098-64DA9A2D21E8}"/>
              </a:ext>
            </a:extLst>
          </p:cNvPr>
          <p:cNvSpPr/>
          <p:nvPr/>
        </p:nvSpPr>
        <p:spPr>
          <a:xfrm>
            <a:off x="1255059" y="1739561"/>
            <a:ext cx="2584972" cy="2393926"/>
          </a:xfrm>
          <a:prstGeom prst="round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1274F39-449F-EE87-F50B-20052ADB26A4}"/>
              </a:ext>
            </a:extLst>
          </p:cNvPr>
          <p:cNvSpPr txBox="1"/>
          <p:nvPr/>
        </p:nvSpPr>
        <p:spPr>
          <a:xfrm>
            <a:off x="1255058" y="4440771"/>
            <a:ext cx="2584973" cy="1384995"/>
          </a:xfrm>
          <a:prstGeom prst="rect">
            <a:avLst/>
          </a:prstGeom>
          <a:noFill/>
        </p:spPr>
        <p:txBody>
          <a:bodyPr wrap="square" rtlCol="0">
            <a:spAutoFit/>
          </a:bodyPr>
          <a:lstStyle/>
          <a:p>
            <a:pPr algn="ctr"/>
            <a:r>
              <a:rPr lang="en-US" sz="1800">
                <a:solidFill>
                  <a:schemeClr val="tx1">
                    <a:lumMod val="75000"/>
                    <a:lumOff val="25000"/>
                  </a:schemeClr>
                </a:solidFill>
                <a:latin typeface="Century Gothic"/>
              </a:rPr>
              <a:t>Uneven distribution of</a:t>
            </a:r>
          </a:p>
          <a:p>
            <a:pPr algn="ctr"/>
            <a:r>
              <a:rPr lang="en-US" sz="1800">
                <a:solidFill>
                  <a:schemeClr val="tx1">
                    <a:lumMod val="75000"/>
                    <a:lumOff val="25000"/>
                  </a:schemeClr>
                </a:solidFill>
                <a:latin typeface="Century Gothic"/>
              </a:rPr>
              <a:t> shade infrastructure    and heat </a:t>
            </a:r>
            <a:endParaRPr lang="en-US">
              <a:solidFill>
                <a:schemeClr val="tx1">
                  <a:lumMod val="75000"/>
                  <a:lumOff val="25000"/>
                </a:schemeClr>
              </a:solidFill>
              <a:latin typeface="Century Gothic"/>
            </a:endParaRPr>
          </a:p>
          <a:p>
            <a:pPr algn="ctr"/>
            <a:r>
              <a:rPr lang="en-US" sz="1800">
                <a:solidFill>
                  <a:schemeClr val="tx1">
                    <a:lumMod val="75000"/>
                    <a:lumOff val="25000"/>
                  </a:schemeClr>
                </a:solidFill>
                <a:latin typeface="Century Gothic"/>
              </a:rPr>
              <a:t>exposure</a:t>
            </a:r>
            <a:endParaRPr lang="en-US" sz="1800" b="1">
              <a:solidFill>
                <a:schemeClr val="tx1">
                  <a:lumMod val="75000"/>
                  <a:lumOff val="25000"/>
                </a:schemeClr>
              </a:solidFill>
              <a:latin typeface="Century Gothic"/>
            </a:endParaRPr>
          </a:p>
          <a:p>
            <a:pPr algn="ctr"/>
            <a:endParaRPr lang="en-US" sz="1800" baseline="30000">
              <a:solidFill>
                <a:schemeClr val="tx1">
                  <a:lumMod val="75000"/>
                  <a:lumOff val="25000"/>
                </a:schemeClr>
              </a:solidFill>
              <a:latin typeface="Century Gothic"/>
            </a:endParaRPr>
          </a:p>
        </p:txBody>
      </p:sp>
      <p:pic>
        <p:nvPicPr>
          <p:cNvPr id="6" name="Picture 5" descr="Shape&#10;&#10;Description automatically generated with low confidence">
            <a:extLst>
              <a:ext uri="{FF2B5EF4-FFF2-40B4-BE49-F238E27FC236}">
                <a16:creationId xmlns:a16="http://schemas.microsoft.com/office/drawing/2014/main" id="{38E71F8E-0255-BC1E-D2BB-88BCAB6F7AE1}"/>
              </a:ext>
            </a:extLst>
          </p:cNvPr>
          <p:cNvPicPr>
            <a:picLocks noChangeAspect="1"/>
          </p:cNvPicPr>
          <p:nvPr/>
        </p:nvPicPr>
        <p:blipFill rotWithShape="1">
          <a:blip r:embed="rId3" cstate="print">
            <a:duotone>
              <a:prstClr val="black"/>
              <a:schemeClr val="tx1">
                <a:lumMod val="75000"/>
                <a:lumOff val="25000"/>
                <a:tint val="45000"/>
                <a:satMod val="400000"/>
              </a:schemeClr>
            </a:duotone>
            <a:extLst>
              <a:ext uri="{28A0092B-C50C-407E-A947-70E740481C1C}">
                <a14:useLocalDpi xmlns:a14="http://schemas.microsoft.com/office/drawing/2010/main" val="0"/>
              </a:ext>
            </a:extLst>
          </a:blip>
          <a:srcRect b="10687"/>
          <a:stretch/>
        </p:blipFill>
        <p:spPr>
          <a:xfrm>
            <a:off x="5206187" y="2267539"/>
            <a:ext cx="1779626" cy="1589432"/>
          </a:xfrm>
          <a:prstGeom prst="rect">
            <a:avLst/>
          </a:prstGeom>
        </p:spPr>
      </p:pic>
      <p:sp>
        <p:nvSpPr>
          <p:cNvPr id="15" name="TextBox 14">
            <a:extLst>
              <a:ext uri="{FF2B5EF4-FFF2-40B4-BE49-F238E27FC236}">
                <a16:creationId xmlns:a16="http://schemas.microsoft.com/office/drawing/2014/main" id="{3FDC583B-E3F1-8319-D1A5-E90383200C37}"/>
              </a:ext>
            </a:extLst>
          </p:cNvPr>
          <p:cNvSpPr txBox="1"/>
          <p:nvPr/>
        </p:nvSpPr>
        <p:spPr>
          <a:xfrm>
            <a:off x="4742746" y="4456750"/>
            <a:ext cx="2584972" cy="1200329"/>
          </a:xfrm>
          <a:prstGeom prst="rect">
            <a:avLst/>
          </a:prstGeom>
          <a:noFill/>
        </p:spPr>
        <p:txBody>
          <a:bodyPr wrap="square" rtlCol="0">
            <a:spAutoFit/>
          </a:bodyPr>
          <a:lstStyle/>
          <a:p>
            <a:pPr algn="ctr"/>
            <a:r>
              <a:rPr lang="en-US">
                <a:solidFill>
                  <a:schemeClr val="tx1">
                    <a:lumMod val="75000"/>
                    <a:lumOff val="25000"/>
                  </a:schemeClr>
                </a:solidFill>
                <a:latin typeface="Century Gothic"/>
              </a:rPr>
              <a:t>L</a:t>
            </a:r>
            <a:r>
              <a:rPr lang="en-US" sz="1800">
                <a:solidFill>
                  <a:schemeClr val="tx1">
                    <a:lumMod val="75000"/>
                    <a:lumOff val="25000"/>
                  </a:schemeClr>
                </a:solidFill>
                <a:latin typeface="Century Gothic"/>
              </a:rPr>
              <a:t>ack of shade infrastructure at bus stops impacting accessibility </a:t>
            </a:r>
            <a:endParaRPr lang="en-US" sz="1800" baseline="30000">
              <a:solidFill>
                <a:schemeClr val="tx1">
                  <a:lumMod val="75000"/>
                  <a:lumOff val="25000"/>
                </a:schemeClr>
              </a:solidFill>
              <a:latin typeface="Century Gothic"/>
            </a:endParaRPr>
          </a:p>
        </p:txBody>
      </p:sp>
      <p:sp>
        <p:nvSpPr>
          <p:cNvPr id="16" name="TextBox 15">
            <a:extLst>
              <a:ext uri="{FF2B5EF4-FFF2-40B4-BE49-F238E27FC236}">
                <a16:creationId xmlns:a16="http://schemas.microsoft.com/office/drawing/2014/main" id="{DC2A9E6B-649A-4D9D-475B-B5D1CB72352C}"/>
              </a:ext>
            </a:extLst>
          </p:cNvPr>
          <p:cNvSpPr txBox="1"/>
          <p:nvPr/>
        </p:nvSpPr>
        <p:spPr>
          <a:xfrm>
            <a:off x="8230433" y="4456750"/>
            <a:ext cx="2584972" cy="1200329"/>
          </a:xfrm>
          <a:prstGeom prst="rect">
            <a:avLst/>
          </a:prstGeom>
          <a:noFill/>
        </p:spPr>
        <p:txBody>
          <a:bodyPr wrap="square" rtlCol="0">
            <a:spAutoFit/>
          </a:bodyPr>
          <a:lstStyle/>
          <a:p>
            <a:pPr algn="ctr"/>
            <a:r>
              <a:rPr lang="en-US">
                <a:solidFill>
                  <a:schemeClr val="tx1">
                    <a:lumMod val="75000"/>
                    <a:lumOff val="25000"/>
                  </a:schemeClr>
                </a:solidFill>
                <a:latin typeface="Century Gothic"/>
              </a:rPr>
              <a:t>Effects of heat and</a:t>
            </a:r>
          </a:p>
          <a:p>
            <a:pPr algn="ctr"/>
            <a:r>
              <a:rPr lang="en-US">
                <a:solidFill>
                  <a:schemeClr val="tx1">
                    <a:lumMod val="75000"/>
                    <a:lumOff val="25000"/>
                  </a:schemeClr>
                </a:solidFill>
                <a:latin typeface="Century Gothic"/>
              </a:rPr>
              <a:t> air pollution on health and safety of bus riders</a:t>
            </a:r>
            <a:endParaRPr lang="en-US" sz="1800" baseline="30000">
              <a:solidFill>
                <a:schemeClr val="tx1">
                  <a:lumMod val="75000"/>
                  <a:lumOff val="25000"/>
                </a:schemeClr>
              </a:solidFill>
              <a:latin typeface="Century Gothic"/>
            </a:endParaRPr>
          </a:p>
        </p:txBody>
      </p:sp>
      <p:pic>
        <p:nvPicPr>
          <p:cNvPr id="21" name="Picture 20" descr="Shape&#10;&#10;Description automatically generated with low confidence">
            <a:extLst>
              <a:ext uri="{FF2B5EF4-FFF2-40B4-BE49-F238E27FC236}">
                <a16:creationId xmlns:a16="http://schemas.microsoft.com/office/drawing/2014/main" id="{F31AE942-2932-D73B-812F-F8C3A99E375D}"/>
              </a:ext>
            </a:extLst>
          </p:cNvPr>
          <p:cNvPicPr>
            <a:picLocks noChangeAspect="1"/>
          </p:cNvPicPr>
          <p:nvPr/>
        </p:nvPicPr>
        <p:blipFill rotWithShape="1">
          <a:blip r:embed="rId4" cstate="print">
            <a:duotone>
              <a:prstClr val="black"/>
              <a:schemeClr val="tx1">
                <a:lumMod val="75000"/>
                <a:lumOff val="25000"/>
                <a:tint val="45000"/>
                <a:satMod val="400000"/>
              </a:schemeClr>
            </a:duotone>
            <a:extLst>
              <a:ext uri="{28A0092B-C50C-407E-A947-70E740481C1C}">
                <a14:useLocalDpi xmlns:a14="http://schemas.microsoft.com/office/drawing/2010/main" val="0"/>
              </a:ext>
            </a:extLst>
          </a:blip>
          <a:srcRect b="17755"/>
          <a:stretch/>
        </p:blipFill>
        <p:spPr>
          <a:xfrm>
            <a:off x="1376595" y="1989568"/>
            <a:ext cx="2270538" cy="1867403"/>
          </a:xfrm>
          <a:prstGeom prst="rect">
            <a:avLst/>
          </a:prstGeom>
        </p:spPr>
      </p:pic>
      <p:pic>
        <p:nvPicPr>
          <p:cNvPr id="23" name="Graphic 22" descr="Medical outline">
            <a:extLst>
              <a:ext uri="{FF2B5EF4-FFF2-40B4-BE49-F238E27FC236}">
                <a16:creationId xmlns:a16="http://schemas.microsoft.com/office/drawing/2014/main" id="{2F40EE82-FA4C-7BE8-64A4-30E484CDAAC7}"/>
              </a:ext>
            </a:extLst>
          </p:cNvPr>
          <p:cNvPicPr>
            <a:picLocks noChangeAspect="1"/>
          </p:cNvPicPr>
          <p:nvPr/>
        </p:nvPicPr>
        <p:blipFill>
          <a:blip r:embed="rId5">
            <a:duotone>
              <a:prstClr val="black"/>
              <a:schemeClr val="tx1">
                <a:lumMod val="75000"/>
                <a:lumOff val="25000"/>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5194" y="1798799"/>
            <a:ext cx="2275450" cy="2275450"/>
          </a:xfrm>
          <a:prstGeom prst="rect">
            <a:avLst/>
          </a:prstGeom>
        </p:spPr>
      </p:pic>
    </p:spTree>
    <p:extLst>
      <p:ext uri="{BB962C8B-B14F-4D97-AF65-F5344CB8AC3E}">
        <p14:creationId xmlns:p14="http://schemas.microsoft.com/office/powerpoint/2010/main" val="11466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3ECF2A7-5D93-D7C2-502C-BCAC06DB289E}"/>
              </a:ext>
            </a:extLst>
          </p:cNvPr>
          <p:cNvPicPr>
            <a:picLocks noChangeAspect="1"/>
          </p:cNvPicPr>
          <p:nvPr/>
        </p:nvPicPr>
        <p:blipFill>
          <a:blip r:embed="rId3"/>
          <a:stretch>
            <a:fillRect/>
          </a:stretch>
        </p:blipFill>
        <p:spPr>
          <a:xfrm>
            <a:off x="319454" y="1161557"/>
            <a:ext cx="6209169" cy="416394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12" name="TextBox 11">
            <a:extLst>
              <a:ext uri="{FF2B5EF4-FFF2-40B4-BE49-F238E27FC236}">
                <a16:creationId xmlns:a16="http://schemas.microsoft.com/office/drawing/2014/main" id="{D49A684C-203A-A4B0-8CAC-0B5B90333A0D}"/>
              </a:ext>
            </a:extLst>
          </p:cNvPr>
          <p:cNvSpPr txBox="1"/>
          <p:nvPr/>
        </p:nvSpPr>
        <p:spPr>
          <a:xfrm>
            <a:off x="73964" y="6357641"/>
            <a:ext cx="292078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Century Gothic"/>
                <a:ea typeface="+mn-lt"/>
                <a:cs typeface="+mn-lt"/>
              </a:rPr>
              <a:t>Image Credit: Bernardo62</a:t>
            </a:r>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a:rPr>
              <a:t>PROJECT PARTNER</a:t>
            </a:r>
            <a:endParaRPr lang="en-US" sz="4000" b="1">
              <a:solidFill>
                <a:srgbClr val="00AEEF"/>
              </a:solidFill>
              <a:latin typeface="Century Gothic" panose="020B0502020202020204" pitchFamily="34" charset="0"/>
            </a:endParaRPr>
          </a:p>
        </p:txBody>
      </p:sp>
      <p:sp>
        <p:nvSpPr>
          <p:cNvPr id="3" name="Text Placeholder 4">
            <a:extLst>
              <a:ext uri="{FF2B5EF4-FFF2-40B4-BE49-F238E27FC236}">
                <a16:creationId xmlns:a16="http://schemas.microsoft.com/office/drawing/2014/main" id="{CFB6B77C-866B-AF0B-C334-8B09E75FC29B}"/>
              </a:ext>
            </a:extLst>
          </p:cNvPr>
          <p:cNvSpPr txBox="1">
            <a:spLocks/>
          </p:cNvSpPr>
          <p:nvPr/>
        </p:nvSpPr>
        <p:spPr>
          <a:xfrm>
            <a:off x="3490479" y="5325497"/>
            <a:ext cx="3038144" cy="375605"/>
          </a:xfrm>
          <a:prstGeom prst="rect">
            <a:avLst/>
          </a:prstGeom>
        </p:spPr>
        <p:txBody>
          <a:bodyPr lIns="91440" tIns="45720" rIns="91440" bIns="45720"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lumMod val="75000"/>
                    <a:lumOff val="25000"/>
                  </a:schemeClr>
                </a:solidFill>
                <a:effectLst/>
                <a:uLnTx/>
                <a:uFillTx/>
                <a:latin typeface="Century Gothic"/>
              </a:rPr>
              <a:t>Image Credit: </a:t>
            </a:r>
            <a:r>
              <a:rPr lang="en-US" sz="1100" b="1" dirty="0">
                <a:solidFill>
                  <a:schemeClr val="tx1">
                    <a:lumMod val="75000"/>
                    <a:lumOff val="25000"/>
                  </a:schemeClr>
                </a:solidFill>
                <a:latin typeface="Century Gothic"/>
              </a:rPr>
              <a:t>Transportation Alternatives</a:t>
            </a:r>
            <a:endParaRPr lang="en-US" sz="1100" b="1" i="0" u="none" strike="noStrike" kern="1200" cap="none" spc="0" normalizeH="0" baseline="0" noProof="0" dirty="0">
              <a:ln>
                <a:noFill/>
              </a:ln>
              <a:solidFill>
                <a:schemeClr val="tx1">
                  <a:lumMod val="75000"/>
                  <a:lumOff val="25000"/>
                </a:schemeClr>
              </a:solidFill>
              <a:effectLst/>
              <a:uLnTx/>
              <a:uFillTx/>
            </a:endParaRPr>
          </a:p>
        </p:txBody>
      </p:sp>
      <p:sp>
        <p:nvSpPr>
          <p:cNvPr id="8" name="Rounded Rectangle 7"/>
          <p:cNvSpPr/>
          <p:nvPr/>
        </p:nvSpPr>
        <p:spPr>
          <a:xfrm>
            <a:off x="7277100" y="1980135"/>
            <a:ext cx="4686300" cy="3699108"/>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236F99"/>
              </a:buClr>
            </a:pPr>
            <a:endParaRPr lang="en-US" sz="2000" b="1">
              <a:solidFill>
                <a:schemeClr val="tx1">
                  <a:lumMod val="75000"/>
                  <a:lumOff val="25000"/>
                </a:schemeClr>
              </a:solidFill>
              <a:latin typeface="Century Gothic" panose="020B0502020202020204" pitchFamily="34" charset="0"/>
            </a:endParaRPr>
          </a:p>
          <a:p>
            <a:pPr algn="ctr">
              <a:spcAft>
                <a:spcPts val="600"/>
              </a:spcAft>
              <a:buClr>
                <a:srgbClr val="236F99"/>
              </a:buClr>
            </a:pPr>
            <a:endParaRPr lang="en-US" sz="2000" b="1">
              <a:solidFill>
                <a:schemeClr val="bg1"/>
              </a:solidFill>
              <a:latin typeface="Century Gothic" panose="020B0502020202020204" pitchFamily="34" charset="0"/>
            </a:endParaRPr>
          </a:p>
          <a:p>
            <a:pPr marL="285750" indent="-285750" algn="ctr">
              <a:lnSpc>
                <a:spcPct val="100000"/>
              </a:lnSpc>
              <a:spcBef>
                <a:spcPts val="0"/>
              </a:spcBef>
              <a:spcAft>
                <a:spcPts val="600"/>
              </a:spcAft>
            </a:pPr>
            <a:endParaRPr lang="en-US" sz="2000">
              <a:solidFill>
                <a:schemeClr val="bg1"/>
              </a:solidFill>
              <a:latin typeface="Century Gothic"/>
            </a:endParaRPr>
          </a:p>
          <a:p>
            <a:pPr marL="285750" indent="-285750" algn="ctr">
              <a:lnSpc>
                <a:spcPct val="100000"/>
              </a:lnSpc>
              <a:spcBef>
                <a:spcPts val="0"/>
              </a:spcBef>
              <a:spcAft>
                <a:spcPts val="600"/>
              </a:spcAft>
            </a:pPr>
            <a:r>
              <a:rPr lang="en-US" sz="2000">
                <a:solidFill>
                  <a:schemeClr val="bg1"/>
                </a:solidFill>
                <a:latin typeface="Century Gothic"/>
              </a:rPr>
              <a:t>50 years of advocating to reclaim streets from cars, increase pedestrian safety, and create healthy and joyous public spaces</a:t>
            </a:r>
            <a:endParaRPr lang="en-US" sz="2000" b="1">
              <a:solidFill>
                <a:schemeClr val="bg1"/>
              </a:solidFill>
              <a:latin typeface="Century Gothic"/>
            </a:endParaRPr>
          </a:p>
          <a:p>
            <a:pPr marL="285750" indent="-285750" algn="ctr">
              <a:lnSpc>
                <a:spcPct val="100000"/>
              </a:lnSpc>
              <a:spcBef>
                <a:spcPts val="0"/>
              </a:spcBef>
              <a:spcAft>
                <a:spcPts val="600"/>
              </a:spcAft>
            </a:pPr>
            <a:r>
              <a:rPr lang="en-US" sz="2000">
                <a:solidFill>
                  <a:schemeClr val="bg1"/>
                </a:solidFill>
                <a:latin typeface="Century Gothic"/>
              </a:rPr>
              <a:t>Recent increase in advocacy around UHI effects on public transportation users </a:t>
            </a:r>
          </a:p>
          <a:p>
            <a:pPr algn="ctr">
              <a:spcAft>
                <a:spcPts val="600"/>
              </a:spcAft>
              <a:buClr>
                <a:srgbClr val="236F99"/>
              </a:buClr>
            </a:pPr>
            <a:endParaRPr lang="en-US" sz="2800">
              <a:solidFill>
                <a:schemeClr val="bg1"/>
              </a:solidFill>
              <a:latin typeface="Century Gothic"/>
            </a:endParaRPr>
          </a:p>
        </p:txBody>
      </p:sp>
      <p:sp>
        <p:nvSpPr>
          <p:cNvPr id="10" name="Rounded Rectangle 9"/>
          <p:cNvSpPr/>
          <p:nvPr/>
        </p:nvSpPr>
        <p:spPr>
          <a:xfrm>
            <a:off x="7277100" y="1066800"/>
            <a:ext cx="4686300" cy="1632857"/>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236F99"/>
              </a:buClr>
            </a:pPr>
            <a:r>
              <a:rPr lang="en-US" sz="3600" b="1">
                <a:solidFill>
                  <a:schemeClr val="bg1"/>
                </a:solidFill>
                <a:latin typeface="Century Gothic"/>
              </a:rPr>
              <a:t>Transportation Alternatives (TA)</a:t>
            </a:r>
            <a:r>
              <a:rPr lang="en-US" sz="3600" b="1">
                <a:solidFill>
                  <a:schemeClr val="tx1">
                    <a:lumMod val="75000"/>
                    <a:lumOff val="25000"/>
                  </a:schemeClr>
                </a:solidFill>
                <a:latin typeface="Century Gothic"/>
              </a:rPr>
              <a:t> </a:t>
            </a:r>
            <a:endParaRPr lang="en-US" sz="3600">
              <a:solidFill>
                <a:schemeClr val="tx1">
                  <a:lumMod val="75000"/>
                  <a:lumOff val="25000"/>
                </a:schemeClr>
              </a:solidFill>
              <a:latin typeface="Century Gothic"/>
            </a:endParaRPr>
          </a:p>
        </p:txBody>
      </p:sp>
    </p:spTree>
    <p:extLst>
      <p:ext uri="{BB962C8B-B14F-4D97-AF65-F5344CB8AC3E}">
        <p14:creationId xmlns:p14="http://schemas.microsoft.com/office/powerpoint/2010/main" val="21921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9A684C-203A-A4B0-8CAC-0B5B90333A0D}"/>
              </a:ext>
            </a:extLst>
          </p:cNvPr>
          <p:cNvSpPr txBox="1"/>
          <p:nvPr/>
        </p:nvSpPr>
        <p:spPr>
          <a:xfrm>
            <a:off x="1490495" y="6097384"/>
            <a:ext cx="292078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Century Gothic"/>
                <a:ea typeface="+mn-lt"/>
                <a:cs typeface="+mn-lt"/>
              </a:rPr>
              <a:t>Image Credit: Bernardo62</a:t>
            </a:r>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a:rPr>
              <a:t>SPATIAL EQUITY NYC</a:t>
            </a:r>
            <a:endParaRPr lang="en-US" sz="4000" b="1">
              <a:solidFill>
                <a:srgbClr val="00AEEF"/>
              </a:solidFill>
              <a:latin typeface="Century Gothic" panose="020B0502020202020204" pitchFamily="34" charset="0"/>
            </a:endParaRPr>
          </a:p>
        </p:txBody>
      </p:sp>
      <p:pic>
        <p:nvPicPr>
          <p:cNvPr id="2" name="Picture 4" descr="Diagram&#10;&#10;Description automatically generated">
            <a:extLst>
              <a:ext uri="{FF2B5EF4-FFF2-40B4-BE49-F238E27FC236}">
                <a16:creationId xmlns:a16="http://schemas.microsoft.com/office/drawing/2014/main" id="{F5A6FEB0-9656-FCA9-5407-3AB30283105D}"/>
              </a:ext>
            </a:extLst>
          </p:cNvPr>
          <p:cNvPicPr>
            <a:picLocks noChangeAspect="1"/>
          </p:cNvPicPr>
          <p:nvPr/>
        </p:nvPicPr>
        <p:blipFill>
          <a:blip r:embed="rId3"/>
          <a:stretch>
            <a:fillRect/>
          </a:stretch>
        </p:blipFill>
        <p:spPr>
          <a:xfrm>
            <a:off x="1490495" y="1049312"/>
            <a:ext cx="9211009" cy="5048072"/>
          </a:xfrm>
          <a:prstGeom prst="rect">
            <a:avLst/>
          </a:prstGeom>
        </p:spPr>
      </p:pic>
      <p:sp>
        <p:nvSpPr>
          <p:cNvPr id="5" name="TextBox 4">
            <a:extLst>
              <a:ext uri="{FF2B5EF4-FFF2-40B4-BE49-F238E27FC236}">
                <a16:creationId xmlns:a16="http://schemas.microsoft.com/office/drawing/2014/main" id="{EE428107-0F07-1E73-1705-4D53BD64E7B5}"/>
              </a:ext>
            </a:extLst>
          </p:cNvPr>
          <p:cNvSpPr txBox="1"/>
          <p:nvPr/>
        </p:nvSpPr>
        <p:spPr>
          <a:xfrm>
            <a:off x="4605504" y="6167404"/>
            <a:ext cx="6096000" cy="244682"/>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lumMod val="75000"/>
                    <a:lumOff val="25000"/>
                  </a:schemeClr>
                </a:solidFill>
                <a:effectLst/>
                <a:uLnTx/>
                <a:uFillTx/>
                <a:latin typeface="Century Gothic"/>
              </a:rPr>
              <a:t>Video Credit: Spatial Equity NYC</a:t>
            </a:r>
            <a:endParaRPr lang="en-US" sz="1100" b="1" i="0" u="none" strike="noStrike" kern="1200" cap="none" spc="0" normalizeH="0" baseline="0" noProof="0" dirty="0">
              <a:ln>
                <a:noFill/>
              </a:ln>
              <a:solidFill>
                <a:schemeClr val="tx1">
                  <a:lumMod val="75000"/>
                  <a:lumOff val="25000"/>
                </a:schemeClr>
              </a:solidFill>
              <a:effectLst/>
              <a:uLnTx/>
              <a:uFillTx/>
              <a:latin typeface="Century Gothic"/>
            </a:endParaRPr>
          </a:p>
        </p:txBody>
      </p:sp>
    </p:spTree>
    <p:extLst>
      <p:ext uri="{BB962C8B-B14F-4D97-AF65-F5344CB8AC3E}">
        <p14:creationId xmlns:p14="http://schemas.microsoft.com/office/powerpoint/2010/main" val="57922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184223" y="555730"/>
            <a:ext cx="9144000" cy="4888230"/>
          </a:xfrm>
          <a:prstGeom prst="cloud">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EEF"/>
              </a:solidFill>
            </a:endParaRPr>
          </a:p>
        </p:txBody>
      </p:sp>
      <p:sp>
        <p:nvSpPr>
          <p:cNvPr id="29" name="Cloud 28"/>
          <p:cNvSpPr/>
          <p:nvPr/>
        </p:nvSpPr>
        <p:spPr>
          <a:xfrm>
            <a:off x="3579131" y="1663978"/>
            <a:ext cx="9144000" cy="4888230"/>
          </a:xfrm>
          <a:prstGeom prst="cloud">
            <a:avLst/>
          </a:prstGeom>
          <a:solidFill>
            <a:srgbClr val="00AEE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AEEF"/>
                </a:solidFill>
                <a:latin typeface="Century Gothic"/>
              </a:rPr>
              <a:t>OBJECTIVES </a:t>
            </a:r>
            <a:endParaRPr lang="en-US" sz="4000" b="1">
              <a:solidFill>
                <a:srgbClr val="00AEEF"/>
              </a:solidFill>
              <a:latin typeface="Century Gothic" panose="020B0502020202020204" pitchFamily="34" charset="0"/>
            </a:endParaRPr>
          </a:p>
        </p:txBody>
      </p:sp>
      <p:pic>
        <p:nvPicPr>
          <p:cNvPr id="265" name="Graphic 38" descr="Topography Map with solid fill">
            <a:extLst>
              <a:ext uri="{FF2B5EF4-FFF2-40B4-BE49-F238E27FC236}">
                <a16:creationId xmlns:a16="http://schemas.microsoft.com/office/drawing/2014/main" id="{B174DCF9-672A-0833-1F58-BDB30DBF64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4206" y="1429861"/>
            <a:ext cx="1894236" cy="1840473"/>
          </a:xfrm>
          <a:prstGeom prst="rect">
            <a:avLst/>
          </a:prstGeom>
          <a:noFill/>
        </p:spPr>
      </p:pic>
      <p:pic>
        <p:nvPicPr>
          <p:cNvPr id="267" name="Graphic 35" descr="Classroom with solid fill">
            <a:extLst>
              <a:ext uri="{FF2B5EF4-FFF2-40B4-BE49-F238E27FC236}">
                <a16:creationId xmlns:a16="http://schemas.microsoft.com/office/drawing/2014/main" id="{4C820473-5B74-2F2D-1CF6-3D52F115E1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69534" y="1026503"/>
            <a:ext cx="2374090" cy="2374090"/>
          </a:xfrm>
          <a:prstGeom prst="rect">
            <a:avLst/>
          </a:prstGeom>
          <a:noFill/>
        </p:spPr>
      </p:pic>
      <p:pic>
        <p:nvPicPr>
          <p:cNvPr id="8" name="Graphic 7" descr="High temperature with solid fill">
            <a:extLst>
              <a:ext uri="{FF2B5EF4-FFF2-40B4-BE49-F238E27FC236}">
                <a16:creationId xmlns:a16="http://schemas.microsoft.com/office/drawing/2014/main" id="{B89E54C4-DBE4-8088-DB01-BB08294F7F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8244" y="1417320"/>
            <a:ext cx="1655512" cy="1655512"/>
          </a:xfrm>
          <a:prstGeom prst="rect">
            <a:avLst/>
          </a:prstGeom>
        </p:spPr>
      </p:pic>
      <p:sp>
        <p:nvSpPr>
          <p:cNvPr id="20" name="Rounded Rectangle 19"/>
          <p:cNvSpPr/>
          <p:nvPr/>
        </p:nvSpPr>
        <p:spPr>
          <a:xfrm>
            <a:off x="1181645" y="3907810"/>
            <a:ext cx="2816560" cy="2344144"/>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236F99"/>
              </a:buClr>
            </a:pPr>
            <a:endParaRPr lang="en-US" sz="2000" b="1">
              <a:solidFill>
                <a:schemeClr val="tx1">
                  <a:lumMod val="75000"/>
                  <a:lumOff val="25000"/>
                </a:schemeClr>
              </a:solidFill>
              <a:latin typeface="Century Gothic" panose="020B0502020202020204" pitchFamily="34" charset="0"/>
            </a:endParaRPr>
          </a:p>
          <a:p>
            <a:pPr algn="ctr">
              <a:spcAft>
                <a:spcPts val="600"/>
              </a:spcAft>
              <a:buClr>
                <a:srgbClr val="236F99"/>
              </a:buClr>
            </a:pPr>
            <a:endParaRPr lang="en-US" sz="2000">
              <a:solidFill>
                <a:schemeClr val="bg1"/>
              </a:solidFill>
              <a:latin typeface="Century Gothic"/>
              <a:ea typeface="+mn-lt"/>
              <a:cs typeface="+mn-lt"/>
            </a:endParaRPr>
          </a:p>
          <a:p>
            <a:pPr algn="ctr">
              <a:spcAft>
                <a:spcPts val="600"/>
              </a:spcAft>
              <a:buClr>
                <a:srgbClr val="236F99"/>
              </a:buClr>
            </a:pPr>
            <a:r>
              <a:rPr lang="en-US" sz="2000">
                <a:solidFill>
                  <a:schemeClr val="bg1"/>
                </a:solidFill>
                <a:latin typeface="Century Gothic"/>
                <a:ea typeface="+mn-lt"/>
                <a:cs typeface="+mn-lt"/>
              </a:rPr>
              <a:t>Show heat distribution in city council districts and bus stops</a:t>
            </a:r>
            <a:r>
              <a:rPr lang="en-US" sz="2400">
                <a:solidFill>
                  <a:schemeClr val="bg1"/>
                </a:solidFill>
                <a:latin typeface="Century Gothic"/>
                <a:ea typeface="+mn-lt"/>
                <a:cs typeface="+mn-lt"/>
              </a:rPr>
              <a:t> </a:t>
            </a:r>
            <a:endParaRPr lang="en-US" sz="2400">
              <a:solidFill>
                <a:schemeClr val="bg1"/>
              </a:solidFill>
              <a:latin typeface="Century Gothic"/>
            </a:endParaRPr>
          </a:p>
          <a:p>
            <a:pPr algn="ctr">
              <a:spcAft>
                <a:spcPts val="600"/>
              </a:spcAft>
              <a:buClr>
                <a:srgbClr val="236F99"/>
              </a:buClr>
            </a:pPr>
            <a:endParaRPr lang="en-US" sz="2800">
              <a:solidFill>
                <a:schemeClr val="bg1"/>
              </a:solidFill>
              <a:latin typeface="Century Gothic"/>
            </a:endParaRPr>
          </a:p>
        </p:txBody>
      </p:sp>
      <p:sp>
        <p:nvSpPr>
          <p:cNvPr id="21" name="Rounded Rectangle 20"/>
          <p:cNvSpPr/>
          <p:nvPr/>
        </p:nvSpPr>
        <p:spPr>
          <a:xfrm>
            <a:off x="1184442" y="3238500"/>
            <a:ext cx="2813763" cy="1282337"/>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236F99"/>
              </a:buClr>
            </a:pPr>
            <a:r>
              <a:rPr lang="en-US" sz="2400" b="1">
                <a:solidFill>
                  <a:srgbClr val="FFFFFF"/>
                </a:solidFill>
                <a:latin typeface="Century Gothic"/>
              </a:rPr>
              <a:t>Heat Assessment Map Package</a:t>
            </a:r>
            <a:endParaRPr lang="en-US" sz="2400" b="1">
              <a:cs typeface="Calibri"/>
            </a:endParaRPr>
          </a:p>
        </p:txBody>
      </p:sp>
      <p:sp>
        <p:nvSpPr>
          <p:cNvPr id="22" name="Rounded Rectangle 21"/>
          <p:cNvSpPr/>
          <p:nvPr/>
        </p:nvSpPr>
        <p:spPr>
          <a:xfrm>
            <a:off x="4780405" y="3903407"/>
            <a:ext cx="2816560" cy="2344144"/>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236F99"/>
              </a:buClr>
            </a:pPr>
            <a:endParaRPr lang="en-US" sz="2000" b="1">
              <a:solidFill>
                <a:schemeClr val="tx1">
                  <a:lumMod val="75000"/>
                  <a:lumOff val="25000"/>
                </a:schemeClr>
              </a:solidFill>
              <a:latin typeface="Century Gothic" panose="020B0502020202020204" pitchFamily="34" charset="0"/>
            </a:endParaRPr>
          </a:p>
          <a:p>
            <a:pPr algn="ctr">
              <a:spcAft>
                <a:spcPts val="600"/>
              </a:spcAft>
              <a:buClr>
                <a:srgbClr val="236F99"/>
              </a:buClr>
            </a:pPr>
            <a:endParaRPr lang="en-US" sz="2000">
              <a:solidFill>
                <a:schemeClr val="bg1"/>
              </a:solidFill>
              <a:latin typeface="Century Gothic"/>
              <a:ea typeface="+mn-lt"/>
              <a:cs typeface="+mn-lt"/>
            </a:endParaRPr>
          </a:p>
          <a:p>
            <a:pPr algn="ctr">
              <a:spcAft>
                <a:spcPts val="600"/>
              </a:spcAft>
              <a:buClr>
                <a:srgbClr val="236F99"/>
              </a:buClr>
            </a:pPr>
            <a:endParaRPr lang="en-US" sz="2000">
              <a:solidFill>
                <a:schemeClr val="bg1"/>
              </a:solidFill>
              <a:latin typeface="Century Gothic"/>
              <a:ea typeface="+mn-lt"/>
              <a:cs typeface="+mn-lt"/>
            </a:endParaRPr>
          </a:p>
          <a:p>
            <a:pPr algn="ctr">
              <a:spcAft>
                <a:spcPts val="600"/>
              </a:spcAft>
              <a:buClr>
                <a:srgbClr val="236F99"/>
              </a:buClr>
            </a:pPr>
            <a:r>
              <a:rPr lang="en-US" sz="2000">
                <a:solidFill>
                  <a:schemeClr val="bg1"/>
                </a:solidFill>
                <a:latin typeface="Century Gothic"/>
                <a:ea typeface="+mn-lt"/>
                <a:cs typeface="+mn-lt"/>
              </a:rPr>
              <a:t>Determine who and which bus stops are most affected by extreme heat</a:t>
            </a:r>
            <a:endParaRPr lang="en-US" sz="2000">
              <a:solidFill>
                <a:schemeClr val="bg1"/>
              </a:solidFill>
              <a:latin typeface="Century Gothic"/>
              <a:cs typeface="Calibri"/>
            </a:endParaRPr>
          </a:p>
          <a:p>
            <a:pPr algn="ctr">
              <a:spcAft>
                <a:spcPts val="600"/>
              </a:spcAft>
              <a:buClr>
                <a:srgbClr val="236F99"/>
              </a:buClr>
            </a:pPr>
            <a:endParaRPr lang="en-US" sz="2800">
              <a:solidFill>
                <a:schemeClr val="bg1"/>
              </a:solidFill>
              <a:latin typeface="Century Gothic"/>
            </a:endParaRPr>
          </a:p>
        </p:txBody>
      </p:sp>
      <p:sp>
        <p:nvSpPr>
          <p:cNvPr id="23" name="Rounded Rectangle 22"/>
          <p:cNvSpPr/>
          <p:nvPr/>
        </p:nvSpPr>
        <p:spPr>
          <a:xfrm>
            <a:off x="4783202" y="3234097"/>
            <a:ext cx="2813763" cy="1282337"/>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236F99"/>
              </a:buClr>
            </a:pPr>
            <a:r>
              <a:rPr lang="en-US" sz="2400" b="1">
                <a:solidFill>
                  <a:srgbClr val="FFFFFF"/>
                </a:solidFill>
                <a:latin typeface="Century Gothic"/>
              </a:rPr>
              <a:t>Vulnerability Analysis</a:t>
            </a:r>
            <a:endParaRPr lang="en-US" sz="2400" b="1">
              <a:cs typeface="Calibri"/>
            </a:endParaRPr>
          </a:p>
        </p:txBody>
      </p:sp>
      <p:sp>
        <p:nvSpPr>
          <p:cNvPr id="24" name="Rounded Rectangle 23"/>
          <p:cNvSpPr/>
          <p:nvPr/>
        </p:nvSpPr>
        <p:spPr>
          <a:xfrm>
            <a:off x="8376368" y="3931472"/>
            <a:ext cx="2816560" cy="2344144"/>
          </a:xfrm>
          <a:prstGeom prst="roundRect">
            <a:avLst/>
          </a:prstGeom>
          <a:solidFill>
            <a:srgbClr val="00AEE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236F99"/>
              </a:buClr>
            </a:pPr>
            <a:endParaRPr lang="en-US" sz="2000" b="1">
              <a:solidFill>
                <a:schemeClr val="tx1">
                  <a:lumMod val="75000"/>
                  <a:lumOff val="25000"/>
                </a:schemeClr>
              </a:solidFill>
              <a:latin typeface="Century Gothic" panose="020B0502020202020204" pitchFamily="34" charset="0"/>
            </a:endParaRPr>
          </a:p>
          <a:p>
            <a:pPr algn="ctr">
              <a:spcAft>
                <a:spcPts val="600"/>
              </a:spcAft>
              <a:buClr>
                <a:srgbClr val="236F99"/>
              </a:buClr>
            </a:pPr>
            <a:endParaRPr lang="en-US" sz="2000">
              <a:solidFill>
                <a:schemeClr val="bg1"/>
              </a:solidFill>
              <a:latin typeface="Century Gothic"/>
              <a:ea typeface="+mn-lt"/>
              <a:cs typeface="+mn-lt"/>
            </a:endParaRPr>
          </a:p>
          <a:p>
            <a:pPr algn="ctr">
              <a:spcAft>
                <a:spcPts val="600"/>
              </a:spcAft>
              <a:buClr>
                <a:srgbClr val="236F99"/>
              </a:buClr>
            </a:pPr>
            <a:endParaRPr lang="en-US" sz="2000">
              <a:solidFill>
                <a:schemeClr val="bg1"/>
              </a:solidFill>
              <a:latin typeface="Century Gothic"/>
              <a:ea typeface="+mn-lt"/>
              <a:cs typeface="+mn-lt"/>
            </a:endParaRPr>
          </a:p>
          <a:p>
            <a:pPr algn="ctr"/>
            <a:r>
              <a:rPr lang="en-US" sz="2000">
                <a:solidFill>
                  <a:schemeClr val="bg1"/>
                </a:solidFill>
                <a:latin typeface="Century Gothic"/>
                <a:ea typeface="+mn-lt"/>
                <a:cs typeface="+mn-lt"/>
              </a:rPr>
              <a:t>Create resource to expand on work to improve transportation accessibility</a:t>
            </a:r>
          </a:p>
          <a:p>
            <a:pPr algn="ctr">
              <a:spcAft>
                <a:spcPts val="600"/>
              </a:spcAft>
              <a:buClr>
                <a:srgbClr val="236F99"/>
              </a:buClr>
            </a:pPr>
            <a:endParaRPr lang="en-US" sz="2800">
              <a:solidFill>
                <a:schemeClr val="bg1"/>
              </a:solidFill>
              <a:latin typeface="Century Gothic"/>
            </a:endParaRPr>
          </a:p>
        </p:txBody>
      </p:sp>
      <p:sp>
        <p:nvSpPr>
          <p:cNvPr id="25" name="Rounded Rectangle 24"/>
          <p:cNvSpPr/>
          <p:nvPr/>
        </p:nvSpPr>
        <p:spPr>
          <a:xfrm>
            <a:off x="8379165" y="3262162"/>
            <a:ext cx="2813763" cy="1282337"/>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236F99"/>
              </a:buClr>
            </a:pPr>
            <a:r>
              <a:rPr lang="en-US" sz="2400" b="1">
                <a:solidFill>
                  <a:srgbClr val="FFFFFF"/>
                </a:solidFill>
                <a:latin typeface="Century Gothic"/>
              </a:rPr>
              <a:t>Tutorial</a:t>
            </a:r>
            <a:endParaRPr lang="en-US" sz="2400" b="1">
              <a:cs typeface="Calibri"/>
            </a:endParaRPr>
          </a:p>
        </p:txBody>
      </p:sp>
    </p:spTree>
    <p:extLst>
      <p:ext uri="{BB962C8B-B14F-4D97-AF65-F5344CB8AC3E}">
        <p14:creationId xmlns:p14="http://schemas.microsoft.com/office/powerpoint/2010/main" val="19909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7831511" y="103127"/>
            <a:ext cx="2650377" cy="2733675"/>
          </a:xfrm>
          <a:prstGeom prst="ellipse">
            <a:avLst/>
          </a:prstGeom>
          <a:solidFill>
            <a:srgbClr val="66CCFF">
              <a:alpha val="667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70190" y="211882"/>
            <a:ext cx="2439493" cy="2516163"/>
          </a:xfrm>
          <a:prstGeom prst="ellipse">
            <a:avLst/>
          </a:prstGeom>
          <a:solidFill>
            <a:srgbClr val="66CCFF">
              <a:alpha val="115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36" y="1010785"/>
            <a:ext cx="3969417" cy="228127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89" y="1382032"/>
            <a:ext cx="4562756" cy="1346013"/>
          </a:xfrm>
          <a:prstGeom prst="rect">
            <a:avLst/>
          </a:prstGeom>
        </p:spPr>
      </p:pic>
      <p:pic>
        <p:nvPicPr>
          <p:cNvPr id="16" name="Picture 15" descr="A picture containing satellite, transport&#10;&#10;Description automatically generated">
            <a:extLst>
              <a:ext uri="{FF2B5EF4-FFF2-40B4-BE49-F238E27FC236}">
                <a16:creationId xmlns:a16="http://schemas.microsoft.com/office/drawing/2014/main" id="{DD496B40-6343-F8E0-9A61-B0C5572512E8}"/>
              </a:ext>
            </a:extLst>
          </p:cNvPr>
          <p:cNvPicPr>
            <a:picLocks noChangeAspect="1"/>
          </p:cNvPicPr>
          <p:nvPr/>
        </p:nvPicPr>
        <p:blipFill rotWithShape="1">
          <a:blip r:embed="rId5"/>
          <a:srcRect l="8117" t="-117" r="10487" b="555"/>
          <a:stretch/>
        </p:blipFill>
        <p:spPr>
          <a:xfrm>
            <a:off x="503789" y="182768"/>
            <a:ext cx="3602083" cy="2574389"/>
          </a:xfrm>
          <a:prstGeom prst="rect">
            <a:avLst/>
          </a:prstGeom>
        </p:spPr>
      </p:pic>
      <p:sp>
        <p:nvSpPr>
          <p:cNvPr id="14" name="Oval 13"/>
          <p:cNvSpPr/>
          <p:nvPr/>
        </p:nvSpPr>
        <p:spPr>
          <a:xfrm>
            <a:off x="-3432568" y="-387927"/>
            <a:ext cx="8920422" cy="9067800"/>
          </a:xfrm>
          <a:prstGeom prst="ellipse">
            <a:avLst/>
          </a:prstGeom>
          <a:solidFill>
            <a:srgbClr val="E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82973" y="-178584"/>
            <a:ext cx="8385568" cy="8649114"/>
          </a:xfrm>
          <a:prstGeom prst="ellipse">
            <a:avLst/>
          </a:prstGeom>
          <a:solidFill>
            <a:srgbClr val="C4EBFF">
              <a:alpha val="460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EEF"/>
              </a:solidFill>
            </a:endParaRPr>
          </a:p>
        </p:txBody>
      </p:sp>
      <p:sp>
        <p:nvSpPr>
          <p:cNvPr id="7" name="Title 1">
            <a:extLst>
              <a:ext uri="{FF2B5EF4-FFF2-40B4-BE49-F238E27FC236}">
                <a16:creationId xmlns:a16="http://schemas.microsoft.com/office/drawing/2014/main" id="{787BE186-CFDD-431D-82F5-FCFD1FCB5FD1}"/>
              </a:ext>
            </a:extLst>
          </p:cNvPr>
          <p:cNvSpPr txBox="1">
            <a:spLocks/>
          </p:cNvSpPr>
          <p:nvPr/>
        </p:nvSpPr>
        <p:spPr>
          <a:xfrm>
            <a:off x="266700" y="342900"/>
            <a:ext cx="964290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236F99"/>
                </a:solidFill>
                <a:latin typeface="Century Gothic"/>
              </a:rPr>
              <a:t>EARTH OBSERVATIONS</a:t>
            </a:r>
            <a:endParaRPr lang="en-US" sz="4000" b="1">
              <a:solidFill>
                <a:srgbClr val="236F99"/>
              </a:solidFill>
              <a:latin typeface="Century Gothic" panose="020B0502020202020204" pitchFamily="34" charset="0"/>
            </a:endParaRPr>
          </a:p>
        </p:txBody>
      </p:sp>
      <p:pic>
        <p:nvPicPr>
          <p:cNvPr id="3" name="Picture 2" descr="A picture containing satellite, transport&#10;&#10;Description automatically generated">
            <a:extLst>
              <a:ext uri="{FF2B5EF4-FFF2-40B4-BE49-F238E27FC236}">
                <a16:creationId xmlns:a16="http://schemas.microsoft.com/office/drawing/2014/main" id="{DD496B40-6343-F8E0-9A61-B0C5572512E8}"/>
              </a:ext>
            </a:extLst>
          </p:cNvPr>
          <p:cNvPicPr>
            <a:picLocks noChangeAspect="1"/>
          </p:cNvPicPr>
          <p:nvPr/>
        </p:nvPicPr>
        <p:blipFill rotWithShape="1">
          <a:blip r:embed="rId5"/>
          <a:srcRect l="8117" t="-117" r="10487" b="555"/>
          <a:stretch/>
        </p:blipFill>
        <p:spPr>
          <a:xfrm>
            <a:off x="1840392" y="1440850"/>
            <a:ext cx="3602083" cy="2574389"/>
          </a:xfrm>
          <a:prstGeom prst="rect">
            <a:avLst/>
          </a:prstGeom>
        </p:spPr>
      </p:pic>
      <p:sp>
        <p:nvSpPr>
          <p:cNvPr id="5" name="TextBox 4">
            <a:extLst>
              <a:ext uri="{FF2B5EF4-FFF2-40B4-BE49-F238E27FC236}">
                <a16:creationId xmlns:a16="http://schemas.microsoft.com/office/drawing/2014/main" id="{2CF7EA5E-3D55-157F-DDCC-BB004575994D}"/>
              </a:ext>
            </a:extLst>
          </p:cNvPr>
          <p:cNvSpPr txBox="1"/>
          <p:nvPr/>
        </p:nvSpPr>
        <p:spPr>
          <a:xfrm>
            <a:off x="9865391" y="6257745"/>
            <a:ext cx="216454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cs typeface="Calibri"/>
              </a:rPr>
              <a:t>Image Credits: NASA</a:t>
            </a:r>
            <a:endParaRPr lang="en-US" sz="1100">
              <a:latin typeface="Century Gothic"/>
            </a:endParaRPr>
          </a:p>
        </p:txBody>
      </p:sp>
      <p:sp>
        <p:nvSpPr>
          <p:cNvPr id="13" name="Rectangle: Rounded Corners 12">
            <a:extLst>
              <a:ext uri="{FF2B5EF4-FFF2-40B4-BE49-F238E27FC236}">
                <a16:creationId xmlns:a16="http://schemas.microsoft.com/office/drawing/2014/main" id="{06AC8DBC-4B5A-D2C2-D861-BD177A00B880}"/>
              </a:ext>
            </a:extLst>
          </p:cNvPr>
          <p:cNvSpPr/>
          <p:nvPr/>
        </p:nvSpPr>
        <p:spPr>
          <a:xfrm>
            <a:off x="7395473" y="4494609"/>
            <a:ext cx="3522452" cy="1380226"/>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a:solidFill>
                  <a:schemeClr val="bg1"/>
                </a:solidFill>
                <a:latin typeface="Century Gothic"/>
                <a:cs typeface="Calibri"/>
              </a:rPr>
              <a:t>ISS ECOSTRESS</a:t>
            </a:r>
            <a:endParaRPr lang="en-US">
              <a:solidFill>
                <a:schemeClr val="bg1"/>
              </a:solidFill>
            </a:endParaRPr>
          </a:p>
          <a:p>
            <a:pPr algn="ctr"/>
            <a:endParaRPr lang="en-US" sz="2000" b="1">
              <a:solidFill>
                <a:schemeClr val="bg1"/>
              </a:solidFill>
              <a:latin typeface="Century Gothic"/>
              <a:cs typeface="Calibri"/>
            </a:endParaRPr>
          </a:p>
          <a:p>
            <a:pPr algn="ctr"/>
            <a:r>
              <a:rPr lang="en-US" sz="2000">
                <a:solidFill>
                  <a:schemeClr val="bg1"/>
                </a:solidFill>
                <a:latin typeface="Century Gothic"/>
                <a:cs typeface="Calibri"/>
              </a:rPr>
              <a:t>Nighttime LST data</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943" y="2207660"/>
            <a:ext cx="4562756" cy="1346013"/>
          </a:xfrm>
          <a:prstGeom prst="rect">
            <a:avLst/>
          </a:prstGeom>
        </p:spPr>
      </p:pic>
      <p:sp>
        <p:nvSpPr>
          <p:cNvPr id="10" name="Rectangle: Rounded Corners 9">
            <a:extLst>
              <a:ext uri="{FF2B5EF4-FFF2-40B4-BE49-F238E27FC236}">
                <a16:creationId xmlns:a16="http://schemas.microsoft.com/office/drawing/2014/main" id="{7E3CFF67-A005-AF9F-5A5E-B462987D4BA3}"/>
              </a:ext>
            </a:extLst>
          </p:cNvPr>
          <p:cNvSpPr/>
          <p:nvPr/>
        </p:nvSpPr>
        <p:spPr>
          <a:xfrm>
            <a:off x="714374" y="4494608"/>
            <a:ext cx="6199516" cy="1380227"/>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b="1">
                <a:solidFill>
                  <a:schemeClr val="bg1"/>
                </a:solidFill>
                <a:latin typeface="Century Gothic"/>
                <a:cs typeface="Calibri"/>
              </a:rPr>
              <a:t>Landsat 8 TIRS / Landsat 9 TIRS-2</a:t>
            </a:r>
            <a:endParaRPr lang="en-US">
              <a:solidFill>
                <a:schemeClr val="bg1"/>
              </a:solidFill>
            </a:endParaRPr>
          </a:p>
          <a:p>
            <a:pPr algn="ctr"/>
            <a:endParaRPr lang="en-US" b="1">
              <a:solidFill>
                <a:schemeClr val="bg1"/>
              </a:solidFill>
              <a:latin typeface="Century Gothic"/>
              <a:cs typeface="Calibri"/>
            </a:endParaRPr>
          </a:p>
          <a:p>
            <a:pPr algn="ctr"/>
            <a:r>
              <a:rPr lang="en-US" sz="2000">
                <a:solidFill>
                  <a:schemeClr val="bg1"/>
                </a:solidFill>
                <a:latin typeface="Century Gothic"/>
                <a:cs typeface="Calibri"/>
              </a:rPr>
              <a:t>Daytime Land Surface Temperature (LST) data</a:t>
            </a:r>
            <a:endParaRPr lang="en-US" sz="2000" b="1">
              <a:solidFill>
                <a:schemeClr val="bg1"/>
              </a:solidFill>
              <a:latin typeface="Century Gothic"/>
              <a:cs typeface="Calibri"/>
            </a:endParaRPr>
          </a:p>
          <a:p>
            <a:endParaRPr lang="en-US">
              <a:solidFill>
                <a:schemeClr val="tx1">
                  <a:lumMod val="75000"/>
                  <a:lumOff val="25000"/>
                </a:schemeClr>
              </a:solidFill>
              <a:latin typeface="Century Gothic"/>
              <a:cs typeface="Calibri"/>
            </a:endParaRPr>
          </a:p>
        </p:txBody>
      </p:sp>
    </p:spTree>
    <p:extLst>
      <p:ext uri="{BB962C8B-B14F-4D97-AF65-F5344CB8AC3E}">
        <p14:creationId xmlns:p14="http://schemas.microsoft.com/office/powerpoint/2010/main" val="392137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accel="50000" decel="50000" fill="hold" nodeType="withEffect">
                                  <p:stCondLst>
                                    <p:cond delay="0"/>
                                  </p:stCondLst>
                                  <p:childTnLst>
                                    <p:animMotion origin="layout" path="M -0.18242 -0.03009 L 0.30339 0.03634 C 0.41289 0.05023 0.45899 0.0669 0.47513 0.09375 C 0.49128 0.12037 0.51901 0.21204 0.4099 0.22685 " pathEditMode="relative" rAng="0" ptsTypes="AAAA">
                                      <p:cBhvr>
                                        <p:cTn id="6" dur="3000" fill="hold"/>
                                        <p:tgtEl>
                                          <p:spTgt spid="16"/>
                                        </p:tgtEl>
                                        <p:attrNameLst>
                                          <p:attrName>ppt_x</p:attrName>
                                          <p:attrName>ppt_y</p:attrName>
                                        </p:attrNameLst>
                                      </p:cBhvr>
                                      <p:rCtr x="33646" y="12847"/>
                                    </p:animMotion>
                                  </p:childTnLst>
                                </p:cTn>
                              </p:par>
                            </p:childTnLst>
                          </p:cTn>
                        </p:par>
                        <p:par>
                          <p:cTn id="7" fill="hold">
                            <p:stCondLst>
                              <p:cond delay="3000"/>
                            </p:stCondLst>
                            <p:childTnLst>
                              <p:par>
                                <p:cTn id="8" presetID="1" presetClass="exit" presetSubtype="0" fill="hold"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2.29167E-6 4.81481E-6 L -0.41029 0.0162 " pathEditMode="relative" rAng="0" ptsTypes="AA">
                                      <p:cBhvr>
                                        <p:cTn id="13" dur="2000" fill="hold"/>
                                        <p:tgtEl>
                                          <p:spTgt spid="3"/>
                                        </p:tgtEl>
                                        <p:attrNameLst>
                                          <p:attrName>ppt_x</p:attrName>
                                          <p:attrName>ppt_y</p:attrName>
                                        </p:attrNameLst>
                                      </p:cBhvr>
                                      <p:rCtr x="-20521" y="810"/>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0"/>
                            </p:stCondLst>
                            <p:childTnLst>
                              <p:par>
                                <p:cTn id="18" presetID="58" presetClass="path" presetSubtype="0" accel="50000" decel="50000" fill="hold" nodeType="afterEffect">
                                  <p:stCondLst>
                                    <p:cond delay="0"/>
                                  </p:stCondLst>
                                  <p:childTnLst>
                                    <p:animMotion origin="layout" path="M -0.04609 -0.19954 L 0.37917 -0.06366 C 0.47474 -0.03403 0.55898 -0.00926 0.55898 0.03495 C 0.55898 0.08657 0.57578 0.11435 0.48021 0.14537 " pathEditMode="relative" rAng="0" ptsTypes="AAAA">
                                      <p:cBhvr>
                                        <p:cTn id="19" dur="3000" fill="hold"/>
                                        <p:tgtEl>
                                          <p:spTgt spid="2"/>
                                        </p:tgtEl>
                                        <p:attrNameLst>
                                          <p:attrName>ppt_x</p:attrName>
                                          <p:attrName>ppt_y</p:attrName>
                                        </p:attrNameLst>
                                      </p:cBhvr>
                                      <p:rCtr x="30299" y="17245"/>
                                    </p:animMotion>
                                  </p:childTnLst>
                                </p:cTn>
                              </p:par>
                            </p:childTnLst>
                          </p:cTn>
                        </p:par>
                        <p:par>
                          <p:cTn id="20" fill="hold">
                            <p:stCondLst>
                              <p:cond delay="8000"/>
                            </p:stCondLst>
                            <p:childTnLst>
                              <p:par>
                                <p:cTn id="21" presetID="1" presetClass="exit" presetSubtype="0" fill="hold" nodeType="after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6.25E-7 1.11111E-6 L -0.24258 0.10278 " pathEditMode="relative" rAng="0" ptsTypes="AA">
                                      <p:cBhvr>
                                        <p:cTn id="26" dur="2000" fill="hold"/>
                                        <p:tgtEl>
                                          <p:spTgt spid="19"/>
                                        </p:tgtEl>
                                        <p:attrNameLst>
                                          <p:attrName>ppt_x</p:attrName>
                                          <p:attrName>ppt_y</p:attrName>
                                        </p:attrNameLst>
                                      </p:cBhvr>
                                      <p:rCtr x="-12135" y="5139"/>
                                    </p:animMotion>
                                  </p:childTnLst>
                                </p:cTn>
                              </p:par>
                            </p:childTnLst>
                          </p:cTn>
                        </p:par>
                        <p:par>
                          <p:cTn id="27" fill="hold">
                            <p:stCondLst>
                              <p:cond delay="10000"/>
                            </p:stCondLst>
                            <p:childTnLst>
                              <p:par>
                                <p:cTn id="28" presetID="58" presetClass="path" presetSubtype="0" accel="50000" decel="50000" fill="hold" nodeType="afterEffect">
                                  <p:stCondLst>
                                    <p:cond delay="0"/>
                                  </p:stCondLst>
                                  <p:childTnLst>
                                    <p:animMotion origin="layout" path="M -0.11106 -0.23218 L 0.22162 -0.14167 C 0.2944 -0.12222 0.65925 -0.05718 0.68034 0.02963 C 0.68646 0.06736 0.69701 0.14953 0.62396 0.17014 " pathEditMode="relative" rAng="0" ptsTypes="AAAA">
                                      <p:cBhvr>
                                        <p:cTn id="29" dur="3000" fill="hold"/>
                                        <p:tgtEl>
                                          <p:spTgt spid="6"/>
                                        </p:tgtEl>
                                        <p:attrNameLst>
                                          <p:attrName>ppt_x</p:attrName>
                                          <p:attrName>ppt_y</p:attrName>
                                        </p:attrNameLst>
                                      </p:cBhvr>
                                      <p:rCtr x="39779" y="20116"/>
                                    </p:animMotion>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theme/theme1.xml><?xml version="1.0" encoding="utf-8"?>
<a:theme xmlns:a="http://schemas.openxmlformats.org/drawingml/2006/main" name="Favori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A751A028CA54C8F665F2DB795C269" ma:contentTypeVersion="12" ma:contentTypeDescription="Create a new document." ma:contentTypeScope="" ma:versionID="dfd3ed6350589c2bb88ae11a454a24b5">
  <xsd:schema xmlns:xsd="http://www.w3.org/2001/XMLSchema" xmlns:xs="http://www.w3.org/2001/XMLSchema" xmlns:p="http://schemas.microsoft.com/office/2006/metadata/properties" xmlns:ns2="8fe16c19-f07e-451f-b6f8-9bd333cc244d" xmlns:ns3="7a041d2c-28c4-4898-9d7f-fdf3d423cb64" targetNamespace="http://schemas.microsoft.com/office/2006/metadata/properties" ma:root="true" ma:fieldsID="0133e7da84257c1612ca4297ae84721b" ns2:_="" ns3:_="">
    <xsd:import namespace="8fe16c19-f07e-451f-b6f8-9bd333cc244d"/>
    <xsd:import namespace="7a041d2c-28c4-4898-9d7f-fdf3d423cb6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16c19-f07e-451f-b6f8-9bd333cc2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41d2c-28c4-4898-9d7f-fdf3d423cb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73a50dc-7e86-4db3-bca3-006f220c7b02}" ma:internalName="TaxCatchAll" ma:showField="CatchAllData" ma:web="7a041d2c-28c4-4898-9d7f-fdf3d423cb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041d2c-28c4-4898-9d7f-fdf3d423cb64">
      <UserInfo>
        <DisplayName>Julianne Liu</DisplayName>
        <AccountId>669</AccountId>
        <AccountType/>
      </UserInfo>
      <UserInfo>
        <DisplayName>Emily Culling</DisplayName>
        <AccountId>1290</AccountId>
        <AccountType/>
      </UserInfo>
      <UserInfo>
        <DisplayName>NT Service\spsearch</DisplayName>
        <AccountId>3</AccountId>
        <AccountType/>
      </UserInfo>
    </SharedWithUsers>
    <lcf76f155ced4ddcb4097134ff3c332f xmlns="8fe16c19-f07e-451f-b6f8-9bd333cc244d">
      <Terms xmlns="http://schemas.microsoft.com/office/infopath/2007/PartnerControls"/>
    </lcf76f155ced4ddcb4097134ff3c332f>
    <TaxCatchAll xmlns="7a041d2c-28c4-4898-9d7f-fdf3d423cb64" xsi:nil="true"/>
    <MediaLengthInSeconds xmlns="8fe16c19-f07e-451f-b6f8-9bd333cc244d" xsi:nil="true"/>
  </documentManagement>
</p:properties>
</file>

<file path=customXml/itemProps1.xml><?xml version="1.0" encoding="utf-8"?>
<ds:datastoreItem xmlns:ds="http://schemas.openxmlformats.org/officeDocument/2006/customXml" ds:itemID="{E86B2C7D-EAC6-4262-AF04-3F58AB74ECF4}"/>
</file>

<file path=customXml/itemProps2.xml><?xml version="1.0" encoding="utf-8"?>
<ds:datastoreItem xmlns:ds="http://schemas.openxmlformats.org/officeDocument/2006/customXml" ds:itemID="{F632787F-9719-48FD-96FC-A9C79A1860F5}">
  <ds:schemaRefs>
    <ds:schemaRef ds:uri="http://schemas.microsoft.com/sharepoint/v3/contenttype/forms"/>
  </ds:schemaRefs>
</ds:datastoreItem>
</file>

<file path=customXml/itemProps3.xml><?xml version="1.0" encoding="utf-8"?>
<ds:datastoreItem xmlns:ds="http://schemas.openxmlformats.org/officeDocument/2006/customXml" ds:itemID="{4FD84F8E-DF30-4F06-ADC5-D5EA32005E19}">
  <ds:schemaRefs>
    <ds:schemaRef ds:uri="21e6a8e8-1dff-48a6-ab9b-8d556c6946c0"/>
    <ds:schemaRef ds:uri="7df78d0b-135a-4de7-9166-7c181cd87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3312</Words>
  <Application>Microsoft Office PowerPoint</Application>
  <PresentationFormat>Widescreen</PresentationFormat>
  <Paragraphs>309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Arial,Sans-Serif</vt:lpstr>
      <vt:lpstr>Calibri</vt:lpstr>
      <vt:lpstr>Calibri Light</vt:lpstr>
      <vt:lpstr>Century Gothic</vt:lpstr>
      <vt:lpstr>Segoe UI</vt:lpstr>
      <vt:lpstr>Wingdings</vt:lpstr>
      <vt:lpstr>Favorites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Byles, Robert C. (LARC-E3)[SSAI DEVELOP]</cp:lastModifiedBy>
  <cp:revision>6</cp:revision>
  <dcterms:created xsi:type="dcterms:W3CDTF">2019-11-12T17:46:59Z</dcterms:created>
  <dcterms:modified xsi:type="dcterms:W3CDTF">2023-03-23T16:02:45Z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0x01010007FA751A028CA54C8F665F2DB795C269</vt:lpwstr>
  </property>
  <property fmtid="{D5CDD505-2E9C-101B-9397-08002B2CF9AE}" pid="3" name="Order">
    <vt:r8>198000</vt:r8>
  </property>
  <property fmtid="{D5CDD505-2E9C-101B-9397-08002B2CF9AE}" pid="4" name="xd_Signature">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