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56" r:id="rId2"/>
    <p:sldId id="295" r:id="rId3"/>
    <p:sldId id="296" r:id="rId4"/>
    <p:sldId id="286" r:id="rId5"/>
    <p:sldId id="288" r:id="rId6"/>
    <p:sldId id="303" r:id="rId7"/>
    <p:sldId id="297" r:id="rId8"/>
    <p:sldId id="304" r:id="rId9"/>
    <p:sldId id="298" r:id="rId10"/>
    <p:sldId id="299" r:id="rId11"/>
    <p:sldId id="305" r:id="rId12"/>
    <p:sldId id="306" r:id="rId13"/>
    <p:sldId id="300" r:id="rId14"/>
    <p:sldId id="301" r:id="rId15"/>
    <p:sldId id="302" r:id="rId16"/>
    <p:sldId id="29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7E912-ADA4-43C1-8750-58EDA8DF4AA7}">
          <p14:sldIdLst>
            <p14:sldId id="256"/>
            <p14:sldId id="295"/>
            <p14:sldId id="296"/>
            <p14:sldId id="286"/>
            <p14:sldId id="288"/>
            <p14:sldId id="303"/>
            <p14:sldId id="297"/>
            <p14:sldId id="304"/>
            <p14:sldId id="298"/>
            <p14:sldId id="299"/>
            <p14:sldId id="305"/>
            <p14:sldId id="306"/>
            <p14:sldId id="300"/>
            <p14:sldId id="301"/>
            <p14:sldId id="302"/>
            <p14:sldId id="2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1" clrIdx="0">
    <p:extLst/>
  </p:cmAuthor>
  <p:cmAuthor id="2" name="Microsoft Office User" initials="Office" lastIdx="1" clrIdx="1">
    <p:extLst/>
  </p:cmAuthor>
  <p:cmAuthor id="3" name="Broddle, Madison P. (LARC-E3)[SSAI DEVELOP]" initials="BMP(D" lastIdx="10" clrIdx="2">
    <p:extLst/>
  </p:cmAuthor>
  <p:cmAuthor id="4" name="Zach Bengtsson" initials="ZB" lastIdx="8"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207E"/>
    <a:srgbClr val="FFBC37"/>
    <a:srgbClr val="CAA09A"/>
    <a:srgbClr val="5B9BD5"/>
    <a:srgbClr val="000000"/>
    <a:srgbClr val="AFABAB"/>
    <a:srgbClr val="AD6B61"/>
    <a:srgbClr val="FFFFFF"/>
    <a:srgbClr val="954134"/>
    <a:srgbClr val="9741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30" autoAdjust="0"/>
    <p:restoredTop sz="60862" autoAdjust="0"/>
  </p:normalViewPr>
  <p:slideViewPr>
    <p:cSldViewPr snapToGrid="0" showGuides="1">
      <p:cViewPr varScale="1">
        <p:scale>
          <a:sx n="68" d="100"/>
          <a:sy n="68" d="100"/>
        </p:scale>
        <p:origin x="942" y="72"/>
      </p:cViewPr>
      <p:guideLst/>
    </p:cSldViewPr>
  </p:slideViewPr>
  <p:notesTextViewPr>
    <p:cViewPr>
      <p:scale>
        <a:sx n="1" d="1"/>
        <a:sy n="1" d="1"/>
      </p:scale>
      <p:origin x="0" y="0"/>
    </p:cViewPr>
  </p:notesTextViewPr>
  <p:notesViewPr>
    <p:cSldViewPr snapToGrid="0" showGuides="1">
      <p:cViewPr varScale="1">
        <p:scale>
          <a:sx n="56" d="100"/>
          <a:sy n="56" d="100"/>
        </p:scale>
        <p:origin x="213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9/16/2019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9/16/2019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lickr.com/photos/dosmosis/249347923/"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lickr.com/photos/dosmosis/249347923/"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Good</a:t>
            </a:r>
            <a:r>
              <a:rPr lang="en-US" baseline="0" dirty="0"/>
              <a:t> morning!</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My name is __________</a:t>
            </a:r>
            <a:r>
              <a:rPr lang="en-US" baseline="0" dirty="0"/>
              <a:t> and today we</a:t>
            </a:r>
            <a:r>
              <a:rPr lang="mr-IN" baseline="0" dirty="0"/>
              <a:t>’</a:t>
            </a:r>
            <a:r>
              <a:rPr lang="en-US" baseline="0" dirty="0"/>
              <a:t>ll be telling you about the work conducted by the Southern Maine Health and Air Quality team during the Summer 2019 DEVELOP term at the Massachusetts – Boston node.</a:t>
            </a:r>
          </a:p>
          <a:p>
            <a:endParaRPr lang="en-US" dirty="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a:t>
            </a:fld>
            <a:endParaRPr lang="en-US"/>
          </a:p>
        </p:txBody>
      </p:sp>
    </p:spTree>
    <p:extLst>
      <p:ext uri="{BB962C8B-B14F-4D97-AF65-F5344CB8AC3E}">
        <p14:creationId xmlns:p14="http://schemas.microsoft.com/office/powerpoint/2010/main" val="546258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image to the left is a true color mosaic of Landsat 8 images of Cumberland County, filtered for minimal cloud cover. </a:t>
            </a: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The image to right is of the preliminary supervised land cover classification. Both are made in Google Earth Engine.</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Eventually</a:t>
            </a:r>
            <a:r>
              <a:rPr lang="en-US" sz="1200" b="0" i="0" u="none" strike="noStrike" kern="1200" baseline="0" dirty="0">
                <a:solidFill>
                  <a:schemeClr val="tx1"/>
                </a:solidFill>
                <a:effectLst/>
                <a:latin typeface="+mn-lt"/>
                <a:ea typeface="+mn-ea"/>
                <a:cs typeface="+mn-cs"/>
              </a:rPr>
              <a:t> we s</a:t>
            </a:r>
            <a:r>
              <a:rPr lang="en-US" sz="1200" b="0" i="0" u="none" strike="noStrike" kern="1200" dirty="0">
                <a:solidFill>
                  <a:schemeClr val="tx1"/>
                </a:solidFill>
                <a:effectLst/>
                <a:latin typeface="+mn-lt"/>
                <a:ea typeface="+mn-ea"/>
                <a:cs typeface="+mn-cs"/>
              </a:rPr>
              <a:t>eparated the original Forest classification into Deciduous, Mixed, and Coniferous.</a:t>
            </a:r>
          </a:p>
          <a:p>
            <a:pPr rtl="0" fontAlgn="base"/>
            <a:endParaRPr lang="en-US" sz="1200" b="0" i="0" u="none" strike="noStrike" kern="1200" dirty="0" smtClean="0">
              <a:solidFill>
                <a:schemeClr val="tx1"/>
              </a:solidFill>
              <a:effectLst/>
              <a:latin typeface="+mn-lt"/>
              <a:ea typeface="+mn-ea"/>
              <a:cs typeface="+mn-cs"/>
            </a:endParaRPr>
          </a:p>
          <a:p>
            <a:pPr rtl="0" fontAlgn="base"/>
            <a:r>
              <a:rPr lang="en-US" sz="1200" b="0" i="0" u="none" strike="noStrike" kern="1200" dirty="0" smtClean="0">
                <a:solidFill>
                  <a:schemeClr val="tx1"/>
                </a:solidFill>
                <a:effectLst/>
                <a:latin typeface="+mn-lt"/>
                <a:ea typeface="+mn-ea"/>
                <a:cs typeface="+mn-cs"/>
              </a:rPr>
              <a:t>We</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a:solidFill>
                  <a:schemeClr val="tx1"/>
                </a:solidFill>
                <a:effectLst/>
                <a:latin typeface="+mn-lt"/>
                <a:ea typeface="+mn-ea"/>
                <a:cs typeface="+mn-cs"/>
              </a:rPr>
              <a:t>also s</a:t>
            </a:r>
            <a:r>
              <a:rPr lang="en-US" sz="1200" b="0" i="0" u="none" strike="noStrike" kern="1200" dirty="0">
                <a:solidFill>
                  <a:schemeClr val="tx1"/>
                </a:solidFill>
                <a:effectLst/>
                <a:latin typeface="+mn-lt"/>
                <a:ea typeface="+mn-ea"/>
                <a:cs typeface="+mn-cs"/>
              </a:rPr>
              <a:t>eparated the Urban classification into Low,</a:t>
            </a:r>
            <a:r>
              <a:rPr lang="en-US" sz="1200" b="0" i="0" u="none" strike="noStrike" kern="1200" baseline="0" dirty="0">
                <a:solidFill>
                  <a:schemeClr val="tx1"/>
                </a:solidFill>
                <a:effectLst/>
                <a:latin typeface="+mn-lt"/>
                <a:ea typeface="+mn-ea"/>
                <a:cs typeface="+mn-cs"/>
              </a:rPr>
              <a:t> Medium, and High Density Development </a:t>
            </a:r>
            <a:r>
              <a:rPr lang="en-US" sz="1200" b="0" i="0" u="none" strike="noStrike" kern="1200" dirty="0">
                <a:solidFill>
                  <a:schemeClr val="tx1"/>
                </a:solidFill>
                <a:effectLst/>
                <a:latin typeface="+mn-lt"/>
                <a:ea typeface="+mn-ea"/>
                <a:cs typeface="+mn-cs"/>
              </a:rPr>
              <a:t>categories.</a:t>
            </a:r>
          </a:p>
          <a:p>
            <a:pPr rtl="0" fontAlgn="base"/>
            <a:endParaRPr lang="en-US" sz="1200" b="0" i="0" u="none" strike="noStrike" kern="1200" dirty="0" smtClean="0">
              <a:solidFill>
                <a:schemeClr val="tx1"/>
              </a:solidFill>
              <a:effectLst/>
              <a:latin typeface="+mn-lt"/>
              <a:ea typeface="+mn-ea"/>
              <a:cs typeface="+mn-cs"/>
            </a:endParaRPr>
          </a:p>
          <a:p>
            <a:pPr rtl="0" fontAlgn="base"/>
            <a:r>
              <a:rPr lang="en-US" sz="1200" b="0" i="0" u="none" strike="noStrike" kern="1200" dirty="0" smtClean="0">
                <a:solidFill>
                  <a:schemeClr val="tx1"/>
                </a:solidFill>
                <a:effectLst/>
                <a:latin typeface="+mn-lt"/>
                <a:ea typeface="+mn-ea"/>
                <a:cs typeface="+mn-cs"/>
              </a:rPr>
              <a:t>To </a:t>
            </a:r>
            <a:r>
              <a:rPr lang="en-US" sz="1200" b="0" i="0" u="none" strike="noStrike" kern="1200" dirty="0">
                <a:solidFill>
                  <a:schemeClr val="tx1"/>
                </a:solidFill>
                <a:effectLst/>
                <a:latin typeface="+mn-lt"/>
                <a:ea typeface="+mn-ea"/>
                <a:cs typeface="+mn-cs"/>
              </a:rPr>
              <a:t>improve our</a:t>
            </a:r>
            <a:r>
              <a:rPr lang="en-US" sz="1200" b="0" i="0" u="none" strike="noStrike" kern="1200" baseline="0" dirty="0">
                <a:solidFill>
                  <a:schemeClr val="tx1"/>
                </a:solidFill>
                <a:effectLst/>
                <a:latin typeface="+mn-lt"/>
                <a:ea typeface="+mn-ea"/>
                <a:cs typeface="+mn-cs"/>
              </a:rPr>
              <a:t> accuracy of the data, we performed a ground </a:t>
            </a:r>
            <a:r>
              <a:rPr lang="en-US" sz="1200" b="0" i="0" u="none" strike="noStrike" kern="1200" baseline="0" dirty="0" err="1">
                <a:solidFill>
                  <a:schemeClr val="tx1"/>
                </a:solidFill>
                <a:effectLst/>
                <a:latin typeface="+mn-lt"/>
                <a:ea typeface="+mn-ea"/>
                <a:cs typeface="+mn-cs"/>
              </a:rPr>
              <a:t>truthing</a:t>
            </a:r>
            <a:r>
              <a:rPr lang="en-US" sz="1200" b="0" i="0" u="none" strike="noStrike" kern="1200" baseline="0" dirty="0">
                <a:solidFill>
                  <a:schemeClr val="tx1"/>
                </a:solidFill>
                <a:effectLst/>
                <a:latin typeface="+mn-lt"/>
                <a:ea typeface="+mn-ea"/>
                <a:cs typeface="+mn-cs"/>
              </a:rPr>
              <a:t> assessment and added a confusion matrix to the Earth Engine script.</a:t>
            </a:r>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------------------------------Image Information Below ------------------------------</a:t>
            </a:r>
          </a:p>
          <a:p>
            <a:pPr rtl="0"/>
            <a:r>
              <a:rPr lang="en-US" sz="1200" b="0" i="0" u="none" strike="noStrike" kern="1200" dirty="0">
                <a:solidFill>
                  <a:schemeClr val="tx1"/>
                </a:solidFill>
                <a:effectLst/>
                <a:latin typeface="+mn-lt"/>
                <a:ea typeface="+mn-ea"/>
                <a:cs typeface="+mn-cs"/>
              </a:rPr>
              <a:t>Images created by DEVELOP Southern Maine Health &amp; Air Quality Team</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10</a:t>
            </a:fld>
            <a:endParaRPr lang="en-US"/>
          </a:p>
        </p:txBody>
      </p:sp>
    </p:spTree>
    <p:extLst>
      <p:ext uri="{BB962C8B-B14F-4D97-AF65-F5344CB8AC3E}">
        <p14:creationId xmlns:p14="http://schemas.microsoft.com/office/powerpoint/2010/main" val="1096649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a:t>
            </a:r>
            <a:r>
              <a:rPr lang="en-US" sz="1200" b="0" i="0" u="none" strike="noStrike" kern="1200" baseline="0" dirty="0">
                <a:solidFill>
                  <a:schemeClr val="tx1"/>
                </a:solidFill>
                <a:effectLst/>
                <a:latin typeface="+mn-lt"/>
                <a:ea typeface="+mn-ea"/>
                <a:cs typeface="+mn-cs"/>
              </a:rPr>
              <a:t> image to the left displays the forest cover in dark green, the forest edge in light green, the urban development in dark purple, and the urban edge in light purple. Where the forest edge meets the urban edge is illustrated by the dark blue line.</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The image to the right is a greyscale</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image of Cumberland County;</a:t>
            </a:r>
            <a:r>
              <a:rPr lang="en-US" sz="1200" b="0" i="0" u="none" strike="noStrike" kern="1200" baseline="0" dirty="0">
                <a:solidFill>
                  <a:schemeClr val="tx1"/>
                </a:solidFill>
                <a:effectLst/>
                <a:latin typeface="+mn-lt"/>
                <a:ea typeface="+mn-ea"/>
                <a:cs typeface="+mn-cs"/>
              </a:rPr>
              <a:t> highlighted in blue are those </a:t>
            </a:r>
            <a:r>
              <a:rPr lang="en-US" sz="1200" b="0" i="0" u="none" strike="noStrike" kern="1200" dirty="0">
                <a:solidFill>
                  <a:schemeClr val="tx1"/>
                </a:solidFill>
                <a:effectLst/>
                <a:latin typeface="+mn-lt"/>
                <a:ea typeface="+mn-ea"/>
                <a:cs typeface="+mn-cs"/>
              </a:rPr>
              <a:t>‘edges’ where people are supposedly more at risk of coming in contact with ticks.</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Both images are made with Google Earth Engine</a:t>
            </a:r>
            <a:endParaRPr lang="en-US"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------------------------------Image Information Below ------------------------------</a:t>
            </a:r>
          </a:p>
          <a:p>
            <a:pPr rtl="0"/>
            <a:r>
              <a:rPr lang="en-US" sz="1200" b="0" i="0" u="none" strike="noStrike" kern="1200" dirty="0">
                <a:solidFill>
                  <a:schemeClr val="tx1"/>
                </a:solidFill>
                <a:effectLst/>
                <a:latin typeface="+mn-lt"/>
                <a:ea typeface="+mn-ea"/>
                <a:cs typeface="+mn-cs"/>
              </a:rPr>
              <a:t>Images created by DEVELOP Southern Maine Health &amp; Air Quality Team</a:t>
            </a:r>
            <a:endParaRPr lang="en-US" b="0" dirty="0">
              <a:effectLst/>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11</a:t>
            </a:fld>
            <a:endParaRPr lang="en-US"/>
          </a:p>
        </p:txBody>
      </p:sp>
    </p:spTree>
    <p:extLst>
      <p:ext uri="{BB962C8B-B14F-4D97-AF65-F5344CB8AC3E}">
        <p14:creationId xmlns:p14="http://schemas.microsoft.com/office/powerpoint/2010/main" val="80219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Using the Edge map, we were able to calculate the ‘percent</a:t>
            </a:r>
            <a:r>
              <a:rPr lang="en-US" sz="1200" b="0" i="0" u="none" strike="noStrike" kern="1200" baseline="0" dirty="0">
                <a:solidFill>
                  <a:schemeClr val="tx1"/>
                </a:solidFill>
                <a:effectLst/>
                <a:latin typeface="+mn-lt"/>
                <a:ea typeface="+mn-ea"/>
                <a:cs typeface="+mn-cs"/>
              </a:rPr>
              <a:t> edge’ of each town in Cumberland County. This map shows that range. </a:t>
            </a:r>
            <a:endParaRPr lang="en-US" sz="1200" b="0" i="0" u="none" strike="noStrike" kern="1200" baseline="0" dirty="0" smtClean="0">
              <a:solidFill>
                <a:schemeClr val="tx1"/>
              </a:solidFill>
              <a:effectLst/>
              <a:latin typeface="+mn-lt"/>
              <a:ea typeface="+mn-ea"/>
              <a:cs typeface="+mn-cs"/>
            </a:endParaRPr>
          </a:p>
          <a:p>
            <a:pPr rtl="0"/>
            <a:endParaRPr lang="en-US" sz="1200" b="0" i="0" u="none" strike="noStrike" kern="1200" baseline="0" dirty="0" smtClean="0">
              <a:solidFill>
                <a:schemeClr val="tx1"/>
              </a:solidFill>
              <a:effectLst/>
              <a:latin typeface="+mn-lt"/>
              <a:ea typeface="+mn-ea"/>
              <a:cs typeface="+mn-cs"/>
            </a:endParaRPr>
          </a:p>
          <a:p>
            <a:pPr rtl="0"/>
            <a:r>
              <a:rPr lang="en-US" sz="1200" b="0" i="0" u="none" strike="noStrike" kern="1200" baseline="0" dirty="0" smtClean="0">
                <a:solidFill>
                  <a:schemeClr val="tx1"/>
                </a:solidFill>
                <a:effectLst/>
                <a:latin typeface="+mn-lt"/>
                <a:ea typeface="+mn-ea"/>
                <a:cs typeface="+mn-cs"/>
              </a:rPr>
              <a:t>The </a:t>
            </a:r>
            <a:r>
              <a:rPr lang="en-US" sz="1200" b="0" i="0" u="none" strike="noStrike" kern="1200" baseline="0" dirty="0">
                <a:solidFill>
                  <a:schemeClr val="tx1"/>
                </a:solidFill>
                <a:effectLst/>
                <a:latin typeface="+mn-lt"/>
                <a:ea typeface="+mn-ea"/>
                <a:cs typeface="+mn-cs"/>
              </a:rPr>
              <a:t>darker the color gets, the more interaction there is between the edges of forest cover and the edges of Urban Cover, and the higher the probability is for coming in contact with ticks.</a:t>
            </a:r>
          </a:p>
          <a:p>
            <a:pPr rtl="0"/>
            <a:endParaRPr lang="en-US" sz="1200" b="0" i="0" u="none" strike="noStrike" kern="1200" baseline="0" dirty="0">
              <a:solidFill>
                <a:schemeClr val="tx1"/>
              </a:solidFill>
              <a:effectLst/>
              <a:latin typeface="+mn-lt"/>
              <a:ea typeface="+mn-ea"/>
              <a:cs typeface="+mn-cs"/>
            </a:endParaRPr>
          </a:p>
          <a:p>
            <a:pPr rtl="0"/>
            <a:r>
              <a:rPr lang="en-US" sz="1200" b="0" i="0" u="none" strike="noStrike" kern="1200" baseline="0" dirty="0">
                <a:solidFill>
                  <a:schemeClr val="tx1"/>
                </a:solidFill>
                <a:effectLst/>
                <a:latin typeface="+mn-lt"/>
                <a:ea typeface="+mn-ea"/>
                <a:cs typeface="+mn-cs"/>
              </a:rPr>
              <a:t>Cumberland county </a:t>
            </a:r>
            <a:r>
              <a:rPr lang="en-US" sz="1200" b="0" i="0" u="none" strike="noStrike" kern="1200" baseline="0" dirty="0" smtClean="0">
                <a:solidFill>
                  <a:schemeClr val="tx1"/>
                </a:solidFill>
                <a:effectLst/>
                <a:latin typeface="+mn-lt"/>
                <a:ea typeface="+mn-ea"/>
                <a:cs typeface="+mn-cs"/>
              </a:rPr>
              <a:t>as a whole contains about 20% of area that is considered to forest-urban edge.</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Frye Island, </a:t>
            </a:r>
            <a:r>
              <a:rPr lang="en-US" sz="1200" b="0" i="0" u="none" strike="noStrike" kern="1200" dirty="0" err="1">
                <a:solidFill>
                  <a:schemeClr val="tx1"/>
                </a:solidFill>
                <a:effectLst/>
                <a:latin typeface="+mn-lt"/>
                <a:ea typeface="+mn-ea"/>
                <a:cs typeface="+mn-cs"/>
              </a:rPr>
              <a:t>Chebeague</a:t>
            </a:r>
            <a:r>
              <a:rPr lang="en-US" sz="1200" b="0" i="0" u="none" strike="noStrike" kern="1200" dirty="0">
                <a:solidFill>
                  <a:schemeClr val="tx1"/>
                </a:solidFill>
                <a:effectLst/>
                <a:latin typeface="+mn-lt"/>
                <a:ea typeface="+mn-ea"/>
                <a:cs typeface="+mn-cs"/>
              </a:rPr>
              <a:t> Island, and Long Island have the highest percentage of edge features, calculated at 63.21%, 37.89%, and 39.079% respectively. </a:t>
            </a:r>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This </a:t>
            </a:r>
            <a:r>
              <a:rPr lang="en-US" sz="1200" b="0" i="0" u="none" strike="noStrike" kern="1200" dirty="0">
                <a:solidFill>
                  <a:schemeClr val="tx1"/>
                </a:solidFill>
                <a:effectLst/>
                <a:latin typeface="+mn-lt"/>
                <a:ea typeface="+mn-ea"/>
                <a:cs typeface="+mn-cs"/>
              </a:rPr>
              <a:t>is notable as these areas are small islands that aren’t as populated as bigger cities such as Portland. </a:t>
            </a:r>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These </a:t>
            </a:r>
            <a:r>
              <a:rPr lang="en-US" sz="1200" b="0" i="0" u="none" strike="noStrike" kern="1200" dirty="0">
                <a:solidFill>
                  <a:schemeClr val="tx1"/>
                </a:solidFill>
                <a:effectLst/>
                <a:latin typeface="+mn-lt"/>
                <a:ea typeface="+mn-ea"/>
                <a:cs typeface="+mn-cs"/>
              </a:rPr>
              <a:t>small areas that are not dominated by any one land cover type, which means more edge areas</a:t>
            </a:r>
            <a:r>
              <a:rPr lang="en-US" sz="1200" b="0" i="0" u="none" strike="noStrike" kern="1200" baseline="0" dirty="0">
                <a:solidFill>
                  <a:schemeClr val="tx1"/>
                </a:solidFill>
                <a:effectLst/>
                <a:latin typeface="+mn-lt"/>
                <a:ea typeface="+mn-ea"/>
                <a:cs typeface="+mn-cs"/>
              </a:rPr>
              <a:t> that</a:t>
            </a:r>
            <a:r>
              <a:rPr lang="en-US" sz="1200" b="0" i="0" u="none" strike="noStrike" kern="1200" dirty="0">
                <a:solidFill>
                  <a:schemeClr val="tx1"/>
                </a:solidFill>
                <a:effectLst/>
                <a:latin typeface="+mn-lt"/>
                <a:ea typeface="+mn-ea"/>
                <a:cs typeface="+mn-cs"/>
              </a:rPr>
              <a:t> provide opportunities for humans to come in contact with ticks.</a:t>
            </a:r>
          </a:p>
          <a:p>
            <a:pPr rtl="0"/>
            <a:endParaRPr lang="en-US" sz="1200" b="0" i="0" u="none" strike="noStrike" kern="1200" dirty="0" smtClean="0">
              <a:solidFill>
                <a:schemeClr val="tx1"/>
              </a:solidFill>
              <a:effectLst/>
              <a:latin typeface="+mn-lt"/>
              <a:ea typeface="+mn-ea"/>
              <a:cs typeface="+mn-cs"/>
            </a:endParaRP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Comparatively, towns such as Baldwin, Sebago, and </a:t>
            </a:r>
            <a:r>
              <a:rPr lang="en-US" sz="1200" b="0" i="0" u="none" strike="noStrike" kern="1200" dirty="0" err="1">
                <a:solidFill>
                  <a:schemeClr val="tx1"/>
                </a:solidFill>
                <a:effectLst/>
                <a:latin typeface="+mn-lt"/>
                <a:ea typeface="+mn-ea"/>
                <a:cs typeface="+mn-cs"/>
              </a:rPr>
              <a:t>Pownal</a:t>
            </a:r>
            <a:r>
              <a:rPr lang="en-US" sz="1200" b="0" i="0" u="none" strike="noStrike" kern="1200" dirty="0">
                <a:solidFill>
                  <a:schemeClr val="tx1"/>
                </a:solidFill>
                <a:effectLst/>
                <a:latin typeface="+mn-lt"/>
                <a:ea typeface="+mn-ea"/>
                <a:cs typeface="+mn-cs"/>
              </a:rPr>
              <a:t> have much smaller percentages of edge: 11.82%, 11.89%, and 12.54%. </a:t>
            </a:r>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These </a:t>
            </a:r>
            <a:r>
              <a:rPr lang="en-US" sz="1200" b="0" i="0" u="none" strike="noStrike" kern="1200" dirty="0">
                <a:solidFill>
                  <a:schemeClr val="tx1"/>
                </a:solidFill>
                <a:effectLst/>
                <a:latin typeface="+mn-lt"/>
                <a:ea typeface="+mn-ea"/>
                <a:cs typeface="+mn-cs"/>
              </a:rPr>
              <a:t>towns tend to have one dominating land cover class, resulting in less edge habitat, and thus a smaller risk of encountering ticks.</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------------------------------Image Information Below ------------------------------</a:t>
            </a:r>
          </a:p>
          <a:p>
            <a:pPr rtl="0"/>
            <a:r>
              <a:rPr lang="en-US" sz="1200" b="0" i="0" u="none" strike="noStrike" kern="1200" dirty="0">
                <a:solidFill>
                  <a:schemeClr val="tx1"/>
                </a:solidFill>
                <a:effectLst/>
                <a:latin typeface="+mn-lt"/>
                <a:ea typeface="+mn-ea"/>
                <a:cs typeface="+mn-cs"/>
              </a:rPr>
              <a:t>Images created by DEVELOP Southern Maine Health &amp; Air Quality Team</a:t>
            </a:r>
            <a:endParaRPr lang="en-US" b="0" dirty="0">
              <a:effectLst/>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583561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choropleth map on</a:t>
            </a:r>
            <a:r>
              <a:rPr lang="en-US" sz="1200" b="0" i="0" u="none" strike="noStrike" kern="1200" baseline="0" dirty="0">
                <a:solidFill>
                  <a:schemeClr val="tx1"/>
                </a:solidFill>
                <a:effectLst/>
                <a:latin typeface="+mn-lt"/>
                <a:ea typeface="+mn-ea"/>
                <a:cs typeface="+mn-cs"/>
              </a:rPr>
              <a:t> the left</a:t>
            </a:r>
            <a:r>
              <a:rPr lang="en-US" sz="1200" b="0" i="0" u="none" strike="noStrike" kern="1200" dirty="0">
                <a:solidFill>
                  <a:schemeClr val="tx1"/>
                </a:solidFill>
                <a:effectLst/>
                <a:latin typeface="+mn-lt"/>
                <a:ea typeface="+mn-ea"/>
                <a:cs typeface="+mn-cs"/>
              </a:rPr>
              <a:t> displays the probability of acquiring Lyme disease per person at town-level spatial resolution for Cumberland County, as estimated by disease incidence and population.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New Gloucester, North Yarmouth, and Cumberland were found to have the highest modeled tick-borne LD risk per person in Cumberland </a:t>
            </a:r>
            <a:r>
              <a:rPr lang="en-US" sz="1200" b="0" i="0" u="none" strike="noStrike" kern="1200" dirty="0" smtClean="0">
                <a:solidFill>
                  <a:schemeClr val="tx1"/>
                </a:solidFill>
                <a:effectLst/>
                <a:latin typeface="+mn-lt"/>
                <a:ea typeface="+mn-ea"/>
                <a:cs typeface="+mn-cs"/>
              </a:rPr>
              <a:t>County,</a:t>
            </a:r>
            <a:r>
              <a:rPr lang="en-US" sz="1200" b="0" i="0" u="none" strike="noStrike" kern="1200" baseline="0" dirty="0" smtClean="0">
                <a:solidFill>
                  <a:schemeClr val="tx1"/>
                </a:solidFill>
                <a:effectLst/>
                <a:latin typeface="+mn-lt"/>
                <a:ea typeface="+mn-ea"/>
                <a:cs typeface="+mn-cs"/>
              </a:rPr>
              <a:t> while Portland, South Portland, and Westbrook had the lowest risk.</a:t>
            </a: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Baldwin</a:t>
            </a:r>
            <a:r>
              <a:rPr lang="en-US" sz="1200" b="0" i="0" u="none" strike="noStrike" kern="1200" dirty="0">
                <a:solidFill>
                  <a:schemeClr val="tx1"/>
                </a:solidFill>
                <a:effectLst/>
                <a:latin typeface="+mn-lt"/>
                <a:ea typeface="+mn-ea"/>
                <a:cs typeface="+mn-cs"/>
              </a:rPr>
              <a:t>, Sebago, </a:t>
            </a:r>
            <a:r>
              <a:rPr lang="en-US" sz="1200" b="0" i="0" u="none" strike="noStrike" kern="1200" dirty="0" err="1">
                <a:solidFill>
                  <a:schemeClr val="tx1"/>
                </a:solidFill>
                <a:effectLst/>
                <a:latin typeface="+mn-lt"/>
                <a:ea typeface="+mn-ea"/>
                <a:cs typeface="+mn-cs"/>
              </a:rPr>
              <a:t>Chebeague</a:t>
            </a:r>
            <a:r>
              <a:rPr lang="en-US" sz="1200" b="0" i="0" u="none" strike="noStrike" kern="1200" dirty="0">
                <a:solidFill>
                  <a:schemeClr val="tx1"/>
                </a:solidFill>
                <a:effectLst/>
                <a:latin typeface="+mn-lt"/>
                <a:ea typeface="+mn-ea"/>
                <a:cs typeface="+mn-cs"/>
              </a:rPr>
              <a:t> Island, Long Island, and </a:t>
            </a:r>
            <a:r>
              <a:rPr lang="en-US" sz="1200" b="0" i="0" u="none" strike="noStrike" kern="1200" dirty="0" err="1">
                <a:solidFill>
                  <a:schemeClr val="tx1"/>
                </a:solidFill>
                <a:effectLst/>
                <a:latin typeface="+mn-lt"/>
                <a:ea typeface="+mn-ea"/>
                <a:cs typeface="+mn-cs"/>
              </a:rPr>
              <a:t>Pownal</a:t>
            </a:r>
            <a:r>
              <a:rPr lang="en-US" sz="1200" b="0" i="0" u="none" strike="noStrike" kern="1200" dirty="0">
                <a:solidFill>
                  <a:schemeClr val="tx1"/>
                </a:solidFill>
                <a:effectLst/>
                <a:latin typeface="+mn-lt"/>
                <a:ea typeface="+mn-ea"/>
                <a:cs typeface="+mn-cs"/>
              </a:rPr>
              <a:t> had unrealistically</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high probabilities,</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due to a high standard deviation combined with suppressed data.</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The map on the right illustrates the relative comparative effect of Land Surface Temperature on LD incidence in Cumberland County towns. While the overall magnitude of temperature’s effect is small, the magnitude of effect varies when comparing Cumberland towns to each other. </a:t>
            </a:r>
            <a:endParaRPr lang="en-US" sz="1200" b="0" i="0" u="none" strike="noStrike" kern="1200" dirty="0" smtClean="0">
              <a:solidFill>
                <a:schemeClr val="tx1"/>
              </a:solidFill>
              <a:effectLst/>
              <a:latin typeface="+mn-lt"/>
              <a:ea typeface="+mn-ea"/>
              <a:cs typeface="+mn-cs"/>
            </a:endParaRP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Standish, </a:t>
            </a:r>
            <a:r>
              <a:rPr lang="en-US" sz="1200" b="0" i="0" u="none" strike="noStrike" kern="1200" dirty="0">
                <a:solidFill>
                  <a:schemeClr val="tx1"/>
                </a:solidFill>
                <a:effectLst/>
                <a:latin typeface="+mn-lt"/>
                <a:ea typeface="+mn-ea"/>
                <a:cs typeface="+mn-cs"/>
              </a:rPr>
              <a:t>South Portland, and </a:t>
            </a:r>
            <a:r>
              <a:rPr lang="en-US" sz="1200" b="0" i="0" u="none" strike="noStrike" kern="1200" dirty="0" err="1">
                <a:solidFill>
                  <a:schemeClr val="tx1"/>
                </a:solidFill>
                <a:effectLst/>
                <a:latin typeface="+mn-lt"/>
                <a:ea typeface="+mn-ea"/>
                <a:cs typeface="+mn-cs"/>
              </a:rPr>
              <a:t>Harpswell</a:t>
            </a:r>
            <a:r>
              <a:rPr lang="en-US" sz="1200" b="0" i="0" u="none" strike="noStrike" kern="1200" dirty="0">
                <a:solidFill>
                  <a:schemeClr val="tx1"/>
                </a:solidFill>
                <a:effectLst/>
                <a:latin typeface="+mn-lt"/>
                <a:ea typeface="+mn-ea"/>
                <a:cs typeface="+mn-cs"/>
              </a:rPr>
              <a:t> were found to have the most positive relative</a:t>
            </a:r>
            <a:r>
              <a:rPr lang="en-US" sz="1200" b="0" i="0" u="none" strike="noStrike" kern="1200" baseline="0" dirty="0">
                <a:solidFill>
                  <a:schemeClr val="tx1"/>
                </a:solidFill>
                <a:effectLst/>
                <a:latin typeface="+mn-lt"/>
                <a:ea typeface="+mn-ea"/>
                <a:cs typeface="+mn-cs"/>
              </a:rPr>
              <a:t> strength of effect. </a:t>
            </a:r>
            <a:r>
              <a:rPr lang="en-US" sz="1200" b="0" i="0" u="none" strike="noStrike" kern="1200" dirty="0" smtClean="0">
                <a:solidFill>
                  <a:schemeClr val="tx1"/>
                </a:solidFill>
                <a:effectLst/>
                <a:latin typeface="+mn-lt"/>
                <a:ea typeface="+mn-ea"/>
                <a:cs typeface="+mn-cs"/>
              </a:rPr>
              <a:t>Raymond, Westbrook, and Cape Elizabeth were found to have the most negative influence. </a:t>
            </a:r>
          </a:p>
          <a:p>
            <a:pPr rtl="0"/>
            <a:endParaRPr lang="en-US" sz="1200" b="0" i="0" u="none" strike="noStrike" kern="1200" baseline="0" dirty="0" smtClean="0">
              <a:solidFill>
                <a:schemeClr val="tx1"/>
              </a:solidFill>
              <a:effectLst/>
              <a:latin typeface="+mn-lt"/>
              <a:ea typeface="+mn-ea"/>
              <a:cs typeface="+mn-cs"/>
            </a:endParaRPr>
          </a:p>
          <a:p>
            <a:pPr rtl="0"/>
            <a:r>
              <a:rPr lang="en-US" sz="1200" b="0" i="0" u="none" strike="noStrike" kern="1200" baseline="0" dirty="0" smtClean="0">
                <a:solidFill>
                  <a:schemeClr val="tx1"/>
                </a:solidFill>
                <a:effectLst/>
                <a:latin typeface="+mn-lt"/>
                <a:ea typeface="+mn-ea"/>
                <a:cs typeface="+mn-cs"/>
              </a:rPr>
              <a:t>Humidity’s </a:t>
            </a:r>
            <a:r>
              <a:rPr lang="en-US" sz="1200" b="0" i="0" u="none" strike="noStrike" kern="1200" baseline="0" dirty="0">
                <a:solidFill>
                  <a:schemeClr val="tx1"/>
                </a:solidFill>
                <a:effectLst/>
                <a:latin typeface="+mn-lt"/>
                <a:ea typeface="+mn-ea"/>
                <a:cs typeface="+mn-cs"/>
              </a:rPr>
              <a:t>effect was found to be negligible, </a:t>
            </a:r>
            <a:r>
              <a:rPr lang="en-US" sz="1200" b="0" i="0" u="none" strike="noStrike" kern="1200" dirty="0">
                <a:solidFill>
                  <a:schemeClr val="tx1"/>
                </a:solidFill>
                <a:effectLst/>
                <a:latin typeface="+mn-lt"/>
                <a:ea typeface="+mn-ea"/>
                <a:cs typeface="+mn-cs"/>
              </a:rPr>
              <a:t>suggesting that humidity may not strongly drive changes in LD incidence in Cumberland towns.</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Omitted towns were not included as the probability of infection and probability of detection were too difficult to separate and the number of model iterations were considered too large in R; so the models did not converge. </a:t>
            </a:r>
            <a:r>
              <a:rPr lang="en-US" sz="1200" b="0" i="0" u="none" strike="noStrike" kern="1200" dirty="0" smtClean="0">
                <a:solidFill>
                  <a:schemeClr val="tx1"/>
                </a:solidFill>
                <a:effectLst/>
                <a:latin typeface="+mn-lt"/>
                <a:ea typeface="+mn-ea"/>
                <a:cs typeface="+mn-cs"/>
              </a:rPr>
              <a:t>This </a:t>
            </a:r>
            <a:r>
              <a:rPr lang="en-US" sz="1200" b="0" i="0" u="none" strike="noStrike" kern="1200" dirty="0">
                <a:solidFill>
                  <a:schemeClr val="tx1"/>
                </a:solidFill>
                <a:effectLst/>
                <a:latin typeface="+mn-lt"/>
                <a:ea typeface="+mn-ea"/>
                <a:cs typeface="+mn-cs"/>
              </a:rPr>
              <a:t>could be due to two possible factors: </a:t>
            </a:r>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	1</a:t>
            </a:r>
            <a:r>
              <a:rPr lang="en-US" sz="1200" b="0" i="0" u="none" strike="noStrike" kern="1200" dirty="0">
                <a:solidFill>
                  <a:schemeClr val="tx1"/>
                </a:solidFill>
                <a:effectLst/>
                <a:latin typeface="+mn-lt"/>
                <a:ea typeface="+mn-ea"/>
                <a:cs typeface="+mn-cs"/>
              </a:rPr>
              <a:t>) the model was not informative enough, </a:t>
            </a:r>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	2</a:t>
            </a:r>
            <a:r>
              <a:rPr lang="en-US" sz="1200" b="0" i="0" u="none" strike="noStrike" kern="1200" dirty="0">
                <a:solidFill>
                  <a:schemeClr val="tx1"/>
                </a:solidFill>
                <a:effectLst/>
                <a:latin typeface="+mn-lt"/>
                <a:ea typeface="+mn-ea"/>
                <a:cs typeface="+mn-cs"/>
              </a:rPr>
              <a:t>) the data used to fit the model did not provide enough constraint. A tighter prior for the probability of infection from an expert in </a:t>
            </a:r>
            <a:r>
              <a:rPr lang="en-US" sz="1200" b="0" i="0" u="none" strike="noStrike" kern="1200" dirty="0" smtClean="0">
                <a:solidFill>
                  <a:schemeClr val="tx1"/>
                </a:solidFill>
                <a:effectLst/>
                <a:latin typeface="+mn-lt"/>
                <a:ea typeface="+mn-ea"/>
                <a:cs typeface="+mn-cs"/>
              </a:rPr>
              <a:t>the</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field </a:t>
            </a:r>
            <a:r>
              <a:rPr lang="en-US" sz="1200" b="0" i="0" u="none" strike="noStrike" kern="1200" dirty="0">
                <a:solidFill>
                  <a:schemeClr val="tx1"/>
                </a:solidFill>
                <a:effectLst/>
                <a:latin typeface="+mn-lt"/>
                <a:ea typeface="+mn-ea"/>
                <a:cs typeface="+mn-cs"/>
              </a:rPr>
              <a:t>would likely help model convergence moving forward.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------------------------------Image Information Below------------------------------</a:t>
            </a:r>
            <a:endParaRPr lang="en-US" b="0" dirty="0">
              <a:effectLst/>
            </a:endParaRP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Image created by DEVELOP Southern Maine Health &amp; Air Quality Team</a:t>
            </a:r>
            <a:endParaRPr lang="en-US" b="0" dirty="0">
              <a:effectLst/>
            </a:endParaRPr>
          </a:p>
          <a:p>
            <a:pPr rtl="0"/>
            <a:endParaRPr lang="en-US" b="0" dirty="0">
              <a:effectLst/>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13</a:t>
            </a:fld>
            <a:endParaRPr lang="en-US"/>
          </a:p>
        </p:txBody>
      </p:sp>
    </p:spTree>
    <p:extLst>
      <p:ext uri="{BB962C8B-B14F-4D97-AF65-F5344CB8AC3E}">
        <p14:creationId xmlns:p14="http://schemas.microsoft.com/office/powerpoint/2010/main" val="1759741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Over the course of this project, there were several areas in which some error or uncertainty could be expected.</a:t>
            </a: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First, while the team did perform ground truthing for a subset of training points as a method of validating the land cover map, not all points were confirmed.</a:t>
            </a: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Second, there are several sources of error that can be found in the modeling analysis portion of the </a:t>
            </a:r>
            <a:r>
              <a:rPr lang="en-US" sz="1200" b="0" i="0" u="none" strike="noStrike" kern="1200" dirty="0" smtClean="0">
                <a:solidFill>
                  <a:schemeClr val="tx1"/>
                </a:solidFill>
                <a:effectLst/>
                <a:latin typeface="+mn-lt"/>
                <a:ea typeface="+mn-ea"/>
                <a:cs typeface="+mn-cs"/>
              </a:rPr>
              <a:t>project:</a:t>
            </a:r>
          </a:p>
          <a:p>
            <a:pPr lvl="1" rtl="0" fontAlgn="base"/>
            <a:r>
              <a:rPr lang="en-US" sz="1200" b="0" i="0" u="none" strike="noStrike" kern="1200" dirty="0" smtClean="0">
                <a:solidFill>
                  <a:schemeClr val="tx1"/>
                </a:solidFill>
                <a:effectLst/>
                <a:latin typeface="+mn-lt"/>
                <a:ea typeface="+mn-ea"/>
                <a:cs typeface="+mn-cs"/>
              </a:rPr>
              <a:t>In this model, tick disease incidence is being used instead of just tick rates; this means that the model is focusing on a combination of the</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behavior of both ticks and humans, with no way to separate those signals. </a:t>
            </a:r>
          </a:p>
          <a:p>
            <a:pPr lvl="1" rtl="0" fontAlgn="base"/>
            <a:r>
              <a:rPr lang="en-US" sz="1200" b="0" i="0" u="none" strike="noStrike" kern="1200" dirty="0" smtClean="0">
                <a:solidFill>
                  <a:schemeClr val="tx1"/>
                </a:solidFill>
                <a:effectLst/>
                <a:latin typeface="+mn-lt"/>
                <a:ea typeface="+mn-ea"/>
                <a:cs typeface="+mn-cs"/>
              </a:rPr>
              <a:t>The </a:t>
            </a:r>
            <a:r>
              <a:rPr lang="en-US" sz="1200" b="0" i="0" u="none" strike="noStrike" kern="1200" dirty="0">
                <a:solidFill>
                  <a:schemeClr val="tx1"/>
                </a:solidFill>
                <a:effectLst/>
                <a:latin typeface="+mn-lt"/>
                <a:ea typeface="+mn-ea"/>
                <a:cs typeface="+mn-cs"/>
              </a:rPr>
              <a:t>result is that our knowledge of the relationship between ticks and climate variables may not be representative of tick disease rates (as it </a:t>
            </a:r>
            <a:r>
              <a:rPr lang="en-US" sz="1200" b="0" i="0" u="none" strike="noStrike" kern="1200" dirty="0" smtClean="0">
                <a:solidFill>
                  <a:schemeClr val="tx1"/>
                </a:solidFill>
                <a:effectLst/>
                <a:latin typeface="+mn-lt"/>
                <a:ea typeface="+mn-ea"/>
                <a:cs typeface="+mn-cs"/>
              </a:rPr>
              <a:t>	doesn’t </a:t>
            </a:r>
            <a:r>
              <a:rPr lang="en-US" sz="1200" b="0" i="0" u="none" strike="noStrike" kern="1200" dirty="0">
                <a:solidFill>
                  <a:schemeClr val="tx1"/>
                </a:solidFill>
                <a:effectLst/>
                <a:latin typeface="+mn-lt"/>
                <a:ea typeface="+mn-ea"/>
                <a:cs typeface="+mn-cs"/>
              </a:rPr>
              <a:t>affect human behavior in the same way</a:t>
            </a:r>
            <a:r>
              <a:rPr lang="en-US" sz="1200" b="0" i="0" u="none" strike="noStrike" kern="1200" dirty="0" smtClean="0">
                <a:solidFill>
                  <a:schemeClr val="tx1"/>
                </a:solidFill>
                <a:effectLst/>
                <a:latin typeface="+mn-lt"/>
                <a:ea typeface="+mn-ea"/>
                <a:cs typeface="+mn-cs"/>
              </a:rPr>
              <a:t>).</a:t>
            </a:r>
          </a:p>
          <a:p>
            <a:pPr lvl="1" rtl="0" fontAlgn="base"/>
            <a:r>
              <a:rPr lang="en-US" sz="1200" b="0" i="0" u="none" strike="noStrike" kern="1200" dirty="0" smtClean="0">
                <a:solidFill>
                  <a:schemeClr val="tx1"/>
                </a:solidFill>
                <a:effectLst/>
                <a:latin typeface="+mn-lt"/>
                <a:ea typeface="+mn-ea"/>
                <a:cs typeface="+mn-cs"/>
              </a:rPr>
              <a:t>For </a:t>
            </a:r>
            <a:r>
              <a:rPr lang="en-US" sz="1200" b="0" i="0" u="none" strike="noStrike" kern="1200" dirty="0">
                <a:solidFill>
                  <a:schemeClr val="tx1"/>
                </a:solidFill>
                <a:effectLst/>
                <a:latin typeface="+mn-lt"/>
                <a:ea typeface="+mn-ea"/>
                <a:cs typeface="+mn-cs"/>
              </a:rPr>
              <a:t>example: it is possible that while ticks love humidity, humans hate it, so tick disease rates are negatively correlated with humidity</a:t>
            </a:r>
          </a:p>
          <a:p>
            <a:pPr lvl="1"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Despite modeling town-level disease rates, there is no guarantee that that town is the location at which the disease was contracted.</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The models were aggregated to Annual using methods that are as descriptive as possible, however this may not be as descriptive as is needed for this project</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14</a:t>
            </a:fld>
            <a:endParaRPr lang="en-US"/>
          </a:p>
        </p:txBody>
      </p:sp>
    </p:spTree>
    <p:extLst>
      <p:ext uri="{BB962C8B-B14F-4D97-AF65-F5344CB8AC3E}">
        <p14:creationId xmlns:p14="http://schemas.microsoft.com/office/powerpoint/2010/main" val="1825402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spcAft>
                <a:spcPts val="600"/>
              </a:spcAft>
              <a:buClr>
                <a:srgbClr val="964135"/>
              </a:buClr>
              <a:buFont typeface="Webdings" panose="05030102010509060703" pitchFamily="18" charset="2"/>
              <a:buNone/>
            </a:pPr>
            <a:r>
              <a:rPr lang="en-US" sz="1200" dirty="0" smtClean="0">
                <a:solidFill>
                  <a:schemeClr val="tx1">
                    <a:lumMod val="75000"/>
                    <a:lumOff val="25000"/>
                  </a:schemeClr>
                </a:solidFill>
              </a:rPr>
              <a:t>The land cover map demonstrated that vegetation classes were more mixed than expected and impervious surface was a subjective proxy for urbanization.</a:t>
            </a:r>
          </a:p>
          <a:p>
            <a:pPr>
              <a:lnSpc>
                <a:spcPct val="100000"/>
              </a:lnSpc>
              <a:spcBef>
                <a:spcPts val="0"/>
              </a:spcBef>
              <a:spcAft>
                <a:spcPts val="600"/>
              </a:spcAft>
              <a:buClr>
                <a:srgbClr val="964135"/>
              </a:buClr>
              <a:buFont typeface="Webdings" panose="05030102010509060703" pitchFamily="18" charset="2"/>
              <a:buChar char="4"/>
            </a:pPr>
            <a:endParaRPr lang="en-US" sz="1050" b="1" dirty="0" smtClean="0">
              <a:solidFill>
                <a:schemeClr val="tx1">
                  <a:lumMod val="75000"/>
                  <a:lumOff val="25000"/>
                </a:schemeClr>
              </a:solidFill>
            </a:endParaRPr>
          </a:p>
          <a:p>
            <a:pPr>
              <a:lnSpc>
                <a:spcPct val="100000"/>
              </a:lnSpc>
              <a:spcBef>
                <a:spcPts val="0"/>
              </a:spcBef>
              <a:spcAft>
                <a:spcPts val="600"/>
              </a:spcAft>
              <a:buClr>
                <a:srgbClr val="964135"/>
              </a:buClr>
              <a:buFont typeface="Webdings" panose="05030102010509060703" pitchFamily="18" charset="2"/>
              <a:buNone/>
            </a:pPr>
            <a:r>
              <a:rPr lang="en-US" sz="1200" dirty="0" smtClean="0">
                <a:solidFill>
                  <a:schemeClr val="tx1">
                    <a:lumMod val="75000"/>
                    <a:lumOff val="25000"/>
                  </a:schemeClr>
                </a:solidFill>
              </a:rPr>
              <a:t>Frye Island, </a:t>
            </a:r>
            <a:r>
              <a:rPr lang="en-US" sz="1200" dirty="0" err="1" smtClean="0">
                <a:solidFill>
                  <a:schemeClr val="tx1">
                    <a:lumMod val="75000"/>
                    <a:lumOff val="25000"/>
                  </a:schemeClr>
                </a:solidFill>
              </a:rPr>
              <a:t>Chebeague</a:t>
            </a:r>
            <a:r>
              <a:rPr lang="en-US" sz="1200" dirty="0" smtClean="0">
                <a:solidFill>
                  <a:schemeClr val="tx1">
                    <a:lumMod val="75000"/>
                    <a:lumOff val="25000"/>
                  </a:schemeClr>
                </a:solidFill>
              </a:rPr>
              <a:t> Island, and Long Island had the highest percent edge features, and should be targeted for increased public awareness.</a:t>
            </a:r>
          </a:p>
          <a:p>
            <a:pPr>
              <a:lnSpc>
                <a:spcPct val="100000"/>
              </a:lnSpc>
              <a:spcBef>
                <a:spcPts val="0"/>
              </a:spcBef>
              <a:spcAft>
                <a:spcPts val="600"/>
              </a:spcAft>
              <a:buClr>
                <a:srgbClr val="964135"/>
              </a:buClr>
              <a:buFont typeface="Webdings" panose="05030102010509060703" pitchFamily="18" charset="2"/>
              <a:buChar char="4"/>
            </a:pPr>
            <a:endParaRPr lang="en-US" sz="1050" dirty="0" smtClean="0">
              <a:solidFill>
                <a:schemeClr val="tx1">
                  <a:lumMod val="75000"/>
                  <a:lumOff val="25000"/>
                </a:schemeClr>
              </a:solidFill>
            </a:endParaRPr>
          </a:p>
          <a:p>
            <a:pPr>
              <a:lnSpc>
                <a:spcPct val="100000"/>
              </a:lnSpc>
              <a:spcBef>
                <a:spcPts val="0"/>
              </a:spcBef>
              <a:spcAft>
                <a:spcPts val="600"/>
              </a:spcAft>
              <a:buClr>
                <a:srgbClr val="964135"/>
              </a:buClr>
              <a:buFont typeface="Webdings" panose="05030102010509060703" pitchFamily="18" charset="2"/>
              <a:buNone/>
            </a:pPr>
            <a:r>
              <a:rPr lang="en-US" sz="1200" dirty="0" smtClean="0">
                <a:solidFill>
                  <a:schemeClr val="tx1">
                    <a:lumMod val="75000"/>
                    <a:lumOff val="25000"/>
                  </a:schemeClr>
                </a:solidFill>
              </a:rPr>
              <a:t>New Gloucester, North Yarmouth, and Cumberland were found to have the highest modeled tick-borne disease incidence risk per person.</a:t>
            </a:r>
          </a:p>
          <a:p>
            <a:pPr>
              <a:lnSpc>
                <a:spcPct val="100000"/>
              </a:lnSpc>
              <a:spcBef>
                <a:spcPts val="0"/>
              </a:spcBef>
              <a:spcAft>
                <a:spcPts val="600"/>
              </a:spcAft>
              <a:buClr>
                <a:srgbClr val="964135"/>
              </a:buClr>
              <a:buFont typeface="Webdings" panose="05030102010509060703" pitchFamily="18" charset="2"/>
              <a:buChar char="4"/>
            </a:pPr>
            <a:endParaRPr lang="en-US" sz="1050" b="1" dirty="0" smtClean="0">
              <a:solidFill>
                <a:schemeClr val="tx1">
                  <a:lumMod val="75000"/>
                  <a:lumOff val="25000"/>
                </a:schemeClr>
              </a:solidFill>
            </a:endParaRPr>
          </a:p>
          <a:p>
            <a:pPr>
              <a:lnSpc>
                <a:spcPct val="100000"/>
              </a:lnSpc>
              <a:spcBef>
                <a:spcPts val="0"/>
              </a:spcBef>
              <a:spcAft>
                <a:spcPts val="600"/>
              </a:spcAft>
              <a:buClr>
                <a:srgbClr val="964135"/>
              </a:buClr>
              <a:buFont typeface="Webdings" panose="05030102010509060703" pitchFamily="18" charset="2"/>
              <a:buNone/>
            </a:pPr>
            <a:r>
              <a:rPr lang="en-US" sz="1200" dirty="0" smtClean="0">
                <a:solidFill>
                  <a:schemeClr val="tx1">
                    <a:lumMod val="75000"/>
                    <a:lumOff val="25000"/>
                  </a:schemeClr>
                </a:solidFill>
              </a:rPr>
              <a:t>Temperature’s strength of effect was stronger in towns such as Standish, </a:t>
            </a:r>
            <a:r>
              <a:rPr lang="en-US" sz="1200" dirty="0" err="1" smtClean="0">
                <a:solidFill>
                  <a:schemeClr val="tx1">
                    <a:lumMod val="75000"/>
                    <a:lumOff val="25000"/>
                  </a:schemeClr>
                </a:solidFill>
              </a:rPr>
              <a:t>Harpswell</a:t>
            </a:r>
            <a:r>
              <a:rPr lang="en-US" sz="1200" dirty="0" smtClean="0">
                <a:solidFill>
                  <a:schemeClr val="tx1">
                    <a:lumMod val="75000"/>
                    <a:lumOff val="25000"/>
                  </a:schemeClr>
                </a:solidFill>
              </a:rPr>
              <a:t>, and South Portland. Humidity was not predictive of Lyme cases.</a:t>
            </a:r>
            <a:endParaRPr lang="en-US" sz="1200" dirty="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15</a:t>
            </a:fld>
            <a:endParaRPr lang="en-US"/>
          </a:p>
        </p:txBody>
      </p:sp>
    </p:spTree>
    <p:extLst>
      <p:ext uri="{BB962C8B-B14F-4D97-AF65-F5344CB8AC3E}">
        <p14:creationId xmlns:p14="http://schemas.microsoft.com/office/powerpoint/2010/main" val="256166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We’d like to thank our project partners: Nick, Chuck, Rob, and Susan;</a:t>
            </a:r>
            <a:r>
              <a:rPr lang="en-US" sz="1200" b="0" i="0" u="none" strike="noStrike" kern="1200" baseline="0" dirty="0">
                <a:solidFill>
                  <a:schemeClr val="tx1"/>
                </a:solidFill>
                <a:effectLst/>
                <a:latin typeface="+mn-lt"/>
                <a:ea typeface="+mn-ea"/>
                <a:cs typeface="+mn-cs"/>
              </a:rPr>
              <a:t> i</a:t>
            </a:r>
            <a:r>
              <a:rPr lang="en-US" sz="1200" b="0" i="0" u="none" strike="noStrike" kern="1200" dirty="0">
                <a:solidFill>
                  <a:schemeClr val="tx1"/>
                </a:solidFill>
                <a:effectLst/>
                <a:latin typeface="+mn-lt"/>
                <a:ea typeface="+mn-ea"/>
                <a:cs typeface="+mn-cs"/>
              </a:rPr>
              <a:t>t’s been a pleasure working with you this term.</a:t>
            </a:r>
            <a:endParaRPr lang="en-US" b="0" dirty="0">
              <a:effectLst/>
            </a:endParaRP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A </a:t>
            </a:r>
            <a:r>
              <a:rPr lang="en-US" sz="1200" b="0" i="0" u="none" strike="noStrike" kern="1200" dirty="0">
                <a:solidFill>
                  <a:schemeClr val="tx1"/>
                </a:solidFill>
                <a:effectLst/>
                <a:latin typeface="+mn-lt"/>
                <a:ea typeface="+mn-ea"/>
                <a:cs typeface="+mn-cs"/>
              </a:rPr>
              <a:t>huge thank you to our science advisors and mentors this term, we could not have done this project without you.</a:t>
            </a:r>
            <a:endParaRPr lang="en-US" b="0" dirty="0">
              <a:effectLst/>
            </a:endParaRP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And</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a:solidFill>
                  <a:schemeClr val="tx1"/>
                </a:solidFill>
                <a:effectLst/>
                <a:latin typeface="+mn-lt"/>
                <a:ea typeface="+mn-ea"/>
                <a:cs typeface="+mn-cs"/>
              </a:rPr>
              <a:t>fi</a:t>
            </a:r>
            <a:r>
              <a:rPr lang="en-US" sz="1200" b="0" i="0" u="none" strike="noStrike" kern="1200" dirty="0">
                <a:solidFill>
                  <a:schemeClr val="tx1"/>
                </a:solidFill>
                <a:effectLst/>
                <a:latin typeface="+mn-lt"/>
                <a:ea typeface="+mn-ea"/>
                <a:cs typeface="+mn-cs"/>
              </a:rPr>
              <a:t>nally, a special thank you to our science advisor, Zach </a:t>
            </a:r>
            <a:r>
              <a:rPr lang="en-US" sz="1200" b="0" i="0" u="none" strike="noStrike" kern="1200" dirty="0" err="1">
                <a:solidFill>
                  <a:schemeClr val="tx1"/>
                </a:solidFill>
                <a:effectLst/>
                <a:latin typeface="+mn-lt"/>
                <a:ea typeface="+mn-ea"/>
                <a:cs typeface="+mn-cs"/>
              </a:rPr>
              <a:t>Bengtsson</a:t>
            </a:r>
            <a:r>
              <a:rPr lang="en-US" sz="1200" b="0" i="0" u="none" strike="noStrike" kern="1200" dirty="0">
                <a:solidFill>
                  <a:schemeClr val="tx1"/>
                </a:solidFill>
                <a:effectLst/>
                <a:latin typeface="+mn-lt"/>
                <a:ea typeface="+mn-ea"/>
                <a:cs typeface="+mn-cs"/>
              </a:rPr>
              <a:t>. </a:t>
            </a:r>
            <a:endParaRPr lang="en-US" b="0" dirty="0">
              <a:effectLst/>
            </a:endParaRP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Thank you for your time.</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16</a:t>
            </a:fld>
            <a:endParaRPr lang="en-US"/>
          </a:p>
        </p:txBody>
      </p:sp>
    </p:spTree>
    <p:extLst>
      <p:ext uri="{BB962C8B-B14F-4D97-AF65-F5344CB8AC3E}">
        <p14:creationId xmlns:p14="http://schemas.microsoft.com/office/powerpoint/2010/main" val="1983352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region of interest for this project is Southern Maine, specifically the area of Cumberland County, Maine. </a:t>
            </a: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The data acquired for this project was from January 2008 to June 2019. This study period was chosen based on the satellite data availability and to ensure that the most recent data is included in the analyses.</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Largest county by population</a:t>
            </a:r>
            <a:r>
              <a:rPr lang="en-US" sz="1200" b="0" i="0" u="none" strike="noStrike" kern="1200" baseline="0" dirty="0">
                <a:solidFill>
                  <a:schemeClr val="tx1"/>
                </a:solidFill>
                <a:effectLst/>
                <a:latin typeface="+mn-lt"/>
                <a:ea typeface="+mn-ea"/>
                <a:cs typeface="+mn-cs"/>
              </a:rPr>
              <a:t> in Maine with over 280,000 people </a:t>
            </a:r>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------------------------------Image Information Below ------------------------------</a:t>
            </a:r>
          </a:p>
          <a:p>
            <a:pPr rtl="0"/>
            <a:r>
              <a:rPr lang="en-US" sz="1200" b="0" i="0" u="none" strike="noStrike" kern="1200" dirty="0">
                <a:solidFill>
                  <a:schemeClr val="tx1"/>
                </a:solidFill>
                <a:effectLst/>
                <a:latin typeface="+mn-lt"/>
                <a:ea typeface="+mn-ea"/>
                <a:cs typeface="+mn-cs"/>
              </a:rPr>
              <a:t>Images created by DEVELOP Southern Maine Health &amp; Air Quality Team</a:t>
            </a:r>
          </a:p>
          <a:p>
            <a:r>
              <a:rPr lang="en-US" dirty="0"/>
              <a:t/>
            </a:r>
            <a:br>
              <a:rPr lang="en-US" dirty="0"/>
            </a:br>
            <a:r>
              <a:rPr lang="en-US" sz="1200" b="0" i="0" u="none" strike="noStrike" kern="1200" dirty="0">
                <a:solidFill>
                  <a:schemeClr val="tx1"/>
                </a:solidFill>
                <a:effectLst/>
                <a:latin typeface="+mn-lt"/>
                <a:ea typeface="+mn-ea"/>
                <a:cs typeface="+mn-cs"/>
              </a:rPr>
              <a:t>------------------------------Maine Information Below ------------------------------</a:t>
            </a:r>
          </a:p>
          <a:p>
            <a:r>
              <a:rPr lang="en-US" dirty="0"/>
              <a:t>Cumberland County Maine Website.</a:t>
            </a:r>
            <a:r>
              <a:rPr lang="en-US" baseline="0" dirty="0"/>
              <a:t> </a:t>
            </a:r>
            <a:r>
              <a:rPr lang="en-US" dirty="0"/>
              <a:t>Community Video Tours: http://</a:t>
            </a:r>
            <a:r>
              <a:rPr lang="en-US" dirty="0" err="1"/>
              <a:t>www.elocallink.tv</a:t>
            </a:r>
            <a:r>
              <a:rPr lang="en-US" dirty="0"/>
              <a:t>/clients3/me/cumberlandcounty2014/</a:t>
            </a:r>
            <a:r>
              <a:rPr lang="en-US" dirty="0" err="1"/>
              <a:t>tourplay.php?movie</a:t>
            </a:r>
            <a:r>
              <a:rPr lang="en-US" dirty="0"/>
              <a:t>=mecuco14_wel_rev4_iwd&amp;spon=welcome</a:t>
            </a:r>
          </a:p>
          <a:p>
            <a:r>
              <a:rPr lang="en-US" dirty="0"/>
              <a:t>Cumberland County Maine Website.</a:t>
            </a:r>
            <a:r>
              <a:rPr lang="en-US" baseline="0" dirty="0"/>
              <a:t> </a:t>
            </a:r>
            <a:r>
              <a:rPr lang="en-US" dirty="0"/>
              <a:t>Community Video Tours: http://</a:t>
            </a:r>
            <a:r>
              <a:rPr lang="en-US" dirty="0" err="1"/>
              <a:t>www.elocallink.tv</a:t>
            </a:r>
            <a:r>
              <a:rPr lang="en-US" dirty="0"/>
              <a:t>/clients3/me/cumberlandcounty2014/</a:t>
            </a:r>
            <a:r>
              <a:rPr lang="en-US" dirty="0" err="1"/>
              <a:t>tourplay.php?movie</a:t>
            </a:r>
            <a:r>
              <a:rPr lang="en-US" dirty="0"/>
              <a:t>=mecuco14_tou_rev4_iwd&amp;spon=tourism</a:t>
            </a:r>
          </a:p>
        </p:txBody>
      </p:sp>
      <p:sp>
        <p:nvSpPr>
          <p:cNvPr id="4" name="Slide Number Placeholder 3"/>
          <p:cNvSpPr>
            <a:spLocks noGrp="1"/>
          </p:cNvSpPr>
          <p:nvPr>
            <p:ph type="sldNum" sz="quarter" idx="10"/>
          </p:nvPr>
        </p:nvSpPr>
        <p:spPr/>
        <p:txBody>
          <a:bodyPr/>
          <a:lstStyle/>
          <a:p>
            <a:fld id="{66EE4239-191D-4388-B0F5-1C5222233620}" type="slidenum">
              <a:rPr lang="en-US" smtClean="0"/>
              <a:t>2</a:t>
            </a:fld>
            <a:endParaRPr lang="en-US"/>
          </a:p>
        </p:txBody>
      </p:sp>
    </p:spTree>
    <p:extLst>
      <p:ext uri="{BB962C8B-B14F-4D97-AF65-F5344CB8AC3E}">
        <p14:creationId xmlns:p14="http://schemas.microsoft.com/office/powerpoint/2010/main" val="273863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Tick-borne illnesses, such as Lyme disease, Anaplasmosis, and Babesiosis are an increasing concern to communities in and around Cumberland County, Maine. </a:t>
            </a: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In 2017, the Maine Department of Health and Human Services reported 1,769 probable</a:t>
            </a:r>
            <a:r>
              <a:rPr lang="en-US" sz="1200" b="0" i="0" u="none" strike="noStrike" kern="1200" baseline="0" dirty="0">
                <a:solidFill>
                  <a:schemeClr val="tx1"/>
                </a:solidFill>
                <a:effectLst/>
                <a:latin typeface="+mn-lt"/>
                <a:ea typeface="+mn-ea"/>
                <a:cs typeface="+mn-cs"/>
              </a:rPr>
              <a:t> or confirmed</a:t>
            </a:r>
            <a:r>
              <a:rPr lang="en-US" sz="1200" b="0" i="0" u="none" strike="noStrike" kern="1200" dirty="0">
                <a:solidFill>
                  <a:schemeClr val="tx1"/>
                </a:solidFill>
                <a:effectLst/>
                <a:latin typeface="+mn-lt"/>
                <a:ea typeface="+mn-ea"/>
                <a:cs typeface="+mn-cs"/>
              </a:rPr>
              <a:t> cases. However, the CDC estimates as little as 1 in 10 cases of Lyme disease are reported in Maine; It is this tendency to underreport that often makes medical intervention difficult.</a:t>
            </a: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To address concerns such as these, the community requires increased public health efforts to prevent and mitigate contact with ticks that may carry disease, and they need help in providing the public with informative disease risk advisories.</a:t>
            </a: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------------------------------Image Information Below ------------------------------</a:t>
            </a:r>
          </a:p>
          <a:p>
            <a:pPr rtl="0"/>
            <a:r>
              <a:rPr lang="en-US" sz="1200" b="0" i="0" u="none" strike="noStrike" kern="1200" dirty="0">
                <a:solidFill>
                  <a:schemeClr val="tx1"/>
                </a:solidFill>
                <a:effectLst/>
                <a:latin typeface="+mn-lt"/>
                <a:ea typeface="+mn-ea"/>
                <a:cs typeface="+mn-cs"/>
              </a:rPr>
              <a:t>URL: https://</a:t>
            </a:r>
            <a:r>
              <a:rPr lang="en-US" sz="1200" b="0" i="0" u="none" strike="noStrike" kern="1200" dirty="0" err="1">
                <a:solidFill>
                  <a:schemeClr val="tx1"/>
                </a:solidFill>
                <a:effectLst/>
                <a:latin typeface="+mn-lt"/>
                <a:ea typeface="+mn-ea"/>
                <a:cs typeface="+mn-cs"/>
              </a:rPr>
              <a:t>ccsearch.creativecommons.org</a:t>
            </a:r>
            <a:r>
              <a:rPr lang="en-US" sz="1200" b="0" i="0" u="none" strike="noStrike" kern="1200" dirty="0">
                <a:solidFill>
                  <a:schemeClr val="tx1"/>
                </a:solidFill>
                <a:effectLst/>
                <a:latin typeface="+mn-lt"/>
                <a:ea typeface="+mn-ea"/>
                <a:cs typeface="+mn-cs"/>
              </a:rPr>
              <a:t>/photos/84bce3aa-5679-4f80-9a60-fbc12dc8203e (CC BY-SA 2.0)</a:t>
            </a:r>
          </a:p>
          <a:p>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3</a:t>
            </a:fld>
            <a:endParaRPr lang="en-US"/>
          </a:p>
        </p:txBody>
      </p:sp>
    </p:spTree>
    <p:extLst>
      <p:ext uri="{BB962C8B-B14F-4D97-AF65-F5344CB8AC3E}">
        <p14:creationId xmlns:p14="http://schemas.microsoft.com/office/powerpoint/2010/main" val="1309570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objectives of this project were created to address the task of improving public awareness of areas experiencing high tick abundance and disease risk, and to better understand the relationship between certain environmental parameters and tick-borne disease distribution.</a:t>
            </a: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These objectives will help both the DEVELOP team and project partners build the capacity for using NASA Earth observation data.</a:t>
            </a: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Our team strove to:</a:t>
            </a:r>
          </a:p>
          <a:p>
            <a:pPr lvl="1" rtl="0" fontAlgn="base"/>
            <a:r>
              <a:rPr lang="en-US" sz="1200" b="0" i="0" u="none" strike="noStrike" kern="1200" dirty="0">
                <a:solidFill>
                  <a:schemeClr val="tx1"/>
                </a:solidFill>
                <a:effectLst/>
                <a:latin typeface="+mn-lt"/>
                <a:ea typeface="+mn-ea"/>
                <a:cs typeface="+mn-cs"/>
              </a:rPr>
              <a:t>Create land cover maps</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of Cumberland County that displays tick-preferred habitats.</a:t>
            </a:r>
          </a:p>
          <a:p>
            <a:pPr lvl="1" rtl="0" fontAlgn="base"/>
            <a:r>
              <a:rPr lang="en-US" sz="1200" b="0" i="0" u="none" strike="noStrike" kern="1200" dirty="0">
                <a:solidFill>
                  <a:schemeClr val="tx1"/>
                </a:solidFill>
                <a:effectLst/>
                <a:latin typeface="+mn-lt"/>
                <a:ea typeface="+mn-ea"/>
                <a:cs typeface="+mn-cs"/>
              </a:rPr>
              <a:t>Illustrate how variation in environmental parameters impacts the spatial distribution of tick-borne disease risk</a:t>
            </a:r>
          </a:p>
          <a:p>
            <a:pPr lvl="1" rtl="0" fontAlgn="base"/>
            <a:r>
              <a:rPr lang="en-US" sz="1200" b="0" i="0" u="none" strike="noStrike" kern="1200" dirty="0">
                <a:solidFill>
                  <a:schemeClr val="tx1"/>
                </a:solidFill>
                <a:effectLst/>
                <a:latin typeface="+mn-lt"/>
                <a:ea typeface="+mn-ea"/>
                <a:cs typeface="+mn-cs"/>
              </a:rPr>
              <a:t>Examine the relationship between those remotely sensed environmental factors and the estimation of actual disease incidence </a:t>
            </a:r>
          </a:p>
          <a:p>
            <a:pPr lvl="1" rtl="0" fontAlgn="base"/>
            <a:r>
              <a:rPr lang="en-US" sz="1200" b="0" i="0" u="none" strike="noStrike" kern="1200" dirty="0">
                <a:solidFill>
                  <a:schemeClr val="tx1"/>
                </a:solidFill>
                <a:effectLst/>
                <a:latin typeface="+mn-lt"/>
                <a:ea typeface="+mn-ea"/>
                <a:cs typeface="+mn-cs"/>
              </a:rPr>
              <a:t>Improve public awareness of high disease risk locations and inform future research relating to mitigation efforts</a:t>
            </a:r>
          </a:p>
          <a:p>
            <a:endParaRPr lang="en-US" dirty="0"/>
          </a:p>
          <a:p>
            <a:pPr rtl="0"/>
            <a:r>
              <a:rPr lang="en-US" sz="1200" b="0" i="0" u="none" strike="noStrike" kern="1200" dirty="0">
                <a:solidFill>
                  <a:schemeClr val="tx1"/>
                </a:solidFill>
                <a:effectLst/>
                <a:latin typeface="+mn-lt"/>
                <a:ea typeface="+mn-ea"/>
                <a:cs typeface="+mn-cs"/>
              </a:rPr>
              <a:t>------------------------------Image Information Below ------------------------------</a:t>
            </a:r>
          </a:p>
          <a:p>
            <a:pPr rtl="0"/>
            <a:r>
              <a:rPr lang="en-US" sz="1200" b="0" i="0" u="sng" strike="noStrike" kern="1200" dirty="0">
                <a:solidFill>
                  <a:schemeClr val="tx1"/>
                </a:solidFill>
                <a:effectLst/>
                <a:latin typeface="+mn-lt"/>
                <a:ea typeface="+mn-ea"/>
                <a:cs typeface="+mn-cs"/>
                <a:hlinkClick r:id="rId3"/>
              </a:rPr>
              <a:t>https://www.flickr.com/photos/dosmosis/249347923/</a:t>
            </a:r>
            <a:r>
              <a:rPr lang="en-US" sz="1200" b="0" i="0" u="none" strike="noStrike" kern="1200" dirty="0">
                <a:solidFill>
                  <a:schemeClr val="tx1"/>
                </a:solidFill>
                <a:effectLst/>
                <a:latin typeface="+mn-lt"/>
                <a:ea typeface="+mn-ea"/>
                <a:cs typeface="+mn-cs"/>
              </a:rPr>
              <a:t> (CC BY-NC-ND 2.0)</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3775407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Our team partnered with the Maine Medical Center Research Institute, working with Field Biologist Chuck Lubelczyk and Director and Co-Founder Rob Smith.</a:t>
            </a: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We also partnered with Dr. Susan Elias, of the Maine Vector-Borne Disease Working Group and with Bigelow Laboratory for Ocean Science’s Senior Research Scientist, Dr. Nick Record.</a:t>
            </a: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In collaborating with these groups, our goal was to create maps and tools that will improve public awareness of tick abundance and disease risk, and expand their current tick-borne illness mitigation efforts.</a:t>
            </a: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------------------------------Image Information Below ------------------------------</a:t>
            </a:r>
          </a:p>
          <a:p>
            <a:pPr rtl="0"/>
            <a:r>
              <a:rPr lang="en-US" sz="1200" b="0" i="0" u="sng" strike="noStrike" kern="1200" dirty="0">
                <a:solidFill>
                  <a:schemeClr val="tx1"/>
                </a:solidFill>
                <a:effectLst/>
                <a:latin typeface="+mn-lt"/>
                <a:ea typeface="+mn-ea"/>
                <a:cs typeface="+mn-cs"/>
                <a:hlinkClick r:id="rId3"/>
              </a:rPr>
              <a:t>https://www.flickr.com/photos/dosmosis/249347923/</a:t>
            </a:r>
            <a:r>
              <a:rPr lang="en-US" sz="1200" b="0" i="0" u="none" strike="noStrike" kern="1200" dirty="0">
                <a:solidFill>
                  <a:schemeClr val="tx1"/>
                </a:solidFill>
                <a:effectLst/>
                <a:latin typeface="+mn-lt"/>
                <a:ea typeface="+mn-ea"/>
                <a:cs typeface="+mn-cs"/>
              </a:rPr>
              <a:t> (CC BY-NC-ND 2.0)</a:t>
            </a:r>
          </a:p>
          <a:p>
            <a:r>
              <a:rPr lang="en-US" dirty="0"/>
              <a:t/>
            </a:r>
            <a:br>
              <a:rPr lang="en-US" dirty="0"/>
            </a:br>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5</a:t>
            </a:fld>
            <a:endParaRPr lang="en-US"/>
          </a:p>
        </p:txBody>
      </p:sp>
    </p:spTree>
    <p:extLst>
      <p:ext uri="{BB962C8B-B14F-4D97-AF65-F5344CB8AC3E}">
        <p14:creationId xmlns:p14="http://schemas.microsoft.com/office/powerpoint/2010/main" val="7067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To create our end products, we used several Satellites/Sensors and Datasets...</a:t>
            </a: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Landsat 8 OLI was used to complete land cover classifications of Southern Maine.</a:t>
            </a: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We also used the MODIS sensor onboard both the Terra satellite and the Aqua satellite to incorporate Land Surface Temperature (LST) data into the analyses.</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We</a:t>
            </a:r>
            <a:r>
              <a:rPr lang="en-US" sz="1200" b="0" i="0" u="none" strike="noStrike" kern="1200" baseline="0" dirty="0">
                <a:solidFill>
                  <a:schemeClr val="tx1"/>
                </a:solidFill>
                <a:effectLst/>
                <a:latin typeface="+mn-lt"/>
                <a:ea typeface="+mn-ea"/>
                <a:cs typeface="+mn-cs"/>
              </a:rPr>
              <a:t> also used other ancillary data over the course of this project.</a:t>
            </a: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------------------------------Image Information Below ------------------------------</a:t>
            </a:r>
          </a:p>
          <a:p>
            <a:pPr rtl="0"/>
            <a:r>
              <a:rPr lang="en-US" sz="1200" b="0" i="0" u="none" strike="noStrike" kern="1200" dirty="0">
                <a:solidFill>
                  <a:schemeClr val="tx1"/>
                </a:solidFill>
                <a:effectLst/>
                <a:latin typeface="+mn-lt"/>
                <a:ea typeface="+mn-ea"/>
                <a:cs typeface="+mn-cs"/>
              </a:rPr>
              <a:t>All Satellite images were taken from the DEVELOPedia page.</a:t>
            </a:r>
          </a:p>
          <a:p>
            <a:pPr rtl="0"/>
            <a:r>
              <a:rPr lang="en-US" sz="1200" b="0" i="0" u="none" strike="noStrike" kern="1200" dirty="0">
                <a:solidFill>
                  <a:schemeClr val="tx1"/>
                </a:solidFill>
                <a:effectLst/>
                <a:latin typeface="+mn-lt"/>
                <a:ea typeface="+mn-ea"/>
                <a:cs typeface="+mn-cs"/>
              </a:rPr>
              <a:t>Landsat 8 URL: http://</a:t>
            </a:r>
            <a:r>
              <a:rPr lang="en-US" sz="1200" b="0" i="0" u="none" strike="noStrike" kern="1200" dirty="0" err="1">
                <a:solidFill>
                  <a:schemeClr val="tx1"/>
                </a:solidFill>
                <a:effectLst/>
                <a:latin typeface="+mn-lt"/>
                <a:ea typeface="+mn-ea"/>
                <a:cs typeface="+mn-cs"/>
              </a:rPr>
              <a:t>www.devpedia.developexchange.com</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dp</a:t>
            </a:r>
            <a:r>
              <a:rPr lang="en-US" sz="1200" b="0" i="0" u="none" strike="noStrike" kern="1200" dirty="0">
                <a:solidFill>
                  <a:schemeClr val="tx1"/>
                </a:solidFill>
                <a:effectLst/>
                <a:latin typeface="+mn-lt"/>
                <a:ea typeface="+mn-ea"/>
                <a:cs typeface="+mn-cs"/>
              </a:rPr>
              <a:t>/images/c/c2/03_Landsat8.png</a:t>
            </a:r>
          </a:p>
          <a:p>
            <a:pPr rtl="0"/>
            <a:r>
              <a:rPr lang="en-US" sz="1200" b="0" i="0" u="none" strike="noStrike" kern="1200" dirty="0">
                <a:solidFill>
                  <a:schemeClr val="tx1"/>
                </a:solidFill>
                <a:effectLst/>
                <a:latin typeface="+mn-lt"/>
                <a:ea typeface="+mn-ea"/>
                <a:cs typeface="+mn-cs"/>
              </a:rPr>
              <a:t>Terra URL: http://</a:t>
            </a:r>
            <a:r>
              <a:rPr lang="en-US" sz="1200" b="0" i="0" u="none" strike="noStrike" kern="1200" dirty="0" err="1">
                <a:solidFill>
                  <a:schemeClr val="tx1"/>
                </a:solidFill>
                <a:effectLst/>
                <a:latin typeface="+mn-lt"/>
                <a:ea typeface="+mn-ea"/>
                <a:cs typeface="+mn-cs"/>
              </a:rPr>
              <a:t>www.devpedia.developexchange.com</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dp</a:t>
            </a:r>
            <a:r>
              <a:rPr lang="en-US" sz="1200" b="0" i="0" u="none" strike="noStrike" kern="1200" dirty="0">
                <a:solidFill>
                  <a:schemeClr val="tx1"/>
                </a:solidFill>
                <a:effectLst/>
                <a:latin typeface="+mn-lt"/>
                <a:ea typeface="+mn-ea"/>
                <a:cs typeface="+mn-cs"/>
              </a:rPr>
              <a:t>/images/9/91/05_Terra.png</a:t>
            </a:r>
          </a:p>
          <a:p>
            <a:pPr rtl="0"/>
            <a:r>
              <a:rPr lang="en-US" sz="1200" b="0" i="0" u="none" strike="noStrike" kern="1200" dirty="0">
                <a:solidFill>
                  <a:schemeClr val="tx1"/>
                </a:solidFill>
                <a:effectLst/>
                <a:latin typeface="+mn-lt"/>
                <a:ea typeface="+mn-ea"/>
                <a:cs typeface="+mn-cs"/>
              </a:rPr>
              <a:t>Aqua URL: http://</a:t>
            </a:r>
            <a:r>
              <a:rPr lang="en-US" sz="1200" b="0" i="0" u="none" strike="noStrike" kern="1200" dirty="0" err="1">
                <a:solidFill>
                  <a:schemeClr val="tx1"/>
                </a:solidFill>
                <a:effectLst/>
                <a:latin typeface="+mn-lt"/>
                <a:ea typeface="+mn-ea"/>
                <a:cs typeface="+mn-cs"/>
              </a:rPr>
              <a:t>www.devpedia.developexchange.com</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dp</a:t>
            </a:r>
            <a:r>
              <a:rPr lang="en-US" sz="1200" b="0" i="0" u="none" strike="noStrike" kern="1200" dirty="0">
                <a:solidFill>
                  <a:schemeClr val="tx1"/>
                </a:solidFill>
                <a:effectLst/>
                <a:latin typeface="+mn-lt"/>
                <a:ea typeface="+mn-ea"/>
                <a:cs typeface="+mn-cs"/>
              </a:rPr>
              <a:t>/images/b/bf/06_Aqua.png</a:t>
            </a:r>
          </a:p>
          <a:p>
            <a:pPr rtl="0"/>
            <a:r>
              <a:rPr lang="en-US" sz="1200" b="0" i="0" u="none" strike="noStrike" kern="1200" dirty="0">
                <a:solidFill>
                  <a:schemeClr val="tx1"/>
                </a:solidFill>
                <a:effectLst/>
                <a:latin typeface="+mn-lt"/>
                <a:ea typeface="+mn-ea"/>
                <a:cs typeface="+mn-cs"/>
              </a:rPr>
              <a:t>Earth URL: https://</a:t>
            </a:r>
            <a:r>
              <a:rPr lang="en-US" sz="1200" b="0" i="0" u="none" strike="noStrike" kern="1200" dirty="0" err="1">
                <a:solidFill>
                  <a:schemeClr val="tx1"/>
                </a:solidFill>
                <a:effectLst/>
                <a:latin typeface="+mn-lt"/>
                <a:ea typeface="+mn-ea"/>
                <a:cs typeface="+mn-cs"/>
              </a:rPr>
              <a:t>svs.gsfc.nasa.gov</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cgi</a:t>
            </a:r>
            <a:r>
              <a:rPr lang="en-US" sz="1200" b="0" i="0" u="none" strike="noStrike" kern="1200" dirty="0">
                <a:solidFill>
                  <a:schemeClr val="tx1"/>
                </a:solidFill>
                <a:effectLst/>
                <a:latin typeface="+mn-lt"/>
                <a:ea typeface="+mn-ea"/>
                <a:cs typeface="+mn-cs"/>
              </a:rPr>
              <a:t>-bin/</a:t>
            </a:r>
            <a:r>
              <a:rPr lang="en-US" sz="1200" b="0" i="0" u="none" strike="noStrike" kern="1200" dirty="0" err="1">
                <a:solidFill>
                  <a:schemeClr val="tx1"/>
                </a:solidFill>
                <a:effectLst/>
                <a:latin typeface="+mn-lt"/>
                <a:ea typeface="+mn-ea"/>
                <a:cs typeface="+mn-cs"/>
              </a:rPr>
              <a:t>details.cgi?aid</a:t>
            </a:r>
            <a:r>
              <a:rPr lang="en-US" sz="1200" b="0" i="0" u="none" strike="noStrike" kern="1200" dirty="0">
                <a:solidFill>
                  <a:schemeClr val="tx1"/>
                </a:solidFill>
                <a:effectLst/>
                <a:latin typeface="+mn-lt"/>
                <a:ea typeface="+mn-ea"/>
                <a:cs typeface="+mn-cs"/>
              </a:rPr>
              <a:t>=3639 (Federal public domain)</a:t>
            </a:r>
          </a:p>
          <a:p>
            <a:pPr rtl="0"/>
            <a:r>
              <a:rPr lang="en-US" sz="1200" b="0" i="0" u="none" strike="noStrike" kern="1200" dirty="0">
                <a:solidFill>
                  <a:schemeClr val="tx1"/>
                </a:solidFill>
                <a:effectLst/>
                <a:latin typeface="+mn-lt"/>
                <a:ea typeface="+mn-ea"/>
                <a:cs typeface="+mn-cs"/>
              </a:rPr>
              <a:t>Daymet URL: https://</a:t>
            </a:r>
            <a:r>
              <a:rPr lang="en-US" sz="1200" b="0" i="0" u="none" strike="noStrike" kern="1200" dirty="0" err="1">
                <a:solidFill>
                  <a:schemeClr val="tx1"/>
                </a:solidFill>
                <a:effectLst/>
                <a:latin typeface="+mn-lt"/>
                <a:ea typeface="+mn-ea"/>
                <a:cs typeface="+mn-cs"/>
              </a:rPr>
              <a:t>daymet.ornl.gov</a:t>
            </a: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Daymet URL: https://</a:t>
            </a:r>
            <a:r>
              <a:rPr lang="en-US" sz="1200" b="0" i="0" u="none" strike="noStrike" kern="1200" dirty="0" err="1">
                <a:solidFill>
                  <a:schemeClr val="tx1"/>
                </a:solidFill>
                <a:effectLst/>
                <a:latin typeface="+mn-lt"/>
                <a:ea typeface="+mn-ea"/>
                <a:cs typeface="+mn-cs"/>
              </a:rPr>
              <a:t>ldas.gsfc.nasa.gov</a:t>
            </a:r>
            <a:r>
              <a:rPr lang="en-US" sz="1200" b="0" i="0" u="none" strike="noStrike"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Earth Spinning URL: https://svs.gsfc.nasa.gov/cgi-bin/details.cgi?aid=3639 </a:t>
            </a:r>
            <a:r>
              <a:rPr lang="en-US" b="1" dirty="0"/>
              <a:t>(Federal public domain)</a:t>
            </a:r>
          </a:p>
          <a:p>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404771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Our team used Google Earth Engine (GEE) to analyze surface reflectance remote sensing imagery in order to create a supervised land cover map of Cumberland County, Maine. </a:t>
            </a: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GEE is a free, cloud-based geospatial research service that houses a variety of datasets and raw or preprocessed imagery collections from NASA and European Space Agency sensors.</a:t>
            </a: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To create this supervised map, GEE data for July 10th, 2018 (the clearest image available with less than 10% cloud cover) was acquired from Landsat 8 OLI Level-1.  </a:t>
            </a:r>
          </a:p>
          <a:p>
            <a:pPr lvl="1" rtl="0" fontAlgn="base"/>
            <a:r>
              <a:rPr lang="en-US" sz="1200" b="0" i="0" u="none" strike="noStrike" kern="1200" dirty="0">
                <a:solidFill>
                  <a:schemeClr val="tx1"/>
                </a:solidFill>
                <a:effectLst/>
                <a:latin typeface="+mn-lt"/>
                <a:ea typeface="+mn-ea"/>
                <a:cs typeface="+mn-cs"/>
              </a:rPr>
              <a:t>First, we defined a list of land cover classes </a:t>
            </a:r>
          </a:p>
          <a:p>
            <a:pPr lvl="1" rtl="0" fontAlgn="base"/>
            <a:r>
              <a:rPr lang="en-US" sz="1200" b="0" i="0" u="none" strike="noStrike" kern="1200" dirty="0">
                <a:solidFill>
                  <a:schemeClr val="tx1"/>
                </a:solidFill>
                <a:effectLst/>
                <a:latin typeface="+mn-lt"/>
                <a:ea typeface="+mn-ea"/>
                <a:cs typeface="+mn-cs"/>
              </a:rPr>
              <a:t>Then, for each class, a set of training data was manually input and processed in GEE.</a:t>
            </a:r>
          </a:p>
          <a:p>
            <a:pPr lvl="1" rtl="0" fontAlgn="base"/>
            <a:r>
              <a:rPr lang="en-US" sz="1200" b="0" i="0" u="none" strike="noStrike" kern="1200" dirty="0">
                <a:solidFill>
                  <a:schemeClr val="tx1"/>
                </a:solidFill>
                <a:effectLst/>
                <a:latin typeface="+mn-lt"/>
                <a:ea typeface="+mn-ea"/>
                <a:cs typeface="+mn-cs"/>
              </a:rPr>
              <a:t>Based on that training data, GEE produced a land cover map of Cumberland County divided by our pre-chosen classes.</a:t>
            </a: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We attempted to create an unsupervised map, where a random set of pixels from the Landsat 8 image was used to create training data to help GEE assign land cover classifications.  We decided, however, that a supervised classification was better suited for the study area and our partners. </a:t>
            </a: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To visually confirm that our supervised classification was accurate, our team traveled to Cumberland County Maine to perform ground truthing validation of latitude/longitude training points, then reprocessed the map using the corrected points.</a:t>
            </a:r>
          </a:p>
          <a:p>
            <a:pPr rtl="0"/>
            <a:r>
              <a:rPr lang="en-US" sz="1200" b="0" i="0" u="none" strike="noStrike" kern="1200" dirty="0">
                <a:solidFill>
                  <a:schemeClr val="tx1"/>
                </a:solidFill>
                <a:effectLst/>
                <a:latin typeface="+mn-lt"/>
                <a:ea typeface="+mn-ea"/>
                <a:cs typeface="+mn-cs"/>
              </a:rPr>
              <a:t> </a:t>
            </a:r>
          </a:p>
          <a:p>
            <a:pPr rtl="0"/>
            <a:r>
              <a:rPr lang="en-US" sz="1200" b="0" i="0" u="none" strike="noStrike" kern="1200" dirty="0">
                <a:solidFill>
                  <a:schemeClr val="tx1"/>
                </a:solidFill>
                <a:effectLst/>
                <a:latin typeface="+mn-lt"/>
                <a:ea typeface="+mn-ea"/>
                <a:cs typeface="+mn-cs"/>
              </a:rPr>
              <a:t>This process provided us with a Land Cover map that illustrates the different habitats we can associate with ticks.</a:t>
            </a: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------------------------------Image Information Below ------------------------------</a:t>
            </a:r>
          </a:p>
          <a:p>
            <a:pPr rtl="0"/>
            <a:r>
              <a:rPr lang="en-US" sz="1200" b="0" i="0" u="none" strike="noStrike" kern="1200" dirty="0">
                <a:solidFill>
                  <a:schemeClr val="tx1"/>
                </a:solidFill>
                <a:effectLst/>
                <a:latin typeface="+mn-lt"/>
                <a:ea typeface="+mn-ea"/>
                <a:cs typeface="+mn-cs"/>
              </a:rPr>
              <a:t>Image created by DEVELOP Southern Maine Health &amp; Air Quality Team</a:t>
            </a:r>
          </a:p>
          <a:p>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7</a:t>
            </a:fld>
            <a:endParaRPr lang="en-US"/>
          </a:p>
        </p:txBody>
      </p:sp>
    </p:spTree>
    <p:extLst>
      <p:ext uri="{BB962C8B-B14F-4D97-AF65-F5344CB8AC3E}">
        <p14:creationId xmlns:p14="http://schemas.microsoft.com/office/powerpoint/2010/main" val="1613799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Through</a:t>
            </a:r>
            <a:r>
              <a:rPr lang="en-US" sz="1200" b="0" i="0" u="none" strike="noStrike" kern="1200" baseline="0" dirty="0">
                <a:solidFill>
                  <a:schemeClr val="tx1"/>
                </a:solidFill>
                <a:effectLst/>
                <a:latin typeface="+mn-lt"/>
                <a:ea typeface="+mn-ea"/>
                <a:cs typeface="+mn-cs"/>
              </a:rPr>
              <a:t> our research, we found that the risk of coming contact with ticks increases when two habitats meet. For example, the edge of forests can be more species rich with deer and raccoons, for example, which are known to serve as hosts for Deer ticks. </a:t>
            </a:r>
            <a:endParaRPr lang="en-US" sz="1200" b="0" i="0" u="none" strike="noStrike" kern="1200" baseline="0" dirty="0" smtClean="0">
              <a:solidFill>
                <a:schemeClr val="tx1"/>
              </a:solidFill>
              <a:effectLst/>
              <a:latin typeface="+mn-lt"/>
              <a:ea typeface="+mn-ea"/>
              <a:cs typeface="+mn-cs"/>
            </a:endParaRPr>
          </a:p>
          <a:p>
            <a:pPr rtl="0"/>
            <a:endParaRPr lang="en-US" sz="1200" b="0" i="0" u="none" strike="noStrike" kern="1200" baseline="0" dirty="0" smtClean="0">
              <a:solidFill>
                <a:schemeClr val="tx1"/>
              </a:solidFill>
              <a:effectLst/>
              <a:latin typeface="+mn-lt"/>
              <a:ea typeface="+mn-ea"/>
              <a:cs typeface="+mn-cs"/>
            </a:endParaRPr>
          </a:p>
          <a:p>
            <a:pPr rtl="0"/>
            <a:r>
              <a:rPr lang="en-US" sz="1200" b="0" i="0" u="none" strike="noStrike" kern="1200" baseline="0" dirty="0" smtClean="0">
                <a:solidFill>
                  <a:schemeClr val="tx1"/>
                </a:solidFill>
                <a:effectLst/>
                <a:latin typeface="+mn-lt"/>
                <a:ea typeface="+mn-ea"/>
                <a:cs typeface="+mn-cs"/>
              </a:rPr>
              <a:t>If </a:t>
            </a:r>
            <a:r>
              <a:rPr lang="en-US" sz="1200" b="0" i="0" u="none" strike="noStrike" kern="1200" baseline="0" dirty="0">
                <a:solidFill>
                  <a:schemeClr val="tx1"/>
                </a:solidFill>
                <a:effectLst/>
                <a:latin typeface="+mn-lt"/>
                <a:ea typeface="+mn-ea"/>
                <a:cs typeface="+mn-cs"/>
              </a:rPr>
              <a:t>we look at the edges between forest and urban areas, these locations might attract heavy human usage, and pose high entomological risk (especially with transportation workers who spend a lot of time at these edge areas).</a:t>
            </a:r>
          </a:p>
          <a:p>
            <a:pPr rtl="0"/>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order to create the Edge map, we used the forest, urban and agriculture land cover layers from the</a:t>
            </a:r>
            <a:r>
              <a:rPr lang="en-US" sz="1200" b="0" i="0" u="none" strike="noStrike" kern="1200" baseline="0" dirty="0">
                <a:solidFill>
                  <a:schemeClr val="tx1"/>
                </a:solidFill>
                <a:effectLst/>
                <a:latin typeface="+mn-lt"/>
                <a:ea typeface="+mn-ea"/>
                <a:cs typeface="+mn-cs"/>
              </a:rPr>
              <a:t> Supervised Classification land cover map. </a:t>
            </a:r>
            <a:endParaRPr lang="en-US" sz="1200" b="0" i="0" u="none" strike="noStrike"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effectLst/>
                <a:latin typeface="+mn-lt"/>
                <a:ea typeface="+mn-ea"/>
                <a:cs typeface="+mn-cs"/>
              </a:rPr>
              <a:t>W</a:t>
            </a:r>
            <a:r>
              <a:rPr lang="en-US" sz="1200" b="0" i="0" u="none" strike="noStrike" kern="1200" dirty="0" smtClean="0">
                <a:solidFill>
                  <a:schemeClr val="tx1"/>
                </a:solidFill>
                <a:effectLst/>
                <a:latin typeface="+mn-lt"/>
                <a:ea typeface="+mn-ea"/>
                <a:cs typeface="+mn-cs"/>
              </a:rPr>
              <a:t>e </a:t>
            </a:r>
            <a:r>
              <a:rPr lang="en-US" sz="1200" b="0" i="0" u="none" strike="noStrike" kern="1200" dirty="0">
                <a:solidFill>
                  <a:schemeClr val="tx1"/>
                </a:solidFill>
                <a:effectLst/>
                <a:latin typeface="+mn-lt"/>
                <a:ea typeface="+mn-ea"/>
                <a:cs typeface="+mn-cs"/>
              </a:rPr>
              <a:t>calculated the distance to the edge of the forest area and also the urban area (within a 30 m radius)</a:t>
            </a:r>
            <a:r>
              <a:rPr lang="en-US" sz="1200" b="0" i="0" u="none" strike="noStrike" kern="1200" baseline="0" dirty="0">
                <a:solidFill>
                  <a:schemeClr val="tx1"/>
                </a:solidFill>
                <a:effectLst/>
                <a:latin typeface="+mn-lt"/>
                <a:ea typeface="+mn-ea"/>
                <a:cs typeface="+mn-cs"/>
              </a:rPr>
              <a:t> to create a buffer along those edges. We then isolated only the areas where the edge of the forest buffer overlaps the edge of the urban buffer. </a:t>
            </a:r>
            <a:endParaRPr lang="en-US" sz="1200" b="0" i="0" u="none" strike="noStrike"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effectLst/>
                <a:latin typeface="+mn-lt"/>
                <a:ea typeface="+mn-ea"/>
                <a:cs typeface="+mn-cs"/>
              </a:rPr>
              <a:t>The </a:t>
            </a:r>
            <a:r>
              <a:rPr lang="en-US" sz="1200" b="0" i="0" u="none" strike="noStrike" kern="1200" baseline="0" dirty="0">
                <a:solidFill>
                  <a:schemeClr val="tx1"/>
                </a:solidFill>
                <a:effectLst/>
                <a:latin typeface="+mn-lt"/>
                <a:ea typeface="+mn-ea"/>
                <a:cs typeface="+mn-cs"/>
              </a:rPr>
              <a:t>result of this process is a map that displays those Forest to Urban edge areas in Cumberland County. </a:t>
            </a:r>
            <a:r>
              <a:rPr lang="en-US" sz="1200" b="0" i="0" u="none" strike="noStrike" kern="1200" dirty="0">
                <a:solidFill>
                  <a:schemeClr val="tx1"/>
                </a:solidFill>
                <a:effectLst/>
                <a:latin typeface="+mn-lt"/>
                <a:ea typeface="+mn-ea"/>
                <a:cs typeface="+mn-cs"/>
              </a:rPr>
              <a:t> </a:t>
            </a:r>
            <a:endParaRPr lang="en-US" b="0" dirty="0">
              <a:effectLst/>
            </a:endParaRP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------------------------------Image Information Below ------------------------------</a:t>
            </a:r>
            <a:endParaRPr lang="en-US" b="0" dirty="0">
              <a:effectLst/>
            </a:endParaRPr>
          </a:p>
          <a:p>
            <a:pPr rtl="0"/>
            <a:r>
              <a:rPr lang="en-US" sz="1200" b="0" i="0" u="none" strike="noStrike" kern="1200" dirty="0">
                <a:solidFill>
                  <a:schemeClr val="tx1"/>
                </a:solidFill>
                <a:effectLst/>
                <a:latin typeface="+mn-lt"/>
                <a:ea typeface="+mn-ea"/>
                <a:cs typeface="+mn-cs"/>
              </a:rPr>
              <a:t>Image created by DEVELOP Southern Maine Health &amp; Air Quality Team</a:t>
            </a:r>
            <a:endParaRPr lang="en-US" b="0" dirty="0">
              <a:effectLst/>
            </a:endParaRP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1891224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For risk and environmental parameter relationship analyses, CDC disease incidence, LST, humidity</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were input to simple Bayesian models.</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The data was first aggregated yearly, then centered on the mean for each variable, and similar co-parameters (for example, all LST datasets) were combined. </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Hypothesis were generated for each variable, then parameters were input into individual simple Bayesian models in an R package, JAGS. </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Model outputs include: the expected number of tick disease incidence, the probability of acquiring Lyme disease per person per town, and estimations of environmental parameter influence on that probability.</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Models were validated with a Deviance Information Criterion score, as well as with both out of sample towns and years. </a:t>
            </a:r>
            <a:endParaRPr lang="en-US" b="0" dirty="0">
              <a:effectLst/>
            </a:endParaRPr>
          </a:p>
          <a:p>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------------------------------Image Information Below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Image created by DEVELOP Southern Maine Health &amp; Air Quality Team</a:t>
            </a:r>
            <a:endParaRPr lang="en-US" b="0" dirty="0">
              <a:effectLst/>
            </a:endParaRP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9</a:t>
            </a:fld>
            <a:endParaRPr lang="en-US"/>
          </a:p>
        </p:txBody>
      </p:sp>
    </p:spTree>
    <p:extLst>
      <p:ext uri="{BB962C8B-B14F-4D97-AF65-F5344CB8AC3E}">
        <p14:creationId xmlns:p14="http://schemas.microsoft.com/office/powerpoint/2010/main" val="20619657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a:latin typeface="Arial" panose="020B0604020202020204" pitchFamily="34" charset="0"/>
                <a:cs typeface="Arial" panose="020B0604020202020204" pitchFamily="34" charset="0"/>
              </a:rPr>
              <a:t>National</a:t>
            </a:r>
            <a:r>
              <a:rPr lang="en-US" sz="800" baseline="0" dirty="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p:ext uri="{DCECCB84-F9BA-43D5-87BE-67443E8EF086}">
      <p15:sldGuideLst xmlns:p15="http://schemas.microsoft.com/office/powerpoint/2012/main">
        <p15:guide id="1" pos="4968" userDrawn="1">
          <p15:clr>
            <a:srgbClr val="FBAE40"/>
          </p15:clr>
        </p15:guide>
        <p15:guide id="2" pos="7368" userDrawn="1">
          <p15:clr>
            <a:srgbClr val="FBAE40"/>
          </p15:clr>
        </p15:guide>
        <p15:guide id="3" orient="horz" pos="4152" userDrawn="1">
          <p15:clr>
            <a:srgbClr val="FBAE40"/>
          </p15:clr>
        </p15:guide>
        <p15:guide id="4" pos="312" userDrawn="1">
          <p15:clr>
            <a:srgbClr val="FBAE40"/>
          </p15:clr>
        </p15:guide>
        <p15:guide id="5" orient="horz" pos="168" userDrawn="1">
          <p15:clr>
            <a:srgbClr val="FBAE40"/>
          </p15:clr>
        </p15:guide>
        <p15:guide id="6" orient="horz" pos="600" userDrawn="1">
          <p15:clr>
            <a:srgbClr val="FBAE40"/>
          </p15:clr>
        </p15:guide>
        <p15:guide id="7" orient="horz" pos="408" userDrawn="1">
          <p15:clr>
            <a:srgbClr val="FBAE40"/>
          </p15:clr>
        </p15:guide>
        <p15:guide id="8" pos="7080" userDrawn="1">
          <p15:clr>
            <a:srgbClr val="FBAE40"/>
          </p15:clr>
        </p15:guide>
        <p15:guide id="9" orient="horz" pos="3720" userDrawn="1">
          <p15:clr>
            <a:srgbClr val="FBAE40"/>
          </p15:clr>
        </p15:guide>
        <p15:guide id="10" pos="792" userDrawn="1">
          <p15:clr>
            <a:srgbClr val="FBAE40"/>
          </p15:clr>
        </p15:guide>
        <p15:guide id="11"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96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96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964135"/>
                </a:solidFill>
              </a:defRPr>
            </a:lvl1pPr>
          </a:lstStyle>
          <a:p>
            <a:r>
              <a:rPr lang="en-US" dirty="0"/>
              <a:t>CLICK TO EDIT MASTER TITLE STYLE</a:t>
            </a:r>
          </a:p>
        </p:txBody>
      </p:sp>
      <p:sp>
        <p:nvSpPr>
          <p:cNvPr id="5" name="Content Placeholder 4"/>
          <p:cNvSpPr>
            <a:spLocks noGrp="1"/>
          </p:cNvSpPr>
          <p:nvPr>
            <p:ph sz="quarter" idx="10"/>
          </p:nvPr>
        </p:nvSpPr>
        <p:spPr>
          <a:xfrm>
            <a:off x="495300" y="1250950"/>
            <a:ext cx="11201400" cy="2900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p:cNvSpPr>
            <a:spLocks noGrp="1"/>
          </p:cNvSpPr>
          <p:nvPr>
            <p:ph sz="quarter" idx="13"/>
          </p:nvPr>
        </p:nvSpPr>
        <p:spPr>
          <a:xfrm>
            <a:off x="507332"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4"/>
          </p:nvPr>
        </p:nvSpPr>
        <p:spPr>
          <a:xfrm>
            <a:off x="5659558"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91382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964135"/>
                </a:solidFill>
              </a:defRPr>
            </a:lvl1pPr>
          </a:lstStyle>
          <a:p>
            <a:r>
              <a:rPr lang="en-US" dirty="0"/>
              <a:t>CLICK TO EDIT MASTER TITLE STYLE</a:t>
            </a:r>
          </a:p>
        </p:txBody>
      </p:sp>
      <p:sp>
        <p:nvSpPr>
          <p:cNvPr id="16" name="Hexagon 15"/>
          <p:cNvSpPr/>
          <p:nvPr userDrawn="1"/>
        </p:nvSpPr>
        <p:spPr>
          <a:xfrm>
            <a:off x="9465270" y="5257798"/>
            <a:ext cx="1839440" cy="1600202"/>
          </a:xfrm>
          <a:prstGeom prst="hexagon">
            <a:avLst>
              <a:gd name="adj" fmla="val 28832"/>
              <a:gd name="vf" fmla="val 115470"/>
            </a:avLst>
          </a:prstGeom>
          <a:solidFill>
            <a:srgbClr val="96413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964135">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3"/>
          </p:nvPr>
        </p:nvSpPr>
        <p:spPr>
          <a:xfrm>
            <a:off x="8381999"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quarter" idx="14"/>
          </p:nvPr>
        </p:nvSpPr>
        <p:spPr>
          <a:xfrm>
            <a:off x="443865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quarter" idx="15"/>
          </p:nvPr>
        </p:nvSpPr>
        <p:spPr>
          <a:xfrm>
            <a:off x="49530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5558086"/>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964135"/>
                </a:solidFill>
              </a:defRPr>
            </a:lvl1pPr>
          </a:lstStyle>
          <a:p>
            <a:r>
              <a:rPr lang="en-US" dirty="0"/>
              <a:t>CLICK TO EDIT MASTER TITLE STYLE</a:t>
            </a:r>
          </a:p>
        </p:txBody>
      </p:sp>
      <p:sp>
        <p:nvSpPr>
          <p:cNvPr id="7" name="Content Placeholder 4"/>
          <p:cNvSpPr>
            <a:spLocks noGrp="1"/>
          </p:cNvSpPr>
          <p:nvPr>
            <p:ph sz="quarter" idx="11"/>
          </p:nvPr>
        </p:nvSpPr>
        <p:spPr>
          <a:xfrm>
            <a:off x="6701588"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p:nvPr>
        </p:nvSpPr>
        <p:spPr>
          <a:xfrm>
            <a:off x="507332"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508000" y="4330700"/>
            <a:ext cx="11188700" cy="21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607740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p15:clr>
            <a:srgbClr val="FBAE40"/>
          </p15:clr>
        </p15:guide>
        <p15:guide id="7" orient="horz" pos="552"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96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8382000" y="1660524"/>
            <a:ext cx="3314700" cy="4668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1627997" y="266701"/>
            <a:ext cx="10515600" cy="685799"/>
          </a:xfrm>
        </p:spPr>
        <p:txBody>
          <a:bodyPr/>
          <a:lstStyle>
            <a:lvl1pPr>
              <a:defRPr b="1">
                <a:solidFill>
                  <a:srgbClr val="964135"/>
                </a:solidFill>
              </a:defRPr>
            </a:lvl1pPr>
          </a:lstStyle>
          <a:p>
            <a:r>
              <a:rPr lang="en-US" dirty="0"/>
              <a:t>CLICK TO EDIT MASTER TITLE STYLE</a:t>
            </a:r>
          </a:p>
        </p:txBody>
      </p:sp>
    </p:spTree>
    <p:extLst>
      <p:ext uri="{BB962C8B-B14F-4D97-AF65-F5344CB8AC3E}">
        <p14:creationId xmlns:p14="http://schemas.microsoft.com/office/powerpoint/2010/main" val="673917571"/>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userDrawn="1">
          <p15:clr>
            <a:srgbClr val="FBAE40"/>
          </p15:clr>
        </p15:guide>
        <p15:guide id="5" orient="horz" pos="240" userDrawn="1">
          <p15:clr>
            <a:srgbClr val="FBAE40"/>
          </p15:clr>
        </p15:guide>
        <p15:guide id="6" orient="horz" pos="720" userDrawn="1">
          <p15:clr>
            <a:srgbClr val="FBAE40"/>
          </p15:clr>
        </p15:guide>
        <p15:guide id="7" orient="horz" pos="504" userDrawn="1">
          <p15:clr>
            <a:srgbClr val="FBAE40"/>
          </p15:clr>
        </p15:guide>
        <p15:guide id="8" pos="5280">
          <p15:clr>
            <a:srgbClr val="FBAE40"/>
          </p15:clr>
        </p15:guide>
        <p15:guide id="9" orient="horz" pos="3984" userDrawn="1">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96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solidFill>
                  <a:srgbClr val="964135"/>
                </a:solidFill>
              </a:rPr>
              <a:t>Acknowledgements</a:t>
            </a: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a:solidFill>
                <a:schemeClr val="bg2">
                  <a:lumMod val="50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val="0"/>
              </a:ext>
            </a:extLst>
          </a:blip>
          <a:stretch>
            <a:fillRect/>
          </a:stretch>
        </p:blipFill>
        <p:spPr>
          <a:xfrm>
            <a:off x="9584436" y="383134"/>
            <a:ext cx="2112264" cy="426040"/>
          </a:xfrm>
          <a:prstGeom prst="rect">
            <a:avLst/>
          </a:prstGeom>
        </p:spPr>
      </p:pic>
    </p:spTree>
    <p:extLst>
      <p:ext uri="{BB962C8B-B14F-4D97-AF65-F5344CB8AC3E}">
        <p14:creationId xmlns:p14="http://schemas.microsoft.com/office/powerpoint/2010/main" val="3308358493"/>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userDrawn="1">
          <p15:clr>
            <a:srgbClr val="FBAE40"/>
          </p15:clr>
        </p15:guide>
        <p15:guide id="6" orient="horz" pos="768" userDrawn="1">
          <p15:clr>
            <a:srgbClr val="FBAE40"/>
          </p15:clr>
        </p15:guide>
        <p15:guide id="7" orient="horz" pos="504" userDrawn="1">
          <p15:clr>
            <a:srgbClr val="FBAE40"/>
          </p15:clr>
        </p15:guide>
        <p15:guide id="9" orient="horz" pos="3840" userDrawn="1">
          <p15:clr>
            <a:srgbClr val="FBAE40"/>
          </p15:clr>
        </p15:guide>
        <p15:guide id="10" pos="792">
          <p15:clr>
            <a:srgbClr val="FBAE40"/>
          </p15:clr>
        </p15:guide>
        <p15:guide id="1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964135"/>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Tree>
    <p:extLst>
      <p:ext uri="{BB962C8B-B14F-4D97-AF65-F5344CB8AC3E}">
        <p14:creationId xmlns:p14="http://schemas.microsoft.com/office/powerpoint/2010/main" val="2255266607"/>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96413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96413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964135">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96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96413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964135"/>
                </a:solidFill>
              </a:defRPr>
            </a:lvl1pPr>
          </a:lstStyle>
          <a:p>
            <a:r>
              <a:rPr lang="en-US" dirty="0"/>
              <a:t>CLICK TO EDIT MASTER TITLE STYLE</a:t>
            </a:r>
          </a:p>
        </p:txBody>
      </p:sp>
      <p:sp>
        <p:nvSpPr>
          <p:cNvPr id="6" name="Content Placeholder 5"/>
          <p:cNvSpPr>
            <a:spLocks noGrp="1"/>
          </p:cNvSpPr>
          <p:nvPr>
            <p:ph sz="quarter" idx="10"/>
          </p:nvPr>
        </p:nvSpPr>
        <p:spPr>
          <a:xfrm>
            <a:off x="1257300"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p:cNvSpPr>
            <a:spLocks noGrp="1"/>
          </p:cNvSpPr>
          <p:nvPr>
            <p:ph sz="quarter" idx="11"/>
          </p:nvPr>
        </p:nvSpPr>
        <p:spPr>
          <a:xfrm>
            <a:off x="6892809"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1257300" y="4535488"/>
            <a:ext cx="8032750" cy="190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4860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userDrawn="1">
          <p15:clr>
            <a:srgbClr val="FBAE40"/>
          </p15:clr>
        </p15:guide>
        <p15:guide id="5" orient="horz" pos="168">
          <p15:clr>
            <a:srgbClr val="FBAE40"/>
          </p15:clr>
        </p15:guide>
        <p15:guide id="6" orient="horz" pos="600">
          <p15:clr>
            <a:srgbClr val="FBAE40"/>
          </p15:clr>
        </p15:guide>
        <p15:guide id="7" orient="horz" pos="432"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96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964135"/>
                </a:solidFill>
              </a:defRPr>
            </a:lvl1pPr>
          </a:lstStyle>
          <a:p>
            <a:r>
              <a:rPr lang="en-US" dirty="0"/>
              <a:t>CLICK TO EDIT MASTER TITLE STYLE</a:t>
            </a:r>
          </a:p>
        </p:txBody>
      </p:sp>
      <p:sp>
        <p:nvSpPr>
          <p:cNvPr id="4" name="Content Placeholder 3"/>
          <p:cNvSpPr>
            <a:spLocks noGrp="1"/>
          </p:cNvSpPr>
          <p:nvPr>
            <p:ph sz="quarter" idx="10"/>
          </p:nvPr>
        </p:nvSpPr>
        <p:spPr>
          <a:xfrm>
            <a:off x="495300" y="1104900"/>
            <a:ext cx="11201400" cy="2706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1"/>
          </p:nvPr>
        </p:nvSpPr>
        <p:spPr>
          <a:xfrm>
            <a:off x="513344" y="4010044"/>
            <a:ext cx="11201400" cy="22759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4339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964135">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96413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964135"/>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964135"/>
                </a:solidFill>
              </a:defRPr>
            </a:lvl1pPr>
          </a:lstStyle>
          <a:p>
            <a:r>
              <a:rPr lang="en-US" dirty="0"/>
              <a:t>CLICK TO EDIT MASTER TITLE STYLE</a:t>
            </a:r>
          </a:p>
        </p:txBody>
      </p:sp>
      <p:sp>
        <p:nvSpPr>
          <p:cNvPr id="8" name="Content Placeholder 7"/>
          <p:cNvSpPr>
            <a:spLocks noGrp="1"/>
          </p:cNvSpPr>
          <p:nvPr>
            <p:ph sz="quarter" idx="11"/>
          </p:nvPr>
        </p:nvSpPr>
        <p:spPr>
          <a:xfrm>
            <a:off x="6196013" y="952500"/>
            <a:ext cx="5500687" cy="4870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2"/>
          </p:nvPr>
        </p:nvSpPr>
        <p:spPr>
          <a:xfrm>
            <a:off x="1289050" y="2784968"/>
            <a:ext cx="4040188" cy="1241676"/>
          </a:xfrm>
        </p:spPr>
        <p:txBody>
          <a:bodyPr/>
          <a:lstStyle/>
          <a:p>
            <a:pPr lvl="0"/>
            <a:r>
              <a:rPr lang="en-US" dirty="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a:t>Edit Master text styles</a:t>
            </a:r>
          </a:p>
        </p:txBody>
      </p:sp>
    </p:spTree>
    <p:extLst>
      <p:ext uri="{BB962C8B-B14F-4D97-AF65-F5344CB8AC3E}">
        <p14:creationId xmlns:p14="http://schemas.microsoft.com/office/powerpoint/2010/main" val="3019106945"/>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userDrawn="1">
          <p15:clr>
            <a:srgbClr val="FBAE40"/>
          </p15:clr>
        </p15:guide>
        <p15:guide id="6" orient="horz" pos="600"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96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9641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9526"/>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964135"/>
                </a:solidFill>
              </a:defRPr>
            </a:lvl1pPr>
          </a:lstStyle>
          <a:p>
            <a:r>
              <a:rPr lang="en-US" dirty="0"/>
              <a:t>CLICK TO EDIT MASTER TITLE STYLE</a:t>
            </a:r>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a:t>Edit Master text styles</a:t>
            </a:r>
          </a:p>
        </p:txBody>
      </p:sp>
    </p:spTree>
    <p:extLst>
      <p:ext uri="{BB962C8B-B14F-4D97-AF65-F5344CB8AC3E}">
        <p14:creationId xmlns:p14="http://schemas.microsoft.com/office/powerpoint/2010/main" val="90406387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userDrawn="1">
          <p15:clr>
            <a:srgbClr val="FBAE40"/>
          </p15:clr>
        </p15:guide>
        <p15:guide id="6" orient="horz" pos="960" userDrawn="1">
          <p15:clr>
            <a:srgbClr val="FBAE40"/>
          </p15:clr>
        </p15:guide>
        <p15:guide id="7" orient="horz" pos="504" userDrawn="1">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964135"/>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a:t>CLICK TO EDIT MASTER TITLE STYLE</a:t>
            </a:r>
          </a:p>
        </p:txBody>
      </p:sp>
      <p:sp>
        <p:nvSpPr>
          <p:cNvPr id="5" name="Content Placeholder 4"/>
          <p:cNvSpPr>
            <a:spLocks noGrp="1"/>
          </p:cNvSpPr>
          <p:nvPr>
            <p:ph sz="quarter" idx="10"/>
          </p:nvPr>
        </p:nvSpPr>
        <p:spPr>
          <a:xfrm>
            <a:off x="495301"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1"/>
          </p:nvPr>
        </p:nvSpPr>
        <p:spPr>
          <a:xfrm>
            <a:off x="4406566"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p:cNvSpPr>
            <a:spLocks noGrp="1"/>
          </p:cNvSpPr>
          <p:nvPr>
            <p:ph sz="quarter" idx="12"/>
          </p:nvPr>
        </p:nvSpPr>
        <p:spPr>
          <a:xfrm>
            <a:off x="8317832"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26282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userDrawn="1">
          <p15:clr>
            <a:srgbClr val="FBAE40"/>
          </p15:clr>
        </p15:guide>
        <p15:guide id="6" orient="horz" pos="864" userDrawn="1">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9/16/2019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4.jpeg"/><Relationship Id="rId7"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2.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814761" y="4115906"/>
            <a:ext cx="2210185" cy="1628504"/>
            <a:chOff x="8025208" y="3531159"/>
            <a:chExt cx="1820749" cy="1628504"/>
          </a:xfrm>
        </p:grpSpPr>
        <p:sp>
          <p:nvSpPr>
            <p:cNvPr id="15" name="TextBox 14"/>
            <p:cNvSpPr txBox="1"/>
            <p:nvPr userDrawn="1"/>
          </p:nvSpPr>
          <p:spPr>
            <a:xfrm>
              <a:off x="8025208" y="3531159"/>
              <a:ext cx="1820749" cy="553998"/>
            </a:xfrm>
            <a:prstGeom prst="rect">
              <a:avLst/>
            </a:prstGeom>
            <a:noFill/>
          </p:spPr>
          <p:txBody>
            <a:bodyPr wrap="square" rtlCol="0">
              <a:spAutoFit/>
            </a:bodyPr>
            <a:lstStyle/>
            <a:p>
              <a:r>
                <a:rPr lang="en-US" sz="1500" dirty="0">
                  <a:solidFill>
                    <a:schemeClr val="tx1">
                      <a:lumMod val="75000"/>
                      <a:lumOff val="25000"/>
                    </a:schemeClr>
                  </a:solidFill>
                  <a:latin typeface="Century Gothic" panose="020B0502020202020204" pitchFamily="34" charset="0"/>
                </a:rPr>
                <a:t>Celeste Gambino</a:t>
              </a:r>
            </a:p>
          </p:txBody>
        </p:sp>
        <p:sp>
          <p:nvSpPr>
            <p:cNvPr id="16" name="Rectangle 15"/>
            <p:cNvSpPr/>
            <p:nvPr userDrawn="1"/>
          </p:nvSpPr>
          <p:spPr>
            <a:xfrm>
              <a:off x="8032640" y="3966272"/>
              <a:ext cx="1348549"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Britnay Beaudry</a:t>
              </a:r>
            </a:p>
          </p:txBody>
        </p:sp>
        <p:sp>
          <p:nvSpPr>
            <p:cNvPr id="17" name="Rectangle 16"/>
            <p:cNvSpPr/>
            <p:nvPr userDrawn="1"/>
          </p:nvSpPr>
          <p:spPr>
            <a:xfrm>
              <a:off x="8046764" y="4836498"/>
              <a:ext cx="1719624"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Monica Colmenares</a:t>
              </a:r>
            </a:p>
          </p:txBody>
        </p:sp>
        <p:sp>
          <p:nvSpPr>
            <p:cNvPr id="18" name="Rectangle 17"/>
            <p:cNvSpPr/>
            <p:nvPr userDrawn="1"/>
          </p:nvSpPr>
          <p:spPr>
            <a:xfrm>
              <a:off x="8036885" y="4401385"/>
              <a:ext cx="1447590"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Madison Berman</a:t>
              </a:r>
            </a:p>
          </p:txBody>
        </p:sp>
      </p:grpSp>
      <p:sp>
        <p:nvSpPr>
          <p:cNvPr id="37" name="Title 1"/>
          <p:cNvSpPr txBox="1">
            <a:spLocks/>
          </p:cNvSpPr>
          <p:nvPr/>
        </p:nvSpPr>
        <p:spPr>
          <a:xfrm>
            <a:off x="7794625" y="1417552"/>
            <a:ext cx="3895726" cy="1076466"/>
          </a:xfrm>
          <a:prstGeom prst="rect">
            <a:avLst/>
          </a:prstGeom>
        </p:spPr>
        <p:txBody>
          <a:bodyPr anchor="ctr">
            <a:normAutofit fontScale="92500" lnSpcReduction="2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baseline="0" dirty="0">
                <a:solidFill>
                  <a:srgbClr val="964135"/>
                </a:solidFill>
              </a:rPr>
              <a:t>SOUTHERN MAINE HEALTH &amp; AIR QUALITY</a:t>
            </a:r>
          </a:p>
        </p:txBody>
      </p:sp>
      <p:sp>
        <p:nvSpPr>
          <p:cNvPr id="38" name="Subtitle 2"/>
          <p:cNvSpPr txBox="1">
            <a:spLocks/>
          </p:cNvSpPr>
          <p:nvPr/>
        </p:nvSpPr>
        <p:spPr>
          <a:xfrm>
            <a:off x="7800974" y="2584884"/>
            <a:ext cx="3889377"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Examining Tick-Borne Illness Risk by Evaluating Land Cover and Tick Habitat Suitability in Southern Maine</a:t>
            </a:r>
          </a:p>
        </p:txBody>
      </p:sp>
      <p:pic>
        <p:nvPicPr>
          <p:cNvPr id="12" name="Picture 4" descr="https://lh5.googleusercontent.com/3qmnDPjWsQOb6xLXR4hnc7gQrv3wU2ZBeZPCj3eh1QyGq38X4opJLKPfuTqabtnYKLIcrFUccH_nOeG3aLVioI6WPdmbHppTeNaNSnFF77oHvRxH0Ge1zM4VzJjlCFUq1Gb3tXWQl-U">
            <a:extLst>
              <a:ext uri="{FF2B5EF4-FFF2-40B4-BE49-F238E27FC236}">
                <a16:creationId xmlns="" xmlns:a16="http://schemas.microsoft.com/office/drawing/2014/main" id="{2211E0BE-6DED-C94D-9085-B639F03BC4F5}"/>
              </a:ext>
            </a:extLst>
          </p:cNvPr>
          <p:cNvPicPr preferRelativeResize="0">
            <a:picLocks noChangeAspect="1" noChangeArrowheads="1"/>
          </p:cNvPicPr>
          <p:nvPr/>
        </p:nvPicPr>
        <p:blipFill rotWithShape="1">
          <a:blip r:embed="rId3">
            <a:extLst>
              <a:ext uri="{28A0092B-C50C-407E-A947-70E740481C1C}">
                <a14:useLocalDpi xmlns:a14="http://schemas.microsoft.com/office/drawing/2010/main" val="0"/>
              </a:ext>
            </a:extLst>
          </a:blip>
          <a:srcRect l="7812" r="31563"/>
          <a:stretch/>
        </p:blipFill>
        <p:spPr bwMode="auto">
          <a:xfrm>
            <a:off x="0" y="0"/>
            <a:ext cx="73914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056414"/>
            <a:ext cx="12192000" cy="715571"/>
          </a:xfrm>
          <a:prstGeom prst="rect">
            <a:avLst/>
          </a:prstGeom>
        </p:spPr>
      </p:pic>
      <p:sp>
        <p:nvSpPr>
          <p:cNvPr id="19" name="TextBox 18"/>
          <p:cNvSpPr txBox="1"/>
          <p:nvPr/>
        </p:nvSpPr>
        <p:spPr>
          <a:xfrm>
            <a:off x="3155090" y="6200536"/>
            <a:ext cx="7136613" cy="369332"/>
          </a:xfrm>
          <a:prstGeom prst="rect">
            <a:avLst/>
          </a:prstGeom>
          <a:noFill/>
        </p:spPr>
        <p:txBody>
          <a:bodyPr wrap="square" rtlCol="0" anchor="ctr">
            <a:spAutoFit/>
          </a:bodyPr>
          <a:lstStyle/>
          <a:p>
            <a:pPr algn="r"/>
            <a:r>
              <a:rPr lang="en-US" dirty="0">
                <a:solidFill>
                  <a:schemeClr val="bg1"/>
                </a:solidFill>
              </a:rPr>
              <a:t>Massachusetts – Boston | Summer 2019</a:t>
            </a:r>
          </a:p>
        </p:txBody>
      </p:sp>
    </p:spTree>
    <p:extLst>
      <p:ext uri="{BB962C8B-B14F-4D97-AF65-F5344CB8AC3E}">
        <p14:creationId xmlns:p14="http://schemas.microsoft.com/office/powerpoint/2010/main" val="14373932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429491"/>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Land Cover Results </a:t>
            </a:r>
          </a:p>
        </p:txBody>
      </p:sp>
      <p:sp>
        <p:nvSpPr>
          <p:cNvPr id="5" name="Rectangle 4"/>
          <p:cNvSpPr/>
          <p:nvPr/>
        </p:nvSpPr>
        <p:spPr>
          <a:xfrm>
            <a:off x="5729469" y="6550223"/>
            <a:ext cx="6462532" cy="338554"/>
          </a:xfrm>
          <a:prstGeom prst="rect">
            <a:avLst/>
          </a:prstGeom>
        </p:spPr>
        <p:txBody>
          <a:bodyPr wrap="square">
            <a:spAutoFit/>
          </a:bodyPr>
          <a:lstStyle/>
          <a:p>
            <a:pPr algn="r"/>
            <a:r>
              <a:rPr lang="en-US" sz="1600" dirty="0">
                <a:solidFill>
                  <a:srgbClr val="3F3F3F"/>
                </a:solidFill>
                <a:latin typeface="Century Gothic" charset="0"/>
                <a:ea typeface="Century Gothic" charset="0"/>
                <a:cs typeface="Century Gothic" charset="0"/>
              </a:rPr>
              <a:t>Source: DEVELOP Southern Maine Health &amp; Air Quality Team</a:t>
            </a:r>
            <a:endParaRPr lang="en-US" sz="1600" dirty="0">
              <a:solidFill>
                <a:srgbClr val="000000"/>
              </a:solidFill>
              <a:latin typeface="Century Gothic" charset="0"/>
              <a:ea typeface="Century Gothic" charset="0"/>
              <a:cs typeface="Century Gothic" charset="0"/>
            </a:endParaRPr>
          </a:p>
        </p:txBody>
      </p:sp>
      <p:grpSp>
        <p:nvGrpSpPr>
          <p:cNvPr id="15" name="Group 14"/>
          <p:cNvGrpSpPr/>
          <p:nvPr/>
        </p:nvGrpSpPr>
        <p:grpSpPr>
          <a:xfrm>
            <a:off x="370608" y="1284053"/>
            <a:ext cx="5836574" cy="4814810"/>
            <a:chOff x="370608" y="1284053"/>
            <a:chExt cx="5836574" cy="481481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2222" t="18360" r="13292" b="13880"/>
            <a:stretch/>
          </p:blipFill>
          <p:spPr>
            <a:xfrm>
              <a:off x="438846" y="1421197"/>
              <a:ext cx="5768336" cy="4054839"/>
            </a:xfrm>
            <a:prstGeom prst="roundRect">
              <a:avLst>
                <a:gd name="adj" fmla="val 8594"/>
              </a:avLst>
            </a:prstGeom>
            <a:noFill/>
            <a:ln>
              <a:noFill/>
            </a:ln>
            <a:effectLst>
              <a:reflection blurRad="12700" stA="0" endPos="28000" dir="5400000" sy="-100000" algn="bl" rotWithShape="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608" y="1284053"/>
              <a:ext cx="453064" cy="586318"/>
            </a:xfrm>
            <a:prstGeom prst="rect">
              <a:avLst/>
            </a:prstGeom>
          </p:spPr>
        </p:pic>
        <p:grpSp>
          <p:nvGrpSpPr>
            <p:cNvPr id="14" name="Group 13"/>
            <p:cNvGrpSpPr/>
            <p:nvPr/>
          </p:nvGrpSpPr>
          <p:grpSpPr>
            <a:xfrm>
              <a:off x="397763" y="5579846"/>
              <a:ext cx="4460036" cy="519017"/>
              <a:chOff x="397763" y="5579846"/>
              <a:chExt cx="4460036" cy="519017"/>
            </a:xfrm>
          </p:grpSpPr>
          <p:sp>
            <p:nvSpPr>
              <p:cNvPr id="3" name="TextBox 2"/>
              <p:cNvSpPr txBox="1"/>
              <p:nvPr/>
            </p:nvSpPr>
            <p:spPr>
              <a:xfrm>
                <a:off x="397763" y="5587719"/>
                <a:ext cx="267615" cy="338554"/>
              </a:xfrm>
              <a:prstGeom prst="rect">
                <a:avLst/>
              </a:prstGeom>
              <a:solidFill>
                <a:schemeClr val="bg1"/>
              </a:solidFill>
            </p:spPr>
            <p:txBody>
              <a:bodyPr wrap="square" rtlCol="0">
                <a:spAutoFit/>
              </a:bodyPr>
              <a:lstStyle/>
              <a:p>
                <a:pPr algn="ctr"/>
                <a:r>
                  <a:rPr lang="en-US" sz="1600" dirty="0">
                    <a:solidFill>
                      <a:schemeClr val="bg2">
                        <a:lumMod val="25000"/>
                      </a:schemeClr>
                    </a:solidFill>
                  </a:rPr>
                  <a:t>0</a:t>
                </a:r>
              </a:p>
            </p:txBody>
          </p:sp>
          <p:sp>
            <p:nvSpPr>
              <p:cNvPr id="8" name="TextBox 7"/>
              <p:cNvSpPr txBox="1"/>
              <p:nvPr/>
            </p:nvSpPr>
            <p:spPr>
              <a:xfrm>
                <a:off x="857966" y="5586710"/>
                <a:ext cx="233200" cy="338554"/>
              </a:xfrm>
              <a:prstGeom prst="rect">
                <a:avLst/>
              </a:prstGeom>
              <a:noFill/>
            </p:spPr>
            <p:txBody>
              <a:bodyPr wrap="square" rtlCol="0">
                <a:spAutoFit/>
              </a:bodyPr>
              <a:lstStyle/>
              <a:p>
                <a:pPr algn="ctr"/>
                <a:r>
                  <a:rPr lang="en-US" sz="1600" dirty="0">
                    <a:solidFill>
                      <a:schemeClr val="bg2">
                        <a:lumMod val="25000"/>
                      </a:schemeClr>
                    </a:solidFill>
                  </a:rPr>
                  <a:t>5</a:t>
                </a:r>
              </a:p>
            </p:txBody>
          </p:sp>
          <p:sp>
            <p:nvSpPr>
              <p:cNvPr id="9" name="TextBox 8"/>
              <p:cNvSpPr txBox="1"/>
              <p:nvPr/>
            </p:nvSpPr>
            <p:spPr>
              <a:xfrm>
                <a:off x="1201456" y="5579846"/>
                <a:ext cx="447586" cy="338554"/>
              </a:xfrm>
              <a:prstGeom prst="rect">
                <a:avLst/>
              </a:prstGeom>
              <a:noFill/>
            </p:spPr>
            <p:txBody>
              <a:bodyPr wrap="square" rtlCol="0">
                <a:spAutoFit/>
              </a:bodyPr>
              <a:lstStyle/>
              <a:p>
                <a:pPr algn="ctr"/>
                <a:r>
                  <a:rPr lang="en-US" sz="1600" dirty="0">
                    <a:solidFill>
                      <a:schemeClr val="bg2">
                        <a:lumMod val="25000"/>
                      </a:schemeClr>
                    </a:solidFill>
                  </a:rPr>
                  <a:t>10</a:t>
                </a:r>
              </a:p>
            </p:txBody>
          </p:sp>
          <p:sp>
            <p:nvSpPr>
              <p:cNvPr id="10" name="TextBox 9"/>
              <p:cNvSpPr txBox="1"/>
              <p:nvPr/>
            </p:nvSpPr>
            <p:spPr>
              <a:xfrm>
                <a:off x="2071621" y="5586710"/>
                <a:ext cx="494608" cy="338554"/>
              </a:xfrm>
              <a:prstGeom prst="rect">
                <a:avLst/>
              </a:prstGeom>
              <a:noFill/>
            </p:spPr>
            <p:txBody>
              <a:bodyPr wrap="square" rtlCol="0">
                <a:spAutoFit/>
              </a:bodyPr>
              <a:lstStyle/>
              <a:p>
                <a:pPr algn="ctr"/>
                <a:r>
                  <a:rPr lang="en-US" sz="1600" dirty="0">
                    <a:solidFill>
                      <a:schemeClr val="bg2">
                        <a:lumMod val="25000"/>
                      </a:schemeClr>
                    </a:solidFill>
                  </a:rPr>
                  <a:t>20</a:t>
                </a:r>
              </a:p>
            </p:txBody>
          </p:sp>
          <p:sp>
            <p:nvSpPr>
              <p:cNvPr id="11" name="TextBox 10"/>
              <p:cNvSpPr txBox="1"/>
              <p:nvPr/>
            </p:nvSpPr>
            <p:spPr>
              <a:xfrm>
                <a:off x="2973009" y="5586935"/>
                <a:ext cx="515390" cy="338554"/>
              </a:xfrm>
              <a:prstGeom prst="rect">
                <a:avLst/>
              </a:prstGeom>
              <a:noFill/>
            </p:spPr>
            <p:txBody>
              <a:bodyPr wrap="square" rtlCol="0">
                <a:spAutoFit/>
              </a:bodyPr>
              <a:lstStyle/>
              <a:p>
                <a:pPr algn="ctr"/>
                <a:r>
                  <a:rPr lang="en-US" sz="1600" dirty="0">
                    <a:solidFill>
                      <a:schemeClr val="bg2">
                        <a:lumMod val="25000"/>
                      </a:schemeClr>
                    </a:solidFill>
                  </a:rPr>
                  <a:t>30</a:t>
                </a:r>
              </a:p>
            </p:txBody>
          </p:sp>
          <p:sp>
            <p:nvSpPr>
              <p:cNvPr id="12" name="TextBox 11"/>
              <p:cNvSpPr txBox="1"/>
              <p:nvPr/>
            </p:nvSpPr>
            <p:spPr>
              <a:xfrm>
                <a:off x="3865006" y="5589766"/>
                <a:ext cx="482139" cy="338554"/>
              </a:xfrm>
              <a:prstGeom prst="rect">
                <a:avLst/>
              </a:prstGeom>
              <a:noFill/>
            </p:spPr>
            <p:txBody>
              <a:bodyPr wrap="square" rtlCol="0">
                <a:spAutoFit/>
              </a:bodyPr>
              <a:lstStyle/>
              <a:p>
                <a:pPr algn="ctr"/>
                <a:r>
                  <a:rPr lang="en-US" sz="1600" dirty="0">
                    <a:solidFill>
                      <a:schemeClr val="bg2">
                        <a:lumMod val="25000"/>
                      </a:schemeClr>
                    </a:solidFill>
                  </a:rPr>
                  <a:t>40</a:t>
                </a:r>
              </a:p>
            </p:txBody>
          </p:sp>
          <p:sp>
            <p:nvSpPr>
              <p:cNvPr id="13" name="TextBox 12"/>
              <p:cNvSpPr txBox="1"/>
              <p:nvPr/>
            </p:nvSpPr>
            <p:spPr>
              <a:xfrm>
                <a:off x="4105083" y="5760309"/>
                <a:ext cx="752716" cy="338554"/>
              </a:xfrm>
              <a:prstGeom prst="rect">
                <a:avLst/>
              </a:prstGeom>
              <a:noFill/>
            </p:spPr>
            <p:txBody>
              <a:bodyPr wrap="square" rtlCol="0">
                <a:spAutoFit/>
              </a:bodyPr>
              <a:lstStyle/>
              <a:p>
                <a:r>
                  <a:rPr lang="en-US" sz="1600" dirty="0">
                    <a:solidFill>
                      <a:schemeClr val="bg2">
                        <a:lumMod val="25000"/>
                      </a:schemeClr>
                    </a:solidFill>
                  </a:rPr>
                  <a:t>Miles</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2804" t="51214" r="12930" b="44950"/>
              <a:stretch/>
            </p:blipFill>
            <p:spPr>
              <a:xfrm>
                <a:off x="473103" y="5864087"/>
                <a:ext cx="3681454" cy="132396"/>
              </a:xfrm>
              <a:prstGeom prst="rect">
                <a:avLst/>
              </a:prstGeom>
            </p:spPr>
          </p:pic>
        </p:grpSp>
      </p:grpSp>
      <p:grpSp>
        <p:nvGrpSpPr>
          <p:cNvPr id="16" name="Group 15"/>
          <p:cNvGrpSpPr/>
          <p:nvPr/>
        </p:nvGrpSpPr>
        <p:grpSpPr>
          <a:xfrm>
            <a:off x="5197890" y="1235013"/>
            <a:ext cx="6818730" cy="5350798"/>
            <a:chOff x="5197890" y="1235013"/>
            <a:chExt cx="6818730" cy="5350798"/>
          </a:xfrm>
        </p:grpSpPr>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2247" t="11716" r="9545" b="6182"/>
            <a:stretch/>
          </p:blipFill>
          <p:spPr>
            <a:xfrm>
              <a:off x="6101805" y="1235013"/>
              <a:ext cx="5914815" cy="4214524"/>
            </a:xfrm>
            <a:prstGeom prst="rect">
              <a:avLst/>
            </a:prstGeom>
          </p:spPr>
        </p:pic>
        <p:grpSp>
          <p:nvGrpSpPr>
            <p:cNvPr id="18" name="Group 17"/>
            <p:cNvGrpSpPr/>
            <p:nvPr/>
          </p:nvGrpSpPr>
          <p:grpSpPr>
            <a:xfrm>
              <a:off x="5197890" y="5017639"/>
              <a:ext cx="5562469" cy="1568172"/>
              <a:chOff x="19529777" y="15059216"/>
              <a:chExt cx="4675528" cy="1515220"/>
            </a:xfrm>
          </p:grpSpPr>
          <p:sp>
            <p:nvSpPr>
              <p:cNvPr id="19" name="TextBox 18"/>
              <p:cNvSpPr txBox="1"/>
              <p:nvPr/>
            </p:nvSpPr>
            <p:spPr>
              <a:xfrm>
                <a:off x="19871472" y="15059216"/>
                <a:ext cx="2748581" cy="327122"/>
              </a:xfrm>
              <a:prstGeom prst="rect">
                <a:avLst/>
              </a:prstGeom>
              <a:noFill/>
            </p:spPr>
            <p:txBody>
              <a:bodyPr wrap="square" rtlCol="0">
                <a:spAutoFit/>
              </a:bodyPr>
              <a:lstStyle/>
              <a:p>
                <a:r>
                  <a:rPr lang="en-US" sz="1600" dirty="0">
                    <a:solidFill>
                      <a:schemeClr val="tx1">
                        <a:lumMod val="75000"/>
                        <a:lumOff val="25000"/>
                      </a:schemeClr>
                    </a:solidFill>
                    <a:ea typeface="Garamond" charset="0"/>
                    <a:cs typeface="Garamond" charset="0"/>
                  </a:rPr>
                  <a:t>Low Density Development</a:t>
                </a:r>
              </a:p>
            </p:txBody>
          </p:sp>
          <p:sp>
            <p:nvSpPr>
              <p:cNvPr id="20" name="Rectangle 19"/>
              <p:cNvSpPr/>
              <p:nvPr/>
            </p:nvSpPr>
            <p:spPr>
              <a:xfrm>
                <a:off x="19532022" y="15146906"/>
                <a:ext cx="289686" cy="193952"/>
              </a:xfrm>
              <a:prstGeom prst="rect">
                <a:avLst/>
              </a:prstGeom>
              <a:solidFill>
                <a:srgbClr val="CCADE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9532022" y="15438257"/>
                <a:ext cx="289686" cy="193952"/>
              </a:xfrm>
              <a:prstGeom prst="rect">
                <a:avLst/>
              </a:prstGeom>
              <a:solidFill>
                <a:srgbClr val="A052D3"/>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9532022" y="15729608"/>
                <a:ext cx="289686" cy="193952"/>
              </a:xfrm>
              <a:prstGeom prst="rect">
                <a:avLst/>
              </a:prstGeom>
              <a:solidFill>
                <a:srgbClr val="63358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9532022" y="16020959"/>
                <a:ext cx="289686" cy="193952"/>
              </a:xfrm>
              <a:prstGeom prst="rect">
                <a:avLst/>
              </a:prstGeom>
              <a:solidFill>
                <a:srgbClr val="F0E128"/>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9529777" y="16312312"/>
                <a:ext cx="289686" cy="193952"/>
              </a:xfrm>
              <a:prstGeom prst="rect">
                <a:avLst/>
              </a:prstGeom>
              <a:solidFill>
                <a:srgbClr val="0A4A8B"/>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2631507" y="15417326"/>
                <a:ext cx="289686" cy="193952"/>
              </a:xfrm>
              <a:prstGeom prst="rect">
                <a:avLst/>
              </a:prstGeom>
              <a:solidFill>
                <a:srgbClr val="18621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2631507" y="15707329"/>
                <a:ext cx="289686" cy="193952"/>
              </a:xfrm>
              <a:prstGeom prst="rect">
                <a:avLst/>
              </a:prstGeom>
              <a:solidFill>
                <a:srgbClr val="3A953B"/>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2635241" y="15995702"/>
                <a:ext cx="289686" cy="193952"/>
              </a:xfrm>
              <a:prstGeom prst="rect">
                <a:avLst/>
              </a:prstGeom>
              <a:solidFill>
                <a:srgbClr val="89CE89"/>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2631507" y="16287053"/>
                <a:ext cx="289686" cy="193952"/>
              </a:xfrm>
              <a:prstGeom prst="rect">
                <a:avLst/>
              </a:prstGeom>
              <a:solidFill>
                <a:srgbClr val="DEDED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9871472" y="15358254"/>
                <a:ext cx="2748581" cy="327122"/>
              </a:xfrm>
              <a:prstGeom prst="rect">
                <a:avLst/>
              </a:prstGeom>
              <a:noFill/>
            </p:spPr>
            <p:txBody>
              <a:bodyPr wrap="square" rtlCol="0">
                <a:spAutoFit/>
              </a:bodyPr>
              <a:lstStyle/>
              <a:p>
                <a:r>
                  <a:rPr lang="en-US" sz="1600" dirty="0">
                    <a:solidFill>
                      <a:schemeClr val="tx1">
                        <a:lumMod val="75000"/>
                        <a:lumOff val="25000"/>
                      </a:schemeClr>
                    </a:solidFill>
                    <a:ea typeface="Garamond" charset="0"/>
                    <a:cs typeface="Garamond" charset="0"/>
                  </a:rPr>
                  <a:t>Mid Density Development</a:t>
                </a:r>
              </a:p>
            </p:txBody>
          </p:sp>
          <p:sp>
            <p:nvSpPr>
              <p:cNvPr id="30" name="TextBox 29"/>
              <p:cNvSpPr txBox="1"/>
              <p:nvPr/>
            </p:nvSpPr>
            <p:spPr>
              <a:xfrm>
                <a:off x="19871472" y="15634648"/>
                <a:ext cx="2748581" cy="327122"/>
              </a:xfrm>
              <a:prstGeom prst="rect">
                <a:avLst/>
              </a:prstGeom>
              <a:noFill/>
            </p:spPr>
            <p:txBody>
              <a:bodyPr wrap="square" rtlCol="0">
                <a:spAutoFit/>
              </a:bodyPr>
              <a:lstStyle/>
              <a:p>
                <a:r>
                  <a:rPr lang="en-US" sz="1600" dirty="0">
                    <a:solidFill>
                      <a:schemeClr val="tx1">
                        <a:lumMod val="75000"/>
                        <a:lumOff val="25000"/>
                      </a:schemeClr>
                    </a:solidFill>
                    <a:ea typeface="Garamond" charset="0"/>
                    <a:cs typeface="Garamond" charset="0"/>
                  </a:rPr>
                  <a:t>High Density Development</a:t>
                </a:r>
              </a:p>
            </p:txBody>
          </p:sp>
          <p:sp>
            <p:nvSpPr>
              <p:cNvPr id="31" name="TextBox 30"/>
              <p:cNvSpPr txBox="1"/>
              <p:nvPr/>
            </p:nvSpPr>
            <p:spPr>
              <a:xfrm>
                <a:off x="19871472" y="15956483"/>
                <a:ext cx="1156028" cy="327122"/>
              </a:xfrm>
              <a:prstGeom prst="rect">
                <a:avLst/>
              </a:prstGeom>
              <a:noFill/>
            </p:spPr>
            <p:txBody>
              <a:bodyPr wrap="square" rtlCol="0">
                <a:spAutoFit/>
              </a:bodyPr>
              <a:lstStyle/>
              <a:p>
                <a:r>
                  <a:rPr lang="en-US" sz="1600" dirty="0">
                    <a:solidFill>
                      <a:schemeClr val="tx1">
                        <a:lumMod val="75000"/>
                        <a:lumOff val="25000"/>
                      </a:schemeClr>
                    </a:solidFill>
                    <a:ea typeface="Garamond" charset="0"/>
                    <a:cs typeface="Garamond" charset="0"/>
                  </a:rPr>
                  <a:t>Cultivated</a:t>
                </a:r>
              </a:p>
            </p:txBody>
          </p:sp>
          <p:sp>
            <p:nvSpPr>
              <p:cNvPr id="32" name="TextBox 31"/>
              <p:cNvSpPr txBox="1"/>
              <p:nvPr/>
            </p:nvSpPr>
            <p:spPr>
              <a:xfrm>
                <a:off x="19871472" y="16247314"/>
                <a:ext cx="836181" cy="327122"/>
              </a:xfrm>
              <a:prstGeom prst="rect">
                <a:avLst/>
              </a:prstGeom>
              <a:noFill/>
            </p:spPr>
            <p:txBody>
              <a:bodyPr wrap="square" rtlCol="0">
                <a:spAutoFit/>
              </a:bodyPr>
              <a:lstStyle/>
              <a:p>
                <a:r>
                  <a:rPr lang="en-US" sz="1600">
                    <a:solidFill>
                      <a:schemeClr val="tx1">
                        <a:lumMod val="75000"/>
                        <a:lumOff val="25000"/>
                      </a:schemeClr>
                    </a:solidFill>
                    <a:ea typeface="Garamond" charset="0"/>
                    <a:cs typeface="Garamond" charset="0"/>
                  </a:rPr>
                  <a:t>Water</a:t>
                </a:r>
                <a:endParaRPr lang="en-US" sz="1600" dirty="0">
                  <a:solidFill>
                    <a:schemeClr val="tx1">
                      <a:lumMod val="75000"/>
                      <a:lumOff val="25000"/>
                    </a:schemeClr>
                  </a:solidFill>
                  <a:ea typeface="Garamond" charset="0"/>
                  <a:cs typeface="Garamond" charset="0"/>
                </a:endParaRPr>
              </a:p>
            </p:txBody>
          </p:sp>
          <p:sp>
            <p:nvSpPr>
              <p:cNvPr id="33" name="TextBox 32"/>
              <p:cNvSpPr txBox="1"/>
              <p:nvPr/>
            </p:nvSpPr>
            <p:spPr>
              <a:xfrm>
                <a:off x="22975251" y="15332274"/>
                <a:ext cx="1230054" cy="327122"/>
              </a:xfrm>
              <a:prstGeom prst="rect">
                <a:avLst/>
              </a:prstGeom>
              <a:noFill/>
            </p:spPr>
            <p:txBody>
              <a:bodyPr wrap="square" rtlCol="0">
                <a:spAutoFit/>
              </a:bodyPr>
              <a:lstStyle/>
              <a:p>
                <a:r>
                  <a:rPr lang="en-US" sz="1600" dirty="0">
                    <a:solidFill>
                      <a:schemeClr val="tx1">
                        <a:lumMod val="75000"/>
                        <a:lumOff val="25000"/>
                      </a:schemeClr>
                    </a:solidFill>
                    <a:ea typeface="Garamond" charset="0"/>
                    <a:cs typeface="Garamond" charset="0"/>
                  </a:rPr>
                  <a:t>Coniferous</a:t>
                </a:r>
              </a:p>
            </p:txBody>
          </p:sp>
          <p:sp>
            <p:nvSpPr>
              <p:cNvPr id="34" name="TextBox 33"/>
              <p:cNvSpPr txBox="1"/>
              <p:nvPr/>
            </p:nvSpPr>
            <p:spPr>
              <a:xfrm>
                <a:off x="22975251" y="15620787"/>
                <a:ext cx="1156028" cy="327122"/>
              </a:xfrm>
              <a:prstGeom prst="rect">
                <a:avLst/>
              </a:prstGeom>
              <a:noFill/>
            </p:spPr>
            <p:txBody>
              <a:bodyPr wrap="square" rtlCol="0">
                <a:spAutoFit/>
              </a:bodyPr>
              <a:lstStyle/>
              <a:p>
                <a:r>
                  <a:rPr lang="en-US" sz="1600" dirty="0">
                    <a:solidFill>
                      <a:schemeClr val="tx1">
                        <a:lumMod val="75000"/>
                        <a:lumOff val="25000"/>
                      </a:schemeClr>
                    </a:solidFill>
                    <a:ea typeface="Garamond" charset="0"/>
                    <a:cs typeface="Garamond" charset="0"/>
                  </a:rPr>
                  <a:t>Mixed</a:t>
                </a:r>
              </a:p>
            </p:txBody>
          </p:sp>
          <p:sp>
            <p:nvSpPr>
              <p:cNvPr id="35" name="TextBox 34"/>
              <p:cNvSpPr txBox="1"/>
              <p:nvPr/>
            </p:nvSpPr>
            <p:spPr>
              <a:xfrm>
                <a:off x="22975251" y="15896905"/>
                <a:ext cx="1156028" cy="327122"/>
              </a:xfrm>
              <a:prstGeom prst="rect">
                <a:avLst/>
              </a:prstGeom>
              <a:noFill/>
            </p:spPr>
            <p:txBody>
              <a:bodyPr wrap="square" rtlCol="0">
                <a:spAutoFit/>
              </a:bodyPr>
              <a:lstStyle/>
              <a:p>
                <a:r>
                  <a:rPr lang="en-US" sz="1600" dirty="0">
                    <a:solidFill>
                      <a:schemeClr val="tx1">
                        <a:lumMod val="75000"/>
                        <a:lumOff val="25000"/>
                      </a:schemeClr>
                    </a:solidFill>
                    <a:ea typeface="Garamond" charset="0"/>
                    <a:cs typeface="Garamond" charset="0"/>
                  </a:rPr>
                  <a:t>Deciduous</a:t>
                </a:r>
              </a:p>
            </p:txBody>
          </p:sp>
          <p:sp>
            <p:nvSpPr>
              <p:cNvPr id="36" name="TextBox 35"/>
              <p:cNvSpPr txBox="1"/>
              <p:nvPr/>
            </p:nvSpPr>
            <p:spPr>
              <a:xfrm>
                <a:off x="22975251" y="16198223"/>
                <a:ext cx="1156028" cy="327122"/>
              </a:xfrm>
              <a:prstGeom prst="rect">
                <a:avLst/>
              </a:prstGeom>
              <a:noFill/>
            </p:spPr>
            <p:txBody>
              <a:bodyPr wrap="square" rtlCol="0">
                <a:spAutoFit/>
              </a:bodyPr>
              <a:lstStyle/>
              <a:p>
                <a:r>
                  <a:rPr lang="en-US" sz="1600" dirty="0">
                    <a:solidFill>
                      <a:schemeClr val="tx1">
                        <a:lumMod val="75000"/>
                        <a:lumOff val="25000"/>
                      </a:schemeClr>
                    </a:solidFill>
                    <a:ea typeface="Garamond" charset="0"/>
                    <a:cs typeface="Garamond" charset="0"/>
                  </a:rPr>
                  <a:t>Barren</a:t>
                </a:r>
              </a:p>
            </p:txBody>
          </p:sp>
        </p:grpSp>
      </p:grpSp>
    </p:spTree>
    <p:extLst>
      <p:ext uri="{BB962C8B-B14F-4D97-AF65-F5344CB8AC3E}">
        <p14:creationId xmlns:p14="http://schemas.microsoft.com/office/powerpoint/2010/main" val="125811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429491"/>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Edge Map Results </a:t>
            </a:r>
          </a:p>
        </p:txBody>
      </p:sp>
      <p:sp>
        <p:nvSpPr>
          <p:cNvPr id="5" name="Rectangle 4"/>
          <p:cNvSpPr/>
          <p:nvPr/>
        </p:nvSpPr>
        <p:spPr>
          <a:xfrm>
            <a:off x="5729469" y="6550223"/>
            <a:ext cx="6462532" cy="338554"/>
          </a:xfrm>
          <a:prstGeom prst="rect">
            <a:avLst/>
          </a:prstGeom>
        </p:spPr>
        <p:txBody>
          <a:bodyPr wrap="square">
            <a:spAutoFit/>
          </a:bodyPr>
          <a:lstStyle/>
          <a:p>
            <a:pPr algn="r"/>
            <a:r>
              <a:rPr lang="en-US" sz="1600" dirty="0">
                <a:solidFill>
                  <a:srgbClr val="3F3F3F"/>
                </a:solidFill>
                <a:latin typeface="Century Gothic" charset="0"/>
                <a:ea typeface="Century Gothic" charset="0"/>
                <a:cs typeface="Century Gothic" charset="0"/>
              </a:rPr>
              <a:t>Source: DEVELOP Southern Maine Health &amp; Air Quality Team</a:t>
            </a:r>
            <a:endParaRPr lang="en-US" sz="1600" dirty="0">
              <a:solidFill>
                <a:srgbClr val="000000"/>
              </a:solidFill>
              <a:latin typeface="Century Gothic" charset="0"/>
              <a:ea typeface="Century Gothic" charset="0"/>
              <a:cs typeface="Century Gothic" charset="0"/>
            </a:endParaRPr>
          </a:p>
        </p:txBody>
      </p:sp>
      <p:grpSp>
        <p:nvGrpSpPr>
          <p:cNvPr id="17" name="Group 16"/>
          <p:cNvGrpSpPr/>
          <p:nvPr/>
        </p:nvGrpSpPr>
        <p:grpSpPr>
          <a:xfrm>
            <a:off x="5936349" y="1103550"/>
            <a:ext cx="6817534" cy="5129039"/>
            <a:chOff x="5936349" y="1103550"/>
            <a:chExt cx="6817534" cy="5129039"/>
          </a:xfrm>
        </p:grpSpPr>
        <p:pic>
          <p:nvPicPr>
            <p:cNvPr id="37" name="Picture 36"/>
            <p:cNvPicPr>
              <a:picLocks noChangeAspect="1"/>
            </p:cNvPicPr>
            <p:nvPr/>
          </p:nvPicPr>
          <p:blipFill rotWithShape="1">
            <a:blip r:embed="rId3" cstate="print">
              <a:extLst>
                <a:ext uri="{28A0092B-C50C-407E-A947-70E740481C1C}">
                  <a14:useLocalDpi xmlns:a14="http://schemas.microsoft.com/office/drawing/2010/main" val="0"/>
                </a:ext>
              </a:extLst>
            </a:blip>
            <a:srcRect l="14016" t="1697" r="24085" b="12346"/>
            <a:stretch/>
          </p:blipFill>
          <p:spPr>
            <a:xfrm>
              <a:off x="5936349" y="1103550"/>
              <a:ext cx="5263339" cy="4729328"/>
            </a:xfrm>
            <a:prstGeom prst="rect">
              <a:avLst/>
            </a:prstGeom>
          </p:spPr>
        </p:pic>
        <p:grpSp>
          <p:nvGrpSpPr>
            <p:cNvPr id="16" name="Group 15"/>
            <p:cNvGrpSpPr/>
            <p:nvPr/>
          </p:nvGrpSpPr>
          <p:grpSpPr>
            <a:xfrm>
              <a:off x="9376884" y="5173519"/>
              <a:ext cx="3376999" cy="1059070"/>
              <a:chOff x="9376884" y="5173519"/>
              <a:chExt cx="3376999" cy="1059070"/>
            </a:xfrm>
          </p:grpSpPr>
          <p:grpSp>
            <p:nvGrpSpPr>
              <p:cNvPr id="45" name="Group 44"/>
              <p:cNvGrpSpPr/>
              <p:nvPr/>
            </p:nvGrpSpPr>
            <p:grpSpPr>
              <a:xfrm>
                <a:off x="9744183" y="5173519"/>
                <a:ext cx="3009700" cy="1059070"/>
                <a:chOff x="4606981" y="705450"/>
                <a:chExt cx="1620352" cy="622319"/>
              </a:xfrm>
            </p:grpSpPr>
            <p:sp>
              <p:nvSpPr>
                <p:cNvPr id="49" name="Google Shape;7754;p32"/>
                <p:cNvSpPr txBox="1"/>
                <p:nvPr/>
              </p:nvSpPr>
              <p:spPr>
                <a:xfrm>
                  <a:off x="4606982" y="705450"/>
                  <a:ext cx="1620351" cy="261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1600" dirty="0">
                      <a:solidFill>
                        <a:schemeClr val="tx1">
                          <a:lumMod val="75000"/>
                          <a:lumOff val="25000"/>
                        </a:schemeClr>
                      </a:solidFill>
                      <a:latin typeface="+mn-lt"/>
                      <a:ea typeface="Titillium Web Light"/>
                      <a:cs typeface="Titillium Web Light"/>
                      <a:sym typeface="Titillium Web Light"/>
                    </a:rPr>
                    <a:t>Forest Cover</a:t>
                  </a:r>
                  <a:endParaRPr sz="1600" dirty="0">
                    <a:solidFill>
                      <a:schemeClr val="tx1">
                        <a:lumMod val="75000"/>
                        <a:lumOff val="25000"/>
                      </a:schemeClr>
                    </a:solidFill>
                    <a:latin typeface="+mn-lt"/>
                    <a:ea typeface="Titillium Web Light"/>
                    <a:cs typeface="Titillium Web Light"/>
                    <a:sym typeface="Titillium Web Light"/>
                  </a:endParaRPr>
                </a:p>
              </p:txBody>
            </p:sp>
            <p:sp>
              <p:nvSpPr>
                <p:cNvPr id="50" name="Google Shape;7756;p32"/>
                <p:cNvSpPr txBox="1"/>
                <p:nvPr/>
              </p:nvSpPr>
              <p:spPr>
                <a:xfrm>
                  <a:off x="4606982" y="884058"/>
                  <a:ext cx="1620351" cy="261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1600" dirty="0">
                      <a:solidFill>
                        <a:schemeClr val="tx1">
                          <a:lumMod val="75000"/>
                          <a:lumOff val="25000"/>
                        </a:schemeClr>
                      </a:solidFill>
                      <a:latin typeface="+mn-lt"/>
                      <a:ea typeface="Titillium Web Light"/>
                      <a:cs typeface="Titillium Web Light"/>
                      <a:sym typeface="Titillium Web Light"/>
                    </a:rPr>
                    <a:t>Urban Cover</a:t>
                  </a:r>
                  <a:endParaRPr sz="1600" dirty="0">
                    <a:solidFill>
                      <a:schemeClr val="tx1">
                        <a:lumMod val="75000"/>
                        <a:lumOff val="25000"/>
                      </a:schemeClr>
                    </a:solidFill>
                    <a:latin typeface="+mn-lt"/>
                    <a:ea typeface="Titillium Web Light"/>
                    <a:cs typeface="Titillium Web Light"/>
                    <a:sym typeface="Titillium Web Light"/>
                  </a:endParaRPr>
                </a:p>
              </p:txBody>
            </p:sp>
            <p:sp>
              <p:nvSpPr>
                <p:cNvPr id="51" name="Google Shape;7758;p32"/>
                <p:cNvSpPr txBox="1"/>
                <p:nvPr/>
              </p:nvSpPr>
              <p:spPr>
                <a:xfrm>
                  <a:off x="4606981" y="1066169"/>
                  <a:ext cx="1620352" cy="261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1600" dirty="0">
                      <a:solidFill>
                        <a:schemeClr val="tx1">
                          <a:lumMod val="75000"/>
                          <a:lumOff val="25000"/>
                        </a:schemeClr>
                      </a:solidFill>
                      <a:latin typeface="+mn-lt"/>
                      <a:ea typeface="Titillium Web Light"/>
                      <a:cs typeface="Titillium Web Light"/>
                      <a:sym typeface="Titillium Web Light"/>
                    </a:rPr>
                    <a:t>Forest </a:t>
                  </a:r>
                  <a:r>
                    <a:rPr lang="mr-IN" sz="1600" dirty="0">
                      <a:solidFill>
                        <a:schemeClr val="tx1">
                          <a:lumMod val="75000"/>
                          <a:lumOff val="25000"/>
                        </a:schemeClr>
                      </a:solidFill>
                      <a:latin typeface="+mn-lt"/>
                      <a:ea typeface="Titillium Web Light"/>
                      <a:cs typeface="Titillium Web Light"/>
                      <a:sym typeface="Titillium Web Light"/>
                    </a:rPr>
                    <a:t>–</a:t>
                  </a:r>
                  <a:r>
                    <a:rPr lang="en-US" sz="1600" dirty="0">
                      <a:solidFill>
                        <a:schemeClr val="tx1">
                          <a:lumMod val="75000"/>
                          <a:lumOff val="25000"/>
                        </a:schemeClr>
                      </a:solidFill>
                      <a:latin typeface="+mn-lt"/>
                      <a:ea typeface="Titillium Web Light"/>
                      <a:cs typeface="Titillium Web Light"/>
                      <a:sym typeface="Titillium Web Light"/>
                    </a:rPr>
                    <a:t> Urban Edge</a:t>
                  </a:r>
                  <a:endParaRPr sz="1600" dirty="0">
                    <a:solidFill>
                      <a:schemeClr val="tx1">
                        <a:lumMod val="75000"/>
                        <a:lumOff val="25000"/>
                      </a:schemeClr>
                    </a:solidFill>
                    <a:latin typeface="+mn-lt"/>
                    <a:ea typeface="Titillium Web Light"/>
                    <a:cs typeface="Titillium Web Light"/>
                    <a:sym typeface="Titillium Web Light"/>
                  </a:endParaRPr>
                </a:p>
              </p:txBody>
            </p:sp>
          </p:grpSp>
          <p:sp>
            <p:nvSpPr>
              <p:cNvPr id="78" name="Rectangle 77"/>
              <p:cNvSpPr/>
              <p:nvPr/>
            </p:nvSpPr>
            <p:spPr>
              <a:xfrm>
                <a:off x="9376884" y="5609014"/>
                <a:ext cx="344639" cy="200730"/>
              </a:xfrm>
              <a:prstGeom prst="rect">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9376884" y="5302910"/>
                <a:ext cx="344639" cy="200730"/>
              </a:xfrm>
              <a:prstGeom prst="rect">
                <a:avLst/>
              </a:prstGeom>
              <a:solidFill>
                <a:schemeClr val="bg2">
                  <a:lumMod val="9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9383076" y="5932368"/>
                <a:ext cx="344639" cy="200730"/>
              </a:xfrm>
              <a:prstGeom prst="rect">
                <a:avLst/>
              </a:prstGeom>
              <a:solidFill>
                <a:schemeClr val="accent5">
                  <a:lumMod val="7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 name="Group 14"/>
          <p:cNvGrpSpPr/>
          <p:nvPr/>
        </p:nvGrpSpPr>
        <p:grpSpPr>
          <a:xfrm>
            <a:off x="397763" y="1134419"/>
            <a:ext cx="8217745" cy="5464244"/>
            <a:chOff x="397763" y="1134419"/>
            <a:chExt cx="8217745" cy="5464244"/>
          </a:xfrm>
        </p:grpSpPr>
        <p:pic>
          <p:nvPicPr>
            <p:cNvPr id="52" name="Picture 51"/>
            <p:cNvPicPr>
              <a:picLocks noChangeAspect="1"/>
            </p:cNvPicPr>
            <p:nvPr/>
          </p:nvPicPr>
          <p:blipFill rotWithShape="1">
            <a:blip r:embed="rId4" cstate="print">
              <a:extLst>
                <a:ext uri="{28A0092B-C50C-407E-A947-70E740481C1C}">
                  <a14:useLocalDpi xmlns:a14="http://schemas.microsoft.com/office/drawing/2010/main" val="0"/>
                </a:ext>
              </a:extLst>
            </a:blip>
            <a:srcRect l="13396" t="1152" r="24691" b="14066"/>
            <a:stretch/>
          </p:blipFill>
          <p:spPr>
            <a:xfrm>
              <a:off x="561570" y="1134419"/>
              <a:ext cx="5394289" cy="477975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763" y="2410911"/>
              <a:ext cx="453064" cy="586318"/>
            </a:xfrm>
            <a:prstGeom prst="rect">
              <a:avLst/>
            </a:prstGeom>
          </p:spPr>
        </p:pic>
        <p:grpSp>
          <p:nvGrpSpPr>
            <p:cNvPr id="14" name="Group 13"/>
            <p:cNvGrpSpPr/>
            <p:nvPr/>
          </p:nvGrpSpPr>
          <p:grpSpPr>
            <a:xfrm>
              <a:off x="397763" y="6009686"/>
              <a:ext cx="4460036" cy="519017"/>
              <a:chOff x="397763" y="5579846"/>
              <a:chExt cx="4460036" cy="519017"/>
            </a:xfrm>
          </p:grpSpPr>
          <p:sp>
            <p:nvSpPr>
              <p:cNvPr id="3" name="TextBox 2"/>
              <p:cNvSpPr txBox="1"/>
              <p:nvPr/>
            </p:nvSpPr>
            <p:spPr>
              <a:xfrm>
                <a:off x="397763" y="5587719"/>
                <a:ext cx="267615" cy="338554"/>
              </a:xfrm>
              <a:prstGeom prst="rect">
                <a:avLst/>
              </a:prstGeom>
              <a:solidFill>
                <a:schemeClr val="bg1"/>
              </a:solidFill>
            </p:spPr>
            <p:txBody>
              <a:bodyPr wrap="square" rtlCol="0">
                <a:spAutoFit/>
              </a:bodyPr>
              <a:lstStyle/>
              <a:p>
                <a:pPr algn="ctr"/>
                <a:r>
                  <a:rPr lang="en-US" sz="1600" dirty="0">
                    <a:solidFill>
                      <a:schemeClr val="bg2">
                        <a:lumMod val="25000"/>
                      </a:schemeClr>
                    </a:solidFill>
                  </a:rPr>
                  <a:t>0</a:t>
                </a:r>
              </a:p>
            </p:txBody>
          </p:sp>
          <p:sp>
            <p:nvSpPr>
              <p:cNvPr id="8" name="TextBox 7"/>
              <p:cNvSpPr txBox="1"/>
              <p:nvPr/>
            </p:nvSpPr>
            <p:spPr>
              <a:xfrm>
                <a:off x="857966" y="5586710"/>
                <a:ext cx="233200" cy="338554"/>
              </a:xfrm>
              <a:prstGeom prst="rect">
                <a:avLst/>
              </a:prstGeom>
              <a:noFill/>
            </p:spPr>
            <p:txBody>
              <a:bodyPr wrap="square" rtlCol="0">
                <a:spAutoFit/>
              </a:bodyPr>
              <a:lstStyle/>
              <a:p>
                <a:pPr algn="ctr"/>
                <a:r>
                  <a:rPr lang="en-US" sz="1600" dirty="0">
                    <a:solidFill>
                      <a:schemeClr val="bg2">
                        <a:lumMod val="25000"/>
                      </a:schemeClr>
                    </a:solidFill>
                  </a:rPr>
                  <a:t>5</a:t>
                </a:r>
              </a:p>
            </p:txBody>
          </p:sp>
          <p:sp>
            <p:nvSpPr>
              <p:cNvPr id="9" name="TextBox 8"/>
              <p:cNvSpPr txBox="1"/>
              <p:nvPr/>
            </p:nvSpPr>
            <p:spPr>
              <a:xfrm>
                <a:off x="1201456" y="5579846"/>
                <a:ext cx="447586" cy="338554"/>
              </a:xfrm>
              <a:prstGeom prst="rect">
                <a:avLst/>
              </a:prstGeom>
              <a:noFill/>
            </p:spPr>
            <p:txBody>
              <a:bodyPr wrap="square" rtlCol="0">
                <a:spAutoFit/>
              </a:bodyPr>
              <a:lstStyle/>
              <a:p>
                <a:pPr algn="ctr"/>
                <a:r>
                  <a:rPr lang="en-US" sz="1600" dirty="0">
                    <a:solidFill>
                      <a:schemeClr val="bg2">
                        <a:lumMod val="25000"/>
                      </a:schemeClr>
                    </a:solidFill>
                  </a:rPr>
                  <a:t>10</a:t>
                </a:r>
              </a:p>
            </p:txBody>
          </p:sp>
          <p:sp>
            <p:nvSpPr>
              <p:cNvPr id="10" name="TextBox 9"/>
              <p:cNvSpPr txBox="1"/>
              <p:nvPr/>
            </p:nvSpPr>
            <p:spPr>
              <a:xfrm>
                <a:off x="2071621" y="5586710"/>
                <a:ext cx="494608" cy="338554"/>
              </a:xfrm>
              <a:prstGeom prst="rect">
                <a:avLst/>
              </a:prstGeom>
              <a:noFill/>
            </p:spPr>
            <p:txBody>
              <a:bodyPr wrap="square" rtlCol="0">
                <a:spAutoFit/>
              </a:bodyPr>
              <a:lstStyle/>
              <a:p>
                <a:pPr algn="ctr"/>
                <a:r>
                  <a:rPr lang="en-US" sz="1600" dirty="0">
                    <a:solidFill>
                      <a:schemeClr val="bg2">
                        <a:lumMod val="25000"/>
                      </a:schemeClr>
                    </a:solidFill>
                  </a:rPr>
                  <a:t>20</a:t>
                </a:r>
              </a:p>
            </p:txBody>
          </p:sp>
          <p:sp>
            <p:nvSpPr>
              <p:cNvPr id="11" name="TextBox 10"/>
              <p:cNvSpPr txBox="1"/>
              <p:nvPr/>
            </p:nvSpPr>
            <p:spPr>
              <a:xfrm>
                <a:off x="2973009" y="5586935"/>
                <a:ext cx="515390" cy="338554"/>
              </a:xfrm>
              <a:prstGeom prst="rect">
                <a:avLst/>
              </a:prstGeom>
              <a:noFill/>
            </p:spPr>
            <p:txBody>
              <a:bodyPr wrap="square" rtlCol="0">
                <a:spAutoFit/>
              </a:bodyPr>
              <a:lstStyle/>
              <a:p>
                <a:pPr algn="ctr"/>
                <a:r>
                  <a:rPr lang="en-US" sz="1600" dirty="0">
                    <a:solidFill>
                      <a:schemeClr val="bg2">
                        <a:lumMod val="25000"/>
                      </a:schemeClr>
                    </a:solidFill>
                  </a:rPr>
                  <a:t>30</a:t>
                </a:r>
              </a:p>
            </p:txBody>
          </p:sp>
          <p:sp>
            <p:nvSpPr>
              <p:cNvPr id="12" name="TextBox 11"/>
              <p:cNvSpPr txBox="1"/>
              <p:nvPr/>
            </p:nvSpPr>
            <p:spPr>
              <a:xfrm>
                <a:off x="3865006" y="5589766"/>
                <a:ext cx="482139" cy="338554"/>
              </a:xfrm>
              <a:prstGeom prst="rect">
                <a:avLst/>
              </a:prstGeom>
              <a:noFill/>
            </p:spPr>
            <p:txBody>
              <a:bodyPr wrap="square" rtlCol="0">
                <a:spAutoFit/>
              </a:bodyPr>
              <a:lstStyle/>
              <a:p>
                <a:pPr algn="ctr"/>
                <a:r>
                  <a:rPr lang="en-US" sz="1600" dirty="0">
                    <a:solidFill>
                      <a:schemeClr val="bg2">
                        <a:lumMod val="25000"/>
                      </a:schemeClr>
                    </a:solidFill>
                  </a:rPr>
                  <a:t>40</a:t>
                </a:r>
              </a:p>
            </p:txBody>
          </p:sp>
          <p:sp>
            <p:nvSpPr>
              <p:cNvPr id="13" name="TextBox 12"/>
              <p:cNvSpPr txBox="1"/>
              <p:nvPr/>
            </p:nvSpPr>
            <p:spPr>
              <a:xfrm>
                <a:off x="4105083" y="5760309"/>
                <a:ext cx="752716" cy="338554"/>
              </a:xfrm>
              <a:prstGeom prst="rect">
                <a:avLst/>
              </a:prstGeom>
              <a:noFill/>
            </p:spPr>
            <p:txBody>
              <a:bodyPr wrap="square" rtlCol="0">
                <a:spAutoFit/>
              </a:bodyPr>
              <a:lstStyle/>
              <a:p>
                <a:r>
                  <a:rPr lang="en-US" sz="1600" dirty="0">
                    <a:solidFill>
                      <a:schemeClr val="bg2">
                        <a:lumMod val="25000"/>
                      </a:schemeClr>
                    </a:solidFill>
                  </a:rPr>
                  <a:t>Miles</a:t>
                </a:r>
              </a:p>
            </p:txBody>
          </p:sp>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2804" t="51214" r="12930" b="44950"/>
              <a:stretch/>
            </p:blipFill>
            <p:spPr>
              <a:xfrm>
                <a:off x="473103" y="5864087"/>
                <a:ext cx="3681454" cy="132396"/>
              </a:xfrm>
              <a:prstGeom prst="rect">
                <a:avLst/>
              </a:prstGeom>
            </p:spPr>
          </p:pic>
        </p:grpSp>
        <p:grpSp>
          <p:nvGrpSpPr>
            <p:cNvPr id="4" name="Group 3"/>
            <p:cNvGrpSpPr/>
            <p:nvPr/>
          </p:nvGrpSpPr>
          <p:grpSpPr>
            <a:xfrm>
              <a:off x="4939008" y="4681077"/>
              <a:ext cx="3676500" cy="1917586"/>
              <a:chOff x="4939008" y="4681077"/>
              <a:chExt cx="3676500" cy="1917586"/>
            </a:xfrm>
          </p:grpSpPr>
          <p:sp>
            <p:nvSpPr>
              <p:cNvPr id="55" name="TextBox 54"/>
              <p:cNvSpPr txBox="1"/>
              <p:nvPr/>
            </p:nvSpPr>
            <p:spPr>
              <a:xfrm>
                <a:off x="5345526" y="4681077"/>
                <a:ext cx="3269982" cy="338554"/>
              </a:xfrm>
              <a:prstGeom prst="rect">
                <a:avLst/>
              </a:prstGeom>
              <a:noFill/>
            </p:spPr>
            <p:txBody>
              <a:bodyPr wrap="square" rtlCol="0">
                <a:spAutoFit/>
              </a:bodyPr>
              <a:lstStyle/>
              <a:p>
                <a:r>
                  <a:rPr lang="en-US" sz="1600" dirty="0">
                    <a:solidFill>
                      <a:schemeClr val="tx1">
                        <a:lumMod val="75000"/>
                        <a:lumOff val="25000"/>
                      </a:schemeClr>
                    </a:solidFill>
                    <a:ea typeface="Garamond" charset="0"/>
                    <a:cs typeface="Garamond" charset="0"/>
                  </a:rPr>
                  <a:t>Urban Development</a:t>
                </a:r>
              </a:p>
            </p:txBody>
          </p:sp>
          <p:sp>
            <p:nvSpPr>
              <p:cNvPr id="56" name="Rectangle 55"/>
              <p:cNvSpPr/>
              <p:nvPr/>
            </p:nvSpPr>
            <p:spPr>
              <a:xfrm>
                <a:off x="4939010" y="5047279"/>
                <a:ext cx="344639" cy="200730"/>
              </a:xfrm>
              <a:prstGeom prst="rect">
                <a:avLst/>
              </a:prstGeom>
              <a:solidFill>
                <a:srgbClr val="CCADE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939010" y="4749989"/>
                <a:ext cx="344639" cy="200730"/>
              </a:xfrm>
              <a:prstGeom prst="rect">
                <a:avLst/>
              </a:prstGeom>
              <a:solidFill>
                <a:srgbClr val="58207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4939010" y="5977964"/>
                <a:ext cx="344639" cy="200730"/>
              </a:xfrm>
              <a:prstGeom prst="rect">
                <a:avLst/>
              </a:prstGeom>
              <a:solidFill>
                <a:srgbClr val="FFBC37"/>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4939009" y="5346225"/>
                <a:ext cx="344639" cy="200730"/>
              </a:xfrm>
              <a:prstGeom prst="rect">
                <a:avLst/>
              </a:prstGeom>
              <a:solidFill>
                <a:srgbClr val="18621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4939008" y="5665787"/>
                <a:ext cx="344639" cy="200730"/>
              </a:xfrm>
              <a:prstGeom prst="rect">
                <a:avLst/>
              </a:prstGeom>
              <a:solidFill>
                <a:srgbClr val="89CE89"/>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5345524" y="4990565"/>
                <a:ext cx="3269982" cy="338554"/>
              </a:xfrm>
              <a:prstGeom prst="rect">
                <a:avLst/>
              </a:prstGeom>
              <a:noFill/>
            </p:spPr>
            <p:txBody>
              <a:bodyPr wrap="square" rtlCol="0">
                <a:spAutoFit/>
              </a:bodyPr>
              <a:lstStyle/>
              <a:p>
                <a:r>
                  <a:rPr lang="en-US" sz="1600" dirty="0">
                    <a:solidFill>
                      <a:schemeClr val="tx1">
                        <a:lumMod val="75000"/>
                        <a:lumOff val="25000"/>
                      </a:schemeClr>
                    </a:solidFill>
                    <a:ea typeface="Garamond" charset="0"/>
                    <a:cs typeface="Garamond" charset="0"/>
                  </a:rPr>
                  <a:t>Urban Edge</a:t>
                </a:r>
              </a:p>
            </p:txBody>
          </p:sp>
          <p:sp>
            <p:nvSpPr>
              <p:cNvPr id="66" name="TextBox 65"/>
              <p:cNvSpPr txBox="1"/>
              <p:nvPr/>
            </p:nvSpPr>
            <p:spPr>
              <a:xfrm>
                <a:off x="5345524" y="5308199"/>
                <a:ext cx="3269982" cy="338554"/>
              </a:xfrm>
              <a:prstGeom prst="rect">
                <a:avLst/>
              </a:prstGeom>
              <a:noFill/>
            </p:spPr>
            <p:txBody>
              <a:bodyPr wrap="square" rtlCol="0">
                <a:spAutoFit/>
              </a:bodyPr>
              <a:lstStyle/>
              <a:p>
                <a:r>
                  <a:rPr lang="en-US" sz="1600" dirty="0">
                    <a:solidFill>
                      <a:schemeClr val="tx1">
                        <a:lumMod val="75000"/>
                        <a:lumOff val="25000"/>
                      </a:schemeClr>
                    </a:solidFill>
                    <a:ea typeface="Garamond" charset="0"/>
                    <a:cs typeface="Garamond" charset="0"/>
                  </a:rPr>
                  <a:t>Forest Cover</a:t>
                </a:r>
              </a:p>
            </p:txBody>
          </p:sp>
          <p:sp>
            <p:nvSpPr>
              <p:cNvPr id="67" name="TextBox 66"/>
              <p:cNvSpPr txBox="1"/>
              <p:nvPr/>
            </p:nvSpPr>
            <p:spPr>
              <a:xfrm>
                <a:off x="5345526" y="5609700"/>
                <a:ext cx="1375325" cy="338554"/>
              </a:xfrm>
              <a:prstGeom prst="rect">
                <a:avLst/>
              </a:prstGeom>
              <a:noFill/>
            </p:spPr>
            <p:txBody>
              <a:bodyPr wrap="square" rtlCol="0">
                <a:spAutoFit/>
              </a:bodyPr>
              <a:lstStyle/>
              <a:p>
                <a:r>
                  <a:rPr lang="en-US" sz="1600" dirty="0">
                    <a:solidFill>
                      <a:schemeClr val="tx1">
                        <a:lumMod val="75000"/>
                        <a:lumOff val="25000"/>
                      </a:schemeClr>
                    </a:solidFill>
                    <a:ea typeface="Garamond" charset="0"/>
                    <a:cs typeface="Garamond" charset="0"/>
                  </a:rPr>
                  <a:t>Forest Edge</a:t>
                </a:r>
              </a:p>
            </p:txBody>
          </p:sp>
          <p:sp>
            <p:nvSpPr>
              <p:cNvPr id="75" name="TextBox 74"/>
              <p:cNvSpPr txBox="1"/>
              <p:nvPr/>
            </p:nvSpPr>
            <p:spPr>
              <a:xfrm>
                <a:off x="5338588" y="5896673"/>
                <a:ext cx="1375325" cy="338554"/>
              </a:xfrm>
              <a:prstGeom prst="rect">
                <a:avLst/>
              </a:prstGeom>
              <a:noFill/>
            </p:spPr>
            <p:txBody>
              <a:bodyPr wrap="square" rtlCol="0">
                <a:spAutoFit/>
              </a:bodyPr>
              <a:lstStyle/>
              <a:p>
                <a:r>
                  <a:rPr lang="en-US" sz="1600" dirty="0">
                    <a:solidFill>
                      <a:schemeClr val="tx1">
                        <a:lumMod val="75000"/>
                        <a:lumOff val="25000"/>
                      </a:schemeClr>
                    </a:solidFill>
                    <a:ea typeface="Garamond" charset="0"/>
                    <a:cs typeface="Garamond" charset="0"/>
                  </a:rPr>
                  <a:t>Cultivated</a:t>
                </a:r>
              </a:p>
            </p:txBody>
          </p:sp>
          <p:sp>
            <p:nvSpPr>
              <p:cNvPr id="76" name="Rectangle 75"/>
              <p:cNvSpPr/>
              <p:nvPr/>
            </p:nvSpPr>
            <p:spPr>
              <a:xfrm>
                <a:off x="4939008" y="6275938"/>
                <a:ext cx="344639" cy="200730"/>
              </a:xfrm>
              <a:prstGeom prst="rect">
                <a:avLst/>
              </a:prstGeom>
              <a:solidFill>
                <a:schemeClr val="accent5">
                  <a:lumMod val="7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Google Shape;7758;p32"/>
              <p:cNvSpPr txBox="1"/>
              <p:nvPr/>
            </p:nvSpPr>
            <p:spPr>
              <a:xfrm>
                <a:off x="5345524" y="6153469"/>
                <a:ext cx="3009700" cy="4451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1600" dirty="0">
                    <a:solidFill>
                      <a:schemeClr val="tx1">
                        <a:lumMod val="75000"/>
                        <a:lumOff val="25000"/>
                      </a:schemeClr>
                    </a:solidFill>
                    <a:latin typeface="+mn-lt"/>
                    <a:ea typeface="Titillium Web Light"/>
                    <a:cs typeface="Titillium Web Light"/>
                    <a:sym typeface="Titillium Web Light"/>
                  </a:rPr>
                  <a:t>Forest </a:t>
                </a:r>
                <a:r>
                  <a:rPr lang="mr-IN" sz="1600" dirty="0">
                    <a:solidFill>
                      <a:schemeClr val="tx1">
                        <a:lumMod val="75000"/>
                        <a:lumOff val="25000"/>
                      </a:schemeClr>
                    </a:solidFill>
                    <a:latin typeface="+mn-lt"/>
                    <a:ea typeface="Titillium Web Light"/>
                    <a:cs typeface="Titillium Web Light"/>
                    <a:sym typeface="Titillium Web Light"/>
                  </a:rPr>
                  <a:t>–</a:t>
                </a:r>
                <a:r>
                  <a:rPr lang="en-US" sz="1600" dirty="0">
                    <a:solidFill>
                      <a:schemeClr val="tx1">
                        <a:lumMod val="75000"/>
                        <a:lumOff val="25000"/>
                      </a:schemeClr>
                    </a:solidFill>
                    <a:latin typeface="+mn-lt"/>
                    <a:ea typeface="Titillium Web Light"/>
                    <a:cs typeface="Titillium Web Light"/>
                    <a:sym typeface="Titillium Web Light"/>
                  </a:rPr>
                  <a:t> Urban Edge</a:t>
                </a:r>
                <a:endParaRPr sz="1600" dirty="0">
                  <a:solidFill>
                    <a:schemeClr val="tx1">
                      <a:lumMod val="75000"/>
                      <a:lumOff val="25000"/>
                    </a:schemeClr>
                  </a:solidFill>
                  <a:latin typeface="+mn-lt"/>
                  <a:ea typeface="Titillium Web Light"/>
                  <a:cs typeface="Titillium Web Light"/>
                  <a:sym typeface="Titillium Web Light"/>
                </a:endParaRPr>
              </a:p>
            </p:txBody>
          </p:sp>
        </p:grpSp>
      </p:grpSp>
    </p:spTree>
    <p:extLst>
      <p:ext uri="{BB962C8B-B14F-4D97-AF65-F5344CB8AC3E}">
        <p14:creationId xmlns:p14="http://schemas.microsoft.com/office/powerpoint/2010/main" val="50474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429491"/>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Edge Map Results </a:t>
            </a:r>
          </a:p>
        </p:txBody>
      </p:sp>
      <p:sp>
        <p:nvSpPr>
          <p:cNvPr id="5" name="Rectangle 4"/>
          <p:cNvSpPr/>
          <p:nvPr/>
        </p:nvSpPr>
        <p:spPr>
          <a:xfrm>
            <a:off x="5729469" y="6550223"/>
            <a:ext cx="6462532" cy="338554"/>
          </a:xfrm>
          <a:prstGeom prst="rect">
            <a:avLst/>
          </a:prstGeom>
        </p:spPr>
        <p:txBody>
          <a:bodyPr wrap="square">
            <a:spAutoFit/>
          </a:bodyPr>
          <a:lstStyle/>
          <a:p>
            <a:pPr algn="r"/>
            <a:r>
              <a:rPr lang="en-US" sz="1600" dirty="0">
                <a:solidFill>
                  <a:srgbClr val="3F3F3F"/>
                </a:solidFill>
                <a:latin typeface="Century Gothic" charset="0"/>
                <a:ea typeface="Century Gothic" charset="0"/>
                <a:cs typeface="Century Gothic" charset="0"/>
              </a:rPr>
              <a:t>Source: DEVELOP Southern Maine Health &amp; Air Quality Team</a:t>
            </a:r>
            <a:endParaRPr lang="en-US" sz="1600" dirty="0">
              <a:solidFill>
                <a:srgbClr val="000000"/>
              </a:solidFill>
              <a:latin typeface="Century Gothic" charset="0"/>
              <a:ea typeface="Century Gothic" charset="0"/>
              <a:cs typeface="Century Gothic" charset="0"/>
            </a:endParaRPr>
          </a:p>
        </p:txBody>
      </p:sp>
      <p:grpSp>
        <p:nvGrpSpPr>
          <p:cNvPr id="4" name="Group 3"/>
          <p:cNvGrpSpPr/>
          <p:nvPr/>
        </p:nvGrpSpPr>
        <p:grpSpPr>
          <a:xfrm>
            <a:off x="1814440" y="1205826"/>
            <a:ext cx="9614917" cy="5337157"/>
            <a:chOff x="1814440" y="1205826"/>
            <a:chExt cx="9614917" cy="5337157"/>
          </a:xfrm>
        </p:grpSpPr>
        <p:pic>
          <p:nvPicPr>
            <p:cNvPr id="38" name="Picture 37"/>
            <p:cNvPicPr/>
            <p:nvPr/>
          </p:nvPicPr>
          <p:blipFill rotWithShape="1">
            <a:blip r:embed="rId3" cstate="print">
              <a:extLst>
                <a:ext uri="{28A0092B-C50C-407E-A947-70E740481C1C}">
                  <a14:useLocalDpi xmlns:a14="http://schemas.microsoft.com/office/drawing/2010/main" val="0"/>
                </a:ext>
              </a:extLst>
            </a:blip>
            <a:srcRect l="6378" t="30579" r="6691" b="3335"/>
            <a:stretch/>
          </p:blipFill>
          <p:spPr bwMode="auto">
            <a:xfrm>
              <a:off x="2267504" y="1205826"/>
              <a:ext cx="5062855" cy="4981575"/>
            </a:xfrm>
            <a:prstGeom prst="rect">
              <a:avLst/>
            </a:prstGeom>
            <a:ln>
              <a:noFill/>
            </a:ln>
            <a:extLst>
              <a:ext uri="{53640926-AAD7-44D8-BBD7-CCE9431645EC}">
                <a14:shadowObscured xmlns:a14="http://schemas.microsoft.com/office/drawing/2010/main"/>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4440" y="1362525"/>
              <a:ext cx="453064" cy="586318"/>
            </a:xfrm>
            <a:prstGeom prst="rect">
              <a:avLst/>
            </a:prstGeom>
          </p:spPr>
        </p:pic>
        <p:grpSp>
          <p:nvGrpSpPr>
            <p:cNvPr id="14" name="Group 13"/>
            <p:cNvGrpSpPr/>
            <p:nvPr/>
          </p:nvGrpSpPr>
          <p:grpSpPr>
            <a:xfrm>
              <a:off x="2212259" y="6023966"/>
              <a:ext cx="4460036" cy="519017"/>
              <a:chOff x="397763" y="5579846"/>
              <a:chExt cx="4460036" cy="519017"/>
            </a:xfrm>
          </p:grpSpPr>
          <p:sp>
            <p:nvSpPr>
              <p:cNvPr id="3" name="TextBox 2"/>
              <p:cNvSpPr txBox="1"/>
              <p:nvPr/>
            </p:nvSpPr>
            <p:spPr>
              <a:xfrm>
                <a:off x="397763" y="5587719"/>
                <a:ext cx="267615" cy="338554"/>
              </a:xfrm>
              <a:prstGeom prst="rect">
                <a:avLst/>
              </a:prstGeom>
              <a:solidFill>
                <a:schemeClr val="bg1"/>
              </a:solidFill>
            </p:spPr>
            <p:txBody>
              <a:bodyPr wrap="square" rtlCol="0">
                <a:spAutoFit/>
              </a:bodyPr>
              <a:lstStyle/>
              <a:p>
                <a:pPr algn="ctr"/>
                <a:r>
                  <a:rPr lang="en-US" sz="1600" dirty="0">
                    <a:solidFill>
                      <a:schemeClr val="bg2">
                        <a:lumMod val="25000"/>
                      </a:schemeClr>
                    </a:solidFill>
                  </a:rPr>
                  <a:t>0</a:t>
                </a:r>
              </a:p>
            </p:txBody>
          </p:sp>
          <p:sp>
            <p:nvSpPr>
              <p:cNvPr id="8" name="TextBox 7"/>
              <p:cNvSpPr txBox="1"/>
              <p:nvPr/>
            </p:nvSpPr>
            <p:spPr>
              <a:xfrm>
                <a:off x="857966" y="5586710"/>
                <a:ext cx="233200" cy="338554"/>
              </a:xfrm>
              <a:prstGeom prst="rect">
                <a:avLst/>
              </a:prstGeom>
              <a:noFill/>
            </p:spPr>
            <p:txBody>
              <a:bodyPr wrap="square" rtlCol="0">
                <a:spAutoFit/>
              </a:bodyPr>
              <a:lstStyle/>
              <a:p>
                <a:pPr algn="ctr"/>
                <a:r>
                  <a:rPr lang="en-US" sz="1600" dirty="0">
                    <a:solidFill>
                      <a:schemeClr val="bg2">
                        <a:lumMod val="25000"/>
                      </a:schemeClr>
                    </a:solidFill>
                  </a:rPr>
                  <a:t>5</a:t>
                </a:r>
              </a:p>
            </p:txBody>
          </p:sp>
          <p:sp>
            <p:nvSpPr>
              <p:cNvPr id="9" name="TextBox 8"/>
              <p:cNvSpPr txBox="1"/>
              <p:nvPr/>
            </p:nvSpPr>
            <p:spPr>
              <a:xfrm>
                <a:off x="1201456" y="5579846"/>
                <a:ext cx="447586" cy="338554"/>
              </a:xfrm>
              <a:prstGeom prst="rect">
                <a:avLst/>
              </a:prstGeom>
              <a:noFill/>
            </p:spPr>
            <p:txBody>
              <a:bodyPr wrap="square" rtlCol="0">
                <a:spAutoFit/>
              </a:bodyPr>
              <a:lstStyle/>
              <a:p>
                <a:pPr algn="ctr"/>
                <a:r>
                  <a:rPr lang="en-US" sz="1600" dirty="0">
                    <a:solidFill>
                      <a:schemeClr val="bg2">
                        <a:lumMod val="25000"/>
                      </a:schemeClr>
                    </a:solidFill>
                  </a:rPr>
                  <a:t>10</a:t>
                </a:r>
              </a:p>
            </p:txBody>
          </p:sp>
          <p:sp>
            <p:nvSpPr>
              <p:cNvPr id="10" name="TextBox 9"/>
              <p:cNvSpPr txBox="1"/>
              <p:nvPr/>
            </p:nvSpPr>
            <p:spPr>
              <a:xfrm>
                <a:off x="2071621" y="5586710"/>
                <a:ext cx="494608" cy="338554"/>
              </a:xfrm>
              <a:prstGeom prst="rect">
                <a:avLst/>
              </a:prstGeom>
              <a:noFill/>
            </p:spPr>
            <p:txBody>
              <a:bodyPr wrap="square" rtlCol="0">
                <a:spAutoFit/>
              </a:bodyPr>
              <a:lstStyle/>
              <a:p>
                <a:pPr algn="ctr"/>
                <a:r>
                  <a:rPr lang="en-US" sz="1600" dirty="0">
                    <a:solidFill>
                      <a:schemeClr val="bg2">
                        <a:lumMod val="25000"/>
                      </a:schemeClr>
                    </a:solidFill>
                  </a:rPr>
                  <a:t>20</a:t>
                </a:r>
              </a:p>
            </p:txBody>
          </p:sp>
          <p:sp>
            <p:nvSpPr>
              <p:cNvPr id="11" name="TextBox 10"/>
              <p:cNvSpPr txBox="1"/>
              <p:nvPr/>
            </p:nvSpPr>
            <p:spPr>
              <a:xfrm>
                <a:off x="2973009" y="5586935"/>
                <a:ext cx="515390" cy="338554"/>
              </a:xfrm>
              <a:prstGeom prst="rect">
                <a:avLst/>
              </a:prstGeom>
              <a:noFill/>
            </p:spPr>
            <p:txBody>
              <a:bodyPr wrap="square" rtlCol="0">
                <a:spAutoFit/>
              </a:bodyPr>
              <a:lstStyle/>
              <a:p>
                <a:pPr algn="ctr"/>
                <a:r>
                  <a:rPr lang="en-US" sz="1600" dirty="0">
                    <a:solidFill>
                      <a:schemeClr val="bg2">
                        <a:lumMod val="25000"/>
                      </a:schemeClr>
                    </a:solidFill>
                  </a:rPr>
                  <a:t>30</a:t>
                </a:r>
              </a:p>
            </p:txBody>
          </p:sp>
          <p:sp>
            <p:nvSpPr>
              <p:cNvPr id="12" name="TextBox 11"/>
              <p:cNvSpPr txBox="1"/>
              <p:nvPr/>
            </p:nvSpPr>
            <p:spPr>
              <a:xfrm>
                <a:off x="3865006" y="5589766"/>
                <a:ext cx="482139" cy="338554"/>
              </a:xfrm>
              <a:prstGeom prst="rect">
                <a:avLst/>
              </a:prstGeom>
              <a:noFill/>
            </p:spPr>
            <p:txBody>
              <a:bodyPr wrap="square" rtlCol="0">
                <a:spAutoFit/>
              </a:bodyPr>
              <a:lstStyle/>
              <a:p>
                <a:pPr algn="ctr"/>
                <a:r>
                  <a:rPr lang="en-US" sz="1600" dirty="0">
                    <a:solidFill>
                      <a:schemeClr val="bg2">
                        <a:lumMod val="25000"/>
                      </a:schemeClr>
                    </a:solidFill>
                  </a:rPr>
                  <a:t>40</a:t>
                </a:r>
              </a:p>
            </p:txBody>
          </p:sp>
          <p:sp>
            <p:nvSpPr>
              <p:cNvPr id="13" name="TextBox 12"/>
              <p:cNvSpPr txBox="1"/>
              <p:nvPr/>
            </p:nvSpPr>
            <p:spPr>
              <a:xfrm>
                <a:off x="4105083" y="5760309"/>
                <a:ext cx="752716" cy="338554"/>
              </a:xfrm>
              <a:prstGeom prst="rect">
                <a:avLst/>
              </a:prstGeom>
              <a:noFill/>
            </p:spPr>
            <p:txBody>
              <a:bodyPr wrap="square" rtlCol="0">
                <a:spAutoFit/>
              </a:bodyPr>
              <a:lstStyle/>
              <a:p>
                <a:r>
                  <a:rPr lang="en-US" sz="1600" dirty="0">
                    <a:solidFill>
                      <a:schemeClr val="bg2">
                        <a:lumMod val="25000"/>
                      </a:schemeClr>
                    </a:solidFill>
                  </a:rPr>
                  <a:t>Miles</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2804" t="51214" r="12930" b="44950"/>
              <a:stretch/>
            </p:blipFill>
            <p:spPr>
              <a:xfrm>
                <a:off x="473103" y="5864087"/>
                <a:ext cx="3681454" cy="132396"/>
              </a:xfrm>
              <a:prstGeom prst="rect">
                <a:avLst/>
              </a:prstGeom>
            </p:spPr>
          </p:pic>
        </p:grpSp>
        <p:grpSp>
          <p:nvGrpSpPr>
            <p:cNvPr id="15" name="Group 14"/>
            <p:cNvGrpSpPr/>
            <p:nvPr/>
          </p:nvGrpSpPr>
          <p:grpSpPr>
            <a:xfrm>
              <a:off x="7945112" y="2437725"/>
              <a:ext cx="3484245" cy="2517775"/>
              <a:chOff x="8106588" y="3487754"/>
              <a:chExt cx="3484245" cy="2517775"/>
            </a:xfrm>
          </p:grpSpPr>
          <p:sp>
            <p:nvSpPr>
              <p:cNvPr id="39" name="Rectangle 38"/>
              <p:cNvSpPr/>
              <p:nvPr/>
            </p:nvSpPr>
            <p:spPr>
              <a:xfrm>
                <a:off x="8180883" y="3904314"/>
                <a:ext cx="344170" cy="200660"/>
              </a:xfrm>
              <a:prstGeom prst="rect">
                <a:avLst/>
              </a:prstGeom>
              <a:solidFill>
                <a:srgbClr val="F1E6CF"/>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0" name="Rectangle 39"/>
              <p:cNvSpPr/>
              <p:nvPr/>
            </p:nvSpPr>
            <p:spPr>
              <a:xfrm>
                <a:off x="8180883" y="4524074"/>
                <a:ext cx="344170" cy="200660"/>
              </a:xfrm>
              <a:prstGeom prst="rect">
                <a:avLst/>
              </a:prstGeom>
              <a:solidFill>
                <a:srgbClr val="EDAE59"/>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1" name="Rectangle 40"/>
              <p:cNvSpPr/>
              <p:nvPr/>
            </p:nvSpPr>
            <p:spPr>
              <a:xfrm>
                <a:off x="8180883" y="4200224"/>
                <a:ext cx="344170" cy="200660"/>
              </a:xfrm>
              <a:prstGeom prst="rect">
                <a:avLst/>
              </a:prstGeom>
              <a:solidFill>
                <a:srgbClr val="F2D7A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2" name="Rectangle 41"/>
              <p:cNvSpPr/>
              <p:nvPr/>
            </p:nvSpPr>
            <p:spPr>
              <a:xfrm>
                <a:off x="8180883" y="4819349"/>
                <a:ext cx="344170" cy="200660"/>
              </a:xfrm>
              <a:prstGeom prst="rect">
                <a:avLst/>
              </a:prstGeom>
              <a:solidFill>
                <a:srgbClr val="F78343"/>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3" name="Rectangle 42"/>
              <p:cNvSpPr/>
              <p:nvPr/>
            </p:nvSpPr>
            <p:spPr>
              <a:xfrm>
                <a:off x="8180883" y="5113989"/>
                <a:ext cx="344170" cy="200660"/>
              </a:xfrm>
              <a:prstGeom prst="rect">
                <a:avLst/>
              </a:prstGeom>
              <a:solidFill>
                <a:srgbClr val="DA5858"/>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4" name="Rectangle 43"/>
              <p:cNvSpPr/>
              <p:nvPr/>
            </p:nvSpPr>
            <p:spPr>
              <a:xfrm>
                <a:off x="8180883" y="5687394"/>
                <a:ext cx="344170" cy="200660"/>
              </a:xfrm>
              <a:prstGeom prst="rect">
                <a:avLst/>
              </a:prstGeom>
              <a:solidFill>
                <a:srgbClr val="066AE4"/>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6" name="Rectangle 45"/>
              <p:cNvSpPr/>
              <p:nvPr/>
            </p:nvSpPr>
            <p:spPr>
              <a:xfrm>
                <a:off x="8180883" y="5390849"/>
                <a:ext cx="344170" cy="200660"/>
              </a:xfrm>
              <a:prstGeom prst="rect">
                <a:avLst/>
              </a:prstGeom>
              <a:solidFill>
                <a:srgbClr val="832D1F"/>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7" name="Google Shape;7754;p32"/>
              <p:cNvSpPr txBox="1"/>
              <p:nvPr/>
            </p:nvSpPr>
            <p:spPr>
              <a:xfrm>
                <a:off x="8582203" y="3758264"/>
                <a:ext cx="3008630" cy="444500"/>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r>
                  <a:rPr lang="en-US" sz="1600" kern="1200" dirty="0">
                    <a:solidFill>
                      <a:srgbClr val="404040"/>
                    </a:solidFill>
                    <a:effectLst/>
                    <a:latin typeface="Century Gothic" panose="020B0502020202020204" pitchFamily="34" charset="0"/>
                    <a:ea typeface="Titillium Web Light"/>
                    <a:cs typeface="Titillium Web Light"/>
                  </a:rPr>
                  <a:t>≤ 12.540%</a:t>
                </a:r>
                <a:endParaRPr lang="en-US" sz="1200" dirty="0">
                  <a:effectLst/>
                  <a:latin typeface="Times New Roman" panose="02020603050405020304" pitchFamily="18" charset="0"/>
                  <a:ea typeface="Times New Roman" panose="02020603050405020304" pitchFamily="18" charset="0"/>
                </a:endParaRPr>
              </a:p>
            </p:txBody>
          </p:sp>
          <p:sp>
            <p:nvSpPr>
              <p:cNvPr id="48" name="Google Shape;7754;p32"/>
              <p:cNvSpPr txBox="1"/>
              <p:nvPr/>
            </p:nvSpPr>
            <p:spPr>
              <a:xfrm>
                <a:off x="8580933" y="4078939"/>
                <a:ext cx="3008630" cy="444500"/>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r>
                  <a:rPr lang="en-US" sz="1600" kern="1200">
                    <a:solidFill>
                      <a:srgbClr val="404040"/>
                    </a:solidFill>
                    <a:effectLst/>
                    <a:latin typeface="Century Gothic" panose="020B0502020202020204" pitchFamily="34" charset="0"/>
                    <a:ea typeface="Titillium Web Light"/>
                    <a:cs typeface="Titillium Web Light"/>
                  </a:rPr>
                  <a:t>≤ 15.770 %</a:t>
                </a:r>
                <a:endParaRPr lang="en-US" sz="1200">
                  <a:effectLst/>
                  <a:latin typeface="Times New Roman" panose="02020603050405020304" pitchFamily="18" charset="0"/>
                  <a:ea typeface="Times New Roman" panose="02020603050405020304" pitchFamily="18" charset="0"/>
                </a:endParaRPr>
              </a:p>
            </p:txBody>
          </p:sp>
          <p:sp>
            <p:nvSpPr>
              <p:cNvPr id="53" name="Google Shape;7754;p32"/>
              <p:cNvSpPr txBox="1"/>
              <p:nvPr/>
            </p:nvSpPr>
            <p:spPr>
              <a:xfrm>
                <a:off x="8580933" y="4400884"/>
                <a:ext cx="3008630" cy="444500"/>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r>
                  <a:rPr lang="en-US" sz="1600" kern="1200" dirty="0">
                    <a:solidFill>
                      <a:srgbClr val="404040"/>
                    </a:solidFill>
                    <a:effectLst/>
                    <a:latin typeface="Century Gothic" panose="020B0502020202020204" pitchFamily="34" charset="0"/>
                    <a:ea typeface="Titillium Web Light"/>
                    <a:cs typeface="Titillium Web Light"/>
                  </a:rPr>
                  <a:t>≤ 19.006 %</a:t>
                </a:r>
                <a:endParaRPr lang="en-US" sz="1200" dirty="0">
                  <a:effectLst/>
                  <a:latin typeface="Times New Roman" panose="02020603050405020304" pitchFamily="18" charset="0"/>
                  <a:ea typeface="Times New Roman" panose="02020603050405020304" pitchFamily="18" charset="0"/>
                </a:endParaRPr>
              </a:p>
            </p:txBody>
          </p:sp>
          <p:sp>
            <p:nvSpPr>
              <p:cNvPr id="54" name="Google Shape;7754;p32"/>
              <p:cNvSpPr txBox="1"/>
              <p:nvPr/>
            </p:nvSpPr>
            <p:spPr>
              <a:xfrm>
                <a:off x="8580933" y="4714574"/>
                <a:ext cx="3008630" cy="444500"/>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r>
                  <a:rPr lang="en-US" sz="1600" kern="1200">
                    <a:solidFill>
                      <a:srgbClr val="404040"/>
                    </a:solidFill>
                    <a:effectLst/>
                    <a:latin typeface="Century Gothic" panose="020B0502020202020204" pitchFamily="34" charset="0"/>
                    <a:ea typeface="Titillium Web Light"/>
                    <a:cs typeface="Titillium Web Light"/>
                  </a:rPr>
                  <a:t>≤ 22.503%</a:t>
                </a:r>
                <a:endParaRPr lang="en-US" sz="1200">
                  <a:effectLst/>
                  <a:latin typeface="Times New Roman" panose="02020603050405020304" pitchFamily="18" charset="0"/>
                  <a:ea typeface="Times New Roman" panose="02020603050405020304" pitchFamily="18" charset="0"/>
                </a:endParaRPr>
              </a:p>
            </p:txBody>
          </p:sp>
          <p:sp>
            <p:nvSpPr>
              <p:cNvPr id="58" name="Google Shape;7754;p32"/>
              <p:cNvSpPr txBox="1"/>
              <p:nvPr/>
            </p:nvSpPr>
            <p:spPr>
              <a:xfrm>
                <a:off x="8580933" y="5020009"/>
                <a:ext cx="3008630" cy="444500"/>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r>
                  <a:rPr lang="en-US" sz="1600" kern="1200">
                    <a:solidFill>
                      <a:srgbClr val="404040"/>
                    </a:solidFill>
                    <a:effectLst/>
                    <a:latin typeface="Century Gothic" panose="020B0502020202020204" pitchFamily="34" charset="0"/>
                    <a:ea typeface="Titillium Web Light"/>
                    <a:cs typeface="Titillium Web Light"/>
                  </a:rPr>
                  <a:t>≤ 29.251%</a:t>
                </a:r>
                <a:endParaRPr lang="en-US" sz="1200">
                  <a:effectLst/>
                  <a:latin typeface="Times New Roman" panose="02020603050405020304" pitchFamily="18" charset="0"/>
                  <a:ea typeface="Times New Roman" panose="02020603050405020304" pitchFamily="18" charset="0"/>
                </a:endParaRPr>
              </a:p>
            </p:txBody>
          </p:sp>
          <p:sp>
            <p:nvSpPr>
              <p:cNvPr id="59" name="Google Shape;7754;p32"/>
              <p:cNvSpPr txBox="1"/>
              <p:nvPr/>
            </p:nvSpPr>
            <p:spPr>
              <a:xfrm>
                <a:off x="8580933" y="5306394"/>
                <a:ext cx="3008630" cy="444500"/>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r>
                  <a:rPr lang="en-US" sz="1600" kern="1200">
                    <a:solidFill>
                      <a:srgbClr val="404040"/>
                    </a:solidFill>
                    <a:effectLst/>
                    <a:latin typeface="Century Gothic" panose="020B0502020202020204" pitchFamily="34" charset="0"/>
                    <a:ea typeface="Titillium Web Light"/>
                    <a:cs typeface="Titillium Web Light"/>
                  </a:rPr>
                  <a:t>≤ 63.210%</a:t>
                </a:r>
                <a:endParaRPr lang="en-US" sz="1200">
                  <a:effectLst/>
                  <a:latin typeface="Times New Roman" panose="02020603050405020304" pitchFamily="18" charset="0"/>
                  <a:ea typeface="Times New Roman" panose="02020603050405020304" pitchFamily="18" charset="0"/>
                </a:endParaRPr>
              </a:p>
            </p:txBody>
          </p:sp>
          <p:sp>
            <p:nvSpPr>
              <p:cNvPr id="62" name="Google Shape;7758;p32"/>
              <p:cNvSpPr txBox="1"/>
              <p:nvPr/>
            </p:nvSpPr>
            <p:spPr>
              <a:xfrm>
                <a:off x="8580298" y="5561029"/>
                <a:ext cx="3009265" cy="444500"/>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r>
                  <a:rPr lang="en-US" sz="1600" kern="1200">
                    <a:solidFill>
                      <a:srgbClr val="404040"/>
                    </a:solidFill>
                    <a:effectLst/>
                    <a:latin typeface="Century Gothic" panose="020B0502020202020204" pitchFamily="34" charset="0"/>
                    <a:ea typeface="Titillium Web Light"/>
                    <a:cs typeface="Titillium Web Light"/>
                  </a:rPr>
                  <a:t>Forest </a:t>
                </a:r>
                <a:r>
                  <a:rPr lang="en-US" sz="1600" kern="1200">
                    <a:solidFill>
                      <a:srgbClr val="404040"/>
                    </a:solidFill>
                    <a:effectLst/>
                    <a:latin typeface="Nirmala UI" panose="020B0502040204020203" pitchFamily="34" charset="0"/>
                    <a:ea typeface="Titillium Web Light"/>
                  </a:rPr>
                  <a:t>–</a:t>
                </a:r>
                <a:r>
                  <a:rPr lang="en-US" sz="1600" kern="1200">
                    <a:solidFill>
                      <a:srgbClr val="404040"/>
                    </a:solidFill>
                    <a:effectLst/>
                    <a:latin typeface="Century Gothic" panose="020B0502020202020204" pitchFamily="34" charset="0"/>
                    <a:ea typeface="Titillium Web Light"/>
                    <a:cs typeface="Titillium Web Light"/>
                  </a:rPr>
                  <a:t> Urban Edge</a:t>
                </a:r>
                <a:endParaRPr lang="en-US" sz="1200">
                  <a:effectLst/>
                  <a:latin typeface="Times New Roman" panose="02020603050405020304" pitchFamily="18" charset="0"/>
                  <a:ea typeface="Times New Roman" panose="02020603050405020304" pitchFamily="18" charset="0"/>
                </a:endParaRPr>
              </a:p>
            </p:txBody>
          </p:sp>
          <p:sp>
            <p:nvSpPr>
              <p:cNvPr id="64" name="TextBox 19"/>
              <p:cNvSpPr txBox="1"/>
              <p:nvPr/>
            </p:nvSpPr>
            <p:spPr>
              <a:xfrm>
                <a:off x="8106588" y="3487754"/>
                <a:ext cx="1942465" cy="340360"/>
              </a:xfrm>
              <a:prstGeom prst="rect">
                <a:avLst/>
              </a:prstGeom>
              <a:noFill/>
            </p:spPr>
            <p:txBody>
              <a:bodyPr wrap="square" rtlCol="0">
                <a:spAutoFit/>
              </a:bodyPr>
              <a:lstStyle/>
              <a:p>
                <a:pPr marL="0" marR="0">
                  <a:spcBef>
                    <a:spcPts val="0"/>
                  </a:spcBef>
                  <a:spcAft>
                    <a:spcPts val="0"/>
                  </a:spcAft>
                </a:pPr>
                <a:r>
                  <a:rPr lang="en-US" sz="1600" kern="1200" dirty="0">
                    <a:solidFill>
                      <a:srgbClr val="262626"/>
                    </a:solidFill>
                    <a:effectLst/>
                    <a:latin typeface="Century Gothic" panose="020B0502020202020204" pitchFamily="34" charset="0"/>
                    <a:ea typeface="Times New Roman" panose="02020603050405020304" pitchFamily="18" charset="0"/>
                    <a:cs typeface="Times New Roman" panose="02020603050405020304" pitchFamily="18" charset="0"/>
                  </a:rPr>
                  <a:t>PERCENT EDGE</a:t>
                </a:r>
                <a:endParaRPr lang="en-US" sz="1200" dirty="0">
                  <a:effectLst/>
                  <a:latin typeface="Times New Roman" panose="02020603050405020304" pitchFamily="18" charset="0"/>
                  <a:ea typeface="Times New Roman" panose="02020603050405020304" pitchFamily="18" charset="0"/>
                </a:endParaRPr>
              </a:p>
            </p:txBody>
          </p:sp>
        </p:grpSp>
      </p:grpSp>
    </p:spTree>
    <p:extLst>
      <p:ext uri="{BB962C8B-B14F-4D97-AF65-F5344CB8AC3E}">
        <p14:creationId xmlns:p14="http://schemas.microsoft.com/office/powerpoint/2010/main" val="24770582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429491"/>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Modeling Results</a:t>
            </a:r>
          </a:p>
        </p:txBody>
      </p:sp>
      <p:grpSp>
        <p:nvGrpSpPr>
          <p:cNvPr id="31" name="Group 30"/>
          <p:cNvGrpSpPr/>
          <p:nvPr/>
        </p:nvGrpSpPr>
        <p:grpSpPr>
          <a:xfrm>
            <a:off x="399106" y="1201108"/>
            <a:ext cx="5768199" cy="5611969"/>
            <a:chOff x="399106" y="1201108"/>
            <a:chExt cx="5768199" cy="5611969"/>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2021" t="1412" r="22876" b="3918"/>
            <a:stretch/>
          </p:blipFill>
          <p:spPr>
            <a:xfrm>
              <a:off x="854259" y="1201108"/>
              <a:ext cx="5313046" cy="4999201"/>
            </a:xfrm>
            <a:prstGeom prst="rect">
              <a:avLst/>
            </a:prstGeom>
          </p:spPr>
        </p:pic>
        <p:grpSp>
          <p:nvGrpSpPr>
            <p:cNvPr id="6" name="Group 5"/>
            <p:cNvGrpSpPr/>
            <p:nvPr/>
          </p:nvGrpSpPr>
          <p:grpSpPr>
            <a:xfrm>
              <a:off x="467135" y="5002790"/>
              <a:ext cx="2185986" cy="1288936"/>
              <a:chOff x="22348724" y="14699444"/>
              <a:chExt cx="2185986" cy="1288936"/>
            </a:xfrm>
          </p:grpSpPr>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r="38828"/>
              <a:stretch/>
            </p:blipFill>
            <p:spPr>
              <a:xfrm flipV="1">
                <a:off x="22369490" y="14821799"/>
                <a:ext cx="276823" cy="827489"/>
              </a:xfrm>
              <a:prstGeom prst="rect">
                <a:avLst/>
              </a:prstGeom>
              <a:ln w="12700">
                <a:solidFill>
                  <a:schemeClr val="tx1">
                    <a:lumMod val="75000"/>
                    <a:lumOff val="25000"/>
                  </a:schemeClr>
                </a:solidFill>
              </a:ln>
            </p:spPr>
          </p:pic>
          <p:sp>
            <p:nvSpPr>
              <p:cNvPr id="8" name="TextBox 7"/>
              <p:cNvSpPr txBox="1"/>
              <p:nvPr/>
            </p:nvSpPr>
            <p:spPr>
              <a:xfrm>
                <a:off x="22640244" y="14699444"/>
                <a:ext cx="1464698" cy="338554"/>
              </a:xfrm>
              <a:prstGeom prst="rect">
                <a:avLst/>
              </a:prstGeom>
              <a:noFill/>
            </p:spPr>
            <p:txBody>
              <a:bodyPr wrap="square" rtlCol="0">
                <a:spAutoFit/>
              </a:bodyPr>
              <a:lstStyle/>
              <a:p>
                <a:r>
                  <a:rPr lang="en-US" sz="1600" dirty="0">
                    <a:solidFill>
                      <a:schemeClr val="tx1">
                        <a:lumMod val="75000"/>
                        <a:lumOff val="25000"/>
                      </a:schemeClr>
                    </a:solidFill>
                    <a:ea typeface="Garamond" charset="0"/>
                    <a:cs typeface="Garamond" charset="0"/>
                  </a:rPr>
                  <a:t>Higher Risk</a:t>
                </a:r>
              </a:p>
            </p:txBody>
          </p:sp>
          <p:sp>
            <p:nvSpPr>
              <p:cNvPr id="9" name="TextBox 8"/>
              <p:cNvSpPr txBox="1"/>
              <p:nvPr/>
            </p:nvSpPr>
            <p:spPr>
              <a:xfrm>
                <a:off x="22639881" y="15365585"/>
                <a:ext cx="1464698" cy="338554"/>
              </a:xfrm>
              <a:prstGeom prst="rect">
                <a:avLst/>
              </a:prstGeom>
              <a:noFill/>
            </p:spPr>
            <p:txBody>
              <a:bodyPr wrap="square" rtlCol="0">
                <a:spAutoFit/>
              </a:bodyPr>
              <a:lstStyle/>
              <a:p>
                <a:r>
                  <a:rPr lang="en-US" sz="1600" dirty="0">
                    <a:solidFill>
                      <a:schemeClr val="tx1">
                        <a:lumMod val="75000"/>
                        <a:lumOff val="25000"/>
                      </a:schemeClr>
                    </a:solidFill>
                    <a:latin typeface="+mj-lt"/>
                    <a:ea typeface="Garamond" charset="0"/>
                    <a:cs typeface="Garamond" charset="0"/>
                  </a:rPr>
                  <a:t>Lower Risk</a:t>
                </a:r>
              </a:p>
            </p:txBody>
          </p:sp>
          <p:sp>
            <p:nvSpPr>
              <p:cNvPr id="10" name="Rectangle 9"/>
              <p:cNvSpPr/>
              <p:nvPr/>
            </p:nvSpPr>
            <p:spPr>
              <a:xfrm>
                <a:off x="22348724" y="15738728"/>
                <a:ext cx="289686" cy="193952"/>
              </a:xfrm>
              <a:prstGeom prst="rect">
                <a:avLst/>
              </a:prstGeom>
              <a:solidFill>
                <a:srgbClr val="DEDED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2634881" y="15649826"/>
                <a:ext cx="1899829" cy="338554"/>
              </a:xfrm>
              <a:prstGeom prst="rect">
                <a:avLst/>
              </a:prstGeom>
              <a:noFill/>
            </p:spPr>
            <p:txBody>
              <a:bodyPr wrap="square" rtlCol="0">
                <a:spAutoFit/>
              </a:bodyPr>
              <a:lstStyle/>
              <a:p>
                <a:r>
                  <a:rPr lang="en-US" sz="1600" dirty="0">
                    <a:solidFill>
                      <a:schemeClr val="tx1">
                        <a:lumMod val="75000"/>
                        <a:lumOff val="25000"/>
                      </a:schemeClr>
                    </a:solidFill>
                    <a:ea typeface="Garamond" charset="0"/>
                    <a:cs typeface="Garamond" charset="0"/>
                  </a:rPr>
                  <a:t>Town Omitted</a:t>
                </a:r>
              </a:p>
            </p:txBody>
          </p:sp>
        </p:grpSp>
        <p:grpSp>
          <p:nvGrpSpPr>
            <p:cNvPr id="13" name="Group 12"/>
            <p:cNvGrpSpPr/>
            <p:nvPr/>
          </p:nvGrpSpPr>
          <p:grpSpPr>
            <a:xfrm>
              <a:off x="1029684" y="6294060"/>
              <a:ext cx="4460036" cy="519017"/>
              <a:chOff x="397763" y="5579846"/>
              <a:chExt cx="4460036" cy="519017"/>
            </a:xfrm>
          </p:grpSpPr>
          <p:sp>
            <p:nvSpPr>
              <p:cNvPr id="14" name="TextBox 13"/>
              <p:cNvSpPr txBox="1"/>
              <p:nvPr/>
            </p:nvSpPr>
            <p:spPr>
              <a:xfrm>
                <a:off x="397763" y="5587719"/>
                <a:ext cx="267615" cy="338554"/>
              </a:xfrm>
              <a:prstGeom prst="rect">
                <a:avLst/>
              </a:prstGeom>
              <a:solidFill>
                <a:schemeClr val="bg1"/>
              </a:solidFill>
            </p:spPr>
            <p:txBody>
              <a:bodyPr wrap="square" rtlCol="0">
                <a:spAutoFit/>
              </a:bodyPr>
              <a:lstStyle/>
              <a:p>
                <a:pPr algn="ctr"/>
                <a:r>
                  <a:rPr lang="en-US" sz="1600" dirty="0">
                    <a:solidFill>
                      <a:schemeClr val="bg2">
                        <a:lumMod val="25000"/>
                      </a:schemeClr>
                    </a:solidFill>
                  </a:rPr>
                  <a:t>0</a:t>
                </a:r>
              </a:p>
            </p:txBody>
          </p:sp>
          <p:sp>
            <p:nvSpPr>
              <p:cNvPr id="15" name="TextBox 14"/>
              <p:cNvSpPr txBox="1"/>
              <p:nvPr/>
            </p:nvSpPr>
            <p:spPr>
              <a:xfrm>
                <a:off x="857966" y="5586710"/>
                <a:ext cx="233200" cy="338554"/>
              </a:xfrm>
              <a:prstGeom prst="rect">
                <a:avLst/>
              </a:prstGeom>
              <a:noFill/>
            </p:spPr>
            <p:txBody>
              <a:bodyPr wrap="square" rtlCol="0">
                <a:spAutoFit/>
              </a:bodyPr>
              <a:lstStyle/>
              <a:p>
                <a:pPr algn="ctr"/>
                <a:r>
                  <a:rPr lang="en-US" sz="1600" dirty="0">
                    <a:solidFill>
                      <a:schemeClr val="bg2">
                        <a:lumMod val="25000"/>
                      </a:schemeClr>
                    </a:solidFill>
                  </a:rPr>
                  <a:t>5</a:t>
                </a:r>
              </a:p>
            </p:txBody>
          </p:sp>
          <p:sp>
            <p:nvSpPr>
              <p:cNvPr id="16" name="TextBox 15"/>
              <p:cNvSpPr txBox="1"/>
              <p:nvPr/>
            </p:nvSpPr>
            <p:spPr>
              <a:xfrm>
                <a:off x="1201456" y="5579846"/>
                <a:ext cx="447586" cy="338554"/>
              </a:xfrm>
              <a:prstGeom prst="rect">
                <a:avLst/>
              </a:prstGeom>
              <a:noFill/>
            </p:spPr>
            <p:txBody>
              <a:bodyPr wrap="square" rtlCol="0">
                <a:spAutoFit/>
              </a:bodyPr>
              <a:lstStyle/>
              <a:p>
                <a:pPr algn="ctr"/>
                <a:r>
                  <a:rPr lang="en-US" sz="1600" dirty="0">
                    <a:solidFill>
                      <a:schemeClr val="bg2">
                        <a:lumMod val="25000"/>
                      </a:schemeClr>
                    </a:solidFill>
                  </a:rPr>
                  <a:t>10</a:t>
                </a:r>
              </a:p>
            </p:txBody>
          </p:sp>
          <p:sp>
            <p:nvSpPr>
              <p:cNvPr id="17" name="TextBox 16"/>
              <p:cNvSpPr txBox="1"/>
              <p:nvPr/>
            </p:nvSpPr>
            <p:spPr>
              <a:xfrm>
                <a:off x="2071621" y="5586710"/>
                <a:ext cx="494608" cy="338554"/>
              </a:xfrm>
              <a:prstGeom prst="rect">
                <a:avLst/>
              </a:prstGeom>
              <a:noFill/>
            </p:spPr>
            <p:txBody>
              <a:bodyPr wrap="square" rtlCol="0">
                <a:spAutoFit/>
              </a:bodyPr>
              <a:lstStyle/>
              <a:p>
                <a:pPr algn="ctr"/>
                <a:r>
                  <a:rPr lang="en-US" sz="1600" dirty="0">
                    <a:solidFill>
                      <a:schemeClr val="bg2">
                        <a:lumMod val="25000"/>
                      </a:schemeClr>
                    </a:solidFill>
                  </a:rPr>
                  <a:t>20</a:t>
                </a:r>
              </a:p>
            </p:txBody>
          </p:sp>
          <p:sp>
            <p:nvSpPr>
              <p:cNvPr id="18" name="TextBox 17"/>
              <p:cNvSpPr txBox="1"/>
              <p:nvPr/>
            </p:nvSpPr>
            <p:spPr>
              <a:xfrm>
                <a:off x="2973009" y="5586935"/>
                <a:ext cx="515390" cy="338554"/>
              </a:xfrm>
              <a:prstGeom prst="rect">
                <a:avLst/>
              </a:prstGeom>
              <a:noFill/>
            </p:spPr>
            <p:txBody>
              <a:bodyPr wrap="square" rtlCol="0">
                <a:spAutoFit/>
              </a:bodyPr>
              <a:lstStyle/>
              <a:p>
                <a:pPr algn="ctr"/>
                <a:r>
                  <a:rPr lang="en-US" sz="1600" dirty="0">
                    <a:solidFill>
                      <a:schemeClr val="bg2">
                        <a:lumMod val="25000"/>
                      </a:schemeClr>
                    </a:solidFill>
                  </a:rPr>
                  <a:t>30</a:t>
                </a:r>
              </a:p>
            </p:txBody>
          </p:sp>
          <p:sp>
            <p:nvSpPr>
              <p:cNvPr id="19" name="TextBox 18"/>
              <p:cNvSpPr txBox="1"/>
              <p:nvPr/>
            </p:nvSpPr>
            <p:spPr>
              <a:xfrm>
                <a:off x="3865006" y="5589766"/>
                <a:ext cx="482139" cy="338554"/>
              </a:xfrm>
              <a:prstGeom prst="rect">
                <a:avLst/>
              </a:prstGeom>
              <a:noFill/>
            </p:spPr>
            <p:txBody>
              <a:bodyPr wrap="square" rtlCol="0">
                <a:spAutoFit/>
              </a:bodyPr>
              <a:lstStyle/>
              <a:p>
                <a:pPr algn="ctr"/>
                <a:r>
                  <a:rPr lang="en-US" sz="1600" dirty="0">
                    <a:solidFill>
                      <a:schemeClr val="bg2">
                        <a:lumMod val="25000"/>
                      </a:schemeClr>
                    </a:solidFill>
                  </a:rPr>
                  <a:t>40</a:t>
                </a:r>
              </a:p>
            </p:txBody>
          </p:sp>
          <p:sp>
            <p:nvSpPr>
              <p:cNvPr id="20" name="TextBox 19"/>
              <p:cNvSpPr txBox="1"/>
              <p:nvPr/>
            </p:nvSpPr>
            <p:spPr>
              <a:xfrm>
                <a:off x="4105083" y="5760309"/>
                <a:ext cx="752716" cy="338554"/>
              </a:xfrm>
              <a:prstGeom prst="rect">
                <a:avLst/>
              </a:prstGeom>
              <a:noFill/>
            </p:spPr>
            <p:txBody>
              <a:bodyPr wrap="square" rtlCol="0">
                <a:spAutoFit/>
              </a:bodyPr>
              <a:lstStyle/>
              <a:p>
                <a:r>
                  <a:rPr lang="en-US" sz="1600" dirty="0">
                    <a:solidFill>
                      <a:schemeClr val="bg2">
                        <a:lumMod val="25000"/>
                      </a:schemeClr>
                    </a:solidFill>
                  </a:rPr>
                  <a:t>Miles</a:t>
                </a:r>
              </a:p>
            </p:txBody>
          </p:sp>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l="2804" t="51214" r="12930" b="44950"/>
              <a:stretch/>
            </p:blipFill>
            <p:spPr>
              <a:xfrm>
                <a:off x="473103" y="5864087"/>
                <a:ext cx="3681454" cy="132396"/>
              </a:xfrm>
              <a:prstGeom prst="rect">
                <a:avLst/>
              </a:prstGeom>
            </p:spPr>
          </p:pic>
        </p:gr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4659" y="1360996"/>
              <a:ext cx="453064" cy="586318"/>
            </a:xfrm>
            <a:prstGeom prst="rect">
              <a:avLst/>
            </a:prstGeom>
          </p:spPr>
        </p:pic>
        <p:sp>
          <p:nvSpPr>
            <p:cNvPr id="23" name="TextBox 19"/>
            <p:cNvSpPr txBox="1"/>
            <p:nvPr/>
          </p:nvSpPr>
          <p:spPr>
            <a:xfrm>
              <a:off x="399106" y="4481731"/>
              <a:ext cx="1942465" cy="584775"/>
            </a:xfrm>
            <a:prstGeom prst="rect">
              <a:avLst/>
            </a:prstGeom>
            <a:noFill/>
          </p:spPr>
          <p:txBody>
            <a:bodyPr wrap="square" rtlCol="0">
              <a:spAutoFit/>
            </a:bodyPr>
            <a:lstStyle/>
            <a:p>
              <a:pPr marL="0" marR="0">
                <a:spcBef>
                  <a:spcPts val="0"/>
                </a:spcBef>
                <a:spcAft>
                  <a:spcPts val="0"/>
                </a:spcAft>
              </a:pPr>
              <a:r>
                <a:rPr lang="en-US" sz="1600" kern="1200" dirty="0">
                  <a:solidFill>
                    <a:schemeClr val="tx1">
                      <a:lumMod val="75000"/>
                      <a:lumOff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PROBABILITY OF INFECTION</a:t>
              </a:r>
              <a:endParaRPr lang="en-US" sz="1200" dirty="0">
                <a:solidFill>
                  <a:schemeClr val="tx1">
                    <a:lumMod val="75000"/>
                    <a:lumOff val="25000"/>
                  </a:schemeClr>
                </a:solidFill>
                <a:effectLst/>
                <a:latin typeface="Times New Roman" panose="02020603050405020304" pitchFamily="18" charset="0"/>
                <a:ea typeface="Times New Roman" panose="02020603050405020304" pitchFamily="18" charset="0"/>
              </a:endParaRPr>
            </a:p>
          </p:txBody>
        </p:sp>
      </p:grpSp>
      <p:grpSp>
        <p:nvGrpSpPr>
          <p:cNvPr id="32" name="Group 31"/>
          <p:cNvGrpSpPr/>
          <p:nvPr/>
        </p:nvGrpSpPr>
        <p:grpSpPr>
          <a:xfrm>
            <a:off x="5959981" y="1187330"/>
            <a:ext cx="5874942" cy="5201975"/>
            <a:chOff x="5959981" y="1187330"/>
            <a:chExt cx="5874942" cy="5201975"/>
          </a:xfrm>
        </p:grpSpPr>
        <p:pic>
          <p:nvPicPr>
            <p:cNvPr id="24" name="Picture 23"/>
            <p:cNvPicPr/>
            <p:nvPr/>
          </p:nvPicPr>
          <p:blipFill rotWithShape="1">
            <a:blip r:embed="rId7" cstate="print">
              <a:extLst>
                <a:ext uri="{28A0092B-C50C-407E-A947-70E740481C1C}">
                  <a14:useLocalDpi xmlns:a14="http://schemas.microsoft.com/office/drawing/2010/main" val="0"/>
                </a:ext>
              </a:extLst>
            </a:blip>
            <a:srcRect l="14737" t="6891" r="17155" b="7532"/>
            <a:stretch/>
          </p:blipFill>
          <p:spPr bwMode="auto">
            <a:xfrm>
              <a:off x="6834719" y="1187330"/>
              <a:ext cx="5000204" cy="4854744"/>
            </a:xfrm>
            <a:prstGeom prst="rect">
              <a:avLst/>
            </a:prstGeom>
            <a:ln>
              <a:noFill/>
            </a:ln>
            <a:extLst>
              <a:ext uri="{53640926-AAD7-44D8-BBD7-CCE9431645EC}">
                <a14:shadowObscured xmlns:a14="http://schemas.microsoft.com/office/drawing/2010/main"/>
              </a:ext>
            </a:extLst>
          </p:spPr>
        </p:pic>
        <p:sp>
          <p:nvSpPr>
            <p:cNvPr id="25" name="TextBox 19"/>
            <p:cNvSpPr txBox="1"/>
            <p:nvPr/>
          </p:nvSpPr>
          <p:spPr>
            <a:xfrm>
              <a:off x="5959981" y="4478264"/>
              <a:ext cx="2495550" cy="589915"/>
            </a:xfrm>
            <a:prstGeom prst="rect">
              <a:avLst/>
            </a:prstGeom>
            <a:noFill/>
          </p:spPr>
          <p:txBody>
            <a:bodyPr wrap="square" rtlCol="0">
              <a:spAutoFit/>
            </a:bodyPr>
            <a:lstStyle/>
            <a:p>
              <a:pPr marL="0" marR="0">
                <a:spcBef>
                  <a:spcPts val="0"/>
                </a:spcBef>
                <a:spcAft>
                  <a:spcPts val="0"/>
                </a:spcAft>
              </a:pPr>
              <a:r>
                <a:rPr lang="en-US" sz="1600" kern="1200" dirty="0">
                  <a:solidFill>
                    <a:srgbClr val="404040"/>
                  </a:solidFill>
                  <a:effectLst/>
                  <a:latin typeface="Century Gothic" panose="020B0502020202020204" pitchFamily="34" charset="0"/>
                  <a:ea typeface="Times New Roman" panose="02020603050405020304" pitchFamily="18" charset="0"/>
                </a:rPr>
                <a:t>RELATIVE STRENGTH OF TEMPERATURE EFFECT</a:t>
              </a:r>
              <a:endParaRPr lang="en-US" sz="1200" dirty="0">
                <a:effectLst/>
                <a:latin typeface="Times New Roman" panose="02020603050405020304" pitchFamily="18" charset="0"/>
                <a:ea typeface="Times New Roman" panose="02020603050405020304" pitchFamily="18" charset="0"/>
              </a:endParaRPr>
            </a:p>
          </p:txBody>
        </p:sp>
        <p:pic>
          <p:nvPicPr>
            <p:cNvPr id="26" name="Picture 25"/>
            <p:cNvPicPr/>
            <p:nvPr/>
          </p:nvPicPr>
          <p:blipFill rotWithShape="1">
            <a:blip r:embed="rId8" cstate="print">
              <a:extLst>
                <a:ext uri="{28A0092B-C50C-407E-A947-70E740481C1C}">
                  <a14:useLocalDpi xmlns:a14="http://schemas.microsoft.com/office/drawing/2010/main" val="0"/>
                </a:ext>
              </a:extLst>
            </a:blip>
            <a:srcRect l="4064" t="2791" r="63197" b="34990"/>
            <a:stretch/>
          </p:blipFill>
          <p:spPr bwMode="auto">
            <a:xfrm rot="10800000">
              <a:off x="6139223" y="5125145"/>
              <a:ext cx="271984" cy="883886"/>
            </a:xfrm>
            <a:prstGeom prst="rect">
              <a:avLst/>
            </a:prstGeom>
            <a:ln w="12700" cap="flat" cmpd="sng" algn="ctr">
              <a:solidFill>
                <a:sysClr val="windowText" lastClr="000000">
                  <a:lumMod val="75000"/>
                  <a:lumOff val="25000"/>
                </a:sysClr>
              </a:solidFill>
              <a:prstDash val="solid"/>
              <a:round/>
              <a:headEnd type="none" w="med" len="med"/>
              <a:tailEnd type="none" w="med" len="med"/>
            </a:ln>
            <a:extLst>
              <a:ext uri="{53640926-AAD7-44D8-BBD7-CCE9431645EC}">
                <a14:shadowObscured xmlns:a14="http://schemas.microsoft.com/office/drawing/2010/main"/>
              </a:ext>
            </a:extLst>
          </p:spPr>
        </p:pic>
        <p:grpSp>
          <p:nvGrpSpPr>
            <p:cNvPr id="4" name="Group 3"/>
            <p:cNvGrpSpPr/>
            <p:nvPr/>
          </p:nvGrpSpPr>
          <p:grpSpPr>
            <a:xfrm>
              <a:off x="6139223" y="5044620"/>
              <a:ext cx="2378978" cy="1344685"/>
              <a:chOff x="6387373" y="5029502"/>
              <a:chExt cx="2378978" cy="1344685"/>
            </a:xfrm>
          </p:grpSpPr>
          <p:sp>
            <p:nvSpPr>
              <p:cNvPr id="27" name="TextBox 8"/>
              <p:cNvSpPr txBox="1"/>
              <p:nvPr/>
            </p:nvSpPr>
            <p:spPr>
              <a:xfrm>
                <a:off x="6709240" y="5029502"/>
                <a:ext cx="1927225" cy="339725"/>
              </a:xfrm>
              <a:prstGeom prst="rect">
                <a:avLst/>
              </a:prstGeom>
              <a:noFill/>
            </p:spPr>
            <p:txBody>
              <a:bodyPr wrap="square" rtlCol="0">
                <a:spAutoFit/>
              </a:bodyPr>
              <a:lstStyle/>
              <a:p>
                <a:pPr marL="0" marR="0">
                  <a:spcBef>
                    <a:spcPts val="0"/>
                  </a:spcBef>
                  <a:spcAft>
                    <a:spcPts val="0"/>
                  </a:spcAft>
                </a:pPr>
                <a:r>
                  <a:rPr lang="en-US" sz="1600" kern="1200" dirty="0" smtClean="0">
                    <a:solidFill>
                      <a:srgbClr val="404040"/>
                    </a:solidFill>
                    <a:effectLst/>
                    <a:latin typeface="Century Gothic" panose="020B0502020202020204" pitchFamily="34" charset="0"/>
                    <a:ea typeface="Garamond" panose="02020404030301010803" pitchFamily="18" charset="0"/>
                    <a:cs typeface="Garamond" panose="02020404030301010803" pitchFamily="18" charset="0"/>
                  </a:rPr>
                  <a:t>Positive Effect</a:t>
                </a:r>
                <a:endParaRPr lang="en-US" sz="1200" dirty="0">
                  <a:effectLst/>
                  <a:latin typeface="Times New Roman" panose="02020603050405020304" pitchFamily="18" charset="0"/>
                  <a:ea typeface="Times New Roman" panose="02020603050405020304" pitchFamily="18" charset="0"/>
                </a:endParaRPr>
              </a:p>
            </p:txBody>
          </p:sp>
          <p:sp>
            <p:nvSpPr>
              <p:cNvPr id="28" name="TextBox 7"/>
              <p:cNvSpPr txBox="1"/>
              <p:nvPr/>
            </p:nvSpPr>
            <p:spPr>
              <a:xfrm>
                <a:off x="6724191" y="5727131"/>
                <a:ext cx="2042160" cy="339725"/>
              </a:xfrm>
              <a:prstGeom prst="rect">
                <a:avLst/>
              </a:prstGeom>
              <a:noFill/>
            </p:spPr>
            <p:txBody>
              <a:bodyPr wrap="square" rtlCol="0">
                <a:spAutoFit/>
              </a:bodyPr>
              <a:lstStyle/>
              <a:p>
                <a:pPr marL="0" marR="0">
                  <a:spcBef>
                    <a:spcPts val="0"/>
                  </a:spcBef>
                  <a:spcAft>
                    <a:spcPts val="0"/>
                  </a:spcAft>
                </a:pPr>
                <a:r>
                  <a:rPr lang="en-US" sz="1600" kern="1200" dirty="0" smtClean="0">
                    <a:solidFill>
                      <a:srgbClr val="404040"/>
                    </a:solidFill>
                    <a:effectLst/>
                    <a:latin typeface="Century Gothic" panose="020B0502020202020204" pitchFamily="34" charset="0"/>
                    <a:ea typeface="Garamond" panose="02020404030301010803" pitchFamily="18" charset="0"/>
                    <a:cs typeface="Garamond" panose="02020404030301010803" pitchFamily="18" charset="0"/>
                  </a:rPr>
                  <a:t>Negative </a:t>
                </a:r>
                <a:r>
                  <a:rPr lang="en-US" sz="1600" kern="1200" dirty="0">
                    <a:solidFill>
                      <a:srgbClr val="404040"/>
                    </a:solidFill>
                    <a:effectLst/>
                    <a:latin typeface="Century Gothic" panose="020B0502020202020204" pitchFamily="34" charset="0"/>
                    <a:ea typeface="Garamond" panose="02020404030301010803" pitchFamily="18" charset="0"/>
                    <a:cs typeface="Garamond" panose="02020404030301010803" pitchFamily="18" charset="0"/>
                  </a:rPr>
                  <a:t>Effect</a:t>
                </a:r>
                <a:endParaRPr lang="en-US" sz="1200" dirty="0">
                  <a:effectLst/>
                  <a:latin typeface="Times New Roman" panose="02020603050405020304" pitchFamily="18" charset="0"/>
                  <a:ea typeface="Times New Roman" panose="02020603050405020304" pitchFamily="18" charset="0"/>
                </a:endParaRPr>
              </a:p>
            </p:txBody>
          </p:sp>
          <p:sp>
            <p:nvSpPr>
              <p:cNvPr id="29" name="Rectangle 28"/>
              <p:cNvSpPr/>
              <p:nvPr/>
            </p:nvSpPr>
            <p:spPr>
              <a:xfrm>
                <a:off x="6387373" y="6087471"/>
                <a:ext cx="289686" cy="193952"/>
              </a:xfrm>
              <a:prstGeom prst="rect">
                <a:avLst/>
              </a:prstGeom>
              <a:solidFill>
                <a:srgbClr val="DEDED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6726184" y="6035633"/>
                <a:ext cx="1899829" cy="338554"/>
              </a:xfrm>
              <a:prstGeom prst="rect">
                <a:avLst/>
              </a:prstGeom>
              <a:noFill/>
            </p:spPr>
            <p:txBody>
              <a:bodyPr wrap="square" rtlCol="0">
                <a:spAutoFit/>
              </a:bodyPr>
              <a:lstStyle/>
              <a:p>
                <a:r>
                  <a:rPr lang="en-US" sz="1600" dirty="0">
                    <a:solidFill>
                      <a:schemeClr val="tx1">
                        <a:lumMod val="75000"/>
                        <a:lumOff val="25000"/>
                      </a:schemeClr>
                    </a:solidFill>
                    <a:ea typeface="Garamond" charset="0"/>
                    <a:cs typeface="Garamond" charset="0"/>
                  </a:rPr>
                  <a:t>Town Omitted</a:t>
                </a:r>
              </a:p>
            </p:txBody>
          </p:sp>
        </p:grpSp>
      </p:grpSp>
    </p:spTree>
    <p:extLst>
      <p:ext uri="{BB962C8B-B14F-4D97-AF65-F5344CB8AC3E}">
        <p14:creationId xmlns:p14="http://schemas.microsoft.com/office/powerpoint/2010/main" val="201968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64135"/>
                </a:solidFill>
              </a:rPr>
              <a:t> Errors and Uncertainties </a:t>
            </a:r>
          </a:p>
        </p:txBody>
      </p:sp>
      <p:sp>
        <p:nvSpPr>
          <p:cNvPr id="3" name="Text Placeholder 5"/>
          <p:cNvSpPr txBox="1">
            <a:spLocks/>
          </p:cNvSpPr>
          <p:nvPr/>
        </p:nvSpPr>
        <p:spPr>
          <a:xfrm>
            <a:off x="444962" y="1465932"/>
            <a:ext cx="11201078" cy="461664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64135"/>
              </a:buClr>
              <a:buFont typeface="Webdings" panose="05030102010509060703" pitchFamily="18" charset="2"/>
              <a:buChar char="4"/>
            </a:pPr>
            <a:r>
              <a:rPr lang="en-US" sz="2200" dirty="0">
                <a:solidFill>
                  <a:schemeClr val="tx1">
                    <a:lumMod val="75000"/>
                    <a:lumOff val="25000"/>
                  </a:schemeClr>
                </a:solidFill>
              </a:rPr>
              <a:t>While ground truthing was performed for a subset of training points in refining the land cover map, not all points were confirmed.</a:t>
            </a:r>
          </a:p>
          <a:p>
            <a:pPr>
              <a:lnSpc>
                <a:spcPct val="100000"/>
              </a:lnSpc>
              <a:spcBef>
                <a:spcPts val="0"/>
              </a:spcBef>
              <a:spcAft>
                <a:spcPts val="600"/>
              </a:spcAft>
              <a:buClr>
                <a:srgbClr val="964135"/>
              </a:buClr>
              <a:buFont typeface="Webdings" panose="05030102010509060703" pitchFamily="18" charset="2"/>
              <a:buChar char="4"/>
            </a:pPr>
            <a:endParaRPr lang="en-US" sz="2200" dirty="0">
              <a:solidFill>
                <a:schemeClr val="tx1">
                  <a:lumMod val="75000"/>
                  <a:lumOff val="25000"/>
                </a:schemeClr>
              </a:solidFill>
            </a:endParaRPr>
          </a:p>
          <a:p>
            <a:pPr>
              <a:lnSpc>
                <a:spcPct val="100000"/>
              </a:lnSpc>
              <a:spcBef>
                <a:spcPts val="0"/>
              </a:spcBef>
              <a:spcAft>
                <a:spcPts val="600"/>
              </a:spcAft>
              <a:buClr>
                <a:srgbClr val="964135"/>
              </a:buClr>
              <a:buFont typeface="Webdings" panose="05030102010509060703" pitchFamily="18" charset="2"/>
              <a:buChar char="4"/>
            </a:pPr>
            <a:r>
              <a:rPr lang="en-US" sz="2200" dirty="0">
                <a:solidFill>
                  <a:schemeClr val="tx1">
                    <a:lumMod val="75000"/>
                    <a:lumOff val="25000"/>
                  </a:schemeClr>
                </a:solidFill>
              </a:rPr>
              <a:t>The relationship between ticks and climate variables might not be representative of tick disease rates, as they do not affect human behavior in the same way as tick behavior.</a:t>
            </a:r>
          </a:p>
          <a:p>
            <a:pPr>
              <a:lnSpc>
                <a:spcPct val="100000"/>
              </a:lnSpc>
              <a:spcBef>
                <a:spcPts val="0"/>
              </a:spcBef>
              <a:spcAft>
                <a:spcPts val="600"/>
              </a:spcAft>
              <a:buClr>
                <a:srgbClr val="964135"/>
              </a:buClr>
              <a:buFont typeface="Webdings" panose="05030102010509060703" pitchFamily="18" charset="2"/>
              <a:buChar char="4"/>
            </a:pPr>
            <a:endParaRPr lang="en-US" sz="2200" b="1" dirty="0">
              <a:solidFill>
                <a:schemeClr val="tx1">
                  <a:lumMod val="75000"/>
                  <a:lumOff val="25000"/>
                </a:schemeClr>
              </a:solidFill>
            </a:endParaRPr>
          </a:p>
          <a:p>
            <a:pPr>
              <a:lnSpc>
                <a:spcPct val="100000"/>
              </a:lnSpc>
              <a:spcBef>
                <a:spcPts val="0"/>
              </a:spcBef>
              <a:spcAft>
                <a:spcPts val="600"/>
              </a:spcAft>
              <a:buClr>
                <a:srgbClr val="964135"/>
              </a:buClr>
              <a:buFont typeface="Webdings" panose="05030102010509060703" pitchFamily="18" charset="2"/>
              <a:buChar char="4"/>
            </a:pPr>
            <a:r>
              <a:rPr lang="en-US" sz="2200" dirty="0">
                <a:solidFill>
                  <a:schemeClr val="tx1">
                    <a:lumMod val="75000"/>
                    <a:lumOff val="25000"/>
                  </a:schemeClr>
                </a:solidFill>
              </a:rPr>
              <a:t>Despite modeling town-level disease rates, those towns may not be where the disease was contracted.</a:t>
            </a:r>
          </a:p>
          <a:p>
            <a:pPr>
              <a:lnSpc>
                <a:spcPct val="100000"/>
              </a:lnSpc>
              <a:spcBef>
                <a:spcPts val="0"/>
              </a:spcBef>
              <a:spcAft>
                <a:spcPts val="600"/>
              </a:spcAft>
              <a:buClr>
                <a:srgbClr val="964135"/>
              </a:buClr>
              <a:buFont typeface="Webdings" panose="05030102010509060703" pitchFamily="18" charset="2"/>
              <a:buChar char="4"/>
            </a:pPr>
            <a:endParaRPr lang="en-US" sz="2200" dirty="0">
              <a:solidFill>
                <a:schemeClr val="tx1">
                  <a:lumMod val="75000"/>
                  <a:lumOff val="25000"/>
                </a:schemeClr>
              </a:solidFill>
            </a:endParaRPr>
          </a:p>
          <a:p>
            <a:pPr>
              <a:lnSpc>
                <a:spcPct val="100000"/>
              </a:lnSpc>
              <a:spcBef>
                <a:spcPts val="0"/>
              </a:spcBef>
              <a:spcAft>
                <a:spcPts val="600"/>
              </a:spcAft>
              <a:buClr>
                <a:srgbClr val="964135"/>
              </a:buClr>
              <a:buFont typeface="Webdings" panose="05030102010509060703" pitchFamily="18" charset="2"/>
              <a:buChar char="4"/>
            </a:pPr>
            <a:r>
              <a:rPr lang="en-US" sz="2200" dirty="0">
                <a:solidFill>
                  <a:schemeClr val="tx1">
                    <a:lumMod val="75000"/>
                    <a:lumOff val="25000"/>
                  </a:schemeClr>
                </a:solidFill>
              </a:rPr>
              <a:t>The models were aggregated to annual resolution using methods as descriptive as possible. However, this may not be as descriptive as is needed.</a:t>
            </a:r>
            <a:endParaRPr lang="en-US" sz="2200" b="1" dirty="0">
              <a:solidFill>
                <a:schemeClr val="tx1">
                  <a:lumMod val="75000"/>
                  <a:lumOff val="25000"/>
                </a:schemeClr>
              </a:solidFill>
            </a:endParaRPr>
          </a:p>
        </p:txBody>
      </p:sp>
    </p:spTree>
    <p:extLst>
      <p:ext uri="{BB962C8B-B14F-4D97-AF65-F5344CB8AC3E}">
        <p14:creationId xmlns:p14="http://schemas.microsoft.com/office/powerpoint/2010/main" val="140679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par>
                          <p:cTn id="7" fill="hold">
                            <p:stCondLst>
                              <p:cond delay="0"/>
                            </p:stCondLst>
                            <p:childTnLst>
                              <p:par>
                                <p:cTn id="8" presetID="19" presetClass="emph" presetSubtype="0" fill="hold" nodeType="afterEffect">
                                  <p:stCondLst>
                                    <p:cond delay="0"/>
                                  </p:stCondLst>
                                  <p:childTnLst>
                                    <p:animClr clrSpc="rgb" dir="cw">
                                      <p:cBhvr override="childStyle">
                                        <p:cTn id="9" dur="1000" fill="hold"/>
                                        <p:tgtEl>
                                          <p:spTgt spid="3">
                                            <p:txEl>
                                              <p:pRg st="0" end="0"/>
                                            </p:txEl>
                                          </p:spTgt>
                                        </p:tgtEl>
                                        <p:attrNameLst>
                                          <p:attrName>style.color</p:attrName>
                                        </p:attrNameLst>
                                      </p:cBhvr>
                                      <p:to>
                                        <a:srgbClr val="AEABAB"/>
                                      </p:to>
                                    </p:animClr>
                                    <p:animClr clrSpc="rgb" dir="cw">
                                      <p:cBhvr>
                                        <p:cTn id="10" dur="1000" fill="hold"/>
                                        <p:tgtEl>
                                          <p:spTgt spid="3">
                                            <p:txEl>
                                              <p:pRg st="0" end="0"/>
                                            </p:txEl>
                                          </p:spTgt>
                                        </p:tgtEl>
                                        <p:attrNameLst>
                                          <p:attrName>fillcolor</p:attrName>
                                        </p:attrNameLst>
                                      </p:cBhvr>
                                      <p:to>
                                        <a:srgbClr val="AEABAB"/>
                                      </p:to>
                                    </p:animClr>
                                    <p:set>
                                      <p:cBhvr>
                                        <p:cTn id="11" dur="1000" fill="hold"/>
                                        <p:tgtEl>
                                          <p:spTgt spid="3">
                                            <p:txEl>
                                              <p:pRg st="0" end="0"/>
                                            </p:txEl>
                                          </p:spTgt>
                                        </p:tgtEl>
                                        <p:attrNameLst>
                                          <p:attrName>fill.type</p:attrName>
                                        </p:attrNameLst>
                                      </p:cBhvr>
                                      <p:to>
                                        <p:strVal val="solid"/>
                                      </p:to>
                                    </p:set>
                                    <p:set>
                                      <p:cBhvr>
                                        <p:cTn id="12" dur="1000" fill="hold"/>
                                        <p:tgtEl>
                                          <p:spTgt spid="3">
                                            <p:txEl>
                                              <p:pRg st="0" end="0"/>
                                            </p:txEl>
                                          </p:spTgt>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par>
                          <p:cTn id="17" fill="hold">
                            <p:stCondLst>
                              <p:cond delay="0"/>
                            </p:stCondLst>
                            <p:childTnLst>
                              <p:par>
                                <p:cTn id="18" presetID="19" presetClass="emph" presetSubtype="0" fill="hold" nodeType="afterEffect">
                                  <p:stCondLst>
                                    <p:cond delay="0"/>
                                  </p:stCondLst>
                                  <p:childTnLst>
                                    <p:animClr clrSpc="rgb" dir="cw">
                                      <p:cBhvr override="childStyle">
                                        <p:cTn id="19" dur="1000" fill="hold"/>
                                        <p:tgtEl>
                                          <p:spTgt spid="3">
                                            <p:txEl>
                                              <p:pRg st="2" end="2"/>
                                            </p:txEl>
                                          </p:spTgt>
                                        </p:tgtEl>
                                        <p:attrNameLst>
                                          <p:attrName>style.color</p:attrName>
                                        </p:attrNameLst>
                                      </p:cBhvr>
                                      <p:to>
                                        <a:srgbClr val="AEABAB"/>
                                      </p:to>
                                    </p:animClr>
                                    <p:animClr clrSpc="rgb" dir="cw">
                                      <p:cBhvr>
                                        <p:cTn id="20" dur="1000" fill="hold"/>
                                        <p:tgtEl>
                                          <p:spTgt spid="3">
                                            <p:txEl>
                                              <p:pRg st="2" end="2"/>
                                            </p:txEl>
                                          </p:spTgt>
                                        </p:tgtEl>
                                        <p:attrNameLst>
                                          <p:attrName>fillcolor</p:attrName>
                                        </p:attrNameLst>
                                      </p:cBhvr>
                                      <p:to>
                                        <a:srgbClr val="AEABAB"/>
                                      </p:to>
                                    </p:animClr>
                                    <p:set>
                                      <p:cBhvr>
                                        <p:cTn id="21" dur="1000" fill="hold"/>
                                        <p:tgtEl>
                                          <p:spTgt spid="3">
                                            <p:txEl>
                                              <p:pRg st="2" end="2"/>
                                            </p:txEl>
                                          </p:spTgt>
                                        </p:tgtEl>
                                        <p:attrNameLst>
                                          <p:attrName>fill.type</p:attrName>
                                        </p:attrNameLst>
                                      </p:cBhvr>
                                      <p:to>
                                        <p:strVal val="solid"/>
                                      </p:to>
                                    </p:set>
                                    <p:set>
                                      <p:cBhvr>
                                        <p:cTn id="22" dur="1000" fill="hold"/>
                                        <p:tgtEl>
                                          <p:spTgt spid="3">
                                            <p:txEl>
                                              <p:pRg st="2" end="2"/>
                                            </p:txEl>
                                          </p:spTgt>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par>
                          <p:cTn id="27" fill="hold">
                            <p:stCondLst>
                              <p:cond delay="0"/>
                            </p:stCondLst>
                            <p:childTnLst>
                              <p:par>
                                <p:cTn id="28" presetID="19" presetClass="emph" presetSubtype="0" fill="hold" nodeType="afterEffect">
                                  <p:stCondLst>
                                    <p:cond delay="0"/>
                                  </p:stCondLst>
                                  <p:childTnLst>
                                    <p:animClr clrSpc="rgb" dir="cw">
                                      <p:cBhvr override="childStyle">
                                        <p:cTn id="29" dur="1000" fill="hold"/>
                                        <p:tgtEl>
                                          <p:spTgt spid="3">
                                            <p:txEl>
                                              <p:pRg st="4" end="4"/>
                                            </p:txEl>
                                          </p:spTgt>
                                        </p:tgtEl>
                                        <p:attrNameLst>
                                          <p:attrName>style.color</p:attrName>
                                        </p:attrNameLst>
                                      </p:cBhvr>
                                      <p:to>
                                        <a:srgbClr val="AEABAB"/>
                                      </p:to>
                                    </p:animClr>
                                    <p:animClr clrSpc="rgb" dir="cw">
                                      <p:cBhvr>
                                        <p:cTn id="30" dur="1000" fill="hold"/>
                                        <p:tgtEl>
                                          <p:spTgt spid="3">
                                            <p:txEl>
                                              <p:pRg st="4" end="4"/>
                                            </p:txEl>
                                          </p:spTgt>
                                        </p:tgtEl>
                                        <p:attrNameLst>
                                          <p:attrName>fillcolor</p:attrName>
                                        </p:attrNameLst>
                                      </p:cBhvr>
                                      <p:to>
                                        <a:srgbClr val="AEABAB"/>
                                      </p:to>
                                    </p:animClr>
                                    <p:set>
                                      <p:cBhvr>
                                        <p:cTn id="31" dur="1000" fill="hold"/>
                                        <p:tgtEl>
                                          <p:spTgt spid="3">
                                            <p:txEl>
                                              <p:pRg st="4" end="4"/>
                                            </p:txEl>
                                          </p:spTgt>
                                        </p:tgtEl>
                                        <p:attrNameLst>
                                          <p:attrName>fill.type</p:attrName>
                                        </p:attrNameLst>
                                      </p:cBhvr>
                                      <p:to>
                                        <p:strVal val="solid"/>
                                      </p:to>
                                    </p:set>
                                    <p:set>
                                      <p:cBhvr>
                                        <p:cTn id="32" dur="1000" fill="hold"/>
                                        <p:tgtEl>
                                          <p:spTgt spid="3">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64135"/>
                </a:solidFill>
              </a:rPr>
              <a:t> Conclusions</a:t>
            </a:r>
          </a:p>
        </p:txBody>
      </p:sp>
      <p:sp>
        <p:nvSpPr>
          <p:cNvPr id="3" name="Text Placeholder 5"/>
          <p:cNvSpPr txBox="1">
            <a:spLocks/>
          </p:cNvSpPr>
          <p:nvPr/>
        </p:nvSpPr>
        <p:spPr>
          <a:xfrm>
            <a:off x="444963" y="1491426"/>
            <a:ext cx="11048698"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64135"/>
              </a:buClr>
              <a:buFont typeface="Webdings" panose="05030102010509060703" pitchFamily="18" charset="2"/>
              <a:buChar char="4"/>
            </a:pPr>
            <a:r>
              <a:rPr lang="en-US" sz="2200" dirty="0">
                <a:solidFill>
                  <a:schemeClr val="tx1">
                    <a:lumMod val="75000"/>
                    <a:lumOff val="25000"/>
                  </a:schemeClr>
                </a:solidFill>
              </a:rPr>
              <a:t>The land cover map demonstrated that vegetation classes were more mixed than expected and impervious surface was a subjective proxy for urbanization.</a:t>
            </a:r>
          </a:p>
          <a:p>
            <a:pPr>
              <a:lnSpc>
                <a:spcPct val="100000"/>
              </a:lnSpc>
              <a:spcBef>
                <a:spcPts val="0"/>
              </a:spcBef>
              <a:spcAft>
                <a:spcPts val="600"/>
              </a:spcAft>
              <a:buClr>
                <a:srgbClr val="964135"/>
              </a:buClr>
              <a:buFont typeface="Webdings" panose="05030102010509060703" pitchFamily="18" charset="2"/>
              <a:buChar char="4"/>
            </a:pPr>
            <a:endParaRPr lang="en-US" sz="1800" b="1" dirty="0">
              <a:solidFill>
                <a:schemeClr val="tx1">
                  <a:lumMod val="75000"/>
                  <a:lumOff val="25000"/>
                </a:schemeClr>
              </a:solidFill>
            </a:endParaRPr>
          </a:p>
          <a:p>
            <a:pPr>
              <a:lnSpc>
                <a:spcPct val="100000"/>
              </a:lnSpc>
              <a:spcBef>
                <a:spcPts val="0"/>
              </a:spcBef>
              <a:spcAft>
                <a:spcPts val="600"/>
              </a:spcAft>
              <a:buClr>
                <a:srgbClr val="964135"/>
              </a:buClr>
              <a:buFont typeface="Webdings" panose="05030102010509060703" pitchFamily="18" charset="2"/>
              <a:buChar char="4"/>
            </a:pPr>
            <a:r>
              <a:rPr lang="en-US" sz="2200" dirty="0">
                <a:solidFill>
                  <a:schemeClr val="tx1">
                    <a:lumMod val="75000"/>
                    <a:lumOff val="25000"/>
                  </a:schemeClr>
                </a:solidFill>
              </a:rPr>
              <a:t>Frye Island, </a:t>
            </a:r>
            <a:r>
              <a:rPr lang="en-US" sz="2200" dirty="0" err="1">
                <a:solidFill>
                  <a:schemeClr val="tx1">
                    <a:lumMod val="75000"/>
                    <a:lumOff val="25000"/>
                  </a:schemeClr>
                </a:solidFill>
              </a:rPr>
              <a:t>Chebeague</a:t>
            </a:r>
            <a:r>
              <a:rPr lang="en-US" sz="2200" dirty="0">
                <a:solidFill>
                  <a:schemeClr val="tx1">
                    <a:lumMod val="75000"/>
                    <a:lumOff val="25000"/>
                  </a:schemeClr>
                </a:solidFill>
              </a:rPr>
              <a:t> Island, and Long Island had the highest percent edge features, and should be targeted for increased public awareness.</a:t>
            </a:r>
          </a:p>
          <a:p>
            <a:pPr>
              <a:lnSpc>
                <a:spcPct val="100000"/>
              </a:lnSpc>
              <a:spcBef>
                <a:spcPts val="0"/>
              </a:spcBef>
              <a:spcAft>
                <a:spcPts val="600"/>
              </a:spcAft>
              <a:buClr>
                <a:srgbClr val="964135"/>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964135"/>
              </a:buClr>
              <a:buFont typeface="Webdings" panose="05030102010509060703" pitchFamily="18" charset="2"/>
              <a:buChar char="4"/>
            </a:pPr>
            <a:r>
              <a:rPr lang="en-US" sz="2200" dirty="0">
                <a:solidFill>
                  <a:schemeClr val="tx1">
                    <a:lumMod val="75000"/>
                    <a:lumOff val="25000"/>
                  </a:schemeClr>
                </a:solidFill>
              </a:rPr>
              <a:t>New Gloucester, North Yarmouth, and Cumberland were found to have the highest modeled tick-borne disease incidence risk per person.</a:t>
            </a:r>
          </a:p>
          <a:p>
            <a:pPr>
              <a:lnSpc>
                <a:spcPct val="100000"/>
              </a:lnSpc>
              <a:spcBef>
                <a:spcPts val="0"/>
              </a:spcBef>
              <a:spcAft>
                <a:spcPts val="600"/>
              </a:spcAft>
              <a:buClr>
                <a:srgbClr val="964135"/>
              </a:buClr>
              <a:buFont typeface="Webdings" panose="05030102010509060703" pitchFamily="18" charset="2"/>
              <a:buChar char="4"/>
            </a:pPr>
            <a:endParaRPr lang="en-US" sz="1800" b="1" dirty="0">
              <a:solidFill>
                <a:schemeClr val="tx1">
                  <a:lumMod val="75000"/>
                  <a:lumOff val="25000"/>
                </a:schemeClr>
              </a:solidFill>
            </a:endParaRPr>
          </a:p>
          <a:p>
            <a:pPr>
              <a:lnSpc>
                <a:spcPct val="100000"/>
              </a:lnSpc>
              <a:spcBef>
                <a:spcPts val="0"/>
              </a:spcBef>
              <a:spcAft>
                <a:spcPts val="600"/>
              </a:spcAft>
              <a:buClr>
                <a:srgbClr val="964135"/>
              </a:buClr>
              <a:buFont typeface="Webdings" panose="05030102010509060703" pitchFamily="18" charset="2"/>
              <a:buChar char="4"/>
            </a:pPr>
            <a:r>
              <a:rPr lang="en-US" sz="2200" dirty="0">
                <a:solidFill>
                  <a:schemeClr val="tx1">
                    <a:lumMod val="75000"/>
                    <a:lumOff val="25000"/>
                  </a:schemeClr>
                </a:solidFill>
              </a:rPr>
              <a:t>Temperature’s strength of effect was stronger in towns such as Standish, </a:t>
            </a:r>
            <a:r>
              <a:rPr lang="en-US" sz="2200" dirty="0" err="1">
                <a:solidFill>
                  <a:schemeClr val="tx1">
                    <a:lumMod val="75000"/>
                    <a:lumOff val="25000"/>
                  </a:schemeClr>
                </a:solidFill>
              </a:rPr>
              <a:t>Harpswell</a:t>
            </a:r>
            <a:r>
              <a:rPr lang="en-US" sz="2200" dirty="0">
                <a:solidFill>
                  <a:schemeClr val="tx1">
                    <a:lumMod val="75000"/>
                    <a:lumOff val="25000"/>
                  </a:schemeClr>
                </a:solidFill>
              </a:rPr>
              <a:t>, and South Portland. Humidity was not predictive of Lyme cases.</a:t>
            </a:r>
          </a:p>
        </p:txBody>
      </p:sp>
    </p:spTree>
    <p:extLst>
      <p:ext uri="{BB962C8B-B14F-4D97-AF65-F5344CB8AC3E}">
        <p14:creationId xmlns:p14="http://schemas.microsoft.com/office/powerpoint/2010/main" val="84702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par>
                          <p:cTn id="7" fill="hold">
                            <p:stCondLst>
                              <p:cond delay="0"/>
                            </p:stCondLst>
                            <p:childTnLst>
                              <p:par>
                                <p:cTn id="8" presetID="19" presetClass="emph" presetSubtype="0" fill="hold" nodeType="afterEffect">
                                  <p:stCondLst>
                                    <p:cond delay="0"/>
                                  </p:stCondLst>
                                  <p:childTnLst>
                                    <p:animClr clrSpc="rgb" dir="cw">
                                      <p:cBhvr override="childStyle">
                                        <p:cTn id="9" dur="1000" fill="hold"/>
                                        <p:tgtEl>
                                          <p:spTgt spid="3">
                                            <p:txEl>
                                              <p:pRg st="0" end="0"/>
                                            </p:txEl>
                                          </p:spTgt>
                                        </p:tgtEl>
                                        <p:attrNameLst>
                                          <p:attrName>style.color</p:attrName>
                                        </p:attrNameLst>
                                      </p:cBhvr>
                                      <p:to>
                                        <a:srgbClr val="AEABAB"/>
                                      </p:to>
                                    </p:animClr>
                                    <p:animClr clrSpc="rgb" dir="cw">
                                      <p:cBhvr>
                                        <p:cTn id="10" dur="1000" fill="hold"/>
                                        <p:tgtEl>
                                          <p:spTgt spid="3">
                                            <p:txEl>
                                              <p:pRg st="0" end="0"/>
                                            </p:txEl>
                                          </p:spTgt>
                                        </p:tgtEl>
                                        <p:attrNameLst>
                                          <p:attrName>fillcolor</p:attrName>
                                        </p:attrNameLst>
                                      </p:cBhvr>
                                      <p:to>
                                        <a:srgbClr val="AEABAB"/>
                                      </p:to>
                                    </p:animClr>
                                    <p:set>
                                      <p:cBhvr>
                                        <p:cTn id="11" dur="1000" fill="hold"/>
                                        <p:tgtEl>
                                          <p:spTgt spid="3">
                                            <p:txEl>
                                              <p:pRg st="0" end="0"/>
                                            </p:txEl>
                                          </p:spTgt>
                                        </p:tgtEl>
                                        <p:attrNameLst>
                                          <p:attrName>fill.type</p:attrName>
                                        </p:attrNameLst>
                                      </p:cBhvr>
                                      <p:to>
                                        <p:strVal val="solid"/>
                                      </p:to>
                                    </p:set>
                                    <p:set>
                                      <p:cBhvr>
                                        <p:cTn id="12" dur="1000" fill="hold"/>
                                        <p:tgtEl>
                                          <p:spTgt spid="3">
                                            <p:txEl>
                                              <p:pRg st="0" end="0"/>
                                            </p:txEl>
                                          </p:spTgt>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par>
                          <p:cTn id="17" fill="hold">
                            <p:stCondLst>
                              <p:cond delay="0"/>
                            </p:stCondLst>
                            <p:childTnLst>
                              <p:par>
                                <p:cTn id="18" presetID="19" presetClass="emph" presetSubtype="0" fill="hold" nodeType="afterEffect">
                                  <p:stCondLst>
                                    <p:cond delay="0"/>
                                  </p:stCondLst>
                                  <p:childTnLst>
                                    <p:animClr clrSpc="rgb" dir="cw">
                                      <p:cBhvr override="childStyle">
                                        <p:cTn id="19" dur="1000" fill="hold"/>
                                        <p:tgtEl>
                                          <p:spTgt spid="3">
                                            <p:txEl>
                                              <p:pRg st="2" end="2"/>
                                            </p:txEl>
                                          </p:spTgt>
                                        </p:tgtEl>
                                        <p:attrNameLst>
                                          <p:attrName>style.color</p:attrName>
                                        </p:attrNameLst>
                                      </p:cBhvr>
                                      <p:to>
                                        <a:srgbClr val="AEABAB"/>
                                      </p:to>
                                    </p:animClr>
                                    <p:animClr clrSpc="rgb" dir="cw">
                                      <p:cBhvr>
                                        <p:cTn id="20" dur="1000" fill="hold"/>
                                        <p:tgtEl>
                                          <p:spTgt spid="3">
                                            <p:txEl>
                                              <p:pRg st="2" end="2"/>
                                            </p:txEl>
                                          </p:spTgt>
                                        </p:tgtEl>
                                        <p:attrNameLst>
                                          <p:attrName>fillcolor</p:attrName>
                                        </p:attrNameLst>
                                      </p:cBhvr>
                                      <p:to>
                                        <a:srgbClr val="AEABAB"/>
                                      </p:to>
                                    </p:animClr>
                                    <p:set>
                                      <p:cBhvr>
                                        <p:cTn id="21" dur="1000" fill="hold"/>
                                        <p:tgtEl>
                                          <p:spTgt spid="3">
                                            <p:txEl>
                                              <p:pRg st="2" end="2"/>
                                            </p:txEl>
                                          </p:spTgt>
                                        </p:tgtEl>
                                        <p:attrNameLst>
                                          <p:attrName>fill.type</p:attrName>
                                        </p:attrNameLst>
                                      </p:cBhvr>
                                      <p:to>
                                        <p:strVal val="solid"/>
                                      </p:to>
                                    </p:set>
                                    <p:set>
                                      <p:cBhvr>
                                        <p:cTn id="22" dur="1000" fill="hold"/>
                                        <p:tgtEl>
                                          <p:spTgt spid="3">
                                            <p:txEl>
                                              <p:pRg st="2" end="2"/>
                                            </p:txEl>
                                          </p:spTgt>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par>
                          <p:cTn id="27" fill="hold">
                            <p:stCondLst>
                              <p:cond delay="0"/>
                            </p:stCondLst>
                            <p:childTnLst>
                              <p:par>
                                <p:cTn id="28" presetID="19" presetClass="emph" presetSubtype="0" fill="hold" nodeType="afterEffect">
                                  <p:stCondLst>
                                    <p:cond delay="0"/>
                                  </p:stCondLst>
                                  <p:childTnLst>
                                    <p:animClr clrSpc="rgb" dir="cw">
                                      <p:cBhvr override="childStyle">
                                        <p:cTn id="29" dur="1000" fill="hold"/>
                                        <p:tgtEl>
                                          <p:spTgt spid="3">
                                            <p:txEl>
                                              <p:pRg st="4" end="4"/>
                                            </p:txEl>
                                          </p:spTgt>
                                        </p:tgtEl>
                                        <p:attrNameLst>
                                          <p:attrName>style.color</p:attrName>
                                        </p:attrNameLst>
                                      </p:cBhvr>
                                      <p:to>
                                        <a:srgbClr val="AEABAB"/>
                                      </p:to>
                                    </p:animClr>
                                    <p:animClr clrSpc="rgb" dir="cw">
                                      <p:cBhvr>
                                        <p:cTn id="30" dur="1000" fill="hold"/>
                                        <p:tgtEl>
                                          <p:spTgt spid="3">
                                            <p:txEl>
                                              <p:pRg st="4" end="4"/>
                                            </p:txEl>
                                          </p:spTgt>
                                        </p:tgtEl>
                                        <p:attrNameLst>
                                          <p:attrName>fillcolor</p:attrName>
                                        </p:attrNameLst>
                                      </p:cBhvr>
                                      <p:to>
                                        <a:srgbClr val="AEABAB"/>
                                      </p:to>
                                    </p:animClr>
                                    <p:set>
                                      <p:cBhvr>
                                        <p:cTn id="31" dur="1000" fill="hold"/>
                                        <p:tgtEl>
                                          <p:spTgt spid="3">
                                            <p:txEl>
                                              <p:pRg st="4" end="4"/>
                                            </p:txEl>
                                          </p:spTgt>
                                        </p:tgtEl>
                                        <p:attrNameLst>
                                          <p:attrName>fill.type</p:attrName>
                                        </p:attrNameLst>
                                      </p:cBhvr>
                                      <p:to>
                                        <p:strVal val="solid"/>
                                      </p:to>
                                    </p:set>
                                    <p:set>
                                      <p:cBhvr>
                                        <p:cTn id="32" dur="1000" fill="hold"/>
                                        <p:tgtEl>
                                          <p:spTgt spid="3">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1070261" y="1103741"/>
            <a:ext cx="10626439" cy="501570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64135"/>
              </a:buClr>
            </a:pPr>
            <a:r>
              <a:rPr lang="en-US" sz="2200" b="1" u="sng" dirty="0"/>
              <a:t>Partners</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b="1" dirty="0"/>
              <a:t>Chuck Lubelczyk</a:t>
            </a:r>
            <a:r>
              <a:rPr lang="en-US" sz="2200" dirty="0"/>
              <a:t>, MMCRI, Lyme &amp; Vector Borne Disease Laboratory</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b="1" dirty="0"/>
              <a:t>Dr. Rob Smith</a:t>
            </a:r>
            <a:r>
              <a:rPr lang="en-US" sz="2200" dirty="0"/>
              <a:t>, MMCRI, Lyme &amp; Vector Borne Disease Laboratory</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b="1" dirty="0"/>
              <a:t>Dr. Susan Elias</a:t>
            </a:r>
            <a:r>
              <a:rPr lang="en-US" sz="2200" dirty="0"/>
              <a:t>, Maine Vector-Borne Disease Working Group and MMCRI, Lyme &amp; Vector Borne Disease Laboratory</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b="1" dirty="0"/>
              <a:t>Dr. Nick Record</a:t>
            </a:r>
            <a:r>
              <a:rPr lang="en-US" sz="2200" dirty="0"/>
              <a:t>, Bigelow Laboratory for Ocean Sciences</a:t>
            </a:r>
            <a:br>
              <a:rPr lang="en-US" sz="2200" dirty="0"/>
            </a:br>
            <a:endParaRPr lang="en-US" sz="600" dirty="0"/>
          </a:p>
          <a:p>
            <a:pPr>
              <a:lnSpc>
                <a:spcPct val="100000"/>
              </a:lnSpc>
              <a:spcBef>
                <a:spcPts val="0"/>
              </a:spcBef>
              <a:spcAft>
                <a:spcPts val="600"/>
              </a:spcAft>
            </a:pPr>
            <a:r>
              <a:rPr lang="en-US" sz="2200" b="1" u="sng" dirty="0"/>
              <a:t>Advisors and Mentors</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b="1" dirty="0"/>
              <a:t>Dr. Cedric Fichot</a:t>
            </a:r>
            <a:r>
              <a:rPr lang="en-US" sz="2200" dirty="0"/>
              <a:t>, Boston University </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b="1" dirty="0"/>
              <a:t>Dr. Valerie Pasquarella</a:t>
            </a:r>
            <a:r>
              <a:rPr lang="en-US" sz="2200" dirty="0"/>
              <a:t>, Boston University </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b="1" dirty="0"/>
              <a:t>Tess McCabe</a:t>
            </a:r>
            <a:r>
              <a:rPr lang="en-US" sz="2200" dirty="0"/>
              <a:t>, Boston University </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b="1" dirty="0"/>
              <a:t>John Foster</a:t>
            </a:r>
            <a:r>
              <a:rPr lang="en-US" sz="2200" dirty="0"/>
              <a:t>, Boston University</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b="1" dirty="0"/>
              <a:t>Zachary Bengtsson</a:t>
            </a:r>
            <a:r>
              <a:rPr lang="en-US" sz="2200" dirty="0"/>
              <a:t>, DEVELOP Massachusetts </a:t>
            </a:r>
            <a:r>
              <a:rPr lang="mr-IN" sz="2200" dirty="0"/>
              <a:t>–</a:t>
            </a:r>
            <a:r>
              <a:rPr lang="en-US" sz="2200" dirty="0"/>
              <a:t> Boston</a:t>
            </a:r>
          </a:p>
        </p:txBody>
      </p:sp>
    </p:spTree>
    <p:extLst>
      <p:ext uri="{BB962C8B-B14F-4D97-AF65-F5344CB8AC3E}">
        <p14:creationId xmlns:p14="http://schemas.microsoft.com/office/powerpoint/2010/main" val="5237627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rapezoid 29"/>
          <p:cNvSpPr/>
          <p:nvPr/>
        </p:nvSpPr>
        <p:spPr>
          <a:xfrm rot="15683227">
            <a:off x="7521954" y="3448488"/>
            <a:ext cx="2092619" cy="787591"/>
          </a:xfrm>
          <a:prstGeom prst="trapezoid">
            <a:avLst>
              <a:gd name="adj" fmla="val 116000"/>
            </a:avLst>
          </a:prstGeom>
          <a:gradFill flip="none" rotWithShape="1">
            <a:gsLst>
              <a:gs pos="0">
                <a:srgbClr val="CAA09A">
                  <a:tint val="66000"/>
                  <a:satMod val="160000"/>
                </a:srgbClr>
              </a:gs>
              <a:gs pos="50000">
                <a:srgbClr val="CAA09A">
                  <a:tint val="44500"/>
                  <a:satMod val="160000"/>
                </a:srgbClr>
              </a:gs>
              <a:gs pos="100000">
                <a:srgbClr val="CAA09A">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7343" b="84686" l="4389" r="96552"/>
                    </a14:imgEffect>
                  </a14:imgLayer>
                </a14:imgProps>
              </a:ext>
              <a:ext uri="{28A0092B-C50C-407E-A947-70E740481C1C}">
                <a14:useLocalDpi xmlns:a14="http://schemas.microsoft.com/office/drawing/2010/main" val="0"/>
              </a:ext>
            </a:extLst>
          </a:blip>
          <a:srcRect l="5555" t="20235" r="4020" b="16863"/>
          <a:stretch/>
        </p:blipFill>
        <p:spPr>
          <a:xfrm>
            <a:off x="3778031" y="3483949"/>
            <a:ext cx="4530850" cy="2435484"/>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852" b="97281" l="2151" r="82014"/>
                    </a14:imgEffect>
                  </a14:imgLayer>
                </a14:imgProps>
              </a:ext>
              <a:ext uri="{28A0092B-C50C-407E-A947-70E740481C1C}">
                <a14:useLocalDpi xmlns:a14="http://schemas.microsoft.com/office/drawing/2010/main" val="0"/>
              </a:ext>
            </a:extLst>
          </a:blip>
          <a:srcRect l="2327" t="4102" r="15712" b="2564"/>
          <a:stretch/>
        </p:blipFill>
        <p:spPr>
          <a:xfrm>
            <a:off x="8727746" y="764192"/>
            <a:ext cx="2858313" cy="4212251"/>
          </a:xfrm>
          <a:prstGeom prst="rect">
            <a:avLst/>
          </a:prstGeom>
        </p:spPr>
      </p:pic>
      <p:sp>
        <p:nvSpPr>
          <p:cNvPr id="2"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64135"/>
                </a:solidFill>
              </a:rPr>
              <a:t> Study Region and Period</a:t>
            </a:r>
          </a:p>
        </p:txBody>
      </p:sp>
      <p:sp>
        <p:nvSpPr>
          <p:cNvPr id="3" name="Text Placeholder 3"/>
          <p:cNvSpPr txBox="1">
            <a:spLocks/>
          </p:cNvSpPr>
          <p:nvPr/>
        </p:nvSpPr>
        <p:spPr>
          <a:xfrm>
            <a:off x="372956" y="1145150"/>
            <a:ext cx="5266163" cy="21329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964135"/>
              </a:buClr>
              <a:buFont typeface="Webdings" panose="05030102010509060703" pitchFamily="18" charset="2"/>
              <a:buChar char=""/>
            </a:pPr>
            <a:r>
              <a:rPr lang="en-US" sz="2000" b="1" dirty="0">
                <a:solidFill>
                  <a:schemeClr val="tx1">
                    <a:lumMod val="75000"/>
                    <a:lumOff val="25000"/>
                  </a:schemeClr>
                </a:solidFill>
              </a:rPr>
              <a:t>Study Region:</a:t>
            </a:r>
            <a:r>
              <a:rPr lang="en-US" sz="2000" dirty="0">
                <a:solidFill>
                  <a:schemeClr val="tx1">
                    <a:lumMod val="75000"/>
                    <a:lumOff val="25000"/>
                  </a:schemeClr>
                </a:solidFill>
              </a:rPr>
              <a:t/>
            </a:r>
            <a:br>
              <a:rPr lang="en-US" sz="2000" dirty="0">
                <a:solidFill>
                  <a:schemeClr val="tx1">
                    <a:lumMod val="75000"/>
                    <a:lumOff val="25000"/>
                  </a:schemeClr>
                </a:solidFill>
              </a:rPr>
            </a:br>
            <a:r>
              <a:rPr lang="en-US" sz="2000" dirty="0">
                <a:solidFill>
                  <a:schemeClr val="tx1">
                    <a:lumMod val="75000"/>
                    <a:lumOff val="25000"/>
                  </a:schemeClr>
                </a:solidFill>
              </a:rPr>
              <a:t>Cumberland County, Maine</a:t>
            </a:r>
          </a:p>
          <a:p>
            <a:pPr marL="342900" indent="-342900">
              <a:lnSpc>
                <a:spcPct val="100000"/>
              </a:lnSpc>
              <a:spcAft>
                <a:spcPts val="600"/>
              </a:spcAft>
              <a:buClr>
                <a:srgbClr val="964135"/>
              </a:buClr>
              <a:buFont typeface="Webdings" panose="05030102010509060703" pitchFamily="18" charset="2"/>
              <a:buChar char=""/>
            </a:pPr>
            <a:r>
              <a:rPr lang="en-US" sz="2000" b="1" dirty="0">
                <a:solidFill>
                  <a:schemeClr val="tx1">
                    <a:lumMod val="75000"/>
                    <a:lumOff val="25000"/>
                  </a:schemeClr>
                </a:solidFill>
              </a:rPr>
              <a:t>Study Period:</a:t>
            </a:r>
            <a:r>
              <a:rPr lang="en-US" sz="2000" dirty="0">
                <a:solidFill>
                  <a:schemeClr val="tx1">
                    <a:lumMod val="75000"/>
                    <a:lumOff val="25000"/>
                  </a:schemeClr>
                </a:solidFill>
              </a:rPr>
              <a:t/>
            </a:r>
            <a:br>
              <a:rPr lang="en-US" sz="2000" dirty="0">
                <a:solidFill>
                  <a:schemeClr val="tx1">
                    <a:lumMod val="75000"/>
                    <a:lumOff val="25000"/>
                  </a:schemeClr>
                </a:solidFill>
              </a:rPr>
            </a:br>
            <a:r>
              <a:rPr lang="en-US" sz="2000" dirty="0">
                <a:solidFill>
                  <a:schemeClr val="tx1">
                    <a:lumMod val="75000"/>
                    <a:lumOff val="25000"/>
                  </a:schemeClr>
                </a:solidFill>
              </a:rPr>
              <a:t>January 2008 to June 2019</a:t>
            </a:r>
          </a:p>
          <a:p>
            <a:pPr marL="342900" indent="-342900">
              <a:lnSpc>
                <a:spcPct val="100000"/>
              </a:lnSpc>
              <a:spcAft>
                <a:spcPts val="600"/>
              </a:spcAft>
              <a:buClr>
                <a:srgbClr val="964135"/>
              </a:buClr>
              <a:buFont typeface="Webdings" panose="05030102010509060703" pitchFamily="18" charset="2"/>
              <a:buChar char=""/>
            </a:pPr>
            <a:r>
              <a:rPr lang="en-US" sz="2000" dirty="0">
                <a:solidFill>
                  <a:schemeClr val="tx1">
                    <a:lumMod val="75000"/>
                    <a:lumOff val="25000"/>
                  </a:schemeClr>
                </a:solidFill>
              </a:rPr>
              <a:t>Most populated county in Maine </a:t>
            </a:r>
          </a:p>
        </p:txBody>
      </p:sp>
      <p:sp>
        <p:nvSpPr>
          <p:cNvPr id="9" name="Rectangle 8"/>
          <p:cNvSpPr/>
          <p:nvPr/>
        </p:nvSpPr>
        <p:spPr>
          <a:xfrm>
            <a:off x="5382228" y="5812718"/>
            <a:ext cx="6694277" cy="338554"/>
          </a:xfrm>
          <a:prstGeom prst="rect">
            <a:avLst/>
          </a:prstGeom>
        </p:spPr>
        <p:txBody>
          <a:bodyPr wrap="square">
            <a:spAutoFit/>
          </a:bodyPr>
          <a:lstStyle/>
          <a:p>
            <a:pPr algn="r"/>
            <a:r>
              <a:rPr lang="en-US" sz="1600" dirty="0">
                <a:solidFill>
                  <a:srgbClr val="3F3F3F"/>
                </a:solidFill>
                <a:latin typeface="Century Gothic" charset="0"/>
                <a:ea typeface="Century Gothic" charset="0"/>
                <a:cs typeface="Century Gothic" charset="0"/>
              </a:rPr>
              <a:t>Source: DEVELOP Southern Maine Health &amp; Air Quality Team</a:t>
            </a:r>
            <a:endParaRPr lang="en-US" sz="1600" dirty="0">
              <a:solidFill>
                <a:srgbClr val="000000"/>
              </a:solidFill>
              <a:latin typeface="Century Gothic" charset="0"/>
              <a:ea typeface="Century Gothic" charset="0"/>
              <a:cs typeface="Century Gothic"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84609" y="804213"/>
            <a:ext cx="430702" cy="557379"/>
          </a:xfrm>
          <a:prstGeom prst="rect">
            <a:avLst/>
          </a:prstGeom>
        </p:spPr>
      </p:pic>
      <p:grpSp>
        <p:nvGrpSpPr>
          <p:cNvPr id="17" name="Group 16"/>
          <p:cNvGrpSpPr/>
          <p:nvPr/>
        </p:nvGrpSpPr>
        <p:grpSpPr>
          <a:xfrm>
            <a:off x="6787338" y="1318117"/>
            <a:ext cx="2829671" cy="1023500"/>
            <a:chOff x="5331373" y="4232316"/>
            <a:chExt cx="2425140" cy="850304"/>
          </a:xfrm>
        </p:grpSpPr>
        <p:sp>
          <p:nvSpPr>
            <p:cNvPr id="18" name="TextBox 17"/>
            <p:cNvSpPr txBox="1"/>
            <p:nvPr/>
          </p:nvSpPr>
          <p:spPr>
            <a:xfrm>
              <a:off x="5824994" y="4493415"/>
              <a:ext cx="1665141" cy="281264"/>
            </a:xfrm>
            <a:prstGeom prst="rect">
              <a:avLst/>
            </a:prstGeom>
            <a:noFill/>
          </p:spPr>
          <p:txBody>
            <a:bodyPr wrap="square" rtlCol="0">
              <a:spAutoFit/>
            </a:bodyPr>
            <a:lstStyle/>
            <a:p>
              <a:r>
                <a:rPr lang="en-US" sz="1600" dirty="0">
                  <a:solidFill>
                    <a:schemeClr val="tx1">
                      <a:lumMod val="85000"/>
                      <a:lumOff val="15000"/>
                    </a:schemeClr>
                  </a:solidFill>
                </a:rPr>
                <a:t>Cumberland</a:t>
              </a:r>
            </a:p>
          </p:txBody>
        </p:sp>
        <p:sp>
          <p:nvSpPr>
            <p:cNvPr id="19" name="TextBox 18"/>
            <p:cNvSpPr txBox="1"/>
            <p:nvPr/>
          </p:nvSpPr>
          <p:spPr>
            <a:xfrm>
              <a:off x="5824994" y="4801356"/>
              <a:ext cx="1931519" cy="281264"/>
            </a:xfrm>
            <a:prstGeom prst="rect">
              <a:avLst/>
            </a:prstGeom>
            <a:noFill/>
          </p:spPr>
          <p:txBody>
            <a:bodyPr wrap="square" rtlCol="0">
              <a:spAutoFit/>
            </a:bodyPr>
            <a:lstStyle/>
            <a:p>
              <a:r>
                <a:rPr lang="en-US" sz="1600" dirty="0"/>
                <a:t>All other </a:t>
              </a:r>
              <a:r>
                <a:rPr lang="en-US" sz="1600" dirty="0">
                  <a:solidFill>
                    <a:schemeClr val="tx1">
                      <a:lumMod val="85000"/>
                      <a:lumOff val="15000"/>
                    </a:schemeClr>
                  </a:solidFill>
                </a:rPr>
                <a:t>counties</a:t>
              </a:r>
            </a:p>
          </p:txBody>
        </p:sp>
        <p:sp>
          <p:nvSpPr>
            <p:cNvPr id="20" name="TextBox 19"/>
            <p:cNvSpPr txBox="1"/>
            <p:nvPr/>
          </p:nvSpPr>
          <p:spPr>
            <a:xfrm>
              <a:off x="5331373" y="4232316"/>
              <a:ext cx="1665141" cy="281264"/>
            </a:xfrm>
            <a:prstGeom prst="rect">
              <a:avLst/>
            </a:prstGeom>
            <a:noFill/>
          </p:spPr>
          <p:txBody>
            <a:bodyPr wrap="square" rtlCol="0">
              <a:spAutoFit/>
            </a:bodyPr>
            <a:lstStyle/>
            <a:p>
              <a:r>
                <a:rPr lang="en-US" sz="1600" dirty="0">
                  <a:solidFill>
                    <a:schemeClr val="tx1">
                      <a:lumMod val="85000"/>
                      <a:lumOff val="15000"/>
                    </a:schemeClr>
                  </a:solidFill>
                </a:rPr>
                <a:t>COUNTIES</a:t>
              </a:r>
            </a:p>
          </p:txBody>
        </p:sp>
        <p:sp>
          <p:nvSpPr>
            <p:cNvPr id="21" name="Rectangle 20"/>
            <p:cNvSpPr/>
            <p:nvPr/>
          </p:nvSpPr>
          <p:spPr>
            <a:xfrm>
              <a:off x="5395746" y="4556542"/>
              <a:ext cx="429248" cy="212299"/>
            </a:xfrm>
            <a:prstGeom prst="rect">
              <a:avLst/>
            </a:prstGeom>
            <a:solidFill>
              <a:srgbClr val="F6C468"/>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Rectangle 21"/>
            <p:cNvSpPr/>
            <p:nvPr/>
          </p:nvSpPr>
          <p:spPr>
            <a:xfrm>
              <a:off x="5395746" y="4861755"/>
              <a:ext cx="429248" cy="212299"/>
            </a:xfrm>
            <a:prstGeom prst="rect">
              <a:avLst/>
            </a:prstGeom>
            <a:solidFill>
              <a:srgbClr val="CDCDCD"/>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4" name="TextBox 3"/>
          <p:cNvSpPr txBox="1"/>
          <p:nvPr/>
        </p:nvSpPr>
        <p:spPr>
          <a:xfrm>
            <a:off x="1677862" y="5817094"/>
            <a:ext cx="3172548" cy="338554"/>
          </a:xfrm>
          <a:prstGeom prst="rect">
            <a:avLst/>
          </a:prstGeom>
          <a:noFill/>
        </p:spPr>
        <p:txBody>
          <a:bodyPr wrap="square" rtlCol="0">
            <a:spAutoFit/>
          </a:bodyPr>
          <a:lstStyle/>
          <a:p>
            <a:pPr lvl="0" algn="r"/>
            <a:r>
              <a:rPr lang="en-US" sz="1600" dirty="0">
                <a:solidFill>
                  <a:prstClr val="white"/>
                </a:solidFill>
                <a:latin typeface="Century Gothic" charset="0"/>
                <a:ea typeface="Century Gothic" charset="0"/>
                <a:cs typeface="Century Gothic" charset="0"/>
              </a:rPr>
              <a:t>Source: Mike Lindsey (Flickr)</a:t>
            </a:r>
          </a:p>
        </p:txBody>
      </p:sp>
      <p:grpSp>
        <p:nvGrpSpPr>
          <p:cNvPr id="8" name="Group 7"/>
          <p:cNvGrpSpPr/>
          <p:nvPr/>
        </p:nvGrpSpPr>
        <p:grpSpPr>
          <a:xfrm>
            <a:off x="8478667" y="4929333"/>
            <a:ext cx="3597838" cy="532436"/>
            <a:chOff x="8057633" y="5307913"/>
            <a:chExt cx="3985945" cy="721899"/>
          </a:xfrm>
        </p:grpSpPr>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l="999" t="50851" r="10054" b="45256"/>
            <a:stretch/>
          </p:blipFill>
          <p:spPr>
            <a:xfrm>
              <a:off x="8085363" y="5704114"/>
              <a:ext cx="3211287" cy="108604"/>
            </a:xfrm>
            <a:prstGeom prst="rect">
              <a:avLst/>
            </a:prstGeom>
          </p:spPr>
        </p:pic>
        <p:sp>
          <p:nvSpPr>
            <p:cNvPr id="60" name="TextBox 59"/>
            <p:cNvSpPr txBox="1"/>
            <p:nvPr/>
          </p:nvSpPr>
          <p:spPr>
            <a:xfrm>
              <a:off x="8057633" y="5307913"/>
              <a:ext cx="183690" cy="459026"/>
            </a:xfrm>
            <a:prstGeom prst="rect">
              <a:avLst/>
            </a:prstGeom>
            <a:noFill/>
          </p:spPr>
          <p:txBody>
            <a:bodyPr wrap="square" rtlCol="0">
              <a:spAutoFit/>
            </a:bodyPr>
            <a:lstStyle/>
            <a:p>
              <a:pPr algn="ctr"/>
              <a:r>
                <a:rPr lang="en-US" sz="1600" dirty="0">
                  <a:solidFill>
                    <a:schemeClr val="bg2">
                      <a:lumMod val="25000"/>
                    </a:schemeClr>
                  </a:solidFill>
                </a:rPr>
                <a:t>0</a:t>
              </a:r>
            </a:p>
          </p:txBody>
        </p:sp>
        <p:sp>
          <p:nvSpPr>
            <p:cNvPr id="61" name="TextBox 60"/>
            <p:cNvSpPr txBox="1"/>
            <p:nvPr/>
          </p:nvSpPr>
          <p:spPr>
            <a:xfrm>
              <a:off x="8242703" y="5307913"/>
              <a:ext cx="534831" cy="459026"/>
            </a:xfrm>
            <a:prstGeom prst="rect">
              <a:avLst/>
            </a:prstGeom>
            <a:noFill/>
          </p:spPr>
          <p:txBody>
            <a:bodyPr wrap="square" rtlCol="0">
              <a:spAutoFit/>
            </a:bodyPr>
            <a:lstStyle/>
            <a:p>
              <a:pPr algn="ctr"/>
              <a:r>
                <a:rPr lang="en-US" sz="1600" dirty="0">
                  <a:solidFill>
                    <a:schemeClr val="bg2">
                      <a:lumMod val="25000"/>
                    </a:schemeClr>
                  </a:solidFill>
                </a:rPr>
                <a:t>40</a:t>
              </a:r>
            </a:p>
          </p:txBody>
        </p:sp>
        <p:sp>
          <p:nvSpPr>
            <p:cNvPr id="62" name="TextBox 61"/>
            <p:cNvSpPr txBox="1"/>
            <p:nvPr/>
          </p:nvSpPr>
          <p:spPr>
            <a:xfrm>
              <a:off x="8674367" y="5307913"/>
              <a:ext cx="499961" cy="459026"/>
            </a:xfrm>
            <a:prstGeom prst="rect">
              <a:avLst/>
            </a:prstGeom>
            <a:noFill/>
          </p:spPr>
          <p:txBody>
            <a:bodyPr wrap="square" rtlCol="0">
              <a:spAutoFit/>
            </a:bodyPr>
            <a:lstStyle/>
            <a:p>
              <a:pPr algn="ctr"/>
              <a:r>
                <a:rPr lang="en-US" sz="1600" dirty="0">
                  <a:solidFill>
                    <a:schemeClr val="bg2">
                      <a:lumMod val="25000"/>
                    </a:schemeClr>
                  </a:solidFill>
                </a:rPr>
                <a:t>80</a:t>
              </a:r>
            </a:p>
          </p:txBody>
        </p:sp>
        <p:sp>
          <p:nvSpPr>
            <p:cNvPr id="63" name="TextBox 62"/>
            <p:cNvSpPr txBox="1"/>
            <p:nvPr/>
          </p:nvSpPr>
          <p:spPr>
            <a:xfrm>
              <a:off x="9423017" y="5307913"/>
              <a:ext cx="646188" cy="459026"/>
            </a:xfrm>
            <a:prstGeom prst="rect">
              <a:avLst/>
            </a:prstGeom>
            <a:noFill/>
          </p:spPr>
          <p:txBody>
            <a:bodyPr wrap="square" rtlCol="0">
              <a:spAutoFit/>
            </a:bodyPr>
            <a:lstStyle/>
            <a:p>
              <a:pPr algn="ctr"/>
              <a:r>
                <a:rPr lang="en-US" sz="1600" dirty="0">
                  <a:solidFill>
                    <a:schemeClr val="bg2">
                      <a:lumMod val="25000"/>
                    </a:schemeClr>
                  </a:solidFill>
                </a:rPr>
                <a:t>160</a:t>
              </a:r>
            </a:p>
          </p:txBody>
        </p:sp>
        <p:sp>
          <p:nvSpPr>
            <p:cNvPr id="64" name="TextBox 63"/>
            <p:cNvSpPr txBox="1"/>
            <p:nvPr/>
          </p:nvSpPr>
          <p:spPr>
            <a:xfrm>
              <a:off x="10218584" y="5307913"/>
              <a:ext cx="651247" cy="459026"/>
            </a:xfrm>
            <a:prstGeom prst="rect">
              <a:avLst/>
            </a:prstGeom>
            <a:noFill/>
          </p:spPr>
          <p:txBody>
            <a:bodyPr wrap="square" rtlCol="0">
              <a:spAutoFit/>
            </a:bodyPr>
            <a:lstStyle/>
            <a:p>
              <a:pPr algn="ctr"/>
              <a:r>
                <a:rPr lang="en-US" sz="1600" dirty="0">
                  <a:solidFill>
                    <a:schemeClr val="bg2">
                      <a:lumMod val="25000"/>
                    </a:schemeClr>
                  </a:solidFill>
                </a:rPr>
                <a:t>240</a:t>
              </a:r>
            </a:p>
          </p:txBody>
        </p:sp>
        <p:sp>
          <p:nvSpPr>
            <p:cNvPr id="65" name="TextBox 64"/>
            <p:cNvSpPr txBox="1"/>
            <p:nvPr/>
          </p:nvSpPr>
          <p:spPr>
            <a:xfrm>
              <a:off x="10869832" y="5307913"/>
              <a:ext cx="661169" cy="459026"/>
            </a:xfrm>
            <a:prstGeom prst="rect">
              <a:avLst/>
            </a:prstGeom>
            <a:noFill/>
          </p:spPr>
          <p:txBody>
            <a:bodyPr wrap="square" rtlCol="0">
              <a:spAutoFit/>
            </a:bodyPr>
            <a:lstStyle/>
            <a:p>
              <a:pPr algn="ctr"/>
              <a:r>
                <a:rPr lang="en-US" sz="1600" dirty="0">
                  <a:solidFill>
                    <a:schemeClr val="bg2">
                      <a:lumMod val="25000"/>
                    </a:schemeClr>
                  </a:solidFill>
                </a:rPr>
                <a:t>320</a:t>
              </a:r>
            </a:p>
          </p:txBody>
        </p:sp>
        <p:sp>
          <p:nvSpPr>
            <p:cNvPr id="66" name="TextBox 65"/>
            <p:cNvSpPr txBox="1"/>
            <p:nvPr/>
          </p:nvSpPr>
          <p:spPr>
            <a:xfrm>
              <a:off x="11291484" y="5570785"/>
              <a:ext cx="752094" cy="459027"/>
            </a:xfrm>
            <a:prstGeom prst="rect">
              <a:avLst/>
            </a:prstGeom>
            <a:noFill/>
          </p:spPr>
          <p:txBody>
            <a:bodyPr wrap="square" rtlCol="0">
              <a:spAutoFit/>
            </a:bodyPr>
            <a:lstStyle/>
            <a:p>
              <a:pPr algn="ctr"/>
              <a:r>
                <a:rPr lang="en-US" sz="1600" dirty="0">
                  <a:solidFill>
                    <a:schemeClr val="bg2">
                      <a:lumMod val="25000"/>
                    </a:schemeClr>
                  </a:solidFill>
                </a:rPr>
                <a:t>Miles</a:t>
              </a:r>
            </a:p>
          </p:txBody>
        </p:sp>
      </p:grpSp>
      <p:sp>
        <p:nvSpPr>
          <p:cNvPr id="40" name="Text Placeholder 3"/>
          <p:cNvSpPr txBox="1">
            <a:spLocks/>
          </p:cNvSpPr>
          <p:nvPr/>
        </p:nvSpPr>
        <p:spPr>
          <a:xfrm>
            <a:off x="374203" y="3278058"/>
            <a:ext cx="3403828" cy="105010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964135"/>
              </a:buClr>
              <a:buFont typeface="Webdings" panose="05030102010509060703" pitchFamily="18" charset="2"/>
              <a:buChar char=""/>
            </a:pPr>
            <a:r>
              <a:rPr lang="en-US" sz="2000" dirty="0">
                <a:solidFill>
                  <a:schemeClr val="tx1">
                    <a:lumMod val="75000"/>
                    <a:lumOff val="25000"/>
                  </a:schemeClr>
                </a:solidFill>
              </a:rPr>
              <a:t>Destination of hundreds of thousands of visitors every year </a:t>
            </a:r>
          </a:p>
        </p:txBody>
      </p:sp>
    </p:spTree>
    <p:extLst>
      <p:ext uri="{BB962C8B-B14F-4D97-AF65-F5344CB8AC3E}">
        <p14:creationId xmlns:p14="http://schemas.microsoft.com/office/powerpoint/2010/main" val="1541931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1128461" y="284305"/>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64135"/>
                </a:solidFill>
              </a:rPr>
              <a:t> Community Concerns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8107" y="1045603"/>
            <a:ext cx="4118210" cy="3791955"/>
          </a:xfrm>
          <a:prstGeom prst="hexagon">
            <a:avLst/>
          </a:prstGeom>
        </p:spPr>
      </p:pic>
      <p:sp>
        <p:nvSpPr>
          <p:cNvPr id="7" name="Rectangle 6"/>
          <p:cNvSpPr/>
          <p:nvPr/>
        </p:nvSpPr>
        <p:spPr>
          <a:xfrm>
            <a:off x="6475580" y="6519446"/>
            <a:ext cx="3216344" cy="338554"/>
          </a:xfrm>
          <a:prstGeom prst="rect">
            <a:avLst/>
          </a:prstGeom>
        </p:spPr>
        <p:txBody>
          <a:bodyPr wrap="square">
            <a:spAutoFit/>
          </a:bodyPr>
          <a:lstStyle/>
          <a:p>
            <a:pPr algn="r"/>
            <a:r>
              <a:rPr lang="en-US" sz="1600" dirty="0">
                <a:solidFill>
                  <a:srgbClr val="3F3F3F"/>
                </a:solidFill>
                <a:latin typeface="Century Gothic" charset="0"/>
                <a:ea typeface="Century Gothic" charset="0"/>
                <a:cs typeface="Century Gothic" charset="0"/>
              </a:rPr>
              <a:t>Source: Creative Commons</a:t>
            </a:r>
            <a:endParaRPr lang="en-US" sz="1600" dirty="0">
              <a:solidFill>
                <a:srgbClr val="000000"/>
              </a:solidFill>
              <a:latin typeface="Century Gothic" charset="0"/>
              <a:ea typeface="Century Gothic" charset="0"/>
              <a:cs typeface="Century Gothic" charset="0"/>
            </a:endParaRPr>
          </a:p>
        </p:txBody>
      </p:sp>
      <p:sp>
        <p:nvSpPr>
          <p:cNvPr id="10" name="Text Placeholder 2"/>
          <p:cNvSpPr txBox="1">
            <a:spLocks/>
          </p:cNvSpPr>
          <p:nvPr/>
        </p:nvSpPr>
        <p:spPr>
          <a:xfrm>
            <a:off x="505777" y="1206536"/>
            <a:ext cx="5977085" cy="444737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64135"/>
              </a:buClr>
              <a:buFont typeface="Webdings" panose="05030102010509060703" pitchFamily="18" charset="2"/>
              <a:buChar char="4"/>
            </a:pPr>
            <a:r>
              <a:rPr lang="en-US" sz="2200" dirty="0">
                <a:solidFill>
                  <a:schemeClr val="tx1">
                    <a:lumMod val="75000"/>
                    <a:lumOff val="25000"/>
                  </a:schemeClr>
                </a:solidFill>
              </a:rPr>
              <a:t>Tick-Borne illnesses are a public health issue in Southern Maine</a:t>
            </a:r>
          </a:p>
          <a:p>
            <a:pPr>
              <a:lnSpc>
                <a:spcPct val="100000"/>
              </a:lnSpc>
              <a:spcBef>
                <a:spcPts val="0"/>
              </a:spcBef>
              <a:spcAft>
                <a:spcPts val="600"/>
              </a:spcAft>
              <a:buClr>
                <a:srgbClr val="964135"/>
              </a:buClr>
              <a:buFont typeface="Webdings" panose="05030102010509060703" pitchFamily="18" charset="2"/>
              <a:buChar char="4"/>
            </a:pPr>
            <a:endParaRPr lang="en-US" sz="2200" dirty="0">
              <a:solidFill>
                <a:schemeClr val="tx1">
                  <a:lumMod val="75000"/>
                  <a:lumOff val="25000"/>
                </a:schemeClr>
              </a:solidFill>
            </a:endParaRPr>
          </a:p>
          <a:p>
            <a:pPr>
              <a:lnSpc>
                <a:spcPct val="100000"/>
              </a:lnSpc>
              <a:spcBef>
                <a:spcPts val="0"/>
              </a:spcBef>
              <a:spcAft>
                <a:spcPts val="600"/>
              </a:spcAft>
              <a:buClr>
                <a:srgbClr val="964135"/>
              </a:buClr>
              <a:buFont typeface="Webdings" panose="05030102010509060703" pitchFamily="18" charset="2"/>
              <a:buChar char="4"/>
            </a:pPr>
            <a:r>
              <a:rPr lang="en-US" sz="2200" dirty="0">
                <a:solidFill>
                  <a:schemeClr val="tx1">
                    <a:lumMod val="75000"/>
                    <a:lumOff val="25000"/>
                  </a:schemeClr>
                </a:solidFill>
              </a:rPr>
              <a:t>There is a tendency to underreport cases of tick-borne illness</a:t>
            </a:r>
          </a:p>
          <a:p>
            <a:pPr lvl="1">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The CDC estimates that only 1 in 10 cases of Lyme disease are actually reported</a:t>
            </a:r>
          </a:p>
          <a:p>
            <a:pPr>
              <a:lnSpc>
                <a:spcPct val="100000"/>
              </a:lnSpc>
              <a:spcBef>
                <a:spcPts val="0"/>
              </a:spcBef>
              <a:spcAft>
                <a:spcPts val="600"/>
              </a:spcAft>
              <a:buClr>
                <a:srgbClr val="964135"/>
              </a:buClr>
              <a:buFont typeface="Webdings" panose="05030102010509060703" pitchFamily="18" charset="2"/>
              <a:buChar char="4"/>
            </a:pPr>
            <a:endParaRPr lang="en-US" sz="2200" dirty="0">
              <a:solidFill>
                <a:schemeClr val="tx1">
                  <a:lumMod val="75000"/>
                  <a:lumOff val="25000"/>
                </a:schemeClr>
              </a:solidFill>
            </a:endParaRPr>
          </a:p>
          <a:p>
            <a:pPr>
              <a:lnSpc>
                <a:spcPct val="100000"/>
              </a:lnSpc>
              <a:spcBef>
                <a:spcPts val="0"/>
              </a:spcBef>
              <a:spcAft>
                <a:spcPts val="600"/>
              </a:spcAft>
              <a:buClr>
                <a:srgbClr val="964135"/>
              </a:buClr>
              <a:buFont typeface="Webdings" panose="05030102010509060703" pitchFamily="18" charset="2"/>
              <a:buChar char="4"/>
            </a:pPr>
            <a:r>
              <a:rPr lang="en-US" sz="2200" dirty="0">
                <a:solidFill>
                  <a:schemeClr val="tx1">
                    <a:lumMod val="75000"/>
                    <a:lumOff val="25000"/>
                  </a:schemeClr>
                </a:solidFill>
              </a:rPr>
              <a:t>Local communities require increased efforts to identify locations of high tick encounter risk </a:t>
            </a:r>
          </a:p>
        </p:txBody>
      </p:sp>
    </p:spTree>
    <p:extLst>
      <p:ext uri="{BB962C8B-B14F-4D97-AF65-F5344CB8AC3E}">
        <p14:creationId xmlns:p14="http://schemas.microsoft.com/office/powerpoint/2010/main" val="92451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3" end="3"/>
                                            </p:txEl>
                                          </p:spTgt>
                                        </p:tgtEl>
                                        <p:attrNameLst>
                                          <p:attrName>style.visibility</p:attrName>
                                        </p:attrNameLst>
                                      </p:cBhvr>
                                      <p:to>
                                        <p:strVal val="visible"/>
                                      </p:to>
                                    </p:set>
                                  </p:childTnLst>
                                </p:cTn>
                              </p:par>
                            </p:childTnLst>
                          </p:cTn>
                        </p:par>
                        <p:par>
                          <p:cTn id="9" fill="hold">
                            <p:stCondLst>
                              <p:cond delay="0"/>
                            </p:stCondLst>
                            <p:childTnLst>
                              <p:par>
                                <p:cTn id="10" presetID="19" presetClass="emph" presetSubtype="0" fill="hold" nodeType="afterEffect">
                                  <p:stCondLst>
                                    <p:cond delay="0"/>
                                  </p:stCondLst>
                                  <p:childTnLst>
                                    <p:animClr clrSpc="rgb" dir="cw">
                                      <p:cBhvr override="childStyle">
                                        <p:cTn id="11" dur="1000" fill="hold"/>
                                        <p:tgtEl>
                                          <p:spTgt spid="10">
                                            <p:txEl>
                                              <p:pRg st="0" end="0"/>
                                            </p:txEl>
                                          </p:spTgt>
                                        </p:tgtEl>
                                        <p:attrNameLst>
                                          <p:attrName>style.color</p:attrName>
                                        </p:attrNameLst>
                                      </p:cBhvr>
                                      <p:to>
                                        <a:srgbClr val="AEABAB"/>
                                      </p:to>
                                    </p:animClr>
                                    <p:animClr clrSpc="rgb" dir="cw">
                                      <p:cBhvr>
                                        <p:cTn id="12" dur="1000" fill="hold"/>
                                        <p:tgtEl>
                                          <p:spTgt spid="10">
                                            <p:txEl>
                                              <p:pRg st="0" end="0"/>
                                            </p:txEl>
                                          </p:spTgt>
                                        </p:tgtEl>
                                        <p:attrNameLst>
                                          <p:attrName>fillcolor</p:attrName>
                                        </p:attrNameLst>
                                      </p:cBhvr>
                                      <p:to>
                                        <a:srgbClr val="AEABAB"/>
                                      </p:to>
                                    </p:animClr>
                                    <p:set>
                                      <p:cBhvr>
                                        <p:cTn id="13" dur="1000" fill="hold"/>
                                        <p:tgtEl>
                                          <p:spTgt spid="10">
                                            <p:txEl>
                                              <p:pRg st="0" end="0"/>
                                            </p:txEl>
                                          </p:spTgt>
                                        </p:tgtEl>
                                        <p:attrNameLst>
                                          <p:attrName>fill.type</p:attrName>
                                        </p:attrNameLst>
                                      </p:cBhvr>
                                      <p:to>
                                        <p:strVal val="solid"/>
                                      </p:to>
                                    </p:set>
                                    <p:set>
                                      <p:cBhvr>
                                        <p:cTn id="14" dur="1000" fill="hold"/>
                                        <p:tgtEl>
                                          <p:spTgt spid="10">
                                            <p:txEl>
                                              <p:pRg st="0" end="0"/>
                                            </p:txEl>
                                          </p:spTgt>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par>
                          <p:cTn id="19" fill="hold">
                            <p:stCondLst>
                              <p:cond delay="0"/>
                            </p:stCondLst>
                            <p:childTnLst>
                              <p:par>
                                <p:cTn id="20" presetID="19" presetClass="emph" presetSubtype="0" fill="hold" nodeType="afterEffect">
                                  <p:stCondLst>
                                    <p:cond delay="0"/>
                                  </p:stCondLst>
                                  <p:childTnLst>
                                    <p:animClr clrSpc="rgb" dir="cw">
                                      <p:cBhvr override="childStyle">
                                        <p:cTn id="21" dur="1000" fill="hold"/>
                                        <p:tgtEl>
                                          <p:spTgt spid="10">
                                            <p:txEl>
                                              <p:pRg st="2" end="2"/>
                                            </p:txEl>
                                          </p:spTgt>
                                        </p:tgtEl>
                                        <p:attrNameLst>
                                          <p:attrName>style.color</p:attrName>
                                        </p:attrNameLst>
                                      </p:cBhvr>
                                      <p:to>
                                        <a:srgbClr val="AEABAB"/>
                                      </p:to>
                                    </p:animClr>
                                    <p:animClr clrSpc="rgb" dir="cw">
                                      <p:cBhvr>
                                        <p:cTn id="22" dur="1000" fill="hold"/>
                                        <p:tgtEl>
                                          <p:spTgt spid="10">
                                            <p:txEl>
                                              <p:pRg st="2" end="2"/>
                                            </p:txEl>
                                          </p:spTgt>
                                        </p:tgtEl>
                                        <p:attrNameLst>
                                          <p:attrName>fillcolor</p:attrName>
                                        </p:attrNameLst>
                                      </p:cBhvr>
                                      <p:to>
                                        <a:srgbClr val="AEABAB"/>
                                      </p:to>
                                    </p:animClr>
                                    <p:set>
                                      <p:cBhvr>
                                        <p:cTn id="23" dur="1000" fill="hold"/>
                                        <p:tgtEl>
                                          <p:spTgt spid="10">
                                            <p:txEl>
                                              <p:pRg st="2" end="2"/>
                                            </p:txEl>
                                          </p:spTgt>
                                        </p:tgtEl>
                                        <p:attrNameLst>
                                          <p:attrName>fill.type</p:attrName>
                                        </p:attrNameLst>
                                      </p:cBhvr>
                                      <p:to>
                                        <p:strVal val="solid"/>
                                      </p:to>
                                    </p:set>
                                    <p:set>
                                      <p:cBhvr>
                                        <p:cTn id="24" dur="1000" fill="hold"/>
                                        <p:tgtEl>
                                          <p:spTgt spid="10">
                                            <p:txEl>
                                              <p:pRg st="2" end="2"/>
                                            </p:txEl>
                                          </p:spTgt>
                                        </p:tgtEl>
                                        <p:attrNameLst>
                                          <p:attrName>fill.on</p:attrName>
                                        </p:attrNameLst>
                                      </p:cBhvr>
                                      <p:to>
                                        <p:strVal val="true"/>
                                      </p:to>
                                    </p:set>
                                  </p:childTnLst>
                                </p:cTn>
                              </p:par>
                              <p:par>
                                <p:cTn id="25" presetID="19" presetClass="emph" presetSubtype="0" fill="hold" nodeType="withEffect">
                                  <p:stCondLst>
                                    <p:cond delay="0"/>
                                  </p:stCondLst>
                                  <p:childTnLst>
                                    <p:animClr clrSpc="rgb" dir="cw">
                                      <p:cBhvr override="childStyle">
                                        <p:cTn id="26" dur="2000" fill="hold"/>
                                        <p:tgtEl>
                                          <p:spTgt spid="10">
                                            <p:txEl>
                                              <p:pRg st="3" end="3"/>
                                            </p:txEl>
                                          </p:spTgt>
                                        </p:tgtEl>
                                        <p:attrNameLst>
                                          <p:attrName>style.color</p:attrName>
                                        </p:attrNameLst>
                                      </p:cBhvr>
                                      <p:to>
                                        <a:srgbClr val="AEABAB"/>
                                      </p:to>
                                    </p:animClr>
                                    <p:animClr clrSpc="rgb" dir="cw">
                                      <p:cBhvr>
                                        <p:cTn id="27" dur="2000" fill="hold"/>
                                        <p:tgtEl>
                                          <p:spTgt spid="10">
                                            <p:txEl>
                                              <p:pRg st="3" end="3"/>
                                            </p:txEl>
                                          </p:spTgt>
                                        </p:tgtEl>
                                        <p:attrNameLst>
                                          <p:attrName>fillcolor</p:attrName>
                                        </p:attrNameLst>
                                      </p:cBhvr>
                                      <p:to>
                                        <a:srgbClr val="AEABAB"/>
                                      </p:to>
                                    </p:animClr>
                                    <p:set>
                                      <p:cBhvr>
                                        <p:cTn id="28" dur="2000" fill="hold"/>
                                        <p:tgtEl>
                                          <p:spTgt spid="10">
                                            <p:txEl>
                                              <p:pRg st="3" end="3"/>
                                            </p:txEl>
                                          </p:spTgt>
                                        </p:tgtEl>
                                        <p:attrNameLst>
                                          <p:attrName>fill.type</p:attrName>
                                        </p:attrNameLst>
                                      </p:cBhvr>
                                      <p:to>
                                        <p:strVal val="solid"/>
                                      </p:to>
                                    </p:set>
                                    <p:set>
                                      <p:cBhvr>
                                        <p:cTn id="29" dur="2000" fill="hold"/>
                                        <p:tgtEl>
                                          <p:spTgt spid="10">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429491"/>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Objectives</a:t>
            </a:r>
          </a:p>
        </p:txBody>
      </p:sp>
      <p:sp>
        <p:nvSpPr>
          <p:cNvPr id="4" name="Text Placeholder 3"/>
          <p:cNvSpPr txBox="1">
            <a:spLocks/>
          </p:cNvSpPr>
          <p:nvPr/>
        </p:nvSpPr>
        <p:spPr>
          <a:xfrm>
            <a:off x="370608" y="1676413"/>
            <a:ext cx="10233148" cy="31085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964135"/>
              </a:buClr>
              <a:buFont typeface="Webdings" panose="05030102010509060703" pitchFamily="18" charset="2"/>
              <a:buChar char="4"/>
            </a:pPr>
            <a:r>
              <a:rPr lang="en-US" sz="2200" b="1" dirty="0">
                <a:solidFill>
                  <a:schemeClr val="tx1">
                    <a:lumMod val="75000"/>
                    <a:lumOff val="25000"/>
                  </a:schemeClr>
                </a:solidFill>
              </a:rPr>
              <a:t>Create</a:t>
            </a:r>
            <a:r>
              <a:rPr lang="en-US" sz="2200" dirty="0">
                <a:solidFill>
                  <a:schemeClr val="tx1">
                    <a:lumMod val="75000"/>
                    <a:lumOff val="25000"/>
                  </a:schemeClr>
                </a:solidFill>
              </a:rPr>
              <a:t> land cover maps of Cumberland County that identify the main land cover types known to increase likelihood of tick encounter </a:t>
            </a:r>
          </a:p>
          <a:p>
            <a:pPr marL="342900" indent="-342900">
              <a:lnSpc>
                <a:spcPct val="100000"/>
              </a:lnSpc>
              <a:spcBef>
                <a:spcPts val="0"/>
              </a:spcBef>
              <a:spcAft>
                <a:spcPts val="600"/>
              </a:spcAft>
              <a:buClr>
                <a:srgbClr val="964135"/>
              </a:buClr>
              <a:buFont typeface="Webdings" panose="05030102010509060703" pitchFamily="18" charset="2"/>
              <a:buChar char="4"/>
            </a:pPr>
            <a:endParaRPr lang="en-US" sz="2200" b="1" dirty="0">
              <a:solidFill>
                <a:schemeClr val="tx1">
                  <a:lumMod val="75000"/>
                  <a:lumOff val="25000"/>
                </a:schemeClr>
              </a:solidFill>
            </a:endParaRP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b="1" dirty="0">
                <a:solidFill>
                  <a:schemeClr val="tx1">
                    <a:lumMod val="75000"/>
                    <a:lumOff val="25000"/>
                  </a:schemeClr>
                </a:solidFill>
              </a:rPr>
              <a:t>Examine</a:t>
            </a:r>
            <a:r>
              <a:rPr lang="en-US" sz="2200" dirty="0">
                <a:solidFill>
                  <a:schemeClr val="tx1">
                    <a:lumMod val="75000"/>
                    <a:lumOff val="25000"/>
                  </a:schemeClr>
                </a:solidFill>
              </a:rPr>
              <a:t> the relationship between environmental factors and the estimation of actual disease incidence</a:t>
            </a:r>
          </a:p>
          <a:p>
            <a:pPr marL="342900" indent="-342900">
              <a:lnSpc>
                <a:spcPct val="100000"/>
              </a:lnSpc>
              <a:spcBef>
                <a:spcPts val="0"/>
              </a:spcBef>
              <a:spcAft>
                <a:spcPts val="600"/>
              </a:spcAft>
              <a:buClr>
                <a:srgbClr val="964135"/>
              </a:buClr>
              <a:buFont typeface="Webdings" panose="05030102010509060703" pitchFamily="18" charset="2"/>
              <a:buChar char="4"/>
            </a:pPr>
            <a:endParaRPr lang="en-US" sz="2200" b="1" dirty="0">
              <a:solidFill>
                <a:schemeClr val="tx1">
                  <a:lumMod val="75000"/>
                  <a:lumOff val="25000"/>
                </a:schemeClr>
              </a:solidFill>
            </a:endParaRP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b="1" dirty="0">
                <a:solidFill>
                  <a:schemeClr val="tx1">
                    <a:lumMod val="75000"/>
                    <a:lumOff val="25000"/>
                  </a:schemeClr>
                </a:solidFill>
              </a:rPr>
              <a:t>Improve</a:t>
            </a:r>
            <a:r>
              <a:rPr lang="en-US" sz="2200" dirty="0">
                <a:solidFill>
                  <a:schemeClr val="tx1">
                    <a:lumMod val="75000"/>
                    <a:lumOff val="25000"/>
                  </a:schemeClr>
                </a:solidFill>
              </a:rPr>
              <a:t> public awareness of high disease risk locations while also informing future research related to tick-borne illness mitigation </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8513" b="18490"/>
          <a:stretch/>
        </p:blipFill>
        <p:spPr>
          <a:xfrm>
            <a:off x="138458" y="5165846"/>
            <a:ext cx="11905375" cy="1582089"/>
          </a:xfrm>
          <a:prstGeom prst="rect">
            <a:avLst/>
          </a:prstGeom>
        </p:spPr>
      </p:pic>
      <p:sp>
        <p:nvSpPr>
          <p:cNvPr id="3" name="TextBox 2"/>
          <p:cNvSpPr txBox="1"/>
          <p:nvPr/>
        </p:nvSpPr>
        <p:spPr>
          <a:xfrm>
            <a:off x="8790270" y="6409381"/>
            <a:ext cx="3253563" cy="338554"/>
          </a:xfrm>
          <a:prstGeom prst="rect">
            <a:avLst/>
          </a:prstGeom>
          <a:noFill/>
        </p:spPr>
        <p:txBody>
          <a:bodyPr wrap="square" rtlCol="0">
            <a:spAutoFit/>
          </a:bodyPr>
          <a:lstStyle/>
          <a:p>
            <a:pPr lvl="0" algn="r"/>
            <a:r>
              <a:rPr lang="en-US" sz="1600">
                <a:solidFill>
                  <a:prstClr val="white"/>
                </a:solidFill>
                <a:latin typeface="Century Gothic" charset="0"/>
                <a:ea typeface="Century Gothic" charset="0"/>
                <a:cs typeface="Century Gothic" charset="0"/>
              </a:rPr>
              <a:t>Source: Mike Lindsey (Flickr)</a:t>
            </a:r>
            <a:endParaRPr lang="en-US" sz="1600" dirty="0">
              <a:solidFill>
                <a:prstClr val="white"/>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31631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par>
                          <p:cTn id="7" fill="hold">
                            <p:stCondLst>
                              <p:cond delay="0"/>
                            </p:stCondLst>
                            <p:childTnLst>
                              <p:par>
                                <p:cTn id="8" presetID="19" presetClass="emph" presetSubtype="0" fill="hold" nodeType="afterEffect">
                                  <p:stCondLst>
                                    <p:cond delay="0"/>
                                  </p:stCondLst>
                                  <p:childTnLst>
                                    <p:animClr clrSpc="rgb" dir="cw">
                                      <p:cBhvr override="childStyle">
                                        <p:cTn id="9" dur="1000" fill="hold"/>
                                        <p:tgtEl>
                                          <p:spTgt spid="4">
                                            <p:txEl>
                                              <p:pRg st="0" end="0"/>
                                            </p:txEl>
                                          </p:spTgt>
                                        </p:tgtEl>
                                        <p:attrNameLst>
                                          <p:attrName>style.color</p:attrName>
                                        </p:attrNameLst>
                                      </p:cBhvr>
                                      <p:to>
                                        <a:srgbClr val="AEABAB"/>
                                      </p:to>
                                    </p:animClr>
                                    <p:animClr clrSpc="rgb" dir="cw">
                                      <p:cBhvr>
                                        <p:cTn id="10" dur="1000" fill="hold"/>
                                        <p:tgtEl>
                                          <p:spTgt spid="4">
                                            <p:txEl>
                                              <p:pRg st="0" end="0"/>
                                            </p:txEl>
                                          </p:spTgt>
                                        </p:tgtEl>
                                        <p:attrNameLst>
                                          <p:attrName>fillcolor</p:attrName>
                                        </p:attrNameLst>
                                      </p:cBhvr>
                                      <p:to>
                                        <a:srgbClr val="AEABAB"/>
                                      </p:to>
                                    </p:animClr>
                                    <p:set>
                                      <p:cBhvr>
                                        <p:cTn id="11" dur="1000" fill="hold"/>
                                        <p:tgtEl>
                                          <p:spTgt spid="4">
                                            <p:txEl>
                                              <p:pRg st="0" end="0"/>
                                            </p:txEl>
                                          </p:spTgt>
                                        </p:tgtEl>
                                        <p:attrNameLst>
                                          <p:attrName>fill.type</p:attrName>
                                        </p:attrNameLst>
                                      </p:cBhvr>
                                      <p:to>
                                        <p:strVal val="solid"/>
                                      </p:to>
                                    </p:set>
                                    <p:set>
                                      <p:cBhvr>
                                        <p:cTn id="12" dur="1000" fill="hold"/>
                                        <p:tgtEl>
                                          <p:spTgt spid="4">
                                            <p:txEl>
                                              <p:pRg st="0" end="0"/>
                                            </p:txEl>
                                          </p:spTgt>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par>
                          <p:cTn id="17" fill="hold">
                            <p:stCondLst>
                              <p:cond delay="0"/>
                            </p:stCondLst>
                            <p:childTnLst>
                              <p:par>
                                <p:cTn id="18" presetID="19" presetClass="emph" presetSubtype="0" fill="hold" nodeType="afterEffect">
                                  <p:stCondLst>
                                    <p:cond delay="0"/>
                                  </p:stCondLst>
                                  <p:childTnLst>
                                    <p:animClr clrSpc="rgb" dir="cw">
                                      <p:cBhvr override="childStyle">
                                        <p:cTn id="19" dur="1000" fill="hold"/>
                                        <p:tgtEl>
                                          <p:spTgt spid="4">
                                            <p:txEl>
                                              <p:pRg st="2" end="2"/>
                                            </p:txEl>
                                          </p:spTgt>
                                        </p:tgtEl>
                                        <p:attrNameLst>
                                          <p:attrName>style.color</p:attrName>
                                        </p:attrNameLst>
                                      </p:cBhvr>
                                      <p:to>
                                        <a:srgbClr val="AEABAB"/>
                                      </p:to>
                                    </p:animClr>
                                    <p:animClr clrSpc="rgb" dir="cw">
                                      <p:cBhvr>
                                        <p:cTn id="20" dur="1000" fill="hold"/>
                                        <p:tgtEl>
                                          <p:spTgt spid="4">
                                            <p:txEl>
                                              <p:pRg st="2" end="2"/>
                                            </p:txEl>
                                          </p:spTgt>
                                        </p:tgtEl>
                                        <p:attrNameLst>
                                          <p:attrName>fillcolor</p:attrName>
                                        </p:attrNameLst>
                                      </p:cBhvr>
                                      <p:to>
                                        <a:srgbClr val="AEABAB"/>
                                      </p:to>
                                    </p:animClr>
                                    <p:set>
                                      <p:cBhvr>
                                        <p:cTn id="21" dur="1000" fill="hold"/>
                                        <p:tgtEl>
                                          <p:spTgt spid="4">
                                            <p:txEl>
                                              <p:pRg st="2" end="2"/>
                                            </p:txEl>
                                          </p:spTgt>
                                        </p:tgtEl>
                                        <p:attrNameLst>
                                          <p:attrName>fill.type</p:attrName>
                                        </p:attrNameLst>
                                      </p:cBhvr>
                                      <p:to>
                                        <p:strVal val="solid"/>
                                      </p:to>
                                    </p:set>
                                    <p:set>
                                      <p:cBhvr>
                                        <p:cTn id="22" dur="1000" fill="hold"/>
                                        <p:tgtEl>
                                          <p:spTgt spid="4">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64135"/>
                </a:solidFill>
              </a:rPr>
              <a:t> Partners</a:t>
            </a:r>
          </a:p>
        </p:txBody>
      </p:sp>
      <p:sp>
        <p:nvSpPr>
          <p:cNvPr id="3" name="Text Placeholder 5"/>
          <p:cNvSpPr txBox="1">
            <a:spLocks/>
          </p:cNvSpPr>
          <p:nvPr/>
        </p:nvSpPr>
        <p:spPr>
          <a:xfrm>
            <a:off x="382616" y="4518850"/>
            <a:ext cx="11516159" cy="160043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64135"/>
              </a:buClr>
              <a:buFont typeface="Webdings" panose="05030102010509060703" pitchFamily="18" charset="2"/>
              <a:buChar char="4"/>
            </a:pPr>
            <a:r>
              <a:rPr lang="en-US" sz="2200" dirty="0">
                <a:solidFill>
                  <a:schemeClr val="tx1">
                    <a:lumMod val="75000"/>
                    <a:lumOff val="25000"/>
                  </a:schemeClr>
                </a:solidFill>
              </a:rPr>
              <a:t>Maine Medical Center Research Institute, Lyme &amp; Vector-Borne Disease Laboratory</a:t>
            </a:r>
          </a:p>
          <a:p>
            <a:pPr>
              <a:lnSpc>
                <a:spcPct val="100000"/>
              </a:lnSpc>
              <a:spcBef>
                <a:spcPts val="0"/>
              </a:spcBef>
              <a:spcAft>
                <a:spcPts val="600"/>
              </a:spcAft>
              <a:buClr>
                <a:srgbClr val="964135"/>
              </a:buClr>
              <a:buFont typeface="Webdings" panose="05030102010509060703" pitchFamily="18" charset="2"/>
              <a:buChar char="4"/>
            </a:pPr>
            <a:r>
              <a:rPr lang="en-US" sz="2200" dirty="0">
                <a:solidFill>
                  <a:schemeClr val="tx1">
                    <a:lumMod val="75000"/>
                    <a:lumOff val="25000"/>
                  </a:schemeClr>
                </a:solidFill>
              </a:rPr>
              <a:t>Maine Vector-Borne Disease Working Group</a:t>
            </a:r>
            <a:endParaRPr lang="en-US" sz="2200" b="1" dirty="0">
              <a:solidFill>
                <a:schemeClr val="tx1">
                  <a:lumMod val="75000"/>
                  <a:lumOff val="25000"/>
                </a:schemeClr>
              </a:solidFill>
            </a:endParaRPr>
          </a:p>
          <a:p>
            <a:pPr>
              <a:lnSpc>
                <a:spcPct val="100000"/>
              </a:lnSpc>
              <a:spcBef>
                <a:spcPts val="0"/>
              </a:spcBef>
              <a:spcAft>
                <a:spcPts val="600"/>
              </a:spcAft>
              <a:buClr>
                <a:srgbClr val="964135"/>
              </a:buClr>
              <a:buFont typeface="Webdings" panose="05030102010509060703" pitchFamily="18" charset="2"/>
              <a:buChar char="4"/>
            </a:pPr>
            <a:r>
              <a:rPr lang="en-US" sz="2200" dirty="0">
                <a:solidFill>
                  <a:schemeClr val="tx1">
                    <a:lumMod val="75000"/>
                    <a:lumOff val="25000"/>
                  </a:schemeClr>
                </a:solidFill>
              </a:rPr>
              <a:t>Bigelow Laboratory for Ocean Sciences</a:t>
            </a:r>
            <a:endParaRPr lang="en-US" sz="2200" b="1" dirty="0">
              <a:solidFill>
                <a:schemeClr val="tx1">
                  <a:lumMod val="75000"/>
                  <a:lumOff val="25000"/>
                </a:schemeClr>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3233" b="35891"/>
          <a:stretch/>
        </p:blipFill>
        <p:spPr>
          <a:xfrm>
            <a:off x="1330200" y="1524000"/>
            <a:ext cx="8875059" cy="2803359"/>
          </a:xfrm>
          <a:prstGeom prst="rect">
            <a:avLst/>
          </a:prstGeom>
        </p:spPr>
      </p:pic>
    </p:spTree>
    <p:extLst>
      <p:ext uri="{BB962C8B-B14F-4D97-AF65-F5344CB8AC3E}">
        <p14:creationId xmlns:p14="http://schemas.microsoft.com/office/powerpoint/2010/main" val="25069480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ytoBlue_30fp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23179" y="1140260"/>
            <a:ext cx="9648967" cy="5427544"/>
          </a:xfrm>
          <a:prstGeom prst="rect">
            <a:avLst/>
          </a:prstGeom>
        </p:spPr>
      </p:pic>
      <p:sp>
        <p:nvSpPr>
          <p:cNvPr id="9"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64135"/>
                </a:solidFill>
              </a:rPr>
              <a:t> Satellite Sensors Used </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5360" y="2868908"/>
            <a:ext cx="1360425" cy="1111873"/>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23103" y="4278203"/>
            <a:ext cx="1442668" cy="1086008"/>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62388" y="1532162"/>
            <a:ext cx="1964098" cy="1028969"/>
          </a:xfrm>
          <a:prstGeom prst="rect">
            <a:avLst/>
          </a:prstGeom>
        </p:spPr>
      </p:pic>
      <p:sp>
        <p:nvSpPr>
          <p:cNvPr id="14" name="TextBox 13"/>
          <p:cNvSpPr txBox="1"/>
          <p:nvPr/>
        </p:nvSpPr>
        <p:spPr>
          <a:xfrm>
            <a:off x="8891854" y="2561131"/>
            <a:ext cx="1305165" cy="307777"/>
          </a:xfrm>
          <a:prstGeom prst="rect">
            <a:avLst/>
          </a:prstGeom>
          <a:noFill/>
        </p:spPr>
        <p:txBody>
          <a:bodyPr wrap="none" rtlCol="0">
            <a:spAutoFit/>
          </a:bodyPr>
          <a:lstStyle/>
          <a:p>
            <a:r>
              <a:rPr lang="en-US" sz="1400">
                <a:solidFill>
                  <a:schemeClr val="bg1"/>
                </a:solidFill>
              </a:rPr>
              <a:t>Aqua MODIS</a:t>
            </a:r>
          </a:p>
        </p:txBody>
      </p:sp>
      <p:sp>
        <p:nvSpPr>
          <p:cNvPr id="15" name="TextBox 14"/>
          <p:cNvSpPr txBox="1"/>
          <p:nvPr/>
        </p:nvSpPr>
        <p:spPr>
          <a:xfrm>
            <a:off x="8922310" y="5375697"/>
            <a:ext cx="1244251" cy="307777"/>
          </a:xfrm>
          <a:prstGeom prst="rect">
            <a:avLst/>
          </a:prstGeom>
          <a:noFill/>
        </p:spPr>
        <p:txBody>
          <a:bodyPr wrap="none" rtlCol="0">
            <a:spAutoFit/>
          </a:bodyPr>
          <a:lstStyle/>
          <a:p>
            <a:r>
              <a:rPr lang="en-US" sz="1400" dirty="0">
                <a:solidFill>
                  <a:schemeClr val="bg1"/>
                </a:solidFill>
              </a:rPr>
              <a:t>Terra MODIS</a:t>
            </a:r>
          </a:p>
        </p:txBody>
      </p:sp>
      <p:sp>
        <p:nvSpPr>
          <p:cNvPr id="18" name="TextBox 17"/>
          <p:cNvSpPr txBox="1"/>
          <p:nvPr/>
        </p:nvSpPr>
        <p:spPr>
          <a:xfrm>
            <a:off x="1978144" y="3980781"/>
            <a:ext cx="1354858" cy="307777"/>
          </a:xfrm>
          <a:prstGeom prst="rect">
            <a:avLst/>
          </a:prstGeom>
          <a:noFill/>
        </p:spPr>
        <p:txBody>
          <a:bodyPr wrap="none" rtlCol="0">
            <a:spAutoFit/>
          </a:bodyPr>
          <a:lstStyle/>
          <a:p>
            <a:r>
              <a:rPr lang="en-US" sz="1400" dirty="0">
                <a:solidFill>
                  <a:schemeClr val="bg1"/>
                </a:solidFill>
              </a:rPr>
              <a:t>Landsat 8 OLI</a:t>
            </a:r>
          </a:p>
        </p:txBody>
      </p:sp>
      <p:sp>
        <p:nvSpPr>
          <p:cNvPr id="19" name="Rectangle 18"/>
          <p:cNvSpPr/>
          <p:nvPr/>
        </p:nvSpPr>
        <p:spPr>
          <a:xfrm>
            <a:off x="6947553" y="6260027"/>
            <a:ext cx="3928079" cy="307777"/>
          </a:xfrm>
          <a:prstGeom prst="rect">
            <a:avLst/>
          </a:prstGeom>
        </p:spPr>
        <p:txBody>
          <a:bodyPr wrap="square">
            <a:spAutoFit/>
          </a:bodyPr>
          <a:lstStyle/>
          <a:p>
            <a:pPr algn="r"/>
            <a:r>
              <a:rPr lang="en-US" sz="1400" dirty="0">
                <a:solidFill>
                  <a:schemeClr val="bg1"/>
                </a:solidFill>
                <a:latin typeface="Century Gothic" charset="0"/>
                <a:ea typeface="Century Gothic" charset="0"/>
                <a:cs typeface="Century Gothic" charset="0"/>
              </a:rPr>
              <a:t>Source: NASA Scientific Visualization Studio</a:t>
            </a:r>
          </a:p>
        </p:txBody>
      </p:sp>
    </p:spTree>
    <p:extLst>
      <p:ext uri="{BB962C8B-B14F-4D97-AF65-F5344CB8AC3E}">
        <p14:creationId xmlns:p14="http://schemas.microsoft.com/office/powerpoint/2010/main" val="150046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64135"/>
                </a:solidFill>
              </a:rPr>
              <a:t> Land Cover Methodology</a:t>
            </a:r>
          </a:p>
        </p:txBody>
      </p:sp>
      <p:sp>
        <p:nvSpPr>
          <p:cNvPr id="3" name="Text Placeholder 3"/>
          <p:cNvSpPr txBox="1">
            <a:spLocks/>
          </p:cNvSpPr>
          <p:nvPr/>
        </p:nvSpPr>
        <p:spPr>
          <a:xfrm>
            <a:off x="1257299" y="1147769"/>
            <a:ext cx="10499271" cy="77146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964135"/>
              </a:buClr>
              <a:buFont typeface="Webdings" panose="05030102010509060703" pitchFamily="18" charset="2"/>
              <a:buChar char=""/>
            </a:pPr>
            <a:r>
              <a:rPr lang="en-US" sz="2200" dirty="0">
                <a:solidFill>
                  <a:schemeClr val="tx1">
                    <a:lumMod val="75000"/>
                    <a:lumOff val="25000"/>
                  </a:schemeClr>
                </a:solidFill>
              </a:rPr>
              <a:t>This tool uses Landsat 8 OLI imagery in Google Earth Engine (GEE) to create a supervised land cover map of Cumberland County</a:t>
            </a:r>
            <a:r>
              <a:rPr lang="en-US" sz="2200" b="1" dirty="0">
                <a:solidFill>
                  <a:schemeClr val="tx1">
                    <a:lumMod val="75000"/>
                    <a:lumOff val="25000"/>
                  </a:schemeClr>
                </a:solidFill>
              </a:rPr>
              <a:t> </a:t>
            </a:r>
            <a:endParaRPr lang="en-US" sz="2200" dirty="0">
              <a:solidFill>
                <a:schemeClr val="tx1">
                  <a:lumMod val="75000"/>
                  <a:lumOff val="25000"/>
                </a:schemeClr>
              </a:solidFill>
            </a:endParaRPr>
          </a:p>
        </p:txBody>
      </p:sp>
      <p:sp>
        <p:nvSpPr>
          <p:cNvPr id="27" name="Google Shape;183;p20"/>
          <p:cNvSpPr/>
          <p:nvPr/>
        </p:nvSpPr>
        <p:spPr>
          <a:xfrm>
            <a:off x="435285" y="3034601"/>
            <a:ext cx="1809875" cy="1095271"/>
          </a:xfrm>
          <a:prstGeom prst="rect">
            <a:avLst/>
          </a:prstGeom>
          <a:solidFill>
            <a:srgbClr val="CCA19B"/>
          </a:solidFill>
          <a:ln w="12700" cap="flat" cmpd="sng">
            <a:solidFill>
              <a:srgbClr val="CCA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cxnSp>
        <p:nvCxnSpPr>
          <p:cNvPr id="28" name="Google Shape;184;p20"/>
          <p:cNvCxnSpPr/>
          <p:nvPr/>
        </p:nvCxnSpPr>
        <p:spPr>
          <a:xfrm>
            <a:off x="2245160" y="3605817"/>
            <a:ext cx="509365" cy="8"/>
          </a:xfrm>
          <a:prstGeom prst="straightConnector1">
            <a:avLst/>
          </a:prstGeom>
          <a:noFill/>
          <a:ln w="19050" cap="flat" cmpd="sng">
            <a:solidFill>
              <a:srgbClr val="002060"/>
            </a:solidFill>
            <a:prstDash val="solid"/>
            <a:miter lim="800000"/>
            <a:headEnd type="none" w="sm" len="sm"/>
            <a:tailEnd type="triangle" w="med" len="med"/>
          </a:ln>
        </p:spPr>
      </p:cxnSp>
      <p:sp>
        <p:nvSpPr>
          <p:cNvPr id="29" name="Google Shape;186;p20"/>
          <p:cNvSpPr txBox="1"/>
          <p:nvPr/>
        </p:nvSpPr>
        <p:spPr>
          <a:xfrm>
            <a:off x="427724" y="2337018"/>
            <a:ext cx="1788300" cy="6111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000000"/>
              </a:buClr>
              <a:buSzPts val="1800"/>
              <a:buFont typeface="Century Gothic"/>
              <a:buNone/>
            </a:pPr>
            <a:r>
              <a:rPr lang="en-US" sz="2200" i="1" dirty="0">
                <a:solidFill>
                  <a:srgbClr val="000000"/>
                </a:solidFill>
                <a:latin typeface="Century Gothic"/>
                <a:ea typeface="Century Gothic"/>
                <a:cs typeface="Century Gothic"/>
                <a:sym typeface="Century Gothic"/>
              </a:rPr>
              <a:t>Inputs </a:t>
            </a:r>
            <a:endParaRPr sz="2200" i="1" dirty="0">
              <a:solidFill>
                <a:srgbClr val="000000"/>
              </a:solidFill>
              <a:latin typeface="Century Gothic"/>
              <a:ea typeface="Century Gothic"/>
              <a:cs typeface="Century Gothic"/>
              <a:sym typeface="Century Gothic"/>
            </a:endParaRPr>
          </a:p>
        </p:txBody>
      </p:sp>
      <p:sp>
        <p:nvSpPr>
          <p:cNvPr id="30" name="Google Shape;187;p20"/>
          <p:cNvSpPr txBox="1"/>
          <p:nvPr/>
        </p:nvSpPr>
        <p:spPr>
          <a:xfrm>
            <a:off x="2754442" y="2337018"/>
            <a:ext cx="1741500" cy="6111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000000"/>
              </a:buClr>
              <a:buSzPts val="1800"/>
              <a:buFont typeface="Century Gothic"/>
              <a:buNone/>
            </a:pPr>
            <a:r>
              <a:rPr lang="en-US" sz="2200" i="1" dirty="0">
                <a:solidFill>
                  <a:srgbClr val="000000"/>
                </a:solidFill>
                <a:latin typeface="Century Gothic"/>
                <a:ea typeface="Century Gothic"/>
                <a:cs typeface="Century Gothic"/>
                <a:sym typeface="Century Gothic"/>
              </a:rPr>
              <a:t>Processing </a:t>
            </a:r>
            <a:endParaRPr sz="2200" i="1" dirty="0">
              <a:solidFill>
                <a:srgbClr val="000000"/>
              </a:solidFill>
              <a:latin typeface="Century Gothic"/>
              <a:ea typeface="Century Gothic"/>
              <a:cs typeface="Century Gothic"/>
              <a:sym typeface="Century Gothic"/>
            </a:endParaRPr>
          </a:p>
        </p:txBody>
      </p:sp>
      <p:sp>
        <p:nvSpPr>
          <p:cNvPr id="31" name="Google Shape;188;p20"/>
          <p:cNvSpPr txBox="1"/>
          <p:nvPr/>
        </p:nvSpPr>
        <p:spPr>
          <a:xfrm>
            <a:off x="9632700" y="2337018"/>
            <a:ext cx="1900800" cy="6111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000000"/>
              </a:buClr>
              <a:buSzPts val="1800"/>
              <a:buFont typeface="Century Gothic"/>
              <a:buNone/>
            </a:pPr>
            <a:r>
              <a:rPr lang="en-US" sz="2200" i="1">
                <a:solidFill>
                  <a:srgbClr val="000000"/>
                </a:solidFill>
                <a:latin typeface="Century Gothic"/>
                <a:ea typeface="Century Gothic"/>
                <a:cs typeface="Century Gothic"/>
                <a:sym typeface="Century Gothic"/>
              </a:rPr>
              <a:t>Outputs</a:t>
            </a:r>
            <a:endParaRPr sz="2200" i="1">
              <a:solidFill>
                <a:srgbClr val="000000"/>
              </a:solidFill>
              <a:latin typeface="Century Gothic"/>
              <a:ea typeface="Century Gothic"/>
              <a:cs typeface="Century Gothic"/>
              <a:sym typeface="Century Gothic"/>
            </a:endParaRPr>
          </a:p>
        </p:txBody>
      </p:sp>
      <p:sp>
        <p:nvSpPr>
          <p:cNvPr id="32" name="Google Shape;185;p20"/>
          <p:cNvSpPr/>
          <p:nvPr/>
        </p:nvSpPr>
        <p:spPr>
          <a:xfrm>
            <a:off x="2754441" y="3034602"/>
            <a:ext cx="1741500" cy="1312009"/>
          </a:xfrm>
          <a:prstGeom prst="roundRect">
            <a:avLst>
              <a:gd name="adj" fmla="val 16667"/>
            </a:avLst>
          </a:prstGeom>
          <a:solidFill>
            <a:srgbClr val="AE6C62"/>
          </a:solidFill>
          <a:ln w="12700" cap="flat" cmpd="sng">
            <a:solidFill>
              <a:srgbClr val="AE6C6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 name="Google Shape;189;p20"/>
          <p:cNvSpPr txBox="1"/>
          <p:nvPr/>
        </p:nvSpPr>
        <p:spPr>
          <a:xfrm>
            <a:off x="2787626" y="3034601"/>
            <a:ext cx="1708315" cy="139849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dirty="0">
                <a:latin typeface="Century Gothic"/>
                <a:ea typeface="Century Gothic"/>
                <a:cs typeface="Century Gothic"/>
                <a:sym typeface="Century Gothic"/>
              </a:rPr>
              <a:t>Choose classes </a:t>
            </a:r>
            <a:br>
              <a:rPr lang="en-US" sz="1600" dirty="0">
                <a:latin typeface="Century Gothic"/>
                <a:ea typeface="Century Gothic"/>
                <a:cs typeface="Century Gothic"/>
                <a:sym typeface="Century Gothic"/>
              </a:rPr>
            </a:br>
            <a:r>
              <a:rPr lang="en-US" sz="1600" dirty="0">
                <a:latin typeface="Century Gothic"/>
                <a:ea typeface="Century Gothic"/>
                <a:cs typeface="Century Gothic"/>
                <a:sym typeface="Century Gothic"/>
              </a:rPr>
              <a:t>(water, urban, cultivated, forest, barren)</a:t>
            </a:r>
            <a:endParaRPr sz="1600" dirty="0"/>
          </a:p>
        </p:txBody>
      </p:sp>
      <p:sp>
        <p:nvSpPr>
          <p:cNvPr id="34" name="Google Shape;190;p20"/>
          <p:cNvSpPr/>
          <p:nvPr/>
        </p:nvSpPr>
        <p:spPr>
          <a:xfrm>
            <a:off x="9632700" y="3034601"/>
            <a:ext cx="1900800" cy="1095271"/>
          </a:xfrm>
          <a:prstGeom prst="roundRect">
            <a:avLst>
              <a:gd name="adj" fmla="val 16667"/>
            </a:avLst>
          </a:prstGeom>
          <a:solidFill>
            <a:srgbClr val="954034"/>
          </a:solidFill>
          <a:ln w="9525" cap="flat" cmpd="sng">
            <a:solidFill>
              <a:srgbClr val="97413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 name="Google Shape;191;p20"/>
          <p:cNvSpPr txBox="1"/>
          <p:nvPr/>
        </p:nvSpPr>
        <p:spPr>
          <a:xfrm>
            <a:off x="9851908" y="3289145"/>
            <a:ext cx="1462500" cy="58618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chemeClr val="bg1"/>
                </a:solidFill>
                <a:latin typeface="Century Gothic"/>
                <a:ea typeface="Century Gothic"/>
                <a:cs typeface="Century Gothic"/>
                <a:sym typeface="Century Gothic"/>
              </a:rPr>
              <a:t>Land cover map</a:t>
            </a:r>
            <a:endParaRPr sz="1600" b="1" dirty="0">
              <a:solidFill>
                <a:schemeClr val="bg1"/>
              </a:solidFill>
            </a:endParaRPr>
          </a:p>
        </p:txBody>
      </p:sp>
      <p:sp>
        <p:nvSpPr>
          <p:cNvPr id="36" name="Google Shape;192;p20"/>
          <p:cNvSpPr/>
          <p:nvPr/>
        </p:nvSpPr>
        <p:spPr>
          <a:xfrm>
            <a:off x="5056040" y="3034602"/>
            <a:ext cx="1748223" cy="1312009"/>
          </a:xfrm>
          <a:prstGeom prst="roundRect">
            <a:avLst>
              <a:gd name="adj" fmla="val 16667"/>
            </a:avLst>
          </a:prstGeom>
          <a:solidFill>
            <a:srgbClr val="AE6C62"/>
          </a:solidFill>
          <a:ln w="12700" cap="flat" cmpd="sng">
            <a:solidFill>
              <a:srgbClr val="AE6C6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7" name="Google Shape;193;p20"/>
          <p:cNvSpPr txBox="1"/>
          <p:nvPr/>
        </p:nvSpPr>
        <p:spPr>
          <a:xfrm>
            <a:off x="5216904" y="3037358"/>
            <a:ext cx="1409700" cy="528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dirty="0">
                <a:latin typeface="Century Gothic"/>
                <a:ea typeface="Century Gothic"/>
                <a:cs typeface="Century Gothic"/>
                <a:sym typeface="Century Gothic"/>
              </a:rPr>
              <a:t>Input training data points for each class</a:t>
            </a:r>
            <a:endParaRPr sz="1600" dirty="0"/>
          </a:p>
        </p:txBody>
      </p:sp>
      <p:sp>
        <p:nvSpPr>
          <p:cNvPr id="38" name="Google Shape;194;p20"/>
          <p:cNvSpPr txBox="1"/>
          <p:nvPr/>
        </p:nvSpPr>
        <p:spPr>
          <a:xfrm>
            <a:off x="449299" y="3212389"/>
            <a:ext cx="1788300" cy="73969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rgbClr val="000000"/>
                </a:solidFill>
                <a:latin typeface="Century Gothic"/>
                <a:ea typeface="Century Gothic"/>
                <a:cs typeface="Century Gothic"/>
                <a:sym typeface="Century Gothic"/>
              </a:rPr>
              <a:t>Landsat 8 OLI</a:t>
            </a:r>
            <a:endParaRPr sz="1600" b="1" dirty="0">
              <a:solidFill>
                <a:srgbClr val="000000"/>
              </a:solidFill>
              <a:latin typeface="Century Gothic"/>
              <a:ea typeface="Century Gothic"/>
              <a:cs typeface="Century Gothic"/>
              <a:sym typeface="Century Gothic"/>
            </a:endParaRPr>
          </a:p>
          <a:p>
            <a:pPr marL="0" marR="0" lvl="0" indent="0" algn="ctr" rtl="0">
              <a:spcBef>
                <a:spcPts val="0"/>
              </a:spcBef>
              <a:spcAft>
                <a:spcPts val="0"/>
              </a:spcAft>
              <a:buNone/>
            </a:pPr>
            <a:r>
              <a:rPr lang="en-US" sz="1600" b="1" dirty="0">
                <a:latin typeface="Century Gothic"/>
                <a:ea typeface="Century Gothic"/>
                <a:cs typeface="Century Gothic"/>
                <a:sym typeface="Century Gothic"/>
              </a:rPr>
              <a:t>(July 12</a:t>
            </a:r>
            <a:r>
              <a:rPr lang="en-US" sz="1600" b="1" baseline="30000" dirty="0">
                <a:latin typeface="Century Gothic"/>
                <a:ea typeface="Century Gothic"/>
                <a:cs typeface="Century Gothic"/>
                <a:sym typeface="Century Gothic"/>
              </a:rPr>
              <a:t>th</a:t>
            </a:r>
            <a:r>
              <a:rPr lang="en-US" sz="1600" b="1" dirty="0">
                <a:latin typeface="Century Gothic"/>
                <a:ea typeface="Century Gothic"/>
                <a:cs typeface="Century Gothic"/>
                <a:sym typeface="Century Gothic"/>
              </a:rPr>
              <a:t>, 19</a:t>
            </a:r>
            <a:r>
              <a:rPr lang="en-US" sz="1600" b="1" baseline="30000" dirty="0">
                <a:latin typeface="Century Gothic"/>
                <a:ea typeface="Century Gothic"/>
                <a:cs typeface="Century Gothic"/>
                <a:sym typeface="Century Gothic"/>
              </a:rPr>
              <a:t>th</a:t>
            </a:r>
            <a:r>
              <a:rPr lang="en-US" sz="1600" b="1" dirty="0">
                <a:latin typeface="Century Gothic"/>
                <a:ea typeface="Century Gothic"/>
                <a:cs typeface="Century Gothic"/>
                <a:sym typeface="Century Gothic"/>
              </a:rPr>
              <a:t>, 28</a:t>
            </a:r>
            <a:r>
              <a:rPr lang="en-US" sz="1600" b="1" baseline="30000" dirty="0">
                <a:latin typeface="Century Gothic"/>
                <a:ea typeface="Century Gothic"/>
                <a:cs typeface="Century Gothic"/>
                <a:sym typeface="Century Gothic"/>
              </a:rPr>
              <a:t>th</a:t>
            </a:r>
            <a:r>
              <a:rPr lang="en-US" sz="1600" b="1" dirty="0">
                <a:latin typeface="Century Gothic"/>
                <a:ea typeface="Century Gothic"/>
                <a:cs typeface="Century Gothic"/>
                <a:sym typeface="Century Gothic"/>
              </a:rPr>
              <a:t>, 2018)</a:t>
            </a:r>
            <a:endParaRPr sz="1600" b="1" dirty="0">
              <a:latin typeface="Century Gothic"/>
              <a:ea typeface="Century Gothic"/>
              <a:cs typeface="Century Gothic"/>
              <a:sym typeface="Century Gothic"/>
            </a:endParaRPr>
          </a:p>
        </p:txBody>
      </p:sp>
      <p:cxnSp>
        <p:nvCxnSpPr>
          <p:cNvPr id="39" name="Google Shape;195;p20"/>
          <p:cNvCxnSpPr/>
          <p:nvPr/>
        </p:nvCxnSpPr>
        <p:spPr>
          <a:xfrm>
            <a:off x="6797541" y="3605829"/>
            <a:ext cx="560100" cy="0"/>
          </a:xfrm>
          <a:prstGeom prst="straightConnector1">
            <a:avLst/>
          </a:prstGeom>
          <a:noFill/>
          <a:ln w="19050" cap="flat" cmpd="sng">
            <a:solidFill>
              <a:srgbClr val="002060"/>
            </a:solidFill>
            <a:prstDash val="solid"/>
            <a:miter lim="800000"/>
            <a:headEnd type="none" w="sm" len="sm"/>
            <a:tailEnd type="triangle" w="med" len="med"/>
          </a:ln>
        </p:spPr>
      </p:cxnSp>
      <p:cxnSp>
        <p:nvCxnSpPr>
          <p:cNvPr id="40" name="Google Shape;197;p20"/>
          <p:cNvCxnSpPr/>
          <p:nvPr/>
        </p:nvCxnSpPr>
        <p:spPr>
          <a:xfrm>
            <a:off x="4495941" y="3605817"/>
            <a:ext cx="560100" cy="0"/>
          </a:xfrm>
          <a:prstGeom prst="straightConnector1">
            <a:avLst/>
          </a:prstGeom>
          <a:noFill/>
          <a:ln w="19050" cap="flat" cmpd="sng">
            <a:solidFill>
              <a:srgbClr val="002060"/>
            </a:solidFill>
            <a:prstDash val="solid"/>
            <a:miter lim="800000"/>
            <a:headEnd type="none" w="sm" len="sm"/>
            <a:tailEnd type="triangle" w="med" len="med"/>
          </a:ln>
        </p:spPr>
      </p:cxnSp>
      <p:sp>
        <p:nvSpPr>
          <p:cNvPr id="41" name="Google Shape;196;p20"/>
          <p:cNvSpPr/>
          <p:nvPr/>
        </p:nvSpPr>
        <p:spPr>
          <a:xfrm>
            <a:off x="7357616" y="3034602"/>
            <a:ext cx="1741500" cy="1095271"/>
          </a:xfrm>
          <a:prstGeom prst="roundRect">
            <a:avLst>
              <a:gd name="adj" fmla="val 16667"/>
            </a:avLst>
          </a:prstGeom>
          <a:solidFill>
            <a:srgbClr val="974135">
              <a:alpha val="29020"/>
            </a:srgbClr>
          </a:solidFill>
          <a:ln w="12700" cap="flat" cmpd="sng">
            <a:solidFill>
              <a:srgbClr val="E1C8C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2" name="Google Shape;199;p20"/>
          <p:cNvSpPr txBox="1"/>
          <p:nvPr/>
        </p:nvSpPr>
        <p:spPr>
          <a:xfrm>
            <a:off x="7444339" y="3038211"/>
            <a:ext cx="1597688" cy="661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dirty="0">
                <a:latin typeface="Century Gothic"/>
                <a:ea typeface="Century Gothic"/>
                <a:cs typeface="Century Gothic"/>
                <a:sym typeface="Century Gothic"/>
              </a:rPr>
              <a:t>Ground truthing validation of points</a:t>
            </a:r>
            <a:endParaRPr sz="1600" dirty="0"/>
          </a:p>
        </p:txBody>
      </p:sp>
      <p:sp>
        <p:nvSpPr>
          <p:cNvPr id="43" name="Google Shape;200;p20"/>
          <p:cNvSpPr txBox="1"/>
          <p:nvPr/>
        </p:nvSpPr>
        <p:spPr>
          <a:xfrm>
            <a:off x="7357615" y="2378118"/>
            <a:ext cx="1741501" cy="52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i="1" dirty="0">
                <a:solidFill>
                  <a:schemeClr val="dk1"/>
                </a:solidFill>
                <a:latin typeface="Century Gothic"/>
                <a:ea typeface="Century Gothic"/>
                <a:cs typeface="Century Gothic"/>
                <a:sym typeface="Century Gothic"/>
              </a:rPr>
              <a:t>Validation</a:t>
            </a:r>
            <a:endParaRPr sz="2200" dirty="0"/>
          </a:p>
        </p:txBody>
      </p:sp>
      <p:sp>
        <p:nvSpPr>
          <p:cNvPr id="44" name="Google Shape;201;p20"/>
          <p:cNvSpPr txBox="1"/>
          <p:nvPr/>
        </p:nvSpPr>
        <p:spPr>
          <a:xfrm>
            <a:off x="6861353" y="4515659"/>
            <a:ext cx="432475" cy="36395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i="1">
                <a:latin typeface="Century Gothic"/>
                <a:ea typeface="Century Gothic"/>
                <a:cs typeface="Century Gothic"/>
                <a:sym typeface="Century Gothic"/>
              </a:rPr>
              <a:t>1x</a:t>
            </a:r>
            <a:endParaRPr sz="1600" i="1">
              <a:latin typeface="Century Gothic"/>
              <a:ea typeface="Century Gothic"/>
              <a:cs typeface="Century Gothic"/>
              <a:sym typeface="Century Gothic"/>
            </a:endParaRPr>
          </a:p>
        </p:txBody>
      </p:sp>
      <p:cxnSp>
        <p:nvCxnSpPr>
          <p:cNvPr id="45" name="Google Shape;202;p20"/>
          <p:cNvCxnSpPr/>
          <p:nvPr/>
        </p:nvCxnSpPr>
        <p:spPr>
          <a:xfrm>
            <a:off x="9099116" y="3605829"/>
            <a:ext cx="533700" cy="0"/>
          </a:xfrm>
          <a:prstGeom prst="straightConnector1">
            <a:avLst/>
          </a:prstGeom>
          <a:noFill/>
          <a:ln w="19050" cap="flat" cmpd="sng">
            <a:solidFill>
              <a:srgbClr val="002060"/>
            </a:solidFill>
            <a:prstDash val="solid"/>
            <a:miter lim="8000"/>
            <a:headEnd type="none" w="sm" len="sm"/>
            <a:tailEnd type="triangle" w="med" len="med"/>
          </a:ln>
        </p:spPr>
      </p:cxnSp>
      <p:cxnSp>
        <p:nvCxnSpPr>
          <p:cNvPr id="46" name="Elbow Connector 45"/>
          <p:cNvCxnSpPr>
            <a:stCxn id="45" idx="2"/>
            <a:endCxn id="39" idx="2"/>
          </p:cNvCxnSpPr>
          <p:nvPr/>
        </p:nvCxnSpPr>
        <p:spPr>
          <a:xfrm rot="5400000">
            <a:off x="6970890" y="3089135"/>
            <a:ext cx="216738" cy="2298214"/>
          </a:xfrm>
          <a:prstGeom prst="bentConnector3">
            <a:avLst>
              <a:gd name="adj1" fmla="val 205473"/>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83188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oogle Shape;192;p20"/>
          <p:cNvSpPr/>
          <p:nvPr/>
        </p:nvSpPr>
        <p:spPr>
          <a:xfrm>
            <a:off x="7364362" y="3034602"/>
            <a:ext cx="1748223" cy="1312009"/>
          </a:xfrm>
          <a:prstGeom prst="roundRect">
            <a:avLst>
              <a:gd name="adj" fmla="val 16667"/>
            </a:avLst>
          </a:prstGeom>
          <a:solidFill>
            <a:srgbClr val="AE6C62"/>
          </a:solidFill>
          <a:ln w="12700" cap="flat" cmpd="sng">
            <a:solidFill>
              <a:srgbClr val="AE6C6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64135"/>
                </a:solidFill>
              </a:rPr>
              <a:t> Edge Map Methodology</a:t>
            </a:r>
          </a:p>
        </p:txBody>
      </p:sp>
      <p:sp>
        <p:nvSpPr>
          <p:cNvPr id="3" name="Text Placeholder 3"/>
          <p:cNvSpPr txBox="1">
            <a:spLocks/>
          </p:cNvSpPr>
          <p:nvPr/>
        </p:nvSpPr>
        <p:spPr>
          <a:xfrm>
            <a:off x="1257299" y="1147769"/>
            <a:ext cx="10499271" cy="77146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964135"/>
              </a:buClr>
              <a:buFont typeface="Webdings" panose="05030102010509060703" pitchFamily="18" charset="2"/>
              <a:buChar char=""/>
            </a:pPr>
            <a:r>
              <a:rPr lang="en-US" sz="2200" dirty="0">
                <a:solidFill>
                  <a:schemeClr val="tx1">
                    <a:lumMod val="75000"/>
                    <a:lumOff val="25000"/>
                  </a:schemeClr>
                </a:solidFill>
              </a:rPr>
              <a:t>This tool uses the classes from the Land Cover map to create an Edge map of Cumberland County</a:t>
            </a:r>
          </a:p>
        </p:txBody>
      </p:sp>
      <p:sp>
        <p:nvSpPr>
          <p:cNvPr id="27" name="Google Shape;183;p20"/>
          <p:cNvSpPr/>
          <p:nvPr/>
        </p:nvSpPr>
        <p:spPr>
          <a:xfrm>
            <a:off x="435285" y="3034601"/>
            <a:ext cx="1809875" cy="1095271"/>
          </a:xfrm>
          <a:prstGeom prst="rect">
            <a:avLst/>
          </a:prstGeom>
          <a:solidFill>
            <a:srgbClr val="CCA19B"/>
          </a:solidFill>
          <a:ln w="12700" cap="flat" cmpd="sng">
            <a:solidFill>
              <a:srgbClr val="CCA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cxnSp>
        <p:nvCxnSpPr>
          <p:cNvPr id="28" name="Google Shape;184;p20"/>
          <p:cNvCxnSpPr/>
          <p:nvPr/>
        </p:nvCxnSpPr>
        <p:spPr>
          <a:xfrm>
            <a:off x="2245160" y="3605817"/>
            <a:ext cx="509365" cy="8"/>
          </a:xfrm>
          <a:prstGeom prst="straightConnector1">
            <a:avLst/>
          </a:prstGeom>
          <a:noFill/>
          <a:ln w="19050" cap="flat" cmpd="sng">
            <a:solidFill>
              <a:srgbClr val="002060"/>
            </a:solidFill>
            <a:prstDash val="solid"/>
            <a:miter lim="800000"/>
            <a:headEnd type="none" w="sm" len="sm"/>
            <a:tailEnd type="triangle" w="med" len="med"/>
          </a:ln>
        </p:spPr>
      </p:cxnSp>
      <p:sp>
        <p:nvSpPr>
          <p:cNvPr id="29" name="Google Shape;186;p20"/>
          <p:cNvSpPr txBox="1"/>
          <p:nvPr/>
        </p:nvSpPr>
        <p:spPr>
          <a:xfrm>
            <a:off x="427724" y="2337018"/>
            <a:ext cx="1788300" cy="6111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000000"/>
              </a:buClr>
              <a:buSzPts val="1800"/>
              <a:buFont typeface="Century Gothic"/>
              <a:buNone/>
            </a:pPr>
            <a:r>
              <a:rPr lang="en-US" sz="2200" i="1" dirty="0">
                <a:solidFill>
                  <a:srgbClr val="000000"/>
                </a:solidFill>
                <a:latin typeface="Century Gothic"/>
                <a:ea typeface="Century Gothic"/>
                <a:cs typeface="Century Gothic"/>
                <a:sym typeface="Century Gothic"/>
              </a:rPr>
              <a:t>Inputs </a:t>
            </a:r>
            <a:endParaRPr sz="2200" i="1" dirty="0">
              <a:solidFill>
                <a:srgbClr val="000000"/>
              </a:solidFill>
              <a:latin typeface="Century Gothic"/>
              <a:ea typeface="Century Gothic"/>
              <a:cs typeface="Century Gothic"/>
              <a:sym typeface="Century Gothic"/>
            </a:endParaRPr>
          </a:p>
        </p:txBody>
      </p:sp>
      <p:sp>
        <p:nvSpPr>
          <p:cNvPr id="30" name="Google Shape;187;p20"/>
          <p:cNvSpPr txBox="1"/>
          <p:nvPr/>
        </p:nvSpPr>
        <p:spPr>
          <a:xfrm>
            <a:off x="2754442" y="2337018"/>
            <a:ext cx="1741500" cy="6111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000000"/>
              </a:buClr>
              <a:buSzPts val="1800"/>
              <a:buFont typeface="Century Gothic"/>
              <a:buNone/>
            </a:pPr>
            <a:r>
              <a:rPr lang="en-US" sz="2200" i="1" dirty="0">
                <a:solidFill>
                  <a:srgbClr val="000000"/>
                </a:solidFill>
                <a:latin typeface="Century Gothic"/>
                <a:ea typeface="Century Gothic"/>
                <a:cs typeface="Century Gothic"/>
                <a:sym typeface="Century Gothic"/>
              </a:rPr>
              <a:t>Processing </a:t>
            </a:r>
            <a:endParaRPr sz="2200" i="1" dirty="0">
              <a:solidFill>
                <a:srgbClr val="000000"/>
              </a:solidFill>
              <a:latin typeface="Century Gothic"/>
              <a:ea typeface="Century Gothic"/>
              <a:cs typeface="Century Gothic"/>
              <a:sym typeface="Century Gothic"/>
            </a:endParaRPr>
          </a:p>
        </p:txBody>
      </p:sp>
      <p:sp>
        <p:nvSpPr>
          <p:cNvPr id="31" name="Google Shape;188;p20"/>
          <p:cNvSpPr txBox="1"/>
          <p:nvPr/>
        </p:nvSpPr>
        <p:spPr>
          <a:xfrm>
            <a:off x="9632700" y="2337018"/>
            <a:ext cx="1900800" cy="6111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000000"/>
              </a:buClr>
              <a:buSzPts val="1800"/>
              <a:buFont typeface="Century Gothic"/>
              <a:buNone/>
            </a:pPr>
            <a:r>
              <a:rPr lang="en-US" sz="2200" i="1">
                <a:solidFill>
                  <a:srgbClr val="000000"/>
                </a:solidFill>
                <a:latin typeface="Century Gothic"/>
                <a:ea typeface="Century Gothic"/>
                <a:cs typeface="Century Gothic"/>
                <a:sym typeface="Century Gothic"/>
              </a:rPr>
              <a:t>Outputs</a:t>
            </a:r>
            <a:endParaRPr sz="2200" i="1">
              <a:solidFill>
                <a:srgbClr val="000000"/>
              </a:solidFill>
              <a:latin typeface="Century Gothic"/>
              <a:ea typeface="Century Gothic"/>
              <a:cs typeface="Century Gothic"/>
              <a:sym typeface="Century Gothic"/>
            </a:endParaRPr>
          </a:p>
        </p:txBody>
      </p:sp>
      <p:sp>
        <p:nvSpPr>
          <p:cNvPr id="32" name="Google Shape;185;p20"/>
          <p:cNvSpPr/>
          <p:nvPr/>
        </p:nvSpPr>
        <p:spPr>
          <a:xfrm>
            <a:off x="2754441" y="3034602"/>
            <a:ext cx="1741500" cy="1312009"/>
          </a:xfrm>
          <a:prstGeom prst="roundRect">
            <a:avLst>
              <a:gd name="adj" fmla="val 16667"/>
            </a:avLst>
          </a:prstGeom>
          <a:solidFill>
            <a:srgbClr val="AE6C62"/>
          </a:solidFill>
          <a:ln w="12700" cap="flat" cmpd="sng">
            <a:solidFill>
              <a:srgbClr val="AE6C6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 name="Google Shape;189;p20"/>
          <p:cNvSpPr txBox="1"/>
          <p:nvPr/>
        </p:nvSpPr>
        <p:spPr>
          <a:xfrm>
            <a:off x="2787626" y="3034601"/>
            <a:ext cx="1708315" cy="139849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dirty="0">
                <a:latin typeface="Century Gothic"/>
                <a:ea typeface="Century Gothic"/>
                <a:cs typeface="Century Gothic"/>
                <a:sym typeface="Century Gothic"/>
              </a:rPr>
              <a:t>Choose land cover type (forest, urban, cultivated)</a:t>
            </a:r>
            <a:endParaRPr sz="1600" dirty="0"/>
          </a:p>
        </p:txBody>
      </p:sp>
      <p:sp>
        <p:nvSpPr>
          <p:cNvPr id="34" name="Google Shape;190;p20"/>
          <p:cNvSpPr/>
          <p:nvPr/>
        </p:nvSpPr>
        <p:spPr>
          <a:xfrm>
            <a:off x="9632700" y="3034601"/>
            <a:ext cx="1900800" cy="1095271"/>
          </a:xfrm>
          <a:prstGeom prst="roundRect">
            <a:avLst>
              <a:gd name="adj" fmla="val 16667"/>
            </a:avLst>
          </a:prstGeom>
          <a:solidFill>
            <a:srgbClr val="954034"/>
          </a:solidFill>
          <a:ln w="9525" cap="flat" cmpd="sng">
            <a:solidFill>
              <a:srgbClr val="97413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 name="Google Shape;191;p20"/>
          <p:cNvSpPr txBox="1"/>
          <p:nvPr/>
        </p:nvSpPr>
        <p:spPr>
          <a:xfrm>
            <a:off x="9851908" y="3289145"/>
            <a:ext cx="1462500" cy="58618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chemeClr val="bg1"/>
                </a:solidFill>
                <a:latin typeface="Century Gothic"/>
                <a:ea typeface="Century Gothic"/>
                <a:cs typeface="Century Gothic"/>
                <a:sym typeface="Century Gothic"/>
              </a:rPr>
              <a:t>Edge map</a:t>
            </a:r>
            <a:endParaRPr sz="1600" b="1" dirty="0">
              <a:solidFill>
                <a:schemeClr val="bg1"/>
              </a:solidFill>
            </a:endParaRPr>
          </a:p>
        </p:txBody>
      </p:sp>
      <p:sp>
        <p:nvSpPr>
          <p:cNvPr id="36" name="Google Shape;192;p20"/>
          <p:cNvSpPr/>
          <p:nvPr/>
        </p:nvSpPr>
        <p:spPr>
          <a:xfrm>
            <a:off x="5056040" y="3034602"/>
            <a:ext cx="1748223" cy="1312009"/>
          </a:xfrm>
          <a:prstGeom prst="roundRect">
            <a:avLst>
              <a:gd name="adj" fmla="val 16667"/>
            </a:avLst>
          </a:prstGeom>
          <a:solidFill>
            <a:srgbClr val="AE6C62"/>
          </a:solidFill>
          <a:ln w="12700" cap="flat" cmpd="sng">
            <a:solidFill>
              <a:srgbClr val="AE6C6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7" name="Google Shape;193;p20"/>
          <p:cNvSpPr txBox="1"/>
          <p:nvPr/>
        </p:nvSpPr>
        <p:spPr>
          <a:xfrm>
            <a:off x="5216904" y="3037357"/>
            <a:ext cx="1409700" cy="130925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dirty="0">
                <a:latin typeface="Century Gothic"/>
                <a:ea typeface="Century Gothic"/>
                <a:cs typeface="Century Gothic"/>
                <a:sym typeface="Century Gothic"/>
              </a:rPr>
              <a:t>Create buffer along edge of each land cover type</a:t>
            </a:r>
            <a:endParaRPr sz="1600" dirty="0"/>
          </a:p>
        </p:txBody>
      </p:sp>
      <p:sp>
        <p:nvSpPr>
          <p:cNvPr id="38" name="Google Shape;194;p20"/>
          <p:cNvSpPr txBox="1"/>
          <p:nvPr/>
        </p:nvSpPr>
        <p:spPr>
          <a:xfrm>
            <a:off x="449299" y="3212389"/>
            <a:ext cx="1788300" cy="73969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rgbClr val="000000"/>
                </a:solidFill>
                <a:latin typeface="Century Gothic"/>
                <a:ea typeface="Century Gothic"/>
                <a:cs typeface="Century Gothic"/>
                <a:sym typeface="Century Gothic"/>
              </a:rPr>
              <a:t>Land Cover map layers</a:t>
            </a:r>
            <a:endParaRPr sz="1600" b="1" dirty="0">
              <a:solidFill>
                <a:srgbClr val="000000"/>
              </a:solidFill>
              <a:latin typeface="Century Gothic"/>
              <a:ea typeface="Century Gothic"/>
              <a:cs typeface="Century Gothic"/>
              <a:sym typeface="Century Gothic"/>
            </a:endParaRPr>
          </a:p>
        </p:txBody>
      </p:sp>
      <p:cxnSp>
        <p:nvCxnSpPr>
          <p:cNvPr id="39" name="Google Shape;195;p20"/>
          <p:cNvCxnSpPr/>
          <p:nvPr/>
        </p:nvCxnSpPr>
        <p:spPr>
          <a:xfrm>
            <a:off x="6797541" y="3605829"/>
            <a:ext cx="560100" cy="0"/>
          </a:xfrm>
          <a:prstGeom prst="straightConnector1">
            <a:avLst/>
          </a:prstGeom>
          <a:noFill/>
          <a:ln w="19050" cap="flat" cmpd="sng">
            <a:solidFill>
              <a:srgbClr val="002060"/>
            </a:solidFill>
            <a:prstDash val="solid"/>
            <a:miter lim="800000"/>
            <a:headEnd type="none" w="sm" len="sm"/>
            <a:tailEnd type="triangle" w="med" len="med"/>
          </a:ln>
        </p:spPr>
      </p:cxnSp>
      <p:cxnSp>
        <p:nvCxnSpPr>
          <p:cNvPr id="40" name="Google Shape;197;p20"/>
          <p:cNvCxnSpPr/>
          <p:nvPr/>
        </p:nvCxnSpPr>
        <p:spPr>
          <a:xfrm>
            <a:off x="4495941" y="3605817"/>
            <a:ext cx="560100" cy="0"/>
          </a:xfrm>
          <a:prstGeom prst="straightConnector1">
            <a:avLst/>
          </a:prstGeom>
          <a:noFill/>
          <a:ln w="19050" cap="flat" cmpd="sng">
            <a:solidFill>
              <a:srgbClr val="002060"/>
            </a:solidFill>
            <a:prstDash val="solid"/>
            <a:miter lim="800000"/>
            <a:headEnd type="none" w="sm" len="sm"/>
            <a:tailEnd type="triangle" w="med" len="med"/>
          </a:ln>
        </p:spPr>
      </p:cxnSp>
      <p:sp>
        <p:nvSpPr>
          <p:cNvPr id="42" name="Google Shape;199;p20"/>
          <p:cNvSpPr txBox="1"/>
          <p:nvPr/>
        </p:nvSpPr>
        <p:spPr>
          <a:xfrm>
            <a:off x="7444339" y="3038211"/>
            <a:ext cx="1597688" cy="139488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dirty="0">
                <a:latin typeface="Century Gothic"/>
                <a:ea typeface="Century Gothic"/>
                <a:cs typeface="Century Gothic"/>
                <a:sym typeface="Century Gothic"/>
              </a:rPr>
              <a:t>Isolate edges where land cover types touch or overlap</a:t>
            </a:r>
            <a:endParaRPr sz="1600" dirty="0"/>
          </a:p>
        </p:txBody>
      </p:sp>
      <p:cxnSp>
        <p:nvCxnSpPr>
          <p:cNvPr id="45" name="Google Shape;202;p20"/>
          <p:cNvCxnSpPr/>
          <p:nvPr/>
        </p:nvCxnSpPr>
        <p:spPr>
          <a:xfrm>
            <a:off x="9099116" y="3605829"/>
            <a:ext cx="533700" cy="0"/>
          </a:xfrm>
          <a:prstGeom prst="straightConnector1">
            <a:avLst/>
          </a:prstGeom>
          <a:noFill/>
          <a:ln w="19050" cap="flat" cmpd="sng">
            <a:solidFill>
              <a:srgbClr val="002060"/>
            </a:solidFill>
            <a:prstDash val="solid"/>
            <a:miter lim="8000"/>
            <a:headEnd type="none" w="sm" len="sm"/>
            <a:tailEnd type="triangle" w="med" len="med"/>
          </a:ln>
        </p:spPr>
      </p:cxnSp>
    </p:spTree>
    <p:extLst>
      <p:ext uri="{BB962C8B-B14F-4D97-AF65-F5344CB8AC3E}">
        <p14:creationId xmlns:p14="http://schemas.microsoft.com/office/powerpoint/2010/main" val="41336716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Google Shape;196;p20"/>
          <p:cNvSpPr/>
          <p:nvPr/>
        </p:nvSpPr>
        <p:spPr>
          <a:xfrm>
            <a:off x="7741827" y="2427450"/>
            <a:ext cx="1876065" cy="789036"/>
          </a:xfrm>
          <a:prstGeom prst="roundRect">
            <a:avLst>
              <a:gd name="adj" fmla="val 16667"/>
            </a:avLst>
          </a:prstGeom>
          <a:solidFill>
            <a:srgbClr val="954134">
              <a:alpha val="29020"/>
            </a:srgb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alibri"/>
              <a:ea typeface="Calibri"/>
              <a:cs typeface="Calibri"/>
              <a:sym typeface="Calibri"/>
            </a:endParaRPr>
          </a:p>
        </p:txBody>
      </p:sp>
      <p:sp>
        <p:nvSpPr>
          <p:cNvPr id="87" name="Google Shape;196;p20"/>
          <p:cNvSpPr/>
          <p:nvPr/>
        </p:nvSpPr>
        <p:spPr>
          <a:xfrm>
            <a:off x="5603791" y="2427450"/>
            <a:ext cx="1876065" cy="789036"/>
          </a:xfrm>
          <a:prstGeom prst="roundRect">
            <a:avLst>
              <a:gd name="adj" fmla="val 16667"/>
            </a:avLst>
          </a:prstGeom>
          <a:solidFill>
            <a:srgbClr val="954134">
              <a:alpha val="29020"/>
            </a:srgb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alibri"/>
              <a:ea typeface="Calibri"/>
              <a:cs typeface="Calibri"/>
              <a:sym typeface="Calibri"/>
            </a:endParaRPr>
          </a:p>
        </p:txBody>
      </p:sp>
      <p:sp>
        <p:nvSpPr>
          <p:cNvPr id="88" name="Google Shape;185;p20"/>
          <p:cNvSpPr/>
          <p:nvPr/>
        </p:nvSpPr>
        <p:spPr>
          <a:xfrm>
            <a:off x="2956204" y="3108032"/>
            <a:ext cx="2053055" cy="789036"/>
          </a:xfrm>
          <a:prstGeom prst="roundRect">
            <a:avLst>
              <a:gd name="adj" fmla="val 16667"/>
            </a:avLst>
          </a:prstGeom>
          <a:solidFill>
            <a:srgbClr val="AF6B62"/>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alibri"/>
              <a:ea typeface="Calibri"/>
              <a:cs typeface="Calibri"/>
              <a:sym typeface="Calibri"/>
            </a:endParaRPr>
          </a:p>
        </p:txBody>
      </p:sp>
      <p:sp>
        <p:nvSpPr>
          <p:cNvPr id="89" name="Google Shape;185;p20"/>
          <p:cNvSpPr/>
          <p:nvPr/>
        </p:nvSpPr>
        <p:spPr>
          <a:xfrm>
            <a:off x="2956204" y="4448910"/>
            <a:ext cx="2053055" cy="789036"/>
          </a:xfrm>
          <a:prstGeom prst="roundRect">
            <a:avLst>
              <a:gd name="adj" fmla="val 16667"/>
            </a:avLst>
          </a:prstGeom>
          <a:solidFill>
            <a:srgbClr val="AF6B62"/>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alibri"/>
              <a:ea typeface="Calibri"/>
              <a:cs typeface="Calibri"/>
              <a:sym typeface="Calibri"/>
            </a:endParaRPr>
          </a:p>
        </p:txBody>
      </p:sp>
      <p:sp>
        <p:nvSpPr>
          <p:cNvPr id="90"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64135"/>
                </a:solidFill>
              </a:rPr>
              <a:t> Modeling Methodology</a:t>
            </a:r>
          </a:p>
        </p:txBody>
      </p:sp>
      <p:sp>
        <p:nvSpPr>
          <p:cNvPr id="91" name="TextBox 90"/>
          <p:cNvSpPr txBox="1"/>
          <p:nvPr/>
        </p:nvSpPr>
        <p:spPr>
          <a:xfrm>
            <a:off x="5753757" y="2529581"/>
            <a:ext cx="1561169" cy="584775"/>
          </a:xfrm>
          <a:prstGeom prst="rect">
            <a:avLst/>
          </a:prstGeom>
          <a:noFill/>
        </p:spPr>
        <p:txBody>
          <a:bodyPr wrap="square" rtlCol="0">
            <a:spAutoFit/>
          </a:bodyPr>
          <a:lstStyle/>
          <a:p>
            <a:pPr algn="ctr"/>
            <a:r>
              <a:rPr lang="en-US" sz="1600" dirty="0"/>
              <a:t>Hypothesis generation</a:t>
            </a:r>
          </a:p>
        </p:txBody>
      </p:sp>
      <p:sp>
        <p:nvSpPr>
          <p:cNvPr id="92" name="Google Shape;183;p20"/>
          <p:cNvSpPr/>
          <p:nvPr/>
        </p:nvSpPr>
        <p:spPr>
          <a:xfrm>
            <a:off x="227599" y="1950885"/>
            <a:ext cx="1958040" cy="563243"/>
          </a:xfrm>
          <a:prstGeom prst="rect">
            <a:avLst/>
          </a:prstGeom>
          <a:solidFill>
            <a:srgbClr val="CDA29C"/>
          </a:solidFill>
          <a:ln w="12700" cap="flat" cmpd="sng">
            <a:solidFill>
              <a:srgbClr val="CCA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alibri"/>
              <a:ea typeface="Calibri"/>
              <a:cs typeface="Calibri"/>
              <a:sym typeface="Calibri"/>
            </a:endParaRPr>
          </a:p>
        </p:txBody>
      </p:sp>
      <p:sp>
        <p:nvSpPr>
          <p:cNvPr id="93" name="Google Shape;183;p20"/>
          <p:cNvSpPr/>
          <p:nvPr/>
        </p:nvSpPr>
        <p:spPr>
          <a:xfrm>
            <a:off x="227599" y="2843612"/>
            <a:ext cx="1958040" cy="563243"/>
          </a:xfrm>
          <a:prstGeom prst="rect">
            <a:avLst/>
          </a:prstGeom>
          <a:solidFill>
            <a:srgbClr val="CDA29C"/>
          </a:solidFill>
          <a:ln w="12700" cap="flat" cmpd="sng">
            <a:solidFill>
              <a:srgbClr val="CCA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alibri"/>
              <a:ea typeface="Calibri"/>
              <a:cs typeface="Calibri"/>
              <a:sym typeface="Calibri"/>
            </a:endParaRPr>
          </a:p>
        </p:txBody>
      </p:sp>
      <p:sp>
        <p:nvSpPr>
          <p:cNvPr id="94" name="TextBox 93"/>
          <p:cNvSpPr txBox="1"/>
          <p:nvPr/>
        </p:nvSpPr>
        <p:spPr>
          <a:xfrm>
            <a:off x="3155428" y="3222951"/>
            <a:ext cx="1676839" cy="584775"/>
          </a:xfrm>
          <a:prstGeom prst="rect">
            <a:avLst/>
          </a:prstGeom>
          <a:noFill/>
        </p:spPr>
        <p:txBody>
          <a:bodyPr wrap="square" rtlCol="0">
            <a:spAutoFit/>
          </a:bodyPr>
          <a:lstStyle/>
          <a:p>
            <a:pPr algn="ctr"/>
            <a:r>
              <a:rPr lang="en-US" sz="1600"/>
              <a:t>Center data to mean</a:t>
            </a:r>
            <a:endParaRPr lang="en-US" sz="1600" dirty="0"/>
          </a:p>
        </p:txBody>
      </p:sp>
      <p:sp>
        <p:nvSpPr>
          <p:cNvPr id="95" name="TextBox 94"/>
          <p:cNvSpPr txBox="1"/>
          <p:nvPr/>
        </p:nvSpPr>
        <p:spPr>
          <a:xfrm>
            <a:off x="3155428" y="4551040"/>
            <a:ext cx="1654604" cy="584775"/>
          </a:xfrm>
          <a:prstGeom prst="rect">
            <a:avLst/>
          </a:prstGeom>
          <a:noFill/>
        </p:spPr>
        <p:txBody>
          <a:bodyPr wrap="square" rtlCol="0">
            <a:spAutoFit/>
          </a:bodyPr>
          <a:lstStyle/>
          <a:p>
            <a:pPr algn="ctr"/>
            <a:r>
              <a:rPr lang="en-US" sz="1600" dirty="0"/>
              <a:t>Combine co-parameters </a:t>
            </a:r>
          </a:p>
        </p:txBody>
      </p:sp>
      <p:sp>
        <p:nvSpPr>
          <p:cNvPr id="96" name="TextBox 95"/>
          <p:cNvSpPr txBox="1"/>
          <p:nvPr/>
        </p:nvSpPr>
        <p:spPr>
          <a:xfrm>
            <a:off x="7966226" y="2529581"/>
            <a:ext cx="1427266" cy="584775"/>
          </a:xfrm>
          <a:prstGeom prst="rect">
            <a:avLst/>
          </a:prstGeom>
          <a:noFill/>
        </p:spPr>
        <p:txBody>
          <a:bodyPr wrap="square" rtlCol="0">
            <a:spAutoFit/>
          </a:bodyPr>
          <a:lstStyle/>
          <a:p>
            <a:pPr algn="ctr"/>
            <a:r>
              <a:rPr lang="en-US" sz="1600" dirty="0"/>
              <a:t>Fit models in JAGS</a:t>
            </a:r>
          </a:p>
        </p:txBody>
      </p:sp>
      <p:sp>
        <p:nvSpPr>
          <p:cNvPr id="97" name="Google Shape;190;p20"/>
          <p:cNvSpPr/>
          <p:nvPr/>
        </p:nvSpPr>
        <p:spPr>
          <a:xfrm>
            <a:off x="9975896" y="541058"/>
            <a:ext cx="2010756" cy="1892857"/>
          </a:xfrm>
          <a:prstGeom prst="roundRect">
            <a:avLst>
              <a:gd name="adj" fmla="val 16667"/>
            </a:avLst>
          </a:prstGeom>
          <a:solidFill>
            <a:srgbClr val="974034"/>
          </a:solidFill>
          <a:ln w="9525" cap="flat" cmpd="sng">
            <a:solidFill>
              <a:srgbClr val="97413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alibri"/>
              <a:ea typeface="Calibri"/>
              <a:cs typeface="Calibri"/>
              <a:sym typeface="Calibri"/>
            </a:endParaRPr>
          </a:p>
        </p:txBody>
      </p:sp>
      <p:sp>
        <p:nvSpPr>
          <p:cNvPr id="98" name="TextBox 97"/>
          <p:cNvSpPr txBox="1"/>
          <p:nvPr/>
        </p:nvSpPr>
        <p:spPr>
          <a:xfrm>
            <a:off x="10030874" y="579545"/>
            <a:ext cx="1900800" cy="1815882"/>
          </a:xfrm>
          <a:prstGeom prst="rect">
            <a:avLst/>
          </a:prstGeom>
          <a:noFill/>
        </p:spPr>
        <p:txBody>
          <a:bodyPr wrap="square" rtlCol="0">
            <a:spAutoFit/>
          </a:bodyPr>
          <a:lstStyle/>
          <a:p>
            <a:pPr algn="ctr"/>
            <a:r>
              <a:rPr lang="en-US" sz="1600" b="1" dirty="0">
                <a:solidFill>
                  <a:schemeClr val="bg1"/>
                </a:solidFill>
              </a:rPr>
              <a:t>Outputs</a:t>
            </a:r>
            <a:endParaRPr lang="en-US" sz="1600" dirty="0">
              <a:solidFill>
                <a:schemeClr val="bg1"/>
              </a:solidFill>
            </a:endParaRPr>
          </a:p>
          <a:p>
            <a:pPr algn="ctr"/>
            <a:r>
              <a:rPr lang="en-US" sz="1600" dirty="0">
                <a:solidFill>
                  <a:schemeClr val="bg1"/>
                </a:solidFill>
              </a:rPr>
              <a:t>- Expected number of tick disease incidence</a:t>
            </a:r>
          </a:p>
          <a:p>
            <a:pPr algn="ctr"/>
            <a:r>
              <a:rPr lang="en-US" sz="1600" dirty="0">
                <a:solidFill>
                  <a:schemeClr val="bg1"/>
                </a:solidFill>
              </a:rPr>
              <a:t>- Parameter estimates</a:t>
            </a:r>
          </a:p>
        </p:txBody>
      </p:sp>
      <p:sp>
        <p:nvSpPr>
          <p:cNvPr id="99" name="TextBox 98"/>
          <p:cNvSpPr txBox="1"/>
          <p:nvPr/>
        </p:nvSpPr>
        <p:spPr>
          <a:xfrm>
            <a:off x="385227" y="1941982"/>
            <a:ext cx="1619148" cy="584775"/>
          </a:xfrm>
          <a:prstGeom prst="rect">
            <a:avLst/>
          </a:prstGeom>
          <a:noFill/>
        </p:spPr>
        <p:txBody>
          <a:bodyPr wrap="square" rtlCol="0">
            <a:spAutoFit/>
          </a:bodyPr>
          <a:lstStyle/>
          <a:p>
            <a:pPr algn="ctr"/>
            <a:r>
              <a:rPr lang="en-US" sz="1600" dirty="0"/>
              <a:t>Terra MODIS LST</a:t>
            </a:r>
          </a:p>
        </p:txBody>
      </p:sp>
      <p:sp>
        <p:nvSpPr>
          <p:cNvPr id="100" name="TextBox 99"/>
          <p:cNvSpPr txBox="1"/>
          <p:nvPr/>
        </p:nvSpPr>
        <p:spPr>
          <a:xfrm>
            <a:off x="385227" y="2826531"/>
            <a:ext cx="1619148" cy="584775"/>
          </a:xfrm>
          <a:prstGeom prst="rect">
            <a:avLst/>
          </a:prstGeom>
          <a:noFill/>
        </p:spPr>
        <p:txBody>
          <a:bodyPr wrap="square" rtlCol="0">
            <a:spAutoFit/>
          </a:bodyPr>
          <a:lstStyle/>
          <a:p>
            <a:pPr algn="ctr"/>
            <a:r>
              <a:rPr lang="en-US" sz="1600" dirty="0"/>
              <a:t>Aqua MODIS LST</a:t>
            </a:r>
          </a:p>
        </p:txBody>
      </p:sp>
      <p:sp>
        <p:nvSpPr>
          <p:cNvPr id="101" name="Google Shape;190;p20"/>
          <p:cNvSpPr/>
          <p:nvPr/>
        </p:nvSpPr>
        <p:spPr>
          <a:xfrm>
            <a:off x="9975896" y="3222951"/>
            <a:ext cx="2010756" cy="1892857"/>
          </a:xfrm>
          <a:prstGeom prst="roundRect">
            <a:avLst>
              <a:gd name="adj" fmla="val 16667"/>
            </a:avLst>
          </a:prstGeom>
          <a:solidFill>
            <a:srgbClr val="974034"/>
          </a:solidFill>
          <a:ln w="9525" cap="flat" cmpd="sng">
            <a:solidFill>
              <a:srgbClr val="97413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alibri"/>
              <a:ea typeface="Calibri"/>
              <a:cs typeface="Calibri"/>
              <a:sym typeface="Calibri"/>
            </a:endParaRPr>
          </a:p>
        </p:txBody>
      </p:sp>
      <p:sp>
        <p:nvSpPr>
          <p:cNvPr id="102" name="TextBox 101"/>
          <p:cNvSpPr txBox="1"/>
          <p:nvPr/>
        </p:nvSpPr>
        <p:spPr>
          <a:xfrm>
            <a:off x="9975896" y="3736339"/>
            <a:ext cx="2010756" cy="830997"/>
          </a:xfrm>
          <a:prstGeom prst="rect">
            <a:avLst/>
          </a:prstGeom>
          <a:noFill/>
        </p:spPr>
        <p:txBody>
          <a:bodyPr wrap="square" rtlCol="0">
            <a:spAutoFit/>
          </a:bodyPr>
          <a:lstStyle/>
          <a:p>
            <a:pPr algn="ctr"/>
            <a:r>
              <a:rPr lang="en-US" sz="1600" b="1" dirty="0">
                <a:solidFill>
                  <a:schemeClr val="bg1"/>
                </a:solidFill>
              </a:rPr>
              <a:t>Validation</a:t>
            </a:r>
            <a:endParaRPr lang="en-US" sz="1600" dirty="0">
              <a:solidFill>
                <a:schemeClr val="bg1"/>
              </a:solidFill>
            </a:endParaRPr>
          </a:p>
          <a:p>
            <a:pPr algn="ctr"/>
            <a:r>
              <a:rPr lang="en-US" sz="1600" dirty="0">
                <a:solidFill>
                  <a:schemeClr val="bg1"/>
                </a:solidFill>
              </a:rPr>
              <a:t>- Out of sample years</a:t>
            </a:r>
          </a:p>
        </p:txBody>
      </p:sp>
      <p:cxnSp>
        <p:nvCxnSpPr>
          <p:cNvPr id="103" name="Elbow Connector 102"/>
          <p:cNvCxnSpPr/>
          <p:nvPr/>
        </p:nvCxnSpPr>
        <p:spPr>
          <a:xfrm>
            <a:off x="2182364" y="1338677"/>
            <a:ext cx="4349835" cy="1088773"/>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04" name="Elbow Connector 103"/>
          <p:cNvCxnSpPr/>
          <p:nvPr/>
        </p:nvCxnSpPr>
        <p:spPr>
          <a:xfrm flipV="1">
            <a:off x="2165814" y="2189873"/>
            <a:ext cx="790388" cy="1819775"/>
          </a:xfrm>
          <a:prstGeom prst="bentConnector3">
            <a:avLst>
              <a:gd name="adj1" fmla="val 72086"/>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5" name="Straight Arrow Connector 104"/>
          <p:cNvCxnSpPr/>
          <p:nvPr/>
        </p:nvCxnSpPr>
        <p:spPr>
          <a:xfrm flipH="1">
            <a:off x="4262106" y="2593681"/>
            <a:ext cx="1431" cy="51706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6" name="Straight Arrow Connector 105"/>
          <p:cNvCxnSpPr/>
          <p:nvPr/>
        </p:nvCxnSpPr>
        <p:spPr>
          <a:xfrm flipH="1">
            <a:off x="3686004" y="2592704"/>
            <a:ext cx="1431" cy="517067"/>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07" name="Straight Arrow Connector 106"/>
          <p:cNvCxnSpPr/>
          <p:nvPr/>
        </p:nvCxnSpPr>
        <p:spPr>
          <a:xfrm>
            <a:off x="3982732" y="3897068"/>
            <a:ext cx="0" cy="551842"/>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08" name="Elbow Connector 107"/>
          <p:cNvCxnSpPr/>
          <p:nvPr/>
        </p:nvCxnSpPr>
        <p:spPr>
          <a:xfrm flipV="1">
            <a:off x="5009259" y="2821968"/>
            <a:ext cx="594532" cy="2021460"/>
          </a:xfrm>
          <a:prstGeom prst="bentConnector3">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09" name="Elbow Connector 108"/>
          <p:cNvCxnSpPr/>
          <p:nvPr/>
        </p:nvCxnSpPr>
        <p:spPr>
          <a:xfrm flipV="1">
            <a:off x="5009259" y="2821968"/>
            <a:ext cx="594532" cy="680582"/>
          </a:xfrm>
          <a:prstGeom prst="bentConnector3">
            <a:avLst>
              <a:gd name="adj1" fmla="val 28743"/>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10" name="Straight Arrow Connector 109"/>
          <p:cNvCxnSpPr/>
          <p:nvPr/>
        </p:nvCxnSpPr>
        <p:spPr>
          <a:xfrm>
            <a:off x="7479856" y="2821968"/>
            <a:ext cx="261971"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11" name="Elbow Connector 110"/>
          <p:cNvCxnSpPr/>
          <p:nvPr/>
        </p:nvCxnSpPr>
        <p:spPr>
          <a:xfrm>
            <a:off x="9617892" y="2821968"/>
            <a:ext cx="1363382" cy="400983"/>
          </a:xfrm>
          <a:prstGeom prst="bentConnector2">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12" name="Elbow Connector 111"/>
          <p:cNvCxnSpPr/>
          <p:nvPr/>
        </p:nvCxnSpPr>
        <p:spPr>
          <a:xfrm flipV="1">
            <a:off x="9617892" y="2433915"/>
            <a:ext cx="1363382" cy="388053"/>
          </a:xfrm>
          <a:prstGeom prst="bentConnector2">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13" name="Elbow Connector 112"/>
          <p:cNvCxnSpPr/>
          <p:nvPr/>
        </p:nvCxnSpPr>
        <p:spPr>
          <a:xfrm rot="10800000" flipV="1">
            <a:off x="8679860" y="1487486"/>
            <a:ext cx="1296036" cy="939963"/>
          </a:xfrm>
          <a:prstGeom prst="bentConnector2">
            <a:avLst/>
          </a:prstGeom>
          <a:ln>
            <a:prstDash val="dash"/>
            <a:tailEnd type="triangle"/>
          </a:ln>
        </p:spPr>
        <p:style>
          <a:lnRef idx="3">
            <a:schemeClr val="accent6"/>
          </a:lnRef>
          <a:fillRef idx="0">
            <a:schemeClr val="accent6"/>
          </a:fillRef>
          <a:effectRef idx="2">
            <a:schemeClr val="accent6"/>
          </a:effectRef>
          <a:fontRef idx="minor">
            <a:schemeClr val="tx1"/>
          </a:fontRef>
        </p:style>
      </p:cxnSp>
      <p:cxnSp>
        <p:nvCxnSpPr>
          <p:cNvPr id="114" name="Elbow Connector 113"/>
          <p:cNvCxnSpPr/>
          <p:nvPr/>
        </p:nvCxnSpPr>
        <p:spPr>
          <a:xfrm rot="5400000" flipH="1">
            <a:off x="8880906" y="3015440"/>
            <a:ext cx="1899322" cy="2301414"/>
          </a:xfrm>
          <a:prstGeom prst="bentConnector3">
            <a:avLst>
              <a:gd name="adj1" fmla="val -12036"/>
            </a:avLst>
          </a:prstGeom>
          <a:ln>
            <a:prstDash val="dash"/>
            <a:tailEnd type="triangle"/>
          </a:ln>
        </p:spPr>
        <p:style>
          <a:lnRef idx="3">
            <a:schemeClr val="accent6"/>
          </a:lnRef>
          <a:fillRef idx="0">
            <a:schemeClr val="accent6"/>
          </a:fillRef>
          <a:effectRef idx="2">
            <a:schemeClr val="accent6"/>
          </a:effectRef>
          <a:fontRef idx="minor">
            <a:schemeClr val="tx1"/>
          </a:fontRef>
        </p:style>
      </p:cxnSp>
      <p:sp>
        <p:nvSpPr>
          <p:cNvPr id="115" name="Google Shape;185;p20"/>
          <p:cNvSpPr/>
          <p:nvPr/>
        </p:nvSpPr>
        <p:spPr>
          <a:xfrm>
            <a:off x="2956202" y="1803668"/>
            <a:ext cx="2053055" cy="789036"/>
          </a:xfrm>
          <a:prstGeom prst="roundRect">
            <a:avLst>
              <a:gd name="adj" fmla="val 16667"/>
            </a:avLst>
          </a:prstGeom>
          <a:solidFill>
            <a:srgbClr val="AF6B62"/>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algn="ctr"/>
            <a:r>
              <a:rPr lang="en-US" sz="1600" dirty="0"/>
              <a:t>Data aggregated to annual resolution </a:t>
            </a:r>
          </a:p>
        </p:txBody>
      </p:sp>
      <p:sp>
        <p:nvSpPr>
          <p:cNvPr id="116" name="Google Shape;183;p20"/>
          <p:cNvSpPr/>
          <p:nvPr/>
        </p:nvSpPr>
        <p:spPr>
          <a:xfrm>
            <a:off x="224621" y="3736339"/>
            <a:ext cx="1941193" cy="563243"/>
          </a:xfrm>
          <a:prstGeom prst="rect">
            <a:avLst/>
          </a:prstGeom>
          <a:solidFill>
            <a:srgbClr val="CDA29C"/>
          </a:solidFill>
          <a:ln w="12700" cap="flat" cmpd="sng">
            <a:solidFill>
              <a:srgbClr val="CCA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alibri"/>
              <a:ea typeface="Calibri"/>
              <a:cs typeface="Calibri"/>
              <a:sym typeface="Calibri"/>
            </a:endParaRPr>
          </a:p>
        </p:txBody>
      </p:sp>
      <p:sp>
        <p:nvSpPr>
          <p:cNvPr id="117" name="TextBox 116"/>
          <p:cNvSpPr txBox="1"/>
          <p:nvPr/>
        </p:nvSpPr>
        <p:spPr>
          <a:xfrm>
            <a:off x="392193" y="3723710"/>
            <a:ext cx="1605217" cy="584775"/>
          </a:xfrm>
          <a:prstGeom prst="rect">
            <a:avLst/>
          </a:prstGeom>
          <a:noFill/>
        </p:spPr>
        <p:txBody>
          <a:bodyPr wrap="square" rtlCol="0">
            <a:spAutoFit/>
          </a:bodyPr>
          <a:lstStyle/>
          <a:p>
            <a:pPr algn="ctr"/>
            <a:r>
              <a:rPr lang="en-US" sz="1600" dirty="0" err="1"/>
              <a:t>gridMET</a:t>
            </a:r>
            <a:r>
              <a:rPr lang="en-US" sz="1600" dirty="0"/>
              <a:t> Humidity</a:t>
            </a:r>
          </a:p>
        </p:txBody>
      </p:sp>
      <p:cxnSp>
        <p:nvCxnSpPr>
          <p:cNvPr id="118" name="Elbow Connector 117"/>
          <p:cNvCxnSpPr>
            <a:stCxn id="97" idx="3"/>
            <a:endCxn id="98" idx="3"/>
          </p:cNvCxnSpPr>
          <p:nvPr/>
        </p:nvCxnSpPr>
        <p:spPr>
          <a:xfrm>
            <a:off x="2185639" y="2232507"/>
            <a:ext cx="12700" cy="892727"/>
          </a:xfrm>
          <a:prstGeom prst="bentConnector3">
            <a:avLst>
              <a:gd name="adj1" fmla="val 1800000"/>
            </a:avLst>
          </a:prstGeom>
        </p:spPr>
        <p:style>
          <a:lnRef idx="3">
            <a:schemeClr val="accent4"/>
          </a:lnRef>
          <a:fillRef idx="0">
            <a:schemeClr val="accent4"/>
          </a:fillRef>
          <a:effectRef idx="2">
            <a:schemeClr val="accent4"/>
          </a:effectRef>
          <a:fontRef idx="minor">
            <a:schemeClr val="tx1"/>
          </a:fontRef>
        </p:style>
      </p:cxnSp>
      <p:sp>
        <p:nvSpPr>
          <p:cNvPr id="119" name="Google Shape;183;p20"/>
          <p:cNvSpPr/>
          <p:nvPr/>
        </p:nvSpPr>
        <p:spPr>
          <a:xfrm>
            <a:off x="217379" y="1058158"/>
            <a:ext cx="1958040" cy="563243"/>
          </a:xfrm>
          <a:prstGeom prst="rect">
            <a:avLst/>
          </a:prstGeom>
          <a:solidFill>
            <a:srgbClr val="CDA29C"/>
          </a:solidFill>
          <a:ln w="12700" cap="flat" cmpd="sng">
            <a:solidFill>
              <a:srgbClr val="CCA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alibri"/>
              <a:ea typeface="Calibri"/>
              <a:cs typeface="Calibri"/>
              <a:sym typeface="Calibri"/>
            </a:endParaRPr>
          </a:p>
        </p:txBody>
      </p:sp>
      <p:sp>
        <p:nvSpPr>
          <p:cNvPr id="120" name="TextBox 119"/>
          <p:cNvSpPr txBox="1"/>
          <p:nvPr/>
        </p:nvSpPr>
        <p:spPr>
          <a:xfrm>
            <a:off x="197614" y="1046289"/>
            <a:ext cx="1994375" cy="584775"/>
          </a:xfrm>
          <a:prstGeom prst="rect">
            <a:avLst/>
          </a:prstGeom>
          <a:noFill/>
        </p:spPr>
        <p:txBody>
          <a:bodyPr wrap="square" rtlCol="0">
            <a:spAutoFit/>
          </a:bodyPr>
          <a:lstStyle/>
          <a:p>
            <a:pPr algn="ctr"/>
            <a:r>
              <a:rPr lang="en-US" sz="1600" dirty="0"/>
              <a:t>Reported Tick </a:t>
            </a:r>
            <a:r>
              <a:rPr lang="en-US" sz="1600"/>
              <a:t>Disease Incidence</a:t>
            </a:r>
            <a:endParaRPr lang="en-US" sz="1600" dirty="0"/>
          </a:p>
        </p:txBody>
      </p:sp>
      <p:cxnSp>
        <p:nvCxnSpPr>
          <p:cNvPr id="121" name="Elbow Connector 120"/>
          <p:cNvCxnSpPr/>
          <p:nvPr/>
        </p:nvCxnSpPr>
        <p:spPr>
          <a:xfrm flipV="1">
            <a:off x="2410038" y="2206499"/>
            <a:ext cx="546164" cy="509150"/>
          </a:xfrm>
          <a:prstGeom prst="bentConnector3">
            <a:avLst>
              <a:gd name="adj1" fmla="val 34780"/>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226696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2824</TotalTime>
  <Words>1784</Words>
  <Application>Microsoft Office PowerPoint</Application>
  <PresentationFormat>Widescreen</PresentationFormat>
  <Paragraphs>350</Paragraphs>
  <Slides>16</Slides>
  <Notes>16</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Arial</vt:lpstr>
      <vt:lpstr>Calibri</vt:lpstr>
      <vt:lpstr>Century Gothic</vt:lpstr>
      <vt:lpstr>Garamond</vt:lpstr>
      <vt:lpstr>Mangal</vt:lpstr>
      <vt:lpstr>Nirmala UI</vt:lpstr>
      <vt:lpstr>Times New Roman</vt:lpstr>
      <vt:lpstr>Titillium Web Light</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Bengtsson, Zachary A. (ARC-SGE)[SSAI DEVELOP]</cp:lastModifiedBy>
  <cp:revision>286</cp:revision>
  <dcterms:created xsi:type="dcterms:W3CDTF">2019-02-11T19:14:02Z</dcterms:created>
  <dcterms:modified xsi:type="dcterms:W3CDTF">2019-09-16T23:10:52Z</dcterms:modified>
</cp:coreProperties>
</file>